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685" r:id="rId2"/>
    <p:sldId id="986" r:id="rId3"/>
    <p:sldId id="997" r:id="rId4"/>
    <p:sldId id="998" r:id="rId5"/>
    <p:sldId id="665" r:id="rId6"/>
    <p:sldId id="664" r:id="rId7"/>
    <p:sldId id="663" r:id="rId8"/>
    <p:sldId id="661" r:id="rId9"/>
    <p:sldId id="660" r:id="rId10"/>
    <p:sldId id="684" r:id="rId11"/>
    <p:sldId id="659" r:id="rId12"/>
    <p:sldId id="658" r:id="rId13"/>
    <p:sldId id="657" r:id="rId14"/>
    <p:sldId id="847" r:id="rId15"/>
    <p:sldId id="999" r:id="rId16"/>
    <p:sldId id="1000" r:id="rId17"/>
    <p:sldId id="1001" r:id="rId18"/>
    <p:sldId id="852" r:id="rId19"/>
    <p:sldId id="853" r:id="rId20"/>
    <p:sldId id="855" r:id="rId21"/>
    <p:sldId id="856" r:id="rId22"/>
    <p:sldId id="857" r:id="rId23"/>
    <p:sldId id="858" r:id="rId24"/>
    <p:sldId id="1007" r:id="rId25"/>
    <p:sldId id="886" r:id="rId26"/>
    <p:sldId id="887" r:id="rId27"/>
    <p:sldId id="913" r:id="rId28"/>
    <p:sldId id="851" r:id="rId29"/>
    <p:sldId id="921" r:id="rId30"/>
    <p:sldId id="696" r:id="rId31"/>
    <p:sldId id="863" r:id="rId32"/>
    <p:sldId id="862" r:id="rId33"/>
    <p:sldId id="697" r:id="rId34"/>
    <p:sldId id="698" r:id="rId35"/>
    <p:sldId id="699" r:id="rId36"/>
    <p:sldId id="700" r:id="rId37"/>
    <p:sldId id="701" r:id="rId38"/>
    <p:sldId id="702" r:id="rId39"/>
    <p:sldId id="703" r:id="rId40"/>
    <p:sldId id="704" r:id="rId41"/>
    <p:sldId id="861" r:id="rId42"/>
    <p:sldId id="912" r:id="rId43"/>
    <p:sldId id="680" r:id="rId44"/>
    <p:sldId id="1009" r:id="rId45"/>
    <p:sldId id="888" r:id="rId46"/>
    <p:sldId id="889" r:id="rId47"/>
    <p:sldId id="890" r:id="rId48"/>
    <p:sldId id="891" r:id="rId49"/>
    <p:sldId id="1010" r:id="rId50"/>
    <p:sldId id="1011" r:id="rId51"/>
    <p:sldId id="892" r:id="rId52"/>
    <p:sldId id="1064" r:id="rId5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B80000"/>
    <a:srgbClr val="3333CC"/>
    <a:srgbClr val="0000FF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5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7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t" anchorCtr="0" compatLnSpc="1">
            <a:prstTxWarp prst="textNoShape">
              <a:avLst/>
            </a:prstTxWarp>
          </a:bodyPr>
          <a:lstStyle>
            <a:lvl1pPr defTabSz="966788">
              <a:buFontTx/>
              <a:buNone/>
              <a:defRPr kumimoji="0" sz="1300"/>
            </a:lvl1pPr>
          </a:lstStyle>
          <a:p>
            <a:endParaRPr lang="en-US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t" anchorCtr="0" compatLnSpc="1">
            <a:prstTxWarp prst="textNoShape">
              <a:avLst/>
            </a:prstTxWarp>
          </a:bodyPr>
          <a:lstStyle>
            <a:lvl1pPr algn="r" defTabSz="966788">
              <a:buFontTx/>
              <a:buNone/>
              <a:defRPr kumimoji="0" sz="1300"/>
            </a:lvl1pPr>
          </a:lstStyle>
          <a:p>
            <a:endParaRPr lang="en-US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b" anchorCtr="0" compatLnSpc="1">
            <a:prstTxWarp prst="textNoShape">
              <a:avLst/>
            </a:prstTxWarp>
          </a:bodyPr>
          <a:lstStyle>
            <a:lvl1pPr defTabSz="966788">
              <a:buFontTx/>
              <a:buNone/>
              <a:defRPr kumimoji="0" sz="1300"/>
            </a:lvl1pPr>
          </a:lstStyle>
          <a:p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b" anchorCtr="0" compatLnSpc="1">
            <a:prstTxWarp prst="textNoShape">
              <a:avLst/>
            </a:prstTxWarp>
          </a:bodyPr>
          <a:lstStyle>
            <a:lvl1pPr algn="r" defTabSz="966788">
              <a:buFontTx/>
              <a:buNone/>
              <a:defRPr kumimoji="0" sz="1300"/>
            </a:lvl1pPr>
          </a:lstStyle>
          <a:p>
            <a:fld id="{3B0B308C-9944-4A85-8097-6FBD0DD6B5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t" anchorCtr="0" compatLnSpc="1">
            <a:prstTxWarp prst="textNoShape">
              <a:avLst/>
            </a:prstTxWarp>
          </a:bodyPr>
          <a:lstStyle>
            <a:lvl1pPr defTabSz="966788">
              <a:defRPr kumimoji="0" sz="1300"/>
            </a:lvl1pPr>
          </a:lstStyle>
          <a:p>
            <a:endParaRPr lang="en-US"/>
          </a:p>
        </p:txBody>
      </p:sp>
      <p:sp>
        <p:nvSpPr>
          <p:cNvPr id="36250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60475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506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559300"/>
            <a:ext cx="53594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362507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t" anchorCtr="0" compatLnSpc="1">
            <a:prstTxWarp prst="textNoShape">
              <a:avLst/>
            </a:prstTxWarp>
          </a:bodyPr>
          <a:lstStyle>
            <a:lvl1pPr algn="r" defTabSz="966788">
              <a:defRPr kumimoji="0" sz="1300"/>
            </a:lvl1pPr>
          </a:lstStyle>
          <a:p>
            <a:endParaRPr lang="en-US"/>
          </a:p>
        </p:txBody>
      </p:sp>
      <p:sp>
        <p:nvSpPr>
          <p:cNvPr id="362508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b" anchorCtr="0" compatLnSpc="1">
            <a:prstTxWarp prst="textNoShape">
              <a:avLst/>
            </a:prstTxWarp>
          </a:bodyPr>
          <a:lstStyle>
            <a:lvl1pPr defTabSz="966788">
              <a:defRPr kumimoji="0" sz="1300"/>
            </a:lvl1pPr>
          </a:lstStyle>
          <a:p>
            <a:endParaRPr lang="en-US"/>
          </a:p>
        </p:txBody>
      </p:sp>
      <p:sp>
        <p:nvSpPr>
          <p:cNvPr id="362509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0" tIns="48267" rIns="96530" bIns="48267" numCol="1" anchor="b" anchorCtr="0" compatLnSpc="1">
            <a:prstTxWarp prst="textNoShape">
              <a:avLst/>
            </a:prstTxWarp>
          </a:bodyPr>
          <a:lstStyle>
            <a:lvl1pPr algn="r" defTabSz="966788">
              <a:defRPr kumimoji="0" sz="1300"/>
            </a:lvl1pPr>
          </a:lstStyle>
          <a:p>
            <a:fld id="{07BDFB4F-2115-4D2B-96A9-40E00B53DF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B4083-9B3B-4E0B-B8C4-A1B08AA27DE8}" type="slidenum">
              <a:rPr lang="en-US"/>
              <a:pPr/>
              <a:t>12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8077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88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33D0CA1E-C4A0-40CC-AFAF-99739C63327F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888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A3F81055-4E6E-4655-8506-A73D808AA3B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88807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18ED7-1E2B-411A-A090-0F10A774F41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02D81-7863-4107-B40B-9F60BD9BB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133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248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6BD287-1CCB-42D4-8A00-FB0ABDEE02F2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957DB-5280-4A6E-8433-F436C5048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8534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F68E4BF-85E7-4469-A610-A258E7293330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E0D78F-ED39-41A8-B366-E9E8A335D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81788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48125"/>
            <a:ext cx="81788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9C3418-21D9-460A-B353-00ABB41B982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0E43E4-9BEB-4815-91C6-5E58B3DCE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200038-05B7-4B33-809C-32FDC6AC70BA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5A64CC-93DA-41E8-AA3A-B111EBB32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7B3E7B-B3D0-4D81-B353-1224C4AB3AD5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ECA75C-5751-44A5-8908-E9565638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3EC10B-B1DA-40A5-801F-9DA6BA5B4307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9ACCB2-C925-4602-9C14-0297DF7A3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89B3B52-4879-42CF-9354-BE33A9DBCF1A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92D104-95FF-4527-8FDE-38D119F4B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58134C-0579-46B2-B3F6-597BDC7B3847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ABF589-4A60-425E-9E3D-811931902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610230-36B3-461F-9780-5DD863D9304F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61B35-AC56-4A68-8A36-98D33673D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5FD7C-319A-4D14-A909-8A5CF4F153D9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19667-74DC-4F7F-9CDF-D1BF20CADB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1968B-8C67-4B4B-AFD8-D1C3C1B0343A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0348F-1300-44B4-AD1B-21EBAFD5A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9329F7-0403-426E-B9E7-3DD11D997BB1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E076A-BD41-4C3E-B005-CC0CAB5CE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7AADC6-599D-476E-818E-A3E4928BFFE6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926DB-28E6-433A-A128-C697214A6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971D8-C288-4F25-93A4-1D10A4927C6E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7286-DE91-4260-BAB7-83A27B58C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71E2F-6340-4305-B269-8E7601DE350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627B9-BFC6-4E5C-BCD2-4A0BE48AF9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55FD9-363A-4FBD-9F1B-153A9FE8A291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85A3B-8AB0-4BE6-B404-6EE53CEA95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B6DC2B57-0A27-446B-90BF-5125518E4773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r>
              <a:rPr lang="en-US"/>
              <a:t>R. Crawfis, Ohio State Univ.</a:t>
            </a: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Tx/>
              <a:buNone/>
              <a:defRPr sz="140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fld id="{A62D07A5-80F7-4060-8F2C-394A698D17B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87783" name="Picture 7" descr="paint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Volume Rendering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Lecture 21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51AA-59E6-4C98-9C4F-C084A51E5E26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D7EA-FE58-4981-A82F-235A4210E418}" type="slidenum">
              <a:rPr lang="en-US"/>
              <a:pPr/>
              <a:t>10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Graphics - Pros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Advantages:</a:t>
            </a:r>
          </a:p>
          <a:p>
            <a:pPr lvl="1">
              <a:lnSpc>
                <a:spcPct val="70000"/>
              </a:lnSpc>
            </a:pPr>
            <a:r>
              <a:rPr lang="en-US" sz="3200"/>
              <a:t>Required for sampled data and amorphous phenomena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Insensitive to scene complexity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Insensitive to surface type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Allows block operations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104E-D1D4-462A-9F95-5ACB4667B540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AD41-0C80-4954-9D84-0F9BC26CB0D7}" type="slidenum">
              <a:rPr lang="en-US"/>
              <a:pPr/>
              <a:t>11</a:t>
            </a:fld>
            <a:endParaRPr 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Graphics Applications (simulation data set)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541338"/>
          </a:xfrm>
        </p:spPr>
        <p:txBody>
          <a:bodyPr/>
          <a:lstStyle/>
          <a:p>
            <a:r>
              <a:rPr lang="en-US"/>
              <a:t>Scientific data set visualization</a:t>
            </a:r>
          </a:p>
        </p:txBody>
      </p:sp>
      <p:graphicFrame>
        <p:nvGraphicFramePr>
          <p:cNvPr id="508932" name="Object 4"/>
          <p:cNvGraphicFramePr>
            <a:graphicFrameLocks noChangeAspect="1"/>
          </p:cNvGraphicFramePr>
          <p:nvPr/>
        </p:nvGraphicFramePr>
        <p:xfrm>
          <a:off x="5105400" y="2743200"/>
          <a:ext cx="3733800" cy="3733800"/>
        </p:xfrm>
        <a:graphic>
          <a:graphicData uri="http://schemas.openxmlformats.org/presentationml/2006/ole">
            <p:oleObj spid="_x0000_s508932" name="Clip" r:id="rId3" imgW="4752381" imgH="4752381" progId="">
              <p:embed/>
            </p:oleObj>
          </a:graphicData>
        </a:graphic>
      </p:graphicFrame>
      <p:graphicFrame>
        <p:nvGraphicFramePr>
          <p:cNvPr id="508933" name="Object 5"/>
          <p:cNvGraphicFramePr>
            <a:graphicFrameLocks noChangeAspect="1"/>
          </p:cNvGraphicFramePr>
          <p:nvPr/>
        </p:nvGraphicFramePr>
        <p:xfrm>
          <a:off x="1143000" y="3200400"/>
          <a:ext cx="3695700" cy="2771775"/>
        </p:xfrm>
        <a:graphic>
          <a:graphicData uri="http://schemas.openxmlformats.org/presentationml/2006/ole">
            <p:oleObj spid="_x0000_s508933" name="Clip" r:id="rId4" imgW="5714286" imgH="4285714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1B40-7BED-40EF-B623-FD67E7327268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3B5-C0D8-4602-B046-9C3284493F57}" type="slidenum">
              <a:rPr lang="en-US"/>
              <a:pPr/>
              <a:t>12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Volume Graphics Applications (artistic data set)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Amorphous entity visualization </a:t>
            </a:r>
          </a:p>
          <a:p>
            <a:pPr lvl="1"/>
            <a:r>
              <a:rPr lang="en-US"/>
              <a:t>smoke, steam, fire</a:t>
            </a:r>
          </a:p>
        </p:txBody>
      </p:sp>
      <p:pic>
        <p:nvPicPr>
          <p:cNvPr id="506884" name="Picture 4" descr="tea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2638425" cy="2341563"/>
          </a:xfrm>
          <a:prstGeom prst="rect">
            <a:avLst/>
          </a:prstGeom>
          <a:noFill/>
        </p:spPr>
      </p:pic>
      <p:pic>
        <p:nvPicPr>
          <p:cNvPr id="506885" name="Picture 5" descr="cowanim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05200"/>
            <a:ext cx="2925763" cy="24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FF00F-30FB-401D-879A-583464E29C95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034B0-7777-4614-BBF1-CA1377E630D2}" type="slidenum">
              <a:rPr lang="en-US"/>
              <a:pPr/>
              <a:t>13</a:t>
            </a:fld>
            <a:endParaRPr lang="en-US"/>
          </a:p>
        </p:txBody>
      </p:sp>
      <p:sp>
        <p:nvSpPr>
          <p:cNvPr id="5058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Rendering Algorithms</a:t>
            </a:r>
          </a:p>
        </p:txBody>
      </p:sp>
      <p:sp>
        <p:nvSpPr>
          <p:cNvPr id="5058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543800" cy="4038600"/>
          </a:xfrm>
        </p:spPr>
        <p:txBody>
          <a:bodyPr/>
          <a:lstStyle/>
          <a:p>
            <a:r>
              <a:rPr lang="en-US"/>
              <a:t>Intermediate geometry based (marching cube)</a:t>
            </a:r>
          </a:p>
          <a:p>
            <a:r>
              <a:rPr lang="en-US"/>
              <a:t>Direct volume rendering</a:t>
            </a:r>
          </a:p>
          <a:p>
            <a:pPr lvl="1"/>
            <a:r>
              <a:rPr lang="en-US"/>
              <a:t>Splatting (forward projection)</a:t>
            </a:r>
          </a:p>
          <a:p>
            <a:pPr lvl="1"/>
            <a:r>
              <a:rPr lang="en-US"/>
              <a:t>Ray Casting (backward projection) or resampling</a:t>
            </a:r>
          </a:p>
          <a:p>
            <a:pPr lvl="1"/>
            <a:r>
              <a:rPr lang="en-US"/>
              <a:t>Cell Projection / scan-conversion</a:t>
            </a:r>
          </a:p>
          <a:p>
            <a:pPr lvl="1"/>
            <a:r>
              <a:rPr lang="en-US"/>
              <a:t>Image warping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97A01-6959-43C9-8025-C7BCE4C197C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1E7DD-C3DC-4415-A923-43AEA9283E14}" type="slidenum">
              <a:rPr lang="en-US"/>
              <a:pPr/>
              <a:t>14</a:t>
            </a:fld>
            <a:endParaRPr lang="en-US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How to visualize?</a:t>
            </a:r>
            <a:endParaRPr lang="en-US"/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4522788" cy="4171950"/>
          </a:xfrm>
        </p:spPr>
        <p:txBody>
          <a:bodyPr/>
          <a:lstStyle/>
          <a:p>
            <a:r>
              <a:rPr kumimoji="0" lang="en-US" sz="2400">
                <a:latin typeface="Comic Sans MS" pitchFamily="66" charset="0"/>
              </a:rPr>
              <a:t>Slicing: display the volume data, mapped to colors, along a slice plane</a:t>
            </a:r>
          </a:p>
          <a:p>
            <a:r>
              <a:rPr kumimoji="0" lang="en-US" sz="2400">
                <a:latin typeface="Comic Sans MS" pitchFamily="66" charset="0"/>
              </a:rPr>
              <a:t>Iso-surfacing: generate opaque and semi-opaque surfaces on the fly </a:t>
            </a:r>
          </a:p>
          <a:p>
            <a:r>
              <a:rPr kumimoji="0" lang="en-US" sz="2400">
                <a:latin typeface="Comic Sans MS" pitchFamily="66" charset="0"/>
              </a:rPr>
              <a:t>Transparency effects: volume material attenuates reflected or emitted light</a:t>
            </a:r>
          </a:p>
        </p:txBody>
      </p:sp>
      <p:pic>
        <p:nvPicPr>
          <p:cNvPr id="8785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963" y="2019300"/>
            <a:ext cx="3114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7785100" y="1600200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slice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78598" name="Text Box 6"/>
          <p:cNvSpPr txBox="1">
            <a:spLocks noChangeArrowheads="1"/>
          </p:cNvSpPr>
          <p:nvPr/>
        </p:nvSpPr>
        <p:spPr bwMode="auto">
          <a:xfrm>
            <a:off x="3721100" y="5511800"/>
            <a:ext cx="2698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Semi-transparent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material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78599" name="Text Box 7"/>
          <p:cNvSpPr txBox="1">
            <a:spLocks noChangeArrowheads="1"/>
          </p:cNvSpPr>
          <p:nvPr/>
        </p:nvSpPr>
        <p:spPr bwMode="auto">
          <a:xfrm>
            <a:off x="6737350" y="56769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Iso-surface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78600" name="Line 8"/>
          <p:cNvSpPr>
            <a:spLocks noChangeShapeType="1"/>
          </p:cNvSpPr>
          <p:nvPr/>
        </p:nvSpPr>
        <p:spPr bwMode="auto">
          <a:xfrm flipH="1">
            <a:off x="6985000" y="1828800"/>
            <a:ext cx="8001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1" name="Line 9"/>
          <p:cNvSpPr>
            <a:spLocks noChangeShapeType="1"/>
          </p:cNvSpPr>
          <p:nvPr/>
        </p:nvSpPr>
        <p:spPr bwMode="auto">
          <a:xfrm flipH="1" flipV="1">
            <a:off x="7302500" y="3987800"/>
            <a:ext cx="48260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8602" name="Line 10"/>
          <p:cNvSpPr>
            <a:spLocks noChangeShapeType="1"/>
          </p:cNvSpPr>
          <p:nvPr/>
        </p:nvSpPr>
        <p:spPr bwMode="auto">
          <a:xfrm flipV="1">
            <a:off x="5287963" y="4483100"/>
            <a:ext cx="465137" cy="1028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C424-FD95-44DF-9FC7-E0975E2BEBEC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227CE-82D6-4725-BB83-81B37ACDE522}" type="slidenum">
              <a:rPr lang="en-US"/>
              <a:pPr/>
              <a:t>15</a:t>
            </a:fld>
            <a:endParaRPr lang="en-US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 lIns="0" tIns="0" rIns="0" bIns="0"/>
          <a:lstStyle/>
          <a:p>
            <a:r>
              <a:rPr lang="en-US"/>
              <a:t>Overview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>
              <a:buFont typeface="Monotype Sorts" pitchFamily="2" charset="2"/>
              <a:buNone/>
            </a:pPr>
            <a:r>
              <a:rPr lang="en-US" sz="2800">
                <a:solidFill>
                  <a:schemeClr val="accent2"/>
                </a:solidFill>
              </a:rPr>
              <a:t>Volume rendering refresher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Rectilinear scalar fields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Direct volume rendering and optical models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Volume rendering integral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Ray casting and alpha blending</a:t>
            </a:r>
          </a:p>
          <a:p>
            <a:pPr lvl="1"/>
            <a:endParaRPr lang="en-US" sz="2400"/>
          </a:p>
          <a:p>
            <a:pPr>
              <a:buFont typeface="Monotype Sorts" pitchFamily="2" charset="2"/>
              <a:buNone/>
            </a:pPr>
            <a:r>
              <a:rPr lang="en-US" sz="2800">
                <a:solidFill>
                  <a:schemeClr val="accent2"/>
                </a:solidFill>
              </a:rPr>
              <a:t>Volume resampling on graphics hardware (part 1)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Texture-based volume rendering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Proxy geometry</a:t>
            </a:r>
          </a:p>
          <a:p>
            <a:pPr lvl="1"/>
            <a:r>
              <a:rPr lang="en-US" sz="2400">
                <a:solidFill>
                  <a:schemeClr val="accent2"/>
                </a:solidFill>
              </a:rPr>
              <a:t>2D textured slices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E604-9762-4DC0-AF96-297EF8EDCD87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E466-6D5F-4506-9849-DED0C24FAC84}" type="slidenum">
              <a:rPr lang="en-US"/>
              <a:pPr/>
              <a:t>16</a:t>
            </a:fld>
            <a:endParaRPr lang="en-US"/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Data</a:t>
            </a:r>
          </a:p>
        </p:txBody>
      </p:sp>
      <p:sp>
        <p:nvSpPr>
          <p:cNvPr id="1046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145463" cy="41719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dirty="0"/>
              <a:t>Continuous scalar field in 3D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Discrete volume:</a:t>
            </a:r>
            <a:br>
              <a:rPr lang="en-US" sz="2800" dirty="0"/>
            </a:br>
            <a:r>
              <a:rPr lang="en-US" sz="2800" dirty="0" err="1"/>
              <a:t>voxels</a:t>
            </a:r>
            <a:endParaRPr lang="en-US" sz="2800" dirty="0"/>
          </a:p>
          <a:p>
            <a:r>
              <a:rPr lang="en-US" sz="2800" dirty="0"/>
              <a:t>Sampling</a:t>
            </a:r>
          </a:p>
          <a:p>
            <a:r>
              <a:rPr lang="en-US" sz="2800" dirty="0"/>
              <a:t>Reconstruction</a:t>
            </a:r>
          </a:p>
        </p:txBody>
      </p:sp>
      <p:grpSp>
        <p:nvGrpSpPr>
          <p:cNvPr id="1046535" name="Group 7"/>
          <p:cNvGrpSpPr>
            <a:grpSpLocks/>
          </p:cNvGrpSpPr>
          <p:nvPr/>
        </p:nvGrpSpPr>
        <p:grpSpPr bwMode="auto">
          <a:xfrm>
            <a:off x="557213" y="2722563"/>
            <a:ext cx="7848600" cy="936625"/>
            <a:chOff x="384" y="1296"/>
            <a:chExt cx="4944" cy="590"/>
          </a:xfrm>
        </p:grpSpPr>
        <p:sp>
          <p:nvSpPr>
            <p:cNvPr id="1046530" name="Rectangle 2"/>
            <p:cNvSpPr>
              <a:spLocks noChangeArrowheads="1"/>
            </p:cNvSpPr>
            <p:nvPr/>
          </p:nvSpPr>
          <p:spPr bwMode="auto">
            <a:xfrm>
              <a:off x="384" y="1296"/>
              <a:ext cx="4944" cy="590"/>
            </a:xfrm>
            <a:prstGeom prst="rect">
              <a:avLst/>
            </a:prstGeom>
            <a:gradFill rotWithShape="1">
              <a:gsLst>
                <a:gs pos="0">
                  <a:srgbClr val="600000"/>
                </a:gs>
                <a:gs pos="50000">
                  <a:srgbClr val="600000">
                    <a:gamma/>
                    <a:shade val="46275"/>
                    <a:invGamma/>
                  </a:srgbClr>
                </a:gs>
                <a:gs pos="100000">
                  <a:srgbClr val="600000"/>
                </a:gs>
              </a:gsLst>
              <a:lin ang="2700000" scaled="1"/>
            </a:gradFill>
            <a:ln w="28575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1046533" name="Picture 5" descr="f(xyz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5" y="1433"/>
              <a:ext cx="4203" cy="300"/>
            </a:xfrm>
            <a:prstGeom prst="rect">
              <a:avLst/>
            </a:prstGeom>
            <a:noFill/>
            <a:ln/>
            <a:effectLst>
              <a:outerShdw dist="35921" dir="2700000" algn="ctr" rotWithShape="0">
                <a:schemeClr val="tx1"/>
              </a:outerShdw>
            </a:effectLst>
          </p:spPr>
        </p:pic>
      </p:grpSp>
      <p:pic>
        <p:nvPicPr>
          <p:cNvPr id="1046534" name="Picture 6" descr="voxels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06775" y="3727450"/>
            <a:ext cx="5195888" cy="22304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7CBC-229A-4F8C-B986-1B6959421669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8B64F-45E6-4913-8BE4-66B602F64B03}" type="slidenum">
              <a:rPr lang="en-US"/>
              <a:pPr/>
              <a:t>17</a:t>
            </a:fld>
            <a:endParaRPr lang="en-US"/>
          </a:p>
        </p:txBody>
      </p:sp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Volume Rendering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49413"/>
            <a:ext cx="8135938" cy="4648200"/>
          </a:xfrm>
        </p:spPr>
        <p:txBody>
          <a:bodyPr/>
          <a:lstStyle/>
          <a:p>
            <a:r>
              <a:rPr lang="en-US" sz="2800"/>
              <a:t>Render volume </a:t>
            </a:r>
            <a:r>
              <a:rPr lang="en-US" sz="2800">
                <a:solidFill>
                  <a:schemeClr val="accent2"/>
                </a:solidFill>
              </a:rPr>
              <a:t>without extracting any surfaces</a:t>
            </a:r>
            <a:r>
              <a:rPr lang="en-US" sz="2800"/>
              <a:t> (DVR)</a:t>
            </a:r>
          </a:p>
          <a:p>
            <a:r>
              <a:rPr lang="en-US" sz="2800"/>
              <a:t>Map scalar values to </a:t>
            </a:r>
            <a:r>
              <a:rPr lang="en-US" sz="2800">
                <a:solidFill>
                  <a:schemeClr val="accent2"/>
                </a:solidFill>
              </a:rPr>
              <a:t>optical properties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(color, opacity)</a:t>
            </a:r>
          </a:p>
          <a:p>
            <a:r>
              <a:rPr lang="en-US" sz="2800"/>
              <a:t>Need optical model</a:t>
            </a:r>
          </a:p>
          <a:p>
            <a:r>
              <a:rPr lang="en-US" sz="2800"/>
              <a:t>Solve </a:t>
            </a:r>
            <a:r>
              <a:rPr lang="en-US" sz="2800">
                <a:solidFill>
                  <a:schemeClr val="accent2"/>
                </a:solidFill>
              </a:rPr>
              <a:t>volume rendering</a:t>
            </a:r>
            <a:br>
              <a:rPr lang="en-US" sz="2800">
                <a:solidFill>
                  <a:schemeClr val="accent2"/>
                </a:solidFill>
              </a:rPr>
            </a:br>
            <a:r>
              <a:rPr lang="en-US" sz="2800">
                <a:solidFill>
                  <a:schemeClr val="accent2"/>
                </a:solidFill>
              </a:rPr>
              <a:t>integral </a:t>
            </a:r>
            <a:r>
              <a:rPr lang="en-US" sz="2800"/>
              <a:t>for viewing rays</a:t>
            </a:r>
            <a:br>
              <a:rPr lang="en-US" sz="2800"/>
            </a:br>
            <a:r>
              <a:rPr lang="en-US" sz="2800"/>
              <a:t>into the volume</a:t>
            </a:r>
          </a:p>
        </p:txBody>
      </p:sp>
      <p:pic>
        <p:nvPicPr>
          <p:cNvPr id="1047556" name="Picture 4" descr="illum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38725" y="2840038"/>
            <a:ext cx="3559175" cy="3136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14A6-9F61-47BB-9059-33190916C3E3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81CE-679F-443F-8426-1E87137472B7}" type="slidenum">
              <a:rPr lang="en-US"/>
              <a:pPr/>
              <a:t>18</a:t>
            </a:fld>
            <a:endParaRPr lang="en-US"/>
          </a:p>
        </p:txBody>
      </p:sp>
      <p:sp>
        <p:nvSpPr>
          <p:cNvPr id="88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Rendering Pipeline I</a:t>
            </a:r>
          </a:p>
        </p:txBody>
      </p:sp>
      <p:sp>
        <p:nvSpPr>
          <p:cNvPr id="8837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Detection of Structures</a:t>
            </a:r>
          </a:p>
          <a:p>
            <a:r>
              <a:rPr lang="en-US"/>
              <a:t>Shading</a:t>
            </a:r>
          </a:p>
          <a:p>
            <a:r>
              <a:rPr lang="en-US"/>
              <a:t>Reconstruct (interpolate/filter) color/opacity</a:t>
            </a:r>
          </a:p>
          <a:p>
            <a:r>
              <a:rPr lang="en-US"/>
              <a:t>Composite</a:t>
            </a:r>
          </a:p>
          <a:p>
            <a:r>
              <a:rPr lang="en-US"/>
              <a:t>Final Image Validation (change parameters)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68AE0-1D57-47D7-8858-15C1995D2D52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3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A4BD1-108F-43B1-A991-CDA3EF1F347B}" type="slidenum">
              <a:rPr lang="en-US"/>
              <a:pPr/>
              <a:t>19</a:t>
            </a:fld>
            <a:endParaRPr lang="en-US"/>
          </a:p>
        </p:txBody>
      </p:sp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Direct Rendering Pipeline</a:t>
            </a:r>
          </a:p>
        </p:txBody>
      </p:sp>
      <p:sp>
        <p:nvSpPr>
          <p:cNvPr id="884739" name="Text Box 3"/>
          <p:cNvSpPr txBox="1">
            <a:spLocks noChangeArrowheads="1"/>
          </p:cNvSpPr>
          <p:nvPr/>
        </p:nvSpPr>
        <p:spPr bwMode="auto">
          <a:xfrm>
            <a:off x="1828800" y="2362200"/>
            <a:ext cx="1312863" cy="831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Classify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Shade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0" name="Text Box 4"/>
          <p:cNvSpPr txBox="1">
            <a:spLocks noChangeArrowheads="1"/>
          </p:cNvSpPr>
          <p:nvPr/>
        </p:nvSpPr>
        <p:spPr bwMode="auto">
          <a:xfrm>
            <a:off x="3276600" y="3276600"/>
            <a:ext cx="1449388" cy="831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Visibility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order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1" name="Text Box 5"/>
          <p:cNvSpPr txBox="1">
            <a:spLocks noChangeArrowheads="1"/>
          </p:cNvSpPr>
          <p:nvPr/>
        </p:nvSpPr>
        <p:spPr bwMode="auto">
          <a:xfrm>
            <a:off x="4343400" y="2514600"/>
            <a:ext cx="1925638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Reconstruct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2" name="Text Box 6"/>
          <p:cNvSpPr txBox="1">
            <a:spLocks noChangeArrowheads="1"/>
          </p:cNvSpPr>
          <p:nvPr/>
        </p:nvSpPr>
        <p:spPr bwMode="auto">
          <a:xfrm>
            <a:off x="6019800" y="3276600"/>
            <a:ext cx="1641475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Composite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3" name="Text Box 7"/>
          <p:cNvSpPr txBox="1">
            <a:spLocks noChangeArrowheads="1"/>
          </p:cNvSpPr>
          <p:nvPr/>
        </p:nvSpPr>
        <p:spPr bwMode="auto">
          <a:xfrm>
            <a:off x="4038600" y="5486400"/>
            <a:ext cx="1362075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Validate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4744" name="Line 8"/>
          <p:cNvSpPr>
            <a:spLocks noChangeShapeType="1"/>
          </p:cNvSpPr>
          <p:nvPr/>
        </p:nvSpPr>
        <p:spPr bwMode="auto">
          <a:xfrm>
            <a:off x="2743200" y="3194050"/>
            <a:ext cx="53340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4745" name="Line 9"/>
          <p:cNvSpPr>
            <a:spLocks noChangeShapeType="1"/>
          </p:cNvSpPr>
          <p:nvPr/>
        </p:nvSpPr>
        <p:spPr bwMode="auto">
          <a:xfrm flipV="1">
            <a:off x="3886200" y="26670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4746" name="Line 10"/>
          <p:cNvSpPr>
            <a:spLocks noChangeShapeType="1"/>
          </p:cNvSpPr>
          <p:nvPr/>
        </p:nvSpPr>
        <p:spPr bwMode="auto">
          <a:xfrm>
            <a:off x="5400675" y="2981325"/>
            <a:ext cx="619125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4747" name="Group 11"/>
          <p:cNvGrpSpPr>
            <a:grpSpLocks/>
          </p:cNvGrpSpPr>
          <p:nvPr/>
        </p:nvGrpSpPr>
        <p:grpSpPr bwMode="auto">
          <a:xfrm>
            <a:off x="1233488" y="4270375"/>
            <a:ext cx="1092200" cy="1092200"/>
            <a:chOff x="2547" y="1619"/>
            <a:chExt cx="688" cy="688"/>
          </a:xfrm>
        </p:grpSpPr>
        <p:grpSp>
          <p:nvGrpSpPr>
            <p:cNvPr id="884748" name="Group 12"/>
            <p:cNvGrpSpPr>
              <a:grpSpLocks/>
            </p:cNvGrpSpPr>
            <p:nvPr/>
          </p:nvGrpSpPr>
          <p:grpSpPr bwMode="auto">
            <a:xfrm>
              <a:off x="2547" y="1619"/>
              <a:ext cx="547" cy="548"/>
              <a:chOff x="2256" y="1641"/>
              <a:chExt cx="547" cy="548"/>
            </a:xfrm>
          </p:grpSpPr>
          <p:sp>
            <p:nvSpPr>
              <p:cNvPr id="884749" name="AutoShape 13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0" name="AutoShape 14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1" name="AutoShape 15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2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3" name="AutoShape 17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4" name="AutoShape 18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5" name="AutoShape 19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6" name="AutoShape 20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7" name="AutoShape 21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8" name="AutoShap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59" name="AutoShap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688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0" name="AutoShape 24"/>
              <p:cNvSpPr>
                <a:spLocks noChangeAspect="1" noChangeArrowheads="1"/>
              </p:cNvSpPr>
              <p:nvPr/>
            </p:nvSpPr>
            <p:spPr bwMode="auto">
              <a:xfrm rot="16200000">
                <a:off x="2601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1" name="AutoShape 25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2" name="AutoShape 26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3" name="AutoShape 27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4" name="AutoShape 28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5" name="AutoShape 29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6" name="AutoShape 30"/>
              <p:cNvSpPr>
                <a:spLocks noChangeAspect="1" noChangeArrowheads="1"/>
              </p:cNvSpPr>
              <p:nvPr/>
            </p:nvSpPr>
            <p:spPr bwMode="auto">
              <a:xfrm rot="16200000">
                <a:off x="2514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7" name="AutoShape 31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8" name="AutoShape 32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69" name="AutoShape 33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0" name="AutoShape 34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1" name="AutoShape 35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2" name="AutoShape 36"/>
              <p:cNvSpPr>
                <a:spLocks noChangeAspect="1" noChangeArrowheads="1"/>
              </p:cNvSpPr>
              <p:nvPr/>
            </p:nvSpPr>
            <p:spPr bwMode="auto">
              <a:xfrm rot="16200000">
                <a:off x="2428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3" name="AutoShape 37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4" name="AutoShape 38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5" name="AutoShape 39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6" name="AutoShape 40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7" name="AutoShape 41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8" name="AutoShape 42"/>
              <p:cNvSpPr>
                <a:spLocks noChangeAspect="1" noChangeArrowheads="1"/>
              </p:cNvSpPr>
              <p:nvPr/>
            </p:nvSpPr>
            <p:spPr bwMode="auto">
              <a:xfrm rot="16200000">
                <a:off x="2342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79" name="AutoShape 43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0" name="AutoShape 44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988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1" name="AutoShape 45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90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2" name="AutoShape 46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81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3" name="AutoShape 47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4" name="AutoShape 48"/>
              <p:cNvSpPr>
                <a:spLocks noChangeAspect="1" noChangeArrowheads="1"/>
              </p:cNvSpPr>
              <p:nvPr/>
            </p:nvSpPr>
            <p:spPr bwMode="auto">
              <a:xfrm rot="16200000">
                <a:off x="2256" y="1641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785" name="Group 49"/>
            <p:cNvGrpSpPr>
              <a:grpSpLocks/>
            </p:cNvGrpSpPr>
            <p:nvPr/>
          </p:nvGrpSpPr>
          <p:grpSpPr bwMode="auto">
            <a:xfrm>
              <a:off x="2575" y="1648"/>
              <a:ext cx="547" cy="548"/>
              <a:chOff x="2922" y="1756"/>
              <a:chExt cx="547" cy="548"/>
            </a:xfrm>
          </p:grpSpPr>
          <p:sp>
            <p:nvSpPr>
              <p:cNvPr id="884786" name="AutoShape 50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7" name="AutoShape 51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8" name="AutoShape 52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89" name="AutoShape 53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0" name="AutoShape 54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1" name="AutoShape 55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2" name="AutoShape 56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3" name="AutoShape 57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4" name="AutoShape 58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5" name="AutoShape 59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6" name="AutoShape 60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7" name="AutoShape 61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8" name="AutoShape 62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799" name="AutoShape 63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0" name="AutoShape 64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1" name="AutoShape 65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2" name="AutoShape 66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3" name="AutoShape 67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4" name="AutoShape 68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5" name="AutoShape 69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6" name="AutoShape 70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7" name="AutoShape 71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8" name="AutoShape 72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09" name="AutoShape 73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0" name="AutoShape 74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1" name="AutoShape 75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2" name="AutoShape 76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3" name="AutoShape 77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4" name="AutoShape 78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5" name="AutoShape 79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6" name="AutoShape 80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18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7" name="AutoShape 81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10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8" name="AutoShape 82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01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19" name="AutoShape 83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92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0" name="AutoShape 84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8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1" name="AutoShape 85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7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822" name="Group 86"/>
            <p:cNvGrpSpPr>
              <a:grpSpLocks/>
            </p:cNvGrpSpPr>
            <p:nvPr/>
          </p:nvGrpSpPr>
          <p:grpSpPr bwMode="auto">
            <a:xfrm>
              <a:off x="2604" y="1675"/>
              <a:ext cx="547" cy="548"/>
              <a:chOff x="2900" y="1709"/>
              <a:chExt cx="547" cy="548"/>
            </a:xfrm>
          </p:grpSpPr>
          <p:sp>
            <p:nvSpPr>
              <p:cNvPr id="884823" name="AutoShape 87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4" name="AutoShape 88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5" name="AutoShape 89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6" name="AutoShape 90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7" name="AutoShape 91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8" name="AutoShape 92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29" name="AutoShape 93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0" name="AutoShape 94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1" name="AutoShape 95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2" name="AutoShape 96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3" name="AutoShape 97"/>
              <p:cNvSpPr>
                <a:spLocks noChangeAspect="1" noChangeArrowheads="1"/>
              </p:cNvSpPr>
              <p:nvPr/>
            </p:nvSpPr>
            <p:spPr bwMode="auto">
              <a:xfrm rot="16200000">
                <a:off x="3332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4" name="AutoShape 98"/>
              <p:cNvSpPr>
                <a:spLocks noChangeAspect="1" noChangeArrowheads="1"/>
              </p:cNvSpPr>
              <p:nvPr/>
            </p:nvSpPr>
            <p:spPr bwMode="auto">
              <a:xfrm rot="16200000">
                <a:off x="3245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5" name="AutoShape 99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6" name="AutoShape 100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7" name="AutoShape 101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8" name="AutoShape 102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39" name="AutoShape 103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0" name="AutoShape 104"/>
              <p:cNvSpPr>
                <a:spLocks noChangeAspect="1" noChangeArrowheads="1"/>
              </p:cNvSpPr>
              <p:nvPr/>
            </p:nvSpPr>
            <p:spPr bwMode="auto">
              <a:xfrm rot="16200000">
                <a:off x="3158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1" name="AutoShape 105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2" name="AutoShape 106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3" name="AutoShape 107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4" name="AutoShape 108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5" name="AutoShape 109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6" name="AutoShape 110"/>
              <p:cNvSpPr>
                <a:spLocks noChangeAspect="1" noChangeArrowheads="1"/>
              </p:cNvSpPr>
              <p:nvPr/>
            </p:nvSpPr>
            <p:spPr bwMode="auto">
              <a:xfrm rot="16200000">
                <a:off x="3072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7" name="AutoShape 111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8" name="AutoShape 112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49" name="AutoShape 113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0" name="AutoShape 114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1" name="AutoShape 115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2" name="AutoShape 116"/>
              <p:cNvSpPr>
                <a:spLocks noChangeAspect="1" noChangeArrowheads="1"/>
              </p:cNvSpPr>
              <p:nvPr/>
            </p:nvSpPr>
            <p:spPr bwMode="auto">
              <a:xfrm rot="16200000">
                <a:off x="2986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3" name="AutoShape 117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214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4" name="AutoShape 118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205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5" name="AutoShape 119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196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6" name="AutoShape 120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1882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7" name="AutoShape 121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1795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58" name="AutoShape 122"/>
              <p:cNvSpPr>
                <a:spLocks noChangeAspect="1" noChangeArrowheads="1"/>
              </p:cNvSpPr>
              <p:nvPr/>
            </p:nvSpPr>
            <p:spPr bwMode="auto">
              <a:xfrm rot="16200000">
                <a:off x="2900" y="1709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859" name="Group 123"/>
            <p:cNvGrpSpPr>
              <a:grpSpLocks/>
            </p:cNvGrpSpPr>
            <p:nvPr/>
          </p:nvGrpSpPr>
          <p:grpSpPr bwMode="auto">
            <a:xfrm>
              <a:off x="2633" y="1703"/>
              <a:ext cx="547" cy="548"/>
              <a:chOff x="2922" y="1727"/>
              <a:chExt cx="547" cy="548"/>
            </a:xfrm>
          </p:grpSpPr>
          <p:sp>
            <p:nvSpPr>
              <p:cNvPr id="884860" name="AutoShape 124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1" name="AutoShape 125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2" name="AutoShape 126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3" name="AutoShape 127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4" name="AutoShape 128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5" name="AutoShape 129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6" name="AutoShape 130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7" name="AutoShape 131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8" name="AutoShape 132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69" name="AutoShape 133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0" name="AutoShape 134"/>
              <p:cNvSpPr>
                <a:spLocks noChangeAspect="1" noChangeArrowheads="1"/>
              </p:cNvSpPr>
              <p:nvPr/>
            </p:nvSpPr>
            <p:spPr bwMode="auto">
              <a:xfrm rot="16200000">
                <a:off x="3354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1" name="AutoShape 135"/>
              <p:cNvSpPr>
                <a:spLocks noChangeAspect="1" noChangeArrowheads="1"/>
              </p:cNvSpPr>
              <p:nvPr/>
            </p:nvSpPr>
            <p:spPr bwMode="auto">
              <a:xfrm rot="16200000">
                <a:off x="3267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2" name="AutoShape 136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3" name="AutoShape 137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4" name="AutoShape 138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5" name="AutoShape 139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6" name="AutoShape 140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7" name="AutoShape 141"/>
              <p:cNvSpPr>
                <a:spLocks noChangeAspect="1" noChangeArrowheads="1"/>
              </p:cNvSpPr>
              <p:nvPr/>
            </p:nvSpPr>
            <p:spPr bwMode="auto">
              <a:xfrm rot="16200000">
                <a:off x="3180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8" name="AutoShape 142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79" name="AutoShape 143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0" name="AutoShape 144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1" name="AutoShape 145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2" name="AutoShape 146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3" name="AutoShape 147"/>
              <p:cNvSpPr>
                <a:spLocks noChangeAspect="1" noChangeArrowheads="1"/>
              </p:cNvSpPr>
              <p:nvPr/>
            </p:nvSpPr>
            <p:spPr bwMode="auto">
              <a:xfrm rot="16200000">
                <a:off x="3094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4" name="AutoShape 148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5" name="AutoShape 149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6" name="AutoShape 150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7" name="AutoShape 151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8" name="AutoShape 152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89" name="AutoShape 153"/>
              <p:cNvSpPr>
                <a:spLocks noChangeAspect="1" noChangeArrowheads="1"/>
              </p:cNvSpPr>
              <p:nvPr/>
            </p:nvSpPr>
            <p:spPr bwMode="auto">
              <a:xfrm rot="16200000">
                <a:off x="3008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0" name="AutoShape 154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1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1" name="AutoShape 155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207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2" name="AutoShape 156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98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3" name="AutoShape 157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90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4" name="AutoShape 158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81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5" name="AutoShape 159"/>
              <p:cNvSpPr>
                <a:spLocks noChangeAspect="1" noChangeArrowheads="1"/>
              </p:cNvSpPr>
              <p:nvPr/>
            </p:nvSpPr>
            <p:spPr bwMode="auto">
              <a:xfrm rot="16200000">
                <a:off x="2922" y="172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896" name="Group 160"/>
            <p:cNvGrpSpPr>
              <a:grpSpLocks/>
            </p:cNvGrpSpPr>
            <p:nvPr/>
          </p:nvGrpSpPr>
          <p:grpSpPr bwMode="auto">
            <a:xfrm>
              <a:off x="2660" y="1732"/>
              <a:ext cx="547" cy="548"/>
              <a:chOff x="2976" y="1707"/>
              <a:chExt cx="547" cy="548"/>
            </a:xfrm>
          </p:grpSpPr>
          <p:sp>
            <p:nvSpPr>
              <p:cNvPr id="884897" name="AutoShape 161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8" name="AutoShape 162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899" name="AutoShape 163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0" name="AutoShape 164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1" name="AutoShape 165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2" name="AutoShape 166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3" name="AutoShape 167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4" name="AutoShape 168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5" name="AutoShape 169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6" name="AutoShape 170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7" name="AutoShape 171"/>
              <p:cNvSpPr>
                <a:spLocks noChangeAspect="1" noChangeArrowheads="1"/>
              </p:cNvSpPr>
              <p:nvPr/>
            </p:nvSpPr>
            <p:spPr bwMode="auto">
              <a:xfrm rot="16200000">
                <a:off x="3408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8" name="AutoShape 172"/>
              <p:cNvSpPr>
                <a:spLocks noChangeAspect="1" noChangeArrowheads="1"/>
              </p:cNvSpPr>
              <p:nvPr/>
            </p:nvSpPr>
            <p:spPr bwMode="auto">
              <a:xfrm rot="16200000">
                <a:off x="3321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09" name="AutoShape 173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0" name="AutoShape 174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1" name="AutoShape 175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2" name="AutoShape 176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3" name="AutoShape 177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4" name="AutoShape 178"/>
              <p:cNvSpPr>
                <a:spLocks noChangeAspect="1" noChangeArrowheads="1"/>
              </p:cNvSpPr>
              <p:nvPr/>
            </p:nvSpPr>
            <p:spPr bwMode="auto">
              <a:xfrm rot="16200000">
                <a:off x="3234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5" name="AutoShape 179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6" name="AutoShape 180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7" name="AutoShape 181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8" name="AutoShape 182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19" name="AutoShape 183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0" name="AutoShape 184"/>
              <p:cNvSpPr>
                <a:spLocks noChangeAspect="1" noChangeArrowheads="1"/>
              </p:cNvSpPr>
              <p:nvPr/>
            </p:nvSpPr>
            <p:spPr bwMode="auto">
              <a:xfrm rot="16200000">
                <a:off x="3148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1" name="AutoShape 185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2" name="AutoShape 186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3" name="AutoShape 187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4" name="AutoShape 188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5" name="AutoShape 189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6" name="AutoShape 190"/>
              <p:cNvSpPr>
                <a:spLocks noChangeAspect="1" noChangeArrowheads="1"/>
              </p:cNvSpPr>
              <p:nvPr/>
            </p:nvSpPr>
            <p:spPr bwMode="auto">
              <a:xfrm rot="16200000">
                <a:off x="3062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7" name="AutoShape 191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214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8" name="AutoShape 192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2054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29" name="AutoShape 193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196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0" name="AutoShape 194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188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1" name="AutoShape 195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17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2" name="AutoShape 196"/>
              <p:cNvSpPr>
                <a:spLocks noChangeAspect="1" noChangeArrowheads="1"/>
              </p:cNvSpPr>
              <p:nvPr/>
            </p:nvSpPr>
            <p:spPr bwMode="auto">
              <a:xfrm rot="16200000">
                <a:off x="2976" y="17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84933" name="Group 197"/>
            <p:cNvGrpSpPr>
              <a:grpSpLocks/>
            </p:cNvGrpSpPr>
            <p:nvPr/>
          </p:nvGrpSpPr>
          <p:grpSpPr bwMode="auto">
            <a:xfrm>
              <a:off x="2688" y="1759"/>
              <a:ext cx="547" cy="548"/>
              <a:chOff x="3015" y="1660"/>
              <a:chExt cx="547" cy="548"/>
            </a:xfrm>
          </p:grpSpPr>
          <p:sp>
            <p:nvSpPr>
              <p:cNvPr id="884934" name="AutoShape 198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5" name="AutoShape 199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6" name="AutoShape 200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7" name="AutoShape 201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8" name="AutoShape 202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39" name="AutoShape 203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0" name="AutoShape 204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1" name="AutoShape 205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2" name="AutoShape 206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3" name="AutoShape 207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4" name="AutoShape 208"/>
              <p:cNvSpPr>
                <a:spLocks noChangeAspect="1" noChangeArrowheads="1"/>
              </p:cNvSpPr>
              <p:nvPr/>
            </p:nvSpPr>
            <p:spPr bwMode="auto">
              <a:xfrm rot="16200000">
                <a:off x="3447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5" name="AutoShape 209"/>
              <p:cNvSpPr>
                <a:spLocks noChangeAspect="1" noChangeArrowheads="1"/>
              </p:cNvSpPr>
              <p:nvPr/>
            </p:nvSpPr>
            <p:spPr bwMode="auto">
              <a:xfrm rot="16200000">
                <a:off x="3360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6" name="AutoShape 210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7" name="AutoShape 211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8" name="AutoShape 212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49" name="AutoShape 213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0" name="AutoShape 214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1" name="AutoShape 215"/>
              <p:cNvSpPr>
                <a:spLocks noChangeAspect="1" noChangeArrowheads="1"/>
              </p:cNvSpPr>
              <p:nvPr/>
            </p:nvSpPr>
            <p:spPr bwMode="auto">
              <a:xfrm rot="16200000">
                <a:off x="3273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2" name="AutoShape 216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3" name="AutoShape 217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4" name="AutoShape 218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5" name="AutoShape 219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6" name="AutoShape 220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rgbClr val="6600FF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7" name="AutoShape 221"/>
              <p:cNvSpPr>
                <a:spLocks noChangeAspect="1" noChangeArrowheads="1"/>
              </p:cNvSpPr>
              <p:nvPr/>
            </p:nvSpPr>
            <p:spPr bwMode="auto">
              <a:xfrm rot="16200000">
                <a:off x="3187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8" name="AutoShape 222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59" name="AutoShape 223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0" name="AutoShape 224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1" name="AutoShape 225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2" name="AutoShape 226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3" name="AutoShape 227"/>
              <p:cNvSpPr>
                <a:spLocks noChangeAspect="1" noChangeArrowheads="1"/>
              </p:cNvSpPr>
              <p:nvPr/>
            </p:nvSpPr>
            <p:spPr bwMode="auto">
              <a:xfrm rot="16200000">
                <a:off x="3101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4" name="AutoShape 228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209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5" name="AutoShape 229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2007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6" name="AutoShape 230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192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7" name="AutoShape 231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1833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8" name="AutoShape 232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1746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84969" name="AutoShape 233"/>
              <p:cNvSpPr>
                <a:spLocks noChangeAspect="1" noChangeArrowheads="1"/>
              </p:cNvSpPr>
              <p:nvPr/>
            </p:nvSpPr>
            <p:spPr bwMode="auto">
              <a:xfrm rot="16200000">
                <a:off x="3015" y="1660"/>
                <a:ext cx="115" cy="115"/>
              </a:xfrm>
              <a:prstGeom prst="cube">
                <a:avLst>
                  <a:gd name="adj" fmla="val 25000"/>
                </a:avLst>
              </a:prstGeom>
              <a:solidFill>
                <a:schemeClr val="bg1"/>
              </a:solidFill>
              <a:ln w="127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84970" name="Group 234"/>
          <p:cNvGrpSpPr>
            <a:grpSpLocks/>
          </p:cNvGrpSpPr>
          <p:nvPr/>
        </p:nvGrpSpPr>
        <p:grpSpPr bwMode="auto">
          <a:xfrm>
            <a:off x="7250113" y="4349750"/>
            <a:ext cx="920750" cy="1289050"/>
            <a:chOff x="2546" y="2941"/>
            <a:chExt cx="580" cy="812"/>
          </a:xfrm>
        </p:grpSpPr>
        <p:sp>
          <p:nvSpPr>
            <p:cNvPr id="884971" name="Rectangle 235"/>
            <p:cNvSpPr>
              <a:spLocks noChangeArrowheads="1"/>
            </p:cNvSpPr>
            <p:nvPr/>
          </p:nvSpPr>
          <p:spPr bwMode="auto">
            <a:xfrm>
              <a:off x="2604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2" name="Rectangle 236"/>
            <p:cNvSpPr>
              <a:spLocks noChangeArrowheads="1"/>
            </p:cNvSpPr>
            <p:nvPr/>
          </p:nvSpPr>
          <p:spPr bwMode="auto">
            <a:xfrm>
              <a:off x="2662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3" name="Rectangle 237"/>
            <p:cNvSpPr>
              <a:spLocks noChangeArrowheads="1"/>
            </p:cNvSpPr>
            <p:nvPr/>
          </p:nvSpPr>
          <p:spPr bwMode="auto">
            <a:xfrm>
              <a:off x="2720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4" name="Rectangle 238"/>
            <p:cNvSpPr>
              <a:spLocks noChangeArrowheads="1"/>
            </p:cNvSpPr>
            <p:nvPr/>
          </p:nvSpPr>
          <p:spPr bwMode="auto">
            <a:xfrm>
              <a:off x="2778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5" name="Rectangle 239"/>
            <p:cNvSpPr>
              <a:spLocks noChangeArrowheads="1"/>
            </p:cNvSpPr>
            <p:nvPr/>
          </p:nvSpPr>
          <p:spPr bwMode="auto">
            <a:xfrm>
              <a:off x="2836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6" name="Rectangle 240"/>
            <p:cNvSpPr>
              <a:spLocks noChangeArrowheads="1"/>
            </p:cNvSpPr>
            <p:nvPr/>
          </p:nvSpPr>
          <p:spPr bwMode="auto">
            <a:xfrm>
              <a:off x="2894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7" name="Rectangle 241"/>
            <p:cNvSpPr>
              <a:spLocks noChangeArrowheads="1"/>
            </p:cNvSpPr>
            <p:nvPr/>
          </p:nvSpPr>
          <p:spPr bwMode="auto">
            <a:xfrm>
              <a:off x="2952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8" name="Rectangle 242"/>
            <p:cNvSpPr>
              <a:spLocks noChangeArrowheads="1"/>
            </p:cNvSpPr>
            <p:nvPr/>
          </p:nvSpPr>
          <p:spPr bwMode="auto">
            <a:xfrm>
              <a:off x="3010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79" name="Rectangle 243"/>
            <p:cNvSpPr>
              <a:spLocks noChangeArrowheads="1"/>
            </p:cNvSpPr>
            <p:nvPr/>
          </p:nvSpPr>
          <p:spPr bwMode="auto">
            <a:xfrm>
              <a:off x="2604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0" name="Rectangle 244"/>
            <p:cNvSpPr>
              <a:spLocks noChangeArrowheads="1"/>
            </p:cNvSpPr>
            <p:nvPr/>
          </p:nvSpPr>
          <p:spPr bwMode="auto">
            <a:xfrm>
              <a:off x="2662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1" name="Rectangle 245"/>
            <p:cNvSpPr>
              <a:spLocks noChangeArrowheads="1"/>
            </p:cNvSpPr>
            <p:nvPr/>
          </p:nvSpPr>
          <p:spPr bwMode="auto">
            <a:xfrm>
              <a:off x="2720" y="299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2" name="Rectangle 246"/>
            <p:cNvSpPr>
              <a:spLocks noChangeArrowheads="1"/>
            </p:cNvSpPr>
            <p:nvPr/>
          </p:nvSpPr>
          <p:spPr bwMode="auto">
            <a:xfrm>
              <a:off x="2778" y="299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3" name="Rectangle 247"/>
            <p:cNvSpPr>
              <a:spLocks noChangeArrowheads="1"/>
            </p:cNvSpPr>
            <p:nvPr/>
          </p:nvSpPr>
          <p:spPr bwMode="auto">
            <a:xfrm>
              <a:off x="2836" y="299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4" name="Rectangle 248"/>
            <p:cNvSpPr>
              <a:spLocks noChangeArrowheads="1"/>
            </p:cNvSpPr>
            <p:nvPr/>
          </p:nvSpPr>
          <p:spPr bwMode="auto">
            <a:xfrm>
              <a:off x="2894" y="299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5" name="Rectangle 249"/>
            <p:cNvSpPr>
              <a:spLocks noChangeArrowheads="1"/>
            </p:cNvSpPr>
            <p:nvPr/>
          </p:nvSpPr>
          <p:spPr bwMode="auto">
            <a:xfrm>
              <a:off x="2952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6" name="Rectangle 250"/>
            <p:cNvSpPr>
              <a:spLocks noChangeArrowheads="1"/>
            </p:cNvSpPr>
            <p:nvPr/>
          </p:nvSpPr>
          <p:spPr bwMode="auto">
            <a:xfrm>
              <a:off x="3010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7" name="Rectangle 251"/>
            <p:cNvSpPr>
              <a:spLocks noChangeArrowheads="1"/>
            </p:cNvSpPr>
            <p:nvPr/>
          </p:nvSpPr>
          <p:spPr bwMode="auto">
            <a:xfrm>
              <a:off x="2604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8" name="Rectangle 252"/>
            <p:cNvSpPr>
              <a:spLocks noChangeArrowheads="1"/>
            </p:cNvSpPr>
            <p:nvPr/>
          </p:nvSpPr>
          <p:spPr bwMode="auto">
            <a:xfrm>
              <a:off x="2662" y="3057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89" name="Rectangle 253"/>
            <p:cNvSpPr>
              <a:spLocks noChangeArrowheads="1"/>
            </p:cNvSpPr>
            <p:nvPr/>
          </p:nvSpPr>
          <p:spPr bwMode="auto">
            <a:xfrm>
              <a:off x="2720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0" name="Rectangle 254"/>
            <p:cNvSpPr>
              <a:spLocks noChangeArrowheads="1"/>
            </p:cNvSpPr>
            <p:nvPr/>
          </p:nvSpPr>
          <p:spPr bwMode="auto">
            <a:xfrm>
              <a:off x="2778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1" name="Rectangle 255"/>
            <p:cNvSpPr>
              <a:spLocks noChangeArrowheads="1"/>
            </p:cNvSpPr>
            <p:nvPr/>
          </p:nvSpPr>
          <p:spPr bwMode="auto">
            <a:xfrm>
              <a:off x="2836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2" name="Rectangle 256"/>
            <p:cNvSpPr>
              <a:spLocks noChangeArrowheads="1"/>
            </p:cNvSpPr>
            <p:nvPr/>
          </p:nvSpPr>
          <p:spPr bwMode="auto">
            <a:xfrm>
              <a:off x="2894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3" name="Rectangle 257"/>
            <p:cNvSpPr>
              <a:spLocks noChangeArrowheads="1"/>
            </p:cNvSpPr>
            <p:nvPr/>
          </p:nvSpPr>
          <p:spPr bwMode="auto">
            <a:xfrm>
              <a:off x="2952" y="3057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4" name="Rectangle 258"/>
            <p:cNvSpPr>
              <a:spLocks noChangeArrowheads="1"/>
            </p:cNvSpPr>
            <p:nvPr/>
          </p:nvSpPr>
          <p:spPr bwMode="auto">
            <a:xfrm>
              <a:off x="3010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5" name="Rectangle 259"/>
            <p:cNvSpPr>
              <a:spLocks noChangeArrowheads="1"/>
            </p:cNvSpPr>
            <p:nvPr/>
          </p:nvSpPr>
          <p:spPr bwMode="auto">
            <a:xfrm>
              <a:off x="2604" y="311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6" name="Rectangle 260"/>
            <p:cNvSpPr>
              <a:spLocks noChangeArrowheads="1"/>
            </p:cNvSpPr>
            <p:nvPr/>
          </p:nvSpPr>
          <p:spPr bwMode="auto">
            <a:xfrm>
              <a:off x="2662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7" name="Rectangle 261"/>
            <p:cNvSpPr>
              <a:spLocks noChangeArrowheads="1"/>
            </p:cNvSpPr>
            <p:nvPr/>
          </p:nvSpPr>
          <p:spPr bwMode="auto">
            <a:xfrm>
              <a:off x="2720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8" name="Rectangle 262"/>
            <p:cNvSpPr>
              <a:spLocks noChangeArrowheads="1"/>
            </p:cNvSpPr>
            <p:nvPr/>
          </p:nvSpPr>
          <p:spPr bwMode="auto">
            <a:xfrm>
              <a:off x="2778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4999" name="Rectangle 263"/>
            <p:cNvSpPr>
              <a:spLocks noChangeArrowheads="1"/>
            </p:cNvSpPr>
            <p:nvPr/>
          </p:nvSpPr>
          <p:spPr bwMode="auto">
            <a:xfrm>
              <a:off x="2836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0" name="Rectangle 264"/>
            <p:cNvSpPr>
              <a:spLocks noChangeArrowheads="1"/>
            </p:cNvSpPr>
            <p:nvPr/>
          </p:nvSpPr>
          <p:spPr bwMode="auto">
            <a:xfrm>
              <a:off x="2894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1" name="Rectangle 265"/>
            <p:cNvSpPr>
              <a:spLocks noChangeArrowheads="1"/>
            </p:cNvSpPr>
            <p:nvPr/>
          </p:nvSpPr>
          <p:spPr bwMode="auto">
            <a:xfrm>
              <a:off x="2952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2" name="Rectangle 266"/>
            <p:cNvSpPr>
              <a:spLocks noChangeArrowheads="1"/>
            </p:cNvSpPr>
            <p:nvPr/>
          </p:nvSpPr>
          <p:spPr bwMode="auto">
            <a:xfrm>
              <a:off x="3010" y="311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3" name="Rectangle 267"/>
            <p:cNvSpPr>
              <a:spLocks noChangeArrowheads="1"/>
            </p:cNvSpPr>
            <p:nvPr/>
          </p:nvSpPr>
          <p:spPr bwMode="auto">
            <a:xfrm>
              <a:off x="2604" y="317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4" name="Rectangle 268"/>
            <p:cNvSpPr>
              <a:spLocks noChangeArrowheads="1"/>
            </p:cNvSpPr>
            <p:nvPr/>
          </p:nvSpPr>
          <p:spPr bwMode="auto">
            <a:xfrm>
              <a:off x="2662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5" name="Rectangle 269"/>
            <p:cNvSpPr>
              <a:spLocks noChangeArrowheads="1"/>
            </p:cNvSpPr>
            <p:nvPr/>
          </p:nvSpPr>
          <p:spPr bwMode="auto">
            <a:xfrm>
              <a:off x="2720" y="317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6" name="Rectangle 270"/>
            <p:cNvSpPr>
              <a:spLocks noChangeArrowheads="1"/>
            </p:cNvSpPr>
            <p:nvPr/>
          </p:nvSpPr>
          <p:spPr bwMode="auto">
            <a:xfrm>
              <a:off x="2778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7" name="Rectangle 271"/>
            <p:cNvSpPr>
              <a:spLocks noChangeArrowheads="1"/>
            </p:cNvSpPr>
            <p:nvPr/>
          </p:nvSpPr>
          <p:spPr bwMode="auto">
            <a:xfrm>
              <a:off x="2836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8" name="Rectangle 272"/>
            <p:cNvSpPr>
              <a:spLocks noChangeArrowheads="1"/>
            </p:cNvSpPr>
            <p:nvPr/>
          </p:nvSpPr>
          <p:spPr bwMode="auto">
            <a:xfrm>
              <a:off x="2894" y="317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09" name="Rectangle 273"/>
            <p:cNvSpPr>
              <a:spLocks noChangeArrowheads="1"/>
            </p:cNvSpPr>
            <p:nvPr/>
          </p:nvSpPr>
          <p:spPr bwMode="auto">
            <a:xfrm>
              <a:off x="2952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0" name="Rectangle 274"/>
            <p:cNvSpPr>
              <a:spLocks noChangeArrowheads="1"/>
            </p:cNvSpPr>
            <p:nvPr/>
          </p:nvSpPr>
          <p:spPr bwMode="auto">
            <a:xfrm>
              <a:off x="3010" y="317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1" name="Rectangle 275"/>
            <p:cNvSpPr>
              <a:spLocks noChangeArrowheads="1"/>
            </p:cNvSpPr>
            <p:nvPr/>
          </p:nvSpPr>
          <p:spPr bwMode="auto">
            <a:xfrm>
              <a:off x="2604" y="3231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2" name="Rectangle 276"/>
            <p:cNvSpPr>
              <a:spLocks noChangeArrowheads="1"/>
            </p:cNvSpPr>
            <p:nvPr/>
          </p:nvSpPr>
          <p:spPr bwMode="auto">
            <a:xfrm>
              <a:off x="2662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3" name="Rectangle 277"/>
            <p:cNvSpPr>
              <a:spLocks noChangeArrowheads="1"/>
            </p:cNvSpPr>
            <p:nvPr/>
          </p:nvSpPr>
          <p:spPr bwMode="auto">
            <a:xfrm>
              <a:off x="2720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4" name="Rectangle 278"/>
            <p:cNvSpPr>
              <a:spLocks noChangeArrowheads="1"/>
            </p:cNvSpPr>
            <p:nvPr/>
          </p:nvSpPr>
          <p:spPr bwMode="auto">
            <a:xfrm>
              <a:off x="2778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5" name="Rectangle 279"/>
            <p:cNvSpPr>
              <a:spLocks noChangeArrowheads="1"/>
            </p:cNvSpPr>
            <p:nvPr/>
          </p:nvSpPr>
          <p:spPr bwMode="auto">
            <a:xfrm>
              <a:off x="2836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6" name="Rectangle 280"/>
            <p:cNvSpPr>
              <a:spLocks noChangeArrowheads="1"/>
            </p:cNvSpPr>
            <p:nvPr/>
          </p:nvSpPr>
          <p:spPr bwMode="auto">
            <a:xfrm>
              <a:off x="2894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7" name="Rectangle 281"/>
            <p:cNvSpPr>
              <a:spLocks noChangeArrowheads="1"/>
            </p:cNvSpPr>
            <p:nvPr/>
          </p:nvSpPr>
          <p:spPr bwMode="auto">
            <a:xfrm>
              <a:off x="2952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8" name="Rectangle 282"/>
            <p:cNvSpPr>
              <a:spLocks noChangeArrowheads="1"/>
            </p:cNvSpPr>
            <p:nvPr/>
          </p:nvSpPr>
          <p:spPr bwMode="auto">
            <a:xfrm>
              <a:off x="3010" y="3231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19" name="Rectangle 283"/>
            <p:cNvSpPr>
              <a:spLocks noChangeArrowheads="1"/>
            </p:cNvSpPr>
            <p:nvPr/>
          </p:nvSpPr>
          <p:spPr bwMode="auto">
            <a:xfrm>
              <a:off x="2604" y="328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0" name="Rectangle 284"/>
            <p:cNvSpPr>
              <a:spLocks noChangeArrowheads="1"/>
            </p:cNvSpPr>
            <p:nvPr/>
          </p:nvSpPr>
          <p:spPr bwMode="auto">
            <a:xfrm>
              <a:off x="2662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1" name="Rectangle 285"/>
            <p:cNvSpPr>
              <a:spLocks noChangeArrowheads="1"/>
            </p:cNvSpPr>
            <p:nvPr/>
          </p:nvSpPr>
          <p:spPr bwMode="auto">
            <a:xfrm>
              <a:off x="2720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2" name="Rectangle 286"/>
            <p:cNvSpPr>
              <a:spLocks noChangeArrowheads="1"/>
            </p:cNvSpPr>
            <p:nvPr/>
          </p:nvSpPr>
          <p:spPr bwMode="auto">
            <a:xfrm>
              <a:off x="2778" y="328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3" name="Rectangle 287"/>
            <p:cNvSpPr>
              <a:spLocks noChangeArrowheads="1"/>
            </p:cNvSpPr>
            <p:nvPr/>
          </p:nvSpPr>
          <p:spPr bwMode="auto">
            <a:xfrm>
              <a:off x="2836" y="328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4" name="Rectangle 288"/>
            <p:cNvSpPr>
              <a:spLocks noChangeArrowheads="1"/>
            </p:cNvSpPr>
            <p:nvPr/>
          </p:nvSpPr>
          <p:spPr bwMode="auto">
            <a:xfrm>
              <a:off x="2894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5" name="Rectangle 289"/>
            <p:cNvSpPr>
              <a:spLocks noChangeArrowheads="1"/>
            </p:cNvSpPr>
            <p:nvPr/>
          </p:nvSpPr>
          <p:spPr bwMode="auto">
            <a:xfrm>
              <a:off x="2952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6" name="Rectangle 290"/>
            <p:cNvSpPr>
              <a:spLocks noChangeArrowheads="1"/>
            </p:cNvSpPr>
            <p:nvPr/>
          </p:nvSpPr>
          <p:spPr bwMode="auto">
            <a:xfrm>
              <a:off x="3010" y="328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7" name="Rectangle 291"/>
            <p:cNvSpPr>
              <a:spLocks noChangeArrowheads="1"/>
            </p:cNvSpPr>
            <p:nvPr/>
          </p:nvSpPr>
          <p:spPr bwMode="auto">
            <a:xfrm>
              <a:off x="2604" y="3347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8" name="Rectangle 292"/>
            <p:cNvSpPr>
              <a:spLocks noChangeArrowheads="1"/>
            </p:cNvSpPr>
            <p:nvPr/>
          </p:nvSpPr>
          <p:spPr bwMode="auto">
            <a:xfrm>
              <a:off x="2662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29" name="Rectangle 293"/>
            <p:cNvSpPr>
              <a:spLocks noChangeArrowheads="1"/>
            </p:cNvSpPr>
            <p:nvPr/>
          </p:nvSpPr>
          <p:spPr bwMode="auto">
            <a:xfrm>
              <a:off x="2720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0" name="Rectangle 294"/>
            <p:cNvSpPr>
              <a:spLocks noChangeArrowheads="1"/>
            </p:cNvSpPr>
            <p:nvPr/>
          </p:nvSpPr>
          <p:spPr bwMode="auto">
            <a:xfrm>
              <a:off x="2778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1" name="Rectangle 295"/>
            <p:cNvSpPr>
              <a:spLocks noChangeArrowheads="1"/>
            </p:cNvSpPr>
            <p:nvPr/>
          </p:nvSpPr>
          <p:spPr bwMode="auto">
            <a:xfrm>
              <a:off x="2836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2" name="Rectangle 296"/>
            <p:cNvSpPr>
              <a:spLocks noChangeArrowheads="1"/>
            </p:cNvSpPr>
            <p:nvPr/>
          </p:nvSpPr>
          <p:spPr bwMode="auto">
            <a:xfrm>
              <a:off x="2894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3" name="Rectangle 297"/>
            <p:cNvSpPr>
              <a:spLocks noChangeArrowheads="1"/>
            </p:cNvSpPr>
            <p:nvPr/>
          </p:nvSpPr>
          <p:spPr bwMode="auto">
            <a:xfrm>
              <a:off x="2952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4" name="Rectangle 298"/>
            <p:cNvSpPr>
              <a:spLocks noChangeArrowheads="1"/>
            </p:cNvSpPr>
            <p:nvPr/>
          </p:nvSpPr>
          <p:spPr bwMode="auto">
            <a:xfrm>
              <a:off x="3010" y="3347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5" name="Rectangle 299"/>
            <p:cNvSpPr>
              <a:spLocks noChangeArrowheads="1"/>
            </p:cNvSpPr>
            <p:nvPr/>
          </p:nvSpPr>
          <p:spPr bwMode="auto">
            <a:xfrm>
              <a:off x="2604" y="340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6" name="Rectangle 300"/>
            <p:cNvSpPr>
              <a:spLocks noChangeArrowheads="1"/>
            </p:cNvSpPr>
            <p:nvPr/>
          </p:nvSpPr>
          <p:spPr bwMode="auto">
            <a:xfrm>
              <a:off x="2662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7" name="Rectangle 301"/>
            <p:cNvSpPr>
              <a:spLocks noChangeArrowheads="1"/>
            </p:cNvSpPr>
            <p:nvPr/>
          </p:nvSpPr>
          <p:spPr bwMode="auto">
            <a:xfrm>
              <a:off x="2720" y="340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8" name="Rectangle 302"/>
            <p:cNvSpPr>
              <a:spLocks noChangeArrowheads="1"/>
            </p:cNvSpPr>
            <p:nvPr/>
          </p:nvSpPr>
          <p:spPr bwMode="auto">
            <a:xfrm>
              <a:off x="2778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39" name="Rectangle 303"/>
            <p:cNvSpPr>
              <a:spLocks noChangeArrowheads="1"/>
            </p:cNvSpPr>
            <p:nvPr/>
          </p:nvSpPr>
          <p:spPr bwMode="auto">
            <a:xfrm>
              <a:off x="2836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0" name="Rectangle 304"/>
            <p:cNvSpPr>
              <a:spLocks noChangeArrowheads="1"/>
            </p:cNvSpPr>
            <p:nvPr/>
          </p:nvSpPr>
          <p:spPr bwMode="auto">
            <a:xfrm>
              <a:off x="2894" y="340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1" name="Rectangle 305"/>
            <p:cNvSpPr>
              <a:spLocks noChangeArrowheads="1"/>
            </p:cNvSpPr>
            <p:nvPr/>
          </p:nvSpPr>
          <p:spPr bwMode="auto">
            <a:xfrm>
              <a:off x="2952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2" name="Rectangle 306"/>
            <p:cNvSpPr>
              <a:spLocks noChangeArrowheads="1"/>
            </p:cNvSpPr>
            <p:nvPr/>
          </p:nvSpPr>
          <p:spPr bwMode="auto">
            <a:xfrm>
              <a:off x="3010" y="3405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3" name="Rectangle 307"/>
            <p:cNvSpPr>
              <a:spLocks noChangeArrowheads="1"/>
            </p:cNvSpPr>
            <p:nvPr/>
          </p:nvSpPr>
          <p:spPr bwMode="auto">
            <a:xfrm>
              <a:off x="2604" y="346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4" name="Rectangle 308"/>
            <p:cNvSpPr>
              <a:spLocks noChangeArrowheads="1"/>
            </p:cNvSpPr>
            <p:nvPr/>
          </p:nvSpPr>
          <p:spPr bwMode="auto">
            <a:xfrm>
              <a:off x="2662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5" name="Rectangle 309"/>
            <p:cNvSpPr>
              <a:spLocks noChangeArrowheads="1"/>
            </p:cNvSpPr>
            <p:nvPr/>
          </p:nvSpPr>
          <p:spPr bwMode="auto">
            <a:xfrm>
              <a:off x="2720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6" name="Rectangle 310"/>
            <p:cNvSpPr>
              <a:spLocks noChangeArrowheads="1"/>
            </p:cNvSpPr>
            <p:nvPr/>
          </p:nvSpPr>
          <p:spPr bwMode="auto">
            <a:xfrm>
              <a:off x="2778" y="346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7" name="Rectangle 311"/>
            <p:cNvSpPr>
              <a:spLocks noChangeArrowheads="1"/>
            </p:cNvSpPr>
            <p:nvPr/>
          </p:nvSpPr>
          <p:spPr bwMode="auto">
            <a:xfrm>
              <a:off x="2836" y="346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8" name="Rectangle 312"/>
            <p:cNvSpPr>
              <a:spLocks noChangeArrowheads="1"/>
            </p:cNvSpPr>
            <p:nvPr/>
          </p:nvSpPr>
          <p:spPr bwMode="auto">
            <a:xfrm>
              <a:off x="2894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49" name="Rectangle 313"/>
            <p:cNvSpPr>
              <a:spLocks noChangeArrowheads="1"/>
            </p:cNvSpPr>
            <p:nvPr/>
          </p:nvSpPr>
          <p:spPr bwMode="auto">
            <a:xfrm>
              <a:off x="2952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0" name="Rectangle 314"/>
            <p:cNvSpPr>
              <a:spLocks noChangeArrowheads="1"/>
            </p:cNvSpPr>
            <p:nvPr/>
          </p:nvSpPr>
          <p:spPr bwMode="auto">
            <a:xfrm>
              <a:off x="3010" y="3463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1" name="Rectangle 315"/>
            <p:cNvSpPr>
              <a:spLocks noChangeArrowheads="1"/>
            </p:cNvSpPr>
            <p:nvPr/>
          </p:nvSpPr>
          <p:spPr bwMode="auto">
            <a:xfrm>
              <a:off x="2604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2" name="Rectangle 316"/>
            <p:cNvSpPr>
              <a:spLocks noChangeArrowheads="1"/>
            </p:cNvSpPr>
            <p:nvPr/>
          </p:nvSpPr>
          <p:spPr bwMode="auto">
            <a:xfrm>
              <a:off x="2662" y="3521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3" name="Rectangle 317"/>
            <p:cNvSpPr>
              <a:spLocks noChangeArrowheads="1"/>
            </p:cNvSpPr>
            <p:nvPr/>
          </p:nvSpPr>
          <p:spPr bwMode="auto">
            <a:xfrm>
              <a:off x="2720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4" name="Rectangle 318"/>
            <p:cNvSpPr>
              <a:spLocks noChangeArrowheads="1"/>
            </p:cNvSpPr>
            <p:nvPr/>
          </p:nvSpPr>
          <p:spPr bwMode="auto">
            <a:xfrm>
              <a:off x="2778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5" name="Rectangle 319"/>
            <p:cNvSpPr>
              <a:spLocks noChangeArrowheads="1"/>
            </p:cNvSpPr>
            <p:nvPr/>
          </p:nvSpPr>
          <p:spPr bwMode="auto">
            <a:xfrm>
              <a:off x="2836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6" name="Rectangle 320"/>
            <p:cNvSpPr>
              <a:spLocks noChangeArrowheads="1"/>
            </p:cNvSpPr>
            <p:nvPr/>
          </p:nvSpPr>
          <p:spPr bwMode="auto">
            <a:xfrm>
              <a:off x="2894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7" name="Rectangle 321"/>
            <p:cNvSpPr>
              <a:spLocks noChangeArrowheads="1"/>
            </p:cNvSpPr>
            <p:nvPr/>
          </p:nvSpPr>
          <p:spPr bwMode="auto">
            <a:xfrm>
              <a:off x="2952" y="3521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8" name="Rectangle 322"/>
            <p:cNvSpPr>
              <a:spLocks noChangeArrowheads="1"/>
            </p:cNvSpPr>
            <p:nvPr/>
          </p:nvSpPr>
          <p:spPr bwMode="auto">
            <a:xfrm>
              <a:off x="3010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59" name="Rectangle 323"/>
            <p:cNvSpPr>
              <a:spLocks noChangeArrowheads="1"/>
            </p:cNvSpPr>
            <p:nvPr/>
          </p:nvSpPr>
          <p:spPr bwMode="auto">
            <a:xfrm>
              <a:off x="2604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0" name="Rectangle 324"/>
            <p:cNvSpPr>
              <a:spLocks noChangeArrowheads="1"/>
            </p:cNvSpPr>
            <p:nvPr/>
          </p:nvSpPr>
          <p:spPr bwMode="auto">
            <a:xfrm>
              <a:off x="2662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1" name="Rectangle 325"/>
            <p:cNvSpPr>
              <a:spLocks noChangeArrowheads="1"/>
            </p:cNvSpPr>
            <p:nvPr/>
          </p:nvSpPr>
          <p:spPr bwMode="auto">
            <a:xfrm>
              <a:off x="2720" y="357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2" name="Rectangle 326"/>
            <p:cNvSpPr>
              <a:spLocks noChangeArrowheads="1"/>
            </p:cNvSpPr>
            <p:nvPr/>
          </p:nvSpPr>
          <p:spPr bwMode="auto">
            <a:xfrm>
              <a:off x="2778" y="357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3" name="Rectangle 327"/>
            <p:cNvSpPr>
              <a:spLocks noChangeArrowheads="1"/>
            </p:cNvSpPr>
            <p:nvPr/>
          </p:nvSpPr>
          <p:spPr bwMode="auto">
            <a:xfrm>
              <a:off x="2836" y="357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4" name="Rectangle 328"/>
            <p:cNvSpPr>
              <a:spLocks noChangeArrowheads="1"/>
            </p:cNvSpPr>
            <p:nvPr/>
          </p:nvSpPr>
          <p:spPr bwMode="auto">
            <a:xfrm>
              <a:off x="2894" y="3579"/>
              <a:ext cx="58" cy="58"/>
            </a:xfrm>
            <a:prstGeom prst="rect">
              <a:avLst/>
            </a:prstGeom>
            <a:solidFill>
              <a:srgbClr val="6600FF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5" name="Rectangle 329"/>
            <p:cNvSpPr>
              <a:spLocks noChangeArrowheads="1"/>
            </p:cNvSpPr>
            <p:nvPr/>
          </p:nvSpPr>
          <p:spPr bwMode="auto">
            <a:xfrm>
              <a:off x="2952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6" name="Rectangle 330"/>
            <p:cNvSpPr>
              <a:spLocks noChangeArrowheads="1"/>
            </p:cNvSpPr>
            <p:nvPr/>
          </p:nvSpPr>
          <p:spPr bwMode="auto">
            <a:xfrm>
              <a:off x="3010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7" name="Rectangle 331"/>
            <p:cNvSpPr>
              <a:spLocks noChangeArrowheads="1"/>
            </p:cNvSpPr>
            <p:nvPr/>
          </p:nvSpPr>
          <p:spPr bwMode="auto">
            <a:xfrm>
              <a:off x="2604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8" name="Rectangle 332"/>
            <p:cNvSpPr>
              <a:spLocks noChangeArrowheads="1"/>
            </p:cNvSpPr>
            <p:nvPr/>
          </p:nvSpPr>
          <p:spPr bwMode="auto">
            <a:xfrm>
              <a:off x="2662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69" name="Rectangle 333"/>
            <p:cNvSpPr>
              <a:spLocks noChangeArrowheads="1"/>
            </p:cNvSpPr>
            <p:nvPr/>
          </p:nvSpPr>
          <p:spPr bwMode="auto">
            <a:xfrm>
              <a:off x="2720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0" name="Rectangle 334"/>
            <p:cNvSpPr>
              <a:spLocks noChangeArrowheads="1"/>
            </p:cNvSpPr>
            <p:nvPr/>
          </p:nvSpPr>
          <p:spPr bwMode="auto">
            <a:xfrm>
              <a:off x="2778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1" name="Rectangle 335"/>
            <p:cNvSpPr>
              <a:spLocks noChangeArrowheads="1"/>
            </p:cNvSpPr>
            <p:nvPr/>
          </p:nvSpPr>
          <p:spPr bwMode="auto">
            <a:xfrm>
              <a:off x="2836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2" name="Rectangle 336"/>
            <p:cNvSpPr>
              <a:spLocks noChangeArrowheads="1"/>
            </p:cNvSpPr>
            <p:nvPr/>
          </p:nvSpPr>
          <p:spPr bwMode="auto">
            <a:xfrm>
              <a:off x="2894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3" name="Rectangle 337"/>
            <p:cNvSpPr>
              <a:spLocks noChangeArrowheads="1"/>
            </p:cNvSpPr>
            <p:nvPr/>
          </p:nvSpPr>
          <p:spPr bwMode="auto">
            <a:xfrm>
              <a:off x="2952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4" name="Rectangle 338"/>
            <p:cNvSpPr>
              <a:spLocks noChangeArrowheads="1"/>
            </p:cNvSpPr>
            <p:nvPr/>
          </p:nvSpPr>
          <p:spPr bwMode="auto">
            <a:xfrm>
              <a:off x="3010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5" name="Rectangle 339"/>
            <p:cNvSpPr>
              <a:spLocks noChangeArrowheads="1"/>
            </p:cNvSpPr>
            <p:nvPr/>
          </p:nvSpPr>
          <p:spPr bwMode="auto">
            <a:xfrm>
              <a:off x="2604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6" name="Rectangle 340"/>
            <p:cNvSpPr>
              <a:spLocks noChangeArrowheads="1"/>
            </p:cNvSpPr>
            <p:nvPr/>
          </p:nvSpPr>
          <p:spPr bwMode="auto">
            <a:xfrm>
              <a:off x="2662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7" name="Rectangle 341"/>
            <p:cNvSpPr>
              <a:spLocks noChangeArrowheads="1"/>
            </p:cNvSpPr>
            <p:nvPr/>
          </p:nvSpPr>
          <p:spPr bwMode="auto">
            <a:xfrm>
              <a:off x="2720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8" name="Rectangle 342"/>
            <p:cNvSpPr>
              <a:spLocks noChangeArrowheads="1"/>
            </p:cNvSpPr>
            <p:nvPr/>
          </p:nvSpPr>
          <p:spPr bwMode="auto">
            <a:xfrm>
              <a:off x="2778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79" name="Rectangle 343"/>
            <p:cNvSpPr>
              <a:spLocks noChangeArrowheads="1"/>
            </p:cNvSpPr>
            <p:nvPr/>
          </p:nvSpPr>
          <p:spPr bwMode="auto">
            <a:xfrm>
              <a:off x="2836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0" name="Rectangle 344"/>
            <p:cNvSpPr>
              <a:spLocks noChangeArrowheads="1"/>
            </p:cNvSpPr>
            <p:nvPr/>
          </p:nvSpPr>
          <p:spPr bwMode="auto">
            <a:xfrm>
              <a:off x="2894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1" name="Rectangle 345"/>
            <p:cNvSpPr>
              <a:spLocks noChangeArrowheads="1"/>
            </p:cNvSpPr>
            <p:nvPr/>
          </p:nvSpPr>
          <p:spPr bwMode="auto">
            <a:xfrm>
              <a:off x="2952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2" name="Rectangle 346"/>
            <p:cNvSpPr>
              <a:spLocks noChangeArrowheads="1"/>
            </p:cNvSpPr>
            <p:nvPr/>
          </p:nvSpPr>
          <p:spPr bwMode="auto">
            <a:xfrm>
              <a:off x="3010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3" name="Rectangle 347"/>
            <p:cNvSpPr>
              <a:spLocks noChangeArrowheads="1"/>
            </p:cNvSpPr>
            <p:nvPr/>
          </p:nvSpPr>
          <p:spPr bwMode="auto">
            <a:xfrm>
              <a:off x="3068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4" name="Rectangle 348"/>
            <p:cNvSpPr>
              <a:spLocks noChangeArrowheads="1"/>
            </p:cNvSpPr>
            <p:nvPr/>
          </p:nvSpPr>
          <p:spPr bwMode="auto">
            <a:xfrm>
              <a:off x="3068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5" name="Rectangle 349"/>
            <p:cNvSpPr>
              <a:spLocks noChangeArrowheads="1"/>
            </p:cNvSpPr>
            <p:nvPr/>
          </p:nvSpPr>
          <p:spPr bwMode="auto">
            <a:xfrm>
              <a:off x="3068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6" name="Rectangle 350"/>
            <p:cNvSpPr>
              <a:spLocks noChangeArrowheads="1"/>
            </p:cNvSpPr>
            <p:nvPr/>
          </p:nvSpPr>
          <p:spPr bwMode="auto">
            <a:xfrm>
              <a:off x="3068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7" name="Rectangle 351"/>
            <p:cNvSpPr>
              <a:spLocks noChangeArrowheads="1"/>
            </p:cNvSpPr>
            <p:nvPr/>
          </p:nvSpPr>
          <p:spPr bwMode="auto">
            <a:xfrm>
              <a:off x="3068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8" name="Rectangle 352"/>
            <p:cNvSpPr>
              <a:spLocks noChangeArrowheads="1"/>
            </p:cNvSpPr>
            <p:nvPr/>
          </p:nvSpPr>
          <p:spPr bwMode="auto">
            <a:xfrm>
              <a:off x="3068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89" name="Rectangle 353"/>
            <p:cNvSpPr>
              <a:spLocks noChangeArrowheads="1"/>
            </p:cNvSpPr>
            <p:nvPr/>
          </p:nvSpPr>
          <p:spPr bwMode="auto">
            <a:xfrm>
              <a:off x="3068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0" name="Rectangle 354"/>
            <p:cNvSpPr>
              <a:spLocks noChangeArrowheads="1"/>
            </p:cNvSpPr>
            <p:nvPr/>
          </p:nvSpPr>
          <p:spPr bwMode="auto">
            <a:xfrm>
              <a:off x="3068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1" name="Rectangle 355"/>
            <p:cNvSpPr>
              <a:spLocks noChangeArrowheads="1"/>
            </p:cNvSpPr>
            <p:nvPr/>
          </p:nvSpPr>
          <p:spPr bwMode="auto">
            <a:xfrm>
              <a:off x="3068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2" name="Rectangle 356"/>
            <p:cNvSpPr>
              <a:spLocks noChangeArrowheads="1"/>
            </p:cNvSpPr>
            <p:nvPr/>
          </p:nvSpPr>
          <p:spPr bwMode="auto">
            <a:xfrm>
              <a:off x="3068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3" name="Rectangle 357"/>
            <p:cNvSpPr>
              <a:spLocks noChangeArrowheads="1"/>
            </p:cNvSpPr>
            <p:nvPr/>
          </p:nvSpPr>
          <p:spPr bwMode="auto">
            <a:xfrm>
              <a:off x="3068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4" name="Rectangle 358"/>
            <p:cNvSpPr>
              <a:spLocks noChangeArrowheads="1"/>
            </p:cNvSpPr>
            <p:nvPr/>
          </p:nvSpPr>
          <p:spPr bwMode="auto">
            <a:xfrm>
              <a:off x="3068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5" name="Rectangle 359"/>
            <p:cNvSpPr>
              <a:spLocks noChangeArrowheads="1"/>
            </p:cNvSpPr>
            <p:nvPr/>
          </p:nvSpPr>
          <p:spPr bwMode="auto">
            <a:xfrm>
              <a:off x="3068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6" name="Rectangle 360"/>
            <p:cNvSpPr>
              <a:spLocks noChangeArrowheads="1"/>
            </p:cNvSpPr>
            <p:nvPr/>
          </p:nvSpPr>
          <p:spPr bwMode="auto">
            <a:xfrm>
              <a:off x="3068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7" name="Rectangle 361"/>
            <p:cNvSpPr>
              <a:spLocks noChangeArrowheads="1"/>
            </p:cNvSpPr>
            <p:nvPr/>
          </p:nvSpPr>
          <p:spPr bwMode="auto">
            <a:xfrm>
              <a:off x="2546" y="294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8" name="Rectangle 362"/>
            <p:cNvSpPr>
              <a:spLocks noChangeArrowheads="1"/>
            </p:cNvSpPr>
            <p:nvPr/>
          </p:nvSpPr>
          <p:spPr bwMode="auto">
            <a:xfrm>
              <a:off x="2546" y="299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099" name="Rectangle 363"/>
            <p:cNvSpPr>
              <a:spLocks noChangeArrowheads="1"/>
            </p:cNvSpPr>
            <p:nvPr/>
          </p:nvSpPr>
          <p:spPr bwMode="auto">
            <a:xfrm>
              <a:off x="2546" y="305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0" name="Rectangle 364"/>
            <p:cNvSpPr>
              <a:spLocks noChangeArrowheads="1"/>
            </p:cNvSpPr>
            <p:nvPr/>
          </p:nvSpPr>
          <p:spPr bwMode="auto">
            <a:xfrm>
              <a:off x="2546" y="311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1" name="Rectangle 365"/>
            <p:cNvSpPr>
              <a:spLocks noChangeArrowheads="1"/>
            </p:cNvSpPr>
            <p:nvPr/>
          </p:nvSpPr>
          <p:spPr bwMode="auto">
            <a:xfrm>
              <a:off x="2546" y="317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2" name="Rectangle 366"/>
            <p:cNvSpPr>
              <a:spLocks noChangeArrowheads="1"/>
            </p:cNvSpPr>
            <p:nvPr/>
          </p:nvSpPr>
          <p:spPr bwMode="auto">
            <a:xfrm>
              <a:off x="2546" y="323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3" name="Rectangle 367"/>
            <p:cNvSpPr>
              <a:spLocks noChangeArrowheads="1"/>
            </p:cNvSpPr>
            <p:nvPr/>
          </p:nvSpPr>
          <p:spPr bwMode="auto">
            <a:xfrm>
              <a:off x="2546" y="328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4" name="Rectangle 368"/>
            <p:cNvSpPr>
              <a:spLocks noChangeArrowheads="1"/>
            </p:cNvSpPr>
            <p:nvPr/>
          </p:nvSpPr>
          <p:spPr bwMode="auto">
            <a:xfrm>
              <a:off x="2546" y="334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5" name="Rectangle 369"/>
            <p:cNvSpPr>
              <a:spLocks noChangeArrowheads="1"/>
            </p:cNvSpPr>
            <p:nvPr/>
          </p:nvSpPr>
          <p:spPr bwMode="auto">
            <a:xfrm>
              <a:off x="2546" y="340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6" name="Rectangle 370"/>
            <p:cNvSpPr>
              <a:spLocks noChangeArrowheads="1"/>
            </p:cNvSpPr>
            <p:nvPr/>
          </p:nvSpPr>
          <p:spPr bwMode="auto">
            <a:xfrm>
              <a:off x="2546" y="3463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7" name="Rectangle 371"/>
            <p:cNvSpPr>
              <a:spLocks noChangeArrowheads="1"/>
            </p:cNvSpPr>
            <p:nvPr/>
          </p:nvSpPr>
          <p:spPr bwMode="auto">
            <a:xfrm>
              <a:off x="2546" y="3521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8" name="Rectangle 372"/>
            <p:cNvSpPr>
              <a:spLocks noChangeArrowheads="1"/>
            </p:cNvSpPr>
            <p:nvPr/>
          </p:nvSpPr>
          <p:spPr bwMode="auto">
            <a:xfrm>
              <a:off x="2546" y="3579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09" name="Rectangle 373"/>
            <p:cNvSpPr>
              <a:spLocks noChangeArrowheads="1"/>
            </p:cNvSpPr>
            <p:nvPr/>
          </p:nvSpPr>
          <p:spPr bwMode="auto">
            <a:xfrm>
              <a:off x="2546" y="3637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85110" name="Rectangle 374"/>
            <p:cNvSpPr>
              <a:spLocks noChangeArrowheads="1"/>
            </p:cNvSpPr>
            <p:nvPr/>
          </p:nvSpPr>
          <p:spPr bwMode="auto">
            <a:xfrm>
              <a:off x="2546" y="3695"/>
              <a:ext cx="58" cy="58"/>
            </a:xfrm>
            <a:prstGeom prst="rect">
              <a:avLst/>
            </a:prstGeom>
            <a:solidFill>
              <a:schemeClr val="bg1"/>
            </a:solidFill>
            <a:ln w="127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885111" name="Line 375"/>
          <p:cNvSpPr>
            <a:spLocks noChangeShapeType="1"/>
          </p:cNvSpPr>
          <p:nvPr/>
        </p:nvSpPr>
        <p:spPr bwMode="auto">
          <a:xfrm flipV="1">
            <a:off x="1416050" y="2667000"/>
            <a:ext cx="406400" cy="1603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5112" name="Line 376"/>
          <p:cNvSpPr>
            <a:spLocks noChangeShapeType="1"/>
          </p:cNvSpPr>
          <p:nvPr/>
        </p:nvSpPr>
        <p:spPr bwMode="auto">
          <a:xfrm>
            <a:off x="7250113" y="3743325"/>
            <a:ext cx="460375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5113" name="Line 377"/>
          <p:cNvSpPr>
            <a:spLocks noChangeShapeType="1"/>
          </p:cNvSpPr>
          <p:nvPr/>
        </p:nvSpPr>
        <p:spPr bwMode="auto">
          <a:xfrm flipH="1">
            <a:off x="5400675" y="5454650"/>
            <a:ext cx="1849438" cy="184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5114" name="Line 378"/>
          <p:cNvSpPr>
            <a:spLocks noChangeShapeType="1"/>
          </p:cNvSpPr>
          <p:nvPr/>
        </p:nvSpPr>
        <p:spPr bwMode="auto">
          <a:xfrm flipH="1" flipV="1">
            <a:off x="2008188" y="5362575"/>
            <a:ext cx="2030412" cy="27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8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8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88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8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88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8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88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8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88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8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88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39" grpId="0" animBg="1" autoUpdateAnimBg="0"/>
      <p:bldP spid="884740" grpId="0" animBg="1" autoUpdateAnimBg="0"/>
      <p:bldP spid="884741" grpId="0" animBg="1" autoUpdateAnimBg="0"/>
      <p:bldP spid="884742" grpId="0" animBg="1" autoUpdateAnimBg="0"/>
      <p:bldP spid="884743" grpId="0" animBg="1" autoUpdateAnimBg="0"/>
      <p:bldP spid="884744" grpId="0" animBg="1"/>
      <p:bldP spid="884745" grpId="0" animBg="1"/>
      <p:bldP spid="884746" grpId="0" animBg="1"/>
      <p:bldP spid="885111" grpId="0" animBg="1"/>
      <p:bldP spid="885112" grpId="0" animBg="1"/>
      <p:bldP spid="885113" grpId="0" animBg="1"/>
      <p:bldP spid="885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204-3DC7-4FBA-BBAA-82814660CE01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701AC-9257-4BEB-AE6D-3B49360268C8}" type="slidenum">
              <a:rPr lang="en-US"/>
              <a:pPr/>
              <a:t>2</a:t>
            </a:fld>
            <a:endParaRPr lang="en-US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are collected from many sources.</a:t>
            </a:r>
          </a:p>
          <a:p>
            <a:r>
              <a:rPr lang="en-US"/>
              <a:t>A particularly valuable source is the IEEE Visualization conference tutorials.</a:t>
            </a:r>
          </a:p>
          <a:p>
            <a:r>
              <a:rPr lang="en-US"/>
              <a:t>Sources from:</a:t>
            </a:r>
          </a:p>
          <a:p>
            <a:pPr lvl="1">
              <a:buFont typeface="Monotype Sorts" pitchFamily="2" charset="2"/>
              <a:buNone/>
            </a:pPr>
            <a:r>
              <a:rPr lang="en-US" sz="1800" i="1"/>
              <a:t>Roger Crawfis, Klaus Engel, Markus Hadwiger, Joe Kniss, Aaron Lefohn, Daniel Weiskopf, Torsten Moeller, Raghu Machiraju, Han-Wei Shen and Ross Whitaker</a:t>
            </a:r>
          </a:p>
          <a:p>
            <a:pPr lvl="1">
              <a:buFont typeface="Monotype Sorts" pitchFamily="2" charset="2"/>
              <a:buNone/>
            </a:pPr>
            <a:endParaRPr 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38F5-C66E-4929-A859-F5E9246D1403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55156-AC2E-4AEA-A58D-38BB6562152A}" type="slidenum">
              <a:rPr lang="en-US"/>
              <a:pPr/>
              <a:t>20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Early Methods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4267200"/>
          </a:xfrm>
        </p:spPr>
        <p:txBody>
          <a:bodyPr/>
          <a:lstStyle/>
          <a:p>
            <a:r>
              <a:rPr lang="en-US" sz="2400">
                <a:latin typeface="Comic Sans MS" pitchFamily="66" charset="0"/>
              </a:rPr>
              <a:t>Before 1988</a:t>
            </a:r>
          </a:p>
          <a:p>
            <a:r>
              <a:rPr lang="en-US" sz="2400">
                <a:latin typeface="Comic Sans MS" pitchFamily="66" charset="0"/>
              </a:rPr>
              <a:t>Did not consider transparency</a:t>
            </a:r>
          </a:p>
          <a:p>
            <a:r>
              <a:rPr lang="en-US" sz="2400">
                <a:latin typeface="Comic Sans MS" pitchFamily="66" charset="0"/>
              </a:rPr>
              <a:t>did not consider sophisticated light transportation theory</a:t>
            </a:r>
          </a:p>
          <a:p>
            <a:r>
              <a:rPr lang="en-US" sz="2400">
                <a:latin typeface="Comic Sans MS" pitchFamily="66" charset="0"/>
              </a:rPr>
              <a:t>were concerned with quick solutions</a:t>
            </a:r>
          </a:p>
          <a:p>
            <a:r>
              <a:rPr lang="en-US" sz="2400">
                <a:latin typeface="Comic Sans MS" pitchFamily="66" charset="0"/>
              </a:rPr>
              <a:t>hence more or less applied to binary data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9440-A393-4C1C-8E15-E4AFF0AD0C90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E7222-0315-440B-8DE4-4E3E574085AE}" type="slidenum">
              <a:rPr lang="en-US"/>
              <a:pPr/>
              <a:t>21</a:t>
            </a:fld>
            <a:endParaRPr lang="en-US"/>
          </a:p>
        </p:txBody>
      </p:sp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Back-To-Front - </a:t>
            </a:r>
            <a:r>
              <a:rPr lang="en-US" sz="2000">
                <a:latin typeface="Comic Sans MS" pitchFamily="66" charset="0"/>
              </a:rPr>
              <a:t>Frieder et al 1985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1981200"/>
          </a:xfrm>
        </p:spPr>
        <p:txBody>
          <a:bodyPr/>
          <a:lstStyle/>
          <a:p>
            <a:r>
              <a:rPr lang="en-US" sz="2400">
                <a:latin typeface="Comic Sans MS" pitchFamily="66" charset="0"/>
              </a:rPr>
              <a:t>A viewing algorithm that traverses and renders the scene objects in order of </a:t>
            </a:r>
            <a:r>
              <a:rPr lang="en-US" sz="2400" b="1" u="sng">
                <a:latin typeface="Comic Sans MS" pitchFamily="66" charset="0"/>
              </a:rPr>
              <a:t>decreasing</a:t>
            </a:r>
            <a:r>
              <a:rPr lang="en-US" sz="2400">
                <a:latin typeface="Comic Sans MS" pitchFamily="66" charset="0"/>
              </a:rPr>
              <a:t> distance from the observer.</a:t>
            </a:r>
          </a:p>
          <a:p>
            <a:r>
              <a:rPr lang="en-US" sz="2400">
                <a:latin typeface="Comic Sans MS" pitchFamily="66" charset="0"/>
              </a:rPr>
              <a:t>Maybe derived from a standard -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“Painters Algorithm”</a:t>
            </a:r>
          </a:p>
        </p:txBody>
      </p:sp>
      <p:pic>
        <p:nvPicPr>
          <p:cNvPr id="887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819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78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975" y="4427538"/>
            <a:ext cx="2079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78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81400"/>
            <a:ext cx="95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78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25" y="4835525"/>
            <a:ext cx="9540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78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8300" y="4835525"/>
            <a:ext cx="11049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781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9288" y="4835525"/>
            <a:ext cx="1266825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7818" name="Text Box 10"/>
          <p:cNvSpPr txBox="1">
            <a:spLocks noChangeArrowheads="1"/>
          </p:cNvSpPr>
          <p:nvPr/>
        </p:nvSpPr>
        <p:spPr bwMode="auto">
          <a:xfrm>
            <a:off x="1111250" y="4835525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1.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7819" name="Text Box 11"/>
          <p:cNvSpPr txBox="1">
            <a:spLocks noChangeArrowheads="1"/>
          </p:cNvSpPr>
          <p:nvPr/>
        </p:nvSpPr>
        <p:spPr bwMode="auto">
          <a:xfrm>
            <a:off x="2462213" y="4835525"/>
            <a:ext cx="44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2.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887820" name="Text Box 12"/>
          <p:cNvSpPr txBox="1">
            <a:spLocks noChangeArrowheads="1"/>
          </p:cNvSpPr>
          <p:nvPr/>
        </p:nvSpPr>
        <p:spPr bwMode="auto">
          <a:xfrm>
            <a:off x="4013200" y="4851400"/>
            <a:ext cx="44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3.</a:t>
            </a:r>
            <a:endParaRPr lang="en-US" sz="2400" b="1" u="sng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91BC-7728-47D9-BF0C-C05F4C3C27BD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6055-8DBD-4E8A-9474-2B182DBF3F08}" type="slidenum">
              <a:rPr lang="en-US"/>
              <a:pPr/>
              <a:t>22</a:t>
            </a:fld>
            <a:endParaRPr 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Back-To-Front - </a:t>
            </a:r>
            <a:r>
              <a:rPr lang="en-US" sz="2000">
                <a:latin typeface="Comic Sans MS" pitchFamily="66" charset="0"/>
              </a:rPr>
              <a:t>Frieder et al 1985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5410200" cy="4343400"/>
          </a:xfrm>
        </p:spPr>
        <p:txBody>
          <a:bodyPr/>
          <a:lstStyle/>
          <a:p>
            <a:r>
              <a:rPr lang="en-US" sz="2400">
                <a:latin typeface="Comic Sans MS" pitchFamily="66" charset="0"/>
              </a:rPr>
              <a:t>2D</a:t>
            </a:r>
          </a:p>
          <a:p>
            <a:pPr lvl="1"/>
            <a:r>
              <a:rPr kumimoji="0" lang="en-US" sz="2000">
                <a:latin typeface="Comic Sans MS" pitchFamily="66" charset="0"/>
              </a:rPr>
              <a:t>Start traversal at point farthest from the observer,</a:t>
            </a:r>
          </a:p>
          <a:p>
            <a:pPr lvl="1"/>
            <a:r>
              <a:rPr kumimoji="0" lang="en-US" sz="2000">
                <a:latin typeface="Comic Sans MS" pitchFamily="66" charset="0"/>
              </a:rPr>
              <a:t>2 orders</a:t>
            </a:r>
          </a:p>
          <a:p>
            <a:pPr lvl="1"/>
            <a:r>
              <a:rPr kumimoji="0" lang="en-US" sz="2000">
                <a:latin typeface="Comic Sans MS" pitchFamily="66" charset="0"/>
              </a:rPr>
              <a:t>Either x or y can be innermost loop</a:t>
            </a:r>
          </a:p>
          <a:p>
            <a:pPr lvl="1"/>
            <a:r>
              <a:rPr kumimoji="0" lang="en-US" sz="2000">
                <a:latin typeface="Comic Sans MS" pitchFamily="66" charset="0"/>
              </a:rPr>
              <a:t>If x is innermost, display order will be A, C, B, D</a:t>
            </a:r>
          </a:p>
        </p:txBody>
      </p:sp>
      <p:pic>
        <p:nvPicPr>
          <p:cNvPr id="888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500" y="1752600"/>
            <a:ext cx="26035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8837" name="Rectangle 5"/>
          <p:cNvSpPr>
            <a:spLocks noChangeArrowheads="1"/>
          </p:cNvSpPr>
          <p:nvPr/>
        </p:nvSpPr>
        <p:spPr bwMode="auto">
          <a:xfrm>
            <a:off x="990600" y="4332288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0" lang="en-US" sz="2000">
                <a:latin typeface="Comic Sans MS" pitchFamily="66" charset="0"/>
              </a:rPr>
              <a:t>If y is innermost, display order will be C, A, D, B</a:t>
            </a:r>
          </a:p>
          <a:p>
            <a:pPr marL="742950" lvl="1" indent="-285750"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0" lang="en-US" sz="2000">
                <a:latin typeface="Comic Sans MS" pitchFamily="66" charset="0"/>
              </a:rPr>
              <a:t>Both result in the correct image! </a:t>
            </a:r>
          </a:p>
          <a:p>
            <a:pPr marL="742950" lvl="1" indent="-285750">
              <a:buClr>
                <a:schemeClr val="accent2"/>
              </a:buClr>
              <a:buFont typeface="Monotype Sorts" pitchFamily="2" charset="2"/>
              <a:buChar char="y"/>
            </a:pPr>
            <a:r>
              <a:rPr kumimoji="0" lang="en-US" sz="2000">
                <a:latin typeface="Comic Sans MS" pitchFamily="66" charset="0"/>
              </a:rPr>
              <a:t>If voxel (x,y) is (partially) obscured by voxel (x’,y’), then x &lt;= x’ and y &lt;= y’. So project (x,y) before (x’,y’) and the image will be correct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E79D-770B-481D-ADA2-DFB124B668F5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0750E-6A0B-4209-82DC-5866C1ABCDE9}" type="slidenum">
              <a:rPr lang="en-US"/>
              <a:pPr/>
              <a:t>23</a:t>
            </a:fld>
            <a:endParaRPr lang="en-US"/>
          </a:p>
        </p:txBody>
      </p:sp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Back-To-Front - </a:t>
            </a:r>
            <a:r>
              <a:rPr lang="en-US" sz="2000">
                <a:latin typeface="Comic Sans MS" pitchFamily="66" charset="0"/>
              </a:rPr>
              <a:t>Frieder et al 1985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2514600"/>
          </a:xfrm>
        </p:spPr>
        <p:txBody>
          <a:bodyPr/>
          <a:lstStyle/>
          <a:p>
            <a:r>
              <a:rPr kumimoji="0" lang="en-US" sz="2400">
                <a:latin typeface="Comic Sans MS" pitchFamily="66" charset="0"/>
              </a:rPr>
              <a:t>3D</a:t>
            </a:r>
          </a:p>
          <a:p>
            <a:pPr lvl="1"/>
            <a:r>
              <a:rPr kumimoji="0" lang="en-US" sz="2000">
                <a:latin typeface="Comic Sans MS" pitchFamily="66" charset="0"/>
              </a:rPr>
              <a:t>Axis traversal can still be done arbitrarily, 8 orders</a:t>
            </a:r>
          </a:p>
          <a:p>
            <a:pPr lvl="1"/>
            <a:r>
              <a:rPr kumimoji="0" lang="en-US" sz="2000">
                <a:latin typeface="Comic Sans MS" pitchFamily="66" charset="0"/>
              </a:rPr>
              <a:t>Data can be read and rendered as slices</a:t>
            </a:r>
          </a:p>
          <a:p>
            <a:pPr lvl="1"/>
            <a:r>
              <a:rPr kumimoji="0" lang="en-US" sz="2000">
                <a:latin typeface="Comic Sans MS" pitchFamily="66" charset="0"/>
              </a:rPr>
              <a:t>Note: voxel projection is NOT in order of strictly decreasing distance, so this is not the painter’s algorithm.</a:t>
            </a:r>
          </a:p>
          <a:p>
            <a:pPr lvl="1"/>
            <a:r>
              <a:rPr kumimoji="0" lang="en-US" sz="2000">
                <a:latin typeface="Comic Sans MS" pitchFamily="66" charset="0"/>
              </a:rPr>
              <a:t>Perspective?</a:t>
            </a:r>
            <a:endParaRPr lang="en-US" sz="2000">
              <a:latin typeface="Comic Sans MS" pitchFamily="66" charset="0"/>
            </a:endParaRPr>
          </a:p>
        </p:txBody>
      </p:sp>
      <p:pic>
        <p:nvPicPr>
          <p:cNvPr id="889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3505200"/>
            <a:ext cx="328930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893B-9FA0-4128-A077-C917C1074CAA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FE52-327C-477E-9F43-9FB840F02AC6}" type="slidenum">
              <a:rPr lang="en-US"/>
              <a:pPr/>
              <a:t>24</a:t>
            </a:fld>
            <a:endParaRPr lang="en-US"/>
          </a:p>
        </p:txBody>
      </p:sp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Goal:</a:t>
            </a:r>
            <a:r>
              <a:rPr lang="en-US" sz="2400" dirty="0">
                <a:solidFill>
                  <a:schemeClr val="accent2"/>
                </a:solidFill>
              </a:rPr>
              <a:t> numerical approximation</a:t>
            </a:r>
            <a:r>
              <a:rPr lang="en-US" sz="2400" dirty="0"/>
              <a:t> of </a:t>
            </a:r>
            <a:r>
              <a:rPr lang="en-US" sz="2400" dirty="0" smtClean="0"/>
              <a:t>the volume </a:t>
            </a:r>
            <a:r>
              <a:rPr lang="en-US" sz="2400" dirty="0"/>
              <a:t>rendering integral</a:t>
            </a:r>
          </a:p>
          <a:p>
            <a:r>
              <a:rPr lang="en-US" sz="2400" dirty="0"/>
              <a:t>Resample volume at </a:t>
            </a:r>
            <a:r>
              <a:rPr lang="en-US" sz="2400" dirty="0" err="1" smtClean="0"/>
              <a:t>equispaced</a:t>
            </a:r>
            <a:r>
              <a:rPr lang="en-US" sz="2400" dirty="0" smtClean="0"/>
              <a:t> </a:t>
            </a:r>
            <a:r>
              <a:rPr lang="en-US" sz="2400" dirty="0"/>
              <a:t>locations along the ray</a:t>
            </a:r>
          </a:p>
          <a:p>
            <a:r>
              <a:rPr lang="en-US" sz="2400" dirty="0"/>
              <a:t>Reconstruct at continuous</a:t>
            </a:r>
            <a:br>
              <a:rPr lang="en-US" sz="2400" dirty="0"/>
            </a:br>
            <a:r>
              <a:rPr lang="en-US" sz="2400" dirty="0"/>
              <a:t>location via</a:t>
            </a:r>
            <a:r>
              <a:rPr lang="en-US" sz="2400" dirty="0">
                <a:solidFill>
                  <a:schemeClr val="accent2"/>
                </a:solidFill>
              </a:rPr>
              <a:t> tri-linear</a:t>
            </a:r>
            <a:r>
              <a:rPr lang="en-US" sz="2400" dirty="0">
                <a:solidFill>
                  <a:srgbClr val="600000"/>
                </a:solidFill>
              </a:rPr>
              <a:t/>
            </a:r>
            <a:br>
              <a:rPr lang="en-US" sz="2400" dirty="0">
                <a:solidFill>
                  <a:srgbClr val="600000"/>
                </a:solidFill>
              </a:rPr>
            </a:br>
            <a:r>
              <a:rPr lang="en-US" sz="2400" dirty="0"/>
              <a:t>interpolation</a:t>
            </a:r>
          </a:p>
          <a:p>
            <a:r>
              <a:rPr lang="en-US" sz="2400" dirty="0"/>
              <a:t>Approximate integral</a:t>
            </a:r>
          </a:p>
          <a:p>
            <a:endParaRPr lang="en-US" sz="2400" dirty="0"/>
          </a:p>
        </p:txBody>
      </p:sp>
      <p:grpSp>
        <p:nvGrpSpPr>
          <p:cNvPr id="1053700" name="Group 4"/>
          <p:cNvGrpSpPr>
            <a:grpSpLocks/>
          </p:cNvGrpSpPr>
          <p:nvPr/>
        </p:nvGrpSpPr>
        <p:grpSpPr bwMode="auto">
          <a:xfrm>
            <a:off x="611188" y="5013325"/>
            <a:ext cx="1333500" cy="766763"/>
            <a:chOff x="447" y="1581"/>
            <a:chExt cx="840" cy="483"/>
          </a:xfrm>
        </p:grpSpPr>
        <p:sp>
          <p:nvSpPr>
            <p:cNvPr id="1053701" name="Freeform 5"/>
            <p:cNvSpPr>
              <a:spLocks/>
            </p:cNvSpPr>
            <p:nvPr/>
          </p:nvSpPr>
          <p:spPr bwMode="auto">
            <a:xfrm>
              <a:off x="732" y="1785"/>
              <a:ext cx="540" cy="271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0" y="240"/>
                </a:cxn>
                <a:cxn ang="0">
                  <a:pos x="464" y="271"/>
                </a:cxn>
                <a:cxn ang="0">
                  <a:pos x="393" y="0"/>
                </a:cxn>
              </a:cxnLst>
              <a:rect l="0" t="0" r="r" b="b"/>
              <a:pathLst>
                <a:path w="540" h="271">
                  <a:moveTo>
                    <a:pt x="393" y="0"/>
                  </a:moveTo>
                  <a:cubicBezTo>
                    <a:pt x="317" y="38"/>
                    <a:pt x="306" y="57"/>
                    <a:pt x="0" y="240"/>
                  </a:cubicBezTo>
                  <a:cubicBezTo>
                    <a:pt x="246" y="261"/>
                    <a:pt x="291" y="261"/>
                    <a:pt x="464" y="271"/>
                  </a:cubicBezTo>
                  <a:cubicBezTo>
                    <a:pt x="495" y="225"/>
                    <a:pt x="540" y="96"/>
                    <a:pt x="39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6699FF">
                    <a:gamma/>
                    <a:tint val="0"/>
                    <a:invGamma/>
                  </a:srgbClr>
                </a:gs>
              </a:gsLst>
              <a:lin ang="0" scaled="1"/>
            </a:gradFill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3702" name="Freeform 6"/>
            <p:cNvSpPr>
              <a:spLocks/>
            </p:cNvSpPr>
            <p:nvPr/>
          </p:nvSpPr>
          <p:spPr bwMode="auto">
            <a:xfrm>
              <a:off x="719" y="1726"/>
              <a:ext cx="568" cy="338"/>
            </a:xfrm>
            <a:custGeom>
              <a:avLst/>
              <a:gdLst/>
              <a:ahLst/>
              <a:cxnLst>
                <a:cxn ang="0">
                  <a:pos x="502" y="0"/>
                </a:cxn>
                <a:cxn ang="0">
                  <a:pos x="0" y="305"/>
                </a:cxn>
                <a:cxn ang="0">
                  <a:pos x="568" y="338"/>
                </a:cxn>
              </a:cxnLst>
              <a:rect l="0" t="0" r="r" b="b"/>
              <a:pathLst>
                <a:path w="568" h="338">
                  <a:moveTo>
                    <a:pt x="502" y="0"/>
                  </a:moveTo>
                  <a:lnTo>
                    <a:pt x="0" y="305"/>
                  </a:lnTo>
                  <a:lnTo>
                    <a:pt x="568" y="338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53703" name="Text Box 7"/>
            <p:cNvSpPr txBox="1">
              <a:spLocks noChangeArrowheads="1"/>
            </p:cNvSpPr>
            <p:nvPr/>
          </p:nvSpPr>
          <p:spPr bwMode="auto">
            <a:xfrm>
              <a:off x="447" y="1581"/>
              <a:ext cx="11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eaLnBrk="1" hangingPunct="1">
                <a:buFontTx/>
                <a:buNone/>
              </a:pPr>
              <a:endParaRPr kumimoji="0" lang="en-US" sz="2000">
                <a:solidFill>
                  <a:srgbClr val="000040"/>
                </a:solidFill>
                <a:latin typeface="Verdana" pitchFamily="34" charset="0"/>
              </a:endParaRPr>
            </a:p>
          </p:txBody>
        </p:sp>
        <p:sp>
          <p:nvSpPr>
            <p:cNvPr id="1053704" name="Oval 8"/>
            <p:cNvSpPr>
              <a:spLocks noChangeArrowheads="1"/>
            </p:cNvSpPr>
            <p:nvPr/>
          </p:nvSpPr>
          <p:spPr bwMode="auto">
            <a:xfrm rot="-1055500">
              <a:off x="1121" y="1816"/>
              <a:ext cx="100" cy="201"/>
            </a:xfrm>
            <a:prstGeom prst="ellipse">
              <a:avLst/>
            </a:prstGeom>
            <a:solidFill>
              <a:srgbClr val="333333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53705" name="Oval 9"/>
            <p:cNvSpPr>
              <a:spLocks noChangeArrowheads="1"/>
            </p:cNvSpPr>
            <p:nvPr/>
          </p:nvSpPr>
          <p:spPr bwMode="auto">
            <a:xfrm rot="-1055500">
              <a:off x="1169" y="1858"/>
              <a:ext cx="34" cy="107"/>
            </a:xfrm>
            <a:prstGeom prst="ellipse">
              <a:avLst/>
            </a:prstGeom>
            <a:solidFill>
              <a:schemeClr val="tx1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053706" name="Picture 10" descr="ray_ca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2013" y="3357563"/>
            <a:ext cx="6472237" cy="2767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1FAC-D154-4686-BA23-E0767AD2D668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95A2-F23B-46D3-A662-A4B688470434}" type="slidenum">
              <a:rPr lang="en-US"/>
              <a:pPr/>
              <a:t>25</a:t>
            </a:fld>
            <a:endParaRPr lang="en-US"/>
          </a:p>
        </p:txBody>
      </p:sp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Tracing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4267200"/>
          </a:xfrm>
        </p:spPr>
        <p:txBody>
          <a:bodyPr/>
          <a:lstStyle/>
          <a:p>
            <a:r>
              <a:rPr lang="en-US" sz="2400">
                <a:latin typeface="Comic Sans MS" pitchFamily="66" charset="0"/>
              </a:rPr>
              <a:t>“another” typical method from traditional graphics</a:t>
            </a:r>
          </a:p>
          <a:p>
            <a:r>
              <a:rPr lang="en-US" sz="2400">
                <a:latin typeface="Comic Sans MS" pitchFamily="66" charset="0"/>
              </a:rPr>
              <a:t>Typically we only deal with primary rays -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hence:</a:t>
            </a:r>
            <a:r>
              <a:rPr lang="en-US" sz="2400" b="1">
                <a:latin typeface="Comic Sans MS" pitchFamily="66" charset="0"/>
              </a:rPr>
              <a:t> ray-casting</a:t>
            </a:r>
          </a:p>
          <a:p>
            <a:r>
              <a:rPr lang="en-US" sz="2400">
                <a:latin typeface="Comic Sans MS" pitchFamily="66" charset="0"/>
              </a:rPr>
              <a:t>a natural image-order technique</a:t>
            </a:r>
          </a:p>
          <a:p>
            <a:r>
              <a:rPr lang="en-US" sz="2400">
                <a:latin typeface="Comic Sans MS" pitchFamily="66" charset="0"/>
              </a:rPr>
              <a:t>as opposed to surface graphics - how do we calculate the ray/surface intersection???</a:t>
            </a:r>
          </a:p>
          <a:p>
            <a:r>
              <a:rPr lang="en-US" sz="2400">
                <a:latin typeface="Comic Sans MS" pitchFamily="66" charset="0"/>
              </a:rPr>
              <a:t>Since we have no surfaces - we need to carefully step through the volume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42C2D-5566-497F-B418-99EB8EC1EA86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CFB-C15F-4104-866F-2E097948732F}" type="slidenum">
              <a:rPr lang="en-US"/>
              <a:pPr/>
              <a:t>26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Casting</a:t>
            </a:r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4267200"/>
          </a:xfrm>
        </p:spPr>
        <p:txBody>
          <a:bodyPr/>
          <a:lstStyle/>
          <a:p>
            <a:r>
              <a:rPr lang="en-US" sz="2400">
                <a:latin typeface="Comic Sans MS" pitchFamily="66" charset="0"/>
              </a:rPr>
              <a:t>Since we have no surfaces - we need to carefully step through the volume: </a:t>
            </a:r>
            <a:r>
              <a:rPr kumimoji="0" lang="en-US" sz="2400">
                <a:latin typeface="Comic Sans MS" pitchFamily="66" charset="0"/>
              </a:rPr>
              <a:t>a ray is cast into the volume, sampling the volume at certain intervals</a:t>
            </a:r>
          </a:p>
          <a:p>
            <a:r>
              <a:rPr kumimoji="0" lang="en-US" sz="2400">
                <a:latin typeface="Comic Sans MS" pitchFamily="66" charset="0"/>
              </a:rPr>
              <a:t>The sampling intervals are usually equi-distant, but don’t have to be (e.g. importance sampling)</a:t>
            </a:r>
          </a:p>
          <a:p>
            <a:r>
              <a:rPr kumimoji="0" lang="en-US" sz="2400">
                <a:latin typeface="Comic Sans MS" pitchFamily="66" charset="0"/>
              </a:rPr>
              <a:t>At each sampling location, a sample is interpolated / reconstructed from the grid voxels</a:t>
            </a:r>
          </a:p>
          <a:p>
            <a:r>
              <a:rPr kumimoji="0" lang="en-US" sz="2400">
                <a:latin typeface="Comic Sans MS" pitchFamily="66" charset="0"/>
              </a:rPr>
              <a:t>popular filters are: nearest neighbor (box), trilinear (tent), Gaussian, cubic spline</a:t>
            </a:r>
          </a:p>
          <a:p>
            <a:r>
              <a:rPr kumimoji="0" lang="en-US" sz="2400">
                <a:latin typeface="Comic Sans MS" pitchFamily="66" charset="0"/>
              </a:rPr>
              <a:t>Along the ray - what are we looking for?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667D-063B-41CE-A998-CE512A0AB011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2F059-70D9-4353-B983-443103DE2D27}" type="slidenum">
              <a:rPr lang="en-US"/>
              <a:pPr/>
              <a:t>27</a:t>
            </a:fld>
            <a:endParaRPr lang="en-US"/>
          </a:p>
        </p:txBody>
      </p:sp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 of Ray-casting Pipeline</a:t>
            </a:r>
          </a:p>
        </p:txBody>
      </p:sp>
      <p:grpSp>
        <p:nvGrpSpPr>
          <p:cNvPr id="949251" name="Group 3"/>
          <p:cNvGrpSpPr>
            <a:grpSpLocks/>
          </p:cNvGrpSpPr>
          <p:nvPr/>
        </p:nvGrpSpPr>
        <p:grpSpPr bwMode="auto">
          <a:xfrm>
            <a:off x="5257800" y="3048000"/>
            <a:ext cx="2971800" cy="2286000"/>
            <a:chOff x="3120" y="1824"/>
            <a:chExt cx="1872" cy="1440"/>
          </a:xfrm>
        </p:grpSpPr>
        <p:grpSp>
          <p:nvGrpSpPr>
            <p:cNvPr id="949252" name="Group 4"/>
            <p:cNvGrpSpPr>
              <a:grpSpLocks/>
            </p:cNvGrpSpPr>
            <p:nvPr/>
          </p:nvGrpSpPr>
          <p:grpSpPr bwMode="auto">
            <a:xfrm>
              <a:off x="3168" y="1920"/>
              <a:ext cx="1776" cy="1296"/>
              <a:chOff x="3168" y="1920"/>
              <a:chExt cx="1776" cy="1296"/>
            </a:xfrm>
          </p:grpSpPr>
          <p:sp>
            <p:nvSpPr>
              <p:cNvPr id="949253" name="Line 5"/>
              <p:cNvSpPr>
                <a:spLocks noChangeShapeType="1"/>
              </p:cNvSpPr>
              <p:nvPr/>
            </p:nvSpPr>
            <p:spPr bwMode="auto">
              <a:xfrm flipH="1">
                <a:off x="3168" y="1920"/>
                <a:ext cx="48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54" name="Line 6"/>
              <p:cNvSpPr>
                <a:spLocks noChangeShapeType="1"/>
              </p:cNvSpPr>
              <p:nvPr/>
            </p:nvSpPr>
            <p:spPr bwMode="auto">
              <a:xfrm>
                <a:off x="3168" y="2448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55" name="Line 7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56" name="Line 8"/>
              <p:cNvSpPr>
                <a:spLocks noChangeShapeType="1"/>
              </p:cNvSpPr>
              <p:nvPr/>
            </p:nvSpPr>
            <p:spPr bwMode="auto">
              <a:xfrm flipV="1">
                <a:off x="4512" y="1920"/>
                <a:ext cx="43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57" name="Line 9"/>
              <p:cNvSpPr>
                <a:spLocks noChangeShapeType="1"/>
              </p:cNvSpPr>
              <p:nvPr/>
            </p:nvSpPr>
            <p:spPr bwMode="auto">
              <a:xfrm>
                <a:off x="3168" y="244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58" name="Line 10"/>
              <p:cNvSpPr>
                <a:spLocks noChangeShapeType="1"/>
              </p:cNvSpPr>
              <p:nvPr/>
            </p:nvSpPr>
            <p:spPr bwMode="auto">
              <a:xfrm>
                <a:off x="4512" y="2448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59" name="Line 11"/>
              <p:cNvSpPr>
                <a:spLocks noChangeShapeType="1"/>
              </p:cNvSpPr>
              <p:nvPr/>
            </p:nvSpPr>
            <p:spPr bwMode="auto">
              <a:xfrm flipH="1">
                <a:off x="4944" y="192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60" name="Line 12"/>
              <p:cNvSpPr>
                <a:spLocks noChangeShapeType="1"/>
              </p:cNvSpPr>
              <p:nvPr/>
            </p:nvSpPr>
            <p:spPr bwMode="auto">
              <a:xfrm>
                <a:off x="3168" y="3216"/>
                <a:ext cx="13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61" name="Line 13"/>
              <p:cNvSpPr>
                <a:spLocks noChangeShapeType="1"/>
              </p:cNvSpPr>
              <p:nvPr/>
            </p:nvSpPr>
            <p:spPr bwMode="auto">
              <a:xfrm flipV="1">
                <a:off x="4512" y="2784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62" name="Line 14"/>
              <p:cNvSpPr>
                <a:spLocks noChangeShapeType="1"/>
              </p:cNvSpPr>
              <p:nvPr/>
            </p:nvSpPr>
            <p:spPr bwMode="auto">
              <a:xfrm>
                <a:off x="3648" y="1920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63" name="Line 15"/>
              <p:cNvSpPr>
                <a:spLocks noChangeShapeType="1"/>
              </p:cNvSpPr>
              <p:nvPr/>
            </p:nvSpPr>
            <p:spPr bwMode="auto">
              <a:xfrm flipH="1">
                <a:off x="3168" y="2784"/>
                <a:ext cx="48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9264" name="Line 16"/>
              <p:cNvSpPr>
                <a:spLocks noChangeShapeType="1"/>
              </p:cNvSpPr>
              <p:nvPr/>
            </p:nvSpPr>
            <p:spPr bwMode="auto">
              <a:xfrm>
                <a:off x="3648" y="2784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49265" name="Oval 17"/>
            <p:cNvSpPr>
              <a:spLocks noChangeArrowheads="1"/>
            </p:cNvSpPr>
            <p:nvPr/>
          </p:nvSpPr>
          <p:spPr bwMode="auto">
            <a:xfrm>
              <a:off x="3600" y="182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66" name="Oval 18"/>
            <p:cNvSpPr>
              <a:spLocks noChangeArrowheads="1"/>
            </p:cNvSpPr>
            <p:nvPr/>
          </p:nvSpPr>
          <p:spPr bwMode="auto">
            <a:xfrm>
              <a:off x="4848" y="182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67" name="Oval 19"/>
            <p:cNvSpPr>
              <a:spLocks noChangeArrowheads="1"/>
            </p:cNvSpPr>
            <p:nvPr/>
          </p:nvSpPr>
          <p:spPr bwMode="auto">
            <a:xfrm>
              <a:off x="3120" y="235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68" name="Oval 20"/>
            <p:cNvSpPr>
              <a:spLocks noChangeArrowheads="1"/>
            </p:cNvSpPr>
            <p:nvPr/>
          </p:nvSpPr>
          <p:spPr bwMode="auto">
            <a:xfrm>
              <a:off x="4416" y="235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69" name="Oval 21"/>
            <p:cNvSpPr>
              <a:spLocks noChangeArrowheads="1"/>
            </p:cNvSpPr>
            <p:nvPr/>
          </p:nvSpPr>
          <p:spPr bwMode="auto">
            <a:xfrm>
              <a:off x="3600" y="268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70" name="Oval 22"/>
            <p:cNvSpPr>
              <a:spLocks noChangeArrowheads="1"/>
            </p:cNvSpPr>
            <p:nvPr/>
          </p:nvSpPr>
          <p:spPr bwMode="auto">
            <a:xfrm>
              <a:off x="3120" y="312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71" name="Oval 23"/>
            <p:cNvSpPr>
              <a:spLocks noChangeArrowheads="1"/>
            </p:cNvSpPr>
            <p:nvPr/>
          </p:nvSpPr>
          <p:spPr bwMode="auto">
            <a:xfrm>
              <a:off x="4416" y="312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9272" name="Oval 24"/>
            <p:cNvSpPr>
              <a:spLocks noChangeArrowheads="1"/>
            </p:cNvSpPr>
            <p:nvPr/>
          </p:nvSpPr>
          <p:spPr bwMode="auto">
            <a:xfrm>
              <a:off x="4848" y="268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9273" name="Text Box 25"/>
          <p:cNvSpPr txBox="1">
            <a:spLocks noChangeArrowheads="1"/>
          </p:cNvSpPr>
          <p:nvPr/>
        </p:nvSpPr>
        <p:spPr bwMode="auto">
          <a:xfrm>
            <a:off x="533400" y="2057400"/>
            <a:ext cx="63261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sz="2400"/>
              <a:t> Data are defined at the corners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/>
              <a:t>  of each cell (voxel)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sz="2400"/>
              <a:t> The data value inside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/>
              <a:t>  voxel is determined using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/>
              <a:t>  interpolation (e.g. tri-linear)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sz="2400"/>
              <a:t> Composite colors and opacities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400"/>
              <a:t> along the ray path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sz="24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kumimoji="0" lang="en-US" sz="2400"/>
              <a:t> Can use other ray-traversal schemes as well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sz="2400"/>
          </a:p>
        </p:txBody>
      </p:sp>
      <p:sp>
        <p:nvSpPr>
          <p:cNvPr id="949274" name="Oval 26"/>
          <p:cNvSpPr>
            <a:spLocks noChangeArrowheads="1"/>
          </p:cNvSpPr>
          <p:nvPr/>
        </p:nvSpPr>
        <p:spPr bwMode="auto">
          <a:xfrm>
            <a:off x="6705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9275" name="Line 27"/>
          <p:cNvSpPr>
            <a:spLocks noChangeShapeType="1"/>
          </p:cNvSpPr>
          <p:nvPr/>
        </p:nvSpPr>
        <p:spPr bwMode="auto">
          <a:xfrm flipH="1">
            <a:off x="5638800" y="2209800"/>
            <a:ext cx="2438400" cy="3886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9276" name="Line 28"/>
          <p:cNvSpPr>
            <a:spLocks noChangeShapeType="1"/>
          </p:cNvSpPr>
          <p:nvPr/>
        </p:nvSpPr>
        <p:spPr bwMode="auto">
          <a:xfrm flipV="1">
            <a:off x="7924800" y="2057400"/>
            <a:ext cx="304800" cy="152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9277" name="Line 29"/>
          <p:cNvSpPr>
            <a:spLocks noChangeShapeType="1"/>
          </p:cNvSpPr>
          <p:nvPr/>
        </p:nvSpPr>
        <p:spPr bwMode="auto">
          <a:xfrm flipH="1">
            <a:off x="8153400" y="20574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9278" name="Line 30"/>
          <p:cNvSpPr>
            <a:spLocks noChangeShapeType="1"/>
          </p:cNvSpPr>
          <p:nvPr/>
        </p:nvSpPr>
        <p:spPr bwMode="auto">
          <a:xfrm>
            <a:off x="8077200" y="2133600"/>
            <a:ext cx="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9279" name="Line 31"/>
          <p:cNvSpPr>
            <a:spLocks noChangeShapeType="1"/>
          </p:cNvSpPr>
          <p:nvPr/>
        </p:nvSpPr>
        <p:spPr bwMode="auto">
          <a:xfrm>
            <a:off x="8077200" y="2209800"/>
            <a:ext cx="762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9280" name="Oval 32"/>
          <p:cNvSpPr>
            <a:spLocks noChangeArrowheads="1"/>
          </p:cNvSpPr>
          <p:nvPr/>
        </p:nvSpPr>
        <p:spPr bwMode="auto">
          <a:xfrm>
            <a:off x="71628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9281" name="Oval 33"/>
          <p:cNvSpPr>
            <a:spLocks noChangeArrowheads="1"/>
          </p:cNvSpPr>
          <p:nvPr/>
        </p:nvSpPr>
        <p:spPr bwMode="auto">
          <a:xfrm>
            <a:off x="60960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9282" name="Text Box 34"/>
          <p:cNvSpPr txBox="1">
            <a:spLocks noChangeArrowheads="1"/>
          </p:cNvSpPr>
          <p:nvPr/>
        </p:nvSpPr>
        <p:spPr bwMode="auto">
          <a:xfrm>
            <a:off x="6765925" y="3206750"/>
            <a:ext cx="43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/>
              <a:t>c1</a:t>
            </a:r>
          </a:p>
        </p:txBody>
      </p:sp>
      <p:sp>
        <p:nvSpPr>
          <p:cNvPr id="949283" name="Text Box 35"/>
          <p:cNvSpPr txBox="1">
            <a:spLocks noChangeArrowheads="1"/>
          </p:cNvSpPr>
          <p:nvPr/>
        </p:nvSpPr>
        <p:spPr bwMode="auto">
          <a:xfrm>
            <a:off x="6324600" y="4022725"/>
            <a:ext cx="43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/>
              <a:t>c2</a:t>
            </a:r>
          </a:p>
        </p:txBody>
      </p:sp>
      <p:sp>
        <p:nvSpPr>
          <p:cNvPr id="949284" name="Text Box 36"/>
          <p:cNvSpPr txBox="1">
            <a:spLocks noChangeArrowheads="1"/>
          </p:cNvSpPr>
          <p:nvPr/>
        </p:nvSpPr>
        <p:spPr bwMode="auto">
          <a:xfrm>
            <a:off x="5791200" y="4784725"/>
            <a:ext cx="43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sz="2000"/>
              <a:t>c3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1024-BDCD-4F0B-87E5-7228EF58CCBA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59310-4B59-4022-8719-CB80DC682031}" type="slidenum">
              <a:rPr lang="en-US"/>
              <a:pPr/>
              <a:t>28</a:t>
            </a:fld>
            <a:endParaRPr lang="en-US"/>
          </a:p>
        </p:txBody>
      </p:sp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Evaluation = Compositing</a:t>
            </a:r>
          </a:p>
        </p:txBody>
      </p:sp>
      <p:sp>
        <p:nvSpPr>
          <p:cNvPr id="88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457200"/>
          </a:xfrm>
        </p:spPr>
        <p:txBody>
          <a:bodyPr/>
          <a:lstStyle/>
          <a:p>
            <a:r>
              <a:rPr lang="en-US" sz="2400">
                <a:latin typeface="Comic Sans MS" pitchFamily="66" charset="0"/>
              </a:rPr>
              <a:t>“over” operator - Porter &amp; Duff 1984</a:t>
            </a:r>
          </a:p>
        </p:txBody>
      </p:sp>
      <p:pic>
        <p:nvPicPr>
          <p:cNvPr id="882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45450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82693" name="Object 5"/>
          <p:cNvGraphicFramePr>
            <a:graphicFrameLocks noChangeAspect="1"/>
          </p:cNvGraphicFramePr>
          <p:nvPr/>
        </p:nvGraphicFramePr>
        <p:xfrm>
          <a:off x="1143000" y="5562600"/>
          <a:ext cx="3746500" cy="576263"/>
        </p:xfrm>
        <a:graphic>
          <a:graphicData uri="http://schemas.openxmlformats.org/presentationml/2006/ole">
            <p:oleObj spid="_x0000_s882693" name="Equation" r:id="rId4" imgW="1485720" imgH="228600" progId="Equation.3">
              <p:embed/>
            </p:oleObj>
          </a:graphicData>
        </a:graphic>
      </p:graphicFrame>
      <p:graphicFrame>
        <p:nvGraphicFramePr>
          <p:cNvPr id="882694" name="Object 6"/>
          <p:cNvGraphicFramePr>
            <a:graphicFrameLocks noChangeAspect="1"/>
          </p:cNvGraphicFramePr>
          <p:nvPr/>
        </p:nvGraphicFramePr>
        <p:xfrm>
          <a:off x="5486400" y="5562600"/>
          <a:ext cx="2720975" cy="576263"/>
        </p:xfrm>
        <a:graphic>
          <a:graphicData uri="http://schemas.openxmlformats.org/presentationml/2006/ole">
            <p:oleObj spid="_x0000_s882694" name="Equation" r:id="rId5" imgW="1079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6DCB-BBBF-461E-99CE-9D65FC6263FF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B441E-A8FF-4472-9087-43F46540E05B}" type="slidenum">
              <a:rPr lang="en-US"/>
              <a:pPr/>
              <a:t>29</a:t>
            </a:fld>
            <a:endParaRPr 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19175"/>
            <a:r>
              <a:rPr lang="en-US"/>
              <a:t>Compositing: Over Operator</a:t>
            </a:r>
          </a:p>
        </p:txBody>
      </p:sp>
      <p:sp>
        <p:nvSpPr>
          <p:cNvPr id="959491" name="Rectangle 3"/>
          <p:cNvSpPr>
            <a:spLocks noChangeArrowheads="1"/>
          </p:cNvSpPr>
          <p:nvPr/>
        </p:nvSpPr>
        <p:spPr bwMode="auto">
          <a:xfrm>
            <a:off x="381000" y="2667000"/>
            <a:ext cx="1524000" cy="14478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59492" name="Oval 4"/>
          <p:cNvSpPr>
            <a:spLocks noChangeArrowheads="1"/>
          </p:cNvSpPr>
          <p:nvPr/>
        </p:nvSpPr>
        <p:spPr bwMode="auto">
          <a:xfrm>
            <a:off x="914400" y="1676400"/>
            <a:ext cx="1828800" cy="1828800"/>
          </a:xfrm>
          <a:prstGeom prst="ellipse">
            <a:avLst/>
          </a:prstGeom>
          <a:solidFill>
            <a:srgbClr val="00FF00">
              <a:alpha val="50000"/>
            </a:srgbClr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381000" y="4724400"/>
            <a:ext cx="2419350" cy="841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spAutoFit/>
          </a:bodyPr>
          <a:lstStyle/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kumimoji="0" lang="en-US" sz="2800">
                <a:solidFill>
                  <a:schemeClr val="tx2"/>
                </a:solidFill>
                <a:latin typeface="Verdana" pitchFamily="34" charset="0"/>
              </a:rPr>
              <a:t>c</a:t>
            </a:r>
            <a:r>
              <a:rPr kumimoji="0" lang="en-US" sz="1600" b="1">
                <a:solidFill>
                  <a:schemeClr val="tx2"/>
                </a:solidFill>
                <a:latin typeface="Verdana" pitchFamily="34" charset="0"/>
              </a:rPr>
              <a:t>b</a:t>
            </a:r>
            <a:r>
              <a:rPr kumimoji="0" lang="en-US" b="1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kumimoji="0" lang="en-US" sz="2800" b="1">
                <a:solidFill>
                  <a:schemeClr val="tx2"/>
                </a:solidFill>
                <a:latin typeface="Verdana" pitchFamily="34" charset="0"/>
              </a:rPr>
              <a:t>= (1,0,0)</a:t>
            </a: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kumimoji="0" lang="en-US" sz="2800">
                <a:solidFill>
                  <a:schemeClr val="tx2"/>
                </a:solidFill>
                <a:latin typeface="Verdana" pitchFamily="34" charset="0"/>
              </a:rPr>
              <a:t>a</a:t>
            </a:r>
            <a:r>
              <a:rPr kumimoji="0" lang="en-US" sz="1600" b="1">
                <a:solidFill>
                  <a:schemeClr val="tx2"/>
                </a:solidFill>
                <a:latin typeface="Verdana" pitchFamily="34" charset="0"/>
              </a:rPr>
              <a:t>b</a:t>
            </a:r>
            <a:r>
              <a:rPr kumimoji="0" lang="en-US" b="1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kumimoji="0" lang="en-US" sz="2800" b="1">
                <a:solidFill>
                  <a:schemeClr val="tx2"/>
                </a:solidFill>
                <a:latin typeface="Verdana" pitchFamily="34" charset="0"/>
              </a:rPr>
              <a:t>= 0.9</a:t>
            </a:r>
          </a:p>
        </p:txBody>
      </p:sp>
      <p:sp>
        <p:nvSpPr>
          <p:cNvPr id="959494" name="Line 6"/>
          <p:cNvSpPr>
            <a:spLocks noChangeShapeType="1"/>
          </p:cNvSpPr>
          <p:nvPr/>
        </p:nvSpPr>
        <p:spPr bwMode="auto">
          <a:xfrm flipV="1">
            <a:off x="615950" y="4225925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3048000" y="1371600"/>
            <a:ext cx="2362200" cy="841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spAutoFit/>
          </a:bodyPr>
          <a:lstStyle/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kumimoji="0" lang="en-US" sz="2800">
                <a:solidFill>
                  <a:schemeClr val="tx2"/>
                </a:solidFill>
                <a:latin typeface="Verdana" pitchFamily="34" charset="0"/>
              </a:rPr>
              <a:t>c</a:t>
            </a:r>
            <a:r>
              <a:rPr kumimoji="0" lang="en-US" sz="1600" b="1">
                <a:solidFill>
                  <a:schemeClr val="tx2"/>
                </a:solidFill>
                <a:latin typeface="Verdana" pitchFamily="34" charset="0"/>
              </a:rPr>
              <a:t>f</a:t>
            </a:r>
            <a:r>
              <a:rPr kumimoji="0" lang="en-US" b="1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kumimoji="0" lang="en-US" sz="2800" b="1">
                <a:solidFill>
                  <a:schemeClr val="tx2"/>
                </a:solidFill>
                <a:latin typeface="Verdana" pitchFamily="34" charset="0"/>
              </a:rPr>
              <a:t>= (0,1,0)</a:t>
            </a:r>
          </a:p>
          <a:p>
            <a:pPr>
              <a:lnSpc>
                <a:spcPct val="88000"/>
              </a:lnSpc>
              <a:spcBef>
                <a:spcPct val="0"/>
              </a:spcBef>
              <a:buFontTx/>
              <a:buNone/>
            </a:pPr>
            <a:r>
              <a:rPr kumimoji="0" lang="en-US" sz="2800">
                <a:solidFill>
                  <a:schemeClr val="tx2"/>
                </a:solidFill>
                <a:latin typeface="Verdana" pitchFamily="34" charset="0"/>
              </a:rPr>
              <a:t>a</a:t>
            </a:r>
            <a:r>
              <a:rPr kumimoji="0" lang="en-US" sz="1600" b="1">
                <a:solidFill>
                  <a:schemeClr val="tx2"/>
                </a:solidFill>
                <a:latin typeface="Verdana" pitchFamily="34" charset="0"/>
              </a:rPr>
              <a:t>f</a:t>
            </a:r>
            <a:r>
              <a:rPr kumimoji="0" lang="en-US" b="1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kumimoji="0" lang="en-US" sz="2800" b="1">
                <a:solidFill>
                  <a:schemeClr val="tx2"/>
                </a:solidFill>
                <a:latin typeface="Verdana" pitchFamily="34" charset="0"/>
              </a:rPr>
              <a:t>= 0.4</a:t>
            </a:r>
          </a:p>
        </p:txBody>
      </p:sp>
      <p:sp>
        <p:nvSpPr>
          <p:cNvPr id="959496" name="Line 8"/>
          <p:cNvSpPr>
            <a:spLocks noChangeShapeType="1"/>
          </p:cNvSpPr>
          <p:nvPr/>
        </p:nvSpPr>
        <p:spPr bwMode="auto">
          <a:xfrm flipH="1">
            <a:off x="2514600" y="1676400"/>
            <a:ext cx="533400" cy="152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959497" name="Line 9"/>
          <p:cNvSpPr>
            <a:spLocks noChangeShapeType="1"/>
          </p:cNvSpPr>
          <p:nvPr/>
        </p:nvSpPr>
        <p:spPr bwMode="auto">
          <a:xfrm flipH="1" flipV="1">
            <a:off x="2057400" y="3657600"/>
            <a:ext cx="762000" cy="304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grpSp>
        <p:nvGrpSpPr>
          <p:cNvPr id="959498" name="Group 10"/>
          <p:cNvGrpSpPr>
            <a:grpSpLocks/>
          </p:cNvGrpSpPr>
          <p:nvPr/>
        </p:nvGrpSpPr>
        <p:grpSpPr bwMode="auto">
          <a:xfrm>
            <a:off x="2895600" y="3441700"/>
            <a:ext cx="6094413" cy="2352675"/>
            <a:chOff x="1824" y="2168"/>
            <a:chExt cx="3839" cy="1482"/>
          </a:xfrm>
        </p:grpSpPr>
        <p:sp>
          <p:nvSpPr>
            <p:cNvPr id="959499" name="Text Box 11"/>
            <p:cNvSpPr txBox="1">
              <a:spLocks noChangeArrowheads="1"/>
            </p:cNvSpPr>
            <p:nvPr/>
          </p:nvSpPr>
          <p:spPr bwMode="auto">
            <a:xfrm>
              <a:off x="1824" y="2168"/>
              <a:ext cx="3839" cy="664"/>
            </a:xfrm>
            <a:prstGeom prst="rect">
              <a:avLst/>
            </a:prstGeom>
            <a:solidFill>
              <a:srgbClr val="660066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100810" tIns="49520" rIns="100810" bIns="49520">
              <a:spAutoFit/>
            </a:bodyPr>
            <a:lstStyle/>
            <a:p>
              <a:pPr>
                <a:lnSpc>
                  <a:spcPct val="88000"/>
                </a:lnSpc>
                <a:spcBef>
                  <a:spcPct val="0"/>
                </a:spcBef>
                <a:buFontTx/>
                <a:buNone/>
              </a:pP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c</a:t>
              </a:r>
              <a:r>
                <a:rPr kumimoji="0" lang="en-US" sz="2400" b="1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r>
                <a:rPr kumimoji="0" lang="en-US" sz="3600" b="1">
                  <a:solidFill>
                    <a:schemeClr val="tx2"/>
                  </a:solidFill>
                  <a:latin typeface="Verdana" pitchFamily="34" charset="0"/>
                </a:rPr>
                <a:t>= </a:t>
              </a: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a</a:t>
              </a:r>
              <a:r>
                <a:rPr kumimoji="0" lang="en-US" sz="2000" b="1">
                  <a:solidFill>
                    <a:schemeClr val="tx2"/>
                  </a:solidFill>
                  <a:latin typeface="Verdana" pitchFamily="34" charset="0"/>
                </a:rPr>
                <a:t>f</a:t>
              </a:r>
              <a:r>
                <a:rPr kumimoji="0" lang="en-US" sz="3600" b="1">
                  <a:solidFill>
                    <a:schemeClr val="tx2"/>
                  </a:solidFill>
                  <a:latin typeface="Verdana" pitchFamily="34" charset="0"/>
                </a:rPr>
                <a:t>*</a:t>
              </a: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c</a:t>
              </a:r>
              <a:r>
                <a:rPr kumimoji="0" lang="en-US" sz="2000" b="1">
                  <a:solidFill>
                    <a:schemeClr val="tx2"/>
                  </a:solidFill>
                  <a:latin typeface="Verdana" pitchFamily="34" charset="0"/>
                </a:rPr>
                <a:t>f</a:t>
              </a:r>
              <a:r>
                <a:rPr kumimoji="0" lang="en-US" sz="3600" b="1">
                  <a:solidFill>
                    <a:schemeClr val="tx2"/>
                  </a:solidFill>
                  <a:latin typeface="Verdana" pitchFamily="34" charset="0"/>
                </a:rPr>
                <a:t> + (1 - </a:t>
              </a: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a</a:t>
              </a:r>
              <a:r>
                <a:rPr kumimoji="0" lang="en-US" sz="2000" b="1">
                  <a:solidFill>
                    <a:schemeClr val="tx2"/>
                  </a:solidFill>
                  <a:latin typeface="Verdana" pitchFamily="34" charset="0"/>
                </a:rPr>
                <a:t>f</a:t>
              </a:r>
              <a:r>
                <a:rPr kumimoji="0" lang="en-US" sz="3600" b="1">
                  <a:solidFill>
                    <a:schemeClr val="tx2"/>
                  </a:solidFill>
                  <a:latin typeface="Verdana" pitchFamily="34" charset="0"/>
                </a:rPr>
                <a:t>)*</a:t>
              </a: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a</a:t>
              </a:r>
              <a:r>
                <a:rPr kumimoji="0" lang="en-US" sz="2000" b="1">
                  <a:solidFill>
                    <a:schemeClr val="tx2"/>
                  </a:solidFill>
                  <a:latin typeface="Verdana" pitchFamily="34" charset="0"/>
                </a:rPr>
                <a:t>b</a:t>
              </a:r>
              <a:r>
                <a:rPr kumimoji="0" lang="en-US" sz="3600" b="1">
                  <a:solidFill>
                    <a:schemeClr val="tx2"/>
                  </a:solidFill>
                  <a:latin typeface="Verdana" pitchFamily="34" charset="0"/>
                </a:rPr>
                <a:t>*</a:t>
              </a: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c</a:t>
              </a:r>
              <a:r>
                <a:rPr kumimoji="0" lang="en-US" sz="2000" b="1">
                  <a:solidFill>
                    <a:schemeClr val="tx2"/>
                  </a:solidFill>
                  <a:latin typeface="Verdana" pitchFamily="34" charset="0"/>
                </a:rPr>
                <a:t>b</a:t>
              </a:r>
              <a:endParaRPr kumimoji="0" lang="en-US" sz="3600" b="1">
                <a:solidFill>
                  <a:schemeClr val="tx2"/>
                </a:solidFill>
                <a:latin typeface="Verdana" pitchFamily="34" charset="0"/>
              </a:endParaRPr>
            </a:p>
            <a:p>
              <a:pPr>
                <a:lnSpc>
                  <a:spcPct val="88000"/>
                </a:lnSpc>
                <a:spcBef>
                  <a:spcPct val="0"/>
                </a:spcBef>
                <a:buFontTx/>
                <a:buNone/>
              </a:pP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a</a:t>
              </a:r>
              <a:r>
                <a:rPr kumimoji="0" lang="en-US" sz="2400" b="1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r>
                <a:rPr kumimoji="0" lang="en-US" sz="3600" b="1">
                  <a:solidFill>
                    <a:schemeClr val="tx2"/>
                  </a:solidFill>
                  <a:latin typeface="Verdana" pitchFamily="34" charset="0"/>
                </a:rPr>
                <a:t>= </a:t>
              </a: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a</a:t>
              </a:r>
              <a:r>
                <a:rPr kumimoji="0" lang="en-US" sz="2000" b="1">
                  <a:solidFill>
                    <a:schemeClr val="tx2"/>
                  </a:solidFill>
                  <a:latin typeface="Verdana" pitchFamily="34" charset="0"/>
                </a:rPr>
                <a:t>f</a:t>
              </a:r>
              <a:r>
                <a:rPr kumimoji="0" lang="en-US" sz="3600" b="1">
                  <a:solidFill>
                    <a:schemeClr val="tx2"/>
                  </a:solidFill>
                  <a:latin typeface="Verdana" pitchFamily="34" charset="0"/>
                </a:rPr>
                <a:t> + (1 - </a:t>
              </a: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a</a:t>
              </a:r>
              <a:r>
                <a:rPr kumimoji="0" lang="en-US" sz="2000" b="1">
                  <a:solidFill>
                    <a:schemeClr val="tx2"/>
                  </a:solidFill>
                  <a:latin typeface="Verdana" pitchFamily="34" charset="0"/>
                </a:rPr>
                <a:t>f</a:t>
              </a:r>
              <a:r>
                <a:rPr kumimoji="0" lang="en-US" sz="3600" b="1">
                  <a:solidFill>
                    <a:schemeClr val="tx2"/>
                  </a:solidFill>
                  <a:latin typeface="Verdana" pitchFamily="34" charset="0"/>
                </a:rPr>
                <a:t>)*</a:t>
              </a:r>
              <a:r>
                <a:rPr kumimoji="0" lang="en-US" sz="3600">
                  <a:solidFill>
                    <a:schemeClr val="tx2"/>
                  </a:solidFill>
                  <a:latin typeface="Verdana" pitchFamily="34" charset="0"/>
                </a:rPr>
                <a:t>a</a:t>
              </a:r>
              <a:r>
                <a:rPr kumimoji="0" lang="en-US" sz="2000" b="1">
                  <a:solidFill>
                    <a:schemeClr val="tx2"/>
                  </a:solidFill>
                  <a:latin typeface="Verdana" pitchFamily="34" charset="0"/>
                </a:rPr>
                <a:t>b</a:t>
              </a:r>
            </a:p>
          </p:txBody>
        </p:sp>
        <p:sp>
          <p:nvSpPr>
            <p:cNvPr id="959500" name="Text Box 12"/>
            <p:cNvSpPr txBox="1">
              <a:spLocks noChangeArrowheads="1"/>
            </p:cNvSpPr>
            <p:nvPr/>
          </p:nvSpPr>
          <p:spPr bwMode="auto">
            <a:xfrm>
              <a:off x="2400" y="3120"/>
              <a:ext cx="2073" cy="53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100810" tIns="49520" rIns="100810" bIns="49520">
              <a:spAutoFit/>
            </a:bodyPr>
            <a:lstStyle/>
            <a:p>
              <a:pPr>
                <a:lnSpc>
                  <a:spcPct val="88000"/>
                </a:lnSpc>
                <a:spcBef>
                  <a:spcPct val="0"/>
                </a:spcBef>
                <a:buFontTx/>
                <a:buNone/>
              </a:pPr>
              <a:r>
                <a:rPr kumimoji="0" lang="en-US" sz="2800">
                  <a:solidFill>
                    <a:schemeClr val="tx2"/>
                  </a:solidFill>
                  <a:latin typeface="Verdana" pitchFamily="34" charset="0"/>
                </a:rPr>
                <a:t>c</a:t>
              </a:r>
              <a:r>
                <a:rPr kumimoji="0" lang="en-US" b="1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r>
                <a:rPr kumimoji="0" lang="en-US" sz="2800" b="1">
                  <a:solidFill>
                    <a:schemeClr val="tx2"/>
                  </a:solidFill>
                  <a:latin typeface="Verdana" pitchFamily="34" charset="0"/>
                </a:rPr>
                <a:t>= (0.54,0.4,0)</a:t>
              </a:r>
            </a:p>
            <a:p>
              <a:pPr>
                <a:lnSpc>
                  <a:spcPct val="88000"/>
                </a:lnSpc>
                <a:spcBef>
                  <a:spcPct val="0"/>
                </a:spcBef>
                <a:buFontTx/>
                <a:buNone/>
              </a:pPr>
              <a:r>
                <a:rPr kumimoji="0" lang="en-US" sz="2800">
                  <a:solidFill>
                    <a:schemeClr val="tx2"/>
                  </a:solidFill>
                  <a:latin typeface="Verdana" pitchFamily="34" charset="0"/>
                </a:rPr>
                <a:t>a</a:t>
              </a:r>
              <a:r>
                <a:rPr kumimoji="0" lang="en-US" b="1">
                  <a:solidFill>
                    <a:schemeClr val="tx2"/>
                  </a:solidFill>
                  <a:latin typeface="Verdana" pitchFamily="34" charset="0"/>
                </a:rPr>
                <a:t> </a:t>
              </a:r>
              <a:r>
                <a:rPr kumimoji="0" lang="en-US" sz="2800" b="1">
                  <a:solidFill>
                    <a:schemeClr val="tx2"/>
                  </a:solidFill>
                  <a:latin typeface="Verdana" pitchFamily="34" charset="0"/>
                </a:rPr>
                <a:t>= 0.94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2578F-D7EE-46DB-BC08-331B8FF8FD7A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C134-B920-4A22-B4BB-1456A14CFCBE}" type="slidenum">
              <a:rPr lang="en-US"/>
              <a:pPr/>
              <a:t>3</a:t>
            </a:fld>
            <a:endParaRPr lang="en-US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39763" y="228600"/>
            <a:ext cx="8199437" cy="1143000"/>
          </a:xfrm>
        </p:spPr>
        <p:txBody>
          <a:bodyPr/>
          <a:lstStyle/>
          <a:p>
            <a:r>
              <a:rPr lang="en-US"/>
              <a:t>Visualization of Volumetric Data</a:t>
            </a:r>
            <a:endParaRPr lang="de-DE"/>
          </a:p>
        </p:txBody>
      </p:sp>
      <p:pic>
        <p:nvPicPr>
          <p:cNvPr id="1043459" name="Picture 3" descr="skull2_preint_cub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7550" y="1524000"/>
            <a:ext cx="3346450" cy="3352800"/>
          </a:xfrm>
          <a:prstGeom prst="rect">
            <a:avLst/>
          </a:prstGeom>
          <a:noFill/>
        </p:spPr>
      </p:pic>
      <p:pic>
        <p:nvPicPr>
          <p:cNvPr id="1043460" name="Picture 4" descr="hand_big_ton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3429000" cy="2771775"/>
          </a:xfrm>
          <a:prstGeom prst="rect">
            <a:avLst/>
          </a:prstGeom>
          <a:noFill/>
        </p:spPr>
      </p:pic>
      <p:pic>
        <p:nvPicPr>
          <p:cNvPr id="1043461" name="Picture 5" descr="firebal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672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DC7E-84FF-4237-8A39-0DAEF92EBD64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C3304-A635-473D-BE42-1672E5623DEA}" type="slidenum">
              <a:rPr lang="en-US"/>
              <a:pPr/>
              <a:t>30</a:t>
            </a:fld>
            <a:endParaRPr lang="en-US"/>
          </a:p>
        </p:txBody>
      </p:sp>
      <p:sp>
        <p:nvSpPr>
          <p:cNvPr id="546818" name="Freeform 2"/>
          <p:cNvSpPr>
            <a:spLocks/>
          </p:cNvSpPr>
          <p:nvPr/>
        </p:nvSpPr>
        <p:spPr bwMode="auto">
          <a:xfrm rot="-6334453">
            <a:off x="1543050" y="2974975"/>
            <a:ext cx="1136650" cy="876300"/>
          </a:xfrm>
          <a:custGeom>
            <a:avLst/>
            <a:gdLst/>
            <a:ahLst/>
            <a:cxnLst>
              <a:cxn ang="0">
                <a:pos x="351" y="39"/>
              </a:cxn>
              <a:cxn ang="0">
                <a:pos x="125" y="47"/>
              </a:cxn>
              <a:cxn ang="0">
                <a:pos x="55" y="86"/>
              </a:cxn>
              <a:cxn ang="0">
                <a:pos x="0" y="203"/>
              </a:cxn>
              <a:cxn ang="0">
                <a:pos x="148" y="398"/>
              </a:cxn>
              <a:cxn ang="0">
                <a:pos x="523" y="398"/>
              </a:cxn>
              <a:cxn ang="0">
                <a:pos x="593" y="312"/>
              </a:cxn>
              <a:cxn ang="0">
                <a:pos x="608" y="219"/>
              </a:cxn>
              <a:cxn ang="0">
                <a:pos x="593" y="102"/>
              </a:cxn>
              <a:cxn ang="0">
                <a:pos x="429" y="0"/>
              </a:cxn>
              <a:cxn ang="0">
                <a:pos x="374" y="8"/>
              </a:cxn>
              <a:cxn ang="0">
                <a:pos x="359" y="32"/>
              </a:cxn>
              <a:cxn ang="0">
                <a:pos x="351" y="39"/>
              </a:cxn>
            </a:cxnLst>
            <a:rect l="0" t="0" r="r" b="b"/>
            <a:pathLst>
              <a:path w="615" h="445">
                <a:moveTo>
                  <a:pt x="351" y="39"/>
                </a:moveTo>
                <a:cubicBezTo>
                  <a:pt x="278" y="17"/>
                  <a:pt x="198" y="28"/>
                  <a:pt x="125" y="47"/>
                </a:cubicBezTo>
                <a:cubicBezTo>
                  <a:pt x="102" y="61"/>
                  <a:pt x="77" y="70"/>
                  <a:pt x="55" y="86"/>
                </a:cubicBezTo>
                <a:cubicBezTo>
                  <a:pt x="18" y="113"/>
                  <a:pt x="9" y="161"/>
                  <a:pt x="0" y="203"/>
                </a:cubicBezTo>
                <a:cubicBezTo>
                  <a:pt x="12" y="308"/>
                  <a:pt x="40" y="370"/>
                  <a:pt x="148" y="398"/>
                </a:cubicBezTo>
                <a:cubicBezTo>
                  <a:pt x="223" y="445"/>
                  <a:pt x="430" y="403"/>
                  <a:pt x="523" y="398"/>
                </a:cubicBezTo>
                <a:cubicBezTo>
                  <a:pt x="587" y="355"/>
                  <a:pt x="560" y="375"/>
                  <a:pt x="593" y="312"/>
                </a:cubicBezTo>
                <a:cubicBezTo>
                  <a:pt x="596" y="295"/>
                  <a:pt x="608" y="231"/>
                  <a:pt x="608" y="219"/>
                </a:cubicBezTo>
                <a:cubicBezTo>
                  <a:pt x="608" y="180"/>
                  <a:pt x="615" y="135"/>
                  <a:pt x="593" y="102"/>
                </a:cubicBezTo>
                <a:cubicBezTo>
                  <a:pt x="555" y="45"/>
                  <a:pt x="489" y="21"/>
                  <a:pt x="429" y="0"/>
                </a:cubicBezTo>
                <a:cubicBezTo>
                  <a:pt x="411" y="3"/>
                  <a:pt x="391" y="0"/>
                  <a:pt x="374" y="8"/>
                </a:cubicBezTo>
                <a:cubicBezTo>
                  <a:pt x="365" y="12"/>
                  <a:pt x="367" y="27"/>
                  <a:pt x="359" y="32"/>
                </a:cubicBezTo>
                <a:cubicBezTo>
                  <a:pt x="346" y="41"/>
                  <a:pt x="299" y="39"/>
                  <a:pt x="351" y="3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19" name="Oval 3"/>
          <p:cNvSpPr>
            <a:spLocks noChangeArrowheads="1"/>
          </p:cNvSpPr>
          <p:nvPr/>
        </p:nvSpPr>
        <p:spPr bwMode="auto">
          <a:xfrm>
            <a:off x="1498600" y="3060700"/>
            <a:ext cx="393700" cy="3048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Volumetric Ray Integration </a:t>
            </a:r>
          </a:p>
        </p:txBody>
      </p:sp>
      <p:sp>
        <p:nvSpPr>
          <p:cNvPr id="546821" name="Text Box 5"/>
          <p:cNvSpPr txBox="1">
            <a:spLocks noChangeArrowheads="1"/>
          </p:cNvSpPr>
          <p:nvPr/>
        </p:nvSpPr>
        <p:spPr bwMode="auto">
          <a:xfrm>
            <a:off x="4267200" y="2590800"/>
            <a:ext cx="340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46822" name="Text Box 6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46823" name="Text Box 7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 rot="1645216">
            <a:off x="2533650" y="4191000"/>
            <a:ext cx="2057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825" name="Group 9"/>
          <p:cNvGrpSpPr>
            <a:grpSpLocks/>
          </p:cNvGrpSpPr>
          <p:nvPr/>
        </p:nvGrpSpPr>
        <p:grpSpPr bwMode="auto">
          <a:xfrm rot="-19943152">
            <a:off x="2236788" y="4079875"/>
            <a:ext cx="2514600" cy="155575"/>
            <a:chOff x="1536" y="1389"/>
            <a:chExt cx="1584" cy="98"/>
          </a:xfrm>
        </p:grpSpPr>
        <p:sp>
          <p:nvSpPr>
            <p:cNvPr id="546826" name="Line 10"/>
            <p:cNvSpPr>
              <a:spLocks noChangeShapeType="1"/>
            </p:cNvSpPr>
            <p:nvPr/>
          </p:nvSpPr>
          <p:spPr bwMode="auto">
            <a:xfrm>
              <a:off x="1536" y="144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7" name="Rectangle 11"/>
            <p:cNvSpPr>
              <a:spLocks noChangeArrowheads="1"/>
            </p:cNvSpPr>
            <p:nvPr/>
          </p:nvSpPr>
          <p:spPr bwMode="auto">
            <a:xfrm rot="-9371">
              <a:off x="3023" y="1389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ectangle 12"/>
            <p:cNvSpPr>
              <a:spLocks noChangeArrowheads="1"/>
            </p:cNvSpPr>
            <p:nvPr/>
          </p:nvSpPr>
          <p:spPr bwMode="auto">
            <a:xfrm rot="-9371">
              <a:off x="2447" y="1391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6829" name="Group 13"/>
          <p:cNvGrpSpPr>
            <a:grpSpLocks/>
          </p:cNvGrpSpPr>
          <p:nvPr/>
        </p:nvGrpSpPr>
        <p:grpSpPr bwMode="auto">
          <a:xfrm rot="-19950791">
            <a:off x="2090738" y="4062413"/>
            <a:ext cx="2743200" cy="152400"/>
            <a:chOff x="1920" y="2832"/>
            <a:chExt cx="1728" cy="96"/>
          </a:xfrm>
        </p:grpSpPr>
        <p:sp>
          <p:nvSpPr>
            <p:cNvPr id="546830" name="Rectangle 14"/>
            <p:cNvSpPr>
              <a:spLocks noChangeArrowheads="1"/>
            </p:cNvSpPr>
            <p:nvPr/>
          </p:nvSpPr>
          <p:spPr bwMode="auto">
            <a:xfrm>
              <a:off x="3504" y="2832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1" name="Line 15"/>
            <p:cNvSpPr>
              <a:spLocks noChangeShapeType="1"/>
            </p:cNvSpPr>
            <p:nvPr/>
          </p:nvSpPr>
          <p:spPr bwMode="auto">
            <a:xfrm>
              <a:off x="1920" y="288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2" name="Rectangle 16"/>
            <p:cNvSpPr>
              <a:spLocks noChangeArrowheads="1"/>
            </p:cNvSpPr>
            <p:nvPr/>
          </p:nvSpPr>
          <p:spPr bwMode="auto">
            <a:xfrm>
              <a:off x="2928" y="2832"/>
              <a:ext cx="14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6833" name="Group 17"/>
          <p:cNvGrpSpPr>
            <a:grpSpLocks/>
          </p:cNvGrpSpPr>
          <p:nvPr/>
        </p:nvGrpSpPr>
        <p:grpSpPr bwMode="auto">
          <a:xfrm rot="-19943152">
            <a:off x="1651000" y="3990975"/>
            <a:ext cx="3352800" cy="152400"/>
            <a:chOff x="3312" y="3216"/>
            <a:chExt cx="2112" cy="96"/>
          </a:xfrm>
        </p:grpSpPr>
        <p:sp>
          <p:nvSpPr>
            <p:cNvPr id="546834" name="Line 18"/>
            <p:cNvSpPr>
              <a:spLocks noChangeShapeType="1"/>
            </p:cNvSpPr>
            <p:nvPr/>
          </p:nvSpPr>
          <p:spPr bwMode="auto">
            <a:xfrm flipH="1">
              <a:off x="3312" y="326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5" name="Rectangle 19"/>
            <p:cNvSpPr>
              <a:spLocks noChangeArrowheads="1"/>
            </p:cNvSpPr>
            <p:nvPr/>
          </p:nvSpPr>
          <p:spPr bwMode="auto">
            <a:xfrm rot="-21600128">
              <a:off x="4608" y="3216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6" name="Rectangle 20"/>
            <p:cNvSpPr>
              <a:spLocks noChangeArrowheads="1"/>
            </p:cNvSpPr>
            <p:nvPr/>
          </p:nvSpPr>
          <p:spPr bwMode="auto">
            <a:xfrm rot="-21600128">
              <a:off x="5184" y="3216"/>
              <a:ext cx="24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6837" name="Group 21"/>
          <p:cNvGrpSpPr>
            <a:grpSpLocks/>
          </p:cNvGrpSpPr>
          <p:nvPr/>
        </p:nvGrpSpPr>
        <p:grpSpPr bwMode="auto">
          <a:xfrm rot="-19943152">
            <a:off x="1506538" y="3956050"/>
            <a:ext cx="3503612" cy="152400"/>
            <a:chOff x="3264" y="3408"/>
            <a:chExt cx="2207" cy="96"/>
          </a:xfrm>
        </p:grpSpPr>
        <p:sp>
          <p:nvSpPr>
            <p:cNvPr id="546838" name="Line 22"/>
            <p:cNvSpPr>
              <a:spLocks noChangeShapeType="1"/>
            </p:cNvSpPr>
            <p:nvPr/>
          </p:nvSpPr>
          <p:spPr bwMode="auto">
            <a:xfrm flipH="1">
              <a:off x="3264" y="3456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39" name="Rectangle 23"/>
            <p:cNvSpPr>
              <a:spLocks noChangeArrowheads="1"/>
            </p:cNvSpPr>
            <p:nvPr/>
          </p:nvSpPr>
          <p:spPr bwMode="auto">
            <a:xfrm rot="-3186">
              <a:off x="4655" y="3408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40" name="Rectangle 24"/>
            <p:cNvSpPr>
              <a:spLocks noChangeArrowheads="1"/>
            </p:cNvSpPr>
            <p:nvPr/>
          </p:nvSpPr>
          <p:spPr bwMode="auto">
            <a:xfrm rot="-3186">
              <a:off x="5231" y="3408"/>
              <a:ext cx="24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6841" name="Group 25"/>
          <p:cNvGrpSpPr>
            <a:grpSpLocks/>
          </p:cNvGrpSpPr>
          <p:nvPr/>
        </p:nvGrpSpPr>
        <p:grpSpPr bwMode="auto">
          <a:xfrm rot="-19943152">
            <a:off x="1362075" y="3921125"/>
            <a:ext cx="3657600" cy="152400"/>
            <a:chOff x="3120" y="3600"/>
            <a:chExt cx="2304" cy="96"/>
          </a:xfrm>
        </p:grpSpPr>
        <p:sp>
          <p:nvSpPr>
            <p:cNvPr id="546842" name="Line 26"/>
            <p:cNvSpPr>
              <a:spLocks noChangeShapeType="1"/>
            </p:cNvSpPr>
            <p:nvPr/>
          </p:nvSpPr>
          <p:spPr bwMode="auto">
            <a:xfrm flipH="1">
              <a:off x="3120" y="3648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43" name="Rectangle 27"/>
            <p:cNvSpPr>
              <a:spLocks noChangeArrowheads="1"/>
            </p:cNvSpPr>
            <p:nvPr/>
          </p:nvSpPr>
          <p:spPr bwMode="auto">
            <a:xfrm rot="4875">
              <a:off x="4608" y="3600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44" name="Rectangle 28"/>
            <p:cNvSpPr>
              <a:spLocks noChangeArrowheads="1"/>
            </p:cNvSpPr>
            <p:nvPr/>
          </p:nvSpPr>
          <p:spPr bwMode="auto">
            <a:xfrm rot="4875">
              <a:off x="5184" y="3600"/>
              <a:ext cx="24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6845" name="Group 29"/>
          <p:cNvGrpSpPr>
            <a:grpSpLocks/>
          </p:cNvGrpSpPr>
          <p:nvPr/>
        </p:nvGrpSpPr>
        <p:grpSpPr bwMode="auto">
          <a:xfrm rot="-19943152">
            <a:off x="1941513" y="4044950"/>
            <a:ext cx="2971800" cy="152400"/>
            <a:chOff x="3504" y="2640"/>
            <a:chExt cx="1872" cy="96"/>
          </a:xfrm>
        </p:grpSpPr>
        <p:sp>
          <p:nvSpPr>
            <p:cNvPr id="546846" name="Line 30"/>
            <p:cNvSpPr>
              <a:spLocks noChangeShapeType="1"/>
            </p:cNvSpPr>
            <p:nvPr/>
          </p:nvSpPr>
          <p:spPr bwMode="auto">
            <a:xfrm flipH="1">
              <a:off x="3504" y="268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47" name="Rectangle 31"/>
            <p:cNvSpPr>
              <a:spLocks noChangeArrowheads="1"/>
            </p:cNvSpPr>
            <p:nvPr/>
          </p:nvSpPr>
          <p:spPr bwMode="auto">
            <a:xfrm rot="-12431">
              <a:off x="4608" y="2640"/>
              <a:ext cx="192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48" name="Rectangle 32"/>
            <p:cNvSpPr>
              <a:spLocks noChangeArrowheads="1"/>
            </p:cNvSpPr>
            <p:nvPr/>
          </p:nvSpPr>
          <p:spPr bwMode="auto">
            <a:xfrm>
              <a:off x="5184" y="2640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6849" name="Group 33"/>
          <p:cNvGrpSpPr>
            <a:grpSpLocks/>
          </p:cNvGrpSpPr>
          <p:nvPr/>
        </p:nvGrpSpPr>
        <p:grpSpPr bwMode="auto">
          <a:xfrm rot="-19943152">
            <a:off x="1219200" y="3886200"/>
            <a:ext cx="3810000" cy="155575"/>
            <a:chOff x="3072" y="2832"/>
            <a:chExt cx="2400" cy="98"/>
          </a:xfrm>
        </p:grpSpPr>
        <p:sp>
          <p:nvSpPr>
            <p:cNvPr id="546850" name="Line 34"/>
            <p:cNvSpPr>
              <a:spLocks noChangeShapeType="1"/>
            </p:cNvSpPr>
            <p:nvPr/>
          </p:nvSpPr>
          <p:spPr bwMode="auto">
            <a:xfrm flipH="1">
              <a:off x="3072" y="2880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51" name="Rectangle 35"/>
            <p:cNvSpPr>
              <a:spLocks noChangeArrowheads="1"/>
            </p:cNvSpPr>
            <p:nvPr/>
          </p:nvSpPr>
          <p:spPr bwMode="auto">
            <a:xfrm rot="-10465">
              <a:off x="4655" y="2832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52" name="Rectangle 36"/>
            <p:cNvSpPr>
              <a:spLocks noChangeArrowheads="1"/>
            </p:cNvSpPr>
            <p:nvPr/>
          </p:nvSpPr>
          <p:spPr bwMode="auto">
            <a:xfrm rot="-3186">
              <a:off x="5232" y="2834"/>
              <a:ext cx="24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6853" name="Line 37"/>
          <p:cNvSpPr>
            <a:spLocks noChangeShapeType="1"/>
          </p:cNvSpPr>
          <p:nvPr/>
        </p:nvSpPr>
        <p:spPr bwMode="auto">
          <a:xfrm rot="1656848" flipH="1">
            <a:off x="2390775" y="415607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54" name="Line 38"/>
          <p:cNvSpPr>
            <a:spLocks noChangeShapeType="1"/>
          </p:cNvSpPr>
          <p:nvPr/>
        </p:nvSpPr>
        <p:spPr bwMode="auto">
          <a:xfrm rot="1656848" flipH="1">
            <a:off x="2678113" y="4225925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55" name="AutoShape 39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856" name="Group 40"/>
          <p:cNvGrpSpPr>
            <a:grpSpLocks/>
          </p:cNvGrpSpPr>
          <p:nvPr/>
        </p:nvGrpSpPr>
        <p:grpSpPr bwMode="auto">
          <a:xfrm rot="-19943152">
            <a:off x="1793875" y="4025900"/>
            <a:ext cx="3198813" cy="155575"/>
            <a:chOff x="3456" y="3024"/>
            <a:chExt cx="2015" cy="98"/>
          </a:xfrm>
        </p:grpSpPr>
        <p:sp>
          <p:nvSpPr>
            <p:cNvPr id="546857" name="Line 41"/>
            <p:cNvSpPr>
              <a:spLocks noChangeShapeType="1"/>
            </p:cNvSpPr>
            <p:nvPr/>
          </p:nvSpPr>
          <p:spPr bwMode="auto">
            <a:xfrm flipH="1">
              <a:off x="3456" y="3075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58" name="Rectangle 42"/>
            <p:cNvSpPr>
              <a:spLocks noChangeArrowheads="1"/>
            </p:cNvSpPr>
            <p:nvPr/>
          </p:nvSpPr>
          <p:spPr bwMode="auto">
            <a:xfrm rot="-21608293">
              <a:off x="4655" y="3026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59" name="Rectangle 43"/>
            <p:cNvSpPr>
              <a:spLocks noChangeArrowheads="1"/>
            </p:cNvSpPr>
            <p:nvPr/>
          </p:nvSpPr>
          <p:spPr bwMode="auto">
            <a:xfrm rot="-21608293">
              <a:off x="5231" y="3024"/>
              <a:ext cx="24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6860" name="Group 44"/>
          <p:cNvGrpSpPr>
            <a:grpSpLocks/>
          </p:cNvGrpSpPr>
          <p:nvPr/>
        </p:nvGrpSpPr>
        <p:grpSpPr bwMode="auto">
          <a:xfrm>
            <a:off x="4449763" y="4495800"/>
            <a:ext cx="1506537" cy="396875"/>
            <a:chOff x="2843" y="2832"/>
            <a:chExt cx="949" cy="250"/>
          </a:xfrm>
        </p:grpSpPr>
        <p:sp>
          <p:nvSpPr>
            <p:cNvPr id="546861" name="Rectangle 45"/>
            <p:cNvSpPr>
              <a:spLocks noChangeArrowheads="1"/>
            </p:cNvSpPr>
            <p:nvPr/>
          </p:nvSpPr>
          <p:spPr bwMode="auto">
            <a:xfrm rot="1606866">
              <a:off x="2843" y="2946"/>
              <a:ext cx="24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62" name="Text Box 46"/>
            <p:cNvSpPr txBox="1">
              <a:spLocks noChangeArrowheads="1"/>
            </p:cNvSpPr>
            <p:nvPr/>
          </p:nvSpPr>
          <p:spPr bwMode="auto">
            <a:xfrm>
              <a:off x="3072" y="283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">
                  <a:latin typeface="Times New Roman" pitchFamily="18" charset="0"/>
                </a:rPr>
                <a:t>1.0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546863" name="Group 47"/>
          <p:cNvGrpSpPr>
            <a:grpSpLocks/>
          </p:cNvGrpSpPr>
          <p:nvPr/>
        </p:nvGrpSpPr>
        <p:grpSpPr bwMode="auto">
          <a:xfrm>
            <a:off x="877888" y="2867025"/>
            <a:ext cx="5605462" cy="2451100"/>
            <a:chOff x="541" y="1810"/>
            <a:chExt cx="3531" cy="1544"/>
          </a:xfrm>
        </p:grpSpPr>
        <p:sp>
          <p:nvSpPr>
            <p:cNvPr id="546864" name="Line 48"/>
            <p:cNvSpPr>
              <a:spLocks noChangeShapeType="1"/>
            </p:cNvSpPr>
            <p:nvPr/>
          </p:nvSpPr>
          <p:spPr bwMode="auto">
            <a:xfrm rot="1673029">
              <a:off x="900" y="2149"/>
              <a:ext cx="15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65" name="Line 49"/>
            <p:cNvSpPr>
              <a:spLocks noChangeShapeType="1"/>
            </p:cNvSpPr>
            <p:nvPr/>
          </p:nvSpPr>
          <p:spPr bwMode="auto">
            <a:xfrm rot="1673029">
              <a:off x="814" y="2308"/>
              <a:ext cx="154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66" name="Line 50"/>
            <p:cNvSpPr>
              <a:spLocks noChangeShapeType="1"/>
            </p:cNvSpPr>
            <p:nvPr/>
          </p:nvSpPr>
          <p:spPr bwMode="auto">
            <a:xfrm rot="1673029">
              <a:off x="990" y="1980"/>
              <a:ext cx="15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67" name="Line 51"/>
            <p:cNvSpPr>
              <a:spLocks noChangeShapeType="1"/>
            </p:cNvSpPr>
            <p:nvPr/>
          </p:nvSpPr>
          <p:spPr bwMode="auto">
            <a:xfrm rot="1673029">
              <a:off x="1080" y="1810"/>
              <a:ext cx="159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68" name="Line 52"/>
            <p:cNvSpPr>
              <a:spLocks noChangeShapeType="1"/>
            </p:cNvSpPr>
            <p:nvPr/>
          </p:nvSpPr>
          <p:spPr bwMode="auto">
            <a:xfrm rot="1673029">
              <a:off x="721" y="2489"/>
              <a:ext cx="159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69" name="Line 53"/>
            <p:cNvSpPr>
              <a:spLocks noChangeShapeType="1"/>
            </p:cNvSpPr>
            <p:nvPr/>
          </p:nvSpPr>
          <p:spPr bwMode="auto">
            <a:xfrm rot="1673029">
              <a:off x="630" y="2658"/>
              <a:ext cx="159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70" name="Line 54"/>
            <p:cNvSpPr>
              <a:spLocks noChangeShapeType="1"/>
            </p:cNvSpPr>
            <p:nvPr/>
          </p:nvSpPr>
          <p:spPr bwMode="auto">
            <a:xfrm rot="1673029">
              <a:off x="541" y="2828"/>
              <a:ext cx="159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71" name="Freeform 55"/>
            <p:cNvSpPr>
              <a:spLocks/>
            </p:cNvSpPr>
            <p:nvPr/>
          </p:nvSpPr>
          <p:spPr bwMode="auto">
            <a:xfrm rot="1673029">
              <a:off x="2288" y="2408"/>
              <a:ext cx="245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0"/>
                </a:cxn>
                <a:cxn ang="0">
                  <a:pos x="96" y="48"/>
                </a:cxn>
                <a:cxn ang="0">
                  <a:pos x="216" y="144"/>
                </a:cxn>
                <a:cxn ang="0">
                  <a:pos x="280" y="288"/>
                </a:cxn>
                <a:cxn ang="0">
                  <a:pos x="296" y="336"/>
                </a:cxn>
                <a:cxn ang="0">
                  <a:pos x="240" y="552"/>
                </a:cxn>
                <a:cxn ang="0">
                  <a:pos x="192" y="592"/>
                </a:cxn>
                <a:cxn ang="0">
                  <a:pos x="0" y="672"/>
                </a:cxn>
              </a:cxnLst>
              <a:rect l="0" t="0" r="r" b="b"/>
              <a:pathLst>
                <a:path w="296" h="672">
                  <a:moveTo>
                    <a:pt x="0" y="0"/>
                  </a:moveTo>
                  <a:cubicBezTo>
                    <a:pt x="36" y="36"/>
                    <a:pt x="13" y="20"/>
                    <a:pt x="72" y="40"/>
                  </a:cubicBezTo>
                  <a:cubicBezTo>
                    <a:pt x="80" y="43"/>
                    <a:pt x="96" y="48"/>
                    <a:pt x="96" y="48"/>
                  </a:cubicBezTo>
                  <a:cubicBezTo>
                    <a:pt x="130" y="82"/>
                    <a:pt x="176" y="117"/>
                    <a:pt x="216" y="144"/>
                  </a:cubicBezTo>
                  <a:cubicBezTo>
                    <a:pt x="233" y="194"/>
                    <a:pt x="263" y="237"/>
                    <a:pt x="280" y="288"/>
                  </a:cubicBezTo>
                  <a:cubicBezTo>
                    <a:pt x="285" y="304"/>
                    <a:pt x="296" y="336"/>
                    <a:pt x="296" y="336"/>
                  </a:cubicBezTo>
                  <a:cubicBezTo>
                    <a:pt x="289" y="408"/>
                    <a:pt x="281" y="490"/>
                    <a:pt x="240" y="552"/>
                  </a:cubicBezTo>
                  <a:cubicBezTo>
                    <a:pt x="222" y="578"/>
                    <a:pt x="214" y="574"/>
                    <a:pt x="192" y="592"/>
                  </a:cubicBezTo>
                  <a:cubicBezTo>
                    <a:pt x="134" y="640"/>
                    <a:pt x="79" y="672"/>
                    <a:pt x="0" y="672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72" name="Freeform 56"/>
            <p:cNvSpPr>
              <a:spLocks/>
            </p:cNvSpPr>
            <p:nvPr/>
          </p:nvSpPr>
          <p:spPr bwMode="auto">
            <a:xfrm rot="1673029">
              <a:off x="2779" y="2682"/>
              <a:ext cx="268" cy="6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40"/>
                </a:cxn>
                <a:cxn ang="0">
                  <a:pos x="96" y="48"/>
                </a:cxn>
                <a:cxn ang="0">
                  <a:pos x="216" y="144"/>
                </a:cxn>
                <a:cxn ang="0">
                  <a:pos x="280" y="288"/>
                </a:cxn>
                <a:cxn ang="0">
                  <a:pos x="296" y="336"/>
                </a:cxn>
                <a:cxn ang="0">
                  <a:pos x="240" y="552"/>
                </a:cxn>
                <a:cxn ang="0">
                  <a:pos x="192" y="592"/>
                </a:cxn>
                <a:cxn ang="0">
                  <a:pos x="0" y="672"/>
                </a:cxn>
              </a:cxnLst>
              <a:rect l="0" t="0" r="r" b="b"/>
              <a:pathLst>
                <a:path w="296" h="672">
                  <a:moveTo>
                    <a:pt x="0" y="0"/>
                  </a:moveTo>
                  <a:cubicBezTo>
                    <a:pt x="36" y="36"/>
                    <a:pt x="13" y="20"/>
                    <a:pt x="72" y="40"/>
                  </a:cubicBezTo>
                  <a:cubicBezTo>
                    <a:pt x="80" y="43"/>
                    <a:pt x="96" y="48"/>
                    <a:pt x="96" y="48"/>
                  </a:cubicBezTo>
                  <a:cubicBezTo>
                    <a:pt x="130" y="82"/>
                    <a:pt x="176" y="117"/>
                    <a:pt x="216" y="144"/>
                  </a:cubicBezTo>
                  <a:cubicBezTo>
                    <a:pt x="233" y="194"/>
                    <a:pt x="263" y="237"/>
                    <a:pt x="280" y="288"/>
                  </a:cubicBezTo>
                  <a:cubicBezTo>
                    <a:pt x="285" y="304"/>
                    <a:pt x="296" y="336"/>
                    <a:pt x="296" y="336"/>
                  </a:cubicBezTo>
                  <a:cubicBezTo>
                    <a:pt x="289" y="408"/>
                    <a:pt x="281" y="490"/>
                    <a:pt x="240" y="552"/>
                  </a:cubicBezTo>
                  <a:cubicBezTo>
                    <a:pt x="222" y="578"/>
                    <a:pt x="214" y="574"/>
                    <a:pt x="192" y="592"/>
                  </a:cubicBezTo>
                  <a:cubicBezTo>
                    <a:pt x="134" y="640"/>
                    <a:pt x="79" y="672"/>
                    <a:pt x="0" y="67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73" name="Rectangle 57"/>
            <p:cNvSpPr>
              <a:spLocks noChangeArrowheads="1"/>
            </p:cNvSpPr>
            <p:nvPr/>
          </p:nvSpPr>
          <p:spPr bwMode="auto">
            <a:xfrm>
              <a:off x="3064" y="2648"/>
              <a:ext cx="1008" cy="4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6874" name="Line 58"/>
          <p:cNvSpPr>
            <a:spLocks noChangeShapeType="1"/>
          </p:cNvSpPr>
          <p:nvPr/>
        </p:nvSpPr>
        <p:spPr bwMode="auto">
          <a:xfrm rot="1673029">
            <a:off x="4456113" y="3286125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6875" name="Line 59"/>
          <p:cNvSpPr>
            <a:spLocks noChangeShapeType="1"/>
          </p:cNvSpPr>
          <p:nvPr/>
        </p:nvSpPr>
        <p:spPr bwMode="auto">
          <a:xfrm rot="1673029">
            <a:off x="3648075" y="28717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4" grpId="0" animBg="1"/>
      <p:bldP spid="546853" grpId="0" animBg="1"/>
      <p:bldP spid="54685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A328-B4C3-413B-B8C9-6D5DDBE4A795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46138-640C-43D5-AD67-6B3F152743B9}" type="slidenum">
              <a:rPr lang="en-US"/>
              <a:pPr/>
              <a:t>31</a:t>
            </a:fld>
            <a:endParaRPr lang="en-US"/>
          </a:p>
        </p:txBody>
      </p:sp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Interpolation</a:t>
            </a:r>
            <a:endParaRPr lang="en-US" sz="4400" dirty="0">
              <a:latin typeface="Comic Sans MS" pitchFamily="66" charset="0"/>
            </a:endParaRPr>
          </a:p>
        </p:txBody>
      </p:sp>
      <p:pic>
        <p:nvPicPr>
          <p:cNvPr id="894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828800"/>
            <a:ext cx="1885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49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20399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49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724400"/>
            <a:ext cx="12985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49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724400"/>
            <a:ext cx="13366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4983" name="Text Box 7"/>
          <p:cNvSpPr txBox="1">
            <a:spLocks noChangeArrowheads="1"/>
          </p:cNvSpPr>
          <p:nvPr/>
        </p:nvSpPr>
        <p:spPr bwMode="auto">
          <a:xfrm>
            <a:off x="2057400" y="4400550"/>
            <a:ext cx="1717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Closest value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4984" name="Text Box 8"/>
          <p:cNvSpPr txBox="1">
            <a:spLocks noChangeArrowheads="1"/>
          </p:cNvSpPr>
          <p:nvPr/>
        </p:nvSpPr>
        <p:spPr bwMode="auto">
          <a:xfrm>
            <a:off x="5791200" y="4400550"/>
            <a:ext cx="234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Weighted average</a:t>
            </a:r>
            <a:endParaRPr kumimoji="0" lang="en-US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83" grpId="0" autoUpdateAnimBg="0"/>
      <p:bldP spid="89498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7CB9-BFA5-478D-B6B8-6FB71B7D57E3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B19B-6E34-4756-B65F-479EE0823821}" type="slidenum">
              <a:rPr lang="en-US"/>
              <a:pPr/>
              <a:t>32</a:t>
            </a:fld>
            <a:endParaRPr lang="en-US"/>
          </a:p>
        </p:txBody>
      </p:sp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Tri-Linear Interpolation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939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286375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0F8D-1656-49FA-BB31-881422C2B56D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DC52E-033A-4855-AB76-53BE689CD75A}" type="slidenum">
              <a:rPr lang="en-US"/>
              <a:pPr/>
              <a:t>33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Kernels</a:t>
            </a:r>
          </a:p>
        </p:txBody>
      </p:sp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4267200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47846" name="AutoShape 6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7" name="Freeform 7"/>
          <p:cNvSpPr>
            <a:spLocks/>
          </p:cNvSpPr>
          <p:nvPr/>
        </p:nvSpPr>
        <p:spPr bwMode="auto">
          <a:xfrm rot="-6400616">
            <a:off x="1581945" y="2983706"/>
            <a:ext cx="1160462" cy="930275"/>
          </a:xfrm>
          <a:custGeom>
            <a:avLst/>
            <a:gdLst/>
            <a:ahLst/>
            <a:cxnLst>
              <a:cxn ang="0">
                <a:pos x="351" y="39"/>
              </a:cxn>
              <a:cxn ang="0">
                <a:pos x="125" y="47"/>
              </a:cxn>
              <a:cxn ang="0">
                <a:pos x="55" y="86"/>
              </a:cxn>
              <a:cxn ang="0">
                <a:pos x="0" y="203"/>
              </a:cxn>
              <a:cxn ang="0">
                <a:pos x="148" y="398"/>
              </a:cxn>
              <a:cxn ang="0">
                <a:pos x="523" y="398"/>
              </a:cxn>
              <a:cxn ang="0">
                <a:pos x="593" y="312"/>
              </a:cxn>
              <a:cxn ang="0">
                <a:pos x="608" y="219"/>
              </a:cxn>
              <a:cxn ang="0">
                <a:pos x="593" y="102"/>
              </a:cxn>
              <a:cxn ang="0">
                <a:pos x="429" y="0"/>
              </a:cxn>
              <a:cxn ang="0">
                <a:pos x="374" y="8"/>
              </a:cxn>
              <a:cxn ang="0">
                <a:pos x="359" y="32"/>
              </a:cxn>
              <a:cxn ang="0">
                <a:pos x="351" y="39"/>
              </a:cxn>
            </a:cxnLst>
            <a:rect l="0" t="0" r="r" b="b"/>
            <a:pathLst>
              <a:path w="615" h="445">
                <a:moveTo>
                  <a:pt x="351" y="39"/>
                </a:moveTo>
                <a:cubicBezTo>
                  <a:pt x="278" y="17"/>
                  <a:pt x="198" y="28"/>
                  <a:pt x="125" y="47"/>
                </a:cubicBezTo>
                <a:cubicBezTo>
                  <a:pt x="102" y="61"/>
                  <a:pt x="77" y="70"/>
                  <a:pt x="55" y="86"/>
                </a:cubicBezTo>
                <a:cubicBezTo>
                  <a:pt x="18" y="113"/>
                  <a:pt x="9" y="161"/>
                  <a:pt x="0" y="203"/>
                </a:cubicBezTo>
                <a:cubicBezTo>
                  <a:pt x="12" y="308"/>
                  <a:pt x="40" y="370"/>
                  <a:pt x="148" y="398"/>
                </a:cubicBezTo>
                <a:cubicBezTo>
                  <a:pt x="223" y="445"/>
                  <a:pt x="430" y="403"/>
                  <a:pt x="523" y="398"/>
                </a:cubicBezTo>
                <a:cubicBezTo>
                  <a:pt x="587" y="355"/>
                  <a:pt x="560" y="375"/>
                  <a:pt x="593" y="312"/>
                </a:cubicBezTo>
                <a:cubicBezTo>
                  <a:pt x="596" y="295"/>
                  <a:pt x="608" y="231"/>
                  <a:pt x="608" y="219"/>
                </a:cubicBezTo>
                <a:cubicBezTo>
                  <a:pt x="608" y="180"/>
                  <a:pt x="615" y="135"/>
                  <a:pt x="593" y="102"/>
                </a:cubicBezTo>
                <a:cubicBezTo>
                  <a:pt x="555" y="45"/>
                  <a:pt x="489" y="21"/>
                  <a:pt x="429" y="0"/>
                </a:cubicBezTo>
                <a:cubicBezTo>
                  <a:pt x="411" y="3"/>
                  <a:pt x="391" y="0"/>
                  <a:pt x="374" y="8"/>
                </a:cubicBezTo>
                <a:cubicBezTo>
                  <a:pt x="365" y="12"/>
                  <a:pt x="367" y="27"/>
                  <a:pt x="359" y="32"/>
                </a:cubicBezTo>
                <a:cubicBezTo>
                  <a:pt x="346" y="41"/>
                  <a:pt x="299" y="39"/>
                  <a:pt x="351" y="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7848" name="Group 8"/>
          <p:cNvGrpSpPr>
            <a:grpSpLocks/>
          </p:cNvGrpSpPr>
          <p:nvPr/>
        </p:nvGrpSpPr>
        <p:grpSpPr bwMode="auto">
          <a:xfrm rot="-5452321">
            <a:off x="1422401" y="2608262"/>
            <a:ext cx="1517650" cy="1616075"/>
            <a:chOff x="2017" y="2174"/>
            <a:chExt cx="821" cy="820"/>
          </a:xfrm>
        </p:grpSpPr>
        <p:sp>
          <p:nvSpPr>
            <p:cNvPr id="547849" name="Line 9"/>
            <p:cNvSpPr>
              <a:spLocks noChangeShapeType="1"/>
            </p:cNvSpPr>
            <p:nvPr/>
          </p:nvSpPr>
          <p:spPr bwMode="auto">
            <a:xfrm>
              <a:off x="2017" y="2337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0" name="Line 10"/>
            <p:cNvSpPr>
              <a:spLocks noChangeShapeType="1"/>
            </p:cNvSpPr>
            <p:nvPr/>
          </p:nvSpPr>
          <p:spPr bwMode="auto">
            <a:xfrm>
              <a:off x="2017" y="217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1" name="Line 11"/>
            <p:cNvSpPr>
              <a:spLocks noChangeShapeType="1"/>
            </p:cNvSpPr>
            <p:nvPr/>
          </p:nvSpPr>
          <p:spPr bwMode="auto">
            <a:xfrm>
              <a:off x="2017" y="2502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2" name="Line 12"/>
            <p:cNvSpPr>
              <a:spLocks noChangeShapeType="1"/>
            </p:cNvSpPr>
            <p:nvPr/>
          </p:nvSpPr>
          <p:spPr bwMode="auto">
            <a:xfrm>
              <a:off x="2017" y="299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3" name="Line 13"/>
            <p:cNvSpPr>
              <a:spLocks noChangeShapeType="1"/>
            </p:cNvSpPr>
            <p:nvPr/>
          </p:nvSpPr>
          <p:spPr bwMode="auto">
            <a:xfrm>
              <a:off x="2017" y="2666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4" name="Line 14"/>
            <p:cNvSpPr>
              <a:spLocks noChangeShapeType="1"/>
            </p:cNvSpPr>
            <p:nvPr/>
          </p:nvSpPr>
          <p:spPr bwMode="auto">
            <a:xfrm>
              <a:off x="2017" y="2830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5" name="Line 15"/>
            <p:cNvSpPr>
              <a:spLocks noChangeShapeType="1"/>
            </p:cNvSpPr>
            <p:nvPr/>
          </p:nvSpPr>
          <p:spPr bwMode="auto">
            <a:xfrm>
              <a:off x="2017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6" name="Line 16"/>
            <p:cNvSpPr>
              <a:spLocks noChangeShapeType="1"/>
            </p:cNvSpPr>
            <p:nvPr/>
          </p:nvSpPr>
          <p:spPr bwMode="auto">
            <a:xfrm>
              <a:off x="2182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7" name="Line 17"/>
            <p:cNvSpPr>
              <a:spLocks noChangeShapeType="1"/>
            </p:cNvSpPr>
            <p:nvPr/>
          </p:nvSpPr>
          <p:spPr bwMode="auto">
            <a:xfrm>
              <a:off x="2345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8" name="Line 18"/>
            <p:cNvSpPr>
              <a:spLocks noChangeShapeType="1"/>
            </p:cNvSpPr>
            <p:nvPr/>
          </p:nvSpPr>
          <p:spPr bwMode="auto">
            <a:xfrm>
              <a:off x="2510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9" name="Line 19"/>
            <p:cNvSpPr>
              <a:spLocks noChangeShapeType="1"/>
            </p:cNvSpPr>
            <p:nvPr/>
          </p:nvSpPr>
          <p:spPr bwMode="auto">
            <a:xfrm>
              <a:off x="2674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60" name="Line 20"/>
            <p:cNvSpPr>
              <a:spLocks noChangeShapeType="1"/>
            </p:cNvSpPr>
            <p:nvPr/>
          </p:nvSpPr>
          <p:spPr bwMode="auto">
            <a:xfrm>
              <a:off x="2838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7861" name="Oval 21"/>
          <p:cNvSpPr>
            <a:spLocks noChangeArrowheads="1"/>
          </p:cNvSpPr>
          <p:nvPr/>
        </p:nvSpPr>
        <p:spPr bwMode="auto">
          <a:xfrm>
            <a:off x="1498600" y="3060700"/>
            <a:ext cx="393700" cy="304800"/>
          </a:xfrm>
          <a:prstGeom prst="ellipse">
            <a:avLst/>
          </a:prstGeom>
          <a:solidFill>
            <a:srgbClr val="9933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62" name="Oval 22"/>
          <p:cNvSpPr>
            <a:spLocks noChangeArrowheads="1"/>
          </p:cNvSpPr>
          <p:nvPr/>
        </p:nvSpPr>
        <p:spPr bwMode="auto">
          <a:xfrm>
            <a:off x="1660525" y="3238500"/>
            <a:ext cx="74613" cy="7461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63" name="Line 23"/>
          <p:cNvSpPr>
            <a:spLocks noChangeShapeType="1"/>
          </p:cNvSpPr>
          <p:nvPr/>
        </p:nvSpPr>
        <p:spPr bwMode="auto">
          <a:xfrm rot="1606866">
            <a:off x="4538663" y="32702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64" name="Line 24"/>
          <p:cNvSpPr>
            <a:spLocks noChangeShapeType="1"/>
          </p:cNvSpPr>
          <p:nvPr/>
        </p:nvSpPr>
        <p:spPr bwMode="auto">
          <a:xfrm rot="1606866">
            <a:off x="3706813" y="28511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65" name="Oval 25"/>
          <p:cNvSpPr>
            <a:spLocks noChangeArrowheads="1"/>
          </p:cNvSpPr>
          <p:nvPr/>
        </p:nvSpPr>
        <p:spPr bwMode="auto">
          <a:xfrm>
            <a:off x="2952750" y="3819525"/>
            <a:ext cx="746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7866" name="Group 26"/>
          <p:cNvGrpSpPr>
            <a:grpSpLocks/>
          </p:cNvGrpSpPr>
          <p:nvPr/>
        </p:nvGrpSpPr>
        <p:grpSpPr bwMode="auto">
          <a:xfrm rot="-5452321">
            <a:off x="1422401" y="2608262"/>
            <a:ext cx="1517650" cy="1616075"/>
            <a:chOff x="2017" y="2174"/>
            <a:chExt cx="821" cy="820"/>
          </a:xfrm>
        </p:grpSpPr>
        <p:sp>
          <p:nvSpPr>
            <p:cNvPr id="547867" name="Line 27"/>
            <p:cNvSpPr>
              <a:spLocks noChangeShapeType="1"/>
            </p:cNvSpPr>
            <p:nvPr/>
          </p:nvSpPr>
          <p:spPr bwMode="auto">
            <a:xfrm>
              <a:off x="2017" y="2337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68" name="Line 28"/>
            <p:cNvSpPr>
              <a:spLocks noChangeShapeType="1"/>
            </p:cNvSpPr>
            <p:nvPr/>
          </p:nvSpPr>
          <p:spPr bwMode="auto">
            <a:xfrm>
              <a:off x="2017" y="217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69" name="Line 29"/>
            <p:cNvSpPr>
              <a:spLocks noChangeShapeType="1"/>
            </p:cNvSpPr>
            <p:nvPr/>
          </p:nvSpPr>
          <p:spPr bwMode="auto">
            <a:xfrm>
              <a:off x="2017" y="2502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0" name="Line 30"/>
            <p:cNvSpPr>
              <a:spLocks noChangeShapeType="1"/>
            </p:cNvSpPr>
            <p:nvPr/>
          </p:nvSpPr>
          <p:spPr bwMode="auto">
            <a:xfrm>
              <a:off x="2017" y="299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1" name="Line 31"/>
            <p:cNvSpPr>
              <a:spLocks noChangeShapeType="1"/>
            </p:cNvSpPr>
            <p:nvPr/>
          </p:nvSpPr>
          <p:spPr bwMode="auto">
            <a:xfrm>
              <a:off x="2017" y="2666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2" name="Line 32"/>
            <p:cNvSpPr>
              <a:spLocks noChangeShapeType="1"/>
            </p:cNvSpPr>
            <p:nvPr/>
          </p:nvSpPr>
          <p:spPr bwMode="auto">
            <a:xfrm>
              <a:off x="2017" y="2830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3" name="Line 33"/>
            <p:cNvSpPr>
              <a:spLocks noChangeShapeType="1"/>
            </p:cNvSpPr>
            <p:nvPr/>
          </p:nvSpPr>
          <p:spPr bwMode="auto">
            <a:xfrm>
              <a:off x="2017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4" name="Line 34"/>
            <p:cNvSpPr>
              <a:spLocks noChangeShapeType="1"/>
            </p:cNvSpPr>
            <p:nvPr/>
          </p:nvSpPr>
          <p:spPr bwMode="auto">
            <a:xfrm>
              <a:off x="2182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5" name="Line 35"/>
            <p:cNvSpPr>
              <a:spLocks noChangeShapeType="1"/>
            </p:cNvSpPr>
            <p:nvPr/>
          </p:nvSpPr>
          <p:spPr bwMode="auto">
            <a:xfrm>
              <a:off x="2345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6" name="Line 36"/>
            <p:cNvSpPr>
              <a:spLocks noChangeShapeType="1"/>
            </p:cNvSpPr>
            <p:nvPr/>
          </p:nvSpPr>
          <p:spPr bwMode="auto">
            <a:xfrm>
              <a:off x="2510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7" name="Line 37"/>
            <p:cNvSpPr>
              <a:spLocks noChangeShapeType="1"/>
            </p:cNvSpPr>
            <p:nvPr/>
          </p:nvSpPr>
          <p:spPr bwMode="auto">
            <a:xfrm>
              <a:off x="2674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78" name="Line 38"/>
            <p:cNvSpPr>
              <a:spLocks noChangeShapeType="1"/>
            </p:cNvSpPr>
            <p:nvPr/>
          </p:nvSpPr>
          <p:spPr bwMode="auto">
            <a:xfrm>
              <a:off x="2838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7879" name="Oval 39"/>
          <p:cNvSpPr>
            <a:spLocks noChangeArrowheads="1"/>
          </p:cNvSpPr>
          <p:nvPr/>
        </p:nvSpPr>
        <p:spPr bwMode="auto">
          <a:xfrm>
            <a:off x="1660525" y="3238500"/>
            <a:ext cx="74613" cy="7461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0" name="Oval 40"/>
          <p:cNvSpPr>
            <a:spLocks noChangeArrowheads="1"/>
          </p:cNvSpPr>
          <p:nvPr/>
        </p:nvSpPr>
        <p:spPr bwMode="auto">
          <a:xfrm>
            <a:off x="1327150" y="2635250"/>
            <a:ext cx="746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1" name="Oval 41"/>
          <p:cNvSpPr>
            <a:spLocks noChangeArrowheads="1"/>
          </p:cNvSpPr>
          <p:nvPr/>
        </p:nvSpPr>
        <p:spPr bwMode="auto">
          <a:xfrm>
            <a:off x="1323975" y="2925763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2" name="Oval 42"/>
          <p:cNvSpPr>
            <a:spLocks noChangeArrowheads="1"/>
          </p:cNvSpPr>
          <p:nvPr/>
        </p:nvSpPr>
        <p:spPr bwMode="auto">
          <a:xfrm>
            <a:off x="1333500" y="3224213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3" name="Oval 43"/>
          <p:cNvSpPr>
            <a:spLocks noChangeArrowheads="1"/>
          </p:cNvSpPr>
          <p:nvPr/>
        </p:nvSpPr>
        <p:spPr bwMode="auto">
          <a:xfrm>
            <a:off x="1338263" y="3533775"/>
            <a:ext cx="74612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4" name="Oval 44"/>
          <p:cNvSpPr>
            <a:spLocks noChangeArrowheads="1"/>
          </p:cNvSpPr>
          <p:nvPr/>
        </p:nvSpPr>
        <p:spPr bwMode="auto">
          <a:xfrm>
            <a:off x="1338263" y="3833813"/>
            <a:ext cx="74612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5" name="Oval 45"/>
          <p:cNvSpPr>
            <a:spLocks noChangeArrowheads="1"/>
          </p:cNvSpPr>
          <p:nvPr/>
        </p:nvSpPr>
        <p:spPr bwMode="auto">
          <a:xfrm>
            <a:off x="1352550" y="4129088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6" name="Oval 46"/>
          <p:cNvSpPr>
            <a:spLocks noChangeArrowheads="1"/>
          </p:cNvSpPr>
          <p:nvPr/>
        </p:nvSpPr>
        <p:spPr bwMode="auto">
          <a:xfrm>
            <a:off x="1643063" y="2624138"/>
            <a:ext cx="74612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7" name="Oval 47"/>
          <p:cNvSpPr>
            <a:spLocks noChangeArrowheads="1"/>
          </p:cNvSpPr>
          <p:nvPr/>
        </p:nvSpPr>
        <p:spPr bwMode="auto">
          <a:xfrm>
            <a:off x="1643063" y="2919413"/>
            <a:ext cx="74612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8" name="Oval 48"/>
          <p:cNvSpPr>
            <a:spLocks noChangeArrowheads="1"/>
          </p:cNvSpPr>
          <p:nvPr/>
        </p:nvSpPr>
        <p:spPr bwMode="auto">
          <a:xfrm>
            <a:off x="2619375" y="2909888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9" name="Oval 49"/>
          <p:cNvSpPr>
            <a:spLocks noChangeArrowheads="1"/>
          </p:cNvSpPr>
          <p:nvPr/>
        </p:nvSpPr>
        <p:spPr bwMode="auto">
          <a:xfrm>
            <a:off x="2609850" y="2605088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0" name="Oval 50"/>
          <p:cNvSpPr>
            <a:spLocks noChangeArrowheads="1"/>
          </p:cNvSpPr>
          <p:nvPr/>
        </p:nvSpPr>
        <p:spPr bwMode="auto">
          <a:xfrm>
            <a:off x="2286000" y="2614613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1" name="Oval 51"/>
          <p:cNvSpPr>
            <a:spLocks noChangeArrowheads="1"/>
          </p:cNvSpPr>
          <p:nvPr/>
        </p:nvSpPr>
        <p:spPr bwMode="auto">
          <a:xfrm>
            <a:off x="1962150" y="2624138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2" name="Oval 52"/>
          <p:cNvSpPr>
            <a:spLocks noChangeArrowheads="1"/>
          </p:cNvSpPr>
          <p:nvPr/>
        </p:nvSpPr>
        <p:spPr bwMode="auto">
          <a:xfrm>
            <a:off x="1662113" y="4138613"/>
            <a:ext cx="74612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3" name="Oval 53"/>
          <p:cNvSpPr>
            <a:spLocks noChangeArrowheads="1"/>
          </p:cNvSpPr>
          <p:nvPr/>
        </p:nvSpPr>
        <p:spPr bwMode="auto">
          <a:xfrm>
            <a:off x="1652588" y="3833813"/>
            <a:ext cx="74612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4" name="Oval 54"/>
          <p:cNvSpPr>
            <a:spLocks noChangeArrowheads="1"/>
          </p:cNvSpPr>
          <p:nvPr/>
        </p:nvSpPr>
        <p:spPr bwMode="auto">
          <a:xfrm>
            <a:off x="1657350" y="3529013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5" name="Oval 55"/>
          <p:cNvSpPr>
            <a:spLocks noChangeArrowheads="1"/>
          </p:cNvSpPr>
          <p:nvPr/>
        </p:nvSpPr>
        <p:spPr bwMode="auto">
          <a:xfrm>
            <a:off x="2947988" y="3214688"/>
            <a:ext cx="74612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6" name="Oval 56"/>
          <p:cNvSpPr>
            <a:spLocks noChangeArrowheads="1"/>
          </p:cNvSpPr>
          <p:nvPr/>
        </p:nvSpPr>
        <p:spPr bwMode="auto">
          <a:xfrm>
            <a:off x="2628900" y="3519488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7" name="Oval 57"/>
          <p:cNvSpPr>
            <a:spLocks noChangeArrowheads="1"/>
          </p:cNvSpPr>
          <p:nvPr/>
        </p:nvSpPr>
        <p:spPr bwMode="auto">
          <a:xfrm>
            <a:off x="2624138" y="3219450"/>
            <a:ext cx="74612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8" name="Oval 58"/>
          <p:cNvSpPr>
            <a:spLocks noChangeArrowheads="1"/>
          </p:cNvSpPr>
          <p:nvPr/>
        </p:nvSpPr>
        <p:spPr bwMode="auto">
          <a:xfrm>
            <a:off x="2628900" y="3819525"/>
            <a:ext cx="746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99" name="Oval 59"/>
          <p:cNvSpPr>
            <a:spLocks noChangeArrowheads="1"/>
          </p:cNvSpPr>
          <p:nvPr/>
        </p:nvSpPr>
        <p:spPr bwMode="auto">
          <a:xfrm>
            <a:off x="1985963" y="4133850"/>
            <a:ext cx="74612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0" name="Oval 60"/>
          <p:cNvSpPr>
            <a:spLocks noChangeArrowheads="1"/>
          </p:cNvSpPr>
          <p:nvPr/>
        </p:nvSpPr>
        <p:spPr bwMode="auto">
          <a:xfrm>
            <a:off x="2928938" y="2605088"/>
            <a:ext cx="74612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1" name="Oval 61"/>
          <p:cNvSpPr>
            <a:spLocks noChangeArrowheads="1"/>
          </p:cNvSpPr>
          <p:nvPr/>
        </p:nvSpPr>
        <p:spPr bwMode="auto">
          <a:xfrm>
            <a:off x="2933700" y="2905125"/>
            <a:ext cx="74613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2" name="Oval 62"/>
          <p:cNvSpPr>
            <a:spLocks noChangeArrowheads="1"/>
          </p:cNvSpPr>
          <p:nvPr/>
        </p:nvSpPr>
        <p:spPr bwMode="auto">
          <a:xfrm>
            <a:off x="2952750" y="3509963"/>
            <a:ext cx="74613" cy="746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3" name="Oval 63"/>
          <p:cNvSpPr>
            <a:spLocks noChangeArrowheads="1"/>
          </p:cNvSpPr>
          <p:nvPr/>
        </p:nvSpPr>
        <p:spPr bwMode="auto">
          <a:xfrm>
            <a:off x="2957513" y="4114800"/>
            <a:ext cx="74612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4" name="Oval 64"/>
          <p:cNvSpPr>
            <a:spLocks noChangeArrowheads="1"/>
          </p:cNvSpPr>
          <p:nvPr/>
        </p:nvSpPr>
        <p:spPr bwMode="auto">
          <a:xfrm>
            <a:off x="2633663" y="4124325"/>
            <a:ext cx="74612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5" name="Oval 65"/>
          <p:cNvSpPr>
            <a:spLocks noChangeArrowheads="1"/>
          </p:cNvSpPr>
          <p:nvPr/>
        </p:nvSpPr>
        <p:spPr bwMode="auto">
          <a:xfrm>
            <a:off x="2309813" y="4124325"/>
            <a:ext cx="74612" cy="746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6" name="Oval 66"/>
          <p:cNvSpPr>
            <a:spLocks noChangeArrowheads="1"/>
          </p:cNvSpPr>
          <p:nvPr/>
        </p:nvSpPr>
        <p:spPr bwMode="auto">
          <a:xfrm>
            <a:off x="1978025" y="29210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7" name="Oval 67"/>
          <p:cNvSpPr>
            <a:spLocks noChangeArrowheads="1"/>
          </p:cNvSpPr>
          <p:nvPr/>
        </p:nvSpPr>
        <p:spPr bwMode="auto">
          <a:xfrm>
            <a:off x="2289175" y="29273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8" name="Oval 68"/>
          <p:cNvSpPr>
            <a:spLocks noChangeArrowheads="1"/>
          </p:cNvSpPr>
          <p:nvPr/>
        </p:nvSpPr>
        <p:spPr bwMode="auto">
          <a:xfrm>
            <a:off x="198437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9" name="Oval 69"/>
          <p:cNvSpPr>
            <a:spLocks noChangeArrowheads="1"/>
          </p:cNvSpPr>
          <p:nvPr/>
        </p:nvSpPr>
        <p:spPr bwMode="auto">
          <a:xfrm>
            <a:off x="230822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10" name="Oval 70"/>
          <p:cNvSpPr>
            <a:spLocks noChangeArrowheads="1"/>
          </p:cNvSpPr>
          <p:nvPr/>
        </p:nvSpPr>
        <p:spPr bwMode="auto">
          <a:xfrm>
            <a:off x="1990725" y="35496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11" name="Oval 71"/>
          <p:cNvSpPr>
            <a:spLocks noChangeArrowheads="1"/>
          </p:cNvSpPr>
          <p:nvPr/>
        </p:nvSpPr>
        <p:spPr bwMode="auto">
          <a:xfrm>
            <a:off x="2314575" y="38227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12" name="Oval 72"/>
          <p:cNvSpPr>
            <a:spLocks noChangeArrowheads="1"/>
          </p:cNvSpPr>
          <p:nvPr/>
        </p:nvSpPr>
        <p:spPr bwMode="auto">
          <a:xfrm>
            <a:off x="2314575" y="35369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13" name="Oval 73"/>
          <p:cNvSpPr>
            <a:spLocks noChangeArrowheads="1"/>
          </p:cNvSpPr>
          <p:nvPr/>
        </p:nvSpPr>
        <p:spPr bwMode="auto">
          <a:xfrm>
            <a:off x="1990725" y="38290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7914" name="Group 74"/>
          <p:cNvGrpSpPr>
            <a:grpSpLocks/>
          </p:cNvGrpSpPr>
          <p:nvPr/>
        </p:nvGrpSpPr>
        <p:grpSpPr bwMode="auto">
          <a:xfrm>
            <a:off x="4513263" y="4495800"/>
            <a:ext cx="1506537" cy="396875"/>
            <a:chOff x="2843" y="2832"/>
            <a:chExt cx="949" cy="250"/>
          </a:xfrm>
        </p:grpSpPr>
        <p:sp>
          <p:nvSpPr>
            <p:cNvPr id="547915" name="Rectangle 75"/>
            <p:cNvSpPr>
              <a:spLocks noChangeArrowheads="1"/>
            </p:cNvSpPr>
            <p:nvPr/>
          </p:nvSpPr>
          <p:spPr bwMode="auto">
            <a:xfrm rot="1606866">
              <a:off x="2843" y="2946"/>
              <a:ext cx="24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16" name="Text Box 76"/>
            <p:cNvSpPr txBox="1">
              <a:spLocks noChangeArrowheads="1"/>
            </p:cNvSpPr>
            <p:nvPr/>
          </p:nvSpPr>
          <p:spPr bwMode="auto">
            <a:xfrm>
              <a:off x="3072" y="283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">
                  <a:latin typeface="Times New Roman" pitchFamily="18" charset="0"/>
                </a:rPr>
                <a:t>1.0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47917" name="Text Box 77"/>
          <p:cNvSpPr txBox="1">
            <a:spLocks noChangeArrowheads="1"/>
          </p:cNvSpPr>
          <p:nvPr/>
        </p:nvSpPr>
        <p:spPr bwMode="auto">
          <a:xfrm>
            <a:off x="5562600" y="1752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volumetric compositing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85932-5347-4509-B6C3-D485EEDD19F8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793A-0997-4CCF-A1B9-2BBF93F3C2FC}" type="slidenum">
              <a:rPr lang="en-US"/>
              <a:pPr/>
              <a:t>34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Kernels</a:t>
            </a:r>
          </a:p>
        </p:txBody>
      </p:sp>
      <p:sp>
        <p:nvSpPr>
          <p:cNvPr id="548867" name="Text Box 3"/>
          <p:cNvSpPr txBox="1">
            <a:spLocks noChangeArrowheads="1"/>
          </p:cNvSpPr>
          <p:nvPr/>
        </p:nvSpPr>
        <p:spPr bwMode="auto">
          <a:xfrm>
            <a:off x="4267200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548868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8869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48870" name="AutoShape 6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8871" name="Group 7"/>
          <p:cNvGrpSpPr>
            <a:grpSpLocks/>
          </p:cNvGrpSpPr>
          <p:nvPr/>
        </p:nvGrpSpPr>
        <p:grpSpPr bwMode="auto">
          <a:xfrm rot="1603032">
            <a:off x="2717800" y="4176713"/>
            <a:ext cx="1981200" cy="152400"/>
            <a:chOff x="3600" y="1200"/>
            <a:chExt cx="1248" cy="96"/>
          </a:xfrm>
        </p:grpSpPr>
        <p:sp>
          <p:nvSpPr>
            <p:cNvPr id="548872" name="Line 8"/>
            <p:cNvSpPr>
              <a:spLocks noChangeShapeType="1"/>
            </p:cNvSpPr>
            <p:nvPr/>
          </p:nvSpPr>
          <p:spPr bwMode="auto">
            <a:xfrm rot="3834">
              <a:off x="3648" y="1248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3" name="Oval 9"/>
            <p:cNvSpPr>
              <a:spLocks noChangeArrowheads="1"/>
            </p:cNvSpPr>
            <p:nvPr/>
          </p:nvSpPr>
          <p:spPr bwMode="auto">
            <a:xfrm>
              <a:off x="3600" y="120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8874" name="Line 10"/>
          <p:cNvSpPr>
            <a:spLocks noChangeShapeType="1"/>
          </p:cNvSpPr>
          <p:nvPr/>
        </p:nvSpPr>
        <p:spPr bwMode="auto">
          <a:xfrm rot="1606866">
            <a:off x="4538663" y="32702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75" name="Line 11"/>
          <p:cNvSpPr>
            <a:spLocks noChangeShapeType="1"/>
          </p:cNvSpPr>
          <p:nvPr/>
        </p:nvSpPr>
        <p:spPr bwMode="auto">
          <a:xfrm rot="1606866">
            <a:off x="3706813" y="28511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76" name="Freeform 12"/>
          <p:cNvSpPr>
            <a:spLocks/>
          </p:cNvSpPr>
          <p:nvPr/>
        </p:nvSpPr>
        <p:spPr bwMode="auto">
          <a:xfrm flipH="1">
            <a:off x="3048000" y="2895600"/>
            <a:ext cx="457200" cy="635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0" y="40"/>
              </a:cxn>
              <a:cxn ang="0">
                <a:pos x="416" y="80"/>
              </a:cxn>
              <a:cxn ang="0">
                <a:pos x="448" y="104"/>
              </a:cxn>
              <a:cxn ang="0">
                <a:pos x="480" y="112"/>
              </a:cxn>
              <a:cxn ang="0">
                <a:pos x="528" y="144"/>
              </a:cxn>
              <a:cxn ang="0">
                <a:pos x="768" y="416"/>
              </a:cxn>
              <a:cxn ang="0">
                <a:pos x="808" y="544"/>
              </a:cxn>
              <a:cxn ang="0">
                <a:pos x="800" y="712"/>
              </a:cxn>
              <a:cxn ang="0">
                <a:pos x="672" y="896"/>
              </a:cxn>
              <a:cxn ang="0">
                <a:pos x="656" y="920"/>
              </a:cxn>
            </a:cxnLst>
            <a:rect l="0" t="0" r="r" b="b"/>
            <a:pathLst>
              <a:path w="808" h="920">
                <a:moveTo>
                  <a:pt x="0" y="0"/>
                </a:moveTo>
                <a:cubicBezTo>
                  <a:pt x="97" y="10"/>
                  <a:pt x="185" y="26"/>
                  <a:pt x="280" y="40"/>
                </a:cubicBezTo>
                <a:cubicBezTo>
                  <a:pt x="325" y="55"/>
                  <a:pt x="371" y="65"/>
                  <a:pt x="416" y="80"/>
                </a:cubicBezTo>
                <a:cubicBezTo>
                  <a:pt x="427" y="88"/>
                  <a:pt x="436" y="98"/>
                  <a:pt x="448" y="104"/>
                </a:cubicBezTo>
                <a:cubicBezTo>
                  <a:pt x="458" y="109"/>
                  <a:pt x="470" y="107"/>
                  <a:pt x="480" y="112"/>
                </a:cubicBezTo>
                <a:cubicBezTo>
                  <a:pt x="564" y="160"/>
                  <a:pt x="453" y="119"/>
                  <a:pt x="528" y="144"/>
                </a:cubicBezTo>
                <a:cubicBezTo>
                  <a:pt x="618" y="211"/>
                  <a:pt x="721" y="311"/>
                  <a:pt x="768" y="416"/>
                </a:cubicBezTo>
                <a:cubicBezTo>
                  <a:pt x="786" y="457"/>
                  <a:pt x="794" y="502"/>
                  <a:pt x="808" y="544"/>
                </a:cubicBezTo>
                <a:cubicBezTo>
                  <a:pt x="805" y="600"/>
                  <a:pt x="806" y="656"/>
                  <a:pt x="800" y="712"/>
                </a:cubicBezTo>
                <a:cubicBezTo>
                  <a:pt x="793" y="776"/>
                  <a:pt x="724" y="861"/>
                  <a:pt x="672" y="896"/>
                </a:cubicBezTo>
                <a:cubicBezTo>
                  <a:pt x="667" y="904"/>
                  <a:pt x="656" y="920"/>
                  <a:pt x="656" y="9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8877" name="Group 13"/>
          <p:cNvGrpSpPr>
            <a:grpSpLocks/>
          </p:cNvGrpSpPr>
          <p:nvPr/>
        </p:nvGrpSpPr>
        <p:grpSpPr bwMode="auto">
          <a:xfrm>
            <a:off x="3276600" y="1676400"/>
            <a:ext cx="838200" cy="1308100"/>
            <a:chOff x="4551" y="2568"/>
            <a:chExt cx="528" cy="824"/>
          </a:xfrm>
        </p:grpSpPr>
        <p:sp>
          <p:nvSpPr>
            <p:cNvPr id="548878" name="Line 14"/>
            <p:cNvSpPr>
              <a:spLocks noChangeShapeType="1"/>
            </p:cNvSpPr>
            <p:nvPr/>
          </p:nvSpPr>
          <p:spPr bwMode="auto">
            <a:xfrm flipV="1">
              <a:off x="4551" y="2568"/>
              <a:ext cx="288" cy="6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9" name="Line 15"/>
            <p:cNvSpPr>
              <a:spLocks noChangeShapeType="1"/>
            </p:cNvSpPr>
            <p:nvPr/>
          </p:nvSpPr>
          <p:spPr bwMode="auto">
            <a:xfrm>
              <a:off x="4839" y="2568"/>
              <a:ext cx="240" cy="6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80" name="Oval 16"/>
            <p:cNvSpPr>
              <a:spLocks noChangeArrowheads="1"/>
            </p:cNvSpPr>
            <p:nvPr/>
          </p:nvSpPr>
          <p:spPr bwMode="auto">
            <a:xfrm>
              <a:off x="4552" y="3104"/>
              <a:ext cx="520" cy="2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8881" name="Group 17"/>
          <p:cNvGrpSpPr>
            <a:grpSpLocks/>
          </p:cNvGrpSpPr>
          <p:nvPr/>
        </p:nvGrpSpPr>
        <p:grpSpPr bwMode="auto">
          <a:xfrm>
            <a:off x="1323975" y="2605088"/>
            <a:ext cx="1708150" cy="1608137"/>
            <a:chOff x="834" y="1641"/>
            <a:chExt cx="1076" cy="1013"/>
          </a:xfrm>
        </p:grpSpPr>
        <p:sp>
          <p:nvSpPr>
            <p:cNvPr id="548882" name="Oval 18"/>
            <p:cNvSpPr>
              <a:spLocks noChangeArrowheads="1"/>
            </p:cNvSpPr>
            <p:nvPr/>
          </p:nvSpPr>
          <p:spPr bwMode="auto">
            <a:xfrm>
              <a:off x="1860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83" name="Freeform 19"/>
            <p:cNvSpPr>
              <a:spLocks/>
            </p:cNvSpPr>
            <p:nvPr/>
          </p:nvSpPr>
          <p:spPr bwMode="auto">
            <a:xfrm rot="-6400616">
              <a:off x="996" y="1880"/>
              <a:ext cx="731" cy="586"/>
            </a:xfrm>
            <a:custGeom>
              <a:avLst/>
              <a:gdLst/>
              <a:ahLst/>
              <a:cxnLst>
                <a:cxn ang="0">
                  <a:pos x="351" y="39"/>
                </a:cxn>
                <a:cxn ang="0">
                  <a:pos x="125" y="47"/>
                </a:cxn>
                <a:cxn ang="0">
                  <a:pos x="55" y="86"/>
                </a:cxn>
                <a:cxn ang="0">
                  <a:pos x="0" y="203"/>
                </a:cxn>
                <a:cxn ang="0">
                  <a:pos x="148" y="398"/>
                </a:cxn>
                <a:cxn ang="0">
                  <a:pos x="523" y="398"/>
                </a:cxn>
                <a:cxn ang="0">
                  <a:pos x="593" y="312"/>
                </a:cxn>
                <a:cxn ang="0">
                  <a:pos x="608" y="219"/>
                </a:cxn>
                <a:cxn ang="0">
                  <a:pos x="593" y="102"/>
                </a:cxn>
                <a:cxn ang="0">
                  <a:pos x="429" y="0"/>
                </a:cxn>
                <a:cxn ang="0">
                  <a:pos x="374" y="8"/>
                </a:cxn>
                <a:cxn ang="0">
                  <a:pos x="359" y="32"/>
                </a:cxn>
                <a:cxn ang="0">
                  <a:pos x="351" y="39"/>
                </a:cxn>
              </a:cxnLst>
              <a:rect l="0" t="0" r="r" b="b"/>
              <a:pathLst>
                <a:path w="615" h="445">
                  <a:moveTo>
                    <a:pt x="351" y="39"/>
                  </a:moveTo>
                  <a:cubicBezTo>
                    <a:pt x="278" y="17"/>
                    <a:pt x="198" y="28"/>
                    <a:pt x="125" y="47"/>
                  </a:cubicBezTo>
                  <a:cubicBezTo>
                    <a:pt x="102" y="61"/>
                    <a:pt x="77" y="70"/>
                    <a:pt x="55" y="86"/>
                  </a:cubicBezTo>
                  <a:cubicBezTo>
                    <a:pt x="18" y="113"/>
                    <a:pt x="9" y="161"/>
                    <a:pt x="0" y="203"/>
                  </a:cubicBezTo>
                  <a:cubicBezTo>
                    <a:pt x="12" y="308"/>
                    <a:pt x="40" y="370"/>
                    <a:pt x="148" y="398"/>
                  </a:cubicBezTo>
                  <a:cubicBezTo>
                    <a:pt x="223" y="445"/>
                    <a:pt x="430" y="403"/>
                    <a:pt x="523" y="398"/>
                  </a:cubicBezTo>
                  <a:cubicBezTo>
                    <a:pt x="587" y="355"/>
                    <a:pt x="560" y="375"/>
                    <a:pt x="593" y="312"/>
                  </a:cubicBezTo>
                  <a:cubicBezTo>
                    <a:pt x="596" y="295"/>
                    <a:pt x="608" y="231"/>
                    <a:pt x="608" y="219"/>
                  </a:cubicBezTo>
                  <a:cubicBezTo>
                    <a:pt x="608" y="180"/>
                    <a:pt x="615" y="135"/>
                    <a:pt x="593" y="102"/>
                  </a:cubicBezTo>
                  <a:cubicBezTo>
                    <a:pt x="555" y="45"/>
                    <a:pt x="489" y="21"/>
                    <a:pt x="429" y="0"/>
                  </a:cubicBezTo>
                  <a:cubicBezTo>
                    <a:pt x="411" y="3"/>
                    <a:pt x="391" y="0"/>
                    <a:pt x="374" y="8"/>
                  </a:cubicBezTo>
                  <a:cubicBezTo>
                    <a:pt x="365" y="12"/>
                    <a:pt x="367" y="27"/>
                    <a:pt x="359" y="32"/>
                  </a:cubicBezTo>
                  <a:cubicBezTo>
                    <a:pt x="346" y="41"/>
                    <a:pt x="299" y="39"/>
                    <a:pt x="351" y="3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8884" name="Group 20"/>
            <p:cNvGrpSpPr>
              <a:grpSpLocks/>
            </p:cNvGrpSpPr>
            <p:nvPr/>
          </p:nvGrpSpPr>
          <p:grpSpPr bwMode="auto">
            <a:xfrm rot="-5452321">
              <a:off x="896" y="1643"/>
              <a:ext cx="956" cy="1018"/>
              <a:chOff x="2017" y="2174"/>
              <a:chExt cx="821" cy="820"/>
            </a:xfrm>
          </p:grpSpPr>
          <p:sp>
            <p:nvSpPr>
              <p:cNvPr id="548885" name="Line 21"/>
              <p:cNvSpPr>
                <a:spLocks noChangeShapeType="1"/>
              </p:cNvSpPr>
              <p:nvPr/>
            </p:nvSpPr>
            <p:spPr bwMode="auto">
              <a:xfrm>
                <a:off x="2017" y="2337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86" name="Line 22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87" name="Line 23"/>
              <p:cNvSpPr>
                <a:spLocks noChangeShapeType="1"/>
              </p:cNvSpPr>
              <p:nvPr/>
            </p:nvSpPr>
            <p:spPr bwMode="auto">
              <a:xfrm>
                <a:off x="2017" y="2502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88" name="Line 24"/>
              <p:cNvSpPr>
                <a:spLocks noChangeShapeType="1"/>
              </p:cNvSpPr>
              <p:nvPr/>
            </p:nvSpPr>
            <p:spPr bwMode="auto">
              <a:xfrm>
                <a:off x="2017" y="299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89" name="Line 25"/>
              <p:cNvSpPr>
                <a:spLocks noChangeShapeType="1"/>
              </p:cNvSpPr>
              <p:nvPr/>
            </p:nvSpPr>
            <p:spPr bwMode="auto">
              <a:xfrm>
                <a:off x="2017" y="2666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90" name="Line 26"/>
              <p:cNvSpPr>
                <a:spLocks noChangeShapeType="1"/>
              </p:cNvSpPr>
              <p:nvPr/>
            </p:nvSpPr>
            <p:spPr bwMode="auto">
              <a:xfrm>
                <a:off x="2017" y="2830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91" name="Line 27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92" name="Line 28"/>
              <p:cNvSpPr>
                <a:spLocks noChangeShapeType="1"/>
              </p:cNvSpPr>
              <p:nvPr/>
            </p:nvSpPr>
            <p:spPr bwMode="auto">
              <a:xfrm>
                <a:off x="2182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93" name="Line 29"/>
              <p:cNvSpPr>
                <a:spLocks noChangeShapeType="1"/>
              </p:cNvSpPr>
              <p:nvPr/>
            </p:nvSpPr>
            <p:spPr bwMode="auto">
              <a:xfrm>
                <a:off x="2345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94" name="Line 30"/>
              <p:cNvSpPr>
                <a:spLocks noChangeShapeType="1"/>
              </p:cNvSpPr>
              <p:nvPr/>
            </p:nvSpPr>
            <p:spPr bwMode="auto">
              <a:xfrm>
                <a:off x="2510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95" name="Line 31"/>
              <p:cNvSpPr>
                <a:spLocks noChangeShapeType="1"/>
              </p:cNvSpPr>
              <p:nvPr/>
            </p:nvSpPr>
            <p:spPr bwMode="auto">
              <a:xfrm>
                <a:off x="2674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896" name="Line 32"/>
              <p:cNvSpPr>
                <a:spLocks noChangeShapeType="1"/>
              </p:cNvSpPr>
              <p:nvPr/>
            </p:nvSpPr>
            <p:spPr bwMode="auto">
              <a:xfrm>
                <a:off x="2838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8897" name="Oval 33"/>
            <p:cNvSpPr>
              <a:spLocks noChangeArrowheads="1"/>
            </p:cNvSpPr>
            <p:nvPr/>
          </p:nvSpPr>
          <p:spPr bwMode="auto">
            <a:xfrm>
              <a:off x="1246" y="18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98" name="Oval 34"/>
            <p:cNvSpPr>
              <a:spLocks noChangeArrowheads="1"/>
            </p:cNvSpPr>
            <p:nvPr/>
          </p:nvSpPr>
          <p:spPr bwMode="auto">
            <a:xfrm>
              <a:off x="1442" y="18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99" name="Oval 35"/>
            <p:cNvSpPr>
              <a:spLocks noChangeArrowheads="1"/>
            </p:cNvSpPr>
            <p:nvPr/>
          </p:nvSpPr>
          <p:spPr bwMode="auto">
            <a:xfrm>
              <a:off x="1250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0" name="Oval 36"/>
            <p:cNvSpPr>
              <a:spLocks noChangeArrowheads="1"/>
            </p:cNvSpPr>
            <p:nvPr/>
          </p:nvSpPr>
          <p:spPr bwMode="auto">
            <a:xfrm>
              <a:off x="1454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1" name="Oval 37"/>
            <p:cNvSpPr>
              <a:spLocks noChangeArrowheads="1"/>
            </p:cNvSpPr>
            <p:nvPr/>
          </p:nvSpPr>
          <p:spPr bwMode="auto">
            <a:xfrm>
              <a:off x="1254" y="223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2" name="Oval 38"/>
            <p:cNvSpPr>
              <a:spLocks noChangeArrowheads="1"/>
            </p:cNvSpPr>
            <p:nvPr/>
          </p:nvSpPr>
          <p:spPr bwMode="auto">
            <a:xfrm>
              <a:off x="1458" y="240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3" name="Oval 39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4" name="Oval 40"/>
            <p:cNvSpPr>
              <a:spLocks noChangeArrowheads="1"/>
            </p:cNvSpPr>
            <p:nvPr/>
          </p:nvSpPr>
          <p:spPr bwMode="auto">
            <a:xfrm>
              <a:off x="1254" y="241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5" name="Oval 41"/>
            <p:cNvSpPr>
              <a:spLocks noChangeArrowheads="1"/>
            </p:cNvSpPr>
            <p:nvPr/>
          </p:nvSpPr>
          <p:spPr bwMode="auto">
            <a:xfrm>
              <a:off x="944" y="1928"/>
              <a:ext cx="248" cy="192"/>
            </a:xfrm>
            <a:prstGeom prst="ellipse">
              <a:avLst/>
            </a:pr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6" name="Oval 42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7" name="Oval 43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8" name="Oval 44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09" name="Oval 45"/>
            <p:cNvSpPr>
              <a:spLocks noChangeArrowheads="1"/>
            </p:cNvSpPr>
            <p:nvPr/>
          </p:nvSpPr>
          <p:spPr bwMode="auto">
            <a:xfrm>
              <a:off x="836" y="166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0" name="Oval 46"/>
            <p:cNvSpPr>
              <a:spLocks noChangeArrowheads="1"/>
            </p:cNvSpPr>
            <p:nvPr/>
          </p:nvSpPr>
          <p:spPr bwMode="auto">
            <a:xfrm>
              <a:off x="834" y="184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1" name="Oval 47"/>
            <p:cNvSpPr>
              <a:spLocks noChangeArrowheads="1"/>
            </p:cNvSpPr>
            <p:nvPr/>
          </p:nvSpPr>
          <p:spPr bwMode="auto">
            <a:xfrm>
              <a:off x="840" y="203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2" name="Oval 48"/>
            <p:cNvSpPr>
              <a:spLocks noChangeArrowheads="1"/>
            </p:cNvSpPr>
            <p:nvPr/>
          </p:nvSpPr>
          <p:spPr bwMode="auto">
            <a:xfrm>
              <a:off x="843" y="222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3" name="Oval 49"/>
            <p:cNvSpPr>
              <a:spLocks noChangeArrowheads="1"/>
            </p:cNvSpPr>
            <p:nvPr/>
          </p:nvSpPr>
          <p:spPr bwMode="auto">
            <a:xfrm>
              <a:off x="843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4" name="Oval 50"/>
            <p:cNvSpPr>
              <a:spLocks noChangeArrowheads="1"/>
            </p:cNvSpPr>
            <p:nvPr/>
          </p:nvSpPr>
          <p:spPr bwMode="auto">
            <a:xfrm>
              <a:off x="852" y="260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5" name="Oval 51"/>
            <p:cNvSpPr>
              <a:spLocks noChangeArrowheads="1"/>
            </p:cNvSpPr>
            <p:nvPr/>
          </p:nvSpPr>
          <p:spPr bwMode="auto">
            <a:xfrm>
              <a:off x="1035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6" name="Oval 52"/>
            <p:cNvSpPr>
              <a:spLocks noChangeArrowheads="1"/>
            </p:cNvSpPr>
            <p:nvPr/>
          </p:nvSpPr>
          <p:spPr bwMode="auto">
            <a:xfrm>
              <a:off x="1035" y="1839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7" name="Oval 53"/>
            <p:cNvSpPr>
              <a:spLocks noChangeArrowheads="1"/>
            </p:cNvSpPr>
            <p:nvPr/>
          </p:nvSpPr>
          <p:spPr bwMode="auto">
            <a:xfrm>
              <a:off x="1650" y="183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8" name="Oval 54"/>
            <p:cNvSpPr>
              <a:spLocks noChangeArrowheads="1"/>
            </p:cNvSpPr>
            <p:nvPr/>
          </p:nvSpPr>
          <p:spPr bwMode="auto">
            <a:xfrm>
              <a:off x="1644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19" name="Oval 55"/>
            <p:cNvSpPr>
              <a:spLocks noChangeArrowheads="1"/>
            </p:cNvSpPr>
            <p:nvPr/>
          </p:nvSpPr>
          <p:spPr bwMode="auto">
            <a:xfrm>
              <a:off x="1440" y="164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0" name="Oval 56"/>
            <p:cNvSpPr>
              <a:spLocks noChangeArrowheads="1"/>
            </p:cNvSpPr>
            <p:nvPr/>
          </p:nvSpPr>
          <p:spPr bwMode="auto">
            <a:xfrm>
              <a:off x="1236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1" name="Oval 57"/>
            <p:cNvSpPr>
              <a:spLocks noChangeArrowheads="1"/>
            </p:cNvSpPr>
            <p:nvPr/>
          </p:nvSpPr>
          <p:spPr bwMode="auto">
            <a:xfrm>
              <a:off x="1047" y="260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2" name="Oval 58"/>
            <p:cNvSpPr>
              <a:spLocks noChangeArrowheads="1"/>
            </p:cNvSpPr>
            <p:nvPr/>
          </p:nvSpPr>
          <p:spPr bwMode="auto">
            <a:xfrm>
              <a:off x="1041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3" name="Oval 59"/>
            <p:cNvSpPr>
              <a:spLocks noChangeArrowheads="1"/>
            </p:cNvSpPr>
            <p:nvPr/>
          </p:nvSpPr>
          <p:spPr bwMode="auto">
            <a:xfrm>
              <a:off x="1044" y="222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4" name="Oval 60"/>
            <p:cNvSpPr>
              <a:spLocks noChangeArrowheads="1"/>
            </p:cNvSpPr>
            <p:nvPr/>
          </p:nvSpPr>
          <p:spPr bwMode="auto">
            <a:xfrm>
              <a:off x="1857" y="202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5" name="Oval 61"/>
            <p:cNvSpPr>
              <a:spLocks noChangeArrowheads="1"/>
            </p:cNvSpPr>
            <p:nvPr/>
          </p:nvSpPr>
          <p:spPr bwMode="auto">
            <a:xfrm>
              <a:off x="1656" y="221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6" name="Oval 62"/>
            <p:cNvSpPr>
              <a:spLocks noChangeArrowheads="1"/>
            </p:cNvSpPr>
            <p:nvPr/>
          </p:nvSpPr>
          <p:spPr bwMode="auto">
            <a:xfrm>
              <a:off x="1653" y="202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7" name="Oval 63"/>
            <p:cNvSpPr>
              <a:spLocks noChangeArrowheads="1"/>
            </p:cNvSpPr>
            <p:nvPr/>
          </p:nvSpPr>
          <p:spPr bwMode="auto">
            <a:xfrm>
              <a:off x="1656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8" name="Oval 64"/>
            <p:cNvSpPr>
              <a:spLocks noChangeArrowheads="1"/>
            </p:cNvSpPr>
            <p:nvPr/>
          </p:nvSpPr>
          <p:spPr bwMode="auto">
            <a:xfrm>
              <a:off x="1251" y="2604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29" name="Oval 65"/>
            <p:cNvSpPr>
              <a:spLocks noChangeArrowheads="1"/>
            </p:cNvSpPr>
            <p:nvPr/>
          </p:nvSpPr>
          <p:spPr bwMode="auto">
            <a:xfrm>
              <a:off x="1845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30" name="Oval 66"/>
            <p:cNvSpPr>
              <a:spLocks noChangeArrowheads="1"/>
            </p:cNvSpPr>
            <p:nvPr/>
          </p:nvSpPr>
          <p:spPr bwMode="auto">
            <a:xfrm>
              <a:off x="1848" y="183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31" name="Oval 67"/>
            <p:cNvSpPr>
              <a:spLocks noChangeArrowheads="1"/>
            </p:cNvSpPr>
            <p:nvPr/>
          </p:nvSpPr>
          <p:spPr bwMode="auto">
            <a:xfrm>
              <a:off x="1860" y="221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32" name="Oval 68"/>
            <p:cNvSpPr>
              <a:spLocks noChangeArrowheads="1"/>
            </p:cNvSpPr>
            <p:nvPr/>
          </p:nvSpPr>
          <p:spPr bwMode="auto">
            <a:xfrm>
              <a:off x="1863" y="2592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33" name="Oval 69"/>
            <p:cNvSpPr>
              <a:spLocks noChangeArrowheads="1"/>
            </p:cNvSpPr>
            <p:nvPr/>
          </p:nvSpPr>
          <p:spPr bwMode="auto">
            <a:xfrm>
              <a:off x="1659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934" name="Oval 70"/>
            <p:cNvSpPr>
              <a:spLocks noChangeArrowheads="1"/>
            </p:cNvSpPr>
            <p:nvPr/>
          </p:nvSpPr>
          <p:spPr bwMode="auto">
            <a:xfrm>
              <a:off x="1455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8935" name="Oval 71"/>
          <p:cNvSpPr>
            <a:spLocks noChangeArrowheads="1"/>
          </p:cNvSpPr>
          <p:nvPr/>
        </p:nvSpPr>
        <p:spPr bwMode="auto">
          <a:xfrm>
            <a:off x="2362200" y="3352800"/>
            <a:ext cx="952500" cy="9525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936" name="Text Box 72"/>
          <p:cNvSpPr txBox="1">
            <a:spLocks noChangeArrowheads="1"/>
          </p:cNvSpPr>
          <p:nvPr/>
        </p:nvSpPr>
        <p:spPr bwMode="auto">
          <a:xfrm>
            <a:off x="1752600" y="1752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interpolation kernel</a:t>
            </a:r>
          </a:p>
        </p:txBody>
      </p:sp>
      <p:sp>
        <p:nvSpPr>
          <p:cNvPr id="548937" name="Rectangle 73"/>
          <p:cNvSpPr>
            <a:spLocks noChangeArrowheads="1"/>
          </p:cNvSpPr>
          <p:nvPr/>
        </p:nvSpPr>
        <p:spPr bwMode="auto">
          <a:xfrm rot="1606866">
            <a:off x="4513263" y="4676775"/>
            <a:ext cx="3810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938" name="Text Box 74"/>
          <p:cNvSpPr txBox="1">
            <a:spLocks noChangeArrowheads="1"/>
          </p:cNvSpPr>
          <p:nvPr/>
        </p:nvSpPr>
        <p:spPr bwMode="auto">
          <a:xfrm>
            <a:off x="4876800" y="4495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itchFamily="18" charset="0"/>
              </a:rPr>
              <a:t>1.0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48939" name="Text Box 75"/>
          <p:cNvSpPr txBox="1">
            <a:spLocks noChangeArrowheads="1"/>
          </p:cNvSpPr>
          <p:nvPr/>
        </p:nvSpPr>
        <p:spPr bwMode="auto">
          <a:xfrm>
            <a:off x="5562600" y="1752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volumetric compositing</a:t>
            </a:r>
          </a:p>
        </p:txBody>
      </p:sp>
      <p:sp>
        <p:nvSpPr>
          <p:cNvPr id="548940" name="Text Box 76"/>
          <p:cNvSpPr txBox="1">
            <a:spLocks noChangeArrowheads="1"/>
          </p:cNvSpPr>
          <p:nvPr/>
        </p:nvSpPr>
        <p:spPr bwMode="auto">
          <a:xfrm>
            <a:off x="4800600" y="3810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400">
                <a:solidFill>
                  <a:schemeClr val="accent1"/>
                </a:solidFill>
                <a:latin typeface="Times New Roman" pitchFamily="18" charset="0"/>
              </a:rPr>
              <a:t>color c = c </a:t>
            </a:r>
            <a:r>
              <a:rPr kumimoji="0" lang="en-US" sz="2400" baseline="-25000">
                <a:solidFill>
                  <a:schemeClr val="accent1"/>
                </a:solidFill>
                <a:latin typeface="Times New Roman" pitchFamily="18" charset="0"/>
              </a:rPr>
              <a:t>s </a:t>
            </a:r>
            <a:r>
              <a:rPr kumimoji="0" lang="en-US" sz="240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kumimoji="0" lang="en-US" sz="2400" baseline="-2500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kumimoji="0" lang="en-US" sz="2400">
                <a:solidFill>
                  <a:schemeClr val="accent1"/>
                </a:solidFill>
                <a:latin typeface="Times New Roman" pitchFamily="18" charset="0"/>
              </a:rPr>
              <a:t>(1 - </a:t>
            </a:r>
            <a:r>
              <a:rPr kumimoji="0" lang="en-US" sz="240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kumimoji="0" lang="en-US" sz="2400">
                <a:solidFill>
                  <a:schemeClr val="accent1"/>
                </a:solidFill>
                <a:latin typeface="Times New Roman" pitchFamily="18" charset="0"/>
              </a:rPr>
              <a:t>) + c</a:t>
            </a:r>
            <a:r>
              <a:rPr kumimoji="0"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548941" name="Text Box 77"/>
          <p:cNvSpPr txBox="1">
            <a:spLocks noChangeArrowheads="1"/>
          </p:cNvSpPr>
          <p:nvPr/>
        </p:nvSpPr>
        <p:spPr bwMode="auto">
          <a:xfrm>
            <a:off x="5715000" y="4343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400">
                <a:solidFill>
                  <a:srgbClr val="FF0000"/>
                </a:solidFill>
                <a:latin typeface="Times New Roman" pitchFamily="18" charset="0"/>
              </a:rPr>
              <a:t>opacity </a:t>
            </a:r>
            <a:r>
              <a:rPr kumimoji="0"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kumimoji="0" lang="en-US" sz="2400" baseline="-250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kumimoji="0" lang="en-US" sz="240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kumimoji="0"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 </a:t>
            </a:r>
            <a:r>
              <a:rPr kumimoji="0" lang="en-US" sz="24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s </a:t>
            </a:r>
            <a:r>
              <a:rPr kumimoji="0" lang="en-US" sz="2400">
                <a:solidFill>
                  <a:srgbClr val="FF0000"/>
                </a:solidFill>
                <a:latin typeface="Times New Roman" pitchFamily="18" charset="0"/>
              </a:rPr>
              <a:t>(1 - </a:t>
            </a:r>
            <a:r>
              <a:rPr kumimoji="0"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</a:t>
            </a:r>
            <a:r>
              <a:rPr kumimoji="0" lang="en-US" sz="2400">
                <a:solidFill>
                  <a:srgbClr val="FF0000"/>
                </a:solidFill>
                <a:latin typeface="Times New Roman" pitchFamily="18" charset="0"/>
              </a:rPr>
              <a:t>) + </a:t>
            </a:r>
            <a:r>
              <a:rPr kumimoji="0" lang="en-US" sz="24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A99E-447C-4D5E-9B13-0EE168394206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59E2-A54B-4AEC-93CC-1CD4EF57EBDA}" type="slidenum">
              <a:rPr lang="en-US"/>
              <a:pPr/>
              <a:t>35</a:t>
            </a:fld>
            <a:endParaRPr lang="en-US"/>
          </a:p>
        </p:txBody>
      </p:sp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Kernels</a:t>
            </a: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4267200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49894" name="AutoShape 6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895" name="Freeform 7"/>
          <p:cNvSpPr>
            <a:spLocks/>
          </p:cNvSpPr>
          <p:nvPr/>
        </p:nvSpPr>
        <p:spPr bwMode="auto">
          <a:xfrm rot="-6400616">
            <a:off x="1581945" y="2983706"/>
            <a:ext cx="1160462" cy="930275"/>
          </a:xfrm>
          <a:custGeom>
            <a:avLst/>
            <a:gdLst/>
            <a:ahLst/>
            <a:cxnLst>
              <a:cxn ang="0">
                <a:pos x="351" y="39"/>
              </a:cxn>
              <a:cxn ang="0">
                <a:pos x="125" y="47"/>
              </a:cxn>
              <a:cxn ang="0">
                <a:pos x="55" y="86"/>
              </a:cxn>
              <a:cxn ang="0">
                <a:pos x="0" y="203"/>
              </a:cxn>
              <a:cxn ang="0">
                <a:pos x="148" y="398"/>
              </a:cxn>
              <a:cxn ang="0">
                <a:pos x="523" y="398"/>
              </a:cxn>
              <a:cxn ang="0">
                <a:pos x="593" y="312"/>
              </a:cxn>
              <a:cxn ang="0">
                <a:pos x="608" y="219"/>
              </a:cxn>
              <a:cxn ang="0">
                <a:pos x="593" y="102"/>
              </a:cxn>
              <a:cxn ang="0">
                <a:pos x="429" y="0"/>
              </a:cxn>
              <a:cxn ang="0">
                <a:pos x="374" y="8"/>
              </a:cxn>
              <a:cxn ang="0">
                <a:pos x="359" y="32"/>
              </a:cxn>
              <a:cxn ang="0">
                <a:pos x="351" y="39"/>
              </a:cxn>
            </a:cxnLst>
            <a:rect l="0" t="0" r="r" b="b"/>
            <a:pathLst>
              <a:path w="615" h="445">
                <a:moveTo>
                  <a:pt x="351" y="39"/>
                </a:moveTo>
                <a:cubicBezTo>
                  <a:pt x="278" y="17"/>
                  <a:pt x="198" y="28"/>
                  <a:pt x="125" y="47"/>
                </a:cubicBezTo>
                <a:cubicBezTo>
                  <a:pt x="102" y="61"/>
                  <a:pt x="77" y="70"/>
                  <a:pt x="55" y="86"/>
                </a:cubicBezTo>
                <a:cubicBezTo>
                  <a:pt x="18" y="113"/>
                  <a:pt x="9" y="161"/>
                  <a:pt x="0" y="203"/>
                </a:cubicBezTo>
                <a:cubicBezTo>
                  <a:pt x="12" y="308"/>
                  <a:pt x="40" y="370"/>
                  <a:pt x="148" y="398"/>
                </a:cubicBezTo>
                <a:cubicBezTo>
                  <a:pt x="223" y="445"/>
                  <a:pt x="430" y="403"/>
                  <a:pt x="523" y="398"/>
                </a:cubicBezTo>
                <a:cubicBezTo>
                  <a:pt x="587" y="355"/>
                  <a:pt x="560" y="375"/>
                  <a:pt x="593" y="312"/>
                </a:cubicBezTo>
                <a:cubicBezTo>
                  <a:pt x="596" y="295"/>
                  <a:pt x="608" y="231"/>
                  <a:pt x="608" y="219"/>
                </a:cubicBezTo>
                <a:cubicBezTo>
                  <a:pt x="608" y="180"/>
                  <a:pt x="615" y="135"/>
                  <a:pt x="593" y="102"/>
                </a:cubicBezTo>
                <a:cubicBezTo>
                  <a:pt x="555" y="45"/>
                  <a:pt x="489" y="21"/>
                  <a:pt x="429" y="0"/>
                </a:cubicBezTo>
                <a:cubicBezTo>
                  <a:pt x="411" y="3"/>
                  <a:pt x="391" y="0"/>
                  <a:pt x="374" y="8"/>
                </a:cubicBezTo>
                <a:cubicBezTo>
                  <a:pt x="365" y="12"/>
                  <a:pt x="367" y="27"/>
                  <a:pt x="359" y="32"/>
                </a:cubicBezTo>
                <a:cubicBezTo>
                  <a:pt x="346" y="41"/>
                  <a:pt x="299" y="39"/>
                  <a:pt x="351" y="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9896" name="Group 8"/>
          <p:cNvGrpSpPr>
            <a:grpSpLocks/>
          </p:cNvGrpSpPr>
          <p:nvPr/>
        </p:nvGrpSpPr>
        <p:grpSpPr bwMode="auto">
          <a:xfrm rot="-5452321">
            <a:off x="1422401" y="2608262"/>
            <a:ext cx="1517650" cy="1616075"/>
            <a:chOff x="2017" y="2174"/>
            <a:chExt cx="821" cy="820"/>
          </a:xfrm>
        </p:grpSpPr>
        <p:sp>
          <p:nvSpPr>
            <p:cNvPr id="549897" name="Line 9"/>
            <p:cNvSpPr>
              <a:spLocks noChangeShapeType="1"/>
            </p:cNvSpPr>
            <p:nvPr/>
          </p:nvSpPr>
          <p:spPr bwMode="auto">
            <a:xfrm>
              <a:off x="2017" y="2337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8" name="Line 10"/>
            <p:cNvSpPr>
              <a:spLocks noChangeShapeType="1"/>
            </p:cNvSpPr>
            <p:nvPr/>
          </p:nvSpPr>
          <p:spPr bwMode="auto">
            <a:xfrm>
              <a:off x="2017" y="217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>
              <a:off x="2017" y="2502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>
              <a:off x="2017" y="299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2017" y="2666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>
              <a:off x="2017" y="2830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>
              <a:off x="2017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>
              <a:off x="2182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>
              <a:off x="2345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2510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>
              <a:off x="2674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>
              <a:off x="2838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9909" name="Oval 21"/>
          <p:cNvSpPr>
            <a:spLocks noChangeArrowheads="1"/>
          </p:cNvSpPr>
          <p:nvPr/>
        </p:nvSpPr>
        <p:spPr bwMode="auto">
          <a:xfrm>
            <a:off x="1978025" y="29210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0" name="Oval 22"/>
          <p:cNvSpPr>
            <a:spLocks noChangeArrowheads="1"/>
          </p:cNvSpPr>
          <p:nvPr/>
        </p:nvSpPr>
        <p:spPr bwMode="auto">
          <a:xfrm>
            <a:off x="2289175" y="29273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1" name="Oval 23"/>
          <p:cNvSpPr>
            <a:spLocks noChangeArrowheads="1"/>
          </p:cNvSpPr>
          <p:nvPr/>
        </p:nvSpPr>
        <p:spPr bwMode="auto">
          <a:xfrm>
            <a:off x="198437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2" name="Oval 24"/>
          <p:cNvSpPr>
            <a:spLocks noChangeArrowheads="1"/>
          </p:cNvSpPr>
          <p:nvPr/>
        </p:nvSpPr>
        <p:spPr bwMode="auto">
          <a:xfrm>
            <a:off x="230822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3" name="Oval 25"/>
          <p:cNvSpPr>
            <a:spLocks noChangeArrowheads="1"/>
          </p:cNvSpPr>
          <p:nvPr/>
        </p:nvSpPr>
        <p:spPr bwMode="auto">
          <a:xfrm>
            <a:off x="1990725" y="35496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4" name="Oval 26"/>
          <p:cNvSpPr>
            <a:spLocks noChangeArrowheads="1"/>
          </p:cNvSpPr>
          <p:nvPr/>
        </p:nvSpPr>
        <p:spPr bwMode="auto">
          <a:xfrm>
            <a:off x="2314575" y="38227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5" name="Oval 27"/>
          <p:cNvSpPr>
            <a:spLocks noChangeArrowheads="1"/>
          </p:cNvSpPr>
          <p:nvPr/>
        </p:nvSpPr>
        <p:spPr bwMode="auto">
          <a:xfrm>
            <a:off x="2314575" y="35369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6" name="Oval 28"/>
          <p:cNvSpPr>
            <a:spLocks noChangeArrowheads="1"/>
          </p:cNvSpPr>
          <p:nvPr/>
        </p:nvSpPr>
        <p:spPr bwMode="auto">
          <a:xfrm>
            <a:off x="1990725" y="38290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7" name="Oval 29"/>
          <p:cNvSpPr>
            <a:spLocks noChangeArrowheads="1"/>
          </p:cNvSpPr>
          <p:nvPr/>
        </p:nvSpPr>
        <p:spPr bwMode="auto">
          <a:xfrm>
            <a:off x="1498600" y="3060700"/>
            <a:ext cx="393700" cy="304800"/>
          </a:xfrm>
          <a:prstGeom prst="ellipse">
            <a:avLst/>
          </a:prstGeom>
          <a:solidFill>
            <a:srgbClr val="9933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8" name="Oval 30"/>
          <p:cNvSpPr>
            <a:spLocks noChangeArrowheads="1"/>
          </p:cNvSpPr>
          <p:nvPr/>
        </p:nvSpPr>
        <p:spPr bwMode="auto">
          <a:xfrm>
            <a:off x="1660525" y="3238500"/>
            <a:ext cx="74613" cy="7461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19" name="Line 31"/>
          <p:cNvSpPr>
            <a:spLocks noChangeShapeType="1"/>
          </p:cNvSpPr>
          <p:nvPr/>
        </p:nvSpPr>
        <p:spPr bwMode="auto">
          <a:xfrm rot="1606866">
            <a:off x="4538663" y="32702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9920" name="Line 32"/>
          <p:cNvSpPr>
            <a:spLocks noChangeShapeType="1"/>
          </p:cNvSpPr>
          <p:nvPr/>
        </p:nvSpPr>
        <p:spPr bwMode="auto">
          <a:xfrm rot="1606866">
            <a:off x="3706813" y="28511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9927" name="Group 39"/>
          <p:cNvGrpSpPr>
            <a:grpSpLocks/>
          </p:cNvGrpSpPr>
          <p:nvPr/>
        </p:nvGrpSpPr>
        <p:grpSpPr bwMode="auto">
          <a:xfrm>
            <a:off x="1323975" y="2605088"/>
            <a:ext cx="1708150" cy="1608137"/>
            <a:chOff x="834" y="1641"/>
            <a:chExt cx="1076" cy="1013"/>
          </a:xfrm>
        </p:grpSpPr>
        <p:sp>
          <p:nvSpPr>
            <p:cNvPr id="549928" name="Oval 40"/>
            <p:cNvSpPr>
              <a:spLocks noChangeArrowheads="1"/>
            </p:cNvSpPr>
            <p:nvPr/>
          </p:nvSpPr>
          <p:spPr bwMode="auto">
            <a:xfrm>
              <a:off x="1860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29" name="Freeform 41"/>
            <p:cNvSpPr>
              <a:spLocks/>
            </p:cNvSpPr>
            <p:nvPr/>
          </p:nvSpPr>
          <p:spPr bwMode="auto">
            <a:xfrm rot="-6400616">
              <a:off x="996" y="1880"/>
              <a:ext cx="731" cy="586"/>
            </a:xfrm>
            <a:custGeom>
              <a:avLst/>
              <a:gdLst/>
              <a:ahLst/>
              <a:cxnLst>
                <a:cxn ang="0">
                  <a:pos x="351" y="39"/>
                </a:cxn>
                <a:cxn ang="0">
                  <a:pos x="125" y="47"/>
                </a:cxn>
                <a:cxn ang="0">
                  <a:pos x="55" y="86"/>
                </a:cxn>
                <a:cxn ang="0">
                  <a:pos x="0" y="203"/>
                </a:cxn>
                <a:cxn ang="0">
                  <a:pos x="148" y="398"/>
                </a:cxn>
                <a:cxn ang="0">
                  <a:pos x="523" y="398"/>
                </a:cxn>
                <a:cxn ang="0">
                  <a:pos x="593" y="312"/>
                </a:cxn>
                <a:cxn ang="0">
                  <a:pos x="608" y="219"/>
                </a:cxn>
                <a:cxn ang="0">
                  <a:pos x="593" y="102"/>
                </a:cxn>
                <a:cxn ang="0">
                  <a:pos x="429" y="0"/>
                </a:cxn>
                <a:cxn ang="0">
                  <a:pos x="374" y="8"/>
                </a:cxn>
                <a:cxn ang="0">
                  <a:pos x="359" y="32"/>
                </a:cxn>
                <a:cxn ang="0">
                  <a:pos x="351" y="39"/>
                </a:cxn>
              </a:cxnLst>
              <a:rect l="0" t="0" r="r" b="b"/>
              <a:pathLst>
                <a:path w="615" h="445">
                  <a:moveTo>
                    <a:pt x="351" y="39"/>
                  </a:moveTo>
                  <a:cubicBezTo>
                    <a:pt x="278" y="17"/>
                    <a:pt x="198" y="28"/>
                    <a:pt x="125" y="47"/>
                  </a:cubicBezTo>
                  <a:cubicBezTo>
                    <a:pt x="102" y="61"/>
                    <a:pt x="77" y="70"/>
                    <a:pt x="55" y="86"/>
                  </a:cubicBezTo>
                  <a:cubicBezTo>
                    <a:pt x="18" y="113"/>
                    <a:pt x="9" y="161"/>
                    <a:pt x="0" y="203"/>
                  </a:cubicBezTo>
                  <a:cubicBezTo>
                    <a:pt x="12" y="308"/>
                    <a:pt x="40" y="370"/>
                    <a:pt x="148" y="398"/>
                  </a:cubicBezTo>
                  <a:cubicBezTo>
                    <a:pt x="223" y="445"/>
                    <a:pt x="430" y="403"/>
                    <a:pt x="523" y="398"/>
                  </a:cubicBezTo>
                  <a:cubicBezTo>
                    <a:pt x="587" y="355"/>
                    <a:pt x="560" y="375"/>
                    <a:pt x="593" y="312"/>
                  </a:cubicBezTo>
                  <a:cubicBezTo>
                    <a:pt x="596" y="295"/>
                    <a:pt x="608" y="231"/>
                    <a:pt x="608" y="219"/>
                  </a:cubicBezTo>
                  <a:cubicBezTo>
                    <a:pt x="608" y="180"/>
                    <a:pt x="615" y="135"/>
                    <a:pt x="593" y="102"/>
                  </a:cubicBezTo>
                  <a:cubicBezTo>
                    <a:pt x="555" y="45"/>
                    <a:pt x="489" y="21"/>
                    <a:pt x="429" y="0"/>
                  </a:cubicBezTo>
                  <a:cubicBezTo>
                    <a:pt x="411" y="3"/>
                    <a:pt x="391" y="0"/>
                    <a:pt x="374" y="8"/>
                  </a:cubicBezTo>
                  <a:cubicBezTo>
                    <a:pt x="365" y="12"/>
                    <a:pt x="367" y="27"/>
                    <a:pt x="359" y="32"/>
                  </a:cubicBezTo>
                  <a:cubicBezTo>
                    <a:pt x="346" y="41"/>
                    <a:pt x="299" y="39"/>
                    <a:pt x="351" y="3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49930" name="Group 42"/>
            <p:cNvGrpSpPr>
              <a:grpSpLocks/>
            </p:cNvGrpSpPr>
            <p:nvPr/>
          </p:nvGrpSpPr>
          <p:grpSpPr bwMode="auto">
            <a:xfrm rot="-5452321">
              <a:off x="896" y="1643"/>
              <a:ext cx="956" cy="1018"/>
              <a:chOff x="2017" y="2174"/>
              <a:chExt cx="821" cy="820"/>
            </a:xfrm>
          </p:grpSpPr>
          <p:sp>
            <p:nvSpPr>
              <p:cNvPr id="549931" name="Line 43"/>
              <p:cNvSpPr>
                <a:spLocks noChangeShapeType="1"/>
              </p:cNvSpPr>
              <p:nvPr/>
            </p:nvSpPr>
            <p:spPr bwMode="auto">
              <a:xfrm>
                <a:off x="2017" y="2337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32" name="Line 44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33" name="Line 45"/>
              <p:cNvSpPr>
                <a:spLocks noChangeShapeType="1"/>
              </p:cNvSpPr>
              <p:nvPr/>
            </p:nvSpPr>
            <p:spPr bwMode="auto">
              <a:xfrm>
                <a:off x="2017" y="2502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34" name="Line 46"/>
              <p:cNvSpPr>
                <a:spLocks noChangeShapeType="1"/>
              </p:cNvSpPr>
              <p:nvPr/>
            </p:nvSpPr>
            <p:spPr bwMode="auto">
              <a:xfrm>
                <a:off x="2017" y="299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35" name="Line 47"/>
              <p:cNvSpPr>
                <a:spLocks noChangeShapeType="1"/>
              </p:cNvSpPr>
              <p:nvPr/>
            </p:nvSpPr>
            <p:spPr bwMode="auto">
              <a:xfrm>
                <a:off x="2017" y="2666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36" name="Line 48"/>
              <p:cNvSpPr>
                <a:spLocks noChangeShapeType="1"/>
              </p:cNvSpPr>
              <p:nvPr/>
            </p:nvSpPr>
            <p:spPr bwMode="auto">
              <a:xfrm>
                <a:off x="2017" y="2830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37" name="Line 49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38" name="Line 50"/>
              <p:cNvSpPr>
                <a:spLocks noChangeShapeType="1"/>
              </p:cNvSpPr>
              <p:nvPr/>
            </p:nvSpPr>
            <p:spPr bwMode="auto">
              <a:xfrm>
                <a:off x="2182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39" name="Line 51"/>
              <p:cNvSpPr>
                <a:spLocks noChangeShapeType="1"/>
              </p:cNvSpPr>
              <p:nvPr/>
            </p:nvSpPr>
            <p:spPr bwMode="auto">
              <a:xfrm>
                <a:off x="2345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40" name="Line 52"/>
              <p:cNvSpPr>
                <a:spLocks noChangeShapeType="1"/>
              </p:cNvSpPr>
              <p:nvPr/>
            </p:nvSpPr>
            <p:spPr bwMode="auto">
              <a:xfrm>
                <a:off x="2510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41" name="Line 53"/>
              <p:cNvSpPr>
                <a:spLocks noChangeShapeType="1"/>
              </p:cNvSpPr>
              <p:nvPr/>
            </p:nvSpPr>
            <p:spPr bwMode="auto">
              <a:xfrm>
                <a:off x="2674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42" name="Line 54"/>
              <p:cNvSpPr>
                <a:spLocks noChangeShapeType="1"/>
              </p:cNvSpPr>
              <p:nvPr/>
            </p:nvSpPr>
            <p:spPr bwMode="auto">
              <a:xfrm>
                <a:off x="2838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9943" name="Oval 55"/>
            <p:cNvSpPr>
              <a:spLocks noChangeArrowheads="1"/>
            </p:cNvSpPr>
            <p:nvPr/>
          </p:nvSpPr>
          <p:spPr bwMode="auto">
            <a:xfrm>
              <a:off x="1246" y="18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4" name="Oval 56"/>
            <p:cNvSpPr>
              <a:spLocks noChangeArrowheads="1"/>
            </p:cNvSpPr>
            <p:nvPr/>
          </p:nvSpPr>
          <p:spPr bwMode="auto">
            <a:xfrm>
              <a:off x="1442" y="18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5" name="Oval 57"/>
            <p:cNvSpPr>
              <a:spLocks noChangeArrowheads="1"/>
            </p:cNvSpPr>
            <p:nvPr/>
          </p:nvSpPr>
          <p:spPr bwMode="auto">
            <a:xfrm>
              <a:off x="1250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6" name="Oval 58"/>
            <p:cNvSpPr>
              <a:spLocks noChangeArrowheads="1"/>
            </p:cNvSpPr>
            <p:nvPr/>
          </p:nvSpPr>
          <p:spPr bwMode="auto">
            <a:xfrm>
              <a:off x="1454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7" name="Oval 59"/>
            <p:cNvSpPr>
              <a:spLocks noChangeArrowheads="1"/>
            </p:cNvSpPr>
            <p:nvPr/>
          </p:nvSpPr>
          <p:spPr bwMode="auto">
            <a:xfrm>
              <a:off x="1254" y="223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8" name="Oval 60"/>
            <p:cNvSpPr>
              <a:spLocks noChangeArrowheads="1"/>
            </p:cNvSpPr>
            <p:nvPr/>
          </p:nvSpPr>
          <p:spPr bwMode="auto">
            <a:xfrm>
              <a:off x="1458" y="240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49" name="Oval 61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0" name="Oval 62"/>
            <p:cNvSpPr>
              <a:spLocks noChangeArrowheads="1"/>
            </p:cNvSpPr>
            <p:nvPr/>
          </p:nvSpPr>
          <p:spPr bwMode="auto">
            <a:xfrm>
              <a:off x="1254" y="241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1" name="Oval 63"/>
            <p:cNvSpPr>
              <a:spLocks noChangeArrowheads="1"/>
            </p:cNvSpPr>
            <p:nvPr/>
          </p:nvSpPr>
          <p:spPr bwMode="auto">
            <a:xfrm>
              <a:off x="944" y="1928"/>
              <a:ext cx="248" cy="192"/>
            </a:xfrm>
            <a:prstGeom prst="ellipse">
              <a:avLst/>
            </a:pr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2" name="Oval 64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3" name="Oval 65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4" name="Oval 66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5" name="Oval 67"/>
            <p:cNvSpPr>
              <a:spLocks noChangeArrowheads="1"/>
            </p:cNvSpPr>
            <p:nvPr/>
          </p:nvSpPr>
          <p:spPr bwMode="auto">
            <a:xfrm>
              <a:off x="836" y="166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6" name="Oval 68"/>
            <p:cNvSpPr>
              <a:spLocks noChangeArrowheads="1"/>
            </p:cNvSpPr>
            <p:nvPr/>
          </p:nvSpPr>
          <p:spPr bwMode="auto">
            <a:xfrm>
              <a:off x="834" y="184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7" name="Oval 69"/>
            <p:cNvSpPr>
              <a:spLocks noChangeArrowheads="1"/>
            </p:cNvSpPr>
            <p:nvPr/>
          </p:nvSpPr>
          <p:spPr bwMode="auto">
            <a:xfrm>
              <a:off x="840" y="203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8" name="Oval 70"/>
            <p:cNvSpPr>
              <a:spLocks noChangeArrowheads="1"/>
            </p:cNvSpPr>
            <p:nvPr/>
          </p:nvSpPr>
          <p:spPr bwMode="auto">
            <a:xfrm>
              <a:off x="843" y="222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59" name="Oval 71"/>
            <p:cNvSpPr>
              <a:spLocks noChangeArrowheads="1"/>
            </p:cNvSpPr>
            <p:nvPr/>
          </p:nvSpPr>
          <p:spPr bwMode="auto">
            <a:xfrm>
              <a:off x="843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0" name="Oval 72"/>
            <p:cNvSpPr>
              <a:spLocks noChangeArrowheads="1"/>
            </p:cNvSpPr>
            <p:nvPr/>
          </p:nvSpPr>
          <p:spPr bwMode="auto">
            <a:xfrm>
              <a:off x="852" y="260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1" name="Oval 73"/>
            <p:cNvSpPr>
              <a:spLocks noChangeArrowheads="1"/>
            </p:cNvSpPr>
            <p:nvPr/>
          </p:nvSpPr>
          <p:spPr bwMode="auto">
            <a:xfrm>
              <a:off x="1035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2" name="Oval 74"/>
            <p:cNvSpPr>
              <a:spLocks noChangeArrowheads="1"/>
            </p:cNvSpPr>
            <p:nvPr/>
          </p:nvSpPr>
          <p:spPr bwMode="auto">
            <a:xfrm>
              <a:off x="1035" y="1839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3" name="Oval 75"/>
            <p:cNvSpPr>
              <a:spLocks noChangeArrowheads="1"/>
            </p:cNvSpPr>
            <p:nvPr/>
          </p:nvSpPr>
          <p:spPr bwMode="auto">
            <a:xfrm>
              <a:off x="1650" y="183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4" name="Oval 76"/>
            <p:cNvSpPr>
              <a:spLocks noChangeArrowheads="1"/>
            </p:cNvSpPr>
            <p:nvPr/>
          </p:nvSpPr>
          <p:spPr bwMode="auto">
            <a:xfrm>
              <a:off x="1644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5" name="Oval 77"/>
            <p:cNvSpPr>
              <a:spLocks noChangeArrowheads="1"/>
            </p:cNvSpPr>
            <p:nvPr/>
          </p:nvSpPr>
          <p:spPr bwMode="auto">
            <a:xfrm>
              <a:off x="1440" y="164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6" name="Oval 78"/>
            <p:cNvSpPr>
              <a:spLocks noChangeArrowheads="1"/>
            </p:cNvSpPr>
            <p:nvPr/>
          </p:nvSpPr>
          <p:spPr bwMode="auto">
            <a:xfrm>
              <a:off x="1236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7" name="Oval 79"/>
            <p:cNvSpPr>
              <a:spLocks noChangeArrowheads="1"/>
            </p:cNvSpPr>
            <p:nvPr/>
          </p:nvSpPr>
          <p:spPr bwMode="auto">
            <a:xfrm>
              <a:off x="1047" y="260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8" name="Oval 80"/>
            <p:cNvSpPr>
              <a:spLocks noChangeArrowheads="1"/>
            </p:cNvSpPr>
            <p:nvPr/>
          </p:nvSpPr>
          <p:spPr bwMode="auto">
            <a:xfrm>
              <a:off x="1041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69" name="Oval 81"/>
            <p:cNvSpPr>
              <a:spLocks noChangeArrowheads="1"/>
            </p:cNvSpPr>
            <p:nvPr/>
          </p:nvSpPr>
          <p:spPr bwMode="auto">
            <a:xfrm>
              <a:off x="1044" y="222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0" name="Oval 82"/>
            <p:cNvSpPr>
              <a:spLocks noChangeArrowheads="1"/>
            </p:cNvSpPr>
            <p:nvPr/>
          </p:nvSpPr>
          <p:spPr bwMode="auto">
            <a:xfrm>
              <a:off x="1857" y="202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1" name="Oval 83"/>
            <p:cNvSpPr>
              <a:spLocks noChangeArrowheads="1"/>
            </p:cNvSpPr>
            <p:nvPr/>
          </p:nvSpPr>
          <p:spPr bwMode="auto">
            <a:xfrm>
              <a:off x="1656" y="221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2" name="Oval 84"/>
            <p:cNvSpPr>
              <a:spLocks noChangeArrowheads="1"/>
            </p:cNvSpPr>
            <p:nvPr/>
          </p:nvSpPr>
          <p:spPr bwMode="auto">
            <a:xfrm>
              <a:off x="1653" y="202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3" name="Oval 85"/>
            <p:cNvSpPr>
              <a:spLocks noChangeArrowheads="1"/>
            </p:cNvSpPr>
            <p:nvPr/>
          </p:nvSpPr>
          <p:spPr bwMode="auto">
            <a:xfrm>
              <a:off x="1656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4" name="Oval 86"/>
            <p:cNvSpPr>
              <a:spLocks noChangeArrowheads="1"/>
            </p:cNvSpPr>
            <p:nvPr/>
          </p:nvSpPr>
          <p:spPr bwMode="auto">
            <a:xfrm>
              <a:off x="1251" y="2604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5" name="Oval 87"/>
            <p:cNvSpPr>
              <a:spLocks noChangeArrowheads="1"/>
            </p:cNvSpPr>
            <p:nvPr/>
          </p:nvSpPr>
          <p:spPr bwMode="auto">
            <a:xfrm>
              <a:off x="1845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6" name="Oval 88"/>
            <p:cNvSpPr>
              <a:spLocks noChangeArrowheads="1"/>
            </p:cNvSpPr>
            <p:nvPr/>
          </p:nvSpPr>
          <p:spPr bwMode="auto">
            <a:xfrm>
              <a:off x="1848" y="183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7" name="Oval 89"/>
            <p:cNvSpPr>
              <a:spLocks noChangeArrowheads="1"/>
            </p:cNvSpPr>
            <p:nvPr/>
          </p:nvSpPr>
          <p:spPr bwMode="auto">
            <a:xfrm>
              <a:off x="1860" y="221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8" name="Oval 90"/>
            <p:cNvSpPr>
              <a:spLocks noChangeArrowheads="1"/>
            </p:cNvSpPr>
            <p:nvPr/>
          </p:nvSpPr>
          <p:spPr bwMode="auto">
            <a:xfrm>
              <a:off x="1863" y="2592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79" name="Oval 91"/>
            <p:cNvSpPr>
              <a:spLocks noChangeArrowheads="1"/>
            </p:cNvSpPr>
            <p:nvPr/>
          </p:nvSpPr>
          <p:spPr bwMode="auto">
            <a:xfrm>
              <a:off x="1659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0" name="Oval 92"/>
            <p:cNvSpPr>
              <a:spLocks noChangeArrowheads="1"/>
            </p:cNvSpPr>
            <p:nvPr/>
          </p:nvSpPr>
          <p:spPr bwMode="auto">
            <a:xfrm>
              <a:off x="1455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9981" name="Oval 93"/>
          <p:cNvSpPr>
            <a:spLocks noChangeArrowheads="1"/>
          </p:cNvSpPr>
          <p:nvPr/>
        </p:nvSpPr>
        <p:spPr bwMode="auto">
          <a:xfrm>
            <a:off x="2159000" y="3225800"/>
            <a:ext cx="952500" cy="9525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9982" name="Group 94"/>
          <p:cNvGrpSpPr>
            <a:grpSpLocks/>
          </p:cNvGrpSpPr>
          <p:nvPr/>
        </p:nvGrpSpPr>
        <p:grpSpPr bwMode="auto">
          <a:xfrm>
            <a:off x="2513013" y="3630613"/>
            <a:ext cx="3506787" cy="1262062"/>
            <a:chOff x="1583" y="2287"/>
            <a:chExt cx="2209" cy="795"/>
          </a:xfrm>
        </p:grpSpPr>
        <p:grpSp>
          <p:nvGrpSpPr>
            <p:cNvPr id="549983" name="Group 95"/>
            <p:cNvGrpSpPr>
              <a:grpSpLocks/>
            </p:cNvGrpSpPr>
            <p:nvPr/>
          </p:nvGrpSpPr>
          <p:grpSpPr bwMode="auto">
            <a:xfrm>
              <a:off x="1583" y="2287"/>
              <a:ext cx="1392" cy="361"/>
              <a:chOff x="621" y="561"/>
              <a:chExt cx="1392" cy="361"/>
            </a:xfrm>
          </p:grpSpPr>
          <p:sp>
            <p:nvSpPr>
              <p:cNvPr id="549984" name="Line 96"/>
              <p:cNvSpPr>
                <a:spLocks noChangeShapeType="1"/>
              </p:cNvSpPr>
              <p:nvPr/>
            </p:nvSpPr>
            <p:spPr bwMode="auto">
              <a:xfrm rot="1606866">
                <a:off x="621" y="922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85" name="Oval 97"/>
              <p:cNvSpPr>
                <a:spLocks noChangeArrowheads="1"/>
              </p:cNvSpPr>
              <p:nvPr/>
            </p:nvSpPr>
            <p:spPr bwMode="auto">
              <a:xfrm rot="1603032">
                <a:off x="819" y="648"/>
                <a:ext cx="96" cy="96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86" name="Oval 98"/>
              <p:cNvSpPr>
                <a:spLocks noChangeArrowheads="1"/>
              </p:cNvSpPr>
              <p:nvPr/>
            </p:nvSpPr>
            <p:spPr bwMode="auto">
              <a:xfrm rot="1603032">
                <a:off x="647" y="5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9987" name="Rectangle 99"/>
            <p:cNvSpPr>
              <a:spLocks noChangeArrowheads="1"/>
            </p:cNvSpPr>
            <p:nvPr/>
          </p:nvSpPr>
          <p:spPr bwMode="auto">
            <a:xfrm rot="1606866">
              <a:off x="2862" y="2915"/>
              <a:ext cx="47" cy="8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8" name="Rectangle 100"/>
            <p:cNvSpPr>
              <a:spLocks noChangeArrowheads="1"/>
            </p:cNvSpPr>
            <p:nvPr/>
          </p:nvSpPr>
          <p:spPr bwMode="auto">
            <a:xfrm rot="1606866">
              <a:off x="2339" y="2640"/>
              <a:ext cx="47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89" name="Rectangle 101"/>
            <p:cNvSpPr>
              <a:spLocks noChangeArrowheads="1"/>
            </p:cNvSpPr>
            <p:nvPr/>
          </p:nvSpPr>
          <p:spPr bwMode="auto">
            <a:xfrm rot="1606866">
              <a:off x="2843" y="2946"/>
              <a:ext cx="240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0" name="Text Box 102"/>
            <p:cNvSpPr txBox="1">
              <a:spLocks noChangeArrowheads="1"/>
            </p:cNvSpPr>
            <p:nvPr/>
          </p:nvSpPr>
          <p:spPr bwMode="auto">
            <a:xfrm>
              <a:off x="3072" y="283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2000">
                  <a:latin typeface="Times New Roman" pitchFamily="18" charset="0"/>
                </a:rPr>
                <a:t>1.0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49991" name="Text Box 103"/>
          <p:cNvSpPr txBox="1">
            <a:spLocks noChangeArrowheads="1"/>
          </p:cNvSpPr>
          <p:nvPr/>
        </p:nvSpPr>
        <p:spPr bwMode="auto">
          <a:xfrm>
            <a:off x="5562600" y="1752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volumetric compositing</a:t>
            </a:r>
          </a:p>
        </p:txBody>
      </p:sp>
      <p:sp>
        <p:nvSpPr>
          <p:cNvPr id="549992" name="Freeform 104"/>
          <p:cNvSpPr>
            <a:spLocks/>
          </p:cNvSpPr>
          <p:nvPr/>
        </p:nvSpPr>
        <p:spPr bwMode="auto">
          <a:xfrm flipH="1">
            <a:off x="3048000" y="2895600"/>
            <a:ext cx="457200" cy="635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0" y="40"/>
              </a:cxn>
              <a:cxn ang="0">
                <a:pos x="416" y="80"/>
              </a:cxn>
              <a:cxn ang="0">
                <a:pos x="448" y="104"/>
              </a:cxn>
              <a:cxn ang="0">
                <a:pos x="480" y="112"/>
              </a:cxn>
              <a:cxn ang="0">
                <a:pos x="528" y="144"/>
              </a:cxn>
              <a:cxn ang="0">
                <a:pos x="768" y="416"/>
              </a:cxn>
              <a:cxn ang="0">
                <a:pos x="808" y="544"/>
              </a:cxn>
              <a:cxn ang="0">
                <a:pos x="800" y="712"/>
              </a:cxn>
              <a:cxn ang="0">
                <a:pos x="672" y="896"/>
              </a:cxn>
              <a:cxn ang="0">
                <a:pos x="656" y="920"/>
              </a:cxn>
            </a:cxnLst>
            <a:rect l="0" t="0" r="r" b="b"/>
            <a:pathLst>
              <a:path w="808" h="920">
                <a:moveTo>
                  <a:pt x="0" y="0"/>
                </a:moveTo>
                <a:cubicBezTo>
                  <a:pt x="97" y="10"/>
                  <a:pt x="185" y="26"/>
                  <a:pt x="280" y="40"/>
                </a:cubicBezTo>
                <a:cubicBezTo>
                  <a:pt x="325" y="55"/>
                  <a:pt x="371" y="65"/>
                  <a:pt x="416" y="80"/>
                </a:cubicBezTo>
                <a:cubicBezTo>
                  <a:pt x="427" y="88"/>
                  <a:pt x="436" y="98"/>
                  <a:pt x="448" y="104"/>
                </a:cubicBezTo>
                <a:cubicBezTo>
                  <a:pt x="458" y="109"/>
                  <a:pt x="470" y="107"/>
                  <a:pt x="480" y="112"/>
                </a:cubicBezTo>
                <a:cubicBezTo>
                  <a:pt x="564" y="160"/>
                  <a:pt x="453" y="119"/>
                  <a:pt x="528" y="144"/>
                </a:cubicBezTo>
                <a:cubicBezTo>
                  <a:pt x="618" y="211"/>
                  <a:pt x="721" y="311"/>
                  <a:pt x="768" y="416"/>
                </a:cubicBezTo>
                <a:cubicBezTo>
                  <a:pt x="786" y="457"/>
                  <a:pt x="794" y="502"/>
                  <a:pt x="808" y="544"/>
                </a:cubicBezTo>
                <a:cubicBezTo>
                  <a:pt x="805" y="600"/>
                  <a:pt x="806" y="656"/>
                  <a:pt x="800" y="712"/>
                </a:cubicBezTo>
                <a:cubicBezTo>
                  <a:pt x="793" y="776"/>
                  <a:pt x="724" y="861"/>
                  <a:pt x="672" y="896"/>
                </a:cubicBezTo>
                <a:cubicBezTo>
                  <a:pt x="667" y="904"/>
                  <a:pt x="656" y="920"/>
                  <a:pt x="656" y="9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9993" name="Group 105"/>
          <p:cNvGrpSpPr>
            <a:grpSpLocks/>
          </p:cNvGrpSpPr>
          <p:nvPr/>
        </p:nvGrpSpPr>
        <p:grpSpPr bwMode="auto">
          <a:xfrm>
            <a:off x="3276600" y="1676400"/>
            <a:ext cx="838200" cy="1308100"/>
            <a:chOff x="4551" y="2568"/>
            <a:chExt cx="528" cy="824"/>
          </a:xfrm>
        </p:grpSpPr>
        <p:sp>
          <p:nvSpPr>
            <p:cNvPr id="549994" name="Line 106"/>
            <p:cNvSpPr>
              <a:spLocks noChangeShapeType="1"/>
            </p:cNvSpPr>
            <p:nvPr/>
          </p:nvSpPr>
          <p:spPr bwMode="auto">
            <a:xfrm flipV="1">
              <a:off x="4551" y="2568"/>
              <a:ext cx="288" cy="6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5" name="Line 107"/>
            <p:cNvSpPr>
              <a:spLocks noChangeShapeType="1"/>
            </p:cNvSpPr>
            <p:nvPr/>
          </p:nvSpPr>
          <p:spPr bwMode="auto">
            <a:xfrm>
              <a:off x="4839" y="2568"/>
              <a:ext cx="240" cy="6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996" name="Oval 108"/>
            <p:cNvSpPr>
              <a:spLocks noChangeArrowheads="1"/>
            </p:cNvSpPr>
            <p:nvPr/>
          </p:nvSpPr>
          <p:spPr bwMode="auto">
            <a:xfrm>
              <a:off x="4552" y="3104"/>
              <a:ext cx="520" cy="288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9997" name="Text Box 109"/>
          <p:cNvSpPr txBox="1">
            <a:spLocks noChangeArrowheads="1"/>
          </p:cNvSpPr>
          <p:nvPr/>
        </p:nvSpPr>
        <p:spPr bwMode="auto">
          <a:xfrm>
            <a:off x="1752600" y="1752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schemeClr val="bg2"/>
                </a:solidFill>
                <a:latin typeface="Times New Roman" pitchFamily="18" charset="0"/>
              </a:rPr>
              <a:t>interpolation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670C-45CC-4325-ABA9-42343D72CEE0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A007-AEC3-4F3C-877F-E4E7AA99B01C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Kernels</a:t>
            </a: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4267200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50918" name="AutoShape 6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Freeform 7"/>
          <p:cNvSpPr>
            <a:spLocks/>
          </p:cNvSpPr>
          <p:nvPr/>
        </p:nvSpPr>
        <p:spPr bwMode="auto">
          <a:xfrm rot="-6400616">
            <a:off x="1581945" y="2983706"/>
            <a:ext cx="1160462" cy="930275"/>
          </a:xfrm>
          <a:custGeom>
            <a:avLst/>
            <a:gdLst/>
            <a:ahLst/>
            <a:cxnLst>
              <a:cxn ang="0">
                <a:pos x="351" y="39"/>
              </a:cxn>
              <a:cxn ang="0">
                <a:pos x="125" y="47"/>
              </a:cxn>
              <a:cxn ang="0">
                <a:pos x="55" y="86"/>
              </a:cxn>
              <a:cxn ang="0">
                <a:pos x="0" y="203"/>
              </a:cxn>
              <a:cxn ang="0">
                <a:pos x="148" y="398"/>
              </a:cxn>
              <a:cxn ang="0">
                <a:pos x="523" y="398"/>
              </a:cxn>
              <a:cxn ang="0">
                <a:pos x="593" y="312"/>
              </a:cxn>
              <a:cxn ang="0">
                <a:pos x="608" y="219"/>
              </a:cxn>
              <a:cxn ang="0">
                <a:pos x="593" y="102"/>
              </a:cxn>
              <a:cxn ang="0">
                <a:pos x="429" y="0"/>
              </a:cxn>
              <a:cxn ang="0">
                <a:pos x="374" y="8"/>
              </a:cxn>
              <a:cxn ang="0">
                <a:pos x="359" y="32"/>
              </a:cxn>
              <a:cxn ang="0">
                <a:pos x="351" y="39"/>
              </a:cxn>
            </a:cxnLst>
            <a:rect l="0" t="0" r="r" b="b"/>
            <a:pathLst>
              <a:path w="615" h="445">
                <a:moveTo>
                  <a:pt x="351" y="39"/>
                </a:moveTo>
                <a:cubicBezTo>
                  <a:pt x="278" y="17"/>
                  <a:pt x="198" y="28"/>
                  <a:pt x="125" y="47"/>
                </a:cubicBezTo>
                <a:cubicBezTo>
                  <a:pt x="102" y="61"/>
                  <a:pt x="77" y="70"/>
                  <a:pt x="55" y="86"/>
                </a:cubicBezTo>
                <a:cubicBezTo>
                  <a:pt x="18" y="113"/>
                  <a:pt x="9" y="161"/>
                  <a:pt x="0" y="203"/>
                </a:cubicBezTo>
                <a:cubicBezTo>
                  <a:pt x="12" y="308"/>
                  <a:pt x="40" y="370"/>
                  <a:pt x="148" y="398"/>
                </a:cubicBezTo>
                <a:cubicBezTo>
                  <a:pt x="223" y="445"/>
                  <a:pt x="430" y="403"/>
                  <a:pt x="523" y="398"/>
                </a:cubicBezTo>
                <a:cubicBezTo>
                  <a:pt x="587" y="355"/>
                  <a:pt x="560" y="375"/>
                  <a:pt x="593" y="312"/>
                </a:cubicBezTo>
                <a:cubicBezTo>
                  <a:pt x="596" y="295"/>
                  <a:pt x="608" y="231"/>
                  <a:pt x="608" y="219"/>
                </a:cubicBezTo>
                <a:cubicBezTo>
                  <a:pt x="608" y="180"/>
                  <a:pt x="615" y="135"/>
                  <a:pt x="593" y="102"/>
                </a:cubicBezTo>
                <a:cubicBezTo>
                  <a:pt x="555" y="45"/>
                  <a:pt x="489" y="21"/>
                  <a:pt x="429" y="0"/>
                </a:cubicBezTo>
                <a:cubicBezTo>
                  <a:pt x="411" y="3"/>
                  <a:pt x="391" y="0"/>
                  <a:pt x="374" y="8"/>
                </a:cubicBezTo>
                <a:cubicBezTo>
                  <a:pt x="365" y="12"/>
                  <a:pt x="367" y="27"/>
                  <a:pt x="359" y="32"/>
                </a:cubicBezTo>
                <a:cubicBezTo>
                  <a:pt x="346" y="41"/>
                  <a:pt x="299" y="39"/>
                  <a:pt x="351" y="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0920" name="Group 8"/>
          <p:cNvGrpSpPr>
            <a:grpSpLocks/>
          </p:cNvGrpSpPr>
          <p:nvPr/>
        </p:nvGrpSpPr>
        <p:grpSpPr bwMode="auto">
          <a:xfrm rot="-5452321">
            <a:off x="1422401" y="2608262"/>
            <a:ext cx="1517650" cy="1616075"/>
            <a:chOff x="2017" y="2174"/>
            <a:chExt cx="821" cy="820"/>
          </a:xfrm>
        </p:grpSpPr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>
              <a:off x="2017" y="2337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2" name="Line 10"/>
            <p:cNvSpPr>
              <a:spLocks noChangeShapeType="1"/>
            </p:cNvSpPr>
            <p:nvPr/>
          </p:nvSpPr>
          <p:spPr bwMode="auto">
            <a:xfrm>
              <a:off x="2017" y="217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3" name="Line 11"/>
            <p:cNvSpPr>
              <a:spLocks noChangeShapeType="1"/>
            </p:cNvSpPr>
            <p:nvPr/>
          </p:nvSpPr>
          <p:spPr bwMode="auto">
            <a:xfrm>
              <a:off x="2017" y="2502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4" name="Line 12"/>
            <p:cNvSpPr>
              <a:spLocks noChangeShapeType="1"/>
            </p:cNvSpPr>
            <p:nvPr/>
          </p:nvSpPr>
          <p:spPr bwMode="auto">
            <a:xfrm>
              <a:off x="2017" y="299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Line 13"/>
            <p:cNvSpPr>
              <a:spLocks noChangeShapeType="1"/>
            </p:cNvSpPr>
            <p:nvPr/>
          </p:nvSpPr>
          <p:spPr bwMode="auto">
            <a:xfrm>
              <a:off x="2017" y="2666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6" name="Line 14"/>
            <p:cNvSpPr>
              <a:spLocks noChangeShapeType="1"/>
            </p:cNvSpPr>
            <p:nvPr/>
          </p:nvSpPr>
          <p:spPr bwMode="auto">
            <a:xfrm>
              <a:off x="2017" y="2830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7" name="Line 15"/>
            <p:cNvSpPr>
              <a:spLocks noChangeShapeType="1"/>
            </p:cNvSpPr>
            <p:nvPr/>
          </p:nvSpPr>
          <p:spPr bwMode="auto">
            <a:xfrm>
              <a:off x="2017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8" name="Line 16"/>
            <p:cNvSpPr>
              <a:spLocks noChangeShapeType="1"/>
            </p:cNvSpPr>
            <p:nvPr/>
          </p:nvSpPr>
          <p:spPr bwMode="auto">
            <a:xfrm>
              <a:off x="2182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9" name="Line 17"/>
            <p:cNvSpPr>
              <a:spLocks noChangeShapeType="1"/>
            </p:cNvSpPr>
            <p:nvPr/>
          </p:nvSpPr>
          <p:spPr bwMode="auto">
            <a:xfrm>
              <a:off x="2345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0" name="Line 18"/>
            <p:cNvSpPr>
              <a:spLocks noChangeShapeType="1"/>
            </p:cNvSpPr>
            <p:nvPr/>
          </p:nvSpPr>
          <p:spPr bwMode="auto">
            <a:xfrm>
              <a:off x="2510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1" name="Line 19"/>
            <p:cNvSpPr>
              <a:spLocks noChangeShapeType="1"/>
            </p:cNvSpPr>
            <p:nvPr/>
          </p:nvSpPr>
          <p:spPr bwMode="auto">
            <a:xfrm>
              <a:off x="2674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32" name="Line 20"/>
            <p:cNvSpPr>
              <a:spLocks noChangeShapeType="1"/>
            </p:cNvSpPr>
            <p:nvPr/>
          </p:nvSpPr>
          <p:spPr bwMode="auto">
            <a:xfrm>
              <a:off x="2838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933" name="Oval 21"/>
          <p:cNvSpPr>
            <a:spLocks noChangeArrowheads="1"/>
          </p:cNvSpPr>
          <p:nvPr/>
        </p:nvSpPr>
        <p:spPr bwMode="auto">
          <a:xfrm>
            <a:off x="1978025" y="29210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4" name="Oval 22"/>
          <p:cNvSpPr>
            <a:spLocks noChangeArrowheads="1"/>
          </p:cNvSpPr>
          <p:nvPr/>
        </p:nvSpPr>
        <p:spPr bwMode="auto">
          <a:xfrm>
            <a:off x="2289175" y="29273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5" name="Oval 23"/>
          <p:cNvSpPr>
            <a:spLocks noChangeArrowheads="1"/>
          </p:cNvSpPr>
          <p:nvPr/>
        </p:nvSpPr>
        <p:spPr bwMode="auto">
          <a:xfrm>
            <a:off x="198437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6" name="Oval 24"/>
          <p:cNvSpPr>
            <a:spLocks noChangeArrowheads="1"/>
          </p:cNvSpPr>
          <p:nvPr/>
        </p:nvSpPr>
        <p:spPr bwMode="auto">
          <a:xfrm>
            <a:off x="230822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7" name="Oval 25"/>
          <p:cNvSpPr>
            <a:spLocks noChangeArrowheads="1"/>
          </p:cNvSpPr>
          <p:nvPr/>
        </p:nvSpPr>
        <p:spPr bwMode="auto">
          <a:xfrm>
            <a:off x="1990725" y="35496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8" name="Oval 26"/>
          <p:cNvSpPr>
            <a:spLocks noChangeArrowheads="1"/>
          </p:cNvSpPr>
          <p:nvPr/>
        </p:nvSpPr>
        <p:spPr bwMode="auto">
          <a:xfrm>
            <a:off x="2314575" y="38227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39" name="Oval 27"/>
          <p:cNvSpPr>
            <a:spLocks noChangeArrowheads="1"/>
          </p:cNvSpPr>
          <p:nvPr/>
        </p:nvSpPr>
        <p:spPr bwMode="auto">
          <a:xfrm>
            <a:off x="2314575" y="35369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40" name="Oval 28"/>
          <p:cNvSpPr>
            <a:spLocks noChangeArrowheads="1"/>
          </p:cNvSpPr>
          <p:nvPr/>
        </p:nvSpPr>
        <p:spPr bwMode="auto">
          <a:xfrm>
            <a:off x="1990725" y="38290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41" name="Oval 29"/>
          <p:cNvSpPr>
            <a:spLocks noChangeArrowheads="1"/>
          </p:cNvSpPr>
          <p:nvPr/>
        </p:nvSpPr>
        <p:spPr bwMode="auto">
          <a:xfrm>
            <a:off x="1498600" y="3060700"/>
            <a:ext cx="393700" cy="304800"/>
          </a:xfrm>
          <a:prstGeom prst="ellipse">
            <a:avLst/>
          </a:prstGeom>
          <a:solidFill>
            <a:srgbClr val="9933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42" name="Oval 30"/>
          <p:cNvSpPr>
            <a:spLocks noChangeArrowheads="1"/>
          </p:cNvSpPr>
          <p:nvPr/>
        </p:nvSpPr>
        <p:spPr bwMode="auto">
          <a:xfrm>
            <a:off x="1660525" y="3238500"/>
            <a:ext cx="74613" cy="7461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43" name="Line 31"/>
          <p:cNvSpPr>
            <a:spLocks noChangeShapeType="1"/>
          </p:cNvSpPr>
          <p:nvPr/>
        </p:nvSpPr>
        <p:spPr bwMode="auto">
          <a:xfrm rot="1606866">
            <a:off x="4538663" y="32702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0944" name="Line 32"/>
          <p:cNvSpPr>
            <a:spLocks noChangeShapeType="1"/>
          </p:cNvSpPr>
          <p:nvPr/>
        </p:nvSpPr>
        <p:spPr bwMode="auto">
          <a:xfrm rot="1606866">
            <a:off x="3706813" y="28511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0945" name="Group 33"/>
          <p:cNvGrpSpPr>
            <a:grpSpLocks/>
          </p:cNvGrpSpPr>
          <p:nvPr/>
        </p:nvGrpSpPr>
        <p:grpSpPr bwMode="auto">
          <a:xfrm>
            <a:off x="1323975" y="2605088"/>
            <a:ext cx="1708150" cy="1608137"/>
            <a:chOff x="834" y="1641"/>
            <a:chExt cx="1076" cy="1013"/>
          </a:xfrm>
        </p:grpSpPr>
        <p:sp>
          <p:nvSpPr>
            <p:cNvPr id="550946" name="Oval 34"/>
            <p:cNvSpPr>
              <a:spLocks noChangeArrowheads="1"/>
            </p:cNvSpPr>
            <p:nvPr/>
          </p:nvSpPr>
          <p:spPr bwMode="auto">
            <a:xfrm>
              <a:off x="1860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47" name="Freeform 35"/>
            <p:cNvSpPr>
              <a:spLocks/>
            </p:cNvSpPr>
            <p:nvPr/>
          </p:nvSpPr>
          <p:spPr bwMode="auto">
            <a:xfrm rot="-6400616">
              <a:off x="996" y="1880"/>
              <a:ext cx="731" cy="586"/>
            </a:xfrm>
            <a:custGeom>
              <a:avLst/>
              <a:gdLst/>
              <a:ahLst/>
              <a:cxnLst>
                <a:cxn ang="0">
                  <a:pos x="351" y="39"/>
                </a:cxn>
                <a:cxn ang="0">
                  <a:pos x="125" y="47"/>
                </a:cxn>
                <a:cxn ang="0">
                  <a:pos x="55" y="86"/>
                </a:cxn>
                <a:cxn ang="0">
                  <a:pos x="0" y="203"/>
                </a:cxn>
                <a:cxn ang="0">
                  <a:pos x="148" y="398"/>
                </a:cxn>
                <a:cxn ang="0">
                  <a:pos x="523" y="398"/>
                </a:cxn>
                <a:cxn ang="0">
                  <a:pos x="593" y="312"/>
                </a:cxn>
                <a:cxn ang="0">
                  <a:pos x="608" y="219"/>
                </a:cxn>
                <a:cxn ang="0">
                  <a:pos x="593" y="102"/>
                </a:cxn>
                <a:cxn ang="0">
                  <a:pos x="429" y="0"/>
                </a:cxn>
                <a:cxn ang="0">
                  <a:pos x="374" y="8"/>
                </a:cxn>
                <a:cxn ang="0">
                  <a:pos x="359" y="32"/>
                </a:cxn>
                <a:cxn ang="0">
                  <a:pos x="351" y="39"/>
                </a:cxn>
              </a:cxnLst>
              <a:rect l="0" t="0" r="r" b="b"/>
              <a:pathLst>
                <a:path w="615" h="445">
                  <a:moveTo>
                    <a:pt x="351" y="39"/>
                  </a:moveTo>
                  <a:cubicBezTo>
                    <a:pt x="278" y="17"/>
                    <a:pt x="198" y="28"/>
                    <a:pt x="125" y="47"/>
                  </a:cubicBezTo>
                  <a:cubicBezTo>
                    <a:pt x="102" y="61"/>
                    <a:pt x="77" y="70"/>
                    <a:pt x="55" y="86"/>
                  </a:cubicBezTo>
                  <a:cubicBezTo>
                    <a:pt x="18" y="113"/>
                    <a:pt x="9" y="161"/>
                    <a:pt x="0" y="203"/>
                  </a:cubicBezTo>
                  <a:cubicBezTo>
                    <a:pt x="12" y="308"/>
                    <a:pt x="40" y="370"/>
                    <a:pt x="148" y="398"/>
                  </a:cubicBezTo>
                  <a:cubicBezTo>
                    <a:pt x="223" y="445"/>
                    <a:pt x="430" y="403"/>
                    <a:pt x="523" y="398"/>
                  </a:cubicBezTo>
                  <a:cubicBezTo>
                    <a:pt x="587" y="355"/>
                    <a:pt x="560" y="375"/>
                    <a:pt x="593" y="312"/>
                  </a:cubicBezTo>
                  <a:cubicBezTo>
                    <a:pt x="596" y="295"/>
                    <a:pt x="608" y="231"/>
                    <a:pt x="608" y="219"/>
                  </a:cubicBezTo>
                  <a:cubicBezTo>
                    <a:pt x="608" y="180"/>
                    <a:pt x="615" y="135"/>
                    <a:pt x="593" y="102"/>
                  </a:cubicBezTo>
                  <a:cubicBezTo>
                    <a:pt x="555" y="45"/>
                    <a:pt x="489" y="21"/>
                    <a:pt x="429" y="0"/>
                  </a:cubicBezTo>
                  <a:cubicBezTo>
                    <a:pt x="411" y="3"/>
                    <a:pt x="391" y="0"/>
                    <a:pt x="374" y="8"/>
                  </a:cubicBezTo>
                  <a:cubicBezTo>
                    <a:pt x="365" y="12"/>
                    <a:pt x="367" y="27"/>
                    <a:pt x="359" y="32"/>
                  </a:cubicBezTo>
                  <a:cubicBezTo>
                    <a:pt x="346" y="41"/>
                    <a:pt x="299" y="39"/>
                    <a:pt x="351" y="3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0948" name="Group 36"/>
            <p:cNvGrpSpPr>
              <a:grpSpLocks/>
            </p:cNvGrpSpPr>
            <p:nvPr/>
          </p:nvGrpSpPr>
          <p:grpSpPr bwMode="auto">
            <a:xfrm rot="-5452321">
              <a:off x="896" y="1643"/>
              <a:ext cx="956" cy="1018"/>
              <a:chOff x="2017" y="2174"/>
              <a:chExt cx="821" cy="820"/>
            </a:xfrm>
          </p:grpSpPr>
          <p:sp>
            <p:nvSpPr>
              <p:cNvPr id="550949" name="Line 37"/>
              <p:cNvSpPr>
                <a:spLocks noChangeShapeType="1"/>
              </p:cNvSpPr>
              <p:nvPr/>
            </p:nvSpPr>
            <p:spPr bwMode="auto">
              <a:xfrm>
                <a:off x="2017" y="2337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0" name="Line 38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1" name="Line 39"/>
              <p:cNvSpPr>
                <a:spLocks noChangeShapeType="1"/>
              </p:cNvSpPr>
              <p:nvPr/>
            </p:nvSpPr>
            <p:spPr bwMode="auto">
              <a:xfrm>
                <a:off x="2017" y="2502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2" name="Line 40"/>
              <p:cNvSpPr>
                <a:spLocks noChangeShapeType="1"/>
              </p:cNvSpPr>
              <p:nvPr/>
            </p:nvSpPr>
            <p:spPr bwMode="auto">
              <a:xfrm>
                <a:off x="2017" y="299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3" name="Line 41"/>
              <p:cNvSpPr>
                <a:spLocks noChangeShapeType="1"/>
              </p:cNvSpPr>
              <p:nvPr/>
            </p:nvSpPr>
            <p:spPr bwMode="auto">
              <a:xfrm>
                <a:off x="2017" y="2666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4" name="Line 42"/>
              <p:cNvSpPr>
                <a:spLocks noChangeShapeType="1"/>
              </p:cNvSpPr>
              <p:nvPr/>
            </p:nvSpPr>
            <p:spPr bwMode="auto">
              <a:xfrm>
                <a:off x="2017" y="2830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5" name="Line 43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6" name="Line 44"/>
              <p:cNvSpPr>
                <a:spLocks noChangeShapeType="1"/>
              </p:cNvSpPr>
              <p:nvPr/>
            </p:nvSpPr>
            <p:spPr bwMode="auto">
              <a:xfrm>
                <a:off x="2182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7" name="Line 45"/>
              <p:cNvSpPr>
                <a:spLocks noChangeShapeType="1"/>
              </p:cNvSpPr>
              <p:nvPr/>
            </p:nvSpPr>
            <p:spPr bwMode="auto">
              <a:xfrm>
                <a:off x="2345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8" name="Line 46"/>
              <p:cNvSpPr>
                <a:spLocks noChangeShapeType="1"/>
              </p:cNvSpPr>
              <p:nvPr/>
            </p:nvSpPr>
            <p:spPr bwMode="auto">
              <a:xfrm>
                <a:off x="2510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59" name="Line 47"/>
              <p:cNvSpPr>
                <a:spLocks noChangeShapeType="1"/>
              </p:cNvSpPr>
              <p:nvPr/>
            </p:nvSpPr>
            <p:spPr bwMode="auto">
              <a:xfrm>
                <a:off x="2674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60" name="Line 48"/>
              <p:cNvSpPr>
                <a:spLocks noChangeShapeType="1"/>
              </p:cNvSpPr>
              <p:nvPr/>
            </p:nvSpPr>
            <p:spPr bwMode="auto">
              <a:xfrm>
                <a:off x="2838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961" name="Oval 49"/>
            <p:cNvSpPr>
              <a:spLocks noChangeArrowheads="1"/>
            </p:cNvSpPr>
            <p:nvPr/>
          </p:nvSpPr>
          <p:spPr bwMode="auto">
            <a:xfrm>
              <a:off x="1246" y="18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2" name="Oval 50"/>
            <p:cNvSpPr>
              <a:spLocks noChangeArrowheads="1"/>
            </p:cNvSpPr>
            <p:nvPr/>
          </p:nvSpPr>
          <p:spPr bwMode="auto">
            <a:xfrm>
              <a:off x="1442" y="18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3" name="Oval 51"/>
            <p:cNvSpPr>
              <a:spLocks noChangeArrowheads="1"/>
            </p:cNvSpPr>
            <p:nvPr/>
          </p:nvSpPr>
          <p:spPr bwMode="auto">
            <a:xfrm>
              <a:off x="1250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4" name="Oval 52"/>
            <p:cNvSpPr>
              <a:spLocks noChangeArrowheads="1"/>
            </p:cNvSpPr>
            <p:nvPr/>
          </p:nvSpPr>
          <p:spPr bwMode="auto">
            <a:xfrm>
              <a:off x="1454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5" name="Oval 53"/>
            <p:cNvSpPr>
              <a:spLocks noChangeArrowheads="1"/>
            </p:cNvSpPr>
            <p:nvPr/>
          </p:nvSpPr>
          <p:spPr bwMode="auto">
            <a:xfrm>
              <a:off x="1254" y="223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6" name="Oval 54"/>
            <p:cNvSpPr>
              <a:spLocks noChangeArrowheads="1"/>
            </p:cNvSpPr>
            <p:nvPr/>
          </p:nvSpPr>
          <p:spPr bwMode="auto">
            <a:xfrm>
              <a:off x="1458" y="240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7" name="Oval 55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8" name="Oval 56"/>
            <p:cNvSpPr>
              <a:spLocks noChangeArrowheads="1"/>
            </p:cNvSpPr>
            <p:nvPr/>
          </p:nvSpPr>
          <p:spPr bwMode="auto">
            <a:xfrm>
              <a:off x="1254" y="241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69" name="Oval 57"/>
            <p:cNvSpPr>
              <a:spLocks noChangeArrowheads="1"/>
            </p:cNvSpPr>
            <p:nvPr/>
          </p:nvSpPr>
          <p:spPr bwMode="auto">
            <a:xfrm>
              <a:off x="944" y="1928"/>
              <a:ext cx="248" cy="192"/>
            </a:xfrm>
            <a:prstGeom prst="ellipse">
              <a:avLst/>
            </a:pr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0" name="Oval 58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1" name="Oval 59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2" name="Oval 60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3" name="Oval 61"/>
            <p:cNvSpPr>
              <a:spLocks noChangeArrowheads="1"/>
            </p:cNvSpPr>
            <p:nvPr/>
          </p:nvSpPr>
          <p:spPr bwMode="auto">
            <a:xfrm>
              <a:off x="836" y="166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4" name="Oval 62"/>
            <p:cNvSpPr>
              <a:spLocks noChangeArrowheads="1"/>
            </p:cNvSpPr>
            <p:nvPr/>
          </p:nvSpPr>
          <p:spPr bwMode="auto">
            <a:xfrm>
              <a:off x="834" y="184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5" name="Oval 63"/>
            <p:cNvSpPr>
              <a:spLocks noChangeArrowheads="1"/>
            </p:cNvSpPr>
            <p:nvPr/>
          </p:nvSpPr>
          <p:spPr bwMode="auto">
            <a:xfrm>
              <a:off x="840" y="203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6" name="Oval 64"/>
            <p:cNvSpPr>
              <a:spLocks noChangeArrowheads="1"/>
            </p:cNvSpPr>
            <p:nvPr/>
          </p:nvSpPr>
          <p:spPr bwMode="auto">
            <a:xfrm>
              <a:off x="843" y="222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7" name="Oval 65"/>
            <p:cNvSpPr>
              <a:spLocks noChangeArrowheads="1"/>
            </p:cNvSpPr>
            <p:nvPr/>
          </p:nvSpPr>
          <p:spPr bwMode="auto">
            <a:xfrm>
              <a:off x="843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8" name="Oval 66"/>
            <p:cNvSpPr>
              <a:spLocks noChangeArrowheads="1"/>
            </p:cNvSpPr>
            <p:nvPr/>
          </p:nvSpPr>
          <p:spPr bwMode="auto">
            <a:xfrm>
              <a:off x="852" y="260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79" name="Oval 67"/>
            <p:cNvSpPr>
              <a:spLocks noChangeArrowheads="1"/>
            </p:cNvSpPr>
            <p:nvPr/>
          </p:nvSpPr>
          <p:spPr bwMode="auto">
            <a:xfrm>
              <a:off x="1035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0" name="Oval 68"/>
            <p:cNvSpPr>
              <a:spLocks noChangeArrowheads="1"/>
            </p:cNvSpPr>
            <p:nvPr/>
          </p:nvSpPr>
          <p:spPr bwMode="auto">
            <a:xfrm>
              <a:off x="1035" y="1839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1" name="Oval 69"/>
            <p:cNvSpPr>
              <a:spLocks noChangeArrowheads="1"/>
            </p:cNvSpPr>
            <p:nvPr/>
          </p:nvSpPr>
          <p:spPr bwMode="auto">
            <a:xfrm>
              <a:off x="1650" y="183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2" name="Oval 70"/>
            <p:cNvSpPr>
              <a:spLocks noChangeArrowheads="1"/>
            </p:cNvSpPr>
            <p:nvPr/>
          </p:nvSpPr>
          <p:spPr bwMode="auto">
            <a:xfrm>
              <a:off x="1644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3" name="Oval 71"/>
            <p:cNvSpPr>
              <a:spLocks noChangeArrowheads="1"/>
            </p:cNvSpPr>
            <p:nvPr/>
          </p:nvSpPr>
          <p:spPr bwMode="auto">
            <a:xfrm>
              <a:off x="1440" y="164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4" name="Oval 72"/>
            <p:cNvSpPr>
              <a:spLocks noChangeArrowheads="1"/>
            </p:cNvSpPr>
            <p:nvPr/>
          </p:nvSpPr>
          <p:spPr bwMode="auto">
            <a:xfrm>
              <a:off x="1236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5" name="Oval 73"/>
            <p:cNvSpPr>
              <a:spLocks noChangeArrowheads="1"/>
            </p:cNvSpPr>
            <p:nvPr/>
          </p:nvSpPr>
          <p:spPr bwMode="auto">
            <a:xfrm>
              <a:off x="1047" y="260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6" name="Oval 74"/>
            <p:cNvSpPr>
              <a:spLocks noChangeArrowheads="1"/>
            </p:cNvSpPr>
            <p:nvPr/>
          </p:nvSpPr>
          <p:spPr bwMode="auto">
            <a:xfrm>
              <a:off x="1041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7" name="Oval 75"/>
            <p:cNvSpPr>
              <a:spLocks noChangeArrowheads="1"/>
            </p:cNvSpPr>
            <p:nvPr/>
          </p:nvSpPr>
          <p:spPr bwMode="auto">
            <a:xfrm>
              <a:off x="1044" y="222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8" name="Oval 76"/>
            <p:cNvSpPr>
              <a:spLocks noChangeArrowheads="1"/>
            </p:cNvSpPr>
            <p:nvPr/>
          </p:nvSpPr>
          <p:spPr bwMode="auto">
            <a:xfrm>
              <a:off x="1857" y="202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89" name="Oval 77"/>
            <p:cNvSpPr>
              <a:spLocks noChangeArrowheads="1"/>
            </p:cNvSpPr>
            <p:nvPr/>
          </p:nvSpPr>
          <p:spPr bwMode="auto">
            <a:xfrm>
              <a:off x="1656" y="221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0" name="Oval 78"/>
            <p:cNvSpPr>
              <a:spLocks noChangeArrowheads="1"/>
            </p:cNvSpPr>
            <p:nvPr/>
          </p:nvSpPr>
          <p:spPr bwMode="auto">
            <a:xfrm>
              <a:off x="1653" y="202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1" name="Oval 79"/>
            <p:cNvSpPr>
              <a:spLocks noChangeArrowheads="1"/>
            </p:cNvSpPr>
            <p:nvPr/>
          </p:nvSpPr>
          <p:spPr bwMode="auto">
            <a:xfrm>
              <a:off x="1656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2" name="Oval 80"/>
            <p:cNvSpPr>
              <a:spLocks noChangeArrowheads="1"/>
            </p:cNvSpPr>
            <p:nvPr/>
          </p:nvSpPr>
          <p:spPr bwMode="auto">
            <a:xfrm>
              <a:off x="1251" y="2604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3" name="Oval 81"/>
            <p:cNvSpPr>
              <a:spLocks noChangeArrowheads="1"/>
            </p:cNvSpPr>
            <p:nvPr/>
          </p:nvSpPr>
          <p:spPr bwMode="auto">
            <a:xfrm>
              <a:off x="1845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4" name="Oval 82"/>
            <p:cNvSpPr>
              <a:spLocks noChangeArrowheads="1"/>
            </p:cNvSpPr>
            <p:nvPr/>
          </p:nvSpPr>
          <p:spPr bwMode="auto">
            <a:xfrm>
              <a:off x="1848" y="183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5" name="Oval 83"/>
            <p:cNvSpPr>
              <a:spLocks noChangeArrowheads="1"/>
            </p:cNvSpPr>
            <p:nvPr/>
          </p:nvSpPr>
          <p:spPr bwMode="auto">
            <a:xfrm>
              <a:off x="1860" y="221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6" name="Oval 84"/>
            <p:cNvSpPr>
              <a:spLocks noChangeArrowheads="1"/>
            </p:cNvSpPr>
            <p:nvPr/>
          </p:nvSpPr>
          <p:spPr bwMode="auto">
            <a:xfrm>
              <a:off x="1863" y="2592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7" name="Oval 85"/>
            <p:cNvSpPr>
              <a:spLocks noChangeArrowheads="1"/>
            </p:cNvSpPr>
            <p:nvPr/>
          </p:nvSpPr>
          <p:spPr bwMode="auto">
            <a:xfrm>
              <a:off x="1659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98" name="Oval 86"/>
            <p:cNvSpPr>
              <a:spLocks noChangeArrowheads="1"/>
            </p:cNvSpPr>
            <p:nvPr/>
          </p:nvSpPr>
          <p:spPr bwMode="auto">
            <a:xfrm>
              <a:off x="1455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999" name="Oval 87"/>
          <p:cNvSpPr>
            <a:spLocks noChangeArrowheads="1"/>
          </p:cNvSpPr>
          <p:nvPr/>
        </p:nvSpPr>
        <p:spPr bwMode="auto">
          <a:xfrm>
            <a:off x="1879600" y="3098800"/>
            <a:ext cx="952500" cy="9525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1000" name="Group 88"/>
          <p:cNvGrpSpPr>
            <a:grpSpLocks/>
          </p:cNvGrpSpPr>
          <p:nvPr/>
        </p:nvGrpSpPr>
        <p:grpSpPr bwMode="auto">
          <a:xfrm>
            <a:off x="2152650" y="3490913"/>
            <a:ext cx="2593975" cy="1298575"/>
            <a:chOff x="884" y="839"/>
            <a:chExt cx="1634" cy="818"/>
          </a:xfrm>
        </p:grpSpPr>
        <p:sp>
          <p:nvSpPr>
            <p:cNvPr id="551001" name="Rectangle 89"/>
            <p:cNvSpPr>
              <a:spLocks noChangeArrowheads="1"/>
            </p:cNvSpPr>
            <p:nvPr/>
          </p:nvSpPr>
          <p:spPr bwMode="auto">
            <a:xfrm rot="1606866">
              <a:off x="2374" y="1561"/>
              <a:ext cx="14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2" name="Line 90"/>
            <p:cNvSpPr>
              <a:spLocks noChangeShapeType="1"/>
            </p:cNvSpPr>
            <p:nvPr/>
          </p:nvSpPr>
          <p:spPr bwMode="auto">
            <a:xfrm rot="1606866">
              <a:off x="884" y="1220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3" name="Rectangle 91"/>
            <p:cNvSpPr>
              <a:spLocks noChangeArrowheads="1"/>
            </p:cNvSpPr>
            <p:nvPr/>
          </p:nvSpPr>
          <p:spPr bwMode="auto">
            <a:xfrm rot="1606866">
              <a:off x="1860" y="1302"/>
              <a:ext cx="14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4" name="Oval 92"/>
            <p:cNvSpPr>
              <a:spLocks noChangeArrowheads="1"/>
            </p:cNvSpPr>
            <p:nvPr/>
          </p:nvSpPr>
          <p:spPr bwMode="auto">
            <a:xfrm rot="1603032">
              <a:off x="1306" y="1011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5" name="Oval 93"/>
            <p:cNvSpPr>
              <a:spLocks noChangeArrowheads="1"/>
            </p:cNvSpPr>
            <p:nvPr/>
          </p:nvSpPr>
          <p:spPr bwMode="auto">
            <a:xfrm rot="1603032">
              <a:off x="1134" y="925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006" name="Oval 94"/>
            <p:cNvSpPr>
              <a:spLocks noChangeArrowheads="1"/>
            </p:cNvSpPr>
            <p:nvPr/>
          </p:nvSpPr>
          <p:spPr bwMode="auto">
            <a:xfrm rot="1603032">
              <a:off x="963" y="83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1007" name="Rectangle 95"/>
          <p:cNvSpPr>
            <a:spLocks noChangeArrowheads="1"/>
          </p:cNvSpPr>
          <p:nvPr/>
        </p:nvSpPr>
        <p:spPr bwMode="auto">
          <a:xfrm rot="1606866">
            <a:off x="4513263" y="4676775"/>
            <a:ext cx="3810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008" name="Text Box 96"/>
          <p:cNvSpPr txBox="1">
            <a:spLocks noChangeArrowheads="1"/>
          </p:cNvSpPr>
          <p:nvPr/>
        </p:nvSpPr>
        <p:spPr bwMode="auto">
          <a:xfrm>
            <a:off x="4876800" y="4495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itchFamily="18" charset="0"/>
              </a:rPr>
              <a:t>1.0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1009" name="Text Box 97"/>
          <p:cNvSpPr txBox="1">
            <a:spLocks noChangeArrowheads="1"/>
          </p:cNvSpPr>
          <p:nvPr/>
        </p:nvSpPr>
        <p:spPr bwMode="auto">
          <a:xfrm>
            <a:off x="5562600" y="1752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volumetric compositing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DF34-9138-4E3F-BBF4-D811288773D7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9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26D1-1A88-470E-B4AF-0018894C4A3E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Kernels</a:t>
            </a:r>
          </a:p>
        </p:txBody>
      </p:sp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4267200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51942" name="AutoShape 6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43" name="Freeform 7"/>
          <p:cNvSpPr>
            <a:spLocks/>
          </p:cNvSpPr>
          <p:nvPr/>
        </p:nvSpPr>
        <p:spPr bwMode="auto">
          <a:xfrm rot="-6400616">
            <a:off x="1581945" y="2983706"/>
            <a:ext cx="1160462" cy="930275"/>
          </a:xfrm>
          <a:custGeom>
            <a:avLst/>
            <a:gdLst/>
            <a:ahLst/>
            <a:cxnLst>
              <a:cxn ang="0">
                <a:pos x="351" y="39"/>
              </a:cxn>
              <a:cxn ang="0">
                <a:pos x="125" y="47"/>
              </a:cxn>
              <a:cxn ang="0">
                <a:pos x="55" y="86"/>
              </a:cxn>
              <a:cxn ang="0">
                <a:pos x="0" y="203"/>
              </a:cxn>
              <a:cxn ang="0">
                <a:pos x="148" y="398"/>
              </a:cxn>
              <a:cxn ang="0">
                <a:pos x="523" y="398"/>
              </a:cxn>
              <a:cxn ang="0">
                <a:pos x="593" y="312"/>
              </a:cxn>
              <a:cxn ang="0">
                <a:pos x="608" y="219"/>
              </a:cxn>
              <a:cxn ang="0">
                <a:pos x="593" y="102"/>
              </a:cxn>
              <a:cxn ang="0">
                <a:pos x="429" y="0"/>
              </a:cxn>
              <a:cxn ang="0">
                <a:pos x="374" y="8"/>
              </a:cxn>
              <a:cxn ang="0">
                <a:pos x="359" y="32"/>
              </a:cxn>
              <a:cxn ang="0">
                <a:pos x="351" y="39"/>
              </a:cxn>
            </a:cxnLst>
            <a:rect l="0" t="0" r="r" b="b"/>
            <a:pathLst>
              <a:path w="615" h="445">
                <a:moveTo>
                  <a:pt x="351" y="39"/>
                </a:moveTo>
                <a:cubicBezTo>
                  <a:pt x="278" y="17"/>
                  <a:pt x="198" y="28"/>
                  <a:pt x="125" y="47"/>
                </a:cubicBezTo>
                <a:cubicBezTo>
                  <a:pt x="102" y="61"/>
                  <a:pt x="77" y="70"/>
                  <a:pt x="55" y="86"/>
                </a:cubicBezTo>
                <a:cubicBezTo>
                  <a:pt x="18" y="113"/>
                  <a:pt x="9" y="161"/>
                  <a:pt x="0" y="203"/>
                </a:cubicBezTo>
                <a:cubicBezTo>
                  <a:pt x="12" y="308"/>
                  <a:pt x="40" y="370"/>
                  <a:pt x="148" y="398"/>
                </a:cubicBezTo>
                <a:cubicBezTo>
                  <a:pt x="223" y="445"/>
                  <a:pt x="430" y="403"/>
                  <a:pt x="523" y="398"/>
                </a:cubicBezTo>
                <a:cubicBezTo>
                  <a:pt x="587" y="355"/>
                  <a:pt x="560" y="375"/>
                  <a:pt x="593" y="312"/>
                </a:cubicBezTo>
                <a:cubicBezTo>
                  <a:pt x="596" y="295"/>
                  <a:pt x="608" y="231"/>
                  <a:pt x="608" y="219"/>
                </a:cubicBezTo>
                <a:cubicBezTo>
                  <a:pt x="608" y="180"/>
                  <a:pt x="615" y="135"/>
                  <a:pt x="593" y="102"/>
                </a:cubicBezTo>
                <a:cubicBezTo>
                  <a:pt x="555" y="45"/>
                  <a:pt x="489" y="21"/>
                  <a:pt x="429" y="0"/>
                </a:cubicBezTo>
                <a:cubicBezTo>
                  <a:pt x="411" y="3"/>
                  <a:pt x="391" y="0"/>
                  <a:pt x="374" y="8"/>
                </a:cubicBezTo>
                <a:cubicBezTo>
                  <a:pt x="365" y="12"/>
                  <a:pt x="367" y="27"/>
                  <a:pt x="359" y="32"/>
                </a:cubicBezTo>
                <a:cubicBezTo>
                  <a:pt x="346" y="41"/>
                  <a:pt x="299" y="39"/>
                  <a:pt x="351" y="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1944" name="Group 8"/>
          <p:cNvGrpSpPr>
            <a:grpSpLocks/>
          </p:cNvGrpSpPr>
          <p:nvPr/>
        </p:nvGrpSpPr>
        <p:grpSpPr bwMode="auto">
          <a:xfrm rot="-5452321">
            <a:off x="1422401" y="2608262"/>
            <a:ext cx="1517650" cy="1616075"/>
            <a:chOff x="2017" y="2174"/>
            <a:chExt cx="821" cy="820"/>
          </a:xfrm>
        </p:grpSpPr>
        <p:sp>
          <p:nvSpPr>
            <p:cNvPr id="551945" name="Line 9"/>
            <p:cNvSpPr>
              <a:spLocks noChangeShapeType="1"/>
            </p:cNvSpPr>
            <p:nvPr/>
          </p:nvSpPr>
          <p:spPr bwMode="auto">
            <a:xfrm>
              <a:off x="2017" y="2337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46" name="Line 10"/>
            <p:cNvSpPr>
              <a:spLocks noChangeShapeType="1"/>
            </p:cNvSpPr>
            <p:nvPr/>
          </p:nvSpPr>
          <p:spPr bwMode="auto">
            <a:xfrm>
              <a:off x="2017" y="217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47" name="Line 11"/>
            <p:cNvSpPr>
              <a:spLocks noChangeShapeType="1"/>
            </p:cNvSpPr>
            <p:nvPr/>
          </p:nvSpPr>
          <p:spPr bwMode="auto">
            <a:xfrm>
              <a:off x="2017" y="2502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48" name="Line 12"/>
            <p:cNvSpPr>
              <a:spLocks noChangeShapeType="1"/>
            </p:cNvSpPr>
            <p:nvPr/>
          </p:nvSpPr>
          <p:spPr bwMode="auto">
            <a:xfrm>
              <a:off x="2017" y="299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49" name="Line 13"/>
            <p:cNvSpPr>
              <a:spLocks noChangeShapeType="1"/>
            </p:cNvSpPr>
            <p:nvPr/>
          </p:nvSpPr>
          <p:spPr bwMode="auto">
            <a:xfrm>
              <a:off x="2017" y="2666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50" name="Line 14"/>
            <p:cNvSpPr>
              <a:spLocks noChangeShapeType="1"/>
            </p:cNvSpPr>
            <p:nvPr/>
          </p:nvSpPr>
          <p:spPr bwMode="auto">
            <a:xfrm>
              <a:off x="2017" y="2830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51" name="Line 15"/>
            <p:cNvSpPr>
              <a:spLocks noChangeShapeType="1"/>
            </p:cNvSpPr>
            <p:nvPr/>
          </p:nvSpPr>
          <p:spPr bwMode="auto">
            <a:xfrm>
              <a:off x="2017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52" name="Line 16"/>
            <p:cNvSpPr>
              <a:spLocks noChangeShapeType="1"/>
            </p:cNvSpPr>
            <p:nvPr/>
          </p:nvSpPr>
          <p:spPr bwMode="auto">
            <a:xfrm>
              <a:off x="2182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53" name="Line 17"/>
            <p:cNvSpPr>
              <a:spLocks noChangeShapeType="1"/>
            </p:cNvSpPr>
            <p:nvPr/>
          </p:nvSpPr>
          <p:spPr bwMode="auto">
            <a:xfrm>
              <a:off x="2345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54" name="Line 18"/>
            <p:cNvSpPr>
              <a:spLocks noChangeShapeType="1"/>
            </p:cNvSpPr>
            <p:nvPr/>
          </p:nvSpPr>
          <p:spPr bwMode="auto">
            <a:xfrm>
              <a:off x="2510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55" name="Line 19"/>
            <p:cNvSpPr>
              <a:spLocks noChangeShapeType="1"/>
            </p:cNvSpPr>
            <p:nvPr/>
          </p:nvSpPr>
          <p:spPr bwMode="auto">
            <a:xfrm>
              <a:off x="2674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56" name="Line 20"/>
            <p:cNvSpPr>
              <a:spLocks noChangeShapeType="1"/>
            </p:cNvSpPr>
            <p:nvPr/>
          </p:nvSpPr>
          <p:spPr bwMode="auto">
            <a:xfrm>
              <a:off x="2838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1957" name="Oval 21"/>
          <p:cNvSpPr>
            <a:spLocks noChangeArrowheads="1"/>
          </p:cNvSpPr>
          <p:nvPr/>
        </p:nvSpPr>
        <p:spPr bwMode="auto">
          <a:xfrm>
            <a:off x="1978025" y="29210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58" name="Oval 22"/>
          <p:cNvSpPr>
            <a:spLocks noChangeArrowheads="1"/>
          </p:cNvSpPr>
          <p:nvPr/>
        </p:nvSpPr>
        <p:spPr bwMode="auto">
          <a:xfrm>
            <a:off x="2289175" y="29273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59" name="Oval 23"/>
          <p:cNvSpPr>
            <a:spLocks noChangeArrowheads="1"/>
          </p:cNvSpPr>
          <p:nvPr/>
        </p:nvSpPr>
        <p:spPr bwMode="auto">
          <a:xfrm>
            <a:off x="198437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0" name="Oval 24"/>
          <p:cNvSpPr>
            <a:spLocks noChangeArrowheads="1"/>
          </p:cNvSpPr>
          <p:nvPr/>
        </p:nvSpPr>
        <p:spPr bwMode="auto">
          <a:xfrm>
            <a:off x="230822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1" name="Oval 25"/>
          <p:cNvSpPr>
            <a:spLocks noChangeArrowheads="1"/>
          </p:cNvSpPr>
          <p:nvPr/>
        </p:nvSpPr>
        <p:spPr bwMode="auto">
          <a:xfrm>
            <a:off x="1990725" y="35496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2" name="Oval 26"/>
          <p:cNvSpPr>
            <a:spLocks noChangeArrowheads="1"/>
          </p:cNvSpPr>
          <p:nvPr/>
        </p:nvSpPr>
        <p:spPr bwMode="auto">
          <a:xfrm>
            <a:off x="2314575" y="38227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3" name="Oval 27"/>
          <p:cNvSpPr>
            <a:spLocks noChangeArrowheads="1"/>
          </p:cNvSpPr>
          <p:nvPr/>
        </p:nvSpPr>
        <p:spPr bwMode="auto">
          <a:xfrm>
            <a:off x="2314575" y="35369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4" name="Oval 28"/>
          <p:cNvSpPr>
            <a:spLocks noChangeArrowheads="1"/>
          </p:cNvSpPr>
          <p:nvPr/>
        </p:nvSpPr>
        <p:spPr bwMode="auto">
          <a:xfrm>
            <a:off x="1990725" y="38290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5" name="Oval 29"/>
          <p:cNvSpPr>
            <a:spLocks noChangeArrowheads="1"/>
          </p:cNvSpPr>
          <p:nvPr/>
        </p:nvSpPr>
        <p:spPr bwMode="auto">
          <a:xfrm>
            <a:off x="1498600" y="3060700"/>
            <a:ext cx="393700" cy="304800"/>
          </a:xfrm>
          <a:prstGeom prst="ellipse">
            <a:avLst/>
          </a:prstGeom>
          <a:solidFill>
            <a:srgbClr val="9933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6" name="Oval 30"/>
          <p:cNvSpPr>
            <a:spLocks noChangeArrowheads="1"/>
          </p:cNvSpPr>
          <p:nvPr/>
        </p:nvSpPr>
        <p:spPr bwMode="auto">
          <a:xfrm>
            <a:off x="1660525" y="3238500"/>
            <a:ext cx="74613" cy="7461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7" name="Line 31"/>
          <p:cNvSpPr>
            <a:spLocks noChangeShapeType="1"/>
          </p:cNvSpPr>
          <p:nvPr/>
        </p:nvSpPr>
        <p:spPr bwMode="auto">
          <a:xfrm rot="1606866">
            <a:off x="4538663" y="32702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8" name="Line 32"/>
          <p:cNvSpPr>
            <a:spLocks noChangeShapeType="1"/>
          </p:cNvSpPr>
          <p:nvPr/>
        </p:nvSpPr>
        <p:spPr bwMode="auto">
          <a:xfrm rot="1606866">
            <a:off x="3706813" y="28511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1969" name="Group 33"/>
          <p:cNvGrpSpPr>
            <a:grpSpLocks/>
          </p:cNvGrpSpPr>
          <p:nvPr/>
        </p:nvGrpSpPr>
        <p:grpSpPr bwMode="auto">
          <a:xfrm>
            <a:off x="1323975" y="2605088"/>
            <a:ext cx="1708150" cy="1608137"/>
            <a:chOff x="834" y="1641"/>
            <a:chExt cx="1076" cy="1013"/>
          </a:xfrm>
        </p:grpSpPr>
        <p:sp>
          <p:nvSpPr>
            <p:cNvPr id="551970" name="Oval 34"/>
            <p:cNvSpPr>
              <a:spLocks noChangeArrowheads="1"/>
            </p:cNvSpPr>
            <p:nvPr/>
          </p:nvSpPr>
          <p:spPr bwMode="auto">
            <a:xfrm>
              <a:off x="1860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71" name="Freeform 35"/>
            <p:cNvSpPr>
              <a:spLocks/>
            </p:cNvSpPr>
            <p:nvPr/>
          </p:nvSpPr>
          <p:spPr bwMode="auto">
            <a:xfrm rot="-6400616">
              <a:off x="996" y="1880"/>
              <a:ext cx="731" cy="586"/>
            </a:xfrm>
            <a:custGeom>
              <a:avLst/>
              <a:gdLst/>
              <a:ahLst/>
              <a:cxnLst>
                <a:cxn ang="0">
                  <a:pos x="351" y="39"/>
                </a:cxn>
                <a:cxn ang="0">
                  <a:pos x="125" y="47"/>
                </a:cxn>
                <a:cxn ang="0">
                  <a:pos x="55" y="86"/>
                </a:cxn>
                <a:cxn ang="0">
                  <a:pos x="0" y="203"/>
                </a:cxn>
                <a:cxn ang="0">
                  <a:pos x="148" y="398"/>
                </a:cxn>
                <a:cxn ang="0">
                  <a:pos x="523" y="398"/>
                </a:cxn>
                <a:cxn ang="0">
                  <a:pos x="593" y="312"/>
                </a:cxn>
                <a:cxn ang="0">
                  <a:pos x="608" y="219"/>
                </a:cxn>
                <a:cxn ang="0">
                  <a:pos x="593" y="102"/>
                </a:cxn>
                <a:cxn ang="0">
                  <a:pos x="429" y="0"/>
                </a:cxn>
                <a:cxn ang="0">
                  <a:pos x="374" y="8"/>
                </a:cxn>
                <a:cxn ang="0">
                  <a:pos x="359" y="32"/>
                </a:cxn>
                <a:cxn ang="0">
                  <a:pos x="351" y="39"/>
                </a:cxn>
              </a:cxnLst>
              <a:rect l="0" t="0" r="r" b="b"/>
              <a:pathLst>
                <a:path w="615" h="445">
                  <a:moveTo>
                    <a:pt x="351" y="39"/>
                  </a:moveTo>
                  <a:cubicBezTo>
                    <a:pt x="278" y="17"/>
                    <a:pt x="198" y="28"/>
                    <a:pt x="125" y="47"/>
                  </a:cubicBezTo>
                  <a:cubicBezTo>
                    <a:pt x="102" y="61"/>
                    <a:pt x="77" y="70"/>
                    <a:pt x="55" y="86"/>
                  </a:cubicBezTo>
                  <a:cubicBezTo>
                    <a:pt x="18" y="113"/>
                    <a:pt x="9" y="161"/>
                    <a:pt x="0" y="203"/>
                  </a:cubicBezTo>
                  <a:cubicBezTo>
                    <a:pt x="12" y="308"/>
                    <a:pt x="40" y="370"/>
                    <a:pt x="148" y="398"/>
                  </a:cubicBezTo>
                  <a:cubicBezTo>
                    <a:pt x="223" y="445"/>
                    <a:pt x="430" y="403"/>
                    <a:pt x="523" y="398"/>
                  </a:cubicBezTo>
                  <a:cubicBezTo>
                    <a:pt x="587" y="355"/>
                    <a:pt x="560" y="375"/>
                    <a:pt x="593" y="312"/>
                  </a:cubicBezTo>
                  <a:cubicBezTo>
                    <a:pt x="596" y="295"/>
                    <a:pt x="608" y="231"/>
                    <a:pt x="608" y="219"/>
                  </a:cubicBezTo>
                  <a:cubicBezTo>
                    <a:pt x="608" y="180"/>
                    <a:pt x="615" y="135"/>
                    <a:pt x="593" y="102"/>
                  </a:cubicBezTo>
                  <a:cubicBezTo>
                    <a:pt x="555" y="45"/>
                    <a:pt x="489" y="21"/>
                    <a:pt x="429" y="0"/>
                  </a:cubicBezTo>
                  <a:cubicBezTo>
                    <a:pt x="411" y="3"/>
                    <a:pt x="391" y="0"/>
                    <a:pt x="374" y="8"/>
                  </a:cubicBezTo>
                  <a:cubicBezTo>
                    <a:pt x="365" y="12"/>
                    <a:pt x="367" y="27"/>
                    <a:pt x="359" y="32"/>
                  </a:cubicBezTo>
                  <a:cubicBezTo>
                    <a:pt x="346" y="41"/>
                    <a:pt x="299" y="39"/>
                    <a:pt x="351" y="3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1972" name="Group 36"/>
            <p:cNvGrpSpPr>
              <a:grpSpLocks/>
            </p:cNvGrpSpPr>
            <p:nvPr/>
          </p:nvGrpSpPr>
          <p:grpSpPr bwMode="auto">
            <a:xfrm rot="-5452321">
              <a:off x="896" y="1643"/>
              <a:ext cx="956" cy="1018"/>
              <a:chOff x="2017" y="2174"/>
              <a:chExt cx="821" cy="820"/>
            </a:xfrm>
          </p:grpSpPr>
          <p:sp>
            <p:nvSpPr>
              <p:cNvPr id="551973" name="Line 37"/>
              <p:cNvSpPr>
                <a:spLocks noChangeShapeType="1"/>
              </p:cNvSpPr>
              <p:nvPr/>
            </p:nvSpPr>
            <p:spPr bwMode="auto">
              <a:xfrm>
                <a:off x="2017" y="2337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74" name="Line 38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75" name="Line 39"/>
              <p:cNvSpPr>
                <a:spLocks noChangeShapeType="1"/>
              </p:cNvSpPr>
              <p:nvPr/>
            </p:nvSpPr>
            <p:spPr bwMode="auto">
              <a:xfrm>
                <a:off x="2017" y="2502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76" name="Line 40"/>
              <p:cNvSpPr>
                <a:spLocks noChangeShapeType="1"/>
              </p:cNvSpPr>
              <p:nvPr/>
            </p:nvSpPr>
            <p:spPr bwMode="auto">
              <a:xfrm>
                <a:off x="2017" y="299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77" name="Line 41"/>
              <p:cNvSpPr>
                <a:spLocks noChangeShapeType="1"/>
              </p:cNvSpPr>
              <p:nvPr/>
            </p:nvSpPr>
            <p:spPr bwMode="auto">
              <a:xfrm>
                <a:off x="2017" y="2666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78" name="Line 42"/>
              <p:cNvSpPr>
                <a:spLocks noChangeShapeType="1"/>
              </p:cNvSpPr>
              <p:nvPr/>
            </p:nvSpPr>
            <p:spPr bwMode="auto">
              <a:xfrm>
                <a:off x="2017" y="2830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79" name="Line 43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0" name="Line 44"/>
              <p:cNvSpPr>
                <a:spLocks noChangeShapeType="1"/>
              </p:cNvSpPr>
              <p:nvPr/>
            </p:nvSpPr>
            <p:spPr bwMode="auto">
              <a:xfrm>
                <a:off x="2182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1" name="Line 45"/>
              <p:cNvSpPr>
                <a:spLocks noChangeShapeType="1"/>
              </p:cNvSpPr>
              <p:nvPr/>
            </p:nvSpPr>
            <p:spPr bwMode="auto">
              <a:xfrm>
                <a:off x="2345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2" name="Line 46"/>
              <p:cNvSpPr>
                <a:spLocks noChangeShapeType="1"/>
              </p:cNvSpPr>
              <p:nvPr/>
            </p:nvSpPr>
            <p:spPr bwMode="auto">
              <a:xfrm>
                <a:off x="2510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3" name="Line 47"/>
              <p:cNvSpPr>
                <a:spLocks noChangeShapeType="1"/>
              </p:cNvSpPr>
              <p:nvPr/>
            </p:nvSpPr>
            <p:spPr bwMode="auto">
              <a:xfrm>
                <a:off x="2674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84" name="Line 48"/>
              <p:cNvSpPr>
                <a:spLocks noChangeShapeType="1"/>
              </p:cNvSpPr>
              <p:nvPr/>
            </p:nvSpPr>
            <p:spPr bwMode="auto">
              <a:xfrm>
                <a:off x="2838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1985" name="Oval 49"/>
            <p:cNvSpPr>
              <a:spLocks noChangeArrowheads="1"/>
            </p:cNvSpPr>
            <p:nvPr/>
          </p:nvSpPr>
          <p:spPr bwMode="auto">
            <a:xfrm>
              <a:off x="1246" y="18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86" name="Oval 50"/>
            <p:cNvSpPr>
              <a:spLocks noChangeArrowheads="1"/>
            </p:cNvSpPr>
            <p:nvPr/>
          </p:nvSpPr>
          <p:spPr bwMode="auto">
            <a:xfrm>
              <a:off x="1442" y="18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87" name="Oval 51"/>
            <p:cNvSpPr>
              <a:spLocks noChangeArrowheads="1"/>
            </p:cNvSpPr>
            <p:nvPr/>
          </p:nvSpPr>
          <p:spPr bwMode="auto">
            <a:xfrm>
              <a:off x="1250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88" name="Oval 52"/>
            <p:cNvSpPr>
              <a:spLocks noChangeArrowheads="1"/>
            </p:cNvSpPr>
            <p:nvPr/>
          </p:nvSpPr>
          <p:spPr bwMode="auto">
            <a:xfrm>
              <a:off x="1454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89" name="Oval 53"/>
            <p:cNvSpPr>
              <a:spLocks noChangeArrowheads="1"/>
            </p:cNvSpPr>
            <p:nvPr/>
          </p:nvSpPr>
          <p:spPr bwMode="auto">
            <a:xfrm>
              <a:off x="1254" y="223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0" name="Oval 54"/>
            <p:cNvSpPr>
              <a:spLocks noChangeArrowheads="1"/>
            </p:cNvSpPr>
            <p:nvPr/>
          </p:nvSpPr>
          <p:spPr bwMode="auto">
            <a:xfrm>
              <a:off x="1458" y="240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1" name="Oval 55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2" name="Oval 56"/>
            <p:cNvSpPr>
              <a:spLocks noChangeArrowheads="1"/>
            </p:cNvSpPr>
            <p:nvPr/>
          </p:nvSpPr>
          <p:spPr bwMode="auto">
            <a:xfrm>
              <a:off x="1254" y="241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3" name="Oval 57"/>
            <p:cNvSpPr>
              <a:spLocks noChangeArrowheads="1"/>
            </p:cNvSpPr>
            <p:nvPr/>
          </p:nvSpPr>
          <p:spPr bwMode="auto">
            <a:xfrm>
              <a:off x="944" y="1928"/>
              <a:ext cx="248" cy="192"/>
            </a:xfrm>
            <a:prstGeom prst="ellipse">
              <a:avLst/>
            </a:pr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4" name="Oval 58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5" name="Oval 59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6" name="Oval 60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7" name="Oval 61"/>
            <p:cNvSpPr>
              <a:spLocks noChangeArrowheads="1"/>
            </p:cNvSpPr>
            <p:nvPr/>
          </p:nvSpPr>
          <p:spPr bwMode="auto">
            <a:xfrm>
              <a:off x="836" y="166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8" name="Oval 62"/>
            <p:cNvSpPr>
              <a:spLocks noChangeArrowheads="1"/>
            </p:cNvSpPr>
            <p:nvPr/>
          </p:nvSpPr>
          <p:spPr bwMode="auto">
            <a:xfrm>
              <a:off x="834" y="184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1999" name="Oval 63"/>
            <p:cNvSpPr>
              <a:spLocks noChangeArrowheads="1"/>
            </p:cNvSpPr>
            <p:nvPr/>
          </p:nvSpPr>
          <p:spPr bwMode="auto">
            <a:xfrm>
              <a:off x="840" y="203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0" name="Oval 64"/>
            <p:cNvSpPr>
              <a:spLocks noChangeArrowheads="1"/>
            </p:cNvSpPr>
            <p:nvPr/>
          </p:nvSpPr>
          <p:spPr bwMode="auto">
            <a:xfrm>
              <a:off x="843" y="222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1" name="Oval 65"/>
            <p:cNvSpPr>
              <a:spLocks noChangeArrowheads="1"/>
            </p:cNvSpPr>
            <p:nvPr/>
          </p:nvSpPr>
          <p:spPr bwMode="auto">
            <a:xfrm>
              <a:off x="843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2" name="Oval 66"/>
            <p:cNvSpPr>
              <a:spLocks noChangeArrowheads="1"/>
            </p:cNvSpPr>
            <p:nvPr/>
          </p:nvSpPr>
          <p:spPr bwMode="auto">
            <a:xfrm>
              <a:off x="852" y="260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3" name="Oval 67"/>
            <p:cNvSpPr>
              <a:spLocks noChangeArrowheads="1"/>
            </p:cNvSpPr>
            <p:nvPr/>
          </p:nvSpPr>
          <p:spPr bwMode="auto">
            <a:xfrm>
              <a:off x="1035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4" name="Oval 68"/>
            <p:cNvSpPr>
              <a:spLocks noChangeArrowheads="1"/>
            </p:cNvSpPr>
            <p:nvPr/>
          </p:nvSpPr>
          <p:spPr bwMode="auto">
            <a:xfrm>
              <a:off x="1035" y="1839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5" name="Oval 69"/>
            <p:cNvSpPr>
              <a:spLocks noChangeArrowheads="1"/>
            </p:cNvSpPr>
            <p:nvPr/>
          </p:nvSpPr>
          <p:spPr bwMode="auto">
            <a:xfrm>
              <a:off x="1650" y="183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6" name="Oval 70"/>
            <p:cNvSpPr>
              <a:spLocks noChangeArrowheads="1"/>
            </p:cNvSpPr>
            <p:nvPr/>
          </p:nvSpPr>
          <p:spPr bwMode="auto">
            <a:xfrm>
              <a:off x="1644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7" name="Oval 71"/>
            <p:cNvSpPr>
              <a:spLocks noChangeArrowheads="1"/>
            </p:cNvSpPr>
            <p:nvPr/>
          </p:nvSpPr>
          <p:spPr bwMode="auto">
            <a:xfrm>
              <a:off x="1440" y="164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8" name="Oval 72"/>
            <p:cNvSpPr>
              <a:spLocks noChangeArrowheads="1"/>
            </p:cNvSpPr>
            <p:nvPr/>
          </p:nvSpPr>
          <p:spPr bwMode="auto">
            <a:xfrm>
              <a:off x="1236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09" name="Oval 73"/>
            <p:cNvSpPr>
              <a:spLocks noChangeArrowheads="1"/>
            </p:cNvSpPr>
            <p:nvPr/>
          </p:nvSpPr>
          <p:spPr bwMode="auto">
            <a:xfrm>
              <a:off x="1047" y="260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0" name="Oval 74"/>
            <p:cNvSpPr>
              <a:spLocks noChangeArrowheads="1"/>
            </p:cNvSpPr>
            <p:nvPr/>
          </p:nvSpPr>
          <p:spPr bwMode="auto">
            <a:xfrm>
              <a:off x="1041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1" name="Oval 75"/>
            <p:cNvSpPr>
              <a:spLocks noChangeArrowheads="1"/>
            </p:cNvSpPr>
            <p:nvPr/>
          </p:nvSpPr>
          <p:spPr bwMode="auto">
            <a:xfrm>
              <a:off x="1044" y="222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2" name="Oval 76"/>
            <p:cNvSpPr>
              <a:spLocks noChangeArrowheads="1"/>
            </p:cNvSpPr>
            <p:nvPr/>
          </p:nvSpPr>
          <p:spPr bwMode="auto">
            <a:xfrm>
              <a:off x="1857" y="202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3" name="Oval 77"/>
            <p:cNvSpPr>
              <a:spLocks noChangeArrowheads="1"/>
            </p:cNvSpPr>
            <p:nvPr/>
          </p:nvSpPr>
          <p:spPr bwMode="auto">
            <a:xfrm>
              <a:off x="1656" y="221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4" name="Oval 78"/>
            <p:cNvSpPr>
              <a:spLocks noChangeArrowheads="1"/>
            </p:cNvSpPr>
            <p:nvPr/>
          </p:nvSpPr>
          <p:spPr bwMode="auto">
            <a:xfrm>
              <a:off x="1653" y="202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5" name="Oval 79"/>
            <p:cNvSpPr>
              <a:spLocks noChangeArrowheads="1"/>
            </p:cNvSpPr>
            <p:nvPr/>
          </p:nvSpPr>
          <p:spPr bwMode="auto">
            <a:xfrm>
              <a:off x="1656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6" name="Oval 80"/>
            <p:cNvSpPr>
              <a:spLocks noChangeArrowheads="1"/>
            </p:cNvSpPr>
            <p:nvPr/>
          </p:nvSpPr>
          <p:spPr bwMode="auto">
            <a:xfrm>
              <a:off x="1251" y="2604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7" name="Oval 81"/>
            <p:cNvSpPr>
              <a:spLocks noChangeArrowheads="1"/>
            </p:cNvSpPr>
            <p:nvPr/>
          </p:nvSpPr>
          <p:spPr bwMode="auto">
            <a:xfrm>
              <a:off x="1845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8" name="Oval 82"/>
            <p:cNvSpPr>
              <a:spLocks noChangeArrowheads="1"/>
            </p:cNvSpPr>
            <p:nvPr/>
          </p:nvSpPr>
          <p:spPr bwMode="auto">
            <a:xfrm>
              <a:off x="1848" y="183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19" name="Oval 83"/>
            <p:cNvSpPr>
              <a:spLocks noChangeArrowheads="1"/>
            </p:cNvSpPr>
            <p:nvPr/>
          </p:nvSpPr>
          <p:spPr bwMode="auto">
            <a:xfrm>
              <a:off x="1860" y="221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20" name="Oval 84"/>
            <p:cNvSpPr>
              <a:spLocks noChangeArrowheads="1"/>
            </p:cNvSpPr>
            <p:nvPr/>
          </p:nvSpPr>
          <p:spPr bwMode="auto">
            <a:xfrm>
              <a:off x="1863" y="2592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21" name="Oval 85"/>
            <p:cNvSpPr>
              <a:spLocks noChangeArrowheads="1"/>
            </p:cNvSpPr>
            <p:nvPr/>
          </p:nvSpPr>
          <p:spPr bwMode="auto">
            <a:xfrm>
              <a:off x="1659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22" name="Oval 86"/>
            <p:cNvSpPr>
              <a:spLocks noChangeArrowheads="1"/>
            </p:cNvSpPr>
            <p:nvPr/>
          </p:nvSpPr>
          <p:spPr bwMode="auto">
            <a:xfrm>
              <a:off x="1455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2023" name="Group 87"/>
          <p:cNvGrpSpPr>
            <a:grpSpLocks/>
          </p:cNvGrpSpPr>
          <p:nvPr/>
        </p:nvGrpSpPr>
        <p:grpSpPr bwMode="auto">
          <a:xfrm>
            <a:off x="1868488" y="3355975"/>
            <a:ext cx="3027362" cy="1470025"/>
            <a:chOff x="661" y="534"/>
            <a:chExt cx="1907" cy="926"/>
          </a:xfrm>
        </p:grpSpPr>
        <p:sp>
          <p:nvSpPr>
            <p:cNvPr id="552024" name="Line 88"/>
            <p:cNvSpPr>
              <a:spLocks noChangeShapeType="1"/>
            </p:cNvSpPr>
            <p:nvPr/>
          </p:nvSpPr>
          <p:spPr bwMode="auto">
            <a:xfrm rot="1606866">
              <a:off x="661" y="959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25" name="Rectangle 89"/>
            <p:cNvSpPr>
              <a:spLocks noChangeArrowheads="1"/>
            </p:cNvSpPr>
            <p:nvPr/>
          </p:nvSpPr>
          <p:spPr bwMode="auto">
            <a:xfrm rot="1606866">
              <a:off x="1813" y="1105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26" name="Rectangle 90"/>
            <p:cNvSpPr>
              <a:spLocks noChangeArrowheads="1"/>
            </p:cNvSpPr>
            <p:nvPr/>
          </p:nvSpPr>
          <p:spPr bwMode="auto">
            <a:xfrm rot="1606866">
              <a:off x="2328" y="1364"/>
              <a:ext cx="24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27" name="Oval 91"/>
            <p:cNvSpPr>
              <a:spLocks noChangeArrowheads="1"/>
            </p:cNvSpPr>
            <p:nvPr/>
          </p:nvSpPr>
          <p:spPr bwMode="auto">
            <a:xfrm rot="1603032">
              <a:off x="1264" y="793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28" name="Oval 92"/>
            <p:cNvSpPr>
              <a:spLocks noChangeArrowheads="1"/>
            </p:cNvSpPr>
            <p:nvPr/>
          </p:nvSpPr>
          <p:spPr bwMode="auto">
            <a:xfrm rot="1603032">
              <a:off x="1093" y="707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29" name="Oval 93"/>
            <p:cNvSpPr>
              <a:spLocks noChangeArrowheads="1"/>
            </p:cNvSpPr>
            <p:nvPr/>
          </p:nvSpPr>
          <p:spPr bwMode="auto">
            <a:xfrm rot="1603032">
              <a:off x="921" y="620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030" name="Oval 94"/>
            <p:cNvSpPr>
              <a:spLocks noChangeArrowheads="1"/>
            </p:cNvSpPr>
            <p:nvPr/>
          </p:nvSpPr>
          <p:spPr bwMode="auto">
            <a:xfrm rot="1603032">
              <a:off x="750" y="53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031" name="Oval 95"/>
          <p:cNvSpPr>
            <a:spLocks noChangeArrowheads="1"/>
          </p:cNvSpPr>
          <p:nvPr/>
        </p:nvSpPr>
        <p:spPr bwMode="auto">
          <a:xfrm>
            <a:off x="1587500" y="2933700"/>
            <a:ext cx="952500" cy="9525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032" name="Text Box 96"/>
          <p:cNvSpPr txBox="1">
            <a:spLocks noChangeArrowheads="1"/>
          </p:cNvSpPr>
          <p:nvPr/>
        </p:nvSpPr>
        <p:spPr bwMode="auto">
          <a:xfrm>
            <a:off x="4876800" y="4495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itchFamily="18" charset="0"/>
              </a:rPr>
              <a:t>1.0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2033" name="Text Box 97"/>
          <p:cNvSpPr txBox="1">
            <a:spLocks noChangeArrowheads="1"/>
          </p:cNvSpPr>
          <p:nvPr/>
        </p:nvSpPr>
        <p:spPr bwMode="auto">
          <a:xfrm>
            <a:off x="5562600" y="1752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volumetric compositing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909-6188-4D87-95EB-1C909CB574FE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93F5-B495-4AD8-B320-6FE61C70F3CF}" type="slidenum">
              <a:rPr lang="en-US"/>
              <a:pPr/>
              <a:t>38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Kernels</a:t>
            </a:r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4267200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52965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52966" name="AutoShape 6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Freeform 7"/>
          <p:cNvSpPr>
            <a:spLocks/>
          </p:cNvSpPr>
          <p:nvPr/>
        </p:nvSpPr>
        <p:spPr bwMode="auto">
          <a:xfrm rot="-6400616">
            <a:off x="1581945" y="2983706"/>
            <a:ext cx="1160462" cy="930275"/>
          </a:xfrm>
          <a:custGeom>
            <a:avLst/>
            <a:gdLst/>
            <a:ahLst/>
            <a:cxnLst>
              <a:cxn ang="0">
                <a:pos x="351" y="39"/>
              </a:cxn>
              <a:cxn ang="0">
                <a:pos x="125" y="47"/>
              </a:cxn>
              <a:cxn ang="0">
                <a:pos x="55" y="86"/>
              </a:cxn>
              <a:cxn ang="0">
                <a:pos x="0" y="203"/>
              </a:cxn>
              <a:cxn ang="0">
                <a:pos x="148" y="398"/>
              </a:cxn>
              <a:cxn ang="0">
                <a:pos x="523" y="398"/>
              </a:cxn>
              <a:cxn ang="0">
                <a:pos x="593" y="312"/>
              </a:cxn>
              <a:cxn ang="0">
                <a:pos x="608" y="219"/>
              </a:cxn>
              <a:cxn ang="0">
                <a:pos x="593" y="102"/>
              </a:cxn>
              <a:cxn ang="0">
                <a:pos x="429" y="0"/>
              </a:cxn>
              <a:cxn ang="0">
                <a:pos x="374" y="8"/>
              </a:cxn>
              <a:cxn ang="0">
                <a:pos x="359" y="32"/>
              </a:cxn>
              <a:cxn ang="0">
                <a:pos x="351" y="39"/>
              </a:cxn>
            </a:cxnLst>
            <a:rect l="0" t="0" r="r" b="b"/>
            <a:pathLst>
              <a:path w="615" h="445">
                <a:moveTo>
                  <a:pt x="351" y="39"/>
                </a:moveTo>
                <a:cubicBezTo>
                  <a:pt x="278" y="17"/>
                  <a:pt x="198" y="28"/>
                  <a:pt x="125" y="47"/>
                </a:cubicBezTo>
                <a:cubicBezTo>
                  <a:pt x="102" y="61"/>
                  <a:pt x="77" y="70"/>
                  <a:pt x="55" y="86"/>
                </a:cubicBezTo>
                <a:cubicBezTo>
                  <a:pt x="18" y="113"/>
                  <a:pt x="9" y="161"/>
                  <a:pt x="0" y="203"/>
                </a:cubicBezTo>
                <a:cubicBezTo>
                  <a:pt x="12" y="308"/>
                  <a:pt x="40" y="370"/>
                  <a:pt x="148" y="398"/>
                </a:cubicBezTo>
                <a:cubicBezTo>
                  <a:pt x="223" y="445"/>
                  <a:pt x="430" y="403"/>
                  <a:pt x="523" y="398"/>
                </a:cubicBezTo>
                <a:cubicBezTo>
                  <a:pt x="587" y="355"/>
                  <a:pt x="560" y="375"/>
                  <a:pt x="593" y="312"/>
                </a:cubicBezTo>
                <a:cubicBezTo>
                  <a:pt x="596" y="295"/>
                  <a:pt x="608" y="231"/>
                  <a:pt x="608" y="219"/>
                </a:cubicBezTo>
                <a:cubicBezTo>
                  <a:pt x="608" y="180"/>
                  <a:pt x="615" y="135"/>
                  <a:pt x="593" y="102"/>
                </a:cubicBezTo>
                <a:cubicBezTo>
                  <a:pt x="555" y="45"/>
                  <a:pt x="489" y="21"/>
                  <a:pt x="429" y="0"/>
                </a:cubicBezTo>
                <a:cubicBezTo>
                  <a:pt x="411" y="3"/>
                  <a:pt x="391" y="0"/>
                  <a:pt x="374" y="8"/>
                </a:cubicBezTo>
                <a:cubicBezTo>
                  <a:pt x="365" y="12"/>
                  <a:pt x="367" y="27"/>
                  <a:pt x="359" y="32"/>
                </a:cubicBezTo>
                <a:cubicBezTo>
                  <a:pt x="346" y="41"/>
                  <a:pt x="299" y="39"/>
                  <a:pt x="351" y="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2968" name="Group 8"/>
          <p:cNvGrpSpPr>
            <a:grpSpLocks/>
          </p:cNvGrpSpPr>
          <p:nvPr/>
        </p:nvGrpSpPr>
        <p:grpSpPr bwMode="auto">
          <a:xfrm rot="-5452321">
            <a:off x="1422401" y="2608262"/>
            <a:ext cx="1517650" cy="1616075"/>
            <a:chOff x="2017" y="2174"/>
            <a:chExt cx="821" cy="820"/>
          </a:xfrm>
        </p:grpSpPr>
        <p:sp>
          <p:nvSpPr>
            <p:cNvPr id="552969" name="Line 9"/>
            <p:cNvSpPr>
              <a:spLocks noChangeShapeType="1"/>
            </p:cNvSpPr>
            <p:nvPr/>
          </p:nvSpPr>
          <p:spPr bwMode="auto">
            <a:xfrm>
              <a:off x="2017" y="2337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0" name="Line 10"/>
            <p:cNvSpPr>
              <a:spLocks noChangeShapeType="1"/>
            </p:cNvSpPr>
            <p:nvPr/>
          </p:nvSpPr>
          <p:spPr bwMode="auto">
            <a:xfrm>
              <a:off x="2017" y="217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1" name="Line 11"/>
            <p:cNvSpPr>
              <a:spLocks noChangeShapeType="1"/>
            </p:cNvSpPr>
            <p:nvPr/>
          </p:nvSpPr>
          <p:spPr bwMode="auto">
            <a:xfrm>
              <a:off x="2017" y="2502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2" name="Line 12"/>
            <p:cNvSpPr>
              <a:spLocks noChangeShapeType="1"/>
            </p:cNvSpPr>
            <p:nvPr/>
          </p:nvSpPr>
          <p:spPr bwMode="auto">
            <a:xfrm>
              <a:off x="2017" y="299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Line 13"/>
            <p:cNvSpPr>
              <a:spLocks noChangeShapeType="1"/>
            </p:cNvSpPr>
            <p:nvPr/>
          </p:nvSpPr>
          <p:spPr bwMode="auto">
            <a:xfrm>
              <a:off x="2017" y="2666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4" name="Line 14"/>
            <p:cNvSpPr>
              <a:spLocks noChangeShapeType="1"/>
            </p:cNvSpPr>
            <p:nvPr/>
          </p:nvSpPr>
          <p:spPr bwMode="auto">
            <a:xfrm>
              <a:off x="2017" y="2830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5" name="Line 15"/>
            <p:cNvSpPr>
              <a:spLocks noChangeShapeType="1"/>
            </p:cNvSpPr>
            <p:nvPr/>
          </p:nvSpPr>
          <p:spPr bwMode="auto">
            <a:xfrm>
              <a:off x="2017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6" name="Line 16"/>
            <p:cNvSpPr>
              <a:spLocks noChangeShapeType="1"/>
            </p:cNvSpPr>
            <p:nvPr/>
          </p:nvSpPr>
          <p:spPr bwMode="auto">
            <a:xfrm>
              <a:off x="2182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7" name="Line 17"/>
            <p:cNvSpPr>
              <a:spLocks noChangeShapeType="1"/>
            </p:cNvSpPr>
            <p:nvPr/>
          </p:nvSpPr>
          <p:spPr bwMode="auto">
            <a:xfrm>
              <a:off x="2345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8" name="Line 18"/>
            <p:cNvSpPr>
              <a:spLocks noChangeShapeType="1"/>
            </p:cNvSpPr>
            <p:nvPr/>
          </p:nvSpPr>
          <p:spPr bwMode="auto">
            <a:xfrm>
              <a:off x="2510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9" name="Line 19"/>
            <p:cNvSpPr>
              <a:spLocks noChangeShapeType="1"/>
            </p:cNvSpPr>
            <p:nvPr/>
          </p:nvSpPr>
          <p:spPr bwMode="auto">
            <a:xfrm>
              <a:off x="2674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80" name="Line 20"/>
            <p:cNvSpPr>
              <a:spLocks noChangeShapeType="1"/>
            </p:cNvSpPr>
            <p:nvPr/>
          </p:nvSpPr>
          <p:spPr bwMode="auto">
            <a:xfrm>
              <a:off x="2838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81" name="Oval 21"/>
          <p:cNvSpPr>
            <a:spLocks noChangeArrowheads="1"/>
          </p:cNvSpPr>
          <p:nvPr/>
        </p:nvSpPr>
        <p:spPr bwMode="auto">
          <a:xfrm>
            <a:off x="1978025" y="29210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2" name="Oval 22"/>
          <p:cNvSpPr>
            <a:spLocks noChangeArrowheads="1"/>
          </p:cNvSpPr>
          <p:nvPr/>
        </p:nvSpPr>
        <p:spPr bwMode="auto">
          <a:xfrm>
            <a:off x="2289175" y="29273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3" name="Oval 23"/>
          <p:cNvSpPr>
            <a:spLocks noChangeArrowheads="1"/>
          </p:cNvSpPr>
          <p:nvPr/>
        </p:nvSpPr>
        <p:spPr bwMode="auto">
          <a:xfrm>
            <a:off x="198437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4" name="Oval 24"/>
          <p:cNvSpPr>
            <a:spLocks noChangeArrowheads="1"/>
          </p:cNvSpPr>
          <p:nvPr/>
        </p:nvSpPr>
        <p:spPr bwMode="auto">
          <a:xfrm>
            <a:off x="230822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5" name="Oval 25"/>
          <p:cNvSpPr>
            <a:spLocks noChangeArrowheads="1"/>
          </p:cNvSpPr>
          <p:nvPr/>
        </p:nvSpPr>
        <p:spPr bwMode="auto">
          <a:xfrm>
            <a:off x="1990725" y="35496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6" name="Oval 26"/>
          <p:cNvSpPr>
            <a:spLocks noChangeArrowheads="1"/>
          </p:cNvSpPr>
          <p:nvPr/>
        </p:nvSpPr>
        <p:spPr bwMode="auto">
          <a:xfrm>
            <a:off x="2314575" y="38227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7" name="Oval 27"/>
          <p:cNvSpPr>
            <a:spLocks noChangeArrowheads="1"/>
          </p:cNvSpPr>
          <p:nvPr/>
        </p:nvSpPr>
        <p:spPr bwMode="auto">
          <a:xfrm>
            <a:off x="2314575" y="35369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8" name="Oval 28"/>
          <p:cNvSpPr>
            <a:spLocks noChangeArrowheads="1"/>
          </p:cNvSpPr>
          <p:nvPr/>
        </p:nvSpPr>
        <p:spPr bwMode="auto">
          <a:xfrm>
            <a:off x="1990725" y="38290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9" name="Oval 29"/>
          <p:cNvSpPr>
            <a:spLocks noChangeArrowheads="1"/>
          </p:cNvSpPr>
          <p:nvPr/>
        </p:nvSpPr>
        <p:spPr bwMode="auto">
          <a:xfrm>
            <a:off x="1498600" y="3060700"/>
            <a:ext cx="393700" cy="304800"/>
          </a:xfrm>
          <a:prstGeom prst="ellipse">
            <a:avLst/>
          </a:prstGeom>
          <a:solidFill>
            <a:srgbClr val="9933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0" name="Oval 30"/>
          <p:cNvSpPr>
            <a:spLocks noChangeArrowheads="1"/>
          </p:cNvSpPr>
          <p:nvPr/>
        </p:nvSpPr>
        <p:spPr bwMode="auto">
          <a:xfrm>
            <a:off x="1660525" y="3238500"/>
            <a:ext cx="74613" cy="7461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1" name="Line 31"/>
          <p:cNvSpPr>
            <a:spLocks noChangeShapeType="1"/>
          </p:cNvSpPr>
          <p:nvPr/>
        </p:nvSpPr>
        <p:spPr bwMode="auto">
          <a:xfrm rot="1606866">
            <a:off x="4538663" y="32702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2" name="Line 32"/>
          <p:cNvSpPr>
            <a:spLocks noChangeShapeType="1"/>
          </p:cNvSpPr>
          <p:nvPr/>
        </p:nvSpPr>
        <p:spPr bwMode="auto">
          <a:xfrm rot="1606866">
            <a:off x="3706813" y="28511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2993" name="Group 33"/>
          <p:cNvGrpSpPr>
            <a:grpSpLocks/>
          </p:cNvGrpSpPr>
          <p:nvPr/>
        </p:nvGrpSpPr>
        <p:grpSpPr bwMode="auto">
          <a:xfrm>
            <a:off x="1323975" y="2605088"/>
            <a:ext cx="1708150" cy="1608137"/>
            <a:chOff x="834" y="1641"/>
            <a:chExt cx="1076" cy="1013"/>
          </a:xfrm>
        </p:grpSpPr>
        <p:sp>
          <p:nvSpPr>
            <p:cNvPr id="552994" name="Oval 34"/>
            <p:cNvSpPr>
              <a:spLocks noChangeArrowheads="1"/>
            </p:cNvSpPr>
            <p:nvPr/>
          </p:nvSpPr>
          <p:spPr bwMode="auto">
            <a:xfrm>
              <a:off x="1860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95" name="Freeform 35"/>
            <p:cNvSpPr>
              <a:spLocks/>
            </p:cNvSpPr>
            <p:nvPr/>
          </p:nvSpPr>
          <p:spPr bwMode="auto">
            <a:xfrm rot="-6400616">
              <a:off x="996" y="1880"/>
              <a:ext cx="731" cy="586"/>
            </a:xfrm>
            <a:custGeom>
              <a:avLst/>
              <a:gdLst/>
              <a:ahLst/>
              <a:cxnLst>
                <a:cxn ang="0">
                  <a:pos x="351" y="39"/>
                </a:cxn>
                <a:cxn ang="0">
                  <a:pos x="125" y="47"/>
                </a:cxn>
                <a:cxn ang="0">
                  <a:pos x="55" y="86"/>
                </a:cxn>
                <a:cxn ang="0">
                  <a:pos x="0" y="203"/>
                </a:cxn>
                <a:cxn ang="0">
                  <a:pos x="148" y="398"/>
                </a:cxn>
                <a:cxn ang="0">
                  <a:pos x="523" y="398"/>
                </a:cxn>
                <a:cxn ang="0">
                  <a:pos x="593" y="312"/>
                </a:cxn>
                <a:cxn ang="0">
                  <a:pos x="608" y="219"/>
                </a:cxn>
                <a:cxn ang="0">
                  <a:pos x="593" y="102"/>
                </a:cxn>
                <a:cxn ang="0">
                  <a:pos x="429" y="0"/>
                </a:cxn>
                <a:cxn ang="0">
                  <a:pos x="374" y="8"/>
                </a:cxn>
                <a:cxn ang="0">
                  <a:pos x="359" y="32"/>
                </a:cxn>
                <a:cxn ang="0">
                  <a:pos x="351" y="39"/>
                </a:cxn>
              </a:cxnLst>
              <a:rect l="0" t="0" r="r" b="b"/>
              <a:pathLst>
                <a:path w="615" h="445">
                  <a:moveTo>
                    <a:pt x="351" y="39"/>
                  </a:moveTo>
                  <a:cubicBezTo>
                    <a:pt x="278" y="17"/>
                    <a:pt x="198" y="28"/>
                    <a:pt x="125" y="47"/>
                  </a:cubicBezTo>
                  <a:cubicBezTo>
                    <a:pt x="102" y="61"/>
                    <a:pt x="77" y="70"/>
                    <a:pt x="55" y="86"/>
                  </a:cubicBezTo>
                  <a:cubicBezTo>
                    <a:pt x="18" y="113"/>
                    <a:pt x="9" y="161"/>
                    <a:pt x="0" y="203"/>
                  </a:cubicBezTo>
                  <a:cubicBezTo>
                    <a:pt x="12" y="308"/>
                    <a:pt x="40" y="370"/>
                    <a:pt x="148" y="398"/>
                  </a:cubicBezTo>
                  <a:cubicBezTo>
                    <a:pt x="223" y="445"/>
                    <a:pt x="430" y="403"/>
                    <a:pt x="523" y="398"/>
                  </a:cubicBezTo>
                  <a:cubicBezTo>
                    <a:pt x="587" y="355"/>
                    <a:pt x="560" y="375"/>
                    <a:pt x="593" y="312"/>
                  </a:cubicBezTo>
                  <a:cubicBezTo>
                    <a:pt x="596" y="295"/>
                    <a:pt x="608" y="231"/>
                    <a:pt x="608" y="219"/>
                  </a:cubicBezTo>
                  <a:cubicBezTo>
                    <a:pt x="608" y="180"/>
                    <a:pt x="615" y="135"/>
                    <a:pt x="593" y="102"/>
                  </a:cubicBezTo>
                  <a:cubicBezTo>
                    <a:pt x="555" y="45"/>
                    <a:pt x="489" y="21"/>
                    <a:pt x="429" y="0"/>
                  </a:cubicBezTo>
                  <a:cubicBezTo>
                    <a:pt x="411" y="3"/>
                    <a:pt x="391" y="0"/>
                    <a:pt x="374" y="8"/>
                  </a:cubicBezTo>
                  <a:cubicBezTo>
                    <a:pt x="365" y="12"/>
                    <a:pt x="367" y="27"/>
                    <a:pt x="359" y="32"/>
                  </a:cubicBezTo>
                  <a:cubicBezTo>
                    <a:pt x="346" y="41"/>
                    <a:pt x="299" y="39"/>
                    <a:pt x="351" y="3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2996" name="Group 36"/>
            <p:cNvGrpSpPr>
              <a:grpSpLocks/>
            </p:cNvGrpSpPr>
            <p:nvPr/>
          </p:nvGrpSpPr>
          <p:grpSpPr bwMode="auto">
            <a:xfrm rot="-5452321">
              <a:off x="896" y="1643"/>
              <a:ext cx="956" cy="1018"/>
              <a:chOff x="2017" y="2174"/>
              <a:chExt cx="821" cy="820"/>
            </a:xfrm>
          </p:grpSpPr>
          <p:sp>
            <p:nvSpPr>
              <p:cNvPr id="552997" name="Line 37"/>
              <p:cNvSpPr>
                <a:spLocks noChangeShapeType="1"/>
              </p:cNvSpPr>
              <p:nvPr/>
            </p:nvSpPr>
            <p:spPr bwMode="auto">
              <a:xfrm>
                <a:off x="2017" y="2337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998" name="Line 38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999" name="Line 39"/>
              <p:cNvSpPr>
                <a:spLocks noChangeShapeType="1"/>
              </p:cNvSpPr>
              <p:nvPr/>
            </p:nvSpPr>
            <p:spPr bwMode="auto">
              <a:xfrm>
                <a:off x="2017" y="2502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0" name="Line 40"/>
              <p:cNvSpPr>
                <a:spLocks noChangeShapeType="1"/>
              </p:cNvSpPr>
              <p:nvPr/>
            </p:nvSpPr>
            <p:spPr bwMode="auto">
              <a:xfrm>
                <a:off x="2017" y="299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1" name="Line 41"/>
              <p:cNvSpPr>
                <a:spLocks noChangeShapeType="1"/>
              </p:cNvSpPr>
              <p:nvPr/>
            </p:nvSpPr>
            <p:spPr bwMode="auto">
              <a:xfrm>
                <a:off x="2017" y="2666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2" name="Line 42"/>
              <p:cNvSpPr>
                <a:spLocks noChangeShapeType="1"/>
              </p:cNvSpPr>
              <p:nvPr/>
            </p:nvSpPr>
            <p:spPr bwMode="auto">
              <a:xfrm>
                <a:off x="2017" y="2830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3" name="Line 43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4" name="Line 44"/>
              <p:cNvSpPr>
                <a:spLocks noChangeShapeType="1"/>
              </p:cNvSpPr>
              <p:nvPr/>
            </p:nvSpPr>
            <p:spPr bwMode="auto">
              <a:xfrm>
                <a:off x="2182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5" name="Line 45"/>
              <p:cNvSpPr>
                <a:spLocks noChangeShapeType="1"/>
              </p:cNvSpPr>
              <p:nvPr/>
            </p:nvSpPr>
            <p:spPr bwMode="auto">
              <a:xfrm>
                <a:off x="2345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6" name="Line 46"/>
              <p:cNvSpPr>
                <a:spLocks noChangeShapeType="1"/>
              </p:cNvSpPr>
              <p:nvPr/>
            </p:nvSpPr>
            <p:spPr bwMode="auto">
              <a:xfrm>
                <a:off x="2510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7" name="Line 47"/>
              <p:cNvSpPr>
                <a:spLocks noChangeShapeType="1"/>
              </p:cNvSpPr>
              <p:nvPr/>
            </p:nvSpPr>
            <p:spPr bwMode="auto">
              <a:xfrm>
                <a:off x="2674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08" name="Line 48"/>
              <p:cNvSpPr>
                <a:spLocks noChangeShapeType="1"/>
              </p:cNvSpPr>
              <p:nvPr/>
            </p:nvSpPr>
            <p:spPr bwMode="auto">
              <a:xfrm>
                <a:off x="2838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009" name="Oval 49"/>
            <p:cNvSpPr>
              <a:spLocks noChangeArrowheads="1"/>
            </p:cNvSpPr>
            <p:nvPr/>
          </p:nvSpPr>
          <p:spPr bwMode="auto">
            <a:xfrm>
              <a:off x="1246" y="18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0" name="Oval 50"/>
            <p:cNvSpPr>
              <a:spLocks noChangeArrowheads="1"/>
            </p:cNvSpPr>
            <p:nvPr/>
          </p:nvSpPr>
          <p:spPr bwMode="auto">
            <a:xfrm>
              <a:off x="1442" y="18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1" name="Oval 51"/>
            <p:cNvSpPr>
              <a:spLocks noChangeArrowheads="1"/>
            </p:cNvSpPr>
            <p:nvPr/>
          </p:nvSpPr>
          <p:spPr bwMode="auto">
            <a:xfrm>
              <a:off x="1250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2" name="Oval 52"/>
            <p:cNvSpPr>
              <a:spLocks noChangeArrowheads="1"/>
            </p:cNvSpPr>
            <p:nvPr/>
          </p:nvSpPr>
          <p:spPr bwMode="auto">
            <a:xfrm>
              <a:off x="1454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3" name="Oval 53"/>
            <p:cNvSpPr>
              <a:spLocks noChangeArrowheads="1"/>
            </p:cNvSpPr>
            <p:nvPr/>
          </p:nvSpPr>
          <p:spPr bwMode="auto">
            <a:xfrm>
              <a:off x="1254" y="223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4" name="Oval 54"/>
            <p:cNvSpPr>
              <a:spLocks noChangeArrowheads="1"/>
            </p:cNvSpPr>
            <p:nvPr/>
          </p:nvSpPr>
          <p:spPr bwMode="auto">
            <a:xfrm>
              <a:off x="1458" y="240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5" name="Oval 55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6" name="Oval 56"/>
            <p:cNvSpPr>
              <a:spLocks noChangeArrowheads="1"/>
            </p:cNvSpPr>
            <p:nvPr/>
          </p:nvSpPr>
          <p:spPr bwMode="auto">
            <a:xfrm>
              <a:off x="1254" y="241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7" name="Oval 57"/>
            <p:cNvSpPr>
              <a:spLocks noChangeArrowheads="1"/>
            </p:cNvSpPr>
            <p:nvPr/>
          </p:nvSpPr>
          <p:spPr bwMode="auto">
            <a:xfrm>
              <a:off x="944" y="1928"/>
              <a:ext cx="248" cy="192"/>
            </a:xfrm>
            <a:prstGeom prst="ellipse">
              <a:avLst/>
            </a:pr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8" name="Oval 58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9" name="Oval 59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0" name="Oval 60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1" name="Oval 61"/>
            <p:cNvSpPr>
              <a:spLocks noChangeArrowheads="1"/>
            </p:cNvSpPr>
            <p:nvPr/>
          </p:nvSpPr>
          <p:spPr bwMode="auto">
            <a:xfrm>
              <a:off x="836" y="166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2" name="Oval 62"/>
            <p:cNvSpPr>
              <a:spLocks noChangeArrowheads="1"/>
            </p:cNvSpPr>
            <p:nvPr/>
          </p:nvSpPr>
          <p:spPr bwMode="auto">
            <a:xfrm>
              <a:off x="834" y="184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3" name="Oval 63"/>
            <p:cNvSpPr>
              <a:spLocks noChangeArrowheads="1"/>
            </p:cNvSpPr>
            <p:nvPr/>
          </p:nvSpPr>
          <p:spPr bwMode="auto">
            <a:xfrm>
              <a:off x="840" y="203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4" name="Oval 64"/>
            <p:cNvSpPr>
              <a:spLocks noChangeArrowheads="1"/>
            </p:cNvSpPr>
            <p:nvPr/>
          </p:nvSpPr>
          <p:spPr bwMode="auto">
            <a:xfrm>
              <a:off x="843" y="222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5" name="Oval 65"/>
            <p:cNvSpPr>
              <a:spLocks noChangeArrowheads="1"/>
            </p:cNvSpPr>
            <p:nvPr/>
          </p:nvSpPr>
          <p:spPr bwMode="auto">
            <a:xfrm>
              <a:off x="843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6" name="Oval 66"/>
            <p:cNvSpPr>
              <a:spLocks noChangeArrowheads="1"/>
            </p:cNvSpPr>
            <p:nvPr/>
          </p:nvSpPr>
          <p:spPr bwMode="auto">
            <a:xfrm>
              <a:off x="852" y="260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7" name="Oval 67"/>
            <p:cNvSpPr>
              <a:spLocks noChangeArrowheads="1"/>
            </p:cNvSpPr>
            <p:nvPr/>
          </p:nvSpPr>
          <p:spPr bwMode="auto">
            <a:xfrm>
              <a:off x="1035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8" name="Oval 68"/>
            <p:cNvSpPr>
              <a:spLocks noChangeArrowheads="1"/>
            </p:cNvSpPr>
            <p:nvPr/>
          </p:nvSpPr>
          <p:spPr bwMode="auto">
            <a:xfrm>
              <a:off x="1035" y="1839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9" name="Oval 69"/>
            <p:cNvSpPr>
              <a:spLocks noChangeArrowheads="1"/>
            </p:cNvSpPr>
            <p:nvPr/>
          </p:nvSpPr>
          <p:spPr bwMode="auto">
            <a:xfrm>
              <a:off x="1650" y="183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0" name="Oval 70"/>
            <p:cNvSpPr>
              <a:spLocks noChangeArrowheads="1"/>
            </p:cNvSpPr>
            <p:nvPr/>
          </p:nvSpPr>
          <p:spPr bwMode="auto">
            <a:xfrm>
              <a:off x="1644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1" name="Oval 71"/>
            <p:cNvSpPr>
              <a:spLocks noChangeArrowheads="1"/>
            </p:cNvSpPr>
            <p:nvPr/>
          </p:nvSpPr>
          <p:spPr bwMode="auto">
            <a:xfrm>
              <a:off x="1440" y="164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2" name="Oval 72"/>
            <p:cNvSpPr>
              <a:spLocks noChangeArrowheads="1"/>
            </p:cNvSpPr>
            <p:nvPr/>
          </p:nvSpPr>
          <p:spPr bwMode="auto">
            <a:xfrm>
              <a:off x="1236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3" name="Oval 73"/>
            <p:cNvSpPr>
              <a:spLocks noChangeArrowheads="1"/>
            </p:cNvSpPr>
            <p:nvPr/>
          </p:nvSpPr>
          <p:spPr bwMode="auto">
            <a:xfrm>
              <a:off x="1047" y="260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4" name="Oval 74"/>
            <p:cNvSpPr>
              <a:spLocks noChangeArrowheads="1"/>
            </p:cNvSpPr>
            <p:nvPr/>
          </p:nvSpPr>
          <p:spPr bwMode="auto">
            <a:xfrm>
              <a:off x="1041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5" name="Oval 75"/>
            <p:cNvSpPr>
              <a:spLocks noChangeArrowheads="1"/>
            </p:cNvSpPr>
            <p:nvPr/>
          </p:nvSpPr>
          <p:spPr bwMode="auto">
            <a:xfrm>
              <a:off x="1044" y="222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6" name="Oval 76"/>
            <p:cNvSpPr>
              <a:spLocks noChangeArrowheads="1"/>
            </p:cNvSpPr>
            <p:nvPr/>
          </p:nvSpPr>
          <p:spPr bwMode="auto">
            <a:xfrm>
              <a:off x="1857" y="202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7" name="Oval 77"/>
            <p:cNvSpPr>
              <a:spLocks noChangeArrowheads="1"/>
            </p:cNvSpPr>
            <p:nvPr/>
          </p:nvSpPr>
          <p:spPr bwMode="auto">
            <a:xfrm>
              <a:off x="1656" y="221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8" name="Oval 78"/>
            <p:cNvSpPr>
              <a:spLocks noChangeArrowheads="1"/>
            </p:cNvSpPr>
            <p:nvPr/>
          </p:nvSpPr>
          <p:spPr bwMode="auto">
            <a:xfrm>
              <a:off x="1653" y="202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9" name="Oval 79"/>
            <p:cNvSpPr>
              <a:spLocks noChangeArrowheads="1"/>
            </p:cNvSpPr>
            <p:nvPr/>
          </p:nvSpPr>
          <p:spPr bwMode="auto">
            <a:xfrm>
              <a:off x="1656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0" name="Oval 80"/>
            <p:cNvSpPr>
              <a:spLocks noChangeArrowheads="1"/>
            </p:cNvSpPr>
            <p:nvPr/>
          </p:nvSpPr>
          <p:spPr bwMode="auto">
            <a:xfrm>
              <a:off x="1251" y="2604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1" name="Oval 81"/>
            <p:cNvSpPr>
              <a:spLocks noChangeArrowheads="1"/>
            </p:cNvSpPr>
            <p:nvPr/>
          </p:nvSpPr>
          <p:spPr bwMode="auto">
            <a:xfrm>
              <a:off x="1845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2" name="Oval 82"/>
            <p:cNvSpPr>
              <a:spLocks noChangeArrowheads="1"/>
            </p:cNvSpPr>
            <p:nvPr/>
          </p:nvSpPr>
          <p:spPr bwMode="auto">
            <a:xfrm>
              <a:off x="1848" y="183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3" name="Oval 83"/>
            <p:cNvSpPr>
              <a:spLocks noChangeArrowheads="1"/>
            </p:cNvSpPr>
            <p:nvPr/>
          </p:nvSpPr>
          <p:spPr bwMode="auto">
            <a:xfrm>
              <a:off x="1860" y="221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4" name="Oval 84"/>
            <p:cNvSpPr>
              <a:spLocks noChangeArrowheads="1"/>
            </p:cNvSpPr>
            <p:nvPr/>
          </p:nvSpPr>
          <p:spPr bwMode="auto">
            <a:xfrm>
              <a:off x="1863" y="2592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5" name="Oval 85"/>
            <p:cNvSpPr>
              <a:spLocks noChangeArrowheads="1"/>
            </p:cNvSpPr>
            <p:nvPr/>
          </p:nvSpPr>
          <p:spPr bwMode="auto">
            <a:xfrm>
              <a:off x="1659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6" name="Oval 86"/>
            <p:cNvSpPr>
              <a:spLocks noChangeArrowheads="1"/>
            </p:cNvSpPr>
            <p:nvPr/>
          </p:nvSpPr>
          <p:spPr bwMode="auto">
            <a:xfrm>
              <a:off x="1455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47" name="Oval 87"/>
          <p:cNvSpPr>
            <a:spLocks noChangeArrowheads="1"/>
          </p:cNvSpPr>
          <p:nvPr/>
        </p:nvSpPr>
        <p:spPr bwMode="auto">
          <a:xfrm>
            <a:off x="1308100" y="2794000"/>
            <a:ext cx="952500" cy="9525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48" name="Group 88"/>
          <p:cNvGrpSpPr>
            <a:grpSpLocks/>
          </p:cNvGrpSpPr>
          <p:nvPr/>
        </p:nvGrpSpPr>
        <p:grpSpPr bwMode="auto">
          <a:xfrm>
            <a:off x="1579563" y="3219450"/>
            <a:ext cx="3316287" cy="1608138"/>
            <a:chOff x="481" y="473"/>
            <a:chExt cx="2089" cy="1013"/>
          </a:xfrm>
        </p:grpSpPr>
        <p:sp>
          <p:nvSpPr>
            <p:cNvPr id="553049" name="Line 89"/>
            <p:cNvSpPr>
              <a:spLocks noChangeShapeType="1"/>
            </p:cNvSpPr>
            <p:nvPr/>
          </p:nvSpPr>
          <p:spPr bwMode="auto">
            <a:xfrm rot="1606866">
              <a:off x="481" y="941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0" name="Rectangle 90"/>
            <p:cNvSpPr>
              <a:spLocks noChangeArrowheads="1"/>
            </p:cNvSpPr>
            <p:nvPr/>
          </p:nvSpPr>
          <p:spPr bwMode="auto">
            <a:xfrm rot="1606866">
              <a:off x="1815" y="1131"/>
              <a:ext cx="240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1" name="Rectangle 91"/>
            <p:cNvSpPr>
              <a:spLocks noChangeArrowheads="1"/>
            </p:cNvSpPr>
            <p:nvPr/>
          </p:nvSpPr>
          <p:spPr bwMode="auto">
            <a:xfrm rot="1606866">
              <a:off x="2330" y="1390"/>
              <a:ext cx="240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2" name="Oval 92"/>
            <p:cNvSpPr>
              <a:spLocks noChangeArrowheads="1"/>
            </p:cNvSpPr>
            <p:nvPr/>
          </p:nvSpPr>
          <p:spPr bwMode="auto">
            <a:xfrm rot="1603032">
              <a:off x="581" y="4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3" name="Oval 93"/>
            <p:cNvSpPr>
              <a:spLocks noChangeArrowheads="1"/>
            </p:cNvSpPr>
            <p:nvPr/>
          </p:nvSpPr>
          <p:spPr bwMode="auto">
            <a:xfrm rot="1603032">
              <a:off x="1267" y="818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4" name="Oval 94"/>
            <p:cNvSpPr>
              <a:spLocks noChangeArrowheads="1"/>
            </p:cNvSpPr>
            <p:nvPr/>
          </p:nvSpPr>
          <p:spPr bwMode="auto">
            <a:xfrm rot="1603032">
              <a:off x="1095" y="732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5" name="Oval 95"/>
            <p:cNvSpPr>
              <a:spLocks noChangeArrowheads="1"/>
            </p:cNvSpPr>
            <p:nvPr/>
          </p:nvSpPr>
          <p:spPr bwMode="auto">
            <a:xfrm rot="1603032">
              <a:off x="924" y="645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6" name="Oval 96"/>
            <p:cNvSpPr>
              <a:spLocks noChangeArrowheads="1"/>
            </p:cNvSpPr>
            <p:nvPr/>
          </p:nvSpPr>
          <p:spPr bwMode="auto">
            <a:xfrm rot="1603032">
              <a:off x="752" y="559"/>
              <a:ext cx="96" cy="9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57" name="Text Box 97"/>
          <p:cNvSpPr txBox="1">
            <a:spLocks noChangeArrowheads="1"/>
          </p:cNvSpPr>
          <p:nvPr/>
        </p:nvSpPr>
        <p:spPr bwMode="auto">
          <a:xfrm>
            <a:off x="4876800" y="4495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itchFamily="18" charset="0"/>
              </a:rPr>
              <a:t>1.0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3058" name="Text Box 98"/>
          <p:cNvSpPr txBox="1">
            <a:spLocks noChangeArrowheads="1"/>
          </p:cNvSpPr>
          <p:nvPr/>
        </p:nvSpPr>
        <p:spPr bwMode="auto">
          <a:xfrm>
            <a:off x="5562600" y="1752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volumetric compositing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C2C7B-FA7B-4850-955B-23EB5E1AF83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0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5DBC-5492-48C5-82D1-DFE862A1D4E2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Kernels</a:t>
            </a:r>
          </a:p>
        </p:txBody>
      </p:sp>
      <p:sp>
        <p:nvSpPr>
          <p:cNvPr id="553987" name="Text Box 3"/>
          <p:cNvSpPr txBox="1">
            <a:spLocks noChangeArrowheads="1"/>
          </p:cNvSpPr>
          <p:nvPr/>
        </p:nvSpPr>
        <p:spPr bwMode="auto">
          <a:xfrm>
            <a:off x="4267200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553988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53990" name="AutoShape 6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91" name="Freeform 7"/>
          <p:cNvSpPr>
            <a:spLocks/>
          </p:cNvSpPr>
          <p:nvPr/>
        </p:nvSpPr>
        <p:spPr bwMode="auto">
          <a:xfrm rot="-6400616">
            <a:off x="1581945" y="2983706"/>
            <a:ext cx="1160462" cy="930275"/>
          </a:xfrm>
          <a:custGeom>
            <a:avLst/>
            <a:gdLst/>
            <a:ahLst/>
            <a:cxnLst>
              <a:cxn ang="0">
                <a:pos x="351" y="39"/>
              </a:cxn>
              <a:cxn ang="0">
                <a:pos x="125" y="47"/>
              </a:cxn>
              <a:cxn ang="0">
                <a:pos x="55" y="86"/>
              </a:cxn>
              <a:cxn ang="0">
                <a:pos x="0" y="203"/>
              </a:cxn>
              <a:cxn ang="0">
                <a:pos x="148" y="398"/>
              </a:cxn>
              <a:cxn ang="0">
                <a:pos x="523" y="398"/>
              </a:cxn>
              <a:cxn ang="0">
                <a:pos x="593" y="312"/>
              </a:cxn>
              <a:cxn ang="0">
                <a:pos x="608" y="219"/>
              </a:cxn>
              <a:cxn ang="0">
                <a:pos x="593" y="102"/>
              </a:cxn>
              <a:cxn ang="0">
                <a:pos x="429" y="0"/>
              </a:cxn>
              <a:cxn ang="0">
                <a:pos x="374" y="8"/>
              </a:cxn>
              <a:cxn ang="0">
                <a:pos x="359" y="32"/>
              </a:cxn>
              <a:cxn ang="0">
                <a:pos x="351" y="39"/>
              </a:cxn>
            </a:cxnLst>
            <a:rect l="0" t="0" r="r" b="b"/>
            <a:pathLst>
              <a:path w="615" h="445">
                <a:moveTo>
                  <a:pt x="351" y="39"/>
                </a:moveTo>
                <a:cubicBezTo>
                  <a:pt x="278" y="17"/>
                  <a:pt x="198" y="28"/>
                  <a:pt x="125" y="47"/>
                </a:cubicBezTo>
                <a:cubicBezTo>
                  <a:pt x="102" y="61"/>
                  <a:pt x="77" y="70"/>
                  <a:pt x="55" y="86"/>
                </a:cubicBezTo>
                <a:cubicBezTo>
                  <a:pt x="18" y="113"/>
                  <a:pt x="9" y="161"/>
                  <a:pt x="0" y="203"/>
                </a:cubicBezTo>
                <a:cubicBezTo>
                  <a:pt x="12" y="308"/>
                  <a:pt x="40" y="370"/>
                  <a:pt x="148" y="398"/>
                </a:cubicBezTo>
                <a:cubicBezTo>
                  <a:pt x="223" y="445"/>
                  <a:pt x="430" y="403"/>
                  <a:pt x="523" y="398"/>
                </a:cubicBezTo>
                <a:cubicBezTo>
                  <a:pt x="587" y="355"/>
                  <a:pt x="560" y="375"/>
                  <a:pt x="593" y="312"/>
                </a:cubicBezTo>
                <a:cubicBezTo>
                  <a:pt x="596" y="295"/>
                  <a:pt x="608" y="231"/>
                  <a:pt x="608" y="219"/>
                </a:cubicBezTo>
                <a:cubicBezTo>
                  <a:pt x="608" y="180"/>
                  <a:pt x="615" y="135"/>
                  <a:pt x="593" y="102"/>
                </a:cubicBezTo>
                <a:cubicBezTo>
                  <a:pt x="555" y="45"/>
                  <a:pt x="489" y="21"/>
                  <a:pt x="429" y="0"/>
                </a:cubicBezTo>
                <a:cubicBezTo>
                  <a:pt x="411" y="3"/>
                  <a:pt x="391" y="0"/>
                  <a:pt x="374" y="8"/>
                </a:cubicBezTo>
                <a:cubicBezTo>
                  <a:pt x="365" y="12"/>
                  <a:pt x="367" y="27"/>
                  <a:pt x="359" y="32"/>
                </a:cubicBezTo>
                <a:cubicBezTo>
                  <a:pt x="346" y="41"/>
                  <a:pt x="299" y="39"/>
                  <a:pt x="351" y="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992" name="Group 8"/>
          <p:cNvGrpSpPr>
            <a:grpSpLocks/>
          </p:cNvGrpSpPr>
          <p:nvPr/>
        </p:nvGrpSpPr>
        <p:grpSpPr bwMode="auto">
          <a:xfrm rot="-5452321">
            <a:off x="1422401" y="2608262"/>
            <a:ext cx="1517650" cy="1616075"/>
            <a:chOff x="2017" y="2174"/>
            <a:chExt cx="821" cy="820"/>
          </a:xfrm>
        </p:grpSpPr>
        <p:sp>
          <p:nvSpPr>
            <p:cNvPr id="553993" name="Line 9"/>
            <p:cNvSpPr>
              <a:spLocks noChangeShapeType="1"/>
            </p:cNvSpPr>
            <p:nvPr/>
          </p:nvSpPr>
          <p:spPr bwMode="auto">
            <a:xfrm>
              <a:off x="2017" y="2337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4" name="Line 10"/>
            <p:cNvSpPr>
              <a:spLocks noChangeShapeType="1"/>
            </p:cNvSpPr>
            <p:nvPr/>
          </p:nvSpPr>
          <p:spPr bwMode="auto">
            <a:xfrm>
              <a:off x="2017" y="217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5" name="Line 11"/>
            <p:cNvSpPr>
              <a:spLocks noChangeShapeType="1"/>
            </p:cNvSpPr>
            <p:nvPr/>
          </p:nvSpPr>
          <p:spPr bwMode="auto">
            <a:xfrm>
              <a:off x="2017" y="2502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6" name="Line 12"/>
            <p:cNvSpPr>
              <a:spLocks noChangeShapeType="1"/>
            </p:cNvSpPr>
            <p:nvPr/>
          </p:nvSpPr>
          <p:spPr bwMode="auto">
            <a:xfrm>
              <a:off x="2017" y="299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7" name="Line 13"/>
            <p:cNvSpPr>
              <a:spLocks noChangeShapeType="1"/>
            </p:cNvSpPr>
            <p:nvPr/>
          </p:nvSpPr>
          <p:spPr bwMode="auto">
            <a:xfrm>
              <a:off x="2017" y="2666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8" name="Line 14"/>
            <p:cNvSpPr>
              <a:spLocks noChangeShapeType="1"/>
            </p:cNvSpPr>
            <p:nvPr/>
          </p:nvSpPr>
          <p:spPr bwMode="auto">
            <a:xfrm>
              <a:off x="2017" y="2830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9" name="Line 15"/>
            <p:cNvSpPr>
              <a:spLocks noChangeShapeType="1"/>
            </p:cNvSpPr>
            <p:nvPr/>
          </p:nvSpPr>
          <p:spPr bwMode="auto">
            <a:xfrm>
              <a:off x="2017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0" name="Line 16"/>
            <p:cNvSpPr>
              <a:spLocks noChangeShapeType="1"/>
            </p:cNvSpPr>
            <p:nvPr/>
          </p:nvSpPr>
          <p:spPr bwMode="auto">
            <a:xfrm>
              <a:off x="2182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1" name="Line 17"/>
            <p:cNvSpPr>
              <a:spLocks noChangeShapeType="1"/>
            </p:cNvSpPr>
            <p:nvPr/>
          </p:nvSpPr>
          <p:spPr bwMode="auto">
            <a:xfrm>
              <a:off x="2345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2" name="Line 18"/>
            <p:cNvSpPr>
              <a:spLocks noChangeShapeType="1"/>
            </p:cNvSpPr>
            <p:nvPr/>
          </p:nvSpPr>
          <p:spPr bwMode="auto">
            <a:xfrm>
              <a:off x="2510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3" name="Line 19"/>
            <p:cNvSpPr>
              <a:spLocks noChangeShapeType="1"/>
            </p:cNvSpPr>
            <p:nvPr/>
          </p:nvSpPr>
          <p:spPr bwMode="auto">
            <a:xfrm>
              <a:off x="2674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4" name="Line 20"/>
            <p:cNvSpPr>
              <a:spLocks noChangeShapeType="1"/>
            </p:cNvSpPr>
            <p:nvPr/>
          </p:nvSpPr>
          <p:spPr bwMode="auto">
            <a:xfrm>
              <a:off x="2838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4005" name="Oval 21"/>
          <p:cNvSpPr>
            <a:spLocks noChangeArrowheads="1"/>
          </p:cNvSpPr>
          <p:nvPr/>
        </p:nvSpPr>
        <p:spPr bwMode="auto">
          <a:xfrm>
            <a:off x="1978025" y="29210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06" name="Oval 22"/>
          <p:cNvSpPr>
            <a:spLocks noChangeArrowheads="1"/>
          </p:cNvSpPr>
          <p:nvPr/>
        </p:nvSpPr>
        <p:spPr bwMode="auto">
          <a:xfrm>
            <a:off x="2289175" y="29273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07" name="Oval 23"/>
          <p:cNvSpPr>
            <a:spLocks noChangeArrowheads="1"/>
          </p:cNvSpPr>
          <p:nvPr/>
        </p:nvSpPr>
        <p:spPr bwMode="auto">
          <a:xfrm>
            <a:off x="198437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08" name="Oval 24"/>
          <p:cNvSpPr>
            <a:spLocks noChangeArrowheads="1"/>
          </p:cNvSpPr>
          <p:nvPr/>
        </p:nvSpPr>
        <p:spPr bwMode="auto">
          <a:xfrm>
            <a:off x="230822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09" name="Oval 25"/>
          <p:cNvSpPr>
            <a:spLocks noChangeArrowheads="1"/>
          </p:cNvSpPr>
          <p:nvPr/>
        </p:nvSpPr>
        <p:spPr bwMode="auto">
          <a:xfrm>
            <a:off x="1990725" y="35496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10" name="Oval 26"/>
          <p:cNvSpPr>
            <a:spLocks noChangeArrowheads="1"/>
          </p:cNvSpPr>
          <p:nvPr/>
        </p:nvSpPr>
        <p:spPr bwMode="auto">
          <a:xfrm>
            <a:off x="2314575" y="38227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11" name="Oval 27"/>
          <p:cNvSpPr>
            <a:spLocks noChangeArrowheads="1"/>
          </p:cNvSpPr>
          <p:nvPr/>
        </p:nvSpPr>
        <p:spPr bwMode="auto">
          <a:xfrm>
            <a:off x="2314575" y="35369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12" name="Oval 28"/>
          <p:cNvSpPr>
            <a:spLocks noChangeArrowheads="1"/>
          </p:cNvSpPr>
          <p:nvPr/>
        </p:nvSpPr>
        <p:spPr bwMode="auto">
          <a:xfrm>
            <a:off x="1990725" y="38290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13" name="Oval 29"/>
          <p:cNvSpPr>
            <a:spLocks noChangeArrowheads="1"/>
          </p:cNvSpPr>
          <p:nvPr/>
        </p:nvSpPr>
        <p:spPr bwMode="auto">
          <a:xfrm>
            <a:off x="1498600" y="3060700"/>
            <a:ext cx="393700" cy="304800"/>
          </a:xfrm>
          <a:prstGeom prst="ellipse">
            <a:avLst/>
          </a:prstGeom>
          <a:solidFill>
            <a:srgbClr val="9933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14" name="Oval 30"/>
          <p:cNvSpPr>
            <a:spLocks noChangeArrowheads="1"/>
          </p:cNvSpPr>
          <p:nvPr/>
        </p:nvSpPr>
        <p:spPr bwMode="auto">
          <a:xfrm>
            <a:off x="1660525" y="3238500"/>
            <a:ext cx="74613" cy="7461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15" name="Line 31"/>
          <p:cNvSpPr>
            <a:spLocks noChangeShapeType="1"/>
          </p:cNvSpPr>
          <p:nvPr/>
        </p:nvSpPr>
        <p:spPr bwMode="auto">
          <a:xfrm rot="1606866">
            <a:off x="4538663" y="32702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16" name="Line 32"/>
          <p:cNvSpPr>
            <a:spLocks noChangeShapeType="1"/>
          </p:cNvSpPr>
          <p:nvPr/>
        </p:nvSpPr>
        <p:spPr bwMode="auto">
          <a:xfrm rot="1606866">
            <a:off x="3706813" y="28511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4017" name="Group 33"/>
          <p:cNvGrpSpPr>
            <a:grpSpLocks/>
          </p:cNvGrpSpPr>
          <p:nvPr/>
        </p:nvGrpSpPr>
        <p:grpSpPr bwMode="auto">
          <a:xfrm>
            <a:off x="1323975" y="2605088"/>
            <a:ext cx="1708150" cy="1608137"/>
            <a:chOff x="834" y="1641"/>
            <a:chExt cx="1076" cy="1013"/>
          </a:xfrm>
        </p:grpSpPr>
        <p:sp>
          <p:nvSpPr>
            <p:cNvPr id="554018" name="Oval 34"/>
            <p:cNvSpPr>
              <a:spLocks noChangeArrowheads="1"/>
            </p:cNvSpPr>
            <p:nvPr/>
          </p:nvSpPr>
          <p:spPr bwMode="auto">
            <a:xfrm>
              <a:off x="1860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19" name="Freeform 35"/>
            <p:cNvSpPr>
              <a:spLocks/>
            </p:cNvSpPr>
            <p:nvPr/>
          </p:nvSpPr>
          <p:spPr bwMode="auto">
            <a:xfrm rot="-6400616">
              <a:off x="996" y="1880"/>
              <a:ext cx="731" cy="586"/>
            </a:xfrm>
            <a:custGeom>
              <a:avLst/>
              <a:gdLst/>
              <a:ahLst/>
              <a:cxnLst>
                <a:cxn ang="0">
                  <a:pos x="351" y="39"/>
                </a:cxn>
                <a:cxn ang="0">
                  <a:pos x="125" y="47"/>
                </a:cxn>
                <a:cxn ang="0">
                  <a:pos x="55" y="86"/>
                </a:cxn>
                <a:cxn ang="0">
                  <a:pos x="0" y="203"/>
                </a:cxn>
                <a:cxn ang="0">
                  <a:pos x="148" y="398"/>
                </a:cxn>
                <a:cxn ang="0">
                  <a:pos x="523" y="398"/>
                </a:cxn>
                <a:cxn ang="0">
                  <a:pos x="593" y="312"/>
                </a:cxn>
                <a:cxn ang="0">
                  <a:pos x="608" y="219"/>
                </a:cxn>
                <a:cxn ang="0">
                  <a:pos x="593" y="102"/>
                </a:cxn>
                <a:cxn ang="0">
                  <a:pos x="429" y="0"/>
                </a:cxn>
                <a:cxn ang="0">
                  <a:pos x="374" y="8"/>
                </a:cxn>
                <a:cxn ang="0">
                  <a:pos x="359" y="32"/>
                </a:cxn>
                <a:cxn ang="0">
                  <a:pos x="351" y="39"/>
                </a:cxn>
              </a:cxnLst>
              <a:rect l="0" t="0" r="r" b="b"/>
              <a:pathLst>
                <a:path w="615" h="445">
                  <a:moveTo>
                    <a:pt x="351" y="39"/>
                  </a:moveTo>
                  <a:cubicBezTo>
                    <a:pt x="278" y="17"/>
                    <a:pt x="198" y="28"/>
                    <a:pt x="125" y="47"/>
                  </a:cubicBezTo>
                  <a:cubicBezTo>
                    <a:pt x="102" y="61"/>
                    <a:pt x="77" y="70"/>
                    <a:pt x="55" y="86"/>
                  </a:cubicBezTo>
                  <a:cubicBezTo>
                    <a:pt x="18" y="113"/>
                    <a:pt x="9" y="161"/>
                    <a:pt x="0" y="203"/>
                  </a:cubicBezTo>
                  <a:cubicBezTo>
                    <a:pt x="12" y="308"/>
                    <a:pt x="40" y="370"/>
                    <a:pt x="148" y="398"/>
                  </a:cubicBezTo>
                  <a:cubicBezTo>
                    <a:pt x="223" y="445"/>
                    <a:pt x="430" y="403"/>
                    <a:pt x="523" y="398"/>
                  </a:cubicBezTo>
                  <a:cubicBezTo>
                    <a:pt x="587" y="355"/>
                    <a:pt x="560" y="375"/>
                    <a:pt x="593" y="312"/>
                  </a:cubicBezTo>
                  <a:cubicBezTo>
                    <a:pt x="596" y="295"/>
                    <a:pt x="608" y="231"/>
                    <a:pt x="608" y="219"/>
                  </a:cubicBezTo>
                  <a:cubicBezTo>
                    <a:pt x="608" y="180"/>
                    <a:pt x="615" y="135"/>
                    <a:pt x="593" y="102"/>
                  </a:cubicBezTo>
                  <a:cubicBezTo>
                    <a:pt x="555" y="45"/>
                    <a:pt x="489" y="21"/>
                    <a:pt x="429" y="0"/>
                  </a:cubicBezTo>
                  <a:cubicBezTo>
                    <a:pt x="411" y="3"/>
                    <a:pt x="391" y="0"/>
                    <a:pt x="374" y="8"/>
                  </a:cubicBezTo>
                  <a:cubicBezTo>
                    <a:pt x="365" y="12"/>
                    <a:pt x="367" y="27"/>
                    <a:pt x="359" y="32"/>
                  </a:cubicBezTo>
                  <a:cubicBezTo>
                    <a:pt x="346" y="41"/>
                    <a:pt x="299" y="39"/>
                    <a:pt x="351" y="3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4020" name="Group 36"/>
            <p:cNvGrpSpPr>
              <a:grpSpLocks/>
            </p:cNvGrpSpPr>
            <p:nvPr/>
          </p:nvGrpSpPr>
          <p:grpSpPr bwMode="auto">
            <a:xfrm rot="-5452321">
              <a:off x="896" y="1643"/>
              <a:ext cx="956" cy="1018"/>
              <a:chOff x="2017" y="2174"/>
              <a:chExt cx="821" cy="820"/>
            </a:xfrm>
          </p:grpSpPr>
          <p:sp>
            <p:nvSpPr>
              <p:cNvPr id="554021" name="Line 37"/>
              <p:cNvSpPr>
                <a:spLocks noChangeShapeType="1"/>
              </p:cNvSpPr>
              <p:nvPr/>
            </p:nvSpPr>
            <p:spPr bwMode="auto">
              <a:xfrm>
                <a:off x="2017" y="2337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22" name="Line 38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23" name="Line 39"/>
              <p:cNvSpPr>
                <a:spLocks noChangeShapeType="1"/>
              </p:cNvSpPr>
              <p:nvPr/>
            </p:nvSpPr>
            <p:spPr bwMode="auto">
              <a:xfrm>
                <a:off x="2017" y="2502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24" name="Line 40"/>
              <p:cNvSpPr>
                <a:spLocks noChangeShapeType="1"/>
              </p:cNvSpPr>
              <p:nvPr/>
            </p:nvSpPr>
            <p:spPr bwMode="auto">
              <a:xfrm>
                <a:off x="2017" y="299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25" name="Line 41"/>
              <p:cNvSpPr>
                <a:spLocks noChangeShapeType="1"/>
              </p:cNvSpPr>
              <p:nvPr/>
            </p:nvSpPr>
            <p:spPr bwMode="auto">
              <a:xfrm>
                <a:off x="2017" y="2666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26" name="Line 42"/>
              <p:cNvSpPr>
                <a:spLocks noChangeShapeType="1"/>
              </p:cNvSpPr>
              <p:nvPr/>
            </p:nvSpPr>
            <p:spPr bwMode="auto">
              <a:xfrm>
                <a:off x="2017" y="2830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27" name="Line 43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28" name="Line 44"/>
              <p:cNvSpPr>
                <a:spLocks noChangeShapeType="1"/>
              </p:cNvSpPr>
              <p:nvPr/>
            </p:nvSpPr>
            <p:spPr bwMode="auto">
              <a:xfrm>
                <a:off x="2182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29" name="Line 45"/>
              <p:cNvSpPr>
                <a:spLocks noChangeShapeType="1"/>
              </p:cNvSpPr>
              <p:nvPr/>
            </p:nvSpPr>
            <p:spPr bwMode="auto">
              <a:xfrm>
                <a:off x="2345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30" name="Line 46"/>
              <p:cNvSpPr>
                <a:spLocks noChangeShapeType="1"/>
              </p:cNvSpPr>
              <p:nvPr/>
            </p:nvSpPr>
            <p:spPr bwMode="auto">
              <a:xfrm>
                <a:off x="2510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31" name="Line 47"/>
              <p:cNvSpPr>
                <a:spLocks noChangeShapeType="1"/>
              </p:cNvSpPr>
              <p:nvPr/>
            </p:nvSpPr>
            <p:spPr bwMode="auto">
              <a:xfrm>
                <a:off x="2674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32" name="Line 48"/>
              <p:cNvSpPr>
                <a:spLocks noChangeShapeType="1"/>
              </p:cNvSpPr>
              <p:nvPr/>
            </p:nvSpPr>
            <p:spPr bwMode="auto">
              <a:xfrm>
                <a:off x="2838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4033" name="Oval 49"/>
            <p:cNvSpPr>
              <a:spLocks noChangeArrowheads="1"/>
            </p:cNvSpPr>
            <p:nvPr/>
          </p:nvSpPr>
          <p:spPr bwMode="auto">
            <a:xfrm>
              <a:off x="1246" y="18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4" name="Oval 50"/>
            <p:cNvSpPr>
              <a:spLocks noChangeArrowheads="1"/>
            </p:cNvSpPr>
            <p:nvPr/>
          </p:nvSpPr>
          <p:spPr bwMode="auto">
            <a:xfrm>
              <a:off x="1442" y="18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5" name="Oval 51"/>
            <p:cNvSpPr>
              <a:spLocks noChangeArrowheads="1"/>
            </p:cNvSpPr>
            <p:nvPr/>
          </p:nvSpPr>
          <p:spPr bwMode="auto">
            <a:xfrm>
              <a:off x="1250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6" name="Oval 52"/>
            <p:cNvSpPr>
              <a:spLocks noChangeArrowheads="1"/>
            </p:cNvSpPr>
            <p:nvPr/>
          </p:nvSpPr>
          <p:spPr bwMode="auto">
            <a:xfrm>
              <a:off x="1454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7" name="Oval 53"/>
            <p:cNvSpPr>
              <a:spLocks noChangeArrowheads="1"/>
            </p:cNvSpPr>
            <p:nvPr/>
          </p:nvSpPr>
          <p:spPr bwMode="auto">
            <a:xfrm>
              <a:off x="1254" y="223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8" name="Oval 54"/>
            <p:cNvSpPr>
              <a:spLocks noChangeArrowheads="1"/>
            </p:cNvSpPr>
            <p:nvPr/>
          </p:nvSpPr>
          <p:spPr bwMode="auto">
            <a:xfrm>
              <a:off x="1458" y="240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9" name="Oval 55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0" name="Oval 56"/>
            <p:cNvSpPr>
              <a:spLocks noChangeArrowheads="1"/>
            </p:cNvSpPr>
            <p:nvPr/>
          </p:nvSpPr>
          <p:spPr bwMode="auto">
            <a:xfrm>
              <a:off x="1254" y="241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1" name="Oval 57"/>
            <p:cNvSpPr>
              <a:spLocks noChangeArrowheads="1"/>
            </p:cNvSpPr>
            <p:nvPr/>
          </p:nvSpPr>
          <p:spPr bwMode="auto">
            <a:xfrm>
              <a:off x="944" y="1928"/>
              <a:ext cx="248" cy="192"/>
            </a:xfrm>
            <a:prstGeom prst="ellipse">
              <a:avLst/>
            </a:pr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2" name="Oval 58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3" name="Oval 59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4" name="Oval 60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5" name="Oval 61"/>
            <p:cNvSpPr>
              <a:spLocks noChangeArrowheads="1"/>
            </p:cNvSpPr>
            <p:nvPr/>
          </p:nvSpPr>
          <p:spPr bwMode="auto">
            <a:xfrm>
              <a:off x="836" y="166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6" name="Oval 62"/>
            <p:cNvSpPr>
              <a:spLocks noChangeArrowheads="1"/>
            </p:cNvSpPr>
            <p:nvPr/>
          </p:nvSpPr>
          <p:spPr bwMode="auto">
            <a:xfrm>
              <a:off x="834" y="184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7" name="Oval 63"/>
            <p:cNvSpPr>
              <a:spLocks noChangeArrowheads="1"/>
            </p:cNvSpPr>
            <p:nvPr/>
          </p:nvSpPr>
          <p:spPr bwMode="auto">
            <a:xfrm>
              <a:off x="840" y="203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8" name="Oval 64"/>
            <p:cNvSpPr>
              <a:spLocks noChangeArrowheads="1"/>
            </p:cNvSpPr>
            <p:nvPr/>
          </p:nvSpPr>
          <p:spPr bwMode="auto">
            <a:xfrm>
              <a:off x="843" y="222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49" name="Oval 65"/>
            <p:cNvSpPr>
              <a:spLocks noChangeArrowheads="1"/>
            </p:cNvSpPr>
            <p:nvPr/>
          </p:nvSpPr>
          <p:spPr bwMode="auto">
            <a:xfrm>
              <a:off x="843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0" name="Oval 66"/>
            <p:cNvSpPr>
              <a:spLocks noChangeArrowheads="1"/>
            </p:cNvSpPr>
            <p:nvPr/>
          </p:nvSpPr>
          <p:spPr bwMode="auto">
            <a:xfrm>
              <a:off x="852" y="260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1" name="Oval 67"/>
            <p:cNvSpPr>
              <a:spLocks noChangeArrowheads="1"/>
            </p:cNvSpPr>
            <p:nvPr/>
          </p:nvSpPr>
          <p:spPr bwMode="auto">
            <a:xfrm>
              <a:off x="1035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2" name="Oval 68"/>
            <p:cNvSpPr>
              <a:spLocks noChangeArrowheads="1"/>
            </p:cNvSpPr>
            <p:nvPr/>
          </p:nvSpPr>
          <p:spPr bwMode="auto">
            <a:xfrm>
              <a:off x="1035" y="1839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3" name="Oval 69"/>
            <p:cNvSpPr>
              <a:spLocks noChangeArrowheads="1"/>
            </p:cNvSpPr>
            <p:nvPr/>
          </p:nvSpPr>
          <p:spPr bwMode="auto">
            <a:xfrm>
              <a:off x="1650" y="183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4" name="Oval 70"/>
            <p:cNvSpPr>
              <a:spLocks noChangeArrowheads="1"/>
            </p:cNvSpPr>
            <p:nvPr/>
          </p:nvSpPr>
          <p:spPr bwMode="auto">
            <a:xfrm>
              <a:off x="1644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5" name="Oval 71"/>
            <p:cNvSpPr>
              <a:spLocks noChangeArrowheads="1"/>
            </p:cNvSpPr>
            <p:nvPr/>
          </p:nvSpPr>
          <p:spPr bwMode="auto">
            <a:xfrm>
              <a:off x="1440" y="164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6" name="Oval 72"/>
            <p:cNvSpPr>
              <a:spLocks noChangeArrowheads="1"/>
            </p:cNvSpPr>
            <p:nvPr/>
          </p:nvSpPr>
          <p:spPr bwMode="auto">
            <a:xfrm>
              <a:off x="1236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7" name="Oval 73"/>
            <p:cNvSpPr>
              <a:spLocks noChangeArrowheads="1"/>
            </p:cNvSpPr>
            <p:nvPr/>
          </p:nvSpPr>
          <p:spPr bwMode="auto">
            <a:xfrm>
              <a:off x="1047" y="260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8" name="Oval 74"/>
            <p:cNvSpPr>
              <a:spLocks noChangeArrowheads="1"/>
            </p:cNvSpPr>
            <p:nvPr/>
          </p:nvSpPr>
          <p:spPr bwMode="auto">
            <a:xfrm>
              <a:off x="1041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59" name="Oval 75"/>
            <p:cNvSpPr>
              <a:spLocks noChangeArrowheads="1"/>
            </p:cNvSpPr>
            <p:nvPr/>
          </p:nvSpPr>
          <p:spPr bwMode="auto">
            <a:xfrm>
              <a:off x="1044" y="222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0" name="Oval 76"/>
            <p:cNvSpPr>
              <a:spLocks noChangeArrowheads="1"/>
            </p:cNvSpPr>
            <p:nvPr/>
          </p:nvSpPr>
          <p:spPr bwMode="auto">
            <a:xfrm>
              <a:off x="1857" y="202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1" name="Oval 77"/>
            <p:cNvSpPr>
              <a:spLocks noChangeArrowheads="1"/>
            </p:cNvSpPr>
            <p:nvPr/>
          </p:nvSpPr>
          <p:spPr bwMode="auto">
            <a:xfrm>
              <a:off x="1656" y="221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2" name="Oval 78"/>
            <p:cNvSpPr>
              <a:spLocks noChangeArrowheads="1"/>
            </p:cNvSpPr>
            <p:nvPr/>
          </p:nvSpPr>
          <p:spPr bwMode="auto">
            <a:xfrm>
              <a:off x="1653" y="202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3" name="Oval 79"/>
            <p:cNvSpPr>
              <a:spLocks noChangeArrowheads="1"/>
            </p:cNvSpPr>
            <p:nvPr/>
          </p:nvSpPr>
          <p:spPr bwMode="auto">
            <a:xfrm>
              <a:off x="1656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4" name="Oval 80"/>
            <p:cNvSpPr>
              <a:spLocks noChangeArrowheads="1"/>
            </p:cNvSpPr>
            <p:nvPr/>
          </p:nvSpPr>
          <p:spPr bwMode="auto">
            <a:xfrm>
              <a:off x="1251" y="2604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5" name="Oval 81"/>
            <p:cNvSpPr>
              <a:spLocks noChangeArrowheads="1"/>
            </p:cNvSpPr>
            <p:nvPr/>
          </p:nvSpPr>
          <p:spPr bwMode="auto">
            <a:xfrm>
              <a:off x="1845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6" name="Oval 82"/>
            <p:cNvSpPr>
              <a:spLocks noChangeArrowheads="1"/>
            </p:cNvSpPr>
            <p:nvPr/>
          </p:nvSpPr>
          <p:spPr bwMode="auto">
            <a:xfrm>
              <a:off x="1848" y="183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7" name="Oval 83"/>
            <p:cNvSpPr>
              <a:spLocks noChangeArrowheads="1"/>
            </p:cNvSpPr>
            <p:nvPr/>
          </p:nvSpPr>
          <p:spPr bwMode="auto">
            <a:xfrm>
              <a:off x="1860" y="221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8" name="Oval 84"/>
            <p:cNvSpPr>
              <a:spLocks noChangeArrowheads="1"/>
            </p:cNvSpPr>
            <p:nvPr/>
          </p:nvSpPr>
          <p:spPr bwMode="auto">
            <a:xfrm>
              <a:off x="1863" y="2592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69" name="Oval 85"/>
            <p:cNvSpPr>
              <a:spLocks noChangeArrowheads="1"/>
            </p:cNvSpPr>
            <p:nvPr/>
          </p:nvSpPr>
          <p:spPr bwMode="auto">
            <a:xfrm>
              <a:off x="1659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70" name="Oval 86"/>
            <p:cNvSpPr>
              <a:spLocks noChangeArrowheads="1"/>
            </p:cNvSpPr>
            <p:nvPr/>
          </p:nvSpPr>
          <p:spPr bwMode="auto">
            <a:xfrm>
              <a:off x="1455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4071" name="Oval 87"/>
          <p:cNvSpPr>
            <a:spLocks noChangeArrowheads="1"/>
          </p:cNvSpPr>
          <p:nvPr/>
        </p:nvSpPr>
        <p:spPr bwMode="auto">
          <a:xfrm>
            <a:off x="1054100" y="2679700"/>
            <a:ext cx="952500" cy="9525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72" name="Line 88"/>
          <p:cNvSpPr>
            <a:spLocks noChangeShapeType="1"/>
          </p:cNvSpPr>
          <p:nvPr/>
        </p:nvSpPr>
        <p:spPr bwMode="auto">
          <a:xfrm rot="1606866">
            <a:off x="1290638" y="389413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73" name="Rectangle 89"/>
          <p:cNvSpPr>
            <a:spLocks noChangeArrowheads="1"/>
          </p:cNvSpPr>
          <p:nvPr/>
        </p:nvSpPr>
        <p:spPr bwMode="auto">
          <a:xfrm rot="1606866">
            <a:off x="3697288" y="4264025"/>
            <a:ext cx="381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74" name="Rectangle 90"/>
          <p:cNvSpPr>
            <a:spLocks noChangeArrowheads="1"/>
          </p:cNvSpPr>
          <p:nvPr/>
        </p:nvSpPr>
        <p:spPr bwMode="auto">
          <a:xfrm rot="1606866">
            <a:off x="4513263" y="4676775"/>
            <a:ext cx="3810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75" name="Oval 91"/>
          <p:cNvSpPr>
            <a:spLocks noChangeArrowheads="1"/>
          </p:cNvSpPr>
          <p:nvPr/>
        </p:nvSpPr>
        <p:spPr bwMode="auto">
          <a:xfrm rot="1603032">
            <a:off x="1736725" y="3219450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76" name="Oval 92"/>
          <p:cNvSpPr>
            <a:spLocks noChangeArrowheads="1"/>
          </p:cNvSpPr>
          <p:nvPr/>
        </p:nvSpPr>
        <p:spPr bwMode="auto">
          <a:xfrm rot="1603032">
            <a:off x="2825750" y="3767138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77" name="Oval 93"/>
          <p:cNvSpPr>
            <a:spLocks noChangeArrowheads="1"/>
          </p:cNvSpPr>
          <p:nvPr/>
        </p:nvSpPr>
        <p:spPr bwMode="auto">
          <a:xfrm rot="1603032">
            <a:off x="2554288" y="3630613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78" name="Oval 94"/>
          <p:cNvSpPr>
            <a:spLocks noChangeArrowheads="1"/>
          </p:cNvSpPr>
          <p:nvPr/>
        </p:nvSpPr>
        <p:spPr bwMode="auto">
          <a:xfrm rot="1603032">
            <a:off x="2281238" y="3494088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79" name="Oval 95"/>
          <p:cNvSpPr>
            <a:spLocks noChangeArrowheads="1"/>
          </p:cNvSpPr>
          <p:nvPr/>
        </p:nvSpPr>
        <p:spPr bwMode="auto">
          <a:xfrm rot="1603032">
            <a:off x="2009775" y="3355975"/>
            <a:ext cx="152400" cy="1524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80" name="Oval 96"/>
          <p:cNvSpPr>
            <a:spLocks noChangeArrowheads="1"/>
          </p:cNvSpPr>
          <p:nvPr/>
        </p:nvSpPr>
        <p:spPr bwMode="auto">
          <a:xfrm rot="1603032">
            <a:off x="1465263" y="30829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81" name="Text Box 97"/>
          <p:cNvSpPr txBox="1">
            <a:spLocks noChangeArrowheads="1"/>
          </p:cNvSpPr>
          <p:nvPr/>
        </p:nvSpPr>
        <p:spPr bwMode="auto">
          <a:xfrm>
            <a:off x="4876800" y="4495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latin typeface="Times New Roman" pitchFamily="18" charset="0"/>
              </a:rPr>
              <a:t>1.0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54082" name="Text Box 98"/>
          <p:cNvSpPr txBox="1">
            <a:spLocks noChangeArrowheads="1"/>
          </p:cNvSpPr>
          <p:nvPr/>
        </p:nvSpPr>
        <p:spPr bwMode="auto">
          <a:xfrm>
            <a:off x="5562600" y="1752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volumetric compositing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6796-B690-4705-94F7-B93C24FF807E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72CB5-1753-4940-896C-8454B3519FE2}" type="slidenum">
              <a:rPr lang="en-US"/>
              <a:pPr/>
              <a:t>4</a:t>
            </a:fld>
            <a:endParaRPr lang="en-US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wrap="none" lIns="0" tIns="0" rIns="0" bIns="0"/>
          <a:lstStyle/>
          <a:p>
            <a:r>
              <a:rPr lang="en-US"/>
              <a:t>Overview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0" tIns="0" rIns="0" bIns="0"/>
          <a:lstStyle/>
          <a:p>
            <a:pPr>
              <a:buFont typeface="Monotype Sorts" pitchFamily="2" charset="2"/>
              <a:buNone/>
            </a:pPr>
            <a:r>
              <a:rPr lang="en-US" sz="2800"/>
              <a:t>Volume rendering refresher</a:t>
            </a:r>
          </a:p>
          <a:p>
            <a:pPr lvl="1"/>
            <a:r>
              <a:rPr lang="en-US" sz="2400"/>
              <a:t>Rectilinear scalar fields</a:t>
            </a:r>
          </a:p>
          <a:p>
            <a:pPr lvl="1"/>
            <a:r>
              <a:rPr lang="en-US" sz="2400"/>
              <a:t>Direct volume rendering and optical models</a:t>
            </a:r>
          </a:p>
          <a:p>
            <a:pPr lvl="1"/>
            <a:r>
              <a:rPr lang="en-US" sz="2400"/>
              <a:t>Volume rendering integral</a:t>
            </a:r>
          </a:p>
          <a:p>
            <a:pPr lvl="1"/>
            <a:r>
              <a:rPr lang="en-US" sz="2400"/>
              <a:t>Ray casting and alpha blending</a:t>
            </a:r>
          </a:p>
          <a:p>
            <a:pPr lvl="1"/>
            <a:endParaRPr lang="en-US" sz="2400"/>
          </a:p>
          <a:p>
            <a:pPr>
              <a:buFont typeface="Monotype Sorts" pitchFamily="2" charset="2"/>
              <a:buNone/>
            </a:pPr>
            <a:r>
              <a:rPr lang="en-US" sz="2800"/>
              <a:t>Volume resampling on graphics hardware (part 1)</a:t>
            </a:r>
          </a:p>
          <a:p>
            <a:pPr lvl="1"/>
            <a:r>
              <a:rPr lang="en-US" sz="2400"/>
              <a:t>Texture-based volume rendering</a:t>
            </a:r>
          </a:p>
          <a:p>
            <a:pPr lvl="1"/>
            <a:r>
              <a:rPr lang="en-US" sz="2400"/>
              <a:t>Proxy geometry</a:t>
            </a:r>
          </a:p>
          <a:p>
            <a:pPr lvl="1"/>
            <a:r>
              <a:rPr lang="en-US" sz="2400"/>
              <a:t>2D textured slices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58DE-F27F-48C3-B8CE-43026C53E1B9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7FAA8-F3F8-4A65-AC41-A474F24640B4}" type="slidenum">
              <a:rPr lang="en-US"/>
              <a:pPr/>
              <a:t>40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Interpolation Kernels</a:t>
            </a:r>
          </a:p>
        </p:txBody>
      </p:sp>
      <p:sp>
        <p:nvSpPr>
          <p:cNvPr id="555011" name="Text Box 3"/>
          <p:cNvSpPr txBox="1">
            <a:spLocks noChangeArrowheads="1"/>
          </p:cNvSpPr>
          <p:nvPr/>
        </p:nvSpPr>
        <p:spPr bwMode="auto">
          <a:xfrm>
            <a:off x="4267200" y="259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5181600" y="3124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457200" y="5943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object (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color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opacity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555014" name="AutoShape 6"/>
          <p:cNvSpPr>
            <a:spLocks noChangeArrowheads="1"/>
          </p:cNvSpPr>
          <p:nvPr/>
        </p:nvSpPr>
        <p:spPr bwMode="auto">
          <a:xfrm rot="1630016">
            <a:off x="5346700" y="5080000"/>
            <a:ext cx="825500" cy="393700"/>
          </a:xfrm>
          <a:prstGeom prst="leftArrow">
            <a:avLst>
              <a:gd name="adj1" fmla="val 50000"/>
              <a:gd name="adj2" fmla="val 52419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Freeform 7"/>
          <p:cNvSpPr>
            <a:spLocks/>
          </p:cNvSpPr>
          <p:nvPr/>
        </p:nvSpPr>
        <p:spPr bwMode="auto">
          <a:xfrm rot="-6400616">
            <a:off x="1581945" y="2983706"/>
            <a:ext cx="1160462" cy="930275"/>
          </a:xfrm>
          <a:custGeom>
            <a:avLst/>
            <a:gdLst/>
            <a:ahLst/>
            <a:cxnLst>
              <a:cxn ang="0">
                <a:pos x="351" y="39"/>
              </a:cxn>
              <a:cxn ang="0">
                <a:pos x="125" y="47"/>
              </a:cxn>
              <a:cxn ang="0">
                <a:pos x="55" y="86"/>
              </a:cxn>
              <a:cxn ang="0">
                <a:pos x="0" y="203"/>
              </a:cxn>
              <a:cxn ang="0">
                <a:pos x="148" y="398"/>
              </a:cxn>
              <a:cxn ang="0">
                <a:pos x="523" y="398"/>
              </a:cxn>
              <a:cxn ang="0">
                <a:pos x="593" y="312"/>
              </a:cxn>
              <a:cxn ang="0">
                <a:pos x="608" y="219"/>
              </a:cxn>
              <a:cxn ang="0">
                <a:pos x="593" y="102"/>
              </a:cxn>
              <a:cxn ang="0">
                <a:pos x="429" y="0"/>
              </a:cxn>
              <a:cxn ang="0">
                <a:pos x="374" y="8"/>
              </a:cxn>
              <a:cxn ang="0">
                <a:pos x="359" y="32"/>
              </a:cxn>
              <a:cxn ang="0">
                <a:pos x="351" y="39"/>
              </a:cxn>
            </a:cxnLst>
            <a:rect l="0" t="0" r="r" b="b"/>
            <a:pathLst>
              <a:path w="615" h="445">
                <a:moveTo>
                  <a:pt x="351" y="39"/>
                </a:moveTo>
                <a:cubicBezTo>
                  <a:pt x="278" y="17"/>
                  <a:pt x="198" y="28"/>
                  <a:pt x="125" y="47"/>
                </a:cubicBezTo>
                <a:cubicBezTo>
                  <a:pt x="102" y="61"/>
                  <a:pt x="77" y="70"/>
                  <a:pt x="55" y="86"/>
                </a:cubicBezTo>
                <a:cubicBezTo>
                  <a:pt x="18" y="113"/>
                  <a:pt x="9" y="161"/>
                  <a:pt x="0" y="203"/>
                </a:cubicBezTo>
                <a:cubicBezTo>
                  <a:pt x="12" y="308"/>
                  <a:pt x="40" y="370"/>
                  <a:pt x="148" y="398"/>
                </a:cubicBezTo>
                <a:cubicBezTo>
                  <a:pt x="223" y="445"/>
                  <a:pt x="430" y="403"/>
                  <a:pt x="523" y="398"/>
                </a:cubicBezTo>
                <a:cubicBezTo>
                  <a:pt x="587" y="355"/>
                  <a:pt x="560" y="375"/>
                  <a:pt x="593" y="312"/>
                </a:cubicBezTo>
                <a:cubicBezTo>
                  <a:pt x="596" y="295"/>
                  <a:pt x="608" y="231"/>
                  <a:pt x="608" y="219"/>
                </a:cubicBezTo>
                <a:cubicBezTo>
                  <a:pt x="608" y="180"/>
                  <a:pt x="615" y="135"/>
                  <a:pt x="593" y="102"/>
                </a:cubicBezTo>
                <a:cubicBezTo>
                  <a:pt x="555" y="45"/>
                  <a:pt x="489" y="21"/>
                  <a:pt x="429" y="0"/>
                </a:cubicBezTo>
                <a:cubicBezTo>
                  <a:pt x="411" y="3"/>
                  <a:pt x="391" y="0"/>
                  <a:pt x="374" y="8"/>
                </a:cubicBezTo>
                <a:cubicBezTo>
                  <a:pt x="365" y="12"/>
                  <a:pt x="367" y="27"/>
                  <a:pt x="359" y="32"/>
                </a:cubicBezTo>
                <a:cubicBezTo>
                  <a:pt x="346" y="41"/>
                  <a:pt x="299" y="39"/>
                  <a:pt x="351" y="3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016" name="Group 8"/>
          <p:cNvGrpSpPr>
            <a:grpSpLocks/>
          </p:cNvGrpSpPr>
          <p:nvPr/>
        </p:nvGrpSpPr>
        <p:grpSpPr bwMode="auto">
          <a:xfrm rot="-5452321">
            <a:off x="1422401" y="2608262"/>
            <a:ext cx="1517650" cy="1616075"/>
            <a:chOff x="2017" y="2174"/>
            <a:chExt cx="821" cy="820"/>
          </a:xfrm>
        </p:grpSpPr>
        <p:sp>
          <p:nvSpPr>
            <p:cNvPr id="555017" name="Line 9"/>
            <p:cNvSpPr>
              <a:spLocks noChangeShapeType="1"/>
            </p:cNvSpPr>
            <p:nvPr/>
          </p:nvSpPr>
          <p:spPr bwMode="auto">
            <a:xfrm>
              <a:off x="2017" y="2337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8" name="Line 10"/>
            <p:cNvSpPr>
              <a:spLocks noChangeShapeType="1"/>
            </p:cNvSpPr>
            <p:nvPr/>
          </p:nvSpPr>
          <p:spPr bwMode="auto">
            <a:xfrm>
              <a:off x="2017" y="217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9" name="Line 11"/>
            <p:cNvSpPr>
              <a:spLocks noChangeShapeType="1"/>
            </p:cNvSpPr>
            <p:nvPr/>
          </p:nvSpPr>
          <p:spPr bwMode="auto">
            <a:xfrm>
              <a:off x="2017" y="2502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0" name="Line 12"/>
            <p:cNvSpPr>
              <a:spLocks noChangeShapeType="1"/>
            </p:cNvSpPr>
            <p:nvPr/>
          </p:nvSpPr>
          <p:spPr bwMode="auto">
            <a:xfrm>
              <a:off x="2017" y="2994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Line 13"/>
            <p:cNvSpPr>
              <a:spLocks noChangeShapeType="1"/>
            </p:cNvSpPr>
            <p:nvPr/>
          </p:nvSpPr>
          <p:spPr bwMode="auto">
            <a:xfrm>
              <a:off x="2017" y="2666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2" name="Line 14"/>
            <p:cNvSpPr>
              <a:spLocks noChangeShapeType="1"/>
            </p:cNvSpPr>
            <p:nvPr/>
          </p:nvSpPr>
          <p:spPr bwMode="auto">
            <a:xfrm>
              <a:off x="2017" y="2830"/>
              <a:ext cx="8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3" name="Line 15"/>
            <p:cNvSpPr>
              <a:spLocks noChangeShapeType="1"/>
            </p:cNvSpPr>
            <p:nvPr/>
          </p:nvSpPr>
          <p:spPr bwMode="auto">
            <a:xfrm>
              <a:off x="2017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4" name="Line 16"/>
            <p:cNvSpPr>
              <a:spLocks noChangeShapeType="1"/>
            </p:cNvSpPr>
            <p:nvPr/>
          </p:nvSpPr>
          <p:spPr bwMode="auto">
            <a:xfrm>
              <a:off x="2182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5" name="Line 17"/>
            <p:cNvSpPr>
              <a:spLocks noChangeShapeType="1"/>
            </p:cNvSpPr>
            <p:nvPr/>
          </p:nvSpPr>
          <p:spPr bwMode="auto">
            <a:xfrm>
              <a:off x="2345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6" name="Line 18"/>
            <p:cNvSpPr>
              <a:spLocks noChangeShapeType="1"/>
            </p:cNvSpPr>
            <p:nvPr/>
          </p:nvSpPr>
          <p:spPr bwMode="auto">
            <a:xfrm>
              <a:off x="2510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7" name="Line 19"/>
            <p:cNvSpPr>
              <a:spLocks noChangeShapeType="1"/>
            </p:cNvSpPr>
            <p:nvPr/>
          </p:nvSpPr>
          <p:spPr bwMode="auto">
            <a:xfrm>
              <a:off x="2674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8" name="Line 20"/>
            <p:cNvSpPr>
              <a:spLocks noChangeShapeType="1"/>
            </p:cNvSpPr>
            <p:nvPr/>
          </p:nvSpPr>
          <p:spPr bwMode="auto">
            <a:xfrm>
              <a:off x="2838" y="2174"/>
              <a:ext cx="0" cy="8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5029" name="Oval 21"/>
          <p:cNvSpPr>
            <a:spLocks noChangeArrowheads="1"/>
          </p:cNvSpPr>
          <p:nvPr/>
        </p:nvSpPr>
        <p:spPr bwMode="auto">
          <a:xfrm>
            <a:off x="1978025" y="29210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0" name="Oval 22"/>
          <p:cNvSpPr>
            <a:spLocks noChangeArrowheads="1"/>
          </p:cNvSpPr>
          <p:nvPr/>
        </p:nvSpPr>
        <p:spPr bwMode="auto">
          <a:xfrm>
            <a:off x="2289175" y="29273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1" name="Oval 23"/>
          <p:cNvSpPr>
            <a:spLocks noChangeArrowheads="1"/>
          </p:cNvSpPr>
          <p:nvPr/>
        </p:nvSpPr>
        <p:spPr bwMode="auto">
          <a:xfrm>
            <a:off x="198437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2" name="Oval 24"/>
          <p:cNvSpPr>
            <a:spLocks noChangeArrowheads="1"/>
          </p:cNvSpPr>
          <p:nvPr/>
        </p:nvSpPr>
        <p:spPr bwMode="auto">
          <a:xfrm>
            <a:off x="2308225" y="32194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3" name="Oval 25"/>
          <p:cNvSpPr>
            <a:spLocks noChangeArrowheads="1"/>
          </p:cNvSpPr>
          <p:nvPr/>
        </p:nvSpPr>
        <p:spPr bwMode="auto">
          <a:xfrm>
            <a:off x="1990725" y="35496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4" name="Oval 26"/>
          <p:cNvSpPr>
            <a:spLocks noChangeArrowheads="1"/>
          </p:cNvSpPr>
          <p:nvPr/>
        </p:nvSpPr>
        <p:spPr bwMode="auto">
          <a:xfrm>
            <a:off x="2314575" y="382270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5" name="Oval 27"/>
          <p:cNvSpPr>
            <a:spLocks noChangeArrowheads="1"/>
          </p:cNvSpPr>
          <p:nvPr/>
        </p:nvSpPr>
        <p:spPr bwMode="auto">
          <a:xfrm>
            <a:off x="2314575" y="35369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6" name="Oval 28"/>
          <p:cNvSpPr>
            <a:spLocks noChangeArrowheads="1"/>
          </p:cNvSpPr>
          <p:nvPr/>
        </p:nvSpPr>
        <p:spPr bwMode="auto">
          <a:xfrm>
            <a:off x="1990725" y="3829050"/>
            <a:ext cx="74613" cy="74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7" name="Oval 29"/>
          <p:cNvSpPr>
            <a:spLocks noChangeArrowheads="1"/>
          </p:cNvSpPr>
          <p:nvPr/>
        </p:nvSpPr>
        <p:spPr bwMode="auto">
          <a:xfrm>
            <a:off x="1498600" y="3060700"/>
            <a:ext cx="393700" cy="304800"/>
          </a:xfrm>
          <a:prstGeom prst="ellipse">
            <a:avLst/>
          </a:prstGeom>
          <a:solidFill>
            <a:srgbClr val="9933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8" name="Oval 30"/>
          <p:cNvSpPr>
            <a:spLocks noChangeArrowheads="1"/>
          </p:cNvSpPr>
          <p:nvPr/>
        </p:nvSpPr>
        <p:spPr bwMode="auto">
          <a:xfrm>
            <a:off x="1660525" y="3238500"/>
            <a:ext cx="74613" cy="74613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39" name="Line 31"/>
          <p:cNvSpPr>
            <a:spLocks noChangeShapeType="1"/>
          </p:cNvSpPr>
          <p:nvPr/>
        </p:nvSpPr>
        <p:spPr bwMode="auto">
          <a:xfrm rot="1606866">
            <a:off x="4538663" y="32702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40" name="Line 32"/>
          <p:cNvSpPr>
            <a:spLocks noChangeShapeType="1"/>
          </p:cNvSpPr>
          <p:nvPr/>
        </p:nvSpPr>
        <p:spPr bwMode="auto">
          <a:xfrm rot="1606866">
            <a:off x="3706813" y="285115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5041" name="Group 33"/>
          <p:cNvGrpSpPr>
            <a:grpSpLocks/>
          </p:cNvGrpSpPr>
          <p:nvPr/>
        </p:nvGrpSpPr>
        <p:grpSpPr bwMode="auto">
          <a:xfrm>
            <a:off x="1323975" y="2605088"/>
            <a:ext cx="1708150" cy="1608137"/>
            <a:chOff x="834" y="1641"/>
            <a:chExt cx="1076" cy="1013"/>
          </a:xfrm>
        </p:grpSpPr>
        <p:sp>
          <p:nvSpPr>
            <p:cNvPr id="555042" name="Oval 34"/>
            <p:cNvSpPr>
              <a:spLocks noChangeArrowheads="1"/>
            </p:cNvSpPr>
            <p:nvPr/>
          </p:nvSpPr>
          <p:spPr bwMode="auto">
            <a:xfrm>
              <a:off x="1860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43" name="Freeform 35"/>
            <p:cNvSpPr>
              <a:spLocks/>
            </p:cNvSpPr>
            <p:nvPr/>
          </p:nvSpPr>
          <p:spPr bwMode="auto">
            <a:xfrm rot="-6400616">
              <a:off x="996" y="1880"/>
              <a:ext cx="731" cy="586"/>
            </a:xfrm>
            <a:custGeom>
              <a:avLst/>
              <a:gdLst/>
              <a:ahLst/>
              <a:cxnLst>
                <a:cxn ang="0">
                  <a:pos x="351" y="39"/>
                </a:cxn>
                <a:cxn ang="0">
                  <a:pos x="125" y="47"/>
                </a:cxn>
                <a:cxn ang="0">
                  <a:pos x="55" y="86"/>
                </a:cxn>
                <a:cxn ang="0">
                  <a:pos x="0" y="203"/>
                </a:cxn>
                <a:cxn ang="0">
                  <a:pos x="148" y="398"/>
                </a:cxn>
                <a:cxn ang="0">
                  <a:pos x="523" y="398"/>
                </a:cxn>
                <a:cxn ang="0">
                  <a:pos x="593" y="312"/>
                </a:cxn>
                <a:cxn ang="0">
                  <a:pos x="608" y="219"/>
                </a:cxn>
                <a:cxn ang="0">
                  <a:pos x="593" y="102"/>
                </a:cxn>
                <a:cxn ang="0">
                  <a:pos x="429" y="0"/>
                </a:cxn>
                <a:cxn ang="0">
                  <a:pos x="374" y="8"/>
                </a:cxn>
                <a:cxn ang="0">
                  <a:pos x="359" y="32"/>
                </a:cxn>
                <a:cxn ang="0">
                  <a:pos x="351" y="39"/>
                </a:cxn>
              </a:cxnLst>
              <a:rect l="0" t="0" r="r" b="b"/>
              <a:pathLst>
                <a:path w="615" h="445">
                  <a:moveTo>
                    <a:pt x="351" y="39"/>
                  </a:moveTo>
                  <a:cubicBezTo>
                    <a:pt x="278" y="17"/>
                    <a:pt x="198" y="28"/>
                    <a:pt x="125" y="47"/>
                  </a:cubicBezTo>
                  <a:cubicBezTo>
                    <a:pt x="102" y="61"/>
                    <a:pt x="77" y="70"/>
                    <a:pt x="55" y="86"/>
                  </a:cubicBezTo>
                  <a:cubicBezTo>
                    <a:pt x="18" y="113"/>
                    <a:pt x="9" y="161"/>
                    <a:pt x="0" y="203"/>
                  </a:cubicBezTo>
                  <a:cubicBezTo>
                    <a:pt x="12" y="308"/>
                    <a:pt x="40" y="370"/>
                    <a:pt x="148" y="398"/>
                  </a:cubicBezTo>
                  <a:cubicBezTo>
                    <a:pt x="223" y="445"/>
                    <a:pt x="430" y="403"/>
                    <a:pt x="523" y="398"/>
                  </a:cubicBezTo>
                  <a:cubicBezTo>
                    <a:pt x="587" y="355"/>
                    <a:pt x="560" y="375"/>
                    <a:pt x="593" y="312"/>
                  </a:cubicBezTo>
                  <a:cubicBezTo>
                    <a:pt x="596" y="295"/>
                    <a:pt x="608" y="231"/>
                    <a:pt x="608" y="219"/>
                  </a:cubicBezTo>
                  <a:cubicBezTo>
                    <a:pt x="608" y="180"/>
                    <a:pt x="615" y="135"/>
                    <a:pt x="593" y="102"/>
                  </a:cubicBezTo>
                  <a:cubicBezTo>
                    <a:pt x="555" y="45"/>
                    <a:pt x="489" y="21"/>
                    <a:pt x="429" y="0"/>
                  </a:cubicBezTo>
                  <a:cubicBezTo>
                    <a:pt x="411" y="3"/>
                    <a:pt x="391" y="0"/>
                    <a:pt x="374" y="8"/>
                  </a:cubicBezTo>
                  <a:cubicBezTo>
                    <a:pt x="365" y="12"/>
                    <a:pt x="367" y="27"/>
                    <a:pt x="359" y="32"/>
                  </a:cubicBezTo>
                  <a:cubicBezTo>
                    <a:pt x="346" y="41"/>
                    <a:pt x="299" y="39"/>
                    <a:pt x="351" y="39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55044" name="Group 36"/>
            <p:cNvGrpSpPr>
              <a:grpSpLocks/>
            </p:cNvGrpSpPr>
            <p:nvPr/>
          </p:nvGrpSpPr>
          <p:grpSpPr bwMode="auto">
            <a:xfrm rot="-5452321">
              <a:off x="896" y="1643"/>
              <a:ext cx="956" cy="1018"/>
              <a:chOff x="2017" y="2174"/>
              <a:chExt cx="821" cy="820"/>
            </a:xfrm>
          </p:grpSpPr>
          <p:sp>
            <p:nvSpPr>
              <p:cNvPr id="555045" name="Line 37"/>
              <p:cNvSpPr>
                <a:spLocks noChangeShapeType="1"/>
              </p:cNvSpPr>
              <p:nvPr/>
            </p:nvSpPr>
            <p:spPr bwMode="auto">
              <a:xfrm>
                <a:off x="2017" y="2337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46" name="Line 38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47" name="Line 39"/>
              <p:cNvSpPr>
                <a:spLocks noChangeShapeType="1"/>
              </p:cNvSpPr>
              <p:nvPr/>
            </p:nvSpPr>
            <p:spPr bwMode="auto">
              <a:xfrm>
                <a:off x="2017" y="2502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48" name="Line 40"/>
              <p:cNvSpPr>
                <a:spLocks noChangeShapeType="1"/>
              </p:cNvSpPr>
              <p:nvPr/>
            </p:nvSpPr>
            <p:spPr bwMode="auto">
              <a:xfrm>
                <a:off x="2017" y="2994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49" name="Line 41"/>
              <p:cNvSpPr>
                <a:spLocks noChangeShapeType="1"/>
              </p:cNvSpPr>
              <p:nvPr/>
            </p:nvSpPr>
            <p:spPr bwMode="auto">
              <a:xfrm>
                <a:off x="2017" y="2666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50" name="Line 42"/>
              <p:cNvSpPr>
                <a:spLocks noChangeShapeType="1"/>
              </p:cNvSpPr>
              <p:nvPr/>
            </p:nvSpPr>
            <p:spPr bwMode="auto">
              <a:xfrm>
                <a:off x="2017" y="2830"/>
                <a:ext cx="8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51" name="Line 43"/>
              <p:cNvSpPr>
                <a:spLocks noChangeShapeType="1"/>
              </p:cNvSpPr>
              <p:nvPr/>
            </p:nvSpPr>
            <p:spPr bwMode="auto">
              <a:xfrm>
                <a:off x="2017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52" name="Line 44"/>
              <p:cNvSpPr>
                <a:spLocks noChangeShapeType="1"/>
              </p:cNvSpPr>
              <p:nvPr/>
            </p:nvSpPr>
            <p:spPr bwMode="auto">
              <a:xfrm>
                <a:off x="2182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53" name="Line 45"/>
              <p:cNvSpPr>
                <a:spLocks noChangeShapeType="1"/>
              </p:cNvSpPr>
              <p:nvPr/>
            </p:nvSpPr>
            <p:spPr bwMode="auto">
              <a:xfrm>
                <a:off x="2345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54" name="Line 46"/>
              <p:cNvSpPr>
                <a:spLocks noChangeShapeType="1"/>
              </p:cNvSpPr>
              <p:nvPr/>
            </p:nvSpPr>
            <p:spPr bwMode="auto">
              <a:xfrm>
                <a:off x="2510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55" name="Line 47"/>
              <p:cNvSpPr>
                <a:spLocks noChangeShapeType="1"/>
              </p:cNvSpPr>
              <p:nvPr/>
            </p:nvSpPr>
            <p:spPr bwMode="auto">
              <a:xfrm>
                <a:off x="2674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056" name="Line 48"/>
              <p:cNvSpPr>
                <a:spLocks noChangeShapeType="1"/>
              </p:cNvSpPr>
              <p:nvPr/>
            </p:nvSpPr>
            <p:spPr bwMode="auto">
              <a:xfrm>
                <a:off x="2838" y="2174"/>
                <a:ext cx="0" cy="8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5057" name="Oval 49"/>
            <p:cNvSpPr>
              <a:spLocks noChangeArrowheads="1"/>
            </p:cNvSpPr>
            <p:nvPr/>
          </p:nvSpPr>
          <p:spPr bwMode="auto">
            <a:xfrm>
              <a:off x="1246" y="1840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58" name="Oval 50"/>
            <p:cNvSpPr>
              <a:spLocks noChangeArrowheads="1"/>
            </p:cNvSpPr>
            <p:nvPr/>
          </p:nvSpPr>
          <p:spPr bwMode="auto">
            <a:xfrm>
              <a:off x="1442" y="1844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59" name="Oval 51"/>
            <p:cNvSpPr>
              <a:spLocks noChangeArrowheads="1"/>
            </p:cNvSpPr>
            <p:nvPr/>
          </p:nvSpPr>
          <p:spPr bwMode="auto">
            <a:xfrm>
              <a:off x="1250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0" name="Oval 52"/>
            <p:cNvSpPr>
              <a:spLocks noChangeArrowheads="1"/>
            </p:cNvSpPr>
            <p:nvPr/>
          </p:nvSpPr>
          <p:spPr bwMode="auto">
            <a:xfrm>
              <a:off x="1454" y="20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1" name="Oval 53"/>
            <p:cNvSpPr>
              <a:spLocks noChangeArrowheads="1"/>
            </p:cNvSpPr>
            <p:nvPr/>
          </p:nvSpPr>
          <p:spPr bwMode="auto">
            <a:xfrm>
              <a:off x="1254" y="2236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2" name="Oval 54"/>
            <p:cNvSpPr>
              <a:spLocks noChangeArrowheads="1"/>
            </p:cNvSpPr>
            <p:nvPr/>
          </p:nvSpPr>
          <p:spPr bwMode="auto">
            <a:xfrm>
              <a:off x="1458" y="240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3" name="Oval 55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4" name="Oval 56"/>
            <p:cNvSpPr>
              <a:spLocks noChangeArrowheads="1"/>
            </p:cNvSpPr>
            <p:nvPr/>
          </p:nvSpPr>
          <p:spPr bwMode="auto">
            <a:xfrm>
              <a:off x="1254" y="2412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5" name="Oval 57"/>
            <p:cNvSpPr>
              <a:spLocks noChangeArrowheads="1"/>
            </p:cNvSpPr>
            <p:nvPr/>
          </p:nvSpPr>
          <p:spPr bwMode="auto">
            <a:xfrm>
              <a:off x="944" y="1928"/>
              <a:ext cx="248" cy="192"/>
            </a:xfrm>
            <a:prstGeom prst="ellipse">
              <a:avLst/>
            </a:pr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6" name="Oval 58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7" name="Oval 59"/>
            <p:cNvSpPr>
              <a:spLocks noChangeArrowheads="1"/>
            </p:cNvSpPr>
            <p:nvPr/>
          </p:nvSpPr>
          <p:spPr bwMode="auto">
            <a:xfrm>
              <a:off x="1458" y="2228"/>
              <a:ext cx="47" cy="4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8" name="Oval 60"/>
            <p:cNvSpPr>
              <a:spLocks noChangeArrowheads="1"/>
            </p:cNvSpPr>
            <p:nvPr/>
          </p:nvSpPr>
          <p:spPr bwMode="auto">
            <a:xfrm>
              <a:off x="1046" y="2040"/>
              <a:ext cx="47" cy="4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9" name="Oval 61"/>
            <p:cNvSpPr>
              <a:spLocks noChangeArrowheads="1"/>
            </p:cNvSpPr>
            <p:nvPr/>
          </p:nvSpPr>
          <p:spPr bwMode="auto">
            <a:xfrm>
              <a:off x="836" y="166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0" name="Oval 62"/>
            <p:cNvSpPr>
              <a:spLocks noChangeArrowheads="1"/>
            </p:cNvSpPr>
            <p:nvPr/>
          </p:nvSpPr>
          <p:spPr bwMode="auto">
            <a:xfrm>
              <a:off x="834" y="184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1" name="Oval 63"/>
            <p:cNvSpPr>
              <a:spLocks noChangeArrowheads="1"/>
            </p:cNvSpPr>
            <p:nvPr/>
          </p:nvSpPr>
          <p:spPr bwMode="auto">
            <a:xfrm>
              <a:off x="840" y="203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2" name="Oval 64"/>
            <p:cNvSpPr>
              <a:spLocks noChangeArrowheads="1"/>
            </p:cNvSpPr>
            <p:nvPr/>
          </p:nvSpPr>
          <p:spPr bwMode="auto">
            <a:xfrm>
              <a:off x="843" y="222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3" name="Oval 65"/>
            <p:cNvSpPr>
              <a:spLocks noChangeArrowheads="1"/>
            </p:cNvSpPr>
            <p:nvPr/>
          </p:nvSpPr>
          <p:spPr bwMode="auto">
            <a:xfrm>
              <a:off x="843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4" name="Oval 66"/>
            <p:cNvSpPr>
              <a:spLocks noChangeArrowheads="1"/>
            </p:cNvSpPr>
            <p:nvPr/>
          </p:nvSpPr>
          <p:spPr bwMode="auto">
            <a:xfrm>
              <a:off x="852" y="260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5" name="Oval 67"/>
            <p:cNvSpPr>
              <a:spLocks noChangeArrowheads="1"/>
            </p:cNvSpPr>
            <p:nvPr/>
          </p:nvSpPr>
          <p:spPr bwMode="auto">
            <a:xfrm>
              <a:off x="1035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6" name="Oval 68"/>
            <p:cNvSpPr>
              <a:spLocks noChangeArrowheads="1"/>
            </p:cNvSpPr>
            <p:nvPr/>
          </p:nvSpPr>
          <p:spPr bwMode="auto">
            <a:xfrm>
              <a:off x="1035" y="1839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7" name="Oval 69"/>
            <p:cNvSpPr>
              <a:spLocks noChangeArrowheads="1"/>
            </p:cNvSpPr>
            <p:nvPr/>
          </p:nvSpPr>
          <p:spPr bwMode="auto">
            <a:xfrm>
              <a:off x="1650" y="183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8" name="Oval 70"/>
            <p:cNvSpPr>
              <a:spLocks noChangeArrowheads="1"/>
            </p:cNvSpPr>
            <p:nvPr/>
          </p:nvSpPr>
          <p:spPr bwMode="auto">
            <a:xfrm>
              <a:off x="1644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9" name="Oval 71"/>
            <p:cNvSpPr>
              <a:spLocks noChangeArrowheads="1"/>
            </p:cNvSpPr>
            <p:nvPr/>
          </p:nvSpPr>
          <p:spPr bwMode="auto">
            <a:xfrm>
              <a:off x="1440" y="164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0" name="Oval 72"/>
            <p:cNvSpPr>
              <a:spLocks noChangeArrowheads="1"/>
            </p:cNvSpPr>
            <p:nvPr/>
          </p:nvSpPr>
          <p:spPr bwMode="auto">
            <a:xfrm>
              <a:off x="1236" y="165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1" name="Oval 73"/>
            <p:cNvSpPr>
              <a:spLocks noChangeArrowheads="1"/>
            </p:cNvSpPr>
            <p:nvPr/>
          </p:nvSpPr>
          <p:spPr bwMode="auto">
            <a:xfrm>
              <a:off x="1047" y="260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2" name="Oval 74"/>
            <p:cNvSpPr>
              <a:spLocks noChangeArrowheads="1"/>
            </p:cNvSpPr>
            <p:nvPr/>
          </p:nvSpPr>
          <p:spPr bwMode="auto">
            <a:xfrm>
              <a:off x="1041" y="241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3" name="Oval 75"/>
            <p:cNvSpPr>
              <a:spLocks noChangeArrowheads="1"/>
            </p:cNvSpPr>
            <p:nvPr/>
          </p:nvSpPr>
          <p:spPr bwMode="auto">
            <a:xfrm>
              <a:off x="1044" y="2223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4" name="Oval 76"/>
            <p:cNvSpPr>
              <a:spLocks noChangeArrowheads="1"/>
            </p:cNvSpPr>
            <p:nvPr/>
          </p:nvSpPr>
          <p:spPr bwMode="auto">
            <a:xfrm>
              <a:off x="1857" y="2025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5" name="Oval 77"/>
            <p:cNvSpPr>
              <a:spLocks noChangeArrowheads="1"/>
            </p:cNvSpPr>
            <p:nvPr/>
          </p:nvSpPr>
          <p:spPr bwMode="auto">
            <a:xfrm>
              <a:off x="1656" y="2217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6" name="Oval 78"/>
            <p:cNvSpPr>
              <a:spLocks noChangeArrowheads="1"/>
            </p:cNvSpPr>
            <p:nvPr/>
          </p:nvSpPr>
          <p:spPr bwMode="auto">
            <a:xfrm>
              <a:off x="1653" y="202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7" name="Oval 79"/>
            <p:cNvSpPr>
              <a:spLocks noChangeArrowheads="1"/>
            </p:cNvSpPr>
            <p:nvPr/>
          </p:nvSpPr>
          <p:spPr bwMode="auto">
            <a:xfrm>
              <a:off x="1656" y="2406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8" name="Oval 80"/>
            <p:cNvSpPr>
              <a:spLocks noChangeArrowheads="1"/>
            </p:cNvSpPr>
            <p:nvPr/>
          </p:nvSpPr>
          <p:spPr bwMode="auto">
            <a:xfrm>
              <a:off x="1251" y="2604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9" name="Oval 81"/>
            <p:cNvSpPr>
              <a:spLocks noChangeArrowheads="1"/>
            </p:cNvSpPr>
            <p:nvPr/>
          </p:nvSpPr>
          <p:spPr bwMode="auto">
            <a:xfrm>
              <a:off x="1845" y="164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90" name="Oval 82"/>
            <p:cNvSpPr>
              <a:spLocks noChangeArrowheads="1"/>
            </p:cNvSpPr>
            <p:nvPr/>
          </p:nvSpPr>
          <p:spPr bwMode="auto">
            <a:xfrm>
              <a:off x="1848" y="1830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91" name="Oval 83"/>
            <p:cNvSpPr>
              <a:spLocks noChangeArrowheads="1"/>
            </p:cNvSpPr>
            <p:nvPr/>
          </p:nvSpPr>
          <p:spPr bwMode="auto">
            <a:xfrm>
              <a:off x="1860" y="2211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92" name="Oval 84"/>
            <p:cNvSpPr>
              <a:spLocks noChangeArrowheads="1"/>
            </p:cNvSpPr>
            <p:nvPr/>
          </p:nvSpPr>
          <p:spPr bwMode="auto">
            <a:xfrm>
              <a:off x="1863" y="2592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93" name="Oval 85"/>
            <p:cNvSpPr>
              <a:spLocks noChangeArrowheads="1"/>
            </p:cNvSpPr>
            <p:nvPr/>
          </p:nvSpPr>
          <p:spPr bwMode="auto">
            <a:xfrm>
              <a:off x="1659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94" name="Oval 86"/>
            <p:cNvSpPr>
              <a:spLocks noChangeArrowheads="1"/>
            </p:cNvSpPr>
            <p:nvPr/>
          </p:nvSpPr>
          <p:spPr bwMode="auto">
            <a:xfrm>
              <a:off x="1455" y="2598"/>
              <a:ext cx="47" cy="4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5095" name="Line 87"/>
          <p:cNvSpPr>
            <a:spLocks noChangeShapeType="1"/>
          </p:cNvSpPr>
          <p:nvPr/>
        </p:nvSpPr>
        <p:spPr bwMode="auto">
          <a:xfrm rot="1606866">
            <a:off x="1481138" y="3421063"/>
            <a:ext cx="25273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96" name="Line 88"/>
          <p:cNvSpPr>
            <a:spLocks noChangeShapeType="1"/>
          </p:cNvSpPr>
          <p:nvPr/>
        </p:nvSpPr>
        <p:spPr bwMode="auto">
          <a:xfrm rot="1606866">
            <a:off x="1349375" y="3676650"/>
            <a:ext cx="24511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97" name="Line 89"/>
          <p:cNvSpPr>
            <a:spLocks noChangeShapeType="1"/>
          </p:cNvSpPr>
          <p:nvPr/>
        </p:nvSpPr>
        <p:spPr bwMode="auto">
          <a:xfrm rot="1606866">
            <a:off x="1619250" y="3149600"/>
            <a:ext cx="2525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98" name="Line 90"/>
          <p:cNvSpPr>
            <a:spLocks noChangeShapeType="1"/>
          </p:cNvSpPr>
          <p:nvPr/>
        </p:nvSpPr>
        <p:spPr bwMode="auto">
          <a:xfrm rot="1606866">
            <a:off x="1755775" y="2876550"/>
            <a:ext cx="2525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099" name="Line 91"/>
          <p:cNvSpPr>
            <a:spLocks noChangeShapeType="1"/>
          </p:cNvSpPr>
          <p:nvPr/>
        </p:nvSpPr>
        <p:spPr bwMode="auto">
          <a:xfrm rot="1606866">
            <a:off x="1206500" y="3965575"/>
            <a:ext cx="2528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100" name="Line 92"/>
          <p:cNvSpPr>
            <a:spLocks noChangeShapeType="1"/>
          </p:cNvSpPr>
          <p:nvPr/>
        </p:nvSpPr>
        <p:spPr bwMode="auto">
          <a:xfrm rot="1606866">
            <a:off x="1068388" y="4237038"/>
            <a:ext cx="25304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101" name="Line 93"/>
          <p:cNvSpPr>
            <a:spLocks noChangeShapeType="1"/>
          </p:cNvSpPr>
          <p:nvPr/>
        </p:nvSpPr>
        <p:spPr bwMode="auto">
          <a:xfrm rot="1606866">
            <a:off x="931863" y="4510088"/>
            <a:ext cx="25304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102" name="Freeform 94"/>
          <p:cNvSpPr>
            <a:spLocks/>
          </p:cNvSpPr>
          <p:nvPr/>
        </p:nvSpPr>
        <p:spPr bwMode="auto">
          <a:xfrm rot="1606866">
            <a:off x="3705225" y="3808413"/>
            <a:ext cx="377825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0"/>
              </a:cxn>
              <a:cxn ang="0">
                <a:pos x="96" y="48"/>
              </a:cxn>
              <a:cxn ang="0">
                <a:pos x="216" y="144"/>
              </a:cxn>
              <a:cxn ang="0">
                <a:pos x="280" y="288"/>
              </a:cxn>
              <a:cxn ang="0">
                <a:pos x="296" y="336"/>
              </a:cxn>
              <a:cxn ang="0">
                <a:pos x="240" y="552"/>
              </a:cxn>
              <a:cxn ang="0">
                <a:pos x="192" y="592"/>
              </a:cxn>
              <a:cxn ang="0">
                <a:pos x="0" y="672"/>
              </a:cxn>
            </a:cxnLst>
            <a:rect l="0" t="0" r="r" b="b"/>
            <a:pathLst>
              <a:path w="296" h="672">
                <a:moveTo>
                  <a:pt x="0" y="0"/>
                </a:moveTo>
                <a:cubicBezTo>
                  <a:pt x="36" y="36"/>
                  <a:pt x="13" y="20"/>
                  <a:pt x="72" y="40"/>
                </a:cubicBezTo>
                <a:cubicBezTo>
                  <a:pt x="80" y="43"/>
                  <a:pt x="96" y="48"/>
                  <a:pt x="96" y="48"/>
                </a:cubicBezTo>
                <a:cubicBezTo>
                  <a:pt x="130" y="82"/>
                  <a:pt x="176" y="117"/>
                  <a:pt x="216" y="144"/>
                </a:cubicBezTo>
                <a:cubicBezTo>
                  <a:pt x="233" y="194"/>
                  <a:pt x="263" y="237"/>
                  <a:pt x="280" y="288"/>
                </a:cubicBezTo>
                <a:cubicBezTo>
                  <a:pt x="285" y="304"/>
                  <a:pt x="296" y="336"/>
                  <a:pt x="296" y="336"/>
                </a:cubicBezTo>
                <a:cubicBezTo>
                  <a:pt x="289" y="408"/>
                  <a:pt x="281" y="490"/>
                  <a:pt x="240" y="552"/>
                </a:cubicBezTo>
                <a:cubicBezTo>
                  <a:pt x="222" y="578"/>
                  <a:pt x="214" y="574"/>
                  <a:pt x="192" y="592"/>
                </a:cubicBezTo>
                <a:cubicBezTo>
                  <a:pt x="134" y="640"/>
                  <a:pt x="79" y="672"/>
                  <a:pt x="0" y="672"/>
                </a:cubicBez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103" name="Freeform 95"/>
          <p:cNvSpPr>
            <a:spLocks/>
          </p:cNvSpPr>
          <p:nvPr/>
        </p:nvSpPr>
        <p:spPr bwMode="auto">
          <a:xfrm rot="1606866">
            <a:off x="4521200" y="4219575"/>
            <a:ext cx="377825" cy="106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" y="40"/>
              </a:cxn>
              <a:cxn ang="0">
                <a:pos x="96" y="48"/>
              </a:cxn>
              <a:cxn ang="0">
                <a:pos x="216" y="144"/>
              </a:cxn>
              <a:cxn ang="0">
                <a:pos x="280" y="288"/>
              </a:cxn>
              <a:cxn ang="0">
                <a:pos x="296" y="336"/>
              </a:cxn>
              <a:cxn ang="0">
                <a:pos x="240" y="552"/>
              </a:cxn>
              <a:cxn ang="0">
                <a:pos x="192" y="592"/>
              </a:cxn>
              <a:cxn ang="0">
                <a:pos x="0" y="672"/>
              </a:cxn>
            </a:cxnLst>
            <a:rect l="0" t="0" r="r" b="b"/>
            <a:pathLst>
              <a:path w="296" h="672">
                <a:moveTo>
                  <a:pt x="0" y="0"/>
                </a:moveTo>
                <a:cubicBezTo>
                  <a:pt x="36" y="36"/>
                  <a:pt x="13" y="20"/>
                  <a:pt x="72" y="40"/>
                </a:cubicBezTo>
                <a:cubicBezTo>
                  <a:pt x="80" y="43"/>
                  <a:pt x="96" y="48"/>
                  <a:pt x="96" y="48"/>
                </a:cubicBezTo>
                <a:cubicBezTo>
                  <a:pt x="130" y="82"/>
                  <a:pt x="176" y="117"/>
                  <a:pt x="216" y="144"/>
                </a:cubicBezTo>
                <a:cubicBezTo>
                  <a:pt x="233" y="194"/>
                  <a:pt x="263" y="237"/>
                  <a:pt x="280" y="288"/>
                </a:cubicBezTo>
                <a:cubicBezTo>
                  <a:pt x="285" y="304"/>
                  <a:pt x="296" y="336"/>
                  <a:pt x="296" y="336"/>
                </a:cubicBezTo>
                <a:cubicBezTo>
                  <a:pt x="289" y="408"/>
                  <a:pt x="281" y="490"/>
                  <a:pt x="240" y="552"/>
                </a:cubicBezTo>
                <a:cubicBezTo>
                  <a:pt x="222" y="578"/>
                  <a:pt x="214" y="574"/>
                  <a:pt x="192" y="592"/>
                </a:cubicBezTo>
                <a:cubicBezTo>
                  <a:pt x="134" y="640"/>
                  <a:pt x="79" y="672"/>
                  <a:pt x="0" y="672"/>
                </a:cubicBez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5104" name="Text Box 96"/>
          <p:cNvSpPr txBox="1">
            <a:spLocks noChangeArrowheads="1"/>
          </p:cNvSpPr>
          <p:nvPr/>
        </p:nvSpPr>
        <p:spPr bwMode="auto">
          <a:xfrm>
            <a:off x="5562600" y="1752600"/>
            <a:ext cx="331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itchFamily="18" charset="0"/>
              </a:rPr>
              <a:t>volumetric compositing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31F-641A-400C-A55A-348E8CDE273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63017-CB61-4F2A-BF67-FE6CC83D6D2B}" type="slidenum">
              <a:rPr lang="en-US"/>
              <a:pPr/>
              <a:t>41</a:t>
            </a:fld>
            <a:endParaRPr lang="en-US"/>
          </a:p>
        </p:txBody>
      </p:sp>
      <p:sp>
        <p:nvSpPr>
          <p:cNvPr id="892930" name="Line 2"/>
          <p:cNvSpPr>
            <a:spLocks noChangeShapeType="1"/>
          </p:cNvSpPr>
          <p:nvPr/>
        </p:nvSpPr>
        <p:spPr bwMode="auto">
          <a:xfrm>
            <a:off x="6934200" y="2971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6934200" y="35052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Levoy - </a:t>
            </a:r>
            <a:r>
              <a:rPr lang="en-US" sz="2800">
                <a:latin typeface="Comic Sans MS" pitchFamily="66" charset="0"/>
              </a:rPr>
              <a:t>Pipeline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92933" name="Text Box 5"/>
          <p:cNvSpPr txBox="1">
            <a:spLocks noChangeArrowheads="1"/>
          </p:cNvSpPr>
          <p:nvPr/>
        </p:nvSpPr>
        <p:spPr bwMode="auto">
          <a:xfrm>
            <a:off x="3422650" y="1600200"/>
            <a:ext cx="2051050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Acquired values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34" name="Text Box 6"/>
          <p:cNvSpPr txBox="1">
            <a:spLocks noChangeArrowheads="1"/>
          </p:cNvSpPr>
          <p:nvPr/>
        </p:nvSpPr>
        <p:spPr bwMode="auto">
          <a:xfrm>
            <a:off x="3421063" y="2197100"/>
            <a:ext cx="2197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Data preparation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35" name="Text Box 7"/>
          <p:cNvSpPr txBox="1">
            <a:spLocks noChangeArrowheads="1"/>
          </p:cNvSpPr>
          <p:nvPr/>
        </p:nvSpPr>
        <p:spPr bwMode="auto">
          <a:xfrm>
            <a:off x="3422650" y="2819400"/>
            <a:ext cx="2060575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Prepared values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36" name="Text Box 8"/>
          <p:cNvSpPr txBox="1">
            <a:spLocks noChangeArrowheads="1"/>
          </p:cNvSpPr>
          <p:nvPr/>
        </p:nvSpPr>
        <p:spPr bwMode="auto">
          <a:xfrm>
            <a:off x="6157913" y="3336925"/>
            <a:ext cx="175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classification</a:t>
            </a:r>
            <a:endParaRPr kumimoji="0" lang="en-US" sz="2400">
              <a:latin typeface="Times New Roman" pitchFamily="18" charset="0"/>
            </a:endParaRPr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828800" y="3336925"/>
            <a:ext cx="107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shading</a:t>
            </a:r>
            <a:endParaRPr kumimoji="0" lang="en-US" sz="2400">
              <a:latin typeface="Times New Roman" pitchFamily="18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1487488" y="3794125"/>
            <a:ext cx="1639887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Voxel colors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990600" y="4403725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Ray-tracing / resampling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40" name="Text Box 12"/>
          <p:cNvSpPr txBox="1">
            <a:spLocks noChangeArrowheads="1"/>
          </p:cNvSpPr>
          <p:nvPr/>
        </p:nvSpPr>
        <p:spPr bwMode="auto">
          <a:xfrm>
            <a:off x="5473700" y="4403725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Ray-tracing / resampling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1487488" y="5089525"/>
            <a:ext cx="1831975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Sample colors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42" name="Text Box 14"/>
          <p:cNvSpPr txBox="1">
            <a:spLocks noChangeArrowheads="1"/>
          </p:cNvSpPr>
          <p:nvPr/>
        </p:nvSpPr>
        <p:spPr bwMode="auto">
          <a:xfrm>
            <a:off x="3905250" y="5495925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compositing</a:t>
            </a:r>
            <a:endParaRPr kumimoji="0" lang="en-US" sz="2400">
              <a:latin typeface="Times New Roman" pitchFamily="18" charset="0"/>
            </a:endParaRPr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5984875" y="3794125"/>
            <a:ext cx="1982788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Voxel opacities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44" name="Text Box 16"/>
          <p:cNvSpPr txBox="1">
            <a:spLocks noChangeArrowheads="1"/>
          </p:cNvSpPr>
          <p:nvPr/>
        </p:nvSpPr>
        <p:spPr bwMode="auto">
          <a:xfrm>
            <a:off x="5935663" y="5089525"/>
            <a:ext cx="2174875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Sample opacities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3797300" y="6172200"/>
            <a:ext cx="1695450" cy="406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0" lang="en-US" sz="2000">
                <a:latin typeface="Comic Sans MS" pitchFamily="66" charset="0"/>
              </a:rPr>
              <a:t>Image Pixels</a:t>
            </a:r>
            <a:endParaRPr kumimoji="0" lang="en-US" sz="2000">
              <a:latin typeface="Times New Roman" pitchFamily="18" charset="0"/>
            </a:endParaRPr>
          </a:p>
        </p:txBody>
      </p:sp>
      <p:sp>
        <p:nvSpPr>
          <p:cNvPr id="892946" name="Line 18"/>
          <p:cNvSpPr>
            <a:spLocks noChangeShapeType="1"/>
          </p:cNvSpPr>
          <p:nvPr/>
        </p:nvSpPr>
        <p:spPr bwMode="auto">
          <a:xfrm>
            <a:off x="4419600" y="2006600"/>
            <a:ext cx="0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Line 19"/>
          <p:cNvSpPr>
            <a:spLocks noChangeShapeType="1"/>
          </p:cNvSpPr>
          <p:nvPr/>
        </p:nvSpPr>
        <p:spPr bwMode="auto">
          <a:xfrm>
            <a:off x="4419600" y="2479675"/>
            <a:ext cx="0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48" name="Line 20"/>
          <p:cNvSpPr>
            <a:spLocks noChangeShapeType="1"/>
          </p:cNvSpPr>
          <p:nvPr/>
        </p:nvSpPr>
        <p:spPr bwMode="auto">
          <a:xfrm>
            <a:off x="2286000" y="4200525"/>
            <a:ext cx="0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49" name="Line 21"/>
          <p:cNvSpPr>
            <a:spLocks noChangeShapeType="1"/>
          </p:cNvSpPr>
          <p:nvPr/>
        </p:nvSpPr>
        <p:spPr bwMode="auto">
          <a:xfrm>
            <a:off x="6934200" y="4200525"/>
            <a:ext cx="0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0" name="Line 22"/>
          <p:cNvSpPr>
            <a:spLocks noChangeShapeType="1"/>
          </p:cNvSpPr>
          <p:nvPr/>
        </p:nvSpPr>
        <p:spPr bwMode="auto">
          <a:xfrm>
            <a:off x="2286000" y="4768850"/>
            <a:ext cx="0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1" name="Line 23"/>
          <p:cNvSpPr>
            <a:spLocks noChangeShapeType="1"/>
          </p:cNvSpPr>
          <p:nvPr/>
        </p:nvSpPr>
        <p:spPr bwMode="auto">
          <a:xfrm>
            <a:off x="6934200" y="4800600"/>
            <a:ext cx="0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2" name="Line 24"/>
          <p:cNvSpPr>
            <a:spLocks noChangeShapeType="1"/>
          </p:cNvSpPr>
          <p:nvPr/>
        </p:nvSpPr>
        <p:spPr bwMode="auto">
          <a:xfrm>
            <a:off x="4572000" y="5851525"/>
            <a:ext cx="0" cy="320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3" name="Line 25"/>
          <p:cNvSpPr>
            <a:spLocks noChangeShapeType="1"/>
          </p:cNvSpPr>
          <p:nvPr/>
        </p:nvSpPr>
        <p:spPr bwMode="auto">
          <a:xfrm flipH="1">
            <a:off x="2286000" y="2971800"/>
            <a:ext cx="1135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4" name="Line 26"/>
          <p:cNvSpPr>
            <a:spLocks noChangeShapeType="1"/>
          </p:cNvSpPr>
          <p:nvPr/>
        </p:nvSpPr>
        <p:spPr bwMode="auto">
          <a:xfrm flipH="1">
            <a:off x="5492750" y="2971800"/>
            <a:ext cx="144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5" name="Line 27"/>
          <p:cNvSpPr>
            <a:spLocks noChangeShapeType="1"/>
          </p:cNvSpPr>
          <p:nvPr/>
        </p:nvSpPr>
        <p:spPr bwMode="auto">
          <a:xfrm>
            <a:off x="2286000" y="2971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>
            <a:off x="2286000" y="35052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7" name="Line 29"/>
          <p:cNvSpPr>
            <a:spLocks noChangeShapeType="1"/>
          </p:cNvSpPr>
          <p:nvPr/>
        </p:nvSpPr>
        <p:spPr bwMode="auto">
          <a:xfrm flipH="1">
            <a:off x="2286000" y="5715000"/>
            <a:ext cx="1511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8" name="Line 30"/>
          <p:cNvSpPr>
            <a:spLocks noChangeShapeType="1"/>
          </p:cNvSpPr>
          <p:nvPr/>
        </p:nvSpPr>
        <p:spPr bwMode="auto">
          <a:xfrm flipH="1">
            <a:off x="5473700" y="5715000"/>
            <a:ext cx="144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59" name="Line 31"/>
          <p:cNvSpPr>
            <a:spLocks noChangeShapeType="1"/>
          </p:cNvSpPr>
          <p:nvPr/>
        </p:nvSpPr>
        <p:spPr bwMode="auto">
          <a:xfrm>
            <a:off x="2286000" y="5495925"/>
            <a:ext cx="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2960" name="Line 32"/>
          <p:cNvSpPr>
            <a:spLocks noChangeShapeType="1"/>
          </p:cNvSpPr>
          <p:nvPr/>
        </p:nvSpPr>
        <p:spPr bwMode="auto">
          <a:xfrm>
            <a:off x="6915150" y="5495925"/>
            <a:ext cx="0" cy="219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9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9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2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9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9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9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2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2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92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9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9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9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9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89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9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9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9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9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9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89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9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92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9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92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92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9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9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9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9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9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9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9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92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92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9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89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9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9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9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9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0" grpId="0" animBg="1"/>
      <p:bldP spid="892931" grpId="0" animBg="1"/>
      <p:bldP spid="892934" grpId="0" autoUpdateAnimBg="0"/>
      <p:bldP spid="892935" grpId="0" animBg="1" autoUpdateAnimBg="0"/>
      <p:bldP spid="892936" grpId="0" autoUpdateAnimBg="0"/>
      <p:bldP spid="892937" grpId="0" autoUpdateAnimBg="0"/>
      <p:bldP spid="892938" grpId="0" animBg="1" autoUpdateAnimBg="0"/>
      <p:bldP spid="892939" grpId="0" autoUpdateAnimBg="0"/>
      <p:bldP spid="892940" grpId="0" autoUpdateAnimBg="0"/>
      <p:bldP spid="892941" grpId="0" animBg="1" autoUpdateAnimBg="0"/>
      <p:bldP spid="892942" grpId="0" autoUpdateAnimBg="0"/>
      <p:bldP spid="892943" grpId="0" animBg="1" autoUpdateAnimBg="0"/>
      <p:bldP spid="892944" grpId="0" animBg="1" autoUpdateAnimBg="0"/>
      <p:bldP spid="892945" grpId="0" animBg="1" autoUpdateAnimBg="0"/>
      <p:bldP spid="892946" grpId="0" animBg="1"/>
      <p:bldP spid="892947" grpId="0" animBg="1"/>
      <p:bldP spid="892948" grpId="0" animBg="1"/>
      <p:bldP spid="892949" grpId="0" animBg="1"/>
      <p:bldP spid="892950" grpId="0" animBg="1"/>
      <p:bldP spid="892951" grpId="0" animBg="1"/>
      <p:bldP spid="892952" grpId="0" animBg="1"/>
      <p:bldP spid="892953" grpId="0" animBg="1"/>
      <p:bldP spid="892954" grpId="0" animBg="1"/>
      <p:bldP spid="892955" grpId="0" animBg="1"/>
      <p:bldP spid="892956" grpId="0" animBg="1"/>
      <p:bldP spid="892957" grpId="0" animBg="1"/>
      <p:bldP spid="892958" grpId="0" animBg="1"/>
      <p:bldP spid="892959" grpId="0" animBg="1"/>
      <p:bldP spid="8929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2EBA-163A-48A8-A476-189A2DCC869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3892-ABBB-4CC7-964A-8A57A336AC26}" type="slidenum">
              <a:rPr lang="en-US"/>
              <a:pPr/>
              <a:t>42</a:t>
            </a:fld>
            <a:endParaRPr lang="en-US"/>
          </a:p>
        </p:txBody>
      </p:sp>
      <p:sp>
        <p:nvSpPr>
          <p:cNvPr id="948227" name="Rectangle 3"/>
          <p:cNvSpPr>
            <a:spLocks noChangeArrowheads="1"/>
          </p:cNvSpPr>
          <p:nvPr/>
        </p:nvSpPr>
        <p:spPr bwMode="auto">
          <a:xfrm>
            <a:off x="3352800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28" name="Rectangle 4"/>
          <p:cNvSpPr>
            <a:spLocks noChangeArrowheads="1"/>
          </p:cNvSpPr>
          <p:nvPr/>
        </p:nvSpPr>
        <p:spPr bwMode="auto">
          <a:xfrm>
            <a:off x="3124200" y="37338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29" name="Rectangle 5"/>
          <p:cNvSpPr>
            <a:spLocks noChangeArrowheads="1"/>
          </p:cNvSpPr>
          <p:nvPr/>
        </p:nvSpPr>
        <p:spPr bwMode="auto">
          <a:xfrm>
            <a:off x="3124200" y="3962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30" name="Rectangle 6"/>
          <p:cNvSpPr>
            <a:spLocks noChangeArrowheads="1"/>
          </p:cNvSpPr>
          <p:nvPr/>
        </p:nvSpPr>
        <p:spPr bwMode="auto">
          <a:xfrm>
            <a:off x="2895600" y="3962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31" name="Rectangle 7"/>
          <p:cNvSpPr>
            <a:spLocks noChangeArrowheads="1"/>
          </p:cNvSpPr>
          <p:nvPr/>
        </p:nvSpPr>
        <p:spPr bwMode="auto">
          <a:xfrm>
            <a:off x="2667000" y="41910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32" name="Rectangle 8"/>
          <p:cNvSpPr>
            <a:spLocks noChangeArrowheads="1"/>
          </p:cNvSpPr>
          <p:nvPr/>
        </p:nvSpPr>
        <p:spPr bwMode="auto">
          <a:xfrm>
            <a:off x="2438400" y="44196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33" name="Rectangle 9"/>
          <p:cNvSpPr>
            <a:spLocks noChangeArrowheads="1"/>
          </p:cNvSpPr>
          <p:nvPr/>
        </p:nvSpPr>
        <p:spPr bwMode="auto">
          <a:xfrm>
            <a:off x="2209800" y="4648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34" name="Rectangle 10"/>
          <p:cNvSpPr>
            <a:spLocks noChangeArrowheads="1"/>
          </p:cNvSpPr>
          <p:nvPr/>
        </p:nvSpPr>
        <p:spPr bwMode="auto">
          <a:xfrm>
            <a:off x="1981200" y="46482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35" name="Rectangle 11"/>
          <p:cNvSpPr>
            <a:spLocks noChangeArrowheads="1"/>
          </p:cNvSpPr>
          <p:nvPr/>
        </p:nvSpPr>
        <p:spPr bwMode="auto">
          <a:xfrm>
            <a:off x="1752600" y="487680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823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Marching </a:t>
            </a:r>
          </a:p>
        </p:txBody>
      </p:sp>
      <p:sp>
        <p:nvSpPr>
          <p:cNvPr id="948258" name="Rectangle 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a 3D DDA algorithm to step through regular or rectilinear grids.</a:t>
            </a:r>
          </a:p>
        </p:txBody>
      </p:sp>
      <p:grpSp>
        <p:nvGrpSpPr>
          <p:cNvPr id="948238" name="Group 14"/>
          <p:cNvGrpSpPr>
            <a:grpSpLocks/>
          </p:cNvGrpSpPr>
          <p:nvPr/>
        </p:nvGrpSpPr>
        <p:grpSpPr bwMode="auto">
          <a:xfrm>
            <a:off x="1524000" y="3276600"/>
            <a:ext cx="2057400" cy="1752600"/>
            <a:chOff x="1392" y="1920"/>
            <a:chExt cx="1296" cy="1104"/>
          </a:xfrm>
        </p:grpSpPr>
        <p:sp>
          <p:nvSpPr>
            <p:cNvPr id="948239" name="Rectangle 15"/>
            <p:cNvSpPr>
              <a:spLocks noChangeArrowheads="1"/>
            </p:cNvSpPr>
            <p:nvPr/>
          </p:nvSpPr>
          <p:spPr bwMode="auto">
            <a:xfrm>
              <a:off x="1392" y="1920"/>
              <a:ext cx="1296" cy="11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8240" name="Line 16"/>
            <p:cNvSpPr>
              <a:spLocks noChangeShapeType="1"/>
            </p:cNvSpPr>
            <p:nvPr/>
          </p:nvSpPr>
          <p:spPr bwMode="auto">
            <a:xfrm>
              <a:off x="1536" y="192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1" name="Line 17"/>
            <p:cNvSpPr>
              <a:spLocks noChangeShapeType="1"/>
            </p:cNvSpPr>
            <p:nvPr/>
          </p:nvSpPr>
          <p:spPr bwMode="auto">
            <a:xfrm>
              <a:off x="1680" y="192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2" name="Line 18"/>
            <p:cNvSpPr>
              <a:spLocks noChangeShapeType="1"/>
            </p:cNvSpPr>
            <p:nvPr/>
          </p:nvSpPr>
          <p:spPr bwMode="auto">
            <a:xfrm>
              <a:off x="1824" y="192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3" name="Line 19"/>
            <p:cNvSpPr>
              <a:spLocks noChangeShapeType="1"/>
            </p:cNvSpPr>
            <p:nvPr/>
          </p:nvSpPr>
          <p:spPr bwMode="auto">
            <a:xfrm>
              <a:off x="1968" y="192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4" name="Line 20"/>
            <p:cNvSpPr>
              <a:spLocks noChangeShapeType="1"/>
            </p:cNvSpPr>
            <p:nvPr/>
          </p:nvSpPr>
          <p:spPr bwMode="auto">
            <a:xfrm>
              <a:off x="2112" y="192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5" name="Line 21"/>
            <p:cNvSpPr>
              <a:spLocks noChangeShapeType="1"/>
            </p:cNvSpPr>
            <p:nvPr/>
          </p:nvSpPr>
          <p:spPr bwMode="auto">
            <a:xfrm>
              <a:off x="2256" y="192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6" name="Line 22"/>
            <p:cNvSpPr>
              <a:spLocks noChangeShapeType="1"/>
            </p:cNvSpPr>
            <p:nvPr/>
          </p:nvSpPr>
          <p:spPr bwMode="auto">
            <a:xfrm>
              <a:off x="2400" y="192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7" name="Line 23"/>
            <p:cNvSpPr>
              <a:spLocks noChangeShapeType="1"/>
            </p:cNvSpPr>
            <p:nvPr/>
          </p:nvSpPr>
          <p:spPr bwMode="auto">
            <a:xfrm>
              <a:off x="2544" y="192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8" name="Line 24"/>
            <p:cNvSpPr>
              <a:spLocks noChangeShapeType="1"/>
            </p:cNvSpPr>
            <p:nvPr/>
          </p:nvSpPr>
          <p:spPr bwMode="auto">
            <a:xfrm>
              <a:off x="1392" y="292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49" name="Line 25"/>
            <p:cNvSpPr>
              <a:spLocks noChangeShapeType="1"/>
            </p:cNvSpPr>
            <p:nvPr/>
          </p:nvSpPr>
          <p:spPr bwMode="auto">
            <a:xfrm>
              <a:off x="1392" y="278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50" name="Line 26"/>
            <p:cNvSpPr>
              <a:spLocks noChangeShapeType="1"/>
            </p:cNvSpPr>
            <p:nvPr/>
          </p:nvSpPr>
          <p:spPr bwMode="auto">
            <a:xfrm>
              <a:off x="1392" y="264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51" name="Line 27"/>
            <p:cNvSpPr>
              <a:spLocks noChangeShapeType="1"/>
            </p:cNvSpPr>
            <p:nvPr/>
          </p:nvSpPr>
          <p:spPr bwMode="auto">
            <a:xfrm>
              <a:off x="1392" y="249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52" name="Line 28"/>
            <p:cNvSpPr>
              <a:spLocks noChangeShapeType="1"/>
            </p:cNvSpPr>
            <p:nvPr/>
          </p:nvSpPr>
          <p:spPr bwMode="auto">
            <a:xfrm>
              <a:off x="1392" y="235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53" name="Line 29"/>
            <p:cNvSpPr>
              <a:spLocks noChangeShapeType="1"/>
            </p:cNvSpPr>
            <p:nvPr/>
          </p:nvSpPr>
          <p:spPr bwMode="auto">
            <a:xfrm>
              <a:off x="1392" y="220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8254" name="Line 30"/>
            <p:cNvSpPr>
              <a:spLocks noChangeShapeType="1"/>
            </p:cNvSpPr>
            <p:nvPr/>
          </p:nvSpPr>
          <p:spPr bwMode="auto">
            <a:xfrm>
              <a:off x="1392" y="20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48255" name="Line 31"/>
          <p:cNvSpPr>
            <a:spLocks noChangeShapeType="1"/>
          </p:cNvSpPr>
          <p:nvPr/>
        </p:nvSpPr>
        <p:spPr bwMode="auto">
          <a:xfrm>
            <a:off x="533400" y="49530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48256" name="Line 32"/>
          <p:cNvSpPr>
            <a:spLocks noChangeShapeType="1"/>
          </p:cNvSpPr>
          <p:nvPr/>
        </p:nvSpPr>
        <p:spPr bwMode="auto">
          <a:xfrm flipV="1">
            <a:off x="1143000" y="3352800"/>
            <a:ext cx="2819400" cy="2286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animBg="1"/>
      <p:bldP spid="948228" grpId="0" animBg="1"/>
      <p:bldP spid="948229" grpId="0" animBg="1"/>
      <p:bldP spid="948230" grpId="0" animBg="1"/>
      <p:bldP spid="948231" grpId="0" animBg="1"/>
      <p:bldP spid="948232" grpId="0" animBg="1"/>
      <p:bldP spid="948233" grpId="0" animBg="1"/>
      <p:bldP spid="948234" grpId="0" animBg="1"/>
      <p:bldP spid="9482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D76D-67CF-46D8-A0B6-5C17E03712FF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B8F8C-ACAB-4A6B-8054-2FE175094AED}" type="slidenum">
              <a:rPr lang="en-US"/>
              <a:pPr/>
              <a:t>43</a:t>
            </a:fld>
            <a:endParaRPr lang="en-US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-Roman"/>
              </a:rPr>
              <a:t>Adaptive Ray Sampling</a:t>
            </a:r>
            <a:r>
              <a:rPr lang="en-US">
                <a:latin typeface="Times-Roman"/>
              </a:rPr>
              <a:t/>
            </a:r>
            <a:br>
              <a:rPr lang="en-US">
                <a:latin typeface="Times-Roman"/>
              </a:rPr>
            </a:br>
            <a:r>
              <a:rPr lang="en-US" sz="2000" i="1">
                <a:latin typeface="Times-Italic"/>
              </a:rPr>
              <a:t>[Hanrahan et al 92]</a:t>
            </a:r>
            <a:endParaRPr lang="en-US" i="1">
              <a:latin typeface="Times-Italic"/>
            </a:endParaRP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543800" cy="3962400"/>
          </a:xfrm>
        </p:spPr>
        <p:txBody>
          <a:bodyPr/>
          <a:lstStyle/>
          <a:p>
            <a:r>
              <a:rPr lang="en-US" sz="2800">
                <a:latin typeface="Times-Roman"/>
              </a:rPr>
              <a:t>Sampling rate is adjusted to the significance of the traversed data</a:t>
            </a:r>
            <a:endParaRPr lang="en-US">
              <a:latin typeface="Times-Roman"/>
            </a:endParaRPr>
          </a:p>
        </p:txBody>
      </p:sp>
      <p:pic>
        <p:nvPicPr>
          <p:cNvPr id="530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895600"/>
            <a:ext cx="6153150" cy="3581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3260-E6E6-4FBB-AC76-5FE537B82304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4119-4843-4075-9202-5BC437E4AA3B}" type="slidenum">
              <a:rPr lang="en-US"/>
              <a:pPr/>
              <a:t>44</a:t>
            </a:fld>
            <a:endParaRPr lang="en-US"/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517525" y="1598613"/>
            <a:ext cx="80645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buClr>
                <a:schemeClr val="accent2"/>
              </a:buClr>
              <a:buFont typeface="Monotype Sorts" pitchFamily="2" charset="2"/>
              <a:buNone/>
            </a:pPr>
            <a:r>
              <a:rPr lang="en-US" sz="3200"/>
              <a:t>How do we obtain the emission and absorption values?</a:t>
            </a:r>
          </a:p>
        </p:txBody>
      </p:sp>
      <p:pic>
        <p:nvPicPr>
          <p:cNvPr id="1055748" name="Picture 4" descr="CTA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sp>
        <p:nvSpPr>
          <p:cNvPr id="1055749" name="Text Box 5"/>
          <p:cNvSpPr txBox="1">
            <a:spLocks noChangeArrowheads="1"/>
          </p:cNvSpPr>
          <p:nvPr/>
        </p:nvSpPr>
        <p:spPr bwMode="auto">
          <a:xfrm>
            <a:off x="854075" y="2740025"/>
            <a:ext cx="2828925" cy="557213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rgbClr val="9999FF">
                  <a:gamma/>
                  <a:shade val="66667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buFontTx/>
              <a:buNone/>
            </a:pPr>
            <a:r>
              <a:rPr kumimoji="0" lang="en-US" sz="2800">
                <a:solidFill>
                  <a:srgbClr val="000040"/>
                </a:solidFill>
                <a:latin typeface="Verdana" pitchFamily="34" charset="0"/>
              </a:rPr>
              <a:t>scalar value </a:t>
            </a:r>
            <a:r>
              <a:rPr kumimoji="0" lang="en-US" sz="2800">
                <a:solidFill>
                  <a:schemeClr val="bg1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1055750" name="Text Box 6"/>
          <p:cNvSpPr txBox="1">
            <a:spLocks noChangeArrowheads="1"/>
          </p:cNvSpPr>
          <p:nvPr/>
        </p:nvSpPr>
        <p:spPr bwMode="auto">
          <a:xfrm>
            <a:off x="930275" y="5259388"/>
            <a:ext cx="2679700" cy="1069975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50000">
                <a:srgbClr val="9999FF">
                  <a:gamma/>
                  <a:shade val="68627"/>
                  <a:invGamma/>
                </a:srgbClr>
              </a:gs>
              <a:gs pos="100000">
                <a:srgbClr val="9999FF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 eaLnBrk="1" hangingPunct="1">
              <a:buFontTx/>
              <a:buNone/>
            </a:pPr>
            <a:r>
              <a:rPr kumimoji="0" lang="en-US" sz="2800">
                <a:solidFill>
                  <a:srgbClr val="000040"/>
                </a:solidFill>
                <a:latin typeface="Verdana" pitchFamily="34" charset="0"/>
              </a:rPr>
              <a:t>emission </a:t>
            </a:r>
            <a:r>
              <a:rPr kumimoji="0" lang="en-US" sz="2800">
                <a:solidFill>
                  <a:schemeClr val="bg1"/>
                </a:solidFill>
                <a:latin typeface="Verdana" pitchFamily="34" charset="0"/>
              </a:rPr>
              <a:t>RGB</a:t>
            </a:r>
          </a:p>
          <a:p>
            <a:pPr marL="342900" indent="-342900" algn="ctr" eaLnBrk="1" hangingPunct="1">
              <a:buFontTx/>
              <a:buNone/>
            </a:pPr>
            <a:r>
              <a:rPr kumimoji="0" lang="en-US" sz="2800">
                <a:solidFill>
                  <a:srgbClr val="000040"/>
                </a:solidFill>
                <a:latin typeface="Verdana" pitchFamily="34" charset="0"/>
              </a:rPr>
              <a:t>absorption </a:t>
            </a:r>
            <a:r>
              <a:rPr kumimoji="0" lang="en-US" sz="2800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pic>
        <p:nvPicPr>
          <p:cNvPr id="1055751" name="Picture 7" descr="CTA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pic>
        <p:nvPicPr>
          <p:cNvPr id="1055752" name="Picture 8" descr="CTA_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pic>
        <p:nvPicPr>
          <p:cNvPr id="1055753" name="Picture 9" descr="CTA_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pic>
        <p:nvPicPr>
          <p:cNvPr id="1055754" name="Picture 10" descr="CTA_0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1475" y="1685925"/>
            <a:ext cx="6402388" cy="5172075"/>
          </a:xfrm>
          <a:prstGeom prst="rect">
            <a:avLst/>
          </a:prstGeom>
          <a:noFill/>
        </p:spPr>
      </p:pic>
      <p:sp>
        <p:nvSpPr>
          <p:cNvPr id="1055755" name="AutoShape 11"/>
          <p:cNvSpPr>
            <a:spLocks noChangeArrowheads="1"/>
          </p:cNvSpPr>
          <p:nvPr/>
        </p:nvSpPr>
        <p:spPr bwMode="auto">
          <a:xfrm>
            <a:off x="1477963" y="3409950"/>
            <a:ext cx="1584325" cy="1728788"/>
          </a:xfrm>
          <a:prstGeom prst="downArrow">
            <a:avLst>
              <a:gd name="adj1" fmla="val 50000"/>
              <a:gd name="adj2" fmla="val 27280"/>
            </a:avLst>
          </a:prstGeom>
          <a:gradFill rotWithShape="1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5756" name="Rectangle 12"/>
          <p:cNvSpPr>
            <a:spLocks noChangeArrowheads="1"/>
          </p:cNvSpPr>
          <p:nvPr/>
        </p:nvSpPr>
        <p:spPr bwMode="auto">
          <a:xfrm>
            <a:off x="1825625" y="3883025"/>
            <a:ext cx="9128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buSzPct val="80000"/>
              <a:buFontTx/>
              <a:buNone/>
            </a:pPr>
            <a:r>
              <a:rPr kumimoji="0" lang="en-US" sz="2800">
                <a:latin typeface="Verdana" pitchFamily="34" charset="0"/>
              </a:rPr>
              <a:t>T(s)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55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55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55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55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750" grpId="0" animBg="1"/>
      <p:bldP spid="1055755" grpId="0" animBg="1"/>
      <p:bldP spid="10557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AFAC-CDAC-4000-A4EB-67D83598736F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6204-C8CA-40DC-8022-0C1C8F60B31A}" type="slidenum">
              <a:rPr lang="en-US"/>
              <a:pPr/>
              <a:t>45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Schemes</a:t>
            </a:r>
          </a:p>
        </p:txBody>
      </p:sp>
      <p:sp>
        <p:nvSpPr>
          <p:cNvPr id="921603" name="Line 3"/>
          <p:cNvSpPr>
            <a:spLocks noChangeShapeType="1"/>
          </p:cNvSpPr>
          <p:nvPr/>
        </p:nvSpPr>
        <p:spPr bwMode="auto">
          <a:xfrm flipV="1">
            <a:off x="1524000" y="20574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4" name="Line 4"/>
          <p:cNvSpPr>
            <a:spLocks noChangeShapeType="1"/>
          </p:cNvSpPr>
          <p:nvPr/>
        </p:nvSpPr>
        <p:spPr bwMode="auto">
          <a:xfrm>
            <a:off x="1524000" y="58674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6946900" y="6019800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06" name="Text Box 6"/>
          <p:cNvSpPr txBox="1">
            <a:spLocks noChangeArrowheads="1"/>
          </p:cNvSpPr>
          <p:nvPr/>
        </p:nvSpPr>
        <p:spPr bwMode="auto">
          <a:xfrm>
            <a:off x="1524000" y="16002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07" name="Freeform 7"/>
          <p:cNvSpPr>
            <a:spLocks/>
          </p:cNvSpPr>
          <p:nvPr/>
        </p:nvSpPr>
        <p:spPr bwMode="auto">
          <a:xfrm>
            <a:off x="1524000" y="2260600"/>
            <a:ext cx="6019800" cy="360680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8" name="Line 8"/>
          <p:cNvSpPr>
            <a:spLocks noChangeShapeType="1"/>
          </p:cNvSpPr>
          <p:nvPr/>
        </p:nvSpPr>
        <p:spPr bwMode="auto">
          <a:xfrm>
            <a:off x="1524000" y="2286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09" name="Line 9"/>
          <p:cNvSpPr>
            <a:spLocks noChangeShapeType="1"/>
          </p:cNvSpPr>
          <p:nvPr/>
        </p:nvSpPr>
        <p:spPr bwMode="auto">
          <a:xfrm>
            <a:off x="1524000" y="3124200"/>
            <a:ext cx="647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10" name="Line 10"/>
          <p:cNvSpPr>
            <a:spLocks noChangeShapeType="1"/>
          </p:cNvSpPr>
          <p:nvPr/>
        </p:nvSpPr>
        <p:spPr bwMode="auto">
          <a:xfrm>
            <a:off x="1524000" y="45720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11" name="Line 11"/>
          <p:cNvSpPr>
            <a:spLocks noChangeShapeType="1"/>
          </p:cNvSpPr>
          <p:nvPr/>
        </p:nvSpPr>
        <p:spPr bwMode="auto">
          <a:xfrm>
            <a:off x="1524000" y="5029200"/>
            <a:ext cx="167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612" name="Text Box 12"/>
          <p:cNvSpPr txBox="1">
            <a:spLocks noChangeArrowheads="1"/>
          </p:cNvSpPr>
          <p:nvPr/>
        </p:nvSpPr>
        <p:spPr bwMode="auto">
          <a:xfrm>
            <a:off x="1752600" y="191770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Max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13" name="Text Box 13"/>
          <p:cNvSpPr txBox="1">
            <a:spLocks noChangeArrowheads="1"/>
          </p:cNvSpPr>
          <p:nvPr/>
        </p:nvSpPr>
        <p:spPr bwMode="auto">
          <a:xfrm>
            <a:off x="1752600" y="2768600"/>
            <a:ext cx="135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Average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14" name="Text Box 14"/>
          <p:cNvSpPr txBox="1">
            <a:spLocks noChangeArrowheads="1"/>
          </p:cNvSpPr>
          <p:nvPr/>
        </p:nvSpPr>
        <p:spPr bwMode="auto">
          <a:xfrm>
            <a:off x="1752600" y="4216400"/>
            <a:ext cx="1824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Accumulate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1615" name="Text Box 15"/>
          <p:cNvSpPr txBox="1">
            <a:spLocks noChangeArrowheads="1"/>
          </p:cNvSpPr>
          <p:nvPr/>
        </p:nvSpPr>
        <p:spPr bwMode="auto">
          <a:xfrm>
            <a:off x="1752600" y="4673600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First</a:t>
            </a:r>
            <a:endParaRPr lang="en-US" sz="2400" b="1" u="sng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2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08" grpId="0" animBg="1"/>
      <p:bldP spid="921609" grpId="0" animBg="1"/>
      <p:bldP spid="921610" grpId="0" animBg="1"/>
      <p:bldP spid="921611" grpId="0" animBg="1"/>
      <p:bldP spid="921612" grpId="0" autoUpdateAnimBg="0"/>
      <p:bldP spid="921613" grpId="0" autoUpdateAnimBg="0"/>
      <p:bldP spid="921614" grpId="0" autoUpdateAnimBg="0"/>
      <p:bldP spid="92161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E2FE-46D7-47AF-8A88-1125B78DC2B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BB58-BB68-400A-8199-E062D4402383}" type="slidenum">
              <a:rPr lang="en-US"/>
              <a:pPr/>
              <a:t>46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- </a:t>
            </a:r>
            <a:r>
              <a:rPr lang="en-US" sz="2800">
                <a:latin typeface="Comic Sans MS" pitchFamily="66" charset="0"/>
              </a:rPr>
              <a:t>First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627" name="Line 3"/>
          <p:cNvSpPr>
            <a:spLocks noChangeAspect="1" noChangeShapeType="1"/>
          </p:cNvSpPr>
          <p:nvPr/>
        </p:nvSpPr>
        <p:spPr bwMode="auto">
          <a:xfrm flipV="1">
            <a:off x="1371600" y="2108200"/>
            <a:ext cx="1588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28" name="Line 4"/>
          <p:cNvSpPr>
            <a:spLocks noChangeAspect="1" noChangeShapeType="1"/>
          </p:cNvSpPr>
          <p:nvPr/>
        </p:nvSpPr>
        <p:spPr bwMode="auto">
          <a:xfrm>
            <a:off x="1371600" y="4610100"/>
            <a:ext cx="425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spect="1" noChangeArrowheads="1"/>
          </p:cNvSpPr>
          <p:nvPr/>
        </p:nvSpPr>
        <p:spPr bwMode="auto">
          <a:xfrm>
            <a:off x="4930775" y="47101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2630" name="Text Box 6"/>
          <p:cNvSpPr txBox="1">
            <a:spLocks noChangeAspect="1" noChangeArrowheads="1"/>
          </p:cNvSpPr>
          <p:nvPr/>
        </p:nvSpPr>
        <p:spPr bwMode="auto">
          <a:xfrm>
            <a:off x="955675" y="16510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2631" name="Freeform 7"/>
          <p:cNvSpPr>
            <a:spLocks noChangeAspect="1"/>
          </p:cNvSpPr>
          <p:nvPr/>
        </p:nvSpPr>
        <p:spPr bwMode="auto">
          <a:xfrm>
            <a:off x="1371600" y="2241550"/>
            <a:ext cx="3951288" cy="236855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32" name="Line 8"/>
          <p:cNvSpPr>
            <a:spLocks noChangeAspect="1" noChangeShapeType="1"/>
          </p:cNvSpPr>
          <p:nvPr/>
        </p:nvSpPr>
        <p:spPr bwMode="auto">
          <a:xfrm>
            <a:off x="1371600" y="4059238"/>
            <a:ext cx="11001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33" name="Text Box 9"/>
          <p:cNvSpPr txBox="1">
            <a:spLocks noChangeAspect="1" noChangeArrowheads="1"/>
          </p:cNvSpPr>
          <p:nvPr/>
        </p:nvSpPr>
        <p:spPr bwMode="auto">
          <a:xfrm>
            <a:off x="1522413" y="3698875"/>
            <a:ext cx="89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First</a:t>
            </a:r>
            <a:endParaRPr lang="en-US" sz="2400" b="1" u="sng">
              <a:latin typeface="Comic Sans MS" pitchFamily="66" charset="0"/>
            </a:endParaRPr>
          </a:p>
        </p:txBody>
      </p:sp>
      <p:pic>
        <p:nvPicPr>
          <p:cNvPr id="9226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388" y="1870075"/>
            <a:ext cx="2741612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63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0600" y="5167313"/>
            <a:ext cx="7620000" cy="852487"/>
          </a:xfrm>
          <a:noFill/>
          <a:ln/>
        </p:spPr>
        <p:txBody>
          <a:bodyPr/>
          <a:lstStyle/>
          <a:p>
            <a:r>
              <a:rPr lang="en-US" sz="2400" b="1">
                <a:latin typeface="Comic Sans MS" pitchFamily="66" charset="0"/>
              </a:rPr>
              <a:t>First</a:t>
            </a:r>
            <a:r>
              <a:rPr lang="en-US" sz="2400">
                <a:latin typeface="Comic Sans MS" pitchFamily="66" charset="0"/>
              </a:rPr>
              <a:t>: extracts iso-surfaces (again!)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done by Tuy&amp;Tuy ’84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8B15-C56B-428A-BA50-56F9F1A4B77D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E78A-C997-4898-A5B3-31B5EE5A4239}" type="slidenum">
              <a:rPr lang="en-US"/>
              <a:pPr/>
              <a:t>47</a:t>
            </a:fld>
            <a:endParaRPr lang="en-US"/>
          </a:p>
        </p:txBody>
      </p:sp>
      <p:sp>
        <p:nvSpPr>
          <p:cNvPr id="92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- </a:t>
            </a:r>
            <a:r>
              <a:rPr lang="en-US" sz="2800">
                <a:latin typeface="Comic Sans MS" pitchFamily="66" charset="0"/>
              </a:rPr>
              <a:t>Average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3651" name="Line 3"/>
          <p:cNvSpPr>
            <a:spLocks noChangeAspect="1" noChangeShapeType="1"/>
          </p:cNvSpPr>
          <p:nvPr/>
        </p:nvSpPr>
        <p:spPr bwMode="auto">
          <a:xfrm flipV="1">
            <a:off x="1371600" y="2108200"/>
            <a:ext cx="1588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52" name="Line 4"/>
          <p:cNvSpPr>
            <a:spLocks noChangeAspect="1" noChangeShapeType="1"/>
          </p:cNvSpPr>
          <p:nvPr/>
        </p:nvSpPr>
        <p:spPr bwMode="auto">
          <a:xfrm>
            <a:off x="1371600" y="4610100"/>
            <a:ext cx="425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53" name="Text Box 5"/>
          <p:cNvSpPr txBox="1">
            <a:spLocks noChangeAspect="1" noChangeArrowheads="1"/>
          </p:cNvSpPr>
          <p:nvPr/>
        </p:nvSpPr>
        <p:spPr bwMode="auto">
          <a:xfrm>
            <a:off x="4930775" y="47101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3654" name="Text Box 6"/>
          <p:cNvSpPr txBox="1">
            <a:spLocks noChangeAspect="1" noChangeArrowheads="1"/>
          </p:cNvSpPr>
          <p:nvPr/>
        </p:nvSpPr>
        <p:spPr bwMode="auto">
          <a:xfrm>
            <a:off x="955675" y="16510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3655" name="Freeform 7"/>
          <p:cNvSpPr>
            <a:spLocks noChangeAspect="1"/>
          </p:cNvSpPr>
          <p:nvPr/>
        </p:nvSpPr>
        <p:spPr bwMode="auto">
          <a:xfrm>
            <a:off x="1371600" y="2241550"/>
            <a:ext cx="3951288" cy="236855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56" name="Line 8"/>
          <p:cNvSpPr>
            <a:spLocks noChangeAspect="1" noChangeShapeType="1"/>
          </p:cNvSpPr>
          <p:nvPr/>
        </p:nvSpPr>
        <p:spPr bwMode="auto">
          <a:xfrm>
            <a:off x="1371600" y="2808288"/>
            <a:ext cx="4251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57" name="Text Box 9"/>
          <p:cNvSpPr txBox="1">
            <a:spLocks noChangeAspect="1" noChangeArrowheads="1"/>
          </p:cNvSpPr>
          <p:nvPr/>
        </p:nvSpPr>
        <p:spPr bwMode="auto">
          <a:xfrm>
            <a:off x="1522413" y="2447925"/>
            <a:ext cx="1350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Average</a:t>
            </a:r>
            <a:endParaRPr lang="en-US" sz="2400" b="1" u="sng">
              <a:latin typeface="Comic Sans MS" pitchFamily="66" charset="0"/>
            </a:endParaRPr>
          </a:p>
        </p:txBody>
      </p:sp>
      <p:pic>
        <p:nvPicPr>
          <p:cNvPr id="9236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1878013"/>
            <a:ext cx="27241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65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5284788"/>
            <a:ext cx="8018463" cy="463550"/>
          </a:xfrm>
          <a:noFill/>
          <a:ln/>
        </p:spPr>
        <p:txBody>
          <a:bodyPr/>
          <a:lstStyle/>
          <a:p>
            <a:r>
              <a:rPr lang="en-US" sz="2400" b="1">
                <a:latin typeface="Comic Sans MS" pitchFamily="66" charset="0"/>
              </a:rPr>
              <a:t>Average</a:t>
            </a:r>
            <a:r>
              <a:rPr lang="en-US" sz="2400">
                <a:latin typeface="Comic Sans MS" pitchFamily="66" charset="0"/>
              </a:rPr>
              <a:t>: produces basically an X-ray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4399A-3819-4C37-854A-CF2A8C4FDCC3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0538F-6AB6-4F78-B5D4-2880051186F5}" type="slidenum">
              <a:rPr lang="en-US"/>
              <a:pPr/>
              <a:t>48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- </a:t>
            </a:r>
            <a:r>
              <a:rPr lang="en-US" sz="2800">
                <a:latin typeface="Comic Sans MS" pitchFamily="66" charset="0"/>
              </a:rPr>
              <a:t>MIP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4675" name="Line 3"/>
          <p:cNvSpPr>
            <a:spLocks noChangeAspect="1" noChangeShapeType="1"/>
          </p:cNvSpPr>
          <p:nvPr/>
        </p:nvSpPr>
        <p:spPr bwMode="auto">
          <a:xfrm flipV="1">
            <a:off x="1371600" y="2108200"/>
            <a:ext cx="1588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6" name="Line 4"/>
          <p:cNvSpPr>
            <a:spLocks noChangeAspect="1" noChangeShapeType="1"/>
          </p:cNvSpPr>
          <p:nvPr/>
        </p:nvSpPr>
        <p:spPr bwMode="auto">
          <a:xfrm>
            <a:off x="1371600" y="4610100"/>
            <a:ext cx="425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7" name="Text Box 5"/>
          <p:cNvSpPr txBox="1">
            <a:spLocks noChangeAspect="1" noChangeArrowheads="1"/>
          </p:cNvSpPr>
          <p:nvPr/>
        </p:nvSpPr>
        <p:spPr bwMode="auto">
          <a:xfrm>
            <a:off x="4930775" y="47101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4678" name="Text Box 6"/>
          <p:cNvSpPr txBox="1">
            <a:spLocks noChangeAspect="1" noChangeArrowheads="1"/>
          </p:cNvSpPr>
          <p:nvPr/>
        </p:nvSpPr>
        <p:spPr bwMode="auto">
          <a:xfrm>
            <a:off x="955675" y="16510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4679" name="Freeform 7"/>
          <p:cNvSpPr>
            <a:spLocks noChangeAspect="1"/>
          </p:cNvSpPr>
          <p:nvPr/>
        </p:nvSpPr>
        <p:spPr bwMode="auto">
          <a:xfrm>
            <a:off x="1371600" y="2241550"/>
            <a:ext cx="3951288" cy="236855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80" name="Line 8"/>
          <p:cNvSpPr>
            <a:spLocks noChangeAspect="1" noChangeShapeType="1"/>
          </p:cNvSpPr>
          <p:nvPr/>
        </p:nvSpPr>
        <p:spPr bwMode="auto">
          <a:xfrm>
            <a:off x="1371600" y="2259013"/>
            <a:ext cx="1900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81" name="Text Box 9"/>
          <p:cNvSpPr txBox="1">
            <a:spLocks noChangeAspect="1" noChangeArrowheads="1"/>
          </p:cNvSpPr>
          <p:nvPr/>
        </p:nvSpPr>
        <p:spPr bwMode="auto">
          <a:xfrm>
            <a:off x="1522413" y="1903413"/>
            <a:ext cx="78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Max</a:t>
            </a:r>
            <a:endParaRPr lang="en-US" sz="2400" b="1" u="sng">
              <a:latin typeface="Comic Sans MS" pitchFamily="66" charset="0"/>
            </a:endParaRPr>
          </a:p>
        </p:txBody>
      </p:sp>
      <p:pic>
        <p:nvPicPr>
          <p:cNvPr id="9246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388" y="1903413"/>
            <a:ext cx="2741612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468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57200" y="5270500"/>
            <a:ext cx="8018463" cy="787400"/>
          </a:xfrm>
          <a:noFill/>
          <a:ln/>
        </p:spPr>
        <p:txBody>
          <a:bodyPr/>
          <a:lstStyle/>
          <a:p>
            <a:r>
              <a:rPr lang="en-US" sz="2400" b="1">
                <a:latin typeface="Comic Sans MS" pitchFamily="66" charset="0"/>
              </a:rPr>
              <a:t>Max</a:t>
            </a:r>
            <a:r>
              <a:rPr lang="en-US" sz="2400">
                <a:latin typeface="Comic Sans MS" pitchFamily="66" charset="0"/>
              </a:rPr>
              <a:t>: Maximum Intensity Projection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used for Magnetic Resonance Angiogram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10C0-BE10-42CD-90CC-FF256CCA54E1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8DA07-D201-421E-8083-0C90E442C3CF}" type="slidenum">
              <a:rPr lang="en-US"/>
              <a:pPr/>
              <a:t>49</a:t>
            </a:fld>
            <a:endParaRPr lang="en-US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Maximum Intensity Projection (1)</a:t>
            </a:r>
            <a:endParaRPr lang="en-US"/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 emission or absorption</a:t>
            </a:r>
          </a:p>
          <a:p>
            <a:pPr>
              <a:lnSpc>
                <a:spcPct val="90000"/>
              </a:lnSpc>
            </a:pPr>
            <a:r>
              <a:rPr lang="en-US" sz="2400"/>
              <a:t>Pixel value is maximum scalar value along the viewing ray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Advantage: no transfer function required</a:t>
            </a:r>
          </a:p>
          <a:p>
            <a:pPr>
              <a:lnSpc>
                <a:spcPct val="90000"/>
              </a:lnSpc>
            </a:pPr>
            <a:r>
              <a:rPr lang="en-US" sz="2400"/>
              <a:t>Drawback: misleading depth information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Works well for MRI data (esp. angiography)</a:t>
            </a:r>
          </a:p>
        </p:txBody>
      </p:sp>
      <p:sp>
        <p:nvSpPr>
          <p:cNvPr id="1056772" name="Freeform 4"/>
          <p:cNvSpPr>
            <a:spLocks/>
          </p:cNvSpPr>
          <p:nvPr/>
        </p:nvSpPr>
        <p:spPr bwMode="auto">
          <a:xfrm>
            <a:off x="1022350" y="2940050"/>
            <a:ext cx="5740400" cy="1047750"/>
          </a:xfrm>
          <a:custGeom>
            <a:avLst/>
            <a:gdLst/>
            <a:ahLst/>
            <a:cxnLst>
              <a:cxn ang="0">
                <a:pos x="0" y="660"/>
              </a:cxn>
              <a:cxn ang="0">
                <a:pos x="255" y="370"/>
              </a:cxn>
              <a:cxn ang="0">
                <a:pos x="692" y="439"/>
              </a:cxn>
              <a:cxn ang="0">
                <a:pos x="980" y="301"/>
              </a:cxn>
              <a:cxn ang="0">
                <a:pos x="1314" y="508"/>
              </a:cxn>
              <a:cxn ang="0">
                <a:pos x="1764" y="508"/>
              </a:cxn>
              <a:cxn ang="0">
                <a:pos x="2282" y="2"/>
              </a:cxn>
              <a:cxn ang="0">
                <a:pos x="2544" y="568"/>
              </a:cxn>
              <a:cxn ang="0">
                <a:pos x="2766" y="462"/>
              </a:cxn>
              <a:cxn ang="0">
                <a:pos x="2948" y="572"/>
              </a:cxn>
              <a:cxn ang="0">
                <a:pos x="3260" y="288"/>
              </a:cxn>
              <a:cxn ang="0">
                <a:pos x="3616" y="648"/>
              </a:cxn>
              <a:cxn ang="0">
                <a:pos x="0" y="660"/>
              </a:cxn>
            </a:cxnLst>
            <a:rect l="0" t="0" r="r" b="b"/>
            <a:pathLst>
              <a:path w="3616" h="660">
                <a:moveTo>
                  <a:pt x="0" y="660"/>
                </a:moveTo>
                <a:cubicBezTo>
                  <a:pt x="124" y="456"/>
                  <a:pt x="140" y="407"/>
                  <a:pt x="255" y="370"/>
                </a:cubicBezTo>
                <a:cubicBezTo>
                  <a:pt x="370" y="333"/>
                  <a:pt x="556" y="438"/>
                  <a:pt x="692" y="439"/>
                </a:cubicBezTo>
                <a:cubicBezTo>
                  <a:pt x="828" y="440"/>
                  <a:pt x="876" y="289"/>
                  <a:pt x="980" y="301"/>
                </a:cubicBezTo>
                <a:cubicBezTo>
                  <a:pt x="1084" y="313"/>
                  <a:pt x="1172" y="508"/>
                  <a:pt x="1314" y="508"/>
                </a:cubicBezTo>
                <a:cubicBezTo>
                  <a:pt x="1456" y="508"/>
                  <a:pt x="1572" y="508"/>
                  <a:pt x="1764" y="508"/>
                </a:cubicBezTo>
                <a:cubicBezTo>
                  <a:pt x="1956" y="508"/>
                  <a:pt x="2148" y="0"/>
                  <a:pt x="2282" y="2"/>
                </a:cubicBezTo>
                <a:cubicBezTo>
                  <a:pt x="2416" y="4"/>
                  <a:pt x="2439" y="566"/>
                  <a:pt x="2544" y="568"/>
                </a:cubicBezTo>
                <a:cubicBezTo>
                  <a:pt x="2649" y="570"/>
                  <a:pt x="2668" y="464"/>
                  <a:pt x="2766" y="462"/>
                </a:cubicBezTo>
                <a:cubicBezTo>
                  <a:pt x="2864" y="460"/>
                  <a:pt x="2872" y="568"/>
                  <a:pt x="2948" y="572"/>
                </a:cubicBezTo>
                <a:cubicBezTo>
                  <a:pt x="3024" y="576"/>
                  <a:pt x="3136" y="292"/>
                  <a:pt x="3260" y="288"/>
                </a:cubicBezTo>
                <a:cubicBezTo>
                  <a:pt x="3384" y="284"/>
                  <a:pt x="3416" y="652"/>
                  <a:pt x="3616" y="648"/>
                </a:cubicBezTo>
                <a:cubicBezTo>
                  <a:pt x="3048" y="644"/>
                  <a:pt x="568" y="660"/>
                  <a:pt x="0" y="660"/>
                </a:cubicBezTo>
                <a:close/>
              </a:path>
            </a:pathLst>
          </a:custGeom>
          <a:solidFill>
            <a:srgbClr val="FF9999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6773" name="Text Box 5"/>
          <p:cNvSpPr txBox="1">
            <a:spLocks noChangeArrowheads="1"/>
          </p:cNvSpPr>
          <p:nvPr/>
        </p:nvSpPr>
        <p:spPr bwMode="auto">
          <a:xfrm>
            <a:off x="7235825" y="4049713"/>
            <a:ext cx="67786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ray</a:t>
            </a:r>
          </a:p>
        </p:txBody>
      </p:sp>
      <p:sp>
        <p:nvSpPr>
          <p:cNvPr id="1056774" name="Text Box 6"/>
          <p:cNvSpPr txBox="1">
            <a:spLocks noChangeArrowheads="1"/>
          </p:cNvSpPr>
          <p:nvPr/>
        </p:nvSpPr>
        <p:spPr bwMode="auto">
          <a:xfrm>
            <a:off x="823913" y="3994150"/>
            <a:ext cx="471487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s</a:t>
            </a:r>
            <a:r>
              <a:rPr kumimoji="0" lang="de-DE" sz="2400" baseline="-25000">
                <a:latin typeface="Verdana" pitchFamily="34" charset="0"/>
              </a:rPr>
              <a:t>0</a:t>
            </a:r>
          </a:p>
        </p:txBody>
      </p:sp>
      <p:sp>
        <p:nvSpPr>
          <p:cNvPr id="1056775" name="Line 7"/>
          <p:cNvSpPr>
            <a:spLocks noChangeShapeType="1"/>
          </p:cNvSpPr>
          <p:nvPr/>
        </p:nvSpPr>
        <p:spPr bwMode="auto">
          <a:xfrm>
            <a:off x="1006475" y="3992563"/>
            <a:ext cx="71247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6776" name="Oval 8"/>
          <p:cNvSpPr>
            <a:spLocks noChangeArrowheads="1"/>
          </p:cNvSpPr>
          <p:nvPr/>
        </p:nvSpPr>
        <p:spPr bwMode="auto">
          <a:xfrm>
            <a:off x="6688138" y="3933825"/>
            <a:ext cx="127000" cy="1206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77" name="Text Box 9"/>
          <p:cNvSpPr txBox="1">
            <a:spLocks noChangeArrowheads="1"/>
          </p:cNvSpPr>
          <p:nvPr/>
        </p:nvSpPr>
        <p:spPr bwMode="auto">
          <a:xfrm>
            <a:off x="6564313" y="3979863"/>
            <a:ext cx="3429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s</a:t>
            </a:r>
            <a:endParaRPr kumimoji="0" lang="de-DE" sz="2400" baseline="-25000">
              <a:latin typeface="Verdana" pitchFamily="34" charset="0"/>
            </a:endParaRPr>
          </a:p>
        </p:txBody>
      </p:sp>
      <p:sp>
        <p:nvSpPr>
          <p:cNvPr id="1056778" name="Oval 10"/>
          <p:cNvSpPr>
            <a:spLocks noChangeArrowheads="1"/>
          </p:cNvSpPr>
          <p:nvPr/>
        </p:nvSpPr>
        <p:spPr bwMode="auto">
          <a:xfrm>
            <a:off x="952500" y="3933825"/>
            <a:ext cx="127000" cy="1206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779" name="Text Box 11"/>
          <p:cNvSpPr txBox="1">
            <a:spLocks noChangeArrowheads="1"/>
          </p:cNvSpPr>
          <p:nvPr/>
        </p:nvSpPr>
        <p:spPr bwMode="auto">
          <a:xfrm>
            <a:off x="6227763" y="3060700"/>
            <a:ext cx="2006600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000">
                <a:latin typeface="Verdana" pitchFamily="34" charset="0"/>
              </a:rPr>
              <a:t>Scalar value S</a:t>
            </a:r>
          </a:p>
        </p:txBody>
      </p:sp>
      <p:sp>
        <p:nvSpPr>
          <p:cNvPr id="1056780" name="Line 12"/>
          <p:cNvSpPr>
            <a:spLocks noChangeShapeType="1"/>
          </p:cNvSpPr>
          <p:nvPr/>
        </p:nvSpPr>
        <p:spPr bwMode="auto">
          <a:xfrm flipH="1">
            <a:off x="2284413" y="2924175"/>
            <a:ext cx="292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56781" name="Text Box 13"/>
          <p:cNvSpPr txBox="1">
            <a:spLocks noChangeArrowheads="1"/>
          </p:cNvSpPr>
          <p:nvPr/>
        </p:nvSpPr>
        <p:spPr bwMode="auto">
          <a:xfrm>
            <a:off x="2174875" y="2876550"/>
            <a:ext cx="2046288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000">
                <a:latin typeface="Verdana" pitchFamily="34" charset="0"/>
              </a:rPr>
              <a:t>Maximum S</a:t>
            </a:r>
            <a:r>
              <a:rPr kumimoji="0" lang="de-DE" sz="2000" baseline="-25000">
                <a:latin typeface="Verdana" pitchFamily="34" charset="0"/>
              </a:rPr>
              <a:t>max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4FF19-CD1E-4D61-A8C0-32B946A748EF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9E52-217D-492B-99BE-9B5EB38A61B6}" type="slidenum">
              <a:rPr lang="en-US"/>
              <a:pPr/>
              <a:t>5</a:t>
            </a:fld>
            <a:endParaRPr lang="en-US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Graphics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724400"/>
          </a:xfrm>
        </p:spPr>
        <p:txBody>
          <a:bodyPr/>
          <a:lstStyle/>
          <a:p>
            <a:r>
              <a:rPr lang="en-US"/>
              <a:t>Traditionally, graphics objects are modeled with surface primitives (</a:t>
            </a:r>
            <a:r>
              <a:rPr lang="en-US" i="1"/>
              <a:t>surface graphics</a:t>
            </a:r>
            <a:r>
              <a:rPr lang="en-US"/>
              <a:t>).</a:t>
            </a:r>
          </a:p>
          <a:p>
            <a:r>
              <a:rPr lang="en-US"/>
              <a:t>Continuous in object space</a:t>
            </a:r>
          </a:p>
        </p:txBody>
      </p:sp>
      <p:pic>
        <p:nvPicPr>
          <p:cNvPr id="515076" name="Picture 4" descr="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2792413" cy="2719388"/>
          </a:xfrm>
          <a:prstGeom prst="rect">
            <a:avLst/>
          </a:prstGeom>
          <a:noFill/>
        </p:spPr>
      </p:pic>
      <p:pic>
        <p:nvPicPr>
          <p:cNvPr id="515077" name="Picture 5" descr="table_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733800"/>
            <a:ext cx="2786063" cy="272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C43E-A590-4292-BAD4-A8929EEC218B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28DE-A4A9-42AC-9CB4-3A6FF40EAEB3}" type="slidenum">
              <a:rPr lang="en-US"/>
              <a:pPr/>
              <a:t>50</a:t>
            </a:fld>
            <a:endParaRPr lang="en-US"/>
          </a:p>
        </p:txBody>
      </p:sp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Maximum Intensity Projection (2)</a:t>
            </a:r>
            <a:endParaRPr lang="en-US"/>
          </a:p>
        </p:txBody>
      </p:sp>
      <p:pic>
        <p:nvPicPr>
          <p:cNvPr id="1057795" name="Picture 3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2081213"/>
            <a:ext cx="8445500" cy="3575050"/>
          </a:xfrm>
          <a:prstGeom prst="rect">
            <a:avLst/>
          </a:prstGeom>
          <a:noFill/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393700" y="2095500"/>
            <a:ext cx="4149725" cy="35687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7797" name="Rectangle 5"/>
          <p:cNvSpPr>
            <a:spLocks noChangeArrowheads="1"/>
          </p:cNvSpPr>
          <p:nvPr/>
        </p:nvSpPr>
        <p:spPr bwMode="auto">
          <a:xfrm>
            <a:off x="4665663" y="2095500"/>
            <a:ext cx="4149725" cy="35687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7798" name="Text Box 6"/>
          <p:cNvSpPr txBox="1">
            <a:spLocks noChangeArrowheads="1"/>
          </p:cNvSpPr>
          <p:nvPr/>
        </p:nvSpPr>
        <p:spPr bwMode="auto">
          <a:xfrm>
            <a:off x="898525" y="5753100"/>
            <a:ext cx="3324225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Emission/Absorption</a:t>
            </a:r>
          </a:p>
        </p:txBody>
      </p:sp>
      <p:sp>
        <p:nvSpPr>
          <p:cNvPr id="1057799" name="Text Box 7"/>
          <p:cNvSpPr txBox="1">
            <a:spLocks noChangeArrowheads="1"/>
          </p:cNvSpPr>
          <p:nvPr/>
        </p:nvSpPr>
        <p:spPr bwMode="auto">
          <a:xfrm>
            <a:off x="6292850" y="5753100"/>
            <a:ext cx="754063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de-DE" sz="2400">
                <a:latin typeface="Verdana" pitchFamily="34" charset="0"/>
              </a:rPr>
              <a:t>MIP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1E7A-14D6-4A65-80B0-3FD4B5A2322C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E37A1-01B0-4E73-BF36-AE2C306FE393}" type="slidenum">
              <a:rPr lang="en-US"/>
              <a:pPr/>
              <a:t>51</a:t>
            </a:fld>
            <a:endParaRPr lang="en-US"/>
          </a:p>
        </p:txBody>
      </p:sp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Ray Traversal - </a:t>
            </a:r>
            <a:r>
              <a:rPr lang="en-US" sz="2800">
                <a:latin typeface="Comic Sans MS" pitchFamily="66" charset="0"/>
              </a:rPr>
              <a:t>Accumulate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5699" name="Line 3"/>
          <p:cNvSpPr>
            <a:spLocks noChangeAspect="1" noChangeShapeType="1"/>
          </p:cNvSpPr>
          <p:nvPr/>
        </p:nvSpPr>
        <p:spPr bwMode="auto">
          <a:xfrm flipV="1">
            <a:off x="1371600" y="2108200"/>
            <a:ext cx="1588" cy="2501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00" name="Line 4"/>
          <p:cNvSpPr>
            <a:spLocks noChangeAspect="1" noChangeShapeType="1"/>
          </p:cNvSpPr>
          <p:nvPr/>
        </p:nvSpPr>
        <p:spPr bwMode="auto">
          <a:xfrm>
            <a:off x="1371600" y="4610100"/>
            <a:ext cx="4251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01" name="Text Box 5"/>
          <p:cNvSpPr txBox="1">
            <a:spLocks noChangeAspect="1" noChangeArrowheads="1"/>
          </p:cNvSpPr>
          <p:nvPr/>
        </p:nvSpPr>
        <p:spPr bwMode="auto">
          <a:xfrm>
            <a:off x="4930775" y="4710113"/>
            <a:ext cx="105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Depth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5702" name="Text Box 6"/>
          <p:cNvSpPr txBox="1">
            <a:spLocks noChangeAspect="1" noChangeArrowheads="1"/>
          </p:cNvSpPr>
          <p:nvPr/>
        </p:nvSpPr>
        <p:spPr bwMode="auto">
          <a:xfrm>
            <a:off x="955675" y="1651000"/>
            <a:ext cx="151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Intensity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5703" name="Freeform 7"/>
          <p:cNvSpPr>
            <a:spLocks noChangeAspect="1"/>
          </p:cNvSpPr>
          <p:nvPr/>
        </p:nvSpPr>
        <p:spPr bwMode="auto">
          <a:xfrm>
            <a:off x="1371600" y="2241550"/>
            <a:ext cx="3951288" cy="2368550"/>
          </a:xfrm>
          <a:custGeom>
            <a:avLst/>
            <a:gdLst/>
            <a:ahLst/>
            <a:cxnLst>
              <a:cxn ang="0">
                <a:pos x="0" y="2272"/>
              </a:cxn>
              <a:cxn ang="0">
                <a:pos x="192" y="2176"/>
              </a:cxn>
              <a:cxn ang="0">
                <a:pos x="336" y="1984"/>
              </a:cxn>
              <a:cxn ang="0">
                <a:pos x="384" y="1840"/>
              </a:cxn>
              <a:cxn ang="0">
                <a:pos x="480" y="1840"/>
              </a:cxn>
              <a:cxn ang="0">
                <a:pos x="528" y="1984"/>
              </a:cxn>
              <a:cxn ang="0">
                <a:pos x="624" y="2128"/>
              </a:cxn>
              <a:cxn ang="0">
                <a:pos x="768" y="2176"/>
              </a:cxn>
              <a:cxn ang="0">
                <a:pos x="960" y="2176"/>
              </a:cxn>
              <a:cxn ang="0">
                <a:pos x="1056" y="1984"/>
              </a:cxn>
              <a:cxn ang="0">
                <a:pos x="1152" y="1168"/>
              </a:cxn>
              <a:cxn ang="0">
                <a:pos x="1200" y="688"/>
              </a:cxn>
              <a:cxn ang="0">
                <a:pos x="1248" y="736"/>
              </a:cxn>
              <a:cxn ang="0">
                <a:pos x="1296" y="880"/>
              </a:cxn>
              <a:cxn ang="0">
                <a:pos x="1296" y="1072"/>
              </a:cxn>
              <a:cxn ang="0">
                <a:pos x="1344" y="1264"/>
              </a:cxn>
              <a:cxn ang="0">
                <a:pos x="1440" y="1360"/>
              </a:cxn>
              <a:cxn ang="0">
                <a:pos x="1632" y="1360"/>
              </a:cxn>
              <a:cxn ang="0">
                <a:pos x="1632" y="1168"/>
              </a:cxn>
              <a:cxn ang="0">
                <a:pos x="1680" y="736"/>
              </a:cxn>
              <a:cxn ang="0">
                <a:pos x="1728" y="304"/>
              </a:cxn>
              <a:cxn ang="0">
                <a:pos x="1824" y="16"/>
              </a:cxn>
              <a:cxn ang="0">
                <a:pos x="1968" y="208"/>
              </a:cxn>
              <a:cxn ang="0">
                <a:pos x="2064" y="592"/>
              </a:cxn>
              <a:cxn ang="0">
                <a:pos x="2112" y="832"/>
              </a:cxn>
              <a:cxn ang="0">
                <a:pos x="2208" y="1168"/>
              </a:cxn>
              <a:cxn ang="0">
                <a:pos x="2256" y="1696"/>
              </a:cxn>
              <a:cxn ang="0">
                <a:pos x="2400" y="1936"/>
              </a:cxn>
              <a:cxn ang="0">
                <a:pos x="2544" y="1984"/>
              </a:cxn>
              <a:cxn ang="0">
                <a:pos x="2688" y="1936"/>
              </a:cxn>
              <a:cxn ang="0">
                <a:pos x="2736" y="1792"/>
              </a:cxn>
              <a:cxn ang="0">
                <a:pos x="2736" y="1264"/>
              </a:cxn>
              <a:cxn ang="0">
                <a:pos x="2880" y="1312"/>
              </a:cxn>
              <a:cxn ang="0">
                <a:pos x="2976" y="1504"/>
              </a:cxn>
              <a:cxn ang="0">
                <a:pos x="3120" y="1456"/>
              </a:cxn>
              <a:cxn ang="0">
                <a:pos x="3264" y="928"/>
              </a:cxn>
              <a:cxn ang="0">
                <a:pos x="3312" y="592"/>
              </a:cxn>
              <a:cxn ang="0">
                <a:pos x="3360" y="544"/>
              </a:cxn>
              <a:cxn ang="0">
                <a:pos x="3456" y="688"/>
              </a:cxn>
              <a:cxn ang="0">
                <a:pos x="3600" y="1072"/>
              </a:cxn>
              <a:cxn ang="0">
                <a:pos x="3792" y="1120"/>
              </a:cxn>
            </a:cxnLst>
            <a:rect l="0" t="0" r="r" b="b"/>
            <a:pathLst>
              <a:path w="3792" h="2272">
                <a:moveTo>
                  <a:pt x="0" y="2272"/>
                </a:moveTo>
                <a:cubicBezTo>
                  <a:pt x="68" y="2248"/>
                  <a:pt x="136" y="2224"/>
                  <a:pt x="192" y="2176"/>
                </a:cubicBezTo>
                <a:cubicBezTo>
                  <a:pt x="248" y="2128"/>
                  <a:pt x="304" y="2040"/>
                  <a:pt x="336" y="1984"/>
                </a:cubicBezTo>
                <a:cubicBezTo>
                  <a:pt x="368" y="1928"/>
                  <a:pt x="360" y="1864"/>
                  <a:pt x="384" y="1840"/>
                </a:cubicBezTo>
                <a:cubicBezTo>
                  <a:pt x="408" y="1816"/>
                  <a:pt x="456" y="1816"/>
                  <a:pt x="480" y="1840"/>
                </a:cubicBezTo>
                <a:cubicBezTo>
                  <a:pt x="504" y="1864"/>
                  <a:pt x="504" y="1936"/>
                  <a:pt x="528" y="1984"/>
                </a:cubicBezTo>
                <a:cubicBezTo>
                  <a:pt x="552" y="2032"/>
                  <a:pt x="584" y="2096"/>
                  <a:pt x="624" y="2128"/>
                </a:cubicBezTo>
                <a:cubicBezTo>
                  <a:pt x="664" y="2160"/>
                  <a:pt x="712" y="2168"/>
                  <a:pt x="768" y="2176"/>
                </a:cubicBezTo>
                <a:cubicBezTo>
                  <a:pt x="824" y="2184"/>
                  <a:pt x="912" y="2208"/>
                  <a:pt x="960" y="2176"/>
                </a:cubicBezTo>
                <a:cubicBezTo>
                  <a:pt x="1008" y="2144"/>
                  <a:pt x="1024" y="2152"/>
                  <a:pt x="1056" y="1984"/>
                </a:cubicBezTo>
                <a:cubicBezTo>
                  <a:pt x="1088" y="1816"/>
                  <a:pt x="1128" y="1384"/>
                  <a:pt x="1152" y="1168"/>
                </a:cubicBezTo>
                <a:cubicBezTo>
                  <a:pt x="1176" y="952"/>
                  <a:pt x="1184" y="760"/>
                  <a:pt x="1200" y="688"/>
                </a:cubicBezTo>
                <a:cubicBezTo>
                  <a:pt x="1216" y="616"/>
                  <a:pt x="1232" y="704"/>
                  <a:pt x="1248" y="736"/>
                </a:cubicBezTo>
                <a:cubicBezTo>
                  <a:pt x="1264" y="768"/>
                  <a:pt x="1288" y="824"/>
                  <a:pt x="1296" y="880"/>
                </a:cubicBezTo>
                <a:cubicBezTo>
                  <a:pt x="1304" y="936"/>
                  <a:pt x="1288" y="1008"/>
                  <a:pt x="1296" y="1072"/>
                </a:cubicBezTo>
                <a:cubicBezTo>
                  <a:pt x="1304" y="1136"/>
                  <a:pt x="1320" y="1216"/>
                  <a:pt x="1344" y="1264"/>
                </a:cubicBezTo>
                <a:cubicBezTo>
                  <a:pt x="1368" y="1312"/>
                  <a:pt x="1392" y="1344"/>
                  <a:pt x="1440" y="1360"/>
                </a:cubicBezTo>
                <a:cubicBezTo>
                  <a:pt x="1488" y="1376"/>
                  <a:pt x="1600" y="1392"/>
                  <a:pt x="1632" y="1360"/>
                </a:cubicBezTo>
                <a:cubicBezTo>
                  <a:pt x="1664" y="1328"/>
                  <a:pt x="1624" y="1272"/>
                  <a:pt x="1632" y="1168"/>
                </a:cubicBezTo>
                <a:cubicBezTo>
                  <a:pt x="1640" y="1064"/>
                  <a:pt x="1664" y="880"/>
                  <a:pt x="1680" y="736"/>
                </a:cubicBezTo>
                <a:cubicBezTo>
                  <a:pt x="1696" y="592"/>
                  <a:pt x="1704" y="424"/>
                  <a:pt x="1728" y="304"/>
                </a:cubicBezTo>
                <a:cubicBezTo>
                  <a:pt x="1752" y="184"/>
                  <a:pt x="1784" y="32"/>
                  <a:pt x="1824" y="16"/>
                </a:cubicBezTo>
                <a:cubicBezTo>
                  <a:pt x="1864" y="0"/>
                  <a:pt x="1928" y="112"/>
                  <a:pt x="1968" y="208"/>
                </a:cubicBezTo>
                <a:cubicBezTo>
                  <a:pt x="2008" y="304"/>
                  <a:pt x="2040" y="488"/>
                  <a:pt x="2064" y="592"/>
                </a:cubicBezTo>
                <a:cubicBezTo>
                  <a:pt x="2088" y="696"/>
                  <a:pt x="2088" y="736"/>
                  <a:pt x="2112" y="832"/>
                </a:cubicBezTo>
                <a:cubicBezTo>
                  <a:pt x="2136" y="928"/>
                  <a:pt x="2184" y="1024"/>
                  <a:pt x="2208" y="1168"/>
                </a:cubicBezTo>
                <a:cubicBezTo>
                  <a:pt x="2232" y="1312"/>
                  <a:pt x="2224" y="1568"/>
                  <a:pt x="2256" y="1696"/>
                </a:cubicBezTo>
                <a:cubicBezTo>
                  <a:pt x="2288" y="1824"/>
                  <a:pt x="2352" y="1888"/>
                  <a:pt x="2400" y="1936"/>
                </a:cubicBezTo>
                <a:cubicBezTo>
                  <a:pt x="2448" y="1984"/>
                  <a:pt x="2496" y="1984"/>
                  <a:pt x="2544" y="1984"/>
                </a:cubicBezTo>
                <a:cubicBezTo>
                  <a:pt x="2592" y="1984"/>
                  <a:pt x="2656" y="1968"/>
                  <a:pt x="2688" y="1936"/>
                </a:cubicBezTo>
                <a:cubicBezTo>
                  <a:pt x="2720" y="1904"/>
                  <a:pt x="2728" y="1904"/>
                  <a:pt x="2736" y="1792"/>
                </a:cubicBezTo>
                <a:cubicBezTo>
                  <a:pt x="2744" y="1680"/>
                  <a:pt x="2712" y="1344"/>
                  <a:pt x="2736" y="1264"/>
                </a:cubicBezTo>
                <a:cubicBezTo>
                  <a:pt x="2760" y="1184"/>
                  <a:pt x="2840" y="1272"/>
                  <a:pt x="2880" y="1312"/>
                </a:cubicBezTo>
                <a:cubicBezTo>
                  <a:pt x="2920" y="1352"/>
                  <a:pt x="2936" y="1480"/>
                  <a:pt x="2976" y="1504"/>
                </a:cubicBezTo>
                <a:cubicBezTo>
                  <a:pt x="3016" y="1528"/>
                  <a:pt x="3072" y="1552"/>
                  <a:pt x="3120" y="1456"/>
                </a:cubicBezTo>
                <a:cubicBezTo>
                  <a:pt x="3168" y="1360"/>
                  <a:pt x="3232" y="1072"/>
                  <a:pt x="3264" y="928"/>
                </a:cubicBezTo>
                <a:cubicBezTo>
                  <a:pt x="3296" y="784"/>
                  <a:pt x="3296" y="656"/>
                  <a:pt x="3312" y="592"/>
                </a:cubicBezTo>
                <a:cubicBezTo>
                  <a:pt x="3328" y="528"/>
                  <a:pt x="3336" y="528"/>
                  <a:pt x="3360" y="544"/>
                </a:cubicBezTo>
                <a:cubicBezTo>
                  <a:pt x="3384" y="560"/>
                  <a:pt x="3416" y="600"/>
                  <a:pt x="3456" y="688"/>
                </a:cubicBezTo>
                <a:cubicBezTo>
                  <a:pt x="3496" y="776"/>
                  <a:pt x="3544" y="1000"/>
                  <a:pt x="3600" y="1072"/>
                </a:cubicBezTo>
                <a:cubicBezTo>
                  <a:pt x="3656" y="1144"/>
                  <a:pt x="3724" y="1132"/>
                  <a:pt x="3792" y="112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04" name="Line 8"/>
          <p:cNvSpPr>
            <a:spLocks noChangeAspect="1" noChangeShapeType="1"/>
          </p:cNvSpPr>
          <p:nvPr/>
        </p:nvSpPr>
        <p:spPr bwMode="auto">
          <a:xfrm>
            <a:off x="1371600" y="3759200"/>
            <a:ext cx="1900238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705" name="Text Box 9"/>
          <p:cNvSpPr txBox="1">
            <a:spLocks noChangeAspect="1" noChangeArrowheads="1"/>
          </p:cNvSpPr>
          <p:nvPr/>
        </p:nvSpPr>
        <p:spPr bwMode="auto">
          <a:xfrm>
            <a:off x="1522413" y="3386138"/>
            <a:ext cx="1824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en-US" sz="2400">
                <a:latin typeface="Comic Sans MS" pitchFamily="66" charset="0"/>
              </a:rPr>
              <a:t>Accumulate</a:t>
            </a:r>
            <a:endParaRPr lang="en-US" sz="2400" b="1" u="sng">
              <a:latin typeface="Comic Sans MS" pitchFamily="66" charset="0"/>
            </a:endParaRPr>
          </a:p>
        </p:txBody>
      </p:sp>
      <p:sp>
        <p:nvSpPr>
          <p:cNvPr id="92570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5284788"/>
            <a:ext cx="8018463" cy="773112"/>
          </a:xfrm>
          <a:noFill/>
          <a:ln/>
        </p:spPr>
        <p:txBody>
          <a:bodyPr/>
          <a:lstStyle/>
          <a:p>
            <a:r>
              <a:rPr lang="en-US" sz="2400" b="1">
                <a:latin typeface="Comic Sans MS" pitchFamily="66" charset="0"/>
              </a:rPr>
              <a:t>Accumulate</a:t>
            </a:r>
            <a:r>
              <a:rPr lang="en-US" sz="2400">
                <a:latin typeface="Comic Sans MS" pitchFamily="66" charset="0"/>
              </a:rPr>
              <a:t>: make transparent layers visible!</a:t>
            </a:r>
            <a:br>
              <a:rPr lang="en-US" sz="24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Levoy ‘88</a:t>
            </a:r>
          </a:p>
        </p:txBody>
      </p:sp>
      <p:pic>
        <p:nvPicPr>
          <p:cNvPr id="9257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1903413"/>
            <a:ext cx="2741613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B5F7-426F-45EB-9FF7-3BA454C15FB9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F61F5-A961-41D3-92DF-631A9D629759}" type="slidenum">
              <a:rPr lang="en-US"/>
              <a:pPr/>
              <a:t>52</a:t>
            </a:fld>
            <a:endParaRPr lang="en-US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19175"/>
            <a:r>
              <a:rPr lang="en-US" sz="3000"/>
              <a:t>Transfer function</a:t>
            </a:r>
          </a:p>
        </p:txBody>
      </p:sp>
      <p:sp>
        <p:nvSpPr>
          <p:cNvPr id="952323" name="Line 3"/>
          <p:cNvSpPr>
            <a:spLocks noChangeShapeType="1"/>
          </p:cNvSpPr>
          <p:nvPr/>
        </p:nvSpPr>
        <p:spPr bwMode="auto">
          <a:xfrm>
            <a:off x="2895600" y="2797175"/>
            <a:ext cx="654050" cy="0"/>
          </a:xfrm>
          <a:prstGeom prst="line">
            <a:avLst/>
          </a:prstGeom>
          <a:noFill/>
          <a:ln w="76200">
            <a:solidFill>
              <a:srgbClr val="DF89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24" name="Line 4"/>
          <p:cNvSpPr>
            <a:spLocks noChangeShapeType="1"/>
          </p:cNvSpPr>
          <p:nvPr/>
        </p:nvSpPr>
        <p:spPr bwMode="auto">
          <a:xfrm flipH="1">
            <a:off x="6096000" y="2919413"/>
            <a:ext cx="1219200" cy="0"/>
          </a:xfrm>
          <a:prstGeom prst="line">
            <a:avLst/>
          </a:prstGeom>
          <a:noFill/>
          <a:ln w="38100">
            <a:solidFill>
              <a:srgbClr val="FF7C8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25" name="Text Box 5"/>
          <p:cNvSpPr txBox="1">
            <a:spLocks noChangeArrowheads="1"/>
          </p:cNvSpPr>
          <p:nvPr/>
        </p:nvSpPr>
        <p:spPr bwMode="auto">
          <a:xfrm>
            <a:off x="7391400" y="2538413"/>
            <a:ext cx="1408113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2400" b="1">
                <a:latin typeface="Arial Narrow" pitchFamily="34" charset="0"/>
              </a:rPr>
              <a:t>“ here’s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sz="2400" b="1">
                <a:latin typeface="Arial Narrow" pitchFamily="34" charset="0"/>
              </a:rPr>
              <a:t>the edge ”</a:t>
            </a:r>
          </a:p>
        </p:txBody>
      </p:sp>
      <p:sp>
        <p:nvSpPr>
          <p:cNvPr id="952326" name="Line 6"/>
          <p:cNvSpPr>
            <a:spLocks noChangeShapeType="1"/>
          </p:cNvSpPr>
          <p:nvPr/>
        </p:nvSpPr>
        <p:spPr bwMode="auto">
          <a:xfrm>
            <a:off x="4003675" y="291941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27" name="Line 7"/>
          <p:cNvSpPr>
            <a:spLocks noChangeShapeType="1"/>
          </p:cNvSpPr>
          <p:nvPr/>
        </p:nvSpPr>
        <p:spPr bwMode="auto">
          <a:xfrm flipH="1" flipV="1">
            <a:off x="952500" y="4724400"/>
            <a:ext cx="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28" name="Line 8"/>
          <p:cNvSpPr>
            <a:spLocks noChangeShapeType="1"/>
          </p:cNvSpPr>
          <p:nvPr/>
        </p:nvSpPr>
        <p:spPr bwMode="auto">
          <a:xfrm>
            <a:off x="949325" y="6102350"/>
            <a:ext cx="1909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29" name="Text Box 9"/>
          <p:cNvSpPr txBox="1">
            <a:spLocks noChangeArrowheads="1"/>
          </p:cNvSpPr>
          <p:nvPr/>
        </p:nvSpPr>
        <p:spPr bwMode="auto">
          <a:xfrm>
            <a:off x="2851150" y="5865813"/>
            <a:ext cx="3540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2400" b="1" i="1">
                <a:latin typeface="Arial" pitchFamily="34" charset="0"/>
              </a:rPr>
              <a:t>v</a:t>
            </a:r>
            <a:endParaRPr kumimoji="0" lang="en-US" sz="2400" b="1">
              <a:latin typeface="Arial" pitchFamily="34" charset="0"/>
            </a:endParaRPr>
          </a:p>
        </p:txBody>
      </p:sp>
      <p:sp>
        <p:nvSpPr>
          <p:cNvPr id="952330" name="Text Box 10"/>
          <p:cNvSpPr txBox="1">
            <a:spLocks noChangeArrowheads="1"/>
          </p:cNvSpPr>
          <p:nvPr/>
        </p:nvSpPr>
        <p:spPr bwMode="auto">
          <a:xfrm>
            <a:off x="762000" y="4267200"/>
            <a:ext cx="376238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2400" b="1" i="1">
                <a:latin typeface="Symbol" pitchFamily="18" charset="2"/>
              </a:rPr>
              <a:t>a</a:t>
            </a:r>
            <a:endParaRPr kumimoji="0" lang="en-US" sz="2400" b="1">
              <a:latin typeface="Times New Roman" pitchFamily="18" charset="0"/>
            </a:endParaRPr>
          </a:p>
        </p:txBody>
      </p:sp>
      <p:sp>
        <p:nvSpPr>
          <p:cNvPr id="952331" name="Freeform 11"/>
          <p:cNvSpPr>
            <a:spLocks/>
          </p:cNvSpPr>
          <p:nvPr/>
        </p:nvSpPr>
        <p:spPr bwMode="auto">
          <a:xfrm>
            <a:off x="1522413" y="5029200"/>
            <a:ext cx="669925" cy="107315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44" y="0"/>
              </a:cxn>
              <a:cxn ang="0">
                <a:pos x="336" y="528"/>
              </a:cxn>
            </a:cxnLst>
            <a:rect l="0" t="0" r="r" b="b"/>
            <a:pathLst>
              <a:path w="336" h="528">
                <a:moveTo>
                  <a:pt x="0" y="528"/>
                </a:moveTo>
                <a:lnTo>
                  <a:pt x="144" y="0"/>
                </a:lnTo>
                <a:lnTo>
                  <a:pt x="336" y="52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27188" y="6180138"/>
            <a:ext cx="407987" cy="477837"/>
            <a:chOff x="1025" y="3893"/>
            <a:chExt cx="257" cy="301"/>
          </a:xfrm>
        </p:grpSpPr>
        <p:sp>
          <p:nvSpPr>
            <p:cNvPr id="952333" name="Text Box 13"/>
            <p:cNvSpPr txBox="1">
              <a:spLocks noChangeArrowheads="1"/>
            </p:cNvSpPr>
            <p:nvPr/>
          </p:nvSpPr>
          <p:spPr bwMode="auto">
            <a:xfrm>
              <a:off x="1025" y="3893"/>
              <a:ext cx="223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2400" b="1" i="1">
                  <a:latin typeface="Arial" pitchFamily="34" charset="0"/>
                </a:rPr>
                <a:t>v</a:t>
              </a:r>
            </a:p>
          </p:txBody>
        </p:sp>
        <p:sp>
          <p:nvSpPr>
            <p:cNvPr id="952334" name="Text Box 14"/>
            <p:cNvSpPr txBox="1">
              <a:spLocks noChangeArrowheads="1"/>
            </p:cNvSpPr>
            <p:nvPr/>
          </p:nvSpPr>
          <p:spPr bwMode="auto">
            <a:xfrm>
              <a:off x="1113" y="4021"/>
              <a:ext cx="169" cy="17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200" b="1" i="1">
                  <a:latin typeface="Arial" pitchFamily="34" charset="0"/>
                </a:rPr>
                <a:t>0</a:t>
              </a:r>
              <a:endParaRPr kumimoji="0" lang="en-US" sz="2400" b="1" i="1">
                <a:latin typeface="Arial" pitchFamily="34" charset="0"/>
              </a:endParaRPr>
            </a:p>
          </p:txBody>
        </p:sp>
      </p:grpSp>
      <p:sp>
        <p:nvSpPr>
          <p:cNvPr id="952335" name="Line 15"/>
          <p:cNvSpPr>
            <a:spLocks noChangeShapeType="1"/>
          </p:cNvSpPr>
          <p:nvPr/>
        </p:nvSpPr>
        <p:spPr bwMode="auto">
          <a:xfrm>
            <a:off x="1828800" y="5994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36" name="Line 16"/>
          <p:cNvSpPr>
            <a:spLocks noChangeShapeType="1"/>
          </p:cNvSpPr>
          <p:nvPr/>
        </p:nvSpPr>
        <p:spPr bwMode="auto">
          <a:xfrm>
            <a:off x="2743200" y="5257800"/>
            <a:ext cx="654050" cy="0"/>
          </a:xfrm>
          <a:prstGeom prst="line">
            <a:avLst/>
          </a:prstGeom>
          <a:noFill/>
          <a:ln w="76200">
            <a:solidFill>
              <a:srgbClr val="DF89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52337" name="Picture 17" descr="080-cylindcls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343400"/>
            <a:ext cx="1905000" cy="190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52338" name="Line 18"/>
          <p:cNvSpPr>
            <a:spLocks noChangeShapeType="1"/>
          </p:cNvSpPr>
          <p:nvPr/>
        </p:nvSpPr>
        <p:spPr bwMode="auto">
          <a:xfrm>
            <a:off x="5562600" y="5257800"/>
            <a:ext cx="654050" cy="0"/>
          </a:xfrm>
          <a:prstGeom prst="line">
            <a:avLst/>
          </a:prstGeom>
          <a:noFill/>
          <a:ln w="76200">
            <a:solidFill>
              <a:srgbClr val="DF89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39" name="Line 19"/>
          <p:cNvSpPr>
            <a:spLocks noChangeShapeType="1"/>
          </p:cNvSpPr>
          <p:nvPr/>
        </p:nvSpPr>
        <p:spPr bwMode="auto">
          <a:xfrm flipV="1">
            <a:off x="4097338" y="1930400"/>
            <a:ext cx="0" cy="171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40" name="Line 20"/>
          <p:cNvSpPr>
            <a:spLocks noChangeShapeType="1"/>
          </p:cNvSpPr>
          <p:nvPr/>
        </p:nvSpPr>
        <p:spPr bwMode="auto">
          <a:xfrm>
            <a:off x="4097338" y="3646488"/>
            <a:ext cx="3484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41" name="Text Box 21"/>
          <p:cNvSpPr txBox="1">
            <a:spLocks noChangeArrowheads="1"/>
          </p:cNvSpPr>
          <p:nvPr/>
        </p:nvSpPr>
        <p:spPr bwMode="auto">
          <a:xfrm>
            <a:off x="3525838" y="1520825"/>
            <a:ext cx="1096962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2400" b="1" i="1">
                <a:latin typeface="Arial" pitchFamily="34" charset="0"/>
              </a:rPr>
              <a:t>v</a:t>
            </a:r>
            <a:r>
              <a:rPr kumimoji="0" lang="en-US" sz="2400" b="1" i="1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kumimoji="0" lang="en-US" sz="2400" b="1" i="1">
                <a:solidFill>
                  <a:schemeClr val="tx2"/>
                </a:solidFill>
                <a:latin typeface="Arial Narrow" pitchFamily="34" charset="0"/>
              </a:rPr>
              <a:t>= f (x)</a:t>
            </a:r>
          </a:p>
        </p:txBody>
      </p:sp>
      <p:sp>
        <p:nvSpPr>
          <p:cNvPr id="952342" name="Freeform 22"/>
          <p:cNvSpPr>
            <a:spLocks/>
          </p:cNvSpPr>
          <p:nvPr/>
        </p:nvSpPr>
        <p:spPr bwMode="auto">
          <a:xfrm>
            <a:off x="4135438" y="2209800"/>
            <a:ext cx="3124200" cy="1333500"/>
          </a:xfrm>
          <a:custGeom>
            <a:avLst/>
            <a:gdLst/>
            <a:ahLst/>
            <a:cxnLst>
              <a:cxn ang="0">
                <a:pos x="0" y="840"/>
              </a:cxn>
              <a:cxn ang="0">
                <a:pos x="106" y="840"/>
              </a:cxn>
              <a:cxn ang="0">
                <a:pos x="211" y="840"/>
              </a:cxn>
              <a:cxn ang="0">
                <a:pos x="310" y="838"/>
              </a:cxn>
              <a:cxn ang="0">
                <a:pos x="415" y="835"/>
              </a:cxn>
              <a:cxn ang="0">
                <a:pos x="511" y="826"/>
              </a:cxn>
              <a:cxn ang="0">
                <a:pos x="586" y="811"/>
              </a:cxn>
              <a:cxn ang="0">
                <a:pos x="634" y="797"/>
              </a:cxn>
              <a:cxn ang="0">
                <a:pos x="662" y="785"/>
              </a:cxn>
              <a:cxn ang="0">
                <a:pos x="684" y="773"/>
              </a:cxn>
              <a:cxn ang="0">
                <a:pos x="710" y="758"/>
              </a:cxn>
              <a:cxn ang="0">
                <a:pos x="734" y="744"/>
              </a:cxn>
              <a:cxn ang="0">
                <a:pos x="756" y="730"/>
              </a:cxn>
              <a:cxn ang="0">
                <a:pos x="782" y="706"/>
              </a:cxn>
              <a:cxn ang="0">
                <a:pos x="811" y="682"/>
              </a:cxn>
              <a:cxn ang="0">
                <a:pos x="838" y="655"/>
              </a:cxn>
              <a:cxn ang="0">
                <a:pos x="866" y="626"/>
              </a:cxn>
              <a:cxn ang="0">
                <a:pos x="898" y="593"/>
              </a:cxn>
              <a:cxn ang="0">
                <a:pos x="922" y="559"/>
              </a:cxn>
              <a:cxn ang="0">
                <a:pos x="950" y="523"/>
              </a:cxn>
              <a:cxn ang="0">
                <a:pos x="984" y="480"/>
              </a:cxn>
              <a:cxn ang="0">
                <a:pos x="1015" y="437"/>
              </a:cxn>
              <a:cxn ang="0">
                <a:pos x="1046" y="394"/>
              </a:cxn>
              <a:cxn ang="0">
                <a:pos x="1075" y="355"/>
              </a:cxn>
              <a:cxn ang="0">
                <a:pos x="1106" y="312"/>
              </a:cxn>
              <a:cxn ang="0">
                <a:pos x="1135" y="276"/>
              </a:cxn>
              <a:cxn ang="0">
                <a:pos x="1164" y="240"/>
              </a:cxn>
              <a:cxn ang="0">
                <a:pos x="1188" y="214"/>
              </a:cxn>
              <a:cxn ang="0">
                <a:pos x="1219" y="180"/>
              </a:cxn>
              <a:cxn ang="0">
                <a:pos x="1255" y="146"/>
              </a:cxn>
              <a:cxn ang="0">
                <a:pos x="1291" y="115"/>
              </a:cxn>
              <a:cxn ang="0">
                <a:pos x="1332" y="86"/>
              </a:cxn>
              <a:cxn ang="0">
                <a:pos x="1363" y="70"/>
              </a:cxn>
              <a:cxn ang="0">
                <a:pos x="1402" y="50"/>
              </a:cxn>
              <a:cxn ang="0">
                <a:pos x="1438" y="36"/>
              </a:cxn>
              <a:cxn ang="0">
                <a:pos x="1476" y="26"/>
              </a:cxn>
              <a:cxn ang="0">
                <a:pos x="1517" y="17"/>
              </a:cxn>
              <a:cxn ang="0">
                <a:pos x="1572" y="7"/>
              </a:cxn>
              <a:cxn ang="0">
                <a:pos x="1627" y="5"/>
              </a:cxn>
              <a:cxn ang="0">
                <a:pos x="1687" y="2"/>
              </a:cxn>
              <a:cxn ang="0">
                <a:pos x="1742" y="0"/>
              </a:cxn>
              <a:cxn ang="0">
                <a:pos x="1802" y="0"/>
              </a:cxn>
              <a:cxn ang="0">
                <a:pos x="1910" y="0"/>
              </a:cxn>
              <a:cxn ang="0">
                <a:pos x="2062" y="0"/>
              </a:cxn>
            </a:cxnLst>
            <a:rect l="0" t="0" r="r" b="b"/>
            <a:pathLst>
              <a:path w="2062" h="840">
                <a:moveTo>
                  <a:pt x="0" y="840"/>
                </a:moveTo>
                <a:lnTo>
                  <a:pt x="106" y="840"/>
                </a:lnTo>
                <a:lnTo>
                  <a:pt x="211" y="840"/>
                </a:lnTo>
                <a:lnTo>
                  <a:pt x="310" y="838"/>
                </a:lnTo>
                <a:lnTo>
                  <a:pt x="415" y="835"/>
                </a:lnTo>
                <a:lnTo>
                  <a:pt x="511" y="826"/>
                </a:lnTo>
                <a:lnTo>
                  <a:pt x="586" y="811"/>
                </a:lnTo>
                <a:lnTo>
                  <a:pt x="634" y="797"/>
                </a:lnTo>
                <a:lnTo>
                  <a:pt x="662" y="785"/>
                </a:lnTo>
                <a:lnTo>
                  <a:pt x="684" y="773"/>
                </a:lnTo>
                <a:lnTo>
                  <a:pt x="710" y="758"/>
                </a:lnTo>
                <a:lnTo>
                  <a:pt x="734" y="744"/>
                </a:lnTo>
                <a:lnTo>
                  <a:pt x="756" y="730"/>
                </a:lnTo>
                <a:lnTo>
                  <a:pt x="782" y="706"/>
                </a:lnTo>
                <a:lnTo>
                  <a:pt x="811" y="682"/>
                </a:lnTo>
                <a:lnTo>
                  <a:pt x="838" y="655"/>
                </a:lnTo>
                <a:lnTo>
                  <a:pt x="866" y="626"/>
                </a:lnTo>
                <a:lnTo>
                  <a:pt x="898" y="593"/>
                </a:lnTo>
                <a:lnTo>
                  <a:pt x="922" y="559"/>
                </a:lnTo>
                <a:lnTo>
                  <a:pt x="950" y="523"/>
                </a:lnTo>
                <a:lnTo>
                  <a:pt x="984" y="480"/>
                </a:lnTo>
                <a:lnTo>
                  <a:pt x="1015" y="437"/>
                </a:lnTo>
                <a:lnTo>
                  <a:pt x="1046" y="394"/>
                </a:lnTo>
                <a:lnTo>
                  <a:pt x="1075" y="355"/>
                </a:lnTo>
                <a:lnTo>
                  <a:pt x="1106" y="312"/>
                </a:lnTo>
                <a:lnTo>
                  <a:pt x="1135" y="276"/>
                </a:lnTo>
                <a:lnTo>
                  <a:pt x="1164" y="240"/>
                </a:lnTo>
                <a:lnTo>
                  <a:pt x="1188" y="214"/>
                </a:lnTo>
                <a:lnTo>
                  <a:pt x="1219" y="180"/>
                </a:lnTo>
                <a:lnTo>
                  <a:pt x="1255" y="146"/>
                </a:lnTo>
                <a:lnTo>
                  <a:pt x="1291" y="115"/>
                </a:lnTo>
                <a:lnTo>
                  <a:pt x="1332" y="86"/>
                </a:lnTo>
                <a:lnTo>
                  <a:pt x="1363" y="70"/>
                </a:lnTo>
                <a:lnTo>
                  <a:pt x="1402" y="50"/>
                </a:lnTo>
                <a:lnTo>
                  <a:pt x="1438" y="36"/>
                </a:lnTo>
                <a:lnTo>
                  <a:pt x="1476" y="26"/>
                </a:lnTo>
                <a:lnTo>
                  <a:pt x="1517" y="17"/>
                </a:lnTo>
                <a:lnTo>
                  <a:pt x="1572" y="7"/>
                </a:lnTo>
                <a:lnTo>
                  <a:pt x="1627" y="5"/>
                </a:lnTo>
                <a:lnTo>
                  <a:pt x="1687" y="2"/>
                </a:lnTo>
                <a:lnTo>
                  <a:pt x="1742" y="0"/>
                </a:lnTo>
                <a:lnTo>
                  <a:pt x="1802" y="0"/>
                </a:lnTo>
                <a:lnTo>
                  <a:pt x="1910" y="0"/>
                </a:lnTo>
                <a:lnTo>
                  <a:pt x="2062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595688" y="2681288"/>
            <a:ext cx="442912" cy="468312"/>
            <a:chOff x="1025" y="3893"/>
            <a:chExt cx="225" cy="295"/>
          </a:xfrm>
        </p:grpSpPr>
        <p:sp>
          <p:nvSpPr>
            <p:cNvPr id="952344" name="Text Box 24"/>
            <p:cNvSpPr txBox="1">
              <a:spLocks noChangeArrowheads="1"/>
            </p:cNvSpPr>
            <p:nvPr/>
          </p:nvSpPr>
          <p:spPr bwMode="auto">
            <a:xfrm>
              <a:off x="1025" y="3893"/>
              <a:ext cx="180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2400" b="1" i="1">
                  <a:latin typeface="Arial" pitchFamily="34" charset="0"/>
                </a:rPr>
                <a:t>v</a:t>
              </a:r>
            </a:p>
          </p:txBody>
        </p:sp>
        <p:sp>
          <p:nvSpPr>
            <p:cNvPr id="952345" name="Text Box 25"/>
            <p:cNvSpPr txBox="1">
              <a:spLocks noChangeArrowheads="1"/>
            </p:cNvSpPr>
            <p:nvPr/>
          </p:nvSpPr>
          <p:spPr bwMode="auto">
            <a:xfrm>
              <a:off x="1113" y="4021"/>
              <a:ext cx="137" cy="16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1429" tIns="45714" rIns="91429" bIns="45714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sz="1200" b="1" i="1">
                  <a:solidFill>
                    <a:srgbClr val="FFCCFF"/>
                  </a:solidFill>
                  <a:latin typeface="Arial" pitchFamily="34" charset="0"/>
                </a:rPr>
                <a:t>0</a:t>
              </a:r>
              <a:endParaRPr kumimoji="0" lang="en-US" sz="2400" b="1" i="1">
                <a:solidFill>
                  <a:srgbClr val="FFCCFF"/>
                </a:solidFill>
                <a:latin typeface="Arial" pitchFamily="34" charset="0"/>
              </a:endParaRPr>
            </a:p>
          </p:txBody>
        </p:sp>
      </p:grpSp>
      <p:sp>
        <p:nvSpPr>
          <p:cNvPr id="952346" name="Text Box 26"/>
          <p:cNvSpPr txBox="1">
            <a:spLocks noChangeArrowheads="1"/>
          </p:cNvSpPr>
          <p:nvPr/>
        </p:nvSpPr>
        <p:spPr bwMode="auto">
          <a:xfrm>
            <a:off x="7591425" y="3400425"/>
            <a:ext cx="3238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kumimoji="0" lang="en-US" sz="2400" b="1" i="1">
                <a:latin typeface="Arial Narrow" pitchFamily="34" charset="0"/>
              </a:rPr>
              <a:t>x</a:t>
            </a:r>
          </a:p>
        </p:txBody>
      </p:sp>
      <p:pic>
        <p:nvPicPr>
          <p:cNvPr id="952347" name="Picture 27" descr="sphere-r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343400"/>
            <a:ext cx="1905000" cy="1905000"/>
          </a:xfrm>
          <a:prstGeom prst="rect">
            <a:avLst/>
          </a:prstGeom>
          <a:noFill/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1676400"/>
            <a:ext cx="2032000" cy="2057400"/>
            <a:chOff x="480" y="941"/>
            <a:chExt cx="1280" cy="1164"/>
          </a:xfrm>
        </p:grpSpPr>
        <p:pic>
          <p:nvPicPr>
            <p:cNvPr id="952349" name="Picture 29" descr="080-cylindgra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941"/>
              <a:ext cx="1280" cy="11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63" y="1481"/>
              <a:ext cx="548" cy="125"/>
              <a:chOff x="1200" y="2208"/>
              <a:chExt cx="576" cy="144"/>
            </a:xfrm>
          </p:grpSpPr>
          <p:sp>
            <p:nvSpPr>
              <p:cNvPr id="952351" name="Rectangle 31"/>
              <p:cNvSpPr>
                <a:spLocks noChangeArrowheads="1"/>
              </p:cNvSpPr>
              <p:nvPr/>
            </p:nvSpPr>
            <p:spPr bwMode="auto">
              <a:xfrm>
                <a:off x="1200" y="2208"/>
                <a:ext cx="576" cy="144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352" name="Rectangle 32"/>
              <p:cNvSpPr>
                <a:spLocks noChangeArrowheads="1"/>
              </p:cNvSpPr>
              <p:nvPr/>
            </p:nvSpPr>
            <p:spPr bwMode="auto">
              <a:xfrm>
                <a:off x="1200" y="2208"/>
                <a:ext cx="576" cy="14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52353" name="Line 33"/>
          <p:cNvSpPr>
            <a:spLocks noChangeShapeType="1"/>
          </p:cNvSpPr>
          <p:nvPr/>
        </p:nvSpPr>
        <p:spPr bwMode="auto">
          <a:xfrm flipH="1">
            <a:off x="2667000" y="3733800"/>
            <a:ext cx="990600" cy="762000"/>
          </a:xfrm>
          <a:prstGeom prst="line">
            <a:avLst/>
          </a:prstGeom>
          <a:noFill/>
          <a:ln w="76200">
            <a:solidFill>
              <a:srgbClr val="DF89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0ABF-2117-4A4C-806D-9E831EA18A2A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F107-2BB5-4A58-AFB5-1A3D8269985A}" type="slidenum">
              <a:rPr lang="en-US"/>
              <a:pPr/>
              <a:t>6</a:t>
            </a:fld>
            <a:endParaRPr lang="en-US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762000"/>
          </a:xfrm>
        </p:spPr>
        <p:txBody>
          <a:bodyPr/>
          <a:lstStyle/>
          <a:p>
            <a:r>
              <a:rPr lang="en-US"/>
              <a:t>Difficulty with Surface Graphics 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Volumetric object handling</a:t>
            </a:r>
          </a:p>
          <a:p>
            <a:pPr lvl="1"/>
            <a:r>
              <a:rPr lang="en-US"/>
              <a:t>gases, fire, smoke, clouds (amorphous data)</a:t>
            </a:r>
          </a:p>
          <a:p>
            <a:pPr lvl="1"/>
            <a:r>
              <a:rPr lang="en-US"/>
              <a:t>sampled data sets (MRI, CT, scientific)</a:t>
            </a:r>
          </a:p>
          <a:p>
            <a:endParaRPr lang="en-US"/>
          </a:p>
          <a:p>
            <a:r>
              <a:rPr lang="en-US"/>
              <a:t>Peeling, cutting, sculpting</a:t>
            </a:r>
          </a:p>
          <a:p>
            <a:pPr lvl="1"/>
            <a:r>
              <a:rPr lang="en-US"/>
              <a:t>any operation that exposes </a:t>
            </a:r>
            <a:br>
              <a:rPr lang="en-US"/>
            </a:br>
            <a:r>
              <a:rPr lang="en-US"/>
              <a:t>the interior</a:t>
            </a:r>
          </a:p>
        </p:txBody>
      </p:sp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14800"/>
            <a:ext cx="2333625" cy="2324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4E07-5262-47A1-934B-8D7321207BD3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C1993-19FB-4DD8-B3FD-2D8CAE4F84EA}" type="slidenum">
              <a:rPr lang="en-US"/>
              <a:pPr/>
              <a:t>7</a:t>
            </a:fld>
            <a:endParaRPr lang="en-US"/>
          </a:p>
        </p:txBody>
      </p:sp>
      <p:sp>
        <p:nvSpPr>
          <p:cNvPr id="513029" name="Rectangle 5"/>
          <p:cNvSpPr>
            <a:spLocks noChangeArrowheads="1"/>
          </p:cNvSpPr>
          <p:nvPr/>
        </p:nvSpPr>
        <p:spPr bwMode="auto">
          <a:xfrm>
            <a:off x="4800600" y="2286000"/>
            <a:ext cx="38862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Graphics 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543800" cy="4267200"/>
          </a:xfrm>
        </p:spPr>
        <p:txBody>
          <a:bodyPr/>
          <a:lstStyle/>
          <a:p>
            <a:r>
              <a:rPr lang="en-US" sz="2400" dirty="0" smtClean="0"/>
              <a:t>Typically defines </a:t>
            </a:r>
            <a:r>
              <a:rPr lang="en-US" sz="2400" dirty="0"/>
              <a:t>objects on a 3D raster, or discrete grid in object space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Raster grids: structured or unstructured</a:t>
            </a:r>
          </a:p>
          <a:p>
            <a:r>
              <a:rPr lang="en-US" sz="2400" dirty="0"/>
              <a:t>Data sets: sampled, computed, or </a:t>
            </a:r>
            <a:r>
              <a:rPr lang="en-US" sz="2400" dirty="0" err="1"/>
              <a:t>voxelized</a:t>
            </a:r>
            <a:endParaRPr lang="en-US" sz="2400" dirty="0"/>
          </a:p>
          <a:p>
            <a:r>
              <a:rPr lang="en-US" sz="2400" dirty="0"/>
              <a:t>Peeling</a:t>
            </a:r>
            <a:r>
              <a:rPr lang="en-US" sz="2400" dirty="0" smtClean="0"/>
              <a:t>, cutting </a:t>
            </a:r>
            <a:r>
              <a:rPr lang="en-US" sz="2400" dirty="0"/>
              <a:t>… are easy with a volume model</a:t>
            </a:r>
            <a:endParaRPr lang="en-US" sz="2800" dirty="0"/>
          </a:p>
        </p:txBody>
      </p:sp>
      <p:pic>
        <p:nvPicPr>
          <p:cNvPr id="513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3733800" cy="1905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Graphics &amp; Surface Graphics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BA953-89D4-4893-8921-90851047A7CD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9F4E-4B99-46B3-A13A-6BC19E859764}" type="slidenum">
              <a:rPr lang="en-US"/>
              <a:pPr/>
              <a:t>8</a:t>
            </a:fld>
            <a:endParaRPr lang="en-US"/>
          </a:p>
        </p:txBody>
      </p:sp>
      <p:pic>
        <p:nvPicPr>
          <p:cNvPr id="5109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6553200" cy="472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C818-7AC6-4B21-8535-1EEB838F0E4F}" type="datetime1">
              <a:rPr lang="en-US"/>
              <a:pPr/>
              <a:t>3/4/2010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R. Crawfis, Ohio State Univ.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7C2C4-8E03-4715-98DF-CEEF66D6E58F}" type="slidenum">
              <a:rPr lang="en-US"/>
              <a:pPr/>
              <a:t>9</a:t>
            </a:fld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7848600" cy="838200"/>
          </a:xfrm>
        </p:spPr>
        <p:txBody>
          <a:bodyPr/>
          <a:lstStyle/>
          <a:p>
            <a:r>
              <a:rPr lang="en-US"/>
              <a:t>Volume Graphics - Cons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543800" cy="3810000"/>
          </a:xfrm>
        </p:spPr>
        <p:txBody>
          <a:bodyPr/>
          <a:lstStyle/>
          <a:p>
            <a:r>
              <a:rPr lang="en-US"/>
              <a:t>Disadvantages: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Large memory and processing power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Object- space aliasing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Discrete transformations</a:t>
            </a:r>
          </a:p>
          <a:p>
            <a:pPr lvl="1">
              <a:lnSpc>
                <a:spcPct val="60000"/>
              </a:lnSpc>
            </a:pPr>
            <a:r>
              <a:rPr lang="en-US" sz="3200"/>
              <a:t>Notion of objects is different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C:\Reference\Microsoft Office\Templates\Presentation Designs\Contemporary Portrait.pot</Template>
  <TotalTime>9824</TotalTime>
  <Words>1792</Words>
  <Application>Microsoft Office PowerPoint</Application>
  <PresentationFormat>On-screen Show (4:3)</PresentationFormat>
  <Paragraphs>471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Contemporary Portrait</vt:lpstr>
      <vt:lpstr>Clip</vt:lpstr>
      <vt:lpstr>Equation</vt:lpstr>
      <vt:lpstr>Volume Rendering</vt:lpstr>
      <vt:lpstr>Acknowledgements</vt:lpstr>
      <vt:lpstr>Visualization of Volumetric Data</vt:lpstr>
      <vt:lpstr>Overview</vt:lpstr>
      <vt:lpstr>Surface Graphics</vt:lpstr>
      <vt:lpstr>Difficulty with Surface Graphics </vt:lpstr>
      <vt:lpstr>Volume Graphics </vt:lpstr>
      <vt:lpstr>Volume Graphics &amp; Surface Graphics</vt:lpstr>
      <vt:lpstr>Volume Graphics - Cons</vt:lpstr>
      <vt:lpstr>Volume Graphics - Pros</vt:lpstr>
      <vt:lpstr>Volume Graphics Applications (simulation data set)</vt:lpstr>
      <vt:lpstr>More Volume Graphics Applications (artistic data set)</vt:lpstr>
      <vt:lpstr>Volume Rendering Algorithms</vt:lpstr>
      <vt:lpstr>How to visualize?</vt:lpstr>
      <vt:lpstr>Overview</vt:lpstr>
      <vt:lpstr>Volume Data</vt:lpstr>
      <vt:lpstr>Direct Volume Rendering</vt:lpstr>
      <vt:lpstr>Direct Rendering Pipeline I</vt:lpstr>
      <vt:lpstr>Direct Rendering Pipeline</vt:lpstr>
      <vt:lpstr>Early Methods</vt:lpstr>
      <vt:lpstr>Back-To-Front - Frieder et al 1985</vt:lpstr>
      <vt:lpstr>Back-To-Front - Frieder et al 1985</vt:lpstr>
      <vt:lpstr>Back-To-Front - Frieder et al 1985</vt:lpstr>
      <vt:lpstr>Ray Casting</vt:lpstr>
      <vt:lpstr>Ray Tracing</vt:lpstr>
      <vt:lpstr>Ray Casting</vt:lpstr>
      <vt:lpstr>Basic Idea of Ray-casting Pipeline</vt:lpstr>
      <vt:lpstr>Evaluation = Compositing</vt:lpstr>
      <vt:lpstr>Compositing: Over Operator</vt:lpstr>
      <vt:lpstr>Volumetric Ray Integration </vt:lpstr>
      <vt:lpstr>Interpolation</vt:lpstr>
      <vt:lpstr>Tri-Linear Interpolation</vt:lpstr>
      <vt:lpstr>Interpolation Kernels</vt:lpstr>
      <vt:lpstr>Interpolation Kernels</vt:lpstr>
      <vt:lpstr>Interpolation Kernels</vt:lpstr>
      <vt:lpstr>Interpolation Kernels</vt:lpstr>
      <vt:lpstr>Interpolation Kernels</vt:lpstr>
      <vt:lpstr>Interpolation Kernels</vt:lpstr>
      <vt:lpstr>Interpolation Kernels</vt:lpstr>
      <vt:lpstr>Interpolation Kernels</vt:lpstr>
      <vt:lpstr>Levoy - Pipeline</vt:lpstr>
      <vt:lpstr>Ray Marching </vt:lpstr>
      <vt:lpstr>Adaptive Ray Sampling [Hanrahan et al 92]</vt:lpstr>
      <vt:lpstr>Classification</vt:lpstr>
      <vt:lpstr>Ray Traversal Schemes</vt:lpstr>
      <vt:lpstr>Ray Traversal - First</vt:lpstr>
      <vt:lpstr>Ray Traversal - Average</vt:lpstr>
      <vt:lpstr>Ray Traversal - MIP</vt:lpstr>
      <vt:lpstr>Maximum Intensity Projection (1)</vt:lpstr>
      <vt:lpstr>Maximum Intensity Projection (2)</vt:lpstr>
      <vt:lpstr>Ray Traversal - Accumulate</vt:lpstr>
      <vt:lpstr>Transfer function</vt:lpstr>
    </vt:vector>
  </TitlesOfParts>
  <Company>The 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Visualization</dc:title>
  <dc:subject>Volume Rendering</dc:subject>
  <dc:creator>Roger A. Crawfis</dc:creator>
  <cp:lastModifiedBy>rick parent</cp:lastModifiedBy>
  <cp:revision>91</cp:revision>
  <cp:lastPrinted>1999-10-08T16:34:22Z</cp:lastPrinted>
  <dcterms:created xsi:type="dcterms:W3CDTF">1998-08-10T12:51:53Z</dcterms:created>
  <dcterms:modified xsi:type="dcterms:W3CDTF">2010-03-04T19:36:59Z</dcterms:modified>
</cp:coreProperties>
</file>