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9.xml" ContentType="application/vnd.openxmlformats-officedocument.presentationml.notesSlide+xml"/>
  <Override PartName="/ppt/charts/chart1.xml" ContentType="application/vnd.openxmlformats-officedocument.drawingml.chart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charts/chart2.xml" ContentType="application/vnd.openxmlformats-officedocument.drawingml.chart+xml"/>
  <Override PartName="/ppt/notesSlides/notesSlide13.xml" ContentType="application/vnd.openxmlformats-officedocument.presentationml.notesSlide+xml"/>
  <Override PartName="/ppt/charts/chart3.xml" ContentType="application/vnd.openxmlformats-officedocument.drawingml.chart+xml"/>
  <Override PartName="/ppt/notesSlides/notesSlide14.xml" ContentType="application/vnd.openxmlformats-officedocument.presentationml.notesSlide+xml"/>
  <Override PartName="/ppt/charts/chart4.xml" ContentType="application/vnd.openxmlformats-officedocument.drawingml.chart+xml"/>
  <Override PartName="/ppt/notesSlides/notesSlide15.xml" ContentType="application/vnd.openxmlformats-officedocument.presentationml.notesSlide+xml"/>
  <Override PartName="/ppt/charts/chart5.xml" ContentType="application/vnd.openxmlformats-officedocument.drawingml.chart+xml"/>
  <Override PartName="/ppt/notesSlides/notesSlide16.xml" ContentType="application/vnd.openxmlformats-officedocument.presentationml.notesSlide+xml"/>
  <Override PartName="/ppt/charts/chart6.xml" ContentType="application/vnd.openxmlformats-officedocument.drawingml.chart+xml"/>
  <Override PartName="/ppt/notesSlides/notesSlide17.xml" ContentType="application/vnd.openxmlformats-officedocument.presentationml.notesSlide+xml"/>
  <Override PartName="/ppt/charts/chart7.xml" ContentType="application/vnd.openxmlformats-officedocument.drawingml.chart+xml"/>
  <Override PartName="/ppt/notesSlides/notesSlide18.xml" ContentType="application/vnd.openxmlformats-officedocument.presentationml.notesSlide+xml"/>
  <Override PartName="/ppt/charts/chart8.xml" ContentType="application/vnd.openxmlformats-officedocument.drawingml.chart+xml"/>
  <Override PartName="/ppt/notesSlides/notesSlide19.xml" ContentType="application/vnd.openxmlformats-officedocument.presentationml.notesSlide+xml"/>
  <Override PartName="/ppt/charts/chart9.xml" ContentType="application/vnd.openxmlformats-officedocument.drawingml.chart+xml"/>
  <Override PartName="/ppt/notesSlides/notesSlide20.xml" ContentType="application/vnd.openxmlformats-officedocument.presentationml.notesSlide+xml"/>
  <Override PartName="/ppt/charts/chart10.xml" ContentType="application/vnd.openxmlformats-officedocument.drawingml.chart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3"/>
  </p:notesMasterIdLst>
  <p:sldIdLst>
    <p:sldId id="256" r:id="rId2"/>
    <p:sldId id="258" r:id="rId3"/>
    <p:sldId id="260" r:id="rId4"/>
    <p:sldId id="263" r:id="rId5"/>
    <p:sldId id="264" r:id="rId6"/>
    <p:sldId id="259" r:id="rId7"/>
    <p:sldId id="265" r:id="rId8"/>
    <p:sldId id="268" r:id="rId9"/>
    <p:sldId id="430" r:id="rId10"/>
    <p:sldId id="355" r:id="rId11"/>
    <p:sldId id="429" r:id="rId12"/>
    <p:sldId id="434" r:id="rId13"/>
    <p:sldId id="272" r:id="rId14"/>
    <p:sldId id="276" r:id="rId15"/>
    <p:sldId id="437" r:id="rId16"/>
    <p:sldId id="439" r:id="rId17"/>
    <p:sldId id="282" r:id="rId18"/>
    <p:sldId id="427" r:id="rId19"/>
    <p:sldId id="284" r:id="rId20"/>
    <p:sldId id="286" r:id="rId21"/>
    <p:sldId id="294" r:id="rId22"/>
    <p:sldId id="440" r:id="rId23"/>
    <p:sldId id="441" r:id="rId24"/>
    <p:sldId id="338" r:id="rId25"/>
    <p:sldId id="296" r:id="rId26"/>
    <p:sldId id="444" r:id="rId27"/>
    <p:sldId id="445" r:id="rId28"/>
    <p:sldId id="446" r:id="rId29"/>
    <p:sldId id="447" r:id="rId30"/>
    <p:sldId id="448" r:id="rId31"/>
    <p:sldId id="449" r:id="rId32"/>
    <p:sldId id="450" r:id="rId33"/>
    <p:sldId id="371" r:id="rId34"/>
    <p:sldId id="373" r:id="rId35"/>
    <p:sldId id="409" r:id="rId36"/>
    <p:sldId id="410" r:id="rId37"/>
    <p:sldId id="412" r:id="rId38"/>
    <p:sldId id="411" r:id="rId39"/>
    <p:sldId id="413" r:id="rId40"/>
    <p:sldId id="414" r:id="rId41"/>
    <p:sldId id="415" r:id="rId42"/>
    <p:sldId id="416" r:id="rId43"/>
    <p:sldId id="417" r:id="rId44"/>
    <p:sldId id="418" r:id="rId45"/>
    <p:sldId id="419" r:id="rId46"/>
    <p:sldId id="420" r:id="rId47"/>
    <p:sldId id="421" r:id="rId48"/>
    <p:sldId id="422" r:id="rId49"/>
    <p:sldId id="315" r:id="rId50"/>
    <p:sldId id="317" r:id="rId51"/>
    <p:sldId id="341" r:id="rId52"/>
    <p:sldId id="403" r:id="rId53"/>
    <p:sldId id="329" r:id="rId54"/>
    <p:sldId id="401" r:id="rId55"/>
    <p:sldId id="436" r:id="rId56"/>
    <p:sldId id="347" r:id="rId57"/>
    <p:sldId id="398" r:id="rId58"/>
    <p:sldId id="426" r:id="rId59"/>
    <p:sldId id="435" r:id="rId60"/>
    <p:sldId id="452" r:id="rId61"/>
    <p:sldId id="334" r:id="rId6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8B6C0"/>
    <a:srgbClr val="A34E47"/>
    <a:srgbClr val="E3F2E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7" autoAdjust="0"/>
    <p:restoredTop sz="94660"/>
  </p:normalViewPr>
  <p:slideViewPr>
    <p:cSldViewPr snapToGrid="0">
      <p:cViewPr varScale="1">
        <p:scale>
          <a:sx n="81" d="100"/>
          <a:sy n="81" d="100"/>
        </p:scale>
        <p:origin x="51" y="21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EnfoRSer</c:v>
                </c:pt>
              </c:strCache>
            </c:strRef>
          </c:tx>
          <c:spPr>
            <a:solidFill>
              <a:schemeClr val="accent2"/>
            </a:solidFill>
            <a:ln w="12700" cap="flat" cmpd="sng" algn="ctr">
              <a:solidFill>
                <a:schemeClr val="accent2">
                  <a:shade val="50000"/>
                </a:schemeClr>
              </a:solidFill>
              <a:prstDash val="solid"/>
              <a:miter lim="800000"/>
            </a:ln>
            <a:effectLst/>
          </c:spPr>
          <c:invertIfNegative val="0"/>
          <c:cat>
            <c:strRef>
              <c:f>Sheet1!$B$1:$O$1</c:f>
              <c:strCache>
                <c:ptCount val="14"/>
                <c:pt idx="0">
                  <c:v>eclipse6</c:v>
                </c:pt>
                <c:pt idx="1">
                  <c:v>hsqldb6</c:v>
                </c:pt>
                <c:pt idx="2">
                  <c:v>lusearch6</c:v>
                </c:pt>
                <c:pt idx="3">
                  <c:v>xalan6</c:v>
                </c:pt>
                <c:pt idx="4">
                  <c:v>avrora9</c:v>
                </c:pt>
                <c:pt idx="5">
                  <c:v>jython9</c:v>
                </c:pt>
                <c:pt idx="6">
                  <c:v>luindex9</c:v>
                </c:pt>
                <c:pt idx="7">
                  <c:v>lusearch9</c:v>
                </c:pt>
                <c:pt idx="8">
                  <c:v>pmd9</c:v>
                </c:pt>
                <c:pt idx="9">
                  <c:v>sunflow9</c:v>
                </c:pt>
                <c:pt idx="10">
                  <c:v>xalan9</c:v>
                </c:pt>
                <c:pt idx="11">
                  <c:v>pjbb2000</c:v>
                </c:pt>
                <c:pt idx="12">
                  <c:v>pjbb2005</c:v>
                </c:pt>
                <c:pt idx="13">
                  <c:v>geomean</c:v>
                </c:pt>
              </c:strCache>
            </c:strRef>
          </c:cat>
          <c:val>
            <c:numRef>
              <c:f>Sheet1!$B$2:$O$2</c:f>
              <c:numCache>
                <c:formatCode>General</c:formatCode>
                <c:ptCount val="14"/>
                <c:pt idx="0">
                  <c:v>28</c:v>
                </c:pt>
                <c:pt idx="1">
                  <c:v>32</c:v>
                </c:pt>
                <c:pt idx="2">
                  <c:v>30</c:v>
                </c:pt>
                <c:pt idx="3">
                  <c:v>62</c:v>
                </c:pt>
                <c:pt idx="4">
                  <c:v>69</c:v>
                </c:pt>
                <c:pt idx="5">
                  <c:v>15</c:v>
                </c:pt>
                <c:pt idx="6">
                  <c:v>49</c:v>
                </c:pt>
                <c:pt idx="7">
                  <c:v>31</c:v>
                </c:pt>
                <c:pt idx="8">
                  <c:v>20</c:v>
                </c:pt>
                <c:pt idx="9">
                  <c:v>30</c:v>
                </c:pt>
                <c:pt idx="10">
                  <c:v>74</c:v>
                </c:pt>
                <c:pt idx="11">
                  <c:v>20</c:v>
                </c:pt>
                <c:pt idx="12">
                  <c:v>120</c:v>
                </c:pt>
                <c:pt idx="13">
                  <c:v>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72A-4209-A1D2-885DC8E12F9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2601344"/>
        <c:axId val="92877568"/>
      </c:barChart>
      <c:catAx>
        <c:axId val="926013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-2700000" vert="horz"/>
          <a:lstStyle/>
          <a:p>
            <a:pPr>
              <a:defRPr/>
            </a:pPr>
            <a:endParaRPr lang="en-US"/>
          </a:p>
        </c:txPr>
        <c:crossAx val="9287756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2877568"/>
        <c:scaling>
          <c:orientation val="minMax"/>
          <c:max val="40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/>
                  <a:t>% Overhead over unmodified JVM</a:t>
                </a:r>
              </a:p>
            </c:rich>
          </c:tx>
          <c:layout>
            <c:manualLayout>
              <c:xMode val="edge"/>
              <c:yMode val="edge"/>
              <c:x val="1.088785997183302E-2"/>
              <c:y val="0.19394609793837339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en-US"/>
          </a:p>
        </c:txPr>
        <c:crossAx val="92601344"/>
        <c:crosses val="autoZero"/>
        <c:crossBetween val="between"/>
      </c:valAx>
    </c:plotArea>
    <c:legend>
      <c:legendPos val="t"/>
      <c:legendEntry>
        <c:idx val="0"/>
        <c:txPr>
          <a:bodyPr/>
          <a:lstStyle/>
          <a:p>
            <a:pPr>
              <a:defRPr sz="2000" baseline="0"/>
            </a:pPr>
            <a:endParaRPr lang="en-US"/>
          </a:p>
        </c:txPr>
      </c:legendEntry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Base</c:v>
                </c:pt>
              </c:strCache>
            </c:strRef>
          </c:tx>
          <c:invertIfNegative val="0"/>
          <c:cat>
            <c:strRef>
              <c:f>Sheet1!$B$1:$O$1</c:f>
              <c:strCache>
                <c:ptCount val="14"/>
                <c:pt idx="0">
                  <c:v>eclipse6</c:v>
                </c:pt>
                <c:pt idx="1">
                  <c:v>hsqldb6</c:v>
                </c:pt>
                <c:pt idx="2">
                  <c:v>lusearch6</c:v>
                </c:pt>
                <c:pt idx="3">
                  <c:v>xalan6</c:v>
                </c:pt>
                <c:pt idx="4">
                  <c:v>avrora9</c:v>
                </c:pt>
                <c:pt idx="5">
                  <c:v>jython9</c:v>
                </c:pt>
                <c:pt idx="6">
                  <c:v>luindex9</c:v>
                </c:pt>
                <c:pt idx="7">
                  <c:v>lusearch9</c:v>
                </c:pt>
                <c:pt idx="8">
                  <c:v>pmd9</c:v>
                </c:pt>
                <c:pt idx="9">
                  <c:v>sunflow9</c:v>
                </c:pt>
                <c:pt idx="10">
                  <c:v>xalan9</c:v>
                </c:pt>
                <c:pt idx="11">
                  <c:v>pjbb2000</c:v>
                </c:pt>
                <c:pt idx="12">
                  <c:v>pjbb2005</c:v>
                </c:pt>
                <c:pt idx="13">
                  <c:v>geomean</c:v>
                </c:pt>
              </c:strCache>
            </c:strRef>
          </c:cat>
          <c:val>
            <c:numRef>
              <c:f>Sheet1!$B$2:$O$2</c:f>
              <c:numCache>
                <c:formatCode>General</c:formatCode>
                <c:ptCount val="14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72A-4209-A1D2-885DC8E12F9B}"/>
            </c:ext>
          </c:extLst>
        </c:ser>
        <c:ser>
          <c:idx val="2"/>
          <c:order val="1"/>
          <c:tx>
            <c:strRef>
              <c:f>Sheet1!$A$3</c:f>
              <c:strCache>
                <c:ptCount val="1"/>
                <c:pt idx="0">
                  <c:v>EnfoRSer</c:v>
                </c:pt>
              </c:strCache>
            </c:strRef>
          </c:tx>
          <c:spPr>
            <a:solidFill>
              <a:schemeClr val="accent2"/>
            </a:solidFill>
            <a:ln w="12700" cap="flat" cmpd="sng" algn="ctr">
              <a:solidFill>
                <a:schemeClr val="accent2">
                  <a:shade val="50000"/>
                </a:schemeClr>
              </a:solidFill>
              <a:prstDash val="solid"/>
              <a:miter lim="800000"/>
            </a:ln>
            <a:effectLst/>
          </c:spPr>
          <c:invertIfNegative val="0"/>
          <c:dLbls>
            <c:dLbl>
              <c:idx val="13"/>
              <c:layout>
                <c:manualLayout>
                  <c:x val="-1.7692772454228657E-2"/>
                  <c:y val="2.6896049732701975E-3"/>
                </c:manualLayout>
              </c:layout>
              <c:tx>
                <c:rich>
                  <a:bodyPr/>
                  <a:lstStyle/>
                  <a:p>
                    <a:fld id="{A4E74E4F-05AE-4BD7-8D63-22FAC35578E3}" type="VALUE">
                      <a:rPr lang="en-US">
                        <a:latin typeface="Garamond" panose="02020404030301010803" pitchFamily="18" charset="0"/>
                      </a:rPr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8928-41F2-986D-E5B01C2E22B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2400"/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Sheet1!$B$1:$O$1</c:f>
              <c:strCache>
                <c:ptCount val="14"/>
                <c:pt idx="0">
                  <c:v>eclipse6</c:v>
                </c:pt>
                <c:pt idx="1">
                  <c:v>hsqldb6</c:v>
                </c:pt>
                <c:pt idx="2">
                  <c:v>lusearch6</c:v>
                </c:pt>
                <c:pt idx="3">
                  <c:v>xalan6</c:v>
                </c:pt>
                <c:pt idx="4">
                  <c:v>avrora9</c:v>
                </c:pt>
                <c:pt idx="5">
                  <c:v>jython9</c:v>
                </c:pt>
                <c:pt idx="6">
                  <c:v>luindex9</c:v>
                </c:pt>
                <c:pt idx="7">
                  <c:v>lusearch9</c:v>
                </c:pt>
                <c:pt idx="8">
                  <c:v>pmd9</c:v>
                </c:pt>
                <c:pt idx="9">
                  <c:v>sunflow9</c:v>
                </c:pt>
                <c:pt idx="10">
                  <c:v>xalan9</c:v>
                </c:pt>
                <c:pt idx="11">
                  <c:v>pjbb2000</c:v>
                </c:pt>
                <c:pt idx="12">
                  <c:v>pjbb2005</c:v>
                </c:pt>
                <c:pt idx="13">
                  <c:v>geomean</c:v>
                </c:pt>
              </c:strCache>
            </c:strRef>
          </c:cat>
          <c:val>
            <c:numRef>
              <c:f>Sheet1!$B$3:$O$3</c:f>
              <c:numCache>
                <c:formatCode>General</c:formatCode>
                <c:ptCount val="14"/>
                <c:pt idx="0">
                  <c:v>2.67</c:v>
                </c:pt>
                <c:pt idx="1">
                  <c:v>1.95</c:v>
                </c:pt>
                <c:pt idx="2">
                  <c:v>2.12</c:v>
                </c:pt>
                <c:pt idx="3">
                  <c:v>3</c:v>
                </c:pt>
                <c:pt idx="4">
                  <c:v>5.41</c:v>
                </c:pt>
                <c:pt idx="5">
                  <c:v>2.2000000000000002</c:v>
                </c:pt>
                <c:pt idx="6">
                  <c:v>3.4</c:v>
                </c:pt>
                <c:pt idx="7">
                  <c:v>2.1</c:v>
                </c:pt>
                <c:pt idx="8">
                  <c:v>1.9</c:v>
                </c:pt>
                <c:pt idx="9">
                  <c:v>1.78</c:v>
                </c:pt>
                <c:pt idx="10">
                  <c:v>2.2000000000000002</c:v>
                </c:pt>
                <c:pt idx="11">
                  <c:v>1.8</c:v>
                </c:pt>
                <c:pt idx="12">
                  <c:v>2.12</c:v>
                </c:pt>
                <c:pt idx="13">
                  <c:v>2.38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72A-4209-A1D2-885DC8E12F9B}"/>
            </c:ext>
          </c:extLst>
        </c:ser>
        <c:ser>
          <c:idx val="1"/>
          <c:order val="2"/>
          <c:tx>
            <c:strRef>
              <c:f>Sheet1!$A$4</c:f>
              <c:strCache>
                <c:ptCount val="1"/>
                <c:pt idx="0">
                  <c:v>Legato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</c:spPr>
          <c:invertIfNegative val="0"/>
          <c:cat>
            <c:strRef>
              <c:f>Sheet1!$B$1:$O$1</c:f>
              <c:strCache>
                <c:ptCount val="14"/>
                <c:pt idx="0">
                  <c:v>eclipse6</c:v>
                </c:pt>
                <c:pt idx="1">
                  <c:v>hsqldb6</c:v>
                </c:pt>
                <c:pt idx="2">
                  <c:v>lusearch6</c:v>
                </c:pt>
                <c:pt idx="3">
                  <c:v>xalan6</c:v>
                </c:pt>
                <c:pt idx="4">
                  <c:v>avrora9</c:v>
                </c:pt>
                <c:pt idx="5">
                  <c:v>jython9</c:v>
                </c:pt>
                <c:pt idx="6">
                  <c:v>luindex9</c:v>
                </c:pt>
                <c:pt idx="7">
                  <c:v>lusearch9</c:v>
                </c:pt>
                <c:pt idx="8">
                  <c:v>pmd9</c:v>
                </c:pt>
                <c:pt idx="9">
                  <c:v>sunflow9</c:v>
                </c:pt>
                <c:pt idx="10">
                  <c:v>xalan9</c:v>
                </c:pt>
                <c:pt idx="11">
                  <c:v>pjbb2000</c:v>
                </c:pt>
                <c:pt idx="12">
                  <c:v>pjbb2005</c:v>
                </c:pt>
                <c:pt idx="13">
                  <c:v>geomean</c:v>
                </c:pt>
              </c:strCache>
            </c:strRef>
          </c:cat>
          <c:val>
            <c:numRef>
              <c:f>Sheet1!$B$4:$O$4</c:f>
              <c:numCache>
                <c:formatCode>General</c:formatCode>
                <c:ptCount val="14"/>
                <c:pt idx="0">
                  <c:v>1.6</c:v>
                </c:pt>
                <c:pt idx="1">
                  <c:v>1.85</c:v>
                </c:pt>
                <c:pt idx="2">
                  <c:v>1.75</c:v>
                </c:pt>
                <c:pt idx="3">
                  <c:v>1.3</c:v>
                </c:pt>
                <c:pt idx="4">
                  <c:v>1.45</c:v>
                </c:pt>
                <c:pt idx="5">
                  <c:v>1.2</c:v>
                </c:pt>
                <c:pt idx="6">
                  <c:v>1.2</c:v>
                </c:pt>
                <c:pt idx="7">
                  <c:v>1.5</c:v>
                </c:pt>
                <c:pt idx="8">
                  <c:v>1.7</c:v>
                </c:pt>
                <c:pt idx="9">
                  <c:v>1.3</c:v>
                </c:pt>
                <c:pt idx="10">
                  <c:v>1.22</c:v>
                </c:pt>
                <c:pt idx="11">
                  <c:v>1.35</c:v>
                </c:pt>
                <c:pt idx="12">
                  <c:v>1.67</c:v>
                </c:pt>
                <c:pt idx="13">
                  <c:v>1.45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928-41F2-986D-E5B01C2E22B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2601344"/>
        <c:axId val="92877568"/>
      </c:barChart>
      <c:catAx>
        <c:axId val="926013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-2700000" vert="horz"/>
          <a:lstStyle/>
          <a:p>
            <a:pPr>
              <a:defRPr/>
            </a:pPr>
            <a:endParaRPr lang="en-US"/>
          </a:p>
        </c:txPr>
        <c:crossAx val="9287756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2877568"/>
        <c:scaling>
          <c:orientation val="minMax"/>
          <c:max val="3.5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/>
                  <a:t>Compilation</a:t>
                </a:r>
                <a:r>
                  <a:rPr lang="en-US" baseline="0" dirty="0"/>
                  <a:t> time</a:t>
                </a:r>
                <a:endParaRPr lang="en-US" dirty="0"/>
              </a:p>
            </c:rich>
          </c:tx>
          <c:layout>
            <c:manualLayout>
              <c:xMode val="edge"/>
              <c:yMode val="edge"/>
              <c:x val="1.088785997183302E-2"/>
              <c:y val="0.261186268274754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en-US"/>
          </a:p>
        </c:txPr>
        <c:crossAx val="92601344"/>
        <c:crosses val="autoZero"/>
        <c:crossBetween val="between"/>
      </c:valAx>
    </c:plotArea>
    <c:legend>
      <c:legendPos val="t"/>
      <c:legendEntry>
        <c:idx val="0"/>
        <c:txPr>
          <a:bodyPr/>
          <a:lstStyle/>
          <a:p>
            <a:pPr>
              <a:defRPr sz="2000" baseline="0"/>
            </a:pPr>
            <a:endParaRPr lang="en-US"/>
          </a:p>
        </c:txPr>
      </c:legendEntry>
      <c:legendEntry>
        <c:idx val="1"/>
        <c:txPr>
          <a:bodyPr/>
          <a:lstStyle/>
          <a:p>
            <a:pPr>
              <a:defRPr sz="2000" baseline="0"/>
            </a:pPr>
            <a:endParaRPr lang="en-US"/>
          </a:p>
        </c:txPr>
      </c:legendEntry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EnfoRSer</c:v>
                </c:pt>
              </c:strCache>
            </c:strRef>
          </c:tx>
          <c:spPr>
            <a:solidFill>
              <a:schemeClr val="accent2"/>
            </a:solidFill>
            <a:ln w="12700" cap="flat" cmpd="sng" algn="ctr">
              <a:solidFill>
                <a:schemeClr val="accent2">
                  <a:shade val="50000"/>
                </a:schemeClr>
              </a:solidFill>
              <a:prstDash val="solid"/>
              <a:miter lim="800000"/>
            </a:ln>
            <a:effectLst/>
          </c:spPr>
          <c:invertIfNegative val="0"/>
          <c:dLbls>
            <c:dLbl>
              <c:idx val="13"/>
              <c:layout>
                <c:manualLayout>
                  <c:x val="-1.088785997183322E-2"/>
                  <c:y val="-2.052334530528626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61A-4E9B-B13C-CFA0966F978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2400"/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Sheet1!$B$1:$O$1</c:f>
              <c:strCache>
                <c:ptCount val="14"/>
                <c:pt idx="0">
                  <c:v>eclipse6</c:v>
                </c:pt>
                <c:pt idx="1">
                  <c:v>hsqldb6</c:v>
                </c:pt>
                <c:pt idx="2">
                  <c:v>lusearch6</c:v>
                </c:pt>
                <c:pt idx="3">
                  <c:v>xalan6</c:v>
                </c:pt>
                <c:pt idx="4">
                  <c:v>avrora9</c:v>
                </c:pt>
                <c:pt idx="5">
                  <c:v>jython9</c:v>
                </c:pt>
                <c:pt idx="6">
                  <c:v>luindex9</c:v>
                </c:pt>
                <c:pt idx="7">
                  <c:v>lusearch9</c:v>
                </c:pt>
                <c:pt idx="8">
                  <c:v>pmd9</c:v>
                </c:pt>
                <c:pt idx="9">
                  <c:v>sunflow9</c:v>
                </c:pt>
                <c:pt idx="10">
                  <c:v>xalan9</c:v>
                </c:pt>
                <c:pt idx="11">
                  <c:v>pjbb2000</c:v>
                </c:pt>
                <c:pt idx="12">
                  <c:v>pjbb2005</c:v>
                </c:pt>
                <c:pt idx="13">
                  <c:v>geomean</c:v>
                </c:pt>
              </c:strCache>
            </c:strRef>
          </c:cat>
          <c:val>
            <c:numRef>
              <c:f>Sheet1!$B$2:$O$2</c:f>
              <c:numCache>
                <c:formatCode>General</c:formatCode>
                <c:ptCount val="14"/>
                <c:pt idx="0">
                  <c:v>28</c:v>
                </c:pt>
                <c:pt idx="1">
                  <c:v>32</c:v>
                </c:pt>
                <c:pt idx="2">
                  <c:v>30</c:v>
                </c:pt>
                <c:pt idx="3">
                  <c:v>62</c:v>
                </c:pt>
                <c:pt idx="4">
                  <c:v>69</c:v>
                </c:pt>
                <c:pt idx="5">
                  <c:v>15</c:v>
                </c:pt>
                <c:pt idx="6">
                  <c:v>49</c:v>
                </c:pt>
                <c:pt idx="7">
                  <c:v>31</c:v>
                </c:pt>
                <c:pt idx="8">
                  <c:v>20</c:v>
                </c:pt>
                <c:pt idx="9">
                  <c:v>30</c:v>
                </c:pt>
                <c:pt idx="10">
                  <c:v>74</c:v>
                </c:pt>
                <c:pt idx="11">
                  <c:v>20</c:v>
                </c:pt>
                <c:pt idx="12">
                  <c:v>120</c:v>
                </c:pt>
                <c:pt idx="13">
                  <c:v>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72A-4209-A1D2-885DC8E12F9B}"/>
            </c:ext>
          </c:extLst>
        </c:ser>
        <c:ser>
          <c:idx val="2"/>
          <c:order val="1"/>
          <c:tx>
            <c:strRef>
              <c:f>Sheet1!$A$4</c:f>
              <c:strCache>
                <c:ptCount val="1"/>
                <c:pt idx="0">
                  <c:v>HTM: 1 DBR per-trans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</c:spPr>
          <c:invertIfNegative val="0"/>
          <c:dLbls>
            <c:dLbl>
              <c:idx val="13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761A-4E9B-B13C-CFA0966F978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2400"/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Sheet1!$B$1:$O$1</c:f>
              <c:strCache>
                <c:ptCount val="14"/>
                <c:pt idx="0">
                  <c:v>eclipse6</c:v>
                </c:pt>
                <c:pt idx="1">
                  <c:v>hsqldb6</c:v>
                </c:pt>
                <c:pt idx="2">
                  <c:v>lusearch6</c:v>
                </c:pt>
                <c:pt idx="3">
                  <c:v>xalan6</c:v>
                </c:pt>
                <c:pt idx="4">
                  <c:v>avrora9</c:v>
                </c:pt>
                <c:pt idx="5">
                  <c:v>jython9</c:v>
                </c:pt>
                <c:pt idx="6">
                  <c:v>luindex9</c:v>
                </c:pt>
                <c:pt idx="7">
                  <c:v>lusearch9</c:v>
                </c:pt>
                <c:pt idx="8">
                  <c:v>pmd9</c:v>
                </c:pt>
                <c:pt idx="9">
                  <c:v>sunflow9</c:v>
                </c:pt>
                <c:pt idx="10">
                  <c:v>xalan9</c:v>
                </c:pt>
                <c:pt idx="11">
                  <c:v>pjbb2000</c:v>
                </c:pt>
                <c:pt idx="12">
                  <c:v>pjbb2005</c:v>
                </c:pt>
                <c:pt idx="13">
                  <c:v>geomean</c:v>
                </c:pt>
              </c:strCache>
            </c:strRef>
          </c:cat>
          <c:val>
            <c:numRef>
              <c:f>Sheet1!$B$4:$O$4</c:f>
              <c:numCache>
                <c:formatCode>General</c:formatCode>
                <c:ptCount val="14"/>
                <c:pt idx="0">
                  <c:v>277</c:v>
                </c:pt>
                <c:pt idx="1">
                  <c:v>252</c:v>
                </c:pt>
                <c:pt idx="2">
                  <c:v>140</c:v>
                </c:pt>
                <c:pt idx="3">
                  <c:v>212</c:v>
                </c:pt>
                <c:pt idx="4">
                  <c:v>100</c:v>
                </c:pt>
                <c:pt idx="5">
                  <c:v>394</c:v>
                </c:pt>
                <c:pt idx="6">
                  <c:v>295</c:v>
                </c:pt>
                <c:pt idx="7">
                  <c:v>121</c:v>
                </c:pt>
                <c:pt idx="8">
                  <c:v>110</c:v>
                </c:pt>
                <c:pt idx="9">
                  <c:v>160</c:v>
                </c:pt>
                <c:pt idx="10">
                  <c:v>121</c:v>
                </c:pt>
                <c:pt idx="11">
                  <c:v>240</c:v>
                </c:pt>
                <c:pt idx="12">
                  <c:v>60</c:v>
                </c:pt>
                <c:pt idx="13">
                  <c:v>175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72A-4209-A1D2-885DC8E12F9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2601344"/>
        <c:axId val="92877568"/>
      </c:barChart>
      <c:catAx>
        <c:axId val="926013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-2700000" vert="horz"/>
          <a:lstStyle/>
          <a:p>
            <a:pPr>
              <a:defRPr/>
            </a:pPr>
            <a:endParaRPr lang="en-US"/>
          </a:p>
        </c:txPr>
        <c:crossAx val="9287756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2877568"/>
        <c:scaling>
          <c:orientation val="minMax"/>
          <c:max val="40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/>
                  <a:t>% Overhead over unmodified JVM</a:t>
                </a:r>
              </a:p>
            </c:rich>
          </c:tx>
          <c:layout>
            <c:manualLayout>
              <c:xMode val="edge"/>
              <c:yMode val="edge"/>
              <c:x val="1.088785997183302E-2"/>
              <c:y val="0.19394609793837339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en-US"/>
          </a:p>
        </c:txPr>
        <c:crossAx val="92601344"/>
        <c:crosses val="autoZero"/>
        <c:crossBetween val="between"/>
      </c:valAx>
    </c:plotArea>
    <c:legend>
      <c:legendPos val="t"/>
      <c:legendEntry>
        <c:idx val="0"/>
        <c:txPr>
          <a:bodyPr/>
          <a:lstStyle/>
          <a:p>
            <a:pPr>
              <a:defRPr sz="2000" baseline="0"/>
            </a:pPr>
            <a:endParaRPr lang="en-US"/>
          </a:p>
        </c:txPr>
      </c:legendEntry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EnfoRSer</c:v>
                </c:pt>
              </c:strCache>
            </c:strRef>
          </c:tx>
          <c:spPr>
            <a:solidFill>
              <a:schemeClr val="accent2"/>
            </a:solidFill>
            <a:ln w="12700" cap="flat" cmpd="sng" algn="ctr">
              <a:solidFill>
                <a:schemeClr val="accent2">
                  <a:shade val="50000"/>
                </a:schemeClr>
              </a:solidFill>
              <a:prstDash val="solid"/>
              <a:miter lim="800000"/>
            </a:ln>
            <a:effectLst/>
          </c:spPr>
          <c:invertIfNegative val="0"/>
          <c:dLbls>
            <c:dLbl>
              <c:idx val="13"/>
              <c:layout>
                <c:manualLayout>
                  <c:x val="-1.088785997183322E-2"/>
                  <c:y val="-2.052334530528626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61A-4E9B-B13C-CFA0966F978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2400"/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Sheet1!$B$1:$O$1</c:f>
              <c:strCache>
                <c:ptCount val="14"/>
                <c:pt idx="0">
                  <c:v>eclipse6</c:v>
                </c:pt>
                <c:pt idx="1">
                  <c:v>hsqldb6</c:v>
                </c:pt>
                <c:pt idx="2">
                  <c:v>lusearch6</c:v>
                </c:pt>
                <c:pt idx="3">
                  <c:v>xalan6</c:v>
                </c:pt>
                <c:pt idx="4">
                  <c:v>avrora9</c:v>
                </c:pt>
                <c:pt idx="5">
                  <c:v>jython9</c:v>
                </c:pt>
                <c:pt idx="6">
                  <c:v>luindex9</c:v>
                </c:pt>
                <c:pt idx="7">
                  <c:v>lusearch9</c:v>
                </c:pt>
                <c:pt idx="8">
                  <c:v>pmd9</c:v>
                </c:pt>
                <c:pt idx="9">
                  <c:v>sunflow9</c:v>
                </c:pt>
                <c:pt idx="10">
                  <c:v>xalan9</c:v>
                </c:pt>
                <c:pt idx="11">
                  <c:v>pjbb2000</c:v>
                </c:pt>
                <c:pt idx="12">
                  <c:v>pjbb2005</c:v>
                </c:pt>
                <c:pt idx="13">
                  <c:v>geomean</c:v>
                </c:pt>
              </c:strCache>
            </c:strRef>
          </c:cat>
          <c:val>
            <c:numRef>
              <c:f>Sheet1!$B$2:$O$2</c:f>
              <c:numCache>
                <c:formatCode>General</c:formatCode>
                <c:ptCount val="14"/>
                <c:pt idx="0">
                  <c:v>28</c:v>
                </c:pt>
                <c:pt idx="1">
                  <c:v>32</c:v>
                </c:pt>
                <c:pt idx="2">
                  <c:v>30</c:v>
                </c:pt>
                <c:pt idx="3">
                  <c:v>62</c:v>
                </c:pt>
                <c:pt idx="4">
                  <c:v>69</c:v>
                </c:pt>
                <c:pt idx="5">
                  <c:v>15</c:v>
                </c:pt>
                <c:pt idx="6">
                  <c:v>49</c:v>
                </c:pt>
                <c:pt idx="7">
                  <c:v>31</c:v>
                </c:pt>
                <c:pt idx="8">
                  <c:v>20</c:v>
                </c:pt>
                <c:pt idx="9">
                  <c:v>30</c:v>
                </c:pt>
                <c:pt idx="10">
                  <c:v>74</c:v>
                </c:pt>
                <c:pt idx="11">
                  <c:v>20</c:v>
                </c:pt>
                <c:pt idx="12">
                  <c:v>120</c:v>
                </c:pt>
                <c:pt idx="13">
                  <c:v>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72A-4209-A1D2-885DC8E12F9B}"/>
            </c:ext>
          </c:extLst>
        </c:ser>
        <c:ser>
          <c:idx val="2"/>
          <c:order val="1"/>
          <c:tx>
            <c:strRef>
              <c:f>Sheet1!$A$4</c:f>
              <c:strCache>
                <c:ptCount val="1"/>
                <c:pt idx="0">
                  <c:v>HTM: 1 DBR per-trans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</c:spPr>
          <c:invertIfNegative val="0"/>
          <c:dLbls>
            <c:dLbl>
              <c:idx val="13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761A-4E9B-B13C-CFA0966F978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2400"/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Sheet1!$B$1:$O$1</c:f>
              <c:strCache>
                <c:ptCount val="14"/>
                <c:pt idx="0">
                  <c:v>eclipse6</c:v>
                </c:pt>
                <c:pt idx="1">
                  <c:v>hsqldb6</c:v>
                </c:pt>
                <c:pt idx="2">
                  <c:v>lusearch6</c:v>
                </c:pt>
                <c:pt idx="3">
                  <c:v>xalan6</c:v>
                </c:pt>
                <c:pt idx="4">
                  <c:v>avrora9</c:v>
                </c:pt>
                <c:pt idx="5">
                  <c:v>jython9</c:v>
                </c:pt>
                <c:pt idx="6">
                  <c:v>luindex9</c:v>
                </c:pt>
                <c:pt idx="7">
                  <c:v>lusearch9</c:v>
                </c:pt>
                <c:pt idx="8">
                  <c:v>pmd9</c:v>
                </c:pt>
                <c:pt idx="9">
                  <c:v>sunflow9</c:v>
                </c:pt>
                <c:pt idx="10">
                  <c:v>xalan9</c:v>
                </c:pt>
                <c:pt idx="11">
                  <c:v>pjbb2000</c:v>
                </c:pt>
                <c:pt idx="12">
                  <c:v>pjbb2005</c:v>
                </c:pt>
                <c:pt idx="13">
                  <c:v>geomean</c:v>
                </c:pt>
              </c:strCache>
            </c:strRef>
          </c:cat>
          <c:val>
            <c:numRef>
              <c:f>Sheet1!$B$4:$O$4</c:f>
              <c:numCache>
                <c:formatCode>General</c:formatCode>
                <c:ptCount val="14"/>
                <c:pt idx="0">
                  <c:v>277</c:v>
                </c:pt>
                <c:pt idx="1">
                  <c:v>252</c:v>
                </c:pt>
                <c:pt idx="2">
                  <c:v>140</c:v>
                </c:pt>
                <c:pt idx="3">
                  <c:v>212</c:v>
                </c:pt>
                <c:pt idx="4">
                  <c:v>100</c:v>
                </c:pt>
                <c:pt idx="5">
                  <c:v>394</c:v>
                </c:pt>
                <c:pt idx="6">
                  <c:v>295</c:v>
                </c:pt>
                <c:pt idx="7">
                  <c:v>121</c:v>
                </c:pt>
                <c:pt idx="8">
                  <c:v>110</c:v>
                </c:pt>
                <c:pt idx="9">
                  <c:v>160</c:v>
                </c:pt>
                <c:pt idx="10">
                  <c:v>121</c:v>
                </c:pt>
                <c:pt idx="11">
                  <c:v>240</c:v>
                </c:pt>
                <c:pt idx="12">
                  <c:v>60</c:v>
                </c:pt>
                <c:pt idx="13">
                  <c:v>175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72A-4209-A1D2-885DC8E12F9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2601344"/>
        <c:axId val="92877568"/>
      </c:barChart>
      <c:catAx>
        <c:axId val="926013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-2700000" vert="horz"/>
          <a:lstStyle/>
          <a:p>
            <a:pPr>
              <a:defRPr/>
            </a:pPr>
            <a:endParaRPr lang="en-US"/>
          </a:p>
        </c:txPr>
        <c:crossAx val="9287756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2877568"/>
        <c:scaling>
          <c:orientation val="minMax"/>
          <c:max val="40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/>
                  <a:t>% Overhead over unmodified JVM</a:t>
                </a:r>
              </a:p>
            </c:rich>
          </c:tx>
          <c:layout>
            <c:manualLayout>
              <c:xMode val="edge"/>
              <c:yMode val="edge"/>
              <c:x val="1.088785997183302E-2"/>
              <c:y val="0.19394609793837339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en-US"/>
          </a:p>
        </c:txPr>
        <c:crossAx val="92601344"/>
        <c:crosses val="autoZero"/>
        <c:crossBetween val="between"/>
      </c:valAx>
    </c:plotArea>
    <c:legend>
      <c:legendPos val="t"/>
      <c:legendEntry>
        <c:idx val="0"/>
        <c:txPr>
          <a:bodyPr/>
          <a:lstStyle/>
          <a:p>
            <a:pPr>
              <a:defRPr sz="2000" baseline="0"/>
            </a:pPr>
            <a:endParaRPr lang="en-US"/>
          </a:p>
        </c:txPr>
      </c:legendEntry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EnfoRSer</c:v>
                </c:pt>
              </c:strCache>
            </c:strRef>
          </c:tx>
          <c:spPr>
            <a:solidFill>
              <a:schemeClr val="accent2"/>
            </a:solidFill>
            <a:ln w="12700" cap="flat" cmpd="sng" algn="ctr">
              <a:solidFill>
                <a:schemeClr val="accent2">
                  <a:shade val="50000"/>
                </a:schemeClr>
              </a:solidFill>
              <a:prstDash val="solid"/>
              <a:miter lim="800000"/>
            </a:ln>
            <a:effectLst/>
          </c:spPr>
          <c:invertIfNegative val="0"/>
          <c:cat>
            <c:strRef>
              <c:f>Sheet1!$B$1:$O$1</c:f>
              <c:strCache>
                <c:ptCount val="14"/>
                <c:pt idx="0">
                  <c:v>eclipse6</c:v>
                </c:pt>
                <c:pt idx="1">
                  <c:v>hsqldb6</c:v>
                </c:pt>
                <c:pt idx="2">
                  <c:v>lusearch6</c:v>
                </c:pt>
                <c:pt idx="3">
                  <c:v>xalan6</c:v>
                </c:pt>
                <c:pt idx="4">
                  <c:v>avrora9</c:v>
                </c:pt>
                <c:pt idx="5">
                  <c:v>jython9</c:v>
                </c:pt>
                <c:pt idx="6">
                  <c:v>luindex9</c:v>
                </c:pt>
                <c:pt idx="7">
                  <c:v>lusearch9</c:v>
                </c:pt>
                <c:pt idx="8">
                  <c:v>pmd9</c:v>
                </c:pt>
                <c:pt idx="9">
                  <c:v>sunflow9</c:v>
                </c:pt>
                <c:pt idx="10">
                  <c:v>xalan9</c:v>
                </c:pt>
                <c:pt idx="11">
                  <c:v>pjbb2000</c:v>
                </c:pt>
                <c:pt idx="12">
                  <c:v>pjbb2005</c:v>
                </c:pt>
                <c:pt idx="13">
                  <c:v>geomean</c:v>
                </c:pt>
              </c:strCache>
            </c:strRef>
          </c:cat>
          <c:val>
            <c:numRef>
              <c:f>Sheet1!$B$2:$O$2</c:f>
              <c:numCache>
                <c:formatCode>General</c:formatCode>
                <c:ptCount val="14"/>
                <c:pt idx="0">
                  <c:v>28</c:v>
                </c:pt>
                <c:pt idx="1">
                  <c:v>32</c:v>
                </c:pt>
                <c:pt idx="2">
                  <c:v>30</c:v>
                </c:pt>
                <c:pt idx="3">
                  <c:v>62</c:v>
                </c:pt>
                <c:pt idx="4">
                  <c:v>69</c:v>
                </c:pt>
                <c:pt idx="5">
                  <c:v>15</c:v>
                </c:pt>
                <c:pt idx="6">
                  <c:v>49</c:v>
                </c:pt>
                <c:pt idx="7">
                  <c:v>31</c:v>
                </c:pt>
                <c:pt idx="8">
                  <c:v>20</c:v>
                </c:pt>
                <c:pt idx="9">
                  <c:v>30</c:v>
                </c:pt>
                <c:pt idx="10">
                  <c:v>74</c:v>
                </c:pt>
                <c:pt idx="11">
                  <c:v>20</c:v>
                </c:pt>
                <c:pt idx="12">
                  <c:v>120</c:v>
                </c:pt>
                <c:pt idx="13">
                  <c:v>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72A-4209-A1D2-885DC8E12F9B}"/>
            </c:ext>
          </c:extLst>
        </c:ser>
        <c:ser>
          <c:idx val="2"/>
          <c:order val="1"/>
          <c:tx>
            <c:strRef>
              <c:f>Sheet1!$A$3</c:f>
              <c:strCache>
                <c:ptCount val="1"/>
                <c:pt idx="0">
                  <c:v>HTM: 1 DBR per-trans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</c:spPr>
          <c:invertIfNegative val="0"/>
          <c:cat>
            <c:strRef>
              <c:f>Sheet1!$B$1:$O$1</c:f>
              <c:strCache>
                <c:ptCount val="14"/>
                <c:pt idx="0">
                  <c:v>eclipse6</c:v>
                </c:pt>
                <c:pt idx="1">
                  <c:v>hsqldb6</c:v>
                </c:pt>
                <c:pt idx="2">
                  <c:v>lusearch6</c:v>
                </c:pt>
                <c:pt idx="3">
                  <c:v>xalan6</c:v>
                </c:pt>
                <c:pt idx="4">
                  <c:v>avrora9</c:v>
                </c:pt>
                <c:pt idx="5">
                  <c:v>jython9</c:v>
                </c:pt>
                <c:pt idx="6">
                  <c:v>luindex9</c:v>
                </c:pt>
                <c:pt idx="7">
                  <c:v>lusearch9</c:v>
                </c:pt>
                <c:pt idx="8">
                  <c:v>pmd9</c:v>
                </c:pt>
                <c:pt idx="9">
                  <c:v>sunflow9</c:v>
                </c:pt>
                <c:pt idx="10">
                  <c:v>xalan9</c:v>
                </c:pt>
                <c:pt idx="11">
                  <c:v>pjbb2000</c:v>
                </c:pt>
                <c:pt idx="12">
                  <c:v>pjbb2005</c:v>
                </c:pt>
                <c:pt idx="13">
                  <c:v>geomean</c:v>
                </c:pt>
              </c:strCache>
            </c:strRef>
          </c:cat>
          <c:val>
            <c:numRef>
              <c:f>Sheet1!$B$3:$O$3</c:f>
              <c:numCache>
                <c:formatCode>General</c:formatCode>
                <c:ptCount val="14"/>
                <c:pt idx="0">
                  <c:v>277</c:v>
                </c:pt>
                <c:pt idx="1">
                  <c:v>252</c:v>
                </c:pt>
                <c:pt idx="2">
                  <c:v>140</c:v>
                </c:pt>
                <c:pt idx="3">
                  <c:v>160</c:v>
                </c:pt>
                <c:pt idx="4">
                  <c:v>121</c:v>
                </c:pt>
                <c:pt idx="5">
                  <c:v>212</c:v>
                </c:pt>
                <c:pt idx="6">
                  <c:v>100</c:v>
                </c:pt>
                <c:pt idx="7">
                  <c:v>394</c:v>
                </c:pt>
                <c:pt idx="8">
                  <c:v>295</c:v>
                </c:pt>
                <c:pt idx="9">
                  <c:v>121</c:v>
                </c:pt>
                <c:pt idx="10">
                  <c:v>240</c:v>
                </c:pt>
                <c:pt idx="11">
                  <c:v>110</c:v>
                </c:pt>
                <c:pt idx="12">
                  <c:v>60</c:v>
                </c:pt>
                <c:pt idx="13">
                  <c:v>175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72A-4209-A1D2-885DC8E12F9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2601344"/>
        <c:axId val="92877568"/>
      </c:barChart>
      <c:catAx>
        <c:axId val="926013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-2700000" vert="horz"/>
          <a:lstStyle/>
          <a:p>
            <a:pPr>
              <a:defRPr/>
            </a:pPr>
            <a:endParaRPr lang="en-US"/>
          </a:p>
        </c:txPr>
        <c:crossAx val="9287756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2877568"/>
        <c:scaling>
          <c:orientation val="minMax"/>
          <c:max val="40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/>
                  <a:t>% Overhead over unmodified JVM</a:t>
                </a:r>
              </a:p>
            </c:rich>
          </c:tx>
          <c:layout>
            <c:manualLayout>
              <c:xMode val="edge"/>
              <c:yMode val="edge"/>
              <c:x val="1.088785997183302E-2"/>
              <c:y val="0.19394609793837339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en-US"/>
          </a:p>
        </c:txPr>
        <c:crossAx val="92601344"/>
        <c:crosses val="autoZero"/>
        <c:crossBetween val="between"/>
      </c:valAx>
    </c:plotArea>
    <c:legend>
      <c:legendPos val="t"/>
      <c:legendEntry>
        <c:idx val="0"/>
        <c:txPr>
          <a:bodyPr/>
          <a:lstStyle/>
          <a:p>
            <a:pPr>
              <a:defRPr sz="2000" baseline="0"/>
            </a:pPr>
            <a:endParaRPr lang="en-US"/>
          </a:p>
        </c:txPr>
      </c:legendEntry>
      <c:legendEntry>
        <c:idx val="1"/>
        <c:txPr>
          <a:bodyPr/>
          <a:lstStyle/>
          <a:p>
            <a:pPr>
              <a:defRPr sz="2000" baseline="0"/>
            </a:pPr>
            <a:endParaRPr lang="en-US"/>
          </a:p>
        </c:txPr>
      </c:legendEntry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EnfoRSer</c:v>
                </c:pt>
              </c:strCache>
            </c:strRef>
          </c:tx>
          <c:spPr>
            <a:solidFill>
              <a:schemeClr val="accent2"/>
            </a:solidFill>
            <a:ln w="12700" cap="flat" cmpd="sng" algn="ctr">
              <a:solidFill>
                <a:schemeClr val="accent2">
                  <a:shade val="50000"/>
                </a:schemeClr>
              </a:solidFill>
              <a:prstDash val="solid"/>
              <a:miter lim="800000"/>
            </a:ln>
            <a:effectLst/>
          </c:spPr>
          <c:invertIfNegative val="0"/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D5FF-40BC-916E-9D1B803D6FDC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D5FF-40BC-916E-9D1B803D6FDC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D5FF-40BC-916E-9D1B803D6FDC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D5FF-40BC-916E-9D1B803D6FDC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D5FF-40BC-916E-9D1B803D6FDC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D5FF-40BC-916E-9D1B803D6FDC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D5FF-40BC-916E-9D1B803D6FDC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D5FF-40BC-916E-9D1B803D6FDC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D5FF-40BC-916E-9D1B803D6FDC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D5FF-40BC-916E-9D1B803D6FDC}"/>
                </c:ext>
              </c:extLst>
            </c:dLbl>
            <c:dLbl>
              <c:idx val="1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D5FF-40BC-916E-9D1B803D6FDC}"/>
                </c:ext>
              </c:extLst>
            </c:dLbl>
            <c:dLbl>
              <c:idx val="1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D5FF-40BC-916E-9D1B803D6FDC}"/>
                </c:ext>
              </c:extLst>
            </c:dLbl>
            <c:dLbl>
              <c:idx val="1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D5FF-40BC-916E-9D1B803D6FDC}"/>
                </c:ext>
              </c:extLst>
            </c:dLbl>
            <c:dLbl>
              <c:idx val="13"/>
              <c:layout>
                <c:manualLayout>
                  <c:x val="-1.088785997183322E-2"/>
                  <c:y val="-2.5667683133866466E-3"/>
                </c:manualLayout>
              </c:layout>
              <c:tx>
                <c:rich>
                  <a:bodyPr/>
                  <a:lstStyle/>
                  <a:p>
                    <a:fld id="{38B90148-9EFC-415F-B408-9ADDAA8FA859}" type="VALUE">
                      <a:rPr lang="en-US">
                        <a:latin typeface="Garamond" panose="02020404030301010803" pitchFamily="18" charset="0"/>
                      </a:rPr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B-D5FF-40BC-916E-9D1B803D6FD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24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Sheet1!$B$1:$O$1</c:f>
              <c:strCache>
                <c:ptCount val="14"/>
                <c:pt idx="0">
                  <c:v>eclipse6</c:v>
                </c:pt>
                <c:pt idx="1">
                  <c:v>hsqldb6</c:v>
                </c:pt>
                <c:pt idx="2">
                  <c:v>lusearch6</c:v>
                </c:pt>
                <c:pt idx="3">
                  <c:v>xalan6</c:v>
                </c:pt>
                <c:pt idx="4">
                  <c:v>avrora9</c:v>
                </c:pt>
                <c:pt idx="5">
                  <c:v>jython9</c:v>
                </c:pt>
                <c:pt idx="6">
                  <c:v>luindex9</c:v>
                </c:pt>
                <c:pt idx="7">
                  <c:v>lusearch9</c:v>
                </c:pt>
                <c:pt idx="8">
                  <c:v>pmd9</c:v>
                </c:pt>
                <c:pt idx="9">
                  <c:v>sunflow9</c:v>
                </c:pt>
                <c:pt idx="10">
                  <c:v>xalan9</c:v>
                </c:pt>
                <c:pt idx="11">
                  <c:v>pjbb2000</c:v>
                </c:pt>
                <c:pt idx="12">
                  <c:v>pjbb2005</c:v>
                </c:pt>
                <c:pt idx="13">
                  <c:v>geomean</c:v>
                </c:pt>
              </c:strCache>
            </c:strRef>
          </c:cat>
          <c:val>
            <c:numRef>
              <c:f>Sheet1!$B$2:$O$2</c:f>
              <c:numCache>
                <c:formatCode>General</c:formatCode>
                <c:ptCount val="14"/>
                <c:pt idx="0">
                  <c:v>28</c:v>
                </c:pt>
                <c:pt idx="1">
                  <c:v>32</c:v>
                </c:pt>
                <c:pt idx="2">
                  <c:v>30</c:v>
                </c:pt>
                <c:pt idx="3">
                  <c:v>62</c:v>
                </c:pt>
                <c:pt idx="4">
                  <c:v>69</c:v>
                </c:pt>
                <c:pt idx="5">
                  <c:v>15</c:v>
                </c:pt>
                <c:pt idx="6">
                  <c:v>49</c:v>
                </c:pt>
                <c:pt idx="7">
                  <c:v>31</c:v>
                </c:pt>
                <c:pt idx="8">
                  <c:v>20</c:v>
                </c:pt>
                <c:pt idx="9">
                  <c:v>30</c:v>
                </c:pt>
                <c:pt idx="10">
                  <c:v>74</c:v>
                </c:pt>
                <c:pt idx="11">
                  <c:v>20</c:v>
                </c:pt>
                <c:pt idx="12">
                  <c:v>120</c:v>
                </c:pt>
                <c:pt idx="13">
                  <c:v>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72A-4209-A1D2-885DC8E12F9B}"/>
            </c:ext>
          </c:extLst>
        </c:ser>
        <c:ser>
          <c:idx val="2"/>
          <c:order val="1"/>
          <c:tx>
            <c:strRef>
              <c:f>Sheet1!$A$3</c:f>
              <c:strCache>
                <c:ptCount val="1"/>
                <c:pt idx="0">
                  <c:v>HTM: 1 DBR per-trans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</c:spPr>
          <c:invertIfNegative val="0"/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D5FF-40BC-916E-9D1B803D6FDC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5FF-40BC-916E-9D1B803D6FDC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5FF-40BC-916E-9D1B803D6FDC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D5FF-40BC-916E-9D1B803D6FDC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D5FF-40BC-916E-9D1B803D6FDC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D5FF-40BC-916E-9D1B803D6FDC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D5FF-40BC-916E-9D1B803D6FDC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D5FF-40BC-916E-9D1B803D6FDC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D5FF-40BC-916E-9D1B803D6FDC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D5FF-40BC-916E-9D1B803D6FDC}"/>
                </c:ext>
              </c:extLst>
            </c:dLbl>
            <c:dLbl>
              <c:idx val="1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D5FF-40BC-916E-9D1B803D6FDC}"/>
                </c:ext>
              </c:extLst>
            </c:dLbl>
            <c:dLbl>
              <c:idx val="1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D5FF-40BC-916E-9D1B803D6FDC}"/>
                </c:ext>
              </c:extLst>
            </c:dLbl>
            <c:dLbl>
              <c:idx val="1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D5FF-40BC-916E-9D1B803D6FDC}"/>
                </c:ext>
              </c:extLst>
            </c:dLbl>
            <c:dLbl>
              <c:idx val="13"/>
              <c:tx>
                <c:rich>
                  <a:bodyPr/>
                  <a:lstStyle/>
                  <a:p>
                    <a:fld id="{468DB2E6-F89A-468B-B542-6EC330EC4DC4}" type="VALUE">
                      <a:rPr lang="en-US">
                        <a:latin typeface="Garamond" panose="02020404030301010803" pitchFamily="18" charset="0"/>
                      </a:rPr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separator>. </c:separator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7512-4AC3-B32F-4EA50544952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24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eparator>. </c:separator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Sheet1!$B$1:$O$1</c:f>
              <c:strCache>
                <c:ptCount val="14"/>
                <c:pt idx="0">
                  <c:v>eclipse6</c:v>
                </c:pt>
                <c:pt idx="1">
                  <c:v>hsqldb6</c:v>
                </c:pt>
                <c:pt idx="2">
                  <c:v>lusearch6</c:v>
                </c:pt>
                <c:pt idx="3">
                  <c:v>xalan6</c:v>
                </c:pt>
                <c:pt idx="4">
                  <c:v>avrora9</c:v>
                </c:pt>
                <c:pt idx="5">
                  <c:v>jython9</c:v>
                </c:pt>
                <c:pt idx="6">
                  <c:v>luindex9</c:v>
                </c:pt>
                <c:pt idx="7">
                  <c:v>lusearch9</c:v>
                </c:pt>
                <c:pt idx="8">
                  <c:v>pmd9</c:v>
                </c:pt>
                <c:pt idx="9">
                  <c:v>sunflow9</c:v>
                </c:pt>
                <c:pt idx="10">
                  <c:v>xalan9</c:v>
                </c:pt>
                <c:pt idx="11">
                  <c:v>pjbb2000</c:v>
                </c:pt>
                <c:pt idx="12">
                  <c:v>pjbb2005</c:v>
                </c:pt>
                <c:pt idx="13">
                  <c:v>geomean</c:v>
                </c:pt>
              </c:strCache>
            </c:strRef>
          </c:cat>
          <c:val>
            <c:numRef>
              <c:f>Sheet1!$B$3:$O$3</c:f>
              <c:numCache>
                <c:formatCode>General</c:formatCode>
                <c:ptCount val="14"/>
                <c:pt idx="0">
                  <c:v>277</c:v>
                </c:pt>
                <c:pt idx="1">
                  <c:v>252</c:v>
                </c:pt>
                <c:pt idx="2">
                  <c:v>140</c:v>
                </c:pt>
                <c:pt idx="3">
                  <c:v>160</c:v>
                </c:pt>
                <c:pt idx="4">
                  <c:v>121</c:v>
                </c:pt>
                <c:pt idx="5">
                  <c:v>212</c:v>
                </c:pt>
                <c:pt idx="6">
                  <c:v>100</c:v>
                </c:pt>
                <c:pt idx="7">
                  <c:v>394</c:v>
                </c:pt>
                <c:pt idx="8">
                  <c:v>295</c:v>
                </c:pt>
                <c:pt idx="9">
                  <c:v>121</c:v>
                </c:pt>
                <c:pt idx="10">
                  <c:v>240</c:v>
                </c:pt>
                <c:pt idx="11">
                  <c:v>110</c:v>
                </c:pt>
                <c:pt idx="12">
                  <c:v>60</c:v>
                </c:pt>
                <c:pt idx="13">
                  <c:v>175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72A-4209-A1D2-885DC8E12F9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2601344"/>
        <c:axId val="92877568"/>
      </c:barChart>
      <c:catAx>
        <c:axId val="926013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-2700000" vert="horz"/>
          <a:lstStyle/>
          <a:p>
            <a:pPr>
              <a:defRPr/>
            </a:pPr>
            <a:endParaRPr lang="en-US"/>
          </a:p>
        </c:txPr>
        <c:crossAx val="9287756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2877568"/>
        <c:scaling>
          <c:orientation val="minMax"/>
          <c:max val="40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/>
                  <a:t>% Overhead over unmodified JVM</a:t>
                </a:r>
              </a:p>
            </c:rich>
          </c:tx>
          <c:layout>
            <c:manualLayout>
              <c:xMode val="edge"/>
              <c:yMode val="edge"/>
              <c:x val="1.088785997183302E-2"/>
              <c:y val="0.19394609793837339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en-US"/>
          </a:p>
        </c:txPr>
        <c:crossAx val="92601344"/>
        <c:crosses val="autoZero"/>
        <c:crossBetween val="between"/>
      </c:valAx>
    </c:plotArea>
    <c:legend>
      <c:legendPos val="t"/>
      <c:legendEntry>
        <c:idx val="0"/>
        <c:txPr>
          <a:bodyPr/>
          <a:lstStyle/>
          <a:p>
            <a:pPr>
              <a:defRPr sz="2000" baseline="0"/>
            </a:pPr>
            <a:endParaRPr lang="en-US"/>
          </a:p>
        </c:txPr>
      </c:legendEntry>
      <c:legendEntry>
        <c:idx val="1"/>
        <c:txPr>
          <a:bodyPr/>
          <a:lstStyle/>
          <a:p>
            <a:pPr>
              <a:defRPr sz="2000" baseline="0"/>
            </a:pPr>
            <a:endParaRPr lang="en-US"/>
          </a:p>
        </c:txPr>
      </c:legendEntry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EnfoRSer</c:v>
                </c:pt>
              </c:strCache>
            </c:strRef>
          </c:tx>
          <c:spPr>
            <a:solidFill>
              <a:schemeClr val="accent2"/>
            </a:solidFill>
            <a:ln w="12700" cap="flat" cmpd="sng" algn="ctr">
              <a:solidFill>
                <a:schemeClr val="accent2">
                  <a:shade val="50000"/>
                </a:schemeClr>
              </a:solidFill>
              <a:prstDash val="solid"/>
              <a:miter lim="800000"/>
            </a:ln>
            <a:effectLst/>
          </c:spPr>
          <c:invertIfNegative val="0"/>
          <c:dLbls>
            <c:dLbl>
              <c:idx val="13"/>
              <c:layout>
                <c:manualLayout>
                  <c:x val="-1.6331789957749532E-2"/>
                  <c:y val="-2.310091482047991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99FA-4389-AA73-AC587BF2529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2400"/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Sheet1!$B$1:$O$1</c:f>
              <c:strCache>
                <c:ptCount val="14"/>
                <c:pt idx="0">
                  <c:v>eclipse6</c:v>
                </c:pt>
                <c:pt idx="1">
                  <c:v>hsqldb6</c:v>
                </c:pt>
                <c:pt idx="2">
                  <c:v>lusearch6</c:v>
                </c:pt>
                <c:pt idx="3">
                  <c:v>xalan6</c:v>
                </c:pt>
                <c:pt idx="4">
                  <c:v>avrora9</c:v>
                </c:pt>
                <c:pt idx="5">
                  <c:v>jython9</c:v>
                </c:pt>
                <c:pt idx="6">
                  <c:v>luindex9</c:v>
                </c:pt>
                <c:pt idx="7">
                  <c:v>lusearch9</c:v>
                </c:pt>
                <c:pt idx="8">
                  <c:v>pmd9</c:v>
                </c:pt>
                <c:pt idx="9">
                  <c:v>sunflow9</c:v>
                </c:pt>
                <c:pt idx="10">
                  <c:v>xalan9</c:v>
                </c:pt>
                <c:pt idx="11">
                  <c:v>pjbb2000</c:v>
                </c:pt>
                <c:pt idx="12">
                  <c:v>pjbb2005</c:v>
                </c:pt>
                <c:pt idx="13">
                  <c:v>geomean</c:v>
                </c:pt>
              </c:strCache>
            </c:strRef>
          </c:cat>
          <c:val>
            <c:numRef>
              <c:f>Sheet1!$B$2:$O$2</c:f>
              <c:numCache>
                <c:formatCode>General</c:formatCode>
                <c:ptCount val="14"/>
                <c:pt idx="0">
                  <c:v>28</c:v>
                </c:pt>
                <c:pt idx="1">
                  <c:v>32</c:v>
                </c:pt>
                <c:pt idx="2">
                  <c:v>30</c:v>
                </c:pt>
                <c:pt idx="3">
                  <c:v>62</c:v>
                </c:pt>
                <c:pt idx="4">
                  <c:v>69</c:v>
                </c:pt>
                <c:pt idx="5">
                  <c:v>15</c:v>
                </c:pt>
                <c:pt idx="6">
                  <c:v>49</c:v>
                </c:pt>
                <c:pt idx="7">
                  <c:v>31</c:v>
                </c:pt>
                <c:pt idx="8">
                  <c:v>20</c:v>
                </c:pt>
                <c:pt idx="9">
                  <c:v>30</c:v>
                </c:pt>
                <c:pt idx="10">
                  <c:v>74</c:v>
                </c:pt>
                <c:pt idx="11">
                  <c:v>20</c:v>
                </c:pt>
                <c:pt idx="12">
                  <c:v>120</c:v>
                </c:pt>
                <c:pt idx="13">
                  <c:v>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72A-4209-A1D2-885DC8E12F9B}"/>
            </c:ext>
          </c:extLst>
        </c:ser>
        <c:ser>
          <c:idx val="2"/>
          <c:order val="1"/>
          <c:tx>
            <c:strRef>
              <c:f>Sheet1!$A$3</c:f>
              <c:strCache>
                <c:ptCount val="1"/>
                <c:pt idx="0">
                  <c:v>HTM: 1 DBR per-trans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</c:spPr>
          <c:invertIfNegative val="0"/>
          <c:dLbls>
            <c:dLbl>
              <c:idx val="13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9FA-4389-AA73-AC587BF2529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2400"/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Sheet1!$B$1:$O$1</c:f>
              <c:strCache>
                <c:ptCount val="14"/>
                <c:pt idx="0">
                  <c:v>eclipse6</c:v>
                </c:pt>
                <c:pt idx="1">
                  <c:v>hsqldb6</c:v>
                </c:pt>
                <c:pt idx="2">
                  <c:v>lusearch6</c:v>
                </c:pt>
                <c:pt idx="3">
                  <c:v>xalan6</c:v>
                </c:pt>
                <c:pt idx="4">
                  <c:v>avrora9</c:v>
                </c:pt>
                <c:pt idx="5">
                  <c:v>jython9</c:v>
                </c:pt>
                <c:pt idx="6">
                  <c:v>luindex9</c:v>
                </c:pt>
                <c:pt idx="7">
                  <c:v>lusearch9</c:v>
                </c:pt>
                <c:pt idx="8">
                  <c:v>pmd9</c:v>
                </c:pt>
                <c:pt idx="9">
                  <c:v>sunflow9</c:v>
                </c:pt>
                <c:pt idx="10">
                  <c:v>xalan9</c:v>
                </c:pt>
                <c:pt idx="11">
                  <c:v>pjbb2000</c:v>
                </c:pt>
                <c:pt idx="12">
                  <c:v>pjbb2005</c:v>
                </c:pt>
                <c:pt idx="13">
                  <c:v>geomean</c:v>
                </c:pt>
              </c:strCache>
            </c:strRef>
          </c:cat>
          <c:val>
            <c:numRef>
              <c:f>Sheet1!$B$3:$O$3</c:f>
              <c:numCache>
                <c:formatCode>General</c:formatCode>
                <c:ptCount val="14"/>
                <c:pt idx="0">
                  <c:v>277</c:v>
                </c:pt>
                <c:pt idx="1">
                  <c:v>252</c:v>
                </c:pt>
                <c:pt idx="2">
                  <c:v>140</c:v>
                </c:pt>
                <c:pt idx="3">
                  <c:v>160</c:v>
                </c:pt>
                <c:pt idx="4">
                  <c:v>121</c:v>
                </c:pt>
                <c:pt idx="5">
                  <c:v>212</c:v>
                </c:pt>
                <c:pt idx="6">
                  <c:v>100</c:v>
                </c:pt>
                <c:pt idx="7">
                  <c:v>394</c:v>
                </c:pt>
                <c:pt idx="8">
                  <c:v>295</c:v>
                </c:pt>
                <c:pt idx="9">
                  <c:v>121</c:v>
                </c:pt>
                <c:pt idx="10">
                  <c:v>240</c:v>
                </c:pt>
                <c:pt idx="11">
                  <c:v>110</c:v>
                </c:pt>
                <c:pt idx="12">
                  <c:v>60</c:v>
                </c:pt>
                <c:pt idx="13">
                  <c:v>175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72A-4209-A1D2-885DC8E12F9B}"/>
            </c:ext>
          </c:extLst>
        </c:ser>
        <c:ser>
          <c:idx val="1"/>
          <c:order val="2"/>
          <c:tx>
            <c:strRef>
              <c:f>Sheet1!$A$4</c:f>
              <c:strCache>
                <c:ptCount val="1"/>
                <c:pt idx="0">
                  <c:v>Legato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</c:spPr>
          <c:invertIfNegative val="0"/>
          <c:dLbls>
            <c:dLbl>
              <c:idx val="13"/>
              <c:layout>
                <c:manualLayout>
                  <c:x val="1.2248842468312149E-2"/>
                  <c:y val="-2.566768313386646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99FA-4389-AA73-AC587BF2529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2400"/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Sheet1!$B$1:$O$1</c:f>
              <c:strCache>
                <c:ptCount val="14"/>
                <c:pt idx="0">
                  <c:v>eclipse6</c:v>
                </c:pt>
                <c:pt idx="1">
                  <c:v>hsqldb6</c:v>
                </c:pt>
                <c:pt idx="2">
                  <c:v>lusearch6</c:v>
                </c:pt>
                <c:pt idx="3">
                  <c:v>xalan6</c:v>
                </c:pt>
                <c:pt idx="4">
                  <c:v>avrora9</c:v>
                </c:pt>
                <c:pt idx="5">
                  <c:v>jython9</c:v>
                </c:pt>
                <c:pt idx="6">
                  <c:v>luindex9</c:v>
                </c:pt>
                <c:pt idx="7">
                  <c:v>lusearch9</c:v>
                </c:pt>
                <c:pt idx="8">
                  <c:v>pmd9</c:v>
                </c:pt>
                <c:pt idx="9">
                  <c:v>sunflow9</c:v>
                </c:pt>
                <c:pt idx="10">
                  <c:v>xalan9</c:v>
                </c:pt>
                <c:pt idx="11">
                  <c:v>pjbb2000</c:v>
                </c:pt>
                <c:pt idx="12">
                  <c:v>pjbb2005</c:v>
                </c:pt>
                <c:pt idx="13">
                  <c:v>geomean</c:v>
                </c:pt>
              </c:strCache>
            </c:strRef>
          </c:cat>
          <c:val>
            <c:numRef>
              <c:f>Sheet1!$B$4:$O$4</c:f>
              <c:numCache>
                <c:formatCode>General</c:formatCode>
                <c:ptCount val="14"/>
                <c:pt idx="0">
                  <c:v>19</c:v>
                </c:pt>
                <c:pt idx="1">
                  <c:v>35</c:v>
                </c:pt>
                <c:pt idx="2">
                  <c:v>50</c:v>
                </c:pt>
                <c:pt idx="3">
                  <c:v>40</c:v>
                </c:pt>
                <c:pt idx="4">
                  <c:v>32</c:v>
                </c:pt>
                <c:pt idx="5">
                  <c:v>28</c:v>
                </c:pt>
                <c:pt idx="6">
                  <c:v>28</c:v>
                </c:pt>
                <c:pt idx="7">
                  <c:v>40</c:v>
                </c:pt>
                <c:pt idx="8">
                  <c:v>32</c:v>
                </c:pt>
                <c:pt idx="9">
                  <c:v>34</c:v>
                </c:pt>
                <c:pt idx="10">
                  <c:v>33</c:v>
                </c:pt>
                <c:pt idx="11">
                  <c:v>31</c:v>
                </c:pt>
                <c:pt idx="12">
                  <c:v>33</c:v>
                </c:pt>
                <c:pt idx="13">
                  <c:v>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2B4-4138-A5E7-5DA193F86BF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2601344"/>
        <c:axId val="92877568"/>
      </c:barChart>
      <c:catAx>
        <c:axId val="926013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-2700000" vert="horz"/>
          <a:lstStyle/>
          <a:p>
            <a:pPr>
              <a:defRPr/>
            </a:pPr>
            <a:endParaRPr lang="en-US"/>
          </a:p>
        </c:txPr>
        <c:crossAx val="9287756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2877568"/>
        <c:scaling>
          <c:orientation val="minMax"/>
          <c:max val="40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/>
                  <a:t>% Overhead over unmodified JVM</a:t>
                </a:r>
              </a:p>
            </c:rich>
          </c:tx>
          <c:layout>
            <c:manualLayout>
              <c:xMode val="edge"/>
              <c:yMode val="edge"/>
              <c:x val="1.088785997183302E-2"/>
              <c:y val="0.19394609793837339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en-US"/>
          </a:p>
        </c:txPr>
        <c:crossAx val="92601344"/>
        <c:crosses val="autoZero"/>
        <c:crossBetween val="between"/>
      </c:valAx>
    </c:plotArea>
    <c:legend>
      <c:legendPos val="t"/>
      <c:legendEntry>
        <c:idx val="0"/>
        <c:txPr>
          <a:bodyPr/>
          <a:lstStyle/>
          <a:p>
            <a:pPr>
              <a:defRPr sz="2000" baseline="0"/>
            </a:pPr>
            <a:endParaRPr lang="en-US"/>
          </a:p>
        </c:txPr>
      </c:legendEntry>
      <c:legendEntry>
        <c:idx val="1"/>
        <c:txPr>
          <a:bodyPr/>
          <a:lstStyle/>
          <a:p>
            <a:pPr>
              <a:defRPr sz="2000" baseline="0"/>
            </a:pPr>
            <a:endParaRPr lang="en-US"/>
          </a:p>
        </c:txPr>
      </c:legendEntry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EnfoRSer</c:v>
                </c:pt>
              </c:strCache>
            </c:strRef>
          </c:tx>
          <c:spPr>
            <a:solidFill>
              <a:schemeClr val="accent2"/>
            </a:solidFill>
            <a:ln w="12700" cap="flat" cmpd="sng" algn="ctr">
              <a:solidFill>
                <a:schemeClr val="accent2">
                  <a:shade val="50000"/>
                </a:schemeClr>
              </a:solidFill>
              <a:prstDash val="solid"/>
              <a:miter lim="800000"/>
            </a:ln>
            <a:effectLst/>
          </c:spPr>
          <c:invertIfNegative val="0"/>
          <c:dLbls>
            <c:dLbl>
              <c:idx val="13"/>
              <c:layout>
                <c:manualLayout>
                  <c:x val="-1.6331789957749532E-2"/>
                  <c:y val="-2.310091482047991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99FA-4389-AA73-AC587BF2529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2400"/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Sheet1!$B$1:$O$1</c:f>
              <c:strCache>
                <c:ptCount val="14"/>
                <c:pt idx="0">
                  <c:v>eclipse6</c:v>
                </c:pt>
                <c:pt idx="1">
                  <c:v>hsqldb6</c:v>
                </c:pt>
                <c:pt idx="2">
                  <c:v>lusearch6</c:v>
                </c:pt>
                <c:pt idx="3">
                  <c:v>xalan6</c:v>
                </c:pt>
                <c:pt idx="4">
                  <c:v>avrora9</c:v>
                </c:pt>
                <c:pt idx="5">
                  <c:v>jython9</c:v>
                </c:pt>
                <c:pt idx="6">
                  <c:v>luindex9</c:v>
                </c:pt>
                <c:pt idx="7">
                  <c:v>lusearch9</c:v>
                </c:pt>
                <c:pt idx="8">
                  <c:v>pmd9</c:v>
                </c:pt>
                <c:pt idx="9">
                  <c:v>sunflow9</c:v>
                </c:pt>
                <c:pt idx="10">
                  <c:v>xalan9</c:v>
                </c:pt>
                <c:pt idx="11">
                  <c:v>pjbb2000</c:v>
                </c:pt>
                <c:pt idx="12">
                  <c:v>pjbb2005</c:v>
                </c:pt>
                <c:pt idx="13">
                  <c:v>geomean</c:v>
                </c:pt>
              </c:strCache>
            </c:strRef>
          </c:cat>
          <c:val>
            <c:numRef>
              <c:f>Sheet1!$B$2:$O$2</c:f>
              <c:numCache>
                <c:formatCode>General</c:formatCode>
                <c:ptCount val="14"/>
                <c:pt idx="0">
                  <c:v>28</c:v>
                </c:pt>
                <c:pt idx="1">
                  <c:v>32</c:v>
                </c:pt>
                <c:pt idx="2">
                  <c:v>30</c:v>
                </c:pt>
                <c:pt idx="3">
                  <c:v>62</c:v>
                </c:pt>
                <c:pt idx="4">
                  <c:v>69</c:v>
                </c:pt>
                <c:pt idx="5">
                  <c:v>15</c:v>
                </c:pt>
                <c:pt idx="6">
                  <c:v>49</c:v>
                </c:pt>
                <c:pt idx="7">
                  <c:v>31</c:v>
                </c:pt>
                <c:pt idx="8">
                  <c:v>20</c:v>
                </c:pt>
                <c:pt idx="9">
                  <c:v>30</c:v>
                </c:pt>
                <c:pt idx="10">
                  <c:v>74</c:v>
                </c:pt>
                <c:pt idx="11">
                  <c:v>20</c:v>
                </c:pt>
                <c:pt idx="12">
                  <c:v>120</c:v>
                </c:pt>
                <c:pt idx="13">
                  <c:v>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72A-4209-A1D2-885DC8E12F9B}"/>
            </c:ext>
          </c:extLst>
        </c:ser>
        <c:ser>
          <c:idx val="2"/>
          <c:order val="1"/>
          <c:tx>
            <c:strRef>
              <c:f>Sheet1!$A$3</c:f>
              <c:strCache>
                <c:ptCount val="1"/>
                <c:pt idx="0">
                  <c:v>HTM: 1 DBR per-trans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</c:spPr>
          <c:invertIfNegative val="0"/>
          <c:dLbls>
            <c:dLbl>
              <c:idx val="13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9FA-4389-AA73-AC587BF2529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2400"/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Sheet1!$B$1:$O$1</c:f>
              <c:strCache>
                <c:ptCount val="14"/>
                <c:pt idx="0">
                  <c:v>eclipse6</c:v>
                </c:pt>
                <c:pt idx="1">
                  <c:v>hsqldb6</c:v>
                </c:pt>
                <c:pt idx="2">
                  <c:v>lusearch6</c:v>
                </c:pt>
                <c:pt idx="3">
                  <c:v>xalan6</c:v>
                </c:pt>
                <c:pt idx="4">
                  <c:v>avrora9</c:v>
                </c:pt>
                <c:pt idx="5">
                  <c:v>jython9</c:v>
                </c:pt>
                <c:pt idx="6">
                  <c:v>luindex9</c:v>
                </c:pt>
                <c:pt idx="7">
                  <c:v>lusearch9</c:v>
                </c:pt>
                <c:pt idx="8">
                  <c:v>pmd9</c:v>
                </c:pt>
                <c:pt idx="9">
                  <c:v>sunflow9</c:v>
                </c:pt>
                <c:pt idx="10">
                  <c:v>xalan9</c:v>
                </c:pt>
                <c:pt idx="11">
                  <c:v>pjbb2000</c:v>
                </c:pt>
                <c:pt idx="12">
                  <c:v>pjbb2005</c:v>
                </c:pt>
                <c:pt idx="13">
                  <c:v>geomean</c:v>
                </c:pt>
              </c:strCache>
            </c:strRef>
          </c:cat>
          <c:val>
            <c:numRef>
              <c:f>Sheet1!$B$3:$O$3</c:f>
              <c:numCache>
                <c:formatCode>General</c:formatCode>
                <c:ptCount val="14"/>
                <c:pt idx="0">
                  <c:v>277</c:v>
                </c:pt>
                <c:pt idx="1">
                  <c:v>252</c:v>
                </c:pt>
                <c:pt idx="2">
                  <c:v>140</c:v>
                </c:pt>
                <c:pt idx="3">
                  <c:v>160</c:v>
                </c:pt>
                <c:pt idx="4">
                  <c:v>121</c:v>
                </c:pt>
                <c:pt idx="5">
                  <c:v>212</c:v>
                </c:pt>
                <c:pt idx="6">
                  <c:v>100</c:v>
                </c:pt>
                <c:pt idx="7">
                  <c:v>394</c:v>
                </c:pt>
                <c:pt idx="8">
                  <c:v>295</c:v>
                </c:pt>
                <c:pt idx="9">
                  <c:v>121</c:v>
                </c:pt>
                <c:pt idx="10">
                  <c:v>240</c:v>
                </c:pt>
                <c:pt idx="11">
                  <c:v>110</c:v>
                </c:pt>
                <c:pt idx="12">
                  <c:v>60</c:v>
                </c:pt>
                <c:pt idx="13">
                  <c:v>175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72A-4209-A1D2-885DC8E12F9B}"/>
            </c:ext>
          </c:extLst>
        </c:ser>
        <c:ser>
          <c:idx val="1"/>
          <c:order val="2"/>
          <c:tx>
            <c:strRef>
              <c:f>Sheet1!$A$4</c:f>
              <c:strCache>
                <c:ptCount val="1"/>
                <c:pt idx="0">
                  <c:v>Legato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</c:spPr>
          <c:invertIfNegative val="0"/>
          <c:dLbls>
            <c:dLbl>
              <c:idx val="13"/>
              <c:layout>
                <c:manualLayout>
                  <c:x val="1.2248842468312149E-2"/>
                  <c:y val="-2.566768313386646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99FA-4389-AA73-AC587BF2529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2400"/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Sheet1!$B$1:$O$1</c:f>
              <c:strCache>
                <c:ptCount val="14"/>
                <c:pt idx="0">
                  <c:v>eclipse6</c:v>
                </c:pt>
                <c:pt idx="1">
                  <c:v>hsqldb6</c:v>
                </c:pt>
                <c:pt idx="2">
                  <c:v>lusearch6</c:v>
                </c:pt>
                <c:pt idx="3">
                  <c:v>xalan6</c:v>
                </c:pt>
                <c:pt idx="4">
                  <c:v>avrora9</c:v>
                </c:pt>
                <c:pt idx="5">
                  <c:v>jython9</c:v>
                </c:pt>
                <c:pt idx="6">
                  <c:v>luindex9</c:v>
                </c:pt>
                <c:pt idx="7">
                  <c:v>lusearch9</c:v>
                </c:pt>
                <c:pt idx="8">
                  <c:v>pmd9</c:v>
                </c:pt>
                <c:pt idx="9">
                  <c:v>sunflow9</c:v>
                </c:pt>
                <c:pt idx="10">
                  <c:v>xalan9</c:v>
                </c:pt>
                <c:pt idx="11">
                  <c:v>pjbb2000</c:v>
                </c:pt>
                <c:pt idx="12">
                  <c:v>pjbb2005</c:v>
                </c:pt>
                <c:pt idx="13">
                  <c:v>geomean</c:v>
                </c:pt>
              </c:strCache>
            </c:strRef>
          </c:cat>
          <c:val>
            <c:numRef>
              <c:f>Sheet1!$B$4:$O$4</c:f>
              <c:numCache>
                <c:formatCode>General</c:formatCode>
                <c:ptCount val="14"/>
                <c:pt idx="0">
                  <c:v>19</c:v>
                </c:pt>
                <c:pt idx="1">
                  <c:v>35</c:v>
                </c:pt>
                <c:pt idx="2">
                  <c:v>50</c:v>
                </c:pt>
                <c:pt idx="3">
                  <c:v>40</c:v>
                </c:pt>
                <c:pt idx="4">
                  <c:v>32</c:v>
                </c:pt>
                <c:pt idx="5">
                  <c:v>28</c:v>
                </c:pt>
                <c:pt idx="6">
                  <c:v>28</c:v>
                </c:pt>
                <c:pt idx="7">
                  <c:v>40</c:v>
                </c:pt>
                <c:pt idx="8">
                  <c:v>32</c:v>
                </c:pt>
                <c:pt idx="9">
                  <c:v>34</c:v>
                </c:pt>
                <c:pt idx="10">
                  <c:v>33</c:v>
                </c:pt>
                <c:pt idx="11">
                  <c:v>31</c:v>
                </c:pt>
                <c:pt idx="12">
                  <c:v>33</c:v>
                </c:pt>
                <c:pt idx="13">
                  <c:v>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2B4-4138-A5E7-5DA193F86BF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2601344"/>
        <c:axId val="92877568"/>
      </c:barChart>
      <c:catAx>
        <c:axId val="926013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-2700000" vert="horz"/>
          <a:lstStyle/>
          <a:p>
            <a:pPr>
              <a:defRPr/>
            </a:pPr>
            <a:endParaRPr lang="en-US"/>
          </a:p>
        </c:txPr>
        <c:crossAx val="9287756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2877568"/>
        <c:scaling>
          <c:orientation val="minMax"/>
          <c:max val="40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/>
                  <a:t>% Overhead over unmodified JVM</a:t>
                </a:r>
              </a:p>
            </c:rich>
          </c:tx>
          <c:layout>
            <c:manualLayout>
              <c:xMode val="edge"/>
              <c:yMode val="edge"/>
              <c:x val="1.088785997183302E-2"/>
              <c:y val="0.19394609793837339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en-US"/>
          </a:p>
        </c:txPr>
        <c:crossAx val="92601344"/>
        <c:crosses val="autoZero"/>
        <c:crossBetween val="between"/>
      </c:valAx>
    </c:plotArea>
    <c:legend>
      <c:legendPos val="t"/>
      <c:legendEntry>
        <c:idx val="0"/>
        <c:txPr>
          <a:bodyPr/>
          <a:lstStyle/>
          <a:p>
            <a:pPr>
              <a:defRPr sz="2000" baseline="0"/>
            </a:pPr>
            <a:endParaRPr lang="en-US"/>
          </a:p>
        </c:txPr>
      </c:legendEntry>
      <c:legendEntry>
        <c:idx val="1"/>
        <c:txPr>
          <a:bodyPr/>
          <a:lstStyle/>
          <a:p>
            <a:pPr>
              <a:defRPr sz="2000" baseline="0"/>
            </a:pPr>
            <a:endParaRPr lang="en-US"/>
          </a:p>
        </c:txPr>
      </c:legendEntry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Base</c:v>
                </c:pt>
              </c:strCache>
            </c:strRef>
          </c:tx>
          <c:invertIfNegative val="0"/>
          <c:cat>
            <c:strRef>
              <c:f>Sheet1!$B$1:$O$1</c:f>
              <c:strCache>
                <c:ptCount val="14"/>
                <c:pt idx="0">
                  <c:v>eclipse6</c:v>
                </c:pt>
                <c:pt idx="1">
                  <c:v>hsqldb6</c:v>
                </c:pt>
                <c:pt idx="2">
                  <c:v>lusearch6</c:v>
                </c:pt>
                <c:pt idx="3">
                  <c:v>xalan6</c:v>
                </c:pt>
                <c:pt idx="4">
                  <c:v>avrora9</c:v>
                </c:pt>
                <c:pt idx="5">
                  <c:v>jython9</c:v>
                </c:pt>
                <c:pt idx="6">
                  <c:v>luindex9</c:v>
                </c:pt>
                <c:pt idx="7">
                  <c:v>lusearch9</c:v>
                </c:pt>
                <c:pt idx="8">
                  <c:v>pmd9</c:v>
                </c:pt>
                <c:pt idx="9">
                  <c:v>sunflow9</c:v>
                </c:pt>
                <c:pt idx="10">
                  <c:v>xalan9</c:v>
                </c:pt>
                <c:pt idx="11">
                  <c:v>pjbb2000</c:v>
                </c:pt>
                <c:pt idx="12">
                  <c:v>pjbb2005</c:v>
                </c:pt>
                <c:pt idx="13">
                  <c:v>geomean</c:v>
                </c:pt>
              </c:strCache>
            </c:strRef>
          </c:cat>
          <c:val>
            <c:numRef>
              <c:f>Sheet1!$B$2:$O$2</c:f>
              <c:numCache>
                <c:formatCode>General</c:formatCode>
                <c:ptCount val="14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72A-4209-A1D2-885DC8E12F9B}"/>
            </c:ext>
          </c:extLst>
        </c:ser>
        <c:ser>
          <c:idx val="2"/>
          <c:order val="1"/>
          <c:tx>
            <c:strRef>
              <c:f>Sheet1!$A$3</c:f>
              <c:strCache>
                <c:ptCount val="1"/>
                <c:pt idx="0">
                  <c:v>EnfoRSer</c:v>
                </c:pt>
              </c:strCache>
            </c:strRef>
          </c:tx>
          <c:spPr>
            <a:solidFill>
              <a:schemeClr val="accent2"/>
            </a:solidFill>
            <a:ln w="12700" cap="flat" cmpd="sng" algn="ctr">
              <a:solidFill>
                <a:schemeClr val="accent2">
                  <a:shade val="50000"/>
                </a:schemeClr>
              </a:solidFill>
              <a:prstDash val="solid"/>
              <a:miter lim="800000"/>
            </a:ln>
            <a:effectLst/>
          </c:spPr>
          <c:invertIfNegative val="0"/>
          <c:cat>
            <c:strRef>
              <c:f>Sheet1!$B$1:$O$1</c:f>
              <c:strCache>
                <c:ptCount val="14"/>
                <c:pt idx="0">
                  <c:v>eclipse6</c:v>
                </c:pt>
                <c:pt idx="1">
                  <c:v>hsqldb6</c:v>
                </c:pt>
                <c:pt idx="2">
                  <c:v>lusearch6</c:v>
                </c:pt>
                <c:pt idx="3">
                  <c:v>xalan6</c:v>
                </c:pt>
                <c:pt idx="4">
                  <c:v>avrora9</c:v>
                </c:pt>
                <c:pt idx="5">
                  <c:v>jython9</c:v>
                </c:pt>
                <c:pt idx="6">
                  <c:v>luindex9</c:v>
                </c:pt>
                <c:pt idx="7">
                  <c:v>lusearch9</c:v>
                </c:pt>
                <c:pt idx="8">
                  <c:v>pmd9</c:v>
                </c:pt>
                <c:pt idx="9">
                  <c:v>sunflow9</c:v>
                </c:pt>
                <c:pt idx="10">
                  <c:v>xalan9</c:v>
                </c:pt>
                <c:pt idx="11">
                  <c:v>pjbb2000</c:v>
                </c:pt>
                <c:pt idx="12">
                  <c:v>pjbb2005</c:v>
                </c:pt>
                <c:pt idx="13">
                  <c:v>geomean</c:v>
                </c:pt>
              </c:strCache>
            </c:strRef>
          </c:cat>
          <c:val>
            <c:numRef>
              <c:f>Sheet1!$B$3:$O$3</c:f>
              <c:numCache>
                <c:formatCode>General</c:formatCode>
                <c:ptCount val="14"/>
                <c:pt idx="0">
                  <c:v>2.67</c:v>
                </c:pt>
                <c:pt idx="1">
                  <c:v>1.95</c:v>
                </c:pt>
                <c:pt idx="2">
                  <c:v>2.12</c:v>
                </c:pt>
                <c:pt idx="3">
                  <c:v>3</c:v>
                </c:pt>
                <c:pt idx="4">
                  <c:v>5.41</c:v>
                </c:pt>
                <c:pt idx="5">
                  <c:v>2.2000000000000002</c:v>
                </c:pt>
                <c:pt idx="6">
                  <c:v>3.4</c:v>
                </c:pt>
                <c:pt idx="7">
                  <c:v>2.1</c:v>
                </c:pt>
                <c:pt idx="8">
                  <c:v>1.9</c:v>
                </c:pt>
                <c:pt idx="9">
                  <c:v>1.78</c:v>
                </c:pt>
                <c:pt idx="10">
                  <c:v>2.2000000000000002</c:v>
                </c:pt>
                <c:pt idx="11">
                  <c:v>1.8</c:v>
                </c:pt>
                <c:pt idx="12">
                  <c:v>2.12</c:v>
                </c:pt>
                <c:pt idx="13">
                  <c:v>2.38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72A-4209-A1D2-885DC8E12F9B}"/>
            </c:ext>
          </c:extLst>
        </c:ser>
        <c:ser>
          <c:idx val="1"/>
          <c:order val="2"/>
          <c:tx>
            <c:strRef>
              <c:f>Sheet1!$A$4</c:f>
              <c:strCache>
                <c:ptCount val="1"/>
                <c:pt idx="0">
                  <c:v>Legato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</c:spPr>
          <c:invertIfNegative val="0"/>
          <c:cat>
            <c:strRef>
              <c:f>Sheet1!$B$1:$O$1</c:f>
              <c:strCache>
                <c:ptCount val="14"/>
                <c:pt idx="0">
                  <c:v>eclipse6</c:v>
                </c:pt>
                <c:pt idx="1">
                  <c:v>hsqldb6</c:v>
                </c:pt>
                <c:pt idx="2">
                  <c:v>lusearch6</c:v>
                </c:pt>
                <c:pt idx="3">
                  <c:v>xalan6</c:v>
                </c:pt>
                <c:pt idx="4">
                  <c:v>avrora9</c:v>
                </c:pt>
                <c:pt idx="5">
                  <c:v>jython9</c:v>
                </c:pt>
                <c:pt idx="6">
                  <c:v>luindex9</c:v>
                </c:pt>
                <c:pt idx="7">
                  <c:v>lusearch9</c:v>
                </c:pt>
                <c:pt idx="8">
                  <c:v>pmd9</c:v>
                </c:pt>
                <c:pt idx="9">
                  <c:v>sunflow9</c:v>
                </c:pt>
                <c:pt idx="10">
                  <c:v>xalan9</c:v>
                </c:pt>
                <c:pt idx="11">
                  <c:v>pjbb2000</c:v>
                </c:pt>
                <c:pt idx="12">
                  <c:v>pjbb2005</c:v>
                </c:pt>
                <c:pt idx="13">
                  <c:v>geomean</c:v>
                </c:pt>
              </c:strCache>
            </c:strRef>
          </c:cat>
          <c:val>
            <c:numRef>
              <c:f>Sheet1!$B$4:$O$4</c:f>
              <c:numCache>
                <c:formatCode>General</c:formatCode>
                <c:ptCount val="14"/>
                <c:pt idx="0">
                  <c:v>1.6</c:v>
                </c:pt>
                <c:pt idx="1">
                  <c:v>1.85</c:v>
                </c:pt>
                <c:pt idx="2">
                  <c:v>1.75</c:v>
                </c:pt>
                <c:pt idx="3">
                  <c:v>1.3</c:v>
                </c:pt>
                <c:pt idx="4">
                  <c:v>1.45</c:v>
                </c:pt>
                <c:pt idx="5">
                  <c:v>1.2</c:v>
                </c:pt>
                <c:pt idx="6">
                  <c:v>1.2</c:v>
                </c:pt>
                <c:pt idx="7">
                  <c:v>1.5</c:v>
                </c:pt>
                <c:pt idx="8">
                  <c:v>1.7</c:v>
                </c:pt>
                <c:pt idx="9">
                  <c:v>1.3</c:v>
                </c:pt>
                <c:pt idx="10">
                  <c:v>1.22</c:v>
                </c:pt>
                <c:pt idx="11">
                  <c:v>1.35</c:v>
                </c:pt>
                <c:pt idx="12">
                  <c:v>1.67</c:v>
                </c:pt>
                <c:pt idx="13">
                  <c:v>1.45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928-41F2-986D-E5B01C2E22B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2601344"/>
        <c:axId val="92877568"/>
      </c:barChart>
      <c:catAx>
        <c:axId val="926013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-2700000" vert="horz"/>
          <a:lstStyle/>
          <a:p>
            <a:pPr>
              <a:defRPr/>
            </a:pPr>
            <a:endParaRPr lang="en-US"/>
          </a:p>
        </c:txPr>
        <c:crossAx val="9287756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2877568"/>
        <c:scaling>
          <c:orientation val="minMax"/>
          <c:max val="3.5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/>
                  <a:t>Compilation</a:t>
                </a:r>
                <a:r>
                  <a:rPr lang="en-US" baseline="0" dirty="0"/>
                  <a:t> time</a:t>
                </a:r>
                <a:endParaRPr lang="en-US" dirty="0"/>
              </a:p>
            </c:rich>
          </c:tx>
          <c:layout>
            <c:manualLayout>
              <c:xMode val="edge"/>
              <c:yMode val="edge"/>
              <c:x val="1.088785997183302E-2"/>
              <c:y val="0.261186268274754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en-US"/>
          </a:p>
        </c:txPr>
        <c:crossAx val="92601344"/>
        <c:crosses val="autoZero"/>
        <c:crossBetween val="between"/>
      </c:valAx>
    </c:plotArea>
    <c:legend>
      <c:legendPos val="t"/>
      <c:legendEntry>
        <c:idx val="0"/>
        <c:txPr>
          <a:bodyPr/>
          <a:lstStyle/>
          <a:p>
            <a:pPr>
              <a:defRPr sz="2000" baseline="0"/>
            </a:pPr>
            <a:endParaRPr lang="en-US"/>
          </a:p>
        </c:txPr>
      </c:legendEntry>
      <c:legendEntry>
        <c:idx val="1"/>
        <c:txPr>
          <a:bodyPr/>
          <a:lstStyle/>
          <a:p>
            <a:pPr>
              <a:defRPr sz="2000" baseline="0"/>
            </a:pPr>
            <a:endParaRPr lang="en-US"/>
          </a:p>
        </c:txPr>
      </c:legendEntry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Base</c:v>
                </c:pt>
              </c:strCache>
            </c:strRef>
          </c:tx>
          <c:invertIfNegative val="0"/>
          <c:cat>
            <c:strRef>
              <c:f>Sheet1!$B$1:$O$1</c:f>
              <c:strCache>
                <c:ptCount val="14"/>
                <c:pt idx="0">
                  <c:v>eclipse6</c:v>
                </c:pt>
                <c:pt idx="1">
                  <c:v>hsqldb6</c:v>
                </c:pt>
                <c:pt idx="2">
                  <c:v>lusearch6</c:v>
                </c:pt>
                <c:pt idx="3">
                  <c:v>xalan6</c:v>
                </c:pt>
                <c:pt idx="4">
                  <c:v>avrora9</c:v>
                </c:pt>
                <c:pt idx="5">
                  <c:v>jython9</c:v>
                </c:pt>
                <c:pt idx="6">
                  <c:v>luindex9</c:v>
                </c:pt>
                <c:pt idx="7">
                  <c:v>lusearch9</c:v>
                </c:pt>
                <c:pt idx="8">
                  <c:v>pmd9</c:v>
                </c:pt>
                <c:pt idx="9">
                  <c:v>sunflow9</c:v>
                </c:pt>
                <c:pt idx="10">
                  <c:v>xalan9</c:v>
                </c:pt>
                <c:pt idx="11">
                  <c:v>pjbb2000</c:v>
                </c:pt>
                <c:pt idx="12">
                  <c:v>pjbb2005</c:v>
                </c:pt>
                <c:pt idx="13">
                  <c:v>geomean</c:v>
                </c:pt>
              </c:strCache>
            </c:strRef>
          </c:cat>
          <c:val>
            <c:numRef>
              <c:f>Sheet1!$B$2:$O$2</c:f>
              <c:numCache>
                <c:formatCode>General</c:formatCode>
                <c:ptCount val="14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72A-4209-A1D2-885DC8E12F9B}"/>
            </c:ext>
          </c:extLst>
        </c:ser>
        <c:ser>
          <c:idx val="2"/>
          <c:order val="1"/>
          <c:tx>
            <c:strRef>
              <c:f>Sheet1!$A$3</c:f>
              <c:strCache>
                <c:ptCount val="1"/>
                <c:pt idx="0">
                  <c:v>EnfoRSer</c:v>
                </c:pt>
              </c:strCache>
            </c:strRef>
          </c:tx>
          <c:spPr>
            <a:solidFill>
              <a:schemeClr val="accent2"/>
            </a:solidFill>
            <a:ln w="12700" cap="flat" cmpd="sng" algn="ctr">
              <a:solidFill>
                <a:schemeClr val="accent2">
                  <a:shade val="50000"/>
                </a:schemeClr>
              </a:solidFill>
              <a:prstDash val="solid"/>
              <a:miter lim="800000"/>
            </a:ln>
            <a:effectLst/>
          </c:spPr>
          <c:invertIfNegative val="0"/>
          <c:dLbls>
            <c:dLbl>
              <c:idx val="13"/>
              <c:layout>
                <c:manualLayout>
                  <c:x val="-1.4970807461270403E-2"/>
                  <c:y val="0"/>
                </c:manualLayout>
              </c:layout>
              <c:tx>
                <c:rich>
                  <a:bodyPr/>
                  <a:lstStyle/>
                  <a:p>
                    <a:fld id="{A4E74E4F-05AE-4BD7-8D63-22FAC35578E3}" type="VALUE">
                      <a:rPr lang="en-US">
                        <a:latin typeface="Garamond" panose="02020404030301010803" pitchFamily="18" charset="0"/>
                      </a:rPr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8928-41F2-986D-E5B01C2E22B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2400"/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Sheet1!$B$1:$O$1</c:f>
              <c:strCache>
                <c:ptCount val="14"/>
                <c:pt idx="0">
                  <c:v>eclipse6</c:v>
                </c:pt>
                <c:pt idx="1">
                  <c:v>hsqldb6</c:v>
                </c:pt>
                <c:pt idx="2">
                  <c:v>lusearch6</c:v>
                </c:pt>
                <c:pt idx="3">
                  <c:v>xalan6</c:v>
                </c:pt>
                <c:pt idx="4">
                  <c:v>avrora9</c:v>
                </c:pt>
                <c:pt idx="5">
                  <c:v>jython9</c:v>
                </c:pt>
                <c:pt idx="6">
                  <c:v>luindex9</c:v>
                </c:pt>
                <c:pt idx="7">
                  <c:v>lusearch9</c:v>
                </c:pt>
                <c:pt idx="8">
                  <c:v>pmd9</c:v>
                </c:pt>
                <c:pt idx="9">
                  <c:v>sunflow9</c:v>
                </c:pt>
                <c:pt idx="10">
                  <c:v>xalan9</c:v>
                </c:pt>
                <c:pt idx="11">
                  <c:v>pjbb2000</c:v>
                </c:pt>
                <c:pt idx="12">
                  <c:v>pjbb2005</c:v>
                </c:pt>
                <c:pt idx="13">
                  <c:v>geomean</c:v>
                </c:pt>
              </c:strCache>
            </c:strRef>
          </c:cat>
          <c:val>
            <c:numRef>
              <c:f>Sheet1!$B$3:$O$3</c:f>
              <c:numCache>
                <c:formatCode>General</c:formatCode>
                <c:ptCount val="14"/>
                <c:pt idx="0">
                  <c:v>2.67</c:v>
                </c:pt>
                <c:pt idx="1">
                  <c:v>1.95</c:v>
                </c:pt>
                <c:pt idx="2">
                  <c:v>2.12</c:v>
                </c:pt>
                <c:pt idx="3">
                  <c:v>3</c:v>
                </c:pt>
                <c:pt idx="4">
                  <c:v>5.41</c:v>
                </c:pt>
                <c:pt idx="5">
                  <c:v>2.2000000000000002</c:v>
                </c:pt>
                <c:pt idx="6">
                  <c:v>3.4</c:v>
                </c:pt>
                <c:pt idx="7">
                  <c:v>2.1</c:v>
                </c:pt>
                <c:pt idx="8">
                  <c:v>1.9</c:v>
                </c:pt>
                <c:pt idx="9">
                  <c:v>1.78</c:v>
                </c:pt>
                <c:pt idx="10">
                  <c:v>2.2000000000000002</c:v>
                </c:pt>
                <c:pt idx="11">
                  <c:v>1.8</c:v>
                </c:pt>
                <c:pt idx="12">
                  <c:v>2.12</c:v>
                </c:pt>
                <c:pt idx="13">
                  <c:v>2.38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72A-4209-A1D2-885DC8E12F9B}"/>
            </c:ext>
          </c:extLst>
        </c:ser>
        <c:ser>
          <c:idx val="1"/>
          <c:order val="2"/>
          <c:tx>
            <c:strRef>
              <c:f>Sheet1!$A$4</c:f>
              <c:strCache>
                <c:ptCount val="1"/>
                <c:pt idx="0">
                  <c:v>Legato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</c:spPr>
          <c:invertIfNegative val="0"/>
          <c:cat>
            <c:strRef>
              <c:f>Sheet1!$B$1:$O$1</c:f>
              <c:strCache>
                <c:ptCount val="14"/>
                <c:pt idx="0">
                  <c:v>eclipse6</c:v>
                </c:pt>
                <c:pt idx="1">
                  <c:v>hsqldb6</c:v>
                </c:pt>
                <c:pt idx="2">
                  <c:v>lusearch6</c:v>
                </c:pt>
                <c:pt idx="3">
                  <c:v>xalan6</c:v>
                </c:pt>
                <c:pt idx="4">
                  <c:v>avrora9</c:v>
                </c:pt>
                <c:pt idx="5">
                  <c:v>jython9</c:v>
                </c:pt>
                <c:pt idx="6">
                  <c:v>luindex9</c:v>
                </c:pt>
                <c:pt idx="7">
                  <c:v>lusearch9</c:v>
                </c:pt>
                <c:pt idx="8">
                  <c:v>pmd9</c:v>
                </c:pt>
                <c:pt idx="9">
                  <c:v>sunflow9</c:v>
                </c:pt>
                <c:pt idx="10">
                  <c:v>xalan9</c:v>
                </c:pt>
                <c:pt idx="11">
                  <c:v>pjbb2000</c:v>
                </c:pt>
                <c:pt idx="12">
                  <c:v>pjbb2005</c:v>
                </c:pt>
                <c:pt idx="13">
                  <c:v>geomean</c:v>
                </c:pt>
              </c:strCache>
            </c:strRef>
          </c:cat>
          <c:val>
            <c:numRef>
              <c:f>Sheet1!$B$4:$O$4</c:f>
              <c:numCache>
                <c:formatCode>General</c:formatCode>
                <c:ptCount val="14"/>
                <c:pt idx="0">
                  <c:v>1.6</c:v>
                </c:pt>
                <c:pt idx="1">
                  <c:v>1.85</c:v>
                </c:pt>
                <c:pt idx="2">
                  <c:v>1.75</c:v>
                </c:pt>
                <c:pt idx="3">
                  <c:v>1.3</c:v>
                </c:pt>
                <c:pt idx="4">
                  <c:v>1.45</c:v>
                </c:pt>
                <c:pt idx="5">
                  <c:v>1.2</c:v>
                </c:pt>
                <c:pt idx="6">
                  <c:v>1.2</c:v>
                </c:pt>
                <c:pt idx="7">
                  <c:v>1.5</c:v>
                </c:pt>
                <c:pt idx="8">
                  <c:v>1.7</c:v>
                </c:pt>
                <c:pt idx="9">
                  <c:v>1.3</c:v>
                </c:pt>
                <c:pt idx="10">
                  <c:v>1.22</c:v>
                </c:pt>
                <c:pt idx="11">
                  <c:v>1.35</c:v>
                </c:pt>
                <c:pt idx="12">
                  <c:v>1.67</c:v>
                </c:pt>
                <c:pt idx="13">
                  <c:v>1.45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928-41F2-986D-E5B01C2E22B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2601344"/>
        <c:axId val="92877568"/>
      </c:barChart>
      <c:catAx>
        <c:axId val="926013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-2700000" vert="horz"/>
          <a:lstStyle/>
          <a:p>
            <a:pPr>
              <a:defRPr/>
            </a:pPr>
            <a:endParaRPr lang="en-US"/>
          </a:p>
        </c:txPr>
        <c:crossAx val="9287756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2877568"/>
        <c:scaling>
          <c:orientation val="minMax"/>
          <c:max val="3.5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/>
                  <a:t>Compilation</a:t>
                </a:r>
                <a:r>
                  <a:rPr lang="en-US" baseline="0" dirty="0"/>
                  <a:t> time</a:t>
                </a:r>
                <a:endParaRPr lang="en-US" dirty="0"/>
              </a:p>
            </c:rich>
          </c:tx>
          <c:layout>
            <c:manualLayout>
              <c:xMode val="edge"/>
              <c:yMode val="edge"/>
              <c:x val="1.088785997183302E-2"/>
              <c:y val="0.261186268274754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en-US"/>
          </a:p>
        </c:txPr>
        <c:crossAx val="92601344"/>
        <c:crosses val="autoZero"/>
        <c:crossBetween val="between"/>
      </c:valAx>
    </c:plotArea>
    <c:legend>
      <c:legendPos val="t"/>
      <c:legendEntry>
        <c:idx val="0"/>
        <c:txPr>
          <a:bodyPr/>
          <a:lstStyle/>
          <a:p>
            <a:pPr>
              <a:defRPr sz="2000" baseline="0"/>
            </a:pPr>
            <a:endParaRPr lang="en-US"/>
          </a:p>
        </c:txPr>
      </c:legendEntry>
      <c:legendEntry>
        <c:idx val="1"/>
        <c:txPr>
          <a:bodyPr/>
          <a:lstStyle/>
          <a:p>
            <a:pPr>
              <a:defRPr sz="2000" baseline="0"/>
            </a:pPr>
            <a:endParaRPr lang="en-US"/>
          </a:p>
        </c:txPr>
      </c:legendEntry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013AEDF-5A8B-4ADE-B596-3ECBB3163825}" type="doc">
      <dgm:prSet loTypeId="urn:microsoft.com/office/officeart/2005/8/layout/vList5" loCatId="list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en-US"/>
        </a:p>
      </dgm:t>
    </dgm:pt>
    <dgm:pt modelId="{FC7AB7A8-9906-4C34-893F-ACF8909D8CC2}">
      <dgm:prSet phldrT="[Text]"/>
      <dgm:spPr/>
      <dgm:t>
        <a:bodyPr/>
        <a:lstStyle/>
        <a:p>
          <a:r>
            <a:rPr lang="en-US" dirty="0" err="1"/>
            <a:t>SC+Atomicity</a:t>
          </a:r>
          <a:r>
            <a:rPr lang="en-US" dirty="0"/>
            <a:t> of bounded regions</a:t>
          </a:r>
          <a:r>
            <a:rPr lang="en-US" baseline="30000" dirty="0">
              <a:latin typeface="Garamond" panose="02020404030301010803" pitchFamily="18" charset="0"/>
            </a:rPr>
            <a:t>1</a:t>
          </a:r>
          <a:endParaRPr lang="en-US" dirty="0"/>
        </a:p>
      </dgm:t>
    </dgm:pt>
    <dgm:pt modelId="{B8E8D73B-F619-4A8C-A5EB-6B432D2802D0}" type="parTrans" cxnId="{D6950E46-880B-42A2-917F-08A3C953E9B1}">
      <dgm:prSet/>
      <dgm:spPr/>
      <dgm:t>
        <a:bodyPr/>
        <a:lstStyle/>
        <a:p>
          <a:endParaRPr lang="en-US"/>
        </a:p>
      </dgm:t>
    </dgm:pt>
    <dgm:pt modelId="{9D8806B0-892D-4752-814E-DA3714A63C31}" type="sibTrans" cxnId="{D6950E46-880B-42A2-917F-08A3C953E9B1}">
      <dgm:prSet/>
      <dgm:spPr/>
      <dgm:t>
        <a:bodyPr/>
        <a:lstStyle/>
        <a:p>
          <a:endParaRPr lang="en-US"/>
        </a:p>
      </dgm:t>
    </dgm:pt>
    <dgm:pt modelId="{0BB1931C-67F4-45B6-BD13-F82172BEFF25}">
      <dgm:prSet phldrT="[Text]"/>
      <dgm:spPr/>
      <dgm:t>
        <a:bodyPr/>
        <a:lstStyle/>
        <a:p>
          <a:r>
            <a:rPr lang="en-US" dirty="0"/>
            <a:t>Eliminates SC violation</a:t>
          </a:r>
        </a:p>
      </dgm:t>
    </dgm:pt>
    <dgm:pt modelId="{9729B8D8-AE59-40D6-BFDF-E255C503D7F1}" type="parTrans" cxnId="{94B6DB64-3A43-4724-94A2-930CA82136FE}">
      <dgm:prSet/>
      <dgm:spPr/>
      <dgm:t>
        <a:bodyPr/>
        <a:lstStyle/>
        <a:p>
          <a:endParaRPr lang="en-US"/>
        </a:p>
      </dgm:t>
    </dgm:pt>
    <dgm:pt modelId="{38F2D577-0BF1-4721-A2FB-3975C28ABF4B}" type="sibTrans" cxnId="{94B6DB64-3A43-4724-94A2-930CA82136FE}">
      <dgm:prSet/>
      <dgm:spPr/>
      <dgm:t>
        <a:bodyPr/>
        <a:lstStyle/>
        <a:p>
          <a:endParaRPr lang="en-US"/>
        </a:p>
      </dgm:t>
    </dgm:pt>
    <dgm:pt modelId="{4F721044-4859-4123-8927-64E79B6A9F33}">
      <dgm:prSet phldrT="[Text]"/>
      <dgm:spPr/>
      <dgm:t>
        <a:bodyPr/>
        <a:lstStyle/>
        <a:p>
          <a:r>
            <a:rPr lang="en-US" dirty="0"/>
            <a:t>Eliminates some atomicity violations</a:t>
          </a:r>
        </a:p>
      </dgm:t>
    </dgm:pt>
    <dgm:pt modelId="{7CF3070A-D30C-42A1-90BF-DB283DA407A0}" type="parTrans" cxnId="{AF8F3116-AE15-43A5-8C0C-9C1FD147F365}">
      <dgm:prSet/>
      <dgm:spPr/>
      <dgm:t>
        <a:bodyPr/>
        <a:lstStyle/>
        <a:p>
          <a:endParaRPr lang="en-US"/>
        </a:p>
      </dgm:t>
    </dgm:pt>
    <dgm:pt modelId="{40C798A9-9D1B-4046-B783-510416A3F1A8}" type="sibTrans" cxnId="{AF8F3116-AE15-43A5-8C0C-9C1FD147F365}">
      <dgm:prSet/>
      <dgm:spPr/>
      <dgm:t>
        <a:bodyPr/>
        <a:lstStyle/>
        <a:p>
          <a:endParaRPr lang="en-US"/>
        </a:p>
      </dgm:t>
    </dgm:pt>
    <dgm:pt modelId="{DE41E2FE-1AF3-498B-ADC4-8F76B9E28E95}" type="pres">
      <dgm:prSet presAssocID="{C013AEDF-5A8B-4ADE-B596-3ECBB3163825}" presName="Name0" presStyleCnt="0">
        <dgm:presLayoutVars>
          <dgm:dir/>
          <dgm:animLvl val="lvl"/>
          <dgm:resizeHandles val="exact"/>
        </dgm:presLayoutVars>
      </dgm:prSet>
      <dgm:spPr/>
    </dgm:pt>
    <dgm:pt modelId="{783438E2-77E7-4D10-89C3-1F90F98D7FF5}" type="pres">
      <dgm:prSet presAssocID="{FC7AB7A8-9906-4C34-893F-ACF8909D8CC2}" presName="linNode" presStyleCnt="0"/>
      <dgm:spPr/>
    </dgm:pt>
    <dgm:pt modelId="{F2B65B18-4FDE-4B4F-B9F0-6C9F0074BF20}" type="pres">
      <dgm:prSet presAssocID="{FC7AB7A8-9906-4C34-893F-ACF8909D8CC2}" presName="parentText" presStyleLbl="node1" presStyleIdx="0" presStyleCnt="1">
        <dgm:presLayoutVars>
          <dgm:chMax val="1"/>
          <dgm:bulletEnabled val="1"/>
        </dgm:presLayoutVars>
      </dgm:prSet>
      <dgm:spPr/>
    </dgm:pt>
    <dgm:pt modelId="{29371415-130D-4683-93BE-11508BB5CC50}" type="pres">
      <dgm:prSet presAssocID="{FC7AB7A8-9906-4C34-893F-ACF8909D8CC2}" presName="descendantText" presStyleLbl="alignAccFollowNode1" presStyleIdx="0" presStyleCnt="1" custLinFactNeighborY="-2083">
        <dgm:presLayoutVars>
          <dgm:bulletEnabled val="1"/>
        </dgm:presLayoutVars>
      </dgm:prSet>
      <dgm:spPr/>
    </dgm:pt>
  </dgm:ptLst>
  <dgm:cxnLst>
    <dgm:cxn modelId="{AF8F3116-AE15-43A5-8C0C-9C1FD147F365}" srcId="{FC7AB7A8-9906-4C34-893F-ACF8909D8CC2}" destId="{4F721044-4859-4123-8927-64E79B6A9F33}" srcOrd="1" destOrd="0" parTransId="{7CF3070A-D30C-42A1-90BF-DB283DA407A0}" sibTransId="{40C798A9-9D1B-4046-B783-510416A3F1A8}"/>
    <dgm:cxn modelId="{94B6DB64-3A43-4724-94A2-930CA82136FE}" srcId="{FC7AB7A8-9906-4C34-893F-ACF8909D8CC2}" destId="{0BB1931C-67F4-45B6-BD13-F82172BEFF25}" srcOrd="0" destOrd="0" parTransId="{9729B8D8-AE59-40D6-BFDF-E255C503D7F1}" sibTransId="{38F2D577-0BF1-4721-A2FB-3975C28ABF4B}"/>
    <dgm:cxn modelId="{D6950E46-880B-42A2-917F-08A3C953E9B1}" srcId="{C013AEDF-5A8B-4ADE-B596-3ECBB3163825}" destId="{FC7AB7A8-9906-4C34-893F-ACF8909D8CC2}" srcOrd="0" destOrd="0" parTransId="{B8E8D73B-F619-4A8C-A5EB-6B432D2802D0}" sibTransId="{9D8806B0-892D-4752-814E-DA3714A63C31}"/>
    <dgm:cxn modelId="{BE71E97F-4267-44E1-8A59-BCE86EB2B7B2}" type="presOf" srcId="{FC7AB7A8-9906-4C34-893F-ACF8909D8CC2}" destId="{F2B65B18-4FDE-4B4F-B9F0-6C9F0074BF20}" srcOrd="0" destOrd="0" presId="urn:microsoft.com/office/officeart/2005/8/layout/vList5"/>
    <dgm:cxn modelId="{04A7608F-326D-4AA5-ACE8-6A64DD7FFB92}" type="presOf" srcId="{C013AEDF-5A8B-4ADE-B596-3ECBB3163825}" destId="{DE41E2FE-1AF3-498B-ADC4-8F76B9E28E95}" srcOrd="0" destOrd="0" presId="urn:microsoft.com/office/officeart/2005/8/layout/vList5"/>
    <dgm:cxn modelId="{C9478DCE-8DD9-416B-AB17-BF8BC0C06210}" type="presOf" srcId="{4F721044-4859-4123-8927-64E79B6A9F33}" destId="{29371415-130D-4683-93BE-11508BB5CC50}" srcOrd="0" destOrd="1" presId="urn:microsoft.com/office/officeart/2005/8/layout/vList5"/>
    <dgm:cxn modelId="{245736FD-6042-4E9E-B854-63C5E7AFE057}" type="presOf" srcId="{0BB1931C-67F4-45B6-BD13-F82172BEFF25}" destId="{29371415-130D-4683-93BE-11508BB5CC50}" srcOrd="0" destOrd="0" presId="urn:microsoft.com/office/officeart/2005/8/layout/vList5"/>
    <dgm:cxn modelId="{23279A04-ED05-4EF4-9EF7-E4A21568CA3D}" type="presParOf" srcId="{DE41E2FE-1AF3-498B-ADC4-8F76B9E28E95}" destId="{783438E2-77E7-4D10-89C3-1F90F98D7FF5}" srcOrd="0" destOrd="0" presId="urn:microsoft.com/office/officeart/2005/8/layout/vList5"/>
    <dgm:cxn modelId="{D1D2016F-7BA8-4866-B138-56D7E1F6ADFF}" type="presParOf" srcId="{783438E2-77E7-4D10-89C3-1F90F98D7FF5}" destId="{F2B65B18-4FDE-4B4F-B9F0-6C9F0074BF20}" srcOrd="0" destOrd="0" presId="urn:microsoft.com/office/officeart/2005/8/layout/vList5"/>
    <dgm:cxn modelId="{86562803-42FC-4BB7-88BA-285D39896C63}" type="presParOf" srcId="{783438E2-77E7-4D10-89C3-1F90F98D7FF5}" destId="{29371415-130D-4683-93BE-11508BB5CC50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9371415-130D-4683-93BE-11508BB5CC50}">
      <dsp:nvSpPr>
        <dsp:cNvPr id="0" name=""/>
        <dsp:cNvSpPr/>
      </dsp:nvSpPr>
      <dsp:spPr>
        <a:xfrm rot="5400000">
          <a:off x="5230368" y="-2191510"/>
          <a:ext cx="731519" cy="5266944"/>
        </a:xfrm>
        <a:prstGeom prst="round2Same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/>
            <a:t>Eliminates SC violation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/>
            <a:t>Eliminates some atomicity violations</a:t>
          </a:r>
        </a:p>
      </dsp:txBody>
      <dsp:txXfrm rot="-5400000">
        <a:off x="2962656" y="111912"/>
        <a:ext cx="5231234" cy="660099"/>
      </dsp:txXfrm>
    </dsp:sp>
    <dsp:sp modelId="{F2B65B18-4FDE-4B4F-B9F0-6C9F0074BF20}">
      <dsp:nvSpPr>
        <dsp:cNvPr id="0" name=""/>
        <dsp:cNvSpPr/>
      </dsp:nvSpPr>
      <dsp:spPr>
        <a:xfrm>
          <a:off x="0" y="0"/>
          <a:ext cx="2962656" cy="91439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 err="1"/>
            <a:t>SC+Atomicity</a:t>
          </a:r>
          <a:r>
            <a:rPr lang="en-US" sz="2700" kern="1200" dirty="0"/>
            <a:t> of bounded regions</a:t>
          </a:r>
          <a:r>
            <a:rPr lang="en-US" sz="2700" kern="1200" baseline="30000" dirty="0">
              <a:latin typeface="Garamond" panose="02020404030301010803" pitchFamily="18" charset="0"/>
            </a:rPr>
            <a:t>1</a:t>
          </a:r>
          <a:endParaRPr lang="en-US" sz="2700" kern="1200" dirty="0"/>
        </a:p>
      </dsp:txBody>
      <dsp:txXfrm>
        <a:off x="44637" y="44637"/>
        <a:ext cx="2873382" cy="82512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E97659-C4B2-465F-9B08-086468335362}" type="datetimeFigureOut">
              <a:rPr lang="en-US" smtClean="0"/>
              <a:t>3/17/2017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B2C6ED-1F21-4A8B-892C-1E3C4F1866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0504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Posing</a:t>
            </a:r>
            <a:r>
              <a:rPr lang="en-US" baseline="0" dirty="0"/>
              <a:t> a huge problem for programmers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322271-8310-410A-92A2-04FF74300364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51398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322271-8310-410A-92A2-04FF74300364}" type="slidenum">
              <a:rPr lang="en-US" smtClean="0">
                <a:solidFill>
                  <a:prstClr val="black"/>
                </a:solidFill>
              </a:rPr>
              <a:pPr/>
              <a:t>12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979508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Main</a:t>
            </a:r>
            <a:r>
              <a:rPr lang="en-US" baseline="0" dirty="0"/>
              <a:t> problem with strong memory models have high overhead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322271-8310-410A-92A2-04FF74300364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877879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171D51-DBC1-4A59-9F4E-48497BED2A1E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27506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171D51-DBC1-4A59-9F4E-48497BED2A1E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62390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171D51-DBC1-4A59-9F4E-48497BED2A1E}" type="slidenum">
              <a:rPr lang="en-US" smtClean="0"/>
              <a:t>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97218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171D51-DBC1-4A59-9F4E-48497BED2A1E}" type="slidenum">
              <a:rPr lang="en-US" smtClean="0"/>
              <a:t>53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355152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171D51-DBC1-4A59-9F4E-48497BED2A1E}" type="slidenum">
              <a:rPr lang="en-US" smtClean="0"/>
              <a:t>54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430941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171D51-DBC1-4A59-9F4E-48497BED2A1E}" type="slidenum">
              <a:rPr lang="en-US" smtClean="0"/>
              <a:t>55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458952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171D51-DBC1-4A59-9F4E-48497BED2A1E}" type="slidenum">
              <a:rPr lang="en-US" smtClean="0"/>
              <a:t>57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305698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171D51-DBC1-4A59-9F4E-48497BED2A1E}" type="slidenum">
              <a:rPr lang="en-US" smtClean="0"/>
              <a:t>58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2388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This is</a:t>
            </a:r>
            <a:r>
              <a:rPr lang="en-US" baseline="0" dirty="0"/>
              <a:t> a </a:t>
            </a:r>
            <a:r>
              <a:rPr lang="en-US" dirty="0"/>
              <a:t>Java program.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2E2200-A9DA-43B2-97FF-D9878EB7AE6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439693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171D51-DBC1-4A59-9F4E-48497BED2A1E}" type="slidenum">
              <a:rPr lang="en-US" smtClean="0"/>
              <a:t>59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887428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322271-8310-410A-92A2-04FF74300364}" type="slidenum">
              <a:rPr lang="en-US" smtClean="0"/>
              <a:t>60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252878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322271-8310-410A-92A2-04FF74300364}" type="slidenum">
              <a:rPr lang="en-US" smtClean="0">
                <a:solidFill>
                  <a:prstClr val="black"/>
                </a:solidFill>
              </a:rPr>
              <a:pPr/>
              <a:t>61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88038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This is</a:t>
            </a:r>
            <a:r>
              <a:rPr lang="en-US" baseline="0" dirty="0"/>
              <a:t> a </a:t>
            </a:r>
            <a:r>
              <a:rPr lang="en-US" dirty="0"/>
              <a:t>Java program.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2E2200-A9DA-43B2-97FF-D9878EB7AE6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04468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This is</a:t>
            </a:r>
            <a:r>
              <a:rPr lang="en-US" baseline="0" dirty="0"/>
              <a:t> a </a:t>
            </a:r>
            <a:r>
              <a:rPr lang="en-US" dirty="0"/>
              <a:t>Java program.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2E2200-A9DA-43B2-97FF-D9878EB7AE6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26761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Main</a:t>
            </a:r>
            <a:r>
              <a:rPr lang="en-US" baseline="0" dirty="0"/>
              <a:t> problem with strong memory models have high overhead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322271-8310-410A-92A2-04FF74300364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029406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322271-8310-410A-92A2-04FF74300364}" type="slidenum">
              <a:rPr lang="en-US" smtClean="0">
                <a:solidFill>
                  <a:prstClr val="black"/>
                </a:solidFill>
              </a:rPr>
              <a:pPr/>
              <a:t>7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655012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322271-8310-410A-92A2-04FF74300364}" type="slidenum">
              <a:rPr lang="en-US" smtClean="0">
                <a:solidFill>
                  <a:prstClr val="black"/>
                </a:solidFill>
              </a:rPr>
              <a:pPr/>
              <a:t>8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057233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>
                <a:latin typeface="Aparajita" pitchFamily="34" charset="0"/>
                <a:cs typeface="Aparajita" pitchFamily="34" charset="0"/>
              </a:rPr>
              <a:t>Regions are bounded statically and dynamically</a:t>
            </a:r>
            <a:endParaRPr lang="en-US" sz="12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322271-8310-410A-92A2-04FF74300364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995220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171D51-DBC1-4A59-9F4E-48497BED2A1E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76249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C3976-7CF4-494C-B3EA-99A08059C680}" type="datetime1">
              <a:rPr lang="en-US" smtClean="0"/>
              <a:t>3/17/2017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D35EB-F18C-4600-9FB3-8250BB06B5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80862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A99BC-9ADE-4360-9A80-3F4FAF5361BA}" type="datetime1">
              <a:rPr lang="en-US" smtClean="0"/>
              <a:t>3/17/2017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D35EB-F18C-4600-9FB3-8250BB06B5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6146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22336-DE66-4483-99CE-A4F2815DE321}" type="datetime1">
              <a:rPr lang="en-US" smtClean="0"/>
              <a:t>3/17/2017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D35EB-F18C-4600-9FB3-8250BB06B5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296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CEBFC-B00D-4DFA-853B-6BA581CB4160}" type="datetime1">
              <a:rPr lang="en-US" smtClean="0"/>
              <a:t>3/17/2017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D35EB-F18C-4600-9FB3-8250BB06B5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06348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EAD88-E17E-4EF9-AA2C-D04F9C5519D4}" type="datetime1">
              <a:rPr lang="en-US" smtClean="0"/>
              <a:t>3/17/2017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D35EB-F18C-4600-9FB3-8250BB06B5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5166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A9605-D7B4-4378-875E-151162257F97}" type="datetime1">
              <a:rPr lang="en-US" smtClean="0"/>
              <a:t>3/17/2017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D35EB-F18C-4600-9FB3-8250BB06B5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4473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7F5A7-3AB1-455D-A4C2-E119C50ACDBD}" type="datetime1">
              <a:rPr lang="en-US" smtClean="0"/>
              <a:t>3/17/2017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D35EB-F18C-4600-9FB3-8250BB06B5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8512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41E6C-C2E6-4C13-82D5-AD74F47E2E4D}" type="datetime1">
              <a:rPr lang="en-US" smtClean="0"/>
              <a:t>3/17/2017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D35EB-F18C-4600-9FB3-8250BB06B5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043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45CFA-161E-4E86-8F8A-3BD43951953E}" type="datetime1">
              <a:rPr lang="en-US" smtClean="0"/>
              <a:t>3/17/2017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D35EB-F18C-4600-9FB3-8250BB06B5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1921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6B669-E1AC-4BFB-92FF-D3C1BCFF3429}" type="datetime1">
              <a:rPr lang="en-US" smtClean="0"/>
              <a:t>3/17/2017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D35EB-F18C-4600-9FB3-8250BB06B5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21637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F0F81-5E41-4D73-B97E-F85186F01AC7}" type="datetime1">
              <a:rPr lang="en-US" smtClean="0"/>
              <a:t>3/17/2017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D35EB-F18C-4600-9FB3-8250BB06B5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9100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3F05F7-F623-4034-B444-C9B26DC84A7F}" type="datetime1">
              <a:rPr lang="en-US" smtClean="0"/>
              <a:t>3/17/2017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ED35EB-F18C-4600-9FB3-8250BB06B5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1145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3.jp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1435" y="0"/>
            <a:ext cx="11587656" cy="2387600"/>
          </a:xfrm>
        </p:spPr>
        <p:txBody>
          <a:bodyPr>
            <a:normAutofit fontScale="90000"/>
          </a:bodyPr>
          <a:lstStyle/>
          <a:p>
            <a:pPr algn="just"/>
            <a:r>
              <a:rPr lang="en-US" dirty="0">
                <a:latin typeface="Centaur" panose="02030504050205020304" pitchFamily="18" charset="0"/>
              </a:rPr>
              <a:t>Legato: Bounded Region Serializability Using Commodity Hardware Transactional Memory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73367" y="2551004"/>
            <a:ext cx="8355724" cy="2352072"/>
          </a:xfrm>
        </p:spPr>
        <p:txBody>
          <a:bodyPr>
            <a:noAutofit/>
          </a:bodyPr>
          <a:lstStyle/>
          <a:p>
            <a:pPr algn="just"/>
            <a:r>
              <a:rPr lang="en-US" sz="3200" b="1" dirty="0">
                <a:latin typeface="Centaur" panose="02030504050205020304" pitchFamily="18" charset="0"/>
              </a:rPr>
              <a:t>Aritra Sengupta</a:t>
            </a:r>
          </a:p>
          <a:p>
            <a:pPr algn="just"/>
            <a:r>
              <a:rPr lang="en-US" sz="3200" dirty="0">
                <a:latin typeface="Centaur" panose="02030504050205020304" pitchFamily="18" charset="0"/>
              </a:rPr>
              <a:t>Man Cao</a:t>
            </a:r>
          </a:p>
          <a:p>
            <a:pPr algn="just"/>
            <a:r>
              <a:rPr lang="en-US" sz="3200" dirty="0">
                <a:latin typeface="Centaur" panose="02030504050205020304" pitchFamily="18" charset="0"/>
              </a:rPr>
              <a:t>Michael D. Bond</a:t>
            </a:r>
          </a:p>
          <a:p>
            <a:pPr algn="just"/>
            <a:r>
              <a:rPr lang="en-US" sz="3200" dirty="0">
                <a:latin typeface="Centaur" panose="02030504050205020304" pitchFamily="18" charset="0"/>
              </a:rPr>
              <a:t>and</a:t>
            </a:r>
          </a:p>
          <a:p>
            <a:pPr algn="just"/>
            <a:r>
              <a:rPr lang="en-US" sz="3200" dirty="0">
                <a:latin typeface="Centaur" panose="02030504050205020304" pitchFamily="18" charset="0"/>
              </a:rPr>
              <a:t>Milind Kulkarni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9966" y="2703933"/>
            <a:ext cx="1342696" cy="132678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9967" y="4304180"/>
            <a:ext cx="1342696" cy="1101538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D35EB-F18C-4600-9FB3-8250BB06B53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8365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Dynamically Bounded Region Serializability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10</a:t>
            </a:fld>
            <a:endParaRPr lang="en-US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97398296"/>
              </p:ext>
            </p:extLst>
          </p:nvPr>
        </p:nvGraphicFramePr>
        <p:xfrm>
          <a:off x="1905000" y="1600201"/>
          <a:ext cx="8229600" cy="9143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8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55470944"/>
              </p:ext>
            </p:extLst>
          </p:nvPr>
        </p:nvGraphicFramePr>
        <p:xfrm>
          <a:off x="2362200" y="2667000"/>
          <a:ext cx="7467600" cy="35934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6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4860">
                <a:tc>
                  <a:txBody>
                    <a:bodyPr/>
                    <a:lstStyle/>
                    <a:p>
                      <a:endParaRPr lang="en-US" sz="1800" dirty="0">
                        <a:latin typeface="+mn-lt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lt"/>
                        </a:rPr>
                        <a:t>DRF0 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lt"/>
                        </a:rPr>
                        <a:t>SC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lt"/>
                        </a:rPr>
                        <a:t>DBRS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3973">
                <a:tc>
                  <a:txBody>
                    <a:bodyPr/>
                    <a:lstStyle/>
                    <a:p>
                      <a:r>
                        <a:rPr lang="en-US" sz="1800" b="1" dirty="0">
                          <a:latin typeface="+mn-lt"/>
                        </a:rPr>
                        <a:t>hsqldb6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C00000"/>
                          </a:solidFill>
                          <a:latin typeface="+mn-lt"/>
                        </a:rPr>
                        <a:t>Infinite loop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00B050"/>
                          </a:solidFill>
                          <a:latin typeface="+mn-lt"/>
                        </a:rPr>
                        <a:t>Correct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Correct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36953">
                <a:tc>
                  <a:txBody>
                    <a:bodyPr/>
                    <a:lstStyle/>
                    <a:p>
                      <a:r>
                        <a:rPr lang="en-US" sz="1800" b="1" dirty="0">
                          <a:latin typeface="+mn-lt"/>
                        </a:rPr>
                        <a:t>sunflow9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C00000"/>
                          </a:solidFill>
                          <a:latin typeface="+mn-lt"/>
                        </a:rPr>
                        <a:t>Null pointer exception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800" b="1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Correct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Correct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4860">
                <a:tc>
                  <a:txBody>
                    <a:bodyPr/>
                    <a:lstStyle/>
                    <a:p>
                      <a:r>
                        <a:rPr lang="en-US" sz="1800" b="1" dirty="0">
                          <a:latin typeface="+mn-lt"/>
                        </a:rPr>
                        <a:t>jbb2000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C00000"/>
                          </a:solidFill>
                          <a:latin typeface="+mn-lt"/>
                        </a:rPr>
                        <a:t>Corrupt output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800" b="1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Corrupt output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Correct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3973">
                <a:tc>
                  <a:txBody>
                    <a:bodyPr/>
                    <a:lstStyle/>
                    <a:p>
                      <a:r>
                        <a:rPr lang="en-US" sz="1800" b="1" dirty="0">
                          <a:latin typeface="+mn-lt"/>
                        </a:rPr>
                        <a:t>jbb2000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C00000"/>
                          </a:solidFill>
                          <a:latin typeface="+mn-lt"/>
                        </a:rPr>
                        <a:t>Infinite</a:t>
                      </a:r>
                      <a:r>
                        <a:rPr lang="en-US" sz="1800" b="1" baseline="0" dirty="0">
                          <a:solidFill>
                            <a:srgbClr val="C00000"/>
                          </a:solidFill>
                          <a:latin typeface="+mn-lt"/>
                        </a:rPr>
                        <a:t> loop</a:t>
                      </a:r>
                      <a:endParaRPr lang="en-US" sz="1800" b="1" dirty="0">
                        <a:solidFill>
                          <a:srgbClr val="C00000"/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Correct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Correct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3973">
                <a:tc>
                  <a:txBody>
                    <a:bodyPr/>
                    <a:lstStyle/>
                    <a:p>
                      <a:r>
                        <a:rPr lang="en-US" sz="1800" b="1" dirty="0">
                          <a:latin typeface="+mn-lt"/>
                        </a:rPr>
                        <a:t>sor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C00000"/>
                          </a:solidFill>
                          <a:latin typeface="+mn-lt"/>
                        </a:rPr>
                        <a:t>Infinite loop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Correct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Correct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3973">
                <a:tc>
                  <a:txBody>
                    <a:bodyPr/>
                    <a:lstStyle/>
                    <a:p>
                      <a:r>
                        <a:rPr lang="en-US" sz="1800" b="1" dirty="0">
                          <a:latin typeface="+mn-lt"/>
                        </a:rPr>
                        <a:t>lufact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C00000"/>
                          </a:solidFill>
                          <a:latin typeface="+mn-lt"/>
                        </a:rPr>
                        <a:t>Infinite loop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Correct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Correct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3973">
                <a:tc>
                  <a:txBody>
                    <a:bodyPr/>
                    <a:lstStyle/>
                    <a:p>
                      <a:r>
                        <a:rPr lang="en-US" sz="1800" b="1" dirty="0">
                          <a:latin typeface="+mn-lt"/>
                        </a:rPr>
                        <a:t>moldyn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C00000"/>
                          </a:solidFill>
                          <a:latin typeface="+mn-lt"/>
                        </a:rPr>
                        <a:t>Infinite loop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Correct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Correct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4860">
                <a:tc>
                  <a:txBody>
                    <a:bodyPr/>
                    <a:lstStyle/>
                    <a:p>
                      <a:r>
                        <a:rPr lang="en-US" sz="1800" b="1" dirty="0">
                          <a:latin typeface="+mn-lt"/>
                        </a:rPr>
                        <a:t>raytracer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C00000"/>
                          </a:solidFill>
                          <a:latin typeface="+mn-lt"/>
                        </a:rPr>
                        <a:t>Fails validation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800" b="1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Fails validation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Correct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6" name="Shape 496"/>
          <p:cNvSpPr txBox="1"/>
          <p:nvPr/>
        </p:nvSpPr>
        <p:spPr>
          <a:xfrm>
            <a:off x="1564250" y="6267768"/>
            <a:ext cx="8442386" cy="356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lnSpc>
                <a:spcPct val="115000"/>
              </a:lnSpc>
            </a:pPr>
            <a:r>
              <a:rPr lang="en" sz="1600" dirty="0">
                <a:solidFill>
                  <a:srgbClr val="2F2B20"/>
                </a:solidFill>
                <a:latin typeface="Garamond" panose="02020404030301010803" pitchFamily="18" charset="0"/>
                <a:cs typeface="Aparajita" pitchFamily="34" charset="0"/>
              </a:rPr>
              <a:t>1</a:t>
            </a:r>
            <a:r>
              <a:rPr lang="en" sz="1600" dirty="0">
                <a:solidFill>
                  <a:srgbClr val="2F2B20"/>
                </a:solidFill>
                <a:cs typeface="Aparajita" pitchFamily="34" charset="0"/>
              </a:rPr>
              <a:t>. Sengupta et al. Hybrid Static-Dynamic Analysis for Statically Bounded Region Serializability. ASPLOS, 2015. </a:t>
            </a:r>
          </a:p>
        </p:txBody>
      </p:sp>
      <p:cxnSp>
        <p:nvCxnSpPr>
          <p:cNvPr id="9" name="Shape 495"/>
          <p:cNvCxnSpPr/>
          <p:nvPr/>
        </p:nvCxnSpPr>
        <p:spPr>
          <a:xfrm>
            <a:off x="1550854" y="6310513"/>
            <a:ext cx="8469178" cy="0"/>
          </a:xfrm>
          <a:prstGeom prst="straightConnector1">
            <a:avLst/>
          </a:prstGeom>
          <a:ln>
            <a:headEnd type="none" w="lg" len="lg"/>
            <a:tailEnd type="none" w="lg" len="lg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77754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11</a:t>
            </a:fld>
            <a:endParaRPr lang="en-US" dirty="0"/>
          </a:p>
        </p:txBody>
      </p:sp>
      <p:graphicFrame>
        <p:nvGraphicFramePr>
          <p:cNvPr id="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72626277"/>
              </p:ext>
            </p:extLst>
          </p:nvPr>
        </p:nvGraphicFramePr>
        <p:xfrm>
          <a:off x="1461919" y="168275"/>
          <a:ext cx="9331494" cy="61880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Snip Single Corner Rectangle 2"/>
          <p:cNvSpPr/>
          <p:nvPr/>
        </p:nvSpPr>
        <p:spPr>
          <a:xfrm>
            <a:off x="8254562" y="204952"/>
            <a:ext cx="3455276" cy="2490951"/>
          </a:xfrm>
          <a:prstGeom prst="snip1Rect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>
              <a:buFont typeface="Arial" pitchFamily="34" charset="0"/>
              <a:buChar char="•"/>
            </a:pPr>
            <a:endParaRPr lang="en-US" sz="2400" dirty="0"/>
          </a:p>
          <a:p>
            <a:r>
              <a:rPr lang="en-US" sz="2400" dirty="0"/>
              <a:t>Benchmarks: DaCapo 2006, 2009 and </a:t>
            </a:r>
            <a:r>
              <a:rPr lang="en-US" sz="2400" dirty="0" err="1"/>
              <a:t>SPECjbb</a:t>
            </a:r>
            <a:r>
              <a:rPr lang="en-US" sz="2400" dirty="0"/>
              <a:t> benchmarks</a:t>
            </a:r>
          </a:p>
          <a:p>
            <a:endParaRPr lang="en-US" sz="2400" dirty="0"/>
          </a:p>
          <a:p>
            <a:r>
              <a:rPr lang="en-US" sz="2400" dirty="0"/>
              <a:t>Intel Xeon with TSX. </a:t>
            </a:r>
          </a:p>
          <a:p>
            <a:r>
              <a:rPr lang="en-US" sz="2400" dirty="0"/>
              <a:t>A </a:t>
            </a:r>
            <a:r>
              <a:rPr lang="en-US" sz="2400" dirty="0">
                <a:latin typeface="Garamond" panose="02020404030301010803" pitchFamily="18" charset="0"/>
              </a:rPr>
              <a:t>14</a:t>
            </a:r>
            <a:r>
              <a:rPr lang="en-US" sz="2400" dirty="0"/>
              <a:t>-core processor</a:t>
            </a:r>
          </a:p>
          <a:p>
            <a:pPr marL="342900" indent="-342900">
              <a:buFont typeface="Arial" pitchFamily="34" charset="0"/>
              <a:buChar char="•"/>
            </a:pPr>
            <a:endParaRPr lang="en-US" sz="2400" dirty="0"/>
          </a:p>
        </p:txBody>
      </p:sp>
      <p:sp>
        <p:nvSpPr>
          <p:cNvPr id="6" name="Shape 496"/>
          <p:cNvSpPr txBox="1"/>
          <p:nvPr/>
        </p:nvSpPr>
        <p:spPr>
          <a:xfrm>
            <a:off x="1906473" y="6250476"/>
            <a:ext cx="8442386" cy="356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lnSpc>
                <a:spcPct val="115000"/>
              </a:lnSpc>
            </a:pPr>
            <a:r>
              <a:rPr lang="en" sz="1600" dirty="0">
                <a:solidFill>
                  <a:srgbClr val="2F2B20"/>
                </a:solidFill>
                <a:latin typeface="Garamond" panose="02020404030301010803" pitchFamily="18" charset="0"/>
                <a:cs typeface="Aparajita" pitchFamily="34" charset="0"/>
              </a:rPr>
              <a:t>1</a:t>
            </a:r>
            <a:r>
              <a:rPr lang="en" sz="1600" dirty="0">
                <a:solidFill>
                  <a:srgbClr val="2F2B20"/>
                </a:solidFill>
                <a:cs typeface="Aparajita" pitchFamily="34" charset="0"/>
              </a:rPr>
              <a:t>. Sengupta et al. Hybrid Static-Dynamic Analysis for Statically Bounded Region Serializability. ASPLOS, 2015. </a:t>
            </a:r>
          </a:p>
        </p:txBody>
      </p:sp>
      <p:cxnSp>
        <p:nvCxnSpPr>
          <p:cNvPr id="7" name="Shape 495"/>
          <p:cNvCxnSpPr/>
          <p:nvPr/>
        </p:nvCxnSpPr>
        <p:spPr>
          <a:xfrm>
            <a:off x="1879681" y="6318615"/>
            <a:ext cx="8469178" cy="0"/>
          </a:xfrm>
          <a:prstGeom prst="straightConnector1">
            <a:avLst/>
          </a:prstGeom>
          <a:ln>
            <a:headEnd type="none" w="lg" len="lg"/>
            <a:tailEnd type="none" w="lg" len="lg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432202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49360"/>
            <a:ext cx="10515600" cy="1325563"/>
          </a:xfrm>
        </p:spPr>
        <p:txBody>
          <a:bodyPr>
            <a:normAutofit/>
          </a:bodyPr>
          <a:lstStyle/>
          <a:p>
            <a:r>
              <a:rPr lang="en-US" sz="3800" dirty="0">
                <a:cs typeface="Aparajita" pitchFamily="34" charset="0"/>
              </a:rPr>
              <a:t>End-to-End Memory Models: Run-time cost vs Strength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3273139" y="1539527"/>
            <a:ext cx="0" cy="3733800"/>
          </a:xfrm>
          <a:prstGeom prst="line">
            <a:avLst/>
          </a:prstGeom>
          <a:ln>
            <a:headEnd type="triangle"/>
            <a:tailEnd type="non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3273139" y="5280254"/>
            <a:ext cx="5181600" cy="0"/>
          </a:xfrm>
          <a:prstGeom prst="line">
            <a:avLst/>
          </a:prstGeom>
          <a:ln>
            <a:headEnd type="triangle"/>
            <a:tailEnd type="non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2445327" y="2344759"/>
            <a:ext cx="677108" cy="2410275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en-US" sz="3200" dirty="0">
                <a:solidFill>
                  <a:srgbClr val="2F2B20"/>
                </a:solidFill>
                <a:latin typeface="Aparajita" pitchFamily="34" charset="0"/>
                <a:cs typeface="Aparajita" pitchFamily="34" charset="0"/>
              </a:rPr>
              <a:t>Run-time cost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209670" y="5479282"/>
            <a:ext cx="1610954" cy="58477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en-US" sz="3200" dirty="0">
                <a:solidFill>
                  <a:srgbClr val="2F2B20"/>
                </a:solidFill>
                <a:latin typeface="Aparajita" pitchFamily="34" charset="0"/>
                <a:cs typeface="Aparajita" pitchFamily="34" charset="0"/>
              </a:rPr>
              <a:t>Strength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9001" y="1899747"/>
            <a:ext cx="2462581" cy="896038"/>
          </a:xfrm>
          <a:prstGeom prst="rect">
            <a:avLst/>
          </a:prstGeom>
        </p:spPr>
      </p:pic>
      <p:sp>
        <p:nvSpPr>
          <p:cNvPr id="20" name="Flowchart: Process 19"/>
          <p:cNvSpPr/>
          <p:nvPr/>
        </p:nvSpPr>
        <p:spPr>
          <a:xfrm>
            <a:off x="4800600" y="3233937"/>
            <a:ext cx="914400" cy="494610"/>
          </a:xfrm>
          <a:prstGeom prst="flowChartProcess">
            <a:avLst/>
          </a:prstGeom>
          <a:solidFill>
            <a:schemeClr val="accent3">
              <a:lumMod val="20000"/>
              <a:lumOff val="80000"/>
            </a:schemeClr>
          </a:solidFill>
          <a:ln w="47625">
            <a:solidFill>
              <a:schemeClr val="bg2">
                <a:lumMod val="10000"/>
                <a:alpha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rgbClr val="2F2B20"/>
                </a:solidFill>
              </a:rPr>
              <a:t>SC</a:t>
            </a:r>
          </a:p>
        </p:txBody>
      </p:sp>
      <p:sp>
        <p:nvSpPr>
          <p:cNvPr id="21" name="Flowchart: Process 20"/>
          <p:cNvSpPr/>
          <p:nvPr/>
        </p:nvSpPr>
        <p:spPr>
          <a:xfrm>
            <a:off x="7239000" y="1907322"/>
            <a:ext cx="2438400" cy="851411"/>
          </a:xfrm>
          <a:prstGeom prst="flowChartProcess">
            <a:avLst/>
          </a:prstGeom>
          <a:solidFill>
            <a:schemeClr val="accent3">
              <a:lumMod val="20000"/>
              <a:lumOff val="80000"/>
            </a:schemeClr>
          </a:solidFill>
          <a:ln w="47625">
            <a:solidFill>
              <a:schemeClr val="accent3">
                <a:lumMod val="50000"/>
                <a:alpha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rgbClr val="2F2B20"/>
                </a:solidFill>
                <a:cs typeface="Aparajita" pitchFamily="34" charset="0"/>
              </a:rPr>
              <a:t>(Unbounded) Synchronization-free Region Serializability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8610600" y="6340585"/>
            <a:ext cx="2743200" cy="365125"/>
          </a:xfrm>
        </p:spPr>
        <p:txBody>
          <a:bodyPr/>
          <a:lstStyle/>
          <a:p>
            <a:fld id="{F20C1C88-E8EC-4B74-AEC5-4E72F6E72D43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18" name="Oval 17"/>
          <p:cNvSpPr/>
          <p:nvPr/>
        </p:nvSpPr>
        <p:spPr>
          <a:xfrm>
            <a:off x="6935869" y="4067328"/>
            <a:ext cx="841788" cy="729125"/>
          </a:xfrm>
          <a:prstGeom prst="ellipse">
            <a:avLst/>
          </a:prstGeom>
          <a:noFill/>
          <a:ln w="6032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0" dirty="0" err="1"/>
          </a:p>
        </p:txBody>
      </p:sp>
      <p:sp>
        <p:nvSpPr>
          <p:cNvPr id="23" name="Rectangular Callout 25"/>
          <p:cNvSpPr/>
          <p:nvPr/>
        </p:nvSpPr>
        <p:spPr>
          <a:xfrm>
            <a:off x="8977142" y="3330157"/>
            <a:ext cx="2573727" cy="1253980"/>
          </a:xfrm>
          <a:prstGeom prst="wedgeRectCallout">
            <a:avLst>
              <a:gd name="adj1" fmla="val -98922"/>
              <a:gd name="adj2" fmla="val 41045"/>
            </a:avLst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000" dirty="0">
                <a:cs typeface="Aparajita" pitchFamily="34" charset="0"/>
              </a:rPr>
              <a:t>This work: HTM-based dynamically bounded region serializability</a:t>
            </a:r>
          </a:p>
        </p:txBody>
      </p:sp>
      <p:sp>
        <p:nvSpPr>
          <p:cNvPr id="24" name="Flowchart: Process 23"/>
          <p:cNvSpPr/>
          <p:nvPr/>
        </p:nvSpPr>
        <p:spPr>
          <a:xfrm>
            <a:off x="3733799" y="4327753"/>
            <a:ext cx="1823575" cy="607317"/>
          </a:xfrm>
          <a:prstGeom prst="flowChartProcess">
            <a:avLst/>
          </a:prstGeom>
          <a:solidFill>
            <a:schemeClr val="accent3">
              <a:lumMod val="20000"/>
              <a:lumOff val="80000"/>
            </a:schemeClr>
          </a:solidFill>
          <a:ln w="47625">
            <a:solidFill>
              <a:schemeClr val="bg2">
                <a:lumMod val="10000"/>
                <a:alpha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2F2B20"/>
                </a:solidFill>
                <a:cs typeface="Aparajita" pitchFamily="34" charset="0"/>
              </a:rPr>
              <a:t>DRF0 (C++/Java)</a:t>
            </a:r>
          </a:p>
        </p:txBody>
      </p:sp>
      <p:sp>
        <p:nvSpPr>
          <p:cNvPr id="22" name="Rectangular Callout 21"/>
          <p:cNvSpPr/>
          <p:nvPr/>
        </p:nvSpPr>
        <p:spPr>
          <a:xfrm>
            <a:off x="6096000" y="3035488"/>
            <a:ext cx="2521527" cy="921659"/>
          </a:xfrm>
          <a:prstGeom prst="wedgeRectCallout">
            <a:avLst>
              <a:gd name="adj1" fmla="val 19751"/>
              <a:gd name="adj2" fmla="val 49667"/>
            </a:avLst>
          </a:prstGeom>
          <a:solidFill>
            <a:schemeClr val="accent3">
              <a:lumMod val="20000"/>
              <a:lumOff val="80000"/>
            </a:schemeClr>
          </a:solidFill>
          <a:ln w="47625">
            <a:solidFill>
              <a:schemeClr val="bg2">
                <a:lumMod val="10000"/>
                <a:alpha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dirty="0">
              <a:solidFill>
                <a:srgbClr val="2F2B20"/>
              </a:solidFill>
            </a:endParaRPr>
          </a:p>
          <a:p>
            <a:pPr algn="ctr"/>
            <a:r>
              <a:rPr lang="en-US" sz="2000" b="1" dirty="0">
                <a:solidFill>
                  <a:srgbClr val="2F2B20"/>
                </a:solidFill>
              </a:rPr>
              <a:t>Dynamically Bounded Region Serializability via </a:t>
            </a:r>
            <a:r>
              <a:rPr lang="en-US" sz="2000" b="1" dirty="0" err="1">
                <a:solidFill>
                  <a:srgbClr val="2F2B20"/>
                </a:solidFill>
              </a:rPr>
              <a:t>EnfoRSer</a:t>
            </a:r>
            <a:endParaRPr lang="en-US" sz="2000" b="1" dirty="0">
              <a:solidFill>
                <a:srgbClr val="2F2B20"/>
              </a:solidFill>
            </a:endParaRPr>
          </a:p>
          <a:p>
            <a:pPr algn="ctr"/>
            <a:endParaRPr lang="en-US" sz="2000" b="1" dirty="0">
              <a:solidFill>
                <a:srgbClr val="2F2B2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67206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33746"/>
            <a:ext cx="10515600" cy="1325563"/>
          </a:xfrm>
        </p:spPr>
        <p:txBody>
          <a:bodyPr/>
          <a:lstStyle/>
          <a:p>
            <a:r>
              <a:rPr lang="en-US" dirty="0"/>
              <a:t>Outline</a:t>
            </a:r>
            <a:endParaRPr lang="en-US" dirty="0"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40676" y="1298028"/>
            <a:ext cx="9270124" cy="5118538"/>
          </a:xfrm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>
              <a:buNone/>
            </a:pPr>
            <a:endParaRPr lang="en-US" sz="2400" dirty="0">
              <a:solidFill>
                <a:schemeClr val="accent3">
                  <a:lumMod val="50000"/>
                </a:schemeClr>
              </a:solidFill>
              <a:cs typeface="Aparajita" pitchFamily="34" charset="0"/>
            </a:endParaRPr>
          </a:p>
          <a:p>
            <a:r>
              <a:rPr lang="en-US" sz="2400" dirty="0">
                <a:solidFill>
                  <a:schemeClr val="accent3">
                    <a:lumMod val="50000"/>
                  </a:schemeClr>
                </a:solidFill>
                <a:cs typeface="Aparajita" pitchFamily="34" charset="0"/>
              </a:rPr>
              <a:t>Challenges  </a:t>
            </a:r>
          </a:p>
          <a:p>
            <a:pPr lvl="1"/>
            <a:r>
              <a:rPr lang="en-US" dirty="0">
                <a:solidFill>
                  <a:schemeClr val="accent3">
                    <a:lumMod val="50000"/>
                  </a:schemeClr>
                </a:solidFill>
                <a:cs typeface="Aparajita" pitchFamily="34" charset="0"/>
              </a:rPr>
              <a:t>Naïve implementation with hardware transactional memory</a:t>
            </a:r>
          </a:p>
          <a:p>
            <a:pPr lvl="1"/>
            <a:r>
              <a:rPr lang="en-US" dirty="0">
                <a:solidFill>
                  <a:schemeClr val="accent3">
                    <a:lumMod val="50000"/>
                  </a:schemeClr>
                </a:solidFill>
                <a:cs typeface="Aparajita" pitchFamily="34" charset="0"/>
              </a:rPr>
              <a:t>Limitations of using HTM for DBRS</a:t>
            </a:r>
          </a:p>
          <a:p>
            <a:pPr marL="457200" lvl="1" indent="0">
              <a:buNone/>
            </a:pPr>
            <a:endParaRPr lang="en-US" dirty="0">
              <a:solidFill>
                <a:schemeClr val="accent3">
                  <a:lumMod val="50000"/>
                </a:schemeClr>
              </a:solidFill>
              <a:cs typeface="Aparajita" pitchFamily="34" charset="0"/>
            </a:endParaRPr>
          </a:p>
          <a:p>
            <a:r>
              <a:rPr lang="en-US" sz="2400" dirty="0">
                <a:solidFill>
                  <a:schemeClr val="accent3">
                    <a:lumMod val="50000"/>
                  </a:schemeClr>
                </a:solidFill>
                <a:cs typeface="Aparajita" pitchFamily="34" charset="0"/>
              </a:rPr>
              <a:t>Approach</a:t>
            </a:r>
          </a:p>
          <a:p>
            <a:pPr lvl="1"/>
            <a:r>
              <a:rPr lang="en-US" dirty="0">
                <a:solidFill>
                  <a:schemeClr val="accent3">
                    <a:lumMod val="50000"/>
                  </a:schemeClr>
                </a:solidFill>
                <a:cs typeface="Aparajita" pitchFamily="34" charset="0"/>
              </a:rPr>
              <a:t>Overcoming limitations</a:t>
            </a:r>
          </a:p>
          <a:p>
            <a:pPr lvl="1"/>
            <a:r>
              <a:rPr lang="en-US" dirty="0">
                <a:solidFill>
                  <a:schemeClr val="accent3">
                    <a:lumMod val="50000"/>
                  </a:schemeClr>
                </a:solidFill>
                <a:cs typeface="Aparajita" pitchFamily="34" charset="0"/>
              </a:rPr>
              <a:t>Our approach to DBRS enforcement: </a:t>
            </a:r>
            <a:r>
              <a:rPr lang="en-US" b="1" dirty="0">
                <a:solidFill>
                  <a:schemeClr val="accent3">
                    <a:lumMod val="50000"/>
                  </a:schemeClr>
                </a:solidFill>
                <a:cs typeface="Aparajita" pitchFamily="34" charset="0"/>
              </a:rPr>
              <a:t>Legato</a:t>
            </a:r>
          </a:p>
          <a:p>
            <a:pPr marL="457200" lvl="1" indent="0">
              <a:buNone/>
            </a:pPr>
            <a:endParaRPr lang="en-US" dirty="0">
              <a:solidFill>
                <a:schemeClr val="accent3">
                  <a:lumMod val="50000"/>
                </a:schemeClr>
              </a:solidFill>
              <a:cs typeface="Aparajita" pitchFamily="34" charset="0"/>
            </a:endParaRPr>
          </a:p>
          <a:p>
            <a:r>
              <a:rPr lang="en-US" sz="2400" dirty="0">
                <a:solidFill>
                  <a:schemeClr val="accent3">
                    <a:lumMod val="50000"/>
                  </a:schemeClr>
                </a:solidFill>
                <a:cs typeface="Aparajita" pitchFamily="34" charset="0"/>
              </a:rPr>
              <a:t>Evaluation</a:t>
            </a:r>
          </a:p>
          <a:p>
            <a:pPr marL="457200" lvl="1" indent="0">
              <a:buNone/>
            </a:pPr>
            <a:r>
              <a:rPr lang="en-US" dirty="0">
                <a:solidFill>
                  <a:schemeClr val="accent3">
                    <a:lumMod val="50000"/>
                  </a:schemeClr>
                </a:solidFill>
                <a:cs typeface="Aparajita" pitchFamily="34" charset="0"/>
              </a:rPr>
              <a:t> </a:t>
            </a:r>
          </a:p>
          <a:p>
            <a:endParaRPr lang="en-US" sz="2400" dirty="0">
              <a:solidFill>
                <a:schemeClr val="accent3">
                  <a:lumMod val="50000"/>
                </a:schemeClr>
              </a:solidFill>
              <a:cs typeface="Aparajita" pitchFamily="34" charset="0"/>
            </a:endParaRPr>
          </a:p>
          <a:p>
            <a:pPr marL="114300" indent="0">
              <a:buNone/>
            </a:pPr>
            <a:r>
              <a:rPr lang="en-US" sz="2400" dirty="0">
                <a:solidFill>
                  <a:schemeClr val="accent3">
                    <a:lumMod val="50000"/>
                  </a:schemeClr>
                </a:solidFill>
                <a:cs typeface="Aparajita" pitchFamily="34" charset="0"/>
              </a:rPr>
              <a:t>			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C1C88-E8EC-4B74-AEC5-4E72F6E72D43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08495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960698"/>
            <a:ext cx="2743200" cy="365125"/>
          </a:xfrm>
        </p:spPr>
        <p:txBody>
          <a:bodyPr/>
          <a:lstStyle/>
          <a:p>
            <a:fld id="{2754ED01-E2A0-4C1E-8E21-014B99041579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 rot="16200000">
            <a:off x="1642237" y="2208233"/>
            <a:ext cx="2590800" cy="13716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/>
          <p:cNvCxnSpPr>
            <a:cxnSpLocks/>
          </p:cNvCxnSpPr>
          <p:nvPr/>
        </p:nvCxnSpPr>
        <p:spPr>
          <a:xfrm rot="16200000">
            <a:off x="2446370" y="2894032"/>
            <a:ext cx="2590800" cy="0"/>
          </a:xfrm>
          <a:prstGeom prst="line">
            <a:avLst/>
          </a:prstGeom>
          <a:ln w="60325" cmpd="thickThin">
            <a:prstDash val="dash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cxnSpLocks/>
          </p:cNvCxnSpPr>
          <p:nvPr/>
        </p:nvCxnSpPr>
        <p:spPr>
          <a:xfrm rot="16200000">
            <a:off x="2540499" y="2894032"/>
            <a:ext cx="2590800" cy="0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cxnSpLocks/>
          </p:cNvCxnSpPr>
          <p:nvPr/>
        </p:nvCxnSpPr>
        <p:spPr>
          <a:xfrm rot="16200000">
            <a:off x="819276" y="2855303"/>
            <a:ext cx="2590800" cy="0"/>
          </a:xfrm>
          <a:prstGeom prst="line">
            <a:avLst/>
          </a:prstGeom>
          <a:ln w="60325" cmpd="thickThin">
            <a:solidFill>
              <a:schemeClr val="tx2">
                <a:lumMod val="60000"/>
                <a:lumOff val="40000"/>
              </a:schemeClr>
            </a:solidFill>
            <a:prstDash val="dash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1981200" y="-40297"/>
            <a:ext cx="8229600" cy="1600200"/>
          </a:xfrm>
        </p:spPr>
        <p:txBody>
          <a:bodyPr>
            <a:normAutofit fontScale="90000"/>
          </a:bodyPr>
          <a:lstStyle/>
          <a:p>
            <a:r>
              <a:rPr lang="en-US" dirty="0"/>
              <a:t>Enforcing DBRS with Commodity Hardware Transactional Memory (HTM)</a:t>
            </a:r>
          </a:p>
        </p:txBody>
      </p:sp>
      <p:sp>
        <p:nvSpPr>
          <p:cNvPr id="15" name="Oval Callout 11"/>
          <p:cNvSpPr/>
          <p:nvPr/>
        </p:nvSpPr>
        <p:spPr>
          <a:xfrm>
            <a:off x="2581835" y="5143278"/>
            <a:ext cx="1796675" cy="914400"/>
          </a:xfrm>
          <a:prstGeom prst="wedgeEllipseCallout">
            <a:avLst>
              <a:gd name="adj1" fmla="val 14815"/>
              <a:gd name="adj2" fmla="val -146753"/>
            </a:avLst>
          </a:prstGeom>
          <a:solidFill>
            <a:schemeClr val="accent2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Transaction End</a:t>
            </a:r>
          </a:p>
        </p:txBody>
      </p:sp>
      <p:sp>
        <p:nvSpPr>
          <p:cNvPr id="17" name="Oval Callout 13"/>
          <p:cNvSpPr/>
          <p:nvPr/>
        </p:nvSpPr>
        <p:spPr>
          <a:xfrm>
            <a:off x="735660" y="5143278"/>
            <a:ext cx="1846175" cy="914400"/>
          </a:xfrm>
          <a:prstGeom prst="wedgeEllipseCallout">
            <a:avLst>
              <a:gd name="adj1" fmla="val 15250"/>
              <a:gd name="adj2" fmla="val -15337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Transaction  start</a:t>
            </a:r>
          </a:p>
        </p:txBody>
      </p:sp>
    </p:spTree>
    <p:extLst>
      <p:ext uri="{BB962C8B-B14F-4D97-AF65-F5344CB8AC3E}">
        <p14:creationId xmlns:p14="http://schemas.microsoft.com/office/powerpoint/2010/main" val="12010359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960698"/>
            <a:ext cx="2743200" cy="365125"/>
          </a:xfrm>
        </p:spPr>
        <p:txBody>
          <a:bodyPr/>
          <a:lstStyle/>
          <a:p>
            <a:fld id="{2754ED01-E2A0-4C1E-8E21-014B99041579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 rot="16200000">
            <a:off x="1642237" y="2208233"/>
            <a:ext cx="2590800" cy="13716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/>
          <p:cNvCxnSpPr>
            <a:cxnSpLocks/>
          </p:cNvCxnSpPr>
          <p:nvPr/>
        </p:nvCxnSpPr>
        <p:spPr>
          <a:xfrm rot="16200000">
            <a:off x="2446370" y="2894032"/>
            <a:ext cx="2590800" cy="0"/>
          </a:xfrm>
          <a:prstGeom prst="line">
            <a:avLst/>
          </a:prstGeom>
          <a:ln w="60325" cmpd="thickThin">
            <a:prstDash val="dash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cxnSpLocks/>
          </p:cNvCxnSpPr>
          <p:nvPr/>
        </p:nvCxnSpPr>
        <p:spPr>
          <a:xfrm rot="16200000">
            <a:off x="2540499" y="2894032"/>
            <a:ext cx="2590800" cy="0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cxnSpLocks/>
          </p:cNvCxnSpPr>
          <p:nvPr/>
        </p:nvCxnSpPr>
        <p:spPr>
          <a:xfrm rot="16200000">
            <a:off x="819276" y="2855303"/>
            <a:ext cx="2590800" cy="0"/>
          </a:xfrm>
          <a:prstGeom prst="line">
            <a:avLst/>
          </a:prstGeom>
          <a:ln w="60325" cmpd="thickThin">
            <a:solidFill>
              <a:schemeClr val="tx2">
                <a:lumMod val="60000"/>
                <a:lumOff val="40000"/>
              </a:schemeClr>
            </a:solidFill>
            <a:prstDash val="dash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1981200" y="-40297"/>
            <a:ext cx="8229600" cy="1600200"/>
          </a:xfrm>
        </p:spPr>
        <p:txBody>
          <a:bodyPr>
            <a:normAutofit fontScale="90000"/>
          </a:bodyPr>
          <a:lstStyle/>
          <a:p>
            <a:r>
              <a:rPr lang="en-US" dirty="0"/>
              <a:t>Enforcing DBRS with Commodity Hardware Transactional Memory (HTM)</a:t>
            </a:r>
          </a:p>
        </p:txBody>
      </p:sp>
      <p:sp>
        <p:nvSpPr>
          <p:cNvPr id="15" name="Rectangle 14"/>
          <p:cNvSpPr/>
          <p:nvPr/>
        </p:nvSpPr>
        <p:spPr>
          <a:xfrm rot="16200000">
            <a:off x="3495681" y="2212719"/>
            <a:ext cx="2590800" cy="13716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Connector 16"/>
          <p:cNvCxnSpPr>
            <a:cxnSpLocks/>
          </p:cNvCxnSpPr>
          <p:nvPr/>
        </p:nvCxnSpPr>
        <p:spPr>
          <a:xfrm rot="16200000">
            <a:off x="4299814" y="2898518"/>
            <a:ext cx="2590800" cy="0"/>
          </a:xfrm>
          <a:prstGeom prst="line">
            <a:avLst/>
          </a:prstGeom>
          <a:ln w="60325" cmpd="thickThin">
            <a:prstDash val="dash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cxnSpLocks/>
          </p:cNvCxnSpPr>
          <p:nvPr/>
        </p:nvCxnSpPr>
        <p:spPr>
          <a:xfrm rot="16200000">
            <a:off x="2672720" y="2859789"/>
            <a:ext cx="2590800" cy="0"/>
          </a:xfrm>
          <a:prstGeom prst="line">
            <a:avLst/>
          </a:prstGeom>
          <a:ln w="60325" cmpd="thickThin">
            <a:solidFill>
              <a:schemeClr val="tx2">
                <a:lumMod val="60000"/>
                <a:lumOff val="40000"/>
              </a:schemeClr>
            </a:solidFill>
            <a:prstDash val="dash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3" name="Oval Callout 11"/>
          <p:cNvSpPr/>
          <p:nvPr/>
        </p:nvSpPr>
        <p:spPr>
          <a:xfrm>
            <a:off x="2581835" y="5143278"/>
            <a:ext cx="1796675" cy="914400"/>
          </a:xfrm>
          <a:prstGeom prst="wedgeEllipseCallout">
            <a:avLst>
              <a:gd name="adj1" fmla="val 14815"/>
              <a:gd name="adj2" fmla="val -146753"/>
            </a:avLst>
          </a:prstGeom>
          <a:solidFill>
            <a:schemeClr val="accent2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Transaction End</a:t>
            </a:r>
          </a:p>
        </p:txBody>
      </p:sp>
      <p:sp>
        <p:nvSpPr>
          <p:cNvPr id="24" name="Oval Callout 13"/>
          <p:cNvSpPr/>
          <p:nvPr/>
        </p:nvSpPr>
        <p:spPr>
          <a:xfrm>
            <a:off x="735660" y="5143278"/>
            <a:ext cx="1846175" cy="914400"/>
          </a:xfrm>
          <a:prstGeom prst="wedgeEllipseCallout">
            <a:avLst>
              <a:gd name="adj1" fmla="val 15250"/>
              <a:gd name="adj2" fmla="val -15337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Transaction  Start</a:t>
            </a:r>
          </a:p>
        </p:txBody>
      </p:sp>
      <p:sp>
        <p:nvSpPr>
          <p:cNvPr id="25" name="Oval Callout 11"/>
          <p:cNvSpPr/>
          <p:nvPr/>
        </p:nvSpPr>
        <p:spPr>
          <a:xfrm>
            <a:off x="6264076" y="5100694"/>
            <a:ext cx="1796677" cy="914400"/>
          </a:xfrm>
          <a:prstGeom prst="wedgeEllipseCallout">
            <a:avLst>
              <a:gd name="adj1" fmla="val -82482"/>
              <a:gd name="adj2" fmla="val -144547"/>
            </a:avLst>
          </a:prstGeom>
          <a:solidFill>
            <a:schemeClr val="accent2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Transaction End</a:t>
            </a:r>
          </a:p>
        </p:txBody>
      </p:sp>
      <p:sp>
        <p:nvSpPr>
          <p:cNvPr id="26" name="Oval Callout 13"/>
          <p:cNvSpPr/>
          <p:nvPr/>
        </p:nvSpPr>
        <p:spPr>
          <a:xfrm>
            <a:off x="4417902" y="5100694"/>
            <a:ext cx="1806784" cy="914400"/>
          </a:xfrm>
          <a:prstGeom prst="wedgeEllipseCallout">
            <a:avLst>
              <a:gd name="adj1" fmla="val -71456"/>
              <a:gd name="adj2" fmla="val -14748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Transaction  Start</a:t>
            </a:r>
          </a:p>
        </p:txBody>
      </p:sp>
    </p:spTree>
    <p:extLst>
      <p:ext uri="{BB962C8B-B14F-4D97-AF65-F5344CB8AC3E}">
        <p14:creationId xmlns:p14="http://schemas.microsoft.com/office/powerpoint/2010/main" val="191482223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960698"/>
            <a:ext cx="2743200" cy="365125"/>
          </a:xfrm>
        </p:spPr>
        <p:txBody>
          <a:bodyPr/>
          <a:lstStyle/>
          <a:p>
            <a:fld id="{2754ED01-E2A0-4C1E-8E21-014B99041579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 rot="16200000">
            <a:off x="1642237" y="2208233"/>
            <a:ext cx="2590800" cy="13716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/>
          <p:cNvCxnSpPr>
            <a:cxnSpLocks/>
          </p:cNvCxnSpPr>
          <p:nvPr/>
        </p:nvCxnSpPr>
        <p:spPr>
          <a:xfrm rot="16200000">
            <a:off x="2446370" y="2894032"/>
            <a:ext cx="2590800" cy="0"/>
          </a:xfrm>
          <a:prstGeom prst="line">
            <a:avLst/>
          </a:prstGeom>
          <a:ln w="60325" cmpd="thickThin">
            <a:prstDash val="dash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cxnSpLocks/>
          </p:cNvCxnSpPr>
          <p:nvPr/>
        </p:nvCxnSpPr>
        <p:spPr>
          <a:xfrm rot="16200000">
            <a:off x="2540499" y="2894032"/>
            <a:ext cx="2590800" cy="0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cxnSpLocks/>
          </p:cNvCxnSpPr>
          <p:nvPr/>
        </p:nvCxnSpPr>
        <p:spPr>
          <a:xfrm rot="16200000">
            <a:off x="819276" y="2855303"/>
            <a:ext cx="2590800" cy="0"/>
          </a:xfrm>
          <a:prstGeom prst="line">
            <a:avLst/>
          </a:prstGeom>
          <a:ln w="60325" cmpd="thickThin">
            <a:solidFill>
              <a:schemeClr val="tx2">
                <a:lumMod val="60000"/>
                <a:lumOff val="40000"/>
              </a:schemeClr>
            </a:solidFill>
            <a:prstDash val="dash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1981200" y="-40297"/>
            <a:ext cx="8229600" cy="1600200"/>
          </a:xfrm>
        </p:spPr>
        <p:txBody>
          <a:bodyPr>
            <a:normAutofit fontScale="90000"/>
          </a:bodyPr>
          <a:lstStyle/>
          <a:p>
            <a:r>
              <a:rPr lang="en-US" dirty="0"/>
              <a:t>Enforcing DBRS with Commodity Hardware Transactional Memory (HTM)</a:t>
            </a:r>
          </a:p>
        </p:txBody>
      </p:sp>
      <p:sp>
        <p:nvSpPr>
          <p:cNvPr id="15" name="Rectangle 14"/>
          <p:cNvSpPr/>
          <p:nvPr/>
        </p:nvSpPr>
        <p:spPr>
          <a:xfrm rot="16200000">
            <a:off x="3495681" y="2212719"/>
            <a:ext cx="2590800" cy="13716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Connector 16"/>
          <p:cNvCxnSpPr>
            <a:cxnSpLocks/>
          </p:cNvCxnSpPr>
          <p:nvPr/>
        </p:nvCxnSpPr>
        <p:spPr>
          <a:xfrm rot="16200000">
            <a:off x="4299814" y="2898518"/>
            <a:ext cx="2590800" cy="0"/>
          </a:xfrm>
          <a:prstGeom prst="line">
            <a:avLst/>
          </a:prstGeom>
          <a:ln w="60325" cmpd="thickThin">
            <a:prstDash val="dash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cxnSpLocks/>
          </p:cNvCxnSpPr>
          <p:nvPr/>
        </p:nvCxnSpPr>
        <p:spPr>
          <a:xfrm rot="16200000">
            <a:off x="2672720" y="2859789"/>
            <a:ext cx="2590800" cy="0"/>
          </a:xfrm>
          <a:prstGeom prst="line">
            <a:avLst/>
          </a:prstGeom>
          <a:ln w="60325" cmpd="thickThin">
            <a:solidFill>
              <a:schemeClr val="tx2">
                <a:lumMod val="60000"/>
                <a:lumOff val="40000"/>
              </a:schemeClr>
            </a:solidFill>
            <a:prstDash val="dash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3" name="Oval Callout 11"/>
          <p:cNvSpPr/>
          <p:nvPr/>
        </p:nvSpPr>
        <p:spPr>
          <a:xfrm>
            <a:off x="2581835" y="5143278"/>
            <a:ext cx="1796675" cy="914400"/>
          </a:xfrm>
          <a:prstGeom prst="wedgeEllipseCallout">
            <a:avLst>
              <a:gd name="adj1" fmla="val 14815"/>
              <a:gd name="adj2" fmla="val -146753"/>
            </a:avLst>
          </a:prstGeom>
          <a:solidFill>
            <a:schemeClr val="accent2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Transaction End</a:t>
            </a:r>
          </a:p>
        </p:txBody>
      </p:sp>
      <p:sp>
        <p:nvSpPr>
          <p:cNvPr id="24" name="Oval Callout 13"/>
          <p:cNvSpPr/>
          <p:nvPr/>
        </p:nvSpPr>
        <p:spPr>
          <a:xfrm>
            <a:off x="735660" y="5143278"/>
            <a:ext cx="1846175" cy="914400"/>
          </a:xfrm>
          <a:prstGeom prst="wedgeEllipseCallout">
            <a:avLst>
              <a:gd name="adj1" fmla="val 15250"/>
              <a:gd name="adj2" fmla="val -15337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Transaction  Start</a:t>
            </a:r>
          </a:p>
        </p:txBody>
      </p:sp>
      <p:sp>
        <p:nvSpPr>
          <p:cNvPr id="25" name="Oval Callout 11"/>
          <p:cNvSpPr/>
          <p:nvPr/>
        </p:nvSpPr>
        <p:spPr>
          <a:xfrm>
            <a:off x="6264076" y="5100694"/>
            <a:ext cx="1796677" cy="914400"/>
          </a:xfrm>
          <a:prstGeom prst="wedgeEllipseCallout">
            <a:avLst>
              <a:gd name="adj1" fmla="val -82482"/>
              <a:gd name="adj2" fmla="val -144547"/>
            </a:avLst>
          </a:prstGeom>
          <a:solidFill>
            <a:schemeClr val="accent2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Transaction End</a:t>
            </a:r>
          </a:p>
        </p:txBody>
      </p:sp>
      <p:sp>
        <p:nvSpPr>
          <p:cNvPr id="26" name="Oval Callout 13"/>
          <p:cNvSpPr/>
          <p:nvPr/>
        </p:nvSpPr>
        <p:spPr>
          <a:xfrm>
            <a:off x="4417902" y="5100694"/>
            <a:ext cx="1806784" cy="914400"/>
          </a:xfrm>
          <a:prstGeom prst="wedgeEllipseCallout">
            <a:avLst>
              <a:gd name="adj1" fmla="val -71456"/>
              <a:gd name="adj2" fmla="val -14748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Transaction  Start</a:t>
            </a:r>
          </a:p>
        </p:txBody>
      </p:sp>
      <p:sp>
        <p:nvSpPr>
          <p:cNvPr id="19" name="Rectangle 18"/>
          <p:cNvSpPr/>
          <p:nvPr/>
        </p:nvSpPr>
        <p:spPr>
          <a:xfrm rot="16200000">
            <a:off x="5322240" y="2223918"/>
            <a:ext cx="2590800" cy="13716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" name="Straight Connector 19"/>
          <p:cNvCxnSpPr>
            <a:cxnSpLocks/>
          </p:cNvCxnSpPr>
          <p:nvPr/>
        </p:nvCxnSpPr>
        <p:spPr>
          <a:xfrm rot="16200000">
            <a:off x="4499279" y="2870988"/>
            <a:ext cx="2590800" cy="0"/>
          </a:xfrm>
          <a:prstGeom prst="line">
            <a:avLst/>
          </a:prstGeom>
          <a:ln w="60325" cmpd="thickThin">
            <a:solidFill>
              <a:schemeClr val="tx2">
                <a:lumMod val="60000"/>
                <a:lumOff val="40000"/>
              </a:schemeClr>
            </a:solidFill>
            <a:prstDash val="dash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cxnSpLocks/>
          </p:cNvCxnSpPr>
          <p:nvPr/>
        </p:nvCxnSpPr>
        <p:spPr>
          <a:xfrm rot="16200000">
            <a:off x="4419843" y="2894032"/>
            <a:ext cx="2590800" cy="0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7956629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17</a:t>
            </a:fld>
            <a:endParaRPr lang="en-US" dirty="0"/>
          </a:p>
        </p:txBody>
      </p:sp>
      <p:graphicFrame>
        <p:nvGraphicFramePr>
          <p:cNvPr id="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64905195"/>
              </p:ext>
            </p:extLst>
          </p:nvPr>
        </p:nvGraphicFramePr>
        <p:xfrm>
          <a:off x="1461919" y="304801"/>
          <a:ext cx="9331494" cy="61880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48344938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18</a:t>
            </a:fld>
            <a:endParaRPr lang="en-US" dirty="0"/>
          </a:p>
        </p:txBody>
      </p:sp>
      <p:graphicFrame>
        <p:nvGraphicFramePr>
          <p:cNvPr id="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72486451"/>
              </p:ext>
            </p:extLst>
          </p:nvPr>
        </p:nvGraphicFramePr>
        <p:xfrm>
          <a:off x="1461919" y="304801"/>
          <a:ext cx="9331494" cy="61880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Snip Single Corner Rectangle 2"/>
          <p:cNvSpPr/>
          <p:nvPr/>
        </p:nvSpPr>
        <p:spPr>
          <a:xfrm>
            <a:off x="7437537" y="942663"/>
            <a:ext cx="3995246" cy="1430665"/>
          </a:xfrm>
          <a:prstGeom prst="snip1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lt1"/>
                </a:solidFill>
              </a:rPr>
              <a:t>High cost of TSX instructions</a:t>
            </a:r>
          </a:p>
          <a:p>
            <a:pPr algn="ctr"/>
            <a:r>
              <a:rPr lang="en-US" sz="2400" dirty="0">
                <a:solidFill>
                  <a:schemeClr val="lt1"/>
                </a:solidFill>
              </a:rPr>
              <a:t>Start/End ≈ three atomic operations!</a:t>
            </a:r>
            <a:r>
              <a:rPr lang="en-US" sz="2400" baseline="30000" dirty="0">
                <a:solidFill>
                  <a:schemeClr val="lt1"/>
                </a:solidFill>
              </a:rPr>
              <a:t>2</a:t>
            </a:r>
            <a:endParaRPr lang="en-US" sz="2400" baseline="-25000" dirty="0">
              <a:solidFill>
                <a:schemeClr val="lt1"/>
              </a:solidFill>
            </a:endParaRPr>
          </a:p>
        </p:txBody>
      </p:sp>
      <p:cxnSp>
        <p:nvCxnSpPr>
          <p:cNvPr id="6" name="Shape 495"/>
          <p:cNvCxnSpPr/>
          <p:nvPr/>
        </p:nvCxnSpPr>
        <p:spPr>
          <a:xfrm>
            <a:off x="2014891" y="6447551"/>
            <a:ext cx="8469178" cy="0"/>
          </a:xfrm>
          <a:prstGeom prst="straightConnector1">
            <a:avLst/>
          </a:prstGeom>
          <a:ln>
            <a:headEnd type="none" w="lg" len="lg"/>
            <a:tailEnd type="none" w="lg" len="lg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7" name="Shape 496"/>
          <p:cNvSpPr txBox="1"/>
          <p:nvPr/>
        </p:nvSpPr>
        <p:spPr>
          <a:xfrm>
            <a:off x="1995664" y="6447551"/>
            <a:ext cx="8442407" cy="547847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" sz="1700" dirty="0">
                <a:solidFill>
                  <a:srgbClr val="2F2B20"/>
                </a:solidFill>
                <a:cs typeface="Aparajita" pitchFamily="34" charset="0"/>
              </a:rPr>
              <a:t>2. Yoo et al. </a:t>
            </a:r>
            <a:r>
              <a:rPr lang="en-US" sz="1700" dirty="0"/>
              <a:t>Performance Evaluation of Intel TSX for High-Performance Computing, SC 2013</a:t>
            </a:r>
          </a:p>
        </p:txBody>
      </p:sp>
    </p:spTree>
    <p:extLst>
      <p:ext uri="{BB962C8B-B14F-4D97-AF65-F5344CB8AC3E}">
        <p14:creationId xmlns:p14="http://schemas.microsoft.com/office/powerpoint/2010/main" val="310558266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Legato: Key Idea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924910" y="1539766"/>
            <a:ext cx="9270124" cy="2010258"/>
          </a:xfrm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457200" lvl="1" indent="0">
              <a:buNone/>
            </a:pPr>
            <a:endParaRPr lang="en-US" sz="3200" dirty="0">
              <a:solidFill>
                <a:schemeClr val="accent3">
                  <a:lumMod val="50000"/>
                </a:schemeClr>
              </a:solidFill>
              <a:cs typeface="Aparajita" pitchFamily="34" charset="0"/>
            </a:endParaRPr>
          </a:p>
          <a:p>
            <a:pPr marL="457200" lvl="1" indent="0">
              <a:buNone/>
            </a:pPr>
            <a:r>
              <a:rPr lang="en-US" sz="3200" dirty="0">
                <a:solidFill>
                  <a:schemeClr val="accent3">
                    <a:lumMod val="50000"/>
                  </a:schemeClr>
                </a:solidFill>
                <a:cs typeface="Aparajita" pitchFamily="34" charset="0"/>
              </a:rPr>
              <a:t>Merge several regions into a single transaction: </a:t>
            </a:r>
          </a:p>
          <a:p>
            <a:pPr marL="457200" lvl="1" indent="0">
              <a:buNone/>
            </a:pPr>
            <a:r>
              <a:rPr lang="en-US" sz="3200" dirty="0">
                <a:solidFill>
                  <a:schemeClr val="accent3">
                    <a:lumMod val="50000"/>
                  </a:schemeClr>
                </a:solidFill>
                <a:cs typeface="Aparajita" pitchFamily="34" charset="0"/>
              </a:rPr>
              <a:t>amortize the cost of starting and stopping a transaction</a:t>
            </a:r>
          </a:p>
          <a:p>
            <a:pPr marL="457200" lvl="1" indent="0">
              <a:buNone/>
            </a:pPr>
            <a:endParaRPr lang="en-US" sz="3200" dirty="0">
              <a:solidFill>
                <a:schemeClr val="accent3">
                  <a:lumMod val="50000"/>
                </a:schemeClr>
              </a:solidFill>
              <a:cs typeface="Aparajita" pitchFamily="34" charset="0"/>
            </a:endParaRPr>
          </a:p>
          <a:p>
            <a:pPr marL="114300" indent="0">
              <a:buNone/>
            </a:pPr>
            <a:r>
              <a:rPr lang="en-US" sz="3200" dirty="0">
                <a:solidFill>
                  <a:schemeClr val="accent3">
                    <a:lumMod val="50000"/>
                  </a:schemeClr>
                </a:solidFill>
                <a:cs typeface="Aparajita" pitchFamily="34" charset="0"/>
              </a:rPr>
              <a:t>			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D35EB-F18C-4600-9FB3-8250BB06B530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7070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0" y="342900"/>
            <a:ext cx="8229600" cy="1600200"/>
          </a:xfrm>
        </p:spPr>
        <p:txBody>
          <a:bodyPr/>
          <a:lstStyle/>
          <a:p>
            <a:r>
              <a:rPr lang="en-US" dirty="0">
                <a:latin typeface="Centaur" panose="02030504050205020304" pitchFamily="18" charset="0"/>
              </a:rPr>
              <a:t>Programming Language Semantics?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752601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3600" dirty="0">
              <a:solidFill>
                <a:schemeClr val="accent3">
                  <a:lumMod val="75000"/>
                </a:schemeClr>
              </a:solidFill>
              <a:latin typeface="Centaur" panose="02030504050205020304" pitchFamily="18" charset="0"/>
              <a:cs typeface="Aparajita" pitchFamily="34" charset="0"/>
            </a:endParaRPr>
          </a:p>
          <a:p>
            <a:pPr marL="0" indent="0">
              <a:buNone/>
            </a:pPr>
            <a:r>
              <a:rPr lang="en-US" sz="3600" dirty="0">
                <a:solidFill>
                  <a:schemeClr val="accent3">
                    <a:lumMod val="50000"/>
                  </a:schemeClr>
                </a:solidFill>
                <a:latin typeface="Centaur" panose="02030504050205020304" pitchFamily="18" charset="0"/>
                <a:cs typeface="Aparajita" pitchFamily="34" charset="0"/>
              </a:rPr>
              <a:t>Data Races</a:t>
            </a:r>
          </a:p>
          <a:p>
            <a:pPr marL="457200" lvl="1" indent="0">
              <a:buNone/>
            </a:pPr>
            <a:r>
              <a:rPr lang="en-US" sz="3400" dirty="0">
                <a:solidFill>
                  <a:schemeClr val="accent3">
                    <a:lumMod val="50000"/>
                  </a:schemeClr>
                </a:solidFill>
                <a:latin typeface="Centaur" panose="02030504050205020304" pitchFamily="18" charset="0"/>
                <a:cs typeface="Aparajita" pitchFamily="34" charset="0"/>
              </a:rPr>
              <a:t>C++ no guarantee of semantics – “catch-fire” semantics </a:t>
            </a:r>
          </a:p>
          <a:p>
            <a:pPr marL="457200" lvl="1" indent="0">
              <a:buNone/>
            </a:pPr>
            <a:r>
              <a:rPr lang="en-US" sz="3400" dirty="0">
                <a:solidFill>
                  <a:schemeClr val="accent3">
                    <a:lumMod val="50000"/>
                  </a:schemeClr>
                </a:solidFill>
                <a:latin typeface="Centaur" panose="02030504050205020304" pitchFamily="18" charset="0"/>
                <a:cs typeface="Aparajita" pitchFamily="34" charset="0"/>
              </a:rPr>
              <a:t>Java provides weak semantics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53339" y="1019505"/>
            <a:ext cx="1597834" cy="1607820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D35EB-F18C-4600-9FB3-8250BB06B53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89257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5988486"/>
            <a:ext cx="2743200" cy="365125"/>
          </a:xfrm>
        </p:spPr>
        <p:txBody>
          <a:bodyPr/>
          <a:lstStyle/>
          <a:p>
            <a:fld id="{2754ED01-E2A0-4C1E-8E21-014B99041579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/>
              <a:t>Legato: Key Idea</a:t>
            </a:r>
          </a:p>
        </p:txBody>
      </p:sp>
      <p:sp>
        <p:nvSpPr>
          <p:cNvPr id="20" name="Rectangle 19"/>
          <p:cNvSpPr/>
          <p:nvPr/>
        </p:nvSpPr>
        <p:spPr>
          <a:xfrm rot="16200000">
            <a:off x="1642237" y="2208233"/>
            <a:ext cx="2590800" cy="13716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21" name="Straight Connector 20"/>
          <p:cNvCxnSpPr>
            <a:cxnSpLocks/>
          </p:cNvCxnSpPr>
          <p:nvPr/>
        </p:nvCxnSpPr>
        <p:spPr>
          <a:xfrm rot="16200000">
            <a:off x="2446370" y="2894032"/>
            <a:ext cx="2590800" cy="0"/>
          </a:xfrm>
          <a:prstGeom prst="line">
            <a:avLst/>
          </a:prstGeom>
          <a:ln w="60325" cmpd="thickThin">
            <a:prstDash val="dash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cxnSpLocks/>
          </p:cNvCxnSpPr>
          <p:nvPr/>
        </p:nvCxnSpPr>
        <p:spPr>
          <a:xfrm rot="16200000">
            <a:off x="2540499" y="2894032"/>
            <a:ext cx="2590800" cy="0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cxnSpLocks/>
          </p:cNvCxnSpPr>
          <p:nvPr/>
        </p:nvCxnSpPr>
        <p:spPr>
          <a:xfrm rot="16200000">
            <a:off x="819276" y="2855303"/>
            <a:ext cx="2590800" cy="0"/>
          </a:xfrm>
          <a:prstGeom prst="line">
            <a:avLst/>
          </a:prstGeom>
          <a:ln w="60325" cmpd="thickThin">
            <a:solidFill>
              <a:schemeClr val="tx2">
                <a:lumMod val="60000"/>
                <a:lumOff val="40000"/>
              </a:schemeClr>
            </a:solidFill>
            <a:prstDash val="dash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/>
        </p:nvSpPr>
        <p:spPr>
          <a:xfrm rot="16200000">
            <a:off x="3495681" y="2212719"/>
            <a:ext cx="2590800" cy="13716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7" name="Straight Connector 26"/>
          <p:cNvCxnSpPr>
            <a:cxnSpLocks/>
          </p:cNvCxnSpPr>
          <p:nvPr/>
        </p:nvCxnSpPr>
        <p:spPr>
          <a:xfrm rot="16200000">
            <a:off x="4299814" y="2898518"/>
            <a:ext cx="2590800" cy="0"/>
          </a:xfrm>
          <a:prstGeom prst="line">
            <a:avLst/>
          </a:prstGeom>
          <a:ln w="60325" cmpd="thickThin">
            <a:prstDash val="dash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cxnSpLocks/>
          </p:cNvCxnSpPr>
          <p:nvPr/>
        </p:nvCxnSpPr>
        <p:spPr>
          <a:xfrm rot="16200000">
            <a:off x="2672720" y="2859789"/>
            <a:ext cx="2590800" cy="0"/>
          </a:xfrm>
          <a:prstGeom prst="line">
            <a:avLst/>
          </a:prstGeom>
          <a:ln w="60325" cmpd="thickThin">
            <a:solidFill>
              <a:schemeClr val="tx2">
                <a:lumMod val="60000"/>
                <a:lumOff val="40000"/>
              </a:schemeClr>
            </a:solidFill>
            <a:prstDash val="dash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9" name="Oval Callout 11"/>
          <p:cNvSpPr/>
          <p:nvPr/>
        </p:nvSpPr>
        <p:spPr>
          <a:xfrm>
            <a:off x="2581835" y="5143278"/>
            <a:ext cx="1796675" cy="914400"/>
          </a:xfrm>
          <a:prstGeom prst="wedgeEllipseCallout">
            <a:avLst>
              <a:gd name="adj1" fmla="val 14815"/>
              <a:gd name="adj2" fmla="val -146753"/>
            </a:avLst>
          </a:prstGeom>
          <a:solidFill>
            <a:schemeClr val="accent2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Transaction End</a:t>
            </a:r>
          </a:p>
        </p:txBody>
      </p:sp>
      <p:sp>
        <p:nvSpPr>
          <p:cNvPr id="30" name="Oval Callout 11"/>
          <p:cNvSpPr/>
          <p:nvPr/>
        </p:nvSpPr>
        <p:spPr>
          <a:xfrm>
            <a:off x="6264076" y="5100694"/>
            <a:ext cx="1796677" cy="914400"/>
          </a:xfrm>
          <a:prstGeom prst="wedgeEllipseCallout">
            <a:avLst>
              <a:gd name="adj1" fmla="val -82482"/>
              <a:gd name="adj2" fmla="val -144547"/>
            </a:avLst>
          </a:prstGeom>
          <a:solidFill>
            <a:schemeClr val="accent2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Transaction End</a:t>
            </a:r>
          </a:p>
        </p:txBody>
      </p:sp>
      <p:sp>
        <p:nvSpPr>
          <p:cNvPr id="31" name="Oval Callout 13"/>
          <p:cNvSpPr/>
          <p:nvPr/>
        </p:nvSpPr>
        <p:spPr>
          <a:xfrm>
            <a:off x="4417902" y="5100694"/>
            <a:ext cx="1806784" cy="914400"/>
          </a:xfrm>
          <a:prstGeom prst="wedgeEllipseCallout">
            <a:avLst>
              <a:gd name="adj1" fmla="val -71456"/>
              <a:gd name="adj2" fmla="val -14748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Transaction  Start</a:t>
            </a:r>
          </a:p>
        </p:txBody>
      </p:sp>
      <p:sp>
        <p:nvSpPr>
          <p:cNvPr id="32" name="Oval Callout 13"/>
          <p:cNvSpPr/>
          <p:nvPr/>
        </p:nvSpPr>
        <p:spPr>
          <a:xfrm>
            <a:off x="735660" y="5143278"/>
            <a:ext cx="1846175" cy="914400"/>
          </a:xfrm>
          <a:prstGeom prst="wedgeEllipseCallout">
            <a:avLst>
              <a:gd name="adj1" fmla="val 15250"/>
              <a:gd name="adj2" fmla="val -15337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Transaction  Start</a:t>
            </a:r>
          </a:p>
        </p:txBody>
      </p:sp>
    </p:spTree>
    <p:extLst>
      <p:ext uri="{BB962C8B-B14F-4D97-AF65-F5344CB8AC3E}">
        <p14:creationId xmlns:p14="http://schemas.microsoft.com/office/powerpoint/2010/main" val="301047608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5988486"/>
            <a:ext cx="2743200" cy="365125"/>
          </a:xfrm>
        </p:spPr>
        <p:txBody>
          <a:bodyPr/>
          <a:lstStyle/>
          <a:p>
            <a:fld id="{2754ED01-E2A0-4C1E-8E21-014B99041579}" type="slidenum">
              <a:rPr lang="en-US" smtClean="0"/>
              <a:pPr/>
              <a:t>21</a:t>
            </a:fld>
            <a:endParaRPr lang="en-US" dirty="0"/>
          </a:p>
        </p:txBody>
      </p:sp>
      <p:cxnSp>
        <p:nvCxnSpPr>
          <p:cNvPr id="10" name="Straight Connector 9"/>
          <p:cNvCxnSpPr>
            <a:cxnSpLocks/>
          </p:cNvCxnSpPr>
          <p:nvPr/>
        </p:nvCxnSpPr>
        <p:spPr>
          <a:xfrm rot="16200000">
            <a:off x="2446935" y="2773230"/>
            <a:ext cx="2590800" cy="0"/>
          </a:xfrm>
          <a:prstGeom prst="line">
            <a:avLst/>
          </a:prstGeom>
          <a:ln w="73025" cmpd="thickThin">
            <a:gradFill flip="none" rotWithShape="1">
              <a:gsLst>
                <a:gs pos="1800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2700000" scaled="1"/>
              <a:tileRect/>
            </a:gradFill>
            <a:prstDash val="dash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cxnSpLocks/>
          </p:cNvCxnSpPr>
          <p:nvPr/>
        </p:nvCxnSpPr>
        <p:spPr>
          <a:xfrm rot="16200000">
            <a:off x="819841" y="2894033"/>
            <a:ext cx="2590800" cy="0"/>
          </a:xfrm>
          <a:prstGeom prst="line">
            <a:avLst/>
          </a:prstGeom>
          <a:ln w="60325" cmpd="thickThin">
            <a:solidFill>
              <a:schemeClr val="tx2">
                <a:lumMod val="60000"/>
                <a:lumOff val="40000"/>
              </a:schemeClr>
            </a:solidFill>
            <a:prstDash val="dash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2" name="Oval Callout 21"/>
          <p:cNvSpPr/>
          <p:nvPr/>
        </p:nvSpPr>
        <p:spPr>
          <a:xfrm>
            <a:off x="1734223" y="4724134"/>
            <a:ext cx="1835971" cy="914400"/>
          </a:xfrm>
          <a:prstGeom prst="wedgeEllipseCallout">
            <a:avLst>
              <a:gd name="adj1" fmla="val -29509"/>
              <a:gd name="adj2" fmla="val -9268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Transaction Start</a:t>
            </a:r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/>
              <a:t>Legato: Key Idea</a:t>
            </a:r>
          </a:p>
        </p:txBody>
      </p:sp>
      <p:sp>
        <p:nvSpPr>
          <p:cNvPr id="25" name="Oval Callout 21"/>
          <p:cNvSpPr/>
          <p:nvPr/>
        </p:nvSpPr>
        <p:spPr>
          <a:xfrm>
            <a:off x="3623437" y="4724134"/>
            <a:ext cx="1815898" cy="914400"/>
          </a:xfrm>
          <a:prstGeom prst="wedgeEllipseCallout">
            <a:avLst>
              <a:gd name="adj1" fmla="val -40620"/>
              <a:gd name="adj2" fmla="val -108127"/>
            </a:avLst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Transaction Merge</a:t>
            </a:r>
          </a:p>
        </p:txBody>
      </p:sp>
      <p:sp>
        <p:nvSpPr>
          <p:cNvPr id="13" name="Rectangle 12"/>
          <p:cNvSpPr/>
          <p:nvPr/>
        </p:nvSpPr>
        <p:spPr>
          <a:xfrm rot="16200000">
            <a:off x="1642237" y="2208233"/>
            <a:ext cx="2590800" cy="13716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122218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5988486"/>
            <a:ext cx="2743200" cy="365125"/>
          </a:xfrm>
        </p:spPr>
        <p:txBody>
          <a:bodyPr/>
          <a:lstStyle/>
          <a:p>
            <a:fld id="{2754ED01-E2A0-4C1E-8E21-014B99041579}" type="slidenum">
              <a:rPr lang="en-US" smtClean="0"/>
              <a:pPr/>
              <a:t>22</a:t>
            </a:fld>
            <a:endParaRPr lang="en-US" dirty="0"/>
          </a:p>
        </p:txBody>
      </p:sp>
      <p:cxnSp>
        <p:nvCxnSpPr>
          <p:cNvPr id="10" name="Straight Connector 9"/>
          <p:cNvCxnSpPr>
            <a:cxnSpLocks/>
          </p:cNvCxnSpPr>
          <p:nvPr/>
        </p:nvCxnSpPr>
        <p:spPr>
          <a:xfrm rot="16200000">
            <a:off x="2446935" y="2773230"/>
            <a:ext cx="2590800" cy="0"/>
          </a:xfrm>
          <a:prstGeom prst="line">
            <a:avLst/>
          </a:prstGeom>
          <a:ln w="73025" cmpd="thickThin">
            <a:gradFill flip="none" rotWithShape="1">
              <a:gsLst>
                <a:gs pos="1800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2700000" scaled="1"/>
              <a:tileRect/>
            </a:gradFill>
            <a:prstDash val="dash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cxnSpLocks/>
          </p:cNvCxnSpPr>
          <p:nvPr/>
        </p:nvCxnSpPr>
        <p:spPr>
          <a:xfrm rot="16200000">
            <a:off x="819841" y="2894033"/>
            <a:ext cx="2590800" cy="0"/>
          </a:xfrm>
          <a:prstGeom prst="line">
            <a:avLst/>
          </a:prstGeom>
          <a:ln w="60325" cmpd="thickThin">
            <a:solidFill>
              <a:schemeClr val="tx2">
                <a:lumMod val="60000"/>
                <a:lumOff val="40000"/>
              </a:schemeClr>
            </a:solidFill>
            <a:prstDash val="dash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2" name="Oval Callout 21"/>
          <p:cNvSpPr/>
          <p:nvPr/>
        </p:nvSpPr>
        <p:spPr>
          <a:xfrm>
            <a:off x="1734223" y="4724134"/>
            <a:ext cx="1835971" cy="914400"/>
          </a:xfrm>
          <a:prstGeom prst="wedgeEllipseCallout">
            <a:avLst>
              <a:gd name="adj1" fmla="val -29509"/>
              <a:gd name="adj2" fmla="val -9268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Transaction Start</a:t>
            </a:r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/>
              <a:t>Legato: Key Idea</a:t>
            </a:r>
          </a:p>
        </p:txBody>
      </p:sp>
      <p:sp>
        <p:nvSpPr>
          <p:cNvPr id="25" name="Oval Callout 21"/>
          <p:cNvSpPr/>
          <p:nvPr/>
        </p:nvSpPr>
        <p:spPr>
          <a:xfrm>
            <a:off x="3623437" y="4724134"/>
            <a:ext cx="1815898" cy="914400"/>
          </a:xfrm>
          <a:prstGeom prst="wedgeEllipseCallout">
            <a:avLst>
              <a:gd name="adj1" fmla="val -40620"/>
              <a:gd name="adj2" fmla="val -108127"/>
            </a:avLst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Transaction Merge</a:t>
            </a:r>
          </a:p>
        </p:txBody>
      </p:sp>
      <p:sp>
        <p:nvSpPr>
          <p:cNvPr id="13" name="Rectangle 12"/>
          <p:cNvSpPr/>
          <p:nvPr/>
        </p:nvSpPr>
        <p:spPr>
          <a:xfrm rot="16200000">
            <a:off x="1642237" y="2208233"/>
            <a:ext cx="2590800" cy="13716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 rot="16200000">
            <a:off x="3269329" y="2193859"/>
            <a:ext cx="2590800" cy="13716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1" name="Straight Connector 10"/>
          <p:cNvCxnSpPr>
            <a:cxnSpLocks/>
          </p:cNvCxnSpPr>
          <p:nvPr/>
        </p:nvCxnSpPr>
        <p:spPr>
          <a:xfrm rot="16200000">
            <a:off x="4091723" y="2773230"/>
            <a:ext cx="2590800" cy="0"/>
          </a:xfrm>
          <a:prstGeom prst="line">
            <a:avLst/>
          </a:prstGeom>
          <a:ln w="73025" cmpd="thickThin">
            <a:gradFill flip="none" rotWithShape="1">
              <a:gsLst>
                <a:gs pos="1800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2700000" scaled="1"/>
              <a:tileRect/>
            </a:gradFill>
            <a:prstDash val="dash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2" name="Oval Callout 21"/>
          <p:cNvSpPr/>
          <p:nvPr/>
        </p:nvSpPr>
        <p:spPr>
          <a:xfrm>
            <a:off x="5492578" y="4677069"/>
            <a:ext cx="1815898" cy="914400"/>
          </a:xfrm>
          <a:prstGeom prst="wedgeEllipseCallout">
            <a:avLst>
              <a:gd name="adj1" fmla="val -49876"/>
              <a:gd name="adj2" fmla="val -111068"/>
            </a:avLst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Transaction Merge</a:t>
            </a:r>
          </a:p>
        </p:txBody>
      </p:sp>
    </p:spTree>
    <p:extLst>
      <p:ext uri="{BB962C8B-B14F-4D97-AF65-F5344CB8AC3E}">
        <p14:creationId xmlns:p14="http://schemas.microsoft.com/office/powerpoint/2010/main" val="261291549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5988486"/>
            <a:ext cx="2743200" cy="365125"/>
          </a:xfrm>
        </p:spPr>
        <p:txBody>
          <a:bodyPr/>
          <a:lstStyle/>
          <a:p>
            <a:fld id="{2754ED01-E2A0-4C1E-8E21-014B99041579}" type="slidenum">
              <a:rPr lang="en-US" smtClean="0"/>
              <a:pPr/>
              <a:t>23</a:t>
            </a:fld>
            <a:endParaRPr lang="en-US" dirty="0"/>
          </a:p>
        </p:txBody>
      </p:sp>
      <p:cxnSp>
        <p:nvCxnSpPr>
          <p:cNvPr id="10" name="Straight Connector 9"/>
          <p:cNvCxnSpPr>
            <a:cxnSpLocks/>
          </p:cNvCxnSpPr>
          <p:nvPr/>
        </p:nvCxnSpPr>
        <p:spPr>
          <a:xfrm rot="16200000">
            <a:off x="2446935" y="2773230"/>
            <a:ext cx="2590800" cy="0"/>
          </a:xfrm>
          <a:prstGeom prst="line">
            <a:avLst/>
          </a:prstGeom>
          <a:ln w="73025" cmpd="thickThin">
            <a:gradFill flip="none" rotWithShape="1">
              <a:gsLst>
                <a:gs pos="1800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2700000" scaled="1"/>
              <a:tileRect/>
            </a:gradFill>
            <a:prstDash val="dash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cxnSpLocks/>
          </p:cNvCxnSpPr>
          <p:nvPr/>
        </p:nvCxnSpPr>
        <p:spPr>
          <a:xfrm rot="16200000">
            <a:off x="819841" y="2894033"/>
            <a:ext cx="2590800" cy="0"/>
          </a:xfrm>
          <a:prstGeom prst="line">
            <a:avLst/>
          </a:prstGeom>
          <a:ln w="60325" cmpd="thickThin">
            <a:solidFill>
              <a:schemeClr val="tx2">
                <a:lumMod val="60000"/>
                <a:lumOff val="40000"/>
              </a:schemeClr>
            </a:solidFill>
            <a:prstDash val="dash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2" name="Oval Callout 21"/>
          <p:cNvSpPr/>
          <p:nvPr/>
        </p:nvSpPr>
        <p:spPr>
          <a:xfrm>
            <a:off x="1734223" y="4724134"/>
            <a:ext cx="1835971" cy="914400"/>
          </a:xfrm>
          <a:prstGeom prst="wedgeEllipseCallout">
            <a:avLst>
              <a:gd name="adj1" fmla="val -29509"/>
              <a:gd name="adj2" fmla="val -9268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Transaction Start</a:t>
            </a:r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/>
              <a:t>Legato: Key Idea</a:t>
            </a:r>
          </a:p>
        </p:txBody>
      </p:sp>
      <p:sp>
        <p:nvSpPr>
          <p:cNvPr id="25" name="Oval Callout 21"/>
          <p:cNvSpPr/>
          <p:nvPr/>
        </p:nvSpPr>
        <p:spPr>
          <a:xfrm>
            <a:off x="3623437" y="4724134"/>
            <a:ext cx="1815898" cy="914400"/>
          </a:xfrm>
          <a:prstGeom prst="wedgeEllipseCallout">
            <a:avLst>
              <a:gd name="adj1" fmla="val -40620"/>
              <a:gd name="adj2" fmla="val -108127"/>
            </a:avLst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Transaction Merge</a:t>
            </a:r>
          </a:p>
        </p:txBody>
      </p:sp>
      <p:sp>
        <p:nvSpPr>
          <p:cNvPr id="13" name="Rectangle 12"/>
          <p:cNvSpPr/>
          <p:nvPr/>
        </p:nvSpPr>
        <p:spPr>
          <a:xfrm rot="16200000">
            <a:off x="1642237" y="2208233"/>
            <a:ext cx="2590800" cy="13716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 rot="16200000">
            <a:off x="3269329" y="2193859"/>
            <a:ext cx="2590800" cy="13716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1" name="Straight Connector 10"/>
          <p:cNvCxnSpPr>
            <a:cxnSpLocks/>
          </p:cNvCxnSpPr>
          <p:nvPr/>
        </p:nvCxnSpPr>
        <p:spPr>
          <a:xfrm rot="16200000">
            <a:off x="4091723" y="2773230"/>
            <a:ext cx="2590800" cy="0"/>
          </a:xfrm>
          <a:prstGeom prst="line">
            <a:avLst/>
          </a:prstGeom>
          <a:ln w="73025" cmpd="thickThin">
            <a:gradFill flip="none" rotWithShape="1">
              <a:gsLst>
                <a:gs pos="1800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2700000" scaled="1"/>
              <a:tileRect/>
            </a:gradFill>
            <a:prstDash val="dash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2" name="Oval Callout 21"/>
          <p:cNvSpPr/>
          <p:nvPr/>
        </p:nvSpPr>
        <p:spPr>
          <a:xfrm>
            <a:off x="5492578" y="4724134"/>
            <a:ext cx="1815898" cy="914400"/>
          </a:xfrm>
          <a:prstGeom prst="wedgeEllipseCallout">
            <a:avLst>
              <a:gd name="adj1" fmla="val -49876"/>
              <a:gd name="adj2" fmla="val -111068"/>
            </a:avLst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Transaction Merge</a:t>
            </a:r>
          </a:p>
        </p:txBody>
      </p:sp>
      <p:sp>
        <p:nvSpPr>
          <p:cNvPr id="14" name="Rectangle 13"/>
          <p:cNvSpPr/>
          <p:nvPr/>
        </p:nvSpPr>
        <p:spPr>
          <a:xfrm rot="16200000">
            <a:off x="4914345" y="2191618"/>
            <a:ext cx="2590800" cy="13716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5" name="Straight Connector 14"/>
          <p:cNvCxnSpPr>
            <a:cxnSpLocks/>
          </p:cNvCxnSpPr>
          <p:nvPr/>
        </p:nvCxnSpPr>
        <p:spPr>
          <a:xfrm rot="16200000">
            <a:off x="5736739" y="2851671"/>
            <a:ext cx="2590800" cy="0"/>
          </a:xfrm>
          <a:prstGeom prst="line">
            <a:avLst/>
          </a:prstGeom>
          <a:ln w="60325" cmpd="thickThin">
            <a:prstDash val="dash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cxnSpLocks/>
          </p:cNvCxnSpPr>
          <p:nvPr/>
        </p:nvCxnSpPr>
        <p:spPr>
          <a:xfrm flipH="1" flipV="1">
            <a:off x="7162458" y="1582015"/>
            <a:ext cx="6276" cy="2590800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20" name="Oval Callout 15"/>
          <p:cNvSpPr/>
          <p:nvPr/>
        </p:nvSpPr>
        <p:spPr>
          <a:xfrm>
            <a:off x="7357330" y="4624573"/>
            <a:ext cx="1793390" cy="914400"/>
          </a:xfrm>
          <a:prstGeom prst="wedgeEllipseCallout">
            <a:avLst>
              <a:gd name="adj1" fmla="val -67454"/>
              <a:gd name="adj2" fmla="val -97978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Transaction End</a:t>
            </a:r>
          </a:p>
        </p:txBody>
      </p:sp>
    </p:spTree>
    <p:extLst>
      <p:ext uri="{BB962C8B-B14F-4D97-AF65-F5344CB8AC3E}">
        <p14:creationId xmlns:p14="http://schemas.microsoft.com/office/powerpoint/2010/main" val="104995617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Challenges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D35EB-F18C-4600-9FB3-8250BB06B530}" type="slidenum">
              <a:rPr lang="en-US" smtClean="0"/>
              <a:t>24</a:t>
            </a:fld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924909" y="1539765"/>
            <a:ext cx="9953761" cy="2353159"/>
          </a:xfrm>
          <a:prstGeom prst="rect">
            <a:avLst/>
          </a:prstGeom>
          <a:ln w="38100" cap="flat" cmpd="sng" algn="ctr">
            <a:solidFill>
              <a:schemeClr val="accent2"/>
            </a:solidFill>
            <a:prstDash val="solid"/>
            <a:miter lim="800000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3200" b="1" dirty="0">
                <a:solidFill>
                  <a:schemeClr val="accent3">
                    <a:lumMod val="50000"/>
                  </a:schemeClr>
                </a:solidFill>
                <a:cs typeface="Aparajita" pitchFamily="34" charset="0"/>
              </a:rPr>
              <a:t>Conflicts</a:t>
            </a:r>
            <a:r>
              <a:rPr lang="en-US" sz="3200" dirty="0">
                <a:solidFill>
                  <a:schemeClr val="accent3">
                    <a:lumMod val="50000"/>
                  </a:schemeClr>
                </a:solidFill>
                <a:cs typeface="Aparajita" pitchFamily="34" charset="0"/>
              </a:rPr>
              <a:t> abort transactions: wasted work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3200" b="1" dirty="0">
                <a:solidFill>
                  <a:schemeClr val="accent3">
                    <a:lumMod val="50000"/>
                  </a:schemeClr>
                </a:solidFill>
                <a:cs typeface="Aparajita" pitchFamily="34" charset="0"/>
              </a:rPr>
              <a:t>Capacity</a:t>
            </a:r>
            <a:r>
              <a:rPr lang="en-US" sz="3200" dirty="0">
                <a:solidFill>
                  <a:schemeClr val="accent3">
                    <a:lumMod val="50000"/>
                  </a:schemeClr>
                </a:solidFill>
                <a:cs typeface="Aparajita" pitchFamily="34" charset="0"/>
              </a:rPr>
              <a:t> aborts: larger transactions have </a:t>
            </a:r>
            <a:r>
              <a:rPr lang="en-US" sz="3200" b="1" dirty="0">
                <a:solidFill>
                  <a:schemeClr val="accent3">
                    <a:lumMod val="50000"/>
                  </a:schemeClr>
                </a:solidFill>
                <a:cs typeface="Aparajita" pitchFamily="34" charset="0"/>
              </a:rPr>
              <a:t>larger footprint</a:t>
            </a:r>
            <a:r>
              <a:rPr lang="en-US" sz="3200" dirty="0">
                <a:solidFill>
                  <a:schemeClr val="accent3">
                    <a:lumMod val="50000"/>
                  </a:schemeClr>
                </a:solidFill>
                <a:cs typeface="Aparajita" pitchFamily="34" charset="0"/>
              </a:rPr>
              <a:t>, </a:t>
            </a:r>
            <a:r>
              <a:rPr lang="en-US" sz="3200" b="1" dirty="0">
                <a:solidFill>
                  <a:schemeClr val="accent3">
                    <a:lumMod val="50000"/>
                  </a:schemeClr>
                </a:solidFill>
                <a:cs typeface="Aparajita" pitchFamily="34" charset="0"/>
              </a:rPr>
              <a:t>unknown</a:t>
            </a:r>
            <a:r>
              <a:rPr lang="en-US" sz="3200" b="1" i="1" dirty="0">
                <a:solidFill>
                  <a:schemeClr val="accent3">
                    <a:lumMod val="50000"/>
                  </a:schemeClr>
                </a:solidFill>
                <a:cs typeface="Aparajita" pitchFamily="34" charset="0"/>
              </a:rPr>
              <a:t> a priori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3200" b="1" dirty="0">
                <a:solidFill>
                  <a:schemeClr val="accent3">
                    <a:lumMod val="50000"/>
                  </a:schemeClr>
                </a:solidFill>
                <a:cs typeface="Aparajita" pitchFamily="34" charset="0"/>
              </a:rPr>
              <a:t>HTM-unfriendly operations</a:t>
            </a:r>
            <a:r>
              <a:rPr lang="en-US" sz="3200" dirty="0">
                <a:solidFill>
                  <a:schemeClr val="accent3">
                    <a:lumMod val="50000"/>
                  </a:schemeClr>
                </a:solidFill>
                <a:cs typeface="Aparajita" pitchFamily="34" charset="0"/>
              </a:rPr>
              <a:t>: hardware interrupts, page faults etc.</a:t>
            </a:r>
          </a:p>
        </p:txBody>
      </p:sp>
    </p:spTree>
    <p:extLst>
      <p:ext uri="{BB962C8B-B14F-4D97-AF65-F5344CB8AC3E}">
        <p14:creationId xmlns:p14="http://schemas.microsoft.com/office/powerpoint/2010/main" val="309529155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 rot="5400000">
            <a:off x="8610600" y="5988486"/>
            <a:ext cx="2743200" cy="365125"/>
          </a:xfrm>
        </p:spPr>
        <p:txBody>
          <a:bodyPr/>
          <a:lstStyle/>
          <a:p>
            <a:fld id="{2754ED01-E2A0-4C1E-8E21-014B99041579}" type="slidenum">
              <a:rPr lang="en-US" smtClean="0"/>
              <a:pPr/>
              <a:t>25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 rot="5400000">
            <a:off x="566573" y="2924133"/>
            <a:ext cx="2590800" cy="13716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/>
          <p:cNvCxnSpPr>
            <a:cxnSpLocks/>
          </p:cNvCxnSpPr>
          <p:nvPr/>
        </p:nvCxnSpPr>
        <p:spPr>
          <a:xfrm rot="5400000">
            <a:off x="2957904" y="3655811"/>
            <a:ext cx="2590800" cy="0"/>
          </a:xfrm>
          <a:prstGeom prst="line">
            <a:avLst/>
          </a:prstGeom>
          <a:ln w="73025" cmpd="thickThin">
            <a:gradFill flip="none" rotWithShape="1">
              <a:gsLst>
                <a:gs pos="1800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2700000" scaled="1"/>
              <a:tileRect/>
            </a:gradFill>
            <a:prstDash val="dash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cxnSpLocks/>
          </p:cNvCxnSpPr>
          <p:nvPr/>
        </p:nvCxnSpPr>
        <p:spPr>
          <a:xfrm rot="5400000">
            <a:off x="-235771" y="3655811"/>
            <a:ext cx="2590800" cy="0"/>
          </a:xfrm>
          <a:prstGeom prst="line">
            <a:avLst/>
          </a:prstGeom>
          <a:ln w="60325" cmpd="thickThin">
            <a:solidFill>
              <a:schemeClr val="tx2">
                <a:lumMod val="60000"/>
                <a:lumOff val="40000"/>
              </a:schemeClr>
            </a:solidFill>
            <a:prstDash val="dash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2" name="Oval Callout 21"/>
          <p:cNvSpPr/>
          <p:nvPr/>
        </p:nvSpPr>
        <p:spPr>
          <a:xfrm>
            <a:off x="671708" y="5230965"/>
            <a:ext cx="1795827" cy="914400"/>
          </a:xfrm>
          <a:prstGeom prst="wedgeEllipseCallout">
            <a:avLst>
              <a:gd name="adj1" fmla="val -30880"/>
              <a:gd name="adj2" fmla="val -7577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Transaction Start</a:t>
            </a:r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/>
              <a:t>Per-transaction cost vs Abort cost</a:t>
            </a:r>
          </a:p>
        </p:txBody>
      </p:sp>
      <p:cxnSp>
        <p:nvCxnSpPr>
          <p:cNvPr id="11" name="Straight Connector 10"/>
          <p:cNvCxnSpPr>
            <a:cxnSpLocks/>
          </p:cNvCxnSpPr>
          <p:nvPr/>
        </p:nvCxnSpPr>
        <p:spPr>
          <a:xfrm rot="5400000">
            <a:off x="1368916" y="3635037"/>
            <a:ext cx="2590800" cy="0"/>
          </a:xfrm>
          <a:prstGeom prst="line">
            <a:avLst/>
          </a:prstGeom>
          <a:ln w="73025" cmpd="thickThin">
            <a:gradFill flip="none" rotWithShape="1">
              <a:gsLst>
                <a:gs pos="1800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2700000" scaled="1"/>
              <a:tileRect/>
            </a:gradFill>
            <a:prstDash val="dash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2" name="Oval Callout 21"/>
          <p:cNvSpPr/>
          <p:nvPr/>
        </p:nvSpPr>
        <p:spPr>
          <a:xfrm>
            <a:off x="2547773" y="5230965"/>
            <a:ext cx="1803961" cy="914400"/>
          </a:xfrm>
          <a:prstGeom prst="wedgeEllipseCallout">
            <a:avLst>
              <a:gd name="adj1" fmla="val -46981"/>
              <a:gd name="adj2" fmla="val -82392"/>
            </a:avLst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Transaction Merge</a:t>
            </a:r>
          </a:p>
        </p:txBody>
      </p:sp>
      <p:sp>
        <p:nvSpPr>
          <p:cNvPr id="13" name="Rectangle 12"/>
          <p:cNvSpPr/>
          <p:nvPr/>
        </p:nvSpPr>
        <p:spPr>
          <a:xfrm rot="5400000">
            <a:off x="2151311" y="2924133"/>
            <a:ext cx="2590800" cy="13716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Connector 13"/>
          <p:cNvCxnSpPr>
            <a:cxnSpLocks/>
          </p:cNvCxnSpPr>
          <p:nvPr/>
        </p:nvCxnSpPr>
        <p:spPr>
          <a:xfrm rot="5400000">
            <a:off x="4511040" y="3662840"/>
            <a:ext cx="2590800" cy="0"/>
          </a:xfrm>
          <a:prstGeom prst="line">
            <a:avLst/>
          </a:prstGeom>
          <a:ln w="73025" cmpd="thickThin">
            <a:gradFill flip="none" rotWithShape="1">
              <a:gsLst>
                <a:gs pos="1800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2700000" scaled="1"/>
              <a:tileRect/>
            </a:gradFill>
            <a:prstDash val="dash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 rot="5400000">
            <a:off x="3736050" y="2924133"/>
            <a:ext cx="2590800" cy="13716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Multiplication Sign 1"/>
          <p:cNvSpPr/>
          <p:nvPr/>
        </p:nvSpPr>
        <p:spPr>
          <a:xfrm rot="5400000">
            <a:off x="4659623" y="3433907"/>
            <a:ext cx="712694" cy="676898"/>
          </a:xfrm>
          <a:prstGeom prst="mathMultiply">
            <a:avLst/>
          </a:prstGeom>
          <a:solidFill>
            <a:schemeClr val="tx2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Callout 21"/>
          <p:cNvSpPr/>
          <p:nvPr/>
        </p:nvSpPr>
        <p:spPr>
          <a:xfrm>
            <a:off x="5987979" y="4473237"/>
            <a:ext cx="1830856" cy="914400"/>
          </a:xfrm>
          <a:prstGeom prst="wedgeEllipseCallout">
            <a:avLst>
              <a:gd name="adj1" fmla="val -80346"/>
              <a:gd name="adj2" fmla="val -104450"/>
            </a:avLst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Transaction Abort</a:t>
            </a:r>
          </a:p>
        </p:txBody>
      </p:sp>
      <p:sp>
        <p:nvSpPr>
          <p:cNvPr id="21" name="Oval Callout 21"/>
          <p:cNvSpPr/>
          <p:nvPr/>
        </p:nvSpPr>
        <p:spPr>
          <a:xfrm>
            <a:off x="4345650" y="5230179"/>
            <a:ext cx="1803961" cy="914400"/>
          </a:xfrm>
          <a:prstGeom prst="wedgeEllipseCallout">
            <a:avLst>
              <a:gd name="adj1" fmla="val -52572"/>
              <a:gd name="adj2" fmla="val -91951"/>
            </a:avLst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Transaction Merge</a:t>
            </a:r>
          </a:p>
        </p:txBody>
      </p:sp>
    </p:spTree>
    <p:extLst>
      <p:ext uri="{BB962C8B-B14F-4D97-AF65-F5344CB8AC3E}">
        <p14:creationId xmlns:p14="http://schemas.microsoft.com/office/powerpoint/2010/main" val="70559011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 rot="5400000">
            <a:off x="8610600" y="5988486"/>
            <a:ext cx="2743200" cy="365125"/>
          </a:xfrm>
        </p:spPr>
        <p:txBody>
          <a:bodyPr/>
          <a:lstStyle/>
          <a:p>
            <a:fld id="{2754ED01-E2A0-4C1E-8E21-014B99041579}" type="slidenum">
              <a:rPr lang="en-US" smtClean="0"/>
              <a:pPr/>
              <a:t>26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 rot="5400000">
            <a:off x="566573" y="2924133"/>
            <a:ext cx="2590800" cy="13716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/>
          <p:cNvCxnSpPr>
            <a:cxnSpLocks/>
          </p:cNvCxnSpPr>
          <p:nvPr/>
        </p:nvCxnSpPr>
        <p:spPr>
          <a:xfrm rot="5400000">
            <a:off x="2957904" y="3655811"/>
            <a:ext cx="2590800" cy="0"/>
          </a:xfrm>
          <a:prstGeom prst="line">
            <a:avLst/>
          </a:prstGeom>
          <a:ln w="73025" cmpd="thickThin">
            <a:gradFill flip="none" rotWithShape="1">
              <a:gsLst>
                <a:gs pos="1800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2700000" scaled="1"/>
              <a:tileRect/>
            </a:gradFill>
            <a:prstDash val="dash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cxnSpLocks/>
          </p:cNvCxnSpPr>
          <p:nvPr/>
        </p:nvCxnSpPr>
        <p:spPr>
          <a:xfrm rot="5400000">
            <a:off x="-235771" y="3655811"/>
            <a:ext cx="2590800" cy="0"/>
          </a:xfrm>
          <a:prstGeom prst="line">
            <a:avLst/>
          </a:prstGeom>
          <a:ln w="60325" cmpd="thickThin">
            <a:solidFill>
              <a:schemeClr val="tx2">
                <a:lumMod val="60000"/>
                <a:lumOff val="40000"/>
              </a:schemeClr>
            </a:solidFill>
            <a:prstDash val="dash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2" name="Oval Callout 21"/>
          <p:cNvSpPr/>
          <p:nvPr/>
        </p:nvSpPr>
        <p:spPr>
          <a:xfrm>
            <a:off x="671708" y="5230965"/>
            <a:ext cx="1795827" cy="914400"/>
          </a:xfrm>
          <a:prstGeom prst="wedgeEllipseCallout">
            <a:avLst>
              <a:gd name="adj1" fmla="val -30880"/>
              <a:gd name="adj2" fmla="val -7577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Transaction Start</a:t>
            </a:r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/>
              <a:t>Per-transaction cost vs Abort cost</a:t>
            </a:r>
          </a:p>
        </p:txBody>
      </p:sp>
      <p:cxnSp>
        <p:nvCxnSpPr>
          <p:cNvPr id="11" name="Straight Connector 10"/>
          <p:cNvCxnSpPr>
            <a:cxnSpLocks/>
          </p:cNvCxnSpPr>
          <p:nvPr/>
        </p:nvCxnSpPr>
        <p:spPr>
          <a:xfrm rot="5400000">
            <a:off x="1368916" y="3635037"/>
            <a:ext cx="2590800" cy="0"/>
          </a:xfrm>
          <a:prstGeom prst="line">
            <a:avLst/>
          </a:prstGeom>
          <a:ln w="73025" cmpd="thickThin">
            <a:gradFill flip="none" rotWithShape="1">
              <a:gsLst>
                <a:gs pos="1800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2700000" scaled="1"/>
              <a:tileRect/>
            </a:gradFill>
            <a:prstDash val="dash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2" name="Oval Callout 21"/>
          <p:cNvSpPr/>
          <p:nvPr/>
        </p:nvSpPr>
        <p:spPr>
          <a:xfrm>
            <a:off x="2547773" y="5230965"/>
            <a:ext cx="1803961" cy="914400"/>
          </a:xfrm>
          <a:prstGeom prst="wedgeEllipseCallout">
            <a:avLst>
              <a:gd name="adj1" fmla="val -46981"/>
              <a:gd name="adj2" fmla="val -82392"/>
            </a:avLst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Transaction Merge</a:t>
            </a:r>
          </a:p>
        </p:txBody>
      </p:sp>
      <p:sp>
        <p:nvSpPr>
          <p:cNvPr id="13" name="Rectangle 12"/>
          <p:cNvSpPr/>
          <p:nvPr/>
        </p:nvSpPr>
        <p:spPr>
          <a:xfrm rot="5400000">
            <a:off x="2151311" y="2924133"/>
            <a:ext cx="2590800" cy="13716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Connector 13"/>
          <p:cNvCxnSpPr>
            <a:cxnSpLocks/>
          </p:cNvCxnSpPr>
          <p:nvPr/>
        </p:nvCxnSpPr>
        <p:spPr>
          <a:xfrm rot="5400000">
            <a:off x="4511040" y="3662840"/>
            <a:ext cx="2590800" cy="0"/>
          </a:xfrm>
          <a:prstGeom prst="line">
            <a:avLst/>
          </a:prstGeom>
          <a:ln w="73025" cmpd="thickThin">
            <a:gradFill flip="none" rotWithShape="1">
              <a:gsLst>
                <a:gs pos="1800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2700000" scaled="1"/>
              <a:tileRect/>
            </a:gradFill>
            <a:prstDash val="dash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 rot="5400000">
            <a:off x="3736050" y="2924133"/>
            <a:ext cx="2590800" cy="13716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Multiplication Sign 1"/>
          <p:cNvSpPr/>
          <p:nvPr/>
        </p:nvSpPr>
        <p:spPr>
          <a:xfrm rot="5400000">
            <a:off x="4659623" y="3433907"/>
            <a:ext cx="712694" cy="676898"/>
          </a:xfrm>
          <a:prstGeom prst="mathMultiply">
            <a:avLst/>
          </a:prstGeom>
          <a:solidFill>
            <a:schemeClr val="tx2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Callout 21"/>
          <p:cNvSpPr/>
          <p:nvPr/>
        </p:nvSpPr>
        <p:spPr>
          <a:xfrm>
            <a:off x="5987979" y="4473237"/>
            <a:ext cx="1830856" cy="914400"/>
          </a:xfrm>
          <a:prstGeom prst="wedgeEllipseCallout">
            <a:avLst>
              <a:gd name="adj1" fmla="val -80346"/>
              <a:gd name="adj2" fmla="val -104450"/>
            </a:avLst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Transaction Abort</a:t>
            </a:r>
          </a:p>
        </p:txBody>
      </p:sp>
      <p:sp>
        <p:nvSpPr>
          <p:cNvPr id="21" name="Oval Callout 21"/>
          <p:cNvSpPr/>
          <p:nvPr/>
        </p:nvSpPr>
        <p:spPr>
          <a:xfrm>
            <a:off x="4345650" y="5230179"/>
            <a:ext cx="1803961" cy="914400"/>
          </a:xfrm>
          <a:prstGeom prst="wedgeEllipseCallout">
            <a:avLst>
              <a:gd name="adj1" fmla="val -52572"/>
              <a:gd name="adj2" fmla="val -91951"/>
            </a:avLst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Transaction Merge</a:t>
            </a:r>
          </a:p>
        </p:txBody>
      </p:sp>
      <p:sp>
        <p:nvSpPr>
          <p:cNvPr id="19" name="Snip Single Corner Rectangle 2"/>
          <p:cNvSpPr/>
          <p:nvPr/>
        </p:nvSpPr>
        <p:spPr>
          <a:xfrm>
            <a:off x="8043999" y="1550457"/>
            <a:ext cx="3652498" cy="4020161"/>
          </a:xfrm>
          <a:prstGeom prst="snip1Rect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600" dirty="0"/>
              <a:t>Transient cause: conflicts, hardware interrupts </a:t>
            </a:r>
          </a:p>
          <a:p>
            <a:r>
              <a:rPr lang="en-US" sz="2600" dirty="0"/>
              <a:t>=&gt; </a:t>
            </a:r>
          </a:p>
          <a:p>
            <a:r>
              <a:rPr lang="en-US" sz="2600" dirty="0"/>
              <a:t>Retry transaction</a:t>
            </a:r>
          </a:p>
          <a:p>
            <a:endParaRPr lang="en-US" sz="2600" dirty="0"/>
          </a:p>
          <a:p>
            <a:r>
              <a:rPr lang="en-US" sz="2600" dirty="0"/>
              <a:t>Capacity abort: end before culprit region</a:t>
            </a:r>
          </a:p>
          <a:p>
            <a:r>
              <a:rPr lang="en-US" sz="2600" dirty="0"/>
              <a:t> =&gt; </a:t>
            </a:r>
          </a:p>
          <a:p>
            <a:r>
              <a:rPr lang="en-US" sz="2600" dirty="0"/>
              <a:t>Start new transaction</a:t>
            </a:r>
          </a:p>
          <a:p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119986915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 rot="5400000">
            <a:off x="8610600" y="5988486"/>
            <a:ext cx="2743200" cy="365125"/>
          </a:xfrm>
        </p:spPr>
        <p:txBody>
          <a:bodyPr/>
          <a:lstStyle/>
          <a:p>
            <a:fld id="{2754ED01-E2A0-4C1E-8E21-014B99041579}" type="slidenum">
              <a:rPr lang="en-US" smtClean="0"/>
              <a:pPr/>
              <a:t>27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 rot="5400000">
            <a:off x="566573" y="2924133"/>
            <a:ext cx="2590800" cy="13716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/>
          <p:cNvCxnSpPr>
            <a:cxnSpLocks/>
          </p:cNvCxnSpPr>
          <p:nvPr/>
        </p:nvCxnSpPr>
        <p:spPr>
          <a:xfrm rot="5400000">
            <a:off x="2957904" y="3655811"/>
            <a:ext cx="2590800" cy="0"/>
          </a:xfrm>
          <a:prstGeom prst="line">
            <a:avLst/>
          </a:prstGeom>
          <a:ln w="73025" cmpd="thickThin">
            <a:gradFill flip="none" rotWithShape="1">
              <a:gsLst>
                <a:gs pos="1800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2700000" scaled="1"/>
              <a:tileRect/>
            </a:gradFill>
            <a:prstDash val="dash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cxnSpLocks/>
          </p:cNvCxnSpPr>
          <p:nvPr/>
        </p:nvCxnSpPr>
        <p:spPr>
          <a:xfrm rot="5400000">
            <a:off x="-235771" y="3655811"/>
            <a:ext cx="2590800" cy="0"/>
          </a:xfrm>
          <a:prstGeom prst="line">
            <a:avLst/>
          </a:prstGeom>
          <a:ln w="60325" cmpd="thickThin">
            <a:solidFill>
              <a:schemeClr val="tx2">
                <a:lumMod val="60000"/>
                <a:lumOff val="40000"/>
              </a:schemeClr>
            </a:solidFill>
            <a:prstDash val="dash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2" name="Oval Callout 21"/>
          <p:cNvSpPr/>
          <p:nvPr/>
        </p:nvSpPr>
        <p:spPr>
          <a:xfrm>
            <a:off x="671708" y="5230965"/>
            <a:ext cx="1795827" cy="914400"/>
          </a:xfrm>
          <a:prstGeom prst="wedgeEllipseCallout">
            <a:avLst>
              <a:gd name="adj1" fmla="val -30880"/>
              <a:gd name="adj2" fmla="val -7577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Transaction Start</a:t>
            </a:r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/>
              <a:t>Per-transaction cost vs Abort cost</a:t>
            </a:r>
          </a:p>
        </p:txBody>
      </p:sp>
      <p:cxnSp>
        <p:nvCxnSpPr>
          <p:cNvPr id="11" name="Straight Connector 10"/>
          <p:cNvCxnSpPr>
            <a:cxnSpLocks/>
          </p:cNvCxnSpPr>
          <p:nvPr/>
        </p:nvCxnSpPr>
        <p:spPr>
          <a:xfrm rot="5400000">
            <a:off x="1368916" y="3635037"/>
            <a:ext cx="2590800" cy="0"/>
          </a:xfrm>
          <a:prstGeom prst="line">
            <a:avLst/>
          </a:prstGeom>
          <a:ln w="73025" cmpd="thickThin">
            <a:gradFill flip="none" rotWithShape="1">
              <a:gsLst>
                <a:gs pos="1800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2700000" scaled="1"/>
              <a:tileRect/>
            </a:gradFill>
            <a:prstDash val="dash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2" name="Oval Callout 21"/>
          <p:cNvSpPr/>
          <p:nvPr/>
        </p:nvSpPr>
        <p:spPr>
          <a:xfrm>
            <a:off x="2547773" y="5230965"/>
            <a:ext cx="1803961" cy="914400"/>
          </a:xfrm>
          <a:prstGeom prst="wedgeEllipseCallout">
            <a:avLst>
              <a:gd name="adj1" fmla="val -46981"/>
              <a:gd name="adj2" fmla="val -82392"/>
            </a:avLst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Transaction Merge</a:t>
            </a:r>
          </a:p>
        </p:txBody>
      </p:sp>
      <p:sp>
        <p:nvSpPr>
          <p:cNvPr id="13" name="Rectangle 12"/>
          <p:cNvSpPr/>
          <p:nvPr/>
        </p:nvSpPr>
        <p:spPr>
          <a:xfrm rot="5400000">
            <a:off x="2151311" y="2924133"/>
            <a:ext cx="2590800" cy="13716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Connector 13"/>
          <p:cNvCxnSpPr>
            <a:cxnSpLocks/>
          </p:cNvCxnSpPr>
          <p:nvPr/>
        </p:nvCxnSpPr>
        <p:spPr>
          <a:xfrm rot="5400000">
            <a:off x="4511040" y="3662840"/>
            <a:ext cx="2590800" cy="0"/>
          </a:xfrm>
          <a:prstGeom prst="line">
            <a:avLst/>
          </a:prstGeom>
          <a:ln w="73025" cmpd="thickThin">
            <a:gradFill flip="none" rotWithShape="1">
              <a:gsLst>
                <a:gs pos="1800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2700000" scaled="1"/>
              <a:tileRect/>
            </a:gradFill>
            <a:prstDash val="dash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 rot="5400000">
            <a:off x="3736050" y="2924133"/>
            <a:ext cx="2590800" cy="13716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Multiplication Sign 1"/>
          <p:cNvSpPr/>
          <p:nvPr/>
        </p:nvSpPr>
        <p:spPr>
          <a:xfrm rot="5400000">
            <a:off x="4659623" y="3433907"/>
            <a:ext cx="712694" cy="676898"/>
          </a:xfrm>
          <a:prstGeom prst="mathMultiply">
            <a:avLst/>
          </a:prstGeom>
          <a:solidFill>
            <a:schemeClr val="tx2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Callout 21"/>
          <p:cNvSpPr/>
          <p:nvPr/>
        </p:nvSpPr>
        <p:spPr>
          <a:xfrm>
            <a:off x="5987979" y="4473237"/>
            <a:ext cx="1830856" cy="914400"/>
          </a:xfrm>
          <a:prstGeom prst="wedgeEllipseCallout">
            <a:avLst>
              <a:gd name="adj1" fmla="val -80346"/>
              <a:gd name="adj2" fmla="val -104450"/>
            </a:avLst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Transaction Abort</a:t>
            </a:r>
          </a:p>
        </p:txBody>
      </p:sp>
      <p:sp>
        <p:nvSpPr>
          <p:cNvPr id="21" name="Oval Callout 21"/>
          <p:cNvSpPr/>
          <p:nvPr/>
        </p:nvSpPr>
        <p:spPr>
          <a:xfrm>
            <a:off x="4345650" y="5230179"/>
            <a:ext cx="1803961" cy="914400"/>
          </a:xfrm>
          <a:prstGeom prst="wedgeEllipseCallout">
            <a:avLst>
              <a:gd name="adj1" fmla="val -52572"/>
              <a:gd name="adj2" fmla="val -91951"/>
            </a:avLst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Transaction Merge</a:t>
            </a:r>
          </a:p>
        </p:txBody>
      </p:sp>
      <p:sp>
        <p:nvSpPr>
          <p:cNvPr id="19" name="Arrow: Curved Left 18"/>
          <p:cNvSpPr/>
          <p:nvPr/>
        </p:nvSpPr>
        <p:spPr>
          <a:xfrm rot="5400000" flipH="1">
            <a:off x="2934066" y="273056"/>
            <a:ext cx="1069042" cy="330647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083820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 rot="5400000">
            <a:off x="8610600" y="5988486"/>
            <a:ext cx="2743200" cy="365125"/>
          </a:xfrm>
        </p:spPr>
        <p:txBody>
          <a:bodyPr/>
          <a:lstStyle/>
          <a:p>
            <a:fld id="{2754ED01-E2A0-4C1E-8E21-014B99041579}" type="slidenum">
              <a:rPr lang="en-US" smtClean="0"/>
              <a:pPr/>
              <a:t>28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 rot="5400000">
            <a:off x="566573" y="2924133"/>
            <a:ext cx="2590800" cy="13716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/>
          <p:cNvCxnSpPr>
            <a:cxnSpLocks/>
          </p:cNvCxnSpPr>
          <p:nvPr/>
        </p:nvCxnSpPr>
        <p:spPr>
          <a:xfrm rot="5400000">
            <a:off x="2957904" y="3655811"/>
            <a:ext cx="2590800" cy="0"/>
          </a:xfrm>
          <a:prstGeom prst="line">
            <a:avLst/>
          </a:prstGeom>
          <a:ln w="73025" cmpd="thickThin">
            <a:gradFill flip="none" rotWithShape="1">
              <a:gsLst>
                <a:gs pos="1800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2700000" scaled="1"/>
              <a:tileRect/>
            </a:gradFill>
            <a:prstDash val="dash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cxnSpLocks/>
          </p:cNvCxnSpPr>
          <p:nvPr/>
        </p:nvCxnSpPr>
        <p:spPr>
          <a:xfrm rot="5400000">
            <a:off x="-235771" y="3655811"/>
            <a:ext cx="2590800" cy="0"/>
          </a:xfrm>
          <a:prstGeom prst="line">
            <a:avLst/>
          </a:prstGeom>
          <a:ln w="60325" cmpd="thickThin">
            <a:solidFill>
              <a:schemeClr val="tx2">
                <a:lumMod val="60000"/>
                <a:lumOff val="40000"/>
              </a:schemeClr>
            </a:solidFill>
            <a:prstDash val="dash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2" name="Oval Callout 21"/>
          <p:cNvSpPr/>
          <p:nvPr/>
        </p:nvSpPr>
        <p:spPr>
          <a:xfrm>
            <a:off x="671708" y="5230965"/>
            <a:ext cx="1795827" cy="914400"/>
          </a:xfrm>
          <a:prstGeom prst="wedgeEllipseCallout">
            <a:avLst>
              <a:gd name="adj1" fmla="val -30880"/>
              <a:gd name="adj2" fmla="val -7577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Transaction Start</a:t>
            </a:r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/>
              <a:t>Per-transaction cost vs Abort cost</a:t>
            </a:r>
          </a:p>
        </p:txBody>
      </p:sp>
      <p:cxnSp>
        <p:nvCxnSpPr>
          <p:cNvPr id="11" name="Straight Connector 10"/>
          <p:cNvCxnSpPr>
            <a:cxnSpLocks/>
          </p:cNvCxnSpPr>
          <p:nvPr/>
        </p:nvCxnSpPr>
        <p:spPr>
          <a:xfrm rot="5400000">
            <a:off x="1368916" y="3635037"/>
            <a:ext cx="2590800" cy="0"/>
          </a:xfrm>
          <a:prstGeom prst="line">
            <a:avLst/>
          </a:prstGeom>
          <a:ln w="73025" cmpd="thickThin">
            <a:gradFill flip="none" rotWithShape="1">
              <a:gsLst>
                <a:gs pos="1800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2700000" scaled="1"/>
              <a:tileRect/>
            </a:gradFill>
            <a:prstDash val="dash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2" name="Oval Callout 21"/>
          <p:cNvSpPr/>
          <p:nvPr/>
        </p:nvSpPr>
        <p:spPr>
          <a:xfrm>
            <a:off x="2547773" y="5230965"/>
            <a:ext cx="1803961" cy="914400"/>
          </a:xfrm>
          <a:prstGeom prst="wedgeEllipseCallout">
            <a:avLst>
              <a:gd name="adj1" fmla="val -46981"/>
              <a:gd name="adj2" fmla="val -82392"/>
            </a:avLst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Transaction Merge</a:t>
            </a:r>
          </a:p>
        </p:txBody>
      </p:sp>
      <p:sp>
        <p:nvSpPr>
          <p:cNvPr id="13" name="Rectangle 12"/>
          <p:cNvSpPr/>
          <p:nvPr/>
        </p:nvSpPr>
        <p:spPr>
          <a:xfrm rot="5400000">
            <a:off x="2151311" y="2924133"/>
            <a:ext cx="2590800" cy="13716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Connector 13"/>
          <p:cNvCxnSpPr>
            <a:cxnSpLocks/>
          </p:cNvCxnSpPr>
          <p:nvPr/>
        </p:nvCxnSpPr>
        <p:spPr>
          <a:xfrm rot="5400000">
            <a:off x="4511040" y="3662840"/>
            <a:ext cx="2590800" cy="0"/>
          </a:xfrm>
          <a:prstGeom prst="line">
            <a:avLst/>
          </a:prstGeom>
          <a:ln w="60325" cmpd="thickThin">
            <a:prstDash val="dash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 rot="5400000">
            <a:off x="3736050" y="2924133"/>
            <a:ext cx="2590800" cy="13716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Callout 21"/>
          <p:cNvSpPr/>
          <p:nvPr/>
        </p:nvSpPr>
        <p:spPr>
          <a:xfrm>
            <a:off x="4345650" y="5230179"/>
            <a:ext cx="1803961" cy="914400"/>
          </a:xfrm>
          <a:prstGeom prst="wedgeEllipseCallout">
            <a:avLst>
              <a:gd name="adj1" fmla="val -52572"/>
              <a:gd name="adj2" fmla="val -91951"/>
            </a:avLst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Transaction Merge</a:t>
            </a:r>
          </a:p>
        </p:txBody>
      </p:sp>
      <p:sp>
        <p:nvSpPr>
          <p:cNvPr id="20" name="Oval Callout 15"/>
          <p:cNvSpPr/>
          <p:nvPr/>
        </p:nvSpPr>
        <p:spPr>
          <a:xfrm>
            <a:off x="5970326" y="4637010"/>
            <a:ext cx="1818179" cy="914400"/>
          </a:xfrm>
          <a:prstGeom prst="wedgeEllipseCallout">
            <a:avLst>
              <a:gd name="adj1" fmla="val -52865"/>
              <a:gd name="adj2" fmla="val -82538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Transaction End</a:t>
            </a:r>
          </a:p>
        </p:txBody>
      </p:sp>
      <p:sp>
        <p:nvSpPr>
          <p:cNvPr id="25" name="Snip Single Corner Rectangle 2"/>
          <p:cNvSpPr/>
          <p:nvPr/>
        </p:nvSpPr>
        <p:spPr>
          <a:xfrm>
            <a:off x="8043999" y="1550457"/>
            <a:ext cx="3652498" cy="4020161"/>
          </a:xfrm>
          <a:prstGeom prst="snip1Rect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600" dirty="0"/>
              <a:t>Transient cause: conflicts, hardware interrupts </a:t>
            </a:r>
          </a:p>
          <a:p>
            <a:r>
              <a:rPr lang="en-US" sz="2600" dirty="0"/>
              <a:t>=&gt; </a:t>
            </a:r>
          </a:p>
          <a:p>
            <a:r>
              <a:rPr lang="en-US" sz="2600" dirty="0"/>
              <a:t>Retry transaction</a:t>
            </a:r>
          </a:p>
          <a:p>
            <a:endParaRPr lang="en-US" sz="2600" dirty="0"/>
          </a:p>
          <a:p>
            <a:r>
              <a:rPr lang="en-US" sz="2600" dirty="0"/>
              <a:t>Capacity abort: end before culprit region</a:t>
            </a:r>
          </a:p>
          <a:p>
            <a:r>
              <a:rPr lang="en-US" sz="2600" dirty="0"/>
              <a:t> =&gt; </a:t>
            </a:r>
          </a:p>
          <a:p>
            <a:r>
              <a:rPr lang="en-US" sz="2600" dirty="0"/>
              <a:t>Start new transaction</a:t>
            </a:r>
          </a:p>
          <a:p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241671874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 rot="5400000">
            <a:off x="8610600" y="5988486"/>
            <a:ext cx="2743200" cy="365125"/>
          </a:xfrm>
        </p:spPr>
        <p:txBody>
          <a:bodyPr/>
          <a:lstStyle/>
          <a:p>
            <a:fld id="{2754ED01-E2A0-4C1E-8E21-014B99041579}" type="slidenum">
              <a:rPr lang="en-US" smtClean="0"/>
              <a:pPr/>
              <a:t>29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 rot="5400000">
            <a:off x="566573" y="2924133"/>
            <a:ext cx="2590800" cy="13716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/>
          <p:cNvCxnSpPr>
            <a:cxnSpLocks/>
          </p:cNvCxnSpPr>
          <p:nvPr/>
        </p:nvCxnSpPr>
        <p:spPr>
          <a:xfrm rot="5400000">
            <a:off x="2957904" y="3655811"/>
            <a:ext cx="2590800" cy="0"/>
          </a:xfrm>
          <a:prstGeom prst="line">
            <a:avLst/>
          </a:prstGeom>
          <a:ln w="60325" cmpd="thickThin">
            <a:prstDash val="dash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cxnSpLocks/>
          </p:cNvCxnSpPr>
          <p:nvPr/>
        </p:nvCxnSpPr>
        <p:spPr>
          <a:xfrm rot="5400000">
            <a:off x="-235771" y="3655811"/>
            <a:ext cx="2590800" cy="0"/>
          </a:xfrm>
          <a:prstGeom prst="line">
            <a:avLst/>
          </a:prstGeom>
          <a:ln w="60325" cmpd="thickThin">
            <a:solidFill>
              <a:schemeClr val="tx2">
                <a:lumMod val="60000"/>
                <a:lumOff val="40000"/>
              </a:schemeClr>
            </a:solidFill>
            <a:prstDash val="dash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/>
              <a:t>Per-transaction cost vs Abort cost</a:t>
            </a:r>
          </a:p>
        </p:txBody>
      </p:sp>
      <p:cxnSp>
        <p:nvCxnSpPr>
          <p:cNvPr id="11" name="Straight Connector 10"/>
          <p:cNvCxnSpPr>
            <a:cxnSpLocks/>
          </p:cNvCxnSpPr>
          <p:nvPr/>
        </p:nvCxnSpPr>
        <p:spPr>
          <a:xfrm rot="5400000">
            <a:off x="1368916" y="3635037"/>
            <a:ext cx="2590800" cy="0"/>
          </a:xfrm>
          <a:prstGeom prst="line">
            <a:avLst/>
          </a:prstGeom>
          <a:ln w="73025" cmpd="thickThin">
            <a:gradFill flip="none" rotWithShape="1">
              <a:gsLst>
                <a:gs pos="1800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2700000" scaled="1"/>
              <a:tileRect/>
            </a:gradFill>
            <a:prstDash val="dash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 rot="5400000">
            <a:off x="2151311" y="2924133"/>
            <a:ext cx="2590800" cy="13716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Connector 13"/>
          <p:cNvCxnSpPr>
            <a:cxnSpLocks/>
          </p:cNvCxnSpPr>
          <p:nvPr/>
        </p:nvCxnSpPr>
        <p:spPr>
          <a:xfrm rot="5400000">
            <a:off x="3206679" y="3655811"/>
            <a:ext cx="2590800" cy="0"/>
          </a:xfrm>
          <a:prstGeom prst="line">
            <a:avLst/>
          </a:prstGeom>
          <a:ln w="60325" cmpd="thickThin">
            <a:solidFill>
              <a:schemeClr val="tx2">
                <a:lumMod val="60000"/>
                <a:lumOff val="40000"/>
              </a:schemeClr>
            </a:solidFill>
            <a:prstDash val="dash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 rot="5400000">
            <a:off x="4024814" y="2924133"/>
            <a:ext cx="2590800" cy="13716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Callout 21"/>
          <p:cNvSpPr/>
          <p:nvPr/>
        </p:nvSpPr>
        <p:spPr>
          <a:xfrm>
            <a:off x="2664316" y="5256648"/>
            <a:ext cx="1803961" cy="914400"/>
          </a:xfrm>
          <a:prstGeom prst="wedgeEllipseCallout">
            <a:avLst>
              <a:gd name="adj1" fmla="val 35760"/>
              <a:gd name="adj2" fmla="val -77980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Transaction End</a:t>
            </a:r>
          </a:p>
        </p:txBody>
      </p:sp>
      <p:sp>
        <p:nvSpPr>
          <p:cNvPr id="20" name="Oval Callout 15"/>
          <p:cNvSpPr/>
          <p:nvPr/>
        </p:nvSpPr>
        <p:spPr>
          <a:xfrm>
            <a:off x="4513232" y="5227529"/>
            <a:ext cx="1818179" cy="914400"/>
          </a:xfrm>
          <a:prstGeom prst="wedgeEllipseCallout">
            <a:avLst>
              <a:gd name="adj1" fmla="val -48427"/>
              <a:gd name="adj2" fmla="val -7518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Transaction </a:t>
            </a:r>
          </a:p>
          <a:p>
            <a:pPr algn="ctr"/>
            <a:r>
              <a:rPr lang="en-US" sz="2000" dirty="0"/>
              <a:t>Start</a:t>
            </a:r>
          </a:p>
        </p:txBody>
      </p:sp>
      <p:sp>
        <p:nvSpPr>
          <p:cNvPr id="19" name="Multiplication Sign 18"/>
          <p:cNvSpPr/>
          <p:nvPr/>
        </p:nvSpPr>
        <p:spPr>
          <a:xfrm>
            <a:off x="4967068" y="3317362"/>
            <a:ext cx="712694" cy="676898"/>
          </a:xfrm>
          <a:prstGeom prst="mathMultiply">
            <a:avLst/>
          </a:prstGeom>
          <a:solidFill>
            <a:schemeClr val="tx2">
              <a:lumMod val="75000"/>
              <a:alpha val="16000"/>
            </a:schemeClr>
          </a:solidFill>
          <a:ln w="9525">
            <a:solidFill>
              <a:schemeClr val="accent6">
                <a:lumMod val="50000"/>
                <a:alpha val="44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Straight Connector 22"/>
          <p:cNvCxnSpPr>
            <a:cxnSpLocks/>
          </p:cNvCxnSpPr>
          <p:nvPr/>
        </p:nvCxnSpPr>
        <p:spPr>
          <a:xfrm flipV="1">
            <a:off x="4367895" y="2337277"/>
            <a:ext cx="13443" cy="2545311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25" name="Snip Single Corner Rectangle 2"/>
          <p:cNvSpPr/>
          <p:nvPr/>
        </p:nvSpPr>
        <p:spPr>
          <a:xfrm>
            <a:off x="8043999" y="1550457"/>
            <a:ext cx="3652498" cy="4020161"/>
          </a:xfrm>
          <a:prstGeom prst="snip1Rect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600" dirty="0"/>
              <a:t>Transient cause: conflicts, hardware interrupts </a:t>
            </a:r>
          </a:p>
          <a:p>
            <a:r>
              <a:rPr lang="en-US" sz="2600" dirty="0"/>
              <a:t>=&gt; </a:t>
            </a:r>
          </a:p>
          <a:p>
            <a:r>
              <a:rPr lang="en-US" sz="2600" dirty="0"/>
              <a:t>Retry transaction</a:t>
            </a:r>
          </a:p>
          <a:p>
            <a:endParaRPr lang="en-US" sz="2600" dirty="0"/>
          </a:p>
          <a:p>
            <a:r>
              <a:rPr lang="en-US" sz="2600" dirty="0"/>
              <a:t>Capacity abort: end before culprit region</a:t>
            </a:r>
          </a:p>
          <a:p>
            <a:r>
              <a:rPr lang="en-US" sz="2600" dirty="0"/>
              <a:t> =&gt; </a:t>
            </a:r>
          </a:p>
          <a:p>
            <a:r>
              <a:rPr lang="en-US" sz="2600" dirty="0"/>
              <a:t>Start new transaction</a:t>
            </a:r>
          </a:p>
          <a:p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10126006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/>
              <a:t>Weak Semantics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7AAB4-1993-4692-BF87-FFB6356DF356}" type="slidenum">
              <a:rPr lang="en-US" smtClean="0"/>
              <a:t>3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3449003" y="2825631"/>
            <a:ext cx="4863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tx2"/>
                </a:solidFill>
              </a:rPr>
              <a:t>T1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419411" y="2824609"/>
            <a:ext cx="4759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tx2"/>
                </a:solidFill>
              </a:rPr>
              <a:t>T2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944740" y="3367213"/>
            <a:ext cx="232619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accent6">
                    <a:lumMod val="50000"/>
                  </a:schemeClr>
                </a:solidFill>
                <a:cs typeface="Consolas" panose="020B0609020204030204" pitchFamily="49" charset="0"/>
              </a:rPr>
              <a:t>data</a:t>
            </a:r>
            <a:r>
              <a:rPr lang="en-US" sz="2000" dirty="0">
                <a:cs typeface="Consolas" panose="020B0609020204030204" pitchFamily="49" charset="0"/>
              </a:rPr>
              <a:t> = new Data();</a:t>
            </a:r>
          </a:p>
          <a:p>
            <a:r>
              <a:rPr lang="en-US" sz="2000" dirty="0">
                <a:solidFill>
                  <a:schemeClr val="accent6">
                    <a:lumMod val="50000"/>
                  </a:schemeClr>
                </a:solidFill>
                <a:cs typeface="Consolas" panose="020B0609020204030204" pitchFamily="49" charset="0"/>
              </a:rPr>
              <a:t>done</a:t>
            </a:r>
            <a:r>
              <a:rPr lang="en-US" sz="2000" dirty="0">
                <a:solidFill>
                  <a:srgbClr val="FF0000"/>
                </a:solidFill>
                <a:cs typeface="Consolas" panose="020B0609020204030204" pitchFamily="49" charset="0"/>
              </a:rPr>
              <a:t> </a:t>
            </a:r>
            <a:r>
              <a:rPr lang="en-US" sz="2000" dirty="0">
                <a:cs typeface="Consolas" panose="020B0609020204030204" pitchFamily="49" charset="0"/>
              </a:rPr>
              <a:t>= true;</a:t>
            </a:r>
          </a:p>
          <a:p>
            <a:endParaRPr lang="en-US" sz="2000" dirty="0">
              <a:cs typeface="Consolas" panose="020B0609020204030204" pitchFamily="49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010401" y="4268689"/>
            <a:ext cx="208736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cs typeface="Consolas" panose="020B0609020204030204" pitchFamily="49" charset="0"/>
              </a:rPr>
              <a:t>if (</a:t>
            </a:r>
            <a:r>
              <a:rPr lang="en-US" sz="2000" dirty="0">
                <a:solidFill>
                  <a:schemeClr val="accent6">
                    <a:lumMod val="50000"/>
                  </a:schemeClr>
                </a:solidFill>
                <a:cs typeface="Consolas" panose="020B0609020204030204" pitchFamily="49" charset="0"/>
              </a:rPr>
              <a:t>done</a:t>
            </a:r>
            <a:r>
              <a:rPr lang="en-US" sz="2000" dirty="0">
                <a:cs typeface="Consolas" panose="020B0609020204030204" pitchFamily="49" charset="0"/>
              </a:rPr>
              <a:t>)</a:t>
            </a:r>
          </a:p>
          <a:p>
            <a:r>
              <a:rPr lang="en-US" sz="2000" dirty="0">
                <a:cs typeface="Consolas" panose="020B0609020204030204" pitchFamily="49" charset="0"/>
              </a:rPr>
              <a:t>  </a:t>
            </a:r>
            <a:r>
              <a:rPr lang="en-US" sz="2000" dirty="0" err="1">
                <a:solidFill>
                  <a:schemeClr val="accent6">
                    <a:lumMod val="50000"/>
                  </a:schemeClr>
                </a:solidFill>
              </a:rPr>
              <a:t>data</a:t>
            </a:r>
            <a:r>
              <a:rPr lang="en-US" sz="2000" dirty="0" err="1">
                <a:cs typeface="Consolas" panose="020B0609020204030204" pitchFamily="49" charset="0"/>
              </a:rPr>
              <a:t>.foo</a:t>
            </a:r>
            <a:r>
              <a:rPr lang="en-US" sz="2000" dirty="0">
                <a:cs typeface="Consolas" panose="020B0609020204030204" pitchFamily="49" charset="0"/>
              </a:rPr>
              <a:t>();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582662" y="1993613"/>
            <a:ext cx="223129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000" dirty="0">
                <a:solidFill>
                  <a:srgbClr val="2F2B20"/>
                </a:solidFill>
                <a:cs typeface="Consolas" panose="020B0609020204030204" pitchFamily="49" charset="0"/>
              </a:rPr>
              <a:t>Data data = null;</a:t>
            </a:r>
          </a:p>
          <a:p>
            <a:pPr lvl="0"/>
            <a:r>
              <a:rPr lang="en-US" sz="2000" dirty="0" err="1">
                <a:solidFill>
                  <a:srgbClr val="2F2B20"/>
                </a:solidFill>
                <a:cs typeface="Consolas" panose="020B0609020204030204" pitchFamily="49" charset="0"/>
              </a:rPr>
              <a:t>boolean</a:t>
            </a:r>
            <a:r>
              <a:rPr lang="en-US" sz="2000" dirty="0">
                <a:solidFill>
                  <a:srgbClr val="2F2B20"/>
                </a:solidFill>
                <a:cs typeface="Consolas" panose="020B0609020204030204" pitchFamily="49" charset="0"/>
              </a:rPr>
              <a:t> done= false;</a:t>
            </a:r>
          </a:p>
          <a:p>
            <a:endParaRPr lang="en-US" sz="2000" dirty="0"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852236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 rot="5400000">
            <a:off x="8610600" y="5988486"/>
            <a:ext cx="2743200" cy="365125"/>
          </a:xfrm>
        </p:spPr>
        <p:txBody>
          <a:bodyPr/>
          <a:lstStyle/>
          <a:p>
            <a:fld id="{2754ED01-E2A0-4C1E-8E21-014B99041579}" type="slidenum">
              <a:rPr lang="en-US" smtClean="0"/>
              <a:pPr/>
              <a:t>30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 rot="5400000">
            <a:off x="566573" y="2924133"/>
            <a:ext cx="2590800" cy="13716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/>
          <p:cNvCxnSpPr>
            <a:cxnSpLocks/>
          </p:cNvCxnSpPr>
          <p:nvPr/>
        </p:nvCxnSpPr>
        <p:spPr>
          <a:xfrm rot="5400000">
            <a:off x="2957904" y="3655811"/>
            <a:ext cx="2590800" cy="0"/>
          </a:xfrm>
          <a:prstGeom prst="line">
            <a:avLst/>
          </a:prstGeom>
          <a:ln w="60325" cmpd="thickThin">
            <a:prstDash val="dash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cxnSpLocks/>
          </p:cNvCxnSpPr>
          <p:nvPr/>
        </p:nvCxnSpPr>
        <p:spPr>
          <a:xfrm rot="5400000">
            <a:off x="-235771" y="3655811"/>
            <a:ext cx="2590800" cy="0"/>
          </a:xfrm>
          <a:prstGeom prst="line">
            <a:avLst/>
          </a:prstGeom>
          <a:ln w="60325" cmpd="thickThin">
            <a:solidFill>
              <a:schemeClr val="tx2">
                <a:lumMod val="60000"/>
                <a:lumOff val="40000"/>
              </a:schemeClr>
            </a:solidFill>
            <a:prstDash val="dash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/>
              <a:t>Per-transaction cost vs Abort cost</a:t>
            </a:r>
          </a:p>
        </p:txBody>
      </p:sp>
      <p:cxnSp>
        <p:nvCxnSpPr>
          <p:cNvPr id="11" name="Straight Connector 10"/>
          <p:cNvCxnSpPr>
            <a:cxnSpLocks/>
          </p:cNvCxnSpPr>
          <p:nvPr/>
        </p:nvCxnSpPr>
        <p:spPr>
          <a:xfrm rot="5400000">
            <a:off x="1368916" y="3635037"/>
            <a:ext cx="2590800" cy="0"/>
          </a:xfrm>
          <a:prstGeom prst="line">
            <a:avLst/>
          </a:prstGeom>
          <a:ln w="73025" cmpd="thickThin">
            <a:gradFill flip="none" rotWithShape="1">
              <a:gsLst>
                <a:gs pos="1800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2700000" scaled="1"/>
              <a:tileRect/>
            </a:gradFill>
            <a:prstDash val="dash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 rot="5400000">
            <a:off x="2151311" y="2924133"/>
            <a:ext cx="2590800" cy="13716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Connector 13"/>
          <p:cNvCxnSpPr>
            <a:cxnSpLocks/>
          </p:cNvCxnSpPr>
          <p:nvPr/>
        </p:nvCxnSpPr>
        <p:spPr>
          <a:xfrm rot="5400000">
            <a:off x="3206679" y="3655811"/>
            <a:ext cx="2590800" cy="0"/>
          </a:xfrm>
          <a:prstGeom prst="line">
            <a:avLst/>
          </a:prstGeom>
          <a:ln w="60325" cmpd="thickThin">
            <a:solidFill>
              <a:schemeClr val="tx2">
                <a:lumMod val="60000"/>
                <a:lumOff val="40000"/>
              </a:schemeClr>
            </a:solidFill>
            <a:prstDash val="dash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 rot="5400000">
            <a:off x="4024814" y="2924133"/>
            <a:ext cx="2590800" cy="13716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Multiplication Sign 18"/>
          <p:cNvSpPr/>
          <p:nvPr/>
        </p:nvSpPr>
        <p:spPr>
          <a:xfrm>
            <a:off x="4967068" y="3317362"/>
            <a:ext cx="712694" cy="676898"/>
          </a:xfrm>
          <a:prstGeom prst="mathMultiply">
            <a:avLst/>
          </a:prstGeom>
          <a:solidFill>
            <a:schemeClr val="tx2">
              <a:lumMod val="75000"/>
              <a:alpha val="2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Straight Connector 22"/>
          <p:cNvCxnSpPr>
            <a:cxnSpLocks/>
          </p:cNvCxnSpPr>
          <p:nvPr/>
        </p:nvCxnSpPr>
        <p:spPr>
          <a:xfrm flipV="1">
            <a:off x="4367895" y="2337277"/>
            <a:ext cx="13443" cy="2545311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24" name="Oval Callout 21"/>
          <p:cNvSpPr/>
          <p:nvPr/>
        </p:nvSpPr>
        <p:spPr>
          <a:xfrm>
            <a:off x="3654362" y="5163734"/>
            <a:ext cx="2057400" cy="914400"/>
          </a:xfrm>
          <a:prstGeom prst="wedgeEllipseCallout">
            <a:avLst>
              <a:gd name="adj1" fmla="val 28334"/>
              <a:gd name="adj2" fmla="val -175038"/>
            </a:avLst>
          </a:prstGeom>
          <a:solidFill>
            <a:schemeClr val="accent6">
              <a:lumMod val="50000"/>
              <a:alpha val="22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/>
              <a:t>Transaction Abort</a:t>
            </a:r>
          </a:p>
        </p:txBody>
      </p:sp>
      <p:sp>
        <p:nvSpPr>
          <p:cNvPr id="25" name="Flowchart: Alternate Process 24"/>
          <p:cNvSpPr/>
          <p:nvPr/>
        </p:nvSpPr>
        <p:spPr>
          <a:xfrm>
            <a:off x="5741447" y="3107037"/>
            <a:ext cx="2252895" cy="100579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Unknown abort location</a:t>
            </a:r>
          </a:p>
        </p:txBody>
      </p:sp>
      <p:sp>
        <p:nvSpPr>
          <p:cNvPr id="26" name="Arrow: Bent 25"/>
          <p:cNvSpPr/>
          <p:nvPr/>
        </p:nvSpPr>
        <p:spPr>
          <a:xfrm rot="10800000" flipH="1">
            <a:off x="6918474" y="4188623"/>
            <a:ext cx="948017" cy="1002069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8" name="Snip Single Corner Rectangle 2"/>
          <p:cNvSpPr/>
          <p:nvPr/>
        </p:nvSpPr>
        <p:spPr>
          <a:xfrm>
            <a:off x="8043999" y="1550457"/>
            <a:ext cx="3652498" cy="4020161"/>
          </a:xfrm>
          <a:prstGeom prst="snip1Rect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600" dirty="0"/>
              <a:t>Transient cause: conflicts, hardware interrupts </a:t>
            </a:r>
          </a:p>
          <a:p>
            <a:r>
              <a:rPr lang="en-US" sz="2600" dirty="0"/>
              <a:t>=&gt; </a:t>
            </a:r>
          </a:p>
          <a:p>
            <a:r>
              <a:rPr lang="en-US" sz="2600" dirty="0"/>
              <a:t>Retry transaction</a:t>
            </a:r>
          </a:p>
          <a:p>
            <a:endParaRPr lang="en-US" sz="2600" dirty="0"/>
          </a:p>
          <a:p>
            <a:r>
              <a:rPr lang="en-US" sz="2600" dirty="0"/>
              <a:t>Capacity abort: end before culprit region</a:t>
            </a:r>
          </a:p>
          <a:p>
            <a:r>
              <a:rPr lang="en-US" sz="2600" dirty="0"/>
              <a:t> =&gt; </a:t>
            </a:r>
          </a:p>
          <a:p>
            <a:r>
              <a:rPr lang="en-US" sz="2600" dirty="0"/>
              <a:t>Start new transaction</a:t>
            </a:r>
          </a:p>
          <a:p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360171724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 rot="5400000">
            <a:off x="8610600" y="5988486"/>
            <a:ext cx="2743200" cy="365125"/>
          </a:xfrm>
        </p:spPr>
        <p:txBody>
          <a:bodyPr/>
          <a:lstStyle/>
          <a:p>
            <a:fld id="{2754ED01-E2A0-4C1E-8E21-014B99041579}" type="slidenum">
              <a:rPr lang="en-US" smtClean="0"/>
              <a:pPr/>
              <a:t>31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 rot="5400000">
            <a:off x="566573" y="2924133"/>
            <a:ext cx="2590800" cy="13716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/>
          <p:cNvCxnSpPr>
            <a:cxnSpLocks/>
          </p:cNvCxnSpPr>
          <p:nvPr/>
        </p:nvCxnSpPr>
        <p:spPr>
          <a:xfrm rot="5400000">
            <a:off x="2957904" y="3655811"/>
            <a:ext cx="2590800" cy="0"/>
          </a:xfrm>
          <a:prstGeom prst="line">
            <a:avLst/>
          </a:prstGeom>
          <a:ln w="73025" cmpd="thickThin">
            <a:gradFill flip="none" rotWithShape="1">
              <a:gsLst>
                <a:gs pos="1800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2700000" scaled="1"/>
              <a:tileRect/>
            </a:gradFill>
            <a:prstDash val="dash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cxnSpLocks/>
          </p:cNvCxnSpPr>
          <p:nvPr/>
        </p:nvCxnSpPr>
        <p:spPr>
          <a:xfrm rot="5400000">
            <a:off x="-235771" y="3655811"/>
            <a:ext cx="2590800" cy="0"/>
          </a:xfrm>
          <a:prstGeom prst="line">
            <a:avLst/>
          </a:prstGeom>
          <a:ln w="60325" cmpd="thickThin">
            <a:solidFill>
              <a:schemeClr val="tx2">
                <a:lumMod val="60000"/>
                <a:lumOff val="40000"/>
              </a:schemeClr>
            </a:solidFill>
            <a:prstDash val="dash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/>
              <a:t>Per-transaction cost vs Abort cost</a:t>
            </a:r>
          </a:p>
        </p:txBody>
      </p:sp>
      <p:cxnSp>
        <p:nvCxnSpPr>
          <p:cNvPr id="11" name="Straight Connector 10"/>
          <p:cNvCxnSpPr>
            <a:cxnSpLocks/>
          </p:cNvCxnSpPr>
          <p:nvPr/>
        </p:nvCxnSpPr>
        <p:spPr>
          <a:xfrm rot="5400000">
            <a:off x="1368916" y="3635037"/>
            <a:ext cx="2590800" cy="0"/>
          </a:xfrm>
          <a:prstGeom prst="line">
            <a:avLst/>
          </a:prstGeom>
          <a:ln w="73025" cmpd="thickThin">
            <a:gradFill flip="none" rotWithShape="1">
              <a:gsLst>
                <a:gs pos="1800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2700000" scaled="1"/>
              <a:tileRect/>
            </a:gradFill>
            <a:prstDash val="dash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 rot="5400000">
            <a:off x="2151311" y="2924133"/>
            <a:ext cx="2590800" cy="13716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Connector 13"/>
          <p:cNvCxnSpPr>
            <a:cxnSpLocks/>
          </p:cNvCxnSpPr>
          <p:nvPr/>
        </p:nvCxnSpPr>
        <p:spPr>
          <a:xfrm rot="5400000">
            <a:off x="4511040" y="3662840"/>
            <a:ext cx="2590800" cy="0"/>
          </a:xfrm>
          <a:prstGeom prst="line">
            <a:avLst/>
          </a:prstGeom>
          <a:ln w="60325" cmpd="thickThin">
            <a:prstDash val="dash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 rot="5400000">
            <a:off x="3736050" y="2924133"/>
            <a:ext cx="2590800" cy="13716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Callout 15"/>
          <p:cNvSpPr/>
          <p:nvPr/>
        </p:nvSpPr>
        <p:spPr>
          <a:xfrm>
            <a:off x="4672685" y="5430387"/>
            <a:ext cx="1818179" cy="914400"/>
          </a:xfrm>
          <a:prstGeom prst="wedgeEllipseCallout">
            <a:avLst>
              <a:gd name="adj1" fmla="val 10370"/>
              <a:gd name="adj2" fmla="val -87685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Transaction End</a:t>
            </a:r>
          </a:p>
        </p:txBody>
      </p:sp>
      <p:sp>
        <p:nvSpPr>
          <p:cNvPr id="23" name="Snip Single Corner Rectangle 2"/>
          <p:cNvSpPr/>
          <p:nvPr/>
        </p:nvSpPr>
        <p:spPr>
          <a:xfrm>
            <a:off x="8043999" y="1550457"/>
            <a:ext cx="3652498" cy="4020161"/>
          </a:xfrm>
          <a:prstGeom prst="snip1Rect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600" dirty="0"/>
              <a:t>Transient cause: conflicts, hardware interrupts </a:t>
            </a:r>
          </a:p>
          <a:p>
            <a:r>
              <a:rPr lang="en-US" sz="2600" dirty="0"/>
              <a:t>=&gt; </a:t>
            </a:r>
          </a:p>
          <a:p>
            <a:r>
              <a:rPr lang="en-US" sz="2600" dirty="0"/>
              <a:t>Retry transaction</a:t>
            </a:r>
          </a:p>
          <a:p>
            <a:endParaRPr lang="en-US" sz="2600" dirty="0"/>
          </a:p>
          <a:p>
            <a:r>
              <a:rPr lang="en-US" sz="2600" dirty="0"/>
              <a:t>Capacity abort: end before culprit region</a:t>
            </a:r>
          </a:p>
          <a:p>
            <a:r>
              <a:rPr lang="en-US" sz="2600" dirty="0"/>
              <a:t> =&gt; </a:t>
            </a:r>
          </a:p>
          <a:p>
            <a:r>
              <a:rPr lang="en-US" sz="2600" dirty="0"/>
              <a:t>Start new transaction</a:t>
            </a:r>
          </a:p>
          <a:p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269821015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 rot="5400000">
            <a:off x="8610600" y="5988486"/>
            <a:ext cx="2743200" cy="365125"/>
          </a:xfrm>
        </p:spPr>
        <p:txBody>
          <a:bodyPr/>
          <a:lstStyle/>
          <a:p>
            <a:fld id="{2754ED01-E2A0-4C1E-8E21-014B99041579}" type="slidenum">
              <a:rPr lang="en-US" smtClean="0"/>
              <a:pPr/>
              <a:t>32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 rot="5400000">
            <a:off x="566573" y="2924133"/>
            <a:ext cx="2590800" cy="13716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/>
          <p:cNvCxnSpPr>
            <a:cxnSpLocks/>
          </p:cNvCxnSpPr>
          <p:nvPr/>
        </p:nvCxnSpPr>
        <p:spPr>
          <a:xfrm rot="5400000">
            <a:off x="2957904" y="3655811"/>
            <a:ext cx="2590800" cy="0"/>
          </a:xfrm>
          <a:prstGeom prst="line">
            <a:avLst/>
          </a:prstGeom>
          <a:ln w="73025" cmpd="thickThin">
            <a:gradFill flip="none" rotWithShape="1">
              <a:gsLst>
                <a:gs pos="1800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2700000" scaled="1"/>
              <a:tileRect/>
            </a:gradFill>
            <a:prstDash val="dash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cxnSpLocks/>
          </p:cNvCxnSpPr>
          <p:nvPr/>
        </p:nvCxnSpPr>
        <p:spPr>
          <a:xfrm rot="5400000">
            <a:off x="-235771" y="3655811"/>
            <a:ext cx="2590800" cy="0"/>
          </a:xfrm>
          <a:prstGeom prst="line">
            <a:avLst/>
          </a:prstGeom>
          <a:ln w="60325" cmpd="thickThin">
            <a:solidFill>
              <a:schemeClr val="tx2">
                <a:lumMod val="60000"/>
                <a:lumOff val="40000"/>
              </a:schemeClr>
            </a:solidFill>
            <a:prstDash val="dash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/>
              <a:t>Per-transaction cost vs Abort cost</a:t>
            </a:r>
          </a:p>
        </p:txBody>
      </p:sp>
      <p:cxnSp>
        <p:nvCxnSpPr>
          <p:cNvPr id="11" name="Straight Connector 10"/>
          <p:cNvCxnSpPr>
            <a:cxnSpLocks/>
          </p:cNvCxnSpPr>
          <p:nvPr/>
        </p:nvCxnSpPr>
        <p:spPr>
          <a:xfrm rot="5400000">
            <a:off x="1368916" y="3635037"/>
            <a:ext cx="2590800" cy="0"/>
          </a:xfrm>
          <a:prstGeom prst="line">
            <a:avLst/>
          </a:prstGeom>
          <a:ln w="73025" cmpd="thickThin">
            <a:gradFill flip="none" rotWithShape="1">
              <a:gsLst>
                <a:gs pos="1800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2700000" scaled="1"/>
              <a:tileRect/>
            </a:gradFill>
            <a:prstDash val="dash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 rot="5400000">
            <a:off x="2151311" y="2924133"/>
            <a:ext cx="2590800" cy="13716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Connector 13"/>
          <p:cNvCxnSpPr>
            <a:cxnSpLocks/>
          </p:cNvCxnSpPr>
          <p:nvPr/>
        </p:nvCxnSpPr>
        <p:spPr>
          <a:xfrm rot="5400000">
            <a:off x="4511040" y="3662840"/>
            <a:ext cx="2590800" cy="0"/>
          </a:xfrm>
          <a:prstGeom prst="line">
            <a:avLst/>
          </a:prstGeom>
          <a:ln w="60325" cmpd="thickThin">
            <a:prstDash val="dash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 rot="5400000">
            <a:off x="3736050" y="2924133"/>
            <a:ext cx="2590800" cy="13716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lowchart: Alternate Process 18"/>
          <p:cNvSpPr/>
          <p:nvPr/>
        </p:nvSpPr>
        <p:spPr>
          <a:xfrm>
            <a:off x="6009075" y="4296352"/>
            <a:ext cx="1983451" cy="100579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Minimal Learning</a:t>
            </a:r>
          </a:p>
        </p:txBody>
      </p:sp>
      <p:sp>
        <p:nvSpPr>
          <p:cNvPr id="21" name="Arrow: Bent 20"/>
          <p:cNvSpPr/>
          <p:nvPr/>
        </p:nvSpPr>
        <p:spPr>
          <a:xfrm rot="10800000" flipH="1">
            <a:off x="6928352" y="5342718"/>
            <a:ext cx="948017" cy="1002069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2" name="Oval Callout 15"/>
          <p:cNvSpPr/>
          <p:nvPr/>
        </p:nvSpPr>
        <p:spPr>
          <a:xfrm>
            <a:off x="4672685" y="5430387"/>
            <a:ext cx="1818179" cy="914400"/>
          </a:xfrm>
          <a:prstGeom prst="wedgeEllipseCallout">
            <a:avLst>
              <a:gd name="adj1" fmla="val 10370"/>
              <a:gd name="adj2" fmla="val -87685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Transaction End</a:t>
            </a:r>
          </a:p>
        </p:txBody>
      </p:sp>
      <p:sp>
        <p:nvSpPr>
          <p:cNvPr id="23" name="Snip Single Corner Rectangle 2"/>
          <p:cNvSpPr/>
          <p:nvPr/>
        </p:nvSpPr>
        <p:spPr>
          <a:xfrm>
            <a:off x="8043867" y="1550457"/>
            <a:ext cx="3652498" cy="5026975"/>
          </a:xfrm>
          <a:prstGeom prst="snip1Rect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600" dirty="0"/>
              <a:t>Transient cause: conflicts, hardware interrupts </a:t>
            </a:r>
          </a:p>
          <a:p>
            <a:r>
              <a:rPr lang="en-US" sz="2600" dirty="0"/>
              <a:t>=&gt; </a:t>
            </a:r>
          </a:p>
          <a:p>
            <a:r>
              <a:rPr lang="en-US" sz="2600" dirty="0"/>
              <a:t>Retry transaction</a:t>
            </a:r>
          </a:p>
          <a:p>
            <a:endParaRPr lang="en-US" sz="2600" dirty="0"/>
          </a:p>
          <a:p>
            <a:r>
              <a:rPr lang="en-US" sz="2600" dirty="0"/>
              <a:t>Capacity abort: end before culprit region</a:t>
            </a:r>
          </a:p>
          <a:p>
            <a:r>
              <a:rPr lang="en-US" sz="2600" dirty="0"/>
              <a:t> =&gt; </a:t>
            </a:r>
          </a:p>
          <a:p>
            <a:r>
              <a:rPr lang="en-US" sz="2600" dirty="0"/>
              <a:t>Start new transaction</a:t>
            </a:r>
          </a:p>
          <a:p>
            <a:endParaRPr lang="en-US" sz="2600" dirty="0"/>
          </a:p>
          <a:p>
            <a:r>
              <a:rPr lang="en-US" sz="2600" dirty="0"/>
              <a:t>Future transaction behavior unknown</a:t>
            </a:r>
          </a:p>
        </p:txBody>
      </p:sp>
    </p:spTree>
    <p:extLst>
      <p:ext uri="{BB962C8B-B14F-4D97-AF65-F5344CB8AC3E}">
        <p14:creationId xmlns:p14="http://schemas.microsoft.com/office/powerpoint/2010/main" val="141300948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Legato: Our Approach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924910" y="1539765"/>
            <a:ext cx="9704990" cy="3205655"/>
          </a:xfrm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dirty="0">
                <a:solidFill>
                  <a:schemeClr val="accent3">
                    <a:lumMod val="50000"/>
                  </a:schemeClr>
                </a:solidFill>
                <a:cs typeface="Aparajita" pitchFamily="34" charset="0"/>
              </a:rPr>
              <a:t>Decide on a merge target: use </a:t>
            </a:r>
            <a:r>
              <a:rPr lang="en-US" sz="3200" b="1" dirty="0">
                <a:solidFill>
                  <a:schemeClr val="accent3">
                    <a:lumMod val="50000"/>
                  </a:schemeClr>
                </a:solidFill>
                <a:cs typeface="Aparajita" pitchFamily="34" charset="0"/>
              </a:rPr>
              <a:t>history </a:t>
            </a:r>
            <a:r>
              <a:rPr lang="en-US" sz="3200" dirty="0">
                <a:solidFill>
                  <a:schemeClr val="accent3">
                    <a:lumMod val="50000"/>
                  </a:schemeClr>
                </a:solidFill>
                <a:cs typeface="Aparajita" pitchFamily="34" charset="0"/>
              </a:rPr>
              <a:t>of previous transaction</a:t>
            </a:r>
          </a:p>
          <a:p>
            <a:pPr marL="0" indent="0">
              <a:buNone/>
            </a:pPr>
            <a:endParaRPr lang="en-US" sz="3200" b="1" dirty="0">
              <a:solidFill>
                <a:schemeClr val="accent3">
                  <a:lumMod val="50000"/>
                </a:schemeClr>
              </a:solidFill>
              <a:cs typeface="Aparajita" pitchFamily="34" charset="0"/>
            </a:endParaRPr>
          </a:p>
          <a:p>
            <a:pPr marL="0" indent="0">
              <a:buNone/>
            </a:pPr>
            <a:r>
              <a:rPr lang="en-US" sz="3200" b="1" dirty="0">
                <a:solidFill>
                  <a:schemeClr val="accent3">
                    <a:lumMod val="50000"/>
                  </a:schemeClr>
                </a:solidFill>
                <a:latin typeface="Garamond" panose="02020404030301010803" pitchFamily="18" charset="0"/>
                <a:cs typeface="Aparajita" pitchFamily="34" charset="0"/>
              </a:rPr>
              <a:t>1</a:t>
            </a:r>
            <a:r>
              <a:rPr lang="en-US" sz="3200" b="1" dirty="0">
                <a:solidFill>
                  <a:schemeClr val="accent3">
                    <a:lumMod val="50000"/>
                  </a:schemeClr>
                </a:solidFill>
                <a:cs typeface="Aparajita" pitchFamily="34" charset="0"/>
              </a:rPr>
              <a:t>. Temporary target</a:t>
            </a:r>
            <a:r>
              <a:rPr lang="en-US" sz="3200" dirty="0">
                <a:solidFill>
                  <a:schemeClr val="accent3">
                    <a:lumMod val="50000"/>
                  </a:schemeClr>
                </a:solidFill>
                <a:cs typeface="Aparajita" pitchFamily="34" charset="0"/>
              </a:rPr>
              <a:t> changes </a:t>
            </a:r>
            <a:r>
              <a:rPr lang="en-US" sz="3200" b="1" dirty="0">
                <a:solidFill>
                  <a:schemeClr val="accent3">
                    <a:lumMod val="50000"/>
                  </a:schemeClr>
                </a:solidFill>
                <a:cs typeface="Aparajita" pitchFamily="34" charset="0"/>
              </a:rPr>
              <a:t>rapidly: </a:t>
            </a:r>
            <a:r>
              <a:rPr lang="en-US" sz="3200" dirty="0">
                <a:solidFill>
                  <a:schemeClr val="accent3">
                    <a:lumMod val="50000"/>
                  </a:schemeClr>
                </a:solidFill>
                <a:cs typeface="Aparajita" pitchFamily="34" charset="0"/>
              </a:rPr>
              <a:t>capture transient effects</a:t>
            </a:r>
          </a:p>
          <a:p>
            <a:pPr marL="0" indent="0">
              <a:buNone/>
            </a:pPr>
            <a:endParaRPr lang="en-US" sz="3200" dirty="0">
              <a:solidFill>
                <a:schemeClr val="accent3">
                  <a:lumMod val="50000"/>
                </a:schemeClr>
              </a:solidFill>
              <a:cs typeface="Aparajita" pitchFamily="34" charset="0"/>
            </a:endParaRPr>
          </a:p>
          <a:p>
            <a:pPr marL="0" indent="0">
              <a:buNone/>
            </a:pPr>
            <a:r>
              <a:rPr lang="en-US" sz="2800" b="1" dirty="0">
                <a:solidFill>
                  <a:schemeClr val="accent3">
                    <a:lumMod val="50000"/>
                  </a:schemeClr>
                </a:solidFill>
                <a:latin typeface="Garamond" panose="02020404030301010803" pitchFamily="18" charset="0"/>
                <a:cs typeface="Aparajita" pitchFamily="34" charset="0"/>
              </a:rPr>
              <a:t>2. </a:t>
            </a:r>
            <a:r>
              <a:rPr lang="en-US" sz="3200" b="1" dirty="0" err="1">
                <a:solidFill>
                  <a:schemeClr val="accent3">
                    <a:lumMod val="50000"/>
                  </a:schemeClr>
                </a:solidFill>
                <a:cs typeface="Aparajita" pitchFamily="34" charset="0"/>
              </a:rPr>
              <a:t>Setpoint</a:t>
            </a:r>
            <a:r>
              <a:rPr lang="en-US" sz="3200" dirty="0">
                <a:solidFill>
                  <a:schemeClr val="accent3">
                    <a:lumMod val="50000"/>
                  </a:schemeClr>
                </a:solidFill>
                <a:cs typeface="Aparajita" pitchFamily="34" charset="0"/>
              </a:rPr>
              <a:t> or </a:t>
            </a:r>
            <a:r>
              <a:rPr lang="en-US" sz="3200" b="1" dirty="0">
                <a:solidFill>
                  <a:schemeClr val="accent3">
                    <a:lumMod val="50000"/>
                  </a:schemeClr>
                </a:solidFill>
                <a:cs typeface="Aparajita" pitchFamily="34" charset="0"/>
              </a:rPr>
              <a:t>“steady state”</a:t>
            </a:r>
            <a:r>
              <a:rPr lang="en-US" sz="3200" dirty="0">
                <a:solidFill>
                  <a:schemeClr val="accent3">
                    <a:lumMod val="50000"/>
                  </a:schemeClr>
                </a:solidFill>
                <a:cs typeface="Aparajita" pitchFamily="34" charset="0"/>
              </a:rPr>
              <a:t> target changes </a:t>
            </a:r>
            <a:r>
              <a:rPr lang="en-US" sz="3200" b="1" dirty="0">
                <a:solidFill>
                  <a:schemeClr val="accent3">
                    <a:lumMod val="50000"/>
                  </a:schemeClr>
                </a:solidFill>
                <a:cs typeface="Aparajita" pitchFamily="34" charset="0"/>
              </a:rPr>
              <a:t>slowly</a:t>
            </a:r>
            <a:r>
              <a:rPr lang="en-US" sz="3200" dirty="0">
                <a:solidFill>
                  <a:schemeClr val="accent3">
                    <a:lumMod val="50000"/>
                  </a:schemeClr>
                </a:solidFill>
                <a:cs typeface="Aparajita" pitchFamily="34" charset="0"/>
              </a:rPr>
              <a:t>: capture program phases </a:t>
            </a:r>
          </a:p>
          <a:p>
            <a:pPr marL="0" indent="0">
              <a:buNone/>
            </a:pPr>
            <a:endParaRPr lang="en-US" sz="2800" b="1" dirty="0">
              <a:solidFill>
                <a:schemeClr val="accent3">
                  <a:lumMod val="50000"/>
                </a:schemeClr>
              </a:solidFill>
              <a:latin typeface="Garamond" panose="02020404030301010803" pitchFamily="18" charset="0"/>
              <a:cs typeface="Aparajita" pitchFamily="34" charset="0"/>
            </a:endParaRPr>
          </a:p>
          <a:p>
            <a:pPr marL="114300" indent="0">
              <a:buNone/>
            </a:pPr>
            <a:r>
              <a:rPr lang="en-US" sz="3200" dirty="0">
                <a:solidFill>
                  <a:schemeClr val="accent3">
                    <a:lumMod val="50000"/>
                  </a:schemeClr>
                </a:solidFill>
                <a:cs typeface="Aparajita" pitchFamily="34" charset="0"/>
              </a:rPr>
              <a:t>			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D35EB-F18C-4600-9FB3-8250BB06B530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081347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5988486"/>
            <a:ext cx="2743200" cy="365125"/>
          </a:xfrm>
        </p:spPr>
        <p:txBody>
          <a:bodyPr/>
          <a:lstStyle/>
          <a:p>
            <a:fld id="{2754ED01-E2A0-4C1E-8E21-014B99041579}" type="slidenum">
              <a:rPr lang="en-US" smtClean="0"/>
              <a:pPr/>
              <a:t>34</a:t>
            </a:fld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/>
              <a:t>Merging Algorithm</a:t>
            </a:r>
          </a:p>
        </p:txBody>
      </p:sp>
      <p:sp>
        <p:nvSpPr>
          <p:cNvPr id="19" name="Rectangle 18"/>
          <p:cNvSpPr/>
          <p:nvPr/>
        </p:nvSpPr>
        <p:spPr>
          <a:xfrm>
            <a:off x="9207063" y="417156"/>
            <a:ext cx="2606566" cy="121099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 err="1">
                <a:solidFill>
                  <a:schemeClr val="accent1">
                    <a:lumMod val="50000"/>
                  </a:schemeClr>
                </a:solidFill>
              </a:rPr>
              <a:t>Curr</a:t>
            </a:r>
            <a:r>
              <a:rPr lang="en-US" sz="2400" b="1" dirty="0">
                <a:solidFill>
                  <a:schemeClr val="accent1">
                    <a:lumMod val="50000"/>
                  </a:schemeClr>
                </a:solidFill>
              </a:rPr>
              <a:t> Target: 8</a:t>
            </a:r>
          </a:p>
          <a:p>
            <a:r>
              <a:rPr lang="en-US" sz="2400" b="1" dirty="0" err="1">
                <a:solidFill>
                  <a:schemeClr val="accent1">
                    <a:lumMod val="50000"/>
                  </a:schemeClr>
                </a:solidFill>
              </a:rPr>
              <a:t>Setpoint</a:t>
            </a:r>
            <a:r>
              <a:rPr lang="en-US" sz="2400" b="1" dirty="0">
                <a:solidFill>
                  <a:schemeClr val="accent1">
                    <a:lumMod val="50000"/>
                  </a:schemeClr>
                </a:solidFill>
              </a:rPr>
              <a:t>: 8</a:t>
            </a:r>
          </a:p>
        </p:txBody>
      </p:sp>
      <p:sp>
        <p:nvSpPr>
          <p:cNvPr id="20" name="Rectangle 19"/>
          <p:cNvSpPr/>
          <p:nvPr/>
        </p:nvSpPr>
        <p:spPr>
          <a:xfrm>
            <a:off x="779481" y="2120148"/>
            <a:ext cx="336625" cy="165847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angle 58"/>
          <p:cNvSpPr/>
          <p:nvPr/>
        </p:nvSpPr>
        <p:spPr>
          <a:xfrm>
            <a:off x="1234440" y="2120147"/>
            <a:ext cx="336625" cy="165847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ectangle 59"/>
          <p:cNvSpPr/>
          <p:nvPr/>
        </p:nvSpPr>
        <p:spPr>
          <a:xfrm>
            <a:off x="1689399" y="2120147"/>
            <a:ext cx="336625" cy="165847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ctangle 60"/>
          <p:cNvSpPr/>
          <p:nvPr/>
        </p:nvSpPr>
        <p:spPr>
          <a:xfrm>
            <a:off x="2144358" y="2120146"/>
            <a:ext cx="336625" cy="165847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ectangle 61"/>
          <p:cNvSpPr/>
          <p:nvPr/>
        </p:nvSpPr>
        <p:spPr>
          <a:xfrm>
            <a:off x="2612761" y="2124624"/>
            <a:ext cx="336625" cy="165847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ectangle 62"/>
          <p:cNvSpPr/>
          <p:nvPr/>
        </p:nvSpPr>
        <p:spPr>
          <a:xfrm>
            <a:off x="3067720" y="2124623"/>
            <a:ext cx="336625" cy="165847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Rectangle 63"/>
          <p:cNvSpPr/>
          <p:nvPr/>
        </p:nvSpPr>
        <p:spPr>
          <a:xfrm>
            <a:off x="3522679" y="2124623"/>
            <a:ext cx="336625" cy="165847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Rectangle 64"/>
          <p:cNvSpPr/>
          <p:nvPr/>
        </p:nvSpPr>
        <p:spPr>
          <a:xfrm>
            <a:off x="3977638" y="2124622"/>
            <a:ext cx="336625" cy="165847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Rectangle 65"/>
          <p:cNvSpPr/>
          <p:nvPr/>
        </p:nvSpPr>
        <p:spPr>
          <a:xfrm>
            <a:off x="4448280" y="2124626"/>
            <a:ext cx="336625" cy="165847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Rectangle 66"/>
          <p:cNvSpPr/>
          <p:nvPr/>
        </p:nvSpPr>
        <p:spPr>
          <a:xfrm>
            <a:off x="4903239" y="2124625"/>
            <a:ext cx="336625" cy="165847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Rectangle 67"/>
          <p:cNvSpPr/>
          <p:nvPr/>
        </p:nvSpPr>
        <p:spPr>
          <a:xfrm>
            <a:off x="5358198" y="2124625"/>
            <a:ext cx="336625" cy="165847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Rectangle 68"/>
          <p:cNvSpPr/>
          <p:nvPr/>
        </p:nvSpPr>
        <p:spPr>
          <a:xfrm>
            <a:off x="5813157" y="2124624"/>
            <a:ext cx="336625" cy="165847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6277066" y="2117898"/>
            <a:ext cx="336625" cy="165847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6732025" y="2117897"/>
            <a:ext cx="336625" cy="165847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Rectangle 71"/>
          <p:cNvSpPr/>
          <p:nvPr/>
        </p:nvSpPr>
        <p:spPr>
          <a:xfrm>
            <a:off x="7186984" y="2117897"/>
            <a:ext cx="336625" cy="165847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/>
          <p:cNvSpPr/>
          <p:nvPr/>
        </p:nvSpPr>
        <p:spPr>
          <a:xfrm>
            <a:off x="7641943" y="2117896"/>
            <a:ext cx="336625" cy="165847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ectangle 73"/>
          <p:cNvSpPr/>
          <p:nvPr/>
        </p:nvSpPr>
        <p:spPr>
          <a:xfrm>
            <a:off x="8105860" y="2117899"/>
            <a:ext cx="336625" cy="165847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/>
          <p:cNvSpPr/>
          <p:nvPr/>
        </p:nvSpPr>
        <p:spPr>
          <a:xfrm>
            <a:off x="8560819" y="2117898"/>
            <a:ext cx="336625" cy="165847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ectangle 75"/>
          <p:cNvSpPr/>
          <p:nvPr/>
        </p:nvSpPr>
        <p:spPr>
          <a:xfrm>
            <a:off x="9015778" y="2117898"/>
            <a:ext cx="336625" cy="165847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 76"/>
          <p:cNvSpPr/>
          <p:nvPr/>
        </p:nvSpPr>
        <p:spPr>
          <a:xfrm>
            <a:off x="9470737" y="2117897"/>
            <a:ext cx="336625" cy="165847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Rectangle 77"/>
          <p:cNvSpPr/>
          <p:nvPr/>
        </p:nvSpPr>
        <p:spPr>
          <a:xfrm>
            <a:off x="9921205" y="2124626"/>
            <a:ext cx="336625" cy="165847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ectangle 78"/>
          <p:cNvSpPr/>
          <p:nvPr/>
        </p:nvSpPr>
        <p:spPr>
          <a:xfrm>
            <a:off x="10376164" y="2124625"/>
            <a:ext cx="336625" cy="165847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Rectangle 79"/>
          <p:cNvSpPr/>
          <p:nvPr/>
        </p:nvSpPr>
        <p:spPr>
          <a:xfrm>
            <a:off x="10831123" y="2124625"/>
            <a:ext cx="336625" cy="165847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Rectangle 80"/>
          <p:cNvSpPr/>
          <p:nvPr/>
        </p:nvSpPr>
        <p:spPr>
          <a:xfrm>
            <a:off x="11286082" y="2124624"/>
            <a:ext cx="336625" cy="165847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2" name="Straight Connector 81"/>
          <p:cNvCxnSpPr>
            <a:cxnSpLocks/>
          </p:cNvCxnSpPr>
          <p:nvPr/>
        </p:nvCxnSpPr>
        <p:spPr>
          <a:xfrm flipV="1">
            <a:off x="1176675" y="2117896"/>
            <a:ext cx="68" cy="1658476"/>
          </a:xfrm>
          <a:prstGeom prst="line">
            <a:avLst/>
          </a:prstGeom>
          <a:ln w="28575" cmpd="thickThin">
            <a:solidFill>
              <a:srgbClr val="002060"/>
            </a:solidFill>
            <a:prstDash val="dash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84" name="Straight Connector 83"/>
          <p:cNvCxnSpPr>
            <a:cxnSpLocks/>
          </p:cNvCxnSpPr>
          <p:nvPr/>
        </p:nvCxnSpPr>
        <p:spPr>
          <a:xfrm flipV="1">
            <a:off x="1636920" y="2117895"/>
            <a:ext cx="68" cy="1658476"/>
          </a:xfrm>
          <a:prstGeom prst="line">
            <a:avLst/>
          </a:prstGeom>
          <a:ln w="28575" cmpd="thickThin">
            <a:solidFill>
              <a:srgbClr val="002060"/>
            </a:solidFill>
            <a:prstDash val="dash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85" name="Straight Connector 84"/>
          <p:cNvCxnSpPr>
            <a:cxnSpLocks/>
          </p:cNvCxnSpPr>
          <p:nvPr/>
        </p:nvCxnSpPr>
        <p:spPr>
          <a:xfrm flipV="1">
            <a:off x="2097165" y="2124622"/>
            <a:ext cx="68" cy="1658476"/>
          </a:xfrm>
          <a:prstGeom prst="line">
            <a:avLst/>
          </a:prstGeom>
          <a:ln w="28575" cmpd="thickThin">
            <a:solidFill>
              <a:srgbClr val="002060"/>
            </a:solidFill>
            <a:prstDash val="dash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86" name="Straight Connector 85"/>
          <p:cNvCxnSpPr>
            <a:cxnSpLocks/>
          </p:cNvCxnSpPr>
          <p:nvPr/>
        </p:nvCxnSpPr>
        <p:spPr>
          <a:xfrm flipV="1">
            <a:off x="2542018" y="2117895"/>
            <a:ext cx="68" cy="1658476"/>
          </a:xfrm>
          <a:prstGeom prst="line">
            <a:avLst/>
          </a:prstGeom>
          <a:ln w="28575" cmpd="thickThin">
            <a:solidFill>
              <a:srgbClr val="002060"/>
            </a:solidFill>
            <a:prstDash val="dash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87" name="Straight Connector 86"/>
          <p:cNvCxnSpPr>
            <a:cxnSpLocks/>
          </p:cNvCxnSpPr>
          <p:nvPr/>
        </p:nvCxnSpPr>
        <p:spPr>
          <a:xfrm flipV="1">
            <a:off x="3016292" y="2117895"/>
            <a:ext cx="68" cy="1658476"/>
          </a:xfrm>
          <a:prstGeom prst="line">
            <a:avLst/>
          </a:prstGeom>
          <a:ln w="28575" cmpd="thickThin">
            <a:solidFill>
              <a:srgbClr val="002060"/>
            </a:solidFill>
            <a:prstDash val="dash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88" name="Straight Connector 87"/>
          <p:cNvCxnSpPr>
            <a:cxnSpLocks/>
          </p:cNvCxnSpPr>
          <p:nvPr/>
        </p:nvCxnSpPr>
        <p:spPr>
          <a:xfrm flipV="1">
            <a:off x="3476031" y="2117895"/>
            <a:ext cx="68" cy="1658476"/>
          </a:xfrm>
          <a:prstGeom prst="line">
            <a:avLst/>
          </a:prstGeom>
          <a:ln w="28575" cmpd="thickThin">
            <a:solidFill>
              <a:srgbClr val="002060"/>
            </a:solidFill>
            <a:prstDash val="dash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89" name="Straight Connector 88"/>
          <p:cNvCxnSpPr>
            <a:cxnSpLocks/>
          </p:cNvCxnSpPr>
          <p:nvPr/>
        </p:nvCxnSpPr>
        <p:spPr>
          <a:xfrm flipV="1">
            <a:off x="6211040" y="2093219"/>
            <a:ext cx="68" cy="1658476"/>
          </a:xfrm>
          <a:prstGeom prst="line">
            <a:avLst/>
          </a:prstGeom>
          <a:ln w="28575" cmpd="thickThin">
            <a:solidFill>
              <a:srgbClr val="002060"/>
            </a:solidFill>
            <a:prstDash val="dash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90" name="Straight Connector 89"/>
          <p:cNvCxnSpPr>
            <a:cxnSpLocks/>
          </p:cNvCxnSpPr>
          <p:nvPr/>
        </p:nvCxnSpPr>
        <p:spPr>
          <a:xfrm flipV="1">
            <a:off x="6679481" y="2093219"/>
            <a:ext cx="68" cy="1658476"/>
          </a:xfrm>
          <a:prstGeom prst="line">
            <a:avLst/>
          </a:prstGeom>
          <a:ln w="28575" cmpd="thickThin">
            <a:solidFill>
              <a:srgbClr val="002060"/>
            </a:solidFill>
            <a:prstDash val="dash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91" name="Straight Connector 90"/>
          <p:cNvCxnSpPr>
            <a:cxnSpLocks/>
          </p:cNvCxnSpPr>
          <p:nvPr/>
        </p:nvCxnSpPr>
        <p:spPr>
          <a:xfrm flipV="1">
            <a:off x="7127321" y="2113401"/>
            <a:ext cx="68" cy="1658476"/>
          </a:xfrm>
          <a:prstGeom prst="line">
            <a:avLst/>
          </a:prstGeom>
          <a:ln w="28575" cmpd="thickThin">
            <a:solidFill>
              <a:srgbClr val="002060"/>
            </a:solidFill>
            <a:prstDash val="dash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92" name="Straight Connector 91"/>
          <p:cNvCxnSpPr>
            <a:cxnSpLocks/>
          </p:cNvCxnSpPr>
          <p:nvPr/>
        </p:nvCxnSpPr>
        <p:spPr>
          <a:xfrm flipV="1">
            <a:off x="7578195" y="2093219"/>
            <a:ext cx="68" cy="1658476"/>
          </a:xfrm>
          <a:prstGeom prst="line">
            <a:avLst/>
          </a:prstGeom>
          <a:ln w="28575" cmpd="thickThin">
            <a:solidFill>
              <a:srgbClr val="002060"/>
            </a:solidFill>
            <a:prstDash val="dash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93" name="Straight Connector 92"/>
          <p:cNvCxnSpPr>
            <a:cxnSpLocks/>
          </p:cNvCxnSpPr>
          <p:nvPr/>
        </p:nvCxnSpPr>
        <p:spPr>
          <a:xfrm flipV="1">
            <a:off x="8048905" y="2093219"/>
            <a:ext cx="68" cy="1658476"/>
          </a:xfrm>
          <a:prstGeom prst="line">
            <a:avLst/>
          </a:prstGeom>
          <a:ln w="28575" cmpd="thickThin">
            <a:solidFill>
              <a:srgbClr val="002060"/>
            </a:solidFill>
            <a:prstDash val="dash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94" name="Straight Connector 93"/>
          <p:cNvCxnSpPr>
            <a:cxnSpLocks/>
          </p:cNvCxnSpPr>
          <p:nvPr/>
        </p:nvCxnSpPr>
        <p:spPr>
          <a:xfrm flipV="1">
            <a:off x="8505741" y="2113401"/>
            <a:ext cx="68" cy="1658476"/>
          </a:xfrm>
          <a:prstGeom prst="line">
            <a:avLst/>
          </a:prstGeom>
          <a:ln w="28575" cmpd="thickThin">
            <a:solidFill>
              <a:srgbClr val="002060"/>
            </a:solidFill>
            <a:prstDash val="dash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95" name="Straight Connector 94"/>
          <p:cNvCxnSpPr>
            <a:cxnSpLocks/>
          </p:cNvCxnSpPr>
          <p:nvPr/>
        </p:nvCxnSpPr>
        <p:spPr>
          <a:xfrm flipV="1">
            <a:off x="8961827" y="2117895"/>
            <a:ext cx="68" cy="1658476"/>
          </a:xfrm>
          <a:prstGeom prst="line">
            <a:avLst/>
          </a:prstGeom>
          <a:ln w="28575" cmpd="thickThin">
            <a:solidFill>
              <a:srgbClr val="002060"/>
            </a:solidFill>
            <a:prstDash val="dash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96" name="Straight Connector 95"/>
          <p:cNvCxnSpPr>
            <a:cxnSpLocks/>
          </p:cNvCxnSpPr>
          <p:nvPr/>
        </p:nvCxnSpPr>
        <p:spPr>
          <a:xfrm flipV="1">
            <a:off x="9406212" y="2093219"/>
            <a:ext cx="68" cy="1658476"/>
          </a:xfrm>
          <a:prstGeom prst="line">
            <a:avLst/>
          </a:prstGeom>
          <a:ln w="28575" cmpd="thickThin">
            <a:solidFill>
              <a:srgbClr val="002060"/>
            </a:solidFill>
            <a:prstDash val="dash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97" name="Straight Connector 96"/>
          <p:cNvCxnSpPr>
            <a:cxnSpLocks/>
          </p:cNvCxnSpPr>
          <p:nvPr/>
        </p:nvCxnSpPr>
        <p:spPr>
          <a:xfrm flipV="1">
            <a:off x="9870756" y="2095472"/>
            <a:ext cx="68" cy="1658476"/>
          </a:xfrm>
          <a:prstGeom prst="line">
            <a:avLst/>
          </a:prstGeom>
          <a:ln w="28575" cmpd="thickThin">
            <a:solidFill>
              <a:srgbClr val="002060"/>
            </a:solidFill>
            <a:prstDash val="dash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98" name="Straight Connector 97"/>
          <p:cNvCxnSpPr>
            <a:cxnSpLocks/>
          </p:cNvCxnSpPr>
          <p:nvPr/>
        </p:nvCxnSpPr>
        <p:spPr>
          <a:xfrm flipV="1">
            <a:off x="10316963" y="2095472"/>
            <a:ext cx="68" cy="1658476"/>
          </a:xfrm>
          <a:prstGeom prst="line">
            <a:avLst/>
          </a:prstGeom>
          <a:ln w="28575" cmpd="thickThin">
            <a:solidFill>
              <a:srgbClr val="002060"/>
            </a:solidFill>
            <a:prstDash val="dash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99" name="Straight Connector 98"/>
          <p:cNvCxnSpPr>
            <a:cxnSpLocks/>
          </p:cNvCxnSpPr>
          <p:nvPr/>
        </p:nvCxnSpPr>
        <p:spPr>
          <a:xfrm flipV="1">
            <a:off x="10778747" y="2124622"/>
            <a:ext cx="68" cy="1658476"/>
          </a:xfrm>
          <a:prstGeom prst="line">
            <a:avLst/>
          </a:prstGeom>
          <a:ln w="28575" cmpd="thickThin">
            <a:solidFill>
              <a:srgbClr val="002060"/>
            </a:solidFill>
            <a:prstDash val="dash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00" name="Straight Connector 99"/>
          <p:cNvCxnSpPr>
            <a:cxnSpLocks/>
          </p:cNvCxnSpPr>
          <p:nvPr/>
        </p:nvCxnSpPr>
        <p:spPr>
          <a:xfrm flipV="1">
            <a:off x="11226813" y="2093219"/>
            <a:ext cx="68" cy="1658476"/>
          </a:xfrm>
          <a:prstGeom prst="line">
            <a:avLst/>
          </a:prstGeom>
          <a:ln w="28575" cmpd="thickThin">
            <a:solidFill>
              <a:srgbClr val="002060"/>
            </a:solidFill>
            <a:prstDash val="dash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01" name="Straight Connector 100"/>
          <p:cNvCxnSpPr>
            <a:cxnSpLocks/>
          </p:cNvCxnSpPr>
          <p:nvPr/>
        </p:nvCxnSpPr>
        <p:spPr>
          <a:xfrm flipV="1">
            <a:off x="5756696" y="2113401"/>
            <a:ext cx="68" cy="1658476"/>
          </a:xfrm>
          <a:prstGeom prst="line">
            <a:avLst/>
          </a:prstGeom>
          <a:ln w="28575" cmpd="thickThin">
            <a:solidFill>
              <a:srgbClr val="002060"/>
            </a:solidFill>
            <a:prstDash val="dash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02" name="Straight Connector 101"/>
          <p:cNvCxnSpPr>
            <a:cxnSpLocks/>
          </p:cNvCxnSpPr>
          <p:nvPr/>
        </p:nvCxnSpPr>
        <p:spPr>
          <a:xfrm flipV="1">
            <a:off x="4848023" y="2120146"/>
            <a:ext cx="68" cy="1658476"/>
          </a:xfrm>
          <a:prstGeom prst="line">
            <a:avLst/>
          </a:prstGeom>
          <a:ln w="28575" cmpd="thickThin">
            <a:solidFill>
              <a:srgbClr val="002060"/>
            </a:solidFill>
            <a:prstDash val="dash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03" name="Straight Connector 102"/>
          <p:cNvCxnSpPr>
            <a:cxnSpLocks/>
          </p:cNvCxnSpPr>
          <p:nvPr/>
        </p:nvCxnSpPr>
        <p:spPr>
          <a:xfrm flipV="1">
            <a:off x="5292408" y="2120146"/>
            <a:ext cx="68" cy="1658476"/>
          </a:xfrm>
          <a:prstGeom prst="line">
            <a:avLst/>
          </a:prstGeom>
          <a:ln w="28575" cmpd="thickThin">
            <a:solidFill>
              <a:srgbClr val="002060"/>
            </a:solidFill>
            <a:prstDash val="dash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04" name="Straight Connector 103"/>
          <p:cNvCxnSpPr>
            <a:cxnSpLocks/>
          </p:cNvCxnSpPr>
          <p:nvPr/>
        </p:nvCxnSpPr>
        <p:spPr>
          <a:xfrm flipV="1">
            <a:off x="4381237" y="2120146"/>
            <a:ext cx="68" cy="1658476"/>
          </a:xfrm>
          <a:prstGeom prst="line">
            <a:avLst/>
          </a:prstGeom>
          <a:ln w="28575" cmpd="thickThin">
            <a:solidFill>
              <a:srgbClr val="002060"/>
            </a:solidFill>
            <a:prstDash val="dash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05" name="Straight Connector 104"/>
          <p:cNvCxnSpPr>
            <a:cxnSpLocks/>
          </p:cNvCxnSpPr>
          <p:nvPr/>
        </p:nvCxnSpPr>
        <p:spPr>
          <a:xfrm flipV="1">
            <a:off x="3923118" y="2120145"/>
            <a:ext cx="68" cy="1658476"/>
          </a:xfrm>
          <a:prstGeom prst="line">
            <a:avLst/>
          </a:prstGeom>
          <a:ln w="28575" cmpd="thickThin">
            <a:solidFill>
              <a:srgbClr val="002060"/>
            </a:solidFill>
            <a:prstDash val="dash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0903498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5988486"/>
            <a:ext cx="2743200" cy="365125"/>
          </a:xfrm>
        </p:spPr>
        <p:txBody>
          <a:bodyPr/>
          <a:lstStyle/>
          <a:p>
            <a:fld id="{2754ED01-E2A0-4C1E-8E21-014B99041579}" type="slidenum">
              <a:rPr lang="en-US" smtClean="0"/>
              <a:pPr/>
              <a:t>35</a:t>
            </a:fld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/>
              <a:t>Merging Algorithm: Initial Phase</a:t>
            </a:r>
          </a:p>
        </p:txBody>
      </p:sp>
      <p:sp>
        <p:nvSpPr>
          <p:cNvPr id="19" name="Rectangle 18"/>
          <p:cNvSpPr/>
          <p:nvPr/>
        </p:nvSpPr>
        <p:spPr>
          <a:xfrm>
            <a:off x="9207063" y="417156"/>
            <a:ext cx="2606566" cy="121099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 err="1">
                <a:solidFill>
                  <a:schemeClr val="accent1">
                    <a:lumMod val="50000"/>
                  </a:schemeClr>
                </a:solidFill>
              </a:rPr>
              <a:t>Curr</a:t>
            </a:r>
            <a:r>
              <a:rPr lang="en-US" sz="2400" b="1" dirty="0">
                <a:solidFill>
                  <a:schemeClr val="accent1">
                    <a:lumMod val="50000"/>
                  </a:schemeClr>
                </a:solidFill>
              </a:rPr>
              <a:t> Target: 8</a:t>
            </a:r>
          </a:p>
          <a:p>
            <a:r>
              <a:rPr lang="en-US" sz="2400" b="1" dirty="0" err="1">
                <a:solidFill>
                  <a:schemeClr val="accent1">
                    <a:lumMod val="50000"/>
                  </a:schemeClr>
                </a:solidFill>
              </a:rPr>
              <a:t>Setpoint</a:t>
            </a:r>
            <a:r>
              <a:rPr lang="en-US" sz="2400" b="1" dirty="0">
                <a:solidFill>
                  <a:schemeClr val="accent1">
                    <a:lumMod val="50000"/>
                  </a:schemeClr>
                </a:solidFill>
              </a:rPr>
              <a:t>: 8</a:t>
            </a:r>
          </a:p>
        </p:txBody>
      </p:sp>
      <p:sp>
        <p:nvSpPr>
          <p:cNvPr id="20" name="Rectangle 19"/>
          <p:cNvSpPr/>
          <p:nvPr/>
        </p:nvSpPr>
        <p:spPr>
          <a:xfrm>
            <a:off x="779481" y="2120148"/>
            <a:ext cx="336625" cy="165847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angle 58"/>
          <p:cNvSpPr/>
          <p:nvPr/>
        </p:nvSpPr>
        <p:spPr>
          <a:xfrm>
            <a:off x="1234440" y="2120147"/>
            <a:ext cx="336625" cy="165847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ectangle 59"/>
          <p:cNvSpPr/>
          <p:nvPr/>
        </p:nvSpPr>
        <p:spPr>
          <a:xfrm>
            <a:off x="1689399" y="2120147"/>
            <a:ext cx="336625" cy="165847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ctangle 60"/>
          <p:cNvSpPr/>
          <p:nvPr/>
        </p:nvSpPr>
        <p:spPr>
          <a:xfrm>
            <a:off x="2144358" y="2120146"/>
            <a:ext cx="336625" cy="165847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ectangle 61"/>
          <p:cNvSpPr/>
          <p:nvPr/>
        </p:nvSpPr>
        <p:spPr>
          <a:xfrm>
            <a:off x="2612761" y="2124624"/>
            <a:ext cx="336625" cy="165847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ectangle 62"/>
          <p:cNvSpPr/>
          <p:nvPr/>
        </p:nvSpPr>
        <p:spPr>
          <a:xfrm>
            <a:off x="3067720" y="2124623"/>
            <a:ext cx="336625" cy="165847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Rectangle 63"/>
          <p:cNvSpPr/>
          <p:nvPr/>
        </p:nvSpPr>
        <p:spPr>
          <a:xfrm>
            <a:off x="3522679" y="2124623"/>
            <a:ext cx="336625" cy="165847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Rectangle 64"/>
          <p:cNvSpPr/>
          <p:nvPr/>
        </p:nvSpPr>
        <p:spPr>
          <a:xfrm>
            <a:off x="3977638" y="2124622"/>
            <a:ext cx="336625" cy="165847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719418" y="2050676"/>
            <a:ext cx="3677770" cy="1842248"/>
          </a:xfrm>
          <a:prstGeom prst="rect">
            <a:avLst/>
          </a:prstGeom>
          <a:noFill/>
          <a:ln w="28575">
            <a:solidFill>
              <a:srgbClr val="00206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Callout 21"/>
          <p:cNvSpPr/>
          <p:nvPr/>
        </p:nvSpPr>
        <p:spPr>
          <a:xfrm>
            <a:off x="1633591" y="4558053"/>
            <a:ext cx="2097968" cy="914400"/>
          </a:xfrm>
          <a:prstGeom prst="wedgeEllipseCallout">
            <a:avLst>
              <a:gd name="adj1" fmla="val -90771"/>
              <a:gd name="adj2" fmla="val -11379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/>
              <a:t>Transaction Start</a:t>
            </a:r>
          </a:p>
        </p:txBody>
      </p:sp>
    </p:spTree>
    <p:extLst>
      <p:ext uri="{BB962C8B-B14F-4D97-AF65-F5344CB8AC3E}">
        <p14:creationId xmlns:p14="http://schemas.microsoft.com/office/powerpoint/2010/main" val="84190753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5988486"/>
            <a:ext cx="2743200" cy="365125"/>
          </a:xfrm>
        </p:spPr>
        <p:txBody>
          <a:bodyPr/>
          <a:lstStyle/>
          <a:p>
            <a:fld id="{2754ED01-E2A0-4C1E-8E21-014B99041579}" type="slidenum">
              <a:rPr lang="en-US" smtClean="0"/>
              <a:pPr/>
              <a:t>36</a:t>
            </a:fld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/>
              <a:t>Merging Algorithm: Initial Phase</a:t>
            </a:r>
          </a:p>
        </p:txBody>
      </p:sp>
      <p:sp>
        <p:nvSpPr>
          <p:cNvPr id="19" name="Rectangle 18"/>
          <p:cNvSpPr/>
          <p:nvPr/>
        </p:nvSpPr>
        <p:spPr>
          <a:xfrm>
            <a:off x="9207063" y="417156"/>
            <a:ext cx="2606566" cy="121099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 err="1">
                <a:solidFill>
                  <a:schemeClr val="accent1">
                    <a:lumMod val="50000"/>
                  </a:schemeClr>
                </a:solidFill>
              </a:rPr>
              <a:t>Curr</a:t>
            </a:r>
            <a:r>
              <a:rPr lang="en-US" sz="2400" b="1" dirty="0">
                <a:solidFill>
                  <a:schemeClr val="accent1">
                    <a:lumMod val="50000"/>
                  </a:schemeClr>
                </a:solidFill>
              </a:rPr>
              <a:t> Target: 8</a:t>
            </a:r>
          </a:p>
          <a:p>
            <a:r>
              <a:rPr lang="en-US" sz="2400" b="1" dirty="0" err="1">
                <a:solidFill>
                  <a:schemeClr val="accent1">
                    <a:lumMod val="50000"/>
                  </a:schemeClr>
                </a:solidFill>
              </a:rPr>
              <a:t>Setpoint</a:t>
            </a:r>
            <a:r>
              <a:rPr lang="en-US" sz="2400" b="1" dirty="0">
                <a:solidFill>
                  <a:schemeClr val="accent1">
                    <a:lumMod val="50000"/>
                  </a:schemeClr>
                </a:solidFill>
              </a:rPr>
              <a:t>: 8</a:t>
            </a:r>
          </a:p>
        </p:txBody>
      </p:sp>
      <p:sp>
        <p:nvSpPr>
          <p:cNvPr id="20" name="Rectangle 19"/>
          <p:cNvSpPr/>
          <p:nvPr/>
        </p:nvSpPr>
        <p:spPr>
          <a:xfrm>
            <a:off x="779481" y="2120148"/>
            <a:ext cx="336625" cy="165847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angle 58"/>
          <p:cNvSpPr/>
          <p:nvPr/>
        </p:nvSpPr>
        <p:spPr>
          <a:xfrm>
            <a:off x="1234440" y="2120147"/>
            <a:ext cx="336625" cy="165847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ectangle 59"/>
          <p:cNvSpPr/>
          <p:nvPr/>
        </p:nvSpPr>
        <p:spPr>
          <a:xfrm>
            <a:off x="1689399" y="2120147"/>
            <a:ext cx="336625" cy="165847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ctangle 60"/>
          <p:cNvSpPr/>
          <p:nvPr/>
        </p:nvSpPr>
        <p:spPr>
          <a:xfrm>
            <a:off x="2144358" y="2120146"/>
            <a:ext cx="336625" cy="165847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ectangle 61"/>
          <p:cNvSpPr/>
          <p:nvPr/>
        </p:nvSpPr>
        <p:spPr>
          <a:xfrm>
            <a:off x="2612761" y="2124624"/>
            <a:ext cx="336625" cy="165847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ectangle 62"/>
          <p:cNvSpPr/>
          <p:nvPr/>
        </p:nvSpPr>
        <p:spPr>
          <a:xfrm>
            <a:off x="3067720" y="2124623"/>
            <a:ext cx="336625" cy="165847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Rectangle 63"/>
          <p:cNvSpPr/>
          <p:nvPr/>
        </p:nvSpPr>
        <p:spPr>
          <a:xfrm>
            <a:off x="3522679" y="2124623"/>
            <a:ext cx="336625" cy="165847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Rectangle 64"/>
          <p:cNvSpPr/>
          <p:nvPr/>
        </p:nvSpPr>
        <p:spPr>
          <a:xfrm>
            <a:off x="3977638" y="2124622"/>
            <a:ext cx="336625" cy="165847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719418" y="2050676"/>
            <a:ext cx="3677770" cy="1842248"/>
          </a:xfrm>
          <a:prstGeom prst="rect">
            <a:avLst/>
          </a:prstGeom>
          <a:noFill/>
          <a:ln w="28575">
            <a:solidFill>
              <a:srgbClr val="00206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Callout 21"/>
          <p:cNvSpPr/>
          <p:nvPr/>
        </p:nvSpPr>
        <p:spPr>
          <a:xfrm>
            <a:off x="2144358" y="4498493"/>
            <a:ext cx="2057400" cy="914400"/>
          </a:xfrm>
          <a:prstGeom prst="wedgeEllipseCallout">
            <a:avLst>
              <a:gd name="adj1" fmla="val -95368"/>
              <a:gd name="adj2" fmla="val -120694"/>
            </a:avLst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/>
              <a:t>Transaction Merge</a:t>
            </a:r>
          </a:p>
        </p:txBody>
      </p:sp>
      <p:cxnSp>
        <p:nvCxnSpPr>
          <p:cNvPr id="16" name="Straight Connector 15"/>
          <p:cNvCxnSpPr>
            <a:cxnSpLocks/>
          </p:cNvCxnSpPr>
          <p:nvPr/>
        </p:nvCxnSpPr>
        <p:spPr>
          <a:xfrm flipH="1" flipV="1">
            <a:off x="1164514" y="2026519"/>
            <a:ext cx="21517" cy="1752102"/>
          </a:xfrm>
          <a:prstGeom prst="line">
            <a:avLst/>
          </a:prstGeom>
          <a:ln w="28575" cmpd="thickThin">
            <a:solidFill>
              <a:srgbClr val="58B6C0"/>
            </a:solidFill>
            <a:prstDash val="dash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4684703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5988486"/>
            <a:ext cx="2743200" cy="365125"/>
          </a:xfrm>
        </p:spPr>
        <p:txBody>
          <a:bodyPr/>
          <a:lstStyle/>
          <a:p>
            <a:fld id="{2754ED01-E2A0-4C1E-8E21-014B99041579}" type="slidenum">
              <a:rPr lang="en-US" smtClean="0"/>
              <a:pPr/>
              <a:t>37</a:t>
            </a:fld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/>
              <a:t>Merging Algorithm: Initial Phase</a:t>
            </a:r>
          </a:p>
        </p:txBody>
      </p:sp>
      <p:sp>
        <p:nvSpPr>
          <p:cNvPr id="19" name="Rectangle 18"/>
          <p:cNvSpPr/>
          <p:nvPr/>
        </p:nvSpPr>
        <p:spPr>
          <a:xfrm>
            <a:off x="9207063" y="417156"/>
            <a:ext cx="2606566" cy="121099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 err="1">
                <a:solidFill>
                  <a:schemeClr val="accent1">
                    <a:lumMod val="50000"/>
                  </a:schemeClr>
                </a:solidFill>
              </a:rPr>
              <a:t>Curr</a:t>
            </a:r>
            <a:r>
              <a:rPr lang="en-US" sz="2400" b="1" dirty="0">
                <a:solidFill>
                  <a:schemeClr val="accent1">
                    <a:lumMod val="50000"/>
                  </a:schemeClr>
                </a:solidFill>
              </a:rPr>
              <a:t> Target: 8</a:t>
            </a:r>
          </a:p>
          <a:p>
            <a:r>
              <a:rPr lang="en-US" sz="2400" b="1" dirty="0" err="1">
                <a:solidFill>
                  <a:schemeClr val="accent1">
                    <a:lumMod val="50000"/>
                  </a:schemeClr>
                </a:solidFill>
              </a:rPr>
              <a:t>Setpoint</a:t>
            </a:r>
            <a:r>
              <a:rPr lang="en-US" sz="2400" b="1" dirty="0">
                <a:solidFill>
                  <a:schemeClr val="accent1">
                    <a:lumMod val="50000"/>
                  </a:schemeClr>
                </a:solidFill>
              </a:rPr>
              <a:t>: 8</a:t>
            </a:r>
          </a:p>
        </p:txBody>
      </p:sp>
      <p:sp>
        <p:nvSpPr>
          <p:cNvPr id="20" name="Rectangle 19"/>
          <p:cNvSpPr/>
          <p:nvPr/>
        </p:nvSpPr>
        <p:spPr>
          <a:xfrm>
            <a:off x="779481" y="2120148"/>
            <a:ext cx="336625" cy="165847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angle 58"/>
          <p:cNvSpPr/>
          <p:nvPr/>
        </p:nvSpPr>
        <p:spPr>
          <a:xfrm>
            <a:off x="1234440" y="2120147"/>
            <a:ext cx="336625" cy="165847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ectangle 59"/>
          <p:cNvSpPr/>
          <p:nvPr/>
        </p:nvSpPr>
        <p:spPr>
          <a:xfrm>
            <a:off x="1689399" y="2120147"/>
            <a:ext cx="336625" cy="165847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ctangle 60"/>
          <p:cNvSpPr/>
          <p:nvPr/>
        </p:nvSpPr>
        <p:spPr>
          <a:xfrm>
            <a:off x="2144358" y="2120146"/>
            <a:ext cx="336625" cy="165847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ectangle 61"/>
          <p:cNvSpPr/>
          <p:nvPr/>
        </p:nvSpPr>
        <p:spPr>
          <a:xfrm>
            <a:off x="2612761" y="2124624"/>
            <a:ext cx="336625" cy="165847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ectangle 62"/>
          <p:cNvSpPr/>
          <p:nvPr/>
        </p:nvSpPr>
        <p:spPr>
          <a:xfrm>
            <a:off x="3067720" y="2124623"/>
            <a:ext cx="336625" cy="165847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Rectangle 63"/>
          <p:cNvSpPr/>
          <p:nvPr/>
        </p:nvSpPr>
        <p:spPr>
          <a:xfrm>
            <a:off x="3522679" y="2124623"/>
            <a:ext cx="336625" cy="165847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Rectangle 64"/>
          <p:cNvSpPr/>
          <p:nvPr/>
        </p:nvSpPr>
        <p:spPr>
          <a:xfrm>
            <a:off x="3977638" y="2124622"/>
            <a:ext cx="336625" cy="165847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719418" y="2050676"/>
            <a:ext cx="3677770" cy="1842248"/>
          </a:xfrm>
          <a:prstGeom prst="rect">
            <a:avLst/>
          </a:prstGeom>
          <a:noFill/>
          <a:ln w="28575">
            <a:solidFill>
              <a:srgbClr val="00206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Callout 21"/>
          <p:cNvSpPr/>
          <p:nvPr/>
        </p:nvSpPr>
        <p:spPr>
          <a:xfrm>
            <a:off x="2610518" y="4458152"/>
            <a:ext cx="2057400" cy="914400"/>
          </a:xfrm>
          <a:prstGeom prst="wedgeEllipseCallout">
            <a:avLst>
              <a:gd name="adj1" fmla="val -95368"/>
              <a:gd name="adj2" fmla="val -120694"/>
            </a:avLst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/>
              <a:t>Transaction Merge</a:t>
            </a:r>
          </a:p>
        </p:txBody>
      </p:sp>
      <p:cxnSp>
        <p:nvCxnSpPr>
          <p:cNvPr id="16" name="Straight Connector 15"/>
          <p:cNvCxnSpPr>
            <a:cxnSpLocks/>
          </p:cNvCxnSpPr>
          <p:nvPr/>
        </p:nvCxnSpPr>
        <p:spPr>
          <a:xfrm flipH="1" flipV="1">
            <a:off x="1164514" y="2026519"/>
            <a:ext cx="21517" cy="1752102"/>
          </a:xfrm>
          <a:prstGeom prst="line">
            <a:avLst/>
          </a:prstGeom>
          <a:ln w="28575" cmpd="thickThin">
            <a:solidFill>
              <a:srgbClr val="58B6C0"/>
            </a:solidFill>
            <a:prstDash val="dash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cxnSpLocks/>
          </p:cNvCxnSpPr>
          <p:nvPr/>
        </p:nvCxnSpPr>
        <p:spPr>
          <a:xfrm flipH="1" flipV="1">
            <a:off x="1626195" y="2120146"/>
            <a:ext cx="21518" cy="1682632"/>
          </a:xfrm>
          <a:prstGeom prst="line">
            <a:avLst/>
          </a:prstGeom>
          <a:ln w="28575" cmpd="thickThin">
            <a:solidFill>
              <a:srgbClr val="58B6C0"/>
            </a:solidFill>
            <a:prstDash val="dash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2313256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5988486"/>
            <a:ext cx="2743200" cy="365125"/>
          </a:xfrm>
        </p:spPr>
        <p:txBody>
          <a:bodyPr/>
          <a:lstStyle/>
          <a:p>
            <a:fld id="{2754ED01-E2A0-4C1E-8E21-014B99041579}" type="slidenum">
              <a:rPr lang="en-US" smtClean="0"/>
              <a:pPr/>
              <a:t>38</a:t>
            </a:fld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/>
              <a:t>Merging Algorithm: Recover from Transient Error</a:t>
            </a:r>
          </a:p>
        </p:txBody>
      </p:sp>
      <p:sp>
        <p:nvSpPr>
          <p:cNvPr id="19" name="Rectangle 18"/>
          <p:cNvSpPr/>
          <p:nvPr/>
        </p:nvSpPr>
        <p:spPr>
          <a:xfrm>
            <a:off x="8413338" y="1598609"/>
            <a:ext cx="2940462" cy="1043074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 err="1">
                <a:solidFill>
                  <a:schemeClr val="accent1">
                    <a:lumMod val="50000"/>
                  </a:schemeClr>
                </a:solidFill>
              </a:rPr>
              <a:t>Curr</a:t>
            </a:r>
            <a:r>
              <a:rPr lang="en-US" sz="2400" b="1" dirty="0">
                <a:solidFill>
                  <a:schemeClr val="accent1">
                    <a:lumMod val="50000"/>
                  </a:schemeClr>
                </a:solidFill>
              </a:rPr>
              <a:t> Target: 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</a:rPr>
              <a:t>8/2 = 4</a:t>
            </a:r>
          </a:p>
          <a:p>
            <a:r>
              <a:rPr lang="en-US" sz="2400" b="1" dirty="0" err="1">
                <a:solidFill>
                  <a:schemeClr val="accent1">
                    <a:lumMod val="50000"/>
                  </a:schemeClr>
                </a:solidFill>
              </a:rPr>
              <a:t>Setpoint</a:t>
            </a:r>
            <a:r>
              <a:rPr lang="en-US" sz="2400" b="1" dirty="0">
                <a:solidFill>
                  <a:schemeClr val="accent1">
                    <a:lumMod val="50000"/>
                  </a:schemeClr>
                </a:solidFill>
              </a:rPr>
              <a:t>: 8</a:t>
            </a:r>
          </a:p>
        </p:txBody>
      </p:sp>
      <p:sp>
        <p:nvSpPr>
          <p:cNvPr id="20" name="Rectangle 19"/>
          <p:cNvSpPr/>
          <p:nvPr/>
        </p:nvSpPr>
        <p:spPr>
          <a:xfrm>
            <a:off x="779481" y="2120148"/>
            <a:ext cx="336625" cy="165847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angle 58"/>
          <p:cNvSpPr/>
          <p:nvPr/>
        </p:nvSpPr>
        <p:spPr>
          <a:xfrm>
            <a:off x="1234440" y="2120147"/>
            <a:ext cx="336625" cy="165847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ectangle 59"/>
          <p:cNvSpPr/>
          <p:nvPr/>
        </p:nvSpPr>
        <p:spPr>
          <a:xfrm>
            <a:off x="1689399" y="2120147"/>
            <a:ext cx="336625" cy="165847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ctangle 60"/>
          <p:cNvSpPr/>
          <p:nvPr/>
        </p:nvSpPr>
        <p:spPr>
          <a:xfrm>
            <a:off x="2144358" y="2120146"/>
            <a:ext cx="336625" cy="165847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ectangle 61"/>
          <p:cNvSpPr/>
          <p:nvPr/>
        </p:nvSpPr>
        <p:spPr>
          <a:xfrm>
            <a:off x="2612761" y="2124624"/>
            <a:ext cx="336625" cy="165847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ectangle 62"/>
          <p:cNvSpPr/>
          <p:nvPr/>
        </p:nvSpPr>
        <p:spPr>
          <a:xfrm>
            <a:off x="3067720" y="2124623"/>
            <a:ext cx="336625" cy="165847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Rectangle 63"/>
          <p:cNvSpPr/>
          <p:nvPr/>
        </p:nvSpPr>
        <p:spPr>
          <a:xfrm>
            <a:off x="3522679" y="2124623"/>
            <a:ext cx="336625" cy="165847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Rectangle 64"/>
          <p:cNvSpPr/>
          <p:nvPr/>
        </p:nvSpPr>
        <p:spPr>
          <a:xfrm>
            <a:off x="3977638" y="2124622"/>
            <a:ext cx="336625" cy="165847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719418" y="2050676"/>
            <a:ext cx="3677770" cy="1842248"/>
          </a:xfrm>
          <a:prstGeom prst="rect">
            <a:avLst/>
          </a:prstGeom>
          <a:noFill/>
          <a:ln w="28575">
            <a:solidFill>
              <a:srgbClr val="00206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Connector 15"/>
          <p:cNvCxnSpPr>
            <a:cxnSpLocks/>
          </p:cNvCxnSpPr>
          <p:nvPr/>
        </p:nvCxnSpPr>
        <p:spPr>
          <a:xfrm flipH="1" flipV="1">
            <a:off x="1164514" y="2026519"/>
            <a:ext cx="21517" cy="1752102"/>
          </a:xfrm>
          <a:prstGeom prst="line">
            <a:avLst/>
          </a:prstGeom>
          <a:ln w="28575" cmpd="thickThin">
            <a:solidFill>
              <a:srgbClr val="58B6C0"/>
            </a:solidFill>
            <a:prstDash val="dash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8" name="Multiplication Sign 17"/>
          <p:cNvSpPr/>
          <p:nvPr/>
        </p:nvSpPr>
        <p:spPr>
          <a:xfrm>
            <a:off x="1451610" y="2026519"/>
            <a:ext cx="2213385" cy="1776259"/>
          </a:xfrm>
          <a:prstGeom prst="mathMultiply">
            <a:avLst/>
          </a:prstGeom>
          <a:solidFill>
            <a:schemeClr val="tx2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Connector 20"/>
          <p:cNvCxnSpPr>
            <a:cxnSpLocks/>
          </p:cNvCxnSpPr>
          <p:nvPr/>
        </p:nvCxnSpPr>
        <p:spPr>
          <a:xfrm flipH="1" flipV="1">
            <a:off x="1604678" y="2073332"/>
            <a:ext cx="21517" cy="1752102"/>
          </a:xfrm>
          <a:prstGeom prst="line">
            <a:avLst/>
          </a:prstGeom>
          <a:ln w="28575" cmpd="thickThin">
            <a:solidFill>
              <a:srgbClr val="58B6C0"/>
            </a:solidFill>
            <a:prstDash val="dash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2" name="Speech Bubble: Rectangle 21"/>
          <p:cNvSpPr/>
          <p:nvPr/>
        </p:nvSpPr>
        <p:spPr>
          <a:xfrm>
            <a:off x="7266444" y="3778621"/>
            <a:ext cx="1841146" cy="740979"/>
          </a:xfrm>
          <a:prstGeom prst="wedgeRectCallout">
            <a:avLst>
              <a:gd name="adj1" fmla="val 85081"/>
              <a:gd name="adj2" fmla="val -187991"/>
            </a:avLst>
          </a:prstGeom>
          <a:solidFill>
            <a:schemeClr val="accent3">
              <a:lumMod val="40000"/>
              <a:lumOff val="60000"/>
            </a:schemeClr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2200" b="1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US" sz="2200" b="1" dirty="0">
                <a:solidFill>
                  <a:schemeClr val="accent6"/>
                </a:solidFill>
              </a:rPr>
              <a:t>Rapid action: </a:t>
            </a:r>
            <a:endParaRPr lang="en-US" sz="3200" b="1" baseline="-10000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641017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5988486"/>
            <a:ext cx="2743200" cy="365125"/>
          </a:xfrm>
        </p:spPr>
        <p:txBody>
          <a:bodyPr/>
          <a:lstStyle/>
          <a:p>
            <a:fld id="{2754ED01-E2A0-4C1E-8E21-014B99041579}" type="slidenum">
              <a:rPr lang="en-US" smtClean="0"/>
              <a:pPr/>
              <a:t>39</a:t>
            </a:fld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/>
              <a:t>Merging Algorithm: Recover from Transient Error</a:t>
            </a:r>
          </a:p>
        </p:txBody>
      </p:sp>
      <p:sp>
        <p:nvSpPr>
          <p:cNvPr id="19" name="Rectangle 18"/>
          <p:cNvSpPr/>
          <p:nvPr/>
        </p:nvSpPr>
        <p:spPr>
          <a:xfrm>
            <a:off x="8865568" y="1573603"/>
            <a:ext cx="2606566" cy="121099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 err="1">
                <a:solidFill>
                  <a:schemeClr val="accent1">
                    <a:lumMod val="50000"/>
                  </a:schemeClr>
                </a:solidFill>
              </a:rPr>
              <a:t>Curr</a:t>
            </a:r>
            <a:r>
              <a:rPr lang="en-US" sz="2400" b="1" dirty="0">
                <a:solidFill>
                  <a:schemeClr val="accent1">
                    <a:lumMod val="50000"/>
                  </a:schemeClr>
                </a:solidFill>
              </a:rPr>
              <a:t> Target: 4</a:t>
            </a:r>
          </a:p>
          <a:p>
            <a:r>
              <a:rPr lang="en-US" sz="2400" b="1" dirty="0" err="1">
                <a:solidFill>
                  <a:schemeClr val="accent1">
                    <a:lumMod val="50000"/>
                  </a:schemeClr>
                </a:solidFill>
              </a:rPr>
              <a:t>Setpoint</a:t>
            </a:r>
            <a:r>
              <a:rPr lang="en-US" sz="2400" b="1" dirty="0">
                <a:solidFill>
                  <a:schemeClr val="accent1">
                    <a:lumMod val="50000"/>
                  </a:schemeClr>
                </a:solidFill>
              </a:rPr>
              <a:t>: 8</a:t>
            </a:r>
          </a:p>
        </p:txBody>
      </p:sp>
      <p:sp>
        <p:nvSpPr>
          <p:cNvPr id="20" name="Rectangle 19"/>
          <p:cNvSpPr/>
          <p:nvPr/>
        </p:nvSpPr>
        <p:spPr>
          <a:xfrm>
            <a:off x="779481" y="2120148"/>
            <a:ext cx="336625" cy="165847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angle 58"/>
          <p:cNvSpPr/>
          <p:nvPr/>
        </p:nvSpPr>
        <p:spPr>
          <a:xfrm>
            <a:off x="1234440" y="2120147"/>
            <a:ext cx="336625" cy="165847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ectangle 59"/>
          <p:cNvSpPr/>
          <p:nvPr/>
        </p:nvSpPr>
        <p:spPr>
          <a:xfrm>
            <a:off x="1689399" y="2120147"/>
            <a:ext cx="336625" cy="165847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ctangle 60"/>
          <p:cNvSpPr/>
          <p:nvPr/>
        </p:nvSpPr>
        <p:spPr>
          <a:xfrm>
            <a:off x="2144358" y="2120146"/>
            <a:ext cx="336625" cy="165847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719418" y="2050676"/>
            <a:ext cx="1848970" cy="1842248"/>
          </a:xfrm>
          <a:prstGeom prst="rect">
            <a:avLst/>
          </a:prstGeom>
          <a:noFill/>
          <a:ln w="28575">
            <a:solidFill>
              <a:srgbClr val="00206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Callout 21"/>
          <p:cNvSpPr/>
          <p:nvPr/>
        </p:nvSpPr>
        <p:spPr>
          <a:xfrm>
            <a:off x="1633591" y="4558053"/>
            <a:ext cx="2097968" cy="914400"/>
          </a:xfrm>
          <a:prstGeom prst="wedgeEllipseCallout">
            <a:avLst>
              <a:gd name="adj1" fmla="val -90771"/>
              <a:gd name="adj2" fmla="val -11379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/>
              <a:t>Transaction Start</a:t>
            </a:r>
          </a:p>
        </p:txBody>
      </p:sp>
    </p:spTree>
    <p:extLst>
      <p:ext uri="{BB962C8B-B14F-4D97-AF65-F5344CB8AC3E}">
        <p14:creationId xmlns:p14="http://schemas.microsoft.com/office/powerpoint/2010/main" val="34701947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Weak Semantics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7AAB4-1993-4692-BF87-FFB6356DF356}" type="slidenum">
              <a:rPr lang="en-US" smtClean="0"/>
              <a:t>4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3449003" y="2825631"/>
            <a:ext cx="4863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tx2"/>
                </a:solidFill>
              </a:rPr>
              <a:t>T1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419411" y="2824609"/>
            <a:ext cx="4759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tx2"/>
                </a:solidFill>
              </a:rPr>
              <a:t>T2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944740" y="3367213"/>
            <a:ext cx="232619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accent6">
                    <a:lumMod val="50000"/>
                  </a:schemeClr>
                </a:solidFill>
                <a:cs typeface="Consolas" panose="020B0609020204030204" pitchFamily="49" charset="0"/>
              </a:rPr>
              <a:t>data</a:t>
            </a:r>
            <a:r>
              <a:rPr lang="en-US" sz="2000" dirty="0">
                <a:cs typeface="Consolas" panose="020B0609020204030204" pitchFamily="49" charset="0"/>
              </a:rPr>
              <a:t> = new Data();</a:t>
            </a:r>
          </a:p>
          <a:p>
            <a:r>
              <a:rPr lang="en-US" sz="2000" dirty="0">
                <a:solidFill>
                  <a:schemeClr val="accent6">
                    <a:lumMod val="50000"/>
                  </a:schemeClr>
                </a:solidFill>
                <a:cs typeface="Consolas" panose="020B0609020204030204" pitchFamily="49" charset="0"/>
              </a:rPr>
              <a:t>done</a:t>
            </a:r>
            <a:r>
              <a:rPr lang="en-US" sz="2000" dirty="0">
                <a:solidFill>
                  <a:srgbClr val="FF0000"/>
                </a:solidFill>
                <a:cs typeface="Consolas" panose="020B0609020204030204" pitchFamily="49" charset="0"/>
              </a:rPr>
              <a:t> </a:t>
            </a:r>
            <a:r>
              <a:rPr lang="en-US" sz="2000" dirty="0">
                <a:cs typeface="Consolas" panose="020B0609020204030204" pitchFamily="49" charset="0"/>
              </a:rPr>
              <a:t>= true;</a:t>
            </a:r>
          </a:p>
          <a:p>
            <a:endParaRPr lang="en-US" sz="2000" dirty="0">
              <a:cs typeface="Consolas" panose="020B0609020204030204" pitchFamily="49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010401" y="4268689"/>
            <a:ext cx="208736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cs typeface="Consolas" panose="020B0609020204030204" pitchFamily="49" charset="0"/>
              </a:rPr>
              <a:t>if (</a:t>
            </a:r>
            <a:r>
              <a:rPr lang="en-US" sz="2000" dirty="0">
                <a:solidFill>
                  <a:schemeClr val="accent6">
                    <a:lumMod val="50000"/>
                  </a:schemeClr>
                </a:solidFill>
                <a:cs typeface="Consolas" panose="020B0609020204030204" pitchFamily="49" charset="0"/>
              </a:rPr>
              <a:t>done</a:t>
            </a:r>
            <a:r>
              <a:rPr lang="en-US" sz="2000" dirty="0">
                <a:cs typeface="Consolas" panose="020B0609020204030204" pitchFamily="49" charset="0"/>
              </a:rPr>
              <a:t>)</a:t>
            </a:r>
          </a:p>
          <a:p>
            <a:r>
              <a:rPr lang="en-US" sz="2000" dirty="0">
                <a:cs typeface="Consolas" panose="020B0609020204030204" pitchFamily="49" charset="0"/>
              </a:rPr>
              <a:t>  </a:t>
            </a:r>
            <a:r>
              <a:rPr lang="en-US" sz="2000" dirty="0" err="1">
                <a:solidFill>
                  <a:schemeClr val="accent6">
                    <a:lumMod val="50000"/>
                  </a:schemeClr>
                </a:solidFill>
              </a:rPr>
              <a:t>data</a:t>
            </a:r>
            <a:r>
              <a:rPr lang="en-US" sz="2000" dirty="0" err="1">
                <a:cs typeface="Consolas" panose="020B0609020204030204" pitchFamily="49" charset="0"/>
              </a:rPr>
              <a:t>.foo</a:t>
            </a:r>
            <a:r>
              <a:rPr lang="en-US" sz="2000" dirty="0">
                <a:cs typeface="Consolas" panose="020B0609020204030204" pitchFamily="49" charset="0"/>
              </a:rPr>
              <a:t>();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582662" y="1993613"/>
            <a:ext cx="223129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000" dirty="0">
                <a:solidFill>
                  <a:srgbClr val="2F2B20"/>
                </a:solidFill>
                <a:cs typeface="Consolas" panose="020B0609020204030204" pitchFamily="49" charset="0"/>
              </a:rPr>
              <a:t>Data data = null;</a:t>
            </a:r>
          </a:p>
          <a:p>
            <a:pPr lvl="0"/>
            <a:r>
              <a:rPr lang="en-US" sz="2000" dirty="0" err="1">
                <a:solidFill>
                  <a:srgbClr val="2F2B20"/>
                </a:solidFill>
                <a:cs typeface="Consolas" panose="020B0609020204030204" pitchFamily="49" charset="0"/>
              </a:rPr>
              <a:t>boolean</a:t>
            </a:r>
            <a:r>
              <a:rPr lang="en-US" sz="2000" dirty="0">
                <a:solidFill>
                  <a:srgbClr val="2F2B20"/>
                </a:solidFill>
                <a:cs typeface="Consolas" panose="020B0609020204030204" pitchFamily="49" charset="0"/>
              </a:rPr>
              <a:t> done= false;</a:t>
            </a:r>
          </a:p>
          <a:p>
            <a:endParaRPr lang="en-US" sz="2000" dirty="0">
              <a:cs typeface="Consolas" panose="020B0609020204030204" pitchFamily="49" charset="0"/>
            </a:endParaRPr>
          </a:p>
        </p:txBody>
      </p:sp>
      <p:sp>
        <p:nvSpPr>
          <p:cNvPr id="3" name="Explosion: 8 Points 2"/>
          <p:cNvSpPr/>
          <p:nvPr/>
        </p:nvSpPr>
        <p:spPr>
          <a:xfrm>
            <a:off x="7598979" y="4758778"/>
            <a:ext cx="2522483" cy="1597572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Null Pointer Exception</a:t>
            </a:r>
          </a:p>
        </p:txBody>
      </p:sp>
    </p:spTree>
    <p:extLst>
      <p:ext uri="{BB962C8B-B14F-4D97-AF65-F5344CB8AC3E}">
        <p14:creationId xmlns:p14="http://schemas.microsoft.com/office/powerpoint/2010/main" val="4011781771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5988486"/>
            <a:ext cx="2743200" cy="365125"/>
          </a:xfrm>
        </p:spPr>
        <p:txBody>
          <a:bodyPr/>
          <a:lstStyle/>
          <a:p>
            <a:fld id="{2754ED01-E2A0-4C1E-8E21-014B99041579}" type="slidenum">
              <a:rPr lang="en-US" smtClean="0"/>
              <a:pPr/>
              <a:t>40</a:t>
            </a:fld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/>
              <a:t>Merging Algorithm: Recover from Transient Error</a:t>
            </a:r>
          </a:p>
        </p:txBody>
      </p:sp>
      <p:sp>
        <p:nvSpPr>
          <p:cNvPr id="20" name="Rectangle 19"/>
          <p:cNvSpPr/>
          <p:nvPr/>
        </p:nvSpPr>
        <p:spPr>
          <a:xfrm>
            <a:off x="779481" y="2120148"/>
            <a:ext cx="336625" cy="165847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angle 58"/>
          <p:cNvSpPr/>
          <p:nvPr/>
        </p:nvSpPr>
        <p:spPr>
          <a:xfrm>
            <a:off x="1234440" y="2120147"/>
            <a:ext cx="336625" cy="165847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ectangle 59"/>
          <p:cNvSpPr/>
          <p:nvPr/>
        </p:nvSpPr>
        <p:spPr>
          <a:xfrm>
            <a:off x="1689399" y="2120147"/>
            <a:ext cx="336625" cy="165847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ctangle 60"/>
          <p:cNvSpPr/>
          <p:nvPr/>
        </p:nvSpPr>
        <p:spPr>
          <a:xfrm>
            <a:off x="2144358" y="2120146"/>
            <a:ext cx="336625" cy="165847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719418" y="2050676"/>
            <a:ext cx="1848970" cy="1842248"/>
          </a:xfrm>
          <a:prstGeom prst="rect">
            <a:avLst/>
          </a:prstGeom>
          <a:noFill/>
          <a:ln w="28575">
            <a:solidFill>
              <a:srgbClr val="00206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/>
          <p:cNvCxnSpPr>
            <a:cxnSpLocks/>
          </p:cNvCxnSpPr>
          <p:nvPr/>
        </p:nvCxnSpPr>
        <p:spPr>
          <a:xfrm flipH="1" flipV="1">
            <a:off x="1164514" y="2026519"/>
            <a:ext cx="21517" cy="1752102"/>
          </a:xfrm>
          <a:prstGeom prst="line">
            <a:avLst/>
          </a:prstGeom>
          <a:ln w="28575" cmpd="thickThin">
            <a:solidFill>
              <a:srgbClr val="58B6C0"/>
            </a:solidFill>
            <a:prstDash val="dash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2" name="Oval Callout 21"/>
          <p:cNvSpPr/>
          <p:nvPr/>
        </p:nvSpPr>
        <p:spPr>
          <a:xfrm>
            <a:off x="2144358" y="4511940"/>
            <a:ext cx="2057400" cy="914400"/>
          </a:xfrm>
          <a:prstGeom prst="wedgeEllipseCallout">
            <a:avLst>
              <a:gd name="adj1" fmla="val -95368"/>
              <a:gd name="adj2" fmla="val -120694"/>
            </a:avLst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/>
              <a:t>Transaction Merge</a:t>
            </a:r>
          </a:p>
        </p:txBody>
      </p:sp>
      <p:sp>
        <p:nvSpPr>
          <p:cNvPr id="13" name="Rectangle 12"/>
          <p:cNvSpPr/>
          <p:nvPr/>
        </p:nvSpPr>
        <p:spPr>
          <a:xfrm>
            <a:off x="8865568" y="1573603"/>
            <a:ext cx="2606566" cy="121099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 err="1">
                <a:solidFill>
                  <a:schemeClr val="accent1">
                    <a:lumMod val="50000"/>
                  </a:schemeClr>
                </a:solidFill>
              </a:rPr>
              <a:t>Curr</a:t>
            </a:r>
            <a:r>
              <a:rPr lang="en-US" sz="2400" b="1" dirty="0">
                <a:solidFill>
                  <a:schemeClr val="accent1">
                    <a:lumMod val="50000"/>
                  </a:schemeClr>
                </a:solidFill>
              </a:rPr>
              <a:t> Target: 4</a:t>
            </a:r>
          </a:p>
          <a:p>
            <a:r>
              <a:rPr lang="en-US" sz="2400" b="1" dirty="0" err="1">
                <a:solidFill>
                  <a:schemeClr val="accent1">
                    <a:lumMod val="50000"/>
                  </a:schemeClr>
                </a:solidFill>
              </a:rPr>
              <a:t>Setpoint</a:t>
            </a:r>
            <a:r>
              <a:rPr lang="en-US" sz="2400" b="1" dirty="0">
                <a:solidFill>
                  <a:schemeClr val="accent1">
                    <a:lumMod val="50000"/>
                  </a:schemeClr>
                </a:solidFill>
              </a:rPr>
              <a:t>: 8</a:t>
            </a:r>
          </a:p>
        </p:txBody>
      </p:sp>
    </p:spTree>
    <p:extLst>
      <p:ext uri="{BB962C8B-B14F-4D97-AF65-F5344CB8AC3E}">
        <p14:creationId xmlns:p14="http://schemas.microsoft.com/office/powerpoint/2010/main" val="259422739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5988486"/>
            <a:ext cx="2743200" cy="365125"/>
          </a:xfrm>
        </p:spPr>
        <p:txBody>
          <a:bodyPr/>
          <a:lstStyle/>
          <a:p>
            <a:fld id="{2754ED01-E2A0-4C1E-8E21-014B99041579}" type="slidenum">
              <a:rPr lang="en-US" smtClean="0"/>
              <a:pPr/>
              <a:t>41</a:t>
            </a:fld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/>
              <a:t>Merging Algorithm: Recover from Transient Error</a:t>
            </a:r>
          </a:p>
        </p:txBody>
      </p:sp>
      <p:sp>
        <p:nvSpPr>
          <p:cNvPr id="20" name="Rectangle 19"/>
          <p:cNvSpPr/>
          <p:nvPr/>
        </p:nvSpPr>
        <p:spPr>
          <a:xfrm>
            <a:off x="779481" y="2120148"/>
            <a:ext cx="336625" cy="165847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angle 58"/>
          <p:cNvSpPr/>
          <p:nvPr/>
        </p:nvSpPr>
        <p:spPr>
          <a:xfrm>
            <a:off x="1234440" y="2120147"/>
            <a:ext cx="336625" cy="165847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ectangle 59"/>
          <p:cNvSpPr/>
          <p:nvPr/>
        </p:nvSpPr>
        <p:spPr>
          <a:xfrm>
            <a:off x="1689399" y="2120147"/>
            <a:ext cx="336625" cy="165847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ctangle 60"/>
          <p:cNvSpPr/>
          <p:nvPr/>
        </p:nvSpPr>
        <p:spPr>
          <a:xfrm>
            <a:off x="2144358" y="2120146"/>
            <a:ext cx="336625" cy="165847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719418" y="2050676"/>
            <a:ext cx="1848970" cy="1842248"/>
          </a:xfrm>
          <a:prstGeom prst="rect">
            <a:avLst/>
          </a:prstGeom>
          <a:noFill/>
          <a:ln w="28575">
            <a:solidFill>
              <a:srgbClr val="00206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/>
          <p:cNvCxnSpPr>
            <a:cxnSpLocks/>
          </p:cNvCxnSpPr>
          <p:nvPr/>
        </p:nvCxnSpPr>
        <p:spPr>
          <a:xfrm flipH="1" flipV="1">
            <a:off x="1164514" y="2026519"/>
            <a:ext cx="21517" cy="1752102"/>
          </a:xfrm>
          <a:prstGeom prst="line">
            <a:avLst/>
          </a:prstGeom>
          <a:ln w="28575" cmpd="thickThin">
            <a:solidFill>
              <a:srgbClr val="58B6C0"/>
            </a:solidFill>
            <a:prstDash val="dash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8892502" y="1690688"/>
            <a:ext cx="2940462" cy="1043074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 err="1">
                <a:solidFill>
                  <a:schemeClr val="accent1">
                    <a:lumMod val="50000"/>
                  </a:schemeClr>
                </a:solidFill>
              </a:rPr>
              <a:t>Curr</a:t>
            </a:r>
            <a:r>
              <a:rPr lang="en-US" sz="2400" b="1" dirty="0">
                <a:solidFill>
                  <a:schemeClr val="accent1">
                    <a:lumMod val="50000"/>
                  </a:schemeClr>
                </a:solidFill>
              </a:rPr>
              <a:t> Target: 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</a:rPr>
              <a:t>4/2 = 2</a:t>
            </a:r>
          </a:p>
          <a:p>
            <a:r>
              <a:rPr lang="en-US" sz="2400" b="1" dirty="0" err="1">
                <a:solidFill>
                  <a:schemeClr val="accent1">
                    <a:lumMod val="50000"/>
                  </a:schemeClr>
                </a:solidFill>
              </a:rPr>
              <a:t>Setpoint</a:t>
            </a:r>
            <a:r>
              <a:rPr lang="en-US" sz="2400" b="1" dirty="0">
                <a:solidFill>
                  <a:schemeClr val="accent1">
                    <a:lumMod val="50000"/>
                  </a:schemeClr>
                </a:solidFill>
              </a:rPr>
              <a:t>: 8</a:t>
            </a:r>
          </a:p>
        </p:txBody>
      </p:sp>
      <p:sp>
        <p:nvSpPr>
          <p:cNvPr id="14" name="Multiplication Sign 13"/>
          <p:cNvSpPr/>
          <p:nvPr/>
        </p:nvSpPr>
        <p:spPr>
          <a:xfrm>
            <a:off x="801220" y="2184522"/>
            <a:ext cx="1539689" cy="1436096"/>
          </a:xfrm>
          <a:prstGeom prst="mathMultiply">
            <a:avLst/>
          </a:prstGeom>
          <a:solidFill>
            <a:schemeClr val="tx2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7783480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5988486"/>
            <a:ext cx="2743200" cy="365125"/>
          </a:xfrm>
        </p:spPr>
        <p:txBody>
          <a:bodyPr/>
          <a:lstStyle/>
          <a:p>
            <a:fld id="{2754ED01-E2A0-4C1E-8E21-014B99041579}" type="slidenum">
              <a:rPr lang="en-US" smtClean="0"/>
              <a:pPr/>
              <a:t>42</a:t>
            </a:fld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/>
              <a:t>Merging Algorithm: Recover from Transient Error</a:t>
            </a:r>
          </a:p>
        </p:txBody>
      </p:sp>
      <p:sp>
        <p:nvSpPr>
          <p:cNvPr id="19" name="Rectangle 18"/>
          <p:cNvSpPr/>
          <p:nvPr/>
        </p:nvSpPr>
        <p:spPr>
          <a:xfrm>
            <a:off x="8944845" y="1698350"/>
            <a:ext cx="2606566" cy="121099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 err="1">
                <a:solidFill>
                  <a:schemeClr val="accent1">
                    <a:lumMod val="50000"/>
                  </a:schemeClr>
                </a:solidFill>
              </a:rPr>
              <a:t>Curr</a:t>
            </a:r>
            <a:r>
              <a:rPr lang="en-US" sz="2400" b="1" dirty="0">
                <a:solidFill>
                  <a:schemeClr val="accent1">
                    <a:lumMod val="50000"/>
                  </a:schemeClr>
                </a:solidFill>
              </a:rPr>
              <a:t> Target: 2</a:t>
            </a:r>
          </a:p>
          <a:p>
            <a:r>
              <a:rPr lang="en-US" sz="2400" b="1" dirty="0" err="1">
                <a:solidFill>
                  <a:schemeClr val="accent1">
                    <a:lumMod val="50000"/>
                  </a:schemeClr>
                </a:solidFill>
              </a:rPr>
              <a:t>Setpoint</a:t>
            </a:r>
            <a:r>
              <a:rPr lang="en-US" sz="2400" b="1" dirty="0">
                <a:solidFill>
                  <a:schemeClr val="accent1">
                    <a:lumMod val="50000"/>
                  </a:schemeClr>
                </a:solidFill>
              </a:rPr>
              <a:t>: 8</a:t>
            </a:r>
          </a:p>
        </p:txBody>
      </p:sp>
      <p:sp>
        <p:nvSpPr>
          <p:cNvPr id="20" name="Rectangle 19"/>
          <p:cNvSpPr/>
          <p:nvPr/>
        </p:nvSpPr>
        <p:spPr>
          <a:xfrm>
            <a:off x="779481" y="2120148"/>
            <a:ext cx="336625" cy="165847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angle 58"/>
          <p:cNvSpPr/>
          <p:nvPr/>
        </p:nvSpPr>
        <p:spPr>
          <a:xfrm>
            <a:off x="1234440" y="2120147"/>
            <a:ext cx="336625" cy="165847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719418" y="2050676"/>
            <a:ext cx="974911" cy="1842248"/>
          </a:xfrm>
          <a:prstGeom prst="rect">
            <a:avLst/>
          </a:prstGeom>
          <a:noFill/>
          <a:ln w="28575">
            <a:solidFill>
              <a:srgbClr val="00206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Callout 21"/>
          <p:cNvSpPr/>
          <p:nvPr/>
        </p:nvSpPr>
        <p:spPr>
          <a:xfrm>
            <a:off x="1633591" y="4558053"/>
            <a:ext cx="2097968" cy="914400"/>
          </a:xfrm>
          <a:prstGeom prst="wedgeEllipseCallout">
            <a:avLst>
              <a:gd name="adj1" fmla="val -90771"/>
              <a:gd name="adj2" fmla="val -11379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/>
              <a:t>Transaction Start</a:t>
            </a:r>
          </a:p>
        </p:txBody>
      </p:sp>
    </p:spTree>
    <p:extLst>
      <p:ext uri="{BB962C8B-B14F-4D97-AF65-F5344CB8AC3E}">
        <p14:creationId xmlns:p14="http://schemas.microsoft.com/office/powerpoint/2010/main" val="3004711179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5988486"/>
            <a:ext cx="2743200" cy="365125"/>
          </a:xfrm>
        </p:spPr>
        <p:txBody>
          <a:bodyPr/>
          <a:lstStyle/>
          <a:p>
            <a:fld id="{2754ED01-E2A0-4C1E-8E21-014B99041579}" type="slidenum">
              <a:rPr lang="en-US" smtClean="0"/>
              <a:pPr/>
              <a:t>43</a:t>
            </a:fld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/>
              <a:t>Merging Algorithm: Recover from Transient Error</a:t>
            </a:r>
          </a:p>
        </p:txBody>
      </p:sp>
      <p:sp>
        <p:nvSpPr>
          <p:cNvPr id="20" name="Rectangle 19"/>
          <p:cNvSpPr/>
          <p:nvPr/>
        </p:nvSpPr>
        <p:spPr>
          <a:xfrm>
            <a:off x="779481" y="2120148"/>
            <a:ext cx="336625" cy="165847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angle 58"/>
          <p:cNvSpPr/>
          <p:nvPr/>
        </p:nvSpPr>
        <p:spPr>
          <a:xfrm>
            <a:off x="1234440" y="2120147"/>
            <a:ext cx="336625" cy="165847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719418" y="2050676"/>
            <a:ext cx="974911" cy="1842248"/>
          </a:xfrm>
          <a:prstGeom prst="rect">
            <a:avLst/>
          </a:prstGeom>
          <a:noFill/>
          <a:ln w="28575">
            <a:solidFill>
              <a:srgbClr val="00206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Callout 15"/>
          <p:cNvSpPr/>
          <p:nvPr/>
        </p:nvSpPr>
        <p:spPr>
          <a:xfrm>
            <a:off x="2515545" y="4260798"/>
            <a:ext cx="2057400" cy="914400"/>
          </a:xfrm>
          <a:prstGeom prst="wedgeEllipseCallout">
            <a:avLst>
              <a:gd name="adj1" fmla="val -89929"/>
              <a:gd name="adj2" fmla="val -92104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/>
              <a:t>Transaction End</a:t>
            </a:r>
          </a:p>
        </p:txBody>
      </p:sp>
      <p:sp>
        <p:nvSpPr>
          <p:cNvPr id="15" name="Speech Bubble: Rectangle 14"/>
          <p:cNvSpPr/>
          <p:nvPr/>
        </p:nvSpPr>
        <p:spPr>
          <a:xfrm>
            <a:off x="9498124" y="3277558"/>
            <a:ext cx="1355835" cy="815171"/>
          </a:xfrm>
          <a:prstGeom prst="wedgeRectCallout">
            <a:avLst>
              <a:gd name="adj1" fmla="val -58061"/>
              <a:gd name="adj2" fmla="val -93612"/>
            </a:avLst>
          </a:prstGeom>
          <a:solidFill>
            <a:schemeClr val="accent3">
              <a:lumMod val="40000"/>
              <a:lumOff val="60000"/>
            </a:schemeClr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2200" b="1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US" sz="2200" b="1" dirty="0">
                <a:solidFill>
                  <a:schemeClr val="accent6"/>
                </a:solidFill>
              </a:rPr>
              <a:t>No Action: Skeptical</a:t>
            </a:r>
            <a:endParaRPr lang="en-US" sz="3200" b="1" baseline="-10000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8944845" y="1748159"/>
            <a:ext cx="2940462" cy="1043074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 err="1">
                <a:solidFill>
                  <a:schemeClr val="accent1">
                    <a:lumMod val="50000"/>
                  </a:schemeClr>
                </a:solidFill>
              </a:rPr>
              <a:t>Curr</a:t>
            </a:r>
            <a:r>
              <a:rPr lang="en-US" sz="2400" b="1" dirty="0">
                <a:solidFill>
                  <a:schemeClr val="accent1">
                    <a:lumMod val="50000"/>
                  </a:schemeClr>
                </a:solidFill>
              </a:rPr>
              <a:t> Target: 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</a:rPr>
              <a:t>2</a:t>
            </a:r>
          </a:p>
          <a:p>
            <a:r>
              <a:rPr lang="en-US" sz="2400" b="1" dirty="0" err="1">
                <a:solidFill>
                  <a:schemeClr val="accent1">
                    <a:lumMod val="50000"/>
                  </a:schemeClr>
                </a:solidFill>
              </a:rPr>
              <a:t>Setpoint</a:t>
            </a:r>
            <a:r>
              <a:rPr lang="en-US" sz="2400" b="1" dirty="0">
                <a:solidFill>
                  <a:schemeClr val="accent1">
                    <a:lumMod val="50000"/>
                  </a:schemeClr>
                </a:solidFill>
              </a:rPr>
              <a:t>: 8</a:t>
            </a:r>
          </a:p>
        </p:txBody>
      </p:sp>
    </p:spTree>
    <p:extLst>
      <p:ext uri="{BB962C8B-B14F-4D97-AF65-F5344CB8AC3E}">
        <p14:creationId xmlns:p14="http://schemas.microsoft.com/office/powerpoint/2010/main" val="3988618369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5988486"/>
            <a:ext cx="2743200" cy="365125"/>
          </a:xfrm>
        </p:spPr>
        <p:txBody>
          <a:bodyPr/>
          <a:lstStyle/>
          <a:p>
            <a:fld id="{2754ED01-E2A0-4C1E-8E21-014B99041579}" type="slidenum">
              <a:rPr lang="en-US" smtClean="0"/>
              <a:pPr/>
              <a:t>44</a:t>
            </a:fld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/>
              <a:t>Merging Algorithm: Build up to </a:t>
            </a:r>
            <a:r>
              <a:rPr lang="en-US" dirty="0" err="1"/>
              <a:t>Setpoint</a:t>
            </a:r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779481" y="2120148"/>
            <a:ext cx="336625" cy="165847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angle 58"/>
          <p:cNvSpPr/>
          <p:nvPr/>
        </p:nvSpPr>
        <p:spPr>
          <a:xfrm>
            <a:off x="1234440" y="2120147"/>
            <a:ext cx="336625" cy="165847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Callout 15"/>
          <p:cNvSpPr/>
          <p:nvPr/>
        </p:nvSpPr>
        <p:spPr>
          <a:xfrm>
            <a:off x="3410623" y="4173392"/>
            <a:ext cx="2057400" cy="914400"/>
          </a:xfrm>
          <a:prstGeom prst="wedgeEllipseCallout">
            <a:avLst>
              <a:gd name="adj1" fmla="val -89929"/>
              <a:gd name="adj2" fmla="val -92104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/>
              <a:t>Transaction End</a:t>
            </a:r>
          </a:p>
        </p:txBody>
      </p:sp>
      <p:sp>
        <p:nvSpPr>
          <p:cNvPr id="18" name="Rectangle 17"/>
          <p:cNvSpPr/>
          <p:nvPr/>
        </p:nvSpPr>
        <p:spPr>
          <a:xfrm>
            <a:off x="8944845" y="1701248"/>
            <a:ext cx="2940462" cy="1043074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 err="1">
                <a:solidFill>
                  <a:schemeClr val="accent1">
                    <a:lumMod val="50000"/>
                  </a:schemeClr>
                </a:solidFill>
              </a:rPr>
              <a:t>Curr</a:t>
            </a:r>
            <a:r>
              <a:rPr lang="en-US" sz="2400" b="1" dirty="0">
                <a:solidFill>
                  <a:schemeClr val="accent1">
                    <a:lumMod val="50000"/>
                  </a:schemeClr>
                </a:solidFill>
              </a:rPr>
              <a:t> Target: 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</a:rPr>
              <a:t>2*2 = 4</a:t>
            </a:r>
          </a:p>
          <a:p>
            <a:r>
              <a:rPr lang="en-US" sz="2400" b="1" dirty="0" err="1">
                <a:solidFill>
                  <a:schemeClr val="accent1">
                    <a:lumMod val="50000"/>
                  </a:schemeClr>
                </a:solidFill>
              </a:rPr>
              <a:t>Setpoint</a:t>
            </a:r>
            <a:r>
              <a:rPr lang="en-US" sz="2400" b="1" dirty="0">
                <a:solidFill>
                  <a:schemeClr val="accent1">
                    <a:lumMod val="50000"/>
                  </a:schemeClr>
                </a:solidFill>
              </a:rPr>
              <a:t>: 8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693881" y="2120148"/>
            <a:ext cx="336625" cy="165847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2148840" y="2120147"/>
            <a:ext cx="336625" cy="165847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1633818" y="2050676"/>
            <a:ext cx="948017" cy="1781736"/>
          </a:xfrm>
          <a:prstGeom prst="rect">
            <a:avLst/>
          </a:prstGeom>
          <a:noFill/>
          <a:ln w="28575">
            <a:solidFill>
              <a:srgbClr val="00206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2751099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5988486"/>
            <a:ext cx="2743200" cy="365125"/>
          </a:xfrm>
        </p:spPr>
        <p:txBody>
          <a:bodyPr/>
          <a:lstStyle/>
          <a:p>
            <a:fld id="{2754ED01-E2A0-4C1E-8E21-014B99041579}" type="slidenum">
              <a:rPr lang="en-US" smtClean="0"/>
              <a:pPr/>
              <a:t>45</a:t>
            </a:fld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/>
              <a:t>Merging Algorithm: Build up to </a:t>
            </a:r>
            <a:r>
              <a:rPr lang="en-US" dirty="0" err="1"/>
              <a:t>Setpoint</a:t>
            </a:r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779481" y="2120148"/>
            <a:ext cx="336625" cy="165847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angle 58"/>
          <p:cNvSpPr/>
          <p:nvPr/>
        </p:nvSpPr>
        <p:spPr>
          <a:xfrm>
            <a:off x="1234440" y="2120147"/>
            <a:ext cx="336625" cy="165847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693881" y="2120148"/>
            <a:ext cx="336625" cy="165847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2148840" y="2120147"/>
            <a:ext cx="336625" cy="165847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2635175" y="2120148"/>
            <a:ext cx="336625" cy="165847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3090134" y="2120147"/>
            <a:ext cx="336625" cy="165847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3545093" y="2120147"/>
            <a:ext cx="336625" cy="165847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4000052" y="2120146"/>
            <a:ext cx="336625" cy="165847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2575112" y="2050676"/>
            <a:ext cx="1848970" cy="1842248"/>
          </a:xfrm>
          <a:prstGeom prst="rect">
            <a:avLst/>
          </a:prstGeom>
          <a:noFill/>
          <a:ln w="28575">
            <a:solidFill>
              <a:srgbClr val="00206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Callout 15"/>
          <p:cNvSpPr/>
          <p:nvPr/>
        </p:nvSpPr>
        <p:spPr>
          <a:xfrm>
            <a:off x="5232700" y="4227181"/>
            <a:ext cx="2057400" cy="914400"/>
          </a:xfrm>
          <a:prstGeom prst="wedgeEllipseCallout">
            <a:avLst>
              <a:gd name="adj1" fmla="val -89929"/>
              <a:gd name="adj2" fmla="val -92104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/>
              <a:t>Transaction End</a:t>
            </a:r>
          </a:p>
        </p:txBody>
      </p:sp>
      <p:sp>
        <p:nvSpPr>
          <p:cNvPr id="25" name="Speech Bubble: Rectangle 24"/>
          <p:cNvSpPr/>
          <p:nvPr/>
        </p:nvSpPr>
        <p:spPr>
          <a:xfrm>
            <a:off x="9594477" y="3485338"/>
            <a:ext cx="1481359" cy="815171"/>
          </a:xfrm>
          <a:prstGeom prst="wedgeRectCallout">
            <a:avLst>
              <a:gd name="adj1" fmla="val -54869"/>
              <a:gd name="adj2" fmla="val -131373"/>
            </a:avLst>
          </a:prstGeom>
          <a:solidFill>
            <a:schemeClr val="accent3">
              <a:lumMod val="40000"/>
              <a:lumOff val="60000"/>
            </a:schemeClr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2200" b="1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US" sz="2200" b="1" dirty="0">
                <a:solidFill>
                  <a:schemeClr val="accent6"/>
                </a:solidFill>
              </a:rPr>
              <a:t>Aggressive</a:t>
            </a:r>
            <a:endParaRPr lang="en-US" sz="3200" b="1" baseline="-10000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en-US" dirty="0"/>
          </a:p>
        </p:txBody>
      </p:sp>
      <p:sp>
        <p:nvSpPr>
          <p:cNvPr id="26" name="Rectangle 25"/>
          <p:cNvSpPr/>
          <p:nvPr/>
        </p:nvSpPr>
        <p:spPr>
          <a:xfrm>
            <a:off x="8944845" y="1701248"/>
            <a:ext cx="2940462" cy="1043074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 err="1">
                <a:solidFill>
                  <a:schemeClr val="accent1">
                    <a:lumMod val="50000"/>
                  </a:schemeClr>
                </a:solidFill>
              </a:rPr>
              <a:t>Curr</a:t>
            </a:r>
            <a:r>
              <a:rPr lang="en-US" sz="2400" b="1" dirty="0">
                <a:solidFill>
                  <a:schemeClr val="accent1">
                    <a:lumMod val="50000"/>
                  </a:schemeClr>
                </a:solidFill>
              </a:rPr>
              <a:t> Target: 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</a:rPr>
              <a:t>4*2 = 8</a:t>
            </a:r>
          </a:p>
          <a:p>
            <a:r>
              <a:rPr lang="en-US" sz="2400" b="1" dirty="0" err="1">
                <a:solidFill>
                  <a:schemeClr val="accent1">
                    <a:lumMod val="50000"/>
                  </a:schemeClr>
                </a:solidFill>
              </a:rPr>
              <a:t>Setpoint</a:t>
            </a:r>
            <a:r>
              <a:rPr lang="en-US" sz="2400" b="1" dirty="0">
                <a:solidFill>
                  <a:schemeClr val="accent1">
                    <a:lumMod val="50000"/>
                  </a:schemeClr>
                </a:solidFill>
              </a:rPr>
              <a:t>: 8</a:t>
            </a:r>
          </a:p>
        </p:txBody>
      </p:sp>
    </p:spTree>
    <p:extLst>
      <p:ext uri="{BB962C8B-B14F-4D97-AF65-F5344CB8AC3E}">
        <p14:creationId xmlns:p14="http://schemas.microsoft.com/office/powerpoint/2010/main" val="838161102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5988486"/>
            <a:ext cx="2743200" cy="365125"/>
          </a:xfrm>
        </p:spPr>
        <p:txBody>
          <a:bodyPr/>
          <a:lstStyle/>
          <a:p>
            <a:fld id="{2754ED01-E2A0-4C1E-8E21-014B99041579}" type="slidenum">
              <a:rPr lang="en-US" smtClean="0"/>
              <a:pPr/>
              <a:t>46</a:t>
            </a:fld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/>
              <a:t>Merging Algorithm: Change of Program Phase</a:t>
            </a:r>
          </a:p>
        </p:txBody>
      </p:sp>
      <p:sp>
        <p:nvSpPr>
          <p:cNvPr id="20" name="Rectangle 19"/>
          <p:cNvSpPr/>
          <p:nvPr/>
        </p:nvSpPr>
        <p:spPr>
          <a:xfrm>
            <a:off x="779481" y="2120148"/>
            <a:ext cx="336625" cy="165847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angle 58"/>
          <p:cNvSpPr/>
          <p:nvPr/>
        </p:nvSpPr>
        <p:spPr>
          <a:xfrm>
            <a:off x="1234440" y="2120147"/>
            <a:ext cx="336625" cy="165847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693881" y="2120148"/>
            <a:ext cx="336625" cy="165847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2148840" y="2120147"/>
            <a:ext cx="336625" cy="165847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2635175" y="2120148"/>
            <a:ext cx="336625" cy="165847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3090134" y="2120147"/>
            <a:ext cx="336625" cy="165847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3545093" y="2120147"/>
            <a:ext cx="336625" cy="165847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4000052" y="2120146"/>
            <a:ext cx="336625" cy="165847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Callout 15"/>
          <p:cNvSpPr/>
          <p:nvPr/>
        </p:nvSpPr>
        <p:spPr>
          <a:xfrm>
            <a:off x="8845909" y="4139776"/>
            <a:ext cx="2057400" cy="914400"/>
          </a:xfrm>
          <a:prstGeom prst="wedgeEllipseCallout">
            <a:avLst>
              <a:gd name="adj1" fmla="val -89929"/>
              <a:gd name="adj2" fmla="val -92104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/>
              <a:t>Transaction End</a:t>
            </a:r>
          </a:p>
        </p:txBody>
      </p:sp>
      <p:sp>
        <p:nvSpPr>
          <p:cNvPr id="21" name="Rectangle 20"/>
          <p:cNvSpPr/>
          <p:nvPr/>
        </p:nvSpPr>
        <p:spPr>
          <a:xfrm>
            <a:off x="4468442" y="2131347"/>
            <a:ext cx="336625" cy="165847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4923401" y="2131346"/>
            <a:ext cx="336625" cy="165847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5378360" y="2131346"/>
            <a:ext cx="336625" cy="165847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5833319" y="2131345"/>
            <a:ext cx="336625" cy="165847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4408379" y="2061875"/>
            <a:ext cx="3639686" cy="1790707"/>
          </a:xfrm>
          <a:prstGeom prst="rect">
            <a:avLst/>
          </a:prstGeom>
          <a:noFill/>
          <a:ln w="28575">
            <a:solidFill>
              <a:srgbClr val="00206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6254650" y="2135826"/>
            <a:ext cx="336625" cy="165847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6709609" y="2135825"/>
            <a:ext cx="336625" cy="165847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7164568" y="2135825"/>
            <a:ext cx="336625" cy="165847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7619527" y="2135824"/>
            <a:ext cx="336625" cy="165847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8944845" y="1701248"/>
            <a:ext cx="2940462" cy="1043074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 err="1">
                <a:solidFill>
                  <a:schemeClr val="accent1">
                    <a:lumMod val="50000"/>
                  </a:schemeClr>
                </a:solidFill>
              </a:rPr>
              <a:t>Curr</a:t>
            </a:r>
            <a:r>
              <a:rPr lang="en-US" sz="2400" b="1" dirty="0">
                <a:solidFill>
                  <a:schemeClr val="accent1">
                    <a:lumMod val="50000"/>
                  </a:schemeClr>
                </a:solidFill>
              </a:rPr>
              <a:t> Target: 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</a:rPr>
              <a:t>9</a:t>
            </a:r>
          </a:p>
          <a:p>
            <a:r>
              <a:rPr lang="en-US" sz="2400" b="1" dirty="0" err="1">
                <a:solidFill>
                  <a:schemeClr val="accent1">
                    <a:lumMod val="50000"/>
                  </a:schemeClr>
                </a:solidFill>
              </a:rPr>
              <a:t>Setpoint</a:t>
            </a:r>
            <a:r>
              <a:rPr lang="en-US" sz="2400" b="1" dirty="0">
                <a:solidFill>
                  <a:schemeClr val="accent1">
                    <a:lumMod val="50000"/>
                  </a:schemeClr>
                </a:solidFill>
              </a:rPr>
              <a:t>: 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</a:rPr>
              <a:t>8 + 1 = 9</a:t>
            </a:r>
          </a:p>
        </p:txBody>
      </p:sp>
    </p:spTree>
    <p:extLst>
      <p:ext uri="{BB962C8B-B14F-4D97-AF65-F5344CB8AC3E}">
        <p14:creationId xmlns:p14="http://schemas.microsoft.com/office/powerpoint/2010/main" val="396247139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5988486"/>
            <a:ext cx="2743200" cy="365125"/>
          </a:xfrm>
        </p:spPr>
        <p:txBody>
          <a:bodyPr/>
          <a:lstStyle/>
          <a:p>
            <a:fld id="{2754ED01-E2A0-4C1E-8E21-014B99041579}" type="slidenum">
              <a:rPr lang="en-US" smtClean="0"/>
              <a:pPr/>
              <a:t>47</a:t>
            </a:fld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/>
              <a:t>Merging Algorithm: Change of Program Phase</a:t>
            </a:r>
          </a:p>
        </p:txBody>
      </p:sp>
      <p:sp>
        <p:nvSpPr>
          <p:cNvPr id="20" name="Rectangle 19"/>
          <p:cNvSpPr/>
          <p:nvPr/>
        </p:nvSpPr>
        <p:spPr>
          <a:xfrm>
            <a:off x="779481" y="2120148"/>
            <a:ext cx="336625" cy="165847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angle 58"/>
          <p:cNvSpPr/>
          <p:nvPr/>
        </p:nvSpPr>
        <p:spPr>
          <a:xfrm>
            <a:off x="1234440" y="2120147"/>
            <a:ext cx="336625" cy="165847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693881" y="2120148"/>
            <a:ext cx="336625" cy="165847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2148840" y="2120147"/>
            <a:ext cx="336625" cy="165847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2635175" y="2120148"/>
            <a:ext cx="336625" cy="165847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3090134" y="2120147"/>
            <a:ext cx="336625" cy="165847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3545093" y="2120147"/>
            <a:ext cx="336625" cy="165847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4000052" y="2120146"/>
            <a:ext cx="336625" cy="165847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Callout 15"/>
          <p:cNvSpPr/>
          <p:nvPr/>
        </p:nvSpPr>
        <p:spPr>
          <a:xfrm>
            <a:off x="8845909" y="4139776"/>
            <a:ext cx="2057400" cy="914400"/>
          </a:xfrm>
          <a:prstGeom prst="wedgeEllipseCallout">
            <a:avLst>
              <a:gd name="adj1" fmla="val -89929"/>
              <a:gd name="adj2" fmla="val -92104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/>
              <a:t>Transaction End</a:t>
            </a:r>
          </a:p>
        </p:txBody>
      </p:sp>
      <p:sp>
        <p:nvSpPr>
          <p:cNvPr id="21" name="Rectangle 20"/>
          <p:cNvSpPr/>
          <p:nvPr/>
        </p:nvSpPr>
        <p:spPr>
          <a:xfrm>
            <a:off x="4468442" y="2131347"/>
            <a:ext cx="336625" cy="165847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4923401" y="2131346"/>
            <a:ext cx="336625" cy="165847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5378360" y="2131346"/>
            <a:ext cx="336625" cy="165847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5833319" y="2131345"/>
            <a:ext cx="336625" cy="165847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4408379" y="2061875"/>
            <a:ext cx="3639686" cy="1790707"/>
          </a:xfrm>
          <a:prstGeom prst="rect">
            <a:avLst/>
          </a:prstGeom>
          <a:noFill/>
          <a:ln w="28575">
            <a:solidFill>
              <a:srgbClr val="00206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6254650" y="2135826"/>
            <a:ext cx="336625" cy="165847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6709609" y="2135825"/>
            <a:ext cx="336625" cy="165847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7164568" y="2135825"/>
            <a:ext cx="336625" cy="165847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7619527" y="2135824"/>
            <a:ext cx="336625" cy="165847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lowchart: Card 22"/>
          <p:cNvSpPr/>
          <p:nvPr/>
        </p:nvSpPr>
        <p:spPr>
          <a:xfrm>
            <a:off x="3213846" y="4282040"/>
            <a:ext cx="4928347" cy="2098704"/>
          </a:xfrm>
          <a:prstGeom prst="flowChartPunchedCard">
            <a:avLst/>
          </a:prstGeom>
          <a:solidFill>
            <a:schemeClr val="accent3">
              <a:lumMod val="60000"/>
              <a:lumOff val="40000"/>
            </a:schemeClr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002060"/>
                </a:solidFill>
              </a:rPr>
              <a:t>Enter a</a:t>
            </a:r>
            <a:r>
              <a:rPr lang="en-US" sz="2800" dirty="0">
                <a:solidFill>
                  <a:srgbClr val="002060"/>
                </a:solidFill>
              </a:rPr>
              <a:t> </a:t>
            </a:r>
            <a:r>
              <a:rPr lang="en-US" sz="2800" b="1" dirty="0">
                <a:solidFill>
                  <a:srgbClr val="002060"/>
                </a:solidFill>
              </a:rPr>
              <a:t>low-conflict program phase =&gt; </a:t>
            </a:r>
            <a:r>
              <a:rPr lang="en-US" sz="2800" dirty="0">
                <a:solidFill>
                  <a:srgbClr val="002060"/>
                </a:solidFill>
              </a:rPr>
              <a:t>more aggressive merging</a:t>
            </a:r>
            <a:endParaRPr lang="en-US" sz="2800" b="1" dirty="0">
              <a:solidFill>
                <a:srgbClr val="002060"/>
              </a:solidFill>
            </a:endParaRPr>
          </a:p>
          <a:p>
            <a:pPr algn="ctr"/>
            <a:endParaRPr lang="en-US" sz="2800" dirty="0">
              <a:solidFill>
                <a:srgbClr val="002060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8944845" y="1701248"/>
            <a:ext cx="2940462" cy="1043074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 err="1">
                <a:solidFill>
                  <a:schemeClr val="accent1">
                    <a:lumMod val="50000"/>
                  </a:schemeClr>
                </a:solidFill>
              </a:rPr>
              <a:t>Curr</a:t>
            </a:r>
            <a:r>
              <a:rPr lang="en-US" sz="2400" b="1" dirty="0">
                <a:solidFill>
                  <a:schemeClr val="accent1">
                    <a:lumMod val="50000"/>
                  </a:schemeClr>
                </a:solidFill>
              </a:rPr>
              <a:t> Target: 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</a:rPr>
              <a:t>9</a:t>
            </a:r>
          </a:p>
          <a:p>
            <a:r>
              <a:rPr lang="en-US" sz="2400" b="1" dirty="0" err="1">
                <a:solidFill>
                  <a:schemeClr val="accent1">
                    <a:lumMod val="50000"/>
                  </a:schemeClr>
                </a:solidFill>
              </a:rPr>
              <a:t>Setpoint</a:t>
            </a:r>
            <a:r>
              <a:rPr lang="en-US" sz="2400" b="1" dirty="0">
                <a:solidFill>
                  <a:schemeClr val="accent1">
                    <a:lumMod val="50000"/>
                  </a:schemeClr>
                </a:solidFill>
              </a:rPr>
              <a:t>: 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</a:rPr>
              <a:t>8 + 1 = 9</a:t>
            </a:r>
          </a:p>
        </p:txBody>
      </p:sp>
    </p:spTree>
    <p:extLst>
      <p:ext uri="{BB962C8B-B14F-4D97-AF65-F5344CB8AC3E}">
        <p14:creationId xmlns:p14="http://schemas.microsoft.com/office/powerpoint/2010/main" val="494342431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5988486"/>
            <a:ext cx="2743200" cy="365125"/>
          </a:xfrm>
        </p:spPr>
        <p:txBody>
          <a:bodyPr/>
          <a:lstStyle/>
          <a:p>
            <a:fld id="{2754ED01-E2A0-4C1E-8E21-014B99041579}" type="slidenum">
              <a:rPr lang="en-US" smtClean="0"/>
              <a:pPr/>
              <a:t>48</a:t>
            </a:fld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/>
              <a:t>Merging Algorithm: Change of Program Phase</a:t>
            </a:r>
          </a:p>
        </p:txBody>
      </p:sp>
      <p:sp>
        <p:nvSpPr>
          <p:cNvPr id="20" name="Rectangle 19"/>
          <p:cNvSpPr/>
          <p:nvPr/>
        </p:nvSpPr>
        <p:spPr>
          <a:xfrm>
            <a:off x="779481" y="2120148"/>
            <a:ext cx="336625" cy="165847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angle 58"/>
          <p:cNvSpPr/>
          <p:nvPr/>
        </p:nvSpPr>
        <p:spPr>
          <a:xfrm>
            <a:off x="1234440" y="2120147"/>
            <a:ext cx="336625" cy="165847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693881" y="2120148"/>
            <a:ext cx="336625" cy="165847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2148840" y="2120147"/>
            <a:ext cx="336625" cy="165847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2635175" y="2120148"/>
            <a:ext cx="336625" cy="165847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3090134" y="2120147"/>
            <a:ext cx="336625" cy="165847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3545093" y="2120147"/>
            <a:ext cx="336625" cy="165847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4000052" y="2120146"/>
            <a:ext cx="336625" cy="165847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4468442" y="2131347"/>
            <a:ext cx="336625" cy="165847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4923401" y="2131346"/>
            <a:ext cx="336625" cy="165847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5378360" y="2131346"/>
            <a:ext cx="336625" cy="165847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5833319" y="2131345"/>
            <a:ext cx="336625" cy="165847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6254650" y="2135826"/>
            <a:ext cx="336625" cy="165847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6709609" y="2135825"/>
            <a:ext cx="336625" cy="165847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7164568" y="2135825"/>
            <a:ext cx="336625" cy="165847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7619527" y="2135824"/>
            <a:ext cx="336625" cy="165847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8150682" y="2135825"/>
            <a:ext cx="336625" cy="165847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8605641" y="2135824"/>
            <a:ext cx="336625" cy="165847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9060600" y="2135824"/>
            <a:ext cx="336625" cy="165847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9515559" y="2135823"/>
            <a:ext cx="336625" cy="165847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8074485" y="2065228"/>
            <a:ext cx="4027868" cy="1790707"/>
          </a:xfrm>
          <a:prstGeom prst="rect">
            <a:avLst/>
          </a:prstGeom>
          <a:noFill/>
          <a:ln w="28575">
            <a:solidFill>
              <a:srgbClr val="00206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9936890" y="2140304"/>
            <a:ext cx="336625" cy="165847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10391849" y="2140303"/>
            <a:ext cx="336625" cy="165847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10846808" y="2140303"/>
            <a:ext cx="336625" cy="165847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11268139" y="2140302"/>
            <a:ext cx="336625" cy="165847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11693960" y="2140302"/>
            <a:ext cx="336625" cy="165847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Callout 15"/>
          <p:cNvSpPr/>
          <p:nvPr/>
        </p:nvSpPr>
        <p:spPr>
          <a:xfrm>
            <a:off x="9179382" y="4907025"/>
            <a:ext cx="2057400" cy="914400"/>
          </a:xfrm>
          <a:prstGeom prst="wedgeEllipseCallout">
            <a:avLst>
              <a:gd name="adj1" fmla="val 89156"/>
              <a:gd name="adj2" fmla="val -152398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/>
              <a:t>Transaction End</a:t>
            </a:r>
          </a:p>
        </p:txBody>
      </p:sp>
      <p:sp>
        <p:nvSpPr>
          <p:cNvPr id="18" name="Rectangle 17"/>
          <p:cNvSpPr/>
          <p:nvPr/>
        </p:nvSpPr>
        <p:spPr>
          <a:xfrm>
            <a:off x="8955245" y="1713889"/>
            <a:ext cx="2940462" cy="1043074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 err="1">
                <a:solidFill>
                  <a:schemeClr val="accent1">
                    <a:lumMod val="50000"/>
                  </a:schemeClr>
                </a:solidFill>
              </a:rPr>
              <a:t>Curr</a:t>
            </a:r>
            <a:r>
              <a:rPr lang="en-US" sz="2400" b="1" dirty="0">
                <a:solidFill>
                  <a:schemeClr val="accent1">
                    <a:lumMod val="50000"/>
                  </a:schemeClr>
                </a:solidFill>
              </a:rPr>
              <a:t> Target: 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</a:rPr>
              <a:t>10</a:t>
            </a:r>
          </a:p>
          <a:p>
            <a:r>
              <a:rPr lang="en-US" sz="2400" b="1" dirty="0" err="1">
                <a:solidFill>
                  <a:schemeClr val="accent1">
                    <a:lumMod val="50000"/>
                  </a:schemeClr>
                </a:solidFill>
              </a:rPr>
              <a:t>Setpoint</a:t>
            </a:r>
            <a:r>
              <a:rPr lang="en-US" sz="2400" b="1" dirty="0">
                <a:solidFill>
                  <a:schemeClr val="accent1">
                    <a:lumMod val="50000"/>
                  </a:schemeClr>
                </a:solidFill>
              </a:rPr>
              <a:t>: 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</a:rPr>
              <a:t>9 + 1 = 10</a:t>
            </a:r>
          </a:p>
        </p:txBody>
      </p:sp>
    </p:spTree>
    <p:extLst>
      <p:ext uri="{BB962C8B-B14F-4D97-AF65-F5344CB8AC3E}">
        <p14:creationId xmlns:p14="http://schemas.microsoft.com/office/powerpoint/2010/main" val="3472744201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Implementation and Evaluation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5201" y="2243959"/>
            <a:ext cx="3347544" cy="3158358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D35EB-F18C-4600-9FB3-8250BB06B530}" type="slidenum">
              <a:rPr lang="en-US" smtClean="0"/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8647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Weak Semantics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7AAB4-1993-4692-BF87-FFB6356DF356}" type="slidenum">
              <a:rPr lang="en-US" smtClean="0"/>
              <a:t>5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3449003" y="2825631"/>
            <a:ext cx="4863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tx2"/>
                </a:solidFill>
              </a:rPr>
              <a:t>T1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419411" y="2824609"/>
            <a:ext cx="4759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tx2"/>
                </a:solidFill>
              </a:rPr>
              <a:t>T2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944740" y="3367213"/>
            <a:ext cx="232619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accent6">
                    <a:lumMod val="50000"/>
                  </a:schemeClr>
                </a:solidFill>
                <a:cs typeface="Consolas" panose="020B0609020204030204" pitchFamily="49" charset="0"/>
              </a:rPr>
              <a:t>data</a:t>
            </a:r>
            <a:r>
              <a:rPr lang="en-US" sz="2000" dirty="0">
                <a:cs typeface="Consolas" panose="020B0609020204030204" pitchFamily="49" charset="0"/>
              </a:rPr>
              <a:t> = new Data();</a:t>
            </a:r>
          </a:p>
          <a:p>
            <a:r>
              <a:rPr lang="en-US" sz="2000" dirty="0">
                <a:solidFill>
                  <a:schemeClr val="accent6">
                    <a:lumMod val="50000"/>
                  </a:schemeClr>
                </a:solidFill>
                <a:cs typeface="Consolas" panose="020B0609020204030204" pitchFamily="49" charset="0"/>
              </a:rPr>
              <a:t>done</a:t>
            </a:r>
            <a:r>
              <a:rPr lang="en-US" sz="2000" dirty="0">
                <a:solidFill>
                  <a:srgbClr val="FF0000"/>
                </a:solidFill>
                <a:cs typeface="Consolas" panose="020B0609020204030204" pitchFamily="49" charset="0"/>
              </a:rPr>
              <a:t> </a:t>
            </a:r>
            <a:r>
              <a:rPr lang="en-US" sz="2000" dirty="0">
                <a:cs typeface="Consolas" panose="020B0609020204030204" pitchFamily="49" charset="0"/>
              </a:rPr>
              <a:t>= true;</a:t>
            </a:r>
          </a:p>
          <a:p>
            <a:endParaRPr lang="en-US" sz="2000" dirty="0">
              <a:cs typeface="Consolas" panose="020B0609020204030204" pitchFamily="49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194332" y="3367213"/>
            <a:ext cx="208736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cs typeface="Consolas" panose="020B0609020204030204" pitchFamily="49" charset="0"/>
              </a:rPr>
              <a:t>if (</a:t>
            </a:r>
            <a:r>
              <a:rPr lang="en-US" sz="2000" dirty="0">
                <a:solidFill>
                  <a:schemeClr val="accent6">
                    <a:lumMod val="50000"/>
                  </a:schemeClr>
                </a:solidFill>
                <a:cs typeface="Consolas" panose="020B0609020204030204" pitchFamily="49" charset="0"/>
              </a:rPr>
              <a:t>done</a:t>
            </a:r>
            <a:r>
              <a:rPr lang="en-US" sz="2000" dirty="0">
                <a:cs typeface="Consolas" panose="020B0609020204030204" pitchFamily="49" charset="0"/>
              </a:rPr>
              <a:t>)</a:t>
            </a:r>
          </a:p>
          <a:p>
            <a:r>
              <a:rPr lang="en-US" sz="2000" dirty="0">
                <a:cs typeface="Consolas" panose="020B0609020204030204" pitchFamily="49" charset="0"/>
              </a:rPr>
              <a:t>  </a:t>
            </a:r>
            <a:r>
              <a:rPr lang="en-US" sz="2000" dirty="0" err="1">
                <a:solidFill>
                  <a:schemeClr val="accent6">
                    <a:lumMod val="50000"/>
                  </a:schemeClr>
                </a:solidFill>
              </a:rPr>
              <a:t>data</a:t>
            </a:r>
            <a:r>
              <a:rPr lang="en-US" sz="2000" dirty="0" err="1">
                <a:cs typeface="Consolas" panose="020B0609020204030204" pitchFamily="49" charset="0"/>
              </a:rPr>
              <a:t>.foo</a:t>
            </a:r>
            <a:r>
              <a:rPr lang="en-US" sz="2000" dirty="0">
                <a:cs typeface="Consolas" panose="020B0609020204030204" pitchFamily="49" charset="0"/>
              </a:rPr>
              <a:t>();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582662" y="1993613"/>
            <a:ext cx="223129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000" dirty="0">
                <a:solidFill>
                  <a:srgbClr val="2F2B20"/>
                </a:solidFill>
                <a:cs typeface="Consolas" panose="020B0609020204030204" pitchFamily="49" charset="0"/>
              </a:rPr>
              <a:t>Data data = null;</a:t>
            </a:r>
          </a:p>
          <a:p>
            <a:pPr lvl="0"/>
            <a:r>
              <a:rPr lang="en-US" sz="2000" dirty="0" err="1">
                <a:solidFill>
                  <a:srgbClr val="2F2B20"/>
                </a:solidFill>
                <a:cs typeface="Consolas" panose="020B0609020204030204" pitchFamily="49" charset="0"/>
              </a:rPr>
              <a:t>boolean</a:t>
            </a:r>
            <a:r>
              <a:rPr lang="en-US" sz="2000" dirty="0">
                <a:solidFill>
                  <a:srgbClr val="2F2B20"/>
                </a:solidFill>
                <a:cs typeface="Consolas" panose="020B0609020204030204" pitchFamily="49" charset="0"/>
              </a:rPr>
              <a:t> done= false;</a:t>
            </a:r>
          </a:p>
          <a:p>
            <a:endParaRPr lang="en-US" sz="2000" dirty="0">
              <a:cs typeface="Consolas" panose="020B0609020204030204" pitchFamily="49" charset="0"/>
            </a:endParaRPr>
          </a:p>
        </p:txBody>
      </p:sp>
      <p:sp>
        <p:nvSpPr>
          <p:cNvPr id="3" name="Explosion: 8 Points 2"/>
          <p:cNvSpPr/>
          <p:nvPr/>
        </p:nvSpPr>
        <p:spPr>
          <a:xfrm>
            <a:off x="8077200" y="3928461"/>
            <a:ext cx="2522483" cy="1597572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Null Pointer Exception</a:t>
            </a:r>
          </a:p>
        </p:txBody>
      </p:sp>
      <p:sp>
        <p:nvSpPr>
          <p:cNvPr id="5" name="Arrow: Curved Right 4"/>
          <p:cNvSpPr/>
          <p:nvPr/>
        </p:nvSpPr>
        <p:spPr>
          <a:xfrm>
            <a:off x="2392947" y="3618871"/>
            <a:ext cx="425669" cy="809296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7" name="Arrow: Curved Right 16"/>
          <p:cNvSpPr/>
          <p:nvPr/>
        </p:nvSpPr>
        <p:spPr>
          <a:xfrm rot="10800000">
            <a:off x="4756071" y="3181526"/>
            <a:ext cx="425669" cy="809296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Speech Bubble: Rectangle with Corners Rounded 6"/>
          <p:cNvSpPr/>
          <p:nvPr/>
        </p:nvSpPr>
        <p:spPr>
          <a:xfrm>
            <a:off x="3289738" y="4428167"/>
            <a:ext cx="1981199" cy="1239181"/>
          </a:xfrm>
          <a:prstGeom prst="wedgeRoundRectCallout">
            <a:avLst>
              <a:gd name="adj1" fmla="val -68048"/>
              <a:gd name="adj2" fmla="val -54203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No data dependence:</a:t>
            </a:r>
          </a:p>
          <a:p>
            <a:pPr algn="ctr"/>
            <a:r>
              <a:rPr lang="en-US" dirty="0"/>
              <a:t>Reordering effect</a:t>
            </a:r>
          </a:p>
        </p:txBody>
      </p:sp>
    </p:spTree>
    <p:extLst>
      <p:ext uri="{BB962C8B-B14F-4D97-AF65-F5344CB8AC3E}">
        <p14:creationId xmlns:p14="http://schemas.microsoft.com/office/powerpoint/2010/main" val="4150222051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Implementation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924910" y="1539766"/>
            <a:ext cx="9270124" cy="1361090"/>
          </a:xfrm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dirty="0">
                <a:solidFill>
                  <a:schemeClr val="accent3">
                    <a:lumMod val="50000"/>
                  </a:schemeClr>
                </a:solidFill>
                <a:cs typeface="Aparajita" pitchFamily="34" charset="0"/>
              </a:rPr>
              <a:t>Developed in </a:t>
            </a:r>
            <a:r>
              <a:rPr lang="en-US" sz="3200" b="1" dirty="0" err="1">
                <a:solidFill>
                  <a:schemeClr val="accent3">
                    <a:lumMod val="50000"/>
                  </a:schemeClr>
                </a:solidFill>
                <a:cs typeface="Aparajita" pitchFamily="34" charset="0"/>
              </a:rPr>
              <a:t>Jikes</a:t>
            </a:r>
            <a:r>
              <a:rPr lang="en-US" sz="3200" b="1" dirty="0">
                <a:solidFill>
                  <a:schemeClr val="accent3">
                    <a:lumMod val="50000"/>
                  </a:schemeClr>
                </a:solidFill>
                <a:cs typeface="Aparajita" pitchFamily="34" charset="0"/>
              </a:rPr>
              <a:t> RVM 3.1.3</a:t>
            </a:r>
          </a:p>
          <a:p>
            <a:pPr marL="0" indent="0">
              <a:buNone/>
            </a:pPr>
            <a:r>
              <a:rPr lang="en-US" sz="3200" dirty="0">
                <a:solidFill>
                  <a:schemeClr val="accent3">
                    <a:lumMod val="50000"/>
                  </a:schemeClr>
                </a:solidFill>
                <a:cs typeface="Aparajita" pitchFamily="34" charset="0"/>
              </a:rPr>
              <a:t>Code publicly available in </a:t>
            </a:r>
            <a:r>
              <a:rPr lang="en-US" sz="3200" b="1" dirty="0" err="1">
                <a:solidFill>
                  <a:schemeClr val="accent3">
                    <a:lumMod val="50000"/>
                  </a:schemeClr>
                </a:solidFill>
                <a:cs typeface="Aparajita" pitchFamily="34" charset="0"/>
              </a:rPr>
              <a:t>Jikes</a:t>
            </a:r>
            <a:r>
              <a:rPr lang="en-US" sz="3200" b="1" dirty="0">
                <a:solidFill>
                  <a:schemeClr val="accent3">
                    <a:lumMod val="50000"/>
                  </a:schemeClr>
                </a:solidFill>
                <a:cs typeface="Aparajita" pitchFamily="34" charset="0"/>
              </a:rPr>
              <a:t> RVM Research Archive</a:t>
            </a:r>
            <a:endParaRPr lang="en-US" sz="2800" b="1" dirty="0">
              <a:solidFill>
                <a:schemeClr val="accent3">
                  <a:lumMod val="50000"/>
                </a:schemeClr>
              </a:solidFill>
              <a:cs typeface="Aparajita" pitchFamily="34" charset="0"/>
            </a:endParaRPr>
          </a:p>
          <a:p>
            <a:pPr marL="114300" indent="0">
              <a:buNone/>
            </a:pPr>
            <a:r>
              <a:rPr lang="en-US" sz="3200" dirty="0">
                <a:solidFill>
                  <a:schemeClr val="accent3">
                    <a:lumMod val="50000"/>
                  </a:schemeClr>
                </a:solidFill>
                <a:cs typeface="Aparajita" pitchFamily="34" charset="0"/>
              </a:rPr>
              <a:t>			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D35EB-F18C-4600-9FB3-8250BB06B530}" type="slidenum">
              <a:rPr lang="en-US" smtClean="0"/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018588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Run-time Performance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8182" y="2010336"/>
            <a:ext cx="5862918" cy="3650876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D35EB-F18C-4600-9FB3-8250BB06B530}" type="slidenum">
              <a:rPr lang="en-US" smtClean="0"/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3862758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52</a:t>
            </a:fld>
            <a:endParaRPr lang="en-US" dirty="0"/>
          </a:p>
        </p:txBody>
      </p:sp>
      <p:graphicFrame>
        <p:nvGraphicFramePr>
          <p:cNvPr id="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362353"/>
              </p:ext>
            </p:extLst>
          </p:nvPr>
        </p:nvGraphicFramePr>
        <p:xfrm>
          <a:off x="1461919" y="1545021"/>
          <a:ext cx="9331494" cy="49478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/>
              <a:t>Run-time Performance</a:t>
            </a:r>
          </a:p>
        </p:txBody>
      </p:sp>
    </p:spTree>
    <p:extLst>
      <p:ext uri="{BB962C8B-B14F-4D97-AF65-F5344CB8AC3E}">
        <p14:creationId xmlns:p14="http://schemas.microsoft.com/office/powerpoint/2010/main" val="9054548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53</a:t>
            </a:fld>
            <a:endParaRPr lang="en-US" dirty="0"/>
          </a:p>
        </p:txBody>
      </p:sp>
      <p:graphicFrame>
        <p:nvGraphicFramePr>
          <p:cNvPr id="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15300778"/>
              </p:ext>
            </p:extLst>
          </p:nvPr>
        </p:nvGraphicFramePr>
        <p:xfrm>
          <a:off x="1461919" y="1545021"/>
          <a:ext cx="9331494" cy="49478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/>
              <a:t>Run-time Performance</a:t>
            </a:r>
          </a:p>
        </p:txBody>
      </p:sp>
    </p:spTree>
    <p:extLst>
      <p:ext uri="{BB962C8B-B14F-4D97-AF65-F5344CB8AC3E}">
        <p14:creationId xmlns:p14="http://schemas.microsoft.com/office/powerpoint/2010/main" val="1665225544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54</a:t>
            </a:fld>
            <a:endParaRPr lang="en-US" dirty="0"/>
          </a:p>
        </p:txBody>
      </p:sp>
      <p:graphicFrame>
        <p:nvGraphicFramePr>
          <p:cNvPr id="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39212982"/>
              </p:ext>
            </p:extLst>
          </p:nvPr>
        </p:nvGraphicFramePr>
        <p:xfrm>
          <a:off x="1461919" y="1545021"/>
          <a:ext cx="9331494" cy="49478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/>
              <a:t>Run-time Performance</a:t>
            </a:r>
          </a:p>
        </p:txBody>
      </p:sp>
    </p:spTree>
    <p:extLst>
      <p:ext uri="{BB962C8B-B14F-4D97-AF65-F5344CB8AC3E}">
        <p14:creationId xmlns:p14="http://schemas.microsoft.com/office/powerpoint/2010/main" val="778454059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55</a:t>
            </a:fld>
            <a:endParaRPr lang="en-US" dirty="0"/>
          </a:p>
        </p:txBody>
      </p:sp>
      <p:graphicFrame>
        <p:nvGraphicFramePr>
          <p:cNvPr id="2" name="Object 4"/>
          <p:cNvGraphicFramePr>
            <a:graphicFrameLocks noChangeAspect="1"/>
          </p:cNvGraphicFramePr>
          <p:nvPr>
            <p:extLst/>
          </p:nvPr>
        </p:nvGraphicFramePr>
        <p:xfrm>
          <a:off x="1461919" y="1545021"/>
          <a:ext cx="9331494" cy="49478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/>
              <a:t>Run-time Performance</a:t>
            </a:r>
          </a:p>
        </p:txBody>
      </p:sp>
      <p:sp>
        <p:nvSpPr>
          <p:cNvPr id="7" name="Speech Bubble: Rectangle 6"/>
          <p:cNvSpPr/>
          <p:nvPr/>
        </p:nvSpPr>
        <p:spPr>
          <a:xfrm>
            <a:off x="10793413" y="4471148"/>
            <a:ext cx="1295493" cy="747153"/>
          </a:xfrm>
          <a:prstGeom prst="wedgeRectCallout">
            <a:avLst>
              <a:gd name="adj1" fmla="val -62706"/>
              <a:gd name="adj2" fmla="val -6840"/>
            </a:avLst>
          </a:prstGeom>
          <a:solidFill>
            <a:schemeClr val="accent3">
              <a:lumMod val="40000"/>
              <a:lumOff val="60000"/>
            </a:schemeClr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b="1" dirty="0">
                <a:solidFill>
                  <a:schemeClr val="accent1">
                    <a:lumMod val="50000"/>
                  </a:schemeClr>
                </a:solidFill>
              </a:rPr>
              <a:t>More stable overhead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017240637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JIT Compilation Time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8182" y="2010336"/>
            <a:ext cx="5862918" cy="3650876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D35EB-F18C-4600-9FB3-8250BB06B530}" type="slidenum">
              <a:rPr lang="en-US" smtClean="0"/>
              <a:t>56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6972530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57</a:t>
            </a:fld>
            <a:endParaRPr lang="en-US" dirty="0"/>
          </a:p>
        </p:txBody>
      </p:sp>
      <p:graphicFrame>
        <p:nvGraphicFramePr>
          <p:cNvPr id="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72449956"/>
              </p:ext>
            </p:extLst>
          </p:nvPr>
        </p:nvGraphicFramePr>
        <p:xfrm>
          <a:off x="1461919" y="1770993"/>
          <a:ext cx="9331494" cy="47218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/>
              <a:t>JIT Compilation Time</a:t>
            </a:r>
          </a:p>
        </p:txBody>
      </p:sp>
    </p:spTree>
    <p:extLst>
      <p:ext uri="{BB962C8B-B14F-4D97-AF65-F5344CB8AC3E}">
        <p14:creationId xmlns:p14="http://schemas.microsoft.com/office/powerpoint/2010/main" val="951265411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58</a:t>
            </a:fld>
            <a:endParaRPr lang="en-US" dirty="0"/>
          </a:p>
        </p:txBody>
      </p:sp>
      <p:graphicFrame>
        <p:nvGraphicFramePr>
          <p:cNvPr id="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06142758"/>
              </p:ext>
            </p:extLst>
          </p:nvPr>
        </p:nvGraphicFramePr>
        <p:xfrm>
          <a:off x="1461919" y="1770993"/>
          <a:ext cx="9331494" cy="47218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/>
              <a:t>JIT Compilation Time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0362489" y="3752194"/>
            <a:ext cx="7567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Garamond" panose="02020404030301010803" pitchFamily="18" charset="0"/>
              </a:rPr>
              <a:t>1.45</a:t>
            </a:r>
          </a:p>
        </p:txBody>
      </p:sp>
    </p:spTree>
    <p:extLst>
      <p:ext uri="{BB962C8B-B14F-4D97-AF65-F5344CB8AC3E}">
        <p14:creationId xmlns:p14="http://schemas.microsoft.com/office/powerpoint/2010/main" val="1779758047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59</a:t>
            </a:fld>
            <a:endParaRPr lang="en-US" dirty="0"/>
          </a:p>
        </p:txBody>
      </p:sp>
      <p:graphicFrame>
        <p:nvGraphicFramePr>
          <p:cNvPr id="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90171385"/>
              </p:ext>
            </p:extLst>
          </p:nvPr>
        </p:nvGraphicFramePr>
        <p:xfrm>
          <a:off x="1461919" y="1770993"/>
          <a:ext cx="9331494" cy="47218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/>
              <a:t>JIT Compilation Time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0362489" y="3752194"/>
            <a:ext cx="7567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Garamond" panose="02020404030301010803" pitchFamily="18" charset="0"/>
              </a:rPr>
              <a:t>1.45</a:t>
            </a:r>
          </a:p>
        </p:txBody>
      </p:sp>
      <p:sp>
        <p:nvSpPr>
          <p:cNvPr id="7" name="Speech Bubble: Rectangle 6"/>
          <p:cNvSpPr/>
          <p:nvPr/>
        </p:nvSpPr>
        <p:spPr>
          <a:xfrm>
            <a:off x="10599644" y="4544650"/>
            <a:ext cx="1555570" cy="746768"/>
          </a:xfrm>
          <a:prstGeom prst="wedgeRectCallout">
            <a:avLst>
              <a:gd name="adj1" fmla="val -43017"/>
              <a:gd name="adj2" fmla="val -100843"/>
            </a:avLst>
          </a:prstGeom>
          <a:solidFill>
            <a:schemeClr val="accent3">
              <a:lumMod val="40000"/>
              <a:lumOff val="60000"/>
            </a:schemeClr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Simple instrumentation</a:t>
            </a:r>
            <a:endParaRPr lang="en-US" dirty="0"/>
          </a:p>
        </p:txBody>
      </p:sp>
      <p:sp>
        <p:nvSpPr>
          <p:cNvPr id="8" name="Speech Bubble: Rectangle 7"/>
          <p:cNvSpPr/>
          <p:nvPr/>
        </p:nvSpPr>
        <p:spPr>
          <a:xfrm>
            <a:off x="10599644" y="2495272"/>
            <a:ext cx="1508311" cy="1176617"/>
          </a:xfrm>
          <a:prstGeom prst="wedgeRectCallout">
            <a:avLst>
              <a:gd name="adj1" fmla="val -66858"/>
              <a:gd name="adj2" fmla="val -5040"/>
            </a:avLst>
          </a:prstGeom>
          <a:solidFill>
            <a:schemeClr val="accent3">
              <a:lumMod val="40000"/>
              <a:lumOff val="60000"/>
            </a:schemeClr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Complex compiler transformations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02473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+mj-lt"/>
              </a:rPr>
              <a:t>Need for Stronger Memory Models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40676" y="1600200"/>
            <a:ext cx="9270124" cy="4572000"/>
          </a:xfrm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endParaRPr lang="en-US" sz="3000" dirty="0">
              <a:solidFill>
                <a:schemeClr val="accent2">
                  <a:lumMod val="75000"/>
                </a:schemeClr>
              </a:solidFill>
              <a:cs typeface="Aparajita" pitchFamily="34" charset="0"/>
            </a:endParaRPr>
          </a:p>
          <a:p>
            <a:pPr marL="114300" indent="0">
              <a:buNone/>
            </a:pPr>
            <a:r>
              <a:rPr lang="en-US" sz="3200" dirty="0">
                <a:solidFill>
                  <a:schemeClr val="accent3">
                    <a:lumMod val="50000"/>
                  </a:schemeClr>
                </a:solidFill>
                <a:cs typeface="Aparajita" pitchFamily="34" charset="0"/>
              </a:rPr>
              <a:t>“The inability to define reasonable semantics for programs with data races is not just a theoretical shortcoming, but a fundamental hole in the foundation of our languages and systems…”</a:t>
            </a:r>
          </a:p>
          <a:p>
            <a:pPr marL="114300" indent="0">
              <a:buNone/>
            </a:pPr>
            <a:endParaRPr lang="en-US" sz="3200" dirty="0">
              <a:solidFill>
                <a:schemeClr val="accent3">
                  <a:lumMod val="50000"/>
                </a:schemeClr>
              </a:solidFill>
              <a:cs typeface="Aparajita" pitchFamily="34" charset="0"/>
            </a:endParaRPr>
          </a:p>
          <a:p>
            <a:pPr marL="0" indent="0">
              <a:buNone/>
            </a:pPr>
            <a:r>
              <a:rPr lang="en-US" sz="3200" dirty="0">
                <a:solidFill>
                  <a:schemeClr val="accent3">
                    <a:lumMod val="50000"/>
                  </a:schemeClr>
                </a:solidFill>
                <a:cs typeface="Aparajita" pitchFamily="34" charset="0"/>
              </a:rPr>
              <a:t>Give better semantics to programs with data races</a:t>
            </a:r>
          </a:p>
          <a:p>
            <a:pPr marL="0" indent="0">
              <a:buNone/>
            </a:pPr>
            <a:r>
              <a:rPr lang="en-US" sz="3200" dirty="0">
                <a:solidFill>
                  <a:schemeClr val="accent3">
                    <a:lumMod val="50000"/>
                  </a:schemeClr>
                </a:solidFill>
                <a:cs typeface="Aparajita" pitchFamily="34" charset="0"/>
              </a:rPr>
              <a:t>Stronger memory models</a:t>
            </a:r>
          </a:p>
          <a:p>
            <a:pPr marL="114300" indent="0">
              <a:buNone/>
            </a:pPr>
            <a:r>
              <a:rPr lang="en-US" sz="3200" dirty="0">
                <a:solidFill>
                  <a:schemeClr val="accent3">
                    <a:lumMod val="50000"/>
                  </a:schemeClr>
                </a:solidFill>
                <a:cs typeface="Aparajita" pitchFamily="34" charset="0"/>
              </a:rPr>
              <a:t>			– </a:t>
            </a:r>
            <a:r>
              <a:rPr lang="en-US" sz="3200" dirty="0" err="1">
                <a:solidFill>
                  <a:schemeClr val="accent3">
                    <a:lumMod val="50000"/>
                  </a:schemeClr>
                </a:solidFill>
                <a:cs typeface="Aparajita" pitchFamily="34" charset="0"/>
              </a:rPr>
              <a:t>Adve</a:t>
            </a:r>
            <a:r>
              <a:rPr lang="en-US" sz="3200" dirty="0">
                <a:solidFill>
                  <a:schemeClr val="accent3">
                    <a:lumMod val="50000"/>
                  </a:schemeClr>
                </a:solidFill>
                <a:cs typeface="Aparajita" pitchFamily="34" charset="0"/>
              </a:rPr>
              <a:t> and Boehm, CACM, 2010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C1C88-E8EC-4B74-AEC5-4E72F6E72D43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0151975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Related 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i="1" dirty="0">
                <a:cs typeface="Aparajita" pitchFamily="34" charset="0"/>
              </a:rPr>
              <a:t>Checks conflicts in bounded region</a:t>
            </a:r>
          </a:p>
          <a:p>
            <a:pPr marL="411480" lvl="1" indent="0">
              <a:buNone/>
            </a:pPr>
            <a:r>
              <a:rPr lang="en-US" dirty="0">
                <a:cs typeface="Aparajita" pitchFamily="34" charset="0"/>
              </a:rPr>
              <a:t>DRFx, Marino et al., PLDI 2010</a:t>
            </a:r>
          </a:p>
          <a:p>
            <a:r>
              <a:rPr lang="en-US" sz="2400" i="1" dirty="0">
                <a:cs typeface="Aparajita" pitchFamily="34" charset="0"/>
              </a:rPr>
              <a:t>Checks conflicts in synchronization-free regions</a:t>
            </a:r>
          </a:p>
          <a:p>
            <a:pPr marL="411480" lvl="1" indent="0">
              <a:buNone/>
            </a:pPr>
            <a:r>
              <a:rPr lang="en-US" dirty="0">
                <a:cs typeface="Aparajita" pitchFamily="34" charset="0"/>
              </a:rPr>
              <a:t>Conflict Exceptions, Lucia et al., ISCA 2010</a:t>
            </a:r>
          </a:p>
          <a:p>
            <a:r>
              <a:rPr lang="en-US" sz="2400" i="1" dirty="0">
                <a:cs typeface="Aparajita" pitchFamily="34" charset="0"/>
              </a:rPr>
              <a:t>Enforces atomicity of bounded regions</a:t>
            </a:r>
          </a:p>
          <a:p>
            <a:pPr marL="411480" lvl="1" indent="0">
              <a:buNone/>
            </a:pPr>
            <a:r>
              <a:rPr lang="en-US" dirty="0" err="1">
                <a:cs typeface="Aparajita" pitchFamily="34" charset="0"/>
              </a:rPr>
              <a:t>BulkCompiler</a:t>
            </a:r>
            <a:r>
              <a:rPr lang="en-US" dirty="0">
                <a:cs typeface="Aparajita" pitchFamily="34" charset="0"/>
              </a:rPr>
              <a:t>, </a:t>
            </a:r>
            <a:r>
              <a:rPr lang="en-US" dirty="0" err="1">
                <a:cs typeface="Aparajita" pitchFamily="34" charset="0"/>
              </a:rPr>
              <a:t>Ahn</a:t>
            </a:r>
            <a:r>
              <a:rPr lang="en-US" dirty="0">
                <a:cs typeface="Aparajita" pitchFamily="34" charset="0"/>
              </a:rPr>
              <a:t> et al., MICRO 2009</a:t>
            </a:r>
          </a:p>
          <a:p>
            <a:pPr marL="411480" lvl="1" indent="0">
              <a:buNone/>
            </a:pPr>
            <a:r>
              <a:rPr lang="en-US" dirty="0">
                <a:cs typeface="Aparajita" pitchFamily="34" charset="0"/>
              </a:rPr>
              <a:t>Atom-Aid, Lucia et al., ISCA 2008</a:t>
            </a:r>
          </a:p>
          <a:p>
            <a:r>
              <a:rPr lang="en-US" sz="2400" i="1" dirty="0">
                <a:cs typeface="Aparajita" pitchFamily="34" charset="0"/>
              </a:rPr>
              <a:t>Reducing dynamic </a:t>
            </a:r>
            <a:r>
              <a:rPr lang="en-US" sz="2400" i="1" dirty="0" err="1">
                <a:cs typeface="Aparajita" pitchFamily="34" charset="0"/>
              </a:rPr>
              <a:t>misspeculations</a:t>
            </a:r>
            <a:endParaRPr lang="en-US" sz="2400" i="1" dirty="0">
              <a:cs typeface="Aparajita" pitchFamily="34" charset="0"/>
            </a:endParaRPr>
          </a:p>
          <a:p>
            <a:pPr marL="411480" lvl="1" indent="0">
              <a:buNone/>
            </a:pPr>
            <a:r>
              <a:rPr lang="en-US" dirty="0" err="1">
                <a:cs typeface="Aparajita" pitchFamily="34" charset="0"/>
              </a:rPr>
              <a:t>BlockChop</a:t>
            </a:r>
            <a:r>
              <a:rPr lang="en-US" dirty="0">
                <a:cs typeface="Aparajita" pitchFamily="34" charset="0"/>
              </a:rPr>
              <a:t>, Mars and Kumar, ISCA 2012 </a:t>
            </a:r>
          </a:p>
          <a:p>
            <a:pPr marL="411480" lvl="1" indent="0">
              <a:buNone/>
            </a:pPr>
            <a:endParaRPr lang="en-US" dirty="0">
              <a:cs typeface="Aparajita" pitchFamily="34" charset="0"/>
            </a:endParaRPr>
          </a:p>
          <a:p>
            <a:pPr lvl="1"/>
            <a:endParaRPr lang="en-US" dirty="0">
              <a:cs typeface="Aparajita" pitchFamily="34" charset="0"/>
            </a:endParaRPr>
          </a:p>
          <a:p>
            <a:pPr lvl="1"/>
            <a:endParaRPr lang="en-US" dirty="0">
              <a:cs typeface="Aparajita" pitchFamily="34" charset="0"/>
            </a:endParaRPr>
          </a:p>
          <a:p>
            <a:pPr lvl="1"/>
            <a:endParaRPr lang="en-US" dirty="0">
              <a:cs typeface="Aparajita" pitchFamily="34" charset="0"/>
            </a:endParaRPr>
          </a:p>
          <a:p>
            <a:pPr lvl="1"/>
            <a:endParaRPr lang="en-US" dirty="0">
              <a:cs typeface="Aparajita" pitchFamily="34" charset="0"/>
            </a:endParaRPr>
          </a:p>
          <a:p>
            <a:pPr marL="411480" lvl="1" indent="0">
              <a:buNone/>
            </a:pPr>
            <a:endParaRPr lang="en-US" dirty="0">
              <a:cs typeface="Aparajita" pitchFamily="34" charset="0"/>
            </a:endParaRPr>
          </a:p>
          <a:p>
            <a:pPr marL="411480" lvl="1" indent="0">
              <a:buNone/>
            </a:pPr>
            <a:endParaRPr lang="en-US" dirty="0">
              <a:cs typeface="Aparajita" pitchFamily="34" charset="0"/>
            </a:endParaRPr>
          </a:p>
          <a:p>
            <a:pPr marL="411480" lvl="1" indent="0">
              <a:buNone/>
            </a:pPr>
            <a:endParaRPr lang="en-US" dirty="0">
              <a:cs typeface="Aparajita" pitchFamily="34" charset="0"/>
            </a:endParaRPr>
          </a:p>
          <a:p>
            <a:pPr marL="411480" lvl="1" indent="0">
              <a:buNone/>
            </a:pPr>
            <a:endParaRPr lang="en-US" dirty="0">
              <a:cs typeface="Aparajita" pitchFamily="34" charset="0"/>
            </a:endParaRPr>
          </a:p>
          <a:p>
            <a:pPr marL="411480" lvl="1" indent="0">
              <a:buNone/>
            </a:pPr>
            <a:endParaRPr lang="en-US" dirty="0">
              <a:cs typeface="Aparajita" pitchFamily="34" charset="0"/>
            </a:endParaRPr>
          </a:p>
          <a:p>
            <a:pPr marL="114300" indent="0">
              <a:buNone/>
            </a:pPr>
            <a:r>
              <a:rPr lang="en-US" sz="2400" dirty="0">
                <a:cs typeface="Aparajita" pitchFamily="34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596226387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49360"/>
            <a:ext cx="10515600" cy="1325563"/>
          </a:xfrm>
        </p:spPr>
        <p:txBody>
          <a:bodyPr/>
          <a:lstStyle/>
          <a:p>
            <a:r>
              <a:rPr lang="en-US" dirty="0">
                <a:cs typeface="Aparajita" pitchFamily="34" charset="0"/>
              </a:rPr>
              <a:t>Memory Models: Run-time cost </a:t>
            </a:r>
            <a:r>
              <a:rPr lang="en-US" dirty="0" err="1">
                <a:cs typeface="Aparajita" pitchFamily="34" charset="0"/>
              </a:rPr>
              <a:t>vs</a:t>
            </a:r>
            <a:r>
              <a:rPr lang="en-US" dirty="0">
                <a:cs typeface="Aparajita" pitchFamily="34" charset="0"/>
              </a:rPr>
              <a:t> Strength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3273139" y="1539527"/>
            <a:ext cx="0" cy="3733800"/>
          </a:xfrm>
          <a:prstGeom prst="line">
            <a:avLst/>
          </a:prstGeom>
          <a:ln>
            <a:headEnd type="triangle"/>
            <a:tailEnd type="non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3273139" y="5280254"/>
            <a:ext cx="5181600" cy="0"/>
          </a:xfrm>
          <a:prstGeom prst="line">
            <a:avLst/>
          </a:prstGeom>
          <a:ln>
            <a:headEnd type="triangle"/>
            <a:tailEnd type="non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2445327" y="2344759"/>
            <a:ext cx="677108" cy="2410275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en-US" sz="3200" dirty="0">
                <a:solidFill>
                  <a:srgbClr val="2F2B20"/>
                </a:solidFill>
                <a:latin typeface="Aparajita" pitchFamily="34" charset="0"/>
                <a:cs typeface="Aparajita" pitchFamily="34" charset="0"/>
              </a:rPr>
              <a:t>Run-time cost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209670" y="5479282"/>
            <a:ext cx="1610954" cy="58477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en-US" sz="3200" dirty="0">
                <a:solidFill>
                  <a:srgbClr val="2F2B20"/>
                </a:solidFill>
                <a:latin typeface="Aparajita" pitchFamily="34" charset="0"/>
                <a:cs typeface="Aparajita" pitchFamily="34" charset="0"/>
              </a:rPr>
              <a:t>Strength</a:t>
            </a:r>
          </a:p>
        </p:txBody>
      </p:sp>
      <p:sp>
        <p:nvSpPr>
          <p:cNvPr id="16" name="Shape 496"/>
          <p:cNvSpPr txBox="1"/>
          <p:nvPr/>
        </p:nvSpPr>
        <p:spPr>
          <a:xfrm>
            <a:off x="1564250" y="6125877"/>
            <a:ext cx="8442386" cy="356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lnSpc>
                <a:spcPct val="115000"/>
              </a:lnSpc>
            </a:pPr>
            <a:r>
              <a:rPr lang="en" sz="1600" dirty="0">
                <a:solidFill>
                  <a:srgbClr val="2F2B20"/>
                </a:solidFill>
                <a:cs typeface="Aparajita" pitchFamily="34" charset="0"/>
              </a:rPr>
              <a:t>1. Sengupta et al. Hybrid Static-Dynamic Analysis for Statically Bounded Region Serializability. ASPLOS, 2015. </a:t>
            </a:r>
          </a:p>
        </p:txBody>
      </p:sp>
      <p:cxnSp>
        <p:nvCxnSpPr>
          <p:cNvPr id="17" name="Shape 495"/>
          <p:cNvCxnSpPr/>
          <p:nvPr/>
        </p:nvCxnSpPr>
        <p:spPr>
          <a:xfrm>
            <a:off x="1550854" y="6168622"/>
            <a:ext cx="8469178" cy="0"/>
          </a:xfrm>
          <a:prstGeom prst="straightConnector1">
            <a:avLst/>
          </a:prstGeom>
          <a:ln>
            <a:headEnd type="none" w="lg" len="lg"/>
            <a:tailEnd type="none" w="lg" len="lg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0" name="Flowchart: Process 19"/>
          <p:cNvSpPr/>
          <p:nvPr/>
        </p:nvSpPr>
        <p:spPr>
          <a:xfrm>
            <a:off x="4800600" y="3233937"/>
            <a:ext cx="914400" cy="494610"/>
          </a:xfrm>
          <a:prstGeom prst="flowChartProcess">
            <a:avLst/>
          </a:prstGeom>
          <a:solidFill>
            <a:srgbClr val="E3F2ED">
              <a:alpha val="50000"/>
            </a:srgbClr>
          </a:solidFill>
          <a:ln w="47625">
            <a:solidFill>
              <a:schemeClr val="bg2">
                <a:lumMod val="10000"/>
                <a:alpha val="17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SC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8610600" y="6340585"/>
            <a:ext cx="2743200" cy="365125"/>
          </a:xfrm>
        </p:spPr>
        <p:txBody>
          <a:bodyPr/>
          <a:lstStyle/>
          <a:p>
            <a:fld id="{F20C1C88-E8EC-4B74-AEC5-4E72F6E72D43}" type="slidenum">
              <a:rPr lang="en-US" smtClean="0"/>
              <a:pPr/>
              <a:t>61</a:t>
            </a:fld>
            <a:endParaRPr lang="en-US" dirty="0"/>
          </a:p>
        </p:txBody>
      </p:sp>
      <p:sp>
        <p:nvSpPr>
          <p:cNvPr id="25" name="Rectangular Callout 21"/>
          <p:cNvSpPr/>
          <p:nvPr/>
        </p:nvSpPr>
        <p:spPr>
          <a:xfrm>
            <a:off x="6183666" y="3020610"/>
            <a:ext cx="2610710" cy="858418"/>
          </a:xfrm>
          <a:prstGeom prst="wedgeRectCallout">
            <a:avLst>
              <a:gd name="adj1" fmla="val 19751"/>
              <a:gd name="adj2" fmla="val 49667"/>
            </a:avLst>
          </a:prstGeom>
          <a:solidFill>
            <a:srgbClr val="E3F2ED">
              <a:alpha val="50000"/>
            </a:srgbClr>
          </a:solidFill>
          <a:ln w="47625">
            <a:solidFill>
              <a:schemeClr val="bg2">
                <a:lumMod val="10000"/>
                <a:alpha val="17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  <a:p>
            <a:pPr algn="ctr"/>
            <a:r>
              <a:rPr lang="en-US" sz="20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Dynamically Bounded Region Serializability via EnfoRSer</a:t>
            </a:r>
            <a:r>
              <a:rPr lang="en-US" sz="2000" b="1" baseline="30000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1</a:t>
            </a:r>
            <a:endParaRPr lang="en-US" sz="2000" b="1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  <a:p>
            <a:pPr algn="ctr"/>
            <a:endParaRPr lang="en-US" sz="2000" b="1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8" name="Rectangular Callout 21"/>
          <p:cNvSpPr/>
          <p:nvPr/>
        </p:nvSpPr>
        <p:spPr>
          <a:xfrm>
            <a:off x="6183666" y="4023891"/>
            <a:ext cx="2610710" cy="870722"/>
          </a:xfrm>
          <a:prstGeom prst="wedgeRectCallout">
            <a:avLst>
              <a:gd name="adj1" fmla="val 19751"/>
              <a:gd name="adj2" fmla="val 49667"/>
            </a:avLst>
          </a:prstGeom>
          <a:solidFill>
            <a:schemeClr val="accent3">
              <a:lumMod val="60000"/>
              <a:lumOff val="40000"/>
            </a:schemeClr>
          </a:solidFill>
          <a:ln w="47625">
            <a:solidFill>
              <a:schemeClr val="bg2">
                <a:lumMod val="10000"/>
                <a:alpha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dirty="0">
              <a:solidFill>
                <a:srgbClr val="2F2B20"/>
              </a:solidFill>
            </a:endParaRPr>
          </a:p>
          <a:p>
            <a:pPr algn="ctr"/>
            <a:r>
              <a:rPr lang="en-US" sz="2000" b="1" dirty="0">
                <a:solidFill>
                  <a:srgbClr val="2F2B20"/>
                </a:solidFill>
              </a:rPr>
              <a:t>Dynamically Bounded Region Serializability via Legato</a:t>
            </a:r>
          </a:p>
          <a:p>
            <a:pPr algn="ctr"/>
            <a:endParaRPr lang="en-US" sz="2000" b="1" dirty="0">
              <a:solidFill>
                <a:srgbClr val="2F2B20"/>
              </a:solidFill>
            </a:endParaRPr>
          </a:p>
        </p:txBody>
      </p:sp>
      <p:sp>
        <p:nvSpPr>
          <p:cNvPr id="22" name="Flowchart: Process 21"/>
          <p:cNvSpPr/>
          <p:nvPr/>
        </p:nvSpPr>
        <p:spPr>
          <a:xfrm>
            <a:off x="3665910" y="4287296"/>
            <a:ext cx="1823575" cy="607317"/>
          </a:xfrm>
          <a:prstGeom prst="flowChartProcess">
            <a:avLst/>
          </a:prstGeom>
          <a:solidFill>
            <a:srgbClr val="E3F2ED">
              <a:alpha val="50000"/>
            </a:srgbClr>
          </a:solidFill>
          <a:ln w="47625">
            <a:solidFill>
              <a:schemeClr val="bg2">
                <a:lumMod val="10000"/>
                <a:alpha val="17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DRF0 (C++/Java)</a:t>
            </a:r>
          </a:p>
        </p:txBody>
      </p:sp>
      <p:sp>
        <p:nvSpPr>
          <p:cNvPr id="23" name="Rectangular Callout 21"/>
          <p:cNvSpPr/>
          <p:nvPr/>
        </p:nvSpPr>
        <p:spPr>
          <a:xfrm>
            <a:off x="7728461" y="1485900"/>
            <a:ext cx="2719904" cy="1220756"/>
          </a:xfrm>
          <a:prstGeom prst="wedgeRectCallout">
            <a:avLst>
              <a:gd name="adj1" fmla="val 19751"/>
              <a:gd name="adj2" fmla="val 49667"/>
            </a:avLst>
          </a:prstGeom>
          <a:solidFill>
            <a:srgbClr val="E3F2ED">
              <a:alpha val="50000"/>
            </a:srgbClr>
          </a:solidFill>
          <a:ln w="47625">
            <a:solidFill>
              <a:schemeClr val="bg2">
                <a:lumMod val="10000"/>
                <a:alpha val="17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(Unbounded) Synchronization-free Region Serializability</a:t>
            </a:r>
          </a:p>
          <a:p>
            <a:pPr algn="ctr"/>
            <a:endParaRPr lang="en-US" sz="2000" b="1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48805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49360"/>
            <a:ext cx="10515600" cy="1325563"/>
          </a:xfrm>
        </p:spPr>
        <p:txBody>
          <a:bodyPr>
            <a:normAutofit/>
          </a:bodyPr>
          <a:lstStyle/>
          <a:p>
            <a:r>
              <a:rPr lang="en-US" sz="3800" dirty="0">
                <a:cs typeface="Aparajita" pitchFamily="34" charset="0"/>
              </a:rPr>
              <a:t>End-to-End Memory Models: Run-time cost vs Strength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3273139" y="1539527"/>
            <a:ext cx="0" cy="3733800"/>
          </a:xfrm>
          <a:prstGeom prst="line">
            <a:avLst/>
          </a:prstGeom>
          <a:ln>
            <a:headEnd type="triangle"/>
            <a:tailEnd type="non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3273139" y="5280254"/>
            <a:ext cx="5181600" cy="0"/>
          </a:xfrm>
          <a:prstGeom prst="line">
            <a:avLst/>
          </a:prstGeom>
          <a:ln>
            <a:headEnd type="triangle"/>
            <a:tailEnd type="non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2445327" y="2344759"/>
            <a:ext cx="677108" cy="2410275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en-US" sz="3200" dirty="0">
                <a:solidFill>
                  <a:srgbClr val="2F2B20"/>
                </a:solidFill>
                <a:latin typeface="Aparajita" pitchFamily="34" charset="0"/>
                <a:cs typeface="Aparajita" pitchFamily="34" charset="0"/>
              </a:rPr>
              <a:t>Run-time cost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209670" y="5479282"/>
            <a:ext cx="1610954" cy="58477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en-US" sz="3200" dirty="0">
                <a:solidFill>
                  <a:srgbClr val="2F2B20"/>
                </a:solidFill>
                <a:latin typeface="Aparajita" pitchFamily="34" charset="0"/>
                <a:cs typeface="Aparajita" pitchFamily="34" charset="0"/>
              </a:rPr>
              <a:t>Strength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9494" y="4327754"/>
            <a:ext cx="938706" cy="53640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9001" y="1899747"/>
            <a:ext cx="2462581" cy="896038"/>
          </a:xfrm>
          <a:prstGeom prst="rect">
            <a:avLst/>
          </a:prstGeom>
        </p:spPr>
      </p:pic>
      <p:sp>
        <p:nvSpPr>
          <p:cNvPr id="19" name="Flowchart: Process 18"/>
          <p:cNvSpPr/>
          <p:nvPr/>
        </p:nvSpPr>
        <p:spPr>
          <a:xfrm>
            <a:off x="3733799" y="4327753"/>
            <a:ext cx="1823575" cy="607317"/>
          </a:xfrm>
          <a:prstGeom prst="flowChartProcess">
            <a:avLst/>
          </a:prstGeom>
          <a:solidFill>
            <a:schemeClr val="accent3">
              <a:lumMod val="20000"/>
              <a:lumOff val="80000"/>
            </a:schemeClr>
          </a:solidFill>
          <a:ln w="47625">
            <a:solidFill>
              <a:schemeClr val="bg2">
                <a:lumMod val="10000"/>
                <a:alpha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2F2B20"/>
                </a:solidFill>
                <a:cs typeface="Aparajita" pitchFamily="34" charset="0"/>
              </a:rPr>
              <a:t>DRF0 (C++/Java)</a:t>
            </a:r>
          </a:p>
        </p:txBody>
      </p:sp>
      <p:sp>
        <p:nvSpPr>
          <p:cNvPr id="20" name="Flowchart: Process 19"/>
          <p:cNvSpPr/>
          <p:nvPr/>
        </p:nvSpPr>
        <p:spPr>
          <a:xfrm>
            <a:off x="4800600" y="3233937"/>
            <a:ext cx="914400" cy="494610"/>
          </a:xfrm>
          <a:prstGeom prst="flowChartProcess">
            <a:avLst/>
          </a:prstGeom>
          <a:solidFill>
            <a:schemeClr val="accent3">
              <a:lumMod val="20000"/>
              <a:lumOff val="80000"/>
            </a:schemeClr>
          </a:solidFill>
          <a:ln w="47625">
            <a:solidFill>
              <a:schemeClr val="bg2">
                <a:lumMod val="10000"/>
                <a:alpha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rgbClr val="2F2B20"/>
                </a:solidFill>
              </a:rPr>
              <a:t>SC</a:t>
            </a:r>
          </a:p>
        </p:txBody>
      </p:sp>
      <p:sp>
        <p:nvSpPr>
          <p:cNvPr id="21" name="Flowchart: Process 20"/>
          <p:cNvSpPr/>
          <p:nvPr/>
        </p:nvSpPr>
        <p:spPr>
          <a:xfrm>
            <a:off x="7239000" y="1907322"/>
            <a:ext cx="2438400" cy="851411"/>
          </a:xfrm>
          <a:prstGeom prst="flowChartProcess">
            <a:avLst/>
          </a:prstGeom>
          <a:solidFill>
            <a:schemeClr val="accent3">
              <a:lumMod val="20000"/>
              <a:lumOff val="80000"/>
            </a:schemeClr>
          </a:solidFill>
          <a:ln w="47625">
            <a:solidFill>
              <a:schemeClr val="accent3">
                <a:lumMod val="50000"/>
                <a:alpha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rgbClr val="2F2B20"/>
                </a:solidFill>
                <a:cs typeface="Aparajita" pitchFamily="34" charset="0"/>
              </a:rPr>
              <a:t>(Unbounded) Synchronization-free Region Serializability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8610600" y="6340585"/>
            <a:ext cx="2743200" cy="365125"/>
          </a:xfrm>
        </p:spPr>
        <p:txBody>
          <a:bodyPr/>
          <a:lstStyle/>
          <a:p>
            <a:fld id="{F20C1C88-E8EC-4B74-AEC5-4E72F6E72D43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16" name="Rectangular Callout 21"/>
          <p:cNvSpPr/>
          <p:nvPr/>
        </p:nvSpPr>
        <p:spPr>
          <a:xfrm>
            <a:off x="6183666" y="3109058"/>
            <a:ext cx="2521527" cy="769969"/>
          </a:xfrm>
          <a:prstGeom prst="wedgeRectCallout">
            <a:avLst>
              <a:gd name="adj1" fmla="val 19751"/>
              <a:gd name="adj2" fmla="val 49667"/>
            </a:avLst>
          </a:prstGeom>
          <a:solidFill>
            <a:schemeClr val="accent3">
              <a:lumMod val="20000"/>
              <a:lumOff val="80000"/>
            </a:schemeClr>
          </a:solidFill>
          <a:ln w="47625">
            <a:solidFill>
              <a:schemeClr val="bg2">
                <a:lumMod val="10000"/>
                <a:alpha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dirty="0">
              <a:solidFill>
                <a:srgbClr val="2F2B20"/>
              </a:solidFill>
            </a:endParaRPr>
          </a:p>
          <a:p>
            <a:pPr algn="ctr"/>
            <a:r>
              <a:rPr lang="en-US" sz="2000" b="1" dirty="0">
                <a:solidFill>
                  <a:srgbClr val="2F2B20"/>
                </a:solidFill>
              </a:rPr>
              <a:t>Bounded Region Serializability</a:t>
            </a:r>
          </a:p>
          <a:p>
            <a:pPr algn="ctr"/>
            <a:endParaRPr lang="en-US" sz="2000" b="1" dirty="0">
              <a:solidFill>
                <a:srgbClr val="2F2B2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58889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49360"/>
            <a:ext cx="10515600" cy="1325563"/>
          </a:xfrm>
        </p:spPr>
        <p:txBody>
          <a:bodyPr>
            <a:normAutofit/>
          </a:bodyPr>
          <a:lstStyle/>
          <a:p>
            <a:r>
              <a:rPr lang="en-US" sz="3800" dirty="0">
                <a:cs typeface="Aparajita" pitchFamily="34" charset="0"/>
              </a:rPr>
              <a:t>End-to-End Memory Models: Run-time cost vs Strength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3273139" y="1539527"/>
            <a:ext cx="0" cy="3733800"/>
          </a:xfrm>
          <a:prstGeom prst="line">
            <a:avLst/>
          </a:prstGeom>
          <a:ln>
            <a:headEnd type="triangle"/>
            <a:tailEnd type="non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3273139" y="5280254"/>
            <a:ext cx="5181600" cy="0"/>
          </a:xfrm>
          <a:prstGeom prst="line">
            <a:avLst/>
          </a:prstGeom>
          <a:ln>
            <a:headEnd type="triangle"/>
            <a:tailEnd type="non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2445327" y="2344759"/>
            <a:ext cx="677108" cy="2410275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en-US" sz="3200" dirty="0">
                <a:solidFill>
                  <a:srgbClr val="2F2B20"/>
                </a:solidFill>
                <a:latin typeface="Aparajita" pitchFamily="34" charset="0"/>
                <a:cs typeface="Aparajita" pitchFamily="34" charset="0"/>
              </a:rPr>
              <a:t>Run-time cost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209670" y="5479282"/>
            <a:ext cx="1610954" cy="58477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en-US" sz="3200" dirty="0">
                <a:solidFill>
                  <a:srgbClr val="2F2B20"/>
                </a:solidFill>
                <a:latin typeface="Aparajita" pitchFamily="34" charset="0"/>
                <a:cs typeface="Aparajita" pitchFamily="34" charset="0"/>
              </a:rPr>
              <a:t>Strength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9001" y="1899747"/>
            <a:ext cx="2462581" cy="896038"/>
          </a:xfrm>
          <a:prstGeom prst="rect">
            <a:avLst/>
          </a:prstGeom>
        </p:spPr>
      </p:pic>
      <p:sp>
        <p:nvSpPr>
          <p:cNvPr id="16" name="Shape 496"/>
          <p:cNvSpPr txBox="1"/>
          <p:nvPr/>
        </p:nvSpPr>
        <p:spPr>
          <a:xfrm>
            <a:off x="1564250" y="6125877"/>
            <a:ext cx="8442386" cy="356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lnSpc>
                <a:spcPct val="115000"/>
              </a:lnSpc>
            </a:pPr>
            <a:r>
              <a:rPr lang="en" sz="1600" dirty="0">
                <a:solidFill>
                  <a:srgbClr val="2F2B20"/>
                </a:solidFill>
                <a:latin typeface="Garamond" panose="02020404030301010803" pitchFamily="18" charset="0"/>
                <a:cs typeface="Aparajita" pitchFamily="34" charset="0"/>
              </a:rPr>
              <a:t>1</a:t>
            </a:r>
            <a:r>
              <a:rPr lang="en" sz="1600" dirty="0">
                <a:solidFill>
                  <a:srgbClr val="2F2B20"/>
                </a:solidFill>
                <a:cs typeface="Aparajita" pitchFamily="34" charset="0"/>
              </a:rPr>
              <a:t>. Sengupta et al. Hybrid Static-Dynamic Analysis for Statically Bounded Region Serializability. ASPLOS, 2015. </a:t>
            </a:r>
          </a:p>
        </p:txBody>
      </p:sp>
      <p:cxnSp>
        <p:nvCxnSpPr>
          <p:cNvPr id="17" name="Shape 495"/>
          <p:cNvCxnSpPr/>
          <p:nvPr/>
        </p:nvCxnSpPr>
        <p:spPr>
          <a:xfrm>
            <a:off x="1550854" y="6168622"/>
            <a:ext cx="8469178" cy="0"/>
          </a:xfrm>
          <a:prstGeom prst="straightConnector1">
            <a:avLst/>
          </a:prstGeom>
          <a:ln>
            <a:headEnd type="none" w="lg" len="lg"/>
            <a:tailEnd type="none" w="lg" len="lg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0" name="Flowchart: Process 19"/>
          <p:cNvSpPr/>
          <p:nvPr/>
        </p:nvSpPr>
        <p:spPr>
          <a:xfrm>
            <a:off x="4800600" y="3233937"/>
            <a:ext cx="914400" cy="494610"/>
          </a:xfrm>
          <a:prstGeom prst="flowChartProcess">
            <a:avLst/>
          </a:prstGeom>
          <a:solidFill>
            <a:schemeClr val="accent3">
              <a:lumMod val="20000"/>
              <a:lumOff val="80000"/>
            </a:schemeClr>
          </a:solidFill>
          <a:ln w="47625">
            <a:solidFill>
              <a:schemeClr val="bg2">
                <a:lumMod val="10000"/>
                <a:alpha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rgbClr val="2F2B20"/>
                </a:solidFill>
              </a:rPr>
              <a:t>SC</a:t>
            </a:r>
          </a:p>
        </p:txBody>
      </p:sp>
      <p:sp>
        <p:nvSpPr>
          <p:cNvPr id="21" name="Flowchart: Process 20"/>
          <p:cNvSpPr/>
          <p:nvPr/>
        </p:nvSpPr>
        <p:spPr>
          <a:xfrm>
            <a:off x="7239000" y="1907322"/>
            <a:ext cx="2438400" cy="851411"/>
          </a:xfrm>
          <a:prstGeom prst="flowChartProcess">
            <a:avLst/>
          </a:prstGeom>
          <a:solidFill>
            <a:schemeClr val="accent3">
              <a:lumMod val="20000"/>
              <a:lumOff val="80000"/>
            </a:schemeClr>
          </a:solidFill>
          <a:ln w="47625">
            <a:solidFill>
              <a:schemeClr val="accent3">
                <a:lumMod val="50000"/>
                <a:alpha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rgbClr val="2F2B20"/>
                </a:solidFill>
                <a:cs typeface="Aparajita" pitchFamily="34" charset="0"/>
              </a:rPr>
              <a:t>(Unbounded) Synchronization-free Region Serializability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8610600" y="6340585"/>
            <a:ext cx="2743200" cy="365125"/>
          </a:xfrm>
        </p:spPr>
        <p:txBody>
          <a:bodyPr/>
          <a:lstStyle/>
          <a:p>
            <a:fld id="{F20C1C88-E8EC-4B74-AEC5-4E72F6E72D43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23" name="Flowchart: Process 22"/>
          <p:cNvSpPr/>
          <p:nvPr/>
        </p:nvSpPr>
        <p:spPr>
          <a:xfrm>
            <a:off x="3733799" y="4327753"/>
            <a:ext cx="1823575" cy="607317"/>
          </a:xfrm>
          <a:prstGeom prst="flowChartProcess">
            <a:avLst/>
          </a:prstGeom>
          <a:solidFill>
            <a:schemeClr val="accent3">
              <a:lumMod val="20000"/>
              <a:lumOff val="80000"/>
            </a:schemeClr>
          </a:solidFill>
          <a:ln w="47625">
            <a:solidFill>
              <a:schemeClr val="bg2">
                <a:lumMod val="10000"/>
                <a:alpha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2F2B20"/>
                </a:solidFill>
                <a:cs typeface="Aparajita" pitchFamily="34" charset="0"/>
              </a:rPr>
              <a:t>DRF0 (C++/Java)</a:t>
            </a:r>
          </a:p>
        </p:txBody>
      </p:sp>
      <p:sp>
        <p:nvSpPr>
          <p:cNvPr id="24" name="Rectangular Callout 21"/>
          <p:cNvSpPr/>
          <p:nvPr/>
        </p:nvSpPr>
        <p:spPr>
          <a:xfrm>
            <a:off x="6096000" y="3035488"/>
            <a:ext cx="2521527" cy="921659"/>
          </a:xfrm>
          <a:prstGeom prst="wedgeRectCallout">
            <a:avLst>
              <a:gd name="adj1" fmla="val 19751"/>
              <a:gd name="adj2" fmla="val 49667"/>
            </a:avLst>
          </a:prstGeom>
          <a:solidFill>
            <a:schemeClr val="accent3">
              <a:lumMod val="20000"/>
              <a:lumOff val="80000"/>
            </a:schemeClr>
          </a:solidFill>
          <a:ln w="47625">
            <a:solidFill>
              <a:schemeClr val="bg2">
                <a:lumMod val="10000"/>
                <a:alpha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dirty="0">
              <a:solidFill>
                <a:srgbClr val="2F2B20"/>
              </a:solidFill>
            </a:endParaRPr>
          </a:p>
          <a:p>
            <a:pPr algn="ctr"/>
            <a:r>
              <a:rPr lang="en-US" sz="2000" b="1" dirty="0">
                <a:solidFill>
                  <a:srgbClr val="2F2B20"/>
                </a:solidFill>
              </a:rPr>
              <a:t>Dynamically Bounded Region Serializability via EnfoRSer</a:t>
            </a:r>
            <a:r>
              <a:rPr lang="en-US" sz="2000" b="1" baseline="30000" dirty="0">
                <a:solidFill>
                  <a:srgbClr val="2F2B20"/>
                </a:solidFill>
                <a:latin typeface="Garamond" panose="02020404030301010803" pitchFamily="18" charset="0"/>
              </a:rPr>
              <a:t>1</a:t>
            </a:r>
            <a:endParaRPr lang="en-US" sz="2000" b="1" dirty="0">
              <a:solidFill>
                <a:srgbClr val="2F2B20"/>
              </a:solidFill>
            </a:endParaRPr>
          </a:p>
          <a:p>
            <a:pPr algn="ctr"/>
            <a:endParaRPr lang="en-US" sz="2000" b="1" dirty="0">
              <a:solidFill>
                <a:srgbClr val="2F2B2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82284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-40297"/>
            <a:ext cx="8229600" cy="1600200"/>
          </a:xfrm>
        </p:spPr>
        <p:txBody>
          <a:bodyPr/>
          <a:lstStyle/>
          <a:p>
            <a:r>
              <a:rPr lang="en-US" dirty="0"/>
              <a:t>Dynamically Bounded Region Serializability (DBRS)</a:t>
            </a:r>
          </a:p>
        </p:txBody>
      </p:sp>
      <p:sp>
        <p:nvSpPr>
          <p:cNvPr id="6" name="Rectangle 5"/>
          <p:cNvSpPr/>
          <p:nvPr/>
        </p:nvSpPr>
        <p:spPr>
          <a:xfrm>
            <a:off x="4114801" y="5882524"/>
            <a:ext cx="1801091" cy="52993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err="1">
                <a:solidFill>
                  <a:schemeClr val="accent3">
                    <a:lumMod val="50000"/>
                  </a:schemeClr>
                </a:solidFill>
                <a:latin typeface="Aparajita" pitchFamily="34" charset="0"/>
                <a:cs typeface="Aparajita" pitchFamily="34" charset="0"/>
              </a:rPr>
              <a:t>rel</a:t>
            </a:r>
            <a:r>
              <a:rPr lang="en-US" sz="2000" b="1" dirty="0">
                <a:solidFill>
                  <a:schemeClr val="accent3">
                    <a:lumMod val="50000"/>
                  </a:schemeClr>
                </a:solidFill>
                <a:latin typeface="Aparajita" pitchFamily="34" charset="0"/>
                <a:cs typeface="Aparajita" pitchFamily="34" charset="0"/>
              </a:rPr>
              <a:t>(lock)</a:t>
            </a:r>
          </a:p>
        </p:txBody>
      </p:sp>
      <p:cxnSp>
        <p:nvCxnSpPr>
          <p:cNvPr id="49" name="Straight Arrow Connector 48"/>
          <p:cNvCxnSpPr/>
          <p:nvPr/>
        </p:nvCxnSpPr>
        <p:spPr>
          <a:xfrm flipH="1">
            <a:off x="3501615" y="2249427"/>
            <a:ext cx="1129389" cy="889920"/>
          </a:xfrm>
          <a:prstGeom prst="straightConnector1">
            <a:avLst/>
          </a:prstGeom>
          <a:ln w="57150">
            <a:headEnd type="none"/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50" name="Rectangle 49"/>
          <p:cNvSpPr/>
          <p:nvPr/>
        </p:nvSpPr>
        <p:spPr>
          <a:xfrm>
            <a:off x="4311044" y="1840460"/>
            <a:ext cx="1353186" cy="5334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err="1">
                <a:solidFill>
                  <a:schemeClr val="accent3">
                    <a:lumMod val="50000"/>
                  </a:schemeClr>
                </a:solidFill>
                <a:latin typeface="Aparajita" pitchFamily="34" charset="0"/>
                <a:cs typeface="Aparajita" pitchFamily="34" charset="0"/>
              </a:rPr>
              <a:t>acq</a:t>
            </a:r>
            <a:r>
              <a:rPr lang="en-US" sz="2000" b="1" dirty="0">
                <a:solidFill>
                  <a:schemeClr val="accent3">
                    <a:lumMod val="50000"/>
                  </a:schemeClr>
                </a:solidFill>
                <a:latin typeface="Aparajita" pitchFamily="34" charset="0"/>
                <a:cs typeface="Aparajita" pitchFamily="34" charset="0"/>
              </a:rPr>
              <a:t>(lock)</a:t>
            </a:r>
          </a:p>
        </p:txBody>
      </p:sp>
      <p:cxnSp>
        <p:nvCxnSpPr>
          <p:cNvPr id="25" name="Straight Arrow Connector 24"/>
          <p:cNvCxnSpPr>
            <a:stCxn id="26" idx="2"/>
          </p:cNvCxnSpPr>
          <p:nvPr/>
        </p:nvCxnSpPr>
        <p:spPr>
          <a:xfrm>
            <a:off x="2781302" y="5231360"/>
            <a:ext cx="1779389" cy="651164"/>
          </a:xfrm>
          <a:prstGeom prst="straightConnector1">
            <a:avLst/>
          </a:prstGeom>
          <a:ln w="57150">
            <a:headEnd type="none"/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4390707" y="4327351"/>
            <a:ext cx="1353186" cy="8382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000" b="1" dirty="0">
              <a:solidFill>
                <a:srgbClr val="002060"/>
              </a:solidFill>
              <a:latin typeface="Aparajita" pitchFamily="34" charset="0"/>
              <a:cs typeface="Aparajita" pitchFamily="34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1770993" y="3167139"/>
            <a:ext cx="1754561" cy="55575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err="1">
                <a:solidFill>
                  <a:schemeClr val="accent3">
                    <a:lumMod val="50000"/>
                  </a:schemeClr>
                </a:solidFill>
                <a:latin typeface="Aparajita" pitchFamily="34" charset="0"/>
                <a:cs typeface="Aparajita" pitchFamily="34" charset="0"/>
              </a:rPr>
              <a:t>methodCall</a:t>
            </a:r>
            <a:r>
              <a:rPr lang="en-US" sz="2000" b="1" dirty="0">
                <a:solidFill>
                  <a:schemeClr val="accent3">
                    <a:lumMod val="50000"/>
                  </a:schemeClr>
                </a:solidFill>
                <a:latin typeface="Aparajita" pitchFamily="34" charset="0"/>
                <a:cs typeface="Aparajita" pitchFamily="34" charset="0"/>
              </a:rPr>
              <a:t>()</a:t>
            </a:r>
          </a:p>
        </p:txBody>
      </p:sp>
      <p:sp>
        <p:nvSpPr>
          <p:cNvPr id="26" name="Rectangle 25"/>
          <p:cNvSpPr/>
          <p:nvPr/>
        </p:nvSpPr>
        <p:spPr>
          <a:xfrm>
            <a:off x="2037049" y="4393160"/>
            <a:ext cx="1488505" cy="8382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000" b="1" dirty="0">
              <a:solidFill>
                <a:srgbClr val="002060"/>
              </a:solidFill>
              <a:latin typeface="Aparajita" pitchFamily="34" charset="0"/>
              <a:cs typeface="Aparajita" pitchFamily="34" charset="0"/>
            </a:endParaRPr>
          </a:p>
        </p:txBody>
      </p:sp>
      <p:cxnSp>
        <p:nvCxnSpPr>
          <p:cNvPr id="31" name="Straight Arrow Connector 30"/>
          <p:cNvCxnSpPr>
            <a:cxnSpLocks/>
            <a:stCxn id="21" idx="2"/>
            <a:endCxn id="26" idx="0"/>
          </p:cNvCxnSpPr>
          <p:nvPr/>
        </p:nvCxnSpPr>
        <p:spPr>
          <a:xfrm>
            <a:off x="2648274" y="3722891"/>
            <a:ext cx="133028" cy="670269"/>
          </a:xfrm>
          <a:prstGeom prst="straightConnector1">
            <a:avLst/>
          </a:prstGeom>
          <a:ln w="57150">
            <a:headEnd type="none"/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>
            <a:off x="5008419" y="3722891"/>
            <a:ext cx="0" cy="604460"/>
          </a:xfrm>
          <a:prstGeom prst="straightConnector1">
            <a:avLst/>
          </a:prstGeom>
          <a:ln w="57150">
            <a:headEnd type="none"/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endCxn id="6" idx="0"/>
          </p:cNvCxnSpPr>
          <p:nvPr/>
        </p:nvCxnSpPr>
        <p:spPr>
          <a:xfrm>
            <a:off x="5015346" y="5165552"/>
            <a:ext cx="1" cy="716973"/>
          </a:xfrm>
          <a:prstGeom prst="straightConnector1">
            <a:avLst/>
          </a:prstGeom>
          <a:ln w="57150">
            <a:headEnd type="none"/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39" name="Rectangle 38"/>
          <p:cNvSpPr/>
          <p:nvPr/>
        </p:nvSpPr>
        <p:spPr>
          <a:xfrm>
            <a:off x="4363000" y="2900414"/>
            <a:ext cx="1353186" cy="8382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000" b="1" dirty="0">
              <a:solidFill>
                <a:srgbClr val="002060"/>
              </a:solidFill>
              <a:latin typeface="Aparajita" pitchFamily="34" charset="0"/>
              <a:cs typeface="Aparajita" pitchFamily="34" charset="0"/>
            </a:endParaRPr>
          </a:p>
        </p:txBody>
      </p:sp>
      <p:cxnSp>
        <p:nvCxnSpPr>
          <p:cNvPr id="51" name="Straight Arrow Connector 50"/>
          <p:cNvCxnSpPr>
            <a:stCxn id="50" idx="2"/>
          </p:cNvCxnSpPr>
          <p:nvPr/>
        </p:nvCxnSpPr>
        <p:spPr>
          <a:xfrm>
            <a:off x="4987638" y="2373860"/>
            <a:ext cx="1" cy="526554"/>
          </a:xfrm>
          <a:prstGeom prst="straightConnector1">
            <a:avLst/>
          </a:prstGeom>
          <a:ln w="57150">
            <a:headEnd type="none"/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2" name="Rounded Rectangle 11"/>
          <p:cNvSpPr/>
          <p:nvPr/>
        </p:nvSpPr>
        <p:spPr>
          <a:xfrm>
            <a:off x="1676400" y="4058025"/>
            <a:ext cx="2209800" cy="1668636"/>
          </a:xfrm>
          <a:prstGeom prst="roundRect">
            <a:avLst/>
          </a:prstGeom>
          <a:noFill/>
          <a:ln w="34925">
            <a:solidFill>
              <a:schemeClr val="accent6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ounded Rectangle 26"/>
          <p:cNvSpPr/>
          <p:nvPr/>
        </p:nvSpPr>
        <p:spPr>
          <a:xfrm>
            <a:off x="4248346" y="2637137"/>
            <a:ext cx="1575561" cy="2886900"/>
          </a:xfrm>
          <a:prstGeom prst="roundRect">
            <a:avLst/>
          </a:prstGeom>
          <a:noFill/>
          <a:ln w="34925">
            <a:solidFill>
              <a:schemeClr val="accent6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Connector 18"/>
          <p:cNvCxnSpPr>
            <a:cxnSpLocks/>
          </p:cNvCxnSpPr>
          <p:nvPr/>
        </p:nvCxnSpPr>
        <p:spPr>
          <a:xfrm>
            <a:off x="2180897" y="3854692"/>
            <a:ext cx="979864" cy="1544"/>
          </a:xfrm>
          <a:prstGeom prst="line">
            <a:avLst/>
          </a:prstGeom>
          <a:ln w="50800">
            <a:solidFill>
              <a:schemeClr val="accent6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cxnSpLocks/>
          </p:cNvCxnSpPr>
          <p:nvPr/>
        </p:nvCxnSpPr>
        <p:spPr>
          <a:xfrm>
            <a:off x="4572819" y="5643532"/>
            <a:ext cx="958821" cy="5255"/>
          </a:xfrm>
          <a:prstGeom prst="line">
            <a:avLst/>
          </a:prstGeom>
          <a:ln w="50800">
            <a:solidFill>
              <a:schemeClr val="accent6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cxnSpLocks/>
          </p:cNvCxnSpPr>
          <p:nvPr/>
        </p:nvCxnSpPr>
        <p:spPr>
          <a:xfrm flipV="1">
            <a:off x="4636627" y="2452639"/>
            <a:ext cx="841626" cy="10510"/>
          </a:xfrm>
          <a:prstGeom prst="line">
            <a:avLst/>
          </a:prstGeom>
          <a:ln w="50800">
            <a:solidFill>
              <a:schemeClr val="accent6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V="1">
            <a:off x="3822288" y="5231361"/>
            <a:ext cx="304464" cy="824343"/>
          </a:xfrm>
          <a:prstGeom prst="line">
            <a:avLst/>
          </a:prstGeom>
          <a:ln w="50800">
            <a:solidFill>
              <a:schemeClr val="accent6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tangle 27"/>
          <p:cNvSpPr/>
          <p:nvPr/>
        </p:nvSpPr>
        <p:spPr>
          <a:xfrm>
            <a:off x="6400801" y="4057600"/>
            <a:ext cx="1118335" cy="62975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000" b="1" dirty="0">
              <a:solidFill>
                <a:srgbClr val="002060"/>
              </a:solidFill>
              <a:latin typeface="Aparajita" pitchFamily="34" charset="0"/>
              <a:cs typeface="Aparajita" pitchFamily="34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8049492" y="5172619"/>
            <a:ext cx="1118335" cy="554043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000" b="1" dirty="0">
              <a:solidFill>
                <a:srgbClr val="002060"/>
              </a:solidFill>
              <a:latin typeface="Aparajita" pitchFamily="34" charset="0"/>
              <a:cs typeface="Aparajita" pitchFamily="34" charset="0"/>
            </a:endParaRPr>
          </a:p>
        </p:txBody>
      </p:sp>
      <p:cxnSp>
        <p:nvCxnSpPr>
          <p:cNvPr id="30" name="Curved Connector 29"/>
          <p:cNvCxnSpPr/>
          <p:nvPr/>
        </p:nvCxnSpPr>
        <p:spPr>
          <a:xfrm rot="5400000">
            <a:off x="7065348" y="4121442"/>
            <a:ext cx="3176708" cy="10409"/>
          </a:xfrm>
          <a:prstGeom prst="curvedConnector5">
            <a:avLst>
              <a:gd name="adj1" fmla="val -22953"/>
              <a:gd name="adj2" fmla="val -14700628"/>
              <a:gd name="adj3" fmla="val 116662"/>
            </a:avLst>
          </a:prstGeom>
          <a:ln w="57150">
            <a:headEnd type="triangle"/>
            <a:tailEnd type="non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29" idx="2"/>
          </p:cNvCxnSpPr>
          <p:nvPr/>
        </p:nvCxnSpPr>
        <p:spPr>
          <a:xfrm flipH="1">
            <a:off x="8601739" y="5726662"/>
            <a:ext cx="6920" cy="605961"/>
          </a:xfrm>
          <a:prstGeom prst="straightConnector1">
            <a:avLst/>
          </a:prstGeom>
          <a:ln w="57150">
            <a:headEnd type="none"/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35" idx="2"/>
            <a:endCxn id="28" idx="0"/>
          </p:cNvCxnSpPr>
          <p:nvPr/>
        </p:nvCxnSpPr>
        <p:spPr>
          <a:xfrm flipH="1">
            <a:off x="6959968" y="3142474"/>
            <a:ext cx="1676400" cy="915126"/>
          </a:xfrm>
          <a:prstGeom prst="straightConnector1">
            <a:avLst/>
          </a:prstGeom>
          <a:ln w="57150">
            <a:headEnd type="none"/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35" name="Rectangle 34"/>
          <p:cNvSpPr/>
          <p:nvPr/>
        </p:nvSpPr>
        <p:spPr>
          <a:xfrm>
            <a:off x="8077201" y="2512722"/>
            <a:ext cx="1118335" cy="62975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000" b="1" dirty="0">
              <a:solidFill>
                <a:srgbClr val="002060"/>
              </a:solidFill>
              <a:latin typeface="Aparajita" pitchFamily="34" charset="0"/>
              <a:cs typeface="Aparajita" pitchFamily="34" charset="0"/>
            </a:endParaRPr>
          </a:p>
        </p:txBody>
      </p:sp>
      <p:cxnSp>
        <p:nvCxnSpPr>
          <p:cNvPr id="37" name="Straight Connector 36"/>
          <p:cNvCxnSpPr>
            <a:cxnSpLocks/>
          </p:cNvCxnSpPr>
          <p:nvPr/>
        </p:nvCxnSpPr>
        <p:spPr>
          <a:xfrm flipV="1">
            <a:off x="9601200" y="3599793"/>
            <a:ext cx="1319048" cy="33258"/>
          </a:xfrm>
          <a:prstGeom prst="line">
            <a:avLst/>
          </a:prstGeom>
          <a:ln w="50800">
            <a:solidFill>
              <a:schemeClr val="accent6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Rounded Rectangle 40"/>
          <p:cNvSpPr/>
          <p:nvPr/>
        </p:nvSpPr>
        <p:spPr>
          <a:xfrm>
            <a:off x="6172200" y="2264621"/>
            <a:ext cx="3276600" cy="3765020"/>
          </a:xfrm>
          <a:prstGeom prst="roundRect">
            <a:avLst/>
          </a:prstGeom>
          <a:noFill/>
          <a:ln w="34925">
            <a:solidFill>
              <a:schemeClr val="accent6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2" name="Straight Arrow Connector 41"/>
          <p:cNvCxnSpPr>
            <a:stCxn id="28" idx="2"/>
            <a:endCxn id="29" idx="0"/>
          </p:cNvCxnSpPr>
          <p:nvPr/>
        </p:nvCxnSpPr>
        <p:spPr>
          <a:xfrm>
            <a:off x="6959969" y="4687352"/>
            <a:ext cx="1648691" cy="485266"/>
          </a:xfrm>
          <a:prstGeom prst="straightConnector1">
            <a:avLst/>
          </a:prstGeom>
          <a:ln w="57150">
            <a:headEnd type="none"/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>
            <a:stCxn id="35" idx="2"/>
            <a:endCxn id="29" idx="0"/>
          </p:cNvCxnSpPr>
          <p:nvPr/>
        </p:nvCxnSpPr>
        <p:spPr>
          <a:xfrm flipH="1">
            <a:off x="8608660" y="3142474"/>
            <a:ext cx="27709" cy="2030144"/>
          </a:xfrm>
          <a:prstGeom prst="straightConnector1">
            <a:avLst/>
          </a:prstGeom>
          <a:ln w="57150">
            <a:headEnd type="none"/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D35EB-F18C-4600-9FB3-8250BB06B530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72120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Blue Green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myfont">
      <a:majorFont>
        <a:latin typeface="Centaur"/>
        <a:ea typeface=""/>
        <a:cs typeface=""/>
      </a:majorFont>
      <a:minorFont>
        <a:latin typeface="Centaur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Blue Green">
    <a:dk1>
      <a:sysClr val="windowText" lastClr="000000"/>
    </a:dk1>
    <a:lt1>
      <a:sysClr val="window" lastClr="FFFFFF"/>
    </a:lt1>
    <a:dk2>
      <a:srgbClr val="373545"/>
    </a:dk2>
    <a:lt2>
      <a:srgbClr val="CEDBE6"/>
    </a:lt2>
    <a:accent1>
      <a:srgbClr val="3494BA"/>
    </a:accent1>
    <a:accent2>
      <a:srgbClr val="58B6C0"/>
    </a:accent2>
    <a:accent3>
      <a:srgbClr val="75BDA7"/>
    </a:accent3>
    <a:accent4>
      <a:srgbClr val="7A8C8E"/>
    </a:accent4>
    <a:accent5>
      <a:srgbClr val="84ACB6"/>
    </a:accent5>
    <a:accent6>
      <a:srgbClr val="2683C6"/>
    </a:accent6>
    <a:hlink>
      <a:srgbClr val="6B9F25"/>
    </a:hlink>
    <a:folHlink>
      <a:srgbClr val="9F6715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15405</TotalTime>
  <Words>1508</Words>
  <Application>Microsoft Office PowerPoint</Application>
  <PresentationFormat>Widescreen</PresentationFormat>
  <Paragraphs>484</Paragraphs>
  <Slides>61</Slides>
  <Notes>22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61</vt:i4>
      </vt:variant>
    </vt:vector>
  </HeadingPairs>
  <TitlesOfParts>
    <vt:vector size="68" baseType="lpstr">
      <vt:lpstr>Aparajita</vt:lpstr>
      <vt:lpstr>Arial</vt:lpstr>
      <vt:lpstr>Calibri</vt:lpstr>
      <vt:lpstr>Centaur</vt:lpstr>
      <vt:lpstr>Consolas</vt:lpstr>
      <vt:lpstr>Garamond</vt:lpstr>
      <vt:lpstr>Office Theme</vt:lpstr>
      <vt:lpstr>Legato: Bounded Region Serializability Using Commodity Hardware Transactional Memory</vt:lpstr>
      <vt:lpstr>Programming Language Semantics? </vt:lpstr>
      <vt:lpstr>Weak Semantics</vt:lpstr>
      <vt:lpstr>Weak Semantics</vt:lpstr>
      <vt:lpstr>Weak Semantics</vt:lpstr>
      <vt:lpstr>Need for Stronger Memory Models</vt:lpstr>
      <vt:lpstr>End-to-End Memory Models: Run-time cost vs Strength</vt:lpstr>
      <vt:lpstr>End-to-End Memory Models: Run-time cost vs Strength</vt:lpstr>
      <vt:lpstr>Dynamically Bounded Region Serializability (DBRS)</vt:lpstr>
      <vt:lpstr>Dynamically Bounded Region Serializability</vt:lpstr>
      <vt:lpstr>PowerPoint Presentation</vt:lpstr>
      <vt:lpstr>End-to-End Memory Models: Run-time cost vs Strength</vt:lpstr>
      <vt:lpstr>Outline</vt:lpstr>
      <vt:lpstr>Enforcing DBRS with Commodity Hardware Transactional Memory (HTM)</vt:lpstr>
      <vt:lpstr>Enforcing DBRS with Commodity Hardware Transactional Memory (HTM)</vt:lpstr>
      <vt:lpstr>Enforcing DBRS with Commodity Hardware Transactional Memory (HTM)</vt:lpstr>
      <vt:lpstr>PowerPoint Presentation</vt:lpstr>
      <vt:lpstr>PowerPoint Presentation</vt:lpstr>
      <vt:lpstr>Legato: Key Idea</vt:lpstr>
      <vt:lpstr>Legato: Key Idea</vt:lpstr>
      <vt:lpstr>Legato: Key Idea</vt:lpstr>
      <vt:lpstr>Legato: Key Idea</vt:lpstr>
      <vt:lpstr>Legato: Key Idea</vt:lpstr>
      <vt:lpstr>Challenges</vt:lpstr>
      <vt:lpstr>Per-transaction cost vs Abort cost</vt:lpstr>
      <vt:lpstr>Per-transaction cost vs Abort cost</vt:lpstr>
      <vt:lpstr>Per-transaction cost vs Abort cost</vt:lpstr>
      <vt:lpstr>Per-transaction cost vs Abort cost</vt:lpstr>
      <vt:lpstr>Per-transaction cost vs Abort cost</vt:lpstr>
      <vt:lpstr>Per-transaction cost vs Abort cost</vt:lpstr>
      <vt:lpstr>Per-transaction cost vs Abort cost</vt:lpstr>
      <vt:lpstr>Per-transaction cost vs Abort cost</vt:lpstr>
      <vt:lpstr>Legato: Our Approach</vt:lpstr>
      <vt:lpstr>Merging Algorithm</vt:lpstr>
      <vt:lpstr>Merging Algorithm: Initial Phase</vt:lpstr>
      <vt:lpstr>Merging Algorithm: Initial Phase</vt:lpstr>
      <vt:lpstr>Merging Algorithm: Initial Phase</vt:lpstr>
      <vt:lpstr>Merging Algorithm: Recover from Transient Error</vt:lpstr>
      <vt:lpstr>Merging Algorithm: Recover from Transient Error</vt:lpstr>
      <vt:lpstr>Merging Algorithm: Recover from Transient Error</vt:lpstr>
      <vt:lpstr>Merging Algorithm: Recover from Transient Error</vt:lpstr>
      <vt:lpstr>Merging Algorithm: Recover from Transient Error</vt:lpstr>
      <vt:lpstr>Merging Algorithm: Recover from Transient Error</vt:lpstr>
      <vt:lpstr>Merging Algorithm: Build up to Setpoint</vt:lpstr>
      <vt:lpstr>Merging Algorithm: Build up to Setpoint</vt:lpstr>
      <vt:lpstr>Merging Algorithm: Change of Program Phase</vt:lpstr>
      <vt:lpstr>Merging Algorithm: Change of Program Phase</vt:lpstr>
      <vt:lpstr>Merging Algorithm: Change of Program Phase</vt:lpstr>
      <vt:lpstr>Implementation and Evaluation</vt:lpstr>
      <vt:lpstr>Implementation</vt:lpstr>
      <vt:lpstr>Run-time Performance</vt:lpstr>
      <vt:lpstr>Run-time Performance</vt:lpstr>
      <vt:lpstr>Run-time Performance</vt:lpstr>
      <vt:lpstr>Run-time Performance</vt:lpstr>
      <vt:lpstr>Run-time Performance</vt:lpstr>
      <vt:lpstr>JIT Compilation Time</vt:lpstr>
      <vt:lpstr>JIT Compilation Time</vt:lpstr>
      <vt:lpstr>JIT Compilation Time</vt:lpstr>
      <vt:lpstr>JIT Compilation Time</vt:lpstr>
      <vt:lpstr>Related Work</vt:lpstr>
      <vt:lpstr>Memory Models: Run-time cost vs Strength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Aritra Sengupta</dc:creator>
  <cp:lastModifiedBy>Aritra Sengupta</cp:lastModifiedBy>
  <cp:revision>853</cp:revision>
  <dcterms:created xsi:type="dcterms:W3CDTF">2017-01-12T03:06:51Z</dcterms:created>
  <dcterms:modified xsi:type="dcterms:W3CDTF">2017-03-18T03:36:39Z</dcterms:modified>
</cp:coreProperties>
</file>