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2.xml" ContentType="application/vnd.openxmlformats-officedocument.drawingml.chartshapes+xml"/>
  <Override PartName="/ppt/notesSlides/notesSlide26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rawings/drawing3.xml" ContentType="application/vnd.openxmlformats-officedocument.drawingml.chartshapes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drawings/drawing4.xml" ContentType="application/vnd.openxmlformats-officedocument.drawingml.chartshapes+xml"/>
  <Override PartName="/ppt/notesSlides/notesSlide54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drawings/drawing5.xml" ContentType="application/vnd.openxmlformats-officedocument.drawingml.chartshapes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drawings/drawing6.xml" ContentType="application/vnd.openxmlformats-officedocument.drawingml.chartshapes+xml"/>
  <Override PartName="/ppt/notesSlides/notesSlide55.xml" ContentType="application/vnd.openxmlformats-officedocument.presentationml.notesSl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notesSlides/notesSlide62.xml" ContentType="application/vnd.openxmlformats-officedocument.presentationml.notesSlid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785" r:id="rId2"/>
    <p:sldMasterId id="2147483797" r:id="rId3"/>
    <p:sldMasterId id="2147483926" r:id="rId4"/>
    <p:sldMasterId id="2147484046" r:id="rId5"/>
  </p:sldMasterIdLst>
  <p:notesMasterIdLst>
    <p:notesMasterId r:id="rId81"/>
  </p:notesMasterIdLst>
  <p:sldIdLst>
    <p:sldId id="256" r:id="rId6"/>
    <p:sldId id="304" r:id="rId7"/>
    <p:sldId id="407" r:id="rId8"/>
    <p:sldId id="409" r:id="rId9"/>
    <p:sldId id="303" r:id="rId10"/>
    <p:sldId id="336" r:id="rId11"/>
    <p:sldId id="335" r:id="rId12"/>
    <p:sldId id="396" r:id="rId13"/>
    <p:sldId id="344" r:id="rId14"/>
    <p:sldId id="418" r:id="rId15"/>
    <p:sldId id="416" r:id="rId16"/>
    <p:sldId id="414" r:id="rId17"/>
    <p:sldId id="415" r:id="rId18"/>
    <p:sldId id="417" r:id="rId19"/>
    <p:sldId id="419" r:id="rId20"/>
    <p:sldId id="425" r:id="rId21"/>
    <p:sldId id="401" r:id="rId22"/>
    <p:sldId id="397" r:id="rId23"/>
    <p:sldId id="347" r:id="rId24"/>
    <p:sldId id="350" r:id="rId25"/>
    <p:sldId id="349" r:id="rId26"/>
    <p:sldId id="313" r:id="rId27"/>
    <p:sldId id="351" r:id="rId28"/>
    <p:sldId id="352" r:id="rId29"/>
    <p:sldId id="353" r:id="rId30"/>
    <p:sldId id="402" r:id="rId31"/>
    <p:sldId id="405" r:id="rId32"/>
    <p:sldId id="400" r:id="rId33"/>
    <p:sldId id="290" r:id="rId34"/>
    <p:sldId id="288" r:id="rId35"/>
    <p:sldId id="360" r:id="rId36"/>
    <p:sldId id="398" r:id="rId37"/>
    <p:sldId id="433" r:id="rId38"/>
    <p:sldId id="440" r:id="rId39"/>
    <p:sldId id="434" r:id="rId40"/>
    <p:sldId id="355" r:id="rId41"/>
    <p:sldId id="362" r:id="rId42"/>
    <p:sldId id="441" r:id="rId43"/>
    <p:sldId id="363" r:id="rId44"/>
    <p:sldId id="366" r:id="rId45"/>
    <p:sldId id="442" r:id="rId46"/>
    <p:sldId id="367" r:id="rId47"/>
    <p:sldId id="369" r:id="rId48"/>
    <p:sldId id="368" r:id="rId49"/>
    <p:sldId id="371" r:id="rId50"/>
    <p:sldId id="372" r:id="rId51"/>
    <p:sldId id="370" r:id="rId52"/>
    <p:sldId id="375" r:id="rId53"/>
    <p:sldId id="378" r:id="rId54"/>
    <p:sldId id="385" r:id="rId55"/>
    <p:sldId id="406" r:id="rId56"/>
    <p:sldId id="435" r:id="rId57"/>
    <p:sldId id="436" r:id="rId58"/>
    <p:sldId id="437" r:id="rId59"/>
    <p:sldId id="427" r:id="rId60"/>
    <p:sldId id="438" r:id="rId61"/>
    <p:sldId id="374" r:id="rId62"/>
    <p:sldId id="381" r:id="rId63"/>
    <p:sldId id="399" r:id="rId64"/>
    <p:sldId id="379" r:id="rId65"/>
    <p:sldId id="382" r:id="rId66"/>
    <p:sldId id="383" r:id="rId67"/>
    <p:sldId id="272" r:id="rId68"/>
    <p:sldId id="389" r:id="rId69"/>
    <p:sldId id="390" r:id="rId70"/>
    <p:sldId id="446" r:id="rId71"/>
    <p:sldId id="432" r:id="rId72"/>
    <p:sldId id="356" r:id="rId73"/>
    <p:sldId id="410" r:id="rId74"/>
    <p:sldId id="411" r:id="rId75"/>
    <p:sldId id="443" r:id="rId76"/>
    <p:sldId id="387" r:id="rId77"/>
    <p:sldId id="270" r:id="rId78"/>
    <p:sldId id="444" r:id="rId79"/>
    <p:sldId id="445" r:id="rId8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666699"/>
    <a:srgbClr val="800080"/>
    <a:srgbClr val="FF99CC"/>
    <a:srgbClr val="339966"/>
    <a:srgbClr val="210E7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2171" autoAdjust="0"/>
  </p:normalViewPr>
  <p:slideViewPr>
    <p:cSldViewPr>
      <p:cViewPr varScale="1">
        <p:scale>
          <a:sx n="61" d="100"/>
          <a:sy n="61" d="100"/>
        </p:scale>
        <p:origin x="93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9" Type="http://schemas.openxmlformats.org/officeDocument/2006/relationships/slide" Target="slides/slide34.xml"/><Relationship Id="rId21" Type="http://schemas.openxmlformats.org/officeDocument/2006/relationships/slide" Target="slides/slide16.xml"/><Relationship Id="rId34" Type="http://schemas.openxmlformats.org/officeDocument/2006/relationships/slide" Target="slides/slide29.xml"/><Relationship Id="rId42" Type="http://schemas.openxmlformats.org/officeDocument/2006/relationships/slide" Target="slides/slide37.xml"/><Relationship Id="rId47" Type="http://schemas.openxmlformats.org/officeDocument/2006/relationships/slide" Target="slides/slide42.xml"/><Relationship Id="rId50" Type="http://schemas.openxmlformats.org/officeDocument/2006/relationships/slide" Target="slides/slide45.xml"/><Relationship Id="rId55" Type="http://schemas.openxmlformats.org/officeDocument/2006/relationships/slide" Target="slides/slide50.xml"/><Relationship Id="rId63" Type="http://schemas.openxmlformats.org/officeDocument/2006/relationships/slide" Target="slides/slide58.xml"/><Relationship Id="rId68" Type="http://schemas.openxmlformats.org/officeDocument/2006/relationships/slide" Target="slides/slide63.xml"/><Relationship Id="rId76" Type="http://schemas.openxmlformats.org/officeDocument/2006/relationships/slide" Target="slides/slide71.xml"/><Relationship Id="rId84" Type="http://schemas.openxmlformats.org/officeDocument/2006/relationships/theme" Target="theme/theme1.xml"/><Relationship Id="rId7" Type="http://schemas.openxmlformats.org/officeDocument/2006/relationships/slide" Target="slides/slide2.xml"/><Relationship Id="rId71" Type="http://schemas.openxmlformats.org/officeDocument/2006/relationships/slide" Target="slides/slide66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9" Type="http://schemas.openxmlformats.org/officeDocument/2006/relationships/slide" Target="slides/slide24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slide" Target="slides/slide32.xml"/><Relationship Id="rId40" Type="http://schemas.openxmlformats.org/officeDocument/2006/relationships/slide" Target="slides/slide35.xml"/><Relationship Id="rId45" Type="http://schemas.openxmlformats.org/officeDocument/2006/relationships/slide" Target="slides/slide40.xml"/><Relationship Id="rId53" Type="http://schemas.openxmlformats.org/officeDocument/2006/relationships/slide" Target="slides/slide48.xml"/><Relationship Id="rId58" Type="http://schemas.openxmlformats.org/officeDocument/2006/relationships/slide" Target="slides/slide53.xml"/><Relationship Id="rId66" Type="http://schemas.openxmlformats.org/officeDocument/2006/relationships/slide" Target="slides/slide61.xml"/><Relationship Id="rId74" Type="http://schemas.openxmlformats.org/officeDocument/2006/relationships/slide" Target="slides/slide69.xml"/><Relationship Id="rId79" Type="http://schemas.openxmlformats.org/officeDocument/2006/relationships/slide" Target="slides/slide74.xml"/><Relationship Id="rId5" Type="http://schemas.openxmlformats.org/officeDocument/2006/relationships/slideMaster" Target="slideMasters/slideMaster5.xml"/><Relationship Id="rId61" Type="http://schemas.openxmlformats.org/officeDocument/2006/relationships/slide" Target="slides/slide56.xml"/><Relationship Id="rId82" Type="http://schemas.openxmlformats.org/officeDocument/2006/relationships/presProps" Target="presProps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slide" Target="slides/slide30.xml"/><Relationship Id="rId43" Type="http://schemas.openxmlformats.org/officeDocument/2006/relationships/slide" Target="slides/slide38.xml"/><Relationship Id="rId48" Type="http://schemas.openxmlformats.org/officeDocument/2006/relationships/slide" Target="slides/slide43.xml"/><Relationship Id="rId56" Type="http://schemas.openxmlformats.org/officeDocument/2006/relationships/slide" Target="slides/slide51.xml"/><Relationship Id="rId64" Type="http://schemas.openxmlformats.org/officeDocument/2006/relationships/slide" Target="slides/slide59.xml"/><Relationship Id="rId69" Type="http://schemas.openxmlformats.org/officeDocument/2006/relationships/slide" Target="slides/slide64.xml"/><Relationship Id="rId77" Type="http://schemas.openxmlformats.org/officeDocument/2006/relationships/slide" Target="slides/slide72.xml"/><Relationship Id="rId8" Type="http://schemas.openxmlformats.org/officeDocument/2006/relationships/slide" Target="slides/slide3.xml"/><Relationship Id="rId51" Type="http://schemas.openxmlformats.org/officeDocument/2006/relationships/slide" Target="slides/slide46.xml"/><Relationship Id="rId72" Type="http://schemas.openxmlformats.org/officeDocument/2006/relationships/slide" Target="slides/slide67.xml"/><Relationship Id="rId80" Type="http://schemas.openxmlformats.org/officeDocument/2006/relationships/slide" Target="slides/slide75.xml"/><Relationship Id="rId85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slide" Target="slides/slide33.xml"/><Relationship Id="rId46" Type="http://schemas.openxmlformats.org/officeDocument/2006/relationships/slide" Target="slides/slide41.xml"/><Relationship Id="rId59" Type="http://schemas.openxmlformats.org/officeDocument/2006/relationships/slide" Target="slides/slide54.xml"/><Relationship Id="rId67" Type="http://schemas.openxmlformats.org/officeDocument/2006/relationships/slide" Target="slides/slide62.xml"/><Relationship Id="rId20" Type="http://schemas.openxmlformats.org/officeDocument/2006/relationships/slide" Target="slides/slide15.xml"/><Relationship Id="rId41" Type="http://schemas.openxmlformats.org/officeDocument/2006/relationships/slide" Target="slides/slide36.xml"/><Relationship Id="rId54" Type="http://schemas.openxmlformats.org/officeDocument/2006/relationships/slide" Target="slides/slide49.xml"/><Relationship Id="rId62" Type="http://schemas.openxmlformats.org/officeDocument/2006/relationships/slide" Target="slides/slide57.xml"/><Relationship Id="rId70" Type="http://schemas.openxmlformats.org/officeDocument/2006/relationships/slide" Target="slides/slide65.xml"/><Relationship Id="rId75" Type="http://schemas.openxmlformats.org/officeDocument/2006/relationships/slide" Target="slides/slide70.xml"/><Relationship Id="rId83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slide" Target="slides/slide31.xml"/><Relationship Id="rId49" Type="http://schemas.openxmlformats.org/officeDocument/2006/relationships/slide" Target="slides/slide44.xml"/><Relationship Id="rId57" Type="http://schemas.openxmlformats.org/officeDocument/2006/relationships/slide" Target="slides/slide52.xml"/><Relationship Id="rId10" Type="http://schemas.openxmlformats.org/officeDocument/2006/relationships/slide" Target="slides/slide5.xml"/><Relationship Id="rId31" Type="http://schemas.openxmlformats.org/officeDocument/2006/relationships/slide" Target="slides/slide26.xml"/><Relationship Id="rId44" Type="http://schemas.openxmlformats.org/officeDocument/2006/relationships/slide" Target="slides/slide39.xml"/><Relationship Id="rId52" Type="http://schemas.openxmlformats.org/officeDocument/2006/relationships/slide" Target="slides/slide47.xml"/><Relationship Id="rId60" Type="http://schemas.openxmlformats.org/officeDocument/2006/relationships/slide" Target="slides/slide55.xml"/><Relationship Id="rId65" Type="http://schemas.openxmlformats.org/officeDocument/2006/relationships/slide" Target="slides/slide60.xml"/><Relationship Id="rId73" Type="http://schemas.openxmlformats.org/officeDocument/2006/relationships/slide" Target="slides/slide68.xml"/><Relationship Id="rId78" Type="http://schemas.openxmlformats.org/officeDocument/2006/relationships/slide" Target="slides/slide73.xml"/><Relationship Id="rId81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0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chartUserShapes" Target="../drawings/drawing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chartUserShapes" Target="../drawings/drawing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chartUserShapes" Target="../drawings/drawing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6.xml"/><Relationship Id="rId1" Type="http://schemas.microsoft.com/office/2011/relationships/chartStyle" Target="style6.xml"/><Relationship Id="rId4" Type="http://schemas.openxmlformats.org/officeDocument/2006/relationships/chartUserShapes" Target="../drawings/drawing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9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925069547803343"/>
          <c:y val="0.26796542147347863"/>
          <c:w val="0.69220487835160749"/>
          <c:h val="0.4950660745895134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Pessimistic Tracking</c:v>
                </c:pt>
              </c:strCache>
            </c:strRef>
          </c:tx>
          <c:spPr>
            <a:solidFill>
              <a:srgbClr val="800080"/>
            </a:solidFill>
            <a:ln>
              <a:noFill/>
            </a:ln>
            <a:effectLst/>
          </c:spPr>
          <c:invertIfNegative val="0"/>
          <c:cat>
            <c:strRef>
              <c:f>Sheet1!$A$2:$A$15</c:f>
              <c:strCache>
                <c:ptCount val="14"/>
                <c:pt idx="0">
                  <c:v>eclipse6</c:v>
                </c:pt>
                <c:pt idx="1">
                  <c:v>hsqldb6</c:v>
                </c:pt>
                <c:pt idx="2">
                  <c:v>lusearch6</c:v>
                </c:pt>
                <c:pt idx="3">
                  <c:v>xalan6</c:v>
                </c:pt>
                <c:pt idx="4">
                  <c:v>avrora9</c:v>
                </c:pt>
                <c:pt idx="5">
                  <c:v>jython9</c:v>
                </c:pt>
                <c:pt idx="6">
                  <c:v>luindex9</c:v>
                </c:pt>
                <c:pt idx="7">
                  <c:v>lusearch9</c:v>
                </c:pt>
                <c:pt idx="8">
                  <c:v>pmd9</c:v>
                </c:pt>
                <c:pt idx="9">
                  <c:v>sunflow9</c:v>
                </c:pt>
                <c:pt idx="10">
                  <c:v>xalan9</c:v>
                </c:pt>
                <c:pt idx="11">
                  <c:v>jbb2000</c:v>
                </c:pt>
                <c:pt idx="12">
                  <c:v>jbb2005</c:v>
                </c:pt>
                <c:pt idx="13">
                  <c:v>geomean</c:v>
                </c:pt>
              </c:strCache>
            </c:strRef>
          </c:cat>
          <c:val>
            <c:numRef>
              <c:f>Sheet1!$B$2:$B$15</c:f>
              <c:numCache>
                <c:formatCode>General</c:formatCode>
                <c:ptCount val="14"/>
                <c:pt idx="0">
                  <c:v>410</c:v>
                </c:pt>
                <c:pt idx="1">
                  <c:v>140</c:v>
                </c:pt>
                <c:pt idx="2">
                  <c:v>290</c:v>
                </c:pt>
                <c:pt idx="3">
                  <c:v>500</c:v>
                </c:pt>
                <c:pt idx="4">
                  <c:v>51.8300866771825</c:v>
                </c:pt>
                <c:pt idx="5">
                  <c:v>130</c:v>
                </c:pt>
                <c:pt idx="6">
                  <c:v>290</c:v>
                </c:pt>
                <c:pt idx="7">
                  <c:v>240</c:v>
                </c:pt>
                <c:pt idx="8">
                  <c:v>70.397547169811304</c:v>
                </c:pt>
                <c:pt idx="9">
                  <c:v>500.000001</c:v>
                </c:pt>
                <c:pt idx="10">
                  <c:v>500.000001</c:v>
                </c:pt>
                <c:pt idx="11">
                  <c:v>120</c:v>
                </c:pt>
                <c:pt idx="12">
                  <c:v>25.720680292553698</c:v>
                </c:pt>
                <c:pt idx="13">
                  <c:v>340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6415264"/>
        <c:axId val="186410560"/>
      </c:barChart>
      <c:catAx>
        <c:axId val="18641526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tint val="7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6410560"/>
        <c:crosses val="autoZero"/>
        <c:auto val="1"/>
        <c:lblAlgn val="ctr"/>
        <c:lblOffset val="100"/>
        <c:noMultiLvlLbl val="0"/>
      </c:catAx>
      <c:valAx>
        <c:axId val="186410560"/>
        <c:scaling>
          <c:orientation val="minMax"/>
          <c:max val="500"/>
          <c:min val="0"/>
        </c:scaling>
        <c:delete val="0"/>
        <c:axPos val="l"/>
        <c:majorGridlines>
          <c:spPr>
            <a:ln w="12700" cap="flat" cmpd="sng" algn="ctr">
              <a:solidFill>
                <a:schemeClr val="tx1">
                  <a:tint val="75000"/>
                </a:schemeClr>
              </a:solidFill>
              <a:prstDash val="solid"/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 smtClean="0">
                    <a:solidFill>
                      <a:schemeClr val="tx1"/>
                    </a:solidFill>
                  </a:rPr>
                  <a:t>Overhead (%)</a:t>
                </a:r>
                <a:endParaRPr lang="en-US" dirty="0">
                  <a:solidFill>
                    <a:schemeClr val="tx1"/>
                  </a:solidFill>
                </a:endParaRP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1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tint val="7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6415264"/>
        <c:crosses val="autoZero"/>
        <c:crossBetween val="between"/>
        <c:minorUnit val="1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12700" cap="flat" cmpd="sng" algn="ctr">
      <a:noFill/>
      <a:prstDash val="solid"/>
    </a:ln>
    <a:effectLst/>
  </c:spPr>
  <c:txPr>
    <a:bodyPr/>
    <a:lstStyle/>
    <a:p>
      <a:pPr>
        <a:defRPr sz="1800"/>
      </a:pPr>
      <a:endParaRPr lang="en-US"/>
    </a:p>
  </c:txPr>
  <c:externalData r:id="rId3">
    <c:autoUpdate val="0"/>
  </c:externalData>
  <c:userShapes r:id="rId4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925069547803343"/>
          <c:y val="0.26796542147347863"/>
          <c:w val="0.69220487835160749"/>
          <c:h val="0.4950660745895134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Optimistic Enforcer</c:v>
                </c:pt>
              </c:strCache>
            </c:strRef>
          </c:tx>
          <c:spPr>
            <a:solidFill>
              <a:srgbClr val="0066FF"/>
            </a:solidFill>
            <a:ln>
              <a:noFill/>
            </a:ln>
            <a:effectLst/>
          </c:spPr>
          <c:invertIfNegative val="0"/>
          <c:cat>
            <c:strRef>
              <c:f>Sheet1!$A$2:$A$15</c:f>
              <c:strCache>
                <c:ptCount val="14"/>
                <c:pt idx="0">
                  <c:v>eclipse6</c:v>
                </c:pt>
                <c:pt idx="1">
                  <c:v>hsqldb6</c:v>
                </c:pt>
                <c:pt idx="2">
                  <c:v>lusearch6</c:v>
                </c:pt>
                <c:pt idx="3">
                  <c:v>xalan6</c:v>
                </c:pt>
                <c:pt idx="4">
                  <c:v>avrora9</c:v>
                </c:pt>
                <c:pt idx="5">
                  <c:v>jython9</c:v>
                </c:pt>
                <c:pt idx="6">
                  <c:v>luindex9</c:v>
                </c:pt>
                <c:pt idx="7">
                  <c:v>lusearch9</c:v>
                </c:pt>
                <c:pt idx="8">
                  <c:v>pmd9</c:v>
                </c:pt>
                <c:pt idx="9">
                  <c:v>sunflow9</c:v>
                </c:pt>
                <c:pt idx="10">
                  <c:v>xalan9</c:v>
                </c:pt>
                <c:pt idx="11">
                  <c:v>jbb2000</c:v>
                </c:pt>
                <c:pt idx="12">
                  <c:v>jbb2005</c:v>
                </c:pt>
                <c:pt idx="13">
                  <c:v>geomean</c:v>
                </c:pt>
              </c:strCache>
            </c:strRef>
          </c:cat>
          <c:val>
            <c:numRef>
              <c:f>Sheet1!$B$2:$B$15</c:f>
              <c:numCache>
                <c:formatCode>General</c:formatCode>
                <c:ptCount val="14"/>
                <c:pt idx="0">
                  <c:v>35.721654480118502</c:v>
                </c:pt>
                <c:pt idx="1">
                  <c:v>29.865848073030101</c:v>
                </c:pt>
                <c:pt idx="2">
                  <c:v>16.945235897641599</c:v>
                </c:pt>
                <c:pt idx="3">
                  <c:v>98.347358624076605</c:v>
                </c:pt>
                <c:pt idx="4">
                  <c:v>54.239375555741503</c:v>
                </c:pt>
                <c:pt idx="5">
                  <c:v>15.952215224360099</c:v>
                </c:pt>
                <c:pt idx="6">
                  <c:v>55.6606124132242</c:v>
                </c:pt>
                <c:pt idx="7">
                  <c:v>6.6728866991987799</c:v>
                </c:pt>
                <c:pt idx="8">
                  <c:v>21.576499264125999</c:v>
                </c:pt>
                <c:pt idx="9">
                  <c:v>26.380773142995601</c:v>
                </c:pt>
                <c:pt idx="10">
                  <c:v>47.514385023569901</c:v>
                </c:pt>
                <c:pt idx="11">
                  <c:v>20.352768593557101</c:v>
                </c:pt>
                <c:pt idx="12">
                  <c:v>123.670115035002</c:v>
                </c:pt>
                <c:pt idx="13">
                  <c:v>39.258671199852998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Hybrid Enforcer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cat>
            <c:strRef>
              <c:f>Sheet1!$A$2:$A$15</c:f>
              <c:strCache>
                <c:ptCount val="14"/>
                <c:pt idx="0">
                  <c:v>eclipse6</c:v>
                </c:pt>
                <c:pt idx="1">
                  <c:v>hsqldb6</c:v>
                </c:pt>
                <c:pt idx="2">
                  <c:v>lusearch6</c:v>
                </c:pt>
                <c:pt idx="3">
                  <c:v>xalan6</c:v>
                </c:pt>
                <c:pt idx="4">
                  <c:v>avrora9</c:v>
                </c:pt>
                <c:pt idx="5">
                  <c:v>jython9</c:v>
                </c:pt>
                <c:pt idx="6">
                  <c:v>luindex9</c:v>
                </c:pt>
                <c:pt idx="7">
                  <c:v>lusearch9</c:v>
                </c:pt>
                <c:pt idx="8">
                  <c:v>pmd9</c:v>
                </c:pt>
                <c:pt idx="9">
                  <c:v>sunflow9</c:v>
                </c:pt>
                <c:pt idx="10">
                  <c:v>xalan9</c:v>
                </c:pt>
                <c:pt idx="11">
                  <c:v>jbb2000</c:v>
                </c:pt>
                <c:pt idx="12">
                  <c:v>jbb2005</c:v>
                </c:pt>
                <c:pt idx="13">
                  <c:v>geomean</c:v>
                </c:pt>
              </c:strCache>
            </c:strRef>
          </c:cat>
          <c:val>
            <c:numRef>
              <c:f>Sheet1!$C$2:$C$15</c:f>
              <c:numCache>
                <c:formatCode>General</c:formatCode>
                <c:ptCount val="14"/>
                <c:pt idx="0">
                  <c:v>39.774623245659903</c:v>
                </c:pt>
                <c:pt idx="1">
                  <c:v>33.983290154383603</c:v>
                </c:pt>
                <c:pt idx="2">
                  <c:v>26.763547226346599</c:v>
                </c:pt>
                <c:pt idx="3">
                  <c:v>62.839463164527203</c:v>
                </c:pt>
                <c:pt idx="4">
                  <c:v>50.739583598694203</c:v>
                </c:pt>
                <c:pt idx="5">
                  <c:v>18.890236768754502</c:v>
                </c:pt>
                <c:pt idx="6">
                  <c:v>58.017303594748697</c:v>
                </c:pt>
                <c:pt idx="7">
                  <c:v>4.4209216835256298</c:v>
                </c:pt>
                <c:pt idx="8">
                  <c:v>25.6368788823149</c:v>
                </c:pt>
                <c:pt idx="9">
                  <c:v>33.405982056442497</c:v>
                </c:pt>
                <c:pt idx="10">
                  <c:v>24.519133666307599</c:v>
                </c:pt>
                <c:pt idx="11">
                  <c:v>26.4133145048933</c:v>
                </c:pt>
                <c:pt idx="12">
                  <c:v>47.4391206223913</c:v>
                </c:pt>
                <c:pt idx="13">
                  <c:v>33.897279000541999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87078560"/>
        <c:axId val="387082480"/>
      </c:barChart>
      <c:catAx>
        <c:axId val="38707856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tint val="7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87082480"/>
        <c:crosses val="autoZero"/>
        <c:auto val="1"/>
        <c:lblAlgn val="ctr"/>
        <c:lblOffset val="100"/>
        <c:noMultiLvlLbl val="0"/>
      </c:catAx>
      <c:valAx>
        <c:axId val="387082480"/>
        <c:scaling>
          <c:orientation val="minMax"/>
          <c:max val="120"/>
          <c:min val="0"/>
        </c:scaling>
        <c:delete val="0"/>
        <c:axPos val="l"/>
        <c:majorGridlines>
          <c:spPr>
            <a:ln w="12700" cap="flat" cmpd="sng" algn="ctr">
              <a:solidFill>
                <a:schemeClr val="tx1">
                  <a:tint val="75000"/>
                </a:schemeClr>
              </a:solidFill>
              <a:prstDash val="solid"/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 smtClean="0">
                    <a:solidFill>
                      <a:schemeClr val="tx1"/>
                    </a:solidFill>
                  </a:rPr>
                  <a:t>Overhead (%)</a:t>
                </a:r>
                <a:endParaRPr lang="en-US" dirty="0">
                  <a:solidFill>
                    <a:schemeClr val="tx1"/>
                  </a:solidFill>
                </a:endParaRP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1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tint val="7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87078560"/>
        <c:crosses val="autoZero"/>
        <c:crossBetween val="between"/>
        <c:minorUnit val="10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81508990857355956"/>
          <c:y val="0.36165110175181592"/>
          <c:w val="0.18491009142644046"/>
          <c:h val="0.3154573338216443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12700" cap="flat" cmpd="sng" algn="ctr">
      <a:noFill/>
      <a:prstDash val="solid"/>
    </a:ln>
    <a:effectLst/>
  </c:spPr>
  <c:txPr>
    <a:bodyPr/>
    <a:lstStyle/>
    <a:p>
      <a:pPr>
        <a:defRPr sz="1800"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925069547803343"/>
          <c:y val="0.26796542147347863"/>
          <c:w val="0.69220487835160749"/>
          <c:h val="0.4950660745895134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Pessimistic Tracking</c:v>
                </c:pt>
              </c:strCache>
            </c:strRef>
          </c:tx>
          <c:spPr>
            <a:solidFill>
              <a:srgbClr val="800080"/>
            </a:solidFill>
            <a:ln>
              <a:noFill/>
            </a:ln>
            <a:effectLst/>
          </c:spPr>
          <c:invertIfNegative val="0"/>
          <c:cat>
            <c:strRef>
              <c:f>Sheet1!$A$2:$A$15</c:f>
              <c:strCache>
                <c:ptCount val="14"/>
                <c:pt idx="0">
                  <c:v>eclipse6</c:v>
                </c:pt>
                <c:pt idx="1">
                  <c:v>hsqldb6</c:v>
                </c:pt>
                <c:pt idx="2">
                  <c:v>lusearch6</c:v>
                </c:pt>
                <c:pt idx="3">
                  <c:v>xalan6</c:v>
                </c:pt>
                <c:pt idx="4">
                  <c:v>avrora9</c:v>
                </c:pt>
                <c:pt idx="5">
                  <c:v>jython9</c:v>
                </c:pt>
                <c:pt idx="6">
                  <c:v>luindex9</c:v>
                </c:pt>
                <c:pt idx="7">
                  <c:v>lusearch9</c:v>
                </c:pt>
                <c:pt idx="8">
                  <c:v>pmd9</c:v>
                </c:pt>
                <c:pt idx="9">
                  <c:v>sunflow9</c:v>
                </c:pt>
                <c:pt idx="10">
                  <c:v>xalan9</c:v>
                </c:pt>
                <c:pt idx="11">
                  <c:v>jbb2000</c:v>
                </c:pt>
                <c:pt idx="12">
                  <c:v>jbb2005</c:v>
                </c:pt>
                <c:pt idx="13">
                  <c:v>geomean</c:v>
                </c:pt>
              </c:strCache>
            </c:strRef>
          </c:cat>
          <c:val>
            <c:numRef>
              <c:f>Sheet1!$B$2:$B$15</c:f>
              <c:numCache>
                <c:formatCode>General</c:formatCode>
                <c:ptCount val="14"/>
                <c:pt idx="0">
                  <c:v>120.00001</c:v>
                </c:pt>
                <c:pt idx="1">
                  <c:v>120.00001</c:v>
                </c:pt>
                <c:pt idx="2">
                  <c:v>120.00001</c:v>
                </c:pt>
                <c:pt idx="3">
                  <c:v>120.00001</c:v>
                </c:pt>
                <c:pt idx="4">
                  <c:v>51.8300866771825</c:v>
                </c:pt>
                <c:pt idx="5">
                  <c:v>120.00001</c:v>
                </c:pt>
                <c:pt idx="6">
                  <c:v>120.00001</c:v>
                </c:pt>
                <c:pt idx="7">
                  <c:v>120.00001</c:v>
                </c:pt>
                <c:pt idx="8">
                  <c:v>70.397547169811304</c:v>
                </c:pt>
                <c:pt idx="9">
                  <c:v>120.00001</c:v>
                </c:pt>
                <c:pt idx="10">
                  <c:v>120.00001</c:v>
                </c:pt>
                <c:pt idx="11">
                  <c:v>120.00001</c:v>
                </c:pt>
                <c:pt idx="12">
                  <c:v>25.720680292553698</c:v>
                </c:pt>
                <c:pt idx="13">
                  <c:v>120.00001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Optimistic Tracking</c:v>
                </c:pt>
              </c:strCache>
            </c:strRef>
          </c:tx>
          <c:spPr>
            <a:solidFill>
              <a:srgbClr val="0066FF"/>
            </a:solidFill>
            <a:ln>
              <a:noFill/>
            </a:ln>
            <a:effectLst/>
          </c:spPr>
          <c:invertIfNegative val="0"/>
          <c:cat>
            <c:strRef>
              <c:f>Sheet1!$A$2:$A$15</c:f>
              <c:strCache>
                <c:ptCount val="14"/>
                <c:pt idx="0">
                  <c:v>eclipse6</c:v>
                </c:pt>
                <c:pt idx="1">
                  <c:v>hsqldb6</c:v>
                </c:pt>
                <c:pt idx="2">
                  <c:v>lusearch6</c:v>
                </c:pt>
                <c:pt idx="3">
                  <c:v>xalan6</c:v>
                </c:pt>
                <c:pt idx="4">
                  <c:v>avrora9</c:v>
                </c:pt>
                <c:pt idx="5">
                  <c:v>jython9</c:v>
                </c:pt>
                <c:pt idx="6">
                  <c:v>luindex9</c:v>
                </c:pt>
                <c:pt idx="7">
                  <c:v>lusearch9</c:v>
                </c:pt>
                <c:pt idx="8">
                  <c:v>pmd9</c:v>
                </c:pt>
                <c:pt idx="9">
                  <c:v>sunflow9</c:v>
                </c:pt>
                <c:pt idx="10">
                  <c:v>xalan9</c:v>
                </c:pt>
                <c:pt idx="11">
                  <c:v>jbb2000</c:v>
                </c:pt>
                <c:pt idx="12">
                  <c:v>jbb2005</c:v>
                </c:pt>
                <c:pt idx="13">
                  <c:v>geomean</c:v>
                </c:pt>
              </c:strCache>
            </c:strRef>
          </c:cat>
          <c:val>
            <c:numRef>
              <c:f>Sheet1!$C$2:$C$15</c:f>
              <c:numCache>
                <c:formatCode>General</c:formatCode>
                <c:ptCount val="14"/>
                <c:pt idx="0">
                  <c:v>18.6369971132623</c:v>
                </c:pt>
                <c:pt idx="1">
                  <c:v>18.7054433933701</c:v>
                </c:pt>
                <c:pt idx="2">
                  <c:v>4.00760562738287</c:v>
                </c:pt>
                <c:pt idx="3">
                  <c:v>64.9123074047058</c:v>
                </c:pt>
                <c:pt idx="4">
                  <c:v>53.3060322362184</c:v>
                </c:pt>
                <c:pt idx="5">
                  <c:v>7.0026294361734998</c:v>
                </c:pt>
                <c:pt idx="6">
                  <c:v>36.598285941789101</c:v>
                </c:pt>
                <c:pt idx="7">
                  <c:v>6.3456796928497496</c:v>
                </c:pt>
                <c:pt idx="8">
                  <c:v>11.0492452830188</c:v>
                </c:pt>
                <c:pt idx="9">
                  <c:v>35.314748075331998</c:v>
                </c:pt>
                <c:pt idx="10">
                  <c:v>18.692353860041798</c:v>
                </c:pt>
                <c:pt idx="11">
                  <c:v>15.4600278256192</c:v>
                </c:pt>
                <c:pt idx="12">
                  <c:v>112.535740678604</c:v>
                </c:pt>
                <c:pt idx="13">
                  <c:v>28.171177395839901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6409384"/>
        <c:axId val="186409776"/>
      </c:barChart>
      <c:catAx>
        <c:axId val="18640938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tint val="7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6409776"/>
        <c:crosses val="autoZero"/>
        <c:auto val="1"/>
        <c:lblAlgn val="ctr"/>
        <c:lblOffset val="100"/>
        <c:noMultiLvlLbl val="0"/>
      </c:catAx>
      <c:valAx>
        <c:axId val="186409776"/>
        <c:scaling>
          <c:orientation val="minMax"/>
          <c:max val="120"/>
          <c:min val="0"/>
        </c:scaling>
        <c:delete val="0"/>
        <c:axPos val="l"/>
        <c:majorGridlines>
          <c:spPr>
            <a:ln w="12700" cap="flat" cmpd="sng" algn="ctr">
              <a:solidFill>
                <a:schemeClr val="tx1">
                  <a:tint val="75000"/>
                </a:schemeClr>
              </a:solidFill>
              <a:prstDash val="solid"/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 smtClean="0">
                    <a:solidFill>
                      <a:schemeClr val="tx1"/>
                    </a:solidFill>
                  </a:rPr>
                  <a:t>Overhead (%)</a:t>
                </a:r>
                <a:endParaRPr lang="en-US" dirty="0">
                  <a:solidFill>
                    <a:schemeClr val="tx1"/>
                  </a:solidFill>
                </a:endParaRP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1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tint val="7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6409384"/>
        <c:crosses val="autoZero"/>
        <c:crossBetween val="between"/>
        <c:minorUnit val="10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81508990857355956"/>
          <c:y val="0.36165110175181592"/>
          <c:w val="0.18491009142644046"/>
          <c:h val="0.3154573338216443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12700" cap="flat" cmpd="sng" algn="ctr">
      <a:noFill/>
      <a:prstDash val="solid"/>
    </a:ln>
    <a:effectLst/>
  </c:spPr>
  <c:txPr>
    <a:bodyPr/>
    <a:lstStyle/>
    <a:p>
      <a:pPr>
        <a:defRPr sz="1800"/>
      </a:pPr>
      <a:endParaRPr lang="en-US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925069547803343"/>
          <c:y val="0.26796542147347863"/>
          <c:w val="0.69220487835160749"/>
          <c:h val="0.4950660745895134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Pessimistic Tracking</c:v>
                </c:pt>
              </c:strCache>
            </c:strRef>
          </c:tx>
          <c:spPr>
            <a:solidFill>
              <a:srgbClr val="800080">
                <a:alpha val="18000"/>
              </a:srgbClr>
            </a:solidFill>
            <a:ln>
              <a:noFill/>
            </a:ln>
            <a:effectLst/>
          </c:spPr>
          <c:invertIfNegative val="0"/>
          <c:dPt>
            <c:idx val="4"/>
            <c:invertIfNegative val="0"/>
            <c:bubble3D val="0"/>
            <c:spPr>
              <a:solidFill>
                <a:srgbClr val="800080"/>
              </a:solidFill>
              <a:ln>
                <a:noFill/>
              </a:ln>
              <a:effectLst/>
            </c:spPr>
          </c:dPt>
          <c:dPt>
            <c:idx val="12"/>
            <c:invertIfNegative val="0"/>
            <c:bubble3D val="0"/>
            <c:spPr>
              <a:solidFill>
                <a:srgbClr val="800080"/>
              </a:solidFill>
              <a:ln>
                <a:noFill/>
              </a:ln>
              <a:effectLst/>
            </c:spPr>
          </c:dPt>
          <c:cat>
            <c:strRef>
              <c:f>Sheet1!$A$2:$A$15</c:f>
              <c:strCache>
                <c:ptCount val="14"/>
                <c:pt idx="0">
                  <c:v>eclipse6</c:v>
                </c:pt>
                <c:pt idx="1">
                  <c:v>hsqldb6</c:v>
                </c:pt>
                <c:pt idx="2">
                  <c:v>lusearch6</c:v>
                </c:pt>
                <c:pt idx="3">
                  <c:v>xalan6</c:v>
                </c:pt>
                <c:pt idx="4">
                  <c:v>avrora9</c:v>
                </c:pt>
                <c:pt idx="5">
                  <c:v>jython9</c:v>
                </c:pt>
                <c:pt idx="6">
                  <c:v>luindex9</c:v>
                </c:pt>
                <c:pt idx="7">
                  <c:v>lusearch9</c:v>
                </c:pt>
                <c:pt idx="8">
                  <c:v>pmd9</c:v>
                </c:pt>
                <c:pt idx="9">
                  <c:v>sunflow9</c:v>
                </c:pt>
                <c:pt idx="10">
                  <c:v>xalan9</c:v>
                </c:pt>
                <c:pt idx="11">
                  <c:v>jbb2000</c:v>
                </c:pt>
                <c:pt idx="12">
                  <c:v>jbb2005</c:v>
                </c:pt>
                <c:pt idx="13">
                  <c:v>geomean</c:v>
                </c:pt>
              </c:strCache>
            </c:strRef>
          </c:cat>
          <c:val>
            <c:numRef>
              <c:f>Sheet1!$B$2:$B$15</c:f>
              <c:numCache>
                <c:formatCode>General</c:formatCode>
                <c:ptCount val="14"/>
                <c:pt idx="0">
                  <c:v>120.00001</c:v>
                </c:pt>
                <c:pt idx="1">
                  <c:v>120.00001</c:v>
                </c:pt>
                <c:pt idx="2">
                  <c:v>120.00001</c:v>
                </c:pt>
                <c:pt idx="3">
                  <c:v>120.00001</c:v>
                </c:pt>
                <c:pt idx="4">
                  <c:v>51.8300866771825</c:v>
                </c:pt>
                <c:pt idx="5">
                  <c:v>120.00001</c:v>
                </c:pt>
                <c:pt idx="6">
                  <c:v>120.00001</c:v>
                </c:pt>
                <c:pt idx="7">
                  <c:v>120.00001</c:v>
                </c:pt>
                <c:pt idx="8">
                  <c:v>70.397547169811304</c:v>
                </c:pt>
                <c:pt idx="9">
                  <c:v>120.00001</c:v>
                </c:pt>
                <c:pt idx="10">
                  <c:v>120.00001</c:v>
                </c:pt>
                <c:pt idx="11">
                  <c:v>120.00001</c:v>
                </c:pt>
                <c:pt idx="12">
                  <c:v>25.720680292553698</c:v>
                </c:pt>
                <c:pt idx="13">
                  <c:v>120.00001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Optimistic Tracking</c:v>
                </c:pt>
              </c:strCache>
            </c:strRef>
          </c:tx>
          <c:spPr>
            <a:solidFill>
              <a:srgbClr val="0066FF">
                <a:alpha val="30000"/>
              </a:srgbClr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0066FF"/>
              </a:solidFill>
              <a:ln>
                <a:noFill/>
              </a:ln>
              <a:effectLst/>
            </c:spPr>
          </c:dPt>
          <c:dPt>
            <c:idx val="4"/>
            <c:invertIfNegative val="0"/>
            <c:bubble3D val="0"/>
            <c:spPr>
              <a:solidFill>
                <a:srgbClr val="0066FF"/>
              </a:solidFill>
              <a:ln>
                <a:noFill/>
              </a:ln>
              <a:effectLst/>
            </c:spPr>
          </c:dPt>
          <c:dPt>
            <c:idx val="12"/>
            <c:invertIfNegative val="0"/>
            <c:bubble3D val="0"/>
            <c:spPr>
              <a:solidFill>
                <a:srgbClr val="0066FF"/>
              </a:solidFill>
              <a:ln>
                <a:noFill/>
              </a:ln>
              <a:effectLst/>
            </c:spPr>
          </c:dPt>
          <c:cat>
            <c:strRef>
              <c:f>Sheet1!$A$2:$A$15</c:f>
              <c:strCache>
                <c:ptCount val="14"/>
                <c:pt idx="0">
                  <c:v>eclipse6</c:v>
                </c:pt>
                <c:pt idx="1">
                  <c:v>hsqldb6</c:v>
                </c:pt>
                <c:pt idx="2">
                  <c:v>lusearch6</c:v>
                </c:pt>
                <c:pt idx="3">
                  <c:v>xalan6</c:v>
                </c:pt>
                <c:pt idx="4">
                  <c:v>avrora9</c:v>
                </c:pt>
                <c:pt idx="5">
                  <c:v>jython9</c:v>
                </c:pt>
                <c:pt idx="6">
                  <c:v>luindex9</c:v>
                </c:pt>
                <c:pt idx="7">
                  <c:v>lusearch9</c:v>
                </c:pt>
                <c:pt idx="8">
                  <c:v>pmd9</c:v>
                </c:pt>
                <c:pt idx="9">
                  <c:v>sunflow9</c:v>
                </c:pt>
                <c:pt idx="10">
                  <c:v>xalan9</c:v>
                </c:pt>
                <c:pt idx="11">
                  <c:v>jbb2000</c:v>
                </c:pt>
                <c:pt idx="12">
                  <c:v>jbb2005</c:v>
                </c:pt>
                <c:pt idx="13">
                  <c:v>geomean</c:v>
                </c:pt>
              </c:strCache>
            </c:strRef>
          </c:cat>
          <c:val>
            <c:numRef>
              <c:f>Sheet1!$C$2:$C$15</c:f>
              <c:numCache>
                <c:formatCode>General</c:formatCode>
                <c:ptCount val="14"/>
                <c:pt idx="0">
                  <c:v>18.6369971132623</c:v>
                </c:pt>
                <c:pt idx="1">
                  <c:v>18.7054433933701</c:v>
                </c:pt>
                <c:pt idx="2">
                  <c:v>4.00760562738287</c:v>
                </c:pt>
                <c:pt idx="3">
                  <c:v>64.9123074047058</c:v>
                </c:pt>
                <c:pt idx="4">
                  <c:v>53.3060322362184</c:v>
                </c:pt>
                <c:pt idx="5">
                  <c:v>7.0026294361734998</c:v>
                </c:pt>
                <c:pt idx="6">
                  <c:v>36.598285941789101</c:v>
                </c:pt>
                <c:pt idx="7">
                  <c:v>6.3456796928497496</c:v>
                </c:pt>
                <c:pt idx="8">
                  <c:v>11.0492452830188</c:v>
                </c:pt>
                <c:pt idx="9">
                  <c:v>35.314748075331998</c:v>
                </c:pt>
                <c:pt idx="10">
                  <c:v>18.692353860041798</c:v>
                </c:pt>
                <c:pt idx="11">
                  <c:v>15.4600278256192</c:v>
                </c:pt>
                <c:pt idx="12">
                  <c:v>112.535740678604</c:v>
                </c:pt>
                <c:pt idx="13">
                  <c:v>28.171177395839901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6410168"/>
        <c:axId val="186415656"/>
      </c:barChart>
      <c:catAx>
        <c:axId val="18641016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tint val="7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6415656"/>
        <c:crosses val="autoZero"/>
        <c:auto val="1"/>
        <c:lblAlgn val="ctr"/>
        <c:lblOffset val="100"/>
        <c:noMultiLvlLbl val="0"/>
      </c:catAx>
      <c:valAx>
        <c:axId val="186415656"/>
        <c:scaling>
          <c:orientation val="minMax"/>
          <c:max val="120"/>
          <c:min val="0"/>
        </c:scaling>
        <c:delete val="0"/>
        <c:axPos val="l"/>
        <c:majorGridlines>
          <c:spPr>
            <a:ln w="12700" cap="flat" cmpd="sng" algn="ctr">
              <a:solidFill>
                <a:schemeClr val="tx1">
                  <a:tint val="75000"/>
                </a:schemeClr>
              </a:solidFill>
              <a:prstDash val="solid"/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 smtClean="0">
                    <a:solidFill>
                      <a:schemeClr val="tx1"/>
                    </a:solidFill>
                  </a:rPr>
                  <a:t>Overhead (%)</a:t>
                </a:r>
                <a:endParaRPr lang="en-US" dirty="0">
                  <a:solidFill>
                    <a:schemeClr val="tx1"/>
                  </a:solidFill>
                </a:endParaRP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1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tint val="7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6410168"/>
        <c:crosses val="autoZero"/>
        <c:crossBetween val="between"/>
        <c:minorUnit val="10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81508990857355956"/>
          <c:y val="0.36165110175181592"/>
          <c:w val="0.18491009142644046"/>
          <c:h val="0.3154573338216443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12700" cap="flat" cmpd="sng" algn="ctr">
      <a:noFill/>
      <a:prstDash val="solid"/>
    </a:ln>
    <a:effectLst/>
  </c:spPr>
  <c:txPr>
    <a:bodyPr/>
    <a:lstStyle/>
    <a:p>
      <a:pPr>
        <a:defRPr sz="1800"/>
      </a:pPr>
      <a:endParaRPr lang="en-US"/>
    </a:p>
  </c:txPr>
  <c:externalData r:id="rId3">
    <c:autoUpdate val="0"/>
  </c:externalData>
  <c:userShapes r:id="rId4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925069547803343"/>
          <c:y val="0.26796542147347863"/>
          <c:w val="0.69220487835160749"/>
          <c:h val="0.4950660745895134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Pessimistic Tracking</c:v>
                </c:pt>
              </c:strCache>
            </c:strRef>
          </c:tx>
          <c:spPr>
            <a:solidFill>
              <a:srgbClr val="800080"/>
            </a:solidFill>
            <a:ln>
              <a:noFill/>
            </a:ln>
            <a:effectLst/>
          </c:spPr>
          <c:invertIfNegative val="0"/>
          <c:cat>
            <c:strRef>
              <c:f>Sheet1!$A$2:$A$15</c:f>
              <c:strCache>
                <c:ptCount val="14"/>
                <c:pt idx="0">
                  <c:v>eclipse6</c:v>
                </c:pt>
                <c:pt idx="1">
                  <c:v>hsqldb6</c:v>
                </c:pt>
                <c:pt idx="2">
                  <c:v>lusearch6</c:v>
                </c:pt>
                <c:pt idx="3">
                  <c:v>xalan6</c:v>
                </c:pt>
                <c:pt idx="4">
                  <c:v>avrora9</c:v>
                </c:pt>
                <c:pt idx="5">
                  <c:v>jython9</c:v>
                </c:pt>
                <c:pt idx="6">
                  <c:v>luindex9</c:v>
                </c:pt>
                <c:pt idx="7">
                  <c:v>lusearch9</c:v>
                </c:pt>
                <c:pt idx="8">
                  <c:v>pmd9</c:v>
                </c:pt>
                <c:pt idx="9">
                  <c:v>sunflow9</c:v>
                </c:pt>
                <c:pt idx="10">
                  <c:v>xalan9</c:v>
                </c:pt>
                <c:pt idx="11">
                  <c:v>jbb2000</c:v>
                </c:pt>
                <c:pt idx="12">
                  <c:v>jbb2005</c:v>
                </c:pt>
                <c:pt idx="13">
                  <c:v>geomean</c:v>
                </c:pt>
              </c:strCache>
            </c:strRef>
          </c:cat>
          <c:val>
            <c:numRef>
              <c:f>Sheet1!$B$2:$B$15</c:f>
              <c:numCache>
                <c:formatCode>General</c:formatCode>
                <c:ptCount val="14"/>
                <c:pt idx="0">
                  <c:v>120.00001</c:v>
                </c:pt>
                <c:pt idx="1">
                  <c:v>120.00001</c:v>
                </c:pt>
                <c:pt idx="2">
                  <c:v>120.00001</c:v>
                </c:pt>
                <c:pt idx="3">
                  <c:v>120.00001</c:v>
                </c:pt>
                <c:pt idx="4">
                  <c:v>51.8300866771825</c:v>
                </c:pt>
                <c:pt idx="5">
                  <c:v>120.00001</c:v>
                </c:pt>
                <c:pt idx="6">
                  <c:v>120.00001</c:v>
                </c:pt>
                <c:pt idx="7">
                  <c:v>120.00001</c:v>
                </c:pt>
                <c:pt idx="8">
                  <c:v>70.397547169811304</c:v>
                </c:pt>
                <c:pt idx="9">
                  <c:v>120.00001</c:v>
                </c:pt>
                <c:pt idx="10">
                  <c:v>120.00001</c:v>
                </c:pt>
                <c:pt idx="11">
                  <c:v>120.00001</c:v>
                </c:pt>
                <c:pt idx="12">
                  <c:v>25.720680292553698</c:v>
                </c:pt>
                <c:pt idx="13">
                  <c:v>120.00001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Optimistic Tracking</c:v>
                </c:pt>
              </c:strCache>
            </c:strRef>
          </c:tx>
          <c:spPr>
            <a:solidFill>
              <a:srgbClr val="0066FF"/>
            </a:solidFill>
            <a:ln>
              <a:noFill/>
            </a:ln>
            <a:effectLst/>
          </c:spPr>
          <c:invertIfNegative val="0"/>
          <c:cat>
            <c:strRef>
              <c:f>Sheet1!$A$2:$A$15</c:f>
              <c:strCache>
                <c:ptCount val="14"/>
                <c:pt idx="0">
                  <c:v>eclipse6</c:v>
                </c:pt>
                <c:pt idx="1">
                  <c:v>hsqldb6</c:v>
                </c:pt>
                <c:pt idx="2">
                  <c:v>lusearch6</c:v>
                </c:pt>
                <c:pt idx="3">
                  <c:v>xalan6</c:v>
                </c:pt>
                <c:pt idx="4">
                  <c:v>avrora9</c:v>
                </c:pt>
                <c:pt idx="5">
                  <c:v>jython9</c:v>
                </c:pt>
                <c:pt idx="6">
                  <c:v>luindex9</c:v>
                </c:pt>
                <c:pt idx="7">
                  <c:v>lusearch9</c:v>
                </c:pt>
                <c:pt idx="8">
                  <c:v>pmd9</c:v>
                </c:pt>
                <c:pt idx="9">
                  <c:v>sunflow9</c:v>
                </c:pt>
                <c:pt idx="10">
                  <c:v>xalan9</c:v>
                </c:pt>
                <c:pt idx="11">
                  <c:v>jbb2000</c:v>
                </c:pt>
                <c:pt idx="12">
                  <c:v>jbb2005</c:v>
                </c:pt>
                <c:pt idx="13">
                  <c:v>geomean</c:v>
                </c:pt>
              </c:strCache>
            </c:strRef>
          </c:cat>
          <c:val>
            <c:numRef>
              <c:f>Sheet1!$C$2:$C$15</c:f>
              <c:numCache>
                <c:formatCode>General</c:formatCode>
                <c:ptCount val="14"/>
                <c:pt idx="0">
                  <c:v>18.6369971132623</c:v>
                </c:pt>
                <c:pt idx="1">
                  <c:v>18.7054433933701</c:v>
                </c:pt>
                <c:pt idx="2">
                  <c:v>4.00760562738287</c:v>
                </c:pt>
                <c:pt idx="3">
                  <c:v>64.9123074047058</c:v>
                </c:pt>
                <c:pt idx="4">
                  <c:v>53.3060322362184</c:v>
                </c:pt>
                <c:pt idx="5">
                  <c:v>7.0026294361734998</c:v>
                </c:pt>
                <c:pt idx="6">
                  <c:v>36.598285941789101</c:v>
                </c:pt>
                <c:pt idx="7">
                  <c:v>6.3456796928497496</c:v>
                </c:pt>
                <c:pt idx="8">
                  <c:v>11.0492452830188</c:v>
                </c:pt>
                <c:pt idx="9">
                  <c:v>35.314748075331998</c:v>
                </c:pt>
                <c:pt idx="10">
                  <c:v>18.692353860041798</c:v>
                </c:pt>
                <c:pt idx="11">
                  <c:v>15.4600278256192</c:v>
                </c:pt>
                <c:pt idx="12">
                  <c:v>112.535740678604</c:v>
                </c:pt>
                <c:pt idx="13">
                  <c:v>28.171177395839901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Hybrid Tracking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cat>
            <c:strRef>
              <c:f>Sheet1!$A$2:$A$15</c:f>
              <c:strCache>
                <c:ptCount val="14"/>
                <c:pt idx="0">
                  <c:v>eclipse6</c:v>
                </c:pt>
                <c:pt idx="1">
                  <c:v>hsqldb6</c:v>
                </c:pt>
                <c:pt idx="2">
                  <c:v>lusearch6</c:v>
                </c:pt>
                <c:pt idx="3">
                  <c:v>xalan6</c:v>
                </c:pt>
                <c:pt idx="4">
                  <c:v>avrora9</c:v>
                </c:pt>
                <c:pt idx="5">
                  <c:v>jython9</c:v>
                </c:pt>
                <c:pt idx="6">
                  <c:v>luindex9</c:v>
                </c:pt>
                <c:pt idx="7">
                  <c:v>lusearch9</c:v>
                </c:pt>
                <c:pt idx="8">
                  <c:v>pmd9</c:v>
                </c:pt>
                <c:pt idx="9">
                  <c:v>sunflow9</c:v>
                </c:pt>
                <c:pt idx="10">
                  <c:v>xalan9</c:v>
                </c:pt>
                <c:pt idx="11">
                  <c:v>jbb2000</c:v>
                </c:pt>
                <c:pt idx="12">
                  <c:v>jbb2005</c:v>
                </c:pt>
                <c:pt idx="13">
                  <c:v>geomean</c:v>
                </c:pt>
              </c:strCache>
            </c:strRef>
          </c:cat>
          <c:val>
            <c:numRef>
              <c:f>Sheet1!$D$2:$D$15</c:f>
              <c:numCache>
                <c:formatCode>General</c:formatCode>
                <c:ptCount val="14"/>
                <c:pt idx="0">
                  <c:v>21.401559348018001</c:v>
                </c:pt>
                <c:pt idx="1">
                  <c:v>24.321018847458198</c:v>
                </c:pt>
                <c:pt idx="2">
                  <c:v>0.12795426204902999</c:v>
                </c:pt>
                <c:pt idx="3">
                  <c:v>24.011445953113199</c:v>
                </c:pt>
                <c:pt idx="4">
                  <c:v>46.573885344393702</c:v>
                </c:pt>
                <c:pt idx="5">
                  <c:v>12.5202081977724</c:v>
                </c:pt>
                <c:pt idx="6">
                  <c:v>43.913417010665697</c:v>
                </c:pt>
                <c:pt idx="7">
                  <c:v>1.61122429726239</c:v>
                </c:pt>
                <c:pt idx="8">
                  <c:v>20.4179245283018</c:v>
                </c:pt>
                <c:pt idx="9">
                  <c:v>37.5671355050413</c:v>
                </c:pt>
                <c:pt idx="10">
                  <c:v>5.03666707153271</c:v>
                </c:pt>
                <c:pt idx="11">
                  <c:v>18.0902729289826</c:v>
                </c:pt>
                <c:pt idx="12">
                  <c:v>49.1952006403694</c:v>
                </c:pt>
                <c:pt idx="13">
                  <c:v>22.410262500040101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6412128"/>
        <c:axId val="186412520"/>
      </c:barChart>
      <c:catAx>
        <c:axId val="18641212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tint val="7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6412520"/>
        <c:crosses val="autoZero"/>
        <c:auto val="1"/>
        <c:lblAlgn val="ctr"/>
        <c:lblOffset val="100"/>
        <c:noMultiLvlLbl val="0"/>
      </c:catAx>
      <c:valAx>
        <c:axId val="186412520"/>
        <c:scaling>
          <c:orientation val="minMax"/>
          <c:max val="120"/>
          <c:min val="0"/>
        </c:scaling>
        <c:delete val="0"/>
        <c:axPos val="l"/>
        <c:majorGridlines>
          <c:spPr>
            <a:ln w="12700" cap="flat" cmpd="sng" algn="ctr">
              <a:solidFill>
                <a:schemeClr val="tx1">
                  <a:tint val="75000"/>
                </a:schemeClr>
              </a:solidFill>
              <a:prstDash val="solid"/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 smtClean="0">
                    <a:solidFill>
                      <a:schemeClr val="tx1"/>
                    </a:solidFill>
                  </a:rPr>
                  <a:t>Overhead (%)</a:t>
                </a:r>
                <a:endParaRPr lang="en-US" dirty="0">
                  <a:solidFill>
                    <a:schemeClr val="tx1"/>
                  </a:solidFill>
                </a:endParaRP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1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tint val="7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6412128"/>
        <c:crosses val="autoZero"/>
        <c:crossBetween val="between"/>
        <c:minorUnit val="10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81508990857355956"/>
          <c:y val="0.36165110175181592"/>
          <c:w val="0.18491009142644046"/>
          <c:h val="0.3154573338216443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12700" cap="flat" cmpd="sng" algn="ctr">
      <a:noFill/>
      <a:prstDash val="solid"/>
    </a:ln>
    <a:effectLst/>
  </c:spPr>
  <c:txPr>
    <a:bodyPr/>
    <a:lstStyle/>
    <a:p>
      <a:pPr>
        <a:defRPr sz="1800"/>
      </a:pPr>
      <a:endParaRPr lang="en-US"/>
    </a:p>
  </c:txPr>
  <c:externalData r:id="rId3">
    <c:autoUpdate val="0"/>
  </c:externalData>
  <c:userShapes r:id="rId4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925069547803343"/>
          <c:y val="0.26796542147347863"/>
          <c:w val="0.69220487835160749"/>
          <c:h val="0.4950660745895134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Pessimistic Tracking</c:v>
                </c:pt>
              </c:strCache>
            </c:strRef>
          </c:tx>
          <c:spPr>
            <a:solidFill>
              <a:srgbClr val="800080">
                <a:alpha val="18000"/>
              </a:srgbClr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800080"/>
              </a:solidFill>
              <a:ln>
                <a:noFill/>
              </a:ln>
              <a:effectLst/>
            </c:spPr>
          </c:dPt>
          <c:dPt>
            <c:idx val="4"/>
            <c:invertIfNegative val="0"/>
            <c:bubble3D val="0"/>
            <c:spPr>
              <a:solidFill>
                <a:srgbClr val="800080"/>
              </a:solidFill>
              <a:ln>
                <a:noFill/>
              </a:ln>
              <a:effectLst/>
            </c:spPr>
          </c:dPt>
          <c:dPt>
            <c:idx val="10"/>
            <c:invertIfNegative val="0"/>
            <c:bubble3D val="0"/>
            <c:spPr>
              <a:solidFill>
                <a:srgbClr val="800080"/>
              </a:solidFill>
              <a:ln>
                <a:noFill/>
              </a:ln>
              <a:effectLst/>
            </c:spPr>
          </c:dPt>
          <c:dPt>
            <c:idx val="12"/>
            <c:invertIfNegative val="0"/>
            <c:bubble3D val="0"/>
            <c:spPr>
              <a:solidFill>
                <a:srgbClr val="800080"/>
              </a:solidFill>
              <a:ln>
                <a:noFill/>
              </a:ln>
              <a:effectLst/>
            </c:spPr>
          </c:dPt>
          <c:cat>
            <c:strRef>
              <c:f>Sheet1!$A$2:$A$15</c:f>
              <c:strCache>
                <c:ptCount val="14"/>
                <c:pt idx="0">
                  <c:v>eclipse6</c:v>
                </c:pt>
                <c:pt idx="1">
                  <c:v>hsqldb6</c:v>
                </c:pt>
                <c:pt idx="2">
                  <c:v>lusearch6</c:v>
                </c:pt>
                <c:pt idx="3">
                  <c:v>xalan6</c:v>
                </c:pt>
                <c:pt idx="4">
                  <c:v>avrora9</c:v>
                </c:pt>
                <c:pt idx="5">
                  <c:v>jython9</c:v>
                </c:pt>
                <c:pt idx="6">
                  <c:v>luindex9</c:v>
                </c:pt>
                <c:pt idx="7">
                  <c:v>lusearch9</c:v>
                </c:pt>
                <c:pt idx="8">
                  <c:v>pmd9</c:v>
                </c:pt>
                <c:pt idx="9">
                  <c:v>sunflow9</c:v>
                </c:pt>
                <c:pt idx="10">
                  <c:v>xalan9</c:v>
                </c:pt>
                <c:pt idx="11">
                  <c:v>jbb2000</c:v>
                </c:pt>
                <c:pt idx="12">
                  <c:v>jbb2005</c:v>
                </c:pt>
                <c:pt idx="13">
                  <c:v>geomean</c:v>
                </c:pt>
              </c:strCache>
            </c:strRef>
          </c:cat>
          <c:val>
            <c:numRef>
              <c:f>Sheet1!$B$2:$B$15</c:f>
              <c:numCache>
                <c:formatCode>General</c:formatCode>
                <c:ptCount val="14"/>
                <c:pt idx="0">
                  <c:v>120.00001</c:v>
                </c:pt>
                <c:pt idx="1">
                  <c:v>120.00001</c:v>
                </c:pt>
                <c:pt idx="2">
                  <c:v>120.00001</c:v>
                </c:pt>
                <c:pt idx="3">
                  <c:v>120.00001</c:v>
                </c:pt>
                <c:pt idx="4">
                  <c:v>51.8300866771825</c:v>
                </c:pt>
                <c:pt idx="5">
                  <c:v>120.00001</c:v>
                </c:pt>
                <c:pt idx="6">
                  <c:v>120.00001</c:v>
                </c:pt>
                <c:pt idx="7">
                  <c:v>120.00001</c:v>
                </c:pt>
                <c:pt idx="8">
                  <c:v>70.397547169811304</c:v>
                </c:pt>
                <c:pt idx="9">
                  <c:v>120.00001</c:v>
                </c:pt>
                <c:pt idx="10">
                  <c:v>120.00001</c:v>
                </c:pt>
                <c:pt idx="11">
                  <c:v>120.00001</c:v>
                </c:pt>
                <c:pt idx="12">
                  <c:v>25.720680292553698</c:v>
                </c:pt>
                <c:pt idx="13">
                  <c:v>120.00001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Optimistic Tracking</c:v>
                </c:pt>
              </c:strCache>
            </c:strRef>
          </c:tx>
          <c:spPr>
            <a:solidFill>
              <a:srgbClr val="0066FF">
                <a:alpha val="30000"/>
              </a:srgbClr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0066FF"/>
              </a:solidFill>
              <a:ln>
                <a:noFill/>
              </a:ln>
              <a:effectLst/>
            </c:spPr>
          </c:dPt>
          <c:dPt>
            <c:idx val="4"/>
            <c:invertIfNegative val="0"/>
            <c:bubble3D val="0"/>
            <c:spPr>
              <a:solidFill>
                <a:srgbClr val="0066FF"/>
              </a:solidFill>
              <a:ln>
                <a:noFill/>
              </a:ln>
              <a:effectLst/>
            </c:spPr>
          </c:dPt>
          <c:dPt>
            <c:idx val="10"/>
            <c:invertIfNegative val="0"/>
            <c:bubble3D val="0"/>
            <c:spPr>
              <a:solidFill>
                <a:srgbClr val="0066FF"/>
              </a:solidFill>
              <a:ln>
                <a:noFill/>
              </a:ln>
              <a:effectLst/>
            </c:spPr>
          </c:dPt>
          <c:dPt>
            <c:idx val="12"/>
            <c:invertIfNegative val="0"/>
            <c:bubble3D val="0"/>
            <c:spPr>
              <a:solidFill>
                <a:srgbClr val="0066FF"/>
              </a:solidFill>
              <a:ln>
                <a:noFill/>
              </a:ln>
              <a:effectLst/>
            </c:spPr>
          </c:dPt>
          <c:cat>
            <c:strRef>
              <c:f>Sheet1!$A$2:$A$15</c:f>
              <c:strCache>
                <c:ptCount val="14"/>
                <c:pt idx="0">
                  <c:v>eclipse6</c:v>
                </c:pt>
                <c:pt idx="1">
                  <c:v>hsqldb6</c:v>
                </c:pt>
                <c:pt idx="2">
                  <c:v>lusearch6</c:v>
                </c:pt>
                <c:pt idx="3">
                  <c:v>xalan6</c:v>
                </c:pt>
                <c:pt idx="4">
                  <c:v>avrora9</c:v>
                </c:pt>
                <c:pt idx="5">
                  <c:v>jython9</c:v>
                </c:pt>
                <c:pt idx="6">
                  <c:v>luindex9</c:v>
                </c:pt>
                <c:pt idx="7">
                  <c:v>lusearch9</c:v>
                </c:pt>
                <c:pt idx="8">
                  <c:v>pmd9</c:v>
                </c:pt>
                <c:pt idx="9">
                  <c:v>sunflow9</c:v>
                </c:pt>
                <c:pt idx="10">
                  <c:v>xalan9</c:v>
                </c:pt>
                <c:pt idx="11">
                  <c:v>jbb2000</c:v>
                </c:pt>
                <c:pt idx="12">
                  <c:v>jbb2005</c:v>
                </c:pt>
                <c:pt idx="13">
                  <c:v>geomean</c:v>
                </c:pt>
              </c:strCache>
            </c:strRef>
          </c:cat>
          <c:val>
            <c:numRef>
              <c:f>Sheet1!$C$2:$C$15</c:f>
              <c:numCache>
                <c:formatCode>General</c:formatCode>
                <c:ptCount val="14"/>
                <c:pt idx="0">
                  <c:v>18.6369971132623</c:v>
                </c:pt>
                <c:pt idx="1">
                  <c:v>18.7054433933701</c:v>
                </c:pt>
                <c:pt idx="2">
                  <c:v>4.00760562738287</c:v>
                </c:pt>
                <c:pt idx="3">
                  <c:v>64.9123074047058</c:v>
                </c:pt>
                <c:pt idx="4">
                  <c:v>53.3060322362184</c:v>
                </c:pt>
                <c:pt idx="5">
                  <c:v>7.0026294361734998</c:v>
                </c:pt>
                <c:pt idx="6">
                  <c:v>36.598285941789101</c:v>
                </c:pt>
                <c:pt idx="7">
                  <c:v>6.3456796928497496</c:v>
                </c:pt>
                <c:pt idx="8">
                  <c:v>11.0492452830188</c:v>
                </c:pt>
                <c:pt idx="9">
                  <c:v>35.314748075331998</c:v>
                </c:pt>
                <c:pt idx="10">
                  <c:v>18.692353860041798</c:v>
                </c:pt>
                <c:pt idx="11">
                  <c:v>15.4600278256192</c:v>
                </c:pt>
                <c:pt idx="12">
                  <c:v>112.535740678604</c:v>
                </c:pt>
                <c:pt idx="13">
                  <c:v>28.171177395839901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Hybrid Tracking</c:v>
                </c:pt>
              </c:strCache>
            </c:strRef>
          </c:tx>
          <c:spPr>
            <a:solidFill>
              <a:srgbClr val="92D050">
                <a:alpha val="30000"/>
              </a:srgbClr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</c:spPr>
          </c:dPt>
          <c:dPt>
            <c:idx val="4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</c:spPr>
          </c:dPt>
          <c:dPt>
            <c:idx val="10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</c:spPr>
          </c:dPt>
          <c:dPt>
            <c:idx val="12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</c:spPr>
          </c:dPt>
          <c:cat>
            <c:strRef>
              <c:f>Sheet1!$A$2:$A$15</c:f>
              <c:strCache>
                <c:ptCount val="14"/>
                <c:pt idx="0">
                  <c:v>eclipse6</c:v>
                </c:pt>
                <c:pt idx="1">
                  <c:v>hsqldb6</c:v>
                </c:pt>
                <c:pt idx="2">
                  <c:v>lusearch6</c:v>
                </c:pt>
                <c:pt idx="3">
                  <c:v>xalan6</c:v>
                </c:pt>
                <c:pt idx="4">
                  <c:v>avrora9</c:v>
                </c:pt>
                <c:pt idx="5">
                  <c:v>jython9</c:v>
                </c:pt>
                <c:pt idx="6">
                  <c:v>luindex9</c:v>
                </c:pt>
                <c:pt idx="7">
                  <c:v>lusearch9</c:v>
                </c:pt>
                <c:pt idx="8">
                  <c:v>pmd9</c:v>
                </c:pt>
                <c:pt idx="9">
                  <c:v>sunflow9</c:v>
                </c:pt>
                <c:pt idx="10">
                  <c:v>xalan9</c:v>
                </c:pt>
                <c:pt idx="11">
                  <c:v>jbb2000</c:v>
                </c:pt>
                <c:pt idx="12">
                  <c:v>jbb2005</c:v>
                </c:pt>
                <c:pt idx="13">
                  <c:v>geomean</c:v>
                </c:pt>
              </c:strCache>
            </c:strRef>
          </c:cat>
          <c:val>
            <c:numRef>
              <c:f>Sheet1!$D$2:$D$15</c:f>
              <c:numCache>
                <c:formatCode>General</c:formatCode>
                <c:ptCount val="14"/>
                <c:pt idx="0">
                  <c:v>21.401559348018001</c:v>
                </c:pt>
                <c:pt idx="1">
                  <c:v>24.321018847458198</c:v>
                </c:pt>
                <c:pt idx="2">
                  <c:v>0.12795426204902999</c:v>
                </c:pt>
                <c:pt idx="3">
                  <c:v>24.011445953113199</c:v>
                </c:pt>
                <c:pt idx="4">
                  <c:v>46.573885344393702</c:v>
                </c:pt>
                <c:pt idx="5">
                  <c:v>12.5202081977724</c:v>
                </c:pt>
                <c:pt idx="6">
                  <c:v>43.913417010665697</c:v>
                </c:pt>
                <c:pt idx="7">
                  <c:v>1.61122429726239</c:v>
                </c:pt>
                <c:pt idx="8">
                  <c:v>20.4179245283018</c:v>
                </c:pt>
                <c:pt idx="9">
                  <c:v>37.5671355050413</c:v>
                </c:pt>
                <c:pt idx="10">
                  <c:v>5.03666707153271</c:v>
                </c:pt>
                <c:pt idx="11">
                  <c:v>18.0902729289826</c:v>
                </c:pt>
                <c:pt idx="12">
                  <c:v>49.1952006403694</c:v>
                </c:pt>
                <c:pt idx="13">
                  <c:v>22.410262500040101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14820880"/>
        <c:axId val="318797224"/>
      </c:barChart>
      <c:catAx>
        <c:axId val="31482088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tint val="7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18797224"/>
        <c:crosses val="autoZero"/>
        <c:auto val="1"/>
        <c:lblAlgn val="ctr"/>
        <c:lblOffset val="100"/>
        <c:noMultiLvlLbl val="0"/>
      </c:catAx>
      <c:valAx>
        <c:axId val="318797224"/>
        <c:scaling>
          <c:orientation val="minMax"/>
          <c:max val="120"/>
          <c:min val="0"/>
        </c:scaling>
        <c:delete val="0"/>
        <c:axPos val="l"/>
        <c:majorGridlines>
          <c:spPr>
            <a:ln w="12700" cap="flat" cmpd="sng" algn="ctr">
              <a:solidFill>
                <a:schemeClr val="tx1">
                  <a:tint val="75000"/>
                </a:schemeClr>
              </a:solidFill>
              <a:prstDash val="solid"/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 smtClean="0">
                    <a:solidFill>
                      <a:schemeClr val="tx1"/>
                    </a:solidFill>
                  </a:rPr>
                  <a:t>Overhead (%)</a:t>
                </a:r>
                <a:endParaRPr lang="en-US" dirty="0">
                  <a:solidFill>
                    <a:schemeClr val="tx1"/>
                  </a:solidFill>
                </a:endParaRP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1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tint val="7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14820880"/>
        <c:crosses val="autoZero"/>
        <c:crossBetween val="between"/>
        <c:minorUnit val="10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81508990857355956"/>
          <c:y val="0.36165110175181592"/>
          <c:w val="0.18491009142644046"/>
          <c:h val="0.3154573338216443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12700" cap="flat" cmpd="sng" algn="ctr">
      <a:noFill/>
      <a:prstDash val="solid"/>
    </a:ln>
    <a:effectLst/>
  </c:spPr>
  <c:txPr>
    <a:bodyPr/>
    <a:lstStyle/>
    <a:p>
      <a:pPr>
        <a:defRPr sz="1800"/>
      </a:pPr>
      <a:endParaRPr lang="en-US"/>
    </a:p>
  </c:txPr>
  <c:externalData r:id="rId3">
    <c:autoUpdate val="0"/>
  </c:externalData>
  <c:userShapes r:id="rId4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925069547803343"/>
          <c:y val="0.26796542147347863"/>
          <c:w val="0.69220487835160749"/>
          <c:h val="0.4950660745895134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Pessimistic Tracking</c:v>
                </c:pt>
              </c:strCache>
            </c:strRef>
          </c:tx>
          <c:spPr>
            <a:solidFill>
              <a:srgbClr val="800080"/>
            </a:solidFill>
            <a:ln>
              <a:noFill/>
            </a:ln>
            <a:effectLst/>
          </c:spPr>
          <c:invertIfNegative val="0"/>
          <c:cat>
            <c:strRef>
              <c:f>Sheet1!$A$2:$A$15</c:f>
              <c:strCache>
                <c:ptCount val="14"/>
                <c:pt idx="0">
                  <c:v>eclipse6</c:v>
                </c:pt>
                <c:pt idx="1">
                  <c:v>hsqldb6</c:v>
                </c:pt>
                <c:pt idx="2">
                  <c:v>lusearch6</c:v>
                </c:pt>
                <c:pt idx="3">
                  <c:v>xalan6</c:v>
                </c:pt>
                <c:pt idx="4">
                  <c:v>avrora9</c:v>
                </c:pt>
                <c:pt idx="5">
                  <c:v>jython9</c:v>
                </c:pt>
                <c:pt idx="6">
                  <c:v>luindex9</c:v>
                </c:pt>
                <c:pt idx="7">
                  <c:v>lusearch9</c:v>
                </c:pt>
                <c:pt idx="8">
                  <c:v>pmd9</c:v>
                </c:pt>
                <c:pt idx="9">
                  <c:v>sunflow9</c:v>
                </c:pt>
                <c:pt idx="10">
                  <c:v>xalan9</c:v>
                </c:pt>
                <c:pt idx="11">
                  <c:v>jbb2000</c:v>
                </c:pt>
                <c:pt idx="12">
                  <c:v>jbb2005</c:v>
                </c:pt>
                <c:pt idx="13">
                  <c:v>geomean</c:v>
                </c:pt>
              </c:strCache>
            </c:strRef>
          </c:cat>
          <c:val>
            <c:numRef>
              <c:f>Sheet1!$B$2:$B$15</c:f>
              <c:numCache>
                <c:formatCode>General</c:formatCode>
                <c:ptCount val="14"/>
                <c:pt idx="0">
                  <c:v>120.00001</c:v>
                </c:pt>
                <c:pt idx="1">
                  <c:v>120.00001</c:v>
                </c:pt>
                <c:pt idx="2">
                  <c:v>120.00001</c:v>
                </c:pt>
                <c:pt idx="3">
                  <c:v>120.00001</c:v>
                </c:pt>
                <c:pt idx="4">
                  <c:v>51.8300866771825</c:v>
                </c:pt>
                <c:pt idx="5">
                  <c:v>120.00001</c:v>
                </c:pt>
                <c:pt idx="6">
                  <c:v>120.00001</c:v>
                </c:pt>
                <c:pt idx="7">
                  <c:v>120.00001</c:v>
                </c:pt>
                <c:pt idx="8">
                  <c:v>70.397547169811304</c:v>
                </c:pt>
                <c:pt idx="9">
                  <c:v>120.00001</c:v>
                </c:pt>
                <c:pt idx="10">
                  <c:v>120.00001</c:v>
                </c:pt>
                <c:pt idx="11">
                  <c:v>120.00001</c:v>
                </c:pt>
                <c:pt idx="12">
                  <c:v>25.720680292553698</c:v>
                </c:pt>
                <c:pt idx="13">
                  <c:v>120.00001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Optimistic Tracking</c:v>
                </c:pt>
              </c:strCache>
            </c:strRef>
          </c:tx>
          <c:spPr>
            <a:solidFill>
              <a:srgbClr val="0066FF"/>
            </a:solidFill>
            <a:ln>
              <a:noFill/>
            </a:ln>
            <a:effectLst/>
          </c:spPr>
          <c:invertIfNegative val="0"/>
          <c:cat>
            <c:strRef>
              <c:f>Sheet1!$A$2:$A$15</c:f>
              <c:strCache>
                <c:ptCount val="14"/>
                <c:pt idx="0">
                  <c:v>eclipse6</c:v>
                </c:pt>
                <c:pt idx="1">
                  <c:v>hsqldb6</c:v>
                </c:pt>
                <c:pt idx="2">
                  <c:v>lusearch6</c:v>
                </c:pt>
                <c:pt idx="3">
                  <c:v>xalan6</c:v>
                </c:pt>
                <c:pt idx="4">
                  <c:v>avrora9</c:v>
                </c:pt>
                <c:pt idx="5">
                  <c:v>jython9</c:v>
                </c:pt>
                <c:pt idx="6">
                  <c:v>luindex9</c:v>
                </c:pt>
                <c:pt idx="7">
                  <c:v>lusearch9</c:v>
                </c:pt>
                <c:pt idx="8">
                  <c:v>pmd9</c:v>
                </c:pt>
                <c:pt idx="9">
                  <c:v>sunflow9</c:v>
                </c:pt>
                <c:pt idx="10">
                  <c:v>xalan9</c:v>
                </c:pt>
                <c:pt idx="11">
                  <c:v>jbb2000</c:v>
                </c:pt>
                <c:pt idx="12">
                  <c:v>jbb2005</c:v>
                </c:pt>
                <c:pt idx="13">
                  <c:v>geomean</c:v>
                </c:pt>
              </c:strCache>
            </c:strRef>
          </c:cat>
          <c:val>
            <c:numRef>
              <c:f>Sheet1!$C$2:$C$15</c:f>
              <c:numCache>
                <c:formatCode>General</c:formatCode>
                <c:ptCount val="14"/>
                <c:pt idx="0">
                  <c:v>18.6369971132623</c:v>
                </c:pt>
                <c:pt idx="1">
                  <c:v>18.7054433933701</c:v>
                </c:pt>
                <c:pt idx="2">
                  <c:v>4.00760562738287</c:v>
                </c:pt>
                <c:pt idx="3">
                  <c:v>64.9123074047058</c:v>
                </c:pt>
                <c:pt idx="4">
                  <c:v>53.3060322362184</c:v>
                </c:pt>
                <c:pt idx="5">
                  <c:v>7.0026294361734998</c:v>
                </c:pt>
                <c:pt idx="6">
                  <c:v>36.598285941789101</c:v>
                </c:pt>
                <c:pt idx="7">
                  <c:v>6.3456796928497496</c:v>
                </c:pt>
                <c:pt idx="8">
                  <c:v>11.0492452830188</c:v>
                </c:pt>
                <c:pt idx="9">
                  <c:v>35.314748075331998</c:v>
                </c:pt>
                <c:pt idx="10">
                  <c:v>18.692353860041798</c:v>
                </c:pt>
                <c:pt idx="11">
                  <c:v>15.4600278256192</c:v>
                </c:pt>
                <c:pt idx="12">
                  <c:v>112.535740678604</c:v>
                </c:pt>
                <c:pt idx="13">
                  <c:v>28.171177395839901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Hybrid Tracking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cat>
            <c:strRef>
              <c:f>Sheet1!$A$2:$A$15</c:f>
              <c:strCache>
                <c:ptCount val="14"/>
                <c:pt idx="0">
                  <c:v>eclipse6</c:v>
                </c:pt>
                <c:pt idx="1">
                  <c:v>hsqldb6</c:v>
                </c:pt>
                <c:pt idx="2">
                  <c:v>lusearch6</c:v>
                </c:pt>
                <c:pt idx="3">
                  <c:v>xalan6</c:v>
                </c:pt>
                <c:pt idx="4">
                  <c:v>avrora9</c:v>
                </c:pt>
                <c:pt idx="5">
                  <c:v>jython9</c:v>
                </c:pt>
                <c:pt idx="6">
                  <c:v>luindex9</c:v>
                </c:pt>
                <c:pt idx="7">
                  <c:v>lusearch9</c:v>
                </c:pt>
                <c:pt idx="8">
                  <c:v>pmd9</c:v>
                </c:pt>
                <c:pt idx="9">
                  <c:v>sunflow9</c:v>
                </c:pt>
                <c:pt idx="10">
                  <c:v>xalan9</c:v>
                </c:pt>
                <c:pt idx="11">
                  <c:v>jbb2000</c:v>
                </c:pt>
                <c:pt idx="12">
                  <c:v>jbb2005</c:v>
                </c:pt>
                <c:pt idx="13">
                  <c:v>geomean</c:v>
                </c:pt>
              </c:strCache>
            </c:strRef>
          </c:cat>
          <c:val>
            <c:numRef>
              <c:f>Sheet1!$D$2:$D$15</c:f>
              <c:numCache>
                <c:formatCode>General</c:formatCode>
                <c:ptCount val="14"/>
                <c:pt idx="0">
                  <c:v>21.401559348018001</c:v>
                </c:pt>
                <c:pt idx="1">
                  <c:v>24.321018847458198</c:v>
                </c:pt>
                <c:pt idx="2">
                  <c:v>0.12795426204902999</c:v>
                </c:pt>
                <c:pt idx="3">
                  <c:v>24.011445953113199</c:v>
                </c:pt>
                <c:pt idx="4">
                  <c:v>46.573885344393702</c:v>
                </c:pt>
                <c:pt idx="5">
                  <c:v>12.5202081977724</c:v>
                </c:pt>
                <c:pt idx="6">
                  <c:v>43.913417010665697</c:v>
                </c:pt>
                <c:pt idx="7">
                  <c:v>1.61122429726239</c:v>
                </c:pt>
                <c:pt idx="8">
                  <c:v>20.4179245283018</c:v>
                </c:pt>
                <c:pt idx="9">
                  <c:v>37.5671355050413</c:v>
                </c:pt>
                <c:pt idx="10">
                  <c:v>5.03666707153271</c:v>
                </c:pt>
                <c:pt idx="11">
                  <c:v>18.0902729289826</c:v>
                </c:pt>
                <c:pt idx="12">
                  <c:v>49.1952006403694</c:v>
                </c:pt>
                <c:pt idx="13">
                  <c:v>22.410262500040101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18798400"/>
        <c:axId val="318799184"/>
      </c:barChart>
      <c:catAx>
        <c:axId val="31879840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tint val="7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18799184"/>
        <c:crosses val="autoZero"/>
        <c:auto val="1"/>
        <c:lblAlgn val="ctr"/>
        <c:lblOffset val="100"/>
        <c:noMultiLvlLbl val="0"/>
      </c:catAx>
      <c:valAx>
        <c:axId val="318799184"/>
        <c:scaling>
          <c:orientation val="minMax"/>
          <c:max val="120"/>
          <c:min val="0"/>
        </c:scaling>
        <c:delete val="0"/>
        <c:axPos val="l"/>
        <c:majorGridlines>
          <c:spPr>
            <a:ln w="12700" cap="flat" cmpd="sng" algn="ctr">
              <a:solidFill>
                <a:schemeClr val="tx1">
                  <a:tint val="75000"/>
                </a:schemeClr>
              </a:solidFill>
              <a:prstDash val="solid"/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 smtClean="0">
                    <a:solidFill>
                      <a:schemeClr val="tx1"/>
                    </a:solidFill>
                  </a:rPr>
                  <a:t>Overhead (%)</a:t>
                </a:r>
                <a:endParaRPr lang="en-US" dirty="0">
                  <a:solidFill>
                    <a:schemeClr val="tx1"/>
                  </a:solidFill>
                </a:endParaRP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1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tint val="7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18798400"/>
        <c:crosses val="autoZero"/>
        <c:crossBetween val="between"/>
        <c:minorUnit val="10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81508990857355956"/>
          <c:y val="0.36165110175181592"/>
          <c:w val="0.18491009142644046"/>
          <c:h val="0.3154573338216443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12700" cap="flat" cmpd="sng" algn="ctr">
      <a:noFill/>
      <a:prstDash val="solid"/>
    </a:ln>
    <a:effectLst/>
  </c:spPr>
  <c:txPr>
    <a:bodyPr/>
    <a:lstStyle/>
    <a:p>
      <a:pPr>
        <a:defRPr sz="1800"/>
      </a:pPr>
      <a:endParaRPr lang="en-US"/>
    </a:p>
  </c:txPr>
  <c:externalData r:id="rId3">
    <c:autoUpdate val="0"/>
  </c:externalData>
  <c:userShapes r:id="rId4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925069547803343"/>
          <c:y val="0.26796542147347863"/>
          <c:w val="0.69220487835160749"/>
          <c:h val="0.4950660745895134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Optimistic Recorder</c:v>
                </c:pt>
              </c:strCache>
            </c:strRef>
          </c:tx>
          <c:spPr>
            <a:solidFill>
              <a:srgbClr val="0066FF"/>
            </a:solidFill>
            <a:ln>
              <a:noFill/>
            </a:ln>
            <a:effectLst/>
          </c:spPr>
          <c:invertIfNegative val="0"/>
          <c:cat>
            <c:strRef>
              <c:f>Sheet1!$A$2:$A$14</c:f>
              <c:strCache>
                <c:ptCount val="13"/>
                <c:pt idx="0">
                  <c:v>hsqldb6</c:v>
                </c:pt>
                <c:pt idx="1">
                  <c:v>lusearch6</c:v>
                </c:pt>
                <c:pt idx="2">
                  <c:v>xalan6</c:v>
                </c:pt>
                <c:pt idx="3">
                  <c:v>avrora9</c:v>
                </c:pt>
                <c:pt idx="4">
                  <c:v>jython9</c:v>
                </c:pt>
                <c:pt idx="5">
                  <c:v>luindex9</c:v>
                </c:pt>
                <c:pt idx="6">
                  <c:v>lusearch9</c:v>
                </c:pt>
                <c:pt idx="7">
                  <c:v>pmd9</c:v>
                </c:pt>
                <c:pt idx="8">
                  <c:v>sunflow9</c:v>
                </c:pt>
                <c:pt idx="9">
                  <c:v>xalan9</c:v>
                </c:pt>
                <c:pt idx="10">
                  <c:v>jbb2000</c:v>
                </c:pt>
                <c:pt idx="11">
                  <c:v>jbb2005</c:v>
                </c:pt>
                <c:pt idx="12">
                  <c:v>geomean</c:v>
                </c:pt>
              </c:strCache>
            </c:strRef>
          </c:cat>
          <c:val>
            <c:numRef>
              <c:f>Sheet1!$B$2:$B$14</c:f>
              <c:numCache>
                <c:formatCode>General</c:formatCode>
                <c:ptCount val="13"/>
                <c:pt idx="0">
                  <c:v>95.540052106666394</c:v>
                </c:pt>
                <c:pt idx="1">
                  <c:v>6.0716318972757701</c:v>
                </c:pt>
                <c:pt idx="2">
                  <c:v>96.313084367171399</c:v>
                </c:pt>
                <c:pt idx="3">
                  <c:v>66.971866516652398</c:v>
                </c:pt>
                <c:pt idx="4">
                  <c:v>44.359685350017998</c:v>
                </c:pt>
                <c:pt idx="5">
                  <c:v>66.863688042426602</c:v>
                </c:pt>
                <c:pt idx="6">
                  <c:v>5.7143740042850002</c:v>
                </c:pt>
                <c:pt idx="7">
                  <c:v>17.554017397811201</c:v>
                </c:pt>
                <c:pt idx="8">
                  <c:v>16.0423158351424</c:v>
                </c:pt>
                <c:pt idx="9">
                  <c:v>65.458255351727104</c:v>
                </c:pt>
                <c:pt idx="10">
                  <c:v>13.9857398022159</c:v>
                </c:pt>
                <c:pt idx="11">
                  <c:v>115.634606123146</c:v>
                </c:pt>
                <c:pt idx="12">
                  <c:v>46.287331646225297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Hybrid Recorder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cat>
            <c:strRef>
              <c:f>Sheet1!$A$2:$A$14</c:f>
              <c:strCache>
                <c:ptCount val="13"/>
                <c:pt idx="0">
                  <c:v>hsqldb6</c:v>
                </c:pt>
                <c:pt idx="1">
                  <c:v>lusearch6</c:v>
                </c:pt>
                <c:pt idx="2">
                  <c:v>xalan6</c:v>
                </c:pt>
                <c:pt idx="3">
                  <c:v>avrora9</c:v>
                </c:pt>
                <c:pt idx="4">
                  <c:v>jython9</c:v>
                </c:pt>
                <c:pt idx="5">
                  <c:v>luindex9</c:v>
                </c:pt>
                <c:pt idx="6">
                  <c:v>lusearch9</c:v>
                </c:pt>
                <c:pt idx="7">
                  <c:v>pmd9</c:v>
                </c:pt>
                <c:pt idx="8">
                  <c:v>sunflow9</c:v>
                </c:pt>
                <c:pt idx="9">
                  <c:v>xalan9</c:v>
                </c:pt>
                <c:pt idx="10">
                  <c:v>jbb2000</c:v>
                </c:pt>
                <c:pt idx="11">
                  <c:v>jbb2005</c:v>
                </c:pt>
                <c:pt idx="12">
                  <c:v>geomean</c:v>
                </c:pt>
              </c:strCache>
            </c:strRef>
          </c:cat>
          <c:val>
            <c:numRef>
              <c:f>Sheet1!$C$2:$C$14</c:f>
              <c:numCache>
                <c:formatCode>General</c:formatCode>
                <c:ptCount val="13"/>
                <c:pt idx="0">
                  <c:v>105.163474879628</c:v>
                </c:pt>
                <c:pt idx="1">
                  <c:v>3.5277638424639401</c:v>
                </c:pt>
                <c:pt idx="2">
                  <c:v>62.971740879426903</c:v>
                </c:pt>
                <c:pt idx="3">
                  <c:v>74.333412305195097</c:v>
                </c:pt>
                <c:pt idx="4">
                  <c:v>46.7376817077363</c:v>
                </c:pt>
                <c:pt idx="5">
                  <c:v>58.955292389607898</c:v>
                </c:pt>
                <c:pt idx="6">
                  <c:v>2.8020793275833502</c:v>
                </c:pt>
                <c:pt idx="7">
                  <c:v>19.3362017896673</c:v>
                </c:pt>
                <c:pt idx="8">
                  <c:v>19.810786132163798</c:v>
                </c:pt>
                <c:pt idx="9">
                  <c:v>44.024968063192802</c:v>
                </c:pt>
                <c:pt idx="10">
                  <c:v>17.7019457605548</c:v>
                </c:pt>
                <c:pt idx="11">
                  <c:v>83.367305822570898</c:v>
                </c:pt>
                <c:pt idx="12">
                  <c:v>41.478349690328201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68063520"/>
        <c:axId val="368065088"/>
      </c:barChart>
      <c:catAx>
        <c:axId val="36806352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one"/>
        <c:spPr>
          <a:noFill/>
          <a:ln w="12700" cap="flat" cmpd="sng" algn="ctr">
            <a:solidFill>
              <a:schemeClr val="tx1">
                <a:tint val="7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68065088"/>
        <c:crosses val="autoZero"/>
        <c:auto val="1"/>
        <c:lblAlgn val="ctr"/>
        <c:lblOffset val="100"/>
        <c:noMultiLvlLbl val="0"/>
      </c:catAx>
      <c:valAx>
        <c:axId val="368065088"/>
        <c:scaling>
          <c:orientation val="minMax"/>
          <c:max val="120"/>
          <c:min val="0"/>
        </c:scaling>
        <c:delete val="0"/>
        <c:axPos val="l"/>
        <c:majorGridlines>
          <c:spPr>
            <a:ln w="12700" cap="flat" cmpd="sng" algn="ctr">
              <a:solidFill>
                <a:schemeClr val="tx1">
                  <a:tint val="75000"/>
                </a:schemeClr>
              </a:solidFill>
              <a:prstDash val="solid"/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 smtClean="0">
                    <a:solidFill>
                      <a:schemeClr val="tx1"/>
                    </a:solidFill>
                  </a:rPr>
                  <a:t>Overhead (%)</a:t>
                </a:r>
                <a:endParaRPr lang="en-US" dirty="0">
                  <a:solidFill>
                    <a:schemeClr val="tx1"/>
                  </a:solidFill>
                </a:endParaRP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1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tint val="7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68063520"/>
        <c:crosses val="autoZero"/>
        <c:crossBetween val="between"/>
        <c:minorUnit val="10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25729916933782754"/>
          <c:y val="0.26542575146049413"/>
          <c:w val="0.47659881817504146"/>
          <c:h val="0.1599404903560095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12700" cap="flat" cmpd="sng" algn="ctr">
      <a:noFill/>
      <a:prstDash val="solid"/>
    </a:ln>
    <a:effectLst/>
  </c:spPr>
  <c:txPr>
    <a:bodyPr/>
    <a:lstStyle/>
    <a:p>
      <a:pPr>
        <a:defRPr sz="1800"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925069547803343"/>
          <c:y val="0.26796542147347863"/>
          <c:w val="0.69220487835160749"/>
          <c:h val="0.4950660745895134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Optimistic Enforcer</c:v>
                </c:pt>
              </c:strCache>
            </c:strRef>
          </c:tx>
          <c:spPr>
            <a:solidFill>
              <a:srgbClr val="0066FF"/>
            </a:solidFill>
            <a:ln>
              <a:noFill/>
            </a:ln>
            <a:effectLst/>
          </c:spPr>
          <c:invertIfNegative val="0"/>
          <c:cat>
            <c:strRef>
              <c:f>Sheet1!$A$2:$A$15</c:f>
              <c:strCache>
                <c:ptCount val="14"/>
                <c:pt idx="0">
                  <c:v>eclipse6</c:v>
                </c:pt>
                <c:pt idx="1">
                  <c:v>hsqldb6</c:v>
                </c:pt>
                <c:pt idx="2">
                  <c:v>lusearch6</c:v>
                </c:pt>
                <c:pt idx="3">
                  <c:v>xalan6</c:v>
                </c:pt>
                <c:pt idx="4">
                  <c:v>avrora9</c:v>
                </c:pt>
                <c:pt idx="5">
                  <c:v>jython9</c:v>
                </c:pt>
                <c:pt idx="6">
                  <c:v>luindex9</c:v>
                </c:pt>
                <c:pt idx="7">
                  <c:v>lusearch9</c:v>
                </c:pt>
                <c:pt idx="8">
                  <c:v>pmd9</c:v>
                </c:pt>
                <c:pt idx="9">
                  <c:v>sunflow9</c:v>
                </c:pt>
                <c:pt idx="10">
                  <c:v>xalan9</c:v>
                </c:pt>
                <c:pt idx="11">
                  <c:v>jbb2000</c:v>
                </c:pt>
                <c:pt idx="12">
                  <c:v>jbb2005</c:v>
                </c:pt>
                <c:pt idx="13">
                  <c:v>geomean</c:v>
                </c:pt>
              </c:strCache>
            </c:strRef>
          </c:cat>
          <c:val>
            <c:numRef>
              <c:f>Sheet1!$B$2:$B$15</c:f>
              <c:numCache>
                <c:formatCode>General</c:formatCode>
                <c:ptCount val="14"/>
                <c:pt idx="0">
                  <c:v>35.721654480118502</c:v>
                </c:pt>
                <c:pt idx="1">
                  <c:v>29.865848073030101</c:v>
                </c:pt>
                <c:pt idx="2">
                  <c:v>16.945235897641599</c:v>
                </c:pt>
                <c:pt idx="3">
                  <c:v>98.347358624076605</c:v>
                </c:pt>
                <c:pt idx="4">
                  <c:v>54.239375555741503</c:v>
                </c:pt>
                <c:pt idx="5">
                  <c:v>15.952215224360099</c:v>
                </c:pt>
                <c:pt idx="6">
                  <c:v>55.6606124132242</c:v>
                </c:pt>
                <c:pt idx="7">
                  <c:v>6.6728866991987799</c:v>
                </c:pt>
                <c:pt idx="8">
                  <c:v>21.576499264125999</c:v>
                </c:pt>
                <c:pt idx="9">
                  <c:v>26.380773142995601</c:v>
                </c:pt>
                <c:pt idx="10">
                  <c:v>47.514385023569901</c:v>
                </c:pt>
                <c:pt idx="11">
                  <c:v>20.352768593557101</c:v>
                </c:pt>
                <c:pt idx="12">
                  <c:v>123.670115035002</c:v>
                </c:pt>
                <c:pt idx="13">
                  <c:v>39.258671199852998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Hybrid Enforcer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cat>
            <c:strRef>
              <c:f>Sheet1!$A$2:$A$15</c:f>
              <c:strCache>
                <c:ptCount val="14"/>
                <c:pt idx="0">
                  <c:v>eclipse6</c:v>
                </c:pt>
                <c:pt idx="1">
                  <c:v>hsqldb6</c:v>
                </c:pt>
                <c:pt idx="2">
                  <c:v>lusearch6</c:v>
                </c:pt>
                <c:pt idx="3">
                  <c:v>xalan6</c:v>
                </c:pt>
                <c:pt idx="4">
                  <c:v>avrora9</c:v>
                </c:pt>
                <c:pt idx="5">
                  <c:v>jython9</c:v>
                </c:pt>
                <c:pt idx="6">
                  <c:v>luindex9</c:v>
                </c:pt>
                <c:pt idx="7">
                  <c:v>lusearch9</c:v>
                </c:pt>
                <c:pt idx="8">
                  <c:v>pmd9</c:v>
                </c:pt>
                <c:pt idx="9">
                  <c:v>sunflow9</c:v>
                </c:pt>
                <c:pt idx="10">
                  <c:v>xalan9</c:v>
                </c:pt>
                <c:pt idx="11">
                  <c:v>jbb2000</c:v>
                </c:pt>
                <c:pt idx="12">
                  <c:v>jbb2005</c:v>
                </c:pt>
                <c:pt idx="13">
                  <c:v>geomean</c:v>
                </c:pt>
              </c:strCache>
            </c:strRef>
          </c:cat>
          <c:val>
            <c:numRef>
              <c:f>Sheet1!$C$2:$C$15</c:f>
              <c:numCache>
                <c:formatCode>General</c:formatCode>
                <c:ptCount val="14"/>
                <c:pt idx="0">
                  <c:v>39.774623245659903</c:v>
                </c:pt>
                <c:pt idx="1">
                  <c:v>33.983290154383603</c:v>
                </c:pt>
                <c:pt idx="2">
                  <c:v>26.763547226346599</c:v>
                </c:pt>
                <c:pt idx="3">
                  <c:v>62.839463164527203</c:v>
                </c:pt>
                <c:pt idx="4">
                  <c:v>50.739583598694203</c:v>
                </c:pt>
                <c:pt idx="5">
                  <c:v>18.890236768754502</c:v>
                </c:pt>
                <c:pt idx="6">
                  <c:v>58.017303594748697</c:v>
                </c:pt>
                <c:pt idx="7">
                  <c:v>4.4209216835256298</c:v>
                </c:pt>
                <c:pt idx="8">
                  <c:v>25.6368788823149</c:v>
                </c:pt>
                <c:pt idx="9">
                  <c:v>33.405982056442497</c:v>
                </c:pt>
                <c:pt idx="10">
                  <c:v>24.519133666307599</c:v>
                </c:pt>
                <c:pt idx="11">
                  <c:v>26.4133145048933</c:v>
                </c:pt>
                <c:pt idx="12">
                  <c:v>47.4391206223913</c:v>
                </c:pt>
                <c:pt idx="13">
                  <c:v>33.897279000541999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19151072"/>
        <c:axId val="319153032"/>
      </c:barChart>
      <c:catAx>
        <c:axId val="31915107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one"/>
        <c:spPr>
          <a:noFill/>
          <a:ln w="12700" cap="flat" cmpd="sng" algn="ctr">
            <a:solidFill>
              <a:schemeClr val="tx1">
                <a:tint val="7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19153032"/>
        <c:crosses val="autoZero"/>
        <c:auto val="1"/>
        <c:lblAlgn val="ctr"/>
        <c:lblOffset val="100"/>
        <c:noMultiLvlLbl val="0"/>
      </c:catAx>
      <c:valAx>
        <c:axId val="319153032"/>
        <c:scaling>
          <c:orientation val="minMax"/>
          <c:max val="120"/>
          <c:min val="0"/>
        </c:scaling>
        <c:delete val="0"/>
        <c:axPos val="l"/>
        <c:majorGridlines>
          <c:spPr>
            <a:ln w="12700" cap="flat" cmpd="sng" algn="ctr">
              <a:solidFill>
                <a:schemeClr val="tx1">
                  <a:tint val="75000"/>
                </a:schemeClr>
              </a:solidFill>
              <a:prstDash val="solid"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tint val="7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19151072"/>
        <c:crosses val="autoZero"/>
        <c:crossBetween val="between"/>
        <c:minorUnit val="10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32093797485840586"/>
          <c:y val="0.26377091164194499"/>
          <c:w val="0.41590413040475205"/>
          <c:h val="0.1722179780907574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12700" cap="flat" cmpd="sng" algn="ctr">
      <a:noFill/>
      <a:prstDash val="solid"/>
    </a:ln>
    <a:effectLst/>
  </c:spPr>
  <c:txPr>
    <a:bodyPr/>
    <a:lstStyle/>
    <a:p>
      <a:pPr>
        <a:defRPr sz="1800"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925069547803343"/>
          <c:y val="0.26796542147347863"/>
          <c:w val="0.69220487835160749"/>
          <c:h val="0.4950660745895134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Optimistic Recorder</c:v>
                </c:pt>
              </c:strCache>
            </c:strRef>
          </c:tx>
          <c:spPr>
            <a:solidFill>
              <a:srgbClr val="0066FF"/>
            </a:solidFill>
            <a:ln>
              <a:noFill/>
            </a:ln>
            <a:effectLst/>
          </c:spPr>
          <c:invertIfNegative val="0"/>
          <c:cat>
            <c:strRef>
              <c:f>Sheet1!$A$2:$A$14</c:f>
              <c:strCache>
                <c:ptCount val="13"/>
                <c:pt idx="0">
                  <c:v>hsqldb6</c:v>
                </c:pt>
                <c:pt idx="1">
                  <c:v>lusearch6</c:v>
                </c:pt>
                <c:pt idx="2">
                  <c:v>xalan6</c:v>
                </c:pt>
                <c:pt idx="3">
                  <c:v>avrora9</c:v>
                </c:pt>
                <c:pt idx="4">
                  <c:v>jython9</c:v>
                </c:pt>
                <c:pt idx="5">
                  <c:v>luindex9</c:v>
                </c:pt>
                <c:pt idx="6">
                  <c:v>lusearch9</c:v>
                </c:pt>
                <c:pt idx="7">
                  <c:v>pmd9</c:v>
                </c:pt>
                <c:pt idx="8">
                  <c:v>sunflow9</c:v>
                </c:pt>
                <c:pt idx="9">
                  <c:v>xalan9</c:v>
                </c:pt>
                <c:pt idx="10">
                  <c:v>jbb2000</c:v>
                </c:pt>
                <c:pt idx="11">
                  <c:v>jbb2005</c:v>
                </c:pt>
                <c:pt idx="12">
                  <c:v>geomean</c:v>
                </c:pt>
              </c:strCache>
            </c:strRef>
          </c:cat>
          <c:val>
            <c:numRef>
              <c:f>Sheet1!$B$2:$B$14</c:f>
              <c:numCache>
                <c:formatCode>General</c:formatCode>
                <c:ptCount val="13"/>
                <c:pt idx="0">
                  <c:v>95.540052106666394</c:v>
                </c:pt>
                <c:pt idx="1">
                  <c:v>6.0716318972757701</c:v>
                </c:pt>
                <c:pt idx="2">
                  <c:v>96.313084367171399</c:v>
                </c:pt>
                <c:pt idx="3">
                  <c:v>66.971866516652398</c:v>
                </c:pt>
                <c:pt idx="4">
                  <c:v>44.359685350017998</c:v>
                </c:pt>
                <c:pt idx="5">
                  <c:v>66.863688042426602</c:v>
                </c:pt>
                <c:pt idx="6">
                  <c:v>5.7143740042850002</c:v>
                </c:pt>
                <c:pt idx="7">
                  <c:v>17.554017397811201</c:v>
                </c:pt>
                <c:pt idx="8">
                  <c:v>16.0423158351424</c:v>
                </c:pt>
                <c:pt idx="9">
                  <c:v>65.458255351727104</c:v>
                </c:pt>
                <c:pt idx="10">
                  <c:v>13.9857398022159</c:v>
                </c:pt>
                <c:pt idx="11">
                  <c:v>115.634606123146</c:v>
                </c:pt>
                <c:pt idx="12">
                  <c:v>46.287331646225297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Hybrid Recorder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cat>
            <c:strRef>
              <c:f>Sheet1!$A$2:$A$14</c:f>
              <c:strCache>
                <c:ptCount val="13"/>
                <c:pt idx="0">
                  <c:v>hsqldb6</c:v>
                </c:pt>
                <c:pt idx="1">
                  <c:v>lusearch6</c:v>
                </c:pt>
                <c:pt idx="2">
                  <c:v>xalan6</c:v>
                </c:pt>
                <c:pt idx="3">
                  <c:v>avrora9</c:v>
                </c:pt>
                <c:pt idx="4">
                  <c:v>jython9</c:v>
                </c:pt>
                <c:pt idx="5">
                  <c:v>luindex9</c:v>
                </c:pt>
                <c:pt idx="6">
                  <c:v>lusearch9</c:v>
                </c:pt>
                <c:pt idx="7">
                  <c:v>pmd9</c:v>
                </c:pt>
                <c:pt idx="8">
                  <c:v>sunflow9</c:v>
                </c:pt>
                <c:pt idx="9">
                  <c:v>xalan9</c:v>
                </c:pt>
                <c:pt idx="10">
                  <c:v>jbb2000</c:v>
                </c:pt>
                <c:pt idx="11">
                  <c:v>jbb2005</c:v>
                </c:pt>
                <c:pt idx="12">
                  <c:v>geomean</c:v>
                </c:pt>
              </c:strCache>
            </c:strRef>
          </c:cat>
          <c:val>
            <c:numRef>
              <c:f>Sheet1!$C$2:$C$14</c:f>
              <c:numCache>
                <c:formatCode>General</c:formatCode>
                <c:ptCount val="13"/>
                <c:pt idx="0">
                  <c:v>105.163474879628</c:v>
                </c:pt>
                <c:pt idx="1">
                  <c:v>3.5277638424639401</c:v>
                </c:pt>
                <c:pt idx="2">
                  <c:v>62.971740879426903</c:v>
                </c:pt>
                <c:pt idx="3">
                  <c:v>74.333412305195097</c:v>
                </c:pt>
                <c:pt idx="4">
                  <c:v>46.7376817077363</c:v>
                </c:pt>
                <c:pt idx="5">
                  <c:v>58.955292389607898</c:v>
                </c:pt>
                <c:pt idx="6">
                  <c:v>2.8020793275833502</c:v>
                </c:pt>
                <c:pt idx="7">
                  <c:v>19.3362017896673</c:v>
                </c:pt>
                <c:pt idx="8">
                  <c:v>19.810786132163798</c:v>
                </c:pt>
                <c:pt idx="9">
                  <c:v>44.024968063192802</c:v>
                </c:pt>
                <c:pt idx="10">
                  <c:v>17.7019457605548</c:v>
                </c:pt>
                <c:pt idx="11">
                  <c:v>83.367305822570898</c:v>
                </c:pt>
                <c:pt idx="12">
                  <c:v>41.478349690328201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87084440"/>
        <c:axId val="387076600"/>
      </c:barChart>
      <c:catAx>
        <c:axId val="38708444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tint val="7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87076600"/>
        <c:crosses val="autoZero"/>
        <c:auto val="1"/>
        <c:lblAlgn val="ctr"/>
        <c:lblOffset val="100"/>
        <c:noMultiLvlLbl val="0"/>
      </c:catAx>
      <c:valAx>
        <c:axId val="387076600"/>
        <c:scaling>
          <c:orientation val="minMax"/>
          <c:max val="120"/>
          <c:min val="0"/>
        </c:scaling>
        <c:delete val="0"/>
        <c:axPos val="l"/>
        <c:majorGridlines>
          <c:spPr>
            <a:ln w="12700" cap="flat" cmpd="sng" algn="ctr">
              <a:solidFill>
                <a:schemeClr val="tx1">
                  <a:tint val="75000"/>
                </a:schemeClr>
              </a:solidFill>
              <a:prstDash val="solid"/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 smtClean="0">
                    <a:solidFill>
                      <a:schemeClr val="tx1"/>
                    </a:solidFill>
                  </a:rPr>
                  <a:t>Overhead (%)</a:t>
                </a:r>
                <a:endParaRPr lang="en-US" dirty="0">
                  <a:solidFill>
                    <a:schemeClr val="tx1"/>
                  </a:solidFill>
                </a:endParaRP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1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tint val="7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87084440"/>
        <c:crosses val="autoZero"/>
        <c:crossBetween val="between"/>
        <c:minorUnit val="10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81508990857355956"/>
          <c:y val="0.36165110175181592"/>
          <c:w val="0.18491009142644046"/>
          <c:h val="0.3154573338216443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12700" cap="flat" cmpd="sng" algn="ctr">
      <a:noFill/>
      <a:prstDash val="solid"/>
    </a:ln>
    <a:effectLst/>
  </c:spPr>
  <c:txPr>
    <a:bodyPr/>
    <a:lstStyle/>
    <a:p>
      <a:pPr>
        <a:defRPr sz="1800"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10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9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F9078BD-43EC-4C4B-9446-5C83717B6EDE}" type="doc">
      <dgm:prSet loTypeId="urn:microsoft.com/office/officeart/2005/8/layout/funnel1" loCatId="relationship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n-US"/>
        </a:p>
      </dgm:t>
    </dgm:pt>
    <dgm:pt modelId="{97E70ECB-6337-4B0C-802E-A8AB0E520CA7}">
      <dgm:prSet phldrT="[Text]" custT="1"/>
      <dgm:spPr/>
      <dgm:t>
        <a:bodyPr/>
        <a:lstStyle/>
        <a:p>
          <a:r>
            <a:rPr lang="en-US" sz="2000" dirty="0" smtClean="0"/>
            <a:t>Complete State Transition Table</a:t>
          </a:r>
          <a:endParaRPr lang="en-US" sz="2000" dirty="0"/>
        </a:p>
      </dgm:t>
    </dgm:pt>
    <dgm:pt modelId="{FA9BB7B3-A396-4DB8-BACA-A73FD935480B}" type="parTrans" cxnId="{BF8E8415-9F7D-4752-A3FA-DF72AF18B7A3}">
      <dgm:prSet/>
      <dgm:spPr/>
      <dgm:t>
        <a:bodyPr/>
        <a:lstStyle/>
        <a:p>
          <a:endParaRPr lang="en-US"/>
        </a:p>
      </dgm:t>
    </dgm:pt>
    <dgm:pt modelId="{9CE2D75A-AD7F-4B41-B367-04AFCDA1D95E}" type="sibTrans" cxnId="{BF8E8415-9F7D-4752-A3FA-DF72AF18B7A3}">
      <dgm:prSet/>
      <dgm:spPr/>
      <dgm:t>
        <a:bodyPr/>
        <a:lstStyle/>
        <a:p>
          <a:endParaRPr lang="en-US"/>
        </a:p>
      </dgm:t>
    </dgm:pt>
    <dgm:pt modelId="{ED27D8CE-E6E9-48F5-855C-6D1314331D3E}">
      <dgm:prSet phldrT="[Text]" custT="1"/>
      <dgm:spPr/>
      <dgm:t>
        <a:bodyPr/>
        <a:lstStyle/>
        <a:p>
          <a:r>
            <a:rPr lang="en-US" sz="2800" dirty="0" smtClean="0"/>
            <a:t>Please check the paper</a:t>
          </a:r>
          <a:endParaRPr lang="en-US" sz="2800" dirty="0"/>
        </a:p>
      </dgm:t>
    </dgm:pt>
    <dgm:pt modelId="{60A0C3DC-45D6-41BF-9B18-35A7D772C9DA}" type="sibTrans" cxnId="{7D1E9B07-209E-4D15-B5CC-229A26ACF575}">
      <dgm:prSet/>
      <dgm:spPr/>
      <dgm:t>
        <a:bodyPr/>
        <a:lstStyle/>
        <a:p>
          <a:endParaRPr lang="en-US"/>
        </a:p>
      </dgm:t>
    </dgm:pt>
    <dgm:pt modelId="{F58C725B-B122-4EE9-A732-5DEA9B0F50BF}" type="parTrans" cxnId="{7D1E9B07-209E-4D15-B5CC-229A26ACF575}">
      <dgm:prSet/>
      <dgm:spPr/>
      <dgm:t>
        <a:bodyPr/>
        <a:lstStyle/>
        <a:p>
          <a:endParaRPr lang="en-US"/>
        </a:p>
      </dgm:t>
    </dgm:pt>
    <dgm:pt modelId="{E55F7E76-03C4-45D9-BDE1-4828A7F82457}">
      <dgm:prSet phldrT="[Text]" custT="1"/>
      <dgm:spPr/>
      <dgm:t>
        <a:bodyPr lIns="0" rIns="0" anchor="ctr" anchorCtr="0"/>
        <a:lstStyle/>
        <a:p>
          <a:pPr>
            <a:spcAft>
              <a:spcPts val="0"/>
            </a:spcAft>
          </a:pPr>
          <a:r>
            <a:rPr lang="en-US" sz="2000" dirty="0" smtClean="0"/>
            <a:t>Run-time Characteristics</a:t>
          </a:r>
          <a:endParaRPr lang="en-US" sz="2000" dirty="0"/>
        </a:p>
      </dgm:t>
    </dgm:pt>
    <dgm:pt modelId="{BEB52317-15E4-4F2B-9E6A-A1B484CE4EEE}" type="parTrans" cxnId="{6E70AC2F-79CF-4B36-9FBF-75E3621D2F7E}">
      <dgm:prSet/>
      <dgm:spPr/>
      <dgm:t>
        <a:bodyPr/>
        <a:lstStyle/>
        <a:p>
          <a:endParaRPr lang="en-US"/>
        </a:p>
      </dgm:t>
    </dgm:pt>
    <dgm:pt modelId="{AFEDF597-D03D-4134-824C-28357B4AF54D}" type="sibTrans" cxnId="{6E70AC2F-79CF-4B36-9FBF-75E3621D2F7E}">
      <dgm:prSet/>
      <dgm:spPr/>
      <dgm:t>
        <a:bodyPr/>
        <a:lstStyle/>
        <a:p>
          <a:endParaRPr lang="en-US"/>
        </a:p>
      </dgm:t>
    </dgm:pt>
    <dgm:pt modelId="{CBBADB34-B0AB-4E66-88F4-F8917F55CEF8}">
      <dgm:prSet phldrT="[Text]" custT="1"/>
      <dgm:spPr/>
      <dgm:t>
        <a:bodyPr/>
        <a:lstStyle/>
        <a:p>
          <a:r>
            <a:rPr lang="en-US" sz="2000" dirty="0" smtClean="0"/>
            <a:t>Stress Tests</a:t>
          </a:r>
          <a:endParaRPr lang="en-US" sz="2000" dirty="0"/>
        </a:p>
      </dgm:t>
    </dgm:pt>
    <dgm:pt modelId="{71905F10-2E11-421C-9DE7-CDA415DC3E81}" type="parTrans" cxnId="{BD10EFF3-D856-43C4-B222-31E8E227CF4B}">
      <dgm:prSet/>
      <dgm:spPr/>
      <dgm:t>
        <a:bodyPr/>
        <a:lstStyle/>
        <a:p>
          <a:endParaRPr lang="en-US"/>
        </a:p>
      </dgm:t>
    </dgm:pt>
    <dgm:pt modelId="{C7FEAFDD-C7C6-4ACE-B162-488818AD92F0}" type="sibTrans" cxnId="{BD10EFF3-D856-43C4-B222-31E8E227CF4B}">
      <dgm:prSet/>
      <dgm:spPr/>
      <dgm:t>
        <a:bodyPr/>
        <a:lstStyle/>
        <a:p>
          <a:endParaRPr lang="en-US"/>
        </a:p>
      </dgm:t>
    </dgm:pt>
    <dgm:pt modelId="{7D3BA316-44F5-43C0-B953-DAD228909D78}" type="pres">
      <dgm:prSet presAssocID="{AF9078BD-43EC-4C4B-9446-5C83717B6EDE}" presName="Name0" presStyleCnt="0">
        <dgm:presLayoutVars>
          <dgm:chMax val="4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FB9A2B1-0C71-4DBB-A6A6-7C645DCF4025}" type="pres">
      <dgm:prSet presAssocID="{AF9078BD-43EC-4C4B-9446-5C83717B6EDE}" presName="ellipse" presStyleLbl="trBgShp" presStyleIdx="0" presStyleCnt="1"/>
      <dgm:spPr/>
      <dgm:t>
        <a:bodyPr/>
        <a:lstStyle/>
        <a:p>
          <a:endParaRPr lang="en-US"/>
        </a:p>
      </dgm:t>
    </dgm:pt>
    <dgm:pt modelId="{4E645998-EB08-4187-A13C-101F6164892A}" type="pres">
      <dgm:prSet presAssocID="{AF9078BD-43EC-4C4B-9446-5C83717B6EDE}" presName="arrow1" presStyleLbl="fgShp" presStyleIdx="0" presStyleCnt="1" custFlipVert="1" custFlipHor="1" custScaleX="35575" custScaleY="35794" custLinFactX="145583" custLinFactY="-100000" custLinFactNeighborX="200000" custLinFactNeighborY="-101601"/>
      <dgm:spPr>
        <a:noFill/>
      </dgm:spPr>
      <dgm:t>
        <a:bodyPr/>
        <a:lstStyle/>
        <a:p>
          <a:endParaRPr lang="en-US"/>
        </a:p>
      </dgm:t>
    </dgm:pt>
    <dgm:pt modelId="{E58226F5-6F0F-48A6-92F1-E8ECE2561C97}" type="pres">
      <dgm:prSet presAssocID="{AF9078BD-43EC-4C4B-9446-5C83717B6EDE}" presName="rectangle" presStyleLbl="revTx" presStyleIdx="0" presStyleCnt="1" custLinFactNeighborX="1777" custLinFactNeighborY="-7250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4415455-B074-4AA1-8128-ECA6C74885BC}" type="pres">
      <dgm:prSet presAssocID="{97E70ECB-6337-4B0C-802E-A8AB0E520CA7}" presName="item1" presStyleLbl="node1" presStyleIdx="0" presStyleCnt="3" custLinFactNeighborX="-11789" custLinFactNeighborY="384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1BDE740-CB1D-4D51-A7A8-B20D7AE087A0}" type="pres">
      <dgm:prSet presAssocID="{CBBADB34-B0AB-4E66-88F4-F8917F55CEF8}" presName="item2" presStyleLbl="node1" presStyleIdx="1" presStyleCnt="3" custScaleX="131023" custScaleY="98067" custLinFactNeighborX="2855" custLinFactNeighborY="-2832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DDE2039-93FB-46FF-A126-3FA3F7247E74}" type="pres">
      <dgm:prSet presAssocID="{ED27D8CE-E6E9-48F5-855C-6D1314331D3E}" presName="item3" presStyleLbl="node1" presStyleIdx="2" presStyleCnt="3" custScaleX="148284" custScaleY="90343" custLinFactNeighborX="21702" custLinFactNeighborY="-317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C3FDBB2-4672-4A5A-9994-98F79F04143C}" type="pres">
      <dgm:prSet presAssocID="{AF9078BD-43EC-4C4B-9446-5C83717B6EDE}" presName="funnel" presStyleLbl="trAlignAcc1" presStyleIdx="0" presStyleCnt="1"/>
      <dgm:spPr/>
      <dgm:t>
        <a:bodyPr/>
        <a:lstStyle/>
        <a:p>
          <a:endParaRPr lang="en-US"/>
        </a:p>
      </dgm:t>
    </dgm:pt>
  </dgm:ptLst>
  <dgm:cxnLst>
    <dgm:cxn modelId="{A9053561-9240-4EB4-8A93-BBB12C11B00B}" type="presOf" srcId="{AF9078BD-43EC-4C4B-9446-5C83717B6EDE}" destId="{7D3BA316-44F5-43C0-B953-DAD228909D78}" srcOrd="0" destOrd="0" presId="urn:microsoft.com/office/officeart/2005/8/layout/funnel1"/>
    <dgm:cxn modelId="{BF8E8415-9F7D-4752-A3FA-DF72AF18B7A3}" srcId="{AF9078BD-43EC-4C4B-9446-5C83717B6EDE}" destId="{97E70ECB-6337-4B0C-802E-A8AB0E520CA7}" srcOrd="1" destOrd="0" parTransId="{FA9BB7B3-A396-4DB8-BACA-A73FD935480B}" sibTransId="{9CE2D75A-AD7F-4B41-B367-04AFCDA1D95E}"/>
    <dgm:cxn modelId="{C12D812E-BFA9-4A0D-8E1F-1544C3B311F9}" type="presOf" srcId="{ED27D8CE-E6E9-48F5-855C-6D1314331D3E}" destId="{E58226F5-6F0F-48A6-92F1-E8ECE2561C97}" srcOrd="0" destOrd="0" presId="urn:microsoft.com/office/officeart/2005/8/layout/funnel1"/>
    <dgm:cxn modelId="{BD10EFF3-D856-43C4-B222-31E8E227CF4B}" srcId="{AF9078BD-43EC-4C4B-9446-5C83717B6EDE}" destId="{CBBADB34-B0AB-4E66-88F4-F8917F55CEF8}" srcOrd="2" destOrd="0" parTransId="{71905F10-2E11-421C-9DE7-CDA415DC3E81}" sibTransId="{C7FEAFDD-C7C6-4ACE-B162-488818AD92F0}"/>
    <dgm:cxn modelId="{6E70AC2F-79CF-4B36-9FBF-75E3621D2F7E}" srcId="{AF9078BD-43EC-4C4B-9446-5C83717B6EDE}" destId="{E55F7E76-03C4-45D9-BDE1-4828A7F82457}" srcOrd="0" destOrd="0" parTransId="{BEB52317-15E4-4F2B-9E6A-A1B484CE4EEE}" sibTransId="{AFEDF597-D03D-4134-824C-28357B4AF54D}"/>
    <dgm:cxn modelId="{88788D2E-91EE-4C2E-8A66-5F76C5165CA2}" type="presOf" srcId="{97E70ECB-6337-4B0C-802E-A8AB0E520CA7}" destId="{11BDE740-CB1D-4D51-A7A8-B20D7AE087A0}" srcOrd="0" destOrd="0" presId="urn:microsoft.com/office/officeart/2005/8/layout/funnel1"/>
    <dgm:cxn modelId="{7D1E9B07-209E-4D15-B5CC-229A26ACF575}" srcId="{AF9078BD-43EC-4C4B-9446-5C83717B6EDE}" destId="{ED27D8CE-E6E9-48F5-855C-6D1314331D3E}" srcOrd="3" destOrd="0" parTransId="{F58C725B-B122-4EE9-A732-5DEA9B0F50BF}" sibTransId="{60A0C3DC-45D6-41BF-9B18-35A7D772C9DA}"/>
    <dgm:cxn modelId="{7A2B90F3-32FD-4C19-8E3F-EAB4885E7B4C}" type="presOf" srcId="{E55F7E76-03C4-45D9-BDE1-4828A7F82457}" destId="{EDDE2039-93FB-46FF-A126-3FA3F7247E74}" srcOrd="0" destOrd="0" presId="urn:microsoft.com/office/officeart/2005/8/layout/funnel1"/>
    <dgm:cxn modelId="{21272194-57A5-40AB-9738-D76FD738C787}" type="presOf" srcId="{CBBADB34-B0AB-4E66-88F4-F8917F55CEF8}" destId="{64415455-B074-4AA1-8128-ECA6C74885BC}" srcOrd="0" destOrd="0" presId="urn:microsoft.com/office/officeart/2005/8/layout/funnel1"/>
    <dgm:cxn modelId="{14160F6F-0094-49B9-84A1-313BDB3092F3}" type="presParOf" srcId="{7D3BA316-44F5-43C0-B953-DAD228909D78}" destId="{6FB9A2B1-0C71-4DBB-A6A6-7C645DCF4025}" srcOrd="0" destOrd="0" presId="urn:microsoft.com/office/officeart/2005/8/layout/funnel1"/>
    <dgm:cxn modelId="{ABDDDF58-E422-4603-991C-0156DABFF572}" type="presParOf" srcId="{7D3BA316-44F5-43C0-B953-DAD228909D78}" destId="{4E645998-EB08-4187-A13C-101F6164892A}" srcOrd="1" destOrd="0" presId="urn:microsoft.com/office/officeart/2005/8/layout/funnel1"/>
    <dgm:cxn modelId="{4B98E296-6469-4123-8D7B-1E19FFDDC399}" type="presParOf" srcId="{7D3BA316-44F5-43C0-B953-DAD228909D78}" destId="{E58226F5-6F0F-48A6-92F1-E8ECE2561C97}" srcOrd="2" destOrd="0" presId="urn:microsoft.com/office/officeart/2005/8/layout/funnel1"/>
    <dgm:cxn modelId="{21128A33-834B-48CB-B86A-711778117AF0}" type="presParOf" srcId="{7D3BA316-44F5-43C0-B953-DAD228909D78}" destId="{64415455-B074-4AA1-8128-ECA6C74885BC}" srcOrd="3" destOrd="0" presId="urn:microsoft.com/office/officeart/2005/8/layout/funnel1"/>
    <dgm:cxn modelId="{9E316A9B-14EE-45FF-80A8-E3A75C6F7645}" type="presParOf" srcId="{7D3BA316-44F5-43C0-B953-DAD228909D78}" destId="{11BDE740-CB1D-4D51-A7A8-B20D7AE087A0}" srcOrd="4" destOrd="0" presId="urn:microsoft.com/office/officeart/2005/8/layout/funnel1"/>
    <dgm:cxn modelId="{28047610-3240-4C20-B979-1484CFFDC09D}" type="presParOf" srcId="{7D3BA316-44F5-43C0-B953-DAD228909D78}" destId="{EDDE2039-93FB-46FF-A126-3FA3F7247E74}" srcOrd="5" destOrd="0" presId="urn:microsoft.com/office/officeart/2005/8/layout/funnel1"/>
    <dgm:cxn modelId="{DAC454D5-80F3-417F-970C-FAC6352E1B7E}" type="presParOf" srcId="{7D3BA316-44F5-43C0-B953-DAD228909D78}" destId="{EC3FDBB2-4672-4A5A-9994-98F79F04143C}" srcOrd="6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FB9A2B1-0C71-4DBB-A6A6-7C645DCF4025}">
      <dsp:nvSpPr>
        <dsp:cNvPr id="0" name=""/>
        <dsp:cNvSpPr/>
      </dsp:nvSpPr>
      <dsp:spPr>
        <a:xfrm>
          <a:off x="2656540" y="227966"/>
          <a:ext cx="4524254" cy="1571214"/>
        </a:xfrm>
        <a:prstGeom prst="ellipse">
          <a:avLst/>
        </a:prstGeom>
        <a:solidFill>
          <a:schemeClr val="accent1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E645998-EB08-4187-A13C-101F6164892A}">
      <dsp:nvSpPr>
        <dsp:cNvPr id="0" name=""/>
        <dsp:cNvSpPr/>
      </dsp:nvSpPr>
      <dsp:spPr>
        <a:xfrm flipH="1" flipV="1">
          <a:off x="7799772" y="3124202"/>
          <a:ext cx="311919" cy="200857"/>
        </a:xfrm>
        <a:prstGeom prst="downArrow">
          <a:avLst/>
        </a:prstGeom>
        <a:noFill/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58226F5-6F0F-48A6-92F1-E8ECE2561C97}">
      <dsp:nvSpPr>
        <dsp:cNvPr id="0" name=""/>
        <dsp:cNvSpPr/>
      </dsp:nvSpPr>
      <dsp:spPr>
        <a:xfrm>
          <a:off x="2896164" y="3761391"/>
          <a:ext cx="4208609" cy="10521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Please check the paper</a:t>
          </a:r>
          <a:endParaRPr lang="en-US" sz="2800" kern="1200" dirty="0"/>
        </a:p>
      </dsp:txBody>
      <dsp:txXfrm>
        <a:off x="2896164" y="3761391"/>
        <a:ext cx="4208609" cy="1052152"/>
      </dsp:txXfrm>
    </dsp:sp>
    <dsp:sp modelId="{64415455-B074-4AA1-8128-ECA6C74885BC}">
      <dsp:nvSpPr>
        <dsp:cNvPr id="0" name=""/>
        <dsp:cNvSpPr/>
      </dsp:nvSpPr>
      <dsp:spPr>
        <a:xfrm>
          <a:off x="4115348" y="1981195"/>
          <a:ext cx="1578228" cy="157822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Stress Tests</a:t>
          </a:r>
          <a:endParaRPr lang="en-US" sz="2000" kern="1200" dirty="0"/>
        </a:p>
      </dsp:txBody>
      <dsp:txXfrm>
        <a:off x="4346474" y="2212321"/>
        <a:ext cx="1115976" cy="1115976"/>
      </dsp:txXfrm>
    </dsp:sp>
    <dsp:sp modelId="{11BDE740-CB1D-4D51-A7A8-B20D7AE087A0}">
      <dsp:nvSpPr>
        <dsp:cNvPr id="0" name=""/>
        <dsp:cNvSpPr/>
      </dsp:nvSpPr>
      <dsp:spPr>
        <a:xfrm>
          <a:off x="2972346" y="304805"/>
          <a:ext cx="2067842" cy="154772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Complete State Transition Table</a:t>
          </a:r>
          <a:endParaRPr lang="en-US" sz="2000" kern="1200" dirty="0"/>
        </a:p>
      </dsp:txBody>
      <dsp:txXfrm>
        <a:off x="3275174" y="531463"/>
        <a:ext cx="1462186" cy="1094405"/>
      </dsp:txXfrm>
    </dsp:sp>
    <dsp:sp modelId="{EDDE2039-93FB-46FF-A126-3FA3F7247E74}">
      <dsp:nvSpPr>
        <dsp:cNvPr id="0" name=""/>
        <dsp:cNvSpPr/>
      </dsp:nvSpPr>
      <dsp:spPr>
        <a:xfrm>
          <a:off x="4746886" y="381006"/>
          <a:ext cx="2340260" cy="142581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25400" rIns="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n-US" sz="2000" kern="1200" dirty="0" smtClean="0"/>
            <a:t>Run-time Characteristics</a:t>
          </a:r>
          <a:endParaRPr lang="en-US" sz="2000" kern="1200" dirty="0"/>
        </a:p>
      </dsp:txBody>
      <dsp:txXfrm>
        <a:off x="5089609" y="589812"/>
        <a:ext cx="1654814" cy="1008206"/>
      </dsp:txXfrm>
    </dsp:sp>
    <dsp:sp modelId="{EC3FDBB2-4672-4A5A-9994-98F79F04143C}">
      <dsp:nvSpPr>
        <dsp:cNvPr id="0" name=""/>
        <dsp:cNvSpPr/>
      </dsp:nvSpPr>
      <dsp:spPr>
        <a:xfrm>
          <a:off x="2470660" y="35071"/>
          <a:ext cx="4910044" cy="3928035"/>
        </a:xfrm>
        <a:prstGeom prst="funnel">
          <a:avLst/>
        </a:prstGeom>
        <a:solidFill>
          <a:schemeClr val="accent1">
            <a:alpha val="4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0.1238</cdr:x>
      <cdr:y>0.22078</cdr:y>
    </cdr:from>
    <cdr:to>
      <cdr:x>0.82833</cdr:x>
      <cdr:y>0.26729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124699" y="1446796"/>
          <a:ext cx="6400800" cy="3047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600" dirty="0" smtClean="0"/>
            <a:t>                                                                                     29,000    1,300</a:t>
          </a:r>
          <a:endParaRPr lang="en-US" sz="16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0.1238</cdr:x>
      <cdr:y>0.22078</cdr:y>
    </cdr:from>
    <cdr:to>
      <cdr:x>0.82833</cdr:x>
      <cdr:y>0.26729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124699" y="1446796"/>
          <a:ext cx="6400800" cy="3047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600" dirty="0" smtClean="0"/>
            <a:t>410    140  290    500            130   290   240         29,000  1,300 120           340</a:t>
          </a:r>
          <a:endParaRPr lang="en-US" sz="1600" dirty="0"/>
        </a:p>
      </cdr:txBody>
    </cdr:sp>
  </cdr:relSizeAnchor>
  <cdr:relSizeAnchor xmlns:cdr="http://schemas.openxmlformats.org/drawingml/2006/chartDrawing">
    <cdr:from>
      <cdr:x>0.81529</cdr:x>
      <cdr:y>0.61845</cdr:y>
    </cdr:from>
    <cdr:to>
      <cdr:x>0.9411</cdr:x>
      <cdr:y>0.69829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7407043" y="4052835"/>
          <a:ext cx="1143000" cy="52322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2800" dirty="0" smtClean="0">
              <a:solidFill>
                <a:srgbClr val="FF0000"/>
              </a:solidFill>
            </a:rPr>
            <a:t>28%</a:t>
          </a:r>
          <a:endParaRPr lang="en-US" sz="2800" dirty="0">
            <a:solidFill>
              <a:srgbClr val="FF0000"/>
            </a:solidFill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0.1238</cdr:x>
      <cdr:y>0.22078</cdr:y>
    </cdr:from>
    <cdr:to>
      <cdr:x>0.82833</cdr:x>
      <cdr:y>0.26729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124699" y="1446796"/>
          <a:ext cx="6400800" cy="3047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600" dirty="0" smtClean="0"/>
            <a:t>410    140  290    500            130   290   240         29,000  1,300 120           340</a:t>
          </a:r>
          <a:endParaRPr lang="en-US" sz="1600" dirty="0"/>
        </a:p>
      </cdr:txBody>
    </cdr:sp>
  </cdr:relSizeAnchor>
  <cdr:relSizeAnchor xmlns:cdr="http://schemas.openxmlformats.org/drawingml/2006/chartDrawing">
    <cdr:from>
      <cdr:x>0.81529</cdr:x>
      <cdr:y>0.61845</cdr:y>
    </cdr:from>
    <cdr:to>
      <cdr:x>0.9411</cdr:x>
      <cdr:y>0.69829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7407043" y="4052835"/>
          <a:ext cx="1143000" cy="52322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2800" dirty="0" smtClean="0">
              <a:solidFill>
                <a:srgbClr val="FF0000"/>
              </a:solidFill>
            </a:rPr>
            <a:t>28%</a:t>
          </a:r>
          <a:endParaRPr lang="en-US" sz="2800" dirty="0">
            <a:solidFill>
              <a:srgbClr val="FF0000"/>
            </a:solidFill>
          </a:endParaRP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0.1238</cdr:x>
      <cdr:y>0.22078</cdr:y>
    </cdr:from>
    <cdr:to>
      <cdr:x>0.82833</cdr:x>
      <cdr:y>0.26729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124699" y="1446796"/>
          <a:ext cx="6400800" cy="3047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600" dirty="0" smtClean="0"/>
            <a:t>410    140  290    500            130   290   240         29,000  1,300 120           340</a:t>
          </a:r>
          <a:endParaRPr lang="en-US" sz="1600" dirty="0"/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0.1238</cdr:x>
      <cdr:y>0.22078</cdr:y>
    </cdr:from>
    <cdr:to>
      <cdr:x>0.82833</cdr:x>
      <cdr:y>0.26729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124699" y="1446796"/>
          <a:ext cx="6400800" cy="3047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600" dirty="0" smtClean="0"/>
            <a:t>410    140  290    500            130   290   240         29,000  1,300 120           340</a:t>
          </a:r>
          <a:endParaRPr lang="en-US" sz="1600" dirty="0"/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0.1238</cdr:x>
      <cdr:y>0.22078</cdr:y>
    </cdr:from>
    <cdr:to>
      <cdr:x>0.82833</cdr:x>
      <cdr:y>0.26729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124699" y="1446796"/>
          <a:ext cx="6400800" cy="3047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600" dirty="0" smtClean="0"/>
            <a:t>410    140  290    500            130   290   240         29,000  1,300 120           340</a:t>
          </a:r>
          <a:endParaRPr lang="en-US" sz="16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9BCED8-0AB8-4AC8-9B17-A2A9A4917BE6}" type="datetimeFigureOut">
              <a:rPr lang="en-US" smtClean="0"/>
              <a:t>3/14/2016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2E2200-A9DA-43B2-97FF-D9878EB7AE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9111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Optimistic tracking *means* something different from optimistic locking</a:t>
            </a:r>
            <a:r>
              <a:rPr lang="en-US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previous two talks.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2E2200-A9DA-43B2-97FF-D9878EB7AE6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97974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2E2200-A9DA-43B2-97FF-D9878EB7AE6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60994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/>
              <a:t>Blue box: Instrumentation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2E2200-A9DA-43B2-97FF-D9878EB7AE6A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45190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atomicity is the key performance issue.</a:t>
            </a:r>
            <a:endParaRPr lang="en-US" sz="1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2E2200-A9DA-43B2-97FF-D9878EB7AE6A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37226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/>
              <a:t>Create small critical section around each access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/>
              <a:t>Used by most existing work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/>
              <a:t>Pessimistically assumes accesses are involved in cross-thread dependences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2E2200-A9DA-43B2-97FF-D9878EB7AE6A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61288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/>
              <a:t>Special locked state bit pattern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2E2200-A9DA-43B2-97FF-D9878EB7AE6A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70759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By using lock and unlock, analyses can soundly track cross-thread deps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2E2200-A9DA-43B2-97FF-D9878EB7AE6A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52617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Remote cache misses</a:t>
            </a:r>
          </a:p>
          <a:p>
            <a:r>
              <a:rPr lang="en-US" dirty="0" smtClean="0"/>
              <a:t>Serialize concurrent read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2E2200-A9DA-43B2-97FF-D9878EB7AE6A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18563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Describe experiment methodology</a:t>
            </a:r>
            <a:r>
              <a:rPr lang="en-US" baseline="0" dirty="0" smtClean="0"/>
              <a:t> later</a:t>
            </a:r>
          </a:p>
          <a:p>
            <a:r>
              <a:rPr lang="en-US" baseline="0" dirty="0" smtClean="0"/>
              <a:t>Low overhead for </a:t>
            </a:r>
            <a:r>
              <a:rPr lang="en-US" baseline="0" smtClean="0"/>
              <a:t>some programs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2E2200-A9DA-43B2-97FF-D9878EB7AE6A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01482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Most accesses are non-conflicting and has no state</a:t>
            </a:r>
            <a:r>
              <a:rPr lang="en-US" baseline="0" dirty="0" smtClean="0"/>
              <a:t> change.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2E2200-A9DA-43B2-97FF-D9878EB7AE6A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71901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Most accesses are non-conflicting and has no state</a:t>
            </a:r>
            <a:r>
              <a:rPr lang="en-US" baseline="0" dirty="0" smtClean="0"/>
              <a:t> change.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2E2200-A9DA-43B2-97FF-D9878EB7AE6A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7779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Software only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2E2200-A9DA-43B2-97FF-D9878EB7AE6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66575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Define conflicting access.</a:t>
            </a:r>
          </a:p>
          <a:p>
            <a:endParaRPr lang="en-US" dirty="0" smtClean="0"/>
          </a:p>
          <a:p>
            <a:r>
              <a:rPr lang="en-US" dirty="0" smtClean="0"/>
              <a:t>Most </a:t>
            </a:r>
            <a:r>
              <a:rPr lang="en-US" dirty="0" smtClean="0"/>
              <a:t>accesses are non-conflicting and has no state</a:t>
            </a:r>
            <a:r>
              <a:rPr lang="en-US" baseline="0" dirty="0" smtClean="0"/>
              <a:t> change – A worthwhile tradeoff.</a:t>
            </a:r>
          </a:p>
          <a:p>
            <a:endParaRPr lang="en-US" baseline="0" dirty="0" smtClean="0"/>
          </a:p>
          <a:p>
            <a:r>
              <a:rPr lang="en-US" baseline="0" dirty="0" smtClean="0"/>
              <a:t>Introduce coordination – inter-thread communication/handshake protocol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2E2200-A9DA-43B2-97FF-D9878EB7AE6A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50681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Suppose</a:t>
            </a:r>
            <a:r>
              <a:rPr lang="en-US" baseline="0" dirty="0" smtClean="0"/>
              <a:t> we are trying to build a dependence recorder.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2E2200-A9DA-43B2-97FF-D9878EB7AE6A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18909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Suppose</a:t>
            </a:r>
            <a:r>
              <a:rPr lang="en-US" baseline="0" dirty="0" smtClean="0"/>
              <a:t> we are trying to build a dependence recorder.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2E2200-A9DA-43B2-97FF-D9878EB7AE6A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42959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Suppose</a:t>
            </a:r>
            <a:r>
              <a:rPr lang="en-US" baseline="0" dirty="0" smtClean="0"/>
              <a:t> we are trying to build a dependence recorder.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2E2200-A9DA-43B2-97FF-D9878EB7AE6A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63014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Suppose</a:t>
            </a:r>
            <a:r>
              <a:rPr lang="en-US" baseline="0" dirty="0" smtClean="0"/>
              <a:t> we are trying to build a dependence recorder.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2E2200-A9DA-43B2-97FF-D9878EB7AE6A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02150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2E2200-A9DA-43B2-97FF-D9878EB7AE6A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53194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0.5% conflicting</a:t>
            </a:r>
            <a:r>
              <a:rPr lang="en-US" baseline="0" dirty="0" smtClean="0"/>
              <a:t> access, &gt;100% overhead</a:t>
            </a:r>
          </a:p>
          <a:p>
            <a:endParaRPr lang="en-US" baseline="0" dirty="0" smtClean="0"/>
          </a:p>
          <a:p>
            <a:r>
              <a:rPr lang="en-US" baseline="0" dirty="0" smtClean="0"/>
              <a:t>For most, &lt; 0.1% accesses conflicting.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2E2200-A9DA-43B2-97FF-D9878EB7AE6A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99124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PT’s cost is similar for both</a:t>
            </a:r>
            <a:r>
              <a:rPr lang="en-US" baseline="0" dirty="0" smtClean="0"/>
              <a:t> conflicting and non-conflicting access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2E2200-A9DA-43B2-97FF-D9878EB7AE6A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060174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Sweet spot between PT and OT.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2E2200-A9DA-43B2-97FF-D9878EB7AE6A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6540518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Soundly</a:t>
            </a:r>
            <a:r>
              <a:rPr lang="en-US" baseline="0" dirty="0" smtClean="0"/>
              <a:t> and efficiently combines PT and OT.</a:t>
            </a:r>
          </a:p>
          <a:p>
            <a:endParaRPr lang="en-US" baseline="0" dirty="0" smtClean="0"/>
          </a:p>
          <a:p>
            <a:r>
              <a:rPr lang="en-US" baseline="0" dirty="0" smtClean="0"/>
              <a:t>Online profiling to decide which tracking should be used for each object.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2E2200-A9DA-43B2-97FF-D9878EB7AE6A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4442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Software only</a:t>
            </a:r>
          </a:p>
          <a:p>
            <a:endParaRPr lang="en-US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Bad performance in commodity systems; custom hardware can have good performance but is unrealistic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2E2200-A9DA-43B2-97FF-D9878EB7AE6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029502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Challenging to build sound and efficient model that is suitable to build other analyses.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2E2200-A9DA-43B2-97FF-D9878EB7AE6A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213196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2E2200-A9DA-43B2-97FF-D9878EB7AE6A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165237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Each access could</a:t>
            </a:r>
            <a:r>
              <a:rPr lang="en-US" baseline="0" dirty="0" smtClean="0"/>
              <a:t> use </a:t>
            </a:r>
            <a:r>
              <a:rPr lang="en-US" baseline="0" dirty="0" err="1" smtClean="0"/>
              <a:t>pess</a:t>
            </a:r>
            <a:r>
              <a:rPr lang="en-US" baseline="0" dirty="0" smtClean="0"/>
              <a:t> or opt tracking</a:t>
            </a:r>
          </a:p>
          <a:p>
            <a:r>
              <a:rPr lang="en-US" baseline="0" dirty="0" smtClean="0"/>
              <a:t>Seems need conditional unlock</a:t>
            </a:r>
          </a:p>
          <a:p>
            <a:endParaRPr lang="en-US" baseline="0" dirty="0" smtClean="0"/>
          </a:p>
          <a:p>
            <a:r>
              <a:rPr lang="en-US" baseline="0" dirty="0" smtClean="0"/>
              <a:t>OT seems always locked, transfer access privilege on demand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2E2200-A9DA-43B2-97FF-D9878EB7AE6A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613927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Each access could</a:t>
            </a:r>
            <a:r>
              <a:rPr lang="en-US" baseline="0" dirty="0" smtClean="0"/>
              <a:t> use </a:t>
            </a:r>
            <a:r>
              <a:rPr lang="en-US" baseline="0" dirty="0" err="1" smtClean="0"/>
              <a:t>pess</a:t>
            </a:r>
            <a:r>
              <a:rPr lang="en-US" baseline="0" dirty="0" smtClean="0"/>
              <a:t> or opt tracking</a:t>
            </a:r>
          </a:p>
          <a:p>
            <a:r>
              <a:rPr lang="en-US" baseline="0" dirty="0" smtClean="0"/>
              <a:t>Seems need conditional unlock</a:t>
            </a:r>
          </a:p>
          <a:p>
            <a:endParaRPr lang="en-US" baseline="0" dirty="0" smtClean="0"/>
          </a:p>
          <a:p>
            <a:r>
              <a:rPr lang="en-US" baseline="0" dirty="0" smtClean="0"/>
              <a:t>OT seems always locked, transfer access privilege on demand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2E2200-A9DA-43B2-97FF-D9878EB7AE6A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746308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Atomicity could be 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interrupted at points that are statically unpredictable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T2, atomicity till next safe point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2E2200-A9DA-43B2-97FF-D9878EB7AE6A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048335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Atomicity granularity *does* affect analyses, but just not going to explain it on this slide.</a:t>
            </a:r>
          </a:p>
          <a:p>
            <a:endParaRPr lang="en-US" dirty="0" smtClean="0"/>
          </a:p>
          <a:p>
            <a:r>
              <a:rPr lang="en-US" dirty="0" smtClean="0"/>
              <a:t>Suppose dep recorder,</a:t>
            </a:r>
            <a:r>
              <a:rPr lang="en-US" baseline="0" dirty="0" smtClean="0"/>
              <a:t> need to maintain </a:t>
            </a:r>
            <a:r>
              <a:rPr lang="en-US" baseline="0" dirty="0" err="1" smtClean="0"/>
              <a:t>T.counter</a:t>
            </a:r>
            <a:r>
              <a:rPr lang="en-US" baseline="0" dirty="0" smtClean="0"/>
              <a:t> for </a:t>
            </a:r>
            <a:r>
              <a:rPr lang="en-US" baseline="0" dirty="0" err="1" smtClean="0"/>
              <a:t>mistic</a:t>
            </a:r>
            <a:r>
              <a:rPr lang="en-US" baseline="0" dirty="0" smtClean="0"/>
              <a:t> tracking, killing the benefit of optimistic tracking</a:t>
            </a:r>
            <a:endParaRPr lang="en-US" baseline="0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2E2200-A9DA-43B2-97FF-D9878EB7AE6A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793336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Unable to improve OT’s performance with conditional unlock.</a:t>
            </a:r>
          </a:p>
          <a:p>
            <a:endParaRPr lang="en-US" sz="1200" b="0" i="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Instrumentation overhead.</a:t>
            </a:r>
          </a:p>
          <a:p>
            <a:r>
              <a:rPr lang="en-US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Significant modification to specific analysis, which adds more overhead and kills the performance benefit from hybridization.</a:t>
            </a:r>
            <a:endParaRPr lang="en-US" baseline="0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2E2200-A9DA-43B2-97FF-D9878EB7AE6A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547817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Lock release,</a:t>
            </a:r>
            <a:r>
              <a:rPr lang="en-US" baseline="0" dirty="0" smtClean="0"/>
              <a:t> thread fork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2E2200-A9DA-43B2-97FF-D9878EB7AE6A}" type="slidenum">
              <a:rPr lang="en-US" smtClean="0"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956669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Lock release,</a:t>
            </a:r>
            <a:r>
              <a:rPr lang="en-US" baseline="0" dirty="0" smtClean="0"/>
              <a:t> thread fork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2E2200-A9DA-43B2-97FF-D9878EB7AE6A}" type="slidenum">
              <a:rPr lang="en-US" smtClean="0"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017011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Lock release,</a:t>
            </a:r>
            <a:r>
              <a:rPr lang="en-US" baseline="0" dirty="0" smtClean="0"/>
              <a:t> thread fork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2E2200-A9DA-43B2-97FF-D9878EB7AE6A}" type="slidenum">
              <a:rPr lang="en-US" smtClean="0"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0082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Software only</a:t>
            </a:r>
          </a:p>
          <a:p>
            <a:endParaRPr lang="en-US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Bad performance in commodity systems; custom hardware can have good performance but is unrealistic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2E2200-A9DA-43B2-97FF-D9878EB7AE6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419069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2E2200-A9DA-43B2-97FF-D9878EB7AE6A}" type="slidenum">
              <a:rPr lang="en-US" smtClean="0"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694428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Avoids</a:t>
            </a:r>
            <a:r>
              <a:rPr lang="en-US" baseline="0" dirty="0" smtClean="0"/>
              <a:t> deadlock and ensure responsiveness</a:t>
            </a:r>
            <a:endParaRPr lang="en-US" dirty="0" smtClean="0"/>
          </a:p>
          <a:p>
            <a:endParaRPr lang="en-US" dirty="0" smtClean="0"/>
          </a:p>
          <a:p>
            <a:r>
              <a:rPr lang="en-US" baseline="0" dirty="0" smtClean="0"/>
              <a:t>With deferred unlocking, we build hybrid state model.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2E2200-A9DA-43B2-97FF-D9878EB7AE6A}" type="slidenum">
              <a:rPr lang="en-US" smtClean="0"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534220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Rare case</a:t>
            </a:r>
          </a:p>
          <a:p>
            <a:r>
              <a:rPr lang="en-US" dirty="0" smtClean="0"/>
              <a:t>More details of hybrid state model is in the paper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2E2200-A9DA-43B2-97FF-D9878EB7AE6A}" type="slidenum">
              <a:rPr lang="en-US" smtClean="0"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05128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Pessimistic</a:t>
            </a:r>
            <a:r>
              <a:rPr lang="en-US" baseline="0" dirty="0" smtClean="0"/>
              <a:t> locked and unlocked, optimistic</a:t>
            </a:r>
          </a:p>
          <a:p>
            <a:r>
              <a:rPr lang="en-US" baseline="0" dirty="0" smtClean="0"/>
              <a:t>Deferred unlocking</a:t>
            </a:r>
          </a:p>
          <a:p>
            <a:r>
              <a:rPr lang="en-US" baseline="0" dirty="0" smtClean="0"/>
              <a:t>Transition between pessimistic and optimistic</a:t>
            </a:r>
          </a:p>
          <a:p>
            <a:endParaRPr lang="en-US" baseline="0" dirty="0" smtClean="0"/>
          </a:p>
          <a:p>
            <a:r>
              <a:rPr lang="en-US" baseline="0" dirty="0" smtClean="0"/>
              <a:t>Introduce adaptive policy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2E2200-A9DA-43B2-97FF-D9878EB7AE6A}" type="slidenum">
              <a:rPr lang="en-US" smtClean="0"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277688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Pessimistic</a:t>
            </a:r>
            <a:r>
              <a:rPr lang="en-US" baseline="0" dirty="0" smtClean="0"/>
              <a:t> locked and unlocked, optimistic</a:t>
            </a:r>
          </a:p>
          <a:p>
            <a:r>
              <a:rPr lang="en-US" baseline="0" dirty="0" smtClean="0"/>
              <a:t>Deferred unlocking</a:t>
            </a:r>
          </a:p>
          <a:p>
            <a:r>
              <a:rPr lang="en-US" baseline="0" dirty="0" smtClean="0"/>
              <a:t>Transition between pessimistic and optimistic</a:t>
            </a:r>
          </a:p>
          <a:p>
            <a:endParaRPr lang="en-US" baseline="0" dirty="0" smtClean="0"/>
          </a:p>
          <a:p>
            <a:r>
              <a:rPr lang="en-US" baseline="0" dirty="0" smtClean="0"/>
              <a:t>Introduce adaptive policy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2E2200-A9DA-43B2-97FF-D9878EB7AE6A}" type="slidenum">
              <a:rPr lang="en-US" smtClean="0"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993241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Motivates</a:t>
            </a:r>
            <a:r>
              <a:rPr lang="en-US" baseline="0" dirty="0" smtClean="0"/>
              <a:t> combining PT and OT to build hybrid tracking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2E2200-A9DA-43B2-97FF-D9878EB7AE6A}" type="slidenum">
              <a:rPr lang="en-US" smtClean="0"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421083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Formalize the problem, approximate the model.</a:t>
            </a:r>
          </a:p>
          <a:p>
            <a:r>
              <a:rPr lang="en-US" dirty="0" smtClean="0"/>
              <a:t>Aggregate profiling, limit study shows per-object profiling</a:t>
            </a:r>
            <a:r>
              <a:rPr lang="en-US" baseline="0" dirty="0" smtClean="0"/>
              <a:t> gets nearly all </a:t>
            </a:r>
            <a:r>
              <a:rPr lang="en-US" baseline="0" smtClean="0"/>
              <a:t>possible benefits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2E2200-A9DA-43B2-97FF-D9878EB7AE6A}" type="slidenum">
              <a:rPr lang="en-US" smtClean="0"/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154584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Formalize the problem, approximate the model.</a:t>
            </a:r>
          </a:p>
          <a:p>
            <a:r>
              <a:rPr lang="en-US" dirty="0" smtClean="0"/>
              <a:t>Aggregate profiling, limit study shows per-object profiling</a:t>
            </a:r>
            <a:r>
              <a:rPr lang="en-US" baseline="0" dirty="0" smtClean="0"/>
              <a:t> gets nearly all </a:t>
            </a:r>
            <a:r>
              <a:rPr lang="en-US" baseline="0" smtClean="0"/>
              <a:t>possible benefits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2E2200-A9DA-43B2-97FF-D9878EB7AE6A}" type="slidenum">
              <a:rPr lang="en-US" smtClean="0"/>
              <a:t>54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995278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Formalize the problem, approximate the model.</a:t>
            </a:r>
          </a:p>
          <a:p>
            <a:r>
              <a:rPr lang="en-US" dirty="0" smtClean="0"/>
              <a:t>Aggregate profiling, limit study shows per-object profiling</a:t>
            </a:r>
            <a:r>
              <a:rPr lang="en-US" baseline="0" dirty="0" smtClean="0"/>
              <a:t> gets nearly all </a:t>
            </a:r>
            <a:r>
              <a:rPr lang="en-US" baseline="0" smtClean="0"/>
              <a:t>possible benefits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2E2200-A9DA-43B2-97FF-D9878EB7AE6A}" type="slidenum">
              <a:rPr lang="en-US" smtClean="0"/>
              <a:t>55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412949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Formalize the problem, approximate the model.</a:t>
            </a:r>
          </a:p>
          <a:p>
            <a:r>
              <a:rPr lang="en-US" dirty="0" smtClean="0"/>
              <a:t>Aggregate profiling, limit study shows per-object profiling</a:t>
            </a:r>
            <a:r>
              <a:rPr lang="en-US" baseline="0" dirty="0" smtClean="0"/>
              <a:t> gets nearly all possible benefits.</a:t>
            </a:r>
          </a:p>
          <a:p>
            <a:endParaRPr lang="en-US" baseline="0" dirty="0" smtClean="0"/>
          </a:p>
          <a:p>
            <a:r>
              <a:rPr lang="en-US" baseline="0" dirty="0" smtClean="0"/>
              <a:t>More advanced adaptive policy </a:t>
            </a:r>
            <a:r>
              <a:rPr lang="en-US" baseline="0" smtClean="0"/>
              <a:t>is orthogonal.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2E2200-A9DA-43B2-97FF-D9878EB7AE6A}" type="slidenum">
              <a:rPr lang="en-US" smtClean="0"/>
              <a:t>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33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 smtClean="0"/>
              <a:t>o.f</a:t>
            </a:r>
            <a:r>
              <a:rPr lang="en-US" baseline="0" dirty="0" smtClean="0"/>
              <a:t> is a shared memory location</a:t>
            </a:r>
            <a:endParaRPr lang="en-US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Crucial for dynamic analyses and systems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2E2200-A9DA-43B2-97FF-D9878EB7AE6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975027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Only recorder uses hybrid tracking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2E2200-A9DA-43B2-97FF-D9878EB7AE6A}" type="slidenum">
              <a:rPr lang="en-US" smtClean="0"/>
              <a:t>57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493583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Due to</a:t>
            </a:r>
            <a:r>
              <a:rPr lang="en-US" baseline="0" dirty="0" smtClean="0"/>
              <a:t> mismatch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2E2200-A9DA-43B2-97FF-D9878EB7AE6A}" type="slidenum">
              <a:rPr lang="en-US" smtClean="0"/>
              <a:t>58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401644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 smtClean="0"/>
              <a:t>DaCapo Benchmarks </a:t>
            </a:r>
            <a:r>
              <a:rPr lang="en-US" sz="2400" dirty="0" smtClean="0">
                <a:cs typeface="Arial" panose="020B0604020202020204" pitchFamily="34" charset="0"/>
              </a:rPr>
              <a:t>2006</a:t>
            </a:r>
            <a:r>
              <a:rPr lang="en-US" sz="2400" dirty="0" smtClean="0"/>
              <a:t> &amp; </a:t>
            </a:r>
            <a:r>
              <a:rPr lang="en-US" sz="2400" dirty="0" smtClean="0">
                <a:cs typeface="Arial" panose="020B0604020202020204" pitchFamily="34" charset="0"/>
              </a:rPr>
              <a:t>2009</a:t>
            </a:r>
          </a:p>
          <a:p>
            <a:r>
              <a:rPr lang="en-US" sz="2400" dirty="0" smtClean="0"/>
              <a:t>SPEC JBB </a:t>
            </a:r>
            <a:r>
              <a:rPr lang="en-US" sz="2400" dirty="0" smtClean="0">
                <a:cs typeface="Arial" panose="020B0604020202020204" pitchFamily="34" charset="0"/>
              </a:rPr>
              <a:t>2000</a:t>
            </a:r>
            <a:r>
              <a:rPr lang="en-US" sz="2400" dirty="0" smtClean="0"/>
              <a:t> &amp; </a:t>
            </a:r>
            <a:r>
              <a:rPr lang="en-US" sz="2400" dirty="0" smtClean="0">
                <a:cs typeface="Arial" panose="020B0604020202020204" pitchFamily="34" charset="0"/>
              </a:rPr>
              <a:t>2005</a:t>
            </a:r>
          </a:p>
          <a:p>
            <a:r>
              <a:rPr lang="en-US" sz="2400" dirty="0" smtClean="0"/>
              <a:t>32 cores (Intel Xeon E5 4620)</a:t>
            </a: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2E2200-A9DA-43B2-97FF-D9878EB7AE6A}" type="slidenum">
              <a:rPr lang="en-US" smtClean="0"/>
              <a:t>62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683314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28-&gt;22%</a:t>
            </a:r>
          </a:p>
          <a:p>
            <a:endParaRPr lang="en-US" dirty="0" smtClean="0"/>
          </a:p>
          <a:p>
            <a:r>
              <a:rPr lang="en-US" sz="1200" dirty="0" smtClean="0"/>
              <a:t>DaCapo Benchmarks </a:t>
            </a:r>
            <a:r>
              <a:rPr lang="en-US" sz="1200" dirty="0" smtClean="0">
                <a:cs typeface="Arial" panose="020B0604020202020204" pitchFamily="34" charset="0"/>
              </a:rPr>
              <a:t>2006</a:t>
            </a:r>
            <a:r>
              <a:rPr lang="en-US" sz="1200" dirty="0" smtClean="0"/>
              <a:t> &amp; </a:t>
            </a:r>
            <a:r>
              <a:rPr lang="en-US" sz="1200" dirty="0" smtClean="0">
                <a:cs typeface="Arial" panose="020B0604020202020204" pitchFamily="34" charset="0"/>
              </a:rPr>
              <a:t>2009</a:t>
            </a:r>
          </a:p>
          <a:p>
            <a:r>
              <a:rPr lang="en-US" sz="1200" dirty="0" smtClean="0"/>
              <a:t>SPEC JBB </a:t>
            </a:r>
            <a:r>
              <a:rPr lang="en-US" sz="1200" dirty="0" smtClean="0">
                <a:cs typeface="Arial" panose="020B0604020202020204" pitchFamily="34" charset="0"/>
              </a:rPr>
              <a:t>2000</a:t>
            </a:r>
            <a:r>
              <a:rPr lang="en-US" sz="1200" dirty="0" smtClean="0"/>
              <a:t> &amp; </a:t>
            </a:r>
            <a:r>
              <a:rPr lang="en-US" sz="1200" dirty="0" smtClean="0">
                <a:cs typeface="Arial" panose="020B0604020202020204" pitchFamily="34" charset="0"/>
              </a:rPr>
              <a:t>2005</a:t>
            </a:r>
          </a:p>
          <a:p>
            <a:r>
              <a:rPr lang="en-US" sz="1200" dirty="0" smtClean="0"/>
              <a:t>32 cores (Intel Xeon E5 4620)</a:t>
            </a: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2E2200-A9DA-43B2-97FF-D9878EB7AE6A}" type="slidenum">
              <a:rPr lang="en-US" smtClean="0"/>
              <a:t>63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769686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Adds low-overhead on top of optimistic tracking for</a:t>
            </a:r>
            <a:r>
              <a:rPr lang="en-US" baseline="0" dirty="0" smtClean="0"/>
              <a:t> low-conflict programs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2E2200-A9DA-43B2-97FF-D9878EB7AE6A}" type="slidenum">
              <a:rPr lang="en-US" smtClean="0"/>
              <a:t>64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461177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46-&gt;41%</a:t>
            </a:r>
          </a:p>
          <a:p>
            <a:r>
              <a:rPr lang="en-US" dirty="0" smtClean="0"/>
              <a:t>Reduction</a:t>
            </a:r>
            <a:r>
              <a:rPr lang="en-US" baseline="0" dirty="0" smtClean="0"/>
              <a:t> is less significant because still need to recorder similar amount of cross-thread dependences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2E2200-A9DA-43B2-97FF-D9878EB7AE6A}" type="slidenum">
              <a:rPr lang="en-US" smtClean="0"/>
              <a:t>66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223771"/>
      </p:ext>
    </p:extLst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Existing adaptive approaches do not address</a:t>
            </a:r>
            <a:r>
              <a:rPr lang="en-US" baseline="0" dirty="0" smtClean="0"/>
              <a:t> the problems with dep tracking.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2E2200-A9DA-43B2-97FF-D9878EB7AE6A}" type="slidenum">
              <a:rPr lang="en-US" smtClean="0"/>
              <a:t>68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717836"/>
      </p:ext>
    </p:extLst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Our work </a:t>
            </a:r>
            <a:r>
              <a:rPr lang="en-US" baseline="0" dirty="0" smtClean="0"/>
              <a:t>solely focuses on the second column.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2E2200-A9DA-43B2-97FF-D9878EB7AE6A}" type="slidenum">
              <a:rPr lang="en-US" smtClean="0"/>
              <a:t>70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90817"/>
      </p:ext>
    </p:extLst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Formalize the problem, approximate the model.</a:t>
            </a:r>
          </a:p>
          <a:p>
            <a:r>
              <a:rPr lang="en-US" dirty="0" smtClean="0"/>
              <a:t>Aggregate profiling, limit study shows per-object profiling</a:t>
            </a:r>
            <a:r>
              <a:rPr lang="en-US" baseline="0" dirty="0" smtClean="0"/>
              <a:t> gets nearly all </a:t>
            </a:r>
            <a:r>
              <a:rPr lang="en-US" baseline="0" smtClean="0"/>
              <a:t>possible benefits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2E2200-A9DA-43B2-97FF-D9878EB7AE6A}" type="slidenum">
              <a:rPr lang="en-US" smtClean="0"/>
              <a:t>71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5303"/>
      </p:ext>
    </p:extLst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Formalize the problem, approximate the model.</a:t>
            </a:r>
          </a:p>
          <a:p>
            <a:r>
              <a:rPr lang="en-US" dirty="0" smtClean="0"/>
              <a:t>Aggregate profiling, limit study shows per-object profiling</a:t>
            </a:r>
            <a:r>
              <a:rPr lang="en-US" baseline="0" dirty="0" smtClean="0"/>
              <a:t> gets nearly all possible benefits for the program we evaluated.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2E2200-A9DA-43B2-97FF-D9878EB7AE6A}" type="slidenum">
              <a:rPr lang="en-US" smtClean="0"/>
              <a:t>72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9333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 smtClean="0"/>
              <a:t>o.f</a:t>
            </a:r>
            <a:r>
              <a:rPr lang="en-US" baseline="0" dirty="0" smtClean="0"/>
              <a:t> is a shared memory location</a:t>
            </a:r>
            <a:endParaRPr lang="en-US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Crucial for dynamic analyses and systems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2E2200-A9DA-43B2-97FF-D9878EB7AE6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048785"/>
      </p:ext>
    </p:extLst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Jikes</a:t>
            </a:r>
            <a:r>
              <a:rPr lang="en-US" dirty="0" smtClean="0"/>
              <a:t>: High performance JVM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2E2200-A9DA-43B2-97FF-D9878EB7AE6A}" type="slidenum">
              <a:rPr lang="en-US" smtClean="0"/>
              <a:t>73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13067"/>
      </p:ext>
    </p:extLst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46-&gt;41%</a:t>
            </a:r>
          </a:p>
          <a:p>
            <a:r>
              <a:rPr lang="en-US" dirty="0" smtClean="0"/>
              <a:t>Reduction</a:t>
            </a:r>
            <a:r>
              <a:rPr lang="en-US" baseline="0" dirty="0" smtClean="0"/>
              <a:t> is less significant because still need to recorder similar amount of cross-thread dependences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2E2200-A9DA-43B2-97FF-D9878EB7AE6A}" type="slidenum">
              <a:rPr lang="en-US" smtClean="0"/>
              <a:t>74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296516"/>
      </p:ext>
    </p:extLst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39-&gt;34%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2E2200-A9DA-43B2-97FF-D9878EB7AE6A}" type="slidenum">
              <a:rPr lang="en-US" smtClean="0"/>
              <a:t>75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33518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Crucial for dynamic analyses and systems</a:t>
            </a:r>
          </a:p>
          <a:p>
            <a:endParaRPr lang="en-US" dirty="0" smtClean="0"/>
          </a:p>
          <a:p>
            <a:r>
              <a:rPr lang="en-US" dirty="0" smtClean="0"/>
              <a:t>To</a:t>
            </a:r>
            <a:r>
              <a:rPr lang="en-US" baseline="0" dirty="0" smtClean="0"/>
              <a:t> help understand the problem, s</a:t>
            </a:r>
            <a:r>
              <a:rPr lang="en-US" dirty="0" smtClean="0"/>
              <a:t>uppose</a:t>
            </a:r>
            <a:r>
              <a:rPr lang="en-US" baseline="0" dirty="0" smtClean="0"/>
              <a:t> we are trying to build a dependence recorder.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2E2200-A9DA-43B2-97FF-D9878EB7AE6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69930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Motivates</a:t>
            </a:r>
            <a:r>
              <a:rPr lang="en-US" baseline="0" dirty="0" smtClean="0"/>
              <a:t> combining PT and OT to build hybrid tracking</a:t>
            </a:r>
          </a:p>
          <a:p>
            <a:endParaRPr lang="en-US" baseline="0" dirty="0" smtClean="0"/>
          </a:p>
          <a:p>
            <a:r>
              <a:rPr lang="en-US" dirty="0" smtClean="0"/>
              <a:t>Evaluation shows better performance from HT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2E2200-A9DA-43B2-97FF-D9878EB7AE6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77859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Per-variable vs per-object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2E2200-A9DA-43B2-97FF-D9878EB7AE6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356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6CB5D-0DB6-4B86-B4CF-807D02D469C1}" type="datetime1">
              <a:rPr lang="en-US" smtClean="0"/>
              <a:t>3/14/2016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7AAB4-1993-4692-BF87-FFB6356DF3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6714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1581A-6F12-4586-AF61-DCAB7AAB4C0D}" type="datetime1">
              <a:rPr lang="en-US" smtClean="0"/>
              <a:t>3/14/2016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7AAB4-1993-4692-BF87-FFB6356DF3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2850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2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0363"/>
            <a:ext cx="5800725" cy="58118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A0550-AADA-4188-8636-7F718675D3EE}" type="datetime1">
              <a:rPr lang="en-US" smtClean="0"/>
              <a:t>3/14/2016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7AAB4-1993-4692-BF87-FFB6356DF3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8478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6CB5D-0DB6-4B86-B4CF-807D02D469C1}" type="datetime1">
              <a:rPr lang="en-US" smtClean="0"/>
              <a:t>3/14/2016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7AAB4-1993-4692-BF87-FFB6356DF3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6229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4BED2-AB5D-407D-AEE4-4D3D9206A015}" type="datetime1">
              <a:rPr lang="en-US" smtClean="0"/>
              <a:t>3/14/2016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7AAB4-1993-4692-BF87-FFB6356DF3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8533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52634"/>
            <a:ext cx="78867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B32AA-B4C0-4ABE-B3A8-4BADF54D8876}" type="datetime1">
              <a:rPr lang="en-US" smtClean="0"/>
              <a:t>3/14/2016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7AAB4-1993-4692-BF87-FFB6356DF3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95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828801"/>
            <a:ext cx="3886200" cy="43513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1"/>
            <a:ext cx="3886200" cy="43513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BD091-3D9E-43B5-AE7C-8239D967E343}" type="datetime1">
              <a:rPr lang="en-US" smtClean="0"/>
              <a:t>3/14/2016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7AAB4-1993-4692-BF87-FFB6356DF3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6080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681851"/>
            <a:ext cx="386715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2507551"/>
            <a:ext cx="3867150" cy="3680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7551"/>
            <a:ext cx="3886201" cy="3680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D22D5-27A1-4E86-992A-8EE54032B25A}" type="datetime1">
              <a:rPr lang="en-US" smtClean="0"/>
              <a:t>3/14/2016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7AAB4-1993-4692-BF87-FFB6356DF35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807629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845E6-40AD-4C1D-8323-DB7C795A1403}" type="datetime1">
              <a:rPr lang="en-US" smtClean="0"/>
              <a:t>3/14/2016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7AAB4-1993-4692-BF87-FFB6356DF356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55140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90960-3642-4C36-82C0-3D470B27E4DB}" type="datetime1">
              <a:rPr lang="en-US" smtClean="0"/>
              <a:t>3/14/2016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7AAB4-1993-4692-BF87-FFB6356DF3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11891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94894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00EA4-CA20-4237-8F43-BFA7906CE49A}" type="datetime1">
              <a:rPr lang="en-US" smtClean="0"/>
              <a:t>3/14/2016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7AAB4-1993-4692-BF87-FFB6356DF3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8913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4BED2-AB5D-407D-AEE4-4D3D9206A015}" type="datetime1">
              <a:rPr lang="en-US" smtClean="0"/>
              <a:t>3/14/2016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7AAB4-1993-4692-BF87-FFB6356DF3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32057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BD61A-B3D6-463C-9628-10C0CAB3C006}" type="datetime1">
              <a:rPr lang="en-US" smtClean="0"/>
              <a:t>3/14/2016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7AAB4-1993-4692-BF87-FFB6356DF3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91342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1581A-6F12-4586-AF61-DCAB7AAB4C0D}" type="datetime1">
              <a:rPr lang="en-US" smtClean="0"/>
              <a:t>3/14/2016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7AAB4-1993-4692-BF87-FFB6356DF3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38491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2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0363"/>
            <a:ext cx="5800725" cy="58118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A0550-AADA-4188-8636-7F718675D3EE}" type="datetime1">
              <a:rPr lang="en-US" smtClean="0"/>
              <a:t>3/14/2016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7AAB4-1993-4692-BF87-FFB6356DF3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83040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6CB5D-0DB6-4B86-B4CF-807D02D469C1}" type="datetime1">
              <a:rPr lang="en-US" smtClean="0"/>
              <a:t>3/14/2016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7AAB4-1993-4692-BF87-FFB6356DF3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22035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4BED2-AB5D-407D-AEE4-4D3D9206A015}" type="datetime1">
              <a:rPr lang="en-US" smtClean="0"/>
              <a:t>3/14/2016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7AAB4-1993-4692-BF87-FFB6356DF3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50465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52634"/>
            <a:ext cx="78867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B32AA-B4C0-4ABE-B3A8-4BADF54D8876}" type="datetime1">
              <a:rPr lang="en-US" smtClean="0"/>
              <a:t>3/14/2016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7AAB4-1993-4692-BF87-FFB6356DF3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58385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828801"/>
            <a:ext cx="3886200" cy="43513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1"/>
            <a:ext cx="3886200" cy="43513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BD091-3D9E-43B5-AE7C-8239D967E343}" type="datetime1">
              <a:rPr lang="en-US" smtClean="0"/>
              <a:t>3/14/2016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7AAB4-1993-4692-BF87-FFB6356DF3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47256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681851"/>
            <a:ext cx="386715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2507551"/>
            <a:ext cx="3867150" cy="3680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7551"/>
            <a:ext cx="3886201" cy="3680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D22D5-27A1-4E86-992A-8EE54032B25A}" type="datetime1">
              <a:rPr lang="en-US" smtClean="0"/>
              <a:t>3/14/2016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7AAB4-1993-4692-BF87-FFB6356DF35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64958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845E6-40AD-4C1D-8323-DB7C795A1403}" type="datetime1">
              <a:rPr lang="en-US" smtClean="0"/>
              <a:t>3/14/2016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7AAB4-1993-4692-BF87-FFB6356DF356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56771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90960-3642-4C36-82C0-3D470B27E4DB}" type="datetime1">
              <a:rPr lang="en-US" smtClean="0"/>
              <a:t>3/14/2016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7AAB4-1993-4692-BF87-FFB6356DF3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5828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52634"/>
            <a:ext cx="78867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B32AA-B4C0-4ABE-B3A8-4BADF54D8876}" type="datetime1">
              <a:rPr lang="en-US" smtClean="0"/>
              <a:t>3/14/2016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7AAB4-1993-4692-BF87-FFB6356DF3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10887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94894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00EA4-CA20-4237-8F43-BFA7906CE49A}" type="datetime1">
              <a:rPr lang="en-US" smtClean="0"/>
              <a:t>3/14/2016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7AAB4-1993-4692-BF87-FFB6356DF3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55003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BD61A-B3D6-463C-9628-10C0CAB3C006}" type="datetime1">
              <a:rPr lang="en-US" smtClean="0"/>
              <a:t>3/14/2016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7AAB4-1993-4692-BF87-FFB6356DF3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70983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1581A-6F12-4586-AF61-DCAB7AAB4C0D}" type="datetime1">
              <a:rPr lang="en-US" smtClean="0"/>
              <a:t>3/14/2016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7AAB4-1993-4692-BF87-FFB6356DF3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18619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2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0363"/>
            <a:ext cx="5800725" cy="58118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A0550-AADA-4188-8636-7F718675D3EE}" type="datetime1">
              <a:rPr lang="en-US" smtClean="0"/>
              <a:t>3/14/2016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7AAB4-1993-4692-BF87-FFB6356DF3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08105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6CB5D-0DB6-4B86-B4CF-807D02D469C1}" type="datetime1">
              <a:rPr lang="en-US" smtClean="0"/>
              <a:t>3/14/2016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7AAB4-1993-4692-BF87-FFB6356DF3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50685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4BED2-AB5D-407D-AEE4-4D3D9206A015}" type="datetime1">
              <a:rPr lang="en-US" smtClean="0"/>
              <a:t>3/14/2016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7AAB4-1993-4692-BF87-FFB6356DF3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83260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52634"/>
            <a:ext cx="78867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B32AA-B4C0-4ABE-B3A8-4BADF54D8876}" type="datetime1">
              <a:rPr lang="en-US" smtClean="0"/>
              <a:t>3/14/2016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7AAB4-1993-4692-BF87-FFB6356DF3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82566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828801"/>
            <a:ext cx="3886200" cy="43513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1"/>
            <a:ext cx="3886200" cy="43513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BD091-3D9E-43B5-AE7C-8239D967E343}" type="datetime1">
              <a:rPr lang="en-US" smtClean="0"/>
              <a:t>3/14/2016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7AAB4-1993-4692-BF87-FFB6356DF3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946719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681851"/>
            <a:ext cx="386715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2507551"/>
            <a:ext cx="3867150" cy="3680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7551"/>
            <a:ext cx="3886201" cy="3680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D22D5-27A1-4E86-992A-8EE54032B25A}" type="datetime1">
              <a:rPr lang="en-US" smtClean="0"/>
              <a:t>3/14/2016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7AAB4-1993-4692-BF87-FFB6356DF35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670883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845E6-40AD-4C1D-8323-DB7C795A1403}" type="datetime1">
              <a:rPr lang="en-US" smtClean="0"/>
              <a:t>3/14/2016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7AAB4-1993-4692-BF87-FFB6356DF356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418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828801"/>
            <a:ext cx="3886200" cy="43513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1"/>
            <a:ext cx="3886200" cy="43513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BD091-3D9E-43B5-AE7C-8239D967E343}" type="datetime1">
              <a:rPr lang="en-US" smtClean="0"/>
              <a:t>3/14/2016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7AAB4-1993-4692-BF87-FFB6356DF3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91903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90960-3642-4C36-82C0-3D470B27E4DB}" type="datetime1">
              <a:rPr lang="en-US" smtClean="0"/>
              <a:t>3/14/2016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7AAB4-1993-4692-BF87-FFB6356DF3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531772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94894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00EA4-CA20-4237-8F43-BFA7906CE49A}" type="datetime1">
              <a:rPr lang="en-US" smtClean="0"/>
              <a:t>3/14/2016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7AAB4-1993-4692-BF87-FFB6356DF3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830589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BD61A-B3D6-463C-9628-10C0CAB3C006}" type="datetime1">
              <a:rPr lang="en-US" smtClean="0"/>
              <a:t>3/14/2016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7AAB4-1993-4692-BF87-FFB6356DF3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42130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1581A-6F12-4586-AF61-DCAB7AAB4C0D}" type="datetime1">
              <a:rPr lang="en-US" smtClean="0"/>
              <a:t>3/14/2016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7AAB4-1993-4692-BF87-FFB6356DF3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01688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2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0363"/>
            <a:ext cx="5800725" cy="58118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A0550-AADA-4188-8636-7F718675D3EE}" type="datetime1">
              <a:rPr lang="en-US" smtClean="0"/>
              <a:t>3/14/2016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7AAB4-1993-4692-BF87-FFB6356DF3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429272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6CB5D-0DB6-4B86-B4CF-807D02D469C1}" type="datetime1">
              <a:rPr lang="en-US" smtClean="0"/>
              <a:t>3/14/2016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7AAB4-1993-4692-BF87-FFB6356DF356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34173975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4BED2-AB5D-407D-AEE4-4D3D9206A015}" type="datetime1">
              <a:rPr lang="en-US" smtClean="0"/>
              <a:t>3/14/2016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7AAB4-1993-4692-BF87-FFB6356DF3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010206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B32AA-B4C0-4ABE-B3A8-4BADF54D8876}" type="datetime1">
              <a:rPr lang="en-US" smtClean="0"/>
              <a:t>3/14/2016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7AAB4-1993-4692-BF87-FFB6356DF356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70573633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BD091-3D9E-43B5-AE7C-8239D967E343}" type="datetime1">
              <a:rPr lang="en-US" smtClean="0"/>
              <a:t>3/14/2016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7AAB4-1993-4692-BF87-FFB6356DF3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896944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D22D5-27A1-4E86-992A-8EE54032B25A}" type="datetime1">
              <a:rPr lang="en-US" smtClean="0"/>
              <a:t>3/14/2016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7AAB4-1993-4692-BF87-FFB6356DF3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3091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681851"/>
            <a:ext cx="386715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2507551"/>
            <a:ext cx="3867150" cy="3680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7551"/>
            <a:ext cx="3886201" cy="3680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D22D5-27A1-4E86-992A-8EE54032B25A}" type="datetime1">
              <a:rPr lang="en-US" smtClean="0"/>
              <a:t>3/14/2016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7AAB4-1993-4692-BF87-FFB6356DF35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10025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845E6-40AD-4C1D-8323-DB7C795A1403}" type="datetime1">
              <a:rPr lang="en-US" smtClean="0"/>
              <a:t>3/14/2016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7AAB4-1993-4692-BF87-FFB6356DF3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972325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90960-3642-4C36-82C0-3D470B27E4DB}" type="datetime1">
              <a:rPr lang="en-US" smtClean="0"/>
              <a:t>3/14/2016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7AAB4-1993-4692-BF87-FFB6356DF3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599075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94B00EA4-CA20-4237-8F43-BFA7906CE49A}" type="datetime1">
              <a:rPr lang="en-US" smtClean="0"/>
              <a:t>3/14/2016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B97AAB4-1993-4692-BF87-FFB6356DF3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298325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BD61A-B3D6-463C-9628-10C0CAB3C006}" type="datetime1">
              <a:rPr lang="en-US" smtClean="0"/>
              <a:t>3/14/2016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7AAB4-1993-4692-BF87-FFB6356DF3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2110770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1581A-6F12-4586-AF61-DCAB7AAB4C0D}" type="datetime1">
              <a:rPr lang="en-US" smtClean="0"/>
              <a:t>3/14/2016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7AAB4-1993-4692-BF87-FFB6356DF3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2941326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A0550-AADA-4188-8636-7F718675D3EE}" type="datetime1">
              <a:rPr lang="en-US" smtClean="0"/>
              <a:t>3/14/2016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7AAB4-1993-4692-BF87-FFB6356DF3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0543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845E6-40AD-4C1D-8323-DB7C795A1403}" type="datetime1">
              <a:rPr lang="en-US" smtClean="0"/>
              <a:t>3/14/2016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7AAB4-1993-4692-BF87-FFB6356DF356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9902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90960-3642-4C36-82C0-3D470B27E4DB}" type="datetime1">
              <a:rPr lang="en-US" smtClean="0"/>
              <a:t>3/14/2016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7AAB4-1993-4692-BF87-FFB6356DF3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3690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94894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00EA4-CA20-4237-8F43-BFA7906CE49A}" type="datetime1">
              <a:rPr lang="en-US" smtClean="0"/>
              <a:t>3/14/2016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7AAB4-1993-4692-BF87-FFB6356DF3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78139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BD61A-B3D6-463C-9628-10C0CAB3C006}" type="datetime1">
              <a:rPr lang="en-US" smtClean="0"/>
              <a:t>3/14/2016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7AAB4-1993-4692-BF87-FFB6356DF3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1749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828801"/>
            <a:ext cx="78867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C0FF2675-BB9C-4D62-A6AC-0A6B0CBB4500}" type="datetime1">
              <a:rPr lang="en-US" smtClean="0"/>
              <a:t>3/14/2016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314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97AAB4-1993-4692-BF87-FFB6356DF3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8743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828801"/>
            <a:ext cx="78867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C0FF2675-BB9C-4D62-A6AC-0A6B0CBB4500}" type="datetime1">
              <a:rPr lang="en-US" smtClean="0"/>
              <a:t>3/14/2016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314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97AAB4-1993-4692-BF87-FFB6356DF3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9212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6" r:id="rId1"/>
    <p:sldLayoutId id="2147483787" r:id="rId2"/>
    <p:sldLayoutId id="2147483788" r:id="rId3"/>
    <p:sldLayoutId id="2147483789" r:id="rId4"/>
    <p:sldLayoutId id="2147483790" r:id="rId5"/>
    <p:sldLayoutId id="2147483791" r:id="rId6"/>
    <p:sldLayoutId id="2147483792" r:id="rId7"/>
    <p:sldLayoutId id="2147483793" r:id="rId8"/>
    <p:sldLayoutId id="2147483794" r:id="rId9"/>
    <p:sldLayoutId id="2147483795" r:id="rId10"/>
    <p:sldLayoutId id="2147483796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828801"/>
            <a:ext cx="78867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C0FF2675-BB9C-4D62-A6AC-0A6B0CBB4500}" type="datetime1">
              <a:rPr lang="en-US" smtClean="0"/>
              <a:t>3/14/2016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314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97AAB4-1993-4692-BF87-FFB6356DF3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93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8" r:id="rId1"/>
    <p:sldLayoutId id="2147483799" r:id="rId2"/>
    <p:sldLayoutId id="2147483800" r:id="rId3"/>
    <p:sldLayoutId id="2147483801" r:id="rId4"/>
    <p:sldLayoutId id="2147483802" r:id="rId5"/>
    <p:sldLayoutId id="2147483803" r:id="rId6"/>
    <p:sldLayoutId id="2147483804" r:id="rId7"/>
    <p:sldLayoutId id="2147483805" r:id="rId8"/>
    <p:sldLayoutId id="2147483806" r:id="rId9"/>
    <p:sldLayoutId id="2147483807" r:id="rId10"/>
    <p:sldLayoutId id="2147483808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828801"/>
            <a:ext cx="78867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C0FF2675-BB9C-4D62-A6AC-0A6B0CBB4500}" type="datetime1">
              <a:rPr lang="en-US" smtClean="0"/>
              <a:t>3/14/2016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314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97AAB4-1993-4692-BF87-FFB6356DF3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556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7" r:id="rId1"/>
    <p:sldLayoutId id="2147483928" r:id="rId2"/>
    <p:sldLayoutId id="2147483929" r:id="rId3"/>
    <p:sldLayoutId id="2147483930" r:id="rId4"/>
    <p:sldLayoutId id="2147483931" r:id="rId5"/>
    <p:sldLayoutId id="2147483932" r:id="rId6"/>
    <p:sldLayoutId id="2147483933" r:id="rId7"/>
    <p:sldLayoutId id="2147483934" r:id="rId8"/>
    <p:sldLayoutId id="2147483935" r:id="rId9"/>
    <p:sldLayoutId id="2147483936" r:id="rId10"/>
    <p:sldLayoutId id="2147483937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C0FF2675-BB9C-4D62-A6AC-0A6B0CBB4500}" type="datetime1">
              <a:rPr lang="en-US" smtClean="0"/>
              <a:t>3/14/2016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B97AAB4-1993-4692-BF87-FFB6356DF356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37576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47" r:id="rId1"/>
    <p:sldLayoutId id="2147484048" r:id="rId2"/>
    <p:sldLayoutId id="2147484049" r:id="rId3"/>
    <p:sldLayoutId id="2147484050" r:id="rId4"/>
    <p:sldLayoutId id="2147484051" r:id="rId5"/>
    <p:sldLayoutId id="2147484052" r:id="rId6"/>
    <p:sldLayoutId id="2147484053" r:id="rId7"/>
    <p:sldLayoutId id="2147484054" r:id="rId8"/>
    <p:sldLayoutId id="2147484055" r:id="rId9"/>
    <p:sldLayoutId id="2147484056" r:id="rId10"/>
    <p:sldLayoutId id="2147484057" r:id="rId11"/>
  </p:sldLayoutIdLst>
  <p:hf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5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4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4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4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4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46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46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4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4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4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46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46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46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6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46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46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4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6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46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46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46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46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46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46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46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4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6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46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46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46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46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46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46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46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46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46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6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6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6.x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46.xm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46.xml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46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46.xml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46.xml"/><Relationship Id="rId4" Type="http://schemas.openxmlformats.org/officeDocument/2006/relationships/chart" Target="../charts/chart8.xml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46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6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46.xml"/></Relationships>
</file>

<file path=ppt/slides/_rels/slide7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46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46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46.xml"/></Relationships>
</file>

<file path=ppt/slides/_rels/slide7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46.xml"/></Relationships>
</file>

<file path=ppt/slides/_rels/slide7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4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838200"/>
            <a:ext cx="7772400" cy="3219451"/>
          </a:xfrm>
        </p:spPr>
        <p:txBody>
          <a:bodyPr>
            <a:normAutofit/>
          </a:bodyPr>
          <a:lstStyle/>
          <a:p>
            <a:r>
              <a:rPr lang="en-US" sz="4400" dirty="0"/>
              <a:t>Drinking from Both </a:t>
            </a:r>
            <a:r>
              <a:rPr lang="en-US" sz="4400" dirty="0" smtClean="0"/>
              <a:t>Glasses:</a:t>
            </a:r>
            <a:br>
              <a:rPr lang="en-US" sz="4400" dirty="0" smtClean="0"/>
            </a:br>
            <a:r>
              <a:rPr lang="en-US" sz="4400" dirty="0" smtClean="0"/>
              <a:t>Combining </a:t>
            </a:r>
            <a:r>
              <a:rPr lang="en-US" sz="4400" dirty="0"/>
              <a:t>Pessimistic and</a:t>
            </a:r>
            <a:br>
              <a:rPr lang="en-US" sz="4400" dirty="0"/>
            </a:br>
            <a:r>
              <a:rPr lang="en-US" sz="4400" dirty="0"/>
              <a:t>Optimistic Tracking of Cross-Thread Dependences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4419600"/>
            <a:ext cx="6400800" cy="1752600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Man Cao</a:t>
            </a:r>
          </a:p>
          <a:p>
            <a:r>
              <a:rPr lang="en-US" dirty="0" err="1" smtClean="0"/>
              <a:t>Minjia</a:t>
            </a:r>
            <a:r>
              <a:rPr lang="en-US" dirty="0" smtClean="0"/>
              <a:t> Zhang</a:t>
            </a:r>
          </a:p>
          <a:p>
            <a:r>
              <a:rPr lang="en-US" dirty="0" err="1"/>
              <a:t>Aritra</a:t>
            </a:r>
            <a:r>
              <a:rPr lang="en-US" dirty="0"/>
              <a:t> </a:t>
            </a:r>
            <a:r>
              <a:rPr lang="en-US" dirty="0" err="1"/>
              <a:t>Sengupta</a:t>
            </a:r>
            <a:endParaRPr lang="en-US" dirty="0" smtClean="0"/>
          </a:p>
          <a:p>
            <a:r>
              <a:rPr lang="en-US" dirty="0" smtClean="0"/>
              <a:t>Michael D. Bond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7AAB4-1993-4692-BF87-FFB6356DF356}" type="slidenum">
              <a:rPr lang="en-US" smtClean="0"/>
              <a:t>1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8260" y="4607669"/>
            <a:ext cx="1292661" cy="12954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9991" y="4475644"/>
            <a:ext cx="1580609" cy="155945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657600" y="6396335"/>
            <a:ext cx="167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chemeClr val="bg1"/>
                </a:solidFill>
              </a:rPr>
              <a:t>PPoPP</a:t>
            </a:r>
            <a:r>
              <a:rPr lang="en-US" sz="2400" dirty="0" smtClean="0">
                <a:solidFill>
                  <a:schemeClr val="bg1"/>
                </a:solidFill>
              </a:rPr>
              <a:t> 2016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596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Pessimistic Tracking</a:t>
            </a:r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7AAB4-1993-4692-BF87-FFB6356DF356}" type="slidenum">
              <a:rPr lang="en-US" smtClean="0"/>
              <a:t>10</a:t>
            </a:fld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2729801" y="4965419"/>
            <a:ext cx="3499339" cy="45720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/>
              <a:t>rd</a:t>
            </a:r>
            <a:r>
              <a:rPr lang="en-US" sz="2000" dirty="0" smtClean="0"/>
              <a:t>/</a:t>
            </a:r>
            <a:r>
              <a:rPr lang="en-US" sz="2000" dirty="0" err="1" smtClean="0"/>
              <a:t>wr</a:t>
            </a:r>
            <a:r>
              <a:rPr lang="en-US" sz="2000" dirty="0" smtClean="0"/>
              <a:t> </a:t>
            </a:r>
            <a:r>
              <a:rPr lang="en-US" sz="2000" dirty="0" err="1" smtClean="0"/>
              <a:t>o.f</a:t>
            </a:r>
            <a:endParaRPr lang="en-US" sz="2000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7843" y="196155"/>
            <a:ext cx="731520" cy="146304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822960" y="1804115"/>
            <a:ext cx="7543800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Per-object metadata: </a:t>
            </a:r>
            <a:r>
              <a:rPr lang="en-US" sz="2800" dirty="0" err="1"/>
              <a:t>o.state</a:t>
            </a:r>
            <a:endParaRPr lang="en-US" sz="2800" dirty="0"/>
          </a:p>
          <a:p>
            <a:pPr lvl="1"/>
            <a:r>
              <a:rPr lang="en-US" sz="2400" dirty="0"/>
              <a:t>last writer/reader </a:t>
            </a:r>
            <a:r>
              <a:rPr lang="en-US" sz="2400" dirty="0" smtClean="0"/>
              <a:t>thread</a:t>
            </a:r>
          </a:p>
          <a:p>
            <a:r>
              <a:rPr lang="en-US" sz="2800" dirty="0" smtClean="0"/>
              <a:t>At each object access:</a:t>
            </a:r>
          </a:p>
          <a:p>
            <a:pPr lvl="1"/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4103724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Pessimistic Tracking</a:t>
            </a:r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7AAB4-1993-4692-BF87-FFB6356DF356}" type="slidenum">
              <a:rPr lang="en-US" smtClean="0"/>
              <a:t>11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2743553" y="3852482"/>
            <a:ext cx="3485588" cy="457200"/>
          </a:xfrm>
          <a:prstGeom prst="roundRect">
            <a:avLst/>
          </a:prstGeom>
          <a:solidFill>
            <a:srgbClr val="00B0F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Check </a:t>
            </a:r>
            <a:r>
              <a:rPr lang="en-US" sz="2000" dirty="0" err="1" smtClean="0"/>
              <a:t>o.state</a:t>
            </a:r>
            <a:endParaRPr lang="en-US" sz="2000" dirty="0"/>
          </a:p>
        </p:txBody>
      </p:sp>
      <p:sp>
        <p:nvSpPr>
          <p:cNvPr id="7" name="Rounded Rectangle 6"/>
          <p:cNvSpPr/>
          <p:nvPr/>
        </p:nvSpPr>
        <p:spPr>
          <a:xfrm>
            <a:off x="2729801" y="4965419"/>
            <a:ext cx="3499339" cy="45720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/>
              <a:t>rd</a:t>
            </a:r>
            <a:r>
              <a:rPr lang="en-US" sz="2000" dirty="0" smtClean="0"/>
              <a:t>/</a:t>
            </a:r>
            <a:r>
              <a:rPr lang="en-US" sz="2000" dirty="0" err="1" smtClean="0"/>
              <a:t>wr</a:t>
            </a:r>
            <a:r>
              <a:rPr lang="en-US" sz="2000" dirty="0" smtClean="0"/>
              <a:t> </a:t>
            </a:r>
            <a:r>
              <a:rPr lang="en-US" sz="2000" dirty="0" err="1" smtClean="0"/>
              <a:t>o.f</a:t>
            </a:r>
            <a:endParaRPr lang="en-US" sz="2000" dirty="0"/>
          </a:p>
        </p:txBody>
      </p:sp>
      <p:sp>
        <p:nvSpPr>
          <p:cNvPr id="11" name="Rounded Rectangle 10"/>
          <p:cNvSpPr/>
          <p:nvPr/>
        </p:nvSpPr>
        <p:spPr>
          <a:xfrm>
            <a:off x="2737691" y="4417066"/>
            <a:ext cx="3491450" cy="457200"/>
          </a:xfrm>
          <a:prstGeom prst="roundRect">
            <a:avLst/>
          </a:prstGeom>
          <a:solidFill>
            <a:srgbClr val="00B0F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Analysis-specific work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7843" y="196155"/>
            <a:ext cx="731520" cy="1463040"/>
          </a:xfrm>
          <a:prstGeom prst="rect">
            <a:avLst/>
          </a:prstGeom>
        </p:spPr>
      </p:pic>
      <p:sp>
        <p:nvSpPr>
          <p:cNvPr id="13" name="Rounded Rectangle 12"/>
          <p:cNvSpPr/>
          <p:nvPr/>
        </p:nvSpPr>
        <p:spPr>
          <a:xfrm>
            <a:off x="2736676" y="5512935"/>
            <a:ext cx="3485588" cy="457200"/>
          </a:xfrm>
          <a:prstGeom prst="roundRect">
            <a:avLst/>
          </a:prstGeom>
          <a:solidFill>
            <a:srgbClr val="00B0F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Update </a:t>
            </a:r>
            <a:r>
              <a:rPr lang="en-US" sz="2000" dirty="0" err="1" smtClean="0"/>
              <a:t>o.state</a:t>
            </a:r>
            <a:endParaRPr lang="en-US" sz="2000" dirty="0"/>
          </a:p>
        </p:txBody>
      </p:sp>
      <p:sp>
        <p:nvSpPr>
          <p:cNvPr id="15" name="Rectangle 14"/>
          <p:cNvSpPr/>
          <p:nvPr/>
        </p:nvSpPr>
        <p:spPr>
          <a:xfrm>
            <a:off x="822960" y="1804115"/>
            <a:ext cx="7543800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Per-object metadata: </a:t>
            </a:r>
            <a:r>
              <a:rPr lang="en-US" sz="2800" dirty="0" err="1"/>
              <a:t>o.state</a:t>
            </a:r>
            <a:endParaRPr lang="en-US" sz="2800" dirty="0"/>
          </a:p>
          <a:p>
            <a:pPr lvl="1"/>
            <a:r>
              <a:rPr lang="en-US" sz="2400" dirty="0"/>
              <a:t>last writer/reader </a:t>
            </a:r>
            <a:r>
              <a:rPr lang="en-US" sz="2400" dirty="0" smtClean="0"/>
              <a:t>thread</a:t>
            </a:r>
          </a:p>
          <a:p>
            <a:r>
              <a:rPr lang="en-US" sz="2800" dirty="0" smtClean="0"/>
              <a:t>At each object access:</a:t>
            </a:r>
          </a:p>
          <a:p>
            <a:pPr lvl="1"/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334432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Pessimistic Tracking</a:t>
            </a:r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7AAB4-1993-4692-BF87-FFB6356DF356}" type="slidenum">
              <a:rPr lang="en-US" smtClean="0"/>
              <a:t>12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2743553" y="3852482"/>
            <a:ext cx="3485588" cy="457200"/>
          </a:xfrm>
          <a:prstGeom prst="roundRect">
            <a:avLst/>
          </a:prstGeom>
          <a:solidFill>
            <a:srgbClr val="00B0F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Check </a:t>
            </a:r>
            <a:r>
              <a:rPr lang="en-US" sz="2000" dirty="0" err="1" smtClean="0"/>
              <a:t>o.state</a:t>
            </a:r>
            <a:endParaRPr lang="en-US" sz="2000" dirty="0"/>
          </a:p>
        </p:txBody>
      </p:sp>
      <p:sp>
        <p:nvSpPr>
          <p:cNvPr id="7" name="Rounded Rectangle 6"/>
          <p:cNvSpPr/>
          <p:nvPr/>
        </p:nvSpPr>
        <p:spPr>
          <a:xfrm>
            <a:off x="2729801" y="4965419"/>
            <a:ext cx="3499339" cy="45720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/>
              <a:t>rd</a:t>
            </a:r>
            <a:r>
              <a:rPr lang="en-US" sz="2000" dirty="0" smtClean="0"/>
              <a:t>/</a:t>
            </a:r>
            <a:r>
              <a:rPr lang="en-US" sz="2000" dirty="0" err="1" smtClean="0"/>
              <a:t>wr</a:t>
            </a:r>
            <a:r>
              <a:rPr lang="en-US" sz="2000" dirty="0" smtClean="0"/>
              <a:t> </a:t>
            </a:r>
            <a:r>
              <a:rPr lang="en-US" sz="2000" dirty="0" err="1" smtClean="0"/>
              <a:t>o.f</a:t>
            </a:r>
            <a:endParaRPr lang="en-US" sz="2000" dirty="0"/>
          </a:p>
        </p:txBody>
      </p:sp>
      <p:sp>
        <p:nvSpPr>
          <p:cNvPr id="11" name="Rounded Rectangle 10"/>
          <p:cNvSpPr/>
          <p:nvPr/>
        </p:nvSpPr>
        <p:spPr>
          <a:xfrm>
            <a:off x="2737691" y="4417066"/>
            <a:ext cx="3491450" cy="457200"/>
          </a:xfrm>
          <a:prstGeom prst="roundRect">
            <a:avLst/>
          </a:prstGeom>
          <a:solidFill>
            <a:srgbClr val="00B0F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Analysis-specific work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7843" y="196155"/>
            <a:ext cx="731520" cy="1463040"/>
          </a:xfrm>
          <a:prstGeom prst="rect">
            <a:avLst/>
          </a:prstGeom>
        </p:spPr>
      </p:pic>
      <p:sp>
        <p:nvSpPr>
          <p:cNvPr id="13" name="Rounded Rectangle 12"/>
          <p:cNvSpPr/>
          <p:nvPr/>
        </p:nvSpPr>
        <p:spPr>
          <a:xfrm>
            <a:off x="2736676" y="5512935"/>
            <a:ext cx="3485588" cy="457200"/>
          </a:xfrm>
          <a:prstGeom prst="roundRect">
            <a:avLst/>
          </a:prstGeom>
          <a:solidFill>
            <a:srgbClr val="00B0F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Update </a:t>
            </a:r>
            <a:r>
              <a:rPr lang="en-US" sz="2000" dirty="0" err="1" smtClean="0"/>
              <a:t>o.state</a:t>
            </a:r>
            <a:endParaRPr lang="en-US" sz="2000" dirty="0"/>
          </a:p>
        </p:txBody>
      </p:sp>
      <p:sp>
        <p:nvSpPr>
          <p:cNvPr id="15" name="Right Brace 14"/>
          <p:cNvSpPr/>
          <p:nvPr/>
        </p:nvSpPr>
        <p:spPr>
          <a:xfrm>
            <a:off x="6700350" y="3852481"/>
            <a:ext cx="533400" cy="2117653"/>
          </a:xfrm>
          <a:prstGeom prst="rightBrace">
            <a:avLst>
              <a:gd name="adj1" fmla="val 14158"/>
              <a:gd name="adj2" fmla="val 50000"/>
            </a:avLst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7300127" y="4612656"/>
            <a:ext cx="182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Atomic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822960" y="1804115"/>
            <a:ext cx="7543800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Per-object metadata: </a:t>
            </a:r>
            <a:r>
              <a:rPr lang="en-US" sz="2800" dirty="0" err="1"/>
              <a:t>o.state</a:t>
            </a:r>
            <a:endParaRPr lang="en-US" sz="2800" dirty="0"/>
          </a:p>
          <a:p>
            <a:pPr lvl="1"/>
            <a:r>
              <a:rPr lang="en-US" sz="2400" dirty="0"/>
              <a:t>last writer/reader </a:t>
            </a:r>
            <a:r>
              <a:rPr lang="en-US" sz="2400" dirty="0" smtClean="0"/>
              <a:t>thread</a:t>
            </a:r>
          </a:p>
          <a:p>
            <a:r>
              <a:rPr lang="en-US" sz="2800" dirty="0" smtClean="0"/>
              <a:t>At each object access:</a:t>
            </a:r>
          </a:p>
          <a:p>
            <a:pPr lvl="1"/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118194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Pessimistic Tracking</a:t>
            </a:r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7AAB4-1993-4692-BF87-FFB6356DF356}" type="slidenum">
              <a:rPr lang="en-US" smtClean="0"/>
              <a:t>13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2743553" y="3852482"/>
            <a:ext cx="3485588" cy="457200"/>
          </a:xfrm>
          <a:prstGeom prst="roundRect">
            <a:avLst/>
          </a:prstGeom>
          <a:solidFill>
            <a:srgbClr val="00B0F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Check </a:t>
            </a:r>
            <a:r>
              <a:rPr lang="en-US" sz="2000" dirty="0" err="1" smtClean="0"/>
              <a:t>o.state</a:t>
            </a:r>
            <a:endParaRPr lang="en-US" sz="2000" dirty="0"/>
          </a:p>
        </p:txBody>
      </p:sp>
      <p:sp>
        <p:nvSpPr>
          <p:cNvPr id="7" name="Rounded Rectangle 6"/>
          <p:cNvSpPr/>
          <p:nvPr/>
        </p:nvSpPr>
        <p:spPr>
          <a:xfrm>
            <a:off x="2729801" y="4965419"/>
            <a:ext cx="3499339" cy="45720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/>
              <a:t>rd</a:t>
            </a:r>
            <a:r>
              <a:rPr lang="en-US" sz="2000" dirty="0" smtClean="0"/>
              <a:t>/</a:t>
            </a:r>
            <a:r>
              <a:rPr lang="en-US" sz="2000" dirty="0" err="1" smtClean="0"/>
              <a:t>wr</a:t>
            </a:r>
            <a:r>
              <a:rPr lang="en-US" sz="2000" dirty="0" smtClean="0"/>
              <a:t> </a:t>
            </a:r>
            <a:r>
              <a:rPr lang="en-US" sz="2000" dirty="0" err="1" smtClean="0"/>
              <a:t>o.f</a:t>
            </a:r>
            <a:endParaRPr lang="en-US" sz="2000" dirty="0"/>
          </a:p>
        </p:txBody>
      </p:sp>
      <p:sp>
        <p:nvSpPr>
          <p:cNvPr id="11" name="Rounded Rectangle 10"/>
          <p:cNvSpPr/>
          <p:nvPr/>
        </p:nvSpPr>
        <p:spPr>
          <a:xfrm>
            <a:off x="2737691" y="4417066"/>
            <a:ext cx="3491450" cy="457200"/>
          </a:xfrm>
          <a:prstGeom prst="roundRect">
            <a:avLst/>
          </a:prstGeom>
          <a:solidFill>
            <a:srgbClr val="00B0F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Analysis-specific work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7843" y="196155"/>
            <a:ext cx="731520" cy="1463040"/>
          </a:xfrm>
          <a:prstGeom prst="rect">
            <a:avLst/>
          </a:prstGeom>
        </p:spPr>
      </p:pic>
      <p:sp>
        <p:nvSpPr>
          <p:cNvPr id="13" name="Rounded Rectangle 12"/>
          <p:cNvSpPr/>
          <p:nvPr/>
        </p:nvSpPr>
        <p:spPr>
          <a:xfrm>
            <a:off x="2736676" y="5512935"/>
            <a:ext cx="3485588" cy="457200"/>
          </a:xfrm>
          <a:prstGeom prst="roundRect">
            <a:avLst/>
          </a:prstGeom>
          <a:solidFill>
            <a:srgbClr val="00B0F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Update </a:t>
            </a:r>
            <a:r>
              <a:rPr lang="en-US" sz="2000" dirty="0" err="1" smtClean="0"/>
              <a:t>o.state</a:t>
            </a:r>
            <a:endParaRPr lang="en-US" sz="2000" dirty="0"/>
          </a:p>
        </p:txBody>
      </p:sp>
      <p:sp>
        <p:nvSpPr>
          <p:cNvPr id="10" name="Rounded Rectangle 9"/>
          <p:cNvSpPr/>
          <p:nvPr/>
        </p:nvSpPr>
        <p:spPr>
          <a:xfrm>
            <a:off x="2743200" y="3291163"/>
            <a:ext cx="3485941" cy="453935"/>
          </a:xfrm>
          <a:prstGeom prst="roundRect">
            <a:avLst/>
          </a:prstGeom>
          <a:solidFill>
            <a:srgbClr val="0070C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Lock </a:t>
            </a:r>
            <a:r>
              <a:rPr lang="en-US" sz="2000" dirty="0" err="1" smtClean="0"/>
              <a:t>o.state</a:t>
            </a:r>
            <a:endParaRPr lang="en-US" sz="2000" dirty="0"/>
          </a:p>
        </p:txBody>
      </p:sp>
      <p:sp>
        <p:nvSpPr>
          <p:cNvPr id="15" name="Rounded Rectangle 14"/>
          <p:cNvSpPr/>
          <p:nvPr/>
        </p:nvSpPr>
        <p:spPr>
          <a:xfrm>
            <a:off x="2725856" y="6078356"/>
            <a:ext cx="3507227" cy="453935"/>
          </a:xfrm>
          <a:prstGeom prst="roundRect">
            <a:avLst/>
          </a:prstGeom>
          <a:solidFill>
            <a:srgbClr val="0070C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Unlock </a:t>
            </a:r>
            <a:r>
              <a:rPr lang="en-US" sz="2000" dirty="0" err="1" smtClean="0"/>
              <a:t>o.state</a:t>
            </a:r>
            <a:endParaRPr lang="en-US" sz="2000" dirty="0"/>
          </a:p>
        </p:txBody>
      </p:sp>
      <p:sp>
        <p:nvSpPr>
          <p:cNvPr id="16" name="Rectangle 15"/>
          <p:cNvSpPr/>
          <p:nvPr/>
        </p:nvSpPr>
        <p:spPr>
          <a:xfrm>
            <a:off x="822960" y="1804115"/>
            <a:ext cx="7543800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Per-object metadata: </a:t>
            </a:r>
            <a:r>
              <a:rPr lang="en-US" sz="2800" dirty="0" err="1"/>
              <a:t>o.state</a:t>
            </a:r>
            <a:endParaRPr lang="en-US" sz="2800" dirty="0"/>
          </a:p>
          <a:p>
            <a:pPr lvl="1"/>
            <a:r>
              <a:rPr lang="en-US" sz="2400" dirty="0"/>
              <a:t>last writer/reader </a:t>
            </a:r>
            <a:r>
              <a:rPr lang="en-US" sz="2400" dirty="0" smtClean="0"/>
              <a:t>thread</a:t>
            </a:r>
          </a:p>
          <a:p>
            <a:r>
              <a:rPr lang="en-US" sz="2800" dirty="0" smtClean="0"/>
              <a:t>At each object access:</a:t>
            </a:r>
          </a:p>
          <a:p>
            <a:pPr lvl="1"/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859697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Pessimistic Tracking</a:t>
            </a:r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7AAB4-1993-4692-BF87-FFB6356DF356}" type="slidenum">
              <a:rPr lang="en-US" smtClean="0"/>
              <a:t>14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2743553" y="3852482"/>
            <a:ext cx="3485588" cy="457200"/>
          </a:xfrm>
          <a:prstGeom prst="roundRect">
            <a:avLst/>
          </a:prstGeom>
          <a:solidFill>
            <a:srgbClr val="00B0F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Check </a:t>
            </a:r>
            <a:r>
              <a:rPr lang="en-US" sz="2000" dirty="0" err="1" smtClean="0"/>
              <a:t>o.state</a:t>
            </a:r>
            <a:endParaRPr lang="en-US" sz="2000" dirty="0"/>
          </a:p>
        </p:txBody>
      </p:sp>
      <p:sp>
        <p:nvSpPr>
          <p:cNvPr id="7" name="Rounded Rectangle 6"/>
          <p:cNvSpPr/>
          <p:nvPr/>
        </p:nvSpPr>
        <p:spPr>
          <a:xfrm>
            <a:off x="2729801" y="4965419"/>
            <a:ext cx="3499339" cy="45720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/>
              <a:t>rd</a:t>
            </a:r>
            <a:r>
              <a:rPr lang="en-US" sz="2000" dirty="0" smtClean="0"/>
              <a:t>/</a:t>
            </a:r>
            <a:r>
              <a:rPr lang="en-US" sz="2000" dirty="0" err="1" smtClean="0"/>
              <a:t>wr</a:t>
            </a:r>
            <a:r>
              <a:rPr lang="en-US" sz="2000" dirty="0" smtClean="0"/>
              <a:t> </a:t>
            </a:r>
            <a:r>
              <a:rPr lang="en-US" sz="2000" dirty="0" err="1" smtClean="0"/>
              <a:t>o.f</a:t>
            </a:r>
            <a:endParaRPr lang="en-US" sz="2000" dirty="0"/>
          </a:p>
        </p:txBody>
      </p:sp>
      <p:sp>
        <p:nvSpPr>
          <p:cNvPr id="11" name="Rounded Rectangle 10"/>
          <p:cNvSpPr/>
          <p:nvPr/>
        </p:nvSpPr>
        <p:spPr>
          <a:xfrm>
            <a:off x="2737691" y="4417066"/>
            <a:ext cx="3491450" cy="457200"/>
          </a:xfrm>
          <a:prstGeom prst="roundRect">
            <a:avLst/>
          </a:prstGeom>
          <a:solidFill>
            <a:srgbClr val="00B0F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Analysis-specific work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7843" y="196155"/>
            <a:ext cx="731520" cy="1463040"/>
          </a:xfrm>
          <a:prstGeom prst="rect">
            <a:avLst/>
          </a:prstGeom>
        </p:spPr>
      </p:pic>
      <p:sp>
        <p:nvSpPr>
          <p:cNvPr id="13" name="Rounded Rectangle 12"/>
          <p:cNvSpPr/>
          <p:nvPr/>
        </p:nvSpPr>
        <p:spPr>
          <a:xfrm>
            <a:off x="2736676" y="5512935"/>
            <a:ext cx="3485588" cy="457200"/>
          </a:xfrm>
          <a:prstGeom prst="roundRect">
            <a:avLst/>
          </a:prstGeom>
          <a:solidFill>
            <a:srgbClr val="00B0F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Update </a:t>
            </a:r>
            <a:r>
              <a:rPr lang="en-US" sz="2000" dirty="0" err="1" smtClean="0"/>
              <a:t>o.state</a:t>
            </a:r>
            <a:endParaRPr lang="en-US" sz="2000" dirty="0"/>
          </a:p>
        </p:txBody>
      </p:sp>
      <p:sp>
        <p:nvSpPr>
          <p:cNvPr id="10" name="Rounded Rectangle 9"/>
          <p:cNvSpPr/>
          <p:nvPr/>
        </p:nvSpPr>
        <p:spPr>
          <a:xfrm>
            <a:off x="2743200" y="3291163"/>
            <a:ext cx="3485941" cy="453935"/>
          </a:xfrm>
          <a:prstGeom prst="roundRect">
            <a:avLst/>
          </a:prstGeom>
          <a:solidFill>
            <a:srgbClr val="0070C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Lock </a:t>
            </a:r>
            <a:r>
              <a:rPr lang="en-US" sz="2000" dirty="0" err="1" smtClean="0"/>
              <a:t>o.state</a:t>
            </a:r>
            <a:endParaRPr lang="en-US" sz="2000" dirty="0"/>
          </a:p>
        </p:txBody>
      </p:sp>
      <p:sp>
        <p:nvSpPr>
          <p:cNvPr id="15" name="Rounded Rectangle 14"/>
          <p:cNvSpPr/>
          <p:nvPr/>
        </p:nvSpPr>
        <p:spPr>
          <a:xfrm>
            <a:off x="2725856" y="6078356"/>
            <a:ext cx="3507227" cy="453935"/>
          </a:xfrm>
          <a:prstGeom prst="roundRect">
            <a:avLst/>
          </a:prstGeom>
          <a:solidFill>
            <a:srgbClr val="0070C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Unlock </a:t>
            </a:r>
            <a:r>
              <a:rPr lang="en-US" sz="2000" dirty="0" err="1" smtClean="0"/>
              <a:t>o.state</a:t>
            </a:r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-11221" y="4503862"/>
            <a:ext cx="259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NOT program </a:t>
            </a:r>
            <a:r>
              <a:rPr lang="en-US" sz="2400" dirty="0">
                <a:solidFill>
                  <a:srgbClr val="FF0000"/>
                </a:solidFill>
              </a:rPr>
              <a:t>l</a:t>
            </a:r>
            <a:r>
              <a:rPr lang="en-US" sz="2400" dirty="0" smtClean="0">
                <a:solidFill>
                  <a:srgbClr val="FF0000"/>
                </a:solidFill>
              </a:rPr>
              <a:t>ocks</a:t>
            </a:r>
            <a:endParaRPr lang="en-US" sz="2400" dirty="0">
              <a:solidFill>
                <a:srgbClr val="FF0000"/>
              </a:solidFill>
            </a:endParaRPr>
          </a:p>
        </p:txBody>
      </p:sp>
      <p:cxnSp>
        <p:nvCxnSpPr>
          <p:cNvPr id="8" name="Straight Arrow Connector 7"/>
          <p:cNvCxnSpPr>
            <a:stCxn id="4" idx="0"/>
          </p:cNvCxnSpPr>
          <p:nvPr/>
        </p:nvCxnSpPr>
        <p:spPr>
          <a:xfrm flipV="1">
            <a:off x="1284179" y="3489420"/>
            <a:ext cx="1295400" cy="1014442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4" idx="2"/>
          </p:cNvCxnSpPr>
          <p:nvPr/>
        </p:nvCxnSpPr>
        <p:spPr>
          <a:xfrm>
            <a:off x="1284179" y="4965527"/>
            <a:ext cx="1295400" cy="1324016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822960" y="1804115"/>
            <a:ext cx="7543800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Per-object metadata: </a:t>
            </a:r>
            <a:r>
              <a:rPr lang="en-US" sz="2800" dirty="0" err="1"/>
              <a:t>o.state</a:t>
            </a:r>
            <a:endParaRPr lang="en-US" sz="2800" dirty="0"/>
          </a:p>
          <a:p>
            <a:pPr lvl="1"/>
            <a:r>
              <a:rPr lang="en-US" sz="2400" dirty="0"/>
              <a:t>last writer/reader </a:t>
            </a:r>
            <a:r>
              <a:rPr lang="en-US" sz="2400" dirty="0" smtClean="0"/>
              <a:t>thread</a:t>
            </a:r>
          </a:p>
          <a:p>
            <a:r>
              <a:rPr lang="en-US" sz="2800" dirty="0" smtClean="0"/>
              <a:t>At each object access:</a:t>
            </a:r>
          </a:p>
          <a:p>
            <a:pPr lvl="1"/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793026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Pessimistic Tracking</a:t>
            </a:r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7AAB4-1993-4692-BF87-FFB6356DF356}" type="slidenum">
              <a:rPr lang="en-US" smtClean="0"/>
              <a:t>15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914752" y="2466319"/>
            <a:ext cx="2285647" cy="457200"/>
          </a:xfrm>
          <a:prstGeom prst="roundRect">
            <a:avLst/>
          </a:prstGeom>
          <a:solidFill>
            <a:srgbClr val="00B0F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…</a:t>
            </a:r>
            <a:endParaRPr lang="en-US" sz="2000" dirty="0"/>
          </a:p>
        </p:txBody>
      </p:sp>
      <p:sp>
        <p:nvSpPr>
          <p:cNvPr id="6" name="Rounded Rectangle 5"/>
          <p:cNvSpPr/>
          <p:nvPr/>
        </p:nvSpPr>
        <p:spPr>
          <a:xfrm>
            <a:off x="914400" y="1905000"/>
            <a:ext cx="2285878" cy="453935"/>
          </a:xfrm>
          <a:prstGeom prst="roundRect">
            <a:avLst/>
          </a:prstGeom>
          <a:solidFill>
            <a:srgbClr val="0070C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Lock </a:t>
            </a:r>
            <a:r>
              <a:rPr lang="en-US" sz="2000" dirty="0" err="1" smtClean="0"/>
              <a:t>o.state</a:t>
            </a:r>
            <a:endParaRPr lang="en-US" sz="2000" dirty="0"/>
          </a:p>
        </p:txBody>
      </p:sp>
      <p:sp>
        <p:nvSpPr>
          <p:cNvPr id="7" name="Rounded Rectangle 6"/>
          <p:cNvSpPr/>
          <p:nvPr/>
        </p:nvSpPr>
        <p:spPr>
          <a:xfrm>
            <a:off x="922068" y="3030903"/>
            <a:ext cx="2294664" cy="45720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/>
              <a:t>wr</a:t>
            </a:r>
            <a:r>
              <a:rPr lang="en-US" sz="2000" dirty="0" smtClean="0"/>
              <a:t> </a:t>
            </a:r>
            <a:r>
              <a:rPr lang="en-US" sz="2000" dirty="0" err="1" smtClean="0"/>
              <a:t>o.f</a:t>
            </a:r>
            <a:endParaRPr lang="en-US" sz="2000" dirty="0"/>
          </a:p>
        </p:txBody>
      </p:sp>
      <p:sp>
        <p:nvSpPr>
          <p:cNvPr id="10" name="Rounded Rectangle 9"/>
          <p:cNvSpPr/>
          <p:nvPr/>
        </p:nvSpPr>
        <p:spPr>
          <a:xfrm>
            <a:off x="929957" y="3591352"/>
            <a:ext cx="2299837" cy="453935"/>
          </a:xfrm>
          <a:prstGeom prst="roundRect">
            <a:avLst/>
          </a:prstGeom>
          <a:solidFill>
            <a:srgbClr val="0070C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Unlock </a:t>
            </a:r>
            <a:r>
              <a:rPr lang="en-US" sz="2000" dirty="0" err="1" smtClean="0"/>
              <a:t>o.state</a:t>
            </a:r>
            <a:endParaRPr lang="en-US" sz="2000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7843" y="196155"/>
            <a:ext cx="731520" cy="1463040"/>
          </a:xfrm>
          <a:prstGeom prst="rect">
            <a:avLst/>
          </a:prstGeom>
        </p:spPr>
      </p:pic>
      <p:sp>
        <p:nvSpPr>
          <p:cNvPr id="18" name="Rounded Rectangle 17"/>
          <p:cNvSpPr/>
          <p:nvPr/>
        </p:nvSpPr>
        <p:spPr>
          <a:xfrm>
            <a:off x="5486752" y="4609955"/>
            <a:ext cx="2285647" cy="457200"/>
          </a:xfrm>
          <a:prstGeom prst="roundRect">
            <a:avLst/>
          </a:prstGeom>
          <a:solidFill>
            <a:srgbClr val="00B0F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…</a:t>
            </a:r>
            <a:endParaRPr lang="en-US" sz="2000" dirty="0"/>
          </a:p>
        </p:txBody>
      </p:sp>
      <p:sp>
        <p:nvSpPr>
          <p:cNvPr id="19" name="Rounded Rectangle 18"/>
          <p:cNvSpPr/>
          <p:nvPr/>
        </p:nvSpPr>
        <p:spPr>
          <a:xfrm>
            <a:off x="5486400" y="4048636"/>
            <a:ext cx="2285878" cy="453935"/>
          </a:xfrm>
          <a:prstGeom prst="roundRect">
            <a:avLst/>
          </a:prstGeom>
          <a:solidFill>
            <a:srgbClr val="0070C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Lock </a:t>
            </a:r>
            <a:r>
              <a:rPr lang="en-US" sz="2000" dirty="0" err="1" smtClean="0"/>
              <a:t>o.state</a:t>
            </a:r>
            <a:endParaRPr lang="en-US" sz="2000" dirty="0"/>
          </a:p>
        </p:txBody>
      </p:sp>
      <p:sp>
        <p:nvSpPr>
          <p:cNvPr id="20" name="Rounded Rectangle 19"/>
          <p:cNvSpPr/>
          <p:nvPr/>
        </p:nvSpPr>
        <p:spPr>
          <a:xfrm>
            <a:off x="5494068" y="5174539"/>
            <a:ext cx="2294664" cy="45720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/>
              <a:t>rd</a:t>
            </a:r>
            <a:r>
              <a:rPr lang="en-US" sz="2000" dirty="0" smtClean="0"/>
              <a:t> </a:t>
            </a:r>
            <a:r>
              <a:rPr lang="en-US" sz="2000" dirty="0" err="1" smtClean="0"/>
              <a:t>o.f</a:t>
            </a:r>
            <a:endParaRPr lang="en-US" sz="2000" dirty="0"/>
          </a:p>
        </p:txBody>
      </p:sp>
      <p:sp>
        <p:nvSpPr>
          <p:cNvPr id="21" name="Rounded Rectangle 20"/>
          <p:cNvSpPr/>
          <p:nvPr/>
        </p:nvSpPr>
        <p:spPr>
          <a:xfrm>
            <a:off x="5501957" y="5734988"/>
            <a:ext cx="2299837" cy="453935"/>
          </a:xfrm>
          <a:prstGeom prst="roundRect">
            <a:avLst/>
          </a:prstGeom>
          <a:solidFill>
            <a:srgbClr val="0070C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Unlock </a:t>
            </a:r>
            <a:r>
              <a:rPr lang="en-US" sz="2000" dirty="0" err="1" smtClean="0"/>
              <a:t>o.state</a:t>
            </a:r>
            <a:endParaRPr lang="en-US" sz="2000" dirty="0"/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3581400" y="3194747"/>
            <a:ext cx="1614897" cy="181174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24262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Pessimistic Tracking</a:t>
            </a:r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7AAB4-1993-4692-BF87-FFB6356DF356}" type="slidenum">
              <a:rPr lang="en-US" smtClean="0"/>
              <a:t>16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914752" y="2466319"/>
            <a:ext cx="2285647" cy="457200"/>
          </a:xfrm>
          <a:prstGeom prst="roundRect">
            <a:avLst/>
          </a:prstGeom>
          <a:solidFill>
            <a:srgbClr val="00B0F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…</a:t>
            </a:r>
            <a:endParaRPr lang="en-US" sz="2000" dirty="0"/>
          </a:p>
        </p:txBody>
      </p:sp>
      <p:sp>
        <p:nvSpPr>
          <p:cNvPr id="6" name="Rounded Rectangle 5"/>
          <p:cNvSpPr/>
          <p:nvPr/>
        </p:nvSpPr>
        <p:spPr>
          <a:xfrm>
            <a:off x="914400" y="1905000"/>
            <a:ext cx="2285878" cy="453935"/>
          </a:xfrm>
          <a:prstGeom prst="roundRect">
            <a:avLst/>
          </a:prstGeom>
          <a:solidFill>
            <a:srgbClr val="0070C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Lock </a:t>
            </a:r>
            <a:r>
              <a:rPr lang="en-US" sz="2000" dirty="0" err="1" smtClean="0"/>
              <a:t>o.state</a:t>
            </a:r>
            <a:endParaRPr lang="en-US" sz="2000" dirty="0"/>
          </a:p>
        </p:txBody>
      </p:sp>
      <p:sp>
        <p:nvSpPr>
          <p:cNvPr id="7" name="Rounded Rectangle 6"/>
          <p:cNvSpPr/>
          <p:nvPr/>
        </p:nvSpPr>
        <p:spPr>
          <a:xfrm>
            <a:off x="922068" y="3030903"/>
            <a:ext cx="2294664" cy="45720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/>
              <a:t>wr</a:t>
            </a:r>
            <a:r>
              <a:rPr lang="en-US" sz="2000" dirty="0" smtClean="0"/>
              <a:t> </a:t>
            </a:r>
            <a:r>
              <a:rPr lang="en-US" sz="2000" dirty="0" err="1" smtClean="0"/>
              <a:t>o.f</a:t>
            </a:r>
            <a:endParaRPr lang="en-US" sz="2000" dirty="0"/>
          </a:p>
        </p:txBody>
      </p:sp>
      <p:sp>
        <p:nvSpPr>
          <p:cNvPr id="10" name="Rounded Rectangle 9"/>
          <p:cNvSpPr/>
          <p:nvPr/>
        </p:nvSpPr>
        <p:spPr>
          <a:xfrm>
            <a:off x="929957" y="3591352"/>
            <a:ext cx="2299837" cy="453935"/>
          </a:xfrm>
          <a:prstGeom prst="roundRect">
            <a:avLst/>
          </a:prstGeom>
          <a:solidFill>
            <a:srgbClr val="0070C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Unlock </a:t>
            </a:r>
            <a:r>
              <a:rPr lang="en-US" sz="2000" dirty="0" err="1" smtClean="0"/>
              <a:t>o.state</a:t>
            </a:r>
            <a:endParaRPr lang="en-US" sz="2000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7843" y="196155"/>
            <a:ext cx="731520" cy="1463040"/>
          </a:xfrm>
          <a:prstGeom prst="rect">
            <a:avLst/>
          </a:prstGeom>
        </p:spPr>
      </p:pic>
      <p:sp>
        <p:nvSpPr>
          <p:cNvPr id="18" name="Rounded Rectangle 17"/>
          <p:cNvSpPr/>
          <p:nvPr/>
        </p:nvSpPr>
        <p:spPr>
          <a:xfrm>
            <a:off x="5486752" y="4609955"/>
            <a:ext cx="2285647" cy="457200"/>
          </a:xfrm>
          <a:prstGeom prst="roundRect">
            <a:avLst/>
          </a:prstGeom>
          <a:solidFill>
            <a:srgbClr val="00B0F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…</a:t>
            </a:r>
            <a:endParaRPr lang="en-US" sz="2000" dirty="0"/>
          </a:p>
        </p:txBody>
      </p:sp>
      <p:sp>
        <p:nvSpPr>
          <p:cNvPr id="19" name="Rounded Rectangle 18"/>
          <p:cNvSpPr/>
          <p:nvPr/>
        </p:nvSpPr>
        <p:spPr>
          <a:xfrm>
            <a:off x="5486400" y="4048636"/>
            <a:ext cx="2285878" cy="453935"/>
          </a:xfrm>
          <a:prstGeom prst="roundRect">
            <a:avLst/>
          </a:prstGeom>
          <a:solidFill>
            <a:srgbClr val="0070C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Lock </a:t>
            </a:r>
            <a:r>
              <a:rPr lang="en-US" sz="2000" dirty="0" err="1" smtClean="0"/>
              <a:t>o.state</a:t>
            </a:r>
            <a:endParaRPr lang="en-US" sz="2000" dirty="0"/>
          </a:p>
        </p:txBody>
      </p:sp>
      <p:sp>
        <p:nvSpPr>
          <p:cNvPr id="20" name="Rounded Rectangle 19"/>
          <p:cNvSpPr/>
          <p:nvPr/>
        </p:nvSpPr>
        <p:spPr>
          <a:xfrm>
            <a:off x="5494068" y="5174539"/>
            <a:ext cx="2294664" cy="45720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/>
              <a:t>rd</a:t>
            </a:r>
            <a:r>
              <a:rPr lang="en-US" sz="2000" dirty="0" smtClean="0"/>
              <a:t> </a:t>
            </a:r>
            <a:r>
              <a:rPr lang="en-US" sz="2000" dirty="0" err="1" smtClean="0"/>
              <a:t>o.f</a:t>
            </a:r>
            <a:endParaRPr lang="en-US" sz="2000" dirty="0"/>
          </a:p>
        </p:txBody>
      </p:sp>
      <p:sp>
        <p:nvSpPr>
          <p:cNvPr id="21" name="Rounded Rectangle 20"/>
          <p:cNvSpPr/>
          <p:nvPr/>
        </p:nvSpPr>
        <p:spPr>
          <a:xfrm>
            <a:off x="5501957" y="5734988"/>
            <a:ext cx="2299837" cy="453935"/>
          </a:xfrm>
          <a:prstGeom prst="roundRect">
            <a:avLst/>
          </a:prstGeom>
          <a:solidFill>
            <a:srgbClr val="0070C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Unlock </a:t>
            </a:r>
            <a:r>
              <a:rPr lang="en-US" sz="2000" dirty="0" err="1" smtClean="0"/>
              <a:t>o.state</a:t>
            </a:r>
            <a:endParaRPr lang="en-US" sz="2000" dirty="0"/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3581400" y="3194747"/>
            <a:ext cx="1614897" cy="181174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4" name="Explosion 1 23"/>
          <p:cNvSpPr/>
          <p:nvPr/>
        </p:nvSpPr>
        <p:spPr>
          <a:xfrm>
            <a:off x="4945552" y="1524001"/>
            <a:ext cx="3360247" cy="1964102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Synchronization and write metadata</a:t>
            </a:r>
            <a:endParaRPr lang="en-US" dirty="0"/>
          </a:p>
        </p:txBody>
      </p:sp>
      <p:sp>
        <p:nvSpPr>
          <p:cNvPr id="25" name="Left Arrow 24"/>
          <p:cNvSpPr/>
          <p:nvPr/>
        </p:nvSpPr>
        <p:spPr>
          <a:xfrm>
            <a:off x="3352800" y="1981199"/>
            <a:ext cx="1752599" cy="301535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Down Arrow 25"/>
          <p:cNvSpPr/>
          <p:nvPr/>
        </p:nvSpPr>
        <p:spPr>
          <a:xfrm>
            <a:off x="6362639" y="3276600"/>
            <a:ext cx="533400" cy="7408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306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08644031"/>
              </p:ext>
            </p:extLst>
          </p:nvPr>
        </p:nvGraphicFramePr>
        <p:xfrm>
          <a:off x="18301" y="290565"/>
          <a:ext cx="9085118" cy="655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 of Pessimistic Tracking Alone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7AAB4-1993-4692-BF87-FFB6356DF356}" type="slidenum">
              <a:rPr lang="en-US" smtClean="0"/>
              <a:t>17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853844" y="2590346"/>
            <a:ext cx="1143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340%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7468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Calibri" panose="020F0502020204030204" pitchFamily="34" charset="0"/>
              <a:buChar char="◦"/>
            </a:pPr>
            <a:r>
              <a:rPr lang="en-US" sz="28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Dynamic Analyses and Cross-thread Dependences</a:t>
            </a:r>
          </a:p>
          <a:p>
            <a:pPr marL="91440" lvl="1" indent="-91440">
              <a:spcBef>
                <a:spcPts val="1200"/>
              </a:spcBef>
              <a:spcAft>
                <a:spcPts val="200"/>
              </a:spcAft>
              <a:buSzPct val="100000"/>
            </a:pPr>
            <a:r>
              <a:rPr lang="en-US" sz="28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Pessimistic Tracking</a:t>
            </a:r>
          </a:p>
          <a:p>
            <a:pPr marL="91440" lvl="1" indent="-91440">
              <a:spcBef>
                <a:spcPts val="1200"/>
              </a:spcBef>
              <a:spcAft>
                <a:spcPts val="200"/>
              </a:spcAft>
              <a:buSzPct val="100000"/>
            </a:pPr>
            <a:r>
              <a:rPr lang="en-US" sz="2800" dirty="0"/>
              <a:t>Optimistic Tracking</a:t>
            </a:r>
          </a:p>
          <a:p>
            <a:pPr>
              <a:buFont typeface="Calibri" panose="020F0502020204030204" pitchFamily="34" charset="0"/>
              <a:buChar char="◦"/>
            </a:pPr>
            <a:r>
              <a:rPr lang="en-US" sz="2800" dirty="0" smtClean="0"/>
              <a:t>Our approach</a:t>
            </a:r>
          </a:p>
          <a:p>
            <a:pPr lvl="1"/>
            <a:r>
              <a:rPr lang="en-US" sz="2800" dirty="0" smtClean="0"/>
              <a:t>Hybrid Tracking</a:t>
            </a:r>
          </a:p>
          <a:p>
            <a:pPr>
              <a:buFont typeface="Calibri" panose="020F0502020204030204" pitchFamily="34" charset="0"/>
              <a:buChar char="◦"/>
            </a:pPr>
            <a:r>
              <a:rPr lang="en-US" sz="2800" dirty="0"/>
              <a:t>Evaluation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7AAB4-1993-4692-BF87-FFB6356DF356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3358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Optimistic Tracking</a:t>
            </a:r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7AAB4-1993-4692-BF87-FFB6356DF356}" type="slidenum">
              <a:rPr lang="en-US" smtClean="0"/>
              <a:t>19</a:t>
            </a:fld>
            <a:endParaRPr lang="en-US"/>
          </a:p>
        </p:txBody>
      </p:sp>
      <p:sp>
        <p:nvSpPr>
          <p:cNvPr id="20" name="Content Placeholder 2"/>
          <p:cNvSpPr txBox="1">
            <a:spLocks/>
          </p:cNvSpPr>
          <p:nvPr/>
        </p:nvSpPr>
        <p:spPr>
          <a:xfrm>
            <a:off x="480060" y="1838104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Calibri" panose="020F0502020204030204" pitchFamily="34" charset="0"/>
              <a:buChar char="◦"/>
            </a:pP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Biased reader-writer lock </a:t>
            </a:r>
            <a:r>
              <a:rPr lang="en-US" dirty="0" smtClean="0"/>
              <a:t>for </a:t>
            </a:r>
            <a:r>
              <a:rPr lang="en-US" dirty="0" err="1" smtClean="0"/>
              <a:t>o.state</a:t>
            </a:r>
            <a:endParaRPr lang="en-US" dirty="0" smtClean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7843" y="185861"/>
            <a:ext cx="731520" cy="1463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6297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Dynamic Analyses for Parallel Programs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342900" lvl="2" indent="-342900"/>
            <a:r>
              <a:rPr lang="en-US" sz="2800" dirty="0" smtClean="0"/>
              <a:t>Error detection</a:t>
            </a:r>
          </a:p>
          <a:p>
            <a:pPr marL="525780" lvl="3" indent="-342900"/>
            <a:r>
              <a:rPr lang="en-US" sz="2000" dirty="0" smtClean="0"/>
              <a:t>Data </a:t>
            </a:r>
            <a:r>
              <a:rPr lang="en-US" sz="2000" dirty="0"/>
              <a:t>Race </a:t>
            </a:r>
            <a:r>
              <a:rPr lang="en-US" sz="2000" dirty="0" smtClean="0"/>
              <a:t>Detector</a:t>
            </a:r>
          </a:p>
          <a:p>
            <a:pPr marL="525780" lvl="3" indent="-342900"/>
            <a:r>
              <a:rPr lang="en-US" sz="2000" dirty="0" smtClean="0"/>
              <a:t>Atomicity Violation Detector</a:t>
            </a:r>
          </a:p>
          <a:p>
            <a:pPr marL="342900" lvl="2" indent="-342900"/>
            <a:r>
              <a:rPr lang="en-US" sz="2800" dirty="0"/>
              <a:t>Programming </a:t>
            </a:r>
            <a:r>
              <a:rPr lang="en-US" sz="2800" dirty="0" smtClean="0"/>
              <a:t>model</a:t>
            </a:r>
            <a:endParaRPr lang="en-US" sz="2800" dirty="0"/>
          </a:p>
          <a:p>
            <a:pPr marL="525780" lvl="3" indent="-342900"/>
            <a:r>
              <a:rPr lang="en-US" sz="2000" dirty="0" smtClean="0"/>
              <a:t>Transactional Memory</a:t>
            </a:r>
          </a:p>
          <a:p>
            <a:pPr marL="525780" lvl="3" indent="-342900"/>
            <a:r>
              <a:rPr lang="en-US" sz="2000" dirty="0" smtClean="0"/>
              <a:t>Enforcement of Strong Memory Model</a:t>
            </a:r>
          </a:p>
          <a:p>
            <a:pPr marL="342900" lvl="2" indent="-342900"/>
            <a:r>
              <a:rPr lang="en-US" sz="2800" dirty="0" smtClean="0"/>
              <a:t>Debugging</a:t>
            </a:r>
            <a:endParaRPr lang="en-US" sz="2800" dirty="0"/>
          </a:p>
          <a:p>
            <a:pPr marL="525780" lvl="3" indent="-342900"/>
            <a:r>
              <a:rPr lang="en-US" sz="2000" dirty="0"/>
              <a:t>Record &amp; </a:t>
            </a:r>
            <a:r>
              <a:rPr lang="en-US" sz="2000" dirty="0" smtClean="0"/>
              <a:t>Replay</a:t>
            </a:r>
          </a:p>
          <a:p>
            <a:pPr marL="525780" lvl="3" indent="-342900"/>
            <a:r>
              <a:rPr lang="en-US" sz="2000" dirty="0" smtClean="0"/>
              <a:t>Deterministic Execution</a:t>
            </a:r>
          </a:p>
          <a:p>
            <a:pPr marL="342900" lvl="2" indent="-342900"/>
            <a:endParaRPr lang="en-US" sz="1800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7AAB4-1993-4692-BF87-FFB6356DF35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144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Optimistic Tracking</a:t>
            </a:r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7AAB4-1993-4692-BF87-FFB6356DF356}" type="slidenum">
              <a:rPr lang="en-US" smtClean="0"/>
              <a:t>20</a:t>
            </a:fld>
            <a:endParaRPr lang="en-US"/>
          </a:p>
        </p:txBody>
      </p:sp>
      <p:sp>
        <p:nvSpPr>
          <p:cNvPr id="20" name="Content Placeholder 2"/>
          <p:cNvSpPr txBox="1">
            <a:spLocks/>
          </p:cNvSpPr>
          <p:nvPr/>
        </p:nvSpPr>
        <p:spPr>
          <a:xfrm>
            <a:off x="480060" y="1838104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Calibri" panose="020F0502020204030204" pitchFamily="34" charset="0"/>
              <a:buChar char="◦"/>
            </a:pP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Biased reader-writer lock</a:t>
            </a:r>
            <a:r>
              <a:rPr lang="en-US" dirty="0"/>
              <a:t> for </a:t>
            </a:r>
            <a:r>
              <a:rPr lang="en-US" dirty="0" err="1"/>
              <a:t>o.state</a:t>
            </a:r>
            <a:endParaRPr lang="en-US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>
              <a:buFont typeface="Calibri" panose="020F0502020204030204" pitchFamily="34" charset="0"/>
              <a:buChar char="◦"/>
            </a:pP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Avoid</a:t>
            </a:r>
            <a:r>
              <a:rPr lang="en-US" dirty="0" smtClean="0"/>
              <a:t> </a:t>
            </a:r>
            <a:r>
              <a:rPr lang="en-US" dirty="0"/>
              <a:t>synchronization for </a:t>
            </a:r>
            <a:r>
              <a:rPr lang="en-US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non-conflicting</a:t>
            </a:r>
            <a:r>
              <a:rPr lang="en-US" dirty="0"/>
              <a:t> </a:t>
            </a:r>
            <a:r>
              <a:rPr lang="en-US" dirty="0" smtClean="0"/>
              <a:t>accesses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7843" y="185861"/>
            <a:ext cx="731520" cy="1463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5529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Optimistic Tracking</a:t>
            </a:r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7AAB4-1993-4692-BF87-FFB6356DF356}" type="slidenum">
              <a:rPr lang="en-US" smtClean="0"/>
              <a:t>21</a:t>
            </a:fld>
            <a:endParaRPr lang="en-US"/>
          </a:p>
        </p:txBody>
      </p:sp>
      <p:sp>
        <p:nvSpPr>
          <p:cNvPr id="20" name="Content Placeholder 2"/>
          <p:cNvSpPr txBox="1">
            <a:spLocks/>
          </p:cNvSpPr>
          <p:nvPr/>
        </p:nvSpPr>
        <p:spPr>
          <a:xfrm>
            <a:off x="480060" y="1838104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Calibri" panose="020F0502020204030204" pitchFamily="34" charset="0"/>
              <a:buChar char="◦"/>
            </a:pP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Biased reader-writer lock</a:t>
            </a:r>
            <a:r>
              <a:rPr lang="en-US" dirty="0"/>
              <a:t> for </a:t>
            </a:r>
            <a:r>
              <a:rPr lang="en-US" dirty="0" err="1"/>
              <a:t>o.state</a:t>
            </a:r>
            <a:endParaRPr lang="en-US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>
              <a:buFont typeface="Calibri" panose="020F0502020204030204" pitchFamily="34" charset="0"/>
              <a:buChar char="◦"/>
            </a:pP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Avoid</a:t>
            </a:r>
            <a:r>
              <a:rPr lang="en-US" dirty="0" smtClean="0"/>
              <a:t> </a:t>
            </a:r>
            <a:r>
              <a:rPr lang="en-US" dirty="0"/>
              <a:t>synchronization for </a:t>
            </a:r>
            <a:r>
              <a:rPr lang="en-US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non-conflicting</a:t>
            </a:r>
            <a:r>
              <a:rPr lang="en-US" dirty="0"/>
              <a:t> </a:t>
            </a:r>
            <a:r>
              <a:rPr lang="en-US" dirty="0" smtClean="0"/>
              <a:t>accesses</a:t>
            </a:r>
          </a:p>
          <a:p>
            <a:pPr>
              <a:buFont typeface="Calibri" panose="020F0502020204030204" pitchFamily="34" charset="0"/>
              <a:buChar char="◦"/>
            </a:pPr>
            <a:r>
              <a:rPr lang="en-US" dirty="0"/>
              <a:t>Heavyweight </a:t>
            </a:r>
            <a:r>
              <a:rPr lang="en-US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coordination</a:t>
            </a:r>
            <a:r>
              <a:rPr lang="en-US" dirty="0"/>
              <a:t> for </a:t>
            </a:r>
            <a:r>
              <a:rPr lang="en-US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conflicting</a:t>
            </a:r>
            <a:r>
              <a:rPr lang="en-US" dirty="0"/>
              <a:t> </a:t>
            </a:r>
            <a:r>
              <a:rPr lang="en-US" dirty="0" smtClean="0"/>
              <a:t>accesses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7843" y="185861"/>
            <a:ext cx="731520" cy="1463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3999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Optimistic Tracking</a:t>
            </a:r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7AAB4-1993-4692-BF87-FFB6356DF356}" type="slidenum">
              <a:rPr lang="en-US" smtClean="0"/>
              <a:t>22</a:t>
            </a:fld>
            <a:endParaRPr lang="en-US"/>
          </a:p>
        </p:txBody>
      </p:sp>
      <p:grpSp>
        <p:nvGrpSpPr>
          <p:cNvPr id="4" name="Group 3"/>
          <p:cNvGrpSpPr/>
          <p:nvPr/>
        </p:nvGrpSpPr>
        <p:grpSpPr>
          <a:xfrm>
            <a:off x="1535363" y="1838104"/>
            <a:ext cx="4938798" cy="1599663"/>
            <a:chOff x="1459163" y="1219200"/>
            <a:chExt cx="4938798" cy="1599663"/>
          </a:xfrm>
        </p:grpSpPr>
        <p:sp>
          <p:nvSpPr>
            <p:cNvPr id="13" name="TextBox 12"/>
            <p:cNvSpPr txBox="1"/>
            <p:nvPr/>
          </p:nvSpPr>
          <p:spPr>
            <a:xfrm>
              <a:off x="2281413" y="1219200"/>
              <a:ext cx="54373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T1</a:t>
              </a:r>
              <a:endParaRPr lang="en-US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5854222" y="1219200"/>
              <a:ext cx="54373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T2</a:t>
              </a:r>
              <a:endParaRPr lang="en-US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1" name="Rounded Rectangle 20"/>
            <p:cNvSpPr/>
            <p:nvPr/>
          </p:nvSpPr>
          <p:spPr>
            <a:xfrm>
              <a:off x="1460178" y="2395190"/>
              <a:ext cx="2090354" cy="423673"/>
            </a:xfrm>
            <a:prstGeom prst="roundRect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/>
                <a:t>wr o.f</a:t>
              </a:r>
              <a:endParaRPr lang="en-US" sz="2000" dirty="0"/>
            </a:p>
          </p:txBody>
        </p:sp>
        <p:sp>
          <p:nvSpPr>
            <p:cNvPr id="22" name="Rounded Rectangle 21"/>
            <p:cNvSpPr/>
            <p:nvPr/>
          </p:nvSpPr>
          <p:spPr>
            <a:xfrm>
              <a:off x="1459163" y="1865055"/>
              <a:ext cx="2090354" cy="453935"/>
            </a:xfrm>
            <a:prstGeom prst="roundRect">
              <a:avLst/>
            </a:prstGeom>
            <a:solidFill>
              <a:srgbClr val="0070C0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write check</a:t>
              </a:r>
              <a:endParaRPr lang="en-US" sz="2000" dirty="0"/>
            </a:p>
          </p:txBody>
        </p:sp>
      </p:grpSp>
      <p:pic>
        <p:nvPicPr>
          <p:cNvPr id="20" name="Pictur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7843" y="185861"/>
            <a:ext cx="731520" cy="146304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2104288"/>
            <a:ext cx="16736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0070C0"/>
                </a:solidFill>
              </a:rPr>
              <a:t>o.state</a:t>
            </a:r>
            <a:r>
              <a:rPr lang="en-US" dirty="0" smtClean="0">
                <a:solidFill>
                  <a:srgbClr val="0070C0"/>
                </a:solidFill>
              </a:rPr>
              <a:t>: WrExT1</a:t>
            </a: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8420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Optimistic Tracking</a:t>
            </a:r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7AAB4-1993-4692-BF87-FFB6356DF356}" type="slidenum">
              <a:rPr lang="en-US" smtClean="0"/>
              <a:t>23</a:t>
            </a:fld>
            <a:endParaRPr lang="en-US"/>
          </a:p>
        </p:txBody>
      </p:sp>
      <p:grpSp>
        <p:nvGrpSpPr>
          <p:cNvPr id="4" name="Group 3"/>
          <p:cNvGrpSpPr/>
          <p:nvPr/>
        </p:nvGrpSpPr>
        <p:grpSpPr>
          <a:xfrm>
            <a:off x="1535363" y="1838104"/>
            <a:ext cx="4938798" cy="1599663"/>
            <a:chOff x="1459163" y="1219200"/>
            <a:chExt cx="4938798" cy="1599663"/>
          </a:xfrm>
        </p:grpSpPr>
        <p:sp>
          <p:nvSpPr>
            <p:cNvPr id="13" name="TextBox 12"/>
            <p:cNvSpPr txBox="1"/>
            <p:nvPr/>
          </p:nvSpPr>
          <p:spPr>
            <a:xfrm>
              <a:off x="2281413" y="1219200"/>
              <a:ext cx="54373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T1</a:t>
              </a:r>
              <a:endParaRPr lang="en-US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5854222" y="1219200"/>
              <a:ext cx="54373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T2</a:t>
              </a:r>
              <a:endParaRPr lang="en-US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1" name="Rounded Rectangle 20"/>
            <p:cNvSpPr/>
            <p:nvPr/>
          </p:nvSpPr>
          <p:spPr>
            <a:xfrm>
              <a:off x="1460178" y="2395190"/>
              <a:ext cx="2090354" cy="423673"/>
            </a:xfrm>
            <a:prstGeom prst="roundRect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/>
                <a:t>wr o.f</a:t>
              </a:r>
              <a:endParaRPr lang="en-US" sz="2000" dirty="0"/>
            </a:p>
          </p:txBody>
        </p:sp>
        <p:sp>
          <p:nvSpPr>
            <p:cNvPr id="22" name="Rounded Rectangle 21"/>
            <p:cNvSpPr/>
            <p:nvPr/>
          </p:nvSpPr>
          <p:spPr>
            <a:xfrm>
              <a:off x="1459163" y="1865055"/>
              <a:ext cx="2090354" cy="453935"/>
            </a:xfrm>
            <a:prstGeom prst="roundRect">
              <a:avLst/>
            </a:prstGeom>
            <a:solidFill>
              <a:srgbClr val="0070C0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write check</a:t>
              </a:r>
              <a:endParaRPr lang="en-US" sz="2000" dirty="0"/>
            </a:p>
          </p:txBody>
        </p:sp>
      </p:grpSp>
      <p:pic>
        <p:nvPicPr>
          <p:cNvPr id="20" name="Pictur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7843" y="185861"/>
            <a:ext cx="731520" cy="146304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2104288"/>
            <a:ext cx="16736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0070C0"/>
                </a:solidFill>
              </a:rPr>
              <a:t>o.state</a:t>
            </a:r>
            <a:r>
              <a:rPr lang="en-US" dirty="0" smtClean="0">
                <a:solidFill>
                  <a:srgbClr val="0070C0"/>
                </a:solidFill>
              </a:rPr>
              <a:t>: WrExT1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315200" y="3048000"/>
            <a:ext cx="16924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0070C0"/>
                </a:solidFill>
              </a:rPr>
              <a:t>o.state</a:t>
            </a:r>
            <a:r>
              <a:rPr lang="en-US" dirty="0" smtClean="0">
                <a:solidFill>
                  <a:srgbClr val="0070C0"/>
                </a:solidFill>
              </a:rPr>
              <a:t>: WrExT1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5157115" y="3027492"/>
            <a:ext cx="2090354" cy="453935"/>
          </a:xfrm>
          <a:prstGeom prst="roundRect">
            <a:avLst/>
          </a:prstGeom>
          <a:solidFill>
            <a:srgbClr val="0070C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read check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743382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Optimistic Tracking</a:t>
            </a:r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7AAB4-1993-4692-BF87-FFB6356DF356}" type="slidenum">
              <a:rPr lang="en-US" smtClean="0"/>
              <a:t>24</a:t>
            </a:fld>
            <a:endParaRPr lang="en-US"/>
          </a:p>
        </p:txBody>
      </p:sp>
      <p:grpSp>
        <p:nvGrpSpPr>
          <p:cNvPr id="4" name="Group 3"/>
          <p:cNvGrpSpPr/>
          <p:nvPr/>
        </p:nvGrpSpPr>
        <p:grpSpPr>
          <a:xfrm>
            <a:off x="1535363" y="1838104"/>
            <a:ext cx="5717120" cy="3343496"/>
            <a:chOff x="1459163" y="1219200"/>
            <a:chExt cx="5717120" cy="3343496"/>
          </a:xfrm>
        </p:grpSpPr>
        <p:sp>
          <p:nvSpPr>
            <p:cNvPr id="13" name="TextBox 12"/>
            <p:cNvSpPr txBox="1"/>
            <p:nvPr/>
          </p:nvSpPr>
          <p:spPr>
            <a:xfrm>
              <a:off x="2281413" y="1219200"/>
              <a:ext cx="54373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T1</a:t>
              </a:r>
              <a:endParaRPr lang="en-US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5854222" y="1219200"/>
              <a:ext cx="54373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T2</a:t>
              </a:r>
              <a:endParaRPr lang="en-US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8" name="Rounded Rectangle 17"/>
            <p:cNvSpPr/>
            <p:nvPr/>
          </p:nvSpPr>
          <p:spPr>
            <a:xfrm>
              <a:off x="5085929" y="2395190"/>
              <a:ext cx="2090354" cy="2167506"/>
            </a:xfrm>
            <a:prstGeom prst="roundRect">
              <a:avLst>
                <a:gd name="adj" fmla="val 6572"/>
              </a:avLst>
            </a:prstGeom>
            <a:solidFill>
              <a:srgbClr val="0070C0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/>
                <a:t>read check</a:t>
              </a:r>
            </a:p>
            <a:p>
              <a:pPr algn="ctr"/>
              <a:endParaRPr lang="en-US" sz="2000" dirty="0" smtClean="0"/>
            </a:p>
            <a:p>
              <a:pPr algn="ctr"/>
              <a:r>
                <a:rPr lang="en-US" sz="2000" dirty="0" smtClean="0"/>
                <a:t>Analysis-specific work</a:t>
              </a:r>
              <a:endParaRPr lang="en-US" sz="2000" dirty="0"/>
            </a:p>
            <a:p>
              <a:pPr algn="ctr"/>
              <a:endParaRPr lang="en-US" sz="2000" dirty="0" smtClean="0"/>
            </a:p>
            <a:p>
              <a:pPr algn="ctr"/>
              <a:endParaRPr lang="en-US" sz="2000" dirty="0" smtClean="0"/>
            </a:p>
          </p:txBody>
        </p:sp>
        <p:cxnSp>
          <p:nvCxnSpPr>
            <p:cNvPr id="19" name="Straight Arrow Connector 18"/>
            <p:cNvCxnSpPr/>
            <p:nvPr/>
          </p:nvCxnSpPr>
          <p:spPr>
            <a:xfrm flipH="1">
              <a:off x="3532100" y="2549913"/>
              <a:ext cx="1548815" cy="155933"/>
            </a:xfrm>
            <a:prstGeom prst="straightConnector1">
              <a:avLst/>
            </a:prstGeom>
            <a:ln>
              <a:solidFill>
                <a:srgbClr val="0070C0"/>
              </a:solidFill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sp>
          <p:nvSpPr>
            <p:cNvPr id="21" name="Rounded Rectangle 20"/>
            <p:cNvSpPr/>
            <p:nvPr/>
          </p:nvSpPr>
          <p:spPr>
            <a:xfrm>
              <a:off x="1460178" y="2395190"/>
              <a:ext cx="2090354" cy="423673"/>
            </a:xfrm>
            <a:prstGeom prst="roundRect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err="1" smtClean="0"/>
                <a:t>wr</a:t>
              </a:r>
              <a:r>
                <a:rPr lang="en-US" sz="2000" dirty="0" smtClean="0"/>
                <a:t> </a:t>
              </a:r>
              <a:r>
                <a:rPr lang="en-US" sz="2000" dirty="0" err="1" smtClean="0"/>
                <a:t>o.f</a:t>
              </a:r>
              <a:endParaRPr lang="en-US" sz="2000" dirty="0"/>
            </a:p>
          </p:txBody>
        </p:sp>
        <p:sp>
          <p:nvSpPr>
            <p:cNvPr id="22" name="Rounded Rectangle 21"/>
            <p:cNvSpPr/>
            <p:nvPr/>
          </p:nvSpPr>
          <p:spPr>
            <a:xfrm>
              <a:off x="1459163" y="1865055"/>
              <a:ext cx="2090354" cy="453935"/>
            </a:xfrm>
            <a:prstGeom prst="roundRect">
              <a:avLst/>
            </a:prstGeom>
            <a:solidFill>
              <a:srgbClr val="0070C0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write check</a:t>
              </a:r>
              <a:endParaRPr lang="en-US" sz="2000" dirty="0"/>
            </a:p>
          </p:txBody>
        </p:sp>
      </p:grpSp>
      <p:pic>
        <p:nvPicPr>
          <p:cNvPr id="20" name="Pictur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7843" y="185861"/>
            <a:ext cx="731520" cy="146304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2104288"/>
            <a:ext cx="16736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0070C0"/>
                </a:solidFill>
              </a:rPr>
              <a:t>o.state</a:t>
            </a:r>
            <a:r>
              <a:rPr lang="en-US" dirty="0" smtClean="0">
                <a:solidFill>
                  <a:srgbClr val="0070C0"/>
                </a:solidFill>
              </a:rPr>
              <a:t>: WrExT1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315200" y="3048000"/>
            <a:ext cx="16924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0070C0"/>
                </a:solidFill>
              </a:rPr>
              <a:t>o.state</a:t>
            </a:r>
            <a:r>
              <a:rPr lang="en-US" dirty="0" smtClean="0">
                <a:solidFill>
                  <a:srgbClr val="0070C0"/>
                </a:solidFill>
              </a:rPr>
              <a:t>: WrExT1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 rot="21244703">
            <a:off x="3940410" y="3253102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Request</a:t>
            </a: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3264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Optimistic Tracking</a:t>
            </a:r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7AAB4-1993-4692-BF87-FFB6356DF356}" type="slidenum">
              <a:rPr lang="en-US" smtClean="0"/>
              <a:t>25</a:t>
            </a:fld>
            <a:endParaRPr lang="en-US"/>
          </a:p>
        </p:txBody>
      </p:sp>
      <p:grpSp>
        <p:nvGrpSpPr>
          <p:cNvPr id="4" name="Group 3"/>
          <p:cNvGrpSpPr/>
          <p:nvPr/>
        </p:nvGrpSpPr>
        <p:grpSpPr>
          <a:xfrm>
            <a:off x="1524000" y="1838104"/>
            <a:ext cx="5723469" cy="3852136"/>
            <a:chOff x="1447800" y="1219200"/>
            <a:chExt cx="5723469" cy="3852136"/>
          </a:xfrm>
        </p:grpSpPr>
        <p:sp>
          <p:nvSpPr>
            <p:cNvPr id="13" name="TextBox 12"/>
            <p:cNvSpPr txBox="1"/>
            <p:nvPr/>
          </p:nvSpPr>
          <p:spPr>
            <a:xfrm>
              <a:off x="2281413" y="1219200"/>
              <a:ext cx="54373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T1</a:t>
              </a:r>
              <a:endParaRPr lang="en-US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5854222" y="1219200"/>
              <a:ext cx="54373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T2</a:t>
              </a:r>
              <a:endParaRPr lang="en-US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" name="Rounded Rectangle 14"/>
            <p:cNvSpPr/>
            <p:nvPr/>
          </p:nvSpPr>
          <p:spPr>
            <a:xfrm>
              <a:off x="1447800" y="3750446"/>
              <a:ext cx="2090354" cy="470748"/>
            </a:xfrm>
            <a:prstGeom prst="roundRect">
              <a:avLst/>
            </a:prstGeom>
            <a:solidFill>
              <a:srgbClr val="0070C0"/>
            </a:solidFill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safe point</a:t>
              </a:r>
              <a:endParaRPr lang="en-US" sz="2000" dirty="0"/>
            </a:p>
          </p:txBody>
        </p:sp>
        <p:cxnSp>
          <p:nvCxnSpPr>
            <p:cNvPr id="17" name="Straight Arrow Connector 16"/>
            <p:cNvCxnSpPr/>
            <p:nvPr/>
          </p:nvCxnSpPr>
          <p:spPr>
            <a:xfrm>
              <a:off x="3538154" y="3985821"/>
              <a:ext cx="1530383" cy="151481"/>
            </a:xfrm>
            <a:prstGeom prst="straightConnector1">
              <a:avLst/>
            </a:prstGeom>
            <a:ln>
              <a:solidFill>
                <a:srgbClr val="0070C0"/>
              </a:solidFill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sp>
          <p:nvSpPr>
            <p:cNvPr id="18" name="Rounded Rectangle 17"/>
            <p:cNvSpPr/>
            <p:nvPr/>
          </p:nvSpPr>
          <p:spPr>
            <a:xfrm>
              <a:off x="5080915" y="2395190"/>
              <a:ext cx="2090354" cy="2167506"/>
            </a:xfrm>
            <a:prstGeom prst="roundRect">
              <a:avLst>
                <a:gd name="adj" fmla="val 6572"/>
              </a:avLst>
            </a:prstGeom>
            <a:solidFill>
              <a:srgbClr val="0070C0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/>
                <a:t>read check</a:t>
              </a:r>
            </a:p>
            <a:p>
              <a:pPr algn="ctr"/>
              <a:endParaRPr lang="en-US" sz="2000" dirty="0" smtClean="0"/>
            </a:p>
            <a:p>
              <a:pPr algn="ctr"/>
              <a:r>
                <a:rPr lang="en-US" sz="2000" dirty="0" smtClean="0"/>
                <a:t>Analysis-specific work</a:t>
              </a:r>
              <a:endParaRPr lang="en-US" sz="2000" dirty="0"/>
            </a:p>
            <a:p>
              <a:pPr algn="ctr"/>
              <a:endParaRPr lang="en-US" sz="2000" dirty="0" smtClean="0"/>
            </a:p>
            <a:p>
              <a:pPr algn="ctr"/>
              <a:r>
                <a:rPr lang="en-US" sz="2000" dirty="0" smtClean="0"/>
                <a:t>change state</a:t>
              </a:r>
              <a:endParaRPr lang="en-US" sz="2000" dirty="0"/>
            </a:p>
          </p:txBody>
        </p:sp>
        <p:cxnSp>
          <p:nvCxnSpPr>
            <p:cNvPr id="19" name="Straight Arrow Connector 18"/>
            <p:cNvCxnSpPr/>
            <p:nvPr/>
          </p:nvCxnSpPr>
          <p:spPr>
            <a:xfrm flipH="1">
              <a:off x="3532100" y="2549913"/>
              <a:ext cx="1548815" cy="155933"/>
            </a:xfrm>
            <a:prstGeom prst="straightConnector1">
              <a:avLst/>
            </a:prstGeom>
            <a:ln>
              <a:solidFill>
                <a:srgbClr val="0070C0"/>
              </a:solidFill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sp>
          <p:nvSpPr>
            <p:cNvPr id="21" name="Rounded Rectangle 20"/>
            <p:cNvSpPr/>
            <p:nvPr/>
          </p:nvSpPr>
          <p:spPr>
            <a:xfrm>
              <a:off x="1460178" y="2395190"/>
              <a:ext cx="2090354" cy="423673"/>
            </a:xfrm>
            <a:prstGeom prst="roundRect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/>
                <a:t>wr o.f</a:t>
              </a:r>
              <a:endParaRPr lang="en-US" sz="2000" dirty="0"/>
            </a:p>
          </p:txBody>
        </p:sp>
        <p:sp>
          <p:nvSpPr>
            <p:cNvPr id="22" name="Rounded Rectangle 21"/>
            <p:cNvSpPr/>
            <p:nvPr/>
          </p:nvSpPr>
          <p:spPr>
            <a:xfrm>
              <a:off x="1459163" y="1865055"/>
              <a:ext cx="2090354" cy="453935"/>
            </a:xfrm>
            <a:prstGeom prst="roundRect">
              <a:avLst/>
            </a:prstGeom>
            <a:solidFill>
              <a:srgbClr val="0070C0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write check</a:t>
              </a:r>
              <a:endParaRPr lang="en-US" sz="2000" dirty="0"/>
            </a:p>
          </p:txBody>
        </p:sp>
        <p:sp>
          <p:nvSpPr>
            <p:cNvPr id="24" name="Rounded Rectangle 23"/>
            <p:cNvSpPr/>
            <p:nvPr/>
          </p:nvSpPr>
          <p:spPr>
            <a:xfrm>
              <a:off x="5080915" y="4647663"/>
              <a:ext cx="2090354" cy="423673"/>
            </a:xfrm>
            <a:prstGeom prst="roundRect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err="1" smtClean="0"/>
                <a:t>rd</a:t>
              </a:r>
              <a:r>
                <a:rPr lang="en-US" sz="2000" dirty="0" smtClean="0"/>
                <a:t> </a:t>
              </a:r>
              <a:r>
                <a:rPr lang="en-US" sz="2000" dirty="0" err="1" smtClean="0"/>
                <a:t>o.f</a:t>
              </a:r>
              <a:endParaRPr lang="en-US" sz="2000" dirty="0"/>
            </a:p>
          </p:txBody>
        </p:sp>
      </p:grpSp>
      <p:pic>
        <p:nvPicPr>
          <p:cNvPr id="20" name="Pictur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7843" y="185861"/>
            <a:ext cx="731520" cy="146304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2104288"/>
            <a:ext cx="16736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0070C0"/>
                </a:solidFill>
              </a:rPr>
              <a:t>o.state</a:t>
            </a:r>
            <a:r>
              <a:rPr lang="en-US" dirty="0" smtClean="0">
                <a:solidFill>
                  <a:srgbClr val="0070C0"/>
                </a:solidFill>
              </a:rPr>
              <a:t>: WrExT1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259847" y="4680465"/>
            <a:ext cx="18965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0070C0"/>
                </a:solidFill>
              </a:rPr>
              <a:t>o.state</a:t>
            </a:r>
            <a:r>
              <a:rPr lang="en-US" dirty="0" smtClean="0">
                <a:solidFill>
                  <a:srgbClr val="0070C0"/>
                </a:solidFill>
              </a:rPr>
              <a:t> ← RdExT2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315200" y="3048000"/>
            <a:ext cx="16924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0070C0"/>
                </a:solidFill>
              </a:rPr>
              <a:t>o.state</a:t>
            </a:r>
            <a:r>
              <a:rPr lang="en-US" dirty="0" smtClean="0">
                <a:solidFill>
                  <a:srgbClr val="0070C0"/>
                </a:solidFill>
              </a:rPr>
              <a:t>: WrExT1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 rot="21244703">
            <a:off x="3940410" y="3253102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Request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 rot="325901">
            <a:off x="3820423" y="4680464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Response</a:t>
            </a: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5458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92329771"/>
              </p:ext>
            </p:extLst>
          </p:nvPr>
        </p:nvGraphicFramePr>
        <p:xfrm>
          <a:off x="18301" y="290565"/>
          <a:ext cx="9085118" cy="655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 of Optimistic Tracking Alone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7AAB4-1993-4692-BF87-FFB6356DF356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718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42693703"/>
              </p:ext>
            </p:extLst>
          </p:nvPr>
        </p:nvGraphicFramePr>
        <p:xfrm>
          <a:off x="18301" y="290565"/>
          <a:ext cx="9085118" cy="655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 of Optimistic Tracking Alone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7AAB4-1993-4692-BF87-FFB6356DF356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063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Cost of Different Tracking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62864495"/>
              </p:ext>
            </p:extLst>
          </p:nvPr>
        </p:nvGraphicFramePr>
        <p:xfrm>
          <a:off x="825472" y="2362200"/>
          <a:ext cx="7543800" cy="155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4600"/>
                <a:gridCol w="2514600"/>
                <a:gridCol w="2514600"/>
              </a:tblGrid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Pessimistic</a:t>
                      </a:r>
                      <a:endParaRPr lang="en-US" sz="28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Optimistic</a:t>
                      </a:r>
                      <a:endParaRPr lang="en-US" sz="2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Same state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Coordination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150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47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9200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7AAB4-1993-4692-BF87-FFB6356DF356}" type="slidenum">
              <a:rPr lang="en-US" smtClean="0"/>
              <a:t>28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801188" y="4725367"/>
            <a:ext cx="628541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In CPU cycles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Averaged across all programs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53005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7AAB4-1993-4692-BF87-FFB6356DF356}" type="slidenum">
              <a:rPr lang="en-US" smtClean="0"/>
              <a:t>29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 idx="4294967295"/>
          </p:nvPr>
        </p:nvSpPr>
        <p:spPr>
          <a:xfrm>
            <a:off x="609600" y="1981200"/>
            <a:ext cx="8229600" cy="19812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Optimistic </a:t>
            </a:r>
            <a:r>
              <a:rPr lang="en-US" dirty="0" smtClean="0">
                <a:solidFill>
                  <a:schemeClr val="tx1"/>
                </a:solidFill>
              </a:rPr>
              <a:t>tracking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performs best if there are </a:t>
            </a:r>
            <a:r>
              <a:rPr lang="en-US" dirty="0" smtClean="0">
                <a:solidFill>
                  <a:srgbClr val="FF0000"/>
                </a:solidFill>
              </a:rPr>
              <a:t>few conflicting </a:t>
            </a:r>
            <a:r>
              <a:rPr lang="en-US" dirty="0" smtClean="0"/>
              <a:t>accesses.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3259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Dynamic Analyses for Parallel Programs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342900" lvl="2" indent="-342900"/>
            <a:r>
              <a:rPr lang="en-US" sz="2800" dirty="0" smtClean="0"/>
              <a:t>Error detection</a:t>
            </a:r>
          </a:p>
          <a:p>
            <a:pPr marL="525780" lvl="3" indent="-342900"/>
            <a:r>
              <a:rPr lang="en-US" sz="2000" dirty="0" smtClean="0"/>
              <a:t>Data </a:t>
            </a:r>
            <a:r>
              <a:rPr lang="en-US" sz="2000" dirty="0"/>
              <a:t>Race </a:t>
            </a:r>
            <a:r>
              <a:rPr lang="en-US" sz="2000" dirty="0" smtClean="0"/>
              <a:t>Detector</a:t>
            </a:r>
          </a:p>
          <a:p>
            <a:pPr marL="525780" lvl="3" indent="-342900"/>
            <a:r>
              <a:rPr lang="en-US" sz="2000" dirty="0" smtClean="0"/>
              <a:t>Atomicity Violation Detector</a:t>
            </a:r>
          </a:p>
          <a:p>
            <a:pPr marL="342900" lvl="2" indent="-342900"/>
            <a:r>
              <a:rPr lang="en-US" sz="2800" dirty="0"/>
              <a:t>Programming </a:t>
            </a:r>
            <a:r>
              <a:rPr lang="en-US" sz="2800" dirty="0" smtClean="0"/>
              <a:t>model</a:t>
            </a:r>
            <a:endParaRPr lang="en-US" sz="2800" dirty="0"/>
          </a:p>
          <a:p>
            <a:pPr marL="525780" lvl="3" indent="-342900"/>
            <a:r>
              <a:rPr lang="en-US" sz="2000" dirty="0" smtClean="0"/>
              <a:t>Transactional Memory</a:t>
            </a:r>
          </a:p>
          <a:p>
            <a:pPr marL="525780" lvl="3" indent="-342900"/>
            <a:r>
              <a:rPr lang="en-US" sz="2000" dirty="0" smtClean="0"/>
              <a:t>Enforcement of Strong Memory Model</a:t>
            </a:r>
          </a:p>
          <a:p>
            <a:pPr marL="342900" lvl="2" indent="-342900"/>
            <a:r>
              <a:rPr lang="en-US" sz="2800" dirty="0" smtClean="0"/>
              <a:t>Debugging</a:t>
            </a:r>
            <a:endParaRPr lang="en-US" sz="2800" dirty="0"/>
          </a:p>
          <a:p>
            <a:pPr marL="525780" lvl="3" indent="-342900"/>
            <a:r>
              <a:rPr lang="en-US" sz="2000" dirty="0"/>
              <a:t>Record &amp; </a:t>
            </a:r>
            <a:r>
              <a:rPr lang="en-US" sz="2000" dirty="0" smtClean="0"/>
              <a:t>Replay</a:t>
            </a:r>
          </a:p>
          <a:p>
            <a:pPr marL="525780" lvl="3" indent="-342900"/>
            <a:r>
              <a:rPr lang="en-US" sz="2000" dirty="0" smtClean="0"/>
              <a:t>Deterministic Execution</a:t>
            </a:r>
          </a:p>
          <a:p>
            <a:pPr marL="342900" lvl="2" indent="-342900"/>
            <a:endParaRPr lang="en-US" sz="1800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7AAB4-1993-4692-BF87-FFB6356DF356}" type="slidenum">
              <a:rPr lang="en-US" smtClean="0"/>
              <a:t>3</a:t>
            </a:fld>
            <a:endParaRPr lang="en-US"/>
          </a:p>
        </p:txBody>
      </p:sp>
      <p:sp>
        <p:nvSpPr>
          <p:cNvPr id="4" name="Explosion 2 3"/>
          <p:cNvSpPr/>
          <p:nvPr/>
        </p:nvSpPr>
        <p:spPr>
          <a:xfrm>
            <a:off x="3797134" y="1660174"/>
            <a:ext cx="5346866" cy="2438400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Bad performance!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260082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7AAB4-1993-4692-BF87-FFB6356DF356}" type="slidenum">
              <a:rPr lang="en-US" smtClean="0"/>
              <a:t>30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 idx="4294967295"/>
          </p:nvPr>
        </p:nvSpPr>
        <p:spPr>
          <a:xfrm>
            <a:off x="533400" y="1676400"/>
            <a:ext cx="8229600" cy="19812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Pessimistic </a:t>
            </a:r>
            <a:r>
              <a:rPr lang="en-US" dirty="0" smtClean="0">
                <a:solidFill>
                  <a:schemeClr val="tx1"/>
                </a:solidFill>
              </a:rPr>
              <a:t>tracking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is </a:t>
            </a:r>
            <a:r>
              <a:rPr lang="en-US" dirty="0" smtClean="0">
                <a:solidFill>
                  <a:srgbClr val="FF0000"/>
                </a:solidFill>
              </a:rPr>
              <a:t>cheaper </a:t>
            </a:r>
            <a:r>
              <a:rPr lang="en-US" dirty="0" smtClean="0"/>
              <a:t>for </a:t>
            </a:r>
            <a:r>
              <a:rPr lang="en-US" dirty="0" smtClean="0">
                <a:solidFill>
                  <a:srgbClr val="FF0000"/>
                </a:solidFill>
              </a:rPr>
              <a:t>conflicting</a:t>
            </a:r>
            <a:r>
              <a:rPr lang="en-US" dirty="0" smtClean="0"/>
              <a:t> accesses.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3504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Drink from both glasses?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Goal</a:t>
            </a:r>
          </a:p>
          <a:p>
            <a:pPr lvl="1"/>
            <a:r>
              <a:rPr lang="en-US" sz="3200" dirty="0" smtClean="0">
                <a:solidFill>
                  <a:srgbClr val="FF0000"/>
                </a:solidFill>
              </a:rPr>
              <a:t>Optimistic</a:t>
            </a:r>
            <a:r>
              <a:rPr lang="en-US" sz="3200" dirty="0" smtClean="0"/>
              <a:t> tracking for most </a:t>
            </a:r>
            <a:r>
              <a:rPr lang="en-US" sz="3200" dirty="0" smtClean="0">
                <a:solidFill>
                  <a:srgbClr val="FF0000"/>
                </a:solidFill>
              </a:rPr>
              <a:t>non-conflicting</a:t>
            </a:r>
            <a:r>
              <a:rPr lang="en-US" sz="3200" dirty="0" smtClean="0"/>
              <a:t> accesses</a:t>
            </a:r>
          </a:p>
          <a:p>
            <a:pPr lvl="1"/>
            <a:r>
              <a:rPr lang="en-US" sz="3200" dirty="0" smtClean="0">
                <a:solidFill>
                  <a:srgbClr val="FF0000"/>
                </a:solidFill>
              </a:rPr>
              <a:t>Pessimistic</a:t>
            </a:r>
            <a:r>
              <a:rPr lang="en-US" sz="3200" dirty="0" smtClean="0"/>
              <a:t> tracking for most </a:t>
            </a:r>
            <a:r>
              <a:rPr lang="en-US" sz="3200" dirty="0" smtClean="0">
                <a:solidFill>
                  <a:srgbClr val="FF0000"/>
                </a:solidFill>
              </a:rPr>
              <a:t>conflicting</a:t>
            </a:r>
            <a:r>
              <a:rPr lang="en-US" sz="3200" dirty="0" smtClean="0"/>
              <a:t> accesses</a:t>
            </a:r>
          </a:p>
          <a:p>
            <a:endParaRPr lang="en-US" sz="2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7AAB4-1993-4692-BF87-FFB6356DF356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302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Calibri" panose="020F0502020204030204" pitchFamily="34" charset="0"/>
              <a:buChar char="◦"/>
            </a:pPr>
            <a:r>
              <a:rPr lang="en-US" sz="28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Dynamic Analyses and Cross-thread Dependences</a:t>
            </a:r>
          </a:p>
          <a:p>
            <a:pPr marL="91440" lvl="1" indent="-91440">
              <a:spcBef>
                <a:spcPts val="1200"/>
              </a:spcBef>
              <a:spcAft>
                <a:spcPts val="200"/>
              </a:spcAft>
              <a:buSzPct val="100000"/>
            </a:pPr>
            <a:r>
              <a:rPr lang="en-US" sz="28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Pessimistic Tracking</a:t>
            </a:r>
          </a:p>
          <a:p>
            <a:pPr marL="91440" lvl="1" indent="-91440">
              <a:spcBef>
                <a:spcPts val="1200"/>
              </a:spcBef>
              <a:spcAft>
                <a:spcPts val="200"/>
              </a:spcAft>
              <a:buSzPct val="100000"/>
            </a:pPr>
            <a:r>
              <a:rPr lang="en-US" sz="28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Optimistic Tracking</a:t>
            </a:r>
          </a:p>
          <a:p>
            <a:pPr>
              <a:buFont typeface="Calibri" panose="020F0502020204030204" pitchFamily="34" charset="0"/>
              <a:buChar char="◦"/>
            </a:pPr>
            <a:r>
              <a:rPr lang="en-US" sz="2800" dirty="0" smtClean="0"/>
              <a:t>Our approach</a:t>
            </a:r>
          </a:p>
          <a:p>
            <a:pPr lvl="1"/>
            <a:r>
              <a:rPr lang="en-US" sz="2800" dirty="0" smtClean="0"/>
              <a:t>Hybrid Tracking</a:t>
            </a:r>
          </a:p>
          <a:p>
            <a:pPr>
              <a:buFont typeface="Calibri" panose="020F0502020204030204" pitchFamily="34" charset="0"/>
              <a:buChar char="◦"/>
            </a:pPr>
            <a:r>
              <a:rPr lang="en-US" sz="2800" dirty="0"/>
              <a:t>Evaluation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7AAB4-1993-4692-BF87-FFB6356DF356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721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Calibri" panose="020F0502020204030204" pitchFamily="34" charset="0"/>
              <a:buChar char="◦"/>
            </a:pPr>
            <a:r>
              <a:rPr lang="en-US" sz="28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Dynamic Analyses and Cross-thread Dependences</a:t>
            </a:r>
          </a:p>
          <a:p>
            <a:pPr marL="91440" lvl="1" indent="-91440">
              <a:spcBef>
                <a:spcPts val="1200"/>
              </a:spcBef>
              <a:spcAft>
                <a:spcPts val="200"/>
              </a:spcAft>
              <a:buSzPct val="100000"/>
            </a:pPr>
            <a:r>
              <a:rPr lang="en-US" sz="28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Pessimistic Tracking</a:t>
            </a:r>
          </a:p>
          <a:p>
            <a:pPr marL="91440" lvl="1" indent="-91440">
              <a:spcBef>
                <a:spcPts val="1200"/>
              </a:spcBef>
              <a:spcAft>
                <a:spcPts val="200"/>
              </a:spcAft>
              <a:buSzPct val="100000"/>
            </a:pPr>
            <a:r>
              <a:rPr lang="en-US" sz="28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Optimistic Tracking</a:t>
            </a:r>
          </a:p>
          <a:p>
            <a:pPr>
              <a:buFont typeface="Calibri" panose="020F0502020204030204" pitchFamily="34" charset="0"/>
              <a:buChar char="◦"/>
            </a:pPr>
            <a:r>
              <a:rPr lang="en-US" sz="2800" dirty="0" smtClean="0"/>
              <a:t>Our approach</a:t>
            </a:r>
          </a:p>
          <a:p>
            <a:pPr lvl="1"/>
            <a:r>
              <a:rPr lang="en-US" sz="2800" dirty="0" smtClean="0"/>
              <a:t>Hybrid Tracking</a:t>
            </a:r>
          </a:p>
          <a:p>
            <a:pPr>
              <a:buFont typeface="Calibri" panose="020F0502020204030204" pitchFamily="34" charset="0"/>
              <a:buChar char="◦"/>
            </a:pPr>
            <a:r>
              <a:rPr lang="en-US" sz="2800" dirty="0" smtClean="0"/>
              <a:t>Evaluation</a:t>
            </a:r>
          </a:p>
          <a:p>
            <a:pPr lvl="1"/>
            <a:endParaRPr lang="en-US" sz="2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7AAB4-1993-4692-BF87-FFB6356DF356}" type="slidenum">
              <a:rPr lang="en-US" smtClean="0"/>
              <a:t>33</a:t>
            </a:fld>
            <a:endParaRPr lang="en-US"/>
          </a:p>
        </p:txBody>
      </p:sp>
      <p:sp>
        <p:nvSpPr>
          <p:cNvPr id="7" name="Left Brace 6"/>
          <p:cNvSpPr/>
          <p:nvPr/>
        </p:nvSpPr>
        <p:spPr>
          <a:xfrm>
            <a:off x="3680458" y="3609585"/>
            <a:ext cx="457200" cy="1219200"/>
          </a:xfrm>
          <a:prstGeom prst="leftBrace">
            <a:avLst>
              <a:gd name="adj1" fmla="val 36111"/>
              <a:gd name="adj2" fmla="val 50000"/>
            </a:avLst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4267200" y="3605841"/>
            <a:ext cx="3276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Hybrid State Model</a:t>
            </a:r>
          </a:p>
          <a:p>
            <a:endParaRPr lang="en-US" sz="2400" dirty="0" smtClean="0"/>
          </a:p>
          <a:p>
            <a:r>
              <a:rPr lang="en-US" sz="2400" dirty="0" smtClean="0"/>
              <a:t>Adaptive Policy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26873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Calibri" panose="020F0502020204030204" pitchFamily="34" charset="0"/>
              <a:buChar char="◦"/>
            </a:pPr>
            <a:r>
              <a:rPr lang="en-US" sz="28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Dynamic Analyses and Cross-thread Dependences</a:t>
            </a:r>
          </a:p>
          <a:p>
            <a:pPr marL="91440" lvl="1" indent="-91440">
              <a:spcBef>
                <a:spcPts val="1200"/>
              </a:spcBef>
              <a:spcAft>
                <a:spcPts val="200"/>
              </a:spcAft>
              <a:buSzPct val="100000"/>
            </a:pPr>
            <a:r>
              <a:rPr lang="en-US" sz="28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Pessimistic Tracking</a:t>
            </a:r>
          </a:p>
          <a:p>
            <a:pPr marL="91440" lvl="1" indent="-91440">
              <a:spcBef>
                <a:spcPts val="1200"/>
              </a:spcBef>
              <a:spcAft>
                <a:spcPts val="200"/>
              </a:spcAft>
              <a:buSzPct val="100000"/>
            </a:pPr>
            <a:r>
              <a:rPr lang="en-US" sz="28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Optimistic Tracking</a:t>
            </a:r>
          </a:p>
          <a:p>
            <a:pPr>
              <a:buFont typeface="Calibri" panose="020F0502020204030204" pitchFamily="34" charset="0"/>
              <a:buChar char="◦"/>
            </a:pPr>
            <a:r>
              <a:rPr lang="en-US" sz="2800" dirty="0" smtClean="0"/>
              <a:t>Our approach</a:t>
            </a:r>
          </a:p>
          <a:p>
            <a:pPr lvl="1"/>
            <a:r>
              <a:rPr lang="en-US" sz="2800" dirty="0" smtClean="0"/>
              <a:t>Hybrid Tracking</a:t>
            </a:r>
          </a:p>
          <a:p>
            <a:pPr>
              <a:buFont typeface="Calibri" panose="020F0502020204030204" pitchFamily="34" charset="0"/>
              <a:buChar char="◦"/>
            </a:pPr>
            <a:r>
              <a:rPr lang="en-US" sz="2800" dirty="0" smtClean="0"/>
              <a:t>Evaluation</a:t>
            </a:r>
          </a:p>
          <a:p>
            <a:pPr lvl="1"/>
            <a:endParaRPr lang="en-US" sz="2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7AAB4-1993-4692-BF87-FFB6356DF356}" type="slidenum">
              <a:rPr lang="en-US" smtClean="0"/>
              <a:t>34</a:t>
            </a:fld>
            <a:endParaRPr lang="en-US"/>
          </a:p>
        </p:txBody>
      </p:sp>
      <p:sp>
        <p:nvSpPr>
          <p:cNvPr id="7" name="Left Brace 6"/>
          <p:cNvSpPr/>
          <p:nvPr/>
        </p:nvSpPr>
        <p:spPr>
          <a:xfrm>
            <a:off x="3680458" y="3609585"/>
            <a:ext cx="457200" cy="1219200"/>
          </a:xfrm>
          <a:prstGeom prst="leftBrace">
            <a:avLst>
              <a:gd name="adj1" fmla="val 36111"/>
              <a:gd name="adj2" fmla="val 50000"/>
            </a:avLst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4267200" y="3605841"/>
            <a:ext cx="3276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Hybrid State Model</a:t>
            </a:r>
          </a:p>
          <a:p>
            <a:endParaRPr lang="en-US" sz="2400" dirty="0" smtClean="0"/>
          </a:p>
          <a:p>
            <a:r>
              <a:rPr lang="en-US" sz="2400" dirty="0" smtClean="0"/>
              <a:t>Adaptive Policy</a:t>
            </a:r>
            <a:endParaRPr lang="en-US" sz="2400" dirty="0"/>
          </a:p>
        </p:txBody>
      </p:sp>
      <p:sp>
        <p:nvSpPr>
          <p:cNvPr id="9" name="Oval Callout 8"/>
          <p:cNvSpPr/>
          <p:nvPr/>
        </p:nvSpPr>
        <p:spPr>
          <a:xfrm>
            <a:off x="5889734" y="2659268"/>
            <a:ext cx="2438400" cy="838200"/>
          </a:xfrm>
          <a:prstGeom prst="wedgeEllipseCallout">
            <a:avLst>
              <a:gd name="adj1" fmla="val -77834"/>
              <a:gd name="adj2" fmla="val 67709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Challenging!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16250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Calibri" panose="020F0502020204030204" pitchFamily="34" charset="0"/>
              <a:buChar char="◦"/>
            </a:pPr>
            <a:r>
              <a:rPr lang="en-US" sz="28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Dynamic Analyses and Cross-thread Dependences</a:t>
            </a:r>
          </a:p>
          <a:p>
            <a:pPr marL="91440" lvl="1" indent="-91440">
              <a:spcBef>
                <a:spcPts val="1200"/>
              </a:spcBef>
              <a:spcAft>
                <a:spcPts val="200"/>
              </a:spcAft>
              <a:buSzPct val="100000"/>
            </a:pPr>
            <a:r>
              <a:rPr lang="en-US" sz="28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Pessimistic Tracking</a:t>
            </a:r>
          </a:p>
          <a:p>
            <a:pPr marL="91440" lvl="1" indent="-91440">
              <a:spcBef>
                <a:spcPts val="1200"/>
              </a:spcBef>
              <a:spcAft>
                <a:spcPts val="200"/>
              </a:spcAft>
              <a:buSzPct val="100000"/>
            </a:pPr>
            <a:r>
              <a:rPr lang="en-US" sz="28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Optimistic Tracking</a:t>
            </a:r>
          </a:p>
          <a:p>
            <a:pPr>
              <a:buFont typeface="Calibri" panose="020F0502020204030204" pitchFamily="34" charset="0"/>
              <a:buChar char="◦"/>
            </a:pPr>
            <a:r>
              <a:rPr lang="en-US" sz="2800" dirty="0" smtClean="0"/>
              <a:t>Our approach</a:t>
            </a:r>
          </a:p>
          <a:p>
            <a:pPr lvl="1"/>
            <a:r>
              <a:rPr lang="en-US" sz="2800" dirty="0" smtClean="0"/>
              <a:t>Hybrid Tracking</a:t>
            </a:r>
          </a:p>
          <a:p>
            <a:pPr>
              <a:buFont typeface="Calibri" panose="020F0502020204030204" pitchFamily="34" charset="0"/>
              <a:buChar char="◦"/>
            </a:pPr>
            <a:r>
              <a:rPr lang="en-US" sz="2800" dirty="0" smtClean="0"/>
              <a:t>Evaluation</a:t>
            </a:r>
          </a:p>
          <a:p>
            <a:pPr>
              <a:buFont typeface="Calibri" panose="020F0502020204030204" pitchFamily="34" charset="0"/>
              <a:buChar char="◦"/>
            </a:pPr>
            <a:endParaRPr lang="en-US" sz="2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7AAB4-1993-4692-BF87-FFB6356DF356}" type="slidenum">
              <a:rPr lang="en-US" smtClean="0"/>
              <a:t>35</a:t>
            </a:fld>
            <a:endParaRPr lang="en-US"/>
          </a:p>
        </p:txBody>
      </p:sp>
      <p:sp>
        <p:nvSpPr>
          <p:cNvPr id="7" name="Left Brace 6"/>
          <p:cNvSpPr/>
          <p:nvPr/>
        </p:nvSpPr>
        <p:spPr>
          <a:xfrm>
            <a:off x="3680458" y="3609585"/>
            <a:ext cx="457200" cy="1219200"/>
          </a:xfrm>
          <a:prstGeom prst="leftBrace">
            <a:avLst>
              <a:gd name="adj1" fmla="val 36111"/>
              <a:gd name="adj2" fmla="val 50000"/>
            </a:avLst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4267200" y="3605841"/>
            <a:ext cx="3276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Hybrid State Model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Deferred Unlocking</a:t>
            </a:r>
          </a:p>
          <a:p>
            <a:r>
              <a:rPr lang="en-US" sz="2400" dirty="0" smtClean="0"/>
              <a:t>Adaptive Policy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52603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Pessimistic-Optimistic Mismatch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7AAB4-1993-4692-BF87-FFB6356DF356}" type="slidenum">
              <a:rPr lang="en-US" smtClean="0"/>
              <a:t>36</a:t>
            </a:fld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5029200" y="2656411"/>
            <a:ext cx="3513669" cy="3417162"/>
            <a:chOff x="1447800" y="1865055"/>
            <a:chExt cx="5723469" cy="3206281"/>
          </a:xfrm>
        </p:grpSpPr>
        <p:sp>
          <p:nvSpPr>
            <p:cNvPr id="13" name="Rounded Rectangle 12"/>
            <p:cNvSpPr/>
            <p:nvPr/>
          </p:nvSpPr>
          <p:spPr>
            <a:xfrm>
              <a:off x="1447800" y="3750446"/>
              <a:ext cx="2090354" cy="470748"/>
            </a:xfrm>
            <a:prstGeom prst="roundRect">
              <a:avLst/>
            </a:prstGeom>
            <a:solidFill>
              <a:srgbClr val="0070C0"/>
            </a:solidFill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safe point</a:t>
              </a:r>
              <a:endParaRPr lang="en-US" sz="2000" dirty="0"/>
            </a:p>
          </p:txBody>
        </p:sp>
        <p:cxnSp>
          <p:nvCxnSpPr>
            <p:cNvPr id="14" name="Straight Arrow Connector 13"/>
            <p:cNvCxnSpPr/>
            <p:nvPr/>
          </p:nvCxnSpPr>
          <p:spPr>
            <a:xfrm>
              <a:off x="3538154" y="3985821"/>
              <a:ext cx="1530383" cy="151481"/>
            </a:xfrm>
            <a:prstGeom prst="straightConnector1">
              <a:avLst/>
            </a:prstGeom>
            <a:ln>
              <a:solidFill>
                <a:srgbClr val="0070C0"/>
              </a:solidFill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sp>
          <p:nvSpPr>
            <p:cNvPr id="15" name="Rounded Rectangle 14"/>
            <p:cNvSpPr/>
            <p:nvPr/>
          </p:nvSpPr>
          <p:spPr>
            <a:xfrm>
              <a:off x="5080915" y="2395190"/>
              <a:ext cx="2090354" cy="2167506"/>
            </a:xfrm>
            <a:prstGeom prst="roundRect">
              <a:avLst>
                <a:gd name="adj" fmla="val 6572"/>
              </a:avLst>
            </a:prstGeom>
            <a:solidFill>
              <a:srgbClr val="0070C0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/>
                <a:t>read check</a:t>
              </a:r>
            </a:p>
            <a:p>
              <a:pPr algn="ctr"/>
              <a:endParaRPr lang="en-US" sz="2000" dirty="0" smtClean="0"/>
            </a:p>
            <a:p>
              <a:pPr algn="ctr"/>
              <a:r>
                <a:rPr lang="en-US" sz="2000" dirty="0" smtClean="0"/>
                <a:t>…</a:t>
              </a:r>
              <a:endParaRPr lang="en-US" sz="2000" dirty="0"/>
            </a:p>
            <a:p>
              <a:pPr algn="ctr"/>
              <a:endParaRPr lang="en-US" sz="2000" dirty="0" smtClean="0"/>
            </a:p>
            <a:p>
              <a:pPr algn="ctr"/>
              <a:r>
                <a:rPr lang="en-US" sz="2000" dirty="0" smtClean="0"/>
                <a:t>change state</a:t>
              </a:r>
              <a:endParaRPr lang="en-US" sz="2000" dirty="0"/>
            </a:p>
          </p:txBody>
        </p:sp>
        <p:cxnSp>
          <p:nvCxnSpPr>
            <p:cNvPr id="16" name="Straight Arrow Connector 15"/>
            <p:cNvCxnSpPr/>
            <p:nvPr/>
          </p:nvCxnSpPr>
          <p:spPr>
            <a:xfrm flipH="1">
              <a:off x="3532100" y="2549913"/>
              <a:ext cx="1548815" cy="155933"/>
            </a:xfrm>
            <a:prstGeom prst="straightConnector1">
              <a:avLst/>
            </a:prstGeom>
            <a:ln>
              <a:solidFill>
                <a:srgbClr val="0070C0"/>
              </a:solidFill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sp>
          <p:nvSpPr>
            <p:cNvPr id="17" name="Rounded Rectangle 16"/>
            <p:cNvSpPr/>
            <p:nvPr/>
          </p:nvSpPr>
          <p:spPr>
            <a:xfrm>
              <a:off x="1460178" y="2395190"/>
              <a:ext cx="2090354" cy="423673"/>
            </a:xfrm>
            <a:prstGeom prst="roundRect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err="1" smtClean="0"/>
                <a:t>wr</a:t>
              </a:r>
              <a:r>
                <a:rPr lang="en-US" sz="2000" dirty="0" smtClean="0"/>
                <a:t> </a:t>
              </a:r>
              <a:r>
                <a:rPr lang="en-US" sz="2000" dirty="0" err="1" smtClean="0"/>
                <a:t>o.f</a:t>
              </a:r>
              <a:endParaRPr lang="en-US" sz="2000" dirty="0"/>
            </a:p>
          </p:txBody>
        </p:sp>
        <p:sp>
          <p:nvSpPr>
            <p:cNvPr id="18" name="Rounded Rectangle 17"/>
            <p:cNvSpPr/>
            <p:nvPr/>
          </p:nvSpPr>
          <p:spPr>
            <a:xfrm>
              <a:off x="1459163" y="1865055"/>
              <a:ext cx="2090354" cy="453935"/>
            </a:xfrm>
            <a:prstGeom prst="roundRect">
              <a:avLst/>
            </a:prstGeom>
            <a:solidFill>
              <a:srgbClr val="0070C0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write check</a:t>
              </a:r>
              <a:endParaRPr lang="en-US" sz="2000" dirty="0"/>
            </a:p>
          </p:txBody>
        </p:sp>
        <p:sp>
          <p:nvSpPr>
            <p:cNvPr id="19" name="Rounded Rectangle 18"/>
            <p:cNvSpPr/>
            <p:nvPr/>
          </p:nvSpPr>
          <p:spPr>
            <a:xfrm>
              <a:off x="5080915" y="4647663"/>
              <a:ext cx="2090354" cy="423673"/>
            </a:xfrm>
            <a:prstGeom prst="roundRect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err="1" smtClean="0"/>
                <a:t>rd</a:t>
              </a:r>
              <a:r>
                <a:rPr lang="en-US" sz="2000" dirty="0" smtClean="0"/>
                <a:t> </a:t>
              </a:r>
              <a:r>
                <a:rPr lang="en-US" sz="2000" dirty="0" err="1" smtClean="0"/>
                <a:t>o.f</a:t>
              </a:r>
              <a:endParaRPr lang="en-US" sz="2000" dirty="0"/>
            </a:p>
          </p:txBody>
        </p:sp>
      </p:grpSp>
      <p:sp>
        <p:nvSpPr>
          <p:cNvPr id="44" name="TextBox 43"/>
          <p:cNvSpPr txBox="1"/>
          <p:nvPr/>
        </p:nvSpPr>
        <p:spPr>
          <a:xfrm>
            <a:off x="822960" y="1847787"/>
            <a:ext cx="31394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Pessimistic Tracking</a:t>
            </a:r>
            <a:endParaRPr lang="en-US" sz="2800" dirty="0"/>
          </a:p>
        </p:txBody>
      </p:sp>
      <p:sp>
        <p:nvSpPr>
          <p:cNvPr id="45" name="TextBox 44"/>
          <p:cNvSpPr txBox="1"/>
          <p:nvPr/>
        </p:nvSpPr>
        <p:spPr>
          <a:xfrm>
            <a:off x="5257800" y="1827916"/>
            <a:ext cx="29219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Optimistic Tracking</a:t>
            </a:r>
            <a:endParaRPr lang="en-US" sz="2800" dirty="0"/>
          </a:p>
        </p:txBody>
      </p:sp>
      <p:pic>
        <p:nvPicPr>
          <p:cNvPr id="46" name="Picture 4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5697" y="207174"/>
            <a:ext cx="2167172" cy="1514809"/>
          </a:xfrm>
          <a:prstGeom prst="rect">
            <a:avLst/>
          </a:prstGeom>
        </p:spPr>
      </p:pic>
      <p:grpSp>
        <p:nvGrpSpPr>
          <p:cNvPr id="47" name="Group 46"/>
          <p:cNvGrpSpPr/>
          <p:nvPr/>
        </p:nvGrpSpPr>
        <p:grpSpPr>
          <a:xfrm>
            <a:off x="1461652" y="2656411"/>
            <a:ext cx="1754598" cy="2688640"/>
            <a:chOff x="1324095" y="2643749"/>
            <a:chExt cx="1754598" cy="2688640"/>
          </a:xfrm>
        </p:grpSpPr>
        <p:sp>
          <p:nvSpPr>
            <p:cNvPr id="48" name="Rounded Rectangle 47"/>
            <p:cNvSpPr/>
            <p:nvPr/>
          </p:nvSpPr>
          <p:spPr>
            <a:xfrm>
              <a:off x="1337846" y="3205068"/>
              <a:ext cx="1735931" cy="457200"/>
            </a:xfrm>
            <a:prstGeom prst="roundRect">
              <a:avLst/>
            </a:prstGeom>
            <a:solidFill>
              <a:srgbClr val="00B0F0"/>
            </a:solidFill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…</a:t>
              </a:r>
              <a:endParaRPr lang="en-US" sz="2000" dirty="0"/>
            </a:p>
          </p:txBody>
        </p:sp>
        <p:sp>
          <p:nvSpPr>
            <p:cNvPr id="49" name="Rounded Rectangle 48"/>
            <p:cNvSpPr/>
            <p:nvPr/>
          </p:nvSpPr>
          <p:spPr>
            <a:xfrm>
              <a:off x="1337494" y="2643749"/>
              <a:ext cx="1736107" cy="453935"/>
            </a:xfrm>
            <a:prstGeom prst="roundRect">
              <a:avLst/>
            </a:prstGeom>
            <a:solidFill>
              <a:srgbClr val="0070C0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Lock </a:t>
              </a:r>
              <a:r>
                <a:rPr lang="en-US" sz="2000" dirty="0" err="1" smtClean="0"/>
                <a:t>o.state</a:t>
              </a:r>
              <a:endParaRPr lang="en-US" sz="2000" dirty="0"/>
            </a:p>
          </p:txBody>
        </p:sp>
        <p:sp>
          <p:nvSpPr>
            <p:cNvPr id="50" name="Rounded Rectangle 49"/>
            <p:cNvSpPr/>
            <p:nvPr/>
          </p:nvSpPr>
          <p:spPr>
            <a:xfrm>
              <a:off x="1324095" y="4318005"/>
              <a:ext cx="1742780" cy="457200"/>
            </a:xfrm>
            <a:prstGeom prst="roundRect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err="1" smtClean="0"/>
                <a:t>rd</a:t>
              </a:r>
              <a:r>
                <a:rPr lang="en-US" sz="2000" dirty="0" smtClean="0"/>
                <a:t>/</a:t>
              </a:r>
              <a:r>
                <a:rPr lang="en-US" sz="2000" dirty="0" err="1" smtClean="0"/>
                <a:t>wr</a:t>
              </a:r>
              <a:r>
                <a:rPr lang="en-US" sz="2000" dirty="0" smtClean="0"/>
                <a:t> </a:t>
              </a:r>
              <a:r>
                <a:rPr lang="en-US" sz="2000" dirty="0" err="1" smtClean="0"/>
                <a:t>o.f</a:t>
              </a:r>
              <a:endParaRPr lang="en-US" sz="2000" dirty="0"/>
            </a:p>
          </p:txBody>
        </p:sp>
        <p:sp>
          <p:nvSpPr>
            <p:cNvPr id="51" name="Rounded Rectangle 50"/>
            <p:cNvSpPr/>
            <p:nvPr/>
          </p:nvSpPr>
          <p:spPr>
            <a:xfrm>
              <a:off x="1331985" y="4878454"/>
              <a:ext cx="1746708" cy="453935"/>
            </a:xfrm>
            <a:prstGeom prst="roundRect">
              <a:avLst/>
            </a:prstGeom>
            <a:solidFill>
              <a:srgbClr val="0070C0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Unlock </a:t>
              </a:r>
              <a:r>
                <a:rPr lang="en-US" sz="2000" dirty="0" err="1" smtClean="0"/>
                <a:t>o.state</a:t>
              </a:r>
              <a:endParaRPr lang="en-US" sz="2000" dirty="0"/>
            </a:p>
          </p:txBody>
        </p:sp>
        <p:sp>
          <p:nvSpPr>
            <p:cNvPr id="52" name="Rounded Rectangle 51"/>
            <p:cNvSpPr/>
            <p:nvPr/>
          </p:nvSpPr>
          <p:spPr>
            <a:xfrm>
              <a:off x="1331985" y="3769652"/>
              <a:ext cx="1738850" cy="457200"/>
            </a:xfrm>
            <a:prstGeom prst="roundRect">
              <a:avLst/>
            </a:prstGeom>
            <a:solidFill>
              <a:srgbClr val="00B0F0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…</a:t>
              </a:r>
              <a:endParaRPr lang="en-US" sz="2000" dirty="0"/>
            </a:p>
          </p:txBody>
        </p:sp>
      </p:grpSp>
    </p:spTree>
    <p:extLst>
      <p:ext uri="{BB962C8B-B14F-4D97-AF65-F5344CB8AC3E}">
        <p14:creationId xmlns:p14="http://schemas.microsoft.com/office/powerpoint/2010/main" val="2818825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Pessimistic-Optimistic </a:t>
            </a:r>
            <a:r>
              <a:rPr lang="en-US" dirty="0" smtClean="0"/>
              <a:t>Mismatch (#1)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7AAB4-1993-4692-BF87-FFB6356DF356}" type="slidenum">
              <a:rPr lang="en-US" smtClean="0"/>
              <a:t>37</a:t>
            </a:fld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5029200" y="2656411"/>
            <a:ext cx="3513669" cy="3417162"/>
            <a:chOff x="1447800" y="1865055"/>
            <a:chExt cx="5723469" cy="3206281"/>
          </a:xfrm>
        </p:grpSpPr>
        <p:sp>
          <p:nvSpPr>
            <p:cNvPr id="13" name="Rounded Rectangle 12"/>
            <p:cNvSpPr/>
            <p:nvPr/>
          </p:nvSpPr>
          <p:spPr>
            <a:xfrm>
              <a:off x="1447800" y="3750446"/>
              <a:ext cx="2090354" cy="470748"/>
            </a:xfrm>
            <a:prstGeom prst="roundRect">
              <a:avLst/>
            </a:prstGeom>
            <a:solidFill>
              <a:srgbClr val="0070C0"/>
            </a:solidFill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safe point</a:t>
              </a:r>
              <a:endParaRPr lang="en-US" sz="2000" dirty="0"/>
            </a:p>
          </p:txBody>
        </p:sp>
        <p:cxnSp>
          <p:nvCxnSpPr>
            <p:cNvPr id="14" name="Straight Arrow Connector 13"/>
            <p:cNvCxnSpPr/>
            <p:nvPr/>
          </p:nvCxnSpPr>
          <p:spPr>
            <a:xfrm>
              <a:off x="3538154" y="3985821"/>
              <a:ext cx="1530383" cy="151481"/>
            </a:xfrm>
            <a:prstGeom prst="straightConnector1">
              <a:avLst/>
            </a:prstGeom>
            <a:ln>
              <a:solidFill>
                <a:srgbClr val="0070C0"/>
              </a:solidFill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sp>
          <p:nvSpPr>
            <p:cNvPr id="15" name="Rounded Rectangle 14"/>
            <p:cNvSpPr/>
            <p:nvPr/>
          </p:nvSpPr>
          <p:spPr>
            <a:xfrm>
              <a:off x="5080915" y="2395190"/>
              <a:ext cx="2090354" cy="2167506"/>
            </a:xfrm>
            <a:prstGeom prst="roundRect">
              <a:avLst>
                <a:gd name="adj" fmla="val 6572"/>
              </a:avLst>
            </a:prstGeom>
            <a:solidFill>
              <a:srgbClr val="0070C0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/>
                <a:t>read check</a:t>
              </a:r>
            </a:p>
            <a:p>
              <a:pPr algn="ctr"/>
              <a:endParaRPr lang="en-US" sz="2000" dirty="0" smtClean="0"/>
            </a:p>
            <a:p>
              <a:pPr algn="ctr"/>
              <a:r>
                <a:rPr lang="en-US" sz="2000" dirty="0" smtClean="0"/>
                <a:t>…</a:t>
              </a:r>
              <a:endParaRPr lang="en-US" sz="2000" dirty="0"/>
            </a:p>
            <a:p>
              <a:pPr algn="ctr"/>
              <a:endParaRPr lang="en-US" sz="2000" dirty="0" smtClean="0"/>
            </a:p>
            <a:p>
              <a:pPr algn="ctr"/>
              <a:r>
                <a:rPr lang="en-US" sz="2000" dirty="0" smtClean="0"/>
                <a:t>change state</a:t>
              </a:r>
              <a:endParaRPr lang="en-US" sz="2000" dirty="0"/>
            </a:p>
          </p:txBody>
        </p:sp>
        <p:cxnSp>
          <p:nvCxnSpPr>
            <p:cNvPr id="16" name="Straight Arrow Connector 15"/>
            <p:cNvCxnSpPr/>
            <p:nvPr/>
          </p:nvCxnSpPr>
          <p:spPr>
            <a:xfrm flipH="1">
              <a:off x="3532100" y="2549913"/>
              <a:ext cx="1548815" cy="155933"/>
            </a:xfrm>
            <a:prstGeom prst="straightConnector1">
              <a:avLst/>
            </a:prstGeom>
            <a:ln>
              <a:solidFill>
                <a:srgbClr val="0070C0"/>
              </a:solidFill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sp>
          <p:nvSpPr>
            <p:cNvPr id="17" name="Rounded Rectangle 16"/>
            <p:cNvSpPr/>
            <p:nvPr/>
          </p:nvSpPr>
          <p:spPr>
            <a:xfrm>
              <a:off x="1460178" y="2395190"/>
              <a:ext cx="2090354" cy="423673"/>
            </a:xfrm>
            <a:prstGeom prst="roundRect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err="1" smtClean="0"/>
                <a:t>wr</a:t>
              </a:r>
              <a:r>
                <a:rPr lang="en-US" sz="2000" dirty="0" smtClean="0"/>
                <a:t> </a:t>
              </a:r>
              <a:r>
                <a:rPr lang="en-US" sz="2000" dirty="0" err="1" smtClean="0"/>
                <a:t>o.f</a:t>
              </a:r>
              <a:endParaRPr lang="en-US" sz="2000" dirty="0"/>
            </a:p>
          </p:txBody>
        </p:sp>
        <p:sp>
          <p:nvSpPr>
            <p:cNvPr id="18" name="Rounded Rectangle 17"/>
            <p:cNvSpPr/>
            <p:nvPr/>
          </p:nvSpPr>
          <p:spPr>
            <a:xfrm>
              <a:off x="1459163" y="1865055"/>
              <a:ext cx="2090354" cy="453935"/>
            </a:xfrm>
            <a:prstGeom prst="roundRect">
              <a:avLst/>
            </a:prstGeom>
            <a:solidFill>
              <a:srgbClr val="0070C0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write check</a:t>
              </a:r>
              <a:endParaRPr lang="en-US" sz="2000" dirty="0"/>
            </a:p>
          </p:txBody>
        </p:sp>
        <p:sp>
          <p:nvSpPr>
            <p:cNvPr id="19" name="Rounded Rectangle 18"/>
            <p:cNvSpPr/>
            <p:nvPr/>
          </p:nvSpPr>
          <p:spPr>
            <a:xfrm>
              <a:off x="5080915" y="4647663"/>
              <a:ext cx="2090354" cy="423673"/>
            </a:xfrm>
            <a:prstGeom prst="roundRect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err="1" smtClean="0"/>
                <a:t>rd</a:t>
              </a:r>
              <a:r>
                <a:rPr lang="en-US" sz="2000" dirty="0" smtClean="0"/>
                <a:t> </a:t>
              </a:r>
              <a:r>
                <a:rPr lang="en-US" sz="2000" dirty="0" err="1" smtClean="0"/>
                <a:t>o.f</a:t>
              </a:r>
              <a:endParaRPr lang="en-US" sz="2000" dirty="0"/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1461652" y="2656411"/>
            <a:ext cx="1754598" cy="2688640"/>
            <a:chOff x="1324095" y="2643749"/>
            <a:chExt cx="1754598" cy="2688640"/>
          </a:xfrm>
        </p:grpSpPr>
        <p:sp>
          <p:nvSpPr>
            <p:cNvPr id="35" name="Rounded Rectangle 34"/>
            <p:cNvSpPr/>
            <p:nvPr/>
          </p:nvSpPr>
          <p:spPr>
            <a:xfrm>
              <a:off x="1337846" y="3205068"/>
              <a:ext cx="1735931" cy="457200"/>
            </a:xfrm>
            <a:prstGeom prst="roundRect">
              <a:avLst/>
            </a:prstGeom>
            <a:solidFill>
              <a:srgbClr val="00B0F0"/>
            </a:solidFill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…</a:t>
              </a:r>
              <a:endParaRPr lang="en-US" sz="2000" dirty="0"/>
            </a:p>
          </p:txBody>
        </p:sp>
        <p:sp>
          <p:nvSpPr>
            <p:cNvPr id="36" name="Rounded Rectangle 35"/>
            <p:cNvSpPr/>
            <p:nvPr/>
          </p:nvSpPr>
          <p:spPr>
            <a:xfrm>
              <a:off x="1337494" y="2643749"/>
              <a:ext cx="1736107" cy="453935"/>
            </a:xfrm>
            <a:prstGeom prst="roundRect">
              <a:avLst/>
            </a:prstGeom>
            <a:solidFill>
              <a:srgbClr val="0070C0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Lock </a:t>
              </a:r>
              <a:r>
                <a:rPr lang="en-US" sz="2000" dirty="0" err="1" smtClean="0"/>
                <a:t>o.state</a:t>
              </a:r>
              <a:endParaRPr lang="en-US" sz="2000" dirty="0"/>
            </a:p>
          </p:txBody>
        </p:sp>
        <p:sp>
          <p:nvSpPr>
            <p:cNvPr id="37" name="Rounded Rectangle 36"/>
            <p:cNvSpPr/>
            <p:nvPr/>
          </p:nvSpPr>
          <p:spPr>
            <a:xfrm>
              <a:off x="1324095" y="4318005"/>
              <a:ext cx="1742780" cy="457200"/>
            </a:xfrm>
            <a:prstGeom prst="roundRect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err="1" smtClean="0"/>
                <a:t>rd</a:t>
              </a:r>
              <a:r>
                <a:rPr lang="en-US" sz="2000" dirty="0" smtClean="0"/>
                <a:t>/</a:t>
              </a:r>
              <a:r>
                <a:rPr lang="en-US" sz="2000" dirty="0" err="1" smtClean="0"/>
                <a:t>wr</a:t>
              </a:r>
              <a:r>
                <a:rPr lang="en-US" sz="2000" dirty="0" smtClean="0"/>
                <a:t> </a:t>
              </a:r>
              <a:r>
                <a:rPr lang="en-US" sz="2000" dirty="0" err="1" smtClean="0"/>
                <a:t>o.f</a:t>
              </a:r>
              <a:endParaRPr lang="en-US" sz="2000" dirty="0"/>
            </a:p>
          </p:txBody>
        </p:sp>
        <p:sp>
          <p:nvSpPr>
            <p:cNvPr id="38" name="Rounded Rectangle 37"/>
            <p:cNvSpPr/>
            <p:nvPr/>
          </p:nvSpPr>
          <p:spPr>
            <a:xfrm>
              <a:off x="1331985" y="4878454"/>
              <a:ext cx="1746708" cy="453935"/>
            </a:xfrm>
            <a:prstGeom prst="roundRect">
              <a:avLst/>
            </a:prstGeom>
            <a:solidFill>
              <a:srgbClr val="0070C0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Unlock </a:t>
              </a:r>
              <a:r>
                <a:rPr lang="en-US" sz="2000" dirty="0" err="1" smtClean="0"/>
                <a:t>o.state</a:t>
              </a:r>
              <a:endParaRPr lang="en-US" sz="2000" dirty="0"/>
            </a:p>
          </p:txBody>
        </p:sp>
        <p:sp>
          <p:nvSpPr>
            <p:cNvPr id="39" name="Rounded Rectangle 38"/>
            <p:cNvSpPr/>
            <p:nvPr/>
          </p:nvSpPr>
          <p:spPr>
            <a:xfrm>
              <a:off x="1331985" y="3769652"/>
              <a:ext cx="1738850" cy="457200"/>
            </a:xfrm>
            <a:prstGeom prst="roundRect">
              <a:avLst/>
            </a:prstGeom>
            <a:solidFill>
              <a:srgbClr val="00B0F0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…</a:t>
              </a:r>
              <a:endParaRPr lang="en-US" sz="2000" dirty="0"/>
            </a:p>
          </p:txBody>
        </p:sp>
      </p:grpSp>
      <p:sp>
        <p:nvSpPr>
          <p:cNvPr id="44" name="TextBox 43"/>
          <p:cNvSpPr txBox="1"/>
          <p:nvPr/>
        </p:nvSpPr>
        <p:spPr>
          <a:xfrm>
            <a:off x="822960" y="1847787"/>
            <a:ext cx="31394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Pessimistic Tracking</a:t>
            </a:r>
            <a:endParaRPr lang="en-US" sz="2800" dirty="0"/>
          </a:p>
        </p:txBody>
      </p:sp>
      <p:sp>
        <p:nvSpPr>
          <p:cNvPr id="45" name="TextBox 44"/>
          <p:cNvSpPr txBox="1"/>
          <p:nvPr/>
        </p:nvSpPr>
        <p:spPr>
          <a:xfrm>
            <a:off x="5257800" y="1827916"/>
            <a:ext cx="29219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Optimistic Tracking</a:t>
            </a:r>
            <a:endParaRPr lang="en-US" sz="2800" dirty="0"/>
          </a:p>
        </p:txBody>
      </p:sp>
      <p:sp>
        <p:nvSpPr>
          <p:cNvPr id="21" name="Oval 20"/>
          <p:cNvSpPr/>
          <p:nvPr/>
        </p:nvSpPr>
        <p:spPr>
          <a:xfrm>
            <a:off x="1140498" y="4810102"/>
            <a:ext cx="2438400" cy="714827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Callout 4"/>
          <p:cNvSpPr/>
          <p:nvPr/>
        </p:nvSpPr>
        <p:spPr>
          <a:xfrm>
            <a:off x="4495800" y="5524929"/>
            <a:ext cx="1981200" cy="799671"/>
          </a:xfrm>
          <a:prstGeom prst="wedgeEllipseCallout">
            <a:avLst>
              <a:gd name="adj1" fmla="val 37155"/>
              <a:gd name="adj2" fmla="val -8451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No unlock!</a:t>
            </a:r>
            <a:endParaRPr lang="en-US" dirty="0"/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5697" y="207174"/>
            <a:ext cx="2167172" cy="15148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8628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Pessimistic-Optimistic </a:t>
            </a:r>
            <a:r>
              <a:rPr lang="en-US" dirty="0" smtClean="0"/>
              <a:t>Mismatch (#1)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7AAB4-1993-4692-BF87-FFB6356DF356}" type="slidenum">
              <a:rPr lang="en-US" smtClean="0"/>
              <a:t>38</a:t>
            </a:fld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5029200" y="2656411"/>
            <a:ext cx="3513669" cy="3417162"/>
            <a:chOff x="1447800" y="1865055"/>
            <a:chExt cx="5723469" cy="3206281"/>
          </a:xfrm>
        </p:grpSpPr>
        <p:sp>
          <p:nvSpPr>
            <p:cNvPr id="13" name="Rounded Rectangle 12"/>
            <p:cNvSpPr/>
            <p:nvPr/>
          </p:nvSpPr>
          <p:spPr>
            <a:xfrm>
              <a:off x="1447800" y="3750446"/>
              <a:ext cx="2090354" cy="470748"/>
            </a:xfrm>
            <a:prstGeom prst="roundRect">
              <a:avLst/>
            </a:prstGeom>
            <a:solidFill>
              <a:srgbClr val="0070C0"/>
            </a:solidFill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safe point</a:t>
              </a:r>
              <a:endParaRPr lang="en-US" sz="2000" dirty="0"/>
            </a:p>
          </p:txBody>
        </p:sp>
        <p:cxnSp>
          <p:nvCxnSpPr>
            <p:cNvPr id="14" name="Straight Arrow Connector 13"/>
            <p:cNvCxnSpPr/>
            <p:nvPr/>
          </p:nvCxnSpPr>
          <p:spPr>
            <a:xfrm>
              <a:off x="3538154" y="3985821"/>
              <a:ext cx="1530383" cy="151481"/>
            </a:xfrm>
            <a:prstGeom prst="straightConnector1">
              <a:avLst/>
            </a:prstGeom>
            <a:ln>
              <a:solidFill>
                <a:srgbClr val="0070C0"/>
              </a:solidFill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sp>
          <p:nvSpPr>
            <p:cNvPr id="15" name="Rounded Rectangle 14"/>
            <p:cNvSpPr/>
            <p:nvPr/>
          </p:nvSpPr>
          <p:spPr>
            <a:xfrm>
              <a:off x="5080915" y="2395190"/>
              <a:ext cx="2090354" cy="2167506"/>
            </a:xfrm>
            <a:prstGeom prst="roundRect">
              <a:avLst>
                <a:gd name="adj" fmla="val 6572"/>
              </a:avLst>
            </a:prstGeom>
            <a:solidFill>
              <a:srgbClr val="0070C0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/>
                <a:t>read check</a:t>
              </a:r>
            </a:p>
            <a:p>
              <a:pPr algn="ctr"/>
              <a:endParaRPr lang="en-US" sz="2000" dirty="0" smtClean="0"/>
            </a:p>
            <a:p>
              <a:pPr algn="ctr"/>
              <a:r>
                <a:rPr lang="en-US" sz="2000" dirty="0" smtClean="0"/>
                <a:t>…</a:t>
              </a:r>
              <a:endParaRPr lang="en-US" sz="2000" dirty="0"/>
            </a:p>
            <a:p>
              <a:pPr algn="ctr"/>
              <a:endParaRPr lang="en-US" sz="2000" dirty="0" smtClean="0"/>
            </a:p>
            <a:p>
              <a:pPr algn="ctr"/>
              <a:r>
                <a:rPr lang="en-US" sz="2000" dirty="0" smtClean="0"/>
                <a:t>change state</a:t>
              </a:r>
              <a:endParaRPr lang="en-US" sz="2000" dirty="0"/>
            </a:p>
          </p:txBody>
        </p:sp>
        <p:cxnSp>
          <p:nvCxnSpPr>
            <p:cNvPr id="16" name="Straight Arrow Connector 15"/>
            <p:cNvCxnSpPr/>
            <p:nvPr/>
          </p:nvCxnSpPr>
          <p:spPr>
            <a:xfrm flipH="1">
              <a:off x="3532100" y="2549913"/>
              <a:ext cx="1548815" cy="155933"/>
            </a:xfrm>
            <a:prstGeom prst="straightConnector1">
              <a:avLst/>
            </a:prstGeom>
            <a:ln>
              <a:solidFill>
                <a:srgbClr val="0070C0"/>
              </a:solidFill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sp>
          <p:nvSpPr>
            <p:cNvPr id="17" name="Rounded Rectangle 16"/>
            <p:cNvSpPr/>
            <p:nvPr/>
          </p:nvSpPr>
          <p:spPr>
            <a:xfrm>
              <a:off x="1460178" y="2395190"/>
              <a:ext cx="2090354" cy="423673"/>
            </a:xfrm>
            <a:prstGeom prst="roundRect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err="1" smtClean="0"/>
                <a:t>wr</a:t>
              </a:r>
              <a:r>
                <a:rPr lang="en-US" sz="2000" dirty="0" smtClean="0"/>
                <a:t> </a:t>
              </a:r>
              <a:r>
                <a:rPr lang="en-US" sz="2000" dirty="0" err="1" smtClean="0"/>
                <a:t>o.f</a:t>
              </a:r>
              <a:endParaRPr lang="en-US" sz="2000" dirty="0"/>
            </a:p>
          </p:txBody>
        </p:sp>
        <p:sp>
          <p:nvSpPr>
            <p:cNvPr id="18" name="Rounded Rectangle 17"/>
            <p:cNvSpPr/>
            <p:nvPr/>
          </p:nvSpPr>
          <p:spPr>
            <a:xfrm>
              <a:off x="1459163" y="1865055"/>
              <a:ext cx="2090354" cy="453935"/>
            </a:xfrm>
            <a:prstGeom prst="roundRect">
              <a:avLst/>
            </a:prstGeom>
            <a:solidFill>
              <a:srgbClr val="0070C0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write check</a:t>
              </a:r>
              <a:endParaRPr lang="en-US" sz="2000" dirty="0"/>
            </a:p>
          </p:txBody>
        </p:sp>
        <p:sp>
          <p:nvSpPr>
            <p:cNvPr id="19" name="Rounded Rectangle 18"/>
            <p:cNvSpPr/>
            <p:nvPr/>
          </p:nvSpPr>
          <p:spPr>
            <a:xfrm>
              <a:off x="5080915" y="4647663"/>
              <a:ext cx="2090354" cy="423673"/>
            </a:xfrm>
            <a:prstGeom prst="roundRect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err="1" smtClean="0"/>
                <a:t>rd</a:t>
              </a:r>
              <a:r>
                <a:rPr lang="en-US" sz="2000" dirty="0" smtClean="0"/>
                <a:t> </a:t>
              </a:r>
              <a:r>
                <a:rPr lang="en-US" sz="2000" dirty="0" err="1" smtClean="0"/>
                <a:t>o.f</a:t>
              </a:r>
              <a:endParaRPr lang="en-US" sz="2000" dirty="0"/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1461652" y="2656411"/>
            <a:ext cx="1754598" cy="2688640"/>
            <a:chOff x="1324095" y="2643749"/>
            <a:chExt cx="1754598" cy="2688640"/>
          </a:xfrm>
        </p:grpSpPr>
        <p:sp>
          <p:nvSpPr>
            <p:cNvPr id="35" name="Rounded Rectangle 34"/>
            <p:cNvSpPr/>
            <p:nvPr/>
          </p:nvSpPr>
          <p:spPr>
            <a:xfrm>
              <a:off x="1337846" y="3205068"/>
              <a:ext cx="1735931" cy="457200"/>
            </a:xfrm>
            <a:prstGeom prst="roundRect">
              <a:avLst/>
            </a:prstGeom>
            <a:solidFill>
              <a:srgbClr val="00B0F0"/>
            </a:solidFill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…</a:t>
              </a:r>
              <a:endParaRPr lang="en-US" sz="2000" dirty="0"/>
            </a:p>
          </p:txBody>
        </p:sp>
        <p:sp>
          <p:nvSpPr>
            <p:cNvPr id="36" name="Rounded Rectangle 35"/>
            <p:cNvSpPr/>
            <p:nvPr/>
          </p:nvSpPr>
          <p:spPr>
            <a:xfrm>
              <a:off x="1337494" y="2643749"/>
              <a:ext cx="1736107" cy="453935"/>
            </a:xfrm>
            <a:prstGeom prst="roundRect">
              <a:avLst/>
            </a:prstGeom>
            <a:solidFill>
              <a:srgbClr val="0070C0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Lock </a:t>
              </a:r>
              <a:r>
                <a:rPr lang="en-US" sz="2000" dirty="0" err="1" smtClean="0"/>
                <a:t>o.state</a:t>
              </a:r>
              <a:endParaRPr lang="en-US" sz="2000" dirty="0"/>
            </a:p>
          </p:txBody>
        </p:sp>
        <p:sp>
          <p:nvSpPr>
            <p:cNvPr id="37" name="Rounded Rectangle 36"/>
            <p:cNvSpPr/>
            <p:nvPr/>
          </p:nvSpPr>
          <p:spPr>
            <a:xfrm>
              <a:off x="1324095" y="4318005"/>
              <a:ext cx="1742780" cy="457200"/>
            </a:xfrm>
            <a:prstGeom prst="roundRect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err="1" smtClean="0"/>
                <a:t>rd</a:t>
              </a:r>
              <a:r>
                <a:rPr lang="en-US" sz="2000" dirty="0" smtClean="0"/>
                <a:t>/</a:t>
              </a:r>
              <a:r>
                <a:rPr lang="en-US" sz="2000" dirty="0" err="1" smtClean="0"/>
                <a:t>wr</a:t>
              </a:r>
              <a:r>
                <a:rPr lang="en-US" sz="2000" dirty="0" smtClean="0"/>
                <a:t> </a:t>
              </a:r>
              <a:r>
                <a:rPr lang="en-US" sz="2000" dirty="0" err="1" smtClean="0"/>
                <a:t>o.f</a:t>
              </a:r>
              <a:endParaRPr lang="en-US" sz="2000" dirty="0"/>
            </a:p>
          </p:txBody>
        </p:sp>
        <p:sp>
          <p:nvSpPr>
            <p:cNvPr id="38" name="Rounded Rectangle 37"/>
            <p:cNvSpPr/>
            <p:nvPr/>
          </p:nvSpPr>
          <p:spPr>
            <a:xfrm>
              <a:off x="1331985" y="4878454"/>
              <a:ext cx="1746708" cy="453935"/>
            </a:xfrm>
            <a:prstGeom prst="roundRect">
              <a:avLst/>
            </a:prstGeom>
            <a:solidFill>
              <a:srgbClr val="0070C0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Unlock </a:t>
              </a:r>
              <a:r>
                <a:rPr lang="en-US" sz="2000" dirty="0" err="1" smtClean="0"/>
                <a:t>o.state</a:t>
              </a:r>
              <a:endParaRPr lang="en-US" sz="2000" dirty="0"/>
            </a:p>
          </p:txBody>
        </p:sp>
        <p:sp>
          <p:nvSpPr>
            <p:cNvPr id="39" name="Rounded Rectangle 38"/>
            <p:cNvSpPr/>
            <p:nvPr/>
          </p:nvSpPr>
          <p:spPr>
            <a:xfrm>
              <a:off x="1331985" y="3769652"/>
              <a:ext cx="1738850" cy="457200"/>
            </a:xfrm>
            <a:prstGeom prst="roundRect">
              <a:avLst/>
            </a:prstGeom>
            <a:solidFill>
              <a:srgbClr val="00B0F0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…</a:t>
              </a:r>
              <a:endParaRPr lang="en-US" sz="2000" dirty="0"/>
            </a:p>
          </p:txBody>
        </p:sp>
      </p:grpSp>
      <p:sp>
        <p:nvSpPr>
          <p:cNvPr id="44" name="TextBox 43"/>
          <p:cNvSpPr txBox="1"/>
          <p:nvPr/>
        </p:nvSpPr>
        <p:spPr>
          <a:xfrm>
            <a:off x="822960" y="1847787"/>
            <a:ext cx="31394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Pessimistic Tracking</a:t>
            </a:r>
            <a:endParaRPr lang="en-US" sz="2800" dirty="0"/>
          </a:p>
        </p:txBody>
      </p:sp>
      <p:sp>
        <p:nvSpPr>
          <p:cNvPr id="45" name="TextBox 44"/>
          <p:cNvSpPr txBox="1"/>
          <p:nvPr/>
        </p:nvSpPr>
        <p:spPr>
          <a:xfrm>
            <a:off x="5257800" y="1827916"/>
            <a:ext cx="29219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Optimistic Tracking</a:t>
            </a:r>
            <a:endParaRPr lang="en-US" sz="2800" dirty="0"/>
          </a:p>
        </p:txBody>
      </p:sp>
      <p:sp>
        <p:nvSpPr>
          <p:cNvPr id="21" name="Oval 20"/>
          <p:cNvSpPr/>
          <p:nvPr/>
        </p:nvSpPr>
        <p:spPr>
          <a:xfrm>
            <a:off x="1140498" y="4810102"/>
            <a:ext cx="2438400" cy="714827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Callout 4"/>
          <p:cNvSpPr/>
          <p:nvPr/>
        </p:nvSpPr>
        <p:spPr>
          <a:xfrm>
            <a:off x="4495800" y="5524929"/>
            <a:ext cx="1981200" cy="799671"/>
          </a:xfrm>
          <a:prstGeom prst="wedgeEllipseCallout">
            <a:avLst>
              <a:gd name="adj1" fmla="val 37155"/>
              <a:gd name="adj2" fmla="val -8451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No unlock!</a:t>
            </a:r>
            <a:endParaRPr lang="en-US" dirty="0"/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5697" y="207174"/>
            <a:ext cx="2167172" cy="1514809"/>
          </a:xfrm>
          <a:prstGeom prst="rect">
            <a:avLst/>
          </a:prstGeom>
        </p:spPr>
      </p:pic>
      <p:sp>
        <p:nvSpPr>
          <p:cNvPr id="24" name="TextBox 23"/>
          <p:cNvSpPr txBox="1"/>
          <p:nvPr/>
        </p:nvSpPr>
        <p:spPr>
          <a:xfrm>
            <a:off x="1868014" y="5544306"/>
            <a:ext cx="27268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Conditional unlock?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78406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Pessimistic-Optimistic </a:t>
            </a:r>
            <a:r>
              <a:rPr lang="en-US" dirty="0" smtClean="0"/>
              <a:t>Mismatch</a:t>
            </a:r>
            <a:r>
              <a:rPr lang="en-US" dirty="0"/>
              <a:t> </a:t>
            </a:r>
            <a:r>
              <a:rPr lang="en-US" dirty="0" smtClean="0"/>
              <a:t>(#2)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7AAB4-1993-4692-BF87-FFB6356DF356}" type="slidenum">
              <a:rPr lang="en-US" smtClean="0"/>
              <a:t>39</a:t>
            </a:fld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5029200" y="2656411"/>
            <a:ext cx="3513669" cy="3417162"/>
            <a:chOff x="1447800" y="1865055"/>
            <a:chExt cx="5723469" cy="3206281"/>
          </a:xfrm>
        </p:grpSpPr>
        <p:sp>
          <p:nvSpPr>
            <p:cNvPr id="13" name="Rounded Rectangle 12"/>
            <p:cNvSpPr/>
            <p:nvPr/>
          </p:nvSpPr>
          <p:spPr>
            <a:xfrm>
              <a:off x="1447800" y="3750446"/>
              <a:ext cx="2090354" cy="470748"/>
            </a:xfrm>
            <a:prstGeom prst="roundRect">
              <a:avLst/>
            </a:prstGeom>
            <a:solidFill>
              <a:srgbClr val="0070C0"/>
            </a:solidFill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safe point</a:t>
              </a:r>
              <a:endParaRPr lang="en-US" sz="2000" dirty="0"/>
            </a:p>
          </p:txBody>
        </p:sp>
        <p:cxnSp>
          <p:nvCxnSpPr>
            <p:cNvPr id="14" name="Straight Arrow Connector 13"/>
            <p:cNvCxnSpPr/>
            <p:nvPr/>
          </p:nvCxnSpPr>
          <p:spPr>
            <a:xfrm>
              <a:off x="3538154" y="3985821"/>
              <a:ext cx="1530383" cy="151481"/>
            </a:xfrm>
            <a:prstGeom prst="straightConnector1">
              <a:avLst/>
            </a:prstGeom>
            <a:ln>
              <a:solidFill>
                <a:srgbClr val="0070C0"/>
              </a:solidFill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sp>
          <p:nvSpPr>
            <p:cNvPr id="15" name="Rounded Rectangle 14"/>
            <p:cNvSpPr/>
            <p:nvPr/>
          </p:nvSpPr>
          <p:spPr>
            <a:xfrm>
              <a:off x="5080915" y="2395190"/>
              <a:ext cx="2090354" cy="2167506"/>
            </a:xfrm>
            <a:prstGeom prst="roundRect">
              <a:avLst>
                <a:gd name="adj" fmla="val 6572"/>
              </a:avLst>
            </a:prstGeom>
            <a:solidFill>
              <a:srgbClr val="0070C0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/>
                <a:t>read check</a:t>
              </a:r>
            </a:p>
            <a:p>
              <a:pPr algn="ctr"/>
              <a:endParaRPr lang="en-US" sz="2000" dirty="0" smtClean="0"/>
            </a:p>
            <a:p>
              <a:pPr algn="ctr"/>
              <a:r>
                <a:rPr lang="en-US" sz="2000" dirty="0" smtClean="0"/>
                <a:t>…</a:t>
              </a:r>
              <a:endParaRPr lang="en-US" sz="2000" dirty="0"/>
            </a:p>
            <a:p>
              <a:pPr algn="ctr"/>
              <a:endParaRPr lang="en-US" sz="2000" dirty="0" smtClean="0"/>
            </a:p>
            <a:p>
              <a:pPr algn="ctr"/>
              <a:r>
                <a:rPr lang="en-US" sz="2000" dirty="0" smtClean="0"/>
                <a:t>change state</a:t>
              </a:r>
              <a:endParaRPr lang="en-US" sz="2000" dirty="0"/>
            </a:p>
          </p:txBody>
        </p:sp>
        <p:cxnSp>
          <p:nvCxnSpPr>
            <p:cNvPr id="16" name="Straight Arrow Connector 15"/>
            <p:cNvCxnSpPr/>
            <p:nvPr/>
          </p:nvCxnSpPr>
          <p:spPr>
            <a:xfrm flipH="1">
              <a:off x="3532100" y="2549913"/>
              <a:ext cx="1548815" cy="155933"/>
            </a:xfrm>
            <a:prstGeom prst="straightConnector1">
              <a:avLst/>
            </a:prstGeom>
            <a:ln>
              <a:solidFill>
                <a:srgbClr val="0070C0"/>
              </a:solidFill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sp>
          <p:nvSpPr>
            <p:cNvPr id="17" name="Rounded Rectangle 16"/>
            <p:cNvSpPr/>
            <p:nvPr/>
          </p:nvSpPr>
          <p:spPr>
            <a:xfrm>
              <a:off x="1460178" y="2395190"/>
              <a:ext cx="2090354" cy="423673"/>
            </a:xfrm>
            <a:prstGeom prst="roundRect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err="1" smtClean="0"/>
                <a:t>wr</a:t>
              </a:r>
              <a:r>
                <a:rPr lang="en-US" sz="2000" dirty="0" smtClean="0"/>
                <a:t> </a:t>
              </a:r>
              <a:r>
                <a:rPr lang="en-US" sz="2000" dirty="0" err="1" smtClean="0"/>
                <a:t>o.f</a:t>
              </a:r>
              <a:endParaRPr lang="en-US" sz="2000" dirty="0"/>
            </a:p>
          </p:txBody>
        </p:sp>
        <p:sp>
          <p:nvSpPr>
            <p:cNvPr id="18" name="Rounded Rectangle 17"/>
            <p:cNvSpPr/>
            <p:nvPr/>
          </p:nvSpPr>
          <p:spPr>
            <a:xfrm>
              <a:off x="1459163" y="1865055"/>
              <a:ext cx="2090354" cy="453935"/>
            </a:xfrm>
            <a:prstGeom prst="roundRect">
              <a:avLst/>
            </a:prstGeom>
            <a:solidFill>
              <a:srgbClr val="0070C0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write check</a:t>
              </a:r>
              <a:endParaRPr lang="en-US" sz="2000" dirty="0"/>
            </a:p>
          </p:txBody>
        </p:sp>
        <p:sp>
          <p:nvSpPr>
            <p:cNvPr id="19" name="Rounded Rectangle 18"/>
            <p:cNvSpPr/>
            <p:nvPr/>
          </p:nvSpPr>
          <p:spPr>
            <a:xfrm>
              <a:off x="5080915" y="4647663"/>
              <a:ext cx="2090354" cy="423673"/>
            </a:xfrm>
            <a:prstGeom prst="roundRect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err="1" smtClean="0"/>
                <a:t>rd</a:t>
              </a:r>
              <a:r>
                <a:rPr lang="en-US" sz="2000" dirty="0" smtClean="0"/>
                <a:t> </a:t>
              </a:r>
              <a:r>
                <a:rPr lang="en-US" sz="2000" dirty="0" err="1" smtClean="0"/>
                <a:t>o.f</a:t>
              </a:r>
              <a:endParaRPr lang="en-US" sz="2000" dirty="0"/>
            </a:p>
          </p:txBody>
        </p:sp>
      </p:grpSp>
      <p:sp>
        <p:nvSpPr>
          <p:cNvPr id="44" name="TextBox 43"/>
          <p:cNvSpPr txBox="1"/>
          <p:nvPr/>
        </p:nvSpPr>
        <p:spPr>
          <a:xfrm>
            <a:off x="822960" y="1847787"/>
            <a:ext cx="31394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Pessimistic Tracking</a:t>
            </a:r>
            <a:endParaRPr lang="en-US" sz="2800" dirty="0"/>
          </a:p>
        </p:txBody>
      </p:sp>
      <p:sp>
        <p:nvSpPr>
          <p:cNvPr id="45" name="TextBox 44"/>
          <p:cNvSpPr txBox="1"/>
          <p:nvPr/>
        </p:nvSpPr>
        <p:spPr>
          <a:xfrm>
            <a:off x="5257800" y="1827916"/>
            <a:ext cx="29219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Optimistic Tracking</a:t>
            </a:r>
            <a:endParaRPr lang="en-US" sz="2800" dirty="0"/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5697" y="207174"/>
            <a:ext cx="2167172" cy="1514809"/>
          </a:xfrm>
          <a:prstGeom prst="rect">
            <a:avLst/>
          </a:prstGeom>
        </p:spPr>
      </p:pic>
      <p:sp>
        <p:nvSpPr>
          <p:cNvPr id="3" name="Left Brace 2"/>
          <p:cNvSpPr/>
          <p:nvPr/>
        </p:nvSpPr>
        <p:spPr>
          <a:xfrm>
            <a:off x="4573158" y="2656411"/>
            <a:ext cx="354478" cy="2511105"/>
          </a:xfrm>
          <a:prstGeom prst="leftBrace">
            <a:avLst>
              <a:gd name="adj1" fmla="val 53688"/>
              <a:gd name="adj2" fmla="val 50000"/>
            </a:avLst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Left Brace 23"/>
          <p:cNvSpPr/>
          <p:nvPr/>
        </p:nvSpPr>
        <p:spPr>
          <a:xfrm>
            <a:off x="1012033" y="2656411"/>
            <a:ext cx="354478" cy="2688640"/>
          </a:xfrm>
          <a:prstGeom prst="leftBrace">
            <a:avLst>
              <a:gd name="adj1" fmla="val 53688"/>
              <a:gd name="adj2" fmla="val 50000"/>
            </a:avLst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5" name="Group 24"/>
          <p:cNvGrpSpPr/>
          <p:nvPr/>
        </p:nvGrpSpPr>
        <p:grpSpPr>
          <a:xfrm>
            <a:off x="1461652" y="2656411"/>
            <a:ext cx="1754598" cy="2688640"/>
            <a:chOff x="1324095" y="2643749"/>
            <a:chExt cx="1754598" cy="2688640"/>
          </a:xfrm>
        </p:grpSpPr>
        <p:sp>
          <p:nvSpPr>
            <p:cNvPr id="26" name="Rounded Rectangle 25"/>
            <p:cNvSpPr/>
            <p:nvPr/>
          </p:nvSpPr>
          <p:spPr>
            <a:xfrm>
              <a:off x="1337846" y="3205068"/>
              <a:ext cx="1735931" cy="457200"/>
            </a:xfrm>
            <a:prstGeom prst="roundRect">
              <a:avLst/>
            </a:prstGeom>
            <a:solidFill>
              <a:srgbClr val="00B0F0"/>
            </a:solidFill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…</a:t>
              </a:r>
              <a:endParaRPr lang="en-US" sz="2000" dirty="0"/>
            </a:p>
          </p:txBody>
        </p:sp>
        <p:sp>
          <p:nvSpPr>
            <p:cNvPr id="27" name="Rounded Rectangle 26"/>
            <p:cNvSpPr/>
            <p:nvPr/>
          </p:nvSpPr>
          <p:spPr>
            <a:xfrm>
              <a:off x="1337494" y="2643749"/>
              <a:ext cx="1736107" cy="453935"/>
            </a:xfrm>
            <a:prstGeom prst="roundRect">
              <a:avLst/>
            </a:prstGeom>
            <a:solidFill>
              <a:srgbClr val="0070C0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Lock </a:t>
              </a:r>
              <a:r>
                <a:rPr lang="en-US" sz="2000" dirty="0" err="1" smtClean="0"/>
                <a:t>o.state</a:t>
              </a:r>
              <a:endParaRPr lang="en-US" sz="2000" dirty="0"/>
            </a:p>
          </p:txBody>
        </p:sp>
        <p:sp>
          <p:nvSpPr>
            <p:cNvPr id="28" name="Rounded Rectangle 27"/>
            <p:cNvSpPr/>
            <p:nvPr/>
          </p:nvSpPr>
          <p:spPr>
            <a:xfrm>
              <a:off x="1324095" y="4318005"/>
              <a:ext cx="1742780" cy="457200"/>
            </a:xfrm>
            <a:prstGeom prst="roundRect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err="1" smtClean="0"/>
                <a:t>rd</a:t>
              </a:r>
              <a:r>
                <a:rPr lang="en-US" sz="2000" dirty="0" smtClean="0"/>
                <a:t>/</a:t>
              </a:r>
              <a:r>
                <a:rPr lang="en-US" sz="2000" dirty="0" err="1" smtClean="0"/>
                <a:t>wr</a:t>
              </a:r>
              <a:r>
                <a:rPr lang="en-US" sz="2000" dirty="0" smtClean="0"/>
                <a:t> </a:t>
              </a:r>
              <a:r>
                <a:rPr lang="en-US" sz="2000" dirty="0" err="1" smtClean="0"/>
                <a:t>o.f</a:t>
              </a:r>
              <a:endParaRPr lang="en-US" sz="2000" dirty="0"/>
            </a:p>
          </p:txBody>
        </p:sp>
        <p:sp>
          <p:nvSpPr>
            <p:cNvPr id="29" name="Rounded Rectangle 28"/>
            <p:cNvSpPr/>
            <p:nvPr/>
          </p:nvSpPr>
          <p:spPr>
            <a:xfrm>
              <a:off x="1331985" y="4878454"/>
              <a:ext cx="1746708" cy="453935"/>
            </a:xfrm>
            <a:prstGeom prst="roundRect">
              <a:avLst/>
            </a:prstGeom>
            <a:solidFill>
              <a:srgbClr val="0070C0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Unlock </a:t>
              </a:r>
              <a:r>
                <a:rPr lang="en-US" sz="2000" dirty="0" err="1" smtClean="0"/>
                <a:t>o.state</a:t>
              </a:r>
              <a:endParaRPr lang="en-US" sz="2000" dirty="0"/>
            </a:p>
          </p:txBody>
        </p:sp>
        <p:sp>
          <p:nvSpPr>
            <p:cNvPr id="30" name="Rounded Rectangle 29"/>
            <p:cNvSpPr/>
            <p:nvPr/>
          </p:nvSpPr>
          <p:spPr>
            <a:xfrm>
              <a:off x="1331985" y="3769652"/>
              <a:ext cx="1738850" cy="457200"/>
            </a:xfrm>
            <a:prstGeom prst="roundRect">
              <a:avLst/>
            </a:prstGeom>
            <a:solidFill>
              <a:srgbClr val="00B0F0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…</a:t>
              </a:r>
              <a:endParaRPr lang="en-US" sz="2000" dirty="0"/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15696" y="3769898"/>
            <a:ext cx="10837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Atomic</a:t>
            </a:r>
            <a:endParaRPr lang="en-US" sz="2400" dirty="0"/>
          </a:p>
        </p:txBody>
      </p:sp>
      <p:sp>
        <p:nvSpPr>
          <p:cNvPr id="33" name="TextBox 32"/>
          <p:cNvSpPr txBox="1"/>
          <p:nvPr/>
        </p:nvSpPr>
        <p:spPr>
          <a:xfrm>
            <a:off x="3557729" y="3681130"/>
            <a:ext cx="10837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Atomic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27509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Dynamic Analyses for Parallel Programs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342900" lvl="2" indent="-342900"/>
            <a:r>
              <a:rPr lang="en-US" sz="2800" dirty="0" smtClean="0"/>
              <a:t>Error detection</a:t>
            </a:r>
          </a:p>
          <a:p>
            <a:pPr marL="525780" lvl="3" indent="-342900"/>
            <a:r>
              <a:rPr lang="en-US" sz="2000" dirty="0" smtClean="0"/>
              <a:t>Data </a:t>
            </a:r>
            <a:r>
              <a:rPr lang="en-US" sz="2000" dirty="0"/>
              <a:t>Race </a:t>
            </a:r>
            <a:r>
              <a:rPr lang="en-US" sz="2000" dirty="0" smtClean="0"/>
              <a:t>Detector</a:t>
            </a:r>
          </a:p>
          <a:p>
            <a:pPr marL="525780" lvl="3" indent="-342900"/>
            <a:r>
              <a:rPr lang="en-US" sz="2000" dirty="0" smtClean="0"/>
              <a:t>Atomicity Violation Detector</a:t>
            </a:r>
          </a:p>
          <a:p>
            <a:pPr marL="342900" lvl="2" indent="-342900"/>
            <a:r>
              <a:rPr lang="en-US" sz="2800" dirty="0"/>
              <a:t>Programming </a:t>
            </a:r>
            <a:r>
              <a:rPr lang="en-US" sz="2800" dirty="0" smtClean="0"/>
              <a:t>model</a:t>
            </a:r>
            <a:endParaRPr lang="en-US" sz="2800" dirty="0"/>
          </a:p>
          <a:p>
            <a:pPr marL="525780" lvl="3" indent="-342900"/>
            <a:r>
              <a:rPr lang="en-US" sz="2000" dirty="0" smtClean="0"/>
              <a:t>Transactional Memory</a:t>
            </a:r>
          </a:p>
          <a:p>
            <a:pPr marL="525780" lvl="3" indent="-342900"/>
            <a:r>
              <a:rPr lang="en-US" sz="2000" dirty="0" smtClean="0"/>
              <a:t>Enforcement of Strong Memory Model</a:t>
            </a:r>
          </a:p>
          <a:p>
            <a:pPr marL="342900" lvl="2" indent="-342900"/>
            <a:r>
              <a:rPr lang="en-US" sz="2800" dirty="0" smtClean="0"/>
              <a:t>Debugging</a:t>
            </a:r>
            <a:endParaRPr lang="en-US" sz="2800" dirty="0"/>
          </a:p>
          <a:p>
            <a:pPr marL="525780" lvl="3" indent="-342900"/>
            <a:r>
              <a:rPr lang="en-US" sz="2000" dirty="0"/>
              <a:t>Record &amp; </a:t>
            </a:r>
            <a:r>
              <a:rPr lang="en-US" sz="2000" dirty="0" smtClean="0"/>
              <a:t>Replay</a:t>
            </a:r>
          </a:p>
          <a:p>
            <a:pPr marL="525780" lvl="3" indent="-342900"/>
            <a:r>
              <a:rPr lang="en-US" sz="2000" dirty="0" smtClean="0"/>
              <a:t>Deterministic Execution</a:t>
            </a:r>
          </a:p>
          <a:p>
            <a:pPr marL="342900" lvl="2" indent="-342900"/>
            <a:endParaRPr lang="en-US" sz="1800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7AAB4-1993-4692-BF87-FFB6356DF356}" type="slidenum">
              <a:rPr lang="en-US" smtClean="0"/>
              <a:t>4</a:t>
            </a:fld>
            <a:endParaRPr lang="en-US"/>
          </a:p>
        </p:txBody>
      </p:sp>
      <p:sp>
        <p:nvSpPr>
          <p:cNvPr id="4" name="Explosion 2 3"/>
          <p:cNvSpPr/>
          <p:nvPr/>
        </p:nvSpPr>
        <p:spPr>
          <a:xfrm>
            <a:off x="3797134" y="1660174"/>
            <a:ext cx="5346866" cy="2438400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Bad performance!</a:t>
            </a:r>
            <a:endParaRPr lang="en-US" sz="2800" dirty="0"/>
          </a:p>
        </p:txBody>
      </p:sp>
      <p:sp>
        <p:nvSpPr>
          <p:cNvPr id="5" name="Cloud Callout 4"/>
          <p:cNvSpPr/>
          <p:nvPr/>
        </p:nvSpPr>
        <p:spPr>
          <a:xfrm>
            <a:off x="5181600" y="4719848"/>
            <a:ext cx="2971800" cy="1143000"/>
          </a:xfrm>
          <a:prstGeom prst="cloudCallout">
            <a:avLst>
              <a:gd name="adj1" fmla="val -19320"/>
              <a:gd name="adj2" fmla="val -10930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Difficulties?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65179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Pessimistic-Optimistic </a:t>
            </a:r>
            <a:r>
              <a:rPr lang="en-US" dirty="0" smtClean="0"/>
              <a:t>Mismatch</a:t>
            </a:r>
            <a:r>
              <a:rPr lang="en-US" dirty="0"/>
              <a:t> </a:t>
            </a:r>
            <a:r>
              <a:rPr lang="en-US" dirty="0" smtClean="0"/>
              <a:t>(#2)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7AAB4-1993-4692-BF87-FFB6356DF356}" type="slidenum">
              <a:rPr lang="en-US" smtClean="0"/>
              <a:t>40</a:t>
            </a:fld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5029200" y="2656411"/>
            <a:ext cx="3513669" cy="3417162"/>
            <a:chOff x="1447800" y="1865055"/>
            <a:chExt cx="5723469" cy="3206281"/>
          </a:xfrm>
        </p:grpSpPr>
        <p:sp>
          <p:nvSpPr>
            <p:cNvPr id="13" name="Rounded Rectangle 12"/>
            <p:cNvSpPr/>
            <p:nvPr/>
          </p:nvSpPr>
          <p:spPr>
            <a:xfrm>
              <a:off x="1447800" y="3750446"/>
              <a:ext cx="2090354" cy="470748"/>
            </a:xfrm>
            <a:prstGeom prst="roundRect">
              <a:avLst/>
            </a:prstGeom>
            <a:solidFill>
              <a:srgbClr val="0070C0"/>
            </a:solidFill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safe point</a:t>
              </a:r>
              <a:endParaRPr lang="en-US" sz="2000" dirty="0"/>
            </a:p>
          </p:txBody>
        </p:sp>
        <p:cxnSp>
          <p:nvCxnSpPr>
            <p:cNvPr id="14" name="Straight Arrow Connector 13"/>
            <p:cNvCxnSpPr/>
            <p:nvPr/>
          </p:nvCxnSpPr>
          <p:spPr>
            <a:xfrm>
              <a:off x="3538154" y="3985821"/>
              <a:ext cx="1530383" cy="151481"/>
            </a:xfrm>
            <a:prstGeom prst="straightConnector1">
              <a:avLst/>
            </a:prstGeom>
            <a:ln>
              <a:solidFill>
                <a:srgbClr val="0070C0"/>
              </a:solidFill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sp>
          <p:nvSpPr>
            <p:cNvPr id="15" name="Rounded Rectangle 14"/>
            <p:cNvSpPr/>
            <p:nvPr/>
          </p:nvSpPr>
          <p:spPr>
            <a:xfrm>
              <a:off x="5080915" y="2395190"/>
              <a:ext cx="2090354" cy="2167506"/>
            </a:xfrm>
            <a:prstGeom prst="roundRect">
              <a:avLst>
                <a:gd name="adj" fmla="val 6572"/>
              </a:avLst>
            </a:prstGeom>
            <a:solidFill>
              <a:srgbClr val="0070C0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/>
                <a:t>read check</a:t>
              </a:r>
            </a:p>
            <a:p>
              <a:pPr algn="ctr"/>
              <a:endParaRPr lang="en-US" sz="2000" dirty="0" smtClean="0"/>
            </a:p>
            <a:p>
              <a:pPr algn="ctr"/>
              <a:r>
                <a:rPr lang="en-US" sz="2000" dirty="0" smtClean="0"/>
                <a:t>…</a:t>
              </a:r>
              <a:endParaRPr lang="en-US" sz="2000" dirty="0"/>
            </a:p>
            <a:p>
              <a:pPr algn="ctr"/>
              <a:endParaRPr lang="en-US" sz="2000" dirty="0" smtClean="0"/>
            </a:p>
            <a:p>
              <a:pPr algn="ctr"/>
              <a:r>
                <a:rPr lang="en-US" sz="2000" dirty="0" smtClean="0"/>
                <a:t>change state</a:t>
              </a:r>
              <a:endParaRPr lang="en-US" sz="2000" dirty="0"/>
            </a:p>
          </p:txBody>
        </p:sp>
        <p:cxnSp>
          <p:nvCxnSpPr>
            <p:cNvPr id="16" name="Straight Arrow Connector 15"/>
            <p:cNvCxnSpPr/>
            <p:nvPr/>
          </p:nvCxnSpPr>
          <p:spPr>
            <a:xfrm flipH="1">
              <a:off x="3532100" y="2549913"/>
              <a:ext cx="1548815" cy="155933"/>
            </a:xfrm>
            <a:prstGeom prst="straightConnector1">
              <a:avLst/>
            </a:prstGeom>
            <a:ln>
              <a:solidFill>
                <a:srgbClr val="0070C0"/>
              </a:solidFill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sp>
          <p:nvSpPr>
            <p:cNvPr id="17" name="Rounded Rectangle 16"/>
            <p:cNvSpPr/>
            <p:nvPr/>
          </p:nvSpPr>
          <p:spPr>
            <a:xfrm>
              <a:off x="1460178" y="2395190"/>
              <a:ext cx="2090354" cy="423673"/>
            </a:xfrm>
            <a:prstGeom prst="roundRect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err="1" smtClean="0"/>
                <a:t>wr</a:t>
              </a:r>
              <a:r>
                <a:rPr lang="en-US" sz="2000" dirty="0" smtClean="0"/>
                <a:t> </a:t>
              </a:r>
              <a:r>
                <a:rPr lang="en-US" sz="2000" dirty="0" err="1" smtClean="0"/>
                <a:t>o.f</a:t>
              </a:r>
              <a:endParaRPr lang="en-US" sz="2000" dirty="0"/>
            </a:p>
          </p:txBody>
        </p:sp>
        <p:sp>
          <p:nvSpPr>
            <p:cNvPr id="18" name="Rounded Rectangle 17"/>
            <p:cNvSpPr/>
            <p:nvPr/>
          </p:nvSpPr>
          <p:spPr>
            <a:xfrm>
              <a:off x="1459163" y="1865055"/>
              <a:ext cx="2090354" cy="453935"/>
            </a:xfrm>
            <a:prstGeom prst="roundRect">
              <a:avLst/>
            </a:prstGeom>
            <a:solidFill>
              <a:srgbClr val="0070C0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write check</a:t>
              </a:r>
              <a:endParaRPr lang="en-US" sz="2000" dirty="0"/>
            </a:p>
          </p:txBody>
        </p:sp>
        <p:sp>
          <p:nvSpPr>
            <p:cNvPr id="19" name="Rounded Rectangle 18"/>
            <p:cNvSpPr/>
            <p:nvPr/>
          </p:nvSpPr>
          <p:spPr>
            <a:xfrm>
              <a:off x="5080915" y="4647663"/>
              <a:ext cx="2090354" cy="423673"/>
            </a:xfrm>
            <a:prstGeom prst="roundRect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err="1" smtClean="0"/>
                <a:t>rd</a:t>
              </a:r>
              <a:r>
                <a:rPr lang="en-US" sz="2000" dirty="0" smtClean="0"/>
                <a:t> </a:t>
              </a:r>
              <a:r>
                <a:rPr lang="en-US" sz="2000" dirty="0" err="1" smtClean="0"/>
                <a:t>o.f</a:t>
              </a:r>
              <a:endParaRPr lang="en-US" sz="2000" dirty="0"/>
            </a:p>
          </p:txBody>
        </p:sp>
      </p:grpSp>
      <p:sp>
        <p:nvSpPr>
          <p:cNvPr id="44" name="TextBox 43"/>
          <p:cNvSpPr txBox="1"/>
          <p:nvPr/>
        </p:nvSpPr>
        <p:spPr>
          <a:xfrm>
            <a:off x="822960" y="1847787"/>
            <a:ext cx="31394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Pessimistic Tracking</a:t>
            </a:r>
            <a:endParaRPr lang="en-US" sz="2800" dirty="0"/>
          </a:p>
        </p:txBody>
      </p:sp>
      <p:sp>
        <p:nvSpPr>
          <p:cNvPr id="45" name="TextBox 44"/>
          <p:cNvSpPr txBox="1"/>
          <p:nvPr/>
        </p:nvSpPr>
        <p:spPr>
          <a:xfrm>
            <a:off x="5257800" y="1827916"/>
            <a:ext cx="29219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Optimistic Tracking</a:t>
            </a:r>
            <a:endParaRPr lang="en-US" sz="2800" dirty="0"/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5697" y="207174"/>
            <a:ext cx="2167172" cy="1514809"/>
          </a:xfrm>
          <a:prstGeom prst="rect">
            <a:avLst/>
          </a:prstGeom>
        </p:spPr>
      </p:pic>
      <p:sp>
        <p:nvSpPr>
          <p:cNvPr id="3" name="Left Brace 2"/>
          <p:cNvSpPr/>
          <p:nvPr/>
        </p:nvSpPr>
        <p:spPr>
          <a:xfrm>
            <a:off x="4573158" y="2656411"/>
            <a:ext cx="354478" cy="2511105"/>
          </a:xfrm>
          <a:prstGeom prst="leftBrace">
            <a:avLst>
              <a:gd name="adj1" fmla="val 53688"/>
              <a:gd name="adj2" fmla="val 50000"/>
            </a:avLst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Left Brace 23"/>
          <p:cNvSpPr/>
          <p:nvPr/>
        </p:nvSpPr>
        <p:spPr>
          <a:xfrm>
            <a:off x="1012033" y="2656411"/>
            <a:ext cx="354478" cy="2688640"/>
          </a:xfrm>
          <a:prstGeom prst="leftBrace">
            <a:avLst>
              <a:gd name="adj1" fmla="val 53688"/>
              <a:gd name="adj2" fmla="val 50000"/>
            </a:avLst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5" name="Group 24"/>
          <p:cNvGrpSpPr/>
          <p:nvPr/>
        </p:nvGrpSpPr>
        <p:grpSpPr>
          <a:xfrm>
            <a:off x="1461652" y="2656411"/>
            <a:ext cx="1754598" cy="2688640"/>
            <a:chOff x="1324095" y="2643749"/>
            <a:chExt cx="1754598" cy="2688640"/>
          </a:xfrm>
        </p:grpSpPr>
        <p:sp>
          <p:nvSpPr>
            <p:cNvPr id="26" name="Rounded Rectangle 25"/>
            <p:cNvSpPr/>
            <p:nvPr/>
          </p:nvSpPr>
          <p:spPr>
            <a:xfrm>
              <a:off x="1337846" y="3205068"/>
              <a:ext cx="1735931" cy="457200"/>
            </a:xfrm>
            <a:prstGeom prst="roundRect">
              <a:avLst/>
            </a:prstGeom>
            <a:solidFill>
              <a:srgbClr val="00B0F0"/>
            </a:solidFill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…</a:t>
              </a:r>
              <a:endParaRPr lang="en-US" sz="2000" dirty="0"/>
            </a:p>
          </p:txBody>
        </p:sp>
        <p:sp>
          <p:nvSpPr>
            <p:cNvPr id="27" name="Rounded Rectangle 26"/>
            <p:cNvSpPr/>
            <p:nvPr/>
          </p:nvSpPr>
          <p:spPr>
            <a:xfrm>
              <a:off x="1337494" y="2643749"/>
              <a:ext cx="1736107" cy="453935"/>
            </a:xfrm>
            <a:prstGeom prst="roundRect">
              <a:avLst/>
            </a:prstGeom>
            <a:solidFill>
              <a:srgbClr val="0070C0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Lock </a:t>
              </a:r>
              <a:r>
                <a:rPr lang="en-US" sz="2000" dirty="0" err="1" smtClean="0"/>
                <a:t>o.state</a:t>
              </a:r>
              <a:endParaRPr lang="en-US" sz="2000" dirty="0"/>
            </a:p>
          </p:txBody>
        </p:sp>
        <p:sp>
          <p:nvSpPr>
            <p:cNvPr id="28" name="Rounded Rectangle 27"/>
            <p:cNvSpPr/>
            <p:nvPr/>
          </p:nvSpPr>
          <p:spPr>
            <a:xfrm>
              <a:off x="1324095" y="4318005"/>
              <a:ext cx="1742780" cy="457200"/>
            </a:xfrm>
            <a:prstGeom prst="roundRect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err="1" smtClean="0"/>
                <a:t>rd</a:t>
              </a:r>
              <a:r>
                <a:rPr lang="en-US" sz="2000" dirty="0" smtClean="0"/>
                <a:t>/</a:t>
              </a:r>
              <a:r>
                <a:rPr lang="en-US" sz="2000" dirty="0" err="1" smtClean="0"/>
                <a:t>wr</a:t>
              </a:r>
              <a:r>
                <a:rPr lang="en-US" sz="2000" dirty="0" smtClean="0"/>
                <a:t> </a:t>
              </a:r>
              <a:r>
                <a:rPr lang="en-US" sz="2000" dirty="0" err="1" smtClean="0"/>
                <a:t>o.f</a:t>
              </a:r>
              <a:endParaRPr lang="en-US" sz="2000" dirty="0"/>
            </a:p>
          </p:txBody>
        </p:sp>
        <p:sp>
          <p:nvSpPr>
            <p:cNvPr id="29" name="Rounded Rectangle 28"/>
            <p:cNvSpPr/>
            <p:nvPr/>
          </p:nvSpPr>
          <p:spPr>
            <a:xfrm>
              <a:off x="1331985" y="4878454"/>
              <a:ext cx="1746708" cy="453935"/>
            </a:xfrm>
            <a:prstGeom prst="roundRect">
              <a:avLst/>
            </a:prstGeom>
            <a:solidFill>
              <a:srgbClr val="0070C0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Unlock </a:t>
              </a:r>
              <a:r>
                <a:rPr lang="en-US" sz="2000" dirty="0" err="1" smtClean="0"/>
                <a:t>o.state</a:t>
              </a:r>
              <a:endParaRPr lang="en-US" sz="2000" dirty="0"/>
            </a:p>
          </p:txBody>
        </p:sp>
        <p:sp>
          <p:nvSpPr>
            <p:cNvPr id="30" name="Rounded Rectangle 29"/>
            <p:cNvSpPr/>
            <p:nvPr/>
          </p:nvSpPr>
          <p:spPr>
            <a:xfrm>
              <a:off x="1331985" y="3769652"/>
              <a:ext cx="1738850" cy="457200"/>
            </a:xfrm>
            <a:prstGeom prst="roundRect">
              <a:avLst/>
            </a:prstGeom>
            <a:solidFill>
              <a:srgbClr val="00B0F0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…</a:t>
              </a:r>
              <a:endParaRPr lang="en-US" sz="2000" dirty="0"/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15696" y="3769898"/>
            <a:ext cx="10837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Atomic</a:t>
            </a:r>
            <a:endParaRPr lang="en-US" sz="2400" dirty="0"/>
          </a:p>
        </p:txBody>
      </p:sp>
      <p:sp>
        <p:nvSpPr>
          <p:cNvPr id="33" name="TextBox 32"/>
          <p:cNvSpPr txBox="1"/>
          <p:nvPr/>
        </p:nvSpPr>
        <p:spPr>
          <a:xfrm>
            <a:off x="3557729" y="3681130"/>
            <a:ext cx="10837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Atomic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849957" y="5468652"/>
            <a:ext cx="62248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Atomicity granularity may </a:t>
            </a:r>
            <a:r>
              <a:rPr lang="en-US" sz="2400" dirty="0" smtClean="0">
                <a:solidFill>
                  <a:srgbClr val="FF0000"/>
                </a:solidFill>
              </a:rPr>
              <a:t>affect specific analysis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4688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Pessimistic-Optimistic </a:t>
            </a:r>
            <a:r>
              <a:rPr lang="en-US" dirty="0" smtClean="0"/>
              <a:t>Mismatch</a:t>
            </a:r>
            <a:r>
              <a:rPr lang="en-US" dirty="0"/>
              <a:t> </a:t>
            </a:r>
            <a:r>
              <a:rPr lang="en-US" dirty="0" smtClean="0"/>
              <a:t>(#2)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7AAB4-1993-4692-BF87-FFB6356DF356}" type="slidenum">
              <a:rPr lang="en-US" smtClean="0"/>
              <a:t>41</a:t>
            </a:fld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5029200" y="2656411"/>
            <a:ext cx="3513669" cy="3417162"/>
            <a:chOff x="1447800" y="1865055"/>
            <a:chExt cx="5723469" cy="3206281"/>
          </a:xfrm>
        </p:grpSpPr>
        <p:sp>
          <p:nvSpPr>
            <p:cNvPr id="13" name="Rounded Rectangle 12"/>
            <p:cNvSpPr/>
            <p:nvPr/>
          </p:nvSpPr>
          <p:spPr>
            <a:xfrm>
              <a:off x="1447800" y="3750446"/>
              <a:ext cx="2090354" cy="470748"/>
            </a:xfrm>
            <a:prstGeom prst="roundRect">
              <a:avLst/>
            </a:prstGeom>
            <a:solidFill>
              <a:srgbClr val="0070C0"/>
            </a:solidFill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safe point</a:t>
              </a:r>
              <a:endParaRPr lang="en-US" sz="2000" dirty="0"/>
            </a:p>
          </p:txBody>
        </p:sp>
        <p:cxnSp>
          <p:nvCxnSpPr>
            <p:cNvPr id="14" name="Straight Arrow Connector 13"/>
            <p:cNvCxnSpPr/>
            <p:nvPr/>
          </p:nvCxnSpPr>
          <p:spPr>
            <a:xfrm>
              <a:off x="3538154" y="3985821"/>
              <a:ext cx="1530383" cy="151481"/>
            </a:xfrm>
            <a:prstGeom prst="straightConnector1">
              <a:avLst/>
            </a:prstGeom>
            <a:ln>
              <a:solidFill>
                <a:srgbClr val="0070C0"/>
              </a:solidFill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sp>
          <p:nvSpPr>
            <p:cNvPr id="15" name="Rounded Rectangle 14"/>
            <p:cNvSpPr/>
            <p:nvPr/>
          </p:nvSpPr>
          <p:spPr>
            <a:xfrm>
              <a:off x="5080915" y="2395190"/>
              <a:ext cx="2090354" cy="2167506"/>
            </a:xfrm>
            <a:prstGeom prst="roundRect">
              <a:avLst>
                <a:gd name="adj" fmla="val 6572"/>
              </a:avLst>
            </a:prstGeom>
            <a:solidFill>
              <a:srgbClr val="0070C0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/>
                <a:t>read check</a:t>
              </a:r>
            </a:p>
            <a:p>
              <a:pPr algn="ctr"/>
              <a:endParaRPr lang="en-US" sz="2000" dirty="0" smtClean="0"/>
            </a:p>
            <a:p>
              <a:pPr algn="ctr"/>
              <a:r>
                <a:rPr lang="en-US" sz="2000" dirty="0" smtClean="0"/>
                <a:t>…</a:t>
              </a:r>
              <a:endParaRPr lang="en-US" sz="2000" dirty="0"/>
            </a:p>
            <a:p>
              <a:pPr algn="ctr"/>
              <a:endParaRPr lang="en-US" sz="2000" dirty="0" smtClean="0"/>
            </a:p>
            <a:p>
              <a:pPr algn="ctr"/>
              <a:r>
                <a:rPr lang="en-US" sz="2000" dirty="0" smtClean="0"/>
                <a:t>change state</a:t>
              </a:r>
              <a:endParaRPr lang="en-US" sz="2000" dirty="0"/>
            </a:p>
          </p:txBody>
        </p:sp>
        <p:cxnSp>
          <p:nvCxnSpPr>
            <p:cNvPr id="16" name="Straight Arrow Connector 15"/>
            <p:cNvCxnSpPr/>
            <p:nvPr/>
          </p:nvCxnSpPr>
          <p:spPr>
            <a:xfrm flipH="1">
              <a:off x="3532100" y="2549913"/>
              <a:ext cx="1548815" cy="155933"/>
            </a:xfrm>
            <a:prstGeom prst="straightConnector1">
              <a:avLst/>
            </a:prstGeom>
            <a:ln>
              <a:solidFill>
                <a:srgbClr val="0070C0"/>
              </a:solidFill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sp>
          <p:nvSpPr>
            <p:cNvPr id="17" name="Rounded Rectangle 16"/>
            <p:cNvSpPr/>
            <p:nvPr/>
          </p:nvSpPr>
          <p:spPr>
            <a:xfrm>
              <a:off x="1460178" y="2395190"/>
              <a:ext cx="2090354" cy="423673"/>
            </a:xfrm>
            <a:prstGeom prst="roundRect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err="1" smtClean="0"/>
                <a:t>wr</a:t>
              </a:r>
              <a:r>
                <a:rPr lang="en-US" sz="2000" dirty="0" smtClean="0"/>
                <a:t> </a:t>
              </a:r>
              <a:r>
                <a:rPr lang="en-US" sz="2000" dirty="0" err="1" smtClean="0"/>
                <a:t>o.f</a:t>
              </a:r>
              <a:endParaRPr lang="en-US" sz="2000" dirty="0"/>
            </a:p>
          </p:txBody>
        </p:sp>
        <p:sp>
          <p:nvSpPr>
            <p:cNvPr id="18" name="Rounded Rectangle 17"/>
            <p:cNvSpPr/>
            <p:nvPr/>
          </p:nvSpPr>
          <p:spPr>
            <a:xfrm>
              <a:off x="1459163" y="1865055"/>
              <a:ext cx="2090354" cy="453935"/>
            </a:xfrm>
            <a:prstGeom prst="roundRect">
              <a:avLst/>
            </a:prstGeom>
            <a:solidFill>
              <a:srgbClr val="0070C0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write check</a:t>
              </a:r>
              <a:endParaRPr lang="en-US" sz="2000" dirty="0"/>
            </a:p>
          </p:txBody>
        </p:sp>
        <p:sp>
          <p:nvSpPr>
            <p:cNvPr id="19" name="Rounded Rectangle 18"/>
            <p:cNvSpPr/>
            <p:nvPr/>
          </p:nvSpPr>
          <p:spPr>
            <a:xfrm>
              <a:off x="5080915" y="4647663"/>
              <a:ext cx="2090354" cy="423673"/>
            </a:xfrm>
            <a:prstGeom prst="roundRect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err="1" smtClean="0"/>
                <a:t>rd</a:t>
              </a:r>
              <a:r>
                <a:rPr lang="en-US" sz="2000" dirty="0" smtClean="0"/>
                <a:t> </a:t>
              </a:r>
              <a:r>
                <a:rPr lang="en-US" sz="2000" dirty="0" err="1" smtClean="0"/>
                <a:t>o.f</a:t>
              </a:r>
              <a:endParaRPr lang="en-US" sz="2000" dirty="0"/>
            </a:p>
          </p:txBody>
        </p:sp>
      </p:grpSp>
      <p:sp>
        <p:nvSpPr>
          <p:cNvPr id="44" name="TextBox 43"/>
          <p:cNvSpPr txBox="1"/>
          <p:nvPr/>
        </p:nvSpPr>
        <p:spPr>
          <a:xfrm>
            <a:off x="822960" y="1847787"/>
            <a:ext cx="31394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Pessimistic Tracking</a:t>
            </a:r>
            <a:endParaRPr lang="en-US" sz="2800" dirty="0"/>
          </a:p>
        </p:txBody>
      </p:sp>
      <p:sp>
        <p:nvSpPr>
          <p:cNvPr id="45" name="TextBox 44"/>
          <p:cNvSpPr txBox="1"/>
          <p:nvPr/>
        </p:nvSpPr>
        <p:spPr>
          <a:xfrm>
            <a:off x="5257800" y="1827916"/>
            <a:ext cx="29219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Optimistic Tracking</a:t>
            </a:r>
            <a:endParaRPr lang="en-US" sz="2800" dirty="0"/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5697" y="207174"/>
            <a:ext cx="2167172" cy="1514809"/>
          </a:xfrm>
          <a:prstGeom prst="rect">
            <a:avLst/>
          </a:prstGeom>
        </p:spPr>
      </p:pic>
      <p:sp>
        <p:nvSpPr>
          <p:cNvPr id="3" name="Left Brace 2"/>
          <p:cNvSpPr/>
          <p:nvPr/>
        </p:nvSpPr>
        <p:spPr>
          <a:xfrm>
            <a:off x="4573158" y="2656411"/>
            <a:ext cx="354478" cy="2511105"/>
          </a:xfrm>
          <a:prstGeom prst="leftBrace">
            <a:avLst>
              <a:gd name="adj1" fmla="val 53688"/>
              <a:gd name="adj2" fmla="val 50000"/>
            </a:avLst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Left Brace 23"/>
          <p:cNvSpPr/>
          <p:nvPr/>
        </p:nvSpPr>
        <p:spPr>
          <a:xfrm>
            <a:off x="1012033" y="2656411"/>
            <a:ext cx="354478" cy="2688640"/>
          </a:xfrm>
          <a:prstGeom prst="leftBrace">
            <a:avLst>
              <a:gd name="adj1" fmla="val 53688"/>
              <a:gd name="adj2" fmla="val 50000"/>
            </a:avLst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5" name="Group 24"/>
          <p:cNvGrpSpPr/>
          <p:nvPr/>
        </p:nvGrpSpPr>
        <p:grpSpPr>
          <a:xfrm>
            <a:off x="1461652" y="2656411"/>
            <a:ext cx="1754598" cy="2688640"/>
            <a:chOff x="1324095" y="2643749"/>
            <a:chExt cx="1754598" cy="2688640"/>
          </a:xfrm>
        </p:grpSpPr>
        <p:sp>
          <p:nvSpPr>
            <p:cNvPr id="26" name="Rounded Rectangle 25"/>
            <p:cNvSpPr/>
            <p:nvPr/>
          </p:nvSpPr>
          <p:spPr>
            <a:xfrm>
              <a:off x="1337846" y="3205068"/>
              <a:ext cx="1735931" cy="457200"/>
            </a:xfrm>
            <a:prstGeom prst="roundRect">
              <a:avLst/>
            </a:prstGeom>
            <a:solidFill>
              <a:srgbClr val="00B0F0"/>
            </a:solidFill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…</a:t>
              </a:r>
              <a:endParaRPr lang="en-US" sz="2000" dirty="0"/>
            </a:p>
          </p:txBody>
        </p:sp>
        <p:sp>
          <p:nvSpPr>
            <p:cNvPr id="27" name="Rounded Rectangle 26"/>
            <p:cNvSpPr/>
            <p:nvPr/>
          </p:nvSpPr>
          <p:spPr>
            <a:xfrm>
              <a:off x="1337494" y="2643749"/>
              <a:ext cx="1736107" cy="453935"/>
            </a:xfrm>
            <a:prstGeom prst="roundRect">
              <a:avLst/>
            </a:prstGeom>
            <a:solidFill>
              <a:srgbClr val="0070C0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Lock </a:t>
              </a:r>
              <a:r>
                <a:rPr lang="en-US" sz="2000" dirty="0" err="1" smtClean="0"/>
                <a:t>o.state</a:t>
              </a:r>
              <a:endParaRPr lang="en-US" sz="2000" dirty="0"/>
            </a:p>
          </p:txBody>
        </p:sp>
        <p:sp>
          <p:nvSpPr>
            <p:cNvPr id="28" name="Rounded Rectangle 27"/>
            <p:cNvSpPr/>
            <p:nvPr/>
          </p:nvSpPr>
          <p:spPr>
            <a:xfrm>
              <a:off x="1324095" y="4318005"/>
              <a:ext cx="1742780" cy="457200"/>
            </a:xfrm>
            <a:prstGeom prst="roundRect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err="1" smtClean="0"/>
                <a:t>rd</a:t>
              </a:r>
              <a:r>
                <a:rPr lang="en-US" sz="2000" dirty="0" smtClean="0"/>
                <a:t>/</a:t>
              </a:r>
              <a:r>
                <a:rPr lang="en-US" sz="2000" dirty="0" err="1" smtClean="0"/>
                <a:t>wr</a:t>
              </a:r>
              <a:r>
                <a:rPr lang="en-US" sz="2000" dirty="0" smtClean="0"/>
                <a:t> </a:t>
              </a:r>
              <a:r>
                <a:rPr lang="en-US" sz="2000" dirty="0" err="1" smtClean="0"/>
                <a:t>o.f</a:t>
              </a:r>
              <a:endParaRPr lang="en-US" sz="2000" dirty="0"/>
            </a:p>
          </p:txBody>
        </p:sp>
        <p:sp>
          <p:nvSpPr>
            <p:cNvPr id="29" name="Rounded Rectangle 28"/>
            <p:cNvSpPr/>
            <p:nvPr/>
          </p:nvSpPr>
          <p:spPr>
            <a:xfrm>
              <a:off x="1331985" y="4878454"/>
              <a:ext cx="1746708" cy="453935"/>
            </a:xfrm>
            <a:prstGeom prst="roundRect">
              <a:avLst/>
            </a:prstGeom>
            <a:solidFill>
              <a:srgbClr val="0070C0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Unlock </a:t>
              </a:r>
              <a:r>
                <a:rPr lang="en-US" sz="2000" dirty="0" err="1" smtClean="0"/>
                <a:t>o.state</a:t>
              </a:r>
              <a:endParaRPr lang="en-US" sz="2000" dirty="0"/>
            </a:p>
          </p:txBody>
        </p:sp>
        <p:sp>
          <p:nvSpPr>
            <p:cNvPr id="30" name="Rounded Rectangle 29"/>
            <p:cNvSpPr/>
            <p:nvPr/>
          </p:nvSpPr>
          <p:spPr>
            <a:xfrm>
              <a:off x="1331985" y="3769652"/>
              <a:ext cx="1738850" cy="457200"/>
            </a:xfrm>
            <a:prstGeom prst="roundRect">
              <a:avLst/>
            </a:prstGeom>
            <a:solidFill>
              <a:srgbClr val="00B0F0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…</a:t>
              </a:r>
              <a:endParaRPr lang="en-US" sz="2000" dirty="0"/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15696" y="3769898"/>
            <a:ext cx="10837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Atomic</a:t>
            </a:r>
            <a:endParaRPr lang="en-US" sz="2400" dirty="0"/>
          </a:p>
        </p:txBody>
      </p:sp>
      <p:sp>
        <p:nvSpPr>
          <p:cNvPr id="33" name="TextBox 32"/>
          <p:cNvSpPr txBox="1"/>
          <p:nvPr/>
        </p:nvSpPr>
        <p:spPr>
          <a:xfrm>
            <a:off x="3557729" y="3681130"/>
            <a:ext cx="10837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Atomic</a:t>
            </a:r>
            <a:endParaRPr lang="en-US" sz="2400" dirty="0"/>
          </a:p>
        </p:txBody>
      </p:sp>
      <p:sp>
        <p:nvSpPr>
          <p:cNvPr id="31" name="TextBox 30"/>
          <p:cNvSpPr txBox="1"/>
          <p:nvPr/>
        </p:nvSpPr>
        <p:spPr>
          <a:xfrm>
            <a:off x="849957" y="5777147"/>
            <a:ext cx="27268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trike="sngStrike" dirty="0" smtClean="0"/>
              <a:t>Conditional </a:t>
            </a:r>
            <a:r>
              <a:rPr lang="en-US" sz="2400" strike="sngStrike" dirty="0" smtClean="0"/>
              <a:t>unlock</a:t>
            </a:r>
            <a:endParaRPr lang="en-US" sz="2400" strike="sngStrike" dirty="0"/>
          </a:p>
        </p:txBody>
      </p:sp>
      <p:sp>
        <p:nvSpPr>
          <p:cNvPr id="32" name="TextBox 31"/>
          <p:cNvSpPr txBox="1"/>
          <p:nvPr/>
        </p:nvSpPr>
        <p:spPr>
          <a:xfrm>
            <a:off x="849957" y="5468652"/>
            <a:ext cx="62248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Atomicity granularity may </a:t>
            </a:r>
            <a:r>
              <a:rPr lang="en-US" sz="2400" dirty="0" smtClean="0">
                <a:solidFill>
                  <a:srgbClr val="FF0000"/>
                </a:solidFill>
              </a:rPr>
              <a:t>affect specific analysis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3031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Insights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FF0000"/>
                </a:solidFill>
              </a:rPr>
              <a:t>Coarsening</a:t>
            </a:r>
            <a:r>
              <a:rPr lang="en-US" sz="2800" dirty="0" smtClean="0"/>
              <a:t> atomicity granularity for pessimistic tracking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7AAB4-1993-4692-BF87-FFB6356DF356}" type="slidenum">
              <a:rPr lang="en-US" smtClean="0"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653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Insights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FF0000"/>
                </a:solidFill>
              </a:rPr>
              <a:t>Coarsening</a:t>
            </a:r>
            <a:r>
              <a:rPr lang="en-US" sz="2800" dirty="0" smtClean="0"/>
              <a:t> atomicity granularity for pessimistic tracking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8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FF0000"/>
                </a:solidFill>
              </a:rPr>
              <a:t>Program synchronization </a:t>
            </a:r>
            <a:r>
              <a:rPr lang="en-US" sz="2800" dirty="0" smtClean="0"/>
              <a:t>may hint at cross-thread dependences</a:t>
            </a:r>
          </a:p>
          <a:p>
            <a:endParaRPr lang="en-US" sz="2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7AAB4-1993-4692-BF87-FFB6356DF356}" type="slidenum">
              <a:rPr lang="en-US" smtClean="0"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49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Addressing Pessimistic-Optimistic </a:t>
            </a:r>
            <a:r>
              <a:rPr lang="en-US" dirty="0"/>
              <a:t>Mismatch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>
                <a:solidFill>
                  <a:srgbClr val="FF0000"/>
                </a:solidFill>
              </a:rPr>
              <a:t>Defer unlocking </a:t>
            </a:r>
            <a:r>
              <a:rPr lang="en-US" sz="2800" dirty="0"/>
              <a:t>of pessimistic state</a:t>
            </a:r>
          </a:p>
          <a:p>
            <a:pPr lvl="1"/>
            <a:r>
              <a:rPr lang="en-US" sz="2400" dirty="0"/>
              <a:t>Till program synchronization release operation (PSRO)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7AAB4-1993-4692-BF87-FFB6356DF356}" type="slidenum">
              <a:rPr lang="en-US" smtClean="0"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017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Addressing Pessimistic-Optimistic Mismatch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>
                <a:solidFill>
                  <a:srgbClr val="FF0000"/>
                </a:solidFill>
              </a:rPr>
              <a:t>Defer unlocking </a:t>
            </a:r>
            <a:r>
              <a:rPr lang="en-US" sz="2800" dirty="0"/>
              <a:t>of pessimistic state</a:t>
            </a:r>
          </a:p>
          <a:p>
            <a:pPr lvl="1"/>
            <a:r>
              <a:rPr lang="en-US" sz="2400" dirty="0"/>
              <a:t>Till program synchronization release </a:t>
            </a:r>
            <a:r>
              <a:rPr lang="en-US" sz="2400" dirty="0" smtClean="0"/>
              <a:t>operation (PSRO)</a:t>
            </a:r>
            <a:endParaRPr lang="en-US" sz="2400" dirty="0"/>
          </a:p>
          <a:p>
            <a:pPr lvl="1"/>
            <a:r>
              <a:rPr lang="en-US" sz="2400" dirty="0"/>
              <a:t>Reader-writer locking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7AAB4-1993-4692-BF87-FFB6356DF356}" type="slidenum">
              <a:rPr lang="en-US" smtClean="0"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093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Addressing Pessimistic-Optimistic Mismatch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>
                <a:solidFill>
                  <a:srgbClr val="FF0000"/>
                </a:solidFill>
              </a:rPr>
              <a:t>Defer unlocking </a:t>
            </a:r>
            <a:r>
              <a:rPr lang="en-US" sz="2800" dirty="0"/>
              <a:t>of pessimistic state</a:t>
            </a:r>
          </a:p>
          <a:p>
            <a:pPr lvl="1"/>
            <a:r>
              <a:rPr lang="en-US" sz="2400" dirty="0"/>
              <a:t>Till program synchronization release operation (PSRO)</a:t>
            </a:r>
          </a:p>
          <a:p>
            <a:pPr lvl="1"/>
            <a:r>
              <a:rPr lang="en-US" sz="2400" dirty="0"/>
              <a:t>Reader-writer locking</a:t>
            </a:r>
          </a:p>
          <a:p>
            <a:pPr lvl="1"/>
            <a:r>
              <a:rPr lang="en-US" sz="2400" dirty="0"/>
              <a:t>Fall back to coordination on </a:t>
            </a:r>
            <a:r>
              <a:rPr lang="en-US" sz="2400" dirty="0" smtClean="0"/>
              <a:t>contention when </a:t>
            </a:r>
            <a:r>
              <a:rPr lang="en-US" sz="2400" dirty="0"/>
              <a:t>locking a state</a:t>
            </a:r>
          </a:p>
          <a:p>
            <a:pPr lvl="1"/>
            <a:endParaRPr lang="en-US" sz="24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7AAB4-1993-4692-BF87-FFB6356DF356}" type="slidenum">
              <a:rPr lang="en-US" smtClean="0"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045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Deferred Unlocking Example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59" y="1845734"/>
            <a:ext cx="2682241" cy="4023360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rgbClr val="0070C0"/>
                </a:solidFill>
              </a:rPr>
              <a:t>synchronized</a:t>
            </a:r>
            <a:r>
              <a:rPr lang="en-US" sz="2400" dirty="0" smtClean="0"/>
              <a:t> (m) {</a:t>
            </a:r>
          </a:p>
          <a:p>
            <a:endParaRPr lang="en-US" sz="2400" dirty="0"/>
          </a:p>
          <a:p>
            <a:endParaRPr lang="en-US" sz="2400" dirty="0" smtClean="0"/>
          </a:p>
          <a:p>
            <a:r>
              <a:rPr lang="en-US" sz="2400" dirty="0" smtClean="0"/>
              <a:t>    …</a:t>
            </a:r>
            <a:endParaRPr lang="en-US" sz="2400" dirty="0"/>
          </a:p>
          <a:p>
            <a:endParaRPr lang="en-US" sz="2400" dirty="0" smtClean="0"/>
          </a:p>
          <a:p>
            <a:r>
              <a:rPr lang="en-US" sz="2400" dirty="0" smtClean="0"/>
              <a:t>}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7AAB4-1993-4692-BF87-FFB6356DF356}" type="slidenum">
              <a:rPr lang="en-US" smtClean="0"/>
              <a:t>47</a:t>
            </a:fld>
            <a:endParaRPr lang="en-US"/>
          </a:p>
        </p:txBody>
      </p:sp>
      <p:sp>
        <p:nvSpPr>
          <p:cNvPr id="19" name="Rounded Rectangle 18"/>
          <p:cNvSpPr/>
          <p:nvPr/>
        </p:nvSpPr>
        <p:spPr>
          <a:xfrm>
            <a:off x="1055232" y="3871606"/>
            <a:ext cx="1940111" cy="453935"/>
          </a:xfrm>
          <a:prstGeom prst="roundRect">
            <a:avLst/>
          </a:prstGeom>
          <a:solidFill>
            <a:srgbClr val="0070C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Unlock all states</a:t>
            </a:r>
            <a:endParaRPr lang="en-US" sz="2000" dirty="0"/>
          </a:p>
        </p:txBody>
      </p:sp>
      <p:grpSp>
        <p:nvGrpSpPr>
          <p:cNvPr id="20" name="Group 19"/>
          <p:cNvGrpSpPr/>
          <p:nvPr/>
        </p:nvGrpSpPr>
        <p:grpSpPr>
          <a:xfrm>
            <a:off x="1143000" y="2286000"/>
            <a:ext cx="1750342" cy="1019508"/>
            <a:chOff x="1323259" y="2643749"/>
            <a:chExt cx="1750342" cy="1019508"/>
          </a:xfrm>
        </p:grpSpPr>
        <p:sp>
          <p:nvSpPr>
            <p:cNvPr id="22" name="Rounded Rectangle 21"/>
            <p:cNvSpPr/>
            <p:nvPr/>
          </p:nvSpPr>
          <p:spPr>
            <a:xfrm>
              <a:off x="1337494" y="2643749"/>
              <a:ext cx="1736107" cy="453935"/>
            </a:xfrm>
            <a:prstGeom prst="roundRect">
              <a:avLst/>
            </a:prstGeom>
            <a:solidFill>
              <a:srgbClr val="0070C0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Lock </a:t>
              </a:r>
              <a:r>
                <a:rPr lang="en-US" sz="2000" dirty="0" err="1" smtClean="0"/>
                <a:t>o.state</a:t>
              </a:r>
              <a:endParaRPr lang="en-US" sz="2000" dirty="0"/>
            </a:p>
          </p:txBody>
        </p:sp>
        <p:sp>
          <p:nvSpPr>
            <p:cNvPr id="23" name="Rounded Rectangle 22"/>
            <p:cNvSpPr/>
            <p:nvPr/>
          </p:nvSpPr>
          <p:spPr>
            <a:xfrm>
              <a:off x="1323259" y="3206057"/>
              <a:ext cx="1742780" cy="457200"/>
            </a:xfrm>
            <a:prstGeom prst="roundRect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err="1" smtClean="0"/>
                <a:t>wr</a:t>
              </a:r>
              <a:r>
                <a:rPr lang="en-US" sz="2000" dirty="0" smtClean="0"/>
                <a:t> </a:t>
              </a:r>
              <a:r>
                <a:rPr lang="en-US" sz="2000" dirty="0" err="1" smtClean="0"/>
                <a:t>o.f</a:t>
              </a:r>
              <a:endParaRPr lang="en-US" sz="2000" dirty="0"/>
            </a:p>
          </p:txBody>
        </p:sp>
      </p:grpSp>
      <p:sp>
        <p:nvSpPr>
          <p:cNvPr id="27" name="Content Placeholder 2"/>
          <p:cNvSpPr txBox="1">
            <a:spLocks/>
          </p:cNvSpPr>
          <p:nvPr/>
        </p:nvSpPr>
        <p:spPr>
          <a:xfrm>
            <a:off x="4595951" y="4460790"/>
            <a:ext cx="2682241" cy="1902207"/>
          </a:xfrm>
          <a:prstGeom prst="rect">
            <a:avLst/>
          </a:prstGeom>
        </p:spPr>
        <p:txBody>
          <a:bodyPr vert="horz" lIns="0" tIns="45720" rIns="0" bIns="45720" rtlCol="0">
            <a:normAutofit lnSpcReduction="10000"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>
                <a:solidFill>
                  <a:srgbClr val="0070C0"/>
                </a:solidFill>
              </a:rPr>
              <a:t>synchronized</a:t>
            </a:r>
            <a:r>
              <a:rPr lang="en-US" sz="2400" dirty="0" smtClean="0"/>
              <a:t> (m) {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    …</a:t>
            </a:r>
          </a:p>
        </p:txBody>
      </p:sp>
      <p:grpSp>
        <p:nvGrpSpPr>
          <p:cNvPr id="28" name="Group 27"/>
          <p:cNvGrpSpPr/>
          <p:nvPr/>
        </p:nvGrpSpPr>
        <p:grpSpPr>
          <a:xfrm>
            <a:off x="4953000" y="4849586"/>
            <a:ext cx="1750342" cy="1019508"/>
            <a:chOff x="1323259" y="2643749"/>
            <a:chExt cx="1750342" cy="1019508"/>
          </a:xfrm>
        </p:grpSpPr>
        <p:sp>
          <p:nvSpPr>
            <p:cNvPr id="29" name="Rounded Rectangle 28"/>
            <p:cNvSpPr/>
            <p:nvPr/>
          </p:nvSpPr>
          <p:spPr>
            <a:xfrm>
              <a:off x="1337494" y="2643749"/>
              <a:ext cx="1736107" cy="453935"/>
            </a:xfrm>
            <a:prstGeom prst="roundRect">
              <a:avLst/>
            </a:prstGeom>
            <a:solidFill>
              <a:srgbClr val="0070C0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Lock </a:t>
              </a:r>
              <a:r>
                <a:rPr lang="en-US" sz="2000" dirty="0" err="1" smtClean="0"/>
                <a:t>o.state</a:t>
              </a:r>
              <a:endParaRPr lang="en-US" sz="2000" dirty="0"/>
            </a:p>
          </p:txBody>
        </p:sp>
        <p:sp>
          <p:nvSpPr>
            <p:cNvPr id="30" name="Rounded Rectangle 29"/>
            <p:cNvSpPr/>
            <p:nvPr/>
          </p:nvSpPr>
          <p:spPr>
            <a:xfrm>
              <a:off x="1323259" y="3206057"/>
              <a:ext cx="1742780" cy="457200"/>
            </a:xfrm>
            <a:prstGeom prst="roundRect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err="1" smtClean="0"/>
                <a:t>rd</a:t>
              </a:r>
              <a:r>
                <a:rPr lang="en-US" sz="2000" dirty="0" smtClean="0"/>
                <a:t> </a:t>
              </a:r>
              <a:r>
                <a:rPr lang="en-US" sz="2000" dirty="0" err="1" smtClean="0"/>
                <a:t>o.f</a:t>
              </a:r>
              <a:endParaRPr lang="en-US" sz="2000" dirty="0"/>
            </a:p>
          </p:txBody>
        </p:sp>
      </p:grpSp>
    </p:spTree>
    <p:extLst>
      <p:ext uri="{BB962C8B-B14F-4D97-AF65-F5344CB8AC3E}">
        <p14:creationId xmlns:p14="http://schemas.microsoft.com/office/powerpoint/2010/main" val="1636446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Deferred Unlocking Example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59" y="1845734"/>
            <a:ext cx="2682241" cy="4023360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rgbClr val="0070C0"/>
                </a:solidFill>
              </a:rPr>
              <a:t>synchronized</a:t>
            </a:r>
            <a:r>
              <a:rPr lang="en-US" sz="2400" dirty="0" smtClean="0"/>
              <a:t> (m) {</a:t>
            </a:r>
          </a:p>
          <a:p>
            <a:endParaRPr lang="en-US" sz="2400" dirty="0"/>
          </a:p>
          <a:p>
            <a:endParaRPr lang="en-US" sz="2400" dirty="0" smtClean="0"/>
          </a:p>
          <a:p>
            <a:r>
              <a:rPr lang="en-US" sz="2400" dirty="0" smtClean="0"/>
              <a:t>    …</a:t>
            </a:r>
            <a:endParaRPr lang="en-US" sz="2400" dirty="0"/>
          </a:p>
          <a:p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    …</a:t>
            </a: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}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7AAB4-1993-4692-BF87-FFB6356DF356}" type="slidenum">
              <a:rPr lang="en-US" smtClean="0"/>
              <a:t>48</a:t>
            </a:fld>
            <a:endParaRPr lang="en-US"/>
          </a:p>
        </p:txBody>
      </p:sp>
      <p:sp>
        <p:nvSpPr>
          <p:cNvPr id="19" name="Rounded Rectangle 18"/>
          <p:cNvSpPr/>
          <p:nvPr/>
        </p:nvSpPr>
        <p:spPr>
          <a:xfrm>
            <a:off x="1030891" y="4442339"/>
            <a:ext cx="1940111" cy="453935"/>
          </a:xfrm>
          <a:prstGeom prst="roundRect">
            <a:avLst/>
          </a:prstGeom>
          <a:solidFill>
            <a:srgbClr val="0070C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Unlock all states</a:t>
            </a:r>
            <a:endParaRPr lang="en-US" sz="2000" dirty="0"/>
          </a:p>
        </p:txBody>
      </p:sp>
      <p:grpSp>
        <p:nvGrpSpPr>
          <p:cNvPr id="20" name="Group 19"/>
          <p:cNvGrpSpPr/>
          <p:nvPr/>
        </p:nvGrpSpPr>
        <p:grpSpPr>
          <a:xfrm>
            <a:off x="1143000" y="2286000"/>
            <a:ext cx="1750342" cy="1019508"/>
            <a:chOff x="1323259" y="2643749"/>
            <a:chExt cx="1750342" cy="1019508"/>
          </a:xfrm>
        </p:grpSpPr>
        <p:sp>
          <p:nvSpPr>
            <p:cNvPr id="22" name="Rounded Rectangle 21"/>
            <p:cNvSpPr/>
            <p:nvPr/>
          </p:nvSpPr>
          <p:spPr>
            <a:xfrm>
              <a:off x="1337494" y="2643749"/>
              <a:ext cx="1736107" cy="453935"/>
            </a:xfrm>
            <a:prstGeom prst="roundRect">
              <a:avLst/>
            </a:prstGeom>
            <a:solidFill>
              <a:srgbClr val="0070C0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Lock </a:t>
              </a:r>
              <a:r>
                <a:rPr lang="en-US" sz="2000" dirty="0" err="1" smtClean="0"/>
                <a:t>o.state</a:t>
              </a:r>
              <a:endParaRPr lang="en-US" sz="2000" dirty="0"/>
            </a:p>
          </p:txBody>
        </p:sp>
        <p:sp>
          <p:nvSpPr>
            <p:cNvPr id="23" name="Rounded Rectangle 22"/>
            <p:cNvSpPr/>
            <p:nvPr/>
          </p:nvSpPr>
          <p:spPr>
            <a:xfrm>
              <a:off x="1323259" y="3206057"/>
              <a:ext cx="1742780" cy="457200"/>
            </a:xfrm>
            <a:prstGeom prst="roundRect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err="1" smtClean="0"/>
                <a:t>wr</a:t>
              </a:r>
              <a:r>
                <a:rPr lang="en-US" sz="2000" dirty="0" smtClean="0"/>
                <a:t> </a:t>
              </a:r>
              <a:r>
                <a:rPr lang="en-US" sz="2000" dirty="0" err="1" smtClean="0"/>
                <a:t>o.f</a:t>
              </a:r>
              <a:endParaRPr lang="en-US" sz="2000" dirty="0"/>
            </a:p>
          </p:txBody>
        </p:sp>
      </p:grpSp>
      <p:sp>
        <p:nvSpPr>
          <p:cNvPr id="29" name="Rounded Rectangle 28"/>
          <p:cNvSpPr/>
          <p:nvPr/>
        </p:nvSpPr>
        <p:spPr>
          <a:xfrm>
            <a:off x="5486400" y="3129661"/>
            <a:ext cx="1736107" cy="2241331"/>
          </a:xfrm>
          <a:prstGeom prst="roundRect">
            <a:avLst>
              <a:gd name="adj" fmla="val 9143"/>
            </a:avLst>
          </a:prstGeom>
          <a:solidFill>
            <a:srgbClr val="0070C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Lock </a:t>
            </a:r>
            <a:r>
              <a:rPr lang="en-US" sz="2000" dirty="0" err="1" smtClean="0"/>
              <a:t>o.state</a:t>
            </a:r>
            <a:endParaRPr lang="en-US" sz="2000" dirty="0" smtClean="0"/>
          </a:p>
          <a:p>
            <a:pPr algn="ctr"/>
            <a:endParaRPr lang="en-US" sz="2000" dirty="0"/>
          </a:p>
          <a:p>
            <a:pPr algn="ctr"/>
            <a:endParaRPr lang="en-US" sz="2000" dirty="0" smtClean="0"/>
          </a:p>
          <a:p>
            <a:pPr algn="ctr"/>
            <a:endParaRPr lang="en-US" sz="2000" dirty="0"/>
          </a:p>
          <a:p>
            <a:pPr algn="ctr"/>
            <a:endParaRPr lang="en-US" sz="2000" dirty="0" smtClean="0"/>
          </a:p>
          <a:p>
            <a:pPr algn="ctr"/>
            <a:endParaRPr lang="en-US" sz="2000" dirty="0"/>
          </a:p>
          <a:p>
            <a:pPr algn="ctr"/>
            <a:endParaRPr lang="en-US" sz="2000" dirty="0"/>
          </a:p>
        </p:txBody>
      </p:sp>
      <p:sp>
        <p:nvSpPr>
          <p:cNvPr id="30" name="Rounded Rectangle 29"/>
          <p:cNvSpPr/>
          <p:nvPr/>
        </p:nvSpPr>
        <p:spPr>
          <a:xfrm>
            <a:off x="5479727" y="5458441"/>
            <a:ext cx="1742780" cy="45720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/>
              <a:t>rd</a:t>
            </a:r>
            <a:r>
              <a:rPr lang="en-US" sz="2000" dirty="0" smtClean="0"/>
              <a:t> </a:t>
            </a:r>
            <a:r>
              <a:rPr lang="en-US" sz="2000" dirty="0" err="1" smtClean="0"/>
              <a:t>o.f</a:t>
            </a:r>
            <a:endParaRPr lang="en-US" sz="2000" dirty="0"/>
          </a:p>
        </p:txBody>
      </p:sp>
      <p:cxnSp>
        <p:nvCxnSpPr>
          <p:cNvPr id="13" name="Straight Arrow Connector 12"/>
          <p:cNvCxnSpPr/>
          <p:nvPr/>
        </p:nvCxnSpPr>
        <p:spPr>
          <a:xfrm flipH="1">
            <a:off x="2900041" y="3420427"/>
            <a:ext cx="2586360" cy="84773"/>
          </a:xfrm>
          <a:prstGeom prst="straightConnector1">
            <a:avLst/>
          </a:prstGeom>
          <a:ln>
            <a:solidFill>
              <a:srgbClr val="0070C0"/>
            </a:soli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7" name="Rounded Rectangle 16"/>
          <p:cNvSpPr/>
          <p:nvPr/>
        </p:nvSpPr>
        <p:spPr>
          <a:xfrm>
            <a:off x="1143000" y="3886443"/>
            <a:ext cx="1757041" cy="501710"/>
          </a:xfrm>
          <a:prstGeom prst="roundRect">
            <a:avLst/>
          </a:prstGeom>
          <a:solidFill>
            <a:srgbClr val="0070C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safe point</a:t>
            </a:r>
            <a:endParaRPr lang="en-US" sz="2000" dirty="0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2900041" y="4137298"/>
            <a:ext cx="2586359" cy="384460"/>
          </a:xfrm>
          <a:prstGeom prst="straightConnector1">
            <a:avLst/>
          </a:prstGeom>
          <a:ln>
            <a:solidFill>
              <a:srgbClr val="0070C0"/>
            </a:soli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74157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Deferred Unlocking</a:t>
            </a:r>
            <a:r>
              <a:rPr lang="en-US" dirty="0"/>
              <a:t> </a:t>
            </a:r>
            <a:r>
              <a:rPr lang="en-US" dirty="0" smtClean="0"/>
              <a:t>Example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59" y="1845734"/>
            <a:ext cx="2682241" cy="4023360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rgbClr val="0070C0"/>
                </a:solidFill>
              </a:rPr>
              <a:t>synchronized</a:t>
            </a:r>
            <a:r>
              <a:rPr lang="en-US" sz="2400" dirty="0" smtClean="0"/>
              <a:t> (m) {</a:t>
            </a:r>
          </a:p>
          <a:p>
            <a:endParaRPr lang="en-US" sz="2400" dirty="0"/>
          </a:p>
          <a:p>
            <a:endParaRPr lang="en-US" sz="2400" dirty="0" smtClean="0"/>
          </a:p>
          <a:p>
            <a:r>
              <a:rPr lang="en-US" sz="2400" dirty="0" smtClean="0"/>
              <a:t>    …</a:t>
            </a:r>
            <a:endParaRPr lang="en-US" sz="2400" dirty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}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7AAB4-1993-4692-BF87-FFB6356DF356}" type="slidenum">
              <a:rPr lang="en-US" smtClean="0"/>
              <a:t>49</a:t>
            </a:fld>
            <a:endParaRPr lang="en-US"/>
          </a:p>
        </p:txBody>
      </p:sp>
      <p:sp>
        <p:nvSpPr>
          <p:cNvPr id="19" name="Rounded Rectangle 18"/>
          <p:cNvSpPr/>
          <p:nvPr/>
        </p:nvSpPr>
        <p:spPr>
          <a:xfrm>
            <a:off x="1030891" y="4442339"/>
            <a:ext cx="1940111" cy="453935"/>
          </a:xfrm>
          <a:prstGeom prst="roundRect">
            <a:avLst/>
          </a:prstGeom>
          <a:solidFill>
            <a:srgbClr val="0070C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Unlock all states</a:t>
            </a:r>
            <a:endParaRPr lang="en-US" sz="2000" dirty="0"/>
          </a:p>
        </p:txBody>
      </p:sp>
      <p:grpSp>
        <p:nvGrpSpPr>
          <p:cNvPr id="20" name="Group 19"/>
          <p:cNvGrpSpPr/>
          <p:nvPr/>
        </p:nvGrpSpPr>
        <p:grpSpPr>
          <a:xfrm>
            <a:off x="1143000" y="2286000"/>
            <a:ext cx="1750342" cy="1019508"/>
            <a:chOff x="1323259" y="2643749"/>
            <a:chExt cx="1750342" cy="1019508"/>
          </a:xfrm>
        </p:grpSpPr>
        <p:sp>
          <p:nvSpPr>
            <p:cNvPr id="22" name="Rounded Rectangle 21"/>
            <p:cNvSpPr/>
            <p:nvPr/>
          </p:nvSpPr>
          <p:spPr>
            <a:xfrm>
              <a:off x="1337494" y="2643749"/>
              <a:ext cx="1736107" cy="453935"/>
            </a:xfrm>
            <a:prstGeom prst="roundRect">
              <a:avLst/>
            </a:prstGeom>
            <a:solidFill>
              <a:srgbClr val="0070C0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Lock </a:t>
              </a:r>
              <a:r>
                <a:rPr lang="en-US" sz="2000" dirty="0" err="1" smtClean="0"/>
                <a:t>o.state</a:t>
              </a:r>
              <a:endParaRPr lang="en-US" sz="2000" dirty="0"/>
            </a:p>
          </p:txBody>
        </p:sp>
        <p:sp>
          <p:nvSpPr>
            <p:cNvPr id="23" name="Rounded Rectangle 22"/>
            <p:cNvSpPr/>
            <p:nvPr/>
          </p:nvSpPr>
          <p:spPr>
            <a:xfrm>
              <a:off x="1323259" y="3206057"/>
              <a:ext cx="1742780" cy="457200"/>
            </a:xfrm>
            <a:prstGeom prst="roundRect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err="1" smtClean="0"/>
                <a:t>wr</a:t>
              </a:r>
              <a:r>
                <a:rPr lang="en-US" sz="2000" dirty="0" smtClean="0"/>
                <a:t> </a:t>
              </a:r>
              <a:r>
                <a:rPr lang="en-US" sz="2000" dirty="0" err="1" smtClean="0"/>
                <a:t>o.f</a:t>
              </a:r>
              <a:endParaRPr lang="en-US" sz="2000" dirty="0"/>
            </a:p>
          </p:txBody>
        </p:sp>
      </p:grpSp>
      <p:sp>
        <p:nvSpPr>
          <p:cNvPr id="29" name="Rounded Rectangle 28"/>
          <p:cNvSpPr/>
          <p:nvPr/>
        </p:nvSpPr>
        <p:spPr>
          <a:xfrm>
            <a:off x="5486400" y="3129661"/>
            <a:ext cx="1736107" cy="2241331"/>
          </a:xfrm>
          <a:prstGeom prst="roundRect">
            <a:avLst>
              <a:gd name="adj" fmla="val 9143"/>
            </a:avLst>
          </a:prstGeom>
          <a:solidFill>
            <a:srgbClr val="0070C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Lock </a:t>
            </a:r>
            <a:r>
              <a:rPr lang="en-US" sz="2000" dirty="0" err="1" smtClean="0"/>
              <a:t>o.state</a:t>
            </a:r>
            <a:endParaRPr lang="en-US" sz="2000" dirty="0" smtClean="0"/>
          </a:p>
          <a:p>
            <a:pPr algn="ctr"/>
            <a:endParaRPr lang="en-US" sz="2000" dirty="0"/>
          </a:p>
          <a:p>
            <a:pPr algn="ctr"/>
            <a:endParaRPr lang="en-US" sz="2000" dirty="0" smtClean="0"/>
          </a:p>
          <a:p>
            <a:pPr algn="ctr"/>
            <a:endParaRPr lang="en-US" sz="2000" dirty="0"/>
          </a:p>
          <a:p>
            <a:pPr algn="ctr"/>
            <a:endParaRPr lang="en-US" sz="2000" dirty="0" smtClean="0"/>
          </a:p>
          <a:p>
            <a:pPr algn="ctr"/>
            <a:endParaRPr lang="en-US" sz="2000" dirty="0"/>
          </a:p>
          <a:p>
            <a:pPr algn="ctr"/>
            <a:endParaRPr lang="en-US" sz="2000" dirty="0"/>
          </a:p>
        </p:txBody>
      </p:sp>
      <p:sp>
        <p:nvSpPr>
          <p:cNvPr id="30" name="Rounded Rectangle 29"/>
          <p:cNvSpPr/>
          <p:nvPr/>
        </p:nvSpPr>
        <p:spPr>
          <a:xfrm>
            <a:off x="5479727" y="5458441"/>
            <a:ext cx="1742780" cy="45720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/>
              <a:t>rd</a:t>
            </a:r>
            <a:r>
              <a:rPr lang="en-US" sz="2000" dirty="0" smtClean="0"/>
              <a:t> </a:t>
            </a:r>
            <a:r>
              <a:rPr lang="en-US" sz="2000" dirty="0" err="1" smtClean="0"/>
              <a:t>o.f</a:t>
            </a:r>
            <a:endParaRPr lang="en-US" sz="2000" dirty="0"/>
          </a:p>
        </p:txBody>
      </p:sp>
      <p:cxnSp>
        <p:nvCxnSpPr>
          <p:cNvPr id="13" name="Straight Arrow Connector 12"/>
          <p:cNvCxnSpPr/>
          <p:nvPr/>
        </p:nvCxnSpPr>
        <p:spPr>
          <a:xfrm flipH="1">
            <a:off x="2900041" y="3420427"/>
            <a:ext cx="2586360" cy="84773"/>
          </a:xfrm>
          <a:prstGeom prst="straightConnector1">
            <a:avLst/>
          </a:prstGeom>
          <a:ln>
            <a:solidFill>
              <a:srgbClr val="0070C0"/>
            </a:soli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7" name="Rounded Rectangle 16"/>
          <p:cNvSpPr/>
          <p:nvPr/>
        </p:nvSpPr>
        <p:spPr>
          <a:xfrm>
            <a:off x="1143000" y="3886443"/>
            <a:ext cx="1757041" cy="501710"/>
          </a:xfrm>
          <a:prstGeom prst="roundRect">
            <a:avLst/>
          </a:prstGeom>
          <a:solidFill>
            <a:srgbClr val="0070C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safe point</a:t>
            </a:r>
            <a:endParaRPr lang="en-US" sz="2000" dirty="0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2900041" y="4137298"/>
            <a:ext cx="2586359" cy="384460"/>
          </a:xfrm>
          <a:prstGeom prst="straightConnector1">
            <a:avLst/>
          </a:prstGeom>
          <a:ln>
            <a:solidFill>
              <a:srgbClr val="0070C0"/>
            </a:soli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3505200" y="2369459"/>
            <a:ext cx="548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Contention =&gt; object-level data race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80081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mtClean="0"/>
              <a:t>Cross-thread dependences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7AAB4-1993-4692-BF87-FFB6356DF356}" type="slidenum">
              <a:rPr lang="en-US" smtClean="0"/>
              <a:t>5</a:t>
            </a:fld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2514600" y="1845734"/>
            <a:ext cx="3938615" cy="1371600"/>
            <a:chOff x="2590800" y="4724400"/>
            <a:chExt cx="3938615" cy="1371600"/>
          </a:xfrm>
        </p:grpSpPr>
        <p:sp>
          <p:nvSpPr>
            <p:cNvPr id="4" name="Rectangle 3"/>
            <p:cNvSpPr/>
            <p:nvPr/>
          </p:nvSpPr>
          <p:spPr>
            <a:xfrm>
              <a:off x="2590800" y="5254370"/>
              <a:ext cx="1295400" cy="381000"/>
            </a:xfrm>
            <a:prstGeom prst="rect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err="1" smtClean="0"/>
                <a:t>o.f</a:t>
              </a:r>
              <a:r>
                <a:rPr lang="en-US" sz="2000" dirty="0" smtClean="0"/>
                <a:t> </a:t>
              </a:r>
              <a:r>
                <a:rPr lang="en-US" sz="2000" dirty="0"/>
                <a:t>= …</a:t>
              </a:r>
            </a:p>
          </p:txBody>
        </p:sp>
        <p:sp>
          <p:nvSpPr>
            <p:cNvPr id="5" name="Rectangle 4"/>
            <p:cNvSpPr/>
            <p:nvPr/>
          </p:nvSpPr>
          <p:spPr>
            <a:xfrm>
              <a:off x="5234015" y="5715000"/>
              <a:ext cx="1295400" cy="381000"/>
            </a:xfrm>
            <a:prstGeom prst="rect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/>
                <a:t>… = </a:t>
              </a:r>
              <a:r>
                <a:rPr lang="en-US" sz="2000" dirty="0" err="1"/>
                <a:t>o.f</a:t>
              </a:r>
              <a:endParaRPr lang="en-US" sz="2000" dirty="0"/>
            </a:p>
          </p:txBody>
        </p:sp>
        <p:cxnSp>
          <p:nvCxnSpPr>
            <p:cNvPr id="6" name="Straight Arrow Connector 5"/>
            <p:cNvCxnSpPr/>
            <p:nvPr/>
          </p:nvCxnSpPr>
          <p:spPr>
            <a:xfrm>
              <a:off x="4191000" y="5454243"/>
              <a:ext cx="762000" cy="333527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/>
          </p:nvSpPr>
          <p:spPr>
            <a:xfrm>
              <a:off x="3009900" y="4724400"/>
              <a:ext cx="5715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T1</a:t>
              </a:r>
              <a:endParaRPr lang="en-US" sz="2400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5653114" y="4736290"/>
              <a:ext cx="51908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T2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632858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Hybrid State Model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7AAB4-1993-4692-BF87-FFB6356DF356}" type="slidenum">
              <a:rPr lang="en-US" smtClean="0"/>
              <a:t>50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2909" y="1828800"/>
            <a:ext cx="7183902" cy="43021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9700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Hybrid State Model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7AAB4-1993-4692-BF87-FFB6356DF356}" type="slidenum">
              <a:rPr lang="en-US" smtClean="0"/>
              <a:t>51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2909" y="1828800"/>
            <a:ext cx="7183902" cy="4302129"/>
          </a:xfrm>
          <a:prstGeom prst="rect">
            <a:avLst/>
          </a:prstGeom>
        </p:spPr>
      </p:pic>
      <p:sp>
        <p:nvSpPr>
          <p:cNvPr id="5" name="Left Arrow 4"/>
          <p:cNvSpPr/>
          <p:nvPr/>
        </p:nvSpPr>
        <p:spPr>
          <a:xfrm rot="19566538">
            <a:off x="5094981" y="2246388"/>
            <a:ext cx="839093" cy="5334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Left Arrow 6"/>
          <p:cNvSpPr/>
          <p:nvPr/>
        </p:nvSpPr>
        <p:spPr>
          <a:xfrm rot="1791765">
            <a:off x="5128130" y="5424039"/>
            <a:ext cx="839093" cy="5334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919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Calibri" panose="020F0502020204030204" pitchFamily="34" charset="0"/>
              <a:buChar char="◦"/>
            </a:pPr>
            <a:r>
              <a:rPr lang="en-US" sz="28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Dynamic Analyses and Cross-thread Dependences</a:t>
            </a:r>
          </a:p>
          <a:p>
            <a:pPr marL="91440" lvl="1" indent="-91440">
              <a:spcBef>
                <a:spcPts val="1200"/>
              </a:spcBef>
              <a:spcAft>
                <a:spcPts val="200"/>
              </a:spcAft>
              <a:buSzPct val="100000"/>
            </a:pPr>
            <a:r>
              <a:rPr lang="en-US" sz="28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Pessimistic Tracking</a:t>
            </a:r>
          </a:p>
          <a:p>
            <a:pPr marL="91440" lvl="1" indent="-91440">
              <a:spcBef>
                <a:spcPts val="1200"/>
              </a:spcBef>
              <a:spcAft>
                <a:spcPts val="200"/>
              </a:spcAft>
              <a:buSzPct val="100000"/>
            </a:pPr>
            <a:r>
              <a:rPr lang="en-US" sz="28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Optimistic Tracking</a:t>
            </a:r>
          </a:p>
          <a:p>
            <a:pPr>
              <a:buFont typeface="Calibri" panose="020F0502020204030204" pitchFamily="34" charset="0"/>
              <a:buChar char="◦"/>
            </a:pPr>
            <a:r>
              <a:rPr lang="en-US" sz="2800" dirty="0" smtClean="0"/>
              <a:t>Our approach</a:t>
            </a:r>
          </a:p>
          <a:p>
            <a:pPr lvl="1"/>
            <a:r>
              <a:rPr lang="en-US" sz="2800" dirty="0" smtClean="0"/>
              <a:t>Hybrid Tracking</a:t>
            </a:r>
          </a:p>
          <a:p>
            <a:pPr>
              <a:buFont typeface="Calibri" panose="020F0502020204030204" pitchFamily="34" charset="0"/>
              <a:buChar char="◦"/>
            </a:pPr>
            <a:r>
              <a:rPr lang="en-US" sz="2800" dirty="0" smtClean="0"/>
              <a:t>Evaluation</a:t>
            </a:r>
          </a:p>
          <a:p>
            <a:pPr>
              <a:buFont typeface="Calibri" panose="020F0502020204030204" pitchFamily="34" charset="0"/>
              <a:buChar char="◦"/>
            </a:pPr>
            <a:endParaRPr lang="en-US" sz="2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7AAB4-1993-4692-BF87-FFB6356DF356}" type="slidenum">
              <a:rPr lang="en-US" smtClean="0"/>
              <a:t>52</a:t>
            </a:fld>
            <a:endParaRPr lang="en-US"/>
          </a:p>
        </p:txBody>
      </p:sp>
      <p:sp>
        <p:nvSpPr>
          <p:cNvPr id="7" name="Left Brace 6"/>
          <p:cNvSpPr/>
          <p:nvPr/>
        </p:nvSpPr>
        <p:spPr>
          <a:xfrm>
            <a:off x="3680458" y="3609585"/>
            <a:ext cx="457200" cy="1219200"/>
          </a:xfrm>
          <a:prstGeom prst="leftBrace">
            <a:avLst>
              <a:gd name="adj1" fmla="val 36111"/>
              <a:gd name="adj2" fmla="val 50000"/>
            </a:avLst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4267200" y="3605841"/>
            <a:ext cx="3276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Hybrid State Model</a:t>
            </a:r>
          </a:p>
          <a:p>
            <a:r>
              <a:rPr lang="en-US" sz="24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24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  Deferred Unlocking</a:t>
            </a:r>
          </a:p>
          <a:p>
            <a:r>
              <a:rPr lang="en-US" sz="2400" dirty="0" smtClean="0"/>
              <a:t>Adaptive Policy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98182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Adaptive Policy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Decide </a:t>
            </a:r>
            <a:r>
              <a:rPr lang="en-US" sz="3200" dirty="0">
                <a:solidFill>
                  <a:srgbClr val="FF0000"/>
                </a:solidFill>
              </a:rPr>
              <a:t>w</a:t>
            </a:r>
            <a:r>
              <a:rPr lang="en-US" sz="3200" dirty="0" smtClean="0">
                <a:solidFill>
                  <a:srgbClr val="FF0000"/>
                </a:solidFill>
              </a:rPr>
              <a:t>hen</a:t>
            </a:r>
            <a:r>
              <a:rPr lang="en-US" sz="3200" dirty="0" smtClean="0"/>
              <a:t> to transition </a:t>
            </a:r>
            <a:r>
              <a:rPr lang="en-US" sz="3200" dirty="0" smtClean="0">
                <a:solidFill>
                  <a:srgbClr val="FF0000"/>
                </a:solidFill>
              </a:rPr>
              <a:t>between</a:t>
            </a:r>
            <a:r>
              <a:rPr lang="en-US" sz="3200" dirty="0" smtClean="0">
                <a:solidFill>
                  <a:schemeClr val="tx1"/>
                </a:solidFill>
              </a:rPr>
              <a:t> pessimistic and optimistic states</a:t>
            </a:r>
          </a:p>
          <a:p>
            <a:pPr marL="201168" lvl="1" indent="0">
              <a:buNone/>
            </a:pPr>
            <a:endParaRPr lang="en-US" sz="2400" dirty="0" smtClean="0"/>
          </a:p>
          <a:p>
            <a:pPr marL="201168" lvl="1" indent="0">
              <a:buNone/>
            </a:pPr>
            <a:endParaRPr lang="en-US" sz="2400" dirty="0"/>
          </a:p>
          <a:p>
            <a:pPr lvl="1"/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7AAB4-1993-4692-BF87-FFB6356DF356}" type="slidenum">
              <a:rPr lang="en-US" smtClean="0"/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492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Adaptive Policy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Decide </a:t>
            </a:r>
            <a:r>
              <a:rPr lang="en-US" sz="3200" dirty="0">
                <a:solidFill>
                  <a:srgbClr val="FF0000"/>
                </a:solidFill>
              </a:rPr>
              <a:t>w</a:t>
            </a:r>
            <a:r>
              <a:rPr lang="en-US" sz="3200" dirty="0" smtClean="0">
                <a:solidFill>
                  <a:srgbClr val="FF0000"/>
                </a:solidFill>
              </a:rPr>
              <a:t>hen</a:t>
            </a:r>
            <a:r>
              <a:rPr lang="en-US" sz="3200" dirty="0" smtClean="0"/>
              <a:t> to transition </a:t>
            </a:r>
            <a:r>
              <a:rPr lang="en-US" sz="3200" dirty="0" smtClean="0">
                <a:solidFill>
                  <a:srgbClr val="FF0000"/>
                </a:solidFill>
              </a:rPr>
              <a:t>between</a:t>
            </a:r>
            <a:r>
              <a:rPr lang="en-US" sz="3200" dirty="0" smtClean="0">
                <a:solidFill>
                  <a:schemeClr val="tx1"/>
                </a:solidFill>
              </a:rPr>
              <a:t> pessimistic and optimistic states</a:t>
            </a:r>
          </a:p>
          <a:p>
            <a:pPr lvl="1"/>
            <a:r>
              <a:rPr lang="en-US" sz="2800" dirty="0" smtClean="0"/>
              <a:t>Cost—benefit model</a:t>
            </a:r>
            <a:endParaRPr lang="en-US" sz="2400" dirty="0" smtClean="0"/>
          </a:p>
          <a:p>
            <a:pPr marL="201168" lvl="1" indent="0">
              <a:buNone/>
            </a:pPr>
            <a:endParaRPr lang="en-US" sz="2400" dirty="0" smtClean="0"/>
          </a:p>
          <a:p>
            <a:pPr marL="201168" lvl="1" indent="0">
              <a:buNone/>
            </a:pPr>
            <a:endParaRPr lang="en-US" sz="2400" dirty="0"/>
          </a:p>
          <a:p>
            <a:pPr lvl="1"/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7AAB4-1993-4692-BF87-FFB6356DF356}" type="slidenum">
              <a:rPr lang="en-US" smtClean="0"/>
              <a:t>54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418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Adaptive Policy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Decide </a:t>
            </a:r>
            <a:r>
              <a:rPr lang="en-US" sz="3200" dirty="0">
                <a:solidFill>
                  <a:srgbClr val="FF0000"/>
                </a:solidFill>
              </a:rPr>
              <a:t>w</a:t>
            </a:r>
            <a:r>
              <a:rPr lang="en-US" sz="3200" dirty="0" smtClean="0">
                <a:solidFill>
                  <a:srgbClr val="FF0000"/>
                </a:solidFill>
              </a:rPr>
              <a:t>hen</a:t>
            </a:r>
            <a:r>
              <a:rPr lang="en-US" sz="3200" dirty="0" smtClean="0"/>
              <a:t> to transition </a:t>
            </a:r>
            <a:r>
              <a:rPr lang="en-US" sz="3200" dirty="0" smtClean="0">
                <a:solidFill>
                  <a:srgbClr val="FF0000"/>
                </a:solidFill>
              </a:rPr>
              <a:t>between</a:t>
            </a:r>
            <a:r>
              <a:rPr lang="en-US" sz="3200" dirty="0" smtClean="0">
                <a:solidFill>
                  <a:schemeClr val="tx1"/>
                </a:solidFill>
              </a:rPr>
              <a:t> pessimistic and optimistic states</a:t>
            </a:r>
          </a:p>
          <a:p>
            <a:pPr lvl="1"/>
            <a:r>
              <a:rPr lang="en-US" sz="2800" dirty="0" smtClean="0"/>
              <a:t>Cost—benefit model</a:t>
            </a:r>
            <a:endParaRPr lang="en-US" sz="2400" dirty="0" smtClean="0"/>
          </a:p>
          <a:p>
            <a:pPr lvl="2"/>
            <a:r>
              <a:rPr lang="en-US" sz="2400" dirty="0" smtClean="0"/>
              <a:t>Boil down to </a:t>
            </a:r>
            <a:r>
              <a:rPr lang="en-US" sz="2400" dirty="0" smtClean="0">
                <a:solidFill>
                  <a:srgbClr val="FF0000"/>
                </a:solidFill>
              </a:rPr>
              <a:t>counting </a:t>
            </a:r>
            <a:r>
              <a:rPr lang="en-US" sz="2400" dirty="0" smtClean="0">
                <a:solidFill>
                  <a:schemeClr val="tx1"/>
                </a:solidFill>
              </a:rPr>
              <a:t>state transitions</a:t>
            </a:r>
          </a:p>
          <a:p>
            <a:pPr lvl="2"/>
            <a:endParaRPr lang="en-US" sz="2400" dirty="0" smtClean="0"/>
          </a:p>
          <a:p>
            <a:pPr marL="201168" lvl="1" indent="0">
              <a:buNone/>
            </a:pPr>
            <a:endParaRPr lang="en-US" sz="2400" dirty="0" smtClean="0"/>
          </a:p>
          <a:p>
            <a:pPr marL="201168" lvl="1" indent="0">
              <a:buNone/>
            </a:pPr>
            <a:endParaRPr lang="en-US" sz="2400" dirty="0"/>
          </a:p>
          <a:p>
            <a:pPr lvl="1"/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7AAB4-1993-4692-BF87-FFB6356DF356}" type="slidenum">
              <a:rPr lang="en-US" smtClean="0"/>
              <a:t>55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844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Adaptive Policy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Decide </a:t>
            </a:r>
            <a:r>
              <a:rPr lang="en-US" sz="3200" dirty="0">
                <a:solidFill>
                  <a:srgbClr val="FF0000"/>
                </a:solidFill>
              </a:rPr>
              <a:t>w</a:t>
            </a:r>
            <a:r>
              <a:rPr lang="en-US" sz="3200" dirty="0" smtClean="0">
                <a:solidFill>
                  <a:srgbClr val="FF0000"/>
                </a:solidFill>
              </a:rPr>
              <a:t>hen</a:t>
            </a:r>
            <a:r>
              <a:rPr lang="en-US" sz="3200" dirty="0" smtClean="0"/>
              <a:t> to transition </a:t>
            </a:r>
            <a:r>
              <a:rPr lang="en-US" sz="3200" dirty="0" smtClean="0">
                <a:solidFill>
                  <a:srgbClr val="FF0000"/>
                </a:solidFill>
              </a:rPr>
              <a:t>between</a:t>
            </a:r>
            <a:r>
              <a:rPr lang="en-US" sz="3200" dirty="0" smtClean="0">
                <a:solidFill>
                  <a:schemeClr val="tx1"/>
                </a:solidFill>
              </a:rPr>
              <a:t> pessimistic and optimistic states</a:t>
            </a:r>
          </a:p>
          <a:p>
            <a:pPr lvl="1"/>
            <a:r>
              <a:rPr lang="en-US" sz="2800" dirty="0" smtClean="0"/>
              <a:t>Cost—benefit model</a:t>
            </a:r>
            <a:endParaRPr lang="en-US" sz="2400" dirty="0" smtClean="0"/>
          </a:p>
          <a:p>
            <a:pPr lvl="2"/>
            <a:r>
              <a:rPr lang="en-US" sz="2400" dirty="0" smtClean="0"/>
              <a:t>Boil down to </a:t>
            </a:r>
            <a:r>
              <a:rPr lang="en-US" sz="2400" dirty="0" smtClean="0">
                <a:solidFill>
                  <a:srgbClr val="FF0000"/>
                </a:solidFill>
              </a:rPr>
              <a:t>counting </a:t>
            </a:r>
            <a:r>
              <a:rPr lang="en-US" sz="2400" dirty="0" smtClean="0">
                <a:solidFill>
                  <a:schemeClr val="tx1"/>
                </a:solidFill>
              </a:rPr>
              <a:t>state transitions</a:t>
            </a:r>
          </a:p>
          <a:p>
            <a:pPr lvl="2"/>
            <a:endParaRPr lang="en-US" sz="2400" dirty="0" smtClean="0"/>
          </a:p>
          <a:p>
            <a:pPr lvl="1"/>
            <a:r>
              <a:rPr lang="en-US" sz="2800" dirty="0" smtClean="0">
                <a:solidFill>
                  <a:srgbClr val="FF0000"/>
                </a:solidFill>
              </a:rPr>
              <a:t>Online</a:t>
            </a:r>
            <a:r>
              <a:rPr lang="en-US" sz="2800" dirty="0" smtClean="0"/>
              <a:t> </a:t>
            </a:r>
            <a:r>
              <a:rPr lang="en-US" sz="2800" dirty="0"/>
              <a:t>profiling</a:t>
            </a:r>
          </a:p>
          <a:p>
            <a:pPr lvl="2"/>
            <a:r>
              <a:rPr lang="en-US" sz="2400" dirty="0"/>
              <a:t>Per-object</a:t>
            </a:r>
          </a:p>
          <a:p>
            <a:pPr lvl="2"/>
            <a:r>
              <a:rPr lang="en-US" sz="2400" dirty="0" smtClean="0"/>
              <a:t>Simple </a:t>
            </a:r>
            <a:r>
              <a:rPr lang="en-US" sz="2400" dirty="0" smtClean="0"/>
              <a:t>yet effective</a:t>
            </a:r>
            <a:endParaRPr lang="en-US" sz="2400" dirty="0"/>
          </a:p>
          <a:p>
            <a:pPr marL="201168" lvl="1" indent="0">
              <a:buNone/>
            </a:pPr>
            <a:endParaRPr lang="en-US" sz="2400" dirty="0" smtClean="0"/>
          </a:p>
          <a:p>
            <a:pPr marL="201168" lvl="1" indent="0">
              <a:buNone/>
            </a:pPr>
            <a:endParaRPr lang="en-US" sz="2400" dirty="0"/>
          </a:p>
          <a:p>
            <a:pPr lvl="1"/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7AAB4-1993-4692-BF87-FFB6356DF356}" type="slidenum">
              <a:rPr lang="en-US" smtClean="0"/>
              <a:t>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802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 of Hybrid </a:t>
            </a:r>
            <a:r>
              <a:rPr lang="en-US" dirty="0"/>
              <a:t>T</a:t>
            </a:r>
            <a:r>
              <a:rPr lang="en-US" dirty="0" smtClean="0"/>
              <a:t>racking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T</a:t>
            </a:r>
            <a:r>
              <a:rPr lang="en-US" sz="2800" dirty="0" smtClean="0"/>
              <a:t>wo dynamic analyses</a:t>
            </a:r>
          </a:p>
          <a:p>
            <a:pPr lvl="1"/>
            <a:r>
              <a:rPr lang="en-US" sz="2400" dirty="0" smtClean="0"/>
              <a:t>Hybrid dependence </a:t>
            </a:r>
            <a:r>
              <a:rPr lang="en-US" sz="2400" dirty="0" smtClean="0">
                <a:solidFill>
                  <a:srgbClr val="FF0000"/>
                </a:solidFill>
              </a:rPr>
              <a:t>recorder</a:t>
            </a:r>
            <a:r>
              <a:rPr lang="en-US" sz="2400" dirty="0" smtClean="0"/>
              <a:t> and replayer (detect)</a:t>
            </a:r>
          </a:p>
          <a:p>
            <a:pPr lvl="1"/>
            <a:r>
              <a:rPr lang="en-US" sz="2400" dirty="0" smtClean="0"/>
              <a:t>Hybrid region </a:t>
            </a:r>
            <a:r>
              <a:rPr lang="en-US" sz="2400" dirty="0" err="1" smtClean="0"/>
              <a:t>serializability</a:t>
            </a:r>
            <a:r>
              <a:rPr lang="en-US" sz="2400" dirty="0" smtClean="0"/>
              <a:t> (RS) </a:t>
            </a:r>
            <a:r>
              <a:rPr lang="en-US" sz="2400" dirty="0" smtClean="0">
                <a:solidFill>
                  <a:srgbClr val="FF0000"/>
                </a:solidFill>
              </a:rPr>
              <a:t>enforcer </a:t>
            </a:r>
            <a:r>
              <a:rPr lang="en-US" sz="2400" dirty="0" smtClean="0">
                <a:solidFill>
                  <a:schemeClr val="tx1"/>
                </a:solidFill>
              </a:rPr>
              <a:t>(control)</a:t>
            </a:r>
            <a:endParaRPr lang="en-US" sz="2800" dirty="0" smtClean="0">
              <a:solidFill>
                <a:schemeClr val="tx1"/>
              </a:solidFill>
            </a:endParaRPr>
          </a:p>
          <a:p>
            <a:pPr marL="91440" lvl="1" indent="-91440">
              <a:spcBef>
                <a:spcPts val="1200"/>
              </a:spcBef>
              <a:spcAft>
                <a:spcPts val="200"/>
              </a:spcAft>
              <a:buSzPct val="100000"/>
              <a:buFont typeface="Calibri" panose="020F0502020204030204" pitchFamily="34" charset="0"/>
              <a:buChar char=" "/>
            </a:pPr>
            <a:endParaRPr lang="en-US" sz="2800" dirty="0" smtClean="0"/>
          </a:p>
          <a:p>
            <a:pPr marL="91440" lvl="1" indent="-91440">
              <a:spcBef>
                <a:spcPts val="1200"/>
              </a:spcBef>
              <a:spcAft>
                <a:spcPts val="200"/>
              </a:spcAft>
              <a:buSzPct val="100000"/>
              <a:buFont typeface="Calibri" panose="020F0502020204030204" pitchFamily="34" charset="0"/>
              <a:buChar char=" "/>
            </a:pP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7AAB4-1993-4692-BF87-FFB6356DF356}" type="slidenum">
              <a:rPr lang="en-US" smtClean="0"/>
              <a:t>57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811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Application of Hybrid Tracking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T</a:t>
            </a:r>
            <a:r>
              <a:rPr lang="en-US" sz="2800" dirty="0" smtClean="0"/>
              <a:t>wo dynamic analyses</a:t>
            </a:r>
          </a:p>
          <a:p>
            <a:pPr lvl="1"/>
            <a:r>
              <a:rPr lang="en-US" sz="2400" dirty="0" smtClean="0"/>
              <a:t>Hybrid dependence </a:t>
            </a:r>
            <a:r>
              <a:rPr lang="en-US" sz="2400" dirty="0" smtClean="0">
                <a:solidFill>
                  <a:srgbClr val="FF0000"/>
                </a:solidFill>
              </a:rPr>
              <a:t>recorder</a:t>
            </a:r>
            <a:r>
              <a:rPr lang="en-US" sz="2400" dirty="0" smtClean="0"/>
              <a:t> and replayer (detect)</a:t>
            </a:r>
          </a:p>
          <a:p>
            <a:pPr lvl="1"/>
            <a:r>
              <a:rPr lang="en-US" sz="2400" dirty="0" smtClean="0"/>
              <a:t>Hybrid region </a:t>
            </a:r>
            <a:r>
              <a:rPr lang="en-US" sz="2400" dirty="0" err="1" smtClean="0"/>
              <a:t>serializability</a:t>
            </a:r>
            <a:r>
              <a:rPr lang="en-US" sz="2400" dirty="0" smtClean="0"/>
              <a:t> (RS) </a:t>
            </a:r>
            <a:r>
              <a:rPr lang="en-US" sz="2400" dirty="0" smtClean="0">
                <a:solidFill>
                  <a:srgbClr val="FF0000"/>
                </a:solidFill>
              </a:rPr>
              <a:t>enforcer </a:t>
            </a:r>
            <a:r>
              <a:rPr lang="en-US" sz="2400" dirty="0" smtClean="0">
                <a:solidFill>
                  <a:schemeClr val="tx1"/>
                </a:solidFill>
              </a:rPr>
              <a:t>(control)</a:t>
            </a:r>
            <a:endParaRPr lang="en-US" sz="2800" dirty="0" smtClean="0">
              <a:solidFill>
                <a:schemeClr val="tx1"/>
              </a:solidFill>
            </a:endParaRPr>
          </a:p>
          <a:p>
            <a:pPr marL="91440" lvl="1" indent="-91440">
              <a:spcBef>
                <a:spcPts val="1200"/>
              </a:spcBef>
              <a:spcAft>
                <a:spcPts val="200"/>
              </a:spcAft>
              <a:buClr>
                <a:srgbClr val="D34817"/>
              </a:buClr>
              <a:buSzPct val="100000"/>
              <a:buFont typeface="Calibri" panose="020F0502020204030204" pitchFamily="34" charset="0"/>
              <a:buChar char=" "/>
            </a:pPr>
            <a:endParaRPr lang="en-US" sz="1600" dirty="0" smtClean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91440" lvl="1" indent="-91440">
              <a:spcBef>
                <a:spcPts val="1200"/>
              </a:spcBef>
              <a:spcAft>
                <a:spcPts val="200"/>
              </a:spcAft>
              <a:buSzPct val="100000"/>
              <a:buFont typeface="Calibri" panose="020F0502020204030204" pitchFamily="34" charset="0"/>
              <a:buChar char=" "/>
            </a:pPr>
            <a:r>
              <a:rPr lang="en-US" sz="2800" dirty="0" smtClean="0"/>
              <a:t>Deferred unlocking helps overcome key challenges!</a:t>
            </a:r>
            <a:endParaRPr lang="en-US" sz="2800" dirty="0"/>
          </a:p>
          <a:p>
            <a:pPr marL="91440" lvl="1" indent="-91440">
              <a:spcBef>
                <a:spcPts val="1200"/>
              </a:spcBef>
              <a:spcAft>
                <a:spcPts val="200"/>
              </a:spcAft>
              <a:buSzPct val="100000"/>
              <a:buFont typeface="Calibri" panose="020F0502020204030204" pitchFamily="34" charset="0"/>
              <a:buChar char=" "/>
            </a:pP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7AAB4-1993-4692-BF87-FFB6356DF356}" type="slidenum">
              <a:rPr lang="en-US" smtClean="0"/>
              <a:t>58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872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Calibri" panose="020F0502020204030204" pitchFamily="34" charset="0"/>
              <a:buChar char="◦"/>
            </a:pPr>
            <a:r>
              <a:rPr lang="en-US" sz="28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Dynamic Analyses and Cross-thread Dependences</a:t>
            </a:r>
          </a:p>
          <a:p>
            <a:pPr marL="91440" lvl="1" indent="-91440">
              <a:spcBef>
                <a:spcPts val="1200"/>
              </a:spcBef>
              <a:spcAft>
                <a:spcPts val="200"/>
              </a:spcAft>
              <a:buSzPct val="100000"/>
            </a:pPr>
            <a:r>
              <a:rPr lang="en-US" sz="28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Pessimistic Tracking</a:t>
            </a:r>
          </a:p>
          <a:p>
            <a:pPr marL="91440" lvl="1" indent="-91440">
              <a:spcBef>
                <a:spcPts val="1200"/>
              </a:spcBef>
              <a:spcAft>
                <a:spcPts val="200"/>
              </a:spcAft>
              <a:buSzPct val="100000"/>
            </a:pPr>
            <a:r>
              <a:rPr lang="en-US" sz="28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Optimistic Tracking</a:t>
            </a:r>
          </a:p>
          <a:p>
            <a:pPr>
              <a:buFont typeface="Calibri" panose="020F0502020204030204" pitchFamily="34" charset="0"/>
              <a:buChar char="◦"/>
            </a:pPr>
            <a:r>
              <a:rPr lang="en-US" sz="28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Our approach</a:t>
            </a:r>
          </a:p>
          <a:p>
            <a:pPr lvl="1"/>
            <a:r>
              <a:rPr lang="en-US" sz="28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Hybrid Tracking</a:t>
            </a:r>
          </a:p>
          <a:p>
            <a:pPr>
              <a:buFont typeface="Calibri" panose="020F0502020204030204" pitchFamily="34" charset="0"/>
              <a:buChar char="◦"/>
            </a:pPr>
            <a:r>
              <a:rPr lang="en-US" sz="2800" dirty="0"/>
              <a:t>Evaluation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7AAB4-1993-4692-BF87-FFB6356DF356}" type="slidenum">
              <a:rPr lang="en-US" smtClean="0"/>
              <a:t>59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851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mtClean="0"/>
              <a:t>Cross-thread dependences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sz="2800" dirty="0" smtClean="0"/>
              <a:t>Tracking cross-thread dependences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7AAB4-1993-4692-BF87-FFB6356DF356}" type="slidenum">
              <a:rPr lang="en-US" smtClean="0"/>
              <a:t>6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2514600" y="1845734"/>
            <a:ext cx="3938615" cy="1371600"/>
            <a:chOff x="2590800" y="4724400"/>
            <a:chExt cx="3938615" cy="1371600"/>
          </a:xfrm>
        </p:grpSpPr>
        <p:sp>
          <p:nvSpPr>
            <p:cNvPr id="12" name="Rectangle 11"/>
            <p:cNvSpPr/>
            <p:nvPr/>
          </p:nvSpPr>
          <p:spPr>
            <a:xfrm>
              <a:off x="2590800" y="5254370"/>
              <a:ext cx="1295400" cy="381000"/>
            </a:xfrm>
            <a:prstGeom prst="rect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err="1" smtClean="0"/>
                <a:t>o.f</a:t>
              </a:r>
              <a:r>
                <a:rPr lang="en-US" sz="2000" dirty="0" smtClean="0"/>
                <a:t> </a:t>
              </a:r>
              <a:r>
                <a:rPr lang="en-US" sz="2000" dirty="0"/>
                <a:t>= …</a:t>
              </a: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5234015" y="5715000"/>
              <a:ext cx="1295400" cy="381000"/>
            </a:xfrm>
            <a:prstGeom prst="rect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/>
                <a:t>… = </a:t>
              </a:r>
              <a:r>
                <a:rPr lang="en-US" sz="2000" dirty="0" err="1"/>
                <a:t>o.f</a:t>
              </a:r>
              <a:endParaRPr lang="en-US" sz="2000" dirty="0"/>
            </a:p>
          </p:txBody>
        </p:sp>
        <p:cxnSp>
          <p:nvCxnSpPr>
            <p:cNvPr id="14" name="Straight Arrow Connector 13"/>
            <p:cNvCxnSpPr/>
            <p:nvPr/>
          </p:nvCxnSpPr>
          <p:spPr>
            <a:xfrm>
              <a:off x="4191000" y="5454243"/>
              <a:ext cx="762000" cy="333527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sp>
          <p:nvSpPr>
            <p:cNvPr id="15" name="TextBox 14"/>
            <p:cNvSpPr txBox="1"/>
            <p:nvPr/>
          </p:nvSpPr>
          <p:spPr>
            <a:xfrm>
              <a:off x="3009900" y="4724400"/>
              <a:ext cx="5715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T1</a:t>
              </a:r>
              <a:endParaRPr lang="en-US" sz="2400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5653114" y="4736290"/>
              <a:ext cx="51908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T2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595886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91440" lvl="1" indent="-91440">
              <a:spcBef>
                <a:spcPts val="1200"/>
              </a:spcBef>
              <a:spcAft>
                <a:spcPts val="200"/>
              </a:spcAft>
              <a:buSzPct val="100000"/>
              <a:buFont typeface="Calibri" panose="020F0502020204030204" pitchFamily="34" charset="0"/>
              <a:buChar char=" "/>
            </a:pPr>
            <a:r>
              <a:rPr lang="en-US" sz="2400" dirty="0" err="1"/>
              <a:t>Jikes</a:t>
            </a:r>
            <a:r>
              <a:rPr lang="en-US" sz="2400" dirty="0"/>
              <a:t> RVM 3.1.3</a:t>
            </a:r>
          </a:p>
          <a:p>
            <a:endParaRPr lang="en-US" sz="1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7AAB4-1993-4692-BF87-FFB6356DF356}" type="slidenum">
              <a:rPr lang="en-US" smtClean="0"/>
              <a:t>60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8754" y="154465"/>
            <a:ext cx="1580609" cy="1559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5158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91440" lvl="1" indent="-91440">
              <a:spcBef>
                <a:spcPts val="1200"/>
              </a:spcBef>
              <a:spcAft>
                <a:spcPts val="200"/>
              </a:spcAft>
              <a:buSzPct val="100000"/>
              <a:buFont typeface="Calibri" panose="020F0502020204030204" pitchFamily="34" charset="0"/>
              <a:buChar char=" "/>
            </a:pPr>
            <a:r>
              <a:rPr lang="en-US" sz="2400" dirty="0" err="1"/>
              <a:t>Jikes</a:t>
            </a:r>
            <a:r>
              <a:rPr lang="en-US" sz="2400" dirty="0"/>
              <a:t> RVM 3.1.3</a:t>
            </a:r>
          </a:p>
          <a:p>
            <a:r>
              <a:rPr lang="en-US" sz="2400" dirty="0" smtClean="0"/>
              <a:t>Pessimistic tracking, optimistic tracking</a:t>
            </a:r>
          </a:p>
          <a:p>
            <a:pPr lvl="1"/>
            <a:r>
              <a:rPr lang="nl-NL" sz="1400" dirty="0" smtClean="0"/>
              <a:t>[Octet</a:t>
            </a:r>
            <a:r>
              <a:rPr lang="nl-NL" sz="1400" dirty="0"/>
              <a:t>, Bond et al. OOPSLA’13</a:t>
            </a:r>
            <a:r>
              <a:rPr lang="nl-NL" sz="1400" dirty="0" smtClean="0"/>
              <a:t>]</a:t>
            </a:r>
            <a:endParaRPr lang="nl-NL" sz="1400" dirty="0"/>
          </a:p>
          <a:p>
            <a:pPr marL="91440" lvl="1" indent="-91440">
              <a:spcBef>
                <a:spcPts val="1200"/>
              </a:spcBef>
              <a:spcAft>
                <a:spcPts val="200"/>
              </a:spcAft>
              <a:buClr>
                <a:srgbClr val="D34817"/>
              </a:buClr>
              <a:buSzPct val="100000"/>
              <a:buFont typeface="Calibri" panose="020F0502020204030204" pitchFamily="34" charset="0"/>
              <a:buChar char=" "/>
            </a:pPr>
            <a:r>
              <a:rPr lang="en-US" sz="2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O</a:t>
            </a:r>
            <a:r>
              <a:rPr lang="en-US" sz="24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ptimistic recorder and replayer</a:t>
            </a:r>
          </a:p>
          <a:p>
            <a:pPr lvl="1">
              <a:buSzPct val="100000"/>
            </a:pPr>
            <a:r>
              <a:rPr lang="en-US" sz="1400" dirty="0"/>
              <a:t>[Replay, Bond et al. PPPJ’15]</a:t>
            </a:r>
          </a:p>
          <a:p>
            <a:pPr marL="91440" lvl="1" indent="-91440">
              <a:spcBef>
                <a:spcPts val="1200"/>
              </a:spcBef>
              <a:spcAft>
                <a:spcPts val="200"/>
              </a:spcAft>
              <a:buClr>
                <a:srgbClr val="D34817"/>
              </a:buClr>
              <a:buSzPct val="100000"/>
              <a:buFont typeface="Calibri" panose="020F0502020204030204" pitchFamily="34" charset="0"/>
              <a:buChar char=" "/>
            </a:pPr>
            <a:r>
              <a:rPr lang="en-US" sz="24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Optimistic RS enforcer</a:t>
            </a:r>
            <a:endParaRPr lang="en-US" sz="2400" dirty="0" smtClean="0">
              <a:solidFill>
                <a:prstClr val="black"/>
              </a:solidFill>
            </a:endParaRPr>
          </a:p>
          <a:p>
            <a:pPr lvl="1">
              <a:buSzPct val="100000"/>
            </a:pPr>
            <a:r>
              <a:rPr lang="en-US" sz="1400" dirty="0"/>
              <a:t>[</a:t>
            </a:r>
            <a:r>
              <a:rPr lang="en-US" sz="1400" dirty="0" err="1"/>
              <a:t>EnfoRSer</a:t>
            </a:r>
            <a:r>
              <a:rPr lang="en-US" sz="1400" dirty="0"/>
              <a:t>, </a:t>
            </a:r>
            <a:r>
              <a:rPr lang="en-US" sz="1400" dirty="0" err="1"/>
              <a:t>Sengupta</a:t>
            </a:r>
            <a:r>
              <a:rPr lang="en-US" sz="1400" dirty="0"/>
              <a:t> et al, ASPLOS’15]</a:t>
            </a:r>
          </a:p>
          <a:p>
            <a:endParaRPr lang="en-US" sz="1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7AAB4-1993-4692-BF87-FFB6356DF356}" type="slidenum">
              <a:rPr lang="en-US" smtClean="0"/>
              <a:t>61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8754" y="154465"/>
            <a:ext cx="1580609" cy="1559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6784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91440" lvl="1" indent="-91440">
              <a:spcBef>
                <a:spcPts val="1200"/>
              </a:spcBef>
              <a:spcAft>
                <a:spcPts val="200"/>
              </a:spcAft>
              <a:buSzPct val="100000"/>
              <a:buFont typeface="Calibri" panose="020F0502020204030204" pitchFamily="34" charset="0"/>
              <a:buChar char=" "/>
            </a:pPr>
            <a:r>
              <a:rPr lang="en-US" sz="2400" dirty="0" err="1"/>
              <a:t>Jikes</a:t>
            </a:r>
            <a:r>
              <a:rPr lang="en-US" sz="2400" dirty="0"/>
              <a:t> RVM 3.1.3</a:t>
            </a:r>
          </a:p>
          <a:p>
            <a:r>
              <a:rPr lang="en-US" sz="2400" dirty="0" smtClean="0"/>
              <a:t>Pessimistic tracking, optimistic tracking</a:t>
            </a:r>
          </a:p>
          <a:p>
            <a:pPr lvl="1"/>
            <a:r>
              <a:rPr lang="nl-NL" sz="1400" dirty="0" smtClean="0"/>
              <a:t>[Octet</a:t>
            </a:r>
            <a:r>
              <a:rPr lang="nl-NL" sz="1400" dirty="0"/>
              <a:t>, Bond et al. OOPSLA’13</a:t>
            </a:r>
            <a:r>
              <a:rPr lang="nl-NL" sz="1400" dirty="0" smtClean="0"/>
              <a:t>]</a:t>
            </a:r>
            <a:endParaRPr lang="nl-NL" sz="1400" dirty="0"/>
          </a:p>
          <a:p>
            <a:pPr marL="91440" lvl="1" indent="-91440">
              <a:spcBef>
                <a:spcPts val="1200"/>
              </a:spcBef>
              <a:spcAft>
                <a:spcPts val="200"/>
              </a:spcAft>
              <a:buClr>
                <a:srgbClr val="D34817"/>
              </a:buClr>
              <a:buSzPct val="100000"/>
              <a:buFont typeface="Calibri" panose="020F0502020204030204" pitchFamily="34" charset="0"/>
              <a:buChar char=" "/>
            </a:pPr>
            <a:r>
              <a:rPr lang="en-US" sz="2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O</a:t>
            </a:r>
            <a:r>
              <a:rPr lang="en-US" sz="24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ptimistic recorder and replayer</a:t>
            </a:r>
          </a:p>
          <a:p>
            <a:pPr lvl="1">
              <a:buSzPct val="100000"/>
            </a:pPr>
            <a:r>
              <a:rPr lang="en-US" sz="1400" dirty="0"/>
              <a:t>[Replay, Bond et al. PPPJ’15]</a:t>
            </a:r>
          </a:p>
          <a:p>
            <a:pPr marL="91440" lvl="1" indent="-91440">
              <a:spcBef>
                <a:spcPts val="1200"/>
              </a:spcBef>
              <a:spcAft>
                <a:spcPts val="200"/>
              </a:spcAft>
              <a:buClr>
                <a:srgbClr val="D34817"/>
              </a:buClr>
              <a:buSzPct val="100000"/>
              <a:buFont typeface="Calibri" panose="020F0502020204030204" pitchFamily="34" charset="0"/>
              <a:buChar char=" "/>
            </a:pPr>
            <a:r>
              <a:rPr lang="en-US" sz="24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Optimistic RS enforcer</a:t>
            </a:r>
            <a:endParaRPr lang="en-US" sz="2400" dirty="0" smtClean="0">
              <a:solidFill>
                <a:prstClr val="black"/>
              </a:solidFill>
            </a:endParaRPr>
          </a:p>
          <a:p>
            <a:pPr lvl="1">
              <a:buSzPct val="100000"/>
            </a:pPr>
            <a:r>
              <a:rPr lang="en-US" sz="1400" dirty="0"/>
              <a:t>[</a:t>
            </a:r>
            <a:r>
              <a:rPr lang="en-US" sz="1400" dirty="0" err="1"/>
              <a:t>EnfoRSer</a:t>
            </a:r>
            <a:r>
              <a:rPr lang="en-US" sz="1400" dirty="0"/>
              <a:t>, </a:t>
            </a:r>
            <a:r>
              <a:rPr lang="en-US" sz="1400" dirty="0" err="1"/>
              <a:t>Sengupta</a:t>
            </a:r>
            <a:r>
              <a:rPr lang="en-US" sz="1400" dirty="0"/>
              <a:t> et al, ASPLOS’15]</a:t>
            </a:r>
          </a:p>
          <a:p>
            <a:endParaRPr lang="en-US" sz="1200" dirty="0" smtClean="0"/>
          </a:p>
          <a:p>
            <a:r>
              <a:rPr lang="en-US" sz="2400" dirty="0" smtClean="0"/>
              <a:t>Hybrid tracking, hybrid </a:t>
            </a:r>
            <a:r>
              <a:rPr lang="en-US" sz="2400" dirty="0" smtClean="0">
                <a:solidFill>
                  <a:schemeClr val="tx1"/>
                </a:solidFill>
              </a:rPr>
              <a:t>recorder </a:t>
            </a:r>
            <a:r>
              <a:rPr lang="en-US" sz="2400" dirty="0"/>
              <a:t>and </a:t>
            </a:r>
            <a:r>
              <a:rPr lang="en-US" sz="2400" dirty="0" smtClean="0"/>
              <a:t>replayer, hybrid RS enforcer</a:t>
            </a:r>
          </a:p>
          <a:p>
            <a:pPr lvl="1"/>
            <a:r>
              <a:rPr lang="en-US" sz="2200" dirty="0" smtClean="0"/>
              <a:t>publicly available</a:t>
            </a:r>
            <a:endParaRPr lang="en-US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7AAB4-1993-4692-BF87-FFB6356DF356}" type="slidenum">
              <a:rPr lang="en-US" smtClean="0"/>
              <a:t>62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8754" y="154465"/>
            <a:ext cx="1580609" cy="1559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2245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06876900"/>
              </p:ext>
            </p:extLst>
          </p:nvPr>
        </p:nvGraphicFramePr>
        <p:xfrm>
          <a:off x="18301" y="290565"/>
          <a:ext cx="9085118" cy="655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 of Tracking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7AAB4-1993-4692-BF87-FFB6356DF356}" type="slidenum">
              <a:rPr lang="en-US" smtClean="0"/>
              <a:t>63</a:t>
            </a:fld>
            <a:endParaRPr lang="en-US"/>
          </a:p>
        </p:txBody>
      </p:sp>
      <p:sp>
        <p:nvSpPr>
          <p:cNvPr id="6" name="TextBox 1"/>
          <p:cNvSpPr txBox="1"/>
          <p:nvPr/>
        </p:nvSpPr>
        <p:spPr>
          <a:xfrm>
            <a:off x="7492166" y="4495800"/>
            <a:ext cx="1142999" cy="523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 smtClean="0">
                <a:solidFill>
                  <a:srgbClr val="FF0000"/>
                </a:solidFill>
              </a:rPr>
              <a:t>22%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7743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24592743"/>
              </p:ext>
            </p:extLst>
          </p:nvPr>
        </p:nvGraphicFramePr>
        <p:xfrm>
          <a:off x="18301" y="290565"/>
          <a:ext cx="9085118" cy="655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Performance of Tracking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7AAB4-1993-4692-BF87-FFB6356DF356}" type="slidenum">
              <a:rPr lang="en-US" smtClean="0"/>
              <a:t>64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973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72051660"/>
              </p:ext>
            </p:extLst>
          </p:nvPr>
        </p:nvGraphicFramePr>
        <p:xfrm>
          <a:off x="18301" y="290565"/>
          <a:ext cx="9085118" cy="655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Performance of Tracking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7AAB4-1993-4692-BF87-FFB6356DF356}" type="slidenum">
              <a:rPr lang="en-US" smtClean="0"/>
              <a:t>65</a:t>
            </a:fld>
            <a:endParaRPr lang="en-US"/>
          </a:p>
        </p:txBody>
      </p:sp>
      <p:sp>
        <p:nvSpPr>
          <p:cNvPr id="3" name="Cloud Callout 2"/>
          <p:cNvSpPr/>
          <p:nvPr/>
        </p:nvSpPr>
        <p:spPr>
          <a:xfrm>
            <a:off x="6324600" y="1524000"/>
            <a:ext cx="2575560" cy="1143000"/>
          </a:xfrm>
          <a:prstGeom prst="cloudCallout">
            <a:avLst>
              <a:gd name="adj1" fmla="val -9237"/>
              <a:gd name="adj2" fmla="val 8726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Most programs are low-conflict</a:t>
            </a:r>
            <a:endParaRPr lang="en-US" dirty="0"/>
          </a:p>
        </p:txBody>
      </p:sp>
      <p:sp>
        <p:nvSpPr>
          <p:cNvPr id="6" name="TextBox 1"/>
          <p:cNvSpPr txBox="1"/>
          <p:nvPr/>
        </p:nvSpPr>
        <p:spPr>
          <a:xfrm>
            <a:off x="7492166" y="4495800"/>
            <a:ext cx="1142999" cy="523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 smtClean="0">
                <a:solidFill>
                  <a:srgbClr val="FF0000"/>
                </a:solidFill>
              </a:rPr>
              <a:t>22%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0540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10665685"/>
              </p:ext>
            </p:extLst>
          </p:nvPr>
        </p:nvGraphicFramePr>
        <p:xfrm>
          <a:off x="0" y="241171"/>
          <a:ext cx="5217335" cy="62483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 of </a:t>
            </a:r>
            <a:r>
              <a:rPr lang="en-US" dirty="0" smtClean="0"/>
              <a:t>Recorders and  </a:t>
            </a:r>
            <a:r>
              <a:rPr lang="en-US" dirty="0" smtClean="0"/>
              <a:t>RS enforcers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7AAB4-1993-4692-BF87-FFB6356DF356}" type="slidenum">
              <a:rPr lang="en-US" smtClean="0"/>
              <a:t>66</a:t>
            </a:fld>
            <a:endParaRPr lang="en-US"/>
          </a:p>
        </p:txBody>
      </p:sp>
      <p:graphicFrame>
        <p:nvGraphicFramePr>
          <p:cNvPr id="6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70642716"/>
              </p:ext>
            </p:extLst>
          </p:nvPr>
        </p:nvGraphicFramePr>
        <p:xfrm>
          <a:off x="4495800" y="286604"/>
          <a:ext cx="4693920" cy="61731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732367" y="5181600"/>
            <a:ext cx="1752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Recorders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749290" y="5181600"/>
            <a:ext cx="21869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RS enforcers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59611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Materials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7AAB4-1993-4692-BF87-FFB6356DF356}" type="slidenum">
              <a:rPr lang="en-US" smtClean="0"/>
              <a:t>67</a:t>
            </a:fld>
            <a:endParaRPr lang="en-US"/>
          </a:p>
        </p:txBody>
      </p:sp>
      <p:graphicFrame>
        <p:nvGraphicFramePr>
          <p:cNvPr id="22" name="Diagram 21"/>
          <p:cNvGraphicFramePr/>
          <p:nvPr>
            <p:extLst>
              <p:ext uri="{D42A27DB-BD31-4B8C-83A1-F6EECF244321}">
                <p14:modId xmlns:p14="http://schemas.microsoft.com/office/powerpoint/2010/main" val="1273568017"/>
              </p:ext>
            </p:extLst>
          </p:nvPr>
        </p:nvGraphicFramePr>
        <p:xfrm>
          <a:off x="-686344" y="1828800"/>
          <a:ext cx="9851365" cy="56114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07090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Related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2400" dirty="0" smtClean="0"/>
              <a:t>Analyses that use pessimistic tracking</a:t>
            </a:r>
          </a:p>
          <a:p>
            <a:pPr lvl="2"/>
            <a:r>
              <a:rPr lang="en-US" sz="1800" dirty="0"/>
              <a:t>[FastTrack, Flanagan &amp; Freund, </a:t>
            </a:r>
            <a:r>
              <a:rPr lang="en-US" sz="1800" dirty="0" smtClean="0"/>
              <a:t>PLDI’09</a:t>
            </a:r>
            <a:r>
              <a:rPr lang="en-US" sz="1800" dirty="0"/>
              <a:t>]</a:t>
            </a:r>
          </a:p>
          <a:p>
            <a:pPr lvl="2"/>
            <a:r>
              <a:rPr lang="en-US" sz="1800" dirty="0"/>
              <a:t>[Velodrome, Flanagan et al., </a:t>
            </a:r>
            <a:r>
              <a:rPr lang="en-US" sz="1800" dirty="0" smtClean="0"/>
              <a:t>PLDI’08</a:t>
            </a:r>
            <a:r>
              <a:rPr lang="en-US" sz="1800" dirty="0"/>
              <a:t>]</a:t>
            </a:r>
          </a:p>
          <a:p>
            <a:pPr lvl="2"/>
            <a:r>
              <a:rPr lang="en-US" sz="1800" dirty="0"/>
              <a:t>[Chimera, Lee et al., </a:t>
            </a:r>
            <a:r>
              <a:rPr lang="en-US" sz="1800" dirty="0" smtClean="0"/>
              <a:t>PLDI’12]</a:t>
            </a:r>
          </a:p>
          <a:p>
            <a:pPr lvl="2"/>
            <a:r>
              <a:rPr lang="en-US" sz="1800" dirty="0" smtClean="0"/>
              <a:t>[Lightweight Transactions, Harris &amp; Fraser, OOPSLA’03]</a:t>
            </a:r>
          </a:p>
          <a:p>
            <a:pPr lvl="2"/>
            <a:r>
              <a:rPr lang="en-US" sz="1800" dirty="0" smtClean="0"/>
              <a:t>[DMP, </a:t>
            </a:r>
            <a:r>
              <a:rPr lang="en-US" sz="1800" dirty="0" err="1" smtClean="0"/>
              <a:t>Devietti</a:t>
            </a:r>
            <a:r>
              <a:rPr lang="en-US" sz="1800" dirty="0" smtClean="0"/>
              <a:t> et al., ASPLOS’09]</a:t>
            </a:r>
            <a:endParaRPr lang="en-US" dirty="0"/>
          </a:p>
          <a:p>
            <a:pPr marL="0" indent="0">
              <a:buNone/>
            </a:pPr>
            <a:r>
              <a:rPr lang="en-US" sz="2400" dirty="0"/>
              <a:t>Analyses that use </a:t>
            </a:r>
            <a:r>
              <a:rPr lang="en-US" sz="2400" dirty="0" smtClean="0"/>
              <a:t>optimistic tracking</a:t>
            </a:r>
          </a:p>
          <a:p>
            <a:pPr lvl="2"/>
            <a:r>
              <a:rPr lang="en-US" sz="1800" dirty="0" smtClean="0"/>
              <a:t>[</a:t>
            </a:r>
            <a:r>
              <a:rPr lang="en-US" sz="1800" dirty="0"/>
              <a:t>Shasta, Scales et al. </a:t>
            </a:r>
            <a:r>
              <a:rPr lang="en-US" sz="1800" dirty="0" smtClean="0"/>
              <a:t>ASPLOS’96]</a:t>
            </a:r>
          </a:p>
          <a:p>
            <a:pPr lvl="2"/>
            <a:r>
              <a:rPr lang="en-US" sz="1800" dirty="0" smtClean="0"/>
              <a:t>[Object Race Detection, von </a:t>
            </a:r>
            <a:r>
              <a:rPr lang="en-US" sz="1800" dirty="0" err="1" smtClean="0"/>
              <a:t>Praun</a:t>
            </a:r>
            <a:r>
              <a:rPr lang="en-US" sz="1800" dirty="0" smtClean="0"/>
              <a:t> &amp; Gross, OOPSLA’01]</a:t>
            </a:r>
            <a:endParaRPr lang="en-US" sz="1800" dirty="0"/>
          </a:p>
          <a:p>
            <a:pPr lvl="2"/>
            <a:r>
              <a:rPr lang="en-US" sz="1800" dirty="0" smtClean="0"/>
              <a:t>[</a:t>
            </a:r>
            <a:r>
              <a:rPr lang="en-US" sz="1800" dirty="0" err="1" smtClean="0"/>
              <a:t>DoubleChecker</a:t>
            </a:r>
            <a:r>
              <a:rPr lang="en-US" sz="1800" dirty="0" smtClean="0"/>
              <a:t>, Biswas et al. PLDI’14]</a:t>
            </a:r>
          </a:p>
          <a:p>
            <a:pPr lvl="2"/>
            <a:r>
              <a:rPr lang="en-US" sz="1800" dirty="0" smtClean="0"/>
              <a:t>[</a:t>
            </a:r>
            <a:r>
              <a:rPr lang="en-US" sz="1800" dirty="0" err="1" smtClean="0"/>
              <a:t>LarkTM</a:t>
            </a:r>
            <a:r>
              <a:rPr lang="en-US" sz="1800" dirty="0" smtClean="0"/>
              <a:t>, Zhang et al, PPoPP’15]</a:t>
            </a:r>
          </a:p>
          <a:p>
            <a:pPr marL="0" indent="0">
              <a:buNone/>
            </a:pPr>
            <a:r>
              <a:rPr lang="en-US" sz="2400" dirty="0"/>
              <a:t>Adaptive Mechanisms</a:t>
            </a:r>
          </a:p>
          <a:p>
            <a:pPr lvl="2"/>
            <a:r>
              <a:rPr lang="en-US" sz="1800" dirty="0"/>
              <a:t>[Adaptive Locks, </a:t>
            </a:r>
            <a:r>
              <a:rPr lang="en-US" sz="1800" dirty="0" err="1"/>
              <a:t>Usui</a:t>
            </a:r>
            <a:r>
              <a:rPr lang="en-US" sz="1800" dirty="0"/>
              <a:t> et al. PACT’09]</a:t>
            </a:r>
          </a:p>
          <a:p>
            <a:pPr lvl="2"/>
            <a:r>
              <a:rPr lang="en-US" sz="1800" dirty="0"/>
              <a:t>[Strong Atomicity TM, </a:t>
            </a:r>
            <a:r>
              <a:rPr lang="en-US" sz="1800" dirty="0" err="1"/>
              <a:t>Abadi</a:t>
            </a:r>
            <a:r>
              <a:rPr lang="en-US" sz="1800" dirty="0"/>
              <a:t> et al. PPoPP’09]</a:t>
            </a:r>
          </a:p>
          <a:p>
            <a:pPr lvl="2"/>
            <a:r>
              <a:rPr lang="en-US" sz="1800" dirty="0"/>
              <a:t>[Adaptive Lock Elision, Dice et al, SPAA’14]</a:t>
            </a:r>
          </a:p>
          <a:p>
            <a:pPr lvl="2"/>
            <a:r>
              <a:rPr lang="en-US" sz="1800" dirty="0"/>
              <a:t>[Concurrency Control, </a:t>
            </a:r>
            <a:r>
              <a:rPr lang="en-US" sz="1800" dirty="0" err="1"/>
              <a:t>Ziv</a:t>
            </a:r>
            <a:r>
              <a:rPr lang="en-US" sz="1800" dirty="0"/>
              <a:t> et al, PLDI’15]</a:t>
            </a:r>
          </a:p>
          <a:p>
            <a:pPr lvl="2"/>
            <a:endParaRPr lang="en-US" sz="1800" dirty="0" smtClean="0"/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7AAB4-1993-4692-BF87-FFB6356DF356}" type="slidenum">
              <a:rPr lang="en-US" smtClean="0"/>
              <a:t>68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2493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Contributions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Hybrid tracking </a:t>
            </a:r>
            <a:r>
              <a:rPr lang="en-US" sz="2800" dirty="0" smtClean="0">
                <a:solidFill>
                  <a:srgbClr val="FF0000"/>
                </a:solidFill>
              </a:rPr>
              <a:t>combines</a:t>
            </a:r>
            <a:r>
              <a:rPr lang="en-US" sz="2800" dirty="0" smtClean="0"/>
              <a:t> pessimistic tracking and optimistic tracking </a:t>
            </a:r>
            <a:r>
              <a:rPr lang="en-US" sz="2800" dirty="0" smtClean="0">
                <a:solidFill>
                  <a:srgbClr val="FF0000"/>
                </a:solidFill>
              </a:rPr>
              <a:t>effectively</a:t>
            </a:r>
            <a:r>
              <a:rPr lang="en-US" sz="2800" dirty="0" smtClean="0"/>
              <a:t> and </a:t>
            </a:r>
            <a:r>
              <a:rPr lang="en-US" sz="2800" dirty="0" smtClean="0">
                <a:solidFill>
                  <a:srgbClr val="FF0000"/>
                </a:solidFill>
              </a:rPr>
              <a:t>efficiently</a:t>
            </a:r>
          </a:p>
          <a:p>
            <a:endParaRPr lang="en-US" dirty="0"/>
          </a:p>
          <a:p>
            <a:r>
              <a:rPr lang="en-US" sz="2800" dirty="0" smtClean="0"/>
              <a:t>Hybrid tracking achieves better overall performance</a:t>
            </a:r>
          </a:p>
          <a:p>
            <a:pPr lvl="1"/>
            <a:r>
              <a:rPr lang="en-US" sz="2400" dirty="0">
                <a:solidFill>
                  <a:srgbClr val="FF0000"/>
                </a:solidFill>
              </a:rPr>
              <a:t>N</a:t>
            </a:r>
            <a:r>
              <a:rPr lang="en-US" sz="2400" dirty="0" smtClean="0">
                <a:solidFill>
                  <a:srgbClr val="FF0000"/>
                </a:solidFill>
              </a:rPr>
              <a:t>ever</a:t>
            </a:r>
            <a:r>
              <a:rPr lang="en-US" sz="2400" dirty="0" smtClean="0"/>
              <a:t> significantly </a:t>
            </a:r>
            <a:r>
              <a:rPr lang="en-US" sz="2400" dirty="0" smtClean="0">
                <a:solidFill>
                  <a:srgbClr val="FF0000"/>
                </a:solidFill>
              </a:rPr>
              <a:t>degrades</a:t>
            </a:r>
            <a:r>
              <a:rPr lang="en-US" sz="2400" dirty="0" smtClean="0"/>
              <a:t> performance</a:t>
            </a:r>
          </a:p>
          <a:p>
            <a:pPr lvl="1"/>
            <a:r>
              <a:rPr lang="en-US" sz="2400" dirty="0">
                <a:solidFill>
                  <a:schemeClr val="tx1"/>
                </a:solidFill>
              </a:rPr>
              <a:t>S</a:t>
            </a:r>
            <a:r>
              <a:rPr lang="en-US" sz="2400" dirty="0" smtClean="0">
                <a:solidFill>
                  <a:schemeClr val="tx1"/>
                </a:solidFill>
              </a:rPr>
              <a:t>ometimes </a:t>
            </a:r>
            <a:r>
              <a:rPr lang="en-US" sz="2400" dirty="0" smtClean="0">
                <a:solidFill>
                  <a:srgbClr val="FF0000"/>
                </a:solidFill>
              </a:rPr>
              <a:t>improves</a:t>
            </a:r>
            <a:r>
              <a:rPr lang="en-US" sz="2400" dirty="0" smtClean="0"/>
              <a:t> performance </a:t>
            </a:r>
            <a:r>
              <a:rPr lang="en-US" sz="2400" dirty="0" smtClean="0">
                <a:solidFill>
                  <a:srgbClr val="FF0000"/>
                </a:solidFill>
              </a:rPr>
              <a:t>substantially</a:t>
            </a:r>
          </a:p>
          <a:p>
            <a:pPr lvl="1"/>
            <a:r>
              <a:rPr lang="en-US" sz="2400" dirty="0" smtClean="0"/>
              <a:t>Suitable for workload of </a:t>
            </a:r>
            <a:r>
              <a:rPr lang="en-US" sz="2400" dirty="0" smtClean="0">
                <a:solidFill>
                  <a:srgbClr val="FF0000"/>
                </a:solidFill>
              </a:rPr>
              <a:t>diverse</a:t>
            </a:r>
            <a:r>
              <a:rPr lang="en-US" sz="2400" dirty="0" smtClean="0"/>
              <a:t> communication patterns</a:t>
            </a:r>
          </a:p>
          <a:p>
            <a:pPr lvl="1"/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7AAB4-1993-4692-BF87-FFB6356DF356}" type="slidenum">
              <a:rPr lang="en-US" smtClean="0"/>
              <a:t>69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998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mtClean="0"/>
              <a:t>Cross-thread dependences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sz="2800" dirty="0" smtClean="0"/>
              <a:t>Tracking cross-thread dependences</a:t>
            </a:r>
          </a:p>
          <a:p>
            <a:pPr lvl="1"/>
            <a:r>
              <a:rPr lang="en-US" sz="2000" dirty="0" smtClean="0"/>
              <a:t>Detecting</a:t>
            </a:r>
          </a:p>
          <a:p>
            <a:pPr lvl="1"/>
            <a:r>
              <a:rPr lang="en-US" sz="2000" dirty="0" smtClean="0"/>
              <a:t>Controlling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7AAB4-1993-4692-BF87-FFB6356DF356}" type="slidenum">
              <a:rPr lang="en-US" smtClean="0"/>
              <a:t>7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2514600" y="1845734"/>
            <a:ext cx="3938615" cy="1371600"/>
            <a:chOff x="2590800" y="4724400"/>
            <a:chExt cx="3938615" cy="1371600"/>
          </a:xfrm>
        </p:grpSpPr>
        <p:sp>
          <p:nvSpPr>
            <p:cNvPr id="12" name="Rectangle 11"/>
            <p:cNvSpPr/>
            <p:nvPr/>
          </p:nvSpPr>
          <p:spPr>
            <a:xfrm>
              <a:off x="2590800" y="5254370"/>
              <a:ext cx="1295400" cy="381000"/>
            </a:xfrm>
            <a:prstGeom prst="rect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err="1" smtClean="0"/>
                <a:t>o.f</a:t>
              </a:r>
              <a:r>
                <a:rPr lang="en-US" sz="2000" dirty="0" smtClean="0"/>
                <a:t> </a:t>
              </a:r>
              <a:r>
                <a:rPr lang="en-US" sz="2000" dirty="0"/>
                <a:t>= …</a:t>
              </a: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5234015" y="5715000"/>
              <a:ext cx="1295400" cy="381000"/>
            </a:xfrm>
            <a:prstGeom prst="rect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/>
                <a:t>… = </a:t>
              </a:r>
              <a:r>
                <a:rPr lang="en-US" sz="2000" dirty="0" err="1"/>
                <a:t>o.f</a:t>
              </a:r>
              <a:endParaRPr lang="en-US" sz="2000" dirty="0"/>
            </a:p>
          </p:txBody>
        </p:sp>
        <p:cxnSp>
          <p:nvCxnSpPr>
            <p:cNvPr id="14" name="Straight Arrow Connector 13"/>
            <p:cNvCxnSpPr/>
            <p:nvPr/>
          </p:nvCxnSpPr>
          <p:spPr>
            <a:xfrm>
              <a:off x="4191000" y="5454243"/>
              <a:ext cx="762000" cy="333527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sp>
          <p:nvSpPr>
            <p:cNvPr id="15" name="TextBox 14"/>
            <p:cNvSpPr txBox="1"/>
            <p:nvPr/>
          </p:nvSpPr>
          <p:spPr>
            <a:xfrm>
              <a:off x="3009900" y="4724400"/>
              <a:ext cx="5715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T1</a:t>
              </a:r>
              <a:endParaRPr lang="en-US" sz="2400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5653114" y="4736290"/>
              <a:ext cx="51908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T2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803748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Differences From Locking in Programs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/>
          </p:nvPr>
        </p:nvGraphicFramePr>
        <p:xfrm>
          <a:off x="822325" y="1846263"/>
          <a:ext cx="7543800" cy="37321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1875"/>
                <a:gridCol w="2438400"/>
                <a:gridCol w="2803525"/>
              </a:tblGrid>
              <a:tr h="92908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Locking in</a:t>
                      </a:r>
                      <a:r>
                        <a:rPr lang="en-US" sz="2800" baseline="0" dirty="0" smtClean="0"/>
                        <a:t> </a:t>
                      </a:r>
                      <a:r>
                        <a:rPr lang="en-US" sz="2800" dirty="0" smtClean="0"/>
                        <a:t>Program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Tracking Dependences</a:t>
                      </a:r>
                      <a:endParaRPr lang="en-US" sz="2800" dirty="0"/>
                    </a:p>
                  </a:txBody>
                  <a:tcPr/>
                </a:tc>
              </a:tr>
              <a:tr h="929084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Visible</a:t>
                      </a:r>
                      <a:r>
                        <a:rPr lang="en-US" sz="2400" baseline="0" dirty="0" smtClean="0"/>
                        <a:t> to program?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Yes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No</a:t>
                      </a:r>
                      <a:endParaRPr lang="en-US" sz="2400" dirty="0"/>
                    </a:p>
                  </a:txBody>
                  <a:tcPr/>
                </a:tc>
              </a:tr>
              <a:tr h="929084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Scope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Code</a:t>
                      </a:r>
                      <a:r>
                        <a:rPr lang="en-US" sz="2400" baseline="0" dirty="0" smtClean="0"/>
                        <a:t> segment</a:t>
                      </a:r>
                      <a:endParaRPr lang="en-US" sz="2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A</a:t>
                      </a:r>
                      <a:r>
                        <a:rPr lang="en-US" sz="2400" baseline="0" dirty="0" smtClean="0"/>
                        <a:t>round each memory access</a:t>
                      </a:r>
                      <a:endParaRPr lang="en-US" sz="2400" dirty="0" smtClean="0"/>
                    </a:p>
                  </a:txBody>
                  <a:tcPr/>
                </a:tc>
              </a:tr>
              <a:tr h="929084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Frequency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Rare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Common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7AAB4-1993-4692-BF87-FFB6356DF356}" type="slidenum">
              <a:rPr lang="en-US" smtClean="0"/>
              <a:t>70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17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Adaptive Policy</a:t>
            </a:r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sz="2800" dirty="0" smtClean="0"/>
                  <a:t>Decide </a:t>
                </a:r>
                <a:r>
                  <a:rPr lang="en-US" sz="2800" dirty="0">
                    <a:solidFill>
                      <a:srgbClr val="FF0000"/>
                    </a:solidFill>
                  </a:rPr>
                  <a:t>w</a:t>
                </a:r>
                <a:r>
                  <a:rPr lang="en-US" sz="2800" dirty="0" smtClean="0">
                    <a:solidFill>
                      <a:srgbClr val="FF0000"/>
                    </a:solidFill>
                  </a:rPr>
                  <a:t>hen</a:t>
                </a:r>
                <a:r>
                  <a:rPr lang="en-US" sz="2800" dirty="0" smtClean="0"/>
                  <a:t> to transition </a:t>
                </a:r>
                <a:r>
                  <a:rPr lang="en-US" sz="2800" dirty="0" smtClean="0">
                    <a:solidFill>
                      <a:srgbClr val="FF0000"/>
                    </a:solidFill>
                  </a:rPr>
                  <a:t>between</a:t>
                </a:r>
                <a:r>
                  <a:rPr lang="en-US" sz="2800" dirty="0" smtClean="0">
                    <a:solidFill>
                      <a:schemeClr val="tx1"/>
                    </a:solidFill>
                  </a:rPr>
                  <a:t> pessimistic and optimistic states</a:t>
                </a:r>
              </a:p>
              <a:p>
                <a:pPr lvl="1"/>
                <a:r>
                  <a:rPr lang="en-US" sz="2400" dirty="0" smtClean="0"/>
                  <a:t>Cost—Benefit model</a:t>
                </a:r>
              </a:p>
              <a:p>
                <a:pPr marL="201168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/>
                            </a:rPr>
                            <m:t>𝑇</m:t>
                          </m:r>
                        </m:e>
                        <m:sub>
                          <m:r>
                            <a:rPr lang="en-US" sz="2400" i="1" smtClean="0">
                              <a:latin typeface="Cambria Math"/>
                            </a:rPr>
                            <m:t>𝑡𝑜𝑡𝑎𝑙</m:t>
                          </m:r>
                          <m:r>
                            <a:rPr lang="en-US" sz="2400" i="1" smtClean="0">
                              <a:latin typeface="Cambria Math"/>
                            </a:rPr>
                            <m:t>_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𝑃𝑒𝑠𝑠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&gt;</m:t>
                      </m:r>
                      <m:r>
                        <a:rPr lang="en-US" sz="2400" i="1">
                          <a:latin typeface="Cambria Math"/>
                        </a:rPr>
                        <m:t> </m:t>
                      </m:r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/>
                            </a:rPr>
                            <m:t>𝑇</m:t>
                          </m:r>
                        </m:e>
                        <m:sub>
                          <m:r>
                            <a:rPr lang="en-US" sz="2400" i="1">
                              <a:latin typeface="Cambria Math"/>
                            </a:rPr>
                            <m:t>𝑡𝑜𝑡𝑎𝑙</m:t>
                          </m:r>
                          <m:r>
                            <a:rPr lang="en-US" sz="2400" i="1">
                              <a:latin typeface="Cambria Math"/>
                            </a:rPr>
                            <m:t>_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𝑂𝑝𝑡</m:t>
                          </m:r>
                        </m:sub>
                      </m:sSub>
                      <m:r>
                        <a:rPr lang="en-US" sz="2400" i="1">
                          <a:latin typeface="Cambria Math"/>
                        </a:rPr>
                        <m:t>  ?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𝑂𝑝𝑡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 :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𝑃𝑒𝑠𝑠</m:t>
                      </m:r>
                      <m:r>
                        <a:rPr lang="en-US" sz="2400" i="1"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en-US" sz="2400" dirty="0" smtClean="0"/>
              </a:p>
              <a:p>
                <a:pPr marL="201168" lvl="1" indent="0">
                  <a:buNone/>
                </a:pPr>
                <a:endParaRPr lang="en-US" sz="2400" dirty="0" smtClean="0"/>
              </a:p>
              <a:p>
                <a:pPr marL="201168" lvl="1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𝑝𝑒𝑠𝑠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∗</m:t>
                    </m:r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𝑝𝑒𝑠𝑠</m:t>
                        </m:r>
                      </m:sub>
                    </m:sSub>
                    <m:r>
                      <a:rPr lang="en-US" sz="2400" i="1">
                        <a:latin typeface="Cambria Math" panose="02040503050406030204" pitchFamily="18" charset="0"/>
                      </a:rPr>
                      <m:t>&gt;</m:t>
                    </m:r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𝑛𝑜𝑛𝐶𝑜𝑛𝑓𝑙</m:t>
                        </m:r>
                      </m:sub>
                    </m:sSub>
                    <m:r>
                      <a:rPr lang="en-US" sz="2400" i="1">
                        <a:latin typeface="Cambria Math" panose="02040503050406030204" pitchFamily="18" charset="0"/>
                      </a:rPr>
                      <m:t>∗</m:t>
                    </m:r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/>
                          </a:rPr>
                          <m:t>𝑇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𝑛𝑜𝑛𝐶𝑜𝑛𝑓𝑙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𝑐𝑜𝑛𝑓𝑙</m:t>
                        </m:r>
                      </m:sub>
                    </m:sSub>
                    <m:r>
                      <a:rPr lang="en-US" sz="2400" i="1">
                        <a:latin typeface="Cambria Math" panose="02040503050406030204" pitchFamily="18" charset="0"/>
                      </a:rPr>
                      <m:t>∗</m:t>
                    </m:r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/>
                          </a:rPr>
                          <m:t>𝑇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𝑐𝑜𝑛𝑓𝑙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 ?</m:t>
                    </m:r>
                  </m:oMath>
                </a14:m>
                <a:r>
                  <a:rPr lang="en-US" sz="2400" dirty="0" smtClean="0"/>
                  <a:t> </a:t>
                </a:r>
                <a:endParaRPr lang="en-US" sz="2400" dirty="0"/>
              </a:p>
              <a:p>
                <a:pPr marL="201168" lvl="1" indent="0">
                  <a:buNone/>
                </a:pPr>
                <a:endParaRPr lang="en-US" sz="2400" i="1" dirty="0" smtClean="0">
                  <a:latin typeface="Cambria Math" panose="02040503050406030204" pitchFamily="18" charset="0"/>
                </a:endParaRPr>
              </a:p>
              <a:p>
                <a:pPr marL="201168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𝑛𝑜𝑛𝐶𝑜𝑛𝑓𝑙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𝑐𝑜𝑛𝑓𝑙</m:t>
                              </m:r>
                            </m:sub>
                          </m:sSub>
                        </m:den>
                      </m:f>
                      <m:r>
                        <a:rPr lang="en-US" sz="2400" i="1">
                          <a:latin typeface="Cambria Math"/>
                        </a:rPr>
                        <m:t>&gt;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𝐾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 ? </m:t>
                      </m:r>
                      <m:r>
                        <a:rPr lang="en-US" sz="2400" i="1">
                          <a:latin typeface="Cambria Math"/>
                        </a:rPr>
                        <m:t>𝑂𝑝𝑡</m:t>
                      </m:r>
                      <m:r>
                        <a:rPr lang="en-US" sz="2400" i="1">
                          <a:latin typeface="Cambria Math"/>
                        </a:rPr>
                        <m:t> :</m:t>
                      </m:r>
                      <m:r>
                        <a:rPr lang="en-US" sz="2400" i="1">
                          <a:latin typeface="Cambria Math"/>
                        </a:rPr>
                        <m:t>𝑃𝑒𝑠𝑠</m:t>
                      </m:r>
                    </m:oMath>
                  </m:oMathPara>
                </a14:m>
                <a:endParaRPr lang="en-US" sz="2400" dirty="0"/>
              </a:p>
              <a:p>
                <a:pPr marL="201168" lvl="1" indent="0">
                  <a:buNone/>
                </a:pPr>
                <a:endParaRPr lang="en-US" sz="2400" dirty="0"/>
              </a:p>
              <a:p>
                <a:pPr marL="201168" lvl="1" indent="0">
                  <a:buNone/>
                </a:pPr>
                <a:endParaRPr lang="en-US" sz="2400" dirty="0"/>
              </a:p>
              <a:p>
                <a:pPr lvl="1"/>
                <a:endParaRPr lang="en-US" sz="2400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3"/>
                <a:stretch>
                  <a:fillRect l="-1616" t="-2576" r="-266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7AAB4-1993-4692-BF87-FFB6356DF356}" type="slidenum">
              <a:rPr lang="en-US" smtClean="0"/>
              <a:t>71</a:t>
            </a:fld>
            <a:endParaRPr lang="en-US"/>
          </a:p>
        </p:txBody>
      </p:sp>
      <p:sp>
        <p:nvSpPr>
          <p:cNvPr id="5" name="Down Arrow 4"/>
          <p:cNvSpPr/>
          <p:nvPr/>
        </p:nvSpPr>
        <p:spPr>
          <a:xfrm>
            <a:off x="4075911" y="3476414"/>
            <a:ext cx="990600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Down Arrow 5"/>
          <p:cNvSpPr/>
          <p:nvPr/>
        </p:nvSpPr>
        <p:spPr>
          <a:xfrm>
            <a:off x="4075911" y="4344247"/>
            <a:ext cx="990600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1038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Online Profiling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600" dirty="0" smtClean="0">
                <a:solidFill>
                  <a:srgbClr val="FF0000"/>
                </a:solidFill>
              </a:rPr>
              <a:t>Counting</a:t>
            </a:r>
            <a:r>
              <a:rPr lang="en-US" sz="2600" dirty="0" smtClean="0"/>
              <a:t> </a:t>
            </a:r>
            <a:r>
              <a:rPr lang="en-US" sz="2600" dirty="0"/>
              <a:t>conflicting/non-conflicting state transitions for </a:t>
            </a:r>
            <a:r>
              <a:rPr lang="en-US" sz="2600" dirty="0">
                <a:solidFill>
                  <a:srgbClr val="FF0000"/>
                </a:solidFill>
              </a:rPr>
              <a:t>each</a:t>
            </a:r>
            <a:r>
              <a:rPr lang="en-US" sz="2600" dirty="0"/>
              <a:t> </a:t>
            </a:r>
            <a:r>
              <a:rPr lang="en-US" sz="2600" dirty="0" smtClean="0"/>
              <a:t>object</a:t>
            </a:r>
          </a:p>
          <a:p>
            <a:pPr lvl="1"/>
            <a:r>
              <a:rPr lang="en-US" sz="2400" dirty="0" smtClean="0"/>
              <a:t>Coarse profiling for optimistic object</a:t>
            </a:r>
          </a:p>
          <a:p>
            <a:pPr lvl="1"/>
            <a:r>
              <a:rPr lang="en-US" sz="2400" dirty="0" smtClean="0"/>
              <a:t>Detailed profiling for pessimistic object</a:t>
            </a:r>
          </a:p>
          <a:p>
            <a:pPr marL="201168" lvl="1" indent="0">
              <a:buNone/>
            </a:pPr>
            <a:endParaRPr lang="en-US" sz="2000" dirty="0"/>
          </a:p>
          <a:p>
            <a:r>
              <a:rPr lang="en-US" sz="2600" dirty="0">
                <a:solidFill>
                  <a:schemeClr val="tx1"/>
                </a:solidFill>
              </a:rPr>
              <a:t>Per-object </a:t>
            </a:r>
            <a:r>
              <a:rPr lang="en-US" sz="2600" dirty="0" smtClean="0">
                <a:solidFill>
                  <a:schemeClr val="tx1"/>
                </a:solidFill>
              </a:rPr>
              <a:t>vs aggregate</a:t>
            </a:r>
            <a:r>
              <a:rPr lang="en-US" sz="2600" dirty="0">
                <a:solidFill>
                  <a:schemeClr val="tx1"/>
                </a:solidFill>
              </a:rPr>
              <a:t> </a:t>
            </a:r>
            <a:r>
              <a:rPr lang="en-US" sz="2600" dirty="0" smtClean="0">
                <a:solidFill>
                  <a:schemeClr val="tx1"/>
                </a:solidFill>
              </a:rPr>
              <a:t>profiling</a:t>
            </a:r>
          </a:p>
          <a:p>
            <a:pPr lvl="1"/>
            <a:r>
              <a:rPr lang="en-US" sz="2400" dirty="0" smtClean="0">
                <a:solidFill>
                  <a:schemeClr val="tx1"/>
                </a:solidFill>
              </a:rPr>
              <a:t>Per-object is effective for programs we evaluated</a:t>
            </a:r>
          </a:p>
          <a:p>
            <a:endParaRPr lang="en-US" sz="2600" dirty="0" smtClean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7AAB4-1993-4692-BF87-FFB6356DF356}" type="slidenum">
              <a:rPr lang="en-US" smtClean="0"/>
              <a:t>72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1150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Parallel programs</a:t>
            </a:r>
          </a:p>
          <a:p>
            <a:pPr lvl="1"/>
            <a:r>
              <a:rPr lang="en-US" sz="2400" dirty="0" err="1" smtClean="0"/>
              <a:t>DaCapo</a:t>
            </a:r>
            <a:r>
              <a:rPr lang="en-US" sz="2400" dirty="0" smtClean="0"/>
              <a:t> </a:t>
            </a:r>
            <a:r>
              <a:rPr lang="en-US" sz="2400" dirty="0"/>
              <a:t>Benchmarks </a:t>
            </a:r>
            <a:r>
              <a:rPr lang="en-US" sz="2400" dirty="0">
                <a:cs typeface="Arial" panose="020B0604020202020204" pitchFamily="34" charset="0"/>
              </a:rPr>
              <a:t>2006</a:t>
            </a:r>
            <a:r>
              <a:rPr lang="en-US" sz="2400" dirty="0"/>
              <a:t> &amp; </a:t>
            </a:r>
            <a:r>
              <a:rPr lang="en-US" sz="2400" dirty="0" smtClean="0">
                <a:cs typeface="Arial" panose="020B0604020202020204" pitchFamily="34" charset="0"/>
              </a:rPr>
              <a:t>2009</a:t>
            </a:r>
            <a:endParaRPr lang="en-US" sz="2400" dirty="0">
              <a:cs typeface="Arial" panose="020B0604020202020204" pitchFamily="34" charset="0"/>
            </a:endParaRPr>
          </a:p>
          <a:p>
            <a:pPr lvl="1"/>
            <a:r>
              <a:rPr lang="en-US" sz="2400" dirty="0" smtClean="0"/>
              <a:t>SPEC </a:t>
            </a:r>
            <a:r>
              <a:rPr lang="en-US" sz="2400" dirty="0"/>
              <a:t>JBB </a:t>
            </a:r>
            <a:r>
              <a:rPr lang="en-US" sz="2400" dirty="0">
                <a:cs typeface="Arial" panose="020B0604020202020204" pitchFamily="34" charset="0"/>
              </a:rPr>
              <a:t>2000</a:t>
            </a:r>
            <a:r>
              <a:rPr lang="en-US" sz="2400" dirty="0"/>
              <a:t> &amp; </a:t>
            </a:r>
            <a:r>
              <a:rPr lang="en-US" sz="2400" dirty="0" smtClean="0">
                <a:cs typeface="Arial" panose="020B0604020202020204" pitchFamily="34" charset="0"/>
              </a:rPr>
              <a:t>2005</a:t>
            </a:r>
          </a:p>
          <a:p>
            <a:r>
              <a:rPr lang="en-US" sz="2800" dirty="0"/>
              <a:t>Platform</a:t>
            </a:r>
          </a:p>
          <a:p>
            <a:pPr lvl="1"/>
            <a:r>
              <a:rPr lang="en-US" sz="2400" dirty="0"/>
              <a:t>32 cores </a:t>
            </a:r>
            <a:r>
              <a:rPr lang="en-US" sz="2400" dirty="0" smtClean="0"/>
              <a:t>(Intel Xeon E5 4620)</a:t>
            </a: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7AAB4-1993-4692-BF87-FFB6356DF356}" type="slidenum">
              <a:rPr lang="en-US" smtClean="0"/>
              <a:t>73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8941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/>
          </p:nvPr>
        </p:nvGraphicFramePr>
        <p:xfrm>
          <a:off x="18301" y="290565"/>
          <a:ext cx="9085118" cy="655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 of Recorders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7AAB4-1993-4692-BF87-FFB6356DF356}" type="slidenum">
              <a:rPr lang="en-US" smtClean="0"/>
              <a:t>74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407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/>
          </p:nvPr>
        </p:nvGraphicFramePr>
        <p:xfrm>
          <a:off x="18301" y="290565"/>
          <a:ext cx="9085118" cy="655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 of RS enforcers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7AAB4-1993-4692-BF87-FFB6356DF356}" type="slidenum">
              <a:rPr lang="en-US" smtClean="0"/>
              <a:t>75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2437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Calibri" panose="020F0502020204030204" pitchFamily="34" charset="0"/>
              <a:buChar char="◦"/>
            </a:pPr>
            <a:r>
              <a:rPr lang="en-US" sz="28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Dynamic Analyses and Cross-thread Dependences</a:t>
            </a:r>
          </a:p>
          <a:p>
            <a:pPr marL="91440" lvl="1" indent="-91440">
              <a:spcBef>
                <a:spcPts val="1200"/>
              </a:spcBef>
              <a:spcAft>
                <a:spcPts val="200"/>
              </a:spcAft>
              <a:buSzPct val="100000"/>
            </a:pPr>
            <a:r>
              <a:rPr lang="en-US" sz="2800" dirty="0"/>
              <a:t>Pessimistic Tracking</a:t>
            </a:r>
          </a:p>
          <a:p>
            <a:pPr marL="91440" lvl="1" indent="-91440">
              <a:spcBef>
                <a:spcPts val="1200"/>
              </a:spcBef>
              <a:spcAft>
                <a:spcPts val="200"/>
              </a:spcAft>
              <a:buSzPct val="100000"/>
            </a:pPr>
            <a:r>
              <a:rPr lang="en-US" sz="2800" dirty="0"/>
              <a:t>Optimistic Tracking</a:t>
            </a:r>
          </a:p>
          <a:p>
            <a:pPr>
              <a:buFont typeface="Calibri" panose="020F0502020204030204" pitchFamily="34" charset="0"/>
              <a:buChar char="◦"/>
            </a:pPr>
            <a:r>
              <a:rPr lang="en-US" sz="2800" dirty="0" smtClean="0"/>
              <a:t>Our approach</a:t>
            </a:r>
          </a:p>
          <a:p>
            <a:pPr lvl="1"/>
            <a:r>
              <a:rPr lang="en-US" sz="2800" dirty="0" smtClean="0"/>
              <a:t>Hybrid Tracking</a:t>
            </a:r>
          </a:p>
          <a:p>
            <a:pPr>
              <a:buFont typeface="Calibri" panose="020F0502020204030204" pitchFamily="34" charset="0"/>
              <a:buChar char="◦"/>
            </a:pPr>
            <a:r>
              <a:rPr lang="en-US" sz="2800" dirty="0" smtClean="0"/>
              <a:t>Evaluation</a:t>
            </a:r>
          </a:p>
          <a:p>
            <a:pPr lvl="1"/>
            <a:endParaRPr lang="en-US" sz="2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7AAB4-1993-4692-BF87-FFB6356DF35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415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Pessimistic Tracking</a:t>
            </a:r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7AAB4-1993-4692-BF87-FFB6356DF356}" type="slidenum">
              <a:rPr lang="en-US" smtClean="0"/>
              <a:t>9</a:t>
            </a:fld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7843" y="196155"/>
            <a:ext cx="731520" cy="1463040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822960" y="1804115"/>
            <a:ext cx="7543800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Per-object metadata: </a:t>
            </a:r>
            <a:r>
              <a:rPr lang="en-US" sz="2800" dirty="0" err="1"/>
              <a:t>o.state</a:t>
            </a:r>
            <a:endParaRPr lang="en-US" sz="2800" dirty="0"/>
          </a:p>
          <a:p>
            <a:pPr lvl="1"/>
            <a:r>
              <a:rPr lang="en-US" sz="2400" dirty="0"/>
              <a:t>last writer/reader </a:t>
            </a:r>
            <a:r>
              <a:rPr lang="en-US" sz="2400" dirty="0" smtClean="0"/>
              <a:t>thread</a:t>
            </a:r>
          </a:p>
          <a:p>
            <a:pPr lvl="1"/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676889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Retrospect">
  <a:themeElements>
    <a:clrScheme name="Orange Red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TM02900688[[fn=Facet]]</Template>
  <TotalTime>2876</TotalTime>
  <Words>2576</Words>
  <Application>Microsoft Office PowerPoint</Application>
  <PresentationFormat>On-screen Show (4:3)</PresentationFormat>
  <Paragraphs>865</Paragraphs>
  <Slides>75</Slides>
  <Notes>62</Notes>
  <HiddenSlides>7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75</vt:i4>
      </vt:variant>
    </vt:vector>
  </HeadingPairs>
  <TitlesOfParts>
    <vt:vector size="85" baseType="lpstr">
      <vt:lpstr>Arial</vt:lpstr>
      <vt:lpstr>Calibri</vt:lpstr>
      <vt:lpstr>Calibri Light</vt:lpstr>
      <vt:lpstr>Cambria Math</vt:lpstr>
      <vt:lpstr>Wingdings 2</vt:lpstr>
      <vt:lpstr>HDOfficeLightV0</vt:lpstr>
      <vt:lpstr>1_HDOfficeLightV0</vt:lpstr>
      <vt:lpstr>2_HDOfficeLightV0</vt:lpstr>
      <vt:lpstr>3_HDOfficeLightV0</vt:lpstr>
      <vt:lpstr>Retrospect</vt:lpstr>
      <vt:lpstr>Drinking from Both Glasses: Combining Pessimistic and Optimistic Tracking of Cross-Thread Dependences</vt:lpstr>
      <vt:lpstr>Dynamic Analyses for Parallel Programs</vt:lpstr>
      <vt:lpstr>Dynamic Analyses for Parallel Programs</vt:lpstr>
      <vt:lpstr>Dynamic Analyses for Parallel Programs</vt:lpstr>
      <vt:lpstr>Cross-thread dependences</vt:lpstr>
      <vt:lpstr>Cross-thread dependences</vt:lpstr>
      <vt:lpstr>Cross-thread dependences</vt:lpstr>
      <vt:lpstr>Outline</vt:lpstr>
      <vt:lpstr>Pessimistic Tracking</vt:lpstr>
      <vt:lpstr>Pessimistic Tracking</vt:lpstr>
      <vt:lpstr>Pessimistic Tracking</vt:lpstr>
      <vt:lpstr>Pessimistic Tracking</vt:lpstr>
      <vt:lpstr>Pessimistic Tracking</vt:lpstr>
      <vt:lpstr>Pessimistic Tracking</vt:lpstr>
      <vt:lpstr>Pessimistic Tracking</vt:lpstr>
      <vt:lpstr>Pessimistic Tracking</vt:lpstr>
      <vt:lpstr>Performance of Pessimistic Tracking Alone</vt:lpstr>
      <vt:lpstr>Outline</vt:lpstr>
      <vt:lpstr>Optimistic Tracking</vt:lpstr>
      <vt:lpstr>Optimistic Tracking</vt:lpstr>
      <vt:lpstr>Optimistic Tracking</vt:lpstr>
      <vt:lpstr>Optimistic Tracking</vt:lpstr>
      <vt:lpstr>Optimistic Tracking</vt:lpstr>
      <vt:lpstr>Optimistic Tracking</vt:lpstr>
      <vt:lpstr>Optimistic Tracking</vt:lpstr>
      <vt:lpstr>Performance of Optimistic Tracking Alone</vt:lpstr>
      <vt:lpstr>Performance of Optimistic Tracking Alone</vt:lpstr>
      <vt:lpstr>Cost of Different Tracking</vt:lpstr>
      <vt:lpstr>Optimistic tracking performs best if there are few conflicting accesses.</vt:lpstr>
      <vt:lpstr>Pessimistic tracking is cheaper for conflicting accesses.</vt:lpstr>
      <vt:lpstr>Drink from both glasses?</vt:lpstr>
      <vt:lpstr>Outline</vt:lpstr>
      <vt:lpstr>Outline</vt:lpstr>
      <vt:lpstr>Outline</vt:lpstr>
      <vt:lpstr>Outline</vt:lpstr>
      <vt:lpstr>Pessimistic-Optimistic Mismatch</vt:lpstr>
      <vt:lpstr>Pessimistic-Optimistic Mismatch (#1)</vt:lpstr>
      <vt:lpstr>Pessimistic-Optimistic Mismatch (#1)</vt:lpstr>
      <vt:lpstr>Pessimistic-Optimistic Mismatch (#2)</vt:lpstr>
      <vt:lpstr>Pessimistic-Optimistic Mismatch (#2)</vt:lpstr>
      <vt:lpstr>Pessimistic-Optimistic Mismatch (#2)</vt:lpstr>
      <vt:lpstr>Key Insights</vt:lpstr>
      <vt:lpstr>Key Insights</vt:lpstr>
      <vt:lpstr>Addressing Pessimistic-Optimistic Mismatch</vt:lpstr>
      <vt:lpstr>Addressing Pessimistic-Optimistic Mismatch</vt:lpstr>
      <vt:lpstr>Addressing Pessimistic-Optimistic Mismatch</vt:lpstr>
      <vt:lpstr>Deferred Unlocking Example 1</vt:lpstr>
      <vt:lpstr>Deferred Unlocking Example 2</vt:lpstr>
      <vt:lpstr>Deferred Unlocking Example 2</vt:lpstr>
      <vt:lpstr>Hybrid State Model</vt:lpstr>
      <vt:lpstr>Hybrid State Model</vt:lpstr>
      <vt:lpstr>Outline</vt:lpstr>
      <vt:lpstr>Adaptive Policy</vt:lpstr>
      <vt:lpstr>Adaptive Policy</vt:lpstr>
      <vt:lpstr>Adaptive Policy</vt:lpstr>
      <vt:lpstr>Adaptive Policy</vt:lpstr>
      <vt:lpstr>Application of Hybrid Tracking</vt:lpstr>
      <vt:lpstr>Application of Hybrid Tracking</vt:lpstr>
      <vt:lpstr>Outline</vt:lpstr>
      <vt:lpstr>Implementation</vt:lpstr>
      <vt:lpstr>Implementation</vt:lpstr>
      <vt:lpstr>Implementation</vt:lpstr>
      <vt:lpstr>Performance of Tracking</vt:lpstr>
      <vt:lpstr>Performance of Tracking</vt:lpstr>
      <vt:lpstr>Performance of Tracking</vt:lpstr>
      <vt:lpstr>Performance of Recorders and  RS enforcers</vt:lpstr>
      <vt:lpstr>Additional Materials</vt:lpstr>
      <vt:lpstr>Related work</vt:lpstr>
      <vt:lpstr>Contributions</vt:lpstr>
      <vt:lpstr>Differences From Locking in Programs</vt:lpstr>
      <vt:lpstr>Adaptive Policy</vt:lpstr>
      <vt:lpstr>Online Profiling</vt:lpstr>
      <vt:lpstr>Evaluation</vt:lpstr>
      <vt:lpstr>Performance of Recorders</vt:lpstr>
      <vt:lpstr>Performance of RS enforcers</vt:lpstr>
    </vt:vector>
  </TitlesOfParts>
  <Company>OSU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Drinking from Both Glasses: Adaptively Combining Pessimistic and Optimistic Synchronization for Efficient Parallel Runtime Support</dc:title>
  <dc:creator>douglascm</dc:creator>
  <cp:lastModifiedBy>Man Cao</cp:lastModifiedBy>
  <cp:revision>878</cp:revision>
  <dcterms:created xsi:type="dcterms:W3CDTF">2014-02-13T03:36:40Z</dcterms:created>
  <dcterms:modified xsi:type="dcterms:W3CDTF">2016-03-15T00:17:43Z</dcterms:modified>
</cp:coreProperties>
</file>