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sldIdLst>
    <p:sldId id="256" r:id="rId2"/>
    <p:sldId id="347" r:id="rId3"/>
    <p:sldId id="610" r:id="rId4"/>
    <p:sldId id="561" r:id="rId5"/>
    <p:sldId id="620" r:id="rId6"/>
    <p:sldId id="622" r:id="rId7"/>
    <p:sldId id="621" r:id="rId8"/>
    <p:sldId id="257" r:id="rId9"/>
    <p:sldId id="354" r:id="rId10"/>
    <p:sldId id="566" r:id="rId11"/>
    <p:sldId id="611" r:id="rId12"/>
    <p:sldId id="538" r:id="rId13"/>
    <p:sldId id="612" r:id="rId14"/>
    <p:sldId id="613" r:id="rId15"/>
    <p:sldId id="553" r:id="rId16"/>
    <p:sldId id="560" r:id="rId17"/>
    <p:sldId id="608" r:id="rId18"/>
    <p:sldId id="305" r:id="rId19"/>
    <p:sldId id="569" r:id="rId20"/>
    <p:sldId id="571" r:id="rId21"/>
    <p:sldId id="537" r:id="rId22"/>
    <p:sldId id="572" r:id="rId23"/>
    <p:sldId id="573" r:id="rId24"/>
    <p:sldId id="615" r:id="rId25"/>
    <p:sldId id="329" r:id="rId26"/>
    <p:sldId id="619" r:id="rId27"/>
    <p:sldId id="580" r:id="rId28"/>
    <p:sldId id="581" r:id="rId29"/>
    <p:sldId id="287" r:id="rId30"/>
    <p:sldId id="574" r:id="rId31"/>
    <p:sldId id="575" r:id="rId32"/>
    <p:sldId id="624" r:id="rId33"/>
    <p:sldId id="604" r:id="rId34"/>
    <p:sldId id="625" r:id="rId35"/>
    <p:sldId id="291" r:id="rId36"/>
    <p:sldId id="293" r:id="rId37"/>
    <p:sldId id="328" r:id="rId38"/>
    <p:sldId id="294" r:id="rId39"/>
    <p:sldId id="617" r:id="rId40"/>
    <p:sldId id="578" r:id="rId41"/>
    <p:sldId id="278" r:id="rId42"/>
    <p:sldId id="280" r:id="rId43"/>
    <p:sldId id="557" r:id="rId44"/>
    <p:sldId id="289" r:id="rId45"/>
    <p:sldId id="618" r:id="rId46"/>
    <p:sldId id="582" r:id="rId47"/>
    <p:sldId id="605" r:id="rId48"/>
    <p:sldId id="592" r:id="rId49"/>
    <p:sldId id="594" r:id="rId50"/>
    <p:sldId id="595" r:id="rId51"/>
    <p:sldId id="606" r:id="rId52"/>
    <p:sldId id="596" r:id="rId53"/>
    <p:sldId id="597" r:id="rId54"/>
    <p:sldId id="598" r:id="rId55"/>
    <p:sldId id="607" r:id="rId56"/>
    <p:sldId id="599" r:id="rId57"/>
    <p:sldId id="600" r:id="rId58"/>
    <p:sldId id="601" r:id="rId59"/>
    <p:sldId id="544" r:id="rId60"/>
    <p:sldId id="300" r:id="rId61"/>
    <p:sldId id="283" r:id="rId62"/>
    <p:sldId id="316" r:id="rId63"/>
    <p:sldId id="556" r:id="rId64"/>
    <p:sldId id="579" r:id="rId65"/>
    <p:sldId id="318" r:id="rId66"/>
    <p:sldId id="301" r:id="rId67"/>
    <p:sldId id="306" r:id="rId68"/>
    <p:sldId id="26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510" autoAdjust="0"/>
  </p:normalViewPr>
  <p:slideViewPr>
    <p:cSldViewPr snapToGrid="0">
      <p:cViewPr varScale="1">
        <p:scale>
          <a:sx n="61" d="100"/>
          <a:sy n="61" d="100"/>
        </p:scale>
        <p:origin x="15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CE-4</c:v>
                </c:pt>
              </c:strCache>
            </c:strRef>
          </c:tx>
          <c:spPr>
            <a:solidFill>
              <a:schemeClr val="accent1"/>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A154-46F6-9665-BE9927050B42}"/>
            </c:ext>
          </c:extLst>
        </c:ser>
        <c:ser>
          <c:idx val="1"/>
          <c:order val="1"/>
          <c:tx>
            <c:strRef>
              <c:f>Sheet1!$C$1</c:f>
              <c:strCache>
                <c:ptCount val="1"/>
                <c:pt idx="0">
                  <c:v>ARC-4</c:v>
                </c:pt>
              </c:strCache>
            </c:strRef>
          </c:tx>
          <c:spPr>
            <a:solidFill>
              <a:schemeClr val="accent2"/>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Sheet1!$C$2:$C$13</c:f>
              <c:numCache>
                <c:formatCode>General</c:formatCode>
                <c:ptCount val="12"/>
                <c:pt idx="0">
                  <c:v>0.999</c:v>
                </c:pt>
                <c:pt idx="1">
                  <c:v>0.93400000000000005</c:v>
                </c:pt>
                <c:pt idx="2">
                  <c:v>0.85099999999999998</c:v>
                </c:pt>
                <c:pt idx="3">
                  <c:v>0.97899999999999998</c:v>
                </c:pt>
                <c:pt idx="4">
                  <c:v>0.91200000000000003</c:v>
                </c:pt>
                <c:pt idx="5">
                  <c:v>0.98699999999999999</c:v>
                </c:pt>
                <c:pt idx="6">
                  <c:v>0.996</c:v>
                </c:pt>
                <c:pt idx="7">
                  <c:v>0.60399999999999998</c:v>
                </c:pt>
                <c:pt idx="8">
                  <c:v>1</c:v>
                </c:pt>
                <c:pt idx="9">
                  <c:v>0.98399999999999999</c:v>
                </c:pt>
                <c:pt idx="10">
                  <c:v>0.91500000000000004</c:v>
                </c:pt>
                <c:pt idx="11">
                  <c:v>0.91600000000000004</c:v>
                </c:pt>
              </c:numCache>
            </c:numRef>
          </c:val>
          <c:extLst>
            <c:ext xmlns:c16="http://schemas.microsoft.com/office/drawing/2014/chart" uri="{C3380CC4-5D6E-409C-BE32-E72D297353CC}">
              <c16:uniqueId val="{00000001-A154-46F6-9665-BE9927050B42}"/>
            </c:ext>
          </c:extLst>
        </c:ser>
        <c:ser>
          <c:idx val="2"/>
          <c:order val="2"/>
          <c:tx>
            <c:strRef>
              <c:f>Sheet1!$D$1</c:f>
              <c:strCache>
                <c:ptCount val="1"/>
                <c:pt idx="0">
                  <c:v>CE-8</c:v>
                </c:pt>
              </c:strCache>
            </c:strRef>
          </c:tx>
          <c:spPr>
            <a:solidFill>
              <a:schemeClr val="accent3"/>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Sheet1!$D$2:$D$13</c:f>
              <c:numCache>
                <c:formatCode>General</c:formatCode>
                <c:ptCount val="12"/>
                <c:pt idx="0">
                  <c:v>0.5</c:v>
                </c:pt>
                <c:pt idx="1">
                  <c:v>0.622</c:v>
                </c:pt>
                <c:pt idx="2">
                  <c:v>0.48</c:v>
                </c:pt>
                <c:pt idx="3">
                  <c:v>0.495</c:v>
                </c:pt>
                <c:pt idx="4">
                  <c:v>0.621</c:v>
                </c:pt>
                <c:pt idx="5">
                  <c:v>0.56499999999999995</c:v>
                </c:pt>
                <c:pt idx="6">
                  <c:v>0.51400000000000001</c:v>
                </c:pt>
                <c:pt idx="7">
                  <c:v>0.47299999999999998</c:v>
                </c:pt>
                <c:pt idx="8">
                  <c:v>0.501</c:v>
                </c:pt>
                <c:pt idx="9">
                  <c:v>0.52300000000000002</c:v>
                </c:pt>
                <c:pt idx="10">
                  <c:v>0.52700000000000002</c:v>
                </c:pt>
                <c:pt idx="11">
                  <c:v>0.52700000000000002</c:v>
                </c:pt>
              </c:numCache>
            </c:numRef>
          </c:val>
          <c:extLst>
            <c:ext xmlns:c16="http://schemas.microsoft.com/office/drawing/2014/chart" uri="{C3380CC4-5D6E-409C-BE32-E72D297353CC}">
              <c16:uniqueId val="{00000002-A154-46F6-9665-BE9927050B42}"/>
            </c:ext>
          </c:extLst>
        </c:ser>
        <c:ser>
          <c:idx val="3"/>
          <c:order val="3"/>
          <c:tx>
            <c:strRef>
              <c:f>Sheet1!$E$1</c:f>
              <c:strCache>
                <c:ptCount val="1"/>
                <c:pt idx="0">
                  <c:v>ARC-8</c:v>
                </c:pt>
              </c:strCache>
            </c:strRef>
          </c:tx>
          <c:spPr>
            <a:solidFill>
              <a:schemeClr val="accent4"/>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Sheet1!$E$2:$E$13</c:f>
              <c:numCache>
                <c:formatCode>General</c:formatCode>
                <c:ptCount val="12"/>
                <c:pt idx="0">
                  <c:v>0.499</c:v>
                </c:pt>
                <c:pt idx="1">
                  <c:v>0.57099999999999995</c:v>
                </c:pt>
                <c:pt idx="2">
                  <c:v>0.38700000000000001</c:v>
                </c:pt>
                <c:pt idx="3">
                  <c:v>0.48899999999999999</c:v>
                </c:pt>
                <c:pt idx="4">
                  <c:v>0.58099999999999996</c:v>
                </c:pt>
                <c:pt idx="5">
                  <c:v>0.55400000000000005</c:v>
                </c:pt>
                <c:pt idx="6">
                  <c:v>0.51200000000000001</c:v>
                </c:pt>
                <c:pt idx="7">
                  <c:v>0.29399999999999998</c:v>
                </c:pt>
                <c:pt idx="8">
                  <c:v>0.501</c:v>
                </c:pt>
                <c:pt idx="9">
                  <c:v>0.51700000000000002</c:v>
                </c:pt>
                <c:pt idx="10">
                  <c:v>0.49199999999999999</c:v>
                </c:pt>
                <c:pt idx="11">
                  <c:v>0.48299999999999998</c:v>
                </c:pt>
              </c:numCache>
            </c:numRef>
          </c:val>
          <c:extLst>
            <c:ext xmlns:c16="http://schemas.microsoft.com/office/drawing/2014/chart" uri="{C3380CC4-5D6E-409C-BE32-E72D297353CC}">
              <c16:uniqueId val="{00000003-A154-46F6-9665-BE9927050B42}"/>
            </c:ext>
          </c:extLst>
        </c:ser>
        <c:ser>
          <c:idx val="4"/>
          <c:order val="4"/>
          <c:tx>
            <c:strRef>
              <c:f>Sheet1!$F$1</c:f>
              <c:strCache>
                <c:ptCount val="1"/>
                <c:pt idx="0">
                  <c:v>CE-16</c:v>
                </c:pt>
              </c:strCache>
            </c:strRef>
          </c:tx>
          <c:spPr>
            <a:solidFill>
              <a:schemeClr val="accent5"/>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Sheet1!$F$2:$F$13</c:f>
              <c:numCache>
                <c:formatCode>General</c:formatCode>
                <c:ptCount val="12"/>
                <c:pt idx="0">
                  <c:v>0.25</c:v>
                </c:pt>
                <c:pt idx="1">
                  <c:v>0.43099999999999999</c:v>
                </c:pt>
                <c:pt idx="2">
                  <c:v>0.25</c:v>
                </c:pt>
                <c:pt idx="3">
                  <c:v>0.251</c:v>
                </c:pt>
                <c:pt idx="4">
                  <c:v>0.39700000000000002</c:v>
                </c:pt>
                <c:pt idx="5">
                  <c:v>0.32200000000000001</c:v>
                </c:pt>
                <c:pt idx="6">
                  <c:v>0.27100000000000002</c:v>
                </c:pt>
                <c:pt idx="7">
                  <c:v>0.188</c:v>
                </c:pt>
                <c:pt idx="8">
                  <c:v>0.251</c:v>
                </c:pt>
                <c:pt idx="9">
                  <c:v>0.28399999999999997</c:v>
                </c:pt>
                <c:pt idx="10">
                  <c:v>0.28999999999999998</c:v>
                </c:pt>
                <c:pt idx="11">
                  <c:v>0.28199999999999997</c:v>
                </c:pt>
              </c:numCache>
            </c:numRef>
          </c:val>
          <c:extLst>
            <c:ext xmlns:c16="http://schemas.microsoft.com/office/drawing/2014/chart" uri="{C3380CC4-5D6E-409C-BE32-E72D297353CC}">
              <c16:uniqueId val="{00000004-A154-46F6-9665-BE9927050B42}"/>
            </c:ext>
          </c:extLst>
        </c:ser>
        <c:ser>
          <c:idx val="5"/>
          <c:order val="5"/>
          <c:tx>
            <c:strRef>
              <c:f>Sheet1!$G$1</c:f>
              <c:strCache>
                <c:ptCount val="1"/>
                <c:pt idx="0">
                  <c:v>ARC-16</c:v>
                </c:pt>
              </c:strCache>
            </c:strRef>
          </c:tx>
          <c:spPr>
            <a:solidFill>
              <a:schemeClr val="accent6"/>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Sheet1!$G$2:$G$13</c:f>
              <c:numCache>
                <c:formatCode>General</c:formatCode>
                <c:ptCount val="12"/>
                <c:pt idx="0">
                  <c:v>0.25</c:v>
                </c:pt>
                <c:pt idx="1">
                  <c:v>0.38500000000000001</c:v>
                </c:pt>
                <c:pt idx="2">
                  <c:v>0.17699999999999999</c:v>
                </c:pt>
                <c:pt idx="3">
                  <c:v>0.25</c:v>
                </c:pt>
                <c:pt idx="4">
                  <c:v>0.38</c:v>
                </c:pt>
                <c:pt idx="5">
                  <c:v>0.317</c:v>
                </c:pt>
                <c:pt idx="6">
                  <c:v>0.27</c:v>
                </c:pt>
                <c:pt idx="7">
                  <c:v>0.153</c:v>
                </c:pt>
                <c:pt idx="8">
                  <c:v>0.251</c:v>
                </c:pt>
                <c:pt idx="9">
                  <c:v>0.27800000000000002</c:v>
                </c:pt>
                <c:pt idx="10">
                  <c:v>0.27800000000000002</c:v>
                </c:pt>
                <c:pt idx="11">
                  <c:v>0.26300000000000001</c:v>
                </c:pt>
              </c:numCache>
            </c:numRef>
          </c:val>
          <c:extLst>
            <c:ext xmlns:c16="http://schemas.microsoft.com/office/drawing/2014/chart" uri="{C3380CC4-5D6E-409C-BE32-E72D297353CC}">
              <c16:uniqueId val="{00000005-A154-46F6-9665-BE9927050B42}"/>
            </c:ext>
          </c:extLst>
        </c:ser>
        <c:ser>
          <c:idx val="6"/>
          <c:order val="6"/>
          <c:tx>
            <c:strRef>
              <c:f>Sheet1!$H$1</c:f>
              <c:strCache>
                <c:ptCount val="1"/>
                <c:pt idx="0">
                  <c:v>CE-32</c:v>
                </c:pt>
              </c:strCache>
            </c:strRef>
          </c:tx>
          <c:spPr>
            <a:solidFill>
              <a:schemeClr val="accent1">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Sheet1!$H$2:$H$13</c:f>
              <c:numCache>
                <c:formatCode>General</c:formatCode>
                <c:ptCount val="12"/>
                <c:pt idx="0">
                  <c:v>0.125</c:v>
                </c:pt>
                <c:pt idx="1">
                  <c:v>0.33400000000000002</c:v>
                </c:pt>
                <c:pt idx="2">
                  <c:v>0.34499999999999997</c:v>
                </c:pt>
                <c:pt idx="3">
                  <c:v>0.187</c:v>
                </c:pt>
                <c:pt idx="4">
                  <c:v>0.252</c:v>
                </c:pt>
                <c:pt idx="5">
                  <c:v>0.19700000000000001</c:v>
                </c:pt>
                <c:pt idx="6">
                  <c:v>0.13500000000000001</c:v>
                </c:pt>
                <c:pt idx="7">
                  <c:v>0.112</c:v>
                </c:pt>
                <c:pt idx="8">
                  <c:v>0.125</c:v>
                </c:pt>
                <c:pt idx="9">
                  <c:v>0.17</c:v>
                </c:pt>
                <c:pt idx="10">
                  <c:v>0.152</c:v>
                </c:pt>
                <c:pt idx="11">
                  <c:v>0.18</c:v>
                </c:pt>
              </c:numCache>
            </c:numRef>
          </c:val>
          <c:extLst>
            <c:ext xmlns:c16="http://schemas.microsoft.com/office/drawing/2014/chart" uri="{C3380CC4-5D6E-409C-BE32-E72D297353CC}">
              <c16:uniqueId val="{00000006-A154-46F6-9665-BE9927050B42}"/>
            </c:ext>
          </c:extLst>
        </c:ser>
        <c:ser>
          <c:idx val="7"/>
          <c:order val="7"/>
          <c:tx>
            <c:strRef>
              <c:f>Sheet1!$I$1</c:f>
              <c:strCache>
                <c:ptCount val="1"/>
                <c:pt idx="0">
                  <c:v>ARC-32</c:v>
                </c:pt>
              </c:strCache>
            </c:strRef>
          </c:tx>
          <c:spPr>
            <a:solidFill>
              <a:schemeClr val="accent2">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Sheet1!$I$2:$I$13</c:f>
              <c:numCache>
                <c:formatCode>General</c:formatCode>
                <c:ptCount val="12"/>
                <c:pt idx="0">
                  <c:v>0.125</c:v>
                </c:pt>
                <c:pt idx="1">
                  <c:v>0.29199999999999998</c:v>
                </c:pt>
                <c:pt idx="2">
                  <c:v>0.13300000000000001</c:v>
                </c:pt>
                <c:pt idx="3">
                  <c:v>0.185</c:v>
                </c:pt>
                <c:pt idx="4">
                  <c:v>0.248</c:v>
                </c:pt>
                <c:pt idx="5">
                  <c:v>0.217</c:v>
                </c:pt>
                <c:pt idx="6">
                  <c:v>0.13400000000000001</c:v>
                </c:pt>
                <c:pt idx="7">
                  <c:v>9.5000000000000001E-2</c:v>
                </c:pt>
                <c:pt idx="8">
                  <c:v>0.125</c:v>
                </c:pt>
                <c:pt idx="9">
                  <c:v>0.161</c:v>
                </c:pt>
                <c:pt idx="10">
                  <c:v>0.14399999999999999</c:v>
                </c:pt>
                <c:pt idx="11">
                  <c:v>0.16</c:v>
                </c:pt>
              </c:numCache>
            </c:numRef>
          </c:val>
          <c:extLst>
            <c:ext xmlns:c16="http://schemas.microsoft.com/office/drawing/2014/chart" uri="{C3380CC4-5D6E-409C-BE32-E72D297353CC}">
              <c16:uniqueId val="{00000007-A154-46F6-9665-BE9927050B42}"/>
            </c:ext>
          </c:extLst>
        </c:ser>
        <c:dLbls>
          <c:showLegendKey val="0"/>
          <c:showVal val="0"/>
          <c:showCatName val="0"/>
          <c:showSerName val="0"/>
          <c:showPercent val="0"/>
          <c:showBubbleSize val="0"/>
        </c:dLbls>
        <c:gapWidth val="219"/>
        <c:overlap val="-27"/>
        <c:axId val="1644332224"/>
        <c:axId val="1468659952"/>
      </c:barChart>
      <c:catAx>
        <c:axId val="164433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8659952"/>
        <c:crosses val="autoZero"/>
        <c:auto val="1"/>
        <c:lblAlgn val="ctr"/>
        <c:lblOffset val="100"/>
        <c:noMultiLvlLbl val="0"/>
      </c:catAx>
      <c:valAx>
        <c:axId val="1468659952"/>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4332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CE-4</c:v>
                </c:pt>
              </c:strCache>
            </c:strRef>
          </c:tx>
          <c:spPr>
            <a:solidFill>
              <a:schemeClr val="accent1"/>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A154-46F6-9665-BE9927050B42}"/>
            </c:ext>
          </c:extLst>
        </c:ser>
        <c:ser>
          <c:idx val="1"/>
          <c:order val="1"/>
          <c:tx>
            <c:strRef>
              <c:f>Sheet1!$C$1</c:f>
              <c:strCache>
                <c:ptCount val="1"/>
                <c:pt idx="0">
                  <c:v>ARC-4</c:v>
                </c:pt>
              </c:strCache>
            </c:strRef>
          </c:tx>
          <c:spPr>
            <a:solidFill>
              <a:schemeClr val="accent2"/>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Sheet1!$C$2:$C$13</c:f>
              <c:numCache>
                <c:formatCode>General</c:formatCode>
                <c:ptCount val="12"/>
                <c:pt idx="0">
                  <c:v>0.999</c:v>
                </c:pt>
                <c:pt idx="1">
                  <c:v>0.93400000000000005</c:v>
                </c:pt>
                <c:pt idx="2">
                  <c:v>0.85099999999999998</c:v>
                </c:pt>
                <c:pt idx="3">
                  <c:v>0.97899999999999998</c:v>
                </c:pt>
                <c:pt idx="4">
                  <c:v>0.91200000000000003</c:v>
                </c:pt>
                <c:pt idx="5">
                  <c:v>0.98699999999999999</c:v>
                </c:pt>
                <c:pt idx="6">
                  <c:v>0.996</c:v>
                </c:pt>
                <c:pt idx="7">
                  <c:v>0.60399999999999998</c:v>
                </c:pt>
                <c:pt idx="8">
                  <c:v>1</c:v>
                </c:pt>
                <c:pt idx="9">
                  <c:v>0.98399999999999999</c:v>
                </c:pt>
                <c:pt idx="10">
                  <c:v>0.91500000000000004</c:v>
                </c:pt>
                <c:pt idx="11">
                  <c:v>0.91600000000000004</c:v>
                </c:pt>
              </c:numCache>
            </c:numRef>
          </c:val>
          <c:extLst>
            <c:ext xmlns:c16="http://schemas.microsoft.com/office/drawing/2014/chart" uri="{C3380CC4-5D6E-409C-BE32-E72D297353CC}">
              <c16:uniqueId val="{00000001-A154-46F6-9665-BE9927050B42}"/>
            </c:ext>
          </c:extLst>
        </c:ser>
        <c:ser>
          <c:idx val="2"/>
          <c:order val="2"/>
          <c:tx>
            <c:strRef>
              <c:f>Sheet1!$D$1</c:f>
              <c:strCache>
                <c:ptCount val="1"/>
                <c:pt idx="0">
                  <c:v>CE-8</c:v>
                </c:pt>
              </c:strCache>
            </c:strRef>
          </c:tx>
          <c:spPr>
            <a:solidFill>
              <a:schemeClr val="accent3"/>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Sheet1!$D$2:$D$13</c:f>
              <c:numCache>
                <c:formatCode>General</c:formatCode>
                <c:ptCount val="12"/>
                <c:pt idx="0">
                  <c:v>0.5</c:v>
                </c:pt>
                <c:pt idx="1">
                  <c:v>0.622</c:v>
                </c:pt>
                <c:pt idx="2">
                  <c:v>0.48</c:v>
                </c:pt>
                <c:pt idx="3">
                  <c:v>0.495</c:v>
                </c:pt>
                <c:pt idx="4">
                  <c:v>0.621</c:v>
                </c:pt>
                <c:pt idx="5">
                  <c:v>0.56499999999999995</c:v>
                </c:pt>
                <c:pt idx="6">
                  <c:v>0.51400000000000001</c:v>
                </c:pt>
                <c:pt idx="7">
                  <c:v>0.47299999999999998</c:v>
                </c:pt>
                <c:pt idx="8">
                  <c:v>0.501</c:v>
                </c:pt>
                <c:pt idx="9">
                  <c:v>0.52300000000000002</c:v>
                </c:pt>
                <c:pt idx="10">
                  <c:v>0.52700000000000002</c:v>
                </c:pt>
                <c:pt idx="11">
                  <c:v>0.52700000000000002</c:v>
                </c:pt>
              </c:numCache>
            </c:numRef>
          </c:val>
          <c:extLst>
            <c:ext xmlns:c16="http://schemas.microsoft.com/office/drawing/2014/chart" uri="{C3380CC4-5D6E-409C-BE32-E72D297353CC}">
              <c16:uniqueId val="{00000002-A154-46F6-9665-BE9927050B42}"/>
            </c:ext>
          </c:extLst>
        </c:ser>
        <c:ser>
          <c:idx val="3"/>
          <c:order val="3"/>
          <c:tx>
            <c:strRef>
              <c:f>Sheet1!$E$1</c:f>
              <c:strCache>
                <c:ptCount val="1"/>
                <c:pt idx="0">
                  <c:v>ARC-8</c:v>
                </c:pt>
              </c:strCache>
            </c:strRef>
          </c:tx>
          <c:spPr>
            <a:solidFill>
              <a:schemeClr val="accent4"/>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Sheet1!$E$2:$E$13</c:f>
              <c:numCache>
                <c:formatCode>General</c:formatCode>
                <c:ptCount val="12"/>
                <c:pt idx="0">
                  <c:v>0.499</c:v>
                </c:pt>
                <c:pt idx="1">
                  <c:v>0.57099999999999995</c:v>
                </c:pt>
                <c:pt idx="2">
                  <c:v>0.38700000000000001</c:v>
                </c:pt>
                <c:pt idx="3">
                  <c:v>0.48899999999999999</c:v>
                </c:pt>
                <c:pt idx="4">
                  <c:v>0.58099999999999996</c:v>
                </c:pt>
                <c:pt idx="5">
                  <c:v>0.55400000000000005</c:v>
                </c:pt>
                <c:pt idx="6">
                  <c:v>0.51200000000000001</c:v>
                </c:pt>
                <c:pt idx="7">
                  <c:v>0.29399999999999998</c:v>
                </c:pt>
                <c:pt idx="8">
                  <c:v>0.501</c:v>
                </c:pt>
                <c:pt idx="9">
                  <c:v>0.51700000000000002</c:v>
                </c:pt>
                <c:pt idx="10">
                  <c:v>0.49199999999999999</c:v>
                </c:pt>
                <c:pt idx="11">
                  <c:v>0.48299999999999998</c:v>
                </c:pt>
              </c:numCache>
            </c:numRef>
          </c:val>
          <c:extLst>
            <c:ext xmlns:c16="http://schemas.microsoft.com/office/drawing/2014/chart" uri="{C3380CC4-5D6E-409C-BE32-E72D297353CC}">
              <c16:uniqueId val="{00000003-A154-46F6-9665-BE9927050B42}"/>
            </c:ext>
          </c:extLst>
        </c:ser>
        <c:ser>
          <c:idx val="4"/>
          <c:order val="4"/>
          <c:tx>
            <c:strRef>
              <c:f>Sheet1!$F$1</c:f>
              <c:strCache>
                <c:ptCount val="1"/>
                <c:pt idx="0">
                  <c:v>CE-16</c:v>
                </c:pt>
              </c:strCache>
            </c:strRef>
          </c:tx>
          <c:spPr>
            <a:solidFill>
              <a:schemeClr val="accent5"/>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Sheet1!$F$2:$F$13</c:f>
              <c:numCache>
                <c:formatCode>General</c:formatCode>
                <c:ptCount val="12"/>
                <c:pt idx="0">
                  <c:v>0.25</c:v>
                </c:pt>
                <c:pt idx="1">
                  <c:v>0.43099999999999999</c:v>
                </c:pt>
                <c:pt idx="2">
                  <c:v>0.25</c:v>
                </c:pt>
                <c:pt idx="3">
                  <c:v>0.251</c:v>
                </c:pt>
                <c:pt idx="4">
                  <c:v>0.39700000000000002</c:v>
                </c:pt>
                <c:pt idx="5">
                  <c:v>0.32200000000000001</c:v>
                </c:pt>
                <c:pt idx="6">
                  <c:v>0.27100000000000002</c:v>
                </c:pt>
                <c:pt idx="7">
                  <c:v>0.188</c:v>
                </c:pt>
                <c:pt idx="8">
                  <c:v>0.251</c:v>
                </c:pt>
                <c:pt idx="9">
                  <c:v>0.28399999999999997</c:v>
                </c:pt>
                <c:pt idx="10">
                  <c:v>0.28999999999999998</c:v>
                </c:pt>
                <c:pt idx="11">
                  <c:v>0.28199999999999997</c:v>
                </c:pt>
              </c:numCache>
            </c:numRef>
          </c:val>
          <c:extLst>
            <c:ext xmlns:c16="http://schemas.microsoft.com/office/drawing/2014/chart" uri="{C3380CC4-5D6E-409C-BE32-E72D297353CC}">
              <c16:uniqueId val="{00000004-A154-46F6-9665-BE9927050B42}"/>
            </c:ext>
          </c:extLst>
        </c:ser>
        <c:ser>
          <c:idx val="5"/>
          <c:order val="5"/>
          <c:tx>
            <c:strRef>
              <c:f>Sheet1!$G$1</c:f>
              <c:strCache>
                <c:ptCount val="1"/>
                <c:pt idx="0">
                  <c:v>ARC-16</c:v>
                </c:pt>
              </c:strCache>
            </c:strRef>
          </c:tx>
          <c:spPr>
            <a:solidFill>
              <a:schemeClr val="accent6"/>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Sheet1!$G$2:$G$13</c:f>
              <c:numCache>
                <c:formatCode>General</c:formatCode>
                <c:ptCount val="12"/>
                <c:pt idx="0">
                  <c:v>0.25</c:v>
                </c:pt>
                <c:pt idx="1">
                  <c:v>0.38500000000000001</c:v>
                </c:pt>
                <c:pt idx="2">
                  <c:v>0.17699999999999999</c:v>
                </c:pt>
                <c:pt idx="3">
                  <c:v>0.25</c:v>
                </c:pt>
                <c:pt idx="4">
                  <c:v>0.38</c:v>
                </c:pt>
                <c:pt idx="5">
                  <c:v>0.317</c:v>
                </c:pt>
                <c:pt idx="6">
                  <c:v>0.27</c:v>
                </c:pt>
                <c:pt idx="7">
                  <c:v>0.153</c:v>
                </c:pt>
                <c:pt idx="8">
                  <c:v>0.251</c:v>
                </c:pt>
                <c:pt idx="9">
                  <c:v>0.27800000000000002</c:v>
                </c:pt>
                <c:pt idx="10">
                  <c:v>0.27800000000000002</c:v>
                </c:pt>
                <c:pt idx="11">
                  <c:v>0.26300000000000001</c:v>
                </c:pt>
              </c:numCache>
            </c:numRef>
          </c:val>
          <c:extLst>
            <c:ext xmlns:c16="http://schemas.microsoft.com/office/drawing/2014/chart" uri="{C3380CC4-5D6E-409C-BE32-E72D297353CC}">
              <c16:uniqueId val="{00000005-A154-46F6-9665-BE9927050B42}"/>
            </c:ext>
          </c:extLst>
        </c:ser>
        <c:ser>
          <c:idx val="6"/>
          <c:order val="6"/>
          <c:tx>
            <c:strRef>
              <c:f>Sheet1!$H$1</c:f>
              <c:strCache>
                <c:ptCount val="1"/>
                <c:pt idx="0">
                  <c:v>CE-32</c:v>
                </c:pt>
              </c:strCache>
            </c:strRef>
          </c:tx>
          <c:spPr>
            <a:solidFill>
              <a:schemeClr val="accent1">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Sheet1!$H$2:$H$13</c:f>
              <c:numCache>
                <c:formatCode>General</c:formatCode>
                <c:ptCount val="12"/>
                <c:pt idx="0">
                  <c:v>0.125</c:v>
                </c:pt>
                <c:pt idx="1">
                  <c:v>0.33400000000000002</c:v>
                </c:pt>
                <c:pt idx="2">
                  <c:v>0.34499999999999997</c:v>
                </c:pt>
                <c:pt idx="3">
                  <c:v>0.187</c:v>
                </c:pt>
                <c:pt idx="4">
                  <c:v>0.252</c:v>
                </c:pt>
                <c:pt idx="5">
                  <c:v>0.19700000000000001</c:v>
                </c:pt>
                <c:pt idx="6">
                  <c:v>0.13500000000000001</c:v>
                </c:pt>
                <c:pt idx="7">
                  <c:v>0.112</c:v>
                </c:pt>
                <c:pt idx="8">
                  <c:v>0.125</c:v>
                </c:pt>
                <c:pt idx="9">
                  <c:v>0.17</c:v>
                </c:pt>
                <c:pt idx="10">
                  <c:v>0.152</c:v>
                </c:pt>
                <c:pt idx="11">
                  <c:v>0.18</c:v>
                </c:pt>
              </c:numCache>
            </c:numRef>
          </c:val>
          <c:extLst>
            <c:ext xmlns:c16="http://schemas.microsoft.com/office/drawing/2014/chart" uri="{C3380CC4-5D6E-409C-BE32-E72D297353CC}">
              <c16:uniqueId val="{00000006-A154-46F6-9665-BE9927050B42}"/>
            </c:ext>
          </c:extLst>
        </c:ser>
        <c:ser>
          <c:idx val="7"/>
          <c:order val="7"/>
          <c:tx>
            <c:strRef>
              <c:f>Sheet1!$I$1</c:f>
              <c:strCache>
                <c:ptCount val="1"/>
                <c:pt idx="0">
                  <c:v>ARC-32</c:v>
                </c:pt>
              </c:strCache>
            </c:strRef>
          </c:tx>
          <c:spPr>
            <a:solidFill>
              <a:schemeClr val="accent2">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Sheet1!$I$2:$I$13</c:f>
              <c:numCache>
                <c:formatCode>General</c:formatCode>
                <c:ptCount val="12"/>
                <c:pt idx="0">
                  <c:v>0.125</c:v>
                </c:pt>
                <c:pt idx="1">
                  <c:v>0.29199999999999998</c:v>
                </c:pt>
                <c:pt idx="2">
                  <c:v>0.13300000000000001</c:v>
                </c:pt>
                <c:pt idx="3">
                  <c:v>0.185</c:v>
                </c:pt>
                <c:pt idx="4">
                  <c:v>0.248</c:v>
                </c:pt>
                <c:pt idx="5">
                  <c:v>0.217</c:v>
                </c:pt>
                <c:pt idx="6">
                  <c:v>0.13400000000000001</c:v>
                </c:pt>
                <c:pt idx="7">
                  <c:v>9.5000000000000001E-2</c:v>
                </c:pt>
                <c:pt idx="8">
                  <c:v>0.125</c:v>
                </c:pt>
                <c:pt idx="9">
                  <c:v>0.161</c:v>
                </c:pt>
                <c:pt idx="10">
                  <c:v>0.14399999999999999</c:v>
                </c:pt>
                <c:pt idx="11">
                  <c:v>0.16</c:v>
                </c:pt>
              </c:numCache>
            </c:numRef>
          </c:val>
          <c:extLst>
            <c:ext xmlns:c16="http://schemas.microsoft.com/office/drawing/2014/chart" uri="{C3380CC4-5D6E-409C-BE32-E72D297353CC}">
              <c16:uniqueId val="{00000007-A154-46F6-9665-BE9927050B42}"/>
            </c:ext>
          </c:extLst>
        </c:ser>
        <c:dLbls>
          <c:showLegendKey val="0"/>
          <c:showVal val="0"/>
          <c:showCatName val="0"/>
          <c:showSerName val="0"/>
          <c:showPercent val="0"/>
          <c:showBubbleSize val="0"/>
        </c:dLbls>
        <c:gapWidth val="219"/>
        <c:overlap val="-27"/>
        <c:axId val="1644332224"/>
        <c:axId val="1468659952"/>
      </c:barChart>
      <c:catAx>
        <c:axId val="164433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8659952"/>
        <c:crosses val="autoZero"/>
        <c:auto val="1"/>
        <c:lblAlgn val="ctr"/>
        <c:lblOffset val="100"/>
        <c:noMultiLvlLbl val="0"/>
      </c:catAx>
      <c:valAx>
        <c:axId val="1468659952"/>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4332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CE-4</c:v>
                </c:pt>
              </c:strCache>
            </c:strRef>
          </c:tx>
          <c:spPr>
            <a:solidFill>
              <a:schemeClr val="accent1"/>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A154-46F6-9665-BE9927050B42}"/>
            </c:ext>
          </c:extLst>
        </c:ser>
        <c:ser>
          <c:idx val="1"/>
          <c:order val="1"/>
          <c:tx>
            <c:strRef>
              <c:f>Sheet1!$C$1</c:f>
              <c:strCache>
                <c:ptCount val="1"/>
                <c:pt idx="0">
                  <c:v>ARC-4</c:v>
                </c:pt>
              </c:strCache>
            </c:strRef>
          </c:tx>
          <c:spPr>
            <a:solidFill>
              <a:schemeClr val="accent2"/>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Sheet1!$C$2:$C$13</c:f>
              <c:numCache>
                <c:formatCode>General</c:formatCode>
                <c:ptCount val="12"/>
                <c:pt idx="0">
                  <c:v>0.999</c:v>
                </c:pt>
                <c:pt idx="1">
                  <c:v>0.93400000000000005</c:v>
                </c:pt>
                <c:pt idx="2">
                  <c:v>0.85099999999999998</c:v>
                </c:pt>
                <c:pt idx="3">
                  <c:v>0.97899999999999998</c:v>
                </c:pt>
                <c:pt idx="4">
                  <c:v>0.91200000000000003</c:v>
                </c:pt>
                <c:pt idx="5">
                  <c:v>0.98699999999999999</c:v>
                </c:pt>
                <c:pt idx="6">
                  <c:v>0.996</c:v>
                </c:pt>
                <c:pt idx="7">
                  <c:v>0.60399999999999998</c:v>
                </c:pt>
                <c:pt idx="8">
                  <c:v>1</c:v>
                </c:pt>
                <c:pt idx="9">
                  <c:v>0.98399999999999999</c:v>
                </c:pt>
                <c:pt idx="10">
                  <c:v>0.91500000000000004</c:v>
                </c:pt>
                <c:pt idx="11">
                  <c:v>0.91600000000000004</c:v>
                </c:pt>
              </c:numCache>
            </c:numRef>
          </c:val>
          <c:extLst>
            <c:ext xmlns:c16="http://schemas.microsoft.com/office/drawing/2014/chart" uri="{C3380CC4-5D6E-409C-BE32-E72D297353CC}">
              <c16:uniqueId val="{00000001-A154-46F6-9665-BE9927050B42}"/>
            </c:ext>
          </c:extLst>
        </c:ser>
        <c:ser>
          <c:idx val="2"/>
          <c:order val="2"/>
          <c:tx>
            <c:strRef>
              <c:f>Sheet1!$D$1</c:f>
              <c:strCache>
                <c:ptCount val="1"/>
                <c:pt idx="0">
                  <c:v>CE-8</c:v>
                </c:pt>
              </c:strCache>
            </c:strRef>
          </c:tx>
          <c:spPr>
            <a:solidFill>
              <a:schemeClr val="accent3"/>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Sheet1!$D$2:$D$13</c:f>
              <c:numCache>
                <c:formatCode>General</c:formatCode>
                <c:ptCount val="12"/>
                <c:pt idx="0">
                  <c:v>0.5</c:v>
                </c:pt>
                <c:pt idx="1">
                  <c:v>0.622</c:v>
                </c:pt>
                <c:pt idx="2">
                  <c:v>0.48</c:v>
                </c:pt>
                <c:pt idx="3">
                  <c:v>0.495</c:v>
                </c:pt>
                <c:pt idx="4">
                  <c:v>0.621</c:v>
                </c:pt>
                <c:pt idx="5">
                  <c:v>0.56499999999999995</c:v>
                </c:pt>
                <c:pt idx="6">
                  <c:v>0.51400000000000001</c:v>
                </c:pt>
                <c:pt idx="7">
                  <c:v>0.47299999999999998</c:v>
                </c:pt>
                <c:pt idx="8">
                  <c:v>0.501</c:v>
                </c:pt>
                <c:pt idx="9">
                  <c:v>0.52300000000000002</c:v>
                </c:pt>
                <c:pt idx="10">
                  <c:v>0.52700000000000002</c:v>
                </c:pt>
                <c:pt idx="11">
                  <c:v>0.52700000000000002</c:v>
                </c:pt>
              </c:numCache>
            </c:numRef>
          </c:val>
          <c:extLst>
            <c:ext xmlns:c16="http://schemas.microsoft.com/office/drawing/2014/chart" uri="{C3380CC4-5D6E-409C-BE32-E72D297353CC}">
              <c16:uniqueId val="{00000002-A154-46F6-9665-BE9927050B42}"/>
            </c:ext>
          </c:extLst>
        </c:ser>
        <c:ser>
          <c:idx val="3"/>
          <c:order val="3"/>
          <c:tx>
            <c:strRef>
              <c:f>Sheet1!$E$1</c:f>
              <c:strCache>
                <c:ptCount val="1"/>
                <c:pt idx="0">
                  <c:v>ARC-8</c:v>
                </c:pt>
              </c:strCache>
            </c:strRef>
          </c:tx>
          <c:spPr>
            <a:solidFill>
              <a:schemeClr val="accent4"/>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Sheet1!$E$2:$E$13</c:f>
              <c:numCache>
                <c:formatCode>General</c:formatCode>
                <c:ptCount val="12"/>
                <c:pt idx="0">
                  <c:v>0.499</c:v>
                </c:pt>
                <c:pt idx="1">
                  <c:v>0.57099999999999995</c:v>
                </c:pt>
                <c:pt idx="2">
                  <c:v>0.38700000000000001</c:v>
                </c:pt>
                <c:pt idx="3">
                  <c:v>0.48899999999999999</c:v>
                </c:pt>
                <c:pt idx="4">
                  <c:v>0.58099999999999996</c:v>
                </c:pt>
                <c:pt idx="5">
                  <c:v>0.55400000000000005</c:v>
                </c:pt>
                <c:pt idx="6">
                  <c:v>0.51200000000000001</c:v>
                </c:pt>
                <c:pt idx="7">
                  <c:v>0.29399999999999998</c:v>
                </c:pt>
                <c:pt idx="8">
                  <c:v>0.501</c:v>
                </c:pt>
                <c:pt idx="9">
                  <c:v>0.51700000000000002</c:v>
                </c:pt>
                <c:pt idx="10">
                  <c:v>0.49199999999999999</c:v>
                </c:pt>
                <c:pt idx="11">
                  <c:v>0.48299999999999998</c:v>
                </c:pt>
              </c:numCache>
            </c:numRef>
          </c:val>
          <c:extLst>
            <c:ext xmlns:c16="http://schemas.microsoft.com/office/drawing/2014/chart" uri="{C3380CC4-5D6E-409C-BE32-E72D297353CC}">
              <c16:uniqueId val="{00000003-A154-46F6-9665-BE9927050B42}"/>
            </c:ext>
          </c:extLst>
        </c:ser>
        <c:ser>
          <c:idx val="4"/>
          <c:order val="4"/>
          <c:tx>
            <c:strRef>
              <c:f>Sheet1!$F$1</c:f>
              <c:strCache>
                <c:ptCount val="1"/>
                <c:pt idx="0">
                  <c:v>CE-16</c:v>
                </c:pt>
              </c:strCache>
            </c:strRef>
          </c:tx>
          <c:spPr>
            <a:solidFill>
              <a:schemeClr val="accent5"/>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Sheet1!$F$2:$F$13</c:f>
              <c:numCache>
                <c:formatCode>General</c:formatCode>
                <c:ptCount val="12"/>
                <c:pt idx="0">
                  <c:v>0.25</c:v>
                </c:pt>
                <c:pt idx="1">
                  <c:v>0.43099999999999999</c:v>
                </c:pt>
                <c:pt idx="2">
                  <c:v>0.25</c:v>
                </c:pt>
                <c:pt idx="3">
                  <c:v>0.251</c:v>
                </c:pt>
                <c:pt idx="4">
                  <c:v>0.39700000000000002</c:v>
                </c:pt>
                <c:pt idx="5">
                  <c:v>0.32200000000000001</c:v>
                </c:pt>
                <c:pt idx="6">
                  <c:v>0.27100000000000002</c:v>
                </c:pt>
                <c:pt idx="7">
                  <c:v>0.188</c:v>
                </c:pt>
                <c:pt idx="8">
                  <c:v>0.251</c:v>
                </c:pt>
                <c:pt idx="9">
                  <c:v>0.28399999999999997</c:v>
                </c:pt>
                <c:pt idx="10">
                  <c:v>0.28999999999999998</c:v>
                </c:pt>
                <c:pt idx="11">
                  <c:v>0.28199999999999997</c:v>
                </c:pt>
              </c:numCache>
            </c:numRef>
          </c:val>
          <c:extLst>
            <c:ext xmlns:c16="http://schemas.microsoft.com/office/drawing/2014/chart" uri="{C3380CC4-5D6E-409C-BE32-E72D297353CC}">
              <c16:uniqueId val="{00000004-A154-46F6-9665-BE9927050B42}"/>
            </c:ext>
          </c:extLst>
        </c:ser>
        <c:ser>
          <c:idx val="5"/>
          <c:order val="5"/>
          <c:tx>
            <c:strRef>
              <c:f>Sheet1!$G$1</c:f>
              <c:strCache>
                <c:ptCount val="1"/>
                <c:pt idx="0">
                  <c:v>ARC-16</c:v>
                </c:pt>
              </c:strCache>
            </c:strRef>
          </c:tx>
          <c:spPr>
            <a:solidFill>
              <a:schemeClr val="accent6"/>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Sheet1!$G$2:$G$13</c:f>
              <c:numCache>
                <c:formatCode>General</c:formatCode>
                <c:ptCount val="12"/>
                <c:pt idx="0">
                  <c:v>0.25</c:v>
                </c:pt>
                <c:pt idx="1">
                  <c:v>0.38500000000000001</c:v>
                </c:pt>
                <c:pt idx="2">
                  <c:v>0.17699999999999999</c:v>
                </c:pt>
                <c:pt idx="3">
                  <c:v>0.25</c:v>
                </c:pt>
                <c:pt idx="4">
                  <c:v>0.38</c:v>
                </c:pt>
                <c:pt idx="5">
                  <c:v>0.317</c:v>
                </c:pt>
                <c:pt idx="6">
                  <c:v>0.27</c:v>
                </c:pt>
                <c:pt idx="7">
                  <c:v>0.153</c:v>
                </c:pt>
                <c:pt idx="8">
                  <c:v>0.251</c:v>
                </c:pt>
                <c:pt idx="9">
                  <c:v>0.27800000000000002</c:v>
                </c:pt>
                <c:pt idx="10">
                  <c:v>0.27800000000000002</c:v>
                </c:pt>
                <c:pt idx="11">
                  <c:v>0.26300000000000001</c:v>
                </c:pt>
              </c:numCache>
            </c:numRef>
          </c:val>
          <c:extLst>
            <c:ext xmlns:c16="http://schemas.microsoft.com/office/drawing/2014/chart" uri="{C3380CC4-5D6E-409C-BE32-E72D297353CC}">
              <c16:uniqueId val="{00000005-A154-46F6-9665-BE9927050B42}"/>
            </c:ext>
          </c:extLst>
        </c:ser>
        <c:ser>
          <c:idx val="6"/>
          <c:order val="6"/>
          <c:tx>
            <c:strRef>
              <c:f>Sheet1!$H$1</c:f>
              <c:strCache>
                <c:ptCount val="1"/>
                <c:pt idx="0">
                  <c:v>CE-32</c:v>
                </c:pt>
              </c:strCache>
            </c:strRef>
          </c:tx>
          <c:spPr>
            <a:solidFill>
              <a:schemeClr val="accent1">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Sheet1!$H$2:$H$13</c:f>
              <c:numCache>
                <c:formatCode>General</c:formatCode>
                <c:ptCount val="12"/>
                <c:pt idx="0">
                  <c:v>0.125</c:v>
                </c:pt>
                <c:pt idx="1">
                  <c:v>0.33400000000000002</c:v>
                </c:pt>
                <c:pt idx="2">
                  <c:v>0.34499999999999997</c:v>
                </c:pt>
                <c:pt idx="3">
                  <c:v>0.187</c:v>
                </c:pt>
                <c:pt idx="4">
                  <c:v>0.252</c:v>
                </c:pt>
                <c:pt idx="5">
                  <c:v>0.19700000000000001</c:v>
                </c:pt>
                <c:pt idx="6">
                  <c:v>0.13500000000000001</c:v>
                </c:pt>
                <c:pt idx="7">
                  <c:v>0.112</c:v>
                </c:pt>
                <c:pt idx="8">
                  <c:v>0.125</c:v>
                </c:pt>
                <c:pt idx="9">
                  <c:v>0.17</c:v>
                </c:pt>
                <c:pt idx="10">
                  <c:v>0.152</c:v>
                </c:pt>
                <c:pt idx="11">
                  <c:v>0.18</c:v>
                </c:pt>
              </c:numCache>
            </c:numRef>
          </c:val>
          <c:extLst>
            <c:ext xmlns:c16="http://schemas.microsoft.com/office/drawing/2014/chart" uri="{C3380CC4-5D6E-409C-BE32-E72D297353CC}">
              <c16:uniqueId val="{00000006-A154-46F6-9665-BE9927050B42}"/>
            </c:ext>
          </c:extLst>
        </c:ser>
        <c:ser>
          <c:idx val="7"/>
          <c:order val="7"/>
          <c:tx>
            <c:strRef>
              <c:f>Sheet1!$I$1</c:f>
              <c:strCache>
                <c:ptCount val="1"/>
                <c:pt idx="0">
                  <c:v>ARC-32</c:v>
                </c:pt>
              </c:strCache>
            </c:strRef>
          </c:tx>
          <c:spPr>
            <a:solidFill>
              <a:schemeClr val="accent2">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Sheet1!$I$2:$I$13</c:f>
              <c:numCache>
                <c:formatCode>General</c:formatCode>
                <c:ptCount val="12"/>
                <c:pt idx="0">
                  <c:v>0.125</c:v>
                </c:pt>
                <c:pt idx="1">
                  <c:v>0.29199999999999998</c:v>
                </c:pt>
                <c:pt idx="2">
                  <c:v>0.13300000000000001</c:v>
                </c:pt>
                <c:pt idx="3">
                  <c:v>0.185</c:v>
                </c:pt>
                <c:pt idx="4">
                  <c:v>0.248</c:v>
                </c:pt>
                <c:pt idx="5">
                  <c:v>0.217</c:v>
                </c:pt>
                <c:pt idx="6">
                  <c:v>0.13400000000000001</c:v>
                </c:pt>
                <c:pt idx="7">
                  <c:v>9.5000000000000001E-2</c:v>
                </c:pt>
                <c:pt idx="8">
                  <c:v>0.125</c:v>
                </c:pt>
                <c:pt idx="9">
                  <c:v>0.161</c:v>
                </c:pt>
                <c:pt idx="10">
                  <c:v>0.14399999999999999</c:v>
                </c:pt>
                <c:pt idx="11">
                  <c:v>0.16</c:v>
                </c:pt>
              </c:numCache>
            </c:numRef>
          </c:val>
          <c:extLst>
            <c:ext xmlns:c16="http://schemas.microsoft.com/office/drawing/2014/chart" uri="{C3380CC4-5D6E-409C-BE32-E72D297353CC}">
              <c16:uniqueId val="{00000007-A154-46F6-9665-BE9927050B42}"/>
            </c:ext>
          </c:extLst>
        </c:ser>
        <c:dLbls>
          <c:showLegendKey val="0"/>
          <c:showVal val="0"/>
          <c:showCatName val="0"/>
          <c:showSerName val="0"/>
          <c:showPercent val="0"/>
          <c:showBubbleSize val="0"/>
        </c:dLbls>
        <c:gapWidth val="219"/>
        <c:overlap val="-27"/>
        <c:axId val="1644332224"/>
        <c:axId val="1468659952"/>
      </c:barChart>
      <c:catAx>
        <c:axId val="164433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8659952"/>
        <c:crosses val="autoZero"/>
        <c:auto val="1"/>
        <c:lblAlgn val="ctr"/>
        <c:lblOffset val="100"/>
        <c:noMultiLvlLbl val="0"/>
      </c:catAx>
      <c:valAx>
        <c:axId val="1468659952"/>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4332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CE-4</c:v>
                </c:pt>
              </c:strCache>
            </c:strRef>
          </c:tx>
          <c:spPr>
            <a:solidFill>
              <a:schemeClr val="accent1"/>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2173-420B-82CF-AD89D92FC894}"/>
            </c:ext>
          </c:extLst>
        </c:ser>
        <c:ser>
          <c:idx val="1"/>
          <c:order val="1"/>
          <c:tx>
            <c:strRef>
              <c:f>Sheet1!$C$1</c:f>
              <c:strCache>
                <c:ptCount val="1"/>
                <c:pt idx="0">
                  <c:v>ARC-4</c:v>
                </c:pt>
              </c:strCache>
            </c:strRef>
          </c:tx>
          <c:spPr>
            <a:solidFill>
              <a:schemeClr val="accent2"/>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Sheet1!$C$2:$C$13</c:f>
              <c:numCache>
                <c:formatCode>General</c:formatCode>
                <c:ptCount val="12"/>
                <c:pt idx="0">
                  <c:v>1.008</c:v>
                </c:pt>
                <c:pt idx="1">
                  <c:v>0.94699999999999995</c:v>
                </c:pt>
                <c:pt idx="2">
                  <c:v>0.85599999999999998</c:v>
                </c:pt>
                <c:pt idx="3">
                  <c:v>0.99299999999999999</c:v>
                </c:pt>
                <c:pt idx="4">
                  <c:v>0.92700000000000005</c:v>
                </c:pt>
                <c:pt idx="5">
                  <c:v>1.0049999999999999</c:v>
                </c:pt>
                <c:pt idx="6">
                  <c:v>1.01</c:v>
                </c:pt>
                <c:pt idx="7">
                  <c:v>0.64600000000000002</c:v>
                </c:pt>
                <c:pt idx="8">
                  <c:v>1.012</c:v>
                </c:pt>
                <c:pt idx="9">
                  <c:v>0.99199999999999999</c:v>
                </c:pt>
                <c:pt idx="10">
                  <c:v>0.92600000000000005</c:v>
                </c:pt>
                <c:pt idx="11">
                  <c:v>0.93100000000000005</c:v>
                </c:pt>
              </c:numCache>
            </c:numRef>
          </c:val>
          <c:extLst>
            <c:ext xmlns:c16="http://schemas.microsoft.com/office/drawing/2014/chart" uri="{C3380CC4-5D6E-409C-BE32-E72D297353CC}">
              <c16:uniqueId val="{00000001-2173-420B-82CF-AD89D92FC894}"/>
            </c:ext>
          </c:extLst>
        </c:ser>
        <c:ser>
          <c:idx val="2"/>
          <c:order val="2"/>
          <c:tx>
            <c:strRef>
              <c:f>Sheet1!$D$1</c:f>
              <c:strCache>
                <c:ptCount val="1"/>
                <c:pt idx="0">
                  <c:v>CE-8</c:v>
                </c:pt>
              </c:strCache>
            </c:strRef>
          </c:tx>
          <c:spPr>
            <a:solidFill>
              <a:schemeClr val="accent3"/>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Sheet1!$D$2:$D$13</c:f>
              <c:numCache>
                <c:formatCode>General</c:formatCode>
                <c:ptCount val="12"/>
                <c:pt idx="0">
                  <c:v>0.96699999999999997</c:v>
                </c:pt>
                <c:pt idx="1">
                  <c:v>1.1719999999999999</c:v>
                </c:pt>
                <c:pt idx="2">
                  <c:v>0.94099999999999995</c:v>
                </c:pt>
                <c:pt idx="3">
                  <c:v>0.96199999999999997</c:v>
                </c:pt>
                <c:pt idx="4">
                  <c:v>1.1719999999999999</c:v>
                </c:pt>
                <c:pt idx="5">
                  <c:v>1.0840000000000001</c:v>
                </c:pt>
                <c:pt idx="6">
                  <c:v>0.99099999999999999</c:v>
                </c:pt>
                <c:pt idx="7">
                  <c:v>0.92800000000000005</c:v>
                </c:pt>
                <c:pt idx="8">
                  <c:v>0.96899999999999997</c:v>
                </c:pt>
                <c:pt idx="9">
                  <c:v>1.008</c:v>
                </c:pt>
                <c:pt idx="10">
                  <c:v>1.014</c:v>
                </c:pt>
                <c:pt idx="11">
                  <c:v>1.016</c:v>
                </c:pt>
              </c:numCache>
            </c:numRef>
          </c:val>
          <c:extLst>
            <c:ext xmlns:c16="http://schemas.microsoft.com/office/drawing/2014/chart" uri="{C3380CC4-5D6E-409C-BE32-E72D297353CC}">
              <c16:uniqueId val="{00000002-2173-420B-82CF-AD89D92FC894}"/>
            </c:ext>
          </c:extLst>
        </c:ser>
        <c:ser>
          <c:idx val="3"/>
          <c:order val="3"/>
          <c:tx>
            <c:strRef>
              <c:f>Sheet1!$E$1</c:f>
              <c:strCache>
                <c:ptCount val="1"/>
                <c:pt idx="0">
                  <c:v>ARC-8</c:v>
                </c:pt>
              </c:strCache>
            </c:strRef>
          </c:tx>
          <c:spPr>
            <a:solidFill>
              <a:schemeClr val="accent4"/>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Sheet1!$E$2:$E$13</c:f>
              <c:numCache>
                <c:formatCode>General</c:formatCode>
                <c:ptCount val="12"/>
                <c:pt idx="0">
                  <c:v>0.97499999999999998</c:v>
                </c:pt>
                <c:pt idx="1">
                  <c:v>1.089</c:v>
                </c:pt>
                <c:pt idx="2">
                  <c:v>0.76700000000000002</c:v>
                </c:pt>
                <c:pt idx="3">
                  <c:v>0.96199999999999997</c:v>
                </c:pt>
                <c:pt idx="4">
                  <c:v>1.105</c:v>
                </c:pt>
                <c:pt idx="5">
                  <c:v>1.0920000000000001</c:v>
                </c:pt>
                <c:pt idx="6">
                  <c:v>1</c:v>
                </c:pt>
                <c:pt idx="7">
                  <c:v>0.61499999999999999</c:v>
                </c:pt>
                <c:pt idx="8">
                  <c:v>0.98</c:v>
                </c:pt>
                <c:pt idx="9">
                  <c:v>1.0049999999999999</c:v>
                </c:pt>
                <c:pt idx="10">
                  <c:v>0.95499999999999996</c:v>
                </c:pt>
                <c:pt idx="11">
                  <c:v>0.94699999999999995</c:v>
                </c:pt>
              </c:numCache>
            </c:numRef>
          </c:val>
          <c:extLst>
            <c:ext xmlns:c16="http://schemas.microsoft.com/office/drawing/2014/chart" uri="{C3380CC4-5D6E-409C-BE32-E72D297353CC}">
              <c16:uniqueId val="{00000003-2173-420B-82CF-AD89D92FC894}"/>
            </c:ext>
          </c:extLst>
        </c:ser>
        <c:ser>
          <c:idx val="4"/>
          <c:order val="4"/>
          <c:tx>
            <c:strRef>
              <c:f>Sheet1!$F$1</c:f>
              <c:strCache>
                <c:ptCount val="1"/>
                <c:pt idx="0">
                  <c:v>CE-16</c:v>
                </c:pt>
              </c:strCache>
            </c:strRef>
          </c:tx>
          <c:spPr>
            <a:solidFill>
              <a:schemeClr val="accent5"/>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Sheet1!$F$2:$F$13</c:f>
              <c:numCache>
                <c:formatCode>General</c:formatCode>
                <c:ptCount val="12"/>
                <c:pt idx="0">
                  <c:v>0.93100000000000005</c:v>
                </c:pt>
                <c:pt idx="1">
                  <c:v>1.51</c:v>
                </c:pt>
                <c:pt idx="2">
                  <c:v>0.94799999999999995</c:v>
                </c:pt>
                <c:pt idx="3">
                  <c:v>0.93899999999999995</c:v>
                </c:pt>
                <c:pt idx="4">
                  <c:v>1.403</c:v>
                </c:pt>
                <c:pt idx="5">
                  <c:v>1.179</c:v>
                </c:pt>
                <c:pt idx="6">
                  <c:v>0.996</c:v>
                </c:pt>
                <c:pt idx="7">
                  <c:v>0.72699999999999998</c:v>
                </c:pt>
                <c:pt idx="8">
                  <c:v>0.93500000000000005</c:v>
                </c:pt>
                <c:pt idx="9">
                  <c:v>1.0449999999999999</c:v>
                </c:pt>
                <c:pt idx="10">
                  <c:v>1.06</c:v>
                </c:pt>
                <c:pt idx="11">
                  <c:v>1.0409999999999999</c:v>
                </c:pt>
              </c:numCache>
            </c:numRef>
          </c:val>
          <c:extLst>
            <c:ext xmlns:c16="http://schemas.microsoft.com/office/drawing/2014/chart" uri="{C3380CC4-5D6E-409C-BE32-E72D297353CC}">
              <c16:uniqueId val="{00000004-2173-420B-82CF-AD89D92FC894}"/>
            </c:ext>
          </c:extLst>
        </c:ser>
        <c:ser>
          <c:idx val="5"/>
          <c:order val="5"/>
          <c:tx>
            <c:strRef>
              <c:f>Sheet1!$G$1</c:f>
              <c:strCache>
                <c:ptCount val="1"/>
                <c:pt idx="0">
                  <c:v>ARC-16</c:v>
                </c:pt>
              </c:strCache>
            </c:strRef>
          </c:tx>
          <c:spPr>
            <a:solidFill>
              <a:schemeClr val="accent6"/>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Sheet1!$G$2:$G$13</c:f>
              <c:numCache>
                <c:formatCode>General</c:formatCode>
                <c:ptCount val="12"/>
                <c:pt idx="0">
                  <c:v>0.93899999999999995</c:v>
                </c:pt>
                <c:pt idx="1">
                  <c:v>1.363</c:v>
                </c:pt>
                <c:pt idx="2">
                  <c:v>0.69199999999999995</c:v>
                </c:pt>
                <c:pt idx="3">
                  <c:v>0.94899999999999995</c:v>
                </c:pt>
                <c:pt idx="4">
                  <c:v>1.3460000000000001</c:v>
                </c:pt>
                <c:pt idx="5">
                  <c:v>1.1990000000000001</c:v>
                </c:pt>
                <c:pt idx="6">
                  <c:v>1.0049999999999999</c:v>
                </c:pt>
                <c:pt idx="7">
                  <c:v>0.61899999999999999</c:v>
                </c:pt>
                <c:pt idx="8">
                  <c:v>0.94499999999999995</c:v>
                </c:pt>
                <c:pt idx="9">
                  <c:v>1.036</c:v>
                </c:pt>
                <c:pt idx="10">
                  <c:v>1.0229999999999999</c:v>
                </c:pt>
                <c:pt idx="11">
                  <c:v>0.98499999999999999</c:v>
                </c:pt>
              </c:numCache>
            </c:numRef>
          </c:val>
          <c:extLst>
            <c:ext xmlns:c16="http://schemas.microsoft.com/office/drawing/2014/chart" uri="{C3380CC4-5D6E-409C-BE32-E72D297353CC}">
              <c16:uniqueId val="{00000005-2173-420B-82CF-AD89D92FC894}"/>
            </c:ext>
          </c:extLst>
        </c:ser>
        <c:ser>
          <c:idx val="6"/>
          <c:order val="6"/>
          <c:tx>
            <c:strRef>
              <c:f>Sheet1!$H$1</c:f>
              <c:strCache>
                <c:ptCount val="1"/>
                <c:pt idx="0">
                  <c:v>CE-32</c:v>
                </c:pt>
              </c:strCache>
            </c:strRef>
          </c:tx>
          <c:spPr>
            <a:solidFill>
              <a:schemeClr val="accent1">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Sheet1!$H$2:$H$13</c:f>
              <c:numCache>
                <c:formatCode>General</c:formatCode>
                <c:ptCount val="12"/>
                <c:pt idx="0">
                  <c:v>0.93600000000000005</c:v>
                </c:pt>
                <c:pt idx="1">
                  <c:v>2.2839999999999998</c:v>
                </c:pt>
                <c:pt idx="2">
                  <c:v>2.419</c:v>
                </c:pt>
                <c:pt idx="3">
                  <c:v>1.3129999999999999</c:v>
                </c:pt>
                <c:pt idx="4">
                  <c:v>1.758</c:v>
                </c:pt>
                <c:pt idx="5">
                  <c:v>1.4379999999999999</c:v>
                </c:pt>
                <c:pt idx="6">
                  <c:v>0.997</c:v>
                </c:pt>
                <c:pt idx="7">
                  <c:v>0.86399999999999999</c:v>
                </c:pt>
                <c:pt idx="8">
                  <c:v>0.93899999999999995</c:v>
                </c:pt>
                <c:pt idx="9">
                  <c:v>1.236</c:v>
                </c:pt>
                <c:pt idx="10">
                  <c:v>1.113</c:v>
                </c:pt>
                <c:pt idx="11">
                  <c:v>1.3080000000000001</c:v>
                </c:pt>
              </c:numCache>
            </c:numRef>
          </c:val>
          <c:extLst>
            <c:ext xmlns:c16="http://schemas.microsoft.com/office/drawing/2014/chart" uri="{C3380CC4-5D6E-409C-BE32-E72D297353CC}">
              <c16:uniqueId val="{00000006-2173-420B-82CF-AD89D92FC894}"/>
            </c:ext>
          </c:extLst>
        </c:ser>
        <c:ser>
          <c:idx val="7"/>
          <c:order val="7"/>
          <c:tx>
            <c:strRef>
              <c:f>Sheet1!$I$1</c:f>
              <c:strCache>
                <c:ptCount val="1"/>
                <c:pt idx="0">
                  <c:v>ARC-32</c:v>
                </c:pt>
              </c:strCache>
            </c:strRef>
          </c:tx>
          <c:spPr>
            <a:solidFill>
              <a:schemeClr val="accent2">
                <a:lumMod val="60000"/>
              </a:schemeClr>
            </a:solidFill>
            <a:ln>
              <a:noFill/>
            </a:ln>
            <a:effectLst/>
          </c:spPr>
          <c:invertIfNegative val="0"/>
          <c:cat>
            <c:strRef>
              <c:f>Sheet1!$A$2:$A$13</c:f>
              <c:strCache>
                <c:ptCount val="12"/>
                <c:pt idx="0">
                  <c:v>blackscholes</c:v>
                </c:pt>
                <c:pt idx="1">
                  <c:v>bodytrack</c:v>
                </c:pt>
                <c:pt idx="2">
                  <c:v>canneal</c:v>
                </c:pt>
                <c:pt idx="3">
                  <c:v>dedup</c:v>
                </c:pt>
                <c:pt idx="4">
                  <c:v>ferret</c:v>
                </c:pt>
                <c:pt idx="5">
                  <c:v>fluidanimate</c:v>
                </c:pt>
                <c:pt idx="6">
                  <c:v>raytrace</c:v>
                </c:pt>
                <c:pt idx="7">
                  <c:v>streamcluster</c:v>
                </c:pt>
                <c:pt idx="8">
                  <c:v>swaptions</c:v>
                </c:pt>
                <c:pt idx="9">
                  <c:v>vips</c:v>
                </c:pt>
                <c:pt idx="10">
                  <c:v>x264</c:v>
                </c:pt>
                <c:pt idx="11">
                  <c:v>geomean</c:v>
                </c:pt>
              </c:strCache>
            </c:strRef>
          </c:cat>
          <c:val>
            <c:numRef>
              <c:f>Sheet1!$I$2:$I$13</c:f>
              <c:numCache>
                <c:formatCode>General</c:formatCode>
                <c:ptCount val="12"/>
                <c:pt idx="0">
                  <c:v>0.93400000000000005</c:v>
                </c:pt>
                <c:pt idx="1">
                  <c:v>1.992</c:v>
                </c:pt>
                <c:pt idx="2">
                  <c:v>0.99099999999999999</c:v>
                </c:pt>
                <c:pt idx="3">
                  <c:v>1.274</c:v>
                </c:pt>
                <c:pt idx="4">
                  <c:v>1.7050000000000001</c:v>
                </c:pt>
                <c:pt idx="5">
                  <c:v>1.6830000000000001</c:v>
                </c:pt>
                <c:pt idx="6">
                  <c:v>0.997</c:v>
                </c:pt>
                <c:pt idx="7">
                  <c:v>0.77400000000000002</c:v>
                </c:pt>
                <c:pt idx="8">
                  <c:v>0.94099999999999995</c:v>
                </c:pt>
                <c:pt idx="9">
                  <c:v>1.1839999999999999</c:v>
                </c:pt>
                <c:pt idx="10">
                  <c:v>1.0529999999999999</c:v>
                </c:pt>
                <c:pt idx="11">
                  <c:v>1.1819999999999999</c:v>
                </c:pt>
              </c:numCache>
            </c:numRef>
          </c:val>
          <c:extLst>
            <c:ext xmlns:c16="http://schemas.microsoft.com/office/drawing/2014/chart" uri="{C3380CC4-5D6E-409C-BE32-E72D297353CC}">
              <c16:uniqueId val="{00000007-2173-420B-82CF-AD89D92FC894}"/>
            </c:ext>
          </c:extLst>
        </c:ser>
        <c:dLbls>
          <c:showLegendKey val="0"/>
          <c:showVal val="0"/>
          <c:showCatName val="0"/>
          <c:showSerName val="0"/>
          <c:showPercent val="0"/>
          <c:showBubbleSize val="0"/>
        </c:dLbls>
        <c:gapWidth val="219"/>
        <c:overlap val="-27"/>
        <c:axId val="1477634464"/>
        <c:axId val="1444076240"/>
      </c:barChart>
      <c:catAx>
        <c:axId val="147763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076240"/>
        <c:crosses val="autoZero"/>
        <c:auto val="1"/>
        <c:lblAlgn val="ctr"/>
        <c:lblOffset val="100"/>
        <c:noMultiLvlLbl val="0"/>
      </c:catAx>
      <c:valAx>
        <c:axId val="1444076240"/>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7634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A78D1-F052-4784-9D8F-5CCC226B708B}" type="doc">
      <dgm:prSet loTypeId="urn:microsoft.com/office/officeart/2008/layout/BendingPictureCaptionList" loCatId="picture" qsTypeId="urn:microsoft.com/office/officeart/2005/8/quickstyle/simple1" qsCatId="simple" csTypeId="urn:microsoft.com/office/officeart/2005/8/colors/accent2_2" csCatId="accent2" phldr="1"/>
      <dgm:spPr/>
      <dgm:t>
        <a:bodyPr/>
        <a:lstStyle/>
        <a:p>
          <a:endParaRPr lang="en-US"/>
        </a:p>
      </dgm:t>
    </dgm:pt>
    <dgm:pt modelId="{DA52C386-6ED0-4CF0-B78A-FA37E5DA730F}">
      <dgm:prSet phldrT="[Text]"/>
      <dgm:spPr>
        <a:effectLst>
          <a:outerShdw blurRad="76200" dist="12700" dir="8100000" sy="-23000" kx="800400" algn="br" rotWithShape="0">
            <a:prstClr val="black">
              <a:alpha val="20000"/>
            </a:prstClr>
          </a:outerShdw>
        </a:effectLst>
      </dgm:spPr>
      <dgm:t>
        <a:bodyPr/>
        <a:lstStyle/>
        <a:p>
          <a:r>
            <a:rPr lang="en-US" dirty="0"/>
            <a:t>ANYTHING</a:t>
          </a:r>
        </a:p>
      </dgm:t>
    </dgm:pt>
    <dgm:pt modelId="{2C617C3C-77BF-4634-AE32-B90EDD0F6D9A}" type="parTrans" cxnId="{EEDB6676-CA6F-4B6A-B6BE-5E276EF46255}">
      <dgm:prSet/>
      <dgm:spPr/>
      <dgm:t>
        <a:bodyPr/>
        <a:lstStyle/>
        <a:p>
          <a:endParaRPr lang="en-US"/>
        </a:p>
      </dgm:t>
    </dgm:pt>
    <dgm:pt modelId="{8D679054-0C13-4CF8-9F67-9F13A2DDD1F5}" type="sibTrans" cxnId="{EEDB6676-CA6F-4B6A-B6BE-5E276EF46255}">
      <dgm:prSet/>
      <dgm:spPr/>
      <dgm:t>
        <a:bodyPr/>
        <a:lstStyle/>
        <a:p>
          <a:endParaRPr lang="en-US"/>
        </a:p>
      </dgm:t>
    </dgm:pt>
    <dgm:pt modelId="{8B0F60CA-A419-4C86-8245-915176187CE2}">
      <dgm:prSet phldrT="[Text]"/>
      <dgm:spPr>
        <a:effectLst>
          <a:outerShdw blurRad="76200" dist="12700" dir="8100000" sy="-23000" kx="800400" algn="br" rotWithShape="0">
            <a:prstClr val="black">
              <a:alpha val="20000"/>
            </a:prstClr>
          </a:outerShdw>
        </a:effectLst>
      </dgm:spPr>
      <dgm:t>
        <a:bodyPr/>
        <a:lstStyle/>
        <a:p>
          <a:r>
            <a:rPr lang="en-US" dirty="0"/>
            <a:t>BAD CAN </a:t>
          </a:r>
        </a:p>
      </dgm:t>
    </dgm:pt>
    <dgm:pt modelId="{358AC981-7E97-4461-B86F-3C86DB2FA340}" type="parTrans" cxnId="{89304D09-AB74-4D17-A8CC-6D49F2E4DEC4}">
      <dgm:prSet/>
      <dgm:spPr/>
      <dgm:t>
        <a:bodyPr/>
        <a:lstStyle/>
        <a:p>
          <a:endParaRPr lang="en-US"/>
        </a:p>
      </dgm:t>
    </dgm:pt>
    <dgm:pt modelId="{2D1CBEA9-0348-4EDF-9980-C9C94627244B}" type="sibTrans" cxnId="{89304D09-AB74-4D17-A8CC-6D49F2E4DEC4}">
      <dgm:prSet/>
      <dgm:spPr/>
      <dgm:t>
        <a:bodyPr/>
        <a:lstStyle/>
        <a:p>
          <a:endParaRPr lang="en-US"/>
        </a:p>
      </dgm:t>
    </dgm:pt>
    <dgm:pt modelId="{9A6D3AE3-4E90-4644-A81F-3C1E7C109882}">
      <dgm:prSet phldrT="[Text]"/>
      <dgm:spPr>
        <a:effectLst>
          <a:outerShdw blurRad="76200" dist="12700" dir="8100000" sy="-23000" kx="800400" algn="br" rotWithShape="0">
            <a:prstClr val="black">
              <a:alpha val="20000"/>
            </a:prstClr>
          </a:outerShdw>
        </a:effectLst>
      </dgm:spPr>
      <dgm:t>
        <a:bodyPr/>
        <a:lstStyle/>
        <a:p>
          <a:r>
            <a:rPr lang="en-US" dirty="0"/>
            <a:t>HAPPEN!</a:t>
          </a:r>
        </a:p>
      </dgm:t>
    </dgm:pt>
    <dgm:pt modelId="{ECE35BE7-E1C9-4EA7-8C94-BAB7050798C3}" type="parTrans" cxnId="{C763C946-B5AE-41DF-BB1A-6F727EA05CB0}">
      <dgm:prSet/>
      <dgm:spPr/>
      <dgm:t>
        <a:bodyPr/>
        <a:lstStyle/>
        <a:p>
          <a:endParaRPr lang="en-US"/>
        </a:p>
      </dgm:t>
    </dgm:pt>
    <dgm:pt modelId="{6A8E8EB5-0E79-48F1-85C8-204837F65AFD}" type="sibTrans" cxnId="{C763C946-B5AE-41DF-BB1A-6F727EA05CB0}">
      <dgm:prSet/>
      <dgm:spPr/>
      <dgm:t>
        <a:bodyPr/>
        <a:lstStyle/>
        <a:p>
          <a:endParaRPr lang="en-US"/>
        </a:p>
      </dgm:t>
    </dgm:pt>
    <dgm:pt modelId="{08838D4D-B59E-4E47-BF11-9E0CADD2BBB5}" type="pres">
      <dgm:prSet presAssocID="{E69A78D1-F052-4784-9D8F-5CCC226B708B}" presName="Name0" presStyleCnt="0">
        <dgm:presLayoutVars>
          <dgm:dir/>
          <dgm:resizeHandles val="exact"/>
        </dgm:presLayoutVars>
      </dgm:prSet>
      <dgm:spPr/>
    </dgm:pt>
    <dgm:pt modelId="{83049458-4BC9-407A-A9CC-0B1083F0760A}" type="pres">
      <dgm:prSet presAssocID="{DA52C386-6ED0-4CF0-B78A-FA37E5DA730F}" presName="composite" presStyleCnt="0"/>
      <dgm:spPr/>
    </dgm:pt>
    <dgm:pt modelId="{D3A1B493-40DF-4095-9063-22A84FE255B2}" type="pres">
      <dgm:prSet presAssocID="{DA52C386-6ED0-4CF0-B78A-FA37E5DA730F}"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FBA1265-2173-4551-B2C0-B38C0D8EE512}" type="pres">
      <dgm:prSet presAssocID="{DA52C386-6ED0-4CF0-B78A-FA37E5DA730F}" presName="wedgeRectCallout1" presStyleLbl="node1" presStyleIdx="0" presStyleCnt="3">
        <dgm:presLayoutVars>
          <dgm:bulletEnabled val="1"/>
        </dgm:presLayoutVars>
      </dgm:prSet>
      <dgm:spPr/>
    </dgm:pt>
    <dgm:pt modelId="{B791EA8B-B812-4EB3-B9BD-3133D657FCF1}" type="pres">
      <dgm:prSet presAssocID="{8D679054-0C13-4CF8-9F67-9F13A2DDD1F5}" presName="sibTrans" presStyleCnt="0"/>
      <dgm:spPr/>
    </dgm:pt>
    <dgm:pt modelId="{5EA7B7ED-3CCA-4765-A02C-7EA83A1AFE06}" type="pres">
      <dgm:prSet presAssocID="{8B0F60CA-A419-4C86-8245-915176187CE2}" presName="composite" presStyleCnt="0"/>
      <dgm:spPr/>
    </dgm:pt>
    <dgm:pt modelId="{D62AEAA5-D177-4A54-96DE-1EECFB2ECF1C}" type="pres">
      <dgm:prSet presAssocID="{8B0F60CA-A419-4C86-8245-915176187CE2}"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D4F7E03A-E8F6-44F5-A379-B96571F612EC}" type="pres">
      <dgm:prSet presAssocID="{8B0F60CA-A419-4C86-8245-915176187CE2}" presName="wedgeRectCallout1" presStyleLbl="node1" presStyleIdx="1" presStyleCnt="3">
        <dgm:presLayoutVars>
          <dgm:bulletEnabled val="1"/>
        </dgm:presLayoutVars>
      </dgm:prSet>
      <dgm:spPr/>
    </dgm:pt>
    <dgm:pt modelId="{2EBD8CB6-7446-4F98-8C4B-3483ED0CCB82}" type="pres">
      <dgm:prSet presAssocID="{2D1CBEA9-0348-4EDF-9980-C9C94627244B}" presName="sibTrans" presStyleCnt="0"/>
      <dgm:spPr/>
    </dgm:pt>
    <dgm:pt modelId="{6155C78A-E82D-4D73-86E3-F842C8A2B58B}" type="pres">
      <dgm:prSet presAssocID="{9A6D3AE3-4E90-4644-A81F-3C1E7C109882}" presName="composite" presStyleCnt="0"/>
      <dgm:spPr/>
    </dgm:pt>
    <dgm:pt modelId="{5E37CABD-A218-4AAC-B942-5B78978C4D8A}" type="pres">
      <dgm:prSet presAssocID="{9A6D3AE3-4E90-4644-A81F-3C1E7C109882}"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560147D6-CE8F-4205-A97E-F9939A0950A4}" type="pres">
      <dgm:prSet presAssocID="{9A6D3AE3-4E90-4644-A81F-3C1E7C109882}" presName="wedgeRectCallout1" presStyleLbl="node1" presStyleIdx="2" presStyleCnt="3">
        <dgm:presLayoutVars>
          <dgm:bulletEnabled val="1"/>
        </dgm:presLayoutVars>
      </dgm:prSet>
      <dgm:spPr/>
    </dgm:pt>
  </dgm:ptLst>
  <dgm:cxnLst>
    <dgm:cxn modelId="{89304D09-AB74-4D17-A8CC-6D49F2E4DEC4}" srcId="{E69A78D1-F052-4784-9D8F-5CCC226B708B}" destId="{8B0F60CA-A419-4C86-8245-915176187CE2}" srcOrd="1" destOrd="0" parTransId="{358AC981-7E97-4461-B86F-3C86DB2FA340}" sibTransId="{2D1CBEA9-0348-4EDF-9980-C9C94627244B}"/>
    <dgm:cxn modelId="{7B182E29-B96C-4A02-8A19-122BCD25C983}" type="presOf" srcId="{DA52C386-6ED0-4CF0-B78A-FA37E5DA730F}" destId="{DFBA1265-2173-4551-B2C0-B38C0D8EE512}" srcOrd="0" destOrd="0" presId="urn:microsoft.com/office/officeart/2008/layout/BendingPictureCaptionList"/>
    <dgm:cxn modelId="{C763C946-B5AE-41DF-BB1A-6F727EA05CB0}" srcId="{E69A78D1-F052-4784-9D8F-5CCC226B708B}" destId="{9A6D3AE3-4E90-4644-A81F-3C1E7C109882}" srcOrd="2" destOrd="0" parTransId="{ECE35BE7-E1C9-4EA7-8C94-BAB7050798C3}" sibTransId="{6A8E8EB5-0E79-48F1-85C8-204837F65AFD}"/>
    <dgm:cxn modelId="{EEDB6676-CA6F-4B6A-B6BE-5E276EF46255}" srcId="{E69A78D1-F052-4784-9D8F-5CCC226B708B}" destId="{DA52C386-6ED0-4CF0-B78A-FA37E5DA730F}" srcOrd="0" destOrd="0" parTransId="{2C617C3C-77BF-4634-AE32-B90EDD0F6D9A}" sibTransId="{8D679054-0C13-4CF8-9F67-9F13A2DDD1F5}"/>
    <dgm:cxn modelId="{AF2E4383-1EBA-407C-B074-E656E599E290}" type="presOf" srcId="{9A6D3AE3-4E90-4644-A81F-3C1E7C109882}" destId="{560147D6-CE8F-4205-A97E-F9939A0950A4}" srcOrd="0" destOrd="0" presId="urn:microsoft.com/office/officeart/2008/layout/BendingPictureCaptionList"/>
    <dgm:cxn modelId="{FB8CD0CC-08F1-4BBD-B9A2-1D839981254C}" type="presOf" srcId="{8B0F60CA-A419-4C86-8245-915176187CE2}" destId="{D4F7E03A-E8F6-44F5-A379-B96571F612EC}" srcOrd="0" destOrd="0" presId="urn:microsoft.com/office/officeart/2008/layout/BendingPictureCaptionList"/>
    <dgm:cxn modelId="{39DE2DFE-48F0-472D-95E7-8ED561C6B2A4}" type="presOf" srcId="{E69A78D1-F052-4784-9D8F-5CCC226B708B}" destId="{08838D4D-B59E-4E47-BF11-9E0CADD2BBB5}" srcOrd="0" destOrd="0" presId="urn:microsoft.com/office/officeart/2008/layout/BendingPictureCaptionList"/>
    <dgm:cxn modelId="{1D074C9A-CAD3-4FEA-99FA-2AB40D70BFD9}" type="presParOf" srcId="{08838D4D-B59E-4E47-BF11-9E0CADD2BBB5}" destId="{83049458-4BC9-407A-A9CC-0B1083F0760A}" srcOrd="0" destOrd="0" presId="urn:microsoft.com/office/officeart/2008/layout/BendingPictureCaptionList"/>
    <dgm:cxn modelId="{D69E2823-C709-4A5A-9D7C-DF08C109D4EB}" type="presParOf" srcId="{83049458-4BC9-407A-A9CC-0B1083F0760A}" destId="{D3A1B493-40DF-4095-9063-22A84FE255B2}" srcOrd="0" destOrd="0" presId="urn:microsoft.com/office/officeart/2008/layout/BendingPictureCaptionList"/>
    <dgm:cxn modelId="{8ECFAA0B-BDA0-4591-8CBC-ED5DF8B1C686}" type="presParOf" srcId="{83049458-4BC9-407A-A9CC-0B1083F0760A}" destId="{DFBA1265-2173-4551-B2C0-B38C0D8EE512}" srcOrd="1" destOrd="0" presId="urn:microsoft.com/office/officeart/2008/layout/BendingPictureCaptionList"/>
    <dgm:cxn modelId="{2AD0684A-B09E-42FE-AB3F-695E59B2F90C}" type="presParOf" srcId="{08838D4D-B59E-4E47-BF11-9E0CADD2BBB5}" destId="{B791EA8B-B812-4EB3-B9BD-3133D657FCF1}" srcOrd="1" destOrd="0" presId="urn:microsoft.com/office/officeart/2008/layout/BendingPictureCaptionList"/>
    <dgm:cxn modelId="{A8A25AFB-B883-44C5-957B-716CD90B65AB}" type="presParOf" srcId="{08838D4D-B59E-4E47-BF11-9E0CADD2BBB5}" destId="{5EA7B7ED-3CCA-4765-A02C-7EA83A1AFE06}" srcOrd="2" destOrd="0" presId="urn:microsoft.com/office/officeart/2008/layout/BendingPictureCaptionList"/>
    <dgm:cxn modelId="{B77C39C4-3793-4360-B97C-CCC02D9FCC37}" type="presParOf" srcId="{5EA7B7ED-3CCA-4765-A02C-7EA83A1AFE06}" destId="{D62AEAA5-D177-4A54-96DE-1EECFB2ECF1C}" srcOrd="0" destOrd="0" presId="urn:microsoft.com/office/officeart/2008/layout/BendingPictureCaptionList"/>
    <dgm:cxn modelId="{344D8B04-71C2-43BE-BF87-17104D891C46}" type="presParOf" srcId="{5EA7B7ED-3CCA-4765-A02C-7EA83A1AFE06}" destId="{D4F7E03A-E8F6-44F5-A379-B96571F612EC}" srcOrd="1" destOrd="0" presId="urn:microsoft.com/office/officeart/2008/layout/BendingPictureCaptionList"/>
    <dgm:cxn modelId="{4129DE39-2173-42BA-85A6-84B457B1CB55}" type="presParOf" srcId="{08838D4D-B59E-4E47-BF11-9E0CADD2BBB5}" destId="{2EBD8CB6-7446-4F98-8C4B-3483ED0CCB82}" srcOrd="3" destOrd="0" presId="urn:microsoft.com/office/officeart/2008/layout/BendingPictureCaptionList"/>
    <dgm:cxn modelId="{06BC10CB-4436-4096-B526-0F92B6980C2D}" type="presParOf" srcId="{08838D4D-B59E-4E47-BF11-9E0CADD2BBB5}" destId="{6155C78A-E82D-4D73-86E3-F842C8A2B58B}" srcOrd="4" destOrd="0" presId="urn:microsoft.com/office/officeart/2008/layout/BendingPictureCaptionList"/>
    <dgm:cxn modelId="{1F798AC4-9F5C-4C50-BC66-FFB5AFFCE17D}" type="presParOf" srcId="{6155C78A-E82D-4D73-86E3-F842C8A2B58B}" destId="{5E37CABD-A218-4AAC-B942-5B78978C4D8A}" srcOrd="0" destOrd="0" presId="urn:microsoft.com/office/officeart/2008/layout/BendingPictureCaptionList"/>
    <dgm:cxn modelId="{D5658772-2000-47AB-96AB-3BD83648C29E}" type="presParOf" srcId="{6155C78A-E82D-4D73-86E3-F842C8A2B58B}" destId="{560147D6-CE8F-4205-A97E-F9939A0950A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DF48AD-3C42-44F7-A8E3-9C41AEEB81C6}"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F956FE7D-641B-4B4C-BDBB-4EF16CD2347C}">
      <dgm:prSet phldrT="[Text]"/>
      <dgm:spPr/>
      <dgm:t>
        <a:bodyPr/>
        <a:lstStyle/>
        <a:p>
          <a:r>
            <a:rPr lang="en-US" dirty="0"/>
            <a:t>A region appears serializable if:</a:t>
          </a:r>
        </a:p>
      </dgm:t>
    </dgm:pt>
    <dgm:pt modelId="{C2A2F134-F271-4799-A700-0601456E8D4D}" type="parTrans" cxnId="{8E98D280-0B79-4809-8341-E38136276F5B}">
      <dgm:prSet/>
      <dgm:spPr/>
      <dgm:t>
        <a:bodyPr/>
        <a:lstStyle/>
        <a:p>
          <a:endParaRPr lang="en-US"/>
        </a:p>
      </dgm:t>
    </dgm:pt>
    <dgm:pt modelId="{DAE70124-34FC-4AF4-9DC5-EAB280EF47EA}" type="sibTrans" cxnId="{8E98D280-0B79-4809-8341-E38136276F5B}">
      <dgm:prSet/>
      <dgm:spPr/>
      <dgm:t>
        <a:bodyPr/>
        <a:lstStyle/>
        <a:p>
          <a:endParaRPr lang="en-US"/>
        </a:p>
      </dgm:t>
    </dgm:pt>
    <dgm:pt modelId="{529BAB68-ACAF-4B78-9BF4-28845CB5B804}">
      <dgm:prSet phldrT="[Text]" custT="1"/>
      <dgm:spPr/>
      <dgm:t>
        <a:bodyPr/>
        <a:lstStyle/>
        <a:p>
          <a:r>
            <a:rPr lang="en-US" sz="2000" dirty="0"/>
            <a:t>There were no conflicts</a:t>
          </a:r>
        </a:p>
      </dgm:t>
    </dgm:pt>
    <dgm:pt modelId="{5CB81D2E-096E-4A88-992A-D3FA96D7008A}" type="parTrans" cxnId="{77459A05-1DAC-42A7-8606-04315657D771}">
      <dgm:prSet/>
      <dgm:spPr/>
      <dgm:t>
        <a:bodyPr/>
        <a:lstStyle/>
        <a:p>
          <a:endParaRPr lang="en-US"/>
        </a:p>
      </dgm:t>
    </dgm:pt>
    <dgm:pt modelId="{DF5DFCB1-7D88-4AAB-A7CD-23C60A43DE33}" type="sibTrans" cxnId="{77459A05-1DAC-42A7-8606-04315657D771}">
      <dgm:prSet/>
      <dgm:spPr/>
      <dgm:t>
        <a:bodyPr/>
        <a:lstStyle/>
        <a:p>
          <a:endParaRPr lang="en-US"/>
        </a:p>
      </dgm:t>
    </dgm:pt>
    <dgm:pt modelId="{4C37678B-EB33-41D4-91A2-49E02F681252}">
      <dgm:prSet phldrT="[Text]" custT="1"/>
      <dgm:spPr/>
      <dgm:t>
        <a:bodyPr/>
        <a:lstStyle/>
        <a:p>
          <a:r>
            <a:rPr lang="en-US" sz="2000" dirty="0"/>
            <a:t>Writes appear atomic</a:t>
          </a:r>
        </a:p>
      </dgm:t>
    </dgm:pt>
    <dgm:pt modelId="{4CB574F2-132E-40D7-B671-5BBD5DB93F8E}" type="parTrans" cxnId="{EE25AF93-A5BA-464D-B217-2FDB8862D0A9}">
      <dgm:prSet/>
      <dgm:spPr/>
      <dgm:t>
        <a:bodyPr/>
        <a:lstStyle/>
        <a:p>
          <a:endParaRPr lang="en-US"/>
        </a:p>
      </dgm:t>
    </dgm:pt>
    <dgm:pt modelId="{CE9B6B8B-2FE1-4D57-9923-6015E2640488}" type="sibTrans" cxnId="{EE25AF93-A5BA-464D-B217-2FDB8862D0A9}">
      <dgm:prSet/>
      <dgm:spPr/>
      <dgm:t>
        <a:bodyPr/>
        <a:lstStyle/>
        <a:p>
          <a:endParaRPr lang="en-US"/>
        </a:p>
      </dgm:t>
    </dgm:pt>
    <dgm:pt modelId="{464E05CE-DF11-457D-8EDD-776BEC986DAD}">
      <dgm:prSet phldrT="[Text]" custT="1"/>
      <dgm:spPr/>
      <dgm:t>
        <a:bodyPr/>
        <a:lstStyle/>
        <a:p>
          <a:r>
            <a:rPr lang="en-US" sz="2000" dirty="0"/>
            <a:t>Values read are consistent</a:t>
          </a:r>
        </a:p>
      </dgm:t>
    </dgm:pt>
    <dgm:pt modelId="{F220122D-0446-4117-A746-9620135D8527}" type="parTrans" cxnId="{87D239AD-C9B8-4C7B-ABBC-6D1735244582}">
      <dgm:prSet/>
      <dgm:spPr/>
      <dgm:t>
        <a:bodyPr/>
        <a:lstStyle/>
        <a:p>
          <a:endParaRPr lang="en-US"/>
        </a:p>
      </dgm:t>
    </dgm:pt>
    <dgm:pt modelId="{E94159FC-63B8-44B3-BA2E-690B9EA8F5E4}" type="sibTrans" cxnId="{87D239AD-C9B8-4C7B-ABBC-6D1735244582}">
      <dgm:prSet/>
      <dgm:spPr/>
      <dgm:t>
        <a:bodyPr/>
        <a:lstStyle/>
        <a:p>
          <a:endParaRPr lang="en-US"/>
        </a:p>
      </dgm:t>
    </dgm:pt>
    <dgm:pt modelId="{6F985DA8-8309-47BB-8D48-D4FC128CB7FA}" type="pres">
      <dgm:prSet presAssocID="{85DF48AD-3C42-44F7-A8E3-9C41AEEB81C6}" presName="layout" presStyleCnt="0">
        <dgm:presLayoutVars>
          <dgm:chMax/>
          <dgm:chPref/>
          <dgm:dir/>
          <dgm:resizeHandles/>
        </dgm:presLayoutVars>
      </dgm:prSet>
      <dgm:spPr/>
    </dgm:pt>
    <dgm:pt modelId="{CBDA8799-BA63-404F-912E-718CA1A616B0}" type="pres">
      <dgm:prSet presAssocID="{F956FE7D-641B-4B4C-BDBB-4EF16CD2347C}" presName="root" presStyleCnt="0">
        <dgm:presLayoutVars>
          <dgm:chMax/>
          <dgm:chPref/>
        </dgm:presLayoutVars>
      </dgm:prSet>
      <dgm:spPr/>
    </dgm:pt>
    <dgm:pt modelId="{A745EE05-EE5F-4D92-AC48-8B88E429BBA4}" type="pres">
      <dgm:prSet presAssocID="{F956FE7D-641B-4B4C-BDBB-4EF16CD2347C}" presName="rootComposite" presStyleCnt="0">
        <dgm:presLayoutVars/>
      </dgm:prSet>
      <dgm:spPr/>
    </dgm:pt>
    <dgm:pt modelId="{EC723EB6-2A13-40E2-B9CD-FE11328B33E4}" type="pres">
      <dgm:prSet presAssocID="{F956FE7D-641B-4B4C-BDBB-4EF16CD2347C}" presName="ParentAccent" presStyleLbl="alignNode1" presStyleIdx="0" presStyleCnt="1"/>
      <dgm:spPr>
        <a:noFill/>
        <a:ln>
          <a:noFill/>
        </a:ln>
      </dgm:spPr>
    </dgm:pt>
    <dgm:pt modelId="{1A412DD7-0EE0-4BB0-B3A8-2602A3D14084}" type="pres">
      <dgm:prSet presAssocID="{F956FE7D-641B-4B4C-BDBB-4EF16CD2347C}" presName="ParentSmallAccent" presStyleLbl="fgAcc1" presStyleIdx="0" presStyleCnt="1"/>
      <dgm:spPr>
        <a:ln>
          <a:noFill/>
        </a:ln>
      </dgm:spPr>
    </dgm:pt>
    <dgm:pt modelId="{DE8D65E4-D6C4-4F9A-A731-2DF280016DDA}" type="pres">
      <dgm:prSet presAssocID="{F956FE7D-641B-4B4C-BDBB-4EF16CD2347C}" presName="Parent" presStyleLbl="revTx" presStyleIdx="0" presStyleCnt="4" custScaleX="112192">
        <dgm:presLayoutVars>
          <dgm:chMax/>
          <dgm:chPref val="4"/>
          <dgm:bulletEnabled val="1"/>
        </dgm:presLayoutVars>
      </dgm:prSet>
      <dgm:spPr/>
    </dgm:pt>
    <dgm:pt modelId="{857C03FE-2889-4184-8373-38F7AE54C381}" type="pres">
      <dgm:prSet presAssocID="{F956FE7D-641B-4B4C-BDBB-4EF16CD2347C}" presName="childShape" presStyleCnt="0">
        <dgm:presLayoutVars>
          <dgm:chMax val="0"/>
          <dgm:chPref val="0"/>
        </dgm:presLayoutVars>
      </dgm:prSet>
      <dgm:spPr/>
    </dgm:pt>
    <dgm:pt modelId="{FD851CCE-881F-4F4B-B077-317385D22A09}" type="pres">
      <dgm:prSet presAssocID="{529BAB68-ACAF-4B78-9BF4-28845CB5B804}" presName="childComposite" presStyleCnt="0">
        <dgm:presLayoutVars>
          <dgm:chMax val="0"/>
          <dgm:chPref val="0"/>
        </dgm:presLayoutVars>
      </dgm:prSet>
      <dgm:spPr/>
    </dgm:pt>
    <dgm:pt modelId="{0030AC4C-D001-4680-881E-8ABC7965B29D}" type="pres">
      <dgm:prSet presAssocID="{529BAB68-ACAF-4B78-9BF4-28845CB5B804}" presName="ChildAccent" presStyleLbl="solidFgAcc1" presStyleIdx="0" presStyleCnt="3"/>
      <dgm:spPr>
        <a:solidFill>
          <a:schemeClr val="bg1">
            <a:lumMod val="85000"/>
          </a:schemeClr>
        </a:solidFill>
        <a:ln>
          <a:noFill/>
        </a:ln>
      </dgm:spPr>
    </dgm:pt>
    <dgm:pt modelId="{2DFFF61D-3240-4E96-9498-2BA5E8BB9C8E}" type="pres">
      <dgm:prSet presAssocID="{529BAB68-ACAF-4B78-9BF4-28845CB5B804}" presName="Child" presStyleLbl="revTx" presStyleIdx="1" presStyleCnt="4">
        <dgm:presLayoutVars>
          <dgm:chMax val="0"/>
          <dgm:chPref val="0"/>
          <dgm:bulletEnabled val="1"/>
        </dgm:presLayoutVars>
      </dgm:prSet>
      <dgm:spPr/>
    </dgm:pt>
    <dgm:pt modelId="{EE71528D-6F57-4D93-A917-95FB5024288E}" type="pres">
      <dgm:prSet presAssocID="{4C37678B-EB33-41D4-91A2-49E02F681252}" presName="childComposite" presStyleCnt="0">
        <dgm:presLayoutVars>
          <dgm:chMax val="0"/>
          <dgm:chPref val="0"/>
        </dgm:presLayoutVars>
      </dgm:prSet>
      <dgm:spPr/>
    </dgm:pt>
    <dgm:pt modelId="{F274116A-2AB6-4321-B8DE-99622BBAFC82}" type="pres">
      <dgm:prSet presAssocID="{4C37678B-EB33-41D4-91A2-49E02F681252}" presName="ChildAccent" presStyleLbl="solidFgAcc1" presStyleIdx="1" presStyleCnt="3"/>
      <dgm:spPr>
        <a:solidFill>
          <a:schemeClr val="accent1"/>
        </a:solidFill>
        <a:ln>
          <a:solidFill>
            <a:schemeClr val="accent1"/>
          </a:solidFill>
        </a:ln>
      </dgm:spPr>
    </dgm:pt>
    <dgm:pt modelId="{29654419-6D3E-4412-B638-5945B1AE62A7}" type="pres">
      <dgm:prSet presAssocID="{4C37678B-EB33-41D4-91A2-49E02F681252}" presName="Child" presStyleLbl="revTx" presStyleIdx="2" presStyleCnt="4">
        <dgm:presLayoutVars>
          <dgm:chMax val="0"/>
          <dgm:chPref val="0"/>
          <dgm:bulletEnabled val="1"/>
        </dgm:presLayoutVars>
      </dgm:prSet>
      <dgm:spPr/>
    </dgm:pt>
    <dgm:pt modelId="{22F83AD2-91B8-4CD2-BF4D-486A65EBC67A}" type="pres">
      <dgm:prSet presAssocID="{464E05CE-DF11-457D-8EDD-776BEC986DAD}" presName="childComposite" presStyleCnt="0">
        <dgm:presLayoutVars>
          <dgm:chMax val="0"/>
          <dgm:chPref val="0"/>
        </dgm:presLayoutVars>
      </dgm:prSet>
      <dgm:spPr/>
    </dgm:pt>
    <dgm:pt modelId="{5F3A95F9-F6DA-401C-BC49-DEF268E70789}" type="pres">
      <dgm:prSet presAssocID="{464E05CE-DF11-457D-8EDD-776BEC986DAD}" presName="ChildAccent" presStyleLbl="solidFgAcc1" presStyleIdx="2" presStyleCnt="3"/>
      <dgm:spPr>
        <a:solidFill>
          <a:schemeClr val="accent6"/>
        </a:solidFill>
        <a:ln>
          <a:noFill/>
        </a:ln>
      </dgm:spPr>
    </dgm:pt>
    <dgm:pt modelId="{2DE4D0C0-EA73-4E9A-A762-E683BDC7F5C1}" type="pres">
      <dgm:prSet presAssocID="{464E05CE-DF11-457D-8EDD-776BEC986DAD}" presName="Child" presStyleLbl="revTx" presStyleIdx="3" presStyleCnt="4">
        <dgm:presLayoutVars>
          <dgm:chMax val="0"/>
          <dgm:chPref val="0"/>
          <dgm:bulletEnabled val="1"/>
        </dgm:presLayoutVars>
      </dgm:prSet>
      <dgm:spPr/>
    </dgm:pt>
  </dgm:ptLst>
  <dgm:cxnLst>
    <dgm:cxn modelId="{77459A05-1DAC-42A7-8606-04315657D771}" srcId="{F956FE7D-641B-4B4C-BDBB-4EF16CD2347C}" destId="{529BAB68-ACAF-4B78-9BF4-28845CB5B804}" srcOrd="0" destOrd="0" parTransId="{5CB81D2E-096E-4A88-992A-D3FA96D7008A}" sibTransId="{DF5DFCB1-7D88-4AAB-A7CD-23C60A43DE33}"/>
    <dgm:cxn modelId="{4632D242-1229-4B96-9149-B799F3EDCAD9}" type="presOf" srcId="{4C37678B-EB33-41D4-91A2-49E02F681252}" destId="{29654419-6D3E-4412-B638-5945B1AE62A7}" srcOrd="0" destOrd="0" presId="urn:microsoft.com/office/officeart/2008/layout/SquareAccentList"/>
    <dgm:cxn modelId="{8E98D280-0B79-4809-8341-E38136276F5B}" srcId="{85DF48AD-3C42-44F7-A8E3-9C41AEEB81C6}" destId="{F956FE7D-641B-4B4C-BDBB-4EF16CD2347C}" srcOrd="0" destOrd="0" parTransId="{C2A2F134-F271-4799-A700-0601456E8D4D}" sibTransId="{DAE70124-34FC-4AF4-9DC5-EAB280EF47EA}"/>
    <dgm:cxn modelId="{EE25AF93-A5BA-464D-B217-2FDB8862D0A9}" srcId="{F956FE7D-641B-4B4C-BDBB-4EF16CD2347C}" destId="{4C37678B-EB33-41D4-91A2-49E02F681252}" srcOrd="1" destOrd="0" parTransId="{4CB574F2-132E-40D7-B671-5BBD5DB93F8E}" sibTransId="{CE9B6B8B-2FE1-4D57-9923-6015E2640488}"/>
    <dgm:cxn modelId="{3D11D6A5-57DD-47EE-A0F3-217741B38610}" type="presOf" srcId="{464E05CE-DF11-457D-8EDD-776BEC986DAD}" destId="{2DE4D0C0-EA73-4E9A-A762-E683BDC7F5C1}" srcOrd="0" destOrd="0" presId="urn:microsoft.com/office/officeart/2008/layout/SquareAccentList"/>
    <dgm:cxn modelId="{87D239AD-C9B8-4C7B-ABBC-6D1735244582}" srcId="{F956FE7D-641B-4B4C-BDBB-4EF16CD2347C}" destId="{464E05CE-DF11-457D-8EDD-776BEC986DAD}" srcOrd="2" destOrd="0" parTransId="{F220122D-0446-4117-A746-9620135D8527}" sibTransId="{E94159FC-63B8-44B3-BA2E-690B9EA8F5E4}"/>
    <dgm:cxn modelId="{5AF765B8-1754-46EE-9D2F-833D565AAF08}" type="presOf" srcId="{529BAB68-ACAF-4B78-9BF4-28845CB5B804}" destId="{2DFFF61D-3240-4E96-9498-2BA5E8BB9C8E}" srcOrd="0" destOrd="0" presId="urn:microsoft.com/office/officeart/2008/layout/SquareAccentList"/>
    <dgm:cxn modelId="{6235F7CD-175C-4536-B5B8-75B0963FE82D}" type="presOf" srcId="{F956FE7D-641B-4B4C-BDBB-4EF16CD2347C}" destId="{DE8D65E4-D6C4-4F9A-A731-2DF280016DDA}" srcOrd="0" destOrd="0" presId="urn:microsoft.com/office/officeart/2008/layout/SquareAccentList"/>
    <dgm:cxn modelId="{705519D3-B751-4045-AF37-C71D37E6D3F3}" type="presOf" srcId="{85DF48AD-3C42-44F7-A8E3-9C41AEEB81C6}" destId="{6F985DA8-8309-47BB-8D48-D4FC128CB7FA}" srcOrd="0" destOrd="0" presId="urn:microsoft.com/office/officeart/2008/layout/SquareAccentList"/>
    <dgm:cxn modelId="{3BDC8875-1E75-4982-8F2D-C9B2802F4C53}" type="presParOf" srcId="{6F985DA8-8309-47BB-8D48-D4FC128CB7FA}" destId="{CBDA8799-BA63-404F-912E-718CA1A616B0}" srcOrd="0" destOrd="0" presId="urn:microsoft.com/office/officeart/2008/layout/SquareAccentList"/>
    <dgm:cxn modelId="{F0F35DF2-1BBA-40C5-BBF5-C376D4EB5629}" type="presParOf" srcId="{CBDA8799-BA63-404F-912E-718CA1A616B0}" destId="{A745EE05-EE5F-4D92-AC48-8B88E429BBA4}" srcOrd="0" destOrd="0" presId="urn:microsoft.com/office/officeart/2008/layout/SquareAccentList"/>
    <dgm:cxn modelId="{36585551-E250-4DCF-9EDA-77150848F5D1}" type="presParOf" srcId="{A745EE05-EE5F-4D92-AC48-8B88E429BBA4}" destId="{EC723EB6-2A13-40E2-B9CD-FE11328B33E4}" srcOrd="0" destOrd="0" presId="urn:microsoft.com/office/officeart/2008/layout/SquareAccentList"/>
    <dgm:cxn modelId="{83B4238F-C4B3-4C61-ABC6-A829590EC053}" type="presParOf" srcId="{A745EE05-EE5F-4D92-AC48-8B88E429BBA4}" destId="{1A412DD7-0EE0-4BB0-B3A8-2602A3D14084}" srcOrd="1" destOrd="0" presId="urn:microsoft.com/office/officeart/2008/layout/SquareAccentList"/>
    <dgm:cxn modelId="{A1BF34CC-80FF-4E3D-940E-3DC7506D3DCA}" type="presParOf" srcId="{A745EE05-EE5F-4D92-AC48-8B88E429BBA4}" destId="{DE8D65E4-D6C4-4F9A-A731-2DF280016DDA}" srcOrd="2" destOrd="0" presId="urn:microsoft.com/office/officeart/2008/layout/SquareAccentList"/>
    <dgm:cxn modelId="{5E288159-A349-400F-A844-EC37B58BE2B5}" type="presParOf" srcId="{CBDA8799-BA63-404F-912E-718CA1A616B0}" destId="{857C03FE-2889-4184-8373-38F7AE54C381}" srcOrd="1" destOrd="0" presId="urn:microsoft.com/office/officeart/2008/layout/SquareAccentList"/>
    <dgm:cxn modelId="{51BB3DB5-2A16-4E8A-BDD0-3F2A8CD47828}" type="presParOf" srcId="{857C03FE-2889-4184-8373-38F7AE54C381}" destId="{FD851CCE-881F-4F4B-B077-317385D22A09}" srcOrd="0" destOrd="0" presId="urn:microsoft.com/office/officeart/2008/layout/SquareAccentList"/>
    <dgm:cxn modelId="{938B59A1-9FAC-4ACE-983A-AB4A9B68EDED}" type="presParOf" srcId="{FD851CCE-881F-4F4B-B077-317385D22A09}" destId="{0030AC4C-D001-4680-881E-8ABC7965B29D}" srcOrd="0" destOrd="0" presId="urn:microsoft.com/office/officeart/2008/layout/SquareAccentList"/>
    <dgm:cxn modelId="{67A48A6C-364D-4C03-BF6C-399E7E9DF020}" type="presParOf" srcId="{FD851CCE-881F-4F4B-B077-317385D22A09}" destId="{2DFFF61D-3240-4E96-9498-2BA5E8BB9C8E}" srcOrd="1" destOrd="0" presId="urn:microsoft.com/office/officeart/2008/layout/SquareAccentList"/>
    <dgm:cxn modelId="{2165BC59-9B1A-4552-875A-E2726BA43EA6}" type="presParOf" srcId="{857C03FE-2889-4184-8373-38F7AE54C381}" destId="{EE71528D-6F57-4D93-A917-95FB5024288E}" srcOrd="1" destOrd="0" presId="urn:microsoft.com/office/officeart/2008/layout/SquareAccentList"/>
    <dgm:cxn modelId="{C455171B-2563-4E23-AB24-E53B12BE0A1C}" type="presParOf" srcId="{EE71528D-6F57-4D93-A917-95FB5024288E}" destId="{F274116A-2AB6-4321-B8DE-99622BBAFC82}" srcOrd="0" destOrd="0" presId="urn:microsoft.com/office/officeart/2008/layout/SquareAccentList"/>
    <dgm:cxn modelId="{A9AE5C43-7ECE-4D81-AAEA-CE312FD84880}" type="presParOf" srcId="{EE71528D-6F57-4D93-A917-95FB5024288E}" destId="{29654419-6D3E-4412-B638-5945B1AE62A7}" srcOrd="1" destOrd="0" presId="urn:microsoft.com/office/officeart/2008/layout/SquareAccentList"/>
    <dgm:cxn modelId="{A3A72D0D-9FD6-4271-AFB5-02A32FE4ADD0}" type="presParOf" srcId="{857C03FE-2889-4184-8373-38F7AE54C381}" destId="{22F83AD2-91B8-4CD2-BF4D-486A65EBC67A}" srcOrd="2" destOrd="0" presId="urn:microsoft.com/office/officeart/2008/layout/SquareAccentList"/>
    <dgm:cxn modelId="{FE7919E5-6712-4DCA-BF9B-A4A7E79022AB}" type="presParOf" srcId="{22F83AD2-91B8-4CD2-BF4D-486A65EBC67A}" destId="{5F3A95F9-F6DA-401C-BC49-DEF268E70789}" srcOrd="0" destOrd="0" presId="urn:microsoft.com/office/officeart/2008/layout/SquareAccentList"/>
    <dgm:cxn modelId="{86C74305-0329-471F-A988-7582F8666CBB}" type="presParOf" srcId="{22F83AD2-91B8-4CD2-BF4D-486A65EBC67A}" destId="{2DE4D0C0-EA73-4E9A-A762-E683BDC7F5C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72CB21-C01A-45AA-B812-9936E2EE09A3}"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C7A203D-41D0-43A5-A44A-06FF6DBD139D}">
      <dgm:prSet phldrT="[Text]" custT="1">
        <dgm:style>
          <a:lnRef idx="2">
            <a:schemeClr val="accent1"/>
          </a:lnRef>
          <a:fillRef idx="1">
            <a:schemeClr val="lt1"/>
          </a:fillRef>
          <a:effectRef idx="0">
            <a:schemeClr val="accent1"/>
          </a:effectRef>
          <a:fontRef idx="minor">
            <a:schemeClr val="dk1"/>
          </a:fontRef>
        </dgm:style>
      </dgm:prSet>
      <dgm:spPr>
        <a:ln w="28575"/>
      </dgm:spPr>
      <dgm:t>
        <a:bodyPr/>
        <a:lstStyle/>
        <a:p>
          <a:r>
            <a:rPr lang="en-US" sz="2400" b="1" dirty="0"/>
            <a:t>Pre-commit</a:t>
          </a:r>
          <a:r>
            <a:rPr lang="en-US" sz="2400" dirty="0"/>
            <a:t> – Write back dirty lines to the LLC</a:t>
          </a:r>
        </a:p>
      </dgm:t>
    </dgm:pt>
    <dgm:pt modelId="{9D10FEFB-02F5-4D59-9FE7-1FA2A505239E}" type="parTrans" cxnId="{34F1CDC6-BFFE-4BED-A849-90D2796B3435}">
      <dgm:prSet/>
      <dgm:spPr/>
      <dgm:t>
        <a:bodyPr/>
        <a:lstStyle/>
        <a:p>
          <a:endParaRPr lang="en-US" sz="2400"/>
        </a:p>
      </dgm:t>
    </dgm:pt>
    <dgm:pt modelId="{05189397-D440-4440-8D67-C1ACB7E8BB93}" type="sibTrans" cxnId="{34F1CDC6-BFFE-4BED-A849-90D2796B3435}">
      <dgm:prSet/>
      <dgm:spPr/>
      <dgm:t>
        <a:bodyPr/>
        <a:lstStyle/>
        <a:p>
          <a:endParaRPr lang="en-US" sz="2400"/>
        </a:p>
      </dgm:t>
    </dgm:pt>
    <dgm:pt modelId="{5D5A0C4D-F22A-43A6-A1AC-8703D9CDBD7F}">
      <dgm:prSet phldrT="[Text]" custT="1">
        <dgm:style>
          <a:lnRef idx="2">
            <a:schemeClr val="accent6"/>
          </a:lnRef>
          <a:fillRef idx="1">
            <a:schemeClr val="lt1"/>
          </a:fillRef>
          <a:effectRef idx="0">
            <a:schemeClr val="accent6"/>
          </a:effectRef>
          <a:fontRef idx="minor">
            <a:schemeClr val="dk1"/>
          </a:fontRef>
        </dgm:style>
      </dgm:prSet>
      <dgm:spPr>
        <a:ln w="28575"/>
      </dgm:spPr>
      <dgm:t>
        <a:bodyPr/>
        <a:lstStyle/>
        <a:p>
          <a:r>
            <a:rPr lang="en-US" sz="2400" b="1" dirty="0">
              <a:latin typeface="+mn-lt"/>
              <a:cs typeface="Arial" panose="020B0604020202020204" pitchFamily="34" charset="0"/>
            </a:rPr>
            <a:t>Read validation</a:t>
          </a:r>
          <a:r>
            <a:rPr lang="en-US" sz="2400" dirty="0">
              <a:latin typeface="+mn-lt"/>
              <a:cs typeface="Arial" panose="020B0604020202020204" pitchFamily="34" charset="0"/>
            </a:rPr>
            <a:t> – Validate reads using version and value validation </a:t>
          </a:r>
        </a:p>
      </dgm:t>
    </dgm:pt>
    <dgm:pt modelId="{E7F4A707-FE11-41FA-A51D-47CBE252A465}" type="parTrans" cxnId="{0EE7BC7E-F729-450A-93E9-CADAD92B8434}">
      <dgm:prSet/>
      <dgm:spPr/>
      <dgm:t>
        <a:bodyPr/>
        <a:lstStyle/>
        <a:p>
          <a:endParaRPr lang="en-US" sz="2400"/>
        </a:p>
      </dgm:t>
    </dgm:pt>
    <dgm:pt modelId="{DEE58D55-2F94-4130-94A5-5F7DD084E9C7}" type="sibTrans" cxnId="{0EE7BC7E-F729-450A-93E9-CADAD92B8434}">
      <dgm:prSet/>
      <dgm:spPr/>
      <dgm:t>
        <a:bodyPr/>
        <a:lstStyle/>
        <a:p>
          <a:endParaRPr lang="en-US" sz="2400"/>
        </a:p>
      </dgm:t>
    </dgm:pt>
    <dgm:pt modelId="{90EC8CE2-7820-47D8-8D50-EC5A519511D9}">
      <dgm:prSet phldrT="[Text]" custT="1">
        <dgm:style>
          <a:lnRef idx="2">
            <a:schemeClr val="accent2"/>
          </a:lnRef>
          <a:fillRef idx="1">
            <a:schemeClr val="lt1"/>
          </a:fillRef>
          <a:effectRef idx="0">
            <a:schemeClr val="accent2"/>
          </a:effectRef>
          <a:fontRef idx="minor">
            <a:schemeClr val="dk1"/>
          </a:fontRef>
        </dgm:style>
      </dgm:prSet>
      <dgm:spPr>
        <a:ln w="28575"/>
      </dgm:spPr>
      <dgm:t>
        <a:bodyPr/>
        <a:lstStyle/>
        <a:p>
          <a:endParaRPr lang="en-US" sz="2400" dirty="0"/>
        </a:p>
      </dgm:t>
    </dgm:pt>
    <dgm:pt modelId="{18601D09-CFAF-45A5-8B1B-545BF4A40495}" type="sibTrans" cxnId="{44FA06FC-E12D-4668-82DF-6CB518BE1133}">
      <dgm:prSet/>
      <dgm:spPr/>
      <dgm:t>
        <a:bodyPr/>
        <a:lstStyle/>
        <a:p>
          <a:endParaRPr lang="en-US" sz="2400"/>
        </a:p>
      </dgm:t>
    </dgm:pt>
    <dgm:pt modelId="{F1E320B5-52A8-4605-B83C-11B1339A5F42}" type="parTrans" cxnId="{44FA06FC-E12D-4668-82DF-6CB518BE1133}">
      <dgm:prSet/>
      <dgm:spPr/>
      <dgm:t>
        <a:bodyPr/>
        <a:lstStyle/>
        <a:p>
          <a:endParaRPr lang="en-US" sz="2400"/>
        </a:p>
      </dgm:t>
    </dgm:pt>
    <dgm:pt modelId="{5BFD6084-9EB8-47BD-A329-AA75196B8CF8}" type="pres">
      <dgm:prSet presAssocID="{E872CB21-C01A-45AA-B812-9936E2EE09A3}" presName="linear" presStyleCnt="0">
        <dgm:presLayoutVars>
          <dgm:dir/>
          <dgm:animLvl val="lvl"/>
          <dgm:resizeHandles val="exact"/>
        </dgm:presLayoutVars>
      </dgm:prSet>
      <dgm:spPr/>
    </dgm:pt>
    <dgm:pt modelId="{DA2BDEE6-0877-4A24-9DCD-17DAF2E14BE6}" type="pres">
      <dgm:prSet presAssocID="{BC7A203D-41D0-43A5-A44A-06FF6DBD139D}" presName="parentLin" presStyleCnt="0"/>
      <dgm:spPr/>
    </dgm:pt>
    <dgm:pt modelId="{2B3FD7C4-62BE-4481-BE30-5BBCDD36B49F}" type="pres">
      <dgm:prSet presAssocID="{BC7A203D-41D0-43A5-A44A-06FF6DBD139D}" presName="parentLeftMargin" presStyleLbl="node1" presStyleIdx="0" presStyleCnt="3"/>
      <dgm:spPr/>
    </dgm:pt>
    <dgm:pt modelId="{976D54B9-A2B1-46E5-B1F8-9C5DEA6407C0}" type="pres">
      <dgm:prSet presAssocID="{BC7A203D-41D0-43A5-A44A-06FF6DBD139D}" presName="parentText" presStyleLbl="node1" presStyleIdx="0" presStyleCnt="3">
        <dgm:presLayoutVars>
          <dgm:chMax val="0"/>
          <dgm:bulletEnabled val="1"/>
        </dgm:presLayoutVars>
      </dgm:prSet>
      <dgm:spPr/>
    </dgm:pt>
    <dgm:pt modelId="{C4D2C441-7F79-4493-810C-81C4AE93BD04}" type="pres">
      <dgm:prSet presAssocID="{BC7A203D-41D0-43A5-A44A-06FF6DBD139D}" presName="negativeSpace" presStyleCnt="0"/>
      <dgm:spPr/>
    </dgm:pt>
    <dgm:pt modelId="{A99B0002-B631-49B1-8D78-F52CD3DEF573}" type="pres">
      <dgm:prSet presAssocID="{BC7A203D-41D0-43A5-A44A-06FF6DBD139D}" presName="childText" presStyleLbl="conFgAcc1" presStyleIdx="0" presStyleCnt="3">
        <dgm:presLayoutVars>
          <dgm:bulletEnabled val="1"/>
        </dgm:presLayoutVars>
      </dgm:prSet>
      <dgm:spPr>
        <a:ln>
          <a:noFill/>
        </a:ln>
      </dgm:spPr>
    </dgm:pt>
    <dgm:pt modelId="{97209A9B-A8D6-4E5E-9F52-DEA7BECC071E}" type="pres">
      <dgm:prSet presAssocID="{05189397-D440-4440-8D67-C1ACB7E8BB93}" presName="spaceBetweenRectangles" presStyleCnt="0"/>
      <dgm:spPr/>
    </dgm:pt>
    <dgm:pt modelId="{9628D0B1-A8C4-492A-8B60-3E9C7193347F}" type="pres">
      <dgm:prSet presAssocID="{5D5A0C4D-F22A-43A6-A1AC-8703D9CDBD7F}" presName="parentLin" presStyleCnt="0"/>
      <dgm:spPr/>
    </dgm:pt>
    <dgm:pt modelId="{0B02A893-ED7E-4A56-A7D0-38989D90D969}" type="pres">
      <dgm:prSet presAssocID="{5D5A0C4D-F22A-43A6-A1AC-8703D9CDBD7F}" presName="parentLeftMargin" presStyleLbl="node1" presStyleIdx="0" presStyleCnt="3"/>
      <dgm:spPr/>
    </dgm:pt>
    <dgm:pt modelId="{972CC65F-58E3-4B41-B7B5-B3CA374EADE1}" type="pres">
      <dgm:prSet presAssocID="{5D5A0C4D-F22A-43A6-A1AC-8703D9CDBD7F}" presName="parentText" presStyleLbl="node1" presStyleIdx="1" presStyleCnt="3">
        <dgm:presLayoutVars>
          <dgm:chMax val="0"/>
          <dgm:bulletEnabled val="1"/>
        </dgm:presLayoutVars>
      </dgm:prSet>
      <dgm:spPr/>
    </dgm:pt>
    <dgm:pt modelId="{6E371581-760C-41BD-A10F-60C9DF57B8B4}" type="pres">
      <dgm:prSet presAssocID="{5D5A0C4D-F22A-43A6-A1AC-8703D9CDBD7F}" presName="negativeSpace" presStyleCnt="0"/>
      <dgm:spPr/>
    </dgm:pt>
    <dgm:pt modelId="{379001FF-F963-46E4-874C-0594EF1B631F}" type="pres">
      <dgm:prSet presAssocID="{5D5A0C4D-F22A-43A6-A1AC-8703D9CDBD7F}" presName="childText" presStyleLbl="conFgAcc1" presStyleIdx="1" presStyleCnt="3">
        <dgm:presLayoutVars>
          <dgm:bulletEnabled val="1"/>
        </dgm:presLayoutVars>
      </dgm:prSet>
      <dgm:spPr>
        <a:ln>
          <a:noFill/>
        </a:ln>
      </dgm:spPr>
    </dgm:pt>
    <dgm:pt modelId="{92AC2552-1E8A-4A11-9771-1D653347BEB2}" type="pres">
      <dgm:prSet presAssocID="{DEE58D55-2F94-4130-94A5-5F7DD084E9C7}" presName="spaceBetweenRectangles" presStyleCnt="0"/>
      <dgm:spPr/>
    </dgm:pt>
    <dgm:pt modelId="{6259354B-E5DD-47E7-B94E-146D7F9D9BD6}" type="pres">
      <dgm:prSet presAssocID="{90EC8CE2-7820-47D8-8D50-EC5A519511D9}" presName="parentLin" presStyleCnt="0"/>
      <dgm:spPr/>
    </dgm:pt>
    <dgm:pt modelId="{29583F2E-BC11-4477-98B4-BB66E54B6F9D}" type="pres">
      <dgm:prSet presAssocID="{90EC8CE2-7820-47D8-8D50-EC5A519511D9}" presName="parentLeftMargin" presStyleLbl="node1" presStyleIdx="1" presStyleCnt="3"/>
      <dgm:spPr/>
    </dgm:pt>
    <dgm:pt modelId="{F25A9531-DA87-4B8F-95A4-8D4F6415C0E8}" type="pres">
      <dgm:prSet presAssocID="{90EC8CE2-7820-47D8-8D50-EC5A519511D9}" presName="parentText" presStyleLbl="node1" presStyleIdx="2" presStyleCnt="3">
        <dgm:presLayoutVars>
          <dgm:chMax val="0"/>
          <dgm:bulletEnabled val="1"/>
        </dgm:presLayoutVars>
      </dgm:prSet>
      <dgm:spPr/>
    </dgm:pt>
    <dgm:pt modelId="{BB518456-2534-4435-BF09-9868FDDD3726}" type="pres">
      <dgm:prSet presAssocID="{90EC8CE2-7820-47D8-8D50-EC5A519511D9}" presName="negativeSpace" presStyleCnt="0"/>
      <dgm:spPr/>
    </dgm:pt>
    <dgm:pt modelId="{E07C7F1F-E631-42FC-9E0A-B46131AC6DAD}" type="pres">
      <dgm:prSet presAssocID="{90EC8CE2-7820-47D8-8D50-EC5A519511D9}" presName="childText" presStyleLbl="conFgAcc1" presStyleIdx="2" presStyleCnt="3" custLinFactNeighborX="-176">
        <dgm:presLayoutVars>
          <dgm:bulletEnabled val="1"/>
        </dgm:presLayoutVars>
      </dgm:prSet>
      <dgm:spPr>
        <a:ln>
          <a:noFill/>
        </a:ln>
      </dgm:spPr>
    </dgm:pt>
  </dgm:ptLst>
  <dgm:cxnLst>
    <dgm:cxn modelId="{ECBE8042-5ED3-4CC8-A246-F9B4991F1DD9}" type="presOf" srcId="{E872CB21-C01A-45AA-B812-9936E2EE09A3}" destId="{5BFD6084-9EB8-47BD-A329-AA75196B8CF8}" srcOrd="0" destOrd="0" presId="urn:microsoft.com/office/officeart/2005/8/layout/list1"/>
    <dgm:cxn modelId="{C4D1C262-68EC-467D-B994-3D99A7330084}" type="presOf" srcId="{5D5A0C4D-F22A-43A6-A1AC-8703D9CDBD7F}" destId="{0B02A893-ED7E-4A56-A7D0-38989D90D969}" srcOrd="0" destOrd="0" presId="urn:microsoft.com/office/officeart/2005/8/layout/list1"/>
    <dgm:cxn modelId="{52E56A6D-E004-4BB3-8B3F-0C8831D9B70E}" type="presOf" srcId="{5D5A0C4D-F22A-43A6-A1AC-8703D9CDBD7F}" destId="{972CC65F-58E3-4B41-B7B5-B3CA374EADE1}" srcOrd="1" destOrd="0" presId="urn:microsoft.com/office/officeart/2005/8/layout/list1"/>
    <dgm:cxn modelId="{0EE7BC7E-F729-450A-93E9-CADAD92B8434}" srcId="{E872CB21-C01A-45AA-B812-9936E2EE09A3}" destId="{5D5A0C4D-F22A-43A6-A1AC-8703D9CDBD7F}" srcOrd="1" destOrd="0" parTransId="{E7F4A707-FE11-41FA-A51D-47CBE252A465}" sibTransId="{DEE58D55-2F94-4130-94A5-5F7DD084E9C7}"/>
    <dgm:cxn modelId="{45AB5C92-3549-45F1-AB89-A510744B260B}" type="presOf" srcId="{90EC8CE2-7820-47D8-8D50-EC5A519511D9}" destId="{F25A9531-DA87-4B8F-95A4-8D4F6415C0E8}" srcOrd="1" destOrd="0" presId="urn:microsoft.com/office/officeart/2005/8/layout/list1"/>
    <dgm:cxn modelId="{EF7C20AC-D517-40A9-8CF1-EB4C4C16A412}" type="presOf" srcId="{BC7A203D-41D0-43A5-A44A-06FF6DBD139D}" destId="{976D54B9-A2B1-46E5-B1F8-9C5DEA6407C0}" srcOrd="1" destOrd="0" presId="urn:microsoft.com/office/officeart/2005/8/layout/list1"/>
    <dgm:cxn modelId="{9BC6D6AD-A054-4E14-BA8A-28F35CF2B2E4}" type="presOf" srcId="{90EC8CE2-7820-47D8-8D50-EC5A519511D9}" destId="{29583F2E-BC11-4477-98B4-BB66E54B6F9D}" srcOrd="0" destOrd="0" presId="urn:microsoft.com/office/officeart/2005/8/layout/list1"/>
    <dgm:cxn modelId="{34F1CDC6-BFFE-4BED-A849-90D2796B3435}" srcId="{E872CB21-C01A-45AA-B812-9936E2EE09A3}" destId="{BC7A203D-41D0-43A5-A44A-06FF6DBD139D}" srcOrd="0" destOrd="0" parTransId="{9D10FEFB-02F5-4D59-9FE7-1FA2A505239E}" sibTransId="{05189397-D440-4440-8D67-C1ACB7E8BB93}"/>
    <dgm:cxn modelId="{9FBAFBFB-B37C-46AF-B032-3960CC40CA60}" type="presOf" srcId="{BC7A203D-41D0-43A5-A44A-06FF6DBD139D}" destId="{2B3FD7C4-62BE-4481-BE30-5BBCDD36B49F}" srcOrd="0" destOrd="0" presId="urn:microsoft.com/office/officeart/2005/8/layout/list1"/>
    <dgm:cxn modelId="{44FA06FC-E12D-4668-82DF-6CB518BE1133}" srcId="{E872CB21-C01A-45AA-B812-9936E2EE09A3}" destId="{90EC8CE2-7820-47D8-8D50-EC5A519511D9}" srcOrd="2" destOrd="0" parTransId="{F1E320B5-52A8-4605-B83C-11B1339A5F42}" sibTransId="{18601D09-CFAF-45A5-8B1B-545BF4A40495}"/>
    <dgm:cxn modelId="{47D64D28-2860-45AA-AE19-35E605D9EE2C}" type="presParOf" srcId="{5BFD6084-9EB8-47BD-A329-AA75196B8CF8}" destId="{DA2BDEE6-0877-4A24-9DCD-17DAF2E14BE6}" srcOrd="0" destOrd="0" presId="urn:microsoft.com/office/officeart/2005/8/layout/list1"/>
    <dgm:cxn modelId="{6AA11B4A-F848-411A-999B-1E9B56FF9E3E}" type="presParOf" srcId="{DA2BDEE6-0877-4A24-9DCD-17DAF2E14BE6}" destId="{2B3FD7C4-62BE-4481-BE30-5BBCDD36B49F}" srcOrd="0" destOrd="0" presId="urn:microsoft.com/office/officeart/2005/8/layout/list1"/>
    <dgm:cxn modelId="{C0F90CBE-290B-4EA3-854F-00795148FC9F}" type="presParOf" srcId="{DA2BDEE6-0877-4A24-9DCD-17DAF2E14BE6}" destId="{976D54B9-A2B1-46E5-B1F8-9C5DEA6407C0}" srcOrd="1" destOrd="0" presId="urn:microsoft.com/office/officeart/2005/8/layout/list1"/>
    <dgm:cxn modelId="{99D546E0-4ECB-403F-B8AC-1AA5CF24AF38}" type="presParOf" srcId="{5BFD6084-9EB8-47BD-A329-AA75196B8CF8}" destId="{C4D2C441-7F79-4493-810C-81C4AE93BD04}" srcOrd="1" destOrd="0" presId="urn:microsoft.com/office/officeart/2005/8/layout/list1"/>
    <dgm:cxn modelId="{B0B098BD-F6EB-4814-A683-7EBE7F372457}" type="presParOf" srcId="{5BFD6084-9EB8-47BD-A329-AA75196B8CF8}" destId="{A99B0002-B631-49B1-8D78-F52CD3DEF573}" srcOrd="2" destOrd="0" presId="urn:microsoft.com/office/officeart/2005/8/layout/list1"/>
    <dgm:cxn modelId="{06709BD2-EB63-48FE-A6D2-EF219E370DD9}" type="presParOf" srcId="{5BFD6084-9EB8-47BD-A329-AA75196B8CF8}" destId="{97209A9B-A8D6-4E5E-9F52-DEA7BECC071E}" srcOrd="3" destOrd="0" presId="urn:microsoft.com/office/officeart/2005/8/layout/list1"/>
    <dgm:cxn modelId="{3F4CB8DB-7D6B-478D-8855-C856528E478B}" type="presParOf" srcId="{5BFD6084-9EB8-47BD-A329-AA75196B8CF8}" destId="{9628D0B1-A8C4-492A-8B60-3E9C7193347F}" srcOrd="4" destOrd="0" presId="urn:microsoft.com/office/officeart/2005/8/layout/list1"/>
    <dgm:cxn modelId="{1A775DD5-2D91-4C6F-8370-20AFFE91CC99}" type="presParOf" srcId="{9628D0B1-A8C4-492A-8B60-3E9C7193347F}" destId="{0B02A893-ED7E-4A56-A7D0-38989D90D969}" srcOrd="0" destOrd="0" presId="urn:microsoft.com/office/officeart/2005/8/layout/list1"/>
    <dgm:cxn modelId="{B90A3F94-3DC7-456B-95F1-B0E9CB88A080}" type="presParOf" srcId="{9628D0B1-A8C4-492A-8B60-3E9C7193347F}" destId="{972CC65F-58E3-4B41-B7B5-B3CA374EADE1}" srcOrd="1" destOrd="0" presId="urn:microsoft.com/office/officeart/2005/8/layout/list1"/>
    <dgm:cxn modelId="{AB6447BA-08B4-4F9D-B284-F0922703AEE2}" type="presParOf" srcId="{5BFD6084-9EB8-47BD-A329-AA75196B8CF8}" destId="{6E371581-760C-41BD-A10F-60C9DF57B8B4}" srcOrd="5" destOrd="0" presId="urn:microsoft.com/office/officeart/2005/8/layout/list1"/>
    <dgm:cxn modelId="{7451BB03-52B3-4DE3-ABB2-1268FBC6C859}" type="presParOf" srcId="{5BFD6084-9EB8-47BD-A329-AA75196B8CF8}" destId="{379001FF-F963-46E4-874C-0594EF1B631F}" srcOrd="6" destOrd="0" presId="urn:microsoft.com/office/officeart/2005/8/layout/list1"/>
    <dgm:cxn modelId="{7DCD9487-D9D8-47DF-B9F1-775E6D113780}" type="presParOf" srcId="{5BFD6084-9EB8-47BD-A329-AA75196B8CF8}" destId="{92AC2552-1E8A-4A11-9771-1D653347BEB2}" srcOrd="7" destOrd="0" presId="urn:microsoft.com/office/officeart/2005/8/layout/list1"/>
    <dgm:cxn modelId="{33DD573B-AA9C-4195-B522-271DE8749867}" type="presParOf" srcId="{5BFD6084-9EB8-47BD-A329-AA75196B8CF8}" destId="{6259354B-E5DD-47E7-B94E-146D7F9D9BD6}" srcOrd="8" destOrd="0" presId="urn:microsoft.com/office/officeart/2005/8/layout/list1"/>
    <dgm:cxn modelId="{64207E11-4BD9-45EC-A4AB-316BAAC21766}" type="presParOf" srcId="{6259354B-E5DD-47E7-B94E-146D7F9D9BD6}" destId="{29583F2E-BC11-4477-98B4-BB66E54B6F9D}" srcOrd="0" destOrd="0" presId="urn:microsoft.com/office/officeart/2005/8/layout/list1"/>
    <dgm:cxn modelId="{4E6E0F9F-785E-4C64-8120-EE92FB65FC8C}" type="presParOf" srcId="{6259354B-E5DD-47E7-B94E-146D7F9D9BD6}" destId="{F25A9531-DA87-4B8F-95A4-8D4F6415C0E8}" srcOrd="1" destOrd="0" presId="urn:microsoft.com/office/officeart/2005/8/layout/list1"/>
    <dgm:cxn modelId="{E4E5CF2B-7EDF-420A-A8C7-7118219A508E}" type="presParOf" srcId="{5BFD6084-9EB8-47BD-A329-AA75196B8CF8}" destId="{BB518456-2534-4435-BF09-9868FDDD3726}" srcOrd="9" destOrd="0" presId="urn:microsoft.com/office/officeart/2005/8/layout/list1"/>
    <dgm:cxn modelId="{E3A69AEB-E34E-4D37-9E3E-3A9E937ABB62}" type="presParOf" srcId="{5BFD6084-9EB8-47BD-A329-AA75196B8CF8}" destId="{E07C7F1F-E631-42FC-9E0A-B46131AC6DA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DF48AD-3C42-44F7-A8E3-9C41AEEB81C6}"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F956FE7D-641B-4B4C-BDBB-4EF16CD2347C}">
      <dgm:prSet phldrT="[Text]"/>
      <dgm:spPr/>
      <dgm:t>
        <a:bodyPr/>
        <a:lstStyle/>
        <a:p>
          <a:r>
            <a:rPr lang="en-US" dirty="0"/>
            <a:t>A region appears serializable if:</a:t>
          </a:r>
        </a:p>
      </dgm:t>
    </dgm:pt>
    <dgm:pt modelId="{C2A2F134-F271-4799-A700-0601456E8D4D}" type="parTrans" cxnId="{8E98D280-0B79-4809-8341-E38136276F5B}">
      <dgm:prSet/>
      <dgm:spPr/>
      <dgm:t>
        <a:bodyPr/>
        <a:lstStyle/>
        <a:p>
          <a:endParaRPr lang="en-US"/>
        </a:p>
      </dgm:t>
    </dgm:pt>
    <dgm:pt modelId="{DAE70124-34FC-4AF4-9DC5-EAB280EF47EA}" type="sibTrans" cxnId="{8E98D280-0B79-4809-8341-E38136276F5B}">
      <dgm:prSet/>
      <dgm:spPr/>
      <dgm:t>
        <a:bodyPr/>
        <a:lstStyle/>
        <a:p>
          <a:endParaRPr lang="en-US"/>
        </a:p>
      </dgm:t>
    </dgm:pt>
    <dgm:pt modelId="{529BAB68-ACAF-4B78-9BF4-28845CB5B804}">
      <dgm:prSet phldrT="[Text]" custT="1"/>
      <dgm:spPr/>
      <dgm:t>
        <a:bodyPr/>
        <a:lstStyle/>
        <a:p>
          <a:r>
            <a:rPr lang="en-US" sz="2000" dirty="0"/>
            <a:t>There were no conflicts</a:t>
          </a:r>
        </a:p>
      </dgm:t>
    </dgm:pt>
    <dgm:pt modelId="{5CB81D2E-096E-4A88-992A-D3FA96D7008A}" type="parTrans" cxnId="{77459A05-1DAC-42A7-8606-04315657D771}">
      <dgm:prSet/>
      <dgm:spPr/>
      <dgm:t>
        <a:bodyPr/>
        <a:lstStyle/>
        <a:p>
          <a:endParaRPr lang="en-US"/>
        </a:p>
      </dgm:t>
    </dgm:pt>
    <dgm:pt modelId="{DF5DFCB1-7D88-4AAB-A7CD-23C60A43DE33}" type="sibTrans" cxnId="{77459A05-1DAC-42A7-8606-04315657D771}">
      <dgm:prSet/>
      <dgm:spPr/>
      <dgm:t>
        <a:bodyPr/>
        <a:lstStyle/>
        <a:p>
          <a:endParaRPr lang="en-US"/>
        </a:p>
      </dgm:t>
    </dgm:pt>
    <dgm:pt modelId="{4C37678B-EB33-41D4-91A2-49E02F681252}">
      <dgm:prSet phldrT="[Text]" custT="1"/>
      <dgm:spPr/>
      <dgm:t>
        <a:bodyPr/>
        <a:lstStyle/>
        <a:p>
          <a:r>
            <a:rPr lang="en-US" sz="2000" dirty="0"/>
            <a:t>Writes appear atomic</a:t>
          </a:r>
        </a:p>
      </dgm:t>
    </dgm:pt>
    <dgm:pt modelId="{4CB574F2-132E-40D7-B671-5BBD5DB93F8E}" type="parTrans" cxnId="{EE25AF93-A5BA-464D-B217-2FDB8862D0A9}">
      <dgm:prSet/>
      <dgm:spPr/>
      <dgm:t>
        <a:bodyPr/>
        <a:lstStyle/>
        <a:p>
          <a:endParaRPr lang="en-US"/>
        </a:p>
      </dgm:t>
    </dgm:pt>
    <dgm:pt modelId="{CE9B6B8B-2FE1-4D57-9923-6015E2640488}" type="sibTrans" cxnId="{EE25AF93-A5BA-464D-B217-2FDB8862D0A9}">
      <dgm:prSet/>
      <dgm:spPr/>
      <dgm:t>
        <a:bodyPr/>
        <a:lstStyle/>
        <a:p>
          <a:endParaRPr lang="en-US"/>
        </a:p>
      </dgm:t>
    </dgm:pt>
    <dgm:pt modelId="{464E05CE-DF11-457D-8EDD-776BEC986DAD}">
      <dgm:prSet phldrT="[Text]" custT="1"/>
      <dgm:spPr/>
      <dgm:t>
        <a:bodyPr/>
        <a:lstStyle/>
        <a:p>
          <a:r>
            <a:rPr lang="en-US" sz="2000" dirty="0"/>
            <a:t>Values read are consistent</a:t>
          </a:r>
        </a:p>
      </dgm:t>
    </dgm:pt>
    <dgm:pt modelId="{F220122D-0446-4117-A746-9620135D8527}" type="parTrans" cxnId="{87D239AD-C9B8-4C7B-ABBC-6D1735244582}">
      <dgm:prSet/>
      <dgm:spPr/>
      <dgm:t>
        <a:bodyPr/>
        <a:lstStyle/>
        <a:p>
          <a:endParaRPr lang="en-US"/>
        </a:p>
      </dgm:t>
    </dgm:pt>
    <dgm:pt modelId="{E94159FC-63B8-44B3-BA2E-690B9EA8F5E4}" type="sibTrans" cxnId="{87D239AD-C9B8-4C7B-ABBC-6D1735244582}">
      <dgm:prSet/>
      <dgm:spPr/>
      <dgm:t>
        <a:bodyPr/>
        <a:lstStyle/>
        <a:p>
          <a:endParaRPr lang="en-US"/>
        </a:p>
      </dgm:t>
    </dgm:pt>
    <dgm:pt modelId="{6F985DA8-8309-47BB-8D48-D4FC128CB7FA}" type="pres">
      <dgm:prSet presAssocID="{85DF48AD-3C42-44F7-A8E3-9C41AEEB81C6}" presName="layout" presStyleCnt="0">
        <dgm:presLayoutVars>
          <dgm:chMax/>
          <dgm:chPref/>
          <dgm:dir/>
          <dgm:resizeHandles/>
        </dgm:presLayoutVars>
      </dgm:prSet>
      <dgm:spPr/>
    </dgm:pt>
    <dgm:pt modelId="{CBDA8799-BA63-404F-912E-718CA1A616B0}" type="pres">
      <dgm:prSet presAssocID="{F956FE7D-641B-4B4C-BDBB-4EF16CD2347C}" presName="root" presStyleCnt="0">
        <dgm:presLayoutVars>
          <dgm:chMax/>
          <dgm:chPref/>
        </dgm:presLayoutVars>
      </dgm:prSet>
      <dgm:spPr/>
    </dgm:pt>
    <dgm:pt modelId="{A745EE05-EE5F-4D92-AC48-8B88E429BBA4}" type="pres">
      <dgm:prSet presAssocID="{F956FE7D-641B-4B4C-BDBB-4EF16CD2347C}" presName="rootComposite" presStyleCnt="0">
        <dgm:presLayoutVars/>
      </dgm:prSet>
      <dgm:spPr/>
    </dgm:pt>
    <dgm:pt modelId="{EC723EB6-2A13-40E2-B9CD-FE11328B33E4}" type="pres">
      <dgm:prSet presAssocID="{F956FE7D-641B-4B4C-BDBB-4EF16CD2347C}" presName="ParentAccent" presStyleLbl="alignNode1" presStyleIdx="0" presStyleCnt="1"/>
      <dgm:spPr>
        <a:noFill/>
        <a:ln>
          <a:noFill/>
        </a:ln>
      </dgm:spPr>
    </dgm:pt>
    <dgm:pt modelId="{1A412DD7-0EE0-4BB0-B3A8-2602A3D14084}" type="pres">
      <dgm:prSet presAssocID="{F956FE7D-641B-4B4C-BDBB-4EF16CD2347C}" presName="ParentSmallAccent" presStyleLbl="fgAcc1" presStyleIdx="0" presStyleCnt="1"/>
      <dgm:spPr>
        <a:noFill/>
        <a:ln>
          <a:noFill/>
        </a:ln>
      </dgm:spPr>
    </dgm:pt>
    <dgm:pt modelId="{DE8D65E4-D6C4-4F9A-A731-2DF280016DDA}" type="pres">
      <dgm:prSet presAssocID="{F956FE7D-641B-4B4C-BDBB-4EF16CD2347C}" presName="Parent" presStyleLbl="revTx" presStyleIdx="0" presStyleCnt="4" custScaleX="112192">
        <dgm:presLayoutVars>
          <dgm:chMax/>
          <dgm:chPref val="4"/>
          <dgm:bulletEnabled val="1"/>
        </dgm:presLayoutVars>
      </dgm:prSet>
      <dgm:spPr/>
    </dgm:pt>
    <dgm:pt modelId="{857C03FE-2889-4184-8373-38F7AE54C381}" type="pres">
      <dgm:prSet presAssocID="{F956FE7D-641B-4B4C-BDBB-4EF16CD2347C}" presName="childShape" presStyleCnt="0">
        <dgm:presLayoutVars>
          <dgm:chMax val="0"/>
          <dgm:chPref val="0"/>
        </dgm:presLayoutVars>
      </dgm:prSet>
      <dgm:spPr/>
    </dgm:pt>
    <dgm:pt modelId="{FD851CCE-881F-4F4B-B077-317385D22A09}" type="pres">
      <dgm:prSet presAssocID="{529BAB68-ACAF-4B78-9BF4-28845CB5B804}" presName="childComposite" presStyleCnt="0">
        <dgm:presLayoutVars>
          <dgm:chMax val="0"/>
          <dgm:chPref val="0"/>
        </dgm:presLayoutVars>
      </dgm:prSet>
      <dgm:spPr/>
    </dgm:pt>
    <dgm:pt modelId="{0030AC4C-D001-4680-881E-8ABC7965B29D}" type="pres">
      <dgm:prSet presAssocID="{529BAB68-ACAF-4B78-9BF4-28845CB5B804}" presName="ChildAccent" presStyleLbl="solidFgAcc1" presStyleIdx="0" presStyleCnt="3"/>
      <dgm:spPr>
        <a:solidFill>
          <a:schemeClr val="bg1">
            <a:lumMod val="85000"/>
          </a:schemeClr>
        </a:solidFill>
        <a:ln>
          <a:noFill/>
        </a:ln>
      </dgm:spPr>
    </dgm:pt>
    <dgm:pt modelId="{2DFFF61D-3240-4E96-9498-2BA5E8BB9C8E}" type="pres">
      <dgm:prSet presAssocID="{529BAB68-ACAF-4B78-9BF4-28845CB5B804}" presName="Child" presStyleLbl="revTx" presStyleIdx="1" presStyleCnt="4">
        <dgm:presLayoutVars>
          <dgm:chMax val="0"/>
          <dgm:chPref val="0"/>
          <dgm:bulletEnabled val="1"/>
        </dgm:presLayoutVars>
      </dgm:prSet>
      <dgm:spPr/>
    </dgm:pt>
    <dgm:pt modelId="{EE71528D-6F57-4D93-A917-95FB5024288E}" type="pres">
      <dgm:prSet presAssocID="{4C37678B-EB33-41D4-91A2-49E02F681252}" presName="childComposite" presStyleCnt="0">
        <dgm:presLayoutVars>
          <dgm:chMax val="0"/>
          <dgm:chPref val="0"/>
        </dgm:presLayoutVars>
      </dgm:prSet>
      <dgm:spPr/>
    </dgm:pt>
    <dgm:pt modelId="{F274116A-2AB6-4321-B8DE-99622BBAFC82}" type="pres">
      <dgm:prSet presAssocID="{4C37678B-EB33-41D4-91A2-49E02F681252}" presName="ChildAccent" presStyleLbl="solidFgAcc1" presStyleIdx="1" presStyleCnt="3"/>
      <dgm:spPr>
        <a:solidFill>
          <a:schemeClr val="accent1"/>
        </a:solidFill>
        <a:ln>
          <a:solidFill>
            <a:schemeClr val="accent1"/>
          </a:solidFill>
        </a:ln>
      </dgm:spPr>
    </dgm:pt>
    <dgm:pt modelId="{29654419-6D3E-4412-B638-5945B1AE62A7}" type="pres">
      <dgm:prSet presAssocID="{4C37678B-EB33-41D4-91A2-49E02F681252}" presName="Child" presStyleLbl="revTx" presStyleIdx="2" presStyleCnt="4">
        <dgm:presLayoutVars>
          <dgm:chMax val="0"/>
          <dgm:chPref val="0"/>
          <dgm:bulletEnabled val="1"/>
        </dgm:presLayoutVars>
      </dgm:prSet>
      <dgm:spPr/>
    </dgm:pt>
    <dgm:pt modelId="{22F83AD2-91B8-4CD2-BF4D-486A65EBC67A}" type="pres">
      <dgm:prSet presAssocID="{464E05CE-DF11-457D-8EDD-776BEC986DAD}" presName="childComposite" presStyleCnt="0">
        <dgm:presLayoutVars>
          <dgm:chMax val="0"/>
          <dgm:chPref val="0"/>
        </dgm:presLayoutVars>
      </dgm:prSet>
      <dgm:spPr/>
    </dgm:pt>
    <dgm:pt modelId="{5F3A95F9-F6DA-401C-BC49-DEF268E70789}" type="pres">
      <dgm:prSet presAssocID="{464E05CE-DF11-457D-8EDD-776BEC986DAD}" presName="ChildAccent" presStyleLbl="solidFgAcc1" presStyleIdx="2" presStyleCnt="3"/>
      <dgm:spPr>
        <a:solidFill>
          <a:schemeClr val="accent6"/>
        </a:solidFill>
        <a:ln>
          <a:noFill/>
        </a:ln>
      </dgm:spPr>
    </dgm:pt>
    <dgm:pt modelId="{2DE4D0C0-EA73-4E9A-A762-E683BDC7F5C1}" type="pres">
      <dgm:prSet presAssocID="{464E05CE-DF11-457D-8EDD-776BEC986DAD}" presName="Child" presStyleLbl="revTx" presStyleIdx="3" presStyleCnt="4">
        <dgm:presLayoutVars>
          <dgm:chMax val="0"/>
          <dgm:chPref val="0"/>
          <dgm:bulletEnabled val="1"/>
        </dgm:presLayoutVars>
      </dgm:prSet>
      <dgm:spPr/>
    </dgm:pt>
  </dgm:ptLst>
  <dgm:cxnLst>
    <dgm:cxn modelId="{77459A05-1DAC-42A7-8606-04315657D771}" srcId="{F956FE7D-641B-4B4C-BDBB-4EF16CD2347C}" destId="{529BAB68-ACAF-4B78-9BF4-28845CB5B804}" srcOrd="0" destOrd="0" parTransId="{5CB81D2E-096E-4A88-992A-D3FA96D7008A}" sibTransId="{DF5DFCB1-7D88-4AAB-A7CD-23C60A43DE33}"/>
    <dgm:cxn modelId="{4632D242-1229-4B96-9149-B799F3EDCAD9}" type="presOf" srcId="{4C37678B-EB33-41D4-91A2-49E02F681252}" destId="{29654419-6D3E-4412-B638-5945B1AE62A7}" srcOrd="0" destOrd="0" presId="urn:microsoft.com/office/officeart/2008/layout/SquareAccentList"/>
    <dgm:cxn modelId="{8E98D280-0B79-4809-8341-E38136276F5B}" srcId="{85DF48AD-3C42-44F7-A8E3-9C41AEEB81C6}" destId="{F956FE7D-641B-4B4C-BDBB-4EF16CD2347C}" srcOrd="0" destOrd="0" parTransId="{C2A2F134-F271-4799-A700-0601456E8D4D}" sibTransId="{DAE70124-34FC-4AF4-9DC5-EAB280EF47EA}"/>
    <dgm:cxn modelId="{EE25AF93-A5BA-464D-B217-2FDB8862D0A9}" srcId="{F956FE7D-641B-4B4C-BDBB-4EF16CD2347C}" destId="{4C37678B-EB33-41D4-91A2-49E02F681252}" srcOrd="1" destOrd="0" parTransId="{4CB574F2-132E-40D7-B671-5BBD5DB93F8E}" sibTransId="{CE9B6B8B-2FE1-4D57-9923-6015E2640488}"/>
    <dgm:cxn modelId="{3D11D6A5-57DD-47EE-A0F3-217741B38610}" type="presOf" srcId="{464E05CE-DF11-457D-8EDD-776BEC986DAD}" destId="{2DE4D0C0-EA73-4E9A-A762-E683BDC7F5C1}" srcOrd="0" destOrd="0" presId="urn:microsoft.com/office/officeart/2008/layout/SquareAccentList"/>
    <dgm:cxn modelId="{87D239AD-C9B8-4C7B-ABBC-6D1735244582}" srcId="{F956FE7D-641B-4B4C-BDBB-4EF16CD2347C}" destId="{464E05CE-DF11-457D-8EDD-776BEC986DAD}" srcOrd="2" destOrd="0" parTransId="{F220122D-0446-4117-A746-9620135D8527}" sibTransId="{E94159FC-63B8-44B3-BA2E-690B9EA8F5E4}"/>
    <dgm:cxn modelId="{5AF765B8-1754-46EE-9D2F-833D565AAF08}" type="presOf" srcId="{529BAB68-ACAF-4B78-9BF4-28845CB5B804}" destId="{2DFFF61D-3240-4E96-9498-2BA5E8BB9C8E}" srcOrd="0" destOrd="0" presId="urn:microsoft.com/office/officeart/2008/layout/SquareAccentList"/>
    <dgm:cxn modelId="{6235F7CD-175C-4536-B5B8-75B0963FE82D}" type="presOf" srcId="{F956FE7D-641B-4B4C-BDBB-4EF16CD2347C}" destId="{DE8D65E4-D6C4-4F9A-A731-2DF280016DDA}" srcOrd="0" destOrd="0" presId="urn:microsoft.com/office/officeart/2008/layout/SquareAccentList"/>
    <dgm:cxn modelId="{705519D3-B751-4045-AF37-C71D37E6D3F3}" type="presOf" srcId="{85DF48AD-3C42-44F7-A8E3-9C41AEEB81C6}" destId="{6F985DA8-8309-47BB-8D48-D4FC128CB7FA}" srcOrd="0" destOrd="0" presId="urn:microsoft.com/office/officeart/2008/layout/SquareAccentList"/>
    <dgm:cxn modelId="{3BDC8875-1E75-4982-8F2D-C9B2802F4C53}" type="presParOf" srcId="{6F985DA8-8309-47BB-8D48-D4FC128CB7FA}" destId="{CBDA8799-BA63-404F-912E-718CA1A616B0}" srcOrd="0" destOrd="0" presId="urn:microsoft.com/office/officeart/2008/layout/SquareAccentList"/>
    <dgm:cxn modelId="{F0F35DF2-1BBA-40C5-BBF5-C376D4EB5629}" type="presParOf" srcId="{CBDA8799-BA63-404F-912E-718CA1A616B0}" destId="{A745EE05-EE5F-4D92-AC48-8B88E429BBA4}" srcOrd="0" destOrd="0" presId="urn:microsoft.com/office/officeart/2008/layout/SquareAccentList"/>
    <dgm:cxn modelId="{36585551-E250-4DCF-9EDA-77150848F5D1}" type="presParOf" srcId="{A745EE05-EE5F-4D92-AC48-8B88E429BBA4}" destId="{EC723EB6-2A13-40E2-B9CD-FE11328B33E4}" srcOrd="0" destOrd="0" presId="urn:microsoft.com/office/officeart/2008/layout/SquareAccentList"/>
    <dgm:cxn modelId="{83B4238F-C4B3-4C61-ABC6-A829590EC053}" type="presParOf" srcId="{A745EE05-EE5F-4D92-AC48-8B88E429BBA4}" destId="{1A412DD7-0EE0-4BB0-B3A8-2602A3D14084}" srcOrd="1" destOrd="0" presId="urn:microsoft.com/office/officeart/2008/layout/SquareAccentList"/>
    <dgm:cxn modelId="{A1BF34CC-80FF-4E3D-940E-3DC7506D3DCA}" type="presParOf" srcId="{A745EE05-EE5F-4D92-AC48-8B88E429BBA4}" destId="{DE8D65E4-D6C4-4F9A-A731-2DF280016DDA}" srcOrd="2" destOrd="0" presId="urn:microsoft.com/office/officeart/2008/layout/SquareAccentList"/>
    <dgm:cxn modelId="{5E288159-A349-400F-A844-EC37B58BE2B5}" type="presParOf" srcId="{CBDA8799-BA63-404F-912E-718CA1A616B0}" destId="{857C03FE-2889-4184-8373-38F7AE54C381}" srcOrd="1" destOrd="0" presId="urn:microsoft.com/office/officeart/2008/layout/SquareAccentList"/>
    <dgm:cxn modelId="{51BB3DB5-2A16-4E8A-BDD0-3F2A8CD47828}" type="presParOf" srcId="{857C03FE-2889-4184-8373-38F7AE54C381}" destId="{FD851CCE-881F-4F4B-B077-317385D22A09}" srcOrd="0" destOrd="0" presId="urn:microsoft.com/office/officeart/2008/layout/SquareAccentList"/>
    <dgm:cxn modelId="{938B59A1-9FAC-4ACE-983A-AB4A9B68EDED}" type="presParOf" srcId="{FD851CCE-881F-4F4B-B077-317385D22A09}" destId="{0030AC4C-D001-4680-881E-8ABC7965B29D}" srcOrd="0" destOrd="0" presId="urn:microsoft.com/office/officeart/2008/layout/SquareAccentList"/>
    <dgm:cxn modelId="{67A48A6C-364D-4C03-BF6C-399E7E9DF020}" type="presParOf" srcId="{FD851CCE-881F-4F4B-B077-317385D22A09}" destId="{2DFFF61D-3240-4E96-9498-2BA5E8BB9C8E}" srcOrd="1" destOrd="0" presId="urn:microsoft.com/office/officeart/2008/layout/SquareAccentList"/>
    <dgm:cxn modelId="{2165BC59-9B1A-4552-875A-E2726BA43EA6}" type="presParOf" srcId="{857C03FE-2889-4184-8373-38F7AE54C381}" destId="{EE71528D-6F57-4D93-A917-95FB5024288E}" srcOrd="1" destOrd="0" presId="urn:microsoft.com/office/officeart/2008/layout/SquareAccentList"/>
    <dgm:cxn modelId="{C455171B-2563-4E23-AB24-E53B12BE0A1C}" type="presParOf" srcId="{EE71528D-6F57-4D93-A917-95FB5024288E}" destId="{F274116A-2AB6-4321-B8DE-99622BBAFC82}" srcOrd="0" destOrd="0" presId="urn:microsoft.com/office/officeart/2008/layout/SquareAccentList"/>
    <dgm:cxn modelId="{A9AE5C43-7ECE-4D81-AAEA-CE312FD84880}" type="presParOf" srcId="{EE71528D-6F57-4D93-A917-95FB5024288E}" destId="{29654419-6D3E-4412-B638-5945B1AE62A7}" srcOrd="1" destOrd="0" presId="urn:microsoft.com/office/officeart/2008/layout/SquareAccentList"/>
    <dgm:cxn modelId="{A3A72D0D-9FD6-4271-AFB5-02A32FE4ADD0}" type="presParOf" srcId="{857C03FE-2889-4184-8373-38F7AE54C381}" destId="{22F83AD2-91B8-4CD2-BF4D-486A65EBC67A}" srcOrd="2" destOrd="0" presId="urn:microsoft.com/office/officeart/2008/layout/SquareAccentList"/>
    <dgm:cxn modelId="{FE7919E5-6712-4DCA-BF9B-A4A7E79022AB}" type="presParOf" srcId="{22F83AD2-91B8-4CD2-BF4D-486A65EBC67A}" destId="{5F3A95F9-F6DA-401C-BC49-DEF268E70789}" srcOrd="0" destOrd="0" presId="urn:microsoft.com/office/officeart/2008/layout/SquareAccentList"/>
    <dgm:cxn modelId="{86C74305-0329-471F-A988-7582F8666CBB}" type="presParOf" srcId="{22F83AD2-91B8-4CD2-BF4D-486A65EBC67A}" destId="{2DE4D0C0-EA73-4E9A-A762-E683BDC7F5C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72CB21-C01A-45AA-B812-9936E2EE09A3}"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C7A203D-41D0-43A5-A44A-06FF6DBD139D}">
      <dgm:prSet phldrT="[Text]" custT="1">
        <dgm:style>
          <a:lnRef idx="2">
            <a:schemeClr val="accent1"/>
          </a:lnRef>
          <a:fillRef idx="1">
            <a:schemeClr val="lt1"/>
          </a:fillRef>
          <a:effectRef idx="0">
            <a:schemeClr val="accent1"/>
          </a:effectRef>
          <a:fontRef idx="minor">
            <a:schemeClr val="dk1"/>
          </a:fontRef>
        </dgm:style>
      </dgm:prSet>
      <dgm:spPr>
        <a:ln w="28575"/>
      </dgm:spPr>
      <dgm:t>
        <a:bodyPr/>
        <a:lstStyle/>
        <a:p>
          <a:r>
            <a:rPr lang="en-US" sz="2400" b="1" dirty="0"/>
            <a:t>Pre-commit</a:t>
          </a:r>
          <a:r>
            <a:rPr lang="en-US" sz="2400" dirty="0"/>
            <a:t> – Write back dirty lines to the LLC</a:t>
          </a:r>
        </a:p>
      </dgm:t>
    </dgm:pt>
    <dgm:pt modelId="{9D10FEFB-02F5-4D59-9FE7-1FA2A505239E}" type="parTrans" cxnId="{34F1CDC6-BFFE-4BED-A849-90D2796B3435}">
      <dgm:prSet/>
      <dgm:spPr/>
      <dgm:t>
        <a:bodyPr/>
        <a:lstStyle/>
        <a:p>
          <a:endParaRPr lang="en-US" sz="2400"/>
        </a:p>
      </dgm:t>
    </dgm:pt>
    <dgm:pt modelId="{05189397-D440-4440-8D67-C1ACB7E8BB93}" type="sibTrans" cxnId="{34F1CDC6-BFFE-4BED-A849-90D2796B3435}">
      <dgm:prSet/>
      <dgm:spPr/>
      <dgm:t>
        <a:bodyPr/>
        <a:lstStyle/>
        <a:p>
          <a:endParaRPr lang="en-US" sz="2400"/>
        </a:p>
      </dgm:t>
    </dgm:pt>
    <dgm:pt modelId="{5D5A0C4D-F22A-43A6-A1AC-8703D9CDBD7F}">
      <dgm:prSet phldrT="[Text]" custT="1">
        <dgm:style>
          <a:lnRef idx="2">
            <a:schemeClr val="accent6"/>
          </a:lnRef>
          <a:fillRef idx="1">
            <a:schemeClr val="lt1"/>
          </a:fillRef>
          <a:effectRef idx="0">
            <a:schemeClr val="accent6"/>
          </a:effectRef>
          <a:fontRef idx="minor">
            <a:schemeClr val="dk1"/>
          </a:fontRef>
        </dgm:style>
      </dgm:prSet>
      <dgm:spPr>
        <a:ln w="28575"/>
      </dgm:spPr>
      <dgm:t>
        <a:bodyPr/>
        <a:lstStyle/>
        <a:p>
          <a:r>
            <a:rPr lang="en-US" sz="2400" b="1" dirty="0">
              <a:latin typeface="+mn-lt"/>
              <a:cs typeface="Arial" panose="020B0604020202020204" pitchFamily="34" charset="0"/>
            </a:rPr>
            <a:t>Read validation</a:t>
          </a:r>
          <a:r>
            <a:rPr lang="en-US" sz="2400" dirty="0">
              <a:latin typeface="+mn-lt"/>
              <a:cs typeface="Arial" panose="020B0604020202020204" pitchFamily="34" charset="0"/>
            </a:rPr>
            <a:t> – Validate reads using version and value validation </a:t>
          </a:r>
        </a:p>
      </dgm:t>
    </dgm:pt>
    <dgm:pt modelId="{E7F4A707-FE11-41FA-A51D-47CBE252A465}" type="parTrans" cxnId="{0EE7BC7E-F729-450A-93E9-CADAD92B8434}">
      <dgm:prSet/>
      <dgm:spPr/>
      <dgm:t>
        <a:bodyPr/>
        <a:lstStyle/>
        <a:p>
          <a:endParaRPr lang="en-US" sz="2400"/>
        </a:p>
      </dgm:t>
    </dgm:pt>
    <dgm:pt modelId="{DEE58D55-2F94-4130-94A5-5F7DD084E9C7}" type="sibTrans" cxnId="{0EE7BC7E-F729-450A-93E9-CADAD92B8434}">
      <dgm:prSet/>
      <dgm:spPr/>
      <dgm:t>
        <a:bodyPr/>
        <a:lstStyle/>
        <a:p>
          <a:endParaRPr lang="en-US" sz="2400"/>
        </a:p>
      </dgm:t>
    </dgm:pt>
    <dgm:pt modelId="{90EC8CE2-7820-47D8-8D50-EC5A519511D9}">
      <dgm:prSet phldrT="[Text]" custT="1">
        <dgm:style>
          <a:lnRef idx="2">
            <a:schemeClr val="accent2"/>
          </a:lnRef>
          <a:fillRef idx="1">
            <a:schemeClr val="lt1"/>
          </a:fillRef>
          <a:effectRef idx="0">
            <a:schemeClr val="accent2"/>
          </a:effectRef>
          <a:fontRef idx="minor">
            <a:schemeClr val="dk1"/>
          </a:fontRef>
        </dgm:style>
      </dgm:prSet>
      <dgm:spPr>
        <a:ln w="28575"/>
      </dgm:spPr>
      <dgm:t>
        <a:bodyPr/>
        <a:lstStyle/>
        <a:p>
          <a:r>
            <a:rPr lang="en-US" sz="2400" b="1" dirty="0"/>
            <a:t>Post-commit</a:t>
          </a:r>
          <a:r>
            <a:rPr lang="en-US" sz="2400" dirty="0"/>
            <a:t> – Clear per-core metadata, self-invalidate private lines</a:t>
          </a:r>
        </a:p>
      </dgm:t>
    </dgm:pt>
    <dgm:pt modelId="{F1E320B5-52A8-4605-B83C-11B1339A5F42}" type="parTrans" cxnId="{44FA06FC-E12D-4668-82DF-6CB518BE1133}">
      <dgm:prSet/>
      <dgm:spPr/>
      <dgm:t>
        <a:bodyPr/>
        <a:lstStyle/>
        <a:p>
          <a:endParaRPr lang="en-US" sz="2400"/>
        </a:p>
      </dgm:t>
    </dgm:pt>
    <dgm:pt modelId="{18601D09-CFAF-45A5-8B1B-545BF4A40495}" type="sibTrans" cxnId="{44FA06FC-E12D-4668-82DF-6CB518BE1133}">
      <dgm:prSet/>
      <dgm:spPr/>
      <dgm:t>
        <a:bodyPr/>
        <a:lstStyle/>
        <a:p>
          <a:endParaRPr lang="en-US" sz="2400"/>
        </a:p>
      </dgm:t>
    </dgm:pt>
    <dgm:pt modelId="{5BFD6084-9EB8-47BD-A329-AA75196B8CF8}" type="pres">
      <dgm:prSet presAssocID="{E872CB21-C01A-45AA-B812-9936E2EE09A3}" presName="linear" presStyleCnt="0">
        <dgm:presLayoutVars>
          <dgm:dir/>
          <dgm:animLvl val="lvl"/>
          <dgm:resizeHandles val="exact"/>
        </dgm:presLayoutVars>
      </dgm:prSet>
      <dgm:spPr/>
    </dgm:pt>
    <dgm:pt modelId="{DA2BDEE6-0877-4A24-9DCD-17DAF2E14BE6}" type="pres">
      <dgm:prSet presAssocID="{BC7A203D-41D0-43A5-A44A-06FF6DBD139D}" presName="parentLin" presStyleCnt="0"/>
      <dgm:spPr/>
    </dgm:pt>
    <dgm:pt modelId="{2B3FD7C4-62BE-4481-BE30-5BBCDD36B49F}" type="pres">
      <dgm:prSet presAssocID="{BC7A203D-41D0-43A5-A44A-06FF6DBD139D}" presName="parentLeftMargin" presStyleLbl="node1" presStyleIdx="0" presStyleCnt="3"/>
      <dgm:spPr/>
    </dgm:pt>
    <dgm:pt modelId="{976D54B9-A2B1-46E5-B1F8-9C5DEA6407C0}" type="pres">
      <dgm:prSet presAssocID="{BC7A203D-41D0-43A5-A44A-06FF6DBD139D}" presName="parentText" presStyleLbl="node1" presStyleIdx="0" presStyleCnt="3">
        <dgm:presLayoutVars>
          <dgm:chMax val="0"/>
          <dgm:bulletEnabled val="1"/>
        </dgm:presLayoutVars>
      </dgm:prSet>
      <dgm:spPr/>
    </dgm:pt>
    <dgm:pt modelId="{C4D2C441-7F79-4493-810C-81C4AE93BD04}" type="pres">
      <dgm:prSet presAssocID="{BC7A203D-41D0-43A5-A44A-06FF6DBD139D}" presName="negativeSpace" presStyleCnt="0"/>
      <dgm:spPr/>
    </dgm:pt>
    <dgm:pt modelId="{A99B0002-B631-49B1-8D78-F52CD3DEF573}" type="pres">
      <dgm:prSet presAssocID="{BC7A203D-41D0-43A5-A44A-06FF6DBD139D}" presName="childText" presStyleLbl="conFgAcc1" presStyleIdx="0" presStyleCnt="3">
        <dgm:presLayoutVars>
          <dgm:bulletEnabled val="1"/>
        </dgm:presLayoutVars>
      </dgm:prSet>
      <dgm:spPr>
        <a:ln>
          <a:noFill/>
        </a:ln>
      </dgm:spPr>
    </dgm:pt>
    <dgm:pt modelId="{97209A9B-A8D6-4E5E-9F52-DEA7BECC071E}" type="pres">
      <dgm:prSet presAssocID="{05189397-D440-4440-8D67-C1ACB7E8BB93}" presName="spaceBetweenRectangles" presStyleCnt="0"/>
      <dgm:spPr/>
    </dgm:pt>
    <dgm:pt modelId="{9628D0B1-A8C4-492A-8B60-3E9C7193347F}" type="pres">
      <dgm:prSet presAssocID="{5D5A0C4D-F22A-43A6-A1AC-8703D9CDBD7F}" presName="parentLin" presStyleCnt="0"/>
      <dgm:spPr/>
    </dgm:pt>
    <dgm:pt modelId="{0B02A893-ED7E-4A56-A7D0-38989D90D969}" type="pres">
      <dgm:prSet presAssocID="{5D5A0C4D-F22A-43A6-A1AC-8703D9CDBD7F}" presName="parentLeftMargin" presStyleLbl="node1" presStyleIdx="0" presStyleCnt="3"/>
      <dgm:spPr/>
    </dgm:pt>
    <dgm:pt modelId="{972CC65F-58E3-4B41-B7B5-B3CA374EADE1}" type="pres">
      <dgm:prSet presAssocID="{5D5A0C4D-F22A-43A6-A1AC-8703D9CDBD7F}" presName="parentText" presStyleLbl="node1" presStyleIdx="1" presStyleCnt="3">
        <dgm:presLayoutVars>
          <dgm:chMax val="0"/>
          <dgm:bulletEnabled val="1"/>
        </dgm:presLayoutVars>
      </dgm:prSet>
      <dgm:spPr/>
    </dgm:pt>
    <dgm:pt modelId="{6E371581-760C-41BD-A10F-60C9DF57B8B4}" type="pres">
      <dgm:prSet presAssocID="{5D5A0C4D-F22A-43A6-A1AC-8703D9CDBD7F}" presName="negativeSpace" presStyleCnt="0"/>
      <dgm:spPr/>
    </dgm:pt>
    <dgm:pt modelId="{379001FF-F963-46E4-874C-0594EF1B631F}" type="pres">
      <dgm:prSet presAssocID="{5D5A0C4D-F22A-43A6-A1AC-8703D9CDBD7F}" presName="childText" presStyleLbl="conFgAcc1" presStyleIdx="1" presStyleCnt="3">
        <dgm:presLayoutVars>
          <dgm:bulletEnabled val="1"/>
        </dgm:presLayoutVars>
      </dgm:prSet>
      <dgm:spPr>
        <a:ln>
          <a:noFill/>
        </a:ln>
      </dgm:spPr>
    </dgm:pt>
    <dgm:pt modelId="{92AC2552-1E8A-4A11-9771-1D653347BEB2}" type="pres">
      <dgm:prSet presAssocID="{DEE58D55-2F94-4130-94A5-5F7DD084E9C7}" presName="spaceBetweenRectangles" presStyleCnt="0"/>
      <dgm:spPr/>
    </dgm:pt>
    <dgm:pt modelId="{6259354B-E5DD-47E7-B94E-146D7F9D9BD6}" type="pres">
      <dgm:prSet presAssocID="{90EC8CE2-7820-47D8-8D50-EC5A519511D9}" presName="parentLin" presStyleCnt="0"/>
      <dgm:spPr/>
    </dgm:pt>
    <dgm:pt modelId="{29583F2E-BC11-4477-98B4-BB66E54B6F9D}" type="pres">
      <dgm:prSet presAssocID="{90EC8CE2-7820-47D8-8D50-EC5A519511D9}" presName="parentLeftMargin" presStyleLbl="node1" presStyleIdx="1" presStyleCnt="3"/>
      <dgm:spPr/>
    </dgm:pt>
    <dgm:pt modelId="{F25A9531-DA87-4B8F-95A4-8D4F6415C0E8}" type="pres">
      <dgm:prSet presAssocID="{90EC8CE2-7820-47D8-8D50-EC5A519511D9}" presName="parentText" presStyleLbl="node1" presStyleIdx="2" presStyleCnt="3">
        <dgm:presLayoutVars>
          <dgm:chMax val="0"/>
          <dgm:bulletEnabled val="1"/>
        </dgm:presLayoutVars>
      </dgm:prSet>
      <dgm:spPr/>
    </dgm:pt>
    <dgm:pt modelId="{BB518456-2534-4435-BF09-9868FDDD3726}" type="pres">
      <dgm:prSet presAssocID="{90EC8CE2-7820-47D8-8D50-EC5A519511D9}" presName="negativeSpace" presStyleCnt="0"/>
      <dgm:spPr/>
    </dgm:pt>
    <dgm:pt modelId="{E07C7F1F-E631-42FC-9E0A-B46131AC6DAD}" type="pres">
      <dgm:prSet presAssocID="{90EC8CE2-7820-47D8-8D50-EC5A519511D9}" presName="childText" presStyleLbl="conFgAcc1" presStyleIdx="2" presStyleCnt="3" custLinFactNeighborX="-176">
        <dgm:presLayoutVars>
          <dgm:bulletEnabled val="1"/>
        </dgm:presLayoutVars>
      </dgm:prSet>
      <dgm:spPr>
        <a:ln>
          <a:noFill/>
        </a:ln>
      </dgm:spPr>
    </dgm:pt>
  </dgm:ptLst>
  <dgm:cxnLst>
    <dgm:cxn modelId="{ECBE8042-5ED3-4CC8-A246-F9B4991F1DD9}" type="presOf" srcId="{E872CB21-C01A-45AA-B812-9936E2EE09A3}" destId="{5BFD6084-9EB8-47BD-A329-AA75196B8CF8}" srcOrd="0" destOrd="0" presId="urn:microsoft.com/office/officeart/2005/8/layout/list1"/>
    <dgm:cxn modelId="{C4D1C262-68EC-467D-B994-3D99A7330084}" type="presOf" srcId="{5D5A0C4D-F22A-43A6-A1AC-8703D9CDBD7F}" destId="{0B02A893-ED7E-4A56-A7D0-38989D90D969}" srcOrd="0" destOrd="0" presId="urn:microsoft.com/office/officeart/2005/8/layout/list1"/>
    <dgm:cxn modelId="{52E56A6D-E004-4BB3-8B3F-0C8831D9B70E}" type="presOf" srcId="{5D5A0C4D-F22A-43A6-A1AC-8703D9CDBD7F}" destId="{972CC65F-58E3-4B41-B7B5-B3CA374EADE1}" srcOrd="1" destOrd="0" presId="urn:microsoft.com/office/officeart/2005/8/layout/list1"/>
    <dgm:cxn modelId="{0EE7BC7E-F729-450A-93E9-CADAD92B8434}" srcId="{E872CB21-C01A-45AA-B812-9936E2EE09A3}" destId="{5D5A0C4D-F22A-43A6-A1AC-8703D9CDBD7F}" srcOrd="1" destOrd="0" parTransId="{E7F4A707-FE11-41FA-A51D-47CBE252A465}" sibTransId="{DEE58D55-2F94-4130-94A5-5F7DD084E9C7}"/>
    <dgm:cxn modelId="{45AB5C92-3549-45F1-AB89-A510744B260B}" type="presOf" srcId="{90EC8CE2-7820-47D8-8D50-EC5A519511D9}" destId="{F25A9531-DA87-4B8F-95A4-8D4F6415C0E8}" srcOrd="1" destOrd="0" presId="urn:microsoft.com/office/officeart/2005/8/layout/list1"/>
    <dgm:cxn modelId="{EF7C20AC-D517-40A9-8CF1-EB4C4C16A412}" type="presOf" srcId="{BC7A203D-41D0-43A5-A44A-06FF6DBD139D}" destId="{976D54B9-A2B1-46E5-B1F8-9C5DEA6407C0}" srcOrd="1" destOrd="0" presId="urn:microsoft.com/office/officeart/2005/8/layout/list1"/>
    <dgm:cxn modelId="{9BC6D6AD-A054-4E14-BA8A-28F35CF2B2E4}" type="presOf" srcId="{90EC8CE2-7820-47D8-8D50-EC5A519511D9}" destId="{29583F2E-BC11-4477-98B4-BB66E54B6F9D}" srcOrd="0" destOrd="0" presId="urn:microsoft.com/office/officeart/2005/8/layout/list1"/>
    <dgm:cxn modelId="{34F1CDC6-BFFE-4BED-A849-90D2796B3435}" srcId="{E872CB21-C01A-45AA-B812-9936E2EE09A3}" destId="{BC7A203D-41D0-43A5-A44A-06FF6DBD139D}" srcOrd="0" destOrd="0" parTransId="{9D10FEFB-02F5-4D59-9FE7-1FA2A505239E}" sibTransId="{05189397-D440-4440-8D67-C1ACB7E8BB93}"/>
    <dgm:cxn modelId="{9FBAFBFB-B37C-46AF-B032-3960CC40CA60}" type="presOf" srcId="{BC7A203D-41D0-43A5-A44A-06FF6DBD139D}" destId="{2B3FD7C4-62BE-4481-BE30-5BBCDD36B49F}" srcOrd="0" destOrd="0" presId="urn:microsoft.com/office/officeart/2005/8/layout/list1"/>
    <dgm:cxn modelId="{44FA06FC-E12D-4668-82DF-6CB518BE1133}" srcId="{E872CB21-C01A-45AA-B812-9936E2EE09A3}" destId="{90EC8CE2-7820-47D8-8D50-EC5A519511D9}" srcOrd="2" destOrd="0" parTransId="{F1E320B5-52A8-4605-B83C-11B1339A5F42}" sibTransId="{18601D09-CFAF-45A5-8B1B-545BF4A40495}"/>
    <dgm:cxn modelId="{47D64D28-2860-45AA-AE19-35E605D9EE2C}" type="presParOf" srcId="{5BFD6084-9EB8-47BD-A329-AA75196B8CF8}" destId="{DA2BDEE6-0877-4A24-9DCD-17DAF2E14BE6}" srcOrd="0" destOrd="0" presId="urn:microsoft.com/office/officeart/2005/8/layout/list1"/>
    <dgm:cxn modelId="{6AA11B4A-F848-411A-999B-1E9B56FF9E3E}" type="presParOf" srcId="{DA2BDEE6-0877-4A24-9DCD-17DAF2E14BE6}" destId="{2B3FD7C4-62BE-4481-BE30-5BBCDD36B49F}" srcOrd="0" destOrd="0" presId="urn:microsoft.com/office/officeart/2005/8/layout/list1"/>
    <dgm:cxn modelId="{C0F90CBE-290B-4EA3-854F-00795148FC9F}" type="presParOf" srcId="{DA2BDEE6-0877-4A24-9DCD-17DAF2E14BE6}" destId="{976D54B9-A2B1-46E5-B1F8-9C5DEA6407C0}" srcOrd="1" destOrd="0" presId="urn:microsoft.com/office/officeart/2005/8/layout/list1"/>
    <dgm:cxn modelId="{99D546E0-4ECB-403F-B8AC-1AA5CF24AF38}" type="presParOf" srcId="{5BFD6084-9EB8-47BD-A329-AA75196B8CF8}" destId="{C4D2C441-7F79-4493-810C-81C4AE93BD04}" srcOrd="1" destOrd="0" presId="urn:microsoft.com/office/officeart/2005/8/layout/list1"/>
    <dgm:cxn modelId="{B0B098BD-F6EB-4814-A683-7EBE7F372457}" type="presParOf" srcId="{5BFD6084-9EB8-47BD-A329-AA75196B8CF8}" destId="{A99B0002-B631-49B1-8D78-F52CD3DEF573}" srcOrd="2" destOrd="0" presId="urn:microsoft.com/office/officeart/2005/8/layout/list1"/>
    <dgm:cxn modelId="{06709BD2-EB63-48FE-A6D2-EF219E370DD9}" type="presParOf" srcId="{5BFD6084-9EB8-47BD-A329-AA75196B8CF8}" destId="{97209A9B-A8D6-4E5E-9F52-DEA7BECC071E}" srcOrd="3" destOrd="0" presId="urn:microsoft.com/office/officeart/2005/8/layout/list1"/>
    <dgm:cxn modelId="{3F4CB8DB-7D6B-478D-8855-C856528E478B}" type="presParOf" srcId="{5BFD6084-9EB8-47BD-A329-AA75196B8CF8}" destId="{9628D0B1-A8C4-492A-8B60-3E9C7193347F}" srcOrd="4" destOrd="0" presId="urn:microsoft.com/office/officeart/2005/8/layout/list1"/>
    <dgm:cxn modelId="{1A775DD5-2D91-4C6F-8370-20AFFE91CC99}" type="presParOf" srcId="{9628D0B1-A8C4-492A-8B60-3E9C7193347F}" destId="{0B02A893-ED7E-4A56-A7D0-38989D90D969}" srcOrd="0" destOrd="0" presId="urn:microsoft.com/office/officeart/2005/8/layout/list1"/>
    <dgm:cxn modelId="{B90A3F94-3DC7-456B-95F1-B0E9CB88A080}" type="presParOf" srcId="{9628D0B1-A8C4-492A-8B60-3E9C7193347F}" destId="{972CC65F-58E3-4B41-B7B5-B3CA374EADE1}" srcOrd="1" destOrd="0" presId="urn:microsoft.com/office/officeart/2005/8/layout/list1"/>
    <dgm:cxn modelId="{AB6447BA-08B4-4F9D-B284-F0922703AEE2}" type="presParOf" srcId="{5BFD6084-9EB8-47BD-A329-AA75196B8CF8}" destId="{6E371581-760C-41BD-A10F-60C9DF57B8B4}" srcOrd="5" destOrd="0" presId="urn:microsoft.com/office/officeart/2005/8/layout/list1"/>
    <dgm:cxn modelId="{7451BB03-52B3-4DE3-ABB2-1268FBC6C859}" type="presParOf" srcId="{5BFD6084-9EB8-47BD-A329-AA75196B8CF8}" destId="{379001FF-F963-46E4-874C-0594EF1B631F}" srcOrd="6" destOrd="0" presId="urn:microsoft.com/office/officeart/2005/8/layout/list1"/>
    <dgm:cxn modelId="{7DCD9487-D9D8-47DF-B9F1-775E6D113780}" type="presParOf" srcId="{5BFD6084-9EB8-47BD-A329-AA75196B8CF8}" destId="{92AC2552-1E8A-4A11-9771-1D653347BEB2}" srcOrd="7" destOrd="0" presId="urn:microsoft.com/office/officeart/2005/8/layout/list1"/>
    <dgm:cxn modelId="{33DD573B-AA9C-4195-B522-271DE8749867}" type="presParOf" srcId="{5BFD6084-9EB8-47BD-A329-AA75196B8CF8}" destId="{6259354B-E5DD-47E7-B94E-146D7F9D9BD6}" srcOrd="8" destOrd="0" presId="urn:microsoft.com/office/officeart/2005/8/layout/list1"/>
    <dgm:cxn modelId="{64207E11-4BD9-45EC-A4AB-316BAAC21766}" type="presParOf" srcId="{6259354B-E5DD-47E7-B94E-146D7F9D9BD6}" destId="{29583F2E-BC11-4477-98B4-BB66E54B6F9D}" srcOrd="0" destOrd="0" presId="urn:microsoft.com/office/officeart/2005/8/layout/list1"/>
    <dgm:cxn modelId="{4E6E0F9F-785E-4C64-8120-EE92FB65FC8C}" type="presParOf" srcId="{6259354B-E5DD-47E7-B94E-146D7F9D9BD6}" destId="{F25A9531-DA87-4B8F-95A4-8D4F6415C0E8}" srcOrd="1" destOrd="0" presId="urn:microsoft.com/office/officeart/2005/8/layout/list1"/>
    <dgm:cxn modelId="{E4E5CF2B-7EDF-420A-A8C7-7118219A508E}" type="presParOf" srcId="{5BFD6084-9EB8-47BD-A329-AA75196B8CF8}" destId="{BB518456-2534-4435-BF09-9868FDDD3726}" srcOrd="9" destOrd="0" presId="urn:microsoft.com/office/officeart/2005/8/layout/list1"/>
    <dgm:cxn modelId="{E3A69AEB-E34E-4D37-9E3E-3A9E937ABB62}" type="presParOf" srcId="{5BFD6084-9EB8-47BD-A329-AA75196B8CF8}" destId="{E07C7F1F-E631-42FC-9E0A-B46131AC6DA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D1BCB6-6413-49D9-A756-12A117D1B7D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IN"/>
        </a:p>
      </dgm:t>
    </dgm:pt>
    <dgm:pt modelId="{A8FA691C-6873-4A58-B6E7-31CC41C5978F}">
      <dgm:prSet/>
      <dgm:spPr/>
      <dgm:t>
        <a:bodyPr/>
        <a:lstStyle/>
        <a:p>
          <a:r>
            <a:rPr lang="en-US"/>
            <a:t>AIM is a dedicated metadata cache adjacent to the LLC</a:t>
          </a:r>
          <a:endParaRPr lang="en-IN"/>
        </a:p>
      </dgm:t>
    </dgm:pt>
    <dgm:pt modelId="{ADACFE2F-63E7-4D22-91E3-72BD064F4609}" type="parTrans" cxnId="{E05A3DFB-78B7-442F-AA07-7CD3F4F16C34}">
      <dgm:prSet/>
      <dgm:spPr/>
      <dgm:t>
        <a:bodyPr/>
        <a:lstStyle/>
        <a:p>
          <a:endParaRPr lang="en-IN"/>
        </a:p>
      </dgm:t>
    </dgm:pt>
    <dgm:pt modelId="{1A617C11-59DB-4779-B744-1AD0278137DB}" type="sibTrans" cxnId="{E05A3DFB-78B7-442F-AA07-7CD3F4F16C34}">
      <dgm:prSet/>
      <dgm:spPr/>
      <dgm:t>
        <a:bodyPr/>
        <a:lstStyle/>
        <a:p>
          <a:endParaRPr lang="en-IN"/>
        </a:p>
      </dgm:t>
    </dgm:pt>
    <dgm:pt modelId="{C6D70DC1-8EB5-4B13-B774-47E51F932C85}">
      <dgm:prSet/>
      <dgm:spPr/>
      <dgm:t>
        <a:bodyPr/>
        <a:lstStyle/>
        <a:p>
          <a:r>
            <a:rPr lang="en-US" dirty="0"/>
            <a:t>AIM lines in ARC can be large</a:t>
          </a:r>
          <a:endParaRPr lang="en-IN" dirty="0"/>
        </a:p>
      </dgm:t>
    </dgm:pt>
    <dgm:pt modelId="{278054DD-31D6-4B5D-8F8F-91EBE180CB2D}" type="parTrans" cxnId="{CF18DEF6-7B1A-44F6-8534-8AA5C3499F55}">
      <dgm:prSet/>
      <dgm:spPr/>
      <dgm:t>
        <a:bodyPr/>
        <a:lstStyle/>
        <a:p>
          <a:endParaRPr lang="en-IN"/>
        </a:p>
      </dgm:t>
    </dgm:pt>
    <dgm:pt modelId="{249230D3-B64E-4FEB-BDF6-A7A829C3DC37}" type="sibTrans" cxnId="{CF18DEF6-7B1A-44F6-8534-8AA5C3499F55}">
      <dgm:prSet/>
      <dgm:spPr/>
      <dgm:t>
        <a:bodyPr/>
        <a:lstStyle/>
        <a:p>
          <a:endParaRPr lang="en-IN"/>
        </a:p>
      </dgm:t>
    </dgm:pt>
    <dgm:pt modelId="{4742E2A5-2CD1-48B3-9399-1CE61541BE88}">
      <dgm:prSet/>
      <dgm:spPr/>
      <dgm:t>
        <a:bodyPr/>
        <a:lstStyle/>
        <a:p>
          <a:r>
            <a:rPr lang="en-US"/>
            <a:t>Impractical to have large AIM cache structures</a:t>
          </a:r>
          <a:endParaRPr lang="en-IN"/>
        </a:p>
      </dgm:t>
    </dgm:pt>
    <dgm:pt modelId="{3D466B10-0706-4271-9DF1-9FCBBF321D89}" type="parTrans" cxnId="{BCEF6D50-EDD1-4292-B268-C26C192A535B}">
      <dgm:prSet/>
      <dgm:spPr/>
      <dgm:t>
        <a:bodyPr/>
        <a:lstStyle/>
        <a:p>
          <a:endParaRPr lang="en-IN"/>
        </a:p>
      </dgm:t>
    </dgm:pt>
    <dgm:pt modelId="{D82D6C50-ED3E-4CFD-AC66-6AD2FBB1F9FB}" type="sibTrans" cxnId="{BCEF6D50-EDD1-4292-B268-C26C192A535B}">
      <dgm:prSet/>
      <dgm:spPr/>
      <dgm:t>
        <a:bodyPr/>
        <a:lstStyle/>
        <a:p>
          <a:endParaRPr lang="en-IN"/>
        </a:p>
      </dgm:t>
    </dgm:pt>
    <dgm:pt modelId="{0C9D46E8-91D9-4EE1-8491-8D543D3F5886}">
      <dgm:prSet/>
      <dgm:spPr/>
      <dgm:t>
        <a:bodyPr/>
        <a:lstStyle/>
        <a:p>
          <a:r>
            <a:rPr lang="en-US"/>
            <a:t>ARC assumes a realistic AIM design with 32K entries</a:t>
          </a:r>
          <a:endParaRPr lang="en-IN"/>
        </a:p>
      </dgm:t>
    </dgm:pt>
    <dgm:pt modelId="{7CBA694D-55C0-4BD5-B9E7-149FD1A06A69}" type="parTrans" cxnId="{09B7C95C-3740-43E8-8277-606BB3826D4B}">
      <dgm:prSet/>
      <dgm:spPr/>
      <dgm:t>
        <a:bodyPr/>
        <a:lstStyle/>
        <a:p>
          <a:endParaRPr lang="en-IN"/>
        </a:p>
      </dgm:t>
    </dgm:pt>
    <dgm:pt modelId="{B1BBB7DF-744D-490C-92FD-52CE35A6F9D1}" type="sibTrans" cxnId="{09B7C95C-3740-43E8-8277-606BB3826D4B}">
      <dgm:prSet/>
      <dgm:spPr/>
      <dgm:t>
        <a:bodyPr/>
        <a:lstStyle/>
        <a:p>
          <a:endParaRPr lang="en-IN"/>
        </a:p>
      </dgm:t>
    </dgm:pt>
    <dgm:pt modelId="{80BE1316-7BF6-4D00-9828-BDA816A67D24}">
      <dgm:prSet/>
      <dgm:spPr/>
      <dgm:t>
        <a:bodyPr/>
        <a:lstStyle/>
        <a:p>
          <a:r>
            <a:rPr lang="en-US" dirty="0"/>
            <a:t> 100 bytes for 8 cores, 178 bytes for 16 cores, and 308 bytes for 32 cores</a:t>
          </a:r>
          <a:endParaRPr lang="en-IN" dirty="0"/>
        </a:p>
      </dgm:t>
    </dgm:pt>
    <dgm:pt modelId="{7A2DA46E-8285-4171-BF11-04998284BBCB}" type="parTrans" cxnId="{DA6E328A-13AF-408C-8FEB-D92DDB8D6E65}">
      <dgm:prSet/>
      <dgm:spPr/>
      <dgm:t>
        <a:bodyPr/>
        <a:lstStyle/>
        <a:p>
          <a:endParaRPr lang="en-IN"/>
        </a:p>
      </dgm:t>
    </dgm:pt>
    <dgm:pt modelId="{0A3E4A76-1703-40A5-9AEC-BFC335113CA0}" type="sibTrans" cxnId="{DA6E328A-13AF-408C-8FEB-D92DDB8D6E65}">
      <dgm:prSet/>
      <dgm:spPr/>
      <dgm:t>
        <a:bodyPr/>
        <a:lstStyle/>
        <a:p>
          <a:endParaRPr lang="en-IN"/>
        </a:p>
      </dgm:t>
    </dgm:pt>
    <dgm:pt modelId="{0FC025E9-8D79-4DC7-9DB4-66F8DCB6C6E7}" type="pres">
      <dgm:prSet presAssocID="{5FD1BCB6-6413-49D9-A756-12A117D1B7D0}" presName="linear" presStyleCnt="0">
        <dgm:presLayoutVars>
          <dgm:animLvl val="lvl"/>
          <dgm:resizeHandles val="exact"/>
        </dgm:presLayoutVars>
      </dgm:prSet>
      <dgm:spPr/>
    </dgm:pt>
    <dgm:pt modelId="{0BCE0BA2-7D6A-48F9-B360-3AB386583B86}" type="pres">
      <dgm:prSet presAssocID="{A8FA691C-6873-4A58-B6E7-31CC41C5978F}" presName="parentText" presStyleLbl="node1" presStyleIdx="0" presStyleCnt="3">
        <dgm:presLayoutVars>
          <dgm:chMax val="0"/>
          <dgm:bulletEnabled val="1"/>
        </dgm:presLayoutVars>
      </dgm:prSet>
      <dgm:spPr/>
    </dgm:pt>
    <dgm:pt modelId="{F3B9D978-8DA8-4B2B-9136-2D1703230FDB}" type="pres">
      <dgm:prSet presAssocID="{1A617C11-59DB-4779-B744-1AD0278137DB}" presName="spacer" presStyleCnt="0"/>
      <dgm:spPr/>
    </dgm:pt>
    <dgm:pt modelId="{92D8B8A8-428C-43BF-A730-7096BE6B3AE7}" type="pres">
      <dgm:prSet presAssocID="{C6D70DC1-8EB5-4B13-B774-47E51F932C85}" presName="parentText" presStyleLbl="node1" presStyleIdx="1" presStyleCnt="3">
        <dgm:presLayoutVars>
          <dgm:chMax val="0"/>
          <dgm:bulletEnabled val="1"/>
        </dgm:presLayoutVars>
      </dgm:prSet>
      <dgm:spPr/>
    </dgm:pt>
    <dgm:pt modelId="{688A93B8-5AF6-4822-B3ED-1D453CC1D377}" type="pres">
      <dgm:prSet presAssocID="{C6D70DC1-8EB5-4B13-B774-47E51F932C85}" presName="childText" presStyleLbl="revTx" presStyleIdx="0" presStyleCnt="1">
        <dgm:presLayoutVars>
          <dgm:bulletEnabled val="1"/>
        </dgm:presLayoutVars>
      </dgm:prSet>
      <dgm:spPr/>
    </dgm:pt>
    <dgm:pt modelId="{A3C6B2A4-BD19-4A9B-9E24-CCD36B127EA4}" type="pres">
      <dgm:prSet presAssocID="{0C9D46E8-91D9-4EE1-8491-8D543D3F5886}" presName="parentText" presStyleLbl="node1" presStyleIdx="2" presStyleCnt="3">
        <dgm:presLayoutVars>
          <dgm:chMax val="0"/>
          <dgm:bulletEnabled val="1"/>
        </dgm:presLayoutVars>
      </dgm:prSet>
      <dgm:spPr/>
    </dgm:pt>
  </dgm:ptLst>
  <dgm:cxnLst>
    <dgm:cxn modelId="{C30BB835-5EF4-4703-8DF4-2067FE1009E6}" type="presOf" srcId="{A8FA691C-6873-4A58-B6E7-31CC41C5978F}" destId="{0BCE0BA2-7D6A-48F9-B360-3AB386583B86}" srcOrd="0" destOrd="0" presId="urn:microsoft.com/office/officeart/2005/8/layout/vList2"/>
    <dgm:cxn modelId="{09B7C95C-3740-43E8-8277-606BB3826D4B}" srcId="{5FD1BCB6-6413-49D9-A756-12A117D1B7D0}" destId="{0C9D46E8-91D9-4EE1-8491-8D543D3F5886}" srcOrd="2" destOrd="0" parTransId="{7CBA694D-55C0-4BD5-B9E7-149FD1A06A69}" sibTransId="{B1BBB7DF-744D-490C-92FD-52CE35A6F9D1}"/>
    <dgm:cxn modelId="{8144C164-38D7-4F6D-BF79-8013E3AA08C6}" type="presOf" srcId="{80BE1316-7BF6-4D00-9828-BDA816A67D24}" destId="{688A93B8-5AF6-4822-B3ED-1D453CC1D377}" srcOrd="0" destOrd="0" presId="urn:microsoft.com/office/officeart/2005/8/layout/vList2"/>
    <dgm:cxn modelId="{5AC29948-CB61-427B-923B-29B21C74CE4D}" type="presOf" srcId="{5FD1BCB6-6413-49D9-A756-12A117D1B7D0}" destId="{0FC025E9-8D79-4DC7-9DB4-66F8DCB6C6E7}" srcOrd="0" destOrd="0" presId="urn:microsoft.com/office/officeart/2005/8/layout/vList2"/>
    <dgm:cxn modelId="{773CCB4A-406E-4716-A789-6E59BDE4E8EF}" type="presOf" srcId="{0C9D46E8-91D9-4EE1-8491-8D543D3F5886}" destId="{A3C6B2A4-BD19-4A9B-9E24-CCD36B127EA4}" srcOrd="0" destOrd="0" presId="urn:microsoft.com/office/officeart/2005/8/layout/vList2"/>
    <dgm:cxn modelId="{BCEF6D50-EDD1-4292-B268-C26C192A535B}" srcId="{C6D70DC1-8EB5-4B13-B774-47E51F932C85}" destId="{4742E2A5-2CD1-48B3-9399-1CE61541BE88}" srcOrd="1" destOrd="0" parTransId="{3D466B10-0706-4271-9DF1-9FCBBF321D89}" sibTransId="{D82D6C50-ED3E-4CFD-AC66-6AD2FBB1F9FB}"/>
    <dgm:cxn modelId="{736D3686-A698-47D9-8B77-663E9F13839F}" type="presOf" srcId="{C6D70DC1-8EB5-4B13-B774-47E51F932C85}" destId="{92D8B8A8-428C-43BF-A730-7096BE6B3AE7}" srcOrd="0" destOrd="0" presId="urn:microsoft.com/office/officeart/2005/8/layout/vList2"/>
    <dgm:cxn modelId="{DA6E328A-13AF-408C-8FEB-D92DDB8D6E65}" srcId="{C6D70DC1-8EB5-4B13-B774-47E51F932C85}" destId="{80BE1316-7BF6-4D00-9828-BDA816A67D24}" srcOrd="0" destOrd="0" parTransId="{7A2DA46E-8285-4171-BF11-04998284BBCB}" sibTransId="{0A3E4A76-1703-40A5-9AEC-BFC335113CA0}"/>
    <dgm:cxn modelId="{F7C46FAC-A190-4BC6-9F76-6BBA59126EFF}" type="presOf" srcId="{4742E2A5-2CD1-48B3-9399-1CE61541BE88}" destId="{688A93B8-5AF6-4822-B3ED-1D453CC1D377}" srcOrd="0" destOrd="1" presId="urn:microsoft.com/office/officeart/2005/8/layout/vList2"/>
    <dgm:cxn modelId="{CF18DEF6-7B1A-44F6-8534-8AA5C3499F55}" srcId="{5FD1BCB6-6413-49D9-A756-12A117D1B7D0}" destId="{C6D70DC1-8EB5-4B13-B774-47E51F932C85}" srcOrd="1" destOrd="0" parTransId="{278054DD-31D6-4B5D-8F8F-91EBE180CB2D}" sibTransId="{249230D3-B64E-4FEB-BDF6-A7A829C3DC37}"/>
    <dgm:cxn modelId="{E05A3DFB-78B7-442F-AA07-7CD3F4F16C34}" srcId="{5FD1BCB6-6413-49D9-A756-12A117D1B7D0}" destId="{A8FA691C-6873-4A58-B6E7-31CC41C5978F}" srcOrd="0" destOrd="0" parTransId="{ADACFE2F-63E7-4D22-91E3-72BD064F4609}" sibTransId="{1A617C11-59DB-4779-B744-1AD0278137DB}"/>
    <dgm:cxn modelId="{70363863-F6E6-4084-988F-21F0E9BF45FC}" type="presParOf" srcId="{0FC025E9-8D79-4DC7-9DB4-66F8DCB6C6E7}" destId="{0BCE0BA2-7D6A-48F9-B360-3AB386583B86}" srcOrd="0" destOrd="0" presId="urn:microsoft.com/office/officeart/2005/8/layout/vList2"/>
    <dgm:cxn modelId="{AC0E0E90-E683-4844-B83E-CC1322EC2CB5}" type="presParOf" srcId="{0FC025E9-8D79-4DC7-9DB4-66F8DCB6C6E7}" destId="{F3B9D978-8DA8-4B2B-9136-2D1703230FDB}" srcOrd="1" destOrd="0" presId="urn:microsoft.com/office/officeart/2005/8/layout/vList2"/>
    <dgm:cxn modelId="{1C69C387-A953-4079-8924-7E715C9E9EA6}" type="presParOf" srcId="{0FC025E9-8D79-4DC7-9DB4-66F8DCB6C6E7}" destId="{92D8B8A8-428C-43BF-A730-7096BE6B3AE7}" srcOrd="2" destOrd="0" presId="urn:microsoft.com/office/officeart/2005/8/layout/vList2"/>
    <dgm:cxn modelId="{1C5BF2E8-19D1-4412-B7C5-AFFF237C4CEB}" type="presParOf" srcId="{0FC025E9-8D79-4DC7-9DB4-66F8DCB6C6E7}" destId="{688A93B8-5AF6-4822-B3ED-1D453CC1D377}" srcOrd="3" destOrd="0" presId="urn:microsoft.com/office/officeart/2005/8/layout/vList2"/>
    <dgm:cxn modelId="{FAA7ECCE-FBF6-48ED-99FF-40A684FED33E}" type="presParOf" srcId="{0FC025E9-8D79-4DC7-9DB4-66F8DCB6C6E7}" destId="{A3C6B2A4-BD19-4A9B-9E24-CCD36B127E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BCAF32-CE3F-48B9-9535-B9D4B0B90429}"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IN"/>
        </a:p>
      </dgm:t>
    </dgm:pt>
    <dgm:pt modelId="{FD4011F2-018A-4C18-96FD-0E1E9406E91F}">
      <dgm:prSet/>
      <dgm:spPr/>
      <dgm:t>
        <a:bodyPr/>
        <a:lstStyle/>
        <a:p>
          <a:r>
            <a:rPr lang="en-US" dirty="0"/>
            <a:t>Release consistency and self-invalidation techniques can be a good fit for detecting region conflicts</a:t>
          </a:r>
          <a:endParaRPr lang="en-IN" dirty="0"/>
        </a:p>
      </dgm:t>
    </dgm:pt>
    <dgm:pt modelId="{88F9006F-E85F-495A-85FE-696E3E0A3185}" type="parTrans" cxnId="{A8351E11-8995-4265-B6B7-61CCF6A13673}">
      <dgm:prSet/>
      <dgm:spPr/>
      <dgm:t>
        <a:bodyPr/>
        <a:lstStyle/>
        <a:p>
          <a:endParaRPr lang="en-IN"/>
        </a:p>
      </dgm:t>
    </dgm:pt>
    <dgm:pt modelId="{6C728B8D-14B8-4E1F-A418-F8100E88478A}" type="sibTrans" cxnId="{A8351E11-8995-4265-B6B7-61CCF6A13673}">
      <dgm:prSet/>
      <dgm:spPr/>
      <dgm:t>
        <a:bodyPr/>
        <a:lstStyle/>
        <a:p>
          <a:endParaRPr lang="en-IN"/>
        </a:p>
      </dgm:t>
    </dgm:pt>
    <dgm:pt modelId="{9217C2DF-985B-4A36-A003-65E8C3B40924}">
      <dgm:prSet/>
      <dgm:spPr/>
      <dgm:t>
        <a:bodyPr/>
        <a:lstStyle/>
        <a:p>
          <a:r>
            <a:rPr lang="en-US" dirty="0"/>
            <a:t>Small metadata cache provides reasonable tradeoffs between performance and complexity</a:t>
          </a:r>
          <a:endParaRPr lang="en-IN" dirty="0"/>
        </a:p>
      </dgm:t>
    </dgm:pt>
    <dgm:pt modelId="{792E2F7E-6E06-412F-91EE-B76D09320C23}" type="parTrans" cxnId="{4F04B931-6BB0-4FA9-9B8D-EC44EBCD2F93}">
      <dgm:prSet/>
      <dgm:spPr/>
      <dgm:t>
        <a:bodyPr/>
        <a:lstStyle/>
        <a:p>
          <a:endParaRPr lang="en-IN"/>
        </a:p>
      </dgm:t>
    </dgm:pt>
    <dgm:pt modelId="{04AC4FB5-71AF-46DB-AC2B-B5FF3D83576B}" type="sibTrans" cxnId="{4F04B931-6BB0-4FA9-9B8D-EC44EBCD2F93}">
      <dgm:prSet/>
      <dgm:spPr/>
      <dgm:t>
        <a:bodyPr/>
        <a:lstStyle/>
        <a:p>
          <a:endParaRPr lang="en-IN"/>
        </a:p>
      </dgm:t>
    </dgm:pt>
    <dgm:pt modelId="{10DD0FD2-5031-442D-B5C2-01A0FEE7FE8B}">
      <dgm:prSet/>
      <dgm:spPr/>
      <dgm:t>
        <a:bodyPr/>
        <a:lstStyle/>
        <a:p>
          <a:r>
            <a:rPr lang="en-US" dirty="0"/>
            <a:t>Compared to state-of-art, ARC shows promise in making region conflict detection practical</a:t>
          </a:r>
          <a:endParaRPr lang="en-IN" dirty="0"/>
        </a:p>
      </dgm:t>
    </dgm:pt>
    <dgm:pt modelId="{7262D987-338F-4691-B8FD-71B6558BDA62}" type="parTrans" cxnId="{43B180F8-EF8D-4D7E-B47D-5A695BE06869}">
      <dgm:prSet/>
      <dgm:spPr/>
      <dgm:t>
        <a:bodyPr/>
        <a:lstStyle/>
        <a:p>
          <a:endParaRPr lang="en-IN"/>
        </a:p>
      </dgm:t>
    </dgm:pt>
    <dgm:pt modelId="{075E4BEC-943B-4A03-83DF-EADC20086D1F}" type="sibTrans" cxnId="{43B180F8-EF8D-4D7E-B47D-5A695BE06869}">
      <dgm:prSet/>
      <dgm:spPr/>
      <dgm:t>
        <a:bodyPr/>
        <a:lstStyle/>
        <a:p>
          <a:endParaRPr lang="en-IN"/>
        </a:p>
      </dgm:t>
    </dgm:pt>
    <dgm:pt modelId="{0BE66C51-96DB-4BEA-B415-0D1A5564CDCD}">
      <dgm:prSet/>
      <dgm:spPr/>
      <dgm:t>
        <a:bodyPr/>
        <a:lstStyle/>
        <a:p>
          <a:r>
            <a:rPr lang="en-US" b="1" dirty="0"/>
            <a:t>Key Takeaways!</a:t>
          </a:r>
          <a:endParaRPr lang="en-IN" b="1" dirty="0"/>
        </a:p>
      </dgm:t>
    </dgm:pt>
    <dgm:pt modelId="{1C147C07-32F5-4DFC-BF06-6D07B57E87C0}" type="parTrans" cxnId="{3ABF2462-4B6A-49C2-BFF5-A2F79372B513}">
      <dgm:prSet/>
      <dgm:spPr/>
      <dgm:t>
        <a:bodyPr/>
        <a:lstStyle/>
        <a:p>
          <a:endParaRPr lang="en-IN"/>
        </a:p>
      </dgm:t>
    </dgm:pt>
    <dgm:pt modelId="{44242280-1AAC-40D7-A9EE-B09FB38F7691}" type="sibTrans" cxnId="{3ABF2462-4B6A-49C2-BFF5-A2F79372B513}">
      <dgm:prSet/>
      <dgm:spPr/>
      <dgm:t>
        <a:bodyPr/>
        <a:lstStyle/>
        <a:p>
          <a:endParaRPr lang="en-IN"/>
        </a:p>
      </dgm:t>
    </dgm:pt>
    <dgm:pt modelId="{C2CBE4A5-7139-4B30-9CCB-22FAAC205048}" type="pres">
      <dgm:prSet presAssocID="{C4BCAF32-CE3F-48B9-9535-B9D4B0B90429}" presName="vert0" presStyleCnt="0">
        <dgm:presLayoutVars>
          <dgm:dir/>
          <dgm:animOne val="branch"/>
          <dgm:animLvl val="lvl"/>
        </dgm:presLayoutVars>
      </dgm:prSet>
      <dgm:spPr/>
    </dgm:pt>
    <dgm:pt modelId="{24F2C408-D4E0-4100-9030-69A554BB9C0C}" type="pres">
      <dgm:prSet presAssocID="{0BE66C51-96DB-4BEA-B415-0D1A5564CDCD}" presName="thickLine" presStyleLbl="alignNode1" presStyleIdx="0" presStyleCnt="1"/>
      <dgm:spPr/>
    </dgm:pt>
    <dgm:pt modelId="{B6653234-4EE4-4346-A1BD-BAF87064C83D}" type="pres">
      <dgm:prSet presAssocID="{0BE66C51-96DB-4BEA-B415-0D1A5564CDCD}" presName="horz1" presStyleCnt="0"/>
      <dgm:spPr/>
    </dgm:pt>
    <dgm:pt modelId="{2889CFB5-32E9-4EAC-9446-A128958E43F3}" type="pres">
      <dgm:prSet presAssocID="{0BE66C51-96DB-4BEA-B415-0D1A5564CDCD}" presName="tx1" presStyleLbl="revTx" presStyleIdx="0" presStyleCnt="4"/>
      <dgm:spPr/>
    </dgm:pt>
    <dgm:pt modelId="{72F74DF3-20E2-431A-B5DE-C63E8B0EBDA9}" type="pres">
      <dgm:prSet presAssocID="{0BE66C51-96DB-4BEA-B415-0D1A5564CDCD}" presName="vert1" presStyleCnt="0"/>
      <dgm:spPr/>
    </dgm:pt>
    <dgm:pt modelId="{BF275755-73E7-4E0E-B649-2CF4111AA5AE}" type="pres">
      <dgm:prSet presAssocID="{FD4011F2-018A-4C18-96FD-0E1E9406E91F}" presName="vertSpace2a" presStyleCnt="0"/>
      <dgm:spPr/>
    </dgm:pt>
    <dgm:pt modelId="{49BF7B5B-4CEA-4C6A-9578-09B1AFBEB91A}" type="pres">
      <dgm:prSet presAssocID="{FD4011F2-018A-4C18-96FD-0E1E9406E91F}" presName="horz2" presStyleCnt="0"/>
      <dgm:spPr/>
    </dgm:pt>
    <dgm:pt modelId="{2706D226-3915-4A16-A9CB-63CD413ECE5A}" type="pres">
      <dgm:prSet presAssocID="{FD4011F2-018A-4C18-96FD-0E1E9406E91F}" presName="horzSpace2" presStyleCnt="0"/>
      <dgm:spPr/>
    </dgm:pt>
    <dgm:pt modelId="{6A2748B4-D789-43A3-9E60-DE3668410EE8}" type="pres">
      <dgm:prSet presAssocID="{FD4011F2-018A-4C18-96FD-0E1E9406E91F}" presName="tx2" presStyleLbl="revTx" presStyleIdx="1" presStyleCnt="4"/>
      <dgm:spPr/>
    </dgm:pt>
    <dgm:pt modelId="{192538F4-5F9C-4147-93CB-21EFB921ACBC}" type="pres">
      <dgm:prSet presAssocID="{FD4011F2-018A-4C18-96FD-0E1E9406E91F}" presName="vert2" presStyleCnt="0"/>
      <dgm:spPr/>
    </dgm:pt>
    <dgm:pt modelId="{40D4AEBB-E63D-44CA-904F-720D289C9AA1}" type="pres">
      <dgm:prSet presAssocID="{FD4011F2-018A-4C18-96FD-0E1E9406E91F}" presName="thinLine2b" presStyleLbl="callout" presStyleIdx="0" presStyleCnt="3"/>
      <dgm:spPr/>
    </dgm:pt>
    <dgm:pt modelId="{98D91D31-ABBD-41A6-920F-44417B4E70F6}" type="pres">
      <dgm:prSet presAssocID="{FD4011F2-018A-4C18-96FD-0E1E9406E91F}" presName="vertSpace2b" presStyleCnt="0"/>
      <dgm:spPr/>
    </dgm:pt>
    <dgm:pt modelId="{D43E0151-A4A4-4D23-96EC-F0E79115CB0A}" type="pres">
      <dgm:prSet presAssocID="{9217C2DF-985B-4A36-A003-65E8C3B40924}" presName="horz2" presStyleCnt="0"/>
      <dgm:spPr/>
    </dgm:pt>
    <dgm:pt modelId="{E5062121-3B99-46C3-98E6-05CFBFEE2346}" type="pres">
      <dgm:prSet presAssocID="{9217C2DF-985B-4A36-A003-65E8C3B40924}" presName="horzSpace2" presStyleCnt="0"/>
      <dgm:spPr/>
    </dgm:pt>
    <dgm:pt modelId="{5A2E9530-DD51-4823-BBB0-C4B5A8024B3B}" type="pres">
      <dgm:prSet presAssocID="{9217C2DF-985B-4A36-A003-65E8C3B40924}" presName="tx2" presStyleLbl="revTx" presStyleIdx="2" presStyleCnt="4"/>
      <dgm:spPr/>
    </dgm:pt>
    <dgm:pt modelId="{F6A60F12-533F-4D37-B9FE-B171C425D3FD}" type="pres">
      <dgm:prSet presAssocID="{9217C2DF-985B-4A36-A003-65E8C3B40924}" presName="vert2" presStyleCnt="0"/>
      <dgm:spPr/>
    </dgm:pt>
    <dgm:pt modelId="{9D6207E8-F2F6-47E3-8EBA-9D835AFB6E62}" type="pres">
      <dgm:prSet presAssocID="{9217C2DF-985B-4A36-A003-65E8C3B40924}" presName="thinLine2b" presStyleLbl="callout" presStyleIdx="1" presStyleCnt="3"/>
      <dgm:spPr/>
    </dgm:pt>
    <dgm:pt modelId="{D09379CE-08AE-4260-99C8-D7B503390DF6}" type="pres">
      <dgm:prSet presAssocID="{9217C2DF-985B-4A36-A003-65E8C3B40924}" presName="vertSpace2b" presStyleCnt="0"/>
      <dgm:spPr/>
    </dgm:pt>
    <dgm:pt modelId="{073D13BB-B4D2-4AB1-BC04-C5C4F0B8B205}" type="pres">
      <dgm:prSet presAssocID="{10DD0FD2-5031-442D-B5C2-01A0FEE7FE8B}" presName="horz2" presStyleCnt="0"/>
      <dgm:spPr/>
    </dgm:pt>
    <dgm:pt modelId="{DE022C4C-2058-4684-829D-8EDB65D64388}" type="pres">
      <dgm:prSet presAssocID="{10DD0FD2-5031-442D-B5C2-01A0FEE7FE8B}" presName="horzSpace2" presStyleCnt="0"/>
      <dgm:spPr/>
    </dgm:pt>
    <dgm:pt modelId="{1C507E52-EC24-4BEB-B993-AB057BEBB577}" type="pres">
      <dgm:prSet presAssocID="{10DD0FD2-5031-442D-B5C2-01A0FEE7FE8B}" presName="tx2" presStyleLbl="revTx" presStyleIdx="3" presStyleCnt="4"/>
      <dgm:spPr/>
    </dgm:pt>
    <dgm:pt modelId="{2A3F3480-91F4-46B2-B7D7-7456DD6C6D27}" type="pres">
      <dgm:prSet presAssocID="{10DD0FD2-5031-442D-B5C2-01A0FEE7FE8B}" presName="vert2" presStyleCnt="0"/>
      <dgm:spPr/>
    </dgm:pt>
    <dgm:pt modelId="{06FCCF00-B0FC-412E-A8E7-23A9A5A2C6FE}" type="pres">
      <dgm:prSet presAssocID="{10DD0FD2-5031-442D-B5C2-01A0FEE7FE8B}" presName="thinLine2b" presStyleLbl="callout" presStyleIdx="2" presStyleCnt="3"/>
      <dgm:spPr/>
    </dgm:pt>
    <dgm:pt modelId="{C8776E86-330B-4AB4-BD10-4FB9314E047B}" type="pres">
      <dgm:prSet presAssocID="{10DD0FD2-5031-442D-B5C2-01A0FEE7FE8B}" presName="vertSpace2b" presStyleCnt="0"/>
      <dgm:spPr/>
    </dgm:pt>
  </dgm:ptLst>
  <dgm:cxnLst>
    <dgm:cxn modelId="{75151F04-F0D2-4CA8-866A-D2DB135CF1E9}" type="presOf" srcId="{9217C2DF-985B-4A36-A003-65E8C3B40924}" destId="{5A2E9530-DD51-4823-BBB0-C4B5A8024B3B}" srcOrd="0" destOrd="0" presId="urn:microsoft.com/office/officeart/2008/layout/LinedList"/>
    <dgm:cxn modelId="{A8351E11-8995-4265-B6B7-61CCF6A13673}" srcId="{0BE66C51-96DB-4BEA-B415-0D1A5564CDCD}" destId="{FD4011F2-018A-4C18-96FD-0E1E9406E91F}" srcOrd="0" destOrd="0" parTransId="{88F9006F-E85F-495A-85FE-696E3E0A3185}" sibTransId="{6C728B8D-14B8-4E1F-A418-F8100E88478A}"/>
    <dgm:cxn modelId="{4F04B931-6BB0-4FA9-9B8D-EC44EBCD2F93}" srcId="{0BE66C51-96DB-4BEA-B415-0D1A5564CDCD}" destId="{9217C2DF-985B-4A36-A003-65E8C3B40924}" srcOrd="1" destOrd="0" parTransId="{792E2F7E-6E06-412F-91EE-B76D09320C23}" sibTransId="{04AC4FB5-71AF-46DB-AC2B-B5FF3D83576B}"/>
    <dgm:cxn modelId="{6DC33B5E-6DAC-47CB-A9A3-19B00574A9D4}" type="presOf" srcId="{FD4011F2-018A-4C18-96FD-0E1E9406E91F}" destId="{6A2748B4-D789-43A3-9E60-DE3668410EE8}" srcOrd="0" destOrd="0" presId="urn:microsoft.com/office/officeart/2008/layout/LinedList"/>
    <dgm:cxn modelId="{3ABF2462-4B6A-49C2-BFF5-A2F79372B513}" srcId="{C4BCAF32-CE3F-48B9-9535-B9D4B0B90429}" destId="{0BE66C51-96DB-4BEA-B415-0D1A5564CDCD}" srcOrd="0" destOrd="0" parTransId="{1C147C07-32F5-4DFC-BF06-6D07B57E87C0}" sibTransId="{44242280-1AAC-40D7-A9EE-B09FB38F7691}"/>
    <dgm:cxn modelId="{72884A84-4942-4F3F-852D-130B8CF10761}" type="presOf" srcId="{10DD0FD2-5031-442D-B5C2-01A0FEE7FE8B}" destId="{1C507E52-EC24-4BEB-B993-AB057BEBB577}" srcOrd="0" destOrd="0" presId="urn:microsoft.com/office/officeart/2008/layout/LinedList"/>
    <dgm:cxn modelId="{9BABDE8F-875E-4997-BF12-AE5292805C04}" type="presOf" srcId="{C4BCAF32-CE3F-48B9-9535-B9D4B0B90429}" destId="{C2CBE4A5-7139-4B30-9CCB-22FAAC205048}" srcOrd="0" destOrd="0" presId="urn:microsoft.com/office/officeart/2008/layout/LinedList"/>
    <dgm:cxn modelId="{063D42ED-9627-43A2-B8C4-932E2A49FA15}" type="presOf" srcId="{0BE66C51-96DB-4BEA-B415-0D1A5564CDCD}" destId="{2889CFB5-32E9-4EAC-9446-A128958E43F3}" srcOrd="0" destOrd="0" presId="urn:microsoft.com/office/officeart/2008/layout/LinedList"/>
    <dgm:cxn modelId="{43B180F8-EF8D-4D7E-B47D-5A695BE06869}" srcId="{0BE66C51-96DB-4BEA-B415-0D1A5564CDCD}" destId="{10DD0FD2-5031-442D-B5C2-01A0FEE7FE8B}" srcOrd="2" destOrd="0" parTransId="{7262D987-338F-4691-B8FD-71B6558BDA62}" sibTransId="{075E4BEC-943B-4A03-83DF-EADC20086D1F}"/>
    <dgm:cxn modelId="{845EF900-F8D7-422A-9061-0A7EB8D0232B}" type="presParOf" srcId="{C2CBE4A5-7139-4B30-9CCB-22FAAC205048}" destId="{24F2C408-D4E0-4100-9030-69A554BB9C0C}" srcOrd="0" destOrd="0" presId="urn:microsoft.com/office/officeart/2008/layout/LinedList"/>
    <dgm:cxn modelId="{78ED320D-72D0-419F-929B-11CBA08D7550}" type="presParOf" srcId="{C2CBE4A5-7139-4B30-9CCB-22FAAC205048}" destId="{B6653234-4EE4-4346-A1BD-BAF87064C83D}" srcOrd="1" destOrd="0" presId="urn:microsoft.com/office/officeart/2008/layout/LinedList"/>
    <dgm:cxn modelId="{75C63250-CDC4-4C0B-B9D0-30DD6CC0DF60}" type="presParOf" srcId="{B6653234-4EE4-4346-A1BD-BAF87064C83D}" destId="{2889CFB5-32E9-4EAC-9446-A128958E43F3}" srcOrd="0" destOrd="0" presId="urn:microsoft.com/office/officeart/2008/layout/LinedList"/>
    <dgm:cxn modelId="{42086D99-3C53-436E-9338-CC39E0FC23B7}" type="presParOf" srcId="{B6653234-4EE4-4346-A1BD-BAF87064C83D}" destId="{72F74DF3-20E2-431A-B5DE-C63E8B0EBDA9}" srcOrd="1" destOrd="0" presId="urn:microsoft.com/office/officeart/2008/layout/LinedList"/>
    <dgm:cxn modelId="{9BE23639-41B8-4E9F-9B65-CD99AEB069FD}" type="presParOf" srcId="{72F74DF3-20E2-431A-B5DE-C63E8B0EBDA9}" destId="{BF275755-73E7-4E0E-B649-2CF4111AA5AE}" srcOrd="0" destOrd="0" presId="urn:microsoft.com/office/officeart/2008/layout/LinedList"/>
    <dgm:cxn modelId="{D10660AC-10B9-4FC1-AE4D-C7D8A84F4593}" type="presParOf" srcId="{72F74DF3-20E2-431A-B5DE-C63E8B0EBDA9}" destId="{49BF7B5B-4CEA-4C6A-9578-09B1AFBEB91A}" srcOrd="1" destOrd="0" presId="urn:microsoft.com/office/officeart/2008/layout/LinedList"/>
    <dgm:cxn modelId="{3875087A-1063-431C-8FBB-C2C43F187648}" type="presParOf" srcId="{49BF7B5B-4CEA-4C6A-9578-09B1AFBEB91A}" destId="{2706D226-3915-4A16-A9CB-63CD413ECE5A}" srcOrd="0" destOrd="0" presId="urn:microsoft.com/office/officeart/2008/layout/LinedList"/>
    <dgm:cxn modelId="{7106D58E-E89F-4BB8-B1CC-7709F30834E8}" type="presParOf" srcId="{49BF7B5B-4CEA-4C6A-9578-09B1AFBEB91A}" destId="{6A2748B4-D789-43A3-9E60-DE3668410EE8}" srcOrd="1" destOrd="0" presId="urn:microsoft.com/office/officeart/2008/layout/LinedList"/>
    <dgm:cxn modelId="{05C8D7C6-3F31-4D94-ABB2-CE6AACEF1511}" type="presParOf" srcId="{49BF7B5B-4CEA-4C6A-9578-09B1AFBEB91A}" destId="{192538F4-5F9C-4147-93CB-21EFB921ACBC}" srcOrd="2" destOrd="0" presId="urn:microsoft.com/office/officeart/2008/layout/LinedList"/>
    <dgm:cxn modelId="{66F5E85A-108F-477D-B4B7-5D4974CD3CDF}" type="presParOf" srcId="{72F74DF3-20E2-431A-B5DE-C63E8B0EBDA9}" destId="{40D4AEBB-E63D-44CA-904F-720D289C9AA1}" srcOrd="2" destOrd="0" presId="urn:microsoft.com/office/officeart/2008/layout/LinedList"/>
    <dgm:cxn modelId="{EF808DD7-A55D-4DBA-AB2F-EA4E12AA0367}" type="presParOf" srcId="{72F74DF3-20E2-431A-B5DE-C63E8B0EBDA9}" destId="{98D91D31-ABBD-41A6-920F-44417B4E70F6}" srcOrd="3" destOrd="0" presId="urn:microsoft.com/office/officeart/2008/layout/LinedList"/>
    <dgm:cxn modelId="{35F712F7-DE80-4A24-8DBA-C4ABD91644F3}" type="presParOf" srcId="{72F74DF3-20E2-431A-B5DE-C63E8B0EBDA9}" destId="{D43E0151-A4A4-4D23-96EC-F0E79115CB0A}" srcOrd="4" destOrd="0" presId="urn:microsoft.com/office/officeart/2008/layout/LinedList"/>
    <dgm:cxn modelId="{D0FA744D-011C-4E33-8F30-53BDA58634C0}" type="presParOf" srcId="{D43E0151-A4A4-4D23-96EC-F0E79115CB0A}" destId="{E5062121-3B99-46C3-98E6-05CFBFEE2346}" srcOrd="0" destOrd="0" presId="urn:microsoft.com/office/officeart/2008/layout/LinedList"/>
    <dgm:cxn modelId="{84662FC7-BE82-4C32-A71E-7A98EC4765EE}" type="presParOf" srcId="{D43E0151-A4A4-4D23-96EC-F0E79115CB0A}" destId="{5A2E9530-DD51-4823-BBB0-C4B5A8024B3B}" srcOrd="1" destOrd="0" presId="urn:microsoft.com/office/officeart/2008/layout/LinedList"/>
    <dgm:cxn modelId="{1F898919-4EB4-4D17-9BC3-2079FD6249BD}" type="presParOf" srcId="{D43E0151-A4A4-4D23-96EC-F0E79115CB0A}" destId="{F6A60F12-533F-4D37-B9FE-B171C425D3FD}" srcOrd="2" destOrd="0" presId="urn:microsoft.com/office/officeart/2008/layout/LinedList"/>
    <dgm:cxn modelId="{E1F563DA-21BC-40D3-B36B-B6F24E9E0547}" type="presParOf" srcId="{72F74DF3-20E2-431A-B5DE-C63E8B0EBDA9}" destId="{9D6207E8-F2F6-47E3-8EBA-9D835AFB6E62}" srcOrd="5" destOrd="0" presId="urn:microsoft.com/office/officeart/2008/layout/LinedList"/>
    <dgm:cxn modelId="{C387253F-A3BB-494C-B777-7CD030BC696C}" type="presParOf" srcId="{72F74DF3-20E2-431A-B5DE-C63E8B0EBDA9}" destId="{D09379CE-08AE-4260-99C8-D7B503390DF6}" srcOrd="6" destOrd="0" presId="urn:microsoft.com/office/officeart/2008/layout/LinedList"/>
    <dgm:cxn modelId="{EDDEFBB2-B0CA-4010-B268-685D8CA3ABE6}" type="presParOf" srcId="{72F74DF3-20E2-431A-B5DE-C63E8B0EBDA9}" destId="{073D13BB-B4D2-4AB1-BC04-C5C4F0B8B205}" srcOrd="7" destOrd="0" presId="urn:microsoft.com/office/officeart/2008/layout/LinedList"/>
    <dgm:cxn modelId="{0143C2DE-CC69-48B1-A66B-ED30E6ECC0B4}" type="presParOf" srcId="{073D13BB-B4D2-4AB1-BC04-C5C4F0B8B205}" destId="{DE022C4C-2058-4684-829D-8EDB65D64388}" srcOrd="0" destOrd="0" presId="urn:microsoft.com/office/officeart/2008/layout/LinedList"/>
    <dgm:cxn modelId="{977BFD70-2A63-460D-94CE-AEFA1E6A8695}" type="presParOf" srcId="{073D13BB-B4D2-4AB1-BC04-C5C4F0B8B205}" destId="{1C507E52-EC24-4BEB-B993-AB057BEBB577}" srcOrd="1" destOrd="0" presId="urn:microsoft.com/office/officeart/2008/layout/LinedList"/>
    <dgm:cxn modelId="{A37F6D48-0820-4B20-8579-2FC2A515FA76}" type="presParOf" srcId="{073D13BB-B4D2-4AB1-BC04-C5C4F0B8B205}" destId="{2A3F3480-91F4-46B2-B7D7-7456DD6C6D27}" srcOrd="2" destOrd="0" presId="urn:microsoft.com/office/officeart/2008/layout/LinedList"/>
    <dgm:cxn modelId="{8EEEFB9A-DC7E-4619-8817-0AD8D520E645}" type="presParOf" srcId="{72F74DF3-20E2-431A-B5DE-C63E8B0EBDA9}" destId="{06FCCF00-B0FC-412E-A8E7-23A9A5A2C6FE}" srcOrd="8" destOrd="0" presId="urn:microsoft.com/office/officeart/2008/layout/LinedList"/>
    <dgm:cxn modelId="{78B2415F-5FC9-47B5-8FAE-B015D510F56A}" type="presParOf" srcId="{72F74DF3-20E2-431A-B5DE-C63E8B0EBDA9}" destId="{C8776E86-330B-4AB4-BD10-4FB9314E047B}" srcOrd="9" destOrd="0" presId="urn:microsoft.com/office/officeart/2008/layout/LinedList"/>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70F7E-73F1-4037-9719-2096C5132BD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IN"/>
        </a:p>
      </dgm:t>
    </dgm:pt>
    <dgm:pt modelId="{F44646CA-9869-4299-AB16-98F25EBB13A0}">
      <dgm:prSet/>
      <dgm:spPr>
        <a:solidFill>
          <a:schemeClr val="bg1">
            <a:lumMod val="85000"/>
          </a:schemeClr>
        </a:solidFill>
      </dgm:spPr>
      <dgm:t>
        <a:bodyPr/>
        <a:lstStyle/>
        <a:p>
          <a:endParaRPr lang="en-IN" dirty="0"/>
        </a:p>
      </dgm:t>
    </dgm:pt>
    <dgm:pt modelId="{F8E23122-6DB3-46C4-BA82-C04A3170653D}" type="parTrans" cxnId="{5F115A28-AA67-47DF-A38C-E0FAD8B09725}">
      <dgm:prSet/>
      <dgm:spPr/>
      <dgm:t>
        <a:bodyPr/>
        <a:lstStyle/>
        <a:p>
          <a:endParaRPr lang="en-IN"/>
        </a:p>
      </dgm:t>
    </dgm:pt>
    <dgm:pt modelId="{37954032-F4B5-43F2-BF75-3F8B19532BB3}" type="sibTrans" cxnId="{5F115A28-AA67-47DF-A38C-E0FAD8B09725}">
      <dgm:prSet/>
      <dgm:spPr/>
      <dgm:t>
        <a:bodyPr/>
        <a:lstStyle/>
        <a:p>
          <a:endParaRPr lang="en-IN"/>
        </a:p>
      </dgm:t>
    </dgm:pt>
    <dgm:pt modelId="{5C468336-8658-4521-B645-B84C0DF77B2B}">
      <dgm:prSet/>
      <dgm:spPr/>
      <dgm:t>
        <a:bodyPr/>
        <a:lstStyle/>
        <a:p>
          <a:pPr>
            <a:buFont typeface="Arial" panose="020B0604020202020204" pitchFamily="34" charset="0"/>
            <a:buNone/>
          </a:pPr>
          <a:r>
            <a:rPr lang="en-US" dirty="0"/>
            <a:t>Strong Semantics with Region Conflict Exceptions</a:t>
          </a:r>
          <a:endParaRPr lang="en-IN" dirty="0"/>
        </a:p>
      </dgm:t>
    </dgm:pt>
    <dgm:pt modelId="{00D9BD84-885D-40AB-9D98-C28C3011E603}" type="parTrans" cxnId="{06F81E62-45DA-4FCD-9F1C-2393D76424D3}">
      <dgm:prSet/>
      <dgm:spPr/>
      <dgm:t>
        <a:bodyPr/>
        <a:lstStyle/>
        <a:p>
          <a:endParaRPr lang="en-IN"/>
        </a:p>
      </dgm:t>
    </dgm:pt>
    <dgm:pt modelId="{0AF2F005-0795-47C7-9BCB-406EB49534A1}" type="sibTrans" cxnId="{06F81E62-45DA-4FCD-9F1C-2393D76424D3}">
      <dgm:prSet/>
      <dgm:spPr/>
      <dgm:t>
        <a:bodyPr/>
        <a:lstStyle/>
        <a:p>
          <a:endParaRPr lang="en-IN"/>
        </a:p>
      </dgm:t>
    </dgm:pt>
    <dgm:pt modelId="{A53435C3-DA61-41F8-AE7D-7874E576A225}">
      <dgm:prSet/>
      <dgm:spPr/>
      <dgm:t>
        <a:bodyPr/>
        <a:lstStyle/>
        <a:p>
          <a:pPr>
            <a:buNone/>
          </a:pPr>
          <a:r>
            <a:rPr lang="en-US" dirty="0"/>
            <a:t>Providing Region Conflict Exceptions</a:t>
          </a:r>
          <a:endParaRPr lang="en-IN" dirty="0"/>
        </a:p>
      </dgm:t>
    </dgm:pt>
    <dgm:pt modelId="{C520BAC2-AB42-4F3D-B2F9-8686AB430A6C}" type="parTrans" cxnId="{DB1CF3E1-29A8-4CDB-B858-4EA3A572DA66}">
      <dgm:prSet/>
      <dgm:spPr/>
      <dgm:t>
        <a:bodyPr/>
        <a:lstStyle/>
        <a:p>
          <a:endParaRPr lang="en-IN"/>
        </a:p>
      </dgm:t>
    </dgm:pt>
    <dgm:pt modelId="{7CAF7397-9580-4F55-8F97-41D63FB43F93}" type="sibTrans" cxnId="{DB1CF3E1-29A8-4CDB-B858-4EA3A572DA66}">
      <dgm:prSet/>
      <dgm:spPr/>
      <dgm:t>
        <a:bodyPr/>
        <a:lstStyle/>
        <a:p>
          <a:endParaRPr lang="en-IN"/>
        </a:p>
      </dgm:t>
    </dgm:pt>
    <dgm:pt modelId="{3F61AAD1-B62E-4792-BA9F-BED980E83679}">
      <dgm:prSet/>
      <dgm:spPr/>
      <dgm:t>
        <a:bodyPr/>
        <a:lstStyle/>
        <a:p>
          <a:pPr>
            <a:buNone/>
          </a:pPr>
          <a:r>
            <a:rPr lang="en-US" dirty="0"/>
            <a:t>ARC: Practical Architecture Support for Region Conflict Exceptions</a:t>
          </a:r>
          <a:endParaRPr lang="en-IN" dirty="0"/>
        </a:p>
      </dgm:t>
    </dgm:pt>
    <dgm:pt modelId="{F5CF16C9-B848-4BA0-BE56-88F4CA5487EA}" type="parTrans" cxnId="{578F2A6E-0A4B-437C-83E5-E5CC559E9753}">
      <dgm:prSet/>
      <dgm:spPr/>
      <dgm:t>
        <a:bodyPr/>
        <a:lstStyle/>
        <a:p>
          <a:endParaRPr lang="en-IN"/>
        </a:p>
      </dgm:t>
    </dgm:pt>
    <dgm:pt modelId="{FFB534BD-E294-48EE-A02C-6FEAC2B66326}" type="sibTrans" cxnId="{578F2A6E-0A4B-437C-83E5-E5CC559E9753}">
      <dgm:prSet/>
      <dgm:spPr/>
      <dgm:t>
        <a:bodyPr/>
        <a:lstStyle/>
        <a:p>
          <a:endParaRPr lang="en-IN"/>
        </a:p>
      </dgm:t>
    </dgm:pt>
    <dgm:pt modelId="{9DBB4957-857F-41CB-8B12-F934A4CFE785}">
      <dgm:prSet/>
      <dgm:spPr/>
      <dgm:t>
        <a:bodyPr/>
        <a:lstStyle/>
        <a:p>
          <a:pPr>
            <a:buNone/>
          </a:pPr>
          <a:r>
            <a:rPr lang="en-US" dirty="0"/>
            <a:t>Comparison of ARC with Related Approaches</a:t>
          </a:r>
          <a:endParaRPr lang="en-IN" dirty="0"/>
        </a:p>
      </dgm:t>
    </dgm:pt>
    <dgm:pt modelId="{5386742D-096E-482B-8A7A-3762F493C898}" type="parTrans" cxnId="{4E7BAEE7-14E4-4E97-AFFA-0310ED1924B0}">
      <dgm:prSet/>
      <dgm:spPr/>
      <dgm:t>
        <a:bodyPr/>
        <a:lstStyle/>
        <a:p>
          <a:endParaRPr lang="en-IN"/>
        </a:p>
      </dgm:t>
    </dgm:pt>
    <dgm:pt modelId="{3C9C3E4B-AB6E-49F4-906D-F4F951E408A7}" type="sibTrans" cxnId="{4E7BAEE7-14E4-4E97-AFFA-0310ED1924B0}">
      <dgm:prSet/>
      <dgm:spPr/>
      <dgm:t>
        <a:bodyPr/>
        <a:lstStyle/>
        <a:p>
          <a:endParaRPr lang="en-IN"/>
        </a:p>
      </dgm:t>
    </dgm:pt>
    <dgm:pt modelId="{FA5DBA4E-55EF-48BD-91C3-6B2021D27CC0}">
      <dgm:prSet/>
      <dgm:spPr/>
      <dgm:t>
        <a:bodyPr/>
        <a:lstStyle/>
        <a:p>
          <a:pPr>
            <a:buNone/>
          </a:pPr>
          <a:r>
            <a:rPr lang="en-US" dirty="0">
              <a:solidFill>
                <a:schemeClr val="bg1">
                  <a:lumMod val="65000"/>
                </a:schemeClr>
              </a:solidFill>
            </a:rPr>
            <a:t>Impact of Data Races on Language Models</a:t>
          </a:r>
          <a:endParaRPr lang="en-IN" dirty="0">
            <a:solidFill>
              <a:schemeClr val="bg1">
                <a:lumMod val="65000"/>
              </a:schemeClr>
            </a:solidFill>
          </a:endParaRPr>
        </a:p>
      </dgm:t>
    </dgm:pt>
    <dgm:pt modelId="{1BAA5B6A-5360-4CD9-B2E3-4C14A03FF8E9}" type="parTrans" cxnId="{7B939B31-2D86-4C97-A3F7-47407BD3C464}">
      <dgm:prSet/>
      <dgm:spPr/>
      <dgm:t>
        <a:bodyPr/>
        <a:lstStyle/>
        <a:p>
          <a:endParaRPr lang="en-IN"/>
        </a:p>
      </dgm:t>
    </dgm:pt>
    <dgm:pt modelId="{5F6DC9DC-272B-4314-A57D-3693EDFF69BC}" type="sibTrans" cxnId="{7B939B31-2D86-4C97-A3F7-47407BD3C464}">
      <dgm:prSet/>
      <dgm:spPr/>
      <dgm:t>
        <a:bodyPr/>
        <a:lstStyle/>
        <a:p>
          <a:endParaRPr lang="en-IN"/>
        </a:p>
      </dgm:t>
    </dgm:pt>
    <dgm:pt modelId="{AEDA94A4-C387-403B-A258-F8E9F283B297}">
      <dgm:prSet/>
      <dgm:spPr/>
      <dgm:t>
        <a:bodyPr/>
        <a:lstStyle/>
        <a:p>
          <a:endParaRPr lang="en-IN" dirty="0"/>
        </a:p>
      </dgm:t>
    </dgm:pt>
    <dgm:pt modelId="{45F8955F-C87C-40A4-8230-53EBE8E3E953}" type="parTrans" cxnId="{EEBAF6C1-FEA1-4D1F-8C9C-0AD6BE80FE14}">
      <dgm:prSet/>
      <dgm:spPr/>
      <dgm:t>
        <a:bodyPr/>
        <a:lstStyle/>
        <a:p>
          <a:endParaRPr lang="en-IN"/>
        </a:p>
      </dgm:t>
    </dgm:pt>
    <dgm:pt modelId="{B5181A2C-4B4C-4725-951D-7543DB295305}" type="sibTrans" cxnId="{EEBAF6C1-FEA1-4D1F-8C9C-0AD6BE80FE14}">
      <dgm:prSet/>
      <dgm:spPr/>
      <dgm:t>
        <a:bodyPr/>
        <a:lstStyle/>
        <a:p>
          <a:endParaRPr lang="en-IN"/>
        </a:p>
      </dgm:t>
    </dgm:pt>
    <dgm:pt modelId="{2A9AAFA7-AC70-4FC6-B1C3-D6CE0A459187}">
      <dgm:prSet/>
      <dgm:spPr/>
      <dgm:t>
        <a:bodyPr/>
        <a:lstStyle/>
        <a:p>
          <a:endParaRPr lang="en-IN" dirty="0"/>
        </a:p>
      </dgm:t>
    </dgm:pt>
    <dgm:pt modelId="{36A8A79A-7061-45A2-904B-47C4CB8BF47C}" type="parTrans" cxnId="{5294DE0F-B30E-48DF-A93E-46E976BC70A0}">
      <dgm:prSet/>
      <dgm:spPr/>
      <dgm:t>
        <a:bodyPr/>
        <a:lstStyle/>
        <a:p>
          <a:endParaRPr lang="en-IN"/>
        </a:p>
      </dgm:t>
    </dgm:pt>
    <dgm:pt modelId="{90632DF9-00C5-4216-BF28-643DB2EC5E78}" type="sibTrans" cxnId="{5294DE0F-B30E-48DF-A93E-46E976BC70A0}">
      <dgm:prSet/>
      <dgm:spPr/>
      <dgm:t>
        <a:bodyPr/>
        <a:lstStyle/>
        <a:p>
          <a:endParaRPr lang="en-IN"/>
        </a:p>
      </dgm:t>
    </dgm:pt>
    <dgm:pt modelId="{AF5BA721-C264-48F2-8956-EA1AF60D729A}">
      <dgm:prSet/>
      <dgm:spPr/>
      <dgm:t>
        <a:bodyPr/>
        <a:lstStyle/>
        <a:p>
          <a:endParaRPr lang="en-IN" dirty="0"/>
        </a:p>
      </dgm:t>
    </dgm:pt>
    <dgm:pt modelId="{E697255F-161F-4542-9956-0A5D780FF479}" type="parTrans" cxnId="{379D5885-D7BE-44F2-8638-E2F33905A398}">
      <dgm:prSet/>
      <dgm:spPr/>
      <dgm:t>
        <a:bodyPr/>
        <a:lstStyle/>
        <a:p>
          <a:endParaRPr lang="en-IN"/>
        </a:p>
      </dgm:t>
    </dgm:pt>
    <dgm:pt modelId="{82249B94-566B-48EA-826D-99FE5CD466E1}" type="sibTrans" cxnId="{379D5885-D7BE-44F2-8638-E2F33905A398}">
      <dgm:prSet/>
      <dgm:spPr/>
      <dgm:t>
        <a:bodyPr/>
        <a:lstStyle/>
        <a:p>
          <a:endParaRPr lang="en-IN"/>
        </a:p>
      </dgm:t>
    </dgm:pt>
    <dgm:pt modelId="{442F1A98-4142-4F43-A30C-ADC1B21D4166}">
      <dgm:prSet/>
      <dgm:spPr/>
      <dgm:t>
        <a:bodyPr/>
        <a:lstStyle/>
        <a:p>
          <a:endParaRPr lang="en-IN" dirty="0"/>
        </a:p>
      </dgm:t>
    </dgm:pt>
    <dgm:pt modelId="{50C6C18B-BF58-4EEB-A470-B31095A329D5}" type="parTrans" cxnId="{A6692340-A55C-4CFC-8D78-B9140ECF8C5B}">
      <dgm:prSet/>
      <dgm:spPr/>
      <dgm:t>
        <a:bodyPr/>
        <a:lstStyle/>
        <a:p>
          <a:endParaRPr lang="en-IN"/>
        </a:p>
      </dgm:t>
    </dgm:pt>
    <dgm:pt modelId="{929598EE-683A-4D21-82D0-09D6076F7404}" type="sibTrans" cxnId="{A6692340-A55C-4CFC-8D78-B9140ECF8C5B}">
      <dgm:prSet/>
      <dgm:spPr/>
      <dgm:t>
        <a:bodyPr/>
        <a:lstStyle/>
        <a:p>
          <a:endParaRPr lang="en-IN"/>
        </a:p>
      </dgm:t>
    </dgm:pt>
    <dgm:pt modelId="{AACE2202-2BDE-4BDC-B6C9-7C8EC8B390C1}" type="pres">
      <dgm:prSet presAssocID="{2BC70F7E-73F1-4037-9719-2096C5132BDA}" presName="linearFlow" presStyleCnt="0">
        <dgm:presLayoutVars>
          <dgm:dir/>
          <dgm:animLvl val="lvl"/>
          <dgm:resizeHandles val="exact"/>
        </dgm:presLayoutVars>
      </dgm:prSet>
      <dgm:spPr/>
    </dgm:pt>
    <dgm:pt modelId="{4A97FF50-96A4-448B-82C9-5D64C499E241}" type="pres">
      <dgm:prSet presAssocID="{F44646CA-9869-4299-AB16-98F25EBB13A0}" presName="composite" presStyleCnt="0"/>
      <dgm:spPr/>
    </dgm:pt>
    <dgm:pt modelId="{7CA9FE79-6EB3-4D81-8E1E-FF176CF5C7C3}" type="pres">
      <dgm:prSet presAssocID="{F44646CA-9869-4299-AB16-98F25EBB13A0}" presName="parentText" presStyleLbl="alignNode1" presStyleIdx="0" presStyleCnt="5" custLinFactNeighborY="0">
        <dgm:presLayoutVars>
          <dgm:chMax val="1"/>
          <dgm:bulletEnabled val="1"/>
        </dgm:presLayoutVars>
      </dgm:prSet>
      <dgm:spPr/>
    </dgm:pt>
    <dgm:pt modelId="{F7637583-E4FC-4426-9A5B-0EE8039B43FC}" type="pres">
      <dgm:prSet presAssocID="{F44646CA-9869-4299-AB16-98F25EBB13A0}" presName="descendantText" presStyleLbl="alignAcc1" presStyleIdx="0" presStyleCnt="5" custLinFactNeighborX="0">
        <dgm:presLayoutVars>
          <dgm:bulletEnabled val="1"/>
        </dgm:presLayoutVars>
      </dgm:prSet>
      <dgm:spPr/>
    </dgm:pt>
    <dgm:pt modelId="{49B0E60D-6C7F-40A2-9BEB-A14907428410}" type="pres">
      <dgm:prSet presAssocID="{37954032-F4B5-43F2-BF75-3F8B19532BB3}" presName="sp" presStyleCnt="0"/>
      <dgm:spPr/>
    </dgm:pt>
    <dgm:pt modelId="{91A3A6B2-D606-408D-9130-4CE557D1CE5F}" type="pres">
      <dgm:prSet presAssocID="{AEDA94A4-C387-403B-A258-F8E9F283B297}" presName="composite" presStyleCnt="0"/>
      <dgm:spPr/>
    </dgm:pt>
    <dgm:pt modelId="{F73A81A1-6127-4D8B-AF02-D481C049C160}" type="pres">
      <dgm:prSet presAssocID="{AEDA94A4-C387-403B-A258-F8E9F283B297}" presName="parentText" presStyleLbl="alignNode1" presStyleIdx="1" presStyleCnt="5">
        <dgm:presLayoutVars>
          <dgm:chMax val="1"/>
          <dgm:bulletEnabled val="1"/>
        </dgm:presLayoutVars>
      </dgm:prSet>
      <dgm:spPr/>
    </dgm:pt>
    <dgm:pt modelId="{BDCA194D-E00D-4225-8A44-1D1BF2A5C9F9}" type="pres">
      <dgm:prSet presAssocID="{AEDA94A4-C387-403B-A258-F8E9F283B297}" presName="descendantText" presStyleLbl="alignAcc1" presStyleIdx="1" presStyleCnt="5" custLinFactNeighborX="0">
        <dgm:presLayoutVars>
          <dgm:bulletEnabled val="1"/>
        </dgm:presLayoutVars>
      </dgm:prSet>
      <dgm:spPr/>
    </dgm:pt>
    <dgm:pt modelId="{34CC4436-4585-4CA7-A48F-D567C5F760D8}" type="pres">
      <dgm:prSet presAssocID="{B5181A2C-4B4C-4725-951D-7543DB295305}" presName="sp" presStyleCnt="0"/>
      <dgm:spPr/>
    </dgm:pt>
    <dgm:pt modelId="{47E8395C-8A1B-483C-90AB-ABA5A0B122E1}" type="pres">
      <dgm:prSet presAssocID="{2A9AAFA7-AC70-4FC6-B1C3-D6CE0A459187}" presName="composite" presStyleCnt="0"/>
      <dgm:spPr/>
    </dgm:pt>
    <dgm:pt modelId="{A1C766A9-C31C-4D19-8C3D-D76506102C1C}" type="pres">
      <dgm:prSet presAssocID="{2A9AAFA7-AC70-4FC6-B1C3-D6CE0A459187}" presName="parentText" presStyleLbl="alignNode1" presStyleIdx="2" presStyleCnt="5">
        <dgm:presLayoutVars>
          <dgm:chMax val="1"/>
          <dgm:bulletEnabled val="1"/>
        </dgm:presLayoutVars>
      </dgm:prSet>
      <dgm:spPr/>
    </dgm:pt>
    <dgm:pt modelId="{0BC07B29-0A22-4C9B-AE2C-20BE88C60514}" type="pres">
      <dgm:prSet presAssocID="{2A9AAFA7-AC70-4FC6-B1C3-D6CE0A459187}" presName="descendantText" presStyleLbl="alignAcc1" presStyleIdx="2" presStyleCnt="5" custLinFactNeighborX="0">
        <dgm:presLayoutVars>
          <dgm:bulletEnabled val="1"/>
        </dgm:presLayoutVars>
      </dgm:prSet>
      <dgm:spPr/>
    </dgm:pt>
    <dgm:pt modelId="{4BB10C81-957A-4220-8245-77E7CAE934D8}" type="pres">
      <dgm:prSet presAssocID="{90632DF9-00C5-4216-BF28-643DB2EC5E78}" presName="sp" presStyleCnt="0"/>
      <dgm:spPr/>
    </dgm:pt>
    <dgm:pt modelId="{364506B0-6FD2-42DD-BFFC-397D25A931A0}" type="pres">
      <dgm:prSet presAssocID="{AF5BA721-C264-48F2-8956-EA1AF60D729A}" presName="composite" presStyleCnt="0"/>
      <dgm:spPr/>
    </dgm:pt>
    <dgm:pt modelId="{91DF157F-494D-46BD-BA47-26E86D7D79CD}" type="pres">
      <dgm:prSet presAssocID="{AF5BA721-C264-48F2-8956-EA1AF60D729A}" presName="parentText" presStyleLbl="alignNode1" presStyleIdx="3" presStyleCnt="5">
        <dgm:presLayoutVars>
          <dgm:chMax val="1"/>
          <dgm:bulletEnabled val="1"/>
        </dgm:presLayoutVars>
      </dgm:prSet>
      <dgm:spPr/>
    </dgm:pt>
    <dgm:pt modelId="{53FFC496-E06D-44F7-88A1-D34E962987A2}" type="pres">
      <dgm:prSet presAssocID="{AF5BA721-C264-48F2-8956-EA1AF60D729A}" presName="descendantText" presStyleLbl="alignAcc1" presStyleIdx="3" presStyleCnt="5" custLinFactNeighborX="0" custLinFactNeighborY="0">
        <dgm:presLayoutVars>
          <dgm:bulletEnabled val="1"/>
        </dgm:presLayoutVars>
      </dgm:prSet>
      <dgm:spPr/>
    </dgm:pt>
    <dgm:pt modelId="{0AE33065-4231-4575-941E-ECD3522C4968}" type="pres">
      <dgm:prSet presAssocID="{82249B94-566B-48EA-826D-99FE5CD466E1}" presName="sp" presStyleCnt="0"/>
      <dgm:spPr/>
    </dgm:pt>
    <dgm:pt modelId="{13125F25-B665-4F64-ACEF-004694444AE3}" type="pres">
      <dgm:prSet presAssocID="{442F1A98-4142-4F43-A30C-ADC1B21D4166}" presName="composite" presStyleCnt="0"/>
      <dgm:spPr/>
    </dgm:pt>
    <dgm:pt modelId="{075BA49B-B336-465C-83A5-530485669972}" type="pres">
      <dgm:prSet presAssocID="{442F1A98-4142-4F43-A30C-ADC1B21D4166}" presName="parentText" presStyleLbl="alignNode1" presStyleIdx="4" presStyleCnt="5">
        <dgm:presLayoutVars>
          <dgm:chMax val="1"/>
          <dgm:bulletEnabled val="1"/>
        </dgm:presLayoutVars>
      </dgm:prSet>
      <dgm:spPr/>
    </dgm:pt>
    <dgm:pt modelId="{914AC3AA-0858-409D-A46E-2A9566321FF9}" type="pres">
      <dgm:prSet presAssocID="{442F1A98-4142-4F43-A30C-ADC1B21D4166}" presName="descendantText" presStyleLbl="alignAcc1" presStyleIdx="4" presStyleCnt="5" custLinFactNeighborY="0">
        <dgm:presLayoutVars>
          <dgm:bulletEnabled val="1"/>
        </dgm:presLayoutVars>
      </dgm:prSet>
      <dgm:spPr/>
    </dgm:pt>
  </dgm:ptLst>
  <dgm:cxnLst>
    <dgm:cxn modelId="{5294DE0F-B30E-48DF-A93E-46E976BC70A0}" srcId="{2BC70F7E-73F1-4037-9719-2096C5132BDA}" destId="{2A9AAFA7-AC70-4FC6-B1C3-D6CE0A459187}" srcOrd="2" destOrd="0" parTransId="{36A8A79A-7061-45A2-904B-47C4CB8BF47C}" sibTransId="{90632DF9-00C5-4216-BF28-643DB2EC5E78}"/>
    <dgm:cxn modelId="{3A270E21-B118-4038-AC3A-4A52FFF724D3}" type="presOf" srcId="{2BC70F7E-73F1-4037-9719-2096C5132BDA}" destId="{AACE2202-2BDE-4BDC-B6C9-7C8EC8B390C1}" srcOrd="0" destOrd="0" presId="urn:microsoft.com/office/officeart/2005/8/layout/chevron2"/>
    <dgm:cxn modelId="{5F115A28-AA67-47DF-A38C-E0FAD8B09725}" srcId="{2BC70F7E-73F1-4037-9719-2096C5132BDA}" destId="{F44646CA-9869-4299-AB16-98F25EBB13A0}" srcOrd="0" destOrd="0" parTransId="{F8E23122-6DB3-46C4-BA82-C04A3170653D}" sibTransId="{37954032-F4B5-43F2-BF75-3F8B19532BB3}"/>
    <dgm:cxn modelId="{5BC4192E-C215-4E92-AE57-47876D21951D}" type="presOf" srcId="{3F61AAD1-B62E-4792-BA9F-BED980E83679}" destId="{53FFC496-E06D-44F7-88A1-D34E962987A2}" srcOrd="0" destOrd="0" presId="urn:microsoft.com/office/officeart/2005/8/layout/chevron2"/>
    <dgm:cxn modelId="{7B939B31-2D86-4C97-A3F7-47407BD3C464}" srcId="{F44646CA-9869-4299-AB16-98F25EBB13A0}" destId="{FA5DBA4E-55EF-48BD-91C3-6B2021D27CC0}" srcOrd="0" destOrd="0" parTransId="{1BAA5B6A-5360-4CD9-B2E3-4C14A03FF8E9}" sibTransId="{5F6DC9DC-272B-4314-A57D-3693EDFF69BC}"/>
    <dgm:cxn modelId="{A138F039-DC11-45D9-B42A-FEB4032D6BEF}" type="presOf" srcId="{F44646CA-9869-4299-AB16-98F25EBB13A0}" destId="{7CA9FE79-6EB3-4D81-8E1E-FF176CF5C7C3}" srcOrd="0" destOrd="0" presId="urn:microsoft.com/office/officeart/2005/8/layout/chevron2"/>
    <dgm:cxn modelId="{3AE9BE3B-EFE7-4276-9818-2F51193ECFCF}" type="presOf" srcId="{A53435C3-DA61-41F8-AE7D-7874E576A225}" destId="{0BC07B29-0A22-4C9B-AE2C-20BE88C60514}" srcOrd="0" destOrd="0" presId="urn:microsoft.com/office/officeart/2005/8/layout/chevron2"/>
    <dgm:cxn modelId="{5809653C-1F13-4DDD-BCC5-BD6F68E30314}" type="presOf" srcId="{9DBB4957-857F-41CB-8B12-F934A4CFE785}" destId="{914AC3AA-0858-409D-A46E-2A9566321FF9}" srcOrd="0" destOrd="0" presId="urn:microsoft.com/office/officeart/2005/8/layout/chevron2"/>
    <dgm:cxn modelId="{A6692340-A55C-4CFC-8D78-B9140ECF8C5B}" srcId="{2BC70F7E-73F1-4037-9719-2096C5132BDA}" destId="{442F1A98-4142-4F43-A30C-ADC1B21D4166}" srcOrd="4" destOrd="0" parTransId="{50C6C18B-BF58-4EEB-A470-B31095A329D5}" sibTransId="{929598EE-683A-4D21-82D0-09D6076F7404}"/>
    <dgm:cxn modelId="{06F81E62-45DA-4FCD-9F1C-2393D76424D3}" srcId="{AEDA94A4-C387-403B-A258-F8E9F283B297}" destId="{5C468336-8658-4521-B645-B84C0DF77B2B}" srcOrd="0" destOrd="0" parTransId="{00D9BD84-885D-40AB-9D98-C28C3011E603}" sibTransId="{0AF2F005-0795-47C7-9BCB-406EB49534A1}"/>
    <dgm:cxn modelId="{3784A242-0945-4245-89DB-875B0E5B3A8C}" type="presOf" srcId="{2A9AAFA7-AC70-4FC6-B1C3-D6CE0A459187}" destId="{A1C766A9-C31C-4D19-8C3D-D76506102C1C}" srcOrd="0" destOrd="0" presId="urn:microsoft.com/office/officeart/2005/8/layout/chevron2"/>
    <dgm:cxn modelId="{578F2A6E-0A4B-437C-83E5-E5CC559E9753}" srcId="{AF5BA721-C264-48F2-8956-EA1AF60D729A}" destId="{3F61AAD1-B62E-4792-BA9F-BED980E83679}" srcOrd="0" destOrd="0" parTransId="{F5CF16C9-B848-4BA0-BE56-88F4CA5487EA}" sibTransId="{FFB534BD-E294-48EE-A02C-6FEAC2B66326}"/>
    <dgm:cxn modelId="{D33BAC77-4FA4-468C-AAF4-3BA2DD5056EE}" type="presOf" srcId="{5C468336-8658-4521-B645-B84C0DF77B2B}" destId="{BDCA194D-E00D-4225-8A44-1D1BF2A5C9F9}" srcOrd="0" destOrd="0" presId="urn:microsoft.com/office/officeart/2005/8/layout/chevron2"/>
    <dgm:cxn modelId="{379D5885-D7BE-44F2-8638-E2F33905A398}" srcId="{2BC70F7E-73F1-4037-9719-2096C5132BDA}" destId="{AF5BA721-C264-48F2-8956-EA1AF60D729A}" srcOrd="3" destOrd="0" parTransId="{E697255F-161F-4542-9956-0A5D780FF479}" sibTransId="{82249B94-566B-48EA-826D-99FE5CD466E1}"/>
    <dgm:cxn modelId="{EEBAF6C1-FEA1-4D1F-8C9C-0AD6BE80FE14}" srcId="{2BC70F7E-73F1-4037-9719-2096C5132BDA}" destId="{AEDA94A4-C387-403B-A258-F8E9F283B297}" srcOrd="1" destOrd="0" parTransId="{45F8955F-C87C-40A4-8230-53EBE8E3E953}" sibTransId="{B5181A2C-4B4C-4725-951D-7543DB295305}"/>
    <dgm:cxn modelId="{699250C8-DA18-49AB-B825-EF24E2AD45B5}" type="presOf" srcId="{FA5DBA4E-55EF-48BD-91C3-6B2021D27CC0}" destId="{F7637583-E4FC-4426-9A5B-0EE8039B43FC}" srcOrd="0" destOrd="0" presId="urn:microsoft.com/office/officeart/2005/8/layout/chevron2"/>
    <dgm:cxn modelId="{5890BFD3-CF0D-4B4F-8B41-1C4206B24C69}" type="presOf" srcId="{442F1A98-4142-4F43-A30C-ADC1B21D4166}" destId="{075BA49B-B336-465C-83A5-530485669972}" srcOrd="0" destOrd="0" presId="urn:microsoft.com/office/officeart/2005/8/layout/chevron2"/>
    <dgm:cxn modelId="{DB1CF3E1-29A8-4CDB-B858-4EA3A572DA66}" srcId="{2A9AAFA7-AC70-4FC6-B1C3-D6CE0A459187}" destId="{A53435C3-DA61-41F8-AE7D-7874E576A225}" srcOrd="0" destOrd="0" parTransId="{C520BAC2-AB42-4F3D-B2F9-8686AB430A6C}" sibTransId="{7CAF7397-9580-4F55-8F97-41D63FB43F93}"/>
    <dgm:cxn modelId="{4E7BAEE7-14E4-4E97-AFFA-0310ED1924B0}" srcId="{442F1A98-4142-4F43-A30C-ADC1B21D4166}" destId="{9DBB4957-857F-41CB-8B12-F934A4CFE785}" srcOrd="0" destOrd="0" parTransId="{5386742D-096E-482B-8A7A-3762F493C898}" sibTransId="{3C9C3E4B-AB6E-49F4-906D-F4F951E408A7}"/>
    <dgm:cxn modelId="{EC2F62F1-3BCC-4A7E-88E4-64AB2368FEBB}" type="presOf" srcId="{AF5BA721-C264-48F2-8956-EA1AF60D729A}" destId="{91DF157F-494D-46BD-BA47-26E86D7D79CD}" srcOrd="0" destOrd="0" presId="urn:microsoft.com/office/officeart/2005/8/layout/chevron2"/>
    <dgm:cxn modelId="{B81AF3F7-F417-4F13-9FEF-ADF1F14668BC}" type="presOf" srcId="{AEDA94A4-C387-403B-A258-F8E9F283B297}" destId="{F73A81A1-6127-4D8B-AF02-D481C049C160}" srcOrd="0" destOrd="0" presId="urn:microsoft.com/office/officeart/2005/8/layout/chevron2"/>
    <dgm:cxn modelId="{22043A51-D1CD-4F43-9B40-933D60597E61}" type="presParOf" srcId="{AACE2202-2BDE-4BDC-B6C9-7C8EC8B390C1}" destId="{4A97FF50-96A4-448B-82C9-5D64C499E241}" srcOrd="0" destOrd="0" presId="urn:microsoft.com/office/officeart/2005/8/layout/chevron2"/>
    <dgm:cxn modelId="{5CECA26F-6AEB-42D7-AAFA-BC1BF980359C}" type="presParOf" srcId="{4A97FF50-96A4-448B-82C9-5D64C499E241}" destId="{7CA9FE79-6EB3-4D81-8E1E-FF176CF5C7C3}" srcOrd="0" destOrd="0" presId="urn:microsoft.com/office/officeart/2005/8/layout/chevron2"/>
    <dgm:cxn modelId="{29628F10-20CA-4D78-8772-C301BD1BCB83}" type="presParOf" srcId="{4A97FF50-96A4-448B-82C9-5D64C499E241}" destId="{F7637583-E4FC-4426-9A5B-0EE8039B43FC}" srcOrd="1" destOrd="0" presId="urn:microsoft.com/office/officeart/2005/8/layout/chevron2"/>
    <dgm:cxn modelId="{D5C98416-5743-4921-948A-5E73551F1DE2}" type="presParOf" srcId="{AACE2202-2BDE-4BDC-B6C9-7C8EC8B390C1}" destId="{49B0E60D-6C7F-40A2-9BEB-A14907428410}" srcOrd="1" destOrd="0" presId="urn:microsoft.com/office/officeart/2005/8/layout/chevron2"/>
    <dgm:cxn modelId="{DF399051-3C08-47C6-AF39-25BF49F80B44}" type="presParOf" srcId="{AACE2202-2BDE-4BDC-B6C9-7C8EC8B390C1}" destId="{91A3A6B2-D606-408D-9130-4CE557D1CE5F}" srcOrd="2" destOrd="0" presId="urn:microsoft.com/office/officeart/2005/8/layout/chevron2"/>
    <dgm:cxn modelId="{173F7802-65F9-47B9-AC35-8112207B5B72}" type="presParOf" srcId="{91A3A6B2-D606-408D-9130-4CE557D1CE5F}" destId="{F73A81A1-6127-4D8B-AF02-D481C049C160}" srcOrd="0" destOrd="0" presId="urn:microsoft.com/office/officeart/2005/8/layout/chevron2"/>
    <dgm:cxn modelId="{77AE0AD3-42E6-49CA-8BB4-4E668B8F830F}" type="presParOf" srcId="{91A3A6B2-D606-408D-9130-4CE557D1CE5F}" destId="{BDCA194D-E00D-4225-8A44-1D1BF2A5C9F9}" srcOrd="1" destOrd="0" presId="urn:microsoft.com/office/officeart/2005/8/layout/chevron2"/>
    <dgm:cxn modelId="{6D6A741F-3E83-41DE-93B3-68E9BD355F54}" type="presParOf" srcId="{AACE2202-2BDE-4BDC-B6C9-7C8EC8B390C1}" destId="{34CC4436-4585-4CA7-A48F-D567C5F760D8}" srcOrd="3" destOrd="0" presId="urn:microsoft.com/office/officeart/2005/8/layout/chevron2"/>
    <dgm:cxn modelId="{A7B61124-452C-4773-8C13-AA4ABED356F4}" type="presParOf" srcId="{AACE2202-2BDE-4BDC-B6C9-7C8EC8B390C1}" destId="{47E8395C-8A1B-483C-90AB-ABA5A0B122E1}" srcOrd="4" destOrd="0" presId="urn:microsoft.com/office/officeart/2005/8/layout/chevron2"/>
    <dgm:cxn modelId="{6DB259AF-FEE8-47D1-A28E-C700AEDF7965}" type="presParOf" srcId="{47E8395C-8A1B-483C-90AB-ABA5A0B122E1}" destId="{A1C766A9-C31C-4D19-8C3D-D76506102C1C}" srcOrd="0" destOrd="0" presId="urn:microsoft.com/office/officeart/2005/8/layout/chevron2"/>
    <dgm:cxn modelId="{9D251A6C-BF15-4BAF-B52D-9AFB7FF26D99}" type="presParOf" srcId="{47E8395C-8A1B-483C-90AB-ABA5A0B122E1}" destId="{0BC07B29-0A22-4C9B-AE2C-20BE88C60514}" srcOrd="1" destOrd="0" presId="urn:microsoft.com/office/officeart/2005/8/layout/chevron2"/>
    <dgm:cxn modelId="{D3C27057-336C-4C77-A0DF-485122F2BEAD}" type="presParOf" srcId="{AACE2202-2BDE-4BDC-B6C9-7C8EC8B390C1}" destId="{4BB10C81-957A-4220-8245-77E7CAE934D8}" srcOrd="5" destOrd="0" presId="urn:microsoft.com/office/officeart/2005/8/layout/chevron2"/>
    <dgm:cxn modelId="{68194C07-AE3D-4821-A12B-87E08F2EBB18}" type="presParOf" srcId="{AACE2202-2BDE-4BDC-B6C9-7C8EC8B390C1}" destId="{364506B0-6FD2-42DD-BFFC-397D25A931A0}" srcOrd="6" destOrd="0" presId="urn:microsoft.com/office/officeart/2005/8/layout/chevron2"/>
    <dgm:cxn modelId="{A70337B2-F934-4C00-A61D-D3526E61B90C}" type="presParOf" srcId="{364506B0-6FD2-42DD-BFFC-397D25A931A0}" destId="{91DF157F-494D-46BD-BA47-26E86D7D79CD}" srcOrd="0" destOrd="0" presId="urn:microsoft.com/office/officeart/2005/8/layout/chevron2"/>
    <dgm:cxn modelId="{33C40821-F7CE-4CFC-8402-B90ECB28B778}" type="presParOf" srcId="{364506B0-6FD2-42DD-BFFC-397D25A931A0}" destId="{53FFC496-E06D-44F7-88A1-D34E962987A2}" srcOrd="1" destOrd="0" presId="urn:microsoft.com/office/officeart/2005/8/layout/chevron2"/>
    <dgm:cxn modelId="{4CF1174D-DCD9-4BE5-9CC5-E684428A0EB5}" type="presParOf" srcId="{AACE2202-2BDE-4BDC-B6C9-7C8EC8B390C1}" destId="{0AE33065-4231-4575-941E-ECD3522C4968}" srcOrd="7" destOrd="0" presId="urn:microsoft.com/office/officeart/2005/8/layout/chevron2"/>
    <dgm:cxn modelId="{23EF380C-AFBA-401C-A080-56FA40352CF9}" type="presParOf" srcId="{AACE2202-2BDE-4BDC-B6C9-7C8EC8B390C1}" destId="{13125F25-B665-4F64-ACEF-004694444AE3}" srcOrd="8" destOrd="0" presId="urn:microsoft.com/office/officeart/2005/8/layout/chevron2"/>
    <dgm:cxn modelId="{16A87B86-57FA-45B9-A3C0-FBF00BBC8378}" type="presParOf" srcId="{13125F25-B665-4F64-ACEF-004694444AE3}" destId="{075BA49B-B336-465C-83A5-530485669972}" srcOrd="0" destOrd="0" presId="urn:microsoft.com/office/officeart/2005/8/layout/chevron2"/>
    <dgm:cxn modelId="{5BEF9988-55E2-4620-8C1B-723C55BA2E91}" type="presParOf" srcId="{13125F25-B665-4F64-ACEF-004694444AE3}" destId="{914AC3AA-0858-409D-A46E-2A9566321FF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13C2BA-4238-47F3-AE3F-BD04B2C5E29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1503A34-A00C-4B9C-8FB8-6FA4EF13CE67}">
      <dgm:prSet phldrT="[Text]" custT="1"/>
      <dgm:spPr/>
      <dgm:t>
        <a:bodyPr/>
        <a:lstStyle/>
        <a:p>
          <a:r>
            <a:rPr lang="en-US" sz="3200" dirty="0"/>
            <a:t>Builds on top of M(O)ESI-style cache coherence</a:t>
          </a:r>
        </a:p>
      </dgm:t>
    </dgm:pt>
    <dgm:pt modelId="{0C7815C6-4176-44B7-8A5D-F88E478A1B75}" type="parTrans" cxnId="{6F5475D9-5F7B-4A1D-B158-9032C035C945}">
      <dgm:prSet/>
      <dgm:spPr/>
      <dgm:t>
        <a:bodyPr/>
        <a:lstStyle/>
        <a:p>
          <a:endParaRPr lang="en-US" sz="1600"/>
        </a:p>
      </dgm:t>
    </dgm:pt>
    <dgm:pt modelId="{643FA058-3A46-4AE9-AD02-3AF19B481882}" type="sibTrans" cxnId="{6F5475D9-5F7B-4A1D-B158-9032C035C945}">
      <dgm:prSet/>
      <dgm:spPr/>
      <dgm:t>
        <a:bodyPr/>
        <a:lstStyle/>
        <a:p>
          <a:endParaRPr lang="en-US" sz="1600"/>
        </a:p>
      </dgm:t>
    </dgm:pt>
    <dgm:pt modelId="{23F76958-309E-4620-B42B-901950B2A4BA}">
      <dgm:prSet phldrT="[Text]" custT="1"/>
      <dgm:spPr/>
      <dgm:t>
        <a:bodyPr/>
        <a:lstStyle/>
        <a:p>
          <a:r>
            <a:rPr lang="en-US" sz="2400" dirty="0"/>
            <a:t>Introduces hardware on top existing structures</a:t>
          </a:r>
        </a:p>
      </dgm:t>
    </dgm:pt>
    <dgm:pt modelId="{2817C8AF-52F4-4BF1-A450-4EDD347715F7}" type="parTrans" cxnId="{9D382F1D-33F7-429E-807B-85F865EBEA09}">
      <dgm:prSet/>
      <dgm:spPr/>
      <dgm:t>
        <a:bodyPr/>
        <a:lstStyle/>
        <a:p>
          <a:endParaRPr lang="en-US" sz="1600"/>
        </a:p>
      </dgm:t>
    </dgm:pt>
    <dgm:pt modelId="{AAD32EB2-CDC8-4F37-96C9-94E1EA8B3C79}" type="sibTrans" cxnId="{9D382F1D-33F7-429E-807B-85F865EBEA09}">
      <dgm:prSet/>
      <dgm:spPr/>
      <dgm:t>
        <a:bodyPr/>
        <a:lstStyle/>
        <a:p>
          <a:endParaRPr lang="en-US" sz="1600"/>
        </a:p>
      </dgm:t>
    </dgm:pt>
    <dgm:pt modelId="{C3982948-BC02-4F87-9D44-71165D649E15}">
      <dgm:prSet phldrT="[Text]" custT="1"/>
      <dgm:spPr/>
      <dgm:t>
        <a:bodyPr/>
        <a:lstStyle/>
        <a:p>
          <a:r>
            <a:rPr lang="en-US" sz="3200" dirty="0"/>
            <a:t>Inter-core communication at region boundaries</a:t>
          </a:r>
        </a:p>
      </dgm:t>
    </dgm:pt>
    <dgm:pt modelId="{515F4C1E-F19D-49FC-9195-938F6F2515FE}" type="parTrans" cxnId="{2228FA0A-08AB-45F9-B5CA-8FE7ED27485E}">
      <dgm:prSet/>
      <dgm:spPr/>
      <dgm:t>
        <a:bodyPr/>
        <a:lstStyle/>
        <a:p>
          <a:endParaRPr lang="en-US" sz="1600"/>
        </a:p>
      </dgm:t>
    </dgm:pt>
    <dgm:pt modelId="{8891D03E-0B09-474A-9658-CB03DD288EDE}" type="sibTrans" cxnId="{2228FA0A-08AB-45F9-B5CA-8FE7ED27485E}">
      <dgm:prSet/>
      <dgm:spPr/>
      <dgm:t>
        <a:bodyPr/>
        <a:lstStyle/>
        <a:p>
          <a:endParaRPr lang="en-US" sz="1600"/>
        </a:p>
      </dgm:t>
    </dgm:pt>
    <dgm:pt modelId="{B731C62C-0CCC-41D4-A776-E4CFFE7D2E2A}">
      <dgm:prSet phldrT="[Text]" custT="1"/>
      <dgm:spPr/>
      <dgm:t>
        <a:bodyPr/>
        <a:lstStyle/>
        <a:p>
          <a:r>
            <a:rPr lang="en-US" sz="2400" dirty="0"/>
            <a:t>Metadata in private cache lines are forwarded to other cores</a:t>
          </a:r>
        </a:p>
      </dgm:t>
    </dgm:pt>
    <dgm:pt modelId="{BBF91105-DDE0-4E58-9269-CE3F23EBBB34}" type="parTrans" cxnId="{FE6D2D84-BA12-4A7A-BD75-595D91A6AFEC}">
      <dgm:prSet/>
      <dgm:spPr/>
      <dgm:t>
        <a:bodyPr/>
        <a:lstStyle/>
        <a:p>
          <a:endParaRPr lang="en-US" sz="1600"/>
        </a:p>
      </dgm:t>
    </dgm:pt>
    <dgm:pt modelId="{5F685E3E-8AAD-4792-B972-867046EEEA64}" type="sibTrans" cxnId="{FE6D2D84-BA12-4A7A-BD75-595D91A6AFEC}">
      <dgm:prSet/>
      <dgm:spPr/>
      <dgm:t>
        <a:bodyPr/>
        <a:lstStyle/>
        <a:p>
          <a:endParaRPr lang="en-US" sz="1600"/>
        </a:p>
      </dgm:t>
    </dgm:pt>
    <dgm:pt modelId="{BC699137-B7CC-4B06-BEC4-73F075FCFEE2}">
      <dgm:prSet phldrT="[Text]" custT="1"/>
      <dgm:spPr/>
      <dgm:t>
        <a:bodyPr/>
        <a:lstStyle/>
        <a:p>
          <a:r>
            <a:rPr lang="en-US" sz="3200" dirty="0"/>
            <a:t>Private line evictions communicate with memory</a:t>
          </a:r>
        </a:p>
      </dgm:t>
    </dgm:pt>
    <dgm:pt modelId="{9102EFC9-FD4C-4840-8410-452B7461D2AA}" type="parTrans" cxnId="{CE995C8C-BAC2-4EA8-96C6-AEC4BF8B6A4E}">
      <dgm:prSet/>
      <dgm:spPr/>
      <dgm:t>
        <a:bodyPr/>
        <a:lstStyle/>
        <a:p>
          <a:endParaRPr lang="en-US" sz="1600"/>
        </a:p>
      </dgm:t>
    </dgm:pt>
    <dgm:pt modelId="{1AB7B3BD-0D8B-45F4-983D-498C9955E5B4}" type="sibTrans" cxnId="{CE995C8C-BAC2-4EA8-96C6-AEC4BF8B6A4E}">
      <dgm:prSet/>
      <dgm:spPr/>
      <dgm:t>
        <a:bodyPr/>
        <a:lstStyle/>
        <a:p>
          <a:endParaRPr lang="en-US" sz="1600"/>
        </a:p>
      </dgm:t>
    </dgm:pt>
    <dgm:pt modelId="{2B82D959-6E4C-4ECC-AC7E-0225B6256908}">
      <dgm:prSet phldrT="[Text]" custT="1"/>
      <dgm:spPr/>
      <dgm:t>
        <a:bodyPr/>
        <a:lstStyle/>
        <a:p>
          <a:r>
            <a:rPr lang="en-US" sz="2400" dirty="0"/>
            <a:t>Increases complexity</a:t>
          </a:r>
        </a:p>
      </dgm:t>
    </dgm:pt>
    <dgm:pt modelId="{67F0B154-9AE3-4AA3-A4A5-BB284DA3A6E2}" type="parTrans" cxnId="{2ADBA76C-708F-4B76-8F19-6128B4F788CB}">
      <dgm:prSet/>
      <dgm:spPr/>
      <dgm:t>
        <a:bodyPr/>
        <a:lstStyle/>
        <a:p>
          <a:endParaRPr lang="en-US" sz="1600"/>
        </a:p>
      </dgm:t>
    </dgm:pt>
    <dgm:pt modelId="{78D90166-4D8C-4EC6-A692-32B4CBEFF03D}" type="sibTrans" cxnId="{2ADBA76C-708F-4B76-8F19-6128B4F788CB}">
      <dgm:prSet/>
      <dgm:spPr/>
      <dgm:t>
        <a:bodyPr/>
        <a:lstStyle/>
        <a:p>
          <a:endParaRPr lang="en-US" sz="1600"/>
        </a:p>
      </dgm:t>
    </dgm:pt>
    <dgm:pt modelId="{1F7CF0FC-4A1F-490F-A74A-16F7C51BAB96}">
      <dgm:prSet phldrT="[Text]" custT="1"/>
      <dgm:spPr/>
      <dgm:t>
        <a:bodyPr/>
        <a:lstStyle/>
        <a:p>
          <a:r>
            <a:rPr lang="en-US" sz="2400" dirty="0"/>
            <a:t>Increases on-chip interconnect bandwidth requirement</a:t>
          </a:r>
        </a:p>
      </dgm:t>
    </dgm:pt>
    <dgm:pt modelId="{4EF071BA-00C2-4A30-898C-C5BC2460D508}" type="parTrans" cxnId="{845115C1-262E-4B59-952C-3E38EF11B7DD}">
      <dgm:prSet/>
      <dgm:spPr/>
      <dgm:t>
        <a:bodyPr/>
        <a:lstStyle/>
        <a:p>
          <a:endParaRPr lang="en-US" sz="1600"/>
        </a:p>
      </dgm:t>
    </dgm:pt>
    <dgm:pt modelId="{F5049E15-12E4-48CE-90E5-599EAFBD4471}" type="sibTrans" cxnId="{845115C1-262E-4B59-952C-3E38EF11B7DD}">
      <dgm:prSet/>
      <dgm:spPr/>
      <dgm:t>
        <a:bodyPr/>
        <a:lstStyle/>
        <a:p>
          <a:endParaRPr lang="en-US" sz="1600"/>
        </a:p>
      </dgm:t>
    </dgm:pt>
    <dgm:pt modelId="{70FD0C7A-5C6D-4964-B71C-090BAF88E0A1}">
      <dgm:prSet phldrT="[Text]" custT="1"/>
      <dgm:spPr/>
      <dgm:t>
        <a:bodyPr/>
        <a:lstStyle/>
        <a:p>
          <a:r>
            <a:rPr lang="en-US" sz="2400" dirty="0"/>
            <a:t>Relies on in-memory backup for evicted metadata</a:t>
          </a:r>
        </a:p>
      </dgm:t>
    </dgm:pt>
    <dgm:pt modelId="{082E2196-E741-409B-AD5E-48C311CAD088}" type="parTrans" cxnId="{1C70A0E4-0848-4833-BEE5-780D371F0247}">
      <dgm:prSet/>
      <dgm:spPr/>
      <dgm:t>
        <a:bodyPr/>
        <a:lstStyle/>
        <a:p>
          <a:endParaRPr lang="en-US" sz="1600"/>
        </a:p>
      </dgm:t>
    </dgm:pt>
    <dgm:pt modelId="{706C5FF1-6C8D-425E-838B-E863684C8B97}" type="sibTrans" cxnId="{1C70A0E4-0848-4833-BEE5-780D371F0247}">
      <dgm:prSet/>
      <dgm:spPr/>
      <dgm:t>
        <a:bodyPr/>
        <a:lstStyle/>
        <a:p>
          <a:endParaRPr lang="en-US" sz="1600"/>
        </a:p>
      </dgm:t>
    </dgm:pt>
    <dgm:pt modelId="{E5013563-7356-4516-9CE9-69C35105F15E}">
      <dgm:prSet phldrT="[Text]" custT="1"/>
      <dgm:spPr/>
      <dgm:t>
        <a:bodyPr/>
        <a:lstStyle/>
        <a:p>
          <a:r>
            <a:rPr lang="en-US" sz="2400" dirty="0"/>
            <a:t>Increases off-chip memory bandwidth requirement</a:t>
          </a:r>
        </a:p>
      </dgm:t>
    </dgm:pt>
    <dgm:pt modelId="{A655A3C8-F705-4CE2-B404-3F8909A34AEA}" type="parTrans" cxnId="{790EA82F-5FB9-4DC7-B34F-C98D87147BCD}">
      <dgm:prSet/>
      <dgm:spPr/>
      <dgm:t>
        <a:bodyPr/>
        <a:lstStyle/>
        <a:p>
          <a:endParaRPr lang="en-US" sz="1600"/>
        </a:p>
      </dgm:t>
    </dgm:pt>
    <dgm:pt modelId="{9E11A99C-2227-4B06-A888-EDD08B187031}" type="sibTrans" cxnId="{790EA82F-5FB9-4DC7-B34F-C98D87147BCD}">
      <dgm:prSet/>
      <dgm:spPr/>
      <dgm:t>
        <a:bodyPr/>
        <a:lstStyle/>
        <a:p>
          <a:endParaRPr lang="en-US" sz="1600"/>
        </a:p>
      </dgm:t>
    </dgm:pt>
    <dgm:pt modelId="{C7E8A92A-57CC-45D6-AEC0-BB52C33542E4}" type="pres">
      <dgm:prSet presAssocID="{8713C2BA-4238-47F3-AE3F-BD04B2C5E29B}" presName="linear" presStyleCnt="0">
        <dgm:presLayoutVars>
          <dgm:animLvl val="lvl"/>
          <dgm:resizeHandles val="exact"/>
        </dgm:presLayoutVars>
      </dgm:prSet>
      <dgm:spPr/>
    </dgm:pt>
    <dgm:pt modelId="{6E6651B1-7E4C-40A5-9FCB-6163BE00BA9D}" type="pres">
      <dgm:prSet presAssocID="{D1503A34-A00C-4B9C-8FB8-6FA4EF13CE67}" presName="parentText" presStyleLbl="node1" presStyleIdx="0" presStyleCnt="3">
        <dgm:presLayoutVars>
          <dgm:chMax val="0"/>
          <dgm:bulletEnabled val="1"/>
        </dgm:presLayoutVars>
      </dgm:prSet>
      <dgm:spPr/>
    </dgm:pt>
    <dgm:pt modelId="{DADBA8AF-616D-4CBA-BFD5-9165EB756101}" type="pres">
      <dgm:prSet presAssocID="{D1503A34-A00C-4B9C-8FB8-6FA4EF13CE67}" presName="childText" presStyleLbl="revTx" presStyleIdx="0" presStyleCnt="3">
        <dgm:presLayoutVars>
          <dgm:bulletEnabled val="1"/>
        </dgm:presLayoutVars>
      </dgm:prSet>
      <dgm:spPr/>
    </dgm:pt>
    <dgm:pt modelId="{E1FB80FA-F325-465E-AED9-2BFA4146A9EF}" type="pres">
      <dgm:prSet presAssocID="{C3982948-BC02-4F87-9D44-71165D649E15}" presName="parentText" presStyleLbl="node1" presStyleIdx="1" presStyleCnt="3">
        <dgm:presLayoutVars>
          <dgm:chMax val="0"/>
          <dgm:bulletEnabled val="1"/>
        </dgm:presLayoutVars>
      </dgm:prSet>
      <dgm:spPr/>
    </dgm:pt>
    <dgm:pt modelId="{39F1E921-70EC-422E-9540-5CA8C55767C2}" type="pres">
      <dgm:prSet presAssocID="{C3982948-BC02-4F87-9D44-71165D649E15}" presName="childText" presStyleLbl="revTx" presStyleIdx="1" presStyleCnt="3">
        <dgm:presLayoutVars>
          <dgm:bulletEnabled val="1"/>
        </dgm:presLayoutVars>
      </dgm:prSet>
      <dgm:spPr/>
    </dgm:pt>
    <dgm:pt modelId="{28C8DA19-592A-4E2A-BA77-A17F90A0B52E}" type="pres">
      <dgm:prSet presAssocID="{BC699137-B7CC-4B06-BEC4-73F075FCFEE2}" presName="parentText" presStyleLbl="node1" presStyleIdx="2" presStyleCnt="3">
        <dgm:presLayoutVars>
          <dgm:chMax val="0"/>
          <dgm:bulletEnabled val="1"/>
        </dgm:presLayoutVars>
      </dgm:prSet>
      <dgm:spPr/>
    </dgm:pt>
    <dgm:pt modelId="{BA003798-40D5-4400-BDBC-1E334759B115}" type="pres">
      <dgm:prSet presAssocID="{BC699137-B7CC-4B06-BEC4-73F075FCFEE2}" presName="childText" presStyleLbl="revTx" presStyleIdx="2" presStyleCnt="3">
        <dgm:presLayoutVars>
          <dgm:bulletEnabled val="1"/>
        </dgm:presLayoutVars>
      </dgm:prSet>
      <dgm:spPr/>
    </dgm:pt>
  </dgm:ptLst>
  <dgm:cxnLst>
    <dgm:cxn modelId="{2228FA0A-08AB-45F9-B5CA-8FE7ED27485E}" srcId="{8713C2BA-4238-47F3-AE3F-BD04B2C5E29B}" destId="{C3982948-BC02-4F87-9D44-71165D649E15}" srcOrd="1" destOrd="0" parTransId="{515F4C1E-F19D-49FC-9195-938F6F2515FE}" sibTransId="{8891D03E-0B09-474A-9658-CB03DD288EDE}"/>
    <dgm:cxn modelId="{0FC6370F-6ABC-463A-BDC9-119AC1CDF9CC}" type="presOf" srcId="{D1503A34-A00C-4B9C-8FB8-6FA4EF13CE67}" destId="{6E6651B1-7E4C-40A5-9FCB-6163BE00BA9D}" srcOrd="0" destOrd="0" presId="urn:microsoft.com/office/officeart/2005/8/layout/vList2"/>
    <dgm:cxn modelId="{E416041C-4D5E-419E-B1F8-F7EBB55AB261}" type="presOf" srcId="{2B82D959-6E4C-4ECC-AC7E-0225B6256908}" destId="{DADBA8AF-616D-4CBA-BFD5-9165EB756101}" srcOrd="0" destOrd="1" presId="urn:microsoft.com/office/officeart/2005/8/layout/vList2"/>
    <dgm:cxn modelId="{9D382F1D-33F7-429E-807B-85F865EBEA09}" srcId="{D1503A34-A00C-4B9C-8FB8-6FA4EF13CE67}" destId="{23F76958-309E-4620-B42B-901950B2A4BA}" srcOrd="0" destOrd="0" parTransId="{2817C8AF-52F4-4BF1-A450-4EDD347715F7}" sibTransId="{AAD32EB2-CDC8-4F37-96C9-94E1EA8B3C79}"/>
    <dgm:cxn modelId="{BAE7A024-0168-42BD-A63F-0B5AAF2EB169}" type="presOf" srcId="{70FD0C7A-5C6D-4964-B71C-090BAF88E0A1}" destId="{BA003798-40D5-4400-BDBC-1E334759B115}" srcOrd="0" destOrd="0" presId="urn:microsoft.com/office/officeart/2005/8/layout/vList2"/>
    <dgm:cxn modelId="{790EA82F-5FB9-4DC7-B34F-C98D87147BCD}" srcId="{BC699137-B7CC-4B06-BEC4-73F075FCFEE2}" destId="{E5013563-7356-4516-9CE9-69C35105F15E}" srcOrd="1" destOrd="0" parTransId="{A655A3C8-F705-4CE2-B404-3F8909A34AEA}" sibTransId="{9E11A99C-2227-4B06-A888-EDD08B187031}"/>
    <dgm:cxn modelId="{2ADBA76C-708F-4B76-8F19-6128B4F788CB}" srcId="{D1503A34-A00C-4B9C-8FB8-6FA4EF13CE67}" destId="{2B82D959-6E4C-4ECC-AC7E-0225B6256908}" srcOrd="1" destOrd="0" parTransId="{67F0B154-9AE3-4AA3-A4A5-BB284DA3A6E2}" sibTransId="{78D90166-4D8C-4EC6-A692-32B4CBEFF03D}"/>
    <dgm:cxn modelId="{0B034659-BD29-4718-8B02-1C25F84396E8}" type="presOf" srcId="{E5013563-7356-4516-9CE9-69C35105F15E}" destId="{BA003798-40D5-4400-BDBC-1E334759B115}" srcOrd="0" destOrd="1" presId="urn:microsoft.com/office/officeart/2005/8/layout/vList2"/>
    <dgm:cxn modelId="{5ADA6F7E-6713-4303-8685-4D1972524527}" type="presOf" srcId="{8713C2BA-4238-47F3-AE3F-BD04B2C5E29B}" destId="{C7E8A92A-57CC-45D6-AEC0-BB52C33542E4}" srcOrd="0" destOrd="0" presId="urn:microsoft.com/office/officeart/2005/8/layout/vList2"/>
    <dgm:cxn modelId="{FE6D2D84-BA12-4A7A-BD75-595D91A6AFEC}" srcId="{C3982948-BC02-4F87-9D44-71165D649E15}" destId="{B731C62C-0CCC-41D4-A776-E4CFFE7D2E2A}" srcOrd="0" destOrd="0" parTransId="{BBF91105-DDE0-4E58-9269-CE3F23EBBB34}" sibTransId="{5F685E3E-8AAD-4792-B972-867046EEEA64}"/>
    <dgm:cxn modelId="{CE995C8C-BAC2-4EA8-96C6-AEC4BF8B6A4E}" srcId="{8713C2BA-4238-47F3-AE3F-BD04B2C5E29B}" destId="{BC699137-B7CC-4B06-BEC4-73F075FCFEE2}" srcOrd="2" destOrd="0" parTransId="{9102EFC9-FD4C-4840-8410-452B7461D2AA}" sibTransId="{1AB7B3BD-0D8B-45F4-983D-498C9955E5B4}"/>
    <dgm:cxn modelId="{7542688D-8624-4B05-864E-E00C0911F240}" type="presOf" srcId="{23F76958-309E-4620-B42B-901950B2A4BA}" destId="{DADBA8AF-616D-4CBA-BFD5-9165EB756101}" srcOrd="0" destOrd="0" presId="urn:microsoft.com/office/officeart/2005/8/layout/vList2"/>
    <dgm:cxn modelId="{CF06F990-6D66-44E9-A0FF-C50679D09878}" type="presOf" srcId="{BC699137-B7CC-4B06-BEC4-73F075FCFEE2}" destId="{28C8DA19-592A-4E2A-BA77-A17F90A0B52E}" srcOrd="0" destOrd="0" presId="urn:microsoft.com/office/officeart/2005/8/layout/vList2"/>
    <dgm:cxn modelId="{5ADDE295-78C7-4792-B2F8-4431F557E33A}" type="presOf" srcId="{B731C62C-0CCC-41D4-A776-E4CFFE7D2E2A}" destId="{39F1E921-70EC-422E-9540-5CA8C55767C2}" srcOrd="0" destOrd="0" presId="urn:microsoft.com/office/officeart/2005/8/layout/vList2"/>
    <dgm:cxn modelId="{26FBE4B8-4DA7-4E5C-85F5-22FCFEF46536}" type="presOf" srcId="{C3982948-BC02-4F87-9D44-71165D649E15}" destId="{E1FB80FA-F325-465E-AED9-2BFA4146A9EF}" srcOrd="0" destOrd="0" presId="urn:microsoft.com/office/officeart/2005/8/layout/vList2"/>
    <dgm:cxn modelId="{845115C1-262E-4B59-952C-3E38EF11B7DD}" srcId="{C3982948-BC02-4F87-9D44-71165D649E15}" destId="{1F7CF0FC-4A1F-490F-A74A-16F7C51BAB96}" srcOrd="1" destOrd="0" parTransId="{4EF071BA-00C2-4A30-898C-C5BC2460D508}" sibTransId="{F5049E15-12E4-48CE-90E5-599EAFBD4471}"/>
    <dgm:cxn modelId="{6F5475D9-5F7B-4A1D-B158-9032C035C945}" srcId="{8713C2BA-4238-47F3-AE3F-BD04B2C5E29B}" destId="{D1503A34-A00C-4B9C-8FB8-6FA4EF13CE67}" srcOrd="0" destOrd="0" parTransId="{0C7815C6-4176-44B7-8A5D-F88E478A1B75}" sibTransId="{643FA058-3A46-4AE9-AD02-3AF19B481882}"/>
    <dgm:cxn modelId="{1C70A0E4-0848-4833-BEE5-780D371F0247}" srcId="{BC699137-B7CC-4B06-BEC4-73F075FCFEE2}" destId="{70FD0C7A-5C6D-4964-B71C-090BAF88E0A1}" srcOrd="0" destOrd="0" parTransId="{082E2196-E741-409B-AD5E-48C311CAD088}" sibTransId="{706C5FF1-6C8D-425E-838B-E863684C8B97}"/>
    <dgm:cxn modelId="{9FA0E1E8-0FAD-4A7E-8ED4-7EDC94A84BD0}" type="presOf" srcId="{1F7CF0FC-4A1F-490F-A74A-16F7C51BAB96}" destId="{39F1E921-70EC-422E-9540-5CA8C55767C2}" srcOrd="0" destOrd="1" presId="urn:microsoft.com/office/officeart/2005/8/layout/vList2"/>
    <dgm:cxn modelId="{8CA2B440-2170-4EA4-801F-98A8419F53C2}" type="presParOf" srcId="{C7E8A92A-57CC-45D6-AEC0-BB52C33542E4}" destId="{6E6651B1-7E4C-40A5-9FCB-6163BE00BA9D}" srcOrd="0" destOrd="0" presId="urn:microsoft.com/office/officeart/2005/8/layout/vList2"/>
    <dgm:cxn modelId="{F35276EA-EE32-469C-A96E-1398A4D1FD8D}" type="presParOf" srcId="{C7E8A92A-57CC-45D6-AEC0-BB52C33542E4}" destId="{DADBA8AF-616D-4CBA-BFD5-9165EB756101}" srcOrd="1" destOrd="0" presId="urn:microsoft.com/office/officeart/2005/8/layout/vList2"/>
    <dgm:cxn modelId="{3AE76721-9A03-4C91-B67C-4C9AA9CA67F8}" type="presParOf" srcId="{C7E8A92A-57CC-45D6-AEC0-BB52C33542E4}" destId="{E1FB80FA-F325-465E-AED9-2BFA4146A9EF}" srcOrd="2" destOrd="0" presId="urn:microsoft.com/office/officeart/2005/8/layout/vList2"/>
    <dgm:cxn modelId="{8F22B04E-2FC7-4D68-AF5E-CC11673B131C}" type="presParOf" srcId="{C7E8A92A-57CC-45D6-AEC0-BB52C33542E4}" destId="{39F1E921-70EC-422E-9540-5CA8C55767C2}" srcOrd="3" destOrd="0" presId="urn:microsoft.com/office/officeart/2005/8/layout/vList2"/>
    <dgm:cxn modelId="{00289EB0-ECD9-4415-ACED-C6910826CDE9}" type="presParOf" srcId="{C7E8A92A-57CC-45D6-AEC0-BB52C33542E4}" destId="{28C8DA19-592A-4E2A-BA77-A17F90A0B52E}" srcOrd="4" destOrd="0" presId="urn:microsoft.com/office/officeart/2005/8/layout/vList2"/>
    <dgm:cxn modelId="{AF449293-5931-4B63-8496-294FE473E682}" type="presParOf" srcId="{C7E8A92A-57CC-45D6-AEC0-BB52C33542E4}" destId="{BA003798-40D5-4400-BDBC-1E334759B11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C70F7E-73F1-4037-9719-2096C5132BD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IN"/>
        </a:p>
      </dgm:t>
    </dgm:pt>
    <dgm:pt modelId="{F44646CA-9869-4299-AB16-98F25EBB13A0}">
      <dgm:prSet/>
      <dgm:spPr>
        <a:solidFill>
          <a:schemeClr val="bg1">
            <a:lumMod val="85000"/>
          </a:schemeClr>
        </a:solidFill>
      </dgm:spPr>
      <dgm:t>
        <a:bodyPr/>
        <a:lstStyle/>
        <a:p>
          <a:endParaRPr lang="en-IN" dirty="0"/>
        </a:p>
      </dgm:t>
    </dgm:pt>
    <dgm:pt modelId="{F8E23122-6DB3-46C4-BA82-C04A3170653D}" type="parTrans" cxnId="{5F115A28-AA67-47DF-A38C-E0FAD8B09725}">
      <dgm:prSet/>
      <dgm:spPr/>
      <dgm:t>
        <a:bodyPr/>
        <a:lstStyle/>
        <a:p>
          <a:endParaRPr lang="en-IN"/>
        </a:p>
      </dgm:t>
    </dgm:pt>
    <dgm:pt modelId="{37954032-F4B5-43F2-BF75-3F8B19532BB3}" type="sibTrans" cxnId="{5F115A28-AA67-47DF-A38C-E0FAD8B09725}">
      <dgm:prSet/>
      <dgm:spPr/>
      <dgm:t>
        <a:bodyPr/>
        <a:lstStyle/>
        <a:p>
          <a:endParaRPr lang="en-IN"/>
        </a:p>
      </dgm:t>
    </dgm:pt>
    <dgm:pt modelId="{5C468336-8658-4521-B645-B84C0DF77B2B}">
      <dgm:prSet custT="1"/>
      <dgm:spPr>
        <a:solidFill>
          <a:srgbClr val="E7E6E6">
            <a:alpha val="90000"/>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spcFirstLastPara="0" vert="horz" wrap="square" lIns="199136" tIns="17780" rIns="17780" bIns="17780" numCol="1" spcCol="1270" anchor="ctr" anchorCtr="0"/>
        <a:lstStyle/>
        <a:p>
          <a:pPr marL="285750" lvl="1" indent="-285750" algn="l" defTabSz="1244600">
            <a:lnSpc>
              <a:spcPct val="90000"/>
            </a:lnSpc>
            <a:spcBef>
              <a:spcPct val="0"/>
            </a:spcBef>
            <a:spcAft>
              <a:spcPct val="15000"/>
            </a:spcAft>
            <a:buFont typeface="Arial" panose="020B0604020202020204" pitchFamily="34" charset="0"/>
            <a:buNone/>
          </a:pPr>
          <a:r>
            <a:rPr lang="en-US" sz="2800" kern="1200" dirty="0">
              <a:solidFill>
                <a:prstClr val="white">
                  <a:lumMod val="65000"/>
                </a:prstClr>
              </a:solidFill>
              <a:latin typeface="Calibri" panose="020F0502020204030204"/>
              <a:ea typeface="+mn-ea"/>
              <a:cs typeface="+mn-cs"/>
            </a:rPr>
            <a:t>Region Conflict Exceptions Semantics</a:t>
          </a:r>
          <a:endParaRPr lang="en-IN" sz="2800" kern="1200" dirty="0">
            <a:solidFill>
              <a:prstClr val="white">
                <a:lumMod val="65000"/>
              </a:prstClr>
            </a:solidFill>
            <a:latin typeface="Calibri" panose="020F0502020204030204"/>
            <a:ea typeface="+mn-ea"/>
            <a:cs typeface="+mn-cs"/>
          </a:endParaRPr>
        </a:p>
      </dgm:t>
    </dgm:pt>
    <dgm:pt modelId="{00D9BD84-885D-40AB-9D98-C28C3011E603}" type="parTrans" cxnId="{06F81E62-45DA-4FCD-9F1C-2393D76424D3}">
      <dgm:prSet/>
      <dgm:spPr/>
      <dgm:t>
        <a:bodyPr/>
        <a:lstStyle/>
        <a:p>
          <a:endParaRPr lang="en-IN"/>
        </a:p>
      </dgm:t>
    </dgm:pt>
    <dgm:pt modelId="{0AF2F005-0795-47C7-9BCB-406EB49534A1}" type="sibTrans" cxnId="{06F81E62-45DA-4FCD-9F1C-2393D76424D3}">
      <dgm:prSet/>
      <dgm:spPr/>
      <dgm:t>
        <a:bodyPr/>
        <a:lstStyle/>
        <a:p>
          <a:endParaRPr lang="en-IN"/>
        </a:p>
      </dgm:t>
    </dgm:pt>
    <dgm:pt modelId="{A53435C3-DA61-41F8-AE7D-7874E576A225}">
      <dgm:prSet custT="1"/>
      <dgm:spPr>
        <a:solidFill>
          <a:srgbClr val="E7E6E6">
            <a:alpha val="90000"/>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spcFirstLastPara="0" vert="horz" wrap="square" lIns="199136" tIns="17780" rIns="17780" bIns="17780" numCol="1" spcCol="1270" anchor="ctr" anchorCtr="0"/>
        <a:lstStyle/>
        <a:p>
          <a:pPr marL="285750" lvl="1" indent="-285750" algn="l" defTabSz="1244600">
            <a:lnSpc>
              <a:spcPct val="90000"/>
            </a:lnSpc>
            <a:spcBef>
              <a:spcPct val="0"/>
            </a:spcBef>
            <a:spcAft>
              <a:spcPct val="15000"/>
            </a:spcAft>
            <a:buFont typeface="Arial" panose="020B0604020202020204" pitchFamily="34" charset="0"/>
            <a:buNone/>
          </a:pPr>
          <a:r>
            <a:rPr lang="en-US" sz="2800" kern="1200" dirty="0">
              <a:solidFill>
                <a:prstClr val="white">
                  <a:lumMod val="65000"/>
                </a:prstClr>
              </a:solidFill>
              <a:latin typeface="Calibri" panose="020F0502020204030204"/>
              <a:ea typeface="+mn-ea"/>
              <a:cs typeface="+mn-cs"/>
            </a:rPr>
            <a:t>Providing Region Conflict Exceptions</a:t>
          </a:r>
          <a:endParaRPr lang="en-IN" sz="2800" kern="1200" dirty="0">
            <a:solidFill>
              <a:prstClr val="white">
                <a:lumMod val="65000"/>
              </a:prstClr>
            </a:solidFill>
            <a:latin typeface="Calibri" panose="020F0502020204030204"/>
            <a:ea typeface="+mn-ea"/>
            <a:cs typeface="+mn-cs"/>
          </a:endParaRPr>
        </a:p>
      </dgm:t>
    </dgm:pt>
    <dgm:pt modelId="{C520BAC2-AB42-4F3D-B2F9-8686AB430A6C}" type="parTrans" cxnId="{DB1CF3E1-29A8-4CDB-B858-4EA3A572DA66}">
      <dgm:prSet/>
      <dgm:spPr/>
      <dgm:t>
        <a:bodyPr/>
        <a:lstStyle/>
        <a:p>
          <a:endParaRPr lang="en-IN"/>
        </a:p>
      </dgm:t>
    </dgm:pt>
    <dgm:pt modelId="{7CAF7397-9580-4F55-8F97-41D63FB43F93}" type="sibTrans" cxnId="{DB1CF3E1-29A8-4CDB-B858-4EA3A572DA66}">
      <dgm:prSet/>
      <dgm:spPr/>
      <dgm:t>
        <a:bodyPr/>
        <a:lstStyle/>
        <a:p>
          <a:endParaRPr lang="en-IN"/>
        </a:p>
      </dgm:t>
    </dgm:pt>
    <dgm:pt modelId="{3F61AAD1-B62E-4792-BA9F-BED980E83679}">
      <dgm:prSet/>
      <dgm:spPr/>
      <dgm:t>
        <a:bodyPr/>
        <a:lstStyle/>
        <a:p>
          <a:pPr>
            <a:buNone/>
          </a:pPr>
          <a:r>
            <a:rPr lang="en-US" dirty="0"/>
            <a:t>ARC: Practical Architecture Support for Region Conflict Exceptions</a:t>
          </a:r>
          <a:endParaRPr lang="en-IN" dirty="0"/>
        </a:p>
      </dgm:t>
    </dgm:pt>
    <dgm:pt modelId="{F5CF16C9-B848-4BA0-BE56-88F4CA5487EA}" type="parTrans" cxnId="{578F2A6E-0A4B-437C-83E5-E5CC559E9753}">
      <dgm:prSet/>
      <dgm:spPr/>
      <dgm:t>
        <a:bodyPr/>
        <a:lstStyle/>
        <a:p>
          <a:endParaRPr lang="en-IN"/>
        </a:p>
      </dgm:t>
    </dgm:pt>
    <dgm:pt modelId="{FFB534BD-E294-48EE-A02C-6FEAC2B66326}" type="sibTrans" cxnId="{578F2A6E-0A4B-437C-83E5-E5CC559E9753}">
      <dgm:prSet/>
      <dgm:spPr/>
      <dgm:t>
        <a:bodyPr/>
        <a:lstStyle/>
        <a:p>
          <a:endParaRPr lang="en-IN"/>
        </a:p>
      </dgm:t>
    </dgm:pt>
    <dgm:pt modelId="{9DBB4957-857F-41CB-8B12-F934A4CFE785}">
      <dgm:prSet/>
      <dgm:spPr/>
      <dgm:t>
        <a:bodyPr/>
        <a:lstStyle/>
        <a:p>
          <a:pPr>
            <a:buNone/>
          </a:pPr>
          <a:r>
            <a:rPr lang="en-US" dirty="0"/>
            <a:t>Comparison of ARC with Related Approaches</a:t>
          </a:r>
          <a:endParaRPr lang="en-IN" dirty="0"/>
        </a:p>
      </dgm:t>
    </dgm:pt>
    <dgm:pt modelId="{5386742D-096E-482B-8A7A-3762F493C898}" type="parTrans" cxnId="{4E7BAEE7-14E4-4E97-AFFA-0310ED1924B0}">
      <dgm:prSet/>
      <dgm:spPr/>
      <dgm:t>
        <a:bodyPr/>
        <a:lstStyle/>
        <a:p>
          <a:endParaRPr lang="en-IN"/>
        </a:p>
      </dgm:t>
    </dgm:pt>
    <dgm:pt modelId="{3C9C3E4B-AB6E-49F4-906D-F4F951E408A7}" type="sibTrans" cxnId="{4E7BAEE7-14E4-4E97-AFFA-0310ED1924B0}">
      <dgm:prSet/>
      <dgm:spPr/>
      <dgm:t>
        <a:bodyPr/>
        <a:lstStyle/>
        <a:p>
          <a:endParaRPr lang="en-IN"/>
        </a:p>
      </dgm:t>
    </dgm:pt>
    <dgm:pt modelId="{FA5DBA4E-55EF-48BD-91C3-6B2021D27CC0}">
      <dgm:prSet/>
      <dgm:spPr/>
      <dgm:t>
        <a:bodyPr/>
        <a:lstStyle/>
        <a:p>
          <a:pPr>
            <a:buNone/>
          </a:pPr>
          <a:r>
            <a:rPr lang="en-US" dirty="0">
              <a:solidFill>
                <a:schemeClr val="bg1">
                  <a:lumMod val="65000"/>
                </a:schemeClr>
              </a:solidFill>
            </a:rPr>
            <a:t>Impact of data races on language models</a:t>
          </a:r>
          <a:endParaRPr lang="en-IN" dirty="0">
            <a:solidFill>
              <a:schemeClr val="bg1">
                <a:lumMod val="65000"/>
              </a:schemeClr>
            </a:solidFill>
          </a:endParaRPr>
        </a:p>
      </dgm:t>
    </dgm:pt>
    <dgm:pt modelId="{1BAA5B6A-5360-4CD9-B2E3-4C14A03FF8E9}" type="parTrans" cxnId="{7B939B31-2D86-4C97-A3F7-47407BD3C464}">
      <dgm:prSet/>
      <dgm:spPr/>
      <dgm:t>
        <a:bodyPr/>
        <a:lstStyle/>
        <a:p>
          <a:endParaRPr lang="en-IN"/>
        </a:p>
      </dgm:t>
    </dgm:pt>
    <dgm:pt modelId="{5F6DC9DC-272B-4314-A57D-3693EDFF69BC}" type="sibTrans" cxnId="{7B939B31-2D86-4C97-A3F7-47407BD3C464}">
      <dgm:prSet/>
      <dgm:spPr/>
      <dgm:t>
        <a:bodyPr/>
        <a:lstStyle/>
        <a:p>
          <a:endParaRPr lang="en-IN"/>
        </a:p>
      </dgm:t>
    </dgm:pt>
    <dgm:pt modelId="{AEDA94A4-C387-403B-A258-F8E9F283B297}">
      <dgm:prSet custT="1"/>
      <dgm:spPr>
        <a:solidFill>
          <a:prstClr val="white">
            <a:lumMod val="85000"/>
          </a:prstClr>
        </a:solidFill>
        <a:ln w="12700" cap="flat" cmpd="sng" algn="ctr">
          <a:solidFill>
            <a:srgbClr val="44546A">
              <a:hueOff val="0"/>
              <a:satOff val="0"/>
              <a:lumOff val="0"/>
              <a:alphaOff val="0"/>
            </a:srgb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endParaRPr lang="en-IN" sz="1900" kern="1200" dirty="0">
            <a:solidFill>
              <a:prstClr val="white"/>
            </a:solidFill>
            <a:latin typeface="Calibri" panose="020F0502020204030204"/>
            <a:ea typeface="+mn-ea"/>
            <a:cs typeface="+mn-cs"/>
          </a:endParaRPr>
        </a:p>
      </dgm:t>
    </dgm:pt>
    <dgm:pt modelId="{45F8955F-C87C-40A4-8230-53EBE8E3E953}" type="parTrans" cxnId="{EEBAF6C1-FEA1-4D1F-8C9C-0AD6BE80FE14}">
      <dgm:prSet/>
      <dgm:spPr/>
      <dgm:t>
        <a:bodyPr/>
        <a:lstStyle/>
        <a:p>
          <a:endParaRPr lang="en-IN"/>
        </a:p>
      </dgm:t>
    </dgm:pt>
    <dgm:pt modelId="{B5181A2C-4B4C-4725-951D-7543DB295305}" type="sibTrans" cxnId="{EEBAF6C1-FEA1-4D1F-8C9C-0AD6BE80FE14}">
      <dgm:prSet/>
      <dgm:spPr/>
      <dgm:t>
        <a:bodyPr/>
        <a:lstStyle/>
        <a:p>
          <a:endParaRPr lang="en-IN"/>
        </a:p>
      </dgm:t>
    </dgm:pt>
    <dgm:pt modelId="{2A9AAFA7-AC70-4FC6-B1C3-D6CE0A459187}">
      <dgm:prSet custT="1"/>
      <dgm:spPr>
        <a:solidFill>
          <a:prstClr val="white">
            <a:lumMod val="85000"/>
          </a:prstClr>
        </a:solidFill>
        <a:ln w="12700" cap="flat" cmpd="sng" algn="ctr">
          <a:solidFill>
            <a:srgbClr val="44546A">
              <a:hueOff val="0"/>
              <a:satOff val="0"/>
              <a:lumOff val="0"/>
              <a:alphaOff val="0"/>
            </a:srgb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endParaRPr lang="en-IN" sz="1900" kern="1200" dirty="0">
            <a:solidFill>
              <a:prstClr val="white"/>
            </a:solidFill>
            <a:latin typeface="Calibri" panose="020F0502020204030204"/>
            <a:ea typeface="+mn-ea"/>
            <a:cs typeface="+mn-cs"/>
          </a:endParaRPr>
        </a:p>
      </dgm:t>
    </dgm:pt>
    <dgm:pt modelId="{36A8A79A-7061-45A2-904B-47C4CB8BF47C}" type="parTrans" cxnId="{5294DE0F-B30E-48DF-A93E-46E976BC70A0}">
      <dgm:prSet/>
      <dgm:spPr/>
      <dgm:t>
        <a:bodyPr/>
        <a:lstStyle/>
        <a:p>
          <a:endParaRPr lang="en-IN"/>
        </a:p>
      </dgm:t>
    </dgm:pt>
    <dgm:pt modelId="{90632DF9-00C5-4216-BF28-643DB2EC5E78}" type="sibTrans" cxnId="{5294DE0F-B30E-48DF-A93E-46E976BC70A0}">
      <dgm:prSet/>
      <dgm:spPr/>
      <dgm:t>
        <a:bodyPr/>
        <a:lstStyle/>
        <a:p>
          <a:endParaRPr lang="en-IN"/>
        </a:p>
      </dgm:t>
    </dgm:pt>
    <dgm:pt modelId="{AF5BA721-C264-48F2-8956-EA1AF60D729A}">
      <dgm:prSet/>
      <dgm:spPr/>
      <dgm:t>
        <a:bodyPr/>
        <a:lstStyle/>
        <a:p>
          <a:endParaRPr lang="en-IN" dirty="0"/>
        </a:p>
      </dgm:t>
    </dgm:pt>
    <dgm:pt modelId="{E697255F-161F-4542-9956-0A5D780FF479}" type="parTrans" cxnId="{379D5885-D7BE-44F2-8638-E2F33905A398}">
      <dgm:prSet/>
      <dgm:spPr/>
      <dgm:t>
        <a:bodyPr/>
        <a:lstStyle/>
        <a:p>
          <a:endParaRPr lang="en-IN"/>
        </a:p>
      </dgm:t>
    </dgm:pt>
    <dgm:pt modelId="{82249B94-566B-48EA-826D-99FE5CD466E1}" type="sibTrans" cxnId="{379D5885-D7BE-44F2-8638-E2F33905A398}">
      <dgm:prSet/>
      <dgm:spPr/>
      <dgm:t>
        <a:bodyPr/>
        <a:lstStyle/>
        <a:p>
          <a:endParaRPr lang="en-IN"/>
        </a:p>
      </dgm:t>
    </dgm:pt>
    <dgm:pt modelId="{442F1A98-4142-4F43-A30C-ADC1B21D4166}">
      <dgm:prSet/>
      <dgm:spPr/>
      <dgm:t>
        <a:bodyPr/>
        <a:lstStyle/>
        <a:p>
          <a:endParaRPr lang="en-IN" dirty="0"/>
        </a:p>
      </dgm:t>
    </dgm:pt>
    <dgm:pt modelId="{50C6C18B-BF58-4EEB-A470-B31095A329D5}" type="parTrans" cxnId="{A6692340-A55C-4CFC-8D78-B9140ECF8C5B}">
      <dgm:prSet/>
      <dgm:spPr/>
      <dgm:t>
        <a:bodyPr/>
        <a:lstStyle/>
        <a:p>
          <a:endParaRPr lang="en-IN"/>
        </a:p>
      </dgm:t>
    </dgm:pt>
    <dgm:pt modelId="{929598EE-683A-4D21-82D0-09D6076F7404}" type="sibTrans" cxnId="{A6692340-A55C-4CFC-8D78-B9140ECF8C5B}">
      <dgm:prSet/>
      <dgm:spPr/>
      <dgm:t>
        <a:bodyPr/>
        <a:lstStyle/>
        <a:p>
          <a:endParaRPr lang="en-IN"/>
        </a:p>
      </dgm:t>
    </dgm:pt>
    <dgm:pt modelId="{AACE2202-2BDE-4BDC-B6C9-7C8EC8B390C1}" type="pres">
      <dgm:prSet presAssocID="{2BC70F7E-73F1-4037-9719-2096C5132BDA}" presName="linearFlow" presStyleCnt="0">
        <dgm:presLayoutVars>
          <dgm:dir/>
          <dgm:animLvl val="lvl"/>
          <dgm:resizeHandles val="exact"/>
        </dgm:presLayoutVars>
      </dgm:prSet>
      <dgm:spPr/>
    </dgm:pt>
    <dgm:pt modelId="{4A97FF50-96A4-448B-82C9-5D64C499E241}" type="pres">
      <dgm:prSet presAssocID="{F44646CA-9869-4299-AB16-98F25EBB13A0}" presName="composite" presStyleCnt="0"/>
      <dgm:spPr/>
    </dgm:pt>
    <dgm:pt modelId="{7CA9FE79-6EB3-4D81-8E1E-FF176CF5C7C3}" type="pres">
      <dgm:prSet presAssocID="{F44646CA-9869-4299-AB16-98F25EBB13A0}" presName="parentText" presStyleLbl="alignNode1" presStyleIdx="0" presStyleCnt="5" custLinFactNeighborY="0">
        <dgm:presLayoutVars>
          <dgm:chMax val="1"/>
          <dgm:bulletEnabled val="1"/>
        </dgm:presLayoutVars>
      </dgm:prSet>
      <dgm:spPr/>
    </dgm:pt>
    <dgm:pt modelId="{F7637583-E4FC-4426-9A5B-0EE8039B43FC}" type="pres">
      <dgm:prSet presAssocID="{F44646CA-9869-4299-AB16-98F25EBB13A0}" presName="descendantText" presStyleLbl="alignAcc1" presStyleIdx="0" presStyleCnt="5" custLinFactNeighborX="0">
        <dgm:presLayoutVars>
          <dgm:bulletEnabled val="1"/>
        </dgm:presLayoutVars>
      </dgm:prSet>
      <dgm:spPr/>
    </dgm:pt>
    <dgm:pt modelId="{49B0E60D-6C7F-40A2-9BEB-A14907428410}" type="pres">
      <dgm:prSet presAssocID="{37954032-F4B5-43F2-BF75-3F8B19532BB3}" presName="sp" presStyleCnt="0"/>
      <dgm:spPr/>
    </dgm:pt>
    <dgm:pt modelId="{91A3A6B2-D606-408D-9130-4CE557D1CE5F}" type="pres">
      <dgm:prSet presAssocID="{AEDA94A4-C387-403B-A258-F8E9F283B297}" presName="composite" presStyleCnt="0"/>
      <dgm:spPr/>
    </dgm:pt>
    <dgm:pt modelId="{F73A81A1-6127-4D8B-AF02-D481C049C160}" type="pres">
      <dgm:prSet presAssocID="{AEDA94A4-C387-403B-A258-F8E9F283B297}" presName="parentText" presStyleLbl="alignNode1" presStyleIdx="1" presStyleCnt="5" custLinFactNeighborY="0">
        <dgm:presLayoutVars>
          <dgm:chMax val="1"/>
          <dgm:bulletEnabled val="1"/>
        </dgm:presLayoutVars>
      </dgm:prSet>
      <dgm:spPr>
        <a:xfrm rot="5400000">
          <a:off x="-144690" y="992203"/>
          <a:ext cx="964603" cy="675222"/>
        </a:xfrm>
        <a:prstGeom prst="chevron">
          <a:avLst/>
        </a:prstGeom>
      </dgm:spPr>
    </dgm:pt>
    <dgm:pt modelId="{BDCA194D-E00D-4225-8A44-1D1BF2A5C9F9}" type="pres">
      <dgm:prSet presAssocID="{AEDA94A4-C387-403B-A258-F8E9F283B297}" presName="descendantText" presStyleLbl="alignAcc1" presStyleIdx="1" presStyleCnt="5" custLinFactNeighborX="0">
        <dgm:presLayoutVars>
          <dgm:bulletEnabled val="1"/>
        </dgm:presLayoutVars>
      </dgm:prSet>
      <dgm:spPr>
        <a:xfrm rot="5400000">
          <a:off x="5281915" y="-3759179"/>
          <a:ext cx="626992" cy="9840377"/>
        </a:xfrm>
        <a:prstGeom prst="round2SameRect">
          <a:avLst/>
        </a:prstGeom>
      </dgm:spPr>
    </dgm:pt>
    <dgm:pt modelId="{34CC4436-4585-4CA7-A48F-D567C5F760D8}" type="pres">
      <dgm:prSet presAssocID="{B5181A2C-4B4C-4725-951D-7543DB295305}" presName="sp" presStyleCnt="0"/>
      <dgm:spPr/>
    </dgm:pt>
    <dgm:pt modelId="{47E8395C-8A1B-483C-90AB-ABA5A0B122E1}" type="pres">
      <dgm:prSet presAssocID="{2A9AAFA7-AC70-4FC6-B1C3-D6CE0A459187}" presName="composite" presStyleCnt="0"/>
      <dgm:spPr/>
    </dgm:pt>
    <dgm:pt modelId="{A1C766A9-C31C-4D19-8C3D-D76506102C1C}" type="pres">
      <dgm:prSet presAssocID="{2A9AAFA7-AC70-4FC6-B1C3-D6CE0A459187}" presName="parentText" presStyleLbl="alignNode1" presStyleIdx="2" presStyleCnt="5">
        <dgm:presLayoutVars>
          <dgm:chMax val="1"/>
          <dgm:bulletEnabled val="1"/>
        </dgm:presLayoutVars>
      </dgm:prSet>
      <dgm:spPr>
        <a:xfrm rot="5400000">
          <a:off x="-144690" y="1838057"/>
          <a:ext cx="964603" cy="675222"/>
        </a:xfrm>
        <a:prstGeom prst="chevron">
          <a:avLst/>
        </a:prstGeom>
      </dgm:spPr>
    </dgm:pt>
    <dgm:pt modelId="{0BC07B29-0A22-4C9B-AE2C-20BE88C60514}" type="pres">
      <dgm:prSet presAssocID="{2A9AAFA7-AC70-4FC6-B1C3-D6CE0A459187}" presName="descendantText" presStyleLbl="alignAcc1" presStyleIdx="2" presStyleCnt="5" custLinFactNeighborX="0">
        <dgm:presLayoutVars>
          <dgm:bulletEnabled val="1"/>
        </dgm:presLayoutVars>
      </dgm:prSet>
      <dgm:spPr>
        <a:xfrm rot="5400000">
          <a:off x="5281915" y="-2913325"/>
          <a:ext cx="626992" cy="9840377"/>
        </a:xfrm>
        <a:prstGeom prst="round2SameRect">
          <a:avLst/>
        </a:prstGeom>
      </dgm:spPr>
    </dgm:pt>
    <dgm:pt modelId="{4BB10C81-957A-4220-8245-77E7CAE934D8}" type="pres">
      <dgm:prSet presAssocID="{90632DF9-00C5-4216-BF28-643DB2EC5E78}" presName="sp" presStyleCnt="0"/>
      <dgm:spPr/>
    </dgm:pt>
    <dgm:pt modelId="{364506B0-6FD2-42DD-BFFC-397D25A931A0}" type="pres">
      <dgm:prSet presAssocID="{AF5BA721-C264-48F2-8956-EA1AF60D729A}" presName="composite" presStyleCnt="0"/>
      <dgm:spPr/>
    </dgm:pt>
    <dgm:pt modelId="{91DF157F-494D-46BD-BA47-26E86D7D79CD}" type="pres">
      <dgm:prSet presAssocID="{AF5BA721-C264-48F2-8956-EA1AF60D729A}" presName="parentText" presStyleLbl="alignNode1" presStyleIdx="3" presStyleCnt="5">
        <dgm:presLayoutVars>
          <dgm:chMax val="1"/>
          <dgm:bulletEnabled val="1"/>
        </dgm:presLayoutVars>
      </dgm:prSet>
      <dgm:spPr/>
    </dgm:pt>
    <dgm:pt modelId="{53FFC496-E06D-44F7-88A1-D34E962987A2}" type="pres">
      <dgm:prSet presAssocID="{AF5BA721-C264-48F2-8956-EA1AF60D729A}" presName="descendantText" presStyleLbl="alignAcc1" presStyleIdx="3" presStyleCnt="5" custLinFactNeighborX="0" custLinFactNeighborY="0">
        <dgm:presLayoutVars>
          <dgm:bulletEnabled val="1"/>
        </dgm:presLayoutVars>
      </dgm:prSet>
      <dgm:spPr/>
    </dgm:pt>
    <dgm:pt modelId="{0AE33065-4231-4575-941E-ECD3522C4968}" type="pres">
      <dgm:prSet presAssocID="{82249B94-566B-48EA-826D-99FE5CD466E1}" presName="sp" presStyleCnt="0"/>
      <dgm:spPr/>
    </dgm:pt>
    <dgm:pt modelId="{13125F25-B665-4F64-ACEF-004694444AE3}" type="pres">
      <dgm:prSet presAssocID="{442F1A98-4142-4F43-A30C-ADC1B21D4166}" presName="composite" presStyleCnt="0"/>
      <dgm:spPr/>
    </dgm:pt>
    <dgm:pt modelId="{075BA49B-B336-465C-83A5-530485669972}" type="pres">
      <dgm:prSet presAssocID="{442F1A98-4142-4F43-A30C-ADC1B21D4166}" presName="parentText" presStyleLbl="alignNode1" presStyleIdx="4" presStyleCnt="5">
        <dgm:presLayoutVars>
          <dgm:chMax val="1"/>
          <dgm:bulletEnabled val="1"/>
        </dgm:presLayoutVars>
      </dgm:prSet>
      <dgm:spPr/>
    </dgm:pt>
    <dgm:pt modelId="{914AC3AA-0858-409D-A46E-2A9566321FF9}" type="pres">
      <dgm:prSet presAssocID="{442F1A98-4142-4F43-A30C-ADC1B21D4166}" presName="descendantText" presStyleLbl="alignAcc1" presStyleIdx="4" presStyleCnt="5" custLinFactNeighborY="0">
        <dgm:presLayoutVars>
          <dgm:bulletEnabled val="1"/>
        </dgm:presLayoutVars>
      </dgm:prSet>
      <dgm:spPr/>
    </dgm:pt>
  </dgm:ptLst>
  <dgm:cxnLst>
    <dgm:cxn modelId="{5294DE0F-B30E-48DF-A93E-46E976BC70A0}" srcId="{2BC70F7E-73F1-4037-9719-2096C5132BDA}" destId="{2A9AAFA7-AC70-4FC6-B1C3-D6CE0A459187}" srcOrd="2" destOrd="0" parTransId="{36A8A79A-7061-45A2-904B-47C4CB8BF47C}" sibTransId="{90632DF9-00C5-4216-BF28-643DB2EC5E78}"/>
    <dgm:cxn modelId="{3A270E21-B118-4038-AC3A-4A52FFF724D3}" type="presOf" srcId="{2BC70F7E-73F1-4037-9719-2096C5132BDA}" destId="{AACE2202-2BDE-4BDC-B6C9-7C8EC8B390C1}" srcOrd="0" destOrd="0" presId="urn:microsoft.com/office/officeart/2005/8/layout/chevron2"/>
    <dgm:cxn modelId="{5F115A28-AA67-47DF-A38C-E0FAD8B09725}" srcId="{2BC70F7E-73F1-4037-9719-2096C5132BDA}" destId="{F44646CA-9869-4299-AB16-98F25EBB13A0}" srcOrd="0" destOrd="0" parTransId="{F8E23122-6DB3-46C4-BA82-C04A3170653D}" sibTransId="{37954032-F4B5-43F2-BF75-3F8B19532BB3}"/>
    <dgm:cxn modelId="{5BC4192E-C215-4E92-AE57-47876D21951D}" type="presOf" srcId="{3F61AAD1-B62E-4792-BA9F-BED980E83679}" destId="{53FFC496-E06D-44F7-88A1-D34E962987A2}" srcOrd="0" destOrd="0" presId="urn:microsoft.com/office/officeart/2005/8/layout/chevron2"/>
    <dgm:cxn modelId="{7B939B31-2D86-4C97-A3F7-47407BD3C464}" srcId="{F44646CA-9869-4299-AB16-98F25EBB13A0}" destId="{FA5DBA4E-55EF-48BD-91C3-6B2021D27CC0}" srcOrd="0" destOrd="0" parTransId="{1BAA5B6A-5360-4CD9-B2E3-4C14A03FF8E9}" sibTransId="{5F6DC9DC-272B-4314-A57D-3693EDFF69BC}"/>
    <dgm:cxn modelId="{A138F039-DC11-45D9-B42A-FEB4032D6BEF}" type="presOf" srcId="{F44646CA-9869-4299-AB16-98F25EBB13A0}" destId="{7CA9FE79-6EB3-4D81-8E1E-FF176CF5C7C3}" srcOrd="0" destOrd="0" presId="urn:microsoft.com/office/officeart/2005/8/layout/chevron2"/>
    <dgm:cxn modelId="{3AE9BE3B-EFE7-4276-9818-2F51193ECFCF}" type="presOf" srcId="{A53435C3-DA61-41F8-AE7D-7874E576A225}" destId="{0BC07B29-0A22-4C9B-AE2C-20BE88C60514}" srcOrd="0" destOrd="0" presId="urn:microsoft.com/office/officeart/2005/8/layout/chevron2"/>
    <dgm:cxn modelId="{5809653C-1F13-4DDD-BCC5-BD6F68E30314}" type="presOf" srcId="{9DBB4957-857F-41CB-8B12-F934A4CFE785}" destId="{914AC3AA-0858-409D-A46E-2A9566321FF9}" srcOrd="0" destOrd="0" presId="urn:microsoft.com/office/officeart/2005/8/layout/chevron2"/>
    <dgm:cxn modelId="{A6692340-A55C-4CFC-8D78-B9140ECF8C5B}" srcId="{2BC70F7E-73F1-4037-9719-2096C5132BDA}" destId="{442F1A98-4142-4F43-A30C-ADC1B21D4166}" srcOrd="4" destOrd="0" parTransId="{50C6C18B-BF58-4EEB-A470-B31095A329D5}" sibTransId="{929598EE-683A-4D21-82D0-09D6076F7404}"/>
    <dgm:cxn modelId="{06F81E62-45DA-4FCD-9F1C-2393D76424D3}" srcId="{AEDA94A4-C387-403B-A258-F8E9F283B297}" destId="{5C468336-8658-4521-B645-B84C0DF77B2B}" srcOrd="0" destOrd="0" parTransId="{00D9BD84-885D-40AB-9D98-C28C3011E603}" sibTransId="{0AF2F005-0795-47C7-9BCB-406EB49534A1}"/>
    <dgm:cxn modelId="{3784A242-0945-4245-89DB-875B0E5B3A8C}" type="presOf" srcId="{2A9AAFA7-AC70-4FC6-B1C3-D6CE0A459187}" destId="{A1C766A9-C31C-4D19-8C3D-D76506102C1C}" srcOrd="0" destOrd="0" presId="urn:microsoft.com/office/officeart/2005/8/layout/chevron2"/>
    <dgm:cxn modelId="{578F2A6E-0A4B-437C-83E5-E5CC559E9753}" srcId="{AF5BA721-C264-48F2-8956-EA1AF60D729A}" destId="{3F61AAD1-B62E-4792-BA9F-BED980E83679}" srcOrd="0" destOrd="0" parTransId="{F5CF16C9-B848-4BA0-BE56-88F4CA5487EA}" sibTransId="{FFB534BD-E294-48EE-A02C-6FEAC2B66326}"/>
    <dgm:cxn modelId="{D33BAC77-4FA4-468C-AAF4-3BA2DD5056EE}" type="presOf" srcId="{5C468336-8658-4521-B645-B84C0DF77B2B}" destId="{BDCA194D-E00D-4225-8A44-1D1BF2A5C9F9}" srcOrd="0" destOrd="0" presId="urn:microsoft.com/office/officeart/2005/8/layout/chevron2"/>
    <dgm:cxn modelId="{379D5885-D7BE-44F2-8638-E2F33905A398}" srcId="{2BC70F7E-73F1-4037-9719-2096C5132BDA}" destId="{AF5BA721-C264-48F2-8956-EA1AF60D729A}" srcOrd="3" destOrd="0" parTransId="{E697255F-161F-4542-9956-0A5D780FF479}" sibTransId="{82249B94-566B-48EA-826D-99FE5CD466E1}"/>
    <dgm:cxn modelId="{EEBAF6C1-FEA1-4D1F-8C9C-0AD6BE80FE14}" srcId="{2BC70F7E-73F1-4037-9719-2096C5132BDA}" destId="{AEDA94A4-C387-403B-A258-F8E9F283B297}" srcOrd="1" destOrd="0" parTransId="{45F8955F-C87C-40A4-8230-53EBE8E3E953}" sibTransId="{B5181A2C-4B4C-4725-951D-7543DB295305}"/>
    <dgm:cxn modelId="{699250C8-DA18-49AB-B825-EF24E2AD45B5}" type="presOf" srcId="{FA5DBA4E-55EF-48BD-91C3-6B2021D27CC0}" destId="{F7637583-E4FC-4426-9A5B-0EE8039B43FC}" srcOrd="0" destOrd="0" presId="urn:microsoft.com/office/officeart/2005/8/layout/chevron2"/>
    <dgm:cxn modelId="{5890BFD3-CF0D-4B4F-8B41-1C4206B24C69}" type="presOf" srcId="{442F1A98-4142-4F43-A30C-ADC1B21D4166}" destId="{075BA49B-B336-465C-83A5-530485669972}" srcOrd="0" destOrd="0" presId="urn:microsoft.com/office/officeart/2005/8/layout/chevron2"/>
    <dgm:cxn modelId="{DB1CF3E1-29A8-4CDB-B858-4EA3A572DA66}" srcId="{2A9AAFA7-AC70-4FC6-B1C3-D6CE0A459187}" destId="{A53435C3-DA61-41F8-AE7D-7874E576A225}" srcOrd="0" destOrd="0" parTransId="{C520BAC2-AB42-4F3D-B2F9-8686AB430A6C}" sibTransId="{7CAF7397-9580-4F55-8F97-41D63FB43F93}"/>
    <dgm:cxn modelId="{4E7BAEE7-14E4-4E97-AFFA-0310ED1924B0}" srcId="{442F1A98-4142-4F43-A30C-ADC1B21D4166}" destId="{9DBB4957-857F-41CB-8B12-F934A4CFE785}" srcOrd="0" destOrd="0" parTransId="{5386742D-096E-482B-8A7A-3762F493C898}" sibTransId="{3C9C3E4B-AB6E-49F4-906D-F4F951E408A7}"/>
    <dgm:cxn modelId="{EC2F62F1-3BCC-4A7E-88E4-64AB2368FEBB}" type="presOf" srcId="{AF5BA721-C264-48F2-8956-EA1AF60D729A}" destId="{91DF157F-494D-46BD-BA47-26E86D7D79CD}" srcOrd="0" destOrd="0" presId="urn:microsoft.com/office/officeart/2005/8/layout/chevron2"/>
    <dgm:cxn modelId="{B81AF3F7-F417-4F13-9FEF-ADF1F14668BC}" type="presOf" srcId="{AEDA94A4-C387-403B-A258-F8E9F283B297}" destId="{F73A81A1-6127-4D8B-AF02-D481C049C160}" srcOrd="0" destOrd="0" presId="urn:microsoft.com/office/officeart/2005/8/layout/chevron2"/>
    <dgm:cxn modelId="{22043A51-D1CD-4F43-9B40-933D60597E61}" type="presParOf" srcId="{AACE2202-2BDE-4BDC-B6C9-7C8EC8B390C1}" destId="{4A97FF50-96A4-448B-82C9-5D64C499E241}" srcOrd="0" destOrd="0" presId="urn:microsoft.com/office/officeart/2005/8/layout/chevron2"/>
    <dgm:cxn modelId="{5CECA26F-6AEB-42D7-AAFA-BC1BF980359C}" type="presParOf" srcId="{4A97FF50-96A4-448B-82C9-5D64C499E241}" destId="{7CA9FE79-6EB3-4D81-8E1E-FF176CF5C7C3}" srcOrd="0" destOrd="0" presId="urn:microsoft.com/office/officeart/2005/8/layout/chevron2"/>
    <dgm:cxn modelId="{29628F10-20CA-4D78-8772-C301BD1BCB83}" type="presParOf" srcId="{4A97FF50-96A4-448B-82C9-5D64C499E241}" destId="{F7637583-E4FC-4426-9A5B-0EE8039B43FC}" srcOrd="1" destOrd="0" presId="urn:microsoft.com/office/officeart/2005/8/layout/chevron2"/>
    <dgm:cxn modelId="{D5C98416-5743-4921-948A-5E73551F1DE2}" type="presParOf" srcId="{AACE2202-2BDE-4BDC-B6C9-7C8EC8B390C1}" destId="{49B0E60D-6C7F-40A2-9BEB-A14907428410}" srcOrd="1" destOrd="0" presId="urn:microsoft.com/office/officeart/2005/8/layout/chevron2"/>
    <dgm:cxn modelId="{DF399051-3C08-47C6-AF39-25BF49F80B44}" type="presParOf" srcId="{AACE2202-2BDE-4BDC-B6C9-7C8EC8B390C1}" destId="{91A3A6B2-D606-408D-9130-4CE557D1CE5F}" srcOrd="2" destOrd="0" presId="urn:microsoft.com/office/officeart/2005/8/layout/chevron2"/>
    <dgm:cxn modelId="{173F7802-65F9-47B9-AC35-8112207B5B72}" type="presParOf" srcId="{91A3A6B2-D606-408D-9130-4CE557D1CE5F}" destId="{F73A81A1-6127-4D8B-AF02-D481C049C160}" srcOrd="0" destOrd="0" presId="urn:microsoft.com/office/officeart/2005/8/layout/chevron2"/>
    <dgm:cxn modelId="{77AE0AD3-42E6-49CA-8BB4-4E668B8F830F}" type="presParOf" srcId="{91A3A6B2-D606-408D-9130-4CE557D1CE5F}" destId="{BDCA194D-E00D-4225-8A44-1D1BF2A5C9F9}" srcOrd="1" destOrd="0" presId="urn:microsoft.com/office/officeart/2005/8/layout/chevron2"/>
    <dgm:cxn modelId="{6D6A741F-3E83-41DE-93B3-68E9BD355F54}" type="presParOf" srcId="{AACE2202-2BDE-4BDC-B6C9-7C8EC8B390C1}" destId="{34CC4436-4585-4CA7-A48F-D567C5F760D8}" srcOrd="3" destOrd="0" presId="urn:microsoft.com/office/officeart/2005/8/layout/chevron2"/>
    <dgm:cxn modelId="{A7B61124-452C-4773-8C13-AA4ABED356F4}" type="presParOf" srcId="{AACE2202-2BDE-4BDC-B6C9-7C8EC8B390C1}" destId="{47E8395C-8A1B-483C-90AB-ABA5A0B122E1}" srcOrd="4" destOrd="0" presId="urn:microsoft.com/office/officeart/2005/8/layout/chevron2"/>
    <dgm:cxn modelId="{6DB259AF-FEE8-47D1-A28E-C700AEDF7965}" type="presParOf" srcId="{47E8395C-8A1B-483C-90AB-ABA5A0B122E1}" destId="{A1C766A9-C31C-4D19-8C3D-D76506102C1C}" srcOrd="0" destOrd="0" presId="urn:microsoft.com/office/officeart/2005/8/layout/chevron2"/>
    <dgm:cxn modelId="{9D251A6C-BF15-4BAF-B52D-9AFB7FF26D99}" type="presParOf" srcId="{47E8395C-8A1B-483C-90AB-ABA5A0B122E1}" destId="{0BC07B29-0A22-4C9B-AE2C-20BE88C60514}" srcOrd="1" destOrd="0" presId="urn:microsoft.com/office/officeart/2005/8/layout/chevron2"/>
    <dgm:cxn modelId="{D3C27057-336C-4C77-A0DF-485122F2BEAD}" type="presParOf" srcId="{AACE2202-2BDE-4BDC-B6C9-7C8EC8B390C1}" destId="{4BB10C81-957A-4220-8245-77E7CAE934D8}" srcOrd="5" destOrd="0" presId="urn:microsoft.com/office/officeart/2005/8/layout/chevron2"/>
    <dgm:cxn modelId="{68194C07-AE3D-4821-A12B-87E08F2EBB18}" type="presParOf" srcId="{AACE2202-2BDE-4BDC-B6C9-7C8EC8B390C1}" destId="{364506B0-6FD2-42DD-BFFC-397D25A931A0}" srcOrd="6" destOrd="0" presId="urn:microsoft.com/office/officeart/2005/8/layout/chevron2"/>
    <dgm:cxn modelId="{A70337B2-F934-4C00-A61D-D3526E61B90C}" type="presParOf" srcId="{364506B0-6FD2-42DD-BFFC-397D25A931A0}" destId="{91DF157F-494D-46BD-BA47-26E86D7D79CD}" srcOrd="0" destOrd="0" presId="urn:microsoft.com/office/officeart/2005/8/layout/chevron2"/>
    <dgm:cxn modelId="{33C40821-F7CE-4CFC-8402-B90ECB28B778}" type="presParOf" srcId="{364506B0-6FD2-42DD-BFFC-397D25A931A0}" destId="{53FFC496-E06D-44F7-88A1-D34E962987A2}" srcOrd="1" destOrd="0" presId="urn:microsoft.com/office/officeart/2005/8/layout/chevron2"/>
    <dgm:cxn modelId="{4CF1174D-DCD9-4BE5-9CC5-E684428A0EB5}" type="presParOf" srcId="{AACE2202-2BDE-4BDC-B6C9-7C8EC8B390C1}" destId="{0AE33065-4231-4575-941E-ECD3522C4968}" srcOrd="7" destOrd="0" presId="urn:microsoft.com/office/officeart/2005/8/layout/chevron2"/>
    <dgm:cxn modelId="{23EF380C-AFBA-401C-A080-56FA40352CF9}" type="presParOf" srcId="{AACE2202-2BDE-4BDC-B6C9-7C8EC8B390C1}" destId="{13125F25-B665-4F64-ACEF-004694444AE3}" srcOrd="8" destOrd="0" presId="urn:microsoft.com/office/officeart/2005/8/layout/chevron2"/>
    <dgm:cxn modelId="{16A87B86-57FA-45B9-A3C0-FBF00BBC8378}" type="presParOf" srcId="{13125F25-B665-4F64-ACEF-004694444AE3}" destId="{075BA49B-B336-465C-83A5-530485669972}" srcOrd="0" destOrd="0" presId="urn:microsoft.com/office/officeart/2005/8/layout/chevron2"/>
    <dgm:cxn modelId="{5BEF9988-55E2-4620-8C1B-723C55BA2E91}" type="presParOf" srcId="{13125F25-B665-4F64-ACEF-004694444AE3}" destId="{914AC3AA-0858-409D-A46E-2A9566321F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C1962-095F-4D87-9228-A84A83B3690F}" type="doc">
      <dgm:prSet loTypeId="urn:microsoft.com/office/officeart/2005/8/layout/gear1" loCatId="process" qsTypeId="urn:microsoft.com/office/officeart/2005/8/quickstyle/simple1" qsCatId="simple" csTypeId="urn:microsoft.com/office/officeart/2005/8/colors/accent3_1" csCatId="accent3" phldr="1"/>
      <dgm:spPr/>
    </dgm:pt>
    <dgm:pt modelId="{7AB83863-95C7-42EB-BD6A-06A897843FFF}">
      <dgm:prSet phldrT="[Text]" custT="1"/>
      <dgm:spPr>
        <a:solidFill>
          <a:schemeClr val="accent4">
            <a:lumMod val="20000"/>
            <a:lumOff val="80000"/>
          </a:schemeClr>
        </a:solidFill>
        <a:ln w="38100">
          <a:solidFill>
            <a:schemeClr val="bg1">
              <a:lumMod val="50000"/>
            </a:schemeClr>
          </a:solidFill>
        </a:ln>
        <a:effectLst>
          <a:outerShdw blurRad="50800" dist="38100" dir="18900000" algn="bl" rotWithShape="0">
            <a:prstClr val="black">
              <a:alpha val="40000"/>
            </a:prstClr>
          </a:outerShdw>
        </a:effectLst>
      </dgm:spPr>
      <dgm:t>
        <a:bodyPr/>
        <a:lstStyle/>
        <a:p>
          <a:r>
            <a:rPr lang="en-US" sz="3600" dirty="0"/>
            <a:t>Release consistency</a:t>
          </a:r>
        </a:p>
      </dgm:t>
    </dgm:pt>
    <dgm:pt modelId="{7EB928CC-60CC-435E-9334-5D32F4B8A6DF}" type="parTrans" cxnId="{FE269BD2-E51B-4F70-B210-C98887FF8219}">
      <dgm:prSet/>
      <dgm:spPr/>
      <dgm:t>
        <a:bodyPr/>
        <a:lstStyle/>
        <a:p>
          <a:endParaRPr lang="en-US"/>
        </a:p>
      </dgm:t>
    </dgm:pt>
    <dgm:pt modelId="{96A7DC6E-BA50-47D3-B5EA-CC82B03771B0}" type="sibTrans" cxnId="{FE269BD2-E51B-4F70-B210-C98887FF8219}">
      <dgm:prSet/>
      <dgm:spPr/>
      <dgm:t>
        <a:bodyPr/>
        <a:lstStyle/>
        <a:p>
          <a:endParaRPr lang="en-US"/>
        </a:p>
      </dgm:t>
    </dgm:pt>
    <dgm:pt modelId="{C8C8198E-886D-40C1-8224-7064839537A5}">
      <dgm:prSet phldrT="[Text]" custT="1"/>
      <dgm:spPr>
        <a:solidFill>
          <a:schemeClr val="accent3">
            <a:lumMod val="20000"/>
            <a:lumOff val="80000"/>
          </a:schemeClr>
        </a:solidFill>
        <a:ln w="38100">
          <a:solidFill>
            <a:schemeClr val="bg1">
              <a:lumMod val="50000"/>
            </a:schemeClr>
          </a:solidFill>
        </a:ln>
        <a:effectLst>
          <a:outerShdw blurRad="50800" dist="38100" dir="8100000" algn="tr" rotWithShape="0">
            <a:prstClr val="black">
              <a:alpha val="40000"/>
            </a:prstClr>
          </a:outerShdw>
        </a:effectLst>
      </dgm:spPr>
      <dgm:t>
        <a:bodyPr/>
        <a:lstStyle/>
        <a:p>
          <a:r>
            <a:rPr lang="en-US" sz="3200" b="0" dirty="0"/>
            <a:t>No M(O)ESI</a:t>
          </a:r>
        </a:p>
      </dgm:t>
    </dgm:pt>
    <dgm:pt modelId="{EB7447B0-0D78-4E3A-8B93-AC66E03B774B}" type="parTrans" cxnId="{938EBCFC-EB21-4707-AB7B-9A067A31F969}">
      <dgm:prSet/>
      <dgm:spPr/>
      <dgm:t>
        <a:bodyPr/>
        <a:lstStyle/>
        <a:p>
          <a:endParaRPr lang="en-US"/>
        </a:p>
      </dgm:t>
    </dgm:pt>
    <dgm:pt modelId="{07B56833-62A7-45F5-A080-519BF8BC3C11}" type="sibTrans" cxnId="{938EBCFC-EB21-4707-AB7B-9A067A31F969}">
      <dgm:prSet/>
      <dgm:spPr/>
      <dgm:t>
        <a:bodyPr/>
        <a:lstStyle/>
        <a:p>
          <a:endParaRPr lang="en-US"/>
        </a:p>
      </dgm:t>
    </dgm:pt>
    <dgm:pt modelId="{417E9F6A-C995-4A9C-BCC8-CA69858A194F}">
      <dgm:prSet phldrT="[Text]" custT="1"/>
      <dgm:spPr>
        <a:solidFill>
          <a:schemeClr val="accent1">
            <a:lumMod val="20000"/>
            <a:lumOff val="80000"/>
          </a:schemeClr>
        </a:solidFill>
        <a:ln w="38100">
          <a:solidFill>
            <a:schemeClr val="bg1">
              <a:lumMod val="50000"/>
            </a:schemeClr>
          </a:solidFill>
        </a:ln>
        <a:effectLst>
          <a:outerShdw blurRad="50800" dist="38100" dir="2700000" algn="tl" rotWithShape="0">
            <a:prstClr val="black">
              <a:alpha val="40000"/>
            </a:prstClr>
          </a:outerShdw>
        </a:effectLst>
      </dgm:spPr>
      <dgm:t>
        <a:bodyPr/>
        <a:lstStyle/>
        <a:p>
          <a:r>
            <a:rPr lang="en-US" sz="3000" dirty="0"/>
            <a:t>Self invalidation</a:t>
          </a:r>
        </a:p>
      </dgm:t>
    </dgm:pt>
    <dgm:pt modelId="{08B022A7-FFFA-4ECE-8026-CF032D4D122E}" type="parTrans" cxnId="{D75FCE78-2FFB-4EFB-AB32-CA582CB13E36}">
      <dgm:prSet/>
      <dgm:spPr/>
      <dgm:t>
        <a:bodyPr/>
        <a:lstStyle/>
        <a:p>
          <a:endParaRPr lang="en-US"/>
        </a:p>
      </dgm:t>
    </dgm:pt>
    <dgm:pt modelId="{A2BE6DF5-7942-4169-BED1-597697269E93}" type="sibTrans" cxnId="{D75FCE78-2FFB-4EFB-AB32-CA582CB13E36}">
      <dgm:prSet/>
      <dgm:spPr/>
      <dgm:t>
        <a:bodyPr/>
        <a:lstStyle/>
        <a:p>
          <a:endParaRPr lang="en-US"/>
        </a:p>
      </dgm:t>
    </dgm:pt>
    <dgm:pt modelId="{1F73E1FF-E672-4DC8-B024-479BD6E92C38}" type="pres">
      <dgm:prSet presAssocID="{F57C1962-095F-4D87-9228-A84A83B3690F}" presName="composite" presStyleCnt="0">
        <dgm:presLayoutVars>
          <dgm:chMax val="3"/>
          <dgm:animLvl val="lvl"/>
          <dgm:resizeHandles val="exact"/>
        </dgm:presLayoutVars>
      </dgm:prSet>
      <dgm:spPr/>
    </dgm:pt>
    <dgm:pt modelId="{1049B38B-BBBD-419B-9842-BC5C1C8DD9E2}" type="pres">
      <dgm:prSet presAssocID="{7AB83863-95C7-42EB-BD6A-06A897843FFF}" presName="gear1" presStyleLbl="node1" presStyleIdx="0" presStyleCnt="3" custAng="21178906" custLinFactNeighborX="3042" custLinFactNeighborY="507">
        <dgm:presLayoutVars>
          <dgm:chMax val="1"/>
          <dgm:bulletEnabled val="1"/>
        </dgm:presLayoutVars>
      </dgm:prSet>
      <dgm:spPr/>
    </dgm:pt>
    <dgm:pt modelId="{B430B1AC-7A4A-44F4-AFE5-6C53C00DE9E6}" type="pres">
      <dgm:prSet presAssocID="{7AB83863-95C7-42EB-BD6A-06A897843FFF}" presName="gear1srcNode" presStyleLbl="node1" presStyleIdx="0" presStyleCnt="3"/>
      <dgm:spPr/>
    </dgm:pt>
    <dgm:pt modelId="{CBF17E97-5694-4CB0-8A12-36720B1A519F}" type="pres">
      <dgm:prSet presAssocID="{7AB83863-95C7-42EB-BD6A-06A897843FFF}" presName="gear1dstNode" presStyleLbl="node1" presStyleIdx="0" presStyleCnt="3"/>
      <dgm:spPr/>
    </dgm:pt>
    <dgm:pt modelId="{0FA90821-F12E-4F1D-8CA6-D8334A534452}" type="pres">
      <dgm:prSet presAssocID="{C8C8198E-886D-40C1-8224-7064839537A5}" presName="gear2" presStyleLbl="node1" presStyleIdx="1" presStyleCnt="3" custScaleX="108205" custScaleY="109168" custLinFactNeighborX="-2788" custLinFactNeighborY="6273">
        <dgm:presLayoutVars>
          <dgm:chMax val="1"/>
          <dgm:bulletEnabled val="1"/>
        </dgm:presLayoutVars>
      </dgm:prSet>
      <dgm:spPr/>
    </dgm:pt>
    <dgm:pt modelId="{47E7599D-09FA-4DF0-954D-926C9E8DE24E}" type="pres">
      <dgm:prSet presAssocID="{C8C8198E-886D-40C1-8224-7064839537A5}" presName="gear2srcNode" presStyleLbl="node1" presStyleIdx="1" presStyleCnt="3"/>
      <dgm:spPr/>
    </dgm:pt>
    <dgm:pt modelId="{1B5A8DC3-E81B-495B-B350-E92E2F1DDFCF}" type="pres">
      <dgm:prSet presAssocID="{C8C8198E-886D-40C1-8224-7064839537A5}" presName="gear2dstNode" presStyleLbl="node1" presStyleIdx="1" presStyleCnt="3"/>
      <dgm:spPr/>
    </dgm:pt>
    <dgm:pt modelId="{BC881696-C101-411C-90A3-75722FB9208D}" type="pres">
      <dgm:prSet presAssocID="{417E9F6A-C995-4A9C-BCC8-CA69858A194F}" presName="gear3" presStyleLbl="node1" presStyleIdx="2" presStyleCnt="3" custScaleX="125308" custScaleY="116302" custLinFactNeighborX="5647"/>
      <dgm:spPr/>
    </dgm:pt>
    <dgm:pt modelId="{53C31342-2824-443E-937A-93C1C7C945CD}" type="pres">
      <dgm:prSet presAssocID="{417E9F6A-C995-4A9C-BCC8-CA69858A194F}" presName="gear3tx" presStyleLbl="node1" presStyleIdx="2" presStyleCnt="3">
        <dgm:presLayoutVars>
          <dgm:chMax val="1"/>
          <dgm:bulletEnabled val="1"/>
        </dgm:presLayoutVars>
      </dgm:prSet>
      <dgm:spPr/>
    </dgm:pt>
    <dgm:pt modelId="{94D363BD-97F2-4F7C-B40B-83C1DB579F5E}" type="pres">
      <dgm:prSet presAssocID="{417E9F6A-C995-4A9C-BCC8-CA69858A194F}" presName="gear3srcNode" presStyleLbl="node1" presStyleIdx="2" presStyleCnt="3"/>
      <dgm:spPr/>
    </dgm:pt>
    <dgm:pt modelId="{62193FE4-D2BE-453A-B4D4-D2115C1F1C56}" type="pres">
      <dgm:prSet presAssocID="{417E9F6A-C995-4A9C-BCC8-CA69858A194F}" presName="gear3dstNode" presStyleLbl="node1" presStyleIdx="2" presStyleCnt="3"/>
      <dgm:spPr/>
    </dgm:pt>
    <dgm:pt modelId="{20C245EF-C3E1-43C7-9F57-FB99BDC02E74}" type="pres">
      <dgm:prSet presAssocID="{96A7DC6E-BA50-47D3-B5EA-CC82B03771B0}" presName="connector1" presStyleLbl="sibTrans2D1" presStyleIdx="0" presStyleCnt="3"/>
      <dgm:spPr/>
    </dgm:pt>
    <dgm:pt modelId="{F50DDACB-5F83-43E7-8F15-0D15C00D6AFD}" type="pres">
      <dgm:prSet presAssocID="{07B56833-62A7-45F5-A080-519BF8BC3C11}" presName="connector2" presStyleLbl="sibTrans2D1" presStyleIdx="1" presStyleCnt="3"/>
      <dgm:spPr/>
    </dgm:pt>
    <dgm:pt modelId="{F6A3D1D9-90F1-47CE-A592-5A30881BB4CA}" type="pres">
      <dgm:prSet presAssocID="{A2BE6DF5-7942-4169-BED1-597697269E93}" presName="connector3" presStyleLbl="sibTrans2D1" presStyleIdx="2" presStyleCnt="3"/>
      <dgm:spPr/>
    </dgm:pt>
  </dgm:ptLst>
  <dgm:cxnLst>
    <dgm:cxn modelId="{F4290506-D7B9-4716-896D-FFF05C2E02C2}" type="presOf" srcId="{07B56833-62A7-45F5-A080-519BF8BC3C11}" destId="{F50DDACB-5F83-43E7-8F15-0D15C00D6AFD}" srcOrd="0" destOrd="0" presId="urn:microsoft.com/office/officeart/2005/8/layout/gear1"/>
    <dgm:cxn modelId="{D1430121-5409-4364-A0FF-CCCB5F27A14D}" type="presOf" srcId="{417E9F6A-C995-4A9C-BCC8-CA69858A194F}" destId="{94D363BD-97F2-4F7C-B40B-83C1DB579F5E}" srcOrd="2" destOrd="0" presId="urn:microsoft.com/office/officeart/2005/8/layout/gear1"/>
    <dgm:cxn modelId="{E322442C-5295-40E3-89E2-186D10F9271F}" type="presOf" srcId="{7AB83863-95C7-42EB-BD6A-06A897843FFF}" destId="{1049B38B-BBBD-419B-9842-BC5C1C8DD9E2}" srcOrd="0" destOrd="0" presId="urn:microsoft.com/office/officeart/2005/8/layout/gear1"/>
    <dgm:cxn modelId="{EE103035-3C68-4834-9F62-660420081A60}" type="presOf" srcId="{A2BE6DF5-7942-4169-BED1-597697269E93}" destId="{F6A3D1D9-90F1-47CE-A592-5A30881BB4CA}" srcOrd="0" destOrd="0" presId="urn:microsoft.com/office/officeart/2005/8/layout/gear1"/>
    <dgm:cxn modelId="{784A285D-DE8C-49BA-B954-1F4228C69A80}" type="presOf" srcId="{C8C8198E-886D-40C1-8224-7064839537A5}" destId="{0FA90821-F12E-4F1D-8CA6-D8334A534452}" srcOrd="0" destOrd="0" presId="urn:microsoft.com/office/officeart/2005/8/layout/gear1"/>
    <dgm:cxn modelId="{357B194B-2BC7-48AD-95CE-21C827A561AC}" type="presOf" srcId="{C8C8198E-886D-40C1-8224-7064839537A5}" destId="{1B5A8DC3-E81B-495B-B350-E92E2F1DDFCF}" srcOrd="2" destOrd="0" presId="urn:microsoft.com/office/officeart/2005/8/layout/gear1"/>
    <dgm:cxn modelId="{CC72FE4F-F773-419A-BD3D-F1D61777223A}" type="presOf" srcId="{7AB83863-95C7-42EB-BD6A-06A897843FFF}" destId="{B430B1AC-7A4A-44F4-AFE5-6C53C00DE9E6}" srcOrd="1" destOrd="0" presId="urn:microsoft.com/office/officeart/2005/8/layout/gear1"/>
    <dgm:cxn modelId="{A6B20F54-47F9-475E-AF5E-3378FDFD2AA7}" type="presOf" srcId="{96A7DC6E-BA50-47D3-B5EA-CC82B03771B0}" destId="{20C245EF-C3E1-43C7-9F57-FB99BDC02E74}" srcOrd="0" destOrd="0" presId="urn:microsoft.com/office/officeart/2005/8/layout/gear1"/>
    <dgm:cxn modelId="{D75FCE78-2FFB-4EFB-AB32-CA582CB13E36}" srcId="{F57C1962-095F-4D87-9228-A84A83B3690F}" destId="{417E9F6A-C995-4A9C-BCC8-CA69858A194F}" srcOrd="2" destOrd="0" parTransId="{08B022A7-FFFA-4ECE-8026-CF032D4D122E}" sibTransId="{A2BE6DF5-7942-4169-BED1-597697269E93}"/>
    <dgm:cxn modelId="{CFAAC496-69A4-4DC7-869D-483007C52238}" type="presOf" srcId="{F57C1962-095F-4D87-9228-A84A83B3690F}" destId="{1F73E1FF-E672-4DC8-B024-479BD6E92C38}" srcOrd="0" destOrd="0" presId="urn:microsoft.com/office/officeart/2005/8/layout/gear1"/>
    <dgm:cxn modelId="{C12788C9-9DA5-4F3B-9037-A36585360C1F}" type="presOf" srcId="{C8C8198E-886D-40C1-8224-7064839537A5}" destId="{47E7599D-09FA-4DF0-954D-926C9E8DE24E}" srcOrd="1" destOrd="0" presId="urn:microsoft.com/office/officeart/2005/8/layout/gear1"/>
    <dgm:cxn modelId="{937756CF-152F-4B89-B24C-182F2224A457}" type="presOf" srcId="{417E9F6A-C995-4A9C-BCC8-CA69858A194F}" destId="{BC881696-C101-411C-90A3-75722FB9208D}" srcOrd="0" destOrd="0" presId="urn:microsoft.com/office/officeart/2005/8/layout/gear1"/>
    <dgm:cxn modelId="{FE269BD2-E51B-4F70-B210-C98887FF8219}" srcId="{F57C1962-095F-4D87-9228-A84A83B3690F}" destId="{7AB83863-95C7-42EB-BD6A-06A897843FFF}" srcOrd="0" destOrd="0" parTransId="{7EB928CC-60CC-435E-9334-5D32F4B8A6DF}" sibTransId="{96A7DC6E-BA50-47D3-B5EA-CC82B03771B0}"/>
    <dgm:cxn modelId="{75A38ED5-90C2-4152-ADB4-78DBD7BE70A0}" type="presOf" srcId="{417E9F6A-C995-4A9C-BCC8-CA69858A194F}" destId="{62193FE4-D2BE-453A-B4D4-D2115C1F1C56}" srcOrd="3" destOrd="0" presId="urn:microsoft.com/office/officeart/2005/8/layout/gear1"/>
    <dgm:cxn modelId="{77B593E6-1535-4A7D-AC33-B17B2519B3E5}" type="presOf" srcId="{417E9F6A-C995-4A9C-BCC8-CA69858A194F}" destId="{53C31342-2824-443E-937A-93C1C7C945CD}" srcOrd="1" destOrd="0" presId="urn:microsoft.com/office/officeart/2005/8/layout/gear1"/>
    <dgm:cxn modelId="{420460EE-93B2-4593-99E9-7FD21433E57E}" type="presOf" srcId="{7AB83863-95C7-42EB-BD6A-06A897843FFF}" destId="{CBF17E97-5694-4CB0-8A12-36720B1A519F}" srcOrd="2" destOrd="0" presId="urn:microsoft.com/office/officeart/2005/8/layout/gear1"/>
    <dgm:cxn modelId="{938EBCFC-EB21-4707-AB7B-9A067A31F969}" srcId="{F57C1962-095F-4D87-9228-A84A83B3690F}" destId="{C8C8198E-886D-40C1-8224-7064839537A5}" srcOrd="1" destOrd="0" parTransId="{EB7447B0-0D78-4E3A-8B93-AC66E03B774B}" sibTransId="{07B56833-62A7-45F5-A080-519BF8BC3C11}"/>
    <dgm:cxn modelId="{D88703C2-4866-4C70-A07A-3AA8A1947F58}" type="presParOf" srcId="{1F73E1FF-E672-4DC8-B024-479BD6E92C38}" destId="{1049B38B-BBBD-419B-9842-BC5C1C8DD9E2}" srcOrd="0" destOrd="0" presId="urn:microsoft.com/office/officeart/2005/8/layout/gear1"/>
    <dgm:cxn modelId="{71115207-65EB-4CF0-B2DD-25F8F499DE32}" type="presParOf" srcId="{1F73E1FF-E672-4DC8-B024-479BD6E92C38}" destId="{B430B1AC-7A4A-44F4-AFE5-6C53C00DE9E6}" srcOrd="1" destOrd="0" presId="urn:microsoft.com/office/officeart/2005/8/layout/gear1"/>
    <dgm:cxn modelId="{78F9CFEA-4A78-43E1-97A3-E632BC5E2120}" type="presParOf" srcId="{1F73E1FF-E672-4DC8-B024-479BD6E92C38}" destId="{CBF17E97-5694-4CB0-8A12-36720B1A519F}" srcOrd="2" destOrd="0" presId="urn:microsoft.com/office/officeart/2005/8/layout/gear1"/>
    <dgm:cxn modelId="{15280DD9-BF0F-4C66-B20F-27AB5D6B1829}" type="presParOf" srcId="{1F73E1FF-E672-4DC8-B024-479BD6E92C38}" destId="{0FA90821-F12E-4F1D-8CA6-D8334A534452}" srcOrd="3" destOrd="0" presId="urn:microsoft.com/office/officeart/2005/8/layout/gear1"/>
    <dgm:cxn modelId="{BF373DC6-3DE5-4CCA-901B-A39762886272}" type="presParOf" srcId="{1F73E1FF-E672-4DC8-B024-479BD6E92C38}" destId="{47E7599D-09FA-4DF0-954D-926C9E8DE24E}" srcOrd="4" destOrd="0" presId="urn:microsoft.com/office/officeart/2005/8/layout/gear1"/>
    <dgm:cxn modelId="{FBF91B3E-EFA6-44D3-96BE-89993D573566}" type="presParOf" srcId="{1F73E1FF-E672-4DC8-B024-479BD6E92C38}" destId="{1B5A8DC3-E81B-495B-B350-E92E2F1DDFCF}" srcOrd="5" destOrd="0" presId="urn:microsoft.com/office/officeart/2005/8/layout/gear1"/>
    <dgm:cxn modelId="{0727E39F-1D0A-4D95-9BFD-C17D36BACA96}" type="presParOf" srcId="{1F73E1FF-E672-4DC8-B024-479BD6E92C38}" destId="{BC881696-C101-411C-90A3-75722FB9208D}" srcOrd="6" destOrd="0" presId="urn:microsoft.com/office/officeart/2005/8/layout/gear1"/>
    <dgm:cxn modelId="{74ACA884-82C4-4627-8F75-BF3F6E9E6BF7}" type="presParOf" srcId="{1F73E1FF-E672-4DC8-B024-479BD6E92C38}" destId="{53C31342-2824-443E-937A-93C1C7C945CD}" srcOrd="7" destOrd="0" presId="urn:microsoft.com/office/officeart/2005/8/layout/gear1"/>
    <dgm:cxn modelId="{9B36CEDA-D787-4104-983D-9C8BEF1B7972}" type="presParOf" srcId="{1F73E1FF-E672-4DC8-B024-479BD6E92C38}" destId="{94D363BD-97F2-4F7C-B40B-83C1DB579F5E}" srcOrd="8" destOrd="0" presId="urn:microsoft.com/office/officeart/2005/8/layout/gear1"/>
    <dgm:cxn modelId="{39CA6F88-D248-4F34-9E60-2E4370305A6B}" type="presParOf" srcId="{1F73E1FF-E672-4DC8-B024-479BD6E92C38}" destId="{62193FE4-D2BE-453A-B4D4-D2115C1F1C56}" srcOrd="9" destOrd="0" presId="urn:microsoft.com/office/officeart/2005/8/layout/gear1"/>
    <dgm:cxn modelId="{D6F3A3F5-257D-49D8-A12D-3D2409B9FF09}" type="presParOf" srcId="{1F73E1FF-E672-4DC8-B024-479BD6E92C38}" destId="{20C245EF-C3E1-43C7-9F57-FB99BDC02E74}" srcOrd="10" destOrd="0" presId="urn:microsoft.com/office/officeart/2005/8/layout/gear1"/>
    <dgm:cxn modelId="{75FB015C-1D53-4CFB-8611-582D15ED0CA2}" type="presParOf" srcId="{1F73E1FF-E672-4DC8-B024-479BD6E92C38}" destId="{F50DDACB-5F83-43E7-8F15-0D15C00D6AFD}" srcOrd="11" destOrd="0" presId="urn:microsoft.com/office/officeart/2005/8/layout/gear1"/>
    <dgm:cxn modelId="{3282F2CD-7673-419E-A4E4-0A4A751A12D0}" type="presParOf" srcId="{1F73E1FF-E672-4DC8-B024-479BD6E92C38}" destId="{F6A3D1D9-90F1-47CE-A592-5A30881BB4CA}" srcOrd="12" destOrd="0" presId="urn:microsoft.com/office/officeart/2005/8/layout/gear1"/>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188156-6F27-43BE-844D-C9A8493151F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5C496EC-26BD-41FE-9CCC-CC2F3BF8A170}">
      <dgm:prSet/>
      <dgm:spPr/>
      <dgm:t>
        <a:bodyPr/>
        <a:lstStyle/>
        <a:p>
          <a:pPr rtl="0"/>
          <a:r>
            <a:rPr lang="en-US" dirty="0">
              <a:solidFill>
                <a:schemeClr val="tx1"/>
              </a:solidFill>
            </a:rPr>
            <a:t>Explore whether synergistic use of release consistency and self-invalidation can be competitive</a:t>
          </a:r>
        </a:p>
      </dgm:t>
    </dgm:pt>
    <dgm:pt modelId="{C29F5049-E6C9-43D9-A520-2D5AEA76059F}" type="parTrans" cxnId="{2C915851-F5F8-4F4A-A37A-29662915049B}">
      <dgm:prSet/>
      <dgm:spPr/>
      <dgm:t>
        <a:bodyPr/>
        <a:lstStyle/>
        <a:p>
          <a:endParaRPr lang="en-US">
            <a:solidFill>
              <a:schemeClr val="tx1"/>
            </a:solidFill>
          </a:endParaRPr>
        </a:p>
      </dgm:t>
    </dgm:pt>
    <dgm:pt modelId="{A71AAD51-6EC4-4BD2-B176-6B7A6ECF0601}" type="sibTrans" cxnId="{2C915851-F5F8-4F4A-A37A-29662915049B}">
      <dgm:prSet/>
      <dgm:spPr/>
      <dgm:t>
        <a:bodyPr/>
        <a:lstStyle/>
        <a:p>
          <a:endParaRPr lang="en-US">
            <a:solidFill>
              <a:schemeClr val="tx1"/>
            </a:solidFill>
          </a:endParaRPr>
        </a:p>
      </dgm:t>
    </dgm:pt>
    <dgm:pt modelId="{B121E497-FB43-4D0B-840D-FAC14D330A94}">
      <dgm:prSet/>
      <dgm:spPr/>
      <dgm:t>
        <a:bodyPr/>
        <a:lstStyle/>
        <a:p>
          <a:pPr rtl="0"/>
          <a:r>
            <a:rPr lang="en-US" dirty="0">
              <a:solidFill>
                <a:schemeClr val="tx1"/>
              </a:solidFill>
            </a:rPr>
            <a:t>Provide consistency and coherence at SFR boundaries and on private cache line evictions</a:t>
          </a:r>
        </a:p>
      </dgm:t>
    </dgm:pt>
    <dgm:pt modelId="{0BD2E0C1-DF98-47BD-B7DA-44E2CC96934A}" type="parTrans" cxnId="{3B75427A-FE15-409B-9DB8-87166DA03CF3}">
      <dgm:prSet/>
      <dgm:spPr/>
      <dgm:t>
        <a:bodyPr/>
        <a:lstStyle/>
        <a:p>
          <a:endParaRPr lang="en-US">
            <a:solidFill>
              <a:schemeClr val="tx1"/>
            </a:solidFill>
          </a:endParaRPr>
        </a:p>
      </dgm:t>
    </dgm:pt>
    <dgm:pt modelId="{75B61CDC-79AD-4157-94E0-3B9E23C3552B}" type="sibTrans" cxnId="{3B75427A-FE15-409B-9DB8-87166DA03CF3}">
      <dgm:prSet/>
      <dgm:spPr/>
      <dgm:t>
        <a:bodyPr/>
        <a:lstStyle/>
        <a:p>
          <a:endParaRPr lang="en-US">
            <a:solidFill>
              <a:schemeClr val="tx1"/>
            </a:solidFill>
          </a:endParaRPr>
        </a:p>
      </dgm:t>
    </dgm:pt>
    <dgm:pt modelId="{6EA5278F-7884-4C4C-AD93-CE3EF090DD05}" type="pres">
      <dgm:prSet presAssocID="{E5188156-6F27-43BE-844D-C9A8493151F5}" presName="linear" presStyleCnt="0">
        <dgm:presLayoutVars>
          <dgm:animLvl val="lvl"/>
          <dgm:resizeHandles val="exact"/>
        </dgm:presLayoutVars>
      </dgm:prSet>
      <dgm:spPr/>
    </dgm:pt>
    <dgm:pt modelId="{CF4633CF-0CF3-4FCF-9C9A-8F2228A1BC34}" type="pres">
      <dgm:prSet presAssocID="{15C496EC-26BD-41FE-9CCC-CC2F3BF8A170}" presName="parentText" presStyleLbl="node1" presStyleIdx="0" presStyleCnt="2">
        <dgm:presLayoutVars>
          <dgm:chMax val="0"/>
          <dgm:bulletEnabled val="1"/>
        </dgm:presLayoutVars>
      </dgm:prSet>
      <dgm:spPr/>
    </dgm:pt>
    <dgm:pt modelId="{C3268CEB-912F-4E03-8C0F-EC4BEEB44A4C}" type="pres">
      <dgm:prSet presAssocID="{A71AAD51-6EC4-4BD2-B176-6B7A6ECF0601}" presName="spacer" presStyleCnt="0"/>
      <dgm:spPr/>
    </dgm:pt>
    <dgm:pt modelId="{C308AA43-F0F1-4787-AA7B-B972F6F4608E}" type="pres">
      <dgm:prSet presAssocID="{B121E497-FB43-4D0B-840D-FAC14D330A94}" presName="parentText" presStyleLbl="node1" presStyleIdx="1" presStyleCnt="2">
        <dgm:presLayoutVars>
          <dgm:chMax val="0"/>
          <dgm:bulletEnabled val="1"/>
        </dgm:presLayoutVars>
      </dgm:prSet>
      <dgm:spPr/>
    </dgm:pt>
  </dgm:ptLst>
  <dgm:cxnLst>
    <dgm:cxn modelId="{21EA6B5D-A292-4CBA-94C5-63C1FF850CDE}" type="presOf" srcId="{15C496EC-26BD-41FE-9CCC-CC2F3BF8A170}" destId="{CF4633CF-0CF3-4FCF-9C9A-8F2228A1BC34}" srcOrd="0" destOrd="0" presId="urn:microsoft.com/office/officeart/2005/8/layout/vList2"/>
    <dgm:cxn modelId="{2C915851-F5F8-4F4A-A37A-29662915049B}" srcId="{E5188156-6F27-43BE-844D-C9A8493151F5}" destId="{15C496EC-26BD-41FE-9CCC-CC2F3BF8A170}" srcOrd="0" destOrd="0" parTransId="{C29F5049-E6C9-43D9-A520-2D5AEA76059F}" sibTransId="{A71AAD51-6EC4-4BD2-B176-6B7A6ECF0601}"/>
    <dgm:cxn modelId="{3B75427A-FE15-409B-9DB8-87166DA03CF3}" srcId="{E5188156-6F27-43BE-844D-C9A8493151F5}" destId="{B121E497-FB43-4D0B-840D-FAC14D330A94}" srcOrd="1" destOrd="0" parTransId="{0BD2E0C1-DF98-47BD-B7DA-44E2CC96934A}" sibTransId="{75B61CDC-79AD-4157-94E0-3B9E23C3552B}"/>
    <dgm:cxn modelId="{3773F88C-F09D-4277-9C1D-9AB92C095B2A}" type="presOf" srcId="{B121E497-FB43-4D0B-840D-FAC14D330A94}" destId="{C308AA43-F0F1-4787-AA7B-B972F6F4608E}" srcOrd="0" destOrd="0" presId="urn:microsoft.com/office/officeart/2005/8/layout/vList2"/>
    <dgm:cxn modelId="{4EE45D9A-7BDE-42E6-BA84-FAD7A6B941EA}" type="presOf" srcId="{E5188156-6F27-43BE-844D-C9A8493151F5}" destId="{6EA5278F-7884-4C4C-AD93-CE3EF090DD05}" srcOrd="0" destOrd="0" presId="urn:microsoft.com/office/officeart/2005/8/layout/vList2"/>
    <dgm:cxn modelId="{7C5BE735-8DFF-466B-A58E-8274D12C3BCA}" type="presParOf" srcId="{6EA5278F-7884-4C4C-AD93-CE3EF090DD05}" destId="{CF4633CF-0CF3-4FCF-9C9A-8F2228A1BC34}" srcOrd="0" destOrd="0" presId="urn:microsoft.com/office/officeart/2005/8/layout/vList2"/>
    <dgm:cxn modelId="{D3C1A653-7335-44B7-A851-D76D01C5571F}" type="presParOf" srcId="{6EA5278F-7884-4C4C-AD93-CE3EF090DD05}" destId="{C3268CEB-912F-4E03-8C0F-EC4BEEB44A4C}" srcOrd="1" destOrd="0" presId="urn:microsoft.com/office/officeart/2005/8/layout/vList2"/>
    <dgm:cxn modelId="{DB0E8F4F-3755-4D13-B91E-7C5C2F910B24}" type="presParOf" srcId="{6EA5278F-7884-4C4C-AD93-CE3EF090DD05}" destId="{C308AA43-F0F1-4787-AA7B-B972F6F4608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DF48AD-3C42-44F7-A8E3-9C41AEEB81C6}"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F956FE7D-641B-4B4C-BDBB-4EF16CD2347C}">
      <dgm:prSet phldrT="[Text]"/>
      <dgm:spPr/>
      <dgm:t>
        <a:bodyPr/>
        <a:lstStyle/>
        <a:p>
          <a:r>
            <a:rPr lang="en-US" dirty="0"/>
            <a:t>A region appears serializable if:</a:t>
          </a:r>
        </a:p>
      </dgm:t>
    </dgm:pt>
    <dgm:pt modelId="{C2A2F134-F271-4799-A700-0601456E8D4D}" type="parTrans" cxnId="{8E98D280-0B79-4809-8341-E38136276F5B}">
      <dgm:prSet/>
      <dgm:spPr/>
      <dgm:t>
        <a:bodyPr/>
        <a:lstStyle/>
        <a:p>
          <a:endParaRPr lang="en-US"/>
        </a:p>
      </dgm:t>
    </dgm:pt>
    <dgm:pt modelId="{DAE70124-34FC-4AF4-9DC5-EAB280EF47EA}" type="sibTrans" cxnId="{8E98D280-0B79-4809-8341-E38136276F5B}">
      <dgm:prSet/>
      <dgm:spPr/>
      <dgm:t>
        <a:bodyPr/>
        <a:lstStyle/>
        <a:p>
          <a:endParaRPr lang="en-US"/>
        </a:p>
      </dgm:t>
    </dgm:pt>
    <dgm:pt modelId="{529BAB68-ACAF-4B78-9BF4-28845CB5B804}">
      <dgm:prSet phldrT="[Text]" custT="1"/>
      <dgm:spPr/>
      <dgm:t>
        <a:bodyPr/>
        <a:lstStyle/>
        <a:p>
          <a:r>
            <a:rPr lang="en-US" sz="2000" dirty="0"/>
            <a:t>There were no conflicts</a:t>
          </a:r>
        </a:p>
      </dgm:t>
    </dgm:pt>
    <dgm:pt modelId="{5CB81D2E-096E-4A88-992A-D3FA96D7008A}" type="parTrans" cxnId="{77459A05-1DAC-42A7-8606-04315657D771}">
      <dgm:prSet/>
      <dgm:spPr/>
      <dgm:t>
        <a:bodyPr/>
        <a:lstStyle/>
        <a:p>
          <a:endParaRPr lang="en-US"/>
        </a:p>
      </dgm:t>
    </dgm:pt>
    <dgm:pt modelId="{DF5DFCB1-7D88-4AAB-A7CD-23C60A43DE33}" type="sibTrans" cxnId="{77459A05-1DAC-42A7-8606-04315657D771}">
      <dgm:prSet/>
      <dgm:spPr/>
      <dgm:t>
        <a:bodyPr/>
        <a:lstStyle/>
        <a:p>
          <a:endParaRPr lang="en-US"/>
        </a:p>
      </dgm:t>
    </dgm:pt>
    <dgm:pt modelId="{4C37678B-EB33-41D4-91A2-49E02F681252}">
      <dgm:prSet phldrT="[Text]" custT="1"/>
      <dgm:spPr/>
      <dgm:t>
        <a:bodyPr/>
        <a:lstStyle/>
        <a:p>
          <a:r>
            <a:rPr lang="en-US" sz="2000" dirty="0"/>
            <a:t>Writes appear atomic</a:t>
          </a:r>
        </a:p>
      </dgm:t>
    </dgm:pt>
    <dgm:pt modelId="{4CB574F2-132E-40D7-B671-5BBD5DB93F8E}" type="parTrans" cxnId="{EE25AF93-A5BA-464D-B217-2FDB8862D0A9}">
      <dgm:prSet/>
      <dgm:spPr/>
      <dgm:t>
        <a:bodyPr/>
        <a:lstStyle/>
        <a:p>
          <a:endParaRPr lang="en-US"/>
        </a:p>
      </dgm:t>
    </dgm:pt>
    <dgm:pt modelId="{CE9B6B8B-2FE1-4D57-9923-6015E2640488}" type="sibTrans" cxnId="{EE25AF93-A5BA-464D-B217-2FDB8862D0A9}">
      <dgm:prSet/>
      <dgm:spPr/>
      <dgm:t>
        <a:bodyPr/>
        <a:lstStyle/>
        <a:p>
          <a:endParaRPr lang="en-US"/>
        </a:p>
      </dgm:t>
    </dgm:pt>
    <dgm:pt modelId="{464E05CE-DF11-457D-8EDD-776BEC986DAD}">
      <dgm:prSet phldrT="[Text]" custT="1"/>
      <dgm:spPr/>
      <dgm:t>
        <a:bodyPr/>
        <a:lstStyle/>
        <a:p>
          <a:r>
            <a:rPr lang="en-US" sz="2000" dirty="0"/>
            <a:t>Values read are consistent</a:t>
          </a:r>
        </a:p>
      </dgm:t>
    </dgm:pt>
    <dgm:pt modelId="{F220122D-0446-4117-A746-9620135D8527}" type="parTrans" cxnId="{87D239AD-C9B8-4C7B-ABBC-6D1735244582}">
      <dgm:prSet/>
      <dgm:spPr/>
      <dgm:t>
        <a:bodyPr/>
        <a:lstStyle/>
        <a:p>
          <a:endParaRPr lang="en-US"/>
        </a:p>
      </dgm:t>
    </dgm:pt>
    <dgm:pt modelId="{E94159FC-63B8-44B3-BA2E-690B9EA8F5E4}" type="sibTrans" cxnId="{87D239AD-C9B8-4C7B-ABBC-6D1735244582}">
      <dgm:prSet/>
      <dgm:spPr/>
      <dgm:t>
        <a:bodyPr/>
        <a:lstStyle/>
        <a:p>
          <a:endParaRPr lang="en-US"/>
        </a:p>
      </dgm:t>
    </dgm:pt>
    <dgm:pt modelId="{6F985DA8-8309-47BB-8D48-D4FC128CB7FA}" type="pres">
      <dgm:prSet presAssocID="{85DF48AD-3C42-44F7-A8E3-9C41AEEB81C6}" presName="layout" presStyleCnt="0">
        <dgm:presLayoutVars>
          <dgm:chMax/>
          <dgm:chPref/>
          <dgm:dir/>
          <dgm:resizeHandles/>
        </dgm:presLayoutVars>
      </dgm:prSet>
      <dgm:spPr/>
    </dgm:pt>
    <dgm:pt modelId="{CBDA8799-BA63-404F-912E-718CA1A616B0}" type="pres">
      <dgm:prSet presAssocID="{F956FE7D-641B-4B4C-BDBB-4EF16CD2347C}" presName="root" presStyleCnt="0">
        <dgm:presLayoutVars>
          <dgm:chMax/>
          <dgm:chPref/>
        </dgm:presLayoutVars>
      </dgm:prSet>
      <dgm:spPr/>
    </dgm:pt>
    <dgm:pt modelId="{A745EE05-EE5F-4D92-AC48-8B88E429BBA4}" type="pres">
      <dgm:prSet presAssocID="{F956FE7D-641B-4B4C-BDBB-4EF16CD2347C}" presName="rootComposite" presStyleCnt="0">
        <dgm:presLayoutVars/>
      </dgm:prSet>
      <dgm:spPr/>
    </dgm:pt>
    <dgm:pt modelId="{EC723EB6-2A13-40E2-B9CD-FE11328B33E4}" type="pres">
      <dgm:prSet presAssocID="{F956FE7D-641B-4B4C-BDBB-4EF16CD2347C}" presName="ParentAccent" presStyleLbl="alignNode1" presStyleIdx="0" presStyleCnt="1"/>
      <dgm:spPr>
        <a:noFill/>
        <a:ln>
          <a:noFill/>
        </a:ln>
      </dgm:spPr>
    </dgm:pt>
    <dgm:pt modelId="{1A412DD7-0EE0-4BB0-B3A8-2602A3D14084}" type="pres">
      <dgm:prSet presAssocID="{F956FE7D-641B-4B4C-BDBB-4EF16CD2347C}" presName="ParentSmallAccent" presStyleLbl="fgAcc1" presStyleIdx="0" presStyleCnt="1"/>
      <dgm:spPr>
        <a:ln>
          <a:noFill/>
        </a:ln>
      </dgm:spPr>
    </dgm:pt>
    <dgm:pt modelId="{DE8D65E4-D6C4-4F9A-A731-2DF280016DDA}" type="pres">
      <dgm:prSet presAssocID="{F956FE7D-641B-4B4C-BDBB-4EF16CD2347C}" presName="Parent" presStyleLbl="revTx" presStyleIdx="0" presStyleCnt="4" custScaleX="112192">
        <dgm:presLayoutVars>
          <dgm:chMax/>
          <dgm:chPref val="4"/>
          <dgm:bulletEnabled val="1"/>
        </dgm:presLayoutVars>
      </dgm:prSet>
      <dgm:spPr/>
    </dgm:pt>
    <dgm:pt modelId="{857C03FE-2889-4184-8373-38F7AE54C381}" type="pres">
      <dgm:prSet presAssocID="{F956FE7D-641B-4B4C-BDBB-4EF16CD2347C}" presName="childShape" presStyleCnt="0">
        <dgm:presLayoutVars>
          <dgm:chMax val="0"/>
          <dgm:chPref val="0"/>
        </dgm:presLayoutVars>
      </dgm:prSet>
      <dgm:spPr/>
    </dgm:pt>
    <dgm:pt modelId="{FD851CCE-881F-4F4B-B077-317385D22A09}" type="pres">
      <dgm:prSet presAssocID="{529BAB68-ACAF-4B78-9BF4-28845CB5B804}" presName="childComposite" presStyleCnt="0">
        <dgm:presLayoutVars>
          <dgm:chMax val="0"/>
          <dgm:chPref val="0"/>
        </dgm:presLayoutVars>
      </dgm:prSet>
      <dgm:spPr/>
    </dgm:pt>
    <dgm:pt modelId="{0030AC4C-D001-4680-881E-8ABC7965B29D}" type="pres">
      <dgm:prSet presAssocID="{529BAB68-ACAF-4B78-9BF4-28845CB5B804}" presName="ChildAccent" presStyleLbl="solidFgAcc1" presStyleIdx="0" presStyleCnt="3"/>
      <dgm:spPr>
        <a:solidFill>
          <a:schemeClr val="bg1">
            <a:lumMod val="85000"/>
          </a:schemeClr>
        </a:solidFill>
        <a:ln>
          <a:noFill/>
        </a:ln>
      </dgm:spPr>
    </dgm:pt>
    <dgm:pt modelId="{2DFFF61D-3240-4E96-9498-2BA5E8BB9C8E}" type="pres">
      <dgm:prSet presAssocID="{529BAB68-ACAF-4B78-9BF4-28845CB5B804}" presName="Child" presStyleLbl="revTx" presStyleIdx="1" presStyleCnt="4">
        <dgm:presLayoutVars>
          <dgm:chMax val="0"/>
          <dgm:chPref val="0"/>
          <dgm:bulletEnabled val="1"/>
        </dgm:presLayoutVars>
      </dgm:prSet>
      <dgm:spPr/>
    </dgm:pt>
    <dgm:pt modelId="{EE71528D-6F57-4D93-A917-95FB5024288E}" type="pres">
      <dgm:prSet presAssocID="{4C37678B-EB33-41D4-91A2-49E02F681252}" presName="childComposite" presStyleCnt="0">
        <dgm:presLayoutVars>
          <dgm:chMax val="0"/>
          <dgm:chPref val="0"/>
        </dgm:presLayoutVars>
      </dgm:prSet>
      <dgm:spPr/>
    </dgm:pt>
    <dgm:pt modelId="{F274116A-2AB6-4321-B8DE-99622BBAFC82}" type="pres">
      <dgm:prSet presAssocID="{4C37678B-EB33-41D4-91A2-49E02F681252}" presName="ChildAccent" presStyleLbl="solidFgAcc1" presStyleIdx="1" presStyleCnt="3"/>
      <dgm:spPr>
        <a:ln>
          <a:solidFill>
            <a:schemeClr val="accent1"/>
          </a:solidFill>
        </a:ln>
      </dgm:spPr>
    </dgm:pt>
    <dgm:pt modelId="{29654419-6D3E-4412-B638-5945B1AE62A7}" type="pres">
      <dgm:prSet presAssocID="{4C37678B-EB33-41D4-91A2-49E02F681252}" presName="Child" presStyleLbl="revTx" presStyleIdx="2" presStyleCnt="4">
        <dgm:presLayoutVars>
          <dgm:chMax val="0"/>
          <dgm:chPref val="0"/>
          <dgm:bulletEnabled val="1"/>
        </dgm:presLayoutVars>
      </dgm:prSet>
      <dgm:spPr/>
    </dgm:pt>
    <dgm:pt modelId="{22F83AD2-91B8-4CD2-BF4D-486A65EBC67A}" type="pres">
      <dgm:prSet presAssocID="{464E05CE-DF11-457D-8EDD-776BEC986DAD}" presName="childComposite" presStyleCnt="0">
        <dgm:presLayoutVars>
          <dgm:chMax val="0"/>
          <dgm:chPref val="0"/>
        </dgm:presLayoutVars>
      </dgm:prSet>
      <dgm:spPr/>
    </dgm:pt>
    <dgm:pt modelId="{5F3A95F9-F6DA-401C-BC49-DEF268E70789}" type="pres">
      <dgm:prSet presAssocID="{464E05CE-DF11-457D-8EDD-776BEC986DAD}" presName="ChildAccent" presStyleLbl="solidFgAcc1" presStyleIdx="2" presStyleCnt="3"/>
      <dgm:spPr>
        <a:noFill/>
        <a:ln>
          <a:solidFill>
            <a:schemeClr val="accent6"/>
          </a:solidFill>
        </a:ln>
      </dgm:spPr>
    </dgm:pt>
    <dgm:pt modelId="{2DE4D0C0-EA73-4E9A-A762-E683BDC7F5C1}" type="pres">
      <dgm:prSet presAssocID="{464E05CE-DF11-457D-8EDD-776BEC986DAD}" presName="Child" presStyleLbl="revTx" presStyleIdx="3" presStyleCnt="4">
        <dgm:presLayoutVars>
          <dgm:chMax val="0"/>
          <dgm:chPref val="0"/>
          <dgm:bulletEnabled val="1"/>
        </dgm:presLayoutVars>
      </dgm:prSet>
      <dgm:spPr/>
    </dgm:pt>
  </dgm:ptLst>
  <dgm:cxnLst>
    <dgm:cxn modelId="{77459A05-1DAC-42A7-8606-04315657D771}" srcId="{F956FE7D-641B-4B4C-BDBB-4EF16CD2347C}" destId="{529BAB68-ACAF-4B78-9BF4-28845CB5B804}" srcOrd="0" destOrd="0" parTransId="{5CB81D2E-096E-4A88-992A-D3FA96D7008A}" sibTransId="{DF5DFCB1-7D88-4AAB-A7CD-23C60A43DE33}"/>
    <dgm:cxn modelId="{4632D242-1229-4B96-9149-B799F3EDCAD9}" type="presOf" srcId="{4C37678B-EB33-41D4-91A2-49E02F681252}" destId="{29654419-6D3E-4412-B638-5945B1AE62A7}" srcOrd="0" destOrd="0" presId="urn:microsoft.com/office/officeart/2008/layout/SquareAccentList"/>
    <dgm:cxn modelId="{8E98D280-0B79-4809-8341-E38136276F5B}" srcId="{85DF48AD-3C42-44F7-A8E3-9C41AEEB81C6}" destId="{F956FE7D-641B-4B4C-BDBB-4EF16CD2347C}" srcOrd="0" destOrd="0" parTransId="{C2A2F134-F271-4799-A700-0601456E8D4D}" sibTransId="{DAE70124-34FC-4AF4-9DC5-EAB280EF47EA}"/>
    <dgm:cxn modelId="{EE25AF93-A5BA-464D-B217-2FDB8862D0A9}" srcId="{F956FE7D-641B-4B4C-BDBB-4EF16CD2347C}" destId="{4C37678B-EB33-41D4-91A2-49E02F681252}" srcOrd="1" destOrd="0" parTransId="{4CB574F2-132E-40D7-B671-5BBD5DB93F8E}" sibTransId="{CE9B6B8B-2FE1-4D57-9923-6015E2640488}"/>
    <dgm:cxn modelId="{3D11D6A5-57DD-47EE-A0F3-217741B38610}" type="presOf" srcId="{464E05CE-DF11-457D-8EDD-776BEC986DAD}" destId="{2DE4D0C0-EA73-4E9A-A762-E683BDC7F5C1}" srcOrd="0" destOrd="0" presId="urn:microsoft.com/office/officeart/2008/layout/SquareAccentList"/>
    <dgm:cxn modelId="{87D239AD-C9B8-4C7B-ABBC-6D1735244582}" srcId="{F956FE7D-641B-4B4C-BDBB-4EF16CD2347C}" destId="{464E05CE-DF11-457D-8EDD-776BEC986DAD}" srcOrd="2" destOrd="0" parTransId="{F220122D-0446-4117-A746-9620135D8527}" sibTransId="{E94159FC-63B8-44B3-BA2E-690B9EA8F5E4}"/>
    <dgm:cxn modelId="{5AF765B8-1754-46EE-9D2F-833D565AAF08}" type="presOf" srcId="{529BAB68-ACAF-4B78-9BF4-28845CB5B804}" destId="{2DFFF61D-3240-4E96-9498-2BA5E8BB9C8E}" srcOrd="0" destOrd="0" presId="urn:microsoft.com/office/officeart/2008/layout/SquareAccentList"/>
    <dgm:cxn modelId="{6235F7CD-175C-4536-B5B8-75B0963FE82D}" type="presOf" srcId="{F956FE7D-641B-4B4C-BDBB-4EF16CD2347C}" destId="{DE8D65E4-D6C4-4F9A-A731-2DF280016DDA}" srcOrd="0" destOrd="0" presId="urn:microsoft.com/office/officeart/2008/layout/SquareAccentList"/>
    <dgm:cxn modelId="{705519D3-B751-4045-AF37-C71D37E6D3F3}" type="presOf" srcId="{85DF48AD-3C42-44F7-A8E3-9C41AEEB81C6}" destId="{6F985DA8-8309-47BB-8D48-D4FC128CB7FA}" srcOrd="0" destOrd="0" presId="urn:microsoft.com/office/officeart/2008/layout/SquareAccentList"/>
    <dgm:cxn modelId="{3BDC8875-1E75-4982-8F2D-C9B2802F4C53}" type="presParOf" srcId="{6F985DA8-8309-47BB-8D48-D4FC128CB7FA}" destId="{CBDA8799-BA63-404F-912E-718CA1A616B0}" srcOrd="0" destOrd="0" presId="urn:microsoft.com/office/officeart/2008/layout/SquareAccentList"/>
    <dgm:cxn modelId="{F0F35DF2-1BBA-40C5-BBF5-C376D4EB5629}" type="presParOf" srcId="{CBDA8799-BA63-404F-912E-718CA1A616B0}" destId="{A745EE05-EE5F-4D92-AC48-8B88E429BBA4}" srcOrd="0" destOrd="0" presId="urn:microsoft.com/office/officeart/2008/layout/SquareAccentList"/>
    <dgm:cxn modelId="{36585551-E250-4DCF-9EDA-77150848F5D1}" type="presParOf" srcId="{A745EE05-EE5F-4D92-AC48-8B88E429BBA4}" destId="{EC723EB6-2A13-40E2-B9CD-FE11328B33E4}" srcOrd="0" destOrd="0" presId="urn:microsoft.com/office/officeart/2008/layout/SquareAccentList"/>
    <dgm:cxn modelId="{83B4238F-C4B3-4C61-ABC6-A829590EC053}" type="presParOf" srcId="{A745EE05-EE5F-4D92-AC48-8B88E429BBA4}" destId="{1A412DD7-0EE0-4BB0-B3A8-2602A3D14084}" srcOrd="1" destOrd="0" presId="urn:microsoft.com/office/officeart/2008/layout/SquareAccentList"/>
    <dgm:cxn modelId="{A1BF34CC-80FF-4E3D-940E-3DC7506D3DCA}" type="presParOf" srcId="{A745EE05-EE5F-4D92-AC48-8B88E429BBA4}" destId="{DE8D65E4-D6C4-4F9A-A731-2DF280016DDA}" srcOrd="2" destOrd="0" presId="urn:microsoft.com/office/officeart/2008/layout/SquareAccentList"/>
    <dgm:cxn modelId="{5E288159-A349-400F-A844-EC37B58BE2B5}" type="presParOf" srcId="{CBDA8799-BA63-404F-912E-718CA1A616B0}" destId="{857C03FE-2889-4184-8373-38F7AE54C381}" srcOrd="1" destOrd="0" presId="urn:microsoft.com/office/officeart/2008/layout/SquareAccentList"/>
    <dgm:cxn modelId="{51BB3DB5-2A16-4E8A-BDD0-3F2A8CD47828}" type="presParOf" srcId="{857C03FE-2889-4184-8373-38F7AE54C381}" destId="{FD851CCE-881F-4F4B-B077-317385D22A09}" srcOrd="0" destOrd="0" presId="urn:microsoft.com/office/officeart/2008/layout/SquareAccentList"/>
    <dgm:cxn modelId="{938B59A1-9FAC-4ACE-983A-AB4A9B68EDED}" type="presParOf" srcId="{FD851CCE-881F-4F4B-B077-317385D22A09}" destId="{0030AC4C-D001-4680-881E-8ABC7965B29D}" srcOrd="0" destOrd="0" presId="urn:microsoft.com/office/officeart/2008/layout/SquareAccentList"/>
    <dgm:cxn modelId="{67A48A6C-364D-4C03-BF6C-399E7E9DF020}" type="presParOf" srcId="{FD851CCE-881F-4F4B-B077-317385D22A09}" destId="{2DFFF61D-3240-4E96-9498-2BA5E8BB9C8E}" srcOrd="1" destOrd="0" presId="urn:microsoft.com/office/officeart/2008/layout/SquareAccentList"/>
    <dgm:cxn modelId="{2165BC59-9B1A-4552-875A-E2726BA43EA6}" type="presParOf" srcId="{857C03FE-2889-4184-8373-38F7AE54C381}" destId="{EE71528D-6F57-4D93-A917-95FB5024288E}" srcOrd="1" destOrd="0" presId="urn:microsoft.com/office/officeart/2008/layout/SquareAccentList"/>
    <dgm:cxn modelId="{C455171B-2563-4E23-AB24-E53B12BE0A1C}" type="presParOf" srcId="{EE71528D-6F57-4D93-A917-95FB5024288E}" destId="{F274116A-2AB6-4321-B8DE-99622BBAFC82}" srcOrd="0" destOrd="0" presId="urn:microsoft.com/office/officeart/2008/layout/SquareAccentList"/>
    <dgm:cxn modelId="{A9AE5C43-7ECE-4D81-AAEA-CE312FD84880}" type="presParOf" srcId="{EE71528D-6F57-4D93-A917-95FB5024288E}" destId="{29654419-6D3E-4412-B638-5945B1AE62A7}" srcOrd="1" destOrd="0" presId="urn:microsoft.com/office/officeart/2008/layout/SquareAccentList"/>
    <dgm:cxn modelId="{A3A72D0D-9FD6-4271-AFB5-02A32FE4ADD0}" type="presParOf" srcId="{857C03FE-2889-4184-8373-38F7AE54C381}" destId="{22F83AD2-91B8-4CD2-BF4D-486A65EBC67A}" srcOrd="2" destOrd="0" presId="urn:microsoft.com/office/officeart/2008/layout/SquareAccentList"/>
    <dgm:cxn modelId="{FE7919E5-6712-4DCA-BF9B-A4A7E79022AB}" type="presParOf" srcId="{22F83AD2-91B8-4CD2-BF4D-486A65EBC67A}" destId="{5F3A95F9-F6DA-401C-BC49-DEF268E70789}" srcOrd="0" destOrd="0" presId="urn:microsoft.com/office/officeart/2008/layout/SquareAccentList"/>
    <dgm:cxn modelId="{86C74305-0329-471F-A988-7582F8666CBB}" type="presParOf" srcId="{22F83AD2-91B8-4CD2-BF4D-486A65EBC67A}" destId="{2DE4D0C0-EA73-4E9A-A762-E683BDC7F5C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DF48AD-3C42-44F7-A8E3-9C41AEEB81C6}"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F956FE7D-641B-4B4C-BDBB-4EF16CD2347C}">
      <dgm:prSet phldrT="[Text]"/>
      <dgm:spPr/>
      <dgm:t>
        <a:bodyPr/>
        <a:lstStyle/>
        <a:p>
          <a:r>
            <a:rPr lang="en-US" dirty="0"/>
            <a:t>A region appears serializable if:</a:t>
          </a:r>
        </a:p>
      </dgm:t>
    </dgm:pt>
    <dgm:pt modelId="{C2A2F134-F271-4799-A700-0601456E8D4D}" type="parTrans" cxnId="{8E98D280-0B79-4809-8341-E38136276F5B}">
      <dgm:prSet/>
      <dgm:spPr/>
      <dgm:t>
        <a:bodyPr/>
        <a:lstStyle/>
        <a:p>
          <a:endParaRPr lang="en-US"/>
        </a:p>
      </dgm:t>
    </dgm:pt>
    <dgm:pt modelId="{DAE70124-34FC-4AF4-9DC5-EAB280EF47EA}" type="sibTrans" cxnId="{8E98D280-0B79-4809-8341-E38136276F5B}">
      <dgm:prSet/>
      <dgm:spPr/>
      <dgm:t>
        <a:bodyPr/>
        <a:lstStyle/>
        <a:p>
          <a:endParaRPr lang="en-US"/>
        </a:p>
      </dgm:t>
    </dgm:pt>
    <dgm:pt modelId="{529BAB68-ACAF-4B78-9BF4-28845CB5B804}">
      <dgm:prSet phldrT="[Text]" custT="1"/>
      <dgm:spPr/>
      <dgm:t>
        <a:bodyPr/>
        <a:lstStyle/>
        <a:p>
          <a:r>
            <a:rPr lang="en-US" sz="2000" dirty="0"/>
            <a:t>There were no conflicts</a:t>
          </a:r>
        </a:p>
      </dgm:t>
    </dgm:pt>
    <dgm:pt modelId="{5CB81D2E-096E-4A88-992A-D3FA96D7008A}" type="parTrans" cxnId="{77459A05-1DAC-42A7-8606-04315657D771}">
      <dgm:prSet/>
      <dgm:spPr/>
      <dgm:t>
        <a:bodyPr/>
        <a:lstStyle/>
        <a:p>
          <a:endParaRPr lang="en-US"/>
        </a:p>
      </dgm:t>
    </dgm:pt>
    <dgm:pt modelId="{DF5DFCB1-7D88-4AAB-A7CD-23C60A43DE33}" type="sibTrans" cxnId="{77459A05-1DAC-42A7-8606-04315657D771}">
      <dgm:prSet/>
      <dgm:spPr/>
      <dgm:t>
        <a:bodyPr/>
        <a:lstStyle/>
        <a:p>
          <a:endParaRPr lang="en-US"/>
        </a:p>
      </dgm:t>
    </dgm:pt>
    <dgm:pt modelId="{4C37678B-EB33-41D4-91A2-49E02F681252}">
      <dgm:prSet phldrT="[Text]" custT="1"/>
      <dgm:spPr/>
      <dgm:t>
        <a:bodyPr/>
        <a:lstStyle/>
        <a:p>
          <a:r>
            <a:rPr lang="en-US" sz="2000" dirty="0"/>
            <a:t>Writes appear atomic</a:t>
          </a:r>
        </a:p>
      </dgm:t>
    </dgm:pt>
    <dgm:pt modelId="{4CB574F2-132E-40D7-B671-5BBD5DB93F8E}" type="parTrans" cxnId="{EE25AF93-A5BA-464D-B217-2FDB8862D0A9}">
      <dgm:prSet/>
      <dgm:spPr/>
      <dgm:t>
        <a:bodyPr/>
        <a:lstStyle/>
        <a:p>
          <a:endParaRPr lang="en-US"/>
        </a:p>
      </dgm:t>
    </dgm:pt>
    <dgm:pt modelId="{CE9B6B8B-2FE1-4D57-9923-6015E2640488}" type="sibTrans" cxnId="{EE25AF93-A5BA-464D-B217-2FDB8862D0A9}">
      <dgm:prSet/>
      <dgm:spPr/>
      <dgm:t>
        <a:bodyPr/>
        <a:lstStyle/>
        <a:p>
          <a:endParaRPr lang="en-US"/>
        </a:p>
      </dgm:t>
    </dgm:pt>
    <dgm:pt modelId="{464E05CE-DF11-457D-8EDD-776BEC986DAD}">
      <dgm:prSet phldrT="[Text]" custT="1"/>
      <dgm:spPr/>
      <dgm:t>
        <a:bodyPr/>
        <a:lstStyle/>
        <a:p>
          <a:r>
            <a:rPr lang="en-US" sz="2000" dirty="0"/>
            <a:t>Values read are consistent</a:t>
          </a:r>
        </a:p>
      </dgm:t>
    </dgm:pt>
    <dgm:pt modelId="{F220122D-0446-4117-A746-9620135D8527}" type="parTrans" cxnId="{87D239AD-C9B8-4C7B-ABBC-6D1735244582}">
      <dgm:prSet/>
      <dgm:spPr/>
      <dgm:t>
        <a:bodyPr/>
        <a:lstStyle/>
        <a:p>
          <a:endParaRPr lang="en-US"/>
        </a:p>
      </dgm:t>
    </dgm:pt>
    <dgm:pt modelId="{E94159FC-63B8-44B3-BA2E-690B9EA8F5E4}" type="sibTrans" cxnId="{87D239AD-C9B8-4C7B-ABBC-6D1735244582}">
      <dgm:prSet/>
      <dgm:spPr/>
      <dgm:t>
        <a:bodyPr/>
        <a:lstStyle/>
        <a:p>
          <a:endParaRPr lang="en-US"/>
        </a:p>
      </dgm:t>
    </dgm:pt>
    <dgm:pt modelId="{6F985DA8-8309-47BB-8D48-D4FC128CB7FA}" type="pres">
      <dgm:prSet presAssocID="{85DF48AD-3C42-44F7-A8E3-9C41AEEB81C6}" presName="layout" presStyleCnt="0">
        <dgm:presLayoutVars>
          <dgm:chMax/>
          <dgm:chPref/>
          <dgm:dir/>
          <dgm:resizeHandles/>
        </dgm:presLayoutVars>
      </dgm:prSet>
      <dgm:spPr/>
    </dgm:pt>
    <dgm:pt modelId="{CBDA8799-BA63-404F-912E-718CA1A616B0}" type="pres">
      <dgm:prSet presAssocID="{F956FE7D-641B-4B4C-BDBB-4EF16CD2347C}" presName="root" presStyleCnt="0">
        <dgm:presLayoutVars>
          <dgm:chMax/>
          <dgm:chPref/>
        </dgm:presLayoutVars>
      </dgm:prSet>
      <dgm:spPr/>
    </dgm:pt>
    <dgm:pt modelId="{A745EE05-EE5F-4D92-AC48-8B88E429BBA4}" type="pres">
      <dgm:prSet presAssocID="{F956FE7D-641B-4B4C-BDBB-4EF16CD2347C}" presName="rootComposite" presStyleCnt="0">
        <dgm:presLayoutVars/>
      </dgm:prSet>
      <dgm:spPr/>
    </dgm:pt>
    <dgm:pt modelId="{EC723EB6-2A13-40E2-B9CD-FE11328B33E4}" type="pres">
      <dgm:prSet presAssocID="{F956FE7D-641B-4B4C-BDBB-4EF16CD2347C}" presName="ParentAccent" presStyleLbl="alignNode1" presStyleIdx="0" presStyleCnt="1"/>
      <dgm:spPr>
        <a:noFill/>
        <a:ln>
          <a:noFill/>
        </a:ln>
      </dgm:spPr>
    </dgm:pt>
    <dgm:pt modelId="{1A412DD7-0EE0-4BB0-B3A8-2602A3D14084}" type="pres">
      <dgm:prSet presAssocID="{F956FE7D-641B-4B4C-BDBB-4EF16CD2347C}" presName="ParentSmallAccent" presStyleLbl="fgAcc1" presStyleIdx="0" presStyleCnt="1"/>
      <dgm:spPr>
        <a:ln>
          <a:noFill/>
        </a:ln>
      </dgm:spPr>
    </dgm:pt>
    <dgm:pt modelId="{DE8D65E4-D6C4-4F9A-A731-2DF280016DDA}" type="pres">
      <dgm:prSet presAssocID="{F956FE7D-641B-4B4C-BDBB-4EF16CD2347C}" presName="Parent" presStyleLbl="revTx" presStyleIdx="0" presStyleCnt="4" custScaleX="112192">
        <dgm:presLayoutVars>
          <dgm:chMax/>
          <dgm:chPref val="4"/>
          <dgm:bulletEnabled val="1"/>
        </dgm:presLayoutVars>
      </dgm:prSet>
      <dgm:spPr/>
    </dgm:pt>
    <dgm:pt modelId="{857C03FE-2889-4184-8373-38F7AE54C381}" type="pres">
      <dgm:prSet presAssocID="{F956FE7D-641B-4B4C-BDBB-4EF16CD2347C}" presName="childShape" presStyleCnt="0">
        <dgm:presLayoutVars>
          <dgm:chMax val="0"/>
          <dgm:chPref val="0"/>
        </dgm:presLayoutVars>
      </dgm:prSet>
      <dgm:spPr/>
    </dgm:pt>
    <dgm:pt modelId="{FD851CCE-881F-4F4B-B077-317385D22A09}" type="pres">
      <dgm:prSet presAssocID="{529BAB68-ACAF-4B78-9BF4-28845CB5B804}" presName="childComposite" presStyleCnt="0">
        <dgm:presLayoutVars>
          <dgm:chMax val="0"/>
          <dgm:chPref val="0"/>
        </dgm:presLayoutVars>
      </dgm:prSet>
      <dgm:spPr/>
    </dgm:pt>
    <dgm:pt modelId="{0030AC4C-D001-4680-881E-8ABC7965B29D}" type="pres">
      <dgm:prSet presAssocID="{529BAB68-ACAF-4B78-9BF4-28845CB5B804}" presName="ChildAccent" presStyleLbl="solidFgAcc1" presStyleIdx="0" presStyleCnt="3"/>
      <dgm:spPr>
        <a:solidFill>
          <a:schemeClr val="bg1">
            <a:lumMod val="85000"/>
          </a:schemeClr>
        </a:solidFill>
        <a:ln>
          <a:noFill/>
        </a:ln>
      </dgm:spPr>
    </dgm:pt>
    <dgm:pt modelId="{2DFFF61D-3240-4E96-9498-2BA5E8BB9C8E}" type="pres">
      <dgm:prSet presAssocID="{529BAB68-ACAF-4B78-9BF4-28845CB5B804}" presName="Child" presStyleLbl="revTx" presStyleIdx="1" presStyleCnt="4">
        <dgm:presLayoutVars>
          <dgm:chMax val="0"/>
          <dgm:chPref val="0"/>
          <dgm:bulletEnabled val="1"/>
        </dgm:presLayoutVars>
      </dgm:prSet>
      <dgm:spPr/>
    </dgm:pt>
    <dgm:pt modelId="{EE71528D-6F57-4D93-A917-95FB5024288E}" type="pres">
      <dgm:prSet presAssocID="{4C37678B-EB33-41D4-91A2-49E02F681252}" presName="childComposite" presStyleCnt="0">
        <dgm:presLayoutVars>
          <dgm:chMax val="0"/>
          <dgm:chPref val="0"/>
        </dgm:presLayoutVars>
      </dgm:prSet>
      <dgm:spPr/>
    </dgm:pt>
    <dgm:pt modelId="{F274116A-2AB6-4321-B8DE-99622BBAFC82}" type="pres">
      <dgm:prSet presAssocID="{4C37678B-EB33-41D4-91A2-49E02F681252}" presName="ChildAccent" presStyleLbl="solidFgAcc1" presStyleIdx="1" presStyleCnt="3"/>
      <dgm:spPr>
        <a:solidFill>
          <a:schemeClr val="accent1"/>
        </a:solidFill>
        <a:ln>
          <a:solidFill>
            <a:schemeClr val="accent1"/>
          </a:solidFill>
        </a:ln>
      </dgm:spPr>
    </dgm:pt>
    <dgm:pt modelId="{29654419-6D3E-4412-B638-5945B1AE62A7}" type="pres">
      <dgm:prSet presAssocID="{4C37678B-EB33-41D4-91A2-49E02F681252}" presName="Child" presStyleLbl="revTx" presStyleIdx="2" presStyleCnt="4">
        <dgm:presLayoutVars>
          <dgm:chMax val="0"/>
          <dgm:chPref val="0"/>
          <dgm:bulletEnabled val="1"/>
        </dgm:presLayoutVars>
      </dgm:prSet>
      <dgm:spPr/>
    </dgm:pt>
    <dgm:pt modelId="{22F83AD2-91B8-4CD2-BF4D-486A65EBC67A}" type="pres">
      <dgm:prSet presAssocID="{464E05CE-DF11-457D-8EDD-776BEC986DAD}" presName="childComposite" presStyleCnt="0">
        <dgm:presLayoutVars>
          <dgm:chMax val="0"/>
          <dgm:chPref val="0"/>
        </dgm:presLayoutVars>
      </dgm:prSet>
      <dgm:spPr/>
    </dgm:pt>
    <dgm:pt modelId="{5F3A95F9-F6DA-401C-BC49-DEF268E70789}" type="pres">
      <dgm:prSet presAssocID="{464E05CE-DF11-457D-8EDD-776BEC986DAD}" presName="ChildAccent" presStyleLbl="solidFgAcc1" presStyleIdx="2" presStyleCnt="3"/>
      <dgm:spPr>
        <a:noFill/>
        <a:ln>
          <a:solidFill>
            <a:schemeClr val="accent6"/>
          </a:solidFill>
        </a:ln>
      </dgm:spPr>
    </dgm:pt>
    <dgm:pt modelId="{2DE4D0C0-EA73-4E9A-A762-E683BDC7F5C1}" type="pres">
      <dgm:prSet presAssocID="{464E05CE-DF11-457D-8EDD-776BEC986DAD}" presName="Child" presStyleLbl="revTx" presStyleIdx="3" presStyleCnt="4">
        <dgm:presLayoutVars>
          <dgm:chMax val="0"/>
          <dgm:chPref val="0"/>
          <dgm:bulletEnabled val="1"/>
        </dgm:presLayoutVars>
      </dgm:prSet>
      <dgm:spPr/>
    </dgm:pt>
  </dgm:ptLst>
  <dgm:cxnLst>
    <dgm:cxn modelId="{77459A05-1DAC-42A7-8606-04315657D771}" srcId="{F956FE7D-641B-4B4C-BDBB-4EF16CD2347C}" destId="{529BAB68-ACAF-4B78-9BF4-28845CB5B804}" srcOrd="0" destOrd="0" parTransId="{5CB81D2E-096E-4A88-992A-D3FA96D7008A}" sibTransId="{DF5DFCB1-7D88-4AAB-A7CD-23C60A43DE33}"/>
    <dgm:cxn modelId="{4632D242-1229-4B96-9149-B799F3EDCAD9}" type="presOf" srcId="{4C37678B-EB33-41D4-91A2-49E02F681252}" destId="{29654419-6D3E-4412-B638-5945B1AE62A7}" srcOrd="0" destOrd="0" presId="urn:microsoft.com/office/officeart/2008/layout/SquareAccentList"/>
    <dgm:cxn modelId="{8E98D280-0B79-4809-8341-E38136276F5B}" srcId="{85DF48AD-3C42-44F7-A8E3-9C41AEEB81C6}" destId="{F956FE7D-641B-4B4C-BDBB-4EF16CD2347C}" srcOrd="0" destOrd="0" parTransId="{C2A2F134-F271-4799-A700-0601456E8D4D}" sibTransId="{DAE70124-34FC-4AF4-9DC5-EAB280EF47EA}"/>
    <dgm:cxn modelId="{EE25AF93-A5BA-464D-B217-2FDB8862D0A9}" srcId="{F956FE7D-641B-4B4C-BDBB-4EF16CD2347C}" destId="{4C37678B-EB33-41D4-91A2-49E02F681252}" srcOrd="1" destOrd="0" parTransId="{4CB574F2-132E-40D7-B671-5BBD5DB93F8E}" sibTransId="{CE9B6B8B-2FE1-4D57-9923-6015E2640488}"/>
    <dgm:cxn modelId="{3D11D6A5-57DD-47EE-A0F3-217741B38610}" type="presOf" srcId="{464E05CE-DF11-457D-8EDD-776BEC986DAD}" destId="{2DE4D0C0-EA73-4E9A-A762-E683BDC7F5C1}" srcOrd="0" destOrd="0" presId="urn:microsoft.com/office/officeart/2008/layout/SquareAccentList"/>
    <dgm:cxn modelId="{87D239AD-C9B8-4C7B-ABBC-6D1735244582}" srcId="{F956FE7D-641B-4B4C-BDBB-4EF16CD2347C}" destId="{464E05CE-DF11-457D-8EDD-776BEC986DAD}" srcOrd="2" destOrd="0" parTransId="{F220122D-0446-4117-A746-9620135D8527}" sibTransId="{E94159FC-63B8-44B3-BA2E-690B9EA8F5E4}"/>
    <dgm:cxn modelId="{5AF765B8-1754-46EE-9D2F-833D565AAF08}" type="presOf" srcId="{529BAB68-ACAF-4B78-9BF4-28845CB5B804}" destId="{2DFFF61D-3240-4E96-9498-2BA5E8BB9C8E}" srcOrd="0" destOrd="0" presId="urn:microsoft.com/office/officeart/2008/layout/SquareAccentList"/>
    <dgm:cxn modelId="{6235F7CD-175C-4536-B5B8-75B0963FE82D}" type="presOf" srcId="{F956FE7D-641B-4B4C-BDBB-4EF16CD2347C}" destId="{DE8D65E4-D6C4-4F9A-A731-2DF280016DDA}" srcOrd="0" destOrd="0" presId="urn:microsoft.com/office/officeart/2008/layout/SquareAccentList"/>
    <dgm:cxn modelId="{705519D3-B751-4045-AF37-C71D37E6D3F3}" type="presOf" srcId="{85DF48AD-3C42-44F7-A8E3-9C41AEEB81C6}" destId="{6F985DA8-8309-47BB-8D48-D4FC128CB7FA}" srcOrd="0" destOrd="0" presId="urn:microsoft.com/office/officeart/2008/layout/SquareAccentList"/>
    <dgm:cxn modelId="{3BDC8875-1E75-4982-8F2D-C9B2802F4C53}" type="presParOf" srcId="{6F985DA8-8309-47BB-8D48-D4FC128CB7FA}" destId="{CBDA8799-BA63-404F-912E-718CA1A616B0}" srcOrd="0" destOrd="0" presId="urn:microsoft.com/office/officeart/2008/layout/SquareAccentList"/>
    <dgm:cxn modelId="{F0F35DF2-1BBA-40C5-BBF5-C376D4EB5629}" type="presParOf" srcId="{CBDA8799-BA63-404F-912E-718CA1A616B0}" destId="{A745EE05-EE5F-4D92-AC48-8B88E429BBA4}" srcOrd="0" destOrd="0" presId="urn:microsoft.com/office/officeart/2008/layout/SquareAccentList"/>
    <dgm:cxn modelId="{36585551-E250-4DCF-9EDA-77150848F5D1}" type="presParOf" srcId="{A745EE05-EE5F-4D92-AC48-8B88E429BBA4}" destId="{EC723EB6-2A13-40E2-B9CD-FE11328B33E4}" srcOrd="0" destOrd="0" presId="urn:microsoft.com/office/officeart/2008/layout/SquareAccentList"/>
    <dgm:cxn modelId="{83B4238F-C4B3-4C61-ABC6-A829590EC053}" type="presParOf" srcId="{A745EE05-EE5F-4D92-AC48-8B88E429BBA4}" destId="{1A412DD7-0EE0-4BB0-B3A8-2602A3D14084}" srcOrd="1" destOrd="0" presId="urn:microsoft.com/office/officeart/2008/layout/SquareAccentList"/>
    <dgm:cxn modelId="{A1BF34CC-80FF-4E3D-940E-3DC7506D3DCA}" type="presParOf" srcId="{A745EE05-EE5F-4D92-AC48-8B88E429BBA4}" destId="{DE8D65E4-D6C4-4F9A-A731-2DF280016DDA}" srcOrd="2" destOrd="0" presId="urn:microsoft.com/office/officeart/2008/layout/SquareAccentList"/>
    <dgm:cxn modelId="{5E288159-A349-400F-A844-EC37B58BE2B5}" type="presParOf" srcId="{CBDA8799-BA63-404F-912E-718CA1A616B0}" destId="{857C03FE-2889-4184-8373-38F7AE54C381}" srcOrd="1" destOrd="0" presId="urn:microsoft.com/office/officeart/2008/layout/SquareAccentList"/>
    <dgm:cxn modelId="{51BB3DB5-2A16-4E8A-BDD0-3F2A8CD47828}" type="presParOf" srcId="{857C03FE-2889-4184-8373-38F7AE54C381}" destId="{FD851CCE-881F-4F4B-B077-317385D22A09}" srcOrd="0" destOrd="0" presId="urn:microsoft.com/office/officeart/2008/layout/SquareAccentList"/>
    <dgm:cxn modelId="{938B59A1-9FAC-4ACE-983A-AB4A9B68EDED}" type="presParOf" srcId="{FD851CCE-881F-4F4B-B077-317385D22A09}" destId="{0030AC4C-D001-4680-881E-8ABC7965B29D}" srcOrd="0" destOrd="0" presId="urn:microsoft.com/office/officeart/2008/layout/SquareAccentList"/>
    <dgm:cxn modelId="{67A48A6C-364D-4C03-BF6C-399E7E9DF020}" type="presParOf" srcId="{FD851CCE-881F-4F4B-B077-317385D22A09}" destId="{2DFFF61D-3240-4E96-9498-2BA5E8BB9C8E}" srcOrd="1" destOrd="0" presId="urn:microsoft.com/office/officeart/2008/layout/SquareAccentList"/>
    <dgm:cxn modelId="{2165BC59-9B1A-4552-875A-E2726BA43EA6}" type="presParOf" srcId="{857C03FE-2889-4184-8373-38F7AE54C381}" destId="{EE71528D-6F57-4D93-A917-95FB5024288E}" srcOrd="1" destOrd="0" presId="urn:microsoft.com/office/officeart/2008/layout/SquareAccentList"/>
    <dgm:cxn modelId="{C455171B-2563-4E23-AB24-E53B12BE0A1C}" type="presParOf" srcId="{EE71528D-6F57-4D93-A917-95FB5024288E}" destId="{F274116A-2AB6-4321-B8DE-99622BBAFC82}" srcOrd="0" destOrd="0" presId="urn:microsoft.com/office/officeart/2008/layout/SquareAccentList"/>
    <dgm:cxn modelId="{A9AE5C43-7ECE-4D81-AAEA-CE312FD84880}" type="presParOf" srcId="{EE71528D-6F57-4D93-A917-95FB5024288E}" destId="{29654419-6D3E-4412-B638-5945B1AE62A7}" srcOrd="1" destOrd="0" presId="urn:microsoft.com/office/officeart/2008/layout/SquareAccentList"/>
    <dgm:cxn modelId="{A3A72D0D-9FD6-4271-AFB5-02A32FE4ADD0}" type="presParOf" srcId="{857C03FE-2889-4184-8373-38F7AE54C381}" destId="{22F83AD2-91B8-4CD2-BF4D-486A65EBC67A}" srcOrd="2" destOrd="0" presId="urn:microsoft.com/office/officeart/2008/layout/SquareAccentList"/>
    <dgm:cxn modelId="{FE7919E5-6712-4DCA-BF9B-A4A7E79022AB}" type="presParOf" srcId="{22F83AD2-91B8-4CD2-BF4D-486A65EBC67A}" destId="{5F3A95F9-F6DA-401C-BC49-DEF268E70789}" srcOrd="0" destOrd="0" presId="urn:microsoft.com/office/officeart/2008/layout/SquareAccentList"/>
    <dgm:cxn modelId="{86C74305-0329-471F-A988-7582F8666CBB}" type="presParOf" srcId="{22F83AD2-91B8-4CD2-BF4D-486A65EBC67A}" destId="{2DE4D0C0-EA73-4E9A-A762-E683BDC7F5C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72CB21-C01A-45AA-B812-9936E2EE09A3}"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C7A203D-41D0-43A5-A44A-06FF6DBD139D}">
      <dgm:prSet phldrT="[Text]" custT="1">
        <dgm:style>
          <a:lnRef idx="2">
            <a:schemeClr val="accent1"/>
          </a:lnRef>
          <a:fillRef idx="1">
            <a:schemeClr val="lt1"/>
          </a:fillRef>
          <a:effectRef idx="0">
            <a:schemeClr val="accent1"/>
          </a:effectRef>
          <a:fontRef idx="minor">
            <a:schemeClr val="dk1"/>
          </a:fontRef>
        </dgm:style>
      </dgm:prSet>
      <dgm:spPr>
        <a:ln w="28575"/>
      </dgm:spPr>
      <dgm:t>
        <a:bodyPr/>
        <a:lstStyle/>
        <a:p>
          <a:r>
            <a:rPr lang="en-US" sz="2400" b="1" dirty="0"/>
            <a:t>Pre-commit</a:t>
          </a:r>
          <a:r>
            <a:rPr lang="en-US" sz="2400" dirty="0"/>
            <a:t> – Write back dirty lines to the LLC</a:t>
          </a:r>
        </a:p>
      </dgm:t>
    </dgm:pt>
    <dgm:pt modelId="{9D10FEFB-02F5-4D59-9FE7-1FA2A505239E}" type="parTrans" cxnId="{34F1CDC6-BFFE-4BED-A849-90D2796B3435}">
      <dgm:prSet/>
      <dgm:spPr/>
      <dgm:t>
        <a:bodyPr/>
        <a:lstStyle/>
        <a:p>
          <a:endParaRPr lang="en-US" sz="2400"/>
        </a:p>
      </dgm:t>
    </dgm:pt>
    <dgm:pt modelId="{05189397-D440-4440-8D67-C1ACB7E8BB93}" type="sibTrans" cxnId="{34F1CDC6-BFFE-4BED-A849-90D2796B3435}">
      <dgm:prSet/>
      <dgm:spPr/>
      <dgm:t>
        <a:bodyPr/>
        <a:lstStyle/>
        <a:p>
          <a:endParaRPr lang="en-US" sz="2400"/>
        </a:p>
      </dgm:t>
    </dgm:pt>
    <dgm:pt modelId="{5D5A0C4D-F22A-43A6-A1AC-8703D9CDBD7F}">
      <dgm:prSet phldrT="[Text]" custT="1">
        <dgm:style>
          <a:lnRef idx="2">
            <a:schemeClr val="accent6"/>
          </a:lnRef>
          <a:fillRef idx="1">
            <a:schemeClr val="lt1"/>
          </a:fillRef>
          <a:effectRef idx="0">
            <a:schemeClr val="accent6"/>
          </a:effectRef>
          <a:fontRef idx="minor">
            <a:schemeClr val="dk1"/>
          </a:fontRef>
        </dgm:style>
      </dgm:prSet>
      <dgm:spPr>
        <a:ln w="28575"/>
      </dgm:spPr>
      <dgm:t>
        <a:bodyPr/>
        <a:lstStyle/>
        <a:p>
          <a:endParaRPr lang="en-US" sz="2400" dirty="0">
            <a:latin typeface="+mn-lt"/>
            <a:cs typeface="Arial" panose="020B0604020202020204" pitchFamily="34" charset="0"/>
          </a:endParaRPr>
        </a:p>
      </dgm:t>
    </dgm:pt>
    <dgm:pt modelId="{E7F4A707-FE11-41FA-A51D-47CBE252A465}" type="parTrans" cxnId="{0EE7BC7E-F729-450A-93E9-CADAD92B8434}">
      <dgm:prSet/>
      <dgm:spPr/>
      <dgm:t>
        <a:bodyPr/>
        <a:lstStyle/>
        <a:p>
          <a:endParaRPr lang="en-US" sz="2400"/>
        </a:p>
      </dgm:t>
    </dgm:pt>
    <dgm:pt modelId="{DEE58D55-2F94-4130-94A5-5F7DD084E9C7}" type="sibTrans" cxnId="{0EE7BC7E-F729-450A-93E9-CADAD92B8434}">
      <dgm:prSet/>
      <dgm:spPr/>
      <dgm:t>
        <a:bodyPr/>
        <a:lstStyle/>
        <a:p>
          <a:endParaRPr lang="en-US" sz="2400"/>
        </a:p>
      </dgm:t>
    </dgm:pt>
    <dgm:pt modelId="{90EC8CE2-7820-47D8-8D50-EC5A519511D9}">
      <dgm:prSet phldrT="[Text]" custT="1">
        <dgm:style>
          <a:lnRef idx="2">
            <a:schemeClr val="accent2"/>
          </a:lnRef>
          <a:fillRef idx="1">
            <a:schemeClr val="lt1"/>
          </a:fillRef>
          <a:effectRef idx="0">
            <a:schemeClr val="accent2"/>
          </a:effectRef>
          <a:fontRef idx="minor">
            <a:schemeClr val="dk1"/>
          </a:fontRef>
        </dgm:style>
      </dgm:prSet>
      <dgm:spPr>
        <a:ln w="28575"/>
      </dgm:spPr>
      <dgm:t>
        <a:bodyPr/>
        <a:lstStyle/>
        <a:p>
          <a:endParaRPr lang="en-US" sz="2400" dirty="0"/>
        </a:p>
      </dgm:t>
    </dgm:pt>
    <dgm:pt modelId="{18601D09-CFAF-45A5-8B1B-545BF4A40495}" type="sibTrans" cxnId="{44FA06FC-E12D-4668-82DF-6CB518BE1133}">
      <dgm:prSet/>
      <dgm:spPr/>
      <dgm:t>
        <a:bodyPr/>
        <a:lstStyle/>
        <a:p>
          <a:endParaRPr lang="en-US" sz="2400"/>
        </a:p>
      </dgm:t>
    </dgm:pt>
    <dgm:pt modelId="{F1E320B5-52A8-4605-B83C-11B1339A5F42}" type="parTrans" cxnId="{44FA06FC-E12D-4668-82DF-6CB518BE1133}">
      <dgm:prSet/>
      <dgm:spPr/>
      <dgm:t>
        <a:bodyPr/>
        <a:lstStyle/>
        <a:p>
          <a:endParaRPr lang="en-US" sz="2400"/>
        </a:p>
      </dgm:t>
    </dgm:pt>
    <dgm:pt modelId="{5BFD6084-9EB8-47BD-A329-AA75196B8CF8}" type="pres">
      <dgm:prSet presAssocID="{E872CB21-C01A-45AA-B812-9936E2EE09A3}" presName="linear" presStyleCnt="0">
        <dgm:presLayoutVars>
          <dgm:dir/>
          <dgm:animLvl val="lvl"/>
          <dgm:resizeHandles val="exact"/>
        </dgm:presLayoutVars>
      </dgm:prSet>
      <dgm:spPr/>
    </dgm:pt>
    <dgm:pt modelId="{DA2BDEE6-0877-4A24-9DCD-17DAF2E14BE6}" type="pres">
      <dgm:prSet presAssocID="{BC7A203D-41D0-43A5-A44A-06FF6DBD139D}" presName="parentLin" presStyleCnt="0"/>
      <dgm:spPr/>
    </dgm:pt>
    <dgm:pt modelId="{2B3FD7C4-62BE-4481-BE30-5BBCDD36B49F}" type="pres">
      <dgm:prSet presAssocID="{BC7A203D-41D0-43A5-A44A-06FF6DBD139D}" presName="parentLeftMargin" presStyleLbl="node1" presStyleIdx="0" presStyleCnt="3"/>
      <dgm:spPr/>
    </dgm:pt>
    <dgm:pt modelId="{976D54B9-A2B1-46E5-B1F8-9C5DEA6407C0}" type="pres">
      <dgm:prSet presAssocID="{BC7A203D-41D0-43A5-A44A-06FF6DBD139D}" presName="parentText" presStyleLbl="node1" presStyleIdx="0" presStyleCnt="3">
        <dgm:presLayoutVars>
          <dgm:chMax val="0"/>
          <dgm:bulletEnabled val="1"/>
        </dgm:presLayoutVars>
      </dgm:prSet>
      <dgm:spPr/>
    </dgm:pt>
    <dgm:pt modelId="{C4D2C441-7F79-4493-810C-81C4AE93BD04}" type="pres">
      <dgm:prSet presAssocID="{BC7A203D-41D0-43A5-A44A-06FF6DBD139D}" presName="negativeSpace" presStyleCnt="0"/>
      <dgm:spPr/>
    </dgm:pt>
    <dgm:pt modelId="{A99B0002-B631-49B1-8D78-F52CD3DEF573}" type="pres">
      <dgm:prSet presAssocID="{BC7A203D-41D0-43A5-A44A-06FF6DBD139D}" presName="childText" presStyleLbl="conFgAcc1" presStyleIdx="0" presStyleCnt="3">
        <dgm:presLayoutVars>
          <dgm:bulletEnabled val="1"/>
        </dgm:presLayoutVars>
      </dgm:prSet>
      <dgm:spPr>
        <a:ln>
          <a:noFill/>
        </a:ln>
      </dgm:spPr>
    </dgm:pt>
    <dgm:pt modelId="{97209A9B-A8D6-4E5E-9F52-DEA7BECC071E}" type="pres">
      <dgm:prSet presAssocID="{05189397-D440-4440-8D67-C1ACB7E8BB93}" presName="spaceBetweenRectangles" presStyleCnt="0"/>
      <dgm:spPr/>
    </dgm:pt>
    <dgm:pt modelId="{9628D0B1-A8C4-492A-8B60-3E9C7193347F}" type="pres">
      <dgm:prSet presAssocID="{5D5A0C4D-F22A-43A6-A1AC-8703D9CDBD7F}" presName="parentLin" presStyleCnt="0"/>
      <dgm:spPr/>
    </dgm:pt>
    <dgm:pt modelId="{0B02A893-ED7E-4A56-A7D0-38989D90D969}" type="pres">
      <dgm:prSet presAssocID="{5D5A0C4D-F22A-43A6-A1AC-8703D9CDBD7F}" presName="parentLeftMargin" presStyleLbl="node1" presStyleIdx="0" presStyleCnt="3"/>
      <dgm:spPr/>
    </dgm:pt>
    <dgm:pt modelId="{972CC65F-58E3-4B41-B7B5-B3CA374EADE1}" type="pres">
      <dgm:prSet presAssocID="{5D5A0C4D-F22A-43A6-A1AC-8703D9CDBD7F}" presName="parentText" presStyleLbl="node1" presStyleIdx="1" presStyleCnt="3">
        <dgm:presLayoutVars>
          <dgm:chMax val="0"/>
          <dgm:bulletEnabled val="1"/>
        </dgm:presLayoutVars>
      </dgm:prSet>
      <dgm:spPr/>
    </dgm:pt>
    <dgm:pt modelId="{6E371581-760C-41BD-A10F-60C9DF57B8B4}" type="pres">
      <dgm:prSet presAssocID="{5D5A0C4D-F22A-43A6-A1AC-8703D9CDBD7F}" presName="negativeSpace" presStyleCnt="0"/>
      <dgm:spPr/>
    </dgm:pt>
    <dgm:pt modelId="{379001FF-F963-46E4-874C-0594EF1B631F}" type="pres">
      <dgm:prSet presAssocID="{5D5A0C4D-F22A-43A6-A1AC-8703D9CDBD7F}" presName="childText" presStyleLbl="conFgAcc1" presStyleIdx="1" presStyleCnt="3">
        <dgm:presLayoutVars>
          <dgm:bulletEnabled val="1"/>
        </dgm:presLayoutVars>
      </dgm:prSet>
      <dgm:spPr>
        <a:ln>
          <a:noFill/>
        </a:ln>
      </dgm:spPr>
    </dgm:pt>
    <dgm:pt modelId="{92AC2552-1E8A-4A11-9771-1D653347BEB2}" type="pres">
      <dgm:prSet presAssocID="{DEE58D55-2F94-4130-94A5-5F7DD084E9C7}" presName="spaceBetweenRectangles" presStyleCnt="0"/>
      <dgm:spPr/>
    </dgm:pt>
    <dgm:pt modelId="{6259354B-E5DD-47E7-B94E-146D7F9D9BD6}" type="pres">
      <dgm:prSet presAssocID="{90EC8CE2-7820-47D8-8D50-EC5A519511D9}" presName="parentLin" presStyleCnt="0"/>
      <dgm:spPr/>
    </dgm:pt>
    <dgm:pt modelId="{29583F2E-BC11-4477-98B4-BB66E54B6F9D}" type="pres">
      <dgm:prSet presAssocID="{90EC8CE2-7820-47D8-8D50-EC5A519511D9}" presName="parentLeftMargin" presStyleLbl="node1" presStyleIdx="1" presStyleCnt="3"/>
      <dgm:spPr/>
    </dgm:pt>
    <dgm:pt modelId="{F25A9531-DA87-4B8F-95A4-8D4F6415C0E8}" type="pres">
      <dgm:prSet presAssocID="{90EC8CE2-7820-47D8-8D50-EC5A519511D9}" presName="parentText" presStyleLbl="node1" presStyleIdx="2" presStyleCnt="3">
        <dgm:presLayoutVars>
          <dgm:chMax val="0"/>
          <dgm:bulletEnabled val="1"/>
        </dgm:presLayoutVars>
      </dgm:prSet>
      <dgm:spPr/>
    </dgm:pt>
    <dgm:pt modelId="{BB518456-2534-4435-BF09-9868FDDD3726}" type="pres">
      <dgm:prSet presAssocID="{90EC8CE2-7820-47D8-8D50-EC5A519511D9}" presName="negativeSpace" presStyleCnt="0"/>
      <dgm:spPr/>
    </dgm:pt>
    <dgm:pt modelId="{E07C7F1F-E631-42FC-9E0A-B46131AC6DAD}" type="pres">
      <dgm:prSet presAssocID="{90EC8CE2-7820-47D8-8D50-EC5A519511D9}" presName="childText" presStyleLbl="conFgAcc1" presStyleIdx="2" presStyleCnt="3" custLinFactNeighborX="-176">
        <dgm:presLayoutVars>
          <dgm:bulletEnabled val="1"/>
        </dgm:presLayoutVars>
      </dgm:prSet>
      <dgm:spPr>
        <a:ln>
          <a:noFill/>
        </a:ln>
      </dgm:spPr>
    </dgm:pt>
  </dgm:ptLst>
  <dgm:cxnLst>
    <dgm:cxn modelId="{ECBE8042-5ED3-4CC8-A246-F9B4991F1DD9}" type="presOf" srcId="{E872CB21-C01A-45AA-B812-9936E2EE09A3}" destId="{5BFD6084-9EB8-47BD-A329-AA75196B8CF8}" srcOrd="0" destOrd="0" presId="urn:microsoft.com/office/officeart/2005/8/layout/list1"/>
    <dgm:cxn modelId="{C4D1C262-68EC-467D-B994-3D99A7330084}" type="presOf" srcId="{5D5A0C4D-F22A-43A6-A1AC-8703D9CDBD7F}" destId="{0B02A893-ED7E-4A56-A7D0-38989D90D969}" srcOrd="0" destOrd="0" presId="urn:microsoft.com/office/officeart/2005/8/layout/list1"/>
    <dgm:cxn modelId="{52E56A6D-E004-4BB3-8B3F-0C8831D9B70E}" type="presOf" srcId="{5D5A0C4D-F22A-43A6-A1AC-8703D9CDBD7F}" destId="{972CC65F-58E3-4B41-B7B5-B3CA374EADE1}" srcOrd="1" destOrd="0" presId="urn:microsoft.com/office/officeart/2005/8/layout/list1"/>
    <dgm:cxn modelId="{0EE7BC7E-F729-450A-93E9-CADAD92B8434}" srcId="{E872CB21-C01A-45AA-B812-9936E2EE09A3}" destId="{5D5A0C4D-F22A-43A6-A1AC-8703D9CDBD7F}" srcOrd="1" destOrd="0" parTransId="{E7F4A707-FE11-41FA-A51D-47CBE252A465}" sibTransId="{DEE58D55-2F94-4130-94A5-5F7DD084E9C7}"/>
    <dgm:cxn modelId="{45AB5C92-3549-45F1-AB89-A510744B260B}" type="presOf" srcId="{90EC8CE2-7820-47D8-8D50-EC5A519511D9}" destId="{F25A9531-DA87-4B8F-95A4-8D4F6415C0E8}" srcOrd="1" destOrd="0" presId="urn:microsoft.com/office/officeart/2005/8/layout/list1"/>
    <dgm:cxn modelId="{EF7C20AC-D517-40A9-8CF1-EB4C4C16A412}" type="presOf" srcId="{BC7A203D-41D0-43A5-A44A-06FF6DBD139D}" destId="{976D54B9-A2B1-46E5-B1F8-9C5DEA6407C0}" srcOrd="1" destOrd="0" presId="urn:microsoft.com/office/officeart/2005/8/layout/list1"/>
    <dgm:cxn modelId="{9BC6D6AD-A054-4E14-BA8A-28F35CF2B2E4}" type="presOf" srcId="{90EC8CE2-7820-47D8-8D50-EC5A519511D9}" destId="{29583F2E-BC11-4477-98B4-BB66E54B6F9D}" srcOrd="0" destOrd="0" presId="urn:microsoft.com/office/officeart/2005/8/layout/list1"/>
    <dgm:cxn modelId="{34F1CDC6-BFFE-4BED-A849-90D2796B3435}" srcId="{E872CB21-C01A-45AA-B812-9936E2EE09A3}" destId="{BC7A203D-41D0-43A5-A44A-06FF6DBD139D}" srcOrd="0" destOrd="0" parTransId="{9D10FEFB-02F5-4D59-9FE7-1FA2A505239E}" sibTransId="{05189397-D440-4440-8D67-C1ACB7E8BB93}"/>
    <dgm:cxn modelId="{9FBAFBFB-B37C-46AF-B032-3960CC40CA60}" type="presOf" srcId="{BC7A203D-41D0-43A5-A44A-06FF6DBD139D}" destId="{2B3FD7C4-62BE-4481-BE30-5BBCDD36B49F}" srcOrd="0" destOrd="0" presId="urn:microsoft.com/office/officeart/2005/8/layout/list1"/>
    <dgm:cxn modelId="{44FA06FC-E12D-4668-82DF-6CB518BE1133}" srcId="{E872CB21-C01A-45AA-B812-9936E2EE09A3}" destId="{90EC8CE2-7820-47D8-8D50-EC5A519511D9}" srcOrd="2" destOrd="0" parTransId="{F1E320B5-52A8-4605-B83C-11B1339A5F42}" sibTransId="{18601D09-CFAF-45A5-8B1B-545BF4A40495}"/>
    <dgm:cxn modelId="{47D64D28-2860-45AA-AE19-35E605D9EE2C}" type="presParOf" srcId="{5BFD6084-9EB8-47BD-A329-AA75196B8CF8}" destId="{DA2BDEE6-0877-4A24-9DCD-17DAF2E14BE6}" srcOrd="0" destOrd="0" presId="urn:microsoft.com/office/officeart/2005/8/layout/list1"/>
    <dgm:cxn modelId="{6AA11B4A-F848-411A-999B-1E9B56FF9E3E}" type="presParOf" srcId="{DA2BDEE6-0877-4A24-9DCD-17DAF2E14BE6}" destId="{2B3FD7C4-62BE-4481-BE30-5BBCDD36B49F}" srcOrd="0" destOrd="0" presId="urn:microsoft.com/office/officeart/2005/8/layout/list1"/>
    <dgm:cxn modelId="{C0F90CBE-290B-4EA3-854F-00795148FC9F}" type="presParOf" srcId="{DA2BDEE6-0877-4A24-9DCD-17DAF2E14BE6}" destId="{976D54B9-A2B1-46E5-B1F8-9C5DEA6407C0}" srcOrd="1" destOrd="0" presId="urn:microsoft.com/office/officeart/2005/8/layout/list1"/>
    <dgm:cxn modelId="{99D546E0-4ECB-403F-B8AC-1AA5CF24AF38}" type="presParOf" srcId="{5BFD6084-9EB8-47BD-A329-AA75196B8CF8}" destId="{C4D2C441-7F79-4493-810C-81C4AE93BD04}" srcOrd="1" destOrd="0" presId="urn:microsoft.com/office/officeart/2005/8/layout/list1"/>
    <dgm:cxn modelId="{B0B098BD-F6EB-4814-A683-7EBE7F372457}" type="presParOf" srcId="{5BFD6084-9EB8-47BD-A329-AA75196B8CF8}" destId="{A99B0002-B631-49B1-8D78-F52CD3DEF573}" srcOrd="2" destOrd="0" presId="urn:microsoft.com/office/officeart/2005/8/layout/list1"/>
    <dgm:cxn modelId="{06709BD2-EB63-48FE-A6D2-EF219E370DD9}" type="presParOf" srcId="{5BFD6084-9EB8-47BD-A329-AA75196B8CF8}" destId="{97209A9B-A8D6-4E5E-9F52-DEA7BECC071E}" srcOrd="3" destOrd="0" presId="urn:microsoft.com/office/officeart/2005/8/layout/list1"/>
    <dgm:cxn modelId="{3F4CB8DB-7D6B-478D-8855-C856528E478B}" type="presParOf" srcId="{5BFD6084-9EB8-47BD-A329-AA75196B8CF8}" destId="{9628D0B1-A8C4-492A-8B60-3E9C7193347F}" srcOrd="4" destOrd="0" presId="urn:microsoft.com/office/officeart/2005/8/layout/list1"/>
    <dgm:cxn modelId="{1A775DD5-2D91-4C6F-8370-20AFFE91CC99}" type="presParOf" srcId="{9628D0B1-A8C4-492A-8B60-3E9C7193347F}" destId="{0B02A893-ED7E-4A56-A7D0-38989D90D969}" srcOrd="0" destOrd="0" presId="urn:microsoft.com/office/officeart/2005/8/layout/list1"/>
    <dgm:cxn modelId="{B90A3F94-3DC7-456B-95F1-B0E9CB88A080}" type="presParOf" srcId="{9628D0B1-A8C4-492A-8B60-3E9C7193347F}" destId="{972CC65F-58E3-4B41-B7B5-B3CA374EADE1}" srcOrd="1" destOrd="0" presId="urn:microsoft.com/office/officeart/2005/8/layout/list1"/>
    <dgm:cxn modelId="{AB6447BA-08B4-4F9D-B284-F0922703AEE2}" type="presParOf" srcId="{5BFD6084-9EB8-47BD-A329-AA75196B8CF8}" destId="{6E371581-760C-41BD-A10F-60C9DF57B8B4}" srcOrd="5" destOrd="0" presId="urn:microsoft.com/office/officeart/2005/8/layout/list1"/>
    <dgm:cxn modelId="{7451BB03-52B3-4DE3-ABB2-1268FBC6C859}" type="presParOf" srcId="{5BFD6084-9EB8-47BD-A329-AA75196B8CF8}" destId="{379001FF-F963-46E4-874C-0594EF1B631F}" srcOrd="6" destOrd="0" presId="urn:microsoft.com/office/officeart/2005/8/layout/list1"/>
    <dgm:cxn modelId="{7DCD9487-D9D8-47DF-B9F1-775E6D113780}" type="presParOf" srcId="{5BFD6084-9EB8-47BD-A329-AA75196B8CF8}" destId="{92AC2552-1E8A-4A11-9771-1D653347BEB2}" srcOrd="7" destOrd="0" presId="urn:microsoft.com/office/officeart/2005/8/layout/list1"/>
    <dgm:cxn modelId="{33DD573B-AA9C-4195-B522-271DE8749867}" type="presParOf" srcId="{5BFD6084-9EB8-47BD-A329-AA75196B8CF8}" destId="{6259354B-E5DD-47E7-B94E-146D7F9D9BD6}" srcOrd="8" destOrd="0" presId="urn:microsoft.com/office/officeart/2005/8/layout/list1"/>
    <dgm:cxn modelId="{64207E11-4BD9-45EC-A4AB-316BAAC21766}" type="presParOf" srcId="{6259354B-E5DD-47E7-B94E-146D7F9D9BD6}" destId="{29583F2E-BC11-4477-98B4-BB66E54B6F9D}" srcOrd="0" destOrd="0" presId="urn:microsoft.com/office/officeart/2005/8/layout/list1"/>
    <dgm:cxn modelId="{4E6E0F9F-785E-4C64-8120-EE92FB65FC8C}" type="presParOf" srcId="{6259354B-E5DD-47E7-B94E-146D7F9D9BD6}" destId="{F25A9531-DA87-4B8F-95A4-8D4F6415C0E8}" srcOrd="1" destOrd="0" presId="urn:microsoft.com/office/officeart/2005/8/layout/list1"/>
    <dgm:cxn modelId="{E4E5CF2B-7EDF-420A-A8C7-7118219A508E}" type="presParOf" srcId="{5BFD6084-9EB8-47BD-A329-AA75196B8CF8}" destId="{BB518456-2534-4435-BF09-9868FDDD3726}" srcOrd="9" destOrd="0" presId="urn:microsoft.com/office/officeart/2005/8/layout/list1"/>
    <dgm:cxn modelId="{E3A69AEB-E34E-4D37-9E3E-3A9E937ABB62}" type="presParOf" srcId="{5BFD6084-9EB8-47BD-A329-AA75196B8CF8}" destId="{E07C7F1F-E631-42FC-9E0A-B46131AC6DA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B493-40DF-4095-9063-22A84FE255B2}">
      <dsp:nvSpPr>
        <dsp:cNvPr id="0" name=""/>
        <dsp:cNvSpPr/>
      </dsp:nvSpPr>
      <dsp:spPr>
        <a:xfrm>
          <a:off x="0" y="532606"/>
          <a:ext cx="3286125" cy="26289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A1265-2173-4551-B2C0-B38C0D8EE512}">
      <dsp:nvSpPr>
        <dsp:cNvPr id="0" name=""/>
        <dsp:cNvSpPr/>
      </dsp:nvSpPr>
      <dsp:spPr>
        <a:xfrm>
          <a:off x="295751" y="2898616"/>
          <a:ext cx="2924651" cy="920115"/>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ANYTHING</a:t>
          </a:r>
        </a:p>
      </dsp:txBody>
      <dsp:txXfrm>
        <a:off x="295751" y="2898616"/>
        <a:ext cx="2924651" cy="920115"/>
      </dsp:txXfrm>
    </dsp:sp>
    <dsp:sp modelId="{D62AEAA5-D177-4A54-96DE-1EECFB2ECF1C}">
      <dsp:nvSpPr>
        <dsp:cNvPr id="0" name=""/>
        <dsp:cNvSpPr/>
      </dsp:nvSpPr>
      <dsp:spPr>
        <a:xfrm>
          <a:off x="3614737" y="532606"/>
          <a:ext cx="3286125" cy="26289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7E03A-E8F6-44F5-A379-B96571F612EC}">
      <dsp:nvSpPr>
        <dsp:cNvPr id="0" name=""/>
        <dsp:cNvSpPr/>
      </dsp:nvSpPr>
      <dsp:spPr>
        <a:xfrm>
          <a:off x="3910488" y="2898616"/>
          <a:ext cx="2924651" cy="920115"/>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BAD CAN </a:t>
          </a:r>
        </a:p>
      </dsp:txBody>
      <dsp:txXfrm>
        <a:off x="3910488" y="2898616"/>
        <a:ext cx="2924651" cy="920115"/>
      </dsp:txXfrm>
    </dsp:sp>
    <dsp:sp modelId="{5E37CABD-A218-4AAC-B942-5B78978C4D8A}">
      <dsp:nvSpPr>
        <dsp:cNvPr id="0" name=""/>
        <dsp:cNvSpPr/>
      </dsp:nvSpPr>
      <dsp:spPr>
        <a:xfrm>
          <a:off x="7229475" y="532606"/>
          <a:ext cx="3286125" cy="26289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147D6-CE8F-4205-A97E-F9939A0950A4}">
      <dsp:nvSpPr>
        <dsp:cNvPr id="0" name=""/>
        <dsp:cNvSpPr/>
      </dsp:nvSpPr>
      <dsp:spPr>
        <a:xfrm>
          <a:off x="7525226" y="2898616"/>
          <a:ext cx="2924651" cy="920115"/>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HAPPEN!</a:t>
          </a:r>
        </a:p>
      </dsp:txBody>
      <dsp:txXfrm>
        <a:off x="7525226" y="2898616"/>
        <a:ext cx="2924651" cy="920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3EB6-2A13-40E2-B9CD-FE11328B33E4}">
      <dsp:nvSpPr>
        <dsp:cNvPr id="0" name=""/>
        <dsp:cNvSpPr/>
      </dsp:nvSpPr>
      <dsp:spPr>
        <a:xfrm>
          <a:off x="1561439" y="794081"/>
          <a:ext cx="3757300" cy="4420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12DD7-0EE0-4BB0-B3A8-2602A3D14084}">
      <dsp:nvSpPr>
        <dsp:cNvPr id="0" name=""/>
        <dsp:cNvSpPr/>
      </dsp:nvSpPr>
      <dsp:spPr>
        <a:xfrm>
          <a:off x="1561439" y="960091"/>
          <a:ext cx="276024" cy="276024"/>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8D65E4-D6C4-4F9A-A731-2DF280016DDA}">
      <dsp:nvSpPr>
        <dsp:cNvPr id="0" name=""/>
        <dsp:cNvSpPr/>
      </dsp:nvSpPr>
      <dsp:spPr>
        <a:xfrm>
          <a:off x="1332394" y="0"/>
          <a:ext cx="4215390" cy="79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t>A region appears serializable if:</a:t>
          </a:r>
        </a:p>
      </dsp:txBody>
      <dsp:txXfrm>
        <a:off x="1332394" y="0"/>
        <a:ext cx="4215390" cy="794081"/>
      </dsp:txXfrm>
    </dsp:sp>
    <dsp:sp modelId="{0030AC4C-D001-4680-881E-8ABC7965B29D}">
      <dsp:nvSpPr>
        <dsp:cNvPr id="0" name=""/>
        <dsp:cNvSpPr/>
      </dsp:nvSpPr>
      <dsp:spPr>
        <a:xfrm>
          <a:off x="1332394" y="1603497"/>
          <a:ext cx="276018" cy="276018"/>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FFF61D-3240-4E96-9498-2BA5E8BB9C8E}">
      <dsp:nvSpPr>
        <dsp:cNvPr id="0" name=""/>
        <dsp:cNvSpPr/>
      </dsp:nvSpPr>
      <dsp:spPr>
        <a:xfrm>
          <a:off x="1595405" y="1419807"/>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There were no conflicts</a:t>
          </a:r>
        </a:p>
      </dsp:txBody>
      <dsp:txXfrm>
        <a:off x="1595405" y="1419807"/>
        <a:ext cx="3494289" cy="643398"/>
      </dsp:txXfrm>
    </dsp:sp>
    <dsp:sp modelId="{F274116A-2AB6-4321-B8DE-99622BBAFC82}">
      <dsp:nvSpPr>
        <dsp:cNvPr id="0" name=""/>
        <dsp:cNvSpPr/>
      </dsp:nvSpPr>
      <dsp:spPr>
        <a:xfrm>
          <a:off x="1332394" y="2246896"/>
          <a:ext cx="276018" cy="276018"/>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9654419-6D3E-4412-B638-5945B1AE62A7}">
      <dsp:nvSpPr>
        <dsp:cNvPr id="0" name=""/>
        <dsp:cNvSpPr/>
      </dsp:nvSpPr>
      <dsp:spPr>
        <a:xfrm>
          <a:off x="1595405" y="2063205"/>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Writes appear atomic</a:t>
          </a:r>
        </a:p>
      </dsp:txBody>
      <dsp:txXfrm>
        <a:off x="1595405" y="2063205"/>
        <a:ext cx="3494289" cy="643398"/>
      </dsp:txXfrm>
    </dsp:sp>
    <dsp:sp modelId="{5F3A95F9-F6DA-401C-BC49-DEF268E70789}">
      <dsp:nvSpPr>
        <dsp:cNvPr id="0" name=""/>
        <dsp:cNvSpPr/>
      </dsp:nvSpPr>
      <dsp:spPr>
        <a:xfrm>
          <a:off x="1332394" y="2890294"/>
          <a:ext cx="276018" cy="276018"/>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E4D0C0-EA73-4E9A-A762-E683BDC7F5C1}">
      <dsp:nvSpPr>
        <dsp:cNvPr id="0" name=""/>
        <dsp:cNvSpPr/>
      </dsp:nvSpPr>
      <dsp:spPr>
        <a:xfrm>
          <a:off x="1595405" y="2706604"/>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Values read are consistent</a:t>
          </a:r>
        </a:p>
      </dsp:txBody>
      <dsp:txXfrm>
        <a:off x="1595405" y="2706604"/>
        <a:ext cx="3494289" cy="6433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B0002-B631-49B1-8D78-F52CD3DEF573}">
      <dsp:nvSpPr>
        <dsp:cNvPr id="0" name=""/>
        <dsp:cNvSpPr/>
      </dsp:nvSpPr>
      <dsp:spPr>
        <a:xfrm>
          <a:off x="0" y="48945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6D54B9-A2B1-46E5-B1F8-9C5DEA6407C0}">
      <dsp:nvSpPr>
        <dsp:cNvPr id="0" name=""/>
        <dsp:cNvSpPr/>
      </dsp:nvSpPr>
      <dsp:spPr>
        <a:xfrm>
          <a:off x="365359" y="61416"/>
          <a:ext cx="5115026" cy="856080"/>
        </a:xfrm>
        <a:prstGeom prst="roundRect">
          <a:avLst/>
        </a:prstGeom>
        <a:solidFill>
          <a:schemeClr val="lt1"/>
        </a:solidFill>
        <a:ln w="28575"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t>Pre-commit</a:t>
          </a:r>
          <a:r>
            <a:rPr lang="en-US" sz="2400" kern="1200" dirty="0"/>
            <a:t> – Write back dirty lines to the LLC</a:t>
          </a:r>
        </a:p>
      </dsp:txBody>
      <dsp:txXfrm>
        <a:off x="407149" y="103206"/>
        <a:ext cx="5031446" cy="772500"/>
      </dsp:txXfrm>
    </dsp:sp>
    <dsp:sp modelId="{379001FF-F963-46E4-874C-0594EF1B631F}">
      <dsp:nvSpPr>
        <dsp:cNvPr id="0" name=""/>
        <dsp:cNvSpPr/>
      </dsp:nvSpPr>
      <dsp:spPr>
        <a:xfrm>
          <a:off x="0" y="180489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2CC65F-58E3-4B41-B7B5-B3CA374EADE1}">
      <dsp:nvSpPr>
        <dsp:cNvPr id="0" name=""/>
        <dsp:cNvSpPr/>
      </dsp:nvSpPr>
      <dsp:spPr>
        <a:xfrm>
          <a:off x="365359" y="1376857"/>
          <a:ext cx="5115026" cy="856080"/>
        </a:xfrm>
        <a:prstGeom prst="round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Read validation</a:t>
          </a:r>
          <a:r>
            <a:rPr lang="en-US" sz="2400" kern="1200" dirty="0">
              <a:latin typeface="+mn-lt"/>
              <a:cs typeface="Arial" panose="020B0604020202020204" pitchFamily="34" charset="0"/>
            </a:rPr>
            <a:t> – Validate reads using version and value validation </a:t>
          </a:r>
        </a:p>
      </dsp:txBody>
      <dsp:txXfrm>
        <a:off x="407149" y="1418647"/>
        <a:ext cx="5031446" cy="772500"/>
      </dsp:txXfrm>
    </dsp:sp>
    <dsp:sp modelId="{E07C7F1F-E631-42FC-9E0A-B46131AC6DAD}">
      <dsp:nvSpPr>
        <dsp:cNvPr id="0" name=""/>
        <dsp:cNvSpPr/>
      </dsp:nvSpPr>
      <dsp:spPr>
        <a:xfrm>
          <a:off x="0" y="312033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5A9531-DA87-4B8F-95A4-8D4F6415C0E8}">
      <dsp:nvSpPr>
        <dsp:cNvPr id="0" name=""/>
        <dsp:cNvSpPr/>
      </dsp:nvSpPr>
      <dsp:spPr>
        <a:xfrm>
          <a:off x="365359" y="2692297"/>
          <a:ext cx="5115026" cy="856080"/>
        </a:xfrm>
        <a:prstGeom prst="round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407149" y="2734087"/>
        <a:ext cx="5031446" cy="772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3EB6-2A13-40E2-B9CD-FE11328B33E4}">
      <dsp:nvSpPr>
        <dsp:cNvPr id="0" name=""/>
        <dsp:cNvSpPr/>
      </dsp:nvSpPr>
      <dsp:spPr>
        <a:xfrm>
          <a:off x="1561439" y="794081"/>
          <a:ext cx="3757300" cy="4420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12DD7-0EE0-4BB0-B3A8-2602A3D14084}">
      <dsp:nvSpPr>
        <dsp:cNvPr id="0" name=""/>
        <dsp:cNvSpPr/>
      </dsp:nvSpPr>
      <dsp:spPr>
        <a:xfrm>
          <a:off x="1561439" y="960091"/>
          <a:ext cx="276024" cy="27602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8D65E4-D6C4-4F9A-A731-2DF280016DDA}">
      <dsp:nvSpPr>
        <dsp:cNvPr id="0" name=""/>
        <dsp:cNvSpPr/>
      </dsp:nvSpPr>
      <dsp:spPr>
        <a:xfrm>
          <a:off x="1332394" y="0"/>
          <a:ext cx="4215390" cy="79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t>A region appears serializable if:</a:t>
          </a:r>
        </a:p>
      </dsp:txBody>
      <dsp:txXfrm>
        <a:off x="1332394" y="0"/>
        <a:ext cx="4215390" cy="794081"/>
      </dsp:txXfrm>
    </dsp:sp>
    <dsp:sp modelId="{0030AC4C-D001-4680-881E-8ABC7965B29D}">
      <dsp:nvSpPr>
        <dsp:cNvPr id="0" name=""/>
        <dsp:cNvSpPr/>
      </dsp:nvSpPr>
      <dsp:spPr>
        <a:xfrm>
          <a:off x="1332394" y="1603497"/>
          <a:ext cx="276018" cy="276018"/>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FFF61D-3240-4E96-9498-2BA5E8BB9C8E}">
      <dsp:nvSpPr>
        <dsp:cNvPr id="0" name=""/>
        <dsp:cNvSpPr/>
      </dsp:nvSpPr>
      <dsp:spPr>
        <a:xfrm>
          <a:off x="1595405" y="1419807"/>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There were no conflicts</a:t>
          </a:r>
        </a:p>
      </dsp:txBody>
      <dsp:txXfrm>
        <a:off x="1595405" y="1419807"/>
        <a:ext cx="3494289" cy="643398"/>
      </dsp:txXfrm>
    </dsp:sp>
    <dsp:sp modelId="{F274116A-2AB6-4321-B8DE-99622BBAFC82}">
      <dsp:nvSpPr>
        <dsp:cNvPr id="0" name=""/>
        <dsp:cNvSpPr/>
      </dsp:nvSpPr>
      <dsp:spPr>
        <a:xfrm>
          <a:off x="1332394" y="2246896"/>
          <a:ext cx="276018" cy="276018"/>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9654419-6D3E-4412-B638-5945B1AE62A7}">
      <dsp:nvSpPr>
        <dsp:cNvPr id="0" name=""/>
        <dsp:cNvSpPr/>
      </dsp:nvSpPr>
      <dsp:spPr>
        <a:xfrm>
          <a:off x="1595405" y="2063205"/>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Writes appear atomic</a:t>
          </a:r>
        </a:p>
      </dsp:txBody>
      <dsp:txXfrm>
        <a:off x="1595405" y="2063205"/>
        <a:ext cx="3494289" cy="643398"/>
      </dsp:txXfrm>
    </dsp:sp>
    <dsp:sp modelId="{5F3A95F9-F6DA-401C-BC49-DEF268E70789}">
      <dsp:nvSpPr>
        <dsp:cNvPr id="0" name=""/>
        <dsp:cNvSpPr/>
      </dsp:nvSpPr>
      <dsp:spPr>
        <a:xfrm>
          <a:off x="1332394" y="2890294"/>
          <a:ext cx="276018" cy="276018"/>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E4D0C0-EA73-4E9A-A762-E683BDC7F5C1}">
      <dsp:nvSpPr>
        <dsp:cNvPr id="0" name=""/>
        <dsp:cNvSpPr/>
      </dsp:nvSpPr>
      <dsp:spPr>
        <a:xfrm>
          <a:off x="1595405" y="2706604"/>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Values read are consistent</a:t>
          </a:r>
        </a:p>
      </dsp:txBody>
      <dsp:txXfrm>
        <a:off x="1595405" y="2706604"/>
        <a:ext cx="3494289" cy="6433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B0002-B631-49B1-8D78-F52CD3DEF573}">
      <dsp:nvSpPr>
        <dsp:cNvPr id="0" name=""/>
        <dsp:cNvSpPr/>
      </dsp:nvSpPr>
      <dsp:spPr>
        <a:xfrm>
          <a:off x="0" y="48945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6D54B9-A2B1-46E5-B1F8-9C5DEA6407C0}">
      <dsp:nvSpPr>
        <dsp:cNvPr id="0" name=""/>
        <dsp:cNvSpPr/>
      </dsp:nvSpPr>
      <dsp:spPr>
        <a:xfrm>
          <a:off x="365359" y="61416"/>
          <a:ext cx="5115026" cy="856080"/>
        </a:xfrm>
        <a:prstGeom prst="roundRect">
          <a:avLst/>
        </a:prstGeom>
        <a:solidFill>
          <a:schemeClr val="lt1"/>
        </a:solidFill>
        <a:ln w="28575"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t>Pre-commit</a:t>
          </a:r>
          <a:r>
            <a:rPr lang="en-US" sz="2400" kern="1200" dirty="0"/>
            <a:t> – Write back dirty lines to the LLC</a:t>
          </a:r>
        </a:p>
      </dsp:txBody>
      <dsp:txXfrm>
        <a:off x="407149" y="103206"/>
        <a:ext cx="5031446" cy="772500"/>
      </dsp:txXfrm>
    </dsp:sp>
    <dsp:sp modelId="{379001FF-F963-46E4-874C-0594EF1B631F}">
      <dsp:nvSpPr>
        <dsp:cNvPr id="0" name=""/>
        <dsp:cNvSpPr/>
      </dsp:nvSpPr>
      <dsp:spPr>
        <a:xfrm>
          <a:off x="0" y="180489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2CC65F-58E3-4B41-B7B5-B3CA374EADE1}">
      <dsp:nvSpPr>
        <dsp:cNvPr id="0" name=""/>
        <dsp:cNvSpPr/>
      </dsp:nvSpPr>
      <dsp:spPr>
        <a:xfrm>
          <a:off x="365359" y="1376857"/>
          <a:ext cx="5115026" cy="856080"/>
        </a:xfrm>
        <a:prstGeom prst="round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Read validation</a:t>
          </a:r>
          <a:r>
            <a:rPr lang="en-US" sz="2400" kern="1200" dirty="0">
              <a:latin typeface="+mn-lt"/>
              <a:cs typeface="Arial" panose="020B0604020202020204" pitchFamily="34" charset="0"/>
            </a:rPr>
            <a:t> – Validate reads using version and value validation </a:t>
          </a:r>
        </a:p>
      </dsp:txBody>
      <dsp:txXfrm>
        <a:off x="407149" y="1418647"/>
        <a:ext cx="5031446" cy="772500"/>
      </dsp:txXfrm>
    </dsp:sp>
    <dsp:sp modelId="{E07C7F1F-E631-42FC-9E0A-B46131AC6DAD}">
      <dsp:nvSpPr>
        <dsp:cNvPr id="0" name=""/>
        <dsp:cNvSpPr/>
      </dsp:nvSpPr>
      <dsp:spPr>
        <a:xfrm>
          <a:off x="0" y="312033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5A9531-DA87-4B8F-95A4-8D4F6415C0E8}">
      <dsp:nvSpPr>
        <dsp:cNvPr id="0" name=""/>
        <dsp:cNvSpPr/>
      </dsp:nvSpPr>
      <dsp:spPr>
        <a:xfrm>
          <a:off x="365359" y="2692297"/>
          <a:ext cx="5115026" cy="856080"/>
        </a:xfrm>
        <a:prstGeom prst="round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t>Post-commit</a:t>
          </a:r>
          <a:r>
            <a:rPr lang="en-US" sz="2400" kern="1200" dirty="0"/>
            <a:t> – Clear per-core metadata, self-invalidate private lines</a:t>
          </a:r>
        </a:p>
      </dsp:txBody>
      <dsp:txXfrm>
        <a:off x="407149" y="2734087"/>
        <a:ext cx="5031446" cy="772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0BA2-7D6A-48F9-B360-3AB386583B86}">
      <dsp:nvSpPr>
        <dsp:cNvPr id="0" name=""/>
        <dsp:cNvSpPr/>
      </dsp:nvSpPr>
      <dsp:spPr>
        <a:xfrm>
          <a:off x="0" y="214006"/>
          <a:ext cx="10515600" cy="839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AIM is a dedicated metadata cache adjacent to the LLC</a:t>
          </a:r>
          <a:endParaRPr lang="en-IN" sz="3500" kern="1200"/>
        </a:p>
      </dsp:txBody>
      <dsp:txXfrm>
        <a:off x="40980" y="254986"/>
        <a:ext cx="10433640" cy="757514"/>
      </dsp:txXfrm>
    </dsp:sp>
    <dsp:sp modelId="{92D8B8A8-428C-43BF-A730-7096BE6B3AE7}">
      <dsp:nvSpPr>
        <dsp:cNvPr id="0" name=""/>
        <dsp:cNvSpPr/>
      </dsp:nvSpPr>
      <dsp:spPr>
        <a:xfrm>
          <a:off x="0" y="1154281"/>
          <a:ext cx="10515600" cy="839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AIM lines in ARC can be large</a:t>
          </a:r>
          <a:endParaRPr lang="en-IN" sz="3500" kern="1200" dirty="0"/>
        </a:p>
      </dsp:txBody>
      <dsp:txXfrm>
        <a:off x="40980" y="1195261"/>
        <a:ext cx="10433640" cy="757514"/>
      </dsp:txXfrm>
    </dsp:sp>
    <dsp:sp modelId="{688A93B8-5AF6-4822-B3ED-1D453CC1D377}">
      <dsp:nvSpPr>
        <dsp:cNvPr id="0" name=""/>
        <dsp:cNvSpPr/>
      </dsp:nvSpPr>
      <dsp:spPr>
        <a:xfrm>
          <a:off x="0" y="1993756"/>
          <a:ext cx="105156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 100 bytes for 8 cores, 178 bytes for 16 cores, and 308 bytes for 32 cores</a:t>
          </a:r>
          <a:endParaRPr lang="en-IN" sz="2700" kern="1200" dirty="0"/>
        </a:p>
        <a:p>
          <a:pPr marL="228600" lvl="1" indent="-228600" algn="l" defTabSz="1200150">
            <a:lnSpc>
              <a:spcPct val="90000"/>
            </a:lnSpc>
            <a:spcBef>
              <a:spcPct val="0"/>
            </a:spcBef>
            <a:spcAft>
              <a:spcPct val="20000"/>
            </a:spcAft>
            <a:buChar char="•"/>
          </a:pPr>
          <a:r>
            <a:rPr lang="en-US" sz="2700" kern="1200"/>
            <a:t>Impractical to have large AIM cache structures</a:t>
          </a:r>
          <a:endParaRPr lang="en-IN" sz="2700" kern="1200"/>
        </a:p>
      </dsp:txBody>
      <dsp:txXfrm>
        <a:off x="0" y="1993756"/>
        <a:ext cx="10515600" cy="1304100"/>
      </dsp:txXfrm>
    </dsp:sp>
    <dsp:sp modelId="{A3C6B2A4-BD19-4A9B-9E24-CCD36B127EA4}">
      <dsp:nvSpPr>
        <dsp:cNvPr id="0" name=""/>
        <dsp:cNvSpPr/>
      </dsp:nvSpPr>
      <dsp:spPr>
        <a:xfrm>
          <a:off x="0" y="3297856"/>
          <a:ext cx="10515600" cy="839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ARC assumes a realistic AIM design with 32K entries</a:t>
          </a:r>
          <a:endParaRPr lang="en-IN" sz="3500" kern="1200"/>
        </a:p>
      </dsp:txBody>
      <dsp:txXfrm>
        <a:off x="40980" y="3338836"/>
        <a:ext cx="10433640" cy="7575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C408-D4E0-4100-9030-69A554BB9C0C}">
      <dsp:nvSpPr>
        <dsp:cNvPr id="0" name=""/>
        <dsp:cNvSpPr/>
      </dsp:nvSpPr>
      <dsp:spPr>
        <a:xfrm>
          <a:off x="0" y="0"/>
          <a:ext cx="10998897"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9CFB5-32E9-4EAC-9446-A128958E43F3}">
      <dsp:nvSpPr>
        <dsp:cNvPr id="0" name=""/>
        <dsp:cNvSpPr/>
      </dsp:nvSpPr>
      <dsp:spPr>
        <a:xfrm>
          <a:off x="0" y="0"/>
          <a:ext cx="2199779" cy="469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Key Takeaways!</a:t>
          </a:r>
          <a:endParaRPr lang="en-IN" sz="3200" b="1" kern="1200" dirty="0"/>
        </a:p>
      </dsp:txBody>
      <dsp:txXfrm>
        <a:off x="0" y="0"/>
        <a:ext cx="2199779" cy="4691363"/>
      </dsp:txXfrm>
    </dsp:sp>
    <dsp:sp modelId="{6A2748B4-D789-43A3-9E60-DE3668410EE8}">
      <dsp:nvSpPr>
        <dsp:cNvPr id="0" name=""/>
        <dsp:cNvSpPr/>
      </dsp:nvSpPr>
      <dsp:spPr>
        <a:xfrm>
          <a:off x="2364762" y="73302"/>
          <a:ext cx="8634134" cy="146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Release consistency and self-invalidation techniques can be a good fit for detecting region conflicts</a:t>
          </a:r>
          <a:endParaRPr lang="en-IN" sz="3100" kern="1200" dirty="0"/>
        </a:p>
      </dsp:txBody>
      <dsp:txXfrm>
        <a:off x="2364762" y="73302"/>
        <a:ext cx="8634134" cy="1466050"/>
      </dsp:txXfrm>
    </dsp:sp>
    <dsp:sp modelId="{40D4AEBB-E63D-44CA-904F-720D289C9AA1}">
      <dsp:nvSpPr>
        <dsp:cNvPr id="0" name=""/>
        <dsp:cNvSpPr/>
      </dsp:nvSpPr>
      <dsp:spPr>
        <a:xfrm>
          <a:off x="2199779" y="1539353"/>
          <a:ext cx="87991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E9530-DD51-4823-BBB0-C4B5A8024B3B}">
      <dsp:nvSpPr>
        <dsp:cNvPr id="0" name=""/>
        <dsp:cNvSpPr/>
      </dsp:nvSpPr>
      <dsp:spPr>
        <a:xfrm>
          <a:off x="2364762" y="1612656"/>
          <a:ext cx="8634134" cy="146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Small metadata cache provides reasonable tradeoffs between performance and complexity</a:t>
          </a:r>
          <a:endParaRPr lang="en-IN" sz="3100" kern="1200" dirty="0"/>
        </a:p>
      </dsp:txBody>
      <dsp:txXfrm>
        <a:off x="2364762" y="1612656"/>
        <a:ext cx="8634134" cy="1466050"/>
      </dsp:txXfrm>
    </dsp:sp>
    <dsp:sp modelId="{9D6207E8-F2F6-47E3-8EBA-9D835AFB6E62}">
      <dsp:nvSpPr>
        <dsp:cNvPr id="0" name=""/>
        <dsp:cNvSpPr/>
      </dsp:nvSpPr>
      <dsp:spPr>
        <a:xfrm>
          <a:off x="2199779" y="3078706"/>
          <a:ext cx="87991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07E52-EC24-4BEB-B993-AB057BEBB577}">
      <dsp:nvSpPr>
        <dsp:cNvPr id="0" name=""/>
        <dsp:cNvSpPr/>
      </dsp:nvSpPr>
      <dsp:spPr>
        <a:xfrm>
          <a:off x="2364762" y="3152009"/>
          <a:ext cx="8634134" cy="146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Compared to state-of-art, ARC shows promise in making region conflict detection practical</a:t>
          </a:r>
          <a:endParaRPr lang="en-IN" sz="3100" kern="1200" dirty="0"/>
        </a:p>
      </dsp:txBody>
      <dsp:txXfrm>
        <a:off x="2364762" y="3152009"/>
        <a:ext cx="8634134" cy="1466050"/>
      </dsp:txXfrm>
    </dsp:sp>
    <dsp:sp modelId="{06FCCF00-B0FC-412E-A8E7-23A9A5A2C6FE}">
      <dsp:nvSpPr>
        <dsp:cNvPr id="0" name=""/>
        <dsp:cNvSpPr/>
      </dsp:nvSpPr>
      <dsp:spPr>
        <a:xfrm>
          <a:off x="2199779" y="4618060"/>
          <a:ext cx="87991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9FE79-6EB3-4D81-8E1E-FF176CF5C7C3}">
      <dsp:nvSpPr>
        <dsp:cNvPr id="0" name=""/>
        <dsp:cNvSpPr/>
      </dsp:nvSpPr>
      <dsp:spPr>
        <a:xfrm rot="5400000">
          <a:off x="-144690" y="146350"/>
          <a:ext cx="964603" cy="675222"/>
        </a:xfrm>
        <a:prstGeom prst="chevron">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339270"/>
        <a:ext cx="675222" cy="289381"/>
      </dsp:txXfrm>
    </dsp:sp>
    <dsp:sp modelId="{F7637583-E4FC-4426-9A5B-0EE8039B43FC}">
      <dsp:nvSpPr>
        <dsp:cNvPr id="0" name=""/>
        <dsp:cNvSpPr/>
      </dsp:nvSpPr>
      <dsp:spPr>
        <a:xfrm rot="5400000">
          <a:off x="5281915" y="-4605033"/>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solidFill>
                <a:schemeClr val="bg1">
                  <a:lumMod val="65000"/>
                </a:schemeClr>
              </a:solidFill>
            </a:rPr>
            <a:t>Impact of Data Races on Language Models</a:t>
          </a:r>
          <a:endParaRPr lang="en-IN" sz="2800" kern="1200" dirty="0">
            <a:solidFill>
              <a:schemeClr val="bg1">
                <a:lumMod val="65000"/>
              </a:schemeClr>
            </a:solidFill>
          </a:endParaRPr>
        </a:p>
      </dsp:txBody>
      <dsp:txXfrm rot="-5400000">
        <a:off x="675223" y="32266"/>
        <a:ext cx="9809770" cy="565778"/>
      </dsp:txXfrm>
    </dsp:sp>
    <dsp:sp modelId="{F73A81A1-6127-4D8B-AF02-D481C049C160}">
      <dsp:nvSpPr>
        <dsp:cNvPr id="0" name=""/>
        <dsp:cNvSpPr/>
      </dsp:nvSpPr>
      <dsp:spPr>
        <a:xfrm rot="5400000">
          <a:off x="-144690" y="992203"/>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1185123"/>
        <a:ext cx="675222" cy="289381"/>
      </dsp:txXfrm>
    </dsp:sp>
    <dsp:sp modelId="{BDCA194D-E00D-4225-8A44-1D1BF2A5C9F9}">
      <dsp:nvSpPr>
        <dsp:cNvPr id="0" name=""/>
        <dsp:cNvSpPr/>
      </dsp:nvSpPr>
      <dsp:spPr>
        <a:xfrm rot="5400000">
          <a:off x="5281915" y="-3759179"/>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None/>
          </a:pPr>
          <a:r>
            <a:rPr lang="en-US" sz="2800" kern="1200" dirty="0"/>
            <a:t>Strong Semantics with Region Conflict Exceptions</a:t>
          </a:r>
          <a:endParaRPr lang="en-IN" sz="2800" kern="1200" dirty="0"/>
        </a:p>
      </dsp:txBody>
      <dsp:txXfrm rot="-5400000">
        <a:off x="675223" y="878120"/>
        <a:ext cx="9809770" cy="565778"/>
      </dsp:txXfrm>
    </dsp:sp>
    <dsp:sp modelId="{A1C766A9-C31C-4D19-8C3D-D76506102C1C}">
      <dsp:nvSpPr>
        <dsp:cNvPr id="0" name=""/>
        <dsp:cNvSpPr/>
      </dsp:nvSpPr>
      <dsp:spPr>
        <a:xfrm rot="5400000">
          <a:off x="-144690" y="1838057"/>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2030977"/>
        <a:ext cx="675222" cy="289381"/>
      </dsp:txXfrm>
    </dsp:sp>
    <dsp:sp modelId="{0BC07B29-0A22-4C9B-AE2C-20BE88C60514}">
      <dsp:nvSpPr>
        <dsp:cNvPr id="0" name=""/>
        <dsp:cNvSpPr/>
      </dsp:nvSpPr>
      <dsp:spPr>
        <a:xfrm rot="5400000">
          <a:off x="5281915" y="-2913325"/>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Providing Region Conflict Exceptions</a:t>
          </a:r>
          <a:endParaRPr lang="en-IN" sz="2800" kern="1200" dirty="0"/>
        </a:p>
      </dsp:txBody>
      <dsp:txXfrm rot="-5400000">
        <a:off x="675223" y="1723974"/>
        <a:ext cx="9809770" cy="565778"/>
      </dsp:txXfrm>
    </dsp:sp>
    <dsp:sp modelId="{91DF157F-494D-46BD-BA47-26E86D7D79CD}">
      <dsp:nvSpPr>
        <dsp:cNvPr id="0" name=""/>
        <dsp:cNvSpPr/>
      </dsp:nvSpPr>
      <dsp:spPr>
        <a:xfrm rot="5400000">
          <a:off x="-144690" y="2683911"/>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2876831"/>
        <a:ext cx="675222" cy="289381"/>
      </dsp:txXfrm>
    </dsp:sp>
    <dsp:sp modelId="{53FFC496-E06D-44F7-88A1-D34E962987A2}">
      <dsp:nvSpPr>
        <dsp:cNvPr id="0" name=""/>
        <dsp:cNvSpPr/>
      </dsp:nvSpPr>
      <dsp:spPr>
        <a:xfrm rot="5400000">
          <a:off x="5281915" y="-2067471"/>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ARC: Practical Architecture Support for Region Conflict Exceptions</a:t>
          </a:r>
          <a:endParaRPr lang="en-IN" sz="2800" kern="1200" dirty="0"/>
        </a:p>
      </dsp:txBody>
      <dsp:txXfrm rot="-5400000">
        <a:off x="675223" y="2569828"/>
        <a:ext cx="9809770" cy="565778"/>
      </dsp:txXfrm>
    </dsp:sp>
    <dsp:sp modelId="{075BA49B-B336-465C-83A5-530485669972}">
      <dsp:nvSpPr>
        <dsp:cNvPr id="0" name=""/>
        <dsp:cNvSpPr/>
      </dsp:nvSpPr>
      <dsp:spPr>
        <a:xfrm rot="5400000">
          <a:off x="-144690" y="3529765"/>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3722685"/>
        <a:ext cx="675222" cy="289381"/>
      </dsp:txXfrm>
    </dsp:sp>
    <dsp:sp modelId="{914AC3AA-0858-409D-A46E-2A9566321FF9}">
      <dsp:nvSpPr>
        <dsp:cNvPr id="0" name=""/>
        <dsp:cNvSpPr/>
      </dsp:nvSpPr>
      <dsp:spPr>
        <a:xfrm rot="5400000">
          <a:off x="5281915" y="-1221617"/>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Comparison of ARC with Related Approaches</a:t>
          </a:r>
          <a:endParaRPr lang="en-IN" sz="2800" kern="1200" dirty="0"/>
        </a:p>
      </dsp:txBody>
      <dsp:txXfrm rot="-5400000">
        <a:off x="675223" y="3415682"/>
        <a:ext cx="9809770" cy="565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651B1-7E4C-40A5-9FCB-6163BE00BA9D}">
      <dsp:nvSpPr>
        <dsp:cNvPr id="0" name=""/>
        <dsp:cNvSpPr/>
      </dsp:nvSpPr>
      <dsp:spPr>
        <a:xfrm>
          <a:off x="0" y="4360"/>
          <a:ext cx="10515600" cy="7654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Builds on top of M(O)ESI-style cache coherence</a:t>
          </a:r>
        </a:p>
      </dsp:txBody>
      <dsp:txXfrm>
        <a:off x="37365" y="41725"/>
        <a:ext cx="10440870" cy="690688"/>
      </dsp:txXfrm>
    </dsp:sp>
    <dsp:sp modelId="{DADBA8AF-616D-4CBA-BFD5-9165EB756101}">
      <dsp:nvSpPr>
        <dsp:cNvPr id="0" name=""/>
        <dsp:cNvSpPr/>
      </dsp:nvSpPr>
      <dsp:spPr>
        <a:xfrm>
          <a:off x="0" y="769779"/>
          <a:ext cx="10515600" cy="80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Introduces hardware on top existing structures</a:t>
          </a:r>
        </a:p>
        <a:p>
          <a:pPr marL="228600" lvl="1" indent="-228600" algn="l" defTabSz="1066800">
            <a:lnSpc>
              <a:spcPct val="90000"/>
            </a:lnSpc>
            <a:spcBef>
              <a:spcPct val="0"/>
            </a:spcBef>
            <a:spcAft>
              <a:spcPct val="20000"/>
            </a:spcAft>
            <a:buChar char="•"/>
          </a:pPr>
          <a:r>
            <a:rPr lang="en-US" sz="2400" kern="1200" dirty="0"/>
            <a:t>Increases complexity</a:t>
          </a:r>
        </a:p>
      </dsp:txBody>
      <dsp:txXfrm>
        <a:off x="0" y="769779"/>
        <a:ext cx="10515600" cy="800210"/>
      </dsp:txXfrm>
    </dsp:sp>
    <dsp:sp modelId="{E1FB80FA-F325-465E-AED9-2BFA4146A9EF}">
      <dsp:nvSpPr>
        <dsp:cNvPr id="0" name=""/>
        <dsp:cNvSpPr/>
      </dsp:nvSpPr>
      <dsp:spPr>
        <a:xfrm>
          <a:off x="0" y="1569990"/>
          <a:ext cx="10515600" cy="765418"/>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Inter-core communication at region boundaries</a:t>
          </a:r>
        </a:p>
      </dsp:txBody>
      <dsp:txXfrm>
        <a:off x="37365" y="1607355"/>
        <a:ext cx="10440870" cy="690688"/>
      </dsp:txXfrm>
    </dsp:sp>
    <dsp:sp modelId="{39F1E921-70EC-422E-9540-5CA8C55767C2}">
      <dsp:nvSpPr>
        <dsp:cNvPr id="0" name=""/>
        <dsp:cNvSpPr/>
      </dsp:nvSpPr>
      <dsp:spPr>
        <a:xfrm>
          <a:off x="0" y="2335409"/>
          <a:ext cx="10515600" cy="80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Metadata in private cache lines are forwarded to other cores</a:t>
          </a:r>
        </a:p>
        <a:p>
          <a:pPr marL="228600" lvl="1" indent="-228600" algn="l" defTabSz="1066800">
            <a:lnSpc>
              <a:spcPct val="90000"/>
            </a:lnSpc>
            <a:spcBef>
              <a:spcPct val="0"/>
            </a:spcBef>
            <a:spcAft>
              <a:spcPct val="20000"/>
            </a:spcAft>
            <a:buChar char="•"/>
          </a:pPr>
          <a:r>
            <a:rPr lang="en-US" sz="2400" kern="1200" dirty="0"/>
            <a:t>Increases on-chip interconnect bandwidth requirement</a:t>
          </a:r>
        </a:p>
      </dsp:txBody>
      <dsp:txXfrm>
        <a:off x="0" y="2335409"/>
        <a:ext cx="10515600" cy="800210"/>
      </dsp:txXfrm>
    </dsp:sp>
    <dsp:sp modelId="{28C8DA19-592A-4E2A-BA77-A17F90A0B52E}">
      <dsp:nvSpPr>
        <dsp:cNvPr id="0" name=""/>
        <dsp:cNvSpPr/>
      </dsp:nvSpPr>
      <dsp:spPr>
        <a:xfrm>
          <a:off x="0" y="3135620"/>
          <a:ext cx="10515600" cy="76541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Private line evictions communicate with memory</a:t>
          </a:r>
        </a:p>
      </dsp:txBody>
      <dsp:txXfrm>
        <a:off x="37365" y="3172985"/>
        <a:ext cx="10440870" cy="690688"/>
      </dsp:txXfrm>
    </dsp:sp>
    <dsp:sp modelId="{BA003798-40D5-4400-BDBC-1E334759B115}">
      <dsp:nvSpPr>
        <dsp:cNvPr id="0" name=""/>
        <dsp:cNvSpPr/>
      </dsp:nvSpPr>
      <dsp:spPr>
        <a:xfrm>
          <a:off x="0" y="3901039"/>
          <a:ext cx="10515600" cy="800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Relies on in-memory backup for evicted metadata</a:t>
          </a:r>
        </a:p>
        <a:p>
          <a:pPr marL="228600" lvl="1" indent="-228600" algn="l" defTabSz="1066800">
            <a:lnSpc>
              <a:spcPct val="90000"/>
            </a:lnSpc>
            <a:spcBef>
              <a:spcPct val="0"/>
            </a:spcBef>
            <a:spcAft>
              <a:spcPct val="20000"/>
            </a:spcAft>
            <a:buChar char="•"/>
          </a:pPr>
          <a:r>
            <a:rPr lang="en-US" sz="2400" kern="1200" dirty="0"/>
            <a:t>Increases off-chip memory bandwidth requirement</a:t>
          </a:r>
        </a:p>
      </dsp:txBody>
      <dsp:txXfrm>
        <a:off x="0" y="3901039"/>
        <a:ext cx="10515600" cy="800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9FE79-6EB3-4D81-8E1E-FF176CF5C7C3}">
      <dsp:nvSpPr>
        <dsp:cNvPr id="0" name=""/>
        <dsp:cNvSpPr/>
      </dsp:nvSpPr>
      <dsp:spPr>
        <a:xfrm rot="5400000">
          <a:off x="-144690" y="146350"/>
          <a:ext cx="964603" cy="675222"/>
        </a:xfrm>
        <a:prstGeom prst="chevron">
          <a:avLst/>
        </a:prstGeom>
        <a:solidFill>
          <a:schemeClr val="bg1">
            <a:lumMod val="8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339270"/>
        <a:ext cx="675222" cy="289381"/>
      </dsp:txXfrm>
    </dsp:sp>
    <dsp:sp modelId="{F7637583-E4FC-4426-9A5B-0EE8039B43FC}">
      <dsp:nvSpPr>
        <dsp:cNvPr id="0" name=""/>
        <dsp:cNvSpPr/>
      </dsp:nvSpPr>
      <dsp:spPr>
        <a:xfrm rot="5400000">
          <a:off x="5281915" y="-4605033"/>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solidFill>
                <a:schemeClr val="bg1">
                  <a:lumMod val="65000"/>
                </a:schemeClr>
              </a:solidFill>
            </a:rPr>
            <a:t>Impact of data races on language models</a:t>
          </a:r>
          <a:endParaRPr lang="en-IN" sz="2800" kern="1200" dirty="0">
            <a:solidFill>
              <a:schemeClr val="bg1">
                <a:lumMod val="65000"/>
              </a:schemeClr>
            </a:solidFill>
          </a:endParaRPr>
        </a:p>
      </dsp:txBody>
      <dsp:txXfrm rot="-5400000">
        <a:off x="675223" y="32266"/>
        <a:ext cx="9809770" cy="565778"/>
      </dsp:txXfrm>
    </dsp:sp>
    <dsp:sp modelId="{F73A81A1-6127-4D8B-AF02-D481C049C160}">
      <dsp:nvSpPr>
        <dsp:cNvPr id="0" name=""/>
        <dsp:cNvSpPr/>
      </dsp:nvSpPr>
      <dsp:spPr>
        <a:xfrm rot="5400000">
          <a:off x="-144690" y="992203"/>
          <a:ext cx="964603" cy="675222"/>
        </a:xfrm>
        <a:prstGeom prst="chevron">
          <a:avLst/>
        </a:prstGeom>
        <a:solidFill>
          <a:prstClr val="white">
            <a:lumMod val="85000"/>
          </a:prst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solidFill>
              <a:prstClr val="white"/>
            </a:solidFill>
            <a:latin typeface="Calibri" panose="020F0502020204030204"/>
            <a:ea typeface="+mn-ea"/>
            <a:cs typeface="+mn-cs"/>
          </a:endParaRPr>
        </a:p>
      </dsp:txBody>
      <dsp:txXfrm rot="-5400000">
        <a:off x="1" y="1185123"/>
        <a:ext cx="675222" cy="289381"/>
      </dsp:txXfrm>
    </dsp:sp>
    <dsp:sp modelId="{BDCA194D-E00D-4225-8A44-1D1BF2A5C9F9}">
      <dsp:nvSpPr>
        <dsp:cNvPr id="0" name=""/>
        <dsp:cNvSpPr/>
      </dsp:nvSpPr>
      <dsp:spPr>
        <a:xfrm rot="5400000">
          <a:off x="5281915" y="-3759179"/>
          <a:ext cx="626992" cy="9840377"/>
        </a:xfrm>
        <a:prstGeom prst="round2SameRect">
          <a:avLst/>
        </a:prstGeom>
        <a:solidFill>
          <a:srgbClr val="E7E6E6">
            <a:alpha val="90000"/>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None/>
          </a:pPr>
          <a:r>
            <a:rPr lang="en-US" sz="2800" kern="1200" dirty="0">
              <a:solidFill>
                <a:prstClr val="white">
                  <a:lumMod val="65000"/>
                </a:prstClr>
              </a:solidFill>
              <a:latin typeface="Calibri" panose="020F0502020204030204"/>
              <a:ea typeface="+mn-ea"/>
              <a:cs typeface="+mn-cs"/>
            </a:rPr>
            <a:t>Region Conflict Exceptions Semantics</a:t>
          </a:r>
          <a:endParaRPr lang="en-IN" sz="2800" kern="1200" dirty="0">
            <a:solidFill>
              <a:prstClr val="white">
                <a:lumMod val="65000"/>
              </a:prstClr>
            </a:solidFill>
            <a:latin typeface="Calibri" panose="020F0502020204030204"/>
            <a:ea typeface="+mn-ea"/>
            <a:cs typeface="+mn-cs"/>
          </a:endParaRPr>
        </a:p>
      </dsp:txBody>
      <dsp:txXfrm rot="-5400000">
        <a:off x="675223" y="878120"/>
        <a:ext cx="9809770" cy="565778"/>
      </dsp:txXfrm>
    </dsp:sp>
    <dsp:sp modelId="{A1C766A9-C31C-4D19-8C3D-D76506102C1C}">
      <dsp:nvSpPr>
        <dsp:cNvPr id="0" name=""/>
        <dsp:cNvSpPr/>
      </dsp:nvSpPr>
      <dsp:spPr>
        <a:xfrm rot="5400000">
          <a:off x="-144690" y="1838057"/>
          <a:ext cx="964603" cy="675222"/>
        </a:xfrm>
        <a:prstGeom prst="chevron">
          <a:avLst/>
        </a:prstGeom>
        <a:solidFill>
          <a:prstClr val="white">
            <a:lumMod val="85000"/>
          </a:prst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solidFill>
              <a:prstClr val="white"/>
            </a:solidFill>
            <a:latin typeface="Calibri" panose="020F0502020204030204"/>
            <a:ea typeface="+mn-ea"/>
            <a:cs typeface="+mn-cs"/>
          </a:endParaRPr>
        </a:p>
      </dsp:txBody>
      <dsp:txXfrm rot="-5400000">
        <a:off x="1" y="2030977"/>
        <a:ext cx="675222" cy="289381"/>
      </dsp:txXfrm>
    </dsp:sp>
    <dsp:sp modelId="{0BC07B29-0A22-4C9B-AE2C-20BE88C60514}">
      <dsp:nvSpPr>
        <dsp:cNvPr id="0" name=""/>
        <dsp:cNvSpPr/>
      </dsp:nvSpPr>
      <dsp:spPr>
        <a:xfrm rot="5400000">
          <a:off x="5281915" y="-2913325"/>
          <a:ext cx="626992" cy="9840377"/>
        </a:xfrm>
        <a:prstGeom prst="round2SameRect">
          <a:avLst/>
        </a:prstGeom>
        <a:solidFill>
          <a:srgbClr val="E7E6E6">
            <a:alpha val="90000"/>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None/>
          </a:pPr>
          <a:r>
            <a:rPr lang="en-US" sz="2800" kern="1200" dirty="0">
              <a:solidFill>
                <a:prstClr val="white">
                  <a:lumMod val="65000"/>
                </a:prstClr>
              </a:solidFill>
              <a:latin typeface="Calibri" panose="020F0502020204030204"/>
              <a:ea typeface="+mn-ea"/>
              <a:cs typeface="+mn-cs"/>
            </a:rPr>
            <a:t>Providing Region Conflict Exceptions</a:t>
          </a:r>
          <a:endParaRPr lang="en-IN" sz="2800" kern="1200" dirty="0">
            <a:solidFill>
              <a:prstClr val="white">
                <a:lumMod val="65000"/>
              </a:prstClr>
            </a:solidFill>
            <a:latin typeface="Calibri" panose="020F0502020204030204"/>
            <a:ea typeface="+mn-ea"/>
            <a:cs typeface="+mn-cs"/>
          </a:endParaRPr>
        </a:p>
      </dsp:txBody>
      <dsp:txXfrm rot="-5400000">
        <a:off x="675223" y="1723974"/>
        <a:ext cx="9809770" cy="565778"/>
      </dsp:txXfrm>
    </dsp:sp>
    <dsp:sp modelId="{91DF157F-494D-46BD-BA47-26E86D7D79CD}">
      <dsp:nvSpPr>
        <dsp:cNvPr id="0" name=""/>
        <dsp:cNvSpPr/>
      </dsp:nvSpPr>
      <dsp:spPr>
        <a:xfrm rot="5400000">
          <a:off x="-144690" y="2683911"/>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2876831"/>
        <a:ext cx="675222" cy="289381"/>
      </dsp:txXfrm>
    </dsp:sp>
    <dsp:sp modelId="{53FFC496-E06D-44F7-88A1-D34E962987A2}">
      <dsp:nvSpPr>
        <dsp:cNvPr id="0" name=""/>
        <dsp:cNvSpPr/>
      </dsp:nvSpPr>
      <dsp:spPr>
        <a:xfrm rot="5400000">
          <a:off x="5281915" y="-2067471"/>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ARC: Practical Architecture Support for Region Conflict Exceptions</a:t>
          </a:r>
          <a:endParaRPr lang="en-IN" sz="2800" kern="1200" dirty="0"/>
        </a:p>
      </dsp:txBody>
      <dsp:txXfrm rot="-5400000">
        <a:off x="675223" y="2569828"/>
        <a:ext cx="9809770" cy="565778"/>
      </dsp:txXfrm>
    </dsp:sp>
    <dsp:sp modelId="{075BA49B-B336-465C-83A5-530485669972}">
      <dsp:nvSpPr>
        <dsp:cNvPr id="0" name=""/>
        <dsp:cNvSpPr/>
      </dsp:nvSpPr>
      <dsp:spPr>
        <a:xfrm rot="5400000">
          <a:off x="-144690" y="3529765"/>
          <a:ext cx="964603" cy="67522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3722685"/>
        <a:ext cx="675222" cy="289381"/>
      </dsp:txXfrm>
    </dsp:sp>
    <dsp:sp modelId="{914AC3AA-0858-409D-A46E-2A9566321FF9}">
      <dsp:nvSpPr>
        <dsp:cNvPr id="0" name=""/>
        <dsp:cNvSpPr/>
      </dsp:nvSpPr>
      <dsp:spPr>
        <a:xfrm rot="5400000">
          <a:off x="5281915" y="-1221617"/>
          <a:ext cx="626992" cy="984037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t>Comparison of ARC with Related Approaches</a:t>
          </a:r>
          <a:endParaRPr lang="en-IN" sz="2800" kern="1200" dirty="0"/>
        </a:p>
      </dsp:txBody>
      <dsp:txXfrm rot="-5400000">
        <a:off x="675223" y="3415682"/>
        <a:ext cx="9809770" cy="565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9B38B-BBBD-419B-9842-BC5C1C8DD9E2}">
      <dsp:nvSpPr>
        <dsp:cNvPr id="0" name=""/>
        <dsp:cNvSpPr/>
      </dsp:nvSpPr>
      <dsp:spPr>
        <a:xfrm rot="21178906">
          <a:off x="5390781" y="3226293"/>
          <a:ext cx="3756659" cy="3756659"/>
        </a:xfrm>
        <a:prstGeom prst="gear9">
          <a:avLst/>
        </a:prstGeom>
        <a:solidFill>
          <a:schemeClr val="accent4">
            <a:lumMod val="20000"/>
            <a:lumOff val="80000"/>
          </a:schemeClr>
        </a:solidFill>
        <a:ln w="38100" cap="flat" cmpd="sng" algn="ctr">
          <a:solidFill>
            <a:schemeClr val="bg1">
              <a:lumMod val="50000"/>
            </a:schemeClr>
          </a:solidFill>
          <a:prstDash val="solid"/>
          <a:miter lim="800000"/>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Release consistency</a:t>
          </a:r>
        </a:p>
      </dsp:txBody>
      <dsp:txXfrm>
        <a:off x="6142023" y="4106518"/>
        <a:ext cx="2246147" cy="1931001"/>
      </dsp:txXfrm>
    </dsp:sp>
    <dsp:sp modelId="{0FA90821-F12E-4F1D-8CA6-D8334A534452}">
      <dsp:nvSpPr>
        <dsp:cNvPr id="0" name=""/>
        <dsp:cNvSpPr/>
      </dsp:nvSpPr>
      <dsp:spPr>
        <a:xfrm>
          <a:off x="2902554" y="2365455"/>
          <a:ext cx="2956286" cy="2982596"/>
        </a:xfrm>
        <a:prstGeom prst="gear6">
          <a:avLst/>
        </a:prstGeom>
        <a:solidFill>
          <a:schemeClr val="accent3">
            <a:lumMod val="20000"/>
            <a:lumOff val="80000"/>
          </a:schemeClr>
        </a:solidFill>
        <a:ln w="38100" cap="flat" cmpd="sng" algn="ctr">
          <a:solidFill>
            <a:schemeClr val="bg1">
              <a:lumMod val="5000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t>No M(O)ESI</a:t>
          </a:r>
        </a:p>
      </dsp:txBody>
      <dsp:txXfrm>
        <a:off x="3646808" y="3118089"/>
        <a:ext cx="1467778" cy="1477328"/>
      </dsp:txXfrm>
    </dsp:sp>
    <dsp:sp modelId="{BC881696-C101-411C-90A3-75722FB9208D}">
      <dsp:nvSpPr>
        <dsp:cNvPr id="0" name=""/>
        <dsp:cNvSpPr/>
      </dsp:nvSpPr>
      <dsp:spPr>
        <a:xfrm rot="20700000">
          <a:off x="4423355" y="260354"/>
          <a:ext cx="3442632" cy="3025064"/>
        </a:xfrm>
        <a:prstGeom prst="gear6">
          <a:avLst/>
        </a:prstGeom>
        <a:solidFill>
          <a:schemeClr val="accent1">
            <a:lumMod val="20000"/>
            <a:lumOff val="80000"/>
          </a:schemeClr>
        </a:solidFill>
        <a:ln w="38100" cap="flat" cmpd="sng" algn="ctr">
          <a:solidFill>
            <a:schemeClr val="bg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Self invalidation</a:t>
          </a:r>
        </a:p>
      </dsp:txBody>
      <dsp:txXfrm rot="-20700000">
        <a:off x="5203193" y="899072"/>
        <a:ext cx="1882957" cy="1747628"/>
      </dsp:txXfrm>
    </dsp:sp>
    <dsp:sp modelId="{20C245EF-C3E1-43C7-9F57-FB99BDC02E74}">
      <dsp:nvSpPr>
        <dsp:cNvPr id="0" name=""/>
        <dsp:cNvSpPr/>
      </dsp:nvSpPr>
      <dsp:spPr>
        <a:xfrm>
          <a:off x="5017515" y="2623221"/>
          <a:ext cx="4808524" cy="4808524"/>
        </a:xfrm>
        <a:prstGeom prst="circularArrow">
          <a:avLst>
            <a:gd name="adj1" fmla="val 4687"/>
            <a:gd name="adj2" fmla="val 299029"/>
            <a:gd name="adj3" fmla="val 2556468"/>
            <a:gd name="adj4" fmla="val 15777037"/>
            <a:gd name="adj5" fmla="val 546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DDACB-5F83-43E7-8F15-0D15C00D6AFD}">
      <dsp:nvSpPr>
        <dsp:cNvPr id="0" name=""/>
        <dsp:cNvSpPr/>
      </dsp:nvSpPr>
      <dsp:spPr>
        <a:xfrm>
          <a:off x="2606958" y="1703483"/>
          <a:ext cx="3493693" cy="3493693"/>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3D1D9-90F1-47CE-A592-5A30881BB4CA}">
      <dsp:nvSpPr>
        <dsp:cNvPr id="0" name=""/>
        <dsp:cNvSpPr/>
      </dsp:nvSpPr>
      <dsp:spPr>
        <a:xfrm>
          <a:off x="4001876" y="-163229"/>
          <a:ext cx="3766904" cy="3766904"/>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633CF-0CF3-4FCF-9C9A-8F2228A1BC34}">
      <dsp:nvSpPr>
        <dsp:cNvPr id="0" name=""/>
        <dsp:cNvSpPr/>
      </dsp:nvSpPr>
      <dsp:spPr>
        <a:xfrm>
          <a:off x="0" y="31329"/>
          <a:ext cx="10515600" cy="208961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dirty="0">
              <a:solidFill>
                <a:schemeClr val="tx1"/>
              </a:solidFill>
            </a:rPr>
            <a:t>Explore whether synergistic use of release consistency and self-invalidation can be competitive</a:t>
          </a:r>
        </a:p>
      </dsp:txBody>
      <dsp:txXfrm>
        <a:off x="102007" y="133336"/>
        <a:ext cx="10311586" cy="1885605"/>
      </dsp:txXfrm>
    </dsp:sp>
    <dsp:sp modelId="{C308AA43-F0F1-4787-AA7B-B972F6F4608E}">
      <dsp:nvSpPr>
        <dsp:cNvPr id="0" name=""/>
        <dsp:cNvSpPr/>
      </dsp:nvSpPr>
      <dsp:spPr>
        <a:xfrm>
          <a:off x="0" y="2230389"/>
          <a:ext cx="10515600" cy="208961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dirty="0">
              <a:solidFill>
                <a:schemeClr val="tx1"/>
              </a:solidFill>
            </a:rPr>
            <a:t>Provide consistency and coherence at SFR boundaries and on private cache line evictions</a:t>
          </a:r>
        </a:p>
      </dsp:txBody>
      <dsp:txXfrm>
        <a:off x="102007" y="2332396"/>
        <a:ext cx="10311586" cy="1885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3EB6-2A13-40E2-B9CD-FE11328B33E4}">
      <dsp:nvSpPr>
        <dsp:cNvPr id="0" name=""/>
        <dsp:cNvSpPr/>
      </dsp:nvSpPr>
      <dsp:spPr>
        <a:xfrm>
          <a:off x="1561439" y="794081"/>
          <a:ext cx="3757300" cy="4420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12DD7-0EE0-4BB0-B3A8-2602A3D14084}">
      <dsp:nvSpPr>
        <dsp:cNvPr id="0" name=""/>
        <dsp:cNvSpPr/>
      </dsp:nvSpPr>
      <dsp:spPr>
        <a:xfrm>
          <a:off x="1561439" y="960091"/>
          <a:ext cx="276024" cy="276024"/>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8D65E4-D6C4-4F9A-A731-2DF280016DDA}">
      <dsp:nvSpPr>
        <dsp:cNvPr id="0" name=""/>
        <dsp:cNvSpPr/>
      </dsp:nvSpPr>
      <dsp:spPr>
        <a:xfrm>
          <a:off x="1332394" y="0"/>
          <a:ext cx="4215390" cy="79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t>A region appears serializable if:</a:t>
          </a:r>
        </a:p>
      </dsp:txBody>
      <dsp:txXfrm>
        <a:off x="1332394" y="0"/>
        <a:ext cx="4215390" cy="794081"/>
      </dsp:txXfrm>
    </dsp:sp>
    <dsp:sp modelId="{0030AC4C-D001-4680-881E-8ABC7965B29D}">
      <dsp:nvSpPr>
        <dsp:cNvPr id="0" name=""/>
        <dsp:cNvSpPr/>
      </dsp:nvSpPr>
      <dsp:spPr>
        <a:xfrm>
          <a:off x="1332394" y="1603497"/>
          <a:ext cx="276018" cy="276018"/>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FFF61D-3240-4E96-9498-2BA5E8BB9C8E}">
      <dsp:nvSpPr>
        <dsp:cNvPr id="0" name=""/>
        <dsp:cNvSpPr/>
      </dsp:nvSpPr>
      <dsp:spPr>
        <a:xfrm>
          <a:off x="1595405" y="1419807"/>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There were no conflicts</a:t>
          </a:r>
        </a:p>
      </dsp:txBody>
      <dsp:txXfrm>
        <a:off x="1595405" y="1419807"/>
        <a:ext cx="3494289" cy="643398"/>
      </dsp:txXfrm>
    </dsp:sp>
    <dsp:sp modelId="{F274116A-2AB6-4321-B8DE-99622BBAFC82}">
      <dsp:nvSpPr>
        <dsp:cNvPr id="0" name=""/>
        <dsp:cNvSpPr/>
      </dsp:nvSpPr>
      <dsp:spPr>
        <a:xfrm>
          <a:off x="1332394" y="2246896"/>
          <a:ext cx="276018" cy="276018"/>
        </a:xfrm>
        <a:prstGeom prst="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9654419-6D3E-4412-B638-5945B1AE62A7}">
      <dsp:nvSpPr>
        <dsp:cNvPr id="0" name=""/>
        <dsp:cNvSpPr/>
      </dsp:nvSpPr>
      <dsp:spPr>
        <a:xfrm>
          <a:off x="1595405" y="2063205"/>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Writes appear atomic</a:t>
          </a:r>
        </a:p>
      </dsp:txBody>
      <dsp:txXfrm>
        <a:off x="1595405" y="2063205"/>
        <a:ext cx="3494289" cy="643398"/>
      </dsp:txXfrm>
    </dsp:sp>
    <dsp:sp modelId="{5F3A95F9-F6DA-401C-BC49-DEF268E70789}">
      <dsp:nvSpPr>
        <dsp:cNvPr id="0" name=""/>
        <dsp:cNvSpPr/>
      </dsp:nvSpPr>
      <dsp:spPr>
        <a:xfrm>
          <a:off x="1332394" y="2890294"/>
          <a:ext cx="276018" cy="276018"/>
        </a:xfrm>
        <a:prstGeom prst="rect">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2DE4D0C0-EA73-4E9A-A762-E683BDC7F5C1}">
      <dsp:nvSpPr>
        <dsp:cNvPr id="0" name=""/>
        <dsp:cNvSpPr/>
      </dsp:nvSpPr>
      <dsp:spPr>
        <a:xfrm>
          <a:off x="1595405" y="2706604"/>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Values read are consistent</a:t>
          </a:r>
        </a:p>
      </dsp:txBody>
      <dsp:txXfrm>
        <a:off x="1595405" y="2706604"/>
        <a:ext cx="3494289" cy="643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3EB6-2A13-40E2-B9CD-FE11328B33E4}">
      <dsp:nvSpPr>
        <dsp:cNvPr id="0" name=""/>
        <dsp:cNvSpPr/>
      </dsp:nvSpPr>
      <dsp:spPr>
        <a:xfrm>
          <a:off x="1561439" y="794081"/>
          <a:ext cx="3757300" cy="4420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12DD7-0EE0-4BB0-B3A8-2602A3D14084}">
      <dsp:nvSpPr>
        <dsp:cNvPr id="0" name=""/>
        <dsp:cNvSpPr/>
      </dsp:nvSpPr>
      <dsp:spPr>
        <a:xfrm>
          <a:off x="1561439" y="960091"/>
          <a:ext cx="276024" cy="276024"/>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8D65E4-D6C4-4F9A-A731-2DF280016DDA}">
      <dsp:nvSpPr>
        <dsp:cNvPr id="0" name=""/>
        <dsp:cNvSpPr/>
      </dsp:nvSpPr>
      <dsp:spPr>
        <a:xfrm>
          <a:off x="1332394" y="0"/>
          <a:ext cx="4215390" cy="79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n-US" sz="2600" kern="1200" dirty="0"/>
            <a:t>A region appears serializable if:</a:t>
          </a:r>
        </a:p>
      </dsp:txBody>
      <dsp:txXfrm>
        <a:off x="1332394" y="0"/>
        <a:ext cx="4215390" cy="794081"/>
      </dsp:txXfrm>
    </dsp:sp>
    <dsp:sp modelId="{0030AC4C-D001-4680-881E-8ABC7965B29D}">
      <dsp:nvSpPr>
        <dsp:cNvPr id="0" name=""/>
        <dsp:cNvSpPr/>
      </dsp:nvSpPr>
      <dsp:spPr>
        <a:xfrm>
          <a:off x="1332394" y="1603497"/>
          <a:ext cx="276018" cy="276018"/>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FFF61D-3240-4E96-9498-2BA5E8BB9C8E}">
      <dsp:nvSpPr>
        <dsp:cNvPr id="0" name=""/>
        <dsp:cNvSpPr/>
      </dsp:nvSpPr>
      <dsp:spPr>
        <a:xfrm>
          <a:off x="1595405" y="1419807"/>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There were no conflicts</a:t>
          </a:r>
        </a:p>
      </dsp:txBody>
      <dsp:txXfrm>
        <a:off x="1595405" y="1419807"/>
        <a:ext cx="3494289" cy="643398"/>
      </dsp:txXfrm>
    </dsp:sp>
    <dsp:sp modelId="{F274116A-2AB6-4321-B8DE-99622BBAFC82}">
      <dsp:nvSpPr>
        <dsp:cNvPr id="0" name=""/>
        <dsp:cNvSpPr/>
      </dsp:nvSpPr>
      <dsp:spPr>
        <a:xfrm>
          <a:off x="1332394" y="2246896"/>
          <a:ext cx="276018" cy="276018"/>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9654419-6D3E-4412-B638-5945B1AE62A7}">
      <dsp:nvSpPr>
        <dsp:cNvPr id="0" name=""/>
        <dsp:cNvSpPr/>
      </dsp:nvSpPr>
      <dsp:spPr>
        <a:xfrm>
          <a:off x="1595405" y="2063205"/>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Writes appear atomic</a:t>
          </a:r>
        </a:p>
      </dsp:txBody>
      <dsp:txXfrm>
        <a:off x="1595405" y="2063205"/>
        <a:ext cx="3494289" cy="643398"/>
      </dsp:txXfrm>
    </dsp:sp>
    <dsp:sp modelId="{5F3A95F9-F6DA-401C-BC49-DEF268E70789}">
      <dsp:nvSpPr>
        <dsp:cNvPr id="0" name=""/>
        <dsp:cNvSpPr/>
      </dsp:nvSpPr>
      <dsp:spPr>
        <a:xfrm>
          <a:off x="1332394" y="2890294"/>
          <a:ext cx="276018" cy="276018"/>
        </a:xfrm>
        <a:prstGeom prst="rect">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2DE4D0C0-EA73-4E9A-A762-E683BDC7F5C1}">
      <dsp:nvSpPr>
        <dsp:cNvPr id="0" name=""/>
        <dsp:cNvSpPr/>
      </dsp:nvSpPr>
      <dsp:spPr>
        <a:xfrm>
          <a:off x="1595405" y="2706604"/>
          <a:ext cx="3494289" cy="6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Values read are consistent</a:t>
          </a:r>
        </a:p>
      </dsp:txBody>
      <dsp:txXfrm>
        <a:off x="1595405" y="2706604"/>
        <a:ext cx="3494289" cy="643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B0002-B631-49B1-8D78-F52CD3DEF573}">
      <dsp:nvSpPr>
        <dsp:cNvPr id="0" name=""/>
        <dsp:cNvSpPr/>
      </dsp:nvSpPr>
      <dsp:spPr>
        <a:xfrm>
          <a:off x="0" y="48945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6D54B9-A2B1-46E5-B1F8-9C5DEA6407C0}">
      <dsp:nvSpPr>
        <dsp:cNvPr id="0" name=""/>
        <dsp:cNvSpPr/>
      </dsp:nvSpPr>
      <dsp:spPr>
        <a:xfrm>
          <a:off x="365359" y="61416"/>
          <a:ext cx="5115026" cy="856080"/>
        </a:xfrm>
        <a:prstGeom prst="roundRect">
          <a:avLst/>
        </a:prstGeom>
        <a:solidFill>
          <a:schemeClr val="lt1"/>
        </a:solidFill>
        <a:ln w="28575"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r>
            <a:rPr lang="en-US" sz="2400" b="1" kern="1200" dirty="0"/>
            <a:t>Pre-commit</a:t>
          </a:r>
          <a:r>
            <a:rPr lang="en-US" sz="2400" kern="1200" dirty="0"/>
            <a:t> – Write back dirty lines to the LLC</a:t>
          </a:r>
        </a:p>
      </dsp:txBody>
      <dsp:txXfrm>
        <a:off x="407149" y="103206"/>
        <a:ext cx="5031446" cy="772500"/>
      </dsp:txXfrm>
    </dsp:sp>
    <dsp:sp modelId="{379001FF-F963-46E4-874C-0594EF1B631F}">
      <dsp:nvSpPr>
        <dsp:cNvPr id="0" name=""/>
        <dsp:cNvSpPr/>
      </dsp:nvSpPr>
      <dsp:spPr>
        <a:xfrm>
          <a:off x="0" y="180489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2CC65F-58E3-4B41-B7B5-B3CA374EADE1}">
      <dsp:nvSpPr>
        <dsp:cNvPr id="0" name=""/>
        <dsp:cNvSpPr/>
      </dsp:nvSpPr>
      <dsp:spPr>
        <a:xfrm>
          <a:off x="365359" y="1376857"/>
          <a:ext cx="5115026" cy="856080"/>
        </a:xfrm>
        <a:prstGeom prst="round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mn-lt"/>
            <a:cs typeface="Arial" panose="020B0604020202020204" pitchFamily="34" charset="0"/>
          </a:endParaRPr>
        </a:p>
      </dsp:txBody>
      <dsp:txXfrm>
        <a:off x="407149" y="1418647"/>
        <a:ext cx="5031446" cy="772500"/>
      </dsp:txXfrm>
    </dsp:sp>
    <dsp:sp modelId="{E07C7F1F-E631-42FC-9E0A-B46131AC6DAD}">
      <dsp:nvSpPr>
        <dsp:cNvPr id="0" name=""/>
        <dsp:cNvSpPr/>
      </dsp:nvSpPr>
      <dsp:spPr>
        <a:xfrm>
          <a:off x="0" y="3120337"/>
          <a:ext cx="7307180" cy="730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5A9531-DA87-4B8F-95A4-8D4F6415C0E8}">
      <dsp:nvSpPr>
        <dsp:cNvPr id="0" name=""/>
        <dsp:cNvSpPr/>
      </dsp:nvSpPr>
      <dsp:spPr>
        <a:xfrm>
          <a:off x="365359" y="2692297"/>
          <a:ext cx="5115026" cy="856080"/>
        </a:xfrm>
        <a:prstGeom prst="roundRect">
          <a:avLst/>
        </a:prstGeom>
        <a:solidFill>
          <a:schemeClr val="lt1"/>
        </a:solidFill>
        <a:ln w="28575"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3336" tIns="0" rIns="193336" bIns="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407149" y="2734087"/>
        <a:ext cx="5031446" cy="77250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A54FE-C4E0-4550-B019-F0CEC7DC7822}"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D6DAA-E120-448C-B8B6-DB18CD277923}" type="slidenum">
              <a:rPr lang="en-US" smtClean="0"/>
              <a:t>‹#›</a:t>
            </a:fld>
            <a:endParaRPr lang="en-US"/>
          </a:p>
        </p:txBody>
      </p:sp>
    </p:spTree>
    <p:extLst>
      <p:ext uri="{BB962C8B-B14F-4D97-AF65-F5344CB8AC3E}">
        <p14:creationId xmlns:p14="http://schemas.microsoft.com/office/powerpoint/2010/main" val="248185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coming to one of the last talk of the main conference. </a:t>
            </a:r>
          </a:p>
          <a:p>
            <a:endParaRPr lang="en-US" dirty="0"/>
          </a:p>
          <a:p>
            <a:r>
              <a:rPr lang="en-US" dirty="0"/>
              <a:t>I am happy to share with you our work on efficient architecture support for providing region conflict</a:t>
            </a:r>
            <a:r>
              <a:rPr lang="en-US" baseline="0" dirty="0"/>
              <a:t> exceptions</a:t>
            </a:r>
            <a:r>
              <a:rPr lang="en-US" dirty="0"/>
              <a:t>.</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1</a:t>
            </a:fld>
            <a:endParaRPr lang="en-US"/>
          </a:p>
        </p:txBody>
      </p:sp>
    </p:spTree>
    <p:extLst>
      <p:ext uri="{BB962C8B-B14F-4D97-AF65-F5344CB8AC3E}">
        <p14:creationId xmlns:p14="http://schemas.microsoft.com/office/powerpoint/2010/main" val="409801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more about this in the next few slides.</a:t>
            </a:r>
          </a:p>
        </p:txBody>
      </p:sp>
      <p:sp>
        <p:nvSpPr>
          <p:cNvPr id="4" name="Slide Number Placeholder 3"/>
          <p:cNvSpPr>
            <a:spLocks noGrp="1"/>
          </p:cNvSpPr>
          <p:nvPr>
            <p:ph type="sldNum" sz="quarter" idx="10"/>
          </p:nvPr>
        </p:nvSpPr>
        <p:spPr/>
        <p:txBody>
          <a:bodyPr/>
          <a:lstStyle/>
          <a:p>
            <a:fld id="{4B3D6DAA-E120-448C-B8B6-DB18CD277923}" type="slidenum">
              <a:rPr lang="en-US" smtClean="0"/>
              <a:t>10</a:t>
            </a:fld>
            <a:endParaRPr lang="en-US"/>
          </a:p>
        </p:txBody>
      </p:sp>
    </p:spTree>
    <p:extLst>
      <p:ext uri="{BB962C8B-B14F-4D97-AF65-F5344CB8AC3E}">
        <p14:creationId xmlns:p14="http://schemas.microsoft.com/office/powerpoint/2010/main" val="258535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discussed and understand a little bit about data races and the fact that many languages provide insufficient guarantees to programs with data races.</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11</a:t>
            </a:fld>
            <a:endParaRPr lang="en-US"/>
          </a:p>
        </p:txBody>
      </p:sp>
    </p:spTree>
    <p:extLst>
      <p:ext uri="{BB962C8B-B14F-4D97-AF65-F5344CB8AC3E}">
        <p14:creationId xmlns:p14="http://schemas.microsoft.com/office/powerpoint/2010/main" val="103404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now discuss region conflict exceptions which is one way to provide strong execution semantics for programs</a:t>
            </a:r>
            <a:r>
              <a:rPr lang="en-US" baseline="0" dirty="0"/>
              <a:t> with data races.</a:t>
            </a:r>
            <a:endParaRPr lang="en-US" dirty="0"/>
          </a:p>
        </p:txBody>
      </p:sp>
      <p:sp>
        <p:nvSpPr>
          <p:cNvPr id="4" name="Slide Number Placeholder 3"/>
          <p:cNvSpPr>
            <a:spLocks noGrp="1"/>
          </p:cNvSpPr>
          <p:nvPr>
            <p:ph type="sldNum" sz="quarter" idx="5"/>
          </p:nvPr>
        </p:nvSpPr>
        <p:spPr/>
        <p:txBody>
          <a:bodyPr/>
          <a:lstStyle/>
          <a:p>
            <a:fld id="{4B3D6DAA-E120-448C-B8B6-DB18CD277923}" type="slidenum">
              <a:rPr lang="en-US" smtClean="0"/>
              <a:t>12</a:t>
            </a:fld>
            <a:endParaRPr lang="en-US"/>
          </a:p>
        </p:txBody>
      </p:sp>
    </p:spTree>
    <p:extLst>
      <p:ext uri="{BB962C8B-B14F-4D97-AF65-F5344CB8AC3E}">
        <p14:creationId xmlns:p14="http://schemas.microsoft.com/office/powerpoint/2010/main" val="7784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same racy C++ example we were discussed earlier.</a:t>
            </a:r>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404525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Wouldn’t it be nice if we had a runtime system that would detect all data races and raise an exception whenever</a:t>
            </a:r>
            <a:r>
              <a:rPr lang="en-US" baseline="0" dirty="0"/>
              <a:t> a racy access is about to happen</a:t>
            </a:r>
            <a:r>
              <a:rPr lang="en-US" dirty="0"/>
              <a:t>? The primary benefit</a:t>
            </a:r>
            <a:r>
              <a:rPr lang="en-US" baseline="0" dirty="0"/>
              <a:t> of such a system would be improved debuggability, ultimately leading to improved software reliability.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Unfortunately,</a:t>
            </a:r>
            <a:r>
              <a:rPr lang="en-US" baseline="0" dirty="0"/>
              <a:t> we do not know of efficient dynamic techniques that can detect all data races and raise exceptions. </a:t>
            </a:r>
            <a:r>
              <a:rPr lang="en-US" dirty="0"/>
              <a:t>Avoiding and eliminating data races efficiently has been a challenging problem! Given that, what other alternatives do we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could certainly</a:t>
            </a:r>
            <a:r>
              <a:rPr lang="en-US" baseline="0" dirty="0"/>
              <a:t> do with a system that could detect all the “bad” data races --  i.e., data races that could violate region serializability.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7840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Wr</a:t>
            </a:r>
            <a:r>
              <a:rPr lang="en-US" baseline="0" dirty="0"/>
              <a:t> x as well</a:t>
            </a:r>
          </a:p>
          <a:p>
            <a:r>
              <a:rPr lang="en-US" baseline="0" dirty="0"/>
              <a:t>One way is to check for region conflicts. </a:t>
            </a:r>
            <a:r>
              <a:rPr lang="en-US" dirty="0"/>
              <a:t>Instead, region conflict exceptions is another way to assign </a:t>
            </a:r>
            <a:r>
              <a:rPr lang="en-US" baseline="0" dirty="0"/>
              <a:t>strong semantics to deal with racy executions.</a:t>
            </a:r>
            <a:endParaRPr lang="en-US" dirty="0"/>
          </a:p>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15</a:t>
            </a:fld>
            <a:endParaRPr lang="en-US"/>
          </a:p>
        </p:txBody>
      </p:sp>
    </p:spTree>
    <p:extLst>
      <p:ext uri="{BB962C8B-B14F-4D97-AF65-F5344CB8AC3E}">
        <p14:creationId xmlns:p14="http://schemas.microsoft.com/office/powerpoint/2010/main" val="64453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are synchronization free regions? Synchronization-free regions are dynamic blocks of code per-thread</a:t>
            </a:r>
            <a:r>
              <a:rPr lang="en-US" baseline="0" dirty="0"/>
              <a:t> demarcated by synchronization operations.</a:t>
            </a:r>
            <a:endParaRPr lang="en-US" dirty="0"/>
          </a:p>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16</a:t>
            </a:fld>
            <a:endParaRPr lang="en-US"/>
          </a:p>
        </p:txBody>
      </p:sp>
    </p:spTree>
    <p:extLst>
      <p:ext uri="{BB962C8B-B14F-4D97-AF65-F5344CB8AC3E}">
        <p14:creationId xmlns:p14="http://schemas.microsoft.com/office/powerpoint/2010/main" val="28237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Wr</a:t>
            </a:r>
            <a:r>
              <a:rPr lang="en-US" baseline="0" dirty="0"/>
              <a:t> x as well</a:t>
            </a:r>
          </a:p>
          <a:p>
            <a:r>
              <a:rPr lang="en-US" baseline="0" dirty="0"/>
              <a:t>One way is to check for region conflicts. </a:t>
            </a:r>
            <a:r>
              <a:rPr lang="en-US" dirty="0"/>
              <a:t>Instead, region conflict exceptions is another way to assign </a:t>
            </a:r>
            <a:r>
              <a:rPr lang="en-US" baseline="0" dirty="0"/>
              <a:t>strong semantics to deal with racy executions.</a:t>
            </a:r>
            <a:endParaRPr lang="en-US" dirty="0"/>
          </a:p>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17</a:t>
            </a:fld>
            <a:endParaRPr lang="en-US"/>
          </a:p>
        </p:txBody>
      </p:sp>
    </p:spTree>
    <p:extLst>
      <p:ext uri="{BB962C8B-B14F-4D97-AF65-F5344CB8AC3E}">
        <p14:creationId xmlns:p14="http://schemas.microsoft.com/office/powerpoint/2010/main" val="345460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SFR serializability</a:t>
            </a:r>
            <a:r>
              <a:rPr lang="en-US" baseline="0" dirty="0"/>
              <a:t> is the same guarantee that languages give for data race free programs. The problem is that these languages </a:t>
            </a:r>
            <a:r>
              <a:rPr lang="en-US" dirty="0"/>
              <a:t>provide a strong semantic guarantee serializability</a:t>
            </a:r>
            <a:r>
              <a:rPr lang="en-US" baseline="0" dirty="0"/>
              <a:t> of SFRs only for data race free executions.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SFR serializability is a desirable property of an execution.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Some operations that many programmers expect to execute atomically do not execute atomically under many other memory models like SC (e.g., 64-bit integer accesses in Java; multi-access operations such as x++ or buffer[index++] = . . . )</a:t>
            </a:r>
          </a:p>
          <a:p>
            <a:endParaRPr lang="en-US" dirty="0"/>
          </a:p>
          <a:p>
            <a:r>
              <a:rPr lang="en-US" dirty="0"/>
              <a:t>No restriction on optimization within SFRs</a:t>
            </a:r>
          </a:p>
          <a:p>
            <a:endParaRPr lang="en-US" dirty="0"/>
          </a:p>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18</a:t>
            </a:fld>
            <a:endParaRPr lang="en-US"/>
          </a:p>
        </p:txBody>
      </p:sp>
    </p:spTree>
    <p:extLst>
      <p:ext uri="{BB962C8B-B14F-4D97-AF65-F5344CB8AC3E}">
        <p14:creationId xmlns:p14="http://schemas.microsoft.com/office/powerpoint/2010/main" val="148989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19</a:t>
            </a:fld>
            <a:endParaRPr lang="en-US"/>
          </a:p>
        </p:txBody>
      </p:sp>
    </p:spTree>
    <p:extLst>
      <p:ext uri="{BB962C8B-B14F-4D97-AF65-F5344CB8AC3E}">
        <p14:creationId xmlns:p14="http://schemas.microsoft.com/office/powerpoint/2010/main" val="254551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simple C++ program, with two threads accessing a shared-memory location done. We say there is a data race on the shared-memory location done, because the accesses are conflicting and concurrent. By conflicting, I mean that at least one access is a write, and by concurrent I mean that the two accesses are incorrectly synchronized.</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29561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formulate</a:t>
            </a:r>
            <a:r>
              <a:rPr lang="en-US" baseline="0" dirty="0"/>
              <a:t> these requirements with the memory model called </a:t>
            </a:r>
            <a:r>
              <a:rPr lang="en-US" baseline="0" dirty="0" err="1"/>
              <a:t>SFRSx</a:t>
            </a:r>
            <a:r>
              <a:rPr lang="en-US" baseline="0" dirty="0"/>
              <a:t>. </a:t>
            </a:r>
          </a:p>
          <a:p>
            <a:endParaRPr lang="en-US" dirty="0"/>
          </a:p>
          <a:p>
            <a:r>
              <a:rPr lang="en-US" dirty="0"/>
              <a:t>If there is a region conflict in an execution, it is definitely due to a true data races and can potentially lead to a serializability violation.</a:t>
            </a:r>
          </a:p>
          <a:p>
            <a:endParaRPr lang="en-US" dirty="0"/>
          </a:p>
          <a:p>
            <a:r>
              <a:rPr lang="en-US" dirty="0"/>
              <a:t>So now you get strong guarantees for all executions, both with and without data races.</a:t>
            </a:r>
          </a:p>
          <a:p>
            <a:endParaRPr lang="en-US" dirty="0"/>
          </a:p>
        </p:txBody>
      </p:sp>
      <p:sp>
        <p:nvSpPr>
          <p:cNvPr id="4" name="Slide Number Placeholder 3"/>
          <p:cNvSpPr>
            <a:spLocks noGrp="1"/>
          </p:cNvSpPr>
          <p:nvPr>
            <p:ph type="sldNum" sz="quarter" idx="10"/>
          </p:nvPr>
        </p:nvSpPr>
        <p:spPr/>
        <p:txBody>
          <a:bodyPr/>
          <a:lstStyle/>
          <a:p>
            <a:fld id="{1EE59AE2-EE7E-424F-8B27-B3E29FD9A885}" type="slidenum">
              <a:rPr lang="en-US" smtClean="0"/>
              <a:t>20</a:t>
            </a:fld>
            <a:endParaRPr lang="en-US"/>
          </a:p>
        </p:txBody>
      </p:sp>
    </p:spTree>
    <p:extLst>
      <p:ext uri="{BB962C8B-B14F-4D97-AF65-F5344CB8AC3E}">
        <p14:creationId xmlns:p14="http://schemas.microsoft.com/office/powerpoint/2010/main" val="378470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that region conflict exceptions is a nice alternative, let us look at existing work on proving region</a:t>
            </a:r>
            <a:r>
              <a:rPr lang="en-US" baseline="0" dirty="0"/>
              <a:t> conflict exceptions. </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21</a:t>
            </a:fld>
            <a:endParaRPr lang="en-US"/>
          </a:p>
        </p:txBody>
      </p:sp>
    </p:spTree>
    <p:extLst>
      <p:ext uri="{BB962C8B-B14F-4D97-AF65-F5344CB8AC3E}">
        <p14:creationId xmlns:p14="http://schemas.microsoft.com/office/powerpoint/2010/main" val="135018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possible to detect region conflicts with only software support. However, such techniques suffer from overheads in excess of 50%.</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Hardware support can speed up region conflict detection, where the notion of regions range from a few instructions to unbounded regions like SFRs. Conflict exceptions is the current</a:t>
            </a:r>
            <a:r>
              <a:rPr lang="en-IN" dirty="0"/>
              <a:t> state of art technique to check for region conflicts for unbounded regions.</a:t>
            </a:r>
          </a:p>
          <a:p>
            <a:endParaRPr lang="en-US" dirty="0"/>
          </a:p>
        </p:txBody>
      </p:sp>
      <p:sp>
        <p:nvSpPr>
          <p:cNvPr id="4" name="Slide Number Placeholder 3"/>
          <p:cNvSpPr>
            <a:spLocks noGrp="1"/>
          </p:cNvSpPr>
          <p:nvPr>
            <p:ph type="sldNum" sz="quarter" idx="10"/>
          </p:nvPr>
        </p:nvSpPr>
        <p:spPr/>
        <p:txBody>
          <a:bodyPr/>
          <a:lstStyle/>
          <a:p>
            <a:fld id="{4B3D6DAA-E120-448C-B8B6-DB18CD277923}" type="slidenum">
              <a:rPr lang="en-US" smtClean="0"/>
              <a:t>22</a:t>
            </a:fld>
            <a:endParaRPr lang="en-US"/>
          </a:p>
        </p:txBody>
      </p:sp>
    </p:spTree>
    <p:extLst>
      <p:ext uri="{BB962C8B-B14F-4D97-AF65-F5344CB8AC3E}">
        <p14:creationId xmlns:p14="http://schemas.microsoft.com/office/powerpoint/2010/main" val="81538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ARC, which is our attempt to provide practical architecture support for region conflict exceptions. </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25</a:t>
            </a:fld>
            <a:endParaRPr lang="en-US"/>
          </a:p>
        </p:txBody>
      </p:sp>
    </p:spTree>
    <p:extLst>
      <p:ext uri="{BB962C8B-B14F-4D97-AF65-F5344CB8AC3E}">
        <p14:creationId xmlns:p14="http://schemas.microsoft.com/office/powerpoint/2010/main" val="303214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26</a:t>
            </a:fld>
            <a:endParaRPr lang="en-US"/>
          </a:p>
        </p:txBody>
      </p:sp>
    </p:spTree>
    <p:extLst>
      <p:ext uri="{BB962C8B-B14F-4D97-AF65-F5344CB8AC3E}">
        <p14:creationId xmlns:p14="http://schemas.microsoft.com/office/powerpoint/2010/main" val="390975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baseline architecture. We assume a two-level private cache hierarchy, and a shared last level cache or the LLC.</a:t>
            </a:r>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418546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 core-to-core connection, and no directory support.</a:t>
            </a:r>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104623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absence of a MESI style protocol, the key insight in ARC is a synergistic use of release consistency and self-invalidation to provide efficient conflict detection. </a:t>
            </a:r>
          </a:p>
          <a:p>
            <a:endParaRPr lang="en-US" dirty="0"/>
          </a:p>
        </p:txBody>
      </p:sp>
      <p:sp>
        <p:nvSpPr>
          <p:cNvPr id="4" name="Slide Number Placeholder 3"/>
          <p:cNvSpPr>
            <a:spLocks noGrp="1"/>
          </p:cNvSpPr>
          <p:nvPr>
            <p:ph type="sldNum" sz="quarter" idx="5"/>
          </p:nvPr>
        </p:nvSpPr>
        <p:spPr/>
        <p:txBody>
          <a:bodyPr/>
          <a:lstStyle/>
          <a:p>
            <a:fld id="{4B3D6DAA-E120-448C-B8B6-DB18CD277923}" type="slidenum">
              <a:rPr lang="en-US" smtClean="0"/>
              <a:t>29</a:t>
            </a:fld>
            <a:endParaRPr lang="en-US"/>
          </a:p>
        </p:txBody>
      </p:sp>
    </p:spTree>
    <p:extLst>
      <p:ext uri="{BB962C8B-B14F-4D97-AF65-F5344CB8AC3E}">
        <p14:creationId xmlns:p14="http://schemas.microsoft.com/office/powerpoint/2010/main" val="63719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release consistency,  a core’s private cache waits to write back its dirty writes until a synchronization release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Assumes explicit acquire and release synchronization operations.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All previous reads and writes must complete before a release can complete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All subsequent reads and writes must wait till</a:t>
            </a:r>
            <a:r>
              <a:rPr lang="en-US" baseline="0" dirty="0"/>
              <a:t> a previous acquire completes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All synchronization operations must be SC, where an acquire is equivalent to a read and a release is equivalent to a write.</a:t>
            </a:r>
            <a:endParaRPr lang="en-US" dirty="0"/>
          </a:p>
        </p:txBody>
      </p:sp>
      <p:sp>
        <p:nvSpPr>
          <p:cNvPr id="4" name="Slide Number Placeholder 3"/>
          <p:cNvSpPr>
            <a:spLocks noGrp="1"/>
          </p:cNvSpPr>
          <p:nvPr>
            <p:ph type="sldNum" sz="quarter" idx="10"/>
          </p:nvPr>
        </p:nvSpPr>
        <p:spPr/>
        <p:txBody>
          <a:bodyPr/>
          <a:lstStyle/>
          <a:p>
            <a:fld id="{4B3D6DAA-E120-448C-B8B6-DB18CD277923}" type="slidenum">
              <a:rPr lang="en-US" smtClean="0"/>
              <a:t>30</a:t>
            </a:fld>
            <a:endParaRPr lang="en-US"/>
          </a:p>
        </p:txBody>
      </p:sp>
    </p:spTree>
    <p:extLst>
      <p:ext uri="{BB962C8B-B14F-4D97-AF65-F5344CB8AC3E}">
        <p14:creationId xmlns:p14="http://schemas.microsoft.com/office/powerpoint/2010/main" val="150032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Self-invalidation</a:t>
            </a:r>
            <a:r>
              <a:rPr lang="en-US" baseline="0" dirty="0"/>
              <a:t> cannot make a program incorrect. It can however cause cache misses hurting performance.</a:t>
            </a:r>
          </a:p>
          <a:p>
            <a:endParaRPr lang="en-US" baseline="0" dirty="0"/>
          </a:p>
          <a:p>
            <a:r>
              <a:rPr lang="en-US" baseline="0" dirty="0"/>
              <a:t>Release consistency and self-invalidation mechanisms were studied in detail a few years back, but are not very widely-used on recent shared-memory systems.</a:t>
            </a:r>
            <a:endParaRPr lang="en-US" dirty="0"/>
          </a:p>
        </p:txBody>
      </p:sp>
      <p:sp>
        <p:nvSpPr>
          <p:cNvPr id="4" name="Slide Number Placeholder 3"/>
          <p:cNvSpPr>
            <a:spLocks noGrp="1"/>
          </p:cNvSpPr>
          <p:nvPr>
            <p:ph type="sldNum" sz="quarter" idx="10"/>
          </p:nvPr>
        </p:nvSpPr>
        <p:spPr/>
        <p:txBody>
          <a:bodyPr/>
          <a:lstStyle/>
          <a:p>
            <a:fld id="{4B3D6DAA-E120-448C-B8B6-DB18CD277923}" type="slidenum">
              <a:rPr lang="en-US" smtClean="0"/>
              <a:t>31</a:t>
            </a:fld>
            <a:endParaRPr lang="en-US"/>
          </a:p>
        </p:txBody>
      </p:sp>
    </p:spTree>
    <p:extLst>
      <p:ext uri="{BB962C8B-B14F-4D97-AF65-F5344CB8AC3E}">
        <p14:creationId xmlns:p14="http://schemas.microsoft.com/office/powerpoint/2010/main" val="378584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 interesting is C++ treats all data races as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a:t>
            </a:fld>
            <a:endParaRPr lang="en-US" dirty="0"/>
          </a:p>
        </p:txBody>
      </p:sp>
    </p:spTree>
    <p:extLst>
      <p:ext uri="{BB962C8B-B14F-4D97-AF65-F5344CB8AC3E}">
        <p14:creationId xmlns:p14="http://schemas.microsoft.com/office/powerpoint/2010/main" val="1640245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actually take this opportunity to try out a design which eliminates coherence at the granularity of memory accesses. In contrast with M(O)ESI coherence, release consistency and self-invalidation do not eagerly invalidate lines when they are written by another core. Such “lazy” invalidation allows an ARC core to execute regions mostly in isolation, performing coherence and conflict detection only at region boundaries (synchronization operations) and on evictions to the shared cache.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also explore a cache design to optimize metadata movement.</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32</a:t>
            </a:fld>
            <a:endParaRPr lang="en-US"/>
          </a:p>
        </p:txBody>
      </p:sp>
    </p:spTree>
    <p:extLst>
      <p:ext uri="{BB962C8B-B14F-4D97-AF65-F5344CB8AC3E}">
        <p14:creationId xmlns:p14="http://schemas.microsoft.com/office/powerpoint/2010/main" val="214801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 level idea is</a:t>
            </a:r>
            <a:r>
              <a:rPr lang="en-US" baseline="0" dirty="0"/>
              <a:t> that conflicts on accesses to private cache lines that have been evicted are detected eagerly.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33</a:t>
            </a:fld>
            <a:endParaRPr lang="en-US"/>
          </a:p>
        </p:txBody>
      </p:sp>
    </p:spTree>
    <p:extLst>
      <p:ext uri="{BB962C8B-B14F-4D97-AF65-F5344CB8AC3E}">
        <p14:creationId xmlns:p14="http://schemas.microsoft.com/office/powerpoint/2010/main" val="75094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Ensure write atomicity and consistency of reads for private lines at region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Conflicts on accesses to private cache lines that are not evicted are detected lazily at region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4B3D6DAA-E120-448C-B8B6-DB18CD277923}" type="slidenum">
              <a:rPr lang="en-US" smtClean="0"/>
              <a:t>34</a:t>
            </a:fld>
            <a:endParaRPr lang="en-US"/>
          </a:p>
        </p:txBody>
      </p:sp>
    </p:spTree>
    <p:extLst>
      <p:ext uri="{BB962C8B-B14F-4D97-AF65-F5344CB8AC3E}">
        <p14:creationId xmlns:p14="http://schemas.microsoft.com/office/powerpoint/2010/main" val="1853071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3614245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RCC core performs several steps when it</a:t>
            </a:r>
            <a:r>
              <a:rPr lang="en-US" baseline="0" dirty="0"/>
              <a:t> </a:t>
            </a:r>
            <a:r>
              <a:rPr lang="en-US" dirty="0"/>
              <a:t>executes a synchronization operation: First it writes back the dirty private lines to the LLC, thereby making the writes</a:t>
            </a:r>
            <a:r>
              <a:rPr lang="en-US" baseline="0" dirty="0"/>
              <a:t> globally visible. Then it validates the private reads using value validation. Then, private cache lines are invalidated and the metadata is cleared.</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2004054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RCC core performs several steps when it</a:t>
            </a:r>
            <a:r>
              <a:rPr lang="en-US" baseline="0" dirty="0"/>
              <a:t> </a:t>
            </a:r>
            <a:r>
              <a:rPr lang="en-US" dirty="0"/>
              <a:t>executes a synchronization operation: First it writes back the dirty private lines to the LLC, thereby making the writes</a:t>
            </a:r>
            <a:r>
              <a:rPr lang="en-US" baseline="0" dirty="0"/>
              <a:t> globally visible. Then it validates the private reads using value validation. Then, private cache lines are invalidated and the metadata is cleared.</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3628525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RCC core performs several steps when it</a:t>
            </a:r>
            <a:r>
              <a:rPr lang="en-US" baseline="0" dirty="0"/>
              <a:t> </a:t>
            </a:r>
            <a:r>
              <a:rPr lang="en-US" dirty="0"/>
              <a:t>executes a synchronization operation: First it writes back the dirty private lines to the LLC, thereby making the writes</a:t>
            </a:r>
            <a:r>
              <a:rPr lang="en-US" baseline="0" dirty="0"/>
              <a:t> globally visible. Then it validates the private reads using value validation. Then, private cache lines are invalidated and the metadata is cleared.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ARC’s novel approach for committing writes and version- and value-validating reads minimizes communication required for detecting conflicts and avoids most self-invalidation costs.</a:t>
            </a:r>
            <a:endParaRPr lang="en-IN"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752255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look at the architecture modifications introduced by ARC.</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39</a:t>
            </a:fld>
            <a:endParaRPr lang="en-US"/>
          </a:p>
        </p:txBody>
      </p:sp>
    </p:spTree>
    <p:extLst>
      <p:ext uri="{BB962C8B-B14F-4D97-AF65-F5344CB8AC3E}">
        <p14:creationId xmlns:p14="http://schemas.microsoft.com/office/powerpoint/2010/main" val="1031591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and precise conflict detection requires precise tracking of accesses performed by a 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precisely detect conflicts, a cache needs to maintain precise read/write bits for each byte in a cache line. </a:t>
            </a:r>
          </a:p>
          <a:p>
            <a:endParaRPr lang="en-US" dirty="0"/>
          </a:p>
          <a:p>
            <a:r>
              <a:rPr lang="en-US" dirty="0"/>
              <a:t>This is generally done by extending private cache lines to add metadata bits to precisely track which cores access the byte offsets. </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40</a:t>
            </a:fld>
            <a:endParaRPr lang="en-US"/>
          </a:p>
        </p:txBody>
      </p:sp>
    </p:spTree>
    <p:extLst>
      <p:ext uri="{BB962C8B-B14F-4D97-AF65-F5344CB8AC3E}">
        <p14:creationId xmlns:p14="http://schemas.microsoft.com/office/powerpoint/2010/main" val="3674742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private caches are now extended to hold the access metadata, and there is a consistency controller which checks for region conflicts.</a:t>
            </a:r>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233068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problem </a:t>
            </a:r>
            <a:r>
              <a:rPr lang="en-US" baseline="0" dirty="0"/>
              <a:t>is that </a:t>
            </a:r>
            <a:r>
              <a:rPr lang="en-US" dirty="0"/>
              <a:t>C++ gives absolutely no semantics</a:t>
            </a:r>
            <a:r>
              <a:rPr lang="en-US" baseline="0" dirty="0"/>
              <a:t> to racy program executions,  which is referred to as catch-fire semantics. So ANYTHING BAD CAN HAPPEN!</a:t>
            </a:r>
            <a:endParaRPr lang="en-US" dirty="0"/>
          </a:p>
          <a:p>
            <a:endParaRPr lang="en-US" dirty="0"/>
          </a:p>
        </p:txBody>
      </p:sp>
      <p:sp>
        <p:nvSpPr>
          <p:cNvPr id="4" name="Slide Number Placeholder 3"/>
          <p:cNvSpPr>
            <a:spLocks noGrp="1"/>
          </p:cNvSpPr>
          <p:nvPr>
            <p:ph type="sldNum" sz="quarter" idx="10"/>
          </p:nvPr>
        </p:nvSpPr>
        <p:spPr/>
        <p:txBody>
          <a:bodyPr/>
          <a:lstStyle/>
          <a:p>
            <a:fld id="{4B3D6DAA-E120-448C-B8B6-DB18CD277923}" type="slidenum">
              <a:rPr lang="en-US" smtClean="0"/>
              <a:t>4</a:t>
            </a:fld>
            <a:endParaRPr lang="en-US"/>
          </a:p>
        </p:txBody>
      </p:sp>
    </p:spTree>
    <p:extLst>
      <p:ext uri="{BB962C8B-B14F-4D97-AF65-F5344CB8AC3E}">
        <p14:creationId xmlns:p14="http://schemas.microsoft.com/office/powerpoint/2010/main" val="4024236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 private cache line is evicted, the line is written back to the LLC along with the metadata. </a:t>
            </a:r>
            <a:r>
              <a:rPr lang="en-US" dirty="0"/>
              <a:t>In case the same line is evicted from multiple</a:t>
            </a:r>
            <a:r>
              <a:rPr lang="en-US" baseline="0" dirty="0"/>
              <a:t> cores, the LLC maintains precise access information from each core. </a:t>
            </a:r>
          </a:p>
          <a:p>
            <a:endParaRPr lang="en-US" baseline="0" dirty="0"/>
          </a:p>
          <a:p>
            <a:r>
              <a:rPr lang="en-US" baseline="0" dirty="0"/>
              <a:t>Once a line is evicted to the LLC, the LLC controller can eagerly check for conflicts for concurrent accesses from other cores.</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3386783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Impractical</a:t>
            </a:r>
            <a:r>
              <a:rPr lang="en-US" baseline="0" dirty="0"/>
              <a:t> for the LLC to store information, so we introduce a metadata cache.</a:t>
            </a:r>
          </a:p>
          <a:p>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43</a:t>
            </a:fld>
            <a:endParaRPr lang="en-US"/>
          </a:p>
        </p:txBody>
      </p:sp>
    </p:spTree>
    <p:extLst>
      <p:ext uri="{BB962C8B-B14F-4D97-AF65-F5344CB8AC3E}">
        <p14:creationId xmlns:p14="http://schemas.microsoft.com/office/powerpoint/2010/main" val="1149634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44</a:t>
            </a:fld>
            <a:endParaRPr lang="en-US" dirty="0"/>
          </a:p>
        </p:txBody>
      </p:sp>
    </p:spTree>
    <p:extLst>
      <p:ext uri="{BB962C8B-B14F-4D97-AF65-F5344CB8AC3E}">
        <p14:creationId xmlns:p14="http://schemas.microsoft.com/office/powerpoint/2010/main" val="2255080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show how ARC is able to check for precise region conflicts under different situations. </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45</a:t>
            </a:fld>
            <a:endParaRPr lang="en-US"/>
          </a:p>
        </p:txBody>
      </p:sp>
    </p:spTree>
    <p:extLst>
      <p:ext uri="{BB962C8B-B14F-4D97-AF65-F5344CB8AC3E}">
        <p14:creationId xmlns:p14="http://schemas.microsoft.com/office/powerpoint/2010/main" val="412920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figures and the notations.</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46</a:t>
            </a:fld>
            <a:endParaRPr lang="en-US"/>
          </a:p>
        </p:txBody>
      </p:sp>
    </p:spTree>
    <p:extLst>
      <p:ext uri="{BB962C8B-B14F-4D97-AF65-F5344CB8AC3E}">
        <p14:creationId xmlns:p14="http://schemas.microsoft.com/office/powerpoint/2010/main" val="3351461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60</a:t>
            </a:fld>
            <a:endParaRPr lang="en-US"/>
          </a:p>
        </p:txBody>
      </p:sp>
    </p:spTree>
    <p:extLst>
      <p:ext uri="{BB962C8B-B14F-4D97-AF65-F5344CB8AC3E}">
        <p14:creationId xmlns:p14="http://schemas.microsoft.com/office/powerpoint/2010/main" val="856106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implement and evaluate ARC with simulation.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simulate the performance of Viser</a:t>
            </a:r>
            <a:r>
              <a:rPr lang="en-US" baseline="0" dirty="0"/>
              <a:t> via Intel Pin and Java backends that model a directory-based MESI system and the Viser core.</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61</a:t>
            </a:fld>
            <a:endParaRPr lang="en-US" dirty="0"/>
          </a:p>
        </p:txBody>
      </p:sp>
    </p:spTree>
    <p:extLst>
      <p:ext uri="{BB962C8B-B14F-4D97-AF65-F5344CB8AC3E}">
        <p14:creationId xmlns:p14="http://schemas.microsoft.com/office/powerpoint/2010/main" val="322612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Though hardware </a:t>
            </a:r>
            <a:r>
              <a:rPr lang="en-US" sz="1200" b="0" i="0" u="none" strike="noStrike" kern="1200" baseline="0" dirty="0">
                <a:solidFill>
                  <a:schemeClr val="tx1"/>
                </a:solidFill>
                <a:latin typeface="+mn-lt"/>
                <a:ea typeface="+mn-ea"/>
                <a:cs typeface="+mn-cs"/>
              </a:rPr>
              <a:t>memory models (e.g., [3], [46], [50]) are generally stronger than language models, they apply only to the compiled code, thereby failing to provide end-to-end guarantees with respect </a:t>
            </a:r>
            <a:r>
              <a:rPr lang="en-IN" sz="1200" b="0" i="0" u="none" strike="noStrike" kern="1200" baseline="0" dirty="0">
                <a:solidFill>
                  <a:schemeClr val="tx1"/>
                </a:solidFill>
                <a:latin typeface="+mn-lt"/>
                <a:ea typeface="+mn-ea"/>
                <a:cs typeface="+mn-cs"/>
              </a:rPr>
              <a:t>to the source program.</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66</a:t>
            </a:fld>
            <a:endParaRPr lang="en-US"/>
          </a:p>
        </p:txBody>
      </p:sp>
    </p:spTree>
    <p:extLst>
      <p:ext uri="{BB962C8B-B14F-4D97-AF65-F5344CB8AC3E}">
        <p14:creationId xmlns:p14="http://schemas.microsoft.com/office/powerpoint/2010/main" val="405982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same racy C++ example that we saw earlier. What can go wrong with this simple program in presence of data races?</a:t>
            </a:r>
          </a:p>
          <a:p>
            <a:endParaRPr lang="en-US" baseline="0" dirty="0"/>
          </a:p>
          <a:p>
            <a:r>
              <a:rPr lang="en-US" dirty="0"/>
              <a:t>Compilers perform reorderings assuming data race freedom, and optimizations in presence of data races can lead to bad consequences.</a:t>
            </a:r>
          </a:p>
          <a:p>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415566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racy code snippet</a:t>
            </a:r>
            <a:r>
              <a:rPr lang="en-US" sz="1200" kern="1200" baseline="0" dirty="0">
                <a:solidFill>
                  <a:schemeClr val="tx1"/>
                </a:solidFill>
                <a:effectLst/>
                <a:latin typeface="+mn-lt"/>
                <a:ea typeface="+mn-ea"/>
                <a:cs typeface="+mn-cs"/>
              </a:rPr>
              <a:t> can lead to an infinite loop, NPE, or can see a partially initialized object, all because of </a:t>
            </a:r>
            <a:r>
              <a:rPr lang="en-US" dirty="0"/>
              <a:t>compiler and hardware reorderings</a:t>
            </a:r>
            <a:r>
              <a:rPr lang="en-US" baseline="0" dirty="0"/>
              <a:t> in the presence of data races.</a:t>
            </a:r>
          </a:p>
          <a:p>
            <a:endParaRPr lang="en-US" baseline="0" dirty="0"/>
          </a:p>
          <a:p>
            <a:r>
              <a:rPr lang="en-US" baseline="0" dirty="0"/>
              <a:t>So you see, presence of data races can lead to nondeterministic and erroneous behavior for even simple programs.</a:t>
            </a:r>
          </a:p>
          <a:p>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305032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racy code snippet</a:t>
            </a:r>
            <a:r>
              <a:rPr lang="en-US" sz="1200" kern="1200" baseline="0" dirty="0">
                <a:solidFill>
                  <a:schemeClr val="tx1"/>
                </a:solidFill>
                <a:effectLst/>
                <a:latin typeface="+mn-lt"/>
                <a:ea typeface="+mn-ea"/>
                <a:cs typeface="+mn-cs"/>
              </a:rPr>
              <a:t> can lead to an infinite loop, NPE, or can see a partially initialized object, all because of </a:t>
            </a:r>
            <a:r>
              <a:rPr lang="en-US" dirty="0"/>
              <a:t>compiler and hardware reorderings</a:t>
            </a:r>
            <a:r>
              <a:rPr lang="en-US" baseline="0" dirty="0"/>
              <a:t> in the presence of data races.</a:t>
            </a:r>
          </a:p>
          <a:p>
            <a:endParaRPr lang="en-US" baseline="0" dirty="0"/>
          </a:p>
          <a:p>
            <a:r>
              <a:rPr lang="en-US" baseline="0" dirty="0"/>
              <a:t>So you see, presence of data races can lead to nondeterministic and erroneous behavior for even simple programs.</a:t>
            </a:r>
          </a:p>
          <a:p>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13633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dealing with racy</a:t>
            </a:r>
            <a:r>
              <a:rPr lang="en-US" baseline="0" dirty="0"/>
              <a:t> programs is important, since </a:t>
            </a:r>
            <a:r>
              <a:rPr lang="en-US" dirty="0"/>
              <a:t>data races have led to many real-world failures leading to loss of property, loss of finance, and even loss of lives.</a:t>
            </a:r>
            <a:endParaRPr lang="en-IN" dirty="0"/>
          </a:p>
        </p:txBody>
      </p:sp>
      <p:sp>
        <p:nvSpPr>
          <p:cNvPr id="4" name="Slide Number Placeholder 3"/>
          <p:cNvSpPr>
            <a:spLocks noGrp="1"/>
          </p:cNvSpPr>
          <p:nvPr>
            <p:ph type="sldNum" sz="quarter" idx="5"/>
          </p:nvPr>
        </p:nvSpPr>
        <p:spPr/>
        <p:txBody>
          <a:bodyPr/>
          <a:lstStyle/>
          <a:p>
            <a:fld id="{4B3D6DAA-E120-448C-B8B6-DB18CD277923}" type="slidenum">
              <a:rPr lang="en-US" smtClean="0"/>
              <a:t>8</a:t>
            </a:fld>
            <a:endParaRPr lang="en-US"/>
          </a:p>
        </p:txBody>
      </p:sp>
    </p:spTree>
    <p:extLst>
      <p:ext uri="{BB962C8B-B14F-4D97-AF65-F5344CB8AC3E}">
        <p14:creationId xmlns:p14="http://schemas.microsoft.com/office/powerpoint/2010/main" val="89370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a:t>
            </a:r>
            <a:r>
              <a:rPr lang="en-US" baseline="0" dirty="0"/>
              <a:t> there is a need for stronger end-to-end memory models. I quote from </a:t>
            </a:r>
            <a:r>
              <a:rPr lang="en-US" baseline="0" dirty="0" err="1"/>
              <a:t>Adve</a:t>
            </a:r>
            <a:r>
              <a:rPr lang="en-US" baseline="0" dirty="0"/>
              <a:t> and Boehm…</a:t>
            </a:r>
          </a:p>
          <a:p>
            <a:endParaRPr lang="en-US" baseline="0" dirty="0"/>
          </a:p>
          <a:p>
            <a:r>
              <a:rPr lang="en-US" baseline="0" dirty="0"/>
              <a:t>They claim …</a:t>
            </a:r>
            <a:endParaRPr lang="en-US" dirty="0"/>
          </a:p>
          <a:p>
            <a:endParaRPr lang="en-US" dirty="0"/>
          </a:p>
          <a:p>
            <a:r>
              <a:rPr lang="en-US" dirty="0"/>
              <a:t>Furthermore, they encourage researchers to develop</a:t>
            </a:r>
            <a:r>
              <a:rPr lang="en-US" baseline="0" dirty="0"/>
              <a:t> languages …</a:t>
            </a:r>
          </a:p>
          <a:p>
            <a:endParaRPr lang="en-US"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232928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AAB016-F64E-48C2-B68D-A4A69342E6A4}"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229503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A32BA-13E7-4BDD-9E50-B4428F0DB4ED}"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215494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118B2-F5B7-4ACA-93B9-FE855F778BC9}"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179318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E87886-4592-4B7E-903B-3158FB608654}"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346349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167E7-FACE-4463-B52D-179914E2C17A}"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282053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975C5C-612A-4CF0-982C-BE5B04CF60F6}"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220355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E6A183-66B7-4536-933A-8A9E4E379503}" type="datetime1">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108411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D21D7F-A160-4475-BF26-501086EF772C}" type="datetime1">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381627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154ED-6590-4556-9AB9-3E4E8914004D}" type="datetime1">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369901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2B2F87-6064-4FCD-B6FE-1D0F517C25BA}"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35647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7622C0-2AD7-40E7-9E9B-635EAF75D653}"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2291C-B55C-40B8-B801-06958BBAE41A}" type="slidenum">
              <a:rPr lang="en-US" smtClean="0"/>
              <a:t>‹#›</a:t>
            </a:fld>
            <a:endParaRPr lang="en-US"/>
          </a:p>
        </p:txBody>
      </p:sp>
    </p:spTree>
    <p:extLst>
      <p:ext uri="{BB962C8B-B14F-4D97-AF65-F5344CB8AC3E}">
        <p14:creationId xmlns:p14="http://schemas.microsoft.com/office/powerpoint/2010/main" val="53194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F327-F011-44F9-9FCC-A5FF02483E7A}" type="datetime1">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2291C-B55C-40B8-B801-06958BBAE41A}" type="slidenum">
              <a:rPr lang="en-US" smtClean="0"/>
              <a:t>‹#›</a:t>
            </a:fld>
            <a:endParaRPr lang="en-US"/>
          </a:p>
        </p:txBody>
      </p:sp>
    </p:spTree>
    <p:extLst>
      <p:ext uri="{BB962C8B-B14F-4D97-AF65-F5344CB8AC3E}">
        <p14:creationId xmlns:p14="http://schemas.microsoft.com/office/powerpoint/2010/main" val="414471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Rethinking Support for Region Conflict Exceptions</a:t>
            </a:r>
          </a:p>
        </p:txBody>
      </p:sp>
      <p:sp>
        <p:nvSpPr>
          <p:cNvPr id="3" name="Subtitle 2"/>
          <p:cNvSpPr>
            <a:spLocks noGrp="1"/>
          </p:cNvSpPr>
          <p:nvPr>
            <p:ph type="subTitle" idx="1"/>
          </p:nvPr>
        </p:nvSpPr>
        <p:spPr/>
        <p:txBody>
          <a:bodyPr>
            <a:normAutofit lnSpcReduction="10000"/>
          </a:bodyPr>
          <a:lstStyle/>
          <a:p>
            <a:br>
              <a:rPr lang="en-US" dirty="0"/>
            </a:br>
            <a:r>
              <a:rPr lang="en-US" dirty="0"/>
              <a:t>Swarnendu Biswas, </a:t>
            </a:r>
            <a:r>
              <a:rPr lang="en-US" dirty="0" err="1"/>
              <a:t>Rui</a:t>
            </a:r>
            <a:r>
              <a:rPr lang="en-US" dirty="0"/>
              <a:t> Zhang, Michael D. Bond, and Brandon Lucia</a:t>
            </a:r>
          </a:p>
          <a:p>
            <a:endParaRPr lang="en-US" dirty="0"/>
          </a:p>
          <a:p>
            <a:r>
              <a:rPr lang="en-US" dirty="0"/>
              <a:t>IPDPS 2019</a:t>
            </a:r>
          </a:p>
        </p:txBody>
      </p:sp>
    </p:spTree>
    <p:extLst>
      <p:ext uri="{BB962C8B-B14F-4D97-AF65-F5344CB8AC3E}">
        <p14:creationId xmlns:p14="http://schemas.microsoft.com/office/powerpoint/2010/main" val="364198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We Mean by Strong Semantics?</a:t>
            </a:r>
          </a:p>
        </p:txBody>
      </p:sp>
      <p:sp>
        <p:nvSpPr>
          <p:cNvPr id="6" name="Rounded Rectangle 5"/>
          <p:cNvSpPr/>
          <p:nvPr/>
        </p:nvSpPr>
        <p:spPr>
          <a:xfrm>
            <a:off x="838200" y="3050516"/>
            <a:ext cx="10515600" cy="1483743"/>
          </a:xfrm>
          <a:prstGeom prst="roundRect">
            <a:avLst/>
          </a:prstGeom>
          <a:solidFill>
            <a:srgbClr val="00B050"/>
          </a:solidFill>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sz="4000" dirty="0">
                <a:solidFill>
                  <a:schemeClr val="bg1"/>
                </a:solidFill>
              </a:rPr>
              <a:t>End-to-end guarantees even for programs with data races</a:t>
            </a:r>
          </a:p>
        </p:txBody>
      </p:sp>
    </p:spTree>
    <p:extLst>
      <p:ext uri="{BB962C8B-B14F-4D97-AF65-F5344CB8AC3E}">
        <p14:creationId xmlns:p14="http://schemas.microsoft.com/office/powerpoint/2010/main" val="317179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0C166-1299-4960-A57C-64AA71C75EDC}"/>
              </a:ext>
            </a:extLst>
          </p:cNvPr>
          <p:cNvSpPr>
            <a:spLocks noGrp="1"/>
          </p:cNvSpPr>
          <p:nvPr>
            <p:ph type="title"/>
          </p:nvPr>
        </p:nvSpPr>
        <p:spPr/>
        <p:txBody>
          <a:bodyPr/>
          <a:lstStyle/>
          <a:p>
            <a:r>
              <a:rPr lang="en-US" dirty="0"/>
              <a:t>Outline</a:t>
            </a:r>
            <a:endParaRPr lang="en-IN" dirty="0"/>
          </a:p>
        </p:txBody>
      </p:sp>
      <p:graphicFrame>
        <p:nvGraphicFramePr>
          <p:cNvPr id="6" name="Content Placeholder 5">
            <a:extLst>
              <a:ext uri="{FF2B5EF4-FFF2-40B4-BE49-F238E27FC236}">
                <a16:creationId xmlns:a16="http://schemas.microsoft.com/office/drawing/2014/main" id="{6E4EEAC2-9BEC-40A2-B3F4-A6F2DB1B7704}"/>
              </a:ext>
            </a:extLst>
          </p:cNvPr>
          <p:cNvGraphicFramePr>
            <a:graphicFrameLocks noGrp="1"/>
          </p:cNvGraphicFramePr>
          <p:nvPr>
            <p:ph idx="1"/>
            <p:extLst>
              <p:ext uri="{D42A27DB-BD31-4B8C-83A1-F6EECF244321}">
                <p14:modId xmlns:p14="http://schemas.microsoft.com/office/powerpoint/2010/main" val="20189049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24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B9E107-D543-44C1-9E84-6BEF293457B9}"/>
              </a:ext>
            </a:extLst>
          </p:cNvPr>
          <p:cNvSpPr>
            <a:spLocks noGrp="1"/>
          </p:cNvSpPr>
          <p:nvPr>
            <p:ph type="title"/>
          </p:nvPr>
        </p:nvSpPr>
        <p:spPr/>
        <p:txBody>
          <a:bodyPr/>
          <a:lstStyle/>
          <a:p>
            <a:r>
              <a:rPr lang="en-US" dirty="0"/>
              <a:t>Strong Execution Semantics with Region Conflict Exceptions</a:t>
            </a:r>
            <a:endParaRPr lang="en-IN" dirty="0"/>
          </a:p>
        </p:txBody>
      </p:sp>
      <p:sp>
        <p:nvSpPr>
          <p:cNvPr id="5" name="Text Placeholder 4">
            <a:extLst>
              <a:ext uri="{FF2B5EF4-FFF2-40B4-BE49-F238E27FC236}">
                <a16:creationId xmlns:a16="http://schemas.microsoft.com/office/drawing/2014/main" id="{33509AA4-E239-4F45-B9BE-F45D7C77AA6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48485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 Program with Data Race</a:t>
            </a:r>
          </a:p>
        </p:txBody>
      </p:sp>
      <p:grpSp>
        <p:nvGrpSpPr>
          <p:cNvPr id="12" name="Group 11">
            <a:extLst>
              <a:ext uri="{FF2B5EF4-FFF2-40B4-BE49-F238E27FC236}">
                <a16:creationId xmlns:a16="http://schemas.microsoft.com/office/drawing/2014/main" id="{A6612DCF-8F1D-4686-8835-E8BBB3BD0090}"/>
              </a:ext>
            </a:extLst>
          </p:cNvPr>
          <p:cNvGrpSpPr/>
          <p:nvPr/>
        </p:nvGrpSpPr>
        <p:grpSpPr>
          <a:xfrm>
            <a:off x="1518321" y="2706701"/>
            <a:ext cx="4050727" cy="2503185"/>
            <a:chOff x="1856523" y="2706701"/>
            <a:chExt cx="4050727" cy="2503185"/>
          </a:xfrm>
        </p:grpSpPr>
        <p:sp>
          <p:nvSpPr>
            <p:cNvPr id="6" name="TextBox 5"/>
            <p:cNvSpPr txBox="1"/>
            <p:nvPr/>
          </p:nvSpPr>
          <p:spPr>
            <a:xfrm>
              <a:off x="2876425" y="2706701"/>
              <a:ext cx="2010922" cy="461665"/>
            </a:xfrm>
            <a:prstGeom prst="rect">
              <a:avLst/>
            </a:prstGeom>
            <a:noFill/>
          </p:spPr>
          <p:txBody>
            <a:bodyPr wrap="square" rtlCol="0">
              <a:spAutoFit/>
            </a:bodyPr>
            <a:lstStyle/>
            <a:p>
              <a:r>
                <a:rPr lang="en-US" sz="2400" b="1" dirty="0"/>
                <a:t>    Thread T1</a:t>
              </a:r>
            </a:p>
          </p:txBody>
        </p:sp>
        <p:sp>
          <p:nvSpPr>
            <p:cNvPr id="4" name="Rounded Rectangle 3"/>
            <p:cNvSpPr/>
            <p:nvPr/>
          </p:nvSpPr>
          <p:spPr>
            <a:xfrm>
              <a:off x="1856523" y="3486673"/>
              <a:ext cx="4050727" cy="1723213"/>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p:txBody>
        </p:sp>
      </p:grpSp>
      <p:grpSp>
        <p:nvGrpSpPr>
          <p:cNvPr id="13" name="Group 12">
            <a:extLst>
              <a:ext uri="{FF2B5EF4-FFF2-40B4-BE49-F238E27FC236}">
                <a16:creationId xmlns:a16="http://schemas.microsoft.com/office/drawing/2014/main" id="{48747EFD-E3FB-43FB-A3FB-8AED170FADF9}"/>
              </a:ext>
            </a:extLst>
          </p:cNvPr>
          <p:cNvGrpSpPr/>
          <p:nvPr/>
        </p:nvGrpSpPr>
        <p:grpSpPr>
          <a:xfrm>
            <a:off x="6572847" y="2706701"/>
            <a:ext cx="4050727" cy="2503185"/>
            <a:chOff x="6284749" y="2706701"/>
            <a:chExt cx="4050727" cy="2503185"/>
          </a:xfrm>
        </p:grpSpPr>
        <p:sp>
          <p:nvSpPr>
            <p:cNvPr id="7" name="TextBox 6"/>
            <p:cNvSpPr txBox="1"/>
            <p:nvPr/>
          </p:nvSpPr>
          <p:spPr>
            <a:xfrm>
              <a:off x="7304651" y="2706701"/>
              <a:ext cx="2010922" cy="461665"/>
            </a:xfrm>
            <a:prstGeom prst="rect">
              <a:avLst/>
            </a:prstGeom>
            <a:noFill/>
          </p:spPr>
          <p:txBody>
            <a:bodyPr wrap="square" rtlCol="0">
              <a:spAutoFit/>
            </a:bodyPr>
            <a:lstStyle/>
            <a:p>
              <a:r>
                <a:rPr lang="en-US" sz="2400" b="1" dirty="0"/>
                <a:t>    Thread T2</a:t>
              </a:r>
            </a:p>
          </p:txBody>
        </p:sp>
        <p:sp>
          <p:nvSpPr>
            <p:cNvPr id="5" name="Rounded Rectangle 4"/>
            <p:cNvSpPr/>
            <p:nvPr/>
          </p:nvSpPr>
          <p:spPr>
            <a:xfrm>
              <a:off x="6284749" y="3486673"/>
              <a:ext cx="4050727" cy="1723213"/>
            </a:xfrm>
            <a:prstGeom prst="roundRect">
              <a:avLst>
                <a:gd name="adj" fmla="val 6587"/>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b="1" dirty="0">
                  <a:solidFill>
                    <a:schemeClr val="tx1"/>
                  </a:solidFill>
                  <a:latin typeface="Fira Code" panose="020B0509050000020004" pitchFamily="49" charset="0"/>
                  <a:ea typeface="Fira Code" panose="020B0509050000020004" pitchFamily="49" charset="0"/>
                  <a:cs typeface="Consolas" pitchFamily="49" charset="0"/>
                </a:rPr>
                <a:t>if</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a:t>
              </a:r>
            </a:p>
          </p:txBody>
        </p:sp>
      </p:grpSp>
      <p:sp>
        <p:nvSpPr>
          <p:cNvPr id="2" name="TextBox 1"/>
          <p:cNvSpPr txBox="1"/>
          <p:nvPr/>
        </p:nvSpPr>
        <p:spPr>
          <a:xfrm>
            <a:off x="4680262" y="1940376"/>
            <a:ext cx="3066603" cy="707886"/>
          </a:xfrm>
          <a:prstGeom prst="rect">
            <a:avLst/>
          </a:prstGeom>
          <a:noFill/>
        </p:spPr>
        <p:txBody>
          <a:bodyPr wrap="square" rtlCol="0">
            <a:spAutoFit/>
          </a:bodyPr>
          <a:lstStyle/>
          <a:p>
            <a:r>
              <a:rPr lang="en-US" sz="2000" dirty="0">
                <a:latin typeface="Fira Code" panose="020B0509050000020004" pitchFamily="49" charset="0"/>
                <a:ea typeface="Fira Code" panose="020B0509050000020004" pitchFamily="49" charset="0"/>
                <a:cs typeface="Consolas" pitchFamily="49" charset="0"/>
              </a:rPr>
              <a:t>X* x = NULL;</a:t>
            </a:r>
          </a:p>
          <a:p>
            <a:r>
              <a:rPr lang="en-US" sz="2000" b="1" dirty="0">
                <a:latin typeface="Fira Code" panose="020B0509050000020004" pitchFamily="49" charset="0"/>
                <a:ea typeface="Fira Code" panose="020B0509050000020004" pitchFamily="49" charset="0"/>
                <a:cs typeface="Consolas" pitchFamily="49" charset="0"/>
              </a:rPr>
              <a:t>bool</a:t>
            </a:r>
            <a:r>
              <a:rPr lang="en-US" sz="2000" dirty="0">
                <a:latin typeface="Fira Code" panose="020B0509050000020004" pitchFamily="49" charset="0"/>
                <a:ea typeface="Fira Code" panose="020B0509050000020004" pitchFamily="49" charset="0"/>
                <a:cs typeface="Consolas" pitchFamily="49" charset="0"/>
              </a:rPr>
              <a:t> done= </a:t>
            </a:r>
            <a:r>
              <a:rPr lang="en-US" sz="2000" b="1" dirty="0">
                <a:latin typeface="Fira Code" panose="020B0509050000020004" pitchFamily="49" charset="0"/>
                <a:ea typeface="Fira Code" panose="020B0509050000020004" pitchFamily="49" charset="0"/>
                <a:cs typeface="Consolas" pitchFamily="49" charset="0"/>
              </a:rPr>
              <a:t>false</a:t>
            </a:r>
            <a:r>
              <a:rPr lang="en-US" sz="2000" dirty="0">
                <a:latin typeface="Fira Code" panose="020B0509050000020004" pitchFamily="49" charset="0"/>
                <a:ea typeface="Fira Code" panose="020B0509050000020004" pitchFamily="49" charset="0"/>
                <a:cs typeface="Consolas" pitchFamily="49" charset="0"/>
              </a:rPr>
              <a:t>;</a:t>
            </a:r>
          </a:p>
        </p:txBody>
      </p:sp>
      <p:cxnSp>
        <p:nvCxnSpPr>
          <p:cNvPr id="9" name="Shape 139">
            <a:extLst>
              <a:ext uri="{FF2B5EF4-FFF2-40B4-BE49-F238E27FC236}">
                <a16:creationId xmlns:a16="http://schemas.microsoft.com/office/drawing/2014/main" id="{1F0AB568-C194-4AAE-8472-6B4648F596E9}"/>
              </a:ext>
            </a:extLst>
          </p:cNvPr>
          <p:cNvCxnSpPr>
            <a:cxnSpLocks/>
          </p:cNvCxnSpPr>
          <p:nvPr/>
        </p:nvCxnSpPr>
        <p:spPr>
          <a:xfrm flipV="1">
            <a:off x="3543684" y="4006777"/>
            <a:ext cx="3079270" cy="341502"/>
          </a:xfrm>
          <a:prstGeom prst="straightConnector1">
            <a:avLst/>
          </a:prstGeom>
          <a:noFill/>
          <a:ln w="38100" cap="flat" cmpd="sng">
            <a:solidFill>
              <a:schemeClr val="bg2">
                <a:lumMod val="90000"/>
              </a:schemeClr>
            </a:solidFill>
            <a:prstDash val="dash"/>
            <a:round/>
            <a:headEnd type="triangle" w="lg" len="lg"/>
            <a:tailEnd type="triangle" w="lg" len="lg"/>
          </a:ln>
        </p:spPr>
      </p:cxnSp>
    </p:spTree>
    <p:extLst>
      <p:ext uri="{BB962C8B-B14F-4D97-AF65-F5344CB8AC3E}">
        <p14:creationId xmlns:p14="http://schemas.microsoft.com/office/powerpoint/2010/main" val="14086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Race Exceptions</a:t>
            </a:r>
          </a:p>
        </p:txBody>
      </p:sp>
      <p:grpSp>
        <p:nvGrpSpPr>
          <p:cNvPr id="12" name="Group 11">
            <a:extLst>
              <a:ext uri="{FF2B5EF4-FFF2-40B4-BE49-F238E27FC236}">
                <a16:creationId xmlns:a16="http://schemas.microsoft.com/office/drawing/2014/main" id="{A6612DCF-8F1D-4686-8835-E8BBB3BD0090}"/>
              </a:ext>
            </a:extLst>
          </p:cNvPr>
          <p:cNvGrpSpPr/>
          <p:nvPr/>
        </p:nvGrpSpPr>
        <p:grpSpPr>
          <a:xfrm>
            <a:off x="1518321" y="2706701"/>
            <a:ext cx="4050727" cy="2503185"/>
            <a:chOff x="1856523" y="2706701"/>
            <a:chExt cx="4050727" cy="2503185"/>
          </a:xfrm>
        </p:grpSpPr>
        <p:sp>
          <p:nvSpPr>
            <p:cNvPr id="6" name="TextBox 5"/>
            <p:cNvSpPr txBox="1"/>
            <p:nvPr/>
          </p:nvSpPr>
          <p:spPr>
            <a:xfrm>
              <a:off x="2876425" y="2706701"/>
              <a:ext cx="2010922" cy="461665"/>
            </a:xfrm>
            <a:prstGeom prst="rect">
              <a:avLst/>
            </a:prstGeom>
            <a:noFill/>
          </p:spPr>
          <p:txBody>
            <a:bodyPr wrap="square" rtlCol="0">
              <a:spAutoFit/>
            </a:bodyPr>
            <a:lstStyle/>
            <a:p>
              <a:r>
                <a:rPr lang="en-US" sz="2400" b="1" dirty="0"/>
                <a:t>    Thread T1</a:t>
              </a:r>
            </a:p>
          </p:txBody>
        </p:sp>
        <p:sp>
          <p:nvSpPr>
            <p:cNvPr id="4" name="Rounded Rectangle 3"/>
            <p:cNvSpPr/>
            <p:nvPr/>
          </p:nvSpPr>
          <p:spPr>
            <a:xfrm>
              <a:off x="1856523" y="3486673"/>
              <a:ext cx="4050727" cy="1723213"/>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p:txBody>
        </p:sp>
      </p:grpSp>
      <p:grpSp>
        <p:nvGrpSpPr>
          <p:cNvPr id="13" name="Group 12">
            <a:extLst>
              <a:ext uri="{FF2B5EF4-FFF2-40B4-BE49-F238E27FC236}">
                <a16:creationId xmlns:a16="http://schemas.microsoft.com/office/drawing/2014/main" id="{48747EFD-E3FB-43FB-A3FB-8AED170FADF9}"/>
              </a:ext>
            </a:extLst>
          </p:cNvPr>
          <p:cNvGrpSpPr/>
          <p:nvPr/>
        </p:nvGrpSpPr>
        <p:grpSpPr>
          <a:xfrm>
            <a:off x="6572847" y="2706701"/>
            <a:ext cx="4050727" cy="2503185"/>
            <a:chOff x="6284749" y="2706701"/>
            <a:chExt cx="4050727" cy="2503185"/>
          </a:xfrm>
        </p:grpSpPr>
        <p:sp>
          <p:nvSpPr>
            <p:cNvPr id="7" name="TextBox 6"/>
            <p:cNvSpPr txBox="1"/>
            <p:nvPr/>
          </p:nvSpPr>
          <p:spPr>
            <a:xfrm>
              <a:off x="7304651" y="2706701"/>
              <a:ext cx="2010922" cy="461665"/>
            </a:xfrm>
            <a:prstGeom prst="rect">
              <a:avLst/>
            </a:prstGeom>
            <a:noFill/>
          </p:spPr>
          <p:txBody>
            <a:bodyPr wrap="square" rtlCol="0">
              <a:spAutoFit/>
            </a:bodyPr>
            <a:lstStyle/>
            <a:p>
              <a:r>
                <a:rPr lang="en-US" sz="2400" b="1" dirty="0"/>
                <a:t>    Thread T2</a:t>
              </a:r>
            </a:p>
          </p:txBody>
        </p:sp>
        <p:sp>
          <p:nvSpPr>
            <p:cNvPr id="5" name="Rounded Rectangle 4"/>
            <p:cNvSpPr/>
            <p:nvPr/>
          </p:nvSpPr>
          <p:spPr>
            <a:xfrm>
              <a:off x="6284749" y="3486673"/>
              <a:ext cx="4050727" cy="1723213"/>
            </a:xfrm>
            <a:prstGeom prst="roundRect">
              <a:avLst>
                <a:gd name="adj" fmla="val 6587"/>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b="1" dirty="0">
                  <a:solidFill>
                    <a:schemeClr val="tx1"/>
                  </a:solidFill>
                  <a:latin typeface="Fira Code" panose="020B0509050000020004" pitchFamily="49" charset="0"/>
                  <a:ea typeface="Fira Code" panose="020B0509050000020004" pitchFamily="49" charset="0"/>
                  <a:cs typeface="Consolas" pitchFamily="49" charset="0"/>
                </a:rPr>
                <a:t>if</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a:t>
              </a:r>
            </a:p>
          </p:txBody>
        </p:sp>
      </p:grpSp>
      <p:sp>
        <p:nvSpPr>
          <p:cNvPr id="2" name="TextBox 1"/>
          <p:cNvSpPr txBox="1"/>
          <p:nvPr/>
        </p:nvSpPr>
        <p:spPr>
          <a:xfrm>
            <a:off x="4680262" y="1940376"/>
            <a:ext cx="3066603" cy="707886"/>
          </a:xfrm>
          <a:prstGeom prst="rect">
            <a:avLst/>
          </a:prstGeom>
          <a:noFill/>
        </p:spPr>
        <p:txBody>
          <a:bodyPr wrap="square" rtlCol="0">
            <a:spAutoFit/>
          </a:bodyPr>
          <a:lstStyle/>
          <a:p>
            <a:r>
              <a:rPr lang="en-US" sz="2000" dirty="0">
                <a:latin typeface="Fira Code" panose="020B0509050000020004" pitchFamily="49" charset="0"/>
                <a:ea typeface="Fira Code" panose="020B0509050000020004" pitchFamily="49" charset="0"/>
                <a:cs typeface="Consolas" pitchFamily="49" charset="0"/>
              </a:rPr>
              <a:t>X* x = NULL;</a:t>
            </a:r>
          </a:p>
          <a:p>
            <a:r>
              <a:rPr lang="en-US" sz="2000" b="1" dirty="0">
                <a:latin typeface="Fira Code" panose="020B0509050000020004" pitchFamily="49" charset="0"/>
                <a:ea typeface="Fira Code" panose="020B0509050000020004" pitchFamily="49" charset="0"/>
                <a:cs typeface="Consolas" pitchFamily="49" charset="0"/>
              </a:rPr>
              <a:t>bool</a:t>
            </a:r>
            <a:r>
              <a:rPr lang="en-US" sz="2000" dirty="0">
                <a:latin typeface="Fira Code" panose="020B0509050000020004" pitchFamily="49" charset="0"/>
                <a:ea typeface="Fira Code" panose="020B0509050000020004" pitchFamily="49" charset="0"/>
                <a:cs typeface="Consolas" pitchFamily="49" charset="0"/>
              </a:rPr>
              <a:t> done= </a:t>
            </a:r>
            <a:r>
              <a:rPr lang="en-US" sz="2000" b="1" dirty="0">
                <a:latin typeface="Fira Code" panose="020B0509050000020004" pitchFamily="49" charset="0"/>
                <a:ea typeface="Fira Code" panose="020B0509050000020004" pitchFamily="49" charset="0"/>
                <a:cs typeface="Consolas" pitchFamily="49" charset="0"/>
              </a:rPr>
              <a:t>false</a:t>
            </a:r>
            <a:r>
              <a:rPr lang="en-US" sz="2000" dirty="0">
                <a:latin typeface="Fira Code" panose="020B0509050000020004" pitchFamily="49" charset="0"/>
                <a:ea typeface="Fira Code" panose="020B0509050000020004" pitchFamily="49" charset="0"/>
                <a:cs typeface="Consolas" pitchFamily="49" charset="0"/>
              </a:rPr>
              <a:t>;</a:t>
            </a:r>
          </a:p>
        </p:txBody>
      </p:sp>
      <p:cxnSp>
        <p:nvCxnSpPr>
          <p:cNvPr id="9" name="Shape 139">
            <a:extLst>
              <a:ext uri="{FF2B5EF4-FFF2-40B4-BE49-F238E27FC236}">
                <a16:creationId xmlns:a16="http://schemas.microsoft.com/office/drawing/2014/main" id="{1F0AB568-C194-4AAE-8472-6B4648F596E9}"/>
              </a:ext>
            </a:extLst>
          </p:cNvPr>
          <p:cNvCxnSpPr>
            <a:cxnSpLocks/>
          </p:cNvCxnSpPr>
          <p:nvPr/>
        </p:nvCxnSpPr>
        <p:spPr>
          <a:xfrm flipV="1">
            <a:off x="3543684" y="4006777"/>
            <a:ext cx="3079270" cy="341502"/>
          </a:xfrm>
          <a:prstGeom prst="straightConnector1">
            <a:avLst/>
          </a:prstGeom>
          <a:noFill/>
          <a:ln w="38100" cap="flat" cmpd="sng">
            <a:solidFill>
              <a:schemeClr val="bg2">
                <a:lumMod val="90000"/>
              </a:schemeClr>
            </a:solidFill>
            <a:prstDash val="dash"/>
            <a:round/>
            <a:headEnd type="triangle" w="lg" len="lg"/>
            <a:tailEnd type="triangle" w="lg" len="lg"/>
          </a:ln>
        </p:spPr>
      </p:cxnSp>
      <p:sp>
        <p:nvSpPr>
          <p:cNvPr id="11" name="Explosion 2 8">
            <a:extLst>
              <a:ext uri="{FF2B5EF4-FFF2-40B4-BE49-F238E27FC236}">
                <a16:creationId xmlns:a16="http://schemas.microsoft.com/office/drawing/2014/main" id="{18B8099B-19E7-4358-9031-4838DACA95D3}"/>
              </a:ext>
            </a:extLst>
          </p:cNvPr>
          <p:cNvSpPr/>
          <p:nvPr/>
        </p:nvSpPr>
        <p:spPr>
          <a:xfrm>
            <a:off x="3118616" y="2099603"/>
            <a:ext cx="5954767" cy="3026537"/>
          </a:xfrm>
          <a:prstGeom prst="irregularSeal2">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EXCEPTION</a:t>
            </a:r>
          </a:p>
        </p:txBody>
      </p:sp>
    </p:spTree>
    <p:extLst>
      <p:ext uri="{BB962C8B-B14F-4D97-AF65-F5344CB8AC3E}">
        <p14:creationId xmlns:p14="http://schemas.microsoft.com/office/powerpoint/2010/main" val="38548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Region Conflicts</a:t>
            </a:r>
          </a:p>
        </p:txBody>
      </p:sp>
      <p:grpSp>
        <p:nvGrpSpPr>
          <p:cNvPr id="14" name="Group 13">
            <a:extLst>
              <a:ext uri="{FF2B5EF4-FFF2-40B4-BE49-F238E27FC236}">
                <a16:creationId xmlns:a16="http://schemas.microsoft.com/office/drawing/2014/main" id="{53027F92-CB26-41A7-A202-FB4B648AB44F}"/>
              </a:ext>
            </a:extLst>
          </p:cNvPr>
          <p:cNvGrpSpPr/>
          <p:nvPr/>
        </p:nvGrpSpPr>
        <p:grpSpPr>
          <a:xfrm>
            <a:off x="2268482" y="1927079"/>
            <a:ext cx="2010922" cy="3997270"/>
            <a:chOff x="1642182" y="1927079"/>
            <a:chExt cx="2010922" cy="3997270"/>
          </a:xfrm>
        </p:grpSpPr>
        <p:sp>
          <p:nvSpPr>
            <p:cNvPr id="5" name="Rounded Rectangle 4"/>
            <p:cNvSpPr/>
            <p:nvPr/>
          </p:nvSpPr>
          <p:spPr>
            <a:xfrm>
              <a:off x="1642182" y="2703415"/>
              <a:ext cx="2010922" cy="3220934"/>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42182" y="1927079"/>
              <a:ext cx="2010922" cy="461665"/>
            </a:xfrm>
            <a:prstGeom prst="rect">
              <a:avLst/>
            </a:prstGeom>
            <a:noFill/>
          </p:spPr>
          <p:txBody>
            <a:bodyPr wrap="square" rtlCol="0">
              <a:spAutoFit/>
            </a:bodyPr>
            <a:lstStyle/>
            <a:p>
              <a:r>
                <a:rPr lang="en-US" sz="2400" b="1" dirty="0"/>
                <a:t>    Thread T1</a:t>
              </a:r>
            </a:p>
          </p:txBody>
        </p:sp>
        <p:sp>
          <p:nvSpPr>
            <p:cNvPr id="9" name="Rounded Rectangle 8"/>
            <p:cNvSpPr/>
            <p:nvPr/>
          </p:nvSpPr>
          <p:spPr>
            <a:xfrm>
              <a:off x="2027773" y="3147505"/>
              <a:ext cx="1239740" cy="49624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Fira Code" panose="020B0509050000020004" pitchFamily="49" charset="0"/>
                  <a:ea typeface="Fira Code" panose="020B0509050000020004" pitchFamily="49" charset="0"/>
                </a:rPr>
                <a:t>wr</a:t>
              </a:r>
              <a:r>
                <a:rPr lang="en-US" sz="2400" dirty="0">
                  <a:latin typeface="Fira Code" panose="020B0509050000020004" pitchFamily="49" charset="0"/>
                  <a:ea typeface="Fira Code" panose="020B0509050000020004" pitchFamily="49" charset="0"/>
                </a:rPr>
                <a:t> x</a:t>
              </a:r>
            </a:p>
          </p:txBody>
        </p:sp>
      </p:grpSp>
      <p:sp>
        <p:nvSpPr>
          <p:cNvPr id="4" name="Rounded Rectangle 3"/>
          <p:cNvSpPr/>
          <p:nvPr/>
        </p:nvSpPr>
        <p:spPr>
          <a:xfrm>
            <a:off x="5140034" y="2903621"/>
            <a:ext cx="2010922" cy="2820523"/>
          </a:xfrm>
          <a:prstGeom prst="round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25625" y="4527138"/>
            <a:ext cx="1239740" cy="49624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Fira Code" panose="020B0509050000020004" pitchFamily="49" charset="0"/>
                <a:ea typeface="Fira Code" panose="020B0509050000020004" pitchFamily="49" charset="0"/>
              </a:rPr>
              <a:t>rd</a:t>
            </a:r>
            <a:r>
              <a:rPr lang="en-US" sz="2400" dirty="0">
                <a:latin typeface="Fira Code" panose="020B0509050000020004" pitchFamily="49" charset="0"/>
                <a:ea typeface="Fira Code" panose="020B0509050000020004" pitchFamily="49" charset="0"/>
              </a:rPr>
              <a:t> x</a:t>
            </a:r>
          </a:p>
        </p:txBody>
      </p:sp>
      <p:sp>
        <p:nvSpPr>
          <p:cNvPr id="8" name="TextBox 7"/>
          <p:cNvSpPr txBox="1"/>
          <p:nvPr/>
        </p:nvSpPr>
        <p:spPr>
          <a:xfrm>
            <a:off x="5140034" y="1927079"/>
            <a:ext cx="2010922" cy="461665"/>
          </a:xfrm>
          <a:prstGeom prst="rect">
            <a:avLst/>
          </a:prstGeom>
          <a:noFill/>
        </p:spPr>
        <p:txBody>
          <a:bodyPr wrap="square" rtlCol="0">
            <a:spAutoFit/>
          </a:bodyPr>
          <a:lstStyle/>
          <a:p>
            <a:r>
              <a:rPr lang="en-US" sz="2400" b="1" dirty="0"/>
              <a:t>    Thread T2</a:t>
            </a:r>
          </a:p>
        </p:txBody>
      </p:sp>
      <p:sp>
        <p:nvSpPr>
          <p:cNvPr id="2" name="Cloud Callout 1"/>
          <p:cNvSpPr/>
          <p:nvPr/>
        </p:nvSpPr>
        <p:spPr>
          <a:xfrm>
            <a:off x="7213988" y="3608884"/>
            <a:ext cx="1970975" cy="918254"/>
          </a:xfrm>
          <a:prstGeom prst="cloudCallout">
            <a:avLst>
              <a:gd name="adj1" fmla="val -78695"/>
              <a:gd name="adj2" fmla="val 47267"/>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Conflict</a:t>
            </a:r>
          </a:p>
        </p:txBody>
      </p:sp>
      <p:grpSp>
        <p:nvGrpSpPr>
          <p:cNvPr id="11" name="Group 10">
            <a:extLst>
              <a:ext uri="{FF2B5EF4-FFF2-40B4-BE49-F238E27FC236}">
                <a16:creationId xmlns:a16="http://schemas.microsoft.com/office/drawing/2014/main" id="{A771DA26-853B-45F0-9D12-DF507708DB8C}"/>
              </a:ext>
            </a:extLst>
          </p:cNvPr>
          <p:cNvGrpSpPr/>
          <p:nvPr/>
        </p:nvGrpSpPr>
        <p:grpSpPr>
          <a:xfrm>
            <a:off x="343760" y="1721082"/>
            <a:ext cx="369332" cy="4407013"/>
            <a:chOff x="87869" y="1502046"/>
            <a:chExt cx="369332" cy="4407013"/>
          </a:xfrm>
        </p:grpSpPr>
        <p:cxnSp>
          <p:nvCxnSpPr>
            <p:cNvPr id="12" name="Straight Arrow Connector 11">
              <a:extLst>
                <a:ext uri="{FF2B5EF4-FFF2-40B4-BE49-F238E27FC236}">
                  <a16:creationId xmlns:a16="http://schemas.microsoft.com/office/drawing/2014/main" id="{B5307DD8-ADD3-467A-A758-C9941CE13FB0}"/>
                </a:ext>
              </a:extLst>
            </p:cNvPr>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16CAF2-82E0-4922-B5A9-3C4226C7E61C}"/>
                </a:ext>
              </a:extLst>
            </p:cNvPr>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cxnSp>
        <p:nvCxnSpPr>
          <p:cNvPr id="17" name="Shape 139">
            <a:extLst>
              <a:ext uri="{FF2B5EF4-FFF2-40B4-BE49-F238E27FC236}">
                <a16:creationId xmlns:a16="http://schemas.microsoft.com/office/drawing/2014/main" id="{063DA5BF-DA86-423E-ACCE-48284CCD4339}"/>
              </a:ext>
            </a:extLst>
          </p:cNvPr>
          <p:cNvCxnSpPr>
            <a:cxnSpLocks/>
            <a:stCxn id="9" idx="3"/>
            <a:endCxn id="6" idx="1"/>
          </p:cNvCxnSpPr>
          <p:nvPr/>
        </p:nvCxnSpPr>
        <p:spPr>
          <a:xfrm>
            <a:off x="3893813" y="3395628"/>
            <a:ext cx="1631812" cy="1379633"/>
          </a:xfrm>
          <a:prstGeom prst="straightConnector1">
            <a:avLst/>
          </a:prstGeom>
          <a:noFill/>
          <a:ln w="38100" cap="flat" cmpd="sng">
            <a:solidFill>
              <a:schemeClr val="bg2">
                <a:lumMod val="90000"/>
              </a:schemeClr>
            </a:solidFill>
            <a:prstDash val="dash"/>
            <a:round/>
            <a:headEnd type="triangle" w="lg" len="lg"/>
            <a:tailEnd type="triangle" w="lg" len="lg"/>
          </a:ln>
        </p:spPr>
      </p:cxnSp>
    </p:spTree>
    <p:extLst>
      <p:ext uri="{BB962C8B-B14F-4D97-AF65-F5344CB8AC3E}">
        <p14:creationId xmlns:p14="http://schemas.microsoft.com/office/powerpoint/2010/main" val="1286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2610"/>
            <a:ext cx="10515600" cy="928754"/>
          </a:xfrm>
        </p:spPr>
        <p:txBody>
          <a:bodyPr>
            <a:normAutofit/>
          </a:bodyPr>
          <a:lstStyle/>
          <a:p>
            <a:r>
              <a:rPr lang="en-US" dirty="0"/>
              <a:t>Synchronization Free Regions (SFRs)</a:t>
            </a:r>
          </a:p>
        </p:txBody>
      </p:sp>
      <p:grpSp>
        <p:nvGrpSpPr>
          <p:cNvPr id="25" name="Group 24"/>
          <p:cNvGrpSpPr/>
          <p:nvPr/>
        </p:nvGrpSpPr>
        <p:grpSpPr>
          <a:xfrm>
            <a:off x="2955236" y="912209"/>
            <a:ext cx="2020977" cy="5540528"/>
            <a:chOff x="1632127" y="1040381"/>
            <a:chExt cx="2020977" cy="5540528"/>
          </a:xfrm>
        </p:grpSpPr>
        <p:sp>
          <p:nvSpPr>
            <p:cNvPr id="7" name="TextBox 6"/>
            <p:cNvSpPr txBox="1"/>
            <p:nvPr/>
          </p:nvSpPr>
          <p:spPr>
            <a:xfrm>
              <a:off x="1642182" y="1040381"/>
              <a:ext cx="2010922" cy="461665"/>
            </a:xfrm>
            <a:prstGeom prst="rect">
              <a:avLst/>
            </a:prstGeom>
            <a:noFill/>
          </p:spPr>
          <p:txBody>
            <a:bodyPr wrap="square" rtlCol="0">
              <a:spAutoFit/>
            </a:bodyPr>
            <a:lstStyle/>
            <a:p>
              <a:r>
                <a:rPr lang="en-US" sz="2400" b="1" dirty="0"/>
                <a:t>    Thread T1</a:t>
              </a:r>
            </a:p>
          </p:txBody>
        </p:sp>
        <p:grpSp>
          <p:nvGrpSpPr>
            <p:cNvPr id="24" name="Group 23"/>
            <p:cNvGrpSpPr/>
            <p:nvPr/>
          </p:nvGrpSpPr>
          <p:grpSpPr>
            <a:xfrm>
              <a:off x="1632127" y="1772385"/>
              <a:ext cx="2020977" cy="4808524"/>
              <a:chOff x="1632127" y="1772385"/>
              <a:chExt cx="2020977" cy="4808524"/>
            </a:xfrm>
          </p:grpSpPr>
          <p:grpSp>
            <p:nvGrpSpPr>
              <p:cNvPr id="23" name="Group 22"/>
              <p:cNvGrpSpPr/>
              <p:nvPr/>
            </p:nvGrpSpPr>
            <p:grpSpPr>
              <a:xfrm>
                <a:off x="1642182" y="1772385"/>
                <a:ext cx="2010922" cy="1333030"/>
                <a:chOff x="1642182" y="1772385"/>
                <a:chExt cx="2010922" cy="1333030"/>
              </a:xfrm>
            </p:grpSpPr>
            <p:sp>
              <p:nvSpPr>
                <p:cNvPr id="5" name="Rounded Rectangle 4"/>
                <p:cNvSpPr/>
                <p:nvPr/>
              </p:nvSpPr>
              <p:spPr>
                <a:xfrm>
                  <a:off x="1642182" y="1772385"/>
                  <a:ext cx="2010922" cy="798722"/>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69315" y="2643750"/>
                  <a:ext cx="1336545" cy="461665"/>
                </a:xfrm>
                <a:prstGeom prst="rect">
                  <a:avLst/>
                </a:prstGeom>
                <a:noFill/>
              </p:spPr>
              <p:txBody>
                <a:bodyPr wrap="square" rtlCol="0">
                  <a:spAutoFit/>
                </a:bodyPr>
                <a:lstStyle/>
                <a:p>
                  <a:pPr algn="ctr"/>
                  <a:r>
                    <a:rPr lang="en-US" sz="2400" dirty="0">
                      <a:latin typeface="Fira Code" panose="020B0509050000020004" pitchFamily="49" charset="0"/>
                      <a:ea typeface="Fira Code" panose="020B0509050000020004" pitchFamily="49" charset="0"/>
                    </a:rPr>
                    <a:t>lock m</a:t>
                  </a:r>
                </a:p>
              </p:txBody>
            </p:sp>
          </p:grpSp>
          <p:sp>
            <p:nvSpPr>
              <p:cNvPr id="11" name="Rounded Rectangle 10"/>
              <p:cNvSpPr/>
              <p:nvPr/>
            </p:nvSpPr>
            <p:spPr>
              <a:xfrm>
                <a:off x="1632127" y="3178452"/>
                <a:ext cx="2010922" cy="964047"/>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69314" y="4202466"/>
                <a:ext cx="1336545" cy="461665"/>
              </a:xfrm>
              <a:prstGeom prst="rect">
                <a:avLst/>
              </a:prstGeom>
              <a:noFill/>
            </p:spPr>
            <p:txBody>
              <a:bodyPr wrap="square" rtlCol="0">
                <a:spAutoFit/>
              </a:bodyPr>
              <a:lstStyle/>
              <a:p>
                <a:pPr algn="ctr"/>
                <a:r>
                  <a:rPr lang="en-US" sz="2400" dirty="0">
                    <a:latin typeface="Fira Code" panose="020B0509050000020004" pitchFamily="49" charset="0"/>
                    <a:ea typeface="Fira Code" panose="020B0509050000020004" pitchFamily="49" charset="0"/>
                  </a:rPr>
                  <a:t>lock n</a:t>
                </a:r>
              </a:p>
            </p:txBody>
          </p:sp>
          <p:sp>
            <p:nvSpPr>
              <p:cNvPr id="14" name="Rounded Rectangle 13"/>
              <p:cNvSpPr/>
              <p:nvPr/>
            </p:nvSpPr>
            <p:spPr>
              <a:xfrm>
                <a:off x="1632127" y="4717321"/>
                <a:ext cx="2010922" cy="186358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6789343" y="912209"/>
            <a:ext cx="2010922" cy="5179530"/>
            <a:chOff x="5760643" y="912209"/>
            <a:chExt cx="2010922" cy="5179530"/>
          </a:xfrm>
        </p:grpSpPr>
        <p:sp>
          <p:nvSpPr>
            <p:cNvPr id="4" name="Rounded Rectangle 3"/>
            <p:cNvSpPr/>
            <p:nvPr/>
          </p:nvSpPr>
          <p:spPr>
            <a:xfrm>
              <a:off x="5760643" y="3494567"/>
              <a:ext cx="2010922" cy="2597172"/>
            </a:xfrm>
            <a:prstGeom prst="round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60643" y="912209"/>
              <a:ext cx="2010922" cy="461665"/>
            </a:xfrm>
            <a:prstGeom prst="rect">
              <a:avLst/>
            </a:prstGeom>
            <a:noFill/>
          </p:spPr>
          <p:txBody>
            <a:bodyPr wrap="square" rtlCol="0">
              <a:spAutoFit/>
            </a:bodyPr>
            <a:lstStyle/>
            <a:p>
              <a:r>
                <a:rPr lang="en-US" sz="2400" b="1" dirty="0"/>
                <a:t>    Thread T2</a:t>
              </a:r>
            </a:p>
          </p:txBody>
        </p:sp>
        <p:sp>
          <p:nvSpPr>
            <p:cNvPr id="16" name="Rounded Rectangle 15"/>
            <p:cNvSpPr/>
            <p:nvPr/>
          </p:nvSpPr>
          <p:spPr>
            <a:xfrm>
              <a:off x="5760643" y="1647231"/>
              <a:ext cx="2010922" cy="1292799"/>
            </a:xfrm>
            <a:prstGeom prst="round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29238" y="2982554"/>
              <a:ext cx="1673733" cy="461665"/>
            </a:xfrm>
            <a:prstGeom prst="rect">
              <a:avLst/>
            </a:prstGeom>
            <a:noFill/>
          </p:spPr>
          <p:txBody>
            <a:bodyPr wrap="square" rtlCol="0">
              <a:spAutoFit/>
            </a:bodyPr>
            <a:lstStyle/>
            <a:p>
              <a:pPr algn="ctr"/>
              <a:r>
                <a:rPr lang="en-US" sz="2400" dirty="0">
                  <a:latin typeface="Fira Code" panose="020B0509050000020004" pitchFamily="49" charset="0"/>
                  <a:ea typeface="Fira Code" panose="020B0509050000020004" pitchFamily="49" charset="0"/>
                </a:rPr>
                <a:t>unlock n</a:t>
              </a:r>
            </a:p>
          </p:txBody>
        </p:sp>
      </p:grpSp>
      <p:grpSp>
        <p:nvGrpSpPr>
          <p:cNvPr id="29" name="Group 28"/>
          <p:cNvGrpSpPr/>
          <p:nvPr/>
        </p:nvGrpSpPr>
        <p:grpSpPr>
          <a:xfrm>
            <a:off x="343760" y="1721082"/>
            <a:ext cx="369332" cy="4407013"/>
            <a:chOff x="87869" y="1502046"/>
            <a:chExt cx="369332" cy="4407013"/>
          </a:xfrm>
        </p:grpSpPr>
        <p:cxnSp>
          <p:nvCxnSpPr>
            <p:cNvPr id="21" name="Straight Arrow Connector 20"/>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spTree>
    <p:extLst>
      <p:ext uri="{BB962C8B-B14F-4D97-AF65-F5344CB8AC3E}">
        <p14:creationId xmlns:p14="http://schemas.microsoft.com/office/powerpoint/2010/main" val="5256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Region Conflicts</a:t>
            </a:r>
          </a:p>
        </p:txBody>
      </p:sp>
      <p:grpSp>
        <p:nvGrpSpPr>
          <p:cNvPr id="14" name="Group 13">
            <a:extLst>
              <a:ext uri="{FF2B5EF4-FFF2-40B4-BE49-F238E27FC236}">
                <a16:creationId xmlns:a16="http://schemas.microsoft.com/office/drawing/2014/main" id="{53027F92-CB26-41A7-A202-FB4B648AB44F}"/>
              </a:ext>
            </a:extLst>
          </p:cNvPr>
          <p:cNvGrpSpPr/>
          <p:nvPr/>
        </p:nvGrpSpPr>
        <p:grpSpPr>
          <a:xfrm>
            <a:off x="2268482" y="1927079"/>
            <a:ext cx="2010922" cy="3997270"/>
            <a:chOff x="1642182" y="1927079"/>
            <a:chExt cx="2010922" cy="3997270"/>
          </a:xfrm>
        </p:grpSpPr>
        <p:sp>
          <p:nvSpPr>
            <p:cNvPr id="5" name="Rounded Rectangle 4"/>
            <p:cNvSpPr/>
            <p:nvPr/>
          </p:nvSpPr>
          <p:spPr>
            <a:xfrm>
              <a:off x="1642182" y="2703415"/>
              <a:ext cx="2010922" cy="3220934"/>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42182" y="1927079"/>
              <a:ext cx="2010922" cy="461665"/>
            </a:xfrm>
            <a:prstGeom prst="rect">
              <a:avLst/>
            </a:prstGeom>
            <a:noFill/>
          </p:spPr>
          <p:txBody>
            <a:bodyPr wrap="square" rtlCol="0">
              <a:spAutoFit/>
            </a:bodyPr>
            <a:lstStyle/>
            <a:p>
              <a:r>
                <a:rPr lang="en-US" sz="2400" b="1" dirty="0"/>
                <a:t>    Thread T1</a:t>
              </a:r>
            </a:p>
          </p:txBody>
        </p:sp>
        <p:sp>
          <p:nvSpPr>
            <p:cNvPr id="9" name="Rounded Rectangle 8"/>
            <p:cNvSpPr/>
            <p:nvPr/>
          </p:nvSpPr>
          <p:spPr>
            <a:xfrm>
              <a:off x="2027773" y="3147505"/>
              <a:ext cx="1239740" cy="49624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Fira Code" panose="020B0509050000020004" pitchFamily="49" charset="0"/>
                  <a:ea typeface="Fira Code" panose="020B0509050000020004" pitchFamily="49" charset="0"/>
                </a:rPr>
                <a:t>wr</a:t>
              </a:r>
              <a:r>
                <a:rPr lang="en-US" sz="2400" dirty="0">
                  <a:latin typeface="Fira Code" panose="020B0509050000020004" pitchFamily="49" charset="0"/>
                  <a:ea typeface="Fira Code" panose="020B0509050000020004" pitchFamily="49" charset="0"/>
                </a:rPr>
                <a:t> x</a:t>
              </a:r>
            </a:p>
          </p:txBody>
        </p:sp>
      </p:grpSp>
      <p:sp>
        <p:nvSpPr>
          <p:cNvPr id="4" name="Rounded Rectangle 3"/>
          <p:cNvSpPr/>
          <p:nvPr/>
        </p:nvSpPr>
        <p:spPr>
          <a:xfrm>
            <a:off x="5140034" y="2903621"/>
            <a:ext cx="2010922" cy="2820523"/>
          </a:xfrm>
          <a:prstGeom prst="round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25625" y="4527138"/>
            <a:ext cx="1239740" cy="49624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Fira Code" panose="020B0509050000020004" pitchFamily="49" charset="0"/>
                <a:ea typeface="Fira Code" panose="020B0509050000020004" pitchFamily="49" charset="0"/>
              </a:rPr>
              <a:t>rd</a:t>
            </a:r>
            <a:r>
              <a:rPr lang="en-US" sz="2400" dirty="0">
                <a:latin typeface="Fira Code" panose="020B0509050000020004" pitchFamily="49" charset="0"/>
                <a:ea typeface="Fira Code" panose="020B0509050000020004" pitchFamily="49" charset="0"/>
              </a:rPr>
              <a:t> x</a:t>
            </a:r>
          </a:p>
        </p:txBody>
      </p:sp>
      <p:sp>
        <p:nvSpPr>
          <p:cNvPr id="8" name="TextBox 7"/>
          <p:cNvSpPr txBox="1"/>
          <p:nvPr/>
        </p:nvSpPr>
        <p:spPr>
          <a:xfrm>
            <a:off x="5140034" y="1927079"/>
            <a:ext cx="2010922" cy="461665"/>
          </a:xfrm>
          <a:prstGeom prst="rect">
            <a:avLst/>
          </a:prstGeom>
          <a:noFill/>
        </p:spPr>
        <p:txBody>
          <a:bodyPr wrap="square" rtlCol="0">
            <a:spAutoFit/>
          </a:bodyPr>
          <a:lstStyle/>
          <a:p>
            <a:r>
              <a:rPr lang="en-US" sz="2400" b="1" dirty="0"/>
              <a:t>    Thread T2</a:t>
            </a:r>
          </a:p>
        </p:txBody>
      </p:sp>
      <p:sp>
        <p:nvSpPr>
          <p:cNvPr id="2" name="Cloud Callout 1"/>
          <p:cNvSpPr/>
          <p:nvPr/>
        </p:nvSpPr>
        <p:spPr>
          <a:xfrm>
            <a:off x="7213988" y="3608884"/>
            <a:ext cx="1970975" cy="918254"/>
          </a:xfrm>
          <a:prstGeom prst="cloudCallout">
            <a:avLst>
              <a:gd name="adj1" fmla="val -78695"/>
              <a:gd name="adj2" fmla="val 4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Conflict</a:t>
            </a:r>
          </a:p>
        </p:txBody>
      </p:sp>
      <p:grpSp>
        <p:nvGrpSpPr>
          <p:cNvPr id="11" name="Group 10">
            <a:extLst>
              <a:ext uri="{FF2B5EF4-FFF2-40B4-BE49-F238E27FC236}">
                <a16:creationId xmlns:a16="http://schemas.microsoft.com/office/drawing/2014/main" id="{A771DA26-853B-45F0-9D12-DF507708DB8C}"/>
              </a:ext>
            </a:extLst>
          </p:cNvPr>
          <p:cNvGrpSpPr/>
          <p:nvPr/>
        </p:nvGrpSpPr>
        <p:grpSpPr>
          <a:xfrm>
            <a:off x="343760" y="1721082"/>
            <a:ext cx="369332" cy="4407013"/>
            <a:chOff x="87869" y="1502046"/>
            <a:chExt cx="369332" cy="4407013"/>
          </a:xfrm>
        </p:grpSpPr>
        <p:cxnSp>
          <p:nvCxnSpPr>
            <p:cNvPr id="12" name="Straight Arrow Connector 11">
              <a:extLst>
                <a:ext uri="{FF2B5EF4-FFF2-40B4-BE49-F238E27FC236}">
                  <a16:creationId xmlns:a16="http://schemas.microsoft.com/office/drawing/2014/main" id="{B5307DD8-ADD3-467A-A758-C9941CE13FB0}"/>
                </a:ext>
              </a:extLst>
            </p:cNvPr>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16CAF2-82E0-4922-B5A9-3C4226C7E61C}"/>
                </a:ext>
              </a:extLst>
            </p:cNvPr>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cxnSp>
        <p:nvCxnSpPr>
          <p:cNvPr id="17" name="Shape 139">
            <a:extLst>
              <a:ext uri="{FF2B5EF4-FFF2-40B4-BE49-F238E27FC236}">
                <a16:creationId xmlns:a16="http://schemas.microsoft.com/office/drawing/2014/main" id="{063DA5BF-DA86-423E-ACCE-48284CCD4339}"/>
              </a:ext>
            </a:extLst>
          </p:cNvPr>
          <p:cNvCxnSpPr>
            <a:cxnSpLocks/>
            <a:stCxn id="9" idx="3"/>
            <a:endCxn id="6" idx="1"/>
          </p:cNvCxnSpPr>
          <p:nvPr/>
        </p:nvCxnSpPr>
        <p:spPr>
          <a:xfrm>
            <a:off x="3893813" y="3395628"/>
            <a:ext cx="1631812" cy="1379633"/>
          </a:xfrm>
          <a:prstGeom prst="straightConnector1">
            <a:avLst/>
          </a:prstGeom>
          <a:noFill/>
          <a:ln w="38100" cap="flat" cmpd="sng">
            <a:solidFill>
              <a:schemeClr val="bg2">
                <a:lumMod val="90000"/>
              </a:schemeClr>
            </a:solidFill>
            <a:prstDash val="dash"/>
            <a:round/>
            <a:headEnd type="triangle" w="lg" len="lg"/>
            <a:tailEnd type="triangle" w="lg" len="lg"/>
          </a:ln>
        </p:spPr>
      </p:cxnSp>
      <p:sp>
        <p:nvSpPr>
          <p:cNvPr id="16" name="Cloud 15">
            <a:extLst>
              <a:ext uri="{FF2B5EF4-FFF2-40B4-BE49-F238E27FC236}">
                <a16:creationId xmlns:a16="http://schemas.microsoft.com/office/drawing/2014/main" id="{F93368E0-1E3D-4A48-9FF8-71A3354D301B}"/>
              </a:ext>
            </a:extLst>
          </p:cNvPr>
          <p:cNvSpPr/>
          <p:nvPr/>
        </p:nvSpPr>
        <p:spPr>
          <a:xfrm>
            <a:off x="1787237" y="2346617"/>
            <a:ext cx="8645236" cy="2755344"/>
          </a:xfrm>
          <a:prstGeom prst="cloud">
            <a:avLst/>
          </a:prstGeom>
          <a:solidFill>
            <a:schemeClr val="bg1">
              <a:lumMod val="95000"/>
            </a:schemeClr>
          </a:solidFill>
          <a:ln w="28575">
            <a:solidFill>
              <a:schemeClr val="bg1">
                <a:lumMod val="50000"/>
              </a:schemeClr>
            </a:solidFill>
          </a:ln>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Report a subset of true data races that can potentially violate region serializability</a:t>
            </a:r>
          </a:p>
        </p:txBody>
      </p:sp>
    </p:spTree>
    <p:extLst>
      <p:ext uri="{BB962C8B-B14F-4D97-AF65-F5344CB8AC3E}">
        <p14:creationId xmlns:p14="http://schemas.microsoft.com/office/powerpoint/2010/main" val="17265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1201"/>
            <a:ext cx="10515600" cy="1325562"/>
          </a:xfrm>
        </p:spPr>
        <p:txBody>
          <a:bodyPr/>
          <a:lstStyle/>
          <a:p>
            <a:r>
              <a:rPr lang="en-US" dirty="0"/>
              <a:t>Semantics with Region Conflict Exceptions</a:t>
            </a:r>
            <a:endParaRPr lang="en-US" b="1" dirty="0"/>
          </a:p>
        </p:txBody>
      </p:sp>
      <p:sp>
        <p:nvSpPr>
          <p:cNvPr id="28" name="Rounded Rectangle 27"/>
          <p:cNvSpPr/>
          <p:nvPr/>
        </p:nvSpPr>
        <p:spPr>
          <a:xfrm>
            <a:off x="845127" y="1787634"/>
            <a:ext cx="2639759" cy="1323376"/>
          </a:xfrm>
          <a:prstGeom prst="roundRect">
            <a:avLst/>
          </a:prstGeom>
          <a:solidFill>
            <a:schemeClr val="bg1">
              <a:lumMod val="9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rPr>
              <a:t>Conflict-free execution</a:t>
            </a:r>
          </a:p>
        </p:txBody>
      </p:sp>
      <p:sp>
        <p:nvSpPr>
          <p:cNvPr id="29" name="Notched Right Arrow 28"/>
          <p:cNvSpPr/>
          <p:nvPr/>
        </p:nvSpPr>
        <p:spPr>
          <a:xfrm>
            <a:off x="4361950" y="2145427"/>
            <a:ext cx="992299" cy="607790"/>
          </a:xfrm>
          <a:prstGeom prst="notchedRightArrow">
            <a:avLst/>
          </a:prstGeom>
          <a:solidFill>
            <a:schemeClr val="bg1"/>
          </a:solidFill>
          <a:ln>
            <a:solidFill>
              <a:schemeClr val="tx1"/>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30" name="Flowchart: Document 29"/>
          <p:cNvSpPr/>
          <p:nvPr/>
        </p:nvSpPr>
        <p:spPr>
          <a:xfrm>
            <a:off x="6231312" y="1787634"/>
            <a:ext cx="2893637" cy="1323376"/>
          </a:xfrm>
          <a:prstGeom prst="flowChartDocument">
            <a:avLst/>
          </a:prstGeom>
          <a:solidFill>
            <a:schemeClr val="accent6">
              <a:lumMod val="20000"/>
              <a:lumOff val="8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chemeClr val="tx1"/>
                </a:solidFill>
              </a:rPr>
              <a:t>SFR serializability</a:t>
            </a:r>
          </a:p>
        </p:txBody>
      </p:sp>
      <p:grpSp>
        <p:nvGrpSpPr>
          <p:cNvPr id="27" name="Group 26">
            <a:extLst>
              <a:ext uri="{FF2B5EF4-FFF2-40B4-BE49-F238E27FC236}">
                <a16:creationId xmlns:a16="http://schemas.microsoft.com/office/drawing/2014/main" id="{550E192E-BC67-4174-9D64-A5401A85D7A5}"/>
              </a:ext>
            </a:extLst>
          </p:cNvPr>
          <p:cNvGrpSpPr/>
          <p:nvPr/>
        </p:nvGrpSpPr>
        <p:grpSpPr>
          <a:xfrm>
            <a:off x="9580051" y="961409"/>
            <a:ext cx="2244362" cy="5587549"/>
            <a:chOff x="9580051" y="961409"/>
            <a:chExt cx="2244362" cy="5587549"/>
          </a:xfrm>
        </p:grpSpPr>
        <p:grpSp>
          <p:nvGrpSpPr>
            <p:cNvPr id="31" name="Group 30">
              <a:extLst>
                <a:ext uri="{FF2B5EF4-FFF2-40B4-BE49-F238E27FC236}">
                  <a16:creationId xmlns:a16="http://schemas.microsoft.com/office/drawing/2014/main" id="{95BCE0BA-E72D-4DEC-8724-9E6C01ECA9D9}"/>
                </a:ext>
              </a:extLst>
            </p:cNvPr>
            <p:cNvGrpSpPr/>
            <p:nvPr/>
          </p:nvGrpSpPr>
          <p:grpSpPr>
            <a:xfrm>
              <a:off x="10219900" y="961409"/>
              <a:ext cx="1604513" cy="5587549"/>
              <a:chOff x="10219900" y="961409"/>
              <a:chExt cx="1604513" cy="5587549"/>
            </a:xfrm>
          </p:grpSpPr>
          <p:sp>
            <p:nvSpPr>
              <p:cNvPr id="35" name="Rounded Rectangle 16">
                <a:extLst>
                  <a:ext uri="{FF2B5EF4-FFF2-40B4-BE49-F238E27FC236}">
                    <a16:creationId xmlns:a16="http://schemas.microsoft.com/office/drawing/2014/main" id="{DE958924-32BE-4E56-BEF7-726B8D6558B3}"/>
                  </a:ext>
                </a:extLst>
              </p:cNvPr>
              <p:cNvSpPr/>
              <p:nvPr/>
            </p:nvSpPr>
            <p:spPr>
              <a:xfrm>
                <a:off x="10219900" y="1385697"/>
                <a:ext cx="1604513" cy="1295545"/>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SFR</a:t>
                </a:r>
              </a:p>
            </p:txBody>
          </p:sp>
          <p:sp>
            <p:nvSpPr>
              <p:cNvPr id="36" name="Rounded Rectangle 17">
                <a:extLst>
                  <a:ext uri="{FF2B5EF4-FFF2-40B4-BE49-F238E27FC236}">
                    <a16:creationId xmlns:a16="http://schemas.microsoft.com/office/drawing/2014/main" id="{41C8E937-6F4F-4E6B-AE30-544207E68F96}"/>
                  </a:ext>
                </a:extLst>
              </p:cNvPr>
              <p:cNvSpPr/>
              <p:nvPr/>
            </p:nvSpPr>
            <p:spPr>
              <a:xfrm>
                <a:off x="10219900" y="3111010"/>
                <a:ext cx="1604513" cy="1279784"/>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SFR</a:t>
                </a:r>
              </a:p>
            </p:txBody>
          </p:sp>
          <p:sp>
            <p:nvSpPr>
              <p:cNvPr id="37" name="Rounded Rectangle 18">
                <a:extLst>
                  <a:ext uri="{FF2B5EF4-FFF2-40B4-BE49-F238E27FC236}">
                    <a16:creationId xmlns:a16="http://schemas.microsoft.com/office/drawing/2014/main" id="{F04CB856-84EB-4A4B-880E-64489C7988B2}"/>
                  </a:ext>
                </a:extLst>
              </p:cNvPr>
              <p:cNvSpPr/>
              <p:nvPr/>
            </p:nvSpPr>
            <p:spPr>
              <a:xfrm>
                <a:off x="10219900" y="4827979"/>
                <a:ext cx="1604513" cy="1295545"/>
              </a:xfrm>
              <a:prstGeom prst="round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SFR</a:t>
                </a:r>
              </a:p>
            </p:txBody>
          </p:sp>
          <p:sp>
            <p:nvSpPr>
              <p:cNvPr id="38" name="TextBox 37">
                <a:extLst>
                  <a:ext uri="{FF2B5EF4-FFF2-40B4-BE49-F238E27FC236}">
                    <a16:creationId xmlns:a16="http://schemas.microsoft.com/office/drawing/2014/main" id="{F4A3E1A5-7034-43F6-9840-A79D8719636C}"/>
                  </a:ext>
                </a:extLst>
              </p:cNvPr>
              <p:cNvSpPr txBox="1"/>
              <p:nvPr/>
            </p:nvSpPr>
            <p:spPr>
              <a:xfrm>
                <a:off x="10391214" y="961409"/>
                <a:ext cx="1261884" cy="400110"/>
              </a:xfrm>
              <a:prstGeom prst="rect">
                <a:avLst/>
              </a:prstGeom>
              <a:solidFill>
                <a:schemeClr val="bg1"/>
              </a:solidFill>
            </p:spPr>
            <p:txBody>
              <a:bodyPr wrap="none" rtlCol="0">
                <a:spAutoFit/>
              </a:bodyPr>
              <a:lstStyle/>
              <a:p>
                <a:r>
                  <a:rPr lang="en-US" sz="2000" dirty="0">
                    <a:latin typeface="Fira Code" panose="020B0509050000020004" pitchFamily="49" charset="0"/>
                    <a:ea typeface="Fira Code" panose="020B0509050000020004" pitchFamily="49" charset="0"/>
                  </a:rPr>
                  <a:t>lock(l)</a:t>
                </a:r>
              </a:p>
            </p:txBody>
          </p:sp>
          <p:sp>
            <p:nvSpPr>
              <p:cNvPr id="39" name="TextBox 38">
                <a:extLst>
                  <a:ext uri="{FF2B5EF4-FFF2-40B4-BE49-F238E27FC236}">
                    <a16:creationId xmlns:a16="http://schemas.microsoft.com/office/drawing/2014/main" id="{4EDCC854-94A0-47FB-BD8F-69B25745FB62}"/>
                  </a:ext>
                </a:extLst>
              </p:cNvPr>
              <p:cNvSpPr txBox="1"/>
              <p:nvPr/>
            </p:nvSpPr>
            <p:spPr>
              <a:xfrm>
                <a:off x="10391214" y="2698495"/>
                <a:ext cx="1261884" cy="400110"/>
              </a:xfrm>
              <a:prstGeom prst="rect">
                <a:avLst/>
              </a:prstGeom>
              <a:solidFill>
                <a:schemeClr val="bg1"/>
              </a:solidFill>
            </p:spPr>
            <p:txBody>
              <a:bodyPr wrap="none" rtlCol="0">
                <a:spAutoFit/>
              </a:bodyPr>
              <a:lstStyle/>
              <a:p>
                <a:r>
                  <a:rPr lang="en-US" sz="2000" dirty="0">
                    <a:latin typeface="Fira Code" panose="020B0509050000020004" pitchFamily="49" charset="0"/>
                    <a:ea typeface="Fira Code" panose="020B0509050000020004" pitchFamily="49" charset="0"/>
                  </a:rPr>
                  <a:t>lock(m)</a:t>
                </a:r>
              </a:p>
            </p:txBody>
          </p:sp>
          <p:sp>
            <p:nvSpPr>
              <p:cNvPr id="40" name="TextBox 39">
                <a:extLst>
                  <a:ext uri="{FF2B5EF4-FFF2-40B4-BE49-F238E27FC236}">
                    <a16:creationId xmlns:a16="http://schemas.microsoft.com/office/drawing/2014/main" id="{A48B5B8C-8C2A-4C9F-B1C3-A3D0F4EE98A9}"/>
                  </a:ext>
                </a:extLst>
              </p:cNvPr>
              <p:cNvSpPr txBox="1"/>
              <p:nvPr/>
            </p:nvSpPr>
            <p:spPr>
              <a:xfrm>
                <a:off x="10391214" y="4415464"/>
                <a:ext cx="1261884" cy="400110"/>
              </a:xfrm>
              <a:prstGeom prst="rect">
                <a:avLst/>
              </a:prstGeom>
              <a:solidFill>
                <a:schemeClr val="bg1"/>
              </a:solidFill>
            </p:spPr>
            <p:txBody>
              <a:bodyPr wrap="none" rtlCol="0">
                <a:spAutoFit/>
              </a:bodyPr>
              <a:lstStyle/>
              <a:p>
                <a:r>
                  <a:rPr lang="en-US" sz="2000" dirty="0">
                    <a:latin typeface="Fira Code" panose="020B0509050000020004" pitchFamily="49" charset="0"/>
                    <a:ea typeface="Fira Code" panose="020B0509050000020004" pitchFamily="49" charset="0"/>
                  </a:rPr>
                  <a:t>lock(l)</a:t>
                </a:r>
              </a:p>
            </p:txBody>
          </p:sp>
          <p:sp>
            <p:nvSpPr>
              <p:cNvPr id="41" name="TextBox 40">
                <a:extLst>
                  <a:ext uri="{FF2B5EF4-FFF2-40B4-BE49-F238E27FC236}">
                    <a16:creationId xmlns:a16="http://schemas.microsoft.com/office/drawing/2014/main" id="{29712E24-C856-4A46-AAC7-CFCE5252A673}"/>
                  </a:ext>
                </a:extLst>
              </p:cNvPr>
              <p:cNvSpPr txBox="1"/>
              <p:nvPr/>
            </p:nvSpPr>
            <p:spPr>
              <a:xfrm>
                <a:off x="10237326" y="6148848"/>
                <a:ext cx="1569660" cy="400110"/>
              </a:xfrm>
              <a:prstGeom prst="rect">
                <a:avLst/>
              </a:prstGeom>
              <a:solidFill>
                <a:schemeClr val="bg1"/>
              </a:solidFill>
            </p:spPr>
            <p:txBody>
              <a:bodyPr wrap="none" rtlCol="0">
                <a:spAutoFit/>
              </a:bodyPr>
              <a:lstStyle/>
              <a:p>
                <a:r>
                  <a:rPr lang="en-US" sz="2000" dirty="0">
                    <a:latin typeface="Fira Code" panose="020B0509050000020004" pitchFamily="49" charset="0"/>
                    <a:ea typeface="Fira Code" panose="020B0509050000020004" pitchFamily="49" charset="0"/>
                  </a:rPr>
                  <a:t>unlock(l)</a:t>
                </a:r>
              </a:p>
            </p:txBody>
          </p:sp>
        </p:grpSp>
        <p:grpSp>
          <p:nvGrpSpPr>
            <p:cNvPr id="32" name="Group 31">
              <a:extLst>
                <a:ext uri="{FF2B5EF4-FFF2-40B4-BE49-F238E27FC236}">
                  <a16:creationId xmlns:a16="http://schemas.microsoft.com/office/drawing/2014/main" id="{5DAB32CD-3B50-41FF-9E2A-746E28CD5887}"/>
                </a:ext>
              </a:extLst>
            </p:cNvPr>
            <p:cNvGrpSpPr/>
            <p:nvPr/>
          </p:nvGrpSpPr>
          <p:grpSpPr>
            <a:xfrm>
              <a:off x="9580051" y="1630524"/>
              <a:ext cx="369332" cy="4407013"/>
              <a:chOff x="87869" y="1502046"/>
              <a:chExt cx="369332" cy="4407013"/>
            </a:xfrm>
          </p:grpSpPr>
          <p:cxnSp>
            <p:nvCxnSpPr>
              <p:cNvPr id="33" name="Straight Arrow Connector 32">
                <a:extLst>
                  <a:ext uri="{FF2B5EF4-FFF2-40B4-BE49-F238E27FC236}">
                    <a16:creationId xmlns:a16="http://schemas.microsoft.com/office/drawing/2014/main" id="{332DE4AB-D812-48B7-969E-D03F2BC5EE4A}"/>
                  </a:ext>
                </a:extLst>
              </p:cNvPr>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D58A751-63DF-48E5-9070-E3730D15767A}"/>
                  </a:ext>
                </a:extLst>
              </p:cNvPr>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grpSp>
      <p:sp>
        <p:nvSpPr>
          <p:cNvPr id="19" name="Rounded Rectangle 10">
            <a:extLst>
              <a:ext uri="{FF2B5EF4-FFF2-40B4-BE49-F238E27FC236}">
                <a16:creationId xmlns:a16="http://schemas.microsoft.com/office/drawing/2014/main" id="{9E9E34EA-21FC-4897-8AA1-CFE0C00535C9}"/>
              </a:ext>
            </a:extLst>
          </p:cNvPr>
          <p:cNvSpPr/>
          <p:nvPr/>
        </p:nvSpPr>
        <p:spPr>
          <a:xfrm>
            <a:off x="845127" y="4267356"/>
            <a:ext cx="8279820" cy="104166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Synchronization-free regions (SFRs) execute atomically</a:t>
            </a:r>
          </a:p>
        </p:txBody>
      </p:sp>
    </p:spTree>
    <p:extLst>
      <p:ext uri="{BB962C8B-B14F-4D97-AF65-F5344CB8AC3E}">
        <p14:creationId xmlns:p14="http://schemas.microsoft.com/office/powerpoint/2010/main" val="19915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1201"/>
            <a:ext cx="10515600" cy="1325562"/>
          </a:xfrm>
        </p:spPr>
        <p:txBody>
          <a:bodyPr/>
          <a:lstStyle/>
          <a:p>
            <a:r>
              <a:rPr lang="en-US" dirty="0"/>
              <a:t>Semantics with Region Conflict Exceptions</a:t>
            </a:r>
            <a:endParaRPr lang="en-US" b="1" dirty="0"/>
          </a:p>
        </p:txBody>
      </p:sp>
      <p:sp>
        <p:nvSpPr>
          <p:cNvPr id="28" name="Rounded Rectangle 27"/>
          <p:cNvSpPr/>
          <p:nvPr/>
        </p:nvSpPr>
        <p:spPr>
          <a:xfrm>
            <a:off x="845127" y="1787634"/>
            <a:ext cx="2639759" cy="1323376"/>
          </a:xfrm>
          <a:prstGeom prst="roundRect">
            <a:avLst/>
          </a:prstGeom>
          <a:solidFill>
            <a:schemeClr val="bg1">
              <a:lumMod val="9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rPr>
              <a:t>Conflict-free execution</a:t>
            </a:r>
          </a:p>
        </p:txBody>
      </p:sp>
      <p:sp>
        <p:nvSpPr>
          <p:cNvPr id="29" name="Notched Right Arrow 28"/>
          <p:cNvSpPr/>
          <p:nvPr/>
        </p:nvSpPr>
        <p:spPr>
          <a:xfrm>
            <a:off x="4361949" y="2145427"/>
            <a:ext cx="992299" cy="607790"/>
          </a:xfrm>
          <a:prstGeom prst="notchedRightArrow">
            <a:avLst/>
          </a:prstGeom>
          <a:solidFill>
            <a:schemeClr val="bg1"/>
          </a:solidFill>
          <a:ln>
            <a:solidFill>
              <a:schemeClr val="tx1"/>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30" name="Flowchart: Document 29"/>
          <p:cNvSpPr/>
          <p:nvPr/>
        </p:nvSpPr>
        <p:spPr>
          <a:xfrm>
            <a:off x="6231312" y="1787634"/>
            <a:ext cx="2893637" cy="1323376"/>
          </a:xfrm>
          <a:prstGeom prst="flowChartDocument">
            <a:avLst/>
          </a:prstGeom>
          <a:solidFill>
            <a:schemeClr val="accent6">
              <a:lumMod val="20000"/>
              <a:lumOff val="8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chemeClr val="tx1"/>
                </a:solidFill>
              </a:rPr>
              <a:t>SFR serializability</a:t>
            </a:r>
          </a:p>
        </p:txBody>
      </p:sp>
      <p:sp>
        <p:nvSpPr>
          <p:cNvPr id="20" name="Notched Right Arrow 19"/>
          <p:cNvSpPr/>
          <p:nvPr/>
        </p:nvSpPr>
        <p:spPr>
          <a:xfrm>
            <a:off x="4362086" y="4508104"/>
            <a:ext cx="992025" cy="624639"/>
          </a:xfrm>
          <a:prstGeom prst="notchedRightArrow">
            <a:avLst/>
          </a:prstGeom>
          <a:solidFill>
            <a:schemeClr val="bg1"/>
          </a:solidFill>
          <a:ln>
            <a:solidFill>
              <a:schemeClr val="tx1"/>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21" name="TextBox 20"/>
          <p:cNvSpPr txBox="1"/>
          <p:nvPr/>
        </p:nvSpPr>
        <p:spPr>
          <a:xfrm>
            <a:off x="4324197" y="3918923"/>
            <a:ext cx="1046953" cy="646331"/>
          </a:xfrm>
          <a:prstGeom prst="rect">
            <a:avLst/>
          </a:prstGeom>
          <a:noFill/>
        </p:spPr>
        <p:txBody>
          <a:bodyPr wrap="none" rtlCol="0">
            <a:spAutoFit/>
          </a:bodyPr>
          <a:lstStyle/>
          <a:p>
            <a:pPr algn="ctr"/>
            <a:r>
              <a:rPr lang="en-US" dirty="0"/>
              <a:t>true data</a:t>
            </a:r>
          </a:p>
          <a:p>
            <a:pPr algn="ctr"/>
            <a:r>
              <a:rPr lang="en-US" dirty="0"/>
              <a:t>races</a:t>
            </a:r>
          </a:p>
        </p:txBody>
      </p:sp>
      <p:sp>
        <p:nvSpPr>
          <p:cNvPr id="22" name="Rounded Rectangle 31">
            <a:extLst>
              <a:ext uri="{FF2B5EF4-FFF2-40B4-BE49-F238E27FC236}">
                <a16:creationId xmlns:a16="http://schemas.microsoft.com/office/drawing/2014/main" id="{61B05319-51C6-4E69-B5D1-DD504F46A197}"/>
              </a:ext>
            </a:extLst>
          </p:cNvPr>
          <p:cNvSpPr/>
          <p:nvPr/>
        </p:nvSpPr>
        <p:spPr>
          <a:xfrm>
            <a:off x="845127" y="4158735"/>
            <a:ext cx="2639759" cy="1323376"/>
          </a:xfrm>
          <a:prstGeom prst="roundRect">
            <a:avLst/>
          </a:prstGeom>
          <a:solidFill>
            <a:schemeClr val="bg1">
              <a:lumMod val="9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rPr>
              <a:t>Region conflict</a:t>
            </a:r>
          </a:p>
        </p:txBody>
      </p:sp>
      <p:sp>
        <p:nvSpPr>
          <p:cNvPr id="23" name="Flowchart: Document 22">
            <a:extLst>
              <a:ext uri="{FF2B5EF4-FFF2-40B4-BE49-F238E27FC236}">
                <a16:creationId xmlns:a16="http://schemas.microsoft.com/office/drawing/2014/main" id="{24FB3008-14A3-40DE-B2A9-F30EE25CAF9E}"/>
              </a:ext>
            </a:extLst>
          </p:cNvPr>
          <p:cNvSpPr/>
          <p:nvPr/>
        </p:nvSpPr>
        <p:spPr>
          <a:xfrm>
            <a:off x="6231312" y="4158735"/>
            <a:ext cx="2893637" cy="1323376"/>
          </a:xfrm>
          <a:prstGeom prst="flowChartDocument">
            <a:avLst/>
          </a:prstGeom>
          <a:solidFill>
            <a:schemeClr val="accent2">
              <a:lumMod val="20000"/>
              <a:lumOff val="8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tx1"/>
                </a:solidFill>
              </a:rPr>
              <a:t>Potential serializability violation</a:t>
            </a:r>
          </a:p>
        </p:txBody>
      </p:sp>
    </p:spTree>
    <p:extLst>
      <p:ext uri="{BB962C8B-B14F-4D97-AF65-F5344CB8AC3E}">
        <p14:creationId xmlns:p14="http://schemas.microsoft.com/office/powerpoint/2010/main" val="256640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 Program with Data Race</a:t>
            </a:r>
          </a:p>
        </p:txBody>
      </p:sp>
      <p:grpSp>
        <p:nvGrpSpPr>
          <p:cNvPr id="12" name="Group 11">
            <a:extLst>
              <a:ext uri="{FF2B5EF4-FFF2-40B4-BE49-F238E27FC236}">
                <a16:creationId xmlns:a16="http://schemas.microsoft.com/office/drawing/2014/main" id="{A6612DCF-8F1D-4686-8835-E8BBB3BD0090}"/>
              </a:ext>
            </a:extLst>
          </p:cNvPr>
          <p:cNvGrpSpPr/>
          <p:nvPr/>
        </p:nvGrpSpPr>
        <p:grpSpPr>
          <a:xfrm>
            <a:off x="1518321" y="2706701"/>
            <a:ext cx="4050727" cy="2503185"/>
            <a:chOff x="1856523" y="2706701"/>
            <a:chExt cx="4050727" cy="2503185"/>
          </a:xfrm>
        </p:grpSpPr>
        <p:sp>
          <p:nvSpPr>
            <p:cNvPr id="6" name="TextBox 5"/>
            <p:cNvSpPr txBox="1"/>
            <p:nvPr/>
          </p:nvSpPr>
          <p:spPr>
            <a:xfrm>
              <a:off x="2876425" y="2706701"/>
              <a:ext cx="2010922" cy="461665"/>
            </a:xfrm>
            <a:prstGeom prst="rect">
              <a:avLst/>
            </a:prstGeom>
            <a:noFill/>
          </p:spPr>
          <p:txBody>
            <a:bodyPr wrap="square" rtlCol="0">
              <a:spAutoFit/>
            </a:bodyPr>
            <a:lstStyle/>
            <a:p>
              <a:r>
                <a:rPr lang="en-US" sz="2400" b="1" dirty="0"/>
                <a:t>    Thread T1</a:t>
              </a:r>
            </a:p>
          </p:txBody>
        </p:sp>
        <p:sp>
          <p:nvSpPr>
            <p:cNvPr id="4" name="Rounded Rectangle 3"/>
            <p:cNvSpPr/>
            <p:nvPr/>
          </p:nvSpPr>
          <p:spPr>
            <a:xfrm>
              <a:off x="1856523" y="3486673"/>
              <a:ext cx="4050727" cy="1723213"/>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p:txBody>
        </p:sp>
      </p:grpSp>
      <p:grpSp>
        <p:nvGrpSpPr>
          <p:cNvPr id="13" name="Group 12">
            <a:extLst>
              <a:ext uri="{FF2B5EF4-FFF2-40B4-BE49-F238E27FC236}">
                <a16:creationId xmlns:a16="http://schemas.microsoft.com/office/drawing/2014/main" id="{48747EFD-E3FB-43FB-A3FB-8AED170FADF9}"/>
              </a:ext>
            </a:extLst>
          </p:cNvPr>
          <p:cNvGrpSpPr/>
          <p:nvPr/>
        </p:nvGrpSpPr>
        <p:grpSpPr>
          <a:xfrm>
            <a:off x="6572847" y="2706701"/>
            <a:ext cx="4050727" cy="2503185"/>
            <a:chOff x="6284749" y="2706701"/>
            <a:chExt cx="4050727" cy="2503185"/>
          </a:xfrm>
        </p:grpSpPr>
        <p:sp>
          <p:nvSpPr>
            <p:cNvPr id="7" name="TextBox 6"/>
            <p:cNvSpPr txBox="1"/>
            <p:nvPr/>
          </p:nvSpPr>
          <p:spPr>
            <a:xfrm>
              <a:off x="7304651" y="2706701"/>
              <a:ext cx="2010922" cy="461665"/>
            </a:xfrm>
            <a:prstGeom prst="rect">
              <a:avLst/>
            </a:prstGeom>
            <a:noFill/>
          </p:spPr>
          <p:txBody>
            <a:bodyPr wrap="square" rtlCol="0">
              <a:spAutoFit/>
            </a:bodyPr>
            <a:lstStyle/>
            <a:p>
              <a:r>
                <a:rPr lang="en-US" sz="2400" b="1" dirty="0"/>
                <a:t>    Thread T2</a:t>
              </a:r>
            </a:p>
          </p:txBody>
        </p:sp>
        <p:sp>
          <p:nvSpPr>
            <p:cNvPr id="5" name="Rounded Rectangle 4"/>
            <p:cNvSpPr/>
            <p:nvPr/>
          </p:nvSpPr>
          <p:spPr>
            <a:xfrm>
              <a:off x="6284749" y="3486673"/>
              <a:ext cx="4050727" cy="1723213"/>
            </a:xfrm>
            <a:prstGeom prst="roundRect">
              <a:avLst>
                <a:gd name="adj" fmla="val 6587"/>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b="1" dirty="0">
                  <a:solidFill>
                    <a:schemeClr val="tx1"/>
                  </a:solidFill>
                  <a:latin typeface="Fira Code" panose="020B0509050000020004" pitchFamily="49" charset="0"/>
                  <a:ea typeface="Fira Code" panose="020B0509050000020004" pitchFamily="49" charset="0"/>
                  <a:cs typeface="Consolas" pitchFamily="49" charset="0"/>
                </a:rPr>
                <a:t>if</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a:t>
              </a:r>
            </a:p>
          </p:txBody>
        </p:sp>
      </p:grpSp>
      <p:sp>
        <p:nvSpPr>
          <p:cNvPr id="2" name="TextBox 1"/>
          <p:cNvSpPr txBox="1"/>
          <p:nvPr/>
        </p:nvSpPr>
        <p:spPr>
          <a:xfrm>
            <a:off x="4680262" y="1940376"/>
            <a:ext cx="3066603" cy="707886"/>
          </a:xfrm>
          <a:prstGeom prst="rect">
            <a:avLst/>
          </a:prstGeom>
          <a:noFill/>
        </p:spPr>
        <p:txBody>
          <a:bodyPr wrap="square" rtlCol="0">
            <a:spAutoFit/>
          </a:bodyPr>
          <a:lstStyle/>
          <a:p>
            <a:r>
              <a:rPr lang="en-US" sz="2000" dirty="0">
                <a:latin typeface="Fira Code" panose="020B0509050000020004" pitchFamily="49" charset="0"/>
                <a:ea typeface="Fira Code" panose="020B0509050000020004" pitchFamily="49" charset="0"/>
                <a:cs typeface="Consolas" pitchFamily="49" charset="0"/>
              </a:rPr>
              <a:t>X* x = NULL;</a:t>
            </a:r>
          </a:p>
          <a:p>
            <a:r>
              <a:rPr lang="en-US" sz="2000" b="1" dirty="0">
                <a:latin typeface="Fira Code" panose="020B0509050000020004" pitchFamily="49" charset="0"/>
                <a:ea typeface="Fira Code" panose="020B0509050000020004" pitchFamily="49" charset="0"/>
                <a:cs typeface="Consolas" pitchFamily="49" charset="0"/>
              </a:rPr>
              <a:t>bool</a:t>
            </a:r>
            <a:r>
              <a:rPr lang="en-US" sz="2000" dirty="0">
                <a:latin typeface="Fira Code" panose="020B0509050000020004" pitchFamily="49" charset="0"/>
                <a:ea typeface="Fira Code" panose="020B0509050000020004" pitchFamily="49" charset="0"/>
                <a:cs typeface="Consolas" pitchFamily="49" charset="0"/>
              </a:rPr>
              <a:t> done= </a:t>
            </a:r>
            <a:r>
              <a:rPr lang="en-US" sz="2000" b="1" dirty="0">
                <a:latin typeface="Fira Code" panose="020B0509050000020004" pitchFamily="49" charset="0"/>
                <a:ea typeface="Fira Code" panose="020B0509050000020004" pitchFamily="49" charset="0"/>
                <a:cs typeface="Consolas" pitchFamily="49" charset="0"/>
              </a:rPr>
              <a:t>false</a:t>
            </a:r>
            <a:r>
              <a:rPr lang="en-US" sz="2000" dirty="0">
                <a:latin typeface="Fira Code" panose="020B0509050000020004" pitchFamily="49" charset="0"/>
                <a:ea typeface="Fira Code" panose="020B0509050000020004" pitchFamily="49" charset="0"/>
                <a:cs typeface="Consolas" pitchFamily="49" charset="0"/>
              </a:rPr>
              <a:t>;</a:t>
            </a:r>
          </a:p>
        </p:txBody>
      </p:sp>
      <p:cxnSp>
        <p:nvCxnSpPr>
          <p:cNvPr id="9" name="Shape 139">
            <a:extLst>
              <a:ext uri="{FF2B5EF4-FFF2-40B4-BE49-F238E27FC236}">
                <a16:creationId xmlns:a16="http://schemas.microsoft.com/office/drawing/2014/main" id="{1F0AB568-C194-4AAE-8472-6B4648F596E9}"/>
              </a:ext>
            </a:extLst>
          </p:cNvPr>
          <p:cNvCxnSpPr>
            <a:cxnSpLocks/>
          </p:cNvCxnSpPr>
          <p:nvPr/>
        </p:nvCxnSpPr>
        <p:spPr>
          <a:xfrm flipV="1">
            <a:off x="3543684" y="4006777"/>
            <a:ext cx="3079270" cy="341502"/>
          </a:xfrm>
          <a:prstGeom prst="straightConnector1">
            <a:avLst/>
          </a:prstGeom>
          <a:noFill/>
          <a:ln w="38100" cap="flat" cmpd="sng">
            <a:solidFill>
              <a:schemeClr val="bg2">
                <a:lumMod val="90000"/>
              </a:schemeClr>
            </a:solidFill>
            <a:prstDash val="dash"/>
            <a:round/>
            <a:headEnd type="triangle" w="lg" len="lg"/>
            <a:tailEnd type="triangle" w="lg" len="lg"/>
          </a:ln>
        </p:spPr>
      </p:cxnSp>
    </p:spTree>
    <p:extLst>
      <p:ext uri="{BB962C8B-B14F-4D97-AF65-F5344CB8AC3E}">
        <p14:creationId xmlns:p14="http://schemas.microsoft.com/office/powerpoint/2010/main" val="10279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1201"/>
            <a:ext cx="10515600" cy="1325562"/>
          </a:xfrm>
        </p:spPr>
        <p:txBody>
          <a:bodyPr/>
          <a:lstStyle/>
          <a:p>
            <a:r>
              <a:rPr lang="en-US" dirty="0"/>
              <a:t>Semantics with Region Conflict Exceptions</a:t>
            </a:r>
            <a:endParaRPr lang="en-US" b="1" dirty="0"/>
          </a:p>
        </p:txBody>
      </p:sp>
      <p:sp>
        <p:nvSpPr>
          <p:cNvPr id="28" name="Rounded Rectangle 27"/>
          <p:cNvSpPr/>
          <p:nvPr/>
        </p:nvSpPr>
        <p:spPr>
          <a:xfrm>
            <a:off x="845127" y="1787634"/>
            <a:ext cx="2639759" cy="1323376"/>
          </a:xfrm>
          <a:prstGeom prst="roundRect">
            <a:avLst/>
          </a:prstGeom>
          <a:solidFill>
            <a:schemeClr val="bg1">
              <a:lumMod val="9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rPr>
              <a:t>Conflict-free execution</a:t>
            </a:r>
          </a:p>
        </p:txBody>
      </p:sp>
      <p:sp>
        <p:nvSpPr>
          <p:cNvPr id="29" name="Notched Right Arrow 28"/>
          <p:cNvSpPr/>
          <p:nvPr/>
        </p:nvSpPr>
        <p:spPr>
          <a:xfrm>
            <a:off x="4361949" y="2145427"/>
            <a:ext cx="992299" cy="607790"/>
          </a:xfrm>
          <a:prstGeom prst="notchedRightArrow">
            <a:avLst/>
          </a:prstGeom>
          <a:solidFill>
            <a:schemeClr val="bg1"/>
          </a:solidFill>
          <a:ln>
            <a:solidFill>
              <a:schemeClr val="tx1"/>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30" name="Flowchart: Document 29"/>
          <p:cNvSpPr/>
          <p:nvPr/>
        </p:nvSpPr>
        <p:spPr>
          <a:xfrm>
            <a:off x="6231312" y="1787634"/>
            <a:ext cx="2893637" cy="1323376"/>
          </a:xfrm>
          <a:prstGeom prst="flowChartDocument">
            <a:avLst/>
          </a:prstGeom>
          <a:solidFill>
            <a:schemeClr val="accent6">
              <a:lumMod val="20000"/>
              <a:lumOff val="8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chemeClr val="tx1"/>
                </a:solidFill>
              </a:rPr>
              <a:t>SFR serializability</a:t>
            </a:r>
          </a:p>
        </p:txBody>
      </p:sp>
      <p:sp>
        <p:nvSpPr>
          <p:cNvPr id="20" name="Notched Right Arrow 19"/>
          <p:cNvSpPr/>
          <p:nvPr/>
        </p:nvSpPr>
        <p:spPr>
          <a:xfrm>
            <a:off x="4362086" y="4508104"/>
            <a:ext cx="992025" cy="624639"/>
          </a:xfrm>
          <a:prstGeom prst="notchedRightArrow">
            <a:avLst/>
          </a:prstGeom>
          <a:solidFill>
            <a:schemeClr val="bg1"/>
          </a:solidFill>
          <a:ln>
            <a:solidFill>
              <a:schemeClr val="tx1"/>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chemeClr val="tx1"/>
              </a:solidFill>
            </a:endParaRPr>
          </a:p>
        </p:txBody>
      </p:sp>
      <p:sp>
        <p:nvSpPr>
          <p:cNvPr id="21" name="TextBox 20"/>
          <p:cNvSpPr txBox="1"/>
          <p:nvPr/>
        </p:nvSpPr>
        <p:spPr>
          <a:xfrm>
            <a:off x="4324197" y="3918923"/>
            <a:ext cx="1046953" cy="646331"/>
          </a:xfrm>
          <a:prstGeom prst="rect">
            <a:avLst/>
          </a:prstGeom>
          <a:noFill/>
        </p:spPr>
        <p:txBody>
          <a:bodyPr wrap="none" rtlCol="0">
            <a:spAutoFit/>
          </a:bodyPr>
          <a:lstStyle/>
          <a:p>
            <a:pPr algn="ctr"/>
            <a:r>
              <a:rPr lang="en-US" dirty="0"/>
              <a:t>true data</a:t>
            </a:r>
          </a:p>
          <a:p>
            <a:pPr algn="ctr"/>
            <a:r>
              <a:rPr lang="en-US" dirty="0"/>
              <a:t>races</a:t>
            </a:r>
          </a:p>
        </p:txBody>
      </p:sp>
      <p:sp>
        <p:nvSpPr>
          <p:cNvPr id="22" name="Rounded Rectangle 31">
            <a:extLst>
              <a:ext uri="{FF2B5EF4-FFF2-40B4-BE49-F238E27FC236}">
                <a16:creationId xmlns:a16="http://schemas.microsoft.com/office/drawing/2014/main" id="{61B05319-51C6-4E69-B5D1-DD504F46A197}"/>
              </a:ext>
            </a:extLst>
          </p:cNvPr>
          <p:cNvSpPr/>
          <p:nvPr/>
        </p:nvSpPr>
        <p:spPr>
          <a:xfrm>
            <a:off x="845127" y="4158735"/>
            <a:ext cx="2639759" cy="1323376"/>
          </a:xfrm>
          <a:prstGeom prst="roundRect">
            <a:avLst/>
          </a:prstGeom>
          <a:solidFill>
            <a:schemeClr val="bg1">
              <a:lumMod val="9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rPr>
              <a:t>Region conflict</a:t>
            </a:r>
          </a:p>
        </p:txBody>
      </p:sp>
      <p:sp>
        <p:nvSpPr>
          <p:cNvPr id="23" name="Flowchart: Document 22">
            <a:extLst>
              <a:ext uri="{FF2B5EF4-FFF2-40B4-BE49-F238E27FC236}">
                <a16:creationId xmlns:a16="http://schemas.microsoft.com/office/drawing/2014/main" id="{24FB3008-14A3-40DE-B2A9-F30EE25CAF9E}"/>
              </a:ext>
            </a:extLst>
          </p:cNvPr>
          <p:cNvSpPr/>
          <p:nvPr/>
        </p:nvSpPr>
        <p:spPr>
          <a:xfrm>
            <a:off x="6231312" y="4158735"/>
            <a:ext cx="2893637" cy="1323376"/>
          </a:xfrm>
          <a:prstGeom prst="flowChartDocument">
            <a:avLst/>
          </a:prstGeom>
          <a:solidFill>
            <a:srgbClr val="C0000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solidFill>
                  <a:schemeClr val="bg1"/>
                </a:solidFill>
              </a:rPr>
              <a:t>Exception</a:t>
            </a:r>
          </a:p>
        </p:txBody>
      </p:sp>
    </p:spTree>
    <p:extLst>
      <p:ext uri="{BB962C8B-B14F-4D97-AF65-F5344CB8AC3E}">
        <p14:creationId xmlns:p14="http://schemas.microsoft.com/office/powerpoint/2010/main" val="248782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4F8EF-D926-4E04-A026-E60735B384CB}"/>
              </a:ext>
            </a:extLst>
          </p:cNvPr>
          <p:cNvSpPr>
            <a:spLocks noGrp="1"/>
          </p:cNvSpPr>
          <p:nvPr>
            <p:ph type="title"/>
          </p:nvPr>
        </p:nvSpPr>
        <p:spPr/>
        <p:txBody>
          <a:bodyPr/>
          <a:lstStyle/>
          <a:p>
            <a:r>
              <a:rPr lang="en-US" dirty="0"/>
              <a:t>Providing Region Conflict Exceptions</a:t>
            </a:r>
            <a:endParaRPr lang="en-IN" dirty="0"/>
          </a:p>
        </p:txBody>
      </p:sp>
      <p:sp>
        <p:nvSpPr>
          <p:cNvPr id="5" name="Text Placeholder 4">
            <a:extLst>
              <a:ext uri="{FF2B5EF4-FFF2-40B4-BE49-F238E27FC236}">
                <a16:creationId xmlns:a16="http://schemas.microsoft.com/office/drawing/2014/main" id="{81A98A72-40AB-4A3C-B5FE-62248403A870}"/>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418535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08" y="522951"/>
            <a:ext cx="10515600" cy="1325563"/>
          </a:xfrm>
        </p:spPr>
        <p:txBody>
          <a:bodyPr/>
          <a:lstStyle/>
          <a:p>
            <a:r>
              <a:rPr lang="en-US" dirty="0"/>
              <a:t>Providing Region Conflict Exceptions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62" y="2069590"/>
            <a:ext cx="11079880" cy="97828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79914AF-0A92-4D74-88D3-F74A52CA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88" y="3654566"/>
            <a:ext cx="11423370" cy="1242168"/>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746976" y="5904132"/>
            <a:ext cx="10079520" cy="830997"/>
          </a:xfrm>
          <a:prstGeom prst="rect">
            <a:avLst/>
          </a:prstGeom>
          <a:noFill/>
        </p:spPr>
        <p:txBody>
          <a:bodyPr wrap="square" rtlCol="0">
            <a:spAutoFit/>
          </a:bodyPr>
          <a:lstStyle/>
          <a:p>
            <a:r>
              <a:rPr lang="en-US" sz="1600" dirty="0"/>
              <a:t>Biswas et al. Valor: Efficient, Software-Only Region Conflict Exceptions. OOPSLA 2015.</a:t>
            </a:r>
          </a:p>
          <a:p>
            <a:r>
              <a:rPr lang="en-US" sz="1600" dirty="0"/>
              <a:t>Lucia et al. Conflict Exceptions: Simplifying Concurrent Language Semantics With Precise Hardware Exceptions for Data-Races. ISCA 2010.</a:t>
            </a:r>
          </a:p>
        </p:txBody>
      </p:sp>
      <p:cxnSp>
        <p:nvCxnSpPr>
          <p:cNvPr id="7" name="Straight Connector 6"/>
          <p:cNvCxnSpPr/>
          <p:nvPr/>
        </p:nvCxnSpPr>
        <p:spPr>
          <a:xfrm>
            <a:off x="765263" y="5811740"/>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66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5"/>
            <a:ext cx="10515600" cy="949325"/>
          </a:xfrm>
        </p:spPr>
        <p:txBody>
          <a:bodyPr/>
          <a:lstStyle/>
          <a:p>
            <a:r>
              <a:rPr lang="en-US" dirty="0"/>
              <a:t>Drawbacks with Conflict Exceptions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829977"/>
              </p:ext>
            </p:extLst>
          </p:nvPr>
        </p:nvGraphicFramePr>
        <p:xfrm>
          <a:off x="838200" y="1219200"/>
          <a:ext cx="10515600" cy="470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3F0B768E-10AC-4DEC-8017-89B60AEF64BB}"/>
              </a:ext>
            </a:extLst>
          </p:cNvPr>
          <p:cNvGrpSpPr/>
          <p:nvPr/>
        </p:nvGrpSpPr>
        <p:grpSpPr>
          <a:xfrm>
            <a:off x="746976" y="6037208"/>
            <a:ext cx="10097808" cy="677167"/>
            <a:chOff x="746976" y="5811740"/>
            <a:chExt cx="10097808" cy="677167"/>
          </a:xfrm>
        </p:grpSpPr>
        <p:sp>
          <p:nvSpPr>
            <p:cNvPr id="6" name="TextBox 5">
              <a:extLst>
                <a:ext uri="{FF2B5EF4-FFF2-40B4-BE49-F238E27FC236}">
                  <a16:creationId xmlns:a16="http://schemas.microsoft.com/office/drawing/2014/main" id="{46AA8ED5-D805-4430-B08E-9FFB435DB42E}"/>
                </a:ext>
              </a:extLst>
            </p:cNvPr>
            <p:cNvSpPr txBox="1"/>
            <p:nvPr/>
          </p:nvSpPr>
          <p:spPr>
            <a:xfrm>
              <a:off x="746976" y="5904132"/>
              <a:ext cx="10079520" cy="584775"/>
            </a:xfrm>
            <a:prstGeom prst="rect">
              <a:avLst/>
            </a:prstGeom>
            <a:noFill/>
          </p:spPr>
          <p:txBody>
            <a:bodyPr wrap="square" rtlCol="0">
              <a:spAutoFit/>
            </a:bodyPr>
            <a:lstStyle/>
            <a:p>
              <a:r>
                <a:rPr lang="en-US" sz="1600" dirty="0"/>
                <a:t>Lucia et al. Conflict Exceptions: Simplifying Concurrent Language Semantics With Precise Hardware Exceptions for Data-Races. ISCA 2010.</a:t>
              </a:r>
            </a:p>
          </p:txBody>
        </p:sp>
        <p:cxnSp>
          <p:nvCxnSpPr>
            <p:cNvPr id="7" name="Straight Connector 6">
              <a:extLst>
                <a:ext uri="{FF2B5EF4-FFF2-40B4-BE49-F238E27FC236}">
                  <a16:creationId xmlns:a16="http://schemas.microsoft.com/office/drawing/2014/main" id="{5CA5B18B-2B2A-44FB-9F2E-4775A2778A66}"/>
                </a:ext>
              </a:extLst>
            </p:cNvPr>
            <p:cNvCxnSpPr/>
            <p:nvPr/>
          </p:nvCxnSpPr>
          <p:spPr>
            <a:xfrm>
              <a:off x="765263" y="5811740"/>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64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0C166-1299-4960-A57C-64AA71C75EDC}"/>
              </a:ext>
            </a:extLst>
          </p:cNvPr>
          <p:cNvSpPr>
            <a:spLocks noGrp="1"/>
          </p:cNvSpPr>
          <p:nvPr>
            <p:ph type="title"/>
          </p:nvPr>
        </p:nvSpPr>
        <p:spPr/>
        <p:txBody>
          <a:bodyPr/>
          <a:lstStyle/>
          <a:p>
            <a:r>
              <a:rPr lang="en-US" dirty="0"/>
              <a:t>Outline</a:t>
            </a:r>
            <a:endParaRPr lang="en-IN" dirty="0"/>
          </a:p>
        </p:txBody>
      </p:sp>
      <p:graphicFrame>
        <p:nvGraphicFramePr>
          <p:cNvPr id="6" name="Content Placeholder 5">
            <a:extLst>
              <a:ext uri="{FF2B5EF4-FFF2-40B4-BE49-F238E27FC236}">
                <a16:creationId xmlns:a16="http://schemas.microsoft.com/office/drawing/2014/main" id="{6E4EEAC2-9BEC-40A2-B3F4-A6F2DB1B7704}"/>
              </a:ext>
            </a:extLst>
          </p:cNvPr>
          <p:cNvGraphicFramePr>
            <a:graphicFrameLocks noGrp="1"/>
          </p:cNvGraphicFramePr>
          <p:nvPr>
            <p:ph idx="1"/>
            <p:extLst>
              <p:ext uri="{D42A27DB-BD31-4B8C-83A1-F6EECF244321}">
                <p14:modId xmlns:p14="http://schemas.microsoft.com/office/powerpoint/2010/main" val="401154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754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ARC: Practical Architecture Support for Region Conflict Exceptions</a:t>
            </a:r>
          </a:p>
        </p:txBody>
      </p:sp>
      <p:sp>
        <p:nvSpPr>
          <p:cNvPr id="6" name="Text Placeholder 5"/>
          <p:cNvSpPr>
            <a:spLocks noGrp="1"/>
          </p:cNvSpPr>
          <p:nvPr>
            <p:ph type="body" idx="1"/>
          </p:nvPr>
        </p:nvSpPr>
        <p:spPr/>
        <p:txBody>
          <a:bodyPr/>
          <a:lstStyle/>
          <a:p>
            <a:r>
              <a:rPr lang="en-US" dirty="0"/>
              <a:t>Design Overview</a:t>
            </a:r>
          </a:p>
          <a:p>
            <a:r>
              <a:rPr lang="en-US" dirty="0"/>
              <a:t>Architectural Modifications</a:t>
            </a:r>
          </a:p>
          <a:p>
            <a:r>
              <a:rPr lang="en-US" dirty="0"/>
              <a:t>Example Executions with ARC</a:t>
            </a:r>
          </a:p>
        </p:txBody>
      </p:sp>
    </p:spTree>
    <p:extLst>
      <p:ext uri="{BB962C8B-B14F-4D97-AF65-F5344CB8AC3E}">
        <p14:creationId xmlns:p14="http://schemas.microsoft.com/office/powerpoint/2010/main" val="291051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ARC: Practical Architecture Support for Region Conflict Exceptions</a:t>
            </a:r>
          </a:p>
        </p:txBody>
      </p:sp>
      <p:sp>
        <p:nvSpPr>
          <p:cNvPr id="6" name="Text Placeholder 5"/>
          <p:cNvSpPr>
            <a:spLocks noGrp="1"/>
          </p:cNvSpPr>
          <p:nvPr>
            <p:ph type="body" idx="1"/>
          </p:nvPr>
        </p:nvSpPr>
        <p:spPr/>
        <p:txBody>
          <a:bodyPr/>
          <a:lstStyle/>
          <a:p>
            <a:pPr marL="342900" indent="-342900">
              <a:buFont typeface="Arial" panose="020B0604020202020204" pitchFamily="34" charset="0"/>
              <a:buChar char="•"/>
            </a:pPr>
            <a:r>
              <a:rPr lang="en-US" sz="3200" dirty="0"/>
              <a:t>Design Overview</a:t>
            </a:r>
            <a:endParaRPr lang="en-US" sz="2800" dirty="0"/>
          </a:p>
          <a:p>
            <a:r>
              <a:rPr lang="en-US" dirty="0"/>
              <a:t>Architectural Modifications</a:t>
            </a:r>
          </a:p>
          <a:p>
            <a:r>
              <a:rPr lang="en-US" dirty="0"/>
              <a:t>Example Executions with ARC</a:t>
            </a:r>
          </a:p>
        </p:txBody>
      </p:sp>
    </p:spTree>
    <p:extLst>
      <p:ext uri="{BB962C8B-B14F-4D97-AF65-F5344CB8AC3E}">
        <p14:creationId xmlns:p14="http://schemas.microsoft.com/office/powerpoint/2010/main" val="256932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9592"/>
            <a:ext cx="10515600" cy="877083"/>
          </a:xfrm>
        </p:spPr>
        <p:txBody>
          <a:bodyPr/>
          <a:lstStyle/>
          <a:p>
            <a:r>
              <a:rPr lang="en-US" dirty="0"/>
              <a:t>Baseline Architecture in ARC</a:t>
            </a:r>
          </a:p>
        </p:txBody>
      </p:sp>
      <p:cxnSp>
        <p:nvCxnSpPr>
          <p:cNvPr id="44" name="Straight Connector 43"/>
          <p:cNvCxnSpPr>
            <a:endCxn id="73" idx="0"/>
          </p:cNvCxnSpPr>
          <p:nvPr/>
        </p:nvCxnSpPr>
        <p:spPr>
          <a:xfrm flipH="1">
            <a:off x="9506703" y="3598503"/>
            <a:ext cx="9183" cy="686254"/>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V="1">
            <a:off x="6529137" y="2895478"/>
            <a:ext cx="0" cy="735109"/>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8227463" y="4276239"/>
            <a:ext cx="2550017" cy="2125015"/>
            <a:chOff x="875768" y="4423892"/>
            <a:chExt cx="2550017" cy="2125015"/>
          </a:xfrm>
        </p:grpSpPr>
        <p:grpSp>
          <p:nvGrpSpPr>
            <p:cNvPr id="64" name="Group 63"/>
            <p:cNvGrpSpPr/>
            <p:nvPr/>
          </p:nvGrpSpPr>
          <p:grpSpPr>
            <a:xfrm>
              <a:off x="875768" y="4423892"/>
              <a:ext cx="2550017" cy="2125015"/>
              <a:chOff x="875768" y="4423892"/>
              <a:chExt cx="2550017" cy="2125015"/>
            </a:xfrm>
          </p:grpSpPr>
          <p:sp>
            <p:nvSpPr>
              <p:cNvPr id="72" name="Rounded Rectangle 71"/>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754578" y="4432410"/>
                <a:ext cx="800860" cy="369332"/>
              </a:xfrm>
              <a:prstGeom prst="rect">
                <a:avLst/>
              </a:prstGeom>
              <a:noFill/>
            </p:spPr>
            <p:txBody>
              <a:bodyPr wrap="none" rtlCol="0">
                <a:spAutoFit/>
              </a:bodyPr>
              <a:lstStyle/>
              <a:p>
                <a:r>
                  <a:rPr lang="en-US" b="1" dirty="0"/>
                  <a:t>Core n</a:t>
                </a:r>
              </a:p>
            </p:txBody>
          </p:sp>
        </p:grpSp>
        <p:sp>
          <p:nvSpPr>
            <p:cNvPr id="65" name="Snip and Round Single Corner Rectangle 64"/>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70" name="Rectangle 69"/>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68" name="Rectangle 67"/>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nvGrpSpPr>
          <p:cNvPr id="6" name="Group 5"/>
          <p:cNvGrpSpPr/>
          <p:nvPr/>
        </p:nvGrpSpPr>
        <p:grpSpPr>
          <a:xfrm>
            <a:off x="7110223" y="5184246"/>
            <a:ext cx="682579" cy="270368"/>
            <a:chOff x="7059112" y="5197644"/>
            <a:chExt cx="659619" cy="315584"/>
          </a:xfrm>
        </p:grpSpPr>
        <p:sp>
          <p:nvSpPr>
            <p:cNvPr id="41" name="Oval 40"/>
            <p:cNvSpPr/>
            <p:nvPr/>
          </p:nvSpPr>
          <p:spPr>
            <a:xfrm>
              <a:off x="7059112"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sp>
          <p:nvSpPr>
            <p:cNvPr id="42" name="Oval 41"/>
            <p:cNvSpPr/>
            <p:nvPr/>
          </p:nvSpPr>
          <p:spPr>
            <a:xfrm>
              <a:off x="7441126"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grpSp>
      <p:sp>
        <p:nvSpPr>
          <p:cNvPr id="9" name="Flowchart: Document 8"/>
          <p:cNvSpPr/>
          <p:nvPr/>
        </p:nvSpPr>
        <p:spPr>
          <a:xfrm>
            <a:off x="9515885" y="1077739"/>
            <a:ext cx="1844842" cy="2101084"/>
          </a:xfrm>
          <a:prstGeom prst="flowChartDocumen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Main memory</a:t>
            </a:r>
            <a:endParaRPr lang="en-US" dirty="0"/>
          </a:p>
        </p:txBody>
      </p:sp>
      <p:sp>
        <p:nvSpPr>
          <p:cNvPr id="15" name="Rounded Rectangle 14"/>
          <p:cNvSpPr/>
          <p:nvPr/>
        </p:nvSpPr>
        <p:spPr>
          <a:xfrm>
            <a:off x="3193966" y="1077739"/>
            <a:ext cx="3736810" cy="1801697"/>
          </a:xfrm>
          <a:prstGeom prst="roundRec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4342228" y="1611540"/>
            <a:ext cx="1440286" cy="73409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LLC</a:t>
            </a:r>
          </a:p>
        </p:txBody>
      </p:sp>
      <p:cxnSp>
        <p:nvCxnSpPr>
          <p:cNvPr id="75" name="Straight Connector 74"/>
          <p:cNvCxnSpPr>
            <a:stCxn id="15" idx="3"/>
          </p:cNvCxnSpPr>
          <p:nvPr/>
        </p:nvCxnSpPr>
        <p:spPr>
          <a:xfrm>
            <a:off x="6930776" y="1978588"/>
            <a:ext cx="2585109" cy="764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6513095" y="3614545"/>
            <a:ext cx="3002790"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3824600" y="2887954"/>
            <a:ext cx="2550017" cy="3539642"/>
            <a:chOff x="3824600" y="3016290"/>
            <a:chExt cx="2550017" cy="3539642"/>
          </a:xfrm>
        </p:grpSpPr>
        <p:cxnSp>
          <p:nvCxnSpPr>
            <p:cNvPr id="40" name="Straight Connector 39"/>
            <p:cNvCxnSpPr/>
            <p:nvPr/>
          </p:nvCxnSpPr>
          <p:spPr>
            <a:xfrm flipH="1">
              <a:off x="5064124" y="3016290"/>
              <a:ext cx="600" cy="145318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52" name="Group 51"/>
            <p:cNvGrpSpPr/>
            <p:nvPr/>
          </p:nvGrpSpPr>
          <p:grpSpPr>
            <a:xfrm>
              <a:off x="3824600" y="4430917"/>
              <a:ext cx="2550017" cy="2125015"/>
              <a:chOff x="875768" y="4423892"/>
              <a:chExt cx="2550017" cy="2125015"/>
            </a:xfrm>
          </p:grpSpPr>
          <p:grpSp>
            <p:nvGrpSpPr>
              <p:cNvPr id="53" name="Group 52"/>
              <p:cNvGrpSpPr/>
              <p:nvPr/>
            </p:nvGrpSpPr>
            <p:grpSpPr>
              <a:xfrm>
                <a:off x="875768" y="4423892"/>
                <a:ext cx="2550017" cy="2125015"/>
                <a:chOff x="875768" y="4423892"/>
                <a:chExt cx="2550017" cy="2125015"/>
              </a:xfrm>
            </p:grpSpPr>
            <p:sp>
              <p:nvSpPr>
                <p:cNvPr id="61" name="Rounded Rectangle 60"/>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754578" y="4432410"/>
                  <a:ext cx="794448" cy="369332"/>
                </a:xfrm>
                <a:prstGeom prst="rect">
                  <a:avLst/>
                </a:prstGeom>
                <a:noFill/>
              </p:spPr>
              <p:txBody>
                <a:bodyPr wrap="none" rtlCol="0">
                  <a:spAutoFit/>
                </a:bodyPr>
                <a:lstStyle/>
                <a:p>
                  <a:r>
                    <a:rPr lang="en-US" b="1" dirty="0"/>
                    <a:t>Core 2</a:t>
                  </a:r>
                </a:p>
              </p:txBody>
            </p:sp>
          </p:grpSp>
          <p:sp>
            <p:nvSpPr>
              <p:cNvPr id="54" name="Snip and Round Single Corner Rectangle 53"/>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59" name="Rectangle 58"/>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57" name="Rectangle 56"/>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grpSp>
        <p:nvGrpSpPr>
          <p:cNvPr id="96" name="Group 95"/>
          <p:cNvGrpSpPr/>
          <p:nvPr/>
        </p:nvGrpSpPr>
        <p:grpSpPr>
          <a:xfrm>
            <a:off x="875768" y="2887954"/>
            <a:ext cx="2948832" cy="3532617"/>
            <a:chOff x="875768" y="3016290"/>
            <a:chExt cx="2948832" cy="3532617"/>
          </a:xfrm>
        </p:grpSpPr>
        <p:grpSp>
          <p:nvGrpSpPr>
            <p:cNvPr id="51" name="Group 50"/>
            <p:cNvGrpSpPr/>
            <p:nvPr/>
          </p:nvGrpSpPr>
          <p:grpSpPr>
            <a:xfrm>
              <a:off x="875768" y="4423892"/>
              <a:ext cx="2550017" cy="2125015"/>
              <a:chOff x="875768" y="4423892"/>
              <a:chExt cx="2550017" cy="2125015"/>
            </a:xfrm>
          </p:grpSpPr>
          <p:grpSp>
            <p:nvGrpSpPr>
              <p:cNvPr id="21" name="Group 20"/>
              <p:cNvGrpSpPr/>
              <p:nvPr/>
            </p:nvGrpSpPr>
            <p:grpSpPr>
              <a:xfrm>
                <a:off x="875768" y="4423892"/>
                <a:ext cx="2550017" cy="2125015"/>
                <a:chOff x="875768" y="4423892"/>
                <a:chExt cx="2550017" cy="2125015"/>
              </a:xfrm>
            </p:grpSpPr>
            <p:sp>
              <p:nvSpPr>
                <p:cNvPr id="4" name="Rounded Rectangle 3"/>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4578" y="4432410"/>
                  <a:ext cx="792396" cy="369332"/>
                </a:xfrm>
                <a:prstGeom prst="rect">
                  <a:avLst/>
                </a:prstGeom>
                <a:noFill/>
              </p:spPr>
              <p:txBody>
                <a:bodyPr wrap="none" rtlCol="0">
                  <a:spAutoFit/>
                </a:bodyPr>
                <a:lstStyle/>
                <a:p>
                  <a:r>
                    <a:rPr lang="en-US" b="1" dirty="0"/>
                    <a:t>Core 1</a:t>
                  </a:r>
                </a:p>
              </p:txBody>
            </p:sp>
          </p:grpSp>
          <p:sp>
            <p:nvSpPr>
              <p:cNvPr id="8" name="Snip and Round Single Corner Rectangle 7"/>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5" name="Rectangle 4"/>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49" name="Rectangle 48"/>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nvGrpSpPr>
            <p:cNvPr id="94" name="Group 93"/>
            <p:cNvGrpSpPr/>
            <p:nvPr/>
          </p:nvGrpSpPr>
          <p:grpSpPr>
            <a:xfrm>
              <a:off x="2166035" y="3016290"/>
              <a:ext cx="1658565" cy="1404327"/>
              <a:chOff x="2166035" y="3016290"/>
              <a:chExt cx="1658565" cy="1404327"/>
            </a:xfrm>
          </p:grpSpPr>
          <p:cxnSp>
            <p:nvCxnSpPr>
              <p:cNvPr id="86" name="Straight Connector 85"/>
              <p:cNvCxnSpPr/>
              <p:nvPr/>
            </p:nvCxnSpPr>
            <p:spPr>
              <a:xfrm flipH="1">
                <a:off x="2166035" y="3747526"/>
                <a:ext cx="13413" cy="6730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2166035" y="3742881"/>
                <a:ext cx="1658565"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3824600" y="3016290"/>
                <a:ext cx="0" cy="7265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2247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9592"/>
            <a:ext cx="10515600" cy="877083"/>
          </a:xfrm>
        </p:spPr>
        <p:txBody>
          <a:bodyPr/>
          <a:lstStyle/>
          <a:p>
            <a:r>
              <a:rPr lang="en-US" dirty="0"/>
              <a:t>Baseline Architecture in ARC</a:t>
            </a:r>
          </a:p>
        </p:txBody>
      </p:sp>
      <p:cxnSp>
        <p:nvCxnSpPr>
          <p:cNvPr id="44" name="Straight Connector 43"/>
          <p:cNvCxnSpPr>
            <a:endCxn id="73" idx="0"/>
          </p:cNvCxnSpPr>
          <p:nvPr/>
        </p:nvCxnSpPr>
        <p:spPr>
          <a:xfrm flipH="1">
            <a:off x="9506703" y="3598503"/>
            <a:ext cx="9183" cy="686254"/>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V="1">
            <a:off x="6529137" y="2895478"/>
            <a:ext cx="0" cy="735109"/>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8227463" y="4276239"/>
            <a:ext cx="2550017" cy="2125015"/>
            <a:chOff x="875768" y="4423892"/>
            <a:chExt cx="2550017" cy="2125015"/>
          </a:xfrm>
        </p:grpSpPr>
        <p:grpSp>
          <p:nvGrpSpPr>
            <p:cNvPr id="64" name="Group 63"/>
            <p:cNvGrpSpPr/>
            <p:nvPr/>
          </p:nvGrpSpPr>
          <p:grpSpPr>
            <a:xfrm>
              <a:off x="875768" y="4423892"/>
              <a:ext cx="2550017" cy="2125015"/>
              <a:chOff x="875768" y="4423892"/>
              <a:chExt cx="2550017" cy="2125015"/>
            </a:xfrm>
          </p:grpSpPr>
          <p:sp>
            <p:nvSpPr>
              <p:cNvPr id="72" name="Rounded Rectangle 71"/>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754578" y="4432410"/>
                <a:ext cx="800860" cy="369332"/>
              </a:xfrm>
              <a:prstGeom prst="rect">
                <a:avLst/>
              </a:prstGeom>
              <a:noFill/>
            </p:spPr>
            <p:txBody>
              <a:bodyPr wrap="none" rtlCol="0">
                <a:spAutoFit/>
              </a:bodyPr>
              <a:lstStyle/>
              <a:p>
                <a:r>
                  <a:rPr lang="en-US" b="1" dirty="0"/>
                  <a:t>Core n</a:t>
                </a:r>
              </a:p>
            </p:txBody>
          </p:sp>
        </p:grpSp>
        <p:sp>
          <p:nvSpPr>
            <p:cNvPr id="65" name="Snip and Round Single Corner Rectangle 64"/>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70" name="Rectangle 69"/>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68" name="Rectangle 67"/>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nvGrpSpPr>
          <p:cNvPr id="6" name="Group 5"/>
          <p:cNvGrpSpPr/>
          <p:nvPr/>
        </p:nvGrpSpPr>
        <p:grpSpPr>
          <a:xfrm>
            <a:off x="7110223" y="5184246"/>
            <a:ext cx="682579" cy="270368"/>
            <a:chOff x="7059112" y="5197644"/>
            <a:chExt cx="659619" cy="315584"/>
          </a:xfrm>
        </p:grpSpPr>
        <p:sp>
          <p:nvSpPr>
            <p:cNvPr id="41" name="Oval 40"/>
            <p:cNvSpPr/>
            <p:nvPr/>
          </p:nvSpPr>
          <p:spPr>
            <a:xfrm>
              <a:off x="7059112"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sp>
          <p:nvSpPr>
            <p:cNvPr id="42" name="Oval 41"/>
            <p:cNvSpPr/>
            <p:nvPr/>
          </p:nvSpPr>
          <p:spPr>
            <a:xfrm>
              <a:off x="7441126"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grpSp>
      <p:grpSp>
        <p:nvGrpSpPr>
          <p:cNvPr id="100" name="Group 99"/>
          <p:cNvGrpSpPr/>
          <p:nvPr/>
        </p:nvGrpSpPr>
        <p:grpSpPr>
          <a:xfrm>
            <a:off x="3193966" y="1077739"/>
            <a:ext cx="8166761" cy="2101084"/>
            <a:chOff x="3193966" y="1206075"/>
            <a:chExt cx="8166761" cy="2101084"/>
          </a:xfrm>
        </p:grpSpPr>
        <p:sp>
          <p:nvSpPr>
            <p:cNvPr id="9" name="Flowchart: Document 8"/>
            <p:cNvSpPr/>
            <p:nvPr/>
          </p:nvSpPr>
          <p:spPr>
            <a:xfrm>
              <a:off x="9515885" y="1206075"/>
              <a:ext cx="1844842" cy="2101084"/>
            </a:xfrm>
            <a:prstGeom prst="flowChartDocumen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Main memory</a:t>
              </a:r>
              <a:endParaRPr lang="en-US" dirty="0"/>
            </a:p>
          </p:txBody>
        </p:sp>
        <p:grpSp>
          <p:nvGrpSpPr>
            <p:cNvPr id="99" name="Group 98"/>
            <p:cNvGrpSpPr/>
            <p:nvPr/>
          </p:nvGrpSpPr>
          <p:grpSpPr>
            <a:xfrm>
              <a:off x="3193966" y="1206075"/>
              <a:ext cx="6321919" cy="1801697"/>
              <a:chOff x="3193966" y="1206075"/>
              <a:chExt cx="6321919" cy="1801697"/>
            </a:xfrm>
          </p:grpSpPr>
          <p:grpSp>
            <p:nvGrpSpPr>
              <p:cNvPr id="98" name="Group 97"/>
              <p:cNvGrpSpPr/>
              <p:nvPr/>
            </p:nvGrpSpPr>
            <p:grpSpPr>
              <a:xfrm>
                <a:off x="3193966" y="1206075"/>
                <a:ext cx="3736810" cy="1801697"/>
                <a:chOff x="3193966" y="1206075"/>
                <a:chExt cx="3736810" cy="1801697"/>
              </a:xfrm>
            </p:grpSpPr>
            <p:sp>
              <p:nvSpPr>
                <p:cNvPr id="15" name="Rounded Rectangle 14"/>
                <p:cNvSpPr/>
                <p:nvPr/>
              </p:nvSpPr>
              <p:spPr>
                <a:xfrm>
                  <a:off x="3193966" y="1206075"/>
                  <a:ext cx="3736810" cy="1801697"/>
                </a:xfrm>
                <a:prstGeom prst="roundRec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4342228" y="1739876"/>
                  <a:ext cx="1440286" cy="73409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LLC</a:t>
                  </a:r>
                </a:p>
              </p:txBody>
            </p:sp>
          </p:grpSp>
          <p:cxnSp>
            <p:nvCxnSpPr>
              <p:cNvPr id="75" name="Straight Connector 74"/>
              <p:cNvCxnSpPr>
                <a:stCxn id="15" idx="3"/>
              </p:cNvCxnSpPr>
              <p:nvPr/>
            </p:nvCxnSpPr>
            <p:spPr>
              <a:xfrm>
                <a:off x="6930776" y="2106924"/>
                <a:ext cx="2585109" cy="764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cxnSp>
        <p:nvCxnSpPr>
          <p:cNvPr id="82" name="Straight Connector 81"/>
          <p:cNvCxnSpPr/>
          <p:nvPr/>
        </p:nvCxnSpPr>
        <p:spPr>
          <a:xfrm flipH="1">
            <a:off x="6513095" y="3614545"/>
            <a:ext cx="3002790"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3824600" y="2887954"/>
            <a:ext cx="2550017" cy="3539642"/>
            <a:chOff x="3824600" y="3016290"/>
            <a:chExt cx="2550017" cy="3539642"/>
          </a:xfrm>
        </p:grpSpPr>
        <p:cxnSp>
          <p:nvCxnSpPr>
            <p:cNvPr id="40" name="Straight Connector 39"/>
            <p:cNvCxnSpPr/>
            <p:nvPr/>
          </p:nvCxnSpPr>
          <p:spPr>
            <a:xfrm flipH="1">
              <a:off x="5064124" y="3016290"/>
              <a:ext cx="600" cy="145318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52" name="Group 51"/>
            <p:cNvGrpSpPr/>
            <p:nvPr/>
          </p:nvGrpSpPr>
          <p:grpSpPr>
            <a:xfrm>
              <a:off x="3824600" y="4430917"/>
              <a:ext cx="2550017" cy="2125015"/>
              <a:chOff x="875768" y="4423892"/>
              <a:chExt cx="2550017" cy="2125015"/>
            </a:xfrm>
          </p:grpSpPr>
          <p:grpSp>
            <p:nvGrpSpPr>
              <p:cNvPr id="53" name="Group 52"/>
              <p:cNvGrpSpPr/>
              <p:nvPr/>
            </p:nvGrpSpPr>
            <p:grpSpPr>
              <a:xfrm>
                <a:off x="875768" y="4423892"/>
                <a:ext cx="2550017" cy="2125015"/>
                <a:chOff x="875768" y="4423892"/>
                <a:chExt cx="2550017" cy="2125015"/>
              </a:xfrm>
            </p:grpSpPr>
            <p:sp>
              <p:nvSpPr>
                <p:cNvPr id="61" name="Rounded Rectangle 60"/>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754578" y="4432410"/>
                  <a:ext cx="794448" cy="369332"/>
                </a:xfrm>
                <a:prstGeom prst="rect">
                  <a:avLst/>
                </a:prstGeom>
                <a:noFill/>
              </p:spPr>
              <p:txBody>
                <a:bodyPr wrap="none" rtlCol="0">
                  <a:spAutoFit/>
                </a:bodyPr>
                <a:lstStyle/>
                <a:p>
                  <a:r>
                    <a:rPr lang="en-US" b="1" dirty="0"/>
                    <a:t>Core 2</a:t>
                  </a:r>
                </a:p>
              </p:txBody>
            </p:sp>
          </p:grpSp>
          <p:sp>
            <p:nvSpPr>
              <p:cNvPr id="54" name="Snip and Round Single Corner Rectangle 53"/>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59" name="Rectangle 58"/>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57" name="Rectangle 56"/>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grpSp>
        <p:nvGrpSpPr>
          <p:cNvPr id="96" name="Group 95"/>
          <p:cNvGrpSpPr/>
          <p:nvPr/>
        </p:nvGrpSpPr>
        <p:grpSpPr>
          <a:xfrm>
            <a:off x="875768" y="2887954"/>
            <a:ext cx="2948832" cy="3532617"/>
            <a:chOff x="875768" y="3016290"/>
            <a:chExt cx="2948832" cy="3532617"/>
          </a:xfrm>
        </p:grpSpPr>
        <p:grpSp>
          <p:nvGrpSpPr>
            <p:cNvPr id="51" name="Group 50"/>
            <p:cNvGrpSpPr/>
            <p:nvPr/>
          </p:nvGrpSpPr>
          <p:grpSpPr>
            <a:xfrm>
              <a:off x="875768" y="4423892"/>
              <a:ext cx="2550017" cy="2125015"/>
              <a:chOff x="875768" y="4423892"/>
              <a:chExt cx="2550017" cy="2125015"/>
            </a:xfrm>
          </p:grpSpPr>
          <p:grpSp>
            <p:nvGrpSpPr>
              <p:cNvPr id="21" name="Group 20"/>
              <p:cNvGrpSpPr/>
              <p:nvPr/>
            </p:nvGrpSpPr>
            <p:grpSpPr>
              <a:xfrm>
                <a:off x="875768" y="4423892"/>
                <a:ext cx="2550017" cy="2125015"/>
                <a:chOff x="875768" y="4423892"/>
                <a:chExt cx="2550017" cy="2125015"/>
              </a:xfrm>
            </p:grpSpPr>
            <p:sp>
              <p:nvSpPr>
                <p:cNvPr id="4" name="Rounded Rectangle 3"/>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4578" y="4432410"/>
                  <a:ext cx="792396" cy="369332"/>
                </a:xfrm>
                <a:prstGeom prst="rect">
                  <a:avLst/>
                </a:prstGeom>
                <a:noFill/>
              </p:spPr>
              <p:txBody>
                <a:bodyPr wrap="none" rtlCol="0">
                  <a:spAutoFit/>
                </a:bodyPr>
                <a:lstStyle/>
                <a:p>
                  <a:r>
                    <a:rPr lang="en-US" b="1" dirty="0"/>
                    <a:t>Core 1</a:t>
                  </a:r>
                </a:p>
              </p:txBody>
            </p:sp>
          </p:grpSp>
          <p:sp>
            <p:nvSpPr>
              <p:cNvPr id="8" name="Snip and Round Single Corner Rectangle 7"/>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sp>
            <p:nvSpPr>
              <p:cNvPr id="5" name="Rectangle 4"/>
              <p:cNvSpPr/>
              <p:nvPr/>
            </p:nvSpPr>
            <p:spPr>
              <a:xfrm>
                <a:off x="1201313" y="5647240"/>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49" name="Rectangle 48"/>
              <p:cNvSpPr/>
              <p:nvPr/>
            </p:nvSpPr>
            <p:spPr>
              <a:xfrm>
                <a:off x="2378594" y="4913145"/>
                <a:ext cx="695975"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grpSp>
        <p:grpSp>
          <p:nvGrpSpPr>
            <p:cNvPr id="94" name="Group 93"/>
            <p:cNvGrpSpPr/>
            <p:nvPr/>
          </p:nvGrpSpPr>
          <p:grpSpPr>
            <a:xfrm>
              <a:off x="2166035" y="3016290"/>
              <a:ext cx="1658565" cy="1404327"/>
              <a:chOff x="2166035" y="3016290"/>
              <a:chExt cx="1658565" cy="1404327"/>
            </a:xfrm>
          </p:grpSpPr>
          <p:cxnSp>
            <p:nvCxnSpPr>
              <p:cNvPr id="86" name="Straight Connector 85"/>
              <p:cNvCxnSpPr/>
              <p:nvPr/>
            </p:nvCxnSpPr>
            <p:spPr>
              <a:xfrm flipH="1">
                <a:off x="2166035" y="3747526"/>
                <a:ext cx="13413" cy="6730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2166035" y="3742881"/>
                <a:ext cx="1658565"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3824600" y="3016290"/>
                <a:ext cx="0" cy="7265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sp>
        <p:nvSpPr>
          <p:cNvPr id="45" name="Oval Callout 44"/>
          <p:cNvSpPr/>
          <p:nvPr/>
        </p:nvSpPr>
        <p:spPr>
          <a:xfrm>
            <a:off x="114510" y="1315238"/>
            <a:ext cx="2916296" cy="1379836"/>
          </a:xfrm>
          <a:prstGeom prst="wedgeEllipseCallout">
            <a:avLst>
              <a:gd name="adj1" fmla="val 101289"/>
              <a:gd name="adj2" fmla="val -9305"/>
            </a:avLst>
          </a:prstGeom>
          <a:solidFill>
            <a:schemeClr val="accent4">
              <a:lumMod val="20000"/>
              <a:lumOff val="8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n</a:t>
            </a:r>
            <a:r>
              <a:rPr lang="en-US" sz="2400" dirty="0">
                <a:solidFill>
                  <a:schemeClr val="dk1"/>
                </a:solidFill>
              </a:rPr>
              <a:t>o coherence protocol +  directory</a:t>
            </a:r>
          </a:p>
        </p:txBody>
      </p:sp>
      <p:sp>
        <p:nvSpPr>
          <p:cNvPr id="46" name="Oval Callout 45"/>
          <p:cNvSpPr/>
          <p:nvPr/>
        </p:nvSpPr>
        <p:spPr>
          <a:xfrm>
            <a:off x="5596362" y="4060594"/>
            <a:ext cx="3002790" cy="1285134"/>
          </a:xfrm>
          <a:prstGeom prst="wedgeEllipseCallout">
            <a:avLst>
              <a:gd name="adj1" fmla="val 5733"/>
              <a:gd name="adj2" fmla="val -78170"/>
            </a:avLst>
          </a:prstGeom>
          <a:solidFill>
            <a:schemeClr val="accent4">
              <a:lumMod val="20000"/>
              <a:lumOff val="8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no core-to-core communication</a:t>
            </a:r>
          </a:p>
        </p:txBody>
      </p:sp>
    </p:spTree>
    <p:extLst>
      <p:ext uri="{BB962C8B-B14F-4D97-AF65-F5344CB8AC3E}">
        <p14:creationId xmlns:p14="http://schemas.microsoft.com/office/powerpoint/2010/main" val="363976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Insights in ARC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793791"/>
              </p:ext>
            </p:extLst>
          </p:nvPr>
        </p:nvGraphicFramePr>
        <p:xfrm>
          <a:off x="2119744" y="-180109"/>
          <a:ext cx="11236037" cy="683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56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Catch-Fire Semantics in C++</a:t>
            </a:r>
          </a:p>
        </p:txBody>
      </p:sp>
      <p:sp>
        <p:nvSpPr>
          <p:cNvPr id="4" name="Rounded Rectangle 3"/>
          <p:cNvSpPr/>
          <p:nvPr/>
        </p:nvSpPr>
        <p:spPr>
          <a:xfrm>
            <a:off x="3510255" y="4125500"/>
            <a:ext cx="4050727" cy="1723213"/>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p:txBody>
      </p:sp>
      <p:sp>
        <p:nvSpPr>
          <p:cNvPr id="5" name="Rounded Rectangle 4"/>
          <p:cNvSpPr/>
          <p:nvPr/>
        </p:nvSpPr>
        <p:spPr>
          <a:xfrm>
            <a:off x="7938481" y="4125500"/>
            <a:ext cx="4050727" cy="1723213"/>
          </a:xfrm>
          <a:prstGeom prst="roundRect">
            <a:avLst>
              <a:gd name="adj" fmla="val 6587"/>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b="1" dirty="0">
                <a:solidFill>
                  <a:schemeClr val="tx1"/>
                </a:solidFill>
                <a:latin typeface="Fira Code" panose="020B0509050000020004" pitchFamily="49" charset="0"/>
                <a:ea typeface="Fira Code" panose="020B0509050000020004" pitchFamily="49" charset="0"/>
                <a:cs typeface="Consolas" pitchFamily="49" charset="0"/>
              </a:rPr>
              <a:t>if</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  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a:t>
            </a:r>
          </a:p>
        </p:txBody>
      </p:sp>
      <p:sp>
        <p:nvSpPr>
          <p:cNvPr id="2" name="TextBox 1"/>
          <p:cNvSpPr txBox="1"/>
          <p:nvPr/>
        </p:nvSpPr>
        <p:spPr>
          <a:xfrm>
            <a:off x="6333994" y="2554151"/>
            <a:ext cx="3066603" cy="707886"/>
          </a:xfrm>
          <a:prstGeom prst="rect">
            <a:avLst/>
          </a:prstGeom>
          <a:noFill/>
        </p:spPr>
        <p:txBody>
          <a:bodyPr wrap="square" rtlCol="0">
            <a:spAutoFit/>
          </a:bodyPr>
          <a:lstStyle/>
          <a:p>
            <a:r>
              <a:rPr lang="en-US" sz="2000" dirty="0">
                <a:latin typeface="Fira Code" panose="020B0509050000020004" pitchFamily="49" charset="0"/>
                <a:ea typeface="Fira Code" panose="020B0509050000020004" pitchFamily="49" charset="0"/>
                <a:cs typeface="Consolas" pitchFamily="49" charset="0"/>
              </a:rPr>
              <a:t>X* x = NULL;</a:t>
            </a:r>
          </a:p>
          <a:p>
            <a:r>
              <a:rPr lang="en-US" sz="2000" b="1" dirty="0">
                <a:latin typeface="Fira Code" panose="020B0509050000020004" pitchFamily="49" charset="0"/>
                <a:ea typeface="Fira Code" panose="020B0509050000020004" pitchFamily="49" charset="0"/>
                <a:cs typeface="Consolas" pitchFamily="49" charset="0"/>
              </a:rPr>
              <a:t>bool</a:t>
            </a:r>
            <a:r>
              <a:rPr lang="en-US" sz="2000" dirty="0">
                <a:latin typeface="Fira Code" panose="020B0509050000020004" pitchFamily="49" charset="0"/>
                <a:ea typeface="Fira Code" panose="020B0509050000020004" pitchFamily="49" charset="0"/>
                <a:cs typeface="Consolas" pitchFamily="49" charset="0"/>
              </a:rPr>
              <a:t> done= </a:t>
            </a:r>
            <a:r>
              <a:rPr lang="en-US" sz="2000" b="1" dirty="0">
                <a:latin typeface="Fira Code" panose="020B0509050000020004" pitchFamily="49" charset="0"/>
                <a:ea typeface="Fira Code" panose="020B0509050000020004" pitchFamily="49" charset="0"/>
                <a:cs typeface="Consolas" pitchFamily="49" charset="0"/>
              </a:rPr>
              <a:t>false</a:t>
            </a:r>
            <a:r>
              <a:rPr lang="en-US" sz="2000" dirty="0">
                <a:latin typeface="Fira Code" panose="020B0509050000020004" pitchFamily="49" charset="0"/>
                <a:ea typeface="Fira Code" panose="020B0509050000020004" pitchFamily="49" charset="0"/>
                <a:cs typeface="Consolas" pitchFamily="49" charset="0"/>
              </a:rPr>
              <a:t>;</a:t>
            </a:r>
          </a:p>
        </p:txBody>
      </p:sp>
      <p:sp>
        <p:nvSpPr>
          <p:cNvPr id="6" name="TextBox 5"/>
          <p:cNvSpPr txBox="1"/>
          <p:nvPr/>
        </p:nvSpPr>
        <p:spPr>
          <a:xfrm>
            <a:off x="4530157" y="3345528"/>
            <a:ext cx="2010922" cy="461665"/>
          </a:xfrm>
          <a:prstGeom prst="rect">
            <a:avLst/>
          </a:prstGeom>
          <a:noFill/>
        </p:spPr>
        <p:txBody>
          <a:bodyPr wrap="square" rtlCol="0">
            <a:spAutoFit/>
          </a:bodyPr>
          <a:lstStyle/>
          <a:p>
            <a:r>
              <a:rPr lang="en-US" sz="2400" b="1" dirty="0"/>
              <a:t>    Thread T1</a:t>
            </a:r>
          </a:p>
        </p:txBody>
      </p:sp>
      <p:sp>
        <p:nvSpPr>
          <p:cNvPr id="7" name="TextBox 6"/>
          <p:cNvSpPr txBox="1"/>
          <p:nvPr/>
        </p:nvSpPr>
        <p:spPr>
          <a:xfrm>
            <a:off x="8958383" y="3345528"/>
            <a:ext cx="2010922" cy="461665"/>
          </a:xfrm>
          <a:prstGeom prst="rect">
            <a:avLst/>
          </a:prstGeom>
          <a:noFill/>
        </p:spPr>
        <p:txBody>
          <a:bodyPr wrap="square" rtlCol="0">
            <a:spAutoFit/>
          </a:bodyPr>
          <a:lstStyle/>
          <a:p>
            <a:r>
              <a:rPr lang="en-US" sz="2400" b="1" dirty="0"/>
              <a:t>    Thread T2</a:t>
            </a:r>
          </a:p>
        </p:txBody>
      </p:sp>
      <p:sp>
        <p:nvSpPr>
          <p:cNvPr id="11" name="Rounded Rectangle 10"/>
          <p:cNvSpPr/>
          <p:nvPr/>
        </p:nvSpPr>
        <p:spPr>
          <a:xfrm>
            <a:off x="845127" y="1603567"/>
            <a:ext cx="4849820" cy="9144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 treats data races as errors</a:t>
            </a:r>
          </a:p>
        </p:txBody>
      </p:sp>
      <p:cxnSp>
        <p:nvCxnSpPr>
          <p:cNvPr id="9" name="Shape 139">
            <a:extLst>
              <a:ext uri="{FF2B5EF4-FFF2-40B4-BE49-F238E27FC236}">
                <a16:creationId xmlns:a16="http://schemas.microsoft.com/office/drawing/2014/main" id="{1F0AB568-C194-4AAE-8472-6B4648F596E9}"/>
              </a:ext>
            </a:extLst>
          </p:cNvPr>
          <p:cNvCxnSpPr>
            <a:cxnSpLocks/>
          </p:cNvCxnSpPr>
          <p:nvPr/>
        </p:nvCxnSpPr>
        <p:spPr>
          <a:xfrm flipV="1">
            <a:off x="5468723" y="4670656"/>
            <a:ext cx="2572987" cy="329562"/>
          </a:xfrm>
          <a:prstGeom prst="straightConnector1">
            <a:avLst/>
          </a:prstGeom>
          <a:noFill/>
          <a:ln w="38100" cap="flat" cmpd="sng">
            <a:solidFill>
              <a:schemeClr val="bg2">
                <a:lumMod val="90000"/>
              </a:schemeClr>
            </a:solidFill>
            <a:prstDash val="dash"/>
            <a:round/>
            <a:headEnd type="triangle" w="lg" len="lg"/>
            <a:tailEnd type="triangle" w="lg" len="lg"/>
          </a:ln>
        </p:spPr>
      </p:cxnSp>
    </p:spTree>
    <p:extLst>
      <p:ext uri="{BB962C8B-B14F-4D97-AF65-F5344CB8AC3E}">
        <p14:creationId xmlns:p14="http://schemas.microsoft.com/office/powerpoint/2010/main" val="203526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866"/>
            <a:ext cx="10515600" cy="949325"/>
          </a:xfrm>
        </p:spPr>
        <p:txBody>
          <a:bodyPr/>
          <a:lstStyle/>
          <a:p>
            <a:r>
              <a:rPr lang="en-US" dirty="0"/>
              <a:t>Release Consistency</a:t>
            </a:r>
          </a:p>
        </p:txBody>
      </p:sp>
      <p:sp>
        <p:nvSpPr>
          <p:cNvPr id="5" name="Rounded Rectangle 4"/>
          <p:cNvSpPr/>
          <p:nvPr/>
        </p:nvSpPr>
        <p:spPr>
          <a:xfrm>
            <a:off x="1453768" y="3006327"/>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t"/>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Object();</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done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unlock(m);</a:t>
            </a:r>
          </a:p>
        </p:txBody>
      </p:sp>
      <p:sp>
        <p:nvSpPr>
          <p:cNvPr id="6" name="Rounded Rectangle 5"/>
          <p:cNvSpPr/>
          <p:nvPr/>
        </p:nvSpPr>
        <p:spPr>
          <a:xfrm>
            <a:off x="7303073" y="4659322"/>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b"/>
          <a:lstStyle/>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dirty="0">
                <a:solidFill>
                  <a:schemeClr val="tx1"/>
                </a:solidFill>
                <a:latin typeface="Fira Code" panose="020B0509050000020004" pitchFamily="49" charset="0"/>
                <a:ea typeface="Fira Code" panose="020B0509050000020004" pitchFamily="49" charset="0"/>
                <a:cs typeface="Consolas" pitchFamily="49" charset="0"/>
              </a:rPr>
              <a:t>lock(m);</a:t>
            </a: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(!done) {}</a:t>
            </a:r>
            <a:r>
              <a:rPr lang="en-US" sz="2000" b="1"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err="1">
                <a:solidFill>
                  <a:schemeClr val="tx1"/>
                </a:solidFill>
                <a:latin typeface="Fira Code" panose="020B0509050000020004" pitchFamily="49" charset="0"/>
                <a:ea typeface="Fira Code" panose="020B0509050000020004" pitchFamily="49" charset="0"/>
                <a:cs typeface="Consolas" pitchFamily="49" charset="0"/>
              </a:rPr>
              <a:t>X.compute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p:txBody>
      </p:sp>
      <p:grpSp>
        <p:nvGrpSpPr>
          <p:cNvPr id="7" name="Group 6"/>
          <p:cNvGrpSpPr/>
          <p:nvPr/>
        </p:nvGrpSpPr>
        <p:grpSpPr>
          <a:xfrm>
            <a:off x="343760" y="1797282"/>
            <a:ext cx="369332" cy="4407013"/>
            <a:chOff x="87869" y="1502046"/>
            <a:chExt cx="369332" cy="4407013"/>
          </a:xfrm>
        </p:grpSpPr>
        <p:cxnSp>
          <p:nvCxnSpPr>
            <p:cNvPr id="8" name="Straight Arrow Connector 7"/>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sp>
        <p:nvSpPr>
          <p:cNvPr id="10" name="Rounded Rectangle 9"/>
          <p:cNvSpPr/>
          <p:nvPr/>
        </p:nvSpPr>
        <p:spPr>
          <a:xfrm>
            <a:off x="1453768" y="1228401"/>
            <a:ext cx="9900032" cy="12653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core’s private cache waits to write back its dirty data until a synchronization release operation</a:t>
            </a:r>
          </a:p>
        </p:txBody>
      </p:sp>
    </p:spTree>
    <p:extLst>
      <p:ext uri="{BB962C8B-B14F-4D97-AF65-F5344CB8AC3E}">
        <p14:creationId xmlns:p14="http://schemas.microsoft.com/office/powerpoint/2010/main" val="300386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Self-Invalidation</a:t>
            </a:r>
          </a:p>
        </p:txBody>
      </p:sp>
      <p:sp>
        <p:nvSpPr>
          <p:cNvPr id="5" name="Rounded Rectangle 4"/>
          <p:cNvSpPr/>
          <p:nvPr/>
        </p:nvSpPr>
        <p:spPr>
          <a:xfrm>
            <a:off x="838200" y="2758179"/>
            <a:ext cx="10515600" cy="12653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core invalidates private cache lines that may be </a:t>
            </a:r>
            <a:r>
              <a:rPr lang="en-US" sz="2800" b="1" dirty="0">
                <a:solidFill>
                  <a:schemeClr val="tx1"/>
                </a:solidFill>
              </a:rPr>
              <a:t>out-of-date</a:t>
            </a:r>
            <a:r>
              <a:rPr lang="en-US" sz="2800" dirty="0">
                <a:solidFill>
                  <a:schemeClr val="tx1"/>
                </a:solidFill>
              </a:rPr>
              <a:t> at synchronization acquire operations</a:t>
            </a:r>
          </a:p>
        </p:txBody>
      </p:sp>
    </p:spTree>
    <p:extLst>
      <p:ext uri="{BB962C8B-B14F-4D97-AF65-F5344CB8AC3E}">
        <p14:creationId xmlns:p14="http://schemas.microsoft.com/office/powerpoint/2010/main" val="3953978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ARC</a:t>
            </a:r>
            <a:r>
              <a:rPr lang="en-US" dirty="0"/>
              <a:t>: Our Proposed Technique for Region Conflict Detection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69467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8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dirty="0"/>
              <a:t>Understanding how ARC Works</a:t>
            </a:r>
          </a:p>
        </p:txBody>
      </p:sp>
      <p:sp>
        <p:nvSpPr>
          <p:cNvPr id="6" name="Rounded Rectangle 5"/>
          <p:cNvSpPr/>
          <p:nvPr/>
        </p:nvSpPr>
        <p:spPr>
          <a:xfrm>
            <a:off x="2268482" y="2703415"/>
            <a:ext cx="2010922" cy="342468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68482" y="1927079"/>
            <a:ext cx="2010922" cy="461665"/>
          </a:xfrm>
          <a:prstGeom prst="rect">
            <a:avLst/>
          </a:prstGeom>
          <a:noFill/>
        </p:spPr>
        <p:txBody>
          <a:bodyPr wrap="square" rtlCol="0">
            <a:spAutoFit/>
          </a:bodyPr>
          <a:lstStyle/>
          <a:p>
            <a:pPr algn="ctr"/>
            <a:r>
              <a:rPr lang="en-US" sz="2400" b="1" dirty="0"/>
              <a:t>ARC Core</a:t>
            </a:r>
          </a:p>
        </p:txBody>
      </p:sp>
      <p:grpSp>
        <p:nvGrpSpPr>
          <p:cNvPr id="9" name="Group 8">
            <a:extLst>
              <a:ext uri="{FF2B5EF4-FFF2-40B4-BE49-F238E27FC236}">
                <a16:creationId xmlns:a16="http://schemas.microsoft.com/office/drawing/2014/main" id="{A771DA26-853B-45F0-9D12-DF507708DB8C}"/>
              </a:ext>
            </a:extLst>
          </p:cNvPr>
          <p:cNvGrpSpPr/>
          <p:nvPr/>
        </p:nvGrpSpPr>
        <p:grpSpPr>
          <a:xfrm>
            <a:off x="343760" y="1721082"/>
            <a:ext cx="369332" cy="4407013"/>
            <a:chOff x="87869" y="1502046"/>
            <a:chExt cx="369332" cy="4407013"/>
          </a:xfrm>
        </p:grpSpPr>
        <p:cxnSp>
          <p:nvCxnSpPr>
            <p:cNvPr id="10" name="Straight Arrow Connector 9">
              <a:extLst>
                <a:ext uri="{FF2B5EF4-FFF2-40B4-BE49-F238E27FC236}">
                  <a16:creationId xmlns:a16="http://schemas.microsoft.com/office/drawing/2014/main" id="{B5307DD8-ADD3-467A-A758-C9941CE13FB0}"/>
                </a:ext>
              </a:extLst>
            </p:cNvPr>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16CAF2-82E0-4922-B5A9-3C4226C7E61C}"/>
                </a:ext>
              </a:extLst>
            </p:cNvPr>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sp>
        <p:nvSpPr>
          <p:cNvPr id="13" name="Rounded Rectangular Callout 12"/>
          <p:cNvSpPr/>
          <p:nvPr/>
        </p:nvSpPr>
        <p:spPr>
          <a:xfrm>
            <a:off x="6478959" y="2574429"/>
            <a:ext cx="3333750" cy="986421"/>
          </a:xfrm>
          <a:prstGeom prst="wedgeRoundRectCallout">
            <a:avLst>
              <a:gd name="adj1" fmla="val -72984"/>
              <a:gd name="adj2" fmla="val 382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Line is fetched</a:t>
            </a:r>
          </a:p>
          <a:p>
            <a:pPr marL="285750" indent="-285750">
              <a:buFont typeface="Arial" panose="020B0604020202020204" pitchFamily="34" charset="0"/>
              <a:buChar char="•"/>
            </a:pPr>
            <a:r>
              <a:rPr lang="en-US" sz="2000" dirty="0">
                <a:solidFill>
                  <a:schemeClr val="tx1"/>
                </a:solidFill>
              </a:rPr>
              <a:t>Check for conflicts with the LLC</a:t>
            </a:r>
          </a:p>
        </p:txBody>
      </p:sp>
      <p:sp>
        <p:nvSpPr>
          <p:cNvPr id="14" name="Rounded Rectangle 13"/>
          <p:cNvSpPr/>
          <p:nvPr/>
        </p:nvSpPr>
        <p:spPr>
          <a:xfrm>
            <a:off x="5834794" y="124920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15" name="Rectangle 14"/>
          <p:cNvSpPr/>
          <p:nvPr/>
        </p:nvSpPr>
        <p:spPr>
          <a:xfrm>
            <a:off x="2285115" y="3467671"/>
            <a:ext cx="1977656" cy="2870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cache line</a:t>
            </a:r>
          </a:p>
        </p:txBody>
      </p:sp>
      <p:sp>
        <p:nvSpPr>
          <p:cNvPr id="16" name="Shape 15"/>
          <p:cNvSpPr/>
          <p:nvPr/>
        </p:nvSpPr>
        <p:spPr>
          <a:xfrm rot="18151913" flipV="1">
            <a:off x="4404159" y="3718714"/>
            <a:ext cx="1553270" cy="1108080"/>
          </a:xfrm>
          <a:prstGeom prst="swooshArrow">
            <a:avLst>
              <a:gd name="adj1" fmla="val 21378"/>
              <a:gd name="adj2" fmla="val 23990"/>
            </a:avLst>
          </a:prstGeom>
          <a:solidFill>
            <a:schemeClr val="bg2">
              <a:lumMod val="7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2285115" y="4447902"/>
            <a:ext cx="1977656" cy="2870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cache line</a:t>
            </a:r>
          </a:p>
        </p:txBody>
      </p:sp>
      <p:sp>
        <p:nvSpPr>
          <p:cNvPr id="18" name="Shape 17"/>
          <p:cNvSpPr/>
          <p:nvPr/>
        </p:nvSpPr>
        <p:spPr>
          <a:xfrm rot="10387012">
            <a:off x="4329702" y="2800331"/>
            <a:ext cx="1547726" cy="932482"/>
          </a:xfrm>
          <a:prstGeom prst="swooshArrow">
            <a:avLst>
              <a:gd name="adj1" fmla="val 33132"/>
              <a:gd name="adj2" fmla="val 22413"/>
            </a:avLst>
          </a:prstGeom>
          <a:solidFill>
            <a:schemeClr val="bg2">
              <a:lumMod val="7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9" name="Rounded Rectangular Callout 18"/>
          <p:cNvSpPr/>
          <p:nvPr/>
        </p:nvSpPr>
        <p:spPr>
          <a:xfrm>
            <a:off x="6409022" y="4030319"/>
            <a:ext cx="3333750" cy="986421"/>
          </a:xfrm>
          <a:prstGeom prst="wedgeRoundRectCallout">
            <a:avLst>
              <a:gd name="adj1" fmla="val -75270"/>
              <a:gd name="adj2" fmla="val -1741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Line is evicted LLC</a:t>
            </a:r>
          </a:p>
          <a:p>
            <a:pPr marL="285750" indent="-285750">
              <a:buFont typeface="Arial" panose="020B0604020202020204" pitchFamily="34" charset="0"/>
              <a:buChar char="•"/>
            </a:pPr>
            <a:r>
              <a:rPr lang="en-US" sz="2000" dirty="0">
                <a:solidFill>
                  <a:schemeClr val="tx1"/>
                </a:solidFill>
              </a:rPr>
              <a:t>Check for conflicts with the LLC</a:t>
            </a:r>
          </a:p>
        </p:txBody>
      </p:sp>
      <p:sp>
        <p:nvSpPr>
          <p:cNvPr id="20" name="Rounded Rectangle 3">
            <a:extLst>
              <a:ext uri="{FF2B5EF4-FFF2-40B4-BE49-F238E27FC236}">
                <a16:creationId xmlns:a16="http://schemas.microsoft.com/office/drawing/2014/main" id="{7F4E733E-6F47-46DB-BD9A-2D0646461467}"/>
              </a:ext>
            </a:extLst>
          </p:cNvPr>
          <p:cNvSpPr/>
          <p:nvPr/>
        </p:nvSpPr>
        <p:spPr>
          <a:xfrm>
            <a:off x="2131134" y="5566814"/>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9520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dirty="0"/>
              <a:t>Understanding how ARC Works</a:t>
            </a:r>
          </a:p>
        </p:txBody>
      </p:sp>
      <p:sp>
        <p:nvSpPr>
          <p:cNvPr id="6" name="Rounded Rectangle 5"/>
          <p:cNvSpPr/>
          <p:nvPr/>
        </p:nvSpPr>
        <p:spPr>
          <a:xfrm>
            <a:off x="2268482" y="2703415"/>
            <a:ext cx="2010922" cy="342468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68482" y="1927079"/>
            <a:ext cx="2010922" cy="461665"/>
          </a:xfrm>
          <a:prstGeom prst="rect">
            <a:avLst/>
          </a:prstGeom>
          <a:noFill/>
        </p:spPr>
        <p:txBody>
          <a:bodyPr wrap="square" rtlCol="0">
            <a:spAutoFit/>
          </a:bodyPr>
          <a:lstStyle/>
          <a:p>
            <a:pPr algn="ctr"/>
            <a:r>
              <a:rPr lang="en-US" sz="2400" b="1" dirty="0"/>
              <a:t>ARC Core</a:t>
            </a:r>
          </a:p>
        </p:txBody>
      </p:sp>
      <p:grpSp>
        <p:nvGrpSpPr>
          <p:cNvPr id="9" name="Group 8">
            <a:extLst>
              <a:ext uri="{FF2B5EF4-FFF2-40B4-BE49-F238E27FC236}">
                <a16:creationId xmlns:a16="http://schemas.microsoft.com/office/drawing/2014/main" id="{A771DA26-853B-45F0-9D12-DF507708DB8C}"/>
              </a:ext>
            </a:extLst>
          </p:cNvPr>
          <p:cNvGrpSpPr/>
          <p:nvPr/>
        </p:nvGrpSpPr>
        <p:grpSpPr>
          <a:xfrm>
            <a:off x="343760" y="1721082"/>
            <a:ext cx="369332" cy="4407013"/>
            <a:chOff x="87869" y="1502046"/>
            <a:chExt cx="369332" cy="4407013"/>
          </a:xfrm>
        </p:grpSpPr>
        <p:cxnSp>
          <p:nvCxnSpPr>
            <p:cNvPr id="10" name="Straight Arrow Connector 9">
              <a:extLst>
                <a:ext uri="{FF2B5EF4-FFF2-40B4-BE49-F238E27FC236}">
                  <a16:creationId xmlns:a16="http://schemas.microsoft.com/office/drawing/2014/main" id="{B5307DD8-ADD3-467A-A758-C9941CE13FB0}"/>
                </a:ext>
              </a:extLst>
            </p:cNvPr>
            <p:cNvCxnSpPr/>
            <p:nvPr/>
          </p:nvCxnSpPr>
          <p:spPr>
            <a:xfrm>
              <a:off x="457200" y="1502046"/>
              <a:ext cx="0" cy="4407013"/>
            </a:xfrm>
            <a:prstGeom prst="straightConnector1">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16CAF2-82E0-4922-B5A9-3C4226C7E61C}"/>
                </a:ext>
              </a:extLst>
            </p:cNvPr>
            <p:cNvSpPr txBox="1"/>
            <p:nvPr/>
          </p:nvSpPr>
          <p:spPr>
            <a:xfrm rot="16200000">
              <a:off x="-34601" y="3207509"/>
              <a:ext cx="614271" cy="369332"/>
            </a:xfrm>
            <a:prstGeom prst="rect">
              <a:avLst/>
            </a:prstGeom>
            <a:noFill/>
          </p:spPr>
          <p:txBody>
            <a:bodyPr wrap="none" rtlCol="0">
              <a:spAutoFit/>
            </a:bodyPr>
            <a:lstStyle/>
            <a:p>
              <a:r>
                <a:rPr lang="en-US" dirty="0">
                  <a:solidFill>
                    <a:schemeClr val="bg1">
                      <a:lumMod val="75000"/>
                    </a:schemeClr>
                  </a:solidFill>
                </a:rPr>
                <a:t>time</a:t>
              </a:r>
            </a:p>
          </p:txBody>
        </p:sp>
      </p:grpSp>
      <p:sp>
        <p:nvSpPr>
          <p:cNvPr id="13" name="Rounded Rectangular Callout 12"/>
          <p:cNvSpPr/>
          <p:nvPr/>
        </p:nvSpPr>
        <p:spPr>
          <a:xfrm>
            <a:off x="6478959" y="2574429"/>
            <a:ext cx="3333750" cy="986421"/>
          </a:xfrm>
          <a:prstGeom prst="wedgeRoundRectCallout">
            <a:avLst>
              <a:gd name="adj1" fmla="val -72984"/>
              <a:gd name="adj2" fmla="val 382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Line is fetched</a:t>
            </a:r>
          </a:p>
          <a:p>
            <a:pPr marL="285750" indent="-285750">
              <a:buFont typeface="Arial" panose="020B0604020202020204" pitchFamily="34" charset="0"/>
              <a:buChar char="•"/>
            </a:pPr>
            <a:r>
              <a:rPr lang="en-US" sz="2000" dirty="0">
                <a:solidFill>
                  <a:schemeClr val="tx1"/>
                </a:solidFill>
              </a:rPr>
              <a:t>Check for conflicts with the LLC</a:t>
            </a:r>
          </a:p>
        </p:txBody>
      </p:sp>
      <p:sp>
        <p:nvSpPr>
          <p:cNvPr id="14" name="Rounded Rectangle 13"/>
          <p:cNvSpPr/>
          <p:nvPr/>
        </p:nvSpPr>
        <p:spPr>
          <a:xfrm>
            <a:off x="5834794" y="124920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15" name="Rectangle 14"/>
          <p:cNvSpPr/>
          <p:nvPr/>
        </p:nvSpPr>
        <p:spPr>
          <a:xfrm>
            <a:off x="2285115" y="3467671"/>
            <a:ext cx="1977656" cy="2870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cache line</a:t>
            </a:r>
          </a:p>
        </p:txBody>
      </p:sp>
      <p:sp>
        <p:nvSpPr>
          <p:cNvPr id="16" name="Shape 15"/>
          <p:cNvSpPr/>
          <p:nvPr/>
        </p:nvSpPr>
        <p:spPr>
          <a:xfrm rot="18151913" flipV="1">
            <a:off x="4404159" y="3718714"/>
            <a:ext cx="1553270" cy="1108080"/>
          </a:xfrm>
          <a:prstGeom prst="swooshArrow">
            <a:avLst>
              <a:gd name="adj1" fmla="val 21378"/>
              <a:gd name="adj2" fmla="val 23990"/>
            </a:avLst>
          </a:prstGeom>
          <a:solidFill>
            <a:schemeClr val="bg2">
              <a:lumMod val="7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2285115" y="4447902"/>
            <a:ext cx="1977656" cy="2870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cache line</a:t>
            </a:r>
          </a:p>
        </p:txBody>
      </p:sp>
      <p:sp>
        <p:nvSpPr>
          <p:cNvPr id="18" name="Shape 17"/>
          <p:cNvSpPr/>
          <p:nvPr/>
        </p:nvSpPr>
        <p:spPr>
          <a:xfrm rot="10387012">
            <a:off x="4329702" y="2800331"/>
            <a:ext cx="1547726" cy="932482"/>
          </a:xfrm>
          <a:prstGeom prst="swooshArrow">
            <a:avLst>
              <a:gd name="adj1" fmla="val 33132"/>
              <a:gd name="adj2" fmla="val 22413"/>
            </a:avLst>
          </a:prstGeom>
          <a:solidFill>
            <a:schemeClr val="bg2">
              <a:lumMod val="7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9" name="Rounded Rectangular Callout 18"/>
          <p:cNvSpPr/>
          <p:nvPr/>
        </p:nvSpPr>
        <p:spPr>
          <a:xfrm>
            <a:off x="6409022" y="4030319"/>
            <a:ext cx="3333750" cy="986421"/>
          </a:xfrm>
          <a:prstGeom prst="wedgeRoundRectCallout">
            <a:avLst>
              <a:gd name="adj1" fmla="val -75270"/>
              <a:gd name="adj2" fmla="val -1741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Line is evicted LLC</a:t>
            </a:r>
          </a:p>
          <a:p>
            <a:pPr marL="285750" indent="-285750">
              <a:buFont typeface="Arial" panose="020B0604020202020204" pitchFamily="34" charset="0"/>
              <a:buChar char="•"/>
            </a:pPr>
            <a:r>
              <a:rPr lang="en-US" sz="2000" dirty="0">
                <a:solidFill>
                  <a:schemeClr val="tx1"/>
                </a:solidFill>
              </a:rPr>
              <a:t>Check for conflicts with the LLC</a:t>
            </a:r>
          </a:p>
        </p:txBody>
      </p:sp>
      <p:sp>
        <p:nvSpPr>
          <p:cNvPr id="22" name="Rounded Rectangular Callout 21"/>
          <p:cNvSpPr/>
          <p:nvPr/>
        </p:nvSpPr>
        <p:spPr>
          <a:xfrm>
            <a:off x="5122385" y="5435409"/>
            <a:ext cx="3333750" cy="986421"/>
          </a:xfrm>
          <a:prstGeom prst="wedgeRoundRectCallout">
            <a:avLst>
              <a:gd name="adj1" fmla="val -96984"/>
              <a:gd name="adj2" fmla="val 19275"/>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Region boundary operations</a:t>
            </a:r>
          </a:p>
        </p:txBody>
      </p:sp>
    </p:spTree>
    <p:extLst>
      <p:ext uri="{BB962C8B-B14F-4D97-AF65-F5344CB8AC3E}">
        <p14:creationId xmlns:p14="http://schemas.microsoft.com/office/powerpoint/2010/main" val="412407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7538"/>
            <a:ext cx="10972800" cy="1066800"/>
          </a:xfrm>
        </p:spPr>
        <p:txBody>
          <a:bodyPr>
            <a:normAutofit/>
          </a:bodyPr>
          <a:lstStyle/>
          <a:p>
            <a:r>
              <a:rPr lang="en-US" dirty="0"/>
              <a:t>Serializability of Regions</a:t>
            </a:r>
          </a:p>
        </p:txBody>
      </p:sp>
      <p:graphicFrame>
        <p:nvGraphicFramePr>
          <p:cNvPr id="5" name="Diagram 4"/>
          <p:cNvGraphicFramePr/>
          <p:nvPr>
            <p:extLst>
              <p:ext uri="{D42A27DB-BD31-4B8C-83A1-F6EECF244321}">
                <p14:modId xmlns:p14="http://schemas.microsoft.com/office/powerpoint/2010/main" val="3834382421"/>
              </p:ext>
            </p:extLst>
          </p:nvPr>
        </p:nvGraphicFramePr>
        <p:xfrm>
          <a:off x="-1072034" y="1733280"/>
          <a:ext cx="6880179" cy="335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41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7538"/>
            <a:ext cx="10972800" cy="1066800"/>
          </a:xfrm>
        </p:spPr>
        <p:txBody>
          <a:bodyPr/>
          <a:lstStyle/>
          <a:p>
            <a:r>
              <a:rPr lang="en-US" dirty="0"/>
              <a:t>Region Boundary Operations in ARC</a:t>
            </a:r>
          </a:p>
        </p:txBody>
      </p:sp>
      <p:graphicFrame>
        <p:nvGraphicFramePr>
          <p:cNvPr id="5" name="Diagram 4"/>
          <p:cNvGraphicFramePr/>
          <p:nvPr>
            <p:extLst>
              <p:ext uri="{D42A27DB-BD31-4B8C-83A1-F6EECF244321}">
                <p14:modId xmlns:p14="http://schemas.microsoft.com/office/powerpoint/2010/main" val="3704992272"/>
              </p:ext>
            </p:extLst>
          </p:nvPr>
        </p:nvGraphicFramePr>
        <p:xfrm>
          <a:off x="-1072034" y="1733280"/>
          <a:ext cx="6880179" cy="335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730272" y="1733282"/>
            <a:ext cx="7307181" cy="651932"/>
          </a:xfrm>
          <a:prstGeom prst="roundRect">
            <a:avLst/>
          </a:prstGeom>
          <a:ln w="381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600" dirty="0">
                <a:solidFill>
                  <a:schemeClr val="tx1"/>
                </a:solidFill>
              </a:rPr>
              <a:t>At a region boundary, an ARC core executes:</a:t>
            </a:r>
          </a:p>
        </p:txBody>
      </p:sp>
      <p:graphicFrame>
        <p:nvGraphicFramePr>
          <p:cNvPr id="6" name="Diagram 5"/>
          <p:cNvGraphicFramePr/>
          <p:nvPr>
            <p:extLst/>
          </p:nvPr>
        </p:nvGraphicFramePr>
        <p:xfrm>
          <a:off x="4730273" y="2629915"/>
          <a:ext cx="7307180" cy="3912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loud Callout 6"/>
          <p:cNvSpPr/>
          <p:nvPr/>
        </p:nvSpPr>
        <p:spPr>
          <a:xfrm>
            <a:off x="1657350" y="2228850"/>
            <a:ext cx="3028950" cy="1180964"/>
          </a:xfrm>
          <a:prstGeom prst="cloudCallout">
            <a:avLst>
              <a:gd name="adj1" fmla="val 62040"/>
              <a:gd name="adj2" fmla="val 1574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provide coherence</a:t>
            </a:r>
          </a:p>
        </p:txBody>
      </p:sp>
    </p:spTree>
    <p:extLst>
      <p:ext uri="{BB962C8B-B14F-4D97-AF65-F5344CB8AC3E}">
        <p14:creationId xmlns:p14="http://schemas.microsoft.com/office/powerpoint/2010/main" val="18910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7538"/>
            <a:ext cx="10972800" cy="1066800"/>
          </a:xfrm>
        </p:spPr>
        <p:txBody>
          <a:bodyPr/>
          <a:lstStyle/>
          <a:p>
            <a:r>
              <a:rPr lang="en-US" dirty="0"/>
              <a:t>Region Boundary Operations in ARC</a:t>
            </a:r>
          </a:p>
        </p:txBody>
      </p:sp>
      <p:graphicFrame>
        <p:nvGraphicFramePr>
          <p:cNvPr id="5" name="Diagram 4"/>
          <p:cNvGraphicFramePr/>
          <p:nvPr>
            <p:extLst>
              <p:ext uri="{D42A27DB-BD31-4B8C-83A1-F6EECF244321}">
                <p14:modId xmlns:p14="http://schemas.microsoft.com/office/powerpoint/2010/main" val="607380349"/>
              </p:ext>
            </p:extLst>
          </p:nvPr>
        </p:nvGraphicFramePr>
        <p:xfrm>
          <a:off x="-1072034" y="1733280"/>
          <a:ext cx="6880179" cy="335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730272" y="1733282"/>
            <a:ext cx="7307181" cy="651932"/>
          </a:xfrm>
          <a:prstGeom prst="roundRect">
            <a:avLst/>
          </a:prstGeom>
          <a:ln w="381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600" dirty="0">
                <a:solidFill>
                  <a:schemeClr val="tx1"/>
                </a:solidFill>
              </a:rPr>
              <a:t>At a region boundary, an ARC core executes:</a:t>
            </a:r>
          </a:p>
        </p:txBody>
      </p:sp>
      <p:graphicFrame>
        <p:nvGraphicFramePr>
          <p:cNvPr id="6" name="Diagram 5"/>
          <p:cNvGraphicFramePr/>
          <p:nvPr>
            <p:extLst/>
          </p:nvPr>
        </p:nvGraphicFramePr>
        <p:xfrm>
          <a:off x="4730273" y="2629915"/>
          <a:ext cx="7307180" cy="3912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loud Callout 6"/>
          <p:cNvSpPr/>
          <p:nvPr/>
        </p:nvSpPr>
        <p:spPr>
          <a:xfrm>
            <a:off x="1701322" y="3695700"/>
            <a:ext cx="3028950" cy="1180964"/>
          </a:xfrm>
          <a:prstGeom prst="cloudCallout">
            <a:avLst>
              <a:gd name="adj1" fmla="val 62040"/>
              <a:gd name="adj2" fmla="val 1574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ensure consistency</a:t>
            </a:r>
          </a:p>
        </p:txBody>
      </p:sp>
    </p:spTree>
    <p:extLst>
      <p:ext uri="{BB962C8B-B14F-4D97-AF65-F5344CB8AC3E}">
        <p14:creationId xmlns:p14="http://schemas.microsoft.com/office/powerpoint/2010/main" val="317160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7538"/>
            <a:ext cx="10972800" cy="1066800"/>
          </a:xfrm>
        </p:spPr>
        <p:txBody>
          <a:bodyPr/>
          <a:lstStyle/>
          <a:p>
            <a:r>
              <a:rPr lang="en-US" dirty="0"/>
              <a:t>Region Boundary Operations in ARC</a:t>
            </a:r>
          </a:p>
        </p:txBody>
      </p:sp>
      <p:graphicFrame>
        <p:nvGraphicFramePr>
          <p:cNvPr id="5" name="Diagram 4"/>
          <p:cNvGraphicFramePr/>
          <p:nvPr>
            <p:extLst>
              <p:ext uri="{D42A27DB-BD31-4B8C-83A1-F6EECF244321}">
                <p14:modId xmlns:p14="http://schemas.microsoft.com/office/powerpoint/2010/main" val="2132386398"/>
              </p:ext>
            </p:extLst>
          </p:nvPr>
        </p:nvGraphicFramePr>
        <p:xfrm>
          <a:off x="-1072034" y="1733280"/>
          <a:ext cx="6880179" cy="3353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730272" y="1733282"/>
            <a:ext cx="7307181" cy="651932"/>
          </a:xfrm>
          <a:prstGeom prst="roundRect">
            <a:avLst/>
          </a:prstGeom>
          <a:ln w="381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600">
                <a:solidFill>
                  <a:schemeClr val="tx1"/>
                </a:solidFill>
              </a:rPr>
              <a:t>At a region boundary, an ARC core executes:</a:t>
            </a:r>
            <a:endParaRPr lang="en-US" sz="2600" dirty="0">
              <a:solidFill>
                <a:schemeClr val="tx1"/>
              </a:solidFill>
            </a:endParaRPr>
          </a:p>
        </p:txBody>
      </p:sp>
      <p:graphicFrame>
        <p:nvGraphicFramePr>
          <p:cNvPr id="6" name="Diagram 5"/>
          <p:cNvGraphicFramePr/>
          <p:nvPr>
            <p:extLst/>
          </p:nvPr>
        </p:nvGraphicFramePr>
        <p:xfrm>
          <a:off x="4730273" y="2629915"/>
          <a:ext cx="7307180" cy="3912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loud Callout 6"/>
          <p:cNvSpPr/>
          <p:nvPr/>
        </p:nvSpPr>
        <p:spPr>
          <a:xfrm>
            <a:off x="1701322" y="4860526"/>
            <a:ext cx="3028950" cy="1180964"/>
          </a:xfrm>
          <a:prstGeom prst="cloudCallout">
            <a:avLst>
              <a:gd name="adj1" fmla="val 62040"/>
              <a:gd name="adj2" fmla="val 1574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provide coherence</a:t>
            </a:r>
          </a:p>
        </p:txBody>
      </p:sp>
    </p:spTree>
    <p:extLst>
      <p:ext uri="{BB962C8B-B14F-4D97-AF65-F5344CB8AC3E}">
        <p14:creationId xmlns:p14="http://schemas.microsoft.com/office/powerpoint/2010/main" val="16597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ARC: Practical Architecture Support for Region Conflict Exceptions</a:t>
            </a:r>
          </a:p>
        </p:txBody>
      </p:sp>
      <p:sp>
        <p:nvSpPr>
          <p:cNvPr id="6" name="Text Placeholder 5"/>
          <p:cNvSpPr>
            <a:spLocks noGrp="1"/>
          </p:cNvSpPr>
          <p:nvPr>
            <p:ph type="body" idx="1"/>
          </p:nvPr>
        </p:nvSpPr>
        <p:spPr/>
        <p:txBody>
          <a:bodyPr/>
          <a:lstStyle/>
          <a:p>
            <a:r>
              <a:rPr lang="en-US" dirty="0"/>
              <a:t>Design Overview</a:t>
            </a:r>
          </a:p>
          <a:p>
            <a:pPr marL="342900" indent="-342900">
              <a:buFont typeface="Arial" panose="020B0604020202020204" pitchFamily="34" charset="0"/>
              <a:buChar char="•"/>
            </a:pPr>
            <a:r>
              <a:rPr lang="en-US" sz="3200" dirty="0"/>
              <a:t>Architectural Modifications</a:t>
            </a:r>
          </a:p>
          <a:p>
            <a:r>
              <a:rPr lang="en-US" dirty="0"/>
              <a:t>Example Executions with ARC</a:t>
            </a:r>
          </a:p>
        </p:txBody>
      </p:sp>
    </p:spTree>
    <p:extLst>
      <p:ext uri="{BB962C8B-B14F-4D97-AF65-F5344CB8AC3E}">
        <p14:creationId xmlns:p14="http://schemas.microsoft.com/office/powerpoint/2010/main" val="160870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Catch-Fire Semantics in C++</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21773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340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Detecting Sound and Precise Conflicts</a:t>
            </a:r>
          </a:p>
        </p:txBody>
      </p:sp>
      <p:grpSp>
        <p:nvGrpSpPr>
          <p:cNvPr id="17" name="Group 16"/>
          <p:cNvGrpSpPr/>
          <p:nvPr/>
        </p:nvGrpSpPr>
        <p:grpSpPr>
          <a:xfrm>
            <a:off x="1015350" y="2510986"/>
            <a:ext cx="6095496" cy="1698910"/>
            <a:chOff x="1067304" y="1892364"/>
            <a:chExt cx="6256457" cy="1903926"/>
          </a:xfrm>
        </p:grpSpPr>
        <p:sp>
          <p:nvSpPr>
            <p:cNvPr id="8" name="Striped Right Arrow 7"/>
            <p:cNvSpPr/>
            <p:nvPr/>
          </p:nvSpPr>
          <p:spPr>
            <a:xfrm rot="16200000">
              <a:off x="2797154" y="2584795"/>
              <a:ext cx="684624" cy="529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7304" y="3263805"/>
              <a:ext cx="6256457" cy="53248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2563124" y="3263805"/>
              <a:ext cx="1079389" cy="53248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Byte offset </a:t>
              </a:r>
              <a:r>
                <a:rPr lang="en-US" sz="1600" dirty="0" err="1"/>
                <a:t>i</a:t>
              </a:r>
              <a:endParaRPr lang="en-US" sz="1600" dirty="0"/>
            </a:p>
          </p:txBody>
        </p:sp>
        <p:grpSp>
          <p:nvGrpSpPr>
            <p:cNvPr id="2" name="Group 1"/>
            <p:cNvGrpSpPr/>
            <p:nvPr/>
          </p:nvGrpSpPr>
          <p:grpSpPr>
            <a:xfrm>
              <a:off x="2684645" y="1892364"/>
              <a:ext cx="917284" cy="532909"/>
              <a:chOff x="2643080" y="1892364"/>
              <a:chExt cx="917284" cy="532909"/>
            </a:xfrm>
          </p:grpSpPr>
          <p:sp>
            <p:nvSpPr>
              <p:cNvPr id="10" name="Rectangle 9"/>
              <p:cNvSpPr/>
              <p:nvPr/>
            </p:nvSpPr>
            <p:spPr>
              <a:xfrm>
                <a:off x="2643080" y="1892788"/>
                <a:ext cx="463071" cy="5324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R</a:t>
                </a:r>
              </a:p>
            </p:txBody>
          </p:sp>
          <p:sp>
            <p:nvSpPr>
              <p:cNvPr id="11" name="Rectangle 10"/>
              <p:cNvSpPr/>
              <p:nvPr/>
            </p:nvSpPr>
            <p:spPr>
              <a:xfrm>
                <a:off x="3097293" y="1892364"/>
                <a:ext cx="463071" cy="532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sp>
          <p:nvSpPr>
            <p:cNvPr id="12" name="TextBox 11"/>
            <p:cNvSpPr txBox="1"/>
            <p:nvPr/>
          </p:nvSpPr>
          <p:spPr>
            <a:xfrm>
              <a:off x="3485933" y="2521162"/>
              <a:ext cx="1419196" cy="646331"/>
            </a:xfrm>
            <a:prstGeom prst="rect">
              <a:avLst/>
            </a:prstGeom>
            <a:noFill/>
          </p:spPr>
          <p:txBody>
            <a:bodyPr wrap="square" rtlCol="0" anchor="ctr">
              <a:spAutoFit/>
            </a:bodyPr>
            <a:lstStyle/>
            <a:p>
              <a:r>
                <a:rPr lang="en-US" dirty="0"/>
                <a:t>per-byte metadata</a:t>
              </a:r>
            </a:p>
          </p:txBody>
        </p:sp>
        <p:sp>
          <p:nvSpPr>
            <p:cNvPr id="13" name="TextBox 12"/>
            <p:cNvSpPr txBox="1"/>
            <p:nvPr/>
          </p:nvSpPr>
          <p:spPr>
            <a:xfrm>
              <a:off x="3574220" y="1960755"/>
              <a:ext cx="1581780" cy="369332"/>
            </a:xfrm>
            <a:prstGeom prst="rect">
              <a:avLst/>
            </a:prstGeom>
            <a:noFill/>
          </p:spPr>
          <p:txBody>
            <a:bodyPr wrap="none" rtlCol="0" anchor="ctr">
              <a:spAutoFit/>
            </a:bodyPr>
            <a:lstStyle/>
            <a:p>
              <a:r>
                <a:rPr lang="en-US" dirty="0"/>
                <a:t>read/write bits</a:t>
              </a:r>
            </a:p>
          </p:txBody>
        </p:sp>
      </p:grpSp>
      <p:sp>
        <p:nvSpPr>
          <p:cNvPr id="16" name="TextBox 15"/>
          <p:cNvSpPr txBox="1"/>
          <p:nvPr/>
        </p:nvSpPr>
        <p:spPr>
          <a:xfrm>
            <a:off x="5936673" y="4379516"/>
            <a:ext cx="2673927" cy="461665"/>
          </a:xfrm>
          <a:prstGeom prst="rect">
            <a:avLst/>
          </a:prstGeom>
          <a:solidFill>
            <a:schemeClr val="bg1">
              <a:lumMod val="95000"/>
            </a:schemeClr>
          </a:solidFill>
        </p:spPr>
        <p:txBody>
          <a:bodyPr wrap="square" rtlCol="0">
            <a:spAutoFit/>
          </a:bodyPr>
          <a:lstStyle/>
          <a:p>
            <a:pPr algn="ctr"/>
            <a:r>
              <a:rPr lang="en-US" sz="2400" dirty="0"/>
              <a:t>Private cache line</a:t>
            </a:r>
          </a:p>
        </p:txBody>
      </p:sp>
    </p:spTree>
    <p:extLst>
      <p:ext uri="{BB962C8B-B14F-4D97-AF65-F5344CB8AC3E}">
        <p14:creationId xmlns:p14="http://schemas.microsoft.com/office/powerpoint/2010/main" val="62360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954" y="139275"/>
            <a:ext cx="10972800" cy="861854"/>
          </a:xfrm>
        </p:spPr>
        <p:txBody>
          <a:bodyPr/>
          <a:lstStyle/>
          <a:p>
            <a:r>
              <a:rPr lang="en-US" dirty="0"/>
              <a:t>Modifications Introduced by ARC</a:t>
            </a:r>
          </a:p>
        </p:txBody>
      </p:sp>
      <p:cxnSp>
        <p:nvCxnSpPr>
          <p:cNvPr id="44" name="Straight Connector 43"/>
          <p:cNvCxnSpPr>
            <a:endCxn id="73" idx="0"/>
          </p:cNvCxnSpPr>
          <p:nvPr/>
        </p:nvCxnSpPr>
        <p:spPr>
          <a:xfrm flipH="1">
            <a:off x="9506703" y="3598503"/>
            <a:ext cx="9183" cy="686254"/>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V="1">
            <a:off x="6529137" y="2895478"/>
            <a:ext cx="0" cy="735109"/>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8227463" y="4276239"/>
            <a:ext cx="2550017" cy="2125015"/>
            <a:chOff x="875768" y="4423892"/>
            <a:chExt cx="2550017" cy="2125015"/>
          </a:xfrm>
        </p:grpSpPr>
        <p:grpSp>
          <p:nvGrpSpPr>
            <p:cNvPr id="64" name="Group 63"/>
            <p:cNvGrpSpPr/>
            <p:nvPr/>
          </p:nvGrpSpPr>
          <p:grpSpPr>
            <a:xfrm>
              <a:off x="875768" y="4423892"/>
              <a:ext cx="2550017" cy="2125015"/>
              <a:chOff x="875768" y="4423892"/>
              <a:chExt cx="2550017" cy="2125015"/>
            </a:xfrm>
          </p:grpSpPr>
          <p:sp>
            <p:nvSpPr>
              <p:cNvPr id="72" name="Rounded Rectangle 71"/>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1754578" y="4432410"/>
                <a:ext cx="800860" cy="369332"/>
              </a:xfrm>
              <a:prstGeom prst="rect">
                <a:avLst/>
              </a:prstGeom>
              <a:noFill/>
            </p:spPr>
            <p:txBody>
              <a:bodyPr wrap="none" rtlCol="0">
                <a:spAutoFit/>
              </a:bodyPr>
              <a:lstStyle/>
              <a:p>
                <a:r>
                  <a:rPr lang="en-US" b="1" dirty="0"/>
                  <a:t>Core n</a:t>
                </a:r>
              </a:p>
            </p:txBody>
          </p:sp>
        </p:grpSp>
        <p:sp>
          <p:nvSpPr>
            <p:cNvPr id="65" name="Snip and Round Single Corner Rectangle 64"/>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66" name="Group 65"/>
            <p:cNvGrpSpPr/>
            <p:nvPr/>
          </p:nvGrpSpPr>
          <p:grpSpPr>
            <a:xfrm>
              <a:off x="1201313" y="5647240"/>
              <a:ext cx="778466" cy="669702"/>
              <a:chOff x="1208559" y="2513811"/>
              <a:chExt cx="778466" cy="669702"/>
            </a:xfrm>
          </p:grpSpPr>
          <p:sp>
            <p:nvSpPr>
              <p:cNvPr id="70" name="Rectangle 69"/>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71" name="Rectangle 70"/>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67" name="Group 66"/>
            <p:cNvGrpSpPr/>
            <p:nvPr/>
          </p:nvGrpSpPr>
          <p:grpSpPr>
            <a:xfrm>
              <a:off x="2378594" y="4913145"/>
              <a:ext cx="911439" cy="1403797"/>
              <a:chOff x="549489" y="2089964"/>
              <a:chExt cx="1163755" cy="1403797"/>
            </a:xfrm>
          </p:grpSpPr>
          <p:sp>
            <p:nvSpPr>
              <p:cNvPr id="68" name="Rectangle 67"/>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69" name="Rectangle 68"/>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nvGrpSpPr>
          <p:cNvPr id="6" name="Group 5"/>
          <p:cNvGrpSpPr/>
          <p:nvPr/>
        </p:nvGrpSpPr>
        <p:grpSpPr>
          <a:xfrm>
            <a:off x="7110223" y="5184246"/>
            <a:ext cx="682579" cy="270368"/>
            <a:chOff x="7059112" y="5197644"/>
            <a:chExt cx="659619" cy="315584"/>
          </a:xfrm>
        </p:grpSpPr>
        <p:sp>
          <p:nvSpPr>
            <p:cNvPr id="41" name="Oval 40"/>
            <p:cNvSpPr/>
            <p:nvPr/>
          </p:nvSpPr>
          <p:spPr>
            <a:xfrm>
              <a:off x="7059112"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sp>
          <p:nvSpPr>
            <p:cNvPr id="42" name="Oval 41"/>
            <p:cNvSpPr/>
            <p:nvPr/>
          </p:nvSpPr>
          <p:spPr>
            <a:xfrm>
              <a:off x="7441126"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grpSp>
      <p:sp>
        <p:nvSpPr>
          <p:cNvPr id="9" name="Flowchart: Document 8"/>
          <p:cNvSpPr/>
          <p:nvPr/>
        </p:nvSpPr>
        <p:spPr>
          <a:xfrm>
            <a:off x="9515885" y="1077739"/>
            <a:ext cx="1844842" cy="2101084"/>
          </a:xfrm>
          <a:prstGeom prst="flowChartDocumen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Main memory</a:t>
            </a:r>
            <a:endParaRPr lang="en-US" dirty="0"/>
          </a:p>
        </p:txBody>
      </p:sp>
      <p:sp>
        <p:nvSpPr>
          <p:cNvPr id="15" name="Rounded Rectangle 14"/>
          <p:cNvSpPr/>
          <p:nvPr/>
        </p:nvSpPr>
        <p:spPr>
          <a:xfrm>
            <a:off x="3193966" y="1077739"/>
            <a:ext cx="3736810" cy="1801697"/>
          </a:xfrm>
          <a:prstGeom prst="roundRec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5254941" y="1611540"/>
            <a:ext cx="1440286" cy="73409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LLC</a:t>
            </a:r>
          </a:p>
        </p:txBody>
      </p:sp>
      <p:sp>
        <p:nvSpPr>
          <p:cNvPr id="13" name="Oval 12"/>
          <p:cNvSpPr/>
          <p:nvPr/>
        </p:nvSpPr>
        <p:spPr>
          <a:xfrm>
            <a:off x="3339041" y="1513569"/>
            <a:ext cx="1713622" cy="930036"/>
          </a:xfrm>
          <a:prstGeom prst="ellipse">
            <a:avLst/>
          </a:prstGeom>
          <a:ln w="762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consistency</a:t>
            </a:r>
          </a:p>
          <a:p>
            <a:pPr algn="ctr"/>
            <a:r>
              <a:rPr lang="en-US" sz="1600" dirty="0"/>
              <a:t>controller</a:t>
            </a:r>
          </a:p>
        </p:txBody>
      </p:sp>
      <p:cxnSp>
        <p:nvCxnSpPr>
          <p:cNvPr id="75" name="Straight Connector 74"/>
          <p:cNvCxnSpPr>
            <a:stCxn id="15" idx="3"/>
          </p:cNvCxnSpPr>
          <p:nvPr/>
        </p:nvCxnSpPr>
        <p:spPr>
          <a:xfrm>
            <a:off x="6930776" y="1978588"/>
            <a:ext cx="2585109" cy="764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6513095" y="3614545"/>
            <a:ext cx="3002790"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3824600" y="2887954"/>
            <a:ext cx="2550017" cy="3539642"/>
            <a:chOff x="3824600" y="3016290"/>
            <a:chExt cx="2550017" cy="3539642"/>
          </a:xfrm>
        </p:grpSpPr>
        <p:cxnSp>
          <p:nvCxnSpPr>
            <p:cNvPr id="40" name="Straight Connector 39"/>
            <p:cNvCxnSpPr/>
            <p:nvPr/>
          </p:nvCxnSpPr>
          <p:spPr>
            <a:xfrm flipH="1">
              <a:off x="5064124" y="3016290"/>
              <a:ext cx="600" cy="145318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52" name="Group 51"/>
            <p:cNvGrpSpPr/>
            <p:nvPr/>
          </p:nvGrpSpPr>
          <p:grpSpPr>
            <a:xfrm>
              <a:off x="3824600" y="4430917"/>
              <a:ext cx="2550017" cy="2125015"/>
              <a:chOff x="875768" y="4423892"/>
              <a:chExt cx="2550017" cy="2125015"/>
            </a:xfrm>
          </p:grpSpPr>
          <p:grpSp>
            <p:nvGrpSpPr>
              <p:cNvPr id="53" name="Group 52"/>
              <p:cNvGrpSpPr/>
              <p:nvPr/>
            </p:nvGrpSpPr>
            <p:grpSpPr>
              <a:xfrm>
                <a:off x="875768" y="4423892"/>
                <a:ext cx="2550017" cy="2125015"/>
                <a:chOff x="875768" y="4423892"/>
                <a:chExt cx="2550017" cy="2125015"/>
              </a:xfrm>
            </p:grpSpPr>
            <p:sp>
              <p:nvSpPr>
                <p:cNvPr id="61" name="Rounded Rectangle 60"/>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754578" y="4432410"/>
                  <a:ext cx="794448" cy="369332"/>
                </a:xfrm>
                <a:prstGeom prst="rect">
                  <a:avLst/>
                </a:prstGeom>
                <a:noFill/>
              </p:spPr>
              <p:txBody>
                <a:bodyPr wrap="none" rtlCol="0">
                  <a:spAutoFit/>
                </a:bodyPr>
                <a:lstStyle/>
                <a:p>
                  <a:r>
                    <a:rPr lang="en-US" b="1" dirty="0"/>
                    <a:t>Core 2</a:t>
                  </a:r>
                </a:p>
              </p:txBody>
            </p:sp>
          </p:grpSp>
          <p:sp>
            <p:nvSpPr>
              <p:cNvPr id="54" name="Snip and Round Single Corner Rectangle 53"/>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55" name="Group 54"/>
              <p:cNvGrpSpPr/>
              <p:nvPr/>
            </p:nvGrpSpPr>
            <p:grpSpPr>
              <a:xfrm>
                <a:off x="1201313" y="5647240"/>
                <a:ext cx="778466" cy="669702"/>
                <a:chOff x="1208559" y="2513811"/>
                <a:chExt cx="778466" cy="669702"/>
              </a:xfrm>
            </p:grpSpPr>
            <p:sp>
              <p:nvSpPr>
                <p:cNvPr id="59" name="Rectangle 58"/>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60" name="Rectangle 59"/>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56" name="Group 55"/>
              <p:cNvGrpSpPr/>
              <p:nvPr/>
            </p:nvGrpSpPr>
            <p:grpSpPr>
              <a:xfrm>
                <a:off x="2378594" y="4913145"/>
                <a:ext cx="911439" cy="1403797"/>
                <a:chOff x="549489" y="2089964"/>
                <a:chExt cx="1163755" cy="1403797"/>
              </a:xfrm>
            </p:grpSpPr>
            <p:sp>
              <p:nvSpPr>
                <p:cNvPr id="57" name="Rectangle 56"/>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58" name="Rectangle 57"/>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grpSp>
        <p:nvGrpSpPr>
          <p:cNvPr id="51" name="Group 50"/>
          <p:cNvGrpSpPr/>
          <p:nvPr/>
        </p:nvGrpSpPr>
        <p:grpSpPr>
          <a:xfrm>
            <a:off x="875768" y="4295556"/>
            <a:ext cx="2550017" cy="2125015"/>
            <a:chOff x="875768" y="4423892"/>
            <a:chExt cx="2550017" cy="2125015"/>
          </a:xfrm>
        </p:grpSpPr>
        <p:grpSp>
          <p:nvGrpSpPr>
            <p:cNvPr id="21" name="Group 20"/>
            <p:cNvGrpSpPr/>
            <p:nvPr/>
          </p:nvGrpSpPr>
          <p:grpSpPr>
            <a:xfrm>
              <a:off x="875768" y="4423892"/>
              <a:ext cx="2550017" cy="2125015"/>
              <a:chOff x="875768" y="4423892"/>
              <a:chExt cx="2550017" cy="2125015"/>
            </a:xfrm>
          </p:grpSpPr>
          <p:sp>
            <p:nvSpPr>
              <p:cNvPr id="4" name="Rounded Rectangle 3"/>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4578" y="4432410"/>
                <a:ext cx="792396" cy="369332"/>
              </a:xfrm>
              <a:prstGeom prst="rect">
                <a:avLst/>
              </a:prstGeom>
              <a:noFill/>
            </p:spPr>
            <p:txBody>
              <a:bodyPr wrap="none" rtlCol="0">
                <a:spAutoFit/>
              </a:bodyPr>
              <a:lstStyle/>
              <a:p>
                <a:r>
                  <a:rPr lang="en-US" b="1" dirty="0"/>
                  <a:t>Core 1</a:t>
                </a:r>
              </a:p>
            </p:txBody>
          </p:sp>
        </p:grpSp>
        <p:sp>
          <p:nvSpPr>
            <p:cNvPr id="8" name="Snip and Round Single Corner Rectangle 7"/>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18" name="Group 17"/>
            <p:cNvGrpSpPr/>
            <p:nvPr/>
          </p:nvGrpSpPr>
          <p:grpSpPr>
            <a:xfrm>
              <a:off x="1201313" y="5647240"/>
              <a:ext cx="778466" cy="669702"/>
              <a:chOff x="1208559" y="2513811"/>
              <a:chExt cx="778466" cy="669702"/>
            </a:xfrm>
          </p:grpSpPr>
          <p:sp>
            <p:nvSpPr>
              <p:cNvPr id="5" name="Rectangle 4"/>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48" name="Rectangle 47"/>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19" name="Group 18"/>
            <p:cNvGrpSpPr/>
            <p:nvPr/>
          </p:nvGrpSpPr>
          <p:grpSpPr>
            <a:xfrm>
              <a:off x="2378594" y="4913145"/>
              <a:ext cx="911439" cy="1403797"/>
              <a:chOff x="549489" y="2089964"/>
              <a:chExt cx="1163755" cy="1403797"/>
            </a:xfrm>
          </p:grpSpPr>
          <p:sp>
            <p:nvSpPr>
              <p:cNvPr id="49" name="Rectangle 48"/>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50" name="Rectangle 49"/>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nvGrpSpPr>
          <p:cNvPr id="94" name="Group 93"/>
          <p:cNvGrpSpPr/>
          <p:nvPr/>
        </p:nvGrpSpPr>
        <p:grpSpPr>
          <a:xfrm>
            <a:off x="2166035" y="2887954"/>
            <a:ext cx="1658565" cy="1404327"/>
            <a:chOff x="2166035" y="3016290"/>
            <a:chExt cx="1658565" cy="1404327"/>
          </a:xfrm>
        </p:grpSpPr>
        <p:cxnSp>
          <p:nvCxnSpPr>
            <p:cNvPr id="86" name="Straight Connector 85"/>
            <p:cNvCxnSpPr/>
            <p:nvPr/>
          </p:nvCxnSpPr>
          <p:spPr>
            <a:xfrm flipH="1">
              <a:off x="2166035" y="3747526"/>
              <a:ext cx="13413" cy="6730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2166035" y="3742881"/>
              <a:ext cx="1658565"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3824600" y="3016290"/>
              <a:ext cx="0" cy="7265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92" name="TextBox 91"/>
          <p:cNvSpPr txBox="1"/>
          <p:nvPr/>
        </p:nvSpPr>
        <p:spPr>
          <a:xfrm>
            <a:off x="4782681" y="6405538"/>
            <a:ext cx="1737014" cy="369332"/>
          </a:xfrm>
          <a:prstGeom prst="rect">
            <a:avLst/>
          </a:prstGeom>
          <a:noFill/>
        </p:spPr>
        <p:txBody>
          <a:bodyPr wrap="none" rtlCol="0">
            <a:spAutoFit/>
          </a:bodyPr>
          <a:lstStyle/>
          <a:p>
            <a:r>
              <a:rPr lang="en-US" dirty="0"/>
              <a:t>access metadata</a:t>
            </a:r>
          </a:p>
        </p:txBody>
      </p:sp>
      <p:cxnSp>
        <p:nvCxnSpPr>
          <p:cNvPr id="106" name="Straight Arrow Connector 105"/>
          <p:cNvCxnSpPr>
            <a:endCxn id="60" idx="2"/>
          </p:cNvCxnSpPr>
          <p:nvPr/>
        </p:nvCxnSpPr>
        <p:spPr>
          <a:xfrm flipH="1" flipV="1">
            <a:off x="4823762" y="6195631"/>
            <a:ext cx="240362" cy="29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5651188" y="6195631"/>
            <a:ext cx="479166" cy="29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8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027" y="206768"/>
            <a:ext cx="10972800" cy="1066800"/>
          </a:xfrm>
        </p:spPr>
        <p:txBody>
          <a:bodyPr/>
          <a:lstStyle/>
          <a:p>
            <a:r>
              <a:rPr lang="en-US" dirty="0"/>
              <a:t>Metadata Management</a:t>
            </a:r>
          </a:p>
        </p:txBody>
      </p:sp>
      <p:sp>
        <p:nvSpPr>
          <p:cNvPr id="6" name="Rectangle 5"/>
          <p:cNvSpPr/>
          <p:nvPr/>
        </p:nvSpPr>
        <p:spPr>
          <a:xfrm>
            <a:off x="1190668" y="2645009"/>
            <a:ext cx="6256457" cy="53248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686488" y="2645009"/>
            <a:ext cx="1079389" cy="5324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Byte offset </a:t>
            </a:r>
            <a:r>
              <a:rPr lang="en-US" dirty="0" err="1"/>
              <a:t>i</a:t>
            </a:r>
            <a:endParaRPr lang="en-US" dirty="0"/>
          </a:p>
        </p:txBody>
      </p:sp>
      <p:sp>
        <p:nvSpPr>
          <p:cNvPr id="13" name="Striped Right Arrow 12"/>
          <p:cNvSpPr/>
          <p:nvPr/>
        </p:nvSpPr>
        <p:spPr>
          <a:xfrm rot="16200000">
            <a:off x="2920518" y="1965999"/>
            <a:ext cx="684624" cy="529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09297" y="1968637"/>
            <a:ext cx="1419196" cy="513789"/>
          </a:xfrm>
          <a:prstGeom prst="rect">
            <a:avLst/>
          </a:prstGeom>
          <a:noFill/>
        </p:spPr>
        <p:txBody>
          <a:bodyPr wrap="square" rtlCol="0">
            <a:spAutoFit/>
          </a:bodyPr>
          <a:lstStyle/>
          <a:p>
            <a:r>
              <a:rPr lang="en-US" dirty="0"/>
              <a:t>per-byte metadata</a:t>
            </a:r>
          </a:p>
        </p:txBody>
      </p:sp>
      <p:sp>
        <p:nvSpPr>
          <p:cNvPr id="9" name="Rectangle 8"/>
          <p:cNvSpPr/>
          <p:nvPr/>
        </p:nvSpPr>
        <p:spPr>
          <a:xfrm>
            <a:off x="2794154" y="1273992"/>
            <a:ext cx="463071" cy="5324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R</a:t>
            </a:r>
          </a:p>
        </p:txBody>
      </p:sp>
      <p:sp>
        <p:nvSpPr>
          <p:cNvPr id="10" name="Rectangle 9"/>
          <p:cNvSpPr/>
          <p:nvPr/>
        </p:nvSpPr>
        <p:spPr>
          <a:xfrm>
            <a:off x="3248367" y="1273568"/>
            <a:ext cx="463071" cy="532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15" name="TextBox 14"/>
          <p:cNvSpPr txBox="1"/>
          <p:nvPr/>
        </p:nvSpPr>
        <p:spPr>
          <a:xfrm>
            <a:off x="3697584" y="1379828"/>
            <a:ext cx="1486834" cy="293593"/>
          </a:xfrm>
          <a:prstGeom prst="rect">
            <a:avLst/>
          </a:prstGeom>
          <a:noFill/>
        </p:spPr>
        <p:txBody>
          <a:bodyPr wrap="none" rtlCol="0">
            <a:spAutoFit/>
          </a:bodyPr>
          <a:lstStyle/>
          <a:p>
            <a:r>
              <a:rPr lang="en-US" dirty="0"/>
              <a:t>read/write bits</a:t>
            </a:r>
          </a:p>
        </p:txBody>
      </p:sp>
      <p:sp>
        <p:nvSpPr>
          <p:cNvPr id="30" name="Chevron 29"/>
          <p:cNvSpPr/>
          <p:nvPr/>
        </p:nvSpPr>
        <p:spPr>
          <a:xfrm>
            <a:off x="5091679"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hevron 30"/>
          <p:cNvSpPr/>
          <p:nvPr/>
        </p:nvSpPr>
        <p:spPr>
          <a:xfrm>
            <a:off x="5465688"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hevron 31"/>
          <p:cNvSpPr/>
          <p:nvPr/>
        </p:nvSpPr>
        <p:spPr>
          <a:xfrm>
            <a:off x="5839993"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hevron 32"/>
          <p:cNvSpPr/>
          <p:nvPr/>
        </p:nvSpPr>
        <p:spPr>
          <a:xfrm>
            <a:off x="6214002"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Chevron 33"/>
          <p:cNvSpPr/>
          <p:nvPr/>
        </p:nvSpPr>
        <p:spPr>
          <a:xfrm>
            <a:off x="6588307"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hevron 34"/>
          <p:cNvSpPr/>
          <p:nvPr/>
        </p:nvSpPr>
        <p:spPr>
          <a:xfrm>
            <a:off x="6962316"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Chevron 35"/>
          <p:cNvSpPr/>
          <p:nvPr/>
        </p:nvSpPr>
        <p:spPr>
          <a:xfrm>
            <a:off x="7336621" y="5277247"/>
            <a:ext cx="622659" cy="515617"/>
          </a:xfrm>
          <a:prstGeom prst="chevron">
            <a:avLst>
              <a:gd name="adj" fmla="val 70610"/>
            </a:avLst>
          </a:prstGeom>
          <a:solidFill>
            <a:schemeClr val="accent5">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5907759" y="4630916"/>
            <a:ext cx="1627399" cy="646331"/>
          </a:xfrm>
          <a:prstGeom prst="rect">
            <a:avLst/>
          </a:prstGeom>
          <a:noFill/>
        </p:spPr>
        <p:txBody>
          <a:bodyPr wrap="square" rtlCol="0">
            <a:spAutoFit/>
          </a:bodyPr>
          <a:lstStyle/>
          <a:p>
            <a:r>
              <a:rPr lang="en-US" dirty="0"/>
              <a:t>evicted line + metadata</a:t>
            </a:r>
          </a:p>
        </p:txBody>
      </p:sp>
      <p:sp>
        <p:nvSpPr>
          <p:cNvPr id="21" name="Rectangle 20"/>
          <p:cNvSpPr/>
          <p:nvPr/>
        </p:nvSpPr>
        <p:spPr>
          <a:xfrm>
            <a:off x="2833594" y="3722592"/>
            <a:ext cx="1977656" cy="2743201"/>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385388" y="5387339"/>
            <a:ext cx="1977656" cy="2870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3666" y="5018007"/>
            <a:ext cx="1441100" cy="369332"/>
          </a:xfrm>
          <a:prstGeom prst="rect">
            <a:avLst/>
          </a:prstGeom>
          <a:noFill/>
        </p:spPr>
        <p:txBody>
          <a:bodyPr wrap="none" rtlCol="0">
            <a:spAutoFit/>
          </a:bodyPr>
          <a:lstStyle/>
          <a:p>
            <a:r>
              <a:rPr lang="en-US" dirty="0"/>
              <a:t>incoming line</a:t>
            </a:r>
          </a:p>
        </p:txBody>
      </p:sp>
      <p:sp>
        <p:nvSpPr>
          <p:cNvPr id="22" name="Rectangle 21"/>
          <p:cNvSpPr/>
          <p:nvPr/>
        </p:nvSpPr>
        <p:spPr>
          <a:xfrm>
            <a:off x="2833594" y="5389498"/>
            <a:ext cx="1977656" cy="287079"/>
          </a:xfrm>
          <a:prstGeom prst="rect">
            <a:avLst/>
          </a:prstGeom>
          <a:solidFill>
            <a:schemeClr val="bg2"/>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08799" y="5020447"/>
            <a:ext cx="1801006" cy="369332"/>
          </a:xfrm>
          <a:prstGeom prst="rect">
            <a:avLst/>
          </a:prstGeom>
          <a:noFill/>
        </p:spPr>
        <p:txBody>
          <a:bodyPr wrap="none" rtlCol="0">
            <a:spAutoFit/>
          </a:bodyPr>
          <a:lstStyle/>
          <a:p>
            <a:r>
              <a:rPr lang="en-US" dirty="0"/>
              <a:t>line to be evicted</a:t>
            </a:r>
          </a:p>
        </p:txBody>
      </p:sp>
      <p:sp>
        <p:nvSpPr>
          <p:cNvPr id="25" name="Rectangle 24"/>
          <p:cNvSpPr/>
          <p:nvPr/>
        </p:nvSpPr>
        <p:spPr>
          <a:xfrm>
            <a:off x="8252117" y="2082160"/>
            <a:ext cx="1977656" cy="4653517"/>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solidFill>
                <a:schemeClr val="tx1"/>
              </a:solidFill>
            </a:endParaRPr>
          </a:p>
        </p:txBody>
      </p:sp>
      <p:sp>
        <p:nvSpPr>
          <p:cNvPr id="26" name="Rectangle 25"/>
          <p:cNvSpPr/>
          <p:nvPr/>
        </p:nvSpPr>
        <p:spPr>
          <a:xfrm>
            <a:off x="8252117" y="5401166"/>
            <a:ext cx="1977656" cy="293222"/>
          </a:xfrm>
          <a:prstGeom prst="rect">
            <a:avLst/>
          </a:prstGeom>
          <a:solidFill>
            <a:schemeClr val="bg2"/>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983646" y="2095039"/>
            <a:ext cx="535788" cy="400110"/>
          </a:xfrm>
          <a:prstGeom prst="rect">
            <a:avLst/>
          </a:prstGeom>
          <a:noFill/>
        </p:spPr>
        <p:txBody>
          <a:bodyPr wrap="none" rtlCol="0">
            <a:spAutoFit/>
          </a:bodyPr>
          <a:lstStyle/>
          <a:p>
            <a:r>
              <a:rPr lang="en-US" sz="2000" b="1" dirty="0"/>
              <a:t>LLC</a:t>
            </a:r>
          </a:p>
        </p:txBody>
      </p:sp>
      <p:sp>
        <p:nvSpPr>
          <p:cNvPr id="5" name="TextBox 4"/>
          <p:cNvSpPr txBox="1"/>
          <p:nvPr/>
        </p:nvSpPr>
        <p:spPr>
          <a:xfrm>
            <a:off x="3083013" y="3817522"/>
            <a:ext cx="1452577" cy="369332"/>
          </a:xfrm>
          <a:prstGeom prst="rect">
            <a:avLst/>
          </a:prstGeom>
          <a:noFill/>
        </p:spPr>
        <p:txBody>
          <a:bodyPr wrap="none" rtlCol="0">
            <a:spAutoFit/>
          </a:bodyPr>
          <a:lstStyle/>
          <a:p>
            <a:r>
              <a:rPr lang="en-US" b="1" dirty="0"/>
              <a:t>Private cache</a:t>
            </a:r>
          </a:p>
        </p:txBody>
      </p:sp>
      <p:sp>
        <p:nvSpPr>
          <p:cNvPr id="40" name="TextBox 39"/>
          <p:cNvSpPr txBox="1"/>
          <p:nvPr/>
        </p:nvSpPr>
        <p:spPr>
          <a:xfrm>
            <a:off x="10251273" y="4144709"/>
            <a:ext cx="1976237" cy="646331"/>
          </a:xfrm>
          <a:prstGeom prst="rect">
            <a:avLst/>
          </a:prstGeom>
          <a:noFill/>
        </p:spPr>
        <p:txBody>
          <a:bodyPr wrap="square" rtlCol="0">
            <a:spAutoFit/>
          </a:bodyPr>
          <a:lstStyle/>
          <a:p>
            <a:r>
              <a:rPr lang="en-US" dirty="0"/>
              <a:t>line + metadata evicted to memory</a:t>
            </a:r>
          </a:p>
        </p:txBody>
      </p:sp>
      <p:sp>
        <p:nvSpPr>
          <p:cNvPr id="42" name="Shape 41"/>
          <p:cNvSpPr/>
          <p:nvPr/>
        </p:nvSpPr>
        <p:spPr>
          <a:xfrm rot="18072554" flipV="1">
            <a:off x="10421150" y="4773465"/>
            <a:ext cx="1287648" cy="996267"/>
          </a:xfrm>
          <a:prstGeom prst="swooshArrow">
            <a:avLst>
              <a:gd name="adj1" fmla="val 29630"/>
              <a:gd name="adj2" fmla="val 25000"/>
            </a:avLst>
          </a:prstGeom>
          <a:solidFill>
            <a:schemeClr val="bg2">
              <a:lumMod val="75000"/>
            </a:schemeClr>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370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Information Memory (AIM)</a:t>
            </a:r>
          </a:p>
        </p:txBody>
      </p:sp>
      <p:graphicFrame>
        <p:nvGraphicFramePr>
          <p:cNvPr id="5" name="Content Placeholder 4">
            <a:extLst>
              <a:ext uri="{FF2B5EF4-FFF2-40B4-BE49-F238E27FC236}">
                <a16:creationId xmlns:a16="http://schemas.microsoft.com/office/drawing/2014/main" id="{75BAA301-4924-458C-AD44-B36265832C25}"/>
              </a:ext>
            </a:extLst>
          </p:cNvPr>
          <p:cNvGraphicFramePr>
            <a:graphicFrameLocks noGrp="1"/>
          </p:cNvGraphicFramePr>
          <p:nvPr>
            <p:ph idx="1"/>
            <p:extLst>
              <p:ext uri="{D42A27DB-BD31-4B8C-83A1-F6EECF244321}">
                <p14:modId xmlns:p14="http://schemas.microsoft.com/office/powerpoint/2010/main" val="31670011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086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365"/>
            <a:ext cx="10515600" cy="1152477"/>
          </a:xfrm>
        </p:spPr>
        <p:txBody>
          <a:bodyPr/>
          <a:lstStyle/>
          <a:p>
            <a:r>
              <a:rPr lang="en-US" dirty="0"/>
              <a:t>ARC Architecture with AIM Cache</a:t>
            </a:r>
          </a:p>
        </p:txBody>
      </p:sp>
      <p:cxnSp>
        <p:nvCxnSpPr>
          <p:cNvPr id="44" name="Straight Connector 43"/>
          <p:cNvCxnSpPr>
            <a:endCxn id="73" idx="0"/>
          </p:cNvCxnSpPr>
          <p:nvPr/>
        </p:nvCxnSpPr>
        <p:spPr>
          <a:xfrm flipH="1">
            <a:off x="9506703" y="3598503"/>
            <a:ext cx="9183" cy="686254"/>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V="1">
            <a:off x="6529137" y="2895478"/>
            <a:ext cx="0" cy="735109"/>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8227463" y="4276239"/>
            <a:ext cx="2550017" cy="2125015"/>
            <a:chOff x="875768" y="4423892"/>
            <a:chExt cx="2550017" cy="2125015"/>
          </a:xfrm>
        </p:grpSpPr>
        <p:grpSp>
          <p:nvGrpSpPr>
            <p:cNvPr id="64" name="Group 63"/>
            <p:cNvGrpSpPr/>
            <p:nvPr/>
          </p:nvGrpSpPr>
          <p:grpSpPr>
            <a:xfrm>
              <a:off x="875768" y="4423892"/>
              <a:ext cx="2550017" cy="2125015"/>
              <a:chOff x="875768" y="4423892"/>
              <a:chExt cx="2550017" cy="2125015"/>
            </a:xfrm>
          </p:grpSpPr>
          <p:sp>
            <p:nvSpPr>
              <p:cNvPr id="72" name="Rounded Rectangle 71"/>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1754578" y="4432410"/>
                <a:ext cx="800860" cy="369332"/>
              </a:xfrm>
              <a:prstGeom prst="rect">
                <a:avLst/>
              </a:prstGeom>
              <a:noFill/>
            </p:spPr>
            <p:txBody>
              <a:bodyPr wrap="none" rtlCol="0">
                <a:spAutoFit/>
              </a:bodyPr>
              <a:lstStyle/>
              <a:p>
                <a:r>
                  <a:rPr lang="en-US" b="1" dirty="0"/>
                  <a:t>Core n</a:t>
                </a:r>
              </a:p>
            </p:txBody>
          </p:sp>
        </p:grpSp>
        <p:sp>
          <p:nvSpPr>
            <p:cNvPr id="65" name="Snip and Round Single Corner Rectangle 64"/>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66" name="Group 65"/>
            <p:cNvGrpSpPr/>
            <p:nvPr/>
          </p:nvGrpSpPr>
          <p:grpSpPr>
            <a:xfrm>
              <a:off x="1201313" y="5647240"/>
              <a:ext cx="778466" cy="669702"/>
              <a:chOff x="1208559" y="2513811"/>
              <a:chExt cx="778466" cy="669702"/>
            </a:xfrm>
          </p:grpSpPr>
          <p:sp>
            <p:nvSpPr>
              <p:cNvPr id="70" name="Rectangle 69"/>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71" name="Rectangle 70"/>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67" name="Group 66"/>
            <p:cNvGrpSpPr/>
            <p:nvPr/>
          </p:nvGrpSpPr>
          <p:grpSpPr>
            <a:xfrm>
              <a:off x="2378594" y="4913145"/>
              <a:ext cx="911439" cy="1403797"/>
              <a:chOff x="549489" y="2089964"/>
              <a:chExt cx="1163755" cy="1403797"/>
            </a:xfrm>
          </p:grpSpPr>
          <p:sp>
            <p:nvSpPr>
              <p:cNvPr id="68" name="Rectangle 67"/>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69" name="Rectangle 68"/>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nvGrpSpPr>
          <p:cNvPr id="6" name="Group 5"/>
          <p:cNvGrpSpPr/>
          <p:nvPr/>
        </p:nvGrpSpPr>
        <p:grpSpPr>
          <a:xfrm>
            <a:off x="7110223" y="5184246"/>
            <a:ext cx="682579" cy="270368"/>
            <a:chOff x="7059112" y="5197644"/>
            <a:chExt cx="659619" cy="315584"/>
          </a:xfrm>
        </p:grpSpPr>
        <p:sp>
          <p:nvSpPr>
            <p:cNvPr id="41" name="Oval 40"/>
            <p:cNvSpPr/>
            <p:nvPr/>
          </p:nvSpPr>
          <p:spPr>
            <a:xfrm>
              <a:off x="7059112"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sp>
          <p:nvSpPr>
            <p:cNvPr id="42" name="Oval 41"/>
            <p:cNvSpPr/>
            <p:nvPr/>
          </p:nvSpPr>
          <p:spPr>
            <a:xfrm>
              <a:off x="7441126" y="5197644"/>
              <a:ext cx="277605" cy="315584"/>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sp>
      </p:grpSp>
      <p:sp>
        <p:nvSpPr>
          <p:cNvPr id="9" name="Flowchart: Document 8"/>
          <p:cNvSpPr/>
          <p:nvPr/>
        </p:nvSpPr>
        <p:spPr>
          <a:xfrm>
            <a:off x="9515885" y="1385747"/>
            <a:ext cx="1844842" cy="1793076"/>
          </a:xfrm>
          <a:prstGeom prst="flowChartDocumen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Main memory</a:t>
            </a:r>
            <a:endParaRPr lang="en-US" dirty="0"/>
          </a:p>
        </p:txBody>
      </p:sp>
      <p:sp>
        <p:nvSpPr>
          <p:cNvPr id="10" name="Rectangle 9"/>
          <p:cNvSpPr/>
          <p:nvPr/>
        </p:nvSpPr>
        <p:spPr>
          <a:xfrm>
            <a:off x="9515885" y="467706"/>
            <a:ext cx="1844842" cy="905861"/>
          </a:xfrm>
          <a:prstGeom prst="rect">
            <a:avLst/>
          </a:prstGeom>
          <a:solidFill>
            <a:schemeClr val="accent2">
              <a:lumMod val="20000"/>
              <a:lumOff val="80000"/>
            </a:schemeClr>
          </a:solidFill>
          <a:ln w="76200">
            <a:solidFill>
              <a:schemeClr val="accent2"/>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Access information buffer</a:t>
            </a:r>
          </a:p>
        </p:txBody>
      </p:sp>
      <p:sp>
        <p:nvSpPr>
          <p:cNvPr id="15" name="Rounded Rectangle 14"/>
          <p:cNvSpPr/>
          <p:nvPr/>
        </p:nvSpPr>
        <p:spPr>
          <a:xfrm>
            <a:off x="3193966" y="1077739"/>
            <a:ext cx="3736810" cy="1801697"/>
          </a:xfrm>
          <a:prstGeom prst="roundRect">
            <a:avLst/>
          </a:prstGeom>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5241711" y="1986231"/>
            <a:ext cx="1440286" cy="73409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t>LLC</a:t>
            </a:r>
            <a:endParaRPr lang="en-US" sz="2800" dirty="0"/>
          </a:p>
        </p:txBody>
      </p:sp>
      <p:sp>
        <p:nvSpPr>
          <p:cNvPr id="13" name="Oval 12"/>
          <p:cNvSpPr/>
          <p:nvPr/>
        </p:nvSpPr>
        <p:spPr>
          <a:xfrm>
            <a:off x="3339041" y="1601420"/>
            <a:ext cx="1713622" cy="93003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consistency</a:t>
            </a:r>
          </a:p>
          <a:p>
            <a:pPr algn="ctr"/>
            <a:r>
              <a:rPr lang="en-US" sz="1600" dirty="0"/>
              <a:t>controller</a:t>
            </a:r>
          </a:p>
        </p:txBody>
      </p:sp>
      <p:sp>
        <p:nvSpPr>
          <p:cNvPr id="14" name="Rectangle 13"/>
          <p:cNvSpPr/>
          <p:nvPr/>
        </p:nvSpPr>
        <p:spPr>
          <a:xfrm>
            <a:off x="5294211" y="1207480"/>
            <a:ext cx="1386080" cy="608920"/>
          </a:xfrm>
          <a:prstGeom prst="rect">
            <a:avLst/>
          </a:prstGeom>
          <a:ln w="762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t>AIM</a:t>
            </a:r>
            <a:endParaRPr lang="en-US" sz="2000" dirty="0"/>
          </a:p>
        </p:txBody>
      </p:sp>
      <p:cxnSp>
        <p:nvCxnSpPr>
          <p:cNvPr id="75" name="Straight Connector 74"/>
          <p:cNvCxnSpPr>
            <a:stCxn id="15" idx="3"/>
          </p:cNvCxnSpPr>
          <p:nvPr/>
        </p:nvCxnSpPr>
        <p:spPr>
          <a:xfrm>
            <a:off x="6930776" y="1978588"/>
            <a:ext cx="2585109" cy="764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6513095" y="3614545"/>
            <a:ext cx="3002790"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3824600" y="2887954"/>
            <a:ext cx="2550017" cy="3539642"/>
            <a:chOff x="3824600" y="3016290"/>
            <a:chExt cx="2550017" cy="3539642"/>
          </a:xfrm>
        </p:grpSpPr>
        <p:cxnSp>
          <p:nvCxnSpPr>
            <p:cNvPr id="40" name="Straight Connector 39"/>
            <p:cNvCxnSpPr/>
            <p:nvPr/>
          </p:nvCxnSpPr>
          <p:spPr>
            <a:xfrm flipH="1">
              <a:off x="5064124" y="3016290"/>
              <a:ext cx="600" cy="1453183"/>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52" name="Group 51"/>
            <p:cNvGrpSpPr/>
            <p:nvPr/>
          </p:nvGrpSpPr>
          <p:grpSpPr>
            <a:xfrm>
              <a:off x="3824600" y="4430917"/>
              <a:ext cx="2550017" cy="2125015"/>
              <a:chOff x="875768" y="4423892"/>
              <a:chExt cx="2550017" cy="2125015"/>
            </a:xfrm>
          </p:grpSpPr>
          <p:grpSp>
            <p:nvGrpSpPr>
              <p:cNvPr id="53" name="Group 52"/>
              <p:cNvGrpSpPr/>
              <p:nvPr/>
            </p:nvGrpSpPr>
            <p:grpSpPr>
              <a:xfrm>
                <a:off x="875768" y="4423892"/>
                <a:ext cx="2550017" cy="2125015"/>
                <a:chOff x="875768" y="4423892"/>
                <a:chExt cx="2550017" cy="2125015"/>
              </a:xfrm>
            </p:grpSpPr>
            <p:sp>
              <p:nvSpPr>
                <p:cNvPr id="61" name="Rounded Rectangle 60"/>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754578" y="4432410"/>
                  <a:ext cx="794448" cy="369332"/>
                </a:xfrm>
                <a:prstGeom prst="rect">
                  <a:avLst/>
                </a:prstGeom>
                <a:noFill/>
              </p:spPr>
              <p:txBody>
                <a:bodyPr wrap="none" rtlCol="0">
                  <a:spAutoFit/>
                </a:bodyPr>
                <a:lstStyle/>
                <a:p>
                  <a:r>
                    <a:rPr lang="en-US" b="1" dirty="0"/>
                    <a:t>Core 2</a:t>
                  </a:r>
                </a:p>
              </p:txBody>
            </p:sp>
          </p:grpSp>
          <p:sp>
            <p:nvSpPr>
              <p:cNvPr id="54" name="Snip and Round Single Corner Rectangle 53"/>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55" name="Group 54"/>
              <p:cNvGrpSpPr/>
              <p:nvPr/>
            </p:nvGrpSpPr>
            <p:grpSpPr>
              <a:xfrm>
                <a:off x="1201313" y="5647240"/>
                <a:ext cx="778466" cy="669702"/>
                <a:chOff x="1208559" y="2513811"/>
                <a:chExt cx="778466" cy="669702"/>
              </a:xfrm>
            </p:grpSpPr>
            <p:sp>
              <p:nvSpPr>
                <p:cNvPr id="59" name="Rectangle 58"/>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60" name="Rectangle 59"/>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56" name="Group 55"/>
              <p:cNvGrpSpPr/>
              <p:nvPr/>
            </p:nvGrpSpPr>
            <p:grpSpPr>
              <a:xfrm>
                <a:off x="2378594" y="4913145"/>
                <a:ext cx="911439" cy="1403797"/>
                <a:chOff x="549489" y="2089964"/>
                <a:chExt cx="1163755" cy="1403797"/>
              </a:xfrm>
            </p:grpSpPr>
            <p:sp>
              <p:nvSpPr>
                <p:cNvPr id="57" name="Rectangle 56"/>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58" name="Rectangle 57"/>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grpSp>
        <p:nvGrpSpPr>
          <p:cNvPr id="96" name="Group 95"/>
          <p:cNvGrpSpPr/>
          <p:nvPr/>
        </p:nvGrpSpPr>
        <p:grpSpPr>
          <a:xfrm>
            <a:off x="875768" y="2887954"/>
            <a:ext cx="2948832" cy="3532617"/>
            <a:chOff x="875768" y="3016290"/>
            <a:chExt cx="2948832" cy="3532617"/>
          </a:xfrm>
        </p:grpSpPr>
        <p:grpSp>
          <p:nvGrpSpPr>
            <p:cNvPr id="51" name="Group 50"/>
            <p:cNvGrpSpPr/>
            <p:nvPr/>
          </p:nvGrpSpPr>
          <p:grpSpPr>
            <a:xfrm>
              <a:off x="875768" y="4423892"/>
              <a:ext cx="2550017" cy="2125015"/>
              <a:chOff x="875768" y="4423892"/>
              <a:chExt cx="2550017" cy="2125015"/>
            </a:xfrm>
          </p:grpSpPr>
          <p:grpSp>
            <p:nvGrpSpPr>
              <p:cNvPr id="21" name="Group 20"/>
              <p:cNvGrpSpPr/>
              <p:nvPr/>
            </p:nvGrpSpPr>
            <p:grpSpPr>
              <a:xfrm>
                <a:off x="875768" y="4423892"/>
                <a:ext cx="2550017" cy="2125015"/>
                <a:chOff x="875768" y="4423892"/>
                <a:chExt cx="2550017" cy="2125015"/>
              </a:xfrm>
            </p:grpSpPr>
            <p:sp>
              <p:nvSpPr>
                <p:cNvPr id="4" name="Rounded Rectangle 3"/>
                <p:cNvSpPr/>
                <p:nvPr/>
              </p:nvSpPr>
              <p:spPr>
                <a:xfrm>
                  <a:off x="875768" y="4423892"/>
                  <a:ext cx="2550017" cy="212501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4578" y="4432410"/>
                  <a:ext cx="792396" cy="369332"/>
                </a:xfrm>
                <a:prstGeom prst="rect">
                  <a:avLst/>
                </a:prstGeom>
                <a:noFill/>
              </p:spPr>
              <p:txBody>
                <a:bodyPr wrap="none" rtlCol="0">
                  <a:spAutoFit/>
                </a:bodyPr>
                <a:lstStyle/>
                <a:p>
                  <a:r>
                    <a:rPr lang="en-US" b="1" dirty="0"/>
                    <a:t>Core 1</a:t>
                  </a:r>
                </a:p>
              </p:txBody>
            </p:sp>
          </p:grpSp>
          <p:sp>
            <p:nvSpPr>
              <p:cNvPr id="8" name="Snip and Round Single Corner Rectangle 7"/>
              <p:cNvSpPr/>
              <p:nvPr/>
            </p:nvSpPr>
            <p:spPr>
              <a:xfrm>
                <a:off x="1062512" y="4939049"/>
                <a:ext cx="1056068" cy="528034"/>
              </a:xfrm>
              <a:prstGeom prst="snip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solidFill>
                      <a:schemeClr val="tx1"/>
                    </a:solidFill>
                  </a:rPr>
                  <a:t>Controller</a:t>
                </a:r>
              </a:p>
            </p:txBody>
          </p:sp>
          <p:grpSp>
            <p:nvGrpSpPr>
              <p:cNvPr id="18" name="Group 17"/>
              <p:cNvGrpSpPr/>
              <p:nvPr/>
            </p:nvGrpSpPr>
            <p:grpSpPr>
              <a:xfrm>
                <a:off x="1201313" y="5647240"/>
                <a:ext cx="778466" cy="669702"/>
                <a:chOff x="1208559" y="2513811"/>
                <a:chExt cx="778466" cy="669702"/>
              </a:xfrm>
            </p:grpSpPr>
            <p:sp>
              <p:nvSpPr>
                <p:cNvPr id="5" name="Rectangle 4"/>
                <p:cNvSpPr/>
                <p:nvPr/>
              </p:nvSpPr>
              <p:spPr>
                <a:xfrm>
                  <a:off x="1208559" y="2513811"/>
                  <a:ext cx="566670" cy="669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L1</a:t>
                  </a:r>
                </a:p>
              </p:txBody>
            </p:sp>
            <p:sp>
              <p:nvSpPr>
                <p:cNvPr id="48" name="Rectangle 47"/>
                <p:cNvSpPr/>
                <p:nvPr/>
              </p:nvSpPr>
              <p:spPr>
                <a:xfrm>
                  <a:off x="1777326" y="2513811"/>
                  <a:ext cx="209699" cy="669702"/>
                </a:xfrm>
                <a:prstGeom prst="rect">
                  <a:avLst/>
                </a:prstGeom>
                <a:solidFill>
                  <a:schemeClr val="bg1">
                    <a:lumMod val="65000"/>
                  </a:schemeClr>
                </a:solidFill>
                <a:ln w="12700">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grpSp>
          <p:grpSp>
            <p:nvGrpSpPr>
              <p:cNvPr id="19" name="Group 18"/>
              <p:cNvGrpSpPr/>
              <p:nvPr/>
            </p:nvGrpSpPr>
            <p:grpSpPr>
              <a:xfrm>
                <a:off x="2378594" y="4913145"/>
                <a:ext cx="911439" cy="1403797"/>
                <a:chOff x="549489" y="2089964"/>
                <a:chExt cx="1163755" cy="1403797"/>
              </a:xfrm>
            </p:grpSpPr>
            <p:sp>
              <p:nvSpPr>
                <p:cNvPr id="49" name="Rectangle 48"/>
                <p:cNvSpPr/>
                <p:nvPr/>
              </p:nvSpPr>
              <p:spPr>
                <a:xfrm>
                  <a:off x="549489" y="2089964"/>
                  <a:ext cx="888643" cy="1403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rPr>
                    <a:t>L2</a:t>
                  </a:r>
                </a:p>
              </p:txBody>
            </p:sp>
            <p:sp>
              <p:nvSpPr>
                <p:cNvPr id="50" name="Rectangle 49"/>
                <p:cNvSpPr/>
                <p:nvPr/>
              </p:nvSpPr>
              <p:spPr>
                <a:xfrm>
                  <a:off x="1448139" y="2089964"/>
                  <a:ext cx="265105" cy="1403797"/>
                </a:xfrm>
                <a:prstGeom prst="rect">
                  <a:avLst/>
                </a:prstGeom>
                <a:solidFill>
                  <a:schemeClr val="bg1">
                    <a:lumMod val="65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tx1"/>
                    </a:solidFill>
                  </a:endParaRPr>
                </a:p>
              </p:txBody>
            </p:sp>
          </p:grpSp>
        </p:grpSp>
        <p:grpSp>
          <p:nvGrpSpPr>
            <p:cNvPr id="94" name="Group 93"/>
            <p:cNvGrpSpPr/>
            <p:nvPr/>
          </p:nvGrpSpPr>
          <p:grpSpPr>
            <a:xfrm>
              <a:off x="2166035" y="3016290"/>
              <a:ext cx="1658565" cy="1404327"/>
              <a:chOff x="2166035" y="3016290"/>
              <a:chExt cx="1658565" cy="1404327"/>
            </a:xfrm>
          </p:grpSpPr>
          <p:cxnSp>
            <p:nvCxnSpPr>
              <p:cNvPr id="86" name="Straight Connector 85"/>
              <p:cNvCxnSpPr/>
              <p:nvPr/>
            </p:nvCxnSpPr>
            <p:spPr>
              <a:xfrm flipH="1">
                <a:off x="2166035" y="3747526"/>
                <a:ext cx="13413" cy="6730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2166035" y="3742881"/>
                <a:ext cx="1658565" cy="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3824600" y="3016290"/>
                <a:ext cx="0" cy="726591"/>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sp>
        <p:nvSpPr>
          <p:cNvPr id="92" name="TextBox 91"/>
          <p:cNvSpPr txBox="1"/>
          <p:nvPr/>
        </p:nvSpPr>
        <p:spPr>
          <a:xfrm>
            <a:off x="4782681" y="6424273"/>
            <a:ext cx="1737014" cy="369332"/>
          </a:xfrm>
          <a:prstGeom prst="rect">
            <a:avLst/>
          </a:prstGeom>
          <a:noFill/>
        </p:spPr>
        <p:txBody>
          <a:bodyPr wrap="none" rtlCol="0">
            <a:spAutoFit/>
          </a:bodyPr>
          <a:lstStyle/>
          <a:p>
            <a:r>
              <a:rPr lang="en-US" dirty="0"/>
              <a:t>access metadata</a:t>
            </a:r>
          </a:p>
        </p:txBody>
      </p:sp>
      <p:cxnSp>
        <p:nvCxnSpPr>
          <p:cNvPr id="106" name="Straight Arrow Connector 105"/>
          <p:cNvCxnSpPr>
            <a:endCxn id="60" idx="2"/>
          </p:cNvCxnSpPr>
          <p:nvPr/>
        </p:nvCxnSpPr>
        <p:spPr>
          <a:xfrm flipH="1" flipV="1">
            <a:off x="4823762" y="6195631"/>
            <a:ext cx="240362" cy="29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651188" y="6195631"/>
            <a:ext cx="479166" cy="29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ARC: Practical Architecture Support for Region Conflict Exceptions</a:t>
            </a:r>
          </a:p>
        </p:txBody>
      </p:sp>
      <p:sp>
        <p:nvSpPr>
          <p:cNvPr id="6" name="Text Placeholder 5"/>
          <p:cNvSpPr>
            <a:spLocks noGrp="1"/>
          </p:cNvSpPr>
          <p:nvPr>
            <p:ph type="body" idx="1"/>
          </p:nvPr>
        </p:nvSpPr>
        <p:spPr/>
        <p:txBody>
          <a:bodyPr/>
          <a:lstStyle/>
          <a:p>
            <a:r>
              <a:rPr lang="en-US" dirty="0"/>
              <a:t>Design Overview</a:t>
            </a:r>
          </a:p>
          <a:p>
            <a:r>
              <a:rPr lang="en-US" dirty="0"/>
              <a:t>Architectural Modifications</a:t>
            </a:r>
            <a:endParaRPr lang="en-US" sz="2800" dirty="0"/>
          </a:p>
          <a:p>
            <a:pPr marL="457200" indent="-457200">
              <a:buFont typeface="Arial" panose="020B0604020202020204" pitchFamily="34" charset="0"/>
              <a:buChar char="•"/>
            </a:pPr>
            <a:r>
              <a:rPr lang="en-US" sz="3200" dirty="0"/>
              <a:t>Example Executions with ARC</a:t>
            </a:r>
          </a:p>
        </p:txBody>
      </p:sp>
    </p:spTree>
    <p:extLst>
      <p:ext uri="{BB962C8B-B14F-4D97-AF65-F5344CB8AC3E}">
        <p14:creationId xmlns:p14="http://schemas.microsoft.com/office/powerpoint/2010/main" val="2935277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lstStyle/>
          <a:p>
            <a:r>
              <a:rPr lang="en-US" dirty="0"/>
              <a:t>Example Execution with ARC: No Conflict</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E742705B-C1E2-4838-B59D-3FE26BC0A4C1}"/>
              </a:ext>
            </a:extLst>
          </p:cNvPr>
          <p:cNvSpPr/>
          <p:nvPr/>
        </p:nvSpPr>
        <p:spPr>
          <a:xfrm>
            <a:off x="2243712" y="4737168"/>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3188" y="2591838"/>
            <a:ext cx="1375546" cy="532910"/>
            <a:chOff x="423188" y="2591838"/>
            <a:chExt cx="1375546" cy="532910"/>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grpSp>
      <p:sp>
        <p:nvSpPr>
          <p:cNvPr id="9" name="TextBox 8"/>
          <p:cNvSpPr txBox="1"/>
          <p:nvPr/>
        </p:nvSpPr>
        <p:spPr>
          <a:xfrm>
            <a:off x="7641063"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4582"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nvGrpSpPr>
          <p:cNvPr id="55" name="Group 54"/>
          <p:cNvGrpSpPr/>
          <p:nvPr/>
        </p:nvGrpSpPr>
        <p:grpSpPr>
          <a:xfrm>
            <a:off x="10307324" y="2591413"/>
            <a:ext cx="1375546" cy="532910"/>
            <a:chOff x="423188" y="2591838"/>
            <a:chExt cx="1375546" cy="532910"/>
          </a:xfrm>
        </p:grpSpPr>
        <p:sp>
          <p:nvSpPr>
            <p:cNvPr id="56" name="Rectangle 55"/>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61" name="Group 60"/>
            <p:cNvGrpSpPr/>
            <p:nvPr/>
          </p:nvGrpSpPr>
          <p:grpSpPr>
            <a:xfrm>
              <a:off x="423188" y="2591839"/>
              <a:ext cx="917284" cy="532909"/>
              <a:chOff x="2794154" y="1273568"/>
              <a:chExt cx="917284" cy="532909"/>
            </a:xfrm>
          </p:grpSpPr>
          <p:sp>
            <p:nvSpPr>
              <p:cNvPr id="65" name="Rectangle 64"/>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3040" y="3786139"/>
            <a:ext cx="1377831"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3040" y="4318200"/>
            <a:ext cx="1377831"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3040" y="4850685"/>
            <a:ext cx="1377831"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17" name="Rounded Rectangle 3">
            <a:extLst>
              <a:ext uri="{FF2B5EF4-FFF2-40B4-BE49-F238E27FC236}">
                <a16:creationId xmlns:a16="http://schemas.microsoft.com/office/drawing/2014/main" id="{C83B8E3A-3045-42C5-BD2A-53A1D5C51B23}"/>
              </a:ext>
            </a:extLst>
          </p:cNvPr>
          <p:cNvSpPr/>
          <p:nvPr/>
        </p:nvSpPr>
        <p:spPr>
          <a:xfrm>
            <a:off x="7585313" y="5346172"/>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9571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lstStyle/>
          <a:p>
            <a:r>
              <a:rPr lang="en-US" dirty="0"/>
              <a:t>Example Execution with ARC: No Conflict</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4319049"/>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6" name="Rounded Rectangle 3">
            <a:extLst>
              <a:ext uri="{FF2B5EF4-FFF2-40B4-BE49-F238E27FC236}">
                <a16:creationId xmlns:a16="http://schemas.microsoft.com/office/drawing/2014/main" id="{E742705B-C1E2-4838-B59D-3FE26BC0A4C1}"/>
              </a:ext>
            </a:extLst>
          </p:cNvPr>
          <p:cNvSpPr/>
          <p:nvPr/>
        </p:nvSpPr>
        <p:spPr>
          <a:xfrm>
            <a:off x="2243712" y="4737168"/>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1040" y="2591838"/>
            <a:ext cx="1377694" cy="1596517"/>
            <a:chOff x="421040" y="2591838"/>
            <a:chExt cx="1377694" cy="1596517"/>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41" name="Group 40"/>
            <p:cNvGrpSpPr/>
            <p:nvPr/>
          </p:nvGrpSpPr>
          <p:grpSpPr>
            <a:xfrm>
              <a:off x="421040" y="2591839"/>
              <a:ext cx="1377694" cy="1596516"/>
              <a:chOff x="421040" y="2591839"/>
              <a:chExt cx="1377694" cy="1596516"/>
            </a:xfrm>
          </p:grpSpPr>
          <p:grpSp>
            <p:nvGrpSpPr>
              <p:cNvPr id="26" name="Group 25"/>
              <p:cNvGrpSpPr/>
              <p:nvPr/>
            </p:nvGrpSpPr>
            <p:grpSpPr>
              <a:xfrm>
                <a:off x="423188" y="3117101"/>
                <a:ext cx="917284" cy="544940"/>
                <a:chOff x="2794154" y="1261113"/>
                <a:chExt cx="917284" cy="544940"/>
              </a:xfrm>
            </p:grpSpPr>
            <p:sp>
              <p:nvSpPr>
                <p:cNvPr id="28" name="Rectangle 27"/>
                <p:cNvSpPr/>
                <p:nvPr/>
              </p:nvSpPr>
              <p:spPr>
                <a:xfrm>
                  <a:off x="2794154" y="1261113"/>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nvGrpSpPr>
              <p:cNvPr id="40" name="Group 39"/>
              <p:cNvGrpSpPr/>
              <p:nvPr/>
            </p:nvGrpSpPr>
            <p:grpSpPr>
              <a:xfrm>
                <a:off x="421040" y="2591839"/>
                <a:ext cx="1377693" cy="1596516"/>
                <a:chOff x="421040" y="2591839"/>
                <a:chExt cx="1377693" cy="1596516"/>
              </a:xfrm>
            </p:grpSpPr>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38" name="Rectangle 37"/>
                <p:cNvSpPr/>
                <p:nvPr/>
              </p:nvSpPr>
              <p:spPr>
                <a:xfrm>
                  <a:off x="421040" y="365587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39" name="Rectangle 38"/>
                <p:cNvSpPr/>
                <p:nvPr/>
              </p:nvSpPr>
              <p:spPr>
                <a:xfrm>
                  <a:off x="875253" y="365544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37" name="Rectangle 36"/>
                <p:cNvSpPr/>
                <p:nvPr/>
              </p:nvSpPr>
              <p:spPr>
                <a:xfrm>
                  <a:off x="1333515" y="3655445"/>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grpSp>
      <p:sp>
        <p:nvSpPr>
          <p:cNvPr id="9" name="TextBox 8"/>
          <p:cNvSpPr txBox="1"/>
          <p:nvPr/>
        </p:nvSpPr>
        <p:spPr>
          <a:xfrm>
            <a:off x="7641063"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4582"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9559"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9558"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grpSp>
        <p:nvGrpSpPr>
          <p:cNvPr id="55" name="Group 54"/>
          <p:cNvGrpSpPr/>
          <p:nvPr/>
        </p:nvGrpSpPr>
        <p:grpSpPr>
          <a:xfrm>
            <a:off x="10305176" y="2591413"/>
            <a:ext cx="1377694" cy="1596517"/>
            <a:chOff x="421040" y="2591838"/>
            <a:chExt cx="1377694" cy="1596517"/>
          </a:xfrm>
        </p:grpSpPr>
        <p:sp>
          <p:nvSpPr>
            <p:cNvPr id="56" name="Rectangle 55"/>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57" name="Group 56"/>
            <p:cNvGrpSpPr/>
            <p:nvPr/>
          </p:nvGrpSpPr>
          <p:grpSpPr>
            <a:xfrm>
              <a:off x="421040" y="2591839"/>
              <a:ext cx="1377694" cy="1596516"/>
              <a:chOff x="421040" y="2591839"/>
              <a:chExt cx="1377694" cy="1596516"/>
            </a:xfrm>
          </p:grpSpPr>
          <p:grpSp>
            <p:nvGrpSpPr>
              <p:cNvPr id="58" name="Group 57"/>
              <p:cNvGrpSpPr/>
              <p:nvPr/>
            </p:nvGrpSpPr>
            <p:grpSpPr>
              <a:xfrm>
                <a:off x="423188" y="3129556"/>
                <a:ext cx="917284" cy="532909"/>
                <a:chOff x="2794154" y="1273568"/>
                <a:chExt cx="917284" cy="532909"/>
              </a:xfrm>
            </p:grpSpPr>
            <p:sp>
              <p:nvSpPr>
                <p:cNvPr id="67" name="Rectangle 66"/>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59" name="Rectangle 58"/>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nvGrpSpPr>
              <p:cNvPr id="60" name="Group 59"/>
              <p:cNvGrpSpPr/>
              <p:nvPr/>
            </p:nvGrpSpPr>
            <p:grpSpPr>
              <a:xfrm>
                <a:off x="421040" y="2591839"/>
                <a:ext cx="1377693" cy="1596516"/>
                <a:chOff x="421040" y="2591839"/>
                <a:chExt cx="1377693" cy="1596516"/>
              </a:xfrm>
            </p:grpSpPr>
            <p:grpSp>
              <p:nvGrpSpPr>
                <p:cNvPr id="61" name="Group 60"/>
                <p:cNvGrpSpPr/>
                <p:nvPr/>
              </p:nvGrpSpPr>
              <p:grpSpPr>
                <a:xfrm>
                  <a:off x="423188" y="2591839"/>
                  <a:ext cx="917284" cy="532909"/>
                  <a:chOff x="2794154" y="1273568"/>
                  <a:chExt cx="917284" cy="532909"/>
                </a:xfrm>
              </p:grpSpPr>
              <p:sp>
                <p:nvSpPr>
                  <p:cNvPr id="65" name="Rectangle 64"/>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62" name="Rectangle 61"/>
                <p:cNvSpPr/>
                <p:nvPr/>
              </p:nvSpPr>
              <p:spPr>
                <a:xfrm>
                  <a:off x="421040" y="365587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875253" y="365544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333515" y="3655445"/>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gr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3040" y="3786139"/>
            <a:ext cx="1377831"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3040" y="4318200"/>
            <a:ext cx="1377831"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3040" y="4850685"/>
            <a:ext cx="1377831"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17" name="Rounded Rectangle 3">
            <a:extLst>
              <a:ext uri="{FF2B5EF4-FFF2-40B4-BE49-F238E27FC236}">
                <a16:creationId xmlns:a16="http://schemas.microsoft.com/office/drawing/2014/main" id="{C83B8E3A-3045-42C5-BD2A-53A1D5C51B23}"/>
              </a:ext>
            </a:extLst>
          </p:cNvPr>
          <p:cNvSpPr/>
          <p:nvPr/>
        </p:nvSpPr>
        <p:spPr>
          <a:xfrm>
            <a:off x="7585313" y="5346172"/>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821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lstStyle/>
          <a:p>
            <a:r>
              <a:rPr lang="en-US" dirty="0"/>
              <a:t>Example Execution with ARC: No Conflict</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4319049"/>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1040" y="2591838"/>
            <a:ext cx="1377694" cy="1596517"/>
            <a:chOff x="421040" y="2591838"/>
            <a:chExt cx="1377694" cy="1596517"/>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41" name="Group 40"/>
            <p:cNvGrpSpPr/>
            <p:nvPr/>
          </p:nvGrpSpPr>
          <p:grpSpPr>
            <a:xfrm>
              <a:off x="421040" y="2591839"/>
              <a:ext cx="1377694" cy="1596516"/>
              <a:chOff x="421040" y="2591839"/>
              <a:chExt cx="1377694" cy="1596516"/>
            </a:xfrm>
          </p:grpSpPr>
          <p:grpSp>
            <p:nvGrpSpPr>
              <p:cNvPr id="26" name="Group 25"/>
              <p:cNvGrpSpPr/>
              <p:nvPr/>
            </p:nvGrpSpPr>
            <p:grpSpPr>
              <a:xfrm>
                <a:off x="423188" y="3129556"/>
                <a:ext cx="917284" cy="532909"/>
                <a:chOff x="2794154" y="1273568"/>
                <a:chExt cx="917284" cy="532909"/>
              </a:xfrm>
            </p:grpSpPr>
            <p:sp>
              <p:nvSpPr>
                <p:cNvPr id="28" name="Rectangle 27"/>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40" name="Group 39"/>
              <p:cNvGrpSpPr/>
              <p:nvPr/>
            </p:nvGrpSpPr>
            <p:grpSpPr>
              <a:xfrm>
                <a:off x="421040" y="2591839"/>
                <a:ext cx="1377693" cy="1596516"/>
                <a:chOff x="421040" y="2591839"/>
                <a:chExt cx="1377693" cy="1596516"/>
              </a:xfrm>
            </p:grpSpPr>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38" name="Rectangle 37"/>
                <p:cNvSpPr/>
                <p:nvPr/>
              </p:nvSpPr>
              <p:spPr>
                <a:xfrm>
                  <a:off x="421040" y="365587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39" name="Rectangle 38"/>
                <p:cNvSpPr/>
                <p:nvPr/>
              </p:nvSpPr>
              <p:spPr>
                <a:xfrm>
                  <a:off x="875253" y="365544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37" name="Rectangle 36"/>
                <p:cNvSpPr/>
                <p:nvPr/>
              </p:nvSpPr>
              <p:spPr>
                <a:xfrm>
                  <a:off x="1333515" y="3655445"/>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8486"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0" name="Speech Bubble: Rectangle with Corners Rounded 18">
            <a:extLst>
              <a:ext uri="{FF2B5EF4-FFF2-40B4-BE49-F238E27FC236}">
                <a16:creationId xmlns:a16="http://schemas.microsoft.com/office/drawing/2014/main" id="{45CE9A10-7DA2-4312-AD69-B10D42304BC5}"/>
              </a:ext>
            </a:extLst>
          </p:cNvPr>
          <p:cNvSpPr/>
          <p:nvPr/>
        </p:nvSpPr>
        <p:spPr>
          <a:xfrm>
            <a:off x="1117022" y="5382157"/>
            <a:ext cx="2671207" cy="1035413"/>
          </a:xfrm>
          <a:prstGeom prst="wedgeRoundRectCallout">
            <a:avLst>
              <a:gd name="adj1" fmla="val 39480"/>
              <a:gd name="adj2" fmla="val -8805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region conflict, Core 1 writes back local updates to shared memory</a:t>
            </a:r>
          </a:p>
        </p:txBody>
      </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TextBox 72"/>
          <p:cNvSpPr txBox="1"/>
          <p:nvPr/>
        </p:nvSpPr>
        <p:spPr>
          <a:xfrm>
            <a:off x="8018485" y="4677489"/>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R</a:t>
            </a:r>
          </a:p>
        </p:txBody>
      </p:sp>
      <p:grpSp>
        <p:nvGrpSpPr>
          <p:cNvPr id="74" name="Group 73"/>
          <p:cNvGrpSpPr/>
          <p:nvPr/>
        </p:nvGrpSpPr>
        <p:grpSpPr>
          <a:xfrm>
            <a:off x="10306685" y="4184405"/>
            <a:ext cx="1377693" cy="532910"/>
            <a:chOff x="10305176" y="3655020"/>
            <a:chExt cx="1377693" cy="532910"/>
          </a:xfrm>
        </p:grpSpPr>
        <p:sp>
          <p:nvSpPr>
            <p:cNvPr id="76" name="Rectangle 75"/>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R</a:t>
              </a:r>
            </a:p>
          </p:txBody>
        </p:sp>
        <p:sp>
          <p:nvSpPr>
            <p:cNvPr id="77" name="Rectangle 76"/>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86" name="Rectangle 85"/>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Tree>
    <p:extLst>
      <p:ext uri="{BB962C8B-B14F-4D97-AF65-F5344CB8AC3E}">
        <p14:creationId xmlns:p14="http://schemas.microsoft.com/office/powerpoint/2010/main" val="2851527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lstStyle/>
          <a:p>
            <a:r>
              <a:rPr lang="en-US" dirty="0"/>
              <a:t>Example Execution with ARC: No Conflict</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4319049"/>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1040" y="2591838"/>
            <a:ext cx="1377694" cy="1596517"/>
            <a:chOff x="421040" y="2591838"/>
            <a:chExt cx="1377694" cy="1596517"/>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41" name="Group 40"/>
            <p:cNvGrpSpPr/>
            <p:nvPr/>
          </p:nvGrpSpPr>
          <p:grpSpPr>
            <a:xfrm>
              <a:off x="421040" y="2591839"/>
              <a:ext cx="1377694" cy="1596516"/>
              <a:chOff x="421040" y="2591839"/>
              <a:chExt cx="1377694" cy="1596516"/>
            </a:xfrm>
          </p:grpSpPr>
          <p:grpSp>
            <p:nvGrpSpPr>
              <p:cNvPr id="26" name="Group 25"/>
              <p:cNvGrpSpPr/>
              <p:nvPr/>
            </p:nvGrpSpPr>
            <p:grpSpPr>
              <a:xfrm>
                <a:off x="423188" y="3129556"/>
                <a:ext cx="917284" cy="532909"/>
                <a:chOff x="2794154" y="1273568"/>
                <a:chExt cx="917284" cy="532909"/>
              </a:xfrm>
            </p:grpSpPr>
            <p:sp>
              <p:nvSpPr>
                <p:cNvPr id="28" name="Rectangle 27"/>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40" name="Group 39"/>
              <p:cNvGrpSpPr/>
              <p:nvPr/>
            </p:nvGrpSpPr>
            <p:grpSpPr>
              <a:xfrm>
                <a:off x="421040" y="2591839"/>
                <a:ext cx="1377693" cy="1596516"/>
                <a:chOff x="421040" y="2591839"/>
                <a:chExt cx="1377693" cy="1596516"/>
              </a:xfrm>
            </p:grpSpPr>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38" name="Rectangle 37"/>
                <p:cNvSpPr/>
                <p:nvPr/>
              </p:nvSpPr>
              <p:spPr>
                <a:xfrm>
                  <a:off x="421040" y="365587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39" name="Rectangle 38"/>
                <p:cNvSpPr/>
                <p:nvPr/>
              </p:nvSpPr>
              <p:spPr>
                <a:xfrm>
                  <a:off x="875253" y="365544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37" name="Rectangle 36"/>
                <p:cNvSpPr/>
                <p:nvPr/>
              </p:nvSpPr>
              <p:spPr>
                <a:xfrm>
                  <a:off x="1333515" y="3655445"/>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8486"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3" name="TextBox 72"/>
          <p:cNvSpPr txBox="1"/>
          <p:nvPr/>
        </p:nvSpPr>
        <p:spPr>
          <a:xfrm>
            <a:off x="8018485" y="4677489"/>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R</a:t>
            </a:r>
          </a:p>
        </p:txBody>
      </p:sp>
      <p:grpSp>
        <p:nvGrpSpPr>
          <p:cNvPr id="74" name="Group 73"/>
          <p:cNvGrpSpPr/>
          <p:nvPr/>
        </p:nvGrpSpPr>
        <p:grpSpPr>
          <a:xfrm>
            <a:off x="10306685" y="4184405"/>
            <a:ext cx="1377693" cy="532910"/>
            <a:chOff x="10305176" y="3655020"/>
            <a:chExt cx="1377693" cy="532910"/>
          </a:xfrm>
        </p:grpSpPr>
        <p:sp>
          <p:nvSpPr>
            <p:cNvPr id="76" name="Rectangle 75"/>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R</a:t>
              </a:r>
            </a:p>
          </p:txBody>
        </p:sp>
        <p:sp>
          <p:nvSpPr>
            <p:cNvPr id="77" name="Rectangle 76"/>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6" name="Rectangle 85"/>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87" name="Speech Bubble: Rectangle with Corners Rounded 18">
            <a:extLst>
              <a:ext uri="{FF2B5EF4-FFF2-40B4-BE49-F238E27FC236}">
                <a16:creationId xmlns:a16="http://schemas.microsoft.com/office/drawing/2014/main" id="{A6DEEBC1-5237-4261-9F77-30D87BEE5F69}"/>
              </a:ext>
            </a:extLst>
          </p:cNvPr>
          <p:cNvSpPr/>
          <p:nvPr/>
        </p:nvSpPr>
        <p:spPr>
          <a:xfrm>
            <a:off x="4918370" y="5679787"/>
            <a:ext cx="2671207" cy="1035413"/>
          </a:xfrm>
          <a:prstGeom prst="wedgeRoundRectCallout">
            <a:avLst>
              <a:gd name="adj1" fmla="val 73638"/>
              <a:gd name="adj2" fmla="val -4777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region conflict, Core 2 writes back local updates to shared memory</a:t>
            </a:r>
          </a:p>
        </p:txBody>
      </p:sp>
    </p:spTree>
    <p:extLst>
      <p:ext uri="{BB962C8B-B14F-4D97-AF65-F5344CB8AC3E}">
        <p14:creationId xmlns:p14="http://schemas.microsoft.com/office/powerpoint/2010/main" val="287364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5153BC-AD81-48E0-AA2C-1C4971479150}"/>
              </a:ext>
            </a:extLst>
          </p:cNvPr>
          <p:cNvGrpSpPr/>
          <p:nvPr/>
        </p:nvGrpSpPr>
        <p:grpSpPr>
          <a:xfrm>
            <a:off x="910816" y="664470"/>
            <a:ext cx="4050727" cy="2513877"/>
            <a:chOff x="1574694" y="1033987"/>
            <a:chExt cx="4050727" cy="2513877"/>
          </a:xfrm>
        </p:grpSpPr>
        <p:sp>
          <p:nvSpPr>
            <p:cNvPr id="7" name="Rounded Rectangle 6"/>
            <p:cNvSpPr/>
            <p:nvPr/>
          </p:nvSpPr>
          <p:spPr>
            <a:xfrm>
              <a:off x="1574694" y="1880896"/>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p:txBody>
        </p:sp>
        <p:sp>
          <p:nvSpPr>
            <p:cNvPr id="5" name="TextBox 4"/>
            <p:cNvSpPr txBox="1"/>
            <p:nvPr/>
          </p:nvSpPr>
          <p:spPr>
            <a:xfrm>
              <a:off x="2594596" y="1033987"/>
              <a:ext cx="2010922" cy="461665"/>
            </a:xfrm>
            <a:prstGeom prst="rect">
              <a:avLst/>
            </a:prstGeom>
            <a:noFill/>
          </p:spPr>
          <p:txBody>
            <a:bodyPr wrap="square" rtlCol="0">
              <a:spAutoFit/>
            </a:bodyPr>
            <a:lstStyle/>
            <a:p>
              <a:r>
                <a:rPr lang="en-US" sz="2400" b="1" dirty="0"/>
                <a:t>    Thread T1</a:t>
              </a:r>
            </a:p>
          </p:txBody>
        </p:sp>
      </p:grpSp>
      <p:grpSp>
        <p:nvGrpSpPr>
          <p:cNvPr id="4" name="Group 3">
            <a:extLst>
              <a:ext uri="{FF2B5EF4-FFF2-40B4-BE49-F238E27FC236}">
                <a16:creationId xmlns:a16="http://schemas.microsoft.com/office/drawing/2014/main" id="{ED180E99-60B3-4F76-9DDB-F279648894A7}"/>
              </a:ext>
            </a:extLst>
          </p:cNvPr>
          <p:cNvGrpSpPr/>
          <p:nvPr/>
        </p:nvGrpSpPr>
        <p:grpSpPr>
          <a:xfrm>
            <a:off x="6830294" y="664470"/>
            <a:ext cx="4050727" cy="2513877"/>
            <a:chOff x="6767664" y="1033987"/>
            <a:chExt cx="4050727" cy="2513877"/>
          </a:xfrm>
        </p:grpSpPr>
        <p:sp>
          <p:nvSpPr>
            <p:cNvPr id="8" name="Rounded Rectangle 7"/>
            <p:cNvSpPr/>
            <p:nvPr/>
          </p:nvSpPr>
          <p:spPr>
            <a:xfrm>
              <a:off x="6767664" y="1880896"/>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ctr"/>
            <a:lstStyle/>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b="1"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p:txBody>
        </p:sp>
        <p:sp>
          <p:nvSpPr>
            <p:cNvPr id="6" name="TextBox 5"/>
            <p:cNvSpPr txBox="1"/>
            <p:nvPr/>
          </p:nvSpPr>
          <p:spPr>
            <a:xfrm>
              <a:off x="7787566" y="1033987"/>
              <a:ext cx="2010922" cy="461665"/>
            </a:xfrm>
            <a:prstGeom prst="rect">
              <a:avLst/>
            </a:prstGeom>
            <a:noFill/>
          </p:spPr>
          <p:txBody>
            <a:bodyPr wrap="square" rtlCol="0">
              <a:spAutoFit/>
            </a:bodyPr>
            <a:lstStyle/>
            <a:p>
              <a:r>
                <a:rPr lang="en-US" sz="2400" b="1" dirty="0"/>
                <a:t>    Thread T2</a:t>
              </a:r>
            </a:p>
          </p:txBody>
        </p:sp>
      </p:grpSp>
      <p:sp>
        <p:nvSpPr>
          <p:cNvPr id="12" name="TextBox 11"/>
          <p:cNvSpPr txBox="1"/>
          <p:nvPr/>
        </p:nvSpPr>
        <p:spPr>
          <a:xfrm>
            <a:off x="4523873" y="20311"/>
            <a:ext cx="3144253" cy="646331"/>
          </a:xfrm>
          <a:prstGeom prst="rect">
            <a:avLst/>
          </a:prstGeom>
          <a:noFill/>
        </p:spPr>
        <p:txBody>
          <a:bodyPr wrap="square" rtlCol="0">
            <a:spAutoFit/>
          </a:bodyPr>
          <a:lstStyle/>
          <a:p>
            <a:r>
              <a:rPr lang="en-US" dirty="0">
                <a:latin typeface="Fira Code" panose="020B0509050000020004" pitchFamily="49" charset="0"/>
                <a:ea typeface="Fira Code" panose="020B0509050000020004" pitchFamily="49" charset="0"/>
                <a:cs typeface="Consolas" pitchFamily="49" charset="0"/>
              </a:rPr>
              <a:t>X *x = NULL;</a:t>
            </a:r>
          </a:p>
          <a:p>
            <a:r>
              <a:rPr lang="en-US" b="1" dirty="0">
                <a:latin typeface="Fira Code" panose="020B0509050000020004" pitchFamily="49" charset="0"/>
                <a:ea typeface="Fira Code" panose="020B0509050000020004" pitchFamily="49" charset="0"/>
                <a:cs typeface="Consolas" pitchFamily="49" charset="0"/>
              </a:rPr>
              <a:t>bool</a:t>
            </a:r>
            <a:r>
              <a:rPr lang="en-US" dirty="0">
                <a:latin typeface="Fira Code" panose="020B0509050000020004" pitchFamily="49" charset="0"/>
                <a:ea typeface="Fira Code" panose="020B0509050000020004" pitchFamily="49" charset="0"/>
                <a:cs typeface="Consolas" pitchFamily="49" charset="0"/>
              </a:rPr>
              <a:t> done= </a:t>
            </a:r>
            <a:r>
              <a:rPr lang="en-US" b="1" dirty="0">
                <a:latin typeface="Fira Code" panose="020B0509050000020004" pitchFamily="49" charset="0"/>
                <a:ea typeface="Fira Code" panose="020B0509050000020004" pitchFamily="49" charset="0"/>
                <a:cs typeface="Consolas" pitchFamily="49" charset="0"/>
              </a:rPr>
              <a:t>false</a:t>
            </a:r>
            <a:r>
              <a:rPr lang="en-US" dirty="0">
                <a:latin typeface="Fira Code" panose="020B0509050000020004" pitchFamily="49" charset="0"/>
                <a:ea typeface="Fira Code" panose="020B0509050000020004" pitchFamily="49" charset="0"/>
                <a:cs typeface="Consolas" pitchFamily="49" charset="0"/>
              </a:rPr>
              <a:t>;</a:t>
            </a:r>
          </a:p>
        </p:txBody>
      </p:sp>
    </p:spTree>
    <p:extLst>
      <p:ext uri="{BB962C8B-B14F-4D97-AF65-F5344CB8AC3E}">
        <p14:creationId xmlns:p14="http://schemas.microsoft.com/office/powerpoint/2010/main" val="2275170918"/>
      </p:ext>
    </p:extLst>
  </p:cSld>
  <p:clrMapOvr>
    <a:masterClrMapping/>
  </p:clrMapOvr>
  <mc:AlternateContent xmlns:mc="http://schemas.openxmlformats.org/markup-compatibility/2006" xmlns:p14="http://schemas.microsoft.com/office/powerpoint/2010/main">
    <mc:Choice Requires="p14">
      <p:transition spd="med" p14:dur="700" advTm="33902">
        <p:fade/>
      </p:transition>
    </mc:Choice>
    <mc:Fallback xmlns="">
      <p:transition spd="med" advTm="33902">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Eager Conflict Detection with ARC: Conflict on Evicted Line</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3188" y="2591838"/>
            <a:ext cx="1375546" cy="532910"/>
            <a:chOff x="423188" y="2591838"/>
            <a:chExt cx="1375546" cy="532910"/>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3183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Eager Conflict Detection with ARC: Conflict on Evicted Line</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3430408"/>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4" name="Group 53"/>
          <p:cNvGrpSpPr/>
          <p:nvPr/>
        </p:nvGrpSpPr>
        <p:grpSpPr>
          <a:xfrm>
            <a:off x="421040" y="2591838"/>
            <a:ext cx="1377694" cy="1596517"/>
            <a:chOff x="421040" y="2591838"/>
            <a:chExt cx="1377694" cy="1596517"/>
          </a:xfrm>
        </p:grpSpPr>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41" name="Group 40"/>
            <p:cNvGrpSpPr/>
            <p:nvPr/>
          </p:nvGrpSpPr>
          <p:grpSpPr>
            <a:xfrm>
              <a:off x="421040" y="2591839"/>
              <a:ext cx="1377694" cy="1596516"/>
              <a:chOff x="421040" y="2591839"/>
              <a:chExt cx="1377694" cy="1596516"/>
            </a:xfrm>
          </p:grpSpPr>
          <p:grpSp>
            <p:nvGrpSpPr>
              <p:cNvPr id="26" name="Group 25"/>
              <p:cNvGrpSpPr/>
              <p:nvPr/>
            </p:nvGrpSpPr>
            <p:grpSpPr>
              <a:xfrm>
                <a:off x="423188" y="3129556"/>
                <a:ext cx="917284" cy="532909"/>
                <a:chOff x="2794154" y="1273568"/>
                <a:chExt cx="917284" cy="532909"/>
              </a:xfrm>
            </p:grpSpPr>
            <p:sp>
              <p:nvSpPr>
                <p:cNvPr id="28" name="Rectangle 27"/>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nvGrpSpPr>
              <p:cNvPr id="40" name="Group 39"/>
              <p:cNvGrpSpPr/>
              <p:nvPr/>
            </p:nvGrpSpPr>
            <p:grpSpPr>
              <a:xfrm>
                <a:off x="421040" y="2591839"/>
                <a:ext cx="1377693" cy="1596516"/>
                <a:chOff x="421040" y="2591839"/>
                <a:chExt cx="1377693" cy="1596516"/>
              </a:xfrm>
            </p:grpSpPr>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38" name="Rectangle 37"/>
                <p:cNvSpPr/>
                <p:nvPr/>
              </p:nvSpPr>
              <p:spPr>
                <a:xfrm>
                  <a:off x="421040" y="365587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39" name="Rectangle 38"/>
                <p:cNvSpPr/>
                <p:nvPr/>
              </p:nvSpPr>
              <p:spPr>
                <a:xfrm>
                  <a:off x="875253" y="365544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37" name="Rectangle 36"/>
                <p:cNvSpPr/>
                <p:nvPr/>
              </p:nvSpPr>
              <p:spPr>
                <a:xfrm>
                  <a:off x="1333515" y="3655445"/>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8486"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3619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Eager Conflict Detection with ARC: Conflict on Evicted Line</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3430408"/>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8486"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Oval 69">
            <a:extLst>
              <a:ext uri="{FF2B5EF4-FFF2-40B4-BE49-F238E27FC236}">
                <a16:creationId xmlns:a16="http://schemas.microsoft.com/office/drawing/2014/main" id="{DA525A3A-B85D-4D7B-80F2-0BBF984641A2}"/>
              </a:ext>
            </a:extLst>
          </p:cNvPr>
          <p:cNvSpPr/>
          <p:nvPr/>
        </p:nvSpPr>
        <p:spPr>
          <a:xfrm>
            <a:off x="3039997" y="4218109"/>
            <a:ext cx="2197815" cy="8896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cache line containing X gets evicted</a:t>
            </a:r>
            <a:endParaRPr lang="en-IN" dirty="0">
              <a:solidFill>
                <a:sysClr val="windowText" lastClr="000000"/>
              </a:solidFill>
            </a:endParaRPr>
          </a:p>
        </p:txBody>
      </p:sp>
      <p:cxnSp>
        <p:nvCxnSpPr>
          <p:cNvPr id="73" name="Straight Arrow Connector 72">
            <a:extLst>
              <a:ext uri="{FF2B5EF4-FFF2-40B4-BE49-F238E27FC236}">
                <a16:creationId xmlns:a16="http://schemas.microsoft.com/office/drawing/2014/main" id="{E9E569F4-775F-4973-9C0D-276280C8EEF7}"/>
              </a:ext>
            </a:extLst>
          </p:cNvPr>
          <p:cNvCxnSpPr>
            <a:cxnSpLocks/>
            <a:endCxn id="83" idx="1"/>
          </p:cNvCxnSpPr>
          <p:nvPr/>
        </p:nvCxnSpPr>
        <p:spPr>
          <a:xfrm flipV="1">
            <a:off x="4529330" y="3526917"/>
            <a:ext cx="835996" cy="691192"/>
          </a:xfrm>
          <a:prstGeom prst="straightConnector1">
            <a:avLst/>
          </a:prstGeom>
          <a:ln w="28575">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96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Eager Conflict Detection with ARC: Conflict on Evicted Line</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2911602"/>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 </a:t>
            </a:r>
          </a:p>
        </p:txBody>
      </p:sp>
      <p:sp>
        <p:nvSpPr>
          <p:cNvPr id="12" name="TextBox 11"/>
          <p:cNvSpPr txBox="1"/>
          <p:nvPr/>
        </p:nvSpPr>
        <p:spPr>
          <a:xfrm>
            <a:off x="2688690" y="3430408"/>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8018486" y="2791883"/>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P = …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4" name="Group 73"/>
          <p:cNvGrpSpPr/>
          <p:nvPr/>
        </p:nvGrpSpPr>
        <p:grpSpPr>
          <a:xfrm>
            <a:off x="10306685" y="4184405"/>
            <a:ext cx="1377693" cy="532910"/>
            <a:chOff x="10305176" y="3655020"/>
            <a:chExt cx="1377693" cy="532910"/>
          </a:xfrm>
        </p:grpSpPr>
        <p:sp>
          <p:nvSpPr>
            <p:cNvPr id="76" name="Rectangle 75"/>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77" name="Rectangle 76"/>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86" name="Rectangle 85"/>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5" name="TextBox 54"/>
          <p:cNvSpPr txBox="1"/>
          <p:nvPr/>
        </p:nvSpPr>
        <p:spPr>
          <a:xfrm>
            <a:off x="8018486" y="4850710"/>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X</a:t>
            </a:r>
          </a:p>
        </p:txBody>
      </p:sp>
      <p:sp>
        <p:nvSpPr>
          <p:cNvPr id="57" name="Cloud Callout 1">
            <a:extLst>
              <a:ext uri="{FF2B5EF4-FFF2-40B4-BE49-F238E27FC236}">
                <a16:creationId xmlns:a16="http://schemas.microsoft.com/office/drawing/2014/main" id="{DE0F06BA-2FB9-4AFB-8FCA-70CEBCF87362}"/>
              </a:ext>
            </a:extLst>
          </p:cNvPr>
          <p:cNvSpPr/>
          <p:nvPr/>
        </p:nvSpPr>
        <p:spPr>
          <a:xfrm>
            <a:off x="5817391" y="5626715"/>
            <a:ext cx="2285618" cy="1101536"/>
          </a:xfrm>
          <a:prstGeom prst="cloudCallout">
            <a:avLst>
              <a:gd name="adj1" fmla="val 73021"/>
              <a:gd name="adj2" fmla="val -86410"/>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eager conflict</a:t>
            </a:r>
          </a:p>
        </p:txBody>
      </p:sp>
    </p:spTree>
    <p:extLst>
      <p:ext uri="{BB962C8B-B14F-4D97-AF65-F5344CB8AC3E}">
        <p14:creationId xmlns:p14="http://schemas.microsoft.com/office/powerpoint/2010/main" val="3679274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Lazy Conflict Detection with ARC: Conflict on Private Lines</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7951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Lazy Conflict Detection with ARC: Conflict on Private Lines</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3581304"/>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20</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7778840" y="2791883"/>
            <a:ext cx="1893194"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X (5)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Oval 72">
            <a:extLst>
              <a:ext uri="{FF2B5EF4-FFF2-40B4-BE49-F238E27FC236}">
                <a16:creationId xmlns:a16="http://schemas.microsoft.com/office/drawing/2014/main" id="{2573409E-06DB-4BBB-BD83-0E77C9D30F6A}"/>
              </a:ext>
            </a:extLst>
          </p:cNvPr>
          <p:cNvSpPr/>
          <p:nvPr/>
        </p:nvSpPr>
        <p:spPr>
          <a:xfrm>
            <a:off x="2823159" y="5132736"/>
            <a:ext cx="3044889" cy="8550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no eager invalidation in Core 2 on write</a:t>
            </a:r>
            <a:endParaRPr lang="en-IN" dirty="0">
              <a:solidFill>
                <a:sysClr val="windowText" lastClr="000000"/>
              </a:solidFill>
            </a:endParaRPr>
          </a:p>
        </p:txBody>
      </p:sp>
      <p:cxnSp>
        <p:nvCxnSpPr>
          <p:cNvPr id="88" name="Straight Arrow Connector 87">
            <a:extLst>
              <a:ext uri="{FF2B5EF4-FFF2-40B4-BE49-F238E27FC236}">
                <a16:creationId xmlns:a16="http://schemas.microsoft.com/office/drawing/2014/main" id="{E9E569F4-775F-4973-9C0D-276280C8EEF7}"/>
              </a:ext>
            </a:extLst>
          </p:cNvPr>
          <p:cNvCxnSpPr>
            <a:cxnSpLocks/>
            <a:stCxn id="73" idx="0"/>
          </p:cNvCxnSpPr>
          <p:nvPr/>
        </p:nvCxnSpPr>
        <p:spPr>
          <a:xfrm flipH="1" flipV="1">
            <a:off x="3824042" y="3975332"/>
            <a:ext cx="521562" cy="1157404"/>
          </a:xfrm>
          <a:prstGeom prst="straightConnector1">
            <a:avLst/>
          </a:prstGeom>
          <a:ln w="28575">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3A59C3C1-0AFE-46DD-86B4-00233C01AC64}"/>
              </a:ext>
            </a:extLst>
          </p:cNvPr>
          <p:cNvCxnSpPr>
            <a:cxnSpLocks/>
            <a:stCxn id="73" idx="7"/>
          </p:cNvCxnSpPr>
          <p:nvPr/>
        </p:nvCxnSpPr>
        <p:spPr>
          <a:xfrm flipV="1">
            <a:off x="5422134" y="3218348"/>
            <a:ext cx="2356706" cy="2039600"/>
          </a:xfrm>
          <a:prstGeom prst="straightConnector1">
            <a:avLst/>
          </a:prstGeom>
          <a:ln w="28575">
            <a:solidFill>
              <a:schemeClr val="bg1">
                <a:lumMod val="75000"/>
              </a:schemeClr>
            </a:solidFill>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8695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Lazy Conflict Detection with ARC: Conflict on Private Lines</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3581304"/>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20</a:t>
            </a:r>
          </a:p>
        </p:txBody>
      </p:sp>
      <p:sp>
        <p:nvSpPr>
          <p:cNvPr id="12" name="TextBox 11"/>
          <p:cNvSpPr txBox="1"/>
          <p:nvPr/>
        </p:nvSpPr>
        <p:spPr>
          <a:xfrm>
            <a:off x="2688690" y="4100110"/>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7778840" y="2791883"/>
            <a:ext cx="1893194"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X (5)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7801" y="3260249"/>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ounded Rectangle 3">
            <a:extLst>
              <a:ext uri="{FF2B5EF4-FFF2-40B4-BE49-F238E27FC236}">
                <a16:creationId xmlns:a16="http://schemas.microsoft.com/office/drawing/2014/main" id="{C83B8E3A-3045-42C5-BD2A-53A1D5C51B23}"/>
              </a:ext>
            </a:extLst>
          </p:cNvPr>
          <p:cNvSpPr/>
          <p:nvPr/>
        </p:nvSpPr>
        <p:spPr>
          <a:xfrm>
            <a:off x="2243712" y="469561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Rectangle 57"/>
          <p:cNvSpPr/>
          <p:nvPr/>
        </p:nvSpPr>
        <p:spPr>
          <a:xfrm>
            <a:off x="421040" y="3652329"/>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60" name="Rectangle 59"/>
          <p:cNvSpPr/>
          <p:nvPr/>
        </p:nvSpPr>
        <p:spPr>
          <a:xfrm>
            <a:off x="875253" y="365190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61" name="Rectangle 60"/>
          <p:cNvSpPr/>
          <p:nvPr/>
        </p:nvSpPr>
        <p:spPr>
          <a:xfrm>
            <a:off x="1333515" y="365190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Tree>
    <p:extLst>
      <p:ext uri="{BB962C8B-B14F-4D97-AF65-F5344CB8AC3E}">
        <p14:creationId xmlns:p14="http://schemas.microsoft.com/office/powerpoint/2010/main" val="3813228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Lazy Conflict Detection with ARC: Conflict on Private Lines</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3581304"/>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20</a:t>
            </a:r>
          </a:p>
        </p:txBody>
      </p:sp>
      <p:sp>
        <p:nvSpPr>
          <p:cNvPr id="12" name="TextBox 11"/>
          <p:cNvSpPr txBox="1"/>
          <p:nvPr/>
        </p:nvSpPr>
        <p:spPr>
          <a:xfrm>
            <a:off x="2688690" y="4100110"/>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7778840" y="2791883"/>
            <a:ext cx="1893194"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X (5)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70851" y="3260249"/>
            <a:ext cx="470022" cy="532485"/>
          </a:xfrm>
          <a:prstGeom prst="rect">
            <a:avLst/>
          </a:prstGeom>
          <a:solidFill>
            <a:schemeClr val="bg1">
              <a:lumMod val="75000"/>
            </a:schemeClr>
          </a:solid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71" name="Rounded Rectangle 3">
            <a:extLst>
              <a:ext uri="{FF2B5EF4-FFF2-40B4-BE49-F238E27FC236}">
                <a16:creationId xmlns:a16="http://schemas.microsoft.com/office/drawing/2014/main" id="{C83B8E3A-3045-42C5-BD2A-53A1D5C51B23}"/>
              </a:ext>
            </a:extLst>
          </p:cNvPr>
          <p:cNvSpPr/>
          <p:nvPr/>
        </p:nvSpPr>
        <p:spPr>
          <a:xfrm>
            <a:off x="7573508" y="5298827"/>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Rectangle 57"/>
          <p:cNvSpPr/>
          <p:nvPr/>
        </p:nvSpPr>
        <p:spPr>
          <a:xfrm>
            <a:off x="421040" y="3652329"/>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60" name="Rectangle 59"/>
          <p:cNvSpPr/>
          <p:nvPr/>
        </p:nvSpPr>
        <p:spPr>
          <a:xfrm>
            <a:off x="875253" y="365190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1" name="Rectangle 60"/>
          <p:cNvSpPr/>
          <p:nvPr/>
        </p:nvSpPr>
        <p:spPr>
          <a:xfrm>
            <a:off x="1333515" y="365190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4" name="Speech Bubble: Rectangle with Corners Rounded 17">
            <a:extLst>
              <a:ext uri="{FF2B5EF4-FFF2-40B4-BE49-F238E27FC236}">
                <a16:creationId xmlns:a16="http://schemas.microsoft.com/office/drawing/2014/main" id="{CDB57D5D-C1D6-4AD7-9260-A1982109CADA}"/>
              </a:ext>
            </a:extLst>
          </p:cNvPr>
          <p:cNvSpPr/>
          <p:nvPr/>
        </p:nvSpPr>
        <p:spPr>
          <a:xfrm>
            <a:off x="1104143" y="5407915"/>
            <a:ext cx="2671207" cy="1035413"/>
          </a:xfrm>
          <a:prstGeom prst="wedgeRoundRectCallout">
            <a:avLst>
              <a:gd name="adj1" fmla="val 39480"/>
              <a:gd name="adj2" fmla="val -8805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region conflict, Core 1 writes back local updates to shared memory</a:t>
            </a:r>
          </a:p>
        </p:txBody>
      </p:sp>
    </p:spTree>
    <p:extLst>
      <p:ext uri="{BB962C8B-B14F-4D97-AF65-F5344CB8AC3E}">
        <p14:creationId xmlns:p14="http://schemas.microsoft.com/office/powerpoint/2010/main" val="4100820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40" y="132933"/>
            <a:ext cx="10515600" cy="954493"/>
          </a:xfrm>
        </p:spPr>
        <p:txBody>
          <a:bodyPr>
            <a:normAutofit fontScale="90000"/>
          </a:bodyPr>
          <a:lstStyle/>
          <a:p>
            <a:r>
              <a:rPr lang="en-US" dirty="0"/>
              <a:t>Lazy Conflict Detection with ARC: Conflict on Private Lines</a:t>
            </a:r>
          </a:p>
        </p:txBody>
      </p:sp>
      <p:sp>
        <p:nvSpPr>
          <p:cNvPr id="5" name="TextBox 4"/>
          <p:cNvSpPr txBox="1"/>
          <p:nvPr/>
        </p:nvSpPr>
        <p:spPr>
          <a:xfrm>
            <a:off x="2310193" y="1734378"/>
            <a:ext cx="2152656" cy="461665"/>
          </a:xfrm>
          <a:prstGeom prst="rect">
            <a:avLst/>
          </a:prstGeom>
          <a:noFill/>
        </p:spPr>
        <p:txBody>
          <a:bodyPr wrap="square" rtlCol="0">
            <a:spAutoFit/>
          </a:bodyPr>
          <a:lstStyle/>
          <a:p>
            <a:pPr algn="ctr"/>
            <a:r>
              <a:rPr lang="en-US" sz="2400" b="1" dirty="0"/>
              <a:t>Core 1</a:t>
            </a:r>
          </a:p>
        </p:txBody>
      </p:sp>
      <p:sp>
        <p:nvSpPr>
          <p:cNvPr id="4" name="Rounded Rectangle 3"/>
          <p:cNvSpPr/>
          <p:nvPr/>
        </p:nvSpPr>
        <p:spPr>
          <a:xfrm>
            <a:off x="2243712" y="2381680"/>
            <a:ext cx="2285618" cy="261721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2688690" y="3581304"/>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X = 20</a:t>
            </a:r>
          </a:p>
        </p:txBody>
      </p:sp>
      <p:sp>
        <p:nvSpPr>
          <p:cNvPr id="12" name="TextBox 11"/>
          <p:cNvSpPr txBox="1"/>
          <p:nvPr/>
        </p:nvSpPr>
        <p:spPr>
          <a:xfrm>
            <a:off x="2688690" y="4100110"/>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Y</a:t>
            </a:r>
          </a:p>
        </p:txBody>
      </p:sp>
      <p:sp>
        <p:nvSpPr>
          <p:cNvPr id="17" name="Rounded Rectangle 3">
            <a:extLst>
              <a:ext uri="{FF2B5EF4-FFF2-40B4-BE49-F238E27FC236}">
                <a16:creationId xmlns:a16="http://schemas.microsoft.com/office/drawing/2014/main" id="{C83B8E3A-3045-42C5-BD2A-53A1D5C51B23}"/>
              </a:ext>
            </a:extLst>
          </p:cNvPr>
          <p:cNvSpPr/>
          <p:nvPr/>
        </p:nvSpPr>
        <p:spPr>
          <a:xfrm>
            <a:off x="6969269" y="5304146"/>
            <a:ext cx="2285618" cy="571835"/>
          </a:xfrm>
          <a:prstGeom prst="round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1335663" y="259183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28" name="Rectangle 27"/>
          <p:cNvSpPr/>
          <p:nvPr/>
        </p:nvSpPr>
        <p:spPr>
          <a:xfrm>
            <a:off x="423188" y="3129980"/>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29" name="Rectangle 28"/>
          <p:cNvSpPr/>
          <p:nvPr/>
        </p:nvSpPr>
        <p:spPr>
          <a:xfrm>
            <a:off x="877401" y="3129556"/>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27" name="Rectangle 26"/>
          <p:cNvSpPr/>
          <p:nvPr/>
        </p:nvSpPr>
        <p:spPr>
          <a:xfrm>
            <a:off x="1335663" y="312955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nvGrpSpPr>
          <p:cNvPr id="3" name="Group 2"/>
          <p:cNvGrpSpPr/>
          <p:nvPr/>
        </p:nvGrpSpPr>
        <p:grpSpPr>
          <a:xfrm>
            <a:off x="423188" y="2591839"/>
            <a:ext cx="917284" cy="532909"/>
            <a:chOff x="2794154" y="1273568"/>
            <a:chExt cx="917284" cy="532909"/>
          </a:xfrm>
        </p:grpSpPr>
        <p:sp>
          <p:nvSpPr>
            <p:cNvPr id="19" name="Rectangle 18"/>
            <p:cNvSpPr/>
            <p:nvPr/>
          </p:nvSpPr>
          <p:spPr>
            <a:xfrm>
              <a:off x="2794154" y="1273992"/>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20" name="Rectangle 19"/>
            <p:cNvSpPr/>
            <p:nvPr/>
          </p:nvSpPr>
          <p:spPr>
            <a:xfrm>
              <a:off x="3248367" y="1273568"/>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sp>
        <p:nvSpPr>
          <p:cNvPr id="9" name="TextBox 8"/>
          <p:cNvSpPr txBox="1"/>
          <p:nvPr/>
        </p:nvSpPr>
        <p:spPr>
          <a:xfrm>
            <a:off x="7639989" y="1734378"/>
            <a:ext cx="2152656" cy="461665"/>
          </a:xfrm>
          <a:prstGeom prst="rect">
            <a:avLst/>
          </a:prstGeom>
          <a:noFill/>
        </p:spPr>
        <p:txBody>
          <a:bodyPr wrap="square" rtlCol="0">
            <a:spAutoFit/>
          </a:bodyPr>
          <a:lstStyle/>
          <a:p>
            <a:pPr algn="ctr"/>
            <a:r>
              <a:rPr lang="en-US" sz="2400" b="1" dirty="0"/>
              <a:t> Core 2</a:t>
            </a:r>
          </a:p>
        </p:txBody>
      </p:sp>
      <p:sp>
        <p:nvSpPr>
          <p:cNvPr id="8" name="Rounded Rectangle 7"/>
          <p:cNvSpPr/>
          <p:nvPr/>
        </p:nvSpPr>
        <p:spPr>
          <a:xfrm>
            <a:off x="7573508" y="2381680"/>
            <a:ext cx="2285618" cy="332930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7778840" y="2791883"/>
            <a:ext cx="1893194"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 = X (5) </a:t>
            </a:r>
          </a:p>
        </p:txBody>
      </p:sp>
      <p:sp>
        <p:nvSpPr>
          <p:cNvPr id="14" name="TextBox 13"/>
          <p:cNvSpPr txBox="1"/>
          <p:nvPr/>
        </p:nvSpPr>
        <p:spPr>
          <a:xfrm>
            <a:off x="8018486" y="3943905"/>
            <a:ext cx="1395663"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Q = … </a:t>
            </a:r>
          </a:p>
        </p:txBody>
      </p:sp>
      <p:sp>
        <p:nvSpPr>
          <p:cNvPr id="56" name="Rectangle 55"/>
          <p:cNvSpPr/>
          <p:nvPr/>
        </p:nvSpPr>
        <p:spPr>
          <a:xfrm>
            <a:off x="11219799" y="259141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67" name="Rectangle 66"/>
          <p:cNvSpPr/>
          <p:nvPr/>
        </p:nvSpPr>
        <p:spPr>
          <a:xfrm>
            <a:off x="10307324" y="312955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68" name="Rectangle 67"/>
          <p:cNvSpPr/>
          <p:nvPr/>
        </p:nvSpPr>
        <p:spPr>
          <a:xfrm>
            <a:off x="10761537" y="312913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sp>
        <p:nvSpPr>
          <p:cNvPr id="59" name="Rectangle 58"/>
          <p:cNvSpPr/>
          <p:nvPr/>
        </p:nvSpPr>
        <p:spPr>
          <a:xfrm>
            <a:off x="11219799" y="312913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5" name="Rectangle 64"/>
          <p:cNvSpPr/>
          <p:nvPr/>
        </p:nvSpPr>
        <p:spPr>
          <a:xfrm>
            <a:off x="10307324" y="2591838"/>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66" name="Rectangle 65"/>
          <p:cNvSpPr/>
          <p:nvPr/>
        </p:nvSpPr>
        <p:spPr>
          <a:xfrm>
            <a:off x="10761537" y="259141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7" name="Group 6"/>
          <p:cNvGrpSpPr/>
          <p:nvPr/>
        </p:nvGrpSpPr>
        <p:grpSpPr>
          <a:xfrm>
            <a:off x="10305176" y="3655020"/>
            <a:ext cx="1377693" cy="532910"/>
            <a:chOff x="10305176" y="3655020"/>
            <a:chExt cx="1377693" cy="532910"/>
          </a:xfrm>
        </p:grpSpPr>
        <p:sp>
          <p:nvSpPr>
            <p:cNvPr id="62" name="Rectangle 61"/>
            <p:cNvSpPr/>
            <p:nvPr/>
          </p:nvSpPr>
          <p:spPr>
            <a:xfrm>
              <a:off x="10305176" y="3655445"/>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63" name="Rectangle 62"/>
            <p:cNvSpPr/>
            <p:nvPr/>
          </p:nvSpPr>
          <p:spPr>
            <a:xfrm>
              <a:off x="10759389" y="3655021"/>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4" name="Rectangle 63"/>
            <p:cNvSpPr/>
            <p:nvPr/>
          </p:nvSpPr>
          <p:spPr>
            <a:xfrm>
              <a:off x="11217651" y="3655020"/>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1</a:t>
              </a:r>
            </a:p>
          </p:txBody>
        </p:sp>
      </p:grpSp>
      <p:sp>
        <p:nvSpPr>
          <p:cNvPr id="69" name="Rounded Rectangle 68"/>
          <p:cNvSpPr/>
          <p:nvPr/>
        </p:nvSpPr>
        <p:spPr>
          <a:xfrm>
            <a:off x="4896436" y="1324850"/>
            <a:ext cx="2311040" cy="1085271"/>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Last Level Cache (LLC)</a:t>
            </a:r>
          </a:p>
        </p:txBody>
      </p:sp>
      <p:sp>
        <p:nvSpPr>
          <p:cNvPr id="72" name="Rectangle 71"/>
          <p:cNvSpPr/>
          <p:nvPr/>
        </p:nvSpPr>
        <p:spPr>
          <a:xfrm>
            <a:off x="6277801" y="2722532"/>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W</a:t>
            </a:r>
          </a:p>
        </p:txBody>
      </p:sp>
      <p:sp>
        <p:nvSpPr>
          <p:cNvPr id="83" name="Rectangle 82"/>
          <p:cNvSpPr/>
          <p:nvPr/>
        </p:nvSpPr>
        <p:spPr>
          <a:xfrm>
            <a:off x="5365326" y="326067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X</a:t>
            </a:r>
          </a:p>
        </p:txBody>
      </p:sp>
      <p:sp>
        <p:nvSpPr>
          <p:cNvPr id="84" name="Rectangle 83"/>
          <p:cNvSpPr/>
          <p:nvPr/>
        </p:nvSpPr>
        <p:spPr>
          <a:xfrm>
            <a:off x="5819539" y="326025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75" name="Rectangle 74"/>
          <p:cNvSpPr/>
          <p:nvPr/>
        </p:nvSpPr>
        <p:spPr>
          <a:xfrm>
            <a:off x="6297769" y="3260249"/>
            <a:ext cx="443103" cy="532485"/>
          </a:xfrm>
          <a:prstGeom prst="rect">
            <a:avLst/>
          </a:prstGeom>
          <a:solidFill>
            <a:schemeClr val="bg1">
              <a:lumMod val="75000"/>
            </a:schemeClr>
          </a:solid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1" name="Rectangle 80"/>
          <p:cNvSpPr/>
          <p:nvPr/>
        </p:nvSpPr>
        <p:spPr>
          <a:xfrm>
            <a:off x="5365326" y="2722957"/>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t>
            </a:r>
          </a:p>
        </p:txBody>
      </p:sp>
      <p:sp>
        <p:nvSpPr>
          <p:cNvPr id="82" name="Rectangle 81"/>
          <p:cNvSpPr/>
          <p:nvPr/>
        </p:nvSpPr>
        <p:spPr>
          <a:xfrm>
            <a:off x="5819539" y="2722533"/>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R</a:t>
            </a:r>
          </a:p>
        </p:txBody>
      </p:sp>
      <p:grpSp>
        <p:nvGrpSpPr>
          <p:cNvPr id="85" name="Group 84"/>
          <p:cNvGrpSpPr/>
          <p:nvPr/>
        </p:nvGrpSpPr>
        <p:grpSpPr>
          <a:xfrm>
            <a:off x="5361966" y="3786139"/>
            <a:ext cx="1378905" cy="532910"/>
            <a:chOff x="5376057" y="3786139"/>
            <a:chExt cx="1364814" cy="532910"/>
          </a:xfrm>
        </p:grpSpPr>
        <p:sp>
          <p:nvSpPr>
            <p:cNvPr id="78" name="Rectangle 77"/>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79" name="Rectangle 78"/>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80" name="Rectangle 79"/>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0" name="Group 99"/>
          <p:cNvGrpSpPr/>
          <p:nvPr/>
        </p:nvGrpSpPr>
        <p:grpSpPr>
          <a:xfrm>
            <a:off x="5361966" y="4318200"/>
            <a:ext cx="1378905" cy="532910"/>
            <a:chOff x="5376057" y="3786139"/>
            <a:chExt cx="1364814" cy="532910"/>
          </a:xfrm>
        </p:grpSpPr>
        <p:sp>
          <p:nvSpPr>
            <p:cNvPr id="101" name="Rectangle 100"/>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p>
          </p:txBody>
        </p:sp>
        <p:sp>
          <p:nvSpPr>
            <p:cNvPr id="102" name="Rectangle 101"/>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3" name="Rectangle 102"/>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grpSp>
        <p:nvGrpSpPr>
          <p:cNvPr id="104" name="Group 103"/>
          <p:cNvGrpSpPr/>
          <p:nvPr/>
        </p:nvGrpSpPr>
        <p:grpSpPr>
          <a:xfrm>
            <a:off x="5361966" y="4850685"/>
            <a:ext cx="1378905" cy="532910"/>
            <a:chOff x="5376057" y="3786139"/>
            <a:chExt cx="1364814" cy="532910"/>
          </a:xfrm>
        </p:grpSpPr>
        <p:sp>
          <p:nvSpPr>
            <p:cNvPr id="105" name="Rectangle 104"/>
            <p:cNvSpPr/>
            <p:nvPr/>
          </p:nvSpPr>
          <p:spPr>
            <a:xfrm>
              <a:off x="5376057" y="3786564"/>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Q</a:t>
              </a:r>
            </a:p>
          </p:txBody>
        </p:sp>
        <p:sp>
          <p:nvSpPr>
            <p:cNvPr id="106" name="Rectangle 105"/>
            <p:cNvSpPr/>
            <p:nvPr/>
          </p:nvSpPr>
          <p:spPr>
            <a:xfrm>
              <a:off x="5817391" y="3786140"/>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107" name="Rectangle 106"/>
            <p:cNvSpPr/>
            <p:nvPr/>
          </p:nvSpPr>
          <p:spPr>
            <a:xfrm>
              <a:off x="6275653" y="3786139"/>
              <a:ext cx="465218"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grpSp>
      <p:sp>
        <p:nvSpPr>
          <p:cNvPr id="58" name="Rectangle 57"/>
          <p:cNvSpPr/>
          <p:nvPr/>
        </p:nvSpPr>
        <p:spPr>
          <a:xfrm>
            <a:off x="421040" y="3652329"/>
            <a:ext cx="463071" cy="53248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Y</a:t>
            </a:r>
          </a:p>
        </p:txBody>
      </p:sp>
      <p:sp>
        <p:nvSpPr>
          <p:cNvPr id="60" name="Rectangle 59"/>
          <p:cNvSpPr/>
          <p:nvPr/>
        </p:nvSpPr>
        <p:spPr>
          <a:xfrm>
            <a:off x="875253" y="3651905"/>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61" name="Rectangle 60"/>
          <p:cNvSpPr/>
          <p:nvPr/>
        </p:nvSpPr>
        <p:spPr>
          <a:xfrm>
            <a:off x="1333515" y="3651904"/>
            <a:ext cx="463071" cy="532485"/>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0</a:t>
            </a:r>
          </a:p>
        </p:txBody>
      </p:sp>
      <p:sp>
        <p:nvSpPr>
          <p:cNvPr id="54" name="Speech Bubble: Rectangle with Corners Rounded 17">
            <a:extLst>
              <a:ext uri="{FF2B5EF4-FFF2-40B4-BE49-F238E27FC236}">
                <a16:creationId xmlns:a16="http://schemas.microsoft.com/office/drawing/2014/main" id="{CDB57D5D-C1D6-4AD7-9260-A1982109CADA}"/>
              </a:ext>
            </a:extLst>
          </p:cNvPr>
          <p:cNvSpPr/>
          <p:nvPr/>
        </p:nvSpPr>
        <p:spPr>
          <a:xfrm>
            <a:off x="1104143" y="5407915"/>
            <a:ext cx="2671207" cy="1035413"/>
          </a:xfrm>
          <a:prstGeom prst="wedgeRoundRectCallout">
            <a:avLst>
              <a:gd name="adj1" fmla="val 39480"/>
              <a:gd name="adj2" fmla="val -8805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region conflict, Core 1 writes back local updates to shared memory</a:t>
            </a:r>
          </a:p>
        </p:txBody>
      </p:sp>
      <p:sp>
        <p:nvSpPr>
          <p:cNvPr id="55" name="Speech Bubble: Rectangle with Corners Rounded 14">
            <a:extLst>
              <a:ext uri="{FF2B5EF4-FFF2-40B4-BE49-F238E27FC236}">
                <a16:creationId xmlns:a16="http://schemas.microsoft.com/office/drawing/2014/main" id="{A270F5C2-2B4D-46B6-AFE4-41875066B94D}"/>
              </a:ext>
            </a:extLst>
          </p:cNvPr>
          <p:cNvSpPr/>
          <p:nvPr/>
        </p:nvSpPr>
        <p:spPr>
          <a:xfrm>
            <a:off x="5440912" y="5836983"/>
            <a:ext cx="2418498" cy="849776"/>
          </a:xfrm>
          <a:prstGeom prst="wedgeRoundRectCallout">
            <a:avLst>
              <a:gd name="adj1" fmla="val 56356"/>
              <a:gd name="adj2" fmla="val -6628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fails to ensure consistency of reads</a:t>
            </a:r>
          </a:p>
        </p:txBody>
      </p:sp>
      <p:sp>
        <p:nvSpPr>
          <p:cNvPr id="57" name="Cloud Callout 1">
            <a:extLst>
              <a:ext uri="{FF2B5EF4-FFF2-40B4-BE49-F238E27FC236}">
                <a16:creationId xmlns:a16="http://schemas.microsoft.com/office/drawing/2014/main" id="{3F60F419-B222-45B1-959F-237CB0FC0680}"/>
              </a:ext>
            </a:extLst>
          </p:cNvPr>
          <p:cNvSpPr/>
          <p:nvPr/>
        </p:nvSpPr>
        <p:spPr>
          <a:xfrm>
            <a:off x="9387766" y="5420793"/>
            <a:ext cx="2525191" cy="1265966"/>
          </a:xfrm>
          <a:prstGeom prst="cloudCallout">
            <a:avLst>
              <a:gd name="adj1" fmla="val -86008"/>
              <a:gd name="adj2" fmla="val -24387"/>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lazy conflict on X</a:t>
            </a:r>
          </a:p>
        </p:txBody>
      </p:sp>
    </p:spTree>
    <p:extLst>
      <p:ext uri="{BB962C8B-B14F-4D97-AF65-F5344CB8AC3E}">
        <p14:creationId xmlns:p14="http://schemas.microsoft.com/office/powerpoint/2010/main" val="1469553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FDB615-A112-463C-BB82-018F44517701}"/>
              </a:ext>
            </a:extLst>
          </p:cNvPr>
          <p:cNvSpPr>
            <a:spLocks noGrp="1"/>
          </p:cNvSpPr>
          <p:nvPr>
            <p:ph type="title"/>
          </p:nvPr>
        </p:nvSpPr>
        <p:spPr/>
        <p:txBody>
          <a:bodyPr/>
          <a:lstStyle/>
          <a:p>
            <a:r>
              <a:rPr lang="en-US" dirty="0"/>
              <a:t>Comparison of ARC with Related Approaches </a:t>
            </a:r>
            <a:endParaRPr lang="en-IN" dirty="0"/>
          </a:p>
        </p:txBody>
      </p:sp>
      <p:sp>
        <p:nvSpPr>
          <p:cNvPr id="9" name="Text Placeholder 8">
            <a:extLst>
              <a:ext uri="{FF2B5EF4-FFF2-40B4-BE49-F238E27FC236}">
                <a16:creationId xmlns:a16="http://schemas.microsoft.com/office/drawing/2014/main" id="{601F6CA3-B3C7-44C9-81B2-4B49619B5863}"/>
              </a:ext>
            </a:extLst>
          </p:cNvPr>
          <p:cNvSpPr>
            <a:spLocks noGrp="1"/>
          </p:cNvSpPr>
          <p:nvPr>
            <p:ph type="body" idx="1"/>
          </p:nvPr>
        </p:nvSpPr>
        <p:spPr/>
        <p:txBody>
          <a:bodyPr/>
          <a:lstStyle/>
          <a:p>
            <a:r>
              <a:rPr lang="en-US" dirty="0"/>
              <a:t>Implementation and Evaluation</a:t>
            </a:r>
            <a:endParaRPr lang="en-IN" dirty="0"/>
          </a:p>
          <a:p>
            <a:endParaRPr lang="en-IN" dirty="0"/>
          </a:p>
        </p:txBody>
      </p:sp>
    </p:spTree>
    <p:extLst>
      <p:ext uri="{BB962C8B-B14F-4D97-AF65-F5344CB8AC3E}">
        <p14:creationId xmlns:p14="http://schemas.microsoft.com/office/powerpoint/2010/main" val="375211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5153BC-AD81-48E0-AA2C-1C4971479150}"/>
              </a:ext>
            </a:extLst>
          </p:cNvPr>
          <p:cNvGrpSpPr/>
          <p:nvPr/>
        </p:nvGrpSpPr>
        <p:grpSpPr>
          <a:xfrm>
            <a:off x="910816" y="664470"/>
            <a:ext cx="4050727" cy="2513877"/>
            <a:chOff x="1574694" y="1033987"/>
            <a:chExt cx="4050727" cy="2513877"/>
          </a:xfrm>
        </p:grpSpPr>
        <p:sp>
          <p:nvSpPr>
            <p:cNvPr id="7" name="Rounded Rectangle 6"/>
            <p:cNvSpPr/>
            <p:nvPr/>
          </p:nvSpPr>
          <p:spPr>
            <a:xfrm>
              <a:off x="1574694" y="1880896"/>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p:txBody>
        </p:sp>
        <p:sp>
          <p:nvSpPr>
            <p:cNvPr id="5" name="TextBox 4"/>
            <p:cNvSpPr txBox="1"/>
            <p:nvPr/>
          </p:nvSpPr>
          <p:spPr>
            <a:xfrm>
              <a:off x="2594596" y="1033987"/>
              <a:ext cx="2010922" cy="461665"/>
            </a:xfrm>
            <a:prstGeom prst="rect">
              <a:avLst/>
            </a:prstGeom>
            <a:noFill/>
          </p:spPr>
          <p:txBody>
            <a:bodyPr wrap="square" rtlCol="0">
              <a:spAutoFit/>
            </a:bodyPr>
            <a:lstStyle/>
            <a:p>
              <a:r>
                <a:rPr lang="en-US" sz="2400" b="1" dirty="0"/>
                <a:t>    Thread T1</a:t>
              </a:r>
            </a:p>
          </p:txBody>
        </p:sp>
      </p:grpSp>
      <p:grpSp>
        <p:nvGrpSpPr>
          <p:cNvPr id="4" name="Group 3">
            <a:extLst>
              <a:ext uri="{FF2B5EF4-FFF2-40B4-BE49-F238E27FC236}">
                <a16:creationId xmlns:a16="http://schemas.microsoft.com/office/drawing/2014/main" id="{ED180E99-60B3-4F76-9DDB-F279648894A7}"/>
              </a:ext>
            </a:extLst>
          </p:cNvPr>
          <p:cNvGrpSpPr/>
          <p:nvPr/>
        </p:nvGrpSpPr>
        <p:grpSpPr>
          <a:xfrm>
            <a:off x="6830294" y="664470"/>
            <a:ext cx="4050727" cy="2513877"/>
            <a:chOff x="6767664" y="1033987"/>
            <a:chExt cx="4050727" cy="2513877"/>
          </a:xfrm>
        </p:grpSpPr>
        <p:sp>
          <p:nvSpPr>
            <p:cNvPr id="8" name="Rounded Rectangle 7"/>
            <p:cNvSpPr/>
            <p:nvPr/>
          </p:nvSpPr>
          <p:spPr>
            <a:xfrm>
              <a:off x="6767664" y="1880896"/>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ctr"/>
            <a:lstStyle/>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b="1"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p:txBody>
        </p:sp>
        <p:sp>
          <p:nvSpPr>
            <p:cNvPr id="6" name="TextBox 5"/>
            <p:cNvSpPr txBox="1"/>
            <p:nvPr/>
          </p:nvSpPr>
          <p:spPr>
            <a:xfrm>
              <a:off x="7787566" y="1033987"/>
              <a:ext cx="2010922" cy="461665"/>
            </a:xfrm>
            <a:prstGeom prst="rect">
              <a:avLst/>
            </a:prstGeom>
            <a:noFill/>
          </p:spPr>
          <p:txBody>
            <a:bodyPr wrap="square" rtlCol="0">
              <a:spAutoFit/>
            </a:bodyPr>
            <a:lstStyle/>
            <a:p>
              <a:r>
                <a:rPr lang="en-US" sz="2400" b="1" dirty="0"/>
                <a:t>    Thread T2</a:t>
              </a:r>
            </a:p>
          </p:txBody>
        </p:sp>
      </p:grpSp>
      <p:sp>
        <p:nvSpPr>
          <p:cNvPr id="12" name="TextBox 11"/>
          <p:cNvSpPr txBox="1"/>
          <p:nvPr/>
        </p:nvSpPr>
        <p:spPr>
          <a:xfrm>
            <a:off x="4523873" y="20311"/>
            <a:ext cx="3144253" cy="646331"/>
          </a:xfrm>
          <a:prstGeom prst="rect">
            <a:avLst/>
          </a:prstGeom>
          <a:noFill/>
        </p:spPr>
        <p:txBody>
          <a:bodyPr wrap="square" rtlCol="0">
            <a:spAutoFit/>
          </a:bodyPr>
          <a:lstStyle/>
          <a:p>
            <a:r>
              <a:rPr lang="en-US" dirty="0">
                <a:latin typeface="Fira Code" panose="020B0509050000020004" pitchFamily="49" charset="0"/>
                <a:ea typeface="Fira Code" panose="020B0509050000020004" pitchFamily="49" charset="0"/>
                <a:cs typeface="Consolas" pitchFamily="49" charset="0"/>
              </a:rPr>
              <a:t>X *x = NULL;</a:t>
            </a:r>
          </a:p>
          <a:p>
            <a:r>
              <a:rPr lang="en-US" b="1" dirty="0">
                <a:latin typeface="Fira Code" panose="020B0509050000020004" pitchFamily="49" charset="0"/>
                <a:ea typeface="Fira Code" panose="020B0509050000020004" pitchFamily="49" charset="0"/>
                <a:cs typeface="Consolas" pitchFamily="49" charset="0"/>
              </a:rPr>
              <a:t>bool</a:t>
            </a:r>
            <a:r>
              <a:rPr lang="en-US" dirty="0">
                <a:latin typeface="Fira Code" panose="020B0509050000020004" pitchFamily="49" charset="0"/>
                <a:ea typeface="Fira Code" panose="020B0509050000020004" pitchFamily="49" charset="0"/>
                <a:cs typeface="Consolas" pitchFamily="49" charset="0"/>
              </a:rPr>
              <a:t> done= </a:t>
            </a:r>
            <a:r>
              <a:rPr lang="en-US" b="1" dirty="0">
                <a:latin typeface="Fira Code" panose="020B0509050000020004" pitchFamily="49" charset="0"/>
                <a:ea typeface="Fira Code" panose="020B0509050000020004" pitchFamily="49" charset="0"/>
                <a:cs typeface="Consolas" pitchFamily="49" charset="0"/>
              </a:rPr>
              <a:t>false</a:t>
            </a:r>
            <a:r>
              <a:rPr lang="en-US" dirty="0">
                <a:latin typeface="Fira Code" panose="020B0509050000020004" pitchFamily="49" charset="0"/>
                <a:ea typeface="Fira Code" panose="020B0509050000020004" pitchFamily="49" charset="0"/>
                <a:cs typeface="Consolas" pitchFamily="49" charset="0"/>
              </a:rPr>
              <a:t>;</a:t>
            </a:r>
          </a:p>
        </p:txBody>
      </p:sp>
      <p:grpSp>
        <p:nvGrpSpPr>
          <p:cNvPr id="10" name="Group 9">
            <a:extLst>
              <a:ext uri="{FF2B5EF4-FFF2-40B4-BE49-F238E27FC236}">
                <a16:creationId xmlns:a16="http://schemas.microsoft.com/office/drawing/2014/main" id="{F5DB7492-2DD0-4944-A491-89C00A619440}"/>
              </a:ext>
            </a:extLst>
          </p:cNvPr>
          <p:cNvGrpSpPr/>
          <p:nvPr/>
        </p:nvGrpSpPr>
        <p:grpSpPr>
          <a:xfrm>
            <a:off x="910815" y="4056383"/>
            <a:ext cx="4050727" cy="2513877"/>
            <a:chOff x="1574694" y="4050087"/>
            <a:chExt cx="4050727" cy="2513877"/>
          </a:xfrm>
        </p:grpSpPr>
        <p:sp>
          <p:nvSpPr>
            <p:cNvPr id="14" name="Rounded Rectangle 6">
              <a:extLst>
                <a:ext uri="{FF2B5EF4-FFF2-40B4-BE49-F238E27FC236}">
                  <a16:creationId xmlns:a16="http://schemas.microsoft.com/office/drawing/2014/main" id="{C035C8A9-FCBA-4683-B09B-7580B38E70E6}"/>
                </a:ext>
              </a:extLst>
            </p:cNvPr>
            <p:cNvSpPr/>
            <p:nvPr/>
          </p:nvSpPr>
          <p:spPr>
            <a:xfrm>
              <a:off x="1574694" y="4896996"/>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p:txBody>
        </p:sp>
        <p:sp>
          <p:nvSpPr>
            <p:cNvPr id="16" name="TextBox 15">
              <a:extLst>
                <a:ext uri="{FF2B5EF4-FFF2-40B4-BE49-F238E27FC236}">
                  <a16:creationId xmlns:a16="http://schemas.microsoft.com/office/drawing/2014/main" id="{C863C38A-01C5-4988-959A-5DC168A50CB8}"/>
                </a:ext>
              </a:extLst>
            </p:cNvPr>
            <p:cNvSpPr txBox="1"/>
            <p:nvPr/>
          </p:nvSpPr>
          <p:spPr>
            <a:xfrm>
              <a:off x="2594596" y="4050087"/>
              <a:ext cx="2010922" cy="461665"/>
            </a:xfrm>
            <a:prstGeom prst="rect">
              <a:avLst/>
            </a:prstGeom>
            <a:noFill/>
          </p:spPr>
          <p:txBody>
            <a:bodyPr wrap="square" rtlCol="0">
              <a:spAutoFit/>
            </a:bodyPr>
            <a:lstStyle/>
            <a:p>
              <a:r>
                <a:rPr lang="en-US" sz="2400" b="1" dirty="0"/>
                <a:t>    Thread T1</a:t>
              </a:r>
            </a:p>
          </p:txBody>
        </p:sp>
      </p:grpSp>
      <p:grpSp>
        <p:nvGrpSpPr>
          <p:cNvPr id="11" name="Group 10">
            <a:extLst>
              <a:ext uri="{FF2B5EF4-FFF2-40B4-BE49-F238E27FC236}">
                <a16:creationId xmlns:a16="http://schemas.microsoft.com/office/drawing/2014/main" id="{57F6446A-06C0-4E8E-A36C-8B7FD6881D91}"/>
              </a:ext>
            </a:extLst>
          </p:cNvPr>
          <p:cNvGrpSpPr/>
          <p:nvPr/>
        </p:nvGrpSpPr>
        <p:grpSpPr>
          <a:xfrm>
            <a:off x="6830293" y="4056383"/>
            <a:ext cx="4050727" cy="2513877"/>
            <a:chOff x="6767664" y="4050087"/>
            <a:chExt cx="4050727" cy="2513877"/>
          </a:xfrm>
        </p:grpSpPr>
        <p:sp>
          <p:nvSpPr>
            <p:cNvPr id="15" name="Rounded Rectangle 7">
              <a:extLst>
                <a:ext uri="{FF2B5EF4-FFF2-40B4-BE49-F238E27FC236}">
                  <a16:creationId xmlns:a16="http://schemas.microsoft.com/office/drawing/2014/main" id="{8839B806-FE77-4CDD-8A64-F2260EFD2188}"/>
                </a:ext>
              </a:extLst>
            </p:cNvPr>
            <p:cNvSpPr/>
            <p:nvPr/>
          </p:nvSpPr>
          <p:spPr>
            <a:xfrm>
              <a:off x="6767664" y="4896996"/>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dirty="0">
                  <a:solidFill>
                    <a:schemeClr val="tx1"/>
                  </a:solidFill>
                  <a:latin typeface="Fira Code" panose="020B0509050000020004" pitchFamily="49" charset="0"/>
                  <a:ea typeface="Fira Code" panose="020B0509050000020004" pitchFamily="49" charset="0"/>
                  <a:cs typeface="Consolas" pitchFamily="49" charset="0"/>
                </a:rPr>
                <a:t>temp = </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(!temp) {} </a:t>
              </a: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p:txBody>
        </p:sp>
        <p:sp>
          <p:nvSpPr>
            <p:cNvPr id="17" name="TextBox 16">
              <a:extLst>
                <a:ext uri="{FF2B5EF4-FFF2-40B4-BE49-F238E27FC236}">
                  <a16:creationId xmlns:a16="http://schemas.microsoft.com/office/drawing/2014/main" id="{F7047E73-2DFC-4077-982C-23BDDDE7AC6A}"/>
                </a:ext>
              </a:extLst>
            </p:cNvPr>
            <p:cNvSpPr txBox="1"/>
            <p:nvPr/>
          </p:nvSpPr>
          <p:spPr>
            <a:xfrm>
              <a:off x="7787566" y="4050087"/>
              <a:ext cx="2010922" cy="461665"/>
            </a:xfrm>
            <a:prstGeom prst="rect">
              <a:avLst/>
            </a:prstGeom>
            <a:noFill/>
          </p:spPr>
          <p:txBody>
            <a:bodyPr wrap="square" rtlCol="0">
              <a:spAutoFit/>
            </a:bodyPr>
            <a:lstStyle/>
            <a:p>
              <a:r>
                <a:rPr lang="en-US" sz="2400" b="1" dirty="0"/>
                <a:t>    Thread T2</a:t>
              </a:r>
            </a:p>
          </p:txBody>
        </p:sp>
      </p:grpSp>
      <p:sp>
        <p:nvSpPr>
          <p:cNvPr id="13" name="Explosion 1 2">
            <a:extLst>
              <a:ext uri="{FF2B5EF4-FFF2-40B4-BE49-F238E27FC236}">
                <a16:creationId xmlns:a16="http://schemas.microsoft.com/office/drawing/2014/main" id="{CC6DB363-BF17-4C25-B1F5-2052722C7499}"/>
              </a:ext>
            </a:extLst>
          </p:cNvPr>
          <p:cNvSpPr/>
          <p:nvPr/>
        </p:nvSpPr>
        <p:spPr>
          <a:xfrm>
            <a:off x="9798488" y="4482145"/>
            <a:ext cx="2344535" cy="1666968"/>
          </a:xfrm>
          <a:prstGeom prst="irregularSeal1">
            <a:avLst/>
          </a:prstGeom>
          <a:solidFill>
            <a:schemeClr val="accent2">
              <a:lumMod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t>Infinite loop</a:t>
            </a:r>
          </a:p>
        </p:txBody>
      </p:sp>
      <p:grpSp>
        <p:nvGrpSpPr>
          <p:cNvPr id="18" name="Group 17">
            <a:extLst>
              <a:ext uri="{FF2B5EF4-FFF2-40B4-BE49-F238E27FC236}">
                <a16:creationId xmlns:a16="http://schemas.microsoft.com/office/drawing/2014/main" id="{2F9D4B2D-AF29-430D-8B1A-738ECA8790E7}"/>
              </a:ext>
            </a:extLst>
          </p:cNvPr>
          <p:cNvGrpSpPr/>
          <p:nvPr/>
        </p:nvGrpSpPr>
        <p:grpSpPr>
          <a:xfrm>
            <a:off x="9032458" y="4742146"/>
            <a:ext cx="851937" cy="1267691"/>
            <a:chOff x="6894709" y="1135637"/>
            <a:chExt cx="851937" cy="1267691"/>
          </a:xfrm>
        </p:grpSpPr>
        <p:sp>
          <p:nvSpPr>
            <p:cNvPr id="19" name="Bent-Up Arrow 9">
              <a:extLst>
                <a:ext uri="{FF2B5EF4-FFF2-40B4-BE49-F238E27FC236}">
                  <a16:creationId xmlns:a16="http://schemas.microsoft.com/office/drawing/2014/main" id="{C9F83063-E6D0-43DA-ACF9-9FAF4AB80FEF}"/>
                </a:ext>
              </a:extLst>
            </p:cNvPr>
            <p:cNvSpPr/>
            <p:nvPr/>
          </p:nvSpPr>
          <p:spPr>
            <a:xfrm rot="16200000">
              <a:off x="6826133" y="1769038"/>
              <a:ext cx="622378" cy="4852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DA4E343-7367-44DD-AFF4-DF71C6AA4651}"/>
                </a:ext>
              </a:extLst>
            </p:cNvPr>
            <p:cNvSpPr txBox="1"/>
            <p:nvPr/>
          </p:nvSpPr>
          <p:spPr>
            <a:xfrm rot="16200000">
              <a:off x="6912745" y="1569428"/>
              <a:ext cx="1267691" cy="400110"/>
            </a:xfrm>
            <a:prstGeom prst="rect">
              <a:avLst/>
            </a:prstGeom>
            <a:noFill/>
          </p:spPr>
          <p:txBody>
            <a:bodyPr wrap="square" rtlCol="0">
              <a:spAutoFit/>
            </a:bodyPr>
            <a:lstStyle/>
            <a:p>
              <a:r>
                <a:rPr lang="en-US" sz="2000" b="1" dirty="0"/>
                <a:t>LICM</a:t>
              </a:r>
            </a:p>
          </p:txBody>
        </p:sp>
      </p:grpSp>
      <p:sp>
        <p:nvSpPr>
          <p:cNvPr id="9" name="Arrow: Down 8">
            <a:extLst>
              <a:ext uri="{FF2B5EF4-FFF2-40B4-BE49-F238E27FC236}">
                <a16:creationId xmlns:a16="http://schemas.microsoft.com/office/drawing/2014/main" id="{9A2AC7BB-CA56-418F-984E-906197358C40}"/>
              </a:ext>
            </a:extLst>
          </p:cNvPr>
          <p:cNvSpPr/>
          <p:nvPr/>
        </p:nvSpPr>
        <p:spPr>
          <a:xfrm>
            <a:off x="5625421" y="3178348"/>
            <a:ext cx="625067" cy="878036"/>
          </a:xfrm>
          <a:prstGeom prst="downArrow">
            <a:avLst/>
          </a:prstGeom>
          <a:solidFill>
            <a:schemeClr val="bg1">
              <a:lumMod val="75000"/>
            </a:schemeClr>
          </a:solidFill>
          <a:ln w="38100">
            <a:no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2434040"/>
      </p:ext>
    </p:extLst>
  </p:cSld>
  <p:clrMapOvr>
    <a:masterClrMapping/>
  </p:clrMapOvr>
  <mc:AlternateContent xmlns:mc="http://schemas.openxmlformats.org/markup-compatibility/2006" xmlns:p14="http://schemas.microsoft.com/office/powerpoint/2010/main">
    <mc:Choice Requires="p14">
      <p:transition spd="med" p14:dur="700" advTm="33902">
        <p:fade/>
      </p:transition>
    </mc:Choice>
    <mc:Fallback xmlns="">
      <p:transition spd="med" advTm="33902">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Conflict Exceptions and ARC</a:t>
            </a:r>
          </a:p>
        </p:txBody>
      </p:sp>
      <p:sp>
        <p:nvSpPr>
          <p:cNvPr id="5" name="Text Placeholder 4">
            <a:extLst>
              <a:ext uri="{FF2B5EF4-FFF2-40B4-BE49-F238E27FC236}">
                <a16:creationId xmlns:a16="http://schemas.microsoft.com/office/drawing/2014/main" id="{008D5C12-4E66-4C9D-B59A-B31467F9E5B5}"/>
              </a:ext>
            </a:extLst>
          </p:cNvPr>
          <p:cNvSpPr>
            <a:spLocks noGrp="1"/>
          </p:cNvSpPr>
          <p:nvPr>
            <p:ph type="body" idx="1"/>
          </p:nvPr>
        </p:nvSpPr>
        <p:spPr>
          <a:solidFill>
            <a:schemeClr val="bg1">
              <a:lumMod val="95000"/>
            </a:schemeClr>
          </a:solidFill>
        </p:spPr>
        <p:txBody>
          <a:bodyPr anchor="ctr"/>
          <a:lstStyle/>
          <a:p>
            <a:pPr algn="ctr"/>
            <a:r>
              <a:rPr lang="en-US" dirty="0"/>
              <a:t>Conflict Exceptions</a:t>
            </a:r>
            <a:endParaRPr lang="en-IN" dirty="0"/>
          </a:p>
        </p:txBody>
      </p:sp>
      <p:sp>
        <p:nvSpPr>
          <p:cNvPr id="6" name="Content Placeholder 5">
            <a:extLst>
              <a:ext uri="{FF2B5EF4-FFF2-40B4-BE49-F238E27FC236}">
                <a16:creationId xmlns:a16="http://schemas.microsoft.com/office/drawing/2014/main" id="{41BC9BD2-2616-4236-9BE5-4A6047B76781}"/>
              </a:ext>
            </a:extLst>
          </p:cNvPr>
          <p:cNvSpPr>
            <a:spLocks noGrp="1"/>
          </p:cNvSpPr>
          <p:nvPr>
            <p:ph sz="half" idx="2"/>
          </p:nvPr>
        </p:nvSpPr>
        <p:spPr/>
        <p:txBody>
          <a:bodyPr/>
          <a:lstStyle/>
          <a:p>
            <a:r>
              <a:rPr lang="en-US" dirty="0"/>
              <a:t>Builds on M(O)ESI</a:t>
            </a:r>
          </a:p>
          <a:p>
            <a:pPr lvl="1"/>
            <a:r>
              <a:rPr lang="en-US" dirty="0"/>
              <a:t>Coherence at granularity of memory accesses</a:t>
            </a:r>
          </a:p>
          <a:p>
            <a:r>
              <a:rPr lang="en-US" dirty="0"/>
              <a:t>Requires support for a Directory and point-to-point communication</a:t>
            </a:r>
          </a:p>
          <a:p>
            <a:r>
              <a:rPr lang="en-US" dirty="0"/>
              <a:t>Detects conflicts eagerly</a:t>
            </a:r>
          </a:p>
          <a:p>
            <a:endParaRPr lang="en-IN" dirty="0"/>
          </a:p>
        </p:txBody>
      </p:sp>
      <p:sp>
        <p:nvSpPr>
          <p:cNvPr id="7" name="Text Placeholder 6">
            <a:extLst>
              <a:ext uri="{FF2B5EF4-FFF2-40B4-BE49-F238E27FC236}">
                <a16:creationId xmlns:a16="http://schemas.microsoft.com/office/drawing/2014/main" id="{A5862BEF-2D6E-42DA-AE88-A13B1EF39A0F}"/>
              </a:ext>
            </a:extLst>
          </p:cNvPr>
          <p:cNvSpPr>
            <a:spLocks noGrp="1"/>
          </p:cNvSpPr>
          <p:nvPr>
            <p:ph type="body" sz="quarter" idx="3"/>
          </p:nvPr>
        </p:nvSpPr>
        <p:spPr>
          <a:solidFill>
            <a:schemeClr val="bg1">
              <a:lumMod val="95000"/>
            </a:schemeClr>
          </a:solidFill>
        </p:spPr>
        <p:txBody>
          <a:bodyPr anchor="ctr"/>
          <a:lstStyle/>
          <a:p>
            <a:pPr algn="ctr"/>
            <a:r>
              <a:rPr lang="en-US" dirty="0"/>
              <a:t>ARC</a:t>
            </a:r>
            <a:endParaRPr lang="en-IN" dirty="0"/>
          </a:p>
        </p:txBody>
      </p:sp>
      <p:sp>
        <p:nvSpPr>
          <p:cNvPr id="8" name="Content Placeholder 7">
            <a:extLst>
              <a:ext uri="{FF2B5EF4-FFF2-40B4-BE49-F238E27FC236}">
                <a16:creationId xmlns:a16="http://schemas.microsoft.com/office/drawing/2014/main" id="{10B2C49F-4A68-475A-88F7-D071FC245203}"/>
              </a:ext>
            </a:extLst>
          </p:cNvPr>
          <p:cNvSpPr>
            <a:spLocks noGrp="1"/>
          </p:cNvSpPr>
          <p:nvPr>
            <p:ph sz="quarter" idx="4"/>
          </p:nvPr>
        </p:nvSpPr>
        <p:spPr/>
        <p:txBody>
          <a:bodyPr/>
          <a:lstStyle/>
          <a:p>
            <a:r>
              <a:rPr lang="en-US" dirty="0"/>
              <a:t>Adapts release consistency and self-invalidation schemes</a:t>
            </a:r>
          </a:p>
          <a:p>
            <a:pPr lvl="1"/>
            <a:r>
              <a:rPr lang="en-US" dirty="0"/>
              <a:t>Coherence at region granularity</a:t>
            </a:r>
          </a:p>
          <a:p>
            <a:r>
              <a:rPr lang="en-US" dirty="0"/>
              <a:t>Requires a AIM cache, write signatures, and consistency controllers</a:t>
            </a:r>
          </a:p>
          <a:p>
            <a:r>
              <a:rPr lang="en-US" dirty="0"/>
              <a:t>Uses a mix of eager and lazy conflict detection </a:t>
            </a:r>
          </a:p>
          <a:p>
            <a:pPr lvl="1"/>
            <a:endParaRPr lang="en-IN" dirty="0"/>
          </a:p>
        </p:txBody>
      </p:sp>
      <p:sp>
        <p:nvSpPr>
          <p:cNvPr id="9" name="TextBox 8">
            <a:extLst>
              <a:ext uri="{FF2B5EF4-FFF2-40B4-BE49-F238E27FC236}">
                <a16:creationId xmlns:a16="http://schemas.microsoft.com/office/drawing/2014/main" id="{0DB8168A-8D4D-40DD-8CC9-5DD9D606E13D}"/>
              </a:ext>
            </a:extLst>
          </p:cNvPr>
          <p:cNvSpPr txBox="1"/>
          <p:nvPr/>
        </p:nvSpPr>
        <p:spPr>
          <a:xfrm>
            <a:off x="746976" y="6229808"/>
            <a:ext cx="10079520" cy="338554"/>
          </a:xfrm>
          <a:prstGeom prst="rect">
            <a:avLst/>
          </a:prstGeom>
          <a:noFill/>
        </p:spPr>
        <p:txBody>
          <a:bodyPr wrap="square" rtlCol="0">
            <a:spAutoFit/>
          </a:bodyPr>
          <a:lstStyle/>
          <a:p>
            <a:endParaRPr lang="en-US" sz="1600" dirty="0"/>
          </a:p>
        </p:txBody>
      </p:sp>
      <p:grpSp>
        <p:nvGrpSpPr>
          <p:cNvPr id="11" name="Group 10">
            <a:extLst>
              <a:ext uri="{FF2B5EF4-FFF2-40B4-BE49-F238E27FC236}">
                <a16:creationId xmlns:a16="http://schemas.microsoft.com/office/drawing/2014/main" id="{DCB4270E-49EE-4306-96BE-A9D2AED2545D}"/>
              </a:ext>
            </a:extLst>
          </p:cNvPr>
          <p:cNvGrpSpPr/>
          <p:nvPr/>
        </p:nvGrpSpPr>
        <p:grpSpPr>
          <a:xfrm>
            <a:off x="746976" y="6087312"/>
            <a:ext cx="10097808" cy="677167"/>
            <a:chOff x="746976" y="5811740"/>
            <a:chExt cx="10097808" cy="677167"/>
          </a:xfrm>
        </p:grpSpPr>
        <p:sp>
          <p:nvSpPr>
            <p:cNvPr id="12" name="TextBox 11">
              <a:extLst>
                <a:ext uri="{FF2B5EF4-FFF2-40B4-BE49-F238E27FC236}">
                  <a16:creationId xmlns:a16="http://schemas.microsoft.com/office/drawing/2014/main" id="{5BE9F57A-5DAD-47C3-9351-8FCA1B3AAC5C}"/>
                </a:ext>
              </a:extLst>
            </p:cNvPr>
            <p:cNvSpPr txBox="1"/>
            <p:nvPr/>
          </p:nvSpPr>
          <p:spPr>
            <a:xfrm>
              <a:off x="746976" y="5904132"/>
              <a:ext cx="10079520" cy="584775"/>
            </a:xfrm>
            <a:prstGeom prst="rect">
              <a:avLst/>
            </a:prstGeom>
            <a:noFill/>
          </p:spPr>
          <p:txBody>
            <a:bodyPr wrap="square" rtlCol="0">
              <a:spAutoFit/>
            </a:bodyPr>
            <a:lstStyle/>
            <a:p>
              <a:r>
                <a:rPr lang="en-US" sz="1600" dirty="0"/>
                <a:t>Lucia et al. Conflict Exceptions: Simplifying Concurrent Language Semantics With Precise Hardware Exceptions for Data-Races. ISCA 2010.</a:t>
              </a:r>
            </a:p>
          </p:txBody>
        </p:sp>
        <p:cxnSp>
          <p:nvCxnSpPr>
            <p:cNvPr id="13" name="Straight Connector 12">
              <a:extLst>
                <a:ext uri="{FF2B5EF4-FFF2-40B4-BE49-F238E27FC236}">
                  <a16:creationId xmlns:a16="http://schemas.microsoft.com/office/drawing/2014/main" id="{BCDC27A8-2A08-4022-8CC6-E7E209A061B1}"/>
                </a:ext>
              </a:extLst>
            </p:cNvPr>
            <p:cNvCxnSpPr/>
            <p:nvPr/>
          </p:nvCxnSpPr>
          <p:spPr>
            <a:xfrm>
              <a:off x="765263" y="5811740"/>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711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 and Evaluation</a:t>
            </a:r>
          </a:p>
        </p:txBody>
      </p:sp>
      <p:sp>
        <p:nvSpPr>
          <p:cNvPr id="2" name="Content Placeholder 1"/>
          <p:cNvSpPr>
            <a:spLocks noGrp="1"/>
          </p:cNvSpPr>
          <p:nvPr>
            <p:ph idx="1"/>
          </p:nvPr>
        </p:nvSpPr>
        <p:spPr/>
        <p:txBody>
          <a:bodyPr>
            <a:normAutofit/>
          </a:bodyPr>
          <a:lstStyle/>
          <a:p>
            <a:r>
              <a:rPr lang="en-US" dirty="0"/>
              <a:t>Simulation </a:t>
            </a:r>
          </a:p>
          <a:p>
            <a:pPr lvl="1"/>
            <a:r>
              <a:rPr lang="en-US" dirty="0"/>
              <a:t>A </a:t>
            </a:r>
            <a:r>
              <a:rPr lang="en-US" dirty="0" err="1"/>
              <a:t>Pintool</a:t>
            </a:r>
            <a:r>
              <a:rPr lang="en-US" dirty="0"/>
              <a:t> generates a stream of memory and synchronization events</a:t>
            </a:r>
          </a:p>
          <a:p>
            <a:pPr lvl="1"/>
            <a:r>
              <a:rPr lang="en-US" dirty="0"/>
              <a:t>Events are processed by model implementations of Conflict Exceptions (CE) and ARC</a:t>
            </a:r>
          </a:p>
          <a:p>
            <a:pPr lvl="1"/>
            <a:r>
              <a:rPr lang="en-US" dirty="0"/>
              <a:t>Use </a:t>
            </a:r>
            <a:r>
              <a:rPr lang="en-US" dirty="0" err="1"/>
              <a:t>McPAT</a:t>
            </a:r>
            <a:r>
              <a:rPr lang="en-US" dirty="0"/>
              <a:t> to estimate energy usage</a:t>
            </a:r>
          </a:p>
        </p:txBody>
      </p:sp>
      <p:sp>
        <p:nvSpPr>
          <p:cNvPr id="4" name="TextBox 3"/>
          <p:cNvSpPr txBox="1"/>
          <p:nvPr/>
        </p:nvSpPr>
        <p:spPr>
          <a:xfrm>
            <a:off x="746976" y="5904132"/>
            <a:ext cx="10079520" cy="307777"/>
          </a:xfrm>
          <a:prstGeom prst="rect">
            <a:avLst/>
          </a:prstGeom>
          <a:noFill/>
        </p:spPr>
        <p:txBody>
          <a:bodyPr wrap="square" rtlCol="0">
            <a:spAutoFit/>
          </a:bodyPr>
          <a:lstStyle/>
          <a:p>
            <a:r>
              <a:rPr lang="en-US" sz="1400"/>
              <a:t>https://github.com/PLaSSticity/ce-arc-simulator-ipdps19</a:t>
            </a:r>
            <a:endParaRPr lang="en-US" sz="1400" dirty="0"/>
          </a:p>
        </p:txBody>
      </p:sp>
      <p:cxnSp>
        <p:nvCxnSpPr>
          <p:cNvPr id="5" name="Straight Connector 4"/>
          <p:cNvCxnSpPr/>
          <p:nvPr/>
        </p:nvCxnSpPr>
        <p:spPr>
          <a:xfrm>
            <a:off x="765263" y="5901893"/>
            <a:ext cx="10079521" cy="513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5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988B-A4C2-405A-A97F-143320214FCA}"/>
              </a:ext>
            </a:extLst>
          </p:cNvPr>
          <p:cNvSpPr>
            <a:spLocks noGrp="1"/>
          </p:cNvSpPr>
          <p:nvPr>
            <p:ph type="title"/>
          </p:nvPr>
        </p:nvSpPr>
        <p:spPr>
          <a:xfrm>
            <a:off x="418289" y="136525"/>
            <a:ext cx="10515600" cy="885333"/>
          </a:xfrm>
        </p:spPr>
        <p:txBody>
          <a:bodyPr/>
          <a:lstStyle/>
          <a:p>
            <a:r>
              <a:rPr lang="en-US" dirty="0"/>
              <a:t>Run-time Performance</a:t>
            </a:r>
            <a:endParaRPr lang="en-IN" dirty="0"/>
          </a:p>
        </p:txBody>
      </p:sp>
      <p:graphicFrame>
        <p:nvGraphicFramePr>
          <p:cNvPr id="7" name="Content Placeholder 6">
            <a:extLst>
              <a:ext uri="{FF2B5EF4-FFF2-40B4-BE49-F238E27FC236}">
                <a16:creationId xmlns:a16="http://schemas.microsoft.com/office/drawing/2014/main" id="{06CD0174-384E-49B3-9432-453A1BEF0D23}"/>
              </a:ext>
            </a:extLst>
          </p:cNvPr>
          <p:cNvGraphicFramePr>
            <a:graphicFrameLocks noGrp="1"/>
          </p:cNvGraphicFramePr>
          <p:nvPr>
            <p:ph idx="1"/>
            <p:extLst>
              <p:ext uri="{D42A27DB-BD31-4B8C-83A1-F6EECF244321}">
                <p14:modId xmlns:p14="http://schemas.microsoft.com/office/powerpoint/2010/main" val="2901577273"/>
              </p:ext>
            </p:extLst>
          </p:nvPr>
        </p:nvGraphicFramePr>
        <p:xfrm>
          <a:off x="418289" y="1325010"/>
          <a:ext cx="11361907" cy="5031340"/>
        </p:xfrm>
        <a:graphic>
          <a:graphicData uri="http://schemas.openxmlformats.org/drawingml/2006/chart">
            <c:chart xmlns:c="http://schemas.openxmlformats.org/drawingml/2006/chart" xmlns:r="http://schemas.openxmlformats.org/officeDocument/2006/relationships" r:id="rId2"/>
          </a:graphicData>
        </a:graphic>
      </p:graphicFrame>
      <p:sp>
        <p:nvSpPr>
          <p:cNvPr id="8" name="Cloud 7">
            <a:extLst>
              <a:ext uri="{FF2B5EF4-FFF2-40B4-BE49-F238E27FC236}">
                <a16:creationId xmlns:a16="http://schemas.microsoft.com/office/drawing/2014/main" id="{2F4550C2-84AE-4CBE-B64B-E077B5E81209}"/>
              </a:ext>
            </a:extLst>
          </p:cNvPr>
          <p:cNvSpPr/>
          <p:nvPr/>
        </p:nvSpPr>
        <p:spPr>
          <a:xfrm>
            <a:off x="9749307" y="193660"/>
            <a:ext cx="2153936" cy="103938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normalized to CE-4</a:t>
            </a:r>
          </a:p>
        </p:txBody>
      </p:sp>
      <p:sp>
        <p:nvSpPr>
          <p:cNvPr id="3" name="TextBox 2">
            <a:extLst>
              <a:ext uri="{FF2B5EF4-FFF2-40B4-BE49-F238E27FC236}">
                <a16:creationId xmlns:a16="http://schemas.microsoft.com/office/drawing/2014/main" id="{B6F2EB65-857D-4FD4-AEC0-9DF391882528}"/>
              </a:ext>
            </a:extLst>
          </p:cNvPr>
          <p:cNvSpPr txBox="1"/>
          <p:nvPr/>
        </p:nvSpPr>
        <p:spPr>
          <a:xfrm rot="16200000">
            <a:off x="-1313342" y="3855268"/>
            <a:ext cx="3093929" cy="369332"/>
          </a:xfrm>
          <a:prstGeom prst="rect">
            <a:avLst/>
          </a:prstGeom>
          <a:noFill/>
        </p:spPr>
        <p:txBody>
          <a:bodyPr wrap="square" rtlCol="0">
            <a:spAutoFit/>
          </a:bodyPr>
          <a:lstStyle/>
          <a:p>
            <a:r>
              <a:rPr lang="en-US" dirty="0"/>
              <a:t>Run-time normalized to CE-4</a:t>
            </a:r>
            <a:endParaRPr lang="en-IN" dirty="0"/>
          </a:p>
        </p:txBody>
      </p:sp>
    </p:spTree>
    <p:extLst>
      <p:ext uri="{BB962C8B-B14F-4D97-AF65-F5344CB8AC3E}">
        <p14:creationId xmlns:p14="http://schemas.microsoft.com/office/powerpoint/2010/main" val="4222101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988B-A4C2-405A-A97F-143320214FCA}"/>
              </a:ext>
            </a:extLst>
          </p:cNvPr>
          <p:cNvSpPr>
            <a:spLocks noGrp="1"/>
          </p:cNvSpPr>
          <p:nvPr>
            <p:ph type="title"/>
          </p:nvPr>
        </p:nvSpPr>
        <p:spPr>
          <a:xfrm>
            <a:off x="418289" y="136525"/>
            <a:ext cx="10515600" cy="885333"/>
          </a:xfrm>
        </p:spPr>
        <p:txBody>
          <a:bodyPr/>
          <a:lstStyle/>
          <a:p>
            <a:r>
              <a:rPr lang="en-US" dirty="0"/>
              <a:t>Run-time Performance</a:t>
            </a:r>
            <a:endParaRPr lang="en-IN" dirty="0"/>
          </a:p>
        </p:txBody>
      </p:sp>
      <p:graphicFrame>
        <p:nvGraphicFramePr>
          <p:cNvPr id="7" name="Content Placeholder 6">
            <a:extLst>
              <a:ext uri="{FF2B5EF4-FFF2-40B4-BE49-F238E27FC236}">
                <a16:creationId xmlns:a16="http://schemas.microsoft.com/office/drawing/2014/main" id="{06CD0174-384E-49B3-9432-453A1BEF0D23}"/>
              </a:ext>
            </a:extLst>
          </p:cNvPr>
          <p:cNvGraphicFramePr>
            <a:graphicFrameLocks noGrp="1"/>
          </p:cNvGraphicFramePr>
          <p:nvPr>
            <p:ph idx="1"/>
            <p:extLst/>
          </p:nvPr>
        </p:nvGraphicFramePr>
        <p:xfrm>
          <a:off x="418289" y="1325010"/>
          <a:ext cx="11361907" cy="5031340"/>
        </p:xfrm>
        <a:graphic>
          <a:graphicData uri="http://schemas.openxmlformats.org/drawingml/2006/chart">
            <c:chart xmlns:c="http://schemas.openxmlformats.org/drawingml/2006/chart" xmlns:r="http://schemas.openxmlformats.org/officeDocument/2006/relationships" r:id="rId2"/>
          </a:graphicData>
        </a:graphic>
      </p:graphicFrame>
      <p:sp>
        <p:nvSpPr>
          <p:cNvPr id="8" name="Cloud 7">
            <a:extLst>
              <a:ext uri="{FF2B5EF4-FFF2-40B4-BE49-F238E27FC236}">
                <a16:creationId xmlns:a16="http://schemas.microsoft.com/office/drawing/2014/main" id="{2F4550C2-84AE-4CBE-B64B-E077B5E81209}"/>
              </a:ext>
            </a:extLst>
          </p:cNvPr>
          <p:cNvSpPr/>
          <p:nvPr/>
        </p:nvSpPr>
        <p:spPr>
          <a:xfrm>
            <a:off x="9749307" y="193660"/>
            <a:ext cx="2153936" cy="103938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normalized to CE-4</a:t>
            </a:r>
          </a:p>
        </p:txBody>
      </p:sp>
      <p:sp>
        <p:nvSpPr>
          <p:cNvPr id="9" name="Rectangle: Rounded Corners 8">
            <a:extLst>
              <a:ext uri="{FF2B5EF4-FFF2-40B4-BE49-F238E27FC236}">
                <a16:creationId xmlns:a16="http://schemas.microsoft.com/office/drawing/2014/main" id="{7F069CFC-2B15-472D-8191-75CACA9CFAA9}"/>
              </a:ext>
            </a:extLst>
          </p:cNvPr>
          <p:cNvSpPr/>
          <p:nvPr/>
        </p:nvSpPr>
        <p:spPr>
          <a:xfrm>
            <a:off x="5770323" y="4221271"/>
            <a:ext cx="651354" cy="1878904"/>
          </a:xfrm>
          <a:prstGeom prst="round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205BF3F6-A899-435F-91BA-EA1BA222C91C}"/>
              </a:ext>
            </a:extLst>
          </p:cNvPr>
          <p:cNvSpPr txBox="1"/>
          <p:nvPr/>
        </p:nvSpPr>
        <p:spPr>
          <a:xfrm rot="16200000">
            <a:off x="-1313342" y="3855268"/>
            <a:ext cx="3093929" cy="369332"/>
          </a:xfrm>
          <a:prstGeom prst="rect">
            <a:avLst/>
          </a:prstGeom>
          <a:noFill/>
        </p:spPr>
        <p:txBody>
          <a:bodyPr wrap="square" rtlCol="0">
            <a:spAutoFit/>
          </a:bodyPr>
          <a:lstStyle/>
          <a:p>
            <a:r>
              <a:rPr lang="en-US" dirty="0"/>
              <a:t>Run-time normalized to CE-4</a:t>
            </a:r>
            <a:endParaRPr lang="en-IN" dirty="0"/>
          </a:p>
        </p:txBody>
      </p:sp>
    </p:spTree>
    <p:extLst>
      <p:ext uri="{BB962C8B-B14F-4D97-AF65-F5344CB8AC3E}">
        <p14:creationId xmlns:p14="http://schemas.microsoft.com/office/powerpoint/2010/main" val="3138617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988B-A4C2-405A-A97F-143320214FCA}"/>
              </a:ext>
            </a:extLst>
          </p:cNvPr>
          <p:cNvSpPr>
            <a:spLocks noGrp="1"/>
          </p:cNvSpPr>
          <p:nvPr>
            <p:ph type="title"/>
          </p:nvPr>
        </p:nvSpPr>
        <p:spPr>
          <a:xfrm>
            <a:off x="418289" y="136525"/>
            <a:ext cx="10515600" cy="885333"/>
          </a:xfrm>
        </p:spPr>
        <p:txBody>
          <a:bodyPr/>
          <a:lstStyle/>
          <a:p>
            <a:r>
              <a:rPr lang="en-US" dirty="0"/>
              <a:t>Run-time Performance</a:t>
            </a:r>
            <a:endParaRPr lang="en-IN" dirty="0"/>
          </a:p>
        </p:txBody>
      </p:sp>
      <p:graphicFrame>
        <p:nvGraphicFramePr>
          <p:cNvPr id="7" name="Content Placeholder 6">
            <a:extLst>
              <a:ext uri="{FF2B5EF4-FFF2-40B4-BE49-F238E27FC236}">
                <a16:creationId xmlns:a16="http://schemas.microsoft.com/office/drawing/2014/main" id="{06CD0174-384E-49B3-9432-453A1BEF0D23}"/>
              </a:ext>
            </a:extLst>
          </p:cNvPr>
          <p:cNvGraphicFramePr>
            <a:graphicFrameLocks noGrp="1"/>
          </p:cNvGraphicFramePr>
          <p:nvPr>
            <p:ph idx="1"/>
            <p:extLst/>
          </p:nvPr>
        </p:nvGraphicFramePr>
        <p:xfrm>
          <a:off x="418289" y="1325010"/>
          <a:ext cx="11361907" cy="5031340"/>
        </p:xfrm>
        <a:graphic>
          <a:graphicData uri="http://schemas.openxmlformats.org/drawingml/2006/chart">
            <c:chart xmlns:c="http://schemas.openxmlformats.org/drawingml/2006/chart" xmlns:r="http://schemas.openxmlformats.org/officeDocument/2006/relationships" r:id="rId2"/>
          </a:graphicData>
        </a:graphic>
      </p:graphicFrame>
      <p:sp>
        <p:nvSpPr>
          <p:cNvPr id="8" name="Cloud 7">
            <a:extLst>
              <a:ext uri="{FF2B5EF4-FFF2-40B4-BE49-F238E27FC236}">
                <a16:creationId xmlns:a16="http://schemas.microsoft.com/office/drawing/2014/main" id="{2F4550C2-84AE-4CBE-B64B-E077B5E81209}"/>
              </a:ext>
            </a:extLst>
          </p:cNvPr>
          <p:cNvSpPr/>
          <p:nvPr/>
        </p:nvSpPr>
        <p:spPr>
          <a:xfrm>
            <a:off x="9749307" y="193660"/>
            <a:ext cx="2153936" cy="103938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normalized to CE-4</a:t>
            </a:r>
          </a:p>
        </p:txBody>
      </p:sp>
      <p:sp>
        <p:nvSpPr>
          <p:cNvPr id="3" name="Rectangle: Rounded Corners 2">
            <a:extLst>
              <a:ext uri="{FF2B5EF4-FFF2-40B4-BE49-F238E27FC236}">
                <a16:creationId xmlns:a16="http://schemas.microsoft.com/office/drawing/2014/main" id="{C93ADAD1-EEE9-4507-933B-3A697A0031D9}"/>
              </a:ext>
            </a:extLst>
          </p:cNvPr>
          <p:cNvSpPr/>
          <p:nvPr/>
        </p:nvSpPr>
        <p:spPr>
          <a:xfrm>
            <a:off x="3006246" y="4221271"/>
            <a:ext cx="651354" cy="1878904"/>
          </a:xfrm>
          <a:prstGeom prst="round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30BD7D51-EDAD-4D11-A9A9-1E42E8BC8F23}"/>
              </a:ext>
            </a:extLst>
          </p:cNvPr>
          <p:cNvSpPr txBox="1"/>
          <p:nvPr/>
        </p:nvSpPr>
        <p:spPr>
          <a:xfrm rot="16200000">
            <a:off x="-1313342" y="3855268"/>
            <a:ext cx="3093929" cy="369332"/>
          </a:xfrm>
          <a:prstGeom prst="rect">
            <a:avLst/>
          </a:prstGeom>
          <a:noFill/>
        </p:spPr>
        <p:txBody>
          <a:bodyPr wrap="square" rtlCol="0">
            <a:spAutoFit/>
          </a:bodyPr>
          <a:lstStyle/>
          <a:p>
            <a:r>
              <a:rPr lang="en-US" dirty="0"/>
              <a:t>Run-time normalized to CE-4</a:t>
            </a:r>
            <a:endParaRPr lang="en-IN" dirty="0"/>
          </a:p>
        </p:txBody>
      </p:sp>
    </p:spTree>
    <p:extLst>
      <p:ext uri="{BB962C8B-B14F-4D97-AF65-F5344CB8AC3E}">
        <p14:creationId xmlns:p14="http://schemas.microsoft.com/office/powerpoint/2010/main" val="984525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CDE1803-7C8C-4C1A-B527-3EC5632BECB1}"/>
              </a:ext>
            </a:extLst>
          </p:cNvPr>
          <p:cNvGraphicFramePr>
            <a:graphicFrameLocks noGrp="1"/>
          </p:cNvGraphicFramePr>
          <p:nvPr>
            <p:ph idx="1"/>
            <p:extLst>
              <p:ext uri="{D42A27DB-BD31-4B8C-83A1-F6EECF244321}">
                <p14:modId xmlns:p14="http://schemas.microsoft.com/office/powerpoint/2010/main" val="544341778"/>
              </p:ext>
            </p:extLst>
          </p:nvPr>
        </p:nvGraphicFramePr>
        <p:xfrm>
          <a:off x="418289" y="1201783"/>
          <a:ext cx="11233780" cy="491163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E8BD7CFA-EFA8-43BC-9D50-EFD6F226C79F}"/>
              </a:ext>
            </a:extLst>
          </p:cNvPr>
          <p:cNvSpPr txBox="1">
            <a:spLocks/>
          </p:cNvSpPr>
          <p:nvPr/>
        </p:nvSpPr>
        <p:spPr>
          <a:xfrm>
            <a:off x="418289" y="101691"/>
            <a:ext cx="10515600" cy="8853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Energy Usage</a:t>
            </a:r>
            <a:endParaRPr lang="en-IN" dirty="0"/>
          </a:p>
        </p:txBody>
      </p:sp>
      <p:sp>
        <p:nvSpPr>
          <p:cNvPr id="9" name="Cloud 8">
            <a:extLst>
              <a:ext uri="{FF2B5EF4-FFF2-40B4-BE49-F238E27FC236}">
                <a16:creationId xmlns:a16="http://schemas.microsoft.com/office/drawing/2014/main" id="{564E0479-1DE6-475A-A8B8-84C7B06DB2F5}"/>
              </a:ext>
            </a:extLst>
          </p:cNvPr>
          <p:cNvSpPr/>
          <p:nvPr/>
        </p:nvSpPr>
        <p:spPr>
          <a:xfrm>
            <a:off x="9749307" y="151191"/>
            <a:ext cx="2153936" cy="1039381"/>
          </a:xfrm>
          <a:prstGeom prst="clou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normalized to CE-4</a:t>
            </a:r>
          </a:p>
        </p:txBody>
      </p:sp>
    </p:spTree>
    <p:extLst>
      <p:ext uri="{BB962C8B-B14F-4D97-AF65-F5344CB8AC3E}">
        <p14:creationId xmlns:p14="http://schemas.microsoft.com/office/powerpoint/2010/main" val="2094866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of Providing Region Conflict Detection</a:t>
            </a:r>
          </a:p>
        </p:txBody>
      </p:sp>
      <p:sp>
        <p:nvSpPr>
          <p:cNvPr id="3" name="Content Placeholder 2"/>
          <p:cNvSpPr>
            <a:spLocks noGrp="1"/>
          </p:cNvSpPr>
          <p:nvPr>
            <p:ph idx="1"/>
          </p:nvPr>
        </p:nvSpPr>
        <p:spPr/>
        <p:txBody>
          <a:bodyPr/>
          <a:lstStyle/>
          <a:p>
            <a:r>
              <a:rPr lang="en-US" dirty="0"/>
              <a:t>Current shared-memory systems provide undefined semantics for racy programs</a:t>
            </a:r>
          </a:p>
          <a:p>
            <a:endParaRPr lang="en-US" dirty="0"/>
          </a:p>
        </p:txBody>
      </p:sp>
      <p:graphicFrame>
        <p:nvGraphicFramePr>
          <p:cNvPr id="5" name="Table 4">
            <a:extLst>
              <a:ext uri="{FF2B5EF4-FFF2-40B4-BE49-F238E27FC236}">
                <a16:creationId xmlns:a16="http://schemas.microsoft.com/office/drawing/2014/main" id="{64F126F9-AACC-4FE6-902C-FEED3F974CD8}"/>
              </a:ext>
            </a:extLst>
          </p:cNvPr>
          <p:cNvGraphicFramePr>
            <a:graphicFrameLocks noGrp="1"/>
          </p:cNvGraphicFramePr>
          <p:nvPr>
            <p:extLst>
              <p:ext uri="{D42A27DB-BD31-4B8C-83A1-F6EECF244321}">
                <p14:modId xmlns:p14="http://schemas.microsoft.com/office/powerpoint/2010/main" val="1139597747"/>
              </p:ext>
            </p:extLst>
          </p:nvPr>
        </p:nvGraphicFramePr>
        <p:xfrm>
          <a:off x="1388475" y="3331565"/>
          <a:ext cx="9415050" cy="2530616"/>
        </p:xfrm>
        <a:graphic>
          <a:graphicData uri="http://schemas.openxmlformats.org/drawingml/2006/table">
            <a:tbl>
              <a:tblPr firstRow="1" bandRow="1">
                <a:tableStyleId>{9D7B26C5-4107-4FEC-AEDC-1716B250A1EF}</a:tableStyleId>
              </a:tblPr>
              <a:tblGrid>
                <a:gridCol w="3138350">
                  <a:extLst>
                    <a:ext uri="{9D8B030D-6E8A-4147-A177-3AD203B41FA5}">
                      <a16:colId xmlns:a16="http://schemas.microsoft.com/office/drawing/2014/main" val="3870967441"/>
                    </a:ext>
                  </a:extLst>
                </a:gridCol>
                <a:gridCol w="3138350">
                  <a:extLst>
                    <a:ext uri="{9D8B030D-6E8A-4147-A177-3AD203B41FA5}">
                      <a16:colId xmlns:a16="http://schemas.microsoft.com/office/drawing/2014/main" val="4031912164"/>
                    </a:ext>
                  </a:extLst>
                </a:gridCol>
                <a:gridCol w="3138350">
                  <a:extLst>
                    <a:ext uri="{9D8B030D-6E8A-4147-A177-3AD203B41FA5}">
                      <a16:colId xmlns:a16="http://schemas.microsoft.com/office/drawing/2014/main" val="2718376116"/>
                    </a:ext>
                  </a:extLst>
                </a:gridCol>
              </a:tblGrid>
              <a:tr h="590630">
                <a:tc rowSpan="2">
                  <a:txBody>
                    <a:bodyPr/>
                    <a:lstStyle/>
                    <a:p>
                      <a:pPr algn="ctr"/>
                      <a:r>
                        <a:rPr lang="en-US" sz="2800" dirty="0"/>
                        <a:t>Approaches</a:t>
                      </a:r>
                      <a:r>
                        <a:rPr lang="en-US" sz="2400" dirty="0"/>
                        <a:t> </a:t>
                      </a:r>
                      <a:endParaRPr lang="en-IN" sz="2400" dirty="0"/>
                    </a:p>
                  </a:txBody>
                  <a:tcPr anchor="ctr"/>
                </a:tc>
                <a:tc gridSpan="2">
                  <a:txBody>
                    <a:bodyPr/>
                    <a:lstStyle/>
                    <a:p>
                      <a:pPr algn="ctr"/>
                      <a:r>
                        <a:rPr lang="en-US" sz="2800" dirty="0"/>
                        <a:t>Overhead comparison at 32 cores</a:t>
                      </a:r>
                      <a:endParaRPr lang="en-IN" sz="2800" dirty="0"/>
                    </a:p>
                  </a:txBody>
                  <a:tcPr anchor="ctr"/>
                </a:tc>
                <a:tc hMerge="1">
                  <a:txBody>
                    <a:bodyPr/>
                    <a:lstStyle/>
                    <a:p>
                      <a:endParaRPr lang="en-IN" dirty="0"/>
                    </a:p>
                  </a:txBody>
                  <a:tcPr/>
                </a:tc>
                <a:extLst>
                  <a:ext uri="{0D108BD9-81ED-4DB2-BD59-A6C34878D82A}">
                    <a16:rowId xmlns:a16="http://schemas.microsoft.com/office/drawing/2014/main" val="4141270246"/>
                  </a:ext>
                </a:extLst>
              </a:tr>
              <a:tr h="905632">
                <a:tc vMerge="1">
                  <a:txBody>
                    <a:bodyPr/>
                    <a:lstStyle/>
                    <a:p>
                      <a:endParaRPr lang="en-IN"/>
                    </a:p>
                  </a:txBody>
                  <a:tcPr/>
                </a:tc>
                <a:tc>
                  <a:txBody>
                    <a:bodyPr/>
                    <a:lstStyle/>
                    <a:p>
                      <a:pPr algn="ctr"/>
                      <a:r>
                        <a:rPr lang="en-US" sz="2400" dirty="0"/>
                        <a:t>Run-time </a:t>
                      </a:r>
                    </a:p>
                    <a:p>
                      <a:pPr algn="ctr"/>
                      <a:r>
                        <a:rPr lang="en-US" sz="2400" dirty="0"/>
                        <a:t>performance (%)</a:t>
                      </a:r>
                      <a:endParaRPr lang="en-IN" sz="2400" dirty="0"/>
                    </a:p>
                  </a:txBody>
                  <a:tcPr anchor="ctr"/>
                </a:tc>
                <a:tc>
                  <a:txBody>
                    <a:bodyPr/>
                    <a:lstStyle/>
                    <a:p>
                      <a:pPr algn="ctr"/>
                      <a:r>
                        <a:rPr lang="en-US" sz="2400" dirty="0"/>
                        <a:t>Energy usage (%)</a:t>
                      </a:r>
                      <a:endParaRPr lang="en-IN" sz="2400" dirty="0"/>
                    </a:p>
                  </a:txBody>
                  <a:tcPr anchor="ctr"/>
                </a:tc>
                <a:extLst>
                  <a:ext uri="{0D108BD9-81ED-4DB2-BD59-A6C34878D82A}">
                    <a16:rowId xmlns:a16="http://schemas.microsoft.com/office/drawing/2014/main" val="934693709"/>
                  </a:ext>
                </a:extLst>
              </a:tr>
              <a:tr h="517177">
                <a:tc>
                  <a:txBody>
                    <a:bodyPr/>
                    <a:lstStyle/>
                    <a:p>
                      <a:r>
                        <a:rPr lang="en-US" sz="2000" dirty="0"/>
                        <a:t>CE</a:t>
                      </a:r>
                      <a:endParaRPr lang="en-IN" sz="2000" dirty="0"/>
                    </a:p>
                  </a:txBody>
                  <a:tcPr/>
                </a:tc>
                <a:tc>
                  <a:txBody>
                    <a:bodyPr/>
                    <a:lstStyle/>
                    <a:p>
                      <a:r>
                        <a:rPr lang="en-US" sz="2000" dirty="0"/>
                        <a:t>26.7</a:t>
                      </a:r>
                      <a:endParaRPr lang="en-IN" sz="2000" dirty="0"/>
                    </a:p>
                  </a:txBody>
                  <a:tcPr/>
                </a:tc>
                <a:tc>
                  <a:txBody>
                    <a:bodyPr/>
                    <a:lstStyle/>
                    <a:p>
                      <a:r>
                        <a:rPr lang="en-US" sz="2000" dirty="0"/>
                        <a:t>41.4</a:t>
                      </a:r>
                      <a:endParaRPr lang="en-IN" sz="2000" dirty="0"/>
                    </a:p>
                  </a:txBody>
                  <a:tcPr/>
                </a:tc>
                <a:extLst>
                  <a:ext uri="{0D108BD9-81ED-4DB2-BD59-A6C34878D82A}">
                    <a16:rowId xmlns:a16="http://schemas.microsoft.com/office/drawing/2014/main" val="306796597"/>
                  </a:ext>
                </a:extLst>
              </a:tr>
              <a:tr h="517177">
                <a:tc>
                  <a:txBody>
                    <a:bodyPr/>
                    <a:lstStyle/>
                    <a:p>
                      <a:r>
                        <a:rPr lang="en-US" sz="2000" dirty="0"/>
                        <a:t>ARC</a:t>
                      </a:r>
                      <a:endParaRPr lang="en-IN" sz="2000" dirty="0"/>
                    </a:p>
                  </a:txBody>
                  <a:tcPr/>
                </a:tc>
                <a:tc>
                  <a:txBody>
                    <a:bodyPr/>
                    <a:lstStyle/>
                    <a:p>
                      <a:r>
                        <a:rPr lang="en-US" sz="2000" dirty="0"/>
                        <a:t>12.5</a:t>
                      </a:r>
                      <a:endParaRPr lang="en-IN" sz="2000" dirty="0"/>
                    </a:p>
                  </a:txBody>
                  <a:tcPr/>
                </a:tc>
                <a:tc>
                  <a:txBody>
                    <a:bodyPr/>
                    <a:lstStyle/>
                    <a:p>
                      <a:r>
                        <a:rPr lang="en-US" sz="2000" dirty="0"/>
                        <a:t>27.8</a:t>
                      </a:r>
                      <a:endParaRPr lang="en-IN" sz="2000" dirty="0"/>
                    </a:p>
                  </a:txBody>
                  <a:tcPr/>
                </a:tc>
                <a:extLst>
                  <a:ext uri="{0D108BD9-81ED-4DB2-BD59-A6C34878D82A}">
                    <a16:rowId xmlns:a16="http://schemas.microsoft.com/office/drawing/2014/main" val="2673697923"/>
                  </a:ext>
                </a:extLst>
              </a:tr>
            </a:tbl>
          </a:graphicData>
        </a:graphic>
      </p:graphicFrame>
    </p:spTree>
    <p:extLst>
      <p:ext uri="{BB962C8B-B14F-4D97-AF65-F5344CB8AC3E}">
        <p14:creationId xmlns:p14="http://schemas.microsoft.com/office/powerpoint/2010/main" val="3415830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35E8B9E-E56F-452A-88EA-A1C9E69BE429}"/>
              </a:ext>
            </a:extLst>
          </p:cNvPr>
          <p:cNvGraphicFramePr>
            <a:graphicFrameLocks noGrp="1"/>
          </p:cNvGraphicFramePr>
          <p:nvPr>
            <p:ph idx="4294967295"/>
            <p:extLst>
              <p:ext uri="{D42A27DB-BD31-4B8C-83A1-F6EECF244321}">
                <p14:modId xmlns:p14="http://schemas.microsoft.com/office/powerpoint/2010/main" val="3360340715"/>
              </p:ext>
            </p:extLst>
          </p:nvPr>
        </p:nvGraphicFramePr>
        <p:xfrm>
          <a:off x="596551" y="1083318"/>
          <a:ext cx="10998897" cy="469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954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Rethinking Support for Region Conflict Exceptions</a:t>
            </a:r>
          </a:p>
        </p:txBody>
      </p:sp>
      <p:sp>
        <p:nvSpPr>
          <p:cNvPr id="3" name="Subtitle 2"/>
          <p:cNvSpPr>
            <a:spLocks noGrp="1"/>
          </p:cNvSpPr>
          <p:nvPr>
            <p:ph type="subTitle" idx="1"/>
          </p:nvPr>
        </p:nvSpPr>
        <p:spPr/>
        <p:txBody>
          <a:bodyPr>
            <a:normAutofit lnSpcReduction="10000"/>
          </a:bodyPr>
          <a:lstStyle/>
          <a:p>
            <a:br>
              <a:rPr lang="en-US" dirty="0"/>
            </a:br>
            <a:r>
              <a:rPr lang="en-US" dirty="0"/>
              <a:t>Swarnendu Biswas, </a:t>
            </a:r>
            <a:r>
              <a:rPr lang="en-US" dirty="0" err="1"/>
              <a:t>Rui</a:t>
            </a:r>
            <a:r>
              <a:rPr lang="en-US" dirty="0"/>
              <a:t> Zhang, Michael D. Bond, and Brandon Lucia</a:t>
            </a:r>
          </a:p>
          <a:p>
            <a:endParaRPr lang="en-US" dirty="0"/>
          </a:p>
          <a:p>
            <a:r>
              <a:rPr lang="en-US" dirty="0"/>
              <a:t>IPDPS 2019</a:t>
            </a:r>
          </a:p>
        </p:txBody>
      </p:sp>
    </p:spTree>
    <p:extLst>
      <p:ext uri="{BB962C8B-B14F-4D97-AF65-F5344CB8AC3E}">
        <p14:creationId xmlns:p14="http://schemas.microsoft.com/office/powerpoint/2010/main" val="277722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5153BC-AD81-48E0-AA2C-1C4971479150}"/>
              </a:ext>
            </a:extLst>
          </p:cNvPr>
          <p:cNvGrpSpPr/>
          <p:nvPr/>
        </p:nvGrpSpPr>
        <p:grpSpPr>
          <a:xfrm>
            <a:off x="910816" y="664470"/>
            <a:ext cx="4050727" cy="2513877"/>
            <a:chOff x="1574694" y="1033987"/>
            <a:chExt cx="4050727" cy="2513877"/>
          </a:xfrm>
        </p:grpSpPr>
        <p:sp>
          <p:nvSpPr>
            <p:cNvPr id="7" name="Rounded Rectangle 6"/>
            <p:cNvSpPr/>
            <p:nvPr/>
          </p:nvSpPr>
          <p:spPr>
            <a:xfrm>
              <a:off x="1574694" y="1880896"/>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p:txBody>
        </p:sp>
        <p:sp>
          <p:nvSpPr>
            <p:cNvPr id="5" name="TextBox 4"/>
            <p:cNvSpPr txBox="1"/>
            <p:nvPr/>
          </p:nvSpPr>
          <p:spPr>
            <a:xfrm>
              <a:off x="2594596" y="1033987"/>
              <a:ext cx="2010922" cy="461665"/>
            </a:xfrm>
            <a:prstGeom prst="rect">
              <a:avLst/>
            </a:prstGeom>
            <a:noFill/>
          </p:spPr>
          <p:txBody>
            <a:bodyPr wrap="square" rtlCol="0">
              <a:spAutoFit/>
            </a:bodyPr>
            <a:lstStyle/>
            <a:p>
              <a:r>
                <a:rPr lang="en-US" sz="2400" b="1" dirty="0"/>
                <a:t>    Thread T1</a:t>
              </a:r>
            </a:p>
          </p:txBody>
        </p:sp>
      </p:grpSp>
      <p:grpSp>
        <p:nvGrpSpPr>
          <p:cNvPr id="4" name="Group 3">
            <a:extLst>
              <a:ext uri="{FF2B5EF4-FFF2-40B4-BE49-F238E27FC236}">
                <a16:creationId xmlns:a16="http://schemas.microsoft.com/office/drawing/2014/main" id="{ED180E99-60B3-4F76-9DDB-F279648894A7}"/>
              </a:ext>
            </a:extLst>
          </p:cNvPr>
          <p:cNvGrpSpPr/>
          <p:nvPr/>
        </p:nvGrpSpPr>
        <p:grpSpPr>
          <a:xfrm>
            <a:off x="6830294" y="664470"/>
            <a:ext cx="4050727" cy="2513877"/>
            <a:chOff x="6767664" y="1033987"/>
            <a:chExt cx="4050727" cy="2513877"/>
          </a:xfrm>
        </p:grpSpPr>
        <p:sp>
          <p:nvSpPr>
            <p:cNvPr id="8" name="Rounded Rectangle 7"/>
            <p:cNvSpPr/>
            <p:nvPr/>
          </p:nvSpPr>
          <p:spPr>
            <a:xfrm>
              <a:off x="6767664" y="1880896"/>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ctr"/>
            <a:lstStyle/>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a:t>
              </a:r>
              <a:r>
                <a:rPr lang="en-US" sz="2000" b="1" dirty="0">
                  <a:solidFill>
                    <a:schemeClr val="tx1"/>
                  </a:solidFill>
                  <a:latin typeface="Fira Code" panose="020B0509050000020004" pitchFamily="49" charset="0"/>
                  <a:ea typeface="Fira Code" panose="020B0509050000020004" pitchFamily="49" charset="0"/>
                  <a:cs typeface="Consolas" pitchFamily="49" charset="0"/>
                </a:rPr>
                <a:t>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p:txBody>
        </p:sp>
        <p:sp>
          <p:nvSpPr>
            <p:cNvPr id="6" name="TextBox 5"/>
            <p:cNvSpPr txBox="1"/>
            <p:nvPr/>
          </p:nvSpPr>
          <p:spPr>
            <a:xfrm>
              <a:off x="7787566" y="1033987"/>
              <a:ext cx="2010922" cy="461665"/>
            </a:xfrm>
            <a:prstGeom prst="rect">
              <a:avLst/>
            </a:prstGeom>
            <a:noFill/>
          </p:spPr>
          <p:txBody>
            <a:bodyPr wrap="square" rtlCol="0">
              <a:spAutoFit/>
            </a:bodyPr>
            <a:lstStyle/>
            <a:p>
              <a:r>
                <a:rPr lang="en-US" sz="2400" b="1" dirty="0"/>
                <a:t>    Thread T2</a:t>
              </a:r>
            </a:p>
          </p:txBody>
        </p:sp>
      </p:grpSp>
      <p:sp>
        <p:nvSpPr>
          <p:cNvPr id="12" name="TextBox 11"/>
          <p:cNvSpPr txBox="1"/>
          <p:nvPr/>
        </p:nvSpPr>
        <p:spPr>
          <a:xfrm>
            <a:off x="4523873" y="20311"/>
            <a:ext cx="3144253" cy="646331"/>
          </a:xfrm>
          <a:prstGeom prst="rect">
            <a:avLst/>
          </a:prstGeom>
          <a:noFill/>
        </p:spPr>
        <p:txBody>
          <a:bodyPr wrap="square" rtlCol="0">
            <a:spAutoFit/>
          </a:bodyPr>
          <a:lstStyle/>
          <a:p>
            <a:r>
              <a:rPr lang="en-US" dirty="0">
                <a:latin typeface="Fira Code" panose="020B0509050000020004" pitchFamily="49" charset="0"/>
                <a:ea typeface="Fira Code" panose="020B0509050000020004" pitchFamily="49" charset="0"/>
                <a:cs typeface="Consolas" pitchFamily="49" charset="0"/>
              </a:rPr>
              <a:t>X *x = NULL;</a:t>
            </a:r>
          </a:p>
          <a:p>
            <a:r>
              <a:rPr lang="en-US" b="1" dirty="0">
                <a:latin typeface="Fira Code" panose="020B0509050000020004" pitchFamily="49" charset="0"/>
                <a:ea typeface="Fira Code" panose="020B0509050000020004" pitchFamily="49" charset="0"/>
                <a:cs typeface="Consolas" pitchFamily="49" charset="0"/>
              </a:rPr>
              <a:t>bool</a:t>
            </a:r>
            <a:r>
              <a:rPr lang="en-US" dirty="0">
                <a:latin typeface="Fira Code" panose="020B0509050000020004" pitchFamily="49" charset="0"/>
                <a:ea typeface="Fira Code" panose="020B0509050000020004" pitchFamily="49" charset="0"/>
                <a:cs typeface="Consolas" pitchFamily="49" charset="0"/>
              </a:rPr>
              <a:t> done= </a:t>
            </a:r>
            <a:r>
              <a:rPr lang="en-US" b="1" dirty="0">
                <a:latin typeface="Fira Code" panose="020B0509050000020004" pitchFamily="49" charset="0"/>
                <a:ea typeface="Fira Code" panose="020B0509050000020004" pitchFamily="49" charset="0"/>
                <a:cs typeface="Consolas" pitchFamily="49" charset="0"/>
              </a:rPr>
              <a:t>false</a:t>
            </a:r>
            <a:r>
              <a:rPr lang="en-US" dirty="0">
                <a:latin typeface="Fira Code" panose="020B0509050000020004" pitchFamily="49" charset="0"/>
                <a:ea typeface="Fira Code" panose="020B0509050000020004" pitchFamily="49" charset="0"/>
                <a:cs typeface="Consolas" pitchFamily="49" charset="0"/>
              </a:rPr>
              <a:t>;</a:t>
            </a:r>
          </a:p>
        </p:txBody>
      </p:sp>
      <p:sp>
        <p:nvSpPr>
          <p:cNvPr id="9" name="Arrow: Down 8">
            <a:extLst>
              <a:ext uri="{FF2B5EF4-FFF2-40B4-BE49-F238E27FC236}">
                <a16:creationId xmlns:a16="http://schemas.microsoft.com/office/drawing/2014/main" id="{9A2AC7BB-CA56-418F-984E-906197358C40}"/>
              </a:ext>
            </a:extLst>
          </p:cNvPr>
          <p:cNvSpPr/>
          <p:nvPr/>
        </p:nvSpPr>
        <p:spPr>
          <a:xfrm>
            <a:off x="5625421" y="3178348"/>
            <a:ext cx="625067" cy="878036"/>
          </a:xfrm>
          <a:prstGeom prst="downArrow">
            <a:avLst/>
          </a:prstGeom>
          <a:solidFill>
            <a:schemeClr val="bg1">
              <a:lumMod val="75000"/>
            </a:schemeClr>
          </a:solidFill>
          <a:ln w="38100">
            <a:no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a:extLst>
              <a:ext uri="{FF2B5EF4-FFF2-40B4-BE49-F238E27FC236}">
                <a16:creationId xmlns:a16="http://schemas.microsoft.com/office/drawing/2014/main" id="{2074553C-79AE-4CBE-A97E-B43CA1CD4723}"/>
              </a:ext>
            </a:extLst>
          </p:cNvPr>
          <p:cNvGrpSpPr/>
          <p:nvPr/>
        </p:nvGrpSpPr>
        <p:grpSpPr>
          <a:xfrm>
            <a:off x="910815" y="4050087"/>
            <a:ext cx="4050727" cy="2519326"/>
            <a:chOff x="1574694" y="4050087"/>
            <a:chExt cx="4050727" cy="2519326"/>
          </a:xfrm>
        </p:grpSpPr>
        <p:sp>
          <p:nvSpPr>
            <p:cNvPr id="22" name="TextBox 21">
              <a:extLst>
                <a:ext uri="{FF2B5EF4-FFF2-40B4-BE49-F238E27FC236}">
                  <a16:creationId xmlns:a16="http://schemas.microsoft.com/office/drawing/2014/main" id="{DC42023C-E10B-4F3E-B6EC-4A672B79C44E}"/>
                </a:ext>
              </a:extLst>
            </p:cNvPr>
            <p:cNvSpPr txBox="1"/>
            <p:nvPr/>
          </p:nvSpPr>
          <p:spPr>
            <a:xfrm>
              <a:off x="2594596" y="4050087"/>
              <a:ext cx="2010922" cy="461665"/>
            </a:xfrm>
            <a:prstGeom prst="rect">
              <a:avLst/>
            </a:prstGeom>
            <a:noFill/>
          </p:spPr>
          <p:txBody>
            <a:bodyPr wrap="square" rtlCol="0">
              <a:spAutoFit/>
            </a:bodyPr>
            <a:lstStyle/>
            <a:p>
              <a:r>
                <a:rPr lang="en-US" sz="2400" b="1" dirty="0"/>
                <a:t>    Thread T1</a:t>
              </a:r>
            </a:p>
          </p:txBody>
        </p:sp>
        <p:sp>
          <p:nvSpPr>
            <p:cNvPr id="23" name="Rounded Rectangle 12">
              <a:extLst>
                <a:ext uri="{FF2B5EF4-FFF2-40B4-BE49-F238E27FC236}">
                  <a16:creationId xmlns:a16="http://schemas.microsoft.com/office/drawing/2014/main" id="{BA8A0B4C-3510-4B69-A365-983735DA2E13}"/>
                </a:ext>
              </a:extLst>
            </p:cNvPr>
            <p:cNvSpPr/>
            <p:nvPr/>
          </p:nvSpPr>
          <p:spPr>
            <a:xfrm>
              <a:off x="1574694" y="4902445"/>
              <a:ext cx="4050727" cy="1666968"/>
            </a:xfrm>
            <a:prstGeom prst="roundRect">
              <a:avLst>
                <a:gd name="adj" fmla="val 6587"/>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true;</a:t>
              </a:r>
            </a:p>
            <a:p>
              <a:endParaRPr lang="en-US" sz="2000" dirty="0">
                <a:solidFill>
                  <a:srgbClr val="FF0000"/>
                </a:solidFill>
                <a:latin typeface="Fira Code" panose="020B0509050000020004" pitchFamily="49" charset="0"/>
                <a:ea typeface="Fira Code" panose="020B0509050000020004" pitchFamily="49" charset="0"/>
                <a:cs typeface="Consolas" pitchFamily="49" charset="0"/>
              </a:endParaRPr>
            </a:p>
            <a:p>
              <a:endParaRPr lang="en-US" sz="2000" dirty="0">
                <a:solidFill>
                  <a:srgbClr val="FF0000"/>
                </a:solidFill>
                <a:latin typeface="Fira Code" panose="020B0509050000020004" pitchFamily="49" charset="0"/>
                <a:ea typeface="Fira Code" panose="020B0509050000020004" pitchFamily="49" charset="0"/>
                <a:cs typeface="Consolas" pitchFamily="49" charset="0"/>
              </a:endParaRPr>
            </a:p>
            <a:p>
              <a:endParaRPr lang="en-US" sz="2000" dirty="0">
                <a:solidFill>
                  <a:srgbClr val="FF0000"/>
                </a:solidFill>
                <a:latin typeface="Fira Code" panose="020B0509050000020004" pitchFamily="49" charset="0"/>
                <a:ea typeface="Fira Code" panose="020B0509050000020004" pitchFamily="49" charset="0"/>
                <a:cs typeface="Consolas" pitchFamily="49" charset="0"/>
              </a:endParaRPr>
            </a:p>
            <a:p>
              <a:r>
                <a:rPr lang="en-US" sz="2000" dirty="0">
                  <a:solidFill>
                    <a:schemeClr val="tx1"/>
                  </a:solidFill>
                  <a:latin typeface="Fira Code" panose="020B0509050000020004" pitchFamily="49" charset="0"/>
                  <a:ea typeface="Fira Code" panose="020B0509050000020004" pitchFamily="49" charset="0"/>
                  <a:cs typeface="Consolas" pitchFamily="49" charset="0"/>
                </a:rPr>
                <a:t>x = </a:t>
              </a:r>
              <a:r>
                <a:rPr lang="en-US" sz="2000" b="1" dirty="0">
                  <a:solidFill>
                    <a:schemeClr val="tx1"/>
                  </a:solidFill>
                  <a:latin typeface="Fira Code" panose="020B0509050000020004" pitchFamily="49" charset="0"/>
                  <a:ea typeface="Fira Code" panose="020B0509050000020004" pitchFamily="49" charset="0"/>
                  <a:cs typeface="Consolas" pitchFamily="49" charset="0"/>
                </a:rPr>
                <a:t>new</a:t>
              </a:r>
              <a:r>
                <a:rPr lang="en-US" sz="2000" dirty="0">
                  <a:solidFill>
                    <a:schemeClr val="tx1"/>
                  </a:solidFill>
                  <a:latin typeface="Fira Code" panose="020B0509050000020004" pitchFamily="49" charset="0"/>
                  <a:ea typeface="Fira Code" panose="020B0509050000020004" pitchFamily="49" charset="0"/>
                  <a:cs typeface="Consolas" pitchFamily="49" charset="0"/>
                </a:rPr>
                <a:t> X();</a:t>
              </a:r>
            </a:p>
          </p:txBody>
        </p:sp>
      </p:grpSp>
      <p:grpSp>
        <p:nvGrpSpPr>
          <p:cNvPr id="24" name="Group 23">
            <a:extLst>
              <a:ext uri="{FF2B5EF4-FFF2-40B4-BE49-F238E27FC236}">
                <a16:creationId xmlns:a16="http://schemas.microsoft.com/office/drawing/2014/main" id="{9A50DB9B-D158-4385-8519-8FE26F549B69}"/>
              </a:ext>
            </a:extLst>
          </p:cNvPr>
          <p:cNvGrpSpPr/>
          <p:nvPr/>
        </p:nvGrpSpPr>
        <p:grpSpPr>
          <a:xfrm>
            <a:off x="6830294" y="4050087"/>
            <a:ext cx="4050727" cy="2488825"/>
            <a:chOff x="6767664" y="4050087"/>
            <a:chExt cx="4050727" cy="2488825"/>
          </a:xfrm>
        </p:grpSpPr>
        <p:sp>
          <p:nvSpPr>
            <p:cNvPr id="25" name="TextBox 24">
              <a:extLst>
                <a:ext uri="{FF2B5EF4-FFF2-40B4-BE49-F238E27FC236}">
                  <a16:creationId xmlns:a16="http://schemas.microsoft.com/office/drawing/2014/main" id="{CC7CC6D1-CD9A-421B-859C-A5E4E78997E9}"/>
                </a:ext>
              </a:extLst>
            </p:cNvPr>
            <p:cNvSpPr txBox="1"/>
            <p:nvPr/>
          </p:nvSpPr>
          <p:spPr>
            <a:xfrm>
              <a:off x="7787566" y="4050087"/>
              <a:ext cx="2010922" cy="461665"/>
            </a:xfrm>
            <a:prstGeom prst="rect">
              <a:avLst/>
            </a:prstGeom>
            <a:noFill/>
          </p:spPr>
          <p:txBody>
            <a:bodyPr wrap="square" rtlCol="0">
              <a:spAutoFit/>
            </a:bodyPr>
            <a:lstStyle/>
            <a:p>
              <a:r>
                <a:rPr lang="en-US" sz="2400" b="1" dirty="0"/>
                <a:t>    Thread T2</a:t>
              </a:r>
            </a:p>
          </p:txBody>
        </p:sp>
        <p:sp>
          <p:nvSpPr>
            <p:cNvPr id="26" name="Rounded Rectangle 13">
              <a:extLst>
                <a:ext uri="{FF2B5EF4-FFF2-40B4-BE49-F238E27FC236}">
                  <a16:creationId xmlns:a16="http://schemas.microsoft.com/office/drawing/2014/main" id="{0CFEE80D-182A-4ECA-83B8-7C52573BDDF1}"/>
                </a:ext>
              </a:extLst>
            </p:cNvPr>
            <p:cNvSpPr/>
            <p:nvPr/>
          </p:nvSpPr>
          <p:spPr>
            <a:xfrm>
              <a:off x="6767664" y="4871944"/>
              <a:ext cx="4050727" cy="1666968"/>
            </a:xfrm>
            <a:prstGeom prst="roundRect">
              <a:avLst>
                <a:gd name="adj" fmla="val 658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a:solidFill>
                  <a:schemeClr val="tx1"/>
                </a:solidFill>
                <a:latin typeface="Fira Code" panose="020B0509050000020004" pitchFamily="49" charset="0"/>
                <a:ea typeface="Fira Code" panose="020B0509050000020004" pitchFamily="49" charset="0"/>
                <a:cs typeface="Consolas" pitchFamily="49" charset="0"/>
              </a:endParaRPr>
            </a:p>
            <a:p>
              <a:r>
                <a:rPr lang="en-US" sz="2000" b="1" dirty="0">
                  <a:solidFill>
                    <a:schemeClr val="tx1"/>
                  </a:solidFill>
                  <a:latin typeface="Fira Code" panose="020B0509050000020004" pitchFamily="49" charset="0"/>
                  <a:ea typeface="Fira Code" panose="020B0509050000020004" pitchFamily="49" charset="0"/>
                  <a:cs typeface="Consolas" pitchFamily="49" charset="0"/>
                </a:rPr>
                <a:t>while </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r>
                <a:rPr lang="en-US" sz="2000" dirty="0">
                  <a:solidFill>
                    <a:srgbClr val="C00000"/>
                  </a:solidFill>
                  <a:latin typeface="Fira Code" panose="020B0509050000020004" pitchFamily="49" charset="0"/>
                  <a:ea typeface="Fira Code" panose="020B0509050000020004" pitchFamily="49" charset="0"/>
                  <a:cs typeface="Consolas" pitchFamily="49" charset="0"/>
                </a:rPr>
                <a:t>done</a:t>
              </a:r>
              <a:r>
                <a:rPr lang="en-US" sz="2000" dirty="0">
                  <a:solidFill>
                    <a:schemeClr val="tx1"/>
                  </a:solidFill>
                  <a:latin typeface="Fira Code" panose="020B0509050000020004" pitchFamily="49" charset="0"/>
                  <a:ea typeface="Fira Code" panose="020B0509050000020004" pitchFamily="49" charset="0"/>
                  <a:cs typeface="Consolas" pitchFamily="49" charset="0"/>
                </a:rPr>
                <a:t>) {} </a:t>
              </a:r>
            </a:p>
            <a:p>
              <a:r>
                <a:rPr lang="en-US" sz="2000" dirty="0">
                  <a:solidFill>
                    <a:schemeClr val="tx1"/>
                  </a:solidFill>
                  <a:latin typeface="Fira Code" panose="020B0509050000020004" pitchFamily="49" charset="0"/>
                  <a:ea typeface="Fira Code" panose="020B0509050000020004" pitchFamily="49" charset="0"/>
                  <a:cs typeface="Consolas" pitchFamily="49" charset="0"/>
                </a:rPr>
                <a:t>x-&gt;</a:t>
              </a:r>
              <a:r>
                <a:rPr lang="en-US" sz="2000" dirty="0" err="1">
                  <a:solidFill>
                    <a:schemeClr val="tx1"/>
                  </a:solidFill>
                  <a:latin typeface="Fira Code" panose="020B0509050000020004" pitchFamily="49" charset="0"/>
                  <a:ea typeface="Fira Code" panose="020B0509050000020004" pitchFamily="49" charset="0"/>
                  <a:cs typeface="Consolas" pitchFamily="49" charset="0"/>
                </a:rPr>
                <a:t>func</a:t>
              </a:r>
              <a:r>
                <a:rPr lang="en-US" sz="2000" dirty="0">
                  <a:solidFill>
                    <a:schemeClr val="tx1"/>
                  </a:solidFill>
                  <a:latin typeface="Fira Code" panose="020B0509050000020004" pitchFamily="49" charset="0"/>
                  <a:ea typeface="Fira Code" panose="020B0509050000020004" pitchFamily="49" charset="0"/>
                  <a:cs typeface="Consolas" pitchFamily="49" charset="0"/>
                </a:rPr>
                <a:t>();</a:t>
              </a:r>
            </a:p>
            <a:p>
              <a:endParaRPr lang="en-US" sz="2000" dirty="0">
                <a:solidFill>
                  <a:schemeClr val="tx1"/>
                </a:solidFill>
                <a:latin typeface="Fira Code" panose="020B0509050000020004" pitchFamily="49" charset="0"/>
                <a:ea typeface="Fira Code" panose="020B0509050000020004" pitchFamily="49" charset="0"/>
                <a:cs typeface="Consolas" pitchFamily="49" charset="0"/>
              </a:endParaRPr>
            </a:p>
          </p:txBody>
        </p:sp>
      </p:grpSp>
      <p:sp>
        <p:nvSpPr>
          <p:cNvPr id="27" name="Explosion 2 16">
            <a:extLst>
              <a:ext uri="{FF2B5EF4-FFF2-40B4-BE49-F238E27FC236}">
                <a16:creationId xmlns:a16="http://schemas.microsoft.com/office/drawing/2014/main" id="{6E0892E2-53E9-457D-BFE5-8F9248CCFFFD}"/>
              </a:ext>
            </a:extLst>
          </p:cNvPr>
          <p:cNvSpPr/>
          <p:nvPr/>
        </p:nvSpPr>
        <p:spPr>
          <a:xfrm>
            <a:off x="9567690" y="4970418"/>
            <a:ext cx="1801771" cy="1470020"/>
          </a:xfrm>
          <a:prstGeom prst="irregularSeal2">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t="100000" r="100000"/>
            </a:path>
            <a:tileRect l="-100000" b="-100000"/>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NPE</a:t>
            </a:r>
          </a:p>
        </p:txBody>
      </p:sp>
      <p:sp>
        <p:nvSpPr>
          <p:cNvPr id="28" name="Curved Down Arrow 8">
            <a:extLst>
              <a:ext uri="{FF2B5EF4-FFF2-40B4-BE49-F238E27FC236}">
                <a16:creationId xmlns:a16="http://schemas.microsoft.com/office/drawing/2014/main" id="{6FEC54C1-21AA-48FF-AB37-9EC3187585CB}"/>
              </a:ext>
            </a:extLst>
          </p:cNvPr>
          <p:cNvSpPr/>
          <p:nvPr/>
        </p:nvSpPr>
        <p:spPr>
          <a:xfrm rot="16200000">
            <a:off x="-143239" y="5364660"/>
            <a:ext cx="1216152" cy="731520"/>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1956587"/>
      </p:ext>
    </p:extLst>
  </p:cSld>
  <p:clrMapOvr>
    <a:masterClrMapping/>
  </p:clrMapOvr>
  <mc:AlternateContent xmlns:mc="http://schemas.openxmlformats.org/markup-compatibility/2006" xmlns:p14="http://schemas.microsoft.com/office/powerpoint/2010/main">
    <mc:Choice Requires="p14">
      <p:transition spd="med" p14:dur="700" advTm="33902">
        <p:fade/>
      </p:transition>
    </mc:Choice>
    <mc:Fallback xmlns="">
      <p:transition spd="med" advTm="3390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screenshot of a video game&#10;&#10;Description generated with high confidence">
            <a:extLst>
              <a:ext uri="{FF2B5EF4-FFF2-40B4-BE49-F238E27FC236}">
                <a16:creationId xmlns:a16="http://schemas.microsoft.com/office/drawing/2014/main" id="{4DD341E0-CBBE-4DD5-A7BB-ACEBD487987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007" y="1397526"/>
            <a:ext cx="5006774" cy="2949196"/>
          </a:xfrm>
          <a:prstGeom prst="rect">
            <a:avLst/>
          </a:prstGeom>
          <a:ln w="28575">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7" y="3528275"/>
            <a:ext cx="5700052" cy="2825975"/>
          </a:xfrm>
          <a:prstGeom prst="rect">
            <a:avLst/>
          </a:prstGeom>
          <a:ln w="38100">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29463">
            <a:off x="6179566" y="4013615"/>
            <a:ext cx="5596207" cy="1855294"/>
          </a:xfrm>
          <a:prstGeom prst="rect">
            <a:avLst/>
          </a:prstGeom>
          <a:ln w="28575">
            <a:solidFill>
              <a:schemeClr val="tx1"/>
            </a:solidFill>
          </a:ln>
        </p:spPr>
      </p:pic>
      <p:pic>
        <p:nvPicPr>
          <p:cNvPr id="9" name="Google Shape;654;p84" descr="http://hea-www.harvard.edu/~bradw/home/blackout2003.jpg"/>
          <p:cNvPicPr preferRelativeResize="0"/>
          <p:nvPr/>
        </p:nvPicPr>
        <p:blipFill rotWithShape="1">
          <a:blip r:embed="rId7">
            <a:alphaModFix/>
          </a:blip>
          <a:srcRect/>
          <a:stretch/>
        </p:blipFill>
        <p:spPr>
          <a:xfrm>
            <a:off x="6558740" y="322297"/>
            <a:ext cx="4785842" cy="3257456"/>
          </a:xfrm>
          <a:prstGeom prst="rect">
            <a:avLst/>
          </a:prstGeom>
          <a:noFill/>
          <a:ln w="28575">
            <a:solidFill>
              <a:schemeClr val="bg1"/>
            </a:solidFill>
          </a:ln>
        </p:spPr>
      </p:pic>
      <p:sp>
        <p:nvSpPr>
          <p:cNvPr id="10" name="Google Shape;656;p84"/>
          <p:cNvSpPr/>
          <p:nvPr/>
        </p:nvSpPr>
        <p:spPr>
          <a:xfrm>
            <a:off x="9537761" y="1150750"/>
            <a:ext cx="1447800" cy="1066800"/>
          </a:xfrm>
          <a:prstGeom prst="ellipse">
            <a:avLst/>
          </a:prstGeom>
          <a:noFill/>
          <a:ln w="76200" cap="flat" cmpd="sng">
            <a:solidFill>
              <a:schemeClr val="accent4">
                <a:lumMod val="20000"/>
                <a:lumOff val="80000"/>
              </a:schemeClr>
            </a:solidFill>
            <a:prstDash val="sys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0093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Stronger Semantics for Programs with Data Races</a:t>
            </a:r>
          </a:p>
        </p:txBody>
      </p:sp>
      <p:sp>
        <p:nvSpPr>
          <p:cNvPr id="5" name="Flowchart: Document 4"/>
          <p:cNvSpPr/>
          <p:nvPr/>
        </p:nvSpPr>
        <p:spPr>
          <a:xfrm>
            <a:off x="838200" y="2256570"/>
            <a:ext cx="9939269" cy="1972530"/>
          </a:xfrm>
          <a:prstGeom prst="flowChartDocument">
            <a:avLst/>
          </a:prstGeom>
          <a:solidFill>
            <a:schemeClr val="accent4">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rtlCol="0" anchor="t"/>
          <a:lstStyle/>
          <a:p>
            <a:r>
              <a:rPr lang="en-US" sz="2800" dirty="0"/>
              <a:t>“The </a:t>
            </a:r>
            <a:r>
              <a:rPr lang="en-US" sz="2800" b="1" dirty="0"/>
              <a:t>inability</a:t>
            </a:r>
            <a:r>
              <a:rPr lang="en-US" sz="2800" dirty="0"/>
              <a:t> </a:t>
            </a:r>
            <a:r>
              <a:rPr lang="en-US" sz="2800" b="1" dirty="0"/>
              <a:t>to define reasonable semantics for programs with data races</a:t>
            </a:r>
            <a:r>
              <a:rPr lang="en-US" sz="2800" dirty="0"/>
              <a:t> is not just a theoretical shortcoming, but </a:t>
            </a:r>
            <a:r>
              <a:rPr lang="en-US" sz="2800" b="1" dirty="0"/>
              <a:t>a fundamental hole</a:t>
            </a:r>
            <a:r>
              <a:rPr lang="en-US" sz="2800" dirty="0"/>
              <a:t> in the foundation of our languages and systems.”</a:t>
            </a:r>
          </a:p>
        </p:txBody>
      </p:sp>
      <p:sp>
        <p:nvSpPr>
          <p:cNvPr id="7" name="Flowchart: Document 6"/>
          <p:cNvSpPr/>
          <p:nvPr/>
        </p:nvSpPr>
        <p:spPr>
          <a:xfrm>
            <a:off x="838200" y="4611668"/>
            <a:ext cx="9939269" cy="1674832"/>
          </a:xfrm>
          <a:prstGeom prst="flowChartDocument">
            <a:avLst/>
          </a:prstGeom>
          <a:solidFill>
            <a:schemeClr val="accent4">
              <a:lumMod val="20000"/>
              <a:lumOff val="80000"/>
            </a:schemeClr>
          </a:solidFill>
          <a:ln w="38100">
            <a:noFill/>
          </a:ln>
        </p:spPr>
        <p:style>
          <a:lnRef idx="2">
            <a:schemeClr val="accent2"/>
          </a:lnRef>
          <a:fillRef idx="1">
            <a:schemeClr val="lt1"/>
          </a:fillRef>
          <a:effectRef idx="0">
            <a:schemeClr val="accent2"/>
          </a:effectRef>
          <a:fontRef idx="minor">
            <a:schemeClr val="dk1"/>
          </a:fontRef>
        </p:style>
        <p:txBody>
          <a:bodyPr rtlCol="0" anchor="t"/>
          <a:lstStyle/>
          <a:p>
            <a:r>
              <a:rPr lang="en-US" sz="2800" dirty="0"/>
              <a:t>“We call upon software and hardware communities to develop</a:t>
            </a:r>
          </a:p>
          <a:p>
            <a:r>
              <a:rPr lang="en-US" sz="2800" dirty="0"/>
              <a:t>languages and systems that enforce data-race-freedom, ...”</a:t>
            </a:r>
          </a:p>
        </p:txBody>
      </p:sp>
      <p:sp>
        <p:nvSpPr>
          <p:cNvPr id="4" name="Thought Bubble: Cloud 3">
            <a:extLst>
              <a:ext uri="{FF2B5EF4-FFF2-40B4-BE49-F238E27FC236}">
                <a16:creationId xmlns:a16="http://schemas.microsoft.com/office/drawing/2014/main" id="{961AEBBE-5C0C-4FD9-89FC-ECCF6E6E38C7}"/>
              </a:ext>
            </a:extLst>
          </p:cNvPr>
          <p:cNvSpPr/>
          <p:nvPr/>
        </p:nvSpPr>
        <p:spPr>
          <a:xfrm>
            <a:off x="9518603" y="951706"/>
            <a:ext cx="2517732" cy="1100696"/>
          </a:xfrm>
          <a:prstGeom prst="cloudCallout">
            <a:avLst>
              <a:gd name="adj1" fmla="val -50635"/>
              <a:gd name="adj2" fmla="val 60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Adve</a:t>
            </a:r>
            <a:r>
              <a:rPr lang="en-US" sz="1600" dirty="0">
                <a:solidFill>
                  <a:schemeClr val="tx1"/>
                </a:solidFill>
              </a:rPr>
              <a:t> and Boehm, CACM’10</a:t>
            </a:r>
            <a:endParaRPr lang="en-IN" sz="1600" dirty="0">
              <a:solidFill>
                <a:schemeClr val="tx1"/>
              </a:solidFill>
            </a:endParaRPr>
          </a:p>
        </p:txBody>
      </p:sp>
    </p:spTree>
    <p:extLst>
      <p:ext uri="{BB962C8B-B14F-4D97-AF65-F5344CB8AC3E}">
        <p14:creationId xmlns:p14="http://schemas.microsoft.com/office/powerpoint/2010/main" val="32589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4387</TotalTime>
  <Words>4266</Words>
  <Application>Microsoft Office PowerPoint</Application>
  <PresentationFormat>Widescreen</PresentationFormat>
  <Paragraphs>1055</Paragraphs>
  <Slides>68</Slides>
  <Notes>47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Consolas</vt:lpstr>
      <vt:lpstr>Fira Code</vt:lpstr>
      <vt:lpstr>Office Theme</vt:lpstr>
      <vt:lpstr>Rethinking Support for Region Conflict Exceptions</vt:lpstr>
      <vt:lpstr>C++ Program with Data Race</vt:lpstr>
      <vt:lpstr>Catch-Fire Semantics in C++</vt:lpstr>
      <vt:lpstr>Catch-Fire Semantics in C++</vt:lpstr>
      <vt:lpstr>PowerPoint Presentation</vt:lpstr>
      <vt:lpstr>PowerPoint Presentation</vt:lpstr>
      <vt:lpstr>PowerPoint Presentation</vt:lpstr>
      <vt:lpstr>PowerPoint Presentation</vt:lpstr>
      <vt:lpstr>Need for Stronger Semantics for Programs with Data Races</vt:lpstr>
      <vt:lpstr>What Do We Mean by Strong Semantics?</vt:lpstr>
      <vt:lpstr>Outline</vt:lpstr>
      <vt:lpstr>Strong Execution Semantics with Region Conflict Exceptions</vt:lpstr>
      <vt:lpstr>C++ Program with Data Race</vt:lpstr>
      <vt:lpstr>Data Race Exceptions</vt:lpstr>
      <vt:lpstr>Region Conflicts</vt:lpstr>
      <vt:lpstr>Synchronization Free Regions (SFRs)</vt:lpstr>
      <vt:lpstr>Region Conflicts</vt:lpstr>
      <vt:lpstr>Semantics with Region Conflict Exceptions</vt:lpstr>
      <vt:lpstr>Semantics with Region Conflict Exceptions</vt:lpstr>
      <vt:lpstr>Semantics with Region Conflict Exceptions</vt:lpstr>
      <vt:lpstr>Providing Region Conflict Exceptions</vt:lpstr>
      <vt:lpstr>Providing Region Conflict Exceptions</vt:lpstr>
      <vt:lpstr>Drawbacks with Conflict Exceptions</vt:lpstr>
      <vt:lpstr>Outline</vt:lpstr>
      <vt:lpstr>ARC: Practical Architecture Support for Region Conflict Exceptions</vt:lpstr>
      <vt:lpstr>ARC: Practical Architecture Support for Region Conflict Exceptions</vt:lpstr>
      <vt:lpstr>Baseline Architecture in ARC</vt:lpstr>
      <vt:lpstr>Baseline Architecture in ARC</vt:lpstr>
      <vt:lpstr>Key Insights in ARC</vt:lpstr>
      <vt:lpstr>Release Consistency</vt:lpstr>
      <vt:lpstr>Self-Invalidation</vt:lpstr>
      <vt:lpstr>ARC: Our Proposed Technique for Region Conflict Detection</vt:lpstr>
      <vt:lpstr>Understanding how ARC Works</vt:lpstr>
      <vt:lpstr>Understanding how ARC Works</vt:lpstr>
      <vt:lpstr>Serializability of Regions</vt:lpstr>
      <vt:lpstr>Region Boundary Operations in ARC</vt:lpstr>
      <vt:lpstr>Region Boundary Operations in ARC</vt:lpstr>
      <vt:lpstr>Region Boundary Operations in ARC</vt:lpstr>
      <vt:lpstr>ARC: Practical Architecture Support for Region Conflict Exceptions</vt:lpstr>
      <vt:lpstr>Detecting Sound and Precise Conflicts</vt:lpstr>
      <vt:lpstr>Modifications Introduced by ARC</vt:lpstr>
      <vt:lpstr>Metadata Management</vt:lpstr>
      <vt:lpstr>Access Information Memory (AIM)</vt:lpstr>
      <vt:lpstr>ARC Architecture with AIM Cache</vt:lpstr>
      <vt:lpstr>ARC: Practical Architecture Support for Region Conflict Exceptions</vt:lpstr>
      <vt:lpstr>Example Execution with ARC: No Conflict</vt:lpstr>
      <vt:lpstr>Example Execution with ARC: No Conflict</vt:lpstr>
      <vt:lpstr>Example Execution with ARC: No Conflict</vt:lpstr>
      <vt:lpstr>Example Execution with ARC: No Conflict</vt:lpstr>
      <vt:lpstr>Eager Conflict Detection with ARC: Conflict on Evicted Line</vt:lpstr>
      <vt:lpstr>Eager Conflict Detection with ARC: Conflict on Evicted Line</vt:lpstr>
      <vt:lpstr>Eager Conflict Detection with ARC: Conflict on Evicted Line</vt:lpstr>
      <vt:lpstr>Eager Conflict Detection with ARC: Conflict on Evicted Line</vt:lpstr>
      <vt:lpstr>Lazy Conflict Detection with ARC: Conflict on Private Lines</vt:lpstr>
      <vt:lpstr>Lazy Conflict Detection with ARC: Conflict on Private Lines</vt:lpstr>
      <vt:lpstr>Lazy Conflict Detection with ARC: Conflict on Private Lines</vt:lpstr>
      <vt:lpstr>Lazy Conflict Detection with ARC: Conflict on Private Lines</vt:lpstr>
      <vt:lpstr>Lazy Conflict Detection with ARC: Conflict on Private Lines</vt:lpstr>
      <vt:lpstr>Comparison of ARC with Related Approaches </vt:lpstr>
      <vt:lpstr>Comparing Conflict Exceptions and ARC</vt:lpstr>
      <vt:lpstr>Implementation and Evaluation</vt:lpstr>
      <vt:lpstr>Run-time Performance</vt:lpstr>
      <vt:lpstr>Run-time Performance</vt:lpstr>
      <vt:lpstr>Run-time Performance</vt:lpstr>
      <vt:lpstr>PowerPoint Presentation</vt:lpstr>
      <vt:lpstr>Overhead of Providing Region Conflict Detection</vt:lpstr>
      <vt:lpstr>PowerPoint Presentation</vt:lpstr>
      <vt:lpstr>Rethinking Support for Region Conflict Exceptions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dc:title>
  <dc:creator>Biswas, Swarnendu</dc:creator>
  <cp:lastModifiedBy>Swarnendu Biswas</cp:lastModifiedBy>
  <cp:revision>409</cp:revision>
  <dcterms:created xsi:type="dcterms:W3CDTF">2019-05-02T13:19:22Z</dcterms:created>
  <dcterms:modified xsi:type="dcterms:W3CDTF">2019-05-24T01:56:42Z</dcterms:modified>
</cp:coreProperties>
</file>