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86" r:id="rId2"/>
    <p:sldId id="311" r:id="rId3"/>
    <p:sldId id="289" r:id="rId4"/>
    <p:sldId id="295" r:id="rId5"/>
    <p:sldId id="299" r:id="rId6"/>
    <p:sldId id="292" r:id="rId7"/>
    <p:sldId id="300" r:id="rId8"/>
    <p:sldId id="301" r:id="rId9"/>
    <p:sldId id="298" r:id="rId10"/>
    <p:sldId id="307" r:id="rId11"/>
    <p:sldId id="305" r:id="rId12"/>
    <p:sldId id="303" r:id="rId13"/>
    <p:sldId id="302" r:id="rId14"/>
    <p:sldId id="308" r:id="rId15"/>
    <p:sldId id="313" r:id="rId16"/>
    <p:sldId id="296" r:id="rId17"/>
    <p:sldId id="310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AF1"/>
    <a:srgbClr val="F9D5B5"/>
    <a:srgbClr val="EEC39F"/>
    <a:srgbClr val="E4DBD5"/>
    <a:srgbClr val="F5FAFB"/>
    <a:srgbClr val="FDF4EC"/>
    <a:srgbClr val="FFD7B7"/>
    <a:srgbClr val="DBEEF4"/>
    <a:srgbClr val="DFF2F7"/>
    <a:srgbClr val="DD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 autoAdjust="0"/>
    <p:restoredTop sz="78486" autoAdjust="0"/>
  </p:normalViewPr>
  <p:slideViewPr>
    <p:cSldViewPr snapToGrid="0" snapToObjects="1">
      <p:cViewPr>
        <p:scale>
          <a:sx n="112" d="100"/>
          <a:sy n="112" d="100"/>
        </p:scale>
        <p:origin x="-568" y="1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:Users:sam:Documents:Guarder:paper:figure:data2-no-geome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0228721409824"/>
          <c:y val="0.0733231214475674"/>
          <c:w val="0.916439105826057"/>
          <c:h val="0.794818271888199"/>
        </c:manualLayout>
      </c:layout>
      <c:barChart>
        <c:barDir val="col"/>
        <c:grouping val="clustered"/>
        <c:varyColors val="0"/>
        <c:ser>
          <c:idx val="3"/>
          <c:order val="0"/>
          <c:tx>
            <c:v>Linux</c:v>
          </c:tx>
          <c:spPr>
            <a:solidFill>
              <a:srgbClr val="6184B8"/>
            </a:solidFill>
            <a:ln w="3175" cmpd="sng">
              <a:noFill/>
            </a:ln>
          </c:spPr>
          <c:invertIfNegative val="0"/>
          <c:cat>
            <c:strRef>
              <c:f>('updated PARSEC'!$A$3:$A$13,'updated PARSEC'!$A$20:$A$27,'updated PARSEC'!$A$29:$A$30)</c:f>
              <c:strCache>
                <c:ptCount val="21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streamcluster</c:v>
                </c:pt>
                <c:pt idx="9">
                  <c:v>swaptions</c:v>
                </c:pt>
                <c:pt idx="10">
                  <c:v>x264</c:v>
                </c:pt>
                <c:pt idx="11">
                  <c:v>Aget</c:v>
                </c:pt>
                <c:pt idx="12">
                  <c:v>Apache</c:v>
                </c:pt>
                <c:pt idx="13">
                  <c:v>Firefox</c:v>
                </c:pt>
                <c:pt idx="14">
                  <c:v>Memcached</c:v>
                </c:pt>
                <c:pt idx="15">
                  <c:v>MySQL</c:v>
                </c:pt>
                <c:pt idx="16">
                  <c:v>Pbzip2</c:v>
                </c:pt>
                <c:pt idx="17">
                  <c:v>Pfscan</c:v>
                </c:pt>
                <c:pt idx="18">
                  <c:v>SQLite</c:v>
                </c:pt>
                <c:pt idx="20">
                  <c:v>AVERAGE</c:v>
                </c:pt>
              </c:strCache>
            </c:strRef>
          </c:cat>
          <c:val>
            <c:numLit>
              <c:formatCode>General</c:formatCode>
              <c:ptCount val="21"/>
              <c:pt idx="0">
                <c:v>1.0</c:v>
              </c:pt>
              <c:pt idx="1">
                <c:v>1.0</c:v>
              </c:pt>
              <c:pt idx="2">
                <c:v>1.0</c:v>
              </c:pt>
              <c:pt idx="3">
                <c:v>1.0</c:v>
              </c:pt>
              <c:pt idx="4">
                <c:v>1.0</c:v>
              </c:pt>
              <c:pt idx="5">
                <c:v>1.0</c:v>
              </c:pt>
              <c:pt idx="6">
                <c:v>1.0</c:v>
              </c:pt>
              <c:pt idx="7">
                <c:v>1.0</c:v>
              </c:pt>
              <c:pt idx="8">
                <c:v>1.0</c:v>
              </c:pt>
              <c:pt idx="9">
                <c:v>1.0</c:v>
              </c:pt>
              <c:pt idx="10">
                <c:v>1.0</c:v>
              </c:pt>
              <c:pt idx="11">
                <c:v>1.0</c:v>
              </c:pt>
              <c:pt idx="12">
                <c:v>1.0</c:v>
              </c:pt>
              <c:pt idx="13">
                <c:v>1.0</c:v>
              </c:pt>
              <c:pt idx="14">
                <c:v>1.0</c:v>
              </c:pt>
              <c:pt idx="15">
                <c:v>1.0</c:v>
              </c:pt>
              <c:pt idx="16">
                <c:v>1.0</c:v>
              </c:pt>
              <c:pt idx="17">
                <c:v>1.0</c:v>
              </c:pt>
              <c:pt idx="18">
                <c:v>1.0</c:v>
              </c:pt>
              <c:pt idx="19">
                <c:v>0.0</c:v>
              </c:pt>
              <c:pt idx="20">
                <c:v>1.0</c:v>
              </c:pt>
            </c:numLit>
          </c:val>
        </c:ser>
        <c:ser>
          <c:idx val="0"/>
          <c:order val="1"/>
          <c:tx>
            <c:v>DieHarder</c:v>
          </c:tx>
          <c:spPr>
            <a:solidFill>
              <a:srgbClr val="BBAD6A"/>
            </a:solidFill>
          </c:spPr>
          <c:invertIfNegative val="0"/>
          <c:cat>
            <c:strRef>
              <c:f>('updated PARSEC'!$A$3:$A$13,'updated PARSEC'!$A$20:$A$27,'updated PARSEC'!$A$29:$A$30)</c:f>
              <c:strCache>
                <c:ptCount val="21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streamcluster</c:v>
                </c:pt>
                <c:pt idx="9">
                  <c:v>swaptions</c:v>
                </c:pt>
                <c:pt idx="10">
                  <c:v>x264</c:v>
                </c:pt>
                <c:pt idx="11">
                  <c:v>Aget</c:v>
                </c:pt>
                <c:pt idx="12">
                  <c:v>Apache</c:v>
                </c:pt>
                <c:pt idx="13">
                  <c:v>Firefox</c:v>
                </c:pt>
                <c:pt idx="14">
                  <c:v>Memcached</c:v>
                </c:pt>
                <c:pt idx="15">
                  <c:v>MySQL</c:v>
                </c:pt>
                <c:pt idx="16">
                  <c:v>Pbzip2</c:v>
                </c:pt>
                <c:pt idx="17">
                  <c:v>Pfscan</c:v>
                </c:pt>
                <c:pt idx="18">
                  <c:v>SQLite</c:v>
                </c:pt>
                <c:pt idx="20">
                  <c:v>AVERAGE</c:v>
                </c:pt>
              </c:strCache>
            </c:strRef>
          </c:cat>
          <c:val>
            <c:numRef>
              <c:f>('updated PARSEC'!$D$3:$D$13,'updated PARSEC'!$D$20:$D$27,'updated PARSEC'!$D$29:$D$30)</c:f>
              <c:numCache>
                <c:formatCode>General</c:formatCode>
                <c:ptCount val="21"/>
                <c:pt idx="0">
                  <c:v>1.015297906602254</c:v>
                </c:pt>
                <c:pt idx="1">
                  <c:v>1.103759398496241</c:v>
                </c:pt>
                <c:pt idx="2">
                  <c:v>1.294096407293736</c:v>
                </c:pt>
                <c:pt idx="3">
                  <c:v>1.435526113079649</c:v>
                </c:pt>
                <c:pt idx="4">
                  <c:v>1.128907983737817</c:v>
                </c:pt>
                <c:pt idx="5">
                  <c:v>1.030849030849031</c:v>
                </c:pt>
                <c:pt idx="6">
                  <c:v>1.050813179405073</c:v>
                </c:pt>
                <c:pt idx="7">
                  <c:v>10.67983297596208</c:v>
                </c:pt>
                <c:pt idx="8">
                  <c:v>1.055073397635972</c:v>
                </c:pt>
                <c:pt idx="9">
                  <c:v>5.99974971843324</c:v>
                </c:pt>
                <c:pt idx="10">
                  <c:v>1.006739462251967</c:v>
                </c:pt>
                <c:pt idx="11">
                  <c:v>1.001362707214135</c:v>
                </c:pt>
                <c:pt idx="12">
                  <c:v>1.04076519249125</c:v>
                </c:pt>
                <c:pt idx="13">
                  <c:v>1.414946801692091</c:v>
                </c:pt>
                <c:pt idx="14">
                  <c:v>1.000541125528071</c:v>
                </c:pt>
                <c:pt idx="15">
                  <c:v>1.121177991541951</c:v>
                </c:pt>
                <c:pt idx="16">
                  <c:v>1.059329320502031</c:v>
                </c:pt>
                <c:pt idx="17">
                  <c:v>1.041221374553613</c:v>
                </c:pt>
                <c:pt idx="18">
                  <c:v>1.157853100499316</c:v>
                </c:pt>
                <c:pt idx="20">
                  <c:v>1.875675957251027</c:v>
                </c:pt>
              </c:numCache>
            </c:numRef>
          </c:val>
        </c:ser>
        <c:ser>
          <c:idx val="1"/>
          <c:order val="2"/>
          <c:tx>
            <c:v>OpenBSD</c:v>
          </c:tx>
          <c:spPr>
            <a:solidFill>
              <a:srgbClr val="7AA453"/>
            </a:solidFill>
          </c:spPr>
          <c:invertIfNegative val="0"/>
          <c:cat>
            <c:strRef>
              <c:f>('updated PARSEC'!$A$3:$A$13,'updated PARSEC'!$A$20:$A$27,'updated PARSEC'!$A$29:$A$30)</c:f>
              <c:strCache>
                <c:ptCount val="21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streamcluster</c:v>
                </c:pt>
                <c:pt idx="9">
                  <c:v>swaptions</c:v>
                </c:pt>
                <c:pt idx="10">
                  <c:v>x264</c:v>
                </c:pt>
                <c:pt idx="11">
                  <c:v>Aget</c:v>
                </c:pt>
                <c:pt idx="12">
                  <c:v>Apache</c:v>
                </c:pt>
                <c:pt idx="13">
                  <c:v>Firefox</c:v>
                </c:pt>
                <c:pt idx="14">
                  <c:v>Memcached</c:v>
                </c:pt>
                <c:pt idx="15">
                  <c:v>MySQL</c:v>
                </c:pt>
                <c:pt idx="16">
                  <c:v>Pbzip2</c:v>
                </c:pt>
                <c:pt idx="17">
                  <c:v>Pfscan</c:v>
                </c:pt>
                <c:pt idx="18">
                  <c:v>SQLite</c:v>
                </c:pt>
                <c:pt idx="20">
                  <c:v>AVERAGE</c:v>
                </c:pt>
              </c:strCache>
            </c:strRef>
          </c:cat>
          <c:val>
            <c:numRef>
              <c:f>('updated PARSEC'!$P$3:$P$13,'updated PARSEC'!$P$20:$P$27,'updated PARSEC'!$P$29:$P$30)</c:f>
              <c:numCache>
                <c:formatCode>General</c:formatCode>
                <c:ptCount val="21"/>
                <c:pt idx="0">
                  <c:v>1.001447957706165</c:v>
                </c:pt>
                <c:pt idx="1">
                  <c:v>1.07877156246884</c:v>
                </c:pt>
                <c:pt idx="2">
                  <c:v>1.11609451627285</c:v>
                </c:pt>
                <c:pt idx="3">
                  <c:v>1.315406976744186</c:v>
                </c:pt>
                <c:pt idx="4">
                  <c:v>1.052722406142143</c:v>
                </c:pt>
                <c:pt idx="5">
                  <c:v>1.015706806282723</c:v>
                </c:pt>
                <c:pt idx="6">
                  <c:v>0.99213810990436</c:v>
                </c:pt>
                <c:pt idx="7">
                  <c:v>1.060151224466764</c:v>
                </c:pt>
                <c:pt idx="8">
                  <c:v>0.969026548672566</c:v>
                </c:pt>
                <c:pt idx="9">
                  <c:v>4.19555667126898</c:v>
                </c:pt>
                <c:pt idx="10">
                  <c:v>0.996108949416342</c:v>
                </c:pt>
                <c:pt idx="11">
                  <c:v>1.001363946320463</c:v>
                </c:pt>
                <c:pt idx="12">
                  <c:v>1.036899089657358</c:v>
                </c:pt>
                <c:pt idx="13">
                  <c:v>1.208819382130496</c:v>
                </c:pt>
                <c:pt idx="14">
                  <c:v>1.007466666597651</c:v>
                </c:pt>
                <c:pt idx="15">
                  <c:v>2.965764479606607</c:v>
                </c:pt>
                <c:pt idx="16">
                  <c:v>1.021793796969407</c:v>
                </c:pt>
                <c:pt idx="17">
                  <c:v>1.06688154699672</c:v>
                </c:pt>
                <c:pt idx="18">
                  <c:v>1.404612669641863</c:v>
                </c:pt>
                <c:pt idx="20">
                  <c:v>1.342459647750868</c:v>
                </c:pt>
              </c:numCache>
            </c:numRef>
          </c:val>
        </c:ser>
        <c:ser>
          <c:idx val="2"/>
          <c:order val="3"/>
          <c:tx>
            <c:v>FreeGuard</c:v>
          </c:tx>
          <c:spPr>
            <a:solidFill>
              <a:srgbClr val="BB5054"/>
            </a:solidFill>
          </c:spPr>
          <c:invertIfNegative val="0"/>
          <c:cat>
            <c:strRef>
              <c:f>('updated PARSEC'!$A$3:$A$13,'updated PARSEC'!$A$20:$A$27,'updated PARSEC'!$A$29:$A$30)</c:f>
              <c:strCache>
                <c:ptCount val="21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streamcluster</c:v>
                </c:pt>
                <c:pt idx="9">
                  <c:v>swaptions</c:v>
                </c:pt>
                <c:pt idx="10">
                  <c:v>x264</c:v>
                </c:pt>
                <c:pt idx="11">
                  <c:v>Aget</c:v>
                </c:pt>
                <c:pt idx="12">
                  <c:v>Apache</c:v>
                </c:pt>
                <c:pt idx="13">
                  <c:v>Firefox</c:v>
                </c:pt>
                <c:pt idx="14">
                  <c:v>Memcached</c:v>
                </c:pt>
                <c:pt idx="15">
                  <c:v>MySQL</c:v>
                </c:pt>
                <c:pt idx="16">
                  <c:v>Pbzip2</c:v>
                </c:pt>
                <c:pt idx="17">
                  <c:v>Pfscan</c:v>
                </c:pt>
                <c:pt idx="18">
                  <c:v>SQLite</c:v>
                </c:pt>
                <c:pt idx="20">
                  <c:v>AVERAGE</c:v>
                </c:pt>
              </c:strCache>
            </c:strRef>
          </c:cat>
          <c:val>
            <c:numRef>
              <c:f>('updated PARSEC'!$M$3:$M$13,'updated PARSEC'!$M$20:$M$27,'updated PARSEC'!$M$29:$M$30)</c:f>
              <c:numCache>
                <c:formatCode>General</c:formatCode>
                <c:ptCount val="21"/>
                <c:pt idx="0">
                  <c:v>1.003475935828877</c:v>
                </c:pt>
                <c:pt idx="1">
                  <c:v>1.036920222634508</c:v>
                </c:pt>
                <c:pt idx="2">
                  <c:v>1.216446644664466</c:v>
                </c:pt>
                <c:pt idx="3">
                  <c:v>0.76235509456986</c:v>
                </c:pt>
                <c:pt idx="4">
                  <c:v>1.06754541729272</c:v>
                </c:pt>
                <c:pt idx="5">
                  <c:v>1.015037593984962</c:v>
                </c:pt>
                <c:pt idx="6">
                  <c:v>1.016917293233083</c:v>
                </c:pt>
                <c:pt idx="7">
                  <c:v>1.135986547085202</c:v>
                </c:pt>
                <c:pt idx="8">
                  <c:v>1.015878823357237</c:v>
                </c:pt>
                <c:pt idx="9">
                  <c:v>1.057916977380065</c:v>
                </c:pt>
                <c:pt idx="10">
                  <c:v>0.994372010130382</c:v>
                </c:pt>
                <c:pt idx="11">
                  <c:v>1.005223711115006</c:v>
                </c:pt>
                <c:pt idx="12">
                  <c:v>1.003528013191701</c:v>
                </c:pt>
                <c:pt idx="13">
                  <c:v>0.946288937315729</c:v>
                </c:pt>
                <c:pt idx="14">
                  <c:v>1.00027056261252</c:v>
                </c:pt>
                <c:pt idx="15">
                  <c:v>1.007307662020632</c:v>
                </c:pt>
                <c:pt idx="16">
                  <c:v>1.043852106748127</c:v>
                </c:pt>
                <c:pt idx="17">
                  <c:v>1.02519083984553</c:v>
                </c:pt>
                <c:pt idx="18">
                  <c:v>0.997261607764837</c:v>
                </c:pt>
                <c:pt idx="20">
                  <c:v>1.018514526356602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2143633096"/>
        <c:axId val="-2143629928"/>
      </c:barChart>
      <c:catAx>
        <c:axId val="-2143633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3629928"/>
        <c:crosses val="autoZero"/>
        <c:auto val="1"/>
        <c:lblAlgn val="ctr"/>
        <c:lblOffset val="100"/>
        <c:noMultiLvlLbl val="0"/>
      </c:catAx>
      <c:valAx>
        <c:axId val="-2143629928"/>
        <c:scaling>
          <c:orientation val="minMax"/>
          <c:max val="1.6"/>
          <c:min val="0.0"/>
        </c:scaling>
        <c:delete val="0"/>
        <c:axPos val="l"/>
        <c:majorGridlines>
          <c:spPr>
            <a:ln w="3175" cap="rnd">
              <a:solidFill>
                <a:schemeClr val="tx1"/>
              </a:solidFill>
              <a:tailEnd type="none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Normalized Performance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3633096"/>
        <c:crosses val="autoZero"/>
        <c:crossBetween val="between"/>
        <c:majorUnit val="0.2"/>
        <c:minorUnit val="0.04"/>
      </c:valAx>
    </c:plotArea>
    <c:legend>
      <c:legendPos val="t"/>
      <c:layout>
        <c:manualLayout>
          <c:xMode val="edge"/>
          <c:yMode val="edge"/>
          <c:x val="0.216595812208992"/>
          <c:y val="0.00270301697272134"/>
          <c:w val="0.622794293570447"/>
          <c:h val="0.04591150857798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 w="0"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CF52B-F3CC-2B49-8F34-35B58D68EB0D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B0820-11FF-3F4F-8C91-B7E20E7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1CFA0-B11D-584A-B11B-5B64F348268A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E5EA7-673A-6F4B-B4B6-94CB7C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14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Closer: So now that we've seen which mechanisms allow FreeGuard to perform better than existing secure allocators,</a:t>
            </a:r>
            <a:r>
              <a:rPr lang="en-US" baseline="0" dirty="0" smtClean="0"/>
              <a:t> </a:t>
            </a:r>
            <a:r>
              <a:rPr lang="en-US" dirty="0" smtClean="0"/>
              <a:t>now we can discuss what security mechanisms </a:t>
            </a:r>
            <a:r>
              <a:rPr lang="en-US" dirty="0" smtClean="0"/>
              <a:t>it provides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45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Opener: “All existing secure allocators provide randomization, which </a:t>
            </a:r>
            <a:r>
              <a:rPr lang="en-US" dirty="0" smtClean="0"/>
              <a:t>is designed to increase </a:t>
            </a:r>
            <a:r>
              <a:rPr lang="en-US" dirty="0" smtClean="0"/>
              <a:t>the complexity of attacks.</a:t>
            </a:r>
            <a:r>
              <a:rPr lang="en-US" baseline="0" dirty="0" smtClean="0"/>
              <a:t> </a:t>
            </a:r>
            <a:r>
              <a:rPr lang="en-US" dirty="0" smtClean="0"/>
              <a:t>We also provide randomization,</a:t>
            </a:r>
            <a:r>
              <a:rPr lang="en-US" baseline="0" dirty="0" smtClean="0"/>
              <a:t> b</a:t>
            </a:r>
            <a:r>
              <a:rPr lang="en-US" dirty="0" smtClean="0"/>
              <a:t>ut differently, we provide four-way randomization.”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11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87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So, while FreeGuard implements a similar set of features, its primary contribution is in being a low-overhead secure allocator, which leads us to its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/*</a:t>
            </a:r>
          </a:p>
          <a:p>
            <a:r>
              <a:rPr lang="en-US" baseline="0" dirty="0" smtClean="0"/>
              <a:t>OpenBSD only checks the canary on the freed object; it provides no neighbor checking; thus, the omnibus symbol.</a:t>
            </a:r>
          </a:p>
          <a:p>
            <a:r>
              <a:rPr lang="en-US" baseline="0" dirty="0" smtClean="0"/>
              <a:t>FreeGuard has only 2 bits of entropy for randomized allocation, hence its own omnibus symbol.</a:t>
            </a:r>
          </a:p>
          <a:p>
            <a:r>
              <a:rPr lang="en-US" baseline="0" dirty="0" smtClean="0"/>
              <a:t>*/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0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notice Firefox in this list, and can see that FreeGuard actually out-performs</a:t>
            </a:r>
            <a:r>
              <a:rPr lang="en-US" baseline="0" dirty="0" smtClean="0"/>
              <a:t> the default Firefox allocation (which is based on </a:t>
            </a:r>
            <a:r>
              <a:rPr lang="en-US" baseline="0" dirty="0" err="1" smtClean="0"/>
              <a:t>jemalloc</a:t>
            </a:r>
            <a:r>
              <a:rPr lang="en-US" baseline="0" dirty="0" smtClean="0"/>
              <a:t>). It’s for this reason Mozilla is currently evaluating FreeGuard for potential use with Firefox.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values have been normalized to </a:t>
            </a:r>
            <a:r>
              <a:rPr lang="en-US" baseline="0" dirty="0" err="1" smtClean="0"/>
              <a:t>glibc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26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assume the attackers cannot view our memory mapping,</a:t>
            </a:r>
          </a:p>
          <a:p>
            <a:pPr lvl="1"/>
            <a:r>
              <a:rPr lang="en-US" dirty="0" smtClean="0"/>
              <a:t>which would mean they could determine the metadata mapping and possibly take control of the allocator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Typically, the memory allocator forms the first line-of-defense against these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vulnerabilities</a:t>
            </a:r>
            <a:r>
              <a:rPr lang="en-US" dirty="0" smtClean="0"/>
              <a:t>, </a:t>
            </a:r>
            <a:r>
              <a:rPr lang="en-US" dirty="0" smtClean="0"/>
              <a:t>but, </a:t>
            </a:r>
            <a:r>
              <a:rPr lang="en-US" dirty="0" smtClean="0"/>
              <a:t>the Linux allocator doesn't provide any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security guarantee.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3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"</a:t>
            </a:r>
            <a:r>
              <a:rPr lang="en-US" baseline="0" dirty="0" smtClean="0"/>
              <a:t>poor handling" == if the metadata is crashed, then the allocator can't check object status, which can lead to</a:t>
            </a:r>
          </a:p>
          <a:p>
            <a:r>
              <a:rPr lang="en-US" baseline="0" dirty="0" smtClean="0"/>
              <a:t>the same object being utilized twice, and could even result in hijacked control flow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Outro: </a:t>
            </a:r>
            <a:r>
              <a:rPr lang="en-US" baseline="0" dirty="0" smtClean="0"/>
              <a:t>As you can see, the default Linux allocator can't provide a good defense,</a:t>
            </a:r>
          </a:p>
          <a:p>
            <a:r>
              <a:rPr lang="en-US" baseline="0" dirty="0" smtClean="0"/>
              <a:t>which is why we </a:t>
            </a:r>
            <a:r>
              <a:rPr lang="en-US" baseline="0" dirty="0" smtClean="0"/>
              <a:t>have </a:t>
            </a:r>
            <a:r>
              <a:rPr lang="en-US" baseline="0" dirty="0" smtClean="0"/>
              <a:t>secure allocators, which are designed to </a:t>
            </a:r>
            <a:r>
              <a:rPr lang="en-US" baseline="0" smtClean="0"/>
              <a:t>improve </a:t>
            </a:r>
            <a:r>
              <a:rPr lang="en-US" baseline="0" smtClean="0"/>
              <a:t>the </a:t>
            </a:r>
            <a:r>
              <a:rPr lang="en-US" baseline="0" dirty="0" smtClean="0"/>
              <a:t>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is why we developed FreeGuard,</a:t>
            </a:r>
          </a:p>
          <a:p>
            <a:r>
              <a:rPr lang="en-US" dirty="0" smtClean="0"/>
              <a:t>which has similar performance to Linux, but offers a significant improvement to security.”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“In particular,</a:t>
            </a:r>
            <a:r>
              <a:rPr lang="en-US" baseline="0" dirty="0" smtClean="0"/>
              <a:t> </a:t>
            </a:r>
            <a:r>
              <a:rPr lang="en-US" dirty="0" smtClean="0"/>
              <a:t>its memory layout allows it to perform</a:t>
            </a:r>
            <a:r>
              <a:rPr lang="en-US" baseline="0" dirty="0" smtClean="0"/>
              <a:t> </a:t>
            </a:r>
            <a:r>
              <a:rPr lang="en-US" dirty="0" smtClean="0"/>
              <a:t>well,</a:t>
            </a:r>
            <a:r>
              <a:rPr lang="en-US" baseline="0" dirty="0" smtClean="0"/>
              <a:t> </a:t>
            </a:r>
            <a:r>
              <a:rPr lang="en-US" dirty="0" smtClean="0"/>
              <a:t>but </a:t>
            </a:r>
            <a:r>
              <a:rPr lang="en-US" dirty="0" smtClean="0"/>
              <a:t>also provide a </a:t>
            </a:r>
            <a:r>
              <a:rPr lang="en-US" dirty="0" smtClean="0"/>
              <a:t>strong security guarantee.”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Opener: This uniform layout enables our “information-computable” property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 deallocation we are only</a:t>
            </a:r>
            <a:r>
              <a:rPr lang="en-US" baseline="0" dirty="0" smtClean="0"/>
              <a:t> given the object’s address, from which we need to find the object’s size class and metadata, which we can compute in constant time.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Closer: To further improve performance, we borrowed the </a:t>
            </a:r>
            <a:r>
              <a:rPr lang="en-US" dirty="0" err="1" smtClean="0"/>
              <a:t>freelist</a:t>
            </a:r>
            <a:r>
              <a:rPr lang="en-US" dirty="0" smtClean="0"/>
              <a:t> mechanism from performance-oriented allocators.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table show the number of trials needed to perform an allocation or deallocation </a:t>
            </a:r>
            <a:r>
              <a:rPr lang="en-US" dirty="0" smtClean="0"/>
              <a:t>for </a:t>
            </a:r>
            <a:r>
              <a:rPr lang="en-US" dirty="0" smtClean="0"/>
              <a:t>each of these secure allocators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Outro: This is one reason why FreeGuard performs better than OpenBSD and DieHarder,</a:t>
            </a:r>
            <a:r>
              <a:rPr lang="en-US" baseline="0" dirty="0" smtClean="0"/>
              <a:t> but it’s not the only reason.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5EA7-673A-6F4B-B4B6-94CB7C81E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80" y="1262405"/>
            <a:ext cx="8642384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" y="3265830"/>
            <a:ext cx="8642384" cy="17526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ts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18430"/>
            <a:ext cx="2255521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771" y="5217253"/>
            <a:ext cx="3872783" cy="1431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10" y="15435"/>
            <a:ext cx="8733654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1308100"/>
            <a:ext cx="8733654" cy="4818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858688" y="6578600"/>
            <a:ext cx="1068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E2E067-867D-6742-8085-D92830E30694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1" y="3082591"/>
            <a:ext cx="846881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1" y="1582404"/>
            <a:ext cx="84688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8688" y="6578600"/>
            <a:ext cx="1068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E2E067-867D-6742-8085-D92830E30694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688" y="6578600"/>
            <a:ext cx="1068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E2E067-867D-6742-8085-D92830E30694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66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03"/>
          <a:stretch>
            <a:fillRect/>
          </a:stretch>
        </p:blipFill>
        <p:spPr>
          <a:xfrm>
            <a:off x="-5285" y="6536265"/>
            <a:ext cx="9285041" cy="3302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210" y="15435"/>
            <a:ext cx="8733654" cy="962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210" y="1371600"/>
            <a:ext cx="8733654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61385" y="6587067"/>
            <a:ext cx="65618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The University of Texas at San Antonio, One UTSA Circle, San Antonio, TX 78249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210" y="6578600"/>
            <a:ext cx="1068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1B965DE9-16D5-494C-AB44-2B0A8244A6B9}" type="datetime1">
              <a:rPr lang="en-US" sz="900" smtClean="0">
                <a:solidFill>
                  <a:srgbClr val="FFFFFF"/>
                </a:solidFill>
              </a:rPr>
              <a:t>11/2/17</a:t>
            </a:fld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193210" y="1143000"/>
            <a:ext cx="8733654" cy="38100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47321"/>
          </a:solidFill>
          <a:latin typeface="Garamond"/>
          <a:ea typeface="+mj-ea"/>
          <a:cs typeface="Garam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Garamond"/>
          <a:ea typeface="+mn-ea"/>
          <a:cs typeface="Garamo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Garamond"/>
          <a:ea typeface="+mn-ea"/>
          <a:cs typeface="Garamo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Garamond"/>
          <a:ea typeface="+mn-ea"/>
          <a:cs typeface="Garamo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Garamond"/>
          <a:ea typeface="+mn-ea"/>
          <a:cs typeface="Garamo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Garamond"/>
          <a:ea typeface="+mn-ea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sz="3600" dirty="0"/>
              <a:t>REE</a:t>
            </a:r>
            <a:r>
              <a:rPr lang="en-US" dirty="0"/>
              <a:t>G</a:t>
            </a:r>
            <a:r>
              <a:rPr lang="en-US" sz="3600" dirty="0"/>
              <a:t>UARD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A Faster Secure Heap Allocator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Sam Silvestro, </a:t>
            </a:r>
            <a:r>
              <a:rPr lang="en-US" dirty="0" err="1">
                <a:solidFill>
                  <a:schemeClr val="tx2"/>
                </a:solidFill>
              </a:rPr>
              <a:t>Hongyu</a:t>
            </a:r>
            <a:r>
              <a:rPr lang="en-US" dirty="0">
                <a:solidFill>
                  <a:schemeClr val="tx2"/>
                </a:solidFill>
              </a:rPr>
              <a:t> Liu, Corey Crosser,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Zhiqiang</a:t>
            </a:r>
            <a:r>
              <a:rPr lang="en-US" dirty="0" smtClean="0">
                <a:solidFill>
                  <a:schemeClr val="tx2"/>
                </a:solidFill>
              </a:rPr>
              <a:t> Lin*, </a:t>
            </a:r>
            <a:r>
              <a:rPr lang="en-US" dirty="0">
                <a:solidFill>
                  <a:schemeClr val="tx2"/>
                </a:solidFill>
              </a:rPr>
              <a:t>Tongping Liu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University of Texas at San </a:t>
            </a:r>
            <a:r>
              <a:rPr lang="en-US" sz="3600" dirty="0" smtClean="0">
                <a:solidFill>
                  <a:schemeClr val="tx2"/>
                </a:solidFill>
              </a:rPr>
              <a:t>Antonio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700" dirty="0" smtClean="0">
                <a:solidFill>
                  <a:schemeClr val="tx2"/>
                </a:solidFill>
              </a:rPr>
              <a:t>* University of Texas at Dallas</a:t>
            </a:r>
            <a:endParaRPr lang="en-US" sz="3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1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 of Performance Improvements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1358900"/>
            <a:ext cx="8733654" cy="4767263"/>
          </a:xfrm>
        </p:spPr>
        <p:txBody>
          <a:bodyPr>
            <a:normAutofit/>
          </a:bodyPr>
          <a:lstStyle/>
          <a:p>
            <a:r>
              <a:rPr lang="en-US" dirty="0" smtClean="0"/>
              <a:t>Unique information-computable design</a:t>
            </a:r>
          </a:p>
          <a:p>
            <a:pPr lvl="1"/>
            <a:r>
              <a:rPr lang="en-US" dirty="0" smtClean="0"/>
              <a:t>BIBOP-style layout with metadata in shadow memory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Constant</a:t>
            </a:r>
            <a:r>
              <a:rPr lang="en-US" sz="3200" dirty="0"/>
              <a:t>-time allocation and </a:t>
            </a:r>
            <a:r>
              <a:rPr lang="en-US" sz="3200" dirty="0" smtClean="0"/>
              <a:t>deallocation</a:t>
            </a:r>
          </a:p>
          <a:p>
            <a:r>
              <a:rPr lang="en-US" dirty="0" smtClean="0"/>
              <a:t>Per-thread sub-heap design reduces lock contention</a:t>
            </a:r>
          </a:p>
          <a:p>
            <a:r>
              <a:rPr lang="en-US" dirty="0" smtClean="0"/>
              <a:t>Reduced number of system calls</a:t>
            </a:r>
          </a:p>
        </p:txBody>
      </p:sp>
    </p:spTree>
    <p:extLst>
      <p:ext uri="{BB962C8B-B14F-4D97-AF65-F5344CB8AC3E}">
        <p14:creationId xmlns:p14="http://schemas.microsoft.com/office/powerpoint/2010/main" val="35096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Secure Design – </a:t>
            </a:r>
            <a:r>
              <a:rPr lang="en-US" sz="3200" dirty="0" smtClean="0"/>
              <a:t>Segregated Metadata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24" y="1203733"/>
            <a:ext cx="8733654" cy="112129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BIBOP style can separate metadata with the actual heap</a:t>
            </a:r>
          </a:p>
          <a:p>
            <a:r>
              <a:rPr lang="en-US" sz="2000" dirty="0" smtClean="0"/>
              <a:t>Metadata is placed in a separate area, preventing </a:t>
            </a:r>
            <a:r>
              <a:rPr lang="en-US" sz="2000" dirty="0"/>
              <a:t>metadata-based </a:t>
            </a:r>
            <a:r>
              <a:rPr lang="en-US" sz="2000" dirty="0" smtClean="0"/>
              <a:t>attacks</a:t>
            </a:r>
          </a:p>
          <a:p>
            <a:pPr lvl="1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6" y="2120697"/>
            <a:ext cx="7249898" cy="31321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74662" y="5347379"/>
            <a:ext cx="10182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Linux</a:t>
            </a:r>
          </a:p>
          <a:p>
            <a:pPr algn="ctr"/>
            <a:r>
              <a:rPr lang="en-US" dirty="0" smtClean="0"/>
              <a:t>Allocator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49922" y="3342597"/>
            <a:ext cx="7411771" cy="191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283986" y="5421963"/>
            <a:ext cx="4903908" cy="423260"/>
            <a:chOff x="333559" y="1783048"/>
            <a:chExt cx="9352473" cy="667039"/>
          </a:xfrm>
        </p:grpSpPr>
        <p:sp>
          <p:nvSpPr>
            <p:cNvPr id="57" name="Rectangle 56"/>
            <p:cNvSpPr/>
            <p:nvPr/>
          </p:nvSpPr>
          <p:spPr>
            <a:xfrm>
              <a:off x="333559" y="1783048"/>
              <a:ext cx="1077651" cy="6670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err="1" smtClean="0">
                  <a:solidFill>
                    <a:schemeClr val="tx1"/>
                  </a:solidFill>
                  <a:latin typeface="Arial Black"/>
                  <a:cs typeface="Arial Black"/>
                </a:rPr>
                <a:t>prev</a:t>
              </a:r>
              <a:r>
                <a:rPr lang="en-US" sz="6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 size</a:t>
              </a:r>
              <a: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/>
              </a:r>
              <a:b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</a:br>
              <a: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16</a:t>
              </a:r>
              <a:endParaRPr lang="en-US" sz="1000" i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11210" y="1783048"/>
              <a:ext cx="1077651" cy="6670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cur size</a:t>
              </a:r>
              <a: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/>
              </a:r>
              <a:b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</a:br>
              <a: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32</a:t>
              </a:r>
              <a:endParaRPr lang="en-US" sz="1000" i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488861" y="1783048"/>
              <a:ext cx="2886567" cy="6670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allocated space</a:t>
              </a:r>
              <a:endParaRPr lang="en-US" sz="1000" i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75428" y="1783048"/>
              <a:ext cx="1077651" cy="667039"/>
            </a:xfrm>
            <a:prstGeom prst="rect">
              <a:avLst/>
            </a:prstGeom>
            <a:solidFill>
              <a:srgbClr val="DBEEF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err="1" smtClean="0">
                  <a:solidFill>
                    <a:schemeClr val="tx1"/>
                  </a:solidFill>
                  <a:latin typeface="Arial Black"/>
                  <a:cs typeface="Arial Black"/>
                </a:rPr>
                <a:t>prev</a:t>
              </a:r>
              <a:r>
                <a:rPr lang="en-US" sz="6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 size</a:t>
              </a:r>
              <a: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/>
              </a:r>
              <a:b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</a:br>
              <a: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32</a:t>
              </a:r>
              <a:endParaRPr lang="en-US" sz="1000" i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53079" y="1783048"/>
              <a:ext cx="1077651" cy="6670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cur size</a:t>
              </a:r>
              <a: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/>
              </a:r>
              <a:b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</a:br>
              <a:r>
                <a:rPr lang="en-US" sz="10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24</a:t>
              </a:r>
              <a:endParaRPr lang="en-US" sz="1000" i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530730" y="1783048"/>
              <a:ext cx="2155302" cy="6670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000" i="1" dirty="0" smtClean="0">
                  <a:ln w="3175" cmpd="sng">
                    <a:noFill/>
                  </a:ln>
                  <a:solidFill>
                    <a:schemeClr val="tx1"/>
                  </a:solidFill>
                  <a:latin typeface="Arial Black"/>
                  <a:cs typeface="Arial Black"/>
                </a:rPr>
                <a:t>free space</a:t>
              </a:r>
              <a:endParaRPr lang="en-US" sz="1000" i="1" dirty="0">
                <a:ln w="3175" cmpd="sng">
                  <a:noFill/>
                </a:ln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6057776" y="5415612"/>
            <a:ext cx="565059" cy="423260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i="1" dirty="0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  </a:t>
            </a:r>
            <a:r>
              <a:rPr lang="en-US" sz="1000" i="1" dirty="0" err="1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fd</a:t>
            </a:r>
            <a:endParaRPr lang="en-US" sz="1000" i="1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26172" y="5415470"/>
            <a:ext cx="565059" cy="423260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i="1" dirty="0" err="1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bk</a:t>
            </a:r>
            <a:endParaRPr lang="en-US" sz="1000" i="1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996211" y="5853015"/>
            <a:ext cx="412820" cy="442692"/>
            <a:chOff x="6495145" y="5188857"/>
            <a:chExt cx="674423" cy="684246"/>
          </a:xfrm>
        </p:grpSpPr>
        <p:cxnSp>
          <p:nvCxnSpPr>
            <p:cNvPr id="66" name="Curved Connector 65"/>
            <p:cNvCxnSpPr>
              <a:stCxn id="67" idx="4"/>
            </p:cNvCxnSpPr>
            <p:nvPr/>
          </p:nvCxnSpPr>
          <p:spPr>
            <a:xfrm rot="5400000">
              <a:off x="6507081" y="5244308"/>
              <a:ext cx="616859" cy="640731"/>
            </a:xfrm>
            <a:prstGeom prst="curvedConnector2">
              <a:avLst/>
            </a:prstGeom>
            <a:ln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102181" y="5188857"/>
              <a:ext cx="67387" cy="6738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913340" y="5853014"/>
            <a:ext cx="412820" cy="442692"/>
            <a:chOff x="7920595" y="5188857"/>
            <a:chExt cx="674423" cy="684246"/>
          </a:xfrm>
        </p:grpSpPr>
        <p:cxnSp>
          <p:nvCxnSpPr>
            <p:cNvPr id="70" name="Curved Connector 69"/>
            <p:cNvCxnSpPr>
              <a:stCxn id="71" idx="4"/>
            </p:cNvCxnSpPr>
            <p:nvPr/>
          </p:nvCxnSpPr>
          <p:spPr>
            <a:xfrm rot="16200000" flipH="1">
              <a:off x="7966223" y="5244308"/>
              <a:ext cx="616859" cy="640731"/>
            </a:xfrm>
            <a:prstGeom prst="curvedConnector2">
              <a:avLst/>
            </a:prstGeom>
            <a:ln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2460000" scaled="0"/>
                <a:tileRect/>
              </a:gra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 flipH="1">
              <a:off x="7920595" y="5188857"/>
              <a:ext cx="67387" cy="6738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4927657" y="5421964"/>
            <a:ext cx="2260237" cy="416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 Black"/>
                <a:cs typeface="Arial Black"/>
              </a:rPr>
              <a:t>💣💣💣💣</a:t>
            </a:r>
            <a:r>
              <a:rPr lang="en-US" sz="1100" dirty="0">
                <a:solidFill>
                  <a:schemeClr val="tx1"/>
                </a:solidFill>
                <a:latin typeface="Arial Black"/>
                <a:cs typeface="Arial Black"/>
              </a:rPr>
              <a:t>💣</a:t>
            </a:r>
            <a:r>
              <a:rPr lang="en-US" sz="1100" dirty="0" smtClean="0">
                <a:solidFill>
                  <a:schemeClr val="tx1"/>
                </a:solidFill>
                <a:latin typeface="Arial Black"/>
                <a:cs typeface="Arial Black"/>
              </a:rPr>
              <a:t>💣💣</a:t>
            </a:r>
            <a:r>
              <a:rPr lang="en-US" sz="1100" dirty="0">
                <a:solidFill>
                  <a:schemeClr val="tx1"/>
                </a:solidFill>
                <a:latin typeface="Arial Black"/>
                <a:cs typeface="Arial Black"/>
              </a:rPr>
              <a:t>💣</a:t>
            </a:r>
            <a:r>
              <a:rPr lang="en-US" sz="1100" dirty="0" smtClean="0">
                <a:solidFill>
                  <a:schemeClr val="tx1"/>
                </a:solidFill>
                <a:latin typeface="Arial Black"/>
                <a:cs typeface="Arial Black"/>
              </a:rPr>
              <a:t>💣💣</a:t>
            </a:r>
            <a:r>
              <a:rPr lang="en-US" sz="1100" dirty="0">
                <a:solidFill>
                  <a:schemeClr val="tx1"/>
                </a:solidFill>
                <a:latin typeface="Arial Black"/>
                <a:cs typeface="Arial Black"/>
              </a:rPr>
              <a:t>💣</a:t>
            </a:r>
            <a:r>
              <a:rPr lang="en-US" sz="1100" dirty="0" smtClean="0">
                <a:solidFill>
                  <a:schemeClr val="tx1"/>
                </a:solidFill>
                <a:latin typeface="Arial Black"/>
                <a:cs typeface="Arial Black"/>
              </a:rPr>
              <a:t>💣💣</a:t>
            </a:r>
            <a:endParaRPr lang="en-US" sz="11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2707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63" grpId="0" animBg="1"/>
      <p:bldP spid="64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Design – 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1219199"/>
            <a:ext cx="8733654" cy="1947809"/>
          </a:xfrm>
        </p:spPr>
        <p:txBody>
          <a:bodyPr>
            <a:noAutofit/>
          </a:bodyPr>
          <a:lstStyle/>
          <a:p>
            <a:r>
              <a:rPr lang="en-US" sz="2000" dirty="0" smtClean="0"/>
              <a:t>Four-way </a:t>
            </a:r>
            <a:r>
              <a:rPr lang="en-US" sz="2000" dirty="0"/>
              <a:t>randomization: increase attack complexity</a:t>
            </a:r>
            <a:endParaRPr lang="en-US" sz="2000" dirty="0" smtClean="0"/>
          </a:p>
          <a:p>
            <a:pPr lvl="1"/>
            <a:r>
              <a:rPr lang="en-US" sz="2000" dirty="0" smtClean="0"/>
              <a:t>Each per-thread/per-bag pair has 4 freelists &amp; 4 bump pointers</a:t>
            </a:r>
          </a:p>
          <a:p>
            <a:pPr lvl="1"/>
            <a:r>
              <a:rPr lang="en-US" sz="2000" dirty="0" smtClean="0"/>
              <a:t>On allocation, choose one-of-four freelists and possibly from bump pointers</a:t>
            </a:r>
          </a:p>
          <a:p>
            <a:pPr lvl="1"/>
            <a:r>
              <a:rPr lang="en-US" sz="2000" dirty="0" smtClean="0"/>
              <a:t>If empty, use the bump pointer with the same index</a:t>
            </a:r>
          </a:p>
          <a:p>
            <a:pPr lvl="1"/>
            <a:r>
              <a:rPr lang="en-US" sz="2000" dirty="0" smtClean="0"/>
              <a:t>Some chance we fall back to bump pointer, even if </a:t>
            </a:r>
            <a:r>
              <a:rPr lang="en-US" sz="2000" dirty="0" err="1" smtClean="0"/>
              <a:t>freelist</a:t>
            </a:r>
            <a:r>
              <a:rPr lang="en-US" sz="2000" dirty="0" smtClean="0"/>
              <a:t> is non-empty</a:t>
            </a:r>
          </a:p>
          <a:p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1472700" y="3771895"/>
            <a:ext cx="626072" cy="446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TextBox 36"/>
          <p:cNvSpPr txBox="1"/>
          <p:nvPr/>
        </p:nvSpPr>
        <p:spPr>
          <a:xfrm>
            <a:off x="321179" y="3807906"/>
            <a:ext cx="1137064" cy="37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Metadata: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93758" y="4460855"/>
            <a:ext cx="990112" cy="374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Freelist</a:t>
            </a:r>
            <a:r>
              <a:rPr lang="en-US" sz="1600" dirty="0" smtClean="0"/>
              <a:t> 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3210" y="4949785"/>
            <a:ext cx="990112" cy="374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Freelist</a:t>
            </a:r>
            <a:r>
              <a:rPr lang="en-US" sz="1600" dirty="0" smtClean="0"/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3623" y="5438714"/>
            <a:ext cx="990112" cy="374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Freelist</a:t>
            </a:r>
            <a:r>
              <a:rPr lang="en-US" sz="1600" dirty="0" smtClean="0"/>
              <a:t>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3210" y="5927644"/>
            <a:ext cx="990112" cy="374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Freelist</a:t>
            </a:r>
            <a:r>
              <a:rPr lang="en-US" sz="1600" dirty="0" smtClean="0"/>
              <a:t> 3</a:t>
            </a:r>
          </a:p>
        </p:txBody>
      </p:sp>
      <p:cxnSp>
        <p:nvCxnSpPr>
          <p:cNvPr id="42" name="Elbow Connector 41"/>
          <p:cNvCxnSpPr>
            <a:stCxn id="39" idx="3"/>
          </p:cNvCxnSpPr>
          <p:nvPr/>
        </p:nvCxnSpPr>
        <p:spPr>
          <a:xfrm flipV="1">
            <a:off x="1183322" y="4229734"/>
            <a:ext cx="1228545" cy="9072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8" idx="3"/>
            <a:endCxn id="29" idx="2"/>
          </p:cNvCxnSpPr>
          <p:nvPr/>
        </p:nvCxnSpPr>
        <p:spPr>
          <a:xfrm flipV="1">
            <a:off x="1183870" y="4218266"/>
            <a:ext cx="601867" cy="4297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1" idx="3"/>
            <a:endCxn id="56" idx="2"/>
          </p:cNvCxnSpPr>
          <p:nvPr/>
        </p:nvCxnSpPr>
        <p:spPr>
          <a:xfrm flipV="1">
            <a:off x="1183322" y="4218266"/>
            <a:ext cx="2480690" cy="18965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098830" y="3771895"/>
            <a:ext cx="626072" cy="446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2" name="Rectangle 51"/>
          <p:cNvSpPr/>
          <p:nvPr/>
        </p:nvSpPr>
        <p:spPr>
          <a:xfrm>
            <a:off x="2724903" y="3771895"/>
            <a:ext cx="626072" cy="446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6" name="Rectangle 55"/>
          <p:cNvSpPr/>
          <p:nvPr/>
        </p:nvSpPr>
        <p:spPr>
          <a:xfrm>
            <a:off x="3350975" y="3771895"/>
            <a:ext cx="626072" cy="446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2" name="Rectangle 61"/>
          <p:cNvSpPr/>
          <p:nvPr/>
        </p:nvSpPr>
        <p:spPr>
          <a:xfrm>
            <a:off x="6205118" y="3771895"/>
            <a:ext cx="626072" cy="4463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" name="TextBox 62"/>
          <p:cNvSpPr txBox="1"/>
          <p:nvPr/>
        </p:nvSpPr>
        <p:spPr>
          <a:xfrm>
            <a:off x="6205118" y="3465892"/>
            <a:ext cx="626072" cy="2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Heap 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31190" y="3465892"/>
            <a:ext cx="626131" cy="2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Heap 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57321" y="3465892"/>
            <a:ext cx="626072" cy="29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Heap 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36041" y="3807906"/>
            <a:ext cx="1254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Heap Data:</a:t>
            </a:r>
            <a:endParaRPr lang="en-US" sz="16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799676" y="4460855"/>
            <a:ext cx="111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Bump </a:t>
            </a:r>
            <a:r>
              <a:rPr lang="en-US" sz="1600" dirty="0" err="1" smtClean="0"/>
              <a:t>Ptr</a:t>
            </a:r>
            <a:r>
              <a:rPr lang="en-US" sz="1600" dirty="0" smtClean="0"/>
              <a:t> 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99128" y="4949785"/>
            <a:ext cx="111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Bump </a:t>
            </a:r>
            <a:r>
              <a:rPr lang="en-US" sz="1600" dirty="0" err="1" smtClean="0"/>
              <a:t>Ptr</a:t>
            </a:r>
            <a:r>
              <a:rPr lang="en-US" sz="1600" dirty="0" smtClean="0"/>
              <a:t>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09541" y="5438714"/>
            <a:ext cx="111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Bump </a:t>
            </a:r>
            <a:r>
              <a:rPr lang="en-US" sz="1600" dirty="0" err="1" smtClean="0"/>
              <a:t>Ptr</a:t>
            </a:r>
            <a:r>
              <a:rPr lang="en-US" sz="1600" dirty="0" smtClean="0"/>
              <a:t> 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99128" y="5927644"/>
            <a:ext cx="111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Bump </a:t>
            </a:r>
            <a:r>
              <a:rPr lang="en-US" sz="1600" dirty="0" err="1" smtClean="0"/>
              <a:t>Ptr</a:t>
            </a:r>
            <a:r>
              <a:rPr lang="en-US" sz="1600" dirty="0" smtClean="0"/>
              <a:t> 3</a:t>
            </a:r>
          </a:p>
        </p:txBody>
      </p:sp>
      <p:cxnSp>
        <p:nvCxnSpPr>
          <p:cNvPr id="71" name="Elbow Connector 70"/>
          <p:cNvCxnSpPr>
            <a:stCxn id="68" idx="3"/>
          </p:cNvCxnSpPr>
          <p:nvPr/>
        </p:nvCxnSpPr>
        <p:spPr>
          <a:xfrm flipV="1">
            <a:off x="5915740" y="4229736"/>
            <a:ext cx="1228545" cy="889326"/>
          </a:xfrm>
          <a:prstGeom prst="bentConnector3">
            <a:avLst>
              <a:gd name="adj1" fmla="val 101169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67" idx="3"/>
            <a:endCxn id="62" idx="2"/>
          </p:cNvCxnSpPr>
          <p:nvPr/>
        </p:nvCxnSpPr>
        <p:spPr>
          <a:xfrm flipV="1">
            <a:off x="5916288" y="4218266"/>
            <a:ext cx="601866" cy="41186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70" idx="3"/>
            <a:endCxn id="77" idx="2"/>
          </p:cNvCxnSpPr>
          <p:nvPr/>
        </p:nvCxnSpPr>
        <p:spPr>
          <a:xfrm flipV="1">
            <a:off x="5915740" y="4218266"/>
            <a:ext cx="2480689" cy="187865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831248" y="3771895"/>
            <a:ext cx="626072" cy="4463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Rectangle 75"/>
          <p:cNvSpPr/>
          <p:nvPr/>
        </p:nvSpPr>
        <p:spPr>
          <a:xfrm>
            <a:off x="7457321" y="3771895"/>
            <a:ext cx="626072" cy="4463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Rectangle 76"/>
          <p:cNvSpPr/>
          <p:nvPr/>
        </p:nvSpPr>
        <p:spPr>
          <a:xfrm>
            <a:off x="8083393" y="3771895"/>
            <a:ext cx="626072" cy="4463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8" name="TextBox 77"/>
          <p:cNvSpPr txBox="1"/>
          <p:nvPr/>
        </p:nvSpPr>
        <p:spPr>
          <a:xfrm>
            <a:off x="8083393" y="3465892"/>
            <a:ext cx="626072" cy="29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Heap 3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458243" y="3771895"/>
            <a:ext cx="2504289" cy="446371"/>
          </a:xfrm>
          <a:prstGeom prst="rect">
            <a:avLst/>
          </a:prstGeom>
          <a:solidFill>
            <a:srgbClr val="D3EAF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6" name="TextBox 85"/>
          <p:cNvSpPr txBox="1"/>
          <p:nvPr/>
        </p:nvSpPr>
        <p:spPr>
          <a:xfrm>
            <a:off x="3595077" y="3255909"/>
            <a:ext cx="16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rand()</a:t>
            </a:r>
            <a:r>
              <a:rPr lang="en-US" dirty="0" smtClean="0"/>
              <a:t> = 14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193734" y="5275288"/>
            <a:ext cx="184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 MOD 4 = </a:t>
            </a:r>
            <a:r>
              <a:rPr lang="en-US" b="1" dirty="0" smtClean="0"/>
              <a:t>2</a:t>
            </a:r>
            <a:endParaRPr lang="en-US" b="1" dirty="0"/>
          </a:p>
        </p:txBody>
      </p:sp>
      <p:cxnSp>
        <p:nvCxnSpPr>
          <p:cNvPr id="44" name="Elbow Connector 43"/>
          <p:cNvCxnSpPr>
            <a:stCxn id="40" idx="3"/>
            <a:endCxn id="52" idx="2"/>
          </p:cNvCxnSpPr>
          <p:nvPr/>
        </p:nvCxnSpPr>
        <p:spPr>
          <a:xfrm flipV="1">
            <a:off x="1193735" y="4218266"/>
            <a:ext cx="1844205" cy="14076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flipV="1">
            <a:off x="1193735" y="4219965"/>
            <a:ext cx="1844205" cy="14076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69" idx="3"/>
            <a:endCxn id="76" idx="2"/>
          </p:cNvCxnSpPr>
          <p:nvPr/>
        </p:nvCxnSpPr>
        <p:spPr>
          <a:xfrm flipV="1">
            <a:off x="5926153" y="4218266"/>
            <a:ext cx="1844204" cy="13897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flipV="1">
            <a:off x="5916288" y="4207006"/>
            <a:ext cx="1844205" cy="14076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25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 flipH="1">
            <a:off x="4124924" y="4719975"/>
            <a:ext cx="13715" cy="1609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Design – Guard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1308100"/>
            <a:ext cx="8733654" cy="239731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Guard pages have all permission bits turned off</a:t>
            </a:r>
          </a:p>
          <a:p>
            <a:r>
              <a:rPr lang="en-US" dirty="0" smtClean="0"/>
              <a:t>Static guard pages</a:t>
            </a:r>
          </a:p>
          <a:p>
            <a:pPr lvl="1"/>
            <a:r>
              <a:rPr lang="en-US" dirty="0" smtClean="0"/>
              <a:t>Placed at end of every bag</a:t>
            </a:r>
          </a:p>
          <a:p>
            <a:r>
              <a:rPr lang="en-US" dirty="0" smtClean="0"/>
              <a:t>Random guard pages</a:t>
            </a:r>
          </a:p>
          <a:p>
            <a:pPr lvl="1"/>
            <a:r>
              <a:rPr lang="en-US" dirty="0" smtClean="0"/>
              <a:t>Distributed throughout bag</a:t>
            </a:r>
          </a:p>
          <a:p>
            <a:pPr lvl="1"/>
            <a:r>
              <a:rPr lang="en-US" dirty="0" smtClean="0"/>
              <a:t>Default proportion: 10% of each bag</a:t>
            </a:r>
          </a:p>
          <a:p>
            <a:pPr lvl="1"/>
            <a:r>
              <a:rPr lang="en-US" dirty="0" smtClean="0"/>
              <a:t>Helps prevent heap spraying, buffer overflow attacks</a:t>
            </a:r>
          </a:p>
        </p:txBody>
      </p:sp>
      <p:sp>
        <p:nvSpPr>
          <p:cNvPr id="43" name="Rectangle 42"/>
          <p:cNvSpPr>
            <a:spLocks noChangeAspect="1"/>
          </p:cNvSpPr>
          <p:nvPr/>
        </p:nvSpPr>
        <p:spPr>
          <a:xfrm>
            <a:off x="7367212" y="3737436"/>
            <a:ext cx="314422" cy="314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>
          <a:xfrm>
            <a:off x="7367211" y="4163030"/>
            <a:ext cx="318772" cy="3202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i="1" dirty="0">
              <a:ln w="3175" cmpd="sng">
                <a:noFill/>
              </a:ln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85983" y="3710192"/>
            <a:ext cx="106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Allocated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685983" y="4138512"/>
            <a:ext cx="106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01873" y="4812745"/>
            <a:ext cx="323051" cy="713746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2">
                <a:lumMod val="75000"/>
              </a:schemeClr>
            </a:bgClr>
          </a:patt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5241" y="4812745"/>
            <a:ext cx="323051" cy="713746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2">
                <a:lumMod val="75000"/>
              </a:schemeClr>
            </a:bgClr>
          </a:patt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58009" y="4812745"/>
            <a:ext cx="323051" cy="713746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2">
                <a:lumMod val="75000"/>
              </a:schemeClr>
            </a:bgClr>
          </a:patt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40515" y="4812745"/>
            <a:ext cx="323051" cy="713746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2">
                <a:lumMod val="75000"/>
              </a:schemeClr>
            </a:bgClr>
          </a:patt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63566" y="4812745"/>
            <a:ext cx="323051" cy="7137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i="1" dirty="0">
              <a:ln w="3175" cmpd="sng">
                <a:noFill/>
              </a:ln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42753" y="4812745"/>
            <a:ext cx="323051" cy="713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86617" y="4812745"/>
            <a:ext cx="323051" cy="7137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i="1" dirty="0">
              <a:ln w="3175" cmpd="sng">
                <a:noFill/>
              </a:ln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09669" y="4812745"/>
            <a:ext cx="323051" cy="7137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i="1" dirty="0">
              <a:ln w="3175" cmpd="sng">
                <a:noFill/>
              </a:ln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17464" y="4812745"/>
            <a:ext cx="323051" cy="713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32720" y="4812745"/>
            <a:ext cx="323051" cy="7137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55771" y="4812745"/>
            <a:ext cx="323051" cy="7137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78822" y="4812745"/>
            <a:ext cx="323051" cy="7137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93772" y="4812745"/>
            <a:ext cx="323051" cy="7137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i="1" dirty="0">
              <a:ln w="3175" cmpd="sng">
                <a:noFill/>
              </a:ln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16824" y="4812745"/>
            <a:ext cx="323051" cy="7137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i="1" dirty="0">
              <a:ln w="3175" cmpd="sng">
                <a:noFill/>
              </a:ln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65804" y="4812745"/>
            <a:ext cx="323051" cy="713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88855" y="4812745"/>
            <a:ext cx="323051" cy="713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11907" y="4812745"/>
            <a:ext cx="323051" cy="713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34958" y="4812745"/>
            <a:ext cx="323051" cy="713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64" name="Left-Right Arrow Callout 63"/>
          <p:cNvSpPr/>
          <p:nvPr/>
        </p:nvSpPr>
        <p:spPr>
          <a:xfrm>
            <a:off x="1217464" y="5814933"/>
            <a:ext cx="2907460" cy="356873"/>
          </a:xfrm>
          <a:prstGeom prst="left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Bag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69" name="Curved Connector 68"/>
          <p:cNvCxnSpPr>
            <a:stCxn id="73" idx="2"/>
            <a:endCxn id="10" idx="0"/>
          </p:cNvCxnSpPr>
          <p:nvPr/>
        </p:nvCxnSpPr>
        <p:spPr>
          <a:xfrm rot="16200000" flipH="1">
            <a:off x="5952156" y="3858134"/>
            <a:ext cx="760464" cy="1148758"/>
          </a:xfrm>
          <a:prstGeom prst="curvedConnector3">
            <a:avLst>
              <a:gd name="adj1" fmla="val 50000"/>
            </a:avLst>
          </a:prstGeom>
          <a:ln w="19050">
            <a:tailEnd type="triangle" w="lg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73" idx="2"/>
            <a:endCxn id="9" idx="0"/>
          </p:cNvCxnSpPr>
          <p:nvPr/>
        </p:nvCxnSpPr>
        <p:spPr>
          <a:xfrm rot="5400000">
            <a:off x="4480472" y="3535208"/>
            <a:ext cx="760464" cy="1794610"/>
          </a:xfrm>
          <a:prstGeom prst="curvedConnector3">
            <a:avLst/>
          </a:prstGeom>
          <a:ln w="19050">
            <a:tailEnd type="triangle" w="lg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4787698" y="3705411"/>
            <a:ext cx="1940621" cy="346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Guard Pages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1540515" y="3878845"/>
            <a:ext cx="2261358" cy="346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Guard Pages</a:t>
            </a:r>
            <a:endParaRPr lang="en-US" dirty="0"/>
          </a:p>
        </p:txBody>
      </p:sp>
      <p:cxnSp>
        <p:nvCxnSpPr>
          <p:cNvPr id="79" name="Curved Connector 78"/>
          <p:cNvCxnSpPr>
            <a:stCxn id="77" idx="2"/>
            <a:endCxn id="39" idx="0"/>
          </p:cNvCxnSpPr>
          <p:nvPr/>
        </p:nvCxnSpPr>
        <p:spPr>
          <a:xfrm rot="5400000">
            <a:off x="1893103" y="4034654"/>
            <a:ext cx="587030" cy="969153"/>
          </a:xfrm>
          <a:prstGeom prst="curvedConnector3">
            <a:avLst/>
          </a:prstGeom>
          <a:ln w="19050">
            <a:tailEnd type="triangle" w="lg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77" idx="2"/>
            <a:endCxn id="13" idx="0"/>
          </p:cNvCxnSpPr>
          <p:nvPr/>
        </p:nvCxnSpPr>
        <p:spPr>
          <a:xfrm rot="16200000" flipH="1">
            <a:off x="4001849" y="2895059"/>
            <a:ext cx="587030" cy="3248341"/>
          </a:xfrm>
          <a:prstGeom prst="curvedConnector3">
            <a:avLst/>
          </a:prstGeom>
          <a:ln w="19050">
            <a:tailEnd type="triangle" w="lg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367910" y="4604519"/>
            <a:ext cx="323051" cy="32004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2">
                <a:lumMod val="75000"/>
              </a:schemeClr>
            </a:bgClr>
          </a:pattFill>
          <a:ln>
            <a:solidFill>
              <a:srgbClr val="000000"/>
            </a:solidFill>
          </a:ln>
          <a:effectLst>
            <a:outerShdw blurRad="40005" dist="22987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85983" y="4579873"/>
            <a:ext cx="124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Guard Page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88855" y="4812746"/>
            <a:ext cx="1304917" cy="7137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💣</a:t>
            </a:r>
            <a:endParaRPr lang="en-US"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7074009" y="4719975"/>
            <a:ext cx="13715" cy="1609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-Right Arrow Callout 64"/>
          <p:cNvSpPr/>
          <p:nvPr/>
        </p:nvSpPr>
        <p:spPr>
          <a:xfrm>
            <a:off x="4124924" y="5814933"/>
            <a:ext cx="2962800" cy="356873"/>
          </a:xfrm>
          <a:prstGeom prst="left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Bag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+1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1203749" y="4719975"/>
            <a:ext cx="13715" cy="1609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Explosion 1 94"/>
          <p:cNvSpPr/>
          <p:nvPr/>
        </p:nvSpPr>
        <p:spPr>
          <a:xfrm>
            <a:off x="5111907" y="5098104"/>
            <a:ext cx="812995" cy="603001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SEGFAULT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32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7" grpId="0" animBg="1"/>
      <p:bldP spid="29" grpId="0" animBg="1"/>
      <p:bldP spid="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Design – Canaries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1308100"/>
            <a:ext cx="8733654" cy="2397311"/>
          </a:xfrm>
        </p:spPr>
        <p:txBody>
          <a:bodyPr>
            <a:normAutofit/>
          </a:bodyPr>
          <a:lstStyle/>
          <a:p>
            <a:r>
              <a:rPr lang="en-US" dirty="0" smtClean="0"/>
              <a:t>Canary values with neighbor checking</a:t>
            </a:r>
          </a:p>
          <a:p>
            <a:pPr lvl="1"/>
            <a:r>
              <a:rPr lang="en-US" dirty="0" smtClean="0"/>
              <a:t>Checks canary values of freed object’s neighbors</a:t>
            </a:r>
          </a:p>
          <a:p>
            <a:pPr lvl="1"/>
            <a:r>
              <a:rPr lang="en-US" dirty="0"/>
              <a:t>Helps </a:t>
            </a:r>
            <a:r>
              <a:rPr lang="en-US" dirty="0" smtClean="0"/>
              <a:t>the timely detection of overflows</a:t>
            </a:r>
            <a:endParaRPr lang="en-US" dirty="0"/>
          </a:p>
          <a:p>
            <a:pPr lvl="1"/>
            <a:r>
              <a:rPr lang="en-US" dirty="0" smtClean="0"/>
              <a:t>Skips neighbor if not in-use or inside guard pages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97701" y="4487750"/>
            <a:ext cx="942200" cy="688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5501" y="4487750"/>
            <a:ext cx="942200" cy="688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39900" y="4487750"/>
            <a:ext cx="942200" cy="688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3301" y="4487750"/>
            <a:ext cx="942200" cy="688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82100" y="4487750"/>
            <a:ext cx="1793100" cy="688326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Guard Page</a:t>
            </a:r>
            <a:endParaRPr lang="en-US" sz="20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75200" y="4487750"/>
            <a:ext cx="942200" cy="688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179163" y="3972006"/>
            <a:ext cx="405146" cy="51574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tIns="0" bIns="100584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Free ( )</a:t>
            </a:r>
          </a:p>
        </p:txBody>
      </p:sp>
      <p:sp>
        <p:nvSpPr>
          <p:cNvPr id="15" name="Up Arrow 14"/>
          <p:cNvSpPr/>
          <p:nvPr/>
        </p:nvSpPr>
        <p:spPr>
          <a:xfrm>
            <a:off x="4179163" y="5176076"/>
            <a:ext cx="405146" cy="5180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868680" bIns="4572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5108700" y="5176076"/>
            <a:ext cx="405146" cy="5180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868680" bIns="4572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6052603" y="5176076"/>
            <a:ext cx="405146" cy="518049"/>
          </a:xfrm>
          <a:prstGeom prst="up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188720" bIns="4572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3225880" y="5176076"/>
            <a:ext cx="405146" cy="5180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868680" bIns="4572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2278915" y="5176076"/>
            <a:ext cx="405146" cy="5180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868680" bIns="4572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101" y="4487750"/>
            <a:ext cx="942200" cy="688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6432" y="3972006"/>
            <a:ext cx="146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Heap objects: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5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Large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1308100"/>
            <a:ext cx="8733654" cy="34661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Objects &gt;512KB classified as large objects</a:t>
            </a:r>
          </a:p>
          <a:p>
            <a:pPr lvl="1"/>
            <a:r>
              <a:rPr lang="en-US" dirty="0" smtClean="0"/>
              <a:t>Allocated separately using mmap, which is similar to DieHarder, but different from OpenBSD</a:t>
            </a:r>
          </a:p>
          <a:p>
            <a:pPr lvl="1"/>
            <a:r>
              <a:rPr lang="en-US" dirty="0" smtClean="0"/>
              <a:t>After deallocation, memory is returned to OS using </a:t>
            </a:r>
            <a:r>
              <a:rPr lang="en-US" dirty="0" err="1" smtClean="0"/>
              <a:t>munmap</a:t>
            </a:r>
            <a:r>
              <a:rPr lang="en-US" dirty="0" smtClean="0"/>
              <a:t>, helping to prevent use-after-free attacks</a:t>
            </a:r>
          </a:p>
          <a:p>
            <a:pPr lvl="1"/>
            <a:r>
              <a:rPr lang="en-US" dirty="0" err="1" smtClean="0"/>
              <a:t>Hashtable</a:t>
            </a:r>
            <a:r>
              <a:rPr lang="en-US" dirty="0" smtClean="0"/>
              <a:t> is used to track the size of each object </a:t>
            </a:r>
          </a:p>
          <a:p>
            <a:pPr lvl="1"/>
            <a:r>
              <a:rPr lang="en-US" dirty="0" smtClean="0"/>
              <a:t>Object is placed at the end of the block to help detect overflows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521" y="4941359"/>
            <a:ext cx="5206226" cy="1460973"/>
            <a:chOff x="2153521" y="4941359"/>
            <a:chExt cx="5206226" cy="1460973"/>
          </a:xfrm>
        </p:grpSpPr>
        <p:sp>
          <p:nvSpPr>
            <p:cNvPr id="5" name="Rectangle 4"/>
            <p:cNvSpPr/>
            <p:nvPr/>
          </p:nvSpPr>
          <p:spPr>
            <a:xfrm>
              <a:off x="5566647" y="4941359"/>
              <a:ext cx="1793100" cy="688326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chemeClr val="accent2">
                  <a:lumMod val="60000"/>
                  <a:lumOff val="40000"/>
                </a:schemeClr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Guard Page</a:t>
              </a:r>
              <a:endParaRPr lang="en-US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95721" y="4941359"/>
              <a:ext cx="2470925" cy="6883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53521" y="4941359"/>
              <a:ext cx="942200" cy="68832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095721" y="5629685"/>
              <a:ext cx="0" cy="369293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91791" y="603300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960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Feature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4330363"/>
            <a:ext cx="8733654" cy="2235628"/>
          </a:xfrm>
        </p:spPr>
        <p:txBody>
          <a:bodyPr>
            <a:noAutofit/>
          </a:bodyPr>
          <a:lstStyle/>
          <a:p>
            <a:r>
              <a:rPr lang="en-US" sz="1800" dirty="0" smtClean="0"/>
              <a:t>FreeGuard provides feature-set comparable to DieHarder</a:t>
            </a:r>
            <a:r>
              <a:rPr lang="en-US" sz="1800" dirty="0"/>
              <a:t> </a:t>
            </a:r>
            <a:r>
              <a:rPr lang="en-US" sz="1800" dirty="0" smtClean="0"/>
              <a:t>and OpenBSD, but:</a:t>
            </a:r>
          </a:p>
          <a:p>
            <a:pPr lvl="1"/>
            <a:r>
              <a:rPr lang="en-US" sz="1600" dirty="0" smtClean="0"/>
              <a:t>FreeGuard and OpenBSD do not support heap over-provisioning</a:t>
            </a:r>
          </a:p>
          <a:p>
            <a:pPr lvl="1"/>
            <a:r>
              <a:rPr lang="en-US" sz="1600" dirty="0" smtClean="0"/>
              <a:t>FreeGuard has a lower randomization entropy</a:t>
            </a:r>
          </a:p>
          <a:p>
            <a:pPr defTabSz="290513">
              <a:lnSpc>
                <a:spcPct val="110000"/>
              </a:lnSpc>
              <a:tabLst>
                <a:tab pos="747713" algn="l"/>
              </a:tabLst>
            </a:pPr>
            <a:r>
              <a:rPr lang="en-US" sz="1800" dirty="0"/>
              <a:t>FreeGuard can detect all double and invalid </a:t>
            </a:r>
            <a:r>
              <a:rPr lang="en-US" sz="1800" dirty="0" smtClean="0"/>
              <a:t>frees; OpenBSD </a:t>
            </a:r>
            <a:r>
              <a:rPr lang="en-US" sz="1800" dirty="0" smtClean="0"/>
              <a:t>detects </a:t>
            </a:r>
            <a:r>
              <a:rPr lang="en-US" sz="1800" dirty="0" smtClean="0"/>
              <a:t>double frees with very low </a:t>
            </a:r>
            <a:r>
              <a:rPr lang="en-US" sz="1800" dirty="0" smtClean="0"/>
              <a:t>probability, while DieHarder does not report either</a:t>
            </a:r>
          </a:p>
          <a:p>
            <a:pPr defTabSz="290513">
              <a:lnSpc>
                <a:spcPct val="110000"/>
              </a:lnSpc>
              <a:tabLst>
                <a:tab pos="747713" algn="l"/>
              </a:tabLst>
            </a:pPr>
            <a:r>
              <a:rPr lang="en-US" sz="1800" dirty="0" smtClean="0"/>
              <a:t>FreeGuard and DieHarder better prevent use-after-free of large objects over OpenBSD</a:t>
            </a:r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71030" y="3792455"/>
            <a:ext cx="4402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77800" algn="ctr"/>
                <a:tab pos="342900" algn="l"/>
              </a:tabLst>
            </a:pPr>
            <a:r>
              <a:rPr lang="en-US" sz="1600" dirty="0" smtClean="0"/>
              <a:t>	</a:t>
            </a:r>
            <a:r>
              <a:rPr lang="en-US" sz="1400" dirty="0" smtClean="0"/>
              <a:t>✓</a:t>
            </a:r>
            <a:r>
              <a:rPr lang="en-US" sz="1600" dirty="0" smtClean="0"/>
              <a:t>	indicates the allocator has this feature</a:t>
            </a:r>
            <a:br>
              <a:rPr lang="en-US" sz="1600" dirty="0" smtClean="0"/>
            </a:br>
            <a:r>
              <a:rPr lang="en-US" sz="1600" dirty="0" smtClean="0"/>
              <a:t>		indicates the implementation has some weakness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65523"/>
              </p:ext>
            </p:extLst>
          </p:nvPr>
        </p:nvGraphicFramePr>
        <p:xfrm>
          <a:off x="993854" y="1237810"/>
          <a:ext cx="7156292" cy="259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07516"/>
                <a:gridCol w="1062194"/>
                <a:gridCol w="1062194"/>
                <a:gridCol w="1062194"/>
                <a:gridCol w="10621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Security Feature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Linux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DieHarder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OpenBSD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FreeGuard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Fully-segregated metadata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Randomized</a:t>
                      </a:r>
                      <a:r>
                        <a:rPr lang="en-US" baseline="0" dirty="0" smtClean="0"/>
                        <a:t>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Guard pages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Check overflows on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Over-provisioned</a:t>
                      </a:r>
                      <a:r>
                        <a:rPr lang="en-US" baseline="0" dirty="0" smtClean="0"/>
                        <a:t>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Detects double/invalid frees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529521" y="2120623"/>
            <a:ext cx="192774" cy="192024"/>
            <a:chOff x="8561427" y="4252584"/>
            <a:chExt cx="192774" cy="192024"/>
          </a:xfrm>
        </p:grpSpPr>
        <p:sp>
          <p:nvSpPr>
            <p:cNvPr id="4" name="Oval 3"/>
            <p:cNvSpPr/>
            <p:nvPr/>
          </p:nvSpPr>
          <p:spPr>
            <a:xfrm>
              <a:off x="8561427" y="4252584"/>
              <a:ext cx="192774" cy="192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4" idx="2"/>
              <a:endCxn id="4" idx="6"/>
            </p:cNvCxnSpPr>
            <p:nvPr/>
          </p:nvCxnSpPr>
          <p:spPr>
            <a:xfrm>
              <a:off x="8561427" y="4348596"/>
              <a:ext cx="19277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336727" y="3599829"/>
            <a:ext cx="192774" cy="192024"/>
            <a:chOff x="8561427" y="4252584"/>
            <a:chExt cx="192774" cy="192024"/>
          </a:xfrm>
        </p:grpSpPr>
        <p:sp>
          <p:nvSpPr>
            <p:cNvPr id="13" name="Oval 12"/>
            <p:cNvSpPr/>
            <p:nvPr/>
          </p:nvSpPr>
          <p:spPr>
            <a:xfrm>
              <a:off x="8561427" y="4252584"/>
              <a:ext cx="192774" cy="192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2"/>
              <a:endCxn id="13" idx="6"/>
            </p:cNvCxnSpPr>
            <p:nvPr/>
          </p:nvCxnSpPr>
          <p:spPr>
            <a:xfrm>
              <a:off x="8561427" y="4348596"/>
              <a:ext cx="19277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457240" y="3610409"/>
            <a:ext cx="192774" cy="192024"/>
            <a:chOff x="8561427" y="4252584"/>
            <a:chExt cx="192774" cy="192024"/>
          </a:xfrm>
        </p:grpSpPr>
        <p:sp>
          <p:nvSpPr>
            <p:cNvPr id="16" name="Oval 15"/>
            <p:cNvSpPr/>
            <p:nvPr/>
          </p:nvSpPr>
          <p:spPr>
            <a:xfrm>
              <a:off x="8561427" y="4252584"/>
              <a:ext cx="192774" cy="192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2"/>
              <a:endCxn id="16" idx="6"/>
            </p:cNvCxnSpPr>
            <p:nvPr/>
          </p:nvCxnSpPr>
          <p:spPr>
            <a:xfrm>
              <a:off x="8561427" y="4348596"/>
              <a:ext cx="19277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457240" y="2862714"/>
            <a:ext cx="192774" cy="192024"/>
            <a:chOff x="8561427" y="4252584"/>
            <a:chExt cx="192774" cy="192024"/>
          </a:xfrm>
        </p:grpSpPr>
        <p:sp>
          <p:nvSpPr>
            <p:cNvPr id="19" name="Oval 18"/>
            <p:cNvSpPr/>
            <p:nvPr/>
          </p:nvSpPr>
          <p:spPr>
            <a:xfrm>
              <a:off x="8561427" y="4252584"/>
              <a:ext cx="192774" cy="192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2"/>
              <a:endCxn id="19" idx="6"/>
            </p:cNvCxnSpPr>
            <p:nvPr/>
          </p:nvCxnSpPr>
          <p:spPr>
            <a:xfrm>
              <a:off x="8561427" y="4348596"/>
              <a:ext cx="19277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27555" y="4126999"/>
            <a:ext cx="192774" cy="192024"/>
            <a:chOff x="8561427" y="4252584"/>
            <a:chExt cx="192774" cy="192024"/>
          </a:xfrm>
        </p:grpSpPr>
        <p:sp>
          <p:nvSpPr>
            <p:cNvPr id="22" name="Oval 21"/>
            <p:cNvSpPr/>
            <p:nvPr/>
          </p:nvSpPr>
          <p:spPr>
            <a:xfrm>
              <a:off x="8561427" y="4252584"/>
              <a:ext cx="192774" cy="192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2"/>
              <a:endCxn id="22" idx="6"/>
            </p:cNvCxnSpPr>
            <p:nvPr/>
          </p:nvCxnSpPr>
          <p:spPr>
            <a:xfrm>
              <a:off x="8561427" y="4348596"/>
              <a:ext cx="19277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96299" y="2493463"/>
            <a:ext cx="192774" cy="192024"/>
            <a:chOff x="8561427" y="4252584"/>
            <a:chExt cx="192774" cy="192024"/>
          </a:xfrm>
        </p:grpSpPr>
        <p:sp>
          <p:nvSpPr>
            <p:cNvPr id="25" name="Oval 24"/>
            <p:cNvSpPr/>
            <p:nvPr/>
          </p:nvSpPr>
          <p:spPr>
            <a:xfrm>
              <a:off x="8561427" y="4252584"/>
              <a:ext cx="192774" cy="192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5" idx="2"/>
              <a:endCxn id="25" idx="6"/>
            </p:cNvCxnSpPr>
            <p:nvPr/>
          </p:nvCxnSpPr>
          <p:spPr>
            <a:xfrm>
              <a:off x="8561427" y="4348596"/>
              <a:ext cx="19277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900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210" y="1314450"/>
            <a:ext cx="1826090" cy="4627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 smtClean="0"/>
              <a:t>19 </a:t>
            </a:r>
            <a:r>
              <a:rPr lang="en-US" sz="2000" dirty="0" smtClean="0"/>
              <a:t>applications </a:t>
            </a:r>
            <a:r>
              <a:rPr lang="en-US" sz="2000" dirty="0" smtClean="0"/>
              <a:t>evaluated</a:t>
            </a:r>
          </a:p>
          <a:p>
            <a:pPr marL="571500" lvl="1"/>
            <a:r>
              <a:rPr lang="en-US" sz="1800" dirty="0" smtClean="0"/>
              <a:t>PARSEC</a:t>
            </a:r>
          </a:p>
          <a:p>
            <a:pPr marL="571500" lvl="1"/>
            <a:r>
              <a:rPr lang="en-US" sz="1800" dirty="0" smtClean="0"/>
              <a:t>8 real-world</a:t>
            </a:r>
          </a:p>
          <a:p>
            <a:pPr marL="285750" indent="-285750"/>
            <a:r>
              <a:rPr lang="en-US" sz="2000" dirty="0" smtClean="0"/>
              <a:t>&lt; 2% overhead,</a:t>
            </a:r>
            <a:br>
              <a:rPr lang="en-US" sz="2000" dirty="0" smtClean="0"/>
            </a:br>
            <a:r>
              <a:rPr lang="en-US" sz="2000" dirty="0" smtClean="0"/>
              <a:t>on average (arithmetic mean)</a:t>
            </a:r>
          </a:p>
          <a:p>
            <a:pPr marL="285750" indent="-285750"/>
            <a:r>
              <a:rPr lang="en-US" sz="2000" dirty="0" smtClean="0"/>
              <a:t>Firefox + FG ≈ 5% faster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06727" y="5898217"/>
            <a:ext cx="5282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All values normalized to performance of default Linux allocator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532971" y="1661992"/>
            <a:ext cx="292100" cy="3427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6827"/>
              </p:ext>
            </p:extLst>
          </p:nvPr>
        </p:nvGraphicFramePr>
        <p:xfrm>
          <a:off x="2159000" y="1314449"/>
          <a:ext cx="6767864" cy="458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57014" y="1661992"/>
            <a:ext cx="55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10.7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4426" y="1661992"/>
            <a:ext cx="55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6.0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553048" y="1661992"/>
            <a:ext cx="55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4.2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290491" y="1661992"/>
            <a:ext cx="55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3.0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126701" y="1661992"/>
            <a:ext cx="55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1.9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827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F</a:t>
            </a:r>
            <a:r>
              <a:rPr lang="en-US" sz="2400" dirty="0">
                <a:solidFill>
                  <a:schemeClr val="tx1"/>
                </a:solidFill>
              </a:rPr>
              <a:t>REE</a:t>
            </a:r>
            <a:r>
              <a:rPr lang="en-US" sz="2800" dirty="0">
                <a:solidFill>
                  <a:schemeClr val="tx1"/>
                </a:solidFill>
              </a:rPr>
              <a:t>G</a:t>
            </a:r>
            <a:r>
              <a:rPr lang="en-US" sz="2400" dirty="0">
                <a:solidFill>
                  <a:schemeClr val="tx1"/>
                </a:solidFill>
              </a:rPr>
              <a:t>UARD</a:t>
            </a:r>
            <a:r>
              <a:rPr lang="en-US" sz="2800" dirty="0" smtClean="0"/>
              <a:t> </a:t>
            </a:r>
            <a:r>
              <a:rPr lang="en-US" dirty="0" smtClean="0"/>
              <a:t>is a faster secure heap allocator</a:t>
            </a:r>
          </a:p>
          <a:p>
            <a:pPr lvl="1"/>
            <a:r>
              <a:rPr lang="en-US" dirty="0" smtClean="0"/>
              <a:t>Combines the benefits of both BIBOP-style and sequential allocators</a:t>
            </a:r>
          </a:p>
          <a:p>
            <a:pPr lvl="1"/>
            <a:r>
              <a:rPr lang="en-US" dirty="0" smtClean="0"/>
              <a:t>Layout enables information-computable property</a:t>
            </a:r>
          </a:p>
          <a:p>
            <a:pPr lvl="1"/>
            <a:r>
              <a:rPr lang="en-US" dirty="0" smtClean="0"/>
              <a:t>Reduced system calls counts</a:t>
            </a:r>
            <a:endParaRPr lang="en-US" dirty="0"/>
          </a:p>
          <a:p>
            <a:pPr lvl="1"/>
            <a:r>
              <a:rPr lang="en-US" dirty="0" smtClean="0"/>
              <a:t>Implements multiple proven security features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REE</a:t>
            </a:r>
            <a:r>
              <a:rPr lang="en-US" sz="2800" dirty="0">
                <a:solidFill>
                  <a:srgbClr val="FF0000"/>
                </a:solidFill>
              </a:rPr>
              <a:t>G</a:t>
            </a:r>
            <a:r>
              <a:rPr lang="en-US" sz="2400" dirty="0">
                <a:solidFill>
                  <a:srgbClr val="FF0000"/>
                </a:solidFill>
              </a:rPr>
              <a:t>UARD</a:t>
            </a:r>
            <a:r>
              <a:rPr lang="en-US" sz="2800" dirty="0">
                <a:solidFill>
                  <a:srgbClr val="FF0000"/>
                </a:solidFill>
              </a:rPr>
              <a:t> provides secure memory </a:t>
            </a:r>
            <a:r>
              <a:rPr lang="en-US" sz="2800" dirty="0" smtClean="0">
                <a:solidFill>
                  <a:srgbClr val="FF0000"/>
                </a:solidFill>
              </a:rPr>
              <a:t>allocation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with </a:t>
            </a:r>
            <a:r>
              <a:rPr lang="en-US" sz="2800" dirty="0">
                <a:solidFill>
                  <a:srgbClr val="FF0000"/>
                </a:solidFill>
              </a:rPr>
              <a:t>&lt; 2% </a:t>
            </a:r>
            <a:r>
              <a:rPr lang="en-US" sz="2800" dirty="0" smtClean="0">
                <a:solidFill>
                  <a:srgbClr val="FF0000"/>
                </a:solidFill>
              </a:rPr>
              <a:t>overhead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5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Heap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Buffer over-read</a:t>
            </a:r>
          </a:p>
          <a:p>
            <a:pPr lvl="1"/>
            <a:r>
              <a:rPr lang="en-US" dirty="0" smtClean="0"/>
              <a:t>Information leakage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Heartbleed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Use-after-</a:t>
            </a:r>
            <a:r>
              <a:rPr lang="en-US" dirty="0" smtClean="0"/>
              <a:t>free</a:t>
            </a:r>
          </a:p>
          <a:p>
            <a:r>
              <a:rPr lang="en-US" dirty="0"/>
              <a:t>Buffer </a:t>
            </a:r>
            <a:r>
              <a:rPr lang="en-US" dirty="0" smtClean="0"/>
              <a:t>overflow</a:t>
            </a:r>
          </a:p>
          <a:p>
            <a:r>
              <a:rPr lang="en-US" dirty="0" smtClean="0"/>
              <a:t>Double / invalid free</a:t>
            </a:r>
          </a:p>
          <a:p>
            <a:pPr lvl="1"/>
            <a:r>
              <a:rPr lang="en-US" dirty="0" smtClean="0"/>
              <a:t>Unexpected results, program crash, hijacked control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264" y="2774342"/>
            <a:ext cx="2452336" cy="1036185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264" y="1308100"/>
            <a:ext cx="3595336" cy="1436822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Screen Shot 2017-10-02 at 10.36.23 A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380264" y="3929107"/>
            <a:ext cx="3988928" cy="858009"/>
          </a:xfrm>
          <a:prstGeom prst="rect">
            <a:avLst/>
          </a:prstGeom>
          <a:ln>
            <a:noFill/>
          </a:ln>
        </p:spPr>
      </p:pic>
      <p:sp>
        <p:nvSpPr>
          <p:cNvPr id="47" name="Left Brace 46"/>
          <p:cNvSpPr/>
          <p:nvPr/>
        </p:nvSpPr>
        <p:spPr>
          <a:xfrm>
            <a:off x="4214263" y="2828884"/>
            <a:ext cx="191509" cy="9271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/>
        </p:nvSpPr>
        <p:spPr>
          <a:xfrm>
            <a:off x="4214263" y="3887245"/>
            <a:ext cx="191509" cy="94173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e 48"/>
          <p:cNvSpPr/>
          <p:nvPr/>
        </p:nvSpPr>
        <p:spPr>
          <a:xfrm>
            <a:off x="4214263" y="1371844"/>
            <a:ext cx="191509" cy="130933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1308101"/>
            <a:ext cx="8733654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Designed to perform well</a:t>
            </a:r>
          </a:p>
          <a:p>
            <a:pPr lvl="1"/>
            <a:r>
              <a:rPr lang="en-US" dirty="0"/>
              <a:t>Bump pointers + </a:t>
            </a:r>
            <a:r>
              <a:rPr lang="en-US" dirty="0" smtClean="0"/>
              <a:t>freelists</a:t>
            </a:r>
          </a:p>
          <a:p>
            <a:pPr lvl="1"/>
            <a:r>
              <a:rPr lang="en-US" dirty="0"/>
              <a:t>Not designed for security </a:t>
            </a:r>
            <a:r>
              <a:rPr lang="en-US" dirty="0" smtClean="0"/>
              <a:t>purposes</a:t>
            </a:r>
          </a:p>
          <a:p>
            <a:r>
              <a:rPr lang="en-US" dirty="0" smtClean="0"/>
              <a:t>Prepends metadata before actual objects</a:t>
            </a:r>
            <a:endParaRPr lang="en-US" dirty="0"/>
          </a:p>
          <a:p>
            <a:r>
              <a:rPr lang="en-US" dirty="0" smtClean="0"/>
              <a:t>Provides no randomization</a:t>
            </a:r>
          </a:p>
          <a:p>
            <a:pPr lvl="1"/>
            <a:r>
              <a:rPr lang="en-US" dirty="0" smtClean="0"/>
              <a:t>Result: easy to determine when an object will be allocated</a:t>
            </a:r>
          </a:p>
          <a:p>
            <a:r>
              <a:rPr lang="en-US" dirty="0" smtClean="0"/>
              <a:t>Poor handling of double/invalid frees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6810822" y="1308100"/>
            <a:ext cx="2286930" cy="2999637"/>
            <a:chOff x="6810822" y="1308101"/>
            <a:chExt cx="2286930" cy="2999637"/>
          </a:xfrm>
        </p:grpSpPr>
        <p:grpSp>
          <p:nvGrpSpPr>
            <p:cNvPr id="101" name="Group 100"/>
            <p:cNvGrpSpPr/>
            <p:nvPr/>
          </p:nvGrpSpPr>
          <p:grpSpPr>
            <a:xfrm>
              <a:off x="6810822" y="1308101"/>
              <a:ext cx="2286930" cy="2999637"/>
              <a:chOff x="5036129" y="2277717"/>
              <a:chExt cx="2286930" cy="2999637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6336071" y="2277717"/>
                <a:ext cx="794206" cy="13318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336071" y="3609555"/>
                <a:ext cx="794207" cy="4624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allocated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336071" y="4071987"/>
                <a:ext cx="794206" cy="23121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header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336071" y="4303203"/>
                <a:ext cx="794206" cy="4624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free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36071" y="4765635"/>
                <a:ext cx="794206" cy="23121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header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036129" y="2377205"/>
                <a:ext cx="1048671" cy="2798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malloc_state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260690" y="2668309"/>
                <a:ext cx="599548" cy="34640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⋮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260690" y="3014717"/>
                <a:ext cx="599549" cy="4624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top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260690" y="3477149"/>
                <a:ext cx="599548" cy="34244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⋮</a:t>
                </a:r>
              </a:p>
            </p:txBody>
          </p:sp>
          <p:cxnSp>
            <p:nvCxnSpPr>
              <p:cNvPr id="112" name="Curved Connector 31"/>
              <p:cNvCxnSpPr>
                <a:stCxn id="114" idx="6"/>
              </p:cNvCxnSpPr>
              <p:nvPr/>
            </p:nvCxnSpPr>
            <p:spPr>
              <a:xfrm>
                <a:off x="5826959" y="3272222"/>
                <a:ext cx="509112" cy="337333"/>
              </a:xfrm>
              <a:prstGeom prst="bentConnector3">
                <a:avLst>
                  <a:gd name="adj1" fmla="val 50000"/>
                </a:avLst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/>
              <p:cNvSpPr/>
              <p:nvPr/>
            </p:nvSpPr>
            <p:spPr>
              <a:xfrm>
                <a:off x="6143286" y="4997549"/>
                <a:ext cx="1179773" cy="2798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Heap segment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777226" y="3247355"/>
                <a:ext cx="49733" cy="4973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8110764" y="1314220"/>
              <a:ext cx="794206" cy="6459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unused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810822" y="1308100"/>
            <a:ext cx="2286930" cy="2999638"/>
            <a:chOff x="3128991" y="1257924"/>
            <a:chExt cx="2286930" cy="2999638"/>
          </a:xfrm>
        </p:grpSpPr>
        <p:grpSp>
          <p:nvGrpSpPr>
            <p:cNvPr id="55" name="Group 54"/>
            <p:cNvGrpSpPr/>
            <p:nvPr/>
          </p:nvGrpSpPr>
          <p:grpSpPr>
            <a:xfrm>
              <a:off x="3128991" y="1257924"/>
              <a:ext cx="2286930" cy="2999638"/>
              <a:chOff x="3128991" y="1257924"/>
              <a:chExt cx="2286930" cy="2999638"/>
            </a:xfrm>
          </p:grpSpPr>
          <p:cxnSp>
            <p:nvCxnSpPr>
              <p:cNvPr id="57" name="Curved Connector 31"/>
              <p:cNvCxnSpPr>
                <a:stCxn id="99" idx="6"/>
              </p:cNvCxnSpPr>
              <p:nvPr/>
            </p:nvCxnSpPr>
            <p:spPr>
              <a:xfrm>
                <a:off x="3919773" y="2252407"/>
                <a:ext cx="509159" cy="337355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prstDash val="solid"/>
                <a:tailEnd type="triangle" w="lg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4428932" y="1257924"/>
                <a:ext cx="794206" cy="645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unused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428932" y="1903919"/>
                <a:ext cx="794207" cy="462432"/>
              </a:xfrm>
              <a:prstGeom prst="rect">
                <a:avLst/>
              </a:prstGeom>
              <a:solidFill>
                <a:srgbClr val="F9D5B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allocated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28932" y="2366351"/>
                <a:ext cx="794206" cy="231216"/>
              </a:xfrm>
              <a:prstGeom prst="rect">
                <a:avLst/>
              </a:prstGeom>
              <a:solidFill>
                <a:srgbClr val="DBEEF4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header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428932" y="2589762"/>
                <a:ext cx="794207" cy="462432"/>
              </a:xfrm>
              <a:prstGeom prst="rect">
                <a:avLst/>
              </a:prstGeom>
              <a:solidFill>
                <a:srgbClr val="F9D5B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allocated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428932" y="3052194"/>
                <a:ext cx="794206" cy="23121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header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428932" y="3283410"/>
                <a:ext cx="794206" cy="4624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free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428932" y="3745842"/>
                <a:ext cx="794206" cy="23121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header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128991" y="1357413"/>
                <a:ext cx="1048671" cy="2798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malloc_state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353552" y="1648517"/>
                <a:ext cx="599548" cy="34640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⋮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353552" y="1994925"/>
                <a:ext cx="599549" cy="4624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top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353552" y="2457357"/>
                <a:ext cx="599548" cy="34244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⋮</a:t>
                </a:r>
              </a:p>
            </p:txBody>
          </p:sp>
          <p:cxnSp>
            <p:nvCxnSpPr>
              <p:cNvPr id="97" name="Curved Connector 31"/>
              <p:cNvCxnSpPr>
                <a:stCxn id="99" idx="6"/>
              </p:cNvCxnSpPr>
              <p:nvPr/>
            </p:nvCxnSpPr>
            <p:spPr>
              <a:xfrm flipV="1">
                <a:off x="3919772" y="1903920"/>
                <a:ext cx="509160" cy="348486"/>
              </a:xfrm>
              <a:prstGeom prst="bentConnector3">
                <a:avLst>
                  <a:gd name="adj1" fmla="val 50000"/>
                </a:avLst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Rectangle 97"/>
              <p:cNvSpPr/>
              <p:nvPr/>
            </p:nvSpPr>
            <p:spPr>
              <a:xfrm>
                <a:off x="4236148" y="3977757"/>
                <a:ext cx="1179773" cy="2798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Heap segment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870040" y="2227540"/>
                <a:ext cx="49733" cy="4973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4428932" y="1900258"/>
              <a:ext cx="794206" cy="68950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13748" y="5796522"/>
            <a:ext cx="591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example of Linux allocator’s object metadata placement</a:t>
            </a:r>
            <a:endParaRPr lang="en-US" dirty="0"/>
          </a:p>
        </p:txBody>
      </p:sp>
      <p:cxnSp>
        <p:nvCxnSpPr>
          <p:cNvPr id="14" name="Curved Connector 13"/>
          <p:cNvCxnSpPr>
            <a:stCxn id="20" idx="0"/>
            <a:endCxn id="21" idx="0"/>
          </p:cNvCxnSpPr>
          <p:nvPr/>
        </p:nvCxnSpPr>
        <p:spPr>
          <a:xfrm rot="5400000" flipH="1" flipV="1">
            <a:off x="2839596" y="3882863"/>
            <a:ext cx="12700" cy="1697910"/>
          </a:xfrm>
          <a:prstGeom prst="curvedConnector3">
            <a:avLst>
              <a:gd name="adj1" fmla="val 3113063"/>
            </a:avLst>
          </a:prstGeom>
          <a:ln>
            <a:solidFill>
              <a:schemeClr val="tx1"/>
            </a:solidFill>
            <a:prstDash val="dash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22" idx="2"/>
            <a:endCxn id="21" idx="2"/>
          </p:cNvCxnSpPr>
          <p:nvPr/>
        </p:nvCxnSpPr>
        <p:spPr>
          <a:xfrm rot="5400000">
            <a:off x="4537506" y="4537074"/>
            <a:ext cx="12700" cy="1697910"/>
          </a:xfrm>
          <a:prstGeom prst="curvedConnector3">
            <a:avLst>
              <a:gd name="adj1" fmla="val 2911055"/>
            </a:avLst>
          </a:prstGeom>
          <a:ln>
            <a:solidFill>
              <a:schemeClr val="tx1"/>
            </a:solidFill>
            <a:prstDash val="dash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23" idx="0"/>
            <a:endCxn id="24" idx="0"/>
          </p:cNvCxnSpPr>
          <p:nvPr/>
        </p:nvCxnSpPr>
        <p:spPr>
          <a:xfrm rot="5400000" flipH="1" flipV="1">
            <a:off x="7001947" y="4039467"/>
            <a:ext cx="12700" cy="1384702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prstDash val="dash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9" idx="2"/>
          </p:cNvCxnSpPr>
          <p:nvPr/>
        </p:nvCxnSpPr>
        <p:spPr>
          <a:xfrm rot="5400000">
            <a:off x="521839" y="5225198"/>
            <a:ext cx="384837" cy="706499"/>
          </a:xfrm>
          <a:prstGeom prst="curvedConnector2">
            <a:avLst/>
          </a:prstGeom>
          <a:ln>
            <a:solidFill>
              <a:schemeClr val="tx1"/>
            </a:solidFill>
            <a:prstDash val="dash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05938" y="4731818"/>
            <a:ext cx="8011495" cy="654211"/>
            <a:chOff x="333559" y="1783048"/>
            <a:chExt cx="9352473" cy="667039"/>
          </a:xfrm>
        </p:grpSpPr>
        <p:sp>
          <p:nvSpPr>
            <p:cNvPr id="19" name="Rectangle 18"/>
            <p:cNvSpPr/>
            <p:nvPr/>
          </p:nvSpPr>
          <p:spPr>
            <a:xfrm>
              <a:off x="333559" y="1783048"/>
              <a:ext cx="1077651" cy="6670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 err="1" smtClean="0">
                  <a:solidFill>
                    <a:schemeClr val="tx1"/>
                  </a:solidFill>
                  <a:latin typeface="Arial Black"/>
                  <a:cs typeface="Arial Black"/>
                </a:rPr>
                <a:t>prev</a:t>
              </a:r>
              <a:r>
                <a:rPr lang="en-US" sz="11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 size</a:t>
              </a:r>
              <a: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/>
              </a:r>
              <a:b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</a:br>
              <a: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16</a:t>
              </a:r>
              <a:endParaRPr lang="en-US" i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11210" y="1783048"/>
              <a:ext cx="1077651" cy="6670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cur size</a:t>
              </a:r>
              <a: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/>
              </a:r>
              <a:b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</a:br>
              <a: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32</a:t>
              </a:r>
              <a:endParaRPr lang="en-US" i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88861" y="1783048"/>
              <a:ext cx="2886567" cy="6670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allocated space</a:t>
              </a:r>
              <a:endParaRPr lang="en-US" i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75428" y="1783048"/>
              <a:ext cx="1077651" cy="667039"/>
            </a:xfrm>
            <a:prstGeom prst="rect">
              <a:avLst/>
            </a:prstGeom>
            <a:solidFill>
              <a:srgbClr val="DBEEF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 err="1" smtClean="0">
                  <a:solidFill>
                    <a:schemeClr val="tx1"/>
                  </a:solidFill>
                  <a:latin typeface="Arial Black"/>
                  <a:cs typeface="Arial Black"/>
                </a:rPr>
                <a:t>prev</a:t>
              </a:r>
              <a:r>
                <a:rPr lang="en-US" sz="11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 size</a:t>
              </a:r>
              <a: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/>
              </a:r>
              <a:b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</a:br>
              <a: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32</a:t>
              </a:r>
              <a:endParaRPr lang="en-US" i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53079" y="1783048"/>
              <a:ext cx="1077651" cy="6670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cur size</a:t>
              </a:r>
              <a: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/>
              </a:r>
              <a:b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</a:br>
              <a:r>
                <a:rPr lang="en-US" i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24</a:t>
              </a:r>
              <a:endParaRPr lang="en-US" i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30730" y="1783048"/>
              <a:ext cx="2155302" cy="6670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i="1" dirty="0" smtClean="0">
                  <a:ln w="3175" cmpd="sng">
                    <a:noFill/>
                  </a:ln>
                  <a:solidFill>
                    <a:schemeClr val="tx1"/>
                  </a:solidFill>
                  <a:latin typeface="Arial Black"/>
                  <a:cs typeface="Arial Black"/>
                </a:rPr>
                <a:t>free space</a:t>
              </a:r>
              <a:endParaRPr lang="en-US" i="1" dirty="0">
                <a:ln w="3175" cmpd="sng">
                  <a:noFill/>
                </a:ln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934739" y="4736818"/>
            <a:ext cx="1836424" cy="6428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💣💣💣💣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💣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71163" y="4738168"/>
            <a:ext cx="923135" cy="654211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 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fd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94453" y="4738169"/>
            <a:ext cx="923135" cy="654211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bk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24739" y="4736818"/>
            <a:ext cx="3692695" cy="6428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💣💣💣💣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💣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💣💣💣💣💣💣</a:t>
            </a:r>
            <a:endParaRPr lang="en-US"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495145" y="5188857"/>
            <a:ext cx="674423" cy="684246"/>
            <a:chOff x="6495145" y="5188857"/>
            <a:chExt cx="674423" cy="684246"/>
          </a:xfrm>
        </p:grpSpPr>
        <p:cxnSp>
          <p:nvCxnSpPr>
            <p:cNvPr id="29" name="Curved Connector 28"/>
            <p:cNvCxnSpPr>
              <a:stCxn id="36" idx="4"/>
            </p:cNvCxnSpPr>
            <p:nvPr/>
          </p:nvCxnSpPr>
          <p:spPr>
            <a:xfrm rot="5400000">
              <a:off x="6507081" y="5244308"/>
              <a:ext cx="616859" cy="640731"/>
            </a:xfrm>
            <a:prstGeom prst="curvedConnector2">
              <a:avLst/>
            </a:prstGeom>
            <a:ln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102181" y="5188857"/>
              <a:ext cx="67387" cy="6738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20595" y="5188857"/>
            <a:ext cx="674423" cy="684246"/>
            <a:chOff x="7920595" y="5188857"/>
            <a:chExt cx="674423" cy="684246"/>
          </a:xfrm>
        </p:grpSpPr>
        <p:cxnSp>
          <p:nvCxnSpPr>
            <p:cNvPr id="40" name="Curved Connector 39"/>
            <p:cNvCxnSpPr>
              <a:stCxn id="41" idx="4"/>
            </p:cNvCxnSpPr>
            <p:nvPr/>
          </p:nvCxnSpPr>
          <p:spPr>
            <a:xfrm rot="16200000" flipH="1">
              <a:off x="7966223" y="5244308"/>
              <a:ext cx="616859" cy="640731"/>
            </a:xfrm>
            <a:prstGeom prst="curvedConnector2">
              <a:avLst/>
            </a:prstGeom>
            <a:ln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2460000" scaled="0"/>
                <a:tileRect/>
              </a:gra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 flipH="1">
              <a:off x="7920595" y="5188857"/>
              <a:ext cx="67387" cy="6738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Linux Allocator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0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25" grpId="0" animBg="1"/>
      <p:bldP spid="26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Secure Allocators: </a:t>
            </a:r>
            <a:br>
              <a:rPr lang="en-US" dirty="0" smtClean="0"/>
            </a:br>
            <a:r>
              <a:rPr lang="en-US" sz="2800" dirty="0" smtClean="0"/>
              <a:t>OpenBSD and DieHarder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Both are BIBOP-style secure allocators</a:t>
            </a:r>
          </a:p>
          <a:p>
            <a:pPr lvl="1"/>
            <a:r>
              <a:rPr lang="en-US" dirty="0" smtClean="0"/>
              <a:t>“Big Bag of Pages”</a:t>
            </a:r>
          </a:p>
          <a:p>
            <a:pPr lvl="1"/>
            <a:r>
              <a:rPr lang="en-US" dirty="0" smtClean="0"/>
              <a:t>Each “bag” of pages holds objects of a specific size class</a:t>
            </a:r>
          </a:p>
          <a:p>
            <a:r>
              <a:rPr lang="en-US" dirty="0" smtClean="0"/>
              <a:t>Both feature randomization</a:t>
            </a:r>
          </a:p>
          <a:p>
            <a:pPr lvl="1"/>
            <a:r>
              <a:rPr lang="en-US" dirty="0" smtClean="0"/>
              <a:t>DieHarder = log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bits of entropy</a:t>
            </a:r>
          </a:p>
          <a:p>
            <a:pPr lvl="1"/>
            <a:r>
              <a:rPr lang="en-US" dirty="0" smtClean="0"/>
              <a:t>OpenBSD =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~ 10 bits</a:t>
            </a:r>
          </a:p>
          <a:p>
            <a:r>
              <a:rPr lang="en-US" dirty="0" smtClean="0"/>
              <a:t>Both impose high performance overhead</a:t>
            </a:r>
          </a:p>
          <a:p>
            <a:pPr lvl="1"/>
            <a:r>
              <a:rPr lang="en-US" dirty="0" smtClean="0"/>
              <a:t>Evaluated runtime overhead:</a:t>
            </a:r>
          </a:p>
          <a:p>
            <a:pPr lvl="2"/>
            <a:r>
              <a:rPr lang="en-US" dirty="0" smtClean="0"/>
              <a:t>OpenBSD ≈ 34%</a:t>
            </a:r>
            <a:endParaRPr lang="en-US" dirty="0"/>
          </a:p>
          <a:p>
            <a:pPr lvl="2"/>
            <a:r>
              <a:rPr lang="en-US" dirty="0" smtClean="0"/>
              <a:t>DieHarder ≈ 88%, up to 10X </a:t>
            </a:r>
          </a:p>
          <a:p>
            <a:pPr lvl="1"/>
            <a:r>
              <a:rPr lang="en-US" dirty="0" smtClean="0"/>
              <a:t>Use bitmaps</a:t>
            </a:r>
          </a:p>
          <a:p>
            <a:pPr lvl="1"/>
            <a:r>
              <a:rPr lang="en-US" dirty="0" smtClean="0"/>
              <a:t>Utilize many more system calls (</a:t>
            </a:r>
            <a:r>
              <a:rPr lang="en-US" sz="2400" dirty="0" smtClean="0">
                <a:latin typeface="Consolas"/>
                <a:cs typeface="Consolas"/>
              </a:rPr>
              <a:t>mmap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the same heap for different threads</a:t>
            </a:r>
          </a:p>
          <a:p>
            <a:pPr lvl="2"/>
            <a:r>
              <a:rPr lang="en-US" dirty="0" smtClean="0"/>
              <a:t>May result in significant performance </a:t>
            </a:r>
            <a:r>
              <a:rPr lang="en-US" dirty="0" smtClean="0"/>
              <a:t>loss for dominant multithreaded apps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4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FreeGuard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5503075"/>
            <a:ext cx="8733654" cy="8209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Performance-oriented allocators are not secure</a:t>
            </a:r>
          </a:p>
          <a:p>
            <a:r>
              <a:rPr lang="en-US" dirty="0" smtClean="0"/>
              <a:t>Secure allocators are too slow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48157" y="4971333"/>
            <a:ext cx="50305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63502" y="1406834"/>
            <a:ext cx="0" cy="3579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67366" y="4998125"/>
            <a:ext cx="234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07517" y="3042269"/>
            <a:ext cx="234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cxnSp>
        <p:nvCxnSpPr>
          <p:cNvPr id="16" name="Straight Connector 15"/>
          <p:cNvCxnSpPr>
            <a:stCxn id="14" idx="2"/>
          </p:cNvCxnSpPr>
          <p:nvPr/>
        </p:nvCxnSpPr>
        <p:spPr>
          <a:xfrm flipV="1">
            <a:off x="2063503" y="3205537"/>
            <a:ext cx="4878109" cy="21398"/>
          </a:xfrm>
          <a:prstGeom prst="line">
            <a:avLst/>
          </a:prstGeom>
          <a:ln w="63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38686" y="1489058"/>
            <a:ext cx="0" cy="3481659"/>
          </a:xfrm>
          <a:prstGeom prst="line">
            <a:avLst/>
          </a:prstGeom>
          <a:ln w="63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777885" y="2555217"/>
            <a:ext cx="1733109" cy="369332"/>
            <a:chOff x="5805296" y="2555217"/>
            <a:chExt cx="1733109" cy="369332"/>
          </a:xfrm>
        </p:grpSpPr>
        <p:sp>
          <p:nvSpPr>
            <p:cNvPr id="20" name="Oval 19"/>
            <p:cNvSpPr/>
            <p:nvPr/>
          </p:nvSpPr>
          <p:spPr>
            <a:xfrm>
              <a:off x="5805296" y="2667163"/>
              <a:ext cx="142405" cy="1454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7701" y="2555217"/>
              <a:ext cx="159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FreeGuard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11744" y="2224375"/>
            <a:ext cx="1733109" cy="369332"/>
            <a:chOff x="3047278" y="2224375"/>
            <a:chExt cx="1733109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3189683" y="2224375"/>
              <a:ext cx="159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OpenBSD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047278" y="2336321"/>
              <a:ext cx="142405" cy="1454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407255" y="1652355"/>
            <a:ext cx="1733109" cy="369332"/>
            <a:chOff x="2087460" y="1652355"/>
            <a:chExt cx="1733109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2229865" y="1652355"/>
              <a:ext cx="159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DieHarder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087460" y="1764301"/>
              <a:ext cx="142405" cy="1454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11296" y="4419719"/>
            <a:ext cx="1733109" cy="369332"/>
            <a:chOff x="5911296" y="4419719"/>
            <a:chExt cx="1733109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6053701" y="4419719"/>
              <a:ext cx="159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Linux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911296" y="4531665"/>
              <a:ext cx="142405" cy="1454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467402" y="2833788"/>
            <a:ext cx="328938" cy="369332"/>
            <a:chOff x="4475234" y="2841122"/>
            <a:chExt cx="328938" cy="369332"/>
          </a:xfrm>
        </p:grpSpPr>
        <p:sp>
          <p:nvSpPr>
            <p:cNvPr id="29" name="Oval 28"/>
            <p:cNvSpPr/>
            <p:nvPr/>
          </p:nvSpPr>
          <p:spPr>
            <a:xfrm>
              <a:off x="4475234" y="2861196"/>
              <a:ext cx="328938" cy="329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3269" y="2841122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101091" y="2833788"/>
            <a:ext cx="328938" cy="369332"/>
            <a:chOff x="4073200" y="2833788"/>
            <a:chExt cx="328938" cy="369332"/>
          </a:xfrm>
        </p:grpSpPr>
        <p:sp>
          <p:nvSpPr>
            <p:cNvPr id="37" name="Oval 36"/>
            <p:cNvSpPr/>
            <p:nvPr/>
          </p:nvSpPr>
          <p:spPr>
            <a:xfrm>
              <a:off x="4073200" y="2853862"/>
              <a:ext cx="328938" cy="329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91235" y="283378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101091" y="4585209"/>
            <a:ext cx="328938" cy="369332"/>
            <a:chOff x="4079406" y="3219512"/>
            <a:chExt cx="328938" cy="369332"/>
          </a:xfrm>
        </p:grpSpPr>
        <p:sp>
          <p:nvSpPr>
            <p:cNvPr id="40" name="Oval 39"/>
            <p:cNvSpPr/>
            <p:nvPr/>
          </p:nvSpPr>
          <p:spPr>
            <a:xfrm>
              <a:off x="4079406" y="3239586"/>
              <a:ext cx="328938" cy="329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97441" y="3219512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67402" y="4585209"/>
            <a:ext cx="328938" cy="369332"/>
            <a:chOff x="4475234" y="3223828"/>
            <a:chExt cx="328938" cy="369332"/>
          </a:xfrm>
        </p:grpSpPr>
        <p:sp>
          <p:nvSpPr>
            <p:cNvPr id="43" name="Oval 42"/>
            <p:cNvSpPr/>
            <p:nvPr/>
          </p:nvSpPr>
          <p:spPr>
            <a:xfrm>
              <a:off x="4475234" y="3243902"/>
              <a:ext cx="328938" cy="329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93269" y="322382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49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sz="3600" dirty="0"/>
              <a:t>REE</a:t>
            </a:r>
            <a:r>
              <a:rPr lang="en-US" dirty="0"/>
              <a:t>G</a:t>
            </a:r>
            <a:r>
              <a:rPr lang="en-US" sz="3600" dirty="0"/>
              <a:t>UARD</a:t>
            </a:r>
            <a:r>
              <a:rPr lang="en-US" dirty="0"/>
              <a:t>’s </a:t>
            </a:r>
            <a:r>
              <a:rPr lang="en-US" dirty="0" smtClean="0"/>
              <a:t>BIBOP-style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1308100"/>
            <a:ext cx="4289890" cy="48180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Acquire large block and divide into multiple heaps</a:t>
            </a:r>
          </a:p>
          <a:p>
            <a:r>
              <a:rPr lang="en-US" dirty="0" smtClean="0"/>
              <a:t>Per-thread sub-heap design</a:t>
            </a:r>
          </a:p>
          <a:p>
            <a:r>
              <a:rPr lang="en-US" dirty="0" smtClean="0"/>
              <a:t>Sub-heaps made up of 16 bags</a:t>
            </a:r>
          </a:p>
          <a:p>
            <a:r>
              <a:rPr lang="en-US" dirty="0" smtClean="0"/>
              <a:t>All bags have same size</a:t>
            </a:r>
          </a:p>
          <a:p>
            <a:r>
              <a:rPr lang="en-US" dirty="0" smtClean="0"/>
              <a:t>Each bag serves a specific size class</a:t>
            </a:r>
          </a:p>
          <a:p>
            <a:r>
              <a:rPr lang="en-US" dirty="0" smtClean="0"/>
              <a:t>Size classes increase by powers-of-two</a:t>
            </a:r>
            <a:endParaRPr lang="en-US" dirty="0"/>
          </a:p>
        </p:txBody>
      </p:sp>
      <p:pic>
        <p:nvPicPr>
          <p:cNvPr id="40" name="Picture 39" descr="bibop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53" y="1308100"/>
            <a:ext cx="4368800" cy="1104900"/>
          </a:xfrm>
          <a:prstGeom prst="rect">
            <a:avLst/>
          </a:prstGeom>
        </p:spPr>
      </p:pic>
      <p:pic>
        <p:nvPicPr>
          <p:cNvPr id="41" name="Picture 40" descr="bibop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53" y="1308100"/>
            <a:ext cx="4368800" cy="1104900"/>
          </a:xfrm>
          <a:prstGeom prst="rect">
            <a:avLst/>
          </a:prstGeom>
        </p:spPr>
      </p:pic>
      <p:pic>
        <p:nvPicPr>
          <p:cNvPr id="48" name="Picture 47" descr="bibop_3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53" y="1308100"/>
            <a:ext cx="4379976" cy="2595073"/>
          </a:xfrm>
          <a:prstGeom prst="rect">
            <a:avLst/>
          </a:prstGeom>
        </p:spPr>
      </p:pic>
      <p:pic>
        <p:nvPicPr>
          <p:cNvPr id="49" name="Picture 48" descr="bibop_3_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53" y="1308100"/>
            <a:ext cx="4379976" cy="2595072"/>
          </a:xfrm>
          <a:prstGeom prst="rect">
            <a:avLst/>
          </a:prstGeom>
        </p:spPr>
      </p:pic>
      <p:pic>
        <p:nvPicPr>
          <p:cNvPr id="50" name="Picture 49" descr="bibop_3_3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53" y="1308100"/>
            <a:ext cx="4375911" cy="2592664"/>
          </a:xfrm>
          <a:prstGeom prst="rect">
            <a:avLst/>
          </a:prstGeom>
        </p:spPr>
      </p:pic>
      <p:pic>
        <p:nvPicPr>
          <p:cNvPr id="51" name="Picture 50" descr="bibop_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53" y="1308100"/>
            <a:ext cx="4375911" cy="2592664"/>
          </a:xfrm>
          <a:prstGeom prst="rect">
            <a:avLst/>
          </a:prstGeom>
        </p:spPr>
      </p:pic>
      <p:pic>
        <p:nvPicPr>
          <p:cNvPr id="52" name="Picture 51" descr="bibop_5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53" y="1308100"/>
            <a:ext cx="4375911" cy="49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bibop_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53" y="1308100"/>
            <a:ext cx="4375911" cy="4907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sz="3600" dirty="0"/>
              <a:t>REE</a:t>
            </a:r>
            <a:r>
              <a:rPr lang="en-US" dirty="0"/>
              <a:t>G</a:t>
            </a:r>
            <a:r>
              <a:rPr lang="en-US" sz="3600" dirty="0"/>
              <a:t>UARD</a:t>
            </a:r>
            <a:r>
              <a:rPr lang="en-US" dirty="0"/>
              <a:t>’s </a:t>
            </a:r>
            <a:r>
              <a:rPr lang="en-US" dirty="0" smtClean="0"/>
              <a:t>BIBOP-style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1308100"/>
            <a:ext cx="4289890" cy="48180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When one heap </a:t>
            </a:r>
            <a:r>
              <a:rPr lang="en-US" dirty="0"/>
              <a:t>is </a:t>
            </a:r>
            <a:r>
              <a:rPr lang="en-US" dirty="0" smtClean="0"/>
              <a:t>exhausted, the thread utilizes the bag (with the same index) in the next heap</a:t>
            </a:r>
          </a:p>
          <a:p>
            <a:r>
              <a:rPr lang="en-US" dirty="0" smtClean="0"/>
              <a:t>Uniform layout:</a:t>
            </a:r>
          </a:p>
          <a:p>
            <a:pPr lvl="1"/>
            <a:r>
              <a:rPr lang="en-US" dirty="0" smtClean="0"/>
              <a:t>Bags have same size</a:t>
            </a:r>
          </a:p>
          <a:p>
            <a:pPr lvl="1"/>
            <a:r>
              <a:rPr lang="en-US" dirty="0" smtClean="0"/>
              <a:t>Same number of bags per sub-heap</a:t>
            </a:r>
          </a:p>
          <a:p>
            <a:pPr lvl="1"/>
            <a:r>
              <a:rPr lang="en-US" dirty="0" smtClean="0"/>
              <a:t>Same number of sub-heaps per heap</a:t>
            </a:r>
          </a:p>
          <a:p>
            <a:pPr lvl="1"/>
            <a:r>
              <a:rPr lang="en-US" dirty="0" smtClean="0"/>
              <a:t>All quantities are powers of two</a:t>
            </a:r>
          </a:p>
        </p:txBody>
      </p:sp>
    </p:spTree>
    <p:extLst>
      <p:ext uri="{BB962C8B-B14F-4D97-AF65-F5344CB8AC3E}">
        <p14:creationId xmlns:p14="http://schemas.microsoft.com/office/powerpoint/2010/main" val="268140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sz="3600" dirty="0"/>
              <a:t>REE</a:t>
            </a:r>
            <a:r>
              <a:rPr lang="en-US" dirty="0"/>
              <a:t>G</a:t>
            </a:r>
            <a:r>
              <a:rPr lang="en-US" sz="3600" dirty="0"/>
              <a:t>UARD</a:t>
            </a:r>
            <a:r>
              <a:rPr lang="en-US" dirty="0"/>
              <a:t>’s </a:t>
            </a:r>
            <a:r>
              <a:rPr lang="en-US" dirty="0" smtClean="0"/>
              <a:t>BIBOP-style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1308100"/>
            <a:ext cx="4289890" cy="48180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Information-computable</a:t>
            </a:r>
          </a:p>
          <a:p>
            <a:pPr lvl="1"/>
            <a:r>
              <a:rPr lang="en-US" dirty="0" smtClean="0"/>
              <a:t>Given an address:</a:t>
            </a:r>
          </a:p>
          <a:p>
            <a:pPr lvl="2"/>
            <a:r>
              <a:rPr lang="en-US" dirty="0" smtClean="0"/>
              <a:t>Size class</a:t>
            </a:r>
          </a:p>
          <a:p>
            <a:pPr lvl="2"/>
            <a:r>
              <a:rPr lang="en-US" dirty="0" smtClean="0"/>
              <a:t>Owning thread</a:t>
            </a:r>
          </a:p>
          <a:p>
            <a:pPr lvl="2"/>
            <a:r>
              <a:rPr lang="en-US" dirty="0" smtClean="0"/>
              <a:t>Starting address</a:t>
            </a:r>
          </a:p>
          <a:p>
            <a:pPr lvl="2"/>
            <a:r>
              <a:rPr lang="en-US" dirty="0" smtClean="0"/>
              <a:t>Metadata location</a:t>
            </a:r>
          </a:p>
          <a:p>
            <a:pPr lvl="1"/>
            <a:r>
              <a:rPr lang="en-US" dirty="0" smtClean="0"/>
              <a:t>Enables constant-time deallocation</a:t>
            </a:r>
          </a:p>
          <a:p>
            <a:pPr lvl="1"/>
            <a:r>
              <a:rPr lang="en-US" dirty="0" smtClean="0"/>
              <a:t>Detects all double and invalid frees</a:t>
            </a:r>
          </a:p>
          <a:p>
            <a:pPr lvl="1"/>
            <a:endParaRPr lang="en-US" dirty="0" smtClean="0"/>
          </a:p>
        </p:txBody>
      </p:sp>
      <p:pic>
        <p:nvPicPr>
          <p:cNvPr id="52" name="Picture 51" descr="bibop_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53" y="1308100"/>
            <a:ext cx="4375911" cy="49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7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Freelist</a:t>
            </a:r>
            <a:r>
              <a:rPr lang="en-US" dirty="0" smtClean="0"/>
              <a:t>-based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0" y="1308101"/>
            <a:ext cx="8733654" cy="1770544"/>
          </a:xfrm>
        </p:spPr>
        <p:txBody>
          <a:bodyPr>
            <a:normAutofit/>
          </a:bodyPr>
          <a:lstStyle/>
          <a:p>
            <a:r>
              <a:rPr lang="en-US" dirty="0" smtClean="0"/>
              <a:t>Linked-list maintains </a:t>
            </a:r>
            <a:r>
              <a:rPr lang="en-US" dirty="0" err="1" smtClean="0"/>
              <a:t>deallocated</a:t>
            </a:r>
            <a:r>
              <a:rPr lang="en-US" dirty="0" smtClean="0"/>
              <a:t> objects</a:t>
            </a:r>
          </a:p>
          <a:p>
            <a:r>
              <a:rPr lang="en-US" dirty="0" smtClean="0"/>
              <a:t>Enables constant-time allocation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29385" y="3187255"/>
            <a:ext cx="520842" cy="5149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7936" y="3244666"/>
            <a:ext cx="1018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Freelist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05977" y="2469546"/>
            <a:ext cx="96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HEAD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502738" y="3187255"/>
            <a:ext cx="520842" cy="5149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506858" y="3187255"/>
            <a:ext cx="520842" cy="5149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stCxn id="13" idx="3"/>
            <a:endCxn id="15" idx="1"/>
          </p:cNvCxnSpPr>
          <p:nvPr/>
        </p:nvCxnSpPr>
        <p:spPr>
          <a:xfrm flipV="1">
            <a:off x="6027700" y="3438068"/>
            <a:ext cx="418275" cy="6653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45975" y="3180602"/>
            <a:ext cx="520842" cy="5149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pic>
        <p:nvPicPr>
          <p:cNvPr id="16" name="Picture 15" descr="tri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77" y="4902074"/>
            <a:ext cx="5269726" cy="13068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3210" y="4323750"/>
            <a:ext cx="873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Together, with information-computable layout: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416134" y="3975405"/>
            <a:ext cx="747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TAIL</a:t>
            </a:r>
            <a:endParaRPr lang="en-US" sz="2000" dirty="0"/>
          </a:p>
        </p:txBody>
      </p:sp>
      <p:cxnSp>
        <p:nvCxnSpPr>
          <p:cNvPr id="21" name="Straight Arrow Connector 20"/>
          <p:cNvCxnSpPr>
            <a:stCxn id="10" idx="2"/>
            <a:endCxn id="7" idx="0"/>
          </p:cNvCxnSpPr>
          <p:nvPr/>
        </p:nvCxnSpPr>
        <p:spPr>
          <a:xfrm flipH="1">
            <a:off x="3789806" y="2869656"/>
            <a:ext cx="1" cy="317599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0"/>
            <a:endCxn id="7" idx="2"/>
          </p:cNvCxnSpPr>
          <p:nvPr/>
        </p:nvCxnSpPr>
        <p:spPr>
          <a:xfrm flipH="1" flipV="1">
            <a:off x="3789806" y="3702187"/>
            <a:ext cx="1" cy="273218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8" idx="0"/>
            <a:endCxn id="11" idx="2"/>
          </p:cNvCxnSpPr>
          <p:nvPr/>
        </p:nvCxnSpPr>
        <p:spPr>
          <a:xfrm rot="5400000" flipH="1" flipV="1">
            <a:off x="4139874" y="3352120"/>
            <a:ext cx="273218" cy="973352"/>
          </a:xfrm>
          <a:prstGeom prst="bent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8" idx="0"/>
            <a:endCxn id="13" idx="2"/>
          </p:cNvCxnSpPr>
          <p:nvPr/>
        </p:nvCxnSpPr>
        <p:spPr>
          <a:xfrm rot="5400000" flipH="1" flipV="1">
            <a:off x="4641934" y="2850060"/>
            <a:ext cx="273218" cy="1977472"/>
          </a:xfrm>
          <a:prstGeom prst="bent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0"/>
            <a:endCxn id="15" idx="2"/>
          </p:cNvCxnSpPr>
          <p:nvPr/>
        </p:nvCxnSpPr>
        <p:spPr>
          <a:xfrm rot="5400000" flipH="1" flipV="1">
            <a:off x="5108166" y="2377176"/>
            <a:ext cx="279871" cy="2916589"/>
          </a:xfrm>
          <a:prstGeom prst="bent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0" idx="2"/>
            <a:endCxn id="11" idx="1"/>
          </p:cNvCxnSpPr>
          <p:nvPr/>
        </p:nvCxnSpPr>
        <p:spPr>
          <a:xfrm rot="16200000" flipH="1">
            <a:off x="3858740" y="2800722"/>
            <a:ext cx="575065" cy="712931"/>
          </a:xfrm>
          <a:prstGeom prst="bentConnector2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4050227" y="3444721"/>
            <a:ext cx="452511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3"/>
            <a:endCxn id="13" idx="1"/>
          </p:cNvCxnSpPr>
          <p:nvPr/>
        </p:nvCxnSpPr>
        <p:spPr>
          <a:xfrm>
            <a:off x="5023580" y="3444721"/>
            <a:ext cx="48327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052056" y="5204665"/>
            <a:ext cx="248564" cy="167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52056" y="5440869"/>
            <a:ext cx="248564" cy="167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27700" y="5725489"/>
            <a:ext cx="248564" cy="167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27700" y="5961693"/>
            <a:ext cx="248564" cy="167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0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10" grpId="0"/>
      <p:bldP spid="11" grpId="0" animBg="1"/>
      <p:bldP spid="13" grpId="0" animBg="1"/>
      <p:bldP spid="15" grpId="0" animBg="1"/>
      <p:bldP spid="17" grpId="0"/>
      <p:bldP spid="18" grpId="0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UT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UTSA.thmx</Template>
  <TotalTime>8661</TotalTime>
  <Words>1477</Words>
  <Application>Microsoft Macintosh PowerPoint</Application>
  <PresentationFormat>On-screen Show (4:3)</PresentationFormat>
  <Paragraphs>293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UTSA</vt:lpstr>
      <vt:lpstr>FREEGUARD:  A Faster Secure Heap Allocator</vt:lpstr>
      <vt:lpstr>Common Heap Vulnerabilities</vt:lpstr>
      <vt:lpstr>Default Linux Allocator</vt:lpstr>
      <vt:lpstr>Existing Secure Allocators:  OpenBSD and DieHarder</vt:lpstr>
      <vt:lpstr>Motivation of FreeGuard</vt:lpstr>
      <vt:lpstr>FREEGUARD’s BIBOP-style Layout</vt:lpstr>
      <vt:lpstr>FREEGUARD’s BIBOP-style Layout</vt:lpstr>
      <vt:lpstr>FREEGUARD’s BIBOP-style Layout</vt:lpstr>
      <vt:lpstr>Freelist-based Design</vt:lpstr>
      <vt:lpstr>Summary of Performance Improvements</vt:lpstr>
      <vt:lpstr>Secure Design – Segregated Metadata</vt:lpstr>
      <vt:lpstr>Secure Design – Randomization</vt:lpstr>
      <vt:lpstr>Secure Design – Guard Pages</vt:lpstr>
      <vt:lpstr>Secure Design – Canaries</vt:lpstr>
      <vt:lpstr>Handling Large Objects</vt:lpstr>
      <vt:lpstr>Security Feature Comparison</vt:lpstr>
      <vt:lpstr>Performance Evaluation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Hongyu</dc:creator>
  <cp:lastModifiedBy>Sam Silvestro</cp:lastModifiedBy>
  <cp:revision>609</cp:revision>
  <dcterms:created xsi:type="dcterms:W3CDTF">2016-09-30T01:36:53Z</dcterms:created>
  <dcterms:modified xsi:type="dcterms:W3CDTF">2017-11-02T21:36:11Z</dcterms:modified>
</cp:coreProperties>
</file>