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2"/>
  </p:notesMasterIdLst>
  <p:sldIdLst>
    <p:sldId id="933" r:id="rId2"/>
    <p:sldId id="934" r:id="rId3"/>
    <p:sldId id="957" r:id="rId4"/>
    <p:sldId id="958" r:id="rId5"/>
    <p:sldId id="959" r:id="rId6"/>
    <p:sldId id="961" r:id="rId7"/>
    <p:sldId id="968" r:id="rId8"/>
    <p:sldId id="969" r:id="rId9"/>
    <p:sldId id="962" r:id="rId10"/>
    <p:sldId id="971" r:id="rId11"/>
    <p:sldId id="973" r:id="rId12"/>
    <p:sldId id="975" r:id="rId13"/>
    <p:sldId id="976" r:id="rId14"/>
    <p:sldId id="977" r:id="rId15"/>
    <p:sldId id="979" r:id="rId16"/>
    <p:sldId id="978" r:id="rId17"/>
    <p:sldId id="964" r:id="rId18"/>
    <p:sldId id="965" r:id="rId19"/>
    <p:sldId id="966" r:id="rId20"/>
    <p:sldId id="939" r:id="rId21"/>
    <p:sldId id="940" r:id="rId22"/>
    <p:sldId id="985" r:id="rId23"/>
    <p:sldId id="953" r:id="rId24"/>
    <p:sldId id="954" r:id="rId25"/>
    <p:sldId id="941" r:id="rId26"/>
    <p:sldId id="952" r:id="rId27"/>
    <p:sldId id="956" r:id="rId28"/>
    <p:sldId id="983" r:id="rId29"/>
    <p:sldId id="980" r:id="rId30"/>
    <p:sldId id="982" r:id="rId31"/>
  </p:sldIdLst>
  <p:sldSz cx="9144000" cy="5143500" type="screen16x9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FFF66"/>
    <a:srgbClr val="E0ECE5"/>
    <a:srgbClr val="FF0000"/>
    <a:srgbClr val="FFFF99"/>
    <a:srgbClr val="2424EE"/>
    <a:srgbClr val="7EA1E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801" autoAdjust="0"/>
    <p:restoredTop sz="87794" autoAdjust="0"/>
  </p:normalViewPr>
  <p:slideViewPr>
    <p:cSldViewPr snapToObjects="1">
      <p:cViewPr>
        <p:scale>
          <a:sx n="91" d="100"/>
          <a:sy n="91" d="100"/>
        </p:scale>
        <p:origin x="-1542" y="-11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38" y="-7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8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6D12A7-6E4A-44EC-B74C-0588E9E25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89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Obfuscation source code is from R.</a:t>
            </a:r>
            <a:r>
              <a:rPr lang="en-US" baseline="0" dirty="0" smtClean="0"/>
              <a:t> </a:t>
            </a:r>
            <a:r>
              <a:rPr lang="en-US" dirty="0" err="1" smtClean="0"/>
              <a:t>Branco</a:t>
            </a:r>
            <a:r>
              <a:rPr lang="en-US" baseline="0" dirty="0" smtClean="0"/>
              <a:t> [</a:t>
            </a:r>
            <a:r>
              <a:rPr lang="en-US" dirty="0" err="1" smtClean="0"/>
              <a:t>BlackHat</a:t>
            </a:r>
            <a:r>
              <a:rPr lang="en-US" dirty="0" smtClean="0"/>
              <a:t> 2012]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2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188075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D12A7-6E4A-44EC-B74C-0588E9E25F0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2000250"/>
            <a:ext cx="7772400" cy="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42950"/>
            <a:ext cx="7772400" cy="10287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71750"/>
            <a:ext cx="7010400" cy="12001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48C31D9C-DF93-44E4-8B51-3F730A1C4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14300"/>
            <a:ext cx="2046288" cy="451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14300"/>
            <a:ext cx="5988050" cy="451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114300"/>
            <a:ext cx="8001000" cy="628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914400"/>
            <a:ext cx="3924300" cy="180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914400"/>
            <a:ext cx="3924300" cy="180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6738" y="2828925"/>
            <a:ext cx="3924300" cy="180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2828925"/>
            <a:ext cx="3924300" cy="180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"/>
            <a:ext cx="8001000" cy="628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914400"/>
            <a:ext cx="3924300" cy="371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3438" y="914400"/>
            <a:ext cx="3924300" cy="37147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114300"/>
            <a:ext cx="8186738" cy="4514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71750"/>
            <a:ext cx="7010400" cy="12001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BBB3BB79-C9EA-4F50-96F5-E053A54992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905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001000" cy="628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01000" cy="3714750"/>
          </a:xfrm>
        </p:spPr>
        <p:txBody>
          <a:bodyPr/>
          <a:lstStyle>
            <a:lvl2pPr marL="863600" indent="-406400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914400"/>
            <a:ext cx="3924300" cy="371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14400"/>
            <a:ext cx="3924300" cy="3714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14300"/>
            <a:ext cx="8001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914400"/>
            <a:ext cx="8001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 flipV="1">
            <a:off x="609600" y="4800600"/>
            <a:ext cx="7924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>
            <a:off x="533400" y="752475"/>
            <a:ext cx="8001000" cy="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3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200">
          <a:solidFill>
            <a:schemeClr val="folHlink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v"/>
        <a:defRPr sz="2000">
          <a:solidFill>
            <a:srgbClr val="2424EE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1057" y="895350"/>
            <a:ext cx="7772400" cy="1028700"/>
          </a:xfrm>
        </p:spPr>
        <p:txBody>
          <a:bodyPr/>
          <a:lstStyle/>
          <a:p>
            <a:pPr algn="ctr"/>
            <a:r>
              <a:rPr lang="en-US" sz="3200" dirty="0"/>
              <a:t>Obfuscation Resilient Binary Code Reuse </a:t>
            </a:r>
            <a:r>
              <a:rPr lang="en-US" sz="3200" dirty="0" smtClean="0"/>
              <a:t>Through </a:t>
            </a:r>
            <a:r>
              <a:rPr lang="en-US" sz="3200" dirty="0"/>
              <a:t>Trace-oriented 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360" y="2409209"/>
            <a:ext cx="7441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Junyuan</a:t>
            </a:r>
            <a:r>
              <a:rPr lang="en-US" sz="2000" dirty="0" smtClean="0"/>
              <a:t> Zeng</a:t>
            </a:r>
            <a:r>
              <a:rPr lang="en-US" sz="2000" baseline="30000" dirty="0"/>
              <a:t>1</a:t>
            </a:r>
            <a:r>
              <a:rPr lang="en-US" sz="2000" dirty="0" smtClean="0"/>
              <a:t>, </a:t>
            </a:r>
            <a:r>
              <a:rPr lang="en-US" sz="2000" dirty="0" err="1" smtClean="0"/>
              <a:t>Yangchun</a:t>
            </a:r>
            <a:r>
              <a:rPr lang="en-US" sz="2000" dirty="0" smtClean="0"/>
              <a:t> Fu</a:t>
            </a:r>
            <a:r>
              <a:rPr lang="en-US" sz="2000" baseline="30000" dirty="0"/>
              <a:t>1</a:t>
            </a:r>
            <a:r>
              <a:rPr lang="en-US" sz="2000" dirty="0" smtClean="0"/>
              <a:t>, Kenneth A. Miller</a:t>
            </a:r>
            <a:r>
              <a:rPr lang="en-US" sz="2000" baseline="30000" dirty="0"/>
              <a:t>1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Zhiqiang Lin</a:t>
            </a:r>
            <a:r>
              <a:rPr lang="en-US" sz="2000" baseline="30000" dirty="0">
                <a:solidFill>
                  <a:srgbClr val="0000FF"/>
                </a:solidFill>
              </a:rPr>
              <a:t>1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0035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Xiangyu Zhang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Dongyan Xu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32373" y="3390840"/>
            <a:ext cx="3460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University of Texas at Dallas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2100" y="3771840"/>
            <a:ext cx="2261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2</a:t>
            </a:r>
            <a:r>
              <a:rPr lang="en-US" sz="2000" dirty="0" smtClean="0"/>
              <a:t>Purdue University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8227" y="4444484"/>
            <a:ext cx="221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6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pic>
        <p:nvPicPr>
          <p:cNvPr id="1026" name="Picture 2" descr="CCS 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" y="0"/>
            <a:ext cx="1447800" cy="5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1" y="4324350"/>
            <a:ext cx="2046998" cy="819150"/>
          </a:xfrm>
          <a:prstGeom prst="rect">
            <a:avLst/>
          </a:prstGeom>
        </p:spPr>
      </p:pic>
      <p:pic>
        <p:nvPicPr>
          <p:cNvPr id="1028" name="Picture 4" descr="http://www.cs.purdue.edu/homes/sunil/images/newlogo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77739"/>
            <a:ext cx="1781032" cy="59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Architecture: Memory Address Symbolization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314825" y="1126333"/>
            <a:ext cx="4219575" cy="321706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Problem:</a:t>
            </a:r>
          </a:p>
          <a:p>
            <a:pPr lvl="1"/>
            <a:r>
              <a:rPr lang="en-US" sz="1600" dirty="0"/>
              <a:t>All of addresses MUST be </a:t>
            </a:r>
            <a:r>
              <a:rPr lang="en-US" sz="1600" dirty="0" smtClean="0"/>
              <a:t>symbolized, relocated</a:t>
            </a:r>
            <a:endParaRPr lang="en-US" sz="16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3"/>
            <a:endParaRPr lang="en-US" sz="1600" dirty="0" smtClean="0">
              <a:solidFill>
                <a:schemeClr val="accent2"/>
              </a:solidFill>
            </a:endParaRPr>
          </a:p>
          <a:p>
            <a:pPr lvl="1"/>
            <a:endParaRPr lang="en-US" sz="2000" dirty="0" smtClean="0">
              <a:solidFill>
                <a:schemeClr val="accent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38699" y="3486150"/>
            <a:ext cx="3086101" cy="6924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New Program:</a:t>
            </a:r>
          </a:p>
          <a:p>
            <a:pPr algn="l"/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DWORD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PTR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0x424a300,0x1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cs typeface="Courier New" pitchFamily="49" charset="0"/>
              </a:rPr>
              <a:t>call 0x401028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2266950"/>
            <a:ext cx="3048001" cy="6924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Old Program (in the trace):</a:t>
            </a:r>
          </a:p>
          <a:p>
            <a:pPr algn="l"/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DWORD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PTR 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0x424a300,0x1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0x401028</a:t>
            </a:r>
          </a:p>
        </p:txBody>
      </p:sp>
      <p:grpSp>
        <p:nvGrpSpPr>
          <p:cNvPr id="17" name="Group 78"/>
          <p:cNvGrpSpPr>
            <a:grpSpLocks/>
          </p:cNvGrpSpPr>
          <p:nvPr/>
        </p:nvGrpSpPr>
        <p:grpSpPr bwMode="auto">
          <a:xfrm>
            <a:off x="5638800" y="3927871"/>
            <a:ext cx="214314" cy="165847"/>
            <a:chOff x="6858003" y="1219199"/>
            <a:chExt cx="430213" cy="319090"/>
          </a:xfrm>
        </p:grpSpPr>
        <p:cxnSp>
          <p:nvCxnSpPr>
            <p:cNvPr id="18" name="Straight Connector 79"/>
            <p:cNvCxnSpPr>
              <a:cxnSpLocks noChangeShapeType="1"/>
            </p:cNvCxnSpPr>
            <p:nvPr/>
          </p:nvCxnSpPr>
          <p:spPr bwMode="auto">
            <a:xfrm>
              <a:off x="6858003" y="1219199"/>
              <a:ext cx="430211" cy="319088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80"/>
            <p:cNvCxnSpPr>
              <a:cxnSpLocks noChangeShapeType="1"/>
            </p:cNvCxnSpPr>
            <p:nvPr/>
          </p:nvCxnSpPr>
          <p:spPr bwMode="auto">
            <a:xfrm rot="10800000" flipV="1">
              <a:off x="6858003" y="1219199"/>
              <a:ext cx="430213" cy="319090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6643686" y="3756421"/>
            <a:ext cx="214314" cy="165847"/>
            <a:chOff x="6858003" y="1219199"/>
            <a:chExt cx="430213" cy="319090"/>
          </a:xfrm>
        </p:grpSpPr>
        <p:cxnSp>
          <p:nvCxnSpPr>
            <p:cNvPr id="29" name="Straight Connector 79"/>
            <p:cNvCxnSpPr>
              <a:cxnSpLocks noChangeShapeType="1"/>
            </p:cNvCxnSpPr>
            <p:nvPr/>
          </p:nvCxnSpPr>
          <p:spPr bwMode="auto">
            <a:xfrm>
              <a:off x="6858003" y="1219199"/>
              <a:ext cx="430211" cy="319088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80"/>
            <p:cNvCxnSpPr>
              <a:cxnSpLocks noChangeShapeType="1"/>
            </p:cNvCxnSpPr>
            <p:nvPr/>
          </p:nvCxnSpPr>
          <p:spPr bwMode="auto">
            <a:xfrm rot="10800000" flipV="1">
              <a:off x="6858003" y="1219199"/>
              <a:ext cx="430213" cy="319090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2" name="Picture 31" descr="MCj044131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6" y="2598910"/>
            <a:ext cx="571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own Arrow 2"/>
          <p:cNvSpPr/>
          <p:nvPr/>
        </p:nvSpPr>
        <p:spPr bwMode="auto">
          <a:xfrm>
            <a:off x="6248400" y="3028950"/>
            <a:ext cx="228600" cy="410699"/>
          </a:xfrm>
          <a:prstGeom prst="downArrow">
            <a:avLst/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9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  <p:bldP spid="15" grpId="0" animBg="1"/>
      <p:bldP spid="16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Memory Address Symbolization</a:t>
            </a:r>
            <a:endParaRPr lang="en-US" sz="2800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568132" y="838200"/>
            <a:ext cx="8001000" cy="3714750"/>
          </a:xfrm>
        </p:spPr>
        <p:txBody>
          <a:bodyPr/>
          <a:lstStyle/>
          <a:p>
            <a:r>
              <a:rPr lang="en-US" dirty="0" smtClean="0"/>
              <a:t>Some trivial cases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tricky cases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0982" y="1352550"/>
            <a:ext cx="4572000" cy="147732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DWORD PTR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0x424a3c</a:t>
            </a:r>
          </a:p>
          <a:p>
            <a:pPr algn="l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dirty="0" smtClean="0">
                <a:latin typeface="Courier New" pitchFamily="49" charset="0"/>
                <a:cs typeface="Courier New" pitchFamily="49" charset="0"/>
              </a:rPr>
              <a:t>je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0x401175</a:t>
            </a:r>
          </a:p>
          <a:p>
            <a:pPr algn="l"/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dirty="0" smtClean="0">
                <a:latin typeface="Courier New" pitchFamily="49" charset="0"/>
                <a:cs typeface="Courier New" pitchFamily="49" charset="0"/>
              </a:rPr>
              <a:t>mov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DWORD PTR 0x424a30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0x1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1219200" y="1257300"/>
            <a:ext cx="2514600" cy="519351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236897" y="1831538"/>
            <a:ext cx="1143000" cy="519351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39" name="12-Point Star 38"/>
          <p:cNvSpPr/>
          <p:nvPr/>
        </p:nvSpPr>
        <p:spPr bwMode="auto">
          <a:xfrm>
            <a:off x="6095999" y="1516975"/>
            <a:ext cx="1785975" cy="1029510"/>
          </a:xfrm>
          <a:prstGeom prst="star12">
            <a:avLst/>
          </a:prstGeom>
          <a:solidFill>
            <a:srgbClr val="FFFF6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</a:rPr>
              <a:t>data-use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1219200" y="2419350"/>
            <a:ext cx="2611602" cy="519351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41" name="12-Point Star 40"/>
          <p:cNvSpPr/>
          <p:nvPr/>
        </p:nvSpPr>
        <p:spPr bwMode="auto">
          <a:xfrm>
            <a:off x="5410200" y="3181350"/>
            <a:ext cx="3505200" cy="1373706"/>
          </a:xfrm>
          <a:prstGeom prst="star12">
            <a:avLst/>
          </a:prstGeom>
          <a:solidFill>
            <a:srgbClr val="FFFF6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</a:rPr>
              <a:t>Based on data use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</a:rPr>
              <a:t>determine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effectLst/>
                <a:latin typeface="Tahoma" pitchFamily="34" charset="0"/>
              </a:rPr>
              <a:t> the types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0507" y="3535728"/>
            <a:ext cx="4552950" cy="1015663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ov   eax,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0x409200</a:t>
            </a:r>
          </a:p>
          <a:p>
            <a:pPr algn="l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all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2163926" y="3486150"/>
            <a:ext cx="1493673" cy="519351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1404197" y="4095750"/>
            <a:ext cx="746836" cy="519351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601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p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"/>
            <a:ext cx="8610600" cy="628650"/>
          </a:xfrm>
        </p:spPr>
        <p:txBody>
          <a:bodyPr/>
          <a:lstStyle/>
          <a:p>
            <a:r>
              <a:rPr lang="en-US" sz="2800" dirty="0" smtClean="0"/>
              <a:t>Memory </a:t>
            </a:r>
            <a:r>
              <a:rPr lang="en-US" sz="2800" dirty="0"/>
              <a:t>Address Symbolization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19150"/>
            <a:ext cx="8001000" cy="3714750"/>
          </a:xfrm>
        </p:spPr>
        <p:txBody>
          <a:bodyPr/>
          <a:lstStyle/>
          <a:p>
            <a:r>
              <a:rPr lang="en-US" dirty="0" smtClean="0"/>
              <a:t>Direct Symbolization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Indirect Symbolization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485901"/>
            <a:ext cx="4343400" cy="132343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je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L_0x401175</a:t>
            </a:r>
          </a:p>
          <a:p>
            <a:pPr algn="l"/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func_0x401028</a:t>
            </a:r>
          </a:p>
          <a:p>
            <a:pPr algn="l"/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DWORD PTR[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global+0x424a30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0x1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85901"/>
            <a:ext cx="3581399" cy="1323439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0x401175</a:t>
            </a:r>
          </a:p>
          <a:p>
            <a:pPr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0x401028</a:t>
            </a:r>
          </a:p>
          <a:p>
            <a:pPr algn="l"/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mov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DWORD PTR 0x424a30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0x1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738086"/>
            <a:ext cx="4267200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ov   eax, OFFSET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func_0x409200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   eax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24" y="3716894"/>
            <a:ext cx="3533775" cy="83099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ov   eax,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0x409200</a:t>
            </a:r>
          </a:p>
          <a:p>
            <a:pPr algn="l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/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all  eax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066800" y="1440657"/>
            <a:ext cx="1143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257800" y="1443990"/>
            <a:ext cx="146304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066800" y="1962150"/>
            <a:ext cx="1143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295900" y="1962150"/>
            <a:ext cx="173736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104900" y="2434590"/>
            <a:ext cx="22479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400800" y="2434590"/>
            <a:ext cx="1905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1905000" y="3714750"/>
            <a:ext cx="10668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991350" y="3720584"/>
            <a:ext cx="169545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4057649" y="3916918"/>
            <a:ext cx="590551" cy="381000"/>
          </a:xfrm>
          <a:prstGeom prst="rightArrow">
            <a:avLst>
              <a:gd name="adj1" fmla="val 50000"/>
              <a:gd name="adj2" fmla="val 52083"/>
            </a:avLst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4057649" y="1962150"/>
            <a:ext cx="590551" cy="381000"/>
          </a:xfrm>
          <a:prstGeom prst="rightArrow">
            <a:avLst>
              <a:gd name="adj1" fmla="val 50000"/>
              <a:gd name="adj2" fmla="val 52083"/>
            </a:avLst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9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uiExpand="1" animBg="1"/>
      <p:bldP spid="6" grpId="0" animBg="1"/>
      <p:bldP spid="7" grpId="0" animBg="1"/>
      <p:bldP spid="10" grpId="0" uiExpand="1" animBg="1"/>
      <p:bldP spid="11" grpId="0" uiExpand="1" animBg="1"/>
      <p:bldP spid="17" grpId="0" uiExpand="1" animBg="1"/>
      <p:bldP spid="18" grpId="0" uiExpand="1" animBg="1"/>
      <p:bldP spid="24" grpId="0" uiExpand="1" animBg="1"/>
      <p:bldP spid="25" grpId="0" uiExpand="1" animBg="1"/>
      <p:bldP spid="38" grpId="0" animBg="1"/>
      <p:bldP spid="3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Memory </a:t>
            </a:r>
            <a:r>
              <a:rPr lang="en-US" sz="2800" dirty="0"/>
              <a:t>Address Symbolization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Implicitly Initialized Global </a:t>
            </a:r>
            <a:r>
              <a:rPr lang="en-US" dirty="0" smtClean="0"/>
              <a:t>Data </a:t>
            </a:r>
            <a:r>
              <a:rPr lang="en-US" dirty="0" smtClean="0">
                <a:sym typeface="Wingdings" panose="05000000000000000000" pitchFamily="2" charset="2"/>
              </a:rPr>
              <a:t> Explicitly Initialize</a:t>
            </a:r>
            <a:endParaRPr lang="en-US" dirty="0"/>
          </a:p>
          <a:p>
            <a:endParaRPr lang="en-US" dirty="0"/>
          </a:p>
          <a:p>
            <a:endParaRPr lang="en-US" b="1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14800" y="1937713"/>
            <a:ext cx="4724400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eax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OFFSET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global_data+0x8</a:t>
            </a:r>
          </a:p>
          <a:p>
            <a:pPr algn="l"/>
            <a:r>
              <a:rPr lang="en-US" sz="1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(int*)(global_data+0x8)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v1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  ecx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DWORD PTR [eax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  edi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b="1" dirty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mov  ebx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DWORD PTR[edi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algn="l"/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(int*)(global_data+0xc)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 func_0x40102d</a:t>
            </a:r>
          </a:p>
          <a:p>
            <a:pPr algn="l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call DWORD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PTR [global_data+0xc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57447"/>
            <a:ext cx="3429000" cy="2062103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  eax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0x424a38</a:t>
            </a:r>
          </a:p>
          <a:p>
            <a:pPr algn="l"/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  ecx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DWORD PTR [eax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  edi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mov  ebx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DWORD PTR [edi] </a:t>
            </a:r>
          </a:p>
          <a:p>
            <a:pPr algn="l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DWORD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PTR 0x424a3c </a:t>
            </a:r>
            <a:endParaRPr lang="en-US" sz="1600" b="1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00200" y="1956941"/>
            <a:ext cx="1143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43600" y="1916430"/>
            <a:ext cx="1828800" cy="27432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028700" y="3648581"/>
            <a:ext cx="23241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791200" y="3648581"/>
            <a:ext cx="1905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676400" y="2429381"/>
            <a:ext cx="1849628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953000" y="2373630"/>
            <a:ext cx="1981200" cy="27432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10400" y="2282190"/>
            <a:ext cx="800100" cy="36576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6934200" y="3404741"/>
            <a:ext cx="1752600" cy="36576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44" name="Oval Callout 43"/>
          <p:cNvSpPr/>
          <p:nvPr/>
        </p:nvSpPr>
        <p:spPr bwMode="auto">
          <a:xfrm>
            <a:off x="2743200" y="1370960"/>
            <a:ext cx="1295400" cy="447422"/>
          </a:xfrm>
          <a:prstGeom prst="wedgeEllipseCallout">
            <a:avLst>
              <a:gd name="adj1" fmla="val -77142"/>
              <a:gd name="adj2" fmla="val 84302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Implicitly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initialized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5" name="Oval Callout 44"/>
          <p:cNvSpPr/>
          <p:nvPr/>
        </p:nvSpPr>
        <p:spPr bwMode="auto">
          <a:xfrm>
            <a:off x="2785173" y="4171950"/>
            <a:ext cx="1433612" cy="457200"/>
          </a:xfrm>
          <a:prstGeom prst="wedgeEllipseCallout">
            <a:avLst>
              <a:gd name="adj1" fmla="val -79485"/>
              <a:gd name="adj2" fmla="val -80555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Implicitly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initialized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Oval Callout 19"/>
          <p:cNvSpPr/>
          <p:nvPr/>
        </p:nvSpPr>
        <p:spPr bwMode="auto">
          <a:xfrm>
            <a:off x="7696200" y="1147248"/>
            <a:ext cx="1295400" cy="586301"/>
          </a:xfrm>
          <a:prstGeom prst="wedgeEllipseCallout">
            <a:avLst>
              <a:gd name="adj1" fmla="val -46995"/>
              <a:gd name="adj2" fmla="val 153213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Value in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0x424a38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12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43" grpId="0" animBg="1"/>
      <p:bldP spid="44" grpId="0" animBg="1"/>
      <p:bldP spid="45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Memory </a:t>
            </a:r>
            <a:r>
              <a:rPr lang="en-US" sz="2800" dirty="0"/>
              <a:t>Address Symbolization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Initialized Global </a:t>
            </a:r>
            <a:r>
              <a:rPr lang="en-US" dirty="0" smtClean="0"/>
              <a:t>Data </a:t>
            </a:r>
            <a:r>
              <a:rPr lang="en-US" dirty="0" smtClean="0">
                <a:sym typeface="Wingdings" panose="05000000000000000000" pitchFamily="2" charset="2"/>
              </a:rPr>
              <a:t> Directly relocate and symbolize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019300"/>
            <a:ext cx="4876800" cy="156966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>
                <a:latin typeface="Courier New" pitchFamily="49" charset="0"/>
                <a:cs typeface="Courier New" pitchFamily="49" charset="0"/>
              </a:rPr>
              <a:t>mov DWORD PTR [global_data+0x8],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OFFSET global_data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ecx, DWORD PTR [global_data+0x8]</a:t>
            </a: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DWORD PTR [ecx],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0x4</a:t>
            </a:r>
          </a:p>
          <a:p>
            <a:pPr algn="l"/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DWORD PTR [global_data+0xc],func_0x401032</a:t>
            </a:r>
          </a:p>
          <a:p>
            <a:pPr algn="l"/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DWORD PTR [global_data+0xc]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019300"/>
            <a:ext cx="3200400" cy="1569660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 DWORD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PTR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0x424a38,0x424a30</a:t>
            </a:r>
          </a:p>
          <a:p>
            <a:pPr algn="l"/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 ecx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DWORD PTR 0x424a38</a:t>
            </a: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 DWORD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PTR [ecx],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0x4</a:t>
            </a:r>
          </a:p>
          <a:p>
            <a:pPr algn="l"/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mov  DWORD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PTR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0x424a3c,0x401032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DWORD PTR 0x424a3c</a:t>
            </a:r>
            <a:endParaRPr lang="en-US" sz="1200" b="1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90600" y="1974057"/>
            <a:ext cx="16764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343400" y="1962150"/>
            <a:ext cx="25908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1962150"/>
            <a:ext cx="914400" cy="36576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543800" y="1962150"/>
            <a:ext cx="1143000" cy="36576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447800" y="2343150"/>
            <a:ext cx="16764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800600" y="2259807"/>
            <a:ext cx="26670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990600" y="2891790"/>
            <a:ext cx="16764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343400" y="2891790"/>
            <a:ext cx="25908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743200" y="2891790"/>
            <a:ext cx="838200" cy="36576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934200" y="2876550"/>
            <a:ext cx="1219200" cy="365760"/>
          </a:xfrm>
          <a:prstGeom prst="ellipse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990600" y="3272790"/>
            <a:ext cx="17526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10200" y="3272790"/>
            <a:ext cx="1752600" cy="365760"/>
          </a:xfrm>
          <a:prstGeom prst="ellipse">
            <a:avLst/>
          </a:prstGeom>
          <a:noFill/>
          <a:ln>
            <a:solidFill>
              <a:srgbClr val="2424EE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endParaRPr lang="en-US">
              <a:solidFill>
                <a:srgbClr val="2424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435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81" name="Content Placeholder 2"/>
          <p:cNvSpPr>
            <a:spLocks noGrp="1"/>
          </p:cNvSpPr>
          <p:nvPr>
            <p:ph idx="1"/>
          </p:nvPr>
        </p:nvSpPr>
        <p:spPr>
          <a:xfrm>
            <a:off x="4248150" y="2555081"/>
            <a:ext cx="5059364" cy="1443038"/>
          </a:xfrm>
        </p:spPr>
        <p:txBody>
          <a:bodyPr/>
          <a:lstStyle/>
          <a:p>
            <a:r>
              <a:rPr lang="en-US" sz="1600" dirty="0"/>
              <a:t>Safety for incomplete conditional branch</a:t>
            </a:r>
          </a:p>
          <a:p>
            <a:pPr lvl="1"/>
            <a:r>
              <a:rPr lang="en-US" sz="1600" dirty="0" smtClean="0"/>
              <a:t>Safety </a:t>
            </a:r>
            <a:r>
              <a:rPr lang="en-US" sz="1600" dirty="0"/>
              <a:t>guard added for </a:t>
            </a:r>
            <a:r>
              <a:rPr lang="en-US" sz="1600" dirty="0" err="1"/>
              <a:t>jcc</a:t>
            </a:r>
            <a:r>
              <a:rPr lang="en-US" sz="1600" dirty="0"/>
              <a:t> instruction</a:t>
            </a:r>
          </a:p>
          <a:p>
            <a:pPr marL="469900" lvl="1" indent="-469900">
              <a:buFont typeface="Wingdings" pitchFamily="2" charset="2"/>
              <a:buChar char="q"/>
            </a:pPr>
            <a:r>
              <a:rPr lang="en-US" sz="1600" dirty="0">
                <a:solidFill>
                  <a:schemeClr val="tx1"/>
                </a:solidFill>
              </a:rPr>
              <a:t>Safety for indirect jumps and calls</a:t>
            </a:r>
          </a:p>
          <a:p>
            <a:pPr lvl="1"/>
            <a:r>
              <a:rPr lang="en-US" sz="1600" dirty="0"/>
              <a:t>insert a guard right before the control flow transfer</a:t>
            </a:r>
          </a:p>
          <a:p>
            <a:pPr marL="469900" lvl="1" indent="-469900">
              <a:buFont typeface="Wingdings" pitchFamily="2" charset="2"/>
              <a:buChar char="q"/>
            </a:pPr>
            <a:r>
              <a:rPr lang="en-US" sz="1600" dirty="0">
                <a:solidFill>
                  <a:schemeClr val="tx1"/>
                </a:solidFill>
              </a:rPr>
              <a:t>Data Safety</a:t>
            </a:r>
          </a:p>
          <a:p>
            <a:pPr lvl="1"/>
            <a:r>
              <a:rPr lang="en-US" sz="1600" dirty="0"/>
              <a:t>Data-</a:t>
            </a:r>
            <a:r>
              <a:rPr lang="en-US" sz="1600" dirty="0" err="1"/>
              <a:t>def</a:t>
            </a:r>
            <a:r>
              <a:rPr lang="en-US" sz="1600" dirty="0"/>
              <a:t> and data-use</a:t>
            </a:r>
          </a:p>
          <a:p>
            <a:pPr lvl="1"/>
            <a:r>
              <a:rPr lang="en-US" sz="1600" dirty="0"/>
              <a:t>Out-of-bound accesses of arrays</a:t>
            </a:r>
          </a:p>
          <a:p>
            <a:pPr lvl="3"/>
            <a:endParaRPr lang="en-US" sz="1050" dirty="0" smtClean="0">
              <a:solidFill>
                <a:schemeClr val="accent2"/>
              </a:solidFill>
            </a:endParaRPr>
          </a:p>
          <a:p>
            <a:pPr lvl="1"/>
            <a:endParaRPr lang="en-US" sz="1050" dirty="0" smtClean="0">
              <a:solidFill>
                <a:schemeClr val="accent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1" y="3318272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Safety-Instrumentation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5000" y="3504010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267200" y="1068534"/>
            <a:ext cx="2667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1 if (</a:t>
            </a:r>
            <a:r>
              <a:rPr lang="en-US" sz="1400" dirty="0" err="1"/>
              <a:t>year_of_service</a:t>
            </a:r>
            <a:r>
              <a:rPr lang="en-US" sz="1400" dirty="0"/>
              <a:t> &gt; 10) {</a:t>
            </a:r>
          </a:p>
          <a:p>
            <a:pPr algn="l"/>
            <a:r>
              <a:rPr lang="en-US" sz="1400" dirty="0"/>
              <a:t>2 </a:t>
            </a:r>
            <a:r>
              <a:rPr lang="en-US" sz="1400" dirty="0" smtClean="0"/>
              <a:t>   if </a:t>
            </a:r>
            <a:r>
              <a:rPr lang="en-US" sz="1400" dirty="0"/>
              <a:t>(salary &lt; 100000.0)</a:t>
            </a:r>
          </a:p>
          <a:p>
            <a:pPr algn="l"/>
            <a:r>
              <a:rPr lang="en-US" sz="1400" dirty="0"/>
              <a:t>3 </a:t>
            </a:r>
            <a:r>
              <a:rPr lang="en-US" sz="1400" dirty="0" smtClean="0"/>
              <a:t>       salary </a:t>
            </a:r>
            <a:r>
              <a:rPr lang="en-US" sz="1400" dirty="0"/>
              <a:t>= 100000.0;</a:t>
            </a:r>
          </a:p>
          <a:p>
            <a:pPr algn="l"/>
            <a:r>
              <a:rPr lang="en-US" sz="1400" dirty="0" smtClean="0"/>
              <a:t>4    </a:t>
            </a:r>
            <a:r>
              <a:rPr lang="en-US" sz="1400" dirty="0"/>
              <a:t>else</a:t>
            </a:r>
          </a:p>
          <a:p>
            <a:pPr algn="l"/>
            <a:r>
              <a:rPr lang="en-US" sz="1400" dirty="0" smtClean="0"/>
              <a:t>5         </a:t>
            </a:r>
            <a:r>
              <a:rPr lang="en-US" sz="1400" dirty="0"/>
              <a:t>salary = salary*1.02;</a:t>
            </a:r>
          </a:p>
          <a:p>
            <a:pPr algn="l"/>
            <a:r>
              <a:rPr lang="en-US" sz="1400" dirty="0"/>
              <a:t>6 }</a:t>
            </a:r>
          </a:p>
        </p:txBody>
      </p:sp>
      <p:sp>
        <p:nvSpPr>
          <p:cNvPr id="5" name="Rectangle 4"/>
          <p:cNvSpPr/>
          <p:nvPr/>
        </p:nvSpPr>
        <p:spPr>
          <a:xfrm>
            <a:off x="6705600" y="1084243"/>
            <a:ext cx="281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/>
              <a:t>1 if (</a:t>
            </a:r>
            <a:r>
              <a:rPr lang="en-US" sz="1400" dirty="0" err="1"/>
              <a:t>year_of_service</a:t>
            </a:r>
            <a:r>
              <a:rPr lang="en-US" sz="1400" dirty="0"/>
              <a:t> &gt; 10) {</a:t>
            </a:r>
          </a:p>
          <a:p>
            <a:pPr algn="l"/>
            <a:r>
              <a:rPr lang="en-US" sz="1400" dirty="0"/>
              <a:t>2 </a:t>
            </a:r>
            <a:r>
              <a:rPr lang="en-US" sz="1400" dirty="0" smtClean="0"/>
              <a:t>   if </a:t>
            </a:r>
            <a:r>
              <a:rPr lang="en-US" sz="1400" dirty="0"/>
              <a:t>(salary &lt; 100000.0)</a:t>
            </a:r>
          </a:p>
          <a:p>
            <a:pPr algn="l"/>
            <a:r>
              <a:rPr lang="en-US" sz="1400" dirty="0"/>
              <a:t>3 </a:t>
            </a:r>
            <a:r>
              <a:rPr lang="en-US" sz="1400" dirty="0" smtClean="0"/>
              <a:t>       salary </a:t>
            </a:r>
            <a:r>
              <a:rPr lang="en-US" sz="1400" dirty="0"/>
              <a:t>= 100000.0;</a:t>
            </a:r>
          </a:p>
          <a:p>
            <a:pPr algn="l"/>
            <a:r>
              <a:rPr lang="en-US" sz="1400" dirty="0"/>
              <a:t>6 }</a:t>
            </a:r>
          </a:p>
        </p:txBody>
      </p:sp>
      <p:pic>
        <p:nvPicPr>
          <p:cNvPr id="28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2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21" grpId="0" animBg="1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</a:t>
            </a:r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762000"/>
            <a:ext cx="8382000" cy="4229100"/>
          </a:xfrm>
        </p:spPr>
        <p:txBody>
          <a:bodyPr/>
          <a:lstStyle/>
          <a:p>
            <a:r>
              <a:rPr lang="en-US" dirty="0"/>
              <a:t>Handling Missing Conditional </a:t>
            </a:r>
            <a:r>
              <a:rPr lang="en-US" dirty="0" smtClean="0"/>
              <a:t>Branches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Handling </a:t>
            </a:r>
            <a:r>
              <a:rPr lang="en-US" dirty="0"/>
              <a:t>Indirect </a:t>
            </a:r>
            <a:r>
              <a:rPr lang="en-US" dirty="0" smtClean="0"/>
              <a:t>Calls/Jumps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276350"/>
            <a:ext cx="3200400" cy="160043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cmpl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$0x0,-0x8(%ebp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jle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80483d5 &lt;main+0x21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movl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$0xa,-0x4(%ebp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leave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3200" y="3428822"/>
            <a:ext cx="3200400" cy="1169551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movl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$0x80483b4,0xc(%esp)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mov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0xc(%esp),%eax</a:t>
            </a:r>
          </a:p>
          <a:p>
            <a:pPr algn="l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call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*%eax</a:t>
            </a:r>
          </a:p>
        </p:txBody>
      </p:sp>
      <p:cxnSp>
        <p:nvCxnSpPr>
          <p:cNvPr id="14" name="Curved Connector 13"/>
          <p:cNvCxnSpPr>
            <a:stCxn id="48" idx="2"/>
            <a:endCxn id="5" idx="0"/>
          </p:cNvCxnSpPr>
          <p:nvPr/>
        </p:nvCxnSpPr>
        <p:spPr bwMode="auto">
          <a:xfrm rot="5400000" flipH="1">
            <a:off x="3291988" y="3546962"/>
            <a:ext cx="83523" cy="2019300"/>
          </a:xfrm>
          <a:prstGeom prst="curvedConnector5">
            <a:avLst>
              <a:gd name="adj1" fmla="val -273697"/>
              <a:gd name="adj2" fmla="val 139623"/>
              <a:gd name="adj3" fmla="val 37369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1752600" y="4514850"/>
            <a:ext cx="1143000" cy="342900"/>
          </a:xfrm>
          <a:prstGeom prst="ellipse">
            <a:avLst/>
          </a:prstGeom>
          <a:noFill/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Func_1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3124200" y="4514850"/>
            <a:ext cx="1143000" cy="342900"/>
          </a:xfrm>
          <a:prstGeom prst="ellipse">
            <a:avLst/>
          </a:prstGeom>
          <a:noFill/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Func_2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572000" y="4514850"/>
            <a:ext cx="1143000" cy="342900"/>
          </a:xfrm>
          <a:prstGeom prst="ellipse">
            <a:avLst/>
          </a:prstGeom>
          <a:noFill/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Func_3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172200" y="4514850"/>
            <a:ext cx="1143000" cy="342900"/>
          </a:xfrm>
          <a:prstGeom prst="ellipse">
            <a:avLst/>
          </a:prstGeom>
          <a:noFill/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Func_n</a:t>
            </a:r>
          </a:p>
        </p:txBody>
      </p:sp>
      <p:cxnSp>
        <p:nvCxnSpPr>
          <p:cNvPr id="22" name="Curved Connector 21"/>
          <p:cNvCxnSpPr>
            <a:stCxn id="48" idx="2"/>
            <a:endCxn id="16" idx="0"/>
          </p:cNvCxnSpPr>
          <p:nvPr/>
        </p:nvCxnSpPr>
        <p:spPr bwMode="auto">
          <a:xfrm rot="5400000" flipH="1">
            <a:off x="3977788" y="4232762"/>
            <a:ext cx="83523" cy="647700"/>
          </a:xfrm>
          <a:prstGeom prst="curvedConnector5">
            <a:avLst>
              <a:gd name="adj1" fmla="val -273697"/>
              <a:gd name="adj2" fmla="val 282353"/>
              <a:gd name="adj3" fmla="val 37369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Curved Connector 24"/>
          <p:cNvCxnSpPr>
            <a:stCxn id="48" idx="2"/>
            <a:endCxn id="17" idx="0"/>
          </p:cNvCxnSpPr>
          <p:nvPr/>
        </p:nvCxnSpPr>
        <p:spPr bwMode="auto">
          <a:xfrm rot="5400000" flipH="1" flipV="1">
            <a:off x="4701688" y="4156562"/>
            <a:ext cx="83523" cy="800100"/>
          </a:xfrm>
          <a:prstGeom prst="curvedConnector5">
            <a:avLst>
              <a:gd name="adj1" fmla="val -273697"/>
              <a:gd name="adj2" fmla="val 228571"/>
              <a:gd name="adj3" fmla="val 37369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Curved Connector 32"/>
          <p:cNvCxnSpPr>
            <a:stCxn id="48" idx="2"/>
            <a:endCxn id="18" idx="0"/>
          </p:cNvCxnSpPr>
          <p:nvPr/>
        </p:nvCxnSpPr>
        <p:spPr bwMode="auto">
          <a:xfrm rot="5400000" flipH="1" flipV="1">
            <a:off x="5501788" y="3356462"/>
            <a:ext cx="83523" cy="2400300"/>
          </a:xfrm>
          <a:prstGeom prst="curvedConnector5">
            <a:avLst>
              <a:gd name="adj1" fmla="val -273697"/>
              <a:gd name="adj2" fmla="val 71429"/>
              <a:gd name="adj3" fmla="val 37369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8" name="Curved Connector 37"/>
          <p:cNvCxnSpPr/>
          <p:nvPr/>
        </p:nvCxnSpPr>
        <p:spPr bwMode="auto">
          <a:xfrm rot="16200000" flipH="1">
            <a:off x="2619377" y="1514477"/>
            <a:ext cx="400049" cy="152398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1" name="Curved Connector 40"/>
          <p:cNvCxnSpPr/>
          <p:nvPr/>
        </p:nvCxnSpPr>
        <p:spPr bwMode="auto">
          <a:xfrm rot="10800000" flipH="1" flipV="1">
            <a:off x="2743199" y="1733550"/>
            <a:ext cx="76201" cy="647447"/>
          </a:xfrm>
          <a:prstGeom prst="curvedConnector4">
            <a:avLst>
              <a:gd name="adj1" fmla="val -353726"/>
              <a:gd name="adj2" fmla="val 9968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2" name="12-Point Star 51"/>
          <p:cNvSpPr/>
          <p:nvPr/>
        </p:nvSpPr>
        <p:spPr bwMode="auto">
          <a:xfrm>
            <a:off x="6553200" y="1501639"/>
            <a:ext cx="1295400" cy="746261"/>
          </a:xfrm>
          <a:prstGeom prst="star12">
            <a:avLst/>
          </a:prstGeom>
          <a:solidFill>
            <a:srgbClr val="FFFF6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Safety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Guard</a:t>
            </a:r>
          </a:p>
        </p:txBody>
      </p:sp>
      <p:sp>
        <p:nvSpPr>
          <p:cNvPr id="53" name="12-Point Star 52"/>
          <p:cNvSpPr/>
          <p:nvPr/>
        </p:nvSpPr>
        <p:spPr bwMode="auto">
          <a:xfrm>
            <a:off x="6667500" y="3428822"/>
            <a:ext cx="1295400" cy="746261"/>
          </a:xfrm>
          <a:prstGeom prst="star12">
            <a:avLst/>
          </a:prstGeom>
          <a:solidFill>
            <a:srgbClr val="FFFF66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White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List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15001" y="445770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55" name="Oval 54"/>
          <p:cNvSpPr/>
          <p:nvPr/>
        </p:nvSpPr>
        <p:spPr bwMode="auto">
          <a:xfrm>
            <a:off x="7620000" y="4514850"/>
            <a:ext cx="1143000" cy="342900"/>
          </a:xfrm>
          <a:prstGeom prst="ellipse">
            <a:avLst/>
          </a:prstGeom>
          <a:noFill/>
          <a:ln w="381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Unknown</a:t>
            </a:r>
          </a:p>
        </p:txBody>
      </p:sp>
      <p:cxnSp>
        <p:nvCxnSpPr>
          <p:cNvPr id="56" name="Curved Connector 55"/>
          <p:cNvCxnSpPr>
            <a:stCxn id="48" idx="2"/>
            <a:endCxn id="55" idx="0"/>
          </p:cNvCxnSpPr>
          <p:nvPr/>
        </p:nvCxnSpPr>
        <p:spPr bwMode="auto">
          <a:xfrm rot="5400000" flipH="1" flipV="1">
            <a:off x="6225688" y="2632562"/>
            <a:ext cx="83523" cy="3848100"/>
          </a:xfrm>
          <a:prstGeom prst="curvedConnector5">
            <a:avLst>
              <a:gd name="adj1" fmla="val -273697"/>
              <a:gd name="adj2" fmla="val 63366"/>
              <a:gd name="adj3" fmla="val 373697"/>
            </a:avLst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 w="lg" len="lg"/>
          </a:ln>
          <a:effectLst/>
        </p:spPr>
      </p:cxnSp>
      <p:cxnSp>
        <p:nvCxnSpPr>
          <p:cNvPr id="63" name="Curved Connector 62"/>
          <p:cNvCxnSpPr/>
          <p:nvPr/>
        </p:nvCxnSpPr>
        <p:spPr bwMode="auto">
          <a:xfrm>
            <a:off x="2895600" y="1790701"/>
            <a:ext cx="1066800" cy="781049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stealth" w="lg" len="lg"/>
          </a:ln>
          <a:effectLst/>
        </p:spPr>
      </p:cxnSp>
      <p:grpSp>
        <p:nvGrpSpPr>
          <p:cNvPr id="67" name="Group 78"/>
          <p:cNvGrpSpPr>
            <a:grpSpLocks/>
          </p:cNvGrpSpPr>
          <p:nvPr/>
        </p:nvGrpSpPr>
        <p:grpSpPr bwMode="auto">
          <a:xfrm>
            <a:off x="3321843" y="2045192"/>
            <a:ext cx="214314" cy="165847"/>
            <a:chOff x="6858003" y="1219199"/>
            <a:chExt cx="430213" cy="319090"/>
          </a:xfrm>
        </p:grpSpPr>
        <p:cxnSp>
          <p:nvCxnSpPr>
            <p:cNvPr id="68" name="Straight Connector 79"/>
            <p:cNvCxnSpPr>
              <a:cxnSpLocks noChangeShapeType="1"/>
            </p:cNvCxnSpPr>
            <p:nvPr/>
          </p:nvCxnSpPr>
          <p:spPr bwMode="auto">
            <a:xfrm>
              <a:off x="6858003" y="1219199"/>
              <a:ext cx="430211" cy="319088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Straight Connector 80"/>
            <p:cNvCxnSpPr>
              <a:cxnSpLocks noChangeShapeType="1"/>
            </p:cNvCxnSpPr>
            <p:nvPr/>
          </p:nvCxnSpPr>
          <p:spPr bwMode="auto">
            <a:xfrm rot="10800000" flipV="1">
              <a:off x="6858003" y="1219199"/>
              <a:ext cx="430213" cy="319090"/>
            </a:xfrm>
            <a:prstGeom prst="line">
              <a:avLst/>
            </a:prstGeom>
            <a:noFill/>
            <a:ln w="603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4840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8" grpId="0" animBg="1"/>
      <p:bldP spid="5" grpId="0" animBg="1"/>
      <p:bldP spid="16" grpId="0" animBg="1"/>
      <p:bldP spid="17" grpId="0" animBg="1"/>
      <p:bldP spid="18" grpId="0" animBg="1"/>
      <p:bldP spid="52" grpId="0" animBg="1"/>
      <p:bldP spid="53" grpId="0" animBg="1"/>
      <p:bldP spid="50" grpId="0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81" name="Content Placeholder 2"/>
          <p:cNvSpPr>
            <a:spLocks noGrp="1"/>
          </p:cNvSpPr>
          <p:nvPr>
            <p:ph idx="1"/>
          </p:nvPr>
        </p:nvSpPr>
        <p:spPr>
          <a:xfrm>
            <a:off x="4444252" y="1172384"/>
            <a:ext cx="4109198" cy="2517789"/>
          </a:xfrm>
        </p:spPr>
        <p:txBody>
          <a:bodyPr/>
          <a:lstStyle/>
          <a:p>
            <a:r>
              <a:rPr lang="en-US" sz="2000" dirty="0"/>
              <a:t>Instruction Translation</a:t>
            </a:r>
          </a:p>
          <a:p>
            <a:pPr lvl="1"/>
            <a:r>
              <a:rPr lang="en-US" sz="2000" dirty="0" smtClean="0"/>
              <a:t>Largely using in-lined assembly</a:t>
            </a:r>
            <a:endParaRPr lang="en-US" sz="2000" dirty="0"/>
          </a:p>
          <a:p>
            <a:pPr marL="469900" lvl="1" indent="-469900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69900" lvl="1" indent="-469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Instructions in well-defined library are not translated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69900" lvl="1" indent="-469900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69900" lvl="1" indent="-469900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API Resolution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1" y="3318272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Safety-Instrumentation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5000" y="3504010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44751" y="24550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Instruction-to-C Translation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154363" y="2826544"/>
            <a:ext cx="4762" cy="491729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54363" y="1912144"/>
            <a:ext cx="0" cy="542925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05000" y="26408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1" name="Flowchart: Multidocument 30"/>
          <p:cNvSpPr/>
          <p:nvPr/>
        </p:nvSpPr>
        <p:spPr>
          <a:xfrm>
            <a:off x="4343401" y="2215660"/>
            <a:ext cx="1008062" cy="742950"/>
          </a:xfrm>
          <a:prstGeom prst="flowChartMultidocumen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 Source Code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1" y="3318272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Safety-Instrumentation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5000" y="3504010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44751" y="24550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Instruction-to-C Translation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154363" y="2826544"/>
            <a:ext cx="4762" cy="491729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54363" y="1912144"/>
            <a:ext cx="0" cy="542925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05000" y="26408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84614" y="2640806"/>
            <a:ext cx="458787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>
            <a:off x="3884613" y="1726406"/>
            <a:ext cx="971550" cy="542925"/>
          </a:xfrm>
          <a:prstGeom prst="bentConnector2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3878264" y="2983706"/>
            <a:ext cx="852487" cy="520304"/>
          </a:xfrm>
          <a:prstGeom prst="bentConnector2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1" name="Flowchart: Multidocument 30"/>
          <p:cNvSpPr/>
          <p:nvPr/>
        </p:nvSpPr>
        <p:spPr>
          <a:xfrm>
            <a:off x="8059738" y="2227660"/>
            <a:ext cx="1008062" cy="742950"/>
          </a:xfrm>
          <a:prstGeom prst="flowChartMultidocumen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 Source Code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956301" y="2426494"/>
            <a:ext cx="1431925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Offline-Combination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5426076" y="2525316"/>
            <a:ext cx="365125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7559676" y="2512219"/>
            <a:ext cx="365125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1" y="3318272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Safety-Instrumentation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905000" y="3504010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44751" y="24550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Instruction-to-C Translation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154363" y="2826544"/>
            <a:ext cx="4762" cy="491729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154363" y="1912144"/>
            <a:ext cx="0" cy="542925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905000" y="26408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Multidocument 37"/>
          <p:cNvSpPr/>
          <p:nvPr/>
        </p:nvSpPr>
        <p:spPr>
          <a:xfrm>
            <a:off x="4343401" y="2269331"/>
            <a:ext cx="900113" cy="742950"/>
          </a:xfrm>
          <a:prstGeom prst="flowChartMultidocumen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Meta-Data</a:t>
            </a:r>
          </a:p>
        </p:txBody>
      </p:sp>
      <p:cxnSp>
        <p:nvCxnSpPr>
          <p:cNvPr id="39" name="Straight Arrow Connector 38"/>
          <p:cNvCxnSpPr>
            <a:endCxn id="38" idx="1"/>
          </p:cNvCxnSpPr>
          <p:nvPr/>
        </p:nvCxnSpPr>
        <p:spPr>
          <a:xfrm>
            <a:off x="3884614" y="2640806"/>
            <a:ext cx="458787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38" idx="0"/>
          </p:cNvCxnSpPr>
          <p:nvPr/>
        </p:nvCxnSpPr>
        <p:spPr>
          <a:xfrm>
            <a:off x="3884613" y="1726406"/>
            <a:ext cx="971550" cy="542925"/>
          </a:xfrm>
          <a:prstGeom prst="bentConnector2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endCxn id="38" idx="2"/>
          </p:cNvCxnSpPr>
          <p:nvPr/>
        </p:nvCxnSpPr>
        <p:spPr>
          <a:xfrm flipV="1">
            <a:off x="3878264" y="2983706"/>
            <a:ext cx="852487" cy="520304"/>
          </a:xfrm>
          <a:prstGeom prst="bentConnector2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7" idx="2"/>
          </p:cNvCxnSpPr>
          <p:nvPr/>
        </p:nvCxnSpPr>
        <p:spPr>
          <a:xfrm flipH="1">
            <a:off x="5221288" y="1997869"/>
            <a:ext cx="1811337" cy="2714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4953000" y="1083469"/>
            <a:ext cx="4221480" cy="948690"/>
            <a:chOff x="4953000" y="1444625"/>
            <a:chExt cx="4221480" cy="1264920"/>
          </a:xfrm>
        </p:grpSpPr>
        <p:sp>
          <p:nvSpPr>
            <p:cNvPr id="47" name="Rectangle 46"/>
            <p:cNvSpPr/>
            <p:nvPr/>
          </p:nvSpPr>
          <p:spPr>
            <a:xfrm>
              <a:off x="4953000" y="1444625"/>
              <a:ext cx="4157663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48" name="Group 66"/>
            <p:cNvGrpSpPr>
              <a:grpSpLocks/>
            </p:cNvGrpSpPr>
            <p:nvPr/>
          </p:nvGrpSpPr>
          <p:grpSpPr bwMode="auto">
            <a:xfrm>
              <a:off x="5681663" y="1535113"/>
              <a:ext cx="1447800" cy="157162"/>
              <a:chOff x="2895599" y="1124309"/>
              <a:chExt cx="2171697" cy="18288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895599" y="1124309"/>
                <a:ext cx="823911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Label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695698" y="1124309"/>
                <a:ext cx="1371598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C-</a:t>
                </a:r>
                <a:r>
                  <a:rPr lang="en-US" sz="10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Stmt</a:t>
                </a: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-List</a:t>
                </a:r>
              </a:p>
            </p:txBody>
          </p:sp>
        </p:grpSp>
        <p:sp>
          <p:nvSpPr>
            <p:cNvPr id="50" name="Rectangle 49"/>
            <p:cNvSpPr/>
            <p:nvPr/>
          </p:nvSpPr>
          <p:spPr>
            <a:xfrm>
              <a:off x="5016500" y="1514475"/>
              <a:ext cx="392113" cy="1984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PC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016500" y="1712913"/>
              <a:ext cx="392113" cy="263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016500" y="1909763"/>
              <a:ext cx="392113" cy="2651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016500" y="2108200"/>
              <a:ext cx="392113" cy="1984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PC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16500" y="2306638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>
              <a:stCxn id="50" idx="3"/>
            </p:cNvCxnSpPr>
            <p:nvPr/>
          </p:nvCxnSpPr>
          <p:spPr>
            <a:xfrm flipV="1">
              <a:off x="5408613" y="1612900"/>
              <a:ext cx="273050" cy="0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75"/>
            <p:cNvSpPr>
              <a:spLocks noChangeArrowheads="1"/>
            </p:cNvSpPr>
            <p:nvPr/>
          </p:nvSpPr>
          <p:spPr bwMode="auto">
            <a:xfrm>
              <a:off x="5334000" y="2381250"/>
              <a:ext cx="3840480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000" b="1" dirty="0"/>
                <a:t>Basic-block Hash-table (CFG, Call-graph can be derived)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83425" y="1535113"/>
              <a:ext cx="1169988" cy="157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Next-block-List</a:t>
              </a:r>
            </a:p>
          </p:txBody>
        </p:sp>
        <p:grpSp>
          <p:nvGrpSpPr>
            <p:cNvPr id="58" name="Group 103"/>
            <p:cNvGrpSpPr>
              <a:grpSpLocks/>
            </p:cNvGrpSpPr>
            <p:nvPr/>
          </p:nvGrpSpPr>
          <p:grpSpPr bwMode="auto">
            <a:xfrm>
              <a:off x="5683250" y="2124075"/>
              <a:ext cx="1447800" cy="158750"/>
              <a:chOff x="2895599" y="1124309"/>
              <a:chExt cx="2171697" cy="18288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2895599" y="1124309"/>
                <a:ext cx="823911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Label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695698" y="1124309"/>
                <a:ext cx="1371598" cy="1828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C-</a:t>
                </a:r>
                <a:r>
                  <a:rPr lang="en-US" sz="10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Stmt</a:t>
                </a: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-List</a:t>
                </a:r>
              </a:p>
            </p:txBody>
          </p:sp>
        </p:grpSp>
        <p:cxnSp>
          <p:nvCxnSpPr>
            <p:cNvPr id="59" name="Straight Arrow Connector 58"/>
            <p:cNvCxnSpPr/>
            <p:nvPr/>
          </p:nvCxnSpPr>
          <p:spPr>
            <a:xfrm flipV="1">
              <a:off x="5410200" y="2203450"/>
              <a:ext cx="273050" cy="0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085013" y="2124075"/>
              <a:ext cx="1169987" cy="1587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Next-block-List</a:t>
              </a:r>
            </a:p>
          </p:txBody>
        </p:sp>
        <p:sp>
          <p:nvSpPr>
            <p:cNvPr id="61" name="Rectangle 77"/>
            <p:cNvSpPr/>
            <p:nvPr/>
          </p:nvSpPr>
          <p:spPr>
            <a:xfrm>
              <a:off x="8229600" y="1535113"/>
              <a:ext cx="828675" cy="157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Callee</a:t>
              </a: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-List</a:t>
              </a:r>
            </a:p>
          </p:txBody>
        </p:sp>
        <p:sp>
          <p:nvSpPr>
            <p:cNvPr id="62" name="Rectangle 77"/>
            <p:cNvSpPr/>
            <p:nvPr/>
          </p:nvSpPr>
          <p:spPr>
            <a:xfrm>
              <a:off x="8229600" y="2125663"/>
              <a:ext cx="828675" cy="157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Callee</a:t>
              </a: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-List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57763" y="3140869"/>
            <a:ext cx="4152900" cy="747713"/>
            <a:chOff x="4957763" y="4187825"/>
            <a:chExt cx="4152900" cy="996950"/>
          </a:xfrm>
        </p:grpSpPr>
        <p:sp>
          <p:nvSpPr>
            <p:cNvPr id="68" name="Rectangle 67"/>
            <p:cNvSpPr/>
            <p:nvPr/>
          </p:nvSpPr>
          <p:spPr>
            <a:xfrm>
              <a:off x="4957763" y="4187825"/>
              <a:ext cx="4152900" cy="996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694363" y="4500563"/>
              <a:ext cx="1044575" cy="157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Argument-list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029200" y="4270375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029200" y="4467225"/>
              <a:ext cx="392113" cy="1984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PC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029200" y="4665663"/>
              <a:ext cx="392113" cy="2635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029200" y="4864100"/>
              <a:ext cx="392113" cy="196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0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5421313" y="4576763"/>
              <a:ext cx="273050" cy="1587"/>
            </a:xfrm>
            <a:prstGeom prst="straightConnector1">
              <a:avLst/>
            </a:prstGeom>
            <a:ln>
              <a:tailEnd type="arrow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7772400" y="4500563"/>
              <a:ext cx="1295400" cy="1587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First-basic-block</a:t>
              </a:r>
              <a:endPara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123"/>
            <p:cNvSpPr>
              <a:spLocks noChangeArrowheads="1"/>
            </p:cNvSpPr>
            <p:nvPr/>
          </p:nvSpPr>
          <p:spPr bwMode="auto">
            <a:xfrm>
              <a:off x="6477000" y="4856163"/>
              <a:ext cx="1600200" cy="328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000" b="1"/>
                <a:t>Function Hash-table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669088" y="4500563"/>
              <a:ext cx="1150937" cy="157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Local Variables</a:t>
              </a:r>
            </a:p>
          </p:txBody>
        </p:sp>
      </p:grpSp>
      <p:sp>
        <p:nvSpPr>
          <p:cNvPr id="79" name="Rectangle 78"/>
          <p:cNvSpPr/>
          <p:nvPr/>
        </p:nvSpPr>
        <p:spPr>
          <a:xfrm>
            <a:off x="4957763" y="3969546"/>
            <a:ext cx="4152900" cy="37385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Global Variables</a:t>
            </a:r>
            <a:endParaRPr lang="zh-CN" altLang="zh-CN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82" name="Straight Arrow Connector 81"/>
          <p:cNvCxnSpPr>
            <a:stCxn id="68" idx="0"/>
          </p:cNvCxnSpPr>
          <p:nvPr/>
        </p:nvCxnSpPr>
        <p:spPr>
          <a:xfrm flipH="1" flipV="1">
            <a:off x="5224463" y="2826544"/>
            <a:ext cx="1809750" cy="3143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1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4" grpId="0" animBg="1"/>
      <p:bldP spid="45" grpId="0" animBg="1"/>
      <p:bldP spid="46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pic>
        <p:nvPicPr>
          <p:cNvPr id="2050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45" y="996165"/>
            <a:ext cx="1365646" cy="137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 bwMode="auto">
          <a:xfrm>
            <a:off x="2803478" y="1457122"/>
            <a:ext cx="1066800" cy="457200"/>
          </a:xfrm>
          <a:prstGeom prst="rightArrow">
            <a:avLst/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24316" y="1406714"/>
            <a:ext cx="3833884" cy="653671"/>
          </a:xfrm>
          <a:prstGeom prst="roundRect">
            <a:avLst/>
          </a:prstGeom>
          <a:solidFill>
            <a:schemeClr val="bg1"/>
          </a:solidFill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Binary Code Reuse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468" y="2952750"/>
            <a:ext cx="2560320" cy="137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Malware analysis</a:t>
            </a:r>
          </a:p>
          <a:p>
            <a:pPr marL="0" lvl="1"/>
            <a:r>
              <a:rPr lang="en-US" sz="1600" dirty="0" smtClean="0"/>
              <a:t>BCR [</a:t>
            </a:r>
            <a:r>
              <a:rPr lang="en-US" sz="1600" dirty="0" smtClean="0">
                <a:solidFill>
                  <a:schemeClr val="accent2"/>
                </a:solidFill>
              </a:rPr>
              <a:t>NDSS’10</a:t>
            </a:r>
            <a:r>
              <a:rPr lang="en-US" sz="1600" dirty="0" smtClean="0"/>
              <a:t>],</a:t>
            </a:r>
          </a:p>
          <a:p>
            <a:pPr marL="0" lvl="1"/>
            <a:r>
              <a:rPr lang="en-US" sz="1600" dirty="0" smtClean="0"/>
              <a:t>Inspector Gadget [</a:t>
            </a:r>
            <a:r>
              <a:rPr lang="en-US" sz="1600" dirty="0">
                <a:solidFill>
                  <a:schemeClr val="accent2"/>
                </a:solidFill>
              </a:rPr>
              <a:t>Oakland’10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36878" y="2952750"/>
            <a:ext cx="2560320" cy="137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VM Introspection</a:t>
            </a:r>
          </a:p>
          <a:p>
            <a:pPr marL="0" lvl="1"/>
            <a:r>
              <a:rPr lang="en-US" sz="1600" dirty="0" smtClean="0"/>
              <a:t>Virtuoso[</a:t>
            </a:r>
            <a:r>
              <a:rPr lang="en-US" sz="1600" dirty="0" smtClean="0">
                <a:solidFill>
                  <a:schemeClr val="accent2"/>
                </a:solidFill>
              </a:rPr>
              <a:t>Oakland’1</a:t>
            </a:r>
            <a:r>
              <a:rPr lang="en-US" sz="1600" dirty="0" smtClean="0"/>
              <a:t>], </a:t>
            </a:r>
            <a:r>
              <a:rPr lang="en-US" sz="1600" dirty="0"/>
              <a:t>VMSP[</a:t>
            </a:r>
            <a:r>
              <a:rPr lang="en-US" sz="1600" dirty="0">
                <a:solidFill>
                  <a:schemeClr val="accent2"/>
                </a:solidFill>
              </a:rPr>
              <a:t>Oakland’12</a:t>
            </a:r>
            <a:r>
              <a:rPr lang="en-US" sz="1600" dirty="0"/>
              <a:t>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72200" y="2952750"/>
            <a:ext cx="2560320" cy="1371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Function Transplanting Binary Code Hardening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Source Code Recovery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30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"/>
            <a:ext cx="8001000" cy="628650"/>
          </a:xfrm>
        </p:spPr>
        <p:txBody>
          <a:bodyPr/>
          <a:lstStyle/>
          <a:p>
            <a:r>
              <a:rPr lang="en-US" dirty="0" smtClean="0"/>
              <a:t>Evaluation w/ Legacy </a:t>
            </a:r>
            <a:r>
              <a:rPr lang="en-US" dirty="0"/>
              <a:t>Linux Binaries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665436"/>
              </p:ext>
            </p:extLst>
          </p:nvPr>
        </p:nvGraphicFramePr>
        <p:xfrm>
          <a:off x="304802" y="666750"/>
          <a:ext cx="8381998" cy="431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10"/>
                <a:gridCol w="835320"/>
                <a:gridCol w="901568"/>
                <a:gridCol w="990600"/>
                <a:gridCol w="762000"/>
                <a:gridCol w="1066800"/>
                <a:gridCol w="914400"/>
                <a:gridCol w="1143000"/>
                <a:gridCol w="990600"/>
              </a:tblGrid>
              <a:tr h="2009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u="none" strike="noStrike" kern="1200" baseline="0" dirty="0" smtClean="0"/>
                        <a:t>Benchmark Programs</a:t>
                      </a:r>
                      <a:endParaRPr lang="en-US" sz="800" b="1" dirty="0"/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b="1" u="none" strike="noStrike" kern="1200" baseline="0" dirty="0" smtClean="0"/>
                        <a:t>Online Phase of TOP</a:t>
                      </a:r>
                      <a:endParaRPr lang="en-US" sz="800" b="1" dirty="0"/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u="none" strike="noStrike" kern="1200" baseline="0" dirty="0" smtClean="0"/>
                        <a:t>Offline Combination</a:t>
                      </a:r>
                      <a:endParaRPr lang="en-US" sz="800" b="1" dirty="0"/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 smtClean="0"/>
                        <a:t>Recovered</a:t>
                      </a:r>
                    </a:p>
                    <a:p>
                      <a:pPr algn="ctr"/>
                      <a:r>
                        <a:rPr lang="en-US" sz="800" b="1" dirty="0" smtClean="0"/>
                        <a:t>Source Size (KLOC)</a:t>
                      </a:r>
                      <a:endParaRPr lang="en-US" sz="800" b="1" dirty="0"/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</a:tr>
              <a:tr h="33245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Category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Binary Programs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Assembly Code</a:t>
                      </a:r>
                      <a:r>
                        <a:rPr lang="en-US" sz="800" b="1" baseline="0" dirty="0" smtClean="0">
                          <a:solidFill>
                            <a:schemeClr val="bg1"/>
                          </a:solidFill>
                        </a:rPr>
                        <a:t> (LOC)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#Symbolized Addresses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#Safety Checks</a:t>
                      </a:r>
                    </a:p>
                    <a:p>
                      <a:pPr algn="ctr"/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(sec)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Test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Cases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KLEE/TOP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chemeClr val="bg1"/>
                          </a:solidFill>
                        </a:rPr>
                        <a:t>Coverage</a:t>
                      </a:r>
                      <a:r>
                        <a:rPr lang="en-US" sz="800" b="1" baseline="0" dirty="0" smtClean="0">
                          <a:solidFill>
                            <a:schemeClr val="bg1"/>
                          </a:solidFill>
                        </a:rPr>
                        <a:t> (%)</a:t>
                      </a:r>
                      <a:endParaRPr 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Hash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sha512sum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25331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113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0.25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59.53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15.4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sha384sum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25331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133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0.25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59.74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15.4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sha256sum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9129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122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60.70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5.5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File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vdir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18676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788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196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0.71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26.93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4.8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dir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/>
                        <a:t>18676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507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116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0.19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70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25.67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4.8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ls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/>
                        <a:t>18676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501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116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0.19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25.81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4.8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Privilege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chown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10099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216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88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39.53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4.1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chmod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9811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208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81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29.77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chgrp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9436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196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80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31.08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Disk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du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14887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487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173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38.43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5.7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df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9100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290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74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0.11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32.92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sync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4221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0.21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39.26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1.6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Process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sleep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4541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85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42.05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kill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4935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83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38.71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nice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4680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41.17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1.9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Environment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who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6097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363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147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0.20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36.34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2.2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env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4292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33.01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1.4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printenv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4292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24.08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1.0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rowSpan="3"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Utility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od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10172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245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61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0.09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119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53.42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5.5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pr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7611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480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130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1.01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79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40.03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3.0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  <a:tr h="160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wc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5959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210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0.24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45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44.47</a:t>
                      </a:r>
                      <a:endParaRPr lang="en-US" sz="7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 smtClean="0"/>
                        <a:t>2.7</a:t>
                      </a:r>
                      <a:endParaRPr lang="en-US" sz="700" b="1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7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"/>
            <a:ext cx="8458200" cy="628650"/>
          </a:xfrm>
        </p:spPr>
        <p:txBody>
          <a:bodyPr/>
          <a:lstStyle/>
          <a:p>
            <a:r>
              <a:rPr lang="en-US" dirty="0" smtClean="0"/>
              <a:t>Evaluation w/ Obfuscated </a:t>
            </a:r>
            <a:r>
              <a:rPr lang="en-US" dirty="0"/>
              <a:t>Windows Binaries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901848"/>
              </p:ext>
            </p:extLst>
          </p:nvPr>
        </p:nvGraphicFramePr>
        <p:xfrm>
          <a:off x="457200" y="666750"/>
          <a:ext cx="8229603" cy="4408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3"/>
                <a:gridCol w="762000"/>
                <a:gridCol w="2057400"/>
                <a:gridCol w="457200"/>
                <a:gridCol w="457200"/>
                <a:gridCol w="381000"/>
                <a:gridCol w="457200"/>
                <a:gridCol w="381000"/>
                <a:gridCol w="609600"/>
                <a:gridCol w="685800"/>
              </a:tblGrid>
              <a:tr h="91059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Obfuscated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Samples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bytes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Obfuscated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Techniques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Anti-Disas.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Anti-Debug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Anti-VM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Symbolize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#Safety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#LOC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</a:rPr>
                        <a:t>Coverage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vert="vert270" anchor="ctr">
                    <a:solidFill>
                      <a:schemeClr val="accent2"/>
                    </a:solidFill>
                  </a:tcPr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err="1" smtClean="0">
                          <a:solidFill>
                            <a:schemeClr val="tx1"/>
                          </a:solidFill>
                        </a:rPr>
                        <a:t>garbage_bytes.exe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Adding garbage bytes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71.4%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program_control_flow.exe </a:t>
                      </a:r>
                      <a:endParaRPr lang="en-US" sz="900" b="1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CFG Obfuscation (push/jmp)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pushret.exe </a:t>
                      </a:r>
                      <a:endParaRPr lang="en-US" sz="900" b="1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CFG Obfuscation (push/ret)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call_trick.exe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CFG Obfuscation (call/push/ret)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middle_instruction.exe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 Aliasing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Win32.Bamital.exe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22016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Encryption Packer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303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1264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Virus.Win32.Adson.exe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5632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Compression Packer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739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hardware_bp.exe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Hardware Breakpoint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70.8%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heapflags.exe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Heap Flags Detection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81.8%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instr_counting.exe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 Counting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65.6%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ntglobal.exe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PEB NtGlobalFlag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81.8%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peb.exe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IsDebuggerPresent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81.8%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rdtsc.exe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RDTSC Instruction Timing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90.0%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softice.exe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Softice Interrupt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83.3%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software_bp.exe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 Breakpoint Detection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91.7%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ss_register.exe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 Register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88.2%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1946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anti-vm_in_instruction.exe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1536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Anti-Vmware IN Instruction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ym typeface="Wingdings"/>
                        </a:rPr>
                        <a:t>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0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Deobfuscation</a:t>
            </a:r>
            <a:r>
              <a:rPr lang="en-US" dirty="0" smtClean="0"/>
              <a:t>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826919"/>
              </p:ext>
            </p:extLst>
          </p:nvPr>
        </p:nvGraphicFramePr>
        <p:xfrm>
          <a:off x="76200" y="1047750"/>
          <a:ext cx="8915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2895600"/>
                <a:gridCol w="2438400"/>
              </a:tblGrid>
              <a:tr h="292325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Original Assembly Code</a:t>
                      </a:r>
                      <a:endParaRPr lang="en-US" sz="1400" b="1" i="0" strike="noStrike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IDA Pro</a:t>
                      </a: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</a:t>
                      </a: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33149">
                <a:tc>
                  <a:txBody>
                    <a:bodyPr/>
                    <a:lstStyle/>
                    <a:p>
                      <a:endParaRPr lang="en-US" sz="1200" b="1" i="0" strike="noStrike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66 b8 </a:t>
                      </a:r>
                      <a:r>
                        <a:rPr lang="en-US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eb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05    </a:t>
                      </a:r>
                      <a:r>
                        <a:rPr lang="en-US" sz="12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mov</a:t>
                      </a:r>
                      <a:r>
                        <a:rPr lang="en-US" sz="12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ax,0x05eb</a:t>
                      </a:r>
                    </a:p>
                    <a:p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31 c0          </a:t>
                      </a:r>
                      <a:r>
                        <a:rPr lang="en-US" sz="12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en-US" sz="12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eax</a:t>
                      </a:r>
                    </a:p>
                    <a:p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74 </a:t>
                      </a:r>
                      <a:r>
                        <a:rPr lang="en-US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  </a:t>
                      </a:r>
                      <a:r>
                        <a:rPr lang="en-US" sz="12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en-US" sz="12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$-4</a:t>
                      </a:r>
                    </a:p>
                    <a:p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e8             </a:t>
                      </a:r>
                      <a:r>
                        <a:rPr lang="en-US" sz="1200" b="1" i="0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db</a:t>
                      </a:r>
                      <a:r>
                        <a:rPr lang="en-US" sz="12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0xe8 ;garbage</a:t>
                      </a:r>
                      <a:r>
                        <a:rPr lang="en-US" sz="1200" b="1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endParaRPr lang="en-US" sz="1200" b="1" i="0" strike="noStrike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58             </a:t>
                      </a:r>
                      <a:r>
                        <a:rPr lang="en-US" sz="1200" b="1" i="0" strike="noStrike" kern="1200" dirty="0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</a:t>
                      </a:r>
                      <a:r>
                        <a:rPr lang="en-US" sz="1200" b="1" i="0" strike="noStrike" kern="1200" baseline="0" dirty="0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strike="noStrike" kern="1200" dirty="0" err="1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en-US" sz="1200" b="1" i="0" strike="noStrike" kern="1200" dirty="0"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loc_401006:</a:t>
                      </a:r>
                      <a:b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mov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ax, 5EBh</a:t>
                      </a:r>
                      <a:b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eax</a:t>
                      </a:r>
                      <a:b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      loc_401008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  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200" b="1" i="0" kern="120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call</a:t>
                      </a:r>
                      <a:r>
                        <a:rPr lang="en-US" sz="12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200" b="1" i="0" kern="120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near </a:t>
                      </a:r>
                      <a:r>
                        <a:rPr lang="en-US" sz="1200" b="1" i="0" kern="1200" dirty="0" err="1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ptr</a:t>
                      </a:r>
                      <a:r>
                        <a:rPr lang="en-US" sz="1200" b="1" i="0" kern="120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6A98686Bh</a:t>
                      </a: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mov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ax, 0x5eb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     loc_0x401008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jmp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loc_ERROR</a:t>
                      </a:r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   loc_0x401008: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6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jmp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l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oc_0x40100f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7   loc_0x40100f: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8   pop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72748">
                <a:tc>
                  <a:txBody>
                    <a:bodyPr/>
                    <a:lstStyle/>
                    <a:p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31 c0          </a:t>
                      </a:r>
                      <a:r>
                        <a:rPr lang="fr-FR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fr-FR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fr-FR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</a:t>
                      </a:r>
                      <a:r>
                        <a:rPr lang="fr-FR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fr-FR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74 01          </a:t>
                      </a:r>
                      <a:r>
                        <a:rPr lang="fr-FR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fr-FR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fr-FR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.destination</a:t>
                      </a:r>
                    </a:p>
                    <a:p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6a             </a:t>
                      </a:r>
                      <a:r>
                        <a:rPr lang="fr-FR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db</a:t>
                      </a:r>
                      <a:r>
                        <a:rPr lang="fr-FR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0x6a 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;</a:t>
                      </a:r>
                      <a:r>
                        <a:rPr lang="en-US" sz="1200" b="1" i="0" strike="noStrike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garbage</a:t>
                      </a:r>
                      <a:endParaRPr lang="en-US" sz="1200" b="1" i="0" strike="noStrike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          </a:t>
                      </a:r>
                      <a:r>
                        <a:rPr lang="fr-FR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.destination:</a:t>
                      </a:r>
                    </a:p>
                    <a:p>
                      <a:r>
                        <a:rPr lang="fr-FR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5   58             </a:t>
                      </a:r>
                      <a:r>
                        <a:rPr lang="fr-FR" sz="1200" b="1" i="0" kern="1200" dirty="0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pop</a:t>
                      </a:r>
                      <a:r>
                        <a:rPr lang="fr-FR" sz="1200" b="1" i="0" kern="1200" baseline="0" dirty="0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fr-FR" sz="1200" b="1" i="0" kern="1200" dirty="0" err="1" smtClean="0">
                          <a:solidFill>
                            <a:srgbClr val="0000FF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fr-FR" sz="1200" b="1" i="0" kern="1200" dirty="0" smtClean="0">
                        <a:solidFill>
                          <a:srgbClr val="0000FF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</a:t>
                      </a:r>
                      <a:r>
                        <a:rPr lang="en-US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eax</a:t>
                      </a:r>
                      <a:b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</a:b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en-US" sz="12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</a:t>
                      </a:r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loc_401007+1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loc_401007: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</a:t>
                      </a:r>
                      <a:r>
                        <a:rPr lang="en-US" sz="1200" b="1" i="0" kern="120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push</a:t>
                      </a:r>
                      <a:r>
                        <a:rPr lang="en-US" sz="1200" b="1" i="0" kern="1200" baseline="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</a:t>
                      </a:r>
                      <a:r>
                        <a:rPr lang="en-US" sz="1200" b="1" i="0" kern="1200" dirty="0" smtClean="0">
                          <a:solidFill>
                            <a:schemeClr val="accent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58h</a:t>
                      </a:r>
                      <a:endParaRPr lang="en-US" sz="1200" b="1" i="0" kern="1200" dirty="0">
                        <a:solidFill>
                          <a:schemeClr val="accent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, eax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jz</a:t>
                      </a:r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l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oc_0x401008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jmp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loc_ERROR</a:t>
                      </a:r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   loc_0x401008:</a:t>
                      </a:r>
                    </a:p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5   pop     </a:t>
                      </a:r>
                      <a:r>
                        <a:rPr lang="en-US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eax</a:t>
                      </a:r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45720" marR="0"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05910" y="432435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Obfuscation source code is from R. </a:t>
            </a:r>
            <a:r>
              <a:rPr lang="en-US" dirty="0" err="1"/>
              <a:t>Branco</a:t>
            </a:r>
            <a:r>
              <a:rPr lang="en-US" dirty="0"/>
              <a:t> [</a:t>
            </a:r>
            <a:r>
              <a:rPr lang="en-US" dirty="0" err="1">
                <a:solidFill>
                  <a:schemeClr val="accent2"/>
                </a:solidFill>
              </a:rPr>
              <a:t>BlackHat</a:t>
            </a:r>
            <a:r>
              <a:rPr lang="en-US" dirty="0">
                <a:solidFill>
                  <a:schemeClr val="accent2"/>
                </a:solidFill>
              </a:rPr>
              <a:t> 2012</a:t>
            </a:r>
            <a:r>
              <a:rPr lang="en-US" dirty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Unpacking and </a:t>
            </a:r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Unpacking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endParaRPr lang="en-US" dirty="0"/>
          </a:p>
          <a:p>
            <a:r>
              <a:rPr lang="en-US" dirty="0"/>
              <a:t>Security Function </a:t>
            </a:r>
            <a:r>
              <a:rPr lang="en-US" dirty="0" smtClean="0"/>
              <a:t>Transplanting</a:t>
            </a:r>
          </a:p>
          <a:p>
            <a:pPr lvl="1"/>
            <a:r>
              <a:rPr lang="en-US" dirty="0"/>
              <a:t>Goodware Function </a:t>
            </a:r>
            <a:r>
              <a:rPr lang="en-US" dirty="0" smtClean="0"/>
              <a:t>Reuse</a:t>
            </a:r>
          </a:p>
          <a:p>
            <a:pPr lvl="1"/>
            <a:r>
              <a:rPr lang="en-US" dirty="0"/>
              <a:t>Malware Function Reuse</a:t>
            </a:r>
          </a:p>
        </p:txBody>
      </p:sp>
    </p:spTree>
    <p:extLst>
      <p:ext uri="{BB962C8B-B14F-4D97-AF65-F5344CB8AC3E}">
        <p14:creationId xmlns:p14="http://schemas.microsoft.com/office/powerpoint/2010/main" val="1045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9050"/>
            <a:ext cx="8610600" cy="628650"/>
          </a:xfrm>
        </p:spPr>
        <p:txBody>
          <a:bodyPr/>
          <a:lstStyle/>
          <a:p>
            <a:r>
              <a:rPr lang="en-US" sz="2800" dirty="0" smtClean="0"/>
              <a:t>Application -- </a:t>
            </a:r>
            <a:r>
              <a:rPr lang="en-US" sz="2800" dirty="0"/>
              <a:t>Malware Unpacking and Identification</a:t>
            </a:r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017087"/>
              </p:ext>
            </p:extLst>
          </p:nvPr>
        </p:nvGraphicFramePr>
        <p:xfrm>
          <a:off x="152399" y="666750"/>
          <a:ext cx="8763002" cy="4190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990600"/>
                <a:gridCol w="762000"/>
                <a:gridCol w="685800"/>
                <a:gridCol w="1295400"/>
                <a:gridCol w="914400"/>
                <a:gridCol w="647700"/>
                <a:gridCol w="637309"/>
                <a:gridCol w="1194955"/>
                <a:gridCol w="796637"/>
              </a:tblGrid>
              <a:tr h="26243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Binary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KB)</a:t>
                      </a: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Packer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Unpacking Code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Recovered tasklist.exe Code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1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#Fun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#LOC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#Symbolized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#Safety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#Fun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#LOC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#Symbolized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#Safety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2"/>
                    </a:solidFill>
                  </a:tcPr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34.00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UPX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169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39.50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ASPack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913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363.50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ASProtect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504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46.46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RlPack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734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34.00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MPress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941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32.16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Mew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616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34.04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XComp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282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33.66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XPack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29.98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WinUnPakc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35.50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PEcompact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42.50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ASPack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864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ASPack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913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5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39.50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ASPack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797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5748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1171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271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</a:tr>
              <a:tr h="246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XPack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262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0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Related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Decompilation</a:t>
            </a:r>
            <a:endParaRPr lang="en-US" dirty="0"/>
          </a:p>
          <a:p>
            <a:pPr lvl="1"/>
            <a:r>
              <a:rPr lang="en-US" dirty="0" smtClean="0"/>
              <a:t>HexRay</a:t>
            </a:r>
            <a:endParaRPr lang="en-US" dirty="0"/>
          </a:p>
          <a:p>
            <a:pPr lvl="1"/>
            <a:r>
              <a:rPr lang="en-US" dirty="0" smtClean="0"/>
              <a:t>Boomerage </a:t>
            </a:r>
            <a:r>
              <a:rPr lang="en-US" sz="1800" dirty="0" smtClean="0">
                <a:solidFill>
                  <a:srgbClr val="C00000"/>
                </a:solidFill>
              </a:rPr>
              <a:t>[Emmerik </a:t>
            </a:r>
            <a:r>
              <a:rPr lang="en-US" sz="1800" dirty="0">
                <a:solidFill>
                  <a:srgbClr val="C00000"/>
                </a:solidFill>
              </a:rPr>
              <a:t>et al., </a:t>
            </a:r>
            <a:r>
              <a:rPr lang="en-US" sz="1800" dirty="0" smtClean="0">
                <a:solidFill>
                  <a:srgbClr val="C00000"/>
                </a:solidFill>
              </a:rPr>
              <a:t>WCRE’04</a:t>
            </a:r>
            <a:r>
              <a:rPr lang="en-US" sz="1800" dirty="0">
                <a:solidFill>
                  <a:srgbClr val="C00000"/>
                </a:solidFill>
              </a:rPr>
              <a:t>]</a:t>
            </a:r>
            <a:endParaRPr lang="en-US" dirty="0"/>
          </a:p>
          <a:p>
            <a:pPr lvl="1"/>
            <a:r>
              <a:rPr lang="en-US" dirty="0" smtClean="0"/>
              <a:t>Phoenix </a:t>
            </a:r>
            <a:r>
              <a:rPr lang="en-US" sz="1800" dirty="0" smtClean="0">
                <a:solidFill>
                  <a:srgbClr val="C00000"/>
                </a:solidFill>
              </a:rPr>
              <a:t>[Schwartz </a:t>
            </a:r>
            <a:r>
              <a:rPr lang="en-US" sz="1800" dirty="0">
                <a:solidFill>
                  <a:srgbClr val="C00000"/>
                </a:solidFill>
              </a:rPr>
              <a:t>et al</a:t>
            </a:r>
            <a:r>
              <a:rPr lang="en-US" sz="1800" dirty="0" smtClean="0">
                <a:solidFill>
                  <a:srgbClr val="C00000"/>
                </a:solidFill>
              </a:rPr>
              <a:t>.,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Usenix’13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3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3714750"/>
          </a:xfrm>
        </p:spPr>
        <p:txBody>
          <a:bodyPr/>
          <a:lstStyle/>
          <a:p>
            <a:r>
              <a:rPr lang="en-US" dirty="0"/>
              <a:t>Dynamic Data Dependency </a:t>
            </a:r>
            <a:r>
              <a:rPr lang="en-US" dirty="0" smtClean="0"/>
              <a:t>Tracking</a:t>
            </a:r>
          </a:p>
          <a:p>
            <a:pPr lvl="1"/>
            <a:r>
              <a:rPr lang="en-US" dirty="0" smtClean="0"/>
              <a:t>Data Lifetime Tracking </a:t>
            </a:r>
            <a:r>
              <a:rPr lang="en-US" sz="1800" dirty="0" smtClean="0">
                <a:solidFill>
                  <a:srgbClr val="C00000"/>
                </a:solidFill>
              </a:rPr>
              <a:t>[Chow </a:t>
            </a:r>
            <a:r>
              <a:rPr lang="en-US" sz="1800" dirty="0">
                <a:solidFill>
                  <a:srgbClr val="C00000"/>
                </a:solidFill>
              </a:rPr>
              <a:t>et al</a:t>
            </a:r>
            <a:r>
              <a:rPr lang="en-US" sz="1800" dirty="0" smtClean="0">
                <a:solidFill>
                  <a:srgbClr val="C00000"/>
                </a:solidFill>
              </a:rPr>
              <a:t>., </a:t>
            </a:r>
            <a:r>
              <a:rPr lang="en-US" sz="1800" dirty="0" smtClean="0">
                <a:solidFill>
                  <a:schemeClr val="accent2"/>
                </a:solidFill>
              </a:rPr>
              <a:t>Usenix’04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endParaRPr lang="en-US" dirty="0"/>
          </a:p>
          <a:p>
            <a:pPr lvl="1"/>
            <a:r>
              <a:rPr lang="en-US" dirty="0" smtClean="0"/>
              <a:t>Vulnerability </a:t>
            </a:r>
            <a:r>
              <a:rPr lang="en-US" dirty="0" smtClean="0"/>
              <a:t>Discovery </a:t>
            </a:r>
            <a:r>
              <a:rPr lang="en-US" sz="1800" dirty="0" smtClean="0">
                <a:solidFill>
                  <a:srgbClr val="C00000"/>
                </a:solidFill>
              </a:rPr>
              <a:t>[Cadar et al., </a:t>
            </a:r>
            <a:r>
              <a:rPr lang="en-US" sz="1800" dirty="0" smtClean="0">
                <a:solidFill>
                  <a:schemeClr val="accent6"/>
                </a:solidFill>
              </a:rPr>
              <a:t>CCS’06],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6"/>
                </a:solidFill>
              </a:rPr>
              <a:t>[Godefroid NDSS’08</a:t>
            </a:r>
            <a:r>
              <a:rPr lang="en-US" sz="1800" dirty="0" smtClean="0">
                <a:solidFill>
                  <a:srgbClr val="C00000"/>
                </a:solidFill>
              </a:rPr>
              <a:t>], </a:t>
            </a:r>
            <a:r>
              <a:rPr lang="en-US" sz="1800" dirty="0">
                <a:solidFill>
                  <a:schemeClr val="accent6"/>
                </a:solidFill>
              </a:rPr>
              <a:t>[Godefroid </a:t>
            </a:r>
            <a:r>
              <a:rPr lang="en-US" sz="1800" dirty="0" smtClean="0">
                <a:solidFill>
                  <a:schemeClr val="accent6"/>
                </a:solidFill>
              </a:rPr>
              <a:t>PLDI’08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endParaRPr lang="en-US" dirty="0"/>
          </a:p>
          <a:p>
            <a:pPr lvl="1"/>
            <a:r>
              <a:rPr lang="en-US" dirty="0" smtClean="0"/>
              <a:t>Reverse Engineering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en-US" sz="1800" dirty="0">
                <a:solidFill>
                  <a:schemeClr val="accent2"/>
                </a:solidFill>
              </a:rPr>
              <a:t>Caballero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et al., </a:t>
            </a:r>
            <a:r>
              <a:rPr lang="en-US" sz="1800" dirty="0" smtClean="0">
                <a:solidFill>
                  <a:schemeClr val="accent6"/>
                </a:solidFill>
              </a:rPr>
              <a:t>CCS’07]</a:t>
            </a:r>
            <a:endParaRPr lang="en-US" sz="1800" dirty="0" smtClean="0"/>
          </a:p>
          <a:p>
            <a:pPr lvl="1"/>
            <a:r>
              <a:rPr lang="en-US" dirty="0" smtClean="0"/>
              <a:t>Malware Analysis </a:t>
            </a:r>
            <a:r>
              <a:rPr lang="en-US" sz="1800" dirty="0" smtClean="0">
                <a:solidFill>
                  <a:schemeClr val="accent6"/>
                </a:solidFill>
              </a:rPr>
              <a:t>[Egele et al. Usenix’07]</a:t>
            </a:r>
          </a:p>
          <a:p>
            <a:pPr lvl="1"/>
            <a:endParaRPr lang="en-US" sz="18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3714750"/>
          </a:xfrm>
        </p:spPr>
        <p:txBody>
          <a:bodyPr/>
          <a:lstStyle/>
          <a:p>
            <a:r>
              <a:rPr lang="en-US" dirty="0" smtClean="0"/>
              <a:t>Malware </a:t>
            </a:r>
            <a:r>
              <a:rPr lang="en-US" dirty="0"/>
              <a:t>Analysis and Unpacking</a:t>
            </a:r>
            <a:endParaRPr lang="en-US" dirty="0" smtClean="0"/>
          </a:p>
          <a:p>
            <a:pPr lvl="1"/>
            <a:r>
              <a:rPr lang="en-US" dirty="0"/>
              <a:t>PolyUnpack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[Royal et al., ACSAC’06]</a:t>
            </a:r>
          </a:p>
          <a:p>
            <a:pPr lvl="1"/>
            <a:r>
              <a:rPr lang="en-US" dirty="0"/>
              <a:t>OmniUnpack</a:t>
            </a:r>
            <a:r>
              <a:rPr lang="en-US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[</a:t>
            </a:r>
            <a:r>
              <a:rPr lang="en-US" sz="1800" dirty="0" smtClean="0">
                <a:solidFill>
                  <a:schemeClr val="accent6"/>
                </a:solidFill>
              </a:rPr>
              <a:t>Martignoni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et al., </a:t>
            </a:r>
            <a:r>
              <a:rPr lang="en-US" sz="1800" dirty="0" smtClean="0">
                <a:solidFill>
                  <a:schemeClr val="accent2"/>
                </a:solidFill>
              </a:rPr>
              <a:t>ACSAC’07</a:t>
            </a:r>
            <a:r>
              <a:rPr lang="en-US" sz="1800" dirty="0" smtClean="0">
                <a:solidFill>
                  <a:srgbClr val="C00000"/>
                </a:solidFill>
              </a:rPr>
              <a:t>]</a:t>
            </a:r>
            <a:endParaRPr lang="en-US" sz="1800" dirty="0"/>
          </a:p>
          <a:p>
            <a:pPr lvl="1"/>
            <a:r>
              <a:rPr lang="en-US" dirty="0"/>
              <a:t>Renovo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[Kang et </a:t>
            </a:r>
            <a:r>
              <a:rPr lang="en-US" sz="1800" dirty="0">
                <a:solidFill>
                  <a:schemeClr val="accent2"/>
                </a:solidFill>
              </a:rPr>
              <a:t>al., WORM '07]</a:t>
            </a:r>
            <a:endParaRPr lang="en-US" sz="18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Justin</a:t>
            </a:r>
            <a:r>
              <a:rPr lang="en-US" sz="2400" dirty="0" smtClean="0"/>
              <a:t> </a:t>
            </a:r>
            <a:r>
              <a:rPr lang="en-US" sz="1800" dirty="0" smtClean="0">
                <a:solidFill>
                  <a:schemeClr val="accent2"/>
                </a:solidFill>
              </a:rPr>
              <a:t>[Guo et al., RAID’08]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0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the readability</a:t>
            </a:r>
          </a:p>
          <a:p>
            <a:pPr lvl="1"/>
            <a:r>
              <a:rPr lang="en-US" dirty="0" err="1" smtClean="0"/>
              <a:t>Inlined</a:t>
            </a:r>
            <a:r>
              <a:rPr lang="en-US" dirty="0" smtClean="0"/>
              <a:t> assembly </a:t>
            </a:r>
            <a:r>
              <a:rPr lang="en-US" dirty="0" smtClean="0">
                <a:sym typeface="Wingdings" panose="05000000000000000000" pitchFamily="2" charset="2"/>
              </a:rPr>
              <a:t> Real C source code</a:t>
            </a:r>
          </a:p>
          <a:p>
            <a:pPr lvl="1"/>
            <a:r>
              <a:rPr lang="en-US" dirty="0"/>
              <a:t>Phoenix </a:t>
            </a:r>
            <a:r>
              <a:rPr lang="en-US" sz="2400" dirty="0">
                <a:solidFill>
                  <a:srgbClr val="C00000"/>
                </a:solidFill>
              </a:rPr>
              <a:t>[Schwartz et al.,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Usenix’13</a:t>
            </a:r>
            <a:r>
              <a:rPr lang="en-US" sz="2400" dirty="0" smtClean="0">
                <a:solidFill>
                  <a:srgbClr val="C00000"/>
                </a:solidFill>
              </a:rPr>
              <a:t>]</a:t>
            </a:r>
          </a:p>
          <a:p>
            <a:endParaRPr lang="en-US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Improving the coverage (of our dynamic analysis)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-34925" y="1083469"/>
            <a:ext cx="9209405" cy="3259934"/>
            <a:chOff x="-34925" y="1083469"/>
            <a:chExt cx="9209405" cy="3259934"/>
          </a:xfrm>
        </p:grpSpPr>
        <p:sp>
          <p:nvSpPr>
            <p:cNvPr id="23" name="Rectangle 22"/>
            <p:cNvSpPr/>
            <p:nvPr/>
          </p:nvSpPr>
          <p:spPr>
            <a:xfrm>
              <a:off x="1104901" y="1126332"/>
              <a:ext cx="3076575" cy="3217069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-34925" y="1826419"/>
              <a:ext cx="720725" cy="415529"/>
              <a:chOff x="3933363" y="1899852"/>
              <a:chExt cx="1005840" cy="462348"/>
            </a:xfr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grpSpPr>
          <p:sp>
            <p:nvSpPr>
              <p:cNvPr id="25" name="Flowchart: Document 24"/>
              <p:cNvSpPr/>
              <p:nvPr/>
            </p:nvSpPr>
            <p:spPr>
              <a:xfrm>
                <a:off x="4041924" y="1905151"/>
                <a:ext cx="835245" cy="457049"/>
              </a:xfrm>
              <a:prstGeom prst="flowChartDocumen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200" b="1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Snip Single Corner Rectangle 25"/>
              <p:cNvSpPr/>
              <p:nvPr/>
            </p:nvSpPr>
            <p:spPr>
              <a:xfrm>
                <a:off x="3933363" y="1899852"/>
                <a:ext cx="1005840" cy="381536"/>
              </a:xfrm>
              <a:prstGeom prst="snip1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Test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Suites</a:t>
                </a:r>
              </a:p>
            </p:txBody>
          </p:sp>
        </p:grpSp>
        <p:sp>
          <p:nvSpPr>
            <p:cNvPr id="27" name="Right Arrow 26"/>
            <p:cNvSpPr/>
            <p:nvPr/>
          </p:nvSpPr>
          <p:spPr>
            <a:xfrm>
              <a:off x="703263" y="1932385"/>
              <a:ext cx="323850" cy="171450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95400" y="1540672"/>
              <a:ext cx="608012" cy="2149502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Control  Structure  Identification</a:t>
              </a:r>
            </a:p>
          </p:txBody>
        </p:sp>
        <p:sp>
          <p:nvSpPr>
            <p:cNvPr id="31" name="Flowchart: Multidocument 30"/>
            <p:cNvSpPr/>
            <p:nvPr/>
          </p:nvSpPr>
          <p:spPr>
            <a:xfrm>
              <a:off x="8059738" y="2227660"/>
              <a:ext cx="1008062" cy="742950"/>
            </a:xfrm>
            <a:prstGeom prst="flowChartMultidocumen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C Source Code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>
              <a:off x="701675" y="3273029"/>
              <a:ext cx="323850" cy="171450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956301" y="2426494"/>
              <a:ext cx="1431925" cy="371475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Offline-Combination</a:t>
              </a:r>
            </a:p>
          </p:txBody>
        </p:sp>
        <p:sp>
          <p:nvSpPr>
            <p:cNvPr id="45" name="Right Arrow 44"/>
            <p:cNvSpPr/>
            <p:nvPr/>
          </p:nvSpPr>
          <p:spPr>
            <a:xfrm>
              <a:off x="5426076" y="2525316"/>
              <a:ext cx="365125" cy="171450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6" name="Right Arrow 45"/>
            <p:cNvSpPr/>
            <p:nvPr/>
          </p:nvSpPr>
          <p:spPr>
            <a:xfrm>
              <a:off x="7559676" y="2512219"/>
              <a:ext cx="365125" cy="171450"/>
            </a:xfrm>
            <a:prstGeom prst="right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62"/>
            <p:cNvSpPr>
              <a:spLocks noChangeArrowheads="1"/>
            </p:cNvSpPr>
            <p:nvPr/>
          </p:nvSpPr>
          <p:spPr bwMode="auto">
            <a:xfrm>
              <a:off x="1013576" y="3998119"/>
              <a:ext cx="325922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b="1" dirty="0"/>
                <a:t>Online Dynamic Binary Instrumentation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44751" y="1540669"/>
              <a:ext cx="1439863" cy="371475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Memory Address Symbolization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905000" y="1726406"/>
              <a:ext cx="539750" cy="0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438401" y="3318272"/>
              <a:ext cx="1439863" cy="371475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Safety-Instrumentation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1905000" y="3504010"/>
              <a:ext cx="539750" cy="0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444751" y="2455069"/>
              <a:ext cx="1439863" cy="371475"/>
            </a:xfrm>
            <a:prstGeom prst="rect">
              <a:avLst/>
            </a:prstGeom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 w="12700"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Instruction-to-C Translation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3154363" y="2826544"/>
              <a:ext cx="4762" cy="491729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154363" y="1912144"/>
              <a:ext cx="0" cy="542925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905000" y="2640806"/>
              <a:ext cx="539750" cy="0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owchart: Multidocument 37"/>
            <p:cNvSpPr/>
            <p:nvPr/>
          </p:nvSpPr>
          <p:spPr>
            <a:xfrm>
              <a:off x="4343401" y="2269331"/>
              <a:ext cx="900113" cy="742950"/>
            </a:xfrm>
            <a:prstGeom prst="flowChartMultidocumen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Arial" pitchFamily="34" charset="0"/>
                  <a:cs typeface="Arial" pitchFamily="34" charset="0"/>
                </a:rPr>
                <a:t>Meta-Data</a:t>
              </a:r>
            </a:p>
          </p:txBody>
        </p:sp>
        <p:cxnSp>
          <p:nvCxnSpPr>
            <p:cNvPr id="39" name="Straight Arrow Connector 38"/>
            <p:cNvCxnSpPr>
              <a:endCxn id="38" idx="1"/>
            </p:cNvCxnSpPr>
            <p:nvPr/>
          </p:nvCxnSpPr>
          <p:spPr>
            <a:xfrm>
              <a:off x="3884614" y="2640806"/>
              <a:ext cx="458787" cy="0"/>
            </a:xfrm>
            <a:prstGeom prst="straightConnector1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endCxn id="38" idx="0"/>
            </p:cNvCxnSpPr>
            <p:nvPr/>
          </p:nvCxnSpPr>
          <p:spPr>
            <a:xfrm>
              <a:off x="3884613" y="1726406"/>
              <a:ext cx="971550" cy="542925"/>
            </a:xfrm>
            <a:prstGeom prst="bentConnector2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endCxn id="38" idx="2"/>
            </p:cNvCxnSpPr>
            <p:nvPr/>
          </p:nvCxnSpPr>
          <p:spPr>
            <a:xfrm flipV="1">
              <a:off x="3878264" y="2983706"/>
              <a:ext cx="852487" cy="520304"/>
            </a:xfrm>
            <a:prstGeom prst="bentConnector2">
              <a:avLst/>
            </a:prstGeom>
            <a:ln w="41275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7" idx="2"/>
            </p:cNvCxnSpPr>
            <p:nvPr/>
          </p:nvCxnSpPr>
          <p:spPr>
            <a:xfrm flipH="1">
              <a:off x="5221288" y="1997869"/>
              <a:ext cx="1811337" cy="271463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4953000" y="1083469"/>
              <a:ext cx="4221480" cy="948690"/>
              <a:chOff x="4953000" y="1444625"/>
              <a:chExt cx="4221480" cy="126492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953000" y="1444625"/>
                <a:ext cx="4157663" cy="1219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2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48" name="Group 66"/>
              <p:cNvGrpSpPr>
                <a:grpSpLocks/>
              </p:cNvGrpSpPr>
              <p:nvPr/>
            </p:nvGrpSpPr>
            <p:grpSpPr bwMode="auto">
              <a:xfrm>
                <a:off x="5681663" y="1535113"/>
                <a:ext cx="1447800" cy="157162"/>
                <a:chOff x="2895599" y="1124309"/>
                <a:chExt cx="2171697" cy="182880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2895599" y="1124309"/>
                  <a:ext cx="823911" cy="1828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Label</a:t>
                  </a: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3695698" y="1124309"/>
                  <a:ext cx="1371598" cy="1828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C-</a:t>
                  </a:r>
                  <a:r>
                    <a:rPr lang="en-US" sz="1000" b="1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Stmt</a:t>
                  </a: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-List</a:t>
                  </a:r>
                </a:p>
              </p:txBody>
            </p:sp>
          </p:grpSp>
          <p:sp>
            <p:nvSpPr>
              <p:cNvPr id="50" name="Rectangle 49"/>
              <p:cNvSpPr/>
              <p:nvPr/>
            </p:nvSpPr>
            <p:spPr>
              <a:xfrm>
                <a:off x="5016500" y="1514475"/>
                <a:ext cx="392113" cy="1984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16500" y="1712913"/>
                <a:ext cx="392113" cy="2635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16500" y="1909763"/>
                <a:ext cx="392113" cy="26511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16500" y="2108200"/>
                <a:ext cx="392113" cy="1984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16500" y="2306638"/>
                <a:ext cx="392113" cy="1968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55" name="Straight Arrow Connector 54"/>
              <p:cNvCxnSpPr>
                <a:stCxn id="50" idx="3"/>
              </p:cNvCxnSpPr>
              <p:nvPr/>
            </p:nvCxnSpPr>
            <p:spPr>
              <a:xfrm flipV="1">
                <a:off x="5408613" y="1612900"/>
                <a:ext cx="273050" cy="0"/>
              </a:xfrm>
              <a:prstGeom prst="straightConnector1">
                <a:avLst/>
              </a:prstGeom>
              <a:ln>
                <a:tailEnd type="arrow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75"/>
              <p:cNvSpPr>
                <a:spLocks noChangeArrowheads="1"/>
              </p:cNvSpPr>
              <p:nvPr/>
            </p:nvSpPr>
            <p:spPr bwMode="auto">
              <a:xfrm>
                <a:off x="5334000" y="2381250"/>
                <a:ext cx="3840480" cy="328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000" b="1" dirty="0"/>
                  <a:t>Basic-block Hash-table (CFG, Call-graph can be derived)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083425" y="1535113"/>
                <a:ext cx="1169988" cy="157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Next-block-List</a:t>
                </a:r>
              </a:p>
            </p:txBody>
          </p:sp>
          <p:grpSp>
            <p:nvGrpSpPr>
              <p:cNvPr id="58" name="Group 103"/>
              <p:cNvGrpSpPr>
                <a:grpSpLocks/>
              </p:cNvGrpSpPr>
              <p:nvPr/>
            </p:nvGrpSpPr>
            <p:grpSpPr bwMode="auto">
              <a:xfrm>
                <a:off x="5683250" y="2124075"/>
                <a:ext cx="1447800" cy="158750"/>
                <a:chOff x="2895599" y="1124309"/>
                <a:chExt cx="2171697" cy="182880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2895599" y="1124309"/>
                  <a:ext cx="823911" cy="1828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Label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3695698" y="1124309"/>
                  <a:ext cx="1371598" cy="18288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C-</a:t>
                  </a:r>
                  <a:r>
                    <a:rPr lang="en-US" sz="1000" b="1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Stmt</a:t>
                  </a:r>
                  <a:r>
                    <a:rPr lang="en-US" sz="10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-List</a:t>
                  </a:r>
                </a:p>
              </p:txBody>
            </p:sp>
          </p:grpSp>
          <p:cxnSp>
            <p:nvCxnSpPr>
              <p:cNvPr id="59" name="Straight Arrow Connector 58"/>
              <p:cNvCxnSpPr/>
              <p:nvPr/>
            </p:nvCxnSpPr>
            <p:spPr>
              <a:xfrm flipV="1">
                <a:off x="5410200" y="2203450"/>
                <a:ext cx="273050" cy="0"/>
              </a:xfrm>
              <a:prstGeom prst="straightConnector1">
                <a:avLst/>
              </a:prstGeom>
              <a:ln>
                <a:tailEnd type="arrow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7085013" y="2124075"/>
                <a:ext cx="1169987" cy="1587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Next-block-List</a:t>
                </a:r>
              </a:p>
            </p:txBody>
          </p:sp>
          <p:sp>
            <p:nvSpPr>
              <p:cNvPr id="61" name="Rectangle 77"/>
              <p:cNvSpPr/>
              <p:nvPr/>
            </p:nvSpPr>
            <p:spPr>
              <a:xfrm>
                <a:off x="8229600" y="1535113"/>
                <a:ext cx="828675" cy="157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Callee</a:t>
                </a: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-List</a:t>
                </a:r>
              </a:p>
            </p:txBody>
          </p:sp>
          <p:sp>
            <p:nvSpPr>
              <p:cNvPr id="62" name="Rectangle 77"/>
              <p:cNvSpPr/>
              <p:nvPr/>
            </p:nvSpPr>
            <p:spPr>
              <a:xfrm>
                <a:off x="8229600" y="2125663"/>
                <a:ext cx="828675" cy="157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Callee</a:t>
                </a: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-List</a:t>
                </a: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4957763" y="3140869"/>
              <a:ext cx="4152900" cy="747713"/>
              <a:chOff x="4957763" y="4187825"/>
              <a:chExt cx="4152900" cy="99695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957763" y="4187825"/>
                <a:ext cx="4152900" cy="9969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2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694363" y="4500563"/>
                <a:ext cx="1044575" cy="157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Argument-list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029200" y="4270375"/>
                <a:ext cx="392113" cy="1968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029200" y="4467225"/>
                <a:ext cx="392113" cy="19843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PC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029200" y="4665663"/>
                <a:ext cx="392113" cy="26352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5029200" y="4864100"/>
                <a:ext cx="392113" cy="1968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 sz="1000" b="1">
                  <a:solidFill>
                    <a:schemeClr val="tx1"/>
                  </a:solidFill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74" name="Straight Arrow Connector 73"/>
              <p:cNvCxnSpPr/>
              <p:nvPr/>
            </p:nvCxnSpPr>
            <p:spPr>
              <a:xfrm flipV="1">
                <a:off x="5421313" y="4576763"/>
                <a:ext cx="273050" cy="1587"/>
              </a:xfrm>
              <a:prstGeom prst="straightConnector1">
                <a:avLst/>
              </a:prstGeom>
              <a:ln>
                <a:tailEnd type="arrow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5" name="Rectangle 74"/>
              <p:cNvSpPr/>
              <p:nvPr/>
            </p:nvSpPr>
            <p:spPr>
              <a:xfrm>
                <a:off x="7772400" y="4500563"/>
                <a:ext cx="1295400" cy="1587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5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First-basic-block</a:t>
                </a:r>
                <a:endParaRPr lang="en-US" sz="1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Rectangle 123"/>
              <p:cNvSpPr>
                <a:spLocks noChangeArrowheads="1"/>
              </p:cNvSpPr>
              <p:nvPr/>
            </p:nvSpPr>
            <p:spPr bwMode="auto">
              <a:xfrm>
                <a:off x="6477000" y="4856163"/>
                <a:ext cx="1600200" cy="328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1000" b="1"/>
                  <a:t>Function Hash-table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6669088" y="4500563"/>
                <a:ext cx="1150937" cy="15716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Local Variables</a:t>
                </a:r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4957763" y="3969546"/>
              <a:ext cx="4152900" cy="3738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sz="1200" b="1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Global Variables</a:t>
              </a:r>
              <a:endParaRPr lang="zh-CN" altLang="zh-CN" sz="1200" b="1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cxnSp>
          <p:nvCxnSpPr>
            <p:cNvPr id="82" name="Straight Arrow Connector 81"/>
            <p:cNvCxnSpPr>
              <a:stCxn id="68" idx="0"/>
            </p:cNvCxnSpPr>
            <p:nvPr/>
          </p:nvCxnSpPr>
          <p:spPr>
            <a:xfrm flipH="1" flipV="1">
              <a:off x="5224463" y="2826544"/>
              <a:ext cx="1809750" cy="31432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81" name="Picture 2" descr="http://iconbug.com/download/size/507/icon/5935/file-format-exe/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2" y="2899079"/>
              <a:ext cx="682823" cy="689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533400" y="2724150"/>
            <a:ext cx="8001000" cy="2114550"/>
          </a:xfrm>
        </p:spPr>
        <p:txBody>
          <a:bodyPr/>
          <a:lstStyle/>
          <a:p>
            <a:r>
              <a:rPr lang="en-US" dirty="0" smtClean="0"/>
              <a:t>Trace-oriented Programming</a:t>
            </a:r>
            <a:endParaRPr lang="en-US" dirty="0" smtClean="0"/>
          </a:p>
          <a:p>
            <a:pPr lvl="1"/>
            <a:r>
              <a:rPr lang="en-US" dirty="0" smtClean="0"/>
              <a:t>Obfuscation Resilient</a:t>
            </a:r>
          </a:p>
          <a:p>
            <a:pPr lvl="1"/>
            <a:r>
              <a:rPr lang="en-US" dirty="0" smtClean="0"/>
              <a:t>Effectiveness (with 17 obfuscated malware)</a:t>
            </a:r>
          </a:p>
          <a:p>
            <a:pPr lvl="1"/>
            <a:r>
              <a:rPr lang="en-US" dirty="0" smtClean="0"/>
              <a:t>Offering a Safety Feature</a:t>
            </a:r>
            <a:endParaRPr lang="en-US" dirty="0"/>
          </a:p>
          <a:p>
            <a:pPr lvl="1"/>
            <a:r>
              <a:rPr lang="en-US" dirty="0" smtClean="0"/>
              <a:t>Malware </a:t>
            </a:r>
            <a:r>
              <a:rPr lang="en-US" dirty="0" smtClean="0"/>
              <a:t>Analysis, Function Transplanting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64198E-7 L -2.77778E-6 -0.1904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in Prior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analysis (Hex-Rays)</a:t>
            </a:r>
            <a:endParaRPr lang="en-US" dirty="0" smtClean="0"/>
          </a:p>
          <a:p>
            <a:pPr lvl="1"/>
            <a:r>
              <a:rPr lang="en-US" dirty="0" smtClean="0"/>
              <a:t>Points-to analysis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bfuscation</a:t>
            </a:r>
          </a:p>
          <a:p>
            <a:r>
              <a:rPr lang="en-US" dirty="0" smtClean="0"/>
              <a:t>Dynamic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Unsafe reuse, </a:t>
            </a:r>
            <a:r>
              <a:rPr lang="en-US" dirty="0" smtClean="0"/>
              <a:t>with </a:t>
            </a:r>
            <a:r>
              <a:rPr lang="en-US" dirty="0" smtClean="0"/>
              <a:t>little help to remedy the incomplete analysis </a:t>
            </a:r>
          </a:p>
          <a:p>
            <a:pPr lvl="2"/>
            <a:r>
              <a:rPr lang="en-US" dirty="0" smtClean="0"/>
              <a:t>BCR, Inspector Gadget</a:t>
            </a:r>
            <a:endParaRPr lang="en-US" sz="1800" dirty="0" smtClean="0"/>
          </a:p>
          <a:p>
            <a:pPr lvl="1"/>
            <a:r>
              <a:rPr lang="en-US" dirty="0" smtClean="0"/>
              <a:t>Need special support</a:t>
            </a:r>
          </a:p>
          <a:p>
            <a:pPr lvl="2"/>
            <a:r>
              <a:rPr lang="en-US" dirty="0" smtClean="0"/>
              <a:t>Virtuoso</a:t>
            </a:r>
            <a:r>
              <a:rPr lang="en-US" sz="1600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python interpreter</a:t>
            </a:r>
          </a:p>
          <a:p>
            <a:pPr lvl="2"/>
            <a:r>
              <a:rPr lang="en-US" dirty="0" smtClean="0"/>
              <a:t>VMST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dual-VM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68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1057" y="895350"/>
            <a:ext cx="7772400" cy="1028700"/>
          </a:xfrm>
        </p:spPr>
        <p:txBody>
          <a:bodyPr/>
          <a:lstStyle/>
          <a:p>
            <a:pPr algn="ctr"/>
            <a:r>
              <a:rPr lang="en-US" sz="3200" dirty="0"/>
              <a:t>Obfuscation Resilient Binary Code Reuse </a:t>
            </a:r>
            <a:r>
              <a:rPr lang="en-US" sz="3200" dirty="0" smtClean="0"/>
              <a:t>Through </a:t>
            </a:r>
            <a:r>
              <a:rPr lang="en-US" sz="3200" dirty="0"/>
              <a:t>Trace-oriented Programming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360" y="2409209"/>
            <a:ext cx="7441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Junyuan</a:t>
            </a:r>
            <a:r>
              <a:rPr lang="en-US" sz="2000" dirty="0" smtClean="0"/>
              <a:t> Zeng</a:t>
            </a:r>
            <a:r>
              <a:rPr lang="en-US" sz="2000" baseline="30000" dirty="0"/>
              <a:t>1</a:t>
            </a:r>
            <a:r>
              <a:rPr lang="en-US" sz="2000" dirty="0" smtClean="0"/>
              <a:t>, </a:t>
            </a:r>
            <a:r>
              <a:rPr lang="en-US" sz="2000" dirty="0" err="1" smtClean="0"/>
              <a:t>Yangchun</a:t>
            </a:r>
            <a:r>
              <a:rPr lang="en-US" sz="2000" dirty="0" smtClean="0"/>
              <a:t> Fu</a:t>
            </a:r>
            <a:r>
              <a:rPr lang="en-US" sz="2000" baseline="30000" dirty="0"/>
              <a:t>1</a:t>
            </a:r>
            <a:r>
              <a:rPr lang="en-US" sz="2000" dirty="0" smtClean="0"/>
              <a:t>, Kenneth A. Miller</a:t>
            </a:r>
            <a:r>
              <a:rPr lang="en-US" sz="2000" baseline="30000" dirty="0"/>
              <a:t>1</a:t>
            </a:r>
            <a:r>
              <a:rPr lang="en-US" sz="2000" dirty="0" smtClean="0"/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Zhiqiang Lin</a:t>
            </a:r>
            <a:r>
              <a:rPr lang="en-US" sz="2000" baseline="30000" dirty="0">
                <a:solidFill>
                  <a:srgbClr val="0000FF"/>
                </a:solidFill>
              </a:rPr>
              <a:t>1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80035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Xiangyu Zhang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Dongyan Xu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932373" y="3390840"/>
            <a:ext cx="3460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1</a:t>
            </a:r>
            <a:r>
              <a:rPr lang="en-US" sz="2000" dirty="0" smtClean="0"/>
              <a:t>University of Texas at Dallas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2100" y="3771840"/>
            <a:ext cx="2261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/>
              <a:t>2</a:t>
            </a:r>
            <a:r>
              <a:rPr lang="en-US" sz="2000" dirty="0" smtClean="0"/>
              <a:t>Purdue University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8227" y="4444484"/>
            <a:ext cx="221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6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pic>
        <p:nvPicPr>
          <p:cNvPr id="1026" name="Picture 2" descr="CCS 2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1" y="0"/>
            <a:ext cx="1447800" cy="55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1" y="4324350"/>
            <a:ext cx="2046998" cy="819150"/>
          </a:xfrm>
          <a:prstGeom prst="rect">
            <a:avLst/>
          </a:prstGeom>
        </p:spPr>
      </p:pic>
      <p:pic>
        <p:nvPicPr>
          <p:cNvPr id="1028" name="Picture 4" descr="http://www.cs.purdue.edu/homes/sunil/images/newlogo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77739"/>
            <a:ext cx="1781032" cy="59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2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Trace-oriented Programming (TOP)</a:t>
            </a:r>
            <a:endParaRPr lang="en-US" dirty="0"/>
          </a:p>
        </p:txBody>
      </p:sp>
      <p:pic>
        <p:nvPicPr>
          <p:cNvPr id="5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52550"/>
            <a:ext cx="1365646" cy="137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 bwMode="auto">
          <a:xfrm>
            <a:off x="2149255" y="1813507"/>
            <a:ext cx="762000" cy="457200"/>
          </a:xfrm>
          <a:prstGeom prst="rightArrow">
            <a:avLst/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Flowchart: Multidocument 8"/>
          <p:cNvSpPr/>
          <p:nvPr/>
        </p:nvSpPr>
        <p:spPr bwMode="auto">
          <a:xfrm>
            <a:off x="6530755" y="1446490"/>
            <a:ext cx="2095500" cy="1222957"/>
          </a:xfrm>
          <a:prstGeom prst="flowChartMultidocument">
            <a:avLst/>
          </a:prstGeom>
          <a:gradFill>
            <a:gsLst>
              <a:gs pos="0">
                <a:srgbClr val="FC9FCB"/>
              </a:gs>
              <a:gs pos="0">
                <a:srgbClr val="F8B049"/>
              </a:gs>
              <a:gs pos="0">
                <a:srgbClr val="F8B049"/>
              </a:gs>
              <a:gs pos="100000">
                <a:srgbClr val="FEE7F2"/>
              </a:gs>
              <a:gs pos="100000">
                <a:srgbClr val="F952A0"/>
              </a:gs>
              <a:gs pos="100000">
                <a:srgbClr val="C50849"/>
              </a:gs>
              <a:gs pos="100000">
                <a:srgbClr val="B43E85"/>
              </a:gs>
              <a:gs pos="100000">
                <a:srgbClr val="F8B049"/>
              </a:gs>
            </a:gsLst>
            <a:lin ang="16200000" scaled="0"/>
          </a:gra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Safe, </a:t>
            </a:r>
            <a:r>
              <a:rPr lang="en-US" dirty="0" err="1" smtClean="0"/>
              <a:t>Resuable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C Source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5715000" y="1838812"/>
            <a:ext cx="762000" cy="457200"/>
          </a:xfrm>
          <a:prstGeom prst="rightArrow">
            <a:avLst/>
          </a:prstGeom>
          <a:noFill/>
          <a:ln w="38100" cap="flat" cmpd="sng" algn="ctr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1292423" y="3249826"/>
            <a:ext cx="1997389" cy="1226924"/>
          </a:xfrm>
          <a:prstGeom prst="wedgeRectCallout">
            <a:avLst>
              <a:gd name="adj1" fmla="val 63747"/>
              <a:gd name="adj2" fmla="val -108963"/>
            </a:avLst>
          </a:prstGeom>
          <a:solidFill>
            <a:srgbClr val="FFFF66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Obfuscation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Resilient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297339" y="3486150"/>
            <a:ext cx="3657600" cy="1219200"/>
          </a:xfrm>
          <a:prstGeom prst="wedgeRectCallout">
            <a:avLst>
              <a:gd name="adj1" fmla="val 20040"/>
              <a:gd name="adj2" fmla="val -125560"/>
            </a:avLst>
          </a:prstGeom>
          <a:solidFill>
            <a:srgbClr val="FFFF66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Safe: semantic consistent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with dynamic analysis,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no crash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7464" y="1573546"/>
            <a:ext cx="2584449" cy="9877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Dynamic Analysis</a:t>
            </a:r>
            <a:endPara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8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4" grpId="0" animBg="1"/>
      <p:bldP spid="14" grpId="1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TOP Design</a:t>
            </a:r>
          </a:p>
          <a:p>
            <a:pPr lvl="1"/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Other Related Work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1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1" name="Flowchart: Multidocument 30"/>
          <p:cNvSpPr/>
          <p:nvPr/>
        </p:nvSpPr>
        <p:spPr>
          <a:xfrm>
            <a:off x="4767262" y="2227660"/>
            <a:ext cx="1008062" cy="742950"/>
          </a:xfrm>
          <a:prstGeom prst="flowChartMultidocumen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C Source Code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4267200" y="2512219"/>
            <a:ext cx="365125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444613" y="1126331"/>
            <a:ext cx="4089787" cy="32170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3600" indent="-406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Q"/>
              <a:defRPr sz="2200">
                <a:solidFill>
                  <a:schemeClr val="folHlink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v"/>
              <a:defRPr sz="2000">
                <a:solidFill>
                  <a:srgbClr val="2424EE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800" dirty="0" smtClean="0"/>
              <a:t>Why Dynamic?</a:t>
            </a:r>
          </a:p>
          <a:p>
            <a:pPr lvl="1"/>
            <a:r>
              <a:rPr lang="en-US" sz="1800" dirty="0" smtClean="0"/>
              <a:t>Obfuscation Resilient</a:t>
            </a:r>
          </a:p>
          <a:p>
            <a:pPr lvl="1"/>
            <a:r>
              <a:rPr lang="en-US" sz="1800" dirty="0" smtClean="0"/>
              <a:t>Concrete </a:t>
            </a:r>
            <a:r>
              <a:rPr lang="en-US" sz="1800" dirty="0"/>
              <a:t>Instead of Abstract </a:t>
            </a:r>
            <a:r>
              <a:rPr lang="en-US" sz="1800" dirty="0" smtClean="0"/>
              <a:t>Values</a:t>
            </a:r>
          </a:p>
          <a:p>
            <a:pPr lvl="2"/>
            <a:r>
              <a:rPr lang="en-US" sz="1600" dirty="0" err="1" smtClean="0"/>
              <a:t>Concolic</a:t>
            </a:r>
            <a:r>
              <a:rPr lang="en-US" sz="1600" dirty="0" smtClean="0"/>
              <a:t> execution (a mix of concrete and symbolic execution)</a:t>
            </a:r>
            <a:endParaRPr lang="en-US" sz="1600" dirty="0"/>
          </a:p>
          <a:p>
            <a:pPr lvl="1"/>
            <a:r>
              <a:rPr lang="en-US" sz="1800" dirty="0" smtClean="0"/>
              <a:t>Points-to, alias analysis free</a:t>
            </a:r>
          </a:p>
          <a:p>
            <a:pPr lvl="1"/>
            <a:r>
              <a:rPr lang="en-US" sz="1800" dirty="0" smtClean="0"/>
              <a:t>Automatic </a:t>
            </a:r>
            <a:r>
              <a:rPr lang="en-US" sz="1800" dirty="0" smtClean="0"/>
              <a:t>Program Behavior Revelation</a:t>
            </a:r>
          </a:p>
        </p:txBody>
      </p:sp>
      <p:pic>
        <p:nvPicPr>
          <p:cNvPr id="21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30" grpId="0" animBg="1"/>
      <p:bldP spid="31" grpId="0" animBg="1"/>
      <p:bldP spid="31" grpId="1" animBg="1"/>
      <p:bldP spid="35" grpId="0" animBg="1"/>
      <p:bldP spid="46" grpId="0" animBg="1"/>
      <p:bldP spid="46" grpId="1" animBg="1"/>
      <p:bldP spid="49" grpId="0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Architecture: Control Structure Identification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81" name="Content Placeholder 2"/>
          <p:cNvSpPr>
            <a:spLocks noGrp="1"/>
          </p:cNvSpPr>
          <p:nvPr>
            <p:ph idx="1"/>
          </p:nvPr>
        </p:nvSpPr>
        <p:spPr>
          <a:xfrm>
            <a:off x="4314825" y="1126333"/>
            <a:ext cx="4219575" cy="321706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Problem:</a:t>
            </a:r>
          </a:p>
          <a:p>
            <a:pPr lvl="1"/>
            <a:r>
              <a:rPr lang="en-US" sz="1600" dirty="0" smtClean="0"/>
              <a:t>Instruction traces are sequence of executed instructions</a:t>
            </a:r>
          </a:p>
          <a:p>
            <a:pPr lvl="1"/>
            <a:r>
              <a:rPr lang="en-US" sz="1600" dirty="0" smtClean="0"/>
              <a:t>We need to translate traces into program based on the control structure (call, if, while)</a:t>
            </a: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3"/>
            <a:endParaRPr lang="en-US" sz="1600" dirty="0" smtClean="0">
              <a:solidFill>
                <a:schemeClr val="accent2"/>
              </a:solidFill>
            </a:endParaRPr>
          </a:p>
          <a:p>
            <a:pPr lvl="1"/>
            <a:endParaRPr lang="en-US" sz="2000" dirty="0" smtClean="0">
              <a:solidFill>
                <a:schemeClr val="accent2"/>
              </a:solidFill>
            </a:endParaRPr>
          </a:p>
        </p:txBody>
      </p:sp>
      <p:pic>
        <p:nvPicPr>
          <p:cNvPr id="21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73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Architecture: Control Structure Identification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81" name="Content Placeholder 2"/>
          <p:cNvSpPr>
            <a:spLocks noGrp="1"/>
          </p:cNvSpPr>
          <p:nvPr>
            <p:ph idx="1"/>
          </p:nvPr>
        </p:nvSpPr>
        <p:spPr>
          <a:xfrm>
            <a:off x="4314825" y="1126332"/>
            <a:ext cx="4524375" cy="321706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Solution:</a:t>
            </a:r>
          </a:p>
          <a:p>
            <a:pPr lvl="1"/>
            <a:r>
              <a:rPr lang="en-US" sz="1600" dirty="0" smtClean="0"/>
              <a:t>Dynamically </a:t>
            </a:r>
            <a:r>
              <a:rPr lang="en-US" sz="1600" dirty="0"/>
              <a:t>Constructing the Program CFG</a:t>
            </a:r>
          </a:p>
          <a:p>
            <a:pPr lvl="2"/>
            <a:r>
              <a:rPr lang="en-US" sz="1600" dirty="0" smtClean="0"/>
              <a:t>Recursive </a:t>
            </a:r>
            <a:r>
              <a:rPr lang="en-US" sz="1600" dirty="0"/>
              <a:t>traversal disassembling </a:t>
            </a:r>
            <a:endParaRPr lang="en-US" sz="1600" dirty="0" smtClean="0"/>
          </a:p>
          <a:p>
            <a:pPr lvl="1"/>
            <a:r>
              <a:rPr lang="en-US" sz="1600" dirty="0" smtClean="0"/>
              <a:t>Reconstructing the Sequential Statements</a:t>
            </a:r>
          </a:p>
          <a:p>
            <a:pPr lvl="2"/>
            <a:r>
              <a:rPr lang="en-US" sz="1600" dirty="0" smtClean="0"/>
              <a:t>Instructions </a:t>
            </a:r>
            <a:r>
              <a:rPr lang="en-US" sz="1600" dirty="0" smtClean="0"/>
              <a:t>in the basic block</a:t>
            </a:r>
          </a:p>
          <a:p>
            <a:pPr lvl="1"/>
            <a:r>
              <a:rPr lang="en-US" sz="1600" dirty="0" smtClean="0"/>
              <a:t>Recognizing </a:t>
            </a:r>
            <a:r>
              <a:rPr lang="en-US" sz="1600" dirty="0"/>
              <a:t>the </a:t>
            </a:r>
            <a:r>
              <a:rPr lang="en-US" sz="1600" dirty="0" smtClean="0"/>
              <a:t>Branching/Call Statements, target address, etc.</a:t>
            </a:r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3"/>
            <a:endParaRPr lang="en-US" sz="1600" dirty="0" smtClean="0">
              <a:solidFill>
                <a:schemeClr val="accent2"/>
              </a:solidFill>
            </a:endParaRPr>
          </a:p>
          <a:p>
            <a:pPr lvl="1"/>
            <a:endParaRPr lang="en-US" sz="2000" dirty="0" smtClean="0">
              <a:solidFill>
                <a:schemeClr val="accent2"/>
              </a:solidFill>
            </a:endParaRPr>
          </a:p>
        </p:txBody>
      </p:sp>
      <p:pic>
        <p:nvPicPr>
          <p:cNvPr id="21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Architecture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1104901" y="1126332"/>
            <a:ext cx="3076575" cy="321706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-34925" y="1826419"/>
            <a:ext cx="720725" cy="415529"/>
            <a:chOff x="3933363" y="1899852"/>
            <a:chExt cx="1005840" cy="46234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grpSpPr>
        <p:sp>
          <p:nvSpPr>
            <p:cNvPr id="25" name="Flowchart: Document 24"/>
            <p:cNvSpPr/>
            <p:nvPr/>
          </p:nvSpPr>
          <p:spPr>
            <a:xfrm>
              <a:off x="4041924" y="1905151"/>
              <a:ext cx="835245" cy="457049"/>
            </a:xfrm>
            <a:prstGeom prst="flowChartDocumen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zh-CN" sz="1200" b="1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6" name="Snip Single Corner Rectangle 25"/>
            <p:cNvSpPr/>
            <p:nvPr/>
          </p:nvSpPr>
          <p:spPr>
            <a:xfrm>
              <a:off x="3933363" y="1899852"/>
              <a:ext cx="1005840" cy="381536"/>
            </a:xfrm>
            <a:prstGeom prst="snip1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Test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Suites</a:t>
              </a:r>
            </a:p>
          </p:txBody>
        </p:sp>
      </p:grpSp>
      <p:sp>
        <p:nvSpPr>
          <p:cNvPr id="27" name="Right Arrow 26"/>
          <p:cNvSpPr/>
          <p:nvPr/>
        </p:nvSpPr>
        <p:spPr>
          <a:xfrm>
            <a:off x="703263" y="1932385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5400" y="1540672"/>
            <a:ext cx="608012" cy="214950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 Structure  Identification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1675" y="3273029"/>
            <a:ext cx="323850" cy="171450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 sz="1200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1013576" y="3998119"/>
            <a:ext cx="32592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/>
              <a:t>Online Dynamic Binary Instrumentation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44751" y="1540669"/>
            <a:ext cx="1439863" cy="3714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Memory Address Symbolization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05000" y="1726406"/>
            <a:ext cx="539750" cy="0"/>
          </a:xfrm>
          <a:prstGeom prst="straightConnector1">
            <a:avLst/>
          </a:prstGeom>
          <a:ln w="412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http://iconbug.com/download/size/507/icon/5935/file-format-exe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2" y="2899079"/>
            <a:ext cx="682823" cy="6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10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FRIENDS-official">
  <a:themeElements>
    <a:clrScheme name="FRIENDS-officia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FRIENDS-officia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808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RIENDS-officia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IENDS-officia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ENDS-officia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45961</TotalTime>
  <Words>1774</Words>
  <Application>Microsoft Office PowerPoint</Application>
  <PresentationFormat>On-screen Show (16:9)</PresentationFormat>
  <Paragraphs>892</Paragraphs>
  <Slides>30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FRIENDS-official</vt:lpstr>
      <vt:lpstr>Obfuscation Resilient Binary Code Reuse Through Trace-oriented Programming</vt:lpstr>
      <vt:lpstr>Motivations</vt:lpstr>
      <vt:lpstr>Limitations in Prior Approaches</vt:lpstr>
      <vt:lpstr>Goal of Trace-oriented Programming (TOP)</vt:lpstr>
      <vt:lpstr>Agenda</vt:lpstr>
      <vt:lpstr>Architecture</vt:lpstr>
      <vt:lpstr>Architecture: Control Structure Identification</vt:lpstr>
      <vt:lpstr>Architecture: Control Structure Identification</vt:lpstr>
      <vt:lpstr>Architecture</vt:lpstr>
      <vt:lpstr>Architecture: Memory Address Symbolization</vt:lpstr>
      <vt:lpstr>Memory Address Symbolization</vt:lpstr>
      <vt:lpstr>Memory Address Symbolization</vt:lpstr>
      <vt:lpstr>Memory Address Symbolization</vt:lpstr>
      <vt:lpstr>Memory Address Symbolization</vt:lpstr>
      <vt:lpstr>Architecture</vt:lpstr>
      <vt:lpstr>Safety Instrumentation</vt:lpstr>
      <vt:lpstr>Architecture</vt:lpstr>
      <vt:lpstr>Architecture</vt:lpstr>
      <vt:lpstr>Architecture</vt:lpstr>
      <vt:lpstr>Evaluation w/ Legacy Linux Binaries</vt:lpstr>
      <vt:lpstr>Evaluation w/ Obfuscated Windows Binaries</vt:lpstr>
      <vt:lpstr>Deobfuscation Example</vt:lpstr>
      <vt:lpstr>Applications</vt:lpstr>
      <vt:lpstr>Application -- Malware Unpacking and Identification</vt:lpstr>
      <vt:lpstr>Other Related Work</vt:lpstr>
      <vt:lpstr>Related Work</vt:lpstr>
      <vt:lpstr>Related Work</vt:lpstr>
      <vt:lpstr>Future work</vt:lpstr>
      <vt:lpstr>Conclusion</vt:lpstr>
      <vt:lpstr>Obfuscation Resilient Binary Code Reuse Through Trace-oriented Programming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Worm and Malware Investigation</dc:title>
  <dc:creator>jiangx</dc:creator>
  <cp:lastModifiedBy>Lin, Zhiqiang</cp:lastModifiedBy>
  <cp:revision>4550</cp:revision>
  <dcterms:created xsi:type="dcterms:W3CDTF">2002-09-03T19:58:31Z</dcterms:created>
  <dcterms:modified xsi:type="dcterms:W3CDTF">2013-10-30T01:26:19Z</dcterms:modified>
</cp:coreProperties>
</file>