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charts/chart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handoutMasterIdLst>
    <p:handoutMasterId r:id="rId29"/>
  </p:handoutMasterIdLst>
  <p:sldIdLst>
    <p:sldId id="287" r:id="rId2"/>
    <p:sldId id="285" r:id="rId3"/>
    <p:sldId id="282" r:id="rId4"/>
    <p:sldId id="290" r:id="rId5"/>
    <p:sldId id="258" r:id="rId6"/>
    <p:sldId id="288" r:id="rId7"/>
    <p:sldId id="283" r:id="rId8"/>
    <p:sldId id="259" r:id="rId9"/>
    <p:sldId id="260" r:id="rId10"/>
    <p:sldId id="261" r:id="rId11"/>
    <p:sldId id="284" r:id="rId12"/>
    <p:sldId id="262" r:id="rId13"/>
    <p:sldId id="280" r:id="rId14"/>
    <p:sldId id="264" r:id="rId15"/>
    <p:sldId id="265" r:id="rId16"/>
    <p:sldId id="268" r:id="rId17"/>
    <p:sldId id="266" r:id="rId18"/>
    <p:sldId id="269" r:id="rId19"/>
    <p:sldId id="267" r:id="rId20"/>
    <p:sldId id="289" r:id="rId21"/>
    <p:sldId id="270" r:id="rId22"/>
    <p:sldId id="271" r:id="rId23"/>
    <p:sldId id="281" r:id="rId24"/>
    <p:sldId id="272" r:id="rId25"/>
    <p:sldId id="273" r:id="rId26"/>
    <p:sldId id="286"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8863" autoAdjust="0"/>
  </p:normalViewPr>
  <p:slideViewPr>
    <p:cSldViewPr>
      <p:cViewPr>
        <p:scale>
          <a:sx n="75" d="100"/>
          <a:sy n="75" d="100"/>
        </p:scale>
        <p:origin x="-2568" y="-648"/>
      </p:cViewPr>
      <p:guideLst>
        <p:guide orient="horz" pos="2160"/>
        <p:guide pos="2880"/>
      </p:guideLst>
    </p:cSldViewPr>
  </p:slideViewPr>
  <p:outlineViewPr>
    <p:cViewPr>
      <p:scale>
        <a:sx n="33" d="100"/>
        <a:sy n="33" d="100"/>
      </p:scale>
      <p:origin x="0" y="13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smtClean="0"/>
              <a:t>%</a:t>
            </a:r>
            <a:r>
              <a:rPr lang="en-US" baseline="0" dirty="0" smtClean="0"/>
              <a:t> of Gadgets Eliminated</a:t>
            </a:r>
            <a:endParaRPr lang="en-US" dirty="0"/>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cat>
            <c:strRef>
              <c:f>Sheet1!$A$2:$A$13</c:f>
              <c:strCache>
                <c:ptCount val="12"/>
                <c:pt idx="0">
                  <c:v>Dosbox</c:v>
                </c:pt>
                <c:pt idx="1">
                  <c:v>Notepad++</c:v>
                </c:pt>
                <c:pt idx="2">
                  <c:v>gzip</c:v>
                </c:pt>
                <c:pt idx="3">
                  <c:v>vpr</c:v>
                </c:pt>
                <c:pt idx="4">
                  <c:v>mdf</c:v>
                </c:pt>
                <c:pt idx="5">
                  <c:v>parser</c:v>
                </c:pt>
                <c:pt idx="6">
                  <c:v>gap</c:v>
                </c:pt>
                <c:pt idx="7">
                  <c:v>bzip2</c:v>
                </c:pt>
                <c:pt idx="8">
                  <c:v>twolf</c:v>
                </c:pt>
                <c:pt idx="9">
                  <c:v>mesa</c:v>
                </c:pt>
                <c:pt idx="10">
                  <c:v>art</c:v>
                </c:pt>
                <c:pt idx="11">
                  <c:v>equake</c:v>
                </c:pt>
              </c:strCache>
            </c:strRef>
          </c:cat>
          <c:val>
            <c:numRef>
              <c:f>Sheet1!$B$2:$B$13</c:f>
              <c:numCache>
                <c:formatCode>General</c:formatCode>
                <c:ptCount val="12"/>
                <c:pt idx="0">
                  <c:v>0.99990000000000001</c:v>
                </c:pt>
                <c:pt idx="1">
                  <c:v>0.99990000000000001</c:v>
                </c:pt>
                <c:pt idx="2">
                  <c:v>0.99970000000000003</c:v>
                </c:pt>
                <c:pt idx="3">
                  <c:v>0.99990000000000001</c:v>
                </c:pt>
                <c:pt idx="4">
                  <c:v>1</c:v>
                </c:pt>
                <c:pt idx="5">
                  <c:v>1</c:v>
                </c:pt>
                <c:pt idx="6">
                  <c:v>0.99990000000000001</c:v>
                </c:pt>
                <c:pt idx="7">
                  <c:v>0.99950000000000006</c:v>
                </c:pt>
                <c:pt idx="8">
                  <c:v>1</c:v>
                </c:pt>
                <c:pt idx="9">
                  <c:v>0.99990000000000001</c:v>
                </c:pt>
                <c:pt idx="10">
                  <c:v>1</c:v>
                </c:pt>
                <c:pt idx="11">
                  <c:v>0.99960000000000004</c:v>
                </c:pt>
              </c:numCache>
            </c:numRef>
          </c:val>
        </c:ser>
        <c:dLbls>
          <c:showLegendKey val="0"/>
          <c:showVal val="0"/>
          <c:showCatName val="0"/>
          <c:showSerName val="0"/>
          <c:showPercent val="0"/>
          <c:showBubbleSize val="0"/>
        </c:dLbls>
        <c:gapWidth val="150"/>
        <c:axId val="145547776"/>
        <c:axId val="141321344"/>
      </c:barChart>
      <c:catAx>
        <c:axId val="145547776"/>
        <c:scaling>
          <c:orientation val="minMax"/>
        </c:scaling>
        <c:delete val="0"/>
        <c:axPos val="b"/>
        <c:majorTickMark val="out"/>
        <c:minorTickMark val="none"/>
        <c:tickLblPos val="nextTo"/>
        <c:crossAx val="141321344"/>
        <c:crosses val="autoZero"/>
        <c:auto val="1"/>
        <c:lblAlgn val="ctr"/>
        <c:lblOffset val="100"/>
        <c:noMultiLvlLbl val="0"/>
      </c:catAx>
      <c:valAx>
        <c:axId val="141321344"/>
        <c:scaling>
          <c:orientation val="minMax"/>
          <c:max val="1"/>
          <c:min val="0.99919999999999998"/>
        </c:scaling>
        <c:delete val="0"/>
        <c:axPos val="l"/>
        <c:majorGridlines/>
        <c:numFmt formatCode="0.00%" sourceLinked="0"/>
        <c:majorTickMark val="out"/>
        <c:minorTickMark val="none"/>
        <c:tickLblPos val="nextTo"/>
        <c:crossAx val="145547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title>
      <c:tx>
        <c:rich>
          <a:bodyPr/>
          <a:lstStyle/>
          <a:p>
            <a:pPr>
              <a:defRPr/>
            </a:pPr>
            <a:r>
              <a:rPr lang="en-US" dirty="0" smtClean="0"/>
              <a:t>SPEC2000 Windows </a:t>
            </a:r>
            <a:r>
              <a:rPr lang="en-US" dirty="0"/>
              <a:t>Runtime Overhead</a:t>
            </a:r>
          </a:p>
        </c:rich>
      </c:tx>
      <c:layout/>
      <c:overlay val="0"/>
    </c:title>
    <c:autoTitleDeleted val="0"/>
    <c:plotArea>
      <c:layout/>
      <c:barChart>
        <c:barDir val="col"/>
        <c:grouping val="clustered"/>
        <c:varyColors val="0"/>
        <c:ser>
          <c:idx val="0"/>
          <c:order val="0"/>
          <c:tx>
            <c:strRef>
              <c:f>Sheet1!$B$1</c:f>
              <c:strCache>
                <c:ptCount val="1"/>
                <c:pt idx="0">
                  <c:v>Windows Runtime Overhead</c:v>
                </c:pt>
              </c:strCache>
            </c:strRef>
          </c:tx>
          <c:invertIfNegative val="0"/>
          <c:cat>
            <c:strRef>
              <c:f>Sheet1!$A$2:$A$11</c:f>
              <c:strCache>
                <c:ptCount val="10"/>
                <c:pt idx="0">
                  <c:v>gzip</c:v>
                </c:pt>
                <c:pt idx="1">
                  <c:v>vpr</c:v>
                </c:pt>
                <c:pt idx="2">
                  <c:v>mcf</c:v>
                </c:pt>
                <c:pt idx="3">
                  <c:v>parser</c:v>
                </c:pt>
                <c:pt idx="4">
                  <c:v>gap</c:v>
                </c:pt>
                <c:pt idx="5">
                  <c:v>bzip2</c:v>
                </c:pt>
                <c:pt idx="6">
                  <c:v>twolf</c:v>
                </c:pt>
                <c:pt idx="7">
                  <c:v>mesa</c:v>
                </c:pt>
                <c:pt idx="8">
                  <c:v>art</c:v>
                </c:pt>
                <c:pt idx="9">
                  <c:v>equake</c:v>
                </c:pt>
              </c:strCache>
            </c:strRef>
          </c:cat>
          <c:val>
            <c:numRef>
              <c:f>Sheet1!$B$2:$B$11</c:f>
              <c:numCache>
                <c:formatCode>General</c:formatCode>
                <c:ptCount val="10"/>
                <c:pt idx="0">
                  <c:v>2E-3</c:v>
                </c:pt>
                <c:pt idx="1">
                  <c:v>6.0999999999999999E-2</c:v>
                </c:pt>
                <c:pt idx="2">
                  <c:v>0</c:v>
                </c:pt>
                <c:pt idx="3">
                  <c:v>-5.2999999999999999E-2</c:v>
                </c:pt>
                <c:pt idx="4">
                  <c:v>0.17199999999999999</c:v>
                </c:pt>
                <c:pt idx="5">
                  <c:v>4.5999999999999999E-2</c:v>
                </c:pt>
                <c:pt idx="6">
                  <c:v>3.9E-2</c:v>
                </c:pt>
                <c:pt idx="7">
                  <c:v>0.115</c:v>
                </c:pt>
                <c:pt idx="8">
                  <c:v>0</c:v>
                </c:pt>
                <c:pt idx="9">
                  <c:v>8.3000000000000004E-2</c:v>
                </c:pt>
              </c:numCache>
            </c:numRef>
          </c:val>
        </c:ser>
        <c:dLbls>
          <c:showLegendKey val="0"/>
          <c:showVal val="0"/>
          <c:showCatName val="0"/>
          <c:showSerName val="0"/>
          <c:showPercent val="0"/>
          <c:showBubbleSize val="0"/>
        </c:dLbls>
        <c:gapWidth val="150"/>
        <c:axId val="145729024"/>
        <c:axId val="141323648"/>
      </c:barChart>
      <c:catAx>
        <c:axId val="145729024"/>
        <c:scaling>
          <c:orientation val="minMax"/>
        </c:scaling>
        <c:delete val="0"/>
        <c:axPos val="b"/>
        <c:numFmt formatCode="0.00%" sourceLinked="0"/>
        <c:majorTickMark val="out"/>
        <c:minorTickMark val="none"/>
        <c:tickLblPos val="low"/>
        <c:crossAx val="141323648"/>
        <c:crosses val="autoZero"/>
        <c:auto val="1"/>
        <c:lblAlgn val="ctr"/>
        <c:lblOffset val="100"/>
        <c:noMultiLvlLbl val="0"/>
      </c:catAx>
      <c:valAx>
        <c:axId val="141323648"/>
        <c:scaling>
          <c:orientation val="minMax"/>
        </c:scaling>
        <c:delete val="0"/>
        <c:axPos val="l"/>
        <c:majorGridlines/>
        <c:numFmt formatCode="0%" sourceLinked="0"/>
        <c:majorTickMark val="out"/>
        <c:minorTickMark val="none"/>
        <c:tickLblPos val="nextTo"/>
        <c:crossAx val="1457290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Stirred</c:v>
                </c:pt>
              </c:strCache>
            </c:strRef>
          </c:tx>
          <c:invertIfNegative val="0"/>
          <c:cat>
            <c:strRef>
              <c:f>Sheet1!$A$2:$A$25</c:f>
              <c:strCache>
                <c:ptCount val="24"/>
                <c:pt idx="0">
                  <c:v>base64</c:v>
                </c:pt>
                <c:pt idx="1">
                  <c:v>cat</c:v>
                </c:pt>
                <c:pt idx="2">
                  <c:v>cksum</c:v>
                </c:pt>
                <c:pt idx="3">
                  <c:v>comm</c:v>
                </c:pt>
                <c:pt idx="4">
                  <c:v>cp</c:v>
                </c:pt>
                <c:pt idx="5">
                  <c:v>expand</c:v>
                </c:pt>
                <c:pt idx="6">
                  <c:v>factor</c:v>
                </c:pt>
                <c:pt idx="7">
                  <c:v>fold</c:v>
                </c:pt>
                <c:pt idx="8">
                  <c:v>head</c:v>
                </c:pt>
                <c:pt idx="9">
                  <c:v>join</c:v>
                </c:pt>
                <c:pt idx="10">
                  <c:v>ls</c:v>
                </c:pt>
                <c:pt idx="11">
                  <c:v>md5sum</c:v>
                </c:pt>
                <c:pt idx="12">
                  <c:v>nl</c:v>
                </c:pt>
                <c:pt idx="13">
                  <c:v>od</c:v>
                </c:pt>
                <c:pt idx="14">
                  <c:v>paste</c:v>
                </c:pt>
                <c:pt idx="15">
                  <c:v>sha1sum</c:v>
                </c:pt>
                <c:pt idx="16">
                  <c:v>sha224sum</c:v>
                </c:pt>
                <c:pt idx="17">
                  <c:v>sha256sum</c:v>
                </c:pt>
                <c:pt idx="18">
                  <c:v>sha384sum</c:v>
                </c:pt>
                <c:pt idx="19">
                  <c:v>sha512sum</c:v>
                </c:pt>
                <c:pt idx="20">
                  <c:v>shred</c:v>
                </c:pt>
                <c:pt idx="21">
                  <c:v>shuf</c:v>
                </c:pt>
                <c:pt idx="22">
                  <c:v>unexpand</c:v>
                </c:pt>
                <c:pt idx="23">
                  <c:v>wc</c:v>
                </c:pt>
              </c:strCache>
            </c:strRef>
          </c:cat>
          <c:val>
            <c:numRef>
              <c:f>Sheet1!$B$2:$B$25</c:f>
              <c:numCache>
                <c:formatCode>General</c:formatCode>
                <c:ptCount val="24"/>
                <c:pt idx="0">
                  <c:v>-0.122</c:v>
                </c:pt>
                <c:pt idx="1">
                  <c:v>-1.7000000000000001E-2</c:v>
                </c:pt>
                <c:pt idx="2">
                  <c:v>8.0000000000000002E-3</c:v>
                </c:pt>
                <c:pt idx="3">
                  <c:v>2.5999999999999999E-2</c:v>
                </c:pt>
                <c:pt idx="4">
                  <c:v>-3.5000000000000003E-2</c:v>
                </c:pt>
                <c:pt idx="5">
                  <c:v>0.03</c:v>
                </c:pt>
                <c:pt idx="6">
                  <c:v>5.0000000000000001E-3</c:v>
                </c:pt>
                <c:pt idx="7">
                  <c:v>2.4E-2</c:v>
                </c:pt>
                <c:pt idx="8">
                  <c:v>7.0000000000000001E-3</c:v>
                </c:pt>
                <c:pt idx="9">
                  <c:v>0.03</c:v>
                </c:pt>
                <c:pt idx="10">
                  <c:v>2E-3</c:v>
                </c:pt>
                <c:pt idx="11">
                  <c:v>1.2E-2</c:v>
                </c:pt>
                <c:pt idx="12">
                  <c:v>2E-3</c:v>
                </c:pt>
                <c:pt idx="13">
                  <c:v>1.7999999999999999E-2</c:v>
                </c:pt>
                <c:pt idx="14">
                  <c:v>2.5999999999999999E-2</c:v>
                </c:pt>
                <c:pt idx="15">
                  <c:v>1.2E-2</c:v>
                </c:pt>
                <c:pt idx="16">
                  <c:v>2E-3</c:v>
                </c:pt>
                <c:pt idx="17">
                  <c:v>4.0000000000000001E-3</c:v>
                </c:pt>
                <c:pt idx="18">
                  <c:v>0.01</c:v>
                </c:pt>
                <c:pt idx="19">
                  <c:v>8.0000000000000002E-3</c:v>
                </c:pt>
                <c:pt idx="20">
                  <c:v>4.5999999999999999E-2</c:v>
                </c:pt>
                <c:pt idx="21">
                  <c:v>-2.5000000000000001E-2</c:v>
                </c:pt>
                <c:pt idx="22">
                  <c:v>-6.0000000000000001E-3</c:v>
                </c:pt>
                <c:pt idx="23">
                  <c:v>1.2E-2</c:v>
                </c:pt>
              </c:numCache>
            </c:numRef>
          </c:val>
        </c:ser>
        <c:dLbls>
          <c:showLegendKey val="0"/>
          <c:showVal val="0"/>
          <c:showCatName val="0"/>
          <c:showSerName val="0"/>
          <c:showPercent val="0"/>
          <c:showBubbleSize val="0"/>
        </c:dLbls>
        <c:gapWidth val="150"/>
        <c:axId val="145731072"/>
        <c:axId val="141326528"/>
      </c:barChart>
      <c:catAx>
        <c:axId val="145731072"/>
        <c:scaling>
          <c:orientation val="minMax"/>
        </c:scaling>
        <c:delete val="0"/>
        <c:axPos val="b"/>
        <c:numFmt formatCode="0.00%" sourceLinked="0"/>
        <c:majorTickMark val="out"/>
        <c:minorTickMark val="none"/>
        <c:tickLblPos val="low"/>
        <c:crossAx val="141326528"/>
        <c:crosses val="autoZero"/>
        <c:auto val="1"/>
        <c:lblAlgn val="ctr"/>
        <c:lblOffset val="100"/>
        <c:noMultiLvlLbl val="0"/>
      </c:catAx>
      <c:valAx>
        <c:axId val="141326528"/>
        <c:scaling>
          <c:orientation val="minMax"/>
          <c:max val="5.000000000000001E-2"/>
          <c:min val="-0.15000000000000002"/>
        </c:scaling>
        <c:delete val="0"/>
        <c:axPos val="l"/>
        <c:majorGridlines/>
        <c:numFmt formatCode="0%" sourceLinked="0"/>
        <c:majorTickMark val="out"/>
        <c:minorTickMark val="none"/>
        <c:tickLblPos val="nextTo"/>
        <c:crossAx val="145731072"/>
        <c:crosses val="autoZero"/>
        <c:crossBetween val="between"/>
        <c:majorUnit val="5.000000000000001E-2"/>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Stirred</c:v>
                </c:pt>
              </c:strCache>
            </c:strRef>
          </c:tx>
          <c:invertIfNegative val="0"/>
          <c:cat>
            <c:strRef>
              <c:f>Sheet1!$A$2:$A$25</c:f>
              <c:strCache>
                <c:ptCount val="24"/>
                <c:pt idx="0">
                  <c:v>base64</c:v>
                </c:pt>
                <c:pt idx="1">
                  <c:v>cat</c:v>
                </c:pt>
                <c:pt idx="2">
                  <c:v>cksum</c:v>
                </c:pt>
                <c:pt idx="3">
                  <c:v>comm</c:v>
                </c:pt>
                <c:pt idx="4">
                  <c:v>cp</c:v>
                </c:pt>
                <c:pt idx="5">
                  <c:v>expand</c:v>
                </c:pt>
                <c:pt idx="6">
                  <c:v>factor</c:v>
                </c:pt>
                <c:pt idx="7">
                  <c:v>fold</c:v>
                </c:pt>
                <c:pt idx="8">
                  <c:v>head</c:v>
                </c:pt>
                <c:pt idx="9">
                  <c:v>join</c:v>
                </c:pt>
                <c:pt idx="10">
                  <c:v>ls</c:v>
                </c:pt>
                <c:pt idx="11">
                  <c:v>md5sum</c:v>
                </c:pt>
                <c:pt idx="12">
                  <c:v>nl</c:v>
                </c:pt>
                <c:pt idx="13">
                  <c:v>od</c:v>
                </c:pt>
                <c:pt idx="14">
                  <c:v>paste</c:v>
                </c:pt>
                <c:pt idx="15">
                  <c:v>sha1sum</c:v>
                </c:pt>
                <c:pt idx="16">
                  <c:v>sha224sum</c:v>
                </c:pt>
                <c:pt idx="17">
                  <c:v>sha256sum</c:v>
                </c:pt>
                <c:pt idx="18">
                  <c:v>sha384sum</c:v>
                </c:pt>
                <c:pt idx="19">
                  <c:v>sha512sum</c:v>
                </c:pt>
                <c:pt idx="20">
                  <c:v>shred</c:v>
                </c:pt>
                <c:pt idx="21">
                  <c:v>shuf</c:v>
                </c:pt>
                <c:pt idx="22">
                  <c:v>unexpand</c:v>
                </c:pt>
                <c:pt idx="23">
                  <c:v>wc</c:v>
                </c:pt>
              </c:strCache>
            </c:strRef>
          </c:cat>
          <c:val>
            <c:numRef>
              <c:f>Sheet1!$B$2:$B$25</c:f>
              <c:numCache>
                <c:formatCode>General</c:formatCode>
                <c:ptCount val="24"/>
                <c:pt idx="0">
                  <c:v>-0.122</c:v>
                </c:pt>
                <c:pt idx="1">
                  <c:v>-1.7000000000000001E-2</c:v>
                </c:pt>
                <c:pt idx="2">
                  <c:v>8.0000000000000002E-3</c:v>
                </c:pt>
                <c:pt idx="3">
                  <c:v>2.5999999999999999E-2</c:v>
                </c:pt>
                <c:pt idx="4">
                  <c:v>-3.5000000000000003E-2</c:v>
                </c:pt>
                <c:pt idx="5">
                  <c:v>0.03</c:v>
                </c:pt>
                <c:pt idx="6">
                  <c:v>5.0000000000000001E-3</c:v>
                </c:pt>
                <c:pt idx="7">
                  <c:v>2.4E-2</c:v>
                </c:pt>
                <c:pt idx="8">
                  <c:v>7.0000000000000001E-3</c:v>
                </c:pt>
                <c:pt idx="9">
                  <c:v>0.03</c:v>
                </c:pt>
                <c:pt idx="10">
                  <c:v>2E-3</c:v>
                </c:pt>
                <c:pt idx="11">
                  <c:v>1.2E-2</c:v>
                </c:pt>
                <c:pt idx="12">
                  <c:v>2E-3</c:v>
                </c:pt>
                <c:pt idx="13">
                  <c:v>1.7999999999999999E-2</c:v>
                </c:pt>
                <c:pt idx="14">
                  <c:v>2.5999999999999999E-2</c:v>
                </c:pt>
                <c:pt idx="15">
                  <c:v>1.2E-2</c:v>
                </c:pt>
                <c:pt idx="16">
                  <c:v>2E-3</c:v>
                </c:pt>
                <c:pt idx="17">
                  <c:v>4.0000000000000001E-3</c:v>
                </c:pt>
                <c:pt idx="18">
                  <c:v>0.01</c:v>
                </c:pt>
                <c:pt idx="19">
                  <c:v>8.0000000000000002E-3</c:v>
                </c:pt>
                <c:pt idx="20">
                  <c:v>4.5999999999999999E-2</c:v>
                </c:pt>
                <c:pt idx="21">
                  <c:v>-2.5000000000000001E-2</c:v>
                </c:pt>
                <c:pt idx="22">
                  <c:v>-6.0000000000000001E-3</c:v>
                </c:pt>
                <c:pt idx="23">
                  <c:v>1.2E-2</c:v>
                </c:pt>
              </c:numCache>
            </c:numRef>
          </c:val>
        </c:ser>
        <c:ser>
          <c:idx val="1"/>
          <c:order val="1"/>
          <c:tx>
            <c:strRef>
              <c:f>Sheet1!$C$1</c:f>
              <c:strCache>
                <c:ptCount val="1"/>
                <c:pt idx="0">
                  <c:v>Unstirred</c:v>
                </c:pt>
              </c:strCache>
            </c:strRef>
          </c:tx>
          <c:invertIfNegative val="0"/>
          <c:cat>
            <c:strRef>
              <c:f>Sheet1!$A$2:$A$25</c:f>
              <c:strCache>
                <c:ptCount val="24"/>
                <c:pt idx="0">
                  <c:v>base64</c:v>
                </c:pt>
                <c:pt idx="1">
                  <c:v>cat</c:v>
                </c:pt>
                <c:pt idx="2">
                  <c:v>cksum</c:v>
                </c:pt>
                <c:pt idx="3">
                  <c:v>comm</c:v>
                </c:pt>
                <c:pt idx="4">
                  <c:v>cp</c:v>
                </c:pt>
                <c:pt idx="5">
                  <c:v>expand</c:v>
                </c:pt>
                <c:pt idx="6">
                  <c:v>factor</c:v>
                </c:pt>
                <c:pt idx="7">
                  <c:v>fold</c:v>
                </c:pt>
                <c:pt idx="8">
                  <c:v>head</c:v>
                </c:pt>
                <c:pt idx="9">
                  <c:v>join</c:v>
                </c:pt>
                <c:pt idx="10">
                  <c:v>ls</c:v>
                </c:pt>
                <c:pt idx="11">
                  <c:v>md5sum</c:v>
                </c:pt>
                <c:pt idx="12">
                  <c:v>nl</c:v>
                </c:pt>
                <c:pt idx="13">
                  <c:v>od</c:v>
                </c:pt>
                <c:pt idx="14">
                  <c:v>paste</c:v>
                </c:pt>
                <c:pt idx="15">
                  <c:v>sha1sum</c:v>
                </c:pt>
                <c:pt idx="16">
                  <c:v>sha224sum</c:v>
                </c:pt>
                <c:pt idx="17">
                  <c:v>sha256sum</c:v>
                </c:pt>
                <c:pt idx="18">
                  <c:v>sha384sum</c:v>
                </c:pt>
                <c:pt idx="19">
                  <c:v>sha512sum</c:v>
                </c:pt>
                <c:pt idx="20">
                  <c:v>shred</c:v>
                </c:pt>
                <c:pt idx="21">
                  <c:v>shuf</c:v>
                </c:pt>
                <c:pt idx="22">
                  <c:v>unexpand</c:v>
                </c:pt>
                <c:pt idx="23">
                  <c:v>wc</c:v>
                </c:pt>
              </c:strCache>
            </c:strRef>
          </c:cat>
          <c:val>
            <c:numRef>
              <c:f>Sheet1!$C$2:$C$25</c:f>
              <c:numCache>
                <c:formatCode>General</c:formatCode>
                <c:ptCount val="24"/>
                <c:pt idx="0">
                  <c:v>7.0000000000000001E-3</c:v>
                </c:pt>
                <c:pt idx="1">
                  <c:v>-2.3E-2</c:v>
                </c:pt>
                <c:pt idx="2">
                  <c:v>-1E-3</c:v>
                </c:pt>
                <c:pt idx="3">
                  <c:v>-2E-3</c:v>
                </c:pt>
                <c:pt idx="4">
                  <c:v>-0.14499999999999999</c:v>
                </c:pt>
                <c:pt idx="5">
                  <c:v>3.0000000000000001E-3</c:v>
                </c:pt>
                <c:pt idx="6">
                  <c:v>8.0000000000000002E-3</c:v>
                </c:pt>
                <c:pt idx="7">
                  <c:v>2E-3</c:v>
                </c:pt>
                <c:pt idx="8">
                  <c:v>-1E-3</c:v>
                </c:pt>
                <c:pt idx="9">
                  <c:v>1E-3</c:v>
                </c:pt>
                <c:pt idx="10">
                  <c:v>-3.4000000000000002E-2</c:v>
                </c:pt>
                <c:pt idx="11">
                  <c:v>-2E-3</c:v>
                </c:pt>
                <c:pt idx="12">
                  <c:v>2.3E-2</c:v>
                </c:pt>
                <c:pt idx="13">
                  <c:v>-3.2000000000000001E-2</c:v>
                </c:pt>
                <c:pt idx="14">
                  <c:v>-8.9999999999999993E-3</c:v>
                </c:pt>
                <c:pt idx="15">
                  <c:v>-0.01</c:v>
                </c:pt>
                <c:pt idx="16">
                  <c:v>-7.0000000000000001E-3</c:v>
                </c:pt>
                <c:pt idx="17">
                  <c:v>2E-3</c:v>
                </c:pt>
                <c:pt idx="18">
                  <c:v>4.0000000000000001E-3</c:v>
                </c:pt>
                <c:pt idx="19">
                  <c:v>8.0000000000000002E-3</c:v>
                </c:pt>
                <c:pt idx="20">
                  <c:v>2.5999999999999999E-2</c:v>
                </c:pt>
                <c:pt idx="21">
                  <c:v>8.9999999999999993E-3</c:v>
                </c:pt>
                <c:pt idx="22">
                  <c:v>-4.3999999999999997E-2</c:v>
                </c:pt>
                <c:pt idx="23">
                  <c:v>0</c:v>
                </c:pt>
              </c:numCache>
            </c:numRef>
          </c:val>
        </c:ser>
        <c:dLbls>
          <c:showLegendKey val="0"/>
          <c:showVal val="0"/>
          <c:showCatName val="0"/>
          <c:showSerName val="0"/>
          <c:showPercent val="0"/>
          <c:showBubbleSize val="0"/>
        </c:dLbls>
        <c:gapWidth val="150"/>
        <c:axId val="89997312"/>
        <c:axId val="141330112"/>
      </c:barChart>
      <c:catAx>
        <c:axId val="89997312"/>
        <c:scaling>
          <c:orientation val="minMax"/>
        </c:scaling>
        <c:delete val="0"/>
        <c:axPos val="b"/>
        <c:numFmt formatCode="0.00%" sourceLinked="0"/>
        <c:majorTickMark val="out"/>
        <c:minorTickMark val="none"/>
        <c:tickLblPos val="low"/>
        <c:crossAx val="141330112"/>
        <c:crosses val="autoZero"/>
        <c:auto val="1"/>
        <c:lblAlgn val="ctr"/>
        <c:lblOffset val="100"/>
        <c:noMultiLvlLbl val="0"/>
      </c:catAx>
      <c:valAx>
        <c:axId val="141330112"/>
        <c:scaling>
          <c:orientation val="minMax"/>
          <c:max val="4.0000000000000008E-2"/>
          <c:min val="-0.16000000000000003"/>
        </c:scaling>
        <c:delete val="0"/>
        <c:axPos val="l"/>
        <c:majorGridlines/>
        <c:numFmt formatCode="0%" sourceLinked="0"/>
        <c:majorTickMark val="out"/>
        <c:minorTickMark val="none"/>
        <c:tickLblPos val="nextTo"/>
        <c:crossAx val="89997312"/>
        <c:crosses val="autoZero"/>
        <c:crossBetween val="between"/>
        <c:majorUnit val="4.0000000000000008E-2"/>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2DC3076-E4D7-45BA-9AB9-37008F1DA075}" type="datetimeFigureOut">
              <a:rPr lang="en-US" smtClean="0"/>
              <a:t>10/22/2012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6A10D44-B9AA-4BE7-AE07-318F77F36CF4}" type="slidenum">
              <a:rPr lang="en-US" smtClean="0"/>
              <a:t>‹#›</a:t>
            </a:fld>
            <a:endParaRPr lang="en-US"/>
          </a:p>
        </p:txBody>
      </p:sp>
    </p:spTree>
    <p:extLst>
      <p:ext uri="{BB962C8B-B14F-4D97-AF65-F5344CB8AC3E}">
        <p14:creationId xmlns:p14="http://schemas.microsoft.com/office/powerpoint/2010/main" val="47621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AA1FA8C-E40B-45C9-B49D-5DCED89A563C}" type="datetimeFigureOut">
              <a:rPr lang="en-US" smtClean="0"/>
              <a:t>10/22/2012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D619C4-A820-4DEB-B988-3B0829245DE3}" type="slidenum">
              <a:rPr lang="en-US" smtClean="0"/>
              <a:t>‹#›</a:t>
            </a:fld>
            <a:endParaRPr lang="en-US"/>
          </a:p>
        </p:txBody>
      </p:sp>
    </p:spTree>
    <p:extLst>
      <p:ext uri="{BB962C8B-B14F-4D97-AF65-F5344CB8AC3E}">
        <p14:creationId xmlns:p14="http://schemas.microsoft.com/office/powerpoint/2010/main" val="866475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Outline slide</a:t>
            </a:r>
            <a:r>
              <a:rPr lang="en-US" dirty="0" smtClean="0"/>
              <a:t/>
            </a:r>
            <a:br>
              <a:rPr lang="en-US" dirty="0" smtClean="0"/>
            </a:br>
            <a:r>
              <a:rPr lang="en-US" dirty="0"/>
              <a:t>    * Return-oriented Programming Attacks &amp; Defenses</a:t>
            </a:r>
            <a:r>
              <a:rPr lang="en-US" dirty="0" smtClean="0"/>
              <a:t/>
            </a:r>
            <a:br>
              <a:rPr lang="en-US" dirty="0" smtClean="0"/>
            </a:br>
            <a:r>
              <a:rPr lang="en-US" dirty="0"/>
              <a:t>    * Challenge: Defending Source-free COTS Legacy Code</a:t>
            </a:r>
            <a:r>
              <a:rPr lang="en-US" dirty="0" smtClean="0"/>
              <a:t/>
            </a:r>
            <a:br>
              <a:rPr lang="en-US" dirty="0" smtClean="0"/>
            </a:br>
            <a:r>
              <a:rPr lang="en-US" dirty="0"/>
              <a:t>    * Our Solution: Self-Transforming Instruction Relocation (STIR)</a:t>
            </a:r>
            <a:r>
              <a:rPr lang="en-US" dirty="0" smtClean="0"/>
              <a:t/>
            </a:r>
            <a:br>
              <a:rPr lang="en-US" dirty="0" smtClean="0"/>
            </a:br>
            <a:r>
              <a:rPr lang="en-US" dirty="0"/>
              <a:t>    * Experimental Results</a:t>
            </a:r>
            <a:r>
              <a:rPr lang="en-US" dirty="0" smtClean="0"/>
              <a:t/>
            </a:r>
            <a:br>
              <a:rPr lang="en-US" dirty="0" smtClean="0"/>
            </a:br>
            <a:r>
              <a:rPr lang="en-US" dirty="0"/>
              <a:t>    * Conclusion</a:t>
            </a:r>
            <a:r>
              <a:rPr lang="en-US" dirty="0" smtClean="0"/>
              <a:t/>
            </a:r>
            <a:br>
              <a:rPr lang="en-US" dirty="0" smtClean="0"/>
            </a:br>
            <a:r>
              <a:rPr lang="en-US" dirty="0"/>
              <a:t>Don't dwell on this slide.  Strive to spend no more than about 15 seconds on it.  Its only purpose is to caution the audience that we'll be explaining ROP for a while before we get to the novelties of our own work.  I recommend something like, "I'll start with a review of return-oriented programming attacks and some of the significant challenges of extending ROP defenses to full-scale, production-level legacy code.  Then I'll present our solution, called STIR.  Finally, I'll describe our experimental results and conclude.</a:t>
            </a:r>
          </a:p>
        </p:txBody>
      </p:sp>
      <p:sp>
        <p:nvSpPr>
          <p:cNvPr id="4" name="Slide Number Placeholder 3"/>
          <p:cNvSpPr>
            <a:spLocks noGrp="1"/>
          </p:cNvSpPr>
          <p:nvPr>
            <p:ph type="sldNum" sz="quarter" idx="10"/>
          </p:nvPr>
        </p:nvSpPr>
        <p:spPr/>
        <p:txBody>
          <a:bodyPr/>
          <a:lstStyle/>
          <a:p>
            <a:fld id="{80D619C4-A820-4DEB-B988-3B0829245DE3}" type="slidenum">
              <a:rPr lang="en-US" smtClean="0"/>
              <a:t>1</a:t>
            </a:fld>
            <a:endParaRPr lang="en-US"/>
          </a:p>
        </p:txBody>
      </p:sp>
    </p:spTree>
    <p:extLst>
      <p:ext uri="{BB962C8B-B14F-4D97-AF65-F5344CB8AC3E}">
        <p14:creationId xmlns:p14="http://schemas.microsoft.com/office/powerpoint/2010/main" val="31406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Unaligned Instructions - Give an example of a byte sequence with two different </a:t>
            </a:r>
            <a:r>
              <a:rPr lang="en-US" dirty="0" err="1"/>
              <a:t>disassemblies</a:t>
            </a:r>
            <a:r>
              <a:rPr lang="en-US" dirty="0"/>
              <a:t>.  (Just lift one from your PKDD presentation.)  Begin the byte sequence with a "</a:t>
            </a:r>
            <a:r>
              <a:rPr lang="en-US" dirty="0" err="1"/>
              <a:t>jmp</a:t>
            </a:r>
            <a:r>
              <a:rPr lang="en-US" dirty="0"/>
              <a:t> </a:t>
            </a:r>
            <a:r>
              <a:rPr lang="en-US" dirty="0" err="1"/>
              <a:t>eax</a:t>
            </a:r>
            <a:r>
              <a:rPr lang="en-US" dirty="0"/>
              <a:t>" instruction or something similar.  Explain that there's no way in general to know statically what </a:t>
            </a:r>
            <a:r>
              <a:rPr lang="en-US" dirty="0" err="1"/>
              <a:t>eax</a:t>
            </a:r>
            <a:r>
              <a:rPr lang="en-US" dirty="0"/>
              <a:t> will equal at runtime, so there's no way to know exactly where it will jump, and therefore no way to know which bytes start instructions.  This is why perfect disassembly is impossible in general.</a:t>
            </a:r>
          </a:p>
        </p:txBody>
      </p:sp>
      <p:sp>
        <p:nvSpPr>
          <p:cNvPr id="4" name="Slide Number Placeholder 3"/>
          <p:cNvSpPr>
            <a:spLocks noGrp="1"/>
          </p:cNvSpPr>
          <p:nvPr>
            <p:ph type="sldNum" sz="quarter" idx="10"/>
          </p:nvPr>
        </p:nvSpPr>
        <p:spPr/>
        <p:txBody>
          <a:bodyPr/>
          <a:lstStyle/>
          <a:p>
            <a:fld id="{ACBEA690-50EF-40D0-BE49-B1FD393B431F}" type="slidenum">
              <a:rPr lang="en-US" smtClean="0"/>
              <a:t>13</a:t>
            </a:fld>
            <a:endParaRPr lang="en-US"/>
          </a:p>
        </p:txBody>
      </p:sp>
    </p:spTree>
    <p:extLst>
      <p:ext uri="{BB962C8B-B14F-4D97-AF65-F5344CB8AC3E}">
        <p14:creationId xmlns:p14="http://schemas.microsoft.com/office/powerpoint/2010/main" val="1653259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STIR - Our solution is a rewriting system that can successfully randomize COTS x86 legacy binaries even from imperfect </a:t>
            </a:r>
            <a:r>
              <a:rPr lang="en-US" dirty="0" err="1"/>
              <a:t>disassemblies</a:t>
            </a:r>
            <a:r>
              <a:rPr lang="en-US" dirty="0"/>
              <a:t>.  It statically rewrites each legacy binary, creating a new binary that can re-randomize itself at load-time every time it is launched.  List the main benefits:  (1) rewritten binaries re-randomize themselves every time they are loaded, greatly increasing the search space without introducing deployment issues, (2) tested successfully on &gt;100 Windows/Linux binaries without source or metadata, (3) &gt;99.99% gadget elimination, (4) runtimes </a:t>
            </a:r>
            <a:r>
              <a:rPr lang="en-US" dirty="0" smtClean="0"/>
              <a:t>increased </a:t>
            </a:r>
            <a:r>
              <a:rPr lang="en-US" dirty="0"/>
              <a:t>by only 1.6%, (5) process sizes increase by about 37</a:t>
            </a:r>
            <a:r>
              <a:rPr lang="en-US" dirty="0" smtClean="0"/>
              <a:t>%.</a:t>
            </a:r>
          </a:p>
          <a:p>
            <a:endParaRPr lang="en-US" dirty="0" smtClean="0"/>
          </a:p>
          <a:p>
            <a:r>
              <a:rPr lang="en-US" dirty="0" smtClean="0"/>
              <a:t>SIMPLIFY TEXT</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14</a:t>
            </a:fld>
            <a:endParaRPr lang="en-US"/>
          </a:p>
        </p:txBody>
      </p:sp>
    </p:spTree>
    <p:extLst>
      <p:ext uri="{BB962C8B-B14F-4D97-AF65-F5344CB8AC3E}">
        <p14:creationId xmlns:p14="http://schemas.microsoft.com/office/powerpoint/2010/main" val="3184040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STIR Architecture - Reproduce Figure 3 from our paper and summarize the various modules.  Instead of "Stirred Binary" in that figure, say "Self-stirring Binary".  (That would have been </a:t>
            </a:r>
            <a:r>
              <a:rPr lang="en-US" dirty="0" smtClean="0"/>
              <a:t>a </a:t>
            </a:r>
            <a:r>
              <a:rPr lang="en-US" dirty="0"/>
              <a:t>better label for that item</a:t>
            </a:r>
            <a:r>
              <a:rPr lang="en-US" dirty="0" smtClean="0"/>
              <a:t>.)</a:t>
            </a:r>
          </a:p>
          <a:p>
            <a:endParaRPr lang="en-US" dirty="0" smtClean="0"/>
          </a:p>
          <a:p>
            <a:r>
              <a:rPr lang="en-US" dirty="0" smtClean="0"/>
              <a:t>Explain</a:t>
            </a:r>
            <a:r>
              <a:rPr lang="en-US" baseline="0" dirty="0" smtClean="0"/>
              <a:t> disassembler is approximate</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15</a:t>
            </a:fld>
            <a:endParaRPr lang="en-US"/>
          </a:p>
        </p:txBody>
      </p:sp>
    </p:spTree>
    <p:extLst>
      <p:ext uri="{BB962C8B-B14F-4D97-AF65-F5344CB8AC3E}">
        <p14:creationId xmlns:p14="http://schemas.microsoft.com/office/powerpoint/2010/main" val="71192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Disassembly Error Tolerance - Show a shingled disassembly of your "unaligned instructions" example from slide 8.  Explain that even if a disassembly has errors, we can just conservatively assemble the ambiguous, overlapping bytes as separate blocks in our new code segment</a:t>
            </a:r>
            <a:r>
              <a:rPr lang="en-US" dirty="0" smtClean="0"/>
              <a:t>.</a:t>
            </a:r>
          </a:p>
        </p:txBody>
      </p:sp>
      <p:sp>
        <p:nvSpPr>
          <p:cNvPr id="4" name="Slide Number Placeholder 3"/>
          <p:cNvSpPr>
            <a:spLocks noGrp="1"/>
          </p:cNvSpPr>
          <p:nvPr>
            <p:ph type="sldNum" sz="quarter" idx="10"/>
          </p:nvPr>
        </p:nvSpPr>
        <p:spPr/>
        <p:txBody>
          <a:bodyPr/>
          <a:lstStyle/>
          <a:p>
            <a:fld id="{80D619C4-A820-4DEB-B988-3B0829245DE3}" type="slidenum">
              <a:rPr lang="en-US" smtClean="0"/>
              <a:t>16</a:t>
            </a:fld>
            <a:endParaRPr lang="en-US"/>
          </a:p>
        </p:txBody>
      </p:sp>
    </p:spTree>
    <p:extLst>
      <p:ext uri="{BB962C8B-B14F-4D97-AF65-F5344CB8AC3E}">
        <p14:creationId xmlns:p14="http://schemas.microsoft.com/office/powerpoint/2010/main" val="1629657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Static Rewriting - Reproduce Figure 1.  Explain that disassemblers can't precisely identify all jump targets, but they're good at identifying a reasonable SUPERSET of all jump targets.  The old code segment is repurposed as a data segment with the possible targets labeled.  The labels are tagged pointers to their new locations in the rewritten code segment.  Mention that the resulting jump table is data, and therefore </a:t>
            </a:r>
            <a:r>
              <a:rPr lang="en-US" dirty="0" err="1"/>
              <a:t>relocatable</a:t>
            </a:r>
            <a:r>
              <a:rPr lang="en-US" dirty="0"/>
              <a:t> with standard library-randomization techniques, making it hard for attackers to find.</a:t>
            </a:r>
          </a:p>
        </p:txBody>
      </p:sp>
      <p:sp>
        <p:nvSpPr>
          <p:cNvPr id="4" name="Slide Number Placeholder 3"/>
          <p:cNvSpPr>
            <a:spLocks noGrp="1"/>
          </p:cNvSpPr>
          <p:nvPr>
            <p:ph type="sldNum" sz="quarter" idx="10"/>
          </p:nvPr>
        </p:nvSpPr>
        <p:spPr/>
        <p:txBody>
          <a:bodyPr/>
          <a:lstStyle/>
          <a:p>
            <a:fld id="{80D619C4-A820-4DEB-B988-3B0829245DE3}" type="slidenum">
              <a:rPr lang="en-US" smtClean="0"/>
              <a:t>17</a:t>
            </a:fld>
            <a:endParaRPr lang="en-US"/>
          </a:p>
        </p:txBody>
      </p:sp>
    </p:spTree>
    <p:extLst>
      <p:ext uri="{BB962C8B-B14F-4D97-AF65-F5344CB8AC3E}">
        <p14:creationId xmlns:p14="http://schemas.microsoft.com/office/powerpoint/2010/main" val="3980738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Load-time Stirring - Make an animation slide just like Slide 6 except that the main module also contains little colored blocks that get scrambled.  Explain that each time the stir-enabled binary loads, its initializer randomizes the .</a:t>
            </a:r>
            <a:r>
              <a:rPr lang="en-US" dirty="0" err="1"/>
              <a:t>tnew</a:t>
            </a:r>
            <a:r>
              <a:rPr lang="en-US" dirty="0"/>
              <a:t> layout (and updates the lookup table pointers) before falling through into the code</a:t>
            </a:r>
            <a:r>
              <a:rPr lang="en-US" dirty="0" smtClean="0"/>
              <a:t>.</a:t>
            </a:r>
          </a:p>
          <a:p>
            <a:endParaRPr lang="en-US" dirty="0" smtClean="0"/>
          </a:p>
          <a:p>
            <a:r>
              <a:rPr lang="en-US" dirty="0" smtClean="0"/>
              <a:t>Segue: Now that we randomized everything,</a:t>
            </a:r>
            <a:r>
              <a:rPr lang="en-US" baseline="0" dirty="0" smtClean="0"/>
              <a:t> how do we preserve instruction semantics such as computed jumps?</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18</a:t>
            </a:fld>
            <a:endParaRPr lang="en-US"/>
          </a:p>
        </p:txBody>
      </p:sp>
    </p:spTree>
    <p:extLst>
      <p:ext uri="{BB962C8B-B14F-4D97-AF65-F5344CB8AC3E}">
        <p14:creationId xmlns:p14="http://schemas.microsoft.com/office/powerpoint/2010/main" val="2314552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Computed Jump Preservation - Reproduce Figure 2.  Explain how our rewritten segment dynamically detects and repoints computed jumps</a:t>
            </a:r>
            <a:r>
              <a:rPr lang="en-US" dirty="0" smtClean="0"/>
              <a:t>.  </a:t>
            </a:r>
          </a:p>
        </p:txBody>
      </p:sp>
      <p:sp>
        <p:nvSpPr>
          <p:cNvPr id="4" name="Slide Number Placeholder 3"/>
          <p:cNvSpPr>
            <a:spLocks noGrp="1"/>
          </p:cNvSpPr>
          <p:nvPr>
            <p:ph type="sldNum" sz="quarter" idx="10"/>
          </p:nvPr>
        </p:nvSpPr>
        <p:spPr/>
        <p:txBody>
          <a:bodyPr/>
          <a:lstStyle/>
          <a:p>
            <a:fld id="{80D619C4-A820-4DEB-B988-3B0829245DE3}" type="slidenum">
              <a:rPr lang="en-US" smtClean="0"/>
              <a:t>19</a:t>
            </a:fld>
            <a:endParaRPr lang="en-US"/>
          </a:p>
        </p:txBody>
      </p:sp>
    </p:spTree>
    <p:extLst>
      <p:ext uri="{BB962C8B-B14F-4D97-AF65-F5344CB8AC3E}">
        <p14:creationId xmlns:p14="http://schemas.microsoft.com/office/powerpoint/2010/main" val="726222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Gadget Reduction - Reproduce Figure 8, and have some bullets indicating the outcomes of Mona and the Q hardener (cite both papers</a:t>
            </a:r>
            <a:r>
              <a:rPr lang="en-US" dirty="0" smtClean="0"/>
              <a:t>).</a:t>
            </a:r>
          </a:p>
          <a:p>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21</a:t>
            </a:fld>
            <a:endParaRPr lang="en-US"/>
          </a:p>
        </p:txBody>
      </p:sp>
    </p:spTree>
    <p:extLst>
      <p:ext uri="{BB962C8B-B14F-4D97-AF65-F5344CB8AC3E}">
        <p14:creationId xmlns:p14="http://schemas.microsoft.com/office/powerpoint/2010/main" val="217021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Runtime Overhead - Reproduce Figure 10 and explain it.</a:t>
            </a:r>
          </a:p>
        </p:txBody>
      </p:sp>
      <p:sp>
        <p:nvSpPr>
          <p:cNvPr id="4" name="Slide Number Placeholder 3"/>
          <p:cNvSpPr>
            <a:spLocks noGrp="1"/>
          </p:cNvSpPr>
          <p:nvPr>
            <p:ph type="sldNum" sz="quarter" idx="10"/>
          </p:nvPr>
        </p:nvSpPr>
        <p:spPr/>
        <p:txBody>
          <a:bodyPr/>
          <a:lstStyle/>
          <a:p>
            <a:fld id="{80D619C4-A820-4DEB-B988-3B0829245DE3}" type="slidenum">
              <a:rPr lang="en-US" smtClean="0"/>
              <a:t>22</a:t>
            </a:fld>
            <a:endParaRPr lang="en-US"/>
          </a:p>
        </p:txBody>
      </p:sp>
    </p:spTree>
    <p:extLst>
      <p:ext uri="{BB962C8B-B14F-4D97-AF65-F5344CB8AC3E}">
        <p14:creationId xmlns:p14="http://schemas.microsoft.com/office/powerpoint/2010/main" val="3802555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Runtime Overhead - Reproduce Figure 10 and explain it.</a:t>
            </a:r>
          </a:p>
        </p:txBody>
      </p:sp>
      <p:sp>
        <p:nvSpPr>
          <p:cNvPr id="4" name="Slide Number Placeholder 3"/>
          <p:cNvSpPr>
            <a:spLocks noGrp="1"/>
          </p:cNvSpPr>
          <p:nvPr>
            <p:ph type="sldNum" sz="quarter" idx="10"/>
          </p:nvPr>
        </p:nvSpPr>
        <p:spPr/>
        <p:txBody>
          <a:bodyPr/>
          <a:lstStyle/>
          <a:p>
            <a:fld id="{80D619C4-A820-4DEB-B988-3B0829245DE3}" type="slidenum">
              <a:rPr lang="en-US" smtClean="0"/>
              <a:t>23</a:t>
            </a:fld>
            <a:endParaRPr lang="en-US"/>
          </a:p>
        </p:txBody>
      </p:sp>
    </p:spTree>
    <p:extLst>
      <p:ext uri="{BB962C8B-B14F-4D97-AF65-F5344CB8AC3E}">
        <p14:creationId xmlns:p14="http://schemas.microsoft.com/office/powerpoint/2010/main" val="3802555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Attacker can control input to a remote program</a:t>
            </a:r>
          </a:p>
          <a:p>
            <a:endParaRPr lang="en-US" dirty="0" smtClean="0"/>
          </a:p>
          <a:p>
            <a:r>
              <a:rPr lang="en-US" dirty="0" smtClean="0"/>
              <a:t>Recognizes</a:t>
            </a:r>
            <a:r>
              <a:rPr lang="en-US" baseline="0" dirty="0" smtClean="0"/>
              <a:t> a buffer overflow, uses it to modify stack values</a:t>
            </a:r>
          </a:p>
          <a:p>
            <a:endParaRPr lang="en-US" baseline="0" dirty="0" smtClean="0"/>
          </a:p>
          <a:p>
            <a:r>
              <a:rPr lang="en-US" baseline="0" dirty="0" smtClean="0"/>
              <a:t>Uses this to attack the system</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2</a:t>
            </a:fld>
            <a:endParaRPr lang="en-US"/>
          </a:p>
        </p:txBody>
      </p:sp>
    </p:spTree>
    <p:extLst>
      <p:ext uri="{BB962C8B-B14F-4D97-AF65-F5344CB8AC3E}">
        <p14:creationId xmlns:p14="http://schemas.microsoft.com/office/powerpoint/2010/main" val="40080664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Conclusions - Restate most of what you said on slide 9.  Also mention that we have a forthcoming ACSAC paper (cite it) that shows how these techniques can be leveraged for machine-verifiable software fault isolation of legacy COTS binaries.</a:t>
            </a:r>
          </a:p>
        </p:txBody>
      </p:sp>
      <p:sp>
        <p:nvSpPr>
          <p:cNvPr id="4" name="Slide Number Placeholder 3"/>
          <p:cNvSpPr>
            <a:spLocks noGrp="1"/>
          </p:cNvSpPr>
          <p:nvPr>
            <p:ph type="sldNum" sz="quarter" idx="10"/>
          </p:nvPr>
        </p:nvSpPr>
        <p:spPr/>
        <p:txBody>
          <a:bodyPr/>
          <a:lstStyle/>
          <a:p>
            <a:fld id="{80D619C4-A820-4DEB-B988-3B0829245DE3}" type="slidenum">
              <a:rPr lang="en-US" smtClean="0"/>
              <a:t>24</a:t>
            </a:fld>
            <a:endParaRPr lang="en-US"/>
          </a:p>
        </p:txBody>
      </p:sp>
    </p:spTree>
    <p:extLst>
      <p:ext uri="{BB962C8B-B14F-4D97-AF65-F5344CB8AC3E}">
        <p14:creationId xmlns:p14="http://schemas.microsoft.com/office/powerpoint/2010/main" val="344389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References - complete citations of all papers referenced in the talk</a:t>
            </a:r>
          </a:p>
        </p:txBody>
      </p:sp>
      <p:sp>
        <p:nvSpPr>
          <p:cNvPr id="4" name="Slide Number Placeholder 3"/>
          <p:cNvSpPr>
            <a:spLocks noGrp="1"/>
          </p:cNvSpPr>
          <p:nvPr>
            <p:ph type="sldNum" sz="quarter" idx="10"/>
          </p:nvPr>
        </p:nvSpPr>
        <p:spPr/>
        <p:txBody>
          <a:bodyPr/>
          <a:lstStyle/>
          <a:p>
            <a:fld id="{80D619C4-A820-4DEB-B988-3B0829245DE3}" type="slidenum">
              <a:rPr lang="en-US" smtClean="0"/>
              <a:t>25</a:t>
            </a:fld>
            <a:endParaRPr lang="en-US"/>
          </a:p>
        </p:txBody>
      </p:sp>
    </p:spTree>
    <p:extLst>
      <p:ext uri="{BB962C8B-B14F-4D97-AF65-F5344CB8AC3E}">
        <p14:creationId xmlns:p14="http://schemas.microsoft.com/office/powerpoint/2010/main" val="4080781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Runtime Overhead - Reproduce Figure 10 and explain it.</a:t>
            </a:r>
          </a:p>
        </p:txBody>
      </p:sp>
      <p:sp>
        <p:nvSpPr>
          <p:cNvPr id="4" name="Slide Number Placeholder 3"/>
          <p:cNvSpPr>
            <a:spLocks noGrp="1"/>
          </p:cNvSpPr>
          <p:nvPr>
            <p:ph type="sldNum" sz="quarter" idx="10"/>
          </p:nvPr>
        </p:nvSpPr>
        <p:spPr/>
        <p:txBody>
          <a:bodyPr/>
          <a:lstStyle/>
          <a:p>
            <a:fld id="{80D619C4-A820-4DEB-B988-3B0829245DE3}" type="slidenum">
              <a:rPr lang="en-US" smtClean="0"/>
              <a:t>26</a:t>
            </a:fld>
            <a:endParaRPr lang="en-US"/>
          </a:p>
        </p:txBody>
      </p:sp>
    </p:spTree>
    <p:extLst>
      <p:ext uri="{BB962C8B-B14F-4D97-AF65-F5344CB8AC3E}">
        <p14:creationId xmlns:p14="http://schemas.microsoft.com/office/powerpoint/2010/main" val="3802555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Timeline of attacks, Buffer</a:t>
            </a:r>
            <a:r>
              <a:rPr lang="en-US" baseline="0" dirty="0" smtClean="0"/>
              <a:t> overflow to code on the stack, make the stack </a:t>
            </a:r>
            <a:r>
              <a:rPr lang="en-US" baseline="0" dirty="0" err="1" smtClean="0"/>
              <a:t>nx</a:t>
            </a:r>
            <a:r>
              <a:rPr lang="en-US" baseline="0" dirty="0" smtClean="0"/>
              <a:t>, return add on stack to exploitable system code, </a:t>
            </a:r>
            <a:r>
              <a:rPr lang="en-US" baseline="0" dirty="0" err="1" smtClean="0"/>
              <a:t>aslr</a:t>
            </a:r>
            <a:r>
              <a:rPr lang="en-US" baseline="0" dirty="0" smtClean="0"/>
              <a:t>, using user level code (Q), how to defend?</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3</a:t>
            </a:fld>
            <a:endParaRPr lang="en-US"/>
          </a:p>
        </p:txBody>
      </p:sp>
    </p:spTree>
    <p:extLst>
      <p:ext uri="{BB962C8B-B14F-4D97-AF65-F5344CB8AC3E}">
        <p14:creationId xmlns:p14="http://schemas.microsoft.com/office/powerpoint/2010/main" val="2902900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Return-oriented Programming (cite the Q paper) - Give assembly code for the simplest ROP attack you can put on one slide.  Slide should probably have a memory image with two parts: (1) the stack content (marked non-executable), (2) assembly code for portions of the code segment that are hijacked as part of the attack's payload. Walk the audience through the attack step by step (probably using consecutive slides that animate the progress of the instruction pointer and stack pointer).  The first step should be the injection of the return address sequence onto the stack.  (Don't show the actual buffer overrun exploit.  Just say that's how the attacker put these bytes on the stack.)  The second step is a return instruction that jumps to the attacker-supplied address.  Note at this point that the attacker can't just jump to injected code on the stack because the stack is non-executable.  Next, show a couple more returns that access gadgets that load malicious </a:t>
            </a:r>
            <a:r>
              <a:rPr lang="en-US" dirty="0" err="1"/>
              <a:t>args</a:t>
            </a:r>
            <a:r>
              <a:rPr lang="en-US" dirty="0"/>
              <a:t> into registers or stack slots.  The final gadget should be one that performs a dangerous library call (e.g., </a:t>
            </a:r>
            <a:r>
              <a:rPr lang="en-US" dirty="0" err="1"/>
              <a:t>FormatDisk</a:t>
            </a:r>
            <a:r>
              <a:rPr lang="en-US" dirty="0"/>
              <a:t> or </a:t>
            </a:r>
            <a:r>
              <a:rPr lang="en-US" dirty="0" err="1"/>
              <a:t>somesuch</a:t>
            </a:r>
            <a:r>
              <a:rPr lang="en-US" dirty="0"/>
              <a:t>).  The library call should use the IAT, not a direct </a:t>
            </a:r>
            <a:r>
              <a:rPr lang="en-US" dirty="0" smtClean="0"/>
              <a:t>reference</a:t>
            </a:r>
          </a:p>
          <a:p>
            <a:endParaRPr lang="en-US" dirty="0" smtClean="0"/>
          </a:p>
          <a:p>
            <a:r>
              <a:rPr lang="en-US" dirty="0" smtClean="0"/>
              <a:t>SIMPLIFY</a:t>
            </a:r>
            <a:r>
              <a:rPr lang="en-US" baseline="0" dirty="0" smtClean="0"/>
              <a:t> AND PUT TOGETHER</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5</a:t>
            </a:fld>
            <a:endParaRPr lang="en-US"/>
          </a:p>
        </p:txBody>
      </p:sp>
    </p:spTree>
    <p:extLst>
      <p:ext uri="{BB962C8B-B14F-4D97-AF65-F5344CB8AC3E}">
        <p14:creationId xmlns:p14="http://schemas.microsoft.com/office/powerpoint/2010/main" val="3667184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Return-oriented Programming (cite the Q paper) - Give assembly code for the simplest ROP attack you can put on one slide.  Slide should probably have a memory image with two parts: (1) the stack content (marked non-executable), (2) assembly code for portions of the code segment that are hijacked as part of the attack's payload. Walk the audience through the attack step by step (probably using consecutive slides that animate the progress of the instruction pointer and stack pointer).  The first step should be the injection of the return address sequence onto the stack.  (Don't show the actual buffer overrun exploit.  Just say that's how the attacker put these bytes on the stack.)  The second step is a return instruction that jumps to the attacker-supplied address.  Note at this point that the attacker can't just jump to injected code on the stack because the stack is non-executable.  Next, show a couple more returns that access gadgets that load malicious </a:t>
            </a:r>
            <a:r>
              <a:rPr lang="en-US" dirty="0" err="1"/>
              <a:t>args</a:t>
            </a:r>
            <a:r>
              <a:rPr lang="en-US" dirty="0"/>
              <a:t> into registers or stack slots.  The final gadget should be one that performs a dangerous library call (e.g., </a:t>
            </a:r>
            <a:r>
              <a:rPr lang="en-US" dirty="0" err="1"/>
              <a:t>FormatDisk</a:t>
            </a:r>
            <a:r>
              <a:rPr lang="en-US" dirty="0"/>
              <a:t> or </a:t>
            </a:r>
            <a:r>
              <a:rPr lang="en-US" dirty="0" err="1"/>
              <a:t>somesuch</a:t>
            </a:r>
            <a:r>
              <a:rPr lang="en-US" dirty="0"/>
              <a:t>).  The library call should use the IAT, not a direct </a:t>
            </a:r>
            <a:r>
              <a:rPr lang="en-US" dirty="0" smtClean="0"/>
              <a:t>reference</a:t>
            </a:r>
          </a:p>
          <a:p>
            <a:endParaRPr lang="en-US" dirty="0" smtClean="0"/>
          </a:p>
          <a:p>
            <a:r>
              <a:rPr lang="en-US" dirty="0" smtClean="0"/>
              <a:t>SIMPLIFY</a:t>
            </a:r>
            <a:r>
              <a:rPr lang="en-US" baseline="0" dirty="0" smtClean="0"/>
              <a:t> AND PUT TOGETHER</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6</a:t>
            </a:fld>
            <a:endParaRPr lang="en-US"/>
          </a:p>
        </p:txBody>
      </p:sp>
    </p:spTree>
    <p:extLst>
      <p:ext uri="{BB962C8B-B14F-4D97-AF65-F5344CB8AC3E}">
        <p14:creationId xmlns:p14="http://schemas.microsoft.com/office/powerpoint/2010/main" val="3667184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ROP Defenses: Compiler-based - Have a figure with source code going into a compiler and gadget-free object code coming out the other side.  Explain that if you're willing to recompile your code with a special compiler, you can generate gadget-free code.  Cite the G-Free and Return-less Kernels papers.  However, most code-producers are unwilling to adopt a new </a:t>
            </a:r>
            <a:r>
              <a:rPr lang="en-US" dirty="0" err="1"/>
              <a:t>toolchain</a:t>
            </a:r>
            <a:r>
              <a:rPr lang="en-US" dirty="0"/>
              <a:t> just for gadget removal, so the majority of the world is stuck with using gadget-filled legacy binaries for which source is not available.</a:t>
            </a:r>
          </a:p>
        </p:txBody>
      </p:sp>
      <p:sp>
        <p:nvSpPr>
          <p:cNvPr id="4" name="Slide Number Placeholder 3"/>
          <p:cNvSpPr>
            <a:spLocks noGrp="1"/>
          </p:cNvSpPr>
          <p:nvPr>
            <p:ph type="sldNum" sz="quarter" idx="10"/>
          </p:nvPr>
        </p:nvSpPr>
        <p:spPr/>
        <p:txBody>
          <a:bodyPr/>
          <a:lstStyle/>
          <a:p>
            <a:fld id="{80D619C4-A820-4DEB-B988-3B0829245DE3}" type="slidenum">
              <a:rPr lang="en-US" smtClean="0"/>
              <a:t>8</a:t>
            </a:fld>
            <a:endParaRPr lang="en-US"/>
          </a:p>
        </p:txBody>
      </p:sp>
    </p:spTree>
    <p:extLst>
      <p:ext uri="{BB962C8B-B14F-4D97-AF65-F5344CB8AC3E}">
        <p14:creationId xmlns:p14="http://schemas.microsoft.com/office/powerpoint/2010/main" val="856479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ROP Defenses: ASLR - Have a slide with a process layout diagram on the left containing various colored blocks denoting libraries. Then run a little animation that scrambles the library positions producing a new layout on the right, but with the main module at its original location.  Explain that ASLR makes it hard to predict locations of gadgets located in libraries, but brute force attacks can still guess their locations when the address space is small (e.g., 32-bit).  (Cite the "On the Effectiveness of ASLR" paper on the slide.)</a:t>
            </a:r>
          </a:p>
        </p:txBody>
      </p:sp>
      <p:sp>
        <p:nvSpPr>
          <p:cNvPr id="4" name="Slide Number Placeholder 3"/>
          <p:cNvSpPr>
            <a:spLocks noGrp="1"/>
          </p:cNvSpPr>
          <p:nvPr>
            <p:ph type="sldNum" sz="quarter" idx="10"/>
          </p:nvPr>
        </p:nvSpPr>
        <p:spPr/>
        <p:txBody>
          <a:bodyPr/>
          <a:lstStyle/>
          <a:p>
            <a:fld id="{80D619C4-A820-4DEB-B988-3B0829245DE3}" type="slidenum">
              <a:rPr lang="en-US" smtClean="0"/>
              <a:t>9</a:t>
            </a:fld>
            <a:endParaRPr lang="en-US"/>
          </a:p>
        </p:txBody>
      </p:sp>
    </p:spTree>
    <p:extLst>
      <p:ext uri="{BB962C8B-B14F-4D97-AF65-F5344CB8AC3E}">
        <p14:creationId xmlns:p14="http://schemas.microsoft.com/office/powerpoint/2010/main" val="340407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ROP Defenses: IPR/ILR - Have a similar slide but with tiny colored boxes within each library block.  The animation should scramble these tiny boxes within each library block.  Explain that IPR and ILR (cite both papers) conceptually perform finer-grained, instruction-level randomization within the libraries, increasing the search space and defeating the brute force attacks.  But they cannot randomize the main module</a:t>
            </a:r>
            <a:r>
              <a:rPr lang="en-US" dirty="0" smtClean="0"/>
              <a:t>.</a:t>
            </a:r>
          </a:p>
        </p:txBody>
      </p:sp>
      <p:sp>
        <p:nvSpPr>
          <p:cNvPr id="4" name="Slide Number Placeholder 3"/>
          <p:cNvSpPr>
            <a:spLocks noGrp="1"/>
          </p:cNvSpPr>
          <p:nvPr>
            <p:ph type="sldNum" sz="quarter" idx="10"/>
          </p:nvPr>
        </p:nvSpPr>
        <p:spPr/>
        <p:txBody>
          <a:bodyPr/>
          <a:lstStyle/>
          <a:p>
            <a:fld id="{80D619C4-A820-4DEB-B988-3B0829245DE3}" type="slidenum">
              <a:rPr lang="en-US" smtClean="0"/>
              <a:t>10</a:t>
            </a:fld>
            <a:endParaRPr lang="en-US"/>
          </a:p>
        </p:txBody>
      </p:sp>
    </p:spTree>
    <p:extLst>
      <p:ext uri="{BB962C8B-B14F-4D97-AF65-F5344CB8AC3E}">
        <p14:creationId xmlns:p14="http://schemas.microsoft.com/office/powerpoint/2010/main" val="141124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Binary Randomization without Metadata - Explain what relocations are and how they facilitate randomization of libraries, but are unavailable for main modules.  Similarly, symbol stores and debug tables are not available for production-level binaries. Perfect disassembly of x86 code without metadata is provably </a:t>
            </a:r>
            <a:r>
              <a:rPr lang="en-US" dirty="0" err="1"/>
              <a:t>undecidable</a:t>
            </a:r>
            <a:r>
              <a:rPr lang="en-US" dirty="0"/>
              <a:t>; even the best disassemblers are often wrong.  (Maybe cite a stat or two from your PKDD paper.)</a:t>
            </a:r>
          </a:p>
        </p:txBody>
      </p:sp>
      <p:sp>
        <p:nvSpPr>
          <p:cNvPr id="4" name="Slide Number Placeholder 3"/>
          <p:cNvSpPr>
            <a:spLocks noGrp="1"/>
          </p:cNvSpPr>
          <p:nvPr>
            <p:ph type="sldNum" sz="quarter" idx="10"/>
          </p:nvPr>
        </p:nvSpPr>
        <p:spPr/>
        <p:txBody>
          <a:bodyPr/>
          <a:lstStyle/>
          <a:p>
            <a:fld id="{80D619C4-A820-4DEB-B988-3B0829245DE3}" type="slidenum">
              <a:rPr lang="en-US" smtClean="0"/>
              <a:t>12</a:t>
            </a:fld>
            <a:endParaRPr lang="en-US"/>
          </a:p>
        </p:txBody>
      </p:sp>
    </p:spTree>
    <p:extLst>
      <p:ext uri="{BB962C8B-B14F-4D97-AF65-F5344CB8AC3E}">
        <p14:creationId xmlns:p14="http://schemas.microsoft.com/office/powerpoint/2010/main" val="1615875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3DD2EF-21CB-47D3-80A8-EB91ACE44405}" type="datetime1">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FE6D0-F030-4109-B8AA-70F3CB20885E}" type="datetime1">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1D3ACF-D089-4DE5-96CA-7EC2F745EF08}" type="datetime1">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C64D8-45B6-4D69-A58B-298666D560CD}" type="datetime1">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04151-A5B8-451C-A1D4-17A3992BDA11}" type="datetime1">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D42BB2-095E-4BC0-B129-1C512DDA7824}" type="datetime1">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09136E-5C31-4086-A355-197014A7C6A9}" type="datetime1">
              <a:rPr lang="en-US" smtClean="0"/>
              <a:t>10/22/2012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31FAA-50EC-4C56-9D36-99FA80716BE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685473-7158-4137-AA47-B136A2550DEC}" type="datetime1">
              <a:rPr lang="en-US" smtClean="0"/>
              <a:t>10/22/2012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7C13B-7946-4C88-A5DE-0549C27869A2}" type="datetime1">
              <a:rPr lang="en-US" smtClean="0"/>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379AA-55FA-432D-B9C8-0897752A61C3}" type="datetime1">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31FAA-50EC-4C56-9D36-99FA80716BE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68359-5DD4-4F00-BA06-E52C9014A302}" type="datetime1">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ED535E1-FFBB-4C43-9BAC-28D383096B03}" type="datetime1">
              <a:rPr lang="en-US" smtClean="0"/>
              <a:t>10/22/2012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1331FAA-50EC-4C56-9D36-99FA80716B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3962400"/>
          </a:xfrm>
        </p:spPr>
        <p:txBody>
          <a:bodyPr>
            <a:normAutofit/>
          </a:bodyPr>
          <a:lstStyle/>
          <a:p>
            <a:r>
              <a:rPr lang="en-US" sz="5400" dirty="0" smtClean="0"/>
              <a:t>Binary </a:t>
            </a:r>
            <a:r>
              <a:rPr lang="en-US" sz="5400" dirty="0"/>
              <a:t>Stirring: </a:t>
            </a:r>
            <a:br>
              <a:rPr lang="en-US" sz="5400" dirty="0"/>
            </a:br>
            <a:r>
              <a:rPr lang="en-US" sz="5400" dirty="0"/>
              <a:t>Self-randomizing Instruction Addresses </a:t>
            </a:r>
            <a:br>
              <a:rPr lang="en-US" sz="5400" dirty="0"/>
            </a:br>
            <a:r>
              <a:rPr lang="en-US" sz="5400" dirty="0"/>
              <a:t>of Legacy x86 Binary Code</a:t>
            </a:r>
          </a:p>
        </p:txBody>
      </p:sp>
      <p:sp>
        <p:nvSpPr>
          <p:cNvPr id="3" name="Content Placeholder 2"/>
          <p:cNvSpPr>
            <a:spLocks noGrp="1"/>
          </p:cNvSpPr>
          <p:nvPr>
            <p:ph idx="1"/>
          </p:nvPr>
        </p:nvSpPr>
        <p:spPr>
          <a:xfrm>
            <a:off x="457200" y="4191000"/>
            <a:ext cx="8229600" cy="1981200"/>
          </a:xfrm>
        </p:spPr>
        <p:txBody>
          <a:bodyPr>
            <a:normAutofit/>
          </a:bodyPr>
          <a:lstStyle/>
          <a:p>
            <a:pPr marL="0" indent="0">
              <a:buNone/>
            </a:pPr>
            <a:r>
              <a:rPr lang="en-US" sz="3200" b="1" dirty="0"/>
              <a:t>Richard </a:t>
            </a:r>
            <a:r>
              <a:rPr lang="en-US" sz="3200" b="1" dirty="0" err="1"/>
              <a:t>Wartell</a:t>
            </a:r>
            <a:r>
              <a:rPr lang="en-US" sz="3200" b="1" dirty="0"/>
              <a:t>, </a:t>
            </a:r>
            <a:r>
              <a:rPr lang="en-US" sz="3200" b="1" dirty="0" err="1"/>
              <a:t>Vishwath</a:t>
            </a:r>
            <a:r>
              <a:rPr lang="en-US" sz="3200" b="1" dirty="0"/>
              <a:t> Mohan, </a:t>
            </a:r>
          </a:p>
          <a:p>
            <a:pPr marL="0" indent="0">
              <a:buNone/>
            </a:pPr>
            <a:r>
              <a:rPr lang="en-US" sz="3200" b="1" dirty="0"/>
              <a:t>Dr. Kevin </a:t>
            </a:r>
            <a:r>
              <a:rPr lang="en-US" sz="3200" b="1" dirty="0" err="1"/>
              <a:t>Hamlen</a:t>
            </a:r>
            <a:r>
              <a:rPr lang="en-US" sz="3200" b="1" dirty="0"/>
              <a:t>, Dr. </a:t>
            </a:r>
            <a:r>
              <a:rPr lang="en-US" sz="3200" b="1" dirty="0" err="1"/>
              <a:t>Zhiqiang</a:t>
            </a:r>
            <a:r>
              <a:rPr lang="en-US" sz="3200" b="1" dirty="0"/>
              <a:t> Lin</a:t>
            </a:r>
          </a:p>
          <a:p>
            <a:pPr marL="0" indent="0">
              <a:buNone/>
            </a:pPr>
            <a:r>
              <a:rPr lang="en-US" sz="2800" dirty="0"/>
              <a:t>The University of Texas at Dallas</a:t>
            </a:r>
          </a:p>
          <a:p>
            <a:pPr marL="0" indent="0">
              <a:buNone/>
            </a:pPr>
            <a:endParaRPr lang="en-US" dirty="0"/>
          </a:p>
        </p:txBody>
      </p:sp>
      <p:sp>
        <p:nvSpPr>
          <p:cNvPr id="4" name="Subtitle 2"/>
          <p:cNvSpPr txBox="1">
            <a:spLocks/>
          </p:cNvSpPr>
          <p:nvPr/>
        </p:nvSpPr>
        <p:spPr>
          <a:xfrm>
            <a:off x="457200" y="6096000"/>
            <a:ext cx="6858000" cy="10668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sz="2400" dirty="0" smtClean="0"/>
              <a:t>Supported in part by NSF, AFOSR, and DARPA</a:t>
            </a:r>
            <a:endParaRPr lang="en-US" sz="2400" dirty="0"/>
          </a:p>
        </p:txBody>
      </p:sp>
      <p:sp>
        <p:nvSpPr>
          <p:cNvPr id="5" name="Slide Number Placeholder 4"/>
          <p:cNvSpPr>
            <a:spLocks noGrp="1"/>
          </p:cNvSpPr>
          <p:nvPr>
            <p:ph type="sldNum" sz="quarter" idx="12"/>
          </p:nvPr>
        </p:nvSpPr>
        <p:spPr/>
        <p:txBody>
          <a:bodyPr/>
          <a:lstStyle/>
          <a:p>
            <a:fld id="{41331FAA-50EC-4C56-9D36-99FA80716BE4}" type="slidenum">
              <a:rPr lang="en-US" smtClean="0"/>
              <a:t>1</a:t>
            </a:fld>
            <a:endParaRPr lang="en-US"/>
          </a:p>
        </p:txBody>
      </p:sp>
    </p:spTree>
    <p:extLst>
      <p:ext uri="{BB962C8B-B14F-4D97-AF65-F5344CB8AC3E}">
        <p14:creationId xmlns:p14="http://schemas.microsoft.com/office/powerpoint/2010/main" val="2205992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RoP</a:t>
            </a:r>
            <a:r>
              <a:rPr lang="en-US" dirty="0" smtClean="0"/>
              <a:t> Defenses: IPR / ILR</a:t>
            </a:r>
            <a:endParaRPr lang="en-US" dirty="0"/>
          </a:p>
        </p:txBody>
      </p:sp>
      <p:sp>
        <p:nvSpPr>
          <p:cNvPr id="3" name="Content Placeholder 2"/>
          <p:cNvSpPr>
            <a:spLocks noGrp="1"/>
          </p:cNvSpPr>
          <p:nvPr>
            <p:ph idx="1"/>
          </p:nvPr>
        </p:nvSpPr>
        <p:spPr>
          <a:xfrm>
            <a:off x="3048000" y="1600200"/>
            <a:ext cx="6248400" cy="4964668"/>
          </a:xfrm>
        </p:spPr>
        <p:txBody>
          <a:bodyPr>
            <a:normAutofit/>
          </a:bodyPr>
          <a:lstStyle/>
          <a:p>
            <a:r>
              <a:rPr lang="en-US" dirty="0" smtClean="0"/>
              <a:t>Instruction Location Randomization (ILR) [5]</a:t>
            </a:r>
          </a:p>
          <a:p>
            <a:pPr lvl="1"/>
            <a:r>
              <a:rPr lang="en-US" dirty="0" smtClean="0"/>
              <a:t>Randomize each instruction address using a virtual machine </a:t>
            </a:r>
          </a:p>
          <a:p>
            <a:pPr lvl="1"/>
            <a:r>
              <a:rPr lang="en-US" dirty="0" smtClean="0"/>
              <a:t>Increases search space</a:t>
            </a:r>
          </a:p>
          <a:p>
            <a:pPr lvl="1"/>
            <a:r>
              <a:rPr lang="en-US" dirty="0" smtClean="0"/>
              <a:t>Cannot randomize all instructions</a:t>
            </a:r>
          </a:p>
          <a:p>
            <a:pPr lvl="1"/>
            <a:r>
              <a:rPr lang="en-US" dirty="0" smtClean="0"/>
              <a:t>High overhead due to VM (13%)</a:t>
            </a:r>
          </a:p>
          <a:p>
            <a:r>
              <a:rPr lang="en-US" dirty="0" smtClean="0"/>
              <a:t>In-place Randomization (IPR) [6]</a:t>
            </a:r>
          </a:p>
          <a:p>
            <a:pPr lvl="1"/>
            <a:r>
              <a:rPr lang="en-US" dirty="0" smtClean="0"/>
              <a:t>Modify assembly to break known gadgets</a:t>
            </a:r>
          </a:p>
          <a:p>
            <a:pPr lvl="1"/>
            <a:r>
              <a:rPr lang="en-US" dirty="0" smtClean="0"/>
              <a:t>Breaks 80% of gadgets on average</a:t>
            </a:r>
          </a:p>
          <a:p>
            <a:pPr lvl="1"/>
            <a:r>
              <a:rPr lang="en-US" dirty="0" smtClean="0"/>
              <a:t>Cannot remove all gadgets</a:t>
            </a:r>
          </a:p>
          <a:p>
            <a:pPr lvl="1"/>
            <a:r>
              <a:rPr lang="en-US" dirty="0" smtClean="0"/>
              <a:t>Preserves gadget semantics</a:t>
            </a:r>
          </a:p>
          <a:p>
            <a:pPr lvl="1"/>
            <a:r>
              <a:rPr lang="en-US" dirty="0" smtClean="0"/>
              <a:t>Deployment issues</a:t>
            </a:r>
          </a:p>
          <a:p>
            <a:endParaRPr lang="en-US" dirty="0" smtClean="0"/>
          </a:p>
          <a:p>
            <a:endParaRPr lang="en-US" dirty="0"/>
          </a:p>
        </p:txBody>
      </p:sp>
      <p:sp>
        <p:nvSpPr>
          <p:cNvPr id="5" name="Rectangle 4"/>
          <p:cNvSpPr/>
          <p:nvPr/>
        </p:nvSpPr>
        <p:spPr>
          <a:xfrm>
            <a:off x="608176" y="2672862"/>
            <a:ext cx="1982624" cy="31945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TextBox 6"/>
          <p:cNvSpPr txBox="1"/>
          <p:nvPr/>
        </p:nvSpPr>
        <p:spPr>
          <a:xfrm>
            <a:off x="2514600" y="5574268"/>
            <a:ext cx="609600" cy="369332"/>
          </a:xfrm>
          <a:prstGeom prst="rect">
            <a:avLst/>
          </a:prstGeom>
          <a:noFill/>
        </p:spPr>
        <p:txBody>
          <a:bodyPr wrap="square" rtlCol="0">
            <a:spAutoFit/>
          </a:bodyPr>
          <a:lstStyle/>
          <a:p>
            <a:r>
              <a:rPr lang="en-US" u="sng" dirty="0" smtClean="0"/>
              <a:t>2</a:t>
            </a:r>
            <a:r>
              <a:rPr lang="en-US" u="sng" baseline="30000" dirty="0" smtClean="0"/>
              <a:t>0</a:t>
            </a:r>
            <a:endParaRPr lang="en-US" u="sng" baseline="30000" dirty="0"/>
          </a:p>
        </p:txBody>
      </p:sp>
      <p:sp>
        <p:nvSpPr>
          <p:cNvPr id="8" name="TextBox 7"/>
          <p:cNvSpPr txBox="1"/>
          <p:nvPr/>
        </p:nvSpPr>
        <p:spPr>
          <a:xfrm>
            <a:off x="2514600" y="2362200"/>
            <a:ext cx="609600" cy="369332"/>
          </a:xfrm>
          <a:prstGeom prst="rect">
            <a:avLst/>
          </a:prstGeom>
          <a:noFill/>
        </p:spPr>
        <p:txBody>
          <a:bodyPr wrap="square" rtlCol="0">
            <a:spAutoFit/>
          </a:bodyPr>
          <a:lstStyle/>
          <a:p>
            <a:r>
              <a:rPr lang="en-US" u="sng" dirty="0" smtClean="0"/>
              <a:t>2</a:t>
            </a:r>
            <a:r>
              <a:rPr lang="en-US" u="sng" baseline="30000" dirty="0" smtClean="0"/>
              <a:t>31</a:t>
            </a:r>
            <a:endParaRPr lang="en-US" u="sng" baseline="30000" dirty="0"/>
          </a:p>
        </p:txBody>
      </p:sp>
      <p:sp>
        <p:nvSpPr>
          <p:cNvPr id="9" name="Rectangle 8"/>
          <p:cNvSpPr/>
          <p:nvPr/>
        </p:nvSpPr>
        <p:spPr>
          <a:xfrm>
            <a:off x="685800" y="5046784"/>
            <a:ext cx="1828800" cy="43961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main        </a:t>
            </a:r>
            <a:endParaRPr lang="en-US" dirty="0"/>
          </a:p>
        </p:txBody>
      </p:sp>
      <p:sp>
        <p:nvSpPr>
          <p:cNvPr id="10" name="Rectangle 9"/>
          <p:cNvSpPr/>
          <p:nvPr/>
        </p:nvSpPr>
        <p:spPr>
          <a:xfrm>
            <a:off x="707015" y="4012590"/>
            <a:ext cx="1803590" cy="4832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smtClean="0"/>
              <a:t>lib3</a:t>
            </a:r>
            <a:endParaRPr lang="en-US" dirty="0"/>
          </a:p>
        </p:txBody>
      </p:sp>
      <p:sp>
        <p:nvSpPr>
          <p:cNvPr id="11" name="Rectangle 10"/>
          <p:cNvSpPr/>
          <p:nvPr/>
        </p:nvSpPr>
        <p:spPr>
          <a:xfrm>
            <a:off x="711010" y="3505200"/>
            <a:ext cx="1803590" cy="4337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smtClean="0"/>
              <a:t>lib2</a:t>
            </a:r>
            <a:endParaRPr lang="en-US" dirty="0"/>
          </a:p>
        </p:txBody>
      </p:sp>
      <p:sp>
        <p:nvSpPr>
          <p:cNvPr id="13" name="Rectangle 12"/>
          <p:cNvSpPr/>
          <p:nvPr/>
        </p:nvSpPr>
        <p:spPr>
          <a:xfrm>
            <a:off x="711010" y="2971800"/>
            <a:ext cx="180359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lib1</a:t>
            </a:r>
          </a:p>
        </p:txBody>
      </p:sp>
      <p:sp>
        <p:nvSpPr>
          <p:cNvPr id="14" name="Rectangle 13"/>
          <p:cNvSpPr/>
          <p:nvPr/>
        </p:nvSpPr>
        <p:spPr>
          <a:xfrm>
            <a:off x="608176" y="2051538"/>
            <a:ext cx="1982624" cy="6154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rtlCol="0" anchor="ctr"/>
          <a:lstStyle/>
          <a:p>
            <a:pPr algn="ctr"/>
            <a:r>
              <a:rPr lang="en-US" dirty="0" smtClean="0"/>
              <a:t>User  Address  Space</a:t>
            </a:r>
            <a:endParaRPr lang="en-US" dirty="0"/>
          </a:p>
        </p:txBody>
      </p:sp>
      <p:sp>
        <p:nvSpPr>
          <p:cNvPr id="36" name="Rectangle 35"/>
          <p:cNvSpPr/>
          <p:nvPr/>
        </p:nvSpPr>
        <p:spPr>
          <a:xfrm>
            <a:off x="1219200" y="3030504"/>
            <a:ext cx="152400" cy="340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Rectangle 37"/>
          <p:cNvSpPr/>
          <p:nvPr/>
        </p:nvSpPr>
        <p:spPr>
          <a:xfrm>
            <a:off x="1371600" y="3030503"/>
            <a:ext cx="154604" cy="340565"/>
          </a:xfrm>
          <a:prstGeom prst="rect">
            <a:avLst/>
          </a:prstGeom>
          <a:solidFill>
            <a:schemeClr val="bg1">
              <a:lumMod val="65000"/>
            </a:schemeClr>
          </a:solid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9" name="Rectangle 38"/>
          <p:cNvSpPr/>
          <p:nvPr/>
        </p:nvSpPr>
        <p:spPr>
          <a:xfrm>
            <a:off x="1524000" y="3030502"/>
            <a:ext cx="159012" cy="3405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0" name="Rectangle 39"/>
          <p:cNvSpPr/>
          <p:nvPr/>
        </p:nvSpPr>
        <p:spPr>
          <a:xfrm>
            <a:off x="1676400" y="3026124"/>
            <a:ext cx="150968" cy="3449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41" name="Rectangle 40"/>
          <p:cNvSpPr/>
          <p:nvPr/>
        </p:nvSpPr>
        <p:spPr>
          <a:xfrm>
            <a:off x="1828800" y="3026123"/>
            <a:ext cx="152400" cy="340563"/>
          </a:xfrm>
          <a:prstGeom prst="rect">
            <a:avLst/>
          </a:prstGeom>
          <a:solidFill>
            <a:schemeClr val="bg1">
              <a:lumMod val="65000"/>
            </a:schemeClr>
          </a:solidFill>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3" name="Rectangle 42"/>
          <p:cNvSpPr/>
          <p:nvPr/>
        </p:nvSpPr>
        <p:spPr>
          <a:xfrm>
            <a:off x="1981200" y="3026122"/>
            <a:ext cx="152400" cy="340564"/>
          </a:xfrm>
          <a:prstGeom prst="rect">
            <a:avLst/>
          </a:prstGeom>
          <a:solidFill>
            <a:schemeClr val="bg1">
              <a:lumMod val="65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4" name="Rectangle 83"/>
          <p:cNvSpPr/>
          <p:nvPr/>
        </p:nvSpPr>
        <p:spPr>
          <a:xfrm>
            <a:off x="2133600" y="3026124"/>
            <a:ext cx="142374" cy="3405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85" name="Rectangle 84"/>
          <p:cNvSpPr/>
          <p:nvPr/>
        </p:nvSpPr>
        <p:spPr>
          <a:xfrm>
            <a:off x="2286000" y="3026124"/>
            <a:ext cx="152400" cy="3405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6" name="Rectangle 85"/>
          <p:cNvSpPr/>
          <p:nvPr/>
        </p:nvSpPr>
        <p:spPr>
          <a:xfrm>
            <a:off x="1219200" y="3545636"/>
            <a:ext cx="152400" cy="340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7" name="Rectangle 86"/>
          <p:cNvSpPr/>
          <p:nvPr/>
        </p:nvSpPr>
        <p:spPr>
          <a:xfrm>
            <a:off x="1371600" y="3545635"/>
            <a:ext cx="154604" cy="340565"/>
          </a:xfrm>
          <a:prstGeom prst="rect">
            <a:avLst/>
          </a:prstGeom>
          <a:solidFill>
            <a:schemeClr val="bg1">
              <a:lumMod val="65000"/>
            </a:schemeClr>
          </a:solid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8" name="Rectangle 87"/>
          <p:cNvSpPr/>
          <p:nvPr/>
        </p:nvSpPr>
        <p:spPr>
          <a:xfrm>
            <a:off x="1524000" y="3545634"/>
            <a:ext cx="159012" cy="3405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9" name="Rectangle 88"/>
          <p:cNvSpPr/>
          <p:nvPr/>
        </p:nvSpPr>
        <p:spPr>
          <a:xfrm>
            <a:off x="1676400" y="3541256"/>
            <a:ext cx="150968" cy="3449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90" name="Rectangle 89"/>
          <p:cNvSpPr/>
          <p:nvPr/>
        </p:nvSpPr>
        <p:spPr>
          <a:xfrm>
            <a:off x="1828800" y="3541255"/>
            <a:ext cx="152400" cy="340563"/>
          </a:xfrm>
          <a:prstGeom prst="rect">
            <a:avLst/>
          </a:prstGeom>
          <a:solidFill>
            <a:schemeClr val="bg1">
              <a:lumMod val="65000"/>
            </a:schemeClr>
          </a:solidFill>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91" name="Rectangle 90"/>
          <p:cNvSpPr/>
          <p:nvPr/>
        </p:nvSpPr>
        <p:spPr>
          <a:xfrm>
            <a:off x="1981200" y="3541254"/>
            <a:ext cx="152400" cy="340564"/>
          </a:xfrm>
          <a:prstGeom prst="rect">
            <a:avLst/>
          </a:prstGeom>
          <a:solidFill>
            <a:schemeClr val="bg1">
              <a:lumMod val="65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2" name="Rectangle 91"/>
          <p:cNvSpPr/>
          <p:nvPr/>
        </p:nvSpPr>
        <p:spPr>
          <a:xfrm>
            <a:off x="2133600" y="3541256"/>
            <a:ext cx="142374" cy="3405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93" name="Rectangle 92"/>
          <p:cNvSpPr/>
          <p:nvPr/>
        </p:nvSpPr>
        <p:spPr>
          <a:xfrm>
            <a:off x="2286000" y="3541256"/>
            <a:ext cx="152400" cy="3405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4" name="Rectangle 93"/>
          <p:cNvSpPr/>
          <p:nvPr/>
        </p:nvSpPr>
        <p:spPr>
          <a:xfrm>
            <a:off x="1219200" y="4079036"/>
            <a:ext cx="152400" cy="340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5" name="Rectangle 94"/>
          <p:cNvSpPr/>
          <p:nvPr/>
        </p:nvSpPr>
        <p:spPr>
          <a:xfrm>
            <a:off x="1371600" y="4079035"/>
            <a:ext cx="154604" cy="340565"/>
          </a:xfrm>
          <a:prstGeom prst="rect">
            <a:avLst/>
          </a:prstGeom>
          <a:solidFill>
            <a:schemeClr val="bg1">
              <a:lumMod val="65000"/>
            </a:schemeClr>
          </a:solid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6" name="Rectangle 95"/>
          <p:cNvSpPr/>
          <p:nvPr/>
        </p:nvSpPr>
        <p:spPr>
          <a:xfrm>
            <a:off x="1524000" y="4079034"/>
            <a:ext cx="159012" cy="3405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97" name="Rectangle 96"/>
          <p:cNvSpPr/>
          <p:nvPr/>
        </p:nvSpPr>
        <p:spPr>
          <a:xfrm>
            <a:off x="1676400" y="4074656"/>
            <a:ext cx="150968" cy="3449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98" name="Rectangle 97"/>
          <p:cNvSpPr/>
          <p:nvPr/>
        </p:nvSpPr>
        <p:spPr>
          <a:xfrm>
            <a:off x="1828800" y="4074655"/>
            <a:ext cx="152400" cy="340563"/>
          </a:xfrm>
          <a:prstGeom prst="rect">
            <a:avLst/>
          </a:prstGeom>
          <a:solidFill>
            <a:schemeClr val="bg1">
              <a:lumMod val="65000"/>
            </a:schemeClr>
          </a:solidFill>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99" name="Rectangle 98"/>
          <p:cNvSpPr/>
          <p:nvPr/>
        </p:nvSpPr>
        <p:spPr>
          <a:xfrm>
            <a:off x="1981200" y="4074654"/>
            <a:ext cx="152400" cy="340564"/>
          </a:xfrm>
          <a:prstGeom prst="rect">
            <a:avLst/>
          </a:prstGeom>
          <a:solidFill>
            <a:schemeClr val="bg1">
              <a:lumMod val="65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0" name="Rectangle 99"/>
          <p:cNvSpPr/>
          <p:nvPr/>
        </p:nvSpPr>
        <p:spPr>
          <a:xfrm>
            <a:off x="2133600" y="4074656"/>
            <a:ext cx="142374" cy="3405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01" name="Rectangle 100"/>
          <p:cNvSpPr/>
          <p:nvPr/>
        </p:nvSpPr>
        <p:spPr>
          <a:xfrm>
            <a:off x="2286000" y="4074656"/>
            <a:ext cx="152400" cy="3405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2" name="Rectangle 101"/>
          <p:cNvSpPr/>
          <p:nvPr/>
        </p:nvSpPr>
        <p:spPr>
          <a:xfrm>
            <a:off x="1219200" y="5109782"/>
            <a:ext cx="152400" cy="340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3" name="Rectangle 102"/>
          <p:cNvSpPr/>
          <p:nvPr/>
        </p:nvSpPr>
        <p:spPr>
          <a:xfrm>
            <a:off x="1371600" y="5109781"/>
            <a:ext cx="154604" cy="340565"/>
          </a:xfrm>
          <a:prstGeom prst="rect">
            <a:avLst/>
          </a:prstGeom>
          <a:solidFill>
            <a:schemeClr val="bg1">
              <a:lumMod val="65000"/>
            </a:schemeClr>
          </a:solid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4" name="Rectangle 103"/>
          <p:cNvSpPr/>
          <p:nvPr/>
        </p:nvSpPr>
        <p:spPr>
          <a:xfrm>
            <a:off x="1524000" y="5109780"/>
            <a:ext cx="159012" cy="3405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5" name="Rectangle 104"/>
          <p:cNvSpPr/>
          <p:nvPr/>
        </p:nvSpPr>
        <p:spPr>
          <a:xfrm>
            <a:off x="1676400" y="5105402"/>
            <a:ext cx="150968" cy="3449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06" name="Rectangle 105"/>
          <p:cNvSpPr/>
          <p:nvPr/>
        </p:nvSpPr>
        <p:spPr>
          <a:xfrm>
            <a:off x="1828800" y="5105401"/>
            <a:ext cx="152400" cy="340563"/>
          </a:xfrm>
          <a:prstGeom prst="rect">
            <a:avLst/>
          </a:prstGeom>
          <a:solidFill>
            <a:schemeClr val="bg1">
              <a:lumMod val="65000"/>
            </a:schemeClr>
          </a:solidFill>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07" name="Rectangle 106"/>
          <p:cNvSpPr/>
          <p:nvPr/>
        </p:nvSpPr>
        <p:spPr>
          <a:xfrm>
            <a:off x="1981200" y="5105400"/>
            <a:ext cx="152400" cy="340564"/>
          </a:xfrm>
          <a:prstGeom prst="rect">
            <a:avLst/>
          </a:prstGeom>
          <a:solidFill>
            <a:schemeClr val="bg1">
              <a:lumMod val="65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8" name="Rectangle 107"/>
          <p:cNvSpPr/>
          <p:nvPr/>
        </p:nvSpPr>
        <p:spPr>
          <a:xfrm>
            <a:off x="2133600" y="5105402"/>
            <a:ext cx="142374" cy="3405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09" name="Rectangle 108"/>
          <p:cNvSpPr/>
          <p:nvPr/>
        </p:nvSpPr>
        <p:spPr>
          <a:xfrm>
            <a:off x="2286000" y="5105402"/>
            <a:ext cx="152400" cy="3405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1331FAA-50EC-4C56-9D36-99FA80716BE4}" type="slidenum">
              <a:rPr lang="en-US" smtClean="0"/>
              <a:t>10</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2.22222E-6 L 0.03333 2.22222E-6 " pathEditMode="relative" rAng="0" ptsTypes="AA">
                                      <p:cBhvr>
                                        <p:cTn id="6" dur="2000" fill="hold"/>
                                        <p:tgtEl>
                                          <p:spTgt spid="36"/>
                                        </p:tgtEl>
                                        <p:attrNameLst>
                                          <p:attrName>ppt_x</p:attrName>
                                          <p:attrName>ppt_y</p:attrName>
                                        </p:attrNameLst>
                                      </p:cBhvr>
                                      <p:rCtr x="1667" y="0"/>
                                    </p:animMotion>
                                  </p:childTnLst>
                                </p:cTn>
                              </p:par>
                              <p:par>
                                <p:cTn id="7" presetID="63" presetClass="path" presetSubtype="0" accel="50000" decel="50000" fill="hold" grpId="0" nodeType="withEffect">
                                  <p:stCondLst>
                                    <p:cond delay="0"/>
                                  </p:stCondLst>
                                  <p:childTnLst>
                                    <p:animMotion origin="layout" path="M 3.61111E-6 3.7037E-6 L -0.04983 0.00023 " pathEditMode="relative" rAng="0" ptsTypes="AA">
                                      <p:cBhvr>
                                        <p:cTn id="8" dur="2000" fill="hold"/>
                                        <p:tgtEl>
                                          <p:spTgt spid="40"/>
                                        </p:tgtEl>
                                        <p:attrNameLst>
                                          <p:attrName>ppt_x</p:attrName>
                                          <p:attrName>ppt_y</p:attrName>
                                        </p:attrNameLst>
                                      </p:cBhvr>
                                      <p:rCtr x="-2500" y="0"/>
                                    </p:animMotion>
                                  </p:childTnLst>
                                </p:cTn>
                              </p:par>
                              <p:par>
                                <p:cTn id="9" presetID="35" presetClass="path" presetSubtype="0" accel="50000" decel="50000" fill="hold" grpId="0" nodeType="withEffect">
                                  <p:stCondLst>
                                    <p:cond delay="0"/>
                                  </p:stCondLst>
                                  <p:childTnLst>
                                    <p:animMotion origin="layout" path="M -0.00035 2.22222E-6 L 0.08264 2.22222E-6 " pathEditMode="relative" rAng="0" ptsTypes="AA">
                                      <p:cBhvr>
                                        <p:cTn id="10" dur="2000" fill="hold"/>
                                        <p:tgtEl>
                                          <p:spTgt spid="39"/>
                                        </p:tgtEl>
                                        <p:attrNameLst>
                                          <p:attrName>ppt_x</p:attrName>
                                          <p:attrName>ppt_y</p:attrName>
                                        </p:attrNameLst>
                                      </p:cBhvr>
                                      <p:rCtr x="4149" y="0"/>
                                    </p:animMotion>
                                  </p:childTnLst>
                                </p:cTn>
                              </p:par>
                              <p:par>
                                <p:cTn id="11" presetID="35" presetClass="path" presetSubtype="0" accel="50000" decel="50000" fill="hold" grpId="0" nodeType="withEffect">
                                  <p:stCondLst>
                                    <p:cond delay="0"/>
                                  </p:stCondLst>
                                  <p:childTnLst>
                                    <p:animMotion origin="layout" path="M -0.00017 -0.00023 L -0.04965 0.00047 " pathEditMode="relative" rAng="0" ptsTypes="AA">
                                      <p:cBhvr>
                                        <p:cTn id="12" dur="2000" fill="hold"/>
                                        <p:tgtEl>
                                          <p:spTgt spid="84"/>
                                        </p:tgtEl>
                                        <p:attrNameLst>
                                          <p:attrName>ppt_x</p:attrName>
                                          <p:attrName>ppt_y</p:attrName>
                                        </p:attrNameLst>
                                      </p:cBhvr>
                                      <p:rCtr x="-2483" y="23"/>
                                    </p:animMotion>
                                  </p:childTnLst>
                                </p:cTn>
                              </p:par>
                              <p:par>
                                <p:cTn id="13" presetID="42" presetClass="path" presetSubtype="0" accel="50000" decel="50000" fill="hold" grpId="0" nodeType="withEffect">
                                  <p:stCondLst>
                                    <p:cond delay="0"/>
                                  </p:stCondLst>
                                  <p:childTnLst>
                                    <p:animMotion origin="layout" path="M -0.00034 0.00069 L -0.01701 0.00139 " pathEditMode="relative" rAng="0" ptsTypes="AA">
                                      <p:cBhvr>
                                        <p:cTn id="14" dur="2000" fill="hold"/>
                                        <p:tgtEl>
                                          <p:spTgt spid="85"/>
                                        </p:tgtEl>
                                        <p:attrNameLst>
                                          <p:attrName>ppt_x</p:attrName>
                                          <p:attrName>ppt_y</p:attrName>
                                        </p:attrNameLst>
                                      </p:cBhvr>
                                      <p:rCtr x="-833" y="23"/>
                                    </p:animMotion>
                                  </p:childTnLst>
                                </p:cTn>
                              </p:par>
                              <p:par>
                                <p:cTn id="15" presetID="63" presetClass="path" presetSubtype="0" accel="50000" decel="50000" fill="hold" grpId="0" nodeType="withEffect">
                                  <p:stCondLst>
                                    <p:cond delay="0"/>
                                  </p:stCondLst>
                                  <p:childTnLst>
                                    <p:animMotion origin="layout" path="M 0 2.22222E-6 L 0.03333 2.22222E-6 " pathEditMode="relative" rAng="0" ptsTypes="AA">
                                      <p:cBhvr>
                                        <p:cTn id="16" dur="2000" fill="hold"/>
                                        <p:tgtEl>
                                          <p:spTgt spid="86"/>
                                        </p:tgtEl>
                                        <p:attrNameLst>
                                          <p:attrName>ppt_x</p:attrName>
                                          <p:attrName>ppt_y</p:attrName>
                                        </p:attrNameLst>
                                      </p:cBhvr>
                                      <p:rCtr x="1667" y="0"/>
                                    </p:animMotion>
                                  </p:childTnLst>
                                </p:cTn>
                              </p:par>
                              <p:par>
                                <p:cTn id="17" presetID="63" presetClass="path" presetSubtype="0" accel="50000" decel="50000" fill="hold" grpId="0" nodeType="withEffect">
                                  <p:stCondLst>
                                    <p:cond delay="0"/>
                                  </p:stCondLst>
                                  <p:childTnLst>
                                    <p:animMotion origin="layout" path="M 3.61111E-6 3.7037E-6 L -0.04983 0.00023 " pathEditMode="relative" rAng="0" ptsTypes="AA">
                                      <p:cBhvr>
                                        <p:cTn id="18" dur="2000" fill="hold"/>
                                        <p:tgtEl>
                                          <p:spTgt spid="89"/>
                                        </p:tgtEl>
                                        <p:attrNameLst>
                                          <p:attrName>ppt_x</p:attrName>
                                          <p:attrName>ppt_y</p:attrName>
                                        </p:attrNameLst>
                                      </p:cBhvr>
                                      <p:rCtr x="-2500" y="0"/>
                                    </p:animMotion>
                                  </p:childTnLst>
                                </p:cTn>
                              </p:par>
                              <p:par>
                                <p:cTn id="19" presetID="35" presetClass="path" presetSubtype="0" accel="50000" decel="50000" fill="hold" grpId="0" nodeType="withEffect">
                                  <p:stCondLst>
                                    <p:cond delay="0"/>
                                  </p:stCondLst>
                                  <p:childTnLst>
                                    <p:animMotion origin="layout" path="M -0.00035 2.22222E-6 L 0.08264 2.22222E-6 " pathEditMode="relative" rAng="0" ptsTypes="AA">
                                      <p:cBhvr>
                                        <p:cTn id="20" dur="2000" fill="hold"/>
                                        <p:tgtEl>
                                          <p:spTgt spid="88"/>
                                        </p:tgtEl>
                                        <p:attrNameLst>
                                          <p:attrName>ppt_x</p:attrName>
                                          <p:attrName>ppt_y</p:attrName>
                                        </p:attrNameLst>
                                      </p:cBhvr>
                                      <p:rCtr x="4149" y="0"/>
                                    </p:animMotion>
                                  </p:childTnLst>
                                </p:cTn>
                              </p:par>
                              <p:par>
                                <p:cTn id="21" presetID="35" presetClass="path" presetSubtype="0" accel="50000" decel="50000" fill="hold" grpId="0" nodeType="withEffect">
                                  <p:stCondLst>
                                    <p:cond delay="0"/>
                                  </p:stCondLst>
                                  <p:childTnLst>
                                    <p:animMotion origin="layout" path="M -0.00017 -0.00023 L -0.04965 0.00047 " pathEditMode="relative" rAng="0" ptsTypes="AA">
                                      <p:cBhvr>
                                        <p:cTn id="22" dur="2000" fill="hold"/>
                                        <p:tgtEl>
                                          <p:spTgt spid="92"/>
                                        </p:tgtEl>
                                        <p:attrNameLst>
                                          <p:attrName>ppt_x</p:attrName>
                                          <p:attrName>ppt_y</p:attrName>
                                        </p:attrNameLst>
                                      </p:cBhvr>
                                      <p:rCtr x="-2483" y="23"/>
                                    </p:animMotion>
                                  </p:childTnLst>
                                </p:cTn>
                              </p:par>
                              <p:par>
                                <p:cTn id="23" presetID="42" presetClass="path" presetSubtype="0" accel="50000" decel="50000" fill="hold" grpId="0" nodeType="withEffect">
                                  <p:stCondLst>
                                    <p:cond delay="0"/>
                                  </p:stCondLst>
                                  <p:childTnLst>
                                    <p:animMotion origin="layout" path="M -0.00034 0.00069 L -0.01701 0.00139 " pathEditMode="relative" rAng="0" ptsTypes="AA">
                                      <p:cBhvr>
                                        <p:cTn id="24" dur="2000" fill="hold"/>
                                        <p:tgtEl>
                                          <p:spTgt spid="93"/>
                                        </p:tgtEl>
                                        <p:attrNameLst>
                                          <p:attrName>ppt_x</p:attrName>
                                          <p:attrName>ppt_y</p:attrName>
                                        </p:attrNameLst>
                                      </p:cBhvr>
                                      <p:rCtr x="-833" y="23"/>
                                    </p:animMotion>
                                  </p:childTnLst>
                                </p:cTn>
                              </p:par>
                              <p:par>
                                <p:cTn id="25" presetID="63" presetClass="path" presetSubtype="0" accel="50000" decel="50000" fill="hold" grpId="0" nodeType="withEffect">
                                  <p:stCondLst>
                                    <p:cond delay="0"/>
                                  </p:stCondLst>
                                  <p:childTnLst>
                                    <p:animMotion origin="layout" path="M 0 2.22222E-6 L 0.03333 2.22222E-6 " pathEditMode="relative" rAng="0" ptsTypes="AA">
                                      <p:cBhvr>
                                        <p:cTn id="26" dur="2000" fill="hold"/>
                                        <p:tgtEl>
                                          <p:spTgt spid="94"/>
                                        </p:tgtEl>
                                        <p:attrNameLst>
                                          <p:attrName>ppt_x</p:attrName>
                                          <p:attrName>ppt_y</p:attrName>
                                        </p:attrNameLst>
                                      </p:cBhvr>
                                      <p:rCtr x="1667" y="0"/>
                                    </p:animMotion>
                                  </p:childTnLst>
                                </p:cTn>
                              </p:par>
                              <p:par>
                                <p:cTn id="27" presetID="63" presetClass="path" presetSubtype="0" accel="50000" decel="50000" fill="hold" grpId="0" nodeType="withEffect">
                                  <p:stCondLst>
                                    <p:cond delay="0"/>
                                  </p:stCondLst>
                                  <p:childTnLst>
                                    <p:animMotion origin="layout" path="M 3.61111E-6 3.7037E-6 L -0.04983 0.00023 " pathEditMode="relative" rAng="0" ptsTypes="AA">
                                      <p:cBhvr>
                                        <p:cTn id="28" dur="2000" fill="hold"/>
                                        <p:tgtEl>
                                          <p:spTgt spid="97"/>
                                        </p:tgtEl>
                                        <p:attrNameLst>
                                          <p:attrName>ppt_x</p:attrName>
                                          <p:attrName>ppt_y</p:attrName>
                                        </p:attrNameLst>
                                      </p:cBhvr>
                                      <p:rCtr x="-2500" y="0"/>
                                    </p:animMotion>
                                  </p:childTnLst>
                                </p:cTn>
                              </p:par>
                              <p:par>
                                <p:cTn id="29" presetID="35" presetClass="path" presetSubtype="0" accel="50000" decel="50000" fill="hold" grpId="0" nodeType="withEffect">
                                  <p:stCondLst>
                                    <p:cond delay="0"/>
                                  </p:stCondLst>
                                  <p:childTnLst>
                                    <p:animMotion origin="layout" path="M -0.00035 2.22222E-6 L 0.08264 2.22222E-6 " pathEditMode="relative" rAng="0" ptsTypes="AA">
                                      <p:cBhvr>
                                        <p:cTn id="30" dur="2000" fill="hold"/>
                                        <p:tgtEl>
                                          <p:spTgt spid="96"/>
                                        </p:tgtEl>
                                        <p:attrNameLst>
                                          <p:attrName>ppt_x</p:attrName>
                                          <p:attrName>ppt_y</p:attrName>
                                        </p:attrNameLst>
                                      </p:cBhvr>
                                      <p:rCtr x="4149" y="0"/>
                                    </p:animMotion>
                                  </p:childTnLst>
                                </p:cTn>
                              </p:par>
                              <p:par>
                                <p:cTn id="31" presetID="35" presetClass="path" presetSubtype="0" accel="50000" decel="50000" fill="hold" grpId="0" nodeType="withEffect">
                                  <p:stCondLst>
                                    <p:cond delay="0"/>
                                  </p:stCondLst>
                                  <p:childTnLst>
                                    <p:animMotion origin="layout" path="M -0.00017 -0.00023 L -0.04965 0.00047 " pathEditMode="relative" rAng="0" ptsTypes="AA">
                                      <p:cBhvr>
                                        <p:cTn id="32" dur="2000" fill="hold"/>
                                        <p:tgtEl>
                                          <p:spTgt spid="100"/>
                                        </p:tgtEl>
                                        <p:attrNameLst>
                                          <p:attrName>ppt_x</p:attrName>
                                          <p:attrName>ppt_y</p:attrName>
                                        </p:attrNameLst>
                                      </p:cBhvr>
                                      <p:rCtr x="-2483" y="23"/>
                                    </p:animMotion>
                                  </p:childTnLst>
                                </p:cTn>
                              </p:par>
                              <p:par>
                                <p:cTn id="33" presetID="42" presetClass="path" presetSubtype="0" accel="50000" decel="50000" fill="hold" grpId="0" nodeType="withEffect">
                                  <p:stCondLst>
                                    <p:cond delay="0"/>
                                  </p:stCondLst>
                                  <p:childTnLst>
                                    <p:animMotion origin="layout" path="M -0.00034 0.00069 L -0.01701 0.00139 " pathEditMode="relative" rAng="0" ptsTypes="AA">
                                      <p:cBhvr>
                                        <p:cTn id="34" dur="2000" fill="hold"/>
                                        <p:tgtEl>
                                          <p:spTgt spid="101"/>
                                        </p:tgtEl>
                                        <p:attrNameLst>
                                          <p:attrName>ppt_x</p:attrName>
                                          <p:attrName>ppt_y</p:attrName>
                                        </p:attrNameLst>
                                      </p:cBhvr>
                                      <p:rCtr x="-833" y="23"/>
                                    </p:animMotion>
                                  </p:childTnLst>
                                </p:cTn>
                              </p:par>
                              <p:par>
                                <p:cTn id="35" presetID="63" presetClass="path" presetSubtype="0" accel="50000" decel="50000" fill="hold" grpId="0" nodeType="withEffect">
                                  <p:stCondLst>
                                    <p:cond delay="0"/>
                                  </p:stCondLst>
                                  <p:childTnLst>
                                    <p:animMotion origin="layout" path="M 0 2.22222E-6 L 0.03333 2.22222E-6 " pathEditMode="relative" rAng="0" ptsTypes="AA">
                                      <p:cBhvr>
                                        <p:cTn id="36" dur="2000" fill="hold"/>
                                        <p:tgtEl>
                                          <p:spTgt spid="102"/>
                                        </p:tgtEl>
                                        <p:attrNameLst>
                                          <p:attrName>ppt_x</p:attrName>
                                          <p:attrName>ppt_y</p:attrName>
                                        </p:attrNameLst>
                                      </p:cBhvr>
                                      <p:rCtr x="1667" y="0"/>
                                    </p:animMotion>
                                  </p:childTnLst>
                                </p:cTn>
                              </p:par>
                              <p:par>
                                <p:cTn id="37" presetID="63" presetClass="path" presetSubtype="0" accel="50000" decel="50000" fill="hold" grpId="0" nodeType="withEffect">
                                  <p:stCondLst>
                                    <p:cond delay="0"/>
                                  </p:stCondLst>
                                  <p:childTnLst>
                                    <p:animMotion origin="layout" path="M 3.61111E-6 3.7037E-6 L -0.04983 0.00023 " pathEditMode="relative" rAng="0" ptsTypes="AA">
                                      <p:cBhvr>
                                        <p:cTn id="38" dur="2000" fill="hold"/>
                                        <p:tgtEl>
                                          <p:spTgt spid="105"/>
                                        </p:tgtEl>
                                        <p:attrNameLst>
                                          <p:attrName>ppt_x</p:attrName>
                                          <p:attrName>ppt_y</p:attrName>
                                        </p:attrNameLst>
                                      </p:cBhvr>
                                      <p:rCtr x="-2500" y="0"/>
                                    </p:animMotion>
                                  </p:childTnLst>
                                </p:cTn>
                              </p:par>
                              <p:par>
                                <p:cTn id="39" presetID="35" presetClass="path" presetSubtype="0" accel="50000" decel="50000" fill="hold" grpId="0" nodeType="withEffect">
                                  <p:stCondLst>
                                    <p:cond delay="0"/>
                                  </p:stCondLst>
                                  <p:childTnLst>
                                    <p:animMotion origin="layout" path="M -0.00035 2.22222E-6 L 0.08264 2.22222E-6 " pathEditMode="relative" rAng="0" ptsTypes="AA">
                                      <p:cBhvr>
                                        <p:cTn id="40" dur="2000" fill="hold"/>
                                        <p:tgtEl>
                                          <p:spTgt spid="104"/>
                                        </p:tgtEl>
                                        <p:attrNameLst>
                                          <p:attrName>ppt_x</p:attrName>
                                          <p:attrName>ppt_y</p:attrName>
                                        </p:attrNameLst>
                                      </p:cBhvr>
                                      <p:rCtr x="4149" y="0"/>
                                    </p:animMotion>
                                  </p:childTnLst>
                                </p:cTn>
                              </p:par>
                              <p:par>
                                <p:cTn id="41" presetID="35" presetClass="path" presetSubtype="0" accel="50000" decel="50000" fill="hold" grpId="0" nodeType="withEffect">
                                  <p:stCondLst>
                                    <p:cond delay="0"/>
                                  </p:stCondLst>
                                  <p:childTnLst>
                                    <p:animMotion origin="layout" path="M -0.00017 -0.00023 L -0.04965 0.00047 " pathEditMode="relative" rAng="0" ptsTypes="AA">
                                      <p:cBhvr>
                                        <p:cTn id="42" dur="2000" fill="hold"/>
                                        <p:tgtEl>
                                          <p:spTgt spid="108"/>
                                        </p:tgtEl>
                                        <p:attrNameLst>
                                          <p:attrName>ppt_x</p:attrName>
                                          <p:attrName>ppt_y</p:attrName>
                                        </p:attrNameLst>
                                      </p:cBhvr>
                                      <p:rCtr x="-2483" y="23"/>
                                    </p:animMotion>
                                  </p:childTnLst>
                                </p:cTn>
                              </p:par>
                              <p:par>
                                <p:cTn id="43" presetID="42" presetClass="path" presetSubtype="0" accel="50000" decel="50000" fill="hold" grpId="0" nodeType="withEffect">
                                  <p:stCondLst>
                                    <p:cond delay="0"/>
                                  </p:stCondLst>
                                  <p:childTnLst>
                                    <p:animMotion origin="layout" path="M -0.00034 0.00069 L -0.01701 0.00139 " pathEditMode="relative" rAng="0" ptsTypes="AA">
                                      <p:cBhvr>
                                        <p:cTn id="44" dur="2000" fill="hold"/>
                                        <p:tgtEl>
                                          <p:spTgt spid="109"/>
                                        </p:tgtEl>
                                        <p:attrNameLst>
                                          <p:attrName>ppt_x</p:attrName>
                                          <p:attrName>ppt_y</p:attrName>
                                        </p:attrNameLst>
                                      </p:cBhvr>
                                      <p:rCtr x="-833"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9" grpId="0" animBg="1"/>
      <p:bldP spid="40" grpId="0" animBg="1"/>
      <p:bldP spid="84" grpId="0" animBg="1"/>
      <p:bldP spid="85" grpId="0" animBg="1"/>
      <p:bldP spid="86" grpId="0" animBg="1"/>
      <p:bldP spid="88" grpId="0" animBg="1"/>
      <p:bldP spid="89" grpId="0" animBg="1"/>
      <p:bldP spid="92" grpId="0" animBg="1"/>
      <p:bldP spid="93" grpId="0" animBg="1"/>
      <p:bldP spid="94" grpId="0" animBg="1"/>
      <p:bldP spid="96" grpId="0" animBg="1"/>
      <p:bldP spid="97" grpId="0" animBg="1"/>
      <p:bldP spid="100" grpId="0" animBg="1"/>
      <p:bldP spid="101" grpId="0" animBg="1"/>
      <p:bldP spid="102" grpId="0" animBg="1"/>
      <p:bldP spid="104" grpId="0" animBg="1"/>
      <p:bldP spid="105" grpId="0" animBg="1"/>
      <p:bldP spid="108" grpId="0" animBg="1"/>
      <p:bldP spid="10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p:txBody>
          <a:bodyPr/>
          <a:lstStyle/>
          <a:p>
            <a:r>
              <a:rPr lang="en-US" sz="4000" dirty="0" smtClean="0"/>
              <a:t>Self-randomizing COTS binary </a:t>
            </a:r>
            <a:br>
              <a:rPr lang="en-US" sz="4000" dirty="0" smtClean="0"/>
            </a:br>
            <a:r>
              <a:rPr lang="en-US" sz="4000" dirty="0" smtClean="0"/>
              <a:t>w/o source code</a:t>
            </a:r>
          </a:p>
          <a:p>
            <a:pPr lvl="1"/>
            <a:r>
              <a:rPr lang="en-US" sz="3200" dirty="0" smtClean="0"/>
              <a:t>Low runtime overhead</a:t>
            </a:r>
          </a:p>
          <a:p>
            <a:pPr lvl="1"/>
            <a:r>
              <a:rPr lang="en-US" sz="3200" dirty="0" smtClean="0"/>
              <a:t>Complete gadget removal</a:t>
            </a:r>
          </a:p>
          <a:p>
            <a:pPr lvl="1"/>
            <a:r>
              <a:rPr lang="en-US" sz="3200" dirty="0" smtClean="0"/>
              <a:t>Flexible deployment (copies randomize themselves)</a:t>
            </a:r>
          </a:p>
          <a:p>
            <a:pPr lvl="1"/>
            <a:r>
              <a:rPr lang="en-US" sz="3200" dirty="0" smtClean="0"/>
              <a:t>No code producer cooperation</a:t>
            </a:r>
          </a:p>
          <a:p>
            <a:pPr lvl="1"/>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11</a:t>
            </a:fld>
            <a:endParaRPr lang="en-US"/>
          </a:p>
        </p:txBody>
      </p:sp>
    </p:spTree>
    <p:extLst>
      <p:ext uri="{BB962C8B-B14F-4D97-AF65-F5344CB8AC3E}">
        <p14:creationId xmlns:p14="http://schemas.microsoft.com/office/powerpoint/2010/main" val="324155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Challenge: Binary Randomization 			    w/o metadata</a:t>
            </a:r>
            <a:endParaRPr lang="en-US" sz="4000" dirty="0"/>
          </a:p>
        </p:txBody>
      </p:sp>
      <p:sp>
        <p:nvSpPr>
          <p:cNvPr id="3" name="Content Placeholder 2"/>
          <p:cNvSpPr>
            <a:spLocks noGrp="1"/>
          </p:cNvSpPr>
          <p:nvPr>
            <p:ph idx="1"/>
          </p:nvPr>
        </p:nvSpPr>
        <p:spPr>
          <a:xfrm>
            <a:off x="457200" y="1752600"/>
            <a:ext cx="7620000" cy="3124200"/>
          </a:xfrm>
        </p:spPr>
        <p:txBody>
          <a:bodyPr>
            <a:normAutofit fontScale="92500"/>
          </a:bodyPr>
          <a:lstStyle/>
          <a:p>
            <a:r>
              <a:rPr lang="en-US" sz="3200" dirty="0" smtClean="0"/>
              <a:t>Relocation information, debug tables and symbol stores not always available</a:t>
            </a:r>
          </a:p>
          <a:p>
            <a:pPr lvl="1"/>
            <a:r>
              <a:rPr lang="en-US" sz="2800" dirty="0" smtClean="0"/>
              <a:t>Reverse engineering concerns</a:t>
            </a:r>
          </a:p>
          <a:p>
            <a:r>
              <a:rPr lang="en-US" sz="3200" dirty="0" smtClean="0"/>
              <a:t>Perfect static disassembly without metadata is provably </a:t>
            </a:r>
            <a:r>
              <a:rPr lang="en-US" sz="3200" dirty="0" err="1" smtClean="0"/>
              <a:t>undecidable</a:t>
            </a:r>
            <a:endParaRPr lang="en-US" sz="3200" dirty="0" smtClean="0"/>
          </a:p>
          <a:p>
            <a:pPr lvl="1"/>
            <a:r>
              <a:rPr lang="en-US" sz="2800" dirty="0"/>
              <a:t>B</a:t>
            </a:r>
            <a:r>
              <a:rPr lang="en-US" sz="2800" dirty="0" smtClean="0"/>
              <a:t>est disassemblers make mistakes (IDA Pro)</a:t>
            </a:r>
          </a:p>
          <a:p>
            <a:pPr lvl="1"/>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763049641"/>
              </p:ext>
            </p:extLst>
          </p:nvPr>
        </p:nvGraphicFramePr>
        <p:xfrm>
          <a:off x="2057400" y="4815840"/>
          <a:ext cx="4953000" cy="1889760"/>
        </p:xfrm>
        <a:graphic>
          <a:graphicData uri="http://schemas.openxmlformats.org/drawingml/2006/table">
            <a:tbl>
              <a:tblPr firstRow="1" bandRow="1">
                <a:tableStyleId>{5C22544A-7EE6-4342-B048-85BDC9FD1C3A}</a:tableStyleId>
              </a:tblPr>
              <a:tblGrid>
                <a:gridCol w="2021632"/>
                <a:gridCol w="1617306"/>
                <a:gridCol w="1314062"/>
              </a:tblGrid>
              <a:tr h="533399">
                <a:tc>
                  <a:txBody>
                    <a:bodyPr/>
                    <a:lstStyle/>
                    <a:p>
                      <a:r>
                        <a:rPr lang="en-US" sz="2000" dirty="0" smtClean="0"/>
                        <a:t>Program</a:t>
                      </a:r>
                      <a:endParaRPr lang="en-US" sz="2000" dirty="0"/>
                    </a:p>
                  </a:txBody>
                  <a:tcPr/>
                </a:tc>
                <a:tc>
                  <a:txBody>
                    <a:bodyPr/>
                    <a:lstStyle/>
                    <a:p>
                      <a:pPr algn="ctr"/>
                      <a:r>
                        <a:rPr lang="en-US" sz="2000" dirty="0" smtClean="0"/>
                        <a:t>Instruction </a:t>
                      </a:r>
                    </a:p>
                    <a:p>
                      <a:pPr algn="ctr"/>
                      <a:r>
                        <a:rPr lang="en-US" sz="2000" dirty="0" smtClean="0"/>
                        <a:t>Count</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IDA Pro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Errors</a:t>
                      </a:r>
                    </a:p>
                  </a:txBody>
                  <a:tcPr/>
                </a:tc>
              </a:tr>
              <a:tr h="304800">
                <a:tc>
                  <a:txBody>
                    <a:bodyPr/>
                    <a:lstStyle/>
                    <a:p>
                      <a:r>
                        <a:rPr lang="en-US" sz="2000" dirty="0" smtClean="0"/>
                        <a:t>mfc42.dll</a:t>
                      </a:r>
                      <a:endParaRPr lang="en-US" sz="2000" dirty="0"/>
                    </a:p>
                  </a:txBody>
                  <a:tcPr/>
                </a:tc>
                <a:tc>
                  <a:txBody>
                    <a:bodyPr/>
                    <a:lstStyle/>
                    <a:p>
                      <a:pPr algn="ctr"/>
                      <a:r>
                        <a:rPr lang="en-US" sz="2000" dirty="0" smtClean="0"/>
                        <a:t>355906</a:t>
                      </a:r>
                      <a:endParaRPr lang="en-US" sz="2000" dirty="0"/>
                    </a:p>
                  </a:txBody>
                  <a:tcPr/>
                </a:tc>
                <a:tc>
                  <a:txBody>
                    <a:bodyPr/>
                    <a:lstStyle/>
                    <a:p>
                      <a:pPr algn="ctr"/>
                      <a:r>
                        <a:rPr lang="en-US" sz="2000" dirty="0" smtClean="0"/>
                        <a:t>1216</a:t>
                      </a:r>
                      <a:endParaRPr lang="en-US" sz="2000" dirty="0"/>
                    </a:p>
                  </a:txBody>
                  <a:tcPr/>
                </a:tc>
              </a:tr>
              <a:tr h="304800">
                <a:tc>
                  <a:txBody>
                    <a:bodyPr/>
                    <a:lstStyle/>
                    <a:p>
                      <a:r>
                        <a:rPr lang="en-US" sz="2000" dirty="0" smtClean="0"/>
                        <a:t>mplayerc.exe</a:t>
                      </a:r>
                      <a:endParaRPr lang="en-US" sz="2000" dirty="0"/>
                    </a:p>
                  </a:txBody>
                  <a:tcPr/>
                </a:tc>
                <a:tc>
                  <a:txBody>
                    <a:bodyPr/>
                    <a:lstStyle/>
                    <a:p>
                      <a:pPr algn="ctr"/>
                      <a:r>
                        <a:rPr lang="en-US" sz="2000" dirty="0" smtClean="0"/>
                        <a:t>830407</a:t>
                      </a:r>
                      <a:endParaRPr lang="en-US" sz="2000" dirty="0"/>
                    </a:p>
                  </a:txBody>
                  <a:tcPr/>
                </a:tc>
                <a:tc>
                  <a:txBody>
                    <a:bodyPr/>
                    <a:lstStyle/>
                    <a:p>
                      <a:pPr algn="ctr"/>
                      <a:r>
                        <a:rPr lang="en-US" sz="2000" dirty="0" smtClean="0"/>
                        <a:t>474</a:t>
                      </a:r>
                      <a:endParaRPr lang="en-US" sz="2000" dirty="0"/>
                    </a:p>
                  </a:txBody>
                  <a:tcPr/>
                </a:tc>
              </a:tr>
              <a:tr h="304800">
                <a:tc>
                  <a:txBody>
                    <a:bodyPr/>
                    <a:lstStyle/>
                    <a:p>
                      <a:r>
                        <a:rPr lang="en-US" sz="2000" dirty="0" smtClean="0"/>
                        <a:t>vmware.exe</a:t>
                      </a:r>
                      <a:endParaRPr lang="en-US" sz="2000" dirty="0"/>
                    </a:p>
                  </a:txBody>
                  <a:tcPr/>
                </a:tc>
                <a:tc>
                  <a:txBody>
                    <a:bodyPr/>
                    <a:lstStyle/>
                    <a:p>
                      <a:pPr algn="ctr"/>
                      <a:r>
                        <a:rPr lang="en-US" sz="2000" dirty="0" smtClean="0"/>
                        <a:t>364421</a:t>
                      </a:r>
                      <a:endParaRPr lang="en-US" sz="2000" dirty="0"/>
                    </a:p>
                  </a:txBody>
                  <a:tcPr/>
                </a:tc>
                <a:tc>
                  <a:txBody>
                    <a:bodyPr/>
                    <a:lstStyle/>
                    <a:p>
                      <a:pPr algn="ctr"/>
                      <a:r>
                        <a:rPr lang="en-US" sz="2000" dirty="0" smtClean="0"/>
                        <a:t>183</a:t>
                      </a:r>
                      <a:endParaRPr lang="en-US" sz="2000" dirty="0"/>
                    </a:p>
                  </a:txBody>
                  <a:tcPr/>
                </a:tc>
              </a:tr>
            </a:tbl>
          </a:graphicData>
        </a:graphic>
      </p:graphicFrame>
      <p:sp>
        <p:nvSpPr>
          <p:cNvPr id="5" name="Slide Number Placeholder 4"/>
          <p:cNvSpPr>
            <a:spLocks noGrp="1"/>
          </p:cNvSpPr>
          <p:nvPr>
            <p:ph type="sldNum" sz="quarter" idx="12"/>
          </p:nvPr>
        </p:nvSpPr>
        <p:spPr/>
        <p:txBody>
          <a:bodyPr/>
          <a:lstStyle/>
          <a:p>
            <a:fld id="{41331FAA-50EC-4C56-9D36-99FA80716BE4}" type="slidenum">
              <a:rPr lang="en-US" smtClean="0"/>
              <a:t>12</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Unaligned Instructions</a:t>
            </a:r>
            <a:endParaRPr lang="en-US" dirty="0"/>
          </a:p>
        </p:txBody>
      </p:sp>
      <p:sp>
        <p:nvSpPr>
          <p:cNvPr id="3" name="Content Placeholder 2"/>
          <p:cNvSpPr>
            <a:spLocks noGrp="1"/>
          </p:cNvSpPr>
          <p:nvPr>
            <p:ph idx="1"/>
          </p:nvPr>
        </p:nvSpPr>
        <p:spPr>
          <a:xfrm>
            <a:off x="2971800" y="1600200"/>
            <a:ext cx="6099048" cy="1219200"/>
          </a:xfrm>
        </p:spPr>
        <p:txBody>
          <a:bodyPr>
            <a:normAutofit/>
          </a:bodyPr>
          <a:lstStyle/>
          <a:p>
            <a:r>
              <a:rPr lang="en-US" sz="3200" dirty="0" smtClean="0"/>
              <a:t>Disassemble this hex sequence</a:t>
            </a:r>
          </a:p>
          <a:p>
            <a:pPr lvl="1"/>
            <a:r>
              <a:rPr lang="en-US" sz="2800" dirty="0" err="1" smtClean="0"/>
              <a:t>Undecidable</a:t>
            </a:r>
            <a:r>
              <a:rPr lang="en-US" sz="2800" dirty="0" smtClean="0"/>
              <a:t> problem</a:t>
            </a:r>
          </a:p>
        </p:txBody>
      </p:sp>
      <p:sp>
        <p:nvSpPr>
          <p:cNvPr id="53" name="Rectangle 52"/>
          <p:cNvSpPr/>
          <p:nvPr/>
        </p:nvSpPr>
        <p:spPr>
          <a:xfrm>
            <a:off x="228600" y="1752600"/>
            <a:ext cx="2590800" cy="762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dirty="0" smtClean="0">
                <a:latin typeface="Courier New" pitchFamily="49" charset="0"/>
                <a:cs typeface="Courier New" pitchFamily="49" charset="0"/>
              </a:rPr>
              <a:t>FF E0 5B 5D C3 0F 88 52 0F 84 EC 8B</a:t>
            </a:r>
            <a:endParaRPr lang="en-US" dirty="0">
              <a:latin typeface="Courier New" pitchFamily="49" charset="0"/>
              <a:cs typeface="Courier New" pitchFamily="49"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319250708"/>
              </p:ext>
            </p:extLst>
          </p:nvPr>
        </p:nvGraphicFramePr>
        <p:xfrm>
          <a:off x="381000" y="3048000"/>
          <a:ext cx="2438400" cy="2590800"/>
        </p:xfrm>
        <a:graphic>
          <a:graphicData uri="http://schemas.openxmlformats.org/drawingml/2006/table">
            <a:tbl>
              <a:tblPr firstRow="1" bandRow="1">
                <a:tableStyleId>{5C22544A-7EE6-4342-B048-85BDC9FD1C3A}</a:tableStyleId>
              </a:tblPr>
              <a:tblGrid>
                <a:gridCol w="1219200"/>
                <a:gridCol w="1219200"/>
              </a:tblGrid>
              <a:tr h="239486">
                <a:tc gridSpan="2">
                  <a:txBody>
                    <a:bodyPr/>
                    <a:lstStyle/>
                    <a:p>
                      <a:pPr algn="ctr"/>
                      <a:r>
                        <a:rPr lang="en-US" sz="1600" dirty="0" smtClean="0">
                          <a:latin typeface="Courier New" pitchFamily="49" charset="0"/>
                          <a:cs typeface="Courier New" pitchFamily="49" charset="0"/>
                        </a:rPr>
                        <a:t>Valid</a:t>
                      </a:r>
                      <a:r>
                        <a:rPr lang="en-US" sz="1600" baseline="0" dirty="0" smtClean="0">
                          <a:latin typeface="Courier New" pitchFamily="49" charset="0"/>
                          <a:cs typeface="Courier New" pitchFamily="49" charset="0"/>
                        </a:rPr>
                        <a:t> Disassembly</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FF E0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jmp</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5D</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C3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retn</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0F 88 52</a:t>
                      </a:r>
                      <a:r>
                        <a:rPr lang="en-US" sz="1600" baseline="0" dirty="0" smtClean="0">
                          <a:latin typeface="Courier New" pitchFamily="49" charset="0"/>
                          <a:cs typeface="Courier New" pitchFamily="49" charset="0"/>
                        </a:rPr>
                        <a:t> 0F 84 EC</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jcc</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8B</a:t>
                      </a:r>
                      <a:r>
                        <a:rPr lang="en-US" sz="1600" baseline="0" dirty="0" smtClean="0">
                          <a:latin typeface="Courier New" pitchFamily="49" charset="0"/>
                          <a:cs typeface="Courier New" pitchFamily="49" charset="0"/>
                        </a:rPr>
                        <a:t> …</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1243149425"/>
              </p:ext>
            </p:extLst>
          </p:nvPr>
        </p:nvGraphicFramePr>
        <p:xfrm>
          <a:off x="3048000" y="3048000"/>
          <a:ext cx="2438400" cy="1676400"/>
        </p:xfrm>
        <a:graphic>
          <a:graphicData uri="http://schemas.openxmlformats.org/drawingml/2006/table">
            <a:tbl>
              <a:tblPr firstRow="1" bandRow="1">
                <a:tableStyleId>{5C22544A-7EE6-4342-B048-85BDC9FD1C3A}</a:tableStyleId>
              </a:tblPr>
              <a:tblGrid>
                <a:gridCol w="1219200"/>
                <a:gridCol w="1219200"/>
              </a:tblGrid>
              <a:tr h="239486">
                <a:tc gridSpan="2">
                  <a:txBody>
                    <a:bodyPr/>
                    <a:lstStyle/>
                    <a:p>
                      <a:pPr algn="ctr"/>
                      <a:r>
                        <a:rPr lang="en-US" sz="1600" dirty="0" smtClean="0">
                          <a:latin typeface="Courier New" pitchFamily="49" charset="0"/>
                          <a:cs typeface="Courier New" pitchFamily="49" charset="0"/>
                        </a:rPr>
                        <a:t>Valid</a:t>
                      </a:r>
                      <a:r>
                        <a:rPr lang="en-US" sz="1600" baseline="0" dirty="0" smtClean="0">
                          <a:latin typeface="Courier New" pitchFamily="49" charset="0"/>
                          <a:cs typeface="Courier New" pitchFamily="49" charset="0"/>
                        </a:rPr>
                        <a:t> Disassembly</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FF E0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jmp</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5D</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C3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retn</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1105398110"/>
              </p:ext>
            </p:extLst>
          </p:nvPr>
        </p:nvGraphicFramePr>
        <p:xfrm>
          <a:off x="3048000" y="4751615"/>
          <a:ext cx="2438400" cy="335280"/>
        </p:xfrm>
        <a:graphic>
          <a:graphicData uri="http://schemas.openxmlformats.org/drawingml/2006/table">
            <a:tbl>
              <a:tblPr bandRow="1">
                <a:tableStyleId>{284E427A-3D55-4303-BF80-6455036E1DE7}</a:tableStyleId>
              </a:tblPr>
              <a:tblGrid>
                <a:gridCol w="1219200"/>
                <a:gridCol w="1219200"/>
              </a:tblGrid>
              <a:tr h="239486">
                <a:tc>
                  <a:txBody>
                    <a:bodyPr/>
                    <a:lstStyle/>
                    <a:p>
                      <a:r>
                        <a:rPr lang="en-US" sz="1600" dirty="0" smtClean="0">
                          <a:latin typeface="Courier New" pitchFamily="49" charset="0"/>
                          <a:cs typeface="Courier New" pitchFamily="49" charset="0"/>
                        </a:rPr>
                        <a:t>0F</a:t>
                      </a:r>
                      <a:endParaRPr lang="en-US" sz="1600" dirty="0">
                        <a:latin typeface="Courier New" pitchFamily="49" charset="0"/>
                        <a:cs typeface="Courier New" pitchFamily="49" charset="0"/>
                      </a:endParaRPr>
                    </a:p>
                  </a:txBody>
                  <a:tcPr/>
                </a:tc>
                <a:tc>
                  <a:txBody>
                    <a:bodyPr/>
                    <a:lstStyle/>
                    <a:p>
                      <a:r>
                        <a:rPr lang="en-US" sz="1600" dirty="0" err="1" smtClean="0">
                          <a:latin typeface="Courier New" pitchFamily="49" charset="0"/>
                          <a:cs typeface="Courier New" pitchFamily="49" charset="0"/>
                        </a:rPr>
                        <a:t>db</a:t>
                      </a:r>
                      <a:r>
                        <a:rPr lang="en-US" sz="1600" baseline="0" dirty="0" smtClean="0">
                          <a:latin typeface="Courier New" pitchFamily="49" charset="0"/>
                          <a:cs typeface="Courier New" pitchFamily="49" charset="0"/>
                        </a:rPr>
                        <a:t> (1)</a:t>
                      </a:r>
                      <a:endParaRPr lang="en-US" sz="1600" dirty="0">
                        <a:latin typeface="Courier New" pitchFamily="49" charset="0"/>
                        <a:cs typeface="Courier New" pitchFamily="49" charset="0"/>
                      </a:endParaRPr>
                    </a:p>
                  </a:txBody>
                  <a:tcPr/>
                </a:tc>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577644555"/>
              </p:ext>
            </p:extLst>
          </p:nvPr>
        </p:nvGraphicFramePr>
        <p:xfrm>
          <a:off x="3048000" y="5109755"/>
          <a:ext cx="2438400" cy="914400"/>
        </p:xfrm>
        <a:graphic>
          <a:graphicData uri="http://schemas.openxmlformats.org/drawingml/2006/table">
            <a:tbl>
              <a:tblPr bandRow="1">
                <a:tableStyleId>{5C22544A-7EE6-4342-B048-85BDC9FD1C3A}</a:tableStyleId>
              </a:tblPr>
              <a:tblGrid>
                <a:gridCol w="1219200"/>
                <a:gridCol w="1219200"/>
              </a:tblGrid>
              <a:tr h="239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88 52</a:t>
                      </a:r>
                      <a:r>
                        <a:rPr lang="en-US" sz="1600" baseline="0" dirty="0" smtClean="0">
                          <a:latin typeface="Courier New" pitchFamily="49" charset="0"/>
                          <a:cs typeface="Courier New" pitchFamily="49" charset="0"/>
                        </a:rPr>
                        <a:t> 0F 84 EC</a:t>
                      </a:r>
                      <a:endParaRPr lang="en-US" sz="1600" dirty="0" smtClean="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8B …</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7" name="Table 56"/>
          <p:cNvGraphicFramePr>
            <a:graphicFrameLocks noGrp="1"/>
          </p:cNvGraphicFramePr>
          <p:nvPr>
            <p:extLst>
              <p:ext uri="{D42A27DB-BD31-4B8C-83A1-F6EECF244321}">
                <p14:modId xmlns:p14="http://schemas.microsoft.com/office/powerpoint/2010/main" val="3678792512"/>
              </p:ext>
            </p:extLst>
          </p:nvPr>
        </p:nvGraphicFramePr>
        <p:xfrm>
          <a:off x="5715000" y="3048000"/>
          <a:ext cx="2438400" cy="1676400"/>
        </p:xfrm>
        <a:graphic>
          <a:graphicData uri="http://schemas.openxmlformats.org/drawingml/2006/table">
            <a:tbl>
              <a:tblPr firstRow="1" bandRow="1">
                <a:tableStyleId>{5C22544A-7EE6-4342-B048-85BDC9FD1C3A}</a:tableStyleId>
              </a:tblPr>
              <a:tblGrid>
                <a:gridCol w="1219200"/>
                <a:gridCol w="1219200"/>
              </a:tblGrid>
              <a:tr h="239486">
                <a:tc gridSpan="2">
                  <a:txBody>
                    <a:bodyPr/>
                    <a:lstStyle/>
                    <a:p>
                      <a:pPr algn="ctr"/>
                      <a:r>
                        <a:rPr lang="en-US" sz="1600" dirty="0" smtClean="0">
                          <a:latin typeface="Courier New" pitchFamily="49" charset="0"/>
                          <a:cs typeface="Courier New" pitchFamily="49" charset="0"/>
                        </a:rPr>
                        <a:t>Valid</a:t>
                      </a:r>
                      <a:r>
                        <a:rPr lang="en-US" sz="1600" baseline="0" dirty="0" smtClean="0">
                          <a:latin typeface="Courier New" pitchFamily="49" charset="0"/>
                          <a:cs typeface="Courier New" pitchFamily="49" charset="0"/>
                        </a:rPr>
                        <a:t> Disassembly</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FF E0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jmp</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5D</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C3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retn</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8" name="Table 57"/>
          <p:cNvGraphicFramePr>
            <a:graphicFrameLocks noGrp="1"/>
          </p:cNvGraphicFramePr>
          <p:nvPr>
            <p:extLst>
              <p:ext uri="{D42A27DB-BD31-4B8C-83A1-F6EECF244321}">
                <p14:modId xmlns:p14="http://schemas.microsoft.com/office/powerpoint/2010/main" val="663035962"/>
              </p:ext>
            </p:extLst>
          </p:nvPr>
        </p:nvGraphicFramePr>
        <p:xfrm>
          <a:off x="5715000" y="4751615"/>
          <a:ext cx="2438400" cy="335280"/>
        </p:xfrm>
        <a:graphic>
          <a:graphicData uri="http://schemas.openxmlformats.org/drawingml/2006/table">
            <a:tbl>
              <a:tblPr bandRow="1">
                <a:tableStyleId>{284E427A-3D55-4303-BF80-6455036E1DE7}</a:tableStyleId>
              </a:tblPr>
              <a:tblGrid>
                <a:gridCol w="1219200"/>
                <a:gridCol w="1219200"/>
              </a:tblGrid>
              <a:tr h="239486">
                <a:tc>
                  <a:txBody>
                    <a:bodyPr/>
                    <a:lstStyle/>
                    <a:p>
                      <a:r>
                        <a:rPr lang="en-US" sz="1600" dirty="0" smtClean="0">
                          <a:latin typeface="Courier New" pitchFamily="49" charset="0"/>
                          <a:cs typeface="Courier New" pitchFamily="49" charset="0"/>
                        </a:rPr>
                        <a:t>0F 88</a:t>
                      </a:r>
                      <a:endParaRPr lang="en-US" sz="1600" dirty="0">
                        <a:latin typeface="Courier New" pitchFamily="49" charset="0"/>
                        <a:cs typeface="Courier New" pitchFamily="49" charset="0"/>
                      </a:endParaRPr>
                    </a:p>
                  </a:txBody>
                  <a:tcPr/>
                </a:tc>
                <a:tc>
                  <a:txBody>
                    <a:bodyPr/>
                    <a:lstStyle/>
                    <a:p>
                      <a:r>
                        <a:rPr lang="en-US" sz="1600" dirty="0" err="1" smtClean="0">
                          <a:latin typeface="Courier New" pitchFamily="49" charset="0"/>
                          <a:cs typeface="Courier New" pitchFamily="49" charset="0"/>
                        </a:rPr>
                        <a:t>db</a:t>
                      </a:r>
                      <a:r>
                        <a:rPr lang="en-US" sz="1600" baseline="0" dirty="0" smtClean="0">
                          <a:latin typeface="Courier New" pitchFamily="49" charset="0"/>
                          <a:cs typeface="Courier New" pitchFamily="49" charset="0"/>
                        </a:rPr>
                        <a:t> (2)</a:t>
                      </a:r>
                      <a:endParaRPr lang="en-US" sz="1600" dirty="0">
                        <a:latin typeface="Courier New" pitchFamily="49" charset="0"/>
                        <a:cs typeface="Courier New" pitchFamily="49" charset="0"/>
                      </a:endParaRPr>
                    </a:p>
                  </a:txBody>
                  <a:tcPr/>
                </a:tc>
              </a:tr>
            </a:tbl>
          </a:graphicData>
        </a:graphic>
      </p:graphicFrame>
      <p:graphicFrame>
        <p:nvGraphicFramePr>
          <p:cNvPr id="59" name="Table 58"/>
          <p:cNvGraphicFramePr>
            <a:graphicFrameLocks noGrp="1"/>
          </p:cNvGraphicFramePr>
          <p:nvPr>
            <p:extLst>
              <p:ext uri="{D42A27DB-BD31-4B8C-83A1-F6EECF244321}">
                <p14:modId xmlns:p14="http://schemas.microsoft.com/office/powerpoint/2010/main" val="293179281"/>
              </p:ext>
            </p:extLst>
          </p:nvPr>
        </p:nvGraphicFramePr>
        <p:xfrm>
          <a:off x="5715000" y="5109755"/>
          <a:ext cx="2438400" cy="914400"/>
        </p:xfrm>
        <a:graphic>
          <a:graphicData uri="http://schemas.openxmlformats.org/drawingml/2006/table">
            <a:tbl>
              <a:tblPr bandRow="1">
                <a:tableStyleId>{5C22544A-7EE6-4342-B048-85BDC9FD1C3A}</a:tableStyleId>
              </a:tblPr>
              <a:tblGrid>
                <a:gridCol w="1219200"/>
                <a:gridCol w="1219200"/>
              </a:tblGrid>
              <a:tr h="239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push </a:t>
                      </a:r>
                      <a:r>
                        <a:rPr lang="en-US" sz="1600" dirty="0" err="1" smtClean="0">
                          <a:latin typeface="Courier New" pitchFamily="49" charset="0"/>
                          <a:cs typeface="Courier New" pitchFamily="49" charset="0"/>
                        </a:rPr>
                        <a:t>edx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Courier New" pitchFamily="49" charset="0"/>
                          <a:cs typeface="Courier New" pitchFamily="49" charset="0"/>
                        </a:rPr>
                        <a:t>0F 84 EC</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8B …</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jcc</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41331FAA-50EC-4C56-9D36-99FA80716BE4}" type="slidenum">
              <a:rPr lang="en-US" smtClean="0"/>
              <a:t>13</a:t>
            </a:fld>
            <a:endParaRPr lang="en-US"/>
          </a:p>
        </p:txBody>
      </p:sp>
    </p:spTree>
    <p:extLst>
      <p:ext uri="{BB962C8B-B14F-4D97-AF65-F5344CB8AC3E}">
        <p14:creationId xmlns:p14="http://schemas.microsoft.com/office/powerpoint/2010/main" val="90228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500"/>
                                        <p:tgtEl>
                                          <p:spTgt spid="54"/>
                                        </p:tgtEl>
                                      </p:cBhvr>
                                    </p:animEffect>
                                  </p:childTnLst>
                                </p:cTn>
                              </p:par>
                              <p:par>
                                <p:cTn id="13" presetID="10" presetClass="entr" presetSubtype="0"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fade">
                                      <p:cBhvr>
                                        <p:cTn id="20" dur="500"/>
                                        <p:tgtEl>
                                          <p:spTgt spid="55"/>
                                        </p:tgtEl>
                                      </p:cBhvr>
                                    </p:animEffect>
                                  </p:childTnLst>
                                </p:cTn>
                              </p:par>
                              <p:par>
                                <p:cTn id="21" presetID="10" presetClass="entr" presetSubtype="0" fill="hold" nodeType="with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fade">
                                      <p:cBhvr>
                                        <p:cTn id="23" dur="500"/>
                                        <p:tgtEl>
                                          <p:spTgt spid="5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fade">
                                      <p:cBhvr>
                                        <p:cTn id="28" dur="500"/>
                                        <p:tgtEl>
                                          <p:spTgt spid="56"/>
                                        </p:tgtEl>
                                      </p:cBhvr>
                                    </p:animEffect>
                                  </p:childTnLst>
                                </p:cTn>
                              </p:par>
                              <p:par>
                                <p:cTn id="29" presetID="10"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r>
              <a:rPr lang="en-US" sz="4400" dirty="0" smtClean="0"/>
              <a:t>Our Solution: STIR</a:t>
            </a:r>
            <a:r>
              <a:rPr lang="en-US" dirty="0" smtClean="0"/>
              <a:t/>
            </a:r>
            <a:br>
              <a:rPr lang="en-US" dirty="0" smtClean="0"/>
            </a:br>
            <a:r>
              <a:rPr lang="en-US" sz="3600" dirty="0" smtClean="0"/>
              <a:t>(Self-Transforming Instruction Relocation)</a:t>
            </a:r>
            <a:endParaRPr lang="en-US" sz="3600" dirty="0"/>
          </a:p>
        </p:txBody>
      </p:sp>
      <p:sp>
        <p:nvSpPr>
          <p:cNvPr id="3" name="Content Placeholder 2"/>
          <p:cNvSpPr>
            <a:spLocks noGrp="1"/>
          </p:cNvSpPr>
          <p:nvPr>
            <p:ph idx="1"/>
          </p:nvPr>
        </p:nvSpPr>
        <p:spPr>
          <a:xfrm>
            <a:off x="457200" y="1981200"/>
            <a:ext cx="8229600" cy="4876800"/>
          </a:xfrm>
        </p:spPr>
        <p:txBody>
          <a:bodyPr/>
          <a:lstStyle/>
          <a:p>
            <a:r>
              <a:rPr lang="en-US" sz="3600" dirty="0" smtClean="0"/>
              <a:t>Statically rewrite legacy binaries to re-randomize at load-time</a:t>
            </a:r>
          </a:p>
          <a:p>
            <a:pPr lvl="1"/>
            <a:r>
              <a:rPr lang="en-US" sz="2800" dirty="0" smtClean="0"/>
              <a:t>Greatly increases search space against brute force attacks</a:t>
            </a:r>
          </a:p>
          <a:p>
            <a:pPr lvl="1"/>
            <a:r>
              <a:rPr lang="en-US" sz="2800" dirty="0" smtClean="0"/>
              <a:t>Introduces no deployment issues</a:t>
            </a:r>
          </a:p>
          <a:p>
            <a:pPr lvl="1"/>
            <a:r>
              <a:rPr lang="en-US" sz="2800" dirty="0" smtClean="0"/>
              <a:t>Tested on 100+ Windows and Linux binaries </a:t>
            </a:r>
          </a:p>
          <a:p>
            <a:pPr lvl="1"/>
            <a:r>
              <a:rPr lang="en-US" sz="2800" dirty="0" smtClean="0"/>
              <a:t>99.99% gadget reduction on average</a:t>
            </a:r>
          </a:p>
          <a:p>
            <a:pPr lvl="1"/>
            <a:r>
              <a:rPr lang="en-US" sz="2800" dirty="0" smtClean="0"/>
              <a:t>1.6% overhead on average</a:t>
            </a:r>
          </a:p>
          <a:p>
            <a:pPr lvl="1"/>
            <a:r>
              <a:rPr lang="en-US" sz="2800" dirty="0" smtClean="0"/>
              <a:t>37% process size increase on average</a:t>
            </a:r>
          </a:p>
          <a:p>
            <a:pPr lvl="1"/>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14</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STIR Architecture</a:t>
            </a:r>
            <a:endParaRPr lang="en-US" dirty="0"/>
          </a:p>
        </p:txBody>
      </p:sp>
      <p:grpSp>
        <p:nvGrpSpPr>
          <p:cNvPr id="3" name="Group 2"/>
          <p:cNvGrpSpPr/>
          <p:nvPr/>
        </p:nvGrpSpPr>
        <p:grpSpPr>
          <a:xfrm>
            <a:off x="152400" y="1906369"/>
            <a:ext cx="8991600" cy="4646831"/>
            <a:chOff x="228600" y="1906369"/>
            <a:chExt cx="8229600" cy="4113431"/>
          </a:xfrm>
        </p:grpSpPr>
        <p:sp>
          <p:nvSpPr>
            <p:cNvPr id="6" name="Rounded Rectangle 5"/>
            <p:cNvSpPr/>
            <p:nvPr/>
          </p:nvSpPr>
          <p:spPr>
            <a:xfrm>
              <a:off x="2133600" y="1944469"/>
              <a:ext cx="1905000" cy="3048000"/>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Binary Rewriter</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p:txBody>
        </p:sp>
        <p:sp>
          <p:nvSpPr>
            <p:cNvPr id="8" name="Rounded Rectangle 7"/>
            <p:cNvSpPr/>
            <p:nvPr/>
          </p:nvSpPr>
          <p:spPr>
            <a:xfrm>
              <a:off x="6324600" y="1906369"/>
              <a:ext cx="1905000" cy="3048000"/>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Memory Image</a:t>
              </a:r>
            </a:p>
            <a:p>
              <a:pPr algn="ctr"/>
              <a:endParaRPr lang="en-US" b="1" dirty="0"/>
            </a:p>
            <a:p>
              <a:pPr algn="ctr"/>
              <a:endParaRPr lang="en-US" b="1" dirty="0" smtClean="0"/>
            </a:p>
            <a:p>
              <a:pPr algn="ctr"/>
              <a:endParaRPr lang="en-US" b="1" dirty="0"/>
            </a:p>
            <a:p>
              <a:pPr algn="ctr"/>
              <a:endParaRPr lang="en-US" b="1" dirty="0" smtClean="0"/>
            </a:p>
            <a:p>
              <a:pPr algn="ctr"/>
              <a:endParaRPr lang="en-US" b="1" dirty="0"/>
            </a:p>
            <a:p>
              <a:pPr algn="ctr"/>
              <a:endParaRPr lang="en-US" b="1" dirty="0" smtClean="0"/>
            </a:p>
            <a:p>
              <a:pPr algn="ctr"/>
              <a:endParaRPr lang="en-US" b="1" dirty="0"/>
            </a:p>
            <a:p>
              <a:pPr algn="ctr"/>
              <a:endParaRPr lang="en-US" b="1" dirty="0" smtClean="0"/>
            </a:p>
            <a:p>
              <a:pPr algn="ctr"/>
              <a:endParaRPr lang="en-US" b="1" dirty="0"/>
            </a:p>
            <a:p>
              <a:pPr algn="ctr"/>
              <a:endParaRPr lang="en-US" b="1" dirty="0"/>
            </a:p>
          </p:txBody>
        </p:sp>
        <p:sp>
          <p:nvSpPr>
            <p:cNvPr id="4" name="Snip Single Corner Rectangle 3"/>
            <p:cNvSpPr/>
            <p:nvPr/>
          </p:nvSpPr>
          <p:spPr>
            <a:xfrm>
              <a:off x="228600" y="2971800"/>
              <a:ext cx="1371600" cy="990600"/>
            </a:xfrm>
            <a:prstGeom prst="snip1Rect">
              <a:avLst/>
            </a:prstGeom>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Original</a:t>
              </a:r>
            </a:p>
            <a:p>
              <a:pPr algn="ctr"/>
              <a:r>
                <a:rPr lang="en-US" dirty="0" smtClean="0"/>
                <a:t>Application</a:t>
              </a:r>
            </a:p>
            <a:p>
              <a:pPr algn="ctr"/>
              <a:r>
                <a:rPr lang="en-US" dirty="0" smtClean="0"/>
                <a:t>Binary</a:t>
              </a:r>
              <a:endParaRPr lang="en-US" dirty="0"/>
            </a:p>
          </p:txBody>
        </p:sp>
        <p:sp>
          <p:nvSpPr>
            <p:cNvPr id="9" name="Left Brace 8"/>
            <p:cNvSpPr/>
            <p:nvPr/>
          </p:nvSpPr>
          <p:spPr>
            <a:xfrm rot="16200000">
              <a:off x="2933700" y="4344769"/>
              <a:ext cx="304800" cy="1905000"/>
            </a:xfrm>
            <a:prstGeom prst="leftBrace">
              <a:avLst>
                <a:gd name="adj1" fmla="val 23333"/>
                <a:gd name="adj2" fmla="val 50000"/>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10" name="TextBox 9"/>
            <p:cNvSpPr txBox="1"/>
            <p:nvPr/>
          </p:nvSpPr>
          <p:spPr>
            <a:xfrm>
              <a:off x="1905000" y="5373469"/>
              <a:ext cx="2362200" cy="646331"/>
            </a:xfrm>
            <a:prstGeom prst="rect">
              <a:avLst/>
            </a:prstGeom>
            <a:noFill/>
          </p:spPr>
          <p:txBody>
            <a:bodyPr wrap="square" rtlCol="0">
              <a:spAutoFit/>
            </a:bodyPr>
            <a:lstStyle/>
            <a:p>
              <a:pPr algn="ctr"/>
              <a:r>
                <a:rPr lang="en-US" dirty="0" smtClean="0"/>
                <a:t>Static Rewriting </a:t>
              </a:r>
            </a:p>
            <a:p>
              <a:pPr algn="ctr"/>
              <a:r>
                <a:rPr lang="en-US" dirty="0" smtClean="0"/>
                <a:t>Phase</a:t>
              </a:r>
              <a:endParaRPr lang="en-US" dirty="0"/>
            </a:p>
          </p:txBody>
        </p:sp>
        <p:sp>
          <p:nvSpPr>
            <p:cNvPr id="11" name="Left Brace 10"/>
            <p:cNvSpPr/>
            <p:nvPr/>
          </p:nvSpPr>
          <p:spPr>
            <a:xfrm rot="16200000">
              <a:off x="7124700" y="4304883"/>
              <a:ext cx="304800" cy="1905000"/>
            </a:xfrm>
            <a:prstGeom prst="leftBrace">
              <a:avLst>
                <a:gd name="adj1" fmla="val 23333"/>
                <a:gd name="adj2" fmla="val 50000"/>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12" name="TextBox 11"/>
            <p:cNvSpPr txBox="1"/>
            <p:nvPr/>
          </p:nvSpPr>
          <p:spPr>
            <a:xfrm>
              <a:off x="6096000" y="5336738"/>
              <a:ext cx="2362200" cy="646331"/>
            </a:xfrm>
            <a:prstGeom prst="rect">
              <a:avLst/>
            </a:prstGeom>
            <a:noFill/>
          </p:spPr>
          <p:txBody>
            <a:bodyPr wrap="square" rtlCol="0">
              <a:spAutoFit/>
            </a:bodyPr>
            <a:lstStyle/>
            <a:p>
              <a:pPr algn="ctr"/>
              <a:r>
                <a:rPr lang="en-US" dirty="0" smtClean="0"/>
                <a:t>Load-time Stirring Phase</a:t>
              </a:r>
              <a:endParaRPr lang="en-US" dirty="0"/>
            </a:p>
          </p:txBody>
        </p:sp>
        <p:cxnSp>
          <p:nvCxnSpPr>
            <p:cNvPr id="19" name="Straight Arrow Connector 18"/>
            <p:cNvCxnSpPr>
              <a:stCxn id="4" idx="0"/>
              <a:endCxn id="6" idx="1"/>
            </p:cNvCxnSpPr>
            <p:nvPr/>
          </p:nvCxnSpPr>
          <p:spPr>
            <a:xfrm>
              <a:off x="1600200" y="3467100"/>
              <a:ext cx="533400" cy="1369"/>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a:off x="3810000" y="2933700"/>
              <a:ext cx="685800" cy="495300"/>
            </a:xfrm>
            <a:prstGeom prst="bentConnector3">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086100" y="3352800"/>
              <a:ext cx="0" cy="572868"/>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Elbow Connector 25"/>
            <p:cNvCxnSpPr/>
            <p:nvPr/>
          </p:nvCxnSpPr>
          <p:spPr>
            <a:xfrm flipV="1">
              <a:off x="3810000" y="3657600"/>
              <a:ext cx="685800" cy="647700"/>
            </a:xfrm>
            <a:prstGeom prst="bentConnector3">
              <a:avLst>
                <a:gd name="adj1" fmla="val 50000"/>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 name="Elbow Connector 30"/>
            <p:cNvCxnSpPr>
              <a:endCxn id="15" idx="1"/>
            </p:cNvCxnSpPr>
            <p:nvPr/>
          </p:nvCxnSpPr>
          <p:spPr>
            <a:xfrm flipV="1">
              <a:off x="5867400" y="2933700"/>
              <a:ext cx="609600" cy="458568"/>
            </a:xfrm>
            <a:prstGeom prst="bentConnector3">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2" name="Elbow Connector 31"/>
            <p:cNvCxnSpPr/>
            <p:nvPr/>
          </p:nvCxnSpPr>
          <p:spPr>
            <a:xfrm>
              <a:off x="5867400" y="3657600"/>
              <a:ext cx="609600" cy="607843"/>
            </a:xfrm>
            <a:prstGeom prst="bentConnector3">
              <a:avLst>
                <a:gd name="adj1" fmla="val 50000"/>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7" idx="3"/>
              <a:endCxn id="15" idx="2"/>
            </p:cNvCxnSpPr>
            <p:nvPr/>
          </p:nvCxnSpPr>
          <p:spPr>
            <a:xfrm flipV="1">
              <a:off x="7277100" y="3352800"/>
              <a:ext cx="0" cy="572868"/>
            </a:xfrm>
            <a:prstGeom prst="straightConnector1">
              <a:avLst/>
            </a:prstGeom>
            <a:ln w="25400">
              <a:solidFill>
                <a:schemeClr val="tx1"/>
              </a:solidFill>
              <a:headEnd type="stealth" w="lg" len="lg"/>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nip Single Corner Rectangle 4"/>
            <p:cNvSpPr/>
            <p:nvPr/>
          </p:nvSpPr>
          <p:spPr>
            <a:xfrm>
              <a:off x="4495800" y="2971800"/>
              <a:ext cx="1371600" cy="990600"/>
            </a:xfrm>
            <a:prstGeom prst="snip1Rect">
              <a:avLst/>
            </a:prstGeom>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Self-stirring</a:t>
              </a:r>
            </a:p>
            <a:p>
              <a:pPr algn="ctr"/>
              <a:r>
                <a:rPr lang="en-US" dirty="0" smtClean="0"/>
                <a:t>Binary</a:t>
              </a:r>
              <a:endParaRPr lang="en-US" dirty="0"/>
            </a:p>
          </p:txBody>
        </p:sp>
        <p:sp>
          <p:nvSpPr>
            <p:cNvPr id="13" name="Rectangle 12"/>
            <p:cNvSpPr/>
            <p:nvPr/>
          </p:nvSpPr>
          <p:spPr>
            <a:xfrm>
              <a:off x="2362200" y="2514600"/>
              <a:ext cx="1447800" cy="838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smtClean="0"/>
                <a:t>Conservative Disassembler</a:t>
              </a:r>
            </a:p>
            <a:p>
              <a:pPr algn="ctr"/>
              <a:r>
                <a:rPr lang="en-US" sz="1600" dirty="0" smtClean="0"/>
                <a:t>(IDA Python)</a:t>
              </a:r>
              <a:endParaRPr lang="en-US" sz="1600" dirty="0"/>
            </a:p>
          </p:txBody>
        </p:sp>
        <p:sp>
          <p:nvSpPr>
            <p:cNvPr id="14" name="Rectangle 13"/>
            <p:cNvSpPr/>
            <p:nvPr/>
          </p:nvSpPr>
          <p:spPr>
            <a:xfrm>
              <a:off x="2362200" y="3925669"/>
              <a:ext cx="1447800" cy="838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smtClean="0"/>
                <a:t>Lookup Table</a:t>
              </a:r>
            </a:p>
            <a:p>
              <a:pPr algn="ctr"/>
              <a:r>
                <a:rPr lang="en-US" sz="1600" dirty="0" smtClean="0"/>
                <a:t>Generator</a:t>
              </a:r>
              <a:endParaRPr lang="en-US" sz="1600" dirty="0"/>
            </a:p>
          </p:txBody>
        </p:sp>
        <p:sp>
          <p:nvSpPr>
            <p:cNvPr id="15" name="Rectangle 14"/>
            <p:cNvSpPr/>
            <p:nvPr/>
          </p:nvSpPr>
          <p:spPr>
            <a:xfrm>
              <a:off x="6477000" y="2514600"/>
              <a:ext cx="1600200" cy="838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smtClean="0"/>
                <a:t>Load-time Randomizer</a:t>
              </a:r>
            </a:p>
            <a:p>
              <a:pPr algn="ctr"/>
              <a:r>
                <a:rPr lang="en-US" sz="1600" dirty="0" smtClean="0"/>
                <a:t>(Helper Library)</a:t>
              </a:r>
              <a:endParaRPr lang="en-US" sz="1600" dirty="0"/>
            </a:p>
          </p:txBody>
        </p:sp>
        <p:sp>
          <p:nvSpPr>
            <p:cNvPr id="17" name="Snip Single Corner Rectangle 16"/>
            <p:cNvSpPr/>
            <p:nvPr/>
          </p:nvSpPr>
          <p:spPr>
            <a:xfrm>
              <a:off x="6477000" y="3925668"/>
              <a:ext cx="1600200" cy="831949"/>
            </a:xfrm>
            <a:prstGeom prst="snip1Rect">
              <a:avLst/>
            </a:prstGeom>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Randomized Instruction Addresses</a:t>
              </a:r>
            </a:p>
            <a:p>
              <a:pPr algn="ctr"/>
              <a:endParaRPr lang="en-US" sz="400" dirty="0"/>
            </a:p>
          </p:txBody>
        </p:sp>
      </p:grpSp>
      <p:sp>
        <p:nvSpPr>
          <p:cNvPr id="7" name="Slide Number Placeholder 6"/>
          <p:cNvSpPr>
            <a:spLocks noGrp="1"/>
          </p:cNvSpPr>
          <p:nvPr>
            <p:ph type="sldNum" sz="quarter" idx="12"/>
          </p:nvPr>
        </p:nvSpPr>
        <p:spPr/>
        <p:txBody>
          <a:bodyPr/>
          <a:lstStyle/>
          <a:p>
            <a:fld id="{41331FAA-50EC-4C56-9D36-99FA80716BE4}" type="slidenum">
              <a:rPr lang="en-US" smtClean="0"/>
              <a:t>15</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 Disassembly Error Tolerance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50659672"/>
              </p:ext>
            </p:extLst>
          </p:nvPr>
        </p:nvGraphicFramePr>
        <p:xfrm>
          <a:off x="762000" y="2331720"/>
          <a:ext cx="7696200" cy="4358640"/>
        </p:xfrm>
        <a:graphic>
          <a:graphicData uri="http://schemas.openxmlformats.org/drawingml/2006/table">
            <a:tbl>
              <a:tblPr firstRow="1" bandRow="1">
                <a:tableStyleId>{5C22544A-7EE6-4342-B048-85BDC9FD1C3A}</a:tableStyleId>
              </a:tblPr>
              <a:tblGrid>
                <a:gridCol w="381000"/>
                <a:gridCol w="770170"/>
                <a:gridCol w="230649"/>
                <a:gridCol w="1396693"/>
                <a:gridCol w="234176"/>
                <a:gridCol w="1326995"/>
                <a:gridCol w="234176"/>
                <a:gridCol w="1405053"/>
                <a:gridCol w="234176"/>
                <a:gridCol w="1483112"/>
              </a:tblGrid>
              <a:tr h="240323">
                <a:tc>
                  <a:txBody>
                    <a:bodyPr/>
                    <a:lstStyle/>
                    <a:p>
                      <a:pPr algn="ctr"/>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Hex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Path 1</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Path</a:t>
                      </a:r>
                      <a:r>
                        <a:rPr lang="en-US" sz="1600" baseline="0" dirty="0" smtClean="0">
                          <a:latin typeface="Courier New" pitchFamily="49" charset="0"/>
                          <a:cs typeface="Courier New" pitchFamily="49" charset="0"/>
                        </a:rPr>
                        <a:t> 2</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Path 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Path 4</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FF</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l"/>
                      <a:r>
                        <a:rPr lang="en-US" sz="1600" smtClean="0">
                          <a:latin typeface="Courier New" pitchFamily="49" charset="0"/>
                          <a:cs typeface="Courier New" pitchFamily="49" charset="0"/>
                        </a:rPr>
                        <a:t>jmp eax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E0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lang="en-US" sz="1600" dirty="0" err="1" smtClean="0">
                          <a:latin typeface="Courier New" pitchFamily="49" charset="0"/>
                          <a:cs typeface="Courier New" pitchFamily="49" charset="0"/>
                        </a:rPr>
                        <a:t>loopne</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5B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smtClean="0">
                          <a:latin typeface="Courier New" pitchFamily="49" charset="0"/>
                          <a:cs typeface="Courier New" pitchFamily="49" charset="0"/>
                        </a:rPr>
                        <a:t>pop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5D</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smtClean="0">
                          <a:latin typeface="Courier New" pitchFamily="49" charset="0"/>
                          <a:cs typeface="Courier New" pitchFamily="49" charset="0"/>
                        </a:rPr>
                        <a:t>L1:</a:t>
                      </a:r>
                      <a:r>
                        <a:rPr lang="en-US" sz="1600" baseline="0" dirty="0" smtClean="0">
                          <a:latin typeface="Courier New" pitchFamily="49" charset="0"/>
                          <a:cs typeface="Courier New" pitchFamily="49" charset="0"/>
                        </a:rPr>
                        <a:t> </a:t>
                      </a:r>
                      <a:r>
                        <a:rPr lang="en-US" sz="1600" dirty="0" smtClean="0">
                          <a:latin typeface="Courier New" pitchFamily="49" charset="0"/>
                          <a:cs typeface="Courier New" pitchFamily="49" charset="0"/>
                        </a:rPr>
                        <a:t>pop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C3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err="1" smtClean="0">
                          <a:latin typeface="Courier New" pitchFamily="49" charset="0"/>
                          <a:cs typeface="Courier New" pitchFamily="49" charset="0"/>
                        </a:rPr>
                        <a:t>retn</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0F</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6">
                  <a:txBody>
                    <a:bodyPr/>
                    <a:lstStyle/>
                    <a:p>
                      <a:pPr algn="l"/>
                      <a:r>
                        <a:rPr lang="en-US" sz="1600" dirty="0" err="1" smtClean="0">
                          <a:latin typeface="Courier New" pitchFamily="49" charset="0"/>
                          <a:cs typeface="Courier New" pitchFamily="49" charset="0"/>
                        </a:rPr>
                        <a:t>jcc</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88</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B0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50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FF</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latin typeface="Courier New" pitchFamily="49" charset="0"/>
                          <a:cs typeface="Courier New" pitchFamily="49" charset="0"/>
                        </a:rPr>
                        <a:t>N/A</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FF</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8B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smtClean="0">
                          <a:latin typeface="Courier New" pitchFamily="49" charset="0"/>
                          <a:cs typeface="Courier New" pitchFamily="49" charset="0"/>
                        </a:rPr>
                        <a:t>L2: </a:t>
                      </a:r>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3"/>
          <p:cNvSpPr/>
          <p:nvPr/>
        </p:nvSpPr>
        <p:spPr>
          <a:xfrm>
            <a:off x="609600" y="1447800"/>
            <a:ext cx="7848600" cy="3786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Courier New" pitchFamily="49" charset="0"/>
                <a:cs typeface="Courier New" pitchFamily="49" charset="0"/>
              </a:rPr>
              <a:t>Byte Sequence: FF E0 5B 5D C3 0F 88 B0 50 FF </a:t>
            </a:r>
            <a:r>
              <a:rPr lang="en-US" dirty="0" err="1" smtClean="0">
                <a:latin typeface="Courier New" pitchFamily="49" charset="0"/>
                <a:cs typeface="Courier New" pitchFamily="49" charset="0"/>
              </a:rPr>
              <a:t>FF</a:t>
            </a:r>
            <a:r>
              <a:rPr lang="en-US" dirty="0" smtClean="0">
                <a:latin typeface="Courier New" pitchFamily="49" charset="0"/>
                <a:cs typeface="Courier New" pitchFamily="49" charset="0"/>
              </a:rPr>
              <a:t> 8B</a:t>
            </a:r>
            <a:endParaRPr lang="en-US" dirty="0">
              <a:latin typeface="Courier New" pitchFamily="49" charset="0"/>
              <a:cs typeface="Courier New" pitchFamily="49" charset="0"/>
            </a:endParaRPr>
          </a:p>
        </p:txBody>
      </p:sp>
      <p:sp>
        <p:nvSpPr>
          <p:cNvPr id="3" name="Slide Number Placeholder 2"/>
          <p:cNvSpPr>
            <a:spLocks noGrp="1"/>
          </p:cNvSpPr>
          <p:nvPr>
            <p:ph type="sldNum" sz="quarter" idx="12"/>
          </p:nvPr>
        </p:nvSpPr>
        <p:spPr/>
        <p:txBody>
          <a:bodyPr/>
          <a:lstStyle/>
          <a:p>
            <a:fld id="{41331FAA-50EC-4C56-9D36-99FA80716BE4}" type="slidenum">
              <a:rPr lang="en-US" smtClean="0"/>
              <a:t>16</a:t>
            </a:fld>
            <a:endParaRPr lang="en-US"/>
          </a:p>
        </p:txBody>
      </p:sp>
      <p:sp>
        <p:nvSpPr>
          <p:cNvPr id="8" name="Left Arrow 7"/>
          <p:cNvSpPr/>
          <p:nvPr/>
        </p:nvSpPr>
        <p:spPr>
          <a:xfrm>
            <a:off x="3810000" y="3700698"/>
            <a:ext cx="1093034"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5410200" y="6400800"/>
            <a:ext cx="1093034"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82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38200" y="473193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838200" y="2718841"/>
            <a:ext cx="228600" cy="3910559"/>
            <a:chOff x="838200" y="2490241"/>
            <a:chExt cx="228600" cy="3910559"/>
          </a:xfrm>
        </p:grpSpPr>
        <p:grpSp>
          <p:nvGrpSpPr>
            <p:cNvPr id="26" name="Group 25"/>
            <p:cNvGrpSpPr/>
            <p:nvPr/>
          </p:nvGrpSpPr>
          <p:grpSpPr>
            <a:xfrm>
              <a:off x="838200" y="2490241"/>
              <a:ext cx="228600" cy="1891651"/>
              <a:chOff x="838200" y="2490241"/>
              <a:chExt cx="228600" cy="1891651"/>
            </a:xfrm>
          </p:grpSpPr>
          <p:sp>
            <p:nvSpPr>
              <p:cNvPr id="19" name="Oval 18"/>
              <p:cNvSpPr/>
              <p:nvPr/>
            </p:nvSpPr>
            <p:spPr>
              <a:xfrm>
                <a:off x="838200" y="24902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38200" y="314035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200" y="35072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38200" y="383718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38200" y="4153292"/>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Oval 27"/>
            <p:cNvSpPr/>
            <p:nvPr/>
          </p:nvSpPr>
          <p:spPr>
            <a:xfrm>
              <a:off x="838200" y="6172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Oval 29"/>
          <p:cNvSpPr/>
          <p:nvPr/>
        </p:nvSpPr>
        <p:spPr>
          <a:xfrm>
            <a:off x="835687" y="5049719"/>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ultiply 30"/>
          <p:cNvSpPr/>
          <p:nvPr/>
        </p:nvSpPr>
        <p:spPr>
          <a:xfrm flipH="1">
            <a:off x="814082" y="5715000"/>
            <a:ext cx="276833" cy="304800"/>
          </a:xfrm>
          <a:prstGeom prst="mathMultiply">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ultiply 31"/>
          <p:cNvSpPr/>
          <p:nvPr/>
        </p:nvSpPr>
        <p:spPr>
          <a:xfrm flipH="1">
            <a:off x="811570" y="5027110"/>
            <a:ext cx="276833" cy="304800"/>
          </a:xfrm>
          <a:prstGeom prst="mathMultiply">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57400" y="2286000"/>
            <a:ext cx="1600200" cy="45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657600" y="2286000"/>
            <a:ext cx="1600200" cy="45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257800" y="2283378"/>
            <a:ext cx="1600200" cy="45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ultiply 35"/>
          <p:cNvSpPr/>
          <p:nvPr/>
        </p:nvSpPr>
        <p:spPr>
          <a:xfrm flipH="1">
            <a:off x="4980967" y="1923714"/>
            <a:ext cx="276833" cy="304800"/>
          </a:xfrm>
          <a:prstGeom prst="mathMultiply">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58975" y="196181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847788" y="2228514"/>
            <a:ext cx="1752600" cy="34629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858000" y="5691433"/>
            <a:ext cx="1752600" cy="4572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847788" y="2228514"/>
            <a:ext cx="1742388" cy="45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987575" y="1905000"/>
            <a:ext cx="5089625" cy="369332"/>
          </a:xfrm>
          <a:prstGeom prst="rect">
            <a:avLst/>
          </a:prstGeom>
          <a:noFill/>
        </p:spPr>
        <p:txBody>
          <a:bodyPr wrap="square" rtlCol="0">
            <a:spAutoFit/>
          </a:bodyPr>
          <a:lstStyle/>
          <a:p>
            <a:r>
              <a:rPr lang="en-US" b="1" dirty="0" smtClean="0"/>
              <a:t>Disassembled           Invalid</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2808356404"/>
              </p:ext>
            </p:extLst>
          </p:nvPr>
        </p:nvGraphicFramePr>
        <p:xfrm>
          <a:off x="7162800" y="2362200"/>
          <a:ext cx="1752600" cy="4297680"/>
        </p:xfrm>
        <a:graphic>
          <a:graphicData uri="http://schemas.openxmlformats.org/drawingml/2006/table">
            <a:tbl>
              <a:tblPr firstRow="1" bandRow="1">
                <a:tableStyleId>{5940675A-B579-460E-94D1-54222C63F5DA}</a:tableStyleId>
              </a:tblPr>
              <a:tblGrid>
                <a:gridCol w="1752600"/>
              </a:tblGrid>
              <a:tr h="321469">
                <a:tc>
                  <a:txBody>
                    <a:bodyPr/>
                    <a:lstStyle/>
                    <a:p>
                      <a:r>
                        <a:rPr lang="en-US" b="1" dirty="0" smtClean="0">
                          <a:solidFill>
                            <a:schemeClr val="bg1"/>
                          </a:solidFill>
                        </a:rPr>
                        <a:t>Included</a:t>
                      </a:r>
                    </a:p>
                    <a:p>
                      <a:r>
                        <a:rPr lang="en-US" b="1" dirty="0" smtClean="0">
                          <a:solidFill>
                            <a:schemeClr val="bg1"/>
                          </a:solidFill>
                        </a:rPr>
                        <a:t>Disassembly</a:t>
                      </a:r>
                      <a:endParaRPr lang="en-US" b="1" dirty="0">
                        <a:solidFill>
                          <a:schemeClr val="bg1"/>
                        </a:solidFill>
                      </a:endParaRPr>
                    </a:p>
                  </a:txBody>
                  <a:tcPr>
                    <a:solidFill>
                      <a:schemeClr val="accent1"/>
                    </a:solidFill>
                  </a:tcPr>
                </a:tc>
              </a:tr>
              <a:tr h="321469">
                <a:tc>
                  <a:txBody>
                    <a:bodyPr/>
                    <a:lstStyle/>
                    <a:p>
                      <a:r>
                        <a:rPr lang="en-US" dirty="0" err="1" smtClean="0">
                          <a:latin typeface="Courier New" pitchFamily="49" charset="0"/>
                          <a:cs typeface="Courier New" pitchFamily="49" charset="0"/>
                        </a:rPr>
                        <a:t>jmp</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eax</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smtClean="0">
                          <a:latin typeface="Courier New" pitchFamily="49" charset="0"/>
                          <a:cs typeface="Courier New" pitchFamily="49" charset="0"/>
                        </a:rPr>
                        <a:t>pop</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smtClean="0">
                          <a:latin typeface="Courier New" pitchFamily="49" charset="0"/>
                          <a:cs typeface="Courier New" pitchFamily="49" charset="0"/>
                        </a:rPr>
                        <a:t>L1: pop</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retn</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jcc</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smtClean="0">
                          <a:latin typeface="Courier New" pitchFamily="49" charset="0"/>
                          <a:cs typeface="Courier New" pitchFamily="49" charset="0"/>
                        </a:rPr>
                        <a:t>L2:</a:t>
                      </a:r>
                      <a:r>
                        <a:rPr lang="en-US" baseline="0" dirty="0" smtClean="0">
                          <a:latin typeface="Courier New" pitchFamily="49" charset="0"/>
                          <a:cs typeface="Courier New" pitchFamily="49" charset="0"/>
                        </a:rPr>
                        <a:t> </a:t>
                      </a:r>
                      <a:r>
                        <a:rPr lang="en-US" baseline="0" dirty="0" err="1" smtClean="0">
                          <a:latin typeface="Courier New" pitchFamily="49" charset="0"/>
                          <a:cs typeface="Courier New" pitchFamily="49" charset="0"/>
                        </a:rPr>
                        <a:t>mov</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loopne</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jmp</a:t>
                      </a:r>
                      <a:r>
                        <a:rPr lang="en-US" dirty="0" smtClean="0">
                          <a:latin typeface="Courier New" pitchFamily="49" charset="0"/>
                          <a:cs typeface="Courier New" pitchFamily="49" charset="0"/>
                        </a:rPr>
                        <a:t> L1</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mov</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jmp</a:t>
                      </a:r>
                      <a:r>
                        <a:rPr lang="en-US" dirty="0" smtClean="0">
                          <a:latin typeface="Courier New" pitchFamily="49" charset="0"/>
                          <a:cs typeface="Courier New" pitchFamily="49" charset="0"/>
                        </a:rPr>
                        <a:t> L2</a:t>
                      </a:r>
                      <a:endParaRPr lang="en-US" dirty="0">
                        <a:latin typeface="Courier New" pitchFamily="49" charset="0"/>
                        <a:cs typeface="Courier New" pitchFamily="49" charset="0"/>
                      </a:endParaRPr>
                    </a:p>
                  </a:txBody>
                  <a:tcPr>
                    <a:solidFill>
                      <a:schemeClr val="bg1">
                        <a:lumMod val="75000"/>
                      </a:schemeClr>
                    </a:solidFill>
                  </a:tcPr>
                </a:tc>
              </a:tr>
            </a:tbl>
          </a:graphicData>
        </a:graphic>
      </p:graphicFrame>
    </p:spTree>
    <p:extLst>
      <p:ext uri="{BB962C8B-B14F-4D97-AF65-F5344CB8AC3E}">
        <p14:creationId xmlns:p14="http://schemas.microsoft.com/office/powerpoint/2010/main" val="215120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xit" presetSubtype="0" fill="hold" grpId="0" nodeType="withEffect">
                                  <p:stCondLst>
                                    <p:cond delay="0"/>
                                  </p:stCondLst>
                                  <p:childTnLst>
                                    <p:animEffect transition="out" filter="fade">
                                      <p:cBhvr>
                                        <p:cTn id="9" dur="500"/>
                                        <p:tgtEl>
                                          <p:spTgt spid="33"/>
                                        </p:tgtEl>
                                      </p:cBhvr>
                                    </p:animEffect>
                                    <p:set>
                                      <p:cBhvr>
                                        <p:cTn id="10" dur="1" fill="hold">
                                          <p:stCondLst>
                                            <p:cond delay="499"/>
                                          </p:stCondLst>
                                        </p:cTn>
                                        <p:tgtEl>
                                          <p:spTgt spid="3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xit" presetSubtype="0" fill="hold" grpId="0" nodeType="withEffect">
                                  <p:stCondLst>
                                    <p:cond delay="0"/>
                                  </p:stCondLst>
                                  <p:childTnLst>
                                    <p:animEffect transition="out" filter="fade">
                                      <p:cBhvr>
                                        <p:cTn id="17" dur="500"/>
                                        <p:tgtEl>
                                          <p:spTgt spid="34"/>
                                        </p:tgtEl>
                                      </p:cBhvr>
                                    </p:animEffect>
                                    <p:set>
                                      <p:cBhvr>
                                        <p:cTn id="18" dur="1" fill="hold">
                                          <p:stCondLst>
                                            <p:cond delay="499"/>
                                          </p:stCondLst>
                                        </p:cTn>
                                        <p:tgtEl>
                                          <p:spTgt spid="3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xit" presetSubtype="0" fill="hold" grpId="0" nodeType="withEffect">
                                  <p:stCondLst>
                                    <p:cond delay="0"/>
                                  </p:stCondLst>
                                  <p:childTnLst>
                                    <p:animEffect transition="out" filter="fade">
                                      <p:cBhvr>
                                        <p:cTn id="25" dur="500"/>
                                        <p:tgtEl>
                                          <p:spTgt spid="35"/>
                                        </p:tgtEl>
                                      </p:cBhvr>
                                    </p:animEffect>
                                    <p:set>
                                      <p:cBhvr>
                                        <p:cTn id="26" dur="1" fill="hold">
                                          <p:stCondLst>
                                            <p:cond delay="499"/>
                                          </p:stCondLst>
                                        </p:cTn>
                                        <p:tgtEl>
                                          <p:spTgt spid="3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xit" presetSubtype="0" fill="hold" grpId="0" nodeType="withEffect">
                                  <p:stCondLst>
                                    <p:cond delay="0"/>
                                  </p:stCondLst>
                                  <p:childTnLst>
                                    <p:animEffect transition="out" filter="fade">
                                      <p:cBhvr>
                                        <p:cTn id="33" dur="500"/>
                                        <p:tgtEl>
                                          <p:spTgt spid="38"/>
                                        </p:tgtEl>
                                      </p:cBhvr>
                                    </p:animEffect>
                                    <p:set>
                                      <p:cBhvr>
                                        <p:cTn id="34" dur="1" fill="hold">
                                          <p:stCondLst>
                                            <p:cond delay="499"/>
                                          </p:stCondLst>
                                        </p:cTn>
                                        <p:tgtEl>
                                          <p:spTgt spid="3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xit" presetSubtype="0" fill="hold" grpId="0" nodeType="withEffect">
                                  <p:stCondLst>
                                    <p:cond delay="0"/>
                                  </p:stCondLst>
                                  <p:childTnLst>
                                    <p:animEffect transition="out" filter="fade">
                                      <p:cBhvr>
                                        <p:cTn id="41" dur="500"/>
                                        <p:tgtEl>
                                          <p:spTgt spid="39"/>
                                        </p:tgtEl>
                                      </p:cBhvr>
                                    </p:animEffect>
                                    <p:set>
                                      <p:cBhvr>
                                        <p:cTn id="42" dur="1" fill="hold">
                                          <p:stCondLst>
                                            <p:cond delay="499"/>
                                          </p:stCondLst>
                                        </p:cTn>
                                        <p:tgtEl>
                                          <p:spTgt spid="3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30"/>
                                        </p:tgtEl>
                                      </p:cBhvr>
                                    </p:animEffect>
                                    <p:set>
                                      <p:cBhvr>
                                        <p:cTn id="47" dur="1" fill="hold">
                                          <p:stCondLst>
                                            <p:cond delay="499"/>
                                          </p:stCondLst>
                                        </p:cTn>
                                        <p:tgtEl>
                                          <p:spTgt spid="30"/>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500"/>
                                        <p:tgtEl>
                                          <p:spTgt spid="32"/>
                                        </p:tgtEl>
                                      </p:cBhvr>
                                    </p:animEffec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30" grpId="0" animBg="1"/>
      <p:bldP spid="30" grpId="1" animBg="1"/>
      <p:bldP spid="31" grpId="0" animBg="1"/>
      <p:bldP spid="32" grpId="0" animBg="1"/>
      <p:bldP spid="33" grpId="0" animBg="1"/>
      <p:bldP spid="34" grpId="0" animBg="1"/>
      <p:bldP spid="35" grpId="0" animBg="1"/>
      <p:bldP spid="38" grpId="0" animBg="1"/>
      <p:bldP spid="39" grpId="0" animBg="1"/>
      <p:bldP spid="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Rewriting</a:t>
            </a:r>
            <a:endParaRPr lang="en-US" dirty="0"/>
          </a:p>
        </p:txBody>
      </p:sp>
      <p:sp>
        <p:nvSpPr>
          <p:cNvPr id="4" name="Rectangle 3"/>
          <p:cNvSpPr/>
          <p:nvPr/>
        </p:nvSpPr>
        <p:spPr>
          <a:xfrm>
            <a:off x="452351" y="1828799"/>
            <a:ext cx="3433733"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Header</a:t>
            </a:r>
            <a:endParaRPr lang="en-US" sz="2400" dirty="0"/>
          </a:p>
        </p:txBody>
      </p:sp>
      <p:sp>
        <p:nvSpPr>
          <p:cNvPr id="7" name="Rectangle 6"/>
          <p:cNvSpPr/>
          <p:nvPr/>
        </p:nvSpPr>
        <p:spPr>
          <a:xfrm>
            <a:off x="452351" y="2209799"/>
            <a:ext cx="3433733" cy="3886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Import Address Table</a:t>
            </a:r>
            <a:endParaRPr lang="en-US" sz="2400" dirty="0"/>
          </a:p>
        </p:txBody>
      </p:sp>
      <p:sp>
        <p:nvSpPr>
          <p:cNvPr id="8" name="Rectangle 7"/>
          <p:cNvSpPr/>
          <p:nvPr/>
        </p:nvSpPr>
        <p:spPr>
          <a:xfrm>
            <a:off x="452351" y="2598419"/>
            <a:ext cx="3433733"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.data</a:t>
            </a:r>
            <a:endParaRPr lang="en-US" sz="2400" dirty="0"/>
          </a:p>
        </p:txBody>
      </p:sp>
      <p:sp>
        <p:nvSpPr>
          <p:cNvPr id="9" name="Rectangle 8"/>
          <p:cNvSpPr/>
          <p:nvPr/>
        </p:nvSpPr>
        <p:spPr>
          <a:xfrm>
            <a:off x="452351" y="2979420"/>
            <a:ext cx="3433733" cy="17449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.text</a:t>
            </a:r>
          </a:p>
          <a:p>
            <a:pPr algn="ctr"/>
            <a:endParaRPr lang="en-US" sz="800" dirty="0"/>
          </a:p>
          <a:p>
            <a:pPr algn="ctr"/>
            <a:endParaRPr lang="en-US" sz="800" dirty="0"/>
          </a:p>
          <a:p>
            <a:pPr algn="ctr"/>
            <a:endParaRPr lang="en-US" sz="800" dirty="0"/>
          </a:p>
          <a:p>
            <a:pPr algn="ctr"/>
            <a:endParaRPr lang="en-US" dirty="0" smtClean="0"/>
          </a:p>
          <a:p>
            <a:pPr algn="ctr"/>
            <a:endParaRPr lang="en-US" dirty="0"/>
          </a:p>
          <a:p>
            <a:pPr algn="ctr"/>
            <a:endParaRPr lang="en-US" dirty="0" smtClean="0"/>
          </a:p>
          <a:p>
            <a:pPr algn="ctr"/>
            <a:endParaRPr lang="en-US" dirty="0"/>
          </a:p>
        </p:txBody>
      </p:sp>
      <p:sp>
        <p:nvSpPr>
          <p:cNvPr id="10" name="TextBox 9"/>
          <p:cNvSpPr txBox="1"/>
          <p:nvPr/>
        </p:nvSpPr>
        <p:spPr>
          <a:xfrm>
            <a:off x="452351" y="1295400"/>
            <a:ext cx="3433734" cy="523220"/>
          </a:xfrm>
          <a:prstGeom prst="rect">
            <a:avLst/>
          </a:prstGeom>
          <a:noFill/>
        </p:spPr>
        <p:txBody>
          <a:bodyPr wrap="square" rtlCol="0">
            <a:spAutoFit/>
          </a:bodyPr>
          <a:lstStyle/>
          <a:p>
            <a:pPr algn="ctr"/>
            <a:r>
              <a:rPr lang="en-US" sz="2800" b="1" dirty="0" smtClean="0"/>
              <a:t>Original Binary</a:t>
            </a:r>
            <a:endParaRPr lang="en-US" sz="2800" b="1" dirty="0"/>
          </a:p>
        </p:txBody>
      </p:sp>
      <p:sp>
        <p:nvSpPr>
          <p:cNvPr id="11" name="Snip Single Corner Rectangle 10"/>
          <p:cNvSpPr/>
          <p:nvPr/>
        </p:nvSpPr>
        <p:spPr>
          <a:xfrm>
            <a:off x="528551" y="3352799"/>
            <a:ext cx="3243233" cy="1295401"/>
          </a:xfrm>
          <a:prstGeom prst="snip1Rect">
            <a:avLst/>
          </a:prstGeom>
          <a:solidFill>
            <a:schemeClr val="tx1">
              <a:lumMod val="65000"/>
              <a:lumOff val="35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900" dirty="0" smtClean="0">
                <a:latin typeface="Courier New" pitchFamily="49" charset="0"/>
                <a:cs typeface="Courier New" pitchFamily="49" charset="0"/>
              </a:rPr>
              <a:t>Block 1 -&gt; 500F86…</a:t>
            </a:r>
          </a:p>
          <a:p>
            <a:r>
              <a:rPr lang="en-US" sz="1900" dirty="0" smtClean="0">
                <a:latin typeface="Courier New" pitchFamily="49" charset="0"/>
                <a:cs typeface="Courier New" pitchFamily="49" charset="0"/>
              </a:rPr>
              <a:t>data    -&gt; (8 bytes)</a:t>
            </a:r>
            <a:r>
              <a:rPr lang="en-US" sz="1900" dirty="0">
                <a:latin typeface="Courier New" pitchFamily="49" charset="0"/>
                <a:cs typeface="Courier New" pitchFamily="49" charset="0"/>
              </a:rPr>
              <a:t> Block </a:t>
            </a:r>
            <a:r>
              <a:rPr lang="en-US" sz="1900" dirty="0" smtClean="0">
                <a:latin typeface="Courier New" pitchFamily="49" charset="0"/>
                <a:cs typeface="Courier New" pitchFamily="49" charset="0"/>
              </a:rPr>
              <a:t>2 </a:t>
            </a:r>
            <a:r>
              <a:rPr lang="en-US" sz="1900" dirty="0">
                <a:latin typeface="Courier New" pitchFamily="49" charset="0"/>
                <a:cs typeface="Courier New" pitchFamily="49" charset="0"/>
              </a:rPr>
              <a:t>-&gt; </a:t>
            </a:r>
            <a:r>
              <a:rPr lang="en-US" sz="1900" dirty="0" smtClean="0">
                <a:latin typeface="Courier New" pitchFamily="49" charset="0"/>
                <a:cs typeface="Courier New" pitchFamily="49" charset="0"/>
              </a:rPr>
              <a:t>55FF24…</a:t>
            </a:r>
          </a:p>
          <a:p>
            <a:r>
              <a:rPr lang="en-US" sz="1900" dirty="0" smtClean="0">
                <a:latin typeface="Courier New" pitchFamily="49" charset="0"/>
                <a:cs typeface="Courier New" pitchFamily="49" charset="0"/>
              </a:rPr>
              <a:t>…	</a:t>
            </a:r>
            <a:r>
              <a:rPr lang="en-US" sz="1900" dirty="0">
                <a:latin typeface="Courier New" pitchFamily="49" charset="0"/>
                <a:cs typeface="Courier New" pitchFamily="49" charset="0"/>
              </a:rPr>
              <a:t> </a:t>
            </a:r>
            <a:r>
              <a:rPr lang="en-US" sz="19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endParaRPr lang="en-US" sz="1200" dirty="0">
              <a:latin typeface="Courier New" pitchFamily="49" charset="0"/>
              <a:cs typeface="Courier New" pitchFamily="49" charset="0"/>
            </a:endParaRPr>
          </a:p>
        </p:txBody>
      </p:sp>
      <p:sp>
        <p:nvSpPr>
          <p:cNvPr id="12" name="Rectangle 11"/>
          <p:cNvSpPr/>
          <p:nvPr/>
        </p:nvSpPr>
        <p:spPr>
          <a:xfrm>
            <a:off x="4414751" y="1828800"/>
            <a:ext cx="3585211" cy="380999"/>
          </a:xfrm>
          <a:prstGeom prst="rect">
            <a:avLst/>
          </a:prstGeom>
          <a:solidFill>
            <a:schemeClr val="accent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Rewritten Header</a:t>
            </a:r>
            <a:endParaRPr lang="en-US" sz="2400" dirty="0"/>
          </a:p>
        </p:txBody>
      </p:sp>
      <p:sp>
        <p:nvSpPr>
          <p:cNvPr id="13" name="Rectangle 12"/>
          <p:cNvSpPr/>
          <p:nvPr/>
        </p:nvSpPr>
        <p:spPr>
          <a:xfrm>
            <a:off x="4414751" y="2209800"/>
            <a:ext cx="3585211" cy="3886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Import Address Table</a:t>
            </a:r>
            <a:endParaRPr lang="en-US" sz="2400" dirty="0"/>
          </a:p>
        </p:txBody>
      </p:sp>
      <p:sp>
        <p:nvSpPr>
          <p:cNvPr id="14" name="Rectangle 13"/>
          <p:cNvSpPr/>
          <p:nvPr/>
        </p:nvSpPr>
        <p:spPr>
          <a:xfrm>
            <a:off x="4414751" y="2598420"/>
            <a:ext cx="3585211" cy="3809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.data</a:t>
            </a:r>
            <a:endParaRPr lang="en-US" sz="2400" dirty="0"/>
          </a:p>
        </p:txBody>
      </p:sp>
      <p:sp>
        <p:nvSpPr>
          <p:cNvPr id="15" name="Rectangle 14"/>
          <p:cNvSpPr/>
          <p:nvPr/>
        </p:nvSpPr>
        <p:spPr>
          <a:xfrm>
            <a:off x="4414751" y="2979419"/>
            <a:ext cx="3585211" cy="1744981"/>
          </a:xfrm>
          <a:prstGeom prst="rect">
            <a:avLst/>
          </a:prstGeom>
          <a:solidFill>
            <a:schemeClr val="accent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.told (NX bit set)</a:t>
            </a:r>
            <a:endParaRPr lang="en-US" sz="2400" dirty="0"/>
          </a:p>
          <a:p>
            <a:pPr algn="ctr"/>
            <a:endParaRPr lang="en-US" sz="2000" dirty="0"/>
          </a:p>
          <a:p>
            <a:pPr algn="ctr"/>
            <a:endParaRPr lang="en-US" dirty="0" smtClean="0"/>
          </a:p>
          <a:p>
            <a:pPr algn="ctr"/>
            <a:endParaRPr lang="en-US" dirty="0"/>
          </a:p>
          <a:p>
            <a:pPr algn="ctr"/>
            <a:endParaRPr lang="en-US" dirty="0" smtClean="0"/>
          </a:p>
          <a:p>
            <a:pPr algn="ctr"/>
            <a:endParaRPr lang="en-US" dirty="0"/>
          </a:p>
        </p:txBody>
      </p:sp>
      <p:sp>
        <p:nvSpPr>
          <p:cNvPr id="16" name="TextBox 15"/>
          <p:cNvSpPr txBox="1"/>
          <p:nvPr/>
        </p:nvSpPr>
        <p:spPr>
          <a:xfrm>
            <a:off x="4414751" y="1295400"/>
            <a:ext cx="3586249" cy="523220"/>
          </a:xfrm>
          <a:prstGeom prst="rect">
            <a:avLst/>
          </a:prstGeom>
          <a:noFill/>
        </p:spPr>
        <p:txBody>
          <a:bodyPr wrap="square" rtlCol="0">
            <a:spAutoFit/>
          </a:bodyPr>
          <a:lstStyle/>
          <a:p>
            <a:pPr algn="ctr"/>
            <a:r>
              <a:rPr lang="en-US" sz="2800" b="1" dirty="0" smtClean="0"/>
              <a:t>Rewritten Binary</a:t>
            </a:r>
            <a:endParaRPr lang="en-US" sz="2800" b="1" dirty="0"/>
          </a:p>
        </p:txBody>
      </p:sp>
      <p:sp>
        <p:nvSpPr>
          <p:cNvPr id="17" name="Snip Single Corner Rectangle 16"/>
          <p:cNvSpPr/>
          <p:nvPr/>
        </p:nvSpPr>
        <p:spPr>
          <a:xfrm>
            <a:off x="4490951" y="3352799"/>
            <a:ext cx="3429000" cy="1295401"/>
          </a:xfrm>
          <a:prstGeom prst="snip1Rect">
            <a:avLst/>
          </a:prstGeom>
          <a:solidFill>
            <a:schemeClr val="tx1">
              <a:lumMod val="65000"/>
              <a:lumOff val="3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900" dirty="0" smtClean="0">
                <a:latin typeface="Courier New" pitchFamily="49" charset="0"/>
                <a:cs typeface="Courier New" pitchFamily="49" charset="0"/>
              </a:rPr>
              <a:t>Block 1 -&gt; F4 &lt;NB 1&gt;</a:t>
            </a:r>
          </a:p>
          <a:p>
            <a:r>
              <a:rPr lang="en-US" sz="1900" dirty="0" smtClean="0">
                <a:latin typeface="Courier New" pitchFamily="49" charset="0"/>
                <a:cs typeface="Courier New" pitchFamily="49" charset="0"/>
              </a:rPr>
              <a:t>data    -&gt; (8 bytes)</a:t>
            </a:r>
            <a:r>
              <a:rPr lang="en-US" sz="1900" dirty="0">
                <a:latin typeface="Courier New" pitchFamily="49" charset="0"/>
                <a:cs typeface="Courier New" pitchFamily="49" charset="0"/>
              </a:rPr>
              <a:t> </a:t>
            </a:r>
            <a:endParaRPr lang="en-US" sz="1900" dirty="0" smtClean="0">
              <a:latin typeface="Courier New" pitchFamily="49" charset="0"/>
              <a:cs typeface="Courier New" pitchFamily="49" charset="0"/>
            </a:endParaRPr>
          </a:p>
          <a:p>
            <a:r>
              <a:rPr lang="en-US" sz="1900" dirty="0" smtClean="0">
                <a:latin typeface="Courier New" pitchFamily="49" charset="0"/>
                <a:cs typeface="Courier New" pitchFamily="49" charset="0"/>
              </a:rPr>
              <a:t>Block 2 </a:t>
            </a:r>
            <a:r>
              <a:rPr lang="en-US" sz="1900" dirty="0">
                <a:latin typeface="Courier New" pitchFamily="49" charset="0"/>
                <a:cs typeface="Courier New" pitchFamily="49" charset="0"/>
              </a:rPr>
              <a:t>-&gt; </a:t>
            </a:r>
            <a:r>
              <a:rPr lang="en-US" sz="1900" dirty="0" smtClean="0">
                <a:latin typeface="Courier New" pitchFamily="49" charset="0"/>
                <a:cs typeface="Courier New" pitchFamily="49" charset="0"/>
              </a:rPr>
              <a:t>F4 &lt;NB 2&gt;</a:t>
            </a:r>
          </a:p>
          <a:p>
            <a:r>
              <a:rPr lang="en-US" sz="1900" dirty="0" smtClean="0">
                <a:latin typeface="Courier New" pitchFamily="49" charset="0"/>
                <a:cs typeface="Courier New" pitchFamily="49" charset="0"/>
              </a:rPr>
              <a:t>…	</a:t>
            </a:r>
            <a:r>
              <a:rPr lang="en-US" sz="1900" dirty="0">
                <a:latin typeface="Courier New" pitchFamily="49" charset="0"/>
                <a:cs typeface="Courier New" pitchFamily="49" charset="0"/>
              </a:rPr>
              <a:t> </a:t>
            </a:r>
            <a:r>
              <a:rPr lang="en-US" sz="19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endParaRPr lang="en-US" sz="1200" dirty="0">
              <a:latin typeface="Courier New" pitchFamily="49" charset="0"/>
              <a:cs typeface="Courier New" pitchFamily="49" charset="0"/>
            </a:endParaRPr>
          </a:p>
        </p:txBody>
      </p:sp>
      <p:sp>
        <p:nvSpPr>
          <p:cNvPr id="18" name="Rectangle 17"/>
          <p:cNvSpPr/>
          <p:nvPr/>
        </p:nvSpPr>
        <p:spPr>
          <a:xfrm>
            <a:off x="4414751" y="4724400"/>
            <a:ext cx="3585211" cy="1447800"/>
          </a:xfrm>
          <a:prstGeom prst="rect">
            <a:avLst/>
          </a:prstGeom>
          <a:solidFill>
            <a:schemeClr val="accent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a:t>
            </a:r>
            <a:r>
              <a:rPr lang="en-US" sz="2400" dirty="0" err="1" smtClean="0"/>
              <a:t>tnew</a:t>
            </a:r>
            <a:endParaRPr lang="en-US" sz="1200" dirty="0"/>
          </a:p>
          <a:p>
            <a:pPr algn="ctr"/>
            <a:endParaRPr lang="en-US" dirty="0" smtClean="0"/>
          </a:p>
          <a:p>
            <a:pPr algn="ctr"/>
            <a:endParaRPr lang="en-US" dirty="0"/>
          </a:p>
          <a:p>
            <a:pPr algn="ctr"/>
            <a:endParaRPr lang="en-US" dirty="0" smtClean="0"/>
          </a:p>
          <a:p>
            <a:pPr algn="ctr"/>
            <a:endParaRPr lang="en-US" dirty="0"/>
          </a:p>
        </p:txBody>
      </p:sp>
      <p:sp>
        <p:nvSpPr>
          <p:cNvPr id="19" name="Snip Single Corner Rectangle 18"/>
          <p:cNvSpPr/>
          <p:nvPr/>
        </p:nvSpPr>
        <p:spPr>
          <a:xfrm>
            <a:off x="4490951" y="5105400"/>
            <a:ext cx="3429000" cy="914400"/>
          </a:xfrm>
          <a:prstGeom prst="snip1Rect">
            <a:avLst/>
          </a:prstGeom>
          <a:solidFill>
            <a:schemeClr val="tx1">
              <a:lumMod val="65000"/>
              <a:lumOff val="3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900" dirty="0" smtClean="0">
                <a:latin typeface="Courier New" pitchFamily="49" charset="0"/>
                <a:cs typeface="Courier New" pitchFamily="49" charset="0"/>
              </a:rPr>
              <a:t>NB 1 -&gt; </a:t>
            </a:r>
            <a:r>
              <a:rPr lang="en-US" sz="1900" i="1" dirty="0" smtClean="0">
                <a:latin typeface="Arial" pitchFamily="34" charset="0"/>
                <a:cs typeface="Arial" pitchFamily="34" charset="0"/>
              </a:rPr>
              <a:t>rewrite</a:t>
            </a:r>
            <a:r>
              <a:rPr lang="en-US" sz="1900" dirty="0" smtClean="0">
                <a:latin typeface="Arial" pitchFamily="34" charset="0"/>
                <a:cs typeface="Arial" pitchFamily="34" charset="0"/>
              </a:rPr>
              <a:t>(Block 1)</a:t>
            </a:r>
          </a:p>
          <a:p>
            <a:r>
              <a:rPr lang="en-US" sz="1900" dirty="0" smtClean="0">
                <a:latin typeface="Courier New" pitchFamily="49" charset="0"/>
                <a:cs typeface="Courier New" pitchFamily="49" charset="0"/>
              </a:rPr>
              <a:t>NB 2 -&gt; </a:t>
            </a:r>
            <a:r>
              <a:rPr lang="en-US" sz="1900" i="1" dirty="0">
                <a:latin typeface="Arial" pitchFamily="34" charset="0"/>
                <a:cs typeface="Arial" pitchFamily="34" charset="0"/>
              </a:rPr>
              <a:t>rewrite</a:t>
            </a:r>
            <a:r>
              <a:rPr lang="en-US" sz="1900" dirty="0">
                <a:latin typeface="Arial" pitchFamily="34" charset="0"/>
                <a:cs typeface="Arial" pitchFamily="34" charset="0"/>
              </a:rPr>
              <a:t>(Block </a:t>
            </a:r>
            <a:r>
              <a:rPr lang="en-US" sz="1900" dirty="0" smtClean="0">
                <a:latin typeface="Arial" pitchFamily="34" charset="0"/>
                <a:cs typeface="Arial" pitchFamily="34" charset="0"/>
              </a:rPr>
              <a:t>2)</a:t>
            </a:r>
            <a:endParaRPr lang="en-US" sz="1900" dirty="0" smtClean="0">
              <a:latin typeface="Courier New" pitchFamily="49" charset="0"/>
              <a:cs typeface="Courier New" pitchFamily="49" charset="0"/>
            </a:endParaRPr>
          </a:p>
          <a:p>
            <a:r>
              <a:rPr lang="en-US" sz="1900" dirty="0" smtClean="0">
                <a:latin typeface="Courier New" pitchFamily="49" charset="0"/>
                <a:cs typeface="Courier New" pitchFamily="49" charset="0"/>
              </a:rPr>
              <a:t>…	</a:t>
            </a:r>
            <a:r>
              <a:rPr lang="en-US" sz="1900" dirty="0">
                <a:latin typeface="Courier New" pitchFamily="49" charset="0"/>
                <a:cs typeface="Courier New" pitchFamily="49" charset="0"/>
              </a:rPr>
              <a:t> </a:t>
            </a:r>
            <a:r>
              <a:rPr lang="en-US" sz="1900" dirty="0" smtClean="0">
                <a:latin typeface="Courier New" pitchFamily="49" charset="0"/>
                <a:cs typeface="Courier New" pitchFamily="49" charset="0"/>
              </a:rPr>
              <a:t> …</a:t>
            </a:r>
          </a:p>
          <a:p>
            <a:endParaRPr lang="en-US" sz="400" dirty="0">
              <a:latin typeface="Courier New" pitchFamily="49" charset="0"/>
              <a:cs typeface="Courier New" pitchFamily="49" charset="0"/>
            </a:endParaRPr>
          </a:p>
        </p:txBody>
      </p:sp>
      <p:sp>
        <p:nvSpPr>
          <p:cNvPr id="20" name="Rectangle 19"/>
          <p:cNvSpPr/>
          <p:nvPr/>
        </p:nvSpPr>
        <p:spPr>
          <a:xfrm>
            <a:off x="968430" y="6346730"/>
            <a:ext cx="313460" cy="342900"/>
          </a:xfrm>
          <a:prstGeom prst="rect">
            <a:avLst/>
          </a:prstGeom>
          <a:solidFill>
            <a:schemeClr val="accent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     </a:t>
            </a:r>
          </a:p>
        </p:txBody>
      </p:sp>
      <p:sp>
        <p:nvSpPr>
          <p:cNvPr id="3" name="TextBox 2"/>
          <p:cNvSpPr txBox="1"/>
          <p:nvPr/>
        </p:nvSpPr>
        <p:spPr>
          <a:xfrm>
            <a:off x="1291071" y="6324600"/>
            <a:ext cx="6709929" cy="400110"/>
          </a:xfrm>
          <a:prstGeom prst="rect">
            <a:avLst/>
          </a:prstGeom>
          <a:noFill/>
        </p:spPr>
        <p:txBody>
          <a:bodyPr wrap="square" rtlCol="0">
            <a:spAutoFit/>
          </a:bodyPr>
          <a:lstStyle/>
          <a:p>
            <a:r>
              <a:rPr lang="en-US" sz="2000" dirty="0" smtClean="0"/>
              <a:t>Denotes a section that is modified during static rewriting</a:t>
            </a:r>
            <a:endParaRPr lang="en-US" sz="2000" dirty="0"/>
          </a:p>
        </p:txBody>
      </p:sp>
      <p:sp>
        <p:nvSpPr>
          <p:cNvPr id="5" name="Slide Number Placeholder 4"/>
          <p:cNvSpPr>
            <a:spLocks noGrp="1"/>
          </p:cNvSpPr>
          <p:nvPr>
            <p:ph type="sldNum" sz="quarter" idx="12"/>
          </p:nvPr>
        </p:nvSpPr>
        <p:spPr/>
        <p:txBody>
          <a:bodyPr/>
          <a:lstStyle/>
          <a:p>
            <a:fld id="{41331FAA-50EC-4C56-9D36-99FA80716BE4}" type="slidenum">
              <a:rPr lang="en-US" smtClean="0"/>
              <a:t>17</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Load-time Stirring</a:t>
            </a:r>
            <a:endParaRPr lang="en-US" dirty="0"/>
          </a:p>
        </p:txBody>
      </p:sp>
      <p:sp>
        <p:nvSpPr>
          <p:cNvPr id="3" name="Content Placeholder 2"/>
          <p:cNvSpPr>
            <a:spLocks noGrp="1"/>
          </p:cNvSpPr>
          <p:nvPr>
            <p:ph idx="1"/>
          </p:nvPr>
        </p:nvSpPr>
        <p:spPr>
          <a:xfrm>
            <a:off x="3048000" y="1600200"/>
            <a:ext cx="5638800" cy="4800600"/>
          </a:xfrm>
        </p:spPr>
        <p:txBody>
          <a:bodyPr/>
          <a:lstStyle/>
          <a:p>
            <a:r>
              <a:rPr lang="en-US" sz="3600" b="1" dirty="0" smtClean="0"/>
              <a:t>When binary is loaded:</a:t>
            </a:r>
          </a:p>
          <a:p>
            <a:pPr lvl="1"/>
            <a:r>
              <a:rPr lang="en-US" sz="3200" dirty="0" smtClean="0"/>
              <a:t>Initializer randomizes .</a:t>
            </a:r>
            <a:r>
              <a:rPr lang="en-US" sz="3200" dirty="0" err="1" smtClean="0"/>
              <a:t>tnew</a:t>
            </a:r>
            <a:r>
              <a:rPr lang="en-US" sz="3200" dirty="0" smtClean="0"/>
              <a:t> layout</a:t>
            </a:r>
          </a:p>
          <a:p>
            <a:pPr lvl="1"/>
            <a:r>
              <a:rPr lang="en-US" sz="3200" dirty="0" smtClean="0"/>
              <a:t>Lookup table pointers are updated</a:t>
            </a:r>
          </a:p>
          <a:p>
            <a:pPr lvl="1"/>
            <a:r>
              <a:rPr lang="en-US" sz="3200" dirty="0" smtClean="0"/>
              <a:t>Execution is passed to the new start</a:t>
            </a:r>
            <a:r>
              <a:rPr lang="en-US" sz="3200" dirty="0"/>
              <a:t> </a:t>
            </a:r>
            <a:r>
              <a:rPr lang="en-US" sz="3200" dirty="0" smtClean="0"/>
              <a:t>address</a:t>
            </a:r>
          </a:p>
        </p:txBody>
      </p:sp>
      <p:sp>
        <p:nvSpPr>
          <p:cNvPr id="4" name="Rectangle 3"/>
          <p:cNvSpPr/>
          <p:nvPr/>
        </p:nvSpPr>
        <p:spPr>
          <a:xfrm>
            <a:off x="455776" y="2667000"/>
            <a:ext cx="1982624" cy="2971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2362200" y="5334000"/>
            <a:ext cx="609600" cy="369332"/>
          </a:xfrm>
          <a:prstGeom prst="rect">
            <a:avLst/>
          </a:prstGeom>
          <a:noFill/>
        </p:spPr>
        <p:txBody>
          <a:bodyPr wrap="square" rtlCol="0">
            <a:spAutoFit/>
          </a:bodyPr>
          <a:lstStyle/>
          <a:p>
            <a:r>
              <a:rPr lang="en-US" u="sng" dirty="0" smtClean="0"/>
              <a:t> 2</a:t>
            </a:r>
            <a:r>
              <a:rPr lang="en-US" u="sng" baseline="30000" dirty="0" smtClean="0"/>
              <a:t>0</a:t>
            </a:r>
            <a:endParaRPr lang="en-US" u="sng" baseline="30000" dirty="0"/>
          </a:p>
        </p:txBody>
      </p:sp>
      <p:sp>
        <p:nvSpPr>
          <p:cNvPr id="6" name="TextBox 5"/>
          <p:cNvSpPr txBox="1"/>
          <p:nvPr/>
        </p:nvSpPr>
        <p:spPr>
          <a:xfrm>
            <a:off x="2362200" y="2373868"/>
            <a:ext cx="609600" cy="369332"/>
          </a:xfrm>
          <a:prstGeom prst="rect">
            <a:avLst/>
          </a:prstGeom>
          <a:noFill/>
        </p:spPr>
        <p:txBody>
          <a:bodyPr wrap="square" rtlCol="0">
            <a:spAutoFit/>
          </a:bodyPr>
          <a:lstStyle/>
          <a:p>
            <a:r>
              <a:rPr lang="en-US" u="sng" dirty="0" smtClean="0"/>
              <a:t> 2</a:t>
            </a:r>
            <a:r>
              <a:rPr lang="en-US" u="sng" baseline="30000" dirty="0" smtClean="0"/>
              <a:t>31</a:t>
            </a:r>
            <a:endParaRPr lang="en-US" u="sng" baseline="30000" dirty="0"/>
          </a:p>
        </p:txBody>
      </p:sp>
      <p:sp>
        <p:nvSpPr>
          <p:cNvPr id="7" name="Rectangle 6"/>
          <p:cNvSpPr/>
          <p:nvPr/>
        </p:nvSpPr>
        <p:spPr>
          <a:xfrm>
            <a:off x="537395" y="4970584"/>
            <a:ext cx="1803590" cy="43961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main</a:t>
            </a:r>
            <a:endParaRPr lang="en-US" dirty="0"/>
          </a:p>
        </p:txBody>
      </p:sp>
      <p:sp>
        <p:nvSpPr>
          <p:cNvPr id="8" name="Rectangle 7"/>
          <p:cNvSpPr/>
          <p:nvPr/>
        </p:nvSpPr>
        <p:spPr>
          <a:xfrm>
            <a:off x="533400" y="3936390"/>
            <a:ext cx="1803590" cy="4070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smtClean="0"/>
              <a:t>lib3</a:t>
            </a:r>
            <a:endParaRPr lang="en-US" dirty="0"/>
          </a:p>
        </p:txBody>
      </p:sp>
      <p:sp>
        <p:nvSpPr>
          <p:cNvPr id="9" name="Rectangle 8"/>
          <p:cNvSpPr/>
          <p:nvPr/>
        </p:nvSpPr>
        <p:spPr>
          <a:xfrm>
            <a:off x="537395" y="3429000"/>
            <a:ext cx="1803590" cy="4337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smtClean="0"/>
              <a:t>lib2</a:t>
            </a:r>
            <a:endParaRPr lang="en-US" dirty="0"/>
          </a:p>
        </p:txBody>
      </p:sp>
      <p:sp>
        <p:nvSpPr>
          <p:cNvPr id="10" name="Rectangle 9"/>
          <p:cNvSpPr/>
          <p:nvPr/>
        </p:nvSpPr>
        <p:spPr>
          <a:xfrm>
            <a:off x="537395" y="2895600"/>
            <a:ext cx="180359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lib1</a:t>
            </a:r>
          </a:p>
        </p:txBody>
      </p:sp>
      <p:sp>
        <p:nvSpPr>
          <p:cNvPr id="11" name="Rectangle 10"/>
          <p:cNvSpPr/>
          <p:nvPr/>
        </p:nvSpPr>
        <p:spPr>
          <a:xfrm>
            <a:off x="455776" y="2057400"/>
            <a:ext cx="1982624"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rtlCol="0" anchor="ctr"/>
          <a:lstStyle/>
          <a:p>
            <a:pPr algn="ctr"/>
            <a:r>
              <a:rPr lang="en-US" dirty="0" smtClean="0"/>
              <a:t>User  Address  Space</a:t>
            </a:r>
            <a:endParaRPr lang="en-US" dirty="0"/>
          </a:p>
        </p:txBody>
      </p:sp>
      <p:sp>
        <p:nvSpPr>
          <p:cNvPr id="76" name="Rectangle 75"/>
          <p:cNvSpPr/>
          <p:nvPr/>
        </p:nvSpPr>
        <p:spPr>
          <a:xfrm>
            <a:off x="1066800" y="2954304"/>
            <a:ext cx="152400" cy="340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7" name="Rectangle 76"/>
          <p:cNvSpPr/>
          <p:nvPr/>
        </p:nvSpPr>
        <p:spPr>
          <a:xfrm>
            <a:off x="1219200" y="2954303"/>
            <a:ext cx="154604" cy="34056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8" name="Rectangle 77"/>
          <p:cNvSpPr/>
          <p:nvPr/>
        </p:nvSpPr>
        <p:spPr>
          <a:xfrm>
            <a:off x="1371600" y="2954302"/>
            <a:ext cx="159012" cy="3405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9" name="Rectangle 78"/>
          <p:cNvSpPr/>
          <p:nvPr/>
        </p:nvSpPr>
        <p:spPr>
          <a:xfrm>
            <a:off x="1524000" y="2949924"/>
            <a:ext cx="150968" cy="3449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80" name="Rectangle 79"/>
          <p:cNvSpPr/>
          <p:nvPr/>
        </p:nvSpPr>
        <p:spPr>
          <a:xfrm>
            <a:off x="1676400" y="2949923"/>
            <a:ext cx="152400" cy="340563"/>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1" name="Rectangle 80"/>
          <p:cNvSpPr/>
          <p:nvPr/>
        </p:nvSpPr>
        <p:spPr>
          <a:xfrm>
            <a:off x="1828800" y="2949922"/>
            <a:ext cx="152400" cy="34056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2" name="Rectangle 81"/>
          <p:cNvSpPr/>
          <p:nvPr/>
        </p:nvSpPr>
        <p:spPr>
          <a:xfrm>
            <a:off x="1981200" y="2949924"/>
            <a:ext cx="142374" cy="3405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83" name="Rectangle 82"/>
          <p:cNvSpPr/>
          <p:nvPr/>
        </p:nvSpPr>
        <p:spPr>
          <a:xfrm>
            <a:off x="2133600" y="2949924"/>
            <a:ext cx="152400" cy="3405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4" name="Rectangle 83"/>
          <p:cNvSpPr/>
          <p:nvPr/>
        </p:nvSpPr>
        <p:spPr>
          <a:xfrm>
            <a:off x="1066800" y="3469436"/>
            <a:ext cx="152400" cy="340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5" name="Rectangle 84"/>
          <p:cNvSpPr/>
          <p:nvPr/>
        </p:nvSpPr>
        <p:spPr>
          <a:xfrm>
            <a:off x="1219200" y="3469435"/>
            <a:ext cx="154604" cy="34056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6" name="Rectangle 85"/>
          <p:cNvSpPr/>
          <p:nvPr/>
        </p:nvSpPr>
        <p:spPr>
          <a:xfrm>
            <a:off x="1371600" y="3469434"/>
            <a:ext cx="159012" cy="3405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7" name="Rectangle 86"/>
          <p:cNvSpPr/>
          <p:nvPr/>
        </p:nvSpPr>
        <p:spPr>
          <a:xfrm>
            <a:off x="1524000" y="3465056"/>
            <a:ext cx="150968" cy="3449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88" name="Rectangle 87"/>
          <p:cNvSpPr/>
          <p:nvPr/>
        </p:nvSpPr>
        <p:spPr>
          <a:xfrm>
            <a:off x="1676400" y="3465055"/>
            <a:ext cx="152400" cy="340563"/>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9" name="Rectangle 88"/>
          <p:cNvSpPr/>
          <p:nvPr/>
        </p:nvSpPr>
        <p:spPr>
          <a:xfrm>
            <a:off x="1828800" y="3465054"/>
            <a:ext cx="152400" cy="34056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8" name="Rectangle 137"/>
          <p:cNvSpPr/>
          <p:nvPr/>
        </p:nvSpPr>
        <p:spPr>
          <a:xfrm>
            <a:off x="1981200" y="3465056"/>
            <a:ext cx="142374" cy="3405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39" name="Rectangle 138"/>
          <p:cNvSpPr/>
          <p:nvPr/>
        </p:nvSpPr>
        <p:spPr>
          <a:xfrm>
            <a:off x="2133600" y="3465056"/>
            <a:ext cx="152400" cy="3405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0" name="Rectangle 139"/>
          <p:cNvSpPr/>
          <p:nvPr/>
        </p:nvSpPr>
        <p:spPr>
          <a:xfrm>
            <a:off x="1066800" y="3966782"/>
            <a:ext cx="152400" cy="340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1" name="Rectangle 140"/>
          <p:cNvSpPr/>
          <p:nvPr/>
        </p:nvSpPr>
        <p:spPr>
          <a:xfrm>
            <a:off x="1219200" y="3966781"/>
            <a:ext cx="154604" cy="34056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2" name="Rectangle 141"/>
          <p:cNvSpPr/>
          <p:nvPr/>
        </p:nvSpPr>
        <p:spPr>
          <a:xfrm>
            <a:off x="1371600" y="3966780"/>
            <a:ext cx="159012" cy="3405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43" name="Rectangle 142"/>
          <p:cNvSpPr/>
          <p:nvPr/>
        </p:nvSpPr>
        <p:spPr>
          <a:xfrm>
            <a:off x="1524000" y="3962402"/>
            <a:ext cx="150968" cy="3449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44" name="Rectangle 143"/>
          <p:cNvSpPr/>
          <p:nvPr/>
        </p:nvSpPr>
        <p:spPr>
          <a:xfrm>
            <a:off x="1676400" y="3962401"/>
            <a:ext cx="152400" cy="340563"/>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45" name="Rectangle 144"/>
          <p:cNvSpPr/>
          <p:nvPr/>
        </p:nvSpPr>
        <p:spPr>
          <a:xfrm>
            <a:off x="1828800" y="3962400"/>
            <a:ext cx="152400" cy="34056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6" name="Rectangle 145"/>
          <p:cNvSpPr/>
          <p:nvPr/>
        </p:nvSpPr>
        <p:spPr>
          <a:xfrm>
            <a:off x="1981200" y="3962402"/>
            <a:ext cx="142374" cy="3405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47" name="Rectangle 146"/>
          <p:cNvSpPr/>
          <p:nvPr/>
        </p:nvSpPr>
        <p:spPr>
          <a:xfrm>
            <a:off x="2133600" y="3962402"/>
            <a:ext cx="152400" cy="3405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8" name="Rectangle 147"/>
          <p:cNvSpPr/>
          <p:nvPr/>
        </p:nvSpPr>
        <p:spPr>
          <a:xfrm>
            <a:off x="1066800" y="5033582"/>
            <a:ext cx="152400" cy="340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9" name="Rectangle 148"/>
          <p:cNvSpPr/>
          <p:nvPr/>
        </p:nvSpPr>
        <p:spPr>
          <a:xfrm>
            <a:off x="1219200" y="5033581"/>
            <a:ext cx="154604" cy="34056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0" name="Rectangle 149"/>
          <p:cNvSpPr/>
          <p:nvPr/>
        </p:nvSpPr>
        <p:spPr>
          <a:xfrm>
            <a:off x="1371600" y="5033580"/>
            <a:ext cx="159012" cy="3405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51" name="Rectangle 150"/>
          <p:cNvSpPr/>
          <p:nvPr/>
        </p:nvSpPr>
        <p:spPr>
          <a:xfrm>
            <a:off x="1524000" y="5029202"/>
            <a:ext cx="150968" cy="3449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52" name="Rectangle 151"/>
          <p:cNvSpPr/>
          <p:nvPr/>
        </p:nvSpPr>
        <p:spPr>
          <a:xfrm>
            <a:off x="1676400" y="5029201"/>
            <a:ext cx="152400" cy="340563"/>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53" name="Rectangle 152"/>
          <p:cNvSpPr/>
          <p:nvPr/>
        </p:nvSpPr>
        <p:spPr>
          <a:xfrm>
            <a:off x="1828800" y="5029200"/>
            <a:ext cx="152400" cy="34056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4" name="Rectangle 153"/>
          <p:cNvSpPr/>
          <p:nvPr/>
        </p:nvSpPr>
        <p:spPr>
          <a:xfrm>
            <a:off x="1981200" y="5029202"/>
            <a:ext cx="142374" cy="3405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55" name="Rectangle 154"/>
          <p:cNvSpPr/>
          <p:nvPr/>
        </p:nvSpPr>
        <p:spPr>
          <a:xfrm>
            <a:off x="2133600" y="5029202"/>
            <a:ext cx="152400" cy="3405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Slide Number Placeholder 11"/>
          <p:cNvSpPr>
            <a:spLocks noGrp="1"/>
          </p:cNvSpPr>
          <p:nvPr>
            <p:ph type="sldNum" sz="quarter" idx="12"/>
          </p:nvPr>
        </p:nvSpPr>
        <p:spPr/>
        <p:txBody>
          <a:bodyPr/>
          <a:lstStyle/>
          <a:p>
            <a:fld id="{41331FAA-50EC-4C56-9D36-99FA80716BE4}" type="slidenum">
              <a:rPr lang="en-US" smtClean="0"/>
              <a:t>18</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2.22222E-6 L 0.03333 2.22222E-6 " pathEditMode="relative" rAng="0" ptsTypes="AA">
                                      <p:cBhvr>
                                        <p:cTn id="6" dur="2000" fill="hold"/>
                                        <p:tgtEl>
                                          <p:spTgt spid="76"/>
                                        </p:tgtEl>
                                        <p:attrNameLst>
                                          <p:attrName>ppt_x</p:attrName>
                                          <p:attrName>ppt_y</p:attrName>
                                        </p:attrNameLst>
                                      </p:cBhvr>
                                      <p:rCtr x="1667" y="0"/>
                                    </p:animMotion>
                                  </p:childTnLst>
                                </p:cTn>
                              </p:par>
                              <p:par>
                                <p:cTn id="7" presetID="63" presetClass="path" presetSubtype="0" accel="50000" decel="50000" fill="hold" grpId="0" nodeType="withEffect">
                                  <p:stCondLst>
                                    <p:cond delay="0"/>
                                  </p:stCondLst>
                                  <p:childTnLst>
                                    <p:animMotion origin="layout" path="M 3.61111E-6 3.7037E-6 L -0.04983 0.00023 " pathEditMode="relative" rAng="0" ptsTypes="AA">
                                      <p:cBhvr>
                                        <p:cTn id="8" dur="2000" fill="hold"/>
                                        <p:tgtEl>
                                          <p:spTgt spid="79"/>
                                        </p:tgtEl>
                                        <p:attrNameLst>
                                          <p:attrName>ppt_x</p:attrName>
                                          <p:attrName>ppt_y</p:attrName>
                                        </p:attrNameLst>
                                      </p:cBhvr>
                                      <p:rCtr x="-2500" y="0"/>
                                    </p:animMotion>
                                  </p:childTnLst>
                                </p:cTn>
                              </p:par>
                              <p:par>
                                <p:cTn id="9" presetID="35" presetClass="path" presetSubtype="0" accel="50000" decel="50000" fill="hold" grpId="0" nodeType="withEffect">
                                  <p:stCondLst>
                                    <p:cond delay="0"/>
                                  </p:stCondLst>
                                  <p:childTnLst>
                                    <p:animMotion origin="layout" path="M -0.00035 2.22222E-6 L 0.08264 2.22222E-6 " pathEditMode="relative" rAng="0" ptsTypes="AA">
                                      <p:cBhvr>
                                        <p:cTn id="10" dur="2000" fill="hold"/>
                                        <p:tgtEl>
                                          <p:spTgt spid="78"/>
                                        </p:tgtEl>
                                        <p:attrNameLst>
                                          <p:attrName>ppt_x</p:attrName>
                                          <p:attrName>ppt_y</p:attrName>
                                        </p:attrNameLst>
                                      </p:cBhvr>
                                      <p:rCtr x="4149" y="0"/>
                                    </p:animMotion>
                                  </p:childTnLst>
                                </p:cTn>
                              </p:par>
                              <p:par>
                                <p:cTn id="11" presetID="35" presetClass="path" presetSubtype="0" accel="50000" decel="50000" fill="hold" grpId="0" nodeType="withEffect">
                                  <p:stCondLst>
                                    <p:cond delay="0"/>
                                  </p:stCondLst>
                                  <p:childTnLst>
                                    <p:animMotion origin="layout" path="M -0.00017 -0.00023 L -0.04965 0.00047 " pathEditMode="relative" rAng="0" ptsTypes="AA">
                                      <p:cBhvr>
                                        <p:cTn id="12" dur="2000" fill="hold"/>
                                        <p:tgtEl>
                                          <p:spTgt spid="82"/>
                                        </p:tgtEl>
                                        <p:attrNameLst>
                                          <p:attrName>ppt_x</p:attrName>
                                          <p:attrName>ppt_y</p:attrName>
                                        </p:attrNameLst>
                                      </p:cBhvr>
                                      <p:rCtr x="-2483" y="23"/>
                                    </p:animMotion>
                                  </p:childTnLst>
                                </p:cTn>
                              </p:par>
                              <p:par>
                                <p:cTn id="13" presetID="63" presetClass="path" presetSubtype="0" accel="50000" decel="50000" fill="hold" grpId="0" nodeType="withEffect">
                                  <p:stCondLst>
                                    <p:cond delay="0"/>
                                  </p:stCondLst>
                                  <p:childTnLst>
                                    <p:animMotion origin="layout" path="M -0.00034 0.00069 L -0.01701 0.00139 " pathEditMode="relative" rAng="0" ptsTypes="AA">
                                      <p:cBhvr>
                                        <p:cTn id="14" dur="2000" fill="hold"/>
                                        <p:tgtEl>
                                          <p:spTgt spid="83"/>
                                        </p:tgtEl>
                                        <p:attrNameLst>
                                          <p:attrName>ppt_x</p:attrName>
                                          <p:attrName>ppt_y</p:attrName>
                                        </p:attrNameLst>
                                      </p:cBhvr>
                                      <p:rCtr x="-833" y="23"/>
                                    </p:animMotion>
                                  </p:childTnLst>
                                </p:cTn>
                              </p:par>
                              <p:par>
                                <p:cTn id="15" presetID="63" presetClass="path" presetSubtype="0" accel="50000" decel="50000" fill="hold" grpId="0" nodeType="withEffect">
                                  <p:stCondLst>
                                    <p:cond delay="0"/>
                                  </p:stCondLst>
                                  <p:childTnLst>
                                    <p:animMotion origin="layout" path="M 3.33333E-6 2.22222E-6 L 0.05 2.22222E-6 " pathEditMode="relative" rAng="0" ptsTypes="AA">
                                      <p:cBhvr>
                                        <p:cTn id="16" dur="2000" fill="hold"/>
                                        <p:tgtEl>
                                          <p:spTgt spid="77"/>
                                        </p:tgtEl>
                                        <p:attrNameLst>
                                          <p:attrName>ppt_x</p:attrName>
                                          <p:attrName>ppt_y</p:attrName>
                                        </p:attrNameLst>
                                      </p:cBhvr>
                                      <p:rCtr x="2500" y="0"/>
                                    </p:animMotion>
                                  </p:childTnLst>
                                </p:cTn>
                              </p:par>
                              <p:par>
                                <p:cTn id="17" presetID="63" presetClass="path" presetSubtype="0" accel="50000" decel="50000" fill="hold" grpId="0" nodeType="withEffect">
                                  <p:stCondLst>
                                    <p:cond delay="0"/>
                                  </p:stCondLst>
                                  <p:childTnLst>
                                    <p:animMotion origin="layout" path="M 3.33333E-6 0.00069 L 0.01666 0.00139 " pathEditMode="relative" rAng="0" ptsTypes="AA">
                                      <p:cBhvr>
                                        <p:cTn id="18" dur="2000" fill="hold"/>
                                        <p:tgtEl>
                                          <p:spTgt spid="80"/>
                                        </p:tgtEl>
                                        <p:attrNameLst>
                                          <p:attrName>ppt_x</p:attrName>
                                          <p:attrName>ppt_y</p:attrName>
                                        </p:attrNameLst>
                                      </p:cBhvr>
                                      <p:rCtr x="833" y="23"/>
                                    </p:animMotion>
                                  </p:childTnLst>
                                </p:cTn>
                              </p:par>
                              <p:par>
                                <p:cTn id="19" presetID="35" presetClass="path" presetSubtype="0" accel="50000" decel="50000" fill="hold" grpId="0" nodeType="withEffect">
                                  <p:stCondLst>
                                    <p:cond delay="0"/>
                                  </p:stCondLst>
                                  <p:childTnLst>
                                    <p:animMotion origin="layout" path="M -3.33333E-6 0.00139 L -0.06666 0.00209 " pathEditMode="relative" rAng="0" ptsTypes="AA">
                                      <p:cBhvr>
                                        <p:cTn id="20" dur="2000" fill="hold"/>
                                        <p:tgtEl>
                                          <p:spTgt spid="81"/>
                                        </p:tgtEl>
                                        <p:attrNameLst>
                                          <p:attrName>ppt_x</p:attrName>
                                          <p:attrName>ppt_y</p:attrName>
                                        </p:attrNameLst>
                                      </p:cBhvr>
                                      <p:rCtr x="-3333" y="23"/>
                                    </p:animMotion>
                                  </p:childTnLst>
                                </p:cTn>
                              </p:par>
                              <p:par>
                                <p:cTn id="21" presetID="63" presetClass="path" presetSubtype="0" accel="50000" decel="50000" fill="hold" grpId="0" nodeType="withEffect">
                                  <p:stCondLst>
                                    <p:cond delay="0"/>
                                  </p:stCondLst>
                                  <p:childTnLst>
                                    <p:animMotion origin="layout" path="M 0 2.22222E-6 L 0.03333 2.22222E-6 " pathEditMode="relative" rAng="0" ptsTypes="AA">
                                      <p:cBhvr>
                                        <p:cTn id="22" dur="2000" fill="hold"/>
                                        <p:tgtEl>
                                          <p:spTgt spid="84"/>
                                        </p:tgtEl>
                                        <p:attrNameLst>
                                          <p:attrName>ppt_x</p:attrName>
                                          <p:attrName>ppt_y</p:attrName>
                                        </p:attrNameLst>
                                      </p:cBhvr>
                                      <p:rCtr x="1667" y="0"/>
                                    </p:animMotion>
                                  </p:childTnLst>
                                </p:cTn>
                              </p:par>
                              <p:par>
                                <p:cTn id="23" presetID="63" presetClass="path" presetSubtype="0" accel="50000" decel="50000" fill="hold" grpId="0" nodeType="withEffect">
                                  <p:stCondLst>
                                    <p:cond delay="0"/>
                                  </p:stCondLst>
                                  <p:childTnLst>
                                    <p:animMotion origin="layout" path="M 3.61111E-6 3.7037E-6 L -0.04983 0.00023 " pathEditMode="relative" rAng="0" ptsTypes="AA">
                                      <p:cBhvr>
                                        <p:cTn id="24" dur="2000" fill="hold"/>
                                        <p:tgtEl>
                                          <p:spTgt spid="87"/>
                                        </p:tgtEl>
                                        <p:attrNameLst>
                                          <p:attrName>ppt_x</p:attrName>
                                          <p:attrName>ppt_y</p:attrName>
                                        </p:attrNameLst>
                                      </p:cBhvr>
                                      <p:rCtr x="-2500" y="0"/>
                                    </p:animMotion>
                                  </p:childTnLst>
                                </p:cTn>
                              </p:par>
                              <p:par>
                                <p:cTn id="25" presetID="35" presetClass="path" presetSubtype="0" accel="50000" decel="50000" fill="hold" grpId="0" nodeType="withEffect">
                                  <p:stCondLst>
                                    <p:cond delay="0"/>
                                  </p:stCondLst>
                                  <p:childTnLst>
                                    <p:animMotion origin="layout" path="M -0.00035 2.22222E-6 L 0.08264 2.22222E-6 " pathEditMode="relative" rAng="0" ptsTypes="AA">
                                      <p:cBhvr>
                                        <p:cTn id="26" dur="2000" fill="hold"/>
                                        <p:tgtEl>
                                          <p:spTgt spid="86"/>
                                        </p:tgtEl>
                                        <p:attrNameLst>
                                          <p:attrName>ppt_x</p:attrName>
                                          <p:attrName>ppt_y</p:attrName>
                                        </p:attrNameLst>
                                      </p:cBhvr>
                                      <p:rCtr x="4149" y="0"/>
                                    </p:animMotion>
                                  </p:childTnLst>
                                </p:cTn>
                              </p:par>
                              <p:par>
                                <p:cTn id="27" presetID="35" presetClass="path" presetSubtype="0" accel="50000" decel="50000" fill="hold" grpId="0" nodeType="withEffect">
                                  <p:stCondLst>
                                    <p:cond delay="0"/>
                                  </p:stCondLst>
                                  <p:childTnLst>
                                    <p:animMotion origin="layout" path="M -0.00017 -0.00023 L -0.04965 0.00047 " pathEditMode="relative" rAng="0" ptsTypes="AA">
                                      <p:cBhvr>
                                        <p:cTn id="28" dur="2000" fill="hold"/>
                                        <p:tgtEl>
                                          <p:spTgt spid="138"/>
                                        </p:tgtEl>
                                        <p:attrNameLst>
                                          <p:attrName>ppt_x</p:attrName>
                                          <p:attrName>ppt_y</p:attrName>
                                        </p:attrNameLst>
                                      </p:cBhvr>
                                      <p:rCtr x="-2483" y="23"/>
                                    </p:animMotion>
                                  </p:childTnLst>
                                </p:cTn>
                              </p:par>
                              <p:par>
                                <p:cTn id="29" presetID="63" presetClass="path" presetSubtype="0" accel="50000" decel="50000" fill="hold" grpId="0" nodeType="withEffect">
                                  <p:stCondLst>
                                    <p:cond delay="0"/>
                                  </p:stCondLst>
                                  <p:childTnLst>
                                    <p:animMotion origin="layout" path="M -0.00034 0.00069 L -0.01701 0.00139 " pathEditMode="relative" rAng="0" ptsTypes="AA">
                                      <p:cBhvr>
                                        <p:cTn id="30" dur="2000" fill="hold"/>
                                        <p:tgtEl>
                                          <p:spTgt spid="139"/>
                                        </p:tgtEl>
                                        <p:attrNameLst>
                                          <p:attrName>ppt_x</p:attrName>
                                          <p:attrName>ppt_y</p:attrName>
                                        </p:attrNameLst>
                                      </p:cBhvr>
                                      <p:rCtr x="-833" y="23"/>
                                    </p:animMotion>
                                  </p:childTnLst>
                                </p:cTn>
                              </p:par>
                              <p:par>
                                <p:cTn id="31" presetID="63" presetClass="path" presetSubtype="0" accel="50000" decel="50000" fill="hold" grpId="0" nodeType="withEffect">
                                  <p:stCondLst>
                                    <p:cond delay="0"/>
                                  </p:stCondLst>
                                  <p:childTnLst>
                                    <p:animMotion origin="layout" path="M 3.33333E-6 2.22222E-6 L 0.05 2.22222E-6 " pathEditMode="relative" rAng="0" ptsTypes="AA">
                                      <p:cBhvr>
                                        <p:cTn id="32" dur="2000" fill="hold"/>
                                        <p:tgtEl>
                                          <p:spTgt spid="85"/>
                                        </p:tgtEl>
                                        <p:attrNameLst>
                                          <p:attrName>ppt_x</p:attrName>
                                          <p:attrName>ppt_y</p:attrName>
                                        </p:attrNameLst>
                                      </p:cBhvr>
                                      <p:rCtr x="2500" y="0"/>
                                    </p:animMotion>
                                  </p:childTnLst>
                                </p:cTn>
                              </p:par>
                              <p:par>
                                <p:cTn id="33" presetID="63" presetClass="path" presetSubtype="0" accel="50000" decel="50000" fill="hold" grpId="0" nodeType="withEffect">
                                  <p:stCondLst>
                                    <p:cond delay="0"/>
                                  </p:stCondLst>
                                  <p:childTnLst>
                                    <p:animMotion origin="layout" path="M 3.33333E-6 0.00069 L 0.01666 0.00139 " pathEditMode="relative" rAng="0" ptsTypes="AA">
                                      <p:cBhvr>
                                        <p:cTn id="34" dur="2000" fill="hold"/>
                                        <p:tgtEl>
                                          <p:spTgt spid="88"/>
                                        </p:tgtEl>
                                        <p:attrNameLst>
                                          <p:attrName>ppt_x</p:attrName>
                                          <p:attrName>ppt_y</p:attrName>
                                        </p:attrNameLst>
                                      </p:cBhvr>
                                      <p:rCtr x="833" y="23"/>
                                    </p:animMotion>
                                  </p:childTnLst>
                                </p:cTn>
                              </p:par>
                              <p:par>
                                <p:cTn id="35" presetID="35" presetClass="path" presetSubtype="0" accel="50000" decel="50000" fill="hold" grpId="0" nodeType="withEffect">
                                  <p:stCondLst>
                                    <p:cond delay="0"/>
                                  </p:stCondLst>
                                  <p:childTnLst>
                                    <p:animMotion origin="layout" path="M -3.33333E-6 0.00139 L -0.06666 0.00209 " pathEditMode="relative" rAng="0" ptsTypes="AA">
                                      <p:cBhvr>
                                        <p:cTn id="36" dur="2000" fill="hold"/>
                                        <p:tgtEl>
                                          <p:spTgt spid="89"/>
                                        </p:tgtEl>
                                        <p:attrNameLst>
                                          <p:attrName>ppt_x</p:attrName>
                                          <p:attrName>ppt_y</p:attrName>
                                        </p:attrNameLst>
                                      </p:cBhvr>
                                      <p:rCtr x="-3333" y="23"/>
                                    </p:animMotion>
                                  </p:childTnLst>
                                </p:cTn>
                              </p:par>
                              <p:par>
                                <p:cTn id="37" presetID="63" presetClass="path" presetSubtype="0" accel="50000" decel="50000" fill="hold" grpId="0" nodeType="withEffect">
                                  <p:stCondLst>
                                    <p:cond delay="0"/>
                                  </p:stCondLst>
                                  <p:childTnLst>
                                    <p:animMotion origin="layout" path="M 0 2.22222E-6 L 0.03333 2.22222E-6 " pathEditMode="relative" rAng="0" ptsTypes="AA">
                                      <p:cBhvr>
                                        <p:cTn id="38" dur="2000" fill="hold"/>
                                        <p:tgtEl>
                                          <p:spTgt spid="140"/>
                                        </p:tgtEl>
                                        <p:attrNameLst>
                                          <p:attrName>ppt_x</p:attrName>
                                          <p:attrName>ppt_y</p:attrName>
                                        </p:attrNameLst>
                                      </p:cBhvr>
                                      <p:rCtr x="1667" y="0"/>
                                    </p:animMotion>
                                  </p:childTnLst>
                                </p:cTn>
                              </p:par>
                              <p:par>
                                <p:cTn id="39" presetID="63" presetClass="path" presetSubtype="0" accel="50000" decel="50000" fill="hold" grpId="0" nodeType="withEffect">
                                  <p:stCondLst>
                                    <p:cond delay="0"/>
                                  </p:stCondLst>
                                  <p:childTnLst>
                                    <p:animMotion origin="layout" path="M 3.61111E-6 3.7037E-6 L -0.04983 0.00023 " pathEditMode="relative" rAng="0" ptsTypes="AA">
                                      <p:cBhvr>
                                        <p:cTn id="40" dur="2000" fill="hold"/>
                                        <p:tgtEl>
                                          <p:spTgt spid="143"/>
                                        </p:tgtEl>
                                        <p:attrNameLst>
                                          <p:attrName>ppt_x</p:attrName>
                                          <p:attrName>ppt_y</p:attrName>
                                        </p:attrNameLst>
                                      </p:cBhvr>
                                      <p:rCtr x="-2500" y="0"/>
                                    </p:animMotion>
                                  </p:childTnLst>
                                </p:cTn>
                              </p:par>
                              <p:par>
                                <p:cTn id="41" presetID="35" presetClass="path" presetSubtype="0" accel="50000" decel="50000" fill="hold" grpId="0" nodeType="withEffect">
                                  <p:stCondLst>
                                    <p:cond delay="0"/>
                                  </p:stCondLst>
                                  <p:childTnLst>
                                    <p:animMotion origin="layout" path="M -0.00035 2.22222E-6 L 0.08264 2.22222E-6 " pathEditMode="relative" rAng="0" ptsTypes="AA">
                                      <p:cBhvr>
                                        <p:cTn id="42" dur="2000" fill="hold"/>
                                        <p:tgtEl>
                                          <p:spTgt spid="142"/>
                                        </p:tgtEl>
                                        <p:attrNameLst>
                                          <p:attrName>ppt_x</p:attrName>
                                          <p:attrName>ppt_y</p:attrName>
                                        </p:attrNameLst>
                                      </p:cBhvr>
                                      <p:rCtr x="4149" y="0"/>
                                    </p:animMotion>
                                  </p:childTnLst>
                                </p:cTn>
                              </p:par>
                              <p:par>
                                <p:cTn id="43" presetID="35" presetClass="path" presetSubtype="0" accel="50000" decel="50000" fill="hold" grpId="0" nodeType="withEffect">
                                  <p:stCondLst>
                                    <p:cond delay="0"/>
                                  </p:stCondLst>
                                  <p:childTnLst>
                                    <p:animMotion origin="layout" path="M -0.00017 -0.00023 L -0.04965 0.00047 " pathEditMode="relative" rAng="0" ptsTypes="AA">
                                      <p:cBhvr>
                                        <p:cTn id="44" dur="2000" fill="hold"/>
                                        <p:tgtEl>
                                          <p:spTgt spid="146"/>
                                        </p:tgtEl>
                                        <p:attrNameLst>
                                          <p:attrName>ppt_x</p:attrName>
                                          <p:attrName>ppt_y</p:attrName>
                                        </p:attrNameLst>
                                      </p:cBhvr>
                                      <p:rCtr x="-2483" y="23"/>
                                    </p:animMotion>
                                  </p:childTnLst>
                                </p:cTn>
                              </p:par>
                              <p:par>
                                <p:cTn id="45" presetID="63" presetClass="path" presetSubtype="0" accel="50000" decel="50000" fill="hold" grpId="0" nodeType="withEffect">
                                  <p:stCondLst>
                                    <p:cond delay="0"/>
                                  </p:stCondLst>
                                  <p:childTnLst>
                                    <p:animMotion origin="layout" path="M -0.00034 0.00069 L -0.01701 0.00139 " pathEditMode="relative" rAng="0" ptsTypes="AA">
                                      <p:cBhvr>
                                        <p:cTn id="46" dur="2000" fill="hold"/>
                                        <p:tgtEl>
                                          <p:spTgt spid="147"/>
                                        </p:tgtEl>
                                        <p:attrNameLst>
                                          <p:attrName>ppt_x</p:attrName>
                                          <p:attrName>ppt_y</p:attrName>
                                        </p:attrNameLst>
                                      </p:cBhvr>
                                      <p:rCtr x="-833" y="23"/>
                                    </p:animMotion>
                                  </p:childTnLst>
                                </p:cTn>
                              </p:par>
                              <p:par>
                                <p:cTn id="47" presetID="63" presetClass="path" presetSubtype="0" accel="50000" decel="50000" fill="hold" grpId="0" nodeType="withEffect">
                                  <p:stCondLst>
                                    <p:cond delay="0"/>
                                  </p:stCondLst>
                                  <p:childTnLst>
                                    <p:animMotion origin="layout" path="M 3.33333E-6 2.22222E-6 L 0.05 2.22222E-6 " pathEditMode="relative" rAng="0" ptsTypes="AA">
                                      <p:cBhvr>
                                        <p:cTn id="48" dur="2000" fill="hold"/>
                                        <p:tgtEl>
                                          <p:spTgt spid="141"/>
                                        </p:tgtEl>
                                        <p:attrNameLst>
                                          <p:attrName>ppt_x</p:attrName>
                                          <p:attrName>ppt_y</p:attrName>
                                        </p:attrNameLst>
                                      </p:cBhvr>
                                      <p:rCtr x="2500" y="0"/>
                                    </p:animMotion>
                                  </p:childTnLst>
                                </p:cTn>
                              </p:par>
                              <p:par>
                                <p:cTn id="49" presetID="63" presetClass="path" presetSubtype="0" accel="50000" decel="50000" fill="hold" grpId="0" nodeType="withEffect">
                                  <p:stCondLst>
                                    <p:cond delay="0"/>
                                  </p:stCondLst>
                                  <p:childTnLst>
                                    <p:animMotion origin="layout" path="M 3.33333E-6 0.00069 L 0.01666 0.00139 " pathEditMode="relative" rAng="0" ptsTypes="AA">
                                      <p:cBhvr>
                                        <p:cTn id="50" dur="2000" fill="hold"/>
                                        <p:tgtEl>
                                          <p:spTgt spid="144"/>
                                        </p:tgtEl>
                                        <p:attrNameLst>
                                          <p:attrName>ppt_x</p:attrName>
                                          <p:attrName>ppt_y</p:attrName>
                                        </p:attrNameLst>
                                      </p:cBhvr>
                                      <p:rCtr x="833" y="23"/>
                                    </p:animMotion>
                                  </p:childTnLst>
                                </p:cTn>
                              </p:par>
                              <p:par>
                                <p:cTn id="51" presetID="35" presetClass="path" presetSubtype="0" accel="50000" decel="50000" fill="hold" grpId="0" nodeType="withEffect">
                                  <p:stCondLst>
                                    <p:cond delay="0"/>
                                  </p:stCondLst>
                                  <p:childTnLst>
                                    <p:animMotion origin="layout" path="M -3.33333E-6 0.00139 L -0.06666 0.00209 " pathEditMode="relative" rAng="0" ptsTypes="AA">
                                      <p:cBhvr>
                                        <p:cTn id="52" dur="2000" fill="hold"/>
                                        <p:tgtEl>
                                          <p:spTgt spid="145"/>
                                        </p:tgtEl>
                                        <p:attrNameLst>
                                          <p:attrName>ppt_x</p:attrName>
                                          <p:attrName>ppt_y</p:attrName>
                                        </p:attrNameLst>
                                      </p:cBhvr>
                                      <p:rCtr x="-3333" y="23"/>
                                    </p:animMotion>
                                  </p:childTnLst>
                                </p:cTn>
                              </p:par>
                              <p:par>
                                <p:cTn id="53" presetID="63" presetClass="path" presetSubtype="0" accel="50000" decel="50000" fill="hold" grpId="0" nodeType="withEffect">
                                  <p:stCondLst>
                                    <p:cond delay="0"/>
                                  </p:stCondLst>
                                  <p:childTnLst>
                                    <p:animMotion origin="layout" path="M 0 2.22222E-6 L 0.03333 2.22222E-6 " pathEditMode="relative" rAng="0" ptsTypes="AA">
                                      <p:cBhvr>
                                        <p:cTn id="54" dur="2000" fill="hold"/>
                                        <p:tgtEl>
                                          <p:spTgt spid="148"/>
                                        </p:tgtEl>
                                        <p:attrNameLst>
                                          <p:attrName>ppt_x</p:attrName>
                                          <p:attrName>ppt_y</p:attrName>
                                        </p:attrNameLst>
                                      </p:cBhvr>
                                      <p:rCtr x="1667" y="0"/>
                                    </p:animMotion>
                                  </p:childTnLst>
                                </p:cTn>
                              </p:par>
                              <p:par>
                                <p:cTn id="55" presetID="63" presetClass="path" presetSubtype="0" accel="50000" decel="50000" fill="hold" grpId="0" nodeType="withEffect">
                                  <p:stCondLst>
                                    <p:cond delay="0"/>
                                  </p:stCondLst>
                                  <p:childTnLst>
                                    <p:animMotion origin="layout" path="M 3.61111E-6 3.7037E-6 L -0.04983 0.00023 " pathEditMode="relative" rAng="0" ptsTypes="AA">
                                      <p:cBhvr>
                                        <p:cTn id="56" dur="2000" fill="hold"/>
                                        <p:tgtEl>
                                          <p:spTgt spid="151"/>
                                        </p:tgtEl>
                                        <p:attrNameLst>
                                          <p:attrName>ppt_x</p:attrName>
                                          <p:attrName>ppt_y</p:attrName>
                                        </p:attrNameLst>
                                      </p:cBhvr>
                                      <p:rCtr x="-2500" y="0"/>
                                    </p:animMotion>
                                  </p:childTnLst>
                                </p:cTn>
                              </p:par>
                              <p:par>
                                <p:cTn id="57" presetID="35" presetClass="path" presetSubtype="0" accel="50000" decel="50000" fill="hold" grpId="0" nodeType="withEffect">
                                  <p:stCondLst>
                                    <p:cond delay="0"/>
                                  </p:stCondLst>
                                  <p:childTnLst>
                                    <p:animMotion origin="layout" path="M -0.00035 2.22222E-6 L 0.08264 2.22222E-6 " pathEditMode="relative" rAng="0" ptsTypes="AA">
                                      <p:cBhvr>
                                        <p:cTn id="58" dur="2000" fill="hold"/>
                                        <p:tgtEl>
                                          <p:spTgt spid="150"/>
                                        </p:tgtEl>
                                        <p:attrNameLst>
                                          <p:attrName>ppt_x</p:attrName>
                                          <p:attrName>ppt_y</p:attrName>
                                        </p:attrNameLst>
                                      </p:cBhvr>
                                      <p:rCtr x="4149" y="0"/>
                                    </p:animMotion>
                                  </p:childTnLst>
                                </p:cTn>
                              </p:par>
                              <p:par>
                                <p:cTn id="59" presetID="35" presetClass="path" presetSubtype="0" accel="50000" decel="50000" fill="hold" grpId="0" nodeType="withEffect">
                                  <p:stCondLst>
                                    <p:cond delay="0"/>
                                  </p:stCondLst>
                                  <p:childTnLst>
                                    <p:animMotion origin="layout" path="M -0.00017 -0.00023 L -0.04965 0.00047 " pathEditMode="relative" rAng="0" ptsTypes="AA">
                                      <p:cBhvr>
                                        <p:cTn id="60" dur="2000" fill="hold"/>
                                        <p:tgtEl>
                                          <p:spTgt spid="154"/>
                                        </p:tgtEl>
                                        <p:attrNameLst>
                                          <p:attrName>ppt_x</p:attrName>
                                          <p:attrName>ppt_y</p:attrName>
                                        </p:attrNameLst>
                                      </p:cBhvr>
                                      <p:rCtr x="-2483" y="23"/>
                                    </p:animMotion>
                                  </p:childTnLst>
                                </p:cTn>
                              </p:par>
                              <p:par>
                                <p:cTn id="61" presetID="63" presetClass="path" presetSubtype="0" accel="50000" decel="50000" fill="hold" grpId="0" nodeType="withEffect">
                                  <p:stCondLst>
                                    <p:cond delay="0"/>
                                  </p:stCondLst>
                                  <p:childTnLst>
                                    <p:animMotion origin="layout" path="M -0.00034 0.00069 L -0.01701 0.00139 " pathEditMode="relative" rAng="0" ptsTypes="AA">
                                      <p:cBhvr>
                                        <p:cTn id="62" dur="2000" fill="hold"/>
                                        <p:tgtEl>
                                          <p:spTgt spid="155"/>
                                        </p:tgtEl>
                                        <p:attrNameLst>
                                          <p:attrName>ppt_x</p:attrName>
                                          <p:attrName>ppt_y</p:attrName>
                                        </p:attrNameLst>
                                      </p:cBhvr>
                                      <p:rCtr x="-833" y="23"/>
                                    </p:animMotion>
                                  </p:childTnLst>
                                </p:cTn>
                              </p:par>
                              <p:par>
                                <p:cTn id="63" presetID="63" presetClass="path" presetSubtype="0" accel="50000" decel="50000" fill="hold" grpId="0" nodeType="withEffect">
                                  <p:stCondLst>
                                    <p:cond delay="0"/>
                                  </p:stCondLst>
                                  <p:childTnLst>
                                    <p:animMotion origin="layout" path="M 3.33333E-6 2.22222E-6 L 0.05 2.22222E-6 " pathEditMode="relative" rAng="0" ptsTypes="AA">
                                      <p:cBhvr>
                                        <p:cTn id="64" dur="2000" fill="hold"/>
                                        <p:tgtEl>
                                          <p:spTgt spid="149"/>
                                        </p:tgtEl>
                                        <p:attrNameLst>
                                          <p:attrName>ppt_x</p:attrName>
                                          <p:attrName>ppt_y</p:attrName>
                                        </p:attrNameLst>
                                      </p:cBhvr>
                                      <p:rCtr x="2500" y="0"/>
                                    </p:animMotion>
                                  </p:childTnLst>
                                </p:cTn>
                              </p:par>
                              <p:par>
                                <p:cTn id="65" presetID="63" presetClass="path" presetSubtype="0" accel="50000" decel="50000" fill="hold" grpId="0" nodeType="withEffect">
                                  <p:stCondLst>
                                    <p:cond delay="0"/>
                                  </p:stCondLst>
                                  <p:childTnLst>
                                    <p:animMotion origin="layout" path="M 3.33333E-6 0.00069 L 0.01666 0.00139 " pathEditMode="relative" rAng="0" ptsTypes="AA">
                                      <p:cBhvr>
                                        <p:cTn id="66" dur="2000" fill="hold"/>
                                        <p:tgtEl>
                                          <p:spTgt spid="152"/>
                                        </p:tgtEl>
                                        <p:attrNameLst>
                                          <p:attrName>ppt_x</p:attrName>
                                          <p:attrName>ppt_y</p:attrName>
                                        </p:attrNameLst>
                                      </p:cBhvr>
                                      <p:rCtr x="833" y="23"/>
                                    </p:animMotion>
                                  </p:childTnLst>
                                </p:cTn>
                              </p:par>
                              <p:par>
                                <p:cTn id="67" presetID="35" presetClass="path" presetSubtype="0" accel="50000" decel="50000" fill="hold" grpId="0" nodeType="withEffect">
                                  <p:stCondLst>
                                    <p:cond delay="0"/>
                                  </p:stCondLst>
                                  <p:childTnLst>
                                    <p:animMotion origin="layout" path="M -3.33333E-6 0.00139 L -0.06666 0.00209 " pathEditMode="relative" rAng="0" ptsTypes="AA">
                                      <p:cBhvr>
                                        <p:cTn id="68" dur="2000" fill="hold"/>
                                        <p:tgtEl>
                                          <p:spTgt spid="153"/>
                                        </p:tgtEl>
                                        <p:attrNameLst>
                                          <p:attrName>ppt_x</p:attrName>
                                          <p:attrName>ppt_y</p:attrName>
                                        </p:attrNameLst>
                                      </p:cBhvr>
                                      <p:rCtr x="-3333"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69913" y="3581400"/>
            <a:ext cx="8493087" cy="3124200"/>
          </a:xfrm>
          <a:prstGeom prst="rect">
            <a:avLst/>
          </a:prstGeom>
          <a:solidFill>
            <a:schemeClr val="tx1">
              <a:lumMod val="75000"/>
              <a:lumOff val="2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Computed Jump Preservation</a:t>
            </a:r>
            <a:endParaRPr lang="en-US" dirty="0"/>
          </a:p>
        </p:txBody>
      </p:sp>
      <p:sp>
        <p:nvSpPr>
          <p:cNvPr id="5" name="Rectangle 4"/>
          <p:cNvSpPr/>
          <p:nvPr/>
        </p:nvSpPr>
        <p:spPr>
          <a:xfrm>
            <a:off x="609600" y="1762244"/>
            <a:ext cx="2318134"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latin typeface="Courier New" pitchFamily="49" charset="0"/>
                <a:cs typeface="Courier New" pitchFamily="49" charset="0"/>
              </a:rPr>
              <a:t>.text</a:t>
            </a:r>
            <a:r>
              <a:rPr lang="en-US" dirty="0" smtClean="0">
                <a:latin typeface="Courier New" pitchFamily="49" charset="0"/>
                <a:cs typeface="Courier New" pitchFamily="49" charset="0"/>
              </a:rPr>
              <a:t>:0040CC9B</a:t>
            </a:r>
            <a:endParaRPr lang="en-US" dirty="0">
              <a:latin typeface="Courier New" pitchFamily="49" charset="0"/>
              <a:cs typeface="Courier New" pitchFamily="49" charset="0"/>
            </a:endParaRPr>
          </a:p>
        </p:txBody>
      </p:sp>
      <p:sp>
        <p:nvSpPr>
          <p:cNvPr id="6" name="Rectangle 5"/>
          <p:cNvSpPr/>
          <p:nvPr/>
        </p:nvSpPr>
        <p:spPr>
          <a:xfrm>
            <a:off x="5073267" y="1762244"/>
            <a:ext cx="3352800"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smtClean="0">
                <a:latin typeface="Courier New" pitchFamily="49" charset="0"/>
                <a:cs typeface="Courier New" pitchFamily="49" charset="0"/>
              </a:rPr>
              <a:t>call </a:t>
            </a:r>
            <a:r>
              <a:rPr lang="en-US" dirty="0" err="1" smtClean="0">
                <a:latin typeface="Courier New" pitchFamily="49" charset="0"/>
                <a:cs typeface="Courier New" pitchFamily="49" charset="0"/>
              </a:rPr>
              <a:t>eax</a:t>
            </a:r>
            <a:endParaRPr lang="en-US" dirty="0">
              <a:latin typeface="Courier New" pitchFamily="49" charset="0"/>
              <a:cs typeface="Courier New" pitchFamily="49" charset="0"/>
            </a:endParaRPr>
          </a:p>
        </p:txBody>
      </p:sp>
      <p:sp>
        <p:nvSpPr>
          <p:cNvPr id="7" name="Rectangle 6"/>
          <p:cNvSpPr/>
          <p:nvPr/>
        </p:nvSpPr>
        <p:spPr>
          <a:xfrm>
            <a:off x="2925223" y="1762244"/>
            <a:ext cx="2148043"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smtClean="0">
                <a:latin typeface="Courier New" pitchFamily="49" charset="0"/>
                <a:cs typeface="Courier New" pitchFamily="49" charset="0"/>
              </a:rPr>
              <a:t>FF DO</a:t>
            </a:r>
            <a:endParaRPr lang="en-US" dirty="0">
              <a:latin typeface="Courier New" pitchFamily="49" charset="0"/>
              <a:cs typeface="Courier New" pitchFamily="49" charset="0"/>
            </a:endParaRPr>
          </a:p>
        </p:txBody>
      </p:sp>
      <p:sp>
        <p:nvSpPr>
          <p:cNvPr id="8" name="Rectangle 7"/>
          <p:cNvSpPr/>
          <p:nvPr/>
        </p:nvSpPr>
        <p:spPr>
          <a:xfrm>
            <a:off x="577467" y="3874532"/>
            <a:ext cx="2318134" cy="9144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latin typeface="Courier New" pitchFamily="49" charset="0"/>
                <a:cs typeface="Courier New" pitchFamily="49" charset="0"/>
              </a:rPr>
              <a:t>.tnew</a:t>
            </a:r>
            <a:r>
              <a:rPr lang="en-US" dirty="0" smtClean="0">
                <a:latin typeface="Courier New" pitchFamily="49" charset="0"/>
                <a:cs typeface="Courier New" pitchFamily="49" charset="0"/>
              </a:rPr>
              <a:t>:0052A1CB</a:t>
            </a:r>
          </a:p>
          <a:p>
            <a:r>
              <a:rPr lang="en-US" b="1" dirty="0">
                <a:latin typeface="Courier New" pitchFamily="49" charset="0"/>
                <a:cs typeface="Courier New" pitchFamily="49" charset="0"/>
              </a:rPr>
              <a:t>.</a:t>
            </a:r>
            <a:r>
              <a:rPr lang="en-US" b="1" dirty="0" smtClean="0">
                <a:latin typeface="Courier New" pitchFamily="49" charset="0"/>
                <a:cs typeface="Courier New" pitchFamily="49" charset="0"/>
              </a:rPr>
              <a:t>tnew</a:t>
            </a:r>
            <a:r>
              <a:rPr lang="en-US" dirty="0" smtClean="0">
                <a:latin typeface="Courier New" pitchFamily="49" charset="0"/>
                <a:cs typeface="Courier New" pitchFamily="49" charset="0"/>
              </a:rPr>
              <a:t>:0052A1CE</a:t>
            </a:r>
          </a:p>
          <a:p>
            <a:r>
              <a:rPr lang="en-US" b="1" dirty="0">
                <a:latin typeface="Courier New" pitchFamily="49" charset="0"/>
                <a:cs typeface="Courier New" pitchFamily="49" charset="0"/>
              </a:rPr>
              <a:t>.</a:t>
            </a:r>
            <a:r>
              <a:rPr lang="en-US" b="1" dirty="0" smtClean="0">
                <a:latin typeface="Courier New" pitchFamily="49" charset="0"/>
                <a:cs typeface="Courier New" pitchFamily="49" charset="0"/>
              </a:rPr>
              <a:t>tnew</a:t>
            </a:r>
            <a:r>
              <a:rPr lang="en-US" dirty="0" smtClean="0">
                <a:latin typeface="Courier New" pitchFamily="49" charset="0"/>
                <a:cs typeface="Courier New" pitchFamily="49" charset="0"/>
              </a:rPr>
              <a:t>:0052A1D2</a:t>
            </a:r>
            <a:endParaRPr lang="en-US" dirty="0">
              <a:latin typeface="Courier New" pitchFamily="49" charset="0"/>
              <a:cs typeface="Courier New" pitchFamily="49" charset="0"/>
            </a:endParaRPr>
          </a:p>
        </p:txBody>
      </p:sp>
      <p:sp>
        <p:nvSpPr>
          <p:cNvPr id="9" name="Rectangle 8"/>
          <p:cNvSpPr/>
          <p:nvPr/>
        </p:nvSpPr>
        <p:spPr>
          <a:xfrm>
            <a:off x="5073267" y="3874532"/>
            <a:ext cx="3352800" cy="9144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err="1">
                <a:latin typeface="Courier New" pitchFamily="49" charset="0"/>
                <a:cs typeface="Courier New" pitchFamily="49" charset="0"/>
              </a:rPr>
              <a:t>cmp</a:t>
            </a:r>
            <a:r>
              <a:rPr lang="en-US" dirty="0">
                <a:latin typeface="Courier New" pitchFamily="49" charset="0"/>
                <a:cs typeface="Courier New" pitchFamily="49" charset="0"/>
              </a:rPr>
              <a:t> byte </a:t>
            </a:r>
            <a:r>
              <a:rPr lang="en-US" dirty="0" err="1">
                <a:latin typeface="Courier New" pitchFamily="49" charset="0"/>
                <a:cs typeface="Courier New" pitchFamily="49" charset="0"/>
              </a:rPr>
              <a:t>ptr</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F4h</a:t>
            </a:r>
          </a:p>
          <a:p>
            <a:r>
              <a:rPr lang="en-US" dirty="0" err="1">
                <a:latin typeface="Courier New" pitchFamily="49" charset="0"/>
                <a:cs typeface="Courier New" pitchFamily="49" charset="0"/>
              </a:rPr>
              <a:t>cmovz</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r>
              <a:rPr lang="en-US" dirty="0">
                <a:latin typeface="Courier New" pitchFamily="49" charset="0"/>
                <a:cs typeface="Courier New" pitchFamily="49" charset="0"/>
              </a:rPr>
              <a:t>, [eax+1</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call </a:t>
            </a:r>
            <a:r>
              <a:rPr lang="en-US" dirty="0" err="1" smtClean="0">
                <a:latin typeface="Courier New" pitchFamily="49" charset="0"/>
                <a:cs typeface="Courier New" pitchFamily="49" charset="0"/>
              </a:rPr>
              <a:t>eax</a:t>
            </a:r>
            <a:endParaRPr lang="en-US" dirty="0" smtClean="0">
              <a:latin typeface="Courier New" pitchFamily="49" charset="0"/>
              <a:cs typeface="Courier New" pitchFamily="49" charset="0"/>
            </a:endParaRPr>
          </a:p>
        </p:txBody>
      </p:sp>
      <p:sp>
        <p:nvSpPr>
          <p:cNvPr id="10" name="Rectangle 9"/>
          <p:cNvSpPr/>
          <p:nvPr/>
        </p:nvSpPr>
        <p:spPr>
          <a:xfrm>
            <a:off x="2895601" y="3874532"/>
            <a:ext cx="2177666" cy="9144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a:latin typeface="Courier New" pitchFamily="49" charset="0"/>
                <a:cs typeface="Courier New" pitchFamily="49" charset="0"/>
              </a:rPr>
              <a:t>80 38 F4 </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0F </a:t>
            </a:r>
            <a:r>
              <a:rPr lang="en-US" dirty="0">
                <a:latin typeface="Courier New" pitchFamily="49" charset="0"/>
                <a:cs typeface="Courier New" pitchFamily="49" charset="0"/>
              </a:rPr>
              <a:t>44 40 </a:t>
            </a:r>
            <a:r>
              <a:rPr lang="en-US" dirty="0" smtClean="0">
                <a:latin typeface="Courier New" pitchFamily="49" charset="0"/>
                <a:cs typeface="Courier New" pitchFamily="49" charset="0"/>
              </a:rPr>
              <a:t>01</a:t>
            </a:r>
          </a:p>
          <a:p>
            <a:r>
              <a:rPr lang="en-US" dirty="0">
                <a:latin typeface="Courier New" pitchFamily="49" charset="0"/>
                <a:cs typeface="Courier New" pitchFamily="49" charset="0"/>
              </a:rPr>
              <a:t>FF D0</a:t>
            </a:r>
          </a:p>
        </p:txBody>
      </p:sp>
      <p:sp>
        <p:nvSpPr>
          <p:cNvPr id="11" name="TextBox 10"/>
          <p:cNvSpPr txBox="1"/>
          <p:nvPr/>
        </p:nvSpPr>
        <p:spPr>
          <a:xfrm>
            <a:off x="609600" y="1447800"/>
            <a:ext cx="3429000" cy="369332"/>
          </a:xfrm>
          <a:prstGeom prst="rect">
            <a:avLst/>
          </a:prstGeom>
          <a:noFill/>
        </p:spPr>
        <p:txBody>
          <a:bodyPr wrap="square" rtlCol="0">
            <a:spAutoFit/>
          </a:bodyPr>
          <a:lstStyle/>
          <a:p>
            <a:r>
              <a:rPr lang="en-US" b="1" dirty="0" smtClean="0"/>
              <a:t>Original Instruction:</a:t>
            </a:r>
            <a:endParaRPr lang="en-US" b="1" dirty="0"/>
          </a:p>
        </p:txBody>
      </p:sp>
      <p:sp>
        <p:nvSpPr>
          <p:cNvPr id="12" name="TextBox 11"/>
          <p:cNvSpPr txBox="1"/>
          <p:nvPr/>
        </p:nvSpPr>
        <p:spPr>
          <a:xfrm>
            <a:off x="577467" y="3581400"/>
            <a:ext cx="3429000" cy="369332"/>
          </a:xfrm>
          <a:prstGeom prst="rect">
            <a:avLst/>
          </a:prstGeom>
          <a:noFill/>
        </p:spPr>
        <p:txBody>
          <a:bodyPr wrap="square" rtlCol="0">
            <a:spAutoFit/>
          </a:bodyPr>
          <a:lstStyle/>
          <a:p>
            <a:r>
              <a:rPr lang="en-US" b="1" dirty="0" smtClean="0"/>
              <a:t>Rewritten Instructions:</a:t>
            </a:r>
            <a:endParaRPr lang="en-US" b="1" dirty="0"/>
          </a:p>
        </p:txBody>
      </p:sp>
      <p:sp>
        <p:nvSpPr>
          <p:cNvPr id="13" name="Rectangle 12"/>
          <p:cNvSpPr/>
          <p:nvPr/>
        </p:nvSpPr>
        <p:spPr>
          <a:xfrm>
            <a:off x="577467" y="5234464"/>
            <a:ext cx="2318134"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latin typeface="Courier New" pitchFamily="49" charset="0"/>
                <a:cs typeface="Courier New" pitchFamily="49" charset="0"/>
              </a:rPr>
              <a:t>.told</a:t>
            </a:r>
            <a:r>
              <a:rPr lang="en-US" dirty="0" smtClean="0">
                <a:latin typeface="Courier New" pitchFamily="49" charset="0"/>
                <a:cs typeface="Courier New" pitchFamily="49" charset="0"/>
              </a:rPr>
              <a:t>:00411A40</a:t>
            </a:r>
            <a:endParaRPr lang="en-US" dirty="0">
              <a:latin typeface="Courier New" pitchFamily="49" charset="0"/>
              <a:cs typeface="Courier New" pitchFamily="49" charset="0"/>
            </a:endParaRPr>
          </a:p>
        </p:txBody>
      </p:sp>
      <p:sp>
        <p:nvSpPr>
          <p:cNvPr id="14" name="Rectangle 13"/>
          <p:cNvSpPr/>
          <p:nvPr/>
        </p:nvSpPr>
        <p:spPr>
          <a:xfrm>
            <a:off x="5073267" y="5234464"/>
            <a:ext cx="3352800"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smtClean="0">
                <a:latin typeface="Courier New" pitchFamily="49" charset="0"/>
                <a:cs typeface="Courier New" pitchFamily="49" charset="0"/>
              </a:rPr>
              <a:t>F4 </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 0x534AB9</a:t>
            </a:r>
            <a:endParaRPr lang="en-US" dirty="0">
              <a:latin typeface="Courier New" pitchFamily="49" charset="0"/>
              <a:cs typeface="Courier New" pitchFamily="49" charset="0"/>
            </a:endParaRPr>
          </a:p>
        </p:txBody>
      </p:sp>
      <p:sp>
        <p:nvSpPr>
          <p:cNvPr id="15" name="Rectangle 14"/>
          <p:cNvSpPr/>
          <p:nvPr/>
        </p:nvSpPr>
        <p:spPr>
          <a:xfrm>
            <a:off x="2895601" y="5234464"/>
            <a:ext cx="2177666"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smtClean="0">
                <a:latin typeface="Courier New" pitchFamily="49" charset="0"/>
                <a:cs typeface="Courier New" pitchFamily="49" charset="0"/>
              </a:rPr>
              <a:t>F4 B9 4A 53 00</a:t>
            </a:r>
            <a:endParaRPr lang="en-US" dirty="0">
              <a:latin typeface="Courier New" pitchFamily="49" charset="0"/>
              <a:cs typeface="Courier New" pitchFamily="49" charset="0"/>
            </a:endParaRPr>
          </a:p>
        </p:txBody>
      </p:sp>
      <p:sp>
        <p:nvSpPr>
          <p:cNvPr id="16" name="TextBox 15"/>
          <p:cNvSpPr txBox="1"/>
          <p:nvPr/>
        </p:nvSpPr>
        <p:spPr>
          <a:xfrm>
            <a:off x="577467" y="4925191"/>
            <a:ext cx="3429000" cy="369332"/>
          </a:xfrm>
          <a:prstGeom prst="rect">
            <a:avLst/>
          </a:prstGeom>
          <a:noFill/>
        </p:spPr>
        <p:txBody>
          <a:bodyPr wrap="square" rtlCol="0">
            <a:spAutoFit/>
          </a:bodyPr>
          <a:lstStyle/>
          <a:p>
            <a:r>
              <a:rPr lang="en-US" b="1" dirty="0" smtClean="0"/>
              <a:t>Rewritten Jump Table:</a:t>
            </a:r>
            <a:endParaRPr lang="en-US" b="1" dirty="0"/>
          </a:p>
        </p:txBody>
      </p:sp>
      <p:sp>
        <p:nvSpPr>
          <p:cNvPr id="4" name="Rectangle 3"/>
          <p:cNvSpPr/>
          <p:nvPr/>
        </p:nvSpPr>
        <p:spPr>
          <a:xfrm>
            <a:off x="269912" y="3429000"/>
            <a:ext cx="8645487"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p:cNvSpPr/>
          <p:nvPr/>
        </p:nvSpPr>
        <p:spPr>
          <a:xfrm>
            <a:off x="609600" y="2676644"/>
            <a:ext cx="2318134"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latin typeface="Courier New" pitchFamily="49" charset="0"/>
                <a:cs typeface="Courier New" pitchFamily="49" charset="0"/>
              </a:rPr>
              <a:t>.text</a:t>
            </a:r>
            <a:r>
              <a:rPr lang="en-US" dirty="0" smtClean="0">
                <a:latin typeface="Courier New" pitchFamily="49" charset="0"/>
                <a:cs typeface="Courier New" pitchFamily="49" charset="0"/>
              </a:rPr>
              <a:t>:00411A40</a:t>
            </a:r>
            <a:endParaRPr lang="en-US" dirty="0">
              <a:latin typeface="Courier New" pitchFamily="49" charset="0"/>
              <a:cs typeface="Courier New" pitchFamily="49" charset="0"/>
            </a:endParaRPr>
          </a:p>
        </p:txBody>
      </p:sp>
      <p:sp>
        <p:nvSpPr>
          <p:cNvPr id="18" name="Rectangle 17"/>
          <p:cNvSpPr/>
          <p:nvPr/>
        </p:nvSpPr>
        <p:spPr>
          <a:xfrm>
            <a:off x="5073267" y="2676644"/>
            <a:ext cx="3352800"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smtClean="0">
                <a:latin typeface="Courier New" pitchFamily="49" charset="0"/>
                <a:cs typeface="Courier New" pitchFamily="49" charset="0"/>
              </a:rPr>
              <a:t>pop </a:t>
            </a:r>
            <a:r>
              <a:rPr lang="en-US" dirty="0" err="1" smtClean="0">
                <a:latin typeface="Courier New" pitchFamily="49" charset="0"/>
                <a:cs typeface="Courier New" pitchFamily="49" charset="0"/>
              </a:rPr>
              <a:t>ebp</a:t>
            </a:r>
            <a:endParaRPr lang="en-US" dirty="0">
              <a:latin typeface="Courier New" pitchFamily="49" charset="0"/>
              <a:cs typeface="Courier New" pitchFamily="49" charset="0"/>
            </a:endParaRPr>
          </a:p>
        </p:txBody>
      </p:sp>
      <p:sp>
        <p:nvSpPr>
          <p:cNvPr id="19" name="Rectangle 18"/>
          <p:cNvSpPr/>
          <p:nvPr/>
        </p:nvSpPr>
        <p:spPr>
          <a:xfrm>
            <a:off x="2925223" y="2676644"/>
            <a:ext cx="2148043"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smtClean="0">
                <a:latin typeface="Courier New" pitchFamily="49" charset="0"/>
                <a:cs typeface="Courier New" pitchFamily="49" charset="0"/>
              </a:rPr>
              <a:t>5B</a:t>
            </a:r>
            <a:endParaRPr lang="en-US" dirty="0">
              <a:latin typeface="Courier New" pitchFamily="49" charset="0"/>
              <a:cs typeface="Courier New" pitchFamily="49" charset="0"/>
            </a:endParaRPr>
          </a:p>
        </p:txBody>
      </p:sp>
      <p:sp>
        <p:nvSpPr>
          <p:cNvPr id="20" name="TextBox 19"/>
          <p:cNvSpPr txBox="1"/>
          <p:nvPr/>
        </p:nvSpPr>
        <p:spPr>
          <a:xfrm>
            <a:off x="613272" y="2362200"/>
            <a:ext cx="3429000" cy="369332"/>
          </a:xfrm>
          <a:prstGeom prst="rect">
            <a:avLst/>
          </a:prstGeom>
          <a:noFill/>
        </p:spPr>
        <p:txBody>
          <a:bodyPr wrap="square" rtlCol="0">
            <a:spAutoFit/>
          </a:bodyPr>
          <a:lstStyle/>
          <a:p>
            <a:r>
              <a:rPr lang="en-US" b="1" dirty="0" smtClean="0"/>
              <a:t>Original Possible Target:</a:t>
            </a:r>
            <a:endParaRPr lang="en-US" b="1" dirty="0"/>
          </a:p>
        </p:txBody>
      </p:sp>
      <p:sp>
        <p:nvSpPr>
          <p:cNvPr id="21" name="Rectangle 20"/>
          <p:cNvSpPr/>
          <p:nvPr/>
        </p:nvSpPr>
        <p:spPr>
          <a:xfrm>
            <a:off x="577467" y="6118622"/>
            <a:ext cx="2318134"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latin typeface="Courier New" pitchFamily="49" charset="0"/>
                <a:cs typeface="Courier New" pitchFamily="49" charset="0"/>
              </a:rPr>
              <a:t>.tnew</a:t>
            </a:r>
            <a:r>
              <a:rPr lang="en-US" dirty="0" smtClean="0">
                <a:latin typeface="Courier New" pitchFamily="49" charset="0"/>
                <a:cs typeface="Courier New" pitchFamily="49" charset="0"/>
              </a:rPr>
              <a:t>:00534AB9</a:t>
            </a:r>
            <a:endParaRPr lang="en-US" dirty="0">
              <a:latin typeface="Courier New" pitchFamily="49" charset="0"/>
              <a:cs typeface="Courier New" pitchFamily="49" charset="0"/>
            </a:endParaRPr>
          </a:p>
        </p:txBody>
      </p:sp>
      <p:sp>
        <p:nvSpPr>
          <p:cNvPr id="22" name="Rectangle 21"/>
          <p:cNvSpPr/>
          <p:nvPr/>
        </p:nvSpPr>
        <p:spPr>
          <a:xfrm>
            <a:off x="5073267" y="6118622"/>
            <a:ext cx="3352800"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smtClean="0">
                <a:latin typeface="Courier New" pitchFamily="49" charset="0"/>
                <a:cs typeface="Courier New" pitchFamily="49" charset="0"/>
              </a:rPr>
              <a:t>pop </a:t>
            </a:r>
            <a:r>
              <a:rPr lang="en-US" dirty="0" err="1" smtClean="0">
                <a:latin typeface="Courier New" pitchFamily="49" charset="0"/>
                <a:cs typeface="Courier New" pitchFamily="49" charset="0"/>
              </a:rPr>
              <a:t>ebp</a:t>
            </a:r>
            <a:endParaRPr lang="en-US" dirty="0">
              <a:latin typeface="Courier New" pitchFamily="49" charset="0"/>
              <a:cs typeface="Courier New" pitchFamily="49" charset="0"/>
            </a:endParaRPr>
          </a:p>
        </p:txBody>
      </p:sp>
      <p:sp>
        <p:nvSpPr>
          <p:cNvPr id="23" name="Rectangle 22"/>
          <p:cNvSpPr/>
          <p:nvPr/>
        </p:nvSpPr>
        <p:spPr>
          <a:xfrm>
            <a:off x="2895601" y="6118622"/>
            <a:ext cx="2177666" cy="42291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en-US" dirty="0" smtClean="0">
                <a:latin typeface="Courier New" pitchFamily="49" charset="0"/>
                <a:cs typeface="Courier New" pitchFamily="49" charset="0"/>
              </a:rPr>
              <a:t>5B</a:t>
            </a:r>
            <a:endParaRPr lang="en-US" dirty="0">
              <a:latin typeface="Courier New" pitchFamily="49" charset="0"/>
              <a:cs typeface="Courier New" pitchFamily="49" charset="0"/>
            </a:endParaRPr>
          </a:p>
        </p:txBody>
      </p:sp>
      <p:sp>
        <p:nvSpPr>
          <p:cNvPr id="24" name="TextBox 23"/>
          <p:cNvSpPr txBox="1"/>
          <p:nvPr/>
        </p:nvSpPr>
        <p:spPr>
          <a:xfrm>
            <a:off x="577467" y="5791200"/>
            <a:ext cx="3429000" cy="369332"/>
          </a:xfrm>
          <a:prstGeom prst="rect">
            <a:avLst/>
          </a:prstGeom>
          <a:noFill/>
        </p:spPr>
        <p:txBody>
          <a:bodyPr wrap="square" rtlCol="0">
            <a:spAutoFit/>
          </a:bodyPr>
          <a:lstStyle/>
          <a:p>
            <a:r>
              <a:rPr lang="en-US" b="1" dirty="0" smtClean="0"/>
              <a:t>Rewritten Target:</a:t>
            </a:r>
            <a:endParaRPr lang="en-US" b="1" dirty="0"/>
          </a:p>
        </p:txBody>
      </p:sp>
      <p:sp>
        <p:nvSpPr>
          <p:cNvPr id="3" name="Slide Number Placeholder 2"/>
          <p:cNvSpPr>
            <a:spLocks noGrp="1"/>
          </p:cNvSpPr>
          <p:nvPr>
            <p:ph type="sldNum" sz="quarter" idx="12"/>
          </p:nvPr>
        </p:nvSpPr>
        <p:spPr/>
        <p:txBody>
          <a:bodyPr/>
          <a:lstStyle/>
          <a:p>
            <a:fld id="{41331FAA-50EC-4C56-9D36-99FA80716BE4}" type="slidenum">
              <a:rPr lang="en-US" smtClean="0"/>
              <a:t>19</a:t>
            </a:fld>
            <a:endParaRPr lang="en-US"/>
          </a:p>
        </p:txBody>
      </p:sp>
      <p:sp>
        <p:nvSpPr>
          <p:cNvPr id="28" name="TextBox 27"/>
          <p:cNvSpPr txBox="1"/>
          <p:nvPr/>
        </p:nvSpPr>
        <p:spPr>
          <a:xfrm>
            <a:off x="5073267" y="1383268"/>
            <a:ext cx="2775333" cy="369332"/>
          </a:xfrm>
          <a:prstGeom prst="rect">
            <a:avLst/>
          </a:prstGeom>
          <a:noFill/>
        </p:spPr>
        <p:txBody>
          <a:bodyPr wrap="square" rtlCol="0">
            <a:spAutoFit/>
          </a:bodyPr>
          <a:lstStyle/>
          <a:p>
            <a:r>
              <a:rPr lang="en-US" b="1" dirty="0" err="1">
                <a:solidFill>
                  <a:srgbClr val="C00000"/>
                </a:solidFill>
                <a:latin typeface="Courier New" pitchFamily="49" charset="0"/>
                <a:cs typeface="Courier New" pitchFamily="49" charset="0"/>
              </a:rPr>
              <a:t>e</a:t>
            </a:r>
            <a:r>
              <a:rPr lang="en-US" b="1" dirty="0" err="1" smtClean="0">
                <a:solidFill>
                  <a:srgbClr val="C00000"/>
                </a:solidFill>
                <a:latin typeface="Courier New" pitchFamily="49" charset="0"/>
                <a:cs typeface="Courier New" pitchFamily="49" charset="0"/>
              </a:rPr>
              <a:t>ax</a:t>
            </a:r>
            <a:r>
              <a:rPr lang="en-US" b="1" dirty="0" smtClean="0">
                <a:solidFill>
                  <a:srgbClr val="C00000"/>
                </a:solidFill>
                <a:latin typeface="Courier New" pitchFamily="49" charset="0"/>
                <a:cs typeface="Courier New" pitchFamily="49" charset="0"/>
              </a:rPr>
              <a:t> = 0x411A40</a:t>
            </a:r>
            <a:endParaRPr lang="en-US" b="1" dirty="0">
              <a:solidFill>
                <a:srgbClr val="C00000"/>
              </a:solidFill>
              <a:latin typeface="Courier New" pitchFamily="49" charset="0"/>
              <a:cs typeface="Courier New" pitchFamily="49" charset="0"/>
            </a:endParaRPr>
          </a:p>
        </p:txBody>
      </p:sp>
      <p:sp>
        <p:nvSpPr>
          <p:cNvPr id="29" name="Curved Right Arrow 28"/>
          <p:cNvSpPr/>
          <p:nvPr/>
        </p:nvSpPr>
        <p:spPr>
          <a:xfrm>
            <a:off x="4592656" y="1905000"/>
            <a:ext cx="436544" cy="111835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p:cNvSpPr txBox="1"/>
          <p:nvPr/>
        </p:nvSpPr>
        <p:spPr>
          <a:xfrm>
            <a:off x="5073267" y="3516868"/>
            <a:ext cx="2775333" cy="369332"/>
          </a:xfrm>
          <a:prstGeom prst="rect">
            <a:avLst/>
          </a:prstGeom>
          <a:noFill/>
        </p:spPr>
        <p:txBody>
          <a:bodyPr wrap="square" rtlCol="0">
            <a:spAutoFit/>
          </a:bodyPr>
          <a:lstStyle/>
          <a:p>
            <a:r>
              <a:rPr lang="en-US" b="1" dirty="0" err="1">
                <a:solidFill>
                  <a:srgbClr val="C00000"/>
                </a:solidFill>
                <a:latin typeface="Courier New" pitchFamily="49" charset="0"/>
                <a:cs typeface="Courier New" pitchFamily="49" charset="0"/>
              </a:rPr>
              <a:t>e</a:t>
            </a:r>
            <a:r>
              <a:rPr lang="en-US" b="1" dirty="0" err="1" smtClean="0">
                <a:solidFill>
                  <a:srgbClr val="C00000"/>
                </a:solidFill>
                <a:latin typeface="Courier New" pitchFamily="49" charset="0"/>
                <a:cs typeface="Courier New" pitchFamily="49" charset="0"/>
              </a:rPr>
              <a:t>ax</a:t>
            </a:r>
            <a:r>
              <a:rPr lang="en-US" b="1" dirty="0" smtClean="0">
                <a:solidFill>
                  <a:srgbClr val="C00000"/>
                </a:solidFill>
                <a:latin typeface="Courier New" pitchFamily="49" charset="0"/>
                <a:cs typeface="Courier New" pitchFamily="49" charset="0"/>
              </a:rPr>
              <a:t> = 0x411A40</a:t>
            </a:r>
            <a:endParaRPr lang="en-US" b="1" dirty="0">
              <a:solidFill>
                <a:srgbClr val="C00000"/>
              </a:solidFill>
              <a:latin typeface="Courier New" pitchFamily="49" charset="0"/>
              <a:cs typeface="Courier New" pitchFamily="49" charset="0"/>
            </a:endParaRPr>
          </a:p>
        </p:txBody>
      </p:sp>
      <p:sp>
        <p:nvSpPr>
          <p:cNvPr id="31" name="TextBox 30"/>
          <p:cNvSpPr txBox="1"/>
          <p:nvPr/>
        </p:nvSpPr>
        <p:spPr>
          <a:xfrm>
            <a:off x="5073267" y="3505200"/>
            <a:ext cx="2775333" cy="369332"/>
          </a:xfrm>
          <a:prstGeom prst="rect">
            <a:avLst/>
          </a:prstGeom>
          <a:noFill/>
        </p:spPr>
        <p:txBody>
          <a:bodyPr wrap="square" rtlCol="0">
            <a:spAutoFit/>
          </a:bodyPr>
          <a:lstStyle/>
          <a:p>
            <a:r>
              <a:rPr lang="en-US" b="1" dirty="0" err="1">
                <a:solidFill>
                  <a:srgbClr val="C00000"/>
                </a:solidFill>
                <a:latin typeface="Courier New" pitchFamily="49" charset="0"/>
                <a:cs typeface="Courier New" pitchFamily="49" charset="0"/>
              </a:rPr>
              <a:t>e</a:t>
            </a:r>
            <a:r>
              <a:rPr lang="en-US" b="1" dirty="0" err="1" smtClean="0">
                <a:solidFill>
                  <a:srgbClr val="C00000"/>
                </a:solidFill>
                <a:latin typeface="Courier New" pitchFamily="49" charset="0"/>
                <a:cs typeface="Courier New" pitchFamily="49" charset="0"/>
              </a:rPr>
              <a:t>ax</a:t>
            </a:r>
            <a:r>
              <a:rPr lang="en-US" b="1" dirty="0" smtClean="0">
                <a:solidFill>
                  <a:srgbClr val="C00000"/>
                </a:solidFill>
                <a:latin typeface="Courier New" pitchFamily="49" charset="0"/>
                <a:cs typeface="Courier New" pitchFamily="49" charset="0"/>
              </a:rPr>
              <a:t> = 0x534AB9</a:t>
            </a:r>
            <a:endParaRPr lang="en-US" b="1" dirty="0">
              <a:solidFill>
                <a:srgbClr val="C00000"/>
              </a:solidFill>
              <a:latin typeface="Courier New" pitchFamily="49" charset="0"/>
              <a:cs typeface="Courier New" pitchFamily="49" charset="0"/>
            </a:endParaRPr>
          </a:p>
        </p:txBody>
      </p:sp>
      <p:sp>
        <p:nvSpPr>
          <p:cNvPr id="33" name="Curved Right Arrow 32"/>
          <p:cNvSpPr/>
          <p:nvPr/>
        </p:nvSpPr>
        <p:spPr>
          <a:xfrm>
            <a:off x="4572000" y="4074914"/>
            <a:ext cx="436544" cy="34468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urved Right Arrow 33"/>
          <p:cNvSpPr/>
          <p:nvPr/>
        </p:nvSpPr>
        <p:spPr>
          <a:xfrm>
            <a:off x="4572000" y="4303514"/>
            <a:ext cx="436544" cy="34468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Curved Right Arrow 31"/>
          <p:cNvSpPr/>
          <p:nvPr/>
        </p:nvSpPr>
        <p:spPr>
          <a:xfrm>
            <a:off x="4572000" y="4566524"/>
            <a:ext cx="436544" cy="18342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6"/>
                                        </p:tgtEl>
                                      </p:cBhvr>
                                    </p:animEffect>
                                    <p:set>
                                      <p:cBhvr>
                                        <p:cTn id="17" dur="1" fill="hold">
                                          <p:stCondLst>
                                            <p:cond delay="499"/>
                                          </p:stCondLst>
                                        </p:cTn>
                                        <p:tgtEl>
                                          <p:spTgt spid="2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10" presetClass="exit" presetSubtype="0" fill="hold" grpId="1" nodeType="withEffect">
                                  <p:stCondLst>
                                    <p:cond delay="0"/>
                                  </p:stCondLst>
                                  <p:childTnLst>
                                    <p:animEffect transition="out" filter="fade">
                                      <p:cBhvr>
                                        <p:cTn id="34" dur="500"/>
                                        <p:tgtEl>
                                          <p:spTgt spid="30"/>
                                        </p:tgtEl>
                                      </p:cBhvr>
                                    </p:animEffect>
                                    <p:set>
                                      <p:cBhvr>
                                        <p:cTn id="35" dur="1" fill="hold">
                                          <p:stCondLst>
                                            <p:cond delay="499"/>
                                          </p:stCondLst>
                                        </p:cTn>
                                        <p:tgtEl>
                                          <p:spTgt spid="3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500"/>
                                        <p:tgtEl>
                                          <p:spTgt spid="3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p:bldP spid="29" grpId="0" animBg="1"/>
      <p:bldP spid="30" grpId="0"/>
      <p:bldP spid="30" grpId="1"/>
      <p:bldP spid="31" grpId="0"/>
      <p:bldP spid="33" grpId="0" animBg="1"/>
      <p:bldP spid="34"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Vector</a:t>
            </a:r>
            <a:endParaRPr lang="en-US" dirty="0"/>
          </a:p>
        </p:txBody>
      </p:sp>
      <p:pic>
        <p:nvPicPr>
          <p:cNvPr id="1028" name="Picture 4" descr="ninja hack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 y="2438400"/>
            <a:ext cx="2895600" cy="2743200"/>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3820639" y="3124200"/>
            <a:ext cx="1905000" cy="15240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Malicious Input</a:t>
            </a:r>
            <a:endParaRPr lang="en-US" sz="2400" dirty="0"/>
          </a:p>
        </p:txBody>
      </p:sp>
      <p:sp>
        <p:nvSpPr>
          <p:cNvPr id="3" name="Curved Up Arrow 2"/>
          <p:cNvSpPr/>
          <p:nvPr/>
        </p:nvSpPr>
        <p:spPr>
          <a:xfrm>
            <a:off x="6080760" y="4800600"/>
            <a:ext cx="2133600" cy="685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r>
              <a:rPr lang="en-US" dirty="0" smtClean="0">
                <a:solidFill>
                  <a:schemeClr val="tx1"/>
                </a:solidFill>
              </a:rPr>
              <a:t>Buffer Overflow</a:t>
            </a:r>
            <a:endParaRPr lang="en-US" dirty="0">
              <a:solidFill>
                <a:schemeClr val="tx1"/>
              </a:solidFill>
            </a:endParaRPr>
          </a:p>
        </p:txBody>
      </p:sp>
      <p:pic>
        <p:nvPicPr>
          <p:cNvPr id="4" name="Picture 4" descr="http://growingyoungereachday.files.wordpress.com/2012/08/compu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0760" y="2590800"/>
            <a:ext cx="2225040" cy="21196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ersonal Computer Clip 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5159" y="2660649"/>
            <a:ext cx="2602302" cy="229870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41331FAA-50EC-4C56-9D36-99FA80716BE4}" type="slidenum">
              <a:rPr lang="en-US" smtClean="0"/>
              <a:t>2</a:t>
            </a:fld>
            <a:endParaRPr lang="en-US"/>
          </a:p>
        </p:txBody>
      </p:sp>
    </p:spTree>
    <p:extLst>
      <p:ext uri="{BB962C8B-B14F-4D97-AF65-F5344CB8AC3E}">
        <p14:creationId xmlns:p14="http://schemas.microsoft.com/office/powerpoint/2010/main" val="322880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030"/>
                                        </p:tgtEl>
                                      </p:cBhvr>
                                    </p:animEffect>
                                    <p:set>
                                      <p:cBhvr>
                                        <p:cTn id="17" dur="1" fill="hold">
                                          <p:stCondLst>
                                            <p:cond delay="499"/>
                                          </p:stCondLst>
                                        </p:cTn>
                                        <p:tgtEl>
                                          <p:spTgt spid="1030"/>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Entropy Discussion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800" dirty="0" smtClean="0"/>
                  <a:t>ASLR</a:t>
                </a:r>
              </a:p>
              <a:p>
                <a:pPr lvl="1"/>
                <a:r>
                  <a:rPr lang="en-US" sz="2400" dirty="0" smtClean="0"/>
                  <a:t>2</a:t>
                </a:r>
                <a:r>
                  <a:rPr lang="en-US" sz="2400" baseline="30000" dirty="0" smtClean="0"/>
                  <a:t>n-1</a:t>
                </a:r>
                <a:r>
                  <a:rPr lang="en-US" sz="2400" dirty="0" smtClean="0"/>
                  <a:t> probes where n is the number of bits of randomness</a:t>
                </a:r>
              </a:p>
              <a:p>
                <a:r>
                  <a:rPr lang="en-US" sz="2800" dirty="0" smtClean="0"/>
                  <a:t>STIR</a:t>
                </a:r>
              </a:p>
              <a:p>
                <a:pPr lvl="1"/>
                <a14:m>
                  <m:oMath xmlns:m="http://schemas.openxmlformats.org/officeDocument/2006/math">
                    <m:f>
                      <m:fPr>
                        <m:ctrlPr>
                          <a:rPr lang="en-US" sz="2800" i="1" smtClean="0">
                            <a:latin typeface="Cambria Math"/>
                          </a:rPr>
                        </m:ctrlPr>
                      </m:fPr>
                      <m:num>
                        <m:d>
                          <m:dPr>
                            <m:ctrlPr>
                              <a:rPr lang="en-US" sz="2800" b="0" i="1" smtClean="0">
                                <a:latin typeface="Cambria Math"/>
                              </a:rPr>
                            </m:ctrlPr>
                          </m:dPr>
                          <m:e>
                            <m:sSup>
                              <m:sSupPr>
                                <m:ctrlPr>
                                  <a:rPr lang="en-US" sz="2800" i="1" smtClean="0">
                                    <a:latin typeface="Cambria Math"/>
                                  </a:rPr>
                                </m:ctrlPr>
                              </m:sSupPr>
                              <m:e>
                                <m:r>
                                  <a:rPr lang="en-US" sz="2800" b="0" i="1" smtClean="0">
                                    <a:latin typeface="Cambria Math"/>
                                  </a:rPr>
                                  <m:t>2</m:t>
                                </m:r>
                              </m:e>
                              <m:sup>
                                <m:r>
                                  <a:rPr lang="en-US" sz="2800" b="0" i="1" smtClean="0">
                                    <a:latin typeface="Cambria Math"/>
                                  </a:rPr>
                                  <m:t>𝑛</m:t>
                                </m:r>
                              </m:sup>
                            </m:sSup>
                          </m:e>
                        </m:d>
                        <m:r>
                          <a:rPr lang="en-US" sz="2800" b="0" i="1" smtClean="0">
                            <a:latin typeface="Cambria Math"/>
                          </a:rPr>
                          <m:t>!</m:t>
                        </m:r>
                      </m:num>
                      <m:den>
                        <m:r>
                          <m:rPr>
                            <m:nor/>
                          </m:rPr>
                          <a:rPr lang="en-US" sz="2800" b="0" i="0" smtClean="0">
                            <a:latin typeface="Cambria Math"/>
                          </a:rPr>
                          <m:t>2(</m:t>
                        </m:r>
                        <m:sSup>
                          <m:sSupPr>
                            <m:ctrlPr>
                              <a:rPr lang="en-US" sz="2800" b="0" i="1" smtClean="0">
                                <a:latin typeface="Cambria Math"/>
                              </a:rPr>
                            </m:ctrlPr>
                          </m:sSupPr>
                          <m:e>
                            <m:r>
                              <a:rPr lang="en-US" sz="2800" b="0" i="1" smtClean="0">
                                <a:latin typeface="Cambria Math"/>
                              </a:rPr>
                              <m:t>2</m:t>
                            </m:r>
                          </m:e>
                          <m:sup>
                            <m:r>
                              <a:rPr lang="en-US" sz="2800" b="0" i="1" smtClean="0">
                                <a:latin typeface="Cambria Math"/>
                              </a:rPr>
                              <m:t>𝑛</m:t>
                            </m:r>
                          </m:sup>
                        </m:sSup>
                        <m:r>
                          <m:rPr>
                            <m:nor/>
                          </m:rPr>
                          <a:rPr lang="en-US" sz="2800" b="0" i="0" smtClean="0">
                            <a:latin typeface="Cambria Math"/>
                          </a:rPr>
                          <m:t> −</m:t>
                        </m:r>
                        <m:r>
                          <m:rPr>
                            <m:nor/>
                          </m:rPr>
                          <a:rPr lang="en-US" sz="2800" b="0" i="0" smtClean="0">
                            <a:latin typeface="Cambria Math"/>
                          </a:rPr>
                          <m:t>g</m:t>
                        </m:r>
                        <m:r>
                          <m:rPr>
                            <m:nor/>
                          </m:rPr>
                          <a:rPr lang="en-US" sz="2800" b="0" i="0" smtClean="0">
                            <a:latin typeface="Cambria Math"/>
                          </a:rPr>
                          <m:t>)</m:t>
                        </m:r>
                        <m:r>
                          <a:rPr lang="en-US" sz="2800" b="0" i="1" smtClean="0">
                            <a:latin typeface="Cambria Math"/>
                          </a:rPr>
                          <m:t>!</m:t>
                        </m:r>
                      </m:den>
                    </m:f>
                  </m:oMath>
                </a14:m>
                <a:r>
                  <a:rPr lang="en-US" sz="2800" dirty="0" smtClean="0"/>
                  <a:t> </a:t>
                </a:r>
                <a:r>
                  <a:rPr lang="en-US" sz="2400" dirty="0" smtClean="0"/>
                  <a:t>probes where g is the number of gadgets in the payload</a:t>
                </a:r>
              </a:p>
              <a:p>
                <a:pPr lvl="2"/>
                <a:r>
                  <a:rPr lang="en-US" sz="2000" dirty="0" smtClean="0"/>
                  <a:t>Must guess each where each gadget is with each probe.</a:t>
                </a: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250" r="-200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41331FAA-50EC-4C56-9D36-99FA80716BE4}" type="slidenum">
              <a:rPr lang="en-US" smtClean="0"/>
              <a:t>20</a:t>
            </a:fld>
            <a:endParaRPr lang="en-US"/>
          </a:p>
        </p:txBody>
      </p:sp>
    </p:spTree>
    <p:extLst>
      <p:ext uri="{BB962C8B-B14F-4D97-AF65-F5344CB8AC3E}">
        <p14:creationId xmlns:p14="http://schemas.microsoft.com/office/powerpoint/2010/main" val="4234675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Gadget Reduction</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01506446"/>
              </p:ext>
            </p:extLst>
          </p:nvPr>
        </p:nvGraphicFramePr>
        <p:xfrm>
          <a:off x="152400" y="1524000"/>
          <a:ext cx="88392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41331FAA-50EC-4C56-9D36-99FA80716BE4}" type="slidenum">
              <a:rPr lang="en-US" smtClean="0"/>
              <a:t>21</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Runtime Overhead</a:t>
            </a:r>
            <a:endParaRPr lang="en-US" dirty="0"/>
          </a:p>
        </p:txBody>
      </p:sp>
      <p:graphicFrame>
        <p:nvGraphicFramePr>
          <p:cNvPr id="4" name="Chart 3"/>
          <p:cNvGraphicFramePr/>
          <p:nvPr>
            <p:extLst>
              <p:ext uri="{D42A27DB-BD31-4B8C-83A1-F6EECF244321}">
                <p14:modId xmlns:p14="http://schemas.microsoft.com/office/powerpoint/2010/main" val="1104560909"/>
              </p:ext>
            </p:extLst>
          </p:nvPr>
        </p:nvGraphicFramePr>
        <p:xfrm>
          <a:off x="152400" y="1371600"/>
          <a:ext cx="88392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41331FAA-50EC-4C56-9D36-99FA80716BE4}" type="slidenum">
              <a:rPr lang="en-US" smtClean="0"/>
              <a:t>22</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Runtime Overhead</a:t>
            </a:r>
            <a:endParaRPr lang="en-US" dirty="0"/>
          </a:p>
        </p:txBody>
      </p:sp>
      <p:graphicFrame>
        <p:nvGraphicFramePr>
          <p:cNvPr id="4" name="Chart 3"/>
          <p:cNvGraphicFramePr/>
          <p:nvPr>
            <p:extLst>
              <p:ext uri="{D42A27DB-BD31-4B8C-83A1-F6EECF244321}">
                <p14:modId xmlns:p14="http://schemas.microsoft.com/office/powerpoint/2010/main" val="3487403691"/>
              </p:ext>
            </p:extLst>
          </p:nvPr>
        </p:nvGraphicFramePr>
        <p:xfrm>
          <a:off x="0" y="1371600"/>
          <a:ext cx="89916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41331FAA-50EC-4C56-9D36-99FA80716BE4}" type="slidenum">
              <a:rPr lang="en-US" smtClean="0"/>
              <a:t>23</a:t>
            </a:fld>
            <a:endParaRPr lang="en-US"/>
          </a:p>
        </p:txBody>
      </p:sp>
    </p:spTree>
    <p:extLst>
      <p:ext uri="{BB962C8B-B14F-4D97-AF65-F5344CB8AC3E}">
        <p14:creationId xmlns:p14="http://schemas.microsoft.com/office/powerpoint/2010/main" val="3071409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295400"/>
            <a:ext cx="7620000" cy="5562600"/>
          </a:xfrm>
        </p:spPr>
        <p:txBody>
          <a:bodyPr>
            <a:normAutofit fontScale="92500"/>
          </a:bodyPr>
          <a:lstStyle/>
          <a:p>
            <a:r>
              <a:rPr lang="en-US" sz="3200" dirty="0" smtClean="0"/>
              <a:t>First static rewriter to protect against </a:t>
            </a:r>
            <a:r>
              <a:rPr lang="en-US" sz="3200" dirty="0" err="1" smtClean="0"/>
              <a:t>RoP</a:t>
            </a:r>
            <a:r>
              <a:rPr lang="en-US" sz="3200" dirty="0" smtClean="0"/>
              <a:t> attacks</a:t>
            </a:r>
            <a:endParaRPr lang="en-US" sz="3200" dirty="0"/>
          </a:p>
          <a:p>
            <a:pPr lvl="1"/>
            <a:r>
              <a:rPr lang="en-US" sz="2800" dirty="0"/>
              <a:t>Greatly increases search space </a:t>
            </a:r>
            <a:endParaRPr lang="en-US" sz="2800" dirty="0" smtClean="0"/>
          </a:p>
          <a:p>
            <a:pPr lvl="1"/>
            <a:r>
              <a:rPr lang="en-US" sz="2800" dirty="0" smtClean="0"/>
              <a:t>Introduces </a:t>
            </a:r>
            <a:r>
              <a:rPr lang="en-US" sz="2800" dirty="0"/>
              <a:t>no deployment issues</a:t>
            </a:r>
          </a:p>
          <a:p>
            <a:pPr lvl="1"/>
            <a:r>
              <a:rPr lang="en-US" sz="2800" dirty="0"/>
              <a:t>Tested on 100+ Windows and Linux binaries </a:t>
            </a:r>
          </a:p>
          <a:p>
            <a:pPr lvl="1"/>
            <a:r>
              <a:rPr lang="en-US" sz="2800" dirty="0"/>
              <a:t>99.99% gadget reduction on average</a:t>
            </a:r>
          </a:p>
          <a:p>
            <a:pPr lvl="1"/>
            <a:r>
              <a:rPr lang="en-US" sz="2800" dirty="0"/>
              <a:t>1.6% overhead on average</a:t>
            </a:r>
          </a:p>
          <a:p>
            <a:pPr lvl="1"/>
            <a:r>
              <a:rPr lang="en-US" sz="2800" dirty="0"/>
              <a:t>37% process size increase on average</a:t>
            </a:r>
          </a:p>
          <a:p>
            <a:r>
              <a:rPr lang="en-US" sz="3200" dirty="0" smtClean="0"/>
              <a:t>Techniques can be leveraged to machine-verifiable software fault isolation </a:t>
            </a:r>
          </a:p>
          <a:p>
            <a:pPr lvl="1"/>
            <a:r>
              <a:rPr lang="en-US" sz="2800" dirty="0" smtClean="0"/>
              <a:t>Reins [7]</a:t>
            </a:r>
            <a:endParaRPr lang="en-US" sz="2800" dirty="0"/>
          </a:p>
          <a:p>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24</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76200" y="1447800"/>
            <a:ext cx="9144000" cy="5486400"/>
          </a:xfrm>
        </p:spPr>
        <p:txBody>
          <a:bodyPr>
            <a:normAutofit fontScale="62500" lnSpcReduction="20000"/>
          </a:bodyPr>
          <a:lstStyle/>
          <a:p>
            <a:pPr marL="457200" indent="-457200">
              <a:buFont typeface="+mj-lt"/>
              <a:buAutoNum type="arabicPeriod"/>
            </a:pPr>
            <a:r>
              <a:rPr lang="en-US" sz="2700" dirty="0"/>
              <a:t>E. J. Schwartz, T. Avgerinos, and D. </a:t>
            </a:r>
            <a:r>
              <a:rPr lang="en-US" sz="2700" dirty="0" err="1"/>
              <a:t>Brumley</a:t>
            </a:r>
            <a:r>
              <a:rPr lang="en-US" sz="2700" dirty="0"/>
              <a:t>. </a:t>
            </a:r>
            <a:r>
              <a:rPr lang="en-US" sz="2700" b="1" dirty="0"/>
              <a:t>Q: </a:t>
            </a:r>
            <a:r>
              <a:rPr lang="en-US" sz="2700" b="1" dirty="0" smtClean="0"/>
              <a:t>Exploit hardening </a:t>
            </a:r>
            <a:r>
              <a:rPr lang="en-US" sz="2700" b="1" dirty="0"/>
              <a:t>made easy. </a:t>
            </a:r>
            <a:r>
              <a:rPr lang="en-US" sz="2700" dirty="0"/>
              <a:t>In Proc. 20th USENIX </a:t>
            </a:r>
            <a:r>
              <a:rPr lang="en-US" sz="2700" dirty="0" smtClean="0"/>
              <a:t>Security Symposium</a:t>
            </a:r>
            <a:r>
              <a:rPr lang="en-US" sz="2700" dirty="0"/>
              <a:t>, </a:t>
            </a:r>
            <a:r>
              <a:rPr lang="en-US" sz="2700" dirty="0" smtClean="0"/>
              <a:t>2011.</a:t>
            </a:r>
          </a:p>
          <a:p>
            <a:pPr marL="457200" indent="-457200">
              <a:buFont typeface="+mj-lt"/>
              <a:buAutoNum type="arabicPeriod"/>
            </a:pPr>
            <a:r>
              <a:rPr lang="it-IT" sz="2700" dirty="0" smtClean="0"/>
              <a:t>K</a:t>
            </a:r>
            <a:r>
              <a:rPr lang="it-IT" sz="2700" dirty="0"/>
              <a:t>. Onarlioglu, L. Bilge, A. Lanzi, D. Balzarotti, </a:t>
            </a:r>
            <a:r>
              <a:rPr lang="it-IT" sz="2700" dirty="0" smtClean="0"/>
              <a:t>and </a:t>
            </a:r>
            <a:r>
              <a:rPr lang="en-US" sz="2700" dirty="0" smtClean="0"/>
              <a:t>E</a:t>
            </a:r>
            <a:r>
              <a:rPr lang="en-US" sz="2700" dirty="0"/>
              <a:t>. </a:t>
            </a:r>
            <a:r>
              <a:rPr lang="en-US" sz="2700" dirty="0" err="1"/>
              <a:t>Kirda</a:t>
            </a:r>
            <a:r>
              <a:rPr lang="en-US" sz="2700" dirty="0"/>
              <a:t>. </a:t>
            </a:r>
            <a:r>
              <a:rPr lang="en-US" sz="2700" b="1" dirty="0"/>
              <a:t>G-Free: Defeating return-oriented </a:t>
            </a:r>
            <a:r>
              <a:rPr lang="en-US" sz="2700" b="1" dirty="0" smtClean="0"/>
              <a:t>programming through </a:t>
            </a:r>
            <a:r>
              <a:rPr lang="en-US" sz="2700" b="1" dirty="0"/>
              <a:t>gadget-less binaries. </a:t>
            </a:r>
            <a:r>
              <a:rPr lang="en-US" sz="2700" dirty="0"/>
              <a:t>In Proc. 26th Annual </a:t>
            </a:r>
            <a:r>
              <a:rPr lang="en-US" sz="2700" dirty="0" smtClean="0"/>
              <a:t>Computer Security </a:t>
            </a:r>
            <a:r>
              <a:rPr lang="en-US" sz="2700" dirty="0"/>
              <a:t>Applications Conf., pages 49–58, </a:t>
            </a:r>
            <a:r>
              <a:rPr lang="en-US" sz="2700" dirty="0" smtClean="0"/>
              <a:t>2010.</a:t>
            </a:r>
          </a:p>
          <a:p>
            <a:pPr marL="457200" indent="-457200">
              <a:buFont typeface="+mj-lt"/>
              <a:buAutoNum type="arabicPeriod"/>
            </a:pPr>
            <a:r>
              <a:rPr lang="en-US" sz="2700" dirty="0" smtClean="0"/>
              <a:t>J</a:t>
            </a:r>
            <a:r>
              <a:rPr lang="en-US" sz="2700" dirty="0"/>
              <a:t>. Li, Z. Wang, X. Jiang, M. Grace, and S. </a:t>
            </a:r>
            <a:r>
              <a:rPr lang="en-US" sz="2700" dirty="0" err="1"/>
              <a:t>Bahram</a:t>
            </a:r>
            <a:r>
              <a:rPr lang="en-US" sz="2700" dirty="0"/>
              <a:t>. </a:t>
            </a:r>
            <a:r>
              <a:rPr lang="en-US" sz="2700" b="1" dirty="0" smtClean="0"/>
              <a:t>Defeating return-oriented </a:t>
            </a:r>
            <a:r>
              <a:rPr lang="en-US" sz="2700" b="1" dirty="0"/>
              <a:t>rootkits with “Return-less” kernels</a:t>
            </a:r>
            <a:r>
              <a:rPr lang="en-US" sz="2700" dirty="0"/>
              <a:t>. In </a:t>
            </a:r>
            <a:r>
              <a:rPr lang="en-US" sz="2700" dirty="0" smtClean="0"/>
              <a:t>Proc. 5th </a:t>
            </a:r>
            <a:r>
              <a:rPr lang="en-US" sz="2700" dirty="0"/>
              <a:t>European Conf. on Computer Systems, pages </a:t>
            </a:r>
            <a:r>
              <a:rPr lang="en-US" sz="2700" dirty="0" smtClean="0"/>
              <a:t>195–208, 2010.</a:t>
            </a:r>
          </a:p>
          <a:p>
            <a:pPr marL="457200" indent="-457200">
              <a:buFont typeface="+mj-lt"/>
              <a:buAutoNum type="arabicPeriod"/>
            </a:pPr>
            <a:r>
              <a:rPr lang="en-US" sz="2700" dirty="0" smtClean="0"/>
              <a:t>H</a:t>
            </a:r>
            <a:r>
              <a:rPr lang="en-US" sz="2700" dirty="0"/>
              <a:t>. </a:t>
            </a:r>
            <a:r>
              <a:rPr lang="en-US" sz="2700" dirty="0" err="1"/>
              <a:t>Shacham</a:t>
            </a:r>
            <a:r>
              <a:rPr lang="en-US" sz="2700" dirty="0"/>
              <a:t>, M. Page, B. Pfaff, E.-J. </a:t>
            </a:r>
            <a:r>
              <a:rPr lang="en-US" sz="2700" dirty="0" err="1"/>
              <a:t>Goh</a:t>
            </a:r>
            <a:r>
              <a:rPr lang="en-US" sz="2700" dirty="0"/>
              <a:t>, N. </a:t>
            </a:r>
            <a:r>
              <a:rPr lang="en-US" sz="2700" dirty="0" err="1" smtClean="0"/>
              <a:t>Modadugu</a:t>
            </a:r>
            <a:r>
              <a:rPr lang="en-US" sz="2700" dirty="0" smtClean="0"/>
              <a:t>, and </a:t>
            </a:r>
            <a:r>
              <a:rPr lang="en-US" sz="2700" dirty="0"/>
              <a:t>D. </a:t>
            </a:r>
            <a:r>
              <a:rPr lang="en-US" sz="2700" dirty="0" err="1"/>
              <a:t>Boneh</a:t>
            </a:r>
            <a:r>
              <a:rPr lang="en-US" sz="2700" dirty="0"/>
              <a:t>. </a:t>
            </a:r>
            <a:r>
              <a:rPr lang="en-US" sz="2700" b="1" dirty="0"/>
              <a:t>On the effectiveness of </a:t>
            </a:r>
            <a:r>
              <a:rPr lang="en-US" sz="2700" b="1" dirty="0" smtClean="0"/>
              <a:t>address-space randomization</a:t>
            </a:r>
            <a:r>
              <a:rPr lang="en-US" sz="2700" b="1" dirty="0"/>
              <a:t>. </a:t>
            </a:r>
            <a:r>
              <a:rPr lang="en-US" sz="2700" dirty="0"/>
              <a:t>In Proc. 11th ACM Conf. on </a:t>
            </a:r>
            <a:r>
              <a:rPr lang="en-US" sz="2700" dirty="0" smtClean="0"/>
              <a:t>Computer and </a:t>
            </a:r>
            <a:r>
              <a:rPr lang="en-US" sz="2700" dirty="0"/>
              <a:t>Communications Security, pages 298–307, </a:t>
            </a:r>
            <a:r>
              <a:rPr lang="en-US" sz="2700" dirty="0" smtClean="0"/>
              <a:t>2004.</a:t>
            </a:r>
          </a:p>
          <a:p>
            <a:pPr marL="457200" indent="-457200">
              <a:buFont typeface="+mj-lt"/>
              <a:buAutoNum type="arabicPeriod"/>
            </a:pPr>
            <a:r>
              <a:rPr lang="en-US" sz="2700" dirty="0" smtClean="0"/>
              <a:t>J</a:t>
            </a:r>
            <a:r>
              <a:rPr lang="en-US" sz="2700" dirty="0"/>
              <a:t>. D. </a:t>
            </a:r>
            <a:r>
              <a:rPr lang="en-US" sz="2700" dirty="0" err="1"/>
              <a:t>Hiser</a:t>
            </a:r>
            <a:r>
              <a:rPr lang="en-US" sz="2700" dirty="0"/>
              <a:t>, A. Nguyen-</a:t>
            </a:r>
            <a:r>
              <a:rPr lang="en-US" sz="2700" dirty="0" err="1"/>
              <a:t>Tuong</a:t>
            </a:r>
            <a:r>
              <a:rPr lang="en-US" sz="2700" dirty="0"/>
              <a:t>, M. Co, M. Hall, and J. </a:t>
            </a:r>
            <a:r>
              <a:rPr lang="en-US" sz="2700" dirty="0" smtClean="0"/>
              <a:t>W. Davidson</a:t>
            </a:r>
            <a:r>
              <a:rPr lang="en-US" sz="2700" dirty="0"/>
              <a:t>. </a:t>
            </a:r>
            <a:r>
              <a:rPr lang="en-US" sz="2700" b="1" dirty="0"/>
              <a:t>ILR: Where’d my gadgets go? </a:t>
            </a:r>
            <a:r>
              <a:rPr lang="en-US" sz="2700" dirty="0"/>
              <a:t>In Proc. </a:t>
            </a:r>
            <a:r>
              <a:rPr lang="en-US" sz="2700" dirty="0" smtClean="0"/>
              <a:t>IEEE Symposium </a:t>
            </a:r>
            <a:r>
              <a:rPr lang="en-US" sz="2700" dirty="0"/>
              <a:t>on Security and Privacy, pages 571–585, </a:t>
            </a:r>
            <a:r>
              <a:rPr lang="en-US" sz="2700" dirty="0" smtClean="0"/>
              <a:t>2012.</a:t>
            </a:r>
          </a:p>
          <a:p>
            <a:pPr marL="457200" indent="-457200">
              <a:buFont typeface="+mj-lt"/>
              <a:buAutoNum type="arabicPeriod"/>
            </a:pPr>
            <a:r>
              <a:rPr lang="en-US" sz="2700" dirty="0" smtClean="0"/>
              <a:t>V</a:t>
            </a:r>
            <a:r>
              <a:rPr lang="en-US" sz="2700" dirty="0"/>
              <a:t>. Pappas, M. </a:t>
            </a:r>
            <a:r>
              <a:rPr lang="en-US" sz="2700" dirty="0" err="1"/>
              <a:t>Polychronakis</a:t>
            </a:r>
            <a:r>
              <a:rPr lang="en-US" sz="2700" dirty="0"/>
              <a:t>, and A. D. </a:t>
            </a:r>
            <a:r>
              <a:rPr lang="en-US" sz="2700" dirty="0" err="1"/>
              <a:t>Keromytis</a:t>
            </a:r>
            <a:r>
              <a:rPr lang="en-US" sz="2700" dirty="0"/>
              <a:t>. </a:t>
            </a:r>
            <a:r>
              <a:rPr lang="en-US" sz="2700" b="1" dirty="0" smtClean="0"/>
              <a:t>Smashing the </a:t>
            </a:r>
            <a:r>
              <a:rPr lang="en-US" sz="2700" b="1" dirty="0"/>
              <a:t>gadgets: Hindering return-oriented programming </a:t>
            </a:r>
            <a:r>
              <a:rPr lang="en-US" sz="2700" b="1" dirty="0" smtClean="0"/>
              <a:t>using in-place </a:t>
            </a:r>
            <a:r>
              <a:rPr lang="en-US" sz="2700" b="1" dirty="0"/>
              <a:t>code randomization. </a:t>
            </a:r>
            <a:r>
              <a:rPr lang="en-US" sz="2700" dirty="0"/>
              <a:t>In Proc. IEEE Symposium </a:t>
            </a:r>
            <a:r>
              <a:rPr lang="en-US" sz="2700" dirty="0" smtClean="0"/>
              <a:t>on Security </a:t>
            </a:r>
            <a:r>
              <a:rPr lang="en-US" sz="2700" dirty="0"/>
              <a:t>and Privacy, pages 601–615, </a:t>
            </a:r>
            <a:r>
              <a:rPr lang="en-US" sz="2700" dirty="0" smtClean="0"/>
              <a:t>2012.</a:t>
            </a:r>
          </a:p>
          <a:p>
            <a:pPr marL="457200" indent="-457200">
              <a:buFont typeface="+mj-lt"/>
              <a:buAutoNum type="arabicPeriod"/>
            </a:pPr>
            <a:r>
              <a:rPr lang="en-US" sz="2700" dirty="0" smtClean="0"/>
              <a:t>R. </a:t>
            </a:r>
            <a:r>
              <a:rPr lang="en-US" sz="2700" dirty="0" err="1" smtClean="0"/>
              <a:t>Wartell</a:t>
            </a:r>
            <a:r>
              <a:rPr lang="en-US" sz="2700" dirty="0" smtClean="0"/>
              <a:t>, V. Mohan, K. </a:t>
            </a:r>
            <a:r>
              <a:rPr lang="en-US" sz="2700" dirty="0" err="1" smtClean="0"/>
              <a:t>Hamlen</a:t>
            </a:r>
            <a:r>
              <a:rPr lang="en-US" sz="2700" dirty="0" smtClean="0"/>
              <a:t>, Z. Lin. </a:t>
            </a:r>
            <a:r>
              <a:rPr lang="en-US" sz="2700" b="1" dirty="0"/>
              <a:t>Securing Untrusted Code via </a:t>
            </a:r>
            <a:r>
              <a:rPr lang="en-US" sz="2700" b="1" dirty="0" smtClean="0"/>
              <a:t>Compiler-Agnostic Binary Rewriting. </a:t>
            </a:r>
            <a:r>
              <a:rPr lang="en-US" sz="2700" dirty="0" smtClean="0"/>
              <a:t>Upcoming in Annual Computer Security Applications Conference, Dec. 2012. </a:t>
            </a:r>
            <a:endParaRPr lang="en-US" sz="2700" dirty="0"/>
          </a:p>
          <a:p>
            <a:pPr marL="457200" indent="-457200">
              <a:buFont typeface="+mj-lt"/>
              <a:buAutoNum type="arabicPeriod"/>
            </a:pPr>
            <a:r>
              <a:rPr lang="en-US" sz="2700" dirty="0" err="1" smtClean="0"/>
              <a:t>Shacham</a:t>
            </a:r>
            <a:r>
              <a:rPr lang="en-US" sz="2700" dirty="0" smtClean="0"/>
              <a:t>, </a:t>
            </a:r>
            <a:r>
              <a:rPr lang="en-US" sz="2600" b="1" dirty="0"/>
              <a:t>The Geometry of Innocent Flesh on the </a:t>
            </a:r>
            <a:r>
              <a:rPr lang="en-US" sz="2600" b="1" dirty="0" smtClean="0"/>
              <a:t>Bone: Return-into-</a:t>
            </a:r>
            <a:r>
              <a:rPr lang="en-US" sz="2600" b="1" dirty="0" err="1" smtClean="0"/>
              <a:t>libc</a:t>
            </a:r>
            <a:r>
              <a:rPr lang="en-US" sz="2600" b="1" dirty="0" smtClean="0"/>
              <a:t> </a:t>
            </a:r>
            <a:r>
              <a:rPr lang="en-US" sz="2600" b="1" dirty="0"/>
              <a:t>without Function Calls (on the x86</a:t>
            </a:r>
            <a:r>
              <a:rPr lang="en-US" sz="2600" b="1" dirty="0" smtClean="0"/>
              <a:t>). </a:t>
            </a:r>
            <a:r>
              <a:rPr lang="en-US" sz="2600" dirty="0" smtClean="0"/>
              <a:t>ACM CCS 2007.</a:t>
            </a:r>
          </a:p>
          <a:p>
            <a:pPr marL="457200" indent="-457200">
              <a:buFont typeface="+mj-lt"/>
              <a:buAutoNum type="arabicPeriod"/>
            </a:pPr>
            <a:endParaRPr lang="en-US" dirty="0" smtClean="0"/>
          </a:p>
          <a:p>
            <a:pPr marL="457200" indent="-45720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25</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Runtime Overhead</a:t>
            </a:r>
            <a:endParaRPr lang="en-US" dirty="0"/>
          </a:p>
        </p:txBody>
      </p:sp>
      <p:graphicFrame>
        <p:nvGraphicFramePr>
          <p:cNvPr id="4" name="Chart 3"/>
          <p:cNvGraphicFramePr/>
          <p:nvPr>
            <p:extLst>
              <p:ext uri="{D42A27DB-BD31-4B8C-83A1-F6EECF244321}">
                <p14:modId xmlns:p14="http://schemas.microsoft.com/office/powerpoint/2010/main" val="1667508823"/>
              </p:ext>
            </p:extLst>
          </p:nvPr>
        </p:nvGraphicFramePr>
        <p:xfrm>
          <a:off x="0" y="1371600"/>
          <a:ext cx="89916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41331FAA-50EC-4C56-9D36-99FA80716BE4}" type="slidenum">
              <a:rPr lang="en-US" smtClean="0"/>
              <a:t>26</a:t>
            </a:fld>
            <a:endParaRPr lang="en-US"/>
          </a:p>
        </p:txBody>
      </p:sp>
    </p:spTree>
    <p:extLst>
      <p:ext uri="{BB962C8B-B14F-4D97-AF65-F5344CB8AC3E}">
        <p14:creationId xmlns:p14="http://schemas.microsoft.com/office/powerpoint/2010/main" val="3699411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Attacks Timeline</a:t>
            </a:r>
            <a:endParaRPr lang="en-US" dirty="0"/>
          </a:p>
        </p:txBody>
      </p:sp>
      <p:sp>
        <p:nvSpPr>
          <p:cNvPr id="4" name="Right Arrow 3"/>
          <p:cNvSpPr/>
          <p:nvPr/>
        </p:nvSpPr>
        <p:spPr>
          <a:xfrm>
            <a:off x="228600" y="3918212"/>
            <a:ext cx="8686800" cy="927340"/>
          </a:xfrm>
          <a:prstGeom prst="rightArrow">
            <a:avLst/>
          </a:prstGeom>
          <a:gradFill>
            <a:gsLst>
              <a:gs pos="70000">
                <a:schemeClr val="accent1"/>
              </a:gs>
              <a:gs pos="30000">
                <a:schemeClr val="accent2"/>
              </a:gs>
              <a:gs pos="0">
                <a:schemeClr val="accent2"/>
              </a:gs>
              <a:gs pos="100000">
                <a:schemeClr val="accent1"/>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1980		  1990		    2000		      2010</a:t>
            </a:r>
            <a:endParaRPr lang="en-US" sz="2400" b="1" dirty="0"/>
          </a:p>
        </p:txBody>
      </p:sp>
      <p:sp>
        <p:nvSpPr>
          <p:cNvPr id="7" name="Rectangular Callout 6"/>
          <p:cNvSpPr/>
          <p:nvPr/>
        </p:nvSpPr>
        <p:spPr>
          <a:xfrm>
            <a:off x="533400" y="2514600"/>
            <a:ext cx="1828800" cy="1447800"/>
          </a:xfrm>
          <a:prstGeom prst="wedgeRectCallout">
            <a:avLst>
              <a:gd name="adj1" fmla="val 23541"/>
              <a:gd name="adj2" fmla="val 63281"/>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Execute</a:t>
            </a:r>
          </a:p>
          <a:p>
            <a:pPr algn="ctr"/>
            <a:r>
              <a:rPr lang="en-US" sz="2800" dirty="0" smtClean="0"/>
              <a:t>Code on</a:t>
            </a:r>
          </a:p>
          <a:p>
            <a:pPr algn="ctr"/>
            <a:r>
              <a:rPr lang="en-US" sz="2800" dirty="0" smtClean="0"/>
              <a:t>the Stack</a:t>
            </a:r>
            <a:endParaRPr lang="en-US" sz="2800" dirty="0"/>
          </a:p>
        </p:txBody>
      </p:sp>
      <p:sp>
        <p:nvSpPr>
          <p:cNvPr id="8" name="Rectangular Callout 7"/>
          <p:cNvSpPr/>
          <p:nvPr/>
        </p:nvSpPr>
        <p:spPr>
          <a:xfrm>
            <a:off x="2743200" y="2057400"/>
            <a:ext cx="2590800" cy="1888435"/>
          </a:xfrm>
          <a:prstGeom prst="wedgeRectCallout">
            <a:avLst>
              <a:gd name="adj1" fmla="val 24450"/>
              <a:gd name="adj2" fmla="val 59836"/>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Return to Unsafe</a:t>
            </a:r>
          </a:p>
          <a:p>
            <a:pPr algn="ctr"/>
            <a:r>
              <a:rPr lang="en-US" sz="2800" dirty="0" smtClean="0"/>
              <a:t>Library </a:t>
            </a:r>
          </a:p>
          <a:p>
            <a:pPr algn="ctr"/>
            <a:r>
              <a:rPr lang="en-US" sz="2800" dirty="0" smtClean="0"/>
              <a:t>(return-to-</a:t>
            </a:r>
            <a:r>
              <a:rPr lang="en-US" sz="2800" dirty="0" err="1" smtClean="0"/>
              <a:t>libc</a:t>
            </a:r>
            <a:r>
              <a:rPr lang="en-US" sz="2800" dirty="0" smtClean="0"/>
              <a:t>)</a:t>
            </a:r>
            <a:endParaRPr lang="en-US" sz="2800" dirty="0"/>
          </a:p>
        </p:txBody>
      </p:sp>
      <p:sp>
        <p:nvSpPr>
          <p:cNvPr id="9" name="Rectangular Callout 8"/>
          <p:cNvSpPr/>
          <p:nvPr/>
        </p:nvSpPr>
        <p:spPr>
          <a:xfrm>
            <a:off x="990600" y="4800600"/>
            <a:ext cx="2057400" cy="1714946"/>
          </a:xfrm>
          <a:prstGeom prst="wedgeRectCallout">
            <a:avLst>
              <a:gd name="adj1" fmla="val 25692"/>
              <a:gd name="adj2" fmla="val -61392"/>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Make Stack Non-exec</a:t>
            </a:r>
          </a:p>
          <a:p>
            <a:pPr algn="ctr"/>
            <a:r>
              <a:rPr lang="en-US" sz="2800" dirty="0" smtClean="0"/>
              <a:t>(</a:t>
            </a:r>
            <a:r>
              <a:rPr lang="en-US" sz="2800" dirty="0" err="1" smtClean="0"/>
              <a:t>WxorX</a:t>
            </a:r>
            <a:r>
              <a:rPr lang="en-US" sz="2800" dirty="0" smtClean="0"/>
              <a:t>)</a:t>
            </a:r>
            <a:endParaRPr lang="en-US" sz="2800" dirty="0"/>
          </a:p>
        </p:txBody>
      </p:sp>
      <p:sp>
        <p:nvSpPr>
          <p:cNvPr id="10" name="Rectangular Callout 9"/>
          <p:cNvSpPr/>
          <p:nvPr/>
        </p:nvSpPr>
        <p:spPr>
          <a:xfrm>
            <a:off x="3505200" y="4800600"/>
            <a:ext cx="2209800" cy="1713156"/>
          </a:xfrm>
          <a:prstGeom prst="wedgeRectCallout">
            <a:avLst>
              <a:gd name="adj1" fmla="val 25692"/>
              <a:gd name="adj2" fmla="val -61392"/>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Randomize Library Image Base</a:t>
            </a:r>
          </a:p>
          <a:p>
            <a:pPr algn="ctr"/>
            <a:r>
              <a:rPr lang="en-US" sz="2800" dirty="0" smtClean="0"/>
              <a:t>(ASLR)</a:t>
            </a:r>
            <a:endParaRPr lang="en-US" sz="2800" dirty="0"/>
          </a:p>
        </p:txBody>
      </p:sp>
      <p:sp>
        <p:nvSpPr>
          <p:cNvPr id="11" name="Rectangular Callout 10"/>
          <p:cNvSpPr/>
          <p:nvPr/>
        </p:nvSpPr>
        <p:spPr>
          <a:xfrm>
            <a:off x="5486400" y="1676400"/>
            <a:ext cx="2514600" cy="2301448"/>
          </a:xfrm>
          <a:prstGeom prst="wedgeRectCallout">
            <a:avLst>
              <a:gd name="adj1" fmla="val 24450"/>
              <a:gd name="adj2" fmla="val 5739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Return to Unsafe User</a:t>
            </a:r>
          </a:p>
          <a:p>
            <a:pPr algn="ctr"/>
            <a:r>
              <a:rPr lang="en-US" sz="2800" dirty="0" smtClean="0"/>
              <a:t>Code Gadgets</a:t>
            </a:r>
          </a:p>
          <a:p>
            <a:pPr algn="ctr"/>
            <a:r>
              <a:rPr lang="en-US" sz="2800" dirty="0" smtClean="0"/>
              <a:t>(</a:t>
            </a:r>
            <a:r>
              <a:rPr lang="en-US" sz="2800" dirty="0" err="1" smtClean="0"/>
              <a:t>Shacham</a:t>
            </a:r>
            <a:r>
              <a:rPr lang="en-US" sz="2800" dirty="0" smtClean="0"/>
              <a:t>, Q [8,1])</a:t>
            </a:r>
            <a:endParaRPr lang="en-US" sz="2800" dirty="0"/>
          </a:p>
        </p:txBody>
      </p:sp>
      <p:sp>
        <p:nvSpPr>
          <p:cNvPr id="12" name="Rectangular Callout 11"/>
          <p:cNvSpPr/>
          <p:nvPr/>
        </p:nvSpPr>
        <p:spPr>
          <a:xfrm>
            <a:off x="7247281" y="4800600"/>
            <a:ext cx="1007165" cy="1066800"/>
          </a:xfrm>
          <a:prstGeom prst="wedgeRectCallout">
            <a:avLst>
              <a:gd name="adj1" fmla="val 26781"/>
              <a:gd name="adj2" fmla="val -67811"/>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a:t>
            </a:r>
            <a:endParaRPr lang="en-US" sz="6000" dirty="0"/>
          </a:p>
        </p:txBody>
      </p:sp>
      <p:sp>
        <p:nvSpPr>
          <p:cNvPr id="3" name="Slide Number Placeholder 2"/>
          <p:cNvSpPr>
            <a:spLocks noGrp="1"/>
          </p:cNvSpPr>
          <p:nvPr>
            <p:ph type="sldNum" sz="quarter" idx="12"/>
          </p:nvPr>
        </p:nvSpPr>
        <p:spPr/>
        <p:txBody>
          <a:bodyPr/>
          <a:lstStyle/>
          <a:p>
            <a:fld id="{41331FAA-50EC-4C56-9D36-99FA80716BE4}" type="slidenum">
              <a:rPr lang="en-US" smtClean="0"/>
              <a:t>3</a:t>
            </a:fld>
            <a:endParaRPr lang="en-US"/>
          </a:p>
        </p:txBody>
      </p:sp>
    </p:spTree>
    <p:extLst>
      <p:ext uri="{BB962C8B-B14F-4D97-AF65-F5344CB8AC3E}">
        <p14:creationId xmlns:p14="http://schemas.microsoft.com/office/powerpoint/2010/main" val="51282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Relevant is </a:t>
            </a:r>
            <a:r>
              <a:rPr lang="en-US" dirty="0" err="1" smtClean="0"/>
              <a:t>RoP</a:t>
            </a:r>
            <a:r>
              <a:rPr lang="en-US" dirty="0" smtClean="0"/>
              <a:t>?</a:t>
            </a:r>
            <a:endParaRPr lang="en-US" dirty="0"/>
          </a:p>
        </p:txBody>
      </p:sp>
      <p:sp>
        <p:nvSpPr>
          <p:cNvPr id="3" name="Content Placeholder 2"/>
          <p:cNvSpPr>
            <a:spLocks noGrp="1"/>
          </p:cNvSpPr>
          <p:nvPr>
            <p:ph idx="1"/>
          </p:nvPr>
        </p:nvSpPr>
        <p:spPr/>
        <p:txBody>
          <a:bodyPr/>
          <a:lstStyle/>
          <a:p>
            <a:r>
              <a:rPr lang="en-US" sz="3200" dirty="0" smtClean="0"/>
              <a:t>Microsoft’s 2012 </a:t>
            </a:r>
            <a:r>
              <a:rPr lang="en-US" sz="3200" dirty="0" err="1" smtClean="0"/>
              <a:t>BlueHat</a:t>
            </a:r>
            <a:r>
              <a:rPr lang="en-US" sz="3200" dirty="0" smtClean="0"/>
              <a:t> Competition</a:t>
            </a:r>
          </a:p>
          <a:p>
            <a:pPr lvl="1"/>
            <a:r>
              <a:rPr lang="en-US" sz="2800" dirty="0" smtClean="0"/>
              <a:t>Focused on </a:t>
            </a:r>
            <a:r>
              <a:rPr lang="en-US" sz="2800" dirty="0" err="1" smtClean="0"/>
              <a:t>RoP</a:t>
            </a:r>
            <a:r>
              <a:rPr lang="en-US" sz="2800" dirty="0" smtClean="0"/>
              <a:t> Mitigation</a:t>
            </a:r>
          </a:p>
          <a:p>
            <a:pPr lvl="1"/>
            <a:r>
              <a:rPr lang="en-US" sz="2800" dirty="0" smtClean="0"/>
              <a:t>$260,000 total for top three solutions</a:t>
            </a:r>
          </a:p>
          <a:p>
            <a:pPr lvl="2"/>
            <a:r>
              <a:rPr lang="en-US" sz="2400" dirty="0" smtClean="0"/>
              <a:t>Successful attack against 2</a:t>
            </a:r>
            <a:r>
              <a:rPr lang="en-US" sz="2400" baseline="30000" dirty="0" smtClean="0"/>
              <a:t>nd</a:t>
            </a:r>
            <a:r>
              <a:rPr lang="en-US" sz="2400" dirty="0" smtClean="0"/>
              <a:t> place solution was published one month later</a:t>
            </a:r>
            <a:endParaRPr lang="en-US" sz="2400" dirty="0"/>
          </a:p>
        </p:txBody>
      </p:sp>
      <p:sp>
        <p:nvSpPr>
          <p:cNvPr id="4" name="Slide Number Placeholder 3"/>
          <p:cNvSpPr>
            <a:spLocks noGrp="1"/>
          </p:cNvSpPr>
          <p:nvPr>
            <p:ph type="sldNum" sz="quarter" idx="12"/>
          </p:nvPr>
        </p:nvSpPr>
        <p:spPr/>
        <p:txBody>
          <a:bodyPr/>
          <a:lstStyle/>
          <a:p>
            <a:fld id="{41331FAA-50EC-4C56-9D36-99FA80716BE4}" type="slidenum">
              <a:rPr lang="en-US" smtClean="0"/>
              <a:t>4</a:t>
            </a:fld>
            <a:endParaRPr lang="en-US"/>
          </a:p>
        </p:txBody>
      </p:sp>
    </p:spTree>
    <p:extLst>
      <p:ext uri="{BB962C8B-B14F-4D97-AF65-F5344CB8AC3E}">
        <p14:creationId xmlns:p14="http://schemas.microsoft.com/office/powerpoint/2010/main" val="2485787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886200" y="1371600"/>
            <a:ext cx="5105400" cy="4953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smtClean="0"/>
          </a:p>
        </p:txBody>
      </p:sp>
      <p:sp>
        <p:nvSpPr>
          <p:cNvPr id="16" name="Rectangle 15"/>
          <p:cNvSpPr/>
          <p:nvPr/>
        </p:nvSpPr>
        <p:spPr>
          <a:xfrm>
            <a:off x="6362700" y="5105400"/>
            <a:ext cx="2628900" cy="1219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9" name="Rectangle 18"/>
          <p:cNvSpPr/>
          <p:nvPr/>
        </p:nvSpPr>
        <p:spPr>
          <a:xfrm>
            <a:off x="6629400" y="5181600"/>
            <a:ext cx="152400" cy="180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29400" y="5530334"/>
            <a:ext cx="152400" cy="152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TextBox 20"/>
          <p:cNvSpPr txBox="1"/>
          <p:nvPr/>
        </p:nvSpPr>
        <p:spPr>
          <a:xfrm>
            <a:off x="6781800" y="5105400"/>
            <a:ext cx="1600200" cy="369332"/>
          </a:xfrm>
          <a:prstGeom prst="rect">
            <a:avLst/>
          </a:prstGeom>
          <a:noFill/>
        </p:spPr>
        <p:txBody>
          <a:bodyPr wrap="square" rtlCol="0">
            <a:spAutoFit/>
          </a:bodyPr>
          <a:lstStyle/>
          <a:p>
            <a:r>
              <a:rPr lang="en-US" b="1" dirty="0" smtClean="0"/>
              <a:t>Executable</a:t>
            </a:r>
            <a:endParaRPr lang="en-US" b="1" dirty="0"/>
          </a:p>
        </p:txBody>
      </p:sp>
      <p:sp>
        <p:nvSpPr>
          <p:cNvPr id="22" name="TextBox 21"/>
          <p:cNvSpPr txBox="1"/>
          <p:nvPr/>
        </p:nvSpPr>
        <p:spPr>
          <a:xfrm>
            <a:off x="6781800" y="5421868"/>
            <a:ext cx="2133600" cy="369332"/>
          </a:xfrm>
          <a:prstGeom prst="rect">
            <a:avLst/>
          </a:prstGeom>
          <a:noFill/>
        </p:spPr>
        <p:txBody>
          <a:bodyPr wrap="square" rtlCol="0">
            <a:spAutoFit/>
          </a:bodyPr>
          <a:lstStyle/>
          <a:p>
            <a:r>
              <a:rPr lang="en-US" b="1" dirty="0" smtClean="0"/>
              <a:t>Non-Executable</a:t>
            </a:r>
            <a:endParaRPr lang="en-US" b="1" dirty="0"/>
          </a:p>
        </p:txBody>
      </p:sp>
      <p:sp>
        <p:nvSpPr>
          <p:cNvPr id="23" name="TextBox 22"/>
          <p:cNvSpPr txBox="1"/>
          <p:nvPr/>
        </p:nvSpPr>
        <p:spPr>
          <a:xfrm>
            <a:off x="6438900" y="5715000"/>
            <a:ext cx="2552700" cy="646331"/>
          </a:xfrm>
          <a:prstGeom prst="rect">
            <a:avLst/>
          </a:prstGeom>
          <a:noFill/>
        </p:spPr>
        <p:txBody>
          <a:bodyPr wrap="square" rtlCol="0">
            <a:spAutoFit/>
          </a:bodyPr>
          <a:lstStyle/>
          <a:p>
            <a:r>
              <a:rPr lang="en-US" dirty="0" smtClean="0"/>
              <a:t>&lt;ignore&gt; indicates info  </a:t>
            </a:r>
          </a:p>
          <a:p>
            <a:r>
              <a:rPr lang="en-US" dirty="0"/>
              <a:t> </a:t>
            </a:r>
            <a:r>
              <a:rPr lang="en-US" dirty="0" smtClean="0"/>
              <a:t>irrelevant to the attack</a:t>
            </a:r>
            <a:endParaRPr lang="en-US" dirty="0"/>
          </a:p>
        </p:txBody>
      </p:sp>
      <p:sp>
        <p:nvSpPr>
          <p:cNvPr id="2" name="Title 1"/>
          <p:cNvSpPr>
            <a:spLocks noGrp="1"/>
          </p:cNvSpPr>
          <p:nvPr>
            <p:ph type="title"/>
          </p:nvPr>
        </p:nvSpPr>
        <p:spPr/>
        <p:txBody>
          <a:bodyPr/>
          <a:lstStyle/>
          <a:p>
            <a:r>
              <a:rPr lang="en-US" sz="3600" dirty="0" smtClean="0"/>
              <a:t>Q’s </a:t>
            </a:r>
            <a:r>
              <a:rPr lang="en-US" sz="3600" dirty="0" err="1" smtClean="0"/>
              <a:t>RoP</a:t>
            </a:r>
            <a:r>
              <a:rPr lang="en-US" sz="3600" dirty="0" smtClean="0"/>
              <a:t> Attack</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4139457108"/>
              </p:ext>
            </p:extLst>
          </p:nvPr>
        </p:nvGraphicFramePr>
        <p:xfrm>
          <a:off x="4038600" y="1447800"/>
          <a:ext cx="2133600" cy="4832768"/>
        </p:xfrm>
        <a:graphic>
          <a:graphicData uri="http://schemas.openxmlformats.org/drawingml/2006/table">
            <a:tbl>
              <a:tblPr firstRow="1">
                <a:tableStyleId>{5C22544A-7EE6-4342-B048-85BDC9FD1C3A}</a:tableStyleId>
              </a:tblPr>
              <a:tblGrid>
                <a:gridCol w="838200"/>
                <a:gridCol w="1295400"/>
              </a:tblGrid>
              <a:tr h="265853">
                <a:tc gridSpan="2">
                  <a:txBody>
                    <a:bodyPr/>
                    <a:lstStyle/>
                    <a:p>
                      <a:pPr algn="ctr"/>
                      <a:r>
                        <a:rPr lang="en-US" sz="1400" b="1" dirty="0" smtClean="0"/>
                        <a:t>Stack</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l"/>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65853">
                <a:tc>
                  <a:txBody>
                    <a:bodyPr/>
                    <a:lstStyle/>
                    <a:p>
                      <a:pPr algn="l"/>
                      <a:r>
                        <a:rPr lang="en-US" sz="1200" dirty="0" smtClean="0"/>
                        <a:t>Address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lang="en-US" sz="1200" dirty="0" smtClean="0"/>
                        <a:t>Value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65853">
                <a:tc>
                  <a:txBody>
                    <a:bodyPr/>
                    <a:lstStyle/>
                    <a:p>
                      <a:r>
                        <a:rPr lang="en-US" sz="1050" dirty="0" smtClean="0">
                          <a:latin typeface="Courier New" pitchFamily="49" charset="0"/>
                          <a:cs typeface="Courier New" pitchFamily="49" charset="0"/>
                        </a:rPr>
                        <a:t>0028FF8C</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a:t>
                      </a:r>
                      <a:r>
                        <a:rPr lang="en-US" sz="1050" dirty="0" err="1" smtClean="0">
                          <a:latin typeface="Courier New" pitchFamily="49" charset="0"/>
                          <a:cs typeface="Courier New" pitchFamily="49" charset="0"/>
                        </a:rPr>
                        <a:t>return_val</a:t>
                      </a:r>
                      <a:r>
                        <a:rPr lang="en-US" sz="1050" dirty="0" smtClean="0">
                          <a:latin typeface="Courier New" pitchFamily="49" charset="0"/>
                          <a:cs typeface="Courier New" pitchFamily="49" charset="0"/>
                        </a:rPr>
                        <a:t>&gt;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0028FF90</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&lt;st_1&gt;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0028FF94</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&lt;st_2&gt;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0028FF98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&lt;st_3&gt;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0028FF9C</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Courier New" pitchFamily="49" charset="0"/>
                          <a:cs typeface="Courier New" pitchFamily="49" charset="0"/>
                        </a:rPr>
                        <a:t>&lt;st_4&gt;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0028FFA0</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&lt;st_5&gt;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0028FFA4</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&lt;st_6&gt;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0028FFA8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&lt;st_7&gt;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0028FFAC</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&lt;st_8&gt;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0028FFB0</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&lt;st_9&gt;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0028FFB4</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&lt;st_10&gt;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0028FFB8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&lt;st_11&gt;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0028FFBA</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&lt;st_12&gt;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0028FFC0</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&lt;st_13&gt;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0028FFC4</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&lt;st_14&gt;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853">
                <a:tc>
                  <a:txBody>
                    <a:bodyPr/>
                    <a:lstStyle/>
                    <a:p>
                      <a:r>
                        <a:rPr lang="en-US" sz="1050" dirty="0" smtClean="0">
                          <a:latin typeface="Courier New" pitchFamily="49" charset="0"/>
                          <a:cs typeface="Courier New" pitchFamily="49" charset="0"/>
                        </a:rPr>
                        <a:t>0028FFC8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50" dirty="0" smtClean="0">
                          <a:latin typeface="Courier New" pitchFamily="49" charset="0"/>
                          <a:cs typeface="Courier New" pitchFamily="49" charset="0"/>
                        </a:rPr>
                        <a:t>&lt;st_15&gt;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06490149"/>
              </p:ext>
            </p:extLst>
          </p:nvPr>
        </p:nvGraphicFramePr>
        <p:xfrm>
          <a:off x="6858000" y="1600200"/>
          <a:ext cx="1981201" cy="3291840"/>
        </p:xfrm>
        <a:graphic>
          <a:graphicData uri="http://schemas.openxmlformats.org/drawingml/2006/table">
            <a:tbl>
              <a:tblPr bandRow="1">
                <a:tableStyleId>{5C22544A-7EE6-4342-B048-85BDC9FD1C3A}</a:tableStyleId>
              </a:tblPr>
              <a:tblGrid>
                <a:gridCol w="609601"/>
                <a:gridCol w="1371600"/>
              </a:tblGrid>
              <a:tr h="254794">
                <a:tc gridSpan="2">
                  <a:txBody>
                    <a:bodyPr/>
                    <a:lstStyle/>
                    <a:p>
                      <a:pPr algn="ctr"/>
                      <a:r>
                        <a:rPr lang="en-US" b="1" dirty="0" smtClean="0">
                          <a:solidFill>
                            <a:schemeClr val="bg1"/>
                          </a:solidFill>
                          <a:latin typeface="Courier New" pitchFamily="49" charset="0"/>
                          <a:cs typeface="Courier New" pitchFamily="49" charset="0"/>
                        </a:rPr>
                        <a:t>Registers</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eax</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eax</a:t>
                      </a:r>
                      <a:r>
                        <a:rPr lang="en-US" sz="1800" dirty="0" smtClean="0">
                          <a:latin typeface="Courier New" pitchFamily="49" charset="0"/>
                          <a:cs typeface="Courier New" pitchFamily="49" charset="0"/>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ebx</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ebx</a:t>
                      </a:r>
                      <a:r>
                        <a:rPr lang="en-US" sz="1800" dirty="0" smtClean="0">
                          <a:latin typeface="Courier New" pitchFamily="49" charset="0"/>
                          <a:cs typeface="Courier New" pitchFamily="49" charset="0"/>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ecx</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ecx</a:t>
                      </a:r>
                      <a:r>
                        <a:rPr lang="en-US" sz="1800" dirty="0" smtClean="0">
                          <a:latin typeface="Courier New" pitchFamily="49" charset="0"/>
                          <a:cs typeface="Courier New" pitchFamily="49" charset="0"/>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edx</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edx</a:t>
                      </a:r>
                      <a:r>
                        <a:rPr lang="en-US" sz="1800" dirty="0" smtClean="0">
                          <a:latin typeface="Courier New" pitchFamily="49" charset="0"/>
                          <a:cs typeface="Courier New" pitchFamily="49" charset="0"/>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edi</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edi</a:t>
                      </a:r>
                      <a:r>
                        <a:rPr lang="en-US" sz="1800" dirty="0" smtClean="0">
                          <a:latin typeface="Courier New" pitchFamily="49" charset="0"/>
                          <a:cs typeface="Courier New" pitchFamily="49" charset="0"/>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esi</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esi</a:t>
                      </a:r>
                      <a:r>
                        <a:rPr lang="en-US" sz="1800" dirty="0" smtClean="0">
                          <a:latin typeface="Courier New" pitchFamily="49" charset="0"/>
                          <a:cs typeface="Courier New" pitchFamily="49" charset="0"/>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esp</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esp</a:t>
                      </a:r>
                      <a:r>
                        <a:rPr lang="en-US" sz="1800" dirty="0" smtClean="0">
                          <a:latin typeface="Courier New" pitchFamily="49" charset="0"/>
                          <a:cs typeface="Courier New" pitchFamily="49" charset="0"/>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ebp</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ebp</a:t>
                      </a:r>
                      <a:r>
                        <a:rPr lang="en-US" sz="1800" dirty="0" smtClean="0">
                          <a:latin typeface="Courier New" pitchFamily="49" charset="0"/>
                          <a:cs typeface="Courier New" pitchFamily="49" charset="0"/>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152400" y="1371600"/>
            <a:ext cx="37338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 name="Rectangle 7"/>
          <p:cNvSpPr/>
          <p:nvPr/>
        </p:nvSpPr>
        <p:spPr>
          <a:xfrm>
            <a:off x="381000" y="1981200"/>
            <a:ext cx="3200400" cy="457200"/>
          </a:xfrm>
          <a:prstGeom prst="rect">
            <a:avLst/>
          </a:prstGeom>
          <a:solidFill>
            <a:schemeClr val="bg1">
              <a:lumMod val="50000"/>
            </a:schemeClr>
          </a:solidFill>
        </p:spPr>
        <p:style>
          <a:lnRef idx="2">
            <a:schemeClr val="accent4"/>
          </a:lnRef>
          <a:fillRef idx="1">
            <a:schemeClr val="lt1"/>
          </a:fillRef>
          <a:effectRef idx="0">
            <a:schemeClr val="accent4"/>
          </a:effectRef>
          <a:fontRef idx="minor">
            <a:schemeClr val="dk1"/>
          </a:fontRef>
        </p:style>
        <p:txBody>
          <a:bodyPr rtlCol="0" anchor="ctr"/>
          <a:lstStyle/>
          <a:p>
            <a:r>
              <a:rPr lang="da-DK" sz="1200" dirty="0">
                <a:latin typeface="Courier New" pitchFamily="49" charset="0"/>
                <a:cs typeface="Courier New" pitchFamily="49" charset="0"/>
              </a:rPr>
              <a:t>0x6D8011AC:  add </a:t>
            </a:r>
            <a:r>
              <a:rPr lang="da-DK" sz="1200" dirty="0" smtClean="0">
                <a:latin typeface="Courier New" pitchFamily="49" charset="0"/>
                <a:cs typeface="Courier New" pitchFamily="49" charset="0"/>
              </a:rPr>
              <a:t>  esp</a:t>
            </a:r>
            <a:r>
              <a:rPr lang="da-DK" sz="1200" dirty="0">
                <a:latin typeface="Courier New" pitchFamily="49" charset="0"/>
                <a:cs typeface="Courier New" pitchFamily="49" charset="0"/>
              </a:rPr>
              <a:t>, 12</a:t>
            </a:r>
            <a:br>
              <a:rPr lang="da-DK" sz="1200" dirty="0">
                <a:latin typeface="Courier New" pitchFamily="49" charset="0"/>
                <a:cs typeface="Courier New" pitchFamily="49" charset="0"/>
              </a:rPr>
            </a:br>
            <a:r>
              <a:rPr lang="da-DK" sz="1200" dirty="0">
                <a:latin typeface="Courier New" pitchFamily="49" charset="0"/>
                <a:cs typeface="Courier New" pitchFamily="49" charset="0"/>
              </a:rPr>
              <a:t>0x6D8011AF:  </a:t>
            </a:r>
            <a:r>
              <a:rPr lang="da-DK" sz="1200" dirty="0" smtClean="0">
                <a:latin typeface="Courier New" pitchFamily="49" charset="0"/>
                <a:cs typeface="Courier New" pitchFamily="49" charset="0"/>
              </a:rPr>
              <a:t>retn</a:t>
            </a:r>
            <a:endParaRPr lang="en-US" sz="1200" dirty="0">
              <a:latin typeface="Courier New" pitchFamily="49" charset="0"/>
              <a:cs typeface="Courier New" pitchFamily="49" charset="0"/>
            </a:endParaRPr>
          </a:p>
        </p:txBody>
      </p:sp>
      <p:sp>
        <p:nvSpPr>
          <p:cNvPr id="9" name="Rectangle 8"/>
          <p:cNvSpPr/>
          <p:nvPr/>
        </p:nvSpPr>
        <p:spPr>
          <a:xfrm>
            <a:off x="381000" y="3886200"/>
            <a:ext cx="3200400" cy="1175386"/>
          </a:xfrm>
          <a:prstGeom prst="rect">
            <a:avLst/>
          </a:prstGeom>
          <a:solidFill>
            <a:schemeClr val="bg1">
              <a:lumMod val="50000"/>
            </a:schemeClr>
          </a:solidFill>
        </p:spPr>
        <p:style>
          <a:lnRef idx="2">
            <a:schemeClr val="accent4"/>
          </a:lnRef>
          <a:fillRef idx="1">
            <a:schemeClr val="lt1"/>
          </a:fillRef>
          <a:effectRef idx="0">
            <a:schemeClr val="accent4"/>
          </a:effectRef>
          <a:fontRef idx="minor">
            <a:schemeClr val="dk1"/>
          </a:fontRef>
        </p:style>
        <p:txBody>
          <a:bodyPr rtlCol="0" anchor="ctr"/>
          <a:lstStyle/>
          <a:p>
            <a:r>
              <a:rPr lang="en-US" sz="1200" dirty="0">
                <a:latin typeface="Courier New" pitchFamily="49" charset="0"/>
                <a:cs typeface="Courier New" pitchFamily="49" charset="0"/>
              </a:rPr>
              <a:t>0x6D8FF623:  </a:t>
            </a:r>
            <a:r>
              <a:rPr lang="en-US" sz="1200" dirty="0" err="1">
                <a:latin typeface="Courier New" pitchFamily="49" charset="0"/>
                <a:cs typeface="Courier New" pitchFamily="49" charset="0"/>
              </a:rPr>
              <a:t>mov</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edx</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esi</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a:latin typeface="Courier New" pitchFamily="49" charset="0"/>
                <a:cs typeface="Courier New" pitchFamily="49" charset="0"/>
              </a:rPr>
              <a:t>0x6D8FF625:  pop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esi</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a:latin typeface="Courier New" pitchFamily="49" charset="0"/>
                <a:cs typeface="Courier New" pitchFamily="49" charset="0"/>
              </a:rPr>
              <a:t>0x6D8FF626:  </a:t>
            </a:r>
            <a:r>
              <a:rPr lang="en-US" sz="1200" dirty="0" err="1">
                <a:latin typeface="Courier New" pitchFamily="49" charset="0"/>
                <a:cs typeface="Courier New" pitchFamily="49" charset="0"/>
              </a:rPr>
              <a:t>mov</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eax</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ebx</a:t>
            </a:r>
            <a:r>
              <a:rPr lang="en-US" sz="1200" dirty="0">
                <a:latin typeface="Courier New" pitchFamily="49" charset="0"/>
                <a:cs typeface="Courier New" pitchFamily="49" charset="0"/>
              </a:rPr>
              <a:t/>
            </a:r>
            <a:br>
              <a:rPr lang="en-US" sz="1200" dirty="0">
                <a:latin typeface="Courier New" pitchFamily="49" charset="0"/>
                <a:cs typeface="Courier New" pitchFamily="49" charset="0"/>
              </a:rPr>
            </a:br>
            <a:r>
              <a:rPr lang="en-US" sz="1200" dirty="0">
                <a:latin typeface="Courier New" pitchFamily="49" charset="0"/>
                <a:cs typeface="Courier New" pitchFamily="49" charset="0"/>
              </a:rPr>
              <a:t>0x6D8FF628:  pop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ebx</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a:latin typeface="Courier New" pitchFamily="49" charset="0"/>
                <a:cs typeface="Courier New" pitchFamily="49" charset="0"/>
              </a:rPr>
              <a:t>0x6D8FF629:  pop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ebp</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0x6D8FF62A</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retn</a:t>
            </a:r>
            <a:r>
              <a:rPr lang="en-US" sz="1200" dirty="0">
                <a:latin typeface="Courier New" pitchFamily="49" charset="0"/>
                <a:cs typeface="Courier New" pitchFamily="49" charset="0"/>
              </a:rPr>
              <a:t> </a:t>
            </a:r>
            <a:r>
              <a:rPr lang="en-US" sz="1200" dirty="0" smtClean="0"/>
              <a:t> </a:t>
            </a:r>
            <a:endParaRPr lang="en-US" sz="1200" dirty="0"/>
          </a:p>
        </p:txBody>
      </p:sp>
      <p:sp>
        <p:nvSpPr>
          <p:cNvPr id="10" name="Rectangle 9"/>
          <p:cNvSpPr/>
          <p:nvPr/>
        </p:nvSpPr>
        <p:spPr>
          <a:xfrm>
            <a:off x="381000" y="2590800"/>
            <a:ext cx="3200400" cy="457200"/>
          </a:xfrm>
          <a:prstGeom prst="rect">
            <a:avLst/>
          </a:prstGeom>
          <a:solidFill>
            <a:schemeClr val="bg1">
              <a:lumMod val="50000"/>
            </a:schemeClr>
          </a:solidFill>
        </p:spPr>
        <p:style>
          <a:lnRef idx="2">
            <a:schemeClr val="accent4"/>
          </a:lnRef>
          <a:fillRef idx="1">
            <a:schemeClr val="lt1"/>
          </a:fillRef>
          <a:effectRef idx="0">
            <a:schemeClr val="accent4"/>
          </a:effectRef>
          <a:fontRef idx="minor">
            <a:schemeClr val="dk1"/>
          </a:fontRef>
        </p:style>
        <p:txBody>
          <a:bodyPr rtlCol="0" anchor="ctr"/>
          <a:lstStyle/>
          <a:p>
            <a:r>
              <a:rPr lang="en-US" sz="1200" dirty="0">
                <a:latin typeface="Courier New" pitchFamily="49" charset="0"/>
                <a:cs typeface="Courier New" pitchFamily="49" charset="0"/>
              </a:rPr>
              <a:t>0x6D802A88:  pop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edi</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a:latin typeface="Courier New" pitchFamily="49" charset="0"/>
                <a:cs typeface="Courier New" pitchFamily="49" charset="0"/>
              </a:rPr>
              <a:t>0x6D802A89:  </a:t>
            </a:r>
            <a:r>
              <a:rPr lang="en-US" sz="1200" dirty="0" err="1" smtClean="0">
                <a:latin typeface="Courier New" pitchFamily="49" charset="0"/>
                <a:cs typeface="Courier New" pitchFamily="49" charset="0"/>
              </a:rPr>
              <a:t>retn</a:t>
            </a:r>
            <a:endParaRPr lang="en-US" sz="1200" dirty="0">
              <a:latin typeface="Courier New" pitchFamily="49" charset="0"/>
              <a:cs typeface="Courier New" pitchFamily="49" charset="0"/>
            </a:endParaRPr>
          </a:p>
        </p:txBody>
      </p:sp>
      <p:sp>
        <p:nvSpPr>
          <p:cNvPr id="11" name="Rectangle 10"/>
          <p:cNvSpPr/>
          <p:nvPr/>
        </p:nvSpPr>
        <p:spPr>
          <a:xfrm>
            <a:off x="381000" y="3276600"/>
            <a:ext cx="3200400" cy="457200"/>
          </a:xfrm>
          <a:prstGeom prst="rect">
            <a:avLst/>
          </a:prstGeom>
          <a:solidFill>
            <a:schemeClr val="bg1">
              <a:lumMod val="50000"/>
            </a:schemeClr>
          </a:solidFill>
        </p:spPr>
        <p:style>
          <a:lnRef idx="2">
            <a:schemeClr val="accent4"/>
          </a:lnRef>
          <a:fillRef idx="1">
            <a:schemeClr val="lt1"/>
          </a:fillRef>
          <a:effectRef idx="0">
            <a:schemeClr val="accent4"/>
          </a:effectRef>
          <a:fontRef idx="minor">
            <a:schemeClr val="dk1"/>
          </a:fontRef>
        </p:style>
        <p:txBody>
          <a:bodyPr rtlCol="0" anchor="ctr"/>
          <a:lstStyle/>
          <a:p>
            <a:r>
              <a:rPr lang="da-DK" sz="1200" dirty="0">
                <a:latin typeface="Courier New" pitchFamily="49" charset="0"/>
                <a:cs typeface="Courier New" pitchFamily="49" charset="0"/>
              </a:rPr>
              <a:t>0x6D81BDD7:  pop </a:t>
            </a:r>
            <a:r>
              <a:rPr lang="da-DK" sz="1200" dirty="0" smtClean="0">
                <a:latin typeface="Courier New" pitchFamily="49" charset="0"/>
                <a:cs typeface="Courier New" pitchFamily="49" charset="0"/>
              </a:rPr>
              <a:t> ecx </a:t>
            </a:r>
            <a:r>
              <a:rPr lang="da-DK" sz="1200" dirty="0">
                <a:latin typeface="Courier New" pitchFamily="49" charset="0"/>
                <a:cs typeface="Courier New" pitchFamily="49" charset="0"/>
              </a:rPr>
              <a:t>     </a:t>
            </a:r>
            <a:br>
              <a:rPr lang="da-DK" sz="1200" dirty="0">
                <a:latin typeface="Courier New" pitchFamily="49" charset="0"/>
                <a:cs typeface="Courier New" pitchFamily="49" charset="0"/>
              </a:rPr>
            </a:br>
            <a:r>
              <a:rPr lang="da-DK" sz="1200" dirty="0">
                <a:latin typeface="Courier New" pitchFamily="49" charset="0"/>
                <a:cs typeface="Courier New" pitchFamily="49" charset="0"/>
              </a:rPr>
              <a:t>0x6D81BDD8:  </a:t>
            </a:r>
            <a:r>
              <a:rPr lang="da-DK" sz="1200" dirty="0" smtClean="0">
                <a:latin typeface="Courier New" pitchFamily="49" charset="0"/>
                <a:cs typeface="Courier New" pitchFamily="49" charset="0"/>
              </a:rPr>
              <a:t>retn</a:t>
            </a:r>
            <a:endParaRPr lang="en-US" sz="1200" dirty="0">
              <a:latin typeface="Courier New" pitchFamily="49" charset="0"/>
              <a:cs typeface="Courier New" pitchFamily="49" charset="0"/>
            </a:endParaRPr>
          </a:p>
        </p:txBody>
      </p:sp>
      <p:sp>
        <p:nvSpPr>
          <p:cNvPr id="13" name="Rectangle 12"/>
          <p:cNvSpPr/>
          <p:nvPr/>
        </p:nvSpPr>
        <p:spPr>
          <a:xfrm>
            <a:off x="381000" y="5257800"/>
            <a:ext cx="3200400" cy="914400"/>
          </a:xfrm>
          <a:prstGeom prst="rect">
            <a:avLst/>
          </a:prstGeom>
          <a:solidFill>
            <a:schemeClr val="bg1">
              <a:lumMod val="50000"/>
            </a:schemeClr>
          </a:solidFill>
        </p:spPr>
        <p:style>
          <a:lnRef idx="2">
            <a:schemeClr val="accent4"/>
          </a:lnRef>
          <a:fillRef idx="1">
            <a:schemeClr val="lt1"/>
          </a:fillRef>
          <a:effectRef idx="0">
            <a:schemeClr val="accent4"/>
          </a:effectRef>
          <a:fontRef idx="minor">
            <a:schemeClr val="dk1"/>
          </a:fontRef>
        </p:style>
        <p:txBody>
          <a:bodyPr rtlCol="0" anchor="ctr"/>
          <a:lstStyle/>
          <a:p>
            <a:r>
              <a:rPr lang="en-US" sz="1200" dirty="0">
                <a:latin typeface="Courier New" pitchFamily="49" charset="0"/>
                <a:cs typeface="Courier New" pitchFamily="49" charset="0"/>
              </a:rPr>
              <a:t>0x6D97ED06:  sub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ecx</a:t>
            </a:r>
            <a:r>
              <a:rPr lang="en-US" sz="1200" dirty="0">
                <a:latin typeface="Courier New" pitchFamily="49" charset="0"/>
                <a:cs typeface="Courier New" pitchFamily="49" charset="0"/>
              </a:rPr>
              <a:t>, </a:t>
            </a:r>
            <a:r>
              <a:rPr lang="en-US" sz="1200" dirty="0" err="1" smtClean="0">
                <a:latin typeface="Courier New" pitchFamily="49" charset="0"/>
                <a:cs typeface="Courier New" pitchFamily="49" charset="0"/>
              </a:rPr>
              <a:t>edx</a:t>
            </a:r>
            <a:r>
              <a:rPr lang="en-US" sz="1200" dirty="0">
                <a:latin typeface="Courier New" pitchFamily="49" charset="0"/>
                <a:cs typeface="Courier New" pitchFamily="49" charset="0"/>
              </a:rPr>
              <a:t/>
            </a:r>
            <a:br>
              <a:rPr lang="en-US" sz="1200" dirty="0">
                <a:latin typeface="Courier New" pitchFamily="49" charset="0"/>
                <a:cs typeface="Courier New" pitchFamily="49" charset="0"/>
              </a:rPr>
            </a:br>
            <a:r>
              <a:rPr lang="en-US" sz="1200" dirty="0">
                <a:latin typeface="Courier New" pitchFamily="49" charset="0"/>
                <a:cs typeface="Courier New" pitchFamily="49" charset="0"/>
              </a:rPr>
              <a:t>0x6D97ED08:  </a:t>
            </a:r>
            <a:r>
              <a:rPr lang="en-US" sz="1200" dirty="0" smtClean="0">
                <a:latin typeface="Courier New" pitchFamily="49" charset="0"/>
                <a:cs typeface="Courier New" pitchFamily="49" charset="0"/>
              </a:rPr>
              <a:t>push </a:t>
            </a:r>
            <a:r>
              <a:rPr lang="en-US" sz="1200" dirty="0" err="1" smtClean="0">
                <a:latin typeface="Courier New" pitchFamily="49" charset="0"/>
                <a:cs typeface="Courier New" pitchFamily="49" charset="0"/>
              </a:rPr>
              <a:t>edi</a:t>
            </a:r>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0x6D97ED09:</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push </a:t>
            </a:r>
            <a:r>
              <a:rPr lang="en-US" sz="1200" dirty="0" err="1" smtClean="0">
                <a:latin typeface="Courier New" pitchFamily="49" charset="0"/>
                <a:cs typeface="Courier New" pitchFamily="49" charset="0"/>
              </a:rPr>
              <a:t>ecx</a:t>
            </a:r>
            <a:r>
              <a:rPr lang="en-US" sz="1200" dirty="0">
                <a:latin typeface="Courier New" pitchFamily="49" charset="0"/>
                <a:cs typeface="Courier New" pitchFamily="49" charset="0"/>
              </a:rPr>
              <a:t/>
            </a:r>
            <a:br>
              <a:rPr lang="en-US" sz="1200" dirty="0">
                <a:latin typeface="Courier New" pitchFamily="49" charset="0"/>
                <a:cs typeface="Courier New" pitchFamily="49" charset="0"/>
              </a:rPr>
            </a:br>
            <a:r>
              <a:rPr lang="en-US" sz="1200" dirty="0">
                <a:latin typeface="Courier New" pitchFamily="49" charset="0"/>
                <a:cs typeface="Courier New" pitchFamily="49" charset="0"/>
              </a:rPr>
              <a:t>0x6D97ED0A:  </a:t>
            </a:r>
            <a:r>
              <a:rPr lang="en-US" sz="1200" dirty="0" smtClean="0">
                <a:latin typeface="Courier New" pitchFamily="49" charset="0"/>
                <a:cs typeface="Courier New" pitchFamily="49" charset="0"/>
              </a:rPr>
              <a:t>call [</a:t>
            </a:r>
            <a:r>
              <a:rPr lang="en-US" sz="1200" dirty="0" err="1" smtClean="0">
                <a:latin typeface="Courier New" pitchFamily="49" charset="0"/>
                <a:cs typeface="Courier New" pitchFamily="49" charset="0"/>
              </a:rPr>
              <a:t>IAT:conn</a:t>
            </a:r>
            <a:r>
              <a:rPr lang="en-US" sz="1200" dirty="0">
                <a:latin typeface="Courier New" pitchFamily="49" charset="0"/>
                <a:cs typeface="Courier New" pitchFamily="49" charset="0"/>
              </a:rPr>
              <a:t>]  </a:t>
            </a:r>
            <a:r>
              <a:rPr lang="en-US" sz="1200" dirty="0"/>
              <a:t>   </a:t>
            </a:r>
          </a:p>
        </p:txBody>
      </p:sp>
      <p:sp>
        <p:nvSpPr>
          <p:cNvPr id="15" name="Left Arrow 14"/>
          <p:cNvSpPr/>
          <p:nvPr/>
        </p:nvSpPr>
        <p:spPr>
          <a:xfrm>
            <a:off x="6096000" y="1918331"/>
            <a:ext cx="762000" cy="443869"/>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err="1" smtClean="0">
                <a:solidFill>
                  <a:srgbClr val="C00000"/>
                </a:solidFill>
              </a:rPr>
              <a:t>esp</a:t>
            </a:r>
            <a:endParaRPr lang="en-US" b="1" dirty="0">
              <a:solidFill>
                <a:srgbClr val="C00000"/>
              </a:solidFill>
            </a:endParaRPr>
          </a:p>
        </p:txBody>
      </p:sp>
      <p:sp>
        <p:nvSpPr>
          <p:cNvPr id="17" name="Rectangle 16"/>
          <p:cNvSpPr/>
          <p:nvPr/>
        </p:nvSpPr>
        <p:spPr>
          <a:xfrm>
            <a:off x="381000" y="1600200"/>
            <a:ext cx="3200400" cy="260986"/>
          </a:xfrm>
          <a:prstGeom prst="rect">
            <a:avLst/>
          </a:prstGeom>
          <a:solidFill>
            <a:schemeClr val="bg1">
              <a:lumMod val="50000"/>
            </a:schemeClr>
          </a:solidFill>
        </p:spPr>
        <p:style>
          <a:lnRef idx="2">
            <a:schemeClr val="accent4"/>
          </a:lnRef>
          <a:fillRef idx="1">
            <a:schemeClr val="lt1"/>
          </a:fillRef>
          <a:effectRef idx="0">
            <a:schemeClr val="accent4"/>
          </a:effectRef>
          <a:fontRef idx="minor">
            <a:schemeClr val="dk1"/>
          </a:fontRef>
        </p:style>
        <p:txBody>
          <a:bodyPr rtlCol="0" anchor="ctr"/>
          <a:lstStyle/>
          <a:p>
            <a:r>
              <a:rPr lang="da-DK" sz="1200" dirty="0" smtClean="0">
                <a:latin typeface="Courier New" pitchFamily="49" charset="0"/>
                <a:cs typeface="Courier New" pitchFamily="49" charset="0"/>
              </a:rPr>
              <a:t>0x6D78941C:</a:t>
            </a:r>
            <a:r>
              <a:rPr lang="da-DK" sz="1200" dirty="0">
                <a:latin typeface="Courier New" pitchFamily="49" charset="0"/>
                <a:cs typeface="Courier New" pitchFamily="49" charset="0"/>
              </a:rPr>
              <a:t>  </a:t>
            </a:r>
            <a:r>
              <a:rPr lang="da-DK" sz="1200" dirty="0" smtClean="0">
                <a:latin typeface="Courier New" pitchFamily="49" charset="0"/>
                <a:cs typeface="Courier New" pitchFamily="49" charset="0"/>
              </a:rPr>
              <a:t>retn</a:t>
            </a:r>
            <a:endParaRPr lang="en-US" sz="1200" dirty="0">
              <a:latin typeface="Courier New" pitchFamily="49" charset="0"/>
              <a:cs typeface="Courier New" pitchFamily="49" charset="0"/>
            </a:endParaRPr>
          </a:p>
        </p:txBody>
      </p:sp>
      <p:sp>
        <p:nvSpPr>
          <p:cNvPr id="12" name="Slide Number Placeholder 11"/>
          <p:cNvSpPr>
            <a:spLocks noGrp="1"/>
          </p:cNvSpPr>
          <p:nvPr>
            <p:ph type="sldNum" sz="quarter" idx="12"/>
          </p:nvPr>
        </p:nvSpPr>
        <p:spPr/>
        <p:txBody>
          <a:bodyPr/>
          <a:lstStyle/>
          <a:p>
            <a:fld id="{41331FAA-50EC-4C56-9D36-99FA80716BE4}" type="slidenum">
              <a:rPr lang="en-US" smtClean="0"/>
              <a:t>5</a:t>
            </a:fld>
            <a:endParaRPr lang="en-US"/>
          </a:p>
        </p:txBody>
      </p:sp>
      <p:sp>
        <p:nvSpPr>
          <p:cNvPr id="6" name="Rounded Rectangle 5"/>
          <p:cNvSpPr/>
          <p:nvPr/>
        </p:nvSpPr>
        <p:spPr>
          <a:xfrm>
            <a:off x="990600" y="1981200"/>
            <a:ext cx="7086600" cy="2743200"/>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Attacker Smashes</a:t>
            </a:r>
          </a:p>
          <a:p>
            <a:pPr algn="ctr"/>
            <a:r>
              <a:rPr lang="en-US" sz="6000" dirty="0" smtClean="0"/>
              <a:t>the Stack!</a:t>
            </a:r>
            <a:endParaRPr lang="en-US" sz="6000" dirty="0"/>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886200" y="1371600"/>
            <a:ext cx="5105400" cy="4953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smtClean="0"/>
          </a:p>
        </p:txBody>
      </p:sp>
      <p:sp>
        <p:nvSpPr>
          <p:cNvPr id="16" name="Rectangle 15"/>
          <p:cNvSpPr/>
          <p:nvPr/>
        </p:nvSpPr>
        <p:spPr>
          <a:xfrm>
            <a:off x="6362700" y="5105400"/>
            <a:ext cx="2628900" cy="1219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9" name="Rectangle 18"/>
          <p:cNvSpPr/>
          <p:nvPr/>
        </p:nvSpPr>
        <p:spPr>
          <a:xfrm>
            <a:off x="6629400" y="5181600"/>
            <a:ext cx="152400" cy="180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29400" y="5530334"/>
            <a:ext cx="152400" cy="152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TextBox 20"/>
          <p:cNvSpPr txBox="1"/>
          <p:nvPr/>
        </p:nvSpPr>
        <p:spPr>
          <a:xfrm>
            <a:off x="6781800" y="5105400"/>
            <a:ext cx="1600200" cy="369332"/>
          </a:xfrm>
          <a:prstGeom prst="rect">
            <a:avLst/>
          </a:prstGeom>
          <a:noFill/>
        </p:spPr>
        <p:txBody>
          <a:bodyPr wrap="square" rtlCol="0">
            <a:spAutoFit/>
          </a:bodyPr>
          <a:lstStyle/>
          <a:p>
            <a:r>
              <a:rPr lang="en-US" b="1" dirty="0" smtClean="0"/>
              <a:t>Executable</a:t>
            </a:r>
            <a:endParaRPr lang="en-US" b="1" dirty="0"/>
          </a:p>
        </p:txBody>
      </p:sp>
      <p:sp>
        <p:nvSpPr>
          <p:cNvPr id="22" name="TextBox 21"/>
          <p:cNvSpPr txBox="1"/>
          <p:nvPr/>
        </p:nvSpPr>
        <p:spPr>
          <a:xfrm>
            <a:off x="6781800" y="5421868"/>
            <a:ext cx="2133600" cy="369332"/>
          </a:xfrm>
          <a:prstGeom prst="rect">
            <a:avLst/>
          </a:prstGeom>
          <a:noFill/>
        </p:spPr>
        <p:txBody>
          <a:bodyPr wrap="square" rtlCol="0">
            <a:spAutoFit/>
          </a:bodyPr>
          <a:lstStyle/>
          <a:p>
            <a:r>
              <a:rPr lang="en-US" b="1" dirty="0" smtClean="0"/>
              <a:t>Non-Executable</a:t>
            </a:r>
            <a:endParaRPr lang="en-US" b="1" dirty="0"/>
          </a:p>
        </p:txBody>
      </p:sp>
      <p:sp>
        <p:nvSpPr>
          <p:cNvPr id="23" name="TextBox 22"/>
          <p:cNvSpPr txBox="1"/>
          <p:nvPr/>
        </p:nvSpPr>
        <p:spPr>
          <a:xfrm>
            <a:off x="6438900" y="5715000"/>
            <a:ext cx="2552700" cy="646331"/>
          </a:xfrm>
          <a:prstGeom prst="rect">
            <a:avLst/>
          </a:prstGeom>
          <a:noFill/>
        </p:spPr>
        <p:txBody>
          <a:bodyPr wrap="square" rtlCol="0">
            <a:spAutoFit/>
          </a:bodyPr>
          <a:lstStyle/>
          <a:p>
            <a:r>
              <a:rPr lang="en-US" dirty="0" smtClean="0"/>
              <a:t>&lt;ignore&gt; indicates info  </a:t>
            </a:r>
          </a:p>
          <a:p>
            <a:r>
              <a:rPr lang="en-US" dirty="0"/>
              <a:t> </a:t>
            </a:r>
            <a:r>
              <a:rPr lang="en-US" dirty="0" smtClean="0"/>
              <a:t>irrelevant to the attack</a:t>
            </a:r>
            <a:endParaRPr lang="en-US" dirty="0"/>
          </a:p>
        </p:txBody>
      </p:sp>
      <p:sp>
        <p:nvSpPr>
          <p:cNvPr id="2" name="Title 1"/>
          <p:cNvSpPr>
            <a:spLocks noGrp="1"/>
          </p:cNvSpPr>
          <p:nvPr>
            <p:ph type="title"/>
          </p:nvPr>
        </p:nvSpPr>
        <p:spPr/>
        <p:txBody>
          <a:bodyPr/>
          <a:lstStyle/>
          <a:p>
            <a:r>
              <a:rPr lang="en-US" sz="3600" dirty="0" smtClean="0"/>
              <a:t>Q’s </a:t>
            </a:r>
            <a:r>
              <a:rPr lang="en-US" sz="3600" dirty="0" err="1" smtClean="0"/>
              <a:t>RoP</a:t>
            </a:r>
            <a:r>
              <a:rPr lang="en-US" sz="3600" dirty="0" smtClean="0"/>
              <a:t> Attack</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2753413855"/>
              </p:ext>
            </p:extLst>
          </p:nvPr>
        </p:nvGraphicFramePr>
        <p:xfrm>
          <a:off x="4038600" y="1447800"/>
          <a:ext cx="2209800" cy="4832768"/>
        </p:xfrm>
        <a:graphic>
          <a:graphicData uri="http://schemas.openxmlformats.org/drawingml/2006/table">
            <a:tbl>
              <a:tblPr firstRow="1">
                <a:tableStyleId>{5C22544A-7EE6-4342-B048-85BDC9FD1C3A}</a:tableStyleId>
              </a:tblPr>
              <a:tblGrid>
                <a:gridCol w="868136"/>
                <a:gridCol w="1341664"/>
              </a:tblGrid>
              <a:tr h="265853">
                <a:tc gridSpan="2">
                  <a:txBody>
                    <a:bodyPr/>
                    <a:lstStyle/>
                    <a:p>
                      <a:pPr algn="ctr"/>
                      <a:r>
                        <a:rPr lang="en-US" sz="1400" b="1" dirty="0" smtClean="0"/>
                        <a:t>Stack</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l"/>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65853">
                <a:tc>
                  <a:txBody>
                    <a:bodyPr/>
                    <a:lstStyle/>
                    <a:p>
                      <a:pPr algn="l"/>
                      <a:r>
                        <a:rPr lang="en-US" sz="1200" b="1" dirty="0" smtClean="0">
                          <a:solidFill>
                            <a:schemeClr val="bg1"/>
                          </a:solidFill>
                        </a:rPr>
                        <a:t>Address</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lang="en-US" sz="1200" b="1" dirty="0" smtClean="0">
                          <a:solidFill>
                            <a:schemeClr val="bg1"/>
                          </a:solidFill>
                        </a:rPr>
                        <a:t>Value</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65853">
                <a:tc>
                  <a:txBody>
                    <a:bodyPr/>
                    <a:lstStyle/>
                    <a:p>
                      <a:r>
                        <a:rPr lang="en-US" sz="1050" dirty="0" smtClean="0">
                          <a:latin typeface="Courier New" pitchFamily="49" charset="0"/>
                          <a:cs typeface="Courier New" pitchFamily="49" charset="0"/>
                        </a:rPr>
                        <a:t>0028FF8C</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Gadg1:6D8011AC</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0028FF90</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&lt;ignore&gt;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0028FF94</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&lt;ignore&gt;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0028FF98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&lt;ignore&gt;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0028FF9C</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Gadg2:6D8FF623</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0028FFA0</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&lt;var_1&gt;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0028FFA4</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&lt;var_2&gt;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0028FFA8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&lt;var_3&gt;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0028FFAC</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Gadg3:6D81BDD7</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0028FFB0</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&lt;var_4&gt;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0028FFB4</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Gadg4:6D802A88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0028FFB8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&lt;var_5&gt;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0028FFBA</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Gadg5:6D97ED06</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0028FFC0</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&lt;ignore&gt;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0028FFC4</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&lt;ignore&gt;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65853">
                <a:tc>
                  <a:txBody>
                    <a:bodyPr/>
                    <a:lstStyle/>
                    <a:p>
                      <a:r>
                        <a:rPr lang="en-US" sz="1050" dirty="0" smtClean="0">
                          <a:latin typeface="Courier New" pitchFamily="49" charset="0"/>
                          <a:cs typeface="Courier New" pitchFamily="49" charset="0"/>
                        </a:rPr>
                        <a:t>0028FFC8</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050" dirty="0" smtClean="0">
                          <a:latin typeface="Courier New" pitchFamily="49" charset="0"/>
                          <a:cs typeface="Courier New" pitchFamily="49" charset="0"/>
                        </a:rPr>
                        <a:t>&lt;ignore&gt;</a:t>
                      </a:r>
                      <a:endParaRPr lang="en-US" sz="105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75478543"/>
              </p:ext>
            </p:extLst>
          </p:nvPr>
        </p:nvGraphicFramePr>
        <p:xfrm>
          <a:off x="6858001" y="1600200"/>
          <a:ext cx="1981200" cy="3291840"/>
        </p:xfrm>
        <a:graphic>
          <a:graphicData uri="http://schemas.openxmlformats.org/drawingml/2006/table">
            <a:tbl>
              <a:tblPr bandRow="1">
                <a:tableStyleId>{5C22544A-7EE6-4342-B048-85BDC9FD1C3A}</a:tableStyleId>
              </a:tblPr>
              <a:tblGrid>
                <a:gridCol w="609600"/>
                <a:gridCol w="1371600"/>
              </a:tblGrid>
              <a:tr h="254794">
                <a:tc gridSpan="2">
                  <a:txBody>
                    <a:bodyPr/>
                    <a:lstStyle/>
                    <a:p>
                      <a:pPr algn="ctr"/>
                      <a:r>
                        <a:rPr lang="en-US" b="1" dirty="0" smtClean="0">
                          <a:solidFill>
                            <a:schemeClr val="bg1"/>
                          </a:solidFill>
                          <a:latin typeface="Courier New" pitchFamily="49" charset="0"/>
                          <a:cs typeface="Courier New" pitchFamily="49" charset="0"/>
                        </a:rPr>
                        <a:t>Registers</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794">
                <a:tc>
                  <a:txBody>
                    <a:bodyPr/>
                    <a:lstStyle/>
                    <a:p>
                      <a:r>
                        <a:rPr lang="en-US" dirty="0" err="1" smtClean="0">
                          <a:latin typeface="Courier New" pitchFamily="49" charset="0"/>
                          <a:cs typeface="Courier New" pitchFamily="49" charset="0"/>
                        </a:rPr>
                        <a:t>eax</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&lt;ignore&gt;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794">
                <a:tc>
                  <a:txBody>
                    <a:bodyPr/>
                    <a:lstStyle/>
                    <a:p>
                      <a:r>
                        <a:rPr lang="en-US" dirty="0" err="1" smtClean="0">
                          <a:latin typeface="Courier New" pitchFamily="49" charset="0"/>
                          <a:cs typeface="Courier New" pitchFamily="49" charset="0"/>
                        </a:rPr>
                        <a:t>ebx</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&lt;ignore&gt;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794">
                <a:tc>
                  <a:txBody>
                    <a:bodyPr/>
                    <a:lstStyle/>
                    <a:p>
                      <a:r>
                        <a:rPr lang="en-US" dirty="0" err="1" smtClean="0">
                          <a:latin typeface="Courier New" pitchFamily="49" charset="0"/>
                          <a:cs typeface="Courier New" pitchFamily="49" charset="0"/>
                        </a:rPr>
                        <a:t>ecx</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&lt;ignore&gt;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794">
                <a:tc>
                  <a:txBody>
                    <a:bodyPr/>
                    <a:lstStyle/>
                    <a:p>
                      <a:r>
                        <a:rPr lang="en-US" dirty="0" err="1" smtClean="0">
                          <a:latin typeface="Courier New" pitchFamily="49" charset="0"/>
                          <a:cs typeface="Courier New" pitchFamily="49" charset="0"/>
                        </a:rPr>
                        <a:t>edx</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&lt;ignore&gt;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794">
                <a:tc>
                  <a:txBody>
                    <a:bodyPr/>
                    <a:lstStyle/>
                    <a:p>
                      <a:r>
                        <a:rPr lang="en-US" dirty="0" err="1" smtClean="0">
                          <a:latin typeface="Courier New" pitchFamily="49" charset="0"/>
                          <a:cs typeface="Courier New" pitchFamily="49" charset="0"/>
                        </a:rPr>
                        <a:t>edi</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&lt;ignore&gt;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794">
                <a:tc>
                  <a:txBody>
                    <a:bodyPr/>
                    <a:lstStyle/>
                    <a:p>
                      <a:r>
                        <a:rPr lang="en-US" dirty="0" err="1" smtClean="0">
                          <a:latin typeface="Courier New" pitchFamily="49" charset="0"/>
                          <a:cs typeface="Courier New" pitchFamily="49" charset="0"/>
                        </a:rPr>
                        <a:t>esi</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&lt;var_6&gt;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794">
                <a:tc>
                  <a:txBody>
                    <a:bodyPr/>
                    <a:lstStyle/>
                    <a:p>
                      <a:r>
                        <a:rPr lang="en-US" dirty="0" err="1" smtClean="0">
                          <a:latin typeface="Courier New" pitchFamily="49" charset="0"/>
                          <a:cs typeface="Courier New" pitchFamily="49" charset="0"/>
                        </a:rPr>
                        <a:t>esp</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&lt;ignore&gt;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794">
                <a:tc>
                  <a:txBody>
                    <a:bodyPr/>
                    <a:lstStyle/>
                    <a:p>
                      <a:r>
                        <a:rPr lang="en-US" dirty="0" err="1" smtClean="0">
                          <a:latin typeface="Courier New" pitchFamily="49" charset="0"/>
                          <a:cs typeface="Courier New" pitchFamily="49" charset="0"/>
                        </a:rPr>
                        <a:t>ebp</a:t>
                      </a:r>
                      <a:endParaRPr lang="en-US"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&lt;ignore&gt;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7" name="Rectangle 6"/>
          <p:cNvSpPr/>
          <p:nvPr/>
        </p:nvSpPr>
        <p:spPr>
          <a:xfrm>
            <a:off x="152400" y="1371600"/>
            <a:ext cx="37338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 name="Rectangle 7"/>
          <p:cNvSpPr/>
          <p:nvPr/>
        </p:nvSpPr>
        <p:spPr>
          <a:xfrm>
            <a:off x="228600" y="1981200"/>
            <a:ext cx="3505200" cy="457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da-DK" sz="1200" dirty="0" smtClean="0">
                <a:latin typeface="Courier New" pitchFamily="49" charset="0"/>
                <a:cs typeface="Courier New" pitchFamily="49" charset="0"/>
              </a:rPr>
              <a:t>Gadg1: 0x6D8011AC</a:t>
            </a:r>
            <a:r>
              <a:rPr lang="da-DK" sz="1200" dirty="0">
                <a:latin typeface="Courier New" pitchFamily="49" charset="0"/>
                <a:cs typeface="Courier New" pitchFamily="49" charset="0"/>
              </a:rPr>
              <a:t>:  add </a:t>
            </a:r>
            <a:r>
              <a:rPr lang="da-DK" sz="1200" dirty="0" smtClean="0">
                <a:latin typeface="Courier New" pitchFamily="49" charset="0"/>
                <a:cs typeface="Courier New" pitchFamily="49" charset="0"/>
              </a:rPr>
              <a:t>  esp</a:t>
            </a:r>
            <a:r>
              <a:rPr lang="da-DK" sz="1200" dirty="0">
                <a:latin typeface="Courier New" pitchFamily="49" charset="0"/>
                <a:cs typeface="Courier New" pitchFamily="49" charset="0"/>
              </a:rPr>
              <a:t>, 12</a:t>
            </a:r>
            <a:br>
              <a:rPr lang="da-DK" sz="1200" dirty="0">
                <a:latin typeface="Courier New" pitchFamily="49" charset="0"/>
                <a:cs typeface="Courier New" pitchFamily="49" charset="0"/>
              </a:rPr>
            </a:br>
            <a:r>
              <a:rPr lang="da-DK" sz="1200" dirty="0">
                <a:latin typeface="Courier New" pitchFamily="49" charset="0"/>
                <a:cs typeface="Courier New" pitchFamily="49" charset="0"/>
              </a:rPr>
              <a:t> </a:t>
            </a:r>
            <a:r>
              <a:rPr lang="da-DK" sz="1200" dirty="0" smtClean="0">
                <a:latin typeface="Courier New" pitchFamily="49" charset="0"/>
                <a:cs typeface="Courier New" pitchFamily="49" charset="0"/>
              </a:rPr>
              <a:t>      0x6D8011AF</a:t>
            </a:r>
            <a:r>
              <a:rPr lang="da-DK" sz="1200" dirty="0">
                <a:latin typeface="Courier New" pitchFamily="49" charset="0"/>
                <a:cs typeface="Courier New" pitchFamily="49" charset="0"/>
              </a:rPr>
              <a:t>:  </a:t>
            </a:r>
            <a:r>
              <a:rPr lang="da-DK" sz="1200" dirty="0" smtClean="0">
                <a:latin typeface="Courier New" pitchFamily="49" charset="0"/>
                <a:cs typeface="Courier New" pitchFamily="49" charset="0"/>
              </a:rPr>
              <a:t>retn</a:t>
            </a:r>
            <a:endParaRPr lang="en-US" sz="1200" dirty="0">
              <a:latin typeface="Courier New" pitchFamily="49" charset="0"/>
              <a:cs typeface="Courier New" pitchFamily="49" charset="0"/>
            </a:endParaRPr>
          </a:p>
        </p:txBody>
      </p:sp>
      <p:sp>
        <p:nvSpPr>
          <p:cNvPr id="9" name="Rectangle 8"/>
          <p:cNvSpPr/>
          <p:nvPr/>
        </p:nvSpPr>
        <p:spPr>
          <a:xfrm>
            <a:off x="228600" y="3886200"/>
            <a:ext cx="3505200" cy="117538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dirty="0" smtClean="0">
                <a:latin typeface="Courier New" pitchFamily="49" charset="0"/>
                <a:cs typeface="Courier New" pitchFamily="49" charset="0"/>
              </a:rPr>
              <a:t>Gadg2: 0x6D8FF623</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mov</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edx</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esi</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       0x6D8FF625</a:t>
            </a:r>
            <a:r>
              <a:rPr lang="en-US" sz="1200" dirty="0">
                <a:latin typeface="Courier New" pitchFamily="49" charset="0"/>
                <a:cs typeface="Courier New" pitchFamily="49" charset="0"/>
              </a:rPr>
              <a:t>:  pop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esi</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       0x6D8FF626</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mov</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eax</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ebx</a:t>
            </a:r>
            <a:r>
              <a:rPr lang="en-US" sz="1200" dirty="0">
                <a:latin typeface="Courier New" pitchFamily="49" charset="0"/>
                <a:cs typeface="Courier New" pitchFamily="49" charset="0"/>
              </a:rPr>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       0x6D8FF628</a:t>
            </a:r>
            <a:r>
              <a:rPr lang="en-US" sz="1200" dirty="0">
                <a:latin typeface="Courier New" pitchFamily="49" charset="0"/>
                <a:cs typeface="Courier New" pitchFamily="49" charset="0"/>
              </a:rPr>
              <a:t>:  pop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ebx</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       0x6D8FF629</a:t>
            </a:r>
            <a:r>
              <a:rPr lang="en-US" sz="1200" dirty="0">
                <a:latin typeface="Courier New" pitchFamily="49" charset="0"/>
                <a:cs typeface="Courier New" pitchFamily="49" charset="0"/>
              </a:rPr>
              <a:t>:  pop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ebp</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       0x6D8FF62A</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retn</a:t>
            </a:r>
            <a:r>
              <a:rPr lang="en-US" sz="1200" dirty="0">
                <a:latin typeface="Courier New" pitchFamily="49" charset="0"/>
                <a:cs typeface="Courier New" pitchFamily="49" charset="0"/>
              </a:rPr>
              <a:t> </a:t>
            </a:r>
            <a:r>
              <a:rPr lang="en-US" sz="1200" dirty="0" smtClean="0"/>
              <a:t> </a:t>
            </a:r>
            <a:endParaRPr lang="en-US" sz="1200" dirty="0"/>
          </a:p>
        </p:txBody>
      </p:sp>
      <p:sp>
        <p:nvSpPr>
          <p:cNvPr id="10" name="Rectangle 9"/>
          <p:cNvSpPr/>
          <p:nvPr/>
        </p:nvSpPr>
        <p:spPr>
          <a:xfrm>
            <a:off x="228600" y="2590800"/>
            <a:ext cx="3505200" cy="457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dirty="0" smtClean="0">
                <a:latin typeface="Courier New" pitchFamily="49" charset="0"/>
                <a:cs typeface="Courier New" pitchFamily="49" charset="0"/>
              </a:rPr>
              <a:t>Gadg</a:t>
            </a:r>
            <a:r>
              <a:rPr lang="en-US" sz="1200" dirty="0">
                <a:latin typeface="Courier New" pitchFamily="49" charset="0"/>
                <a:cs typeface="Courier New" pitchFamily="49" charset="0"/>
              </a:rPr>
              <a:t>4</a:t>
            </a:r>
            <a:r>
              <a:rPr lang="en-US" sz="1200" dirty="0" smtClean="0">
                <a:latin typeface="Courier New" pitchFamily="49" charset="0"/>
                <a:cs typeface="Courier New" pitchFamily="49" charset="0"/>
              </a:rPr>
              <a:t>: 0x6D802A88</a:t>
            </a:r>
            <a:r>
              <a:rPr lang="en-US" sz="1200" dirty="0">
                <a:latin typeface="Courier New" pitchFamily="49" charset="0"/>
                <a:cs typeface="Courier New" pitchFamily="49" charset="0"/>
              </a:rPr>
              <a:t>:  pop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edi</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       0x6D802A89</a:t>
            </a:r>
            <a:r>
              <a:rPr lang="en-US" sz="1200" dirty="0">
                <a:latin typeface="Courier New" pitchFamily="49" charset="0"/>
                <a:cs typeface="Courier New" pitchFamily="49" charset="0"/>
              </a:rPr>
              <a:t>:  </a:t>
            </a:r>
            <a:r>
              <a:rPr lang="en-US" sz="1200" dirty="0" err="1" smtClean="0">
                <a:latin typeface="Courier New" pitchFamily="49" charset="0"/>
                <a:cs typeface="Courier New" pitchFamily="49" charset="0"/>
              </a:rPr>
              <a:t>retn</a:t>
            </a:r>
            <a:endParaRPr lang="en-US" sz="1200" dirty="0">
              <a:latin typeface="Courier New" pitchFamily="49" charset="0"/>
              <a:cs typeface="Courier New" pitchFamily="49" charset="0"/>
            </a:endParaRPr>
          </a:p>
        </p:txBody>
      </p:sp>
      <p:sp>
        <p:nvSpPr>
          <p:cNvPr id="11" name="Rectangle 10"/>
          <p:cNvSpPr/>
          <p:nvPr/>
        </p:nvSpPr>
        <p:spPr>
          <a:xfrm>
            <a:off x="228600" y="3276600"/>
            <a:ext cx="3505200" cy="457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da-DK" sz="1200" dirty="0" smtClean="0">
                <a:latin typeface="Courier New" pitchFamily="49" charset="0"/>
                <a:cs typeface="Courier New" pitchFamily="49" charset="0"/>
              </a:rPr>
              <a:t>Gadg3: 0x6D81BDD7</a:t>
            </a:r>
            <a:r>
              <a:rPr lang="da-DK" sz="1200" dirty="0">
                <a:latin typeface="Courier New" pitchFamily="49" charset="0"/>
                <a:cs typeface="Courier New" pitchFamily="49" charset="0"/>
              </a:rPr>
              <a:t>:  pop </a:t>
            </a:r>
            <a:r>
              <a:rPr lang="da-DK" sz="1200" dirty="0" smtClean="0">
                <a:latin typeface="Courier New" pitchFamily="49" charset="0"/>
                <a:cs typeface="Courier New" pitchFamily="49" charset="0"/>
              </a:rPr>
              <a:t> ecx </a:t>
            </a:r>
            <a:r>
              <a:rPr lang="da-DK" sz="1200" dirty="0">
                <a:latin typeface="Courier New" pitchFamily="49" charset="0"/>
                <a:cs typeface="Courier New" pitchFamily="49" charset="0"/>
              </a:rPr>
              <a:t>     </a:t>
            </a:r>
            <a:br>
              <a:rPr lang="da-DK" sz="1200" dirty="0">
                <a:latin typeface="Courier New" pitchFamily="49" charset="0"/>
                <a:cs typeface="Courier New" pitchFamily="49" charset="0"/>
              </a:rPr>
            </a:br>
            <a:r>
              <a:rPr lang="da-DK" sz="1200" dirty="0" smtClean="0">
                <a:latin typeface="Courier New" pitchFamily="49" charset="0"/>
                <a:cs typeface="Courier New" pitchFamily="49" charset="0"/>
              </a:rPr>
              <a:t>       0x6D81BDD8</a:t>
            </a:r>
            <a:r>
              <a:rPr lang="da-DK" sz="1200" dirty="0">
                <a:latin typeface="Courier New" pitchFamily="49" charset="0"/>
                <a:cs typeface="Courier New" pitchFamily="49" charset="0"/>
              </a:rPr>
              <a:t>:  </a:t>
            </a:r>
            <a:r>
              <a:rPr lang="da-DK" sz="1200" dirty="0" smtClean="0">
                <a:latin typeface="Courier New" pitchFamily="49" charset="0"/>
                <a:cs typeface="Courier New" pitchFamily="49" charset="0"/>
              </a:rPr>
              <a:t>retn</a:t>
            </a:r>
            <a:endParaRPr lang="en-US" sz="1200" dirty="0">
              <a:latin typeface="Courier New" pitchFamily="49" charset="0"/>
              <a:cs typeface="Courier New" pitchFamily="49" charset="0"/>
            </a:endParaRPr>
          </a:p>
        </p:txBody>
      </p:sp>
      <p:sp>
        <p:nvSpPr>
          <p:cNvPr id="13" name="Rectangle 12"/>
          <p:cNvSpPr/>
          <p:nvPr/>
        </p:nvSpPr>
        <p:spPr>
          <a:xfrm>
            <a:off x="228600" y="5257800"/>
            <a:ext cx="3505200" cy="914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dirty="0">
                <a:latin typeface="Courier New" pitchFamily="49" charset="0"/>
                <a:cs typeface="Courier New" pitchFamily="49" charset="0"/>
              </a:rPr>
              <a:t>G</a:t>
            </a:r>
            <a:r>
              <a:rPr lang="en-US" sz="1200" dirty="0" smtClean="0">
                <a:latin typeface="Courier New" pitchFamily="49" charset="0"/>
                <a:cs typeface="Courier New" pitchFamily="49" charset="0"/>
              </a:rPr>
              <a:t>adg5: 0x6D97ED06</a:t>
            </a:r>
            <a:r>
              <a:rPr lang="en-US" sz="1200" dirty="0">
                <a:latin typeface="Courier New" pitchFamily="49" charset="0"/>
                <a:cs typeface="Courier New" pitchFamily="49" charset="0"/>
              </a:rPr>
              <a:t>:  sub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ecx</a:t>
            </a:r>
            <a:r>
              <a:rPr lang="en-US" sz="1200" dirty="0">
                <a:latin typeface="Courier New" pitchFamily="49" charset="0"/>
                <a:cs typeface="Courier New" pitchFamily="49" charset="0"/>
              </a:rPr>
              <a:t>, </a:t>
            </a:r>
            <a:r>
              <a:rPr lang="en-US" sz="1200" dirty="0" err="1" smtClean="0">
                <a:latin typeface="Courier New" pitchFamily="49" charset="0"/>
                <a:cs typeface="Courier New" pitchFamily="49" charset="0"/>
              </a:rPr>
              <a:t>edx</a:t>
            </a:r>
            <a:r>
              <a:rPr lang="en-US" sz="1200" dirty="0">
                <a:latin typeface="Courier New" pitchFamily="49" charset="0"/>
                <a:cs typeface="Courier New" pitchFamily="49" charset="0"/>
              </a:rPr>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       0x6D97ED08</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push </a:t>
            </a:r>
            <a:r>
              <a:rPr lang="en-US" sz="1200" dirty="0" err="1" smtClean="0">
                <a:latin typeface="Courier New" pitchFamily="49" charset="0"/>
                <a:cs typeface="Courier New" pitchFamily="49" charset="0"/>
              </a:rPr>
              <a:t>edi</a:t>
            </a:r>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0x6D97ED09:</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push </a:t>
            </a:r>
            <a:r>
              <a:rPr lang="en-US" sz="1200" dirty="0" err="1" smtClean="0">
                <a:latin typeface="Courier New" pitchFamily="49" charset="0"/>
                <a:cs typeface="Courier New" pitchFamily="49" charset="0"/>
              </a:rPr>
              <a:t>ecx</a:t>
            </a:r>
            <a:r>
              <a:rPr lang="en-US" sz="1200" dirty="0">
                <a:latin typeface="Courier New" pitchFamily="49" charset="0"/>
                <a:cs typeface="Courier New" pitchFamily="49" charset="0"/>
              </a:rPr>
              <a:t/>
            </a:r>
            <a:br>
              <a:rPr lang="en-US" sz="1200" dirty="0">
                <a:latin typeface="Courier New" pitchFamily="49" charset="0"/>
                <a:cs typeface="Courier New" pitchFamily="49" charset="0"/>
              </a:rPr>
            </a:br>
            <a:r>
              <a:rPr lang="en-US" sz="1200" dirty="0" smtClean="0">
                <a:latin typeface="Courier New" pitchFamily="49" charset="0"/>
                <a:cs typeface="Courier New" pitchFamily="49" charset="0"/>
              </a:rPr>
              <a:t>       0x6D97ED0A</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call [IAT:X]</a:t>
            </a:r>
            <a:r>
              <a:rPr lang="en-US" sz="1200" dirty="0">
                <a:latin typeface="Courier New" pitchFamily="49" charset="0"/>
                <a:cs typeface="Courier New" pitchFamily="49" charset="0"/>
              </a:rPr>
              <a:t>  </a:t>
            </a:r>
            <a:r>
              <a:rPr lang="en-US" sz="1200" dirty="0"/>
              <a:t>   </a:t>
            </a:r>
          </a:p>
        </p:txBody>
      </p:sp>
      <p:sp>
        <p:nvSpPr>
          <p:cNvPr id="3" name="TextBox 2"/>
          <p:cNvSpPr txBox="1"/>
          <p:nvPr/>
        </p:nvSpPr>
        <p:spPr>
          <a:xfrm>
            <a:off x="990600" y="6400800"/>
            <a:ext cx="6477000" cy="381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Action: Return to first gadget</a:t>
            </a:r>
            <a:endParaRPr lang="en-US" b="1" dirty="0"/>
          </a:p>
        </p:txBody>
      </p:sp>
      <p:sp>
        <p:nvSpPr>
          <p:cNvPr id="17" name="Rectangle 16"/>
          <p:cNvSpPr/>
          <p:nvPr/>
        </p:nvSpPr>
        <p:spPr>
          <a:xfrm>
            <a:off x="228600" y="1600200"/>
            <a:ext cx="3505200" cy="26098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da-DK" sz="1200" dirty="0" smtClean="0">
                <a:latin typeface="Courier New" pitchFamily="49" charset="0"/>
                <a:cs typeface="Courier New" pitchFamily="49" charset="0"/>
              </a:rPr>
              <a:t>       0x6D78941C:</a:t>
            </a:r>
            <a:r>
              <a:rPr lang="da-DK" sz="1200" dirty="0">
                <a:latin typeface="Courier New" pitchFamily="49" charset="0"/>
                <a:cs typeface="Courier New" pitchFamily="49" charset="0"/>
              </a:rPr>
              <a:t>  </a:t>
            </a:r>
            <a:r>
              <a:rPr lang="da-DK" sz="1200" dirty="0" smtClean="0">
                <a:latin typeface="Courier New" pitchFamily="49" charset="0"/>
                <a:cs typeface="Courier New" pitchFamily="49" charset="0"/>
              </a:rPr>
              <a:t>retn</a:t>
            </a:r>
            <a:endParaRPr lang="en-US" sz="1200" dirty="0">
              <a:latin typeface="Courier New" pitchFamily="49" charset="0"/>
              <a:cs typeface="Courier New" pitchFamily="49" charset="0"/>
            </a:endParaRPr>
          </a:p>
        </p:txBody>
      </p:sp>
      <p:sp>
        <p:nvSpPr>
          <p:cNvPr id="14" name="Left Arrow 13"/>
          <p:cNvSpPr/>
          <p:nvPr/>
        </p:nvSpPr>
        <p:spPr>
          <a:xfrm>
            <a:off x="3276600" y="1524000"/>
            <a:ext cx="685800" cy="45720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err="1" smtClean="0">
                <a:solidFill>
                  <a:srgbClr val="C00000"/>
                </a:solidFill>
              </a:rPr>
              <a:t>eip</a:t>
            </a:r>
            <a:endParaRPr lang="en-US" b="1" dirty="0">
              <a:solidFill>
                <a:srgbClr val="C00000"/>
              </a:solidFill>
            </a:endParaRPr>
          </a:p>
        </p:txBody>
      </p:sp>
      <p:sp>
        <p:nvSpPr>
          <p:cNvPr id="12" name="Slide Number Placeholder 11"/>
          <p:cNvSpPr>
            <a:spLocks noGrp="1"/>
          </p:cNvSpPr>
          <p:nvPr>
            <p:ph type="sldNum" sz="quarter" idx="12"/>
          </p:nvPr>
        </p:nvSpPr>
        <p:spPr/>
        <p:txBody>
          <a:bodyPr/>
          <a:lstStyle/>
          <a:p>
            <a:fld id="{41331FAA-50EC-4C56-9D36-99FA80716BE4}" type="slidenum">
              <a:rPr lang="en-US" smtClean="0"/>
              <a:t>6</a:t>
            </a:fld>
            <a:endParaRPr lang="en-US"/>
          </a:p>
        </p:txBody>
      </p:sp>
      <p:sp>
        <p:nvSpPr>
          <p:cNvPr id="24" name="TextBox 23"/>
          <p:cNvSpPr txBox="1"/>
          <p:nvPr/>
        </p:nvSpPr>
        <p:spPr>
          <a:xfrm>
            <a:off x="990600" y="6400800"/>
            <a:ext cx="6477000" cy="381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Action: Throw away top three stack values</a:t>
            </a:r>
            <a:endParaRPr lang="en-US" b="1" dirty="0"/>
          </a:p>
        </p:txBody>
      </p:sp>
      <p:sp>
        <p:nvSpPr>
          <p:cNvPr id="25" name="TextBox 24"/>
          <p:cNvSpPr txBox="1"/>
          <p:nvPr/>
        </p:nvSpPr>
        <p:spPr>
          <a:xfrm>
            <a:off x="990600" y="6400888"/>
            <a:ext cx="6477000" cy="381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Action: Store</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esi</a:t>
            </a:r>
            <a:r>
              <a:rPr lang="en-US" b="1" dirty="0" smtClean="0">
                <a:latin typeface="Courier New" pitchFamily="49" charset="0"/>
                <a:cs typeface="Courier New" pitchFamily="49" charset="0"/>
              </a:rPr>
              <a:t> </a:t>
            </a:r>
            <a:r>
              <a:rPr lang="en-US" b="1" dirty="0" smtClean="0"/>
              <a:t>in </a:t>
            </a:r>
            <a:r>
              <a:rPr lang="en-US" b="1" dirty="0" err="1" smtClean="0">
                <a:latin typeface="Courier New" pitchFamily="49" charset="0"/>
                <a:cs typeface="Courier New" pitchFamily="49" charset="0"/>
              </a:rPr>
              <a:t>edx</a:t>
            </a:r>
            <a:r>
              <a:rPr lang="en-US" b="1" dirty="0" smtClean="0">
                <a:latin typeface="Courier New" pitchFamily="49" charset="0"/>
                <a:cs typeface="Courier New" pitchFamily="49" charset="0"/>
              </a:rPr>
              <a:t> </a:t>
            </a:r>
            <a:r>
              <a:rPr lang="en-US" b="1" dirty="0" smtClean="0">
                <a:cs typeface="Courier New" pitchFamily="49" charset="0"/>
              </a:rPr>
              <a:t>for later use</a:t>
            </a:r>
            <a:endParaRPr lang="en-US" b="1" dirty="0">
              <a:latin typeface="Courier New" pitchFamily="49" charset="0"/>
              <a:cs typeface="Courier New" pitchFamily="49" charset="0"/>
            </a:endParaRPr>
          </a:p>
        </p:txBody>
      </p:sp>
      <p:sp>
        <p:nvSpPr>
          <p:cNvPr id="26" name="TextBox 25"/>
          <p:cNvSpPr txBox="1"/>
          <p:nvPr/>
        </p:nvSpPr>
        <p:spPr>
          <a:xfrm>
            <a:off x="990600" y="6406421"/>
            <a:ext cx="6477000" cy="381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Action: Store</a:t>
            </a:r>
            <a:r>
              <a:rPr lang="en-US" b="1" dirty="0" smtClean="0">
                <a:latin typeface="Courier New" pitchFamily="49" charset="0"/>
                <a:cs typeface="Courier New" pitchFamily="49" charset="0"/>
              </a:rPr>
              <a:t> &lt;var_4&gt;</a:t>
            </a:r>
            <a:r>
              <a:rPr lang="en-US" b="1" dirty="0" smtClean="0"/>
              <a:t> in </a:t>
            </a:r>
            <a:r>
              <a:rPr lang="en-US" b="1" dirty="0" err="1" smtClean="0">
                <a:latin typeface="Courier New" pitchFamily="49" charset="0"/>
                <a:cs typeface="Courier New" pitchFamily="49" charset="0"/>
              </a:rPr>
              <a:t>ecx</a:t>
            </a:r>
            <a:r>
              <a:rPr lang="en-US" b="1" dirty="0" smtClean="0">
                <a:latin typeface="Courier New" pitchFamily="49" charset="0"/>
                <a:cs typeface="Courier New" pitchFamily="49" charset="0"/>
              </a:rPr>
              <a:t> </a:t>
            </a:r>
            <a:r>
              <a:rPr lang="en-US" b="1" dirty="0" smtClean="0">
                <a:cs typeface="Courier New" pitchFamily="49" charset="0"/>
              </a:rPr>
              <a:t>for later use</a:t>
            </a:r>
            <a:endParaRPr lang="en-US" b="1" dirty="0">
              <a:cs typeface="Courier New" pitchFamily="49" charset="0"/>
            </a:endParaRPr>
          </a:p>
        </p:txBody>
      </p:sp>
      <p:sp>
        <p:nvSpPr>
          <p:cNvPr id="28" name="TextBox 27"/>
          <p:cNvSpPr txBox="1"/>
          <p:nvPr/>
        </p:nvSpPr>
        <p:spPr>
          <a:xfrm>
            <a:off x="990600" y="6400800"/>
            <a:ext cx="6477000" cy="381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Action: Push arguments and make unsafe library call</a:t>
            </a:r>
            <a:endParaRPr lang="en-US" b="1" dirty="0"/>
          </a:p>
        </p:txBody>
      </p:sp>
      <p:sp>
        <p:nvSpPr>
          <p:cNvPr id="29" name="TextBox 28"/>
          <p:cNvSpPr txBox="1"/>
          <p:nvPr/>
        </p:nvSpPr>
        <p:spPr>
          <a:xfrm>
            <a:off x="990600" y="6400800"/>
            <a:ext cx="6477000" cy="381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Action: Store</a:t>
            </a:r>
            <a:r>
              <a:rPr lang="en-US" b="1" dirty="0" smtClean="0">
                <a:latin typeface="Courier New" pitchFamily="49" charset="0"/>
                <a:cs typeface="Courier New" pitchFamily="49" charset="0"/>
              </a:rPr>
              <a:t> &lt;var_5&gt;</a:t>
            </a:r>
            <a:r>
              <a:rPr lang="en-US" b="1" dirty="0" smtClean="0"/>
              <a:t> in </a:t>
            </a:r>
            <a:r>
              <a:rPr lang="en-US" b="1" dirty="0" err="1" smtClean="0">
                <a:latin typeface="Courier New" pitchFamily="49" charset="0"/>
                <a:cs typeface="Courier New" pitchFamily="49" charset="0"/>
              </a:rPr>
              <a:t>edi</a:t>
            </a:r>
            <a:r>
              <a:rPr lang="en-US" b="1" dirty="0" smtClean="0">
                <a:latin typeface="Courier New" pitchFamily="49" charset="0"/>
                <a:cs typeface="Courier New" pitchFamily="49" charset="0"/>
              </a:rPr>
              <a:t> </a:t>
            </a:r>
            <a:r>
              <a:rPr lang="en-US" b="1" dirty="0" smtClean="0">
                <a:cs typeface="Courier New" pitchFamily="49" charset="0"/>
              </a:rPr>
              <a:t>for later use</a:t>
            </a:r>
            <a:endParaRPr lang="en-US" b="1" dirty="0">
              <a:cs typeface="Courier New" pitchFamily="49" charset="0"/>
            </a:endParaRPr>
          </a:p>
        </p:txBody>
      </p:sp>
      <p:sp>
        <p:nvSpPr>
          <p:cNvPr id="31" name="Rectangle 30"/>
          <p:cNvSpPr/>
          <p:nvPr/>
        </p:nvSpPr>
        <p:spPr>
          <a:xfrm>
            <a:off x="7505700" y="3124200"/>
            <a:ext cx="1257300" cy="279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itchFamily="49" charset="0"/>
                <a:cs typeface="Courier New" pitchFamily="49" charset="0"/>
              </a:rPr>
              <a:t>&lt;var_6&gt;</a:t>
            </a:r>
            <a:endParaRPr lang="en-US" dirty="0">
              <a:solidFill>
                <a:schemeClr val="tx1"/>
              </a:solidFill>
              <a:latin typeface="Courier New" pitchFamily="49" charset="0"/>
              <a:cs typeface="Courier New" pitchFamily="49" charset="0"/>
            </a:endParaRPr>
          </a:p>
        </p:txBody>
      </p:sp>
      <p:sp>
        <p:nvSpPr>
          <p:cNvPr id="32" name="Rectangle 31"/>
          <p:cNvSpPr/>
          <p:nvPr/>
        </p:nvSpPr>
        <p:spPr>
          <a:xfrm>
            <a:off x="7505700" y="3835400"/>
            <a:ext cx="1257300" cy="279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itchFamily="49" charset="0"/>
                <a:cs typeface="Courier New" pitchFamily="49" charset="0"/>
              </a:rPr>
              <a:t>&lt;var_1&gt;</a:t>
            </a:r>
            <a:endParaRPr lang="en-US" dirty="0">
              <a:solidFill>
                <a:schemeClr val="tx1"/>
              </a:solidFill>
              <a:latin typeface="Courier New" pitchFamily="49" charset="0"/>
              <a:cs typeface="Courier New" pitchFamily="49" charset="0"/>
            </a:endParaRPr>
          </a:p>
        </p:txBody>
      </p:sp>
      <p:sp>
        <p:nvSpPr>
          <p:cNvPr id="33" name="Rectangle 32"/>
          <p:cNvSpPr/>
          <p:nvPr/>
        </p:nvSpPr>
        <p:spPr>
          <a:xfrm>
            <a:off x="7505700" y="2362200"/>
            <a:ext cx="1257300" cy="279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itchFamily="49" charset="0"/>
                <a:cs typeface="Courier New" pitchFamily="49" charset="0"/>
              </a:rPr>
              <a:t>&lt;var_2&gt;</a:t>
            </a:r>
            <a:endParaRPr lang="en-US" dirty="0">
              <a:solidFill>
                <a:schemeClr val="tx1"/>
              </a:solidFill>
              <a:latin typeface="Courier New" pitchFamily="49" charset="0"/>
              <a:cs typeface="Courier New" pitchFamily="49" charset="0"/>
            </a:endParaRPr>
          </a:p>
        </p:txBody>
      </p:sp>
      <p:sp>
        <p:nvSpPr>
          <p:cNvPr id="34" name="Rectangle 33"/>
          <p:cNvSpPr/>
          <p:nvPr/>
        </p:nvSpPr>
        <p:spPr>
          <a:xfrm>
            <a:off x="7505700" y="4572000"/>
            <a:ext cx="1257300" cy="279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itchFamily="49" charset="0"/>
                <a:cs typeface="Courier New" pitchFamily="49" charset="0"/>
              </a:rPr>
              <a:t>&lt;var_3&gt;</a:t>
            </a:r>
            <a:endParaRPr lang="en-US" dirty="0">
              <a:solidFill>
                <a:schemeClr val="tx1"/>
              </a:solidFill>
              <a:latin typeface="Courier New" pitchFamily="49" charset="0"/>
              <a:cs typeface="Courier New" pitchFamily="49" charset="0"/>
            </a:endParaRPr>
          </a:p>
        </p:txBody>
      </p:sp>
      <p:sp>
        <p:nvSpPr>
          <p:cNvPr id="35" name="Rectangle 34"/>
          <p:cNvSpPr/>
          <p:nvPr/>
        </p:nvSpPr>
        <p:spPr>
          <a:xfrm>
            <a:off x="7505700" y="2743200"/>
            <a:ext cx="1257300" cy="279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itchFamily="49" charset="0"/>
                <a:cs typeface="Courier New" pitchFamily="49" charset="0"/>
              </a:rPr>
              <a:t>&lt;var_4&gt;</a:t>
            </a:r>
            <a:endParaRPr lang="en-US" dirty="0">
              <a:solidFill>
                <a:schemeClr val="tx1"/>
              </a:solidFill>
              <a:latin typeface="Courier New" pitchFamily="49" charset="0"/>
              <a:cs typeface="Courier New" pitchFamily="49" charset="0"/>
            </a:endParaRPr>
          </a:p>
        </p:txBody>
      </p:sp>
      <p:sp>
        <p:nvSpPr>
          <p:cNvPr id="36" name="Rectangle 35"/>
          <p:cNvSpPr/>
          <p:nvPr/>
        </p:nvSpPr>
        <p:spPr>
          <a:xfrm>
            <a:off x="7505700" y="3454400"/>
            <a:ext cx="1257300" cy="279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itchFamily="49" charset="0"/>
                <a:cs typeface="Courier New" pitchFamily="49" charset="0"/>
              </a:rPr>
              <a:t>&lt;var_5&gt;</a:t>
            </a:r>
            <a:endParaRPr lang="en-US" dirty="0">
              <a:solidFill>
                <a:schemeClr val="tx1"/>
              </a:solidFill>
              <a:latin typeface="Courier New" pitchFamily="49" charset="0"/>
              <a:cs typeface="Courier New" pitchFamily="49" charset="0"/>
            </a:endParaRPr>
          </a:p>
        </p:txBody>
      </p:sp>
      <p:sp>
        <p:nvSpPr>
          <p:cNvPr id="37" name="Rectangle 36"/>
          <p:cNvSpPr/>
          <p:nvPr/>
        </p:nvSpPr>
        <p:spPr>
          <a:xfrm>
            <a:off x="7505700" y="2743200"/>
            <a:ext cx="1257300" cy="279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itchFamily="49" charset="0"/>
                <a:cs typeface="Courier New" pitchFamily="49" charset="0"/>
              </a:rPr>
              <a:t>&lt;v4-v6&gt;</a:t>
            </a:r>
            <a:endParaRPr lang="en-US" dirty="0">
              <a:solidFill>
                <a:schemeClr val="tx1"/>
              </a:solidFill>
              <a:latin typeface="Courier New" pitchFamily="49" charset="0"/>
              <a:cs typeface="Courier New" pitchFamily="49" charset="0"/>
            </a:endParaRPr>
          </a:p>
        </p:txBody>
      </p:sp>
      <p:sp>
        <p:nvSpPr>
          <p:cNvPr id="39" name="Rectangle 38"/>
          <p:cNvSpPr/>
          <p:nvPr/>
        </p:nvSpPr>
        <p:spPr>
          <a:xfrm>
            <a:off x="4953000" y="5272072"/>
            <a:ext cx="1155700" cy="177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smtClean="0">
                <a:solidFill>
                  <a:schemeClr val="tx1"/>
                </a:solidFill>
                <a:latin typeface="Courier New" pitchFamily="49" charset="0"/>
                <a:cs typeface="Courier New" pitchFamily="49" charset="0"/>
              </a:rPr>
              <a:t>&lt;var_5&gt;</a:t>
            </a:r>
            <a:endParaRPr lang="en-US" sz="1050" dirty="0">
              <a:solidFill>
                <a:schemeClr val="tx1"/>
              </a:solidFill>
              <a:latin typeface="Courier New" pitchFamily="49" charset="0"/>
              <a:cs typeface="Courier New" pitchFamily="49" charset="0"/>
            </a:endParaRPr>
          </a:p>
        </p:txBody>
      </p:sp>
      <p:sp>
        <p:nvSpPr>
          <p:cNvPr id="40" name="Rectangle 39"/>
          <p:cNvSpPr/>
          <p:nvPr/>
        </p:nvSpPr>
        <p:spPr>
          <a:xfrm>
            <a:off x="4940300" y="5003800"/>
            <a:ext cx="1155700" cy="177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smtClean="0">
                <a:solidFill>
                  <a:schemeClr val="tx1"/>
                </a:solidFill>
                <a:latin typeface="Courier New" pitchFamily="49" charset="0"/>
                <a:cs typeface="Courier New" pitchFamily="49" charset="0"/>
              </a:rPr>
              <a:t>&lt;v4 - v6&gt;</a:t>
            </a:r>
            <a:endParaRPr lang="en-US" sz="1050" dirty="0">
              <a:solidFill>
                <a:schemeClr val="tx1"/>
              </a:solidFill>
              <a:latin typeface="Courier New" pitchFamily="49" charset="0"/>
              <a:cs typeface="Courier New" pitchFamily="49" charset="0"/>
            </a:endParaRPr>
          </a:p>
        </p:txBody>
      </p:sp>
      <p:sp>
        <p:nvSpPr>
          <p:cNvPr id="30" name="Rounded Rectangle 29"/>
          <p:cNvSpPr/>
          <p:nvPr/>
        </p:nvSpPr>
        <p:spPr>
          <a:xfrm>
            <a:off x="1460500" y="3098800"/>
            <a:ext cx="6172200" cy="1219200"/>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Attack Success!</a:t>
            </a:r>
            <a:endParaRPr lang="en-US" sz="6000" dirty="0"/>
          </a:p>
        </p:txBody>
      </p:sp>
      <p:sp>
        <p:nvSpPr>
          <p:cNvPr id="15" name="Left Arrow 14"/>
          <p:cNvSpPr/>
          <p:nvPr/>
        </p:nvSpPr>
        <p:spPr>
          <a:xfrm>
            <a:off x="6096000" y="1918331"/>
            <a:ext cx="762000" cy="443869"/>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err="1" smtClean="0">
                <a:solidFill>
                  <a:srgbClr val="C00000"/>
                </a:solidFill>
              </a:rPr>
              <a:t>esp</a:t>
            </a:r>
            <a:endParaRPr lang="en-US" b="1" dirty="0">
              <a:solidFill>
                <a:srgbClr val="C00000"/>
              </a:solidFill>
            </a:endParaRPr>
          </a:p>
        </p:txBody>
      </p:sp>
    </p:spTree>
    <p:extLst>
      <p:ext uri="{BB962C8B-B14F-4D97-AF65-F5344CB8AC3E}">
        <p14:creationId xmlns:p14="http://schemas.microsoft.com/office/powerpoint/2010/main" val="427458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42" presetClass="path" presetSubtype="0" accel="50000" decel="50000" fill="hold" grpId="1" nodeType="afterEffect">
                                  <p:stCondLst>
                                    <p:cond delay="0"/>
                                  </p:stCondLst>
                                  <p:childTnLst>
                                    <p:animMotion origin="layout" path="M 0 2.22222E-6 L 0 0.06111 " pathEditMode="relative" rAng="0" ptsTypes="AA">
                                      <p:cBhvr>
                                        <p:cTn id="6" dur="2000" fill="hold"/>
                                        <p:tgtEl>
                                          <p:spTgt spid="14"/>
                                        </p:tgtEl>
                                        <p:attrNameLst>
                                          <p:attrName>ppt_x</p:attrName>
                                          <p:attrName>ppt_y</p:attrName>
                                        </p:attrNameLst>
                                      </p:cBhvr>
                                      <p:rCtr x="0" y="3056"/>
                                    </p:animMotion>
                                  </p:childTnLst>
                                </p:cTn>
                              </p:par>
                              <p:par>
                                <p:cTn id="7" presetID="42" presetClass="path" presetSubtype="0" accel="50000" decel="50000" fill="hold" grpId="0" nodeType="withEffect">
                                  <p:stCondLst>
                                    <p:cond delay="0"/>
                                  </p:stCondLst>
                                  <p:childTnLst>
                                    <p:animMotion origin="layout" path="M -3.33333E-6 -3.33333E-6 L -3.33333E-6 0.03889 " pathEditMode="relative" rAng="0" ptsTypes="AA">
                                      <p:cBhvr>
                                        <p:cTn id="8" dur="2000" fill="hold"/>
                                        <p:tgtEl>
                                          <p:spTgt spid="15"/>
                                        </p:tgtEl>
                                        <p:attrNameLst>
                                          <p:attrName>ppt_x</p:attrName>
                                          <p:attrName>ppt_y</p:attrName>
                                        </p:attrNameLst>
                                      </p:cBhvr>
                                      <p:rCtr x="0" y="1944"/>
                                    </p:animMotion>
                                  </p:childTnLst>
                                </p:cTn>
                              </p:par>
                            </p:childTnLst>
                          </p:cTn>
                        </p:par>
                        <p:par>
                          <p:cTn id="9" fill="hold">
                            <p:stCondLst>
                              <p:cond delay="2500"/>
                            </p:stCondLst>
                            <p:childTnLst>
                              <p:par>
                                <p:cTn id="10" presetID="10" presetClass="exit" presetSubtype="0" fill="hold" grpId="1" nodeType="after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par>
                          <p:cTn id="16" fill="hold">
                            <p:stCondLst>
                              <p:cond delay="3000"/>
                            </p:stCondLst>
                            <p:childTnLst>
                              <p:par>
                                <p:cTn id="17" presetID="42" presetClass="path" presetSubtype="0" accel="50000" decel="50000" fill="hold" grpId="2" nodeType="afterEffect">
                                  <p:stCondLst>
                                    <p:cond delay="0"/>
                                  </p:stCondLst>
                                  <p:childTnLst>
                                    <p:animMotion origin="layout" path="M 0 0.06111 L 0 0.08333 " pathEditMode="relative" rAng="0" ptsTypes="AA">
                                      <p:cBhvr>
                                        <p:cTn id="18" dur="2000" fill="hold"/>
                                        <p:tgtEl>
                                          <p:spTgt spid="14"/>
                                        </p:tgtEl>
                                        <p:attrNameLst>
                                          <p:attrName>ppt_x</p:attrName>
                                          <p:attrName>ppt_y</p:attrName>
                                        </p:attrNameLst>
                                      </p:cBhvr>
                                      <p:rCtr x="0" y="1111"/>
                                    </p:animMotion>
                                  </p:childTnLst>
                                </p:cTn>
                              </p:par>
                              <p:par>
                                <p:cTn id="19" presetID="42" presetClass="path" presetSubtype="0" accel="50000" decel="50000" fill="hold" grpId="1" nodeType="withEffect">
                                  <p:stCondLst>
                                    <p:cond delay="0"/>
                                  </p:stCondLst>
                                  <p:childTnLst>
                                    <p:animMotion origin="layout" path="M -3.33333E-6 0.03889 L -3.33333E-6 0.15 " pathEditMode="relative" rAng="0" ptsTypes="AA">
                                      <p:cBhvr>
                                        <p:cTn id="20" dur="2000" fill="hold"/>
                                        <p:tgtEl>
                                          <p:spTgt spid="15"/>
                                        </p:tgtEl>
                                        <p:attrNameLst>
                                          <p:attrName>ppt_x</p:attrName>
                                          <p:attrName>ppt_y</p:attrName>
                                        </p:attrNameLst>
                                      </p:cBhvr>
                                      <p:rCtr x="0" y="5556"/>
                                    </p:animMotion>
                                  </p:childTnLst>
                                </p:cTn>
                              </p:par>
                            </p:childTnLst>
                          </p:cTn>
                        </p:par>
                        <p:par>
                          <p:cTn id="21" fill="hold">
                            <p:stCondLst>
                              <p:cond delay="5000"/>
                            </p:stCondLst>
                            <p:childTnLst>
                              <p:par>
                                <p:cTn id="22" presetID="42" presetClass="path" presetSubtype="0" accel="50000" decel="50000" fill="hold" grpId="3" nodeType="afterEffect">
                                  <p:stCondLst>
                                    <p:cond delay="0"/>
                                  </p:stCondLst>
                                  <p:childTnLst>
                                    <p:animMotion origin="layout" path="M -3.33333E-6 0.08333 L -3.33333E-6 0.33333 " pathEditMode="relative" rAng="0" ptsTypes="AA">
                                      <p:cBhvr>
                                        <p:cTn id="23" dur="2000" fill="hold"/>
                                        <p:tgtEl>
                                          <p:spTgt spid="14"/>
                                        </p:tgtEl>
                                        <p:attrNameLst>
                                          <p:attrName>ppt_x</p:attrName>
                                          <p:attrName>ppt_y</p:attrName>
                                        </p:attrNameLst>
                                      </p:cBhvr>
                                      <p:rCtr x="0" y="12500"/>
                                    </p:animMotion>
                                  </p:childTnLst>
                                </p:cTn>
                              </p:par>
                              <p:par>
                                <p:cTn id="24" presetID="42" presetClass="path" presetSubtype="0" accel="50000" decel="50000" fill="hold" grpId="2" nodeType="withEffect">
                                  <p:stCondLst>
                                    <p:cond delay="0"/>
                                  </p:stCondLst>
                                  <p:childTnLst>
                                    <p:animMotion origin="layout" path="M -3.33333E-6 0.15 L -3.33333E-6 0.19445 " pathEditMode="relative" rAng="0" ptsTypes="AA">
                                      <p:cBhvr>
                                        <p:cTn id="25" dur="2000" fill="hold"/>
                                        <p:tgtEl>
                                          <p:spTgt spid="15"/>
                                        </p:tgtEl>
                                        <p:attrNameLst>
                                          <p:attrName>ppt_x</p:attrName>
                                          <p:attrName>ppt_y</p:attrName>
                                        </p:attrNameLst>
                                      </p:cBhvr>
                                      <p:rCtr x="0" y="2222"/>
                                    </p:animMotion>
                                  </p:childTnLst>
                                </p:cTn>
                              </p:par>
                            </p:childTnLst>
                          </p:cTn>
                        </p:par>
                        <p:par>
                          <p:cTn id="26" fill="hold">
                            <p:stCondLst>
                              <p:cond delay="7000"/>
                            </p:stCondLst>
                            <p:childTnLst>
                              <p:par>
                                <p:cTn id="27" presetID="10" presetClass="exit" presetSubtype="0" fill="hold" grpId="1" nodeType="afterEffect">
                                  <p:stCondLst>
                                    <p:cond delay="0"/>
                                  </p:stCondLst>
                                  <p:childTnLst>
                                    <p:animEffect transition="out" filter="fade">
                                      <p:cBhvr>
                                        <p:cTn id="28" dur="500"/>
                                        <p:tgtEl>
                                          <p:spTgt spid="24"/>
                                        </p:tgtEl>
                                      </p:cBhvr>
                                    </p:animEffect>
                                    <p:set>
                                      <p:cBhvr>
                                        <p:cTn id="29" dur="1" fill="hold">
                                          <p:stCondLst>
                                            <p:cond delay="499"/>
                                          </p:stCondLst>
                                        </p:cTn>
                                        <p:tgtEl>
                                          <p:spTgt spid="24"/>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par>
                          <p:cTn id="33" fill="hold">
                            <p:stCondLst>
                              <p:cond delay="7500"/>
                            </p:stCondLst>
                            <p:childTnLst>
                              <p:par>
                                <p:cTn id="34" presetID="42" presetClass="path" presetSubtype="0" accel="50000" decel="50000" fill="hold" grpId="4" nodeType="afterEffect">
                                  <p:stCondLst>
                                    <p:cond delay="0"/>
                                  </p:stCondLst>
                                  <p:childTnLst>
                                    <p:animMotion origin="layout" path="M -3.33333E-6 0.33333 L -3.33333E-6 0.36111 " pathEditMode="relative" rAng="0" ptsTypes="AA">
                                      <p:cBhvr>
                                        <p:cTn id="35" dur="2000" fill="hold"/>
                                        <p:tgtEl>
                                          <p:spTgt spid="14"/>
                                        </p:tgtEl>
                                        <p:attrNameLst>
                                          <p:attrName>ppt_x</p:attrName>
                                          <p:attrName>ppt_y</p:attrName>
                                        </p:attrNameLst>
                                      </p:cBhvr>
                                      <p:rCtr x="0" y="1389"/>
                                    </p:animMotion>
                                  </p:childTnLst>
                                </p:cTn>
                              </p:par>
                              <p:par>
                                <p:cTn id="36" presetID="10" presetClass="entr" presetSubtype="0"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400"/>
                                        <p:tgtEl>
                                          <p:spTgt spid="31"/>
                                        </p:tgtEl>
                                      </p:cBhvr>
                                    </p:animEffect>
                                  </p:childTnLst>
                                </p:cTn>
                              </p:par>
                            </p:childTnLst>
                          </p:cTn>
                        </p:par>
                        <p:par>
                          <p:cTn id="39" fill="hold">
                            <p:stCondLst>
                              <p:cond delay="9500"/>
                            </p:stCondLst>
                            <p:childTnLst>
                              <p:par>
                                <p:cTn id="40" presetID="42" presetClass="path" presetSubtype="0" accel="50000" decel="50000" fill="hold" grpId="5" nodeType="afterEffect">
                                  <p:stCondLst>
                                    <p:cond delay="0"/>
                                  </p:stCondLst>
                                  <p:childTnLst>
                                    <p:animMotion origin="layout" path="M -3.33333E-6 0.36111 L -3.33333E-6 0.39444 " pathEditMode="relative" rAng="0" ptsTypes="AA">
                                      <p:cBhvr>
                                        <p:cTn id="41" dur="2000" fill="hold"/>
                                        <p:tgtEl>
                                          <p:spTgt spid="14"/>
                                        </p:tgtEl>
                                        <p:attrNameLst>
                                          <p:attrName>ppt_x</p:attrName>
                                          <p:attrName>ppt_y</p:attrName>
                                        </p:attrNameLst>
                                      </p:cBhvr>
                                      <p:rCtr x="0" y="1667"/>
                                    </p:animMotion>
                                  </p:childTnLst>
                                </p:cTn>
                              </p:par>
                              <p:par>
                                <p:cTn id="42" presetID="42" presetClass="path" presetSubtype="0" accel="50000" decel="50000" fill="hold" grpId="3" nodeType="withEffect">
                                  <p:stCondLst>
                                    <p:cond delay="0"/>
                                  </p:stCondLst>
                                  <p:childTnLst>
                                    <p:animMotion origin="layout" path="M -3.33333E-6 0.19445 L -3.33333E-6 0.22778 " pathEditMode="relative" rAng="0" ptsTypes="AA">
                                      <p:cBhvr>
                                        <p:cTn id="43" dur="2000" fill="hold"/>
                                        <p:tgtEl>
                                          <p:spTgt spid="15"/>
                                        </p:tgtEl>
                                        <p:attrNameLst>
                                          <p:attrName>ppt_x</p:attrName>
                                          <p:attrName>ppt_y</p:attrName>
                                        </p:attrNameLst>
                                      </p:cBhvr>
                                      <p:rCtr x="0" y="1667"/>
                                    </p:animMotion>
                                  </p:childTnLst>
                                </p:cTn>
                              </p:par>
                              <p:par>
                                <p:cTn id="44" presetID="10"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childTnLst>
                          </p:cTn>
                        </p:par>
                        <p:par>
                          <p:cTn id="47" fill="hold">
                            <p:stCondLst>
                              <p:cond delay="11500"/>
                            </p:stCondLst>
                            <p:childTnLst>
                              <p:par>
                                <p:cTn id="48" presetID="42" presetClass="path" presetSubtype="0" accel="50000" decel="50000" fill="hold" grpId="6" nodeType="afterEffect">
                                  <p:stCondLst>
                                    <p:cond delay="0"/>
                                  </p:stCondLst>
                                  <p:childTnLst>
                                    <p:animMotion origin="layout" path="M -3.33333E-6 0.39444 L -3.33333E-6 0.41666 " pathEditMode="relative" rAng="0" ptsTypes="AA">
                                      <p:cBhvr>
                                        <p:cTn id="49" dur="2000" fill="hold"/>
                                        <p:tgtEl>
                                          <p:spTgt spid="14"/>
                                        </p:tgtEl>
                                        <p:attrNameLst>
                                          <p:attrName>ppt_x</p:attrName>
                                          <p:attrName>ppt_y</p:attrName>
                                        </p:attrNameLst>
                                      </p:cBhvr>
                                      <p:rCtr x="0" y="1111"/>
                                    </p:animMotion>
                                  </p:childTnLst>
                                </p:cTn>
                              </p:par>
                            </p:childTnLst>
                          </p:cTn>
                        </p:par>
                        <p:par>
                          <p:cTn id="50" fill="hold">
                            <p:stCondLst>
                              <p:cond delay="13500"/>
                            </p:stCondLst>
                            <p:childTnLst>
                              <p:par>
                                <p:cTn id="51" presetID="42" presetClass="path" presetSubtype="0" accel="50000" decel="50000" fill="hold" grpId="7" nodeType="afterEffect">
                                  <p:stCondLst>
                                    <p:cond delay="0"/>
                                  </p:stCondLst>
                                  <p:childTnLst>
                                    <p:animMotion origin="layout" path="M -3.33333E-6 0.41667 L -3.33333E-6 0.43889 " pathEditMode="relative" rAng="0" ptsTypes="AA">
                                      <p:cBhvr>
                                        <p:cTn id="52" dur="2000" fill="hold"/>
                                        <p:tgtEl>
                                          <p:spTgt spid="14"/>
                                        </p:tgtEl>
                                        <p:attrNameLst>
                                          <p:attrName>ppt_x</p:attrName>
                                          <p:attrName>ppt_y</p:attrName>
                                        </p:attrNameLst>
                                      </p:cBhvr>
                                      <p:rCtr x="0" y="1111"/>
                                    </p:animMotion>
                                  </p:childTnLst>
                                </p:cTn>
                              </p:par>
                              <p:par>
                                <p:cTn id="53" presetID="42" presetClass="path" presetSubtype="0" accel="50000" decel="50000" fill="hold" grpId="4" nodeType="withEffect">
                                  <p:stCondLst>
                                    <p:cond delay="0"/>
                                  </p:stCondLst>
                                  <p:childTnLst>
                                    <p:animMotion origin="layout" path="M -3.33333E-6 0.22778 L -3.33333E-6 0.27223 " pathEditMode="relative" rAng="0" ptsTypes="AA">
                                      <p:cBhvr>
                                        <p:cTn id="54" dur="2000" fill="hold"/>
                                        <p:tgtEl>
                                          <p:spTgt spid="15"/>
                                        </p:tgtEl>
                                        <p:attrNameLst>
                                          <p:attrName>ppt_x</p:attrName>
                                          <p:attrName>ppt_y</p:attrName>
                                        </p:attrNameLst>
                                      </p:cBhvr>
                                      <p:rCtr x="0" y="2222"/>
                                    </p:animMotion>
                                  </p:childTnLst>
                                </p:cTn>
                              </p:par>
                              <p:par>
                                <p:cTn id="55" presetID="10"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600"/>
                                        <p:tgtEl>
                                          <p:spTgt spid="33"/>
                                        </p:tgtEl>
                                      </p:cBhvr>
                                    </p:animEffect>
                                  </p:childTnLst>
                                </p:cTn>
                              </p:par>
                            </p:childTnLst>
                          </p:cTn>
                        </p:par>
                        <p:par>
                          <p:cTn id="58" fill="hold">
                            <p:stCondLst>
                              <p:cond delay="15500"/>
                            </p:stCondLst>
                            <p:childTnLst>
                              <p:par>
                                <p:cTn id="59" presetID="42" presetClass="path" presetSubtype="0" accel="50000" decel="50000" fill="hold" grpId="8" nodeType="afterEffect">
                                  <p:stCondLst>
                                    <p:cond delay="0"/>
                                  </p:stCondLst>
                                  <p:childTnLst>
                                    <p:animMotion origin="layout" path="M -3.33333E-6 0.43889 L -3.33333E-6 0.47222 " pathEditMode="relative" rAng="0" ptsTypes="AA">
                                      <p:cBhvr>
                                        <p:cTn id="60" dur="2000" fill="hold"/>
                                        <p:tgtEl>
                                          <p:spTgt spid="14"/>
                                        </p:tgtEl>
                                        <p:attrNameLst>
                                          <p:attrName>ppt_x</p:attrName>
                                          <p:attrName>ppt_y</p:attrName>
                                        </p:attrNameLst>
                                      </p:cBhvr>
                                      <p:rCtr x="0" y="1667"/>
                                    </p:animMotion>
                                  </p:childTnLst>
                                </p:cTn>
                              </p:par>
                              <p:par>
                                <p:cTn id="61" presetID="42" presetClass="path" presetSubtype="0" accel="50000" decel="50000" fill="hold" grpId="5" nodeType="withEffect">
                                  <p:stCondLst>
                                    <p:cond delay="0"/>
                                  </p:stCondLst>
                                  <p:childTnLst>
                                    <p:animMotion origin="layout" path="M -3.33333E-6 0.27223 L -3.33333E-6 0.30556 " pathEditMode="relative" rAng="0" ptsTypes="AA">
                                      <p:cBhvr>
                                        <p:cTn id="62" dur="2000" fill="hold"/>
                                        <p:tgtEl>
                                          <p:spTgt spid="15"/>
                                        </p:tgtEl>
                                        <p:attrNameLst>
                                          <p:attrName>ppt_x</p:attrName>
                                          <p:attrName>ppt_y</p:attrName>
                                        </p:attrNameLst>
                                      </p:cBhvr>
                                      <p:rCtr x="0" y="1667"/>
                                    </p:animMotion>
                                  </p:childTnLst>
                                </p:cTn>
                              </p:par>
                              <p:par>
                                <p:cTn id="63" presetID="10"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400"/>
                                        <p:tgtEl>
                                          <p:spTgt spid="34"/>
                                        </p:tgtEl>
                                      </p:cBhvr>
                                    </p:animEffect>
                                  </p:childTnLst>
                                </p:cTn>
                              </p:par>
                            </p:childTnLst>
                          </p:cTn>
                        </p:par>
                        <p:par>
                          <p:cTn id="66" fill="hold">
                            <p:stCondLst>
                              <p:cond delay="17500"/>
                            </p:stCondLst>
                            <p:childTnLst>
                              <p:par>
                                <p:cTn id="67" presetID="42" presetClass="path" presetSubtype="0" accel="50000" decel="50000" fill="hold" grpId="9" nodeType="afterEffect">
                                  <p:stCondLst>
                                    <p:cond delay="0"/>
                                  </p:stCondLst>
                                  <p:childTnLst>
                                    <p:animMotion origin="layout" path="M -3.33333E-6 0.47222 L -3.33333E-6 0.25 " pathEditMode="relative" rAng="0" ptsTypes="AA">
                                      <p:cBhvr>
                                        <p:cTn id="68" dur="2000" fill="hold"/>
                                        <p:tgtEl>
                                          <p:spTgt spid="14"/>
                                        </p:tgtEl>
                                        <p:attrNameLst>
                                          <p:attrName>ppt_x</p:attrName>
                                          <p:attrName>ppt_y</p:attrName>
                                        </p:attrNameLst>
                                      </p:cBhvr>
                                      <p:rCtr x="0" y="-11111"/>
                                    </p:animMotion>
                                  </p:childTnLst>
                                </p:cTn>
                              </p:par>
                              <p:par>
                                <p:cTn id="69" presetID="42" presetClass="path" presetSubtype="0" accel="50000" decel="50000" fill="hold" grpId="6" nodeType="withEffect">
                                  <p:stCondLst>
                                    <p:cond delay="0"/>
                                  </p:stCondLst>
                                  <p:childTnLst>
                                    <p:animMotion origin="layout" path="M -3.33333E-6 0.30556 L -3.33333E-6 0.35 " pathEditMode="relative" rAng="0" ptsTypes="AA">
                                      <p:cBhvr>
                                        <p:cTn id="70" dur="2000" fill="hold"/>
                                        <p:tgtEl>
                                          <p:spTgt spid="15"/>
                                        </p:tgtEl>
                                        <p:attrNameLst>
                                          <p:attrName>ppt_x</p:attrName>
                                          <p:attrName>ppt_y</p:attrName>
                                        </p:attrNameLst>
                                      </p:cBhvr>
                                      <p:rCtr x="0" y="2222"/>
                                    </p:animMotion>
                                  </p:childTnLst>
                                </p:cTn>
                              </p:par>
                            </p:childTnLst>
                          </p:cTn>
                        </p:par>
                        <p:par>
                          <p:cTn id="71" fill="hold">
                            <p:stCondLst>
                              <p:cond delay="19500"/>
                            </p:stCondLst>
                            <p:childTnLst>
                              <p:par>
                                <p:cTn id="72" presetID="10" presetClass="exit" presetSubtype="0" fill="hold" grpId="1" nodeType="afterEffect">
                                  <p:stCondLst>
                                    <p:cond delay="0"/>
                                  </p:stCondLst>
                                  <p:childTnLst>
                                    <p:animEffect transition="out" filter="fade">
                                      <p:cBhvr>
                                        <p:cTn id="73" dur="500"/>
                                        <p:tgtEl>
                                          <p:spTgt spid="25"/>
                                        </p:tgtEl>
                                      </p:cBhvr>
                                    </p:animEffect>
                                    <p:set>
                                      <p:cBhvr>
                                        <p:cTn id="74" dur="1" fill="hold">
                                          <p:stCondLst>
                                            <p:cond delay="499"/>
                                          </p:stCondLst>
                                        </p:cTn>
                                        <p:tgtEl>
                                          <p:spTgt spid="25"/>
                                        </p:tgtEl>
                                        <p:attrNameLst>
                                          <p:attrName>style.visibility</p:attrName>
                                        </p:attrNameLst>
                                      </p:cBhvr>
                                      <p:to>
                                        <p:strVal val="hidden"/>
                                      </p:to>
                                    </p:set>
                                  </p:childTnLst>
                                </p:cTn>
                              </p:par>
                              <p:par>
                                <p:cTn id="75" presetID="10"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childTnLst>
                          </p:cTn>
                        </p:par>
                        <p:par>
                          <p:cTn id="78" fill="hold">
                            <p:stCondLst>
                              <p:cond delay="20000"/>
                            </p:stCondLst>
                            <p:childTnLst>
                              <p:par>
                                <p:cTn id="79" presetID="42" presetClass="path" presetSubtype="0" accel="50000" decel="50000" fill="hold" grpId="10" nodeType="afterEffect">
                                  <p:stCondLst>
                                    <p:cond delay="0"/>
                                  </p:stCondLst>
                                  <p:childTnLst>
                                    <p:animMotion origin="layout" path="M -3.33333E-6 0.25 L -3.33333E-6 0.27222 " pathEditMode="relative" rAng="0" ptsTypes="AA">
                                      <p:cBhvr>
                                        <p:cTn id="80" dur="2000" fill="hold"/>
                                        <p:tgtEl>
                                          <p:spTgt spid="14"/>
                                        </p:tgtEl>
                                        <p:attrNameLst>
                                          <p:attrName>ppt_x</p:attrName>
                                          <p:attrName>ppt_y</p:attrName>
                                        </p:attrNameLst>
                                      </p:cBhvr>
                                      <p:rCtr x="0" y="1111"/>
                                    </p:animMotion>
                                  </p:childTnLst>
                                </p:cTn>
                              </p:par>
                              <p:par>
                                <p:cTn id="81" presetID="42" presetClass="path" presetSubtype="0" accel="50000" decel="50000" fill="hold" grpId="7" nodeType="withEffect">
                                  <p:stCondLst>
                                    <p:cond delay="0"/>
                                  </p:stCondLst>
                                  <p:childTnLst>
                                    <p:animMotion origin="layout" path="M -3.33333E-6 0.35 L -3.33333E-6 0.38334 " pathEditMode="relative" rAng="0" ptsTypes="AA">
                                      <p:cBhvr>
                                        <p:cTn id="82" dur="2000" fill="hold"/>
                                        <p:tgtEl>
                                          <p:spTgt spid="15"/>
                                        </p:tgtEl>
                                        <p:attrNameLst>
                                          <p:attrName>ppt_x</p:attrName>
                                          <p:attrName>ppt_y</p:attrName>
                                        </p:attrNameLst>
                                      </p:cBhvr>
                                      <p:rCtr x="0" y="1667"/>
                                    </p:animMotion>
                                  </p:childTnLst>
                                </p:cTn>
                              </p:par>
                              <p:par>
                                <p:cTn id="83" presetID="10"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400"/>
                                        <p:tgtEl>
                                          <p:spTgt spid="35"/>
                                        </p:tgtEl>
                                      </p:cBhvr>
                                    </p:animEffect>
                                  </p:childTnLst>
                                </p:cTn>
                              </p:par>
                            </p:childTnLst>
                          </p:cTn>
                        </p:par>
                        <p:par>
                          <p:cTn id="86" fill="hold">
                            <p:stCondLst>
                              <p:cond delay="22000"/>
                            </p:stCondLst>
                            <p:childTnLst>
                              <p:par>
                                <p:cTn id="87" presetID="42" presetClass="path" presetSubtype="0" accel="50000" decel="50000" fill="hold" grpId="12" nodeType="afterEffect">
                                  <p:stCondLst>
                                    <p:cond delay="0"/>
                                  </p:stCondLst>
                                  <p:childTnLst>
                                    <p:animMotion origin="layout" path="M -3.33333E-6 0.27222 L -3.33333E-6 0.15 " pathEditMode="relative" rAng="0" ptsTypes="AA">
                                      <p:cBhvr>
                                        <p:cTn id="88" dur="2000" fill="hold"/>
                                        <p:tgtEl>
                                          <p:spTgt spid="14"/>
                                        </p:tgtEl>
                                        <p:attrNameLst>
                                          <p:attrName>ppt_x</p:attrName>
                                          <p:attrName>ppt_y</p:attrName>
                                        </p:attrNameLst>
                                      </p:cBhvr>
                                      <p:rCtr x="0" y="-6111"/>
                                    </p:animMotion>
                                  </p:childTnLst>
                                </p:cTn>
                              </p:par>
                              <p:par>
                                <p:cTn id="89" presetID="42" presetClass="path" presetSubtype="0" accel="50000" decel="50000" fill="hold" grpId="8" nodeType="withEffect">
                                  <p:stCondLst>
                                    <p:cond delay="0"/>
                                  </p:stCondLst>
                                  <p:childTnLst>
                                    <p:animMotion origin="layout" path="M -3.33333E-6 0.38334 L -3.33333E-6 0.42778 " pathEditMode="relative" rAng="0" ptsTypes="AA">
                                      <p:cBhvr>
                                        <p:cTn id="90" dur="2000" fill="hold"/>
                                        <p:tgtEl>
                                          <p:spTgt spid="15"/>
                                        </p:tgtEl>
                                        <p:attrNameLst>
                                          <p:attrName>ppt_x</p:attrName>
                                          <p:attrName>ppt_y</p:attrName>
                                        </p:attrNameLst>
                                      </p:cBhvr>
                                      <p:rCtr x="0" y="2222"/>
                                    </p:animMotion>
                                  </p:childTnLst>
                                </p:cTn>
                              </p:par>
                            </p:childTnLst>
                          </p:cTn>
                        </p:par>
                        <p:par>
                          <p:cTn id="91" fill="hold">
                            <p:stCondLst>
                              <p:cond delay="24000"/>
                            </p:stCondLst>
                            <p:childTnLst>
                              <p:par>
                                <p:cTn id="92" presetID="10" presetClass="exit" presetSubtype="0" fill="hold" grpId="1" nodeType="afterEffect">
                                  <p:stCondLst>
                                    <p:cond delay="0"/>
                                  </p:stCondLst>
                                  <p:childTnLst>
                                    <p:animEffect transition="out" filter="fade">
                                      <p:cBhvr>
                                        <p:cTn id="93" dur="500"/>
                                        <p:tgtEl>
                                          <p:spTgt spid="26"/>
                                        </p:tgtEl>
                                      </p:cBhvr>
                                    </p:animEffect>
                                    <p:set>
                                      <p:cBhvr>
                                        <p:cTn id="94" dur="1" fill="hold">
                                          <p:stCondLst>
                                            <p:cond delay="499"/>
                                          </p:stCondLst>
                                        </p:cTn>
                                        <p:tgtEl>
                                          <p:spTgt spid="26"/>
                                        </p:tgtEl>
                                        <p:attrNameLst>
                                          <p:attrName>style.visibility</p:attrName>
                                        </p:attrNameLst>
                                      </p:cBhvr>
                                      <p:to>
                                        <p:strVal val="hidden"/>
                                      </p:to>
                                    </p:set>
                                  </p:childTnLst>
                                </p:cTn>
                              </p:par>
                              <p:par>
                                <p:cTn id="95" presetID="10" presetClass="entr" presetSubtype="0" fill="hold" grpId="0" nodeType="with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500"/>
                                        <p:tgtEl>
                                          <p:spTgt spid="29"/>
                                        </p:tgtEl>
                                      </p:cBhvr>
                                    </p:animEffect>
                                  </p:childTnLst>
                                </p:cTn>
                              </p:par>
                            </p:childTnLst>
                          </p:cTn>
                        </p:par>
                        <p:par>
                          <p:cTn id="98" fill="hold">
                            <p:stCondLst>
                              <p:cond delay="24500"/>
                            </p:stCondLst>
                            <p:childTnLst>
                              <p:par>
                                <p:cTn id="99" presetID="42" presetClass="path" presetSubtype="0" accel="50000" decel="50000" fill="hold" grpId="13" nodeType="afterEffect">
                                  <p:stCondLst>
                                    <p:cond delay="0"/>
                                  </p:stCondLst>
                                  <p:childTnLst>
                                    <p:animMotion origin="layout" path="M -3.33333E-6 0.15 L -3.33333E-6 0.17222 " pathEditMode="relative" rAng="0" ptsTypes="AA">
                                      <p:cBhvr>
                                        <p:cTn id="100" dur="2000" fill="hold"/>
                                        <p:tgtEl>
                                          <p:spTgt spid="14"/>
                                        </p:tgtEl>
                                        <p:attrNameLst>
                                          <p:attrName>ppt_x</p:attrName>
                                          <p:attrName>ppt_y</p:attrName>
                                        </p:attrNameLst>
                                      </p:cBhvr>
                                      <p:rCtr x="0" y="1111"/>
                                    </p:animMotion>
                                  </p:childTnLst>
                                </p:cTn>
                              </p:par>
                              <p:par>
                                <p:cTn id="101" presetID="42" presetClass="path" presetSubtype="0" accel="50000" decel="50000" fill="hold" grpId="9" nodeType="withEffect">
                                  <p:stCondLst>
                                    <p:cond delay="0"/>
                                  </p:stCondLst>
                                  <p:childTnLst>
                                    <p:animMotion origin="layout" path="M -3.33333E-6 0.42778 L -3.33333E-6 0.46111 " pathEditMode="relative" rAng="0" ptsTypes="AA">
                                      <p:cBhvr>
                                        <p:cTn id="102" dur="2000" fill="hold"/>
                                        <p:tgtEl>
                                          <p:spTgt spid="15"/>
                                        </p:tgtEl>
                                        <p:attrNameLst>
                                          <p:attrName>ppt_x</p:attrName>
                                          <p:attrName>ppt_y</p:attrName>
                                        </p:attrNameLst>
                                      </p:cBhvr>
                                      <p:rCtr x="0" y="1667"/>
                                    </p:animMotion>
                                  </p:childTnLst>
                                </p:cTn>
                              </p:par>
                              <p:par>
                                <p:cTn id="103" presetID="10" presetClass="entr" presetSubtype="0"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400"/>
                                        <p:tgtEl>
                                          <p:spTgt spid="36"/>
                                        </p:tgtEl>
                                      </p:cBhvr>
                                    </p:animEffect>
                                  </p:childTnLst>
                                </p:cTn>
                              </p:par>
                            </p:childTnLst>
                          </p:cTn>
                        </p:par>
                        <p:par>
                          <p:cTn id="106" fill="hold">
                            <p:stCondLst>
                              <p:cond delay="26500"/>
                            </p:stCondLst>
                            <p:childTnLst>
                              <p:par>
                                <p:cTn id="107" presetID="42" presetClass="path" presetSubtype="0" accel="50000" decel="50000" fill="hold" grpId="14" nodeType="afterEffect">
                                  <p:stCondLst>
                                    <p:cond delay="0"/>
                                  </p:stCondLst>
                                  <p:childTnLst>
                                    <p:animMotion origin="layout" path="M -3.33333E-6 0.17222 L -3.33333E-6 0.53889 " pathEditMode="relative" rAng="0" ptsTypes="AA">
                                      <p:cBhvr>
                                        <p:cTn id="108" dur="2000" fill="hold"/>
                                        <p:tgtEl>
                                          <p:spTgt spid="14"/>
                                        </p:tgtEl>
                                        <p:attrNameLst>
                                          <p:attrName>ppt_x</p:attrName>
                                          <p:attrName>ppt_y</p:attrName>
                                        </p:attrNameLst>
                                      </p:cBhvr>
                                      <p:rCtr x="0" y="18333"/>
                                    </p:animMotion>
                                  </p:childTnLst>
                                </p:cTn>
                              </p:par>
                              <p:par>
                                <p:cTn id="109" presetID="42" presetClass="path" presetSubtype="0" accel="50000" decel="50000" fill="hold" grpId="10" nodeType="withEffect">
                                  <p:stCondLst>
                                    <p:cond delay="0"/>
                                  </p:stCondLst>
                                  <p:childTnLst>
                                    <p:animMotion origin="layout" path="M -3.33333E-6 0.46111 L -3.33333E-6 0.50556 " pathEditMode="relative" rAng="0" ptsTypes="AA">
                                      <p:cBhvr>
                                        <p:cTn id="110" dur="2000" fill="hold"/>
                                        <p:tgtEl>
                                          <p:spTgt spid="15"/>
                                        </p:tgtEl>
                                        <p:attrNameLst>
                                          <p:attrName>ppt_x</p:attrName>
                                          <p:attrName>ppt_y</p:attrName>
                                        </p:attrNameLst>
                                      </p:cBhvr>
                                      <p:rCtr x="0" y="2222"/>
                                    </p:animMotion>
                                  </p:childTnLst>
                                </p:cTn>
                              </p:par>
                            </p:childTnLst>
                          </p:cTn>
                        </p:par>
                        <p:par>
                          <p:cTn id="111" fill="hold">
                            <p:stCondLst>
                              <p:cond delay="28500"/>
                            </p:stCondLst>
                            <p:childTnLst>
                              <p:par>
                                <p:cTn id="112" presetID="10" presetClass="exit" presetSubtype="0" fill="hold" grpId="1" nodeType="afterEffect">
                                  <p:stCondLst>
                                    <p:cond delay="0"/>
                                  </p:stCondLst>
                                  <p:childTnLst>
                                    <p:animEffect transition="out" filter="fade">
                                      <p:cBhvr>
                                        <p:cTn id="113" dur="500"/>
                                        <p:tgtEl>
                                          <p:spTgt spid="29"/>
                                        </p:tgtEl>
                                      </p:cBhvr>
                                    </p:animEffect>
                                    <p:set>
                                      <p:cBhvr>
                                        <p:cTn id="114" dur="1" fill="hold">
                                          <p:stCondLst>
                                            <p:cond delay="499"/>
                                          </p:stCondLst>
                                        </p:cTn>
                                        <p:tgtEl>
                                          <p:spTgt spid="29"/>
                                        </p:tgtEl>
                                        <p:attrNameLst>
                                          <p:attrName>style.visibility</p:attrName>
                                        </p:attrNameLst>
                                      </p:cBhvr>
                                      <p:to>
                                        <p:strVal val="hidden"/>
                                      </p:to>
                                    </p:set>
                                  </p:childTnLst>
                                </p:cTn>
                              </p:par>
                              <p:par>
                                <p:cTn id="115" presetID="10" presetClass="entr" presetSubtype="0" fill="hold" grpId="0" nodeType="with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fade">
                                      <p:cBhvr>
                                        <p:cTn id="117" dur="500"/>
                                        <p:tgtEl>
                                          <p:spTgt spid="28"/>
                                        </p:tgtEl>
                                      </p:cBhvr>
                                    </p:animEffect>
                                  </p:childTnLst>
                                </p:cTn>
                              </p:par>
                            </p:childTnLst>
                          </p:cTn>
                        </p:par>
                        <p:par>
                          <p:cTn id="118" fill="hold">
                            <p:stCondLst>
                              <p:cond delay="29000"/>
                            </p:stCondLst>
                            <p:childTnLst>
                              <p:par>
                                <p:cTn id="119" presetID="42" presetClass="path" presetSubtype="0" accel="50000" decel="50000" fill="hold" grpId="15" nodeType="afterEffect">
                                  <p:stCondLst>
                                    <p:cond delay="0"/>
                                  </p:stCondLst>
                                  <p:childTnLst>
                                    <p:animMotion origin="layout" path="M -3.33333E-6 0.53889 L -3.33333E-6 0.57222 " pathEditMode="relative" rAng="0" ptsTypes="AA">
                                      <p:cBhvr>
                                        <p:cTn id="120" dur="2000" fill="hold"/>
                                        <p:tgtEl>
                                          <p:spTgt spid="14"/>
                                        </p:tgtEl>
                                        <p:attrNameLst>
                                          <p:attrName>ppt_x</p:attrName>
                                          <p:attrName>ppt_y</p:attrName>
                                        </p:attrNameLst>
                                      </p:cBhvr>
                                      <p:rCtr x="0" y="1667"/>
                                    </p:animMotion>
                                  </p:childTnLst>
                                </p:cTn>
                              </p:par>
                              <p:par>
                                <p:cTn id="121" presetID="10" presetClass="entr" presetSubtype="0" fill="hold" grpId="0" nodeType="withEffect">
                                  <p:stCondLst>
                                    <p:cond delay="0"/>
                                  </p:stCondLst>
                                  <p:childTnLst>
                                    <p:set>
                                      <p:cBhvr>
                                        <p:cTn id="122" dur="1" fill="hold">
                                          <p:stCondLst>
                                            <p:cond delay="0"/>
                                          </p:stCondLst>
                                        </p:cTn>
                                        <p:tgtEl>
                                          <p:spTgt spid="37"/>
                                        </p:tgtEl>
                                        <p:attrNameLst>
                                          <p:attrName>style.visibility</p:attrName>
                                        </p:attrNameLst>
                                      </p:cBhvr>
                                      <p:to>
                                        <p:strVal val="visible"/>
                                      </p:to>
                                    </p:set>
                                    <p:animEffect transition="in" filter="fade">
                                      <p:cBhvr>
                                        <p:cTn id="123" dur="400"/>
                                        <p:tgtEl>
                                          <p:spTgt spid="37"/>
                                        </p:tgtEl>
                                      </p:cBhvr>
                                    </p:animEffect>
                                  </p:childTnLst>
                                </p:cTn>
                              </p:par>
                            </p:childTnLst>
                          </p:cTn>
                        </p:par>
                        <p:par>
                          <p:cTn id="124" fill="hold">
                            <p:stCondLst>
                              <p:cond delay="31000"/>
                            </p:stCondLst>
                            <p:childTnLst>
                              <p:par>
                                <p:cTn id="125" presetID="42" presetClass="path" presetSubtype="0" accel="50000" decel="50000" fill="hold" grpId="16" nodeType="afterEffect">
                                  <p:stCondLst>
                                    <p:cond delay="0"/>
                                  </p:stCondLst>
                                  <p:childTnLst>
                                    <p:animMotion origin="layout" path="M -3.33333E-6 0.57222 L -3.33333E-6 0.59444 " pathEditMode="relative" rAng="0" ptsTypes="AA">
                                      <p:cBhvr>
                                        <p:cTn id="126" dur="2000" fill="hold"/>
                                        <p:tgtEl>
                                          <p:spTgt spid="14"/>
                                        </p:tgtEl>
                                        <p:attrNameLst>
                                          <p:attrName>ppt_x</p:attrName>
                                          <p:attrName>ppt_y</p:attrName>
                                        </p:attrNameLst>
                                      </p:cBhvr>
                                      <p:rCtr x="0" y="1111"/>
                                    </p:animMotion>
                                  </p:childTnLst>
                                </p:cTn>
                              </p:par>
                              <p:par>
                                <p:cTn id="127" presetID="42" presetClass="path" presetSubtype="0" accel="50000" decel="50000" fill="hold" grpId="11" nodeType="withEffect">
                                  <p:stCondLst>
                                    <p:cond delay="0"/>
                                  </p:stCondLst>
                                  <p:childTnLst>
                                    <p:animMotion origin="layout" path="M -3.33333E-6 0.50556 L -3.33333E-6 0.46111 " pathEditMode="relative" rAng="0" ptsTypes="AA">
                                      <p:cBhvr>
                                        <p:cTn id="128" dur="2000" fill="hold"/>
                                        <p:tgtEl>
                                          <p:spTgt spid="15"/>
                                        </p:tgtEl>
                                        <p:attrNameLst>
                                          <p:attrName>ppt_x</p:attrName>
                                          <p:attrName>ppt_y</p:attrName>
                                        </p:attrNameLst>
                                      </p:cBhvr>
                                      <p:rCtr x="0" y="-2222"/>
                                    </p:animMotion>
                                  </p:childTnLst>
                                </p:cTn>
                              </p:par>
                              <p:par>
                                <p:cTn id="129" presetID="10" presetClass="entr" presetSubtype="0" fill="hold" grpId="0" nodeType="withEffect">
                                  <p:stCondLst>
                                    <p:cond delay="0"/>
                                  </p:stCondLst>
                                  <p:childTnLst>
                                    <p:set>
                                      <p:cBhvr>
                                        <p:cTn id="130" dur="1" fill="hold">
                                          <p:stCondLst>
                                            <p:cond delay="0"/>
                                          </p:stCondLst>
                                        </p:cTn>
                                        <p:tgtEl>
                                          <p:spTgt spid="39"/>
                                        </p:tgtEl>
                                        <p:attrNameLst>
                                          <p:attrName>style.visibility</p:attrName>
                                        </p:attrNameLst>
                                      </p:cBhvr>
                                      <p:to>
                                        <p:strVal val="visible"/>
                                      </p:to>
                                    </p:set>
                                    <p:animEffect transition="in" filter="fade">
                                      <p:cBhvr>
                                        <p:cTn id="131" dur="500"/>
                                        <p:tgtEl>
                                          <p:spTgt spid="39"/>
                                        </p:tgtEl>
                                      </p:cBhvr>
                                    </p:animEffect>
                                  </p:childTnLst>
                                </p:cTn>
                              </p:par>
                            </p:childTnLst>
                          </p:cTn>
                        </p:par>
                        <p:par>
                          <p:cTn id="132" fill="hold">
                            <p:stCondLst>
                              <p:cond delay="33000"/>
                            </p:stCondLst>
                            <p:childTnLst>
                              <p:par>
                                <p:cTn id="133" presetID="42" presetClass="path" presetSubtype="0" accel="50000" decel="50000" fill="hold" grpId="17" nodeType="afterEffect">
                                  <p:stCondLst>
                                    <p:cond delay="0"/>
                                  </p:stCondLst>
                                  <p:childTnLst>
                                    <p:animMotion origin="layout" path="M 3.33333E-6 0.59486 L 3.33333E-6 0.61707 " pathEditMode="relative" rAng="0" ptsTypes="AA">
                                      <p:cBhvr>
                                        <p:cTn id="134" dur="2000" fill="hold"/>
                                        <p:tgtEl>
                                          <p:spTgt spid="14"/>
                                        </p:tgtEl>
                                        <p:attrNameLst>
                                          <p:attrName>ppt_x</p:attrName>
                                          <p:attrName>ppt_y</p:attrName>
                                        </p:attrNameLst>
                                      </p:cBhvr>
                                      <p:rCtr x="0" y="1111"/>
                                    </p:animMotion>
                                  </p:childTnLst>
                                </p:cTn>
                              </p:par>
                              <p:par>
                                <p:cTn id="135" presetID="42" presetClass="path" presetSubtype="0" accel="50000" decel="50000" fill="hold" grpId="12" nodeType="withEffect">
                                  <p:stCondLst>
                                    <p:cond delay="0"/>
                                  </p:stCondLst>
                                  <p:childTnLst>
                                    <p:animMotion origin="layout" path="M -3.33333E-6 0.46111 L -3.33333E-6 0.42778 " pathEditMode="relative" rAng="0" ptsTypes="AA">
                                      <p:cBhvr>
                                        <p:cTn id="136" dur="2000" fill="hold"/>
                                        <p:tgtEl>
                                          <p:spTgt spid="15"/>
                                        </p:tgtEl>
                                        <p:attrNameLst>
                                          <p:attrName>ppt_x</p:attrName>
                                          <p:attrName>ppt_y</p:attrName>
                                        </p:attrNameLst>
                                      </p:cBhvr>
                                      <p:rCtr x="0" y="-1667"/>
                                    </p:animMotion>
                                  </p:childTnLst>
                                </p:cTn>
                              </p:par>
                              <p:par>
                                <p:cTn id="137" presetID="10" presetClass="entr" presetSubtype="0" fill="hold" grpId="0" nodeType="withEffect">
                                  <p:stCondLst>
                                    <p:cond delay="0"/>
                                  </p:stCondLst>
                                  <p:childTnLst>
                                    <p:set>
                                      <p:cBhvr>
                                        <p:cTn id="138" dur="1" fill="hold">
                                          <p:stCondLst>
                                            <p:cond delay="0"/>
                                          </p:stCondLst>
                                        </p:cTn>
                                        <p:tgtEl>
                                          <p:spTgt spid="40"/>
                                        </p:tgtEl>
                                        <p:attrNameLst>
                                          <p:attrName>style.visibility</p:attrName>
                                        </p:attrNameLst>
                                      </p:cBhvr>
                                      <p:to>
                                        <p:strVal val="visible"/>
                                      </p:to>
                                    </p:set>
                                    <p:animEffect transition="in" filter="fade">
                                      <p:cBhvr>
                                        <p:cTn id="139" dur="500"/>
                                        <p:tgtEl>
                                          <p:spTgt spid="40"/>
                                        </p:tgtEl>
                                      </p:cBhvr>
                                    </p:animEffect>
                                  </p:childTnLst>
                                </p:cTn>
                              </p:par>
                            </p:childTnLst>
                          </p:cTn>
                        </p:par>
                        <p:par>
                          <p:cTn id="140" fill="hold">
                            <p:stCondLst>
                              <p:cond delay="35000"/>
                            </p:stCondLst>
                            <p:childTnLst>
                              <p:par>
                                <p:cTn id="141" presetID="10" presetClass="entr" presetSubtype="0" fill="hold" grpId="0" nodeType="afterEffect">
                                  <p:stCondLst>
                                    <p:cond delay="0"/>
                                  </p:stCondLst>
                                  <p:childTnLst>
                                    <p:set>
                                      <p:cBhvr>
                                        <p:cTn id="142" dur="1" fill="hold">
                                          <p:stCondLst>
                                            <p:cond delay="0"/>
                                          </p:stCondLst>
                                        </p:cTn>
                                        <p:tgtEl>
                                          <p:spTgt spid="30"/>
                                        </p:tgtEl>
                                        <p:attrNameLst>
                                          <p:attrName>style.visibility</p:attrName>
                                        </p:attrNameLst>
                                      </p:cBhvr>
                                      <p:to>
                                        <p:strVal val="visible"/>
                                      </p:to>
                                    </p:set>
                                    <p:animEffect transition="in" filter="fade">
                                      <p:cBhvr>
                                        <p:cTn id="14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14" grpId="1" animBg="1"/>
      <p:bldP spid="14" grpId="2" animBg="1"/>
      <p:bldP spid="14" grpId="3" animBg="1"/>
      <p:bldP spid="14" grpId="4" animBg="1"/>
      <p:bldP spid="14" grpId="5" animBg="1"/>
      <p:bldP spid="14" grpId="6" animBg="1"/>
      <p:bldP spid="14" grpId="7" animBg="1"/>
      <p:bldP spid="14" grpId="8" animBg="1"/>
      <p:bldP spid="14" grpId="9" animBg="1"/>
      <p:bldP spid="14" grpId="10" animBg="1"/>
      <p:bldP spid="14" grpId="12" animBg="1"/>
      <p:bldP spid="14" grpId="13" animBg="1"/>
      <p:bldP spid="14" grpId="14" animBg="1"/>
      <p:bldP spid="14" grpId="15" animBg="1"/>
      <p:bldP spid="14" grpId="16" animBg="1"/>
      <p:bldP spid="14" grpId="17" animBg="1"/>
      <p:bldP spid="24" grpId="0" animBg="1"/>
      <p:bldP spid="24" grpId="1" animBg="1"/>
      <p:bldP spid="25" grpId="0" animBg="1"/>
      <p:bldP spid="25" grpId="1" animBg="1"/>
      <p:bldP spid="26" grpId="0" animBg="1"/>
      <p:bldP spid="26" grpId="1" animBg="1"/>
      <p:bldP spid="28" grpId="0" animBg="1"/>
      <p:bldP spid="29" grpId="0" animBg="1"/>
      <p:bldP spid="29" grpId="1" animBg="1"/>
      <p:bldP spid="31" grpId="0" animBg="1"/>
      <p:bldP spid="32" grpId="0" animBg="1"/>
      <p:bldP spid="33" grpId="0" animBg="1"/>
      <p:bldP spid="34" grpId="0" animBg="1"/>
      <p:bldP spid="35" grpId="0" animBg="1"/>
      <p:bldP spid="36" grpId="0" animBg="1"/>
      <p:bldP spid="37" grpId="0" animBg="1"/>
      <p:bldP spid="39" grpId="0" animBg="1"/>
      <p:bldP spid="40" grpId="0" animBg="1"/>
      <p:bldP spid="30" grpId="0" animBg="1"/>
      <p:bldP spid="15" grpId="0" animBg="1"/>
      <p:bldP spid="15" grpId="1" animBg="1"/>
      <p:bldP spid="15" grpId="2" animBg="1"/>
      <p:bldP spid="15" grpId="3" animBg="1"/>
      <p:bldP spid="15" grpId="4" animBg="1"/>
      <p:bldP spid="15" grpId="5" animBg="1"/>
      <p:bldP spid="15" grpId="6" animBg="1"/>
      <p:bldP spid="15" grpId="7" animBg="1"/>
      <p:bldP spid="15" grpId="8" animBg="1"/>
      <p:bldP spid="15" grpId="9" animBg="1"/>
      <p:bldP spid="15" grpId="10" animBg="1"/>
      <p:bldP spid="15" grpId="11" animBg="1"/>
      <p:bldP spid="15" grpId="1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RoP</a:t>
            </a:r>
            <a:r>
              <a:rPr lang="en-US" dirty="0" smtClean="0"/>
              <a:t> Defense Strategy</a:t>
            </a:r>
            <a:endParaRPr lang="en-US" dirty="0"/>
          </a:p>
        </p:txBody>
      </p:sp>
      <p:sp>
        <p:nvSpPr>
          <p:cNvPr id="3" name="Content Placeholder 2"/>
          <p:cNvSpPr>
            <a:spLocks noGrp="1"/>
          </p:cNvSpPr>
          <p:nvPr>
            <p:ph idx="1"/>
          </p:nvPr>
        </p:nvSpPr>
        <p:spPr>
          <a:xfrm>
            <a:off x="609600" y="1600200"/>
            <a:ext cx="8686800" cy="4876800"/>
          </a:xfrm>
        </p:spPr>
        <p:txBody>
          <a:bodyPr>
            <a:normAutofit/>
          </a:bodyPr>
          <a:lstStyle/>
          <a:p>
            <a:r>
              <a:rPr lang="en-US" sz="3200" dirty="0" err="1" smtClean="0"/>
              <a:t>RoP</a:t>
            </a:r>
            <a:r>
              <a:rPr lang="en-US" sz="3200" dirty="0" smtClean="0"/>
              <a:t> is one example of a broad class of attacks that require attackers to know or predict the location of binary features</a:t>
            </a:r>
          </a:p>
        </p:txBody>
      </p:sp>
      <p:sp>
        <p:nvSpPr>
          <p:cNvPr id="4" name="Rounded Rectangle 3"/>
          <p:cNvSpPr/>
          <p:nvPr/>
        </p:nvSpPr>
        <p:spPr>
          <a:xfrm>
            <a:off x="381000" y="3657600"/>
            <a:ext cx="8382000" cy="259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a:t>Defense </a:t>
            </a:r>
            <a:r>
              <a:rPr lang="en-US" sz="3600" b="1" u="sng" dirty="0" smtClean="0"/>
              <a:t>Goal</a:t>
            </a:r>
          </a:p>
          <a:p>
            <a:pPr algn="ctr"/>
            <a:r>
              <a:rPr lang="en-US" sz="3600" dirty="0" smtClean="0"/>
              <a:t>Frustrate </a:t>
            </a:r>
            <a:r>
              <a:rPr lang="en-US" sz="3600" dirty="0"/>
              <a:t>such attacks by </a:t>
            </a:r>
            <a:r>
              <a:rPr lang="en-US" sz="3600" dirty="0" smtClean="0"/>
              <a:t>randomizing feature space </a:t>
            </a:r>
            <a:r>
              <a:rPr lang="en-US" sz="3600" dirty="0"/>
              <a:t>or removing </a:t>
            </a:r>
            <a:r>
              <a:rPr lang="en-US" sz="3600" dirty="0" smtClean="0"/>
              <a:t>features</a:t>
            </a:r>
            <a:endParaRPr lang="en-US" sz="3600" dirty="0"/>
          </a:p>
          <a:p>
            <a:pPr algn="ctr"/>
            <a:endParaRPr lang="en-US" dirty="0"/>
          </a:p>
        </p:txBody>
      </p:sp>
      <p:sp>
        <p:nvSpPr>
          <p:cNvPr id="5" name="Slide Number Placeholder 4"/>
          <p:cNvSpPr>
            <a:spLocks noGrp="1"/>
          </p:cNvSpPr>
          <p:nvPr>
            <p:ph type="sldNum" sz="quarter" idx="12"/>
          </p:nvPr>
        </p:nvSpPr>
        <p:spPr/>
        <p:txBody>
          <a:bodyPr/>
          <a:lstStyle/>
          <a:p>
            <a:fld id="{41331FAA-50EC-4C56-9D36-99FA80716BE4}" type="slidenum">
              <a:rPr lang="en-US" smtClean="0"/>
              <a:t>7</a:t>
            </a:fld>
            <a:endParaRPr lang="en-US"/>
          </a:p>
        </p:txBody>
      </p:sp>
    </p:spTree>
    <p:extLst>
      <p:ext uri="{BB962C8B-B14F-4D97-AF65-F5344CB8AC3E}">
        <p14:creationId xmlns:p14="http://schemas.microsoft.com/office/powerpoint/2010/main" val="1171595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RoP</a:t>
            </a:r>
            <a:r>
              <a:rPr lang="en-US" dirty="0" smtClean="0"/>
              <a:t> Defenses: Compiler-based</a:t>
            </a:r>
            <a:endParaRPr lang="en-US" dirty="0"/>
          </a:p>
        </p:txBody>
      </p:sp>
      <p:sp>
        <p:nvSpPr>
          <p:cNvPr id="3" name="Content Placeholder 2"/>
          <p:cNvSpPr>
            <a:spLocks noGrp="1"/>
          </p:cNvSpPr>
          <p:nvPr>
            <p:ph idx="1"/>
          </p:nvPr>
        </p:nvSpPr>
        <p:spPr>
          <a:xfrm>
            <a:off x="3337413" y="1904999"/>
            <a:ext cx="5654187" cy="5638801"/>
          </a:xfrm>
        </p:spPr>
        <p:txBody>
          <a:bodyPr/>
          <a:lstStyle/>
          <a:p>
            <a:r>
              <a:rPr lang="en-US" sz="2800" dirty="0" smtClean="0"/>
              <a:t>Control the machine code instructions</a:t>
            </a:r>
            <a:r>
              <a:rPr lang="en-US" sz="2800" dirty="0"/>
              <a:t> </a:t>
            </a:r>
            <a:r>
              <a:rPr lang="en-US" sz="2800" dirty="0" smtClean="0"/>
              <a:t>used in compilation (</a:t>
            </a:r>
            <a:r>
              <a:rPr lang="en-US" sz="2800" dirty="0" err="1" smtClean="0"/>
              <a:t>Gfree</a:t>
            </a:r>
            <a:r>
              <a:rPr lang="en-US" sz="2800" dirty="0" smtClean="0"/>
              <a:t> [2] and </a:t>
            </a:r>
            <a:r>
              <a:rPr lang="en-US" sz="2800" dirty="0" err="1" smtClean="0"/>
              <a:t>Returnless</a:t>
            </a:r>
            <a:r>
              <a:rPr lang="en-US" sz="2800" dirty="0" smtClean="0"/>
              <a:t> [3])</a:t>
            </a:r>
          </a:p>
          <a:p>
            <a:pPr lvl="1"/>
            <a:r>
              <a:rPr lang="en-US" sz="2400" dirty="0" smtClean="0"/>
              <a:t>Use no return instructions</a:t>
            </a:r>
          </a:p>
          <a:p>
            <a:pPr lvl="1"/>
            <a:r>
              <a:rPr lang="en-US" sz="2400" dirty="0" smtClean="0"/>
              <a:t>Avoid gadget </a:t>
            </a:r>
            <a:r>
              <a:rPr lang="en-US" sz="2400" dirty="0" err="1" smtClean="0"/>
              <a:t>opcodes</a:t>
            </a:r>
            <a:r>
              <a:rPr lang="en-US" sz="2400" dirty="0" smtClean="0"/>
              <a:t> </a:t>
            </a:r>
            <a:endParaRPr lang="en-US" sz="2400" dirty="0"/>
          </a:p>
          <a:p>
            <a:r>
              <a:rPr lang="en-US" sz="2800" dirty="0" smtClean="0"/>
              <a:t>Hardens against </a:t>
            </a:r>
            <a:r>
              <a:rPr lang="en-US" sz="2800" dirty="0" err="1" smtClean="0"/>
              <a:t>RoP</a:t>
            </a:r>
            <a:endParaRPr lang="en-US" sz="2800" dirty="0" smtClean="0"/>
          </a:p>
          <a:p>
            <a:r>
              <a:rPr lang="en-US" sz="2800" dirty="0" smtClean="0"/>
              <a:t>Requires code producer cooperation</a:t>
            </a:r>
          </a:p>
          <a:p>
            <a:pPr lvl="1"/>
            <a:r>
              <a:rPr lang="en-US" sz="2400" dirty="0" smtClean="0"/>
              <a:t>Legacy binaries unsupported</a:t>
            </a:r>
          </a:p>
        </p:txBody>
      </p:sp>
      <p:sp>
        <p:nvSpPr>
          <p:cNvPr id="4" name="Rounded Rectangle 3"/>
          <p:cNvSpPr/>
          <p:nvPr/>
        </p:nvSpPr>
        <p:spPr>
          <a:xfrm>
            <a:off x="152400" y="1508760"/>
            <a:ext cx="2850906" cy="2072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mj-lt"/>
                <a:cs typeface="Courier New" pitchFamily="49" charset="0"/>
              </a:rPr>
              <a:t>let rec merge = function </a:t>
            </a:r>
            <a:endParaRPr lang="en-US" sz="1600" dirty="0" smtClean="0">
              <a:latin typeface="+mj-lt"/>
              <a:cs typeface="Courier New" pitchFamily="49" charset="0"/>
            </a:endParaRPr>
          </a:p>
          <a:p>
            <a:r>
              <a:rPr lang="en-US" sz="1600" dirty="0" smtClean="0">
                <a:latin typeface="+mj-lt"/>
                <a:cs typeface="Courier New" pitchFamily="49" charset="0"/>
              </a:rPr>
              <a:t>| </a:t>
            </a:r>
            <a:r>
              <a:rPr lang="en-US" sz="1600" dirty="0">
                <a:latin typeface="+mj-lt"/>
                <a:cs typeface="Courier New" pitchFamily="49" charset="0"/>
              </a:rPr>
              <a:t>list, [] </a:t>
            </a:r>
            <a:endParaRPr lang="en-US" sz="1600" dirty="0" smtClean="0">
              <a:latin typeface="+mj-lt"/>
              <a:cs typeface="Courier New" pitchFamily="49" charset="0"/>
            </a:endParaRPr>
          </a:p>
          <a:p>
            <a:r>
              <a:rPr lang="en-US" sz="1600" dirty="0" smtClean="0">
                <a:latin typeface="+mj-lt"/>
                <a:cs typeface="Courier New" pitchFamily="49" charset="0"/>
              </a:rPr>
              <a:t>| </a:t>
            </a:r>
            <a:r>
              <a:rPr lang="en-US" sz="1600" dirty="0">
                <a:latin typeface="+mj-lt"/>
                <a:cs typeface="Courier New" pitchFamily="49" charset="0"/>
              </a:rPr>
              <a:t>[], </a:t>
            </a:r>
            <a:r>
              <a:rPr lang="en-US" sz="1600" dirty="0" smtClean="0">
                <a:latin typeface="+mj-lt"/>
                <a:cs typeface="Courier New" pitchFamily="49" charset="0"/>
              </a:rPr>
              <a:t>list </a:t>
            </a:r>
            <a:r>
              <a:rPr lang="en-US" sz="1600" dirty="0">
                <a:latin typeface="+mj-lt"/>
                <a:cs typeface="Courier New" pitchFamily="49" charset="0"/>
              </a:rPr>
              <a:t>-&gt; list </a:t>
            </a:r>
            <a:endParaRPr lang="en-US" sz="1600" dirty="0" smtClean="0">
              <a:latin typeface="+mj-lt"/>
              <a:cs typeface="Courier New" pitchFamily="49" charset="0"/>
            </a:endParaRPr>
          </a:p>
          <a:p>
            <a:r>
              <a:rPr lang="en-US" sz="1600" dirty="0" smtClean="0">
                <a:latin typeface="+mj-lt"/>
                <a:cs typeface="Courier New" pitchFamily="49" charset="0"/>
              </a:rPr>
              <a:t>| </a:t>
            </a:r>
            <a:r>
              <a:rPr lang="en-US" sz="1600" dirty="0">
                <a:latin typeface="+mj-lt"/>
                <a:cs typeface="Courier New" pitchFamily="49" charset="0"/>
              </a:rPr>
              <a:t>h1::t1, h2::t2 -&gt; </a:t>
            </a:r>
            <a:endParaRPr lang="en-US" sz="1600" dirty="0" smtClean="0">
              <a:latin typeface="+mj-lt"/>
              <a:cs typeface="Courier New" pitchFamily="49" charset="0"/>
            </a:endParaRPr>
          </a:p>
          <a:p>
            <a:r>
              <a:rPr lang="en-US" sz="1600" dirty="0" smtClean="0">
                <a:latin typeface="+mj-lt"/>
                <a:cs typeface="Courier New" pitchFamily="49" charset="0"/>
              </a:rPr>
              <a:t>  if </a:t>
            </a:r>
            <a:r>
              <a:rPr lang="en-US" sz="1600" dirty="0">
                <a:latin typeface="+mj-lt"/>
                <a:cs typeface="Courier New" pitchFamily="49" charset="0"/>
              </a:rPr>
              <a:t>h1 &lt;= h2 then </a:t>
            </a:r>
            <a:endParaRPr lang="en-US" sz="1600" dirty="0" smtClean="0">
              <a:latin typeface="+mj-lt"/>
              <a:cs typeface="Courier New" pitchFamily="49" charset="0"/>
            </a:endParaRPr>
          </a:p>
          <a:p>
            <a:r>
              <a:rPr lang="en-US" sz="1600" dirty="0" smtClean="0">
                <a:latin typeface="+mj-lt"/>
                <a:cs typeface="Courier New" pitchFamily="49" charset="0"/>
              </a:rPr>
              <a:t>    h1</a:t>
            </a:r>
            <a:r>
              <a:rPr lang="en-US" sz="1600" dirty="0">
                <a:latin typeface="+mj-lt"/>
                <a:cs typeface="Courier New" pitchFamily="49" charset="0"/>
              </a:rPr>
              <a:t> :: merge (t1, h2::t2) </a:t>
            </a:r>
            <a:r>
              <a:rPr lang="en-US" sz="1600" dirty="0" smtClean="0">
                <a:latin typeface="+mj-lt"/>
                <a:cs typeface="Courier New" pitchFamily="49" charset="0"/>
              </a:rPr>
              <a:t>   </a:t>
            </a:r>
          </a:p>
          <a:p>
            <a:r>
              <a:rPr lang="en-US" sz="1600" dirty="0" smtClean="0">
                <a:latin typeface="+mj-lt"/>
                <a:cs typeface="Courier New" pitchFamily="49" charset="0"/>
              </a:rPr>
              <a:t>  else </a:t>
            </a:r>
          </a:p>
          <a:p>
            <a:r>
              <a:rPr lang="en-US" sz="1600" dirty="0">
                <a:latin typeface="+mj-lt"/>
                <a:cs typeface="Courier New" pitchFamily="49" charset="0"/>
              </a:rPr>
              <a:t> </a:t>
            </a:r>
            <a:r>
              <a:rPr lang="en-US" sz="1600" dirty="0" smtClean="0">
                <a:latin typeface="+mj-lt"/>
                <a:cs typeface="Courier New" pitchFamily="49" charset="0"/>
              </a:rPr>
              <a:t>   h2</a:t>
            </a:r>
            <a:r>
              <a:rPr lang="en-US" sz="1600" dirty="0">
                <a:latin typeface="+mj-lt"/>
                <a:cs typeface="Courier New" pitchFamily="49" charset="0"/>
              </a:rPr>
              <a:t> :: merge (h1::</a:t>
            </a:r>
            <a:r>
              <a:rPr lang="en-US" sz="1600" dirty="0" smtClean="0">
                <a:latin typeface="+mj-lt"/>
                <a:cs typeface="Courier New" pitchFamily="49" charset="0"/>
              </a:rPr>
              <a:t>t1, t2);;</a:t>
            </a:r>
            <a:endParaRPr lang="en-US" sz="1600" dirty="0">
              <a:latin typeface="+mj-lt"/>
              <a:cs typeface="Courier New" pitchFamily="49" charset="0"/>
            </a:endParaRPr>
          </a:p>
        </p:txBody>
      </p:sp>
      <p:sp>
        <p:nvSpPr>
          <p:cNvPr id="5" name="Down Arrow 4"/>
          <p:cNvSpPr/>
          <p:nvPr/>
        </p:nvSpPr>
        <p:spPr>
          <a:xfrm>
            <a:off x="1447800" y="36576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1462454" y="52578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9954" y="4114800"/>
            <a:ext cx="2209800" cy="1066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Gadget-removing Compiler</a:t>
            </a:r>
            <a:endParaRPr lang="en-US" sz="2400" dirty="0"/>
          </a:p>
        </p:txBody>
      </p:sp>
      <p:sp>
        <p:nvSpPr>
          <p:cNvPr id="9" name="Rectangle 8"/>
          <p:cNvSpPr/>
          <p:nvPr/>
        </p:nvSpPr>
        <p:spPr>
          <a:xfrm>
            <a:off x="685800" y="5715000"/>
            <a:ext cx="1858108"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Gadget-free Binary</a:t>
            </a:r>
            <a:endParaRPr lang="en-US" sz="2400" dirty="0"/>
          </a:p>
        </p:txBody>
      </p:sp>
      <p:sp>
        <p:nvSpPr>
          <p:cNvPr id="6" name="Slide Number Placeholder 5"/>
          <p:cNvSpPr>
            <a:spLocks noGrp="1"/>
          </p:cNvSpPr>
          <p:nvPr>
            <p:ph type="sldNum" sz="quarter" idx="12"/>
          </p:nvPr>
        </p:nvSpPr>
        <p:spPr/>
        <p:txBody>
          <a:bodyPr/>
          <a:lstStyle/>
          <a:p>
            <a:fld id="{41331FAA-50EC-4C56-9D36-99FA80716BE4}" type="slidenum">
              <a:rPr lang="en-US" smtClean="0"/>
              <a:t>8</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1834662"/>
            <a:ext cx="2438401" cy="4478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08177" y="4103077"/>
            <a:ext cx="1982624" cy="21013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err="1" smtClean="0"/>
              <a:t>RoP</a:t>
            </a:r>
            <a:r>
              <a:rPr lang="en-US" dirty="0" smtClean="0"/>
              <a:t> Defenses: ASLR</a:t>
            </a:r>
            <a:endParaRPr lang="en-US" dirty="0"/>
          </a:p>
        </p:txBody>
      </p:sp>
      <p:sp>
        <p:nvSpPr>
          <p:cNvPr id="57" name="Content Placeholder 2"/>
          <p:cNvSpPr>
            <a:spLocks noGrp="1"/>
          </p:cNvSpPr>
          <p:nvPr>
            <p:ph idx="1"/>
          </p:nvPr>
        </p:nvSpPr>
        <p:spPr>
          <a:xfrm>
            <a:off x="3738266" y="2368062"/>
            <a:ext cx="5024734" cy="5632938"/>
          </a:xfrm>
        </p:spPr>
        <p:txBody>
          <a:bodyPr/>
          <a:lstStyle/>
          <a:p>
            <a:r>
              <a:rPr lang="en-US" sz="3200" dirty="0" smtClean="0"/>
              <a:t>ASLR randomizes the image base</a:t>
            </a:r>
            <a:r>
              <a:rPr lang="en-US" sz="3200" dirty="0"/>
              <a:t> </a:t>
            </a:r>
            <a:r>
              <a:rPr lang="en-US" sz="3200" dirty="0" smtClean="0"/>
              <a:t>of each library</a:t>
            </a:r>
          </a:p>
          <a:p>
            <a:pPr lvl="1"/>
            <a:r>
              <a:rPr lang="en-US" sz="2800" dirty="0" smtClean="0"/>
              <a:t>Gadgets hard to predict</a:t>
            </a:r>
          </a:p>
          <a:p>
            <a:pPr lvl="1"/>
            <a:r>
              <a:rPr lang="en-US" sz="2800" dirty="0" smtClean="0"/>
              <a:t>Brute force attacks still possible [4]</a:t>
            </a:r>
          </a:p>
        </p:txBody>
      </p:sp>
      <p:sp>
        <p:nvSpPr>
          <p:cNvPr id="5" name="TextBox 4"/>
          <p:cNvSpPr txBox="1"/>
          <p:nvPr/>
        </p:nvSpPr>
        <p:spPr>
          <a:xfrm>
            <a:off x="2895601" y="2642088"/>
            <a:ext cx="461665" cy="2920512"/>
          </a:xfrm>
          <a:prstGeom prst="rect">
            <a:avLst/>
          </a:prstGeom>
          <a:noFill/>
        </p:spPr>
        <p:txBody>
          <a:bodyPr vert="vert" wrap="square" rtlCol="0">
            <a:spAutoFit/>
          </a:bodyPr>
          <a:lstStyle/>
          <a:p>
            <a:r>
              <a:rPr lang="en-US" b="1" dirty="0" smtClean="0"/>
              <a:t>Virtual Address Space</a:t>
            </a:r>
            <a:endParaRPr lang="en-US" b="1" dirty="0"/>
          </a:p>
        </p:txBody>
      </p:sp>
      <p:sp>
        <p:nvSpPr>
          <p:cNvPr id="11" name="TextBox 10"/>
          <p:cNvSpPr txBox="1"/>
          <p:nvPr/>
        </p:nvSpPr>
        <p:spPr>
          <a:xfrm>
            <a:off x="2895601" y="6019745"/>
            <a:ext cx="609600" cy="369332"/>
          </a:xfrm>
          <a:prstGeom prst="rect">
            <a:avLst/>
          </a:prstGeom>
          <a:noFill/>
        </p:spPr>
        <p:txBody>
          <a:bodyPr wrap="square" rtlCol="0">
            <a:spAutoFit/>
          </a:bodyPr>
          <a:lstStyle/>
          <a:p>
            <a:r>
              <a:rPr lang="en-US" u="sng" dirty="0" smtClean="0"/>
              <a:t>2</a:t>
            </a:r>
            <a:r>
              <a:rPr lang="en-US" u="sng" baseline="30000" dirty="0" smtClean="0"/>
              <a:t>0</a:t>
            </a:r>
            <a:endParaRPr lang="en-US" u="sng" baseline="30000" dirty="0"/>
          </a:p>
        </p:txBody>
      </p:sp>
      <p:sp>
        <p:nvSpPr>
          <p:cNvPr id="12" name="TextBox 11"/>
          <p:cNvSpPr txBox="1"/>
          <p:nvPr/>
        </p:nvSpPr>
        <p:spPr>
          <a:xfrm>
            <a:off x="2895601" y="1541530"/>
            <a:ext cx="609600" cy="369332"/>
          </a:xfrm>
          <a:prstGeom prst="rect">
            <a:avLst/>
          </a:prstGeom>
          <a:noFill/>
        </p:spPr>
        <p:txBody>
          <a:bodyPr wrap="square" rtlCol="0">
            <a:spAutoFit/>
          </a:bodyPr>
          <a:lstStyle/>
          <a:p>
            <a:r>
              <a:rPr lang="en-US" u="sng" dirty="0" smtClean="0"/>
              <a:t>2</a:t>
            </a:r>
            <a:r>
              <a:rPr lang="en-US" u="sng" baseline="30000" dirty="0" smtClean="0"/>
              <a:t>32</a:t>
            </a:r>
            <a:endParaRPr lang="en-US" u="sng" baseline="30000" dirty="0"/>
          </a:p>
        </p:txBody>
      </p:sp>
      <p:sp>
        <p:nvSpPr>
          <p:cNvPr id="24" name="Rectangle 23"/>
          <p:cNvSpPr/>
          <p:nvPr/>
        </p:nvSpPr>
        <p:spPr>
          <a:xfrm>
            <a:off x="711009" y="5709139"/>
            <a:ext cx="1727391" cy="152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25" name="Rectangle 24"/>
          <p:cNvSpPr/>
          <p:nvPr/>
        </p:nvSpPr>
        <p:spPr>
          <a:xfrm>
            <a:off x="711010" y="5550877"/>
            <a:ext cx="1727391" cy="152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26" name="Rectangle 25"/>
          <p:cNvSpPr/>
          <p:nvPr/>
        </p:nvSpPr>
        <p:spPr>
          <a:xfrm>
            <a:off x="711009" y="5246077"/>
            <a:ext cx="1727391" cy="152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7" name="Rectangle 26"/>
          <p:cNvSpPr/>
          <p:nvPr/>
        </p:nvSpPr>
        <p:spPr>
          <a:xfrm>
            <a:off x="711009" y="5077544"/>
            <a:ext cx="1727391" cy="152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8" name="Rectangle 27"/>
          <p:cNvSpPr/>
          <p:nvPr/>
        </p:nvSpPr>
        <p:spPr>
          <a:xfrm>
            <a:off x="711009" y="4907559"/>
            <a:ext cx="1727391" cy="152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2582397" y="4103077"/>
            <a:ext cx="237003" cy="210133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US" sz="1600" dirty="0" smtClean="0"/>
              <a:t>User  Address  Space</a:t>
            </a:r>
            <a:endParaRPr lang="en-US" sz="1600" dirty="0"/>
          </a:p>
        </p:txBody>
      </p:sp>
      <p:sp>
        <p:nvSpPr>
          <p:cNvPr id="50" name="Rectangle 49"/>
          <p:cNvSpPr/>
          <p:nvPr/>
        </p:nvSpPr>
        <p:spPr>
          <a:xfrm>
            <a:off x="608177" y="1987062"/>
            <a:ext cx="1982624" cy="211601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1" name="Rectangle 50"/>
          <p:cNvSpPr/>
          <p:nvPr/>
        </p:nvSpPr>
        <p:spPr>
          <a:xfrm>
            <a:off x="2582397" y="1987062"/>
            <a:ext cx="237003" cy="2116015"/>
          </a:xfrm>
          <a:prstGeom prst="rect">
            <a:avLst/>
          </a:prstGeom>
        </p:spPr>
        <p:style>
          <a:lnRef idx="1">
            <a:schemeClr val="accent5"/>
          </a:lnRef>
          <a:fillRef idx="2">
            <a:schemeClr val="accent5"/>
          </a:fillRef>
          <a:effectRef idx="1">
            <a:schemeClr val="accent5"/>
          </a:effectRef>
          <a:fontRef idx="minor">
            <a:schemeClr val="dk1"/>
          </a:fontRef>
        </p:style>
        <p:txBody>
          <a:bodyPr vert="vert" rtlCol="0" anchor="ctr"/>
          <a:lstStyle/>
          <a:p>
            <a:pPr algn="ctr"/>
            <a:r>
              <a:rPr lang="en-US" sz="1600" dirty="0" smtClean="0"/>
              <a:t>Sys. Address Space</a:t>
            </a:r>
            <a:endParaRPr lang="en-US" sz="1600" dirty="0"/>
          </a:p>
        </p:txBody>
      </p:sp>
      <p:sp>
        <p:nvSpPr>
          <p:cNvPr id="53" name="Rectangle 52"/>
          <p:cNvSpPr/>
          <p:nvPr/>
        </p:nvSpPr>
        <p:spPr>
          <a:xfrm>
            <a:off x="711009" y="5398477"/>
            <a:ext cx="1727391" cy="152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41331FAA-50EC-4C56-9D36-99FA80716BE4}" type="slidenum">
              <a:rPr lang="en-US" smtClean="0"/>
              <a:t>9</a:t>
            </a:fld>
            <a:endParaRPr lang="en-US"/>
          </a:p>
        </p:txBody>
      </p:sp>
    </p:spTree>
    <p:extLst>
      <p:ext uri="{BB962C8B-B14F-4D97-AF65-F5344CB8AC3E}">
        <p14:creationId xmlns:p14="http://schemas.microsoft.com/office/powerpoint/2010/main" val="215120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path" presetSubtype="0" accel="50000" decel="50000" fill="hold" grpId="0" nodeType="clickEffect">
                                  <p:stCondLst>
                                    <p:cond delay="0"/>
                                  </p:stCondLst>
                                  <p:childTnLst>
                                    <p:animMotion origin="layout" path="M -3.33333E-6 0 L 0.06771 0.01968 C 0.08299 0.02384 0.09167 0.03009 0.09167 0.03657 C 0.09167 0.04398 0.08299 0.05 0.06771 0.05394 L -3.33333E-6 0.07407 " pathEditMode="relative" rAng="0" ptsTypes="FffFF">
                                      <p:cBhvr>
                                        <p:cTn id="6" dur="2000" fill="hold"/>
                                        <p:tgtEl>
                                          <p:spTgt spid="28"/>
                                        </p:tgtEl>
                                        <p:attrNameLst>
                                          <p:attrName>ppt_x</p:attrName>
                                          <p:attrName>ppt_y</p:attrName>
                                        </p:attrNameLst>
                                      </p:cBhvr>
                                      <p:rCtr x="4583" y="3704"/>
                                    </p:animMotion>
                                  </p:childTnLst>
                                </p:cTn>
                              </p:par>
                              <p:par>
                                <p:cTn id="7" presetID="51" presetClass="path" presetSubtype="0" accel="50000" decel="50000" fill="hold" grpId="0" nodeType="withEffect">
                                  <p:stCondLst>
                                    <p:cond delay="0"/>
                                  </p:stCondLst>
                                  <p:childTnLst>
                                    <p:animMotion origin="layout" path="M -3.33333E-6 -4.44444E-6 L -0.06788 -0.03148 C -0.08316 -0.03819 -0.09166 -0.04814 -0.09166 -0.05833 C -0.09166 -0.07013 -0.08316 -0.07939 -0.06788 -0.08611 L -3.33333E-6 -0.11736 " pathEditMode="relative" rAng="0" ptsTypes="FffFF">
                                      <p:cBhvr>
                                        <p:cTn id="8" dur="2000" fill="hold"/>
                                        <p:tgtEl>
                                          <p:spTgt spid="27"/>
                                        </p:tgtEl>
                                        <p:attrNameLst>
                                          <p:attrName>ppt_x</p:attrName>
                                          <p:attrName>ppt_y</p:attrName>
                                        </p:attrNameLst>
                                      </p:cBhvr>
                                      <p:rCtr x="-4583" y="-5880"/>
                                    </p:animMotion>
                                  </p:childTnLst>
                                </p:cTn>
                              </p:par>
                              <p:par>
                                <p:cTn id="9" presetID="58" presetClass="path" presetSubtype="0" accel="50000" decel="50000" fill="hold" grpId="0" nodeType="withEffect">
                                  <p:stCondLst>
                                    <p:cond delay="0"/>
                                  </p:stCondLst>
                                  <p:childTnLst>
                                    <p:animMotion origin="layout" path="M -3.33333E-6 0.00255 L 0.04914 0.02963 C 0.06042 0.03519 0.06667 0.04352 0.06667 0.05255 C 0.06667 0.06227 0.06042 0.07014 0.04914 0.07593 L -3.33333E-6 0.10255 " pathEditMode="relative" rAng="0" ptsTypes="FffFF">
                                      <p:cBhvr>
                                        <p:cTn id="10" dur="2000" fill="hold"/>
                                        <p:tgtEl>
                                          <p:spTgt spid="26"/>
                                        </p:tgtEl>
                                        <p:attrNameLst>
                                          <p:attrName>ppt_x</p:attrName>
                                          <p:attrName>ppt_y</p:attrName>
                                        </p:attrNameLst>
                                      </p:cBhvr>
                                      <p:rCtr x="3333" y="5000"/>
                                    </p:animMotion>
                                  </p:childTnLst>
                                </p:cTn>
                              </p:par>
                              <p:par>
                                <p:cTn id="11" presetID="51" presetClass="path" presetSubtype="0" accel="50000" decel="50000" fill="hold" grpId="0" nodeType="withEffect">
                                  <p:stCondLst>
                                    <p:cond delay="0"/>
                                  </p:stCondLst>
                                  <p:childTnLst>
                                    <p:animMotion origin="layout" path="M -3.33333E-6 0.00255 L -0.06163 0.01644 C -0.07569 0.01968 -0.08333 0.02477 -0.08333 0.0294 C -0.08333 0.03473 -0.07569 0.03936 -0.06163 0.0426 L -3.33333E-6 0.05811 " pathEditMode="relative" rAng="0" ptsTypes="FffFF">
                                      <p:cBhvr>
                                        <p:cTn id="12" dur="2000" fill="hold"/>
                                        <p:tgtEl>
                                          <p:spTgt spid="53"/>
                                        </p:tgtEl>
                                        <p:attrNameLst>
                                          <p:attrName>ppt_x</p:attrName>
                                          <p:attrName>ppt_y</p:attrName>
                                        </p:attrNameLst>
                                      </p:cBhvr>
                                      <p:rCtr x="-4167" y="2778"/>
                                    </p:animMotion>
                                  </p:childTnLst>
                                </p:cTn>
                              </p:par>
                              <p:par>
                                <p:cTn id="13" presetID="58" presetClass="path" presetSubtype="0" accel="50000" decel="50000" fill="hold" grpId="0" nodeType="withEffect">
                                  <p:stCondLst>
                                    <p:cond delay="0"/>
                                  </p:stCondLst>
                                  <p:childTnLst>
                                    <p:animMotion origin="layout" path="M -3.33333E-6 -2.22222E-6 L 0.06146 -0.01134 C 0.07552 -0.01366 0.08334 -0.01713 0.08334 -0.02083 C 0.08334 -0.025 0.07552 -0.02847 0.06146 -0.03078 L -3.33333E-6 -0.0419 " pathEditMode="relative" rAng="0" ptsTypes="FffFF">
                                      <p:cBhvr>
                                        <p:cTn id="14" dur="2000" fill="hold"/>
                                        <p:tgtEl>
                                          <p:spTgt spid="25"/>
                                        </p:tgtEl>
                                        <p:attrNameLst>
                                          <p:attrName>ppt_x</p:attrName>
                                          <p:attrName>ppt_y</p:attrName>
                                        </p:attrNameLst>
                                      </p:cBhvr>
                                      <p:rCtr x="4167" y="-2106"/>
                                    </p:animMotion>
                                  </p:childTnLst>
                                </p:cTn>
                              </p:par>
                              <p:par>
                                <p:cTn id="15" presetID="51" presetClass="path" presetSubtype="0" accel="50000" decel="50000" fill="hold" grpId="0" nodeType="withEffect">
                                  <p:stCondLst>
                                    <p:cond delay="0"/>
                                  </p:stCondLst>
                                  <p:childTnLst>
                                    <p:animMotion origin="layout" path="M -3.33333E-6 0.00162 L -0.0493 -0.04027 C -0.06059 -0.04907 -0.06666 -0.06203 -0.06666 -0.07569 C -0.06666 -0.0912 -0.06059 -0.1037 -0.0493 -0.1125 L -3.33333E-6 -0.15393 " pathEditMode="relative" rAng="0" ptsTypes="FffFF">
                                      <p:cBhvr>
                                        <p:cTn id="16" dur="2000" fill="hold"/>
                                        <p:tgtEl>
                                          <p:spTgt spid="24"/>
                                        </p:tgtEl>
                                        <p:attrNameLst>
                                          <p:attrName>ppt_x</p:attrName>
                                          <p:attrName>ppt_y</p:attrName>
                                        </p:attrNameLst>
                                      </p:cBhvr>
                                      <p:rCtr x="-3333" y="-77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5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1">
      <a:dk1>
        <a:sysClr val="windowText" lastClr="000000"/>
      </a:dk1>
      <a:lt1>
        <a:sysClr val="window" lastClr="FFFFFF"/>
      </a:lt1>
      <a:dk2>
        <a:srgbClr val="564B3C"/>
      </a:dk2>
      <a:lt2>
        <a:srgbClr val="ECEDD1"/>
      </a:lt2>
      <a:accent1>
        <a:srgbClr val="446426"/>
      </a:accent1>
      <a:accent2>
        <a:srgbClr val="C75B12"/>
      </a:accent2>
      <a:accent3>
        <a:srgbClr val="B5AE5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4928</TotalTime>
  <Words>2139</Words>
  <Application>Microsoft Office PowerPoint</Application>
  <PresentationFormat>On-screen Show (4:3)</PresentationFormat>
  <Paragraphs>581</Paragraphs>
  <Slides>26</Slides>
  <Notes>22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Binary Stirring:  Self-randomizing Instruction Addresses  of Legacy x86 Binary Code</vt:lpstr>
      <vt:lpstr>Attack Vector</vt:lpstr>
      <vt:lpstr>Attacks Timeline</vt:lpstr>
      <vt:lpstr>How Relevant is RoP?</vt:lpstr>
      <vt:lpstr>Q’s RoP Attack</vt:lpstr>
      <vt:lpstr>Q’s RoP Attack</vt:lpstr>
      <vt:lpstr>RoP Defense Strategy</vt:lpstr>
      <vt:lpstr>RoP Defenses: Compiler-based</vt:lpstr>
      <vt:lpstr>RoP Defenses: ASLR</vt:lpstr>
      <vt:lpstr>RoP Defenses: IPR / ILR</vt:lpstr>
      <vt:lpstr>Our Goal</vt:lpstr>
      <vt:lpstr>Challenge: Binary Randomization        w/o metadata</vt:lpstr>
      <vt:lpstr>Unaligned Instructions</vt:lpstr>
      <vt:lpstr>Our Solution: STIR (Self-Transforming Instruction Relocation)</vt:lpstr>
      <vt:lpstr>STIR Architecture</vt:lpstr>
      <vt:lpstr>Innovation: Disassembly Error Tolerance</vt:lpstr>
      <vt:lpstr>Static Rewriting</vt:lpstr>
      <vt:lpstr>Load-time Stirring</vt:lpstr>
      <vt:lpstr>Computed Jump Preservation</vt:lpstr>
      <vt:lpstr>Entropy Discussion</vt:lpstr>
      <vt:lpstr>Gadget Reduction</vt:lpstr>
      <vt:lpstr>Windows Runtime Overhead</vt:lpstr>
      <vt:lpstr>Linux Runtime Overhead</vt:lpstr>
      <vt:lpstr>Conclusions</vt:lpstr>
      <vt:lpstr>References</vt:lpstr>
      <vt:lpstr>Linux Runtime Overhead</vt:lpstr>
    </vt:vector>
  </TitlesOfParts>
  <Company>University of Texas at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Wartell</dc:creator>
  <cp:lastModifiedBy>Lin, Zhiqiang</cp:lastModifiedBy>
  <cp:revision>165</cp:revision>
  <cp:lastPrinted>2012-10-10T14:55:57Z</cp:lastPrinted>
  <dcterms:created xsi:type="dcterms:W3CDTF">2012-10-05T00:57:01Z</dcterms:created>
  <dcterms:modified xsi:type="dcterms:W3CDTF">2012-10-22T17:13:47Z</dcterms:modified>
</cp:coreProperties>
</file>