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4"/>
  </p:notesMasterIdLst>
  <p:handoutMasterIdLst>
    <p:handoutMasterId r:id="rId25"/>
  </p:handoutMasterIdLst>
  <p:sldIdLst>
    <p:sldId id="287" r:id="rId2"/>
    <p:sldId id="310" r:id="rId3"/>
    <p:sldId id="288" r:id="rId4"/>
    <p:sldId id="289" r:id="rId5"/>
    <p:sldId id="290" r:id="rId6"/>
    <p:sldId id="309" r:id="rId7"/>
    <p:sldId id="292" r:id="rId8"/>
    <p:sldId id="294" r:id="rId9"/>
    <p:sldId id="295" r:id="rId10"/>
    <p:sldId id="296" r:id="rId11"/>
    <p:sldId id="297" r:id="rId12"/>
    <p:sldId id="298" r:id="rId13"/>
    <p:sldId id="308" r:id="rId14"/>
    <p:sldId id="300" r:id="rId15"/>
    <p:sldId id="301" r:id="rId16"/>
    <p:sldId id="307" r:id="rId17"/>
    <p:sldId id="302" r:id="rId18"/>
    <p:sldId id="303" r:id="rId19"/>
    <p:sldId id="311" r:id="rId20"/>
    <p:sldId id="304" r:id="rId21"/>
    <p:sldId id="305" r:id="rId22"/>
    <p:sldId id="306"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78863" autoAdjust="0"/>
  </p:normalViewPr>
  <p:slideViewPr>
    <p:cSldViewPr>
      <p:cViewPr>
        <p:scale>
          <a:sx n="53" d="100"/>
          <a:sy n="53" d="100"/>
        </p:scale>
        <p:origin x="-1860" y="-186"/>
      </p:cViewPr>
      <p:guideLst>
        <p:guide orient="horz" pos="2160"/>
        <p:guide pos="2880"/>
      </p:guideLst>
    </p:cSldViewPr>
  </p:slideViewPr>
  <p:outlineViewPr>
    <p:cViewPr>
      <p:scale>
        <a:sx n="33" d="100"/>
        <a:sy n="33" d="100"/>
      </p:scale>
      <p:origin x="0" y="138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strRef>
              <c:f>Sheet1!$A$2:$A$22</c:f>
              <c:strCache>
                <c:ptCount val="21"/>
                <c:pt idx="0">
                  <c:v>gzip     </c:v>
                </c:pt>
                <c:pt idx="1">
                  <c:v>vpr      </c:v>
                </c:pt>
                <c:pt idx="2">
                  <c:v>mcf      </c:v>
                </c:pt>
                <c:pt idx="3">
                  <c:v>gap      </c:v>
                </c:pt>
                <c:pt idx="4">
                  <c:v>bzip2    </c:v>
                </c:pt>
                <c:pt idx="5">
                  <c:v>twolf    </c:v>
                </c:pt>
                <c:pt idx="6">
                  <c:v>mesa     </c:v>
                </c:pt>
                <c:pt idx="7">
                  <c:v>art      </c:v>
                </c:pt>
                <c:pt idx="8">
                  <c:v>equake   </c:v>
                </c:pt>
                <c:pt idx="9">
                  <c:v>gcc      </c:v>
                </c:pt>
                <c:pt idx="10">
                  <c:v>g++      </c:v>
                </c:pt>
                <c:pt idx="11">
                  <c:v>jar      </c:v>
                </c:pt>
                <c:pt idx="12">
                  <c:v>objcopy  </c:v>
                </c:pt>
                <c:pt idx="13">
                  <c:v>size     </c:v>
                </c:pt>
                <c:pt idx="14">
                  <c:v>strings  </c:v>
                </c:pt>
                <c:pt idx="15">
                  <c:v>as       </c:v>
                </c:pt>
                <c:pt idx="16">
                  <c:v>ar       </c:v>
                </c:pt>
                <c:pt idx="17">
                  <c:v>whetstone</c:v>
                </c:pt>
                <c:pt idx="18">
                  <c:v>linpack  </c:v>
                </c:pt>
                <c:pt idx="19">
                  <c:v>pi_ccs5  </c:v>
                </c:pt>
                <c:pt idx="20">
                  <c:v>md5      </c:v>
                </c:pt>
              </c:strCache>
            </c:strRef>
          </c:cat>
          <c:val>
            <c:numRef>
              <c:f>Sheet1!$B$2:$B$22</c:f>
              <c:numCache>
                <c:formatCode>General</c:formatCode>
                <c:ptCount val="21"/>
                <c:pt idx="0">
                  <c:v>1.5999999999999945E-2</c:v>
                </c:pt>
                <c:pt idx="1">
                  <c:v>-8.2000000000000031E-2</c:v>
                </c:pt>
                <c:pt idx="2">
                  <c:v>9.2999999999999972E-2</c:v>
                </c:pt>
                <c:pt idx="3">
                  <c:v>2.7000000000000027E-2</c:v>
                </c:pt>
                <c:pt idx="4">
                  <c:v>9.2999999999999972E-2</c:v>
                </c:pt>
                <c:pt idx="5">
                  <c:v>4.2999999999999969E-2</c:v>
                </c:pt>
                <c:pt idx="6">
                  <c:v>-1.2000000000000028E-2</c:v>
                </c:pt>
                <c:pt idx="7">
                  <c:v>-0.01</c:v>
                </c:pt>
                <c:pt idx="8">
                  <c:v>1.2999999999999972E-2</c:v>
                </c:pt>
                <c:pt idx="9">
                  <c:v>3.4000000000000058E-2</c:v>
                </c:pt>
                <c:pt idx="10">
                  <c:v>2.0999999999999942E-2</c:v>
                </c:pt>
                <c:pt idx="11">
                  <c:v>2.5999999999999943E-2</c:v>
                </c:pt>
                <c:pt idx="12">
                  <c:v>3.5999999999999942E-2</c:v>
                </c:pt>
                <c:pt idx="13">
                  <c:v>8.9000000000000051E-2</c:v>
                </c:pt>
                <c:pt idx="14">
                  <c:v>3.7999999999999971E-2</c:v>
                </c:pt>
                <c:pt idx="15">
                  <c:v>0.16</c:v>
                </c:pt>
                <c:pt idx="16">
                  <c:v>-7.7999999999999972E-2</c:v>
                </c:pt>
                <c:pt idx="17">
                  <c:v>-9.9999999999994321E-4</c:v>
                </c:pt>
                <c:pt idx="18">
                  <c:v>-2.0000000000000282E-3</c:v>
                </c:pt>
                <c:pt idx="19">
                  <c:v>1.4000000000000058E-2</c:v>
                </c:pt>
                <c:pt idx="20">
                  <c:v>5.5E-2</c:v>
                </c:pt>
              </c:numCache>
            </c:numRef>
          </c:val>
        </c:ser>
        <c:dLbls>
          <c:showLegendKey val="0"/>
          <c:showVal val="0"/>
          <c:showCatName val="0"/>
          <c:showSerName val="0"/>
          <c:showPercent val="0"/>
          <c:showBubbleSize val="0"/>
        </c:dLbls>
        <c:gapWidth val="150"/>
        <c:axId val="37624832"/>
        <c:axId val="37659392"/>
      </c:barChart>
      <c:catAx>
        <c:axId val="37624832"/>
        <c:scaling>
          <c:orientation val="minMax"/>
        </c:scaling>
        <c:delete val="0"/>
        <c:axPos val="b"/>
        <c:majorTickMark val="out"/>
        <c:minorTickMark val="none"/>
        <c:tickLblPos val="low"/>
        <c:crossAx val="37659392"/>
        <c:crosses val="autoZero"/>
        <c:auto val="1"/>
        <c:lblAlgn val="ctr"/>
        <c:lblOffset val="100"/>
        <c:noMultiLvlLbl val="0"/>
      </c:catAx>
      <c:valAx>
        <c:axId val="37659392"/>
        <c:scaling>
          <c:orientation val="minMax"/>
          <c:max val="0.16000000000000003"/>
          <c:min val="-8.0000000000000016E-2"/>
        </c:scaling>
        <c:delete val="0"/>
        <c:axPos val="l"/>
        <c:majorGridlines/>
        <c:numFmt formatCode="0%" sourceLinked="0"/>
        <c:majorTickMark val="out"/>
        <c:minorTickMark val="none"/>
        <c:tickLblPos val="nextTo"/>
        <c:crossAx val="37624832"/>
        <c:crosses val="autoZero"/>
        <c:crossBetween val="between"/>
        <c:majorUnit val="4.0000000000000008E-2"/>
      </c:valAx>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12DC3076-E4D7-45BA-9AB9-37008F1DA075}" type="datetimeFigureOut">
              <a:rPr lang="en-US" smtClean="0"/>
              <a:t>12/4/2012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56A10D44-B9AA-4BE7-AE07-318F77F36CF4}" type="slidenum">
              <a:rPr lang="en-US" smtClean="0"/>
              <a:t>‹#›</a:t>
            </a:fld>
            <a:endParaRPr lang="en-US"/>
          </a:p>
        </p:txBody>
      </p:sp>
    </p:spTree>
    <p:extLst>
      <p:ext uri="{BB962C8B-B14F-4D97-AF65-F5344CB8AC3E}">
        <p14:creationId xmlns:p14="http://schemas.microsoft.com/office/powerpoint/2010/main" val="476216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AA1FA8C-E40B-45C9-B49D-5DCED89A563C}" type="datetimeFigureOut">
              <a:rPr lang="en-US" smtClean="0"/>
              <a:t>12/4/2012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0D619C4-A820-4DEB-B988-3B0829245DE3}" type="slidenum">
              <a:rPr lang="en-US" smtClean="0"/>
              <a:t>‹#›</a:t>
            </a:fld>
            <a:endParaRPr lang="en-US"/>
          </a:p>
        </p:txBody>
      </p:sp>
    </p:spTree>
    <p:extLst>
      <p:ext uri="{BB962C8B-B14F-4D97-AF65-F5344CB8AC3E}">
        <p14:creationId xmlns:p14="http://schemas.microsoft.com/office/powerpoint/2010/main" val="866475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D619C4-A820-4DEB-B988-3B0829245DE3}" type="slidenum">
              <a:rPr lang="en-US" smtClean="0"/>
              <a:t>1</a:t>
            </a:fld>
            <a:endParaRPr lang="en-US"/>
          </a:p>
        </p:txBody>
      </p:sp>
    </p:spTree>
    <p:extLst>
      <p:ext uri="{BB962C8B-B14F-4D97-AF65-F5344CB8AC3E}">
        <p14:creationId xmlns:p14="http://schemas.microsoft.com/office/powerpoint/2010/main" val="314066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Since we can't distinguish code bytes from data bytes, our system conservatively assumes ALL bytes might be data.  We therefore change the old code section into a non-executable data section, and we create a brand new, non-writable code section.  We also arrange the image so that all untrusted code modules are located in the lower half of the address space, and all the trusted modules are located in the upper half.  I'll explain why in a second.  Data sections can be anywhere.</a:t>
            </a:r>
            <a:endParaRPr lang="en-US" dirty="0"/>
          </a:p>
        </p:txBody>
      </p:sp>
      <p:sp>
        <p:nvSpPr>
          <p:cNvPr id="4" name="Slide Number Placeholder 3"/>
          <p:cNvSpPr>
            <a:spLocks noGrp="1"/>
          </p:cNvSpPr>
          <p:nvPr>
            <p:ph type="sldNum" sz="quarter" idx="10"/>
          </p:nvPr>
        </p:nvSpPr>
        <p:spPr/>
        <p:txBody>
          <a:bodyPr/>
          <a:lstStyle/>
          <a:p>
            <a:fld id="{80D619C4-A820-4DEB-B988-3B0829245DE3}" type="slidenum">
              <a:rPr lang="en-US" smtClean="0"/>
              <a:t>10</a:t>
            </a:fld>
            <a:endParaRPr lang="en-US"/>
          </a:p>
        </p:txBody>
      </p:sp>
    </p:spTree>
    <p:extLst>
      <p:ext uri="{BB962C8B-B14F-4D97-AF65-F5344CB8AC3E}">
        <p14:creationId xmlns:p14="http://schemas.microsoft.com/office/powerpoint/2010/main" val="39807389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Disassembly Error Tolerance - Show a shingled disassembly of your "unaligned instructions" example from slide 8.  Explain that even if a disassembly has errors, we can just conservatively assemble the ambiguous, overlapping bytes as separate blocks in our new code segment</a:t>
            </a:r>
            <a:r>
              <a:rPr lang="en-US" dirty="0" smtClean="0"/>
              <a:t>.</a:t>
            </a:r>
          </a:p>
        </p:txBody>
      </p:sp>
      <p:sp>
        <p:nvSpPr>
          <p:cNvPr id="4" name="Slide Number Placeholder 3"/>
          <p:cNvSpPr>
            <a:spLocks noGrp="1"/>
          </p:cNvSpPr>
          <p:nvPr>
            <p:ph type="sldNum" sz="quarter" idx="10"/>
          </p:nvPr>
        </p:nvSpPr>
        <p:spPr/>
        <p:txBody>
          <a:bodyPr/>
          <a:lstStyle/>
          <a:p>
            <a:fld id="{80D619C4-A820-4DEB-B988-3B0829245DE3}" type="slidenum">
              <a:rPr lang="en-US" smtClean="0"/>
              <a:t>11</a:t>
            </a:fld>
            <a:endParaRPr lang="en-US"/>
          </a:p>
        </p:txBody>
      </p:sp>
    </p:spTree>
    <p:extLst>
      <p:ext uri="{BB962C8B-B14F-4D97-AF65-F5344CB8AC3E}">
        <p14:creationId xmlns:p14="http://schemas.microsoft.com/office/powerpoint/2010/main" val="16296572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Once we have a non-overlapping representation of all code, we can use the trick invented by </a:t>
            </a:r>
            <a:r>
              <a:rPr lang="en-US" sz="1200" b="0" i="0" kern="1200" dirty="0" err="1" smtClean="0">
                <a:solidFill>
                  <a:schemeClr val="tx1"/>
                </a:solidFill>
                <a:effectLst/>
                <a:latin typeface="+mn-lt"/>
                <a:ea typeface="+mn-ea"/>
                <a:cs typeface="+mn-cs"/>
              </a:rPr>
              <a:t>PittSFIeld</a:t>
            </a:r>
            <a:r>
              <a:rPr lang="en-US" sz="1200" b="0" i="0" kern="1200" dirty="0" smtClean="0">
                <a:solidFill>
                  <a:schemeClr val="tx1"/>
                </a:solidFill>
                <a:effectLst/>
                <a:latin typeface="+mn-lt"/>
                <a:ea typeface="+mn-ea"/>
                <a:cs typeface="+mn-cs"/>
              </a:rPr>
              <a:t> to pad the instruction stream with </a:t>
            </a:r>
            <a:r>
              <a:rPr lang="en-US" sz="1200" b="0" i="0" kern="1200" dirty="0" err="1" smtClean="0">
                <a:solidFill>
                  <a:schemeClr val="tx1"/>
                </a:solidFill>
                <a:effectLst/>
                <a:latin typeface="+mn-lt"/>
                <a:ea typeface="+mn-ea"/>
                <a:cs typeface="+mn-cs"/>
              </a:rPr>
              <a:t>nops</a:t>
            </a:r>
            <a:r>
              <a:rPr lang="en-US" sz="1200" b="0" i="0" kern="1200" dirty="0" smtClean="0">
                <a:solidFill>
                  <a:schemeClr val="tx1"/>
                </a:solidFill>
                <a:effectLst/>
                <a:latin typeface="+mn-lt"/>
                <a:ea typeface="+mn-ea"/>
                <a:cs typeface="+mn-cs"/>
              </a:rPr>
              <a:t>, thereby aligning all potential branch targets to 16-byte boundaries.  To prevent jumps whose destinations are statically unknown from branching into the middle of a chunk, each is prefixed with an 'and' instruction that masks off the high order and low order bits of the target at runtime.  Masking off the low-order bits ensures that it always targets a chunk boundary.  Masking off the high-order bits prevents it from branching directly to a trusted module.</a:t>
            </a:r>
            <a:endParaRPr lang="en-US" dirty="0"/>
          </a:p>
        </p:txBody>
      </p:sp>
      <p:sp>
        <p:nvSpPr>
          <p:cNvPr id="4" name="Slide Number Placeholder 3"/>
          <p:cNvSpPr>
            <a:spLocks noGrp="1"/>
          </p:cNvSpPr>
          <p:nvPr>
            <p:ph type="sldNum" sz="quarter" idx="10"/>
          </p:nvPr>
        </p:nvSpPr>
        <p:spPr/>
        <p:txBody>
          <a:bodyPr/>
          <a:lstStyle/>
          <a:p>
            <a:fld id="{80D619C4-A820-4DEB-B988-3B0829245DE3}" type="slidenum">
              <a:rPr lang="en-US" smtClean="0"/>
              <a:t>12</a:t>
            </a:fld>
            <a:endParaRPr lang="en-US"/>
          </a:p>
        </p:txBody>
      </p:sp>
    </p:spTree>
    <p:extLst>
      <p:ext uri="{BB962C8B-B14F-4D97-AF65-F5344CB8AC3E}">
        <p14:creationId xmlns:p14="http://schemas.microsoft.com/office/powerpoint/2010/main" val="7443678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This chunking makes the code safe, but it does not preserve the behavior of most COTS binaries, because in general, a static rewriter cannot find all code pointers and rewrite them to point to the new location of the rewritten code.  The and-masks redirect stale pointers to weird but safe locations, usually causing a crash.  This prevents all prior works from successfully transforming COTS programs.  We solve this by converting the .told data segment into a lookup table that maps old code addresses to new ones.  The lookup table representation is very carefully crafted so that with just two non-branching instructions, the rewritten code can reliably detect that a pointer is stale and update it to point to the correct destination at runtime.  Note that the lookup table is not trusted. If an attacker manages to corrupt the table somehow, the result is just a crash, same as before.</a:t>
            </a:r>
            <a:endParaRPr lang="en-US" dirty="0"/>
          </a:p>
        </p:txBody>
      </p:sp>
      <p:sp>
        <p:nvSpPr>
          <p:cNvPr id="4" name="Slide Number Placeholder 3"/>
          <p:cNvSpPr>
            <a:spLocks noGrp="1"/>
          </p:cNvSpPr>
          <p:nvPr>
            <p:ph type="sldNum" sz="quarter" idx="10"/>
          </p:nvPr>
        </p:nvSpPr>
        <p:spPr/>
        <p:txBody>
          <a:bodyPr/>
          <a:lstStyle/>
          <a:p>
            <a:fld id="{80D619C4-A820-4DEB-B988-3B0829245DE3}" type="slidenum">
              <a:rPr lang="en-US" smtClean="0"/>
              <a:t>13</a:t>
            </a:fld>
            <a:endParaRPr lang="en-US"/>
          </a:p>
        </p:txBody>
      </p:sp>
    </p:spTree>
    <p:extLst>
      <p:ext uri="{BB962C8B-B14F-4D97-AF65-F5344CB8AC3E}">
        <p14:creationId xmlns:p14="http://schemas.microsoft.com/office/powerpoint/2010/main" val="7443678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rewriting I've described so far reliably disables all access to trusted modules.  To permit access, there is a special kind of jump that statically reads its destination out of a read-only table of </a:t>
            </a:r>
            <a:r>
              <a:rPr lang="en-US" sz="1200" b="0" i="0" kern="1200" dirty="0" err="1" smtClean="0">
                <a:solidFill>
                  <a:schemeClr val="tx1"/>
                </a:solidFill>
                <a:effectLst/>
                <a:latin typeface="+mn-lt"/>
                <a:ea typeface="+mn-ea"/>
                <a:cs typeface="+mn-cs"/>
              </a:rPr>
              <a:t>entrypoint</a:t>
            </a:r>
            <a:r>
              <a:rPr lang="en-US" sz="1200" b="0" i="0" kern="1200" dirty="0" smtClean="0">
                <a:solidFill>
                  <a:schemeClr val="tx1"/>
                </a:solidFill>
                <a:effectLst/>
                <a:latin typeface="+mn-lt"/>
                <a:ea typeface="+mn-ea"/>
                <a:cs typeface="+mn-cs"/>
              </a:rPr>
              <a:t> addresses for the trusted module.  These are left unchanged, so that the untrusted code can access trusted modules in the proper way.  The rewriter controls the content of the pointer table, so it can replace its entries to interpose a monitor if desired.</a:t>
            </a:r>
            <a:endParaRPr lang="en-US" dirty="0"/>
          </a:p>
        </p:txBody>
      </p:sp>
      <p:sp>
        <p:nvSpPr>
          <p:cNvPr id="4" name="Slide Number Placeholder 3"/>
          <p:cNvSpPr>
            <a:spLocks noGrp="1"/>
          </p:cNvSpPr>
          <p:nvPr>
            <p:ph type="sldNum" sz="quarter" idx="10"/>
          </p:nvPr>
        </p:nvSpPr>
        <p:spPr/>
        <p:txBody>
          <a:bodyPr/>
          <a:lstStyle/>
          <a:p>
            <a:fld id="{80D619C4-A820-4DEB-B988-3B0829245DE3}" type="slidenum">
              <a:rPr lang="en-US" smtClean="0"/>
              <a:t>14</a:t>
            </a:fld>
            <a:endParaRPr lang="en-US"/>
          </a:p>
        </p:txBody>
      </p:sp>
    </p:spTree>
    <p:extLst>
      <p:ext uri="{BB962C8B-B14F-4D97-AF65-F5344CB8AC3E}">
        <p14:creationId xmlns:p14="http://schemas.microsoft.com/office/powerpoint/2010/main" val="39061815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There are many other difficult kinds of control-flows that need to be preserved as well.  We handle these through various creative forms of </a:t>
            </a:r>
            <a:r>
              <a:rPr lang="en-US" sz="1200" b="0" i="0" kern="1200" dirty="0" err="1" smtClean="0">
                <a:solidFill>
                  <a:schemeClr val="tx1"/>
                </a:solidFill>
                <a:effectLst/>
                <a:latin typeface="+mn-lt"/>
                <a:ea typeface="+mn-ea"/>
                <a:cs typeface="+mn-cs"/>
              </a:rPr>
              <a:t>trampolining</a:t>
            </a:r>
            <a:r>
              <a:rPr lang="en-US" sz="1200" b="0" i="0" kern="1200" dirty="0" smtClean="0">
                <a:solidFill>
                  <a:schemeClr val="tx1"/>
                </a:solidFill>
                <a:effectLst/>
                <a:latin typeface="+mn-lt"/>
                <a:ea typeface="+mn-ea"/>
                <a:cs typeface="+mn-cs"/>
              </a:rPr>
              <a:t> using the building blocks I've already presented.  For details, please see the paper.</a:t>
            </a:r>
            <a:endParaRPr lang="en-US" dirty="0"/>
          </a:p>
        </p:txBody>
      </p:sp>
      <p:sp>
        <p:nvSpPr>
          <p:cNvPr id="4" name="Slide Number Placeholder 3"/>
          <p:cNvSpPr>
            <a:spLocks noGrp="1"/>
          </p:cNvSpPr>
          <p:nvPr>
            <p:ph type="sldNum" sz="quarter" idx="10"/>
          </p:nvPr>
        </p:nvSpPr>
        <p:spPr/>
        <p:txBody>
          <a:bodyPr/>
          <a:lstStyle/>
          <a:p>
            <a:fld id="{80D619C4-A820-4DEB-B988-3B0829245DE3}" type="slidenum">
              <a:rPr lang="en-US" smtClean="0"/>
              <a:t>15</a:t>
            </a:fld>
            <a:endParaRPr lang="en-US"/>
          </a:p>
        </p:txBody>
      </p:sp>
    </p:spTree>
    <p:extLst>
      <p:ext uri="{BB962C8B-B14F-4D97-AF65-F5344CB8AC3E}">
        <p14:creationId xmlns:p14="http://schemas.microsoft.com/office/powerpoint/2010/main" val="13126146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We tested our system on the following COTS Windows binaries. Source code is available for some of these, but we didn't use it. The median runtime overhead was 2.4%.  We restricted our attention to Windows binaries rather than Linux because Windows binaries are vastly more challenging.  They come from a much broader diversity of compilers, and Windows compilers are much more aggressively optimizing.  All of these binaries contain all of the challenging features discussed earlier, and are therefore unsupportable by all prior works without code-producer cooperation</a:t>
            </a:r>
            <a:endParaRPr lang="en-US" dirty="0"/>
          </a:p>
        </p:txBody>
      </p:sp>
      <p:sp>
        <p:nvSpPr>
          <p:cNvPr id="4" name="Slide Number Placeholder 3"/>
          <p:cNvSpPr>
            <a:spLocks noGrp="1"/>
          </p:cNvSpPr>
          <p:nvPr>
            <p:ph type="sldNum" sz="quarter" idx="10"/>
          </p:nvPr>
        </p:nvSpPr>
        <p:spPr/>
        <p:txBody>
          <a:bodyPr/>
          <a:lstStyle/>
          <a:p>
            <a:fld id="{80D619C4-A820-4DEB-B988-3B0829245DE3}" type="slidenum">
              <a:rPr lang="en-US" smtClean="0"/>
              <a:t>16</a:t>
            </a:fld>
            <a:endParaRPr lang="en-US"/>
          </a:p>
        </p:txBody>
      </p:sp>
    </p:spTree>
    <p:extLst>
      <p:ext uri="{BB962C8B-B14F-4D97-AF65-F5344CB8AC3E}">
        <p14:creationId xmlns:p14="http://schemas.microsoft.com/office/powerpoint/2010/main" val="33162169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We used our SFI as a foundation for implementing IRMs for COTS native applications.  Our policy synthesizer generates the in-lined monitor fully automatically from a high-level policy specification. We tested this on both benign-ware and malware, with the result of blocking malicious program behaviors</a:t>
            </a:r>
            <a:endParaRPr lang="en-US" dirty="0"/>
          </a:p>
        </p:txBody>
      </p:sp>
      <p:sp>
        <p:nvSpPr>
          <p:cNvPr id="4" name="Slide Number Placeholder 3"/>
          <p:cNvSpPr>
            <a:spLocks noGrp="1"/>
          </p:cNvSpPr>
          <p:nvPr>
            <p:ph type="sldNum" sz="quarter" idx="10"/>
          </p:nvPr>
        </p:nvSpPr>
        <p:spPr/>
        <p:txBody>
          <a:bodyPr/>
          <a:lstStyle/>
          <a:p>
            <a:fld id="{80D619C4-A820-4DEB-B988-3B0829245DE3}" type="slidenum">
              <a:rPr lang="en-US" smtClean="0"/>
              <a:t>17</a:t>
            </a:fld>
            <a:endParaRPr lang="en-US"/>
          </a:p>
        </p:txBody>
      </p:sp>
    </p:spTree>
    <p:extLst>
      <p:ext uri="{BB962C8B-B14F-4D97-AF65-F5344CB8AC3E}">
        <p14:creationId xmlns:p14="http://schemas.microsoft.com/office/powerpoint/2010/main" val="23029185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We also built a stand-alone verifier that can independently prove that a rewritten program is safe.  The verifier is much smaller and faster than the rewriter.  This allows the rewriter to be deployed as an untrusted, third-party service, with the results verified automatically on the client machine</a:t>
            </a:r>
            <a:endParaRPr lang="en-US" dirty="0"/>
          </a:p>
        </p:txBody>
      </p:sp>
      <p:sp>
        <p:nvSpPr>
          <p:cNvPr id="4" name="Slide Number Placeholder 3"/>
          <p:cNvSpPr>
            <a:spLocks noGrp="1"/>
          </p:cNvSpPr>
          <p:nvPr>
            <p:ph type="sldNum" sz="quarter" idx="10"/>
          </p:nvPr>
        </p:nvSpPr>
        <p:spPr/>
        <p:txBody>
          <a:bodyPr/>
          <a:lstStyle/>
          <a:p>
            <a:fld id="{80D619C4-A820-4DEB-B988-3B0829245DE3}" type="slidenum">
              <a:rPr lang="en-US" smtClean="0"/>
              <a:t>18</a:t>
            </a:fld>
            <a:endParaRPr lang="en-US"/>
          </a:p>
        </p:txBody>
      </p:sp>
    </p:spTree>
    <p:extLst>
      <p:ext uri="{BB962C8B-B14F-4D97-AF65-F5344CB8AC3E}">
        <p14:creationId xmlns:p14="http://schemas.microsoft.com/office/powerpoint/2010/main" val="2186354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Software</a:t>
            </a:r>
            <a:r>
              <a:rPr lang="en-US" baseline="0" dirty="0" smtClean="0"/>
              <a:t> Fault Isolation is the process of taking untrusted code and rewriting it to make it safer, either via recompilation of untrusted source code or rewriting the untrusted binary.</a:t>
            </a:r>
            <a:endParaRPr lang="en-US" dirty="0"/>
          </a:p>
        </p:txBody>
      </p:sp>
      <p:sp>
        <p:nvSpPr>
          <p:cNvPr id="4" name="Slide Number Placeholder 3"/>
          <p:cNvSpPr>
            <a:spLocks noGrp="1"/>
          </p:cNvSpPr>
          <p:nvPr>
            <p:ph type="sldNum" sz="quarter" idx="10"/>
          </p:nvPr>
        </p:nvSpPr>
        <p:spPr/>
        <p:txBody>
          <a:bodyPr/>
          <a:lstStyle/>
          <a:p>
            <a:fld id="{80D619C4-A820-4DEB-B988-3B0829245DE3}" type="slidenum">
              <a:rPr lang="en-US" smtClean="0"/>
              <a:t>2</a:t>
            </a:fld>
            <a:endParaRPr lang="en-US"/>
          </a:p>
        </p:txBody>
      </p:sp>
    </p:spTree>
    <p:extLst>
      <p:ext uri="{BB962C8B-B14F-4D97-AF65-F5344CB8AC3E}">
        <p14:creationId xmlns:p14="http://schemas.microsoft.com/office/powerpoint/2010/main" val="3907165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Software Fault Isolation is the problem of confining potentially dangerous behavior of untrusted modules that share an address space with trusted modules.  This problem arises frequently.  [Mention examples above.] In these cases we'd like to enforce policies that prohibit untrusted modules from attacking or abusing the trusted ones.  [Mention how ROP attacks frequently call non-</a:t>
            </a:r>
            <a:r>
              <a:rPr lang="en-US" sz="1200" b="0" i="0" kern="1200" dirty="0" err="1" smtClean="0">
                <a:solidFill>
                  <a:schemeClr val="tx1"/>
                </a:solidFill>
                <a:effectLst/>
                <a:latin typeface="+mn-lt"/>
                <a:ea typeface="+mn-ea"/>
                <a:cs typeface="+mn-cs"/>
              </a:rPr>
              <a:t>entrypoints</a:t>
            </a:r>
            <a:r>
              <a:rPr lang="en-US" sz="1200" b="0" i="0" kern="1200" dirty="0" smtClean="0">
                <a:solidFill>
                  <a:schemeClr val="tx1"/>
                </a:solidFill>
                <a:effectLst/>
                <a:latin typeface="+mn-lt"/>
                <a:ea typeface="+mn-ea"/>
                <a:cs typeface="+mn-cs"/>
              </a:rPr>
              <a:t> of other modules.]</a:t>
            </a:r>
            <a:endParaRPr lang="en-US" dirty="0"/>
          </a:p>
        </p:txBody>
      </p:sp>
      <p:sp>
        <p:nvSpPr>
          <p:cNvPr id="4" name="Slide Number Placeholder 3"/>
          <p:cNvSpPr>
            <a:spLocks noGrp="1"/>
          </p:cNvSpPr>
          <p:nvPr>
            <p:ph type="sldNum" sz="quarter" idx="10"/>
          </p:nvPr>
        </p:nvSpPr>
        <p:spPr/>
        <p:txBody>
          <a:bodyPr/>
          <a:lstStyle/>
          <a:p>
            <a:fld id="{80D619C4-A820-4DEB-B988-3B0829245DE3}" type="slidenum">
              <a:rPr lang="en-US" smtClean="0"/>
              <a:t>3</a:t>
            </a:fld>
            <a:endParaRPr lang="en-US"/>
          </a:p>
        </p:txBody>
      </p:sp>
    </p:spTree>
    <p:extLst>
      <p:ext uri="{BB962C8B-B14F-4D97-AF65-F5344CB8AC3E}">
        <p14:creationId xmlns:p14="http://schemas.microsoft.com/office/powerpoint/2010/main" val="24455606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SFI is a foundation for implementing many other software security solutions.  For example, if I can control inter-module flows, I can interpose a monitor that permits or rejects each flow at runtime based on arguments, on history of past events, etc. [Explain Adobe Reader example.]</a:t>
            </a:r>
            <a:endParaRPr lang="en-US" dirty="0"/>
          </a:p>
        </p:txBody>
      </p:sp>
      <p:sp>
        <p:nvSpPr>
          <p:cNvPr id="4" name="Slide Number Placeholder 3"/>
          <p:cNvSpPr>
            <a:spLocks noGrp="1"/>
          </p:cNvSpPr>
          <p:nvPr>
            <p:ph type="sldNum" sz="quarter" idx="10"/>
          </p:nvPr>
        </p:nvSpPr>
        <p:spPr/>
        <p:txBody>
          <a:bodyPr/>
          <a:lstStyle/>
          <a:p>
            <a:fld id="{80D619C4-A820-4DEB-B988-3B0829245DE3}" type="slidenum">
              <a:rPr lang="en-US" smtClean="0"/>
              <a:t>4</a:t>
            </a:fld>
            <a:endParaRPr lang="en-US"/>
          </a:p>
        </p:txBody>
      </p:sp>
    </p:spTree>
    <p:extLst>
      <p:ext uri="{BB962C8B-B14F-4D97-AF65-F5344CB8AC3E}">
        <p14:creationId xmlns:p14="http://schemas.microsoft.com/office/powerpoint/2010/main" val="3511819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power and numerous utilities of SFI have led to an extensive history of work on the subject.  These are just some of the major works</a:t>
            </a:r>
            <a:endParaRPr lang="en-US" dirty="0"/>
          </a:p>
        </p:txBody>
      </p:sp>
      <p:sp>
        <p:nvSpPr>
          <p:cNvPr id="4" name="Slide Number Placeholder 3"/>
          <p:cNvSpPr>
            <a:spLocks noGrp="1"/>
          </p:cNvSpPr>
          <p:nvPr>
            <p:ph type="sldNum" sz="quarter" idx="10"/>
          </p:nvPr>
        </p:nvSpPr>
        <p:spPr/>
        <p:txBody>
          <a:bodyPr/>
          <a:lstStyle/>
          <a:p>
            <a:fld id="{80D619C4-A820-4DEB-B988-3B0829245DE3}" type="slidenum">
              <a:rPr lang="en-US" smtClean="0"/>
              <a:t>5</a:t>
            </a:fld>
            <a:endParaRPr lang="en-US"/>
          </a:p>
        </p:txBody>
      </p:sp>
    </p:spTree>
    <p:extLst>
      <p:ext uri="{BB962C8B-B14F-4D97-AF65-F5344CB8AC3E}">
        <p14:creationId xmlns:p14="http://schemas.microsoft.com/office/powerpoint/2010/main" val="25908092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Unfortunately, all past SFI works to date have severe limitations that prevent them from being applied to the vast majority of real-world programs.  </a:t>
            </a:r>
            <a:r>
              <a:rPr lang="en-US" sz="1200" b="0" i="0" kern="1200" dirty="0" err="1" smtClean="0">
                <a:solidFill>
                  <a:schemeClr val="tx1"/>
                </a:solidFill>
                <a:effectLst/>
                <a:latin typeface="+mn-lt"/>
                <a:ea typeface="+mn-ea"/>
                <a:cs typeface="+mn-cs"/>
              </a:rPr>
              <a:t>Wahbe's</a:t>
            </a:r>
            <a:r>
              <a:rPr lang="en-US" sz="1200" b="0" i="0" kern="1200" dirty="0" smtClean="0">
                <a:solidFill>
                  <a:schemeClr val="tx1"/>
                </a:solidFill>
                <a:effectLst/>
                <a:latin typeface="+mn-lt"/>
                <a:ea typeface="+mn-ea"/>
                <a:cs typeface="+mn-cs"/>
              </a:rPr>
              <a:t> original work assumes fixed-width instructions, which only works for RISC not x86. </a:t>
            </a:r>
            <a:r>
              <a:rPr lang="en-US" sz="1200" b="0" i="0" kern="1200" dirty="0" err="1" smtClean="0">
                <a:solidFill>
                  <a:schemeClr val="tx1"/>
                </a:solidFill>
                <a:effectLst/>
                <a:latin typeface="+mn-lt"/>
                <a:ea typeface="+mn-ea"/>
                <a:cs typeface="+mn-cs"/>
              </a:rPr>
              <a:t>PittSFIeld</a:t>
            </a:r>
            <a:r>
              <a:rPr lang="en-US" sz="1200" b="0" i="0" kern="1200" dirty="0" smtClean="0">
                <a:solidFill>
                  <a:schemeClr val="tx1"/>
                </a:solidFill>
                <a:effectLst/>
                <a:latin typeface="+mn-lt"/>
                <a:ea typeface="+mn-ea"/>
                <a:cs typeface="+mn-cs"/>
              </a:rPr>
              <a:t> needs </a:t>
            </a:r>
            <a:r>
              <a:rPr lang="en-US" sz="1200" b="0" i="0" kern="1200" dirty="0" err="1" smtClean="0">
                <a:solidFill>
                  <a:schemeClr val="tx1"/>
                </a:solidFill>
                <a:effectLst/>
                <a:latin typeface="+mn-lt"/>
                <a:ea typeface="+mn-ea"/>
                <a:cs typeface="+mn-cs"/>
              </a:rPr>
              <a:t>gcc</a:t>
            </a:r>
            <a:r>
              <a:rPr lang="en-US" sz="1200" b="0" i="0" kern="1200" dirty="0" smtClean="0">
                <a:solidFill>
                  <a:schemeClr val="tx1"/>
                </a:solidFill>
                <a:effectLst/>
                <a:latin typeface="+mn-lt"/>
                <a:ea typeface="+mn-ea"/>
                <a:cs typeface="+mn-cs"/>
              </a:rPr>
              <a:t>-produced assembly output, presumably provided by someone who has the source code.  CFI/SMAC/XFI needs a debugger file called a PDB file, which most code-producers are unwilling to disclose and which is only produced by one kind of compiler.  Google Native Client requires code to be modified at the source level and recompiled with a special version of </a:t>
            </a:r>
            <a:r>
              <a:rPr lang="en-US" sz="1200" b="0" i="0" kern="1200" dirty="0" err="1" smtClean="0">
                <a:solidFill>
                  <a:schemeClr val="tx1"/>
                </a:solidFill>
                <a:effectLst/>
                <a:latin typeface="+mn-lt"/>
                <a:ea typeface="+mn-ea"/>
                <a:cs typeface="+mn-cs"/>
              </a:rPr>
              <a:t>gcc</a:t>
            </a:r>
            <a:r>
              <a:rPr lang="en-US" sz="1200" b="0" i="0" kern="1200" dirty="0" smtClean="0">
                <a:solidFill>
                  <a:schemeClr val="tx1"/>
                </a:solidFill>
                <a:effectLst/>
                <a:latin typeface="+mn-lt"/>
                <a:ea typeface="+mn-ea"/>
                <a:cs typeface="+mn-cs"/>
              </a:rPr>
              <a:t>.  Note that these limitations are not merely engineering details.  They are foundational to the respective approaches.</a:t>
            </a:r>
            <a:endParaRPr lang="en-US" dirty="0"/>
          </a:p>
        </p:txBody>
      </p:sp>
      <p:sp>
        <p:nvSpPr>
          <p:cNvPr id="4" name="Slide Number Placeholder 3"/>
          <p:cNvSpPr>
            <a:spLocks noGrp="1"/>
          </p:cNvSpPr>
          <p:nvPr>
            <p:ph type="sldNum" sz="quarter" idx="10"/>
          </p:nvPr>
        </p:nvSpPr>
        <p:spPr/>
        <p:txBody>
          <a:bodyPr/>
          <a:lstStyle/>
          <a:p>
            <a:fld id="{80D619C4-A820-4DEB-B988-3B0829245DE3}" type="slidenum">
              <a:rPr lang="en-US" smtClean="0"/>
              <a:t>6</a:t>
            </a:fld>
            <a:endParaRPr lang="en-US"/>
          </a:p>
        </p:txBody>
      </p:sp>
    </p:spTree>
    <p:extLst>
      <p:ext uri="{BB962C8B-B14F-4D97-AF65-F5344CB8AC3E}">
        <p14:creationId xmlns:p14="http://schemas.microsoft.com/office/powerpoint/2010/main" val="25908092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Our work overcomes this longstanding limitation by providing a means to effectively enforce SFI and implement IRMs for near arbitrary, commercial, off-the-shelf software compiled from arbitrary compilers.  [List the various non-limitations and accomplishments.]  In the remainder of the talk I'll explain how we can rewrite binaries even without any disassembly listing [highlight the 'no disassembly listing' bullet].  In particular, I'll talk about how to separate the code from the data [highlight 'interleaved </a:t>
            </a:r>
            <a:r>
              <a:rPr lang="en-US" sz="1200" b="0" i="0" kern="1200" dirty="0" err="1" smtClean="0">
                <a:solidFill>
                  <a:schemeClr val="tx1"/>
                </a:solidFill>
                <a:effectLst/>
                <a:latin typeface="+mn-lt"/>
                <a:ea typeface="+mn-ea"/>
                <a:cs typeface="+mn-cs"/>
              </a:rPr>
              <a:t>code+data</a:t>
            </a:r>
            <a:r>
              <a:rPr lang="en-US" sz="1200" b="0" i="0" kern="1200" dirty="0" smtClean="0">
                <a:solidFill>
                  <a:schemeClr val="tx1"/>
                </a:solidFill>
                <a:effectLst/>
                <a:latin typeface="+mn-lt"/>
                <a:ea typeface="+mn-ea"/>
                <a:cs typeface="+mn-cs"/>
              </a:rPr>
              <a:t>'], and then I'll talk about the challenges of computed control-flows [highlight that one] and how we solve them.  I won't have time to cover the other challenges in detail, but you can see the paper for more information about those.</a:t>
            </a:r>
            <a:endParaRPr lang="en-US" dirty="0"/>
          </a:p>
        </p:txBody>
      </p:sp>
      <p:sp>
        <p:nvSpPr>
          <p:cNvPr id="4" name="Slide Number Placeholder 3"/>
          <p:cNvSpPr>
            <a:spLocks noGrp="1"/>
          </p:cNvSpPr>
          <p:nvPr>
            <p:ph type="sldNum" sz="quarter" idx="10"/>
          </p:nvPr>
        </p:nvSpPr>
        <p:spPr/>
        <p:txBody>
          <a:bodyPr/>
          <a:lstStyle/>
          <a:p>
            <a:fld id="{80D619C4-A820-4DEB-B988-3B0829245DE3}" type="slidenum">
              <a:rPr lang="en-US" smtClean="0"/>
              <a:t>7</a:t>
            </a:fld>
            <a:endParaRPr lang="en-US"/>
          </a:p>
        </p:txBody>
      </p:sp>
    </p:spTree>
    <p:extLst>
      <p:ext uri="{BB962C8B-B14F-4D97-AF65-F5344CB8AC3E}">
        <p14:creationId xmlns:p14="http://schemas.microsoft.com/office/powerpoint/2010/main" val="2409465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Challenge: Binary </a:t>
            </a:r>
            <a:r>
              <a:rPr lang="en-US" dirty="0" smtClean="0"/>
              <a:t>Rewriting without </a:t>
            </a:r>
            <a:r>
              <a:rPr lang="en-US" dirty="0"/>
              <a:t>Metadata - Explain what relocations are and how they facilitate randomization of libraries, but are unavailable for main modules.  Similarly, symbol stores and debug tables are not available for production-level binaries. Perfect disassembly of x86 code without metadata is provably </a:t>
            </a:r>
            <a:r>
              <a:rPr lang="en-US" dirty="0" err="1"/>
              <a:t>undecidable</a:t>
            </a:r>
            <a:r>
              <a:rPr lang="en-US" dirty="0"/>
              <a:t>; even the best disassemblers are often wrong.  (Maybe cite a stat or two from your PKDD paper.)</a:t>
            </a:r>
          </a:p>
        </p:txBody>
      </p:sp>
      <p:sp>
        <p:nvSpPr>
          <p:cNvPr id="4" name="Slide Number Placeholder 3"/>
          <p:cNvSpPr>
            <a:spLocks noGrp="1"/>
          </p:cNvSpPr>
          <p:nvPr>
            <p:ph type="sldNum" sz="quarter" idx="10"/>
          </p:nvPr>
        </p:nvSpPr>
        <p:spPr/>
        <p:txBody>
          <a:bodyPr/>
          <a:lstStyle/>
          <a:p>
            <a:fld id="{80D619C4-A820-4DEB-B988-3B0829245DE3}" type="slidenum">
              <a:rPr lang="en-US" smtClean="0"/>
              <a:t>8</a:t>
            </a:fld>
            <a:endParaRPr lang="en-US"/>
          </a:p>
        </p:txBody>
      </p:sp>
    </p:spTree>
    <p:extLst>
      <p:ext uri="{BB962C8B-B14F-4D97-AF65-F5344CB8AC3E}">
        <p14:creationId xmlns:p14="http://schemas.microsoft.com/office/powerpoint/2010/main" val="16158756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Unaligned Instructions - Give an example of a byte sequence with two different </a:t>
            </a:r>
            <a:r>
              <a:rPr lang="en-US" dirty="0" err="1"/>
              <a:t>disassemblies</a:t>
            </a:r>
            <a:r>
              <a:rPr lang="en-US" dirty="0"/>
              <a:t>.  (Just lift one from your PKDD presentation.)  Begin the byte sequence with a "</a:t>
            </a:r>
            <a:r>
              <a:rPr lang="en-US" dirty="0" err="1"/>
              <a:t>jmp</a:t>
            </a:r>
            <a:r>
              <a:rPr lang="en-US" dirty="0"/>
              <a:t> </a:t>
            </a:r>
            <a:r>
              <a:rPr lang="en-US" dirty="0" err="1"/>
              <a:t>eax</a:t>
            </a:r>
            <a:r>
              <a:rPr lang="en-US" dirty="0"/>
              <a:t>" instruction or something similar.  Explain that there's no way in general to know statically what </a:t>
            </a:r>
            <a:r>
              <a:rPr lang="en-US" dirty="0" err="1"/>
              <a:t>eax</a:t>
            </a:r>
            <a:r>
              <a:rPr lang="en-US" dirty="0"/>
              <a:t> will equal at runtime, so there's no way to know exactly where it will jump, and therefore no way to know which bytes start instructions.  This is why perfect disassembly is impossible in general.</a:t>
            </a:r>
          </a:p>
        </p:txBody>
      </p:sp>
      <p:sp>
        <p:nvSpPr>
          <p:cNvPr id="4" name="Slide Number Placeholder 3"/>
          <p:cNvSpPr>
            <a:spLocks noGrp="1"/>
          </p:cNvSpPr>
          <p:nvPr>
            <p:ph type="sldNum" sz="quarter" idx="10"/>
          </p:nvPr>
        </p:nvSpPr>
        <p:spPr/>
        <p:txBody>
          <a:bodyPr/>
          <a:lstStyle/>
          <a:p>
            <a:fld id="{ACBEA690-50EF-40D0-BE49-B1FD393B431F}" type="slidenum">
              <a:rPr lang="en-US" smtClean="0"/>
              <a:t>9</a:t>
            </a:fld>
            <a:endParaRPr lang="en-US"/>
          </a:p>
        </p:txBody>
      </p:sp>
    </p:spTree>
    <p:extLst>
      <p:ext uri="{BB962C8B-B14F-4D97-AF65-F5344CB8AC3E}">
        <p14:creationId xmlns:p14="http://schemas.microsoft.com/office/powerpoint/2010/main" val="1653259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73DD2EF-21CB-47D3-80A8-EB91ACE44405}" type="datetime1">
              <a:rPr lang="en-US" smtClean="0"/>
              <a:t>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31FAA-50EC-4C56-9D36-99FA80716BE4}"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5FE6D0-F030-4109-B8AA-70F3CB20885E}" type="datetime1">
              <a:rPr lang="en-US" smtClean="0"/>
              <a:t>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31FAA-50EC-4C56-9D36-99FA80716BE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71D3ACF-D089-4DE5-96CA-7EC2F745EF08}" type="datetime1">
              <a:rPr lang="en-US" smtClean="0"/>
              <a:t>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31FAA-50EC-4C56-9D36-99FA80716BE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BC64D8-45B6-4D69-A58B-298666D560CD}" type="datetime1">
              <a:rPr lang="en-US" smtClean="0"/>
              <a:t>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31FAA-50EC-4C56-9D36-99FA80716BE4}"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E04151-A5B8-451C-A1D4-17A3992BDA11}" type="datetime1">
              <a:rPr lang="en-US" smtClean="0"/>
              <a:t>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31FAA-50EC-4C56-9D36-99FA80716BE4}"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7D42BB2-095E-4BC0-B129-1C512DDA7824}" type="datetime1">
              <a:rPr lang="en-US" smtClean="0"/>
              <a:t>12/4/2012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331FAA-50EC-4C56-9D36-99FA80716BE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009136E-5C31-4086-A355-197014A7C6A9}" type="datetime1">
              <a:rPr lang="en-US" smtClean="0"/>
              <a:t>12/4/2012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331FAA-50EC-4C56-9D36-99FA80716BE4}"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685473-7158-4137-AA47-B136A2550DEC}" type="datetime1">
              <a:rPr lang="en-US" smtClean="0"/>
              <a:t>12/4/2012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331FAA-50EC-4C56-9D36-99FA80716BE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07C13B-7946-4C88-A5DE-0549C27869A2}" type="datetime1">
              <a:rPr lang="en-US" smtClean="0"/>
              <a:t>12/4/2012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331FAA-50EC-4C56-9D36-99FA80716BE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3379AA-55FA-432D-B9C8-0897752A61C3}" type="datetime1">
              <a:rPr lang="en-US" smtClean="0"/>
              <a:t>12/4/2012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331FAA-50EC-4C56-9D36-99FA80716BE4}"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768359-5DD4-4F00-BA06-E52C9014A302}" type="datetime1">
              <a:rPr lang="en-US" smtClean="0"/>
              <a:t>12/4/2012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331FAA-50EC-4C56-9D36-99FA80716BE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ED535E1-FFBB-4C43-9BAC-28D383096B03}" type="datetime1">
              <a:rPr lang="en-US" smtClean="0"/>
              <a:t>12/4/2012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1331FAA-50EC-4C56-9D36-99FA80716BE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3962400"/>
          </a:xfrm>
        </p:spPr>
        <p:txBody>
          <a:bodyPr>
            <a:normAutofit/>
          </a:bodyPr>
          <a:lstStyle/>
          <a:p>
            <a:r>
              <a:rPr lang="en-US" sz="5400" dirty="0" smtClean="0"/>
              <a:t>Securing Untrusted Code via Compiler-Agnostic Binary Rewriting</a:t>
            </a:r>
            <a:endParaRPr lang="en-US" sz="5400" dirty="0"/>
          </a:p>
        </p:txBody>
      </p:sp>
      <p:sp>
        <p:nvSpPr>
          <p:cNvPr id="3" name="Content Placeholder 2"/>
          <p:cNvSpPr>
            <a:spLocks noGrp="1"/>
          </p:cNvSpPr>
          <p:nvPr>
            <p:ph idx="1"/>
          </p:nvPr>
        </p:nvSpPr>
        <p:spPr>
          <a:xfrm>
            <a:off x="457200" y="4191000"/>
            <a:ext cx="8229600" cy="1981200"/>
          </a:xfrm>
        </p:spPr>
        <p:txBody>
          <a:bodyPr>
            <a:normAutofit/>
          </a:bodyPr>
          <a:lstStyle/>
          <a:p>
            <a:pPr marL="0" indent="0">
              <a:buNone/>
            </a:pPr>
            <a:r>
              <a:rPr lang="en-US" sz="3200" b="1" dirty="0"/>
              <a:t>Richard </a:t>
            </a:r>
            <a:r>
              <a:rPr lang="en-US" sz="3200" b="1" dirty="0" err="1"/>
              <a:t>Wartell</a:t>
            </a:r>
            <a:r>
              <a:rPr lang="en-US" sz="3200" b="1" dirty="0"/>
              <a:t>, </a:t>
            </a:r>
            <a:r>
              <a:rPr lang="en-US" sz="3200" b="1" dirty="0" err="1"/>
              <a:t>Vishwath</a:t>
            </a:r>
            <a:r>
              <a:rPr lang="en-US" sz="3200" b="1" dirty="0"/>
              <a:t> Mohan, </a:t>
            </a:r>
          </a:p>
          <a:p>
            <a:pPr marL="0" indent="0">
              <a:buNone/>
            </a:pPr>
            <a:r>
              <a:rPr lang="en-US" sz="3200" b="1" dirty="0"/>
              <a:t>Dr. Kevin </a:t>
            </a:r>
            <a:r>
              <a:rPr lang="en-US" sz="3200" b="1" dirty="0" err="1"/>
              <a:t>Hamlen</a:t>
            </a:r>
            <a:r>
              <a:rPr lang="en-US" sz="3200" b="1" dirty="0"/>
              <a:t>, Dr. </a:t>
            </a:r>
            <a:r>
              <a:rPr lang="en-US" sz="3200" b="1" dirty="0" err="1"/>
              <a:t>Zhiqiang</a:t>
            </a:r>
            <a:r>
              <a:rPr lang="en-US" sz="3200" b="1" dirty="0"/>
              <a:t> Lin</a:t>
            </a:r>
          </a:p>
          <a:p>
            <a:pPr marL="0" indent="0">
              <a:buNone/>
            </a:pPr>
            <a:r>
              <a:rPr lang="en-US" sz="2800" dirty="0"/>
              <a:t>The University of Texas at Dallas</a:t>
            </a:r>
          </a:p>
          <a:p>
            <a:pPr marL="0" indent="0">
              <a:buNone/>
            </a:pPr>
            <a:endParaRPr lang="en-US" dirty="0"/>
          </a:p>
        </p:txBody>
      </p:sp>
      <p:sp>
        <p:nvSpPr>
          <p:cNvPr id="4" name="Subtitle 2"/>
          <p:cNvSpPr txBox="1">
            <a:spLocks/>
          </p:cNvSpPr>
          <p:nvPr/>
        </p:nvSpPr>
        <p:spPr>
          <a:xfrm>
            <a:off x="457200" y="6096000"/>
            <a:ext cx="6858000" cy="1066800"/>
          </a:xfrm>
          <a:prstGeom prst="rect">
            <a:avLst/>
          </a:prstGeom>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n-US" sz="2400" dirty="0" smtClean="0"/>
              <a:t>Supported in part by NSF, AFOSR, and DARPA</a:t>
            </a:r>
            <a:endParaRPr lang="en-US" sz="2400" dirty="0"/>
          </a:p>
        </p:txBody>
      </p:sp>
      <p:sp>
        <p:nvSpPr>
          <p:cNvPr id="5" name="Slide Number Placeholder 4"/>
          <p:cNvSpPr>
            <a:spLocks noGrp="1"/>
          </p:cNvSpPr>
          <p:nvPr>
            <p:ph type="sldNum" sz="quarter" idx="12"/>
          </p:nvPr>
        </p:nvSpPr>
        <p:spPr/>
        <p:txBody>
          <a:bodyPr/>
          <a:lstStyle/>
          <a:p>
            <a:fld id="{41331FAA-50EC-4C56-9D36-99FA80716BE4}" type="slidenum">
              <a:rPr lang="en-US" smtClean="0"/>
              <a:t>1</a:t>
            </a:fld>
            <a:endParaRPr lang="en-US"/>
          </a:p>
        </p:txBody>
      </p:sp>
    </p:spTree>
    <p:extLst>
      <p:ext uri="{BB962C8B-B14F-4D97-AF65-F5344CB8AC3E}">
        <p14:creationId xmlns:p14="http://schemas.microsoft.com/office/powerpoint/2010/main" val="22059925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1216775" y="2450524"/>
            <a:ext cx="2362200" cy="2017913"/>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Original Binary</a:t>
            </a: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p:txBody>
      </p:sp>
      <p:sp>
        <p:nvSpPr>
          <p:cNvPr id="6" name="Rectangle 5"/>
          <p:cNvSpPr/>
          <p:nvPr/>
        </p:nvSpPr>
        <p:spPr>
          <a:xfrm>
            <a:off x="5100546" y="2065021"/>
            <a:ext cx="3433850" cy="243077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Reins Binary</a:t>
            </a:r>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p:txBody>
      </p:sp>
      <p:sp>
        <p:nvSpPr>
          <p:cNvPr id="2" name="Title 1"/>
          <p:cNvSpPr>
            <a:spLocks noGrp="1"/>
          </p:cNvSpPr>
          <p:nvPr>
            <p:ph type="title"/>
          </p:nvPr>
        </p:nvSpPr>
        <p:spPr/>
        <p:txBody>
          <a:bodyPr/>
          <a:lstStyle/>
          <a:p>
            <a:r>
              <a:rPr lang="en-US" dirty="0" smtClean="0"/>
              <a:t>Separating Code from Data</a:t>
            </a:r>
            <a:endParaRPr lang="en-US" dirty="0"/>
          </a:p>
        </p:txBody>
      </p:sp>
      <p:sp>
        <p:nvSpPr>
          <p:cNvPr id="4" name="Rectangle 3"/>
          <p:cNvSpPr/>
          <p:nvPr/>
        </p:nvSpPr>
        <p:spPr>
          <a:xfrm>
            <a:off x="1442951" y="2811781"/>
            <a:ext cx="1909849" cy="381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Header</a:t>
            </a:r>
            <a:endParaRPr lang="en-US" sz="2400" dirty="0"/>
          </a:p>
        </p:txBody>
      </p:sp>
      <p:sp>
        <p:nvSpPr>
          <p:cNvPr id="7" name="Rectangle 6"/>
          <p:cNvSpPr/>
          <p:nvPr/>
        </p:nvSpPr>
        <p:spPr>
          <a:xfrm>
            <a:off x="1442951" y="3192781"/>
            <a:ext cx="1909849" cy="38862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IAT</a:t>
            </a:r>
            <a:endParaRPr lang="en-US" sz="2400" dirty="0"/>
          </a:p>
        </p:txBody>
      </p:sp>
      <p:sp>
        <p:nvSpPr>
          <p:cNvPr id="8" name="Rectangle 7"/>
          <p:cNvSpPr/>
          <p:nvPr/>
        </p:nvSpPr>
        <p:spPr>
          <a:xfrm>
            <a:off x="1442951" y="3581401"/>
            <a:ext cx="1909849" cy="381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.data</a:t>
            </a:r>
            <a:endParaRPr lang="en-US" sz="2400" dirty="0"/>
          </a:p>
        </p:txBody>
      </p:sp>
      <p:sp>
        <p:nvSpPr>
          <p:cNvPr id="9" name="Rectangle 8"/>
          <p:cNvSpPr/>
          <p:nvPr/>
        </p:nvSpPr>
        <p:spPr>
          <a:xfrm>
            <a:off x="1442951" y="3962402"/>
            <a:ext cx="1909849" cy="3733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.text</a:t>
            </a:r>
            <a:endParaRPr lang="en-US" dirty="0" smtClean="0"/>
          </a:p>
        </p:txBody>
      </p:sp>
      <p:sp>
        <p:nvSpPr>
          <p:cNvPr id="10" name="TextBox 9"/>
          <p:cNvSpPr txBox="1"/>
          <p:nvPr/>
        </p:nvSpPr>
        <p:spPr>
          <a:xfrm>
            <a:off x="76200" y="1447800"/>
            <a:ext cx="4573038" cy="523220"/>
          </a:xfrm>
          <a:prstGeom prst="rect">
            <a:avLst/>
          </a:prstGeom>
          <a:noFill/>
        </p:spPr>
        <p:txBody>
          <a:bodyPr wrap="square" rtlCol="0">
            <a:spAutoFit/>
          </a:bodyPr>
          <a:lstStyle/>
          <a:p>
            <a:pPr algn="ctr"/>
            <a:r>
              <a:rPr lang="en-US" sz="2800" b="1" dirty="0" smtClean="0"/>
              <a:t>Original Memory Layout</a:t>
            </a:r>
            <a:endParaRPr lang="en-US" sz="2800" b="1" dirty="0"/>
          </a:p>
        </p:txBody>
      </p:sp>
      <p:sp>
        <p:nvSpPr>
          <p:cNvPr id="12" name="Rectangle 11"/>
          <p:cNvSpPr/>
          <p:nvPr/>
        </p:nvSpPr>
        <p:spPr>
          <a:xfrm>
            <a:off x="5253985" y="2514600"/>
            <a:ext cx="3128011" cy="381000"/>
          </a:xfrm>
          <a:prstGeom prst="rect">
            <a:avLst/>
          </a:prstGeom>
          <a:solidFill>
            <a:schemeClr val="accent1"/>
          </a:solidFill>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dirty="0" smtClean="0"/>
              <a:t>Rewritten Header</a:t>
            </a:r>
            <a:endParaRPr lang="en-US" sz="2400" dirty="0"/>
          </a:p>
        </p:txBody>
      </p:sp>
      <p:sp>
        <p:nvSpPr>
          <p:cNvPr id="13" name="Rectangle 12"/>
          <p:cNvSpPr/>
          <p:nvPr/>
        </p:nvSpPr>
        <p:spPr>
          <a:xfrm>
            <a:off x="5253985" y="2895600"/>
            <a:ext cx="3128011" cy="38862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IAT</a:t>
            </a:r>
            <a:endParaRPr lang="en-US" sz="2400" dirty="0"/>
          </a:p>
        </p:txBody>
      </p:sp>
      <p:sp>
        <p:nvSpPr>
          <p:cNvPr id="14" name="Rectangle 13"/>
          <p:cNvSpPr/>
          <p:nvPr/>
        </p:nvSpPr>
        <p:spPr>
          <a:xfrm>
            <a:off x="5253985" y="3284220"/>
            <a:ext cx="3128011" cy="381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.data</a:t>
            </a:r>
            <a:endParaRPr lang="en-US" sz="2400" dirty="0"/>
          </a:p>
        </p:txBody>
      </p:sp>
      <p:sp>
        <p:nvSpPr>
          <p:cNvPr id="15" name="Rectangle 14"/>
          <p:cNvSpPr/>
          <p:nvPr/>
        </p:nvSpPr>
        <p:spPr>
          <a:xfrm>
            <a:off x="5253985" y="3665219"/>
            <a:ext cx="3128011" cy="373382"/>
          </a:xfrm>
          <a:prstGeom prst="rect">
            <a:avLst/>
          </a:prstGeom>
          <a:solidFill>
            <a:schemeClr val="accent1"/>
          </a:solidFill>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dirty="0" smtClean="0"/>
              <a:t>.told (NX bit set)</a:t>
            </a:r>
            <a:endParaRPr lang="en-US" sz="2400" dirty="0"/>
          </a:p>
        </p:txBody>
      </p:sp>
      <p:sp>
        <p:nvSpPr>
          <p:cNvPr id="16" name="TextBox 15"/>
          <p:cNvSpPr txBox="1"/>
          <p:nvPr/>
        </p:nvSpPr>
        <p:spPr>
          <a:xfrm>
            <a:off x="4572000" y="1447800"/>
            <a:ext cx="4653049" cy="523220"/>
          </a:xfrm>
          <a:prstGeom prst="rect">
            <a:avLst/>
          </a:prstGeom>
          <a:noFill/>
        </p:spPr>
        <p:txBody>
          <a:bodyPr wrap="square" rtlCol="0">
            <a:spAutoFit/>
          </a:bodyPr>
          <a:lstStyle/>
          <a:p>
            <a:pPr algn="ctr"/>
            <a:r>
              <a:rPr lang="en-US" sz="2800" b="1" dirty="0" smtClean="0"/>
              <a:t>Rewritten Memory Layout</a:t>
            </a:r>
            <a:endParaRPr lang="en-US" sz="2800" b="1" dirty="0"/>
          </a:p>
        </p:txBody>
      </p:sp>
      <p:sp>
        <p:nvSpPr>
          <p:cNvPr id="18" name="Rectangle 17"/>
          <p:cNvSpPr/>
          <p:nvPr/>
        </p:nvSpPr>
        <p:spPr>
          <a:xfrm>
            <a:off x="5253984" y="4038599"/>
            <a:ext cx="3128011" cy="381001"/>
          </a:xfrm>
          <a:prstGeom prst="rect">
            <a:avLst/>
          </a:prstGeom>
          <a:solidFill>
            <a:schemeClr val="accent1"/>
          </a:solidFill>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dirty="0" smtClean="0"/>
              <a:t>.</a:t>
            </a:r>
            <a:r>
              <a:rPr lang="en-US" sz="2400" dirty="0" err="1" smtClean="0"/>
              <a:t>tnew</a:t>
            </a:r>
            <a:r>
              <a:rPr lang="en-US" sz="2400" dirty="0" smtClean="0"/>
              <a:t> (NW bit set)</a:t>
            </a:r>
            <a:endParaRPr lang="en-US" sz="1200" dirty="0"/>
          </a:p>
        </p:txBody>
      </p:sp>
      <p:sp>
        <p:nvSpPr>
          <p:cNvPr id="20" name="Rectangle 19"/>
          <p:cNvSpPr/>
          <p:nvPr/>
        </p:nvSpPr>
        <p:spPr>
          <a:xfrm>
            <a:off x="968430" y="6327620"/>
            <a:ext cx="313460" cy="342900"/>
          </a:xfrm>
          <a:prstGeom prst="rect">
            <a:avLst/>
          </a:prstGeom>
          <a:solidFill>
            <a:schemeClr val="accent1"/>
          </a:solidFill>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     </a:t>
            </a:r>
          </a:p>
        </p:txBody>
      </p:sp>
      <p:sp>
        <p:nvSpPr>
          <p:cNvPr id="3" name="TextBox 2"/>
          <p:cNvSpPr txBox="1"/>
          <p:nvPr/>
        </p:nvSpPr>
        <p:spPr>
          <a:xfrm>
            <a:off x="1291071" y="6305490"/>
            <a:ext cx="6709929" cy="400110"/>
          </a:xfrm>
          <a:prstGeom prst="rect">
            <a:avLst/>
          </a:prstGeom>
          <a:noFill/>
        </p:spPr>
        <p:txBody>
          <a:bodyPr wrap="square" rtlCol="0">
            <a:spAutoFit/>
          </a:bodyPr>
          <a:lstStyle/>
          <a:p>
            <a:r>
              <a:rPr lang="en-US" sz="2000" dirty="0" smtClean="0"/>
              <a:t>Denotes a section that is modified during static rewriting</a:t>
            </a:r>
            <a:endParaRPr lang="en-US" sz="2000" dirty="0"/>
          </a:p>
        </p:txBody>
      </p:sp>
      <p:sp>
        <p:nvSpPr>
          <p:cNvPr id="5" name="Slide Number Placeholder 4"/>
          <p:cNvSpPr>
            <a:spLocks noGrp="1"/>
          </p:cNvSpPr>
          <p:nvPr>
            <p:ph type="sldNum" sz="quarter" idx="12"/>
          </p:nvPr>
        </p:nvSpPr>
        <p:spPr/>
        <p:txBody>
          <a:bodyPr/>
          <a:lstStyle/>
          <a:p>
            <a:fld id="{41331FAA-50EC-4C56-9D36-99FA80716BE4}" type="slidenum">
              <a:rPr lang="en-US" smtClean="0"/>
              <a:t>10</a:t>
            </a:fld>
            <a:endParaRPr lang="en-US"/>
          </a:p>
        </p:txBody>
      </p:sp>
      <p:cxnSp>
        <p:nvCxnSpPr>
          <p:cNvPr id="21" name="Straight Connector 20"/>
          <p:cNvCxnSpPr>
            <a:stCxn id="2" idx="2"/>
          </p:cNvCxnSpPr>
          <p:nvPr/>
        </p:nvCxnSpPr>
        <p:spPr>
          <a:xfrm>
            <a:off x="4572000" y="1524000"/>
            <a:ext cx="0" cy="457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4871947" y="4984865"/>
            <a:ext cx="38910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181598" y="4983480"/>
            <a:ext cx="3433852" cy="400110"/>
          </a:xfrm>
          <a:prstGeom prst="rect">
            <a:avLst/>
          </a:prstGeom>
          <a:noFill/>
        </p:spPr>
        <p:txBody>
          <a:bodyPr wrap="square" rtlCol="0">
            <a:spAutoFit/>
          </a:bodyPr>
          <a:lstStyle/>
          <a:p>
            <a:pPr algn="ctr"/>
            <a:r>
              <a:rPr lang="en-US" sz="2000" b="1" dirty="0" smtClean="0"/>
              <a:t>High Memory</a:t>
            </a:r>
            <a:endParaRPr lang="en-US" sz="2000" b="1" dirty="0"/>
          </a:p>
        </p:txBody>
      </p:sp>
      <p:sp>
        <p:nvSpPr>
          <p:cNvPr id="29" name="TextBox 28"/>
          <p:cNvSpPr txBox="1"/>
          <p:nvPr/>
        </p:nvSpPr>
        <p:spPr>
          <a:xfrm>
            <a:off x="5181600" y="4543945"/>
            <a:ext cx="3433850" cy="400110"/>
          </a:xfrm>
          <a:prstGeom prst="rect">
            <a:avLst/>
          </a:prstGeom>
          <a:noFill/>
        </p:spPr>
        <p:txBody>
          <a:bodyPr wrap="square" rtlCol="0">
            <a:spAutoFit/>
          </a:bodyPr>
          <a:lstStyle/>
          <a:p>
            <a:pPr algn="ctr"/>
            <a:r>
              <a:rPr lang="en-US" sz="2000" b="1" dirty="0" smtClean="0"/>
              <a:t>Low Memory</a:t>
            </a:r>
            <a:endParaRPr lang="en-US" sz="2000" b="1" dirty="0"/>
          </a:p>
        </p:txBody>
      </p:sp>
      <p:sp>
        <p:nvSpPr>
          <p:cNvPr id="11" name="Rectangle 10"/>
          <p:cNvSpPr/>
          <p:nvPr/>
        </p:nvSpPr>
        <p:spPr>
          <a:xfrm>
            <a:off x="457200" y="5177790"/>
            <a:ext cx="1752600" cy="38481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k</a:t>
            </a:r>
            <a:r>
              <a:rPr lang="en-US" dirty="0" smtClean="0"/>
              <a:t>ernel32.dll</a:t>
            </a:r>
            <a:endParaRPr lang="en-US" dirty="0"/>
          </a:p>
        </p:txBody>
      </p:sp>
      <p:sp>
        <p:nvSpPr>
          <p:cNvPr id="24" name="Rectangle 23"/>
          <p:cNvSpPr/>
          <p:nvPr/>
        </p:nvSpPr>
        <p:spPr>
          <a:xfrm>
            <a:off x="2476500" y="5177790"/>
            <a:ext cx="1752600" cy="38481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user32.dll</a:t>
            </a:r>
            <a:endParaRPr lang="en-US" dirty="0"/>
          </a:p>
        </p:txBody>
      </p:sp>
      <p:sp>
        <p:nvSpPr>
          <p:cNvPr id="26" name="Rectangle 25"/>
          <p:cNvSpPr/>
          <p:nvPr/>
        </p:nvSpPr>
        <p:spPr>
          <a:xfrm>
            <a:off x="5021922" y="5558790"/>
            <a:ext cx="1752600" cy="38481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user32.dll</a:t>
            </a:r>
            <a:endParaRPr lang="en-US" dirty="0"/>
          </a:p>
        </p:txBody>
      </p:sp>
      <p:sp>
        <p:nvSpPr>
          <p:cNvPr id="27" name="Rectangle 26"/>
          <p:cNvSpPr/>
          <p:nvPr/>
        </p:nvSpPr>
        <p:spPr>
          <a:xfrm>
            <a:off x="7000698" y="5558790"/>
            <a:ext cx="1752600" cy="38481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k</a:t>
            </a:r>
            <a:r>
              <a:rPr lang="en-US" dirty="0" smtClean="0"/>
              <a:t>ernel32.dll</a:t>
            </a:r>
            <a:endParaRPr lang="en-US" dirty="0"/>
          </a:p>
        </p:txBody>
      </p:sp>
    </p:spTree>
    <p:extLst>
      <p:ext uri="{BB962C8B-B14F-4D97-AF65-F5344CB8AC3E}">
        <p14:creationId xmlns:p14="http://schemas.microsoft.com/office/powerpoint/2010/main" val="17321651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De-Shingling Disassembly</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26904207"/>
              </p:ext>
            </p:extLst>
          </p:nvPr>
        </p:nvGraphicFramePr>
        <p:xfrm>
          <a:off x="457200" y="2331720"/>
          <a:ext cx="7696200" cy="4358640"/>
        </p:xfrm>
        <a:graphic>
          <a:graphicData uri="http://schemas.openxmlformats.org/drawingml/2006/table">
            <a:tbl>
              <a:tblPr firstRow="1" bandRow="1">
                <a:tableStyleId>{5C22544A-7EE6-4342-B048-85BDC9FD1C3A}</a:tableStyleId>
              </a:tblPr>
              <a:tblGrid>
                <a:gridCol w="381000"/>
                <a:gridCol w="770170"/>
                <a:gridCol w="230649"/>
                <a:gridCol w="1396693"/>
                <a:gridCol w="234176"/>
                <a:gridCol w="1326995"/>
                <a:gridCol w="234176"/>
                <a:gridCol w="1405053"/>
                <a:gridCol w="234176"/>
                <a:gridCol w="1483112"/>
              </a:tblGrid>
              <a:tr h="240323">
                <a:tc>
                  <a:txBody>
                    <a:bodyPr/>
                    <a:lstStyle/>
                    <a:p>
                      <a:pPr algn="ctr"/>
                      <a:endParaRPr lang="en-US" sz="1600" dirty="0">
                        <a:latin typeface="Courier New" pitchFamily="49" charset="0"/>
                        <a:cs typeface="Courier New" pitchFamily="49"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smtClean="0">
                          <a:latin typeface="Courier New" pitchFamily="49" charset="0"/>
                          <a:cs typeface="Courier New" pitchFamily="49" charset="0"/>
                        </a:rPr>
                        <a:t>Hex</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1600" dirty="0" smtClean="0">
                          <a:latin typeface="Courier New" pitchFamily="49" charset="0"/>
                          <a:cs typeface="Courier New" pitchFamily="49" charset="0"/>
                        </a:rPr>
                        <a:t>Path 1</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1600" dirty="0" smtClean="0">
                          <a:latin typeface="Courier New" pitchFamily="49" charset="0"/>
                          <a:cs typeface="Courier New" pitchFamily="49" charset="0"/>
                        </a:rPr>
                        <a:t>Path</a:t>
                      </a:r>
                      <a:r>
                        <a:rPr lang="en-US" sz="1600" baseline="0" dirty="0" smtClean="0">
                          <a:latin typeface="Courier New" pitchFamily="49" charset="0"/>
                          <a:cs typeface="Courier New" pitchFamily="49" charset="0"/>
                        </a:rPr>
                        <a:t> 2</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1600" dirty="0" smtClean="0">
                          <a:latin typeface="Courier New" pitchFamily="49" charset="0"/>
                          <a:cs typeface="Courier New" pitchFamily="49" charset="0"/>
                        </a:rPr>
                        <a:t>Path 3</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1600" dirty="0" smtClean="0">
                          <a:latin typeface="Courier New" pitchFamily="49" charset="0"/>
                          <a:cs typeface="Courier New" pitchFamily="49" charset="0"/>
                        </a:rPr>
                        <a:t>Path 4</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0323">
                <a:tc>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smtClean="0">
                          <a:latin typeface="Courier New" pitchFamily="49" charset="0"/>
                          <a:cs typeface="Courier New" pitchFamily="49" charset="0"/>
                        </a:rPr>
                        <a:t>FF</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l"/>
                      <a:r>
                        <a:rPr lang="en-US" sz="1600" smtClean="0">
                          <a:latin typeface="Courier New" pitchFamily="49" charset="0"/>
                          <a:cs typeface="Courier New" pitchFamily="49" charset="0"/>
                        </a:rPr>
                        <a:t>jmp eax</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US" sz="1600" dirty="0">
                        <a:latin typeface="Courier New" pitchFamily="49" charset="0"/>
                        <a:cs typeface="Courier New" pitchFamily="49"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algn="l"/>
                      <a:endParaRPr lang="en-US" sz="1600" dirty="0">
                        <a:latin typeface="Courier New" pitchFamily="49" charset="0"/>
                        <a:cs typeface="Courier New" pitchFamily="49"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algn="l"/>
                      <a:endParaRPr lang="en-US" sz="1600" dirty="0">
                        <a:latin typeface="Courier New" pitchFamily="49" charset="0"/>
                        <a:cs typeface="Courier New" pitchFamily="49"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0323">
                <a:tc>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smtClean="0">
                          <a:latin typeface="Courier New" pitchFamily="49" charset="0"/>
                          <a:cs typeface="Courier New" pitchFamily="49" charset="0"/>
                        </a:rPr>
                        <a:t>E0</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vMerge="1">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r>
                        <a:rPr lang="en-US" sz="1600" dirty="0" err="1" smtClean="0">
                          <a:latin typeface="Courier New" pitchFamily="49" charset="0"/>
                          <a:cs typeface="Courier New" pitchFamily="49" charset="0"/>
                        </a:rPr>
                        <a:t>loopne</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0323">
                <a:tc>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smtClean="0">
                          <a:latin typeface="Courier New" pitchFamily="49" charset="0"/>
                          <a:cs typeface="Courier New" pitchFamily="49" charset="0"/>
                        </a:rPr>
                        <a:t>5B</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l"/>
                      <a:r>
                        <a:rPr lang="en-US" sz="1600" dirty="0" smtClean="0">
                          <a:latin typeface="Courier New" pitchFamily="49" charset="0"/>
                          <a:cs typeface="Courier New" pitchFamily="49" charset="0"/>
                        </a:rPr>
                        <a:t>pop</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0323">
                <a:tc>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smtClean="0">
                          <a:latin typeface="Courier New" pitchFamily="49" charset="0"/>
                          <a:cs typeface="Courier New" pitchFamily="49" charset="0"/>
                        </a:rPr>
                        <a:t>5D</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l"/>
                      <a:r>
                        <a:rPr lang="en-US" sz="1600" dirty="0" smtClean="0">
                          <a:latin typeface="Courier New" pitchFamily="49" charset="0"/>
                          <a:cs typeface="Courier New" pitchFamily="49" charset="0"/>
                        </a:rPr>
                        <a:t>L1:</a:t>
                      </a:r>
                      <a:r>
                        <a:rPr lang="en-US" sz="1600" baseline="0" dirty="0" smtClean="0">
                          <a:latin typeface="Courier New" pitchFamily="49" charset="0"/>
                          <a:cs typeface="Courier New" pitchFamily="49" charset="0"/>
                        </a:rPr>
                        <a:t> </a:t>
                      </a:r>
                      <a:r>
                        <a:rPr lang="en-US" sz="1600" dirty="0" smtClean="0">
                          <a:latin typeface="Courier New" pitchFamily="49" charset="0"/>
                          <a:cs typeface="Courier New" pitchFamily="49" charset="0"/>
                        </a:rPr>
                        <a:t>pop</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0323">
                <a:tc>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smtClean="0">
                          <a:latin typeface="Courier New" pitchFamily="49" charset="0"/>
                          <a:cs typeface="Courier New" pitchFamily="49" charset="0"/>
                        </a:rPr>
                        <a:t>C3</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l"/>
                      <a:r>
                        <a:rPr lang="en-US" sz="1600" dirty="0" err="1" smtClean="0">
                          <a:latin typeface="Courier New" pitchFamily="49" charset="0"/>
                          <a:cs typeface="Courier New" pitchFamily="49" charset="0"/>
                        </a:rPr>
                        <a:t>retn</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pPr algn="l"/>
                      <a:endParaRPr lang="en-US" sz="1600" dirty="0">
                        <a:latin typeface="Courier New" pitchFamily="49" charset="0"/>
                        <a:cs typeface="Courier New" pitchFamily="49"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0323">
                <a:tc>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smtClean="0">
                          <a:latin typeface="Courier New" pitchFamily="49" charset="0"/>
                          <a:cs typeface="Courier New" pitchFamily="49" charset="0"/>
                        </a:rPr>
                        <a:t>0F</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rowSpan="6">
                  <a:txBody>
                    <a:bodyPr/>
                    <a:lstStyle/>
                    <a:p>
                      <a:pPr algn="l"/>
                      <a:r>
                        <a:rPr lang="en-US" sz="1600" dirty="0" err="1" smtClean="0">
                          <a:latin typeface="Courier New" pitchFamily="49" charset="0"/>
                          <a:cs typeface="Courier New" pitchFamily="49" charset="0"/>
                        </a:rPr>
                        <a:t>jcc</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0323">
                <a:tc>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smtClean="0">
                          <a:latin typeface="Courier New" pitchFamily="49" charset="0"/>
                          <a:cs typeface="Courier New" pitchFamily="49" charset="0"/>
                        </a:rPr>
                        <a:t>88</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vMerge="1">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l"/>
                      <a:r>
                        <a:rPr lang="en-US" sz="1600" dirty="0" err="1" smtClean="0">
                          <a:latin typeface="Courier New" pitchFamily="49" charset="0"/>
                          <a:cs typeface="Courier New" pitchFamily="49" charset="0"/>
                        </a:rPr>
                        <a:t>mov</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0323">
                <a:tc>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smtClean="0">
                          <a:latin typeface="Courier New" pitchFamily="49" charset="0"/>
                          <a:cs typeface="Courier New" pitchFamily="49" charset="0"/>
                        </a:rPr>
                        <a:t>B0</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vMerge="1">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r>
                        <a:rPr lang="en-US" sz="1600" dirty="0" err="1" smtClean="0">
                          <a:latin typeface="Courier New" pitchFamily="49" charset="0"/>
                          <a:cs typeface="Courier New" pitchFamily="49" charset="0"/>
                        </a:rPr>
                        <a:t>mov</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240323">
                <a:tc>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smtClean="0">
                          <a:latin typeface="Courier New" pitchFamily="49" charset="0"/>
                          <a:cs typeface="Courier New" pitchFamily="49" charset="0"/>
                        </a:rPr>
                        <a:t>50</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vMerge="1">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0323">
                <a:tc>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smtClean="0">
                          <a:latin typeface="Courier New" pitchFamily="49" charset="0"/>
                          <a:cs typeface="Courier New" pitchFamily="49" charset="0"/>
                        </a:rPr>
                        <a:t>FF</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vMerge="1">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smtClean="0">
                          <a:latin typeface="Courier New" pitchFamily="49" charset="0"/>
                          <a:cs typeface="Courier New" pitchFamily="49" charset="0"/>
                        </a:rPr>
                        <a:t>N/A</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240323">
                <a:tc>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smtClean="0">
                          <a:latin typeface="Courier New" pitchFamily="49" charset="0"/>
                          <a:cs typeface="Courier New" pitchFamily="49" charset="0"/>
                        </a:rPr>
                        <a:t>FF</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vMerge="1">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endParaRPr lang="en-US" sz="1600" dirty="0">
                        <a:latin typeface="Courier New" pitchFamily="49" charset="0"/>
                        <a:cs typeface="Courier New" pitchFamily="49"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r h="240323">
                <a:tc>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dirty="0" smtClean="0">
                          <a:latin typeface="Courier New" pitchFamily="49" charset="0"/>
                          <a:cs typeface="Courier New" pitchFamily="49" charset="0"/>
                        </a:rPr>
                        <a:t>8B</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gn="ct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l"/>
                      <a:r>
                        <a:rPr lang="en-US" sz="1600" dirty="0" smtClean="0">
                          <a:latin typeface="Courier New" pitchFamily="49" charset="0"/>
                          <a:cs typeface="Courier New" pitchFamily="49" charset="0"/>
                        </a:rPr>
                        <a:t>L2: </a:t>
                      </a:r>
                      <a:r>
                        <a:rPr lang="en-US" sz="1600" dirty="0" err="1" smtClean="0">
                          <a:latin typeface="Courier New" pitchFamily="49" charset="0"/>
                          <a:cs typeface="Courier New" pitchFamily="49" charset="0"/>
                        </a:rPr>
                        <a:t>mov</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Rectangle 3"/>
          <p:cNvSpPr/>
          <p:nvPr/>
        </p:nvSpPr>
        <p:spPr>
          <a:xfrm>
            <a:off x="609600" y="1447800"/>
            <a:ext cx="7848600" cy="37865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latin typeface="Courier New" pitchFamily="49" charset="0"/>
                <a:cs typeface="Courier New" pitchFamily="49" charset="0"/>
              </a:rPr>
              <a:t>Byte Sequence: FF E0 5B 5D C3 0F 88 B0 50 FF </a:t>
            </a:r>
            <a:r>
              <a:rPr lang="en-US" dirty="0" err="1" smtClean="0">
                <a:latin typeface="Courier New" pitchFamily="49" charset="0"/>
                <a:cs typeface="Courier New" pitchFamily="49" charset="0"/>
              </a:rPr>
              <a:t>FF</a:t>
            </a:r>
            <a:r>
              <a:rPr lang="en-US" dirty="0" smtClean="0">
                <a:latin typeface="Courier New" pitchFamily="49" charset="0"/>
                <a:cs typeface="Courier New" pitchFamily="49" charset="0"/>
              </a:rPr>
              <a:t> 8B</a:t>
            </a:r>
            <a:endParaRPr lang="en-US" dirty="0">
              <a:latin typeface="Courier New" pitchFamily="49" charset="0"/>
              <a:cs typeface="Courier New" pitchFamily="49" charset="0"/>
            </a:endParaRPr>
          </a:p>
        </p:txBody>
      </p:sp>
      <p:sp>
        <p:nvSpPr>
          <p:cNvPr id="3" name="Slide Number Placeholder 2"/>
          <p:cNvSpPr>
            <a:spLocks noGrp="1"/>
          </p:cNvSpPr>
          <p:nvPr>
            <p:ph type="sldNum" sz="quarter" idx="12"/>
          </p:nvPr>
        </p:nvSpPr>
        <p:spPr/>
        <p:txBody>
          <a:bodyPr/>
          <a:lstStyle/>
          <a:p>
            <a:fld id="{41331FAA-50EC-4C56-9D36-99FA80716BE4}" type="slidenum">
              <a:rPr lang="en-US" smtClean="0"/>
              <a:t>11</a:t>
            </a:fld>
            <a:endParaRPr lang="en-US"/>
          </a:p>
        </p:txBody>
      </p:sp>
      <p:sp>
        <p:nvSpPr>
          <p:cNvPr id="8" name="Left Arrow 7"/>
          <p:cNvSpPr/>
          <p:nvPr/>
        </p:nvSpPr>
        <p:spPr>
          <a:xfrm>
            <a:off x="3505200" y="3700698"/>
            <a:ext cx="1093034"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Left Arrow 8"/>
          <p:cNvSpPr/>
          <p:nvPr/>
        </p:nvSpPr>
        <p:spPr>
          <a:xfrm>
            <a:off x="5105400" y="6400800"/>
            <a:ext cx="1093034"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533400" y="3048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533400" y="4731936"/>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p:cNvGrpSpPr/>
          <p:nvPr/>
        </p:nvGrpSpPr>
        <p:grpSpPr>
          <a:xfrm>
            <a:off x="533400" y="2718841"/>
            <a:ext cx="228600" cy="3910559"/>
            <a:chOff x="838200" y="2490241"/>
            <a:chExt cx="228600" cy="3910559"/>
          </a:xfrm>
        </p:grpSpPr>
        <p:grpSp>
          <p:nvGrpSpPr>
            <p:cNvPr id="26" name="Group 25"/>
            <p:cNvGrpSpPr/>
            <p:nvPr/>
          </p:nvGrpSpPr>
          <p:grpSpPr>
            <a:xfrm>
              <a:off x="838200" y="2490241"/>
              <a:ext cx="228600" cy="1891651"/>
              <a:chOff x="838200" y="2490241"/>
              <a:chExt cx="228600" cy="1891651"/>
            </a:xfrm>
          </p:grpSpPr>
          <p:sp>
            <p:nvSpPr>
              <p:cNvPr id="19" name="Oval 18"/>
              <p:cNvSpPr/>
              <p:nvPr/>
            </p:nvSpPr>
            <p:spPr>
              <a:xfrm>
                <a:off x="838200" y="2490241"/>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838200" y="314035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838200" y="3507241"/>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838200" y="3837188"/>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838200" y="4153292"/>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Oval 27"/>
            <p:cNvSpPr/>
            <p:nvPr/>
          </p:nvSpPr>
          <p:spPr>
            <a:xfrm>
              <a:off x="838200" y="6172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Oval 29"/>
          <p:cNvSpPr/>
          <p:nvPr/>
        </p:nvSpPr>
        <p:spPr>
          <a:xfrm>
            <a:off x="530887" y="5049719"/>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Multiply 30"/>
          <p:cNvSpPr/>
          <p:nvPr/>
        </p:nvSpPr>
        <p:spPr>
          <a:xfrm flipH="1">
            <a:off x="509282" y="5715000"/>
            <a:ext cx="276833" cy="304800"/>
          </a:xfrm>
          <a:prstGeom prst="mathMultiply">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Multiply 31"/>
          <p:cNvSpPr/>
          <p:nvPr/>
        </p:nvSpPr>
        <p:spPr>
          <a:xfrm flipH="1">
            <a:off x="506770" y="5027110"/>
            <a:ext cx="276833" cy="304800"/>
          </a:xfrm>
          <a:prstGeom prst="mathMultiply">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752600" y="2286000"/>
            <a:ext cx="1600200" cy="457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352800" y="2286000"/>
            <a:ext cx="1600200" cy="457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4953000" y="2283378"/>
            <a:ext cx="1600200" cy="457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Multiply 35"/>
          <p:cNvSpPr/>
          <p:nvPr/>
        </p:nvSpPr>
        <p:spPr>
          <a:xfrm flipH="1">
            <a:off x="4980967" y="1923714"/>
            <a:ext cx="276833" cy="304800"/>
          </a:xfrm>
          <a:prstGeom prst="mathMultiply">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2758975" y="196181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6542988" y="2228514"/>
            <a:ext cx="1752600" cy="346291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6553200" y="5691433"/>
            <a:ext cx="1752600" cy="4572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6542988" y="2228514"/>
            <a:ext cx="1742388" cy="457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2987575" y="1905000"/>
            <a:ext cx="5089625" cy="369332"/>
          </a:xfrm>
          <a:prstGeom prst="rect">
            <a:avLst/>
          </a:prstGeom>
          <a:noFill/>
        </p:spPr>
        <p:txBody>
          <a:bodyPr wrap="square" rtlCol="0">
            <a:spAutoFit/>
          </a:bodyPr>
          <a:lstStyle/>
          <a:p>
            <a:r>
              <a:rPr lang="en-US" b="1" dirty="0" smtClean="0"/>
              <a:t>Disassembled           Invalid</a:t>
            </a:r>
            <a:endParaRPr lang="en-US" b="1" dirty="0"/>
          </a:p>
        </p:txBody>
      </p:sp>
      <p:graphicFrame>
        <p:nvGraphicFramePr>
          <p:cNvPr id="6" name="Table 5"/>
          <p:cNvGraphicFramePr>
            <a:graphicFrameLocks noGrp="1"/>
          </p:cNvGraphicFramePr>
          <p:nvPr>
            <p:extLst>
              <p:ext uri="{D42A27DB-BD31-4B8C-83A1-F6EECF244321}">
                <p14:modId xmlns:p14="http://schemas.microsoft.com/office/powerpoint/2010/main" val="1088032148"/>
              </p:ext>
            </p:extLst>
          </p:nvPr>
        </p:nvGraphicFramePr>
        <p:xfrm>
          <a:off x="6858000" y="2362200"/>
          <a:ext cx="1752600" cy="4297680"/>
        </p:xfrm>
        <a:graphic>
          <a:graphicData uri="http://schemas.openxmlformats.org/drawingml/2006/table">
            <a:tbl>
              <a:tblPr firstRow="1" bandRow="1">
                <a:tableStyleId>{5940675A-B579-460E-94D1-54222C63F5DA}</a:tableStyleId>
              </a:tblPr>
              <a:tblGrid>
                <a:gridCol w="1752600"/>
              </a:tblGrid>
              <a:tr h="321469">
                <a:tc>
                  <a:txBody>
                    <a:bodyPr/>
                    <a:lstStyle/>
                    <a:p>
                      <a:r>
                        <a:rPr lang="en-US" b="1" dirty="0" smtClean="0">
                          <a:solidFill>
                            <a:schemeClr val="bg1"/>
                          </a:solidFill>
                        </a:rPr>
                        <a:t>Included</a:t>
                      </a:r>
                    </a:p>
                    <a:p>
                      <a:r>
                        <a:rPr lang="en-US" b="1" dirty="0" smtClean="0">
                          <a:solidFill>
                            <a:schemeClr val="bg1"/>
                          </a:solidFill>
                        </a:rPr>
                        <a:t>Disassembly</a:t>
                      </a:r>
                      <a:endParaRPr lang="en-US" b="1" dirty="0">
                        <a:solidFill>
                          <a:schemeClr val="bg1"/>
                        </a:solidFill>
                      </a:endParaRPr>
                    </a:p>
                  </a:txBody>
                  <a:tcPr>
                    <a:solidFill>
                      <a:schemeClr val="accent1"/>
                    </a:solidFill>
                  </a:tcPr>
                </a:tc>
              </a:tr>
              <a:tr h="321469">
                <a:tc>
                  <a:txBody>
                    <a:bodyPr/>
                    <a:lstStyle/>
                    <a:p>
                      <a:r>
                        <a:rPr lang="en-US" dirty="0" err="1" smtClean="0">
                          <a:latin typeface="Courier New" pitchFamily="49" charset="0"/>
                          <a:cs typeface="Courier New" pitchFamily="49" charset="0"/>
                        </a:rPr>
                        <a:t>jmp</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eax</a:t>
                      </a:r>
                      <a:endParaRPr lang="en-US" dirty="0">
                        <a:latin typeface="Courier New" pitchFamily="49" charset="0"/>
                        <a:cs typeface="Courier New" pitchFamily="49" charset="0"/>
                      </a:endParaRPr>
                    </a:p>
                  </a:txBody>
                  <a:tcPr>
                    <a:solidFill>
                      <a:schemeClr val="bg1">
                        <a:lumMod val="75000"/>
                      </a:schemeClr>
                    </a:solidFill>
                  </a:tcPr>
                </a:tc>
              </a:tr>
              <a:tr h="321469">
                <a:tc>
                  <a:txBody>
                    <a:bodyPr/>
                    <a:lstStyle/>
                    <a:p>
                      <a:r>
                        <a:rPr lang="en-US" dirty="0" smtClean="0">
                          <a:latin typeface="Courier New" pitchFamily="49" charset="0"/>
                          <a:cs typeface="Courier New" pitchFamily="49" charset="0"/>
                        </a:rPr>
                        <a:t>pop</a:t>
                      </a:r>
                      <a:endParaRPr lang="en-US" dirty="0">
                        <a:latin typeface="Courier New" pitchFamily="49" charset="0"/>
                        <a:cs typeface="Courier New" pitchFamily="49" charset="0"/>
                      </a:endParaRPr>
                    </a:p>
                  </a:txBody>
                  <a:tcPr>
                    <a:solidFill>
                      <a:schemeClr val="bg1">
                        <a:lumMod val="75000"/>
                      </a:schemeClr>
                    </a:solidFill>
                  </a:tcPr>
                </a:tc>
              </a:tr>
              <a:tr h="321469">
                <a:tc>
                  <a:txBody>
                    <a:bodyPr/>
                    <a:lstStyle/>
                    <a:p>
                      <a:r>
                        <a:rPr lang="en-US" dirty="0" smtClean="0">
                          <a:latin typeface="Courier New" pitchFamily="49" charset="0"/>
                          <a:cs typeface="Courier New" pitchFamily="49" charset="0"/>
                        </a:rPr>
                        <a:t>L1: pop</a:t>
                      </a:r>
                      <a:endParaRPr lang="en-US" dirty="0">
                        <a:latin typeface="Courier New" pitchFamily="49" charset="0"/>
                        <a:cs typeface="Courier New" pitchFamily="49" charset="0"/>
                      </a:endParaRPr>
                    </a:p>
                  </a:txBody>
                  <a:tcPr>
                    <a:solidFill>
                      <a:schemeClr val="bg1">
                        <a:lumMod val="75000"/>
                      </a:schemeClr>
                    </a:solidFill>
                  </a:tcPr>
                </a:tc>
              </a:tr>
              <a:tr h="321469">
                <a:tc>
                  <a:txBody>
                    <a:bodyPr/>
                    <a:lstStyle/>
                    <a:p>
                      <a:r>
                        <a:rPr lang="en-US" dirty="0" err="1" smtClean="0">
                          <a:latin typeface="Courier New" pitchFamily="49" charset="0"/>
                          <a:cs typeface="Courier New" pitchFamily="49" charset="0"/>
                        </a:rPr>
                        <a:t>retn</a:t>
                      </a:r>
                      <a:endParaRPr lang="en-US" dirty="0">
                        <a:latin typeface="Courier New" pitchFamily="49" charset="0"/>
                        <a:cs typeface="Courier New" pitchFamily="49" charset="0"/>
                      </a:endParaRPr>
                    </a:p>
                  </a:txBody>
                  <a:tcPr>
                    <a:solidFill>
                      <a:schemeClr val="bg1">
                        <a:lumMod val="75000"/>
                      </a:schemeClr>
                    </a:solidFill>
                  </a:tcPr>
                </a:tc>
              </a:tr>
              <a:tr h="321469">
                <a:tc>
                  <a:txBody>
                    <a:bodyPr/>
                    <a:lstStyle/>
                    <a:p>
                      <a:r>
                        <a:rPr lang="en-US" dirty="0" err="1" smtClean="0">
                          <a:latin typeface="Courier New" pitchFamily="49" charset="0"/>
                          <a:cs typeface="Courier New" pitchFamily="49" charset="0"/>
                        </a:rPr>
                        <a:t>jcc</a:t>
                      </a:r>
                      <a:endParaRPr lang="en-US" dirty="0">
                        <a:latin typeface="Courier New" pitchFamily="49" charset="0"/>
                        <a:cs typeface="Courier New" pitchFamily="49" charset="0"/>
                      </a:endParaRPr>
                    </a:p>
                  </a:txBody>
                  <a:tcPr>
                    <a:solidFill>
                      <a:schemeClr val="bg1">
                        <a:lumMod val="75000"/>
                      </a:schemeClr>
                    </a:solidFill>
                  </a:tcPr>
                </a:tc>
              </a:tr>
              <a:tr h="321469">
                <a:tc>
                  <a:txBody>
                    <a:bodyPr/>
                    <a:lstStyle/>
                    <a:p>
                      <a:r>
                        <a:rPr lang="en-US" dirty="0" smtClean="0">
                          <a:latin typeface="Courier New" pitchFamily="49" charset="0"/>
                          <a:cs typeface="Courier New" pitchFamily="49" charset="0"/>
                        </a:rPr>
                        <a:t>L2:</a:t>
                      </a:r>
                      <a:r>
                        <a:rPr lang="en-US" baseline="0" dirty="0" smtClean="0">
                          <a:latin typeface="Courier New" pitchFamily="49" charset="0"/>
                          <a:cs typeface="Courier New" pitchFamily="49" charset="0"/>
                        </a:rPr>
                        <a:t> </a:t>
                      </a:r>
                      <a:r>
                        <a:rPr lang="en-US" baseline="0" dirty="0" err="1" smtClean="0">
                          <a:latin typeface="Courier New" pitchFamily="49" charset="0"/>
                          <a:cs typeface="Courier New" pitchFamily="49" charset="0"/>
                        </a:rPr>
                        <a:t>mov</a:t>
                      </a:r>
                      <a:endParaRPr lang="en-US" dirty="0">
                        <a:latin typeface="Courier New" pitchFamily="49" charset="0"/>
                        <a:cs typeface="Courier New" pitchFamily="49" charset="0"/>
                      </a:endParaRPr>
                    </a:p>
                  </a:txBody>
                  <a:tcPr>
                    <a:solidFill>
                      <a:schemeClr val="bg1">
                        <a:lumMod val="75000"/>
                      </a:schemeClr>
                    </a:solidFill>
                  </a:tcPr>
                </a:tc>
              </a:tr>
              <a:tr h="321469">
                <a:tc>
                  <a:txBody>
                    <a:bodyPr/>
                    <a:lstStyle/>
                    <a:p>
                      <a:r>
                        <a:rPr lang="en-US" dirty="0" err="1" smtClean="0">
                          <a:latin typeface="Courier New" pitchFamily="49" charset="0"/>
                          <a:cs typeface="Courier New" pitchFamily="49" charset="0"/>
                        </a:rPr>
                        <a:t>loopne</a:t>
                      </a:r>
                      <a:endParaRPr lang="en-US" dirty="0">
                        <a:latin typeface="Courier New" pitchFamily="49" charset="0"/>
                        <a:cs typeface="Courier New" pitchFamily="49" charset="0"/>
                      </a:endParaRPr>
                    </a:p>
                  </a:txBody>
                  <a:tcPr>
                    <a:solidFill>
                      <a:schemeClr val="bg1">
                        <a:lumMod val="75000"/>
                      </a:schemeClr>
                    </a:solidFill>
                  </a:tcPr>
                </a:tc>
              </a:tr>
              <a:tr h="321469">
                <a:tc>
                  <a:txBody>
                    <a:bodyPr/>
                    <a:lstStyle/>
                    <a:p>
                      <a:r>
                        <a:rPr lang="en-US" dirty="0" err="1" smtClean="0">
                          <a:latin typeface="Courier New" pitchFamily="49" charset="0"/>
                          <a:cs typeface="Courier New" pitchFamily="49" charset="0"/>
                        </a:rPr>
                        <a:t>jmp</a:t>
                      </a:r>
                      <a:r>
                        <a:rPr lang="en-US" dirty="0" smtClean="0">
                          <a:latin typeface="Courier New" pitchFamily="49" charset="0"/>
                          <a:cs typeface="Courier New" pitchFamily="49" charset="0"/>
                        </a:rPr>
                        <a:t> L1</a:t>
                      </a:r>
                      <a:endParaRPr lang="en-US" dirty="0">
                        <a:latin typeface="Courier New" pitchFamily="49" charset="0"/>
                        <a:cs typeface="Courier New" pitchFamily="49" charset="0"/>
                      </a:endParaRPr>
                    </a:p>
                  </a:txBody>
                  <a:tcPr>
                    <a:solidFill>
                      <a:schemeClr val="bg1">
                        <a:lumMod val="75000"/>
                      </a:schemeClr>
                    </a:solidFill>
                  </a:tcPr>
                </a:tc>
              </a:tr>
              <a:tr h="321469">
                <a:tc>
                  <a:txBody>
                    <a:bodyPr/>
                    <a:lstStyle/>
                    <a:p>
                      <a:r>
                        <a:rPr lang="en-US" dirty="0" err="1" smtClean="0">
                          <a:latin typeface="Courier New" pitchFamily="49" charset="0"/>
                          <a:cs typeface="Courier New" pitchFamily="49" charset="0"/>
                        </a:rPr>
                        <a:t>mov</a:t>
                      </a:r>
                      <a:endParaRPr lang="en-US" dirty="0">
                        <a:latin typeface="Courier New" pitchFamily="49" charset="0"/>
                        <a:cs typeface="Courier New" pitchFamily="49" charset="0"/>
                      </a:endParaRPr>
                    </a:p>
                  </a:txBody>
                  <a:tcPr>
                    <a:solidFill>
                      <a:schemeClr val="bg1">
                        <a:lumMod val="75000"/>
                      </a:schemeClr>
                    </a:solidFill>
                  </a:tcPr>
                </a:tc>
              </a:tr>
              <a:tr h="321469">
                <a:tc>
                  <a:txBody>
                    <a:bodyPr/>
                    <a:lstStyle/>
                    <a:p>
                      <a:r>
                        <a:rPr lang="en-US" dirty="0" err="1" smtClean="0">
                          <a:latin typeface="Courier New" pitchFamily="49" charset="0"/>
                          <a:cs typeface="Courier New" pitchFamily="49" charset="0"/>
                        </a:rPr>
                        <a:t>jmp</a:t>
                      </a:r>
                      <a:r>
                        <a:rPr lang="en-US" dirty="0" smtClean="0">
                          <a:latin typeface="Courier New" pitchFamily="49" charset="0"/>
                          <a:cs typeface="Courier New" pitchFamily="49" charset="0"/>
                        </a:rPr>
                        <a:t> L2</a:t>
                      </a:r>
                      <a:endParaRPr lang="en-US" dirty="0">
                        <a:latin typeface="Courier New" pitchFamily="49" charset="0"/>
                        <a:cs typeface="Courier New" pitchFamily="49" charset="0"/>
                      </a:endParaRPr>
                    </a:p>
                  </a:txBody>
                  <a:tcPr>
                    <a:solidFill>
                      <a:schemeClr val="bg1">
                        <a:lumMod val="75000"/>
                      </a:schemeClr>
                    </a:solidFill>
                  </a:tcPr>
                </a:tc>
              </a:tr>
            </a:tbl>
          </a:graphicData>
        </a:graphic>
      </p:graphicFrame>
    </p:spTree>
    <p:extLst>
      <p:ext uri="{BB962C8B-B14F-4D97-AF65-F5344CB8AC3E}">
        <p14:creationId xmlns:p14="http://schemas.microsoft.com/office/powerpoint/2010/main" val="694223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par>
                                <p:cTn id="8" presetID="10" presetClass="exit" presetSubtype="0" fill="hold" grpId="0" nodeType="withEffect">
                                  <p:stCondLst>
                                    <p:cond delay="0"/>
                                  </p:stCondLst>
                                  <p:childTnLst>
                                    <p:animEffect transition="out" filter="fade">
                                      <p:cBhvr>
                                        <p:cTn id="9" dur="500"/>
                                        <p:tgtEl>
                                          <p:spTgt spid="33"/>
                                        </p:tgtEl>
                                      </p:cBhvr>
                                    </p:animEffect>
                                    <p:set>
                                      <p:cBhvr>
                                        <p:cTn id="10" dur="1" fill="hold">
                                          <p:stCondLst>
                                            <p:cond delay="499"/>
                                          </p:stCondLst>
                                        </p:cTn>
                                        <p:tgtEl>
                                          <p:spTgt spid="33"/>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500"/>
                                        <p:tgtEl>
                                          <p:spTgt spid="20"/>
                                        </p:tgtEl>
                                      </p:cBhvr>
                                    </p:animEffect>
                                  </p:childTnLst>
                                </p:cTn>
                              </p:par>
                              <p:par>
                                <p:cTn id="16" presetID="10" presetClass="exit" presetSubtype="0" fill="hold" grpId="0" nodeType="withEffect">
                                  <p:stCondLst>
                                    <p:cond delay="0"/>
                                  </p:stCondLst>
                                  <p:childTnLst>
                                    <p:animEffect transition="out" filter="fade">
                                      <p:cBhvr>
                                        <p:cTn id="17" dur="500"/>
                                        <p:tgtEl>
                                          <p:spTgt spid="34"/>
                                        </p:tgtEl>
                                      </p:cBhvr>
                                    </p:animEffect>
                                    <p:set>
                                      <p:cBhvr>
                                        <p:cTn id="18" dur="1" fill="hold">
                                          <p:stCondLst>
                                            <p:cond delay="499"/>
                                          </p:stCondLst>
                                        </p:cTn>
                                        <p:tgtEl>
                                          <p:spTgt spid="34"/>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fade">
                                      <p:cBhvr>
                                        <p:cTn id="23" dur="500"/>
                                        <p:tgtEl>
                                          <p:spTgt spid="27"/>
                                        </p:tgtEl>
                                      </p:cBhvr>
                                    </p:animEffect>
                                  </p:childTnLst>
                                </p:cTn>
                              </p:par>
                              <p:par>
                                <p:cTn id="24" presetID="10" presetClass="exit" presetSubtype="0" fill="hold" grpId="0" nodeType="withEffect">
                                  <p:stCondLst>
                                    <p:cond delay="0"/>
                                  </p:stCondLst>
                                  <p:childTnLst>
                                    <p:animEffect transition="out" filter="fade">
                                      <p:cBhvr>
                                        <p:cTn id="25" dur="500"/>
                                        <p:tgtEl>
                                          <p:spTgt spid="35"/>
                                        </p:tgtEl>
                                      </p:cBhvr>
                                    </p:animEffect>
                                    <p:set>
                                      <p:cBhvr>
                                        <p:cTn id="26" dur="1" fill="hold">
                                          <p:stCondLst>
                                            <p:cond delay="499"/>
                                          </p:stCondLst>
                                        </p:cTn>
                                        <p:tgtEl>
                                          <p:spTgt spid="35"/>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500"/>
                                        <p:tgtEl>
                                          <p:spTgt spid="30"/>
                                        </p:tgtEl>
                                      </p:cBhvr>
                                    </p:animEffect>
                                  </p:childTnLst>
                                </p:cTn>
                              </p:par>
                              <p:par>
                                <p:cTn id="32" presetID="10" presetClass="exit" presetSubtype="0" fill="hold" grpId="0" nodeType="withEffect">
                                  <p:stCondLst>
                                    <p:cond delay="0"/>
                                  </p:stCondLst>
                                  <p:childTnLst>
                                    <p:animEffect transition="out" filter="fade">
                                      <p:cBhvr>
                                        <p:cTn id="33" dur="500"/>
                                        <p:tgtEl>
                                          <p:spTgt spid="38"/>
                                        </p:tgtEl>
                                      </p:cBhvr>
                                    </p:animEffect>
                                    <p:set>
                                      <p:cBhvr>
                                        <p:cTn id="34" dur="1" fill="hold">
                                          <p:stCondLst>
                                            <p:cond delay="499"/>
                                          </p:stCondLst>
                                        </p:cTn>
                                        <p:tgtEl>
                                          <p:spTgt spid="38"/>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500"/>
                                        <p:tgtEl>
                                          <p:spTgt spid="31"/>
                                        </p:tgtEl>
                                      </p:cBhvr>
                                    </p:animEffect>
                                  </p:childTnLst>
                                </p:cTn>
                              </p:par>
                              <p:par>
                                <p:cTn id="40" presetID="10" presetClass="exit" presetSubtype="0" fill="hold" grpId="0" nodeType="withEffect">
                                  <p:stCondLst>
                                    <p:cond delay="0"/>
                                  </p:stCondLst>
                                  <p:childTnLst>
                                    <p:animEffect transition="out" filter="fade">
                                      <p:cBhvr>
                                        <p:cTn id="41" dur="500"/>
                                        <p:tgtEl>
                                          <p:spTgt spid="39"/>
                                        </p:tgtEl>
                                      </p:cBhvr>
                                    </p:animEffect>
                                    <p:set>
                                      <p:cBhvr>
                                        <p:cTn id="42" dur="1" fill="hold">
                                          <p:stCondLst>
                                            <p:cond delay="499"/>
                                          </p:stCondLst>
                                        </p:cTn>
                                        <p:tgtEl>
                                          <p:spTgt spid="39"/>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1" nodeType="clickEffect">
                                  <p:stCondLst>
                                    <p:cond delay="0"/>
                                  </p:stCondLst>
                                  <p:childTnLst>
                                    <p:animEffect transition="out" filter="fade">
                                      <p:cBhvr>
                                        <p:cTn id="46" dur="500"/>
                                        <p:tgtEl>
                                          <p:spTgt spid="30"/>
                                        </p:tgtEl>
                                      </p:cBhvr>
                                    </p:animEffect>
                                    <p:set>
                                      <p:cBhvr>
                                        <p:cTn id="47" dur="1" fill="hold">
                                          <p:stCondLst>
                                            <p:cond delay="499"/>
                                          </p:stCondLst>
                                        </p:cTn>
                                        <p:tgtEl>
                                          <p:spTgt spid="30"/>
                                        </p:tgtEl>
                                        <p:attrNameLst>
                                          <p:attrName>style.visibility</p:attrName>
                                        </p:attrNameLst>
                                      </p:cBhvr>
                                      <p:to>
                                        <p:strVal val="hidden"/>
                                      </p:to>
                                    </p:set>
                                  </p:childTnLst>
                                </p:cTn>
                              </p:par>
                              <p:par>
                                <p:cTn id="48" presetID="10" presetClass="entr" presetSubtype="0" fill="hold" grpId="0" nodeType="with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fade">
                                      <p:cBhvr>
                                        <p:cTn id="50" dur="500"/>
                                        <p:tgtEl>
                                          <p:spTgt spid="32"/>
                                        </p:tgtEl>
                                      </p:cBhvr>
                                    </p:animEffect>
                                  </p:childTnLst>
                                </p:cTn>
                              </p:par>
                            </p:childTnLst>
                          </p:cTn>
                        </p:par>
                        <p:par>
                          <p:cTn id="51" fill="hold">
                            <p:stCondLst>
                              <p:cond delay="500"/>
                            </p:stCondLst>
                            <p:childTnLst>
                              <p:par>
                                <p:cTn id="52" presetID="10" presetClass="entr" presetSubtype="0" fill="hold" grpId="0" nodeType="afterEffect">
                                  <p:stCondLst>
                                    <p:cond delay="0"/>
                                  </p:stCondLst>
                                  <p:childTnLst>
                                    <p:set>
                                      <p:cBhvr>
                                        <p:cTn id="53" dur="1" fill="hold">
                                          <p:stCondLst>
                                            <p:cond delay="0"/>
                                          </p:stCondLst>
                                        </p:cTn>
                                        <p:tgtEl>
                                          <p:spTgt spid="40"/>
                                        </p:tgtEl>
                                        <p:attrNameLst>
                                          <p:attrName>style.visibility</p:attrName>
                                        </p:attrNameLst>
                                      </p:cBhvr>
                                      <p:to>
                                        <p:strVal val="visible"/>
                                      </p:to>
                                    </p:set>
                                    <p:animEffect transition="in" filter="fade">
                                      <p:cBhvr>
                                        <p:cTn id="54" dur="500"/>
                                        <p:tgtEl>
                                          <p:spTgt spid="40"/>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6"/>
                                        </p:tgtEl>
                                        <p:attrNameLst>
                                          <p:attrName>style.visibility</p:attrName>
                                        </p:attrNameLst>
                                      </p:cBhvr>
                                      <p:to>
                                        <p:strVal val="visible"/>
                                      </p:to>
                                    </p:set>
                                    <p:animEffect transition="in" filter="fade">
                                      <p:cBhvr>
                                        <p:cTn id="5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7" grpId="0" animBg="1"/>
      <p:bldP spid="30" grpId="0" animBg="1"/>
      <p:bldP spid="30" grpId="1" animBg="1"/>
      <p:bldP spid="31" grpId="0" animBg="1"/>
      <p:bldP spid="32" grpId="0" animBg="1"/>
      <p:bldP spid="33" grpId="0" animBg="1"/>
      <p:bldP spid="34" grpId="0" animBg="1"/>
      <p:bldP spid="35" grpId="0" animBg="1"/>
      <p:bldP spid="38" grpId="0" animBg="1"/>
      <p:bldP spid="39" grpId="0" animBg="1"/>
      <p:bldP spid="4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Aligning Instructions</a:t>
            </a:r>
            <a:endParaRPr lang="en-US" dirty="0"/>
          </a:p>
        </p:txBody>
      </p:sp>
      <p:sp>
        <p:nvSpPr>
          <p:cNvPr id="4" name="Slide Number Placeholder 3"/>
          <p:cNvSpPr>
            <a:spLocks noGrp="1"/>
          </p:cNvSpPr>
          <p:nvPr>
            <p:ph type="sldNum" sz="quarter" idx="12"/>
          </p:nvPr>
        </p:nvSpPr>
        <p:spPr/>
        <p:txBody>
          <a:bodyPr/>
          <a:lstStyle/>
          <a:p>
            <a:fld id="{41331FAA-50EC-4C56-9D36-99FA80716BE4}" type="slidenum">
              <a:rPr lang="en-US" smtClean="0"/>
              <a:t>12</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763672160"/>
              </p:ext>
            </p:extLst>
          </p:nvPr>
        </p:nvGraphicFramePr>
        <p:xfrm>
          <a:off x="381000" y="3063240"/>
          <a:ext cx="3810000" cy="2346960"/>
        </p:xfrm>
        <a:graphic>
          <a:graphicData uri="http://schemas.openxmlformats.org/drawingml/2006/table">
            <a:tbl>
              <a:tblPr firstRow="1">
                <a:tableStyleId>{5C22544A-7EE6-4342-B048-85BDC9FD1C3A}</a:tableStyleId>
              </a:tblPr>
              <a:tblGrid>
                <a:gridCol w="1371600"/>
                <a:gridCol w="2438400"/>
              </a:tblGrid>
              <a:tr h="304800">
                <a:tc gridSpan="2">
                  <a:txBody>
                    <a:bodyPr/>
                    <a:lstStyle/>
                    <a:p>
                      <a:pPr algn="ctr"/>
                      <a:r>
                        <a:rPr lang="en-US" sz="1600" dirty="0" smtClean="0">
                          <a:latin typeface="Courier New" pitchFamily="49" charset="0"/>
                          <a:cs typeface="Courier New" pitchFamily="49" charset="0"/>
                        </a:rPr>
                        <a:t>Original</a:t>
                      </a:r>
                      <a:r>
                        <a:rPr lang="en-US" sz="1600" baseline="0" dirty="0" smtClean="0">
                          <a:latin typeface="Courier New" pitchFamily="49" charset="0"/>
                          <a:cs typeface="Courier New" pitchFamily="49" charset="0"/>
                        </a:rPr>
                        <a:t> Binary</a:t>
                      </a:r>
                      <a:endParaRPr lang="en-US" sz="1600" dirty="0">
                        <a:latin typeface="Courier New" pitchFamily="49" charset="0"/>
                        <a:cs typeface="Courier New" pitchFamily="49" charset="0"/>
                      </a:endParaRPr>
                    </a:p>
                  </a:txBody>
                  <a:tcPr/>
                </a:tc>
                <a:tc hMerge="1">
                  <a:txBody>
                    <a:bodyPr/>
                    <a:lstStyle/>
                    <a:p>
                      <a:endParaRPr lang="en-US" dirty="0"/>
                    </a:p>
                  </a:txBody>
                  <a:tcPr/>
                </a:tc>
              </a:tr>
              <a:tr h="304800">
                <a:tc>
                  <a:txBody>
                    <a:bodyPr/>
                    <a:lstStyle/>
                    <a:p>
                      <a:r>
                        <a:rPr lang="en-US" sz="1600" b="0" i="0" kern="1200" dirty="0" smtClean="0">
                          <a:solidFill>
                            <a:schemeClr val="dk1"/>
                          </a:solidFill>
                          <a:effectLst/>
                          <a:latin typeface="Courier New" pitchFamily="49" charset="0"/>
                          <a:ea typeface="+mn-ea"/>
                          <a:cs typeface="Courier New" pitchFamily="49" charset="0"/>
                        </a:rPr>
                        <a:t>0x68900F</a:t>
                      </a:r>
                      <a:endParaRPr lang="en-US" sz="1600" dirty="0">
                        <a:latin typeface="Courier New" pitchFamily="49" charset="0"/>
                        <a:cs typeface="Courier New" pitchFamily="49" charset="0"/>
                      </a:endParaRPr>
                    </a:p>
                  </a:txBody>
                  <a:tcPr/>
                </a:tc>
                <a:tc>
                  <a:txBody>
                    <a:bodyPr/>
                    <a:lstStyle/>
                    <a:p>
                      <a:r>
                        <a:rPr lang="en-US" sz="1600" dirty="0" err="1" smtClean="0">
                          <a:latin typeface="Courier New" pitchFamily="49" charset="0"/>
                          <a:cs typeface="Courier New" pitchFamily="49" charset="0"/>
                        </a:rPr>
                        <a:t>mov</a:t>
                      </a:r>
                      <a:r>
                        <a:rPr lang="en-US" sz="1600" baseline="0" dirty="0" smtClean="0">
                          <a:latin typeface="Courier New" pitchFamily="49" charset="0"/>
                          <a:cs typeface="Courier New" pitchFamily="49" charset="0"/>
                        </a:rPr>
                        <a:t> </a:t>
                      </a:r>
                      <a:r>
                        <a:rPr lang="en-US" sz="1600" baseline="0" dirty="0" err="1" smtClean="0">
                          <a:latin typeface="Courier New" pitchFamily="49" charset="0"/>
                          <a:cs typeface="Courier New" pitchFamily="49" charset="0"/>
                        </a:rPr>
                        <a:t>eax</a:t>
                      </a:r>
                      <a:r>
                        <a:rPr lang="en-US" sz="1600" baseline="0" dirty="0" smtClean="0">
                          <a:latin typeface="Courier New" pitchFamily="49" charset="0"/>
                          <a:cs typeface="Courier New" pitchFamily="49" charset="0"/>
                        </a:rPr>
                        <a:t>, 0x6891D8</a:t>
                      </a:r>
                      <a:endParaRPr lang="en-US" sz="1600" dirty="0" smtClean="0">
                        <a:latin typeface="Courier New" pitchFamily="49" charset="0"/>
                        <a:cs typeface="Courier New" pitchFamily="49" charset="0"/>
                      </a:endParaRPr>
                    </a:p>
                  </a:txBody>
                  <a:tcPr/>
                </a:tc>
              </a:tr>
              <a:tr h="304800">
                <a:tc>
                  <a:txBody>
                    <a:bodyPr/>
                    <a:lstStyle/>
                    <a:p>
                      <a:r>
                        <a:rPr lang="en-US" sz="1600" b="0" i="0" kern="1200" dirty="0" smtClean="0">
                          <a:solidFill>
                            <a:schemeClr val="dk1"/>
                          </a:solidFill>
                          <a:effectLst/>
                          <a:latin typeface="Courier New" pitchFamily="49" charset="0"/>
                          <a:ea typeface="+mn-ea"/>
                          <a:cs typeface="Courier New" pitchFamily="49" charset="0"/>
                        </a:rPr>
                        <a:t>0x689015</a:t>
                      </a:r>
                      <a:endParaRPr lang="en-US" sz="1600" dirty="0">
                        <a:latin typeface="Courier New" pitchFamily="49" charset="0"/>
                        <a:cs typeface="Courier New" pitchFamily="49" charset="0"/>
                      </a:endParaRPr>
                    </a:p>
                  </a:txBody>
                  <a:tcPr/>
                </a:tc>
                <a:tc>
                  <a:txBody>
                    <a:bodyPr/>
                    <a:lstStyle/>
                    <a:p>
                      <a:r>
                        <a:rPr lang="en-US" sz="1600" dirty="0" smtClean="0">
                          <a:latin typeface="Courier New" pitchFamily="49" charset="0"/>
                          <a:cs typeface="Courier New" pitchFamily="49" charset="0"/>
                        </a:rPr>
                        <a:t>add </a:t>
                      </a:r>
                      <a:r>
                        <a:rPr lang="en-US" sz="1600" dirty="0" err="1" smtClean="0">
                          <a:latin typeface="Courier New" pitchFamily="49" charset="0"/>
                          <a:cs typeface="Courier New" pitchFamily="49" charset="0"/>
                        </a:rPr>
                        <a:t>eax</a:t>
                      </a:r>
                      <a:r>
                        <a:rPr lang="en-US" sz="1600" dirty="0" smtClean="0">
                          <a:latin typeface="Courier New" pitchFamily="49" charset="0"/>
                          <a:cs typeface="Courier New" pitchFamily="49" charset="0"/>
                        </a:rPr>
                        <a:t>, 1</a:t>
                      </a:r>
                    </a:p>
                  </a:txBody>
                  <a:tcPr/>
                </a:tc>
              </a:tr>
              <a:tr h="304800">
                <a:tc>
                  <a:txBody>
                    <a:bodyPr/>
                    <a:lstStyle/>
                    <a:p>
                      <a:r>
                        <a:rPr lang="en-US" sz="1600" b="0" i="0" kern="1200" dirty="0" smtClean="0">
                          <a:solidFill>
                            <a:schemeClr val="dk1"/>
                          </a:solidFill>
                          <a:effectLst/>
                          <a:latin typeface="Courier New" pitchFamily="49" charset="0"/>
                          <a:ea typeface="+mn-ea"/>
                          <a:cs typeface="Courier New" pitchFamily="49" charset="0"/>
                        </a:rPr>
                        <a:t>0x68901B</a:t>
                      </a:r>
                      <a:endParaRPr lang="en-US" sz="1600" dirty="0">
                        <a:latin typeface="Courier New" pitchFamily="49" charset="0"/>
                        <a:cs typeface="Courier New" pitchFamily="49" charset="0"/>
                      </a:endParaRPr>
                    </a:p>
                  </a:txBody>
                  <a:tcPr/>
                </a:tc>
                <a:tc>
                  <a:txBody>
                    <a:bodyPr/>
                    <a:lstStyle/>
                    <a:p>
                      <a:r>
                        <a:rPr lang="en-US" sz="1600" dirty="0" smtClean="0">
                          <a:latin typeface="Courier New" pitchFamily="49" charset="0"/>
                          <a:cs typeface="Courier New" pitchFamily="49" charset="0"/>
                        </a:rPr>
                        <a:t>call </a:t>
                      </a:r>
                      <a:r>
                        <a:rPr lang="en-US" sz="1600" dirty="0" err="1" smtClean="0">
                          <a:latin typeface="Courier New" pitchFamily="49" charset="0"/>
                          <a:cs typeface="Courier New" pitchFamily="49" charset="0"/>
                        </a:rPr>
                        <a:t>eax</a:t>
                      </a:r>
                      <a:endParaRPr lang="en-US" sz="1600" dirty="0" smtClean="0">
                        <a:latin typeface="Courier New" pitchFamily="49" charset="0"/>
                        <a:cs typeface="Courier New" pitchFamily="49" charset="0"/>
                      </a:endParaRPr>
                    </a:p>
                  </a:txBody>
                  <a:tcPr/>
                </a:tc>
              </a:tr>
              <a:tr h="304800">
                <a:tc>
                  <a:txBody>
                    <a:bodyPr/>
                    <a:lstStyle/>
                    <a:p>
                      <a:r>
                        <a:rPr lang="en-US" sz="1600" dirty="0" smtClean="0">
                          <a:latin typeface="Courier New" pitchFamily="49" charset="0"/>
                          <a:cs typeface="Courier New" pitchFamily="49" charset="0"/>
                        </a:rPr>
                        <a:t>…</a:t>
                      </a:r>
                      <a:endParaRPr lang="en-US" sz="1600" dirty="0">
                        <a:latin typeface="Courier New" pitchFamily="49" charset="0"/>
                        <a:cs typeface="Courier New" pitchFamily="49" charset="0"/>
                      </a:endParaRPr>
                    </a:p>
                  </a:txBody>
                  <a:tcPr/>
                </a:tc>
                <a:tc>
                  <a:txBody>
                    <a:bodyPr/>
                    <a:lstStyle/>
                    <a:p>
                      <a:r>
                        <a:rPr lang="en-US" sz="1600" dirty="0" smtClean="0">
                          <a:latin typeface="Courier New" pitchFamily="49" charset="0"/>
                          <a:cs typeface="Courier New" pitchFamily="49" charset="0"/>
                        </a:rPr>
                        <a:t>…</a:t>
                      </a:r>
                    </a:p>
                  </a:txBody>
                  <a:tcPr/>
                </a:tc>
              </a:tr>
              <a:tr h="304800">
                <a:tc>
                  <a:txBody>
                    <a:bodyPr/>
                    <a:lstStyle/>
                    <a:p>
                      <a:r>
                        <a:rPr lang="en-US" sz="1600" b="0" i="0" kern="1200" dirty="0" smtClean="0">
                          <a:solidFill>
                            <a:schemeClr val="dk1"/>
                          </a:solidFill>
                          <a:effectLst/>
                          <a:latin typeface="Courier New" pitchFamily="49" charset="0"/>
                          <a:ea typeface="+mn-ea"/>
                          <a:cs typeface="Courier New" pitchFamily="49" charset="0"/>
                        </a:rPr>
                        <a:t>0x6891D9</a:t>
                      </a:r>
                      <a:endParaRPr lang="en-US" sz="1600" dirty="0">
                        <a:latin typeface="Courier New" pitchFamily="49" charset="0"/>
                        <a:cs typeface="Courier New" pitchFamily="49" charset="0"/>
                      </a:endParaRPr>
                    </a:p>
                  </a:txBody>
                  <a:tcPr/>
                </a:tc>
                <a:tc>
                  <a:txBody>
                    <a:bodyPr/>
                    <a:lstStyle/>
                    <a:p>
                      <a:r>
                        <a:rPr lang="en-US" sz="1600" dirty="0" smtClean="0">
                          <a:latin typeface="Courier New" pitchFamily="49" charset="0"/>
                          <a:cs typeface="Courier New" pitchFamily="49" charset="0"/>
                        </a:rPr>
                        <a:t>push </a:t>
                      </a:r>
                      <a:r>
                        <a:rPr lang="en-US" sz="1600" dirty="0" err="1" smtClean="0">
                          <a:latin typeface="Courier New" pitchFamily="49" charset="0"/>
                          <a:cs typeface="Courier New" pitchFamily="49" charset="0"/>
                        </a:rPr>
                        <a:t>ebx</a:t>
                      </a:r>
                      <a:endParaRPr lang="en-US" sz="1600" dirty="0" smtClean="0">
                        <a:latin typeface="Courier New" pitchFamily="49" charset="0"/>
                        <a:cs typeface="Courier New" pitchFamily="49" charset="0"/>
                      </a:endParaRPr>
                    </a:p>
                  </a:txBody>
                  <a:tcPr/>
                </a:tc>
              </a:tr>
              <a:tr h="304800">
                <a:tc>
                  <a:txBody>
                    <a:bodyPr/>
                    <a:lstStyle/>
                    <a:p>
                      <a:r>
                        <a:rPr lang="en-US" sz="1600" b="0" i="0" kern="1200" dirty="0" smtClean="0">
                          <a:solidFill>
                            <a:schemeClr val="dk1"/>
                          </a:solidFill>
                          <a:effectLst/>
                          <a:latin typeface="Courier New" pitchFamily="49" charset="0"/>
                          <a:ea typeface="+mn-ea"/>
                          <a:cs typeface="Courier New" pitchFamily="49" charset="0"/>
                        </a:rPr>
                        <a:t>0x6891DA</a:t>
                      </a:r>
                      <a:endParaRPr lang="en-US" sz="1600" dirty="0">
                        <a:latin typeface="Courier New" pitchFamily="49" charset="0"/>
                        <a:cs typeface="Courier New" pitchFamily="49" charset="0"/>
                      </a:endParaRPr>
                    </a:p>
                  </a:txBody>
                  <a:tcPr/>
                </a:tc>
                <a:tc>
                  <a:txBody>
                    <a:bodyPr/>
                    <a:lstStyle/>
                    <a:p>
                      <a:r>
                        <a:rPr lang="en-US" sz="1600" dirty="0" err="1" smtClean="0">
                          <a:latin typeface="Courier New" pitchFamily="49" charset="0"/>
                          <a:cs typeface="Courier New" pitchFamily="49" charset="0"/>
                        </a:rPr>
                        <a:t>mov</a:t>
                      </a:r>
                      <a:r>
                        <a:rPr lang="en-US" sz="1600" baseline="0" dirty="0" smtClean="0">
                          <a:latin typeface="Courier New" pitchFamily="49" charset="0"/>
                          <a:cs typeface="Courier New" pitchFamily="49" charset="0"/>
                        </a:rPr>
                        <a:t> </a:t>
                      </a:r>
                      <a:r>
                        <a:rPr lang="en-US" sz="1600" baseline="0" dirty="0" err="1" smtClean="0">
                          <a:latin typeface="Courier New" pitchFamily="49" charset="0"/>
                          <a:cs typeface="Courier New" pitchFamily="49" charset="0"/>
                        </a:rPr>
                        <a:t>ebx</a:t>
                      </a:r>
                      <a:r>
                        <a:rPr lang="en-US" sz="1600" baseline="0" dirty="0" smtClean="0">
                          <a:latin typeface="Courier New" pitchFamily="49" charset="0"/>
                          <a:cs typeface="Courier New" pitchFamily="49" charset="0"/>
                        </a:rPr>
                        <a:t>, [esp+4]</a:t>
                      </a:r>
                      <a:endParaRPr lang="en-US" sz="1600" dirty="0">
                        <a:latin typeface="Courier New" pitchFamily="49" charset="0"/>
                        <a:cs typeface="Courier New" pitchFamily="49" charset="0"/>
                      </a:endParaRPr>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580857380"/>
              </p:ext>
            </p:extLst>
          </p:nvPr>
        </p:nvGraphicFramePr>
        <p:xfrm>
          <a:off x="4648200" y="2602468"/>
          <a:ext cx="4038600" cy="4023360"/>
        </p:xfrm>
        <a:graphic>
          <a:graphicData uri="http://schemas.openxmlformats.org/drawingml/2006/table">
            <a:tbl>
              <a:tblPr firstRow="1">
                <a:tableStyleId>{5C22544A-7EE6-4342-B048-85BDC9FD1C3A}</a:tableStyleId>
              </a:tblPr>
              <a:tblGrid>
                <a:gridCol w="1371600"/>
                <a:gridCol w="2667000"/>
              </a:tblGrid>
              <a:tr h="247650">
                <a:tc gridSpan="2">
                  <a:txBody>
                    <a:bodyPr/>
                    <a:lstStyle/>
                    <a:p>
                      <a:pPr algn="ctr"/>
                      <a:r>
                        <a:rPr lang="en-US" sz="1600" dirty="0" smtClean="0">
                          <a:latin typeface="Courier New" pitchFamily="49" charset="0"/>
                          <a:cs typeface="Courier New" pitchFamily="49" charset="0"/>
                        </a:rPr>
                        <a:t>Rewritten</a:t>
                      </a:r>
                      <a:r>
                        <a:rPr lang="en-US" sz="1600" baseline="0" dirty="0" smtClean="0">
                          <a:latin typeface="Courier New" pitchFamily="49" charset="0"/>
                          <a:cs typeface="Courier New" pitchFamily="49" charset="0"/>
                        </a:rPr>
                        <a:t> Binary</a:t>
                      </a:r>
                      <a:endParaRPr lang="en-US" sz="1600" dirty="0">
                        <a:latin typeface="Courier New" pitchFamily="49" charset="0"/>
                        <a:cs typeface="Courier New" pitchFamily="49" charset="0"/>
                      </a:endParaRPr>
                    </a:p>
                  </a:txBody>
                  <a:tcPr/>
                </a:tc>
                <a:tc hMerge="1">
                  <a:txBody>
                    <a:bodyPr/>
                    <a:lstStyle/>
                    <a:p>
                      <a:endParaRPr lang="en-US" dirty="0"/>
                    </a:p>
                  </a:txBody>
                  <a:tcPr/>
                </a:tc>
              </a:tr>
              <a:tr h="247650">
                <a:tc>
                  <a:txBody>
                    <a:bodyPr/>
                    <a:lstStyle/>
                    <a:p>
                      <a:r>
                        <a:rPr lang="en-US" sz="1600" b="0" i="0" kern="1200" dirty="0" smtClean="0">
                          <a:solidFill>
                            <a:schemeClr val="dk1"/>
                          </a:solidFill>
                          <a:effectLst/>
                          <a:latin typeface="Courier New" pitchFamily="49" charset="0"/>
                          <a:ea typeface="+mn-ea"/>
                          <a:cs typeface="Courier New" pitchFamily="49" charset="0"/>
                        </a:rPr>
                        <a:t>0x78900F</a:t>
                      </a:r>
                      <a:endParaRPr lang="en-US" sz="1600" dirty="0">
                        <a:latin typeface="Courier New" pitchFamily="49" charset="0"/>
                        <a:cs typeface="Courier New" pitchFamily="49" charset="0"/>
                      </a:endParaRPr>
                    </a:p>
                  </a:txBody>
                  <a:tcPr>
                    <a:solidFill>
                      <a:schemeClr val="tx2">
                        <a:lumMod val="40000"/>
                        <a:lumOff val="60000"/>
                      </a:schemeClr>
                    </a:solidFill>
                  </a:tcPr>
                </a:tc>
                <a:tc>
                  <a:txBody>
                    <a:bodyPr/>
                    <a:lstStyle/>
                    <a:p>
                      <a:r>
                        <a:rPr lang="en-US" sz="1600" dirty="0" err="1" smtClean="0">
                          <a:latin typeface="Courier New" pitchFamily="49" charset="0"/>
                          <a:cs typeface="Courier New" pitchFamily="49" charset="0"/>
                        </a:rPr>
                        <a:t>nop</a:t>
                      </a:r>
                      <a:endParaRPr lang="en-US" sz="1600" dirty="0" smtClean="0">
                        <a:latin typeface="Courier New" pitchFamily="49" charset="0"/>
                        <a:cs typeface="Courier New" pitchFamily="49" charset="0"/>
                      </a:endParaRPr>
                    </a:p>
                  </a:txBody>
                  <a:tcPr>
                    <a:solidFill>
                      <a:schemeClr val="tx2">
                        <a:lumMod val="40000"/>
                        <a:lumOff val="60000"/>
                      </a:schemeClr>
                    </a:solidFill>
                  </a:tcPr>
                </a:tc>
              </a:tr>
              <a:tr h="247650">
                <a:tc>
                  <a:txBody>
                    <a:bodyPr/>
                    <a:lstStyle/>
                    <a:p>
                      <a:r>
                        <a:rPr lang="en-US" sz="1600" b="0" i="0" kern="1200" dirty="0" smtClean="0">
                          <a:solidFill>
                            <a:schemeClr val="dk1"/>
                          </a:solidFill>
                          <a:effectLst/>
                          <a:latin typeface="Courier New" pitchFamily="49" charset="0"/>
                          <a:ea typeface="+mn-ea"/>
                          <a:cs typeface="Courier New" pitchFamily="49" charset="0"/>
                        </a:rPr>
                        <a:t>0x789010</a:t>
                      </a:r>
                      <a:endParaRPr lang="en-US" sz="1600" dirty="0">
                        <a:latin typeface="Courier New" pitchFamily="49" charset="0"/>
                        <a:cs typeface="Courier New" pitchFamily="49" charset="0"/>
                      </a:endParaRPr>
                    </a:p>
                  </a:txBody>
                  <a:tcPr/>
                </a:tc>
                <a:tc>
                  <a:txBody>
                    <a:bodyPr/>
                    <a:lstStyle/>
                    <a:p>
                      <a:r>
                        <a:rPr lang="en-US" sz="1600" dirty="0" err="1" smtClean="0">
                          <a:latin typeface="Courier New" pitchFamily="49" charset="0"/>
                          <a:cs typeface="Courier New" pitchFamily="49" charset="0"/>
                        </a:rPr>
                        <a:t>mov</a:t>
                      </a:r>
                      <a:r>
                        <a:rPr lang="en-US" sz="1600" baseline="0" dirty="0" smtClean="0">
                          <a:latin typeface="Courier New" pitchFamily="49" charset="0"/>
                          <a:cs typeface="Courier New" pitchFamily="49" charset="0"/>
                        </a:rPr>
                        <a:t> </a:t>
                      </a:r>
                      <a:r>
                        <a:rPr lang="en-US" sz="1600" baseline="0" dirty="0" err="1" smtClean="0">
                          <a:latin typeface="Courier New" pitchFamily="49" charset="0"/>
                          <a:cs typeface="Courier New" pitchFamily="49" charset="0"/>
                        </a:rPr>
                        <a:t>eax</a:t>
                      </a:r>
                      <a:r>
                        <a:rPr lang="en-US" sz="1600" baseline="0" dirty="0" smtClean="0">
                          <a:latin typeface="Courier New" pitchFamily="49" charset="0"/>
                          <a:cs typeface="Courier New" pitchFamily="49" charset="0"/>
                        </a:rPr>
                        <a:t>, 0x6891d8</a:t>
                      </a:r>
                      <a:endParaRPr lang="en-US" sz="1600" dirty="0" smtClean="0">
                        <a:latin typeface="Courier New" pitchFamily="49" charset="0"/>
                        <a:cs typeface="Courier New" pitchFamily="49" charset="0"/>
                      </a:endParaRPr>
                    </a:p>
                  </a:txBody>
                  <a:tcPr/>
                </a:tc>
              </a:tr>
              <a:tr h="247650">
                <a:tc>
                  <a:txBody>
                    <a:bodyPr/>
                    <a:lstStyle/>
                    <a:p>
                      <a:r>
                        <a:rPr lang="en-US" sz="1600" b="0" i="0" kern="1200" dirty="0" smtClean="0">
                          <a:solidFill>
                            <a:schemeClr val="dk1"/>
                          </a:solidFill>
                          <a:effectLst/>
                          <a:latin typeface="Courier New" pitchFamily="49" charset="0"/>
                          <a:ea typeface="+mn-ea"/>
                          <a:cs typeface="Courier New" pitchFamily="49" charset="0"/>
                        </a:rPr>
                        <a:t>0x789016</a:t>
                      </a:r>
                      <a:endParaRPr lang="en-US" sz="1600" dirty="0">
                        <a:latin typeface="Courier New" pitchFamily="49" charset="0"/>
                        <a:cs typeface="Courier New" pitchFamily="49" charset="0"/>
                      </a:endParaRPr>
                    </a:p>
                  </a:txBody>
                  <a:tcPr/>
                </a:tc>
                <a:tc>
                  <a:txBody>
                    <a:bodyPr/>
                    <a:lstStyle/>
                    <a:p>
                      <a:r>
                        <a:rPr lang="en-US" sz="1600" dirty="0" smtClean="0">
                          <a:latin typeface="Courier New" pitchFamily="49" charset="0"/>
                          <a:cs typeface="Courier New" pitchFamily="49" charset="0"/>
                        </a:rPr>
                        <a:t>add </a:t>
                      </a:r>
                      <a:r>
                        <a:rPr lang="en-US" sz="1600" dirty="0" err="1" smtClean="0">
                          <a:latin typeface="Courier New" pitchFamily="49" charset="0"/>
                          <a:cs typeface="Courier New" pitchFamily="49" charset="0"/>
                        </a:rPr>
                        <a:t>eax</a:t>
                      </a:r>
                      <a:r>
                        <a:rPr lang="en-US" sz="1600" dirty="0" smtClean="0">
                          <a:latin typeface="Courier New" pitchFamily="49" charset="0"/>
                          <a:cs typeface="Courier New" pitchFamily="49" charset="0"/>
                        </a:rPr>
                        <a:t>, 1</a:t>
                      </a:r>
                    </a:p>
                  </a:txBody>
                  <a:tcPr/>
                </a:tc>
              </a:tr>
              <a:tr h="247650">
                <a:tc>
                  <a:txBody>
                    <a:bodyPr/>
                    <a:lstStyle/>
                    <a:p>
                      <a:r>
                        <a:rPr lang="en-US" sz="1600" b="0" i="0" kern="1200" dirty="0" smtClean="0">
                          <a:solidFill>
                            <a:schemeClr val="dk1"/>
                          </a:solidFill>
                          <a:effectLst/>
                          <a:latin typeface="Courier New" pitchFamily="49" charset="0"/>
                          <a:ea typeface="+mn-ea"/>
                          <a:cs typeface="Courier New" pitchFamily="49" charset="0"/>
                        </a:rPr>
                        <a:t>0x78901C</a:t>
                      </a:r>
                      <a:endParaRPr lang="en-US" sz="1600" dirty="0">
                        <a:latin typeface="Courier New" pitchFamily="49" charset="0"/>
                        <a:cs typeface="Courier New" pitchFamily="49" charset="0"/>
                      </a:endParaRPr>
                    </a:p>
                  </a:txBody>
                  <a:tcPr>
                    <a:solidFill>
                      <a:schemeClr val="tx2">
                        <a:lumMod val="40000"/>
                        <a:lumOff val="60000"/>
                      </a:schemeClr>
                    </a:solidFill>
                  </a:tcPr>
                </a:tc>
                <a:tc>
                  <a:txBody>
                    <a:bodyPr/>
                    <a:lstStyle/>
                    <a:p>
                      <a:r>
                        <a:rPr lang="en-US" sz="1600" dirty="0" err="1" smtClean="0">
                          <a:latin typeface="Courier New" pitchFamily="49" charset="0"/>
                          <a:cs typeface="Courier New" pitchFamily="49" charset="0"/>
                        </a:rPr>
                        <a:t>nop</a:t>
                      </a:r>
                      <a:r>
                        <a:rPr lang="en-US" sz="1600" dirty="0" smtClean="0">
                          <a:latin typeface="Courier New" pitchFamily="49" charset="0"/>
                          <a:cs typeface="Courier New" pitchFamily="49" charset="0"/>
                        </a:rPr>
                        <a:t> (x4)</a:t>
                      </a:r>
                    </a:p>
                  </a:txBody>
                  <a:tcPr>
                    <a:solidFill>
                      <a:schemeClr val="tx2">
                        <a:lumMod val="40000"/>
                        <a:lumOff val="60000"/>
                      </a:schemeClr>
                    </a:solidFill>
                  </a:tcPr>
                </a:tc>
              </a:tr>
              <a:tr h="247650">
                <a:tc>
                  <a:txBody>
                    <a:bodyPr/>
                    <a:lstStyle/>
                    <a:p>
                      <a:r>
                        <a:rPr lang="en-US" sz="1600" b="0" i="0" kern="1200" dirty="0" smtClean="0">
                          <a:solidFill>
                            <a:schemeClr val="dk1"/>
                          </a:solidFill>
                          <a:effectLst/>
                          <a:latin typeface="Courier New" pitchFamily="49" charset="0"/>
                          <a:ea typeface="+mn-ea"/>
                          <a:cs typeface="Courier New" pitchFamily="49" charset="0"/>
                        </a:rPr>
                        <a:t>0x789020</a:t>
                      </a:r>
                      <a:endParaRPr lang="en-US" sz="1600" dirty="0">
                        <a:latin typeface="Courier New" pitchFamily="49" charset="0"/>
                        <a:cs typeface="Courier New" pitchFamily="49" charset="0"/>
                      </a:endParaRPr>
                    </a:p>
                  </a:txBody>
                  <a:tcPr>
                    <a:solidFill>
                      <a:schemeClr val="tx2">
                        <a:lumMod val="40000"/>
                        <a:lumOff val="60000"/>
                      </a:schemeClr>
                    </a:solidFill>
                  </a:tcPr>
                </a:tc>
                <a:tc>
                  <a:txBody>
                    <a:bodyPr/>
                    <a:lstStyle/>
                    <a:p>
                      <a:r>
                        <a:rPr lang="en-US" sz="1600" dirty="0" err="1" smtClean="0">
                          <a:latin typeface="Courier New" pitchFamily="49" charset="0"/>
                          <a:cs typeface="Courier New" pitchFamily="49" charset="0"/>
                        </a:rPr>
                        <a:t>nop</a:t>
                      </a:r>
                      <a:r>
                        <a:rPr lang="en-US" sz="1600" dirty="0" smtClean="0">
                          <a:latin typeface="Courier New" pitchFamily="49" charset="0"/>
                          <a:cs typeface="Courier New" pitchFamily="49" charset="0"/>
                        </a:rPr>
                        <a:t> (x8)</a:t>
                      </a:r>
                    </a:p>
                  </a:txBody>
                  <a:tcPr>
                    <a:solidFill>
                      <a:schemeClr val="tx2">
                        <a:lumMod val="40000"/>
                        <a:lumOff val="60000"/>
                      </a:schemeClr>
                    </a:solidFill>
                  </a:tcPr>
                </a:tc>
              </a:tr>
              <a:tr h="247650">
                <a:tc>
                  <a:txBody>
                    <a:bodyPr/>
                    <a:lstStyle/>
                    <a:p>
                      <a:r>
                        <a:rPr lang="en-US" sz="1600" b="0" i="0" kern="1200" dirty="0" smtClean="0">
                          <a:solidFill>
                            <a:schemeClr val="dk1"/>
                          </a:solidFill>
                          <a:effectLst/>
                          <a:latin typeface="Courier New" pitchFamily="49" charset="0"/>
                          <a:ea typeface="+mn-ea"/>
                          <a:cs typeface="Courier New" pitchFamily="49" charset="0"/>
                        </a:rPr>
                        <a:t>0x789028</a:t>
                      </a:r>
                      <a:endParaRPr lang="en-US" sz="1600" dirty="0">
                        <a:latin typeface="Courier New" pitchFamily="49" charset="0"/>
                        <a:cs typeface="Courier New" pitchFamily="49" charset="0"/>
                      </a:endParaRPr>
                    </a:p>
                  </a:txBody>
                  <a:tcPr>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ourier New" pitchFamily="49" charset="0"/>
                          <a:cs typeface="Courier New" pitchFamily="49" charset="0"/>
                        </a:rPr>
                        <a:t>and</a:t>
                      </a:r>
                      <a:r>
                        <a:rPr lang="en-US" sz="1600" baseline="0" dirty="0" smtClean="0">
                          <a:latin typeface="Courier New" pitchFamily="49" charset="0"/>
                          <a:cs typeface="Courier New" pitchFamily="49" charset="0"/>
                        </a:rPr>
                        <a:t> </a:t>
                      </a:r>
                      <a:r>
                        <a:rPr lang="en-US" sz="1600" baseline="0" dirty="0" err="1" smtClean="0">
                          <a:latin typeface="Courier New" pitchFamily="49" charset="0"/>
                          <a:cs typeface="Courier New" pitchFamily="49" charset="0"/>
                        </a:rPr>
                        <a:t>eax</a:t>
                      </a:r>
                      <a:r>
                        <a:rPr lang="en-US" sz="1600" baseline="0" dirty="0" smtClean="0">
                          <a:latin typeface="Courier New" pitchFamily="49" charset="0"/>
                          <a:cs typeface="Courier New" pitchFamily="49" charset="0"/>
                        </a:rPr>
                        <a:t>, 0x0FFFFFF0</a:t>
                      </a:r>
                      <a:endParaRPr lang="en-US" sz="1600" dirty="0" smtClean="0">
                        <a:latin typeface="Courier New" pitchFamily="49" charset="0"/>
                        <a:cs typeface="Courier New" pitchFamily="49" charset="0"/>
                      </a:endParaRPr>
                    </a:p>
                  </a:txBody>
                  <a:tcPr>
                    <a:solidFill>
                      <a:schemeClr val="accent1">
                        <a:lumMod val="60000"/>
                        <a:lumOff val="40000"/>
                      </a:schemeClr>
                    </a:solidFill>
                  </a:tcPr>
                </a:tc>
              </a:tr>
              <a:tr h="247650">
                <a:tc>
                  <a:txBody>
                    <a:bodyPr/>
                    <a:lstStyle/>
                    <a:p>
                      <a:r>
                        <a:rPr lang="en-US" sz="1600" b="0" i="0" kern="1200" dirty="0" smtClean="0">
                          <a:solidFill>
                            <a:schemeClr val="dk1"/>
                          </a:solidFill>
                          <a:effectLst/>
                          <a:latin typeface="Courier New" pitchFamily="49" charset="0"/>
                          <a:ea typeface="+mn-ea"/>
                          <a:cs typeface="Courier New" pitchFamily="49" charset="0"/>
                        </a:rPr>
                        <a:t>0x78902E</a:t>
                      </a:r>
                      <a:endParaRPr lang="en-US" sz="1600" dirty="0">
                        <a:latin typeface="Courier New" pitchFamily="49" charset="0"/>
                        <a:cs typeface="Courier New" pitchFamily="49"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ourier New" pitchFamily="49" charset="0"/>
                          <a:cs typeface="Courier New" pitchFamily="49" charset="0"/>
                        </a:rPr>
                        <a:t>call </a:t>
                      </a:r>
                      <a:r>
                        <a:rPr lang="en-US" sz="1600" dirty="0" err="1" smtClean="0">
                          <a:latin typeface="Courier New" pitchFamily="49" charset="0"/>
                          <a:cs typeface="Courier New" pitchFamily="49" charset="0"/>
                        </a:rPr>
                        <a:t>eax</a:t>
                      </a:r>
                      <a:endParaRPr lang="en-US" sz="1600" dirty="0" smtClean="0">
                        <a:latin typeface="Courier New" pitchFamily="49" charset="0"/>
                        <a:cs typeface="Courier New" pitchFamily="49" charset="0"/>
                      </a:endParaRPr>
                    </a:p>
                  </a:txBody>
                  <a:tcPr/>
                </a:tc>
              </a:tr>
              <a:tr h="247650">
                <a:tc>
                  <a:txBody>
                    <a:bodyPr/>
                    <a:lstStyle/>
                    <a:p>
                      <a:r>
                        <a:rPr lang="en-US" sz="1600" b="0" i="0" kern="1200" dirty="0" smtClean="0">
                          <a:solidFill>
                            <a:schemeClr val="dk1"/>
                          </a:solidFill>
                          <a:effectLst/>
                          <a:latin typeface="Courier New" pitchFamily="49" charset="0"/>
                          <a:ea typeface="+mn-ea"/>
                          <a:cs typeface="Courier New" pitchFamily="49" charset="0"/>
                        </a:rPr>
                        <a:t>0x789030</a:t>
                      </a:r>
                      <a:endParaRPr lang="en-US" sz="1600" dirty="0">
                        <a:latin typeface="Courier New" pitchFamily="49" charset="0"/>
                        <a:cs typeface="Courier New" pitchFamily="49" charset="0"/>
                      </a:endParaRPr>
                    </a:p>
                  </a:txBody>
                  <a:tcPr/>
                </a:tc>
                <a:tc>
                  <a:txBody>
                    <a:bodyPr/>
                    <a:lstStyle/>
                    <a:p>
                      <a:r>
                        <a:rPr lang="en-US" sz="1600" dirty="0" smtClean="0">
                          <a:latin typeface="Courier New" pitchFamily="49" charset="0"/>
                          <a:cs typeface="Courier New" pitchFamily="49" charset="0"/>
                        </a:rPr>
                        <a:t>…</a:t>
                      </a:r>
                    </a:p>
                  </a:txBody>
                  <a:tcPr/>
                </a:tc>
              </a:tr>
              <a:tr h="247650">
                <a:tc>
                  <a:txBody>
                    <a:bodyPr/>
                    <a:lstStyle/>
                    <a:p>
                      <a:r>
                        <a:rPr lang="en-US" sz="1600" b="0" i="0" kern="1200" dirty="0" smtClean="0">
                          <a:solidFill>
                            <a:schemeClr val="dk1"/>
                          </a:solidFill>
                          <a:effectLst/>
                          <a:latin typeface="Courier New" pitchFamily="49" charset="0"/>
                          <a:ea typeface="+mn-ea"/>
                          <a:cs typeface="Courier New" pitchFamily="49" charset="0"/>
                        </a:rPr>
                        <a:t>0x7892E0</a:t>
                      </a:r>
                      <a:endParaRPr lang="en-US" sz="1600" dirty="0">
                        <a:latin typeface="Courier New" pitchFamily="49" charset="0"/>
                        <a:cs typeface="Courier New" pitchFamily="49" charset="0"/>
                      </a:endParaRPr>
                    </a:p>
                  </a:txBody>
                  <a:tcPr/>
                </a:tc>
                <a:tc>
                  <a:txBody>
                    <a:bodyPr/>
                    <a:lstStyle/>
                    <a:p>
                      <a:r>
                        <a:rPr lang="en-US" sz="1600" dirty="0" smtClean="0">
                          <a:latin typeface="Courier New" pitchFamily="49" charset="0"/>
                          <a:cs typeface="Courier New" pitchFamily="49" charset="0"/>
                        </a:rPr>
                        <a:t>push </a:t>
                      </a:r>
                      <a:r>
                        <a:rPr lang="en-US" sz="1600" dirty="0" err="1" smtClean="0">
                          <a:latin typeface="Courier New" pitchFamily="49" charset="0"/>
                          <a:cs typeface="Courier New" pitchFamily="49" charset="0"/>
                        </a:rPr>
                        <a:t>ebx</a:t>
                      </a:r>
                      <a:endParaRPr lang="en-US" sz="1600" dirty="0" smtClean="0">
                        <a:latin typeface="Courier New" pitchFamily="49" charset="0"/>
                        <a:cs typeface="Courier New" pitchFamily="49" charset="0"/>
                      </a:endParaRPr>
                    </a:p>
                  </a:txBody>
                  <a:tcPr/>
                </a:tc>
              </a:tr>
              <a:tr h="247650">
                <a:tc>
                  <a:txBody>
                    <a:bodyPr/>
                    <a:lstStyle/>
                    <a:p>
                      <a:r>
                        <a:rPr lang="en-US" sz="1600" b="0" i="0" kern="1200" dirty="0" smtClean="0">
                          <a:solidFill>
                            <a:schemeClr val="dk1"/>
                          </a:solidFill>
                          <a:effectLst/>
                          <a:latin typeface="Courier New" pitchFamily="49" charset="0"/>
                          <a:ea typeface="+mn-ea"/>
                          <a:cs typeface="Courier New" pitchFamily="49" charset="0"/>
                        </a:rPr>
                        <a:t>0x7892E1</a:t>
                      </a:r>
                      <a:endParaRPr lang="en-US" sz="1600" dirty="0">
                        <a:latin typeface="Courier New" pitchFamily="49" charset="0"/>
                        <a:cs typeface="Courier New" pitchFamily="49" charset="0"/>
                      </a:endParaRPr>
                    </a:p>
                  </a:txBody>
                  <a:tcPr/>
                </a:tc>
                <a:tc>
                  <a:txBody>
                    <a:bodyPr/>
                    <a:lstStyle/>
                    <a:p>
                      <a:r>
                        <a:rPr lang="en-US" sz="1600" dirty="0" err="1" smtClean="0">
                          <a:latin typeface="Courier New" pitchFamily="49" charset="0"/>
                          <a:cs typeface="Courier New" pitchFamily="49" charset="0"/>
                        </a:rPr>
                        <a:t>mov</a:t>
                      </a:r>
                      <a:r>
                        <a:rPr lang="en-US" sz="1600" baseline="0" dirty="0" smtClean="0">
                          <a:latin typeface="Courier New" pitchFamily="49" charset="0"/>
                          <a:cs typeface="Courier New" pitchFamily="49" charset="0"/>
                        </a:rPr>
                        <a:t> </a:t>
                      </a:r>
                      <a:r>
                        <a:rPr lang="en-US" sz="1600" baseline="0" dirty="0" err="1" smtClean="0">
                          <a:latin typeface="Courier New" pitchFamily="49" charset="0"/>
                          <a:cs typeface="Courier New" pitchFamily="49" charset="0"/>
                        </a:rPr>
                        <a:t>ebx</a:t>
                      </a:r>
                      <a:r>
                        <a:rPr lang="en-US" sz="1600" baseline="0" dirty="0" smtClean="0">
                          <a:latin typeface="Courier New" pitchFamily="49" charset="0"/>
                          <a:cs typeface="Courier New" pitchFamily="49" charset="0"/>
                        </a:rPr>
                        <a:t>, [esp+4]</a:t>
                      </a:r>
                      <a:endParaRPr lang="en-US" sz="1600" dirty="0">
                        <a:latin typeface="Courier New" pitchFamily="49" charset="0"/>
                        <a:cs typeface="Courier New" pitchFamily="49" charset="0"/>
                      </a:endParaRPr>
                    </a:p>
                  </a:txBody>
                  <a:tcPr/>
                </a:tc>
              </a:tr>
              <a:tr h="247650">
                <a:tc>
                  <a:txBody>
                    <a:bodyPr/>
                    <a:lstStyle/>
                    <a:p>
                      <a:r>
                        <a:rPr lang="en-US" sz="1600" b="0" i="0" kern="1200" dirty="0" smtClean="0">
                          <a:solidFill>
                            <a:schemeClr val="dk1"/>
                          </a:solidFill>
                          <a:effectLst/>
                          <a:latin typeface="Courier New" pitchFamily="49" charset="0"/>
                          <a:ea typeface="+mn-ea"/>
                          <a:cs typeface="Courier New" pitchFamily="49" charset="0"/>
                        </a:rPr>
                        <a:t>0x7892E5</a:t>
                      </a:r>
                      <a:endParaRPr lang="en-US" sz="1600" dirty="0">
                        <a:latin typeface="Courier New" pitchFamily="49" charset="0"/>
                        <a:cs typeface="Courier New" pitchFamily="49" charset="0"/>
                      </a:endParaRPr>
                    </a:p>
                  </a:txBody>
                  <a:tcPr/>
                </a:tc>
                <a:tc>
                  <a:txBody>
                    <a:bodyPr/>
                    <a:lstStyle/>
                    <a:p>
                      <a:r>
                        <a:rPr lang="en-US" sz="1600" dirty="0" smtClean="0">
                          <a:latin typeface="Courier New" pitchFamily="49" charset="0"/>
                          <a:cs typeface="Courier New" pitchFamily="49" charset="0"/>
                        </a:rPr>
                        <a:t>…</a:t>
                      </a:r>
                      <a:endParaRPr lang="en-US" sz="1600" dirty="0">
                        <a:latin typeface="Courier New" pitchFamily="49" charset="0"/>
                        <a:cs typeface="Courier New" pitchFamily="49" charset="0"/>
                      </a:endParaRPr>
                    </a:p>
                  </a:txBody>
                  <a:tcPr/>
                </a:tc>
              </a:tr>
            </a:tbl>
          </a:graphicData>
        </a:graphic>
      </p:graphicFrame>
      <p:sp>
        <p:nvSpPr>
          <p:cNvPr id="7" name="Content Placeholder 2"/>
          <p:cNvSpPr>
            <a:spLocks noGrp="1"/>
          </p:cNvSpPr>
          <p:nvPr>
            <p:ph idx="1"/>
          </p:nvPr>
        </p:nvSpPr>
        <p:spPr>
          <a:xfrm>
            <a:off x="304800" y="1600200"/>
            <a:ext cx="8610600" cy="1066800"/>
          </a:xfrm>
        </p:spPr>
        <p:txBody>
          <a:bodyPr>
            <a:noAutofit/>
          </a:bodyPr>
          <a:lstStyle/>
          <a:p>
            <a:r>
              <a:rPr lang="en-US" dirty="0" smtClean="0"/>
              <a:t>Chunk instructions to 16 byte boundaries with targets at the beginning, and calls at the end </a:t>
            </a:r>
            <a:r>
              <a:rPr lang="en-US" dirty="0"/>
              <a:t>[</a:t>
            </a:r>
            <a:r>
              <a:rPr lang="en-US" dirty="0" err="1"/>
              <a:t>McCamant</a:t>
            </a:r>
            <a:r>
              <a:rPr lang="en-US" dirty="0"/>
              <a:t> and </a:t>
            </a:r>
            <a:r>
              <a:rPr lang="en-US" dirty="0" err="1"/>
              <a:t>Morrisett</a:t>
            </a:r>
            <a:r>
              <a:rPr lang="en-US" dirty="0"/>
              <a:t>. USENIX 2006] </a:t>
            </a:r>
            <a:endParaRPr lang="en-US" dirty="0"/>
          </a:p>
        </p:txBody>
      </p:sp>
      <p:sp>
        <p:nvSpPr>
          <p:cNvPr id="3" name="Rectangle 2"/>
          <p:cNvSpPr/>
          <p:nvPr/>
        </p:nvSpPr>
        <p:spPr>
          <a:xfrm>
            <a:off x="1143000" y="6336268"/>
            <a:ext cx="304800" cy="3048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600200" y="6336268"/>
            <a:ext cx="2438400" cy="369332"/>
          </a:xfrm>
          <a:prstGeom prst="rect">
            <a:avLst/>
          </a:prstGeom>
          <a:noFill/>
        </p:spPr>
        <p:txBody>
          <a:bodyPr wrap="square" rtlCol="0">
            <a:spAutoFit/>
          </a:bodyPr>
          <a:lstStyle/>
          <a:p>
            <a:r>
              <a:rPr lang="en-US" dirty="0" smtClean="0"/>
              <a:t>Alignment </a:t>
            </a:r>
            <a:r>
              <a:rPr lang="en-US" dirty="0" err="1" smtClean="0"/>
              <a:t>nop</a:t>
            </a:r>
            <a:r>
              <a:rPr lang="en-US" dirty="0" err="1"/>
              <a:t>s</a:t>
            </a:r>
            <a:endParaRPr lang="en-US" dirty="0"/>
          </a:p>
        </p:txBody>
      </p:sp>
      <p:sp>
        <p:nvSpPr>
          <p:cNvPr id="9" name="Rectangle 8"/>
          <p:cNvSpPr/>
          <p:nvPr/>
        </p:nvSpPr>
        <p:spPr>
          <a:xfrm>
            <a:off x="1143000" y="5802868"/>
            <a:ext cx="304800" cy="3048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600200" y="5802868"/>
            <a:ext cx="2438400" cy="369332"/>
          </a:xfrm>
          <a:prstGeom prst="rect">
            <a:avLst/>
          </a:prstGeom>
          <a:noFill/>
        </p:spPr>
        <p:txBody>
          <a:bodyPr wrap="square" rtlCol="0">
            <a:spAutoFit/>
          </a:bodyPr>
          <a:lstStyle/>
          <a:p>
            <a:r>
              <a:rPr lang="en-US" dirty="0" smtClean="0"/>
              <a:t>Injected Instructions</a:t>
            </a:r>
            <a:endParaRPr lang="en-US" dirty="0"/>
          </a:p>
        </p:txBody>
      </p:sp>
    </p:spTree>
    <p:extLst>
      <p:ext uri="{BB962C8B-B14F-4D97-AF65-F5344CB8AC3E}">
        <p14:creationId xmlns:p14="http://schemas.microsoft.com/office/powerpoint/2010/main" val="3293237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p:bldP spid="9" grpId="0" animBg="1"/>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495800" y="1600200"/>
            <a:ext cx="4495800" cy="487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Courier New" pitchFamily="49" charset="0"/>
                <a:cs typeface="Courier New" pitchFamily="49" charset="0"/>
              </a:rPr>
              <a:t>Rewritten Binary</a:t>
            </a:r>
          </a:p>
          <a:p>
            <a:pPr algn="ctr"/>
            <a:r>
              <a:rPr lang="en-US" sz="1400" b="1" dirty="0">
                <a:latin typeface="Courier New" pitchFamily="49" charset="0"/>
                <a:cs typeface="Courier New" pitchFamily="49" charset="0"/>
              </a:rPr>
              <a:t> </a:t>
            </a:r>
            <a:endParaRPr lang="en-US" sz="1400" dirty="0" smtClean="0">
              <a:latin typeface="Courier New" pitchFamily="49" charset="0"/>
              <a:cs typeface="Courier New" pitchFamily="49" charset="0"/>
            </a:endParaRPr>
          </a:p>
          <a:p>
            <a:pPr algn="ctr"/>
            <a:endParaRPr lang="en-US" dirty="0">
              <a:latin typeface="Courier New" pitchFamily="49" charset="0"/>
              <a:cs typeface="Courier New" pitchFamily="49" charset="0"/>
            </a:endParaRPr>
          </a:p>
          <a:p>
            <a:pPr algn="ctr"/>
            <a:endParaRPr lang="en-US" dirty="0" smtClean="0">
              <a:latin typeface="Courier New" pitchFamily="49" charset="0"/>
              <a:cs typeface="Courier New" pitchFamily="49" charset="0"/>
            </a:endParaRPr>
          </a:p>
          <a:p>
            <a:pPr algn="ctr"/>
            <a:endParaRPr lang="en-US" dirty="0">
              <a:latin typeface="Courier New" pitchFamily="49" charset="0"/>
              <a:cs typeface="Courier New" pitchFamily="49" charset="0"/>
            </a:endParaRPr>
          </a:p>
          <a:p>
            <a:pPr algn="ctr"/>
            <a:endParaRPr lang="en-US" dirty="0" smtClean="0">
              <a:latin typeface="Courier New" pitchFamily="49" charset="0"/>
              <a:cs typeface="Courier New" pitchFamily="49" charset="0"/>
            </a:endParaRPr>
          </a:p>
          <a:p>
            <a:pPr algn="ctr"/>
            <a:endParaRPr lang="en-US" dirty="0">
              <a:latin typeface="Courier New" pitchFamily="49" charset="0"/>
              <a:cs typeface="Courier New" pitchFamily="49" charset="0"/>
            </a:endParaRPr>
          </a:p>
          <a:p>
            <a:pPr algn="ctr"/>
            <a:endParaRPr lang="en-US" dirty="0" smtClean="0">
              <a:latin typeface="Courier New" pitchFamily="49" charset="0"/>
              <a:cs typeface="Courier New" pitchFamily="49" charset="0"/>
            </a:endParaRPr>
          </a:p>
          <a:p>
            <a:pPr algn="ctr"/>
            <a:endParaRPr lang="en-US" dirty="0">
              <a:latin typeface="Courier New" pitchFamily="49" charset="0"/>
              <a:cs typeface="Courier New" pitchFamily="49" charset="0"/>
            </a:endParaRPr>
          </a:p>
          <a:p>
            <a:pPr algn="ctr"/>
            <a:endParaRPr lang="en-US" dirty="0" smtClean="0">
              <a:latin typeface="Courier New" pitchFamily="49" charset="0"/>
              <a:cs typeface="Courier New" pitchFamily="49" charset="0"/>
            </a:endParaRPr>
          </a:p>
          <a:p>
            <a:pPr algn="ctr"/>
            <a:endParaRPr lang="en-US" dirty="0">
              <a:latin typeface="Courier New" pitchFamily="49" charset="0"/>
              <a:cs typeface="Courier New" pitchFamily="49" charset="0"/>
            </a:endParaRPr>
          </a:p>
          <a:p>
            <a:pPr algn="ctr"/>
            <a:endParaRPr lang="en-US" dirty="0" smtClean="0">
              <a:latin typeface="Courier New" pitchFamily="49" charset="0"/>
              <a:cs typeface="Courier New" pitchFamily="49" charset="0"/>
            </a:endParaRPr>
          </a:p>
          <a:p>
            <a:pPr algn="ctr"/>
            <a:endParaRPr lang="en-US" dirty="0">
              <a:latin typeface="Courier New" pitchFamily="49" charset="0"/>
              <a:cs typeface="Courier New" pitchFamily="49" charset="0"/>
            </a:endParaRPr>
          </a:p>
          <a:p>
            <a:pPr algn="ctr"/>
            <a:endParaRPr lang="en-US" dirty="0" smtClean="0">
              <a:latin typeface="Courier New" pitchFamily="49" charset="0"/>
              <a:cs typeface="Courier New" pitchFamily="49" charset="0"/>
            </a:endParaRPr>
          </a:p>
          <a:p>
            <a:pPr algn="ctr"/>
            <a:endParaRPr lang="en-US" dirty="0">
              <a:latin typeface="Courier New" pitchFamily="49" charset="0"/>
              <a:cs typeface="Courier New" pitchFamily="49" charset="0"/>
            </a:endParaRPr>
          </a:p>
          <a:p>
            <a:pPr algn="ctr"/>
            <a:endParaRPr lang="en-US" dirty="0" smtClean="0">
              <a:latin typeface="Courier New" pitchFamily="49" charset="0"/>
              <a:cs typeface="Courier New" pitchFamily="49" charset="0"/>
            </a:endParaRPr>
          </a:p>
          <a:p>
            <a:pPr algn="ctr"/>
            <a:endParaRPr lang="en-US" dirty="0">
              <a:latin typeface="Courier New" pitchFamily="49" charset="0"/>
              <a:cs typeface="Courier New" pitchFamily="49" charset="0"/>
            </a:endParaRPr>
          </a:p>
          <a:p>
            <a:pPr algn="ctr"/>
            <a:endParaRPr lang="en-US" dirty="0">
              <a:latin typeface="Courier New" pitchFamily="49" charset="0"/>
              <a:cs typeface="Courier New" pitchFamily="49" charset="0"/>
            </a:endParaRPr>
          </a:p>
        </p:txBody>
      </p:sp>
      <p:sp>
        <p:nvSpPr>
          <p:cNvPr id="2" name="Title 1"/>
          <p:cNvSpPr>
            <a:spLocks noGrp="1"/>
          </p:cNvSpPr>
          <p:nvPr>
            <p:ph type="title"/>
          </p:nvPr>
        </p:nvSpPr>
        <p:spPr/>
        <p:txBody>
          <a:bodyPr/>
          <a:lstStyle/>
          <a:p>
            <a:r>
              <a:rPr lang="en-US" dirty="0"/>
              <a:t>Preserving Good Flows</a:t>
            </a:r>
          </a:p>
        </p:txBody>
      </p:sp>
      <p:sp>
        <p:nvSpPr>
          <p:cNvPr id="4" name="Slide Number Placeholder 3"/>
          <p:cNvSpPr>
            <a:spLocks noGrp="1"/>
          </p:cNvSpPr>
          <p:nvPr>
            <p:ph type="sldNum" sz="quarter" idx="12"/>
          </p:nvPr>
        </p:nvSpPr>
        <p:spPr/>
        <p:txBody>
          <a:bodyPr/>
          <a:lstStyle/>
          <a:p>
            <a:fld id="{41331FAA-50EC-4C56-9D36-99FA80716BE4}" type="slidenum">
              <a:rPr lang="en-US" smtClean="0"/>
              <a:t>13</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516341439"/>
              </p:ext>
            </p:extLst>
          </p:nvPr>
        </p:nvGraphicFramePr>
        <p:xfrm>
          <a:off x="304800" y="2514600"/>
          <a:ext cx="3810000" cy="2560320"/>
        </p:xfrm>
        <a:graphic>
          <a:graphicData uri="http://schemas.openxmlformats.org/drawingml/2006/table">
            <a:tbl>
              <a:tblPr firstRow="1">
                <a:tableStyleId>{5C22544A-7EE6-4342-B048-85BDC9FD1C3A}</a:tableStyleId>
              </a:tblPr>
              <a:tblGrid>
                <a:gridCol w="1295400"/>
                <a:gridCol w="2514600"/>
              </a:tblGrid>
              <a:tr h="304800">
                <a:tc gridSpan="2">
                  <a:txBody>
                    <a:bodyPr/>
                    <a:lstStyle/>
                    <a:p>
                      <a:pPr algn="ctr"/>
                      <a:r>
                        <a:rPr lang="en-US" dirty="0" smtClean="0">
                          <a:latin typeface="Courier New" pitchFamily="49" charset="0"/>
                          <a:cs typeface="Courier New" pitchFamily="49" charset="0"/>
                        </a:rPr>
                        <a:t>Original</a:t>
                      </a:r>
                      <a:r>
                        <a:rPr lang="en-US" baseline="0" dirty="0" smtClean="0">
                          <a:latin typeface="Courier New" pitchFamily="49" charset="0"/>
                          <a:cs typeface="Courier New" pitchFamily="49" charset="0"/>
                        </a:rPr>
                        <a:t> Binary</a:t>
                      </a:r>
                      <a:endParaRPr lang="en-US" dirty="0">
                        <a:latin typeface="Courier New" pitchFamily="49" charset="0"/>
                        <a:cs typeface="Courier New" pitchFamily="49" charset="0"/>
                      </a:endParaRPr>
                    </a:p>
                  </a:txBody>
                  <a:tcPr/>
                </a:tc>
                <a:tc hMerge="1">
                  <a:txBody>
                    <a:bodyPr/>
                    <a:lstStyle/>
                    <a:p>
                      <a:endParaRPr lang="en-US" dirty="0"/>
                    </a:p>
                  </a:txBody>
                  <a:tcPr/>
                </a:tc>
              </a:tr>
              <a:tr h="304800">
                <a:tc>
                  <a:txBody>
                    <a:bodyPr/>
                    <a:lstStyle/>
                    <a:p>
                      <a:r>
                        <a:rPr lang="en-US" sz="1800" b="0" i="0" kern="1200" dirty="0" smtClean="0">
                          <a:solidFill>
                            <a:schemeClr val="dk1"/>
                          </a:solidFill>
                          <a:effectLst/>
                          <a:latin typeface="Courier New" pitchFamily="49" charset="0"/>
                          <a:ea typeface="+mn-ea"/>
                          <a:cs typeface="Courier New" pitchFamily="49" charset="0"/>
                        </a:rPr>
                        <a:t>0x68900F</a:t>
                      </a:r>
                      <a:endParaRPr lang="en-US" dirty="0">
                        <a:latin typeface="Courier New" pitchFamily="49" charset="0"/>
                        <a:cs typeface="Courier New" pitchFamily="49" charset="0"/>
                      </a:endParaRPr>
                    </a:p>
                  </a:txBody>
                  <a:tcPr/>
                </a:tc>
                <a:tc>
                  <a:txBody>
                    <a:bodyPr/>
                    <a:lstStyle/>
                    <a:p>
                      <a:r>
                        <a:rPr lang="en-US" dirty="0" err="1" smtClean="0">
                          <a:latin typeface="Courier New" pitchFamily="49" charset="0"/>
                          <a:cs typeface="Courier New" pitchFamily="49" charset="0"/>
                        </a:rPr>
                        <a:t>mov</a:t>
                      </a:r>
                      <a:r>
                        <a:rPr lang="en-US" baseline="0" dirty="0" smtClean="0">
                          <a:latin typeface="Courier New" pitchFamily="49" charset="0"/>
                          <a:cs typeface="Courier New" pitchFamily="49" charset="0"/>
                        </a:rPr>
                        <a:t> </a:t>
                      </a:r>
                      <a:r>
                        <a:rPr lang="en-US" baseline="0" dirty="0" err="1" smtClean="0">
                          <a:latin typeface="Courier New" pitchFamily="49" charset="0"/>
                          <a:cs typeface="Courier New" pitchFamily="49" charset="0"/>
                        </a:rPr>
                        <a:t>eax</a:t>
                      </a:r>
                      <a:r>
                        <a:rPr lang="en-US" baseline="0" dirty="0" smtClean="0">
                          <a:latin typeface="Courier New" pitchFamily="49" charset="0"/>
                          <a:cs typeface="Courier New" pitchFamily="49" charset="0"/>
                        </a:rPr>
                        <a:t>, 0x6891D8</a:t>
                      </a:r>
                      <a:endParaRPr lang="en-US" dirty="0" smtClean="0">
                        <a:latin typeface="Courier New" pitchFamily="49" charset="0"/>
                        <a:cs typeface="Courier New" pitchFamily="49" charset="0"/>
                      </a:endParaRPr>
                    </a:p>
                  </a:txBody>
                  <a:tcPr/>
                </a:tc>
              </a:tr>
              <a:tr h="304800">
                <a:tc>
                  <a:txBody>
                    <a:bodyPr/>
                    <a:lstStyle/>
                    <a:p>
                      <a:r>
                        <a:rPr lang="en-US" sz="1800" b="0" i="0" kern="1200" dirty="0" smtClean="0">
                          <a:solidFill>
                            <a:schemeClr val="dk1"/>
                          </a:solidFill>
                          <a:effectLst/>
                          <a:latin typeface="Courier New" pitchFamily="49" charset="0"/>
                          <a:ea typeface="+mn-ea"/>
                          <a:cs typeface="Courier New" pitchFamily="49" charset="0"/>
                        </a:rPr>
                        <a:t>0x689015</a:t>
                      </a:r>
                      <a:endParaRPr lang="en-US" dirty="0">
                        <a:latin typeface="Courier New" pitchFamily="49" charset="0"/>
                        <a:cs typeface="Courier New" pitchFamily="49" charset="0"/>
                      </a:endParaRPr>
                    </a:p>
                  </a:txBody>
                  <a:tcPr/>
                </a:tc>
                <a:tc>
                  <a:txBody>
                    <a:bodyPr/>
                    <a:lstStyle/>
                    <a:p>
                      <a:r>
                        <a:rPr lang="en-US" dirty="0" smtClean="0">
                          <a:latin typeface="Courier New" pitchFamily="49" charset="0"/>
                          <a:cs typeface="Courier New" pitchFamily="49" charset="0"/>
                        </a:rPr>
                        <a:t>add </a:t>
                      </a:r>
                      <a:r>
                        <a:rPr lang="en-US" dirty="0" err="1" smtClean="0">
                          <a:latin typeface="Courier New" pitchFamily="49" charset="0"/>
                          <a:cs typeface="Courier New" pitchFamily="49" charset="0"/>
                        </a:rPr>
                        <a:t>eax</a:t>
                      </a:r>
                      <a:r>
                        <a:rPr lang="en-US" dirty="0" smtClean="0">
                          <a:latin typeface="Courier New" pitchFamily="49" charset="0"/>
                          <a:cs typeface="Courier New" pitchFamily="49" charset="0"/>
                        </a:rPr>
                        <a:t>, 1</a:t>
                      </a:r>
                    </a:p>
                  </a:txBody>
                  <a:tcPr/>
                </a:tc>
              </a:tr>
              <a:tr h="304800">
                <a:tc>
                  <a:txBody>
                    <a:bodyPr/>
                    <a:lstStyle/>
                    <a:p>
                      <a:r>
                        <a:rPr lang="en-US" sz="1800" b="0" i="0" kern="1200" dirty="0" smtClean="0">
                          <a:solidFill>
                            <a:schemeClr val="dk1"/>
                          </a:solidFill>
                          <a:effectLst/>
                          <a:latin typeface="Courier New" pitchFamily="49" charset="0"/>
                          <a:ea typeface="+mn-ea"/>
                          <a:cs typeface="Courier New" pitchFamily="49" charset="0"/>
                        </a:rPr>
                        <a:t>0x68901B</a:t>
                      </a:r>
                      <a:endParaRPr lang="en-US" dirty="0">
                        <a:latin typeface="Courier New" pitchFamily="49" charset="0"/>
                        <a:cs typeface="Courier New" pitchFamily="49" charset="0"/>
                      </a:endParaRPr>
                    </a:p>
                  </a:txBody>
                  <a:tcPr/>
                </a:tc>
                <a:tc>
                  <a:txBody>
                    <a:bodyPr/>
                    <a:lstStyle/>
                    <a:p>
                      <a:r>
                        <a:rPr lang="en-US" dirty="0" smtClean="0">
                          <a:latin typeface="Courier New" pitchFamily="49" charset="0"/>
                          <a:cs typeface="Courier New" pitchFamily="49" charset="0"/>
                        </a:rPr>
                        <a:t>call </a:t>
                      </a:r>
                      <a:r>
                        <a:rPr lang="en-US" dirty="0" err="1" smtClean="0">
                          <a:latin typeface="Courier New" pitchFamily="49" charset="0"/>
                          <a:cs typeface="Courier New" pitchFamily="49" charset="0"/>
                        </a:rPr>
                        <a:t>eax</a:t>
                      </a:r>
                      <a:endParaRPr lang="en-US" dirty="0" smtClean="0">
                        <a:latin typeface="Courier New" pitchFamily="49" charset="0"/>
                        <a:cs typeface="Courier New" pitchFamily="49" charset="0"/>
                      </a:endParaRPr>
                    </a:p>
                  </a:txBody>
                  <a:tcPr/>
                </a:tc>
              </a:tr>
              <a:tr h="304800">
                <a:tc>
                  <a:txBody>
                    <a:bodyPr/>
                    <a:lstStyle/>
                    <a:p>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a:txBody>
                  <a:tcPr/>
                </a:tc>
                <a:tc>
                  <a:txBody>
                    <a:bodyPr/>
                    <a:lstStyle/>
                    <a:p>
                      <a:r>
                        <a:rPr lang="en-US" dirty="0" smtClean="0">
                          <a:latin typeface="Courier New" pitchFamily="49" charset="0"/>
                          <a:cs typeface="Courier New" pitchFamily="49" charset="0"/>
                        </a:rPr>
                        <a:t>…</a:t>
                      </a:r>
                    </a:p>
                  </a:txBody>
                  <a:tcPr/>
                </a:tc>
              </a:tr>
              <a:tr h="304800">
                <a:tc>
                  <a:txBody>
                    <a:bodyPr/>
                    <a:lstStyle/>
                    <a:p>
                      <a:r>
                        <a:rPr lang="en-US" sz="1800" b="0" i="0" kern="1200" dirty="0" smtClean="0">
                          <a:solidFill>
                            <a:schemeClr val="dk1"/>
                          </a:solidFill>
                          <a:effectLst/>
                          <a:latin typeface="Courier New" pitchFamily="49" charset="0"/>
                          <a:ea typeface="+mn-ea"/>
                          <a:cs typeface="Courier New" pitchFamily="49" charset="0"/>
                        </a:rPr>
                        <a:t>0x6891D9</a:t>
                      </a:r>
                      <a:endParaRPr lang="en-US" dirty="0">
                        <a:latin typeface="Courier New" pitchFamily="49" charset="0"/>
                        <a:cs typeface="Courier New" pitchFamily="49" charset="0"/>
                      </a:endParaRPr>
                    </a:p>
                  </a:txBody>
                  <a:tcPr/>
                </a:tc>
                <a:tc>
                  <a:txBody>
                    <a:bodyPr/>
                    <a:lstStyle/>
                    <a:p>
                      <a:r>
                        <a:rPr lang="en-US" dirty="0" smtClean="0">
                          <a:latin typeface="Courier New" pitchFamily="49" charset="0"/>
                          <a:cs typeface="Courier New" pitchFamily="49" charset="0"/>
                        </a:rPr>
                        <a:t>push </a:t>
                      </a:r>
                      <a:r>
                        <a:rPr lang="en-US" dirty="0" err="1" smtClean="0">
                          <a:latin typeface="Courier New" pitchFamily="49" charset="0"/>
                          <a:cs typeface="Courier New" pitchFamily="49" charset="0"/>
                        </a:rPr>
                        <a:t>ebx</a:t>
                      </a:r>
                      <a:endParaRPr lang="en-US" dirty="0" smtClean="0">
                        <a:latin typeface="Courier New" pitchFamily="49" charset="0"/>
                        <a:cs typeface="Courier New" pitchFamily="49" charset="0"/>
                      </a:endParaRPr>
                    </a:p>
                  </a:txBody>
                  <a:tcPr/>
                </a:tc>
              </a:tr>
              <a:tr h="304800">
                <a:tc>
                  <a:txBody>
                    <a:bodyPr/>
                    <a:lstStyle/>
                    <a:p>
                      <a:r>
                        <a:rPr lang="en-US" sz="1800" b="0" i="0" kern="1200" dirty="0" smtClean="0">
                          <a:solidFill>
                            <a:schemeClr val="dk1"/>
                          </a:solidFill>
                          <a:effectLst/>
                          <a:latin typeface="Courier New" pitchFamily="49" charset="0"/>
                          <a:ea typeface="+mn-ea"/>
                          <a:cs typeface="Courier New" pitchFamily="49" charset="0"/>
                        </a:rPr>
                        <a:t>0x6891DA</a:t>
                      </a:r>
                      <a:endParaRPr lang="en-US" dirty="0">
                        <a:latin typeface="Courier New" pitchFamily="49" charset="0"/>
                        <a:cs typeface="Courier New" pitchFamily="49" charset="0"/>
                      </a:endParaRPr>
                    </a:p>
                  </a:txBody>
                  <a:tcPr/>
                </a:tc>
                <a:tc>
                  <a:txBody>
                    <a:bodyPr/>
                    <a:lstStyle/>
                    <a:p>
                      <a:r>
                        <a:rPr lang="en-US" dirty="0" err="1" smtClean="0">
                          <a:latin typeface="Courier New" pitchFamily="49" charset="0"/>
                          <a:cs typeface="Courier New" pitchFamily="49" charset="0"/>
                        </a:rPr>
                        <a:t>mov</a:t>
                      </a:r>
                      <a:r>
                        <a:rPr lang="en-US" baseline="0" dirty="0" smtClean="0">
                          <a:latin typeface="Courier New" pitchFamily="49" charset="0"/>
                          <a:cs typeface="Courier New" pitchFamily="49" charset="0"/>
                        </a:rPr>
                        <a:t> </a:t>
                      </a:r>
                      <a:r>
                        <a:rPr lang="en-US" baseline="0" dirty="0" err="1" smtClean="0">
                          <a:latin typeface="Courier New" pitchFamily="49" charset="0"/>
                          <a:cs typeface="Courier New" pitchFamily="49" charset="0"/>
                        </a:rPr>
                        <a:t>ebx</a:t>
                      </a:r>
                      <a:r>
                        <a:rPr lang="en-US" baseline="0" dirty="0" smtClean="0">
                          <a:latin typeface="Courier New" pitchFamily="49" charset="0"/>
                          <a:cs typeface="Courier New" pitchFamily="49" charset="0"/>
                        </a:rPr>
                        <a:t>, [esp+4]</a:t>
                      </a:r>
                      <a:endParaRPr lang="en-US" dirty="0">
                        <a:latin typeface="Courier New" pitchFamily="49" charset="0"/>
                        <a:cs typeface="Courier New" pitchFamily="49" charset="0"/>
                      </a:endParaRPr>
                    </a:p>
                  </a:txBody>
                  <a:tcPr/>
                </a:tc>
              </a:tr>
            </a:tbl>
          </a:graphicData>
        </a:graphic>
      </p:graphicFrame>
      <p:sp>
        <p:nvSpPr>
          <p:cNvPr id="7" name="Content Placeholder 2"/>
          <p:cNvSpPr>
            <a:spLocks noGrp="1"/>
          </p:cNvSpPr>
          <p:nvPr>
            <p:ph idx="1"/>
          </p:nvPr>
        </p:nvSpPr>
        <p:spPr>
          <a:xfrm>
            <a:off x="304800" y="1676400"/>
            <a:ext cx="3810000" cy="609600"/>
          </a:xfrm>
        </p:spPr>
        <p:txBody>
          <a:bodyPr>
            <a:normAutofit fontScale="85000" lnSpcReduction="20000"/>
          </a:bodyPr>
          <a:lstStyle/>
          <a:p>
            <a:r>
              <a:rPr lang="en-US" dirty="0" smtClean="0"/>
              <a:t>Turn original code section into a dynamic lookup table</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628564660"/>
              </p:ext>
            </p:extLst>
          </p:nvPr>
        </p:nvGraphicFramePr>
        <p:xfrm>
          <a:off x="4648200" y="1911927"/>
          <a:ext cx="4191000" cy="304800"/>
        </p:xfrm>
        <a:graphic>
          <a:graphicData uri="http://schemas.openxmlformats.org/drawingml/2006/table">
            <a:tbl>
              <a:tblPr>
                <a:tableStyleId>{5C22544A-7EE6-4342-B048-85BDC9FD1C3A}</a:tableStyleId>
              </a:tblPr>
              <a:tblGrid>
                <a:gridCol w="762000"/>
                <a:gridCol w="1143000"/>
                <a:gridCol w="2286000"/>
              </a:tblGrid>
              <a:tr h="228600">
                <a:tc>
                  <a:txBody>
                    <a:bodyPr/>
                    <a:lstStyle/>
                    <a:p>
                      <a:r>
                        <a:rPr lang="en-US" sz="1400" b="1" dirty="0" smtClean="0">
                          <a:latin typeface="Courier New" pitchFamily="49" charset="0"/>
                          <a:cs typeface="Courier New" pitchFamily="49" charset="0"/>
                        </a:rPr>
                        <a:t>.told</a:t>
                      </a:r>
                      <a:endParaRPr lang="en-US" sz="1400" b="1" dirty="0">
                        <a:latin typeface="Courier New" pitchFamily="49" charset="0"/>
                        <a:cs typeface="Courier New" pitchFamily="49" charset="0"/>
                      </a:endParaRPr>
                    </a:p>
                  </a:txBody>
                  <a:tcPr/>
                </a:tc>
                <a:tc>
                  <a:txBody>
                    <a:bodyPr/>
                    <a:lstStyle/>
                    <a:p>
                      <a:r>
                        <a:rPr lang="en-US" sz="1400" b="0" i="0" kern="1200" dirty="0" smtClean="0">
                          <a:solidFill>
                            <a:schemeClr val="dk1"/>
                          </a:solidFill>
                          <a:effectLst/>
                          <a:latin typeface="Courier New" pitchFamily="49" charset="0"/>
                          <a:ea typeface="+mn-ea"/>
                          <a:cs typeface="Courier New" pitchFamily="49" charset="0"/>
                        </a:rPr>
                        <a:t>0x6891D9</a:t>
                      </a:r>
                      <a:endParaRPr lang="en-US" sz="1400" dirty="0">
                        <a:latin typeface="Courier New" pitchFamily="49" charset="0"/>
                        <a:cs typeface="Courier New" pitchFamily="49" charset="0"/>
                      </a:endParaRPr>
                    </a:p>
                  </a:txBody>
                  <a:tcPr/>
                </a:tc>
                <a:tc>
                  <a:txBody>
                    <a:bodyPr/>
                    <a:lstStyle/>
                    <a:p>
                      <a:r>
                        <a:rPr lang="en-US" sz="1400" dirty="0" smtClean="0">
                          <a:latin typeface="Courier New" pitchFamily="49" charset="0"/>
                          <a:cs typeface="Courier New" pitchFamily="49" charset="0"/>
                        </a:rPr>
                        <a:t>0xF4 loc_7892F0</a:t>
                      </a:r>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722165440"/>
              </p:ext>
            </p:extLst>
          </p:nvPr>
        </p:nvGraphicFramePr>
        <p:xfrm>
          <a:off x="4648200" y="2369127"/>
          <a:ext cx="4191001" cy="3962400"/>
        </p:xfrm>
        <a:graphic>
          <a:graphicData uri="http://schemas.openxmlformats.org/drawingml/2006/table">
            <a:tbl>
              <a:tblPr>
                <a:tableStyleId>{5C22544A-7EE6-4342-B048-85BDC9FD1C3A}</a:tableStyleId>
              </a:tblPr>
              <a:tblGrid>
                <a:gridCol w="762000"/>
                <a:gridCol w="1143000"/>
                <a:gridCol w="2286001"/>
              </a:tblGrid>
              <a:tr h="228600">
                <a:tc rowSpan="13">
                  <a:txBody>
                    <a:bodyPr/>
                    <a:lstStyle/>
                    <a:p>
                      <a:r>
                        <a:rPr lang="en-US" sz="1400" b="1" dirty="0" smtClean="0">
                          <a:latin typeface="Courier New" pitchFamily="49" charset="0"/>
                          <a:cs typeface="Courier New" pitchFamily="49" charset="0"/>
                        </a:rPr>
                        <a:t>.</a:t>
                      </a:r>
                      <a:r>
                        <a:rPr lang="en-US" sz="1400" b="1" dirty="0" err="1" smtClean="0">
                          <a:latin typeface="Courier New" pitchFamily="49" charset="0"/>
                          <a:cs typeface="Courier New" pitchFamily="49" charset="0"/>
                        </a:rPr>
                        <a:t>tnew</a:t>
                      </a:r>
                      <a:endParaRPr lang="en-US" sz="1400" b="1" dirty="0">
                        <a:latin typeface="Courier New" pitchFamily="49" charset="0"/>
                        <a:cs typeface="Courier New" pitchFamily="49" charset="0"/>
                      </a:endParaRPr>
                    </a:p>
                  </a:txBody>
                  <a:tcPr/>
                </a:tc>
                <a:tc>
                  <a:txBody>
                    <a:bodyPr/>
                    <a:lstStyle/>
                    <a:p>
                      <a:r>
                        <a:rPr lang="en-US" sz="1400" b="0" i="0" kern="1200" dirty="0" smtClean="0">
                          <a:solidFill>
                            <a:schemeClr val="dk1"/>
                          </a:solidFill>
                          <a:effectLst/>
                          <a:latin typeface="Courier New" pitchFamily="49" charset="0"/>
                          <a:ea typeface="+mn-ea"/>
                          <a:cs typeface="Courier New" pitchFamily="49" charset="0"/>
                        </a:rPr>
                        <a:t>0x78900F</a:t>
                      </a:r>
                      <a:endParaRPr lang="en-US" sz="1400" dirty="0">
                        <a:latin typeface="Courier New" pitchFamily="49" charset="0"/>
                        <a:cs typeface="Courier New" pitchFamily="49" charset="0"/>
                      </a:endParaRPr>
                    </a:p>
                  </a:txBody>
                  <a:tcPr>
                    <a:solidFill>
                      <a:schemeClr val="tx2">
                        <a:lumMod val="40000"/>
                        <a:lumOff val="60000"/>
                      </a:schemeClr>
                    </a:solidFill>
                  </a:tcPr>
                </a:tc>
                <a:tc>
                  <a:txBody>
                    <a:bodyPr/>
                    <a:lstStyle/>
                    <a:p>
                      <a:r>
                        <a:rPr lang="en-US" sz="1400" dirty="0" err="1" smtClean="0">
                          <a:latin typeface="Courier New" pitchFamily="49" charset="0"/>
                          <a:cs typeface="Courier New" pitchFamily="49" charset="0"/>
                        </a:rPr>
                        <a:t>nop</a:t>
                      </a:r>
                      <a:endParaRPr lang="en-US" sz="1400" dirty="0" smtClean="0">
                        <a:latin typeface="Courier New" pitchFamily="49" charset="0"/>
                        <a:cs typeface="Courier New" pitchFamily="49" charset="0"/>
                      </a:endParaRPr>
                    </a:p>
                  </a:txBody>
                  <a:tcPr>
                    <a:solidFill>
                      <a:schemeClr val="tx2">
                        <a:lumMod val="40000"/>
                        <a:lumOff val="60000"/>
                      </a:schemeClr>
                    </a:solidFill>
                  </a:tcPr>
                </a:tc>
              </a:tr>
              <a:tr h="228600">
                <a:tc vMerge="1">
                  <a:txBody>
                    <a:bodyPr/>
                    <a:lstStyle/>
                    <a:p>
                      <a:endParaRPr lang="en-US" sz="1400" dirty="0">
                        <a:latin typeface="Courier New" pitchFamily="49" charset="0"/>
                        <a:cs typeface="Courier New" pitchFamily="49" charset="0"/>
                      </a:endParaRPr>
                    </a:p>
                  </a:txBody>
                  <a:tcPr/>
                </a:tc>
                <a:tc>
                  <a:txBody>
                    <a:bodyPr/>
                    <a:lstStyle/>
                    <a:p>
                      <a:r>
                        <a:rPr lang="en-US" sz="1400" b="0" i="0" kern="1200" dirty="0" smtClean="0">
                          <a:solidFill>
                            <a:schemeClr val="dk1"/>
                          </a:solidFill>
                          <a:effectLst/>
                          <a:latin typeface="Courier New" pitchFamily="49" charset="0"/>
                          <a:ea typeface="+mn-ea"/>
                          <a:cs typeface="Courier New" pitchFamily="49" charset="0"/>
                        </a:rPr>
                        <a:t>0x789010</a:t>
                      </a:r>
                      <a:endParaRPr lang="en-US" sz="1400" dirty="0">
                        <a:latin typeface="Courier New" pitchFamily="49" charset="0"/>
                        <a:cs typeface="Courier New" pitchFamily="49" charset="0"/>
                      </a:endParaRPr>
                    </a:p>
                  </a:txBody>
                  <a:tcPr/>
                </a:tc>
                <a:tc>
                  <a:txBody>
                    <a:bodyPr/>
                    <a:lstStyle/>
                    <a:p>
                      <a:r>
                        <a:rPr lang="en-US" sz="1400" dirty="0" err="1" smtClean="0">
                          <a:latin typeface="Courier New" pitchFamily="49" charset="0"/>
                          <a:cs typeface="Courier New" pitchFamily="49" charset="0"/>
                        </a:rPr>
                        <a:t>mov</a:t>
                      </a:r>
                      <a:r>
                        <a:rPr lang="en-US" sz="1400" baseline="0" dirty="0" smtClean="0">
                          <a:latin typeface="Courier New" pitchFamily="49" charset="0"/>
                          <a:cs typeface="Courier New" pitchFamily="49" charset="0"/>
                        </a:rPr>
                        <a:t> </a:t>
                      </a:r>
                      <a:r>
                        <a:rPr lang="en-US" sz="1400" baseline="0" dirty="0" err="1" smtClean="0">
                          <a:latin typeface="Courier New" pitchFamily="49" charset="0"/>
                          <a:cs typeface="Courier New" pitchFamily="49" charset="0"/>
                        </a:rPr>
                        <a:t>eax</a:t>
                      </a:r>
                      <a:r>
                        <a:rPr lang="en-US" sz="1400" baseline="0" dirty="0" smtClean="0">
                          <a:latin typeface="Courier New" pitchFamily="49" charset="0"/>
                          <a:cs typeface="Courier New" pitchFamily="49" charset="0"/>
                        </a:rPr>
                        <a:t>, 0x6891d8</a:t>
                      </a:r>
                      <a:endParaRPr lang="en-US" sz="1400" dirty="0" smtClean="0">
                        <a:latin typeface="Courier New" pitchFamily="49" charset="0"/>
                        <a:cs typeface="Courier New" pitchFamily="49" charset="0"/>
                      </a:endParaRPr>
                    </a:p>
                  </a:txBody>
                  <a:tcPr/>
                </a:tc>
              </a:tr>
              <a:tr h="228600">
                <a:tc vMerge="1">
                  <a:txBody>
                    <a:bodyPr/>
                    <a:lstStyle/>
                    <a:p>
                      <a:endParaRPr lang="en-US" sz="1400" dirty="0">
                        <a:latin typeface="Courier New" pitchFamily="49" charset="0"/>
                        <a:cs typeface="Courier New" pitchFamily="49" charset="0"/>
                      </a:endParaRPr>
                    </a:p>
                  </a:txBody>
                  <a:tcPr/>
                </a:tc>
                <a:tc>
                  <a:txBody>
                    <a:bodyPr/>
                    <a:lstStyle/>
                    <a:p>
                      <a:r>
                        <a:rPr lang="en-US" sz="1400" b="0" i="0" kern="1200" dirty="0" smtClean="0">
                          <a:solidFill>
                            <a:schemeClr val="dk1"/>
                          </a:solidFill>
                          <a:effectLst/>
                          <a:latin typeface="Courier New" pitchFamily="49" charset="0"/>
                          <a:ea typeface="+mn-ea"/>
                          <a:cs typeface="Courier New" pitchFamily="49" charset="0"/>
                        </a:rPr>
                        <a:t>0x789016</a:t>
                      </a:r>
                      <a:endParaRPr lang="en-US" sz="1400" dirty="0">
                        <a:latin typeface="Courier New" pitchFamily="49" charset="0"/>
                        <a:cs typeface="Courier New" pitchFamily="49" charset="0"/>
                      </a:endParaRPr>
                    </a:p>
                  </a:txBody>
                  <a:tcPr/>
                </a:tc>
                <a:tc>
                  <a:txBody>
                    <a:bodyPr/>
                    <a:lstStyle/>
                    <a:p>
                      <a:r>
                        <a:rPr lang="en-US" sz="1400" dirty="0" smtClean="0">
                          <a:latin typeface="Courier New" pitchFamily="49" charset="0"/>
                          <a:cs typeface="Courier New" pitchFamily="49" charset="0"/>
                        </a:rPr>
                        <a:t>add </a:t>
                      </a:r>
                      <a:r>
                        <a:rPr lang="en-US" sz="1400" dirty="0" err="1" smtClean="0">
                          <a:latin typeface="Courier New" pitchFamily="49" charset="0"/>
                          <a:cs typeface="Courier New" pitchFamily="49" charset="0"/>
                        </a:rPr>
                        <a:t>eax</a:t>
                      </a:r>
                      <a:r>
                        <a:rPr lang="en-US" sz="1400" dirty="0" smtClean="0">
                          <a:latin typeface="Courier New" pitchFamily="49" charset="0"/>
                          <a:cs typeface="Courier New" pitchFamily="49" charset="0"/>
                        </a:rPr>
                        <a:t>, 1</a:t>
                      </a:r>
                    </a:p>
                  </a:txBody>
                  <a:tcPr/>
                </a:tc>
              </a:tr>
              <a:tr h="228600">
                <a:tc vMerge="1">
                  <a:txBody>
                    <a:bodyPr/>
                    <a:lstStyle/>
                    <a:p>
                      <a:endParaRPr lang="en-US" sz="1400" dirty="0">
                        <a:latin typeface="Courier New" pitchFamily="49" charset="0"/>
                        <a:cs typeface="Courier New" pitchFamily="49" charset="0"/>
                      </a:endParaRPr>
                    </a:p>
                  </a:txBody>
                  <a:tcPr/>
                </a:tc>
                <a:tc>
                  <a:txBody>
                    <a:bodyPr/>
                    <a:lstStyle/>
                    <a:p>
                      <a:r>
                        <a:rPr lang="en-US" sz="1400" b="0" i="0" kern="1200" dirty="0" smtClean="0">
                          <a:solidFill>
                            <a:schemeClr val="dk1"/>
                          </a:solidFill>
                          <a:effectLst/>
                          <a:latin typeface="Courier New" pitchFamily="49" charset="0"/>
                          <a:ea typeface="+mn-ea"/>
                          <a:cs typeface="Courier New" pitchFamily="49" charset="0"/>
                        </a:rPr>
                        <a:t>0x78901C</a:t>
                      </a:r>
                      <a:endParaRPr lang="en-US" sz="1400" dirty="0">
                        <a:latin typeface="Courier New" pitchFamily="49" charset="0"/>
                        <a:cs typeface="Courier New" pitchFamily="49" charset="0"/>
                      </a:endParaRPr>
                    </a:p>
                  </a:txBody>
                  <a:tcPr>
                    <a:solidFill>
                      <a:schemeClr val="tx2">
                        <a:lumMod val="40000"/>
                        <a:lumOff val="60000"/>
                      </a:schemeClr>
                    </a:solidFill>
                  </a:tcPr>
                </a:tc>
                <a:tc>
                  <a:txBody>
                    <a:bodyPr/>
                    <a:lstStyle/>
                    <a:p>
                      <a:r>
                        <a:rPr lang="en-US" sz="1400" dirty="0" err="1" smtClean="0">
                          <a:latin typeface="Courier New" pitchFamily="49" charset="0"/>
                          <a:cs typeface="Courier New" pitchFamily="49" charset="0"/>
                        </a:rPr>
                        <a:t>nop</a:t>
                      </a:r>
                      <a:r>
                        <a:rPr lang="en-US" sz="1400" dirty="0" smtClean="0">
                          <a:latin typeface="Courier New" pitchFamily="49" charset="0"/>
                          <a:cs typeface="Courier New" pitchFamily="49" charset="0"/>
                        </a:rPr>
                        <a:t> (x4)</a:t>
                      </a:r>
                    </a:p>
                  </a:txBody>
                  <a:tcPr>
                    <a:solidFill>
                      <a:schemeClr val="tx2">
                        <a:lumMod val="40000"/>
                        <a:lumOff val="60000"/>
                      </a:schemeClr>
                    </a:solidFill>
                  </a:tcPr>
                </a:tc>
              </a:tr>
              <a:tr h="228600">
                <a:tc vMerge="1">
                  <a:txBody>
                    <a:bodyPr/>
                    <a:lstStyle/>
                    <a:p>
                      <a:endParaRPr lang="en-US" sz="1400" dirty="0">
                        <a:latin typeface="Courier New" pitchFamily="49" charset="0"/>
                        <a:cs typeface="Courier New" pitchFamily="49" charset="0"/>
                      </a:endParaRPr>
                    </a:p>
                  </a:txBody>
                  <a:tcPr/>
                </a:tc>
                <a:tc>
                  <a:txBody>
                    <a:bodyPr/>
                    <a:lstStyle/>
                    <a:p>
                      <a:r>
                        <a:rPr lang="en-US" sz="1400" b="0" i="0" kern="1200" dirty="0" smtClean="0">
                          <a:solidFill>
                            <a:schemeClr val="dk1"/>
                          </a:solidFill>
                          <a:effectLst/>
                          <a:latin typeface="Courier New" pitchFamily="49" charset="0"/>
                          <a:ea typeface="+mn-ea"/>
                          <a:cs typeface="Courier New" pitchFamily="49" charset="0"/>
                        </a:rPr>
                        <a:t>0x789020</a:t>
                      </a:r>
                      <a:endParaRPr lang="en-US" sz="1400" dirty="0">
                        <a:latin typeface="Courier New" pitchFamily="49" charset="0"/>
                        <a:cs typeface="Courier New" pitchFamily="49" charset="0"/>
                      </a:endParaRPr>
                    </a:p>
                  </a:txBody>
                  <a:tcPr>
                    <a:solidFill>
                      <a:schemeClr val="accent1">
                        <a:lumMod val="60000"/>
                        <a:lumOff val="40000"/>
                      </a:schemeClr>
                    </a:solidFill>
                  </a:tcPr>
                </a:tc>
                <a:tc>
                  <a:txBody>
                    <a:bodyPr/>
                    <a:lstStyle/>
                    <a:p>
                      <a:r>
                        <a:rPr lang="en-US" sz="1400" dirty="0" err="1" smtClean="0">
                          <a:latin typeface="Courier New" pitchFamily="49" charset="0"/>
                          <a:cs typeface="Courier New" pitchFamily="49" charset="0"/>
                        </a:rPr>
                        <a:t>cmp</a:t>
                      </a:r>
                      <a:r>
                        <a:rPr lang="en-US" sz="1400" dirty="0" smtClean="0">
                          <a:latin typeface="Courier New" pitchFamily="49" charset="0"/>
                          <a:cs typeface="Courier New" pitchFamily="49" charset="0"/>
                        </a:rPr>
                        <a:t> 0xF4,</a:t>
                      </a:r>
                      <a:r>
                        <a:rPr lang="en-US" sz="1400" baseline="0" dirty="0" smtClean="0">
                          <a:latin typeface="Courier New" pitchFamily="49" charset="0"/>
                          <a:cs typeface="Courier New" pitchFamily="49" charset="0"/>
                        </a:rPr>
                        <a:t> [</a:t>
                      </a:r>
                      <a:r>
                        <a:rPr lang="en-US" sz="1400" baseline="0" dirty="0" err="1" smtClean="0">
                          <a:latin typeface="Courier New" pitchFamily="49" charset="0"/>
                          <a:cs typeface="Courier New" pitchFamily="49" charset="0"/>
                        </a:rPr>
                        <a:t>eax</a:t>
                      </a:r>
                      <a:r>
                        <a:rPr lang="en-US" sz="1400" baseline="0" dirty="0" smtClean="0">
                          <a:latin typeface="Courier New" pitchFamily="49" charset="0"/>
                          <a:cs typeface="Courier New" pitchFamily="49" charset="0"/>
                        </a:rPr>
                        <a:t>]</a:t>
                      </a:r>
                      <a:endParaRPr lang="en-US" sz="1400" dirty="0" smtClean="0">
                        <a:latin typeface="Courier New" pitchFamily="49" charset="0"/>
                        <a:cs typeface="Courier New" pitchFamily="49" charset="0"/>
                      </a:endParaRPr>
                    </a:p>
                  </a:txBody>
                  <a:tcPr>
                    <a:solidFill>
                      <a:schemeClr val="accent1">
                        <a:lumMod val="60000"/>
                        <a:lumOff val="40000"/>
                      </a:schemeClr>
                    </a:solidFill>
                  </a:tcPr>
                </a:tc>
              </a:tr>
              <a:tr h="228600">
                <a:tc vMerge="1">
                  <a:txBody>
                    <a:bodyPr/>
                    <a:lstStyle/>
                    <a:p>
                      <a:endParaRPr lang="en-US" sz="1400" dirty="0">
                        <a:latin typeface="Courier New" pitchFamily="49" charset="0"/>
                        <a:cs typeface="Courier New" pitchFamily="49" charset="0"/>
                      </a:endParaRPr>
                    </a:p>
                  </a:txBody>
                  <a:tcPr/>
                </a:tc>
                <a:tc>
                  <a:txBody>
                    <a:bodyPr/>
                    <a:lstStyle/>
                    <a:p>
                      <a:r>
                        <a:rPr lang="en-US" sz="1400" b="0" i="0" kern="1200" dirty="0" smtClean="0">
                          <a:solidFill>
                            <a:schemeClr val="dk1"/>
                          </a:solidFill>
                          <a:effectLst/>
                          <a:latin typeface="Courier New" pitchFamily="49" charset="0"/>
                          <a:ea typeface="+mn-ea"/>
                          <a:cs typeface="Courier New" pitchFamily="49" charset="0"/>
                        </a:rPr>
                        <a:t>0x789023</a:t>
                      </a:r>
                      <a:endParaRPr lang="en-US" sz="1400" dirty="0">
                        <a:latin typeface="Courier New" pitchFamily="49" charset="0"/>
                        <a:cs typeface="Courier New" pitchFamily="49" charset="0"/>
                      </a:endParaRPr>
                    </a:p>
                  </a:txBody>
                  <a:tcPr>
                    <a:solidFill>
                      <a:schemeClr val="accent1">
                        <a:lumMod val="60000"/>
                        <a:lumOff val="40000"/>
                      </a:schemeClr>
                    </a:solidFill>
                  </a:tcPr>
                </a:tc>
                <a:tc>
                  <a:txBody>
                    <a:bodyPr/>
                    <a:lstStyle/>
                    <a:p>
                      <a:r>
                        <a:rPr lang="en-US" sz="1400" dirty="0" err="1" smtClean="0">
                          <a:latin typeface="Courier New" pitchFamily="49" charset="0"/>
                          <a:cs typeface="Courier New" pitchFamily="49" charset="0"/>
                        </a:rPr>
                        <a:t>cmovz</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eax</a:t>
                      </a:r>
                      <a:r>
                        <a:rPr lang="en-US" sz="1400" dirty="0" smtClean="0">
                          <a:latin typeface="Courier New" pitchFamily="49" charset="0"/>
                          <a:cs typeface="Courier New" pitchFamily="49" charset="0"/>
                        </a:rPr>
                        <a:t>, [eax+1]</a:t>
                      </a:r>
                    </a:p>
                  </a:txBody>
                  <a:tcPr>
                    <a:solidFill>
                      <a:schemeClr val="accent1">
                        <a:lumMod val="60000"/>
                        <a:lumOff val="40000"/>
                      </a:schemeClr>
                    </a:solidFill>
                  </a:tcPr>
                </a:tc>
              </a:tr>
              <a:tr h="228600">
                <a:tc vMerge="1">
                  <a:txBody>
                    <a:bodyPr/>
                    <a:lstStyle/>
                    <a:p>
                      <a:endParaRPr lang="en-US" sz="1400" dirty="0">
                        <a:latin typeface="Courier New" pitchFamily="49" charset="0"/>
                        <a:cs typeface="Courier New" pitchFamily="49" charset="0"/>
                      </a:endParaRPr>
                    </a:p>
                  </a:txBody>
                  <a:tcPr/>
                </a:tc>
                <a:tc>
                  <a:txBody>
                    <a:bodyPr/>
                    <a:lstStyle/>
                    <a:p>
                      <a:r>
                        <a:rPr lang="en-US" sz="1400" b="0" i="0" kern="1200" dirty="0" smtClean="0">
                          <a:solidFill>
                            <a:schemeClr val="dk1"/>
                          </a:solidFill>
                          <a:effectLst/>
                          <a:latin typeface="Courier New" pitchFamily="49" charset="0"/>
                          <a:ea typeface="+mn-ea"/>
                          <a:cs typeface="Courier New" pitchFamily="49" charset="0"/>
                        </a:rPr>
                        <a:t>0x789027</a:t>
                      </a:r>
                      <a:endParaRPr lang="en-US" sz="1400" dirty="0">
                        <a:latin typeface="Courier New" pitchFamily="49" charset="0"/>
                        <a:cs typeface="Courier New" pitchFamily="49" charset="0"/>
                      </a:endParaRPr>
                    </a:p>
                  </a:txBody>
                  <a:tcPr>
                    <a:solidFill>
                      <a:schemeClr val="tx2">
                        <a:lumMod val="40000"/>
                        <a:lumOff val="60000"/>
                      </a:schemeClr>
                    </a:solidFill>
                  </a:tcPr>
                </a:tc>
                <a:tc>
                  <a:txBody>
                    <a:bodyPr/>
                    <a:lstStyle/>
                    <a:p>
                      <a:r>
                        <a:rPr lang="en-US" sz="1400" dirty="0" err="1" smtClean="0">
                          <a:latin typeface="Courier New" pitchFamily="49" charset="0"/>
                          <a:cs typeface="Courier New" pitchFamily="49" charset="0"/>
                        </a:rPr>
                        <a:t>nop</a:t>
                      </a:r>
                      <a:endParaRPr lang="en-US" sz="1400" dirty="0" smtClean="0">
                        <a:latin typeface="Courier New" pitchFamily="49" charset="0"/>
                        <a:cs typeface="Courier New" pitchFamily="49" charset="0"/>
                      </a:endParaRPr>
                    </a:p>
                  </a:txBody>
                  <a:tcPr>
                    <a:solidFill>
                      <a:schemeClr val="tx2">
                        <a:lumMod val="40000"/>
                        <a:lumOff val="60000"/>
                      </a:schemeClr>
                    </a:solidFill>
                  </a:tcPr>
                </a:tc>
              </a:tr>
              <a:tr h="228600">
                <a:tc vMerge="1">
                  <a:txBody>
                    <a:bodyPr/>
                    <a:lstStyle/>
                    <a:p>
                      <a:endParaRPr lang="en-US" sz="1400" dirty="0">
                        <a:latin typeface="Courier New" pitchFamily="49" charset="0"/>
                        <a:cs typeface="Courier New" pitchFamily="49" charset="0"/>
                      </a:endParaRPr>
                    </a:p>
                  </a:txBody>
                  <a:tcPr/>
                </a:tc>
                <a:tc>
                  <a:txBody>
                    <a:bodyPr/>
                    <a:lstStyle/>
                    <a:p>
                      <a:r>
                        <a:rPr lang="en-US" sz="1400" b="0" i="0" kern="1200" dirty="0" smtClean="0">
                          <a:solidFill>
                            <a:schemeClr val="dk1"/>
                          </a:solidFill>
                          <a:effectLst/>
                          <a:latin typeface="Courier New" pitchFamily="49" charset="0"/>
                          <a:ea typeface="+mn-ea"/>
                          <a:cs typeface="Courier New" pitchFamily="49" charset="0"/>
                        </a:rPr>
                        <a:t>0x789028</a:t>
                      </a:r>
                      <a:endParaRPr lang="en-US" sz="1400" dirty="0">
                        <a:latin typeface="Courier New" pitchFamily="49" charset="0"/>
                        <a:cs typeface="Courier New" pitchFamily="49" charset="0"/>
                      </a:endParaRPr>
                    </a:p>
                  </a:txBody>
                  <a:tcPr>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Courier New" pitchFamily="49" charset="0"/>
                          <a:cs typeface="Courier New" pitchFamily="49" charset="0"/>
                        </a:rPr>
                        <a:t>and </a:t>
                      </a:r>
                      <a:r>
                        <a:rPr lang="en-US" sz="1400" dirty="0" err="1" smtClean="0">
                          <a:latin typeface="Courier New" pitchFamily="49" charset="0"/>
                          <a:cs typeface="Courier New" pitchFamily="49" charset="0"/>
                        </a:rPr>
                        <a:t>eax</a:t>
                      </a:r>
                      <a:r>
                        <a:rPr lang="en-US" sz="1400" dirty="0" smtClean="0">
                          <a:latin typeface="Courier New" pitchFamily="49" charset="0"/>
                          <a:cs typeface="Courier New" pitchFamily="49" charset="0"/>
                        </a:rPr>
                        <a:t>, 0x0FFFFFF0</a:t>
                      </a:r>
                    </a:p>
                  </a:txBody>
                  <a:tcPr>
                    <a:solidFill>
                      <a:schemeClr val="accent1">
                        <a:lumMod val="60000"/>
                        <a:lumOff val="40000"/>
                      </a:schemeClr>
                    </a:solidFill>
                  </a:tcPr>
                </a:tc>
              </a:tr>
              <a:tr h="228600">
                <a:tc vMerge="1">
                  <a:txBody>
                    <a:bodyPr/>
                    <a:lstStyle/>
                    <a:p>
                      <a:endParaRPr lang="en-US" sz="1400" dirty="0">
                        <a:latin typeface="Courier New" pitchFamily="49" charset="0"/>
                        <a:cs typeface="Courier New" pitchFamily="49" charset="0"/>
                      </a:endParaRPr>
                    </a:p>
                  </a:txBody>
                  <a:tcPr/>
                </a:tc>
                <a:tc>
                  <a:txBody>
                    <a:bodyPr/>
                    <a:lstStyle/>
                    <a:p>
                      <a:r>
                        <a:rPr lang="en-US" sz="1400" b="0" i="0" kern="1200" dirty="0" smtClean="0">
                          <a:solidFill>
                            <a:schemeClr val="dk1"/>
                          </a:solidFill>
                          <a:effectLst/>
                          <a:latin typeface="Courier New" pitchFamily="49" charset="0"/>
                          <a:ea typeface="+mn-ea"/>
                          <a:cs typeface="Courier New" pitchFamily="49" charset="0"/>
                        </a:rPr>
                        <a:t>0x78902E</a:t>
                      </a:r>
                      <a:endParaRPr lang="en-US" sz="1400" dirty="0">
                        <a:latin typeface="Courier New" pitchFamily="49" charset="0"/>
                        <a:cs typeface="Courier New" pitchFamily="49" charset="0"/>
                      </a:endParaRPr>
                    </a:p>
                  </a:txBody>
                  <a:tcPr/>
                </a:tc>
                <a:tc>
                  <a:txBody>
                    <a:bodyPr/>
                    <a:lstStyle/>
                    <a:p>
                      <a:r>
                        <a:rPr lang="en-US" sz="1400" dirty="0" smtClean="0">
                          <a:latin typeface="Courier New" pitchFamily="49" charset="0"/>
                          <a:cs typeface="Courier New" pitchFamily="49" charset="0"/>
                        </a:rPr>
                        <a:t>call </a:t>
                      </a:r>
                      <a:r>
                        <a:rPr lang="en-US" sz="1400" dirty="0" err="1" smtClean="0">
                          <a:latin typeface="Courier New" pitchFamily="49" charset="0"/>
                          <a:cs typeface="Courier New" pitchFamily="49" charset="0"/>
                        </a:rPr>
                        <a:t>eax</a:t>
                      </a:r>
                      <a:endParaRPr lang="en-US" sz="1400" dirty="0" smtClean="0">
                        <a:latin typeface="Courier New" pitchFamily="49" charset="0"/>
                        <a:cs typeface="Courier New" pitchFamily="49" charset="0"/>
                      </a:endParaRPr>
                    </a:p>
                  </a:txBody>
                  <a:tcPr/>
                </a:tc>
              </a:tr>
              <a:tr h="228600">
                <a:tc vMerge="1">
                  <a:txBody>
                    <a:bodyPr/>
                    <a:lstStyle/>
                    <a:p>
                      <a:endParaRPr lang="en-US" sz="1400" dirty="0">
                        <a:latin typeface="Courier New" pitchFamily="49" charset="0"/>
                        <a:cs typeface="Courier New" pitchFamily="49" charset="0"/>
                      </a:endParaRPr>
                    </a:p>
                  </a:txBody>
                  <a:tcPr/>
                </a:tc>
                <a:tc>
                  <a:txBody>
                    <a:bodyPr/>
                    <a:lstStyle/>
                    <a:p>
                      <a:r>
                        <a:rPr lang="en-US" sz="1400" b="0" i="0" kern="1200" dirty="0" smtClean="0">
                          <a:solidFill>
                            <a:schemeClr val="dk1"/>
                          </a:solidFill>
                          <a:effectLst/>
                          <a:latin typeface="Courier New" pitchFamily="49" charset="0"/>
                          <a:ea typeface="+mn-ea"/>
                          <a:cs typeface="Courier New" pitchFamily="49" charset="0"/>
                        </a:rPr>
                        <a:t>0x789030</a:t>
                      </a:r>
                      <a:endParaRPr lang="en-US" sz="1400" dirty="0">
                        <a:latin typeface="Courier New" pitchFamily="49" charset="0"/>
                        <a:cs typeface="Courier New" pitchFamily="49" charset="0"/>
                      </a:endParaRPr>
                    </a:p>
                  </a:txBody>
                  <a:tcPr/>
                </a:tc>
                <a:tc>
                  <a:txBody>
                    <a:bodyPr/>
                    <a:lstStyle/>
                    <a:p>
                      <a:r>
                        <a:rPr lang="en-US" sz="1400" dirty="0" smtClean="0">
                          <a:latin typeface="Courier New" pitchFamily="49" charset="0"/>
                          <a:cs typeface="Courier New" pitchFamily="49" charset="0"/>
                        </a:rPr>
                        <a:t>…</a:t>
                      </a:r>
                    </a:p>
                  </a:txBody>
                  <a:tcPr/>
                </a:tc>
              </a:tr>
              <a:tr h="228600">
                <a:tc vMerge="1">
                  <a:txBody>
                    <a:bodyPr/>
                    <a:lstStyle/>
                    <a:p>
                      <a:endParaRPr lang="en-US" sz="1400" dirty="0">
                        <a:latin typeface="Courier New" pitchFamily="49" charset="0"/>
                        <a:cs typeface="Courier New" pitchFamily="49" charset="0"/>
                      </a:endParaRPr>
                    </a:p>
                  </a:txBody>
                  <a:tcPr/>
                </a:tc>
                <a:tc>
                  <a:txBody>
                    <a:bodyPr/>
                    <a:lstStyle/>
                    <a:p>
                      <a:r>
                        <a:rPr lang="en-US" sz="1400" b="0" i="0" kern="1200" dirty="0" smtClean="0">
                          <a:solidFill>
                            <a:schemeClr val="dk1"/>
                          </a:solidFill>
                          <a:effectLst/>
                          <a:latin typeface="Courier New" pitchFamily="49" charset="0"/>
                          <a:ea typeface="+mn-ea"/>
                          <a:cs typeface="Courier New" pitchFamily="49" charset="0"/>
                        </a:rPr>
                        <a:t>0x7892F0</a:t>
                      </a:r>
                      <a:endParaRPr lang="en-US" sz="1400" dirty="0">
                        <a:latin typeface="Courier New" pitchFamily="49" charset="0"/>
                        <a:cs typeface="Courier New" pitchFamily="49" charset="0"/>
                      </a:endParaRPr>
                    </a:p>
                  </a:txBody>
                  <a:tcPr/>
                </a:tc>
                <a:tc>
                  <a:txBody>
                    <a:bodyPr/>
                    <a:lstStyle/>
                    <a:p>
                      <a:r>
                        <a:rPr lang="en-US" sz="1400" dirty="0" smtClean="0">
                          <a:latin typeface="Courier New" pitchFamily="49" charset="0"/>
                          <a:cs typeface="Courier New" pitchFamily="49" charset="0"/>
                        </a:rPr>
                        <a:t>push </a:t>
                      </a:r>
                      <a:r>
                        <a:rPr lang="en-US" sz="1400" dirty="0" err="1" smtClean="0">
                          <a:latin typeface="Courier New" pitchFamily="49" charset="0"/>
                          <a:cs typeface="Courier New" pitchFamily="49" charset="0"/>
                        </a:rPr>
                        <a:t>ebx</a:t>
                      </a:r>
                      <a:endParaRPr lang="en-US" sz="1400" dirty="0" smtClean="0">
                        <a:latin typeface="Courier New" pitchFamily="49" charset="0"/>
                        <a:cs typeface="Courier New" pitchFamily="49" charset="0"/>
                      </a:endParaRPr>
                    </a:p>
                  </a:txBody>
                  <a:tcPr/>
                </a:tc>
              </a:tr>
              <a:tr h="228600">
                <a:tc vMerge="1">
                  <a:txBody>
                    <a:bodyPr/>
                    <a:lstStyle/>
                    <a:p>
                      <a:endParaRPr lang="en-US" sz="1400" dirty="0">
                        <a:latin typeface="Courier New" pitchFamily="49" charset="0"/>
                        <a:cs typeface="Courier New" pitchFamily="49" charset="0"/>
                      </a:endParaRPr>
                    </a:p>
                  </a:txBody>
                  <a:tcPr/>
                </a:tc>
                <a:tc>
                  <a:txBody>
                    <a:bodyPr/>
                    <a:lstStyle/>
                    <a:p>
                      <a:r>
                        <a:rPr lang="en-US" sz="1400" b="0" i="0" kern="1200" dirty="0" smtClean="0">
                          <a:solidFill>
                            <a:schemeClr val="dk1"/>
                          </a:solidFill>
                          <a:effectLst/>
                          <a:latin typeface="Courier New" pitchFamily="49" charset="0"/>
                          <a:ea typeface="+mn-ea"/>
                          <a:cs typeface="Courier New" pitchFamily="49" charset="0"/>
                        </a:rPr>
                        <a:t>0x7892F1</a:t>
                      </a:r>
                      <a:endParaRPr lang="en-US" sz="1400" dirty="0">
                        <a:latin typeface="Courier New" pitchFamily="49" charset="0"/>
                        <a:cs typeface="Courier New" pitchFamily="49" charset="0"/>
                      </a:endParaRPr>
                    </a:p>
                  </a:txBody>
                  <a:tcPr/>
                </a:tc>
                <a:tc>
                  <a:txBody>
                    <a:bodyPr/>
                    <a:lstStyle/>
                    <a:p>
                      <a:r>
                        <a:rPr lang="en-US" sz="1400" dirty="0" err="1" smtClean="0">
                          <a:latin typeface="Courier New" pitchFamily="49" charset="0"/>
                          <a:cs typeface="Courier New" pitchFamily="49" charset="0"/>
                        </a:rPr>
                        <a:t>mov</a:t>
                      </a:r>
                      <a:r>
                        <a:rPr lang="en-US" sz="1400" baseline="0" dirty="0" smtClean="0">
                          <a:latin typeface="Courier New" pitchFamily="49" charset="0"/>
                          <a:cs typeface="Courier New" pitchFamily="49" charset="0"/>
                        </a:rPr>
                        <a:t> </a:t>
                      </a:r>
                      <a:r>
                        <a:rPr lang="en-US" sz="1400" baseline="0" dirty="0" err="1" smtClean="0">
                          <a:latin typeface="Courier New" pitchFamily="49" charset="0"/>
                          <a:cs typeface="Courier New" pitchFamily="49" charset="0"/>
                        </a:rPr>
                        <a:t>ebx</a:t>
                      </a:r>
                      <a:r>
                        <a:rPr lang="en-US" sz="1400" baseline="0" dirty="0" smtClean="0">
                          <a:latin typeface="Courier New" pitchFamily="49" charset="0"/>
                          <a:cs typeface="Courier New" pitchFamily="49" charset="0"/>
                        </a:rPr>
                        <a:t>, [esp+4]</a:t>
                      </a:r>
                      <a:endParaRPr lang="en-US" sz="1400" dirty="0">
                        <a:latin typeface="Courier New" pitchFamily="49" charset="0"/>
                        <a:cs typeface="Courier New" pitchFamily="49" charset="0"/>
                      </a:endParaRPr>
                    </a:p>
                  </a:txBody>
                  <a:tcPr/>
                </a:tc>
              </a:tr>
              <a:tr h="228600">
                <a:tc vMerge="1">
                  <a:txBody>
                    <a:bodyPr/>
                    <a:lstStyle/>
                    <a:p>
                      <a:endParaRPr lang="en-US" sz="1400" dirty="0">
                        <a:latin typeface="Courier New" pitchFamily="49" charset="0"/>
                        <a:cs typeface="Courier New" pitchFamily="49" charset="0"/>
                      </a:endParaRPr>
                    </a:p>
                  </a:txBody>
                  <a:tcPr/>
                </a:tc>
                <a:tc>
                  <a:txBody>
                    <a:bodyPr/>
                    <a:lstStyle/>
                    <a:p>
                      <a:r>
                        <a:rPr lang="en-US" sz="1400" b="0" i="0" kern="1200" dirty="0" smtClean="0">
                          <a:solidFill>
                            <a:schemeClr val="dk1"/>
                          </a:solidFill>
                          <a:effectLst/>
                          <a:latin typeface="Courier New" pitchFamily="49" charset="0"/>
                          <a:ea typeface="+mn-ea"/>
                          <a:cs typeface="Courier New" pitchFamily="49" charset="0"/>
                        </a:rPr>
                        <a:t>0x7892F5</a:t>
                      </a:r>
                      <a:endParaRPr lang="en-US" sz="1400" dirty="0">
                        <a:latin typeface="Courier New" pitchFamily="49" charset="0"/>
                        <a:cs typeface="Courier New" pitchFamily="49" charset="0"/>
                      </a:endParaRPr>
                    </a:p>
                  </a:txBody>
                  <a:tcPr/>
                </a:tc>
                <a:tc>
                  <a:txBody>
                    <a:bodyPr/>
                    <a:lstStyle/>
                    <a:p>
                      <a:r>
                        <a:rPr lang="en-US" sz="1400" dirty="0" smtClean="0">
                          <a:latin typeface="Courier New" pitchFamily="49" charset="0"/>
                          <a:cs typeface="Courier New" pitchFamily="49" charset="0"/>
                        </a:rPr>
                        <a:t>…</a:t>
                      </a:r>
                      <a:endParaRPr lang="en-US" sz="1400" dirty="0">
                        <a:latin typeface="Courier New" pitchFamily="49" charset="0"/>
                        <a:cs typeface="Courier New" pitchFamily="49" charset="0"/>
                      </a:endParaRPr>
                    </a:p>
                  </a:txBody>
                  <a:tcPr/>
                </a:tc>
              </a:tr>
            </a:tbl>
          </a:graphicData>
        </a:graphic>
      </p:graphicFrame>
      <p:sp>
        <p:nvSpPr>
          <p:cNvPr id="10" name="Rectangle 9"/>
          <p:cNvSpPr/>
          <p:nvPr/>
        </p:nvSpPr>
        <p:spPr>
          <a:xfrm>
            <a:off x="838200" y="6031468"/>
            <a:ext cx="304800" cy="3048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295400" y="6031468"/>
            <a:ext cx="2438400" cy="369332"/>
          </a:xfrm>
          <a:prstGeom prst="rect">
            <a:avLst/>
          </a:prstGeom>
          <a:noFill/>
        </p:spPr>
        <p:txBody>
          <a:bodyPr wrap="square" rtlCol="0">
            <a:spAutoFit/>
          </a:bodyPr>
          <a:lstStyle/>
          <a:p>
            <a:r>
              <a:rPr lang="en-US" dirty="0" smtClean="0"/>
              <a:t>Alignment </a:t>
            </a:r>
            <a:r>
              <a:rPr lang="en-US" dirty="0" err="1" smtClean="0"/>
              <a:t>nop</a:t>
            </a:r>
            <a:r>
              <a:rPr lang="en-US" dirty="0" err="1"/>
              <a:t>s</a:t>
            </a:r>
            <a:endParaRPr lang="en-US" dirty="0"/>
          </a:p>
        </p:txBody>
      </p:sp>
      <p:sp>
        <p:nvSpPr>
          <p:cNvPr id="12" name="Rectangle 11"/>
          <p:cNvSpPr/>
          <p:nvPr/>
        </p:nvSpPr>
        <p:spPr>
          <a:xfrm>
            <a:off x="838200" y="5498068"/>
            <a:ext cx="304800" cy="3048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295400" y="5498068"/>
            <a:ext cx="2819400" cy="369332"/>
          </a:xfrm>
          <a:prstGeom prst="rect">
            <a:avLst/>
          </a:prstGeom>
          <a:noFill/>
        </p:spPr>
        <p:txBody>
          <a:bodyPr wrap="square" rtlCol="0">
            <a:spAutoFit/>
          </a:bodyPr>
          <a:lstStyle/>
          <a:p>
            <a:r>
              <a:rPr lang="en-US" dirty="0" smtClean="0"/>
              <a:t>Injected Instructions</a:t>
            </a:r>
            <a:endParaRPr lang="en-US" dirty="0"/>
          </a:p>
        </p:txBody>
      </p:sp>
    </p:spTree>
    <p:extLst>
      <p:ext uri="{BB962C8B-B14F-4D97-AF65-F5344CB8AC3E}">
        <p14:creationId xmlns:p14="http://schemas.microsoft.com/office/powerpoint/2010/main" val="22402846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Preserving Good Inter-module Flows</a:t>
            </a:r>
          </a:p>
        </p:txBody>
      </p:sp>
      <p:sp>
        <p:nvSpPr>
          <p:cNvPr id="4" name="Slide Number Placeholder 3"/>
          <p:cNvSpPr>
            <a:spLocks noGrp="1"/>
          </p:cNvSpPr>
          <p:nvPr>
            <p:ph type="sldNum" sz="quarter" idx="12"/>
          </p:nvPr>
        </p:nvSpPr>
        <p:spPr/>
        <p:txBody>
          <a:bodyPr/>
          <a:lstStyle/>
          <a:p>
            <a:fld id="{41331FAA-50EC-4C56-9D36-99FA80716BE4}" type="slidenum">
              <a:rPr lang="en-US" smtClean="0"/>
              <a:t>14</a:t>
            </a:fld>
            <a:endParaRPr lang="en-US"/>
          </a:p>
        </p:txBody>
      </p:sp>
      <p:sp>
        <p:nvSpPr>
          <p:cNvPr id="5" name="Rectangle 4"/>
          <p:cNvSpPr/>
          <p:nvPr/>
        </p:nvSpPr>
        <p:spPr>
          <a:xfrm>
            <a:off x="533400" y="2868970"/>
            <a:ext cx="3505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latin typeface="Courier New" pitchFamily="49" charset="0"/>
                <a:cs typeface="Courier New" pitchFamily="49" charset="0"/>
              </a:rPr>
              <a:t>jmp</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IAT:CreateWindow</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
        <p:nvSpPr>
          <p:cNvPr id="6" name="TextBox 5"/>
          <p:cNvSpPr txBox="1"/>
          <p:nvPr/>
        </p:nvSpPr>
        <p:spPr>
          <a:xfrm>
            <a:off x="1066800" y="2209801"/>
            <a:ext cx="2438400" cy="461665"/>
          </a:xfrm>
          <a:prstGeom prst="rect">
            <a:avLst/>
          </a:prstGeom>
          <a:noFill/>
        </p:spPr>
        <p:txBody>
          <a:bodyPr wrap="square" rtlCol="0">
            <a:spAutoFit/>
          </a:bodyPr>
          <a:lstStyle/>
          <a:p>
            <a:r>
              <a:rPr lang="en-US" sz="2400" b="1" dirty="0" smtClean="0"/>
              <a:t>Original Code</a:t>
            </a:r>
            <a:endParaRPr lang="en-US" sz="2400" b="1" dirty="0"/>
          </a:p>
        </p:txBody>
      </p:sp>
      <p:sp>
        <p:nvSpPr>
          <p:cNvPr id="7" name="TextBox 6"/>
          <p:cNvSpPr txBox="1"/>
          <p:nvPr/>
        </p:nvSpPr>
        <p:spPr>
          <a:xfrm>
            <a:off x="5638800" y="2209800"/>
            <a:ext cx="2438400" cy="461665"/>
          </a:xfrm>
          <a:prstGeom prst="rect">
            <a:avLst/>
          </a:prstGeom>
          <a:noFill/>
        </p:spPr>
        <p:txBody>
          <a:bodyPr wrap="square" rtlCol="0">
            <a:spAutoFit/>
          </a:bodyPr>
          <a:lstStyle/>
          <a:p>
            <a:r>
              <a:rPr lang="en-US" sz="2400" b="1" dirty="0" smtClean="0"/>
              <a:t>Rewritten Code</a:t>
            </a:r>
            <a:endParaRPr lang="en-US" sz="2400" b="1" dirty="0"/>
          </a:p>
        </p:txBody>
      </p:sp>
      <p:cxnSp>
        <p:nvCxnSpPr>
          <p:cNvPr id="9" name="Straight Connector 8"/>
          <p:cNvCxnSpPr/>
          <p:nvPr/>
        </p:nvCxnSpPr>
        <p:spPr>
          <a:xfrm>
            <a:off x="4572000" y="2214266"/>
            <a:ext cx="0" cy="3426769"/>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533400" y="4650435"/>
            <a:ext cx="3505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latin typeface="Courier New" pitchFamily="49" charset="0"/>
                <a:cs typeface="Courier New" pitchFamily="49" charset="0"/>
              </a:rPr>
              <a:t>CreateWindow</a:t>
            </a:r>
            <a:endParaRPr lang="en-US" dirty="0">
              <a:latin typeface="Courier New" pitchFamily="49" charset="0"/>
              <a:cs typeface="Courier New" pitchFamily="49" charset="0"/>
            </a:endParaRPr>
          </a:p>
        </p:txBody>
      </p:sp>
      <p:sp>
        <p:nvSpPr>
          <p:cNvPr id="12" name="Down Arrow 11"/>
          <p:cNvSpPr/>
          <p:nvPr/>
        </p:nvSpPr>
        <p:spPr>
          <a:xfrm>
            <a:off x="2133600" y="3630970"/>
            <a:ext cx="304800" cy="9017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5105400" y="2868970"/>
            <a:ext cx="3505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latin typeface="Courier New" pitchFamily="49" charset="0"/>
                <a:cs typeface="Courier New" pitchFamily="49" charset="0"/>
              </a:rPr>
              <a:t>jmp</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IAT:CreateWindow</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
        <p:nvSpPr>
          <p:cNvPr id="14" name="Rectangle 13"/>
          <p:cNvSpPr/>
          <p:nvPr/>
        </p:nvSpPr>
        <p:spPr>
          <a:xfrm>
            <a:off x="5105400" y="4650435"/>
            <a:ext cx="3505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latin typeface="Courier New" pitchFamily="49" charset="0"/>
                <a:cs typeface="Courier New" pitchFamily="49" charset="0"/>
              </a:rPr>
              <a:t>CreateWindow</a:t>
            </a:r>
            <a:endParaRPr lang="en-US" dirty="0">
              <a:latin typeface="Courier New" pitchFamily="49" charset="0"/>
              <a:cs typeface="Courier New" pitchFamily="49" charset="0"/>
            </a:endParaRPr>
          </a:p>
        </p:txBody>
      </p:sp>
      <p:sp>
        <p:nvSpPr>
          <p:cNvPr id="15" name="Down Arrow 14"/>
          <p:cNvSpPr/>
          <p:nvPr/>
        </p:nvSpPr>
        <p:spPr>
          <a:xfrm>
            <a:off x="6705600" y="3630970"/>
            <a:ext cx="304800" cy="9017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2"/>
          <p:cNvSpPr>
            <a:spLocks noGrp="1"/>
          </p:cNvSpPr>
          <p:nvPr>
            <p:ph idx="1"/>
          </p:nvPr>
        </p:nvSpPr>
        <p:spPr>
          <a:xfrm>
            <a:off x="1905000" y="6248400"/>
            <a:ext cx="6477000" cy="609600"/>
          </a:xfrm>
        </p:spPr>
        <p:txBody>
          <a:bodyPr>
            <a:normAutofit/>
          </a:bodyPr>
          <a:lstStyle/>
          <a:p>
            <a:r>
              <a:rPr lang="en-US" dirty="0"/>
              <a:t>IAT data section locked non-writable</a:t>
            </a:r>
          </a:p>
        </p:txBody>
      </p:sp>
    </p:spTree>
    <p:extLst>
      <p:ext uri="{BB962C8B-B14F-4D97-AF65-F5344CB8AC3E}">
        <p14:creationId xmlns:p14="http://schemas.microsoft.com/office/powerpoint/2010/main" val="20852393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Computed Inter-module Flows</a:t>
            </a:r>
            <a:endParaRPr lang="en-US" dirty="0"/>
          </a:p>
        </p:txBody>
      </p:sp>
      <p:sp>
        <p:nvSpPr>
          <p:cNvPr id="3" name="Content Placeholder 2"/>
          <p:cNvSpPr>
            <a:spLocks noGrp="1"/>
          </p:cNvSpPr>
          <p:nvPr>
            <p:ph idx="1"/>
          </p:nvPr>
        </p:nvSpPr>
        <p:spPr>
          <a:xfrm>
            <a:off x="1524000" y="5181600"/>
            <a:ext cx="7162800" cy="1905000"/>
          </a:xfrm>
        </p:spPr>
        <p:txBody>
          <a:bodyPr/>
          <a:lstStyle/>
          <a:p>
            <a:r>
              <a:rPr lang="en-US" dirty="0"/>
              <a:t>computed jumps to trusted </a:t>
            </a:r>
            <a:r>
              <a:rPr lang="en-US" dirty="0" smtClean="0"/>
              <a:t>modules</a:t>
            </a:r>
          </a:p>
          <a:p>
            <a:r>
              <a:rPr lang="en-US" dirty="0" smtClean="0"/>
              <a:t>dynamic </a:t>
            </a:r>
            <a:r>
              <a:rPr lang="en-US" dirty="0"/>
              <a:t>linking (</a:t>
            </a:r>
            <a:r>
              <a:rPr lang="en-US" dirty="0" smtClean="0"/>
              <a:t>DLLs)</a:t>
            </a:r>
          </a:p>
          <a:p>
            <a:r>
              <a:rPr lang="en-US" dirty="0" smtClean="0"/>
              <a:t>callbacks </a:t>
            </a:r>
            <a:r>
              <a:rPr lang="en-US" dirty="0"/>
              <a:t>(event-driven programming)</a:t>
            </a:r>
          </a:p>
        </p:txBody>
      </p:sp>
      <p:sp>
        <p:nvSpPr>
          <p:cNvPr id="4" name="Slide Number Placeholder 3"/>
          <p:cNvSpPr>
            <a:spLocks noGrp="1"/>
          </p:cNvSpPr>
          <p:nvPr>
            <p:ph type="sldNum" sz="quarter" idx="12"/>
          </p:nvPr>
        </p:nvSpPr>
        <p:spPr/>
        <p:txBody>
          <a:bodyPr/>
          <a:lstStyle/>
          <a:p>
            <a:fld id="{41331FAA-50EC-4C56-9D36-99FA80716BE4}" type="slidenum">
              <a:rPr lang="en-US" smtClean="0"/>
              <a:t>15</a:t>
            </a:fld>
            <a:endParaRPr lang="en-US"/>
          </a:p>
        </p:txBody>
      </p:sp>
      <p:sp>
        <p:nvSpPr>
          <p:cNvPr id="5" name="Rectangle 4"/>
          <p:cNvSpPr/>
          <p:nvPr/>
        </p:nvSpPr>
        <p:spPr>
          <a:xfrm>
            <a:off x="685800" y="1600200"/>
            <a:ext cx="2209800" cy="3200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t>t</a:t>
            </a:r>
            <a:r>
              <a:rPr lang="en-US" dirty="0" smtClean="0"/>
              <a:t>rusted </a:t>
            </a:r>
          </a:p>
          <a:p>
            <a:pPr algn="ctr"/>
            <a:r>
              <a:rPr lang="en-US" dirty="0"/>
              <a:t>l</a:t>
            </a:r>
            <a:r>
              <a:rPr lang="en-US" dirty="0" smtClean="0"/>
              <a:t>ibrary</a:t>
            </a:r>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p:txBody>
      </p:sp>
      <p:sp>
        <p:nvSpPr>
          <p:cNvPr id="6" name="Rectangle 5"/>
          <p:cNvSpPr/>
          <p:nvPr/>
        </p:nvSpPr>
        <p:spPr>
          <a:xfrm>
            <a:off x="3505200" y="1600200"/>
            <a:ext cx="2209800" cy="3200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t>i</a:t>
            </a:r>
            <a:r>
              <a:rPr lang="en-US" dirty="0" smtClean="0"/>
              <a:t>ntermediary</a:t>
            </a:r>
          </a:p>
          <a:p>
            <a:pPr algn="ctr"/>
            <a:r>
              <a:rPr lang="en-US" dirty="0" smtClean="0"/>
              <a:t>library</a:t>
            </a:r>
          </a:p>
          <a:p>
            <a:pPr algn="ctr"/>
            <a:r>
              <a:rPr lang="en-US" dirty="0" smtClean="0"/>
              <a:t>(trusted)</a:t>
            </a:r>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smtClean="0"/>
          </a:p>
          <a:p>
            <a:pPr algn="ctr"/>
            <a:endParaRPr lang="en-US" dirty="0"/>
          </a:p>
        </p:txBody>
      </p:sp>
      <p:sp>
        <p:nvSpPr>
          <p:cNvPr id="7" name="Rectangle 6"/>
          <p:cNvSpPr/>
          <p:nvPr/>
        </p:nvSpPr>
        <p:spPr>
          <a:xfrm>
            <a:off x="6324600" y="1600200"/>
            <a:ext cx="2209800" cy="3200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rewritten</a:t>
            </a:r>
          </a:p>
          <a:p>
            <a:pPr algn="ctr"/>
            <a:r>
              <a:rPr lang="en-US" dirty="0" smtClean="0"/>
              <a:t>code</a:t>
            </a:r>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a:p>
        </p:txBody>
      </p:sp>
      <p:sp>
        <p:nvSpPr>
          <p:cNvPr id="8" name="Rectangle 7"/>
          <p:cNvSpPr/>
          <p:nvPr/>
        </p:nvSpPr>
        <p:spPr>
          <a:xfrm>
            <a:off x="952500" y="2781300"/>
            <a:ext cx="1676400" cy="17907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caller</a:t>
            </a:r>
            <a:endParaRPr lang="en-US" dirty="0"/>
          </a:p>
        </p:txBody>
      </p:sp>
      <p:sp>
        <p:nvSpPr>
          <p:cNvPr id="9" name="Rectangle 8"/>
          <p:cNvSpPr/>
          <p:nvPr/>
        </p:nvSpPr>
        <p:spPr>
          <a:xfrm>
            <a:off x="3771900" y="2781300"/>
            <a:ext cx="1676400" cy="6477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c</a:t>
            </a:r>
            <a:r>
              <a:rPr lang="en-US" dirty="0" smtClean="0"/>
              <a:t>allback stub</a:t>
            </a:r>
            <a:endParaRPr lang="en-US" dirty="0"/>
          </a:p>
        </p:txBody>
      </p:sp>
      <p:sp>
        <p:nvSpPr>
          <p:cNvPr id="10" name="Rectangle 9"/>
          <p:cNvSpPr/>
          <p:nvPr/>
        </p:nvSpPr>
        <p:spPr>
          <a:xfrm>
            <a:off x="3771900" y="3962400"/>
            <a:ext cx="1676400" cy="609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err="1" smtClean="0"/>
              <a:t>callback_ret</a:t>
            </a:r>
            <a:endParaRPr lang="en-US" dirty="0"/>
          </a:p>
        </p:txBody>
      </p:sp>
      <p:sp>
        <p:nvSpPr>
          <p:cNvPr id="11" name="Rectangle 10"/>
          <p:cNvSpPr/>
          <p:nvPr/>
        </p:nvSpPr>
        <p:spPr>
          <a:xfrm>
            <a:off x="6591300" y="2781300"/>
            <a:ext cx="1676400" cy="6477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callback</a:t>
            </a:r>
            <a:endParaRPr lang="en-US" dirty="0"/>
          </a:p>
        </p:txBody>
      </p:sp>
      <p:sp>
        <p:nvSpPr>
          <p:cNvPr id="12" name="Rectangle 11"/>
          <p:cNvSpPr/>
          <p:nvPr/>
        </p:nvSpPr>
        <p:spPr>
          <a:xfrm>
            <a:off x="6591300" y="3962400"/>
            <a:ext cx="1676400" cy="609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r</a:t>
            </a:r>
            <a:r>
              <a:rPr lang="en-US" dirty="0" smtClean="0"/>
              <a:t>eturn trampoline</a:t>
            </a:r>
            <a:endParaRPr lang="en-US" dirty="0"/>
          </a:p>
        </p:txBody>
      </p:sp>
      <p:cxnSp>
        <p:nvCxnSpPr>
          <p:cNvPr id="14" name="Straight Arrow Connector 13"/>
          <p:cNvCxnSpPr>
            <a:endCxn id="9" idx="1"/>
          </p:cNvCxnSpPr>
          <p:nvPr/>
        </p:nvCxnSpPr>
        <p:spPr>
          <a:xfrm>
            <a:off x="2628900" y="3105150"/>
            <a:ext cx="1143000" cy="0"/>
          </a:xfrm>
          <a:prstGeom prst="straightConnector1">
            <a:avLst/>
          </a:prstGeom>
          <a:ln w="25400">
            <a:tailEnd type="stealth" w="lg" len="lg"/>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5448300" y="3105150"/>
            <a:ext cx="1143000" cy="0"/>
          </a:xfrm>
          <a:prstGeom prst="straightConnector1">
            <a:avLst/>
          </a:prstGeom>
          <a:ln w="25400">
            <a:tailEnd type="stealth" w="lg" len="lg"/>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1" idx="2"/>
            <a:endCxn id="12" idx="0"/>
          </p:cNvCxnSpPr>
          <p:nvPr/>
        </p:nvCxnSpPr>
        <p:spPr>
          <a:xfrm>
            <a:off x="7429500" y="3429000"/>
            <a:ext cx="0" cy="533400"/>
          </a:xfrm>
          <a:prstGeom prst="straightConnector1">
            <a:avLst/>
          </a:prstGeom>
          <a:ln w="25400">
            <a:tailEnd type="stealth" w="lg"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2" idx="1"/>
          </p:cNvCxnSpPr>
          <p:nvPr/>
        </p:nvCxnSpPr>
        <p:spPr>
          <a:xfrm flipH="1">
            <a:off x="5448300" y="4267200"/>
            <a:ext cx="1143000" cy="0"/>
          </a:xfrm>
          <a:prstGeom prst="straightConnector1">
            <a:avLst/>
          </a:prstGeom>
          <a:ln w="25400">
            <a:tailEnd type="stealth" w="lg" len="lg"/>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0" idx="1"/>
          </p:cNvCxnSpPr>
          <p:nvPr/>
        </p:nvCxnSpPr>
        <p:spPr>
          <a:xfrm flipH="1">
            <a:off x="2628900" y="4267200"/>
            <a:ext cx="1143000" cy="0"/>
          </a:xfrm>
          <a:prstGeom prst="straightConnector1">
            <a:avLst/>
          </a:prstGeom>
          <a:ln w="25400">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52393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3242692"/>
              </p:ext>
            </p:extLst>
          </p:nvPr>
        </p:nvGraphicFramePr>
        <p:xfrm>
          <a:off x="0" y="1600200"/>
          <a:ext cx="9144000"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fld id="{41331FAA-50EC-4C56-9D36-99FA80716BE4}" type="slidenum">
              <a:rPr lang="en-US" smtClean="0"/>
              <a:t>16</a:t>
            </a:fld>
            <a:endParaRPr lang="en-US"/>
          </a:p>
        </p:txBody>
      </p:sp>
    </p:spTree>
    <p:extLst>
      <p:ext uri="{BB962C8B-B14F-4D97-AF65-F5344CB8AC3E}">
        <p14:creationId xmlns:p14="http://schemas.microsoft.com/office/powerpoint/2010/main" val="38138363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IRM Synthesis</a:t>
            </a:r>
            <a:endParaRPr lang="en-US" dirty="0"/>
          </a:p>
        </p:txBody>
      </p:sp>
      <p:sp>
        <p:nvSpPr>
          <p:cNvPr id="3" name="Content Placeholder 2"/>
          <p:cNvSpPr>
            <a:spLocks noGrp="1"/>
          </p:cNvSpPr>
          <p:nvPr>
            <p:ph idx="1"/>
          </p:nvPr>
        </p:nvSpPr>
        <p:spPr>
          <a:xfrm>
            <a:off x="457200" y="3962400"/>
            <a:ext cx="8229600" cy="2743200"/>
          </a:xfrm>
        </p:spPr>
        <p:txBody>
          <a:bodyPr/>
          <a:lstStyle/>
          <a:p>
            <a:r>
              <a:rPr lang="en-US" dirty="0" smtClean="0"/>
              <a:t>Enforced policies on Eureka email client (&gt;1.6MB code):</a:t>
            </a:r>
          </a:p>
          <a:p>
            <a:pPr lvl="1"/>
            <a:r>
              <a:rPr lang="en-US" dirty="0" smtClean="0"/>
              <a:t>Disallow creation of .exe, .</a:t>
            </a:r>
            <a:r>
              <a:rPr lang="en-US" dirty="0" err="1" smtClean="0"/>
              <a:t>msi</a:t>
            </a:r>
            <a:r>
              <a:rPr lang="en-US" dirty="0" smtClean="0"/>
              <a:t>, or .bat files</a:t>
            </a:r>
          </a:p>
          <a:p>
            <a:pPr lvl="1"/>
            <a:r>
              <a:rPr lang="en-US" dirty="0" smtClean="0"/>
              <a:t>Disallow execution of Windows explorer as an external process</a:t>
            </a:r>
          </a:p>
          <a:p>
            <a:pPr lvl="1"/>
            <a:r>
              <a:rPr lang="en-US" dirty="0" smtClean="0"/>
              <a:t>Disallow opening more than 100 SMTP  connections</a:t>
            </a:r>
          </a:p>
          <a:p>
            <a:r>
              <a:rPr lang="en-US" dirty="0" smtClean="0"/>
              <a:t>Malware policies:</a:t>
            </a:r>
          </a:p>
          <a:p>
            <a:pPr lvl="1"/>
            <a:r>
              <a:rPr lang="en-US" dirty="0" smtClean="0"/>
              <a:t>Disallow creation of .exe, .</a:t>
            </a:r>
            <a:r>
              <a:rPr lang="en-US" dirty="0" err="1" smtClean="0"/>
              <a:t>msi</a:t>
            </a:r>
            <a:r>
              <a:rPr lang="en-US" dirty="0" smtClean="0"/>
              <a:t>, or .bat files</a:t>
            </a:r>
          </a:p>
          <a:p>
            <a:pPr lvl="2"/>
            <a:r>
              <a:rPr lang="en-US" dirty="0" smtClean="0"/>
              <a:t>Successfully stopped virus propagation for real world malware samples</a:t>
            </a:r>
          </a:p>
          <a:p>
            <a:pPr marL="0" indent="0">
              <a:buNone/>
            </a:pPr>
            <a:endParaRPr lang="en-US" dirty="0"/>
          </a:p>
        </p:txBody>
      </p:sp>
      <p:sp>
        <p:nvSpPr>
          <p:cNvPr id="4" name="Slide Number Placeholder 3"/>
          <p:cNvSpPr>
            <a:spLocks noGrp="1"/>
          </p:cNvSpPr>
          <p:nvPr>
            <p:ph type="sldNum" sz="quarter" idx="12"/>
          </p:nvPr>
        </p:nvSpPr>
        <p:spPr/>
        <p:txBody>
          <a:bodyPr/>
          <a:lstStyle/>
          <a:p>
            <a:fld id="{41331FAA-50EC-4C56-9D36-99FA80716BE4}" type="slidenum">
              <a:rPr lang="en-US" smtClean="0"/>
              <a:t>17</a:t>
            </a:fld>
            <a:endParaRPr lang="en-US"/>
          </a:p>
        </p:txBody>
      </p:sp>
      <p:sp>
        <p:nvSpPr>
          <p:cNvPr id="22" name="Rectangle 21"/>
          <p:cNvSpPr/>
          <p:nvPr/>
        </p:nvSpPr>
        <p:spPr>
          <a:xfrm>
            <a:off x="3345180" y="2944433"/>
            <a:ext cx="2453640" cy="7301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Policy-</a:t>
            </a:r>
            <a:r>
              <a:rPr lang="en-US" b="1" dirty="0" err="1" smtClean="0"/>
              <a:t>adherant</a:t>
            </a:r>
            <a:endParaRPr lang="en-US" b="1" dirty="0" smtClean="0"/>
          </a:p>
          <a:p>
            <a:pPr algn="ctr"/>
            <a:r>
              <a:rPr lang="en-US" b="1" dirty="0" smtClean="0"/>
              <a:t>binary</a:t>
            </a:r>
            <a:endParaRPr lang="en-US" b="1" dirty="0"/>
          </a:p>
        </p:txBody>
      </p:sp>
      <p:sp>
        <p:nvSpPr>
          <p:cNvPr id="23" name="Flowchart: Decision 22"/>
          <p:cNvSpPr/>
          <p:nvPr/>
        </p:nvSpPr>
        <p:spPr>
          <a:xfrm>
            <a:off x="6629400" y="1702029"/>
            <a:ext cx="1828800" cy="778625"/>
          </a:xfrm>
          <a:prstGeom prst="flowChartDecision">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smtClean="0"/>
              <a:t>Policy</a:t>
            </a:r>
            <a:endParaRPr lang="en-US" b="1" dirty="0"/>
          </a:p>
        </p:txBody>
      </p:sp>
      <p:sp>
        <p:nvSpPr>
          <p:cNvPr id="24" name="Rounded Rectangle 23"/>
          <p:cNvSpPr/>
          <p:nvPr/>
        </p:nvSpPr>
        <p:spPr>
          <a:xfrm>
            <a:off x="3848100" y="1600200"/>
            <a:ext cx="1447800" cy="98228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b="1" dirty="0" smtClean="0"/>
              <a:t>Rewriter</a:t>
            </a:r>
            <a:endParaRPr lang="en-US" b="1" dirty="0"/>
          </a:p>
        </p:txBody>
      </p:sp>
      <p:sp>
        <p:nvSpPr>
          <p:cNvPr id="25" name="Rectangle 24"/>
          <p:cNvSpPr/>
          <p:nvPr/>
        </p:nvSpPr>
        <p:spPr>
          <a:xfrm>
            <a:off x="736370" y="1821871"/>
            <a:ext cx="1828800" cy="53894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smtClean="0"/>
              <a:t>Binary</a:t>
            </a:r>
            <a:endParaRPr lang="en-US" b="1" dirty="0"/>
          </a:p>
        </p:txBody>
      </p:sp>
      <p:cxnSp>
        <p:nvCxnSpPr>
          <p:cNvPr id="26" name="Straight Arrow Connector 25"/>
          <p:cNvCxnSpPr>
            <a:stCxn id="23" idx="1"/>
            <a:endCxn id="24" idx="3"/>
          </p:cNvCxnSpPr>
          <p:nvPr/>
        </p:nvCxnSpPr>
        <p:spPr>
          <a:xfrm flipH="1">
            <a:off x="5295900" y="2091342"/>
            <a:ext cx="1333500" cy="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25" idx="3"/>
            <a:endCxn id="24" idx="1"/>
          </p:cNvCxnSpPr>
          <p:nvPr/>
        </p:nvCxnSpPr>
        <p:spPr>
          <a:xfrm>
            <a:off x="2565170" y="2091343"/>
            <a:ext cx="1282930"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24" idx="2"/>
            <a:endCxn id="22" idx="0"/>
          </p:cNvCxnSpPr>
          <p:nvPr/>
        </p:nvCxnSpPr>
        <p:spPr>
          <a:xfrm>
            <a:off x="4572000" y="2582487"/>
            <a:ext cx="0" cy="3619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5239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childTnLst>
                                </p:cTn>
                              </p:par>
                              <p:par>
                                <p:cTn id="11" presetID="10" presetClass="entr" presetSubtype="0" fill="hold" nodeType="with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fade">
                                      <p:cBhvr>
                                        <p:cTn id="13" dur="500"/>
                                        <p:tgtEl>
                                          <p:spTgt spid="2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500"/>
                                        <p:tgtEl>
                                          <p:spTgt spid="2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fade">
                                      <p:cBhvr>
                                        <p:cTn id="2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5981700" y="1295400"/>
            <a:ext cx="2590800" cy="29718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b="1" dirty="0" smtClean="0"/>
              <a:t>TCB</a:t>
            </a:r>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a:p>
        </p:txBody>
      </p:sp>
      <p:sp>
        <p:nvSpPr>
          <p:cNvPr id="2" name="Title 1"/>
          <p:cNvSpPr>
            <a:spLocks noGrp="1"/>
          </p:cNvSpPr>
          <p:nvPr>
            <p:ph type="title"/>
          </p:nvPr>
        </p:nvSpPr>
        <p:spPr/>
        <p:txBody>
          <a:bodyPr/>
          <a:lstStyle/>
          <a:p>
            <a:r>
              <a:rPr lang="en-US" dirty="0" smtClean="0"/>
              <a:t>Formal Verification</a:t>
            </a:r>
            <a:endParaRPr lang="en-US" dirty="0"/>
          </a:p>
        </p:txBody>
      </p:sp>
      <p:sp>
        <p:nvSpPr>
          <p:cNvPr id="3" name="Content Placeholder 2"/>
          <p:cNvSpPr>
            <a:spLocks noGrp="1"/>
          </p:cNvSpPr>
          <p:nvPr>
            <p:ph idx="1"/>
          </p:nvPr>
        </p:nvSpPr>
        <p:spPr>
          <a:xfrm>
            <a:off x="1143000" y="4343400"/>
            <a:ext cx="8229600" cy="2514600"/>
          </a:xfrm>
        </p:spPr>
        <p:txBody>
          <a:bodyPr/>
          <a:lstStyle/>
          <a:p>
            <a:r>
              <a:rPr lang="en-US" dirty="0"/>
              <a:t>Formal verification of rewritten </a:t>
            </a:r>
            <a:r>
              <a:rPr lang="en-US" dirty="0" smtClean="0"/>
              <a:t>binaries</a:t>
            </a:r>
          </a:p>
          <a:p>
            <a:pPr lvl="1"/>
            <a:r>
              <a:rPr lang="en-US" dirty="0" smtClean="0"/>
              <a:t>1500 </a:t>
            </a:r>
            <a:r>
              <a:rPr lang="en-US" dirty="0"/>
              <a:t>SLOC of 80-column </a:t>
            </a:r>
            <a:r>
              <a:rPr lang="en-US" dirty="0" err="1"/>
              <a:t>OCaml</a:t>
            </a:r>
            <a:r>
              <a:rPr lang="en-US" dirty="0"/>
              <a:t> </a:t>
            </a:r>
            <a:r>
              <a:rPr lang="en-US" dirty="0" smtClean="0"/>
              <a:t>code</a:t>
            </a:r>
          </a:p>
          <a:p>
            <a:pPr lvl="1"/>
            <a:r>
              <a:rPr lang="en-US" dirty="0" smtClean="0"/>
              <a:t>no </a:t>
            </a:r>
            <a:r>
              <a:rPr lang="en-US" dirty="0"/>
              <a:t>shared code between verifier and </a:t>
            </a:r>
            <a:r>
              <a:rPr lang="en-US" dirty="0" err="1" smtClean="0"/>
              <a:t>rewiter</a:t>
            </a:r>
            <a:endParaRPr lang="en-US" dirty="0" smtClean="0"/>
          </a:p>
          <a:p>
            <a:pPr lvl="1"/>
            <a:r>
              <a:rPr lang="en-US" dirty="0" smtClean="0"/>
              <a:t>median </a:t>
            </a:r>
            <a:r>
              <a:rPr lang="en-US" dirty="0"/>
              <a:t>verification time:  </a:t>
            </a:r>
            <a:r>
              <a:rPr lang="en-US" dirty="0" smtClean="0"/>
              <a:t>0.4 </a:t>
            </a:r>
            <a:r>
              <a:rPr lang="en-US" dirty="0" err="1" smtClean="0"/>
              <a:t>ms</a:t>
            </a:r>
            <a:r>
              <a:rPr lang="en-US" dirty="0" smtClean="0"/>
              <a:t>/KB code</a:t>
            </a:r>
          </a:p>
          <a:p>
            <a:r>
              <a:rPr lang="en-US" dirty="0" smtClean="0"/>
              <a:t>Allows </a:t>
            </a:r>
            <a:r>
              <a:rPr lang="en-US" dirty="0"/>
              <a:t>rewriter to remain completely </a:t>
            </a:r>
            <a:r>
              <a:rPr lang="en-US" dirty="0" smtClean="0"/>
              <a:t>untrusted!</a:t>
            </a:r>
          </a:p>
          <a:p>
            <a:pPr lvl="1"/>
            <a:r>
              <a:rPr lang="en-US" dirty="0" smtClean="0"/>
              <a:t>rewriting </a:t>
            </a:r>
            <a:r>
              <a:rPr lang="en-US" dirty="0"/>
              <a:t>deployable as an untrusted service</a:t>
            </a:r>
          </a:p>
        </p:txBody>
      </p:sp>
      <p:sp>
        <p:nvSpPr>
          <p:cNvPr id="4" name="Slide Number Placeholder 3"/>
          <p:cNvSpPr>
            <a:spLocks noGrp="1"/>
          </p:cNvSpPr>
          <p:nvPr>
            <p:ph type="sldNum" sz="quarter" idx="12"/>
          </p:nvPr>
        </p:nvSpPr>
        <p:spPr/>
        <p:txBody>
          <a:bodyPr/>
          <a:lstStyle/>
          <a:p>
            <a:fld id="{41331FAA-50EC-4C56-9D36-99FA80716BE4}" type="slidenum">
              <a:rPr lang="en-US" smtClean="0"/>
              <a:t>18</a:t>
            </a:fld>
            <a:endParaRPr lang="en-US"/>
          </a:p>
        </p:txBody>
      </p:sp>
      <p:sp>
        <p:nvSpPr>
          <p:cNvPr id="5" name="Rectangle 4"/>
          <p:cNvSpPr/>
          <p:nvPr/>
        </p:nvSpPr>
        <p:spPr>
          <a:xfrm>
            <a:off x="3078480" y="3253737"/>
            <a:ext cx="2453640" cy="7301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Policy-</a:t>
            </a:r>
            <a:r>
              <a:rPr lang="en-US" b="1" dirty="0" err="1" smtClean="0"/>
              <a:t>adherant</a:t>
            </a:r>
            <a:endParaRPr lang="en-US" b="1" dirty="0" smtClean="0"/>
          </a:p>
          <a:p>
            <a:pPr algn="ctr"/>
            <a:r>
              <a:rPr lang="en-US" b="1" dirty="0" smtClean="0"/>
              <a:t>binary</a:t>
            </a:r>
            <a:endParaRPr lang="en-US" b="1" dirty="0"/>
          </a:p>
        </p:txBody>
      </p:sp>
      <p:sp>
        <p:nvSpPr>
          <p:cNvPr id="6" name="Flowchart: Decision 5"/>
          <p:cNvSpPr/>
          <p:nvPr/>
        </p:nvSpPr>
        <p:spPr>
          <a:xfrm>
            <a:off x="6362700" y="1769916"/>
            <a:ext cx="1828800" cy="778625"/>
          </a:xfrm>
          <a:prstGeom prst="flowChartDecision">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smtClean="0"/>
              <a:t>Policy</a:t>
            </a:r>
            <a:endParaRPr lang="en-US" b="1" dirty="0"/>
          </a:p>
        </p:txBody>
      </p:sp>
      <p:sp>
        <p:nvSpPr>
          <p:cNvPr id="7" name="Rounded Rectangle 6"/>
          <p:cNvSpPr/>
          <p:nvPr/>
        </p:nvSpPr>
        <p:spPr>
          <a:xfrm>
            <a:off x="3581400" y="1668087"/>
            <a:ext cx="1447800" cy="98228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b="1" dirty="0" smtClean="0"/>
              <a:t>Rewriter</a:t>
            </a:r>
            <a:endParaRPr lang="en-US" b="1" dirty="0"/>
          </a:p>
        </p:txBody>
      </p:sp>
      <p:sp>
        <p:nvSpPr>
          <p:cNvPr id="8" name="Rectangle 7"/>
          <p:cNvSpPr/>
          <p:nvPr/>
        </p:nvSpPr>
        <p:spPr>
          <a:xfrm>
            <a:off x="469670" y="1889758"/>
            <a:ext cx="1828800" cy="53894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smtClean="0"/>
              <a:t>Binary</a:t>
            </a:r>
            <a:endParaRPr lang="en-US" b="1" dirty="0"/>
          </a:p>
        </p:txBody>
      </p:sp>
      <p:cxnSp>
        <p:nvCxnSpPr>
          <p:cNvPr id="9" name="Straight Arrow Connector 8"/>
          <p:cNvCxnSpPr>
            <a:stCxn id="6" idx="1"/>
            <a:endCxn id="7" idx="3"/>
          </p:cNvCxnSpPr>
          <p:nvPr/>
        </p:nvCxnSpPr>
        <p:spPr>
          <a:xfrm flipH="1">
            <a:off x="5029200" y="2159229"/>
            <a:ext cx="1333500" cy="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8" idx="3"/>
            <a:endCxn id="7" idx="1"/>
          </p:cNvCxnSpPr>
          <p:nvPr/>
        </p:nvCxnSpPr>
        <p:spPr>
          <a:xfrm>
            <a:off x="2298470" y="2159230"/>
            <a:ext cx="1282930"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7" idx="2"/>
            <a:endCxn id="5" idx="0"/>
          </p:cNvCxnSpPr>
          <p:nvPr/>
        </p:nvCxnSpPr>
        <p:spPr>
          <a:xfrm>
            <a:off x="4305300" y="2650374"/>
            <a:ext cx="0" cy="6033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6553200" y="3127662"/>
            <a:ext cx="1447800" cy="98228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b="1" dirty="0" smtClean="0"/>
              <a:t>Verifier</a:t>
            </a:r>
            <a:endParaRPr lang="en-US" b="1" dirty="0"/>
          </a:p>
        </p:txBody>
      </p:sp>
      <p:cxnSp>
        <p:nvCxnSpPr>
          <p:cNvPr id="27" name="Straight Arrow Connector 26"/>
          <p:cNvCxnSpPr>
            <a:stCxn id="5" idx="3"/>
            <a:endCxn id="12" idx="1"/>
          </p:cNvCxnSpPr>
          <p:nvPr/>
        </p:nvCxnSpPr>
        <p:spPr>
          <a:xfrm>
            <a:off x="5532120" y="3618805"/>
            <a:ext cx="1021080"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6" idx="2"/>
            <a:endCxn id="12" idx="0"/>
          </p:cNvCxnSpPr>
          <p:nvPr/>
        </p:nvCxnSpPr>
        <p:spPr>
          <a:xfrm>
            <a:off x="7277100" y="2548541"/>
            <a:ext cx="0" cy="57912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5239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par>
                                <p:cTn id="8" presetID="10" presetClass="entr" presetSubtype="0" fill="hold"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fade">
                                      <p:cBhvr>
                                        <p:cTn id="10" dur="500"/>
                                        <p:tgtEl>
                                          <p:spTgt spid="2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Compatibility Limitations</a:t>
            </a:r>
            <a:endParaRPr lang="en-US" dirty="0"/>
          </a:p>
        </p:txBody>
      </p:sp>
      <p:sp>
        <p:nvSpPr>
          <p:cNvPr id="3" name="Content Placeholder 2"/>
          <p:cNvSpPr>
            <a:spLocks noGrp="1"/>
          </p:cNvSpPr>
          <p:nvPr>
            <p:ph idx="1"/>
          </p:nvPr>
        </p:nvSpPr>
        <p:spPr/>
        <p:txBody>
          <a:bodyPr>
            <a:normAutofit/>
          </a:bodyPr>
          <a:lstStyle/>
          <a:p>
            <a:r>
              <a:rPr lang="en-US" sz="2800" dirty="0" smtClean="0"/>
              <a:t>COM objects</a:t>
            </a:r>
          </a:p>
          <a:p>
            <a:r>
              <a:rPr lang="en-US" sz="2800" dirty="0" smtClean="0"/>
              <a:t>Runtime code generation (JIT)</a:t>
            </a:r>
          </a:p>
          <a:p>
            <a:r>
              <a:rPr lang="en-US" sz="2800" dirty="0" smtClean="0"/>
              <a:t>Undocumented OS callbacks</a:t>
            </a:r>
            <a:endParaRPr lang="en-US" sz="2800" dirty="0"/>
          </a:p>
        </p:txBody>
      </p:sp>
      <p:sp>
        <p:nvSpPr>
          <p:cNvPr id="4" name="Slide Number Placeholder 3"/>
          <p:cNvSpPr>
            <a:spLocks noGrp="1"/>
          </p:cNvSpPr>
          <p:nvPr>
            <p:ph type="sldNum" sz="quarter" idx="12"/>
          </p:nvPr>
        </p:nvSpPr>
        <p:spPr/>
        <p:txBody>
          <a:bodyPr/>
          <a:lstStyle/>
          <a:p>
            <a:fld id="{41331FAA-50EC-4C56-9D36-99FA80716BE4}" type="slidenum">
              <a:rPr lang="en-US" smtClean="0"/>
              <a:t>19</a:t>
            </a:fld>
            <a:endParaRPr lang="en-US"/>
          </a:p>
        </p:txBody>
      </p:sp>
    </p:spTree>
    <p:extLst>
      <p:ext uri="{BB962C8B-B14F-4D97-AF65-F5344CB8AC3E}">
        <p14:creationId xmlns:p14="http://schemas.microsoft.com/office/powerpoint/2010/main" val="10069633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Fault Isolation (SFI)</a:t>
            </a:r>
            <a:endParaRPr lang="en-US" dirty="0"/>
          </a:p>
        </p:txBody>
      </p:sp>
      <p:sp>
        <p:nvSpPr>
          <p:cNvPr id="3" name="Content Placeholder 2"/>
          <p:cNvSpPr>
            <a:spLocks noGrp="1"/>
          </p:cNvSpPr>
          <p:nvPr>
            <p:ph idx="1"/>
          </p:nvPr>
        </p:nvSpPr>
        <p:spPr/>
        <p:txBody>
          <a:bodyPr/>
          <a:lstStyle/>
          <a:p>
            <a:r>
              <a:rPr lang="en-US" dirty="0" smtClean="0"/>
              <a:t>Automatically rewrite binaries to make them safer</a:t>
            </a:r>
          </a:p>
          <a:p>
            <a:pPr lvl="1"/>
            <a:r>
              <a:rPr lang="en-US" dirty="0" smtClean="0"/>
              <a:t>[</a:t>
            </a:r>
            <a:r>
              <a:rPr lang="en-US" dirty="0" err="1" smtClean="0"/>
              <a:t>Wahbe</a:t>
            </a:r>
            <a:r>
              <a:rPr lang="en-US" dirty="0" smtClean="0"/>
              <a:t>, </a:t>
            </a:r>
            <a:r>
              <a:rPr lang="en-US" dirty="0" err="1" smtClean="0"/>
              <a:t>Lucco</a:t>
            </a:r>
            <a:r>
              <a:rPr lang="en-US" dirty="0" smtClean="0"/>
              <a:t>, Anderson, Graham, SOSP 1993]</a:t>
            </a:r>
          </a:p>
          <a:p>
            <a:pPr lvl="1"/>
            <a:endParaRPr lang="en-US" dirty="0"/>
          </a:p>
        </p:txBody>
      </p:sp>
      <p:sp>
        <p:nvSpPr>
          <p:cNvPr id="4" name="Slide Number Placeholder 3"/>
          <p:cNvSpPr>
            <a:spLocks noGrp="1"/>
          </p:cNvSpPr>
          <p:nvPr>
            <p:ph type="sldNum" sz="quarter" idx="12"/>
          </p:nvPr>
        </p:nvSpPr>
        <p:spPr/>
        <p:txBody>
          <a:bodyPr/>
          <a:lstStyle/>
          <a:p>
            <a:fld id="{41331FAA-50EC-4C56-9D36-99FA80716BE4}" type="slidenum">
              <a:rPr lang="en-US" smtClean="0"/>
              <a:t>2</a:t>
            </a:fld>
            <a:endParaRPr lang="en-US"/>
          </a:p>
        </p:txBody>
      </p:sp>
      <p:sp>
        <p:nvSpPr>
          <p:cNvPr id="5" name="Rectangle 4"/>
          <p:cNvSpPr/>
          <p:nvPr/>
        </p:nvSpPr>
        <p:spPr>
          <a:xfrm>
            <a:off x="735106" y="3637428"/>
            <a:ext cx="1828800" cy="685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smtClean="0"/>
              <a:t>Untrusted</a:t>
            </a:r>
          </a:p>
          <a:p>
            <a:pPr algn="ctr"/>
            <a:r>
              <a:rPr lang="en-US" b="1" dirty="0" smtClean="0"/>
              <a:t>code</a:t>
            </a:r>
            <a:endParaRPr lang="en-US" b="1" dirty="0"/>
          </a:p>
        </p:txBody>
      </p:sp>
      <p:sp>
        <p:nvSpPr>
          <p:cNvPr id="6" name="Rounded Rectangle 5"/>
          <p:cNvSpPr/>
          <p:nvPr/>
        </p:nvSpPr>
        <p:spPr>
          <a:xfrm>
            <a:off x="3249706" y="2969557"/>
            <a:ext cx="2590800" cy="2021541"/>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dirty="0" smtClean="0"/>
              <a:t>Rewriter</a:t>
            </a:r>
            <a:endParaRPr lang="en-US" sz="2800" dirty="0"/>
          </a:p>
        </p:txBody>
      </p:sp>
      <p:sp>
        <p:nvSpPr>
          <p:cNvPr id="7" name="Rectangle 6"/>
          <p:cNvSpPr/>
          <p:nvPr/>
        </p:nvSpPr>
        <p:spPr>
          <a:xfrm>
            <a:off x="6553200" y="3637428"/>
            <a:ext cx="1828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Safe</a:t>
            </a:r>
          </a:p>
          <a:p>
            <a:pPr algn="ctr"/>
            <a:r>
              <a:rPr lang="en-US" b="1" dirty="0" smtClean="0"/>
              <a:t>code</a:t>
            </a:r>
            <a:endParaRPr lang="en-US" b="1" dirty="0"/>
          </a:p>
        </p:txBody>
      </p:sp>
      <p:sp>
        <p:nvSpPr>
          <p:cNvPr id="8" name="Right Arrow 7"/>
          <p:cNvSpPr/>
          <p:nvPr/>
        </p:nvSpPr>
        <p:spPr>
          <a:xfrm>
            <a:off x="2640106" y="3810000"/>
            <a:ext cx="533400" cy="3048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Right Arrow 8"/>
          <p:cNvSpPr/>
          <p:nvPr/>
        </p:nvSpPr>
        <p:spPr>
          <a:xfrm>
            <a:off x="5916706" y="3810000"/>
            <a:ext cx="533400" cy="3048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35763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r>
              <a:rPr lang="en-US" dirty="0"/>
              <a:t>Reins finally opens the door to full-scale COTS native SFI for massively complex, real-world applications without source</a:t>
            </a:r>
            <a:r>
              <a:rPr lang="en-US" dirty="0" smtClean="0"/>
              <a:t>.</a:t>
            </a:r>
          </a:p>
          <a:p>
            <a:pPr lvl="1"/>
            <a:r>
              <a:rPr lang="en-US" dirty="0"/>
              <a:t>no source </a:t>
            </a:r>
            <a:r>
              <a:rPr lang="en-US" dirty="0" smtClean="0"/>
              <a:t>code, debug info, or disassembly (assumed unavailable)</a:t>
            </a:r>
            <a:endParaRPr lang="en-US" dirty="0"/>
          </a:p>
          <a:p>
            <a:pPr lvl="1"/>
            <a:r>
              <a:rPr lang="en-US" dirty="0"/>
              <a:t>compiler-agnostic</a:t>
            </a:r>
          </a:p>
          <a:p>
            <a:pPr lvl="1"/>
            <a:r>
              <a:rPr lang="en-US" dirty="0"/>
              <a:t>real COTS binary features</a:t>
            </a:r>
          </a:p>
          <a:p>
            <a:pPr lvl="2"/>
            <a:r>
              <a:rPr lang="en-US" dirty="0"/>
              <a:t>interleaved </a:t>
            </a:r>
            <a:r>
              <a:rPr lang="en-US" dirty="0" smtClean="0"/>
              <a:t>code and data, computed control-flows, dynamic linking, event-driven callbacks, multithreading</a:t>
            </a:r>
          </a:p>
          <a:p>
            <a:pPr lvl="1"/>
            <a:r>
              <a:rPr lang="en-US" dirty="0"/>
              <a:t>automated synthesis of monitor from policy </a:t>
            </a:r>
            <a:r>
              <a:rPr lang="en-US" dirty="0" smtClean="0"/>
              <a:t>specification</a:t>
            </a:r>
          </a:p>
          <a:p>
            <a:pPr lvl="1"/>
            <a:r>
              <a:rPr lang="en-US" dirty="0" smtClean="0"/>
              <a:t>automated machine-verification</a:t>
            </a:r>
          </a:p>
          <a:p>
            <a:pPr lvl="1"/>
            <a:r>
              <a:rPr lang="en-US" dirty="0" smtClean="0"/>
              <a:t>low </a:t>
            </a:r>
            <a:r>
              <a:rPr lang="en-US" dirty="0"/>
              <a:t>runtime overhead (~2.4</a:t>
            </a:r>
            <a:r>
              <a:rPr lang="en-US" dirty="0" smtClean="0"/>
              <a:t>%)</a:t>
            </a:r>
          </a:p>
          <a:p>
            <a:pPr lvl="1"/>
            <a:r>
              <a:rPr lang="en-US" dirty="0" smtClean="0"/>
              <a:t>successfully </a:t>
            </a:r>
            <a:r>
              <a:rPr lang="en-US" dirty="0"/>
              <a:t>tested on real commercial applications (&gt;3MB code)</a:t>
            </a:r>
            <a:endParaRPr lang="en-US" dirty="0" smtClean="0"/>
          </a:p>
          <a:p>
            <a:r>
              <a:rPr lang="en-US" dirty="0" smtClean="0"/>
              <a:t>Practical Applications:</a:t>
            </a:r>
          </a:p>
          <a:p>
            <a:pPr lvl="1"/>
            <a:r>
              <a:rPr lang="en-US" dirty="0" smtClean="0"/>
              <a:t>safe </a:t>
            </a:r>
            <a:r>
              <a:rPr lang="en-US" dirty="0"/>
              <a:t>reuse of untrusted commercial software in security-critical </a:t>
            </a:r>
            <a:r>
              <a:rPr lang="en-US" dirty="0" smtClean="0"/>
              <a:t>environments</a:t>
            </a:r>
          </a:p>
          <a:p>
            <a:pPr lvl="1"/>
            <a:r>
              <a:rPr lang="en-US" dirty="0"/>
              <a:t>rewriting on demand: rewriter deployable as an untrusted third-party service due to separate verifier</a:t>
            </a:r>
          </a:p>
        </p:txBody>
      </p:sp>
      <p:sp>
        <p:nvSpPr>
          <p:cNvPr id="4" name="Slide Number Placeholder 3"/>
          <p:cNvSpPr>
            <a:spLocks noGrp="1"/>
          </p:cNvSpPr>
          <p:nvPr>
            <p:ph type="sldNum" sz="quarter" idx="12"/>
          </p:nvPr>
        </p:nvSpPr>
        <p:spPr/>
        <p:txBody>
          <a:bodyPr/>
          <a:lstStyle/>
          <a:p>
            <a:fld id="{41331FAA-50EC-4C56-9D36-99FA80716BE4}" type="slidenum">
              <a:rPr lang="en-US" smtClean="0"/>
              <a:t>20</a:t>
            </a:fld>
            <a:endParaRPr lang="en-US"/>
          </a:p>
        </p:txBody>
      </p:sp>
    </p:spTree>
    <p:extLst>
      <p:ext uri="{BB962C8B-B14F-4D97-AF65-F5344CB8AC3E}">
        <p14:creationId xmlns:p14="http://schemas.microsoft.com/office/powerpoint/2010/main" val="20852393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152400" y="1371600"/>
            <a:ext cx="8915400" cy="5486400"/>
          </a:xfrm>
        </p:spPr>
        <p:txBody>
          <a:bodyPr>
            <a:normAutofit/>
          </a:bodyPr>
          <a:lstStyle/>
          <a:p>
            <a:r>
              <a:rPr lang="en-US" sz="1800" dirty="0" smtClean="0"/>
              <a:t>R</a:t>
            </a:r>
            <a:r>
              <a:rPr lang="en-US" sz="1800" dirty="0"/>
              <a:t>. </a:t>
            </a:r>
            <a:r>
              <a:rPr lang="en-US" sz="1800" dirty="0" err="1"/>
              <a:t>Wahbe</a:t>
            </a:r>
            <a:r>
              <a:rPr lang="en-US" sz="1800" dirty="0"/>
              <a:t>, S. </a:t>
            </a:r>
            <a:r>
              <a:rPr lang="en-US" sz="1800" dirty="0" err="1"/>
              <a:t>Lucco</a:t>
            </a:r>
            <a:r>
              <a:rPr lang="en-US" sz="1800" dirty="0"/>
              <a:t>, T. E. Anderson, and S. L. </a:t>
            </a:r>
            <a:r>
              <a:rPr lang="en-US" sz="1800" dirty="0" smtClean="0"/>
              <a:t>Graham. Efficient </a:t>
            </a:r>
            <a:r>
              <a:rPr lang="en-US" sz="1800" dirty="0"/>
              <a:t>software-based fault isolation. In Proc. ACM </a:t>
            </a:r>
            <a:r>
              <a:rPr lang="en-US" sz="1800" dirty="0" smtClean="0"/>
              <a:t>Sym. Operating </a:t>
            </a:r>
            <a:r>
              <a:rPr lang="en-US" sz="1800" dirty="0"/>
              <a:t>Systems Principles, pages 203–216, 1993</a:t>
            </a:r>
            <a:r>
              <a:rPr lang="en-US" sz="1800" dirty="0" smtClean="0"/>
              <a:t>.</a:t>
            </a:r>
          </a:p>
          <a:p>
            <a:r>
              <a:rPr lang="en-US" sz="1800" dirty="0" smtClean="0"/>
              <a:t>F</a:t>
            </a:r>
            <a:r>
              <a:rPr lang="en-US" sz="1800" dirty="0"/>
              <a:t>. B. Schneider. Enforceable security policies. ACM Trans. Information and Systems Security, 3(1):30–50, 2000</a:t>
            </a:r>
            <a:r>
              <a:rPr lang="en-US" sz="1800" dirty="0" smtClean="0"/>
              <a:t>.</a:t>
            </a:r>
          </a:p>
          <a:p>
            <a:r>
              <a:rPr lang="en-US" sz="1800" dirty="0" smtClean="0"/>
              <a:t>M</a:t>
            </a:r>
            <a:r>
              <a:rPr lang="en-US" sz="1800" dirty="0"/>
              <a:t>. </a:t>
            </a:r>
            <a:r>
              <a:rPr lang="en-US" sz="1800" dirty="0" err="1"/>
              <a:t>Abadi</a:t>
            </a:r>
            <a:r>
              <a:rPr lang="en-US" sz="1800" dirty="0"/>
              <a:t>, M. </a:t>
            </a:r>
            <a:r>
              <a:rPr lang="en-US" sz="1800" dirty="0" err="1"/>
              <a:t>Budiu</a:t>
            </a:r>
            <a:r>
              <a:rPr lang="en-US" sz="1800" dirty="0"/>
              <a:t>, U. </a:t>
            </a:r>
            <a:r>
              <a:rPr lang="en-US" sz="1800" dirty="0" err="1"/>
              <a:t>Erlingsson</a:t>
            </a:r>
            <a:r>
              <a:rPr lang="en-US" sz="1800" dirty="0"/>
              <a:t>, and J. </a:t>
            </a:r>
            <a:r>
              <a:rPr lang="en-US" sz="1800" dirty="0" err="1"/>
              <a:t>Ligatti</a:t>
            </a:r>
            <a:r>
              <a:rPr lang="en-US" sz="1800" dirty="0"/>
              <a:t>. Control-flow integrity. In ACM Conference on Computer and Communications Security, pages 340-353, 2005</a:t>
            </a:r>
            <a:r>
              <a:rPr lang="en-US" sz="1800" dirty="0" smtClean="0"/>
              <a:t>.</a:t>
            </a:r>
          </a:p>
          <a:p>
            <a:r>
              <a:rPr lang="en-US" sz="1800" dirty="0" smtClean="0"/>
              <a:t>S</a:t>
            </a:r>
            <a:r>
              <a:rPr lang="en-US" sz="1800" dirty="0"/>
              <a:t>. </a:t>
            </a:r>
            <a:r>
              <a:rPr lang="en-US" sz="1800" dirty="0" err="1"/>
              <a:t>McCamant</a:t>
            </a:r>
            <a:r>
              <a:rPr lang="en-US" sz="1800" dirty="0"/>
              <a:t> and G. </a:t>
            </a:r>
            <a:r>
              <a:rPr lang="en-US" sz="1800" dirty="0" err="1"/>
              <a:t>Morrisett</a:t>
            </a:r>
            <a:r>
              <a:rPr lang="en-US" sz="1800" dirty="0"/>
              <a:t>. Evaluating SFI for a </a:t>
            </a:r>
            <a:r>
              <a:rPr lang="en-US" sz="1800" dirty="0" smtClean="0"/>
              <a:t>CISC architecture</a:t>
            </a:r>
            <a:r>
              <a:rPr lang="en-US" sz="1800" dirty="0"/>
              <a:t>. </a:t>
            </a:r>
            <a:r>
              <a:rPr lang="en-US" sz="1800" dirty="0" smtClean="0"/>
              <a:t>In </a:t>
            </a:r>
            <a:r>
              <a:rPr lang="en-US" sz="1800" dirty="0"/>
              <a:t>Proc. USENIX Security Sym., 2006</a:t>
            </a:r>
            <a:r>
              <a:rPr lang="en-US" sz="1800" dirty="0" smtClean="0"/>
              <a:t>.</a:t>
            </a:r>
          </a:p>
          <a:p>
            <a:r>
              <a:rPr lang="en-US" sz="1800" dirty="0" smtClean="0"/>
              <a:t>Ú</a:t>
            </a:r>
            <a:r>
              <a:rPr lang="en-US" sz="1800" dirty="0"/>
              <a:t>. </a:t>
            </a:r>
            <a:r>
              <a:rPr lang="en-US" sz="1800" dirty="0" err="1"/>
              <a:t>Erlingsson</a:t>
            </a:r>
            <a:r>
              <a:rPr lang="en-US" sz="1800" dirty="0"/>
              <a:t>, M. </a:t>
            </a:r>
            <a:r>
              <a:rPr lang="en-US" sz="1800" dirty="0" err="1"/>
              <a:t>Abadi</a:t>
            </a:r>
            <a:r>
              <a:rPr lang="en-US" sz="1800" dirty="0"/>
              <a:t>, M. </a:t>
            </a:r>
            <a:r>
              <a:rPr lang="en-US" sz="1800" dirty="0" err="1"/>
              <a:t>Vrable</a:t>
            </a:r>
            <a:r>
              <a:rPr lang="en-US" sz="1800" dirty="0"/>
              <a:t>, M. </a:t>
            </a:r>
            <a:r>
              <a:rPr lang="en-US" sz="1800" dirty="0" err="1"/>
              <a:t>Budiu</a:t>
            </a:r>
            <a:r>
              <a:rPr lang="en-US" sz="1800" dirty="0"/>
              <a:t>, and G. </a:t>
            </a:r>
            <a:r>
              <a:rPr lang="en-US" sz="1800" dirty="0" smtClean="0"/>
              <a:t>C. </a:t>
            </a:r>
            <a:r>
              <a:rPr lang="en-US" sz="1800" dirty="0" err="1" smtClean="0"/>
              <a:t>Necula</a:t>
            </a:r>
            <a:r>
              <a:rPr lang="en-US" sz="1800" dirty="0"/>
              <a:t>. XFI: Software guards for system address spaces. </a:t>
            </a:r>
            <a:r>
              <a:rPr lang="en-US" sz="1800" dirty="0" smtClean="0"/>
              <a:t>In Proc</a:t>
            </a:r>
            <a:r>
              <a:rPr lang="en-US" sz="1800" dirty="0"/>
              <a:t>. Sym. Operating Systems Design and </a:t>
            </a:r>
            <a:r>
              <a:rPr lang="en-US" sz="1800" dirty="0" smtClean="0"/>
              <a:t>Implementation, pages </a:t>
            </a:r>
            <a:r>
              <a:rPr lang="en-US" sz="1800" dirty="0"/>
              <a:t>75–88, 2006</a:t>
            </a:r>
            <a:r>
              <a:rPr lang="en-US" sz="1800" dirty="0" smtClean="0"/>
              <a:t>.</a:t>
            </a:r>
          </a:p>
          <a:p>
            <a:pPr marL="182880" lvl="1"/>
            <a:r>
              <a:rPr lang="en-US" sz="1800" dirty="0" smtClean="0"/>
              <a:t>H</a:t>
            </a:r>
            <a:r>
              <a:rPr lang="en-US" sz="1800" dirty="0"/>
              <a:t>. </a:t>
            </a:r>
            <a:r>
              <a:rPr lang="en-US" sz="1800" dirty="0" err="1"/>
              <a:t>Shacham</a:t>
            </a:r>
            <a:r>
              <a:rPr lang="en-US" sz="1800" dirty="0"/>
              <a:t>. The geometry of innocent flesh on the bone: Return-into-</a:t>
            </a:r>
            <a:r>
              <a:rPr lang="en-US" sz="1800" dirty="0" err="1"/>
              <a:t>libc</a:t>
            </a:r>
            <a:r>
              <a:rPr lang="en-US" sz="1800" dirty="0"/>
              <a:t> without function calls (on the x86). In Proc. ACM Conf. Computer and Communications Security, pages 552–561, 2007</a:t>
            </a:r>
            <a:r>
              <a:rPr lang="en-US" sz="1800" dirty="0" smtClean="0"/>
              <a:t>.</a:t>
            </a:r>
          </a:p>
          <a:p>
            <a:r>
              <a:rPr lang="de-DE" sz="1800" dirty="0" smtClean="0"/>
              <a:t>B</a:t>
            </a:r>
            <a:r>
              <a:rPr lang="de-DE" sz="1800" dirty="0"/>
              <a:t>. Yee, D. Sehr, G. Dardyk, J. B. Chen, R. Muth, T. </a:t>
            </a:r>
            <a:r>
              <a:rPr lang="de-DE" sz="1800" dirty="0" smtClean="0"/>
              <a:t>Ormandy, </a:t>
            </a:r>
            <a:r>
              <a:rPr lang="sv-SE" sz="1800" dirty="0" smtClean="0"/>
              <a:t>S</a:t>
            </a:r>
            <a:r>
              <a:rPr lang="sv-SE" sz="1800" dirty="0"/>
              <a:t>. Okasaka, N. Narula, and N. Fullagar. </a:t>
            </a:r>
            <a:r>
              <a:rPr lang="sv-SE" sz="1800" dirty="0" smtClean="0"/>
              <a:t>Native </a:t>
            </a:r>
            <a:r>
              <a:rPr lang="en-US" sz="1800" dirty="0" smtClean="0"/>
              <a:t>Client</a:t>
            </a:r>
            <a:r>
              <a:rPr lang="en-US" sz="1800" dirty="0"/>
              <a:t>: A sandbox for portable, untrusted x86 native code. </a:t>
            </a:r>
            <a:r>
              <a:rPr lang="en-US" sz="1800" dirty="0" smtClean="0"/>
              <a:t>In Proc</a:t>
            </a:r>
            <a:r>
              <a:rPr lang="en-US" sz="1800" dirty="0"/>
              <a:t>. IEEE Sym. Security and Privacy, pages 79–93, 2009</a:t>
            </a:r>
            <a:r>
              <a:rPr lang="en-US" sz="1800" dirty="0" smtClean="0"/>
              <a:t>.</a:t>
            </a:r>
          </a:p>
          <a:p>
            <a:endParaRPr lang="en-US" sz="1800" dirty="0"/>
          </a:p>
        </p:txBody>
      </p:sp>
      <p:sp>
        <p:nvSpPr>
          <p:cNvPr id="4" name="Slide Number Placeholder 3"/>
          <p:cNvSpPr>
            <a:spLocks noGrp="1"/>
          </p:cNvSpPr>
          <p:nvPr>
            <p:ph type="sldNum" sz="quarter" idx="12"/>
          </p:nvPr>
        </p:nvSpPr>
        <p:spPr/>
        <p:txBody>
          <a:bodyPr/>
          <a:lstStyle/>
          <a:p>
            <a:fld id="{41331FAA-50EC-4C56-9D36-99FA80716BE4}" type="slidenum">
              <a:rPr lang="en-US" smtClean="0"/>
              <a:t>21</a:t>
            </a:fld>
            <a:endParaRPr lang="en-US"/>
          </a:p>
        </p:txBody>
      </p:sp>
    </p:spTree>
    <p:extLst>
      <p:ext uri="{BB962C8B-B14F-4D97-AF65-F5344CB8AC3E}">
        <p14:creationId xmlns:p14="http://schemas.microsoft.com/office/powerpoint/2010/main" val="20852393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 over VMs</a:t>
            </a:r>
            <a:endParaRPr lang="en-US" dirty="0"/>
          </a:p>
        </p:txBody>
      </p:sp>
      <p:sp>
        <p:nvSpPr>
          <p:cNvPr id="3" name="Content Placeholder 2"/>
          <p:cNvSpPr>
            <a:spLocks noGrp="1"/>
          </p:cNvSpPr>
          <p:nvPr>
            <p:ph idx="1"/>
          </p:nvPr>
        </p:nvSpPr>
        <p:spPr/>
        <p:txBody>
          <a:bodyPr/>
          <a:lstStyle/>
          <a:p>
            <a:r>
              <a:rPr lang="en-US" dirty="0"/>
              <a:t>no air </a:t>
            </a:r>
            <a:r>
              <a:rPr lang="en-US" dirty="0" smtClean="0"/>
              <a:t>gap</a:t>
            </a:r>
          </a:p>
          <a:p>
            <a:pPr lvl="1"/>
            <a:r>
              <a:rPr lang="en-US" dirty="0" smtClean="0"/>
              <a:t>IRM </a:t>
            </a:r>
            <a:r>
              <a:rPr lang="en-US" dirty="0"/>
              <a:t>has controlled but direct access to system resources and other </a:t>
            </a:r>
            <a:r>
              <a:rPr lang="en-US" dirty="0" smtClean="0"/>
              <a:t>processes</a:t>
            </a:r>
          </a:p>
          <a:p>
            <a:r>
              <a:rPr lang="en-US" dirty="0" smtClean="0"/>
              <a:t>no </a:t>
            </a:r>
            <a:r>
              <a:rPr lang="en-US" dirty="0"/>
              <a:t>semantic </a:t>
            </a:r>
            <a:r>
              <a:rPr lang="en-US" dirty="0" smtClean="0"/>
              <a:t>gap</a:t>
            </a:r>
          </a:p>
          <a:p>
            <a:pPr lvl="1"/>
            <a:r>
              <a:rPr lang="en-US" dirty="0" smtClean="0"/>
              <a:t>no </a:t>
            </a:r>
            <a:r>
              <a:rPr lang="en-US" dirty="0"/>
              <a:t>dynamic instruction interpretation or </a:t>
            </a:r>
            <a:r>
              <a:rPr lang="en-US" dirty="0" smtClean="0"/>
              <a:t>translation</a:t>
            </a:r>
          </a:p>
          <a:p>
            <a:r>
              <a:rPr lang="en-US" dirty="0" smtClean="0"/>
              <a:t>better performance</a:t>
            </a:r>
          </a:p>
          <a:p>
            <a:pPr lvl="1"/>
            <a:r>
              <a:rPr lang="en-US" dirty="0" smtClean="0"/>
              <a:t>fewer </a:t>
            </a:r>
            <a:r>
              <a:rPr lang="en-US" dirty="0"/>
              <a:t>context </a:t>
            </a:r>
            <a:r>
              <a:rPr lang="en-US" dirty="0" smtClean="0"/>
              <a:t>switches</a:t>
            </a:r>
          </a:p>
          <a:p>
            <a:pPr lvl="1"/>
            <a:r>
              <a:rPr lang="en-US" dirty="0" smtClean="0"/>
              <a:t>light-weight </a:t>
            </a:r>
            <a:r>
              <a:rPr lang="en-US" dirty="0"/>
              <a:t>VM logic essentially in-lined into </a:t>
            </a:r>
            <a:r>
              <a:rPr lang="en-US" dirty="0" smtClean="0"/>
              <a:t>code</a:t>
            </a:r>
          </a:p>
          <a:p>
            <a:r>
              <a:rPr lang="en-US" dirty="0" smtClean="0"/>
              <a:t>formal verification</a:t>
            </a:r>
          </a:p>
          <a:p>
            <a:pPr lvl="1"/>
            <a:r>
              <a:rPr lang="en-US" dirty="0" smtClean="0"/>
              <a:t>few </a:t>
            </a:r>
            <a:r>
              <a:rPr lang="en-US" dirty="0"/>
              <a:t>VMs have been formally </a:t>
            </a:r>
            <a:r>
              <a:rPr lang="en-US" dirty="0" smtClean="0"/>
              <a:t>verified</a:t>
            </a:r>
          </a:p>
          <a:p>
            <a:pPr lvl="1"/>
            <a:r>
              <a:rPr lang="en-US" dirty="0" smtClean="0"/>
              <a:t>each </a:t>
            </a:r>
            <a:r>
              <a:rPr lang="en-US" dirty="0"/>
              <a:t>change to VM (e.g., to enforce new policy) requires re-verification of VM</a:t>
            </a:r>
          </a:p>
        </p:txBody>
      </p:sp>
      <p:sp>
        <p:nvSpPr>
          <p:cNvPr id="4" name="Slide Number Placeholder 3"/>
          <p:cNvSpPr>
            <a:spLocks noGrp="1"/>
          </p:cNvSpPr>
          <p:nvPr>
            <p:ph type="sldNum" sz="quarter" idx="12"/>
          </p:nvPr>
        </p:nvSpPr>
        <p:spPr/>
        <p:txBody>
          <a:bodyPr/>
          <a:lstStyle/>
          <a:p>
            <a:fld id="{41331FAA-50EC-4C56-9D36-99FA80716BE4}" type="slidenum">
              <a:rPr lang="en-US" smtClean="0"/>
              <a:t>22</a:t>
            </a:fld>
            <a:endParaRPr lang="en-US"/>
          </a:p>
        </p:txBody>
      </p:sp>
    </p:spTree>
    <p:extLst>
      <p:ext uri="{BB962C8B-B14F-4D97-AF65-F5344CB8AC3E}">
        <p14:creationId xmlns:p14="http://schemas.microsoft.com/office/powerpoint/2010/main" val="20852393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Curved Connector 18"/>
          <p:cNvCxnSpPr>
            <a:stCxn id="8" idx="2"/>
            <a:endCxn id="7" idx="1"/>
          </p:cNvCxnSpPr>
          <p:nvPr/>
        </p:nvCxnSpPr>
        <p:spPr>
          <a:xfrm rot="5400000">
            <a:off x="-115685" y="3732415"/>
            <a:ext cx="2441170" cy="381000"/>
          </a:xfrm>
          <a:prstGeom prst="curvedConnector4">
            <a:avLst>
              <a:gd name="adj1" fmla="val 42977"/>
              <a:gd name="adj2" fmla="val 160000"/>
            </a:avLst>
          </a:prstGeom>
          <a:ln w="38100">
            <a:headEnd type="stealth" w="lg" len="lg"/>
            <a:tailEnd type="stealth" w="lg" len="lg"/>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Software Fault Isolation (SFI)</a:t>
            </a:r>
            <a:endParaRPr lang="en-US" dirty="0"/>
          </a:p>
        </p:txBody>
      </p:sp>
      <p:sp>
        <p:nvSpPr>
          <p:cNvPr id="3" name="Content Placeholder 2"/>
          <p:cNvSpPr>
            <a:spLocks noGrp="1"/>
          </p:cNvSpPr>
          <p:nvPr>
            <p:ph idx="1"/>
          </p:nvPr>
        </p:nvSpPr>
        <p:spPr>
          <a:xfrm>
            <a:off x="3352800" y="1600200"/>
            <a:ext cx="5562600" cy="4876800"/>
          </a:xfrm>
        </p:spPr>
        <p:txBody>
          <a:bodyPr>
            <a:normAutofit/>
          </a:bodyPr>
          <a:lstStyle/>
          <a:p>
            <a:r>
              <a:rPr lang="en-US" dirty="0"/>
              <a:t>trusted &amp; untrusted modules in common address </a:t>
            </a:r>
            <a:r>
              <a:rPr lang="en-US" dirty="0" smtClean="0"/>
              <a:t>space</a:t>
            </a:r>
          </a:p>
          <a:p>
            <a:pPr lvl="1"/>
            <a:r>
              <a:rPr lang="en-US" dirty="0" smtClean="0"/>
              <a:t>Example </a:t>
            </a:r>
            <a:r>
              <a:rPr lang="en-US" dirty="0"/>
              <a:t>#1: web browser </a:t>
            </a:r>
            <a:r>
              <a:rPr lang="en-US" dirty="0" smtClean="0"/>
              <a:t>plug-ins</a:t>
            </a:r>
          </a:p>
          <a:p>
            <a:pPr lvl="1"/>
            <a:r>
              <a:rPr lang="en-US" dirty="0" smtClean="0"/>
              <a:t>Example </a:t>
            </a:r>
            <a:r>
              <a:rPr lang="en-US" dirty="0"/>
              <a:t>#2: trusted system libraries inside untrusted </a:t>
            </a:r>
            <a:r>
              <a:rPr lang="en-US" dirty="0" smtClean="0"/>
              <a:t>application</a:t>
            </a:r>
          </a:p>
          <a:p>
            <a:r>
              <a:rPr lang="en-US" dirty="0" smtClean="0"/>
              <a:t>Goal</a:t>
            </a:r>
            <a:r>
              <a:rPr lang="en-US" dirty="0"/>
              <a:t>: protect trusted modules from untrusted </a:t>
            </a:r>
            <a:r>
              <a:rPr lang="en-US" dirty="0" smtClean="0"/>
              <a:t>ones</a:t>
            </a:r>
          </a:p>
          <a:p>
            <a:pPr lvl="1"/>
            <a:r>
              <a:rPr lang="en-US" dirty="0" smtClean="0"/>
              <a:t>confine </a:t>
            </a:r>
            <a:r>
              <a:rPr lang="en-US" dirty="0"/>
              <a:t>untrusted module </a:t>
            </a:r>
            <a:r>
              <a:rPr lang="en-US" dirty="0" smtClean="0"/>
              <a:t>behaviors</a:t>
            </a:r>
          </a:p>
          <a:p>
            <a:r>
              <a:rPr lang="en-US" dirty="0" smtClean="0"/>
              <a:t>Example</a:t>
            </a:r>
            <a:r>
              <a:rPr lang="en-US" dirty="0"/>
              <a:t>: Untrusted modules must obey trusted module </a:t>
            </a:r>
            <a:r>
              <a:rPr lang="en-US" dirty="0" smtClean="0"/>
              <a:t>interfaces</a:t>
            </a:r>
          </a:p>
          <a:p>
            <a:pPr lvl="1"/>
            <a:r>
              <a:rPr lang="en-US" dirty="0" smtClean="0"/>
              <a:t>Blocks </a:t>
            </a:r>
            <a:r>
              <a:rPr lang="en-US" dirty="0"/>
              <a:t>ROP attacks </a:t>
            </a:r>
            <a:r>
              <a:rPr lang="en-US" dirty="0" smtClean="0"/>
              <a:t>[</a:t>
            </a:r>
            <a:r>
              <a:rPr lang="en-US" dirty="0" err="1" smtClean="0"/>
              <a:t>Shacham</a:t>
            </a:r>
            <a:r>
              <a:rPr lang="en-US" dirty="0" smtClean="0"/>
              <a:t>, CCS 2007</a:t>
            </a:r>
            <a:r>
              <a:rPr lang="en-US" dirty="0" smtClean="0"/>
              <a:t>]</a:t>
            </a:r>
            <a:endParaRPr lang="en-US" dirty="0"/>
          </a:p>
        </p:txBody>
      </p:sp>
      <p:sp>
        <p:nvSpPr>
          <p:cNvPr id="4" name="Slide Number Placeholder 3"/>
          <p:cNvSpPr>
            <a:spLocks noGrp="1"/>
          </p:cNvSpPr>
          <p:nvPr>
            <p:ph type="sldNum" sz="quarter" idx="12"/>
          </p:nvPr>
        </p:nvSpPr>
        <p:spPr/>
        <p:txBody>
          <a:bodyPr/>
          <a:lstStyle/>
          <a:p>
            <a:fld id="{41331FAA-50EC-4C56-9D36-99FA80716BE4}" type="slidenum">
              <a:rPr lang="en-US" smtClean="0"/>
              <a:t>3</a:t>
            </a:fld>
            <a:endParaRPr lang="en-US"/>
          </a:p>
        </p:txBody>
      </p:sp>
      <p:cxnSp>
        <p:nvCxnSpPr>
          <p:cNvPr id="6" name="Straight Connector 5"/>
          <p:cNvCxnSpPr/>
          <p:nvPr/>
        </p:nvCxnSpPr>
        <p:spPr>
          <a:xfrm flipV="1">
            <a:off x="152400" y="4197635"/>
            <a:ext cx="3203864" cy="1"/>
          </a:xfrm>
          <a:prstGeom prst="line">
            <a:avLst/>
          </a:prstGeom>
          <a:ln w="38100"/>
        </p:spPr>
        <p:style>
          <a:lnRef idx="1">
            <a:schemeClr val="dk1"/>
          </a:lnRef>
          <a:fillRef idx="0">
            <a:schemeClr val="dk1"/>
          </a:fillRef>
          <a:effectRef idx="0">
            <a:schemeClr val="dk1"/>
          </a:effectRef>
          <a:fontRef idx="minor">
            <a:schemeClr val="tx1"/>
          </a:fontRef>
        </p:style>
      </p:cxnSp>
      <p:sp>
        <p:nvSpPr>
          <p:cNvPr id="7" name="Rectangle 6"/>
          <p:cNvSpPr/>
          <p:nvPr/>
        </p:nvSpPr>
        <p:spPr>
          <a:xfrm>
            <a:off x="914400" y="4800600"/>
            <a:ext cx="1828800" cy="685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eMule.exe</a:t>
            </a:r>
            <a:endParaRPr lang="en-US" dirty="0"/>
          </a:p>
        </p:txBody>
      </p:sp>
      <p:sp>
        <p:nvSpPr>
          <p:cNvPr id="8" name="Rounded Rectangle 7"/>
          <p:cNvSpPr/>
          <p:nvPr/>
        </p:nvSpPr>
        <p:spPr>
          <a:xfrm>
            <a:off x="381000" y="2016530"/>
            <a:ext cx="18288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a:t>
            </a:r>
            <a:r>
              <a:rPr lang="en-US" dirty="0" smtClean="0"/>
              <a:t>ernel32.dll</a:t>
            </a:r>
            <a:endParaRPr lang="en-US" dirty="0"/>
          </a:p>
        </p:txBody>
      </p:sp>
      <p:sp>
        <p:nvSpPr>
          <p:cNvPr id="9" name="Rounded Rectangle 8"/>
          <p:cNvSpPr/>
          <p:nvPr/>
        </p:nvSpPr>
        <p:spPr>
          <a:xfrm>
            <a:off x="1447800" y="3009900"/>
            <a:ext cx="18288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a:t>
            </a:r>
            <a:r>
              <a:rPr lang="en-US" dirty="0" smtClean="0"/>
              <a:t>ser.dll</a:t>
            </a:r>
            <a:endParaRPr lang="en-US" dirty="0"/>
          </a:p>
        </p:txBody>
      </p:sp>
      <p:cxnSp>
        <p:nvCxnSpPr>
          <p:cNvPr id="11" name="Curved Connector 10"/>
          <p:cNvCxnSpPr>
            <a:stCxn id="8" idx="3"/>
          </p:cNvCxnSpPr>
          <p:nvPr/>
        </p:nvCxnSpPr>
        <p:spPr>
          <a:xfrm>
            <a:off x="2209800" y="2359430"/>
            <a:ext cx="609600" cy="642851"/>
          </a:xfrm>
          <a:prstGeom prst="curvedConnector2">
            <a:avLst/>
          </a:prstGeom>
          <a:ln w="38100">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13" name="Curved Connector 12"/>
          <p:cNvCxnSpPr>
            <a:stCxn id="9" idx="2"/>
            <a:endCxn id="7" idx="3"/>
          </p:cNvCxnSpPr>
          <p:nvPr/>
        </p:nvCxnSpPr>
        <p:spPr>
          <a:xfrm rot="16200000" flipH="1">
            <a:off x="1828800" y="4229100"/>
            <a:ext cx="1447800" cy="381000"/>
          </a:xfrm>
          <a:prstGeom prst="curvedConnector4">
            <a:avLst>
              <a:gd name="adj1" fmla="val 38158"/>
              <a:gd name="adj2" fmla="val 177818"/>
            </a:avLst>
          </a:prstGeom>
          <a:ln w="38100">
            <a:headEnd type="stealth" w="lg" len="lg"/>
            <a:tailEnd type="stealth" w="lg" len="lg"/>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8100" y="3733800"/>
            <a:ext cx="1828800" cy="461665"/>
          </a:xfrm>
          <a:prstGeom prst="rect">
            <a:avLst/>
          </a:prstGeom>
          <a:noFill/>
        </p:spPr>
        <p:txBody>
          <a:bodyPr wrap="square" rtlCol="0">
            <a:spAutoFit/>
          </a:bodyPr>
          <a:lstStyle/>
          <a:p>
            <a:r>
              <a:rPr lang="en-US" sz="2400" b="1" dirty="0" smtClean="0">
                <a:effectLst>
                  <a:outerShdw blurRad="38100" dist="38100" dir="2700000" algn="tl">
                    <a:srgbClr val="000000">
                      <a:alpha val="43137"/>
                    </a:srgbClr>
                  </a:outerShdw>
                </a:effectLst>
              </a:rPr>
              <a:t>Trusted</a:t>
            </a:r>
            <a:endParaRPr lang="en-US" sz="2400" b="1" dirty="0">
              <a:effectLst>
                <a:outerShdw blurRad="38100" dist="38100" dir="2700000" algn="tl">
                  <a:srgbClr val="000000">
                    <a:alpha val="43137"/>
                  </a:srgbClr>
                </a:outerShdw>
              </a:effectLst>
            </a:endParaRPr>
          </a:p>
        </p:txBody>
      </p:sp>
      <p:sp>
        <p:nvSpPr>
          <p:cNvPr id="25" name="TextBox 24"/>
          <p:cNvSpPr txBox="1"/>
          <p:nvPr/>
        </p:nvSpPr>
        <p:spPr>
          <a:xfrm>
            <a:off x="72736" y="4197635"/>
            <a:ext cx="1828800" cy="461665"/>
          </a:xfrm>
          <a:prstGeom prst="rect">
            <a:avLst/>
          </a:prstGeom>
          <a:noFill/>
        </p:spPr>
        <p:txBody>
          <a:bodyPr wrap="square" rtlCol="0">
            <a:spAutoFit/>
          </a:bodyPr>
          <a:lstStyle/>
          <a:p>
            <a:r>
              <a:rPr lang="en-US" sz="2400" b="1" dirty="0" smtClean="0">
                <a:effectLst>
                  <a:outerShdw blurRad="38100" dist="38100" dir="2700000" algn="tl">
                    <a:srgbClr val="000000">
                      <a:alpha val="43137"/>
                    </a:srgbClr>
                  </a:outerShdw>
                </a:effectLst>
              </a:rPr>
              <a:t>Untrusted</a:t>
            </a:r>
            <a:endParaRPr 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33461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Inlined</a:t>
            </a:r>
            <a:r>
              <a:rPr lang="en-US" dirty="0" smtClean="0"/>
              <a:t> Reference Monitors (IRMs)</a:t>
            </a:r>
            <a:endParaRPr lang="en-US" dirty="0"/>
          </a:p>
        </p:txBody>
      </p:sp>
      <p:sp>
        <p:nvSpPr>
          <p:cNvPr id="3" name="Content Placeholder 2"/>
          <p:cNvSpPr>
            <a:spLocks noGrp="1"/>
          </p:cNvSpPr>
          <p:nvPr>
            <p:ph idx="1"/>
          </p:nvPr>
        </p:nvSpPr>
        <p:spPr>
          <a:xfrm>
            <a:off x="3124200" y="1600200"/>
            <a:ext cx="5943600" cy="5257800"/>
          </a:xfrm>
        </p:spPr>
        <p:txBody>
          <a:bodyPr>
            <a:normAutofit/>
          </a:bodyPr>
          <a:lstStyle/>
          <a:p>
            <a:r>
              <a:rPr lang="en-US" dirty="0"/>
              <a:t>SFI foundation supports higher-level policies </a:t>
            </a:r>
            <a:r>
              <a:rPr lang="en-US" dirty="0" smtClean="0"/>
              <a:t>[</a:t>
            </a:r>
            <a:r>
              <a:rPr lang="en-US" dirty="0" err="1"/>
              <a:t>Abadi</a:t>
            </a:r>
            <a:r>
              <a:rPr lang="en-US" dirty="0"/>
              <a:t>, </a:t>
            </a:r>
            <a:r>
              <a:rPr lang="en-US" dirty="0" err="1"/>
              <a:t>Budiu</a:t>
            </a:r>
            <a:r>
              <a:rPr lang="en-US" dirty="0"/>
              <a:t>, </a:t>
            </a:r>
            <a:r>
              <a:rPr lang="en-US" dirty="0" err="1"/>
              <a:t>Erlingsson</a:t>
            </a:r>
            <a:r>
              <a:rPr lang="en-US" dirty="0"/>
              <a:t>, and </a:t>
            </a:r>
            <a:r>
              <a:rPr lang="en-US" dirty="0" err="1"/>
              <a:t>Ligatti</a:t>
            </a:r>
            <a:r>
              <a:rPr lang="en-US" dirty="0"/>
              <a:t>. CCS 2005] </a:t>
            </a:r>
            <a:endParaRPr lang="en-US" dirty="0" smtClean="0"/>
          </a:p>
          <a:p>
            <a:r>
              <a:rPr lang="en-US" dirty="0" smtClean="0"/>
              <a:t>Example</a:t>
            </a:r>
            <a:r>
              <a:rPr lang="en-US" dirty="0"/>
              <a:t>: IRMs </a:t>
            </a:r>
            <a:r>
              <a:rPr lang="en-US" dirty="0" smtClean="0"/>
              <a:t>[</a:t>
            </a:r>
            <a:r>
              <a:rPr lang="en-US" dirty="0" smtClean="0"/>
              <a:t>Schneider, ISS 2000]</a:t>
            </a:r>
            <a:endParaRPr lang="en-US" dirty="0" smtClean="0"/>
          </a:p>
          <a:p>
            <a:r>
              <a:rPr lang="en-US" dirty="0" smtClean="0"/>
              <a:t>Enforces </a:t>
            </a:r>
            <a:r>
              <a:rPr lang="en-US" dirty="0"/>
              <a:t>powerful </a:t>
            </a:r>
            <a:r>
              <a:rPr lang="en-US" dirty="0" smtClean="0"/>
              <a:t>policies:</a:t>
            </a:r>
          </a:p>
          <a:p>
            <a:pPr lvl="1"/>
            <a:r>
              <a:rPr lang="en-US" dirty="0" smtClean="0"/>
              <a:t>program-specific </a:t>
            </a:r>
            <a:r>
              <a:rPr lang="en-US" dirty="0"/>
              <a:t>(no other programs </a:t>
            </a:r>
            <a:r>
              <a:rPr lang="en-US" dirty="0" smtClean="0"/>
              <a:t>affected)</a:t>
            </a:r>
          </a:p>
          <a:p>
            <a:pPr lvl="1"/>
            <a:r>
              <a:rPr lang="en-US" dirty="0" smtClean="0"/>
              <a:t>light-weight </a:t>
            </a:r>
            <a:r>
              <a:rPr lang="en-US" dirty="0"/>
              <a:t>enforcement (minimize context </a:t>
            </a:r>
            <a:r>
              <a:rPr lang="en-US" dirty="0" smtClean="0"/>
              <a:t>switches)</a:t>
            </a:r>
          </a:p>
          <a:p>
            <a:pPr lvl="1"/>
            <a:r>
              <a:rPr lang="en-US" dirty="0" err="1" smtClean="0"/>
              <a:t>Statefulness</a:t>
            </a:r>
            <a:endParaRPr lang="en-US" dirty="0" smtClean="0"/>
          </a:p>
          <a:p>
            <a:pPr lvl="2"/>
            <a:r>
              <a:rPr lang="en-US" dirty="0" smtClean="0"/>
              <a:t>Example</a:t>
            </a:r>
            <a:r>
              <a:rPr lang="en-US" dirty="0"/>
              <a:t>: Adobe Reader may access the network (to check for updates) and may read my confidential files, but may not access the network after reading my confidential files.</a:t>
            </a:r>
          </a:p>
        </p:txBody>
      </p:sp>
      <p:sp>
        <p:nvSpPr>
          <p:cNvPr id="4" name="Slide Number Placeholder 3"/>
          <p:cNvSpPr>
            <a:spLocks noGrp="1"/>
          </p:cNvSpPr>
          <p:nvPr>
            <p:ph type="sldNum" sz="quarter" idx="12"/>
          </p:nvPr>
        </p:nvSpPr>
        <p:spPr/>
        <p:txBody>
          <a:bodyPr/>
          <a:lstStyle/>
          <a:p>
            <a:fld id="{41331FAA-50EC-4C56-9D36-99FA80716BE4}" type="slidenum">
              <a:rPr lang="en-US" smtClean="0"/>
              <a:t>4</a:t>
            </a:fld>
            <a:endParaRPr lang="en-US"/>
          </a:p>
        </p:txBody>
      </p:sp>
      <p:cxnSp>
        <p:nvCxnSpPr>
          <p:cNvPr id="5" name="Straight Connector 4"/>
          <p:cNvCxnSpPr/>
          <p:nvPr/>
        </p:nvCxnSpPr>
        <p:spPr>
          <a:xfrm>
            <a:off x="152400" y="4191000"/>
            <a:ext cx="2667000" cy="0"/>
          </a:xfrm>
          <a:prstGeom prst="line">
            <a:avLst/>
          </a:prstGeom>
          <a:ln w="38100"/>
        </p:spPr>
        <p:style>
          <a:lnRef idx="1">
            <a:schemeClr val="dk1"/>
          </a:lnRef>
          <a:fillRef idx="0">
            <a:schemeClr val="dk1"/>
          </a:fillRef>
          <a:effectRef idx="0">
            <a:schemeClr val="dk1"/>
          </a:effectRef>
          <a:fontRef idx="minor">
            <a:schemeClr val="tx1"/>
          </a:fontRef>
        </p:style>
      </p:cxnSp>
      <p:sp>
        <p:nvSpPr>
          <p:cNvPr id="6" name="Rectangle 5"/>
          <p:cNvSpPr/>
          <p:nvPr/>
        </p:nvSpPr>
        <p:spPr>
          <a:xfrm>
            <a:off x="495300" y="5503025"/>
            <a:ext cx="1828800" cy="685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reader</a:t>
            </a:r>
            <a:r>
              <a:rPr lang="en-US" dirty="0" smtClean="0"/>
              <a:t>.exe</a:t>
            </a:r>
            <a:endParaRPr lang="en-US" dirty="0"/>
          </a:p>
        </p:txBody>
      </p:sp>
      <p:sp>
        <p:nvSpPr>
          <p:cNvPr id="7" name="Rounded Rectangle 6"/>
          <p:cNvSpPr/>
          <p:nvPr/>
        </p:nvSpPr>
        <p:spPr>
          <a:xfrm>
            <a:off x="247652" y="1673630"/>
            <a:ext cx="1653884"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a:t>
            </a:r>
            <a:r>
              <a:rPr lang="en-US" dirty="0" smtClean="0"/>
              <a:t>ernel32.dll</a:t>
            </a:r>
            <a:endParaRPr lang="en-US" dirty="0"/>
          </a:p>
        </p:txBody>
      </p:sp>
      <p:sp>
        <p:nvSpPr>
          <p:cNvPr id="8" name="Rounded Rectangle 7"/>
          <p:cNvSpPr/>
          <p:nvPr/>
        </p:nvSpPr>
        <p:spPr>
          <a:xfrm>
            <a:off x="1447801" y="2667000"/>
            <a:ext cx="15240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a:t>
            </a:r>
            <a:r>
              <a:rPr lang="en-US" dirty="0" smtClean="0"/>
              <a:t>ser.dll</a:t>
            </a:r>
            <a:endParaRPr lang="en-US" dirty="0"/>
          </a:p>
        </p:txBody>
      </p:sp>
      <p:cxnSp>
        <p:nvCxnSpPr>
          <p:cNvPr id="9" name="Curved Connector 8"/>
          <p:cNvCxnSpPr>
            <a:stCxn id="7" idx="3"/>
            <a:endCxn id="8" idx="0"/>
          </p:cNvCxnSpPr>
          <p:nvPr/>
        </p:nvCxnSpPr>
        <p:spPr>
          <a:xfrm>
            <a:off x="1901536" y="2016530"/>
            <a:ext cx="308265" cy="650470"/>
          </a:xfrm>
          <a:prstGeom prst="curvedConnector2">
            <a:avLst/>
          </a:prstGeom>
          <a:ln w="38100">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10" name="Curved Connector 9"/>
          <p:cNvCxnSpPr/>
          <p:nvPr/>
        </p:nvCxnSpPr>
        <p:spPr>
          <a:xfrm rot="5400000">
            <a:off x="1608424" y="4901648"/>
            <a:ext cx="936057" cy="266696"/>
          </a:xfrm>
          <a:prstGeom prst="curvedConnector3">
            <a:avLst>
              <a:gd name="adj1" fmla="val 50000"/>
            </a:avLst>
          </a:prstGeom>
          <a:ln w="38100">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11" name="Curved Connector 10"/>
          <p:cNvCxnSpPr/>
          <p:nvPr/>
        </p:nvCxnSpPr>
        <p:spPr>
          <a:xfrm rot="5400000">
            <a:off x="846423" y="4673046"/>
            <a:ext cx="936057" cy="723898"/>
          </a:xfrm>
          <a:prstGeom prst="curvedConnector3">
            <a:avLst>
              <a:gd name="adj1" fmla="val 50000"/>
            </a:avLst>
          </a:prstGeom>
          <a:ln w="38100">
            <a:headEnd type="stealth" w="lg" len="lg"/>
            <a:tailEnd type="stealth" w="lg" len="lg"/>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8100" y="3821668"/>
            <a:ext cx="1828800" cy="369332"/>
          </a:xfrm>
          <a:prstGeom prst="rect">
            <a:avLst/>
          </a:prstGeom>
          <a:noFill/>
        </p:spPr>
        <p:txBody>
          <a:bodyPr wrap="square" rtlCol="0">
            <a:spAutoFit/>
          </a:bodyPr>
          <a:lstStyle/>
          <a:p>
            <a:r>
              <a:rPr lang="en-US" b="1" dirty="0" smtClean="0"/>
              <a:t>Trusted</a:t>
            </a:r>
            <a:endParaRPr lang="en-US" b="1" dirty="0"/>
          </a:p>
        </p:txBody>
      </p:sp>
      <p:sp>
        <p:nvSpPr>
          <p:cNvPr id="13" name="TextBox 12"/>
          <p:cNvSpPr txBox="1"/>
          <p:nvPr/>
        </p:nvSpPr>
        <p:spPr>
          <a:xfrm>
            <a:off x="72736" y="4197635"/>
            <a:ext cx="1828800" cy="369332"/>
          </a:xfrm>
          <a:prstGeom prst="rect">
            <a:avLst/>
          </a:prstGeom>
          <a:noFill/>
        </p:spPr>
        <p:txBody>
          <a:bodyPr wrap="square" rtlCol="0">
            <a:spAutoFit/>
          </a:bodyPr>
          <a:lstStyle/>
          <a:p>
            <a:r>
              <a:rPr lang="en-US" b="1" dirty="0" smtClean="0"/>
              <a:t>Untrusted</a:t>
            </a:r>
            <a:endParaRPr lang="en-US" b="1" dirty="0"/>
          </a:p>
        </p:txBody>
      </p:sp>
      <p:sp>
        <p:nvSpPr>
          <p:cNvPr id="19" name="Rectangle 18"/>
          <p:cNvSpPr/>
          <p:nvPr/>
        </p:nvSpPr>
        <p:spPr>
          <a:xfrm>
            <a:off x="1562100" y="3881167"/>
            <a:ext cx="762000" cy="6858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IRM</a:t>
            </a:r>
            <a:endParaRPr lang="en-US" dirty="0"/>
          </a:p>
        </p:txBody>
      </p:sp>
      <p:cxnSp>
        <p:nvCxnSpPr>
          <p:cNvPr id="33" name="Curved Connector 32"/>
          <p:cNvCxnSpPr/>
          <p:nvPr/>
        </p:nvCxnSpPr>
        <p:spPr>
          <a:xfrm rot="5400000">
            <a:off x="2021819" y="3540785"/>
            <a:ext cx="528366" cy="152400"/>
          </a:xfrm>
          <a:prstGeom prst="curvedConnector3">
            <a:avLst>
              <a:gd name="adj1" fmla="val 50000"/>
            </a:avLst>
          </a:prstGeom>
          <a:ln w="38100">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36" name="Curved Connector 35"/>
          <p:cNvCxnSpPr/>
          <p:nvPr/>
        </p:nvCxnSpPr>
        <p:spPr>
          <a:xfrm rot="16200000" flipH="1">
            <a:off x="420232" y="2624999"/>
            <a:ext cx="1521741" cy="990602"/>
          </a:xfrm>
          <a:prstGeom prst="curvedConnector3">
            <a:avLst>
              <a:gd name="adj1" fmla="val 72943"/>
            </a:avLst>
          </a:prstGeom>
          <a:ln w="38100">
            <a:headEnd type="stealth" w="lg" len="lg"/>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11886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Brief History of SFI</a:t>
            </a:r>
            <a:endParaRPr lang="en-US" dirty="0"/>
          </a:p>
        </p:txBody>
      </p:sp>
      <p:sp>
        <p:nvSpPr>
          <p:cNvPr id="4" name="Slide Number Placeholder 3"/>
          <p:cNvSpPr>
            <a:spLocks noGrp="1"/>
          </p:cNvSpPr>
          <p:nvPr>
            <p:ph type="sldNum" sz="quarter" idx="12"/>
          </p:nvPr>
        </p:nvSpPr>
        <p:spPr/>
        <p:txBody>
          <a:bodyPr/>
          <a:lstStyle/>
          <a:p>
            <a:fld id="{41331FAA-50EC-4C56-9D36-99FA80716BE4}" type="slidenum">
              <a:rPr lang="en-US" smtClean="0"/>
              <a:t>5</a:t>
            </a:fld>
            <a:endParaRPr lang="en-US"/>
          </a:p>
        </p:txBody>
      </p:sp>
      <p:grpSp>
        <p:nvGrpSpPr>
          <p:cNvPr id="12" name="Group 11"/>
          <p:cNvGrpSpPr/>
          <p:nvPr/>
        </p:nvGrpSpPr>
        <p:grpSpPr>
          <a:xfrm>
            <a:off x="381000" y="1676400"/>
            <a:ext cx="8382000" cy="2868737"/>
            <a:chOff x="381000" y="1676400"/>
            <a:chExt cx="8382000" cy="2868737"/>
          </a:xfrm>
        </p:grpSpPr>
        <p:sp>
          <p:nvSpPr>
            <p:cNvPr id="3" name="Right Arrow 2"/>
            <p:cNvSpPr/>
            <p:nvPr/>
          </p:nvSpPr>
          <p:spPr>
            <a:xfrm>
              <a:off x="381000" y="1676400"/>
              <a:ext cx="8382000" cy="990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1995                       2000                       2005                                2010         </a:t>
              </a:r>
              <a:endParaRPr lang="en-US" b="1" dirty="0"/>
            </a:p>
          </p:txBody>
        </p:sp>
        <p:sp>
          <p:nvSpPr>
            <p:cNvPr id="6" name="TextBox 5"/>
            <p:cNvSpPr txBox="1"/>
            <p:nvPr/>
          </p:nvSpPr>
          <p:spPr>
            <a:xfrm rot="18600000">
              <a:off x="295600" y="2767318"/>
              <a:ext cx="1600200" cy="523220"/>
            </a:xfrm>
            <a:prstGeom prst="rect">
              <a:avLst/>
            </a:prstGeom>
            <a:noFill/>
          </p:spPr>
          <p:txBody>
            <a:bodyPr wrap="square" rtlCol="0">
              <a:spAutoFit/>
            </a:bodyPr>
            <a:lstStyle/>
            <a:p>
              <a:r>
                <a:rPr lang="en-US" sz="2800" b="1" u="sng" dirty="0" smtClean="0"/>
                <a:t>Wahbe</a:t>
              </a:r>
              <a:r>
                <a:rPr lang="en-US" sz="2800" b="1" u="sng" baseline="30000" dirty="0" smtClean="0"/>
                <a:t>1</a:t>
              </a:r>
              <a:endParaRPr lang="en-US" sz="2800" b="1" u="sng" dirty="0"/>
            </a:p>
          </p:txBody>
        </p:sp>
        <p:sp>
          <p:nvSpPr>
            <p:cNvPr id="7" name="TextBox 6"/>
            <p:cNvSpPr txBox="1"/>
            <p:nvPr/>
          </p:nvSpPr>
          <p:spPr>
            <a:xfrm rot="18600000">
              <a:off x="4041761" y="2968372"/>
              <a:ext cx="2070006" cy="523220"/>
            </a:xfrm>
            <a:prstGeom prst="rect">
              <a:avLst/>
            </a:prstGeom>
            <a:noFill/>
          </p:spPr>
          <p:txBody>
            <a:bodyPr wrap="square" rtlCol="0">
              <a:spAutoFit/>
            </a:bodyPr>
            <a:lstStyle/>
            <a:p>
              <a:r>
                <a:rPr lang="en-US" sz="2800" b="1" u="sng" dirty="0" smtClean="0"/>
                <a:t>PittSFIeld</a:t>
              </a:r>
              <a:r>
                <a:rPr lang="en-US" sz="2800" b="1" u="sng" baseline="30000" dirty="0" smtClean="0"/>
                <a:t>3</a:t>
              </a:r>
              <a:endParaRPr lang="en-US" sz="2800" b="1" u="sng" dirty="0"/>
            </a:p>
          </p:txBody>
        </p:sp>
        <p:sp>
          <p:nvSpPr>
            <p:cNvPr id="8" name="TextBox 7"/>
            <p:cNvSpPr txBox="1"/>
            <p:nvPr/>
          </p:nvSpPr>
          <p:spPr>
            <a:xfrm rot="18600000">
              <a:off x="2902636" y="3056391"/>
              <a:ext cx="2454273" cy="523220"/>
            </a:xfrm>
            <a:prstGeom prst="rect">
              <a:avLst/>
            </a:prstGeom>
            <a:noFill/>
          </p:spPr>
          <p:txBody>
            <a:bodyPr wrap="square" rtlCol="0">
              <a:spAutoFit/>
            </a:bodyPr>
            <a:lstStyle/>
            <a:p>
              <a:r>
                <a:rPr lang="en-US" sz="2800" b="1" u="sng" dirty="0" smtClean="0"/>
                <a:t>CFI / SMAC</a:t>
              </a:r>
              <a:r>
                <a:rPr lang="en-US" sz="2800" b="1" u="sng" baseline="30000" dirty="0" smtClean="0"/>
                <a:t>2</a:t>
              </a:r>
              <a:endParaRPr lang="en-US" sz="2800" b="1" u="sng" dirty="0"/>
            </a:p>
          </p:txBody>
        </p:sp>
        <p:sp>
          <p:nvSpPr>
            <p:cNvPr id="9" name="TextBox 8"/>
            <p:cNvSpPr txBox="1"/>
            <p:nvPr/>
          </p:nvSpPr>
          <p:spPr>
            <a:xfrm rot="18600000">
              <a:off x="5629600" y="2310118"/>
              <a:ext cx="1600200" cy="523220"/>
            </a:xfrm>
            <a:prstGeom prst="rect">
              <a:avLst/>
            </a:prstGeom>
            <a:noFill/>
          </p:spPr>
          <p:txBody>
            <a:bodyPr wrap="square" rtlCol="0">
              <a:spAutoFit/>
            </a:bodyPr>
            <a:lstStyle/>
            <a:p>
              <a:r>
                <a:rPr lang="en-US" sz="2800" b="1" u="sng" dirty="0" smtClean="0"/>
                <a:t>XFI</a:t>
              </a:r>
              <a:r>
                <a:rPr lang="en-US" sz="2800" b="1" u="sng" baseline="30000" dirty="0" smtClean="0"/>
                <a:t>4</a:t>
              </a:r>
              <a:endParaRPr lang="en-US" sz="2800" b="1" u="sng" dirty="0"/>
            </a:p>
          </p:txBody>
        </p:sp>
        <p:sp>
          <p:nvSpPr>
            <p:cNvPr id="10" name="TextBox 9"/>
            <p:cNvSpPr txBox="1"/>
            <p:nvPr/>
          </p:nvSpPr>
          <p:spPr>
            <a:xfrm rot="18600000">
              <a:off x="7001200" y="2500662"/>
              <a:ext cx="1600200" cy="523220"/>
            </a:xfrm>
            <a:prstGeom prst="rect">
              <a:avLst/>
            </a:prstGeom>
            <a:noFill/>
          </p:spPr>
          <p:txBody>
            <a:bodyPr wrap="square" rtlCol="0">
              <a:spAutoFit/>
            </a:bodyPr>
            <a:lstStyle/>
            <a:p>
              <a:r>
                <a:rPr lang="en-US" sz="2800" b="1" u="sng" dirty="0" smtClean="0"/>
                <a:t>NaCl</a:t>
              </a:r>
              <a:r>
                <a:rPr lang="en-US" sz="2800" b="1" u="sng" baseline="30000" dirty="0" smtClean="0"/>
                <a:t>5</a:t>
              </a:r>
              <a:endParaRPr lang="en-US" sz="2800" b="1" u="sng" dirty="0"/>
            </a:p>
          </p:txBody>
        </p:sp>
      </p:grpSp>
      <p:sp>
        <p:nvSpPr>
          <p:cNvPr id="11" name="TextBox 10"/>
          <p:cNvSpPr txBox="1"/>
          <p:nvPr/>
        </p:nvSpPr>
        <p:spPr>
          <a:xfrm>
            <a:off x="0" y="5334000"/>
            <a:ext cx="9144000" cy="1477328"/>
          </a:xfrm>
          <a:prstGeom prst="rect">
            <a:avLst/>
          </a:prstGeom>
          <a:noFill/>
        </p:spPr>
        <p:txBody>
          <a:bodyPr wrap="square" rtlCol="0">
            <a:spAutoFit/>
          </a:bodyPr>
          <a:lstStyle/>
          <a:p>
            <a:r>
              <a:rPr lang="en-US" dirty="0" smtClean="0"/>
              <a:t>1: [</a:t>
            </a:r>
            <a:r>
              <a:rPr lang="en-US" dirty="0" err="1" smtClean="0"/>
              <a:t>Wahbe</a:t>
            </a:r>
            <a:r>
              <a:rPr lang="en-US" dirty="0" smtClean="0"/>
              <a:t>, </a:t>
            </a:r>
            <a:r>
              <a:rPr lang="en-US" dirty="0" err="1" smtClean="0"/>
              <a:t>Lucco</a:t>
            </a:r>
            <a:r>
              <a:rPr lang="en-US" dirty="0"/>
              <a:t>, </a:t>
            </a:r>
            <a:r>
              <a:rPr lang="en-US" dirty="0" smtClean="0"/>
              <a:t>Anderson</a:t>
            </a:r>
            <a:r>
              <a:rPr lang="en-US" dirty="0"/>
              <a:t>, and </a:t>
            </a:r>
            <a:r>
              <a:rPr lang="en-US" dirty="0" smtClean="0"/>
              <a:t>Graham. SOSP 19</a:t>
            </a:r>
            <a:r>
              <a:rPr lang="en-US" dirty="0" smtClean="0"/>
              <a:t>93</a:t>
            </a:r>
            <a:r>
              <a:rPr lang="en-US" dirty="0" smtClean="0"/>
              <a:t>]          </a:t>
            </a:r>
            <a:endParaRPr lang="en-US" dirty="0" smtClean="0"/>
          </a:p>
          <a:p>
            <a:r>
              <a:rPr lang="en-US" dirty="0" smtClean="0"/>
              <a:t>2</a:t>
            </a:r>
            <a:r>
              <a:rPr lang="en-US" dirty="0" smtClean="0"/>
              <a:t>: </a:t>
            </a:r>
            <a:r>
              <a:rPr lang="en-US" dirty="0" smtClean="0"/>
              <a:t>[</a:t>
            </a:r>
            <a:r>
              <a:rPr lang="en-US" dirty="0" err="1" smtClean="0"/>
              <a:t>Abadi</a:t>
            </a:r>
            <a:r>
              <a:rPr lang="en-US" dirty="0"/>
              <a:t>, </a:t>
            </a:r>
            <a:r>
              <a:rPr lang="en-US" dirty="0" err="1" smtClean="0"/>
              <a:t>Budiu</a:t>
            </a:r>
            <a:r>
              <a:rPr lang="en-US" dirty="0"/>
              <a:t>, </a:t>
            </a:r>
            <a:r>
              <a:rPr lang="en-US" dirty="0" err="1" smtClean="0"/>
              <a:t>Erlingsson</a:t>
            </a:r>
            <a:r>
              <a:rPr lang="en-US" dirty="0"/>
              <a:t>, </a:t>
            </a:r>
            <a:r>
              <a:rPr lang="en-US" dirty="0" smtClean="0"/>
              <a:t>and </a:t>
            </a:r>
            <a:r>
              <a:rPr lang="en-US" dirty="0" err="1" smtClean="0"/>
              <a:t>Ligatti</a:t>
            </a:r>
            <a:r>
              <a:rPr lang="en-US" dirty="0" smtClean="0"/>
              <a:t>. CCS 2005</a:t>
            </a:r>
            <a:r>
              <a:rPr lang="en-US" dirty="0" smtClean="0"/>
              <a:t>]</a:t>
            </a:r>
            <a:r>
              <a:rPr lang="en-US" dirty="0"/>
              <a:t> </a:t>
            </a:r>
            <a:r>
              <a:rPr lang="en-US" dirty="0" smtClean="0"/>
              <a:t>         </a:t>
            </a:r>
            <a:endParaRPr lang="en-US" dirty="0" smtClean="0"/>
          </a:p>
          <a:p>
            <a:r>
              <a:rPr lang="en-US" dirty="0" smtClean="0"/>
              <a:t>3</a:t>
            </a:r>
            <a:r>
              <a:rPr lang="en-US" dirty="0" smtClean="0"/>
              <a:t>: </a:t>
            </a:r>
            <a:r>
              <a:rPr lang="en-US" dirty="0" smtClean="0"/>
              <a:t>[</a:t>
            </a:r>
            <a:r>
              <a:rPr lang="en-US" dirty="0" err="1" smtClean="0"/>
              <a:t>McCamant</a:t>
            </a:r>
            <a:r>
              <a:rPr lang="en-US" dirty="0" smtClean="0"/>
              <a:t> and </a:t>
            </a:r>
            <a:r>
              <a:rPr lang="en-US" dirty="0" err="1" smtClean="0"/>
              <a:t>Morrisett</a:t>
            </a:r>
            <a:r>
              <a:rPr lang="en-US" dirty="0" smtClean="0"/>
              <a:t>. USENIX 2006</a:t>
            </a:r>
            <a:r>
              <a:rPr lang="en-US" dirty="0" smtClean="0"/>
              <a:t>]          </a:t>
            </a:r>
            <a:endParaRPr lang="en-US" dirty="0" smtClean="0"/>
          </a:p>
          <a:p>
            <a:r>
              <a:rPr lang="en-US" dirty="0" smtClean="0"/>
              <a:t>4</a:t>
            </a:r>
            <a:r>
              <a:rPr lang="en-US" dirty="0" smtClean="0"/>
              <a:t>: </a:t>
            </a:r>
            <a:r>
              <a:rPr lang="en-US" dirty="0" smtClean="0"/>
              <a:t>[</a:t>
            </a:r>
            <a:r>
              <a:rPr lang="en-US" dirty="0" err="1" smtClean="0"/>
              <a:t>Erlingsson</a:t>
            </a:r>
            <a:r>
              <a:rPr lang="en-US" dirty="0"/>
              <a:t>, </a:t>
            </a:r>
            <a:r>
              <a:rPr lang="en-US" dirty="0" err="1" smtClean="0"/>
              <a:t>Abadi</a:t>
            </a:r>
            <a:r>
              <a:rPr lang="en-US" dirty="0"/>
              <a:t>, </a:t>
            </a:r>
            <a:r>
              <a:rPr lang="en-US" dirty="0" err="1" smtClean="0"/>
              <a:t>Vrable</a:t>
            </a:r>
            <a:r>
              <a:rPr lang="en-US" dirty="0"/>
              <a:t>, </a:t>
            </a:r>
            <a:r>
              <a:rPr lang="en-US" dirty="0" err="1" smtClean="0"/>
              <a:t>Budiu</a:t>
            </a:r>
            <a:r>
              <a:rPr lang="en-US" dirty="0"/>
              <a:t>, and </a:t>
            </a:r>
            <a:r>
              <a:rPr lang="en-US" dirty="0" err="1" smtClean="0"/>
              <a:t>Necula</a:t>
            </a:r>
            <a:r>
              <a:rPr lang="en-US" dirty="0" smtClean="0"/>
              <a:t>. SOSDI 2006</a:t>
            </a:r>
            <a:r>
              <a:rPr lang="en-US" dirty="0" smtClean="0"/>
              <a:t>]          </a:t>
            </a:r>
            <a:endParaRPr lang="en-US" dirty="0" smtClean="0"/>
          </a:p>
          <a:p>
            <a:r>
              <a:rPr lang="en-US" dirty="0" smtClean="0"/>
              <a:t>5</a:t>
            </a:r>
            <a:r>
              <a:rPr lang="en-US" dirty="0" smtClean="0"/>
              <a:t>: </a:t>
            </a:r>
            <a:r>
              <a:rPr lang="en-US" dirty="0" smtClean="0"/>
              <a:t>[</a:t>
            </a:r>
            <a:r>
              <a:rPr lang="de-DE" dirty="0" smtClean="0"/>
              <a:t>Yee</a:t>
            </a:r>
            <a:r>
              <a:rPr lang="de-DE" dirty="0"/>
              <a:t>, </a:t>
            </a:r>
            <a:r>
              <a:rPr lang="de-DE" dirty="0" smtClean="0"/>
              <a:t>Sehr</a:t>
            </a:r>
            <a:r>
              <a:rPr lang="de-DE" dirty="0"/>
              <a:t>, </a:t>
            </a:r>
            <a:r>
              <a:rPr lang="de-DE" dirty="0" smtClean="0"/>
              <a:t>Dardyk</a:t>
            </a:r>
            <a:r>
              <a:rPr lang="de-DE" dirty="0"/>
              <a:t>, </a:t>
            </a:r>
            <a:r>
              <a:rPr lang="de-DE" dirty="0" smtClean="0"/>
              <a:t>Chen</a:t>
            </a:r>
            <a:r>
              <a:rPr lang="de-DE" dirty="0"/>
              <a:t>, </a:t>
            </a:r>
            <a:r>
              <a:rPr lang="de-DE" dirty="0" smtClean="0"/>
              <a:t>Muth</a:t>
            </a:r>
            <a:r>
              <a:rPr lang="de-DE" dirty="0"/>
              <a:t>, </a:t>
            </a:r>
            <a:r>
              <a:rPr lang="de-DE" dirty="0" smtClean="0"/>
              <a:t>Ormandy</a:t>
            </a:r>
            <a:r>
              <a:rPr lang="de-DE" dirty="0"/>
              <a:t>, </a:t>
            </a:r>
            <a:r>
              <a:rPr lang="sv-SE" dirty="0" smtClean="0"/>
              <a:t>Okasaka</a:t>
            </a:r>
            <a:r>
              <a:rPr lang="sv-SE" dirty="0"/>
              <a:t>, </a:t>
            </a:r>
            <a:r>
              <a:rPr lang="sv-SE" dirty="0" smtClean="0"/>
              <a:t>Narula</a:t>
            </a:r>
            <a:r>
              <a:rPr lang="sv-SE" dirty="0"/>
              <a:t>, and </a:t>
            </a:r>
            <a:r>
              <a:rPr lang="sv-SE" dirty="0" smtClean="0"/>
              <a:t>Fullagar</a:t>
            </a:r>
            <a:r>
              <a:rPr lang="en-US" dirty="0" smtClean="0"/>
              <a:t>. S&amp;P 2009</a:t>
            </a:r>
            <a:r>
              <a:rPr lang="en-US" dirty="0" smtClean="0"/>
              <a:t>] </a:t>
            </a:r>
            <a:endParaRPr lang="en-US" dirty="0"/>
          </a:p>
        </p:txBody>
      </p:sp>
    </p:spTree>
    <p:extLst>
      <p:ext uri="{BB962C8B-B14F-4D97-AF65-F5344CB8AC3E}">
        <p14:creationId xmlns:p14="http://schemas.microsoft.com/office/powerpoint/2010/main" val="889564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3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Brief History of SFI</a:t>
            </a:r>
            <a:endParaRPr lang="en-US" dirty="0"/>
          </a:p>
        </p:txBody>
      </p:sp>
      <p:sp>
        <p:nvSpPr>
          <p:cNvPr id="4" name="Slide Number Placeholder 3"/>
          <p:cNvSpPr>
            <a:spLocks noGrp="1"/>
          </p:cNvSpPr>
          <p:nvPr>
            <p:ph type="sldNum" sz="quarter" idx="12"/>
          </p:nvPr>
        </p:nvSpPr>
        <p:spPr/>
        <p:txBody>
          <a:bodyPr/>
          <a:lstStyle/>
          <a:p>
            <a:fld id="{41331FAA-50EC-4C56-9D36-99FA80716BE4}" type="slidenum">
              <a:rPr lang="en-US" smtClean="0"/>
              <a:t>6</a:t>
            </a:fld>
            <a:endParaRPr lang="en-US"/>
          </a:p>
        </p:txBody>
      </p:sp>
      <p:grpSp>
        <p:nvGrpSpPr>
          <p:cNvPr id="12" name="Group 11"/>
          <p:cNvGrpSpPr/>
          <p:nvPr/>
        </p:nvGrpSpPr>
        <p:grpSpPr>
          <a:xfrm>
            <a:off x="381000" y="1676400"/>
            <a:ext cx="8382000" cy="2952384"/>
            <a:chOff x="381000" y="2362200"/>
            <a:chExt cx="8382000" cy="2952384"/>
          </a:xfrm>
        </p:grpSpPr>
        <p:sp>
          <p:nvSpPr>
            <p:cNvPr id="3" name="Right Arrow 2"/>
            <p:cNvSpPr/>
            <p:nvPr/>
          </p:nvSpPr>
          <p:spPr>
            <a:xfrm>
              <a:off x="381000" y="2362200"/>
              <a:ext cx="8382000" cy="990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1995                       2000                       2005                                2010         </a:t>
              </a:r>
              <a:endParaRPr lang="en-US" b="1" dirty="0"/>
            </a:p>
          </p:txBody>
        </p:sp>
        <p:sp>
          <p:nvSpPr>
            <p:cNvPr id="6" name="TextBox 5"/>
            <p:cNvSpPr txBox="1"/>
            <p:nvPr/>
          </p:nvSpPr>
          <p:spPr>
            <a:xfrm rot="18600000">
              <a:off x="348515" y="3352712"/>
              <a:ext cx="1600200" cy="830997"/>
            </a:xfrm>
            <a:prstGeom prst="rect">
              <a:avLst/>
            </a:prstGeom>
            <a:noFill/>
          </p:spPr>
          <p:txBody>
            <a:bodyPr wrap="square" rtlCol="0">
              <a:spAutoFit/>
            </a:bodyPr>
            <a:lstStyle/>
            <a:p>
              <a:r>
                <a:rPr lang="en-US" sz="2800" b="1" u="sng" dirty="0" smtClean="0"/>
                <a:t>Wahbe</a:t>
              </a:r>
              <a:r>
                <a:rPr lang="en-US" sz="2800" b="1" u="sng" baseline="30000" dirty="0" smtClean="0"/>
                <a:t>1</a:t>
              </a:r>
              <a:endParaRPr lang="en-US" sz="2800" b="1" u="sng" dirty="0" smtClean="0"/>
            </a:p>
            <a:p>
              <a:r>
                <a:rPr lang="en-US" sz="2000" b="1" dirty="0" smtClean="0">
                  <a:solidFill>
                    <a:srgbClr val="FF0000"/>
                  </a:solidFill>
                </a:rPr>
                <a:t>RISC only</a:t>
              </a:r>
              <a:endParaRPr lang="en-US" sz="2000" b="1" dirty="0">
                <a:solidFill>
                  <a:srgbClr val="FF0000"/>
                </a:solidFill>
              </a:endParaRPr>
            </a:p>
          </p:txBody>
        </p:sp>
        <p:sp>
          <p:nvSpPr>
            <p:cNvPr id="7" name="TextBox 6"/>
            <p:cNvSpPr txBox="1"/>
            <p:nvPr/>
          </p:nvSpPr>
          <p:spPr>
            <a:xfrm rot="18600000">
              <a:off x="4139575" y="3629965"/>
              <a:ext cx="2070006" cy="830997"/>
            </a:xfrm>
            <a:prstGeom prst="rect">
              <a:avLst/>
            </a:prstGeom>
            <a:noFill/>
          </p:spPr>
          <p:txBody>
            <a:bodyPr wrap="square" rtlCol="0">
              <a:spAutoFit/>
            </a:bodyPr>
            <a:lstStyle/>
            <a:p>
              <a:r>
                <a:rPr lang="en-US" sz="2800" b="1" u="sng" dirty="0" smtClean="0"/>
                <a:t>PittSFIeld</a:t>
              </a:r>
              <a:r>
                <a:rPr lang="en-US" sz="2800" b="1" u="sng" baseline="30000" dirty="0" smtClean="0"/>
                <a:t>3</a:t>
              </a:r>
              <a:endParaRPr lang="en-US" sz="2800" b="1" u="sng" dirty="0" smtClean="0"/>
            </a:p>
            <a:p>
              <a:r>
                <a:rPr lang="en-US" sz="2000" b="1" dirty="0" smtClean="0">
                  <a:solidFill>
                    <a:srgbClr val="FF0000"/>
                  </a:solidFill>
                </a:rPr>
                <a:t>  Special GCC</a:t>
              </a:r>
              <a:endParaRPr lang="en-US" sz="2000" b="1" dirty="0">
                <a:solidFill>
                  <a:srgbClr val="FF0000"/>
                </a:solidFill>
              </a:endParaRPr>
            </a:p>
          </p:txBody>
        </p:sp>
        <p:sp>
          <p:nvSpPr>
            <p:cNvPr id="8" name="TextBox 7"/>
            <p:cNvSpPr txBox="1"/>
            <p:nvPr/>
          </p:nvSpPr>
          <p:spPr>
            <a:xfrm rot="18600000">
              <a:off x="2890313" y="3637449"/>
              <a:ext cx="2523272" cy="830997"/>
            </a:xfrm>
            <a:prstGeom prst="rect">
              <a:avLst/>
            </a:prstGeom>
            <a:noFill/>
          </p:spPr>
          <p:txBody>
            <a:bodyPr wrap="square" rtlCol="0">
              <a:spAutoFit/>
            </a:bodyPr>
            <a:lstStyle/>
            <a:p>
              <a:r>
                <a:rPr lang="en-US" sz="2800" b="1" u="sng" dirty="0" smtClean="0"/>
                <a:t>CFI / SMAC</a:t>
              </a:r>
              <a:r>
                <a:rPr lang="en-US" sz="2800" b="1" u="sng" baseline="30000" dirty="0" smtClean="0"/>
                <a:t>2</a:t>
              </a:r>
              <a:endParaRPr lang="en-US" sz="2800" b="1" u="sng" dirty="0" smtClean="0"/>
            </a:p>
            <a:p>
              <a:r>
                <a:rPr lang="en-US" sz="2000" b="1" dirty="0" smtClean="0">
                  <a:solidFill>
                    <a:srgbClr val="FF0000"/>
                  </a:solidFill>
                </a:rPr>
                <a:t>      Needs PDB</a:t>
              </a:r>
              <a:endParaRPr lang="en-US" sz="2000" b="1" dirty="0">
                <a:solidFill>
                  <a:srgbClr val="FF0000"/>
                </a:solidFill>
              </a:endParaRPr>
            </a:p>
          </p:txBody>
        </p:sp>
        <p:sp>
          <p:nvSpPr>
            <p:cNvPr id="9" name="TextBox 8"/>
            <p:cNvSpPr txBox="1"/>
            <p:nvPr/>
          </p:nvSpPr>
          <p:spPr>
            <a:xfrm rot="18600000">
              <a:off x="5595085" y="3207691"/>
              <a:ext cx="1600200" cy="830997"/>
            </a:xfrm>
            <a:prstGeom prst="rect">
              <a:avLst/>
            </a:prstGeom>
            <a:noFill/>
          </p:spPr>
          <p:txBody>
            <a:bodyPr wrap="square" rtlCol="0">
              <a:spAutoFit/>
            </a:bodyPr>
            <a:lstStyle/>
            <a:p>
              <a:r>
                <a:rPr lang="en-US" sz="2800" b="1" dirty="0" smtClean="0"/>
                <a:t>   </a:t>
              </a:r>
              <a:r>
                <a:rPr lang="en-US" sz="2800" b="1" u="sng" dirty="0" smtClean="0"/>
                <a:t>XFI</a:t>
              </a:r>
              <a:r>
                <a:rPr lang="en-US" sz="2800" b="1" u="sng" baseline="30000" dirty="0" smtClean="0"/>
                <a:t>4</a:t>
              </a:r>
              <a:endParaRPr lang="en-US" sz="2800" b="1" u="sng" dirty="0" smtClean="0"/>
            </a:p>
            <a:p>
              <a:r>
                <a:rPr lang="en-US" sz="2000" b="1" dirty="0" smtClean="0">
                  <a:solidFill>
                    <a:srgbClr val="FF0000"/>
                  </a:solidFill>
                </a:rPr>
                <a:t>Needs PDB</a:t>
              </a:r>
              <a:endParaRPr lang="en-US" sz="2000" b="1" dirty="0">
                <a:solidFill>
                  <a:srgbClr val="FF0000"/>
                </a:solidFill>
              </a:endParaRPr>
            </a:p>
          </p:txBody>
        </p:sp>
        <p:sp>
          <p:nvSpPr>
            <p:cNvPr id="10" name="TextBox 9"/>
            <p:cNvSpPr txBox="1"/>
            <p:nvPr/>
          </p:nvSpPr>
          <p:spPr>
            <a:xfrm rot="18600000">
              <a:off x="6624261" y="3272026"/>
              <a:ext cx="1810856" cy="830997"/>
            </a:xfrm>
            <a:prstGeom prst="rect">
              <a:avLst/>
            </a:prstGeom>
            <a:noFill/>
          </p:spPr>
          <p:txBody>
            <a:bodyPr wrap="square" rtlCol="0">
              <a:spAutoFit/>
            </a:bodyPr>
            <a:lstStyle/>
            <a:p>
              <a:r>
                <a:rPr lang="en-US" sz="2800" b="1" dirty="0" smtClean="0"/>
                <a:t>   </a:t>
              </a:r>
              <a:r>
                <a:rPr lang="en-US" sz="2800" b="1" u="sng" dirty="0" smtClean="0"/>
                <a:t>NaCl</a:t>
              </a:r>
              <a:r>
                <a:rPr lang="en-US" sz="2800" b="1" u="sng" baseline="30000" dirty="0" smtClean="0"/>
                <a:t>5</a:t>
              </a:r>
              <a:endParaRPr lang="en-US" sz="2800" b="1" u="sng" dirty="0" smtClean="0"/>
            </a:p>
            <a:p>
              <a:r>
                <a:rPr lang="en-US" sz="2000" b="1" dirty="0" smtClean="0">
                  <a:solidFill>
                    <a:srgbClr val="FF0000"/>
                  </a:solidFill>
                </a:rPr>
                <a:t>Special GCC</a:t>
              </a:r>
              <a:endParaRPr lang="en-US" sz="2000" b="1" dirty="0">
                <a:solidFill>
                  <a:srgbClr val="FF0000"/>
                </a:solidFill>
              </a:endParaRPr>
            </a:p>
          </p:txBody>
        </p:sp>
      </p:grpSp>
      <p:sp>
        <p:nvSpPr>
          <p:cNvPr id="11" name="Content Placeholder 2"/>
          <p:cNvSpPr txBox="1">
            <a:spLocks/>
          </p:cNvSpPr>
          <p:nvPr/>
        </p:nvSpPr>
        <p:spPr>
          <a:xfrm>
            <a:off x="381000" y="4419600"/>
            <a:ext cx="8229600" cy="6096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ctr">
              <a:buNone/>
            </a:pPr>
            <a:r>
              <a:rPr lang="en-US" dirty="0" smtClean="0">
                <a:solidFill>
                  <a:srgbClr val="FF0000"/>
                </a:solidFill>
              </a:rPr>
              <a:t>All prior works require explicit code-producer cooperation</a:t>
            </a:r>
            <a:endParaRPr lang="en-US" dirty="0">
              <a:solidFill>
                <a:srgbClr val="FF0000"/>
              </a:solidFill>
            </a:endParaRPr>
          </a:p>
        </p:txBody>
      </p:sp>
      <p:sp>
        <p:nvSpPr>
          <p:cNvPr id="14" name="TextBox 13"/>
          <p:cNvSpPr txBox="1"/>
          <p:nvPr/>
        </p:nvSpPr>
        <p:spPr>
          <a:xfrm>
            <a:off x="0" y="5334000"/>
            <a:ext cx="9144000" cy="1477328"/>
          </a:xfrm>
          <a:prstGeom prst="rect">
            <a:avLst/>
          </a:prstGeom>
          <a:noFill/>
        </p:spPr>
        <p:txBody>
          <a:bodyPr wrap="square" rtlCol="0">
            <a:spAutoFit/>
          </a:bodyPr>
          <a:lstStyle/>
          <a:p>
            <a:r>
              <a:rPr lang="en-US" dirty="0" smtClean="0"/>
              <a:t>1: [</a:t>
            </a:r>
            <a:r>
              <a:rPr lang="en-US" dirty="0" err="1" smtClean="0"/>
              <a:t>Wahbe</a:t>
            </a:r>
            <a:r>
              <a:rPr lang="en-US" dirty="0" smtClean="0"/>
              <a:t>, </a:t>
            </a:r>
            <a:r>
              <a:rPr lang="en-US" dirty="0" err="1" smtClean="0"/>
              <a:t>Lucco</a:t>
            </a:r>
            <a:r>
              <a:rPr lang="en-US" dirty="0"/>
              <a:t>, </a:t>
            </a:r>
            <a:r>
              <a:rPr lang="en-US" dirty="0" smtClean="0"/>
              <a:t>Anderson</a:t>
            </a:r>
            <a:r>
              <a:rPr lang="en-US" dirty="0"/>
              <a:t>, and </a:t>
            </a:r>
            <a:r>
              <a:rPr lang="en-US" dirty="0" smtClean="0"/>
              <a:t>Graham. SOSP 19</a:t>
            </a:r>
            <a:r>
              <a:rPr lang="en-US" dirty="0" smtClean="0"/>
              <a:t>93</a:t>
            </a:r>
            <a:r>
              <a:rPr lang="en-US" dirty="0" smtClean="0"/>
              <a:t>]          </a:t>
            </a:r>
            <a:endParaRPr lang="en-US" dirty="0" smtClean="0"/>
          </a:p>
          <a:p>
            <a:r>
              <a:rPr lang="en-US" dirty="0" smtClean="0"/>
              <a:t>2</a:t>
            </a:r>
            <a:r>
              <a:rPr lang="en-US" dirty="0" smtClean="0"/>
              <a:t>: </a:t>
            </a:r>
            <a:r>
              <a:rPr lang="en-US" dirty="0" smtClean="0"/>
              <a:t>[</a:t>
            </a:r>
            <a:r>
              <a:rPr lang="en-US" dirty="0" err="1" smtClean="0"/>
              <a:t>Abadi</a:t>
            </a:r>
            <a:r>
              <a:rPr lang="en-US" dirty="0"/>
              <a:t>, </a:t>
            </a:r>
            <a:r>
              <a:rPr lang="en-US" dirty="0" err="1" smtClean="0"/>
              <a:t>Budiu</a:t>
            </a:r>
            <a:r>
              <a:rPr lang="en-US" dirty="0"/>
              <a:t>, </a:t>
            </a:r>
            <a:r>
              <a:rPr lang="en-US" dirty="0" err="1" smtClean="0"/>
              <a:t>Erlingsson</a:t>
            </a:r>
            <a:r>
              <a:rPr lang="en-US" dirty="0"/>
              <a:t>, </a:t>
            </a:r>
            <a:r>
              <a:rPr lang="en-US" dirty="0" smtClean="0"/>
              <a:t>and </a:t>
            </a:r>
            <a:r>
              <a:rPr lang="en-US" dirty="0" err="1" smtClean="0"/>
              <a:t>Ligatti</a:t>
            </a:r>
            <a:r>
              <a:rPr lang="en-US" dirty="0" smtClean="0"/>
              <a:t>. CCS 2005</a:t>
            </a:r>
            <a:r>
              <a:rPr lang="en-US" dirty="0" smtClean="0"/>
              <a:t>]</a:t>
            </a:r>
            <a:r>
              <a:rPr lang="en-US" dirty="0"/>
              <a:t> </a:t>
            </a:r>
            <a:r>
              <a:rPr lang="en-US" dirty="0" smtClean="0"/>
              <a:t>         </a:t>
            </a:r>
            <a:endParaRPr lang="en-US" dirty="0" smtClean="0"/>
          </a:p>
          <a:p>
            <a:r>
              <a:rPr lang="en-US" dirty="0" smtClean="0"/>
              <a:t>3</a:t>
            </a:r>
            <a:r>
              <a:rPr lang="en-US" dirty="0" smtClean="0"/>
              <a:t>: </a:t>
            </a:r>
            <a:r>
              <a:rPr lang="en-US" dirty="0" smtClean="0"/>
              <a:t>[</a:t>
            </a:r>
            <a:r>
              <a:rPr lang="en-US" dirty="0" err="1" smtClean="0"/>
              <a:t>McCamant</a:t>
            </a:r>
            <a:r>
              <a:rPr lang="en-US" dirty="0" smtClean="0"/>
              <a:t> and </a:t>
            </a:r>
            <a:r>
              <a:rPr lang="en-US" dirty="0" err="1" smtClean="0"/>
              <a:t>Morrisett</a:t>
            </a:r>
            <a:r>
              <a:rPr lang="en-US" dirty="0" smtClean="0"/>
              <a:t>. USENIX 2006</a:t>
            </a:r>
            <a:r>
              <a:rPr lang="en-US" dirty="0" smtClean="0"/>
              <a:t>]          </a:t>
            </a:r>
            <a:endParaRPr lang="en-US" dirty="0" smtClean="0"/>
          </a:p>
          <a:p>
            <a:r>
              <a:rPr lang="en-US" dirty="0" smtClean="0"/>
              <a:t>4</a:t>
            </a:r>
            <a:r>
              <a:rPr lang="en-US" dirty="0" smtClean="0"/>
              <a:t>: </a:t>
            </a:r>
            <a:r>
              <a:rPr lang="en-US" dirty="0" smtClean="0"/>
              <a:t>[</a:t>
            </a:r>
            <a:r>
              <a:rPr lang="en-US" dirty="0" err="1" smtClean="0"/>
              <a:t>Erlingsson</a:t>
            </a:r>
            <a:r>
              <a:rPr lang="en-US" dirty="0"/>
              <a:t>, </a:t>
            </a:r>
            <a:r>
              <a:rPr lang="en-US" dirty="0" err="1" smtClean="0"/>
              <a:t>Abadi</a:t>
            </a:r>
            <a:r>
              <a:rPr lang="en-US" dirty="0"/>
              <a:t>, </a:t>
            </a:r>
            <a:r>
              <a:rPr lang="en-US" dirty="0" err="1" smtClean="0"/>
              <a:t>Vrable</a:t>
            </a:r>
            <a:r>
              <a:rPr lang="en-US" dirty="0"/>
              <a:t>, </a:t>
            </a:r>
            <a:r>
              <a:rPr lang="en-US" dirty="0" err="1" smtClean="0"/>
              <a:t>Budiu</a:t>
            </a:r>
            <a:r>
              <a:rPr lang="en-US" dirty="0"/>
              <a:t>, and </a:t>
            </a:r>
            <a:r>
              <a:rPr lang="en-US" dirty="0" err="1" smtClean="0"/>
              <a:t>Necula</a:t>
            </a:r>
            <a:r>
              <a:rPr lang="en-US" dirty="0" smtClean="0"/>
              <a:t>. SOSDI 2006</a:t>
            </a:r>
            <a:r>
              <a:rPr lang="en-US" dirty="0" smtClean="0"/>
              <a:t>]          </a:t>
            </a:r>
            <a:endParaRPr lang="en-US" dirty="0" smtClean="0"/>
          </a:p>
          <a:p>
            <a:r>
              <a:rPr lang="en-US" dirty="0" smtClean="0"/>
              <a:t>5</a:t>
            </a:r>
            <a:r>
              <a:rPr lang="en-US" dirty="0" smtClean="0"/>
              <a:t>: </a:t>
            </a:r>
            <a:r>
              <a:rPr lang="en-US" dirty="0" smtClean="0"/>
              <a:t>[</a:t>
            </a:r>
            <a:r>
              <a:rPr lang="de-DE" dirty="0" smtClean="0"/>
              <a:t>Yee</a:t>
            </a:r>
            <a:r>
              <a:rPr lang="de-DE" dirty="0"/>
              <a:t>, </a:t>
            </a:r>
            <a:r>
              <a:rPr lang="de-DE" dirty="0" smtClean="0"/>
              <a:t>Sehr</a:t>
            </a:r>
            <a:r>
              <a:rPr lang="de-DE" dirty="0"/>
              <a:t>, </a:t>
            </a:r>
            <a:r>
              <a:rPr lang="de-DE" dirty="0" smtClean="0"/>
              <a:t>Dardyk</a:t>
            </a:r>
            <a:r>
              <a:rPr lang="de-DE" dirty="0"/>
              <a:t>, </a:t>
            </a:r>
            <a:r>
              <a:rPr lang="de-DE" dirty="0" smtClean="0"/>
              <a:t>Chen</a:t>
            </a:r>
            <a:r>
              <a:rPr lang="de-DE" dirty="0"/>
              <a:t>, </a:t>
            </a:r>
            <a:r>
              <a:rPr lang="de-DE" dirty="0" smtClean="0"/>
              <a:t>Muth</a:t>
            </a:r>
            <a:r>
              <a:rPr lang="de-DE" dirty="0"/>
              <a:t>, </a:t>
            </a:r>
            <a:r>
              <a:rPr lang="de-DE" dirty="0" smtClean="0"/>
              <a:t>Ormandy</a:t>
            </a:r>
            <a:r>
              <a:rPr lang="de-DE" dirty="0"/>
              <a:t>, </a:t>
            </a:r>
            <a:r>
              <a:rPr lang="sv-SE" dirty="0" smtClean="0"/>
              <a:t>Okasaka</a:t>
            </a:r>
            <a:r>
              <a:rPr lang="sv-SE" dirty="0"/>
              <a:t>, </a:t>
            </a:r>
            <a:r>
              <a:rPr lang="sv-SE" dirty="0" smtClean="0"/>
              <a:t>Narula</a:t>
            </a:r>
            <a:r>
              <a:rPr lang="sv-SE" dirty="0"/>
              <a:t>, and </a:t>
            </a:r>
            <a:r>
              <a:rPr lang="sv-SE" dirty="0" smtClean="0"/>
              <a:t>Fullagar</a:t>
            </a:r>
            <a:r>
              <a:rPr lang="en-US" dirty="0" smtClean="0"/>
              <a:t>. S&amp;P 2009</a:t>
            </a:r>
            <a:r>
              <a:rPr lang="en-US" dirty="0" smtClean="0"/>
              <a:t>] </a:t>
            </a:r>
            <a:endParaRPr lang="en-US" dirty="0"/>
          </a:p>
        </p:txBody>
      </p:sp>
    </p:spTree>
    <p:extLst>
      <p:ext uri="{BB962C8B-B14F-4D97-AF65-F5344CB8AC3E}">
        <p14:creationId xmlns:p14="http://schemas.microsoft.com/office/powerpoint/2010/main" val="16529469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82000" cy="990600"/>
          </a:xfrm>
        </p:spPr>
        <p:txBody>
          <a:bodyPr>
            <a:normAutofit/>
          </a:bodyPr>
          <a:lstStyle/>
          <a:p>
            <a:r>
              <a:rPr lang="en-US" dirty="0" smtClean="0"/>
              <a:t>Reins: </a:t>
            </a:r>
            <a:r>
              <a:rPr lang="en-US" u="sng" dirty="0" err="1" smtClean="0"/>
              <a:t>RE</a:t>
            </a:r>
            <a:r>
              <a:rPr lang="en-US" dirty="0" err="1" smtClean="0"/>
              <a:t>writing</a:t>
            </a:r>
            <a:r>
              <a:rPr lang="en-US" dirty="0" smtClean="0"/>
              <a:t> and </a:t>
            </a:r>
            <a:r>
              <a:rPr lang="en-US" u="sng" dirty="0" smtClean="0"/>
              <a:t>IN</a:t>
            </a:r>
            <a:r>
              <a:rPr lang="en-US" dirty="0" smtClean="0"/>
              <a:t>-lining </a:t>
            </a:r>
            <a:r>
              <a:rPr lang="en-US" u="sng" dirty="0" smtClean="0"/>
              <a:t>S</a:t>
            </a:r>
            <a:r>
              <a:rPr lang="en-US" dirty="0" smtClean="0"/>
              <a:t>ystem</a:t>
            </a:r>
            <a:endParaRPr lang="en-US" dirty="0"/>
          </a:p>
        </p:txBody>
      </p:sp>
      <p:sp>
        <p:nvSpPr>
          <p:cNvPr id="3" name="Content Placeholder 2"/>
          <p:cNvSpPr>
            <a:spLocks noGrp="1"/>
          </p:cNvSpPr>
          <p:nvPr>
            <p:ph idx="1"/>
          </p:nvPr>
        </p:nvSpPr>
        <p:spPr/>
        <p:txBody>
          <a:bodyPr/>
          <a:lstStyle/>
          <a:p>
            <a:r>
              <a:rPr lang="en-US" dirty="0"/>
              <a:t>Main Discovery:  means of enforcing SFI for near arbitrary COTS </a:t>
            </a:r>
            <a:r>
              <a:rPr lang="en-US" dirty="0" smtClean="0"/>
              <a:t>binaries</a:t>
            </a:r>
          </a:p>
          <a:p>
            <a:pPr lvl="1"/>
            <a:r>
              <a:rPr lang="en-US" dirty="0" smtClean="0"/>
              <a:t>no </a:t>
            </a:r>
            <a:r>
              <a:rPr lang="en-US" dirty="0"/>
              <a:t>source code or debug info (assumed </a:t>
            </a:r>
            <a:r>
              <a:rPr lang="en-US" dirty="0" smtClean="0"/>
              <a:t>unavailable)</a:t>
            </a:r>
          </a:p>
          <a:p>
            <a:pPr lvl="1"/>
            <a:r>
              <a:rPr lang="en-US" dirty="0" smtClean="0"/>
              <a:t>no </a:t>
            </a:r>
            <a:r>
              <a:rPr lang="en-US" dirty="0"/>
              <a:t>disassembly </a:t>
            </a:r>
            <a:r>
              <a:rPr lang="en-US" dirty="0" smtClean="0"/>
              <a:t>listing</a:t>
            </a:r>
          </a:p>
          <a:p>
            <a:pPr lvl="1"/>
            <a:r>
              <a:rPr lang="en-US" dirty="0" smtClean="0"/>
              <a:t>compiler-agnostic</a:t>
            </a:r>
          </a:p>
          <a:p>
            <a:pPr lvl="1"/>
            <a:r>
              <a:rPr lang="en-US" dirty="0" smtClean="0"/>
              <a:t>real </a:t>
            </a:r>
            <a:r>
              <a:rPr lang="en-US" dirty="0"/>
              <a:t>COTS binary </a:t>
            </a:r>
            <a:r>
              <a:rPr lang="en-US" dirty="0" smtClean="0"/>
              <a:t>features</a:t>
            </a:r>
          </a:p>
          <a:p>
            <a:pPr lvl="2"/>
            <a:r>
              <a:rPr lang="en-US" dirty="0" smtClean="0"/>
              <a:t>interleaved </a:t>
            </a:r>
            <a:r>
              <a:rPr lang="en-US" dirty="0" smtClean="0"/>
              <a:t>code and data</a:t>
            </a:r>
            <a:endParaRPr lang="en-US" dirty="0" smtClean="0"/>
          </a:p>
          <a:p>
            <a:pPr lvl="2"/>
            <a:r>
              <a:rPr lang="en-US" dirty="0" smtClean="0"/>
              <a:t>computed control-flows</a:t>
            </a:r>
          </a:p>
          <a:p>
            <a:pPr lvl="2"/>
            <a:r>
              <a:rPr lang="en-US" dirty="0" smtClean="0"/>
              <a:t>dynamic linking</a:t>
            </a:r>
          </a:p>
          <a:p>
            <a:pPr lvl="2"/>
            <a:r>
              <a:rPr lang="en-US" dirty="0" smtClean="0"/>
              <a:t>event-driven callbacks</a:t>
            </a:r>
            <a:endParaRPr lang="en-US" dirty="0"/>
          </a:p>
          <a:p>
            <a:pPr lvl="2"/>
            <a:r>
              <a:rPr lang="en-US" dirty="0" smtClean="0"/>
              <a:t>multithreading</a:t>
            </a:r>
          </a:p>
          <a:p>
            <a:r>
              <a:rPr lang="en-US" dirty="0" smtClean="0"/>
              <a:t>Low </a:t>
            </a:r>
            <a:r>
              <a:rPr lang="en-US" dirty="0"/>
              <a:t>overhead (~2</a:t>
            </a:r>
            <a:r>
              <a:rPr lang="en-US" dirty="0" smtClean="0"/>
              <a:t>%)</a:t>
            </a:r>
          </a:p>
          <a:p>
            <a:r>
              <a:rPr lang="en-US" dirty="0" smtClean="0"/>
              <a:t>Formal </a:t>
            </a:r>
            <a:r>
              <a:rPr lang="en-US" dirty="0"/>
              <a:t>machine-verification of policy enforcement</a:t>
            </a:r>
          </a:p>
        </p:txBody>
      </p:sp>
      <p:sp>
        <p:nvSpPr>
          <p:cNvPr id="4" name="Slide Number Placeholder 3"/>
          <p:cNvSpPr>
            <a:spLocks noGrp="1"/>
          </p:cNvSpPr>
          <p:nvPr>
            <p:ph type="sldNum" sz="quarter" idx="12"/>
          </p:nvPr>
        </p:nvSpPr>
        <p:spPr/>
        <p:txBody>
          <a:bodyPr/>
          <a:lstStyle/>
          <a:p>
            <a:fld id="{41331FAA-50EC-4C56-9D36-99FA80716BE4}" type="slidenum">
              <a:rPr lang="en-US" smtClean="0"/>
              <a:t>7</a:t>
            </a:fld>
            <a:endParaRPr lang="en-US"/>
          </a:p>
        </p:txBody>
      </p:sp>
    </p:spTree>
    <p:extLst>
      <p:ext uri="{BB962C8B-B14F-4D97-AF65-F5344CB8AC3E}">
        <p14:creationId xmlns:p14="http://schemas.microsoft.com/office/powerpoint/2010/main" val="4023330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endCondLst>
                                    <p:cond evt="onNext" delay="0">
                                      <p:tgtEl>
                                        <p:sldTgt/>
                                      </p:tgtEl>
                                    </p:cond>
                                  </p:endCondLst>
                                  <p:childTnLst>
                                    <p:set>
                                      <p:cBhvr override="childStyle">
                                        <p:cTn id="6" dur="indefinite"/>
                                        <p:tgtEl>
                                          <p:spTgt spid="3">
                                            <p:txEl>
                                              <p:pRg st="2" end="2"/>
                                            </p:txEl>
                                          </p:spTgt>
                                        </p:tgtEl>
                                        <p:attrNameLst>
                                          <p:attrName>style.fontWeight</p:attrName>
                                        </p:attrNameLst>
                                      </p:cBhvr>
                                      <p:to>
                                        <p:strVal val="bold"/>
                                      </p:to>
                                    </p:set>
                                  </p:childTnLst>
                                </p:cTn>
                              </p:par>
                            </p:childTnLst>
                          </p:cTn>
                        </p:par>
                      </p:childTnLst>
                    </p:cTn>
                  </p:par>
                  <p:par>
                    <p:cTn id="7" fill="hold">
                      <p:stCondLst>
                        <p:cond delay="indefinite"/>
                      </p:stCondLst>
                      <p:childTnLst>
                        <p:par>
                          <p:cTn id="8" fill="hold">
                            <p:stCondLst>
                              <p:cond delay="0"/>
                            </p:stCondLst>
                            <p:childTnLst>
                              <p:par>
                                <p:cTn id="9" presetID="15" presetClass="emph" presetSubtype="0" nodeType="clickEffect">
                                  <p:stCondLst>
                                    <p:cond delay="0"/>
                                  </p:stCondLst>
                                  <p:endCondLst>
                                    <p:cond evt="onNext" delay="0">
                                      <p:tgtEl>
                                        <p:sldTgt/>
                                      </p:tgtEl>
                                    </p:cond>
                                  </p:endCondLst>
                                  <p:childTnLst>
                                    <p:set>
                                      <p:cBhvr override="childStyle">
                                        <p:cTn id="10" dur="indefinite"/>
                                        <p:tgtEl>
                                          <p:spTgt spid="3">
                                            <p:txEl>
                                              <p:pRg st="5" end="5"/>
                                            </p:txEl>
                                          </p:spTgt>
                                        </p:tgtEl>
                                        <p:attrNameLst>
                                          <p:attrName>style.fontWeight</p:attrName>
                                        </p:attrNameLst>
                                      </p:cBhvr>
                                      <p:to>
                                        <p:strVal val="bold"/>
                                      </p:to>
                                    </p:set>
                                  </p:childTnLst>
                                </p:cTn>
                              </p:par>
                            </p:childTnLst>
                          </p:cTn>
                        </p:par>
                      </p:childTnLst>
                    </p:cTn>
                  </p:par>
                  <p:par>
                    <p:cTn id="11" fill="hold">
                      <p:stCondLst>
                        <p:cond delay="indefinite"/>
                      </p:stCondLst>
                      <p:childTnLst>
                        <p:par>
                          <p:cTn id="12" fill="hold">
                            <p:stCondLst>
                              <p:cond delay="0"/>
                            </p:stCondLst>
                            <p:childTnLst>
                              <p:par>
                                <p:cTn id="13" presetID="15" presetClass="emph" presetSubtype="0" nodeType="clickEffect">
                                  <p:stCondLst>
                                    <p:cond delay="0"/>
                                  </p:stCondLst>
                                  <p:childTnLst>
                                    <p:set>
                                      <p:cBhvr override="childStyle">
                                        <p:cTn id="14" dur="indefinite"/>
                                        <p:tgtEl>
                                          <p:spTgt spid="3">
                                            <p:txEl>
                                              <p:pRg st="6" end="6"/>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Binary Rewriting w/o metadata</a:t>
            </a:r>
            <a:endParaRPr lang="en-US" sz="4000" dirty="0"/>
          </a:p>
        </p:txBody>
      </p:sp>
      <p:sp>
        <p:nvSpPr>
          <p:cNvPr id="3" name="Content Placeholder 2"/>
          <p:cNvSpPr>
            <a:spLocks noGrp="1"/>
          </p:cNvSpPr>
          <p:nvPr>
            <p:ph idx="1"/>
          </p:nvPr>
        </p:nvSpPr>
        <p:spPr>
          <a:xfrm>
            <a:off x="457200" y="1447800"/>
            <a:ext cx="8229600" cy="3124200"/>
          </a:xfrm>
        </p:spPr>
        <p:txBody>
          <a:bodyPr>
            <a:normAutofit fontScale="92500"/>
          </a:bodyPr>
          <a:lstStyle/>
          <a:p>
            <a:r>
              <a:rPr lang="en-US" sz="3200" dirty="0" smtClean="0"/>
              <a:t>Relocation information, debug tables and symbol stores not always available</a:t>
            </a:r>
          </a:p>
          <a:p>
            <a:pPr lvl="1"/>
            <a:r>
              <a:rPr lang="en-US" sz="2800" dirty="0" smtClean="0"/>
              <a:t>Reverse engineering concerns</a:t>
            </a:r>
          </a:p>
          <a:p>
            <a:r>
              <a:rPr lang="en-US" sz="3200" dirty="0" smtClean="0"/>
              <a:t>Perfect static disassembly without metadata is provably </a:t>
            </a:r>
            <a:r>
              <a:rPr lang="en-US" sz="3200" dirty="0" err="1" smtClean="0"/>
              <a:t>undecidable</a:t>
            </a:r>
            <a:endParaRPr lang="en-US" sz="3200" dirty="0" smtClean="0"/>
          </a:p>
          <a:p>
            <a:pPr lvl="1"/>
            <a:r>
              <a:rPr lang="en-US" sz="2800" dirty="0"/>
              <a:t>B</a:t>
            </a:r>
            <a:r>
              <a:rPr lang="en-US" sz="2800" dirty="0" smtClean="0"/>
              <a:t>est disassemblers (IDA Pro) make many mistakes</a:t>
            </a:r>
          </a:p>
          <a:p>
            <a:pPr lvl="1"/>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493999803"/>
              </p:ext>
            </p:extLst>
          </p:nvPr>
        </p:nvGraphicFramePr>
        <p:xfrm>
          <a:off x="2057400" y="4663440"/>
          <a:ext cx="4953000" cy="1889760"/>
        </p:xfrm>
        <a:graphic>
          <a:graphicData uri="http://schemas.openxmlformats.org/drawingml/2006/table">
            <a:tbl>
              <a:tblPr firstRow="1" bandRow="1">
                <a:tableStyleId>{5C22544A-7EE6-4342-B048-85BDC9FD1C3A}</a:tableStyleId>
              </a:tblPr>
              <a:tblGrid>
                <a:gridCol w="2021632"/>
                <a:gridCol w="1617306"/>
                <a:gridCol w="1314062"/>
              </a:tblGrid>
              <a:tr h="533399">
                <a:tc>
                  <a:txBody>
                    <a:bodyPr/>
                    <a:lstStyle/>
                    <a:p>
                      <a:r>
                        <a:rPr lang="en-US" sz="2000" dirty="0" smtClean="0"/>
                        <a:t>Program</a:t>
                      </a:r>
                      <a:endParaRPr lang="en-US" sz="2000" dirty="0"/>
                    </a:p>
                  </a:txBody>
                  <a:tcPr/>
                </a:tc>
                <a:tc>
                  <a:txBody>
                    <a:bodyPr/>
                    <a:lstStyle/>
                    <a:p>
                      <a:pPr algn="ctr"/>
                      <a:r>
                        <a:rPr lang="en-US" sz="2000" dirty="0" smtClean="0"/>
                        <a:t>Instruction </a:t>
                      </a:r>
                    </a:p>
                    <a:p>
                      <a:pPr algn="ctr"/>
                      <a:r>
                        <a:rPr lang="en-US" sz="2000" dirty="0" smtClean="0"/>
                        <a:t>Count</a:t>
                      </a:r>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IDA Pro </a:t>
                      </a:r>
                    </a:p>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Errors</a:t>
                      </a:r>
                    </a:p>
                  </a:txBody>
                  <a:tcPr/>
                </a:tc>
              </a:tr>
              <a:tr h="304800">
                <a:tc>
                  <a:txBody>
                    <a:bodyPr/>
                    <a:lstStyle/>
                    <a:p>
                      <a:r>
                        <a:rPr lang="en-US" sz="2000" dirty="0" smtClean="0"/>
                        <a:t>mfc42.dll</a:t>
                      </a:r>
                      <a:endParaRPr lang="en-US" sz="2000" dirty="0"/>
                    </a:p>
                  </a:txBody>
                  <a:tcPr/>
                </a:tc>
                <a:tc>
                  <a:txBody>
                    <a:bodyPr/>
                    <a:lstStyle/>
                    <a:p>
                      <a:pPr algn="ctr"/>
                      <a:r>
                        <a:rPr lang="en-US" sz="2000" dirty="0" smtClean="0"/>
                        <a:t>355906</a:t>
                      </a:r>
                      <a:endParaRPr lang="en-US" sz="2000" dirty="0"/>
                    </a:p>
                  </a:txBody>
                  <a:tcPr/>
                </a:tc>
                <a:tc>
                  <a:txBody>
                    <a:bodyPr/>
                    <a:lstStyle/>
                    <a:p>
                      <a:pPr algn="ctr"/>
                      <a:r>
                        <a:rPr lang="en-US" sz="2000" dirty="0" smtClean="0"/>
                        <a:t>1216</a:t>
                      </a:r>
                      <a:endParaRPr lang="en-US" sz="2000" dirty="0"/>
                    </a:p>
                  </a:txBody>
                  <a:tcPr/>
                </a:tc>
              </a:tr>
              <a:tr h="304800">
                <a:tc>
                  <a:txBody>
                    <a:bodyPr/>
                    <a:lstStyle/>
                    <a:p>
                      <a:r>
                        <a:rPr lang="en-US" sz="2000" dirty="0" smtClean="0"/>
                        <a:t>mplayerc.exe</a:t>
                      </a:r>
                      <a:endParaRPr lang="en-US" sz="2000" dirty="0"/>
                    </a:p>
                  </a:txBody>
                  <a:tcPr/>
                </a:tc>
                <a:tc>
                  <a:txBody>
                    <a:bodyPr/>
                    <a:lstStyle/>
                    <a:p>
                      <a:pPr algn="ctr"/>
                      <a:r>
                        <a:rPr lang="en-US" sz="2000" dirty="0" smtClean="0"/>
                        <a:t>830407</a:t>
                      </a:r>
                      <a:endParaRPr lang="en-US" sz="2000" dirty="0"/>
                    </a:p>
                  </a:txBody>
                  <a:tcPr/>
                </a:tc>
                <a:tc>
                  <a:txBody>
                    <a:bodyPr/>
                    <a:lstStyle/>
                    <a:p>
                      <a:pPr algn="ctr"/>
                      <a:r>
                        <a:rPr lang="en-US" sz="2000" dirty="0" smtClean="0"/>
                        <a:t>474</a:t>
                      </a:r>
                      <a:endParaRPr lang="en-US" sz="2000" dirty="0"/>
                    </a:p>
                  </a:txBody>
                  <a:tcPr/>
                </a:tc>
              </a:tr>
              <a:tr h="304800">
                <a:tc>
                  <a:txBody>
                    <a:bodyPr/>
                    <a:lstStyle/>
                    <a:p>
                      <a:r>
                        <a:rPr lang="en-US" sz="2000" dirty="0" smtClean="0"/>
                        <a:t>vmware.exe</a:t>
                      </a:r>
                      <a:endParaRPr lang="en-US" sz="2000" dirty="0"/>
                    </a:p>
                  </a:txBody>
                  <a:tcPr/>
                </a:tc>
                <a:tc>
                  <a:txBody>
                    <a:bodyPr/>
                    <a:lstStyle/>
                    <a:p>
                      <a:pPr algn="ctr"/>
                      <a:r>
                        <a:rPr lang="en-US" sz="2000" dirty="0" smtClean="0"/>
                        <a:t>364421</a:t>
                      </a:r>
                      <a:endParaRPr lang="en-US" sz="2000" dirty="0"/>
                    </a:p>
                  </a:txBody>
                  <a:tcPr/>
                </a:tc>
                <a:tc>
                  <a:txBody>
                    <a:bodyPr/>
                    <a:lstStyle/>
                    <a:p>
                      <a:pPr algn="ctr"/>
                      <a:r>
                        <a:rPr lang="en-US" sz="2000" dirty="0" smtClean="0"/>
                        <a:t>183</a:t>
                      </a:r>
                      <a:endParaRPr lang="en-US" sz="2000" dirty="0"/>
                    </a:p>
                  </a:txBody>
                  <a:tcPr/>
                </a:tc>
              </a:tr>
            </a:tbl>
          </a:graphicData>
        </a:graphic>
      </p:graphicFrame>
      <p:sp>
        <p:nvSpPr>
          <p:cNvPr id="5" name="Slide Number Placeholder 4"/>
          <p:cNvSpPr>
            <a:spLocks noGrp="1"/>
          </p:cNvSpPr>
          <p:nvPr>
            <p:ph type="sldNum" sz="quarter" idx="12"/>
          </p:nvPr>
        </p:nvSpPr>
        <p:spPr/>
        <p:txBody>
          <a:bodyPr/>
          <a:lstStyle/>
          <a:p>
            <a:fld id="{41331FAA-50EC-4C56-9D36-99FA80716BE4}" type="slidenum">
              <a:rPr lang="en-US" smtClean="0"/>
              <a:t>8</a:t>
            </a:fld>
            <a:endParaRPr lang="en-US"/>
          </a:p>
        </p:txBody>
      </p:sp>
    </p:spTree>
    <p:extLst>
      <p:ext uri="{BB962C8B-B14F-4D97-AF65-F5344CB8AC3E}">
        <p14:creationId xmlns:p14="http://schemas.microsoft.com/office/powerpoint/2010/main" val="33967561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Infeasibility of Perfect Disassembly</a:t>
            </a:r>
            <a:endParaRPr lang="en-US" dirty="0"/>
          </a:p>
        </p:txBody>
      </p:sp>
      <p:sp>
        <p:nvSpPr>
          <p:cNvPr id="3" name="Content Placeholder 2"/>
          <p:cNvSpPr>
            <a:spLocks noGrp="1"/>
          </p:cNvSpPr>
          <p:nvPr>
            <p:ph idx="1"/>
          </p:nvPr>
        </p:nvSpPr>
        <p:spPr>
          <a:xfrm>
            <a:off x="2971800" y="1600200"/>
            <a:ext cx="6099048" cy="1219200"/>
          </a:xfrm>
        </p:spPr>
        <p:txBody>
          <a:bodyPr>
            <a:normAutofit/>
          </a:bodyPr>
          <a:lstStyle/>
          <a:p>
            <a:r>
              <a:rPr lang="en-US" sz="3200" dirty="0" smtClean="0"/>
              <a:t>Disassemble this hex sequence</a:t>
            </a:r>
          </a:p>
          <a:p>
            <a:pPr lvl="1"/>
            <a:r>
              <a:rPr lang="en-US" sz="2800" dirty="0" err="1" smtClean="0"/>
              <a:t>Undecidable</a:t>
            </a:r>
            <a:r>
              <a:rPr lang="en-US" sz="2800" dirty="0" smtClean="0"/>
              <a:t> problem</a:t>
            </a:r>
          </a:p>
        </p:txBody>
      </p:sp>
      <p:sp>
        <p:nvSpPr>
          <p:cNvPr id="53" name="Rectangle 52"/>
          <p:cNvSpPr/>
          <p:nvPr/>
        </p:nvSpPr>
        <p:spPr>
          <a:xfrm>
            <a:off x="228600" y="1752600"/>
            <a:ext cx="2590800" cy="7620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dirty="0" smtClean="0">
                <a:latin typeface="Courier New" pitchFamily="49" charset="0"/>
                <a:cs typeface="Courier New" pitchFamily="49" charset="0"/>
              </a:rPr>
              <a:t>FF E0 5B 5D C3 0F 88 52 0F 84 EC 8B</a:t>
            </a:r>
            <a:endParaRPr lang="en-US" dirty="0">
              <a:latin typeface="Courier New" pitchFamily="49" charset="0"/>
              <a:cs typeface="Courier New" pitchFamily="49" charset="0"/>
            </a:endParaRPr>
          </a:p>
        </p:txBody>
      </p:sp>
      <p:graphicFrame>
        <p:nvGraphicFramePr>
          <p:cNvPr id="9" name="Table 8"/>
          <p:cNvGraphicFramePr>
            <a:graphicFrameLocks noGrp="1"/>
          </p:cNvGraphicFramePr>
          <p:nvPr>
            <p:extLst>
              <p:ext uri="{D42A27DB-BD31-4B8C-83A1-F6EECF244321}">
                <p14:modId xmlns:p14="http://schemas.microsoft.com/office/powerpoint/2010/main" val="3030155605"/>
              </p:ext>
            </p:extLst>
          </p:nvPr>
        </p:nvGraphicFramePr>
        <p:xfrm>
          <a:off x="381000" y="3048000"/>
          <a:ext cx="2438400" cy="2590800"/>
        </p:xfrm>
        <a:graphic>
          <a:graphicData uri="http://schemas.openxmlformats.org/drawingml/2006/table">
            <a:tbl>
              <a:tblPr firstRow="1" bandRow="1">
                <a:tableStyleId>{5C22544A-7EE6-4342-B048-85BDC9FD1C3A}</a:tableStyleId>
              </a:tblPr>
              <a:tblGrid>
                <a:gridCol w="1219200"/>
                <a:gridCol w="1219200"/>
              </a:tblGrid>
              <a:tr h="239486">
                <a:tc gridSpan="2">
                  <a:txBody>
                    <a:bodyPr/>
                    <a:lstStyle/>
                    <a:p>
                      <a:pPr algn="ctr"/>
                      <a:r>
                        <a:rPr lang="en-US" sz="1600" dirty="0" smtClean="0">
                          <a:latin typeface="Courier New" pitchFamily="49" charset="0"/>
                          <a:cs typeface="Courier New" pitchFamily="49" charset="0"/>
                        </a:rPr>
                        <a:t>Valid</a:t>
                      </a:r>
                      <a:r>
                        <a:rPr lang="en-US" sz="1600" baseline="0" dirty="0" smtClean="0">
                          <a:latin typeface="Courier New" pitchFamily="49" charset="0"/>
                          <a:cs typeface="Courier New" pitchFamily="49" charset="0"/>
                        </a:rPr>
                        <a:t> Disassembly</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r>
                        <a:rPr lang="en-US" sz="1600" dirty="0" smtClean="0">
                          <a:latin typeface="Courier New" pitchFamily="49" charset="0"/>
                          <a:cs typeface="Courier New" pitchFamily="49" charset="0"/>
                        </a:rPr>
                        <a:t>FF E0</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err="1" smtClean="0">
                          <a:latin typeface="Courier New" pitchFamily="49" charset="0"/>
                          <a:cs typeface="Courier New" pitchFamily="49" charset="0"/>
                        </a:rPr>
                        <a:t>jmp</a:t>
                      </a:r>
                      <a:r>
                        <a:rPr lang="en-US" sz="1600" baseline="0" dirty="0" smtClean="0">
                          <a:latin typeface="Courier New" pitchFamily="49" charset="0"/>
                          <a:cs typeface="Courier New" pitchFamily="49" charset="0"/>
                        </a:rPr>
                        <a:t> </a:t>
                      </a:r>
                      <a:r>
                        <a:rPr lang="en-US" sz="1600" baseline="0" dirty="0" err="1" smtClean="0">
                          <a:latin typeface="Courier New" pitchFamily="49" charset="0"/>
                          <a:cs typeface="Courier New" pitchFamily="49" charset="0"/>
                        </a:rPr>
                        <a:t>eax</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r>
                        <a:rPr lang="en-US" sz="1600" dirty="0" smtClean="0">
                          <a:latin typeface="Courier New" pitchFamily="49" charset="0"/>
                          <a:cs typeface="Courier New" pitchFamily="49" charset="0"/>
                        </a:rPr>
                        <a:t>5B</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latin typeface="Courier New" pitchFamily="49" charset="0"/>
                          <a:cs typeface="Courier New" pitchFamily="49" charset="0"/>
                        </a:rPr>
                        <a:t>pop </a:t>
                      </a:r>
                      <a:r>
                        <a:rPr lang="en-US" sz="1600" dirty="0" err="1" smtClean="0">
                          <a:latin typeface="Courier New" pitchFamily="49" charset="0"/>
                          <a:cs typeface="Courier New" pitchFamily="49" charset="0"/>
                        </a:rPr>
                        <a:t>ebx</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r>
                        <a:rPr lang="en-US" sz="1600" dirty="0" smtClean="0">
                          <a:latin typeface="Courier New" pitchFamily="49" charset="0"/>
                          <a:cs typeface="Courier New" pitchFamily="49" charset="0"/>
                        </a:rPr>
                        <a:t>5D</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latin typeface="Courier New" pitchFamily="49" charset="0"/>
                          <a:cs typeface="Courier New" pitchFamily="49" charset="0"/>
                        </a:rPr>
                        <a:t>pop </a:t>
                      </a:r>
                      <a:r>
                        <a:rPr lang="en-US" sz="1600" dirty="0" err="1" smtClean="0">
                          <a:latin typeface="Courier New" pitchFamily="49" charset="0"/>
                          <a:cs typeface="Courier New" pitchFamily="49" charset="0"/>
                        </a:rPr>
                        <a:t>ebp</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r>
                        <a:rPr lang="en-US" sz="1600" dirty="0" smtClean="0">
                          <a:latin typeface="Courier New" pitchFamily="49" charset="0"/>
                          <a:cs typeface="Courier New" pitchFamily="49" charset="0"/>
                        </a:rPr>
                        <a:t>C3</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err="1" smtClean="0">
                          <a:latin typeface="Courier New" pitchFamily="49" charset="0"/>
                          <a:cs typeface="Courier New" pitchFamily="49" charset="0"/>
                        </a:rPr>
                        <a:t>retn</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r>
                        <a:rPr lang="en-US" sz="1600" dirty="0" smtClean="0">
                          <a:latin typeface="Courier New" pitchFamily="49" charset="0"/>
                          <a:cs typeface="Courier New" pitchFamily="49" charset="0"/>
                        </a:rPr>
                        <a:t>0F 88 52</a:t>
                      </a:r>
                      <a:r>
                        <a:rPr lang="en-US" sz="1600" baseline="0" dirty="0" smtClean="0">
                          <a:latin typeface="Courier New" pitchFamily="49" charset="0"/>
                          <a:cs typeface="Courier New" pitchFamily="49" charset="0"/>
                        </a:rPr>
                        <a:t> 0F 84 EC</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err="1" smtClean="0">
                          <a:latin typeface="Courier New" pitchFamily="49" charset="0"/>
                          <a:cs typeface="Courier New" pitchFamily="49" charset="0"/>
                        </a:rPr>
                        <a:t>jcc</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r>
                        <a:rPr lang="en-US" sz="1600" dirty="0" smtClean="0">
                          <a:latin typeface="Courier New" pitchFamily="49" charset="0"/>
                          <a:cs typeface="Courier New" pitchFamily="49" charset="0"/>
                        </a:rPr>
                        <a:t>8B</a:t>
                      </a:r>
                      <a:r>
                        <a:rPr lang="en-US" sz="1600" baseline="0" dirty="0" smtClean="0">
                          <a:latin typeface="Courier New" pitchFamily="49" charset="0"/>
                          <a:cs typeface="Courier New" pitchFamily="49" charset="0"/>
                        </a:rPr>
                        <a:t> …</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err="1" smtClean="0">
                          <a:latin typeface="Courier New" pitchFamily="49" charset="0"/>
                          <a:cs typeface="Courier New" pitchFamily="49" charset="0"/>
                        </a:rPr>
                        <a:t>mov</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4" name="Table 53"/>
          <p:cNvGraphicFramePr>
            <a:graphicFrameLocks noGrp="1"/>
          </p:cNvGraphicFramePr>
          <p:nvPr>
            <p:extLst>
              <p:ext uri="{D42A27DB-BD31-4B8C-83A1-F6EECF244321}">
                <p14:modId xmlns:p14="http://schemas.microsoft.com/office/powerpoint/2010/main" val="615945546"/>
              </p:ext>
            </p:extLst>
          </p:nvPr>
        </p:nvGraphicFramePr>
        <p:xfrm>
          <a:off x="3352800" y="3048000"/>
          <a:ext cx="2438400" cy="1676400"/>
        </p:xfrm>
        <a:graphic>
          <a:graphicData uri="http://schemas.openxmlformats.org/drawingml/2006/table">
            <a:tbl>
              <a:tblPr firstRow="1" bandRow="1">
                <a:tableStyleId>{5C22544A-7EE6-4342-B048-85BDC9FD1C3A}</a:tableStyleId>
              </a:tblPr>
              <a:tblGrid>
                <a:gridCol w="1219200"/>
                <a:gridCol w="1219200"/>
              </a:tblGrid>
              <a:tr h="239486">
                <a:tc gridSpan="2">
                  <a:txBody>
                    <a:bodyPr/>
                    <a:lstStyle/>
                    <a:p>
                      <a:pPr algn="ctr"/>
                      <a:r>
                        <a:rPr lang="en-US" sz="1600" dirty="0" smtClean="0">
                          <a:latin typeface="Courier New" pitchFamily="49" charset="0"/>
                          <a:cs typeface="Courier New" pitchFamily="49" charset="0"/>
                        </a:rPr>
                        <a:t>Valid</a:t>
                      </a:r>
                      <a:r>
                        <a:rPr lang="en-US" sz="1600" baseline="0" dirty="0" smtClean="0">
                          <a:latin typeface="Courier New" pitchFamily="49" charset="0"/>
                          <a:cs typeface="Courier New" pitchFamily="49" charset="0"/>
                        </a:rPr>
                        <a:t> Disassembly</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r>
                        <a:rPr lang="en-US" sz="1600" dirty="0" smtClean="0">
                          <a:latin typeface="Courier New" pitchFamily="49" charset="0"/>
                          <a:cs typeface="Courier New" pitchFamily="49" charset="0"/>
                        </a:rPr>
                        <a:t>FF E0</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err="1" smtClean="0">
                          <a:latin typeface="Courier New" pitchFamily="49" charset="0"/>
                          <a:cs typeface="Courier New" pitchFamily="49" charset="0"/>
                        </a:rPr>
                        <a:t>jmp</a:t>
                      </a:r>
                      <a:r>
                        <a:rPr lang="en-US" sz="1600" baseline="0" dirty="0" smtClean="0">
                          <a:latin typeface="Courier New" pitchFamily="49" charset="0"/>
                          <a:cs typeface="Courier New" pitchFamily="49" charset="0"/>
                        </a:rPr>
                        <a:t> </a:t>
                      </a:r>
                      <a:r>
                        <a:rPr lang="en-US" sz="1600" baseline="0" dirty="0" err="1" smtClean="0">
                          <a:latin typeface="Courier New" pitchFamily="49" charset="0"/>
                          <a:cs typeface="Courier New" pitchFamily="49" charset="0"/>
                        </a:rPr>
                        <a:t>eax</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r>
                        <a:rPr lang="en-US" sz="1600" dirty="0" smtClean="0">
                          <a:latin typeface="Courier New" pitchFamily="49" charset="0"/>
                          <a:cs typeface="Courier New" pitchFamily="49" charset="0"/>
                        </a:rPr>
                        <a:t>5B</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latin typeface="Courier New" pitchFamily="49" charset="0"/>
                          <a:cs typeface="Courier New" pitchFamily="49" charset="0"/>
                        </a:rPr>
                        <a:t>pop </a:t>
                      </a:r>
                      <a:r>
                        <a:rPr lang="en-US" sz="1600" dirty="0" err="1" smtClean="0">
                          <a:latin typeface="Courier New" pitchFamily="49" charset="0"/>
                          <a:cs typeface="Courier New" pitchFamily="49" charset="0"/>
                        </a:rPr>
                        <a:t>ebx</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r>
                        <a:rPr lang="en-US" sz="1600" dirty="0" smtClean="0">
                          <a:latin typeface="Courier New" pitchFamily="49" charset="0"/>
                          <a:cs typeface="Courier New" pitchFamily="49" charset="0"/>
                        </a:rPr>
                        <a:t>5D</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latin typeface="Courier New" pitchFamily="49" charset="0"/>
                          <a:cs typeface="Courier New" pitchFamily="49" charset="0"/>
                        </a:rPr>
                        <a:t>pop </a:t>
                      </a:r>
                      <a:r>
                        <a:rPr lang="en-US" sz="1600" dirty="0" err="1" smtClean="0">
                          <a:latin typeface="Courier New" pitchFamily="49" charset="0"/>
                          <a:cs typeface="Courier New" pitchFamily="49" charset="0"/>
                        </a:rPr>
                        <a:t>ebp</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r>
                        <a:rPr lang="en-US" sz="1600" dirty="0" smtClean="0">
                          <a:latin typeface="Courier New" pitchFamily="49" charset="0"/>
                          <a:cs typeface="Courier New" pitchFamily="49" charset="0"/>
                        </a:rPr>
                        <a:t>C3</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err="1" smtClean="0">
                          <a:latin typeface="Courier New" pitchFamily="49" charset="0"/>
                          <a:cs typeface="Courier New" pitchFamily="49" charset="0"/>
                        </a:rPr>
                        <a:t>retn</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5" name="Table 54"/>
          <p:cNvGraphicFramePr>
            <a:graphicFrameLocks noGrp="1"/>
          </p:cNvGraphicFramePr>
          <p:nvPr>
            <p:extLst>
              <p:ext uri="{D42A27DB-BD31-4B8C-83A1-F6EECF244321}">
                <p14:modId xmlns:p14="http://schemas.microsoft.com/office/powerpoint/2010/main" val="2147677795"/>
              </p:ext>
            </p:extLst>
          </p:nvPr>
        </p:nvGraphicFramePr>
        <p:xfrm>
          <a:off x="3352800" y="4751615"/>
          <a:ext cx="2438400" cy="335280"/>
        </p:xfrm>
        <a:graphic>
          <a:graphicData uri="http://schemas.openxmlformats.org/drawingml/2006/table">
            <a:tbl>
              <a:tblPr bandRow="1">
                <a:tableStyleId>{284E427A-3D55-4303-BF80-6455036E1DE7}</a:tableStyleId>
              </a:tblPr>
              <a:tblGrid>
                <a:gridCol w="1219200"/>
                <a:gridCol w="1219200"/>
              </a:tblGrid>
              <a:tr h="239486">
                <a:tc>
                  <a:txBody>
                    <a:bodyPr/>
                    <a:lstStyle/>
                    <a:p>
                      <a:r>
                        <a:rPr lang="en-US" sz="1600" dirty="0" smtClean="0">
                          <a:latin typeface="Courier New" pitchFamily="49" charset="0"/>
                          <a:cs typeface="Courier New" pitchFamily="49" charset="0"/>
                        </a:rPr>
                        <a:t>0F</a:t>
                      </a:r>
                      <a:endParaRPr lang="en-US" sz="1600" dirty="0">
                        <a:latin typeface="Courier New" pitchFamily="49" charset="0"/>
                        <a:cs typeface="Courier New" pitchFamily="49" charset="0"/>
                      </a:endParaRPr>
                    </a:p>
                  </a:txBody>
                  <a:tcPr/>
                </a:tc>
                <a:tc>
                  <a:txBody>
                    <a:bodyPr/>
                    <a:lstStyle/>
                    <a:p>
                      <a:r>
                        <a:rPr lang="en-US" sz="1600" dirty="0" err="1" smtClean="0">
                          <a:latin typeface="Courier New" pitchFamily="49" charset="0"/>
                          <a:cs typeface="Courier New" pitchFamily="49" charset="0"/>
                        </a:rPr>
                        <a:t>db</a:t>
                      </a:r>
                      <a:r>
                        <a:rPr lang="en-US" sz="1600" baseline="0" dirty="0" smtClean="0">
                          <a:latin typeface="Courier New" pitchFamily="49" charset="0"/>
                          <a:cs typeface="Courier New" pitchFamily="49" charset="0"/>
                        </a:rPr>
                        <a:t> (1)</a:t>
                      </a:r>
                      <a:endParaRPr lang="en-US" sz="1600" dirty="0">
                        <a:latin typeface="Courier New" pitchFamily="49" charset="0"/>
                        <a:cs typeface="Courier New" pitchFamily="49" charset="0"/>
                      </a:endParaRPr>
                    </a:p>
                  </a:txBody>
                  <a:tcPr/>
                </a:tc>
              </a:tr>
            </a:tbl>
          </a:graphicData>
        </a:graphic>
      </p:graphicFrame>
      <p:graphicFrame>
        <p:nvGraphicFramePr>
          <p:cNvPr id="56" name="Table 55"/>
          <p:cNvGraphicFramePr>
            <a:graphicFrameLocks noGrp="1"/>
          </p:cNvGraphicFramePr>
          <p:nvPr>
            <p:extLst>
              <p:ext uri="{D42A27DB-BD31-4B8C-83A1-F6EECF244321}">
                <p14:modId xmlns:p14="http://schemas.microsoft.com/office/powerpoint/2010/main" val="3323226452"/>
              </p:ext>
            </p:extLst>
          </p:nvPr>
        </p:nvGraphicFramePr>
        <p:xfrm>
          <a:off x="3352800" y="5109755"/>
          <a:ext cx="2438400" cy="914400"/>
        </p:xfrm>
        <a:graphic>
          <a:graphicData uri="http://schemas.openxmlformats.org/drawingml/2006/table">
            <a:tbl>
              <a:tblPr bandRow="1">
                <a:tableStyleId>{5C22544A-7EE6-4342-B048-85BDC9FD1C3A}</a:tableStyleId>
              </a:tblPr>
              <a:tblGrid>
                <a:gridCol w="1219200"/>
                <a:gridCol w="1219200"/>
              </a:tblGrid>
              <a:tr h="2394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ourier New" pitchFamily="49" charset="0"/>
                          <a:cs typeface="Courier New" pitchFamily="49" charset="0"/>
                        </a:rPr>
                        <a:t>88 52</a:t>
                      </a:r>
                      <a:r>
                        <a:rPr lang="en-US" sz="1600" baseline="0" dirty="0" smtClean="0">
                          <a:latin typeface="Courier New" pitchFamily="49" charset="0"/>
                          <a:cs typeface="Courier New" pitchFamily="49" charset="0"/>
                        </a:rPr>
                        <a:t> 0F 84 EC</a:t>
                      </a:r>
                      <a:endParaRPr lang="en-US" sz="1600" dirty="0" smtClean="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err="1" smtClean="0">
                          <a:latin typeface="Courier New" pitchFamily="49" charset="0"/>
                          <a:cs typeface="Courier New" pitchFamily="49" charset="0"/>
                        </a:rPr>
                        <a:t>mov</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r>
                        <a:rPr lang="en-US" sz="1600" dirty="0" smtClean="0">
                          <a:latin typeface="Courier New" pitchFamily="49" charset="0"/>
                          <a:cs typeface="Courier New" pitchFamily="49" charset="0"/>
                        </a:rPr>
                        <a:t>8B …</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err="1" smtClean="0">
                          <a:latin typeface="Courier New" pitchFamily="49" charset="0"/>
                          <a:cs typeface="Courier New" pitchFamily="49" charset="0"/>
                        </a:rPr>
                        <a:t>mov</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7" name="Table 56"/>
          <p:cNvGraphicFramePr>
            <a:graphicFrameLocks noGrp="1"/>
          </p:cNvGraphicFramePr>
          <p:nvPr>
            <p:extLst>
              <p:ext uri="{D42A27DB-BD31-4B8C-83A1-F6EECF244321}">
                <p14:modId xmlns:p14="http://schemas.microsoft.com/office/powerpoint/2010/main" val="3434753360"/>
              </p:ext>
            </p:extLst>
          </p:nvPr>
        </p:nvGraphicFramePr>
        <p:xfrm>
          <a:off x="6248400" y="3048000"/>
          <a:ext cx="2438400" cy="1676400"/>
        </p:xfrm>
        <a:graphic>
          <a:graphicData uri="http://schemas.openxmlformats.org/drawingml/2006/table">
            <a:tbl>
              <a:tblPr firstRow="1" bandRow="1">
                <a:tableStyleId>{5C22544A-7EE6-4342-B048-85BDC9FD1C3A}</a:tableStyleId>
              </a:tblPr>
              <a:tblGrid>
                <a:gridCol w="1219200"/>
                <a:gridCol w="1219200"/>
              </a:tblGrid>
              <a:tr h="239486">
                <a:tc gridSpan="2">
                  <a:txBody>
                    <a:bodyPr/>
                    <a:lstStyle/>
                    <a:p>
                      <a:pPr algn="ctr"/>
                      <a:r>
                        <a:rPr lang="en-US" sz="1600" dirty="0" smtClean="0">
                          <a:latin typeface="Courier New" pitchFamily="49" charset="0"/>
                          <a:cs typeface="Courier New" pitchFamily="49" charset="0"/>
                        </a:rPr>
                        <a:t>Valid</a:t>
                      </a:r>
                      <a:r>
                        <a:rPr lang="en-US" sz="1600" baseline="0" dirty="0" smtClean="0">
                          <a:latin typeface="Courier New" pitchFamily="49" charset="0"/>
                          <a:cs typeface="Courier New" pitchFamily="49" charset="0"/>
                        </a:rPr>
                        <a:t> Disassembly</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r>
                        <a:rPr lang="en-US" sz="1600" dirty="0" smtClean="0">
                          <a:latin typeface="Courier New" pitchFamily="49" charset="0"/>
                          <a:cs typeface="Courier New" pitchFamily="49" charset="0"/>
                        </a:rPr>
                        <a:t>FF E0</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err="1" smtClean="0">
                          <a:latin typeface="Courier New" pitchFamily="49" charset="0"/>
                          <a:cs typeface="Courier New" pitchFamily="49" charset="0"/>
                        </a:rPr>
                        <a:t>jmp</a:t>
                      </a:r>
                      <a:r>
                        <a:rPr lang="en-US" sz="1600" baseline="0" dirty="0" smtClean="0">
                          <a:latin typeface="Courier New" pitchFamily="49" charset="0"/>
                          <a:cs typeface="Courier New" pitchFamily="49" charset="0"/>
                        </a:rPr>
                        <a:t> </a:t>
                      </a:r>
                      <a:r>
                        <a:rPr lang="en-US" sz="1600" baseline="0" dirty="0" err="1" smtClean="0">
                          <a:latin typeface="Courier New" pitchFamily="49" charset="0"/>
                          <a:cs typeface="Courier New" pitchFamily="49" charset="0"/>
                        </a:rPr>
                        <a:t>eax</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r>
                        <a:rPr lang="en-US" sz="1600" dirty="0" smtClean="0">
                          <a:latin typeface="Courier New" pitchFamily="49" charset="0"/>
                          <a:cs typeface="Courier New" pitchFamily="49" charset="0"/>
                        </a:rPr>
                        <a:t>5B</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latin typeface="Courier New" pitchFamily="49" charset="0"/>
                          <a:cs typeface="Courier New" pitchFamily="49" charset="0"/>
                        </a:rPr>
                        <a:t>pop </a:t>
                      </a:r>
                      <a:r>
                        <a:rPr lang="en-US" sz="1600" dirty="0" err="1" smtClean="0">
                          <a:latin typeface="Courier New" pitchFamily="49" charset="0"/>
                          <a:cs typeface="Courier New" pitchFamily="49" charset="0"/>
                        </a:rPr>
                        <a:t>ebx</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r>
                        <a:rPr lang="en-US" sz="1600" dirty="0" smtClean="0">
                          <a:latin typeface="Courier New" pitchFamily="49" charset="0"/>
                          <a:cs typeface="Courier New" pitchFamily="49" charset="0"/>
                        </a:rPr>
                        <a:t>5D</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latin typeface="Courier New" pitchFamily="49" charset="0"/>
                          <a:cs typeface="Courier New" pitchFamily="49" charset="0"/>
                        </a:rPr>
                        <a:t>pop </a:t>
                      </a:r>
                      <a:r>
                        <a:rPr lang="en-US" sz="1600" dirty="0" err="1" smtClean="0">
                          <a:latin typeface="Courier New" pitchFamily="49" charset="0"/>
                          <a:cs typeface="Courier New" pitchFamily="49" charset="0"/>
                        </a:rPr>
                        <a:t>ebp</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r>
                        <a:rPr lang="en-US" sz="1600" dirty="0" smtClean="0">
                          <a:latin typeface="Courier New" pitchFamily="49" charset="0"/>
                          <a:cs typeface="Courier New" pitchFamily="49" charset="0"/>
                        </a:rPr>
                        <a:t>C3</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err="1" smtClean="0">
                          <a:latin typeface="Courier New" pitchFamily="49" charset="0"/>
                          <a:cs typeface="Courier New" pitchFamily="49" charset="0"/>
                        </a:rPr>
                        <a:t>retn</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8" name="Table 57"/>
          <p:cNvGraphicFramePr>
            <a:graphicFrameLocks noGrp="1"/>
          </p:cNvGraphicFramePr>
          <p:nvPr>
            <p:extLst>
              <p:ext uri="{D42A27DB-BD31-4B8C-83A1-F6EECF244321}">
                <p14:modId xmlns:p14="http://schemas.microsoft.com/office/powerpoint/2010/main" val="2297682314"/>
              </p:ext>
            </p:extLst>
          </p:nvPr>
        </p:nvGraphicFramePr>
        <p:xfrm>
          <a:off x="6248400" y="4751615"/>
          <a:ext cx="2438400" cy="335280"/>
        </p:xfrm>
        <a:graphic>
          <a:graphicData uri="http://schemas.openxmlformats.org/drawingml/2006/table">
            <a:tbl>
              <a:tblPr bandRow="1">
                <a:tableStyleId>{284E427A-3D55-4303-BF80-6455036E1DE7}</a:tableStyleId>
              </a:tblPr>
              <a:tblGrid>
                <a:gridCol w="1219200"/>
                <a:gridCol w="1219200"/>
              </a:tblGrid>
              <a:tr h="239486">
                <a:tc>
                  <a:txBody>
                    <a:bodyPr/>
                    <a:lstStyle/>
                    <a:p>
                      <a:r>
                        <a:rPr lang="en-US" sz="1600" dirty="0" smtClean="0">
                          <a:latin typeface="Courier New" pitchFamily="49" charset="0"/>
                          <a:cs typeface="Courier New" pitchFamily="49" charset="0"/>
                        </a:rPr>
                        <a:t>0F 88</a:t>
                      </a:r>
                      <a:endParaRPr lang="en-US" sz="1600" dirty="0">
                        <a:latin typeface="Courier New" pitchFamily="49" charset="0"/>
                        <a:cs typeface="Courier New" pitchFamily="49" charset="0"/>
                      </a:endParaRPr>
                    </a:p>
                  </a:txBody>
                  <a:tcPr/>
                </a:tc>
                <a:tc>
                  <a:txBody>
                    <a:bodyPr/>
                    <a:lstStyle/>
                    <a:p>
                      <a:r>
                        <a:rPr lang="en-US" sz="1600" dirty="0" err="1" smtClean="0">
                          <a:latin typeface="Courier New" pitchFamily="49" charset="0"/>
                          <a:cs typeface="Courier New" pitchFamily="49" charset="0"/>
                        </a:rPr>
                        <a:t>db</a:t>
                      </a:r>
                      <a:r>
                        <a:rPr lang="en-US" sz="1600" baseline="0" dirty="0" smtClean="0">
                          <a:latin typeface="Courier New" pitchFamily="49" charset="0"/>
                          <a:cs typeface="Courier New" pitchFamily="49" charset="0"/>
                        </a:rPr>
                        <a:t> (2)</a:t>
                      </a:r>
                      <a:endParaRPr lang="en-US" sz="1600" dirty="0">
                        <a:latin typeface="Courier New" pitchFamily="49" charset="0"/>
                        <a:cs typeface="Courier New" pitchFamily="49" charset="0"/>
                      </a:endParaRPr>
                    </a:p>
                  </a:txBody>
                  <a:tcPr/>
                </a:tc>
              </a:tr>
            </a:tbl>
          </a:graphicData>
        </a:graphic>
      </p:graphicFrame>
      <p:graphicFrame>
        <p:nvGraphicFramePr>
          <p:cNvPr id="59" name="Table 58"/>
          <p:cNvGraphicFramePr>
            <a:graphicFrameLocks noGrp="1"/>
          </p:cNvGraphicFramePr>
          <p:nvPr>
            <p:extLst>
              <p:ext uri="{D42A27DB-BD31-4B8C-83A1-F6EECF244321}">
                <p14:modId xmlns:p14="http://schemas.microsoft.com/office/powerpoint/2010/main" val="3306747580"/>
              </p:ext>
            </p:extLst>
          </p:nvPr>
        </p:nvGraphicFramePr>
        <p:xfrm>
          <a:off x="6248400" y="5109755"/>
          <a:ext cx="2438400" cy="914400"/>
        </p:xfrm>
        <a:graphic>
          <a:graphicData uri="http://schemas.openxmlformats.org/drawingml/2006/table">
            <a:tbl>
              <a:tblPr bandRow="1">
                <a:tableStyleId>{5C22544A-7EE6-4342-B048-85BDC9FD1C3A}</a:tableStyleId>
              </a:tblPr>
              <a:tblGrid>
                <a:gridCol w="1219200"/>
                <a:gridCol w="1219200"/>
              </a:tblGrid>
              <a:tr h="2394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ourier New" pitchFamily="49" charset="0"/>
                          <a:cs typeface="Courier New" pitchFamily="49" charset="0"/>
                        </a:rPr>
                        <a:t>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latin typeface="Courier New" pitchFamily="49" charset="0"/>
                          <a:cs typeface="Courier New" pitchFamily="49" charset="0"/>
                        </a:rPr>
                        <a:t>push </a:t>
                      </a:r>
                      <a:r>
                        <a:rPr lang="en-US" sz="1600" dirty="0" err="1" smtClean="0">
                          <a:latin typeface="Courier New" pitchFamily="49" charset="0"/>
                          <a:cs typeface="Courier New" pitchFamily="49" charset="0"/>
                        </a:rPr>
                        <a:t>edx</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smtClean="0">
                          <a:latin typeface="Courier New" pitchFamily="49" charset="0"/>
                          <a:cs typeface="Courier New" pitchFamily="49" charset="0"/>
                        </a:rPr>
                        <a:t>0F 84 EC</a:t>
                      </a:r>
                      <a:endParaRPr lang="en-US" sz="1600" dirty="0" smtClean="0">
                        <a:latin typeface="Courier New" pitchFamily="49" charset="0"/>
                        <a:cs typeface="Courier New" pitchFamily="49" charset="0"/>
                      </a:endParaRPr>
                    </a:p>
                    <a:p>
                      <a:r>
                        <a:rPr lang="en-US" sz="1600" dirty="0" smtClean="0">
                          <a:latin typeface="Courier New" pitchFamily="49" charset="0"/>
                          <a:cs typeface="Courier New" pitchFamily="49" charset="0"/>
                        </a:rPr>
                        <a:t>8B …</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err="1" smtClean="0">
                          <a:latin typeface="Courier New" pitchFamily="49" charset="0"/>
                          <a:cs typeface="Courier New" pitchFamily="49" charset="0"/>
                        </a:rPr>
                        <a:t>jcc</a:t>
                      </a:r>
                      <a:endParaRPr lang="en-US" sz="1600"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41331FAA-50EC-4C56-9D36-99FA80716BE4}" type="slidenum">
              <a:rPr lang="en-US" smtClean="0"/>
              <a:t>9</a:t>
            </a:fld>
            <a:endParaRPr lang="en-US"/>
          </a:p>
        </p:txBody>
      </p:sp>
    </p:spTree>
    <p:extLst>
      <p:ext uri="{BB962C8B-B14F-4D97-AF65-F5344CB8AC3E}">
        <p14:creationId xmlns:p14="http://schemas.microsoft.com/office/powerpoint/2010/main" val="1828252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4"/>
                                        </p:tgtEl>
                                        <p:attrNameLst>
                                          <p:attrName>style.visibility</p:attrName>
                                        </p:attrNameLst>
                                      </p:cBhvr>
                                      <p:to>
                                        <p:strVal val="visible"/>
                                      </p:to>
                                    </p:set>
                                    <p:animEffect transition="in" filter="fade">
                                      <p:cBhvr>
                                        <p:cTn id="12" dur="500"/>
                                        <p:tgtEl>
                                          <p:spTgt spid="54"/>
                                        </p:tgtEl>
                                      </p:cBhvr>
                                    </p:animEffect>
                                  </p:childTnLst>
                                </p:cTn>
                              </p:par>
                              <p:par>
                                <p:cTn id="13" presetID="10" presetClass="entr" presetSubtype="0" fill="hold" nodeType="withEffect">
                                  <p:stCondLst>
                                    <p:cond delay="0"/>
                                  </p:stCondLst>
                                  <p:childTnLst>
                                    <p:set>
                                      <p:cBhvr>
                                        <p:cTn id="14" dur="1" fill="hold">
                                          <p:stCondLst>
                                            <p:cond delay="0"/>
                                          </p:stCondLst>
                                        </p:cTn>
                                        <p:tgtEl>
                                          <p:spTgt spid="57"/>
                                        </p:tgtEl>
                                        <p:attrNameLst>
                                          <p:attrName>style.visibility</p:attrName>
                                        </p:attrNameLst>
                                      </p:cBhvr>
                                      <p:to>
                                        <p:strVal val="visible"/>
                                      </p:to>
                                    </p:set>
                                    <p:animEffect transition="in" filter="fade">
                                      <p:cBhvr>
                                        <p:cTn id="15" dur="500"/>
                                        <p:tgtEl>
                                          <p:spTgt spid="5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5"/>
                                        </p:tgtEl>
                                        <p:attrNameLst>
                                          <p:attrName>style.visibility</p:attrName>
                                        </p:attrNameLst>
                                      </p:cBhvr>
                                      <p:to>
                                        <p:strVal val="visible"/>
                                      </p:to>
                                    </p:set>
                                    <p:animEffect transition="in" filter="fade">
                                      <p:cBhvr>
                                        <p:cTn id="20" dur="500"/>
                                        <p:tgtEl>
                                          <p:spTgt spid="55"/>
                                        </p:tgtEl>
                                      </p:cBhvr>
                                    </p:animEffect>
                                  </p:childTnLst>
                                </p:cTn>
                              </p:par>
                              <p:par>
                                <p:cTn id="21" presetID="10" presetClass="entr" presetSubtype="0" fill="hold" nodeType="withEffect">
                                  <p:stCondLst>
                                    <p:cond delay="0"/>
                                  </p:stCondLst>
                                  <p:childTnLst>
                                    <p:set>
                                      <p:cBhvr>
                                        <p:cTn id="22" dur="1" fill="hold">
                                          <p:stCondLst>
                                            <p:cond delay="0"/>
                                          </p:stCondLst>
                                        </p:cTn>
                                        <p:tgtEl>
                                          <p:spTgt spid="58"/>
                                        </p:tgtEl>
                                        <p:attrNameLst>
                                          <p:attrName>style.visibility</p:attrName>
                                        </p:attrNameLst>
                                      </p:cBhvr>
                                      <p:to>
                                        <p:strVal val="visible"/>
                                      </p:to>
                                    </p:set>
                                    <p:animEffect transition="in" filter="fade">
                                      <p:cBhvr>
                                        <p:cTn id="23" dur="500"/>
                                        <p:tgtEl>
                                          <p:spTgt spid="58"/>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56"/>
                                        </p:tgtEl>
                                        <p:attrNameLst>
                                          <p:attrName>style.visibility</p:attrName>
                                        </p:attrNameLst>
                                      </p:cBhvr>
                                      <p:to>
                                        <p:strVal val="visible"/>
                                      </p:to>
                                    </p:set>
                                    <p:animEffect transition="in" filter="fade">
                                      <p:cBhvr>
                                        <p:cTn id="28" dur="500"/>
                                        <p:tgtEl>
                                          <p:spTgt spid="56"/>
                                        </p:tgtEl>
                                      </p:cBhvr>
                                    </p:animEffect>
                                  </p:childTnLst>
                                </p:cTn>
                              </p:par>
                              <p:par>
                                <p:cTn id="29" presetID="10" presetClass="entr" presetSubtype="0" fill="hold" nodeType="withEffect">
                                  <p:stCondLst>
                                    <p:cond delay="0"/>
                                  </p:stCondLst>
                                  <p:childTnLst>
                                    <p:set>
                                      <p:cBhvr>
                                        <p:cTn id="30" dur="1" fill="hold">
                                          <p:stCondLst>
                                            <p:cond delay="0"/>
                                          </p:stCondLst>
                                        </p:cTn>
                                        <p:tgtEl>
                                          <p:spTgt spid="59"/>
                                        </p:tgtEl>
                                        <p:attrNameLst>
                                          <p:attrName>style.visibility</p:attrName>
                                        </p:attrNameLst>
                                      </p:cBhvr>
                                      <p:to>
                                        <p:strVal val="visible"/>
                                      </p:to>
                                    </p:set>
                                    <p:animEffect transition="in" filter="fade">
                                      <p:cBhvr>
                                        <p:cTn id="31"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ustom 1">
      <a:dk1>
        <a:sysClr val="windowText" lastClr="000000"/>
      </a:dk1>
      <a:lt1>
        <a:sysClr val="window" lastClr="FFFFFF"/>
      </a:lt1>
      <a:dk2>
        <a:srgbClr val="564B3C"/>
      </a:dk2>
      <a:lt2>
        <a:srgbClr val="ECEDD1"/>
      </a:lt2>
      <a:accent1>
        <a:srgbClr val="446426"/>
      </a:accent1>
      <a:accent2>
        <a:srgbClr val="C75B12"/>
      </a:accent2>
      <a:accent3>
        <a:srgbClr val="B5AE53"/>
      </a:accent3>
      <a:accent4>
        <a:srgbClr val="848058"/>
      </a:accent4>
      <a:accent5>
        <a:srgbClr val="E8B54D"/>
      </a:accent5>
      <a:accent6>
        <a:srgbClr val="786C71"/>
      </a:accent6>
      <a:hlink>
        <a:srgbClr val="CCCC00"/>
      </a:hlink>
      <a:folHlink>
        <a:srgbClr val="B2B2B2"/>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8990</TotalTime>
  <Words>2001</Words>
  <Application>Microsoft Office PowerPoint</Application>
  <PresentationFormat>On-screen Show (4:3)</PresentationFormat>
  <Paragraphs>496</Paragraphs>
  <Slides>22</Slides>
  <Notes>18</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Clarity</vt:lpstr>
      <vt:lpstr>Securing Untrusted Code via Compiler-Agnostic Binary Rewriting</vt:lpstr>
      <vt:lpstr>Software Fault Isolation (SFI)</vt:lpstr>
      <vt:lpstr>Software Fault Isolation (SFI)</vt:lpstr>
      <vt:lpstr>Inlined Reference Monitors (IRMs)</vt:lpstr>
      <vt:lpstr>A Brief History of SFI</vt:lpstr>
      <vt:lpstr>A Brief History of SFI</vt:lpstr>
      <vt:lpstr>Reins: REwriting and IN-lining System</vt:lpstr>
      <vt:lpstr>Binary Rewriting w/o metadata</vt:lpstr>
      <vt:lpstr>Infeasibility of Perfect Disassembly</vt:lpstr>
      <vt:lpstr>Separating Code from Data</vt:lpstr>
      <vt:lpstr>De-Shingling Disassembly</vt:lpstr>
      <vt:lpstr>Aligning Instructions</vt:lpstr>
      <vt:lpstr>Preserving Good Flows</vt:lpstr>
      <vt:lpstr>Preserving Good Inter-module Flows</vt:lpstr>
      <vt:lpstr>Computed Inter-module Flows</vt:lpstr>
      <vt:lpstr>Results</vt:lpstr>
      <vt:lpstr>IRM Synthesis</vt:lpstr>
      <vt:lpstr>Formal Verification</vt:lpstr>
      <vt:lpstr>Compatibility Limitations</vt:lpstr>
      <vt:lpstr>Conclusion</vt:lpstr>
      <vt:lpstr>References</vt:lpstr>
      <vt:lpstr>Advantage over VMs</vt:lpstr>
    </vt:vector>
  </TitlesOfParts>
  <Company>University of Texas at Dallas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Wartell</dc:creator>
  <cp:lastModifiedBy>Dick Wartell</cp:lastModifiedBy>
  <cp:revision>233</cp:revision>
  <cp:lastPrinted>2012-10-10T14:55:57Z</cp:lastPrinted>
  <dcterms:created xsi:type="dcterms:W3CDTF">2012-10-05T00:57:01Z</dcterms:created>
  <dcterms:modified xsi:type="dcterms:W3CDTF">2012-12-07T16:51:21Z</dcterms:modified>
</cp:coreProperties>
</file>