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685" r:id="rId2"/>
    <p:sldId id="986" r:id="rId3"/>
    <p:sldId id="996" r:id="rId4"/>
    <p:sldId id="997" r:id="rId5"/>
    <p:sldId id="665" r:id="rId6"/>
    <p:sldId id="664" r:id="rId7"/>
    <p:sldId id="663" r:id="rId8"/>
    <p:sldId id="661" r:id="rId9"/>
    <p:sldId id="660" r:id="rId10"/>
    <p:sldId id="684" r:id="rId11"/>
    <p:sldId id="659" r:id="rId12"/>
    <p:sldId id="658" r:id="rId13"/>
    <p:sldId id="847" r:id="rId14"/>
    <p:sldId id="1000" r:id="rId15"/>
    <p:sldId id="1001" r:id="rId16"/>
    <p:sldId id="852" r:id="rId17"/>
    <p:sldId id="853" r:id="rId18"/>
    <p:sldId id="1009" r:id="rId19"/>
    <p:sldId id="888" r:id="rId20"/>
    <p:sldId id="889" r:id="rId21"/>
    <p:sldId id="890" r:id="rId22"/>
    <p:sldId id="891" r:id="rId23"/>
    <p:sldId id="1010" r:id="rId24"/>
    <p:sldId id="1011" r:id="rId25"/>
    <p:sldId id="892" r:id="rId26"/>
    <p:sldId id="1047" r:id="rId27"/>
    <p:sldId id="938" r:id="rId28"/>
    <p:sldId id="939" r:id="rId29"/>
    <p:sldId id="940" r:id="rId30"/>
    <p:sldId id="1013" r:id="rId31"/>
    <p:sldId id="941" r:id="rId32"/>
    <p:sldId id="942" r:id="rId33"/>
    <p:sldId id="1014" r:id="rId34"/>
    <p:sldId id="893" r:id="rId35"/>
    <p:sldId id="894" r:id="rId36"/>
    <p:sldId id="926" r:id="rId37"/>
    <p:sldId id="1015" r:id="rId38"/>
    <p:sldId id="932" r:id="rId39"/>
    <p:sldId id="1022" r:id="rId40"/>
    <p:sldId id="925" r:id="rId41"/>
    <p:sldId id="905" r:id="rId42"/>
    <p:sldId id="906" r:id="rId43"/>
    <p:sldId id="907" r:id="rId44"/>
    <p:sldId id="923" r:id="rId45"/>
    <p:sldId id="972" r:id="rId46"/>
    <p:sldId id="1032" r:id="rId47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80000"/>
    <a:srgbClr val="3333CC"/>
    <a:srgbClr val="0000FF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70" y="-78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51" rIns="92698" bIns="46351" numCol="1" anchor="t" anchorCtr="0" compatLnSpc="1">
            <a:prstTxWarp prst="textNoShape">
              <a:avLst/>
            </a:prstTxWarp>
          </a:bodyPr>
          <a:lstStyle>
            <a:lvl1pPr defTabSz="928407">
              <a:buFontTx/>
              <a:buNone/>
              <a:defRPr kumimoji="0" sz="1200"/>
            </a:lvl1pPr>
          </a:lstStyle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51" rIns="92698" bIns="46351" numCol="1" anchor="t" anchorCtr="0" compatLnSpc="1">
            <a:prstTxWarp prst="textNoShape">
              <a:avLst/>
            </a:prstTxWarp>
          </a:bodyPr>
          <a:lstStyle>
            <a:lvl1pPr algn="r" defTabSz="928407">
              <a:buFontTx/>
              <a:buNone/>
              <a:defRPr kumimoji="0" sz="1200"/>
            </a:lvl1pPr>
          </a:lstStyle>
          <a:p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883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51" rIns="92698" bIns="46351" numCol="1" anchor="b" anchorCtr="0" compatLnSpc="1">
            <a:prstTxWarp prst="textNoShape">
              <a:avLst/>
            </a:prstTxWarp>
          </a:bodyPr>
          <a:lstStyle>
            <a:lvl1pPr defTabSz="928407">
              <a:buFontTx/>
              <a:buNone/>
              <a:defRPr kumimoji="0" sz="1200"/>
            </a:lvl1pPr>
          </a:lstStyle>
          <a:p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774883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51" rIns="92698" bIns="46351" numCol="1" anchor="b" anchorCtr="0" compatLnSpc="1">
            <a:prstTxWarp prst="textNoShape">
              <a:avLst/>
            </a:prstTxWarp>
          </a:bodyPr>
          <a:lstStyle>
            <a:lvl1pPr algn="r" defTabSz="928407">
              <a:buFontTx/>
              <a:buNone/>
              <a:defRPr kumimoji="0" sz="1200"/>
            </a:lvl1pPr>
          </a:lstStyle>
          <a:p>
            <a:fld id="{319790C6-ED71-44FC-A03D-1047905324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51" rIns="92698" bIns="46351" numCol="1" anchor="t" anchorCtr="0" compatLnSpc="1">
            <a:prstTxWarp prst="textNoShape">
              <a:avLst/>
            </a:prstTxWarp>
          </a:bodyPr>
          <a:lstStyle>
            <a:lvl1pPr defTabSz="928407">
              <a:defRPr kumimoji="0" sz="1200"/>
            </a:lvl1pPr>
          </a:lstStyle>
          <a:p>
            <a:endParaRPr 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00150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154" y="4385914"/>
            <a:ext cx="5136092" cy="41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51" rIns="92698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0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51" rIns="92698" bIns="46351" numCol="1" anchor="t" anchorCtr="0" compatLnSpc="1">
            <a:prstTxWarp prst="textNoShape">
              <a:avLst/>
            </a:prstTxWarp>
          </a:bodyPr>
          <a:lstStyle>
            <a:lvl1pPr algn="r" defTabSz="928407">
              <a:defRPr kumimoji="0" sz="1200"/>
            </a:lvl1pPr>
          </a:lstStyle>
          <a:p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883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51" rIns="92698" bIns="46351" numCol="1" anchor="b" anchorCtr="0" compatLnSpc="1">
            <a:prstTxWarp prst="textNoShape">
              <a:avLst/>
            </a:prstTxWarp>
          </a:bodyPr>
          <a:lstStyle>
            <a:lvl1pPr defTabSz="928407">
              <a:defRPr kumimoji="0" sz="1200"/>
            </a:lvl1pPr>
          </a:lstStyle>
          <a:p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774883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8" tIns="46351" rIns="92698" bIns="46351" numCol="1" anchor="b" anchorCtr="0" compatLnSpc="1">
            <a:prstTxWarp prst="textNoShape">
              <a:avLst/>
            </a:prstTxWarp>
          </a:bodyPr>
          <a:lstStyle>
            <a:lvl1pPr algn="r" defTabSz="928407">
              <a:defRPr kumimoji="0" sz="1200"/>
            </a:lvl1pPr>
          </a:lstStyle>
          <a:p>
            <a:fld id="{A824EF61-A862-4451-A324-52687900BD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6AED3-1BEA-42E3-9720-8D08386975DC}" type="slidenum">
              <a:rPr lang="en-US"/>
              <a:pPr/>
              <a:t>12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387442"/>
            <a:ext cx="5139134" cy="41553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D9883-A6B5-4325-A7D2-03FBFA944956}" type="slidenum">
              <a:rPr lang="en-US"/>
              <a:pPr/>
              <a:t>44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0"/>
            <a:ext cx="6777038" cy="5084763"/>
          </a:xfrm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861" y="5080758"/>
            <a:ext cx="6196475" cy="4155317"/>
          </a:xfrm>
        </p:spPr>
        <p:txBody>
          <a:bodyPr/>
          <a:lstStyle/>
          <a:p>
            <a:r>
              <a:rPr lang="en-US"/>
              <a:t>This is what it looks like if we compute the integral with a varying number of slices, or sample points.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8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A6D3285B-2B3B-427C-AF52-2296E74DBF81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888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0C5D390D-CA34-44B7-8E1C-3A4F549D31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88807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76EE0-CB67-41E3-A00A-BD091C4FD951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F77B-C668-480A-B61C-86A4DA66D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F8E81-7112-4753-87DD-53C2FF492603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18AA-DA02-4F22-8B3F-8B1EECD30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8534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2F3FBC-3CFD-4503-AA02-DCC789D4D597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411125-AF9C-40C1-812E-239586D2E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81788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48125"/>
            <a:ext cx="81788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7A3640-0C65-40A6-8156-7DB1C92E6717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41E8A0-35AA-4AFD-9750-38BFEC36E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338EAC-237B-4C83-BB3A-AE6D8BBB1704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C4EBA8-2D1E-4FDB-B7F4-7A495B347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989E02-49DE-41D2-BE06-8493408BB80F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4513B6-230B-4EAB-A371-3751215AB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F06DF3-8084-4289-B347-B403C15CFA2B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9A832F-C407-4BFB-B76D-E65FEACC0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6F0546-44BA-4BE8-8679-458A4A412B79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3D2127-CAE7-4229-B218-F96EFEFDD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A5F881-5794-4861-A6FE-7F4B34397EE6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16AC96-A42F-4B29-AFC7-317F7D0C2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9C886-D62B-4318-B562-6AF40B3D3FE5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170B-1354-4BF9-9941-A1480134A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18743-5FFF-4EDF-9900-E3AE0A02ACE4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F834D-CCEB-4D25-9144-8D46B5F8E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387C6-EA13-498D-A239-26FC49FCBB6D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6EE14-F8F2-4549-8662-1915EF8D7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24A3E-51EE-43B4-9D94-D7F4C6B83A81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4A94D-FFF9-42BC-B4D9-0E5412BE5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78FC6-1FE1-419C-89B8-AD40C261311F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BB32D-4538-4750-995D-F0AF4C71B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A360-F2D1-4880-8CDD-AE671B0E743E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52DAE-EE54-4E09-ADE9-1E0C26F04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ACDD7-2411-408C-917B-A5E1701135EE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EA328-4EF2-451B-825F-7229AA42D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B3EA5-DA23-42C2-9DE7-147B93AA9A24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59FEE-51C0-4AC1-B747-275554CE8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27B3D646-51F9-462A-8FBD-DAFC6537830B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3BEDC813-0CAE-4D8A-B5AD-5D984103D0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87783" name="Picture 7" descr="paint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Volume Rendering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Lecture 21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C577-7B41-4CC3-8BCE-A64B9BE90248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E2F3-FA18-4795-A2BC-0E3A6D5606D9}" type="slidenum">
              <a:rPr lang="en-US"/>
              <a:pPr/>
              <a:t>10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Graphics - Pros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Advantages:</a:t>
            </a:r>
          </a:p>
          <a:p>
            <a:pPr lvl="1">
              <a:lnSpc>
                <a:spcPct val="70000"/>
              </a:lnSpc>
            </a:pPr>
            <a:r>
              <a:rPr lang="en-US" sz="3200"/>
              <a:t>Required for sampled data and amorphous phenomena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Insensitive to scene complexity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Insensitive to surface type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Allows block operations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C3FF-7208-4673-99AE-A95F3317E9EF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17B9-8BDB-4BCE-92C0-3908971EC73E}" type="slidenum">
              <a:rPr lang="en-US"/>
              <a:pPr/>
              <a:t>11</a:t>
            </a:fld>
            <a:endParaRPr 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Graphics Applications (simulation data set)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541338"/>
          </a:xfrm>
        </p:spPr>
        <p:txBody>
          <a:bodyPr/>
          <a:lstStyle/>
          <a:p>
            <a:r>
              <a:rPr lang="en-US"/>
              <a:t>Scientific data set visualization</a:t>
            </a:r>
          </a:p>
        </p:txBody>
      </p:sp>
      <p:graphicFrame>
        <p:nvGraphicFramePr>
          <p:cNvPr id="508932" name="Object 4"/>
          <p:cNvGraphicFramePr>
            <a:graphicFrameLocks noChangeAspect="1"/>
          </p:cNvGraphicFramePr>
          <p:nvPr/>
        </p:nvGraphicFramePr>
        <p:xfrm>
          <a:off x="5105400" y="2743200"/>
          <a:ext cx="3733800" cy="3733800"/>
        </p:xfrm>
        <a:graphic>
          <a:graphicData uri="http://schemas.openxmlformats.org/presentationml/2006/ole">
            <p:oleObj spid="_x0000_s508932" name="Clip" r:id="rId3" imgW="4752381" imgH="4752381" progId="">
              <p:embed/>
            </p:oleObj>
          </a:graphicData>
        </a:graphic>
      </p:graphicFrame>
      <p:graphicFrame>
        <p:nvGraphicFramePr>
          <p:cNvPr id="508933" name="Object 5"/>
          <p:cNvGraphicFramePr>
            <a:graphicFrameLocks noChangeAspect="1"/>
          </p:cNvGraphicFramePr>
          <p:nvPr/>
        </p:nvGraphicFramePr>
        <p:xfrm>
          <a:off x="1143000" y="3200400"/>
          <a:ext cx="3695700" cy="2771775"/>
        </p:xfrm>
        <a:graphic>
          <a:graphicData uri="http://schemas.openxmlformats.org/presentationml/2006/ole">
            <p:oleObj spid="_x0000_s508933" name="Clip" r:id="rId4" imgW="5714286" imgH="4285714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117-27EE-4F28-8B71-72639048173A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412E-B1BA-40FD-B15A-9576BABEC0A9}" type="slidenum">
              <a:rPr lang="en-US"/>
              <a:pPr/>
              <a:t>12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Volume Graphics Applications (artistic data set)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Amorphous entity visualization </a:t>
            </a:r>
          </a:p>
          <a:p>
            <a:pPr lvl="1"/>
            <a:r>
              <a:rPr lang="en-US"/>
              <a:t>smoke, steam, fire</a:t>
            </a:r>
          </a:p>
        </p:txBody>
      </p:sp>
      <p:pic>
        <p:nvPicPr>
          <p:cNvPr id="506884" name="Picture 4" descr="teap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29000"/>
            <a:ext cx="2638425" cy="2341563"/>
          </a:xfrm>
          <a:prstGeom prst="rect">
            <a:avLst/>
          </a:prstGeom>
          <a:noFill/>
        </p:spPr>
      </p:pic>
      <p:pic>
        <p:nvPicPr>
          <p:cNvPr id="506885" name="Picture 5" descr="cowanim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505200"/>
            <a:ext cx="2925763" cy="245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BF4A-837F-4701-A627-4C87E3F9B4A0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9A0-7C9C-4429-A250-74C658C50FF7}" type="slidenum">
              <a:rPr lang="en-US"/>
              <a:pPr/>
              <a:t>13</a:t>
            </a:fld>
            <a:endParaRPr lang="en-US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How to visualize?</a:t>
            </a:r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4522788" cy="4171950"/>
          </a:xfrm>
        </p:spPr>
        <p:txBody>
          <a:bodyPr/>
          <a:lstStyle/>
          <a:p>
            <a:r>
              <a:rPr kumimoji="0" lang="en-US" sz="2400">
                <a:latin typeface="Comic Sans MS" pitchFamily="66" charset="0"/>
              </a:rPr>
              <a:t>Slicing: display the volume data, mapped to colors, along a slice plane</a:t>
            </a:r>
          </a:p>
          <a:p>
            <a:r>
              <a:rPr kumimoji="0" lang="en-US" sz="2400">
                <a:latin typeface="Comic Sans MS" pitchFamily="66" charset="0"/>
              </a:rPr>
              <a:t>Iso-surfacing: generate opaque and semi-opaque surfaces on the fly </a:t>
            </a:r>
          </a:p>
          <a:p>
            <a:r>
              <a:rPr kumimoji="0" lang="en-US" sz="2400">
                <a:latin typeface="Comic Sans MS" pitchFamily="66" charset="0"/>
              </a:rPr>
              <a:t>Transparency effects: volume material attenuates reflected or emitted light</a:t>
            </a:r>
          </a:p>
        </p:txBody>
      </p:sp>
      <p:pic>
        <p:nvPicPr>
          <p:cNvPr id="8785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963" y="2019300"/>
            <a:ext cx="3114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7785100" y="1600200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slice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78598" name="Text Box 6"/>
          <p:cNvSpPr txBox="1">
            <a:spLocks noChangeArrowheads="1"/>
          </p:cNvSpPr>
          <p:nvPr/>
        </p:nvSpPr>
        <p:spPr bwMode="auto">
          <a:xfrm>
            <a:off x="3721100" y="5511800"/>
            <a:ext cx="2698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Semi-transparent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material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78599" name="Text Box 7"/>
          <p:cNvSpPr txBox="1">
            <a:spLocks noChangeArrowheads="1"/>
          </p:cNvSpPr>
          <p:nvPr/>
        </p:nvSpPr>
        <p:spPr bwMode="auto">
          <a:xfrm>
            <a:off x="6737350" y="56769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Iso-surface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 flipH="1">
            <a:off x="6985000" y="1828800"/>
            <a:ext cx="8001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1" name="Line 9"/>
          <p:cNvSpPr>
            <a:spLocks noChangeShapeType="1"/>
          </p:cNvSpPr>
          <p:nvPr/>
        </p:nvSpPr>
        <p:spPr bwMode="auto">
          <a:xfrm flipH="1" flipV="1">
            <a:off x="7302500" y="3987800"/>
            <a:ext cx="482600" cy="1524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2" name="Line 10"/>
          <p:cNvSpPr>
            <a:spLocks noChangeShapeType="1"/>
          </p:cNvSpPr>
          <p:nvPr/>
        </p:nvSpPr>
        <p:spPr bwMode="auto">
          <a:xfrm flipV="1">
            <a:off x="5287963" y="4483100"/>
            <a:ext cx="465137" cy="1028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BBC4-C7CD-4A73-96B9-E13271E18425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2A8-C726-4F3D-90E1-86AEEB3EDCF8}" type="slidenum">
              <a:rPr lang="en-US"/>
              <a:pPr/>
              <a:t>14</a:t>
            </a:fld>
            <a:endParaRPr lang="en-US"/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Data</a:t>
            </a:r>
          </a:p>
        </p:txBody>
      </p:sp>
      <p:sp>
        <p:nvSpPr>
          <p:cNvPr id="1046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145463" cy="41719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Continuous scalar field in 3D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Discrete volume:</a:t>
            </a:r>
            <a:br>
              <a:rPr lang="en-US"/>
            </a:br>
            <a:r>
              <a:rPr lang="en-US"/>
              <a:t>voxels</a:t>
            </a:r>
          </a:p>
          <a:p>
            <a:r>
              <a:rPr lang="en-US"/>
              <a:t>Sampling</a:t>
            </a:r>
          </a:p>
          <a:p>
            <a:r>
              <a:rPr lang="en-US"/>
              <a:t>Reconstruction</a:t>
            </a:r>
          </a:p>
        </p:txBody>
      </p:sp>
      <p:grpSp>
        <p:nvGrpSpPr>
          <p:cNvPr id="1046535" name="Group 7"/>
          <p:cNvGrpSpPr>
            <a:grpSpLocks/>
          </p:cNvGrpSpPr>
          <p:nvPr/>
        </p:nvGrpSpPr>
        <p:grpSpPr bwMode="auto">
          <a:xfrm>
            <a:off x="557213" y="2722563"/>
            <a:ext cx="7848600" cy="936625"/>
            <a:chOff x="384" y="1296"/>
            <a:chExt cx="4944" cy="590"/>
          </a:xfrm>
        </p:grpSpPr>
        <p:sp>
          <p:nvSpPr>
            <p:cNvPr id="1046530" name="Rectangle 2"/>
            <p:cNvSpPr>
              <a:spLocks noChangeArrowheads="1"/>
            </p:cNvSpPr>
            <p:nvPr/>
          </p:nvSpPr>
          <p:spPr bwMode="auto">
            <a:xfrm>
              <a:off x="384" y="1296"/>
              <a:ext cx="4944" cy="590"/>
            </a:xfrm>
            <a:prstGeom prst="rect">
              <a:avLst/>
            </a:prstGeom>
            <a:gradFill rotWithShape="1">
              <a:gsLst>
                <a:gs pos="0">
                  <a:srgbClr val="600000"/>
                </a:gs>
                <a:gs pos="50000">
                  <a:srgbClr val="600000">
                    <a:gamma/>
                    <a:shade val="46275"/>
                    <a:invGamma/>
                  </a:srgbClr>
                </a:gs>
                <a:gs pos="100000">
                  <a:srgbClr val="600000"/>
                </a:gs>
              </a:gsLst>
              <a:lin ang="2700000" scaled="1"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046533" name="Picture 5" descr="f(xyz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" y="1433"/>
              <a:ext cx="4203" cy="300"/>
            </a:xfrm>
            <a:prstGeom prst="rect">
              <a:avLst/>
            </a:prstGeom>
            <a:noFill/>
            <a:ln/>
            <a:effectLst>
              <a:outerShdw dist="35921" dir="2700000" algn="ctr" rotWithShape="0">
                <a:schemeClr val="tx1"/>
              </a:outerShdw>
            </a:effectLst>
          </p:spPr>
        </p:pic>
      </p:grpSp>
      <p:pic>
        <p:nvPicPr>
          <p:cNvPr id="1046534" name="Picture 6" descr="voxels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406775" y="3727450"/>
            <a:ext cx="5195888" cy="2230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3F7-6F75-499D-A40A-9DCB6E711485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473-A1B2-435E-9ACB-470F67FAF5D4}" type="slidenum">
              <a:rPr lang="en-US"/>
              <a:pPr/>
              <a:t>15</a:t>
            </a:fld>
            <a:endParaRPr lang="en-US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Volume Rendering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49413"/>
            <a:ext cx="8135938" cy="4648200"/>
          </a:xfrm>
        </p:spPr>
        <p:txBody>
          <a:bodyPr/>
          <a:lstStyle/>
          <a:p>
            <a:r>
              <a:rPr lang="en-US" sz="2800"/>
              <a:t>Render volume </a:t>
            </a:r>
            <a:r>
              <a:rPr lang="en-US" sz="2800">
                <a:solidFill>
                  <a:schemeClr val="accent2"/>
                </a:solidFill>
              </a:rPr>
              <a:t>without extracting any surfaces</a:t>
            </a:r>
            <a:r>
              <a:rPr lang="en-US" sz="2800"/>
              <a:t> (DVR)</a:t>
            </a:r>
          </a:p>
          <a:p>
            <a:r>
              <a:rPr lang="en-US" sz="2800"/>
              <a:t>Map scalar values to </a:t>
            </a:r>
            <a:r>
              <a:rPr lang="en-US" sz="2800">
                <a:solidFill>
                  <a:schemeClr val="accent2"/>
                </a:solidFill>
              </a:rPr>
              <a:t>optical properties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(color, opacity)</a:t>
            </a:r>
          </a:p>
          <a:p>
            <a:r>
              <a:rPr lang="en-US" sz="2800"/>
              <a:t>Need optical model</a:t>
            </a:r>
          </a:p>
          <a:p>
            <a:r>
              <a:rPr lang="en-US" sz="2800"/>
              <a:t>Solve </a:t>
            </a:r>
            <a:r>
              <a:rPr lang="en-US" sz="2800">
                <a:solidFill>
                  <a:schemeClr val="accent2"/>
                </a:solidFill>
              </a:rPr>
              <a:t>volume rendering</a:t>
            </a:r>
            <a:br>
              <a:rPr lang="en-US" sz="2800">
                <a:solidFill>
                  <a:schemeClr val="accent2"/>
                </a:solidFill>
              </a:rPr>
            </a:br>
            <a:r>
              <a:rPr lang="en-US" sz="2800">
                <a:solidFill>
                  <a:schemeClr val="accent2"/>
                </a:solidFill>
              </a:rPr>
              <a:t>integral </a:t>
            </a:r>
            <a:r>
              <a:rPr lang="en-US" sz="2800"/>
              <a:t>for viewing rays</a:t>
            </a:r>
            <a:br>
              <a:rPr lang="en-US" sz="2800"/>
            </a:br>
            <a:r>
              <a:rPr lang="en-US" sz="2800"/>
              <a:t>into the volume</a:t>
            </a:r>
          </a:p>
        </p:txBody>
      </p:sp>
      <p:pic>
        <p:nvPicPr>
          <p:cNvPr id="1047556" name="Picture 4" descr="illum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8725" y="2840038"/>
            <a:ext cx="3559175" cy="3136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A57A-F9F2-425B-93DB-B0531BC4BCB2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6085-1B7E-4CF6-B302-97152CC7652C}" type="slidenum">
              <a:rPr lang="en-US"/>
              <a:pPr/>
              <a:t>16</a:t>
            </a:fld>
            <a:endParaRPr lang="en-US"/>
          </a:p>
        </p:txBody>
      </p:sp>
      <p:sp>
        <p:nvSpPr>
          <p:cNvPr id="88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Rendering Pipeline I</a:t>
            </a:r>
          </a:p>
        </p:txBody>
      </p:sp>
      <p:sp>
        <p:nvSpPr>
          <p:cNvPr id="883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Detection of Structures</a:t>
            </a:r>
          </a:p>
          <a:p>
            <a:r>
              <a:rPr lang="en-US"/>
              <a:t>Shading</a:t>
            </a:r>
          </a:p>
          <a:p>
            <a:r>
              <a:rPr lang="en-US"/>
              <a:t>Reconstruct (interpolate/filter) color/opacity</a:t>
            </a:r>
          </a:p>
          <a:p>
            <a:r>
              <a:rPr lang="en-US"/>
              <a:t>Composite</a:t>
            </a:r>
          </a:p>
          <a:p>
            <a:r>
              <a:rPr lang="en-US"/>
              <a:t>Final Image Validation (change parameters)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5ABE-4251-448A-9CFF-7CC82F0AA658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3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416-43CB-4DC3-A6F4-90FA1825137D}" type="slidenum">
              <a:rPr lang="en-US"/>
              <a:pPr/>
              <a:t>17</a:t>
            </a:fld>
            <a:endParaRPr lang="en-US"/>
          </a:p>
        </p:txBody>
      </p:sp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Direct Rendering Pipeline</a:t>
            </a:r>
          </a:p>
        </p:txBody>
      </p:sp>
      <p:sp>
        <p:nvSpPr>
          <p:cNvPr id="884739" name="Text Box 3"/>
          <p:cNvSpPr txBox="1">
            <a:spLocks noChangeArrowheads="1"/>
          </p:cNvSpPr>
          <p:nvPr/>
        </p:nvSpPr>
        <p:spPr bwMode="auto">
          <a:xfrm>
            <a:off x="1828800" y="2362200"/>
            <a:ext cx="1312863" cy="831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Classify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Shade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0" name="Text Box 4"/>
          <p:cNvSpPr txBox="1">
            <a:spLocks noChangeArrowheads="1"/>
          </p:cNvSpPr>
          <p:nvPr/>
        </p:nvSpPr>
        <p:spPr bwMode="auto">
          <a:xfrm>
            <a:off x="3276600" y="3276600"/>
            <a:ext cx="1449388" cy="831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Visibility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order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1" name="Text Box 5"/>
          <p:cNvSpPr txBox="1">
            <a:spLocks noChangeArrowheads="1"/>
          </p:cNvSpPr>
          <p:nvPr/>
        </p:nvSpPr>
        <p:spPr bwMode="auto">
          <a:xfrm>
            <a:off x="4343400" y="2514600"/>
            <a:ext cx="1925638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Reconstruct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2" name="Text Box 6"/>
          <p:cNvSpPr txBox="1">
            <a:spLocks noChangeArrowheads="1"/>
          </p:cNvSpPr>
          <p:nvPr/>
        </p:nvSpPr>
        <p:spPr bwMode="auto">
          <a:xfrm>
            <a:off x="6019800" y="3276600"/>
            <a:ext cx="1641475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Composite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3" name="Text Box 7"/>
          <p:cNvSpPr txBox="1">
            <a:spLocks noChangeArrowheads="1"/>
          </p:cNvSpPr>
          <p:nvPr/>
        </p:nvSpPr>
        <p:spPr bwMode="auto">
          <a:xfrm>
            <a:off x="4038600" y="5486400"/>
            <a:ext cx="1362075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Validate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4" name="Line 8"/>
          <p:cNvSpPr>
            <a:spLocks noChangeShapeType="1"/>
          </p:cNvSpPr>
          <p:nvPr/>
        </p:nvSpPr>
        <p:spPr bwMode="auto">
          <a:xfrm>
            <a:off x="2743200" y="3194050"/>
            <a:ext cx="53340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4745" name="Line 9"/>
          <p:cNvSpPr>
            <a:spLocks noChangeShapeType="1"/>
          </p:cNvSpPr>
          <p:nvPr/>
        </p:nvSpPr>
        <p:spPr bwMode="auto">
          <a:xfrm flipV="1">
            <a:off x="3886200" y="26670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4746" name="Line 10"/>
          <p:cNvSpPr>
            <a:spLocks noChangeShapeType="1"/>
          </p:cNvSpPr>
          <p:nvPr/>
        </p:nvSpPr>
        <p:spPr bwMode="auto">
          <a:xfrm>
            <a:off x="5400675" y="2981325"/>
            <a:ext cx="619125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4747" name="Group 11"/>
          <p:cNvGrpSpPr>
            <a:grpSpLocks/>
          </p:cNvGrpSpPr>
          <p:nvPr/>
        </p:nvGrpSpPr>
        <p:grpSpPr bwMode="auto">
          <a:xfrm>
            <a:off x="1233488" y="4270375"/>
            <a:ext cx="1092200" cy="1092200"/>
            <a:chOff x="2547" y="1619"/>
            <a:chExt cx="688" cy="688"/>
          </a:xfrm>
        </p:grpSpPr>
        <p:grpSp>
          <p:nvGrpSpPr>
            <p:cNvPr id="884748" name="Group 12"/>
            <p:cNvGrpSpPr>
              <a:grpSpLocks/>
            </p:cNvGrpSpPr>
            <p:nvPr/>
          </p:nvGrpSpPr>
          <p:grpSpPr bwMode="auto">
            <a:xfrm>
              <a:off x="2547" y="1619"/>
              <a:ext cx="547" cy="548"/>
              <a:chOff x="2256" y="1641"/>
              <a:chExt cx="547" cy="548"/>
            </a:xfrm>
          </p:grpSpPr>
          <p:sp>
            <p:nvSpPr>
              <p:cNvPr id="884749" name="AutoShape 13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0" name="AutoShape 14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1" name="AutoShape 15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2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3" name="AutoShape 17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4" name="AutoShape 18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5" name="AutoShape 19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6" name="AutoShape 20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7" name="AutoShape 21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8" name="AutoShap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9" name="AutoShap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0" name="AutoShape 24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1" name="AutoShape 25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2" name="AutoShape 26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3" name="AutoShape 27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4" name="AutoShape 28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5" name="AutoShape 29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6" name="AutoShape 30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7" name="AutoShape 31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8" name="AutoShape 32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9" name="AutoShape 33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0" name="AutoShape 34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1" name="AutoShape 35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2" name="AutoShape 36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3" name="AutoShape 37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4" name="AutoShape 38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5" name="AutoShape 39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6" name="AutoShape 40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7" name="AutoShape 41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8" name="AutoShape 42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9" name="AutoShape 43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0" name="AutoShape 44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1" name="AutoShape 45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2" name="AutoShape 46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3" name="AutoShape 47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4" name="AutoShape 48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785" name="Group 49"/>
            <p:cNvGrpSpPr>
              <a:grpSpLocks/>
            </p:cNvGrpSpPr>
            <p:nvPr/>
          </p:nvGrpSpPr>
          <p:grpSpPr bwMode="auto">
            <a:xfrm>
              <a:off x="2575" y="1648"/>
              <a:ext cx="547" cy="548"/>
              <a:chOff x="2922" y="1756"/>
              <a:chExt cx="547" cy="548"/>
            </a:xfrm>
          </p:grpSpPr>
          <p:sp>
            <p:nvSpPr>
              <p:cNvPr id="884786" name="AutoShape 50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7" name="AutoShape 51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8" name="AutoShape 52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9" name="AutoShape 53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0" name="AutoShape 54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1" name="AutoShape 55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2" name="AutoShape 56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3" name="AutoShape 57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4" name="AutoShape 58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5" name="AutoShape 59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6" name="AutoShape 60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7" name="AutoShape 61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8" name="AutoShape 62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9" name="AutoShape 63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0" name="AutoShape 64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1" name="AutoShape 65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2" name="AutoShape 66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3" name="AutoShape 67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4" name="AutoShape 68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5" name="AutoShape 69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6" name="AutoShape 70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7" name="AutoShape 71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8" name="AutoShape 72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9" name="AutoShape 73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0" name="AutoShape 74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1" name="AutoShape 75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2" name="AutoShape 76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3" name="AutoShape 77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4" name="AutoShape 78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5" name="AutoShape 79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6" name="AutoShape 80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7" name="AutoShape 81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8" name="AutoShape 82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9" name="AutoShape 83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0" name="AutoShape 84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1" name="AutoShape 85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822" name="Group 86"/>
            <p:cNvGrpSpPr>
              <a:grpSpLocks/>
            </p:cNvGrpSpPr>
            <p:nvPr/>
          </p:nvGrpSpPr>
          <p:grpSpPr bwMode="auto">
            <a:xfrm>
              <a:off x="2604" y="1675"/>
              <a:ext cx="547" cy="548"/>
              <a:chOff x="2900" y="1709"/>
              <a:chExt cx="547" cy="548"/>
            </a:xfrm>
          </p:grpSpPr>
          <p:sp>
            <p:nvSpPr>
              <p:cNvPr id="884823" name="AutoShape 87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4" name="AutoShape 88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5" name="AutoShape 89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6" name="AutoShape 90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7" name="AutoShape 91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8" name="AutoShape 92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9" name="AutoShape 93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0" name="AutoShape 94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1" name="AutoShape 95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2" name="AutoShape 96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3" name="AutoShape 97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4" name="AutoShape 98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5" name="AutoShape 99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6" name="AutoShape 100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7" name="AutoShape 101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8" name="AutoShape 102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9" name="AutoShape 103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0" name="AutoShape 104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1" name="AutoShape 105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2" name="AutoShape 106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3" name="AutoShape 107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4" name="AutoShape 108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5" name="AutoShape 109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6" name="AutoShape 110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7" name="AutoShape 111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8" name="AutoShape 112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9" name="AutoShape 113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0" name="AutoShape 114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1" name="AutoShape 115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2" name="AutoShape 116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3" name="AutoShape 117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4" name="AutoShape 118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5" name="AutoShape 119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6" name="AutoShape 120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7" name="AutoShape 121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8" name="AutoShape 122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859" name="Group 123"/>
            <p:cNvGrpSpPr>
              <a:grpSpLocks/>
            </p:cNvGrpSpPr>
            <p:nvPr/>
          </p:nvGrpSpPr>
          <p:grpSpPr bwMode="auto">
            <a:xfrm>
              <a:off x="2633" y="1703"/>
              <a:ext cx="547" cy="548"/>
              <a:chOff x="2922" y="1727"/>
              <a:chExt cx="547" cy="548"/>
            </a:xfrm>
          </p:grpSpPr>
          <p:sp>
            <p:nvSpPr>
              <p:cNvPr id="884860" name="AutoShape 124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1" name="AutoShape 125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2" name="AutoShape 126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3" name="AutoShape 127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4" name="AutoShape 128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5" name="AutoShape 129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6" name="AutoShape 130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7" name="AutoShape 131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8" name="AutoShape 132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9" name="AutoShape 133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0" name="AutoShape 134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1" name="AutoShape 135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2" name="AutoShape 136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3" name="AutoShape 137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4" name="AutoShape 138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5" name="AutoShape 139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6" name="AutoShape 140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7" name="AutoShape 141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8" name="AutoShape 142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9" name="AutoShape 143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0" name="AutoShape 144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1" name="AutoShape 145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2" name="AutoShape 146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3" name="AutoShape 147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4" name="AutoShape 148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5" name="AutoShape 149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6" name="AutoShape 150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7" name="AutoShape 151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8" name="AutoShape 152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9" name="AutoShape 153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0" name="AutoShape 154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1" name="AutoShape 155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2" name="AutoShape 156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3" name="AutoShape 157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4" name="AutoShape 158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5" name="AutoShape 159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896" name="Group 160"/>
            <p:cNvGrpSpPr>
              <a:grpSpLocks/>
            </p:cNvGrpSpPr>
            <p:nvPr/>
          </p:nvGrpSpPr>
          <p:grpSpPr bwMode="auto">
            <a:xfrm>
              <a:off x="2660" y="1732"/>
              <a:ext cx="547" cy="548"/>
              <a:chOff x="2976" y="1707"/>
              <a:chExt cx="547" cy="548"/>
            </a:xfrm>
          </p:grpSpPr>
          <p:sp>
            <p:nvSpPr>
              <p:cNvPr id="884897" name="AutoShape 161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8" name="AutoShape 162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9" name="AutoShape 163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0" name="AutoShape 164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1" name="AutoShape 165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2" name="AutoShape 166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3" name="AutoShape 167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4" name="AutoShape 168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5" name="AutoShape 169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6" name="AutoShape 170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7" name="AutoShape 171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8" name="AutoShape 172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9" name="AutoShape 173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0" name="AutoShape 174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1" name="AutoShape 175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2" name="AutoShape 176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3" name="AutoShape 177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4" name="AutoShape 178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5" name="AutoShape 179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6" name="AutoShape 180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7" name="AutoShape 181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8" name="AutoShape 182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9" name="AutoShape 183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0" name="AutoShape 184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1" name="AutoShape 185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2" name="AutoShape 186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3" name="AutoShape 187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4" name="AutoShape 188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5" name="AutoShape 189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6" name="AutoShape 190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7" name="AutoShape 191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8" name="AutoShape 192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9" name="AutoShape 193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0" name="AutoShape 194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1" name="AutoShape 195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2" name="AutoShape 196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933" name="Group 197"/>
            <p:cNvGrpSpPr>
              <a:grpSpLocks/>
            </p:cNvGrpSpPr>
            <p:nvPr/>
          </p:nvGrpSpPr>
          <p:grpSpPr bwMode="auto">
            <a:xfrm>
              <a:off x="2688" y="1759"/>
              <a:ext cx="547" cy="548"/>
              <a:chOff x="3015" y="1660"/>
              <a:chExt cx="547" cy="548"/>
            </a:xfrm>
          </p:grpSpPr>
          <p:sp>
            <p:nvSpPr>
              <p:cNvPr id="884934" name="AutoShape 198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5" name="AutoShape 199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6" name="AutoShape 200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7" name="AutoShape 201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8" name="AutoShape 202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9" name="AutoShape 203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0" name="AutoShape 204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1" name="AutoShape 205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2" name="AutoShape 206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3" name="AutoShape 207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4" name="AutoShape 208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5" name="AutoShape 209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6" name="AutoShape 210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7" name="AutoShape 211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8" name="AutoShape 212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9" name="AutoShape 213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0" name="AutoShape 214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1" name="AutoShape 215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2" name="AutoShape 216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3" name="AutoShape 217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4" name="AutoShape 218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5" name="AutoShape 219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6" name="AutoShape 220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7" name="AutoShape 221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8" name="AutoShape 222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9" name="AutoShape 223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0" name="AutoShape 224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1" name="AutoShape 225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2" name="AutoShape 226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3" name="AutoShape 227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4" name="AutoShape 228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5" name="AutoShape 229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6" name="AutoShape 230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7" name="AutoShape 231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8" name="AutoShape 232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9" name="AutoShape 233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84970" name="Group 234"/>
          <p:cNvGrpSpPr>
            <a:grpSpLocks/>
          </p:cNvGrpSpPr>
          <p:nvPr/>
        </p:nvGrpSpPr>
        <p:grpSpPr bwMode="auto">
          <a:xfrm>
            <a:off x="7250113" y="4349750"/>
            <a:ext cx="920750" cy="1289050"/>
            <a:chOff x="2546" y="2941"/>
            <a:chExt cx="580" cy="812"/>
          </a:xfrm>
        </p:grpSpPr>
        <p:sp>
          <p:nvSpPr>
            <p:cNvPr id="884971" name="Rectangle 235"/>
            <p:cNvSpPr>
              <a:spLocks noChangeArrowheads="1"/>
            </p:cNvSpPr>
            <p:nvPr/>
          </p:nvSpPr>
          <p:spPr bwMode="auto">
            <a:xfrm>
              <a:off x="2604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2" name="Rectangle 236"/>
            <p:cNvSpPr>
              <a:spLocks noChangeArrowheads="1"/>
            </p:cNvSpPr>
            <p:nvPr/>
          </p:nvSpPr>
          <p:spPr bwMode="auto">
            <a:xfrm>
              <a:off x="2662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3" name="Rectangle 237"/>
            <p:cNvSpPr>
              <a:spLocks noChangeArrowheads="1"/>
            </p:cNvSpPr>
            <p:nvPr/>
          </p:nvSpPr>
          <p:spPr bwMode="auto">
            <a:xfrm>
              <a:off x="2720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4" name="Rectangle 238"/>
            <p:cNvSpPr>
              <a:spLocks noChangeArrowheads="1"/>
            </p:cNvSpPr>
            <p:nvPr/>
          </p:nvSpPr>
          <p:spPr bwMode="auto">
            <a:xfrm>
              <a:off x="2778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5" name="Rectangle 239"/>
            <p:cNvSpPr>
              <a:spLocks noChangeArrowheads="1"/>
            </p:cNvSpPr>
            <p:nvPr/>
          </p:nvSpPr>
          <p:spPr bwMode="auto">
            <a:xfrm>
              <a:off x="2836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6" name="Rectangle 240"/>
            <p:cNvSpPr>
              <a:spLocks noChangeArrowheads="1"/>
            </p:cNvSpPr>
            <p:nvPr/>
          </p:nvSpPr>
          <p:spPr bwMode="auto">
            <a:xfrm>
              <a:off x="2894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7" name="Rectangle 241"/>
            <p:cNvSpPr>
              <a:spLocks noChangeArrowheads="1"/>
            </p:cNvSpPr>
            <p:nvPr/>
          </p:nvSpPr>
          <p:spPr bwMode="auto">
            <a:xfrm>
              <a:off x="2952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8" name="Rectangle 242"/>
            <p:cNvSpPr>
              <a:spLocks noChangeArrowheads="1"/>
            </p:cNvSpPr>
            <p:nvPr/>
          </p:nvSpPr>
          <p:spPr bwMode="auto">
            <a:xfrm>
              <a:off x="3010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9" name="Rectangle 243"/>
            <p:cNvSpPr>
              <a:spLocks noChangeArrowheads="1"/>
            </p:cNvSpPr>
            <p:nvPr/>
          </p:nvSpPr>
          <p:spPr bwMode="auto">
            <a:xfrm>
              <a:off x="2604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0" name="Rectangle 244"/>
            <p:cNvSpPr>
              <a:spLocks noChangeArrowheads="1"/>
            </p:cNvSpPr>
            <p:nvPr/>
          </p:nvSpPr>
          <p:spPr bwMode="auto">
            <a:xfrm>
              <a:off x="2662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1" name="Rectangle 245"/>
            <p:cNvSpPr>
              <a:spLocks noChangeArrowheads="1"/>
            </p:cNvSpPr>
            <p:nvPr/>
          </p:nvSpPr>
          <p:spPr bwMode="auto">
            <a:xfrm>
              <a:off x="2720" y="299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2" name="Rectangle 246"/>
            <p:cNvSpPr>
              <a:spLocks noChangeArrowheads="1"/>
            </p:cNvSpPr>
            <p:nvPr/>
          </p:nvSpPr>
          <p:spPr bwMode="auto">
            <a:xfrm>
              <a:off x="2778" y="299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3" name="Rectangle 247"/>
            <p:cNvSpPr>
              <a:spLocks noChangeArrowheads="1"/>
            </p:cNvSpPr>
            <p:nvPr/>
          </p:nvSpPr>
          <p:spPr bwMode="auto">
            <a:xfrm>
              <a:off x="2836" y="299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4" name="Rectangle 248"/>
            <p:cNvSpPr>
              <a:spLocks noChangeArrowheads="1"/>
            </p:cNvSpPr>
            <p:nvPr/>
          </p:nvSpPr>
          <p:spPr bwMode="auto">
            <a:xfrm>
              <a:off x="2894" y="299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5" name="Rectangle 249"/>
            <p:cNvSpPr>
              <a:spLocks noChangeArrowheads="1"/>
            </p:cNvSpPr>
            <p:nvPr/>
          </p:nvSpPr>
          <p:spPr bwMode="auto">
            <a:xfrm>
              <a:off x="2952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6" name="Rectangle 250"/>
            <p:cNvSpPr>
              <a:spLocks noChangeArrowheads="1"/>
            </p:cNvSpPr>
            <p:nvPr/>
          </p:nvSpPr>
          <p:spPr bwMode="auto">
            <a:xfrm>
              <a:off x="3010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7" name="Rectangle 251"/>
            <p:cNvSpPr>
              <a:spLocks noChangeArrowheads="1"/>
            </p:cNvSpPr>
            <p:nvPr/>
          </p:nvSpPr>
          <p:spPr bwMode="auto">
            <a:xfrm>
              <a:off x="2604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8" name="Rectangle 252"/>
            <p:cNvSpPr>
              <a:spLocks noChangeArrowheads="1"/>
            </p:cNvSpPr>
            <p:nvPr/>
          </p:nvSpPr>
          <p:spPr bwMode="auto">
            <a:xfrm>
              <a:off x="2662" y="3057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9" name="Rectangle 253"/>
            <p:cNvSpPr>
              <a:spLocks noChangeArrowheads="1"/>
            </p:cNvSpPr>
            <p:nvPr/>
          </p:nvSpPr>
          <p:spPr bwMode="auto">
            <a:xfrm>
              <a:off x="2720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0" name="Rectangle 254"/>
            <p:cNvSpPr>
              <a:spLocks noChangeArrowheads="1"/>
            </p:cNvSpPr>
            <p:nvPr/>
          </p:nvSpPr>
          <p:spPr bwMode="auto">
            <a:xfrm>
              <a:off x="2778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1" name="Rectangle 255"/>
            <p:cNvSpPr>
              <a:spLocks noChangeArrowheads="1"/>
            </p:cNvSpPr>
            <p:nvPr/>
          </p:nvSpPr>
          <p:spPr bwMode="auto">
            <a:xfrm>
              <a:off x="2836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2" name="Rectangle 256"/>
            <p:cNvSpPr>
              <a:spLocks noChangeArrowheads="1"/>
            </p:cNvSpPr>
            <p:nvPr/>
          </p:nvSpPr>
          <p:spPr bwMode="auto">
            <a:xfrm>
              <a:off x="2894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3" name="Rectangle 257"/>
            <p:cNvSpPr>
              <a:spLocks noChangeArrowheads="1"/>
            </p:cNvSpPr>
            <p:nvPr/>
          </p:nvSpPr>
          <p:spPr bwMode="auto">
            <a:xfrm>
              <a:off x="2952" y="3057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4" name="Rectangle 258"/>
            <p:cNvSpPr>
              <a:spLocks noChangeArrowheads="1"/>
            </p:cNvSpPr>
            <p:nvPr/>
          </p:nvSpPr>
          <p:spPr bwMode="auto">
            <a:xfrm>
              <a:off x="3010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5" name="Rectangle 259"/>
            <p:cNvSpPr>
              <a:spLocks noChangeArrowheads="1"/>
            </p:cNvSpPr>
            <p:nvPr/>
          </p:nvSpPr>
          <p:spPr bwMode="auto">
            <a:xfrm>
              <a:off x="2604" y="311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6" name="Rectangle 260"/>
            <p:cNvSpPr>
              <a:spLocks noChangeArrowheads="1"/>
            </p:cNvSpPr>
            <p:nvPr/>
          </p:nvSpPr>
          <p:spPr bwMode="auto">
            <a:xfrm>
              <a:off x="2662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7" name="Rectangle 261"/>
            <p:cNvSpPr>
              <a:spLocks noChangeArrowheads="1"/>
            </p:cNvSpPr>
            <p:nvPr/>
          </p:nvSpPr>
          <p:spPr bwMode="auto">
            <a:xfrm>
              <a:off x="2720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8" name="Rectangle 262"/>
            <p:cNvSpPr>
              <a:spLocks noChangeArrowheads="1"/>
            </p:cNvSpPr>
            <p:nvPr/>
          </p:nvSpPr>
          <p:spPr bwMode="auto">
            <a:xfrm>
              <a:off x="2778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9" name="Rectangle 263"/>
            <p:cNvSpPr>
              <a:spLocks noChangeArrowheads="1"/>
            </p:cNvSpPr>
            <p:nvPr/>
          </p:nvSpPr>
          <p:spPr bwMode="auto">
            <a:xfrm>
              <a:off x="2836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0" name="Rectangle 264"/>
            <p:cNvSpPr>
              <a:spLocks noChangeArrowheads="1"/>
            </p:cNvSpPr>
            <p:nvPr/>
          </p:nvSpPr>
          <p:spPr bwMode="auto">
            <a:xfrm>
              <a:off x="2894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1" name="Rectangle 265"/>
            <p:cNvSpPr>
              <a:spLocks noChangeArrowheads="1"/>
            </p:cNvSpPr>
            <p:nvPr/>
          </p:nvSpPr>
          <p:spPr bwMode="auto">
            <a:xfrm>
              <a:off x="2952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2" name="Rectangle 266"/>
            <p:cNvSpPr>
              <a:spLocks noChangeArrowheads="1"/>
            </p:cNvSpPr>
            <p:nvPr/>
          </p:nvSpPr>
          <p:spPr bwMode="auto">
            <a:xfrm>
              <a:off x="3010" y="311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3" name="Rectangle 267"/>
            <p:cNvSpPr>
              <a:spLocks noChangeArrowheads="1"/>
            </p:cNvSpPr>
            <p:nvPr/>
          </p:nvSpPr>
          <p:spPr bwMode="auto">
            <a:xfrm>
              <a:off x="2604" y="317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4" name="Rectangle 268"/>
            <p:cNvSpPr>
              <a:spLocks noChangeArrowheads="1"/>
            </p:cNvSpPr>
            <p:nvPr/>
          </p:nvSpPr>
          <p:spPr bwMode="auto">
            <a:xfrm>
              <a:off x="2662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5" name="Rectangle 269"/>
            <p:cNvSpPr>
              <a:spLocks noChangeArrowheads="1"/>
            </p:cNvSpPr>
            <p:nvPr/>
          </p:nvSpPr>
          <p:spPr bwMode="auto">
            <a:xfrm>
              <a:off x="2720" y="317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6" name="Rectangle 270"/>
            <p:cNvSpPr>
              <a:spLocks noChangeArrowheads="1"/>
            </p:cNvSpPr>
            <p:nvPr/>
          </p:nvSpPr>
          <p:spPr bwMode="auto">
            <a:xfrm>
              <a:off x="2778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7" name="Rectangle 271"/>
            <p:cNvSpPr>
              <a:spLocks noChangeArrowheads="1"/>
            </p:cNvSpPr>
            <p:nvPr/>
          </p:nvSpPr>
          <p:spPr bwMode="auto">
            <a:xfrm>
              <a:off x="2836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8" name="Rectangle 272"/>
            <p:cNvSpPr>
              <a:spLocks noChangeArrowheads="1"/>
            </p:cNvSpPr>
            <p:nvPr/>
          </p:nvSpPr>
          <p:spPr bwMode="auto">
            <a:xfrm>
              <a:off x="2894" y="317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9" name="Rectangle 273"/>
            <p:cNvSpPr>
              <a:spLocks noChangeArrowheads="1"/>
            </p:cNvSpPr>
            <p:nvPr/>
          </p:nvSpPr>
          <p:spPr bwMode="auto">
            <a:xfrm>
              <a:off x="2952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0" name="Rectangle 274"/>
            <p:cNvSpPr>
              <a:spLocks noChangeArrowheads="1"/>
            </p:cNvSpPr>
            <p:nvPr/>
          </p:nvSpPr>
          <p:spPr bwMode="auto">
            <a:xfrm>
              <a:off x="3010" y="317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1" name="Rectangle 275"/>
            <p:cNvSpPr>
              <a:spLocks noChangeArrowheads="1"/>
            </p:cNvSpPr>
            <p:nvPr/>
          </p:nvSpPr>
          <p:spPr bwMode="auto">
            <a:xfrm>
              <a:off x="2604" y="3231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2" name="Rectangle 276"/>
            <p:cNvSpPr>
              <a:spLocks noChangeArrowheads="1"/>
            </p:cNvSpPr>
            <p:nvPr/>
          </p:nvSpPr>
          <p:spPr bwMode="auto">
            <a:xfrm>
              <a:off x="2662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3" name="Rectangle 277"/>
            <p:cNvSpPr>
              <a:spLocks noChangeArrowheads="1"/>
            </p:cNvSpPr>
            <p:nvPr/>
          </p:nvSpPr>
          <p:spPr bwMode="auto">
            <a:xfrm>
              <a:off x="2720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4" name="Rectangle 278"/>
            <p:cNvSpPr>
              <a:spLocks noChangeArrowheads="1"/>
            </p:cNvSpPr>
            <p:nvPr/>
          </p:nvSpPr>
          <p:spPr bwMode="auto">
            <a:xfrm>
              <a:off x="2778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5" name="Rectangle 279"/>
            <p:cNvSpPr>
              <a:spLocks noChangeArrowheads="1"/>
            </p:cNvSpPr>
            <p:nvPr/>
          </p:nvSpPr>
          <p:spPr bwMode="auto">
            <a:xfrm>
              <a:off x="2836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6" name="Rectangle 280"/>
            <p:cNvSpPr>
              <a:spLocks noChangeArrowheads="1"/>
            </p:cNvSpPr>
            <p:nvPr/>
          </p:nvSpPr>
          <p:spPr bwMode="auto">
            <a:xfrm>
              <a:off x="2894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7" name="Rectangle 281"/>
            <p:cNvSpPr>
              <a:spLocks noChangeArrowheads="1"/>
            </p:cNvSpPr>
            <p:nvPr/>
          </p:nvSpPr>
          <p:spPr bwMode="auto">
            <a:xfrm>
              <a:off x="2952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8" name="Rectangle 282"/>
            <p:cNvSpPr>
              <a:spLocks noChangeArrowheads="1"/>
            </p:cNvSpPr>
            <p:nvPr/>
          </p:nvSpPr>
          <p:spPr bwMode="auto">
            <a:xfrm>
              <a:off x="3010" y="3231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9" name="Rectangle 283"/>
            <p:cNvSpPr>
              <a:spLocks noChangeArrowheads="1"/>
            </p:cNvSpPr>
            <p:nvPr/>
          </p:nvSpPr>
          <p:spPr bwMode="auto">
            <a:xfrm>
              <a:off x="2604" y="328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0" name="Rectangle 284"/>
            <p:cNvSpPr>
              <a:spLocks noChangeArrowheads="1"/>
            </p:cNvSpPr>
            <p:nvPr/>
          </p:nvSpPr>
          <p:spPr bwMode="auto">
            <a:xfrm>
              <a:off x="2662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1" name="Rectangle 285"/>
            <p:cNvSpPr>
              <a:spLocks noChangeArrowheads="1"/>
            </p:cNvSpPr>
            <p:nvPr/>
          </p:nvSpPr>
          <p:spPr bwMode="auto">
            <a:xfrm>
              <a:off x="2720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2" name="Rectangle 286"/>
            <p:cNvSpPr>
              <a:spLocks noChangeArrowheads="1"/>
            </p:cNvSpPr>
            <p:nvPr/>
          </p:nvSpPr>
          <p:spPr bwMode="auto">
            <a:xfrm>
              <a:off x="2778" y="328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3" name="Rectangle 287"/>
            <p:cNvSpPr>
              <a:spLocks noChangeArrowheads="1"/>
            </p:cNvSpPr>
            <p:nvPr/>
          </p:nvSpPr>
          <p:spPr bwMode="auto">
            <a:xfrm>
              <a:off x="2836" y="328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4" name="Rectangle 288"/>
            <p:cNvSpPr>
              <a:spLocks noChangeArrowheads="1"/>
            </p:cNvSpPr>
            <p:nvPr/>
          </p:nvSpPr>
          <p:spPr bwMode="auto">
            <a:xfrm>
              <a:off x="2894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5" name="Rectangle 289"/>
            <p:cNvSpPr>
              <a:spLocks noChangeArrowheads="1"/>
            </p:cNvSpPr>
            <p:nvPr/>
          </p:nvSpPr>
          <p:spPr bwMode="auto">
            <a:xfrm>
              <a:off x="2952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6" name="Rectangle 290"/>
            <p:cNvSpPr>
              <a:spLocks noChangeArrowheads="1"/>
            </p:cNvSpPr>
            <p:nvPr/>
          </p:nvSpPr>
          <p:spPr bwMode="auto">
            <a:xfrm>
              <a:off x="3010" y="328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7" name="Rectangle 291"/>
            <p:cNvSpPr>
              <a:spLocks noChangeArrowheads="1"/>
            </p:cNvSpPr>
            <p:nvPr/>
          </p:nvSpPr>
          <p:spPr bwMode="auto">
            <a:xfrm>
              <a:off x="2604" y="3347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8" name="Rectangle 292"/>
            <p:cNvSpPr>
              <a:spLocks noChangeArrowheads="1"/>
            </p:cNvSpPr>
            <p:nvPr/>
          </p:nvSpPr>
          <p:spPr bwMode="auto">
            <a:xfrm>
              <a:off x="2662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9" name="Rectangle 293"/>
            <p:cNvSpPr>
              <a:spLocks noChangeArrowheads="1"/>
            </p:cNvSpPr>
            <p:nvPr/>
          </p:nvSpPr>
          <p:spPr bwMode="auto">
            <a:xfrm>
              <a:off x="2720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0" name="Rectangle 294"/>
            <p:cNvSpPr>
              <a:spLocks noChangeArrowheads="1"/>
            </p:cNvSpPr>
            <p:nvPr/>
          </p:nvSpPr>
          <p:spPr bwMode="auto">
            <a:xfrm>
              <a:off x="2778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1" name="Rectangle 295"/>
            <p:cNvSpPr>
              <a:spLocks noChangeArrowheads="1"/>
            </p:cNvSpPr>
            <p:nvPr/>
          </p:nvSpPr>
          <p:spPr bwMode="auto">
            <a:xfrm>
              <a:off x="2836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2" name="Rectangle 296"/>
            <p:cNvSpPr>
              <a:spLocks noChangeArrowheads="1"/>
            </p:cNvSpPr>
            <p:nvPr/>
          </p:nvSpPr>
          <p:spPr bwMode="auto">
            <a:xfrm>
              <a:off x="2894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3" name="Rectangle 297"/>
            <p:cNvSpPr>
              <a:spLocks noChangeArrowheads="1"/>
            </p:cNvSpPr>
            <p:nvPr/>
          </p:nvSpPr>
          <p:spPr bwMode="auto">
            <a:xfrm>
              <a:off x="2952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4" name="Rectangle 298"/>
            <p:cNvSpPr>
              <a:spLocks noChangeArrowheads="1"/>
            </p:cNvSpPr>
            <p:nvPr/>
          </p:nvSpPr>
          <p:spPr bwMode="auto">
            <a:xfrm>
              <a:off x="3010" y="3347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5" name="Rectangle 299"/>
            <p:cNvSpPr>
              <a:spLocks noChangeArrowheads="1"/>
            </p:cNvSpPr>
            <p:nvPr/>
          </p:nvSpPr>
          <p:spPr bwMode="auto">
            <a:xfrm>
              <a:off x="2604" y="340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6" name="Rectangle 300"/>
            <p:cNvSpPr>
              <a:spLocks noChangeArrowheads="1"/>
            </p:cNvSpPr>
            <p:nvPr/>
          </p:nvSpPr>
          <p:spPr bwMode="auto">
            <a:xfrm>
              <a:off x="2662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7" name="Rectangle 301"/>
            <p:cNvSpPr>
              <a:spLocks noChangeArrowheads="1"/>
            </p:cNvSpPr>
            <p:nvPr/>
          </p:nvSpPr>
          <p:spPr bwMode="auto">
            <a:xfrm>
              <a:off x="2720" y="340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8" name="Rectangle 302"/>
            <p:cNvSpPr>
              <a:spLocks noChangeArrowheads="1"/>
            </p:cNvSpPr>
            <p:nvPr/>
          </p:nvSpPr>
          <p:spPr bwMode="auto">
            <a:xfrm>
              <a:off x="2778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9" name="Rectangle 303"/>
            <p:cNvSpPr>
              <a:spLocks noChangeArrowheads="1"/>
            </p:cNvSpPr>
            <p:nvPr/>
          </p:nvSpPr>
          <p:spPr bwMode="auto">
            <a:xfrm>
              <a:off x="2836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0" name="Rectangle 304"/>
            <p:cNvSpPr>
              <a:spLocks noChangeArrowheads="1"/>
            </p:cNvSpPr>
            <p:nvPr/>
          </p:nvSpPr>
          <p:spPr bwMode="auto">
            <a:xfrm>
              <a:off x="2894" y="340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1" name="Rectangle 305"/>
            <p:cNvSpPr>
              <a:spLocks noChangeArrowheads="1"/>
            </p:cNvSpPr>
            <p:nvPr/>
          </p:nvSpPr>
          <p:spPr bwMode="auto">
            <a:xfrm>
              <a:off x="2952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2" name="Rectangle 306"/>
            <p:cNvSpPr>
              <a:spLocks noChangeArrowheads="1"/>
            </p:cNvSpPr>
            <p:nvPr/>
          </p:nvSpPr>
          <p:spPr bwMode="auto">
            <a:xfrm>
              <a:off x="3010" y="340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3" name="Rectangle 307"/>
            <p:cNvSpPr>
              <a:spLocks noChangeArrowheads="1"/>
            </p:cNvSpPr>
            <p:nvPr/>
          </p:nvSpPr>
          <p:spPr bwMode="auto">
            <a:xfrm>
              <a:off x="2604" y="346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4" name="Rectangle 308"/>
            <p:cNvSpPr>
              <a:spLocks noChangeArrowheads="1"/>
            </p:cNvSpPr>
            <p:nvPr/>
          </p:nvSpPr>
          <p:spPr bwMode="auto">
            <a:xfrm>
              <a:off x="2662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5" name="Rectangle 309"/>
            <p:cNvSpPr>
              <a:spLocks noChangeArrowheads="1"/>
            </p:cNvSpPr>
            <p:nvPr/>
          </p:nvSpPr>
          <p:spPr bwMode="auto">
            <a:xfrm>
              <a:off x="2720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6" name="Rectangle 310"/>
            <p:cNvSpPr>
              <a:spLocks noChangeArrowheads="1"/>
            </p:cNvSpPr>
            <p:nvPr/>
          </p:nvSpPr>
          <p:spPr bwMode="auto">
            <a:xfrm>
              <a:off x="2778" y="346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7" name="Rectangle 311"/>
            <p:cNvSpPr>
              <a:spLocks noChangeArrowheads="1"/>
            </p:cNvSpPr>
            <p:nvPr/>
          </p:nvSpPr>
          <p:spPr bwMode="auto">
            <a:xfrm>
              <a:off x="2836" y="346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8" name="Rectangle 312"/>
            <p:cNvSpPr>
              <a:spLocks noChangeArrowheads="1"/>
            </p:cNvSpPr>
            <p:nvPr/>
          </p:nvSpPr>
          <p:spPr bwMode="auto">
            <a:xfrm>
              <a:off x="2894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9" name="Rectangle 313"/>
            <p:cNvSpPr>
              <a:spLocks noChangeArrowheads="1"/>
            </p:cNvSpPr>
            <p:nvPr/>
          </p:nvSpPr>
          <p:spPr bwMode="auto">
            <a:xfrm>
              <a:off x="2952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0" name="Rectangle 314"/>
            <p:cNvSpPr>
              <a:spLocks noChangeArrowheads="1"/>
            </p:cNvSpPr>
            <p:nvPr/>
          </p:nvSpPr>
          <p:spPr bwMode="auto">
            <a:xfrm>
              <a:off x="3010" y="346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1" name="Rectangle 315"/>
            <p:cNvSpPr>
              <a:spLocks noChangeArrowheads="1"/>
            </p:cNvSpPr>
            <p:nvPr/>
          </p:nvSpPr>
          <p:spPr bwMode="auto">
            <a:xfrm>
              <a:off x="2604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2" name="Rectangle 316"/>
            <p:cNvSpPr>
              <a:spLocks noChangeArrowheads="1"/>
            </p:cNvSpPr>
            <p:nvPr/>
          </p:nvSpPr>
          <p:spPr bwMode="auto">
            <a:xfrm>
              <a:off x="2662" y="3521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3" name="Rectangle 317"/>
            <p:cNvSpPr>
              <a:spLocks noChangeArrowheads="1"/>
            </p:cNvSpPr>
            <p:nvPr/>
          </p:nvSpPr>
          <p:spPr bwMode="auto">
            <a:xfrm>
              <a:off x="2720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4" name="Rectangle 318"/>
            <p:cNvSpPr>
              <a:spLocks noChangeArrowheads="1"/>
            </p:cNvSpPr>
            <p:nvPr/>
          </p:nvSpPr>
          <p:spPr bwMode="auto">
            <a:xfrm>
              <a:off x="2778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5" name="Rectangle 319"/>
            <p:cNvSpPr>
              <a:spLocks noChangeArrowheads="1"/>
            </p:cNvSpPr>
            <p:nvPr/>
          </p:nvSpPr>
          <p:spPr bwMode="auto">
            <a:xfrm>
              <a:off x="2836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6" name="Rectangle 320"/>
            <p:cNvSpPr>
              <a:spLocks noChangeArrowheads="1"/>
            </p:cNvSpPr>
            <p:nvPr/>
          </p:nvSpPr>
          <p:spPr bwMode="auto">
            <a:xfrm>
              <a:off x="2894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7" name="Rectangle 321"/>
            <p:cNvSpPr>
              <a:spLocks noChangeArrowheads="1"/>
            </p:cNvSpPr>
            <p:nvPr/>
          </p:nvSpPr>
          <p:spPr bwMode="auto">
            <a:xfrm>
              <a:off x="2952" y="3521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8" name="Rectangle 322"/>
            <p:cNvSpPr>
              <a:spLocks noChangeArrowheads="1"/>
            </p:cNvSpPr>
            <p:nvPr/>
          </p:nvSpPr>
          <p:spPr bwMode="auto">
            <a:xfrm>
              <a:off x="3010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9" name="Rectangle 323"/>
            <p:cNvSpPr>
              <a:spLocks noChangeArrowheads="1"/>
            </p:cNvSpPr>
            <p:nvPr/>
          </p:nvSpPr>
          <p:spPr bwMode="auto">
            <a:xfrm>
              <a:off x="2604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0" name="Rectangle 324"/>
            <p:cNvSpPr>
              <a:spLocks noChangeArrowheads="1"/>
            </p:cNvSpPr>
            <p:nvPr/>
          </p:nvSpPr>
          <p:spPr bwMode="auto">
            <a:xfrm>
              <a:off x="2662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1" name="Rectangle 325"/>
            <p:cNvSpPr>
              <a:spLocks noChangeArrowheads="1"/>
            </p:cNvSpPr>
            <p:nvPr/>
          </p:nvSpPr>
          <p:spPr bwMode="auto">
            <a:xfrm>
              <a:off x="2720" y="357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2" name="Rectangle 326"/>
            <p:cNvSpPr>
              <a:spLocks noChangeArrowheads="1"/>
            </p:cNvSpPr>
            <p:nvPr/>
          </p:nvSpPr>
          <p:spPr bwMode="auto">
            <a:xfrm>
              <a:off x="2778" y="357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3" name="Rectangle 327"/>
            <p:cNvSpPr>
              <a:spLocks noChangeArrowheads="1"/>
            </p:cNvSpPr>
            <p:nvPr/>
          </p:nvSpPr>
          <p:spPr bwMode="auto">
            <a:xfrm>
              <a:off x="2836" y="357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4" name="Rectangle 328"/>
            <p:cNvSpPr>
              <a:spLocks noChangeArrowheads="1"/>
            </p:cNvSpPr>
            <p:nvPr/>
          </p:nvSpPr>
          <p:spPr bwMode="auto">
            <a:xfrm>
              <a:off x="2894" y="357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5" name="Rectangle 329"/>
            <p:cNvSpPr>
              <a:spLocks noChangeArrowheads="1"/>
            </p:cNvSpPr>
            <p:nvPr/>
          </p:nvSpPr>
          <p:spPr bwMode="auto">
            <a:xfrm>
              <a:off x="2952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6" name="Rectangle 330"/>
            <p:cNvSpPr>
              <a:spLocks noChangeArrowheads="1"/>
            </p:cNvSpPr>
            <p:nvPr/>
          </p:nvSpPr>
          <p:spPr bwMode="auto">
            <a:xfrm>
              <a:off x="3010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7" name="Rectangle 331"/>
            <p:cNvSpPr>
              <a:spLocks noChangeArrowheads="1"/>
            </p:cNvSpPr>
            <p:nvPr/>
          </p:nvSpPr>
          <p:spPr bwMode="auto">
            <a:xfrm>
              <a:off x="2604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8" name="Rectangle 332"/>
            <p:cNvSpPr>
              <a:spLocks noChangeArrowheads="1"/>
            </p:cNvSpPr>
            <p:nvPr/>
          </p:nvSpPr>
          <p:spPr bwMode="auto">
            <a:xfrm>
              <a:off x="2662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9" name="Rectangle 333"/>
            <p:cNvSpPr>
              <a:spLocks noChangeArrowheads="1"/>
            </p:cNvSpPr>
            <p:nvPr/>
          </p:nvSpPr>
          <p:spPr bwMode="auto">
            <a:xfrm>
              <a:off x="2720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0" name="Rectangle 334"/>
            <p:cNvSpPr>
              <a:spLocks noChangeArrowheads="1"/>
            </p:cNvSpPr>
            <p:nvPr/>
          </p:nvSpPr>
          <p:spPr bwMode="auto">
            <a:xfrm>
              <a:off x="2778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1" name="Rectangle 335"/>
            <p:cNvSpPr>
              <a:spLocks noChangeArrowheads="1"/>
            </p:cNvSpPr>
            <p:nvPr/>
          </p:nvSpPr>
          <p:spPr bwMode="auto">
            <a:xfrm>
              <a:off x="2836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2" name="Rectangle 336"/>
            <p:cNvSpPr>
              <a:spLocks noChangeArrowheads="1"/>
            </p:cNvSpPr>
            <p:nvPr/>
          </p:nvSpPr>
          <p:spPr bwMode="auto">
            <a:xfrm>
              <a:off x="2894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3" name="Rectangle 337"/>
            <p:cNvSpPr>
              <a:spLocks noChangeArrowheads="1"/>
            </p:cNvSpPr>
            <p:nvPr/>
          </p:nvSpPr>
          <p:spPr bwMode="auto">
            <a:xfrm>
              <a:off x="2952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4" name="Rectangle 338"/>
            <p:cNvSpPr>
              <a:spLocks noChangeArrowheads="1"/>
            </p:cNvSpPr>
            <p:nvPr/>
          </p:nvSpPr>
          <p:spPr bwMode="auto">
            <a:xfrm>
              <a:off x="3010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5" name="Rectangle 339"/>
            <p:cNvSpPr>
              <a:spLocks noChangeArrowheads="1"/>
            </p:cNvSpPr>
            <p:nvPr/>
          </p:nvSpPr>
          <p:spPr bwMode="auto">
            <a:xfrm>
              <a:off x="2604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6" name="Rectangle 340"/>
            <p:cNvSpPr>
              <a:spLocks noChangeArrowheads="1"/>
            </p:cNvSpPr>
            <p:nvPr/>
          </p:nvSpPr>
          <p:spPr bwMode="auto">
            <a:xfrm>
              <a:off x="2662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7" name="Rectangle 341"/>
            <p:cNvSpPr>
              <a:spLocks noChangeArrowheads="1"/>
            </p:cNvSpPr>
            <p:nvPr/>
          </p:nvSpPr>
          <p:spPr bwMode="auto">
            <a:xfrm>
              <a:off x="2720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8" name="Rectangle 342"/>
            <p:cNvSpPr>
              <a:spLocks noChangeArrowheads="1"/>
            </p:cNvSpPr>
            <p:nvPr/>
          </p:nvSpPr>
          <p:spPr bwMode="auto">
            <a:xfrm>
              <a:off x="2778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9" name="Rectangle 343"/>
            <p:cNvSpPr>
              <a:spLocks noChangeArrowheads="1"/>
            </p:cNvSpPr>
            <p:nvPr/>
          </p:nvSpPr>
          <p:spPr bwMode="auto">
            <a:xfrm>
              <a:off x="2836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0" name="Rectangle 344"/>
            <p:cNvSpPr>
              <a:spLocks noChangeArrowheads="1"/>
            </p:cNvSpPr>
            <p:nvPr/>
          </p:nvSpPr>
          <p:spPr bwMode="auto">
            <a:xfrm>
              <a:off x="2894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1" name="Rectangle 345"/>
            <p:cNvSpPr>
              <a:spLocks noChangeArrowheads="1"/>
            </p:cNvSpPr>
            <p:nvPr/>
          </p:nvSpPr>
          <p:spPr bwMode="auto">
            <a:xfrm>
              <a:off x="2952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2" name="Rectangle 346"/>
            <p:cNvSpPr>
              <a:spLocks noChangeArrowheads="1"/>
            </p:cNvSpPr>
            <p:nvPr/>
          </p:nvSpPr>
          <p:spPr bwMode="auto">
            <a:xfrm>
              <a:off x="3010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3" name="Rectangle 347"/>
            <p:cNvSpPr>
              <a:spLocks noChangeArrowheads="1"/>
            </p:cNvSpPr>
            <p:nvPr/>
          </p:nvSpPr>
          <p:spPr bwMode="auto">
            <a:xfrm>
              <a:off x="3068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4" name="Rectangle 348"/>
            <p:cNvSpPr>
              <a:spLocks noChangeArrowheads="1"/>
            </p:cNvSpPr>
            <p:nvPr/>
          </p:nvSpPr>
          <p:spPr bwMode="auto">
            <a:xfrm>
              <a:off x="3068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5" name="Rectangle 349"/>
            <p:cNvSpPr>
              <a:spLocks noChangeArrowheads="1"/>
            </p:cNvSpPr>
            <p:nvPr/>
          </p:nvSpPr>
          <p:spPr bwMode="auto">
            <a:xfrm>
              <a:off x="3068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6" name="Rectangle 350"/>
            <p:cNvSpPr>
              <a:spLocks noChangeArrowheads="1"/>
            </p:cNvSpPr>
            <p:nvPr/>
          </p:nvSpPr>
          <p:spPr bwMode="auto">
            <a:xfrm>
              <a:off x="3068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7" name="Rectangle 351"/>
            <p:cNvSpPr>
              <a:spLocks noChangeArrowheads="1"/>
            </p:cNvSpPr>
            <p:nvPr/>
          </p:nvSpPr>
          <p:spPr bwMode="auto">
            <a:xfrm>
              <a:off x="3068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8" name="Rectangle 352"/>
            <p:cNvSpPr>
              <a:spLocks noChangeArrowheads="1"/>
            </p:cNvSpPr>
            <p:nvPr/>
          </p:nvSpPr>
          <p:spPr bwMode="auto">
            <a:xfrm>
              <a:off x="3068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9" name="Rectangle 353"/>
            <p:cNvSpPr>
              <a:spLocks noChangeArrowheads="1"/>
            </p:cNvSpPr>
            <p:nvPr/>
          </p:nvSpPr>
          <p:spPr bwMode="auto">
            <a:xfrm>
              <a:off x="3068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0" name="Rectangle 354"/>
            <p:cNvSpPr>
              <a:spLocks noChangeArrowheads="1"/>
            </p:cNvSpPr>
            <p:nvPr/>
          </p:nvSpPr>
          <p:spPr bwMode="auto">
            <a:xfrm>
              <a:off x="3068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1" name="Rectangle 355"/>
            <p:cNvSpPr>
              <a:spLocks noChangeArrowheads="1"/>
            </p:cNvSpPr>
            <p:nvPr/>
          </p:nvSpPr>
          <p:spPr bwMode="auto">
            <a:xfrm>
              <a:off x="3068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2" name="Rectangle 356"/>
            <p:cNvSpPr>
              <a:spLocks noChangeArrowheads="1"/>
            </p:cNvSpPr>
            <p:nvPr/>
          </p:nvSpPr>
          <p:spPr bwMode="auto">
            <a:xfrm>
              <a:off x="3068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3" name="Rectangle 357"/>
            <p:cNvSpPr>
              <a:spLocks noChangeArrowheads="1"/>
            </p:cNvSpPr>
            <p:nvPr/>
          </p:nvSpPr>
          <p:spPr bwMode="auto">
            <a:xfrm>
              <a:off x="3068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4" name="Rectangle 358"/>
            <p:cNvSpPr>
              <a:spLocks noChangeArrowheads="1"/>
            </p:cNvSpPr>
            <p:nvPr/>
          </p:nvSpPr>
          <p:spPr bwMode="auto">
            <a:xfrm>
              <a:off x="3068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5" name="Rectangle 359"/>
            <p:cNvSpPr>
              <a:spLocks noChangeArrowheads="1"/>
            </p:cNvSpPr>
            <p:nvPr/>
          </p:nvSpPr>
          <p:spPr bwMode="auto">
            <a:xfrm>
              <a:off x="3068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6" name="Rectangle 360"/>
            <p:cNvSpPr>
              <a:spLocks noChangeArrowheads="1"/>
            </p:cNvSpPr>
            <p:nvPr/>
          </p:nvSpPr>
          <p:spPr bwMode="auto">
            <a:xfrm>
              <a:off x="3068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7" name="Rectangle 361"/>
            <p:cNvSpPr>
              <a:spLocks noChangeArrowheads="1"/>
            </p:cNvSpPr>
            <p:nvPr/>
          </p:nvSpPr>
          <p:spPr bwMode="auto">
            <a:xfrm>
              <a:off x="2546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8" name="Rectangle 362"/>
            <p:cNvSpPr>
              <a:spLocks noChangeArrowheads="1"/>
            </p:cNvSpPr>
            <p:nvPr/>
          </p:nvSpPr>
          <p:spPr bwMode="auto">
            <a:xfrm>
              <a:off x="2546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9" name="Rectangle 363"/>
            <p:cNvSpPr>
              <a:spLocks noChangeArrowheads="1"/>
            </p:cNvSpPr>
            <p:nvPr/>
          </p:nvSpPr>
          <p:spPr bwMode="auto">
            <a:xfrm>
              <a:off x="2546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0" name="Rectangle 364"/>
            <p:cNvSpPr>
              <a:spLocks noChangeArrowheads="1"/>
            </p:cNvSpPr>
            <p:nvPr/>
          </p:nvSpPr>
          <p:spPr bwMode="auto">
            <a:xfrm>
              <a:off x="2546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1" name="Rectangle 365"/>
            <p:cNvSpPr>
              <a:spLocks noChangeArrowheads="1"/>
            </p:cNvSpPr>
            <p:nvPr/>
          </p:nvSpPr>
          <p:spPr bwMode="auto">
            <a:xfrm>
              <a:off x="2546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2" name="Rectangle 366"/>
            <p:cNvSpPr>
              <a:spLocks noChangeArrowheads="1"/>
            </p:cNvSpPr>
            <p:nvPr/>
          </p:nvSpPr>
          <p:spPr bwMode="auto">
            <a:xfrm>
              <a:off x="2546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3" name="Rectangle 367"/>
            <p:cNvSpPr>
              <a:spLocks noChangeArrowheads="1"/>
            </p:cNvSpPr>
            <p:nvPr/>
          </p:nvSpPr>
          <p:spPr bwMode="auto">
            <a:xfrm>
              <a:off x="2546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4" name="Rectangle 368"/>
            <p:cNvSpPr>
              <a:spLocks noChangeArrowheads="1"/>
            </p:cNvSpPr>
            <p:nvPr/>
          </p:nvSpPr>
          <p:spPr bwMode="auto">
            <a:xfrm>
              <a:off x="2546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5" name="Rectangle 369"/>
            <p:cNvSpPr>
              <a:spLocks noChangeArrowheads="1"/>
            </p:cNvSpPr>
            <p:nvPr/>
          </p:nvSpPr>
          <p:spPr bwMode="auto">
            <a:xfrm>
              <a:off x="2546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6" name="Rectangle 370"/>
            <p:cNvSpPr>
              <a:spLocks noChangeArrowheads="1"/>
            </p:cNvSpPr>
            <p:nvPr/>
          </p:nvSpPr>
          <p:spPr bwMode="auto">
            <a:xfrm>
              <a:off x="2546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7" name="Rectangle 371"/>
            <p:cNvSpPr>
              <a:spLocks noChangeArrowheads="1"/>
            </p:cNvSpPr>
            <p:nvPr/>
          </p:nvSpPr>
          <p:spPr bwMode="auto">
            <a:xfrm>
              <a:off x="2546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8" name="Rectangle 372"/>
            <p:cNvSpPr>
              <a:spLocks noChangeArrowheads="1"/>
            </p:cNvSpPr>
            <p:nvPr/>
          </p:nvSpPr>
          <p:spPr bwMode="auto">
            <a:xfrm>
              <a:off x="2546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9" name="Rectangle 373"/>
            <p:cNvSpPr>
              <a:spLocks noChangeArrowheads="1"/>
            </p:cNvSpPr>
            <p:nvPr/>
          </p:nvSpPr>
          <p:spPr bwMode="auto">
            <a:xfrm>
              <a:off x="2546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10" name="Rectangle 374"/>
            <p:cNvSpPr>
              <a:spLocks noChangeArrowheads="1"/>
            </p:cNvSpPr>
            <p:nvPr/>
          </p:nvSpPr>
          <p:spPr bwMode="auto">
            <a:xfrm>
              <a:off x="2546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85111" name="Line 375"/>
          <p:cNvSpPr>
            <a:spLocks noChangeShapeType="1"/>
          </p:cNvSpPr>
          <p:nvPr/>
        </p:nvSpPr>
        <p:spPr bwMode="auto">
          <a:xfrm flipV="1">
            <a:off x="1416050" y="2667000"/>
            <a:ext cx="406400" cy="160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5112" name="Line 376"/>
          <p:cNvSpPr>
            <a:spLocks noChangeShapeType="1"/>
          </p:cNvSpPr>
          <p:nvPr/>
        </p:nvSpPr>
        <p:spPr bwMode="auto">
          <a:xfrm>
            <a:off x="7250113" y="3743325"/>
            <a:ext cx="460375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5113" name="Line 377"/>
          <p:cNvSpPr>
            <a:spLocks noChangeShapeType="1"/>
          </p:cNvSpPr>
          <p:nvPr/>
        </p:nvSpPr>
        <p:spPr bwMode="auto">
          <a:xfrm flipH="1">
            <a:off x="5400675" y="5454650"/>
            <a:ext cx="1849438" cy="18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5114" name="Line 378"/>
          <p:cNvSpPr>
            <a:spLocks noChangeShapeType="1"/>
          </p:cNvSpPr>
          <p:nvPr/>
        </p:nvSpPr>
        <p:spPr bwMode="auto">
          <a:xfrm flipH="1" flipV="1">
            <a:off x="2008188" y="5362575"/>
            <a:ext cx="2030412" cy="276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8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8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88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8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88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8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88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8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88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8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88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animBg="1" autoUpdateAnimBg="0"/>
      <p:bldP spid="884740" grpId="0" animBg="1" autoUpdateAnimBg="0"/>
      <p:bldP spid="884741" grpId="0" animBg="1" autoUpdateAnimBg="0"/>
      <p:bldP spid="884742" grpId="0" animBg="1" autoUpdateAnimBg="0"/>
      <p:bldP spid="884743" grpId="0" animBg="1" autoUpdateAnimBg="0"/>
      <p:bldP spid="884744" grpId="0" animBg="1"/>
      <p:bldP spid="884745" grpId="0" animBg="1"/>
      <p:bldP spid="884746" grpId="0" animBg="1"/>
      <p:bldP spid="885111" grpId="0" animBg="1"/>
      <p:bldP spid="885112" grpId="0" animBg="1"/>
      <p:bldP spid="885113" grpId="0" animBg="1"/>
      <p:bldP spid="8851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5DDD-E374-428F-8062-7933E6E712AD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BB4C-6A23-4E58-B90F-799D5292CA57}" type="slidenum">
              <a:rPr lang="en-US"/>
              <a:pPr/>
              <a:t>18</a:t>
            </a:fld>
            <a:endParaRPr lang="en-US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17525" y="1598613"/>
            <a:ext cx="80645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buClr>
                <a:schemeClr val="accent2"/>
              </a:buClr>
              <a:buFont typeface="Monotype Sorts" pitchFamily="2" charset="2"/>
              <a:buNone/>
            </a:pPr>
            <a:r>
              <a:rPr lang="en-US" sz="3200"/>
              <a:t>How do we obtain the emission and absorption values?</a:t>
            </a:r>
          </a:p>
        </p:txBody>
      </p:sp>
      <p:pic>
        <p:nvPicPr>
          <p:cNvPr id="1055748" name="Picture 4" descr="CTA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sp>
        <p:nvSpPr>
          <p:cNvPr id="1055749" name="Text Box 5"/>
          <p:cNvSpPr txBox="1">
            <a:spLocks noChangeArrowheads="1"/>
          </p:cNvSpPr>
          <p:nvPr/>
        </p:nvSpPr>
        <p:spPr bwMode="auto">
          <a:xfrm>
            <a:off x="854075" y="2740025"/>
            <a:ext cx="2828925" cy="557213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rgbClr val="9999FF">
                  <a:gamma/>
                  <a:shade val="66667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buFontTx/>
              <a:buNone/>
            </a:pPr>
            <a:r>
              <a:rPr kumimoji="0" lang="en-US" sz="2800">
                <a:solidFill>
                  <a:srgbClr val="000040"/>
                </a:solidFill>
                <a:latin typeface="Verdana" pitchFamily="34" charset="0"/>
              </a:rPr>
              <a:t>scalar value </a:t>
            </a:r>
            <a:r>
              <a:rPr kumimoji="0" lang="en-US" sz="2800">
                <a:solidFill>
                  <a:schemeClr val="bg1"/>
                </a:solidFill>
                <a:latin typeface="Verdana" pitchFamily="34" charset="0"/>
              </a:rPr>
              <a:t>s</a:t>
            </a:r>
          </a:p>
        </p:txBody>
      </p:sp>
      <p:sp>
        <p:nvSpPr>
          <p:cNvPr id="1055750" name="Text Box 6"/>
          <p:cNvSpPr txBox="1">
            <a:spLocks noChangeArrowheads="1"/>
          </p:cNvSpPr>
          <p:nvPr/>
        </p:nvSpPr>
        <p:spPr bwMode="auto">
          <a:xfrm>
            <a:off x="930275" y="5259388"/>
            <a:ext cx="2679700" cy="1069975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rgbClr val="9999FF">
                  <a:gamma/>
                  <a:shade val="68627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FontTx/>
              <a:buNone/>
            </a:pPr>
            <a:r>
              <a:rPr kumimoji="0" lang="en-US" sz="2800">
                <a:solidFill>
                  <a:srgbClr val="000040"/>
                </a:solidFill>
                <a:latin typeface="Verdana" pitchFamily="34" charset="0"/>
              </a:rPr>
              <a:t>emission </a:t>
            </a:r>
            <a:r>
              <a:rPr kumimoji="0" lang="en-US" sz="2800">
                <a:solidFill>
                  <a:schemeClr val="bg1"/>
                </a:solidFill>
                <a:latin typeface="Verdana" pitchFamily="34" charset="0"/>
              </a:rPr>
              <a:t>RGB</a:t>
            </a:r>
          </a:p>
          <a:p>
            <a:pPr marL="342900" indent="-342900" algn="ctr" eaLnBrk="1" hangingPunct="1">
              <a:buFontTx/>
              <a:buNone/>
            </a:pPr>
            <a:r>
              <a:rPr kumimoji="0" lang="en-US" sz="2800">
                <a:solidFill>
                  <a:srgbClr val="000040"/>
                </a:solidFill>
                <a:latin typeface="Verdana" pitchFamily="34" charset="0"/>
              </a:rPr>
              <a:t>absorption </a:t>
            </a:r>
            <a:r>
              <a:rPr kumimoji="0" lang="en-US" sz="2800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pic>
        <p:nvPicPr>
          <p:cNvPr id="1055751" name="Picture 7" descr="CTA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pic>
        <p:nvPicPr>
          <p:cNvPr id="1055752" name="Picture 8" descr="CTA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pic>
        <p:nvPicPr>
          <p:cNvPr id="1055753" name="Picture 9" descr="CTA_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pic>
        <p:nvPicPr>
          <p:cNvPr id="1055754" name="Picture 10" descr="CTA_0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sp>
        <p:nvSpPr>
          <p:cNvPr id="1055755" name="AutoShape 11"/>
          <p:cNvSpPr>
            <a:spLocks noChangeArrowheads="1"/>
          </p:cNvSpPr>
          <p:nvPr/>
        </p:nvSpPr>
        <p:spPr bwMode="auto">
          <a:xfrm>
            <a:off x="1477963" y="3409950"/>
            <a:ext cx="1584325" cy="1728788"/>
          </a:xfrm>
          <a:prstGeom prst="downArrow">
            <a:avLst>
              <a:gd name="adj1" fmla="val 50000"/>
              <a:gd name="adj2" fmla="val 27280"/>
            </a:avLst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756" name="Rectangle 12"/>
          <p:cNvSpPr>
            <a:spLocks noChangeArrowheads="1"/>
          </p:cNvSpPr>
          <p:nvPr/>
        </p:nvSpPr>
        <p:spPr bwMode="auto">
          <a:xfrm>
            <a:off x="1825625" y="3883025"/>
            <a:ext cx="912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buSzPct val="80000"/>
              <a:buFontTx/>
              <a:buNone/>
            </a:pPr>
            <a:r>
              <a:rPr kumimoji="0" lang="en-US" sz="2800">
                <a:latin typeface="Verdana" pitchFamily="34" charset="0"/>
              </a:rPr>
              <a:t>T(s)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55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55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55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55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50" grpId="0" animBg="1"/>
      <p:bldP spid="1055755" grpId="0" animBg="1"/>
      <p:bldP spid="10557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B1EF-FBD1-4D0D-8669-58797231A0E2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AAA0-ADC1-45DC-91E7-F425ECE17CF2}" type="slidenum">
              <a:rPr lang="en-US"/>
              <a:pPr/>
              <a:t>19</a:t>
            </a:fld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Schemes</a:t>
            </a:r>
          </a:p>
        </p:txBody>
      </p:sp>
      <p:sp>
        <p:nvSpPr>
          <p:cNvPr id="921603" name="Line 3"/>
          <p:cNvSpPr>
            <a:spLocks noChangeShapeType="1"/>
          </p:cNvSpPr>
          <p:nvPr/>
        </p:nvSpPr>
        <p:spPr bwMode="auto">
          <a:xfrm flipV="1">
            <a:off x="1524000" y="20574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4" name="Line 4"/>
          <p:cNvSpPr>
            <a:spLocks noChangeShapeType="1"/>
          </p:cNvSpPr>
          <p:nvPr/>
        </p:nvSpPr>
        <p:spPr bwMode="auto">
          <a:xfrm>
            <a:off x="1524000" y="58674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6946900" y="6019800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06" name="Text Box 6"/>
          <p:cNvSpPr txBox="1">
            <a:spLocks noChangeArrowheads="1"/>
          </p:cNvSpPr>
          <p:nvPr/>
        </p:nvSpPr>
        <p:spPr bwMode="auto">
          <a:xfrm>
            <a:off x="1524000" y="16002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07" name="Freeform 7"/>
          <p:cNvSpPr>
            <a:spLocks/>
          </p:cNvSpPr>
          <p:nvPr/>
        </p:nvSpPr>
        <p:spPr bwMode="auto">
          <a:xfrm>
            <a:off x="1524000" y="2260600"/>
            <a:ext cx="6019800" cy="360680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/>
        </p:nvSpPr>
        <p:spPr bwMode="auto">
          <a:xfrm>
            <a:off x="1524000" y="2286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/>
        </p:nvSpPr>
        <p:spPr bwMode="auto">
          <a:xfrm>
            <a:off x="1524000" y="3124200"/>
            <a:ext cx="647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/>
        </p:nvSpPr>
        <p:spPr bwMode="auto">
          <a:xfrm>
            <a:off x="1524000" y="4572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11" name="Line 11"/>
          <p:cNvSpPr>
            <a:spLocks noChangeShapeType="1"/>
          </p:cNvSpPr>
          <p:nvPr/>
        </p:nvSpPr>
        <p:spPr bwMode="auto">
          <a:xfrm>
            <a:off x="1524000" y="50292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12" name="Text Box 12"/>
          <p:cNvSpPr txBox="1">
            <a:spLocks noChangeArrowheads="1"/>
          </p:cNvSpPr>
          <p:nvPr/>
        </p:nvSpPr>
        <p:spPr bwMode="auto">
          <a:xfrm>
            <a:off x="1752600" y="1917700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Max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13" name="Text Box 13"/>
          <p:cNvSpPr txBox="1">
            <a:spLocks noChangeArrowheads="1"/>
          </p:cNvSpPr>
          <p:nvPr/>
        </p:nvSpPr>
        <p:spPr bwMode="auto">
          <a:xfrm>
            <a:off x="1752600" y="2768600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Average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14" name="Text Box 14"/>
          <p:cNvSpPr txBox="1">
            <a:spLocks noChangeArrowheads="1"/>
          </p:cNvSpPr>
          <p:nvPr/>
        </p:nvSpPr>
        <p:spPr bwMode="auto">
          <a:xfrm>
            <a:off x="1752600" y="4216400"/>
            <a:ext cx="182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Accumulate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15" name="Text Box 15"/>
          <p:cNvSpPr txBox="1">
            <a:spLocks noChangeArrowheads="1"/>
          </p:cNvSpPr>
          <p:nvPr/>
        </p:nvSpPr>
        <p:spPr bwMode="auto">
          <a:xfrm>
            <a:off x="1752600" y="4673600"/>
            <a:ext cx="89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First</a:t>
            </a:r>
            <a:endParaRPr lang="en-US" sz="2400" b="1" u="sng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2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8" grpId="0" animBg="1"/>
      <p:bldP spid="921609" grpId="0" animBg="1"/>
      <p:bldP spid="921610" grpId="0" animBg="1"/>
      <p:bldP spid="921611" grpId="0" animBg="1"/>
      <p:bldP spid="921612" grpId="0" autoUpdateAnimBg="0"/>
      <p:bldP spid="921613" grpId="0" autoUpdateAnimBg="0"/>
      <p:bldP spid="921614" grpId="0" autoUpdateAnimBg="0"/>
      <p:bldP spid="9216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C81E-A95C-460C-B93F-90AAFB76D3A3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102-E300-47E0-9DD4-3F71FC4D1030}" type="slidenum">
              <a:rPr lang="en-US"/>
              <a:pPr/>
              <a:t>2</a:t>
            </a:fld>
            <a:endParaRPr lang="en-US"/>
          </a:p>
        </p:txBody>
      </p:sp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are collected from many sources.</a:t>
            </a:r>
          </a:p>
          <a:p>
            <a:r>
              <a:rPr lang="en-US"/>
              <a:t>A particularly valuable source is the IEEE Visualization conference tutorials.</a:t>
            </a:r>
          </a:p>
          <a:p>
            <a:r>
              <a:rPr lang="en-US"/>
              <a:t>Sources from:</a:t>
            </a:r>
          </a:p>
          <a:p>
            <a:pPr lvl="1">
              <a:buFont typeface="Monotype Sorts" pitchFamily="2" charset="2"/>
              <a:buNone/>
            </a:pPr>
            <a:r>
              <a:rPr lang="en-US" sz="1800" i="1"/>
              <a:t>Roger Crawfis, Klaus Engel, Markus Hadwiger, Joe Kniss, Aaron Lefohn, Daniel Weiskopf, Torsten Moeller, Raghu Machiraju, Han-Wei Shen and Ross Whitaker</a:t>
            </a:r>
          </a:p>
          <a:p>
            <a:pPr lvl="1">
              <a:buFont typeface="Monotype Sorts" pitchFamily="2" charset="2"/>
              <a:buNone/>
            </a:pPr>
            <a:endParaRPr 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436-47C9-4518-963A-7E1FA9E647E9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6098-4CC5-4254-81E5-772166EA1F57}" type="slidenum">
              <a:rPr lang="en-US"/>
              <a:pPr/>
              <a:t>20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- </a:t>
            </a:r>
            <a:r>
              <a:rPr lang="en-US" sz="2800">
                <a:latin typeface="Comic Sans MS" pitchFamily="66" charset="0"/>
              </a:rPr>
              <a:t>First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627" name="Line 3"/>
          <p:cNvSpPr>
            <a:spLocks noChangeAspect="1" noChangeShapeType="1"/>
          </p:cNvSpPr>
          <p:nvPr/>
        </p:nvSpPr>
        <p:spPr bwMode="auto">
          <a:xfrm flipV="1">
            <a:off x="1371600" y="2108200"/>
            <a:ext cx="1588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28" name="Line 4"/>
          <p:cNvSpPr>
            <a:spLocks noChangeAspect="1" noChangeShapeType="1"/>
          </p:cNvSpPr>
          <p:nvPr/>
        </p:nvSpPr>
        <p:spPr bwMode="auto">
          <a:xfrm>
            <a:off x="1371600" y="4610100"/>
            <a:ext cx="425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spect="1" noChangeArrowheads="1"/>
          </p:cNvSpPr>
          <p:nvPr/>
        </p:nvSpPr>
        <p:spPr bwMode="auto">
          <a:xfrm>
            <a:off x="4930775" y="47101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2630" name="Text Box 6"/>
          <p:cNvSpPr txBox="1">
            <a:spLocks noChangeAspect="1" noChangeArrowheads="1"/>
          </p:cNvSpPr>
          <p:nvPr/>
        </p:nvSpPr>
        <p:spPr bwMode="auto">
          <a:xfrm>
            <a:off x="955675" y="16510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2631" name="Freeform 7"/>
          <p:cNvSpPr>
            <a:spLocks noChangeAspect="1"/>
          </p:cNvSpPr>
          <p:nvPr/>
        </p:nvSpPr>
        <p:spPr bwMode="auto">
          <a:xfrm>
            <a:off x="1371600" y="2241550"/>
            <a:ext cx="3951288" cy="236855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32" name="Line 8"/>
          <p:cNvSpPr>
            <a:spLocks noChangeAspect="1" noChangeShapeType="1"/>
          </p:cNvSpPr>
          <p:nvPr/>
        </p:nvSpPr>
        <p:spPr bwMode="auto">
          <a:xfrm>
            <a:off x="1371600" y="4059238"/>
            <a:ext cx="11001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33" name="Text Box 9"/>
          <p:cNvSpPr txBox="1">
            <a:spLocks noChangeAspect="1" noChangeArrowheads="1"/>
          </p:cNvSpPr>
          <p:nvPr/>
        </p:nvSpPr>
        <p:spPr bwMode="auto">
          <a:xfrm>
            <a:off x="1522413" y="3698875"/>
            <a:ext cx="89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First</a:t>
            </a:r>
            <a:endParaRPr lang="en-US" sz="2400" b="1" u="sng">
              <a:latin typeface="Comic Sans MS" pitchFamily="66" charset="0"/>
            </a:endParaRPr>
          </a:p>
        </p:txBody>
      </p:sp>
      <p:pic>
        <p:nvPicPr>
          <p:cNvPr id="9226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1388" y="1870075"/>
            <a:ext cx="274161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63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0600" y="5167313"/>
            <a:ext cx="7620000" cy="852487"/>
          </a:xfrm>
          <a:noFill/>
          <a:ln/>
        </p:spPr>
        <p:txBody>
          <a:bodyPr/>
          <a:lstStyle/>
          <a:p>
            <a:r>
              <a:rPr lang="en-US" sz="2400" b="1">
                <a:latin typeface="Comic Sans MS" pitchFamily="66" charset="0"/>
              </a:rPr>
              <a:t>First</a:t>
            </a:r>
            <a:r>
              <a:rPr lang="en-US" sz="2400">
                <a:latin typeface="Comic Sans MS" pitchFamily="66" charset="0"/>
              </a:rPr>
              <a:t>: extracts iso-surfaces (again!)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done by Tuy&amp;Tuy ’84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764-2872-4FD8-8E3C-E54E515E1348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EB2D-1E6A-4E54-ADEF-714862754889}" type="slidenum">
              <a:rPr lang="en-US"/>
              <a:pPr/>
              <a:t>21</a:t>
            </a:fld>
            <a:endParaRPr lang="en-US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- </a:t>
            </a:r>
            <a:r>
              <a:rPr lang="en-US" sz="2800">
                <a:latin typeface="Comic Sans MS" pitchFamily="66" charset="0"/>
              </a:rPr>
              <a:t>Average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3651" name="Line 3"/>
          <p:cNvSpPr>
            <a:spLocks noChangeAspect="1" noChangeShapeType="1"/>
          </p:cNvSpPr>
          <p:nvPr/>
        </p:nvSpPr>
        <p:spPr bwMode="auto">
          <a:xfrm flipV="1">
            <a:off x="1371600" y="2108200"/>
            <a:ext cx="1588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52" name="Line 4"/>
          <p:cNvSpPr>
            <a:spLocks noChangeAspect="1" noChangeShapeType="1"/>
          </p:cNvSpPr>
          <p:nvPr/>
        </p:nvSpPr>
        <p:spPr bwMode="auto">
          <a:xfrm>
            <a:off x="1371600" y="4610100"/>
            <a:ext cx="425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53" name="Text Box 5"/>
          <p:cNvSpPr txBox="1">
            <a:spLocks noChangeAspect="1" noChangeArrowheads="1"/>
          </p:cNvSpPr>
          <p:nvPr/>
        </p:nvSpPr>
        <p:spPr bwMode="auto">
          <a:xfrm>
            <a:off x="4930775" y="47101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3654" name="Text Box 6"/>
          <p:cNvSpPr txBox="1">
            <a:spLocks noChangeAspect="1" noChangeArrowheads="1"/>
          </p:cNvSpPr>
          <p:nvPr/>
        </p:nvSpPr>
        <p:spPr bwMode="auto">
          <a:xfrm>
            <a:off x="955675" y="16510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3655" name="Freeform 7"/>
          <p:cNvSpPr>
            <a:spLocks noChangeAspect="1"/>
          </p:cNvSpPr>
          <p:nvPr/>
        </p:nvSpPr>
        <p:spPr bwMode="auto">
          <a:xfrm>
            <a:off x="1371600" y="2241550"/>
            <a:ext cx="3951288" cy="236855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56" name="Line 8"/>
          <p:cNvSpPr>
            <a:spLocks noChangeAspect="1" noChangeShapeType="1"/>
          </p:cNvSpPr>
          <p:nvPr/>
        </p:nvSpPr>
        <p:spPr bwMode="auto">
          <a:xfrm>
            <a:off x="1371600" y="2808288"/>
            <a:ext cx="4251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57" name="Text Box 9"/>
          <p:cNvSpPr txBox="1">
            <a:spLocks noChangeAspect="1" noChangeArrowheads="1"/>
          </p:cNvSpPr>
          <p:nvPr/>
        </p:nvSpPr>
        <p:spPr bwMode="auto">
          <a:xfrm>
            <a:off x="1522413" y="2447925"/>
            <a:ext cx="135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Average</a:t>
            </a:r>
            <a:endParaRPr lang="en-US" sz="2400" b="1" u="sng">
              <a:latin typeface="Comic Sans MS" pitchFamily="66" charset="0"/>
            </a:endParaRPr>
          </a:p>
        </p:txBody>
      </p:sp>
      <p:pic>
        <p:nvPicPr>
          <p:cNvPr id="9236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75" y="1878013"/>
            <a:ext cx="27241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6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5284788"/>
            <a:ext cx="8018463" cy="463550"/>
          </a:xfrm>
          <a:noFill/>
          <a:ln/>
        </p:spPr>
        <p:txBody>
          <a:bodyPr/>
          <a:lstStyle/>
          <a:p>
            <a:r>
              <a:rPr lang="en-US" sz="2400" b="1">
                <a:latin typeface="Comic Sans MS" pitchFamily="66" charset="0"/>
              </a:rPr>
              <a:t>Average</a:t>
            </a:r>
            <a:r>
              <a:rPr lang="en-US" sz="2400">
                <a:latin typeface="Comic Sans MS" pitchFamily="66" charset="0"/>
              </a:rPr>
              <a:t>: produces basically an X-ray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93D-5B84-45CE-877C-7FAC96568E37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0D5C-F797-40B9-9FB6-8136F9A0337D}" type="slidenum">
              <a:rPr lang="en-US"/>
              <a:pPr/>
              <a:t>22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- </a:t>
            </a:r>
            <a:r>
              <a:rPr lang="en-US" sz="2800">
                <a:latin typeface="Comic Sans MS" pitchFamily="66" charset="0"/>
              </a:rPr>
              <a:t>MIP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4675" name="Line 3"/>
          <p:cNvSpPr>
            <a:spLocks noChangeAspect="1" noChangeShapeType="1"/>
          </p:cNvSpPr>
          <p:nvPr/>
        </p:nvSpPr>
        <p:spPr bwMode="auto">
          <a:xfrm flipV="1">
            <a:off x="1371600" y="2108200"/>
            <a:ext cx="1588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6" name="Line 4"/>
          <p:cNvSpPr>
            <a:spLocks noChangeAspect="1" noChangeShapeType="1"/>
          </p:cNvSpPr>
          <p:nvPr/>
        </p:nvSpPr>
        <p:spPr bwMode="auto">
          <a:xfrm>
            <a:off x="1371600" y="4610100"/>
            <a:ext cx="425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7" name="Text Box 5"/>
          <p:cNvSpPr txBox="1">
            <a:spLocks noChangeAspect="1" noChangeArrowheads="1"/>
          </p:cNvSpPr>
          <p:nvPr/>
        </p:nvSpPr>
        <p:spPr bwMode="auto">
          <a:xfrm>
            <a:off x="4930775" y="47101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4678" name="Text Box 6"/>
          <p:cNvSpPr txBox="1">
            <a:spLocks noChangeAspect="1" noChangeArrowheads="1"/>
          </p:cNvSpPr>
          <p:nvPr/>
        </p:nvSpPr>
        <p:spPr bwMode="auto">
          <a:xfrm>
            <a:off x="955675" y="16510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4679" name="Freeform 7"/>
          <p:cNvSpPr>
            <a:spLocks noChangeAspect="1"/>
          </p:cNvSpPr>
          <p:nvPr/>
        </p:nvSpPr>
        <p:spPr bwMode="auto">
          <a:xfrm>
            <a:off x="1371600" y="2241550"/>
            <a:ext cx="3951288" cy="236855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80" name="Line 8"/>
          <p:cNvSpPr>
            <a:spLocks noChangeAspect="1" noChangeShapeType="1"/>
          </p:cNvSpPr>
          <p:nvPr/>
        </p:nvSpPr>
        <p:spPr bwMode="auto">
          <a:xfrm>
            <a:off x="1371600" y="2259013"/>
            <a:ext cx="1900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81" name="Text Box 9"/>
          <p:cNvSpPr txBox="1">
            <a:spLocks noChangeAspect="1" noChangeArrowheads="1"/>
          </p:cNvSpPr>
          <p:nvPr/>
        </p:nvSpPr>
        <p:spPr bwMode="auto">
          <a:xfrm>
            <a:off x="1522413" y="1903413"/>
            <a:ext cx="78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Max</a:t>
            </a:r>
            <a:endParaRPr lang="en-US" sz="2400" b="1" u="sng">
              <a:latin typeface="Comic Sans MS" pitchFamily="66" charset="0"/>
            </a:endParaRPr>
          </a:p>
        </p:txBody>
      </p:sp>
      <p:pic>
        <p:nvPicPr>
          <p:cNvPr id="9246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1388" y="19034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46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5270500"/>
            <a:ext cx="8018463" cy="787400"/>
          </a:xfrm>
          <a:noFill/>
          <a:ln/>
        </p:spPr>
        <p:txBody>
          <a:bodyPr/>
          <a:lstStyle/>
          <a:p>
            <a:r>
              <a:rPr lang="en-US" sz="2400" b="1">
                <a:latin typeface="Comic Sans MS" pitchFamily="66" charset="0"/>
              </a:rPr>
              <a:t>Max</a:t>
            </a:r>
            <a:r>
              <a:rPr lang="en-US" sz="2400">
                <a:latin typeface="Comic Sans MS" pitchFamily="66" charset="0"/>
              </a:rPr>
              <a:t>: Maximum Intensity Projection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used for Magnetic Resonance Angiogram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6EE9-8D21-4D3E-A6AA-C4D43FE750B7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8C35-71D5-449B-AD5A-89CEB8F4772F}" type="slidenum">
              <a:rPr lang="en-US"/>
              <a:pPr/>
              <a:t>23</a:t>
            </a:fld>
            <a:endParaRPr lang="en-US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Maximum Intensity Projection (1)</a:t>
            </a:r>
            <a:endParaRPr lang="en-US"/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 emission or absorption</a:t>
            </a:r>
          </a:p>
          <a:p>
            <a:pPr>
              <a:lnSpc>
                <a:spcPct val="90000"/>
              </a:lnSpc>
            </a:pPr>
            <a:r>
              <a:rPr lang="en-US" sz="2400"/>
              <a:t>Pixel value is maximum scalar value along the viewing ray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Advantage: no transfer function required</a:t>
            </a:r>
          </a:p>
          <a:p>
            <a:pPr>
              <a:lnSpc>
                <a:spcPct val="90000"/>
              </a:lnSpc>
            </a:pPr>
            <a:r>
              <a:rPr lang="en-US" sz="2400"/>
              <a:t>Drawback: misleading depth information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Works well for MRI data (esp. angiography)</a:t>
            </a:r>
          </a:p>
        </p:txBody>
      </p:sp>
      <p:sp>
        <p:nvSpPr>
          <p:cNvPr id="1056772" name="Freeform 4"/>
          <p:cNvSpPr>
            <a:spLocks/>
          </p:cNvSpPr>
          <p:nvPr/>
        </p:nvSpPr>
        <p:spPr bwMode="auto">
          <a:xfrm>
            <a:off x="1022350" y="2940050"/>
            <a:ext cx="5740400" cy="1047750"/>
          </a:xfrm>
          <a:custGeom>
            <a:avLst/>
            <a:gdLst/>
            <a:ahLst/>
            <a:cxnLst>
              <a:cxn ang="0">
                <a:pos x="0" y="660"/>
              </a:cxn>
              <a:cxn ang="0">
                <a:pos x="255" y="370"/>
              </a:cxn>
              <a:cxn ang="0">
                <a:pos x="692" y="439"/>
              </a:cxn>
              <a:cxn ang="0">
                <a:pos x="980" y="301"/>
              </a:cxn>
              <a:cxn ang="0">
                <a:pos x="1314" y="508"/>
              </a:cxn>
              <a:cxn ang="0">
                <a:pos x="1764" y="508"/>
              </a:cxn>
              <a:cxn ang="0">
                <a:pos x="2282" y="2"/>
              </a:cxn>
              <a:cxn ang="0">
                <a:pos x="2544" y="568"/>
              </a:cxn>
              <a:cxn ang="0">
                <a:pos x="2766" y="462"/>
              </a:cxn>
              <a:cxn ang="0">
                <a:pos x="2948" y="572"/>
              </a:cxn>
              <a:cxn ang="0">
                <a:pos x="3260" y="288"/>
              </a:cxn>
              <a:cxn ang="0">
                <a:pos x="3616" y="648"/>
              </a:cxn>
              <a:cxn ang="0">
                <a:pos x="0" y="660"/>
              </a:cxn>
            </a:cxnLst>
            <a:rect l="0" t="0" r="r" b="b"/>
            <a:pathLst>
              <a:path w="3616" h="660">
                <a:moveTo>
                  <a:pt x="0" y="660"/>
                </a:moveTo>
                <a:cubicBezTo>
                  <a:pt x="124" y="456"/>
                  <a:pt x="140" y="407"/>
                  <a:pt x="255" y="370"/>
                </a:cubicBezTo>
                <a:cubicBezTo>
                  <a:pt x="370" y="333"/>
                  <a:pt x="556" y="438"/>
                  <a:pt x="692" y="439"/>
                </a:cubicBezTo>
                <a:cubicBezTo>
                  <a:pt x="828" y="440"/>
                  <a:pt x="876" y="289"/>
                  <a:pt x="980" y="301"/>
                </a:cubicBezTo>
                <a:cubicBezTo>
                  <a:pt x="1084" y="313"/>
                  <a:pt x="1172" y="508"/>
                  <a:pt x="1314" y="508"/>
                </a:cubicBezTo>
                <a:cubicBezTo>
                  <a:pt x="1456" y="508"/>
                  <a:pt x="1572" y="508"/>
                  <a:pt x="1764" y="508"/>
                </a:cubicBezTo>
                <a:cubicBezTo>
                  <a:pt x="1956" y="508"/>
                  <a:pt x="2148" y="0"/>
                  <a:pt x="2282" y="2"/>
                </a:cubicBezTo>
                <a:cubicBezTo>
                  <a:pt x="2416" y="4"/>
                  <a:pt x="2439" y="566"/>
                  <a:pt x="2544" y="568"/>
                </a:cubicBezTo>
                <a:cubicBezTo>
                  <a:pt x="2649" y="570"/>
                  <a:pt x="2668" y="464"/>
                  <a:pt x="2766" y="462"/>
                </a:cubicBezTo>
                <a:cubicBezTo>
                  <a:pt x="2864" y="460"/>
                  <a:pt x="2872" y="568"/>
                  <a:pt x="2948" y="572"/>
                </a:cubicBezTo>
                <a:cubicBezTo>
                  <a:pt x="3024" y="576"/>
                  <a:pt x="3136" y="292"/>
                  <a:pt x="3260" y="288"/>
                </a:cubicBezTo>
                <a:cubicBezTo>
                  <a:pt x="3384" y="284"/>
                  <a:pt x="3416" y="652"/>
                  <a:pt x="3616" y="648"/>
                </a:cubicBezTo>
                <a:cubicBezTo>
                  <a:pt x="3048" y="644"/>
                  <a:pt x="568" y="660"/>
                  <a:pt x="0" y="660"/>
                </a:cubicBezTo>
                <a:close/>
              </a:path>
            </a:pathLst>
          </a:custGeom>
          <a:solidFill>
            <a:srgbClr val="FF9999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6773" name="Text Box 5"/>
          <p:cNvSpPr txBox="1">
            <a:spLocks noChangeArrowheads="1"/>
          </p:cNvSpPr>
          <p:nvPr/>
        </p:nvSpPr>
        <p:spPr bwMode="auto">
          <a:xfrm>
            <a:off x="7235825" y="4049713"/>
            <a:ext cx="67786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ray</a:t>
            </a:r>
          </a:p>
        </p:txBody>
      </p:sp>
      <p:sp>
        <p:nvSpPr>
          <p:cNvPr id="1056774" name="Text Box 6"/>
          <p:cNvSpPr txBox="1">
            <a:spLocks noChangeArrowheads="1"/>
          </p:cNvSpPr>
          <p:nvPr/>
        </p:nvSpPr>
        <p:spPr bwMode="auto">
          <a:xfrm>
            <a:off x="823913" y="3994150"/>
            <a:ext cx="471487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s</a:t>
            </a:r>
            <a:r>
              <a:rPr kumimoji="0" lang="de-DE" sz="2400" baseline="-25000">
                <a:latin typeface="Verdana" pitchFamily="34" charset="0"/>
              </a:rPr>
              <a:t>0</a:t>
            </a:r>
          </a:p>
        </p:txBody>
      </p:sp>
      <p:sp>
        <p:nvSpPr>
          <p:cNvPr id="1056775" name="Line 7"/>
          <p:cNvSpPr>
            <a:spLocks noChangeShapeType="1"/>
          </p:cNvSpPr>
          <p:nvPr/>
        </p:nvSpPr>
        <p:spPr bwMode="auto">
          <a:xfrm>
            <a:off x="1006475" y="3992563"/>
            <a:ext cx="7124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6776" name="Oval 8"/>
          <p:cNvSpPr>
            <a:spLocks noChangeArrowheads="1"/>
          </p:cNvSpPr>
          <p:nvPr/>
        </p:nvSpPr>
        <p:spPr bwMode="auto">
          <a:xfrm>
            <a:off x="6688138" y="3933825"/>
            <a:ext cx="127000" cy="1206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77" name="Text Box 9"/>
          <p:cNvSpPr txBox="1">
            <a:spLocks noChangeArrowheads="1"/>
          </p:cNvSpPr>
          <p:nvPr/>
        </p:nvSpPr>
        <p:spPr bwMode="auto">
          <a:xfrm>
            <a:off x="6564313" y="3979863"/>
            <a:ext cx="3429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s</a:t>
            </a:r>
            <a:endParaRPr kumimoji="0" lang="de-DE" sz="2400" baseline="-25000">
              <a:latin typeface="Verdana" pitchFamily="34" charset="0"/>
            </a:endParaRPr>
          </a:p>
        </p:txBody>
      </p:sp>
      <p:sp>
        <p:nvSpPr>
          <p:cNvPr id="1056778" name="Oval 10"/>
          <p:cNvSpPr>
            <a:spLocks noChangeArrowheads="1"/>
          </p:cNvSpPr>
          <p:nvPr/>
        </p:nvSpPr>
        <p:spPr bwMode="auto">
          <a:xfrm>
            <a:off x="952500" y="3933825"/>
            <a:ext cx="127000" cy="1206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79" name="Text Box 11"/>
          <p:cNvSpPr txBox="1">
            <a:spLocks noChangeArrowheads="1"/>
          </p:cNvSpPr>
          <p:nvPr/>
        </p:nvSpPr>
        <p:spPr bwMode="auto">
          <a:xfrm>
            <a:off x="6227763" y="3060700"/>
            <a:ext cx="20066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000">
                <a:latin typeface="Verdana" pitchFamily="34" charset="0"/>
              </a:rPr>
              <a:t>Scalar value S</a:t>
            </a:r>
          </a:p>
        </p:txBody>
      </p:sp>
      <p:sp>
        <p:nvSpPr>
          <p:cNvPr id="1056780" name="Line 12"/>
          <p:cNvSpPr>
            <a:spLocks noChangeShapeType="1"/>
          </p:cNvSpPr>
          <p:nvPr/>
        </p:nvSpPr>
        <p:spPr bwMode="auto">
          <a:xfrm flipH="1">
            <a:off x="2284413" y="2924175"/>
            <a:ext cx="292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6781" name="Text Box 13"/>
          <p:cNvSpPr txBox="1">
            <a:spLocks noChangeArrowheads="1"/>
          </p:cNvSpPr>
          <p:nvPr/>
        </p:nvSpPr>
        <p:spPr bwMode="auto">
          <a:xfrm>
            <a:off x="2174875" y="2876550"/>
            <a:ext cx="20462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000">
                <a:latin typeface="Verdana" pitchFamily="34" charset="0"/>
              </a:rPr>
              <a:t>Maximum S</a:t>
            </a:r>
            <a:r>
              <a:rPr kumimoji="0" lang="de-DE" sz="2000" baseline="-25000">
                <a:latin typeface="Verdana" pitchFamily="34" charset="0"/>
              </a:rPr>
              <a:t>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8B4-698E-474C-B71D-018B1C8D9935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6D8C-E27D-4221-882D-5F212326834B}" type="slidenum">
              <a:rPr lang="en-US"/>
              <a:pPr/>
              <a:t>24</a:t>
            </a:fld>
            <a:endParaRPr lang="en-US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Maximum Intensity Projection (2)</a:t>
            </a:r>
            <a:endParaRPr lang="en-US"/>
          </a:p>
        </p:txBody>
      </p:sp>
      <p:pic>
        <p:nvPicPr>
          <p:cNvPr id="1057795" name="Picture 3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2081213"/>
            <a:ext cx="8445500" cy="3575050"/>
          </a:xfrm>
          <a:prstGeom prst="rect">
            <a:avLst/>
          </a:prstGeom>
          <a:noFill/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393700" y="2095500"/>
            <a:ext cx="4149725" cy="35687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7797" name="Rectangle 5"/>
          <p:cNvSpPr>
            <a:spLocks noChangeArrowheads="1"/>
          </p:cNvSpPr>
          <p:nvPr/>
        </p:nvSpPr>
        <p:spPr bwMode="auto">
          <a:xfrm>
            <a:off x="4665663" y="2095500"/>
            <a:ext cx="4149725" cy="35687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7798" name="Text Box 6"/>
          <p:cNvSpPr txBox="1">
            <a:spLocks noChangeArrowheads="1"/>
          </p:cNvSpPr>
          <p:nvPr/>
        </p:nvSpPr>
        <p:spPr bwMode="auto">
          <a:xfrm>
            <a:off x="898525" y="5753100"/>
            <a:ext cx="33242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Emission/Absorption</a:t>
            </a:r>
          </a:p>
        </p:txBody>
      </p:sp>
      <p:sp>
        <p:nvSpPr>
          <p:cNvPr id="1057799" name="Text Box 7"/>
          <p:cNvSpPr txBox="1">
            <a:spLocks noChangeArrowheads="1"/>
          </p:cNvSpPr>
          <p:nvPr/>
        </p:nvSpPr>
        <p:spPr bwMode="auto">
          <a:xfrm>
            <a:off x="6292850" y="5753100"/>
            <a:ext cx="75406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MIP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1270-D7B7-44F2-8DA7-B5DF90E0878B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C437-099F-4649-8678-075455F62386}" type="slidenum">
              <a:rPr lang="en-US"/>
              <a:pPr/>
              <a:t>25</a:t>
            </a:fld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- </a:t>
            </a:r>
            <a:r>
              <a:rPr lang="en-US" sz="2800">
                <a:latin typeface="Comic Sans MS" pitchFamily="66" charset="0"/>
              </a:rPr>
              <a:t>Accumulate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5699" name="Line 3"/>
          <p:cNvSpPr>
            <a:spLocks noChangeAspect="1" noChangeShapeType="1"/>
          </p:cNvSpPr>
          <p:nvPr/>
        </p:nvSpPr>
        <p:spPr bwMode="auto">
          <a:xfrm flipV="1">
            <a:off x="1371600" y="2108200"/>
            <a:ext cx="1588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00" name="Line 4"/>
          <p:cNvSpPr>
            <a:spLocks noChangeAspect="1" noChangeShapeType="1"/>
          </p:cNvSpPr>
          <p:nvPr/>
        </p:nvSpPr>
        <p:spPr bwMode="auto">
          <a:xfrm>
            <a:off x="1371600" y="4610100"/>
            <a:ext cx="425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01" name="Text Box 5"/>
          <p:cNvSpPr txBox="1">
            <a:spLocks noChangeAspect="1" noChangeArrowheads="1"/>
          </p:cNvSpPr>
          <p:nvPr/>
        </p:nvSpPr>
        <p:spPr bwMode="auto">
          <a:xfrm>
            <a:off x="4930775" y="47101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5702" name="Text Box 6"/>
          <p:cNvSpPr txBox="1">
            <a:spLocks noChangeAspect="1" noChangeArrowheads="1"/>
          </p:cNvSpPr>
          <p:nvPr/>
        </p:nvSpPr>
        <p:spPr bwMode="auto">
          <a:xfrm>
            <a:off x="955675" y="16510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5703" name="Freeform 7"/>
          <p:cNvSpPr>
            <a:spLocks noChangeAspect="1"/>
          </p:cNvSpPr>
          <p:nvPr/>
        </p:nvSpPr>
        <p:spPr bwMode="auto">
          <a:xfrm>
            <a:off x="1371600" y="2241550"/>
            <a:ext cx="3951288" cy="236855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04" name="Line 8"/>
          <p:cNvSpPr>
            <a:spLocks noChangeAspect="1" noChangeShapeType="1"/>
          </p:cNvSpPr>
          <p:nvPr/>
        </p:nvSpPr>
        <p:spPr bwMode="auto">
          <a:xfrm>
            <a:off x="1371600" y="3759200"/>
            <a:ext cx="19002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05" name="Text Box 9"/>
          <p:cNvSpPr txBox="1">
            <a:spLocks noChangeAspect="1" noChangeArrowheads="1"/>
          </p:cNvSpPr>
          <p:nvPr/>
        </p:nvSpPr>
        <p:spPr bwMode="auto">
          <a:xfrm>
            <a:off x="1522413" y="3386138"/>
            <a:ext cx="1824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Accumulate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570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5284788"/>
            <a:ext cx="8018463" cy="773112"/>
          </a:xfrm>
          <a:noFill/>
          <a:ln/>
        </p:spPr>
        <p:txBody>
          <a:bodyPr/>
          <a:lstStyle/>
          <a:p>
            <a:r>
              <a:rPr lang="en-US" sz="2400" b="1">
                <a:latin typeface="Comic Sans MS" pitchFamily="66" charset="0"/>
              </a:rPr>
              <a:t>Accumulate</a:t>
            </a:r>
            <a:r>
              <a:rPr lang="en-US" sz="2400">
                <a:latin typeface="Comic Sans MS" pitchFamily="66" charset="0"/>
              </a:rPr>
              <a:t>: make transparent layers visible!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Levoy ‘88</a:t>
            </a:r>
          </a:p>
        </p:txBody>
      </p:sp>
      <p:pic>
        <p:nvPicPr>
          <p:cNvPr id="92570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75" y="1903413"/>
            <a:ext cx="27416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>Texture-Based Volume Rendering</a:t>
            </a:r>
          </a:p>
        </p:txBody>
      </p:sp>
      <p:sp>
        <p:nvSpPr>
          <p:cNvPr id="1118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Roger Crawfis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851-AEC7-4291-B066-0F9044F52350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E26-5083-418E-9A35-17BABB452E53}" type="slidenum">
              <a:rPr lang="en-US"/>
              <a:pPr/>
              <a:t>27</a:t>
            </a:fld>
            <a:endParaRPr lang="en-US"/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Texture-based Volume Rendering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GB"/>
              <a:t>Volume rendering by ray casting is time-consuming</a:t>
            </a:r>
          </a:p>
          <a:p>
            <a:pPr marL="685800" lvl="1" indent="-228600"/>
            <a:r>
              <a:rPr lang="en-GB"/>
              <a:t>one ray per pixel</a:t>
            </a:r>
          </a:p>
          <a:p>
            <a:pPr marL="685800" lvl="1" indent="-228600"/>
            <a:r>
              <a:rPr lang="en-GB"/>
              <a:t>each ray involves tracking through volume calculating samples, and then compositing</a:t>
            </a:r>
          </a:p>
          <a:p>
            <a:pPr marL="685800" lvl="1" indent="-228600"/>
            <a:r>
              <a:rPr lang="en-GB"/>
              <a:t>different for each viewpoint</a:t>
            </a:r>
          </a:p>
          <a:p>
            <a:pPr marL="285750" indent="-285750"/>
            <a:r>
              <a:rPr lang="en-GB"/>
              <a:t>Alternative approach - using texture maps - can exploit graphics hardware</a:t>
            </a:r>
          </a:p>
          <a:p>
            <a:pPr marL="285750" indent="-285750"/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86B4-4A28-4F19-BC91-740D1853144E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E054-8870-4A8A-B9DB-06E7370F9F45}" type="slidenum">
              <a:rPr lang="en-US"/>
              <a:pPr/>
              <a:t>28</a:t>
            </a:fld>
            <a:endParaRPr lang="en-US"/>
          </a:p>
        </p:txBody>
      </p:sp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Texture Mapping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pPr marL="285750" indent="-285750"/>
            <a:r>
              <a:rPr lang="en-GB" sz="2400"/>
              <a:t>Modern graphics hardware includes facility to draw a textured polygon</a:t>
            </a:r>
          </a:p>
          <a:p>
            <a:pPr marL="285750" indent="-285750"/>
            <a:r>
              <a:rPr lang="en-GB" sz="2400"/>
              <a:t>The texture is an image with red, green, blue and alpha components…</a:t>
            </a:r>
          </a:p>
          <a:p>
            <a:pPr marL="285750" indent="-285750"/>
            <a:r>
              <a:rPr lang="en-GB" sz="2400"/>
              <a:t>… so several overlapping polygons can be composited</a:t>
            </a:r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5638800" y="2438400"/>
            <a:ext cx="2438400" cy="16002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9973" name="Group 5"/>
          <p:cNvGrpSpPr>
            <a:grpSpLocks/>
          </p:cNvGrpSpPr>
          <p:nvPr/>
        </p:nvGrpSpPr>
        <p:grpSpPr bwMode="auto">
          <a:xfrm>
            <a:off x="5638800" y="2438400"/>
            <a:ext cx="2438400" cy="1600200"/>
            <a:chOff x="3892" y="1252"/>
            <a:chExt cx="760" cy="568"/>
          </a:xfrm>
        </p:grpSpPr>
        <p:sp>
          <p:nvSpPr>
            <p:cNvPr id="979974" name="Rectangle 6"/>
            <p:cNvSpPr>
              <a:spLocks noChangeArrowheads="1"/>
            </p:cNvSpPr>
            <p:nvPr/>
          </p:nvSpPr>
          <p:spPr bwMode="auto">
            <a:xfrm>
              <a:off x="3892" y="1252"/>
              <a:ext cx="760" cy="568"/>
            </a:xfrm>
            <a:prstGeom prst="rect">
              <a:avLst/>
            </a:prstGeom>
            <a:gradFill rotWithShape="0">
              <a:gsLst>
                <a:gs pos="0">
                  <a:srgbClr val="C3C3C3"/>
                </a:gs>
                <a:gs pos="100000">
                  <a:srgbClr val="C3C3C3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9975" name="Freeform 7"/>
            <p:cNvSpPr>
              <a:spLocks/>
            </p:cNvSpPr>
            <p:nvPr/>
          </p:nvSpPr>
          <p:spPr bwMode="auto">
            <a:xfrm>
              <a:off x="3937" y="1351"/>
              <a:ext cx="261" cy="361"/>
            </a:xfrm>
            <a:custGeom>
              <a:avLst/>
              <a:gdLst/>
              <a:ahLst/>
              <a:cxnLst>
                <a:cxn ang="0">
                  <a:pos x="128" y="25"/>
                </a:cxn>
                <a:cxn ang="0">
                  <a:pos x="173" y="52"/>
                </a:cxn>
                <a:cxn ang="0">
                  <a:pos x="178" y="67"/>
                </a:cxn>
                <a:cxn ang="0">
                  <a:pos x="167" y="73"/>
                </a:cxn>
                <a:cxn ang="0">
                  <a:pos x="140" y="83"/>
                </a:cxn>
                <a:cxn ang="0">
                  <a:pos x="146" y="87"/>
                </a:cxn>
                <a:cxn ang="0">
                  <a:pos x="197" y="102"/>
                </a:cxn>
                <a:cxn ang="0">
                  <a:pos x="213" y="114"/>
                </a:cxn>
                <a:cxn ang="0">
                  <a:pos x="212" y="127"/>
                </a:cxn>
                <a:cxn ang="0">
                  <a:pos x="180" y="142"/>
                </a:cxn>
                <a:cxn ang="0">
                  <a:pos x="172" y="150"/>
                </a:cxn>
                <a:cxn ang="0">
                  <a:pos x="247" y="194"/>
                </a:cxn>
                <a:cxn ang="0">
                  <a:pos x="260" y="210"/>
                </a:cxn>
                <a:cxn ang="0">
                  <a:pos x="251" y="228"/>
                </a:cxn>
                <a:cxn ang="0">
                  <a:pos x="186" y="272"/>
                </a:cxn>
                <a:cxn ang="0">
                  <a:pos x="190" y="288"/>
                </a:cxn>
                <a:cxn ang="0">
                  <a:pos x="207" y="318"/>
                </a:cxn>
                <a:cxn ang="0">
                  <a:pos x="208" y="339"/>
                </a:cxn>
                <a:cxn ang="0">
                  <a:pos x="187" y="353"/>
                </a:cxn>
                <a:cxn ang="0">
                  <a:pos x="165" y="360"/>
                </a:cxn>
                <a:cxn ang="0">
                  <a:pos x="153" y="353"/>
                </a:cxn>
                <a:cxn ang="0">
                  <a:pos x="145" y="330"/>
                </a:cxn>
                <a:cxn ang="0">
                  <a:pos x="127" y="303"/>
                </a:cxn>
                <a:cxn ang="0">
                  <a:pos x="114" y="302"/>
                </a:cxn>
                <a:cxn ang="0">
                  <a:pos x="52" y="321"/>
                </a:cxn>
                <a:cxn ang="0">
                  <a:pos x="32" y="316"/>
                </a:cxn>
                <a:cxn ang="0">
                  <a:pos x="24" y="293"/>
                </a:cxn>
                <a:cxn ang="0">
                  <a:pos x="47" y="228"/>
                </a:cxn>
                <a:cxn ang="0">
                  <a:pos x="52" y="214"/>
                </a:cxn>
                <a:cxn ang="0">
                  <a:pos x="30" y="210"/>
                </a:cxn>
                <a:cxn ang="0">
                  <a:pos x="6" y="208"/>
                </a:cxn>
                <a:cxn ang="0">
                  <a:pos x="0" y="200"/>
                </a:cxn>
                <a:cxn ang="0">
                  <a:pos x="17" y="158"/>
                </a:cxn>
                <a:cxn ang="0">
                  <a:pos x="34" y="129"/>
                </a:cxn>
                <a:cxn ang="0">
                  <a:pos x="32" y="120"/>
                </a:cxn>
                <a:cxn ang="0">
                  <a:pos x="11" y="122"/>
                </a:cxn>
                <a:cxn ang="0">
                  <a:pos x="2" y="113"/>
                </a:cxn>
                <a:cxn ang="0">
                  <a:pos x="35" y="46"/>
                </a:cxn>
                <a:cxn ang="0">
                  <a:pos x="65" y="2"/>
                </a:cxn>
                <a:cxn ang="0">
                  <a:pos x="78" y="3"/>
                </a:cxn>
              </a:cxnLst>
              <a:rect l="0" t="0" r="r" b="b"/>
              <a:pathLst>
                <a:path w="261" h="361">
                  <a:moveTo>
                    <a:pt x="78" y="3"/>
                  </a:moveTo>
                  <a:lnTo>
                    <a:pt x="128" y="25"/>
                  </a:lnTo>
                  <a:lnTo>
                    <a:pt x="156" y="39"/>
                  </a:lnTo>
                  <a:lnTo>
                    <a:pt x="173" y="52"/>
                  </a:lnTo>
                  <a:lnTo>
                    <a:pt x="178" y="61"/>
                  </a:lnTo>
                  <a:lnTo>
                    <a:pt x="178" y="67"/>
                  </a:lnTo>
                  <a:lnTo>
                    <a:pt x="174" y="71"/>
                  </a:lnTo>
                  <a:lnTo>
                    <a:pt x="167" y="73"/>
                  </a:lnTo>
                  <a:lnTo>
                    <a:pt x="147" y="79"/>
                  </a:lnTo>
                  <a:lnTo>
                    <a:pt x="140" y="83"/>
                  </a:lnTo>
                  <a:lnTo>
                    <a:pt x="142" y="85"/>
                  </a:lnTo>
                  <a:lnTo>
                    <a:pt x="146" y="87"/>
                  </a:lnTo>
                  <a:lnTo>
                    <a:pt x="180" y="96"/>
                  </a:lnTo>
                  <a:lnTo>
                    <a:pt x="197" y="102"/>
                  </a:lnTo>
                  <a:lnTo>
                    <a:pt x="208" y="108"/>
                  </a:lnTo>
                  <a:lnTo>
                    <a:pt x="213" y="114"/>
                  </a:lnTo>
                  <a:lnTo>
                    <a:pt x="215" y="121"/>
                  </a:lnTo>
                  <a:lnTo>
                    <a:pt x="212" y="127"/>
                  </a:lnTo>
                  <a:lnTo>
                    <a:pt x="205" y="132"/>
                  </a:lnTo>
                  <a:lnTo>
                    <a:pt x="180" y="142"/>
                  </a:lnTo>
                  <a:lnTo>
                    <a:pt x="172" y="148"/>
                  </a:lnTo>
                  <a:lnTo>
                    <a:pt x="172" y="150"/>
                  </a:lnTo>
                  <a:lnTo>
                    <a:pt x="175" y="153"/>
                  </a:lnTo>
                  <a:lnTo>
                    <a:pt x="247" y="194"/>
                  </a:lnTo>
                  <a:lnTo>
                    <a:pt x="255" y="202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1" y="228"/>
                  </a:lnTo>
                  <a:lnTo>
                    <a:pt x="195" y="265"/>
                  </a:lnTo>
                  <a:lnTo>
                    <a:pt x="186" y="272"/>
                  </a:lnTo>
                  <a:lnTo>
                    <a:pt x="186" y="278"/>
                  </a:lnTo>
                  <a:lnTo>
                    <a:pt x="190" y="288"/>
                  </a:lnTo>
                  <a:lnTo>
                    <a:pt x="198" y="301"/>
                  </a:lnTo>
                  <a:lnTo>
                    <a:pt x="207" y="318"/>
                  </a:lnTo>
                  <a:lnTo>
                    <a:pt x="211" y="332"/>
                  </a:lnTo>
                  <a:lnTo>
                    <a:pt x="208" y="339"/>
                  </a:lnTo>
                  <a:lnTo>
                    <a:pt x="202" y="344"/>
                  </a:lnTo>
                  <a:lnTo>
                    <a:pt x="187" y="353"/>
                  </a:lnTo>
                  <a:lnTo>
                    <a:pt x="172" y="359"/>
                  </a:lnTo>
                  <a:lnTo>
                    <a:pt x="165" y="360"/>
                  </a:lnTo>
                  <a:lnTo>
                    <a:pt x="158" y="358"/>
                  </a:lnTo>
                  <a:lnTo>
                    <a:pt x="153" y="353"/>
                  </a:lnTo>
                  <a:lnTo>
                    <a:pt x="150" y="346"/>
                  </a:lnTo>
                  <a:lnTo>
                    <a:pt x="145" y="330"/>
                  </a:lnTo>
                  <a:lnTo>
                    <a:pt x="138" y="314"/>
                  </a:lnTo>
                  <a:lnTo>
                    <a:pt x="127" y="303"/>
                  </a:lnTo>
                  <a:lnTo>
                    <a:pt x="122" y="301"/>
                  </a:lnTo>
                  <a:lnTo>
                    <a:pt x="114" y="302"/>
                  </a:lnTo>
                  <a:lnTo>
                    <a:pt x="79" y="315"/>
                  </a:lnTo>
                  <a:lnTo>
                    <a:pt x="52" y="321"/>
                  </a:lnTo>
                  <a:lnTo>
                    <a:pt x="42" y="320"/>
                  </a:lnTo>
                  <a:lnTo>
                    <a:pt x="32" y="316"/>
                  </a:lnTo>
                  <a:lnTo>
                    <a:pt x="25" y="307"/>
                  </a:lnTo>
                  <a:lnTo>
                    <a:pt x="24" y="293"/>
                  </a:lnTo>
                  <a:lnTo>
                    <a:pt x="33" y="258"/>
                  </a:lnTo>
                  <a:lnTo>
                    <a:pt x="47" y="228"/>
                  </a:lnTo>
                  <a:lnTo>
                    <a:pt x="51" y="221"/>
                  </a:lnTo>
                  <a:lnTo>
                    <a:pt x="52" y="214"/>
                  </a:lnTo>
                  <a:lnTo>
                    <a:pt x="46" y="210"/>
                  </a:lnTo>
                  <a:lnTo>
                    <a:pt x="30" y="210"/>
                  </a:lnTo>
                  <a:lnTo>
                    <a:pt x="17" y="210"/>
                  </a:lnTo>
                  <a:lnTo>
                    <a:pt x="6" y="208"/>
                  </a:lnTo>
                  <a:lnTo>
                    <a:pt x="2" y="204"/>
                  </a:lnTo>
                  <a:lnTo>
                    <a:pt x="0" y="200"/>
                  </a:lnTo>
                  <a:lnTo>
                    <a:pt x="4" y="183"/>
                  </a:lnTo>
                  <a:lnTo>
                    <a:pt x="17" y="158"/>
                  </a:lnTo>
                  <a:lnTo>
                    <a:pt x="29" y="137"/>
                  </a:lnTo>
                  <a:lnTo>
                    <a:pt x="34" y="129"/>
                  </a:lnTo>
                  <a:lnTo>
                    <a:pt x="34" y="123"/>
                  </a:lnTo>
                  <a:lnTo>
                    <a:pt x="32" y="120"/>
                  </a:lnTo>
                  <a:lnTo>
                    <a:pt x="24" y="120"/>
                  </a:lnTo>
                  <a:lnTo>
                    <a:pt x="11" y="122"/>
                  </a:lnTo>
                  <a:lnTo>
                    <a:pt x="3" y="120"/>
                  </a:lnTo>
                  <a:lnTo>
                    <a:pt x="2" y="113"/>
                  </a:lnTo>
                  <a:lnTo>
                    <a:pt x="7" y="98"/>
                  </a:lnTo>
                  <a:lnTo>
                    <a:pt x="35" y="46"/>
                  </a:lnTo>
                  <a:lnTo>
                    <a:pt x="57" y="12"/>
                  </a:lnTo>
                  <a:lnTo>
                    <a:pt x="65" y="2"/>
                  </a:lnTo>
                  <a:lnTo>
                    <a:pt x="70" y="0"/>
                  </a:lnTo>
                  <a:lnTo>
                    <a:pt x="78" y="3"/>
                  </a:lnTo>
                </a:path>
              </a:pathLst>
            </a:custGeom>
            <a:solidFill>
              <a:srgbClr val="6633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76" name="Freeform 8"/>
            <p:cNvSpPr>
              <a:spLocks/>
            </p:cNvSpPr>
            <p:nvPr/>
          </p:nvSpPr>
          <p:spPr bwMode="auto">
            <a:xfrm>
              <a:off x="3953" y="1365"/>
              <a:ext cx="232" cy="295"/>
            </a:xfrm>
            <a:custGeom>
              <a:avLst/>
              <a:gdLst/>
              <a:ahLst/>
              <a:cxnLst>
                <a:cxn ang="0">
                  <a:pos x="79" y="4"/>
                </a:cxn>
                <a:cxn ang="0">
                  <a:pos x="133" y="33"/>
                </a:cxn>
                <a:cxn ang="0">
                  <a:pos x="135" y="51"/>
                </a:cxn>
                <a:cxn ang="0">
                  <a:pos x="115" y="68"/>
                </a:cxn>
                <a:cxn ang="0">
                  <a:pos x="117" y="76"/>
                </a:cxn>
                <a:cxn ang="0">
                  <a:pos x="170" y="100"/>
                </a:cxn>
                <a:cxn ang="0">
                  <a:pos x="178" y="111"/>
                </a:cxn>
                <a:cxn ang="0">
                  <a:pos x="155" y="120"/>
                </a:cxn>
                <a:cxn ang="0">
                  <a:pos x="143" y="131"/>
                </a:cxn>
                <a:cxn ang="0">
                  <a:pos x="144" y="140"/>
                </a:cxn>
                <a:cxn ang="0">
                  <a:pos x="186" y="164"/>
                </a:cxn>
                <a:cxn ang="0">
                  <a:pos x="231" y="195"/>
                </a:cxn>
                <a:cxn ang="0">
                  <a:pos x="226" y="209"/>
                </a:cxn>
                <a:cxn ang="0">
                  <a:pos x="183" y="235"/>
                </a:cxn>
                <a:cxn ang="0">
                  <a:pos x="162" y="256"/>
                </a:cxn>
                <a:cxn ang="0">
                  <a:pos x="130" y="274"/>
                </a:cxn>
                <a:cxn ang="0">
                  <a:pos x="89" y="275"/>
                </a:cxn>
                <a:cxn ang="0">
                  <a:pos x="61" y="285"/>
                </a:cxn>
                <a:cxn ang="0">
                  <a:pos x="39" y="294"/>
                </a:cxn>
                <a:cxn ang="0">
                  <a:pos x="23" y="290"/>
                </a:cxn>
                <a:cxn ang="0">
                  <a:pos x="19" y="270"/>
                </a:cxn>
                <a:cxn ang="0">
                  <a:pos x="30" y="237"/>
                </a:cxn>
                <a:cxn ang="0">
                  <a:pos x="48" y="200"/>
                </a:cxn>
                <a:cxn ang="0">
                  <a:pos x="47" y="186"/>
                </a:cxn>
                <a:cxn ang="0">
                  <a:pos x="33" y="182"/>
                </a:cxn>
                <a:cxn ang="0">
                  <a:pos x="5" y="180"/>
                </a:cxn>
                <a:cxn ang="0">
                  <a:pos x="0" y="173"/>
                </a:cxn>
                <a:cxn ang="0">
                  <a:pos x="5" y="159"/>
                </a:cxn>
                <a:cxn ang="0">
                  <a:pos x="30" y="112"/>
                </a:cxn>
                <a:cxn ang="0">
                  <a:pos x="28" y="100"/>
                </a:cxn>
                <a:cxn ang="0">
                  <a:pos x="15" y="94"/>
                </a:cxn>
                <a:cxn ang="0">
                  <a:pos x="4" y="91"/>
                </a:cxn>
                <a:cxn ang="0">
                  <a:pos x="5" y="76"/>
                </a:cxn>
                <a:cxn ang="0">
                  <a:pos x="46" y="6"/>
                </a:cxn>
                <a:cxn ang="0">
                  <a:pos x="61" y="0"/>
                </a:cxn>
              </a:cxnLst>
              <a:rect l="0" t="0" r="r" b="b"/>
              <a:pathLst>
                <a:path w="232" h="295">
                  <a:moveTo>
                    <a:pt x="61" y="0"/>
                  </a:moveTo>
                  <a:lnTo>
                    <a:pt x="79" y="4"/>
                  </a:lnTo>
                  <a:lnTo>
                    <a:pt x="99" y="14"/>
                  </a:lnTo>
                  <a:lnTo>
                    <a:pt x="133" y="33"/>
                  </a:lnTo>
                  <a:lnTo>
                    <a:pt x="140" y="42"/>
                  </a:lnTo>
                  <a:lnTo>
                    <a:pt x="135" y="51"/>
                  </a:lnTo>
                  <a:lnTo>
                    <a:pt x="117" y="65"/>
                  </a:lnTo>
                  <a:lnTo>
                    <a:pt x="115" y="68"/>
                  </a:lnTo>
                  <a:lnTo>
                    <a:pt x="115" y="72"/>
                  </a:lnTo>
                  <a:lnTo>
                    <a:pt x="117" y="76"/>
                  </a:lnTo>
                  <a:lnTo>
                    <a:pt x="124" y="81"/>
                  </a:lnTo>
                  <a:lnTo>
                    <a:pt x="170" y="100"/>
                  </a:lnTo>
                  <a:lnTo>
                    <a:pt x="179" y="107"/>
                  </a:lnTo>
                  <a:lnTo>
                    <a:pt x="178" y="111"/>
                  </a:lnTo>
                  <a:lnTo>
                    <a:pt x="170" y="114"/>
                  </a:lnTo>
                  <a:lnTo>
                    <a:pt x="155" y="120"/>
                  </a:lnTo>
                  <a:lnTo>
                    <a:pt x="146" y="126"/>
                  </a:lnTo>
                  <a:lnTo>
                    <a:pt x="143" y="131"/>
                  </a:lnTo>
                  <a:lnTo>
                    <a:pt x="141" y="135"/>
                  </a:lnTo>
                  <a:lnTo>
                    <a:pt x="144" y="140"/>
                  </a:lnTo>
                  <a:lnTo>
                    <a:pt x="153" y="146"/>
                  </a:lnTo>
                  <a:lnTo>
                    <a:pt x="186" y="164"/>
                  </a:lnTo>
                  <a:lnTo>
                    <a:pt x="217" y="180"/>
                  </a:lnTo>
                  <a:lnTo>
                    <a:pt x="231" y="195"/>
                  </a:lnTo>
                  <a:lnTo>
                    <a:pt x="231" y="202"/>
                  </a:lnTo>
                  <a:lnTo>
                    <a:pt x="226" y="209"/>
                  </a:lnTo>
                  <a:lnTo>
                    <a:pt x="198" y="225"/>
                  </a:lnTo>
                  <a:lnTo>
                    <a:pt x="183" y="235"/>
                  </a:lnTo>
                  <a:lnTo>
                    <a:pt x="173" y="245"/>
                  </a:lnTo>
                  <a:lnTo>
                    <a:pt x="162" y="256"/>
                  </a:lnTo>
                  <a:lnTo>
                    <a:pt x="147" y="267"/>
                  </a:lnTo>
                  <a:lnTo>
                    <a:pt x="130" y="274"/>
                  </a:lnTo>
                  <a:lnTo>
                    <a:pt x="116" y="276"/>
                  </a:lnTo>
                  <a:lnTo>
                    <a:pt x="89" y="275"/>
                  </a:lnTo>
                  <a:lnTo>
                    <a:pt x="74" y="279"/>
                  </a:lnTo>
                  <a:lnTo>
                    <a:pt x="61" y="285"/>
                  </a:lnTo>
                  <a:lnTo>
                    <a:pt x="50" y="292"/>
                  </a:lnTo>
                  <a:lnTo>
                    <a:pt x="39" y="294"/>
                  </a:lnTo>
                  <a:lnTo>
                    <a:pt x="30" y="293"/>
                  </a:lnTo>
                  <a:lnTo>
                    <a:pt x="23" y="290"/>
                  </a:lnTo>
                  <a:lnTo>
                    <a:pt x="19" y="282"/>
                  </a:lnTo>
                  <a:lnTo>
                    <a:pt x="19" y="270"/>
                  </a:lnTo>
                  <a:lnTo>
                    <a:pt x="20" y="254"/>
                  </a:lnTo>
                  <a:lnTo>
                    <a:pt x="30" y="237"/>
                  </a:lnTo>
                  <a:lnTo>
                    <a:pt x="41" y="219"/>
                  </a:lnTo>
                  <a:lnTo>
                    <a:pt x="48" y="200"/>
                  </a:lnTo>
                  <a:lnTo>
                    <a:pt x="49" y="193"/>
                  </a:lnTo>
                  <a:lnTo>
                    <a:pt x="47" y="186"/>
                  </a:lnTo>
                  <a:lnTo>
                    <a:pt x="42" y="182"/>
                  </a:lnTo>
                  <a:lnTo>
                    <a:pt x="33" y="182"/>
                  </a:lnTo>
                  <a:lnTo>
                    <a:pt x="17" y="183"/>
                  </a:lnTo>
                  <a:lnTo>
                    <a:pt x="5" y="180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1" y="167"/>
                  </a:lnTo>
                  <a:lnTo>
                    <a:pt x="5" y="159"/>
                  </a:lnTo>
                  <a:lnTo>
                    <a:pt x="19" y="131"/>
                  </a:lnTo>
                  <a:lnTo>
                    <a:pt x="30" y="112"/>
                  </a:lnTo>
                  <a:lnTo>
                    <a:pt x="32" y="106"/>
                  </a:lnTo>
                  <a:lnTo>
                    <a:pt x="28" y="100"/>
                  </a:lnTo>
                  <a:lnTo>
                    <a:pt x="22" y="95"/>
                  </a:lnTo>
                  <a:lnTo>
                    <a:pt x="15" y="94"/>
                  </a:lnTo>
                  <a:lnTo>
                    <a:pt x="9" y="93"/>
                  </a:lnTo>
                  <a:lnTo>
                    <a:pt x="4" y="91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26" y="38"/>
                  </a:lnTo>
                  <a:lnTo>
                    <a:pt x="46" y="6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0066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77" name="Freeform 9"/>
            <p:cNvSpPr>
              <a:spLocks/>
            </p:cNvSpPr>
            <p:nvPr/>
          </p:nvSpPr>
          <p:spPr bwMode="auto">
            <a:xfrm>
              <a:off x="3962" y="1446"/>
              <a:ext cx="128" cy="23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27" y="8"/>
                </a:cxn>
                <a:cxn ang="0">
                  <a:pos x="44" y="8"/>
                </a:cxn>
                <a:cxn ang="0">
                  <a:pos x="62" y="7"/>
                </a:cxn>
                <a:cxn ang="0">
                  <a:pos x="79" y="4"/>
                </a:cxn>
                <a:cxn ang="0">
                  <a:pos x="90" y="2"/>
                </a:cxn>
                <a:cxn ang="0">
                  <a:pos x="100" y="1"/>
                </a:cxn>
                <a:cxn ang="0">
                  <a:pos x="117" y="0"/>
                </a:cxn>
                <a:cxn ang="0">
                  <a:pos x="124" y="2"/>
                </a:cxn>
                <a:cxn ang="0">
                  <a:pos x="127" y="3"/>
                </a:cxn>
                <a:cxn ang="0">
                  <a:pos x="125" y="6"/>
                </a:cxn>
                <a:cxn ang="0">
                  <a:pos x="112" y="11"/>
                </a:cxn>
                <a:cxn ang="0">
                  <a:pos x="100" y="15"/>
                </a:cxn>
                <a:cxn ang="0">
                  <a:pos x="53" y="22"/>
                </a:cxn>
                <a:cxn ang="0">
                  <a:pos x="27" y="20"/>
                </a:cxn>
                <a:cxn ang="0">
                  <a:pos x="5" y="17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8" y="6"/>
                </a:cxn>
              </a:cxnLst>
              <a:rect l="0" t="0" r="r" b="b"/>
              <a:pathLst>
                <a:path w="128" h="23">
                  <a:moveTo>
                    <a:pt x="8" y="6"/>
                  </a:moveTo>
                  <a:lnTo>
                    <a:pt x="27" y="8"/>
                  </a:lnTo>
                  <a:lnTo>
                    <a:pt x="44" y="8"/>
                  </a:lnTo>
                  <a:lnTo>
                    <a:pt x="62" y="7"/>
                  </a:lnTo>
                  <a:lnTo>
                    <a:pt x="79" y="4"/>
                  </a:lnTo>
                  <a:lnTo>
                    <a:pt x="90" y="2"/>
                  </a:lnTo>
                  <a:lnTo>
                    <a:pt x="100" y="1"/>
                  </a:lnTo>
                  <a:lnTo>
                    <a:pt x="117" y="0"/>
                  </a:lnTo>
                  <a:lnTo>
                    <a:pt x="124" y="2"/>
                  </a:lnTo>
                  <a:lnTo>
                    <a:pt x="127" y="3"/>
                  </a:lnTo>
                  <a:lnTo>
                    <a:pt x="125" y="6"/>
                  </a:lnTo>
                  <a:lnTo>
                    <a:pt x="112" y="11"/>
                  </a:lnTo>
                  <a:lnTo>
                    <a:pt x="100" y="15"/>
                  </a:lnTo>
                  <a:lnTo>
                    <a:pt x="53" y="22"/>
                  </a:lnTo>
                  <a:lnTo>
                    <a:pt x="27" y="20"/>
                  </a:lnTo>
                  <a:lnTo>
                    <a:pt x="5" y="17"/>
                  </a:lnTo>
                  <a:lnTo>
                    <a:pt x="0" y="9"/>
                  </a:lnTo>
                  <a:lnTo>
                    <a:pt x="1" y="6"/>
                  </a:lnTo>
                  <a:lnTo>
                    <a:pt x="8" y="6"/>
                  </a:lnTo>
                </a:path>
              </a:pathLst>
            </a:custGeom>
            <a:solidFill>
              <a:srgbClr val="D9A6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78" name="Freeform 10"/>
            <p:cNvSpPr>
              <a:spLocks/>
            </p:cNvSpPr>
            <p:nvPr/>
          </p:nvSpPr>
          <p:spPr bwMode="auto">
            <a:xfrm>
              <a:off x="3991" y="1514"/>
              <a:ext cx="131" cy="45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1" y="0"/>
                </a:cxn>
                <a:cxn ang="0">
                  <a:pos x="126" y="0"/>
                </a:cxn>
                <a:cxn ang="0">
                  <a:pos x="130" y="3"/>
                </a:cxn>
                <a:cxn ang="0">
                  <a:pos x="128" y="8"/>
                </a:cxn>
                <a:cxn ang="0">
                  <a:pos x="119" y="14"/>
                </a:cxn>
                <a:cxn ang="0">
                  <a:pos x="99" y="23"/>
                </a:cxn>
                <a:cxn ang="0">
                  <a:pos x="64" y="33"/>
                </a:cxn>
                <a:cxn ang="0">
                  <a:pos x="16" y="44"/>
                </a:cxn>
                <a:cxn ang="0">
                  <a:pos x="8" y="43"/>
                </a:cxn>
                <a:cxn ang="0">
                  <a:pos x="2" y="40"/>
                </a:cxn>
                <a:cxn ang="0">
                  <a:pos x="0" y="37"/>
                </a:cxn>
                <a:cxn ang="0">
                  <a:pos x="3" y="33"/>
                </a:cxn>
                <a:cxn ang="0">
                  <a:pos x="13" y="33"/>
                </a:cxn>
                <a:cxn ang="0">
                  <a:pos x="24" y="33"/>
                </a:cxn>
                <a:cxn ang="0">
                  <a:pos x="70" y="21"/>
                </a:cxn>
                <a:cxn ang="0">
                  <a:pos x="95" y="14"/>
                </a:cxn>
                <a:cxn ang="0">
                  <a:pos x="108" y="8"/>
                </a:cxn>
                <a:cxn ang="0">
                  <a:pos x="117" y="4"/>
                </a:cxn>
              </a:cxnLst>
              <a:rect l="0" t="0" r="r" b="b"/>
              <a:pathLst>
                <a:path w="131" h="45">
                  <a:moveTo>
                    <a:pt x="117" y="4"/>
                  </a:moveTo>
                  <a:lnTo>
                    <a:pt x="121" y="0"/>
                  </a:lnTo>
                  <a:lnTo>
                    <a:pt x="126" y="0"/>
                  </a:lnTo>
                  <a:lnTo>
                    <a:pt x="130" y="3"/>
                  </a:lnTo>
                  <a:lnTo>
                    <a:pt x="128" y="8"/>
                  </a:lnTo>
                  <a:lnTo>
                    <a:pt x="119" y="14"/>
                  </a:lnTo>
                  <a:lnTo>
                    <a:pt x="99" y="23"/>
                  </a:lnTo>
                  <a:lnTo>
                    <a:pt x="64" y="33"/>
                  </a:lnTo>
                  <a:lnTo>
                    <a:pt x="16" y="44"/>
                  </a:lnTo>
                  <a:lnTo>
                    <a:pt x="8" y="43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3" y="33"/>
                  </a:lnTo>
                  <a:lnTo>
                    <a:pt x="13" y="33"/>
                  </a:lnTo>
                  <a:lnTo>
                    <a:pt x="24" y="33"/>
                  </a:lnTo>
                  <a:lnTo>
                    <a:pt x="70" y="21"/>
                  </a:lnTo>
                  <a:lnTo>
                    <a:pt x="95" y="14"/>
                  </a:lnTo>
                  <a:lnTo>
                    <a:pt x="108" y="8"/>
                  </a:lnTo>
                  <a:lnTo>
                    <a:pt x="117" y="4"/>
                  </a:lnTo>
                </a:path>
              </a:pathLst>
            </a:custGeom>
            <a:solidFill>
              <a:srgbClr val="D9A6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79" name="Freeform 11"/>
            <p:cNvSpPr>
              <a:spLocks/>
            </p:cNvSpPr>
            <p:nvPr/>
          </p:nvSpPr>
          <p:spPr bwMode="auto">
            <a:xfrm>
              <a:off x="3969" y="1598"/>
              <a:ext cx="176" cy="46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38" y="28"/>
                </a:cxn>
                <a:cxn ang="0">
                  <a:pos x="68" y="24"/>
                </a:cxn>
                <a:cxn ang="0">
                  <a:pos x="99" y="17"/>
                </a:cxn>
                <a:cxn ang="0">
                  <a:pos x="129" y="8"/>
                </a:cxn>
                <a:cxn ang="0">
                  <a:pos x="160" y="0"/>
                </a:cxn>
                <a:cxn ang="0">
                  <a:pos x="172" y="0"/>
                </a:cxn>
                <a:cxn ang="0">
                  <a:pos x="175" y="1"/>
                </a:cxn>
                <a:cxn ang="0">
                  <a:pos x="174" y="5"/>
                </a:cxn>
                <a:cxn ang="0">
                  <a:pos x="171" y="10"/>
                </a:cxn>
                <a:cxn ang="0">
                  <a:pos x="165" y="13"/>
                </a:cxn>
                <a:cxn ang="0">
                  <a:pos x="149" y="18"/>
                </a:cxn>
                <a:cxn ang="0">
                  <a:pos x="107" y="26"/>
                </a:cxn>
                <a:cxn ang="0">
                  <a:pos x="49" y="37"/>
                </a:cxn>
                <a:cxn ang="0">
                  <a:pos x="28" y="42"/>
                </a:cxn>
                <a:cxn ang="0">
                  <a:pos x="11" y="45"/>
                </a:cxn>
                <a:cxn ang="0">
                  <a:pos x="1" y="38"/>
                </a:cxn>
                <a:cxn ang="0">
                  <a:pos x="0" y="33"/>
                </a:cxn>
                <a:cxn ang="0">
                  <a:pos x="5" y="31"/>
                </a:cxn>
              </a:cxnLst>
              <a:rect l="0" t="0" r="r" b="b"/>
              <a:pathLst>
                <a:path w="176" h="46">
                  <a:moveTo>
                    <a:pt x="5" y="31"/>
                  </a:moveTo>
                  <a:lnTo>
                    <a:pt x="38" y="28"/>
                  </a:lnTo>
                  <a:lnTo>
                    <a:pt x="68" y="24"/>
                  </a:lnTo>
                  <a:lnTo>
                    <a:pt x="99" y="17"/>
                  </a:lnTo>
                  <a:lnTo>
                    <a:pt x="129" y="8"/>
                  </a:lnTo>
                  <a:lnTo>
                    <a:pt x="160" y="0"/>
                  </a:lnTo>
                  <a:lnTo>
                    <a:pt x="172" y="0"/>
                  </a:lnTo>
                  <a:lnTo>
                    <a:pt x="175" y="1"/>
                  </a:lnTo>
                  <a:lnTo>
                    <a:pt x="174" y="5"/>
                  </a:lnTo>
                  <a:lnTo>
                    <a:pt x="171" y="10"/>
                  </a:lnTo>
                  <a:lnTo>
                    <a:pt x="165" y="13"/>
                  </a:lnTo>
                  <a:lnTo>
                    <a:pt x="149" y="18"/>
                  </a:lnTo>
                  <a:lnTo>
                    <a:pt x="107" y="26"/>
                  </a:lnTo>
                  <a:lnTo>
                    <a:pt x="49" y="37"/>
                  </a:lnTo>
                  <a:lnTo>
                    <a:pt x="28" y="42"/>
                  </a:lnTo>
                  <a:lnTo>
                    <a:pt x="11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5" y="31"/>
                  </a:lnTo>
                </a:path>
              </a:pathLst>
            </a:custGeom>
            <a:solidFill>
              <a:srgbClr val="D9A6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0" name="Freeform 12"/>
            <p:cNvSpPr>
              <a:spLocks/>
            </p:cNvSpPr>
            <p:nvPr/>
          </p:nvSpPr>
          <p:spPr bwMode="auto">
            <a:xfrm>
              <a:off x="4003" y="1372"/>
              <a:ext cx="34" cy="34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0" y="11"/>
                </a:cxn>
                <a:cxn ang="0">
                  <a:pos x="7" y="8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1" y="25"/>
                </a:cxn>
                <a:cxn ang="0">
                  <a:pos x="2" y="31"/>
                </a:cxn>
                <a:cxn ang="0">
                  <a:pos x="3" y="33"/>
                </a:cxn>
                <a:cxn ang="0">
                  <a:pos x="6" y="32"/>
                </a:cxn>
                <a:cxn ang="0">
                  <a:pos x="12" y="27"/>
                </a:cxn>
                <a:cxn ang="0">
                  <a:pos x="15" y="26"/>
                </a:cxn>
                <a:cxn ang="0">
                  <a:pos x="18" y="27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33" y="27"/>
                </a:cxn>
                <a:cxn ang="0">
                  <a:pos x="32" y="25"/>
                </a:cxn>
                <a:cxn ang="0">
                  <a:pos x="30" y="22"/>
                </a:cxn>
                <a:cxn ang="0">
                  <a:pos x="26" y="18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1" y="10"/>
                </a:cxn>
                <a:cxn ang="0">
                  <a:pos x="32" y="7"/>
                </a:cxn>
                <a:cxn ang="0">
                  <a:pos x="30" y="5"/>
                </a:cxn>
                <a:cxn ang="0">
                  <a:pos x="24" y="7"/>
                </a:cxn>
                <a:cxn ang="0">
                  <a:pos x="21" y="9"/>
                </a:cxn>
                <a:cxn ang="0">
                  <a:pos x="20" y="4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11" y="10"/>
                </a:cxn>
              </a:cxnLst>
              <a:rect l="0" t="0" r="r" b="b"/>
              <a:pathLst>
                <a:path w="34" h="34">
                  <a:moveTo>
                    <a:pt x="11" y="10"/>
                  </a:moveTo>
                  <a:lnTo>
                    <a:pt x="10" y="11"/>
                  </a:lnTo>
                  <a:lnTo>
                    <a:pt x="7" y="8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1" y="25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6" y="32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8" y="27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3" y="27"/>
                  </a:lnTo>
                  <a:lnTo>
                    <a:pt x="32" y="25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11" y="10"/>
                  </a:lnTo>
                </a:path>
              </a:pathLst>
            </a:custGeom>
            <a:solidFill>
              <a:srgbClr val="FFBF4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1" name="Freeform 13"/>
            <p:cNvSpPr>
              <a:spLocks/>
            </p:cNvSpPr>
            <p:nvPr/>
          </p:nvSpPr>
          <p:spPr bwMode="auto">
            <a:xfrm>
              <a:off x="3987" y="1441"/>
              <a:ext cx="12" cy="1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10" y="5"/>
                </a:cxn>
                <a:cxn ang="0">
                  <a:pos x="11" y="12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" y="2"/>
                </a:cxn>
              </a:cxnLst>
              <a:rect l="0" t="0" r="r" b="b"/>
              <a:pathLst>
                <a:path w="12" h="19">
                  <a:moveTo>
                    <a:pt x="1" y="2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1" y="12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" y="2"/>
                  </a:lnTo>
                </a:path>
              </a:pathLst>
            </a:custGeom>
            <a:solidFill>
              <a:srgbClr val="4CB2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2" name="Freeform 14"/>
            <p:cNvSpPr>
              <a:spLocks/>
            </p:cNvSpPr>
            <p:nvPr/>
          </p:nvSpPr>
          <p:spPr bwMode="auto">
            <a:xfrm>
              <a:off x="4081" y="1513"/>
              <a:ext cx="16" cy="1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5" y="12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5" y="4"/>
                </a:cxn>
                <a:cxn ang="0">
                  <a:pos x="12" y="1"/>
                </a:cxn>
                <a:cxn ang="0">
                  <a:pos x="9" y="0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5" y="12"/>
                  </a:lnTo>
                  <a:lnTo>
                    <a:pt x="9" y="15"/>
                  </a:lnTo>
                  <a:lnTo>
                    <a:pt x="14" y="11"/>
                  </a:ln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</a:path>
              </a:pathLst>
            </a:custGeom>
            <a:solidFill>
              <a:srgbClr val="4CB2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3" name="Freeform 15"/>
            <p:cNvSpPr>
              <a:spLocks/>
            </p:cNvSpPr>
            <p:nvPr/>
          </p:nvSpPr>
          <p:spPr bwMode="auto">
            <a:xfrm>
              <a:off x="4025" y="1580"/>
              <a:ext cx="9" cy="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8" y="9"/>
                </a:cxn>
                <a:cxn ang="0">
                  <a:pos x="7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9"/>
                </a:cxn>
              </a:cxnLst>
              <a:rect l="0" t="0" r="r" b="b"/>
              <a:pathLst>
                <a:path w="9" h="13">
                  <a:moveTo>
                    <a:pt x="0" y="9"/>
                  </a:moveTo>
                  <a:lnTo>
                    <a:pt x="5" y="12"/>
                  </a:lnTo>
                  <a:lnTo>
                    <a:pt x="7" y="12"/>
                  </a:lnTo>
                  <a:lnTo>
                    <a:pt x="8" y="9"/>
                  </a:lnTo>
                  <a:lnTo>
                    <a:pt x="7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9"/>
                  </a:lnTo>
                </a:path>
              </a:pathLst>
            </a:custGeom>
            <a:solidFill>
              <a:srgbClr val="4CB2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4" name="Freeform 16"/>
            <p:cNvSpPr>
              <a:spLocks/>
            </p:cNvSpPr>
            <p:nvPr/>
          </p:nvSpPr>
          <p:spPr bwMode="auto">
            <a:xfrm>
              <a:off x="4032" y="1512"/>
              <a:ext cx="9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1" y="12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4" y="0"/>
                </a:cxn>
              </a:cxnLst>
              <a:rect l="0" t="0" r="r" b="b"/>
              <a:pathLst>
                <a:path w="9" h="14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8" y="6"/>
                  </a:lnTo>
                  <a:lnTo>
                    <a:pt x="7" y="3"/>
                  </a:lnTo>
                  <a:lnTo>
                    <a:pt x="4" y="0"/>
                  </a:lnTo>
                </a:path>
              </a:pathLst>
            </a:custGeom>
            <a:solidFill>
              <a:srgbClr val="F599E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5" name="Freeform 17"/>
            <p:cNvSpPr>
              <a:spLocks/>
            </p:cNvSpPr>
            <p:nvPr/>
          </p:nvSpPr>
          <p:spPr bwMode="auto">
            <a:xfrm>
              <a:off x="4073" y="1584"/>
              <a:ext cx="15" cy="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4" y="4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5" y="8"/>
                </a:cxn>
              </a:cxnLst>
              <a:rect l="0" t="0" r="r" b="b"/>
              <a:pathLst>
                <a:path w="15" h="10">
                  <a:moveTo>
                    <a:pt x="5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5" y="8"/>
                  </a:lnTo>
                </a:path>
              </a:pathLst>
            </a:custGeom>
            <a:solidFill>
              <a:srgbClr val="F599E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6" name="Freeform 18"/>
            <p:cNvSpPr>
              <a:spLocks/>
            </p:cNvSpPr>
            <p:nvPr/>
          </p:nvSpPr>
          <p:spPr bwMode="auto">
            <a:xfrm>
              <a:off x="3984" y="1620"/>
              <a:ext cx="1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7" y="11"/>
                </a:cxn>
                <a:cxn ang="0">
                  <a:pos x="10" y="9"/>
                </a:cxn>
                <a:cxn ang="0">
                  <a:pos x="11" y="5"/>
                </a:cxn>
                <a:cxn ang="0">
                  <a:pos x="10" y="1"/>
                </a:cxn>
                <a:cxn ang="0">
                  <a:pos x="5" y="0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10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1" y="5"/>
                  </a:lnTo>
                  <a:lnTo>
                    <a:pt x="10" y="1"/>
                  </a:lnTo>
                  <a:lnTo>
                    <a:pt x="5" y="0"/>
                  </a:lnTo>
                </a:path>
              </a:pathLst>
            </a:custGeom>
            <a:solidFill>
              <a:srgbClr val="F599E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7" name="Freeform 19"/>
            <p:cNvSpPr>
              <a:spLocks/>
            </p:cNvSpPr>
            <p:nvPr/>
          </p:nvSpPr>
          <p:spPr bwMode="auto">
            <a:xfrm>
              <a:off x="4039" y="1433"/>
              <a:ext cx="12" cy="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2" h="9">
                  <a:moveTo>
                    <a:pt x="8" y="0"/>
                  </a:moveTo>
                  <a:lnTo>
                    <a:pt x="11" y="2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solidFill>
              <a:srgbClr val="FF7033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8" name="Freeform 20"/>
            <p:cNvSpPr>
              <a:spLocks/>
            </p:cNvSpPr>
            <p:nvPr/>
          </p:nvSpPr>
          <p:spPr bwMode="auto">
            <a:xfrm>
              <a:off x="3968" y="1517"/>
              <a:ext cx="18" cy="15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3" y="12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7" y="7"/>
                </a:cxn>
                <a:cxn ang="0">
                  <a:pos x="16" y="12"/>
                </a:cxn>
                <a:cxn ang="0">
                  <a:pos x="12" y="14"/>
                </a:cxn>
              </a:cxnLst>
              <a:rect l="0" t="0" r="r" b="b"/>
              <a:pathLst>
                <a:path w="18" h="15">
                  <a:moveTo>
                    <a:pt x="12" y="14"/>
                  </a:moveTo>
                  <a:lnTo>
                    <a:pt x="3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7"/>
                  </a:lnTo>
                  <a:lnTo>
                    <a:pt x="16" y="12"/>
                  </a:lnTo>
                  <a:lnTo>
                    <a:pt x="12" y="14"/>
                  </a:lnTo>
                </a:path>
              </a:pathLst>
            </a:custGeom>
            <a:solidFill>
              <a:srgbClr val="FF7033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89" name="Freeform 21"/>
            <p:cNvSpPr>
              <a:spLocks/>
            </p:cNvSpPr>
            <p:nvPr/>
          </p:nvSpPr>
          <p:spPr bwMode="auto">
            <a:xfrm>
              <a:off x="4139" y="1565"/>
              <a:ext cx="13" cy="12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8"/>
                </a:cxn>
                <a:cxn ang="0">
                  <a:pos x="7" y="11"/>
                </a:cxn>
                <a:cxn ang="0">
                  <a:pos x="3" y="10"/>
                </a:cxn>
                <a:cxn ang="0">
                  <a:pos x="1" y="6"/>
                </a:cxn>
              </a:cxnLst>
              <a:rect l="0" t="0" r="r" b="b"/>
              <a:pathLst>
                <a:path w="13" h="12">
                  <a:moveTo>
                    <a:pt x="1" y="6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3" y="10"/>
                  </a:lnTo>
                  <a:lnTo>
                    <a:pt x="1" y="6"/>
                  </a:lnTo>
                </a:path>
              </a:pathLst>
            </a:custGeom>
            <a:solidFill>
              <a:srgbClr val="FF7033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90" name="Freeform 22"/>
            <p:cNvSpPr>
              <a:spLocks/>
            </p:cNvSpPr>
            <p:nvPr/>
          </p:nvSpPr>
          <p:spPr bwMode="auto">
            <a:xfrm>
              <a:off x="4361" y="1340"/>
              <a:ext cx="237" cy="205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39" y="44"/>
                </a:cxn>
                <a:cxn ang="0">
                  <a:pos x="52" y="46"/>
                </a:cxn>
                <a:cxn ang="0">
                  <a:pos x="62" y="49"/>
                </a:cxn>
                <a:cxn ang="0">
                  <a:pos x="71" y="51"/>
                </a:cxn>
                <a:cxn ang="0">
                  <a:pos x="81" y="47"/>
                </a:cxn>
                <a:cxn ang="0">
                  <a:pos x="88" y="35"/>
                </a:cxn>
                <a:cxn ang="0">
                  <a:pos x="96" y="25"/>
                </a:cxn>
                <a:cxn ang="0">
                  <a:pos x="103" y="15"/>
                </a:cxn>
                <a:cxn ang="0">
                  <a:pos x="111" y="7"/>
                </a:cxn>
                <a:cxn ang="0">
                  <a:pos x="118" y="1"/>
                </a:cxn>
                <a:cxn ang="0">
                  <a:pos x="129" y="3"/>
                </a:cxn>
                <a:cxn ang="0">
                  <a:pos x="138" y="19"/>
                </a:cxn>
                <a:cxn ang="0">
                  <a:pos x="145" y="44"/>
                </a:cxn>
                <a:cxn ang="0">
                  <a:pos x="149" y="58"/>
                </a:cxn>
                <a:cxn ang="0">
                  <a:pos x="157" y="64"/>
                </a:cxn>
                <a:cxn ang="0">
                  <a:pos x="169" y="68"/>
                </a:cxn>
                <a:cxn ang="0">
                  <a:pos x="184" y="73"/>
                </a:cxn>
                <a:cxn ang="0">
                  <a:pos x="204" y="77"/>
                </a:cxn>
                <a:cxn ang="0">
                  <a:pos x="219" y="82"/>
                </a:cxn>
                <a:cxn ang="0">
                  <a:pos x="233" y="86"/>
                </a:cxn>
                <a:cxn ang="0">
                  <a:pos x="235" y="94"/>
                </a:cxn>
                <a:cxn ang="0">
                  <a:pos x="225" y="100"/>
                </a:cxn>
                <a:cxn ang="0">
                  <a:pos x="213" y="106"/>
                </a:cxn>
                <a:cxn ang="0">
                  <a:pos x="199" y="115"/>
                </a:cxn>
                <a:cxn ang="0">
                  <a:pos x="187" y="120"/>
                </a:cxn>
                <a:cxn ang="0">
                  <a:pos x="177" y="121"/>
                </a:cxn>
                <a:cxn ang="0">
                  <a:pos x="172" y="129"/>
                </a:cxn>
                <a:cxn ang="0">
                  <a:pos x="175" y="153"/>
                </a:cxn>
                <a:cxn ang="0">
                  <a:pos x="183" y="182"/>
                </a:cxn>
                <a:cxn ang="0">
                  <a:pos x="183" y="200"/>
                </a:cxn>
                <a:cxn ang="0">
                  <a:pos x="174" y="204"/>
                </a:cxn>
                <a:cxn ang="0">
                  <a:pos x="162" y="197"/>
                </a:cxn>
                <a:cxn ang="0">
                  <a:pos x="149" y="188"/>
                </a:cxn>
                <a:cxn ang="0">
                  <a:pos x="136" y="179"/>
                </a:cxn>
                <a:cxn ang="0">
                  <a:pos x="125" y="172"/>
                </a:cxn>
                <a:cxn ang="0">
                  <a:pos x="120" y="168"/>
                </a:cxn>
                <a:cxn ang="0">
                  <a:pos x="115" y="164"/>
                </a:cxn>
                <a:cxn ang="0">
                  <a:pos x="109" y="163"/>
                </a:cxn>
                <a:cxn ang="0">
                  <a:pos x="101" y="163"/>
                </a:cxn>
                <a:cxn ang="0">
                  <a:pos x="91" y="169"/>
                </a:cxn>
                <a:cxn ang="0">
                  <a:pos x="78" y="177"/>
                </a:cxn>
                <a:cxn ang="0">
                  <a:pos x="65" y="184"/>
                </a:cxn>
                <a:cxn ang="0">
                  <a:pos x="54" y="189"/>
                </a:cxn>
                <a:cxn ang="0">
                  <a:pos x="47" y="192"/>
                </a:cxn>
                <a:cxn ang="0">
                  <a:pos x="39" y="195"/>
                </a:cxn>
                <a:cxn ang="0">
                  <a:pos x="31" y="193"/>
                </a:cxn>
                <a:cxn ang="0">
                  <a:pos x="27" y="187"/>
                </a:cxn>
                <a:cxn ang="0">
                  <a:pos x="32" y="166"/>
                </a:cxn>
                <a:cxn ang="0">
                  <a:pos x="42" y="135"/>
                </a:cxn>
                <a:cxn ang="0">
                  <a:pos x="46" y="120"/>
                </a:cxn>
                <a:cxn ang="0">
                  <a:pos x="44" y="111"/>
                </a:cxn>
                <a:cxn ang="0">
                  <a:pos x="35" y="101"/>
                </a:cxn>
                <a:cxn ang="0">
                  <a:pos x="25" y="88"/>
                </a:cxn>
                <a:cxn ang="0">
                  <a:pos x="14" y="74"/>
                </a:cxn>
                <a:cxn ang="0">
                  <a:pos x="4" y="62"/>
                </a:cxn>
                <a:cxn ang="0">
                  <a:pos x="0" y="50"/>
                </a:cxn>
                <a:cxn ang="0">
                  <a:pos x="8" y="40"/>
                </a:cxn>
              </a:cxnLst>
              <a:rect l="0" t="0" r="r" b="b"/>
              <a:pathLst>
                <a:path w="237" h="205">
                  <a:moveTo>
                    <a:pt x="19" y="40"/>
                  </a:moveTo>
                  <a:lnTo>
                    <a:pt x="24" y="41"/>
                  </a:lnTo>
                  <a:lnTo>
                    <a:pt x="32" y="43"/>
                  </a:lnTo>
                  <a:lnTo>
                    <a:pt x="39" y="44"/>
                  </a:lnTo>
                  <a:lnTo>
                    <a:pt x="46" y="45"/>
                  </a:lnTo>
                  <a:lnTo>
                    <a:pt x="52" y="46"/>
                  </a:lnTo>
                  <a:lnTo>
                    <a:pt x="59" y="48"/>
                  </a:lnTo>
                  <a:lnTo>
                    <a:pt x="62" y="49"/>
                  </a:lnTo>
                  <a:lnTo>
                    <a:pt x="66" y="49"/>
                  </a:lnTo>
                  <a:lnTo>
                    <a:pt x="71" y="51"/>
                  </a:lnTo>
                  <a:lnTo>
                    <a:pt x="76" y="50"/>
                  </a:lnTo>
                  <a:lnTo>
                    <a:pt x="81" y="47"/>
                  </a:lnTo>
                  <a:lnTo>
                    <a:pt x="86" y="40"/>
                  </a:lnTo>
                  <a:lnTo>
                    <a:pt x="88" y="35"/>
                  </a:lnTo>
                  <a:lnTo>
                    <a:pt x="92" y="30"/>
                  </a:lnTo>
                  <a:lnTo>
                    <a:pt x="96" y="25"/>
                  </a:lnTo>
                  <a:lnTo>
                    <a:pt x="99" y="19"/>
                  </a:lnTo>
                  <a:lnTo>
                    <a:pt x="103" y="15"/>
                  </a:lnTo>
                  <a:lnTo>
                    <a:pt x="107" y="11"/>
                  </a:lnTo>
                  <a:lnTo>
                    <a:pt x="111" y="7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4" y="0"/>
                  </a:lnTo>
                  <a:lnTo>
                    <a:pt x="129" y="3"/>
                  </a:lnTo>
                  <a:lnTo>
                    <a:pt x="133" y="9"/>
                  </a:lnTo>
                  <a:lnTo>
                    <a:pt x="138" y="19"/>
                  </a:lnTo>
                  <a:lnTo>
                    <a:pt x="141" y="31"/>
                  </a:lnTo>
                  <a:lnTo>
                    <a:pt x="145" y="44"/>
                  </a:lnTo>
                  <a:lnTo>
                    <a:pt x="147" y="52"/>
                  </a:lnTo>
                  <a:lnTo>
                    <a:pt x="149" y="58"/>
                  </a:lnTo>
                  <a:lnTo>
                    <a:pt x="152" y="62"/>
                  </a:lnTo>
                  <a:lnTo>
                    <a:pt x="157" y="64"/>
                  </a:lnTo>
                  <a:lnTo>
                    <a:pt x="163" y="67"/>
                  </a:lnTo>
                  <a:lnTo>
                    <a:pt x="169" y="68"/>
                  </a:lnTo>
                  <a:lnTo>
                    <a:pt x="177" y="70"/>
                  </a:lnTo>
                  <a:lnTo>
                    <a:pt x="184" y="73"/>
                  </a:lnTo>
                  <a:lnTo>
                    <a:pt x="194" y="75"/>
                  </a:lnTo>
                  <a:lnTo>
                    <a:pt x="204" y="77"/>
                  </a:lnTo>
                  <a:lnTo>
                    <a:pt x="212" y="80"/>
                  </a:lnTo>
                  <a:lnTo>
                    <a:pt x="219" y="82"/>
                  </a:lnTo>
                  <a:lnTo>
                    <a:pt x="225" y="84"/>
                  </a:lnTo>
                  <a:lnTo>
                    <a:pt x="233" y="86"/>
                  </a:lnTo>
                  <a:lnTo>
                    <a:pt x="236" y="91"/>
                  </a:lnTo>
                  <a:lnTo>
                    <a:pt x="235" y="94"/>
                  </a:lnTo>
                  <a:lnTo>
                    <a:pt x="230" y="97"/>
                  </a:lnTo>
                  <a:lnTo>
                    <a:pt x="225" y="100"/>
                  </a:lnTo>
                  <a:lnTo>
                    <a:pt x="219" y="102"/>
                  </a:lnTo>
                  <a:lnTo>
                    <a:pt x="213" y="106"/>
                  </a:lnTo>
                  <a:lnTo>
                    <a:pt x="206" y="111"/>
                  </a:lnTo>
                  <a:lnTo>
                    <a:pt x="199" y="115"/>
                  </a:lnTo>
                  <a:lnTo>
                    <a:pt x="192" y="118"/>
                  </a:lnTo>
                  <a:lnTo>
                    <a:pt x="187" y="120"/>
                  </a:lnTo>
                  <a:lnTo>
                    <a:pt x="183" y="120"/>
                  </a:lnTo>
                  <a:lnTo>
                    <a:pt x="177" y="121"/>
                  </a:lnTo>
                  <a:lnTo>
                    <a:pt x="174" y="124"/>
                  </a:lnTo>
                  <a:lnTo>
                    <a:pt x="172" y="129"/>
                  </a:lnTo>
                  <a:lnTo>
                    <a:pt x="172" y="139"/>
                  </a:lnTo>
                  <a:lnTo>
                    <a:pt x="175" y="153"/>
                  </a:lnTo>
                  <a:lnTo>
                    <a:pt x="178" y="168"/>
                  </a:lnTo>
                  <a:lnTo>
                    <a:pt x="183" y="182"/>
                  </a:lnTo>
                  <a:lnTo>
                    <a:pt x="184" y="192"/>
                  </a:lnTo>
                  <a:lnTo>
                    <a:pt x="183" y="200"/>
                  </a:lnTo>
                  <a:lnTo>
                    <a:pt x="179" y="203"/>
                  </a:lnTo>
                  <a:lnTo>
                    <a:pt x="174" y="204"/>
                  </a:lnTo>
                  <a:lnTo>
                    <a:pt x="167" y="201"/>
                  </a:lnTo>
                  <a:lnTo>
                    <a:pt x="162" y="197"/>
                  </a:lnTo>
                  <a:lnTo>
                    <a:pt x="156" y="193"/>
                  </a:lnTo>
                  <a:lnTo>
                    <a:pt x="149" y="188"/>
                  </a:lnTo>
                  <a:lnTo>
                    <a:pt x="142" y="184"/>
                  </a:lnTo>
                  <a:lnTo>
                    <a:pt x="136" y="179"/>
                  </a:lnTo>
                  <a:lnTo>
                    <a:pt x="129" y="175"/>
                  </a:lnTo>
                  <a:lnTo>
                    <a:pt x="125" y="172"/>
                  </a:lnTo>
                  <a:lnTo>
                    <a:pt x="122" y="169"/>
                  </a:lnTo>
                  <a:lnTo>
                    <a:pt x="120" y="168"/>
                  </a:lnTo>
                  <a:lnTo>
                    <a:pt x="117" y="166"/>
                  </a:lnTo>
                  <a:lnTo>
                    <a:pt x="115" y="164"/>
                  </a:lnTo>
                  <a:lnTo>
                    <a:pt x="112" y="163"/>
                  </a:lnTo>
                  <a:lnTo>
                    <a:pt x="109" y="163"/>
                  </a:lnTo>
                  <a:lnTo>
                    <a:pt x="106" y="163"/>
                  </a:lnTo>
                  <a:lnTo>
                    <a:pt x="101" y="163"/>
                  </a:lnTo>
                  <a:lnTo>
                    <a:pt x="97" y="166"/>
                  </a:lnTo>
                  <a:lnTo>
                    <a:pt x="91" y="169"/>
                  </a:lnTo>
                  <a:lnTo>
                    <a:pt x="86" y="173"/>
                  </a:lnTo>
                  <a:lnTo>
                    <a:pt x="78" y="177"/>
                  </a:lnTo>
                  <a:lnTo>
                    <a:pt x="71" y="181"/>
                  </a:lnTo>
                  <a:lnTo>
                    <a:pt x="65" y="184"/>
                  </a:lnTo>
                  <a:lnTo>
                    <a:pt x="59" y="187"/>
                  </a:lnTo>
                  <a:lnTo>
                    <a:pt x="54" y="189"/>
                  </a:lnTo>
                  <a:lnTo>
                    <a:pt x="50" y="191"/>
                  </a:lnTo>
                  <a:lnTo>
                    <a:pt x="47" y="192"/>
                  </a:lnTo>
                  <a:lnTo>
                    <a:pt x="43" y="194"/>
                  </a:lnTo>
                  <a:lnTo>
                    <a:pt x="39" y="195"/>
                  </a:lnTo>
                  <a:lnTo>
                    <a:pt x="34" y="194"/>
                  </a:lnTo>
                  <a:lnTo>
                    <a:pt x="31" y="193"/>
                  </a:lnTo>
                  <a:lnTo>
                    <a:pt x="29" y="191"/>
                  </a:lnTo>
                  <a:lnTo>
                    <a:pt x="27" y="187"/>
                  </a:lnTo>
                  <a:lnTo>
                    <a:pt x="28" y="182"/>
                  </a:lnTo>
                  <a:lnTo>
                    <a:pt x="32" y="166"/>
                  </a:lnTo>
                  <a:lnTo>
                    <a:pt x="37" y="150"/>
                  </a:lnTo>
                  <a:lnTo>
                    <a:pt x="42" y="135"/>
                  </a:lnTo>
                  <a:lnTo>
                    <a:pt x="45" y="125"/>
                  </a:lnTo>
                  <a:lnTo>
                    <a:pt x="46" y="120"/>
                  </a:lnTo>
                  <a:lnTo>
                    <a:pt x="46" y="116"/>
                  </a:lnTo>
                  <a:lnTo>
                    <a:pt x="44" y="111"/>
                  </a:lnTo>
                  <a:lnTo>
                    <a:pt x="39" y="105"/>
                  </a:lnTo>
                  <a:lnTo>
                    <a:pt x="35" y="101"/>
                  </a:lnTo>
                  <a:lnTo>
                    <a:pt x="30" y="95"/>
                  </a:lnTo>
                  <a:lnTo>
                    <a:pt x="25" y="88"/>
                  </a:lnTo>
                  <a:lnTo>
                    <a:pt x="20" y="82"/>
                  </a:lnTo>
                  <a:lnTo>
                    <a:pt x="14" y="74"/>
                  </a:lnTo>
                  <a:lnTo>
                    <a:pt x="9" y="68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8" y="40"/>
                  </a:lnTo>
                  <a:lnTo>
                    <a:pt x="19" y="40"/>
                  </a:lnTo>
                </a:path>
              </a:pathLst>
            </a:custGeom>
            <a:solidFill>
              <a:srgbClr val="68260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91" name="Freeform 23"/>
            <p:cNvSpPr>
              <a:spLocks/>
            </p:cNvSpPr>
            <p:nvPr/>
          </p:nvSpPr>
          <p:spPr bwMode="auto">
            <a:xfrm>
              <a:off x="4373" y="1357"/>
              <a:ext cx="211" cy="174"/>
            </a:xfrm>
            <a:custGeom>
              <a:avLst/>
              <a:gdLst/>
              <a:ahLst/>
              <a:cxnLst>
                <a:cxn ang="0">
                  <a:pos x="100" y="8"/>
                </a:cxn>
                <a:cxn ang="0">
                  <a:pos x="93" y="17"/>
                </a:cxn>
                <a:cxn ang="0">
                  <a:pos x="84" y="30"/>
                </a:cxn>
                <a:cxn ang="0">
                  <a:pos x="77" y="39"/>
                </a:cxn>
                <a:cxn ang="0">
                  <a:pos x="71" y="46"/>
                </a:cxn>
                <a:cxn ang="0">
                  <a:pos x="63" y="48"/>
                </a:cxn>
                <a:cxn ang="0">
                  <a:pos x="53" y="45"/>
                </a:cxn>
                <a:cxn ang="0">
                  <a:pos x="41" y="42"/>
                </a:cxn>
                <a:cxn ang="0">
                  <a:pos x="28" y="37"/>
                </a:cxn>
                <a:cxn ang="0">
                  <a:pos x="18" y="35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10" y="52"/>
                </a:cxn>
                <a:cxn ang="0">
                  <a:pos x="20" y="62"/>
                </a:cxn>
                <a:cxn ang="0">
                  <a:pos x="30" y="72"/>
                </a:cxn>
                <a:cxn ang="0">
                  <a:pos x="39" y="80"/>
                </a:cxn>
                <a:cxn ang="0">
                  <a:pos x="46" y="88"/>
                </a:cxn>
                <a:cxn ang="0">
                  <a:pos x="48" y="93"/>
                </a:cxn>
                <a:cxn ang="0">
                  <a:pos x="43" y="113"/>
                </a:cxn>
                <a:cxn ang="0">
                  <a:pos x="33" y="137"/>
                </a:cxn>
                <a:cxn ang="0">
                  <a:pos x="30" y="154"/>
                </a:cxn>
                <a:cxn ang="0">
                  <a:pos x="34" y="162"/>
                </a:cxn>
                <a:cxn ang="0">
                  <a:pos x="50" y="155"/>
                </a:cxn>
                <a:cxn ang="0">
                  <a:pos x="62" y="147"/>
                </a:cxn>
                <a:cxn ang="0">
                  <a:pos x="72" y="141"/>
                </a:cxn>
                <a:cxn ang="0">
                  <a:pos x="79" y="136"/>
                </a:cxn>
                <a:cxn ang="0">
                  <a:pos x="86" y="132"/>
                </a:cxn>
                <a:cxn ang="0">
                  <a:pos x="98" y="131"/>
                </a:cxn>
                <a:cxn ang="0">
                  <a:pos x="110" y="141"/>
                </a:cxn>
                <a:cxn ang="0">
                  <a:pos x="122" y="150"/>
                </a:cxn>
                <a:cxn ang="0">
                  <a:pos x="135" y="159"/>
                </a:cxn>
                <a:cxn ang="0">
                  <a:pos x="146" y="165"/>
                </a:cxn>
                <a:cxn ang="0">
                  <a:pos x="155" y="172"/>
                </a:cxn>
                <a:cxn ang="0">
                  <a:pos x="165" y="170"/>
                </a:cxn>
                <a:cxn ang="0">
                  <a:pos x="159" y="147"/>
                </a:cxn>
                <a:cxn ang="0">
                  <a:pos x="150" y="118"/>
                </a:cxn>
                <a:cxn ang="0">
                  <a:pos x="151" y="104"/>
                </a:cxn>
                <a:cxn ang="0">
                  <a:pos x="158" y="98"/>
                </a:cxn>
                <a:cxn ang="0">
                  <a:pos x="170" y="94"/>
                </a:cxn>
                <a:cxn ang="0">
                  <a:pos x="182" y="89"/>
                </a:cxn>
                <a:cxn ang="0">
                  <a:pos x="192" y="85"/>
                </a:cxn>
                <a:cxn ang="0">
                  <a:pos x="202" y="81"/>
                </a:cxn>
                <a:cxn ang="0">
                  <a:pos x="209" y="77"/>
                </a:cxn>
                <a:cxn ang="0">
                  <a:pos x="207" y="72"/>
                </a:cxn>
                <a:cxn ang="0">
                  <a:pos x="192" y="69"/>
                </a:cxn>
                <a:cxn ang="0">
                  <a:pos x="176" y="65"/>
                </a:cxn>
                <a:cxn ang="0">
                  <a:pos x="160" y="60"/>
                </a:cxn>
                <a:cxn ang="0">
                  <a:pos x="148" y="58"/>
                </a:cxn>
                <a:cxn ang="0">
                  <a:pos x="140" y="57"/>
                </a:cxn>
                <a:cxn ang="0">
                  <a:pos x="129" y="49"/>
                </a:cxn>
                <a:cxn ang="0">
                  <a:pos x="123" y="36"/>
                </a:cxn>
                <a:cxn ang="0">
                  <a:pos x="115" y="14"/>
                </a:cxn>
                <a:cxn ang="0">
                  <a:pos x="110" y="3"/>
                </a:cxn>
                <a:cxn ang="0">
                  <a:pos x="104" y="0"/>
                </a:cxn>
              </a:cxnLst>
              <a:rect l="0" t="0" r="r" b="b"/>
              <a:pathLst>
                <a:path w="211" h="174">
                  <a:moveTo>
                    <a:pt x="102" y="4"/>
                  </a:moveTo>
                  <a:lnTo>
                    <a:pt x="100" y="8"/>
                  </a:lnTo>
                  <a:lnTo>
                    <a:pt x="97" y="13"/>
                  </a:lnTo>
                  <a:lnTo>
                    <a:pt x="93" y="17"/>
                  </a:lnTo>
                  <a:lnTo>
                    <a:pt x="88" y="24"/>
                  </a:lnTo>
                  <a:lnTo>
                    <a:pt x="84" y="30"/>
                  </a:lnTo>
                  <a:lnTo>
                    <a:pt x="80" y="35"/>
                  </a:lnTo>
                  <a:lnTo>
                    <a:pt x="77" y="39"/>
                  </a:lnTo>
                  <a:lnTo>
                    <a:pt x="74" y="42"/>
                  </a:lnTo>
                  <a:lnTo>
                    <a:pt x="71" y="46"/>
                  </a:lnTo>
                  <a:lnTo>
                    <a:pt x="68" y="47"/>
                  </a:lnTo>
                  <a:lnTo>
                    <a:pt x="63" y="48"/>
                  </a:lnTo>
                  <a:lnTo>
                    <a:pt x="57" y="46"/>
                  </a:lnTo>
                  <a:lnTo>
                    <a:pt x="53" y="45"/>
                  </a:lnTo>
                  <a:lnTo>
                    <a:pt x="48" y="43"/>
                  </a:lnTo>
                  <a:lnTo>
                    <a:pt x="41" y="42"/>
                  </a:lnTo>
                  <a:lnTo>
                    <a:pt x="35" y="39"/>
                  </a:lnTo>
                  <a:lnTo>
                    <a:pt x="28" y="37"/>
                  </a:lnTo>
                  <a:lnTo>
                    <a:pt x="22" y="36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5" y="36"/>
                  </a:lnTo>
                  <a:lnTo>
                    <a:pt x="1" y="38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5" y="57"/>
                  </a:lnTo>
                  <a:lnTo>
                    <a:pt x="20" y="62"/>
                  </a:lnTo>
                  <a:lnTo>
                    <a:pt x="25" y="67"/>
                  </a:lnTo>
                  <a:lnTo>
                    <a:pt x="30" y="72"/>
                  </a:lnTo>
                  <a:lnTo>
                    <a:pt x="35" y="76"/>
                  </a:lnTo>
                  <a:lnTo>
                    <a:pt x="39" y="80"/>
                  </a:lnTo>
                  <a:lnTo>
                    <a:pt x="42" y="84"/>
                  </a:lnTo>
                  <a:lnTo>
                    <a:pt x="46" y="88"/>
                  </a:lnTo>
                  <a:lnTo>
                    <a:pt x="48" y="89"/>
                  </a:lnTo>
                  <a:lnTo>
                    <a:pt x="48" y="93"/>
                  </a:lnTo>
                  <a:lnTo>
                    <a:pt x="47" y="101"/>
                  </a:lnTo>
                  <a:lnTo>
                    <a:pt x="43" y="113"/>
                  </a:lnTo>
                  <a:lnTo>
                    <a:pt x="38" y="126"/>
                  </a:lnTo>
                  <a:lnTo>
                    <a:pt x="33" y="137"/>
                  </a:lnTo>
                  <a:lnTo>
                    <a:pt x="31" y="146"/>
                  </a:lnTo>
                  <a:lnTo>
                    <a:pt x="30" y="154"/>
                  </a:lnTo>
                  <a:lnTo>
                    <a:pt x="31" y="159"/>
                  </a:lnTo>
                  <a:lnTo>
                    <a:pt x="34" y="162"/>
                  </a:lnTo>
                  <a:lnTo>
                    <a:pt x="43" y="159"/>
                  </a:lnTo>
                  <a:lnTo>
                    <a:pt x="50" y="155"/>
                  </a:lnTo>
                  <a:lnTo>
                    <a:pt x="55" y="151"/>
                  </a:lnTo>
                  <a:lnTo>
                    <a:pt x="62" y="147"/>
                  </a:lnTo>
                  <a:lnTo>
                    <a:pt x="67" y="144"/>
                  </a:lnTo>
                  <a:lnTo>
                    <a:pt x="72" y="141"/>
                  </a:lnTo>
                  <a:lnTo>
                    <a:pt x="76" y="139"/>
                  </a:lnTo>
                  <a:lnTo>
                    <a:pt x="79" y="136"/>
                  </a:lnTo>
                  <a:lnTo>
                    <a:pt x="82" y="135"/>
                  </a:lnTo>
                  <a:lnTo>
                    <a:pt x="86" y="132"/>
                  </a:lnTo>
                  <a:lnTo>
                    <a:pt x="91" y="130"/>
                  </a:lnTo>
                  <a:lnTo>
                    <a:pt x="98" y="131"/>
                  </a:lnTo>
                  <a:lnTo>
                    <a:pt x="105" y="136"/>
                  </a:lnTo>
                  <a:lnTo>
                    <a:pt x="110" y="141"/>
                  </a:lnTo>
                  <a:lnTo>
                    <a:pt x="116" y="146"/>
                  </a:lnTo>
                  <a:lnTo>
                    <a:pt x="122" y="150"/>
                  </a:lnTo>
                  <a:lnTo>
                    <a:pt x="128" y="155"/>
                  </a:lnTo>
                  <a:lnTo>
                    <a:pt x="135" y="159"/>
                  </a:lnTo>
                  <a:lnTo>
                    <a:pt x="140" y="161"/>
                  </a:lnTo>
                  <a:lnTo>
                    <a:pt x="146" y="165"/>
                  </a:lnTo>
                  <a:lnTo>
                    <a:pt x="149" y="168"/>
                  </a:lnTo>
                  <a:lnTo>
                    <a:pt x="155" y="172"/>
                  </a:lnTo>
                  <a:lnTo>
                    <a:pt x="161" y="173"/>
                  </a:lnTo>
                  <a:lnTo>
                    <a:pt x="165" y="170"/>
                  </a:lnTo>
                  <a:lnTo>
                    <a:pt x="164" y="160"/>
                  </a:lnTo>
                  <a:lnTo>
                    <a:pt x="159" y="147"/>
                  </a:lnTo>
                  <a:lnTo>
                    <a:pt x="154" y="132"/>
                  </a:lnTo>
                  <a:lnTo>
                    <a:pt x="150" y="118"/>
                  </a:lnTo>
                  <a:lnTo>
                    <a:pt x="149" y="109"/>
                  </a:lnTo>
                  <a:lnTo>
                    <a:pt x="151" y="104"/>
                  </a:lnTo>
                  <a:lnTo>
                    <a:pt x="154" y="101"/>
                  </a:lnTo>
                  <a:lnTo>
                    <a:pt x="158" y="98"/>
                  </a:lnTo>
                  <a:lnTo>
                    <a:pt x="166" y="95"/>
                  </a:lnTo>
                  <a:lnTo>
                    <a:pt x="170" y="94"/>
                  </a:lnTo>
                  <a:lnTo>
                    <a:pt x="176" y="92"/>
                  </a:lnTo>
                  <a:lnTo>
                    <a:pt x="182" y="89"/>
                  </a:lnTo>
                  <a:lnTo>
                    <a:pt x="187" y="87"/>
                  </a:lnTo>
                  <a:lnTo>
                    <a:pt x="192" y="85"/>
                  </a:lnTo>
                  <a:lnTo>
                    <a:pt x="197" y="83"/>
                  </a:lnTo>
                  <a:lnTo>
                    <a:pt x="202" y="81"/>
                  </a:lnTo>
                  <a:lnTo>
                    <a:pt x="205" y="79"/>
                  </a:lnTo>
                  <a:lnTo>
                    <a:pt x="209" y="77"/>
                  </a:lnTo>
                  <a:lnTo>
                    <a:pt x="210" y="74"/>
                  </a:lnTo>
                  <a:lnTo>
                    <a:pt x="207" y="72"/>
                  </a:lnTo>
                  <a:lnTo>
                    <a:pt x="197" y="70"/>
                  </a:lnTo>
                  <a:lnTo>
                    <a:pt x="192" y="69"/>
                  </a:lnTo>
                  <a:lnTo>
                    <a:pt x="184" y="67"/>
                  </a:lnTo>
                  <a:lnTo>
                    <a:pt x="176" y="65"/>
                  </a:lnTo>
                  <a:lnTo>
                    <a:pt x="167" y="63"/>
                  </a:lnTo>
                  <a:lnTo>
                    <a:pt x="160" y="60"/>
                  </a:lnTo>
                  <a:lnTo>
                    <a:pt x="154" y="60"/>
                  </a:lnTo>
                  <a:lnTo>
                    <a:pt x="148" y="58"/>
                  </a:lnTo>
                  <a:lnTo>
                    <a:pt x="145" y="58"/>
                  </a:lnTo>
                  <a:lnTo>
                    <a:pt x="140" y="57"/>
                  </a:lnTo>
                  <a:lnTo>
                    <a:pt x="134" y="54"/>
                  </a:lnTo>
                  <a:lnTo>
                    <a:pt x="129" y="49"/>
                  </a:lnTo>
                  <a:lnTo>
                    <a:pt x="125" y="43"/>
                  </a:lnTo>
                  <a:lnTo>
                    <a:pt x="123" y="36"/>
                  </a:lnTo>
                  <a:lnTo>
                    <a:pt x="119" y="24"/>
                  </a:lnTo>
                  <a:lnTo>
                    <a:pt x="115" y="14"/>
                  </a:lnTo>
                  <a:lnTo>
                    <a:pt x="112" y="8"/>
                  </a:lnTo>
                  <a:lnTo>
                    <a:pt x="110" y="3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2" y="4"/>
                  </a:lnTo>
                </a:path>
              </a:pathLst>
            </a:custGeom>
            <a:solidFill>
              <a:srgbClr val="197F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9992" name="Freeform 24"/>
            <p:cNvSpPr>
              <a:spLocks/>
            </p:cNvSpPr>
            <p:nvPr/>
          </p:nvSpPr>
          <p:spPr bwMode="auto">
            <a:xfrm>
              <a:off x="4388" y="1372"/>
              <a:ext cx="178" cy="142"/>
            </a:xfrm>
            <a:custGeom>
              <a:avLst/>
              <a:gdLst/>
              <a:ahLst/>
              <a:cxnLst>
                <a:cxn ang="0">
                  <a:pos x="98" y="11"/>
                </a:cxn>
                <a:cxn ang="0">
                  <a:pos x="104" y="27"/>
                </a:cxn>
                <a:cxn ang="0">
                  <a:pos x="110" y="36"/>
                </a:cxn>
                <a:cxn ang="0">
                  <a:pos x="120" y="45"/>
                </a:cxn>
                <a:cxn ang="0">
                  <a:pos x="131" y="48"/>
                </a:cxn>
                <a:cxn ang="0">
                  <a:pos x="140" y="50"/>
                </a:cxn>
                <a:cxn ang="0">
                  <a:pos x="152" y="53"/>
                </a:cxn>
                <a:cxn ang="0">
                  <a:pos x="161" y="55"/>
                </a:cxn>
                <a:cxn ang="0">
                  <a:pos x="169" y="58"/>
                </a:cxn>
                <a:cxn ang="0">
                  <a:pos x="177" y="63"/>
                </a:cxn>
                <a:cxn ang="0">
                  <a:pos x="169" y="68"/>
                </a:cxn>
                <a:cxn ang="0">
                  <a:pos x="157" y="71"/>
                </a:cxn>
                <a:cxn ang="0">
                  <a:pos x="143" y="74"/>
                </a:cxn>
                <a:cxn ang="0">
                  <a:pos x="133" y="78"/>
                </a:cxn>
                <a:cxn ang="0">
                  <a:pos x="128" y="83"/>
                </a:cxn>
                <a:cxn ang="0">
                  <a:pos x="126" y="90"/>
                </a:cxn>
                <a:cxn ang="0">
                  <a:pos x="131" y="105"/>
                </a:cxn>
                <a:cxn ang="0">
                  <a:pos x="135" y="126"/>
                </a:cxn>
                <a:cxn ang="0">
                  <a:pos x="138" y="136"/>
                </a:cxn>
                <a:cxn ang="0">
                  <a:pos x="133" y="141"/>
                </a:cxn>
                <a:cxn ang="0">
                  <a:pos x="124" y="135"/>
                </a:cxn>
                <a:cxn ang="0">
                  <a:pos x="116" y="130"/>
                </a:cxn>
                <a:cxn ang="0">
                  <a:pos x="107" y="125"/>
                </a:cxn>
                <a:cxn ang="0">
                  <a:pos x="100" y="118"/>
                </a:cxn>
                <a:cxn ang="0">
                  <a:pos x="92" y="113"/>
                </a:cxn>
                <a:cxn ang="0">
                  <a:pos x="85" y="110"/>
                </a:cxn>
                <a:cxn ang="0">
                  <a:pos x="77" y="109"/>
                </a:cxn>
                <a:cxn ang="0">
                  <a:pos x="69" y="112"/>
                </a:cxn>
                <a:cxn ang="0">
                  <a:pos x="60" y="119"/>
                </a:cxn>
                <a:cxn ang="0">
                  <a:pos x="48" y="126"/>
                </a:cxn>
                <a:cxn ang="0">
                  <a:pos x="39" y="130"/>
                </a:cxn>
                <a:cxn ang="0">
                  <a:pos x="30" y="134"/>
                </a:cxn>
                <a:cxn ang="0">
                  <a:pos x="25" y="135"/>
                </a:cxn>
                <a:cxn ang="0">
                  <a:pos x="23" y="129"/>
                </a:cxn>
                <a:cxn ang="0">
                  <a:pos x="28" y="117"/>
                </a:cxn>
                <a:cxn ang="0">
                  <a:pos x="36" y="94"/>
                </a:cxn>
                <a:cxn ang="0">
                  <a:pos x="39" y="82"/>
                </a:cxn>
                <a:cxn ang="0">
                  <a:pos x="39" y="70"/>
                </a:cxn>
                <a:cxn ang="0">
                  <a:pos x="32" y="63"/>
                </a:cxn>
                <a:cxn ang="0">
                  <a:pos x="22" y="55"/>
                </a:cxn>
                <a:cxn ang="0">
                  <a:pos x="13" y="46"/>
                </a:cxn>
                <a:cxn ang="0">
                  <a:pos x="4" y="39"/>
                </a:cxn>
                <a:cxn ang="0">
                  <a:pos x="1" y="35"/>
                </a:cxn>
                <a:cxn ang="0">
                  <a:pos x="3" y="30"/>
                </a:cxn>
                <a:cxn ang="0">
                  <a:pos x="15" y="32"/>
                </a:cxn>
                <a:cxn ang="0">
                  <a:pos x="25" y="34"/>
                </a:cxn>
                <a:cxn ang="0">
                  <a:pos x="35" y="35"/>
                </a:cxn>
                <a:cxn ang="0">
                  <a:pos x="42" y="36"/>
                </a:cxn>
                <a:cxn ang="0">
                  <a:pos x="48" y="38"/>
                </a:cxn>
                <a:cxn ang="0">
                  <a:pos x="59" y="36"/>
                </a:cxn>
                <a:cxn ang="0">
                  <a:pos x="70" y="23"/>
                </a:cxn>
                <a:cxn ang="0">
                  <a:pos x="81" y="8"/>
                </a:cxn>
                <a:cxn ang="0">
                  <a:pos x="87" y="2"/>
                </a:cxn>
                <a:cxn ang="0">
                  <a:pos x="93" y="1"/>
                </a:cxn>
              </a:cxnLst>
              <a:rect l="0" t="0" r="r" b="b"/>
              <a:pathLst>
                <a:path w="178" h="142">
                  <a:moveTo>
                    <a:pt x="95" y="4"/>
                  </a:moveTo>
                  <a:lnTo>
                    <a:pt x="98" y="11"/>
                  </a:lnTo>
                  <a:lnTo>
                    <a:pt x="102" y="18"/>
                  </a:lnTo>
                  <a:lnTo>
                    <a:pt x="104" y="27"/>
                  </a:lnTo>
                  <a:lnTo>
                    <a:pt x="107" y="32"/>
                  </a:lnTo>
                  <a:lnTo>
                    <a:pt x="110" y="36"/>
                  </a:lnTo>
                  <a:lnTo>
                    <a:pt x="114" y="41"/>
                  </a:lnTo>
                  <a:lnTo>
                    <a:pt x="120" y="45"/>
                  </a:lnTo>
                  <a:lnTo>
                    <a:pt x="127" y="47"/>
                  </a:lnTo>
                  <a:lnTo>
                    <a:pt x="131" y="48"/>
                  </a:lnTo>
                  <a:lnTo>
                    <a:pt x="135" y="50"/>
                  </a:lnTo>
                  <a:lnTo>
                    <a:pt x="140" y="50"/>
                  </a:lnTo>
                  <a:lnTo>
                    <a:pt x="146" y="52"/>
                  </a:lnTo>
                  <a:lnTo>
                    <a:pt x="152" y="53"/>
                  </a:lnTo>
                  <a:lnTo>
                    <a:pt x="157" y="55"/>
                  </a:lnTo>
                  <a:lnTo>
                    <a:pt x="161" y="55"/>
                  </a:lnTo>
                  <a:lnTo>
                    <a:pt x="163" y="56"/>
                  </a:lnTo>
                  <a:lnTo>
                    <a:pt x="169" y="58"/>
                  </a:lnTo>
                  <a:lnTo>
                    <a:pt x="175" y="59"/>
                  </a:lnTo>
                  <a:lnTo>
                    <a:pt x="177" y="63"/>
                  </a:lnTo>
                  <a:lnTo>
                    <a:pt x="174" y="66"/>
                  </a:lnTo>
                  <a:lnTo>
                    <a:pt x="169" y="68"/>
                  </a:lnTo>
                  <a:lnTo>
                    <a:pt x="163" y="69"/>
                  </a:lnTo>
                  <a:lnTo>
                    <a:pt x="157" y="71"/>
                  </a:lnTo>
                  <a:lnTo>
                    <a:pt x="150" y="73"/>
                  </a:lnTo>
                  <a:lnTo>
                    <a:pt x="143" y="74"/>
                  </a:lnTo>
                  <a:lnTo>
                    <a:pt x="137" y="76"/>
                  </a:lnTo>
                  <a:lnTo>
                    <a:pt x="133" y="78"/>
                  </a:lnTo>
                  <a:lnTo>
                    <a:pt x="131" y="79"/>
                  </a:lnTo>
                  <a:lnTo>
                    <a:pt x="128" y="83"/>
                  </a:lnTo>
                  <a:lnTo>
                    <a:pt x="126" y="86"/>
                  </a:lnTo>
                  <a:lnTo>
                    <a:pt x="126" y="90"/>
                  </a:lnTo>
                  <a:lnTo>
                    <a:pt x="128" y="96"/>
                  </a:lnTo>
                  <a:lnTo>
                    <a:pt x="131" y="105"/>
                  </a:lnTo>
                  <a:lnTo>
                    <a:pt x="133" y="116"/>
                  </a:lnTo>
                  <a:lnTo>
                    <a:pt x="135" y="126"/>
                  </a:lnTo>
                  <a:lnTo>
                    <a:pt x="137" y="132"/>
                  </a:lnTo>
                  <a:lnTo>
                    <a:pt x="138" y="136"/>
                  </a:lnTo>
                  <a:lnTo>
                    <a:pt x="136" y="140"/>
                  </a:lnTo>
                  <a:lnTo>
                    <a:pt x="133" y="141"/>
                  </a:lnTo>
                  <a:lnTo>
                    <a:pt x="128" y="138"/>
                  </a:lnTo>
                  <a:lnTo>
                    <a:pt x="124" y="135"/>
                  </a:lnTo>
                  <a:lnTo>
                    <a:pt x="120" y="133"/>
                  </a:lnTo>
                  <a:lnTo>
                    <a:pt x="116" y="130"/>
                  </a:lnTo>
                  <a:lnTo>
                    <a:pt x="112" y="128"/>
                  </a:lnTo>
                  <a:lnTo>
                    <a:pt x="107" y="125"/>
                  </a:lnTo>
                  <a:lnTo>
                    <a:pt x="103" y="121"/>
                  </a:lnTo>
                  <a:lnTo>
                    <a:pt x="100" y="118"/>
                  </a:lnTo>
                  <a:lnTo>
                    <a:pt x="95" y="115"/>
                  </a:lnTo>
                  <a:lnTo>
                    <a:pt x="92" y="113"/>
                  </a:lnTo>
                  <a:lnTo>
                    <a:pt x="89" y="112"/>
                  </a:lnTo>
                  <a:lnTo>
                    <a:pt x="85" y="110"/>
                  </a:lnTo>
                  <a:lnTo>
                    <a:pt x="81" y="109"/>
                  </a:lnTo>
                  <a:lnTo>
                    <a:pt x="77" y="109"/>
                  </a:lnTo>
                  <a:lnTo>
                    <a:pt x="74" y="110"/>
                  </a:lnTo>
                  <a:lnTo>
                    <a:pt x="69" y="112"/>
                  </a:lnTo>
                  <a:lnTo>
                    <a:pt x="65" y="115"/>
                  </a:lnTo>
                  <a:lnTo>
                    <a:pt x="60" y="119"/>
                  </a:lnTo>
                  <a:lnTo>
                    <a:pt x="54" y="122"/>
                  </a:lnTo>
                  <a:lnTo>
                    <a:pt x="48" y="126"/>
                  </a:lnTo>
                  <a:lnTo>
                    <a:pt x="44" y="129"/>
                  </a:lnTo>
                  <a:lnTo>
                    <a:pt x="39" y="130"/>
                  </a:lnTo>
                  <a:lnTo>
                    <a:pt x="33" y="132"/>
                  </a:lnTo>
                  <a:lnTo>
                    <a:pt x="30" y="134"/>
                  </a:lnTo>
                  <a:lnTo>
                    <a:pt x="28" y="135"/>
                  </a:lnTo>
                  <a:lnTo>
                    <a:pt x="25" y="135"/>
                  </a:lnTo>
                  <a:lnTo>
                    <a:pt x="23" y="132"/>
                  </a:lnTo>
                  <a:lnTo>
                    <a:pt x="23" y="129"/>
                  </a:lnTo>
                  <a:lnTo>
                    <a:pt x="24" y="126"/>
                  </a:lnTo>
                  <a:lnTo>
                    <a:pt x="28" y="117"/>
                  </a:lnTo>
                  <a:lnTo>
                    <a:pt x="32" y="106"/>
                  </a:lnTo>
                  <a:lnTo>
                    <a:pt x="36" y="94"/>
                  </a:lnTo>
                  <a:lnTo>
                    <a:pt x="39" y="87"/>
                  </a:lnTo>
                  <a:lnTo>
                    <a:pt x="39" y="82"/>
                  </a:lnTo>
                  <a:lnTo>
                    <a:pt x="40" y="77"/>
                  </a:lnTo>
                  <a:lnTo>
                    <a:pt x="39" y="70"/>
                  </a:lnTo>
                  <a:lnTo>
                    <a:pt x="35" y="65"/>
                  </a:lnTo>
                  <a:lnTo>
                    <a:pt x="32" y="63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0"/>
                  </a:lnTo>
                  <a:lnTo>
                    <a:pt x="13" y="46"/>
                  </a:lnTo>
                  <a:lnTo>
                    <a:pt x="8" y="42"/>
                  </a:lnTo>
                  <a:lnTo>
                    <a:pt x="4" y="39"/>
                  </a:lnTo>
                  <a:lnTo>
                    <a:pt x="3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10" y="30"/>
                  </a:lnTo>
                  <a:lnTo>
                    <a:pt x="15" y="32"/>
                  </a:lnTo>
                  <a:lnTo>
                    <a:pt x="20" y="32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35" y="35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44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59" y="36"/>
                  </a:lnTo>
                  <a:lnTo>
                    <a:pt x="64" y="31"/>
                  </a:lnTo>
                  <a:lnTo>
                    <a:pt x="70" y="23"/>
                  </a:lnTo>
                  <a:lnTo>
                    <a:pt x="76" y="15"/>
                  </a:lnTo>
                  <a:lnTo>
                    <a:pt x="81" y="8"/>
                  </a:lnTo>
                  <a:lnTo>
                    <a:pt x="84" y="4"/>
                  </a:lnTo>
                  <a:lnTo>
                    <a:pt x="87" y="2"/>
                  </a:lnTo>
                  <a:lnTo>
                    <a:pt x="90" y="0"/>
                  </a:lnTo>
                  <a:lnTo>
                    <a:pt x="93" y="1"/>
                  </a:lnTo>
                  <a:lnTo>
                    <a:pt x="95" y="4"/>
                  </a:lnTo>
                </a:path>
              </a:pathLst>
            </a:custGeom>
            <a:solidFill>
              <a:srgbClr val="FFBF4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9E06-6A06-4756-9DBA-C4F44282A437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9A53-41CD-431F-98AF-1FEBF222181F}" type="slidenum">
              <a:rPr lang="en-US"/>
              <a:pPr/>
              <a:t>29</a:t>
            </a:fld>
            <a:endParaRPr lang="en-US"/>
          </a:p>
        </p:txBody>
      </p:sp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Texture-based Volume Rendering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GB"/>
              <a:t>Draw from back-to-front a set of rectangles</a:t>
            </a:r>
          </a:p>
          <a:p>
            <a:pPr marL="685800" lvl="1" indent="-228600"/>
            <a:r>
              <a:rPr lang="en-GB"/>
              <a:t>first rectangle drawn as an area of coloured pixels, with associated opacity, as determined by transfer function and interpolation - and merged with background in a compositing operation (supported by hardware)</a:t>
            </a:r>
          </a:p>
          <a:p>
            <a:pPr marL="685800" lvl="1" indent="-228600"/>
            <a:r>
              <a:rPr lang="en-GB"/>
              <a:t>successive rectangles drawn on top</a:t>
            </a:r>
          </a:p>
          <a:p>
            <a:pPr marL="685800" lvl="1" indent="-228600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CB96-B405-4193-A101-350D7E6E4105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D51E-8760-4C3F-A0A1-91D897A0C54D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1042434" name="Object 2"/>
          <p:cNvGraphicFramePr>
            <a:graphicFrameLocks noChangeAspect="1"/>
          </p:cNvGraphicFramePr>
          <p:nvPr/>
        </p:nvGraphicFramePr>
        <p:xfrm>
          <a:off x="6096000" y="1371600"/>
          <a:ext cx="2613025" cy="4038600"/>
        </p:xfrm>
        <a:graphic>
          <a:graphicData uri="http://schemas.openxmlformats.org/presentationml/2006/ole">
            <p:oleObj spid="_x0000_s1042434" name="Image" r:id="rId3" imgW="2603175" imgH="4025397" progId="">
              <p:embed/>
            </p:oleObj>
          </a:graphicData>
        </a:graphic>
      </p:graphicFrame>
      <p:sp>
        <p:nvSpPr>
          <p:cNvPr id="1042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of Volumetric Data</a:t>
            </a:r>
          </a:p>
        </p:txBody>
      </p:sp>
      <p:sp>
        <p:nvSpPr>
          <p:cNvPr id="1042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Direct volume rendering of </a:t>
            </a:r>
            <a:br>
              <a:rPr lang="en-US"/>
            </a:br>
            <a:r>
              <a:rPr lang="en-US"/>
              <a:t>scalar fields</a:t>
            </a:r>
          </a:p>
          <a:p>
            <a:r>
              <a:rPr lang="en-US"/>
              <a:t>Flow visualization in 3D</a:t>
            </a:r>
          </a:p>
          <a:p>
            <a:r>
              <a:rPr lang="en-US"/>
              <a:t>Focus on regular grids</a:t>
            </a:r>
          </a:p>
        </p:txBody>
      </p:sp>
      <p:pic>
        <p:nvPicPr>
          <p:cNvPr id="1042437" name="Picture 5" descr="bmw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505200"/>
            <a:ext cx="4876800" cy="271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7BA-529D-4C4F-93F1-4A28E5BDEE2F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24-7769-48DB-8F46-A966AA92F22C}" type="slidenum">
              <a:rPr lang="en-US"/>
              <a:pPr/>
              <a:t>30</a:t>
            </a:fld>
            <a:endParaRPr lang="en-US"/>
          </a:p>
        </p:txBody>
      </p:sp>
      <p:pic>
        <p:nvPicPr>
          <p:cNvPr id="1059842" name="Picture 2" descr="slice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2262188"/>
            <a:ext cx="1395412" cy="1403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9843" name="Picture 3" descr="slic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2455863"/>
            <a:ext cx="1463675" cy="147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9844" name="Picture 4" descr="slice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" y="2701925"/>
            <a:ext cx="1481137" cy="1481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9845" name="Picture 5" descr="slice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75" y="3144838"/>
            <a:ext cx="1535113" cy="1535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9846" name="Picture 6" descr="slice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88" y="3722688"/>
            <a:ext cx="1646237" cy="165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792163" y="1527175"/>
            <a:ext cx="1550987" cy="485775"/>
          </a:xfrm>
          <a:prstGeom prst="rect">
            <a:avLst/>
          </a:prstGeom>
          <a:gradFill rotWithShape="1">
            <a:gsLst>
              <a:gs pos="0">
                <a:srgbClr val="600000">
                  <a:gamma/>
                  <a:shade val="46275"/>
                  <a:invGamma/>
                </a:srgbClr>
              </a:gs>
              <a:gs pos="50000">
                <a:srgbClr val="600000"/>
              </a:gs>
              <a:gs pos="100000">
                <a:srgbClr val="600000">
                  <a:gamma/>
                  <a:shade val="46275"/>
                  <a:invGamma/>
                </a:srgbClr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None/>
            </a:pPr>
            <a:r>
              <a:rPr kumimoji="0" lang="de-DE" sz="2400">
                <a:solidFill>
                  <a:schemeClr val="bg1"/>
                </a:solidFill>
                <a:latin typeface="Verdana" pitchFamily="34" charset="0"/>
              </a:rPr>
              <a:t>Data Set</a:t>
            </a:r>
          </a:p>
        </p:txBody>
      </p:sp>
      <p:sp>
        <p:nvSpPr>
          <p:cNvPr id="1059848" name="Text Box 8"/>
          <p:cNvSpPr txBox="1">
            <a:spLocks noChangeArrowheads="1"/>
          </p:cNvSpPr>
          <p:nvPr/>
        </p:nvSpPr>
        <p:spPr bwMode="auto">
          <a:xfrm>
            <a:off x="3244850" y="1527175"/>
            <a:ext cx="2695575" cy="485775"/>
          </a:xfrm>
          <a:prstGeom prst="rect">
            <a:avLst/>
          </a:prstGeom>
          <a:gradFill rotWithShape="1">
            <a:gsLst>
              <a:gs pos="0">
                <a:srgbClr val="600000">
                  <a:gamma/>
                  <a:shade val="46275"/>
                  <a:invGamma/>
                </a:srgbClr>
              </a:gs>
              <a:gs pos="50000">
                <a:srgbClr val="600000"/>
              </a:gs>
              <a:gs pos="100000">
                <a:srgbClr val="600000">
                  <a:gamma/>
                  <a:shade val="46275"/>
                  <a:invGamma/>
                </a:srgbClr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None/>
            </a:pPr>
            <a:r>
              <a:rPr kumimoji="0" lang="de-DE" sz="2400">
                <a:solidFill>
                  <a:schemeClr val="bg1"/>
                </a:solidFill>
                <a:latin typeface="Verdana" pitchFamily="34" charset="0"/>
              </a:rPr>
              <a:t>Proxy Geometry</a:t>
            </a:r>
          </a:p>
        </p:txBody>
      </p:sp>
      <p:sp>
        <p:nvSpPr>
          <p:cNvPr id="1059849" name="AutoShape 9"/>
          <p:cNvSpPr>
            <a:spLocks noChangeArrowheads="1"/>
          </p:cNvSpPr>
          <p:nvPr/>
        </p:nvSpPr>
        <p:spPr bwMode="auto">
          <a:xfrm rot="37800000">
            <a:off x="2420144" y="4158456"/>
            <a:ext cx="585788" cy="600075"/>
          </a:xfrm>
          <a:prstGeom prst="downArrow">
            <a:avLst>
              <a:gd name="adj1" fmla="val 44713"/>
              <a:gd name="adj2" fmla="val 40923"/>
            </a:avLst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9850" name="AutoShape 10"/>
          <p:cNvSpPr>
            <a:spLocks noChangeArrowheads="1"/>
          </p:cNvSpPr>
          <p:nvPr/>
        </p:nvSpPr>
        <p:spPr bwMode="auto">
          <a:xfrm rot="37800000">
            <a:off x="5426869" y="4158456"/>
            <a:ext cx="585788" cy="600075"/>
          </a:xfrm>
          <a:prstGeom prst="downArrow">
            <a:avLst>
              <a:gd name="adj1" fmla="val 44713"/>
              <a:gd name="adj2" fmla="val 40923"/>
            </a:avLst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59851" name="Picture 11" descr="noill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4063" y="2130425"/>
            <a:ext cx="3068637" cy="3227388"/>
          </a:xfrm>
          <a:prstGeom prst="rect">
            <a:avLst/>
          </a:prstGeom>
          <a:noFill/>
        </p:spPr>
      </p:pic>
      <p:grpSp>
        <p:nvGrpSpPr>
          <p:cNvPr id="1059852" name="Group 12"/>
          <p:cNvGrpSpPr>
            <a:grpSpLocks/>
          </p:cNvGrpSpPr>
          <p:nvPr/>
        </p:nvGrpSpPr>
        <p:grpSpPr bwMode="auto">
          <a:xfrm>
            <a:off x="2871788" y="2706688"/>
            <a:ext cx="2873375" cy="2646362"/>
            <a:chOff x="1809" y="1362"/>
            <a:chExt cx="1810" cy="1667"/>
          </a:xfrm>
        </p:grpSpPr>
        <p:pic>
          <p:nvPicPr>
            <p:cNvPr id="1059853" name="Picture 13" descr="neu-10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09" y="1362"/>
              <a:ext cx="1810" cy="1667"/>
            </a:xfrm>
            <a:prstGeom prst="rect">
              <a:avLst/>
            </a:prstGeom>
            <a:noFill/>
          </p:spPr>
        </p:pic>
        <p:sp>
          <p:nvSpPr>
            <p:cNvPr id="1059854" name="Freeform 14"/>
            <p:cNvSpPr>
              <a:spLocks/>
            </p:cNvSpPr>
            <p:nvPr/>
          </p:nvSpPr>
          <p:spPr bwMode="auto">
            <a:xfrm>
              <a:off x="1911" y="1590"/>
              <a:ext cx="714" cy="1353"/>
            </a:xfrm>
            <a:custGeom>
              <a:avLst/>
              <a:gdLst/>
              <a:ahLst/>
              <a:cxnLst>
                <a:cxn ang="0">
                  <a:pos x="111" y="804"/>
                </a:cxn>
                <a:cxn ang="0">
                  <a:pos x="0" y="0"/>
                </a:cxn>
                <a:cxn ang="0">
                  <a:pos x="714" y="318"/>
                </a:cxn>
                <a:cxn ang="0">
                  <a:pos x="699" y="1353"/>
                </a:cxn>
                <a:cxn ang="0">
                  <a:pos x="111" y="804"/>
                </a:cxn>
              </a:cxnLst>
              <a:rect l="0" t="0" r="r" b="b"/>
              <a:pathLst>
                <a:path w="714" h="1353">
                  <a:moveTo>
                    <a:pt x="111" y="804"/>
                  </a:moveTo>
                  <a:lnTo>
                    <a:pt x="0" y="0"/>
                  </a:lnTo>
                  <a:lnTo>
                    <a:pt x="714" y="318"/>
                  </a:lnTo>
                  <a:lnTo>
                    <a:pt x="699" y="1353"/>
                  </a:lnTo>
                  <a:lnTo>
                    <a:pt x="111" y="804"/>
                  </a:lnTo>
                  <a:close/>
                </a:path>
              </a:pathLst>
            </a:custGeom>
            <a:gradFill rotWithShape="1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50000">
                  <a:srgbClr val="9999FF">
                    <a:alpha val="21001"/>
                  </a:srgbClr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855" name="Freeform 15"/>
            <p:cNvSpPr>
              <a:spLocks/>
            </p:cNvSpPr>
            <p:nvPr/>
          </p:nvSpPr>
          <p:spPr bwMode="auto">
            <a:xfrm>
              <a:off x="2613" y="1656"/>
              <a:ext cx="864" cy="1281"/>
            </a:xfrm>
            <a:custGeom>
              <a:avLst/>
              <a:gdLst/>
              <a:ahLst/>
              <a:cxnLst>
                <a:cxn ang="0">
                  <a:pos x="15" y="249"/>
                </a:cxn>
                <a:cxn ang="0">
                  <a:pos x="864" y="0"/>
                </a:cxn>
                <a:cxn ang="0">
                  <a:pos x="699" y="810"/>
                </a:cxn>
                <a:cxn ang="0">
                  <a:pos x="0" y="1281"/>
                </a:cxn>
                <a:cxn ang="0">
                  <a:pos x="15" y="249"/>
                </a:cxn>
              </a:cxnLst>
              <a:rect l="0" t="0" r="r" b="b"/>
              <a:pathLst>
                <a:path w="864" h="1281">
                  <a:moveTo>
                    <a:pt x="15" y="249"/>
                  </a:moveTo>
                  <a:lnTo>
                    <a:pt x="864" y="0"/>
                  </a:lnTo>
                  <a:lnTo>
                    <a:pt x="699" y="810"/>
                  </a:lnTo>
                  <a:lnTo>
                    <a:pt x="0" y="1281"/>
                  </a:lnTo>
                  <a:lnTo>
                    <a:pt x="15" y="249"/>
                  </a:lnTo>
                  <a:close/>
                </a:path>
              </a:pathLst>
            </a:custGeom>
            <a:gradFill rotWithShape="1">
              <a:gsLst>
                <a:gs pos="0">
                  <a:srgbClr val="9999FF">
                    <a:alpha val="20000"/>
                  </a:srgbClr>
                </a:gs>
                <a:gs pos="100000">
                  <a:srgbClr val="9999FF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856" name="Freeform 16"/>
            <p:cNvSpPr>
              <a:spLocks/>
            </p:cNvSpPr>
            <p:nvPr/>
          </p:nvSpPr>
          <p:spPr bwMode="auto">
            <a:xfrm>
              <a:off x="1917" y="1482"/>
              <a:ext cx="1560" cy="42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798" y="0"/>
                </a:cxn>
                <a:cxn ang="0">
                  <a:pos x="1560" y="171"/>
                </a:cxn>
                <a:cxn ang="0">
                  <a:pos x="708" y="420"/>
                </a:cxn>
                <a:cxn ang="0">
                  <a:pos x="0" y="102"/>
                </a:cxn>
              </a:cxnLst>
              <a:rect l="0" t="0" r="r" b="b"/>
              <a:pathLst>
                <a:path w="1560" h="420">
                  <a:moveTo>
                    <a:pt x="0" y="102"/>
                  </a:moveTo>
                  <a:lnTo>
                    <a:pt x="798" y="0"/>
                  </a:lnTo>
                  <a:lnTo>
                    <a:pt x="1560" y="171"/>
                  </a:lnTo>
                  <a:lnTo>
                    <a:pt x="708" y="420"/>
                  </a:lnTo>
                  <a:lnTo>
                    <a:pt x="0" y="102"/>
                  </a:lnTo>
                  <a:close/>
                </a:path>
              </a:pathLst>
            </a:custGeom>
            <a:gradFill rotWithShape="1">
              <a:gsLst>
                <a:gs pos="0">
                  <a:srgbClr val="9999FF">
                    <a:alpha val="20000"/>
                  </a:srgbClr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9857" name="Text Box 17"/>
          <p:cNvSpPr txBox="1">
            <a:spLocks noChangeArrowheads="1"/>
          </p:cNvSpPr>
          <p:nvPr/>
        </p:nvSpPr>
        <p:spPr bwMode="auto">
          <a:xfrm>
            <a:off x="6897688" y="1512888"/>
            <a:ext cx="1192212" cy="485775"/>
          </a:xfrm>
          <a:prstGeom prst="rect">
            <a:avLst/>
          </a:prstGeom>
          <a:gradFill rotWithShape="1">
            <a:gsLst>
              <a:gs pos="0">
                <a:srgbClr val="600000">
                  <a:gamma/>
                  <a:shade val="46275"/>
                  <a:invGamma/>
                </a:srgbClr>
              </a:gs>
              <a:gs pos="50000">
                <a:srgbClr val="600000"/>
              </a:gs>
              <a:gs pos="100000">
                <a:srgbClr val="600000">
                  <a:gamma/>
                  <a:shade val="46275"/>
                  <a:invGamma/>
                </a:srgbClr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FontTx/>
              <a:buNone/>
            </a:pPr>
            <a:r>
              <a:rPr kumimoji="0" lang="de-DE" sz="2400">
                <a:solidFill>
                  <a:schemeClr val="bg1"/>
                </a:solidFill>
                <a:latin typeface="Verdana" pitchFamily="34" charset="0"/>
              </a:rPr>
              <a:t>Image</a:t>
            </a:r>
          </a:p>
        </p:txBody>
      </p:sp>
      <p:sp>
        <p:nvSpPr>
          <p:cNvPr id="1059858" name="Rectangle 1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 lIns="0" tIns="0" rIns="0" bIns="0"/>
          <a:lstStyle/>
          <a:p>
            <a:r>
              <a:rPr lang="en-US"/>
              <a:t>Texture-Based Volume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5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7" grpId="0" animBg="1"/>
      <p:bldP spid="1059848" grpId="0" animBg="1"/>
      <p:bldP spid="1059849" grpId="0" animBg="1"/>
      <p:bldP spid="1059850" grpId="0" animBg="1"/>
      <p:bldP spid="10598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F72-85D5-420E-801E-0C5B71D33E74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1B3A-7694-4A0D-AA60-421B6CC42130}" type="slidenum">
              <a:rPr lang="en-US"/>
              <a:pPr/>
              <a:t>31</a:t>
            </a:fld>
            <a:endParaRPr lang="en-US"/>
          </a:p>
        </p:txBody>
      </p:sp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Texture-based Volume Rendering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4724400" cy="4191000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GB"/>
              <a:t>For a given viewing direction, we would like to select slices perpendicular to this direction</a:t>
            </a:r>
          </a:p>
          <a:p>
            <a:pPr marL="285750" indent="-285750">
              <a:lnSpc>
                <a:spcPct val="90000"/>
              </a:lnSpc>
            </a:pPr>
            <a:r>
              <a:rPr lang="en-GB"/>
              <a:t>This requires interpolation to get the values on the slices</a:t>
            </a:r>
          </a:p>
          <a:p>
            <a:pPr marL="285750" indent="-285750">
              <a:lnSpc>
                <a:spcPct val="90000"/>
              </a:lnSpc>
            </a:pPr>
            <a:r>
              <a:rPr lang="en-GB"/>
              <a:t>3D texture hardware supports tri-linear interpolation.</a:t>
            </a:r>
          </a:p>
        </p:txBody>
      </p:sp>
      <p:grpSp>
        <p:nvGrpSpPr>
          <p:cNvPr id="982020" name="Group 4"/>
          <p:cNvGrpSpPr>
            <a:grpSpLocks/>
          </p:cNvGrpSpPr>
          <p:nvPr/>
        </p:nvGrpSpPr>
        <p:grpSpPr bwMode="auto">
          <a:xfrm>
            <a:off x="6553200" y="1981200"/>
            <a:ext cx="1752600" cy="1676400"/>
            <a:chOff x="3648" y="1488"/>
            <a:chExt cx="1104" cy="1056"/>
          </a:xfrm>
        </p:grpSpPr>
        <p:sp>
          <p:nvSpPr>
            <p:cNvPr id="982021" name="Line 5"/>
            <p:cNvSpPr>
              <a:spLocks noChangeShapeType="1"/>
            </p:cNvSpPr>
            <p:nvPr/>
          </p:nvSpPr>
          <p:spPr bwMode="auto">
            <a:xfrm>
              <a:off x="3648" y="1824"/>
              <a:ext cx="528" cy="144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2022" name="Group 6"/>
            <p:cNvGrpSpPr>
              <a:grpSpLocks/>
            </p:cNvGrpSpPr>
            <p:nvPr/>
          </p:nvGrpSpPr>
          <p:grpSpPr bwMode="auto">
            <a:xfrm>
              <a:off x="3648" y="1488"/>
              <a:ext cx="1104" cy="1056"/>
              <a:chOff x="3648" y="1488"/>
              <a:chExt cx="1104" cy="1056"/>
            </a:xfrm>
          </p:grpSpPr>
          <p:sp>
            <p:nvSpPr>
              <p:cNvPr id="982023" name="Line 7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0" cy="576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024" name="Line 8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576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025" name="Line 9"/>
              <p:cNvSpPr>
                <a:spLocks noChangeShapeType="1"/>
              </p:cNvSpPr>
              <p:nvPr/>
            </p:nvSpPr>
            <p:spPr bwMode="auto">
              <a:xfrm>
                <a:off x="3648" y="2400"/>
                <a:ext cx="528" cy="144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026" name="Line 10"/>
              <p:cNvSpPr>
                <a:spLocks noChangeShapeType="1"/>
              </p:cNvSpPr>
              <p:nvPr/>
            </p:nvSpPr>
            <p:spPr bwMode="auto">
              <a:xfrm flipV="1">
                <a:off x="3648" y="1488"/>
                <a:ext cx="672" cy="336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027" name="Line 11"/>
              <p:cNvSpPr>
                <a:spLocks noChangeShapeType="1"/>
              </p:cNvSpPr>
              <p:nvPr/>
            </p:nvSpPr>
            <p:spPr bwMode="auto">
              <a:xfrm flipV="1">
                <a:off x="4176" y="1584"/>
                <a:ext cx="576" cy="384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028" name="Line 12"/>
              <p:cNvSpPr>
                <a:spLocks noChangeShapeType="1"/>
              </p:cNvSpPr>
              <p:nvPr/>
            </p:nvSpPr>
            <p:spPr bwMode="auto">
              <a:xfrm>
                <a:off x="4752" y="1584"/>
                <a:ext cx="0" cy="528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029" name="Line 13"/>
              <p:cNvSpPr>
                <a:spLocks noChangeShapeType="1"/>
              </p:cNvSpPr>
              <p:nvPr/>
            </p:nvSpPr>
            <p:spPr bwMode="auto">
              <a:xfrm flipV="1">
                <a:off x="4176" y="2112"/>
                <a:ext cx="576" cy="432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030" name="Line 14"/>
              <p:cNvSpPr>
                <a:spLocks noChangeShapeType="1"/>
              </p:cNvSpPr>
              <p:nvPr/>
            </p:nvSpPr>
            <p:spPr bwMode="auto">
              <a:xfrm flipH="1" flipV="1">
                <a:off x="4320" y="1488"/>
                <a:ext cx="432" cy="96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82031" name="Line 15"/>
          <p:cNvSpPr>
            <a:spLocks noChangeShapeType="1"/>
          </p:cNvSpPr>
          <p:nvPr/>
        </p:nvSpPr>
        <p:spPr bwMode="auto">
          <a:xfrm flipV="1">
            <a:off x="7467600" y="1600200"/>
            <a:ext cx="0" cy="3352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32" name="Oval 16"/>
          <p:cNvSpPr>
            <a:spLocks noChangeArrowheads="1"/>
          </p:cNvSpPr>
          <p:nvPr/>
        </p:nvSpPr>
        <p:spPr bwMode="auto">
          <a:xfrm>
            <a:off x="7391400" y="48768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33" name="Text Box 17"/>
          <p:cNvSpPr txBox="1">
            <a:spLocks noChangeArrowheads="1"/>
          </p:cNvSpPr>
          <p:nvPr/>
        </p:nvSpPr>
        <p:spPr bwMode="auto">
          <a:xfrm>
            <a:off x="5410200" y="4572000"/>
            <a:ext cx="9017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GB" b="1">
                <a:solidFill>
                  <a:srgbClr val="000000"/>
                </a:solidFill>
                <a:latin typeface="Century Gothic" pitchFamily="34" charset="0"/>
              </a:rPr>
              <a:t>image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GB" b="1">
                <a:solidFill>
                  <a:srgbClr val="000000"/>
                </a:solidFill>
                <a:latin typeface="Century Gothic" pitchFamily="34" charset="0"/>
              </a:rPr>
              <a:t>plane</a:t>
            </a:r>
            <a:endParaRPr kumimoji="0" lang="en-GB" sz="2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982034" name="Text Box 18"/>
          <p:cNvSpPr txBox="1">
            <a:spLocks noChangeArrowheads="1"/>
          </p:cNvSpPr>
          <p:nvPr/>
        </p:nvSpPr>
        <p:spPr bwMode="auto">
          <a:xfrm>
            <a:off x="5791200" y="1981200"/>
            <a:ext cx="10112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GB" b="1">
                <a:solidFill>
                  <a:srgbClr val="000000"/>
                </a:solidFill>
                <a:latin typeface="Century Gothic" pitchFamily="34" charset="0"/>
              </a:rPr>
              <a:t>volume</a:t>
            </a:r>
            <a:endParaRPr kumimoji="0" lang="en-GB" sz="240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982035" name="Group 19"/>
          <p:cNvGrpSpPr>
            <a:grpSpLocks/>
          </p:cNvGrpSpPr>
          <p:nvPr/>
        </p:nvGrpSpPr>
        <p:grpSpPr bwMode="auto">
          <a:xfrm>
            <a:off x="6781800" y="4419600"/>
            <a:ext cx="1219200" cy="838200"/>
            <a:chOff x="4272" y="2784"/>
            <a:chExt cx="768" cy="528"/>
          </a:xfrm>
        </p:grpSpPr>
        <p:sp>
          <p:nvSpPr>
            <p:cNvPr id="982036" name="Line 20"/>
            <p:cNvSpPr>
              <a:spLocks noChangeShapeType="1"/>
            </p:cNvSpPr>
            <p:nvPr/>
          </p:nvSpPr>
          <p:spPr bwMode="auto">
            <a:xfrm>
              <a:off x="4272" y="2784"/>
              <a:ext cx="76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37" name="Line 21"/>
            <p:cNvSpPr>
              <a:spLocks noChangeShapeType="1"/>
            </p:cNvSpPr>
            <p:nvPr/>
          </p:nvSpPr>
          <p:spPr bwMode="auto">
            <a:xfrm>
              <a:off x="427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38" name="Line 22"/>
            <p:cNvSpPr>
              <a:spLocks noChangeShapeType="1"/>
            </p:cNvSpPr>
            <p:nvPr/>
          </p:nvSpPr>
          <p:spPr bwMode="auto">
            <a:xfrm>
              <a:off x="4320" y="3312"/>
              <a:ext cx="67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39" name="Line 23"/>
            <p:cNvSpPr>
              <a:spLocks noChangeShapeType="1"/>
            </p:cNvSpPr>
            <p:nvPr/>
          </p:nvSpPr>
          <p:spPr bwMode="auto">
            <a:xfrm flipH="1">
              <a:off x="499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2040" name="Group 24"/>
          <p:cNvGrpSpPr>
            <a:grpSpLocks/>
          </p:cNvGrpSpPr>
          <p:nvPr/>
        </p:nvGrpSpPr>
        <p:grpSpPr bwMode="auto">
          <a:xfrm>
            <a:off x="6858000" y="3276600"/>
            <a:ext cx="1219200" cy="838200"/>
            <a:chOff x="4272" y="2784"/>
            <a:chExt cx="768" cy="528"/>
          </a:xfrm>
        </p:grpSpPr>
        <p:sp>
          <p:nvSpPr>
            <p:cNvPr id="982041" name="Line 25"/>
            <p:cNvSpPr>
              <a:spLocks noChangeShapeType="1"/>
            </p:cNvSpPr>
            <p:nvPr/>
          </p:nvSpPr>
          <p:spPr bwMode="auto">
            <a:xfrm>
              <a:off x="4272" y="2784"/>
              <a:ext cx="76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42" name="Line 26"/>
            <p:cNvSpPr>
              <a:spLocks noChangeShapeType="1"/>
            </p:cNvSpPr>
            <p:nvPr/>
          </p:nvSpPr>
          <p:spPr bwMode="auto">
            <a:xfrm>
              <a:off x="427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43" name="Line 27"/>
            <p:cNvSpPr>
              <a:spLocks noChangeShapeType="1"/>
            </p:cNvSpPr>
            <p:nvPr/>
          </p:nvSpPr>
          <p:spPr bwMode="auto">
            <a:xfrm>
              <a:off x="4320" y="3312"/>
              <a:ext cx="67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44" name="Line 28"/>
            <p:cNvSpPr>
              <a:spLocks noChangeShapeType="1"/>
            </p:cNvSpPr>
            <p:nvPr/>
          </p:nvSpPr>
          <p:spPr bwMode="auto">
            <a:xfrm flipH="1">
              <a:off x="499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2045" name="Group 29"/>
          <p:cNvGrpSpPr>
            <a:grpSpLocks/>
          </p:cNvGrpSpPr>
          <p:nvPr/>
        </p:nvGrpSpPr>
        <p:grpSpPr bwMode="auto">
          <a:xfrm>
            <a:off x="6858000" y="2819400"/>
            <a:ext cx="1219200" cy="838200"/>
            <a:chOff x="4272" y="2784"/>
            <a:chExt cx="768" cy="528"/>
          </a:xfrm>
        </p:grpSpPr>
        <p:sp>
          <p:nvSpPr>
            <p:cNvPr id="982046" name="Line 30"/>
            <p:cNvSpPr>
              <a:spLocks noChangeShapeType="1"/>
            </p:cNvSpPr>
            <p:nvPr/>
          </p:nvSpPr>
          <p:spPr bwMode="auto">
            <a:xfrm>
              <a:off x="4272" y="2784"/>
              <a:ext cx="76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47" name="Line 31"/>
            <p:cNvSpPr>
              <a:spLocks noChangeShapeType="1"/>
            </p:cNvSpPr>
            <p:nvPr/>
          </p:nvSpPr>
          <p:spPr bwMode="auto">
            <a:xfrm>
              <a:off x="427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48" name="Line 32"/>
            <p:cNvSpPr>
              <a:spLocks noChangeShapeType="1"/>
            </p:cNvSpPr>
            <p:nvPr/>
          </p:nvSpPr>
          <p:spPr bwMode="auto">
            <a:xfrm>
              <a:off x="4320" y="3312"/>
              <a:ext cx="67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49" name="Line 33"/>
            <p:cNvSpPr>
              <a:spLocks noChangeShapeType="1"/>
            </p:cNvSpPr>
            <p:nvPr/>
          </p:nvSpPr>
          <p:spPr bwMode="auto">
            <a:xfrm flipH="1">
              <a:off x="499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2050" name="Group 34"/>
          <p:cNvGrpSpPr>
            <a:grpSpLocks/>
          </p:cNvGrpSpPr>
          <p:nvPr/>
        </p:nvGrpSpPr>
        <p:grpSpPr bwMode="auto">
          <a:xfrm>
            <a:off x="6858000" y="2362200"/>
            <a:ext cx="1219200" cy="838200"/>
            <a:chOff x="4272" y="2784"/>
            <a:chExt cx="768" cy="528"/>
          </a:xfrm>
        </p:grpSpPr>
        <p:sp>
          <p:nvSpPr>
            <p:cNvPr id="982051" name="Line 35"/>
            <p:cNvSpPr>
              <a:spLocks noChangeShapeType="1"/>
            </p:cNvSpPr>
            <p:nvPr/>
          </p:nvSpPr>
          <p:spPr bwMode="auto">
            <a:xfrm>
              <a:off x="4272" y="2784"/>
              <a:ext cx="76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52" name="Line 36"/>
            <p:cNvSpPr>
              <a:spLocks noChangeShapeType="1"/>
            </p:cNvSpPr>
            <p:nvPr/>
          </p:nvSpPr>
          <p:spPr bwMode="auto">
            <a:xfrm>
              <a:off x="427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53" name="Line 37"/>
            <p:cNvSpPr>
              <a:spLocks noChangeShapeType="1"/>
            </p:cNvSpPr>
            <p:nvPr/>
          </p:nvSpPr>
          <p:spPr bwMode="auto">
            <a:xfrm>
              <a:off x="4320" y="3312"/>
              <a:ext cx="67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54" name="Line 38"/>
            <p:cNvSpPr>
              <a:spLocks noChangeShapeType="1"/>
            </p:cNvSpPr>
            <p:nvPr/>
          </p:nvSpPr>
          <p:spPr bwMode="auto">
            <a:xfrm flipH="1">
              <a:off x="499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2055" name="Group 39"/>
          <p:cNvGrpSpPr>
            <a:grpSpLocks/>
          </p:cNvGrpSpPr>
          <p:nvPr/>
        </p:nvGrpSpPr>
        <p:grpSpPr bwMode="auto">
          <a:xfrm>
            <a:off x="6858000" y="1905000"/>
            <a:ext cx="1219200" cy="838200"/>
            <a:chOff x="4272" y="2784"/>
            <a:chExt cx="768" cy="528"/>
          </a:xfrm>
        </p:grpSpPr>
        <p:sp>
          <p:nvSpPr>
            <p:cNvPr id="982056" name="Line 40"/>
            <p:cNvSpPr>
              <a:spLocks noChangeShapeType="1"/>
            </p:cNvSpPr>
            <p:nvPr/>
          </p:nvSpPr>
          <p:spPr bwMode="auto">
            <a:xfrm>
              <a:off x="4272" y="2784"/>
              <a:ext cx="76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57" name="Line 41"/>
            <p:cNvSpPr>
              <a:spLocks noChangeShapeType="1"/>
            </p:cNvSpPr>
            <p:nvPr/>
          </p:nvSpPr>
          <p:spPr bwMode="auto">
            <a:xfrm>
              <a:off x="427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58" name="Line 42"/>
            <p:cNvSpPr>
              <a:spLocks noChangeShapeType="1"/>
            </p:cNvSpPr>
            <p:nvPr/>
          </p:nvSpPr>
          <p:spPr bwMode="auto">
            <a:xfrm>
              <a:off x="4320" y="3312"/>
              <a:ext cx="67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59" name="Line 43"/>
            <p:cNvSpPr>
              <a:spLocks noChangeShapeType="1"/>
            </p:cNvSpPr>
            <p:nvPr/>
          </p:nvSpPr>
          <p:spPr bwMode="auto">
            <a:xfrm flipH="1">
              <a:off x="4992" y="2784"/>
              <a:ext cx="48" cy="52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2060" name="Text Box 44"/>
          <p:cNvSpPr txBox="1">
            <a:spLocks noChangeArrowheads="1"/>
          </p:cNvSpPr>
          <p:nvPr/>
        </p:nvSpPr>
        <p:spPr bwMode="auto">
          <a:xfrm>
            <a:off x="5699125" y="5800725"/>
            <a:ext cx="2624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GB" sz="2000" b="1">
                <a:solidFill>
                  <a:srgbClr val="000000"/>
                </a:solidFill>
                <a:latin typeface="Century Gothic" pitchFamily="34" charset="0"/>
              </a:rPr>
              <a:t>3D texture mapping</a:t>
            </a:r>
            <a:endParaRPr kumimoji="0" lang="en-GB" sz="20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1DC2-918A-4E53-9166-EED1BBC31527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3EB4-9C53-44CB-A89B-B84908A083E3}" type="slidenum">
              <a:rPr lang="en-US"/>
              <a:pPr/>
              <a:t>32</a:t>
            </a:fld>
            <a:endParaRPr lang="en-US"/>
          </a:p>
        </p:txBody>
      </p:sp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Texture-based Volume Rendering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GB" sz="2800"/>
              <a:t>Less-GPU intensive solution - 2D texture mapping:</a:t>
            </a:r>
          </a:p>
          <a:p>
            <a:pPr marL="685800" lvl="1" indent="-228600"/>
            <a:r>
              <a:rPr lang="en-GB" sz="2400"/>
              <a:t>view volume as set of slices parallel to co-ordinate planes</a:t>
            </a:r>
          </a:p>
        </p:txBody>
      </p:sp>
      <p:pic>
        <p:nvPicPr>
          <p:cNvPr id="983044" name="Picture 4" descr="figure1_nig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588" y="3409950"/>
            <a:ext cx="4991100" cy="2190750"/>
          </a:xfrm>
          <a:prstGeom prst="rect">
            <a:avLst/>
          </a:prstGeom>
          <a:noFill/>
        </p:spPr>
      </p:pic>
      <p:sp>
        <p:nvSpPr>
          <p:cNvPr id="983045" name="Text Box 5"/>
          <p:cNvSpPr txBox="1">
            <a:spLocks noChangeArrowheads="1"/>
          </p:cNvSpPr>
          <p:nvPr/>
        </p:nvSpPr>
        <p:spPr bwMode="auto">
          <a:xfrm>
            <a:off x="1279525" y="5648325"/>
            <a:ext cx="6818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GB" sz="2000" b="1">
                <a:solidFill>
                  <a:srgbClr val="000000"/>
                </a:solidFill>
                <a:latin typeface="Century Gothic" pitchFamily="34" charset="0"/>
              </a:rPr>
              <a:t>choose the orientation best suited to viewing direction</a:t>
            </a:r>
            <a:endParaRPr kumimoji="0" lang="en-GB" sz="20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DD71-AC00-4C8E-8286-6BE4FB1DFD5B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50CF-C7E9-422C-A463-17EA0FC76B9B}" type="slidenum">
              <a:rPr lang="en-US"/>
              <a:pPr/>
              <a:t>33</a:t>
            </a:fld>
            <a:endParaRPr lang="en-US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 lIns="0" tIns="0" rIns="0" bIns="0"/>
          <a:lstStyle/>
          <a:p>
            <a:r>
              <a:rPr lang="en-US"/>
              <a:t>Render Proxy Geometry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r>
              <a:rPr lang="en-US" sz="2400"/>
              <a:t>No volumetric hardware primitives...</a:t>
            </a:r>
          </a:p>
          <a:p>
            <a:r>
              <a:rPr lang="en-US" sz="2400"/>
              <a:t>Stack of texture-mapped slices</a:t>
            </a:r>
          </a:p>
          <a:p>
            <a:r>
              <a:rPr lang="en-US" sz="2400"/>
              <a:t>Generate fragments: resample volume!</a:t>
            </a:r>
          </a:p>
          <a:p>
            <a:endParaRPr lang="en-US" sz="2400"/>
          </a:p>
        </p:txBody>
      </p:sp>
      <p:grpSp>
        <p:nvGrpSpPr>
          <p:cNvPr id="1060868" name="Group 4"/>
          <p:cNvGrpSpPr>
            <a:grpSpLocks/>
          </p:cNvGrpSpPr>
          <p:nvPr/>
        </p:nvGrpSpPr>
        <p:grpSpPr bwMode="auto">
          <a:xfrm>
            <a:off x="5126038" y="3173413"/>
            <a:ext cx="2476500" cy="2428875"/>
            <a:chOff x="830" y="1062"/>
            <a:chExt cx="1560" cy="1530"/>
          </a:xfrm>
        </p:grpSpPr>
        <p:sp>
          <p:nvSpPr>
            <p:cNvPr id="1060869" name="Freeform 5"/>
            <p:cNvSpPr>
              <a:spLocks/>
            </p:cNvSpPr>
            <p:nvPr/>
          </p:nvSpPr>
          <p:spPr bwMode="auto">
            <a:xfrm>
              <a:off x="830" y="1062"/>
              <a:ext cx="1040" cy="1530"/>
            </a:xfrm>
            <a:custGeom>
              <a:avLst/>
              <a:gdLst/>
              <a:ahLst/>
              <a:cxnLst>
                <a:cxn ang="0">
                  <a:pos x="0" y="1530"/>
                </a:cxn>
                <a:cxn ang="0">
                  <a:pos x="971" y="1135"/>
                </a:cxn>
                <a:cxn ang="0">
                  <a:pos x="1040" y="0"/>
                </a:cxn>
              </a:cxnLst>
              <a:rect l="0" t="0" r="r" b="b"/>
              <a:pathLst>
                <a:path w="1040" h="1530">
                  <a:moveTo>
                    <a:pt x="0" y="1530"/>
                  </a:moveTo>
                  <a:lnTo>
                    <a:pt x="971" y="1135"/>
                  </a:lnTo>
                  <a:lnTo>
                    <a:pt x="104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0870" name="Line 6"/>
            <p:cNvSpPr>
              <a:spLocks noChangeShapeType="1"/>
            </p:cNvSpPr>
            <p:nvPr/>
          </p:nvSpPr>
          <p:spPr bwMode="auto">
            <a:xfrm>
              <a:off x="1801" y="2197"/>
              <a:ext cx="589" cy="3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60871" name="Group 7"/>
          <p:cNvGrpSpPr>
            <a:grpSpLocks/>
          </p:cNvGrpSpPr>
          <p:nvPr/>
        </p:nvGrpSpPr>
        <p:grpSpPr bwMode="auto">
          <a:xfrm>
            <a:off x="1608138" y="3173413"/>
            <a:ext cx="2476500" cy="2428875"/>
            <a:chOff x="830" y="1062"/>
            <a:chExt cx="1560" cy="1530"/>
          </a:xfrm>
        </p:grpSpPr>
        <p:sp>
          <p:nvSpPr>
            <p:cNvPr id="1060872" name="Freeform 8"/>
            <p:cNvSpPr>
              <a:spLocks/>
            </p:cNvSpPr>
            <p:nvPr/>
          </p:nvSpPr>
          <p:spPr bwMode="auto">
            <a:xfrm>
              <a:off x="830" y="1062"/>
              <a:ext cx="1040" cy="1530"/>
            </a:xfrm>
            <a:custGeom>
              <a:avLst/>
              <a:gdLst/>
              <a:ahLst/>
              <a:cxnLst>
                <a:cxn ang="0">
                  <a:pos x="0" y="1530"/>
                </a:cxn>
                <a:cxn ang="0">
                  <a:pos x="971" y="1135"/>
                </a:cxn>
                <a:cxn ang="0">
                  <a:pos x="1040" y="0"/>
                </a:cxn>
              </a:cxnLst>
              <a:rect l="0" t="0" r="r" b="b"/>
              <a:pathLst>
                <a:path w="1040" h="1530">
                  <a:moveTo>
                    <a:pt x="0" y="1530"/>
                  </a:moveTo>
                  <a:lnTo>
                    <a:pt x="971" y="1135"/>
                  </a:lnTo>
                  <a:lnTo>
                    <a:pt x="104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0873" name="Line 9"/>
            <p:cNvSpPr>
              <a:spLocks noChangeShapeType="1"/>
            </p:cNvSpPr>
            <p:nvPr/>
          </p:nvSpPr>
          <p:spPr bwMode="auto">
            <a:xfrm>
              <a:off x="1801" y="2197"/>
              <a:ext cx="589" cy="3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060874" name="Picture 10" descr="Slicing_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75" y="3151188"/>
            <a:ext cx="3082925" cy="3436937"/>
          </a:xfrm>
          <a:prstGeom prst="rect">
            <a:avLst/>
          </a:prstGeom>
          <a:noFill/>
        </p:spPr>
      </p:pic>
      <p:pic>
        <p:nvPicPr>
          <p:cNvPr id="1060875" name="Picture 11" descr="Slicing_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975" y="3151188"/>
            <a:ext cx="3082925" cy="3438525"/>
          </a:xfrm>
          <a:prstGeom prst="rect">
            <a:avLst/>
          </a:prstGeom>
          <a:noFill/>
        </p:spPr>
      </p:pic>
      <p:pic>
        <p:nvPicPr>
          <p:cNvPr id="1060876" name="Picture 12" descr="Slicing_0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9975" y="3151188"/>
            <a:ext cx="3082925" cy="3436937"/>
          </a:xfrm>
          <a:prstGeom prst="rect">
            <a:avLst/>
          </a:prstGeom>
          <a:noFill/>
        </p:spPr>
      </p:pic>
      <p:pic>
        <p:nvPicPr>
          <p:cNvPr id="1060877" name="Picture 13" descr="Slicing_0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9975" y="3151188"/>
            <a:ext cx="3081338" cy="3438525"/>
          </a:xfrm>
          <a:prstGeom prst="rect">
            <a:avLst/>
          </a:prstGeom>
          <a:noFill/>
        </p:spPr>
      </p:pic>
      <p:pic>
        <p:nvPicPr>
          <p:cNvPr id="1060878" name="Picture 14" descr="Slicing_0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9975" y="3151188"/>
            <a:ext cx="3081338" cy="3438525"/>
          </a:xfrm>
          <a:prstGeom prst="rect">
            <a:avLst/>
          </a:prstGeom>
          <a:noFill/>
        </p:spPr>
      </p:pic>
      <p:pic>
        <p:nvPicPr>
          <p:cNvPr id="1060879" name="Picture 15" descr="Slicing_06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9975" y="3151188"/>
            <a:ext cx="3082925" cy="3436937"/>
          </a:xfrm>
          <a:prstGeom prst="rect">
            <a:avLst/>
          </a:prstGeom>
          <a:noFill/>
        </p:spPr>
      </p:pic>
      <p:pic>
        <p:nvPicPr>
          <p:cNvPr id="1060880" name="Picture 16" descr="Slicing_07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9975" y="3151188"/>
            <a:ext cx="3082925" cy="3438525"/>
          </a:xfrm>
          <a:prstGeom prst="rect">
            <a:avLst/>
          </a:prstGeom>
          <a:noFill/>
        </p:spPr>
      </p:pic>
      <p:pic>
        <p:nvPicPr>
          <p:cNvPr id="1060881" name="Picture 17" descr="Slicing_08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9975" y="3151188"/>
            <a:ext cx="3081338" cy="3436937"/>
          </a:xfrm>
          <a:prstGeom prst="rect">
            <a:avLst/>
          </a:prstGeom>
          <a:noFill/>
        </p:spPr>
      </p:pic>
      <p:pic>
        <p:nvPicPr>
          <p:cNvPr id="1060882" name="Picture 18" descr="Slicing_09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9975" y="3151188"/>
            <a:ext cx="3082925" cy="3436937"/>
          </a:xfrm>
          <a:prstGeom prst="rect">
            <a:avLst/>
          </a:prstGeom>
          <a:noFill/>
        </p:spPr>
      </p:pic>
      <p:grpSp>
        <p:nvGrpSpPr>
          <p:cNvPr id="1060883" name="Group 19"/>
          <p:cNvGrpSpPr>
            <a:grpSpLocks/>
          </p:cNvGrpSpPr>
          <p:nvPr/>
        </p:nvGrpSpPr>
        <p:grpSpPr bwMode="auto">
          <a:xfrm>
            <a:off x="4913313" y="3179763"/>
            <a:ext cx="3024187" cy="3390900"/>
            <a:chOff x="696" y="1066"/>
            <a:chExt cx="1905" cy="2136"/>
          </a:xfrm>
        </p:grpSpPr>
        <p:sp>
          <p:nvSpPr>
            <p:cNvPr id="1060884" name="Freeform 20"/>
            <p:cNvSpPr>
              <a:spLocks/>
            </p:cNvSpPr>
            <p:nvPr/>
          </p:nvSpPr>
          <p:spPr bwMode="auto">
            <a:xfrm>
              <a:off x="696" y="1229"/>
              <a:ext cx="641" cy="1973"/>
            </a:xfrm>
            <a:custGeom>
              <a:avLst/>
              <a:gdLst/>
              <a:ahLst/>
              <a:cxnLst>
                <a:cxn ang="0">
                  <a:pos x="134" y="1363"/>
                </a:cxn>
                <a:cxn ang="0">
                  <a:pos x="0" y="0"/>
                </a:cxn>
                <a:cxn ang="0">
                  <a:pos x="619" y="336"/>
                </a:cxn>
                <a:cxn ang="0">
                  <a:pos x="641" y="1973"/>
                </a:cxn>
                <a:cxn ang="0">
                  <a:pos x="134" y="1363"/>
                </a:cxn>
              </a:cxnLst>
              <a:rect l="0" t="0" r="r" b="b"/>
              <a:pathLst>
                <a:path w="641" h="1973">
                  <a:moveTo>
                    <a:pt x="134" y="1363"/>
                  </a:moveTo>
                  <a:lnTo>
                    <a:pt x="0" y="0"/>
                  </a:lnTo>
                  <a:lnTo>
                    <a:pt x="619" y="336"/>
                  </a:lnTo>
                  <a:lnTo>
                    <a:pt x="641" y="1973"/>
                  </a:lnTo>
                  <a:lnTo>
                    <a:pt x="134" y="1363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0885" name="Freeform 21"/>
            <p:cNvSpPr>
              <a:spLocks/>
            </p:cNvSpPr>
            <p:nvPr/>
          </p:nvSpPr>
          <p:spPr bwMode="auto">
            <a:xfrm>
              <a:off x="696" y="1066"/>
              <a:ext cx="1905" cy="494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1174" y="0"/>
                </a:cxn>
                <a:cxn ang="0">
                  <a:pos x="1905" y="198"/>
                </a:cxn>
                <a:cxn ang="0">
                  <a:pos x="619" y="494"/>
                </a:cxn>
              </a:cxnLst>
              <a:rect l="0" t="0" r="r" b="b"/>
              <a:pathLst>
                <a:path w="1905" h="494">
                  <a:moveTo>
                    <a:pt x="0" y="163"/>
                  </a:moveTo>
                  <a:lnTo>
                    <a:pt x="1174" y="0"/>
                  </a:lnTo>
                  <a:lnTo>
                    <a:pt x="1905" y="198"/>
                  </a:lnTo>
                  <a:lnTo>
                    <a:pt x="619" y="49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0886" name="Freeform 22"/>
            <p:cNvSpPr>
              <a:spLocks/>
            </p:cNvSpPr>
            <p:nvPr/>
          </p:nvSpPr>
          <p:spPr bwMode="auto">
            <a:xfrm>
              <a:off x="1337" y="1259"/>
              <a:ext cx="1259" cy="1939"/>
            </a:xfrm>
            <a:custGeom>
              <a:avLst/>
              <a:gdLst/>
              <a:ahLst/>
              <a:cxnLst>
                <a:cxn ang="0">
                  <a:pos x="0" y="1939"/>
                </a:cxn>
                <a:cxn ang="0">
                  <a:pos x="1049" y="1337"/>
                </a:cxn>
                <a:cxn ang="0">
                  <a:pos x="1259" y="0"/>
                </a:cxn>
              </a:cxnLst>
              <a:rect l="0" t="0" r="r" b="b"/>
              <a:pathLst>
                <a:path w="1259" h="1939">
                  <a:moveTo>
                    <a:pt x="0" y="1939"/>
                  </a:moveTo>
                  <a:lnTo>
                    <a:pt x="1049" y="1337"/>
                  </a:lnTo>
                  <a:lnTo>
                    <a:pt x="125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60887" name="Freeform 23"/>
          <p:cNvSpPr>
            <a:spLocks/>
          </p:cNvSpPr>
          <p:nvPr/>
        </p:nvSpPr>
        <p:spPr bwMode="auto">
          <a:xfrm>
            <a:off x="1474788" y="3203575"/>
            <a:ext cx="1878012" cy="2470150"/>
          </a:xfrm>
          <a:custGeom>
            <a:avLst/>
            <a:gdLst/>
            <a:ahLst/>
            <a:cxnLst>
              <a:cxn ang="0">
                <a:pos x="125" y="1556"/>
              </a:cxn>
              <a:cxn ang="0">
                <a:pos x="0" y="176"/>
              </a:cxn>
              <a:cxn ang="0">
                <a:pos x="1183" y="0"/>
              </a:cxn>
              <a:cxn ang="0">
                <a:pos x="1109" y="1143"/>
              </a:cxn>
              <a:cxn ang="0">
                <a:pos x="125" y="1556"/>
              </a:cxn>
            </a:cxnLst>
            <a:rect l="0" t="0" r="r" b="b"/>
            <a:pathLst>
              <a:path w="1183" h="1556">
                <a:moveTo>
                  <a:pt x="125" y="1556"/>
                </a:moveTo>
                <a:lnTo>
                  <a:pt x="0" y="176"/>
                </a:lnTo>
                <a:lnTo>
                  <a:pt x="1183" y="0"/>
                </a:lnTo>
                <a:lnTo>
                  <a:pt x="1109" y="1143"/>
                </a:lnTo>
                <a:lnTo>
                  <a:pt x="125" y="1556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0888" name="Freeform 24"/>
          <p:cNvSpPr>
            <a:spLocks/>
          </p:cNvSpPr>
          <p:nvPr/>
        </p:nvSpPr>
        <p:spPr bwMode="auto">
          <a:xfrm>
            <a:off x="1555750" y="3238500"/>
            <a:ext cx="1892300" cy="2509838"/>
          </a:xfrm>
          <a:custGeom>
            <a:avLst/>
            <a:gdLst/>
            <a:ahLst/>
            <a:cxnLst>
              <a:cxn ang="0">
                <a:pos x="121" y="1581"/>
              </a:cxn>
              <a:cxn ang="0">
                <a:pos x="0" y="179"/>
              </a:cxn>
              <a:cxn ang="0">
                <a:pos x="1192" y="0"/>
              </a:cxn>
              <a:cxn ang="0">
                <a:pos x="1101" y="1160"/>
              </a:cxn>
              <a:cxn ang="0">
                <a:pos x="121" y="1581"/>
              </a:cxn>
            </a:cxnLst>
            <a:rect l="0" t="0" r="r" b="b"/>
            <a:pathLst>
              <a:path w="1192" h="1581">
                <a:moveTo>
                  <a:pt x="121" y="1581"/>
                </a:moveTo>
                <a:lnTo>
                  <a:pt x="0" y="179"/>
                </a:lnTo>
                <a:lnTo>
                  <a:pt x="1192" y="0"/>
                </a:lnTo>
                <a:lnTo>
                  <a:pt x="1101" y="1160"/>
                </a:lnTo>
                <a:lnTo>
                  <a:pt x="121" y="1581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0889" name="Freeform 25"/>
          <p:cNvSpPr>
            <a:spLocks/>
          </p:cNvSpPr>
          <p:nvPr/>
        </p:nvSpPr>
        <p:spPr bwMode="auto">
          <a:xfrm>
            <a:off x="1639888" y="3265488"/>
            <a:ext cx="1909762" cy="2571750"/>
          </a:xfrm>
          <a:custGeom>
            <a:avLst/>
            <a:gdLst/>
            <a:ahLst/>
            <a:cxnLst>
              <a:cxn ang="0">
                <a:pos x="107" y="1620"/>
              </a:cxn>
              <a:cxn ang="0">
                <a:pos x="0" y="189"/>
              </a:cxn>
              <a:cxn ang="0">
                <a:pos x="1203" y="0"/>
              </a:cxn>
              <a:cxn ang="0">
                <a:pos x="1103" y="1185"/>
              </a:cxn>
              <a:cxn ang="0">
                <a:pos x="107" y="1620"/>
              </a:cxn>
            </a:cxnLst>
            <a:rect l="0" t="0" r="r" b="b"/>
            <a:pathLst>
              <a:path w="1203" h="1620">
                <a:moveTo>
                  <a:pt x="107" y="1620"/>
                </a:moveTo>
                <a:lnTo>
                  <a:pt x="0" y="189"/>
                </a:lnTo>
                <a:lnTo>
                  <a:pt x="1203" y="0"/>
                </a:lnTo>
                <a:lnTo>
                  <a:pt x="1103" y="1185"/>
                </a:lnTo>
                <a:lnTo>
                  <a:pt x="107" y="162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0890" name="Freeform 26"/>
          <p:cNvSpPr>
            <a:spLocks/>
          </p:cNvSpPr>
          <p:nvPr/>
        </p:nvSpPr>
        <p:spPr bwMode="auto">
          <a:xfrm>
            <a:off x="1720850" y="3286125"/>
            <a:ext cx="1938338" cy="2646363"/>
          </a:xfrm>
          <a:custGeom>
            <a:avLst/>
            <a:gdLst/>
            <a:ahLst/>
            <a:cxnLst>
              <a:cxn ang="0">
                <a:pos x="103" y="1667"/>
              </a:cxn>
              <a:cxn ang="0">
                <a:pos x="0" y="206"/>
              </a:cxn>
              <a:cxn ang="0">
                <a:pos x="1221" y="0"/>
              </a:cxn>
              <a:cxn ang="0">
                <a:pos x="1109" y="1199"/>
              </a:cxn>
              <a:cxn ang="0">
                <a:pos x="103" y="1667"/>
              </a:cxn>
            </a:cxnLst>
            <a:rect l="0" t="0" r="r" b="b"/>
            <a:pathLst>
              <a:path w="1221" h="1667">
                <a:moveTo>
                  <a:pt x="103" y="1667"/>
                </a:moveTo>
                <a:lnTo>
                  <a:pt x="0" y="206"/>
                </a:lnTo>
                <a:lnTo>
                  <a:pt x="1221" y="0"/>
                </a:lnTo>
                <a:lnTo>
                  <a:pt x="1109" y="1199"/>
                </a:lnTo>
                <a:lnTo>
                  <a:pt x="103" y="1667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0891" name="Freeform 27"/>
          <p:cNvSpPr>
            <a:spLocks/>
          </p:cNvSpPr>
          <p:nvPr/>
        </p:nvSpPr>
        <p:spPr bwMode="auto">
          <a:xfrm>
            <a:off x="1814513" y="3325813"/>
            <a:ext cx="1946275" cy="2682875"/>
          </a:xfrm>
          <a:custGeom>
            <a:avLst/>
            <a:gdLst/>
            <a:ahLst/>
            <a:cxnLst>
              <a:cxn ang="0">
                <a:pos x="96" y="1690"/>
              </a:cxn>
              <a:cxn ang="0">
                <a:pos x="0" y="215"/>
              </a:cxn>
              <a:cxn ang="0">
                <a:pos x="1226" y="0"/>
              </a:cxn>
              <a:cxn ang="0">
                <a:pos x="1109" y="1208"/>
              </a:cxn>
              <a:cxn ang="0">
                <a:pos x="96" y="1690"/>
              </a:cxn>
            </a:cxnLst>
            <a:rect l="0" t="0" r="r" b="b"/>
            <a:pathLst>
              <a:path w="1226" h="1690">
                <a:moveTo>
                  <a:pt x="96" y="1690"/>
                </a:moveTo>
                <a:lnTo>
                  <a:pt x="0" y="215"/>
                </a:lnTo>
                <a:lnTo>
                  <a:pt x="1226" y="0"/>
                </a:lnTo>
                <a:lnTo>
                  <a:pt x="1109" y="1208"/>
                </a:lnTo>
                <a:lnTo>
                  <a:pt x="96" y="169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0892" name="Freeform 28"/>
          <p:cNvSpPr>
            <a:spLocks/>
          </p:cNvSpPr>
          <p:nvPr/>
        </p:nvSpPr>
        <p:spPr bwMode="auto">
          <a:xfrm>
            <a:off x="1911350" y="3354388"/>
            <a:ext cx="1979613" cy="2755900"/>
          </a:xfrm>
          <a:custGeom>
            <a:avLst/>
            <a:gdLst/>
            <a:ahLst/>
            <a:cxnLst>
              <a:cxn ang="0">
                <a:pos x="78" y="1736"/>
              </a:cxn>
              <a:cxn ang="0">
                <a:pos x="0" y="235"/>
              </a:cxn>
              <a:cxn ang="0">
                <a:pos x="1247" y="0"/>
              </a:cxn>
              <a:cxn ang="0">
                <a:pos x="1109" y="1228"/>
              </a:cxn>
              <a:cxn ang="0">
                <a:pos x="78" y="1736"/>
              </a:cxn>
            </a:cxnLst>
            <a:rect l="0" t="0" r="r" b="b"/>
            <a:pathLst>
              <a:path w="1247" h="1736">
                <a:moveTo>
                  <a:pt x="78" y="1736"/>
                </a:moveTo>
                <a:lnTo>
                  <a:pt x="0" y="235"/>
                </a:lnTo>
                <a:lnTo>
                  <a:pt x="1247" y="0"/>
                </a:lnTo>
                <a:lnTo>
                  <a:pt x="1109" y="1228"/>
                </a:lnTo>
                <a:lnTo>
                  <a:pt x="78" y="1736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0893" name="Freeform 29"/>
          <p:cNvSpPr>
            <a:spLocks/>
          </p:cNvSpPr>
          <p:nvPr/>
        </p:nvSpPr>
        <p:spPr bwMode="auto">
          <a:xfrm>
            <a:off x="2019300" y="3387725"/>
            <a:ext cx="1981200" cy="2838450"/>
          </a:xfrm>
          <a:custGeom>
            <a:avLst/>
            <a:gdLst/>
            <a:ahLst/>
            <a:cxnLst>
              <a:cxn ang="0">
                <a:pos x="62" y="1788"/>
              </a:cxn>
              <a:cxn ang="0">
                <a:pos x="0" y="248"/>
              </a:cxn>
              <a:cxn ang="0">
                <a:pos x="1248" y="0"/>
              </a:cxn>
              <a:cxn ang="0">
                <a:pos x="1097" y="1260"/>
              </a:cxn>
              <a:cxn ang="0">
                <a:pos x="62" y="1788"/>
              </a:cxn>
            </a:cxnLst>
            <a:rect l="0" t="0" r="r" b="b"/>
            <a:pathLst>
              <a:path w="1248" h="1788">
                <a:moveTo>
                  <a:pt x="62" y="1788"/>
                </a:moveTo>
                <a:lnTo>
                  <a:pt x="0" y="248"/>
                </a:lnTo>
                <a:lnTo>
                  <a:pt x="1248" y="0"/>
                </a:lnTo>
                <a:lnTo>
                  <a:pt x="1097" y="1260"/>
                </a:lnTo>
                <a:lnTo>
                  <a:pt x="62" y="1788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0894" name="Freeform 30"/>
          <p:cNvSpPr>
            <a:spLocks/>
          </p:cNvSpPr>
          <p:nvPr/>
        </p:nvSpPr>
        <p:spPr bwMode="auto">
          <a:xfrm>
            <a:off x="2135188" y="3422650"/>
            <a:ext cx="1987550" cy="2906713"/>
          </a:xfrm>
          <a:custGeom>
            <a:avLst/>
            <a:gdLst/>
            <a:ahLst/>
            <a:cxnLst>
              <a:cxn ang="0">
                <a:pos x="44" y="1831"/>
              </a:cxn>
              <a:cxn ang="0">
                <a:pos x="0" y="260"/>
              </a:cxn>
              <a:cxn ang="0">
                <a:pos x="1252" y="0"/>
              </a:cxn>
              <a:cxn ang="0">
                <a:pos x="1080" y="1276"/>
              </a:cxn>
              <a:cxn ang="0">
                <a:pos x="44" y="1831"/>
              </a:cxn>
            </a:cxnLst>
            <a:rect l="0" t="0" r="r" b="b"/>
            <a:pathLst>
              <a:path w="1252" h="1831">
                <a:moveTo>
                  <a:pt x="44" y="1831"/>
                </a:moveTo>
                <a:lnTo>
                  <a:pt x="0" y="260"/>
                </a:lnTo>
                <a:lnTo>
                  <a:pt x="1252" y="0"/>
                </a:lnTo>
                <a:lnTo>
                  <a:pt x="1080" y="1276"/>
                </a:lnTo>
                <a:lnTo>
                  <a:pt x="44" y="1831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0895" name="Freeform 31"/>
          <p:cNvSpPr>
            <a:spLocks/>
          </p:cNvSpPr>
          <p:nvPr/>
        </p:nvSpPr>
        <p:spPr bwMode="auto">
          <a:xfrm>
            <a:off x="2246313" y="3449638"/>
            <a:ext cx="2012950" cy="2989262"/>
          </a:xfrm>
          <a:custGeom>
            <a:avLst/>
            <a:gdLst/>
            <a:ahLst/>
            <a:cxnLst>
              <a:cxn ang="0">
                <a:pos x="35" y="1883"/>
              </a:cxn>
              <a:cxn ang="0">
                <a:pos x="0" y="279"/>
              </a:cxn>
              <a:cxn ang="0">
                <a:pos x="1268" y="0"/>
              </a:cxn>
              <a:cxn ang="0">
                <a:pos x="1088" y="1307"/>
              </a:cxn>
              <a:cxn ang="0">
                <a:pos x="35" y="1883"/>
              </a:cxn>
            </a:cxnLst>
            <a:rect l="0" t="0" r="r" b="b"/>
            <a:pathLst>
              <a:path w="1268" h="1883">
                <a:moveTo>
                  <a:pt x="35" y="1883"/>
                </a:moveTo>
                <a:lnTo>
                  <a:pt x="0" y="279"/>
                </a:lnTo>
                <a:lnTo>
                  <a:pt x="1268" y="0"/>
                </a:lnTo>
                <a:lnTo>
                  <a:pt x="1088" y="1307"/>
                </a:lnTo>
                <a:lnTo>
                  <a:pt x="35" y="1883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60896" name="Group 32"/>
          <p:cNvGrpSpPr>
            <a:grpSpLocks/>
          </p:cNvGrpSpPr>
          <p:nvPr/>
        </p:nvGrpSpPr>
        <p:grpSpPr bwMode="auto">
          <a:xfrm>
            <a:off x="1395413" y="3179763"/>
            <a:ext cx="3024187" cy="3390900"/>
            <a:chOff x="696" y="1066"/>
            <a:chExt cx="1905" cy="2136"/>
          </a:xfrm>
        </p:grpSpPr>
        <p:sp>
          <p:nvSpPr>
            <p:cNvPr id="1060897" name="Freeform 33"/>
            <p:cNvSpPr>
              <a:spLocks/>
            </p:cNvSpPr>
            <p:nvPr/>
          </p:nvSpPr>
          <p:spPr bwMode="auto">
            <a:xfrm>
              <a:off x="696" y="1229"/>
              <a:ext cx="641" cy="1973"/>
            </a:xfrm>
            <a:custGeom>
              <a:avLst/>
              <a:gdLst/>
              <a:ahLst/>
              <a:cxnLst>
                <a:cxn ang="0">
                  <a:pos x="134" y="1363"/>
                </a:cxn>
                <a:cxn ang="0">
                  <a:pos x="0" y="0"/>
                </a:cxn>
                <a:cxn ang="0">
                  <a:pos x="619" y="336"/>
                </a:cxn>
                <a:cxn ang="0">
                  <a:pos x="641" y="1973"/>
                </a:cxn>
                <a:cxn ang="0">
                  <a:pos x="134" y="1363"/>
                </a:cxn>
              </a:cxnLst>
              <a:rect l="0" t="0" r="r" b="b"/>
              <a:pathLst>
                <a:path w="641" h="1973">
                  <a:moveTo>
                    <a:pt x="134" y="1363"/>
                  </a:moveTo>
                  <a:lnTo>
                    <a:pt x="0" y="0"/>
                  </a:lnTo>
                  <a:lnTo>
                    <a:pt x="619" y="336"/>
                  </a:lnTo>
                  <a:lnTo>
                    <a:pt x="641" y="1973"/>
                  </a:lnTo>
                  <a:lnTo>
                    <a:pt x="134" y="1363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0898" name="Freeform 34"/>
            <p:cNvSpPr>
              <a:spLocks/>
            </p:cNvSpPr>
            <p:nvPr/>
          </p:nvSpPr>
          <p:spPr bwMode="auto">
            <a:xfrm>
              <a:off x="696" y="1066"/>
              <a:ext cx="1905" cy="494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1174" y="0"/>
                </a:cxn>
                <a:cxn ang="0">
                  <a:pos x="1905" y="198"/>
                </a:cxn>
                <a:cxn ang="0">
                  <a:pos x="619" y="494"/>
                </a:cxn>
              </a:cxnLst>
              <a:rect l="0" t="0" r="r" b="b"/>
              <a:pathLst>
                <a:path w="1905" h="494">
                  <a:moveTo>
                    <a:pt x="0" y="163"/>
                  </a:moveTo>
                  <a:lnTo>
                    <a:pt x="1174" y="0"/>
                  </a:lnTo>
                  <a:lnTo>
                    <a:pt x="1905" y="198"/>
                  </a:lnTo>
                  <a:lnTo>
                    <a:pt x="619" y="49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0899" name="Freeform 35"/>
            <p:cNvSpPr>
              <a:spLocks/>
            </p:cNvSpPr>
            <p:nvPr/>
          </p:nvSpPr>
          <p:spPr bwMode="auto">
            <a:xfrm>
              <a:off x="1337" y="1259"/>
              <a:ext cx="1259" cy="1939"/>
            </a:xfrm>
            <a:custGeom>
              <a:avLst/>
              <a:gdLst/>
              <a:ahLst/>
              <a:cxnLst>
                <a:cxn ang="0">
                  <a:pos x="0" y="1939"/>
                </a:cxn>
                <a:cxn ang="0">
                  <a:pos x="1049" y="1337"/>
                </a:cxn>
                <a:cxn ang="0">
                  <a:pos x="1259" y="0"/>
                </a:cxn>
              </a:cxnLst>
              <a:rect l="0" t="0" r="r" b="b"/>
              <a:pathLst>
                <a:path w="1259" h="1939">
                  <a:moveTo>
                    <a:pt x="0" y="1939"/>
                  </a:moveTo>
                  <a:lnTo>
                    <a:pt x="1049" y="1337"/>
                  </a:lnTo>
                  <a:lnTo>
                    <a:pt x="125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1DC8-5DA1-44EE-A69B-A99AF61FB2A7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E56-0571-4309-8A8C-142904D3E7DF}" type="slidenum">
              <a:rPr lang="en-US"/>
              <a:pPr/>
              <a:t>34</a:t>
            </a:fld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Mapping </a:t>
            </a:r>
          </a:p>
        </p:txBody>
      </p:sp>
      <p:pic>
        <p:nvPicPr>
          <p:cNvPr id="927747" name="Picture 3" descr="Head_Compo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1981200" cy="1814513"/>
          </a:xfrm>
          <a:prstGeom prst="rect">
            <a:avLst/>
          </a:prstGeom>
          <a:noFill/>
        </p:spPr>
      </p:pic>
      <p:sp>
        <p:nvSpPr>
          <p:cNvPr id="927748" name="Text Box 4"/>
          <p:cNvSpPr txBox="1">
            <a:spLocks noChangeArrowheads="1"/>
          </p:cNvSpPr>
          <p:nvPr/>
        </p:nvSpPr>
        <p:spPr bwMode="auto">
          <a:xfrm>
            <a:off x="914400" y="5113338"/>
            <a:ext cx="137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>
                <a:latin typeface="Times New Roman" pitchFamily="18" charset="0"/>
              </a:rPr>
              <a:t>2D image</a:t>
            </a:r>
          </a:p>
        </p:txBody>
      </p:sp>
      <p:sp>
        <p:nvSpPr>
          <p:cNvPr id="927749" name="Rectangle 5"/>
          <p:cNvSpPr>
            <a:spLocks noChangeArrowheads="1"/>
          </p:cNvSpPr>
          <p:nvPr/>
        </p:nvSpPr>
        <p:spPr bwMode="auto">
          <a:xfrm>
            <a:off x="3505200" y="2895600"/>
            <a:ext cx="18288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750" name="Text Box 6"/>
          <p:cNvSpPr txBox="1">
            <a:spLocks noChangeArrowheads="1"/>
          </p:cNvSpPr>
          <p:nvPr/>
        </p:nvSpPr>
        <p:spPr bwMode="auto">
          <a:xfrm>
            <a:off x="3505200" y="5113338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>
                <a:latin typeface="Times New Roman" pitchFamily="18" charset="0"/>
              </a:rPr>
              <a:t>2D polygon</a:t>
            </a:r>
          </a:p>
        </p:txBody>
      </p:sp>
      <p:sp>
        <p:nvSpPr>
          <p:cNvPr id="927751" name="AutoShape 7"/>
          <p:cNvSpPr>
            <a:spLocks noChangeArrowheads="1"/>
          </p:cNvSpPr>
          <p:nvPr/>
        </p:nvSpPr>
        <p:spPr bwMode="auto">
          <a:xfrm>
            <a:off x="5562600" y="3581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7752" name="Picture 8" descr="Head_Compo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743200"/>
            <a:ext cx="1852613" cy="2057400"/>
          </a:xfrm>
          <a:prstGeom prst="rect">
            <a:avLst/>
          </a:prstGeom>
          <a:noFill/>
        </p:spPr>
      </p:pic>
      <p:sp>
        <p:nvSpPr>
          <p:cNvPr id="927753" name="Text Box 9"/>
          <p:cNvSpPr txBox="1">
            <a:spLocks noChangeArrowheads="1"/>
          </p:cNvSpPr>
          <p:nvPr/>
        </p:nvSpPr>
        <p:spPr bwMode="auto">
          <a:xfrm>
            <a:off x="2803525" y="3546475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>
                <a:latin typeface="Times New Roman" pitchFamily="18" charset="0"/>
              </a:rPr>
              <a:t>+</a:t>
            </a:r>
          </a:p>
        </p:txBody>
      </p:sp>
      <p:sp>
        <p:nvSpPr>
          <p:cNvPr id="927754" name="Text Box 10"/>
          <p:cNvSpPr txBox="1">
            <a:spLocks noChangeArrowheads="1"/>
          </p:cNvSpPr>
          <p:nvPr/>
        </p:nvSpPr>
        <p:spPr bwMode="auto">
          <a:xfrm>
            <a:off x="6172200" y="4994275"/>
            <a:ext cx="2347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>
                <a:latin typeface="Times New Roman" pitchFamily="18" charset="0"/>
              </a:rPr>
              <a:t>Textured-mapped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>
                <a:latin typeface="Times New Roman" pitchFamily="18" charset="0"/>
              </a:rPr>
              <a:t>polygon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6BF-80B2-4A38-9B9A-797C089CAFC1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6EB-E524-4722-B0CB-1BA33AD6516D}" type="slidenum">
              <a:rPr lang="en-US"/>
              <a:pPr/>
              <a:t>35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Mapping (2) </a:t>
            </a:r>
          </a:p>
        </p:txBody>
      </p:sp>
      <p:grpSp>
        <p:nvGrpSpPr>
          <p:cNvPr id="928771" name="Group 3"/>
          <p:cNvGrpSpPr>
            <a:grpSpLocks/>
          </p:cNvGrpSpPr>
          <p:nvPr/>
        </p:nvGrpSpPr>
        <p:grpSpPr bwMode="auto">
          <a:xfrm>
            <a:off x="762000" y="2209800"/>
            <a:ext cx="2536825" cy="2971800"/>
            <a:chOff x="710" y="1440"/>
            <a:chExt cx="1598" cy="1872"/>
          </a:xfrm>
        </p:grpSpPr>
        <p:pic>
          <p:nvPicPr>
            <p:cNvPr id="928772" name="Picture 4" descr="Head_Composi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1776"/>
              <a:ext cx="1248" cy="1143"/>
            </a:xfrm>
            <a:prstGeom prst="rect">
              <a:avLst/>
            </a:prstGeom>
            <a:noFill/>
          </p:spPr>
        </p:pic>
        <p:sp>
          <p:nvSpPr>
            <p:cNvPr id="928773" name="Text Box 5"/>
            <p:cNvSpPr txBox="1">
              <a:spLocks noChangeArrowheads="1"/>
            </p:cNvSpPr>
            <p:nvPr/>
          </p:nvSpPr>
          <p:spPr bwMode="auto">
            <a:xfrm>
              <a:off x="710" y="299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(0,0)</a:t>
              </a:r>
            </a:p>
          </p:txBody>
        </p:sp>
        <p:sp>
          <p:nvSpPr>
            <p:cNvPr id="928774" name="Text Box 6"/>
            <p:cNvSpPr txBox="1">
              <a:spLocks noChangeArrowheads="1"/>
            </p:cNvSpPr>
            <p:nvPr/>
          </p:nvSpPr>
          <p:spPr bwMode="auto">
            <a:xfrm>
              <a:off x="1776" y="3024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(1,0)</a:t>
              </a:r>
            </a:p>
          </p:txBody>
        </p:sp>
        <p:sp>
          <p:nvSpPr>
            <p:cNvPr id="928775" name="Text Box 7"/>
            <p:cNvSpPr txBox="1">
              <a:spLocks noChangeArrowheads="1"/>
            </p:cNvSpPr>
            <p:nvPr/>
          </p:nvSpPr>
          <p:spPr bwMode="auto">
            <a:xfrm>
              <a:off x="764" y="1440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(0,1)</a:t>
              </a:r>
            </a:p>
          </p:txBody>
        </p:sp>
        <p:sp>
          <p:nvSpPr>
            <p:cNvPr id="928776" name="Text Box 8"/>
            <p:cNvSpPr txBox="1">
              <a:spLocks noChangeArrowheads="1"/>
            </p:cNvSpPr>
            <p:nvPr/>
          </p:nvSpPr>
          <p:spPr bwMode="auto">
            <a:xfrm>
              <a:off x="1724" y="1440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(1,1)</a:t>
              </a:r>
            </a:p>
          </p:txBody>
        </p:sp>
      </p:grpSp>
      <p:sp>
        <p:nvSpPr>
          <p:cNvPr id="928777" name="Text Box 9"/>
          <p:cNvSpPr txBox="1">
            <a:spLocks noChangeArrowheads="1"/>
          </p:cNvSpPr>
          <p:nvPr/>
        </p:nvSpPr>
        <p:spPr bwMode="auto">
          <a:xfrm>
            <a:off x="685800" y="5383213"/>
            <a:ext cx="2525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Each texel has 2D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coordinates assigned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to it.</a:t>
            </a:r>
          </a:p>
        </p:txBody>
      </p:sp>
      <p:sp>
        <p:nvSpPr>
          <p:cNvPr id="928778" name="Text Box 10"/>
          <p:cNvSpPr txBox="1">
            <a:spLocks noChangeArrowheads="1"/>
          </p:cNvSpPr>
          <p:nvPr/>
        </p:nvSpPr>
        <p:spPr bwMode="auto">
          <a:xfrm>
            <a:off x="4403725" y="5138738"/>
            <a:ext cx="4244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>
                <a:latin typeface="Times New Roman" pitchFamily="18" charset="0"/>
              </a:rPr>
              <a:t>assign the texture coordinates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>
                <a:latin typeface="Times New Roman" pitchFamily="18" charset="0"/>
              </a:rPr>
              <a:t>to each polygon to establish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>
                <a:latin typeface="Times New Roman" pitchFamily="18" charset="0"/>
              </a:rPr>
              <a:t>the mapping </a:t>
            </a:r>
          </a:p>
        </p:txBody>
      </p:sp>
      <p:sp>
        <p:nvSpPr>
          <p:cNvPr id="928779" name="Text Box 11"/>
          <p:cNvSpPr txBox="1">
            <a:spLocks noChangeArrowheads="1"/>
          </p:cNvSpPr>
          <p:nvPr/>
        </p:nvSpPr>
        <p:spPr bwMode="auto">
          <a:xfrm>
            <a:off x="4343400" y="2362200"/>
            <a:ext cx="94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(0,0.5)</a:t>
            </a:r>
          </a:p>
        </p:txBody>
      </p:sp>
      <p:sp>
        <p:nvSpPr>
          <p:cNvPr id="928780" name="Text Box 12"/>
          <p:cNvSpPr txBox="1">
            <a:spLocks noChangeArrowheads="1"/>
          </p:cNvSpPr>
          <p:nvPr/>
        </p:nvSpPr>
        <p:spPr bwMode="auto">
          <a:xfrm>
            <a:off x="7589838" y="2362200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(0.5,0.5)</a:t>
            </a:r>
          </a:p>
        </p:txBody>
      </p:sp>
      <p:sp>
        <p:nvSpPr>
          <p:cNvPr id="928781" name="Text Box 13"/>
          <p:cNvSpPr txBox="1">
            <a:spLocks noChangeArrowheads="1"/>
          </p:cNvSpPr>
          <p:nvPr/>
        </p:nvSpPr>
        <p:spPr bwMode="auto">
          <a:xfrm>
            <a:off x="4343400" y="4327525"/>
            <a:ext cx="73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(0,0)</a:t>
            </a:r>
          </a:p>
        </p:txBody>
      </p:sp>
      <p:sp>
        <p:nvSpPr>
          <p:cNvPr id="928782" name="Text Box 14"/>
          <p:cNvSpPr txBox="1">
            <a:spLocks noChangeArrowheads="1"/>
          </p:cNvSpPr>
          <p:nvPr/>
        </p:nvSpPr>
        <p:spPr bwMode="auto">
          <a:xfrm>
            <a:off x="7589838" y="4327525"/>
            <a:ext cx="94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(0.5,0)</a:t>
            </a:r>
          </a:p>
        </p:txBody>
      </p:sp>
      <p:sp>
        <p:nvSpPr>
          <p:cNvPr id="928783" name="Rectangle 15"/>
          <p:cNvSpPr>
            <a:spLocks noChangeArrowheads="1"/>
          </p:cNvSpPr>
          <p:nvPr/>
        </p:nvSpPr>
        <p:spPr bwMode="auto">
          <a:xfrm>
            <a:off x="990600" y="3581400"/>
            <a:ext cx="1143000" cy="990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8784" name="Group 16"/>
          <p:cNvGrpSpPr>
            <a:grpSpLocks/>
          </p:cNvGrpSpPr>
          <p:nvPr/>
        </p:nvGrpSpPr>
        <p:grpSpPr bwMode="auto">
          <a:xfrm>
            <a:off x="5410200" y="2667000"/>
            <a:ext cx="2133600" cy="1981200"/>
            <a:chOff x="3360" y="1632"/>
            <a:chExt cx="1344" cy="1248"/>
          </a:xfrm>
        </p:grpSpPr>
        <p:sp>
          <p:nvSpPr>
            <p:cNvPr id="928785" name="Rectangle 17"/>
            <p:cNvSpPr>
              <a:spLocks noChangeArrowheads="1"/>
            </p:cNvSpPr>
            <p:nvPr/>
          </p:nvSpPr>
          <p:spPr bwMode="auto">
            <a:xfrm>
              <a:off x="3360" y="1632"/>
              <a:ext cx="1344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8786" name="Picture 18" descr="Head_Composite"/>
            <p:cNvPicPr>
              <a:picLocks noChangeAspect="1" noChangeArrowheads="1"/>
            </p:cNvPicPr>
            <p:nvPr/>
          </p:nvPicPr>
          <p:blipFill>
            <a:blip r:embed="rId2"/>
            <a:srcRect t="49956" r="50000"/>
            <a:stretch>
              <a:fillRect/>
            </a:stretch>
          </p:blipFill>
          <p:spPr bwMode="auto">
            <a:xfrm>
              <a:off x="3360" y="1632"/>
              <a:ext cx="1344" cy="1232"/>
            </a:xfrm>
            <a:prstGeom prst="rect">
              <a:avLst/>
            </a:prstGeom>
            <a:noFill/>
          </p:spPr>
        </p:pic>
      </p:grpSp>
      <p:sp>
        <p:nvSpPr>
          <p:cNvPr id="928787" name="Line 19"/>
          <p:cNvSpPr>
            <a:spLocks noChangeShapeType="1"/>
          </p:cNvSpPr>
          <p:nvPr/>
        </p:nvSpPr>
        <p:spPr bwMode="auto">
          <a:xfrm flipH="1">
            <a:off x="1219200" y="2667000"/>
            <a:ext cx="4038600" cy="838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8788" name="Line 20"/>
          <p:cNvSpPr>
            <a:spLocks noChangeShapeType="1"/>
          </p:cNvSpPr>
          <p:nvPr/>
        </p:nvSpPr>
        <p:spPr bwMode="auto">
          <a:xfrm flipH="1" flipV="1">
            <a:off x="2286000" y="4572000"/>
            <a:ext cx="30480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E230-75D5-46E0-9583-3B5F76065DC6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25B5-171B-4956-815B-021F1C9C58A3}" type="slidenum">
              <a:rPr lang="en-US"/>
              <a:pPr/>
              <a:t>36</a:t>
            </a:fld>
            <a:endParaRPr lang="en-US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Texture based volume rendering</a:t>
            </a:r>
          </a:p>
        </p:txBody>
      </p:sp>
      <p:pic>
        <p:nvPicPr>
          <p:cNvPr id="966659" name="Picture 3" descr="2d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543925" cy="4362450"/>
          </a:xfrm>
          <a:prstGeom prst="rect">
            <a:avLst/>
          </a:prstGeom>
          <a:noFill/>
        </p:spPr>
      </p:pic>
      <p:sp>
        <p:nvSpPr>
          <p:cNvPr id="966660" name="Rectangle 4"/>
          <p:cNvSpPr>
            <a:spLocks noChangeArrowheads="1"/>
          </p:cNvSpPr>
          <p:nvPr/>
        </p:nvSpPr>
        <p:spPr bwMode="auto">
          <a:xfrm>
            <a:off x="228600" y="1676400"/>
            <a:ext cx="876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31BB-C5CB-47B2-9932-C1BDA90576AD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DF12-FE35-4A1B-8F3C-DA0AD178AC8A}" type="slidenum">
              <a:rPr lang="en-US"/>
              <a:pPr/>
              <a:t>37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 lIns="0" tIns="0" rIns="0" bIns="0"/>
          <a:lstStyle/>
          <a:p>
            <a:r>
              <a:rPr lang="en-US"/>
              <a:t>2D Textured Slices (1)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5763"/>
            <a:ext cx="8178800" cy="4402137"/>
          </a:xfrm>
          <a:noFill/>
          <a:ln/>
        </p:spPr>
        <p:txBody>
          <a:bodyPr lIns="0" tIns="0" rIns="0" bIns="0"/>
          <a:lstStyle/>
          <a:p>
            <a:r>
              <a:rPr lang="en-US" sz="2400"/>
              <a:t>Object-aligned slices</a:t>
            </a:r>
          </a:p>
          <a:p>
            <a:r>
              <a:rPr lang="en-US" sz="2400"/>
              <a:t>Three stacks of 2D textures</a:t>
            </a:r>
          </a:p>
          <a:p>
            <a:r>
              <a:rPr lang="en-US" sz="2400"/>
              <a:t>Bi-linear interpolation</a:t>
            </a:r>
          </a:p>
          <a:p>
            <a:r>
              <a:rPr lang="en-US" sz="2400"/>
              <a:t>Fast and simple, but consumes lots of memory</a:t>
            </a:r>
          </a:p>
          <a:p>
            <a:endParaRPr lang="en-US" sz="2400"/>
          </a:p>
        </p:txBody>
      </p:sp>
      <p:pic>
        <p:nvPicPr>
          <p:cNvPr id="1061892" name="Picture 4" descr="stack_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3514725"/>
            <a:ext cx="2041525" cy="2690813"/>
          </a:xfrm>
          <a:prstGeom prst="rect">
            <a:avLst/>
          </a:prstGeom>
          <a:noFill/>
        </p:spPr>
      </p:pic>
      <p:sp>
        <p:nvSpPr>
          <p:cNvPr id="1061893" name="Freeform 5"/>
          <p:cNvSpPr>
            <a:spLocks/>
          </p:cNvSpPr>
          <p:nvPr/>
        </p:nvSpPr>
        <p:spPr bwMode="auto">
          <a:xfrm>
            <a:off x="3467100" y="3506788"/>
            <a:ext cx="1338263" cy="141605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1136" y="0"/>
              </a:cxn>
              <a:cxn ang="0">
                <a:pos x="1088" y="908"/>
              </a:cxn>
              <a:cxn ang="0">
                <a:pos x="172" y="1192"/>
              </a:cxn>
            </a:cxnLst>
            <a:rect l="0" t="0" r="r" b="b"/>
            <a:pathLst>
              <a:path w="1136" h="1192">
                <a:moveTo>
                  <a:pt x="0" y="196"/>
                </a:moveTo>
                <a:lnTo>
                  <a:pt x="1136" y="0"/>
                </a:lnTo>
                <a:lnTo>
                  <a:pt x="1088" y="908"/>
                </a:lnTo>
                <a:lnTo>
                  <a:pt x="172" y="119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61894" name="Line 6"/>
          <p:cNvSpPr>
            <a:spLocks noChangeShapeType="1"/>
          </p:cNvSpPr>
          <p:nvPr/>
        </p:nvSpPr>
        <p:spPr bwMode="auto">
          <a:xfrm>
            <a:off x="4743450" y="4586288"/>
            <a:ext cx="696913" cy="750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895" name="Line 7"/>
          <p:cNvSpPr>
            <a:spLocks noChangeShapeType="1"/>
          </p:cNvSpPr>
          <p:nvPr/>
        </p:nvSpPr>
        <p:spPr bwMode="auto">
          <a:xfrm>
            <a:off x="4805363" y="3502025"/>
            <a:ext cx="94615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61896" name="Freeform 8"/>
          <p:cNvSpPr>
            <a:spLocks/>
          </p:cNvSpPr>
          <p:nvPr/>
        </p:nvSpPr>
        <p:spPr bwMode="auto">
          <a:xfrm>
            <a:off x="3500438" y="3544888"/>
            <a:ext cx="1379537" cy="145415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172" y="0"/>
              </a:cxn>
              <a:cxn ang="0">
                <a:pos x="1100" y="924"/>
              </a:cxn>
              <a:cxn ang="0">
                <a:pos x="180" y="1224"/>
              </a:cxn>
              <a:cxn ang="0">
                <a:pos x="0" y="208"/>
              </a:cxn>
            </a:cxnLst>
            <a:rect l="0" t="0" r="r" b="b"/>
            <a:pathLst>
              <a:path w="1172" h="1224">
                <a:moveTo>
                  <a:pt x="0" y="208"/>
                </a:moveTo>
                <a:lnTo>
                  <a:pt x="1172" y="0"/>
                </a:lnTo>
                <a:lnTo>
                  <a:pt x="1100" y="924"/>
                </a:lnTo>
                <a:lnTo>
                  <a:pt x="180" y="1224"/>
                </a:lnTo>
                <a:lnTo>
                  <a:pt x="0" y="208"/>
                </a:lnTo>
                <a:close/>
              </a:path>
            </a:pathLst>
          </a:custGeom>
          <a:solidFill>
            <a:srgbClr val="6699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897" name="Freeform 9"/>
          <p:cNvSpPr>
            <a:spLocks/>
          </p:cNvSpPr>
          <p:nvPr/>
        </p:nvSpPr>
        <p:spPr bwMode="auto">
          <a:xfrm>
            <a:off x="3536950" y="3587750"/>
            <a:ext cx="1423988" cy="1487488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1208" y="0"/>
              </a:cxn>
              <a:cxn ang="0">
                <a:pos x="1120" y="944"/>
              </a:cxn>
              <a:cxn ang="0">
                <a:pos x="172" y="1252"/>
              </a:cxn>
              <a:cxn ang="0">
                <a:pos x="0" y="232"/>
              </a:cxn>
            </a:cxnLst>
            <a:rect l="0" t="0" r="r" b="b"/>
            <a:pathLst>
              <a:path w="1208" h="1252">
                <a:moveTo>
                  <a:pt x="0" y="232"/>
                </a:moveTo>
                <a:lnTo>
                  <a:pt x="1208" y="0"/>
                </a:lnTo>
                <a:lnTo>
                  <a:pt x="1120" y="944"/>
                </a:lnTo>
                <a:lnTo>
                  <a:pt x="172" y="1252"/>
                </a:lnTo>
                <a:lnTo>
                  <a:pt x="0" y="232"/>
                </a:lnTo>
                <a:close/>
              </a:path>
            </a:pathLst>
          </a:custGeom>
          <a:solidFill>
            <a:srgbClr val="6699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898" name="Freeform 10"/>
          <p:cNvSpPr>
            <a:spLocks/>
          </p:cNvSpPr>
          <p:nvPr/>
        </p:nvSpPr>
        <p:spPr bwMode="auto">
          <a:xfrm>
            <a:off x="3575050" y="3644900"/>
            <a:ext cx="1450975" cy="1520825"/>
          </a:xfrm>
          <a:custGeom>
            <a:avLst/>
            <a:gdLst/>
            <a:ahLst/>
            <a:cxnLst>
              <a:cxn ang="0">
                <a:pos x="0" y="236"/>
              </a:cxn>
              <a:cxn ang="0">
                <a:pos x="1232" y="0"/>
              </a:cxn>
              <a:cxn ang="0">
                <a:pos x="1140" y="956"/>
              </a:cxn>
              <a:cxn ang="0">
                <a:pos x="176" y="1280"/>
              </a:cxn>
              <a:cxn ang="0">
                <a:pos x="0" y="236"/>
              </a:cxn>
            </a:cxnLst>
            <a:rect l="0" t="0" r="r" b="b"/>
            <a:pathLst>
              <a:path w="1232" h="1280">
                <a:moveTo>
                  <a:pt x="0" y="236"/>
                </a:moveTo>
                <a:lnTo>
                  <a:pt x="1232" y="0"/>
                </a:lnTo>
                <a:lnTo>
                  <a:pt x="1140" y="956"/>
                </a:lnTo>
                <a:lnTo>
                  <a:pt x="176" y="1280"/>
                </a:lnTo>
                <a:lnTo>
                  <a:pt x="0" y="236"/>
                </a:lnTo>
                <a:close/>
              </a:path>
            </a:pathLst>
          </a:custGeom>
          <a:solidFill>
            <a:srgbClr val="6699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899" name="Freeform 11"/>
          <p:cNvSpPr>
            <a:spLocks/>
          </p:cNvSpPr>
          <p:nvPr/>
        </p:nvSpPr>
        <p:spPr bwMode="auto">
          <a:xfrm>
            <a:off x="3627438" y="3687763"/>
            <a:ext cx="1492250" cy="1558925"/>
          </a:xfrm>
          <a:custGeom>
            <a:avLst/>
            <a:gdLst/>
            <a:ahLst/>
            <a:cxnLst>
              <a:cxn ang="0">
                <a:pos x="0" y="260"/>
              </a:cxn>
              <a:cxn ang="0">
                <a:pos x="1268" y="0"/>
              </a:cxn>
              <a:cxn ang="0">
                <a:pos x="1148" y="980"/>
              </a:cxn>
              <a:cxn ang="0">
                <a:pos x="168" y="1312"/>
              </a:cxn>
              <a:cxn ang="0">
                <a:pos x="0" y="260"/>
              </a:cxn>
            </a:cxnLst>
            <a:rect l="0" t="0" r="r" b="b"/>
            <a:pathLst>
              <a:path w="1268" h="1312">
                <a:moveTo>
                  <a:pt x="0" y="260"/>
                </a:moveTo>
                <a:lnTo>
                  <a:pt x="1268" y="0"/>
                </a:lnTo>
                <a:lnTo>
                  <a:pt x="1148" y="980"/>
                </a:lnTo>
                <a:lnTo>
                  <a:pt x="168" y="1312"/>
                </a:lnTo>
                <a:lnTo>
                  <a:pt x="0" y="260"/>
                </a:lnTo>
                <a:close/>
              </a:path>
            </a:pathLst>
          </a:custGeom>
          <a:solidFill>
            <a:srgbClr val="6699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0" name="Freeform 12"/>
          <p:cNvSpPr>
            <a:spLocks/>
          </p:cNvSpPr>
          <p:nvPr/>
        </p:nvSpPr>
        <p:spPr bwMode="auto">
          <a:xfrm>
            <a:off x="3675063" y="3744913"/>
            <a:ext cx="1530350" cy="1601787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1300" y="0"/>
              </a:cxn>
              <a:cxn ang="0">
                <a:pos x="1168" y="984"/>
              </a:cxn>
              <a:cxn ang="0">
                <a:pos x="152" y="1348"/>
              </a:cxn>
              <a:cxn ang="0">
                <a:pos x="0" y="272"/>
              </a:cxn>
            </a:cxnLst>
            <a:rect l="0" t="0" r="r" b="b"/>
            <a:pathLst>
              <a:path w="1300" h="1348">
                <a:moveTo>
                  <a:pt x="0" y="272"/>
                </a:moveTo>
                <a:lnTo>
                  <a:pt x="1300" y="0"/>
                </a:lnTo>
                <a:lnTo>
                  <a:pt x="1168" y="984"/>
                </a:lnTo>
                <a:lnTo>
                  <a:pt x="152" y="1348"/>
                </a:lnTo>
                <a:lnTo>
                  <a:pt x="0" y="272"/>
                </a:lnTo>
                <a:close/>
              </a:path>
            </a:pathLst>
          </a:custGeom>
          <a:solidFill>
            <a:srgbClr val="6699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1" name="Freeform 13"/>
          <p:cNvSpPr>
            <a:spLocks/>
          </p:cNvSpPr>
          <p:nvPr/>
        </p:nvSpPr>
        <p:spPr bwMode="auto">
          <a:xfrm>
            <a:off x="3735388" y="3806825"/>
            <a:ext cx="1558925" cy="1639888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324" y="0"/>
              </a:cxn>
              <a:cxn ang="0">
                <a:pos x="1184" y="1000"/>
              </a:cxn>
              <a:cxn ang="0">
                <a:pos x="148" y="1380"/>
              </a:cxn>
              <a:cxn ang="0">
                <a:pos x="0" y="292"/>
              </a:cxn>
            </a:cxnLst>
            <a:rect l="0" t="0" r="r" b="b"/>
            <a:pathLst>
              <a:path w="1324" h="1380">
                <a:moveTo>
                  <a:pt x="0" y="292"/>
                </a:moveTo>
                <a:lnTo>
                  <a:pt x="1324" y="0"/>
                </a:lnTo>
                <a:lnTo>
                  <a:pt x="1184" y="1000"/>
                </a:lnTo>
                <a:lnTo>
                  <a:pt x="148" y="1380"/>
                </a:lnTo>
                <a:lnTo>
                  <a:pt x="0" y="292"/>
                </a:lnTo>
                <a:close/>
              </a:path>
            </a:pathLst>
          </a:custGeom>
          <a:solidFill>
            <a:srgbClr val="6699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2" name="Freeform 14"/>
          <p:cNvSpPr>
            <a:spLocks/>
          </p:cNvSpPr>
          <p:nvPr/>
        </p:nvSpPr>
        <p:spPr bwMode="auto">
          <a:xfrm>
            <a:off x="3792538" y="3868738"/>
            <a:ext cx="1609725" cy="1681162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1368" y="0"/>
              </a:cxn>
              <a:cxn ang="0">
                <a:pos x="1196" y="1012"/>
              </a:cxn>
              <a:cxn ang="0">
                <a:pos x="140" y="1416"/>
              </a:cxn>
              <a:cxn ang="0">
                <a:pos x="0" y="324"/>
              </a:cxn>
            </a:cxnLst>
            <a:rect l="0" t="0" r="r" b="b"/>
            <a:pathLst>
              <a:path w="1368" h="1416">
                <a:moveTo>
                  <a:pt x="0" y="324"/>
                </a:moveTo>
                <a:lnTo>
                  <a:pt x="1368" y="0"/>
                </a:lnTo>
                <a:lnTo>
                  <a:pt x="1196" y="1012"/>
                </a:lnTo>
                <a:lnTo>
                  <a:pt x="140" y="1416"/>
                </a:lnTo>
                <a:lnTo>
                  <a:pt x="0" y="324"/>
                </a:lnTo>
                <a:close/>
              </a:path>
            </a:pathLst>
          </a:custGeom>
          <a:solidFill>
            <a:srgbClr val="6699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3" name="Freeform 15"/>
          <p:cNvSpPr>
            <a:spLocks/>
          </p:cNvSpPr>
          <p:nvPr/>
        </p:nvSpPr>
        <p:spPr bwMode="auto">
          <a:xfrm>
            <a:off x="3852863" y="3929063"/>
            <a:ext cx="1658937" cy="1735137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1408" y="0"/>
              </a:cxn>
              <a:cxn ang="0">
                <a:pos x="1208" y="1036"/>
              </a:cxn>
              <a:cxn ang="0">
                <a:pos x="132" y="1460"/>
              </a:cxn>
              <a:cxn ang="0">
                <a:pos x="0" y="352"/>
              </a:cxn>
            </a:cxnLst>
            <a:rect l="0" t="0" r="r" b="b"/>
            <a:pathLst>
              <a:path w="1408" h="1460">
                <a:moveTo>
                  <a:pt x="0" y="352"/>
                </a:moveTo>
                <a:lnTo>
                  <a:pt x="1408" y="0"/>
                </a:lnTo>
                <a:lnTo>
                  <a:pt x="1208" y="1036"/>
                </a:lnTo>
                <a:lnTo>
                  <a:pt x="132" y="1460"/>
                </a:lnTo>
                <a:lnTo>
                  <a:pt x="0" y="352"/>
                </a:lnTo>
                <a:close/>
              </a:path>
            </a:pathLst>
          </a:custGeom>
          <a:solidFill>
            <a:srgbClr val="6699FF">
              <a:alpha val="2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4" name="Freeform 16"/>
          <p:cNvSpPr>
            <a:spLocks/>
          </p:cNvSpPr>
          <p:nvPr/>
        </p:nvSpPr>
        <p:spPr bwMode="auto">
          <a:xfrm>
            <a:off x="3924300" y="4005263"/>
            <a:ext cx="1714500" cy="1782762"/>
          </a:xfrm>
          <a:custGeom>
            <a:avLst/>
            <a:gdLst/>
            <a:ahLst/>
            <a:cxnLst>
              <a:cxn ang="0">
                <a:pos x="0" y="372"/>
              </a:cxn>
              <a:cxn ang="0">
                <a:pos x="1456" y="0"/>
              </a:cxn>
              <a:cxn ang="0">
                <a:pos x="1212" y="1048"/>
              </a:cxn>
              <a:cxn ang="0">
                <a:pos x="116" y="1500"/>
              </a:cxn>
              <a:cxn ang="0">
                <a:pos x="0" y="372"/>
              </a:cxn>
            </a:cxnLst>
            <a:rect l="0" t="0" r="r" b="b"/>
            <a:pathLst>
              <a:path w="1456" h="1500">
                <a:moveTo>
                  <a:pt x="0" y="372"/>
                </a:moveTo>
                <a:lnTo>
                  <a:pt x="1456" y="0"/>
                </a:lnTo>
                <a:lnTo>
                  <a:pt x="1212" y="1048"/>
                </a:lnTo>
                <a:lnTo>
                  <a:pt x="116" y="1500"/>
                </a:lnTo>
                <a:lnTo>
                  <a:pt x="0" y="372"/>
                </a:lnTo>
                <a:close/>
              </a:path>
            </a:pathLst>
          </a:custGeom>
          <a:solidFill>
            <a:srgbClr val="6699FF">
              <a:alpha val="39999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5" name="Freeform 17"/>
          <p:cNvSpPr>
            <a:spLocks/>
          </p:cNvSpPr>
          <p:nvPr/>
        </p:nvSpPr>
        <p:spPr bwMode="auto">
          <a:xfrm>
            <a:off x="3462338" y="3744913"/>
            <a:ext cx="663575" cy="2176462"/>
          </a:xfrm>
          <a:custGeom>
            <a:avLst/>
            <a:gdLst/>
            <a:ahLst/>
            <a:cxnLst>
              <a:cxn ang="0">
                <a:pos x="444" y="688"/>
              </a:cxn>
              <a:cxn ang="0">
                <a:pos x="0" y="0"/>
              </a:cxn>
              <a:cxn ang="0">
                <a:pos x="176" y="992"/>
              </a:cxn>
              <a:cxn ang="0">
                <a:pos x="564" y="1832"/>
              </a:cxn>
            </a:cxnLst>
            <a:rect l="0" t="0" r="r" b="b"/>
            <a:pathLst>
              <a:path w="564" h="1832">
                <a:moveTo>
                  <a:pt x="444" y="688"/>
                </a:moveTo>
                <a:lnTo>
                  <a:pt x="0" y="0"/>
                </a:lnTo>
                <a:lnTo>
                  <a:pt x="176" y="992"/>
                </a:lnTo>
                <a:lnTo>
                  <a:pt x="564" y="183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6" name="Freeform 18"/>
          <p:cNvSpPr>
            <a:spLocks/>
          </p:cNvSpPr>
          <p:nvPr/>
        </p:nvSpPr>
        <p:spPr bwMode="auto">
          <a:xfrm>
            <a:off x="3989388" y="4071938"/>
            <a:ext cx="1771650" cy="1849437"/>
          </a:xfrm>
          <a:custGeom>
            <a:avLst/>
            <a:gdLst/>
            <a:ahLst/>
            <a:cxnLst>
              <a:cxn ang="0">
                <a:pos x="112" y="1556"/>
              </a:cxn>
              <a:cxn ang="0">
                <a:pos x="0" y="420"/>
              </a:cxn>
              <a:cxn ang="0">
                <a:pos x="1504" y="0"/>
              </a:cxn>
              <a:cxn ang="0">
                <a:pos x="1236" y="1076"/>
              </a:cxn>
              <a:cxn ang="0">
                <a:pos x="112" y="1556"/>
              </a:cxn>
            </a:cxnLst>
            <a:rect l="0" t="0" r="r" b="b"/>
            <a:pathLst>
              <a:path w="1504" h="1556">
                <a:moveTo>
                  <a:pt x="112" y="1556"/>
                </a:moveTo>
                <a:lnTo>
                  <a:pt x="0" y="420"/>
                </a:lnTo>
                <a:lnTo>
                  <a:pt x="1504" y="0"/>
                </a:lnTo>
                <a:lnTo>
                  <a:pt x="1236" y="1076"/>
                </a:lnTo>
                <a:lnTo>
                  <a:pt x="112" y="1556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7" name="Freeform 19"/>
          <p:cNvSpPr>
            <a:spLocks/>
          </p:cNvSpPr>
          <p:nvPr/>
        </p:nvSpPr>
        <p:spPr bwMode="auto">
          <a:xfrm flipH="1">
            <a:off x="7300913" y="3578225"/>
            <a:ext cx="1374775" cy="140970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1136" y="0"/>
              </a:cxn>
              <a:cxn ang="0">
                <a:pos x="1088" y="908"/>
              </a:cxn>
              <a:cxn ang="0">
                <a:pos x="172" y="1192"/>
              </a:cxn>
            </a:cxnLst>
            <a:rect l="0" t="0" r="r" b="b"/>
            <a:pathLst>
              <a:path w="1136" h="1192">
                <a:moveTo>
                  <a:pt x="0" y="196"/>
                </a:moveTo>
                <a:lnTo>
                  <a:pt x="1136" y="0"/>
                </a:lnTo>
                <a:lnTo>
                  <a:pt x="1088" y="908"/>
                </a:lnTo>
                <a:lnTo>
                  <a:pt x="172" y="1192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8" name="Line 20"/>
          <p:cNvSpPr>
            <a:spLocks noChangeShapeType="1"/>
          </p:cNvSpPr>
          <p:nvPr/>
        </p:nvSpPr>
        <p:spPr bwMode="auto">
          <a:xfrm flipH="1">
            <a:off x="6646863" y="4651375"/>
            <a:ext cx="717550" cy="747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09" name="Line 21"/>
          <p:cNvSpPr>
            <a:spLocks noChangeShapeType="1"/>
          </p:cNvSpPr>
          <p:nvPr/>
        </p:nvSpPr>
        <p:spPr bwMode="auto">
          <a:xfrm flipH="1">
            <a:off x="6327775" y="3573463"/>
            <a:ext cx="973138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0" name="Freeform 22"/>
          <p:cNvSpPr>
            <a:spLocks/>
          </p:cNvSpPr>
          <p:nvPr/>
        </p:nvSpPr>
        <p:spPr bwMode="auto">
          <a:xfrm flipH="1">
            <a:off x="7223125" y="3616325"/>
            <a:ext cx="1419225" cy="14462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172" y="0"/>
              </a:cxn>
              <a:cxn ang="0">
                <a:pos x="1100" y="924"/>
              </a:cxn>
              <a:cxn ang="0">
                <a:pos x="180" y="1224"/>
              </a:cxn>
              <a:cxn ang="0">
                <a:pos x="0" y="208"/>
              </a:cxn>
            </a:cxnLst>
            <a:rect l="0" t="0" r="r" b="b"/>
            <a:pathLst>
              <a:path w="1172" h="1224">
                <a:moveTo>
                  <a:pt x="0" y="208"/>
                </a:moveTo>
                <a:lnTo>
                  <a:pt x="1172" y="0"/>
                </a:lnTo>
                <a:lnTo>
                  <a:pt x="1100" y="924"/>
                </a:lnTo>
                <a:lnTo>
                  <a:pt x="180" y="1224"/>
                </a:lnTo>
                <a:lnTo>
                  <a:pt x="0" y="208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6699FF">
                  <a:gamma/>
                  <a:tint val="96078"/>
                  <a:invGamma/>
                  <a:alpha val="50000"/>
                </a:srgbClr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1" name="Freeform 23"/>
          <p:cNvSpPr>
            <a:spLocks/>
          </p:cNvSpPr>
          <p:nvPr/>
        </p:nvSpPr>
        <p:spPr bwMode="auto">
          <a:xfrm flipH="1">
            <a:off x="7140575" y="3659188"/>
            <a:ext cx="1462088" cy="1479550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1208" y="0"/>
              </a:cxn>
              <a:cxn ang="0">
                <a:pos x="1120" y="944"/>
              </a:cxn>
              <a:cxn ang="0">
                <a:pos x="172" y="1252"/>
              </a:cxn>
              <a:cxn ang="0">
                <a:pos x="0" y="232"/>
              </a:cxn>
            </a:cxnLst>
            <a:rect l="0" t="0" r="r" b="b"/>
            <a:pathLst>
              <a:path w="1208" h="1252">
                <a:moveTo>
                  <a:pt x="0" y="232"/>
                </a:moveTo>
                <a:lnTo>
                  <a:pt x="1208" y="0"/>
                </a:lnTo>
                <a:lnTo>
                  <a:pt x="1120" y="944"/>
                </a:lnTo>
                <a:lnTo>
                  <a:pt x="172" y="1252"/>
                </a:lnTo>
                <a:lnTo>
                  <a:pt x="0" y="232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6699FF">
                  <a:gamma/>
                  <a:tint val="96078"/>
                  <a:invGamma/>
                  <a:alpha val="50000"/>
                </a:srgbClr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2" name="Freeform 24"/>
          <p:cNvSpPr>
            <a:spLocks/>
          </p:cNvSpPr>
          <p:nvPr/>
        </p:nvSpPr>
        <p:spPr bwMode="auto">
          <a:xfrm flipH="1">
            <a:off x="7073900" y="3714750"/>
            <a:ext cx="1490663" cy="1512888"/>
          </a:xfrm>
          <a:custGeom>
            <a:avLst/>
            <a:gdLst/>
            <a:ahLst/>
            <a:cxnLst>
              <a:cxn ang="0">
                <a:pos x="0" y="236"/>
              </a:cxn>
              <a:cxn ang="0">
                <a:pos x="1232" y="0"/>
              </a:cxn>
              <a:cxn ang="0">
                <a:pos x="1140" y="956"/>
              </a:cxn>
              <a:cxn ang="0">
                <a:pos x="176" y="1280"/>
              </a:cxn>
              <a:cxn ang="0">
                <a:pos x="0" y="236"/>
              </a:cxn>
            </a:cxnLst>
            <a:rect l="0" t="0" r="r" b="b"/>
            <a:pathLst>
              <a:path w="1232" h="1280">
                <a:moveTo>
                  <a:pt x="0" y="236"/>
                </a:moveTo>
                <a:lnTo>
                  <a:pt x="1232" y="0"/>
                </a:lnTo>
                <a:lnTo>
                  <a:pt x="1140" y="956"/>
                </a:lnTo>
                <a:lnTo>
                  <a:pt x="176" y="1280"/>
                </a:lnTo>
                <a:lnTo>
                  <a:pt x="0" y="236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6699FF">
                  <a:gamma/>
                  <a:tint val="96078"/>
                  <a:invGamma/>
                  <a:alpha val="50000"/>
                </a:srgbClr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3" name="Freeform 25"/>
          <p:cNvSpPr>
            <a:spLocks/>
          </p:cNvSpPr>
          <p:nvPr/>
        </p:nvSpPr>
        <p:spPr bwMode="auto">
          <a:xfrm flipH="1">
            <a:off x="6977063" y="3757613"/>
            <a:ext cx="1533525" cy="1550987"/>
          </a:xfrm>
          <a:custGeom>
            <a:avLst/>
            <a:gdLst/>
            <a:ahLst/>
            <a:cxnLst>
              <a:cxn ang="0">
                <a:pos x="0" y="260"/>
              </a:cxn>
              <a:cxn ang="0">
                <a:pos x="1268" y="0"/>
              </a:cxn>
              <a:cxn ang="0">
                <a:pos x="1148" y="980"/>
              </a:cxn>
              <a:cxn ang="0">
                <a:pos x="168" y="1312"/>
              </a:cxn>
              <a:cxn ang="0">
                <a:pos x="0" y="260"/>
              </a:cxn>
            </a:cxnLst>
            <a:rect l="0" t="0" r="r" b="b"/>
            <a:pathLst>
              <a:path w="1268" h="1312">
                <a:moveTo>
                  <a:pt x="0" y="260"/>
                </a:moveTo>
                <a:lnTo>
                  <a:pt x="1268" y="0"/>
                </a:lnTo>
                <a:lnTo>
                  <a:pt x="1148" y="980"/>
                </a:lnTo>
                <a:lnTo>
                  <a:pt x="168" y="1312"/>
                </a:lnTo>
                <a:lnTo>
                  <a:pt x="0" y="260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6699FF">
                  <a:gamma/>
                  <a:tint val="96078"/>
                  <a:invGamma/>
                  <a:alpha val="50000"/>
                </a:srgbClr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4" name="Freeform 26"/>
          <p:cNvSpPr>
            <a:spLocks/>
          </p:cNvSpPr>
          <p:nvPr/>
        </p:nvSpPr>
        <p:spPr bwMode="auto">
          <a:xfrm flipH="1">
            <a:off x="6889750" y="3814763"/>
            <a:ext cx="1573213" cy="1593850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1300" y="0"/>
              </a:cxn>
              <a:cxn ang="0">
                <a:pos x="1168" y="984"/>
              </a:cxn>
              <a:cxn ang="0">
                <a:pos x="152" y="1348"/>
              </a:cxn>
              <a:cxn ang="0">
                <a:pos x="0" y="272"/>
              </a:cxn>
            </a:cxnLst>
            <a:rect l="0" t="0" r="r" b="b"/>
            <a:pathLst>
              <a:path w="1300" h="1348">
                <a:moveTo>
                  <a:pt x="0" y="272"/>
                </a:moveTo>
                <a:lnTo>
                  <a:pt x="1300" y="0"/>
                </a:lnTo>
                <a:lnTo>
                  <a:pt x="1168" y="984"/>
                </a:lnTo>
                <a:lnTo>
                  <a:pt x="152" y="1348"/>
                </a:lnTo>
                <a:lnTo>
                  <a:pt x="0" y="272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6699FF">
                  <a:gamma/>
                  <a:tint val="96078"/>
                  <a:invGamma/>
                  <a:alpha val="50000"/>
                </a:srgbClr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5" name="Freeform 27"/>
          <p:cNvSpPr>
            <a:spLocks/>
          </p:cNvSpPr>
          <p:nvPr/>
        </p:nvSpPr>
        <p:spPr bwMode="auto">
          <a:xfrm flipH="1">
            <a:off x="6797675" y="3876675"/>
            <a:ext cx="1601788" cy="1630363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1324" y="0"/>
              </a:cxn>
              <a:cxn ang="0">
                <a:pos x="1184" y="1000"/>
              </a:cxn>
              <a:cxn ang="0">
                <a:pos x="148" y="1380"/>
              </a:cxn>
              <a:cxn ang="0">
                <a:pos x="0" y="292"/>
              </a:cxn>
            </a:cxnLst>
            <a:rect l="0" t="0" r="r" b="b"/>
            <a:pathLst>
              <a:path w="1324" h="1380">
                <a:moveTo>
                  <a:pt x="0" y="292"/>
                </a:moveTo>
                <a:lnTo>
                  <a:pt x="1324" y="0"/>
                </a:lnTo>
                <a:lnTo>
                  <a:pt x="1184" y="1000"/>
                </a:lnTo>
                <a:lnTo>
                  <a:pt x="148" y="1380"/>
                </a:lnTo>
                <a:lnTo>
                  <a:pt x="0" y="292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6699FF">
                  <a:gamma/>
                  <a:tint val="96078"/>
                  <a:invGamma/>
                  <a:alpha val="50000"/>
                </a:srgbClr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6" name="Freeform 28"/>
          <p:cNvSpPr>
            <a:spLocks/>
          </p:cNvSpPr>
          <p:nvPr/>
        </p:nvSpPr>
        <p:spPr bwMode="auto">
          <a:xfrm flipH="1">
            <a:off x="6686550" y="3937000"/>
            <a:ext cx="1655763" cy="1674813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1368" y="0"/>
              </a:cxn>
              <a:cxn ang="0">
                <a:pos x="1196" y="1012"/>
              </a:cxn>
              <a:cxn ang="0">
                <a:pos x="140" y="1416"/>
              </a:cxn>
              <a:cxn ang="0">
                <a:pos x="0" y="324"/>
              </a:cxn>
            </a:cxnLst>
            <a:rect l="0" t="0" r="r" b="b"/>
            <a:pathLst>
              <a:path w="1368" h="1416">
                <a:moveTo>
                  <a:pt x="0" y="324"/>
                </a:moveTo>
                <a:lnTo>
                  <a:pt x="1368" y="0"/>
                </a:lnTo>
                <a:lnTo>
                  <a:pt x="1196" y="1012"/>
                </a:lnTo>
                <a:lnTo>
                  <a:pt x="140" y="1416"/>
                </a:lnTo>
                <a:lnTo>
                  <a:pt x="0" y="324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6699FF">
                  <a:gamma/>
                  <a:tint val="96078"/>
                  <a:invGamma/>
                  <a:alpha val="50000"/>
                </a:srgbClr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7" name="Freeform 29"/>
          <p:cNvSpPr>
            <a:spLocks/>
          </p:cNvSpPr>
          <p:nvPr/>
        </p:nvSpPr>
        <p:spPr bwMode="auto">
          <a:xfrm flipH="1">
            <a:off x="6575425" y="3998913"/>
            <a:ext cx="1703388" cy="1725612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1408" y="0"/>
              </a:cxn>
              <a:cxn ang="0">
                <a:pos x="1208" y="1036"/>
              </a:cxn>
              <a:cxn ang="0">
                <a:pos x="132" y="1460"/>
              </a:cxn>
              <a:cxn ang="0">
                <a:pos x="0" y="352"/>
              </a:cxn>
            </a:cxnLst>
            <a:rect l="0" t="0" r="r" b="b"/>
            <a:pathLst>
              <a:path w="1408" h="1460">
                <a:moveTo>
                  <a:pt x="0" y="352"/>
                </a:moveTo>
                <a:lnTo>
                  <a:pt x="1408" y="0"/>
                </a:lnTo>
                <a:lnTo>
                  <a:pt x="1208" y="1036"/>
                </a:lnTo>
                <a:lnTo>
                  <a:pt x="132" y="1460"/>
                </a:lnTo>
                <a:lnTo>
                  <a:pt x="0" y="352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6699FF">
                  <a:gamma/>
                  <a:tint val="96078"/>
                  <a:invGamma/>
                  <a:alpha val="50000"/>
                </a:srgbClr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8" name="Freeform 30"/>
          <p:cNvSpPr>
            <a:spLocks/>
          </p:cNvSpPr>
          <p:nvPr/>
        </p:nvSpPr>
        <p:spPr bwMode="auto">
          <a:xfrm flipH="1">
            <a:off x="6443663" y="4075113"/>
            <a:ext cx="1762125" cy="1773237"/>
          </a:xfrm>
          <a:custGeom>
            <a:avLst/>
            <a:gdLst/>
            <a:ahLst/>
            <a:cxnLst>
              <a:cxn ang="0">
                <a:pos x="0" y="372"/>
              </a:cxn>
              <a:cxn ang="0">
                <a:pos x="1456" y="0"/>
              </a:cxn>
              <a:cxn ang="0">
                <a:pos x="1212" y="1048"/>
              </a:cxn>
              <a:cxn ang="0">
                <a:pos x="116" y="1500"/>
              </a:cxn>
              <a:cxn ang="0">
                <a:pos x="0" y="372"/>
              </a:cxn>
            </a:cxnLst>
            <a:rect l="0" t="0" r="r" b="b"/>
            <a:pathLst>
              <a:path w="1456" h="1500">
                <a:moveTo>
                  <a:pt x="0" y="372"/>
                </a:moveTo>
                <a:lnTo>
                  <a:pt x="1456" y="0"/>
                </a:lnTo>
                <a:lnTo>
                  <a:pt x="1212" y="1048"/>
                </a:lnTo>
                <a:lnTo>
                  <a:pt x="116" y="1500"/>
                </a:lnTo>
                <a:lnTo>
                  <a:pt x="0" y="372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6699FF">
                  <a:gamma/>
                  <a:tint val="96078"/>
                  <a:invGamma/>
                  <a:alpha val="50000"/>
                </a:srgbClr>
              </a:gs>
            </a:gsLst>
            <a:lin ang="5400000" scaled="1"/>
          </a:gra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19" name="Freeform 31"/>
          <p:cNvSpPr>
            <a:spLocks/>
          </p:cNvSpPr>
          <p:nvPr/>
        </p:nvSpPr>
        <p:spPr bwMode="auto">
          <a:xfrm flipH="1">
            <a:off x="7997825" y="3814763"/>
            <a:ext cx="682625" cy="2165350"/>
          </a:xfrm>
          <a:custGeom>
            <a:avLst/>
            <a:gdLst/>
            <a:ahLst/>
            <a:cxnLst>
              <a:cxn ang="0">
                <a:pos x="444" y="688"/>
              </a:cxn>
              <a:cxn ang="0">
                <a:pos x="0" y="0"/>
              </a:cxn>
              <a:cxn ang="0">
                <a:pos x="176" y="992"/>
              </a:cxn>
              <a:cxn ang="0">
                <a:pos x="564" y="1832"/>
              </a:cxn>
            </a:cxnLst>
            <a:rect l="0" t="0" r="r" b="b"/>
            <a:pathLst>
              <a:path w="564" h="1832">
                <a:moveTo>
                  <a:pt x="444" y="688"/>
                </a:moveTo>
                <a:lnTo>
                  <a:pt x="0" y="0"/>
                </a:lnTo>
                <a:lnTo>
                  <a:pt x="176" y="992"/>
                </a:lnTo>
                <a:lnTo>
                  <a:pt x="564" y="1832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920" name="Freeform 32"/>
          <p:cNvSpPr>
            <a:spLocks/>
          </p:cNvSpPr>
          <p:nvPr/>
        </p:nvSpPr>
        <p:spPr bwMode="auto">
          <a:xfrm flipH="1">
            <a:off x="6318250" y="4140200"/>
            <a:ext cx="1819275" cy="1839913"/>
          </a:xfrm>
          <a:custGeom>
            <a:avLst/>
            <a:gdLst/>
            <a:ahLst/>
            <a:cxnLst>
              <a:cxn ang="0">
                <a:pos x="112" y="1556"/>
              </a:cxn>
              <a:cxn ang="0">
                <a:pos x="0" y="420"/>
              </a:cxn>
              <a:cxn ang="0">
                <a:pos x="1504" y="0"/>
              </a:cxn>
              <a:cxn ang="0">
                <a:pos x="1236" y="1076"/>
              </a:cxn>
              <a:cxn ang="0">
                <a:pos x="112" y="1556"/>
              </a:cxn>
            </a:cxnLst>
            <a:rect l="0" t="0" r="r" b="b"/>
            <a:pathLst>
              <a:path w="1504" h="1556">
                <a:moveTo>
                  <a:pt x="112" y="1556"/>
                </a:moveTo>
                <a:lnTo>
                  <a:pt x="0" y="420"/>
                </a:lnTo>
                <a:lnTo>
                  <a:pt x="1504" y="0"/>
                </a:lnTo>
                <a:lnTo>
                  <a:pt x="1236" y="1076"/>
                </a:lnTo>
                <a:lnTo>
                  <a:pt x="112" y="1556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6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06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6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06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6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06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06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06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06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06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106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06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06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106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06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106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106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106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3" grpId="0" animBg="1"/>
      <p:bldP spid="1061894" grpId="0" animBg="1"/>
      <p:bldP spid="1061895" grpId="0" animBg="1"/>
      <p:bldP spid="1061896" grpId="0" animBg="1"/>
      <p:bldP spid="1061897" grpId="0" animBg="1"/>
      <p:bldP spid="1061898" grpId="0" animBg="1"/>
      <p:bldP spid="1061899" grpId="0" animBg="1"/>
      <p:bldP spid="1061900" grpId="0" animBg="1"/>
      <p:bldP spid="1061901" grpId="0" animBg="1"/>
      <p:bldP spid="1061902" grpId="0" animBg="1"/>
      <p:bldP spid="1061903" grpId="0" animBg="1"/>
      <p:bldP spid="1061904" grpId="0" animBg="1"/>
      <p:bldP spid="1061905" grpId="0" animBg="1"/>
      <p:bldP spid="1061906" grpId="0" animBg="1"/>
      <p:bldP spid="1061907" grpId="0" animBg="1"/>
      <p:bldP spid="1061908" grpId="0" animBg="1"/>
      <p:bldP spid="1061909" grpId="0" animBg="1"/>
      <p:bldP spid="1061910" grpId="0" animBg="1"/>
      <p:bldP spid="1061911" grpId="0" animBg="1"/>
      <p:bldP spid="1061912" grpId="0" animBg="1"/>
      <p:bldP spid="1061913" grpId="0" animBg="1"/>
      <p:bldP spid="1061914" grpId="0" animBg="1"/>
      <p:bldP spid="1061915" grpId="0" animBg="1"/>
      <p:bldP spid="1061916" grpId="0" animBg="1"/>
      <p:bldP spid="1061917" grpId="0" animBg="1"/>
      <p:bldP spid="1061918" grpId="0" animBg="1"/>
      <p:bldP spid="1061919" grpId="0" animBg="1"/>
      <p:bldP spid="10619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07B5-FB19-48FA-A7F7-8EBB87F86D7A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E082-5AC5-4D94-A577-13C5624F2D91}" type="slidenum">
              <a:rPr lang="en-US"/>
              <a:pPr/>
              <a:t>38</a:t>
            </a:fld>
            <a:endParaRPr lang="en-US"/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copies of data needed</a:t>
            </a:r>
          </a:p>
        </p:txBody>
      </p:sp>
      <p:sp>
        <p:nvSpPr>
          <p:cNvPr id="972889" name="Rectangle 8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/>
              <a:t>Different input textures are needed for different view directions. </a:t>
            </a:r>
          </a:p>
          <a:p>
            <a:r>
              <a:rPr kumimoji="0" lang="en-US" sz="2400"/>
              <a:t> Reorganizing the textures on the fly is too costly.</a:t>
            </a:r>
          </a:p>
          <a:p>
            <a:pPr lvl="1"/>
            <a:r>
              <a:rPr kumimoji="0" lang="en-US" sz="2000"/>
              <a:t>Prepare the texture sets beforehand</a:t>
            </a:r>
          </a:p>
          <a:p>
            <a:endParaRPr lang="en-US" sz="2400"/>
          </a:p>
        </p:txBody>
      </p:sp>
      <p:grpSp>
        <p:nvGrpSpPr>
          <p:cNvPr id="972803" name="Group 3"/>
          <p:cNvGrpSpPr>
            <a:grpSpLocks/>
          </p:cNvGrpSpPr>
          <p:nvPr/>
        </p:nvGrpSpPr>
        <p:grpSpPr bwMode="auto">
          <a:xfrm>
            <a:off x="1157288" y="3673475"/>
            <a:ext cx="2043112" cy="2044700"/>
            <a:chOff x="1968" y="1632"/>
            <a:chExt cx="1680" cy="1776"/>
          </a:xfrm>
        </p:grpSpPr>
        <p:sp>
          <p:nvSpPr>
            <p:cNvPr id="972804" name="Line 4"/>
            <p:cNvSpPr>
              <a:spLocks noChangeShapeType="1"/>
            </p:cNvSpPr>
            <p:nvPr/>
          </p:nvSpPr>
          <p:spPr bwMode="auto">
            <a:xfrm>
              <a:off x="1968" y="1872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1968" y="187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06" name="Line 6"/>
            <p:cNvSpPr>
              <a:spLocks noChangeShapeType="1"/>
            </p:cNvSpPr>
            <p:nvPr/>
          </p:nvSpPr>
          <p:spPr bwMode="auto">
            <a:xfrm>
              <a:off x="1968" y="2928"/>
              <a:ext cx="81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07" name="Line 7"/>
            <p:cNvSpPr>
              <a:spLocks noChangeShapeType="1"/>
            </p:cNvSpPr>
            <p:nvPr/>
          </p:nvSpPr>
          <p:spPr bwMode="auto">
            <a:xfrm>
              <a:off x="2784" y="230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08" name="Line 8"/>
            <p:cNvSpPr>
              <a:spLocks noChangeShapeType="1"/>
            </p:cNvSpPr>
            <p:nvPr/>
          </p:nvSpPr>
          <p:spPr bwMode="auto">
            <a:xfrm flipV="1">
              <a:off x="1968" y="1632"/>
              <a:ext cx="110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09" name="Line 9"/>
            <p:cNvSpPr>
              <a:spLocks noChangeShapeType="1"/>
            </p:cNvSpPr>
            <p:nvPr/>
          </p:nvSpPr>
          <p:spPr bwMode="auto">
            <a:xfrm flipV="1">
              <a:off x="2784" y="1968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0" name="Line 10"/>
            <p:cNvSpPr>
              <a:spLocks noChangeShapeType="1"/>
            </p:cNvSpPr>
            <p:nvPr/>
          </p:nvSpPr>
          <p:spPr bwMode="auto">
            <a:xfrm>
              <a:off x="3648" y="196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1" name="Line 11"/>
            <p:cNvSpPr>
              <a:spLocks noChangeShapeType="1"/>
            </p:cNvSpPr>
            <p:nvPr/>
          </p:nvSpPr>
          <p:spPr bwMode="auto">
            <a:xfrm flipV="1">
              <a:off x="2784" y="2976"/>
              <a:ext cx="86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2" name="Line 12"/>
            <p:cNvSpPr>
              <a:spLocks noChangeShapeType="1"/>
            </p:cNvSpPr>
            <p:nvPr/>
          </p:nvSpPr>
          <p:spPr bwMode="auto">
            <a:xfrm>
              <a:off x="3072" y="1632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3" name="Line 13"/>
            <p:cNvSpPr>
              <a:spLocks noChangeShapeType="1"/>
            </p:cNvSpPr>
            <p:nvPr/>
          </p:nvSpPr>
          <p:spPr bwMode="auto">
            <a:xfrm>
              <a:off x="3072" y="163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4" name="Line 14"/>
            <p:cNvSpPr>
              <a:spLocks noChangeShapeType="1"/>
            </p:cNvSpPr>
            <p:nvPr/>
          </p:nvSpPr>
          <p:spPr bwMode="auto">
            <a:xfrm>
              <a:off x="3072" y="2544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5" name="Line 15"/>
            <p:cNvSpPr>
              <a:spLocks noChangeShapeType="1"/>
            </p:cNvSpPr>
            <p:nvPr/>
          </p:nvSpPr>
          <p:spPr bwMode="auto">
            <a:xfrm flipV="1">
              <a:off x="1968" y="2544"/>
              <a:ext cx="110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6" name="Line 16"/>
            <p:cNvSpPr>
              <a:spLocks noChangeShapeType="1"/>
            </p:cNvSpPr>
            <p:nvPr/>
          </p:nvSpPr>
          <p:spPr bwMode="auto">
            <a:xfrm>
              <a:off x="2256" y="1824"/>
              <a:ext cx="768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7" name="Line 17"/>
            <p:cNvSpPr>
              <a:spLocks noChangeShapeType="1"/>
            </p:cNvSpPr>
            <p:nvPr/>
          </p:nvSpPr>
          <p:spPr bwMode="auto">
            <a:xfrm>
              <a:off x="3024" y="220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8" name="Line 18"/>
            <p:cNvSpPr>
              <a:spLocks noChangeShapeType="1"/>
            </p:cNvSpPr>
            <p:nvPr/>
          </p:nvSpPr>
          <p:spPr bwMode="auto">
            <a:xfrm>
              <a:off x="2256" y="1824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19" name="Line 19"/>
            <p:cNvSpPr>
              <a:spLocks noChangeShapeType="1"/>
            </p:cNvSpPr>
            <p:nvPr/>
          </p:nvSpPr>
          <p:spPr bwMode="auto">
            <a:xfrm>
              <a:off x="2256" y="2832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20" name="Line 20"/>
            <p:cNvSpPr>
              <a:spLocks noChangeShapeType="1"/>
            </p:cNvSpPr>
            <p:nvPr/>
          </p:nvSpPr>
          <p:spPr bwMode="auto">
            <a:xfrm>
              <a:off x="2496" y="1776"/>
              <a:ext cx="7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21" name="Line 21"/>
            <p:cNvSpPr>
              <a:spLocks noChangeShapeType="1"/>
            </p:cNvSpPr>
            <p:nvPr/>
          </p:nvSpPr>
          <p:spPr bwMode="auto">
            <a:xfrm>
              <a:off x="3216" y="2112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22" name="Line 22"/>
            <p:cNvSpPr>
              <a:spLocks noChangeShapeType="1"/>
            </p:cNvSpPr>
            <p:nvPr/>
          </p:nvSpPr>
          <p:spPr bwMode="auto">
            <a:xfrm>
              <a:off x="2496" y="177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23" name="Line 23"/>
            <p:cNvSpPr>
              <a:spLocks noChangeShapeType="1"/>
            </p:cNvSpPr>
            <p:nvPr/>
          </p:nvSpPr>
          <p:spPr bwMode="auto">
            <a:xfrm>
              <a:off x="2496" y="2736"/>
              <a:ext cx="72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24" name="Line 24"/>
            <p:cNvSpPr>
              <a:spLocks noChangeShapeType="1"/>
            </p:cNvSpPr>
            <p:nvPr/>
          </p:nvSpPr>
          <p:spPr bwMode="auto">
            <a:xfrm>
              <a:off x="2784" y="1680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25" name="Line 25"/>
            <p:cNvSpPr>
              <a:spLocks noChangeShapeType="1"/>
            </p:cNvSpPr>
            <p:nvPr/>
          </p:nvSpPr>
          <p:spPr bwMode="auto">
            <a:xfrm>
              <a:off x="3408" y="2064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26" name="Line 26"/>
            <p:cNvSpPr>
              <a:spLocks noChangeShapeType="1"/>
            </p:cNvSpPr>
            <p:nvPr/>
          </p:nvSpPr>
          <p:spPr bwMode="auto">
            <a:xfrm>
              <a:off x="2784" y="1680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27" name="Line 27"/>
            <p:cNvSpPr>
              <a:spLocks noChangeShapeType="1"/>
            </p:cNvSpPr>
            <p:nvPr/>
          </p:nvSpPr>
          <p:spPr bwMode="auto">
            <a:xfrm>
              <a:off x="2784" y="2640"/>
              <a:ext cx="62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72828" name="Group 28"/>
          <p:cNvGrpSpPr>
            <a:grpSpLocks/>
          </p:cNvGrpSpPr>
          <p:nvPr/>
        </p:nvGrpSpPr>
        <p:grpSpPr bwMode="auto">
          <a:xfrm>
            <a:off x="304800" y="4754563"/>
            <a:ext cx="720725" cy="1173162"/>
            <a:chOff x="1344" y="2155"/>
            <a:chExt cx="580" cy="958"/>
          </a:xfrm>
        </p:grpSpPr>
        <p:sp>
          <p:nvSpPr>
            <p:cNvPr id="972829" name="Text Box 29"/>
            <p:cNvSpPr txBox="1">
              <a:spLocks noChangeArrowheads="1"/>
            </p:cNvSpPr>
            <p:nvPr/>
          </p:nvSpPr>
          <p:spPr bwMode="auto">
            <a:xfrm>
              <a:off x="1616" y="2789"/>
              <a:ext cx="249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2000"/>
                <a:t>x</a:t>
              </a:r>
            </a:p>
          </p:txBody>
        </p:sp>
        <p:sp>
          <p:nvSpPr>
            <p:cNvPr id="972830" name="Line 30"/>
            <p:cNvSpPr>
              <a:spLocks noChangeShapeType="1"/>
            </p:cNvSpPr>
            <p:nvPr/>
          </p:nvSpPr>
          <p:spPr bwMode="auto">
            <a:xfrm flipV="1">
              <a:off x="1438" y="2334"/>
              <a:ext cx="0" cy="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31" name="Line 31"/>
            <p:cNvSpPr>
              <a:spLocks noChangeShapeType="1"/>
            </p:cNvSpPr>
            <p:nvPr/>
          </p:nvSpPr>
          <p:spPr bwMode="auto">
            <a:xfrm>
              <a:off x="1438" y="2695"/>
              <a:ext cx="18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32" name="Line 32"/>
            <p:cNvSpPr>
              <a:spLocks noChangeShapeType="1"/>
            </p:cNvSpPr>
            <p:nvPr/>
          </p:nvSpPr>
          <p:spPr bwMode="auto">
            <a:xfrm flipV="1">
              <a:off x="1438" y="2605"/>
              <a:ext cx="23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33" name="Text Box 33"/>
            <p:cNvSpPr txBox="1">
              <a:spLocks noChangeArrowheads="1"/>
            </p:cNvSpPr>
            <p:nvPr/>
          </p:nvSpPr>
          <p:spPr bwMode="auto">
            <a:xfrm>
              <a:off x="1344" y="2155"/>
              <a:ext cx="239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2000"/>
                <a:t>z</a:t>
              </a:r>
            </a:p>
          </p:txBody>
        </p:sp>
        <p:sp>
          <p:nvSpPr>
            <p:cNvPr id="972834" name="Text Box 34"/>
            <p:cNvSpPr txBox="1">
              <a:spLocks noChangeArrowheads="1"/>
            </p:cNvSpPr>
            <p:nvPr/>
          </p:nvSpPr>
          <p:spPr bwMode="auto">
            <a:xfrm>
              <a:off x="1674" y="2415"/>
              <a:ext cx="25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2000"/>
                <a:t>y</a:t>
              </a:r>
            </a:p>
          </p:txBody>
        </p:sp>
      </p:grpSp>
      <p:grpSp>
        <p:nvGrpSpPr>
          <p:cNvPr id="972835" name="Group 35"/>
          <p:cNvGrpSpPr>
            <a:grpSpLocks/>
          </p:cNvGrpSpPr>
          <p:nvPr/>
        </p:nvGrpSpPr>
        <p:grpSpPr bwMode="auto">
          <a:xfrm>
            <a:off x="3748088" y="3760788"/>
            <a:ext cx="2043112" cy="2044700"/>
            <a:chOff x="2361" y="2016"/>
            <a:chExt cx="1287" cy="1288"/>
          </a:xfrm>
        </p:grpSpPr>
        <p:sp>
          <p:nvSpPr>
            <p:cNvPr id="972836" name="Line 36"/>
            <p:cNvSpPr>
              <a:spLocks noChangeShapeType="1"/>
            </p:cNvSpPr>
            <p:nvPr/>
          </p:nvSpPr>
          <p:spPr bwMode="auto">
            <a:xfrm>
              <a:off x="2361" y="2190"/>
              <a:ext cx="625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37" name="Line 37"/>
            <p:cNvSpPr>
              <a:spLocks noChangeShapeType="1"/>
            </p:cNvSpPr>
            <p:nvPr/>
          </p:nvSpPr>
          <p:spPr bwMode="auto">
            <a:xfrm>
              <a:off x="2361" y="219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38" name="Line 38"/>
            <p:cNvSpPr>
              <a:spLocks noChangeShapeType="1"/>
            </p:cNvSpPr>
            <p:nvPr/>
          </p:nvSpPr>
          <p:spPr bwMode="auto">
            <a:xfrm>
              <a:off x="2361" y="2956"/>
              <a:ext cx="62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39" name="Line 39"/>
            <p:cNvSpPr>
              <a:spLocks noChangeShapeType="1"/>
            </p:cNvSpPr>
            <p:nvPr/>
          </p:nvSpPr>
          <p:spPr bwMode="auto">
            <a:xfrm>
              <a:off x="2986" y="2503"/>
              <a:ext cx="0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0" name="Line 40"/>
            <p:cNvSpPr>
              <a:spLocks noChangeShapeType="1"/>
            </p:cNvSpPr>
            <p:nvPr/>
          </p:nvSpPr>
          <p:spPr bwMode="auto">
            <a:xfrm flipV="1">
              <a:off x="2361" y="2016"/>
              <a:ext cx="846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1" name="Line 41"/>
            <p:cNvSpPr>
              <a:spLocks noChangeShapeType="1"/>
            </p:cNvSpPr>
            <p:nvPr/>
          </p:nvSpPr>
          <p:spPr bwMode="auto">
            <a:xfrm flipV="1">
              <a:off x="2986" y="2260"/>
              <a:ext cx="662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2" name="Line 42"/>
            <p:cNvSpPr>
              <a:spLocks noChangeShapeType="1"/>
            </p:cNvSpPr>
            <p:nvPr/>
          </p:nvSpPr>
          <p:spPr bwMode="auto">
            <a:xfrm>
              <a:off x="3648" y="2260"/>
              <a:ext cx="0" cy="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3" name="Line 43"/>
            <p:cNvSpPr>
              <a:spLocks noChangeShapeType="1"/>
            </p:cNvSpPr>
            <p:nvPr/>
          </p:nvSpPr>
          <p:spPr bwMode="auto">
            <a:xfrm flipV="1">
              <a:off x="2986" y="2991"/>
              <a:ext cx="66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4" name="Line 44"/>
            <p:cNvSpPr>
              <a:spLocks noChangeShapeType="1"/>
            </p:cNvSpPr>
            <p:nvPr/>
          </p:nvSpPr>
          <p:spPr bwMode="auto">
            <a:xfrm>
              <a:off x="3207" y="2016"/>
              <a:ext cx="441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5" name="Line 45"/>
            <p:cNvSpPr>
              <a:spLocks noChangeShapeType="1"/>
            </p:cNvSpPr>
            <p:nvPr/>
          </p:nvSpPr>
          <p:spPr bwMode="auto">
            <a:xfrm>
              <a:off x="3207" y="2016"/>
              <a:ext cx="0" cy="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6" name="Line 46"/>
            <p:cNvSpPr>
              <a:spLocks noChangeShapeType="1"/>
            </p:cNvSpPr>
            <p:nvPr/>
          </p:nvSpPr>
          <p:spPr bwMode="auto">
            <a:xfrm>
              <a:off x="3207" y="2677"/>
              <a:ext cx="441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7" name="Line 47"/>
            <p:cNvSpPr>
              <a:spLocks noChangeShapeType="1"/>
            </p:cNvSpPr>
            <p:nvPr/>
          </p:nvSpPr>
          <p:spPr bwMode="auto">
            <a:xfrm flipV="1">
              <a:off x="2361" y="2677"/>
              <a:ext cx="846" cy="2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8" name="Line 48"/>
            <p:cNvSpPr>
              <a:spLocks noChangeShapeType="1"/>
            </p:cNvSpPr>
            <p:nvPr/>
          </p:nvSpPr>
          <p:spPr bwMode="auto">
            <a:xfrm flipV="1">
              <a:off x="2496" y="2064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49" name="Line 49"/>
            <p:cNvSpPr>
              <a:spLocks noChangeShapeType="1"/>
            </p:cNvSpPr>
            <p:nvPr/>
          </p:nvSpPr>
          <p:spPr bwMode="auto">
            <a:xfrm>
              <a:off x="2496" y="225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0" name="Line 50"/>
            <p:cNvSpPr>
              <a:spLocks noChangeShapeType="1"/>
            </p:cNvSpPr>
            <p:nvPr/>
          </p:nvSpPr>
          <p:spPr bwMode="auto">
            <a:xfrm flipV="1">
              <a:off x="2640" y="2112"/>
              <a:ext cx="76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1" name="Line 51"/>
            <p:cNvSpPr>
              <a:spLocks noChangeShapeType="1"/>
            </p:cNvSpPr>
            <p:nvPr/>
          </p:nvSpPr>
          <p:spPr bwMode="auto">
            <a:xfrm>
              <a:off x="2640" y="230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2" name="Line 52"/>
            <p:cNvSpPr>
              <a:spLocks noChangeShapeType="1"/>
            </p:cNvSpPr>
            <p:nvPr/>
          </p:nvSpPr>
          <p:spPr bwMode="auto">
            <a:xfrm>
              <a:off x="2784" y="240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3" name="Line 53"/>
            <p:cNvSpPr>
              <a:spLocks noChangeShapeType="1"/>
            </p:cNvSpPr>
            <p:nvPr/>
          </p:nvSpPr>
          <p:spPr bwMode="auto">
            <a:xfrm flipV="1">
              <a:off x="2784" y="2160"/>
              <a:ext cx="7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4" name="Line 54"/>
            <p:cNvSpPr>
              <a:spLocks noChangeShapeType="1"/>
            </p:cNvSpPr>
            <p:nvPr/>
          </p:nvSpPr>
          <p:spPr bwMode="auto">
            <a:xfrm>
              <a:off x="3312" y="20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5" name="Line 55"/>
            <p:cNvSpPr>
              <a:spLocks noChangeShapeType="1"/>
            </p:cNvSpPr>
            <p:nvPr/>
          </p:nvSpPr>
          <p:spPr bwMode="auto">
            <a:xfrm>
              <a:off x="3408" y="211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6" name="Line 56"/>
            <p:cNvSpPr>
              <a:spLocks noChangeShapeType="1"/>
            </p:cNvSpPr>
            <p:nvPr/>
          </p:nvSpPr>
          <p:spPr bwMode="auto">
            <a:xfrm>
              <a:off x="3504" y="216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7" name="Line 57"/>
            <p:cNvSpPr>
              <a:spLocks noChangeShapeType="1"/>
            </p:cNvSpPr>
            <p:nvPr/>
          </p:nvSpPr>
          <p:spPr bwMode="auto">
            <a:xfrm flipH="1">
              <a:off x="2784" y="2880"/>
              <a:ext cx="7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8" name="Line 58"/>
            <p:cNvSpPr>
              <a:spLocks noChangeShapeType="1"/>
            </p:cNvSpPr>
            <p:nvPr/>
          </p:nvSpPr>
          <p:spPr bwMode="auto">
            <a:xfrm flipH="1">
              <a:off x="2640" y="2832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59" name="Line 59"/>
            <p:cNvSpPr>
              <a:spLocks noChangeShapeType="1"/>
            </p:cNvSpPr>
            <p:nvPr/>
          </p:nvSpPr>
          <p:spPr bwMode="auto">
            <a:xfrm flipH="1">
              <a:off x="2496" y="27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72860" name="Text Box 60"/>
          <p:cNvSpPr txBox="1">
            <a:spLocks noChangeArrowheads="1"/>
          </p:cNvSpPr>
          <p:nvPr/>
        </p:nvSpPr>
        <p:spPr bwMode="auto">
          <a:xfrm>
            <a:off x="1447800" y="5927725"/>
            <a:ext cx="109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/>
              <a:t>xz slices</a:t>
            </a:r>
          </a:p>
        </p:txBody>
      </p:sp>
      <p:sp>
        <p:nvSpPr>
          <p:cNvPr id="972861" name="Text Box 61"/>
          <p:cNvSpPr txBox="1">
            <a:spLocks noChangeArrowheads="1"/>
          </p:cNvSpPr>
          <p:nvPr/>
        </p:nvSpPr>
        <p:spPr bwMode="auto">
          <a:xfrm>
            <a:off x="4314825" y="5927725"/>
            <a:ext cx="1096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/>
              <a:t>yz slices</a:t>
            </a:r>
          </a:p>
        </p:txBody>
      </p:sp>
      <p:grpSp>
        <p:nvGrpSpPr>
          <p:cNvPr id="972862" name="Group 62"/>
          <p:cNvGrpSpPr>
            <a:grpSpLocks/>
          </p:cNvGrpSpPr>
          <p:nvPr/>
        </p:nvGrpSpPr>
        <p:grpSpPr bwMode="auto">
          <a:xfrm>
            <a:off x="6248400" y="3717925"/>
            <a:ext cx="2057400" cy="2044700"/>
            <a:chOff x="3936" y="2016"/>
            <a:chExt cx="1296" cy="1288"/>
          </a:xfrm>
        </p:grpSpPr>
        <p:sp>
          <p:nvSpPr>
            <p:cNvPr id="972863" name="Line 63"/>
            <p:cNvSpPr>
              <a:spLocks noChangeShapeType="1"/>
            </p:cNvSpPr>
            <p:nvPr/>
          </p:nvSpPr>
          <p:spPr bwMode="auto">
            <a:xfrm>
              <a:off x="3945" y="2190"/>
              <a:ext cx="625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64" name="Line 64"/>
            <p:cNvSpPr>
              <a:spLocks noChangeShapeType="1"/>
            </p:cNvSpPr>
            <p:nvPr/>
          </p:nvSpPr>
          <p:spPr bwMode="auto">
            <a:xfrm>
              <a:off x="3945" y="219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65" name="Line 65"/>
            <p:cNvSpPr>
              <a:spLocks noChangeShapeType="1"/>
            </p:cNvSpPr>
            <p:nvPr/>
          </p:nvSpPr>
          <p:spPr bwMode="auto">
            <a:xfrm>
              <a:off x="3945" y="2956"/>
              <a:ext cx="62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66" name="Line 66"/>
            <p:cNvSpPr>
              <a:spLocks noChangeShapeType="1"/>
            </p:cNvSpPr>
            <p:nvPr/>
          </p:nvSpPr>
          <p:spPr bwMode="auto">
            <a:xfrm>
              <a:off x="4570" y="2503"/>
              <a:ext cx="0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67" name="Line 67"/>
            <p:cNvSpPr>
              <a:spLocks noChangeShapeType="1"/>
            </p:cNvSpPr>
            <p:nvPr/>
          </p:nvSpPr>
          <p:spPr bwMode="auto">
            <a:xfrm flipV="1">
              <a:off x="3945" y="2016"/>
              <a:ext cx="846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68" name="Line 68"/>
            <p:cNvSpPr>
              <a:spLocks noChangeShapeType="1"/>
            </p:cNvSpPr>
            <p:nvPr/>
          </p:nvSpPr>
          <p:spPr bwMode="auto">
            <a:xfrm flipV="1">
              <a:off x="4570" y="2260"/>
              <a:ext cx="662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69" name="Line 69"/>
            <p:cNvSpPr>
              <a:spLocks noChangeShapeType="1"/>
            </p:cNvSpPr>
            <p:nvPr/>
          </p:nvSpPr>
          <p:spPr bwMode="auto">
            <a:xfrm>
              <a:off x="5232" y="2260"/>
              <a:ext cx="0" cy="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0" name="Line 70"/>
            <p:cNvSpPr>
              <a:spLocks noChangeShapeType="1"/>
            </p:cNvSpPr>
            <p:nvPr/>
          </p:nvSpPr>
          <p:spPr bwMode="auto">
            <a:xfrm flipV="1">
              <a:off x="4570" y="2991"/>
              <a:ext cx="66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1" name="Line 71"/>
            <p:cNvSpPr>
              <a:spLocks noChangeShapeType="1"/>
            </p:cNvSpPr>
            <p:nvPr/>
          </p:nvSpPr>
          <p:spPr bwMode="auto">
            <a:xfrm>
              <a:off x="4791" y="2016"/>
              <a:ext cx="441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2" name="Line 72"/>
            <p:cNvSpPr>
              <a:spLocks noChangeShapeType="1"/>
            </p:cNvSpPr>
            <p:nvPr/>
          </p:nvSpPr>
          <p:spPr bwMode="auto">
            <a:xfrm>
              <a:off x="4791" y="2016"/>
              <a:ext cx="0" cy="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3" name="Line 73"/>
            <p:cNvSpPr>
              <a:spLocks noChangeShapeType="1"/>
            </p:cNvSpPr>
            <p:nvPr/>
          </p:nvSpPr>
          <p:spPr bwMode="auto">
            <a:xfrm>
              <a:off x="4791" y="2677"/>
              <a:ext cx="441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4" name="Line 74"/>
            <p:cNvSpPr>
              <a:spLocks noChangeShapeType="1"/>
            </p:cNvSpPr>
            <p:nvPr/>
          </p:nvSpPr>
          <p:spPr bwMode="auto">
            <a:xfrm flipV="1">
              <a:off x="3945" y="2677"/>
              <a:ext cx="846" cy="2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5" name="Line 75"/>
            <p:cNvSpPr>
              <a:spLocks noChangeShapeType="1"/>
            </p:cNvSpPr>
            <p:nvPr/>
          </p:nvSpPr>
          <p:spPr bwMode="auto">
            <a:xfrm flipV="1">
              <a:off x="4560" y="2784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6" name="Line 76"/>
            <p:cNvSpPr>
              <a:spLocks noChangeShapeType="1"/>
            </p:cNvSpPr>
            <p:nvPr/>
          </p:nvSpPr>
          <p:spPr bwMode="auto">
            <a:xfrm flipV="1">
              <a:off x="4560" y="2640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7" name="Line 77"/>
            <p:cNvSpPr>
              <a:spLocks noChangeShapeType="1"/>
            </p:cNvSpPr>
            <p:nvPr/>
          </p:nvSpPr>
          <p:spPr bwMode="auto">
            <a:xfrm flipV="1">
              <a:off x="4560" y="2448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8" name="Line 78"/>
            <p:cNvSpPr>
              <a:spLocks noChangeShapeType="1"/>
            </p:cNvSpPr>
            <p:nvPr/>
          </p:nvSpPr>
          <p:spPr bwMode="auto">
            <a:xfrm flipH="1" flipV="1">
              <a:off x="3936" y="2448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79" name="Line 79"/>
            <p:cNvSpPr>
              <a:spLocks noChangeShapeType="1"/>
            </p:cNvSpPr>
            <p:nvPr/>
          </p:nvSpPr>
          <p:spPr bwMode="auto">
            <a:xfrm flipH="1" flipV="1">
              <a:off x="3936" y="2640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80" name="Line 80"/>
            <p:cNvSpPr>
              <a:spLocks noChangeShapeType="1"/>
            </p:cNvSpPr>
            <p:nvPr/>
          </p:nvSpPr>
          <p:spPr bwMode="auto">
            <a:xfrm flipH="1" flipV="1">
              <a:off x="3936" y="2832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81" name="Line 81"/>
            <p:cNvSpPr>
              <a:spLocks noChangeShapeType="1"/>
            </p:cNvSpPr>
            <p:nvPr/>
          </p:nvSpPr>
          <p:spPr bwMode="auto">
            <a:xfrm flipV="1">
              <a:off x="3936" y="2208"/>
              <a:ext cx="86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82" name="Line 82"/>
            <p:cNvSpPr>
              <a:spLocks noChangeShapeType="1"/>
            </p:cNvSpPr>
            <p:nvPr/>
          </p:nvSpPr>
          <p:spPr bwMode="auto">
            <a:xfrm>
              <a:off x="4800" y="2208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83" name="Line 83"/>
            <p:cNvSpPr>
              <a:spLocks noChangeShapeType="1"/>
            </p:cNvSpPr>
            <p:nvPr/>
          </p:nvSpPr>
          <p:spPr bwMode="auto">
            <a:xfrm flipV="1">
              <a:off x="3936" y="2352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84" name="Line 84"/>
            <p:cNvSpPr>
              <a:spLocks noChangeShapeType="1"/>
            </p:cNvSpPr>
            <p:nvPr/>
          </p:nvSpPr>
          <p:spPr bwMode="auto">
            <a:xfrm>
              <a:off x="4800" y="235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85" name="Line 85"/>
            <p:cNvSpPr>
              <a:spLocks noChangeShapeType="1"/>
            </p:cNvSpPr>
            <p:nvPr/>
          </p:nvSpPr>
          <p:spPr bwMode="auto">
            <a:xfrm flipV="1">
              <a:off x="3936" y="2544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2886" name="Line 86"/>
            <p:cNvSpPr>
              <a:spLocks noChangeShapeType="1"/>
            </p:cNvSpPr>
            <p:nvPr/>
          </p:nvSpPr>
          <p:spPr bwMode="auto">
            <a:xfrm>
              <a:off x="4800" y="2544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72887" name="Text Box 87"/>
          <p:cNvSpPr txBox="1">
            <a:spLocks noChangeArrowheads="1"/>
          </p:cNvSpPr>
          <p:nvPr/>
        </p:nvSpPr>
        <p:spPr bwMode="auto">
          <a:xfrm>
            <a:off x="6904038" y="5927725"/>
            <a:ext cx="1109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/>
              <a:t>xy slices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194E-DA94-4006-B15D-145985DBA2D7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E47F-D2E9-4E9B-92E7-15383ADC07D6}" type="slidenum">
              <a:rPr lang="en-US"/>
              <a:pPr/>
              <a:t>39</a:t>
            </a:fld>
            <a:endParaRPr lang="en-US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3D Texture Based Volume Rendering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View-aligned slices; clip slice geometry</a:t>
            </a:r>
          </a:p>
          <a:p>
            <a:r>
              <a:rPr lang="en-US" sz="2400"/>
              <a:t>Single 3D texture</a:t>
            </a:r>
          </a:p>
          <a:p>
            <a:r>
              <a:rPr lang="en-US" sz="2400"/>
              <a:t>Tri-linear interpolation</a:t>
            </a:r>
          </a:p>
          <a:p>
            <a:endParaRPr lang="en-US" sz="2400"/>
          </a:p>
        </p:txBody>
      </p:sp>
      <p:pic>
        <p:nvPicPr>
          <p:cNvPr id="1073156" name="Picture 4" descr="sampling_distance_3d_parall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088" y="1706563"/>
            <a:ext cx="2190750" cy="2765425"/>
          </a:xfrm>
          <a:prstGeom prst="rect">
            <a:avLst/>
          </a:prstGeom>
          <a:noFill/>
        </p:spPr>
      </p:pic>
      <p:sp>
        <p:nvSpPr>
          <p:cNvPr id="1073157" name="Freeform 5"/>
          <p:cNvSpPr>
            <a:spLocks/>
          </p:cNvSpPr>
          <p:nvPr/>
        </p:nvSpPr>
        <p:spPr bwMode="auto">
          <a:xfrm flipH="1">
            <a:off x="1208088" y="4452938"/>
            <a:ext cx="1792287" cy="1323975"/>
          </a:xfrm>
          <a:custGeom>
            <a:avLst/>
            <a:gdLst/>
            <a:ahLst/>
            <a:cxnLst>
              <a:cxn ang="0">
                <a:pos x="2604" y="1092"/>
              </a:cxn>
              <a:cxn ang="0">
                <a:pos x="1584" y="0"/>
              </a:cxn>
              <a:cxn ang="0">
                <a:pos x="0" y="480"/>
              </a:cxn>
              <a:cxn ang="0">
                <a:pos x="684" y="1920"/>
              </a:cxn>
            </a:cxnLst>
            <a:rect l="0" t="0" r="r" b="b"/>
            <a:pathLst>
              <a:path w="2604" h="1920">
                <a:moveTo>
                  <a:pt x="2604" y="1092"/>
                </a:moveTo>
                <a:lnTo>
                  <a:pt x="1584" y="0"/>
                </a:lnTo>
                <a:lnTo>
                  <a:pt x="0" y="480"/>
                </a:lnTo>
                <a:lnTo>
                  <a:pt x="684" y="192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58" name="Line 6"/>
          <p:cNvSpPr>
            <a:spLocks noChangeShapeType="1"/>
          </p:cNvSpPr>
          <p:nvPr/>
        </p:nvSpPr>
        <p:spPr bwMode="auto">
          <a:xfrm flipH="1" flipV="1">
            <a:off x="1851025" y="3360738"/>
            <a:ext cx="58738" cy="1096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59" name="Freeform 7"/>
          <p:cNvSpPr>
            <a:spLocks/>
          </p:cNvSpPr>
          <p:nvPr/>
        </p:nvSpPr>
        <p:spPr bwMode="auto">
          <a:xfrm flipH="1">
            <a:off x="1819275" y="4283075"/>
            <a:ext cx="400050" cy="274638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462" y="0"/>
              </a:cxn>
              <a:cxn ang="0">
                <a:pos x="582" y="396"/>
              </a:cxn>
              <a:cxn ang="0">
                <a:pos x="0" y="390"/>
              </a:cxn>
            </a:cxnLst>
            <a:rect l="0" t="0" r="r" b="b"/>
            <a:pathLst>
              <a:path w="582" h="396">
                <a:moveTo>
                  <a:pt x="0" y="390"/>
                </a:moveTo>
                <a:lnTo>
                  <a:pt x="462" y="0"/>
                </a:lnTo>
                <a:lnTo>
                  <a:pt x="582" y="396"/>
                </a:lnTo>
                <a:lnTo>
                  <a:pt x="0" y="39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0" name="Freeform 8"/>
          <p:cNvSpPr>
            <a:spLocks/>
          </p:cNvSpPr>
          <p:nvPr/>
        </p:nvSpPr>
        <p:spPr bwMode="auto">
          <a:xfrm flipH="1">
            <a:off x="1690688" y="4030663"/>
            <a:ext cx="969962" cy="661987"/>
          </a:xfrm>
          <a:custGeom>
            <a:avLst/>
            <a:gdLst/>
            <a:ahLst/>
            <a:cxnLst>
              <a:cxn ang="0">
                <a:pos x="1410" y="960"/>
              </a:cxn>
              <a:cxn ang="0">
                <a:pos x="1128" y="0"/>
              </a:cxn>
              <a:cxn ang="0">
                <a:pos x="0" y="942"/>
              </a:cxn>
              <a:cxn ang="0">
                <a:pos x="1410" y="960"/>
              </a:cxn>
            </a:cxnLst>
            <a:rect l="0" t="0" r="r" b="b"/>
            <a:pathLst>
              <a:path w="1410" h="960">
                <a:moveTo>
                  <a:pt x="1410" y="960"/>
                </a:moveTo>
                <a:lnTo>
                  <a:pt x="1128" y="0"/>
                </a:lnTo>
                <a:lnTo>
                  <a:pt x="0" y="942"/>
                </a:lnTo>
                <a:lnTo>
                  <a:pt x="1410" y="96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1" name="Freeform 9"/>
          <p:cNvSpPr>
            <a:spLocks/>
          </p:cNvSpPr>
          <p:nvPr/>
        </p:nvSpPr>
        <p:spPr bwMode="auto">
          <a:xfrm flipH="1">
            <a:off x="1558925" y="3757613"/>
            <a:ext cx="1436688" cy="1081087"/>
          </a:xfrm>
          <a:custGeom>
            <a:avLst/>
            <a:gdLst/>
            <a:ahLst/>
            <a:cxnLst>
              <a:cxn ang="0">
                <a:pos x="2088" y="1566"/>
              </a:cxn>
              <a:cxn ang="0">
                <a:pos x="1638" y="0"/>
              </a:cxn>
              <a:cxn ang="0">
                <a:pos x="0" y="1380"/>
              </a:cxn>
              <a:cxn ang="0">
                <a:pos x="42" y="1554"/>
              </a:cxn>
              <a:cxn ang="0">
                <a:pos x="2088" y="1566"/>
              </a:cxn>
            </a:cxnLst>
            <a:rect l="0" t="0" r="r" b="b"/>
            <a:pathLst>
              <a:path w="2088" h="1566">
                <a:moveTo>
                  <a:pt x="2088" y="1566"/>
                </a:moveTo>
                <a:lnTo>
                  <a:pt x="1638" y="0"/>
                </a:lnTo>
                <a:lnTo>
                  <a:pt x="0" y="1380"/>
                </a:lnTo>
                <a:lnTo>
                  <a:pt x="42" y="1554"/>
                </a:lnTo>
                <a:lnTo>
                  <a:pt x="2088" y="156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2" name="Freeform 10"/>
          <p:cNvSpPr>
            <a:spLocks/>
          </p:cNvSpPr>
          <p:nvPr/>
        </p:nvSpPr>
        <p:spPr bwMode="auto">
          <a:xfrm flipH="1">
            <a:off x="1409700" y="3460750"/>
            <a:ext cx="1638300" cy="1533525"/>
          </a:xfrm>
          <a:custGeom>
            <a:avLst/>
            <a:gdLst/>
            <a:ahLst/>
            <a:cxnLst>
              <a:cxn ang="0">
                <a:pos x="2382" y="2226"/>
              </a:cxn>
              <a:cxn ang="0">
                <a:pos x="1740" y="0"/>
              </a:cxn>
              <a:cxn ang="0">
                <a:pos x="0" y="1458"/>
              </a:cxn>
              <a:cxn ang="0">
                <a:pos x="228" y="2220"/>
              </a:cxn>
              <a:cxn ang="0">
                <a:pos x="2382" y="2226"/>
              </a:cxn>
            </a:cxnLst>
            <a:rect l="0" t="0" r="r" b="b"/>
            <a:pathLst>
              <a:path w="2382" h="2226">
                <a:moveTo>
                  <a:pt x="2382" y="2226"/>
                </a:moveTo>
                <a:lnTo>
                  <a:pt x="1740" y="0"/>
                </a:lnTo>
                <a:lnTo>
                  <a:pt x="0" y="1458"/>
                </a:lnTo>
                <a:lnTo>
                  <a:pt x="228" y="2220"/>
                </a:lnTo>
                <a:lnTo>
                  <a:pt x="2382" y="222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3" name="Freeform 11"/>
          <p:cNvSpPr>
            <a:spLocks/>
          </p:cNvSpPr>
          <p:nvPr/>
        </p:nvSpPr>
        <p:spPr bwMode="auto">
          <a:xfrm flipH="1">
            <a:off x="1236663" y="3422650"/>
            <a:ext cx="1862137" cy="1754188"/>
          </a:xfrm>
          <a:custGeom>
            <a:avLst/>
            <a:gdLst/>
            <a:ahLst/>
            <a:cxnLst>
              <a:cxn ang="0">
                <a:pos x="1314" y="0"/>
              </a:cxn>
              <a:cxn ang="0">
                <a:pos x="1968" y="0"/>
              </a:cxn>
              <a:cxn ang="0">
                <a:pos x="2706" y="2544"/>
              </a:cxn>
              <a:cxn ang="0">
                <a:pos x="414" y="2532"/>
              </a:cxn>
              <a:cxn ang="0">
                <a:pos x="0" y="1104"/>
              </a:cxn>
              <a:cxn ang="0">
                <a:pos x="1314" y="0"/>
              </a:cxn>
            </a:cxnLst>
            <a:rect l="0" t="0" r="r" b="b"/>
            <a:pathLst>
              <a:path w="2706" h="2544">
                <a:moveTo>
                  <a:pt x="1314" y="0"/>
                </a:moveTo>
                <a:lnTo>
                  <a:pt x="1968" y="0"/>
                </a:lnTo>
                <a:lnTo>
                  <a:pt x="2706" y="2544"/>
                </a:lnTo>
                <a:lnTo>
                  <a:pt x="414" y="2532"/>
                </a:lnTo>
                <a:lnTo>
                  <a:pt x="0" y="1104"/>
                </a:lnTo>
                <a:lnTo>
                  <a:pt x="1314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4" name="Freeform 12"/>
          <p:cNvSpPr>
            <a:spLocks/>
          </p:cNvSpPr>
          <p:nvPr/>
        </p:nvSpPr>
        <p:spPr bwMode="auto">
          <a:xfrm flipH="1">
            <a:off x="1154113" y="3521075"/>
            <a:ext cx="1993900" cy="1849438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2274" y="0"/>
              </a:cxn>
              <a:cxn ang="0">
                <a:pos x="2898" y="2160"/>
              </a:cxn>
              <a:cxn ang="0">
                <a:pos x="2280" y="2682"/>
              </a:cxn>
              <a:cxn ang="0">
                <a:pos x="624" y="2682"/>
              </a:cxn>
              <a:cxn ang="0">
                <a:pos x="0" y="510"/>
              </a:cxn>
              <a:cxn ang="0">
                <a:pos x="600" y="0"/>
              </a:cxn>
            </a:cxnLst>
            <a:rect l="0" t="0" r="r" b="b"/>
            <a:pathLst>
              <a:path w="2898" h="2682">
                <a:moveTo>
                  <a:pt x="600" y="0"/>
                </a:moveTo>
                <a:lnTo>
                  <a:pt x="2274" y="0"/>
                </a:lnTo>
                <a:lnTo>
                  <a:pt x="2898" y="2160"/>
                </a:lnTo>
                <a:lnTo>
                  <a:pt x="2280" y="2682"/>
                </a:lnTo>
                <a:lnTo>
                  <a:pt x="624" y="2682"/>
                </a:lnTo>
                <a:lnTo>
                  <a:pt x="0" y="510"/>
                </a:lnTo>
                <a:lnTo>
                  <a:pt x="60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5" name="Freeform 13"/>
          <p:cNvSpPr>
            <a:spLocks/>
          </p:cNvSpPr>
          <p:nvPr/>
        </p:nvSpPr>
        <p:spPr bwMode="auto">
          <a:xfrm>
            <a:off x="3621088" y="3852863"/>
            <a:ext cx="1254125" cy="1625600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1458" y="0"/>
              </a:cxn>
              <a:cxn ang="0">
                <a:pos x="1428" y="1278"/>
              </a:cxn>
              <a:cxn ang="0">
                <a:pos x="258" y="1884"/>
              </a:cxn>
            </a:cxnLst>
            <a:rect l="0" t="0" r="r" b="b"/>
            <a:pathLst>
              <a:path w="1458" h="1884">
                <a:moveTo>
                  <a:pt x="0" y="468"/>
                </a:moveTo>
                <a:lnTo>
                  <a:pt x="1458" y="0"/>
                </a:lnTo>
                <a:lnTo>
                  <a:pt x="1428" y="1278"/>
                </a:lnTo>
                <a:lnTo>
                  <a:pt x="258" y="18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6" name="Line 14"/>
          <p:cNvSpPr>
            <a:spLocks noChangeShapeType="1"/>
          </p:cNvSpPr>
          <p:nvPr/>
        </p:nvSpPr>
        <p:spPr bwMode="auto">
          <a:xfrm flipH="1" flipV="1">
            <a:off x="4849813" y="4956175"/>
            <a:ext cx="893762" cy="631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7" name="Line 15"/>
          <p:cNvSpPr>
            <a:spLocks noChangeShapeType="1"/>
          </p:cNvSpPr>
          <p:nvPr/>
        </p:nvSpPr>
        <p:spPr bwMode="auto">
          <a:xfrm flipH="1" flipV="1">
            <a:off x="4864100" y="3852863"/>
            <a:ext cx="1189038" cy="512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8" name="Freeform 16"/>
          <p:cNvSpPr>
            <a:spLocks/>
          </p:cNvSpPr>
          <p:nvPr/>
        </p:nvSpPr>
        <p:spPr bwMode="auto">
          <a:xfrm>
            <a:off x="4613275" y="4738688"/>
            <a:ext cx="417513" cy="357187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276" y="0"/>
              </a:cxn>
              <a:cxn ang="0">
                <a:pos x="486" y="414"/>
              </a:cxn>
              <a:cxn ang="0">
                <a:pos x="0" y="390"/>
              </a:cxn>
            </a:cxnLst>
            <a:rect l="0" t="0" r="r" b="b"/>
            <a:pathLst>
              <a:path w="486" h="414">
                <a:moveTo>
                  <a:pt x="0" y="390"/>
                </a:moveTo>
                <a:lnTo>
                  <a:pt x="276" y="0"/>
                </a:lnTo>
                <a:lnTo>
                  <a:pt x="486" y="414"/>
                </a:lnTo>
                <a:lnTo>
                  <a:pt x="0" y="39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9" name="Freeform 17"/>
          <p:cNvSpPr>
            <a:spLocks/>
          </p:cNvSpPr>
          <p:nvPr/>
        </p:nvSpPr>
        <p:spPr bwMode="auto">
          <a:xfrm>
            <a:off x="4364038" y="4510088"/>
            <a:ext cx="877887" cy="725487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1020" y="840"/>
              </a:cxn>
              <a:cxn ang="0">
                <a:pos x="0" y="816"/>
              </a:cxn>
              <a:cxn ang="0">
                <a:pos x="570" y="0"/>
              </a:cxn>
            </a:cxnLst>
            <a:rect l="0" t="0" r="r" b="b"/>
            <a:pathLst>
              <a:path w="1020" h="840">
                <a:moveTo>
                  <a:pt x="570" y="0"/>
                </a:moveTo>
                <a:lnTo>
                  <a:pt x="1020" y="840"/>
                </a:lnTo>
                <a:lnTo>
                  <a:pt x="0" y="816"/>
                </a:lnTo>
                <a:lnTo>
                  <a:pt x="57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0" name="Freeform 18"/>
          <p:cNvSpPr>
            <a:spLocks/>
          </p:cNvSpPr>
          <p:nvPr/>
        </p:nvSpPr>
        <p:spPr bwMode="auto">
          <a:xfrm>
            <a:off x="4064000" y="4246563"/>
            <a:ext cx="1411288" cy="1149350"/>
          </a:xfrm>
          <a:custGeom>
            <a:avLst/>
            <a:gdLst/>
            <a:ahLst/>
            <a:cxnLst>
              <a:cxn ang="0">
                <a:pos x="924" y="0"/>
              </a:cxn>
              <a:cxn ang="0">
                <a:pos x="1638" y="1332"/>
              </a:cxn>
              <a:cxn ang="0">
                <a:pos x="0" y="1296"/>
              </a:cxn>
              <a:cxn ang="0">
                <a:pos x="924" y="0"/>
              </a:cxn>
            </a:cxnLst>
            <a:rect l="0" t="0" r="r" b="b"/>
            <a:pathLst>
              <a:path w="1638" h="1332">
                <a:moveTo>
                  <a:pt x="924" y="0"/>
                </a:moveTo>
                <a:lnTo>
                  <a:pt x="1638" y="1332"/>
                </a:lnTo>
                <a:lnTo>
                  <a:pt x="0" y="1296"/>
                </a:lnTo>
                <a:lnTo>
                  <a:pt x="924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1" name="Freeform 19"/>
          <p:cNvSpPr>
            <a:spLocks/>
          </p:cNvSpPr>
          <p:nvPr/>
        </p:nvSpPr>
        <p:spPr bwMode="auto">
          <a:xfrm>
            <a:off x="3836988" y="3951288"/>
            <a:ext cx="1901825" cy="1620837"/>
          </a:xfrm>
          <a:custGeom>
            <a:avLst/>
            <a:gdLst/>
            <a:ahLst/>
            <a:cxnLst>
              <a:cxn ang="0">
                <a:pos x="0" y="1680"/>
              </a:cxn>
              <a:cxn ang="0">
                <a:pos x="1200" y="0"/>
              </a:cxn>
              <a:cxn ang="0">
                <a:pos x="2208" y="1878"/>
              </a:cxn>
              <a:cxn ang="0">
                <a:pos x="90" y="1848"/>
              </a:cxn>
              <a:cxn ang="0">
                <a:pos x="0" y="1680"/>
              </a:cxn>
            </a:cxnLst>
            <a:rect l="0" t="0" r="r" b="b"/>
            <a:pathLst>
              <a:path w="2208" h="1878">
                <a:moveTo>
                  <a:pt x="0" y="1680"/>
                </a:moveTo>
                <a:lnTo>
                  <a:pt x="1200" y="0"/>
                </a:lnTo>
                <a:lnTo>
                  <a:pt x="2208" y="1878"/>
                </a:lnTo>
                <a:lnTo>
                  <a:pt x="90" y="1848"/>
                </a:lnTo>
                <a:lnTo>
                  <a:pt x="0" y="168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2" name="Freeform 20"/>
          <p:cNvSpPr>
            <a:spLocks/>
          </p:cNvSpPr>
          <p:nvPr/>
        </p:nvSpPr>
        <p:spPr bwMode="auto">
          <a:xfrm>
            <a:off x="3781425" y="3914775"/>
            <a:ext cx="2012950" cy="1849438"/>
          </a:xfrm>
          <a:custGeom>
            <a:avLst/>
            <a:gdLst/>
            <a:ahLst/>
            <a:cxnLst>
              <a:cxn ang="0">
                <a:pos x="0" y="1458"/>
              </a:cxn>
              <a:cxn ang="0">
                <a:pos x="1026" y="0"/>
              </a:cxn>
              <a:cxn ang="0">
                <a:pos x="1452" y="12"/>
              </a:cxn>
              <a:cxn ang="0">
                <a:pos x="2340" y="1674"/>
              </a:cxn>
              <a:cxn ang="0">
                <a:pos x="2022" y="2142"/>
              </a:cxn>
              <a:cxn ang="0">
                <a:pos x="366" y="2112"/>
              </a:cxn>
              <a:cxn ang="0">
                <a:pos x="0" y="1458"/>
              </a:cxn>
            </a:cxnLst>
            <a:rect l="0" t="0" r="r" b="b"/>
            <a:pathLst>
              <a:path w="2340" h="2142">
                <a:moveTo>
                  <a:pt x="0" y="1458"/>
                </a:moveTo>
                <a:lnTo>
                  <a:pt x="1026" y="0"/>
                </a:lnTo>
                <a:lnTo>
                  <a:pt x="1452" y="12"/>
                </a:lnTo>
                <a:lnTo>
                  <a:pt x="2340" y="1674"/>
                </a:lnTo>
                <a:lnTo>
                  <a:pt x="2022" y="2142"/>
                </a:lnTo>
                <a:lnTo>
                  <a:pt x="366" y="2112"/>
                </a:lnTo>
                <a:lnTo>
                  <a:pt x="0" y="1458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3" name="Freeform 21"/>
          <p:cNvSpPr>
            <a:spLocks/>
          </p:cNvSpPr>
          <p:nvPr/>
        </p:nvSpPr>
        <p:spPr bwMode="auto">
          <a:xfrm>
            <a:off x="3733800" y="4013200"/>
            <a:ext cx="2133600" cy="1968500"/>
          </a:xfrm>
          <a:custGeom>
            <a:avLst/>
            <a:gdLst/>
            <a:ahLst/>
            <a:cxnLst>
              <a:cxn ang="0">
                <a:pos x="0" y="1014"/>
              </a:cxn>
              <a:cxn ang="0">
                <a:pos x="726" y="0"/>
              </a:cxn>
              <a:cxn ang="0">
                <a:pos x="1836" y="36"/>
              </a:cxn>
              <a:cxn ang="0">
                <a:pos x="2478" y="1260"/>
              </a:cxn>
              <a:cxn ang="0">
                <a:pos x="1758" y="2280"/>
              </a:cxn>
              <a:cxn ang="0">
                <a:pos x="660" y="2256"/>
              </a:cxn>
              <a:cxn ang="0">
                <a:pos x="0" y="1014"/>
              </a:cxn>
            </a:cxnLst>
            <a:rect l="0" t="0" r="r" b="b"/>
            <a:pathLst>
              <a:path w="2478" h="2280">
                <a:moveTo>
                  <a:pt x="0" y="1014"/>
                </a:moveTo>
                <a:lnTo>
                  <a:pt x="726" y="0"/>
                </a:lnTo>
                <a:lnTo>
                  <a:pt x="1836" y="36"/>
                </a:lnTo>
                <a:lnTo>
                  <a:pt x="2478" y="1260"/>
                </a:lnTo>
                <a:lnTo>
                  <a:pt x="1758" y="2280"/>
                </a:lnTo>
                <a:lnTo>
                  <a:pt x="660" y="2256"/>
                </a:lnTo>
                <a:lnTo>
                  <a:pt x="0" y="1014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4" name="Freeform 22"/>
          <p:cNvSpPr>
            <a:spLocks/>
          </p:cNvSpPr>
          <p:nvPr/>
        </p:nvSpPr>
        <p:spPr bwMode="auto">
          <a:xfrm>
            <a:off x="3667125" y="4137025"/>
            <a:ext cx="2278063" cy="2087563"/>
          </a:xfrm>
          <a:custGeom>
            <a:avLst/>
            <a:gdLst/>
            <a:ahLst/>
            <a:cxnLst>
              <a:cxn ang="0">
                <a:pos x="0" y="522"/>
              </a:cxn>
              <a:cxn ang="0">
                <a:pos x="372" y="0"/>
              </a:cxn>
              <a:cxn ang="0">
                <a:pos x="2244" y="36"/>
              </a:cxn>
              <a:cxn ang="0">
                <a:pos x="2646" y="786"/>
              </a:cxn>
              <a:cxn ang="0">
                <a:pos x="1482" y="2418"/>
              </a:cxn>
              <a:cxn ang="0">
                <a:pos x="1014" y="2418"/>
              </a:cxn>
              <a:cxn ang="0">
                <a:pos x="0" y="522"/>
              </a:cxn>
            </a:cxnLst>
            <a:rect l="0" t="0" r="r" b="b"/>
            <a:pathLst>
              <a:path w="2646" h="2418">
                <a:moveTo>
                  <a:pt x="0" y="522"/>
                </a:moveTo>
                <a:lnTo>
                  <a:pt x="372" y="0"/>
                </a:lnTo>
                <a:lnTo>
                  <a:pt x="2244" y="36"/>
                </a:lnTo>
                <a:lnTo>
                  <a:pt x="2646" y="786"/>
                </a:lnTo>
                <a:lnTo>
                  <a:pt x="1482" y="2418"/>
                </a:lnTo>
                <a:lnTo>
                  <a:pt x="1014" y="2418"/>
                </a:lnTo>
                <a:lnTo>
                  <a:pt x="0" y="52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5" name="Freeform 23"/>
          <p:cNvSpPr>
            <a:spLocks/>
          </p:cNvSpPr>
          <p:nvPr/>
        </p:nvSpPr>
        <p:spPr bwMode="auto">
          <a:xfrm>
            <a:off x="3621088" y="4267200"/>
            <a:ext cx="2401887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82" y="54"/>
              </a:cxn>
              <a:cxn ang="0">
                <a:pos x="2790" y="264"/>
              </a:cxn>
              <a:cxn ang="0">
                <a:pos x="1266" y="2406"/>
              </a:cxn>
              <a:cxn ang="0">
                <a:pos x="0" y="0"/>
              </a:cxn>
            </a:cxnLst>
            <a:rect l="0" t="0" r="r" b="b"/>
            <a:pathLst>
              <a:path w="2790" h="2406">
                <a:moveTo>
                  <a:pt x="0" y="0"/>
                </a:moveTo>
                <a:lnTo>
                  <a:pt x="2682" y="54"/>
                </a:lnTo>
                <a:lnTo>
                  <a:pt x="2790" y="264"/>
                </a:lnTo>
                <a:lnTo>
                  <a:pt x="1266" y="2406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6" name="Freeform 24"/>
          <p:cNvSpPr>
            <a:spLocks/>
          </p:cNvSpPr>
          <p:nvPr/>
        </p:nvSpPr>
        <p:spPr bwMode="auto">
          <a:xfrm>
            <a:off x="3836988" y="4443413"/>
            <a:ext cx="2025650" cy="1641475"/>
          </a:xfrm>
          <a:custGeom>
            <a:avLst/>
            <a:gdLst/>
            <a:ahLst/>
            <a:cxnLst>
              <a:cxn ang="0">
                <a:pos x="1014" y="1902"/>
              </a:cxn>
              <a:cxn ang="0">
                <a:pos x="0" y="0"/>
              </a:cxn>
              <a:cxn ang="0">
                <a:pos x="2352" y="36"/>
              </a:cxn>
              <a:cxn ang="0">
                <a:pos x="1014" y="1902"/>
              </a:cxn>
            </a:cxnLst>
            <a:rect l="0" t="0" r="r" b="b"/>
            <a:pathLst>
              <a:path w="2352" h="1902">
                <a:moveTo>
                  <a:pt x="1014" y="1902"/>
                </a:moveTo>
                <a:lnTo>
                  <a:pt x="0" y="0"/>
                </a:lnTo>
                <a:lnTo>
                  <a:pt x="2352" y="36"/>
                </a:lnTo>
                <a:lnTo>
                  <a:pt x="1014" y="190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7" name="Freeform 25"/>
          <p:cNvSpPr>
            <a:spLocks/>
          </p:cNvSpPr>
          <p:nvPr/>
        </p:nvSpPr>
        <p:spPr bwMode="auto">
          <a:xfrm>
            <a:off x="4084638" y="4624388"/>
            <a:ext cx="1447800" cy="1195387"/>
          </a:xfrm>
          <a:custGeom>
            <a:avLst/>
            <a:gdLst/>
            <a:ahLst/>
            <a:cxnLst>
              <a:cxn ang="0">
                <a:pos x="732" y="1386"/>
              </a:cxn>
              <a:cxn ang="0">
                <a:pos x="0" y="0"/>
              </a:cxn>
              <a:cxn ang="0">
                <a:pos x="1680" y="30"/>
              </a:cxn>
              <a:cxn ang="0">
                <a:pos x="732" y="1386"/>
              </a:cxn>
            </a:cxnLst>
            <a:rect l="0" t="0" r="r" b="b"/>
            <a:pathLst>
              <a:path w="1680" h="1386">
                <a:moveTo>
                  <a:pt x="732" y="1386"/>
                </a:moveTo>
                <a:lnTo>
                  <a:pt x="0" y="0"/>
                </a:lnTo>
                <a:lnTo>
                  <a:pt x="1680" y="30"/>
                </a:lnTo>
                <a:lnTo>
                  <a:pt x="732" y="138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8" name="Freeform 26"/>
          <p:cNvSpPr>
            <a:spLocks/>
          </p:cNvSpPr>
          <p:nvPr/>
        </p:nvSpPr>
        <p:spPr bwMode="auto">
          <a:xfrm>
            <a:off x="4384675" y="4841875"/>
            <a:ext cx="774700" cy="631825"/>
          </a:xfrm>
          <a:custGeom>
            <a:avLst/>
            <a:gdLst/>
            <a:ahLst/>
            <a:cxnLst>
              <a:cxn ang="0">
                <a:pos x="378" y="732"/>
              </a:cxn>
              <a:cxn ang="0">
                <a:pos x="0" y="0"/>
              </a:cxn>
              <a:cxn ang="0">
                <a:pos x="900" y="30"/>
              </a:cxn>
              <a:cxn ang="0">
                <a:pos x="378" y="732"/>
              </a:cxn>
            </a:cxnLst>
            <a:rect l="0" t="0" r="r" b="b"/>
            <a:pathLst>
              <a:path w="900" h="732">
                <a:moveTo>
                  <a:pt x="378" y="732"/>
                </a:moveTo>
                <a:lnTo>
                  <a:pt x="0" y="0"/>
                </a:lnTo>
                <a:lnTo>
                  <a:pt x="900" y="30"/>
                </a:lnTo>
                <a:lnTo>
                  <a:pt x="378" y="73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9" name="Freeform 27"/>
          <p:cNvSpPr>
            <a:spLocks/>
          </p:cNvSpPr>
          <p:nvPr/>
        </p:nvSpPr>
        <p:spPr bwMode="auto">
          <a:xfrm>
            <a:off x="3609975" y="4267200"/>
            <a:ext cx="2454275" cy="2138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0" y="966"/>
              </a:cxn>
              <a:cxn ang="0">
                <a:pos x="2850" y="108"/>
              </a:cxn>
              <a:cxn ang="0">
                <a:pos x="2484" y="1518"/>
              </a:cxn>
              <a:cxn ang="0">
                <a:pos x="1284" y="2478"/>
              </a:cxn>
              <a:cxn ang="0">
                <a:pos x="264" y="1392"/>
              </a:cxn>
              <a:cxn ang="0">
                <a:pos x="0" y="0"/>
              </a:cxn>
            </a:cxnLst>
            <a:rect l="0" t="0" r="r" b="b"/>
            <a:pathLst>
              <a:path w="2850" h="2478">
                <a:moveTo>
                  <a:pt x="0" y="0"/>
                </a:moveTo>
                <a:lnTo>
                  <a:pt x="1290" y="966"/>
                </a:lnTo>
                <a:lnTo>
                  <a:pt x="2850" y="108"/>
                </a:lnTo>
                <a:lnTo>
                  <a:pt x="2484" y="1518"/>
                </a:lnTo>
                <a:lnTo>
                  <a:pt x="1284" y="2478"/>
                </a:lnTo>
                <a:lnTo>
                  <a:pt x="264" y="1392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0" name="Line 28"/>
          <p:cNvSpPr>
            <a:spLocks noChangeShapeType="1"/>
          </p:cNvSpPr>
          <p:nvPr/>
        </p:nvSpPr>
        <p:spPr bwMode="auto">
          <a:xfrm flipH="1" flipV="1">
            <a:off x="4711700" y="5105400"/>
            <a:ext cx="4763" cy="1300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1" name="Freeform 29"/>
          <p:cNvSpPr>
            <a:spLocks/>
          </p:cNvSpPr>
          <p:nvPr/>
        </p:nvSpPr>
        <p:spPr bwMode="auto">
          <a:xfrm flipH="1">
            <a:off x="1089025" y="3630613"/>
            <a:ext cx="2097088" cy="1971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80" y="6"/>
              </a:cxn>
              <a:cxn ang="0">
                <a:pos x="3048" y="1602"/>
              </a:cxn>
              <a:cxn ang="0">
                <a:pos x="1560" y="2862"/>
              </a:cxn>
              <a:cxn ang="0">
                <a:pos x="846" y="2856"/>
              </a:cxn>
              <a:cxn ang="0">
                <a:pos x="0" y="0"/>
              </a:cxn>
            </a:cxnLst>
            <a:rect l="0" t="0" r="r" b="b"/>
            <a:pathLst>
              <a:path w="3048" h="2862">
                <a:moveTo>
                  <a:pt x="0" y="0"/>
                </a:moveTo>
                <a:lnTo>
                  <a:pt x="2580" y="6"/>
                </a:lnTo>
                <a:lnTo>
                  <a:pt x="3048" y="1602"/>
                </a:lnTo>
                <a:lnTo>
                  <a:pt x="1560" y="2862"/>
                </a:lnTo>
                <a:lnTo>
                  <a:pt x="846" y="2856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2" name="Freeform 30"/>
          <p:cNvSpPr>
            <a:spLocks/>
          </p:cNvSpPr>
          <p:nvPr/>
        </p:nvSpPr>
        <p:spPr bwMode="auto">
          <a:xfrm flipH="1">
            <a:off x="1009650" y="3752850"/>
            <a:ext cx="2092325" cy="1949450"/>
          </a:xfrm>
          <a:custGeom>
            <a:avLst/>
            <a:gdLst/>
            <a:ahLst/>
            <a:cxnLst>
              <a:cxn ang="0">
                <a:pos x="822" y="2826"/>
              </a:cxn>
              <a:cxn ang="0">
                <a:pos x="3042" y="966"/>
              </a:cxn>
              <a:cxn ang="0">
                <a:pos x="2760" y="6"/>
              </a:cxn>
              <a:cxn ang="0">
                <a:pos x="0" y="0"/>
              </a:cxn>
              <a:cxn ang="0">
                <a:pos x="822" y="2826"/>
              </a:cxn>
            </a:cxnLst>
            <a:rect l="0" t="0" r="r" b="b"/>
            <a:pathLst>
              <a:path w="3042" h="2826">
                <a:moveTo>
                  <a:pt x="822" y="2826"/>
                </a:moveTo>
                <a:lnTo>
                  <a:pt x="3042" y="966"/>
                </a:lnTo>
                <a:lnTo>
                  <a:pt x="2760" y="6"/>
                </a:lnTo>
                <a:lnTo>
                  <a:pt x="0" y="0"/>
                </a:lnTo>
                <a:lnTo>
                  <a:pt x="822" y="282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3" name="Freeform 31"/>
          <p:cNvSpPr>
            <a:spLocks/>
          </p:cNvSpPr>
          <p:nvPr/>
        </p:nvSpPr>
        <p:spPr bwMode="auto">
          <a:xfrm flipH="1">
            <a:off x="922338" y="3894138"/>
            <a:ext cx="2084387" cy="1531937"/>
          </a:xfrm>
          <a:custGeom>
            <a:avLst/>
            <a:gdLst/>
            <a:ahLst/>
            <a:cxnLst>
              <a:cxn ang="0">
                <a:pos x="648" y="2220"/>
              </a:cxn>
              <a:cxn ang="0">
                <a:pos x="0" y="0"/>
              </a:cxn>
              <a:cxn ang="0">
                <a:pos x="2952" y="12"/>
              </a:cxn>
              <a:cxn ang="0">
                <a:pos x="3030" y="234"/>
              </a:cxn>
              <a:cxn ang="0">
                <a:pos x="648" y="2220"/>
              </a:cxn>
            </a:cxnLst>
            <a:rect l="0" t="0" r="r" b="b"/>
            <a:pathLst>
              <a:path w="3030" h="2220">
                <a:moveTo>
                  <a:pt x="648" y="2220"/>
                </a:moveTo>
                <a:lnTo>
                  <a:pt x="0" y="0"/>
                </a:lnTo>
                <a:lnTo>
                  <a:pt x="2952" y="12"/>
                </a:lnTo>
                <a:lnTo>
                  <a:pt x="3030" y="234"/>
                </a:lnTo>
                <a:lnTo>
                  <a:pt x="648" y="222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4" name="Freeform 32"/>
          <p:cNvSpPr>
            <a:spLocks/>
          </p:cNvSpPr>
          <p:nvPr/>
        </p:nvSpPr>
        <p:spPr bwMode="auto">
          <a:xfrm flipH="1">
            <a:off x="1335088" y="4056063"/>
            <a:ext cx="1570037" cy="1063625"/>
          </a:xfrm>
          <a:custGeom>
            <a:avLst/>
            <a:gdLst/>
            <a:ahLst/>
            <a:cxnLst>
              <a:cxn ang="0">
                <a:pos x="450" y="1542"/>
              </a:cxn>
              <a:cxn ang="0">
                <a:pos x="2280" y="18"/>
              </a:cxn>
              <a:cxn ang="0">
                <a:pos x="0" y="0"/>
              </a:cxn>
              <a:cxn ang="0">
                <a:pos x="450" y="1542"/>
              </a:cxn>
            </a:cxnLst>
            <a:rect l="0" t="0" r="r" b="b"/>
            <a:pathLst>
              <a:path w="2280" h="1542">
                <a:moveTo>
                  <a:pt x="450" y="1542"/>
                </a:moveTo>
                <a:lnTo>
                  <a:pt x="2280" y="18"/>
                </a:lnTo>
                <a:lnTo>
                  <a:pt x="0" y="0"/>
                </a:lnTo>
                <a:lnTo>
                  <a:pt x="450" y="154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5" name="Freeform 33"/>
          <p:cNvSpPr>
            <a:spLocks/>
          </p:cNvSpPr>
          <p:nvPr/>
        </p:nvSpPr>
        <p:spPr bwMode="auto">
          <a:xfrm flipH="1">
            <a:off x="2012950" y="4246563"/>
            <a:ext cx="758825" cy="512762"/>
          </a:xfrm>
          <a:custGeom>
            <a:avLst/>
            <a:gdLst/>
            <a:ahLst/>
            <a:cxnLst>
              <a:cxn ang="0">
                <a:pos x="216" y="744"/>
              </a:cxn>
              <a:cxn ang="0">
                <a:pos x="0" y="0"/>
              </a:cxn>
              <a:cxn ang="0">
                <a:pos x="1104" y="6"/>
              </a:cxn>
              <a:cxn ang="0">
                <a:pos x="216" y="744"/>
              </a:cxn>
            </a:cxnLst>
            <a:rect l="0" t="0" r="r" b="b"/>
            <a:pathLst>
              <a:path w="1104" h="744">
                <a:moveTo>
                  <a:pt x="216" y="744"/>
                </a:moveTo>
                <a:lnTo>
                  <a:pt x="0" y="0"/>
                </a:lnTo>
                <a:lnTo>
                  <a:pt x="1104" y="6"/>
                </a:lnTo>
                <a:lnTo>
                  <a:pt x="216" y="744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6" name="Line 34"/>
          <p:cNvSpPr>
            <a:spLocks noChangeShapeType="1"/>
          </p:cNvSpPr>
          <p:nvPr/>
        </p:nvSpPr>
        <p:spPr bwMode="auto">
          <a:xfrm flipV="1">
            <a:off x="2995613" y="3605213"/>
            <a:ext cx="206375" cy="1169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7" name="Freeform 35"/>
          <p:cNvSpPr>
            <a:spLocks/>
          </p:cNvSpPr>
          <p:nvPr/>
        </p:nvSpPr>
        <p:spPr bwMode="auto">
          <a:xfrm flipH="1">
            <a:off x="903288" y="3943350"/>
            <a:ext cx="1762125" cy="1828800"/>
          </a:xfrm>
          <a:custGeom>
            <a:avLst/>
            <a:gdLst/>
            <a:ahLst/>
            <a:cxnLst>
              <a:cxn ang="0">
                <a:pos x="0" y="702"/>
              </a:cxn>
              <a:cxn ang="0">
                <a:pos x="2562" y="0"/>
              </a:cxn>
              <a:cxn ang="0">
                <a:pos x="2130" y="1836"/>
              </a:cxn>
              <a:cxn ang="0">
                <a:pos x="204" y="2652"/>
              </a:cxn>
              <a:cxn ang="0">
                <a:pos x="0" y="702"/>
              </a:cxn>
            </a:cxnLst>
            <a:rect l="0" t="0" r="r" b="b"/>
            <a:pathLst>
              <a:path w="2562" h="2652">
                <a:moveTo>
                  <a:pt x="0" y="702"/>
                </a:moveTo>
                <a:lnTo>
                  <a:pt x="2562" y="0"/>
                </a:lnTo>
                <a:lnTo>
                  <a:pt x="2130" y="1836"/>
                </a:lnTo>
                <a:lnTo>
                  <a:pt x="204" y="2652"/>
                </a:lnTo>
                <a:lnTo>
                  <a:pt x="0" y="70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8" name="Freeform 36"/>
          <p:cNvSpPr>
            <a:spLocks/>
          </p:cNvSpPr>
          <p:nvPr/>
        </p:nvSpPr>
        <p:spPr bwMode="auto">
          <a:xfrm flipH="1">
            <a:off x="893763" y="3365500"/>
            <a:ext cx="2308225" cy="1058863"/>
          </a:xfrm>
          <a:custGeom>
            <a:avLst/>
            <a:gdLst/>
            <a:ahLst/>
            <a:cxnLst>
              <a:cxn ang="0">
                <a:pos x="780" y="1536"/>
              </a:cxn>
              <a:cxn ang="0">
                <a:pos x="0" y="342"/>
              </a:cxn>
              <a:cxn ang="0">
                <a:pos x="1968" y="0"/>
              </a:cxn>
              <a:cxn ang="0">
                <a:pos x="3354" y="834"/>
              </a:cxn>
            </a:cxnLst>
            <a:rect l="0" t="0" r="r" b="b"/>
            <a:pathLst>
              <a:path w="3354" h="1536">
                <a:moveTo>
                  <a:pt x="780" y="1536"/>
                </a:moveTo>
                <a:lnTo>
                  <a:pt x="0" y="342"/>
                </a:lnTo>
                <a:lnTo>
                  <a:pt x="1968" y="0"/>
                </a:lnTo>
                <a:lnTo>
                  <a:pt x="3354" y="83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07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7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07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07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07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07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7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07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07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07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07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07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07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07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107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107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07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107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107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107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107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107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7" grpId="0" animBg="1"/>
      <p:bldP spid="1073158" grpId="0" animBg="1"/>
      <p:bldP spid="1073159" grpId="0" animBg="1"/>
      <p:bldP spid="1073160" grpId="0" animBg="1"/>
      <p:bldP spid="1073161" grpId="0" animBg="1"/>
      <p:bldP spid="1073162" grpId="0" animBg="1"/>
      <p:bldP spid="1073163" grpId="0" animBg="1"/>
      <p:bldP spid="1073164" grpId="0" animBg="1"/>
      <p:bldP spid="1073165" grpId="0" animBg="1"/>
      <p:bldP spid="1073166" grpId="0" animBg="1"/>
      <p:bldP spid="1073167" grpId="0" animBg="1"/>
      <p:bldP spid="1073168" grpId="0" animBg="1"/>
      <p:bldP spid="1073169" grpId="0" animBg="1"/>
      <p:bldP spid="1073170" grpId="0" animBg="1"/>
      <p:bldP spid="1073171" grpId="0" animBg="1"/>
      <p:bldP spid="1073172" grpId="0" animBg="1"/>
      <p:bldP spid="1073173" grpId="0" animBg="1"/>
      <p:bldP spid="1073174" grpId="0" animBg="1"/>
      <p:bldP spid="1073175" grpId="0" animBg="1"/>
      <p:bldP spid="1073176" grpId="0" animBg="1"/>
      <p:bldP spid="1073177" grpId="0" animBg="1"/>
      <p:bldP spid="1073178" grpId="0" animBg="1"/>
      <p:bldP spid="1073179" grpId="0" animBg="1"/>
      <p:bldP spid="1073180" grpId="0" animBg="1"/>
      <p:bldP spid="1073181" grpId="0" animBg="1"/>
      <p:bldP spid="1073182" grpId="0" animBg="1"/>
      <p:bldP spid="1073183" grpId="0" animBg="1"/>
      <p:bldP spid="1073184" grpId="0" animBg="1"/>
      <p:bldP spid="1073185" grpId="0" animBg="1"/>
      <p:bldP spid="1073186" grpId="0" animBg="1"/>
      <p:bldP spid="1073187" grpId="0" animBg="1"/>
      <p:bldP spid="10731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00D-6221-4B52-A7E3-1C0D4DDAF096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E5A3-5243-49B8-9C76-EF3A142A0802}" type="slidenum">
              <a:rPr lang="en-US"/>
              <a:pPr/>
              <a:t>4</a:t>
            </a:fld>
            <a:endParaRPr lang="en-US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228600"/>
            <a:ext cx="8199437" cy="1143000"/>
          </a:xfrm>
        </p:spPr>
        <p:txBody>
          <a:bodyPr/>
          <a:lstStyle/>
          <a:p>
            <a:r>
              <a:rPr lang="en-US"/>
              <a:t>Visualization of Volumetric Data</a:t>
            </a:r>
            <a:endParaRPr lang="de-DE"/>
          </a:p>
        </p:txBody>
      </p:sp>
      <p:pic>
        <p:nvPicPr>
          <p:cNvPr id="1043459" name="Picture 3" descr="skull2_preint_cub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7550" y="1524000"/>
            <a:ext cx="3346450" cy="3352800"/>
          </a:xfrm>
          <a:prstGeom prst="rect">
            <a:avLst/>
          </a:prstGeom>
          <a:noFill/>
        </p:spPr>
      </p:pic>
      <p:pic>
        <p:nvPicPr>
          <p:cNvPr id="1043460" name="Picture 4" descr="hand_big_ton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3429000" cy="2771775"/>
          </a:xfrm>
          <a:prstGeom prst="rect">
            <a:avLst/>
          </a:prstGeom>
          <a:noFill/>
        </p:spPr>
      </p:pic>
      <p:pic>
        <p:nvPicPr>
          <p:cNvPr id="1043461" name="Picture 5" descr="firebal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2672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3640-1F5C-4391-9323-EA43FB9F1938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8DB9-1077-4D96-BDEE-84AD15FDC204}" type="slidenum">
              <a:rPr lang="en-US"/>
              <a:pPr/>
              <a:t>40</a:t>
            </a:fld>
            <a:endParaRPr lang="en-US"/>
          </a:p>
        </p:txBody>
      </p:sp>
      <p:pic>
        <p:nvPicPr>
          <p:cNvPr id="965635" name="Picture 3" descr="3dt"/>
          <p:cNvPicPr>
            <a:picLocks noChangeAspect="1" noChangeArrowheads="1"/>
          </p:cNvPicPr>
          <p:nvPr/>
        </p:nvPicPr>
        <p:blipFill>
          <a:blip r:embed="rId2"/>
          <a:srcRect t="21663"/>
          <a:stretch>
            <a:fillRect/>
          </a:stretch>
        </p:blipFill>
        <p:spPr bwMode="auto">
          <a:xfrm>
            <a:off x="381000" y="3014663"/>
            <a:ext cx="8401050" cy="3186112"/>
          </a:xfrm>
          <a:prstGeom prst="rect">
            <a:avLst/>
          </a:prstGeom>
          <a:noFill/>
        </p:spPr>
      </p:pic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3D Texture Based Volume Rendering</a:t>
            </a:r>
          </a:p>
        </p:txBody>
      </p:sp>
      <p:sp>
        <p:nvSpPr>
          <p:cNvPr id="965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Texture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C57D-5FDB-4833-95E3-41095A34BF22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D8E7-F3C5-40C9-8D2A-56D8ADEFF8B3}" type="slidenum">
              <a:rPr lang="en-US"/>
              <a:pPr/>
              <a:t>41</a:t>
            </a:fld>
            <a:endParaRPr 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Texture Mapping</a:t>
            </a:r>
          </a:p>
        </p:txBody>
      </p:sp>
      <p:sp>
        <p:nvSpPr>
          <p:cNvPr id="940035" name="Text Box 3"/>
          <p:cNvSpPr txBox="1">
            <a:spLocks noChangeArrowheads="1"/>
          </p:cNvSpPr>
          <p:nvPr/>
        </p:nvSpPr>
        <p:spPr bwMode="auto">
          <a:xfrm>
            <a:off x="593725" y="2254250"/>
            <a:ext cx="7745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800">
                <a:latin typeface="Times New Roman" pitchFamily="18" charset="0"/>
              </a:rPr>
              <a:t>Arbitrary slicing through the volume and texture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800">
                <a:latin typeface="Times New Roman" pitchFamily="18" charset="0"/>
              </a:rPr>
              <a:t>mapping capabilities are needed  </a:t>
            </a:r>
            <a:r>
              <a:rPr kumimoji="0"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377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800">
                <a:latin typeface="Times New Roman" pitchFamily="18" charset="0"/>
              </a:rPr>
              <a:t>-  Arbitrary slicing polygon: this can be computed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800">
                <a:latin typeface="Times New Roman" pitchFamily="18" charset="0"/>
              </a:rPr>
              <a:t>   using software in real time  </a:t>
            </a:r>
          </a:p>
        </p:txBody>
      </p:sp>
      <p:grpSp>
        <p:nvGrpSpPr>
          <p:cNvPr id="940037" name="Group 5"/>
          <p:cNvGrpSpPr>
            <a:grpSpLocks/>
          </p:cNvGrpSpPr>
          <p:nvPr/>
        </p:nvGrpSpPr>
        <p:grpSpPr bwMode="auto">
          <a:xfrm>
            <a:off x="2133600" y="4267200"/>
            <a:ext cx="2133600" cy="2438400"/>
            <a:chOff x="1440" y="2688"/>
            <a:chExt cx="1344" cy="1536"/>
          </a:xfrm>
        </p:grpSpPr>
        <p:sp>
          <p:nvSpPr>
            <p:cNvPr id="940038" name="Line 6"/>
            <p:cNvSpPr>
              <a:spLocks noChangeShapeType="1"/>
            </p:cNvSpPr>
            <p:nvPr/>
          </p:nvSpPr>
          <p:spPr bwMode="auto">
            <a:xfrm>
              <a:off x="1584" y="32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39" name="Line 7"/>
            <p:cNvSpPr>
              <a:spLocks noChangeShapeType="1"/>
            </p:cNvSpPr>
            <p:nvPr/>
          </p:nvSpPr>
          <p:spPr bwMode="auto">
            <a:xfrm>
              <a:off x="1584" y="321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0" name="Line 8"/>
            <p:cNvSpPr>
              <a:spLocks noChangeShapeType="1"/>
            </p:cNvSpPr>
            <p:nvPr/>
          </p:nvSpPr>
          <p:spPr bwMode="auto">
            <a:xfrm>
              <a:off x="1584" y="388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1" name="Line 9"/>
            <p:cNvSpPr>
              <a:spLocks noChangeShapeType="1"/>
            </p:cNvSpPr>
            <p:nvPr/>
          </p:nvSpPr>
          <p:spPr bwMode="auto">
            <a:xfrm>
              <a:off x="2448" y="321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2" name="Line 10"/>
            <p:cNvSpPr>
              <a:spLocks noChangeShapeType="1"/>
            </p:cNvSpPr>
            <p:nvPr/>
          </p:nvSpPr>
          <p:spPr bwMode="auto">
            <a:xfrm flipV="1">
              <a:off x="2448" y="292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3" name="Line 11"/>
            <p:cNvSpPr>
              <a:spLocks noChangeShapeType="1"/>
            </p:cNvSpPr>
            <p:nvPr/>
          </p:nvSpPr>
          <p:spPr bwMode="auto">
            <a:xfrm>
              <a:off x="2784" y="29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4" name="Line 12"/>
            <p:cNvSpPr>
              <a:spLocks noChangeShapeType="1"/>
            </p:cNvSpPr>
            <p:nvPr/>
          </p:nvSpPr>
          <p:spPr bwMode="auto">
            <a:xfrm flipH="1">
              <a:off x="2448" y="3504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5" name="Line 13"/>
            <p:cNvSpPr>
              <a:spLocks noChangeShapeType="1"/>
            </p:cNvSpPr>
            <p:nvPr/>
          </p:nvSpPr>
          <p:spPr bwMode="auto">
            <a:xfrm flipV="1">
              <a:off x="1584" y="292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6" name="Line 14"/>
            <p:cNvSpPr>
              <a:spLocks noChangeShapeType="1"/>
            </p:cNvSpPr>
            <p:nvPr/>
          </p:nvSpPr>
          <p:spPr bwMode="auto">
            <a:xfrm>
              <a:off x="2064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7" name="Line 15"/>
            <p:cNvSpPr>
              <a:spLocks noChangeShapeType="1"/>
            </p:cNvSpPr>
            <p:nvPr/>
          </p:nvSpPr>
          <p:spPr bwMode="auto">
            <a:xfrm>
              <a:off x="2064" y="29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8" name="Line 16"/>
            <p:cNvSpPr>
              <a:spLocks noChangeShapeType="1"/>
            </p:cNvSpPr>
            <p:nvPr/>
          </p:nvSpPr>
          <p:spPr bwMode="auto">
            <a:xfrm flipH="1">
              <a:off x="1584" y="350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49" name="Line 17"/>
            <p:cNvSpPr>
              <a:spLocks noChangeShapeType="1"/>
            </p:cNvSpPr>
            <p:nvPr/>
          </p:nvSpPr>
          <p:spPr bwMode="auto">
            <a:xfrm>
              <a:off x="2064" y="350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50" name="Line 18"/>
            <p:cNvSpPr>
              <a:spLocks noChangeShapeType="1"/>
            </p:cNvSpPr>
            <p:nvPr/>
          </p:nvSpPr>
          <p:spPr bwMode="auto">
            <a:xfrm>
              <a:off x="1440" y="2688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51" name="Line 19"/>
            <p:cNvSpPr>
              <a:spLocks noChangeShapeType="1"/>
            </p:cNvSpPr>
            <p:nvPr/>
          </p:nvSpPr>
          <p:spPr bwMode="auto">
            <a:xfrm>
              <a:off x="2304" y="302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52" name="Line 20"/>
            <p:cNvSpPr>
              <a:spLocks noChangeShapeType="1"/>
            </p:cNvSpPr>
            <p:nvPr/>
          </p:nvSpPr>
          <p:spPr bwMode="auto">
            <a:xfrm flipH="1" flipV="1">
              <a:off x="1440" y="3504"/>
              <a:ext cx="86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53" name="Line 21"/>
            <p:cNvSpPr>
              <a:spLocks noChangeShapeType="1"/>
            </p:cNvSpPr>
            <p:nvPr/>
          </p:nvSpPr>
          <p:spPr bwMode="auto">
            <a:xfrm>
              <a:off x="1440" y="268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54" name="Line 22"/>
            <p:cNvSpPr>
              <a:spLocks noChangeShapeType="1"/>
            </p:cNvSpPr>
            <p:nvPr/>
          </p:nvSpPr>
          <p:spPr bwMode="auto">
            <a:xfrm>
              <a:off x="1824" y="3072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55" name="Line 23"/>
            <p:cNvSpPr>
              <a:spLocks noChangeShapeType="1"/>
            </p:cNvSpPr>
            <p:nvPr/>
          </p:nvSpPr>
          <p:spPr bwMode="auto">
            <a:xfrm>
              <a:off x="2064" y="3216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56" name="Line 24"/>
            <p:cNvSpPr>
              <a:spLocks noChangeShapeType="1"/>
            </p:cNvSpPr>
            <p:nvPr/>
          </p:nvSpPr>
          <p:spPr bwMode="auto">
            <a:xfrm>
              <a:off x="1824" y="3072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0057" name="Line 25"/>
            <p:cNvSpPr>
              <a:spLocks noChangeShapeType="1"/>
            </p:cNvSpPr>
            <p:nvPr/>
          </p:nvSpPr>
          <p:spPr bwMode="auto">
            <a:xfrm>
              <a:off x="1824" y="3696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40058" name="Text Box 26"/>
          <p:cNvSpPr txBox="1">
            <a:spLocks noChangeArrowheads="1"/>
          </p:cNvSpPr>
          <p:nvPr/>
        </p:nvSpPr>
        <p:spPr bwMode="auto">
          <a:xfrm>
            <a:off x="4632325" y="4654550"/>
            <a:ext cx="3779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This is basically polygon-volume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clipping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00B5-F395-4947-8CEB-FA1787160E0F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275B-9032-4921-AA4F-2DE92CD2FA24}" type="slidenum">
              <a:rPr lang="en-US"/>
              <a:pPr/>
              <a:t>42</a:t>
            </a:fld>
            <a:endParaRPr lang="en-US"/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3D Texture Mapping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69925" y="2190750"/>
            <a:ext cx="6283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800">
                <a:latin typeface="Times New Roman" pitchFamily="18" charset="0"/>
              </a:rPr>
              <a:t>Texture mapping to the arbitrary slices</a:t>
            </a:r>
          </a:p>
        </p:txBody>
      </p:sp>
      <p:grpSp>
        <p:nvGrpSpPr>
          <p:cNvPr id="941060" name="Group 4"/>
          <p:cNvGrpSpPr>
            <a:grpSpLocks/>
          </p:cNvGrpSpPr>
          <p:nvPr/>
        </p:nvGrpSpPr>
        <p:grpSpPr bwMode="auto">
          <a:xfrm>
            <a:off x="1143000" y="3276600"/>
            <a:ext cx="2133600" cy="2438400"/>
            <a:chOff x="864" y="2160"/>
            <a:chExt cx="1344" cy="1536"/>
          </a:xfrm>
        </p:grpSpPr>
        <p:grpSp>
          <p:nvGrpSpPr>
            <p:cNvPr id="941061" name="Group 5"/>
            <p:cNvGrpSpPr>
              <a:grpSpLocks/>
            </p:cNvGrpSpPr>
            <p:nvPr/>
          </p:nvGrpSpPr>
          <p:grpSpPr bwMode="auto">
            <a:xfrm>
              <a:off x="864" y="2160"/>
              <a:ext cx="1344" cy="1536"/>
              <a:chOff x="1440" y="2688"/>
              <a:chExt cx="1344" cy="1536"/>
            </a:xfrm>
          </p:grpSpPr>
          <p:sp>
            <p:nvSpPr>
              <p:cNvPr id="941062" name="Line 6"/>
              <p:cNvSpPr>
                <a:spLocks noChangeShapeType="1"/>
              </p:cNvSpPr>
              <p:nvPr/>
            </p:nvSpPr>
            <p:spPr bwMode="auto">
              <a:xfrm>
                <a:off x="1584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63" name="Line 7"/>
              <p:cNvSpPr>
                <a:spLocks noChangeShapeType="1"/>
              </p:cNvSpPr>
              <p:nvPr/>
            </p:nvSpPr>
            <p:spPr bwMode="auto">
              <a:xfrm>
                <a:off x="1584" y="321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64" name="Line 8"/>
              <p:cNvSpPr>
                <a:spLocks noChangeShapeType="1"/>
              </p:cNvSpPr>
              <p:nvPr/>
            </p:nvSpPr>
            <p:spPr bwMode="auto">
              <a:xfrm>
                <a:off x="1584" y="388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65" name="Line 9"/>
              <p:cNvSpPr>
                <a:spLocks noChangeShapeType="1"/>
              </p:cNvSpPr>
              <p:nvPr/>
            </p:nvSpPr>
            <p:spPr bwMode="auto">
              <a:xfrm>
                <a:off x="2448" y="321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66" name="Line 10"/>
              <p:cNvSpPr>
                <a:spLocks noChangeShapeType="1"/>
              </p:cNvSpPr>
              <p:nvPr/>
            </p:nvSpPr>
            <p:spPr bwMode="auto">
              <a:xfrm flipV="1">
                <a:off x="2448" y="2928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67" name="Line 11"/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68" name="Line 12"/>
              <p:cNvSpPr>
                <a:spLocks noChangeShapeType="1"/>
              </p:cNvSpPr>
              <p:nvPr/>
            </p:nvSpPr>
            <p:spPr bwMode="auto">
              <a:xfrm flipH="1">
                <a:off x="2448" y="3504"/>
                <a:ext cx="33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69" name="Line 13"/>
              <p:cNvSpPr>
                <a:spLocks noChangeShapeType="1"/>
              </p:cNvSpPr>
              <p:nvPr/>
            </p:nvSpPr>
            <p:spPr bwMode="auto">
              <a:xfrm flipV="1">
                <a:off x="1584" y="2928"/>
                <a:ext cx="48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0" name="Line 14"/>
              <p:cNvSpPr>
                <a:spLocks noChangeShapeType="1"/>
              </p:cNvSpPr>
              <p:nvPr/>
            </p:nvSpPr>
            <p:spPr bwMode="auto">
              <a:xfrm>
                <a:off x="2064" y="2928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1" name="Line 15"/>
              <p:cNvSpPr>
                <a:spLocks noChangeShapeType="1"/>
              </p:cNvSpPr>
              <p:nvPr/>
            </p:nvSpPr>
            <p:spPr bwMode="auto">
              <a:xfrm>
                <a:off x="2064" y="29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2" name="Line 16"/>
              <p:cNvSpPr>
                <a:spLocks noChangeShapeType="1"/>
              </p:cNvSpPr>
              <p:nvPr/>
            </p:nvSpPr>
            <p:spPr bwMode="auto">
              <a:xfrm flipH="1">
                <a:off x="1584" y="3504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3" name="Line 17"/>
              <p:cNvSpPr>
                <a:spLocks noChangeShapeType="1"/>
              </p:cNvSpPr>
              <p:nvPr/>
            </p:nvSpPr>
            <p:spPr bwMode="auto">
              <a:xfrm>
                <a:off x="2064" y="350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4" name="Line 18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86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5" name="Line 19"/>
              <p:cNvSpPr>
                <a:spLocks noChangeShapeType="1"/>
              </p:cNvSpPr>
              <p:nvPr/>
            </p:nvSpPr>
            <p:spPr bwMode="auto">
              <a:xfrm>
                <a:off x="2304" y="3024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6" name="Line 20"/>
              <p:cNvSpPr>
                <a:spLocks noChangeShapeType="1"/>
              </p:cNvSpPr>
              <p:nvPr/>
            </p:nvSpPr>
            <p:spPr bwMode="auto">
              <a:xfrm flipH="1" flipV="1">
                <a:off x="1440" y="3504"/>
                <a:ext cx="86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7" name="Line 21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8" name="Line 22"/>
              <p:cNvSpPr>
                <a:spLocks noChangeShapeType="1"/>
              </p:cNvSpPr>
              <p:nvPr/>
            </p:nvSpPr>
            <p:spPr bwMode="auto">
              <a:xfrm>
                <a:off x="1824" y="3072"/>
                <a:ext cx="24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79" name="Line 23"/>
              <p:cNvSpPr>
                <a:spLocks noChangeShapeType="1"/>
              </p:cNvSpPr>
              <p:nvPr/>
            </p:nvSpPr>
            <p:spPr bwMode="auto">
              <a:xfrm>
                <a:off x="2064" y="3216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80" name="Line 24"/>
              <p:cNvSpPr>
                <a:spLocks noChangeShapeType="1"/>
              </p:cNvSpPr>
              <p:nvPr/>
            </p:nvSpPr>
            <p:spPr bwMode="auto">
              <a:xfrm>
                <a:off x="1824" y="3072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1081" name="Line 25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24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41082" name="AutoShape 26"/>
            <p:cNvSpPr>
              <a:spLocks noChangeArrowheads="1"/>
            </p:cNvSpPr>
            <p:nvPr/>
          </p:nvSpPr>
          <p:spPr bwMode="auto">
            <a:xfrm>
              <a:off x="1296" y="2784"/>
              <a:ext cx="144" cy="33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1083" name="Text Box 27"/>
          <p:cNvSpPr txBox="1">
            <a:spLocks noChangeArrowheads="1"/>
          </p:cNvSpPr>
          <p:nvPr/>
        </p:nvSpPr>
        <p:spPr bwMode="auto">
          <a:xfrm>
            <a:off x="3397250" y="3113088"/>
            <a:ext cx="54911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This requires 3D texture mapping hardware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Input texture: volume (pre-classified and shaded)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       essentially an (R,G,B,</a:t>
            </a:r>
            <a:r>
              <a:rPr kumimoji="0" lang="en-US" sz="2000">
                <a:latin typeface="Symbol" pitchFamily="18" charset="2"/>
              </a:rPr>
              <a:t>a</a:t>
            </a:r>
            <a:r>
              <a:rPr kumimoji="0" lang="en-US" sz="2000">
                <a:latin typeface="Times New Roman" pitchFamily="18" charset="0"/>
              </a:rPr>
              <a:t>) volume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Depending on the position of the polygon,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appropriate textures are re-sampled, constructed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mapped to the polygon.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9F01-7C74-4640-98E1-319DD6639630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C8AB-FD24-48E0-A01F-F569F4A0842E}" type="slidenum">
              <a:rPr lang="en-US"/>
              <a:pPr/>
              <a:t>43</a:t>
            </a:fld>
            <a:endParaRPr lang="en-US"/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(3D) Texture Mapping</a:t>
            </a:r>
          </a:p>
        </p:txBody>
      </p:sp>
      <p:grpSp>
        <p:nvGrpSpPr>
          <p:cNvPr id="942083" name="Group 3"/>
          <p:cNvGrpSpPr>
            <a:grpSpLocks/>
          </p:cNvGrpSpPr>
          <p:nvPr/>
        </p:nvGrpSpPr>
        <p:grpSpPr bwMode="auto">
          <a:xfrm>
            <a:off x="1066800" y="3048000"/>
            <a:ext cx="1905000" cy="1600200"/>
            <a:chOff x="816" y="1872"/>
            <a:chExt cx="1200" cy="1008"/>
          </a:xfrm>
        </p:grpSpPr>
        <p:sp>
          <p:nvSpPr>
            <p:cNvPr id="942084" name="Line 4"/>
            <p:cNvSpPr>
              <a:spLocks noChangeShapeType="1"/>
            </p:cNvSpPr>
            <p:nvPr/>
          </p:nvSpPr>
          <p:spPr bwMode="auto">
            <a:xfrm>
              <a:off x="816" y="21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85" name="Line 5"/>
            <p:cNvSpPr>
              <a:spLocks noChangeShapeType="1"/>
            </p:cNvSpPr>
            <p:nvPr/>
          </p:nvSpPr>
          <p:spPr bwMode="auto">
            <a:xfrm>
              <a:off x="816" y="21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86" name="Line 6"/>
            <p:cNvSpPr>
              <a:spLocks noChangeShapeType="1"/>
            </p:cNvSpPr>
            <p:nvPr/>
          </p:nvSpPr>
          <p:spPr bwMode="auto">
            <a:xfrm>
              <a:off x="816" y="283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87" name="Line 7"/>
            <p:cNvSpPr>
              <a:spLocks noChangeShapeType="1"/>
            </p:cNvSpPr>
            <p:nvPr/>
          </p:nvSpPr>
          <p:spPr bwMode="auto">
            <a:xfrm>
              <a:off x="1680" y="21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88" name="Line 8"/>
            <p:cNvSpPr>
              <a:spLocks noChangeShapeType="1"/>
            </p:cNvSpPr>
            <p:nvPr/>
          </p:nvSpPr>
          <p:spPr bwMode="auto">
            <a:xfrm flipV="1">
              <a:off x="1680" y="187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89" name="Line 9"/>
            <p:cNvSpPr>
              <a:spLocks noChangeShapeType="1"/>
            </p:cNvSpPr>
            <p:nvPr/>
          </p:nvSpPr>
          <p:spPr bwMode="auto">
            <a:xfrm>
              <a:off x="2016" y="18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0" name="Line 10"/>
            <p:cNvSpPr>
              <a:spLocks noChangeShapeType="1"/>
            </p:cNvSpPr>
            <p:nvPr/>
          </p:nvSpPr>
          <p:spPr bwMode="auto">
            <a:xfrm flipH="1">
              <a:off x="1680" y="244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1" name="Line 11"/>
            <p:cNvSpPr>
              <a:spLocks noChangeShapeType="1"/>
            </p:cNvSpPr>
            <p:nvPr/>
          </p:nvSpPr>
          <p:spPr bwMode="auto">
            <a:xfrm flipV="1">
              <a:off x="816" y="1872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2" name="Line 12"/>
            <p:cNvSpPr>
              <a:spLocks noChangeShapeType="1"/>
            </p:cNvSpPr>
            <p:nvPr/>
          </p:nvSpPr>
          <p:spPr bwMode="auto">
            <a:xfrm>
              <a:off x="1296" y="18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3" name="Line 13"/>
            <p:cNvSpPr>
              <a:spLocks noChangeShapeType="1"/>
            </p:cNvSpPr>
            <p:nvPr/>
          </p:nvSpPr>
          <p:spPr bwMode="auto">
            <a:xfrm>
              <a:off x="1296" y="18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4" name="Line 14"/>
            <p:cNvSpPr>
              <a:spLocks noChangeShapeType="1"/>
            </p:cNvSpPr>
            <p:nvPr/>
          </p:nvSpPr>
          <p:spPr bwMode="auto">
            <a:xfrm flipH="1">
              <a:off x="816" y="2448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5" name="Line 15"/>
            <p:cNvSpPr>
              <a:spLocks noChangeShapeType="1"/>
            </p:cNvSpPr>
            <p:nvPr/>
          </p:nvSpPr>
          <p:spPr bwMode="auto">
            <a:xfrm>
              <a:off x="1296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6" name="Line 16"/>
            <p:cNvSpPr>
              <a:spLocks noChangeShapeType="1"/>
            </p:cNvSpPr>
            <p:nvPr/>
          </p:nvSpPr>
          <p:spPr bwMode="auto">
            <a:xfrm>
              <a:off x="1056" y="2016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7" name="Line 17"/>
            <p:cNvSpPr>
              <a:spLocks noChangeShapeType="1"/>
            </p:cNvSpPr>
            <p:nvPr/>
          </p:nvSpPr>
          <p:spPr bwMode="auto">
            <a:xfrm>
              <a:off x="1296" y="216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8" name="Line 18"/>
            <p:cNvSpPr>
              <a:spLocks noChangeShapeType="1"/>
            </p:cNvSpPr>
            <p:nvPr/>
          </p:nvSpPr>
          <p:spPr bwMode="auto">
            <a:xfrm>
              <a:off x="1056" y="201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099" name="Line 19"/>
            <p:cNvSpPr>
              <a:spLocks noChangeShapeType="1"/>
            </p:cNvSpPr>
            <p:nvPr/>
          </p:nvSpPr>
          <p:spPr bwMode="auto">
            <a:xfrm>
              <a:off x="1056" y="2640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100" name="AutoShape 20"/>
            <p:cNvSpPr>
              <a:spLocks noChangeArrowheads="1"/>
            </p:cNvSpPr>
            <p:nvPr/>
          </p:nvSpPr>
          <p:spPr bwMode="auto">
            <a:xfrm>
              <a:off x="1104" y="2256"/>
              <a:ext cx="144" cy="33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01" name="Text Box 21"/>
          <p:cNvSpPr txBox="1">
            <a:spLocks noChangeArrowheads="1"/>
          </p:cNvSpPr>
          <p:nvPr/>
        </p:nvSpPr>
        <p:spPr bwMode="auto">
          <a:xfrm>
            <a:off x="3413125" y="2292350"/>
            <a:ext cx="3700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Now the input texture space is 3D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>
                <a:latin typeface="Times New Roman" pitchFamily="18" charset="0"/>
              </a:rPr>
              <a:t>Texture coordinates: (r,s,t) </a:t>
            </a:r>
          </a:p>
        </p:txBody>
      </p:sp>
      <p:sp>
        <p:nvSpPr>
          <p:cNvPr id="942102" name="Text Box 22"/>
          <p:cNvSpPr txBox="1">
            <a:spLocks noChangeArrowheads="1"/>
          </p:cNvSpPr>
          <p:nvPr/>
        </p:nvSpPr>
        <p:spPr bwMode="auto">
          <a:xfrm>
            <a:off x="593725" y="4779963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600">
                <a:latin typeface="Times New Roman" pitchFamily="18" charset="0"/>
              </a:rPr>
              <a:t>(0,0,0)</a:t>
            </a:r>
          </a:p>
        </p:txBody>
      </p:sp>
      <p:sp>
        <p:nvSpPr>
          <p:cNvPr id="942103" name="Text Box 23"/>
          <p:cNvSpPr txBox="1">
            <a:spLocks noChangeArrowheads="1"/>
          </p:cNvSpPr>
          <p:nvPr/>
        </p:nvSpPr>
        <p:spPr bwMode="auto">
          <a:xfrm>
            <a:off x="2174875" y="476885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600">
                <a:latin typeface="Times New Roman" pitchFamily="18" charset="0"/>
              </a:rPr>
              <a:t>(1,0,0)</a:t>
            </a:r>
          </a:p>
        </p:txBody>
      </p:sp>
      <p:sp>
        <p:nvSpPr>
          <p:cNvPr id="942104" name="Text Box 24"/>
          <p:cNvSpPr txBox="1">
            <a:spLocks noChangeArrowheads="1"/>
          </p:cNvSpPr>
          <p:nvPr/>
        </p:nvSpPr>
        <p:spPr bwMode="auto">
          <a:xfrm>
            <a:off x="422275" y="316865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600">
                <a:latin typeface="Times New Roman" pitchFamily="18" charset="0"/>
              </a:rPr>
              <a:t>(0,1,0)</a:t>
            </a:r>
          </a:p>
        </p:txBody>
      </p:sp>
      <p:sp>
        <p:nvSpPr>
          <p:cNvPr id="942105" name="Text Box 25"/>
          <p:cNvSpPr txBox="1">
            <a:spLocks noChangeArrowheads="1"/>
          </p:cNvSpPr>
          <p:nvPr/>
        </p:nvSpPr>
        <p:spPr bwMode="auto">
          <a:xfrm>
            <a:off x="2514600" y="34290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600">
                <a:latin typeface="Times New Roman" pitchFamily="18" charset="0"/>
              </a:rPr>
              <a:t>(1,1,0)</a:t>
            </a:r>
          </a:p>
        </p:txBody>
      </p:sp>
      <p:sp>
        <p:nvSpPr>
          <p:cNvPr id="942106" name="Text Box 26"/>
          <p:cNvSpPr txBox="1">
            <a:spLocks noChangeArrowheads="1"/>
          </p:cNvSpPr>
          <p:nvPr/>
        </p:nvSpPr>
        <p:spPr bwMode="auto">
          <a:xfrm>
            <a:off x="1336675" y="26670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600">
                <a:latin typeface="Times New Roman" pitchFamily="18" charset="0"/>
              </a:rPr>
              <a:t>(0,1,1)</a:t>
            </a:r>
          </a:p>
        </p:txBody>
      </p:sp>
      <p:sp>
        <p:nvSpPr>
          <p:cNvPr id="942107" name="Text Box 27"/>
          <p:cNvSpPr txBox="1">
            <a:spLocks noChangeArrowheads="1"/>
          </p:cNvSpPr>
          <p:nvPr/>
        </p:nvSpPr>
        <p:spPr bwMode="auto">
          <a:xfrm>
            <a:off x="2362200" y="26670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600">
                <a:latin typeface="Times New Roman" pitchFamily="18" charset="0"/>
              </a:rPr>
              <a:t>(1,1,1)</a:t>
            </a:r>
          </a:p>
        </p:txBody>
      </p:sp>
      <p:grpSp>
        <p:nvGrpSpPr>
          <p:cNvPr id="942108" name="Group 28"/>
          <p:cNvGrpSpPr>
            <a:grpSpLocks/>
          </p:cNvGrpSpPr>
          <p:nvPr/>
        </p:nvGrpSpPr>
        <p:grpSpPr bwMode="auto">
          <a:xfrm>
            <a:off x="3429000" y="3765550"/>
            <a:ext cx="5029200" cy="1949450"/>
            <a:chOff x="2112" y="2612"/>
            <a:chExt cx="3168" cy="1228"/>
          </a:xfrm>
        </p:grpSpPr>
        <p:grpSp>
          <p:nvGrpSpPr>
            <p:cNvPr id="942109" name="Group 29"/>
            <p:cNvGrpSpPr>
              <a:grpSpLocks/>
            </p:cNvGrpSpPr>
            <p:nvPr/>
          </p:nvGrpSpPr>
          <p:grpSpPr bwMode="auto">
            <a:xfrm>
              <a:off x="2112" y="2612"/>
              <a:ext cx="1471" cy="1228"/>
              <a:chOff x="2160" y="2304"/>
              <a:chExt cx="1674" cy="1418"/>
            </a:xfrm>
          </p:grpSpPr>
          <p:sp>
            <p:nvSpPr>
              <p:cNvPr id="942110" name="Rectangle 30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768" cy="76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11" name="Text Box 31"/>
              <p:cNvSpPr txBox="1">
                <a:spLocks noChangeArrowheads="1"/>
              </p:cNvSpPr>
              <p:nvPr/>
            </p:nvSpPr>
            <p:spPr bwMode="auto">
              <a:xfrm>
                <a:off x="2160" y="3477"/>
                <a:ext cx="737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sz="1600">
                    <a:latin typeface="Times New Roman" pitchFamily="18" charset="0"/>
                  </a:rPr>
                  <a:t>(r0,s0,t0)</a:t>
                </a:r>
              </a:p>
            </p:txBody>
          </p:sp>
          <p:sp>
            <p:nvSpPr>
              <p:cNvPr id="942112" name="Text Box 32"/>
              <p:cNvSpPr txBox="1">
                <a:spLocks noChangeArrowheads="1"/>
              </p:cNvSpPr>
              <p:nvPr/>
            </p:nvSpPr>
            <p:spPr bwMode="auto">
              <a:xfrm>
                <a:off x="3097" y="3456"/>
                <a:ext cx="737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sz="1600">
                    <a:latin typeface="Times New Roman" pitchFamily="18" charset="0"/>
                  </a:rPr>
                  <a:t>(r1,s1,t1)</a:t>
                </a:r>
              </a:p>
            </p:txBody>
          </p:sp>
          <p:sp>
            <p:nvSpPr>
              <p:cNvPr id="942113" name="Text Box 33"/>
              <p:cNvSpPr txBox="1">
                <a:spLocks noChangeArrowheads="1"/>
              </p:cNvSpPr>
              <p:nvPr/>
            </p:nvSpPr>
            <p:spPr bwMode="auto">
              <a:xfrm>
                <a:off x="2160" y="2304"/>
                <a:ext cx="737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sz="1600">
                    <a:latin typeface="Times New Roman" pitchFamily="18" charset="0"/>
                  </a:rPr>
                  <a:t>(r2,s2,t2)</a:t>
                </a:r>
              </a:p>
            </p:txBody>
          </p:sp>
          <p:sp>
            <p:nvSpPr>
              <p:cNvPr id="942114" name="Text Box 34"/>
              <p:cNvSpPr txBox="1">
                <a:spLocks noChangeArrowheads="1"/>
              </p:cNvSpPr>
              <p:nvPr/>
            </p:nvSpPr>
            <p:spPr bwMode="auto">
              <a:xfrm>
                <a:off x="3048" y="2304"/>
                <a:ext cx="737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sz="1600">
                    <a:latin typeface="Times New Roman" pitchFamily="18" charset="0"/>
                  </a:rPr>
                  <a:t>(r3,s3,t3)</a:t>
                </a:r>
              </a:p>
            </p:txBody>
          </p:sp>
        </p:grpSp>
        <p:sp>
          <p:nvSpPr>
            <p:cNvPr id="942115" name="AutoShape 35"/>
            <p:cNvSpPr>
              <a:spLocks noChangeArrowheads="1"/>
            </p:cNvSpPr>
            <p:nvPr/>
          </p:nvSpPr>
          <p:spPr bwMode="auto">
            <a:xfrm>
              <a:off x="3456" y="3072"/>
              <a:ext cx="864" cy="14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16" name="Rectangle 36"/>
            <p:cNvSpPr>
              <a:spLocks noChangeArrowheads="1"/>
            </p:cNvSpPr>
            <p:nvPr/>
          </p:nvSpPr>
          <p:spPr bwMode="auto">
            <a:xfrm>
              <a:off x="4560" y="2784"/>
              <a:ext cx="720" cy="7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17" name="AutoShape 37"/>
            <p:cNvSpPr>
              <a:spLocks noChangeArrowheads="1"/>
            </p:cNvSpPr>
            <p:nvPr/>
          </p:nvSpPr>
          <p:spPr bwMode="auto">
            <a:xfrm>
              <a:off x="4800" y="2928"/>
              <a:ext cx="288" cy="384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B51-2306-4DA2-A548-CD1322545A44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BA66-23AB-4D70-A662-5A876A8E09E0}" type="slidenum">
              <a:rPr lang="en-US"/>
              <a:pPr/>
              <a:t>44</a:t>
            </a:fld>
            <a:endParaRPr lang="en-US"/>
          </a:p>
        </p:txBody>
      </p:sp>
      <p:sp>
        <p:nvSpPr>
          <p:cNvPr id="962617" name="Rectangle 57"/>
          <p:cNvSpPr>
            <a:spLocks noChangeArrowheads="1"/>
          </p:cNvSpPr>
          <p:nvPr/>
        </p:nvSpPr>
        <p:spPr bwMode="auto">
          <a:xfrm>
            <a:off x="4114800" y="4114800"/>
            <a:ext cx="48006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16" name="Rectangle 56"/>
          <p:cNvSpPr>
            <a:spLocks noChangeArrowheads="1"/>
          </p:cNvSpPr>
          <p:nvPr/>
        </p:nvSpPr>
        <p:spPr bwMode="auto">
          <a:xfrm>
            <a:off x="228600" y="1981200"/>
            <a:ext cx="4495800" cy="464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19175"/>
            <a:r>
              <a:rPr lang="en-US"/>
              <a:t>Slice Based Rendering</a:t>
            </a:r>
          </a:p>
        </p:txBody>
      </p:sp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6781800" y="1752600"/>
            <a:ext cx="1447800" cy="1219200"/>
          </a:xfrm>
          <a:prstGeom prst="rect">
            <a:avLst/>
          </a:prstGeom>
          <a:solidFill>
            <a:srgbClr val="DDDDDD"/>
          </a:solidFill>
          <a:ln w="19050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2564" name="Line 4"/>
          <p:cNvSpPr>
            <a:spLocks noChangeShapeType="1"/>
          </p:cNvSpPr>
          <p:nvPr/>
        </p:nvSpPr>
        <p:spPr bwMode="auto">
          <a:xfrm>
            <a:off x="6858000" y="1981200"/>
            <a:ext cx="3810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5" name="Line 5"/>
          <p:cNvSpPr>
            <a:spLocks noChangeShapeType="1"/>
          </p:cNvSpPr>
          <p:nvPr/>
        </p:nvSpPr>
        <p:spPr bwMode="auto">
          <a:xfrm>
            <a:off x="7239000" y="2286000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6" name="Line 6"/>
          <p:cNvSpPr>
            <a:spLocks noChangeShapeType="1"/>
          </p:cNvSpPr>
          <p:nvPr/>
        </p:nvSpPr>
        <p:spPr bwMode="auto">
          <a:xfrm>
            <a:off x="7239000" y="2971800"/>
            <a:ext cx="0" cy="3048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7" name="Line 7"/>
          <p:cNvSpPr>
            <a:spLocks noChangeShapeType="1"/>
          </p:cNvSpPr>
          <p:nvPr/>
        </p:nvSpPr>
        <p:spPr bwMode="auto">
          <a:xfrm flipV="1">
            <a:off x="7239000" y="2057400"/>
            <a:ext cx="12192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8" name="Line 8"/>
          <p:cNvSpPr>
            <a:spLocks noChangeShapeType="1"/>
          </p:cNvSpPr>
          <p:nvPr/>
        </p:nvSpPr>
        <p:spPr bwMode="auto">
          <a:xfrm>
            <a:off x="8145463" y="1676400"/>
            <a:ext cx="7620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9" name="Line 9"/>
          <p:cNvSpPr>
            <a:spLocks noChangeShapeType="1"/>
          </p:cNvSpPr>
          <p:nvPr/>
        </p:nvSpPr>
        <p:spPr bwMode="auto">
          <a:xfrm flipH="1" flipV="1">
            <a:off x="6858000" y="2667000"/>
            <a:ext cx="152400" cy="457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0" name="Line 10"/>
          <p:cNvSpPr>
            <a:spLocks noChangeShapeType="1"/>
          </p:cNvSpPr>
          <p:nvPr/>
        </p:nvSpPr>
        <p:spPr bwMode="auto">
          <a:xfrm flipH="1" flipV="1">
            <a:off x="6858000" y="2438400"/>
            <a:ext cx="228600" cy="7620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1" name="Line 11"/>
          <p:cNvSpPr>
            <a:spLocks noChangeShapeType="1"/>
          </p:cNvSpPr>
          <p:nvPr/>
        </p:nvSpPr>
        <p:spPr bwMode="auto">
          <a:xfrm flipH="1" flipV="1">
            <a:off x="6858000" y="2133600"/>
            <a:ext cx="381000" cy="11430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2" name="Line 12"/>
          <p:cNvSpPr>
            <a:spLocks noChangeShapeType="1"/>
          </p:cNvSpPr>
          <p:nvPr/>
        </p:nvSpPr>
        <p:spPr bwMode="auto">
          <a:xfrm flipH="1" flipV="1">
            <a:off x="7239000" y="3048000"/>
            <a:ext cx="228600" cy="2286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3" name="Line 13"/>
          <p:cNvSpPr>
            <a:spLocks noChangeShapeType="1"/>
          </p:cNvSpPr>
          <p:nvPr/>
        </p:nvSpPr>
        <p:spPr bwMode="auto">
          <a:xfrm flipH="1" flipV="1">
            <a:off x="6934200" y="1981200"/>
            <a:ext cx="304800" cy="10668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4" name="Line 14"/>
          <p:cNvSpPr>
            <a:spLocks noChangeShapeType="1"/>
          </p:cNvSpPr>
          <p:nvPr/>
        </p:nvSpPr>
        <p:spPr bwMode="auto">
          <a:xfrm flipH="1" flipV="1">
            <a:off x="7239000" y="2819400"/>
            <a:ext cx="533400" cy="457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5" name="Line 15"/>
          <p:cNvSpPr>
            <a:spLocks noChangeShapeType="1"/>
          </p:cNvSpPr>
          <p:nvPr/>
        </p:nvSpPr>
        <p:spPr bwMode="auto">
          <a:xfrm flipH="1" flipV="1">
            <a:off x="7086600" y="2133600"/>
            <a:ext cx="152400" cy="6858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6" name="Line 16"/>
          <p:cNvSpPr>
            <a:spLocks noChangeShapeType="1"/>
          </p:cNvSpPr>
          <p:nvPr/>
        </p:nvSpPr>
        <p:spPr bwMode="auto">
          <a:xfrm flipV="1">
            <a:off x="7086600" y="1905000"/>
            <a:ext cx="76200" cy="2286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7" name="Line 17"/>
          <p:cNvSpPr>
            <a:spLocks noChangeShapeType="1"/>
          </p:cNvSpPr>
          <p:nvPr/>
        </p:nvSpPr>
        <p:spPr bwMode="auto">
          <a:xfrm>
            <a:off x="7543800" y="1828800"/>
            <a:ext cx="685800" cy="609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8" name="Line 18"/>
          <p:cNvSpPr>
            <a:spLocks noChangeShapeType="1"/>
          </p:cNvSpPr>
          <p:nvPr/>
        </p:nvSpPr>
        <p:spPr bwMode="auto">
          <a:xfrm>
            <a:off x="8229600" y="2438400"/>
            <a:ext cx="152400" cy="533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9" name="Line 19"/>
          <p:cNvSpPr>
            <a:spLocks noChangeShapeType="1"/>
          </p:cNvSpPr>
          <p:nvPr/>
        </p:nvSpPr>
        <p:spPr bwMode="auto">
          <a:xfrm flipH="1">
            <a:off x="8229600" y="2971800"/>
            <a:ext cx="15240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0" name="Line 20"/>
          <p:cNvSpPr>
            <a:spLocks noChangeShapeType="1"/>
          </p:cNvSpPr>
          <p:nvPr/>
        </p:nvSpPr>
        <p:spPr bwMode="auto">
          <a:xfrm flipH="1" flipV="1">
            <a:off x="7239000" y="2362200"/>
            <a:ext cx="990600" cy="838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1" name="Line 21"/>
          <p:cNvSpPr>
            <a:spLocks noChangeShapeType="1"/>
          </p:cNvSpPr>
          <p:nvPr/>
        </p:nvSpPr>
        <p:spPr bwMode="auto">
          <a:xfrm flipV="1">
            <a:off x="7239000" y="2286000"/>
            <a:ext cx="0" cy="76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2" name="Line 22"/>
          <p:cNvSpPr>
            <a:spLocks noChangeShapeType="1"/>
          </p:cNvSpPr>
          <p:nvPr/>
        </p:nvSpPr>
        <p:spPr bwMode="auto">
          <a:xfrm flipV="1">
            <a:off x="7239000" y="1828800"/>
            <a:ext cx="304800" cy="457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3" name="Line 23"/>
          <p:cNvSpPr>
            <a:spLocks noChangeShapeType="1"/>
          </p:cNvSpPr>
          <p:nvPr/>
        </p:nvSpPr>
        <p:spPr bwMode="auto">
          <a:xfrm>
            <a:off x="7162800" y="1905000"/>
            <a:ext cx="838200" cy="914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4" name="Line 24"/>
          <p:cNvSpPr>
            <a:spLocks noChangeShapeType="1"/>
          </p:cNvSpPr>
          <p:nvPr/>
        </p:nvSpPr>
        <p:spPr bwMode="auto">
          <a:xfrm>
            <a:off x="6934200" y="1981200"/>
            <a:ext cx="762000" cy="914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5" name="Line 25"/>
          <p:cNvSpPr>
            <a:spLocks noChangeShapeType="1"/>
          </p:cNvSpPr>
          <p:nvPr/>
        </p:nvSpPr>
        <p:spPr bwMode="auto">
          <a:xfrm>
            <a:off x="6858000" y="2133600"/>
            <a:ext cx="609600" cy="838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6" name="Line 26"/>
          <p:cNvSpPr>
            <a:spLocks noChangeShapeType="1"/>
          </p:cNvSpPr>
          <p:nvPr/>
        </p:nvSpPr>
        <p:spPr bwMode="auto">
          <a:xfrm>
            <a:off x="6858000" y="2438400"/>
            <a:ext cx="381000" cy="533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7" name="Line 27"/>
          <p:cNvSpPr>
            <a:spLocks noChangeShapeType="1"/>
          </p:cNvSpPr>
          <p:nvPr/>
        </p:nvSpPr>
        <p:spPr bwMode="auto">
          <a:xfrm>
            <a:off x="6858000" y="2667000"/>
            <a:ext cx="228600" cy="304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8" name="Line 28"/>
          <p:cNvSpPr>
            <a:spLocks noChangeShapeType="1"/>
          </p:cNvSpPr>
          <p:nvPr/>
        </p:nvSpPr>
        <p:spPr bwMode="auto">
          <a:xfrm flipH="1">
            <a:off x="7010400" y="2971800"/>
            <a:ext cx="76200" cy="152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9" name="Line 29"/>
          <p:cNvSpPr>
            <a:spLocks noChangeShapeType="1"/>
          </p:cNvSpPr>
          <p:nvPr/>
        </p:nvSpPr>
        <p:spPr bwMode="auto">
          <a:xfrm flipH="1">
            <a:off x="7086600" y="2971800"/>
            <a:ext cx="15240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90" name="Line 30"/>
          <p:cNvSpPr>
            <a:spLocks noChangeShapeType="1"/>
          </p:cNvSpPr>
          <p:nvPr/>
        </p:nvSpPr>
        <p:spPr bwMode="auto">
          <a:xfrm flipH="1">
            <a:off x="7239000" y="2971800"/>
            <a:ext cx="228600" cy="304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91" name="Line 31"/>
          <p:cNvSpPr>
            <a:spLocks noChangeShapeType="1"/>
          </p:cNvSpPr>
          <p:nvPr/>
        </p:nvSpPr>
        <p:spPr bwMode="auto">
          <a:xfrm flipH="1">
            <a:off x="7467600" y="2895600"/>
            <a:ext cx="228600" cy="3810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92" name="Line 32"/>
          <p:cNvSpPr>
            <a:spLocks noChangeShapeType="1"/>
          </p:cNvSpPr>
          <p:nvPr/>
        </p:nvSpPr>
        <p:spPr bwMode="auto">
          <a:xfrm flipH="1">
            <a:off x="7772400" y="2819400"/>
            <a:ext cx="228600" cy="457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62597" name="Picture 37" descr="twosph-1s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14600"/>
            <a:ext cx="1752600" cy="1660525"/>
          </a:xfrm>
          <a:prstGeom prst="rect">
            <a:avLst/>
          </a:prstGeom>
          <a:noFill/>
        </p:spPr>
      </p:pic>
      <p:pic>
        <p:nvPicPr>
          <p:cNvPr id="962598" name="Picture 38" descr="twosph-5s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362200"/>
            <a:ext cx="2057400" cy="1947863"/>
          </a:xfrm>
          <a:prstGeom prst="rect">
            <a:avLst/>
          </a:prstGeom>
          <a:noFill/>
        </p:spPr>
      </p:pic>
      <p:pic>
        <p:nvPicPr>
          <p:cNvPr id="962599" name="Picture 39" descr="twosph-20s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95800"/>
            <a:ext cx="2057400" cy="1951038"/>
          </a:xfrm>
          <a:prstGeom prst="rect">
            <a:avLst/>
          </a:prstGeom>
          <a:noFill/>
        </p:spPr>
      </p:pic>
      <p:pic>
        <p:nvPicPr>
          <p:cNvPr id="962600" name="Picture 40" descr="twosph-45s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419600"/>
            <a:ext cx="2057400" cy="1947863"/>
          </a:xfrm>
          <a:prstGeom prst="rect">
            <a:avLst/>
          </a:prstGeom>
          <a:noFill/>
        </p:spPr>
      </p:pic>
      <p:pic>
        <p:nvPicPr>
          <p:cNvPr id="962601" name="Picture 41" descr="twosph-85s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419600"/>
            <a:ext cx="2133600" cy="2020888"/>
          </a:xfrm>
          <a:prstGeom prst="rect">
            <a:avLst/>
          </a:prstGeom>
          <a:noFill/>
        </p:spPr>
      </p:pic>
      <p:pic>
        <p:nvPicPr>
          <p:cNvPr id="962602" name="Picture 42" descr="twosph-170sl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343400"/>
            <a:ext cx="2109788" cy="1998663"/>
          </a:xfrm>
          <a:prstGeom prst="rect">
            <a:avLst/>
          </a:prstGeom>
          <a:noFill/>
        </p:spPr>
      </p:pic>
      <p:sp>
        <p:nvSpPr>
          <p:cNvPr id="962603" name="Line 43"/>
          <p:cNvSpPr>
            <a:spLocks noChangeShapeType="1"/>
          </p:cNvSpPr>
          <p:nvPr/>
        </p:nvSpPr>
        <p:spPr bwMode="auto">
          <a:xfrm flipV="1">
            <a:off x="5334000" y="3048000"/>
            <a:ext cx="838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04" name="Text Box 44"/>
          <p:cNvSpPr txBox="1">
            <a:spLocks noChangeArrowheads="1"/>
          </p:cNvSpPr>
          <p:nvPr/>
        </p:nvSpPr>
        <p:spPr bwMode="auto">
          <a:xfrm>
            <a:off x="4572000" y="19050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sz="3200">
                <a:latin typeface="Arial" pitchFamily="34" charset="0"/>
              </a:rPr>
              <a:t>View direction</a:t>
            </a:r>
          </a:p>
        </p:txBody>
      </p:sp>
      <p:sp>
        <p:nvSpPr>
          <p:cNvPr id="962605" name="Text Box 45"/>
          <p:cNvSpPr txBox="1">
            <a:spLocks noChangeArrowheads="1"/>
          </p:cNvSpPr>
          <p:nvPr/>
        </p:nvSpPr>
        <p:spPr bwMode="auto">
          <a:xfrm>
            <a:off x="304800" y="2117725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1 slice</a:t>
            </a:r>
          </a:p>
        </p:txBody>
      </p:sp>
      <p:sp>
        <p:nvSpPr>
          <p:cNvPr id="962606" name="Text Box 46"/>
          <p:cNvSpPr txBox="1">
            <a:spLocks noChangeArrowheads="1"/>
          </p:cNvSpPr>
          <p:nvPr/>
        </p:nvSpPr>
        <p:spPr bwMode="auto">
          <a:xfrm>
            <a:off x="152400" y="417512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5 slices</a:t>
            </a:r>
          </a:p>
        </p:txBody>
      </p:sp>
      <p:sp>
        <p:nvSpPr>
          <p:cNvPr id="962607" name="Text Box 47"/>
          <p:cNvSpPr txBox="1">
            <a:spLocks noChangeArrowheads="1"/>
          </p:cNvSpPr>
          <p:nvPr/>
        </p:nvSpPr>
        <p:spPr bwMode="auto">
          <a:xfrm>
            <a:off x="76200" y="617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20 slices</a:t>
            </a:r>
          </a:p>
        </p:txBody>
      </p:sp>
      <p:sp>
        <p:nvSpPr>
          <p:cNvPr id="962608" name="Text Box 48"/>
          <p:cNvSpPr txBox="1">
            <a:spLocks noChangeArrowheads="1"/>
          </p:cNvSpPr>
          <p:nvPr/>
        </p:nvSpPr>
        <p:spPr bwMode="auto">
          <a:xfrm>
            <a:off x="2209800" y="61880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45 slices</a:t>
            </a:r>
          </a:p>
        </p:txBody>
      </p:sp>
      <p:sp>
        <p:nvSpPr>
          <p:cNvPr id="962609" name="Text Box 49"/>
          <p:cNvSpPr txBox="1">
            <a:spLocks noChangeArrowheads="1"/>
          </p:cNvSpPr>
          <p:nvPr/>
        </p:nvSpPr>
        <p:spPr bwMode="auto">
          <a:xfrm>
            <a:off x="4343400" y="617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85 slices</a:t>
            </a:r>
          </a:p>
        </p:txBody>
      </p:sp>
      <p:sp>
        <p:nvSpPr>
          <p:cNvPr id="962610" name="Text Box 50"/>
          <p:cNvSpPr txBox="1">
            <a:spLocks noChangeArrowheads="1"/>
          </p:cNvSpPr>
          <p:nvPr/>
        </p:nvSpPr>
        <p:spPr bwMode="auto">
          <a:xfrm>
            <a:off x="6553200" y="618807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170 slices</a:t>
            </a:r>
          </a:p>
        </p:txBody>
      </p:sp>
      <p:sp>
        <p:nvSpPr>
          <p:cNvPr id="962611" name="Text Box 51"/>
          <p:cNvSpPr txBox="1">
            <a:spLocks noChangeArrowheads="1"/>
          </p:cNvSpPr>
          <p:nvPr/>
        </p:nvSpPr>
        <p:spPr bwMode="auto">
          <a:xfrm>
            <a:off x="4953000" y="3581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sz="2400" b="1">
                <a:latin typeface="Arial" pitchFamily="34" charset="0"/>
              </a:rPr>
              <a:t>Slices</a:t>
            </a:r>
          </a:p>
        </p:txBody>
      </p:sp>
      <p:grpSp>
        <p:nvGrpSpPr>
          <p:cNvPr id="962612" name="Group 52"/>
          <p:cNvGrpSpPr>
            <a:grpSpLocks/>
          </p:cNvGrpSpPr>
          <p:nvPr/>
        </p:nvGrpSpPr>
        <p:grpSpPr bwMode="auto">
          <a:xfrm flipV="1">
            <a:off x="7162800" y="3352800"/>
            <a:ext cx="609600" cy="381000"/>
            <a:chOff x="3456" y="912"/>
            <a:chExt cx="384" cy="240"/>
          </a:xfrm>
        </p:grpSpPr>
        <p:sp>
          <p:nvSpPr>
            <p:cNvPr id="962613" name="Line 53"/>
            <p:cNvSpPr>
              <a:spLocks noChangeShapeType="1"/>
            </p:cNvSpPr>
            <p:nvPr/>
          </p:nvSpPr>
          <p:spPr bwMode="auto">
            <a:xfrm>
              <a:off x="3792" y="912"/>
              <a:ext cx="48" cy="14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614" name="Line 54"/>
            <p:cNvSpPr>
              <a:spLocks noChangeShapeType="1"/>
            </p:cNvSpPr>
            <p:nvPr/>
          </p:nvSpPr>
          <p:spPr bwMode="auto">
            <a:xfrm flipH="1">
              <a:off x="3648" y="912"/>
              <a:ext cx="144" cy="19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615" name="Line 55"/>
            <p:cNvSpPr>
              <a:spLocks noChangeShapeType="1"/>
            </p:cNvSpPr>
            <p:nvPr/>
          </p:nvSpPr>
          <p:spPr bwMode="auto">
            <a:xfrm flipH="1">
              <a:off x="3456" y="912"/>
              <a:ext cx="336" cy="24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73C6-1ECE-4353-AA43-CE36222D71B6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84AE-EC5F-4108-AB69-B7320AA951F5}" type="slidenum">
              <a:rPr lang="en-US"/>
              <a:pPr/>
              <a:t>45</a:t>
            </a:fld>
            <a:endParaRPr lang="en-US"/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3D texture mapping with hardware tricks to achieve lighting is now feasible.</a:t>
            </a:r>
          </a:p>
        </p:txBody>
      </p:sp>
      <p:grpSp>
        <p:nvGrpSpPr>
          <p:cNvPr id="1014788" name="Group 4"/>
          <p:cNvGrpSpPr>
            <a:grpSpLocks/>
          </p:cNvGrpSpPr>
          <p:nvPr/>
        </p:nvGrpSpPr>
        <p:grpSpPr bwMode="auto">
          <a:xfrm>
            <a:off x="914400" y="2743200"/>
            <a:ext cx="8234363" cy="3886200"/>
            <a:chOff x="576" y="1728"/>
            <a:chExt cx="5187" cy="2448"/>
          </a:xfrm>
        </p:grpSpPr>
        <p:pic>
          <p:nvPicPr>
            <p:cNvPr id="1014789" name="Picture 5" descr="female"/>
            <p:cNvPicPr>
              <a:picLocks noChangeAspect="1" noChangeArrowheads="1"/>
            </p:cNvPicPr>
            <p:nvPr/>
          </p:nvPicPr>
          <p:blipFill>
            <a:blip r:embed="rId2"/>
            <a:srcRect l="54286" r="952"/>
            <a:stretch>
              <a:fillRect/>
            </a:stretch>
          </p:blipFill>
          <p:spPr bwMode="auto">
            <a:xfrm rot="-10800000">
              <a:off x="3024" y="1728"/>
              <a:ext cx="2256" cy="2448"/>
            </a:xfrm>
            <a:prstGeom prst="rect">
              <a:avLst/>
            </a:prstGeom>
            <a:noFill/>
          </p:spPr>
        </p:pic>
        <p:pic>
          <p:nvPicPr>
            <p:cNvPr id="1014790" name="Picture 6" descr="female"/>
            <p:cNvPicPr>
              <a:picLocks noChangeAspect="1" noChangeArrowheads="1"/>
            </p:cNvPicPr>
            <p:nvPr/>
          </p:nvPicPr>
          <p:blipFill>
            <a:blip r:embed="rId2"/>
            <a:srcRect l="1904" r="54286"/>
            <a:stretch>
              <a:fillRect/>
            </a:stretch>
          </p:blipFill>
          <p:spPr bwMode="auto">
            <a:xfrm rot="-10800000">
              <a:off x="576" y="1728"/>
              <a:ext cx="2208" cy="2448"/>
            </a:xfrm>
            <a:prstGeom prst="rect">
              <a:avLst/>
            </a:prstGeom>
            <a:noFill/>
          </p:spPr>
        </p:pic>
        <p:sp>
          <p:nvSpPr>
            <p:cNvPr id="1014791" name="Text Box 7"/>
            <p:cNvSpPr txBox="1">
              <a:spLocks noChangeArrowheads="1"/>
            </p:cNvSpPr>
            <p:nvPr/>
          </p:nvSpPr>
          <p:spPr bwMode="auto">
            <a:xfrm>
              <a:off x="5222" y="3828"/>
              <a:ext cx="5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000"/>
                <a:t>C. Lao, OSU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5553-A951-4321-9B4A-0BFB7173479D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AD05-45EC-43C6-926D-E31B33DB8535}" type="slidenum">
              <a:rPr lang="en-US"/>
              <a:pPr/>
              <a:t>46</a:t>
            </a:fld>
            <a:endParaRPr lang="en-US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  <a:buFontTx/>
              <a:buBlip>
                <a:blip r:embed="rId2"/>
              </a:buBlip>
            </a:pPr>
            <a:r>
              <a:rPr lang="en-US" sz="2400"/>
              <a:t>Gradient estimation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 sz="2000"/>
              <a:t>Pre-computed gradients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 sz="2000"/>
              <a:t>On-the-fly gradients</a:t>
            </a:r>
          </a:p>
          <a:p>
            <a:pPr>
              <a:buSzPct val="80000"/>
              <a:buFontTx/>
              <a:buBlip>
                <a:blip r:embed="rId2"/>
              </a:buBlip>
            </a:pPr>
            <a:endParaRPr lang="en-US" sz="2400"/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400"/>
              <a:t>Per-pixel illumination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 sz="2000"/>
              <a:t>Non-polygonal shaded </a:t>
            </a:r>
            <a:br>
              <a:rPr lang="en-US" sz="2000"/>
            </a:br>
            <a:r>
              <a:rPr lang="en-US" sz="2000"/>
              <a:t>isosurfaces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 sz="2000"/>
              <a:t>Volume shading</a:t>
            </a:r>
          </a:p>
          <a:p>
            <a:pPr>
              <a:buSzPct val="80000"/>
              <a:buFontTx/>
              <a:buBlip>
                <a:blip r:embed="rId2"/>
              </a:buBlip>
            </a:pPr>
            <a:endParaRPr lang="en-US" sz="2400"/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400"/>
              <a:t>Pre-computed illumination</a:t>
            </a:r>
          </a:p>
          <a:p>
            <a:pPr>
              <a:buSzPct val="80000"/>
              <a:buFontTx/>
              <a:buBlip>
                <a:blip r:embed="rId2"/>
              </a:buBlip>
            </a:pPr>
            <a:endParaRPr lang="en-US" sz="2400"/>
          </a:p>
        </p:txBody>
      </p:sp>
      <p:pic>
        <p:nvPicPr>
          <p:cNvPr id="1091588" name="Picture 4" descr="head512"/>
          <p:cNvPicPr>
            <a:picLocks noChangeAspect="1" noChangeArrowheads="1"/>
          </p:cNvPicPr>
          <p:nvPr/>
        </p:nvPicPr>
        <p:blipFill>
          <a:blip r:embed="rId3" cstate="print"/>
          <a:srcRect l="842" t="3252" r="842" b="813"/>
          <a:stretch>
            <a:fillRect/>
          </a:stretch>
        </p:blipFill>
        <p:spPr bwMode="auto">
          <a:xfrm>
            <a:off x="5486400" y="3581400"/>
            <a:ext cx="25606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589" name="Picture 5"/>
          <p:cNvPicPr>
            <a:picLocks noChangeAspect="1" noChangeArrowheads="1"/>
          </p:cNvPicPr>
          <p:nvPr/>
        </p:nvPicPr>
        <p:blipFill>
          <a:blip r:embed="rId4"/>
          <a:srcRect l="1846" t="5275" r="1846" b="1758"/>
          <a:stretch>
            <a:fillRect/>
          </a:stretch>
        </p:blipFill>
        <p:spPr bwMode="auto">
          <a:xfrm>
            <a:off x="5486400" y="914400"/>
            <a:ext cx="2555875" cy="259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5C88-9B69-4FC2-B447-1C2F81346FF5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95D7-F2D7-439C-8BEA-8F688D36056C}" type="slidenum">
              <a:rPr lang="en-US"/>
              <a:pPr/>
              <a:t>5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Graphics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r>
              <a:rPr lang="en-US"/>
              <a:t>Traditionally, graphics objects are modeled with surface primitives (</a:t>
            </a:r>
            <a:r>
              <a:rPr lang="en-US" i="1"/>
              <a:t>surface graphics</a:t>
            </a:r>
            <a:r>
              <a:rPr lang="en-US"/>
              <a:t>).</a:t>
            </a:r>
          </a:p>
          <a:p>
            <a:r>
              <a:rPr lang="en-US"/>
              <a:t>Continuous in object space</a:t>
            </a:r>
          </a:p>
        </p:txBody>
      </p:sp>
      <p:pic>
        <p:nvPicPr>
          <p:cNvPr id="515076" name="Picture 4" descr="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733800"/>
            <a:ext cx="2792413" cy="2719388"/>
          </a:xfrm>
          <a:prstGeom prst="rect">
            <a:avLst/>
          </a:prstGeom>
          <a:noFill/>
        </p:spPr>
      </p:pic>
      <p:pic>
        <p:nvPicPr>
          <p:cNvPr id="515077" name="Picture 5" descr="table_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33800"/>
            <a:ext cx="2786063" cy="272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0E77-4B11-4ED3-A37B-13422542110E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54B-1D83-4273-985B-7D8AB4D9B5A3}" type="slidenum">
              <a:rPr lang="en-US"/>
              <a:pPr/>
              <a:t>6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762000"/>
          </a:xfrm>
        </p:spPr>
        <p:txBody>
          <a:bodyPr/>
          <a:lstStyle/>
          <a:p>
            <a:r>
              <a:rPr lang="en-US"/>
              <a:t>Difficulty with Surface Graphics 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Volumetric object handling</a:t>
            </a:r>
          </a:p>
          <a:p>
            <a:pPr lvl="1"/>
            <a:r>
              <a:rPr lang="en-US"/>
              <a:t>gases, fire, smoke, clouds (amorphous data)</a:t>
            </a:r>
          </a:p>
          <a:p>
            <a:pPr lvl="1"/>
            <a:r>
              <a:rPr lang="en-US"/>
              <a:t>sampled data sets (MRI, CT, scientific)</a:t>
            </a:r>
          </a:p>
          <a:p>
            <a:endParaRPr lang="en-US"/>
          </a:p>
          <a:p>
            <a:r>
              <a:rPr lang="en-US"/>
              <a:t>Peeling, cutting, sculpting</a:t>
            </a:r>
          </a:p>
          <a:p>
            <a:pPr lvl="1"/>
            <a:r>
              <a:rPr lang="en-US"/>
              <a:t>any operation that exposes </a:t>
            </a:r>
            <a:br>
              <a:rPr lang="en-US"/>
            </a:br>
            <a:r>
              <a:rPr lang="en-US"/>
              <a:t>the interior</a:t>
            </a:r>
          </a:p>
        </p:txBody>
      </p:sp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114800"/>
            <a:ext cx="2333625" cy="2324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15BB-0951-48BC-BB4D-B6A3FCDE430C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A06-0917-4763-B2BC-6319987DA555}" type="slidenum">
              <a:rPr lang="en-US"/>
              <a:pPr/>
              <a:t>7</a:t>
            </a:fld>
            <a:endParaRPr lang="en-US"/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4800600" y="2286000"/>
            <a:ext cx="38862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Graphics 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r>
              <a:rPr lang="en-US" sz="2800"/>
              <a:t>Defines objects on a 3D raster, or discrete grid in object space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 sz="2800"/>
          </a:p>
          <a:p>
            <a:r>
              <a:rPr lang="en-US" sz="2800"/>
              <a:t>Raster grids: structured or unstructured</a:t>
            </a:r>
          </a:p>
          <a:p>
            <a:r>
              <a:rPr lang="en-US" sz="2800"/>
              <a:t>Data sets: sampled, computed, or voxelized</a:t>
            </a:r>
          </a:p>
          <a:p>
            <a:r>
              <a:rPr lang="en-US" sz="2800"/>
              <a:t>Peeling,cutting … are easy with a volume model</a:t>
            </a:r>
            <a:endParaRPr lang="en-US"/>
          </a:p>
        </p:txBody>
      </p:sp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62200"/>
            <a:ext cx="3733800" cy="1905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9BEE-5DE0-4228-8B8A-5E694E4BFF6C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0BE2-B8E8-4A1B-B930-17700F871A41}" type="slidenum">
              <a:rPr lang="en-US"/>
              <a:pPr/>
              <a:t>8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Graphics &amp; Surface Graphics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553200" cy="472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AE17-C4EF-47DB-938D-DEA8047B5B94}" type="datetime1">
              <a:rPr lang="en-US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A180-67C8-4942-9396-C39E47FCE93D}" type="slidenum">
              <a:rPr lang="en-US"/>
              <a:pPr/>
              <a:t>9</a:t>
            </a:fld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848600" cy="838200"/>
          </a:xfrm>
        </p:spPr>
        <p:txBody>
          <a:bodyPr/>
          <a:lstStyle/>
          <a:p>
            <a:r>
              <a:rPr lang="en-US"/>
              <a:t>Volume Graphics - Cons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543800" cy="3810000"/>
          </a:xfrm>
        </p:spPr>
        <p:txBody>
          <a:bodyPr/>
          <a:lstStyle/>
          <a:p>
            <a:r>
              <a:rPr lang="en-US"/>
              <a:t>Disadvantages: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Large memory and processing power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Object- space aliasing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Discrete transformations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Notion of objects is different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C:\Reference\Microsoft Office\Templates\Presentation Designs\Contemporary Portrait.pot</Template>
  <TotalTime>8488</TotalTime>
  <Words>1508</Words>
  <Application>Microsoft PowerPoint</Application>
  <PresentationFormat>On-screen Show (4:3)</PresentationFormat>
  <Paragraphs>400</Paragraphs>
  <Slides>46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Contemporary Portrait</vt:lpstr>
      <vt:lpstr>Image</vt:lpstr>
      <vt:lpstr>Clip</vt:lpstr>
      <vt:lpstr>Volume Rendering</vt:lpstr>
      <vt:lpstr>Acknowledgements</vt:lpstr>
      <vt:lpstr>Visualization of Volumetric Data</vt:lpstr>
      <vt:lpstr>Visualization of Volumetric Data</vt:lpstr>
      <vt:lpstr>Surface Graphics</vt:lpstr>
      <vt:lpstr>Difficulty with Surface Graphics </vt:lpstr>
      <vt:lpstr>Volume Graphics </vt:lpstr>
      <vt:lpstr>Volume Graphics &amp; Surface Graphics</vt:lpstr>
      <vt:lpstr>Volume Graphics - Cons</vt:lpstr>
      <vt:lpstr>Volume Graphics - Pros</vt:lpstr>
      <vt:lpstr>Volume Graphics Applications (simulation data set)</vt:lpstr>
      <vt:lpstr>More Volume Graphics Applications (artistic data set)</vt:lpstr>
      <vt:lpstr>How to visualize?</vt:lpstr>
      <vt:lpstr>Volume Data</vt:lpstr>
      <vt:lpstr>Direct Volume Rendering</vt:lpstr>
      <vt:lpstr>Direct Rendering Pipeline I</vt:lpstr>
      <vt:lpstr>Direct Rendering Pipeline</vt:lpstr>
      <vt:lpstr>Classification</vt:lpstr>
      <vt:lpstr>Ray Traversal Schemes</vt:lpstr>
      <vt:lpstr>Ray Traversal - First</vt:lpstr>
      <vt:lpstr>Ray Traversal - Average</vt:lpstr>
      <vt:lpstr>Ray Traversal - MIP</vt:lpstr>
      <vt:lpstr>Maximum Intensity Projection (1)</vt:lpstr>
      <vt:lpstr>Maximum Intensity Projection (2)</vt:lpstr>
      <vt:lpstr>Ray Traversal - Accumulate</vt:lpstr>
      <vt:lpstr>Texture-Based Volume Rendering</vt:lpstr>
      <vt:lpstr>Texture-based Volume Rendering</vt:lpstr>
      <vt:lpstr>Texture Mapping</vt:lpstr>
      <vt:lpstr>Texture-based Volume Rendering</vt:lpstr>
      <vt:lpstr>Texture-Based Volume Rendering</vt:lpstr>
      <vt:lpstr>Texture-based Volume Rendering</vt:lpstr>
      <vt:lpstr>Texture-based Volume Rendering</vt:lpstr>
      <vt:lpstr>Render Proxy Geometry</vt:lpstr>
      <vt:lpstr>Texture Mapping </vt:lpstr>
      <vt:lpstr>Texture Mapping (2) </vt:lpstr>
      <vt:lpstr>Texture based volume rendering</vt:lpstr>
      <vt:lpstr>2D Textured Slices (1)</vt:lpstr>
      <vt:lpstr>Three copies of data needed</vt:lpstr>
      <vt:lpstr>3D Texture Based Volume Rendering</vt:lpstr>
      <vt:lpstr>3D Texture Based Volume Rendering</vt:lpstr>
      <vt:lpstr>3D Texture Mapping</vt:lpstr>
      <vt:lpstr>3D Texture Mapping</vt:lpstr>
      <vt:lpstr>Solid (3D) Texture Mapping</vt:lpstr>
      <vt:lpstr>Slice Based Rendering</vt:lpstr>
      <vt:lpstr>Lighting and Shading</vt:lpstr>
      <vt:lpstr>Lighting and Shading</vt:lpstr>
    </vt:vector>
  </TitlesOfParts>
  <Company>The Ohio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Visualization</dc:title>
  <dc:subject>Volume Rendering</dc:subject>
  <dc:creator>Roger A. Crawfis</dc:creator>
  <cp:lastModifiedBy>Roger Crawfis</cp:lastModifiedBy>
  <cp:revision>90</cp:revision>
  <cp:lastPrinted>1999-10-08T16:34:22Z</cp:lastPrinted>
  <dcterms:created xsi:type="dcterms:W3CDTF">1998-08-10T12:51:53Z</dcterms:created>
  <dcterms:modified xsi:type="dcterms:W3CDTF">2009-03-13T13:14:13Z</dcterms:modified>
</cp:coreProperties>
</file>