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81" r:id="rId3"/>
    <p:sldId id="257" r:id="rId4"/>
    <p:sldId id="282" r:id="rId5"/>
    <p:sldId id="272" r:id="rId6"/>
    <p:sldId id="273" r:id="rId7"/>
    <p:sldId id="280" r:id="rId8"/>
    <p:sldId id="260" r:id="rId9"/>
    <p:sldId id="261" r:id="rId10"/>
    <p:sldId id="274" r:id="rId11"/>
    <p:sldId id="275" r:id="rId12"/>
    <p:sldId id="276" r:id="rId13"/>
    <p:sldId id="277" r:id="rId14"/>
    <p:sldId id="278" r:id="rId15"/>
    <p:sldId id="259" r:id="rId16"/>
    <p:sldId id="262" r:id="rId17"/>
    <p:sldId id="263" r:id="rId18"/>
    <p:sldId id="266" r:id="rId19"/>
    <p:sldId id="264" r:id="rId20"/>
    <p:sldId id="265" r:id="rId21"/>
    <p:sldId id="267" r:id="rId22"/>
    <p:sldId id="269" r:id="rId23"/>
    <p:sldId id="268" r:id="rId24"/>
    <p:sldId id="279" r:id="rId25"/>
    <p:sldId id="270" r:id="rId26"/>
    <p:sldId id="271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D1E3B-7CD7-40CF-A7BC-728C107D0668}" type="slidenum">
              <a:rPr lang="en-US"/>
              <a:pPr/>
              <a:t>13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0"/>
            <a:ext cx="6711950" cy="5033963"/>
          </a:xfrm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560" y="5030108"/>
            <a:ext cx="6061769" cy="4113892"/>
          </a:xfrm>
        </p:spPr>
        <p:txBody>
          <a:bodyPr/>
          <a:lstStyle/>
          <a:p>
            <a:r>
              <a:rPr lang="en-US"/>
              <a:t>This is what it looks like if we compute the integral with a varying number of slices, or sample points.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nas-dl\HOME\WWW\cse781\Slides\FISHKILL.MOV" TargetMode="External"/><Relationship Id="rId4" Type="http://schemas.openxmlformats.org/officeDocument/2006/relationships/hyperlink" Target="http://www.cse.ohio-state.edu/~crawfis/cse781/Slides/FISHKILL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ideout.net/blog/?p=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motion.com.au/free_motion.html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envmap.ra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4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C365-6061-4387-BACF-3A8214D00C5D}" type="datetime1">
              <a:rPr lang="en-US"/>
              <a:pPr/>
              <a:t>2/24/2011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88D7-C0BE-4E5C-87F3-697F7C4869B9}" type="slidenum">
              <a:rPr lang="en-US"/>
              <a:pPr/>
              <a:t>10</a:t>
            </a:fld>
            <a:endParaRPr lang="en-US"/>
          </a:p>
        </p:txBody>
      </p:sp>
      <p:pic>
        <p:nvPicPr>
          <p:cNvPr id="1059842" name="Picture 2" descr="slic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2262188"/>
            <a:ext cx="1395412" cy="1403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3" name="Picture 3" descr="slice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2455863"/>
            <a:ext cx="1463675" cy="147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4" name="Picture 4" descr="slice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3" y="2701925"/>
            <a:ext cx="1481137" cy="1481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5" name="Picture 5" descr="slice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75" y="3144838"/>
            <a:ext cx="1535113" cy="1535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9846" name="Picture 6" descr="slice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88" y="3722688"/>
            <a:ext cx="1646237" cy="165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792163" y="1527175"/>
            <a:ext cx="1550987" cy="485775"/>
          </a:xfrm>
          <a:prstGeom prst="rect">
            <a:avLst/>
          </a:prstGeom>
          <a:gradFill rotWithShape="1">
            <a:gsLst>
              <a:gs pos="0">
                <a:srgbClr val="600000">
                  <a:gamma/>
                  <a:shade val="46275"/>
                  <a:invGamma/>
                </a:srgbClr>
              </a:gs>
              <a:gs pos="50000">
                <a:srgbClr val="600000"/>
              </a:gs>
              <a:gs pos="100000">
                <a:srgbClr val="600000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None/>
            </a:pPr>
            <a:r>
              <a:rPr kumimoji="0" lang="de-DE" sz="2400">
                <a:solidFill>
                  <a:schemeClr val="bg1"/>
                </a:solidFill>
                <a:latin typeface="Verdana" pitchFamily="34" charset="0"/>
              </a:rPr>
              <a:t>Data Set</a:t>
            </a: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3244850" y="1527175"/>
            <a:ext cx="2695575" cy="485775"/>
          </a:xfrm>
          <a:prstGeom prst="rect">
            <a:avLst/>
          </a:prstGeom>
          <a:gradFill rotWithShape="1">
            <a:gsLst>
              <a:gs pos="0">
                <a:srgbClr val="600000">
                  <a:gamma/>
                  <a:shade val="46275"/>
                  <a:invGamma/>
                </a:srgbClr>
              </a:gs>
              <a:gs pos="50000">
                <a:srgbClr val="600000"/>
              </a:gs>
              <a:gs pos="100000">
                <a:srgbClr val="600000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None/>
            </a:pPr>
            <a:r>
              <a:rPr kumimoji="0" lang="de-DE" sz="2400">
                <a:solidFill>
                  <a:schemeClr val="bg1"/>
                </a:solidFill>
                <a:latin typeface="Verdana" pitchFamily="34" charset="0"/>
              </a:rPr>
              <a:t>Proxy Geometry</a:t>
            </a:r>
          </a:p>
        </p:txBody>
      </p:sp>
      <p:sp>
        <p:nvSpPr>
          <p:cNvPr id="1059849" name="AutoShape 9"/>
          <p:cNvSpPr>
            <a:spLocks noChangeArrowheads="1"/>
          </p:cNvSpPr>
          <p:nvPr/>
        </p:nvSpPr>
        <p:spPr bwMode="auto">
          <a:xfrm rot="37800000">
            <a:off x="2420144" y="4158456"/>
            <a:ext cx="585788" cy="600075"/>
          </a:xfrm>
          <a:prstGeom prst="downArrow">
            <a:avLst>
              <a:gd name="adj1" fmla="val 44713"/>
              <a:gd name="adj2" fmla="val 40923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9850" name="AutoShape 10"/>
          <p:cNvSpPr>
            <a:spLocks noChangeArrowheads="1"/>
          </p:cNvSpPr>
          <p:nvPr/>
        </p:nvSpPr>
        <p:spPr bwMode="auto">
          <a:xfrm rot="37800000">
            <a:off x="5426869" y="4158456"/>
            <a:ext cx="585788" cy="600075"/>
          </a:xfrm>
          <a:prstGeom prst="downArrow">
            <a:avLst>
              <a:gd name="adj1" fmla="val 44713"/>
              <a:gd name="adj2" fmla="val 40923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59851" name="Picture 11" descr="noill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4063" y="2130425"/>
            <a:ext cx="3068637" cy="3227388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71788" y="2706688"/>
            <a:ext cx="2873375" cy="2646362"/>
            <a:chOff x="1809" y="1362"/>
            <a:chExt cx="1810" cy="1667"/>
          </a:xfrm>
        </p:grpSpPr>
        <p:pic>
          <p:nvPicPr>
            <p:cNvPr id="1059853" name="Picture 13" descr="neu-10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09" y="1362"/>
              <a:ext cx="1810" cy="1667"/>
            </a:xfrm>
            <a:prstGeom prst="rect">
              <a:avLst/>
            </a:prstGeom>
            <a:noFill/>
          </p:spPr>
        </p:pic>
        <p:sp>
          <p:nvSpPr>
            <p:cNvPr id="1059854" name="Freeform 14"/>
            <p:cNvSpPr>
              <a:spLocks/>
            </p:cNvSpPr>
            <p:nvPr/>
          </p:nvSpPr>
          <p:spPr bwMode="auto">
            <a:xfrm>
              <a:off x="1911" y="1590"/>
              <a:ext cx="714" cy="1353"/>
            </a:xfrm>
            <a:custGeom>
              <a:avLst/>
              <a:gdLst/>
              <a:ahLst/>
              <a:cxnLst>
                <a:cxn ang="0">
                  <a:pos x="111" y="804"/>
                </a:cxn>
                <a:cxn ang="0">
                  <a:pos x="0" y="0"/>
                </a:cxn>
                <a:cxn ang="0">
                  <a:pos x="714" y="318"/>
                </a:cxn>
                <a:cxn ang="0">
                  <a:pos x="699" y="1353"/>
                </a:cxn>
                <a:cxn ang="0">
                  <a:pos x="111" y="804"/>
                </a:cxn>
              </a:cxnLst>
              <a:rect l="0" t="0" r="r" b="b"/>
              <a:pathLst>
                <a:path w="714" h="1353">
                  <a:moveTo>
                    <a:pt x="111" y="804"/>
                  </a:moveTo>
                  <a:lnTo>
                    <a:pt x="0" y="0"/>
                  </a:lnTo>
                  <a:lnTo>
                    <a:pt x="714" y="318"/>
                  </a:lnTo>
                  <a:lnTo>
                    <a:pt x="699" y="1353"/>
                  </a:lnTo>
                  <a:lnTo>
                    <a:pt x="111" y="804"/>
                  </a:lnTo>
                  <a:close/>
                </a:path>
              </a:pathLst>
            </a:custGeom>
            <a:gradFill rotWithShape="1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>
                    <a:alpha val="21001"/>
                  </a:srgbClr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855" name="Freeform 15"/>
            <p:cNvSpPr>
              <a:spLocks/>
            </p:cNvSpPr>
            <p:nvPr/>
          </p:nvSpPr>
          <p:spPr bwMode="auto">
            <a:xfrm>
              <a:off x="2613" y="1656"/>
              <a:ext cx="864" cy="1281"/>
            </a:xfrm>
            <a:custGeom>
              <a:avLst/>
              <a:gdLst/>
              <a:ahLst/>
              <a:cxnLst>
                <a:cxn ang="0">
                  <a:pos x="15" y="249"/>
                </a:cxn>
                <a:cxn ang="0">
                  <a:pos x="864" y="0"/>
                </a:cxn>
                <a:cxn ang="0">
                  <a:pos x="699" y="810"/>
                </a:cxn>
                <a:cxn ang="0">
                  <a:pos x="0" y="1281"/>
                </a:cxn>
                <a:cxn ang="0">
                  <a:pos x="15" y="249"/>
                </a:cxn>
              </a:cxnLst>
              <a:rect l="0" t="0" r="r" b="b"/>
              <a:pathLst>
                <a:path w="864" h="1281">
                  <a:moveTo>
                    <a:pt x="15" y="249"/>
                  </a:moveTo>
                  <a:lnTo>
                    <a:pt x="864" y="0"/>
                  </a:lnTo>
                  <a:lnTo>
                    <a:pt x="699" y="810"/>
                  </a:lnTo>
                  <a:lnTo>
                    <a:pt x="0" y="1281"/>
                  </a:lnTo>
                  <a:lnTo>
                    <a:pt x="15" y="249"/>
                  </a:lnTo>
                  <a:close/>
                </a:path>
              </a:pathLst>
            </a:custGeom>
            <a:gradFill rotWithShape="1">
              <a:gsLst>
                <a:gs pos="0">
                  <a:srgbClr val="9999FF">
                    <a:alpha val="20000"/>
                  </a:srgbClr>
                </a:gs>
                <a:gs pos="100000">
                  <a:srgbClr val="9999FF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856" name="Freeform 16"/>
            <p:cNvSpPr>
              <a:spLocks/>
            </p:cNvSpPr>
            <p:nvPr/>
          </p:nvSpPr>
          <p:spPr bwMode="auto">
            <a:xfrm>
              <a:off x="1917" y="1482"/>
              <a:ext cx="1560" cy="42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798" y="0"/>
                </a:cxn>
                <a:cxn ang="0">
                  <a:pos x="1560" y="171"/>
                </a:cxn>
                <a:cxn ang="0">
                  <a:pos x="708" y="420"/>
                </a:cxn>
                <a:cxn ang="0">
                  <a:pos x="0" y="102"/>
                </a:cxn>
              </a:cxnLst>
              <a:rect l="0" t="0" r="r" b="b"/>
              <a:pathLst>
                <a:path w="1560" h="420">
                  <a:moveTo>
                    <a:pt x="0" y="102"/>
                  </a:moveTo>
                  <a:lnTo>
                    <a:pt x="798" y="0"/>
                  </a:lnTo>
                  <a:lnTo>
                    <a:pt x="1560" y="171"/>
                  </a:lnTo>
                  <a:lnTo>
                    <a:pt x="708" y="420"/>
                  </a:lnTo>
                  <a:lnTo>
                    <a:pt x="0" y="102"/>
                  </a:lnTo>
                  <a:close/>
                </a:path>
              </a:pathLst>
            </a:custGeom>
            <a:gradFill rotWithShape="1">
              <a:gsLst>
                <a:gs pos="0">
                  <a:srgbClr val="9999FF">
                    <a:alpha val="20000"/>
                  </a:srgbClr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857" name="Text Box 17"/>
          <p:cNvSpPr txBox="1">
            <a:spLocks noChangeArrowheads="1"/>
          </p:cNvSpPr>
          <p:nvPr/>
        </p:nvSpPr>
        <p:spPr bwMode="auto">
          <a:xfrm>
            <a:off x="6897688" y="1512888"/>
            <a:ext cx="1192212" cy="485775"/>
          </a:xfrm>
          <a:prstGeom prst="rect">
            <a:avLst/>
          </a:prstGeom>
          <a:gradFill rotWithShape="1">
            <a:gsLst>
              <a:gs pos="0">
                <a:srgbClr val="600000">
                  <a:gamma/>
                  <a:shade val="46275"/>
                  <a:invGamma/>
                </a:srgbClr>
              </a:gs>
              <a:gs pos="50000">
                <a:srgbClr val="600000"/>
              </a:gs>
              <a:gs pos="100000">
                <a:srgbClr val="600000">
                  <a:gamma/>
                  <a:shade val="46275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FontTx/>
              <a:buNone/>
            </a:pPr>
            <a:r>
              <a:rPr kumimoji="0" lang="de-DE" sz="2400">
                <a:solidFill>
                  <a:schemeClr val="bg1"/>
                </a:solidFill>
                <a:latin typeface="Verdana" pitchFamily="34" charset="0"/>
              </a:rPr>
              <a:t>Image</a:t>
            </a:r>
          </a:p>
        </p:txBody>
      </p:sp>
      <p:sp>
        <p:nvSpPr>
          <p:cNvPr id="1059858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 lIns="0" tIns="0" rIns="0" bIns="0"/>
          <a:lstStyle/>
          <a:p>
            <a:r>
              <a:rPr lang="en-US"/>
              <a:t>Texture-Based Volume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7" grpId="0" animBg="1"/>
      <p:bldP spid="1059848" grpId="0" animBg="1"/>
      <p:bldP spid="1059849" grpId="0" animBg="1"/>
      <p:bldP spid="1059850" grpId="0" animBg="1"/>
      <p:bldP spid="10598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7BFD-4393-43A1-81C6-2D7B1D93C526}" type="datetime1">
              <a:rPr lang="en-US"/>
              <a:pPr/>
              <a:t>2/24/2011</a:t>
            </a:fld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CDB0-AF08-44F1-A5B5-9B92A78AE0B4}" type="slidenum">
              <a:rPr lang="en-US"/>
              <a:pPr/>
              <a:t>11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3D Texture Based Volume Rendering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View-aligned slices; clip slice geometry</a:t>
            </a:r>
          </a:p>
          <a:p>
            <a:r>
              <a:rPr lang="en-US" sz="2400"/>
              <a:t>Single 3D texture</a:t>
            </a:r>
          </a:p>
          <a:p>
            <a:r>
              <a:rPr lang="en-US" sz="2400"/>
              <a:t>Tri-linear interpolation</a:t>
            </a:r>
          </a:p>
          <a:p>
            <a:endParaRPr lang="en-US" sz="2400"/>
          </a:p>
        </p:txBody>
      </p:sp>
      <p:pic>
        <p:nvPicPr>
          <p:cNvPr id="1073156" name="Picture 4" descr="sampling_distance_3d_parall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088" y="1706563"/>
            <a:ext cx="2190750" cy="2765425"/>
          </a:xfrm>
          <a:prstGeom prst="rect">
            <a:avLst/>
          </a:prstGeom>
          <a:noFill/>
        </p:spPr>
      </p:pic>
      <p:sp>
        <p:nvSpPr>
          <p:cNvPr id="1073157" name="Freeform 5"/>
          <p:cNvSpPr>
            <a:spLocks/>
          </p:cNvSpPr>
          <p:nvPr/>
        </p:nvSpPr>
        <p:spPr bwMode="auto">
          <a:xfrm flipH="1">
            <a:off x="1208088" y="4452938"/>
            <a:ext cx="1792287" cy="1323975"/>
          </a:xfrm>
          <a:custGeom>
            <a:avLst/>
            <a:gdLst/>
            <a:ahLst/>
            <a:cxnLst>
              <a:cxn ang="0">
                <a:pos x="2604" y="1092"/>
              </a:cxn>
              <a:cxn ang="0">
                <a:pos x="1584" y="0"/>
              </a:cxn>
              <a:cxn ang="0">
                <a:pos x="0" y="480"/>
              </a:cxn>
              <a:cxn ang="0">
                <a:pos x="684" y="1920"/>
              </a:cxn>
            </a:cxnLst>
            <a:rect l="0" t="0" r="r" b="b"/>
            <a:pathLst>
              <a:path w="2604" h="1920">
                <a:moveTo>
                  <a:pt x="2604" y="1092"/>
                </a:moveTo>
                <a:lnTo>
                  <a:pt x="1584" y="0"/>
                </a:lnTo>
                <a:lnTo>
                  <a:pt x="0" y="480"/>
                </a:lnTo>
                <a:lnTo>
                  <a:pt x="684" y="192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58" name="Line 6"/>
          <p:cNvSpPr>
            <a:spLocks noChangeShapeType="1"/>
          </p:cNvSpPr>
          <p:nvPr/>
        </p:nvSpPr>
        <p:spPr bwMode="auto">
          <a:xfrm flipH="1" flipV="1">
            <a:off x="1851025" y="3360738"/>
            <a:ext cx="58738" cy="1096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59" name="Freeform 7"/>
          <p:cNvSpPr>
            <a:spLocks/>
          </p:cNvSpPr>
          <p:nvPr/>
        </p:nvSpPr>
        <p:spPr bwMode="auto">
          <a:xfrm flipH="1">
            <a:off x="1819275" y="4283075"/>
            <a:ext cx="400050" cy="274638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462" y="0"/>
              </a:cxn>
              <a:cxn ang="0">
                <a:pos x="582" y="396"/>
              </a:cxn>
              <a:cxn ang="0">
                <a:pos x="0" y="390"/>
              </a:cxn>
            </a:cxnLst>
            <a:rect l="0" t="0" r="r" b="b"/>
            <a:pathLst>
              <a:path w="582" h="396">
                <a:moveTo>
                  <a:pt x="0" y="390"/>
                </a:moveTo>
                <a:lnTo>
                  <a:pt x="462" y="0"/>
                </a:lnTo>
                <a:lnTo>
                  <a:pt x="582" y="396"/>
                </a:lnTo>
                <a:lnTo>
                  <a:pt x="0" y="39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0" name="Freeform 8"/>
          <p:cNvSpPr>
            <a:spLocks/>
          </p:cNvSpPr>
          <p:nvPr/>
        </p:nvSpPr>
        <p:spPr bwMode="auto">
          <a:xfrm flipH="1">
            <a:off x="1690688" y="4030663"/>
            <a:ext cx="969962" cy="661987"/>
          </a:xfrm>
          <a:custGeom>
            <a:avLst/>
            <a:gdLst/>
            <a:ahLst/>
            <a:cxnLst>
              <a:cxn ang="0">
                <a:pos x="1410" y="960"/>
              </a:cxn>
              <a:cxn ang="0">
                <a:pos x="1128" y="0"/>
              </a:cxn>
              <a:cxn ang="0">
                <a:pos x="0" y="942"/>
              </a:cxn>
              <a:cxn ang="0">
                <a:pos x="1410" y="960"/>
              </a:cxn>
            </a:cxnLst>
            <a:rect l="0" t="0" r="r" b="b"/>
            <a:pathLst>
              <a:path w="1410" h="960">
                <a:moveTo>
                  <a:pt x="1410" y="960"/>
                </a:moveTo>
                <a:lnTo>
                  <a:pt x="1128" y="0"/>
                </a:lnTo>
                <a:lnTo>
                  <a:pt x="0" y="942"/>
                </a:lnTo>
                <a:lnTo>
                  <a:pt x="1410" y="96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1" name="Freeform 9"/>
          <p:cNvSpPr>
            <a:spLocks/>
          </p:cNvSpPr>
          <p:nvPr/>
        </p:nvSpPr>
        <p:spPr bwMode="auto">
          <a:xfrm flipH="1">
            <a:off x="1558925" y="3757613"/>
            <a:ext cx="1436688" cy="1081087"/>
          </a:xfrm>
          <a:custGeom>
            <a:avLst/>
            <a:gdLst/>
            <a:ahLst/>
            <a:cxnLst>
              <a:cxn ang="0">
                <a:pos x="2088" y="1566"/>
              </a:cxn>
              <a:cxn ang="0">
                <a:pos x="1638" y="0"/>
              </a:cxn>
              <a:cxn ang="0">
                <a:pos x="0" y="1380"/>
              </a:cxn>
              <a:cxn ang="0">
                <a:pos x="42" y="1554"/>
              </a:cxn>
              <a:cxn ang="0">
                <a:pos x="2088" y="1566"/>
              </a:cxn>
            </a:cxnLst>
            <a:rect l="0" t="0" r="r" b="b"/>
            <a:pathLst>
              <a:path w="2088" h="1566">
                <a:moveTo>
                  <a:pt x="2088" y="1566"/>
                </a:moveTo>
                <a:lnTo>
                  <a:pt x="1638" y="0"/>
                </a:lnTo>
                <a:lnTo>
                  <a:pt x="0" y="1380"/>
                </a:lnTo>
                <a:lnTo>
                  <a:pt x="42" y="1554"/>
                </a:lnTo>
                <a:lnTo>
                  <a:pt x="2088" y="156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2" name="Freeform 10"/>
          <p:cNvSpPr>
            <a:spLocks/>
          </p:cNvSpPr>
          <p:nvPr/>
        </p:nvSpPr>
        <p:spPr bwMode="auto">
          <a:xfrm flipH="1">
            <a:off x="1409700" y="3460750"/>
            <a:ext cx="1638300" cy="1533525"/>
          </a:xfrm>
          <a:custGeom>
            <a:avLst/>
            <a:gdLst/>
            <a:ahLst/>
            <a:cxnLst>
              <a:cxn ang="0">
                <a:pos x="2382" y="2226"/>
              </a:cxn>
              <a:cxn ang="0">
                <a:pos x="1740" y="0"/>
              </a:cxn>
              <a:cxn ang="0">
                <a:pos x="0" y="1458"/>
              </a:cxn>
              <a:cxn ang="0">
                <a:pos x="228" y="2220"/>
              </a:cxn>
              <a:cxn ang="0">
                <a:pos x="2382" y="2226"/>
              </a:cxn>
            </a:cxnLst>
            <a:rect l="0" t="0" r="r" b="b"/>
            <a:pathLst>
              <a:path w="2382" h="2226">
                <a:moveTo>
                  <a:pt x="2382" y="2226"/>
                </a:moveTo>
                <a:lnTo>
                  <a:pt x="1740" y="0"/>
                </a:lnTo>
                <a:lnTo>
                  <a:pt x="0" y="1458"/>
                </a:lnTo>
                <a:lnTo>
                  <a:pt x="228" y="2220"/>
                </a:lnTo>
                <a:lnTo>
                  <a:pt x="2382" y="222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3" name="Freeform 11"/>
          <p:cNvSpPr>
            <a:spLocks/>
          </p:cNvSpPr>
          <p:nvPr/>
        </p:nvSpPr>
        <p:spPr bwMode="auto">
          <a:xfrm flipH="1">
            <a:off x="1236663" y="3422650"/>
            <a:ext cx="1862137" cy="1754188"/>
          </a:xfrm>
          <a:custGeom>
            <a:avLst/>
            <a:gdLst/>
            <a:ahLst/>
            <a:cxnLst>
              <a:cxn ang="0">
                <a:pos x="1314" y="0"/>
              </a:cxn>
              <a:cxn ang="0">
                <a:pos x="1968" y="0"/>
              </a:cxn>
              <a:cxn ang="0">
                <a:pos x="2706" y="2544"/>
              </a:cxn>
              <a:cxn ang="0">
                <a:pos x="414" y="2532"/>
              </a:cxn>
              <a:cxn ang="0">
                <a:pos x="0" y="1104"/>
              </a:cxn>
              <a:cxn ang="0">
                <a:pos x="1314" y="0"/>
              </a:cxn>
            </a:cxnLst>
            <a:rect l="0" t="0" r="r" b="b"/>
            <a:pathLst>
              <a:path w="2706" h="2544">
                <a:moveTo>
                  <a:pt x="1314" y="0"/>
                </a:moveTo>
                <a:lnTo>
                  <a:pt x="1968" y="0"/>
                </a:lnTo>
                <a:lnTo>
                  <a:pt x="2706" y="2544"/>
                </a:lnTo>
                <a:lnTo>
                  <a:pt x="414" y="2532"/>
                </a:lnTo>
                <a:lnTo>
                  <a:pt x="0" y="1104"/>
                </a:lnTo>
                <a:lnTo>
                  <a:pt x="1314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4" name="Freeform 12"/>
          <p:cNvSpPr>
            <a:spLocks/>
          </p:cNvSpPr>
          <p:nvPr/>
        </p:nvSpPr>
        <p:spPr bwMode="auto">
          <a:xfrm flipH="1">
            <a:off x="1154113" y="3521075"/>
            <a:ext cx="1993900" cy="1849438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2274" y="0"/>
              </a:cxn>
              <a:cxn ang="0">
                <a:pos x="2898" y="2160"/>
              </a:cxn>
              <a:cxn ang="0">
                <a:pos x="2280" y="2682"/>
              </a:cxn>
              <a:cxn ang="0">
                <a:pos x="624" y="2682"/>
              </a:cxn>
              <a:cxn ang="0">
                <a:pos x="0" y="510"/>
              </a:cxn>
              <a:cxn ang="0">
                <a:pos x="600" y="0"/>
              </a:cxn>
            </a:cxnLst>
            <a:rect l="0" t="0" r="r" b="b"/>
            <a:pathLst>
              <a:path w="2898" h="2682">
                <a:moveTo>
                  <a:pt x="600" y="0"/>
                </a:moveTo>
                <a:lnTo>
                  <a:pt x="2274" y="0"/>
                </a:lnTo>
                <a:lnTo>
                  <a:pt x="2898" y="2160"/>
                </a:lnTo>
                <a:lnTo>
                  <a:pt x="2280" y="2682"/>
                </a:lnTo>
                <a:lnTo>
                  <a:pt x="624" y="2682"/>
                </a:lnTo>
                <a:lnTo>
                  <a:pt x="0" y="510"/>
                </a:lnTo>
                <a:lnTo>
                  <a:pt x="60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5" name="Freeform 13"/>
          <p:cNvSpPr>
            <a:spLocks/>
          </p:cNvSpPr>
          <p:nvPr/>
        </p:nvSpPr>
        <p:spPr bwMode="auto">
          <a:xfrm>
            <a:off x="3621088" y="3852863"/>
            <a:ext cx="1254125" cy="162560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458" y="0"/>
              </a:cxn>
              <a:cxn ang="0">
                <a:pos x="1428" y="1278"/>
              </a:cxn>
              <a:cxn ang="0">
                <a:pos x="258" y="1884"/>
              </a:cxn>
            </a:cxnLst>
            <a:rect l="0" t="0" r="r" b="b"/>
            <a:pathLst>
              <a:path w="1458" h="1884">
                <a:moveTo>
                  <a:pt x="0" y="468"/>
                </a:moveTo>
                <a:lnTo>
                  <a:pt x="1458" y="0"/>
                </a:lnTo>
                <a:lnTo>
                  <a:pt x="1428" y="1278"/>
                </a:lnTo>
                <a:lnTo>
                  <a:pt x="258" y="18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6" name="Line 14"/>
          <p:cNvSpPr>
            <a:spLocks noChangeShapeType="1"/>
          </p:cNvSpPr>
          <p:nvPr/>
        </p:nvSpPr>
        <p:spPr bwMode="auto">
          <a:xfrm flipH="1" flipV="1">
            <a:off x="4849813" y="4956175"/>
            <a:ext cx="893762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7" name="Line 15"/>
          <p:cNvSpPr>
            <a:spLocks noChangeShapeType="1"/>
          </p:cNvSpPr>
          <p:nvPr/>
        </p:nvSpPr>
        <p:spPr bwMode="auto">
          <a:xfrm flipH="1" flipV="1">
            <a:off x="4864100" y="3852863"/>
            <a:ext cx="1189038" cy="512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8" name="Freeform 16"/>
          <p:cNvSpPr>
            <a:spLocks/>
          </p:cNvSpPr>
          <p:nvPr/>
        </p:nvSpPr>
        <p:spPr bwMode="auto">
          <a:xfrm>
            <a:off x="4613275" y="4738688"/>
            <a:ext cx="417513" cy="357187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276" y="0"/>
              </a:cxn>
              <a:cxn ang="0">
                <a:pos x="486" y="414"/>
              </a:cxn>
              <a:cxn ang="0">
                <a:pos x="0" y="390"/>
              </a:cxn>
            </a:cxnLst>
            <a:rect l="0" t="0" r="r" b="b"/>
            <a:pathLst>
              <a:path w="486" h="414">
                <a:moveTo>
                  <a:pt x="0" y="390"/>
                </a:moveTo>
                <a:lnTo>
                  <a:pt x="276" y="0"/>
                </a:lnTo>
                <a:lnTo>
                  <a:pt x="486" y="414"/>
                </a:lnTo>
                <a:lnTo>
                  <a:pt x="0" y="39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9" name="Freeform 17"/>
          <p:cNvSpPr>
            <a:spLocks/>
          </p:cNvSpPr>
          <p:nvPr/>
        </p:nvSpPr>
        <p:spPr bwMode="auto">
          <a:xfrm>
            <a:off x="4364038" y="4510088"/>
            <a:ext cx="877887" cy="725487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1020" y="840"/>
              </a:cxn>
              <a:cxn ang="0">
                <a:pos x="0" y="816"/>
              </a:cxn>
              <a:cxn ang="0">
                <a:pos x="570" y="0"/>
              </a:cxn>
            </a:cxnLst>
            <a:rect l="0" t="0" r="r" b="b"/>
            <a:pathLst>
              <a:path w="1020" h="840">
                <a:moveTo>
                  <a:pt x="570" y="0"/>
                </a:moveTo>
                <a:lnTo>
                  <a:pt x="1020" y="840"/>
                </a:lnTo>
                <a:lnTo>
                  <a:pt x="0" y="816"/>
                </a:lnTo>
                <a:lnTo>
                  <a:pt x="57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0" name="Freeform 18"/>
          <p:cNvSpPr>
            <a:spLocks/>
          </p:cNvSpPr>
          <p:nvPr/>
        </p:nvSpPr>
        <p:spPr bwMode="auto">
          <a:xfrm>
            <a:off x="4064000" y="4246563"/>
            <a:ext cx="1411288" cy="1149350"/>
          </a:xfrm>
          <a:custGeom>
            <a:avLst/>
            <a:gdLst/>
            <a:ahLst/>
            <a:cxnLst>
              <a:cxn ang="0">
                <a:pos x="924" y="0"/>
              </a:cxn>
              <a:cxn ang="0">
                <a:pos x="1638" y="1332"/>
              </a:cxn>
              <a:cxn ang="0">
                <a:pos x="0" y="1296"/>
              </a:cxn>
              <a:cxn ang="0">
                <a:pos x="924" y="0"/>
              </a:cxn>
            </a:cxnLst>
            <a:rect l="0" t="0" r="r" b="b"/>
            <a:pathLst>
              <a:path w="1638" h="1332">
                <a:moveTo>
                  <a:pt x="924" y="0"/>
                </a:moveTo>
                <a:lnTo>
                  <a:pt x="1638" y="1332"/>
                </a:lnTo>
                <a:lnTo>
                  <a:pt x="0" y="1296"/>
                </a:lnTo>
                <a:lnTo>
                  <a:pt x="924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1" name="Freeform 19"/>
          <p:cNvSpPr>
            <a:spLocks/>
          </p:cNvSpPr>
          <p:nvPr/>
        </p:nvSpPr>
        <p:spPr bwMode="auto">
          <a:xfrm>
            <a:off x="3836988" y="3951288"/>
            <a:ext cx="1901825" cy="1620837"/>
          </a:xfrm>
          <a:custGeom>
            <a:avLst/>
            <a:gdLst/>
            <a:ahLst/>
            <a:cxnLst>
              <a:cxn ang="0">
                <a:pos x="0" y="1680"/>
              </a:cxn>
              <a:cxn ang="0">
                <a:pos x="1200" y="0"/>
              </a:cxn>
              <a:cxn ang="0">
                <a:pos x="2208" y="1878"/>
              </a:cxn>
              <a:cxn ang="0">
                <a:pos x="90" y="1848"/>
              </a:cxn>
              <a:cxn ang="0">
                <a:pos x="0" y="1680"/>
              </a:cxn>
            </a:cxnLst>
            <a:rect l="0" t="0" r="r" b="b"/>
            <a:pathLst>
              <a:path w="2208" h="1878">
                <a:moveTo>
                  <a:pt x="0" y="1680"/>
                </a:moveTo>
                <a:lnTo>
                  <a:pt x="1200" y="0"/>
                </a:lnTo>
                <a:lnTo>
                  <a:pt x="2208" y="1878"/>
                </a:lnTo>
                <a:lnTo>
                  <a:pt x="90" y="1848"/>
                </a:lnTo>
                <a:lnTo>
                  <a:pt x="0" y="168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2" name="Freeform 20"/>
          <p:cNvSpPr>
            <a:spLocks/>
          </p:cNvSpPr>
          <p:nvPr/>
        </p:nvSpPr>
        <p:spPr bwMode="auto">
          <a:xfrm>
            <a:off x="3781425" y="3914775"/>
            <a:ext cx="2012950" cy="1849438"/>
          </a:xfrm>
          <a:custGeom>
            <a:avLst/>
            <a:gdLst/>
            <a:ahLst/>
            <a:cxnLst>
              <a:cxn ang="0">
                <a:pos x="0" y="1458"/>
              </a:cxn>
              <a:cxn ang="0">
                <a:pos x="1026" y="0"/>
              </a:cxn>
              <a:cxn ang="0">
                <a:pos x="1452" y="12"/>
              </a:cxn>
              <a:cxn ang="0">
                <a:pos x="2340" y="1674"/>
              </a:cxn>
              <a:cxn ang="0">
                <a:pos x="2022" y="2142"/>
              </a:cxn>
              <a:cxn ang="0">
                <a:pos x="366" y="2112"/>
              </a:cxn>
              <a:cxn ang="0">
                <a:pos x="0" y="1458"/>
              </a:cxn>
            </a:cxnLst>
            <a:rect l="0" t="0" r="r" b="b"/>
            <a:pathLst>
              <a:path w="2340" h="2142">
                <a:moveTo>
                  <a:pt x="0" y="1458"/>
                </a:moveTo>
                <a:lnTo>
                  <a:pt x="1026" y="0"/>
                </a:lnTo>
                <a:lnTo>
                  <a:pt x="1452" y="12"/>
                </a:lnTo>
                <a:lnTo>
                  <a:pt x="2340" y="1674"/>
                </a:lnTo>
                <a:lnTo>
                  <a:pt x="2022" y="2142"/>
                </a:lnTo>
                <a:lnTo>
                  <a:pt x="366" y="2112"/>
                </a:lnTo>
                <a:lnTo>
                  <a:pt x="0" y="1458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3" name="Freeform 21"/>
          <p:cNvSpPr>
            <a:spLocks/>
          </p:cNvSpPr>
          <p:nvPr/>
        </p:nvSpPr>
        <p:spPr bwMode="auto">
          <a:xfrm>
            <a:off x="3733800" y="4013200"/>
            <a:ext cx="2133600" cy="1968500"/>
          </a:xfrm>
          <a:custGeom>
            <a:avLst/>
            <a:gdLst/>
            <a:ahLst/>
            <a:cxnLst>
              <a:cxn ang="0">
                <a:pos x="0" y="1014"/>
              </a:cxn>
              <a:cxn ang="0">
                <a:pos x="726" y="0"/>
              </a:cxn>
              <a:cxn ang="0">
                <a:pos x="1836" y="36"/>
              </a:cxn>
              <a:cxn ang="0">
                <a:pos x="2478" y="1260"/>
              </a:cxn>
              <a:cxn ang="0">
                <a:pos x="1758" y="2280"/>
              </a:cxn>
              <a:cxn ang="0">
                <a:pos x="660" y="2256"/>
              </a:cxn>
              <a:cxn ang="0">
                <a:pos x="0" y="1014"/>
              </a:cxn>
            </a:cxnLst>
            <a:rect l="0" t="0" r="r" b="b"/>
            <a:pathLst>
              <a:path w="2478" h="2280">
                <a:moveTo>
                  <a:pt x="0" y="1014"/>
                </a:moveTo>
                <a:lnTo>
                  <a:pt x="726" y="0"/>
                </a:lnTo>
                <a:lnTo>
                  <a:pt x="1836" y="36"/>
                </a:lnTo>
                <a:lnTo>
                  <a:pt x="2478" y="1260"/>
                </a:lnTo>
                <a:lnTo>
                  <a:pt x="1758" y="2280"/>
                </a:lnTo>
                <a:lnTo>
                  <a:pt x="660" y="2256"/>
                </a:lnTo>
                <a:lnTo>
                  <a:pt x="0" y="1014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4" name="Freeform 22"/>
          <p:cNvSpPr>
            <a:spLocks/>
          </p:cNvSpPr>
          <p:nvPr/>
        </p:nvSpPr>
        <p:spPr bwMode="auto">
          <a:xfrm>
            <a:off x="3667125" y="4137025"/>
            <a:ext cx="2278063" cy="2087563"/>
          </a:xfrm>
          <a:custGeom>
            <a:avLst/>
            <a:gdLst/>
            <a:ahLst/>
            <a:cxnLst>
              <a:cxn ang="0">
                <a:pos x="0" y="522"/>
              </a:cxn>
              <a:cxn ang="0">
                <a:pos x="372" y="0"/>
              </a:cxn>
              <a:cxn ang="0">
                <a:pos x="2244" y="36"/>
              </a:cxn>
              <a:cxn ang="0">
                <a:pos x="2646" y="786"/>
              </a:cxn>
              <a:cxn ang="0">
                <a:pos x="1482" y="2418"/>
              </a:cxn>
              <a:cxn ang="0">
                <a:pos x="1014" y="2418"/>
              </a:cxn>
              <a:cxn ang="0">
                <a:pos x="0" y="522"/>
              </a:cxn>
            </a:cxnLst>
            <a:rect l="0" t="0" r="r" b="b"/>
            <a:pathLst>
              <a:path w="2646" h="2418">
                <a:moveTo>
                  <a:pt x="0" y="522"/>
                </a:moveTo>
                <a:lnTo>
                  <a:pt x="372" y="0"/>
                </a:lnTo>
                <a:lnTo>
                  <a:pt x="2244" y="36"/>
                </a:lnTo>
                <a:lnTo>
                  <a:pt x="2646" y="786"/>
                </a:lnTo>
                <a:lnTo>
                  <a:pt x="1482" y="2418"/>
                </a:lnTo>
                <a:lnTo>
                  <a:pt x="1014" y="2418"/>
                </a:lnTo>
                <a:lnTo>
                  <a:pt x="0" y="52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5" name="Freeform 23"/>
          <p:cNvSpPr>
            <a:spLocks/>
          </p:cNvSpPr>
          <p:nvPr/>
        </p:nvSpPr>
        <p:spPr bwMode="auto">
          <a:xfrm>
            <a:off x="3621088" y="4267200"/>
            <a:ext cx="2401887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82" y="54"/>
              </a:cxn>
              <a:cxn ang="0">
                <a:pos x="2790" y="264"/>
              </a:cxn>
              <a:cxn ang="0">
                <a:pos x="1266" y="2406"/>
              </a:cxn>
              <a:cxn ang="0">
                <a:pos x="0" y="0"/>
              </a:cxn>
            </a:cxnLst>
            <a:rect l="0" t="0" r="r" b="b"/>
            <a:pathLst>
              <a:path w="2790" h="2406">
                <a:moveTo>
                  <a:pt x="0" y="0"/>
                </a:moveTo>
                <a:lnTo>
                  <a:pt x="2682" y="54"/>
                </a:lnTo>
                <a:lnTo>
                  <a:pt x="2790" y="264"/>
                </a:lnTo>
                <a:lnTo>
                  <a:pt x="1266" y="2406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6" name="Freeform 24"/>
          <p:cNvSpPr>
            <a:spLocks/>
          </p:cNvSpPr>
          <p:nvPr/>
        </p:nvSpPr>
        <p:spPr bwMode="auto">
          <a:xfrm>
            <a:off x="3836988" y="4443413"/>
            <a:ext cx="2025650" cy="1641475"/>
          </a:xfrm>
          <a:custGeom>
            <a:avLst/>
            <a:gdLst/>
            <a:ahLst/>
            <a:cxnLst>
              <a:cxn ang="0">
                <a:pos x="1014" y="1902"/>
              </a:cxn>
              <a:cxn ang="0">
                <a:pos x="0" y="0"/>
              </a:cxn>
              <a:cxn ang="0">
                <a:pos x="2352" y="36"/>
              </a:cxn>
              <a:cxn ang="0">
                <a:pos x="1014" y="1902"/>
              </a:cxn>
            </a:cxnLst>
            <a:rect l="0" t="0" r="r" b="b"/>
            <a:pathLst>
              <a:path w="2352" h="1902">
                <a:moveTo>
                  <a:pt x="1014" y="1902"/>
                </a:moveTo>
                <a:lnTo>
                  <a:pt x="0" y="0"/>
                </a:lnTo>
                <a:lnTo>
                  <a:pt x="2352" y="36"/>
                </a:lnTo>
                <a:lnTo>
                  <a:pt x="1014" y="190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7" name="Freeform 25"/>
          <p:cNvSpPr>
            <a:spLocks/>
          </p:cNvSpPr>
          <p:nvPr/>
        </p:nvSpPr>
        <p:spPr bwMode="auto">
          <a:xfrm>
            <a:off x="4084638" y="4624388"/>
            <a:ext cx="1447800" cy="1195387"/>
          </a:xfrm>
          <a:custGeom>
            <a:avLst/>
            <a:gdLst/>
            <a:ahLst/>
            <a:cxnLst>
              <a:cxn ang="0">
                <a:pos x="732" y="1386"/>
              </a:cxn>
              <a:cxn ang="0">
                <a:pos x="0" y="0"/>
              </a:cxn>
              <a:cxn ang="0">
                <a:pos x="1680" y="30"/>
              </a:cxn>
              <a:cxn ang="0">
                <a:pos x="732" y="1386"/>
              </a:cxn>
            </a:cxnLst>
            <a:rect l="0" t="0" r="r" b="b"/>
            <a:pathLst>
              <a:path w="1680" h="1386">
                <a:moveTo>
                  <a:pt x="732" y="1386"/>
                </a:moveTo>
                <a:lnTo>
                  <a:pt x="0" y="0"/>
                </a:lnTo>
                <a:lnTo>
                  <a:pt x="1680" y="30"/>
                </a:lnTo>
                <a:lnTo>
                  <a:pt x="732" y="138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8" name="Freeform 26"/>
          <p:cNvSpPr>
            <a:spLocks/>
          </p:cNvSpPr>
          <p:nvPr/>
        </p:nvSpPr>
        <p:spPr bwMode="auto">
          <a:xfrm>
            <a:off x="4384675" y="4841875"/>
            <a:ext cx="774700" cy="631825"/>
          </a:xfrm>
          <a:custGeom>
            <a:avLst/>
            <a:gdLst/>
            <a:ahLst/>
            <a:cxnLst>
              <a:cxn ang="0">
                <a:pos x="378" y="732"/>
              </a:cxn>
              <a:cxn ang="0">
                <a:pos x="0" y="0"/>
              </a:cxn>
              <a:cxn ang="0">
                <a:pos x="900" y="30"/>
              </a:cxn>
              <a:cxn ang="0">
                <a:pos x="378" y="732"/>
              </a:cxn>
            </a:cxnLst>
            <a:rect l="0" t="0" r="r" b="b"/>
            <a:pathLst>
              <a:path w="900" h="732">
                <a:moveTo>
                  <a:pt x="378" y="732"/>
                </a:moveTo>
                <a:lnTo>
                  <a:pt x="0" y="0"/>
                </a:lnTo>
                <a:lnTo>
                  <a:pt x="900" y="30"/>
                </a:lnTo>
                <a:lnTo>
                  <a:pt x="378" y="73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9" name="Freeform 27"/>
          <p:cNvSpPr>
            <a:spLocks/>
          </p:cNvSpPr>
          <p:nvPr/>
        </p:nvSpPr>
        <p:spPr bwMode="auto">
          <a:xfrm>
            <a:off x="3609975" y="4267200"/>
            <a:ext cx="2454275" cy="2138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0" y="966"/>
              </a:cxn>
              <a:cxn ang="0">
                <a:pos x="2850" y="108"/>
              </a:cxn>
              <a:cxn ang="0">
                <a:pos x="2484" y="1518"/>
              </a:cxn>
              <a:cxn ang="0">
                <a:pos x="1284" y="2478"/>
              </a:cxn>
              <a:cxn ang="0">
                <a:pos x="264" y="1392"/>
              </a:cxn>
              <a:cxn ang="0">
                <a:pos x="0" y="0"/>
              </a:cxn>
            </a:cxnLst>
            <a:rect l="0" t="0" r="r" b="b"/>
            <a:pathLst>
              <a:path w="2850" h="2478">
                <a:moveTo>
                  <a:pt x="0" y="0"/>
                </a:moveTo>
                <a:lnTo>
                  <a:pt x="1290" y="966"/>
                </a:lnTo>
                <a:lnTo>
                  <a:pt x="2850" y="108"/>
                </a:lnTo>
                <a:lnTo>
                  <a:pt x="2484" y="1518"/>
                </a:lnTo>
                <a:lnTo>
                  <a:pt x="1284" y="2478"/>
                </a:lnTo>
                <a:lnTo>
                  <a:pt x="264" y="1392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0" name="Line 28"/>
          <p:cNvSpPr>
            <a:spLocks noChangeShapeType="1"/>
          </p:cNvSpPr>
          <p:nvPr/>
        </p:nvSpPr>
        <p:spPr bwMode="auto">
          <a:xfrm flipH="1" flipV="1">
            <a:off x="4711700" y="5105400"/>
            <a:ext cx="4763" cy="1300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1" name="Freeform 29"/>
          <p:cNvSpPr>
            <a:spLocks/>
          </p:cNvSpPr>
          <p:nvPr/>
        </p:nvSpPr>
        <p:spPr bwMode="auto">
          <a:xfrm flipH="1">
            <a:off x="1089025" y="3630613"/>
            <a:ext cx="2097088" cy="1971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0" y="6"/>
              </a:cxn>
              <a:cxn ang="0">
                <a:pos x="3048" y="1602"/>
              </a:cxn>
              <a:cxn ang="0">
                <a:pos x="1560" y="2862"/>
              </a:cxn>
              <a:cxn ang="0">
                <a:pos x="846" y="2856"/>
              </a:cxn>
              <a:cxn ang="0">
                <a:pos x="0" y="0"/>
              </a:cxn>
            </a:cxnLst>
            <a:rect l="0" t="0" r="r" b="b"/>
            <a:pathLst>
              <a:path w="3048" h="2862">
                <a:moveTo>
                  <a:pt x="0" y="0"/>
                </a:moveTo>
                <a:lnTo>
                  <a:pt x="2580" y="6"/>
                </a:lnTo>
                <a:lnTo>
                  <a:pt x="3048" y="1602"/>
                </a:lnTo>
                <a:lnTo>
                  <a:pt x="1560" y="2862"/>
                </a:lnTo>
                <a:lnTo>
                  <a:pt x="846" y="2856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2" name="Freeform 30"/>
          <p:cNvSpPr>
            <a:spLocks/>
          </p:cNvSpPr>
          <p:nvPr/>
        </p:nvSpPr>
        <p:spPr bwMode="auto">
          <a:xfrm flipH="1">
            <a:off x="1009650" y="3752850"/>
            <a:ext cx="2092325" cy="1949450"/>
          </a:xfrm>
          <a:custGeom>
            <a:avLst/>
            <a:gdLst/>
            <a:ahLst/>
            <a:cxnLst>
              <a:cxn ang="0">
                <a:pos x="822" y="2826"/>
              </a:cxn>
              <a:cxn ang="0">
                <a:pos x="3042" y="966"/>
              </a:cxn>
              <a:cxn ang="0">
                <a:pos x="2760" y="6"/>
              </a:cxn>
              <a:cxn ang="0">
                <a:pos x="0" y="0"/>
              </a:cxn>
              <a:cxn ang="0">
                <a:pos x="822" y="2826"/>
              </a:cxn>
            </a:cxnLst>
            <a:rect l="0" t="0" r="r" b="b"/>
            <a:pathLst>
              <a:path w="3042" h="2826">
                <a:moveTo>
                  <a:pt x="822" y="2826"/>
                </a:moveTo>
                <a:lnTo>
                  <a:pt x="3042" y="966"/>
                </a:lnTo>
                <a:lnTo>
                  <a:pt x="2760" y="6"/>
                </a:lnTo>
                <a:lnTo>
                  <a:pt x="0" y="0"/>
                </a:lnTo>
                <a:lnTo>
                  <a:pt x="822" y="282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3" name="Freeform 31"/>
          <p:cNvSpPr>
            <a:spLocks/>
          </p:cNvSpPr>
          <p:nvPr/>
        </p:nvSpPr>
        <p:spPr bwMode="auto">
          <a:xfrm flipH="1">
            <a:off x="922338" y="3894138"/>
            <a:ext cx="2084387" cy="1531937"/>
          </a:xfrm>
          <a:custGeom>
            <a:avLst/>
            <a:gdLst/>
            <a:ahLst/>
            <a:cxnLst>
              <a:cxn ang="0">
                <a:pos x="648" y="2220"/>
              </a:cxn>
              <a:cxn ang="0">
                <a:pos x="0" y="0"/>
              </a:cxn>
              <a:cxn ang="0">
                <a:pos x="2952" y="12"/>
              </a:cxn>
              <a:cxn ang="0">
                <a:pos x="3030" y="234"/>
              </a:cxn>
              <a:cxn ang="0">
                <a:pos x="648" y="2220"/>
              </a:cxn>
            </a:cxnLst>
            <a:rect l="0" t="0" r="r" b="b"/>
            <a:pathLst>
              <a:path w="3030" h="2220">
                <a:moveTo>
                  <a:pt x="648" y="2220"/>
                </a:moveTo>
                <a:lnTo>
                  <a:pt x="0" y="0"/>
                </a:lnTo>
                <a:lnTo>
                  <a:pt x="2952" y="12"/>
                </a:lnTo>
                <a:lnTo>
                  <a:pt x="3030" y="234"/>
                </a:lnTo>
                <a:lnTo>
                  <a:pt x="648" y="222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4" name="Freeform 32"/>
          <p:cNvSpPr>
            <a:spLocks/>
          </p:cNvSpPr>
          <p:nvPr/>
        </p:nvSpPr>
        <p:spPr bwMode="auto">
          <a:xfrm flipH="1">
            <a:off x="1335088" y="4056063"/>
            <a:ext cx="1570037" cy="1063625"/>
          </a:xfrm>
          <a:custGeom>
            <a:avLst/>
            <a:gdLst/>
            <a:ahLst/>
            <a:cxnLst>
              <a:cxn ang="0">
                <a:pos x="450" y="1542"/>
              </a:cxn>
              <a:cxn ang="0">
                <a:pos x="2280" y="18"/>
              </a:cxn>
              <a:cxn ang="0">
                <a:pos x="0" y="0"/>
              </a:cxn>
              <a:cxn ang="0">
                <a:pos x="450" y="1542"/>
              </a:cxn>
            </a:cxnLst>
            <a:rect l="0" t="0" r="r" b="b"/>
            <a:pathLst>
              <a:path w="2280" h="1542">
                <a:moveTo>
                  <a:pt x="450" y="1542"/>
                </a:moveTo>
                <a:lnTo>
                  <a:pt x="2280" y="18"/>
                </a:lnTo>
                <a:lnTo>
                  <a:pt x="0" y="0"/>
                </a:lnTo>
                <a:lnTo>
                  <a:pt x="450" y="154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5" name="Freeform 33"/>
          <p:cNvSpPr>
            <a:spLocks/>
          </p:cNvSpPr>
          <p:nvPr/>
        </p:nvSpPr>
        <p:spPr bwMode="auto">
          <a:xfrm flipH="1">
            <a:off x="2012950" y="4246563"/>
            <a:ext cx="758825" cy="512762"/>
          </a:xfrm>
          <a:custGeom>
            <a:avLst/>
            <a:gdLst/>
            <a:ahLst/>
            <a:cxnLst>
              <a:cxn ang="0">
                <a:pos x="216" y="744"/>
              </a:cxn>
              <a:cxn ang="0">
                <a:pos x="0" y="0"/>
              </a:cxn>
              <a:cxn ang="0">
                <a:pos x="1104" y="6"/>
              </a:cxn>
              <a:cxn ang="0">
                <a:pos x="216" y="744"/>
              </a:cxn>
            </a:cxnLst>
            <a:rect l="0" t="0" r="r" b="b"/>
            <a:pathLst>
              <a:path w="1104" h="744">
                <a:moveTo>
                  <a:pt x="216" y="744"/>
                </a:moveTo>
                <a:lnTo>
                  <a:pt x="0" y="0"/>
                </a:lnTo>
                <a:lnTo>
                  <a:pt x="1104" y="6"/>
                </a:lnTo>
                <a:lnTo>
                  <a:pt x="216" y="744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6" name="Line 34"/>
          <p:cNvSpPr>
            <a:spLocks noChangeShapeType="1"/>
          </p:cNvSpPr>
          <p:nvPr/>
        </p:nvSpPr>
        <p:spPr bwMode="auto">
          <a:xfrm flipV="1">
            <a:off x="2995613" y="3605213"/>
            <a:ext cx="206375" cy="116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7" name="Freeform 35"/>
          <p:cNvSpPr>
            <a:spLocks/>
          </p:cNvSpPr>
          <p:nvPr/>
        </p:nvSpPr>
        <p:spPr bwMode="auto">
          <a:xfrm flipH="1">
            <a:off x="903288" y="3943350"/>
            <a:ext cx="1762125" cy="1828800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2562" y="0"/>
              </a:cxn>
              <a:cxn ang="0">
                <a:pos x="2130" y="1836"/>
              </a:cxn>
              <a:cxn ang="0">
                <a:pos x="204" y="2652"/>
              </a:cxn>
              <a:cxn ang="0">
                <a:pos x="0" y="702"/>
              </a:cxn>
            </a:cxnLst>
            <a:rect l="0" t="0" r="r" b="b"/>
            <a:pathLst>
              <a:path w="2562" h="2652">
                <a:moveTo>
                  <a:pt x="0" y="702"/>
                </a:moveTo>
                <a:lnTo>
                  <a:pt x="2562" y="0"/>
                </a:lnTo>
                <a:lnTo>
                  <a:pt x="2130" y="1836"/>
                </a:lnTo>
                <a:lnTo>
                  <a:pt x="204" y="2652"/>
                </a:lnTo>
                <a:lnTo>
                  <a:pt x="0" y="70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8" name="Freeform 36"/>
          <p:cNvSpPr>
            <a:spLocks/>
          </p:cNvSpPr>
          <p:nvPr/>
        </p:nvSpPr>
        <p:spPr bwMode="auto">
          <a:xfrm flipH="1">
            <a:off x="893763" y="3365500"/>
            <a:ext cx="2308225" cy="1058863"/>
          </a:xfrm>
          <a:custGeom>
            <a:avLst/>
            <a:gdLst/>
            <a:ahLst/>
            <a:cxnLst>
              <a:cxn ang="0">
                <a:pos x="780" y="1536"/>
              </a:cxn>
              <a:cxn ang="0">
                <a:pos x="0" y="342"/>
              </a:cxn>
              <a:cxn ang="0">
                <a:pos x="1968" y="0"/>
              </a:cxn>
              <a:cxn ang="0">
                <a:pos x="3354" y="834"/>
              </a:cxn>
            </a:cxnLst>
            <a:rect l="0" t="0" r="r" b="b"/>
            <a:pathLst>
              <a:path w="3354" h="1536">
                <a:moveTo>
                  <a:pt x="780" y="1536"/>
                </a:moveTo>
                <a:lnTo>
                  <a:pt x="0" y="342"/>
                </a:lnTo>
                <a:lnTo>
                  <a:pt x="1968" y="0"/>
                </a:lnTo>
                <a:lnTo>
                  <a:pt x="3354" y="83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7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7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07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07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7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07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7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7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07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07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07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07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7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07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107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107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07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07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107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107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107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107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7" grpId="0" animBg="1"/>
      <p:bldP spid="1073158" grpId="0" animBg="1"/>
      <p:bldP spid="1073159" grpId="0" animBg="1"/>
      <p:bldP spid="1073160" grpId="0" animBg="1"/>
      <p:bldP spid="1073161" grpId="0" animBg="1"/>
      <p:bldP spid="1073162" grpId="0" animBg="1"/>
      <p:bldP spid="1073163" grpId="0" animBg="1"/>
      <p:bldP spid="1073164" grpId="0" animBg="1"/>
      <p:bldP spid="1073165" grpId="0" animBg="1"/>
      <p:bldP spid="1073166" grpId="0" animBg="1"/>
      <p:bldP spid="1073167" grpId="0" animBg="1"/>
      <p:bldP spid="1073168" grpId="0" animBg="1"/>
      <p:bldP spid="1073169" grpId="0" animBg="1"/>
      <p:bldP spid="1073170" grpId="0" animBg="1"/>
      <p:bldP spid="1073171" grpId="0" animBg="1"/>
      <p:bldP spid="1073172" grpId="0" animBg="1"/>
      <p:bldP spid="1073173" grpId="0" animBg="1"/>
      <p:bldP spid="1073174" grpId="0" animBg="1"/>
      <p:bldP spid="1073175" grpId="0" animBg="1"/>
      <p:bldP spid="1073176" grpId="0" animBg="1"/>
      <p:bldP spid="1073177" grpId="0" animBg="1"/>
      <p:bldP spid="1073178" grpId="0" animBg="1"/>
      <p:bldP spid="1073179" grpId="0" animBg="1"/>
      <p:bldP spid="1073180" grpId="0" animBg="1"/>
      <p:bldP spid="1073181" grpId="0" animBg="1"/>
      <p:bldP spid="1073182" grpId="0" animBg="1"/>
      <p:bldP spid="1073183" grpId="0" animBg="1"/>
      <p:bldP spid="1073184" grpId="0" animBg="1"/>
      <p:bldP spid="1073185" grpId="0" animBg="1"/>
      <p:bldP spid="1073186" grpId="0" animBg="1"/>
      <p:bldP spid="1073187" grpId="0" animBg="1"/>
      <p:bldP spid="10731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762F-5755-4901-A37E-FE36267A0B45}" type="datetime1">
              <a:rPr lang="en-US"/>
              <a:pPr/>
              <a:t>2/24/2011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E941-50CE-42F8-8A11-873215F6DE14}" type="slidenum">
              <a:rPr lang="en-US"/>
              <a:pPr/>
              <a:t>12</a:t>
            </a:fld>
            <a:endParaRPr lang="en-US"/>
          </a:p>
        </p:txBody>
      </p:sp>
      <p:pic>
        <p:nvPicPr>
          <p:cNvPr id="965635" name="Picture 3" descr="3dt"/>
          <p:cNvPicPr>
            <a:picLocks noChangeAspect="1" noChangeArrowheads="1"/>
          </p:cNvPicPr>
          <p:nvPr/>
        </p:nvPicPr>
        <p:blipFill>
          <a:blip r:embed="rId2" cstate="print"/>
          <a:srcRect t="21663"/>
          <a:stretch>
            <a:fillRect/>
          </a:stretch>
        </p:blipFill>
        <p:spPr bwMode="auto">
          <a:xfrm>
            <a:off x="381000" y="3014663"/>
            <a:ext cx="8401050" cy="3186112"/>
          </a:xfrm>
          <a:prstGeom prst="rect">
            <a:avLst/>
          </a:prstGeom>
          <a:noFill/>
        </p:spPr>
      </p:pic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3D Texture Based Volume Rendering</a:t>
            </a:r>
          </a:p>
        </p:txBody>
      </p:sp>
      <p:sp>
        <p:nvSpPr>
          <p:cNvPr id="965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Texture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9E0C-98FC-449A-BA65-7751872E48FD}" type="datetime1">
              <a:rPr lang="en-US"/>
              <a:pPr/>
              <a:t>2/24/2011</a:t>
            </a:fld>
            <a:endParaRPr lang="en-US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CE43-47BB-40E4-8A3E-B6923B0840C9}" type="slidenum">
              <a:rPr lang="en-US"/>
              <a:pPr/>
              <a:t>13</a:t>
            </a:fld>
            <a:endParaRPr lang="en-US"/>
          </a:p>
        </p:txBody>
      </p:sp>
      <p:sp>
        <p:nvSpPr>
          <p:cNvPr id="962617" name="Rectangle 57"/>
          <p:cNvSpPr>
            <a:spLocks noChangeArrowheads="1"/>
          </p:cNvSpPr>
          <p:nvPr/>
        </p:nvSpPr>
        <p:spPr bwMode="auto">
          <a:xfrm>
            <a:off x="4114800" y="4114800"/>
            <a:ext cx="480060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16" name="Rectangle 56"/>
          <p:cNvSpPr>
            <a:spLocks noChangeArrowheads="1"/>
          </p:cNvSpPr>
          <p:nvPr/>
        </p:nvSpPr>
        <p:spPr bwMode="auto">
          <a:xfrm>
            <a:off x="228600" y="1981200"/>
            <a:ext cx="4495800" cy="464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/>
            <a:r>
              <a:rPr lang="en-US"/>
              <a:t>Slice Based Rendering</a:t>
            </a:r>
          </a:p>
        </p:txBody>
      </p:sp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6781800" y="1752600"/>
            <a:ext cx="1447800" cy="1219200"/>
          </a:xfrm>
          <a:prstGeom prst="rect">
            <a:avLst/>
          </a:prstGeom>
          <a:solidFill>
            <a:srgbClr val="DDDDDD"/>
          </a:solidFill>
          <a:ln w="19050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62564" name="Line 4"/>
          <p:cNvSpPr>
            <a:spLocks noChangeShapeType="1"/>
          </p:cNvSpPr>
          <p:nvPr/>
        </p:nvSpPr>
        <p:spPr bwMode="auto">
          <a:xfrm>
            <a:off x="6858000" y="1981200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5" name="Line 5"/>
          <p:cNvSpPr>
            <a:spLocks noChangeShapeType="1"/>
          </p:cNvSpPr>
          <p:nvPr/>
        </p:nvSpPr>
        <p:spPr bwMode="auto">
          <a:xfrm>
            <a:off x="7239000" y="22860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6" name="Line 6"/>
          <p:cNvSpPr>
            <a:spLocks noChangeShapeType="1"/>
          </p:cNvSpPr>
          <p:nvPr/>
        </p:nvSpPr>
        <p:spPr bwMode="auto">
          <a:xfrm>
            <a:off x="7239000" y="2971800"/>
            <a:ext cx="0" cy="3048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7" name="Line 7"/>
          <p:cNvSpPr>
            <a:spLocks noChangeShapeType="1"/>
          </p:cNvSpPr>
          <p:nvPr/>
        </p:nvSpPr>
        <p:spPr bwMode="auto">
          <a:xfrm flipV="1">
            <a:off x="7239000" y="2057400"/>
            <a:ext cx="1219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8" name="Line 8"/>
          <p:cNvSpPr>
            <a:spLocks noChangeShapeType="1"/>
          </p:cNvSpPr>
          <p:nvPr/>
        </p:nvSpPr>
        <p:spPr bwMode="auto">
          <a:xfrm>
            <a:off x="8145463" y="1676400"/>
            <a:ext cx="7620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69" name="Line 9"/>
          <p:cNvSpPr>
            <a:spLocks noChangeShapeType="1"/>
          </p:cNvSpPr>
          <p:nvPr/>
        </p:nvSpPr>
        <p:spPr bwMode="auto">
          <a:xfrm flipH="1" flipV="1">
            <a:off x="6858000" y="2667000"/>
            <a:ext cx="152400" cy="457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0" name="Line 10"/>
          <p:cNvSpPr>
            <a:spLocks noChangeShapeType="1"/>
          </p:cNvSpPr>
          <p:nvPr/>
        </p:nvSpPr>
        <p:spPr bwMode="auto">
          <a:xfrm flipH="1" flipV="1">
            <a:off x="6858000" y="2438400"/>
            <a:ext cx="228600" cy="7620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1" name="Line 11"/>
          <p:cNvSpPr>
            <a:spLocks noChangeShapeType="1"/>
          </p:cNvSpPr>
          <p:nvPr/>
        </p:nvSpPr>
        <p:spPr bwMode="auto">
          <a:xfrm flipH="1" flipV="1">
            <a:off x="6858000" y="2133600"/>
            <a:ext cx="381000" cy="11430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2" name="Line 12"/>
          <p:cNvSpPr>
            <a:spLocks noChangeShapeType="1"/>
          </p:cNvSpPr>
          <p:nvPr/>
        </p:nvSpPr>
        <p:spPr bwMode="auto">
          <a:xfrm flipH="1" flipV="1">
            <a:off x="7239000" y="3048000"/>
            <a:ext cx="228600" cy="2286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3" name="Line 13"/>
          <p:cNvSpPr>
            <a:spLocks noChangeShapeType="1"/>
          </p:cNvSpPr>
          <p:nvPr/>
        </p:nvSpPr>
        <p:spPr bwMode="auto">
          <a:xfrm flipH="1" flipV="1">
            <a:off x="6934200" y="1981200"/>
            <a:ext cx="304800" cy="10668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4" name="Line 14"/>
          <p:cNvSpPr>
            <a:spLocks noChangeShapeType="1"/>
          </p:cNvSpPr>
          <p:nvPr/>
        </p:nvSpPr>
        <p:spPr bwMode="auto">
          <a:xfrm flipH="1" flipV="1">
            <a:off x="7239000" y="2819400"/>
            <a:ext cx="533400" cy="457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5" name="Line 15"/>
          <p:cNvSpPr>
            <a:spLocks noChangeShapeType="1"/>
          </p:cNvSpPr>
          <p:nvPr/>
        </p:nvSpPr>
        <p:spPr bwMode="auto">
          <a:xfrm flipH="1" flipV="1">
            <a:off x="7086600" y="2133600"/>
            <a:ext cx="152400" cy="6858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6" name="Line 16"/>
          <p:cNvSpPr>
            <a:spLocks noChangeShapeType="1"/>
          </p:cNvSpPr>
          <p:nvPr/>
        </p:nvSpPr>
        <p:spPr bwMode="auto">
          <a:xfrm flipV="1">
            <a:off x="7086600" y="1905000"/>
            <a:ext cx="76200" cy="2286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7" name="Line 17"/>
          <p:cNvSpPr>
            <a:spLocks noChangeShapeType="1"/>
          </p:cNvSpPr>
          <p:nvPr/>
        </p:nvSpPr>
        <p:spPr bwMode="auto">
          <a:xfrm>
            <a:off x="7543800" y="1828800"/>
            <a:ext cx="685800" cy="609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8" name="Line 18"/>
          <p:cNvSpPr>
            <a:spLocks noChangeShapeType="1"/>
          </p:cNvSpPr>
          <p:nvPr/>
        </p:nvSpPr>
        <p:spPr bwMode="auto">
          <a:xfrm>
            <a:off x="8229600" y="2438400"/>
            <a:ext cx="152400" cy="533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79" name="Line 19"/>
          <p:cNvSpPr>
            <a:spLocks noChangeShapeType="1"/>
          </p:cNvSpPr>
          <p:nvPr/>
        </p:nvSpPr>
        <p:spPr bwMode="auto">
          <a:xfrm flipH="1">
            <a:off x="8229600" y="2971800"/>
            <a:ext cx="15240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0" name="Line 20"/>
          <p:cNvSpPr>
            <a:spLocks noChangeShapeType="1"/>
          </p:cNvSpPr>
          <p:nvPr/>
        </p:nvSpPr>
        <p:spPr bwMode="auto">
          <a:xfrm flipH="1" flipV="1">
            <a:off x="7239000" y="2362200"/>
            <a:ext cx="990600" cy="838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1" name="Line 21"/>
          <p:cNvSpPr>
            <a:spLocks noChangeShapeType="1"/>
          </p:cNvSpPr>
          <p:nvPr/>
        </p:nvSpPr>
        <p:spPr bwMode="auto">
          <a:xfrm flipV="1">
            <a:off x="7239000" y="2286000"/>
            <a:ext cx="0" cy="76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2" name="Line 22"/>
          <p:cNvSpPr>
            <a:spLocks noChangeShapeType="1"/>
          </p:cNvSpPr>
          <p:nvPr/>
        </p:nvSpPr>
        <p:spPr bwMode="auto">
          <a:xfrm flipV="1">
            <a:off x="7239000" y="1828800"/>
            <a:ext cx="304800" cy="457200"/>
          </a:xfrm>
          <a:prstGeom prst="line">
            <a:avLst/>
          </a:prstGeom>
          <a:noFill/>
          <a:ln w="19050">
            <a:solidFill>
              <a:srgbClr val="987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3" name="Line 23"/>
          <p:cNvSpPr>
            <a:spLocks noChangeShapeType="1"/>
          </p:cNvSpPr>
          <p:nvPr/>
        </p:nvSpPr>
        <p:spPr bwMode="auto">
          <a:xfrm>
            <a:off x="7162800" y="1905000"/>
            <a:ext cx="838200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4" name="Line 24"/>
          <p:cNvSpPr>
            <a:spLocks noChangeShapeType="1"/>
          </p:cNvSpPr>
          <p:nvPr/>
        </p:nvSpPr>
        <p:spPr bwMode="auto">
          <a:xfrm>
            <a:off x="6934200" y="1981200"/>
            <a:ext cx="762000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5" name="Line 25"/>
          <p:cNvSpPr>
            <a:spLocks noChangeShapeType="1"/>
          </p:cNvSpPr>
          <p:nvPr/>
        </p:nvSpPr>
        <p:spPr bwMode="auto">
          <a:xfrm>
            <a:off x="6858000" y="2133600"/>
            <a:ext cx="609600" cy="838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6" name="Line 26"/>
          <p:cNvSpPr>
            <a:spLocks noChangeShapeType="1"/>
          </p:cNvSpPr>
          <p:nvPr/>
        </p:nvSpPr>
        <p:spPr bwMode="auto">
          <a:xfrm>
            <a:off x="6858000" y="2438400"/>
            <a:ext cx="381000" cy="533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7" name="Line 27"/>
          <p:cNvSpPr>
            <a:spLocks noChangeShapeType="1"/>
          </p:cNvSpPr>
          <p:nvPr/>
        </p:nvSpPr>
        <p:spPr bwMode="auto">
          <a:xfrm>
            <a:off x="6858000" y="2667000"/>
            <a:ext cx="228600" cy="304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8" name="Line 28"/>
          <p:cNvSpPr>
            <a:spLocks noChangeShapeType="1"/>
          </p:cNvSpPr>
          <p:nvPr/>
        </p:nvSpPr>
        <p:spPr bwMode="auto">
          <a:xfrm flipH="1">
            <a:off x="7010400" y="2971800"/>
            <a:ext cx="76200" cy="152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89" name="Line 29"/>
          <p:cNvSpPr>
            <a:spLocks noChangeShapeType="1"/>
          </p:cNvSpPr>
          <p:nvPr/>
        </p:nvSpPr>
        <p:spPr bwMode="auto">
          <a:xfrm flipH="1">
            <a:off x="7086600" y="2971800"/>
            <a:ext cx="15240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0" name="Line 30"/>
          <p:cNvSpPr>
            <a:spLocks noChangeShapeType="1"/>
          </p:cNvSpPr>
          <p:nvPr/>
        </p:nvSpPr>
        <p:spPr bwMode="auto">
          <a:xfrm flipH="1">
            <a:off x="7239000" y="2971800"/>
            <a:ext cx="228600" cy="304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1" name="Line 31"/>
          <p:cNvSpPr>
            <a:spLocks noChangeShapeType="1"/>
          </p:cNvSpPr>
          <p:nvPr/>
        </p:nvSpPr>
        <p:spPr bwMode="auto">
          <a:xfrm flipH="1">
            <a:off x="7467600" y="2895600"/>
            <a:ext cx="228600" cy="381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2" name="Line 32"/>
          <p:cNvSpPr>
            <a:spLocks noChangeShapeType="1"/>
          </p:cNvSpPr>
          <p:nvPr/>
        </p:nvSpPr>
        <p:spPr bwMode="auto">
          <a:xfrm flipH="1">
            <a:off x="7772400" y="2819400"/>
            <a:ext cx="228600" cy="457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62597" name="Picture 37" descr="twosph-1s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14600"/>
            <a:ext cx="1752600" cy="1660525"/>
          </a:xfrm>
          <a:prstGeom prst="rect">
            <a:avLst/>
          </a:prstGeom>
          <a:noFill/>
        </p:spPr>
      </p:pic>
      <p:pic>
        <p:nvPicPr>
          <p:cNvPr id="962598" name="Picture 38" descr="twosph-5s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362200"/>
            <a:ext cx="2057400" cy="1947863"/>
          </a:xfrm>
          <a:prstGeom prst="rect">
            <a:avLst/>
          </a:prstGeom>
          <a:noFill/>
        </p:spPr>
      </p:pic>
      <p:pic>
        <p:nvPicPr>
          <p:cNvPr id="962599" name="Picture 39" descr="twosph-20s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2057400" cy="1951038"/>
          </a:xfrm>
          <a:prstGeom prst="rect">
            <a:avLst/>
          </a:prstGeom>
          <a:noFill/>
        </p:spPr>
      </p:pic>
      <p:pic>
        <p:nvPicPr>
          <p:cNvPr id="962600" name="Picture 40" descr="twosph-45s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419600"/>
            <a:ext cx="2057400" cy="1947863"/>
          </a:xfrm>
          <a:prstGeom prst="rect">
            <a:avLst/>
          </a:prstGeom>
          <a:noFill/>
        </p:spPr>
      </p:pic>
      <p:pic>
        <p:nvPicPr>
          <p:cNvPr id="962601" name="Picture 41" descr="twosph-85s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419600"/>
            <a:ext cx="2133600" cy="2020888"/>
          </a:xfrm>
          <a:prstGeom prst="rect">
            <a:avLst/>
          </a:prstGeom>
          <a:noFill/>
        </p:spPr>
      </p:pic>
      <p:pic>
        <p:nvPicPr>
          <p:cNvPr id="962602" name="Picture 42" descr="twosph-170s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343400"/>
            <a:ext cx="2109788" cy="1998663"/>
          </a:xfrm>
          <a:prstGeom prst="rect">
            <a:avLst/>
          </a:prstGeom>
          <a:noFill/>
        </p:spPr>
      </p:pic>
      <p:sp>
        <p:nvSpPr>
          <p:cNvPr id="962603" name="Line 43"/>
          <p:cNvSpPr>
            <a:spLocks noChangeShapeType="1"/>
          </p:cNvSpPr>
          <p:nvPr/>
        </p:nvSpPr>
        <p:spPr bwMode="auto">
          <a:xfrm flipV="1">
            <a:off x="5334000" y="3048000"/>
            <a:ext cx="838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04" name="Text Box 44"/>
          <p:cNvSpPr txBox="1">
            <a:spLocks noChangeArrowheads="1"/>
          </p:cNvSpPr>
          <p:nvPr/>
        </p:nvSpPr>
        <p:spPr bwMode="auto">
          <a:xfrm>
            <a:off x="4572000" y="19050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sz="3200">
                <a:latin typeface="Arial" pitchFamily="34" charset="0"/>
              </a:rPr>
              <a:t>View direction</a:t>
            </a:r>
          </a:p>
        </p:txBody>
      </p:sp>
      <p:sp>
        <p:nvSpPr>
          <p:cNvPr id="962605" name="Text Box 45"/>
          <p:cNvSpPr txBox="1">
            <a:spLocks noChangeArrowheads="1"/>
          </p:cNvSpPr>
          <p:nvPr/>
        </p:nvSpPr>
        <p:spPr bwMode="auto">
          <a:xfrm>
            <a:off x="304800" y="2117725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1 slice</a:t>
            </a:r>
          </a:p>
        </p:txBody>
      </p:sp>
      <p:sp>
        <p:nvSpPr>
          <p:cNvPr id="962606" name="Text Box 46"/>
          <p:cNvSpPr txBox="1">
            <a:spLocks noChangeArrowheads="1"/>
          </p:cNvSpPr>
          <p:nvPr/>
        </p:nvSpPr>
        <p:spPr bwMode="auto">
          <a:xfrm>
            <a:off x="152400" y="41751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5 slices</a:t>
            </a:r>
          </a:p>
        </p:txBody>
      </p:sp>
      <p:sp>
        <p:nvSpPr>
          <p:cNvPr id="962607" name="Text Box 47"/>
          <p:cNvSpPr txBox="1">
            <a:spLocks noChangeArrowheads="1"/>
          </p:cNvSpPr>
          <p:nvPr/>
        </p:nvSpPr>
        <p:spPr bwMode="auto">
          <a:xfrm>
            <a:off x="762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20 slices</a:t>
            </a:r>
          </a:p>
        </p:txBody>
      </p:sp>
      <p:sp>
        <p:nvSpPr>
          <p:cNvPr id="962608" name="Text Box 48"/>
          <p:cNvSpPr txBox="1">
            <a:spLocks noChangeArrowheads="1"/>
          </p:cNvSpPr>
          <p:nvPr/>
        </p:nvSpPr>
        <p:spPr bwMode="auto">
          <a:xfrm>
            <a:off x="2209800" y="61880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45 slices</a:t>
            </a:r>
          </a:p>
        </p:txBody>
      </p:sp>
      <p:sp>
        <p:nvSpPr>
          <p:cNvPr id="962609" name="Text Box 49"/>
          <p:cNvSpPr txBox="1">
            <a:spLocks noChangeArrowheads="1"/>
          </p:cNvSpPr>
          <p:nvPr/>
        </p:nvSpPr>
        <p:spPr bwMode="auto">
          <a:xfrm>
            <a:off x="43434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85 slices</a:t>
            </a:r>
          </a:p>
        </p:txBody>
      </p:sp>
      <p:sp>
        <p:nvSpPr>
          <p:cNvPr id="962610" name="Text Box 50"/>
          <p:cNvSpPr txBox="1">
            <a:spLocks noChangeArrowheads="1"/>
          </p:cNvSpPr>
          <p:nvPr/>
        </p:nvSpPr>
        <p:spPr bwMode="auto">
          <a:xfrm>
            <a:off x="6553200" y="618807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b="1">
                <a:solidFill>
                  <a:schemeClr val="accent2"/>
                </a:solidFill>
                <a:latin typeface="Arial" pitchFamily="34" charset="0"/>
              </a:rPr>
              <a:t>170 slices</a:t>
            </a:r>
          </a:p>
        </p:txBody>
      </p:sp>
      <p:sp>
        <p:nvSpPr>
          <p:cNvPr id="962611" name="Text Box 51"/>
          <p:cNvSpPr txBox="1">
            <a:spLocks noChangeArrowheads="1"/>
          </p:cNvSpPr>
          <p:nvPr/>
        </p:nvSpPr>
        <p:spPr bwMode="auto">
          <a:xfrm>
            <a:off x="4953000" y="3581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kumimoji="0" lang="en-US" sz="2400" b="1">
                <a:latin typeface="Arial" pitchFamily="34" charset="0"/>
              </a:rPr>
              <a:t>Slices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 flipV="1">
            <a:off x="7162800" y="3352800"/>
            <a:ext cx="609600" cy="381000"/>
            <a:chOff x="3456" y="912"/>
            <a:chExt cx="384" cy="240"/>
          </a:xfrm>
        </p:grpSpPr>
        <p:sp>
          <p:nvSpPr>
            <p:cNvPr id="962613" name="Line 53"/>
            <p:cNvSpPr>
              <a:spLocks noChangeShapeType="1"/>
            </p:cNvSpPr>
            <p:nvPr/>
          </p:nvSpPr>
          <p:spPr bwMode="auto">
            <a:xfrm>
              <a:off x="3792" y="912"/>
              <a:ext cx="48" cy="14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14" name="Line 54"/>
            <p:cNvSpPr>
              <a:spLocks noChangeShapeType="1"/>
            </p:cNvSpPr>
            <p:nvPr/>
          </p:nvSpPr>
          <p:spPr bwMode="auto">
            <a:xfrm flipH="1">
              <a:off x="3648" y="912"/>
              <a:ext cx="144" cy="19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15" name="Line 55"/>
            <p:cNvSpPr>
              <a:spLocks noChangeShapeType="1"/>
            </p:cNvSpPr>
            <p:nvPr/>
          </p:nvSpPr>
          <p:spPr bwMode="auto">
            <a:xfrm flipH="1">
              <a:off x="3456" y="912"/>
              <a:ext cx="336" cy="24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7496-4ED6-4D90-BE6C-525F1DB935CC}" type="datetime1">
              <a:rPr lang="en-US"/>
              <a:pPr/>
              <a:t>2/24/2011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FA77-AF60-46F1-A753-6668A9AC7BEC}" type="slidenum">
              <a:rPr lang="en-US"/>
              <a:pPr/>
              <a:t>14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  <a:buFontTx/>
              <a:buBlip>
                <a:blip r:embed="rId2"/>
              </a:buBlip>
            </a:pPr>
            <a:r>
              <a:rPr lang="en-US" sz="2400"/>
              <a:t>Gradient estimation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Pre-computed gradients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On-the-fly gradients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400"/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400"/>
              <a:t>Per-pixel illumination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Non-polygonal shaded </a:t>
            </a:r>
            <a:br>
              <a:rPr lang="en-US" sz="2000"/>
            </a:br>
            <a:r>
              <a:rPr lang="en-US" sz="2000"/>
              <a:t>isosurfaces</a:t>
            </a:r>
          </a:p>
          <a:p>
            <a:pPr lvl="1">
              <a:buSzPct val="80000"/>
              <a:buFontTx/>
              <a:buBlip>
                <a:blip r:embed="rId2"/>
              </a:buBlip>
            </a:pPr>
            <a:r>
              <a:rPr lang="en-US" sz="2000"/>
              <a:t>Volume shading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400"/>
          </a:p>
          <a:p>
            <a:pPr>
              <a:buSzPct val="80000"/>
              <a:buFontTx/>
              <a:buBlip>
                <a:blip r:embed="rId2"/>
              </a:buBlip>
            </a:pPr>
            <a:r>
              <a:rPr lang="en-US" sz="2400"/>
              <a:t>Pre-computed illumination</a:t>
            </a:r>
          </a:p>
          <a:p>
            <a:pPr>
              <a:buSzPct val="80000"/>
              <a:buFontTx/>
              <a:buBlip>
                <a:blip r:embed="rId2"/>
              </a:buBlip>
            </a:pPr>
            <a:endParaRPr lang="en-US" sz="2400"/>
          </a:p>
        </p:txBody>
      </p:sp>
      <p:pic>
        <p:nvPicPr>
          <p:cNvPr id="1091588" name="Picture 4" descr="head512"/>
          <p:cNvPicPr>
            <a:picLocks noChangeAspect="1" noChangeArrowheads="1"/>
          </p:cNvPicPr>
          <p:nvPr/>
        </p:nvPicPr>
        <p:blipFill>
          <a:blip r:embed="rId3" cstate="print"/>
          <a:srcRect l="842" t="3252" r="842" b="813"/>
          <a:stretch>
            <a:fillRect/>
          </a:stretch>
        </p:blipFill>
        <p:spPr bwMode="auto">
          <a:xfrm>
            <a:off x="5486400" y="3581400"/>
            <a:ext cx="2560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589" name="Picture 5"/>
          <p:cNvPicPr>
            <a:picLocks noChangeAspect="1" noChangeArrowheads="1"/>
          </p:cNvPicPr>
          <p:nvPr/>
        </p:nvPicPr>
        <p:blipFill>
          <a:blip r:embed="rId4" cstate="print"/>
          <a:srcRect l="1846" t="5275" r="1846" b="1758"/>
          <a:stretch>
            <a:fillRect/>
          </a:stretch>
        </p:blipFill>
        <p:spPr bwMode="auto">
          <a:xfrm>
            <a:off x="5486400" y="914400"/>
            <a:ext cx="2555875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Shadow Mapping</a:t>
            </a:r>
            <a:endParaRPr lang="en-US" dirty="0"/>
          </a:p>
        </p:txBody>
      </p:sp>
      <p:pic>
        <p:nvPicPr>
          <p:cNvPr id="16386" name="Picture 2" descr="http://www.punkuser.net/lvsm/images/windmill_ev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2368"/>
            <a:ext cx="8077200" cy="5515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19600" y="1371600"/>
            <a:ext cx="404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http://www.punkuser.net/lvsm/images/windmill_evsm.png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Non-Photorealistic Rendering</a:t>
            </a:r>
            <a:endParaRPr lang="en-US" sz="4000" dirty="0"/>
          </a:p>
        </p:txBody>
      </p:sp>
      <p:pic>
        <p:nvPicPr>
          <p:cNvPr id="18436" name="Picture 4" descr="http://home.earthlink.net/~nwinters99/screenshots/edge_gener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00" y="2438400"/>
            <a:ext cx="5892800" cy="4419600"/>
          </a:xfrm>
          <a:prstGeom prst="rect">
            <a:avLst/>
          </a:prstGeom>
          <a:noFill/>
        </p:spPr>
      </p:pic>
      <p:pic>
        <p:nvPicPr>
          <p:cNvPr id="18438" name="Picture 6" descr="http://ati.amd.com/developer/images/ATI-9700-NPRHatching-Demo-v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333750" cy="2400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657600"/>
            <a:ext cx="3393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http://ati.amd.com/developer/demos/r9700.html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artis.imag.fr/Publications/2006/BTM06a/landscape_aeri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6096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Non-Photorealistic Rendering</a:t>
            </a:r>
            <a:endParaRPr lang="en-US" dirty="0"/>
          </a:p>
        </p:txBody>
      </p:sp>
      <p:pic>
        <p:nvPicPr>
          <p:cNvPr id="21506" name="Picture 2" descr="http://exibeo.net/images/shader_dyncel002.jpg"/>
          <p:cNvPicPr>
            <a:picLocks noChangeAspect="1" noChangeArrowheads="1"/>
          </p:cNvPicPr>
          <p:nvPr/>
        </p:nvPicPr>
        <p:blipFill>
          <a:blip r:embed="rId3" cstate="print"/>
          <a:srcRect l="27083" t="19341" r="30208" b="10330"/>
          <a:stretch>
            <a:fillRect/>
          </a:stretch>
        </p:blipFill>
        <p:spPr bwMode="auto">
          <a:xfrm>
            <a:off x="533400" y="1524000"/>
            <a:ext cx="3124200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343400"/>
            <a:ext cx="3222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http://exibeo.net/bin/shader_code/celshader.html</a:t>
            </a:r>
            <a:endParaRPr lang="en-US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51111" y="3657600"/>
            <a:ext cx="3292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http://artis.imag.fr/Publications/2006/BTM06a/</a:t>
            </a:r>
            <a:endParaRPr lang="en-US" sz="1200" i="1" dirty="0"/>
          </a:p>
        </p:txBody>
      </p:sp>
      <p:pic>
        <p:nvPicPr>
          <p:cNvPr id="21510" name="Picture 6" descr="http://www.cse.ohio-state.edu/~hwshen/781/Site/Media/transpare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-142875"/>
            <a:ext cx="9525" cy="9525"/>
          </a:xfrm>
          <a:prstGeom prst="rect">
            <a:avLst/>
          </a:prstGeom>
          <a:noFill/>
        </p:spPr>
      </p:pic>
      <p:pic>
        <p:nvPicPr>
          <p:cNvPr id="21512" name="Picture 8" descr="http://www.cse.ohio-state.edu/~hwshen/781/Site/Media/transpare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-1428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ush-ob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94460"/>
            <a:ext cx="4572000" cy="54635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Morphing</a:t>
            </a:r>
            <a:endParaRPr lang="en-US" dirty="0"/>
          </a:p>
        </p:txBody>
      </p:sp>
      <p:pic>
        <p:nvPicPr>
          <p:cNvPr id="23554" name="Picture 2" descr="http://www.doobybrain.com/wp-content/uploads/2009/01/bush-obama-morp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0534"/>
            <a:ext cx="9144000" cy="21974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5964604" y="2933175"/>
            <a:ext cx="6112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http://www.doobybrain.com/2009/01/24/george-w-bush-morphing-into-barack-h-obama/comment-page-1/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Non-Photorealistic Rendering</a:t>
            </a:r>
            <a:endParaRPr lang="en-US" sz="4000" dirty="0"/>
          </a:p>
        </p:txBody>
      </p:sp>
      <p:pic>
        <p:nvPicPr>
          <p:cNvPr id="3" name="FISHKILL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9436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324600"/>
            <a:ext cx="727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http://www.cse.ohio-state.edu/~crawfis/cse781/Slides/FISHKILL.MOV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Tessellation 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with tessellation shaders.</a:t>
            </a:r>
            <a:endParaRPr lang="en-US" dirty="0"/>
          </a:p>
        </p:txBody>
      </p:sp>
      <p:pic>
        <p:nvPicPr>
          <p:cNvPr id="39938" name="Picture 2" descr="http://prideout.net/blog/p48/Final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3810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5410200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http://prideout.net/blog/?p=48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can create several poses in </a:t>
            </a:r>
            <a:r>
              <a:rPr lang="en-US" sz="2800" dirty="0" err="1" smtClean="0"/>
              <a:t>FaceGen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Write a shader that morphs between them.</a:t>
            </a:r>
            <a:endParaRPr lang="en-US" sz="2800" dirty="0"/>
          </a:p>
        </p:txBody>
      </p:sp>
      <p:pic>
        <p:nvPicPr>
          <p:cNvPr id="3" name="Picture 5" descr="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67000"/>
            <a:ext cx="8229600" cy="16573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Animation</a:t>
            </a:r>
            <a:endParaRPr lang="en-US" dirty="0"/>
          </a:p>
        </p:txBody>
      </p:sp>
      <p:pic>
        <p:nvPicPr>
          <p:cNvPr id="25603" name="Picture 3" descr="http://learngamedesign.com/graphics/gdtE1_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95600"/>
            <a:ext cx="4476750" cy="37814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in a BVH file and develop a shader that does the proper animation and skinning.</a:t>
            </a:r>
          </a:p>
          <a:p>
            <a:pPr>
              <a:buNone/>
            </a:pPr>
            <a:endParaRPr lang="en-US" sz="1800" dirty="0" smtClean="0">
              <a:hlinkClick r:id="rId3"/>
            </a:endParaRPr>
          </a:p>
          <a:p>
            <a:pPr>
              <a:buNone/>
            </a:pPr>
            <a:endParaRPr lang="en-US" sz="1800" dirty="0" smtClean="0">
              <a:hlinkClick r:id="rId3"/>
            </a:endParaRPr>
          </a:p>
          <a:p>
            <a:pPr>
              <a:buNone/>
            </a:pPr>
            <a:endParaRPr lang="en-US" sz="1800" dirty="0" smtClean="0">
              <a:hlinkClick r:id="rId3"/>
            </a:endParaRPr>
          </a:p>
          <a:p>
            <a:pPr>
              <a:buNone/>
            </a:pPr>
            <a:endParaRPr lang="en-US" sz="1800" dirty="0" smtClean="0">
              <a:hlinkClick r:id="rId3"/>
            </a:endParaRPr>
          </a:p>
          <a:p>
            <a:pPr>
              <a:buNone/>
            </a:pPr>
            <a:endParaRPr lang="en-US" sz="1800" dirty="0" smtClean="0">
              <a:hlinkClick r:id="rId3"/>
            </a:endParaRPr>
          </a:p>
          <a:p>
            <a:pPr>
              <a:buNone/>
            </a:pPr>
            <a:endParaRPr lang="en-US" sz="1800" dirty="0" smtClean="0">
              <a:hlinkClick r:id="rId3"/>
            </a:endParaRPr>
          </a:p>
          <a:p>
            <a:pPr>
              <a:buNone/>
            </a:pPr>
            <a:r>
              <a:rPr lang="en-US" sz="1400" dirty="0" smtClean="0">
                <a:hlinkClick r:id="rId3"/>
              </a:rPr>
              <a:t>http://www.beyondmotion.com.au/free_motion.html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en-US" dirty="0"/>
          </a:p>
        </p:txBody>
      </p:sp>
      <p:pic>
        <p:nvPicPr>
          <p:cNvPr id="27650" name="Picture 2" descr="http://209.132.96.165/zbc/attachment.php?attachmentid=9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84922" cy="525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6581001"/>
            <a:ext cx="3180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http://www.zbrushcentral.com/zbc/index.php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Procedural Rocks</a:t>
            </a:r>
            <a:endParaRPr lang="en-US" dirty="0"/>
          </a:p>
        </p:txBody>
      </p:sp>
      <p:pic>
        <p:nvPicPr>
          <p:cNvPr id="26626" name="Picture 2" descr="http://www.spot3d.com/vray/help/150R1/images/examples/displacement/tn_dis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857500" cy="2857500"/>
          </a:xfrm>
          <a:prstGeom prst="rect">
            <a:avLst/>
          </a:prstGeom>
          <a:noFill/>
        </p:spPr>
      </p:pic>
      <p:pic>
        <p:nvPicPr>
          <p:cNvPr id="26628" name="Picture 4" descr="http://www.chromesphere.com/Tutorials/Vue6/Optics-Basics/Bump-Mapping-Displacement-Mapping/Displacement-Mapping.jpg"/>
          <p:cNvPicPr>
            <a:picLocks noChangeAspect="1" noChangeArrowheads="1"/>
          </p:cNvPicPr>
          <p:nvPr/>
        </p:nvPicPr>
        <p:blipFill>
          <a:blip r:embed="rId3" cstate="print"/>
          <a:srcRect b="23222"/>
          <a:stretch>
            <a:fillRect/>
          </a:stretch>
        </p:blipFill>
        <p:spPr bwMode="auto">
          <a:xfrm>
            <a:off x="5410200" y="1524000"/>
            <a:ext cx="3048000" cy="2193925"/>
          </a:xfrm>
          <a:prstGeom prst="rect">
            <a:avLst/>
          </a:prstGeom>
          <a:noFill/>
        </p:spPr>
      </p:pic>
      <p:pic>
        <p:nvPicPr>
          <p:cNvPr id="26630" name="Picture 6" descr="http://www.evermotion.org/excluziv/NAT/NatRock-various_P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42386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the normal Display List approach of text generation with a modern implement:</a:t>
            </a:r>
          </a:p>
          <a:p>
            <a:pPr lvl="1"/>
            <a:r>
              <a:rPr lang="en-US" dirty="0" smtClean="0"/>
              <a:t>Use texture layers</a:t>
            </a:r>
          </a:p>
          <a:p>
            <a:pPr lvl="1"/>
            <a:r>
              <a:rPr lang="en-US" dirty="0" smtClean="0"/>
              <a:t>Add the translate based on the </a:t>
            </a:r>
            <a:r>
              <a:rPr lang="en-US" dirty="0" err="1" smtClean="0"/>
              <a:t>VertexID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Or pass in an array of character ID’s?</a:t>
            </a:r>
          </a:p>
          <a:p>
            <a:pPr lvl="1"/>
            <a:r>
              <a:rPr lang="en-US" dirty="0" smtClean="0"/>
              <a:t>Use Unicode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 Synthesis</a:t>
            </a:r>
            <a:endParaRPr lang="en-US" dirty="0"/>
          </a:p>
        </p:txBody>
      </p:sp>
      <p:pic>
        <p:nvPicPr>
          <p:cNvPr id="4" name="Picture 3" descr="C:\My Documents\Work\Images\Computer Graphics\Terrain Basics\FractalMaxPerlin ErodeOl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and/or Sky Shaders</a:t>
            </a:r>
            <a:endParaRPr lang="en-US" dirty="0"/>
          </a:p>
        </p:txBody>
      </p:sp>
      <p:pic>
        <p:nvPicPr>
          <p:cNvPr id="28674" name="Picture 2" descr="http://www.edit.ne.jp/~katsu/image/sea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Sculpting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your paint program to include displacement mapping.</a:t>
            </a:r>
          </a:p>
          <a:p>
            <a:r>
              <a:rPr lang="en-US" dirty="0" smtClean="0"/>
              <a:t>Add an Alpha Texture to cut out areas.</a:t>
            </a:r>
          </a:p>
          <a:p>
            <a:r>
              <a:rPr lang="en-US" dirty="0" smtClean="0"/>
              <a:t>Include brushes that paint to several targets in a single pass (diffuse, gloss, alpha).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Shells and Fins</a:t>
            </a:r>
          </a:p>
        </p:txBody>
      </p:sp>
      <p:pic>
        <p:nvPicPr>
          <p:cNvPr id="1026" name="Picture 2" descr="http://www.uweb.ucsb.edu/~ygong/uploaded_images/cat_wireframe-769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581525" cy="5486400"/>
          </a:xfrm>
          <a:prstGeom prst="rect">
            <a:avLst/>
          </a:prstGeom>
          <a:noFill/>
        </p:spPr>
      </p:pic>
      <p:pic>
        <p:nvPicPr>
          <p:cNvPr id="1030" name="Picture 6" descr="http://www.uweb.ucsb.edu/~ygong/uploaded_images/cat-775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1438275"/>
            <a:ext cx="5419725" cy="5419725"/>
          </a:xfrm>
          <a:prstGeom prst="rect">
            <a:avLst/>
          </a:prstGeom>
          <a:noFill/>
        </p:spPr>
      </p:pic>
      <p:pic>
        <p:nvPicPr>
          <p:cNvPr id="1028" name="Picture 4" descr="http://www.uweb.ucsb.edu/~ygong/uploaded_images/cat_shell_texture-76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29050"/>
            <a:ext cx="4248150" cy="3028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6140197" y="3854196"/>
            <a:ext cx="573060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http://www.uweb.ucsb.edu/~ygong/2007/04/rendering-fur-with-shells-and-fins.html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Texture Layers.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Mip</a:t>
            </a:r>
            <a:r>
              <a:rPr lang="en-US" dirty="0" smtClean="0"/>
              <a:t>-mapping to control the Blue or glossiness.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everything with Spherical Harmonics Environment Mapping to produce something similar to: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scene-new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82523"/>
            <a:ext cx="3733800" cy="367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ftware.intel.com/file/8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5114925" cy="3952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1000’s -&gt;10,000’s of complex objects.</a:t>
            </a:r>
          </a:p>
          <a:p>
            <a:pPr lvl="1"/>
            <a:r>
              <a:rPr lang="en-US" dirty="0" smtClean="0"/>
              <a:t>Different transformations</a:t>
            </a:r>
          </a:p>
          <a:p>
            <a:pPr lvl="1"/>
            <a:r>
              <a:rPr lang="en-US" dirty="0" smtClean="0"/>
              <a:t>Different colors / shaders?</a:t>
            </a:r>
          </a:p>
          <a:p>
            <a:pPr lvl="1"/>
            <a:r>
              <a:rPr lang="en-US" dirty="0" smtClean="0"/>
              <a:t>Different …</a:t>
            </a:r>
          </a:p>
          <a:p>
            <a:r>
              <a:rPr lang="en-US" dirty="0" smtClean="0"/>
              <a:t>Use with people / trees /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019800"/>
            <a:ext cx="44678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http://software.intel.com/en-us/articles/rendering-grass-with-instancing-in-directx-10/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.creativecrash.com/system/photos/000/110/222/110222/big/mass_instancer_image_1.jpg?1288678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875" cy="4105275"/>
          </a:xfrm>
          <a:prstGeom prst="rect">
            <a:avLst/>
          </a:prstGeom>
          <a:noFill/>
        </p:spPr>
      </p:pic>
      <p:pic>
        <p:nvPicPr>
          <p:cNvPr id="38916" name="Picture 4" descr="screenshot-Tue-Dec-22-14-52-54-2009-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3D Texture Based Volume Rendering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View-aligned slices; clip slice geometry</a:t>
            </a:r>
          </a:p>
          <a:p>
            <a:r>
              <a:rPr lang="en-US" sz="2400"/>
              <a:t>Single 3D texture</a:t>
            </a:r>
          </a:p>
          <a:p>
            <a:r>
              <a:rPr lang="en-US" sz="2400"/>
              <a:t>Tri-linear interpolation</a:t>
            </a:r>
          </a:p>
          <a:p>
            <a:endParaRPr lang="en-US" sz="2400"/>
          </a:p>
        </p:txBody>
      </p:sp>
      <p:pic>
        <p:nvPicPr>
          <p:cNvPr id="1073156" name="Picture 4" descr="sampling_distance_3d_parall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2190750" cy="2765425"/>
          </a:xfrm>
          <a:prstGeom prst="rect">
            <a:avLst/>
          </a:prstGeom>
          <a:noFill/>
        </p:spPr>
      </p:pic>
      <p:sp>
        <p:nvSpPr>
          <p:cNvPr id="1073157" name="Freeform 5"/>
          <p:cNvSpPr>
            <a:spLocks/>
          </p:cNvSpPr>
          <p:nvPr/>
        </p:nvSpPr>
        <p:spPr bwMode="auto">
          <a:xfrm flipH="1">
            <a:off x="1208088" y="4452938"/>
            <a:ext cx="1792287" cy="1323975"/>
          </a:xfrm>
          <a:custGeom>
            <a:avLst/>
            <a:gdLst/>
            <a:ahLst/>
            <a:cxnLst>
              <a:cxn ang="0">
                <a:pos x="2604" y="1092"/>
              </a:cxn>
              <a:cxn ang="0">
                <a:pos x="1584" y="0"/>
              </a:cxn>
              <a:cxn ang="0">
                <a:pos x="0" y="480"/>
              </a:cxn>
              <a:cxn ang="0">
                <a:pos x="684" y="1920"/>
              </a:cxn>
            </a:cxnLst>
            <a:rect l="0" t="0" r="r" b="b"/>
            <a:pathLst>
              <a:path w="2604" h="1920">
                <a:moveTo>
                  <a:pt x="2604" y="1092"/>
                </a:moveTo>
                <a:lnTo>
                  <a:pt x="1584" y="0"/>
                </a:lnTo>
                <a:lnTo>
                  <a:pt x="0" y="480"/>
                </a:lnTo>
                <a:lnTo>
                  <a:pt x="684" y="192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58" name="Line 6"/>
          <p:cNvSpPr>
            <a:spLocks noChangeShapeType="1"/>
          </p:cNvSpPr>
          <p:nvPr/>
        </p:nvSpPr>
        <p:spPr bwMode="auto">
          <a:xfrm flipH="1" flipV="1">
            <a:off x="1851025" y="3360738"/>
            <a:ext cx="58738" cy="1096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59" name="Freeform 7"/>
          <p:cNvSpPr>
            <a:spLocks/>
          </p:cNvSpPr>
          <p:nvPr/>
        </p:nvSpPr>
        <p:spPr bwMode="auto">
          <a:xfrm flipH="1">
            <a:off x="1819275" y="4283075"/>
            <a:ext cx="400050" cy="274638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462" y="0"/>
              </a:cxn>
              <a:cxn ang="0">
                <a:pos x="582" y="396"/>
              </a:cxn>
              <a:cxn ang="0">
                <a:pos x="0" y="390"/>
              </a:cxn>
            </a:cxnLst>
            <a:rect l="0" t="0" r="r" b="b"/>
            <a:pathLst>
              <a:path w="582" h="396">
                <a:moveTo>
                  <a:pt x="0" y="390"/>
                </a:moveTo>
                <a:lnTo>
                  <a:pt x="462" y="0"/>
                </a:lnTo>
                <a:lnTo>
                  <a:pt x="582" y="396"/>
                </a:lnTo>
                <a:lnTo>
                  <a:pt x="0" y="39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0" name="Freeform 8"/>
          <p:cNvSpPr>
            <a:spLocks/>
          </p:cNvSpPr>
          <p:nvPr/>
        </p:nvSpPr>
        <p:spPr bwMode="auto">
          <a:xfrm flipH="1">
            <a:off x="1690688" y="4030663"/>
            <a:ext cx="969962" cy="661987"/>
          </a:xfrm>
          <a:custGeom>
            <a:avLst/>
            <a:gdLst/>
            <a:ahLst/>
            <a:cxnLst>
              <a:cxn ang="0">
                <a:pos x="1410" y="960"/>
              </a:cxn>
              <a:cxn ang="0">
                <a:pos x="1128" y="0"/>
              </a:cxn>
              <a:cxn ang="0">
                <a:pos x="0" y="942"/>
              </a:cxn>
              <a:cxn ang="0">
                <a:pos x="1410" y="960"/>
              </a:cxn>
            </a:cxnLst>
            <a:rect l="0" t="0" r="r" b="b"/>
            <a:pathLst>
              <a:path w="1410" h="960">
                <a:moveTo>
                  <a:pt x="1410" y="960"/>
                </a:moveTo>
                <a:lnTo>
                  <a:pt x="1128" y="0"/>
                </a:lnTo>
                <a:lnTo>
                  <a:pt x="0" y="942"/>
                </a:lnTo>
                <a:lnTo>
                  <a:pt x="1410" y="96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1" name="Freeform 9"/>
          <p:cNvSpPr>
            <a:spLocks/>
          </p:cNvSpPr>
          <p:nvPr/>
        </p:nvSpPr>
        <p:spPr bwMode="auto">
          <a:xfrm flipH="1">
            <a:off x="1558925" y="3757613"/>
            <a:ext cx="1436688" cy="1081087"/>
          </a:xfrm>
          <a:custGeom>
            <a:avLst/>
            <a:gdLst/>
            <a:ahLst/>
            <a:cxnLst>
              <a:cxn ang="0">
                <a:pos x="2088" y="1566"/>
              </a:cxn>
              <a:cxn ang="0">
                <a:pos x="1638" y="0"/>
              </a:cxn>
              <a:cxn ang="0">
                <a:pos x="0" y="1380"/>
              </a:cxn>
              <a:cxn ang="0">
                <a:pos x="42" y="1554"/>
              </a:cxn>
              <a:cxn ang="0">
                <a:pos x="2088" y="1566"/>
              </a:cxn>
            </a:cxnLst>
            <a:rect l="0" t="0" r="r" b="b"/>
            <a:pathLst>
              <a:path w="2088" h="1566">
                <a:moveTo>
                  <a:pt x="2088" y="1566"/>
                </a:moveTo>
                <a:lnTo>
                  <a:pt x="1638" y="0"/>
                </a:lnTo>
                <a:lnTo>
                  <a:pt x="0" y="1380"/>
                </a:lnTo>
                <a:lnTo>
                  <a:pt x="42" y="1554"/>
                </a:lnTo>
                <a:lnTo>
                  <a:pt x="2088" y="156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2" name="Freeform 10"/>
          <p:cNvSpPr>
            <a:spLocks/>
          </p:cNvSpPr>
          <p:nvPr/>
        </p:nvSpPr>
        <p:spPr bwMode="auto">
          <a:xfrm flipH="1">
            <a:off x="1409700" y="3460750"/>
            <a:ext cx="1638300" cy="1533525"/>
          </a:xfrm>
          <a:custGeom>
            <a:avLst/>
            <a:gdLst/>
            <a:ahLst/>
            <a:cxnLst>
              <a:cxn ang="0">
                <a:pos x="2382" y="2226"/>
              </a:cxn>
              <a:cxn ang="0">
                <a:pos x="1740" y="0"/>
              </a:cxn>
              <a:cxn ang="0">
                <a:pos x="0" y="1458"/>
              </a:cxn>
              <a:cxn ang="0">
                <a:pos x="228" y="2220"/>
              </a:cxn>
              <a:cxn ang="0">
                <a:pos x="2382" y="2226"/>
              </a:cxn>
            </a:cxnLst>
            <a:rect l="0" t="0" r="r" b="b"/>
            <a:pathLst>
              <a:path w="2382" h="2226">
                <a:moveTo>
                  <a:pt x="2382" y="2226"/>
                </a:moveTo>
                <a:lnTo>
                  <a:pt x="1740" y="0"/>
                </a:lnTo>
                <a:lnTo>
                  <a:pt x="0" y="1458"/>
                </a:lnTo>
                <a:lnTo>
                  <a:pt x="228" y="2220"/>
                </a:lnTo>
                <a:lnTo>
                  <a:pt x="2382" y="222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3" name="Freeform 11"/>
          <p:cNvSpPr>
            <a:spLocks/>
          </p:cNvSpPr>
          <p:nvPr/>
        </p:nvSpPr>
        <p:spPr bwMode="auto">
          <a:xfrm flipH="1">
            <a:off x="1236663" y="3422650"/>
            <a:ext cx="1862137" cy="1754188"/>
          </a:xfrm>
          <a:custGeom>
            <a:avLst/>
            <a:gdLst/>
            <a:ahLst/>
            <a:cxnLst>
              <a:cxn ang="0">
                <a:pos x="1314" y="0"/>
              </a:cxn>
              <a:cxn ang="0">
                <a:pos x="1968" y="0"/>
              </a:cxn>
              <a:cxn ang="0">
                <a:pos x="2706" y="2544"/>
              </a:cxn>
              <a:cxn ang="0">
                <a:pos x="414" y="2532"/>
              </a:cxn>
              <a:cxn ang="0">
                <a:pos x="0" y="1104"/>
              </a:cxn>
              <a:cxn ang="0">
                <a:pos x="1314" y="0"/>
              </a:cxn>
            </a:cxnLst>
            <a:rect l="0" t="0" r="r" b="b"/>
            <a:pathLst>
              <a:path w="2706" h="2544">
                <a:moveTo>
                  <a:pt x="1314" y="0"/>
                </a:moveTo>
                <a:lnTo>
                  <a:pt x="1968" y="0"/>
                </a:lnTo>
                <a:lnTo>
                  <a:pt x="2706" y="2544"/>
                </a:lnTo>
                <a:lnTo>
                  <a:pt x="414" y="2532"/>
                </a:lnTo>
                <a:lnTo>
                  <a:pt x="0" y="1104"/>
                </a:lnTo>
                <a:lnTo>
                  <a:pt x="1314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4" name="Freeform 12"/>
          <p:cNvSpPr>
            <a:spLocks/>
          </p:cNvSpPr>
          <p:nvPr/>
        </p:nvSpPr>
        <p:spPr bwMode="auto">
          <a:xfrm flipH="1">
            <a:off x="1154113" y="3521075"/>
            <a:ext cx="1993900" cy="1849438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2274" y="0"/>
              </a:cxn>
              <a:cxn ang="0">
                <a:pos x="2898" y="2160"/>
              </a:cxn>
              <a:cxn ang="0">
                <a:pos x="2280" y="2682"/>
              </a:cxn>
              <a:cxn ang="0">
                <a:pos x="624" y="2682"/>
              </a:cxn>
              <a:cxn ang="0">
                <a:pos x="0" y="510"/>
              </a:cxn>
              <a:cxn ang="0">
                <a:pos x="600" y="0"/>
              </a:cxn>
            </a:cxnLst>
            <a:rect l="0" t="0" r="r" b="b"/>
            <a:pathLst>
              <a:path w="2898" h="2682">
                <a:moveTo>
                  <a:pt x="600" y="0"/>
                </a:moveTo>
                <a:lnTo>
                  <a:pt x="2274" y="0"/>
                </a:lnTo>
                <a:lnTo>
                  <a:pt x="2898" y="2160"/>
                </a:lnTo>
                <a:lnTo>
                  <a:pt x="2280" y="2682"/>
                </a:lnTo>
                <a:lnTo>
                  <a:pt x="624" y="2682"/>
                </a:lnTo>
                <a:lnTo>
                  <a:pt x="0" y="510"/>
                </a:lnTo>
                <a:lnTo>
                  <a:pt x="60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5" name="Freeform 13"/>
          <p:cNvSpPr>
            <a:spLocks/>
          </p:cNvSpPr>
          <p:nvPr/>
        </p:nvSpPr>
        <p:spPr bwMode="auto">
          <a:xfrm>
            <a:off x="3621088" y="3624263"/>
            <a:ext cx="1254125" cy="1625600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1458" y="0"/>
              </a:cxn>
              <a:cxn ang="0">
                <a:pos x="1428" y="1278"/>
              </a:cxn>
              <a:cxn ang="0">
                <a:pos x="258" y="1884"/>
              </a:cxn>
            </a:cxnLst>
            <a:rect l="0" t="0" r="r" b="b"/>
            <a:pathLst>
              <a:path w="1458" h="1884">
                <a:moveTo>
                  <a:pt x="0" y="468"/>
                </a:moveTo>
                <a:lnTo>
                  <a:pt x="1458" y="0"/>
                </a:lnTo>
                <a:lnTo>
                  <a:pt x="1428" y="1278"/>
                </a:lnTo>
                <a:lnTo>
                  <a:pt x="258" y="18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6" name="Line 14"/>
          <p:cNvSpPr>
            <a:spLocks noChangeShapeType="1"/>
          </p:cNvSpPr>
          <p:nvPr/>
        </p:nvSpPr>
        <p:spPr bwMode="auto">
          <a:xfrm flipH="1" flipV="1">
            <a:off x="4849813" y="4727575"/>
            <a:ext cx="893762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7" name="Line 15"/>
          <p:cNvSpPr>
            <a:spLocks noChangeShapeType="1"/>
          </p:cNvSpPr>
          <p:nvPr/>
        </p:nvSpPr>
        <p:spPr bwMode="auto">
          <a:xfrm flipH="1" flipV="1">
            <a:off x="4864100" y="3624263"/>
            <a:ext cx="1189038" cy="512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8" name="Freeform 16"/>
          <p:cNvSpPr>
            <a:spLocks/>
          </p:cNvSpPr>
          <p:nvPr/>
        </p:nvSpPr>
        <p:spPr bwMode="auto">
          <a:xfrm>
            <a:off x="4613275" y="4510088"/>
            <a:ext cx="417513" cy="357187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276" y="0"/>
              </a:cxn>
              <a:cxn ang="0">
                <a:pos x="486" y="414"/>
              </a:cxn>
              <a:cxn ang="0">
                <a:pos x="0" y="390"/>
              </a:cxn>
            </a:cxnLst>
            <a:rect l="0" t="0" r="r" b="b"/>
            <a:pathLst>
              <a:path w="486" h="414">
                <a:moveTo>
                  <a:pt x="0" y="390"/>
                </a:moveTo>
                <a:lnTo>
                  <a:pt x="276" y="0"/>
                </a:lnTo>
                <a:lnTo>
                  <a:pt x="486" y="414"/>
                </a:lnTo>
                <a:lnTo>
                  <a:pt x="0" y="39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69" name="Freeform 17"/>
          <p:cNvSpPr>
            <a:spLocks/>
          </p:cNvSpPr>
          <p:nvPr/>
        </p:nvSpPr>
        <p:spPr bwMode="auto">
          <a:xfrm>
            <a:off x="4364038" y="4281488"/>
            <a:ext cx="877887" cy="725487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1020" y="840"/>
              </a:cxn>
              <a:cxn ang="0">
                <a:pos x="0" y="816"/>
              </a:cxn>
              <a:cxn ang="0">
                <a:pos x="570" y="0"/>
              </a:cxn>
            </a:cxnLst>
            <a:rect l="0" t="0" r="r" b="b"/>
            <a:pathLst>
              <a:path w="1020" h="840">
                <a:moveTo>
                  <a:pt x="570" y="0"/>
                </a:moveTo>
                <a:lnTo>
                  <a:pt x="1020" y="840"/>
                </a:lnTo>
                <a:lnTo>
                  <a:pt x="0" y="816"/>
                </a:lnTo>
                <a:lnTo>
                  <a:pt x="57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0" name="Freeform 18"/>
          <p:cNvSpPr>
            <a:spLocks/>
          </p:cNvSpPr>
          <p:nvPr/>
        </p:nvSpPr>
        <p:spPr bwMode="auto">
          <a:xfrm>
            <a:off x="4064000" y="4017963"/>
            <a:ext cx="1411288" cy="1149350"/>
          </a:xfrm>
          <a:custGeom>
            <a:avLst/>
            <a:gdLst/>
            <a:ahLst/>
            <a:cxnLst>
              <a:cxn ang="0">
                <a:pos x="924" y="0"/>
              </a:cxn>
              <a:cxn ang="0">
                <a:pos x="1638" y="1332"/>
              </a:cxn>
              <a:cxn ang="0">
                <a:pos x="0" y="1296"/>
              </a:cxn>
              <a:cxn ang="0">
                <a:pos x="924" y="0"/>
              </a:cxn>
            </a:cxnLst>
            <a:rect l="0" t="0" r="r" b="b"/>
            <a:pathLst>
              <a:path w="1638" h="1332">
                <a:moveTo>
                  <a:pt x="924" y="0"/>
                </a:moveTo>
                <a:lnTo>
                  <a:pt x="1638" y="1332"/>
                </a:lnTo>
                <a:lnTo>
                  <a:pt x="0" y="1296"/>
                </a:lnTo>
                <a:lnTo>
                  <a:pt x="924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1" name="Freeform 19"/>
          <p:cNvSpPr>
            <a:spLocks/>
          </p:cNvSpPr>
          <p:nvPr/>
        </p:nvSpPr>
        <p:spPr bwMode="auto">
          <a:xfrm>
            <a:off x="3836988" y="3722688"/>
            <a:ext cx="1901825" cy="1620837"/>
          </a:xfrm>
          <a:custGeom>
            <a:avLst/>
            <a:gdLst/>
            <a:ahLst/>
            <a:cxnLst>
              <a:cxn ang="0">
                <a:pos x="0" y="1680"/>
              </a:cxn>
              <a:cxn ang="0">
                <a:pos x="1200" y="0"/>
              </a:cxn>
              <a:cxn ang="0">
                <a:pos x="2208" y="1878"/>
              </a:cxn>
              <a:cxn ang="0">
                <a:pos x="90" y="1848"/>
              </a:cxn>
              <a:cxn ang="0">
                <a:pos x="0" y="1680"/>
              </a:cxn>
            </a:cxnLst>
            <a:rect l="0" t="0" r="r" b="b"/>
            <a:pathLst>
              <a:path w="2208" h="1878">
                <a:moveTo>
                  <a:pt x="0" y="1680"/>
                </a:moveTo>
                <a:lnTo>
                  <a:pt x="1200" y="0"/>
                </a:lnTo>
                <a:lnTo>
                  <a:pt x="2208" y="1878"/>
                </a:lnTo>
                <a:lnTo>
                  <a:pt x="90" y="1848"/>
                </a:lnTo>
                <a:lnTo>
                  <a:pt x="0" y="168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2" name="Freeform 20"/>
          <p:cNvSpPr>
            <a:spLocks/>
          </p:cNvSpPr>
          <p:nvPr/>
        </p:nvSpPr>
        <p:spPr bwMode="auto">
          <a:xfrm>
            <a:off x="3781425" y="3686175"/>
            <a:ext cx="2012950" cy="1849438"/>
          </a:xfrm>
          <a:custGeom>
            <a:avLst/>
            <a:gdLst/>
            <a:ahLst/>
            <a:cxnLst>
              <a:cxn ang="0">
                <a:pos x="0" y="1458"/>
              </a:cxn>
              <a:cxn ang="0">
                <a:pos x="1026" y="0"/>
              </a:cxn>
              <a:cxn ang="0">
                <a:pos x="1452" y="12"/>
              </a:cxn>
              <a:cxn ang="0">
                <a:pos x="2340" y="1674"/>
              </a:cxn>
              <a:cxn ang="0">
                <a:pos x="2022" y="2142"/>
              </a:cxn>
              <a:cxn ang="0">
                <a:pos x="366" y="2112"/>
              </a:cxn>
              <a:cxn ang="0">
                <a:pos x="0" y="1458"/>
              </a:cxn>
            </a:cxnLst>
            <a:rect l="0" t="0" r="r" b="b"/>
            <a:pathLst>
              <a:path w="2340" h="2142">
                <a:moveTo>
                  <a:pt x="0" y="1458"/>
                </a:moveTo>
                <a:lnTo>
                  <a:pt x="1026" y="0"/>
                </a:lnTo>
                <a:lnTo>
                  <a:pt x="1452" y="12"/>
                </a:lnTo>
                <a:lnTo>
                  <a:pt x="2340" y="1674"/>
                </a:lnTo>
                <a:lnTo>
                  <a:pt x="2022" y="2142"/>
                </a:lnTo>
                <a:lnTo>
                  <a:pt x="366" y="2112"/>
                </a:lnTo>
                <a:lnTo>
                  <a:pt x="0" y="1458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3" name="Freeform 21"/>
          <p:cNvSpPr>
            <a:spLocks/>
          </p:cNvSpPr>
          <p:nvPr/>
        </p:nvSpPr>
        <p:spPr bwMode="auto">
          <a:xfrm>
            <a:off x="3733800" y="3784600"/>
            <a:ext cx="2133600" cy="1968500"/>
          </a:xfrm>
          <a:custGeom>
            <a:avLst/>
            <a:gdLst/>
            <a:ahLst/>
            <a:cxnLst>
              <a:cxn ang="0">
                <a:pos x="0" y="1014"/>
              </a:cxn>
              <a:cxn ang="0">
                <a:pos x="726" y="0"/>
              </a:cxn>
              <a:cxn ang="0">
                <a:pos x="1836" y="36"/>
              </a:cxn>
              <a:cxn ang="0">
                <a:pos x="2478" y="1260"/>
              </a:cxn>
              <a:cxn ang="0">
                <a:pos x="1758" y="2280"/>
              </a:cxn>
              <a:cxn ang="0">
                <a:pos x="660" y="2256"/>
              </a:cxn>
              <a:cxn ang="0">
                <a:pos x="0" y="1014"/>
              </a:cxn>
            </a:cxnLst>
            <a:rect l="0" t="0" r="r" b="b"/>
            <a:pathLst>
              <a:path w="2478" h="2280">
                <a:moveTo>
                  <a:pt x="0" y="1014"/>
                </a:moveTo>
                <a:lnTo>
                  <a:pt x="726" y="0"/>
                </a:lnTo>
                <a:lnTo>
                  <a:pt x="1836" y="36"/>
                </a:lnTo>
                <a:lnTo>
                  <a:pt x="2478" y="1260"/>
                </a:lnTo>
                <a:lnTo>
                  <a:pt x="1758" y="2280"/>
                </a:lnTo>
                <a:lnTo>
                  <a:pt x="660" y="2256"/>
                </a:lnTo>
                <a:lnTo>
                  <a:pt x="0" y="1014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4" name="Freeform 22"/>
          <p:cNvSpPr>
            <a:spLocks/>
          </p:cNvSpPr>
          <p:nvPr/>
        </p:nvSpPr>
        <p:spPr bwMode="auto">
          <a:xfrm>
            <a:off x="3667125" y="3908425"/>
            <a:ext cx="2278063" cy="2087563"/>
          </a:xfrm>
          <a:custGeom>
            <a:avLst/>
            <a:gdLst/>
            <a:ahLst/>
            <a:cxnLst>
              <a:cxn ang="0">
                <a:pos x="0" y="522"/>
              </a:cxn>
              <a:cxn ang="0">
                <a:pos x="372" y="0"/>
              </a:cxn>
              <a:cxn ang="0">
                <a:pos x="2244" y="36"/>
              </a:cxn>
              <a:cxn ang="0">
                <a:pos x="2646" y="786"/>
              </a:cxn>
              <a:cxn ang="0">
                <a:pos x="1482" y="2418"/>
              </a:cxn>
              <a:cxn ang="0">
                <a:pos x="1014" y="2418"/>
              </a:cxn>
              <a:cxn ang="0">
                <a:pos x="0" y="522"/>
              </a:cxn>
            </a:cxnLst>
            <a:rect l="0" t="0" r="r" b="b"/>
            <a:pathLst>
              <a:path w="2646" h="2418">
                <a:moveTo>
                  <a:pt x="0" y="522"/>
                </a:moveTo>
                <a:lnTo>
                  <a:pt x="372" y="0"/>
                </a:lnTo>
                <a:lnTo>
                  <a:pt x="2244" y="36"/>
                </a:lnTo>
                <a:lnTo>
                  <a:pt x="2646" y="786"/>
                </a:lnTo>
                <a:lnTo>
                  <a:pt x="1482" y="2418"/>
                </a:lnTo>
                <a:lnTo>
                  <a:pt x="1014" y="2418"/>
                </a:lnTo>
                <a:lnTo>
                  <a:pt x="0" y="52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5" name="Freeform 23"/>
          <p:cNvSpPr>
            <a:spLocks/>
          </p:cNvSpPr>
          <p:nvPr/>
        </p:nvSpPr>
        <p:spPr bwMode="auto">
          <a:xfrm>
            <a:off x="3621088" y="4038600"/>
            <a:ext cx="2401887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82" y="54"/>
              </a:cxn>
              <a:cxn ang="0">
                <a:pos x="2790" y="264"/>
              </a:cxn>
              <a:cxn ang="0">
                <a:pos x="1266" y="2406"/>
              </a:cxn>
              <a:cxn ang="0">
                <a:pos x="0" y="0"/>
              </a:cxn>
            </a:cxnLst>
            <a:rect l="0" t="0" r="r" b="b"/>
            <a:pathLst>
              <a:path w="2790" h="2406">
                <a:moveTo>
                  <a:pt x="0" y="0"/>
                </a:moveTo>
                <a:lnTo>
                  <a:pt x="2682" y="54"/>
                </a:lnTo>
                <a:lnTo>
                  <a:pt x="2790" y="264"/>
                </a:lnTo>
                <a:lnTo>
                  <a:pt x="1266" y="2406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6" name="Freeform 24"/>
          <p:cNvSpPr>
            <a:spLocks/>
          </p:cNvSpPr>
          <p:nvPr/>
        </p:nvSpPr>
        <p:spPr bwMode="auto">
          <a:xfrm>
            <a:off x="3836988" y="4214813"/>
            <a:ext cx="2025650" cy="1641475"/>
          </a:xfrm>
          <a:custGeom>
            <a:avLst/>
            <a:gdLst/>
            <a:ahLst/>
            <a:cxnLst>
              <a:cxn ang="0">
                <a:pos x="1014" y="1902"/>
              </a:cxn>
              <a:cxn ang="0">
                <a:pos x="0" y="0"/>
              </a:cxn>
              <a:cxn ang="0">
                <a:pos x="2352" y="36"/>
              </a:cxn>
              <a:cxn ang="0">
                <a:pos x="1014" y="1902"/>
              </a:cxn>
            </a:cxnLst>
            <a:rect l="0" t="0" r="r" b="b"/>
            <a:pathLst>
              <a:path w="2352" h="1902">
                <a:moveTo>
                  <a:pt x="1014" y="1902"/>
                </a:moveTo>
                <a:lnTo>
                  <a:pt x="0" y="0"/>
                </a:lnTo>
                <a:lnTo>
                  <a:pt x="2352" y="36"/>
                </a:lnTo>
                <a:lnTo>
                  <a:pt x="1014" y="190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7" name="Freeform 25"/>
          <p:cNvSpPr>
            <a:spLocks/>
          </p:cNvSpPr>
          <p:nvPr/>
        </p:nvSpPr>
        <p:spPr bwMode="auto">
          <a:xfrm>
            <a:off x="4084638" y="4395788"/>
            <a:ext cx="1447800" cy="1195387"/>
          </a:xfrm>
          <a:custGeom>
            <a:avLst/>
            <a:gdLst/>
            <a:ahLst/>
            <a:cxnLst>
              <a:cxn ang="0">
                <a:pos x="732" y="1386"/>
              </a:cxn>
              <a:cxn ang="0">
                <a:pos x="0" y="0"/>
              </a:cxn>
              <a:cxn ang="0">
                <a:pos x="1680" y="30"/>
              </a:cxn>
              <a:cxn ang="0">
                <a:pos x="732" y="1386"/>
              </a:cxn>
            </a:cxnLst>
            <a:rect l="0" t="0" r="r" b="b"/>
            <a:pathLst>
              <a:path w="1680" h="1386">
                <a:moveTo>
                  <a:pt x="732" y="1386"/>
                </a:moveTo>
                <a:lnTo>
                  <a:pt x="0" y="0"/>
                </a:lnTo>
                <a:lnTo>
                  <a:pt x="1680" y="30"/>
                </a:lnTo>
                <a:lnTo>
                  <a:pt x="732" y="138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8" name="Freeform 26"/>
          <p:cNvSpPr>
            <a:spLocks/>
          </p:cNvSpPr>
          <p:nvPr/>
        </p:nvSpPr>
        <p:spPr bwMode="auto">
          <a:xfrm>
            <a:off x="4384675" y="4613275"/>
            <a:ext cx="774700" cy="631825"/>
          </a:xfrm>
          <a:custGeom>
            <a:avLst/>
            <a:gdLst/>
            <a:ahLst/>
            <a:cxnLst>
              <a:cxn ang="0">
                <a:pos x="378" y="732"/>
              </a:cxn>
              <a:cxn ang="0">
                <a:pos x="0" y="0"/>
              </a:cxn>
              <a:cxn ang="0">
                <a:pos x="900" y="30"/>
              </a:cxn>
              <a:cxn ang="0">
                <a:pos x="378" y="732"/>
              </a:cxn>
            </a:cxnLst>
            <a:rect l="0" t="0" r="r" b="b"/>
            <a:pathLst>
              <a:path w="900" h="732">
                <a:moveTo>
                  <a:pt x="378" y="732"/>
                </a:moveTo>
                <a:lnTo>
                  <a:pt x="0" y="0"/>
                </a:lnTo>
                <a:lnTo>
                  <a:pt x="900" y="30"/>
                </a:lnTo>
                <a:lnTo>
                  <a:pt x="378" y="73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79" name="Freeform 27"/>
          <p:cNvSpPr>
            <a:spLocks/>
          </p:cNvSpPr>
          <p:nvPr/>
        </p:nvSpPr>
        <p:spPr bwMode="auto">
          <a:xfrm>
            <a:off x="3609975" y="4038600"/>
            <a:ext cx="2454275" cy="2138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0" y="966"/>
              </a:cxn>
              <a:cxn ang="0">
                <a:pos x="2850" y="108"/>
              </a:cxn>
              <a:cxn ang="0">
                <a:pos x="2484" y="1518"/>
              </a:cxn>
              <a:cxn ang="0">
                <a:pos x="1284" y="2478"/>
              </a:cxn>
              <a:cxn ang="0">
                <a:pos x="264" y="1392"/>
              </a:cxn>
              <a:cxn ang="0">
                <a:pos x="0" y="0"/>
              </a:cxn>
            </a:cxnLst>
            <a:rect l="0" t="0" r="r" b="b"/>
            <a:pathLst>
              <a:path w="2850" h="2478">
                <a:moveTo>
                  <a:pt x="0" y="0"/>
                </a:moveTo>
                <a:lnTo>
                  <a:pt x="1290" y="966"/>
                </a:lnTo>
                <a:lnTo>
                  <a:pt x="2850" y="108"/>
                </a:lnTo>
                <a:lnTo>
                  <a:pt x="2484" y="1518"/>
                </a:lnTo>
                <a:lnTo>
                  <a:pt x="1284" y="2478"/>
                </a:lnTo>
                <a:lnTo>
                  <a:pt x="264" y="1392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0" name="Line 28"/>
          <p:cNvSpPr>
            <a:spLocks noChangeShapeType="1"/>
          </p:cNvSpPr>
          <p:nvPr/>
        </p:nvSpPr>
        <p:spPr bwMode="auto">
          <a:xfrm flipH="1" flipV="1">
            <a:off x="4711700" y="4876800"/>
            <a:ext cx="4763" cy="1300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1" name="Freeform 29"/>
          <p:cNvSpPr>
            <a:spLocks/>
          </p:cNvSpPr>
          <p:nvPr/>
        </p:nvSpPr>
        <p:spPr bwMode="auto">
          <a:xfrm flipH="1">
            <a:off x="1089025" y="3630613"/>
            <a:ext cx="2097088" cy="1971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0" y="6"/>
              </a:cxn>
              <a:cxn ang="0">
                <a:pos x="3048" y="1602"/>
              </a:cxn>
              <a:cxn ang="0">
                <a:pos x="1560" y="2862"/>
              </a:cxn>
              <a:cxn ang="0">
                <a:pos x="846" y="2856"/>
              </a:cxn>
              <a:cxn ang="0">
                <a:pos x="0" y="0"/>
              </a:cxn>
            </a:cxnLst>
            <a:rect l="0" t="0" r="r" b="b"/>
            <a:pathLst>
              <a:path w="3048" h="2862">
                <a:moveTo>
                  <a:pt x="0" y="0"/>
                </a:moveTo>
                <a:lnTo>
                  <a:pt x="2580" y="6"/>
                </a:lnTo>
                <a:lnTo>
                  <a:pt x="3048" y="1602"/>
                </a:lnTo>
                <a:lnTo>
                  <a:pt x="1560" y="2862"/>
                </a:lnTo>
                <a:lnTo>
                  <a:pt x="846" y="2856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2" name="Freeform 30"/>
          <p:cNvSpPr>
            <a:spLocks/>
          </p:cNvSpPr>
          <p:nvPr/>
        </p:nvSpPr>
        <p:spPr bwMode="auto">
          <a:xfrm flipH="1">
            <a:off x="1009650" y="3752850"/>
            <a:ext cx="2092325" cy="1949450"/>
          </a:xfrm>
          <a:custGeom>
            <a:avLst/>
            <a:gdLst/>
            <a:ahLst/>
            <a:cxnLst>
              <a:cxn ang="0">
                <a:pos x="822" y="2826"/>
              </a:cxn>
              <a:cxn ang="0">
                <a:pos x="3042" y="966"/>
              </a:cxn>
              <a:cxn ang="0">
                <a:pos x="2760" y="6"/>
              </a:cxn>
              <a:cxn ang="0">
                <a:pos x="0" y="0"/>
              </a:cxn>
              <a:cxn ang="0">
                <a:pos x="822" y="2826"/>
              </a:cxn>
            </a:cxnLst>
            <a:rect l="0" t="0" r="r" b="b"/>
            <a:pathLst>
              <a:path w="3042" h="2826">
                <a:moveTo>
                  <a:pt x="822" y="2826"/>
                </a:moveTo>
                <a:lnTo>
                  <a:pt x="3042" y="966"/>
                </a:lnTo>
                <a:lnTo>
                  <a:pt x="2760" y="6"/>
                </a:lnTo>
                <a:lnTo>
                  <a:pt x="0" y="0"/>
                </a:lnTo>
                <a:lnTo>
                  <a:pt x="822" y="2826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3" name="Freeform 31"/>
          <p:cNvSpPr>
            <a:spLocks/>
          </p:cNvSpPr>
          <p:nvPr/>
        </p:nvSpPr>
        <p:spPr bwMode="auto">
          <a:xfrm flipH="1">
            <a:off x="922338" y="3894138"/>
            <a:ext cx="2084387" cy="1531937"/>
          </a:xfrm>
          <a:custGeom>
            <a:avLst/>
            <a:gdLst/>
            <a:ahLst/>
            <a:cxnLst>
              <a:cxn ang="0">
                <a:pos x="648" y="2220"/>
              </a:cxn>
              <a:cxn ang="0">
                <a:pos x="0" y="0"/>
              </a:cxn>
              <a:cxn ang="0">
                <a:pos x="2952" y="12"/>
              </a:cxn>
              <a:cxn ang="0">
                <a:pos x="3030" y="234"/>
              </a:cxn>
              <a:cxn ang="0">
                <a:pos x="648" y="2220"/>
              </a:cxn>
            </a:cxnLst>
            <a:rect l="0" t="0" r="r" b="b"/>
            <a:pathLst>
              <a:path w="3030" h="2220">
                <a:moveTo>
                  <a:pt x="648" y="2220"/>
                </a:moveTo>
                <a:lnTo>
                  <a:pt x="0" y="0"/>
                </a:lnTo>
                <a:lnTo>
                  <a:pt x="2952" y="12"/>
                </a:lnTo>
                <a:lnTo>
                  <a:pt x="3030" y="234"/>
                </a:lnTo>
                <a:lnTo>
                  <a:pt x="648" y="222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4" name="Freeform 32"/>
          <p:cNvSpPr>
            <a:spLocks/>
          </p:cNvSpPr>
          <p:nvPr/>
        </p:nvSpPr>
        <p:spPr bwMode="auto">
          <a:xfrm flipH="1">
            <a:off x="1335088" y="4056063"/>
            <a:ext cx="1570037" cy="1063625"/>
          </a:xfrm>
          <a:custGeom>
            <a:avLst/>
            <a:gdLst/>
            <a:ahLst/>
            <a:cxnLst>
              <a:cxn ang="0">
                <a:pos x="450" y="1542"/>
              </a:cxn>
              <a:cxn ang="0">
                <a:pos x="2280" y="18"/>
              </a:cxn>
              <a:cxn ang="0">
                <a:pos x="0" y="0"/>
              </a:cxn>
              <a:cxn ang="0">
                <a:pos x="450" y="1542"/>
              </a:cxn>
            </a:cxnLst>
            <a:rect l="0" t="0" r="r" b="b"/>
            <a:pathLst>
              <a:path w="2280" h="1542">
                <a:moveTo>
                  <a:pt x="450" y="1542"/>
                </a:moveTo>
                <a:lnTo>
                  <a:pt x="2280" y="18"/>
                </a:lnTo>
                <a:lnTo>
                  <a:pt x="0" y="0"/>
                </a:lnTo>
                <a:lnTo>
                  <a:pt x="450" y="1542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5" name="Freeform 33"/>
          <p:cNvSpPr>
            <a:spLocks/>
          </p:cNvSpPr>
          <p:nvPr/>
        </p:nvSpPr>
        <p:spPr bwMode="auto">
          <a:xfrm flipH="1">
            <a:off x="2012950" y="4246563"/>
            <a:ext cx="758825" cy="512762"/>
          </a:xfrm>
          <a:custGeom>
            <a:avLst/>
            <a:gdLst/>
            <a:ahLst/>
            <a:cxnLst>
              <a:cxn ang="0">
                <a:pos x="216" y="744"/>
              </a:cxn>
              <a:cxn ang="0">
                <a:pos x="0" y="0"/>
              </a:cxn>
              <a:cxn ang="0">
                <a:pos x="1104" y="6"/>
              </a:cxn>
              <a:cxn ang="0">
                <a:pos x="216" y="744"/>
              </a:cxn>
            </a:cxnLst>
            <a:rect l="0" t="0" r="r" b="b"/>
            <a:pathLst>
              <a:path w="1104" h="744">
                <a:moveTo>
                  <a:pt x="216" y="744"/>
                </a:moveTo>
                <a:lnTo>
                  <a:pt x="0" y="0"/>
                </a:lnTo>
                <a:lnTo>
                  <a:pt x="1104" y="6"/>
                </a:lnTo>
                <a:lnTo>
                  <a:pt x="216" y="744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6" name="Line 34"/>
          <p:cNvSpPr>
            <a:spLocks noChangeShapeType="1"/>
          </p:cNvSpPr>
          <p:nvPr/>
        </p:nvSpPr>
        <p:spPr bwMode="auto">
          <a:xfrm flipV="1">
            <a:off x="2995613" y="3605213"/>
            <a:ext cx="206375" cy="1169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7" name="Freeform 35"/>
          <p:cNvSpPr>
            <a:spLocks/>
          </p:cNvSpPr>
          <p:nvPr/>
        </p:nvSpPr>
        <p:spPr bwMode="auto">
          <a:xfrm flipH="1">
            <a:off x="903288" y="3943350"/>
            <a:ext cx="1762125" cy="1828800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2562" y="0"/>
              </a:cxn>
              <a:cxn ang="0">
                <a:pos x="2130" y="1836"/>
              </a:cxn>
              <a:cxn ang="0">
                <a:pos x="204" y="2652"/>
              </a:cxn>
              <a:cxn ang="0">
                <a:pos x="0" y="702"/>
              </a:cxn>
            </a:cxnLst>
            <a:rect l="0" t="0" r="r" b="b"/>
            <a:pathLst>
              <a:path w="2562" h="2652">
                <a:moveTo>
                  <a:pt x="0" y="702"/>
                </a:moveTo>
                <a:lnTo>
                  <a:pt x="2562" y="0"/>
                </a:lnTo>
                <a:lnTo>
                  <a:pt x="2130" y="1836"/>
                </a:lnTo>
                <a:lnTo>
                  <a:pt x="204" y="2652"/>
                </a:lnTo>
                <a:lnTo>
                  <a:pt x="0" y="70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73188" name="Freeform 36"/>
          <p:cNvSpPr>
            <a:spLocks/>
          </p:cNvSpPr>
          <p:nvPr/>
        </p:nvSpPr>
        <p:spPr bwMode="auto">
          <a:xfrm flipH="1">
            <a:off x="893763" y="3365500"/>
            <a:ext cx="2308225" cy="1058863"/>
          </a:xfrm>
          <a:custGeom>
            <a:avLst/>
            <a:gdLst/>
            <a:ahLst/>
            <a:cxnLst>
              <a:cxn ang="0">
                <a:pos x="780" y="1536"/>
              </a:cxn>
              <a:cxn ang="0">
                <a:pos x="0" y="342"/>
              </a:cxn>
              <a:cxn ang="0">
                <a:pos x="1968" y="0"/>
              </a:cxn>
              <a:cxn ang="0">
                <a:pos x="3354" y="834"/>
              </a:cxn>
            </a:cxnLst>
            <a:rect l="0" t="0" r="r" b="b"/>
            <a:pathLst>
              <a:path w="3354" h="1536">
                <a:moveTo>
                  <a:pt x="780" y="1536"/>
                </a:moveTo>
                <a:lnTo>
                  <a:pt x="0" y="342"/>
                </a:lnTo>
                <a:lnTo>
                  <a:pt x="1968" y="0"/>
                </a:lnTo>
                <a:lnTo>
                  <a:pt x="3354" y="83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7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7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07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07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07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07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7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07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07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07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07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07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07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07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107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107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07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07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107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107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107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107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7" grpId="0" animBg="1"/>
      <p:bldP spid="1073158" grpId="0" animBg="1"/>
      <p:bldP spid="1073159" grpId="0" animBg="1"/>
      <p:bldP spid="1073160" grpId="0" animBg="1"/>
      <p:bldP spid="1073161" grpId="0" animBg="1"/>
      <p:bldP spid="1073162" grpId="0" animBg="1"/>
      <p:bldP spid="1073163" grpId="0" animBg="1"/>
      <p:bldP spid="1073164" grpId="0" animBg="1"/>
      <p:bldP spid="1073165" grpId="0" animBg="1"/>
      <p:bldP spid="1073166" grpId="0" animBg="1"/>
      <p:bldP spid="1073167" grpId="0" animBg="1"/>
      <p:bldP spid="1073168" grpId="0" animBg="1"/>
      <p:bldP spid="1073169" grpId="0" animBg="1"/>
      <p:bldP spid="1073170" grpId="0" animBg="1"/>
      <p:bldP spid="1073171" grpId="0" animBg="1"/>
      <p:bldP spid="1073172" grpId="0" animBg="1"/>
      <p:bldP spid="1073173" grpId="0" animBg="1"/>
      <p:bldP spid="1073174" grpId="0" animBg="1"/>
      <p:bldP spid="1073175" grpId="0" animBg="1"/>
      <p:bldP spid="1073176" grpId="0" animBg="1"/>
      <p:bldP spid="1073177" grpId="0" animBg="1"/>
      <p:bldP spid="1073178" grpId="0" animBg="1"/>
      <p:bldP spid="1073179" grpId="0" animBg="1"/>
      <p:bldP spid="1073180" grpId="0" animBg="1"/>
      <p:bldP spid="1073181" grpId="0" animBg="1"/>
      <p:bldP spid="1073182" grpId="0" animBg="1"/>
      <p:bldP spid="1073183" grpId="0" animBg="1"/>
      <p:bldP spid="1073184" grpId="0" animBg="1"/>
      <p:bldP spid="1073185" grpId="0" animBg="1"/>
      <p:bldP spid="1073186" grpId="0" animBg="1"/>
      <p:bldP spid="1073187" grpId="0" animBg="1"/>
      <p:bldP spid="10731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5" name="Picture 3" descr="3d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63"/>
          <a:stretch>
            <a:fillRect/>
          </a:stretch>
        </p:blipFill>
        <p:spPr bwMode="auto">
          <a:xfrm>
            <a:off x="381000" y="3014663"/>
            <a:ext cx="8401050" cy="3186112"/>
          </a:xfrm>
          <a:prstGeom prst="rect">
            <a:avLst/>
          </a:prstGeom>
          <a:noFill/>
        </p:spPr>
      </p:pic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3D Texture Based Volume Rendering</a:t>
            </a:r>
          </a:p>
        </p:txBody>
      </p:sp>
      <p:sp>
        <p:nvSpPr>
          <p:cNvPr id="965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Texture </a:t>
            </a:r>
            <a:r>
              <a:rPr lang="en-US" dirty="0" smtClean="0"/>
              <a:t>Interpolation and Transfer Function (Pseudo-coloring)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2043</TotalTime>
  <Words>415</Words>
  <Application>Microsoft Office PowerPoint</Application>
  <PresentationFormat>On-screen Show (4:3)</PresentationFormat>
  <Paragraphs>111</Paragraphs>
  <Slides>27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OSU_BrutusCrawfis</vt:lpstr>
      <vt:lpstr>Real-time Rendering  Lab 4</vt:lpstr>
      <vt:lpstr>Tessellation Shaders</vt:lpstr>
      <vt:lpstr>Shells and Fins</vt:lpstr>
      <vt:lpstr>Environment Mapping</vt:lpstr>
      <vt:lpstr>Spherical Harmonics</vt:lpstr>
      <vt:lpstr>Instancing</vt:lpstr>
      <vt:lpstr>Slide 7</vt:lpstr>
      <vt:lpstr>3D Texture Based Volume Rendering</vt:lpstr>
      <vt:lpstr>3D Texture Based Volume Rendering</vt:lpstr>
      <vt:lpstr>Texture-Based Volume Rendering</vt:lpstr>
      <vt:lpstr>3D Texture Based Volume Rendering</vt:lpstr>
      <vt:lpstr>3D Texture Based Volume Rendering</vt:lpstr>
      <vt:lpstr>Slice Based Rendering</vt:lpstr>
      <vt:lpstr>Lighting and Shading</vt:lpstr>
      <vt:lpstr>Variance Shadow Mapping</vt:lpstr>
      <vt:lpstr>Non-Photorealistic Rendering</vt:lpstr>
      <vt:lpstr>Non-Photorealistic Rendering</vt:lpstr>
      <vt:lpstr>Texture Morphing</vt:lpstr>
      <vt:lpstr>Non-Photorealistic Rendering</vt:lpstr>
      <vt:lpstr>Mesh Morphing</vt:lpstr>
      <vt:lpstr>Character Animation</vt:lpstr>
      <vt:lpstr>Displacement Mapping</vt:lpstr>
      <vt:lpstr>Displacement Mapping</vt:lpstr>
      <vt:lpstr>2D Text</vt:lpstr>
      <vt:lpstr>Terrain Synthesis</vt:lpstr>
      <vt:lpstr>Water and/or Sky Shaders</vt:lpstr>
      <vt:lpstr>3D Sculpting Program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Rendering  Lab 3</dc:title>
  <dc:creator>Roger Crawfis</dc:creator>
  <cp:lastModifiedBy>Roger Crawfis</cp:lastModifiedBy>
  <cp:revision>31</cp:revision>
  <dcterms:created xsi:type="dcterms:W3CDTF">2009-02-27T13:00:17Z</dcterms:created>
  <dcterms:modified xsi:type="dcterms:W3CDTF">2011-02-24T23:14:02Z</dcterms:modified>
</cp:coreProperties>
</file>