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38404800" cy="51206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28" userDrawn="1">
          <p15:clr>
            <a:srgbClr val="A4A3A4"/>
          </p15:clr>
        </p15:guide>
        <p15:guide id="2" pos="12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0" d="100"/>
          <a:sy n="20" d="100"/>
        </p:scale>
        <p:origin x="1406" y="-1181"/>
      </p:cViewPr>
      <p:guideLst>
        <p:guide orient="horz" pos="16128"/>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3238"/>
          </a:xfrm>
          <a:prstGeom prst="rect">
            <a:avLst/>
          </a:prstGeom>
        </p:spPr>
        <p:txBody>
          <a:bodyPr vert="horz" lIns="91440" tIns="45720" rIns="91440" bIns="45720" rtlCol="0"/>
          <a:lstStyle>
            <a:lvl1pPr algn="r">
              <a:defRPr sz="1200"/>
            </a:lvl1pPr>
          </a:lstStyle>
          <a:p>
            <a:fld id="{E13D7D80-9D26-42A9-AEEE-AC8D36DF8A2A}" type="datetimeFigureOut">
              <a:rPr lang="en-US" smtClean="0"/>
              <a:t>12/6/2016</a:t>
            </a:fld>
            <a:endParaRPr lang="en-US"/>
          </a:p>
        </p:txBody>
      </p:sp>
      <p:sp>
        <p:nvSpPr>
          <p:cNvPr id="4" name="Slide Image Placeholder 3"/>
          <p:cNvSpPr>
            <a:spLocks noGrp="1" noRot="1" noChangeAspect="1"/>
          </p:cNvSpPr>
          <p:nvPr>
            <p:ph type="sldImg" idx="2"/>
          </p:nvPr>
        </p:nvSpPr>
        <p:spPr>
          <a:xfrm>
            <a:off x="2471738" y="754063"/>
            <a:ext cx="2828925"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778375"/>
            <a:ext cx="6216650" cy="45259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3238"/>
          </a:xfrm>
          <a:prstGeom prst="rect">
            <a:avLst/>
          </a:prstGeom>
        </p:spPr>
        <p:txBody>
          <a:bodyPr vert="horz" lIns="91440" tIns="45720" rIns="91440" bIns="45720" rtlCol="0" anchor="b"/>
          <a:lstStyle>
            <a:lvl1pPr algn="r">
              <a:defRPr sz="1200"/>
            </a:lvl1pPr>
          </a:lstStyle>
          <a:p>
            <a:fld id="{77A70D36-52A2-42E7-98B8-FDB6805AC6E5}" type="slidenum">
              <a:rPr lang="en-US" smtClean="0"/>
              <a:t>‹#›</a:t>
            </a:fld>
            <a:endParaRPr lang="en-US"/>
          </a:p>
        </p:txBody>
      </p:sp>
    </p:spTree>
    <p:extLst>
      <p:ext uri="{BB962C8B-B14F-4D97-AF65-F5344CB8AC3E}">
        <p14:creationId xmlns:p14="http://schemas.microsoft.com/office/powerpoint/2010/main" val="142243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27" name="PlaceHolder 2"/>
          <p:cNvSpPr>
            <a:spLocks noGrp="1"/>
          </p:cNvSpPr>
          <p:nvPr>
            <p:ph type="body"/>
          </p:nvPr>
        </p:nvSpPr>
        <p:spPr>
          <a:xfrm>
            <a:off x="1920240" y="11982180"/>
            <a:ext cx="34563960" cy="14166180"/>
          </a:xfrm>
          <a:prstGeom prst="rect">
            <a:avLst/>
          </a:prstGeom>
        </p:spPr>
        <p:txBody>
          <a:bodyPr wrap="none" lIns="0" tIns="0" rIns="0" bIns="0"/>
          <a:lstStyle/>
          <a:p>
            <a:endParaRPr/>
          </a:p>
        </p:txBody>
      </p:sp>
      <p:sp>
        <p:nvSpPr>
          <p:cNvPr id="28" name="PlaceHolder 3"/>
          <p:cNvSpPr>
            <a:spLocks noGrp="1"/>
          </p:cNvSpPr>
          <p:nvPr>
            <p:ph type="body"/>
          </p:nvPr>
        </p:nvSpPr>
        <p:spPr>
          <a:xfrm>
            <a:off x="1920240" y="27494460"/>
            <a:ext cx="34563960" cy="1416618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30" name="PlaceHolder 2"/>
          <p:cNvSpPr>
            <a:spLocks noGrp="1"/>
          </p:cNvSpPr>
          <p:nvPr>
            <p:ph type="body"/>
          </p:nvPr>
        </p:nvSpPr>
        <p:spPr>
          <a:xfrm>
            <a:off x="1920240" y="11982180"/>
            <a:ext cx="16866720" cy="14166180"/>
          </a:xfrm>
          <a:prstGeom prst="rect">
            <a:avLst/>
          </a:prstGeom>
        </p:spPr>
        <p:txBody>
          <a:bodyPr wrap="none" lIns="0" tIns="0" rIns="0" bIns="0"/>
          <a:lstStyle/>
          <a:p>
            <a:endParaRPr/>
          </a:p>
        </p:txBody>
      </p:sp>
      <p:sp>
        <p:nvSpPr>
          <p:cNvPr id="31" name="PlaceHolder 3"/>
          <p:cNvSpPr>
            <a:spLocks noGrp="1"/>
          </p:cNvSpPr>
          <p:nvPr>
            <p:ph type="body"/>
          </p:nvPr>
        </p:nvSpPr>
        <p:spPr>
          <a:xfrm>
            <a:off x="19630440" y="11982180"/>
            <a:ext cx="16866720" cy="14166180"/>
          </a:xfrm>
          <a:prstGeom prst="rect">
            <a:avLst/>
          </a:prstGeom>
        </p:spPr>
        <p:txBody>
          <a:bodyPr wrap="none" lIns="0" tIns="0" rIns="0" bIns="0"/>
          <a:lstStyle/>
          <a:p>
            <a:endParaRPr/>
          </a:p>
        </p:txBody>
      </p:sp>
      <p:sp>
        <p:nvSpPr>
          <p:cNvPr id="32" name="PlaceHolder 4"/>
          <p:cNvSpPr>
            <a:spLocks noGrp="1"/>
          </p:cNvSpPr>
          <p:nvPr>
            <p:ph type="body"/>
          </p:nvPr>
        </p:nvSpPr>
        <p:spPr>
          <a:xfrm>
            <a:off x="19630440" y="27494460"/>
            <a:ext cx="16866720" cy="14166180"/>
          </a:xfrm>
          <a:prstGeom prst="rect">
            <a:avLst/>
          </a:prstGeom>
        </p:spPr>
        <p:txBody>
          <a:bodyPr wrap="none" lIns="0" tIns="0" rIns="0" bIns="0"/>
          <a:lstStyle/>
          <a:p>
            <a:endParaRPr/>
          </a:p>
        </p:txBody>
      </p:sp>
      <p:sp>
        <p:nvSpPr>
          <p:cNvPr id="33" name="PlaceHolder 5"/>
          <p:cNvSpPr>
            <a:spLocks noGrp="1"/>
          </p:cNvSpPr>
          <p:nvPr>
            <p:ph type="body"/>
          </p:nvPr>
        </p:nvSpPr>
        <p:spPr>
          <a:xfrm>
            <a:off x="1920240" y="27494460"/>
            <a:ext cx="16866720" cy="1416618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35" name="PlaceHolder 2"/>
          <p:cNvSpPr>
            <a:spLocks noGrp="1"/>
          </p:cNvSpPr>
          <p:nvPr>
            <p:ph type="body"/>
          </p:nvPr>
        </p:nvSpPr>
        <p:spPr>
          <a:xfrm>
            <a:off x="1920240" y="11982180"/>
            <a:ext cx="16866720" cy="14166180"/>
          </a:xfrm>
          <a:prstGeom prst="rect">
            <a:avLst/>
          </a:prstGeom>
        </p:spPr>
        <p:txBody>
          <a:bodyPr wrap="none" lIns="0" tIns="0" rIns="0" bIns="0"/>
          <a:lstStyle/>
          <a:p>
            <a:endParaRPr/>
          </a:p>
        </p:txBody>
      </p:sp>
      <p:sp>
        <p:nvSpPr>
          <p:cNvPr id="36" name="PlaceHolder 3"/>
          <p:cNvSpPr>
            <a:spLocks noGrp="1"/>
          </p:cNvSpPr>
          <p:nvPr>
            <p:ph type="body"/>
          </p:nvPr>
        </p:nvSpPr>
        <p:spPr>
          <a:xfrm>
            <a:off x="19630440" y="11982180"/>
            <a:ext cx="16866720" cy="14166180"/>
          </a:xfrm>
          <a:prstGeom prst="rect">
            <a:avLst/>
          </a:prstGeom>
        </p:spPr>
        <p:txBody>
          <a:bodyPr wrap="none" lIns="0" tIns="0" rIns="0" bIns="0"/>
          <a:lstStyle/>
          <a:p>
            <a:endParaRPr/>
          </a:p>
        </p:txBody>
      </p:sp>
      <p:pic>
        <p:nvPicPr>
          <p:cNvPr id="37" name="Picture 36"/>
          <p:cNvPicPr/>
          <p:nvPr/>
        </p:nvPicPr>
        <p:blipFill>
          <a:blip r:embed="rId2"/>
          <a:stretch>
            <a:fillRect/>
          </a:stretch>
        </p:blipFill>
        <p:spPr>
          <a:xfrm>
            <a:off x="20454480" y="27494040"/>
            <a:ext cx="15218280" cy="14166180"/>
          </a:xfrm>
          <a:prstGeom prst="rect">
            <a:avLst/>
          </a:prstGeom>
          <a:ln>
            <a:noFill/>
          </a:ln>
        </p:spPr>
      </p:pic>
      <p:pic>
        <p:nvPicPr>
          <p:cNvPr id="38" name="Picture 37"/>
          <p:cNvPicPr/>
          <p:nvPr/>
        </p:nvPicPr>
        <p:blipFill>
          <a:blip r:embed="rId2"/>
          <a:stretch>
            <a:fillRect/>
          </a:stretch>
        </p:blipFill>
        <p:spPr>
          <a:xfrm>
            <a:off x="2744280" y="27494040"/>
            <a:ext cx="15218280" cy="141661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6" name="PlaceHolder 2"/>
          <p:cNvSpPr>
            <a:spLocks noGrp="1"/>
          </p:cNvSpPr>
          <p:nvPr>
            <p:ph type="subTitle"/>
          </p:nvPr>
        </p:nvSpPr>
        <p:spPr>
          <a:xfrm>
            <a:off x="1920240" y="11982180"/>
            <a:ext cx="34563960" cy="29699460"/>
          </a:xfrm>
          <a:prstGeom prst="rect">
            <a:avLst/>
          </a:prstGeom>
        </p:spPr>
        <p:txBody>
          <a:bodyPr wrap="none"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8" name="PlaceHolder 2"/>
          <p:cNvSpPr>
            <a:spLocks noGrp="1"/>
          </p:cNvSpPr>
          <p:nvPr>
            <p:ph type="body"/>
          </p:nvPr>
        </p:nvSpPr>
        <p:spPr>
          <a:xfrm>
            <a:off x="1920240" y="11982180"/>
            <a:ext cx="34563960" cy="2969904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10" name="PlaceHolder 2"/>
          <p:cNvSpPr>
            <a:spLocks noGrp="1"/>
          </p:cNvSpPr>
          <p:nvPr>
            <p:ph type="body"/>
          </p:nvPr>
        </p:nvSpPr>
        <p:spPr>
          <a:xfrm>
            <a:off x="1920240" y="11982180"/>
            <a:ext cx="16866720" cy="29699040"/>
          </a:xfrm>
          <a:prstGeom prst="rect">
            <a:avLst/>
          </a:prstGeom>
        </p:spPr>
        <p:txBody>
          <a:bodyPr wrap="none" lIns="0" tIns="0" rIns="0" bIns="0"/>
          <a:lstStyle/>
          <a:p>
            <a:endParaRPr/>
          </a:p>
        </p:txBody>
      </p:sp>
      <p:sp>
        <p:nvSpPr>
          <p:cNvPr id="11" name="PlaceHolder 3"/>
          <p:cNvSpPr>
            <a:spLocks noGrp="1"/>
          </p:cNvSpPr>
          <p:nvPr>
            <p:ph type="body"/>
          </p:nvPr>
        </p:nvSpPr>
        <p:spPr>
          <a:xfrm>
            <a:off x="19630440" y="11982180"/>
            <a:ext cx="16866720" cy="29699040"/>
          </a:xfrm>
          <a:prstGeom prst="rect">
            <a:avLst/>
          </a:prstGeom>
        </p:spPr>
        <p:txBody>
          <a:bodyPr wrap="none" lIns="0" tIns="0" rIns="0" bIns="0"/>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291840" y="13918800"/>
            <a:ext cx="37307160" cy="27762420"/>
          </a:xfrm>
          <a:prstGeom prst="rect">
            <a:avLst/>
          </a:prstGeom>
        </p:spPr>
        <p:txBody>
          <a:bodyPr wrap="none" lIns="0" tIns="0" rIns="0" bIns="0" anchor="ct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15" name="PlaceHolder 2"/>
          <p:cNvSpPr>
            <a:spLocks noGrp="1"/>
          </p:cNvSpPr>
          <p:nvPr>
            <p:ph type="body"/>
          </p:nvPr>
        </p:nvSpPr>
        <p:spPr>
          <a:xfrm>
            <a:off x="1920240" y="11982180"/>
            <a:ext cx="16866720" cy="14166180"/>
          </a:xfrm>
          <a:prstGeom prst="rect">
            <a:avLst/>
          </a:prstGeom>
        </p:spPr>
        <p:txBody>
          <a:bodyPr wrap="none" lIns="0" tIns="0" rIns="0" bIns="0"/>
          <a:lstStyle/>
          <a:p>
            <a:endParaRPr/>
          </a:p>
        </p:txBody>
      </p:sp>
      <p:sp>
        <p:nvSpPr>
          <p:cNvPr id="16" name="PlaceHolder 3"/>
          <p:cNvSpPr>
            <a:spLocks noGrp="1"/>
          </p:cNvSpPr>
          <p:nvPr>
            <p:ph type="body"/>
          </p:nvPr>
        </p:nvSpPr>
        <p:spPr>
          <a:xfrm>
            <a:off x="1920240" y="27494460"/>
            <a:ext cx="16866720" cy="14166180"/>
          </a:xfrm>
          <a:prstGeom prst="rect">
            <a:avLst/>
          </a:prstGeom>
        </p:spPr>
        <p:txBody>
          <a:bodyPr wrap="none" lIns="0" tIns="0" rIns="0" bIns="0"/>
          <a:lstStyle/>
          <a:p>
            <a:endParaRPr/>
          </a:p>
        </p:txBody>
      </p:sp>
      <p:sp>
        <p:nvSpPr>
          <p:cNvPr id="17" name="PlaceHolder 4"/>
          <p:cNvSpPr>
            <a:spLocks noGrp="1"/>
          </p:cNvSpPr>
          <p:nvPr>
            <p:ph type="body"/>
          </p:nvPr>
        </p:nvSpPr>
        <p:spPr>
          <a:xfrm>
            <a:off x="19630440" y="11982180"/>
            <a:ext cx="16866720" cy="2969904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19" name="PlaceHolder 2"/>
          <p:cNvSpPr>
            <a:spLocks noGrp="1"/>
          </p:cNvSpPr>
          <p:nvPr>
            <p:ph type="body"/>
          </p:nvPr>
        </p:nvSpPr>
        <p:spPr>
          <a:xfrm>
            <a:off x="1920240" y="11982180"/>
            <a:ext cx="16866720" cy="29699040"/>
          </a:xfrm>
          <a:prstGeom prst="rect">
            <a:avLst/>
          </a:prstGeom>
        </p:spPr>
        <p:txBody>
          <a:bodyPr wrap="none" lIns="0" tIns="0" rIns="0" bIns="0"/>
          <a:lstStyle/>
          <a:p>
            <a:endParaRPr/>
          </a:p>
        </p:txBody>
      </p:sp>
      <p:sp>
        <p:nvSpPr>
          <p:cNvPr id="20" name="PlaceHolder 3"/>
          <p:cNvSpPr>
            <a:spLocks noGrp="1"/>
          </p:cNvSpPr>
          <p:nvPr>
            <p:ph type="body"/>
          </p:nvPr>
        </p:nvSpPr>
        <p:spPr>
          <a:xfrm>
            <a:off x="19630440" y="11982180"/>
            <a:ext cx="16866720" cy="14166180"/>
          </a:xfrm>
          <a:prstGeom prst="rect">
            <a:avLst/>
          </a:prstGeom>
        </p:spPr>
        <p:txBody>
          <a:bodyPr wrap="none" lIns="0" tIns="0" rIns="0" bIns="0"/>
          <a:lstStyle/>
          <a:p>
            <a:endParaRPr/>
          </a:p>
        </p:txBody>
      </p:sp>
      <p:sp>
        <p:nvSpPr>
          <p:cNvPr id="21" name="PlaceHolder 4"/>
          <p:cNvSpPr>
            <a:spLocks noGrp="1"/>
          </p:cNvSpPr>
          <p:nvPr>
            <p:ph type="body"/>
          </p:nvPr>
        </p:nvSpPr>
        <p:spPr>
          <a:xfrm>
            <a:off x="19630440" y="27494460"/>
            <a:ext cx="16866720" cy="1416618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291840" y="13918800"/>
            <a:ext cx="37307160" cy="9604140"/>
          </a:xfrm>
          <a:prstGeom prst="rect">
            <a:avLst/>
          </a:prstGeom>
        </p:spPr>
        <p:txBody>
          <a:bodyPr wrap="none" lIns="0" tIns="0" rIns="0" bIns="0" anchor="ctr"/>
          <a:lstStyle/>
          <a:p>
            <a:endParaRPr/>
          </a:p>
        </p:txBody>
      </p:sp>
      <p:sp>
        <p:nvSpPr>
          <p:cNvPr id="23" name="PlaceHolder 2"/>
          <p:cNvSpPr>
            <a:spLocks noGrp="1"/>
          </p:cNvSpPr>
          <p:nvPr>
            <p:ph type="body"/>
          </p:nvPr>
        </p:nvSpPr>
        <p:spPr>
          <a:xfrm>
            <a:off x="1920240" y="11982180"/>
            <a:ext cx="16866720" cy="14166180"/>
          </a:xfrm>
          <a:prstGeom prst="rect">
            <a:avLst/>
          </a:prstGeom>
        </p:spPr>
        <p:txBody>
          <a:bodyPr wrap="none" lIns="0" tIns="0" rIns="0" bIns="0"/>
          <a:lstStyle/>
          <a:p>
            <a:endParaRPr/>
          </a:p>
        </p:txBody>
      </p:sp>
      <p:sp>
        <p:nvSpPr>
          <p:cNvPr id="24" name="PlaceHolder 3"/>
          <p:cNvSpPr>
            <a:spLocks noGrp="1"/>
          </p:cNvSpPr>
          <p:nvPr>
            <p:ph type="body"/>
          </p:nvPr>
        </p:nvSpPr>
        <p:spPr>
          <a:xfrm>
            <a:off x="19630440" y="11982180"/>
            <a:ext cx="16866720" cy="14166180"/>
          </a:xfrm>
          <a:prstGeom prst="rect">
            <a:avLst/>
          </a:prstGeom>
        </p:spPr>
        <p:txBody>
          <a:bodyPr wrap="none" lIns="0" tIns="0" rIns="0" bIns="0"/>
          <a:lstStyle/>
          <a:p>
            <a:endParaRPr/>
          </a:p>
        </p:txBody>
      </p:sp>
      <p:sp>
        <p:nvSpPr>
          <p:cNvPr id="25" name="PlaceHolder 4"/>
          <p:cNvSpPr>
            <a:spLocks noGrp="1"/>
          </p:cNvSpPr>
          <p:nvPr>
            <p:ph type="body"/>
          </p:nvPr>
        </p:nvSpPr>
        <p:spPr>
          <a:xfrm>
            <a:off x="1920240" y="27494460"/>
            <a:ext cx="34563240" cy="1416618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3291840" y="13918800"/>
            <a:ext cx="37307160" cy="9603720"/>
          </a:xfrm>
          <a:prstGeom prst="rect">
            <a:avLst/>
          </a:prstGeom>
        </p:spPr>
        <p:txBody>
          <a:bodyPr lIns="470160" tIns="235080" rIns="470160" bIns="235080" anchor="ctr"/>
          <a:lstStyle/>
          <a:p>
            <a:pPr algn="ctr">
              <a:lnSpc>
                <a:spcPct val="100000"/>
              </a:lnSpc>
            </a:pPr>
            <a:r>
              <a:rPr lang="en-US" sz="22600">
                <a:solidFill>
                  <a:srgbClr val="000000"/>
                </a:solidFill>
                <a:latin typeface="Calibri"/>
              </a:rPr>
              <a:t>Click to edit the title text formatClick to edit Master title style</a:t>
            </a:r>
            <a:endParaRPr/>
          </a:p>
        </p:txBody>
      </p:sp>
      <p:sp>
        <p:nvSpPr>
          <p:cNvPr id="6" name="PlaceHolder 2"/>
          <p:cNvSpPr>
            <a:spLocks noGrp="1"/>
          </p:cNvSpPr>
          <p:nvPr>
            <p:ph type="dt"/>
          </p:nvPr>
        </p:nvSpPr>
        <p:spPr>
          <a:xfrm>
            <a:off x="1919160" y="47459580"/>
            <a:ext cx="8962560" cy="2725800"/>
          </a:xfrm>
          <a:prstGeom prst="rect">
            <a:avLst/>
          </a:prstGeom>
        </p:spPr>
        <p:txBody>
          <a:bodyPr lIns="470160" tIns="235080" rIns="470160" bIns="235080" anchor="ctr"/>
          <a:lstStyle/>
          <a:p>
            <a:pPr>
              <a:lnSpc>
                <a:spcPct val="100000"/>
              </a:lnSpc>
            </a:pPr>
            <a:r>
              <a:rPr lang="en-US" sz="6200">
                <a:solidFill>
                  <a:srgbClr val="8B8B8B"/>
                </a:solidFill>
                <a:latin typeface="Calibri"/>
              </a:rPr>
              <a:t>4/8/14</a:t>
            </a:r>
            <a:endParaRPr/>
          </a:p>
        </p:txBody>
      </p:sp>
      <p:sp>
        <p:nvSpPr>
          <p:cNvPr id="2" name="PlaceHolder 3"/>
          <p:cNvSpPr>
            <a:spLocks noGrp="1"/>
          </p:cNvSpPr>
          <p:nvPr>
            <p:ph type="ftr"/>
          </p:nvPr>
        </p:nvSpPr>
        <p:spPr>
          <a:xfrm>
            <a:off x="13120560" y="47459580"/>
            <a:ext cx="12162960" cy="2725800"/>
          </a:xfrm>
          <a:prstGeom prst="rect">
            <a:avLst/>
          </a:prstGeom>
        </p:spPr>
        <p:txBody>
          <a:bodyPr lIns="470160" tIns="235080" rIns="470160" bIns="235080" anchor="ctr"/>
          <a:lstStyle/>
          <a:p>
            <a:endParaRPr/>
          </a:p>
        </p:txBody>
      </p:sp>
      <p:sp>
        <p:nvSpPr>
          <p:cNvPr id="3" name="PlaceHolder 4"/>
          <p:cNvSpPr>
            <a:spLocks noGrp="1"/>
          </p:cNvSpPr>
          <p:nvPr>
            <p:ph type="sldNum"/>
          </p:nvPr>
        </p:nvSpPr>
        <p:spPr>
          <a:xfrm>
            <a:off x="27522360" y="47459580"/>
            <a:ext cx="8962560" cy="2725800"/>
          </a:xfrm>
          <a:prstGeom prst="rect">
            <a:avLst/>
          </a:prstGeom>
        </p:spPr>
        <p:txBody>
          <a:bodyPr lIns="470160" tIns="235080" rIns="470160" bIns="235080" anchor="ctr"/>
          <a:lstStyle/>
          <a:p>
            <a:pPr>
              <a:lnSpc>
                <a:spcPct val="100000"/>
              </a:lnSpc>
            </a:pPr>
            <a:fld id="{D42BCEC5-1A1D-4C9C-99DA-BB2E866427D3}" type="slidenum">
              <a:rPr lang="en-US" sz="6200">
                <a:solidFill>
                  <a:srgbClr val="8B8B8B"/>
                </a:solidFill>
                <a:latin typeface="Calibri"/>
              </a:rPr>
              <a:t>‹#›</a:t>
            </a:fld>
            <a:endParaRPr/>
          </a:p>
        </p:txBody>
      </p:sp>
      <p:sp>
        <p:nvSpPr>
          <p:cNvPr id="4" name="PlaceHolder 5"/>
          <p:cNvSpPr>
            <a:spLocks noGrp="1"/>
          </p:cNvSpPr>
          <p:nvPr>
            <p:ph type="body"/>
          </p:nvPr>
        </p:nvSpPr>
        <p:spPr>
          <a:xfrm>
            <a:off x="1920240" y="11982180"/>
            <a:ext cx="34563960" cy="29699040"/>
          </a:xfrm>
          <a:prstGeom prst="rect">
            <a:avLst/>
          </a:prstGeom>
        </p:spPr>
        <p:txBody>
          <a:bodyPr wrap="none" lIns="0" tIns="0" rIns="0" bIns="0"/>
          <a:lstStyle/>
          <a:p>
            <a:pPr>
              <a:buSzPct val="25000"/>
              <a:buFont typeface="StarSymbol"/>
              <a:buChar char=""/>
            </a:pPr>
            <a:r>
              <a:rPr lang="en-US"/>
              <a:t>Click to edit the outline text format</a:t>
            </a:r>
            <a:endParaRPr/>
          </a:p>
          <a:p>
            <a:pPr lvl="1">
              <a:buSzPct val="25000"/>
              <a:buFont typeface="StarSymbol"/>
              <a:buChar char=""/>
            </a:pPr>
            <a:r>
              <a:rPr lang="en-US"/>
              <a:t>Second Outline Level</a:t>
            </a:r>
            <a:endParaRPr/>
          </a:p>
          <a:p>
            <a:pPr lvl="2">
              <a:buSzPct val="25000"/>
              <a:buFont typeface="StarSymbol"/>
              <a:buChar char=""/>
            </a:pPr>
            <a:r>
              <a:rPr lang="en-US"/>
              <a:t>Third Outline Level</a:t>
            </a:r>
            <a:endParaRPr/>
          </a:p>
          <a:p>
            <a:pPr lvl="3">
              <a:buSzPct val="25000"/>
              <a:buFont typeface="StarSymbol"/>
              <a:buChar char=""/>
            </a:pPr>
            <a:r>
              <a:rPr lang="en-US"/>
              <a:t>Fourth Outline Level</a:t>
            </a:r>
            <a:endParaRPr/>
          </a:p>
          <a:p>
            <a:pPr lvl="4">
              <a:buSzPct val="25000"/>
              <a:buFont typeface="StarSymbol"/>
              <a:buChar char=""/>
            </a:pPr>
            <a:r>
              <a:rPr lang="en-US"/>
              <a:t>Fifth Outline Level</a:t>
            </a:r>
            <a:endParaRPr/>
          </a:p>
          <a:p>
            <a:pPr lvl="5">
              <a:buSzPct val="25000"/>
              <a:buFont typeface="StarSymbol"/>
              <a:buChar char=""/>
            </a:pPr>
            <a:r>
              <a:rPr lang="en-US"/>
              <a:t>Sixth Outline Level</a:t>
            </a:r>
            <a:endParaRPr/>
          </a:p>
          <a:p>
            <a:pPr lvl="6">
              <a:buSzPct val="2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CustomShape 1"/>
          <p:cNvSpPr/>
          <p:nvPr/>
        </p:nvSpPr>
        <p:spPr>
          <a:xfrm>
            <a:off x="9117672" y="6066188"/>
            <a:ext cx="20701440" cy="1187640"/>
          </a:xfrm>
          <a:prstGeom prst="rect">
            <a:avLst/>
          </a:prstGeom>
          <a:noFill/>
          <a:ln w="9360">
            <a:noFill/>
          </a:ln>
        </p:spPr>
        <p:txBody>
          <a:bodyPr lIns="90000" tIns="45000" rIns="90000" bIns="45000"/>
          <a:lstStyle/>
          <a:p>
            <a:pPr algn="ctr">
              <a:lnSpc>
                <a:spcPct val="100000"/>
              </a:lnSpc>
            </a:pPr>
            <a:r>
              <a:rPr lang="en-US" sz="7200" b="1" dirty="0">
                <a:solidFill>
                  <a:srgbClr val="404040"/>
                </a:solidFill>
                <a:latin typeface="Khmer UI"/>
              </a:rPr>
              <a:t>TECHNICAL POSTER</a:t>
            </a:r>
            <a:endParaRPr dirty="0"/>
          </a:p>
        </p:txBody>
      </p:sp>
      <p:sp>
        <p:nvSpPr>
          <p:cNvPr id="40" name="CustomShape 2"/>
          <p:cNvSpPr/>
          <p:nvPr/>
        </p:nvSpPr>
        <p:spPr>
          <a:xfrm>
            <a:off x="18143952" y="7898948"/>
            <a:ext cx="18922320" cy="1766520"/>
          </a:xfrm>
          <a:prstGeom prst="rect">
            <a:avLst/>
          </a:prstGeom>
          <a:noFill/>
          <a:ln w="9360">
            <a:noFill/>
          </a:ln>
        </p:spPr>
        <p:txBody>
          <a:bodyPr lIns="90000" tIns="45000" rIns="90000" bIns="45000"/>
          <a:lstStyle/>
          <a:p>
            <a:pPr algn="r">
              <a:lnSpc>
                <a:spcPct val="100000"/>
              </a:lnSpc>
            </a:pPr>
            <a:r>
              <a:rPr lang="en-US" sz="5500" dirty="0">
                <a:solidFill>
                  <a:srgbClr val="000000"/>
                </a:solidFill>
                <a:latin typeface="Calibri"/>
              </a:rPr>
              <a:t>Ben Allen, </a:t>
            </a:r>
            <a:r>
              <a:rPr lang="en-US" sz="5500" dirty="0" err="1">
                <a:solidFill>
                  <a:srgbClr val="000000"/>
                </a:solidFill>
                <a:latin typeface="Calibri"/>
              </a:rPr>
              <a:t>Jin</a:t>
            </a:r>
            <a:r>
              <a:rPr lang="en-US" sz="5500" dirty="0">
                <a:solidFill>
                  <a:srgbClr val="000000"/>
                </a:solidFill>
                <a:latin typeface="Calibri"/>
              </a:rPr>
              <a:t> </a:t>
            </a:r>
            <a:r>
              <a:rPr lang="en-US" sz="5500" dirty="0" err="1">
                <a:solidFill>
                  <a:srgbClr val="000000"/>
                </a:solidFill>
                <a:latin typeface="Calibri"/>
              </a:rPr>
              <a:t>Cheah</a:t>
            </a:r>
            <a:r>
              <a:rPr lang="en-US" sz="5500" dirty="0">
                <a:solidFill>
                  <a:srgbClr val="000000"/>
                </a:solidFill>
                <a:latin typeface="Calibri"/>
              </a:rPr>
              <a:t>, Derrick Dent, Gwen Stevens, Logan Wilson</a:t>
            </a:r>
            <a:endParaRPr lang="en-US" sz="6000" dirty="0"/>
          </a:p>
        </p:txBody>
      </p:sp>
      <p:sp>
        <p:nvSpPr>
          <p:cNvPr id="41" name="CustomShape 3"/>
          <p:cNvSpPr/>
          <p:nvPr/>
        </p:nvSpPr>
        <p:spPr>
          <a:xfrm>
            <a:off x="1545792" y="7929188"/>
            <a:ext cx="15230160" cy="1766520"/>
          </a:xfrm>
          <a:prstGeom prst="rect">
            <a:avLst/>
          </a:prstGeom>
          <a:noFill/>
          <a:ln w="9360">
            <a:noFill/>
          </a:ln>
        </p:spPr>
        <p:txBody>
          <a:bodyPr lIns="90000" tIns="45000" rIns="90000" bIns="45000"/>
          <a:lstStyle/>
          <a:p>
            <a:pPr>
              <a:lnSpc>
                <a:spcPct val="100000"/>
              </a:lnSpc>
            </a:pPr>
            <a:r>
              <a:rPr lang="en-US" sz="5500">
                <a:solidFill>
                  <a:srgbClr val="000000"/>
                </a:solidFill>
                <a:latin typeface="Calibri"/>
              </a:rPr>
              <a:t>Department of Computer Science and Engineering</a:t>
            </a:r>
            <a:endParaRPr/>
          </a:p>
          <a:p>
            <a:pPr>
              <a:lnSpc>
                <a:spcPct val="100000"/>
              </a:lnSpc>
            </a:pPr>
            <a:r>
              <a:rPr lang="en-US" sz="5500">
                <a:solidFill>
                  <a:srgbClr val="000000"/>
                </a:solidFill>
                <a:latin typeface="Calibri"/>
              </a:rPr>
              <a:t>The Ohio State University</a:t>
            </a:r>
            <a:endParaRPr/>
          </a:p>
        </p:txBody>
      </p:sp>
      <p:pic>
        <p:nvPicPr>
          <p:cNvPr id="44" name="Picture 4"/>
          <p:cNvPicPr/>
          <p:nvPr/>
        </p:nvPicPr>
        <p:blipFill>
          <a:blip r:embed="rId2"/>
          <a:stretch>
            <a:fillRect/>
          </a:stretch>
        </p:blipFill>
        <p:spPr>
          <a:xfrm>
            <a:off x="3110352" y="2636468"/>
            <a:ext cx="4514400" cy="3009600"/>
          </a:xfrm>
          <a:prstGeom prst="rect">
            <a:avLst/>
          </a:prstGeom>
          <a:ln>
            <a:noFill/>
          </a:ln>
        </p:spPr>
      </p:pic>
      <p:sp>
        <p:nvSpPr>
          <p:cNvPr id="46" name="CustomShape 5"/>
          <p:cNvSpPr/>
          <p:nvPr/>
        </p:nvSpPr>
        <p:spPr>
          <a:xfrm>
            <a:off x="21259800" y="11128725"/>
            <a:ext cx="11347751" cy="1415285"/>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Interactive Doors and Saving</a:t>
            </a:r>
            <a:endParaRPr dirty="0"/>
          </a:p>
        </p:txBody>
      </p:sp>
      <p:sp>
        <p:nvSpPr>
          <p:cNvPr id="47" name="CustomShape 6"/>
          <p:cNvSpPr/>
          <p:nvPr/>
        </p:nvSpPr>
        <p:spPr>
          <a:xfrm>
            <a:off x="16089846" y="38201761"/>
            <a:ext cx="20820612" cy="11482079"/>
          </a:xfrm>
          <a:prstGeom prst="rect">
            <a:avLst/>
          </a:prstGeom>
          <a:noFill/>
          <a:ln>
            <a:noFill/>
          </a:ln>
        </p:spPr>
        <p:txBody>
          <a:bodyPr lIns="90000" tIns="45000" rIns="90000" bIns="45000"/>
          <a:lstStyle/>
          <a:p>
            <a:r>
              <a:rPr lang="en-US" sz="3600" dirty="0"/>
              <a:t>The text in game utilizes a trigger-based system to present a storyline narrative. The dialog </a:t>
            </a:r>
            <a:r>
              <a:rPr lang="en-US" sz="3600" dirty="0" smtClean="0"/>
              <a:t>is </a:t>
            </a:r>
            <a:r>
              <a:rPr lang="en-US" sz="3600" dirty="0"/>
              <a:t>		</a:t>
            </a:r>
            <a:r>
              <a:rPr lang="en-US" sz="3600" dirty="0" smtClean="0"/>
              <a:t>		handled </a:t>
            </a:r>
            <a:r>
              <a:rPr lang="en-US" sz="3600" dirty="0"/>
              <a:t>by a text manager that outputs text it’s given by a game object. A game object will 		</a:t>
            </a:r>
            <a:r>
              <a:rPr lang="en-US" sz="3600" dirty="0" smtClean="0"/>
              <a:t>send </a:t>
            </a:r>
            <a:r>
              <a:rPr lang="en-US" sz="3600" dirty="0"/>
              <a:t>the manager text in different ways: when the player or an object enters or leaves an 			area, usually handled a trigger collider; upon completion of a task or puzzle (e.g. pressing a 		button will often trigger some in-game change, but could also prompt text to appear on the 		screen acknowledging some change as </a:t>
            </a:r>
          </a:p>
          <a:p>
            <a:r>
              <a:rPr lang="en-US" sz="3600" dirty="0"/>
              <a:t>		well); at a specific time or after an amount </a:t>
            </a:r>
          </a:p>
          <a:p>
            <a:r>
              <a:rPr lang="en-US" sz="3600" dirty="0"/>
              <a:t>		of time has elapsed (e.g. if the player is </a:t>
            </a:r>
          </a:p>
          <a:p>
            <a:r>
              <a:rPr lang="en-US" sz="3600" dirty="0"/>
              <a:t>		stuck at a certain point in a puzzle and</a:t>
            </a:r>
          </a:p>
          <a:p>
            <a:r>
              <a:rPr lang="en-US" sz="3600" dirty="0"/>
              <a:t> 		hasn’t progressed for a while the narrator</a:t>
            </a:r>
          </a:p>
          <a:p>
            <a:r>
              <a:rPr lang="en-US" sz="3600" dirty="0"/>
              <a:t> may point this out. This doesn’t necessarily mean </a:t>
            </a:r>
          </a:p>
          <a:p>
            <a:r>
              <a:rPr lang="en-US" sz="3600" dirty="0"/>
              <a:t>the narrator will provide a hint, of course).</a:t>
            </a:r>
            <a:br>
              <a:rPr lang="en-US" sz="3600" dirty="0"/>
            </a:br>
            <a:endParaRPr lang="en-US" sz="3600" dirty="0"/>
          </a:p>
          <a:p>
            <a:r>
              <a:rPr lang="en-US" sz="3600" dirty="0"/>
              <a:t>A console is implemented for debugging and </a:t>
            </a:r>
            <a:br>
              <a:rPr lang="en-US" sz="3600" dirty="0"/>
            </a:br>
            <a:r>
              <a:rPr lang="en-US" sz="3600" dirty="0"/>
              <a:t>gameplay manipulation. It appears on the left side</a:t>
            </a:r>
            <a:br>
              <a:rPr lang="en-US" sz="3600" dirty="0"/>
            </a:br>
            <a:r>
              <a:rPr lang="en-US" sz="3600" dirty="0"/>
              <a:t> of the screen, and disappears after entering a command, with a brief delay to display the response the console gives. It takes input on the console line, and sends it to a parser that determines the command. These commands are handled on the back-end depending on the command entered. The console outputs a response, notifies a toggle to a change (e.g. </a:t>
            </a:r>
            <a:r>
              <a:rPr lang="en-US" sz="3600" dirty="0" err="1"/>
              <a:t>noclip</a:t>
            </a:r>
            <a:r>
              <a:rPr lang="en-US" sz="3600" dirty="0"/>
              <a:t> mode), or notifies the player if the command was invalid.</a:t>
            </a:r>
          </a:p>
          <a:p>
            <a:pPr algn="r">
              <a:lnSpc>
                <a:spcPct val="100000"/>
              </a:lnSpc>
            </a:pPr>
            <a:endParaRPr lang="en-US" dirty="0"/>
          </a:p>
        </p:txBody>
      </p:sp>
      <p:sp>
        <p:nvSpPr>
          <p:cNvPr id="52" name="CustomShape 9"/>
          <p:cNvSpPr/>
          <p:nvPr/>
        </p:nvSpPr>
        <p:spPr>
          <a:xfrm>
            <a:off x="16002131" y="36892455"/>
            <a:ext cx="10003150" cy="1048918"/>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Console and Dialogue</a:t>
            </a:r>
            <a:endParaRPr dirty="0"/>
          </a:p>
        </p:txBody>
      </p:sp>
      <p:sp>
        <p:nvSpPr>
          <p:cNvPr id="53" name="CustomShape 10"/>
          <p:cNvSpPr/>
          <p:nvPr/>
        </p:nvSpPr>
        <p:spPr>
          <a:xfrm>
            <a:off x="1331352" y="12294905"/>
            <a:ext cx="10708248" cy="8212804"/>
          </a:xfrm>
          <a:prstGeom prst="rect">
            <a:avLst/>
          </a:prstGeom>
          <a:noFill/>
          <a:ln>
            <a:noFill/>
          </a:ln>
        </p:spPr>
        <p:txBody>
          <a:bodyPr lIns="90000" tIns="45000" rIns="90000" bIns="45000"/>
          <a:lstStyle/>
          <a:p>
            <a:pPr algn="just"/>
            <a:r>
              <a:rPr lang="en-US" sz="3600" dirty="0"/>
              <a:t>All laser-reactive blocks contain behaviors </a:t>
            </a:r>
            <a:br>
              <a:rPr lang="en-US" sz="3600" dirty="0"/>
            </a:br>
            <a:r>
              <a:rPr lang="en-US" sz="3600" dirty="0"/>
              <a:t>which subscribe to a similar prototype, </a:t>
            </a:r>
            <a:r>
              <a:rPr lang="en-US" sz="3600" dirty="0" smtClean="0"/>
              <a:t>which  </a:t>
            </a:r>
            <a:r>
              <a:rPr lang="en-US" sz="3600" dirty="0"/>
              <a:t>are extracted and used by the active </a:t>
            </a:r>
            <a:r>
              <a:rPr lang="en-US" sz="3600" dirty="0" smtClean="0"/>
              <a:t>emitter  </a:t>
            </a:r>
            <a:r>
              <a:rPr lang="en-US" sz="3600" dirty="0"/>
              <a:t>behaviors on wall emitters and redirectors. </a:t>
            </a:r>
            <a:r>
              <a:rPr lang="en-US" sz="3600" dirty="0" smtClean="0"/>
              <a:t> </a:t>
            </a:r>
            <a:r>
              <a:rPr lang="en-US" sz="3600" dirty="0"/>
              <a:t> Diffusers, when lit, add their spherical </a:t>
            </a:r>
            <a:r>
              <a:rPr lang="en-US" sz="3600" dirty="0" smtClean="0"/>
              <a:t>centers  </a:t>
            </a:r>
            <a:r>
              <a:rPr lang="en-US" sz="3600" dirty="0"/>
              <a:t>to a global registry which is then used for </a:t>
            </a:r>
            <a:r>
              <a:rPr lang="en-US" sz="3600" dirty="0" smtClean="0"/>
              <a:t>voxel block </a:t>
            </a:r>
            <a:r>
              <a:rPr lang="en-US" sz="3600" dirty="0"/>
              <a:t>detection. Redirector cores have their own </a:t>
            </a:r>
            <a:r>
              <a:rPr lang="en-US" sz="3600" dirty="0" err="1"/>
              <a:t>EmitterBehavior</a:t>
            </a:r>
            <a:r>
              <a:rPr lang="en-US" sz="3600" dirty="0"/>
              <a:t> components which are controlled and activated by their laser-reactive counterpart, </a:t>
            </a:r>
            <a:r>
              <a:rPr lang="en-US" sz="3600" dirty="0" err="1" smtClean="0"/>
              <a:t>RedirectorBehavior</a:t>
            </a:r>
            <a:r>
              <a:rPr lang="en-US" sz="3600" dirty="0"/>
              <a:t>.  Emitters are responsible for informing reactive devices when they are removed from its path.</a:t>
            </a:r>
            <a:endParaRPr dirty="0"/>
          </a:p>
        </p:txBody>
      </p:sp>
      <p:sp>
        <p:nvSpPr>
          <p:cNvPr id="54" name="Line 11"/>
          <p:cNvSpPr/>
          <p:nvPr/>
        </p:nvSpPr>
        <p:spPr>
          <a:xfrm>
            <a:off x="1361832" y="10335788"/>
            <a:ext cx="36009720" cy="0"/>
          </a:xfrm>
          <a:prstGeom prst="line">
            <a:avLst/>
          </a:prstGeom>
          <a:ln w="6480">
            <a:solidFill>
              <a:srgbClr val="595959"/>
            </a:solidFill>
            <a:round/>
          </a:ln>
        </p:spPr>
      </p:sp>
      <p:sp>
        <p:nvSpPr>
          <p:cNvPr id="64" name="CustomShape 19"/>
          <p:cNvSpPr/>
          <p:nvPr/>
        </p:nvSpPr>
        <p:spPr>
          <a:xfrm>
            <a:off x="1151521" y="38023786"/>
            <a:ext cx="14385240" cy="11838031"/>
          </a:xfrm>
          <a:prstGeom prst="rect">
            <a:avLst/>
          </a:prstGeom>
          <a:noFill/>
          <a:ln>
            <a:noFill/>
          </a:ln>
        </p:spPr>
        <p:txBody>
          <a:bodyPr lIns="90000" tIns="45000" rIns="90000" bIns="45000"/>
          <a:lstStyle/>
          <a:p>
            <a:r>
              <a:rPr lang="en-US" sz="3600" dirty="0"/>
              <a:t>The music system is designed to allow </a:t>
            </a:r>
            <a:br>
              <a:rPr lang="en-US" sz="3600" dirty="0"/>
            </a:br>
            <a:r>
              <a:rPr lang="en-US" sz="3600" dirty="0"/>
              <a:t>ease of attaching music to any objects in</a:t>
            </a:r>
            <a:br>
              <a:rPr lang="en-US" sz="3600" dirty="0"/>
            </a:br>
            <a:r>
              <a:rPr lang="en-US" sz="3600" dirty="0"/>
              <a:t> the scene. There are two classes of </a:t>
            </a:r>
            <a:br>
              <a:rPr lang="en-US" sz="3600" dirty="0"/>
            </a:br>
            <a:r>
              <a:rPr lang="en-US" sz="3600" dirty="0"/>
              <a:t>great importance to facilitate this purpose. </a:t>
            </a:r>
            <a:br>
              <a:rPr lang="en-US" sz="3600" dirty="0"/>
            </a:br>
            <a:r>
              <a:rPr lang="en-US" sz="3600" dirty="0"/>
              <a:t/>
            </a:r>
            <a:br>
              <a:rPr lang="en-US" sz="3600" dirty="0"/>
            </a:br>
            <a:r>
              <a:rPr lang="en-US" sz="3600" dirty="0"/>
              <a:t>The first class is the </a:t>
            </a:r>
            <a:r>
              <a:rPr lang="en-US" sz="3600" dirty="0" err="1"/>
              <a:t>SoundManager</a:t>
            </a:r>
            <a:r>
              <a:rPr lang="en-US" sz="3600" dirty="0"/>
              <a:t>. It is</a:t>
            </a:r>
            <a:br>
              <a:rPr lang="en-US" sz="3600" dirty="0"/>
            </a:br>
            <a:r>
              <a:rPr lang="en-US" sz="3600" dirty="0"/>
              <a:t> a class containing methods to play, or stop </a:t>
            </a:r>
            <a:br>
              <a:rPr lang="en-US" sz="3600" dirty="0"/>
            </a:br>
            <a:r>
              <a:rPr lang="en-US" sz="3600" dirty="0"/>
              <a:t>sounds and a hidden library of music that’s </a:t>
            </a:r>
            <a:r>
              <a:rPr lang="en-US" sz="3600" dirty="0" smtClean="0"/>
              <a:t/>
            </a:r>
            <a:br>
              <a:rPr lang="en-US" sz="3600" dirty="0" smtClean="0"/>
            </a:br>
            <a:r>
              <a:rPr lang="en-US" sz="3600" dirty="0" smtClean="0"/>
              <a:t>currently </a:t>
            </a:r>
            <a:r>
              <a:rPr lang="en-US" sz="3600" dirty="0"/>
              <a:t>playing. </a:t>
            </a:r>
          </a:p>
          <a:p>
            <a:r>
              <a:rPr lang="en-US" sz="3600" dirty="0"/>
              <a:t/>
            </a:r>
            <a:br>
              <a:rPr lang="en-US" sz="3600" dirty="0"/>
            </a:br>
            <a:r>
              <a:rPr lang="en-US" sz="3600" dirty="0"/>
              <a:t>The second class is an abstract class </a:t>
            </a:r>
            <a:r>
              <a:rPr lang="en-US" sz="3600" dirty="0" err="1"/>
              <a:t>PreloadAudio</a:t>
            </a:r>
            <a:r>
              <a:rPr lang="en-US" sz="3600" dirty="0"/>
              <a:t>, the main body that allows ease of attachment. It contains methods to find out which audio clip is being used, and load the clip.</a:t>
            </a:r>
          </a:p>
          <a:p>
            <a:endParaRPr lang="en-US" sz="3600" dirty="0"/>
          </a:p>
          <a:p>
            <a:r>
              <a:rPr lang="en-US" sz="3600" dirty="0"/>
              <a:t>These two classes form the backbone of the music system. On the other hand, the frontline of the system consists of 5 classes. Each of these classes inherits from the </a:t>
            </a:r>
            <a:r>
              <a:rPr lang="en-US" sz="3600" dirty="0" err="1"/>
              <a:t>PreloadAudio</a:t>
            </a:r>
            <a:r>
              <a:rPr lang="en-US" sz="3600" dirty="0"/>
              <a:t> class and implements incomplete methods. They also contain a </a:t>
            </a:r>
            <a:r>
              <a:rPr lang="en-US" sz="3600" dirty="0" err="1"/>
              <a:t>SoundManager</a:t>
            </a:r>
            <a:r>
              <a:rPr lang="en-US" sz="3600" dirty="0"/>
              <a:t> object, which they reference to play the music. The  purpose of these classes is to play different types of sound.</a:t>
            </a:r>
          </a:p>
        </p:txBody>
      </p:sp>
      <p:sp>
        <p:nvSpPr>
          <p:cNvPr id="65" name="CustomShape 20"/>
          <p:cNvSpPr/>
          <p:nvPr/>
        </p:nvSpPr>
        <p:spPr>
          <a:xfrm>
            <a:off x="1151521" y="36699927"/>
            <a:ext cx="12390120" cy="1095840"/>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Custom Music System</a:t>
            </a:r>
            <a:endParaRPr dirty="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2962" y="1081019"/>
            <a:ext cx="5215320" cy="5080729"/>
          </a:xfrm>
          <a:prstGeom prst="rect">
            <a:avLst/>
          </a:prstGeom>
        </p:spPr>
      </p:pic>
      <p:pic>
        <p:nvPicPr>
          <p:cNvPr id="4" name="Picture 2" descr="https://lh3.googleusercontent.com/n9CAOfR9xv8okPPD1hnH5kyOuGqYQFAzORJv2fLP15AIHmX2TSTkFiGwj_4iO4UlApNVlgxVjnVefM35910_X5SZuXesxBkcOGJxJhtCpchuwJIhgsWwJEm7Q6rLSqx5dqxyd8C6eq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4785" y="41481987"/>
            <a:ext cx="8604670" cy="47395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134600" y="38938200"/>
            <a:ext cx="7682209" cy="4225152"/>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4575" y="19131138"/>
            <a:ext cx="8624654" cy="3984989"/>
          </a:xfrm>
          <a:prstGeom prst="rect">
            <a:avLst/>
          </a:prstGeom>
        </p:spPr>
      </p:pic>
      <p:pic>
        <p:nvPicPr>
          <p:cNvPr id="7" name="Picture 6"/>
          <p:cNvPicPr>
            <a:picLocks noChangeAspect="1"/>
          </p:cNvPicPr>
          <p:nvPr/>
        </p:nvPicPr>
        <p:blipFill>
          <a:blip r:embed="rId7"/>
          <a:stretch>
            <a:fillRect/>
          </a:stretch>
        </p:blipFill>
        <p:spPr>
          <a:xfrm>
            <a:off x="31533394" y="17003272"/>
            <a:ext cx="5707410" cy="5482813"/>
          </a:xfrm>
          <a:prstGeom prst="rect">
            <a:avLst/>
          </a:prstGeom>
        </p:spPr>
      </p:pic>
      <p:pic>
        <p:nvPicPr>
          <p:cNvPr id="1032" name="Picture 8" descr="https://lh3.googleusercontent.com/yLXd2Ifuq7dC8X3uiWejKhM5w7qVc9iw7c5-Jt_ss-ePtP_HbeVQ9_OPdXYPqZ7Fjq7tNlUxf4dwNzKiNbzknZqJ-XlN--rJSXzjJVyE1a-DRhRs9u0IIS3iYK5EG_pnW-I9u2CsGF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49050" y="17168563"/>
            <a:ext cx="10114741" cy="3339146"/>
          </a:xfrm>
          <a:prstGeom prst="rect">
            <a:avLst/>
          </a:prstGeom>
          <a:noFill/>
          <a:extLst>
            <a:ext uri="{909E8E84-426E-40DD-AFC4-6F175D3DCCD1}">
              <a14:hiddenFill xmlns:a14="http://schemas.microsoft.com/office/drawing/2010/main">
                <a:solidFill>
                  <a:srgbClr val="FFFFFF"/>
                </a:solidFill>
              </a14:hiddenFill>
            </a:ext>
          </a:extLst>
        </p:spPr>
      </p:pic>
      <p:sp>
        <p:nvSpPr>
          <p:cNvPr id="50" name="CustomShape 5"/>
          <p:cNvSpPr/>
          <p:nvPr/>
        </p:nvSpPr>
        <p:spPr>
          <a:xfrm>
            <a:off x="1361832" y="11034482"/>
            <a:ext cx="9512880" cy="812470"/>
          </a:xfrm>
          <a:prstGeom prst="rect">
            <a:avLst/>
          </a:prstGeom>
          <a:noFill/>
          <a:ln>
            <a:noFill/>
          </a:ln>
        </p:spPr>
        <p:txBody>
          <a:bodyPr lIns="90000" tIns="45000" rIns="90000" bIns="45000"/>
          <a:lstStyle/>
          <a:p>
            <a:pPr>
              <a:lnSpc>
                <a:spcPct val="100000"/>
              </a:lnSpc>
            </a:pPr>
            <a:r>
              <a:rPr lang="en-US" sz="6600" dirty="0">
                <a:solidFill>
                  <a:srgbClr val="000000"/>
                </a:solidFill>
                <a:latin typeface="Arial"/>
              </a:rPr>
              <a:t>Laser reactant objects</a:t>
            </a:r>
            <a:endParaRPr dirty="0"/>
          </a:p>
        </p:txBody>
      </p:sp>
      <p:sp>
        <p:nvSpPr>
          <p:cNvPr id="57" name="CustomShape 10"/>
          <p:cNvSpPr/>
          <p:nvPr/>
        </p:nvSpPr>
        <p:spPr>
          <a:xfrm>
            <a:off x="21259800" y="12391154"/>
            <a:ext cx="15611401" cy="8212804"/>
          </a:xfrm>
          <a:prstGeom prst="rect">
            <a:avLst/>
          </a:prstGeom>
          <a:noFill/>
          <a:ln>
            <a:noFill/>
          </a:ln>
        </p:spPr>
        <p:txBody>
          <a:bodyPr lIns="90000" tIns="45000" rIns="90000" bIns="45000"/>
          <a:lstStyle/>
          <a:p>
            <a:pPr algn="just"/>
            <a:r>
              <a:rPr lang="en-US" sz="3600" dirty="0"/>
              <a:t>The doors run off of four Unity </a:t>
            </a:r>
            <a:r>
              <a:rPr lang="en-US" sz="3600" dirty="0" smtClean="0"/>
              <a:t>animations </a:t>
            </a:r>
            <a:r>
              <a:rPr lang="en-US" sz="3600" dirty="0"/>
              <a:t>and an animation controller to </a:t>
            </a:r>
            <a:r>
              <a:rPr lang="en-US" sz="3600" dirty="0" smtClean="0"/>
              <a:t>transition between </a:t>
            </a:r>
            <a:r>
              <a:rPr lang="en-US" sz="3600" dirty="0"/>
              <a:t>them. When they player enters the box collider trigger, the doors will go from a closed state to the opening state if it is unlocked. All but one door starts off as unlocked. The state of the doors being locked or not is held in a text file save. A save </a:t>
            </a:r>
            <a:r>
              <a:rPr lang="en-US" sz="3600" dirty="0" smtClean="0"/>
              <a:t>manager </a:t>
            </a:r>
            <a:r>
              <a:rPr lang="en-US" sz="3600" dirty="0"/>
              <a:t>script reads the text file and makes an array to hold the values </a:t>
            </a:r>
            <a:r>
              <a:rPr lang="en-US" sz="3600" dirty="0" smtClean="0"/>
              <a:t>of </a:t>
            </a:r>
            <a:r>
              <a:rPr lang="en-US" sz="3600" dirty="0"/>
              <a:t>the doors being locked or not. If the door is locked then the </a:t>
            </a:r>
            <a:r>
              <a:rPr lang="en-US" sz="3600" dirty="0" smtClean="0"/>
              <a:t>animations </a:t>
            </a:r>
            <a:r>
              <a:rPr lang="en-US" sz="3600" dirty="0"/>
              <a:t>do not change.</a:t>
            </a:r>
            <a:endParaRPr sz="3600" dirty="0"/>
          </a:p>
        </p:txBody>
      </p:sp>
      <p:sp>
        <p:nvSpPr>
          <p:cNvPr id="60" name="CustomShape 5"/>
          <p:cNvSpPr/>
          <p:nvPr/>
        </p:nvSpPr>
        <p:spPr>
          <a:xfrm>
            <a:off x="11867290" y="21849347"/>
            <a:ext cx="14397720" cy="1108545"/>
          </a:xfrm>
          <a:prstGeom prst="rect">
            <a:avLst/>
          </a:prstGeom>
          <a:noFill/>
          <a:ln>
            <a:noFill/>
          </a:ln>
        </p:spPr>
        <p:txBody>
          <a:bodyPr lIns="90000" tIns="45000" rIns="90000" bIns="45000"/>
          <a:lstStyle/>
          <a:p>
            <a:pPr>
              <a:lnSpc>
                <a:spcPct val="100000"/>
              </a:lnSpc>
            </a:pPr>
            <a:r>
              <a:rPr lang="en-US" sz="6000" dirty="0">
                <a:solidFill>
                  <a:srgbClr val="000000"/>
                </a:solidFill>
                <a:latin typeface="Arial"/>
              </a:rPr>
              <a:t>Element Zeta, Dark Solid, and Light Solid</a:t>
            </a:r>
            <a:endParaRPr sz="6000" dirty="0"/>
          </a:p>
        </p:txBody>
      </p:sp>
      <p:sp>
        <p:nvSpPr>
          <p:cNvPr id="11" name="TextBox 10"/>
          <p:cNvSpPr txBox="1"/>
          <p:nvPr/>
        </p:nvSpPr>
        <p:spPr>
          <a:xfrm>
            <a:off x="1361832" y="23573816"/>
            <a:ext cx="36040200" cy="12618720"/>
          </a:xfrm>
          <a:prstGeom prst="rect">
            <a:avLst/>
          </a:prstGeom>
          <a:noFill/>
        </p:spPr>
        <p:txBody>
          <a:bodyPr wrap="square" numCol="3" spcCol="640080" rtlCol="0">
            <a:spAutoFit/>
          </a:bodyPr>
          <a:lstStyle/>
          <a:p>
            <a:r>
              <a:rPr lang="en-US" sz="3600" dirty="0" smtClean="0"/>
              <a:t>The </a:t>
            </a:r>
            <a:r>
              <a:rPr lang="en-US" sz="3600" dirty="0"/>
              <a:t>core of Element Zeta's gameplay revolves around these light reactive blocks which are either solid or not solid (the player can see and pass through it, but it retains it's shape and is not quite a gas). A naive implementation of this is to check if the light source (the diffuser) is being blocked by anything. This can be done using a simple </a:t>
            </a:r>
            <a:r>
              <a:rPr lang="en-US" sz="3600" dirty="0" err="1"/>
              <a:t>raycast</a:t>
            </a:r>
            <a:r>
              <a:rPr lang="en-US" sz="3600" dirty="0"/>
              <a:t> from the diffuser to the block. If the </a:t>
            </a:r>
            <a:r>
              <a:rPr lang="en-US" sz="3600" dirty="0" err="1"/>
              <a:t>raycast</a:t>
            </a:r>
            <a:r>
              <a:rPr lang="en-US" sz="3600" dirty="0"/>
              <a:t> returns that something is in the way, then the block must be in shadow; otherwise, the block must be in light.</a:t>
            </a:r>
          </a:p>
          <a:p>
            <a:endParaRPr lang="en-US" sz="3600" dirty="0"/>
          </a:p>
          <a:p>
            <a:r>
              <a:rPr lang="en-US" sz="3600" dirty="0"/>
              <a:t>However, what this doesn't account for is the scenario where something is casting a shadow on the block, so part of the block is in shadow and part of the block is in light. To handle this, we split the blocks into many smaller blocks, each doing the same check of </a:t>
            </a:r>
            <a:r>
              <a:rPr lang="en-US" sz="3600" dirty="0" err="1"/>
              <a:t>raycasting</a:t>
            </a:r>
            <a:r>
              <a:rPr lang="en-US" sz="3600" dirty="0"/>
              <a:t> to the diffuser. This allowed for the shape of the shadows cast to be approximated in a blocky, stylized manner. The smaller the blocks, the better the approximation of the shadow.</a:t>
            </a:r>
          </a:p>
          <a:p>
            <a:endParaRPr lang="en-US" sz="3600" dirty="0"/>
          </a:p>
          <a:p>
            <a:r>
              <a:rPr lang="en-US" sz="3600" dirty="0"/>
              <a:t>However, each small block was a cube, so even if the cube was surrounded on all sides by other blocks, all six sides still had to be rendered, which was inefficient. This was also inefficient because rendering each block as a separate, small object meant that the parallel structure of the GPU (which is designed to render very large objects quickly) was not being utilized</a:t>
            </a:r>
            <a:r>
              <a:rPr lang="en-US" sz="3600" dirty="0" smtClean="0"/>
              <a:t>.</a:t>
            </a:r>
            <a:r>
              <a:rPr lang="en-US" sz="3600" dirty="0"/>
              <a:t/>
            </a:r>
            <a:br>
              <a:rPr lang="en-US" sz="3600" dirty="0"/>
            </a:br>
            <a:endParaRPr lang="en-US" sz="3600" dirty="0"/>
          </a:p>
          <a:p>
            <a:r>
              <a:rPr lang="en-US" sz="3600" dirty="0"/>
              <a:t>To fix this, we </a:t>
            </a:r>
            <a:r>
              <a:rPr lang="en-US" sz="3600" dirty="0" smtClean="0"/>
              <a:t>imported a</a:t>
            </a:r>
          </a:p>
          <a:p>
            <a:r>
              <a:rPr lang="en-US" sz="3600" dirty="0" smtClean="0"/>
              <a:t> </a:t>
            </a:r>
            <a:r>
              <a:rPr lang="en-US" sz="3600" dirty="0"/>
              <a:t>voxel renderer </a:t>
            </a:r>
            <a:r>
              <a:rPr lang="en-US" sz="3600" dirty="0" smtClean="0"/>
              <a:t>into our </a:t>
            </a:r>
          </a:p>
          <a:p>
            <a:r>
              <a:rPr lang="en-US" sz="3600" dirty="0" smtClean="0"/>
              <a:t>project</a:t>
            </a:r>
            <a:r>
              <a:rPr lang="en-US" sz="3600" dirty="0"/>
              <a:t>. A pixel is </a:t>
            </a:r>
            <a:r>
              <a:rPr lang="en-US" sz="3600" dirty="0" smtClean="0"/>
              <a:t>a point </a:t>
            </a:r>
          </a:p>
          <a:p>
            <a:r>
              <a:rPr lang="en-US" sz="3600" dirty="0" smtClean="0"/>
              <a:t>in </a:t>
            </a:r>
            <a:r>
              <a:rPr lang="en-US" sz="3600" dirty="0"/>
              <a:t>a 2-D grid</a:t>
            </a:r>
            <a:r>
              <a:rPr lang="en-US" sz="3600" dirty="0" smtClean="0"/>
              <a:t>, whereas </a:t>
            </a:r>
            <a:r>
              <a:rPr lang="en-US" sz="3600" dirty="0"/>
              <a:t>a </a:t>
            </a:r>
            <a:endParaRPr lang="en-US" sz="3600" dirty="0" smtClean="0"/>
          </a:p>
          <a:p>
            <a:r>
              <a:rPr lang="en-US" sz="3600" dirty="0" smtClean="0"/>
              <a:t>voxel </a:t>
            </a:r>
            <a:r>
              <a:rPr lang="en-US" sz="3600" dirty="0"/>
              <a:t>is a </a:t>
            </a:r>
            <a:r>
              <a:rPr lang="en-US" sz="3600" dirty="0" smtClean="0"/>
              <a:t>point </a:t>
            </a:r>
            <a:r>
              <a:rPr lang="en-US" sz="3600" dirty="0"/>
              <a:t>in a 3-D </a:t>
            </a:r>
            <a:endParaRPr lang="en-US" sz="3600" dirty="0" smtClean="0"/>
          </a:p>
          <a:p>
            <a:r>
              <a:rPr lang="en-US" sz="3600" dirty="0" smtClean="0"/>
              <a:t>grid</a:t>
            </a:r>
            <a:r>
              <a:rPr lang="en-US" sz="3600" dirty="0"/>
              <a:t>. </a:t>
            </a:r>
            <a:r>
              <a:rPr lang="en-US" sz="3600" dirty="0" smtClean="0"/>
              <a:t>By representing each</a:t>
            </a:r>
          </a:p>
          <a:p>
            <a:r>
              <a:rPr lang="en-US" sz="3600" dirty="0" smtClean="0"/>
              <a:t> block </a:t>
            </a:r>
            <a:r>
              <a:rPr lang="en-US" sz="3600" dirty="0"/>
              <a:t>as a voxel in a 3-D </a:t>
            </a:r>
            <a:endParaRPr lang="en-US" sz="3600" dirty="0" smtClean="0"/>
          </a:p>
          <a:p>
            <a:r>
              <a:rPr lang="en-US" sz="3600" dirty="0" smtClean="0"/>
              <a:t>grid, </a:t>
            </a:r>
            <a:r>
              <a:rPr lang="en-US" sz="3600" dirty="0"/>
              <a:t>we were able to </a:t>
            </a:r>
            <a:endParaRPr lang="en-US" sz="3600" dirty="0" smtClean="0"/>
          </a:p>
          <a:p>
            <a:r>
              <a:rPr lang="en-US" sz="3600" dirty="0" smtClean="0"/>
              <a:t>preserve </a:t>
            </a:r>
            <a:r>
              <a:rPr lang="en-US" sz="3600" dirty="0"/>
              <a:t>the same </a:t>
            </a:r>
            <a:endParaRPr lang="en-US" sz="3600" dirty="0" smtClean="0"/>
          </a:p>
          <a:p>
            <a:r>
              <a:rPr lang="en-US" sz="3600" dirty="0" smtClean="0"/>
              <a:t>we </a:t>
            </a:r>
            <a:r>
              <a:rPr lang="en-US" sz="3600" dirty="0"/>
              <a:t>had before, but with </a:t>
            </a:r>
            <a:endParaRPr lang="en-US" sz="3600" dirty="0" smtClean="0"/>
          </a:p>
          <a:p>
            <a:r>
              <a:rPr lang="en-US" sz="3600" dirty="0" smtClean="0"/>
              <a:t>the </a:t>
            </a:r>
            <a:r>
              <a:rPr lang="en-US" sz="3600" dirty="0"/>
              <a:t>advantage that a </a:t>
            </a:r>
            <a:r>
              <a:rPr lang="en-US" sz="3600" dirty="0" smtClean="0"/>
              <a:t>grid</a:t>
            </a:r>
          </a:p>
          <a:p>
            <a:r>
              <a:rPr lang="en-US" sz="3600" dirty="0" smtClean="0"/>
              <a:t> </a:t>
            </a:r>
            <a:r>
              <a:rPr lang="en-US" sz="3600" dirty="0"/>
              <a:t>of voxels can be rendered very efficiently</a:t>
            </a:r>
            <a:r>
              <a:rPr lang="en-US" sz="3600" dirty="0" smtClean="0"/>
              <a:t>.</a:t>
            </a:r>
            <a:r>
              <a:rPr lang="en-US" sz="3600" dirty="0"/>
              <a:t/>
            </a:r>
            <a:br>
              <a:rPr lang="en-US" sz="3600" dirty="0"/>
            </a:br>
            <a:endParaRPr lang="en-US" sz="3600" dirty="0"/>
          </a:p>
          <a:p>
            <a:r>
              <a:rPr lang="en-US" sz="3600" dirty="0"/>
              <a:t>The last hurdle for implementing the light reactive blocks was to optimize the </a:t>
            </a:r>
            <a:r>
              <a:rPr lang="en-US" sz="3600" dirty="0" err="1"/>
              <a:t>raycasts</a:t>
            </a:r>
            <a:r>
              <a:rPr lang="en-US" sz="3600" dirty="0"/>
              <a:t>. A 20x20x20 block would contain 8,000 voxels, which means that 8,000 </a:t>
            </a:r>
            <a:r>
              <a:rPr lang="en-US" sz="3600" dirty="0" err="1"/>
              <a:t>raycasts</a:t>
            </a:r>
            <a:r>
              <a:rPr lang="en-US" sz="3600" dirty="0"/>
              <a:t> would have to be performed to update the block. However, </a:t>
            </a:r>
            <a:r>
              <a:rPr lang="en-US" sz="3600" dirty="0" err="1"/>
              <a:t>raycasts</a:t>
            </a:r>
            <a:r>
              <a:rPr lang="en-US" sz="3600" dirty="0"/>
              <a:t> are not cheap operations, so this many would grind the game to a halt. The solution was to simply not do all of them at once. Each frame, a set number of voxels would be chosen to be updated, usually less than 1,000 at a time. Then the next frame, the next set of voxels would be updated, and so on. This means that the blocks have a small delay before they are fully up to date, but this delay is usually less than a second. The way the voxels update in chunks also adds to the stylized nature of the game, giving it an interesting, digital appearance, as if the game takes </a:t>
            </a:r>
            <a:endParaRPr lang="en-US" sz="3600" dirty="0" smtClean="0"/>
          </a:p>
          <a:p>
            <a:r>
              <a:rPr lang="en-US" sz="3600" dirty="0" smtClean="0"/>
              <a:t>place </a:t>
            </a:r>
            <a:r>
              <a:rPr lang="en-US" sz="3600" dirty="0"/>
              <a:t>in some sort of simulation.</a:t>
            </a: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0040600" y="26517600"/>
            <a:ext cx="5098580" cy="6669974"/>
          </a:xfrm>
          <a:prstGeom prst="rect">
            <a:avLst/>
          </a:prstGeom>
        </p:spPr>
      </p:pic>
      <p:pic>
        <p:nvPicPr>
          <p:cNvPr id="15" name="Picture 14"/>
          <p:cNvPicPr>
            <a:picLocks noChangeAspect="1"/>
          </p:cNvPicPr>
          <p:nvPr/>
        </p:nvPicPr>
        <p:blipFill>
          <a:blip r:embed="rId10"/>
          <a:stretch>
            <a:fillRect/>
          </a:stretch>
        </p:blipFill>
        <p:spPr>
          <a:xfrm>
            <a:off x="12476911" y="12509395"/>
            <a:ext cx="8000473" cy="8384880"/>
          </a:xfrm>
          <a:prstGeom prst="rect">
            <a:avLst/>
          </a:prstGeom>
        </p:spPr>
      </p:pic>
      <p:pic>
        <p:nvPicPr>
          <p:cNvPr id="16" name="Picture 15"/>
          <p:cNvPicPr>
            <a:picLocks noChangeAspect="1"/>
          </p:cNvPicPr>
          <p:nvPr/>
        </p:nvPicPr>
        <p:blipFill>
          <a:blip r:embed="rId11"/>
          <a:stretch>
            <a:fillRect/>
          </a:stretch>
        </p:blipFill>
        <p:spPr>
          <a:xfrm>
            <a:off x="26005281" y="31699457"/>
            <a:ext cx="10066484" cy="6224235"/>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027793" y="2575148"/>
            <a:ext cx="16677798" cy="2318838"/>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455</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DejaVu Sans</vt:lpstr>
      <vt:lpstr>Khmer UI</vt:lpstr>
      <vt:lpstr>StarSymbol</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Keegan</dc:creator>
  <cp:lastModifiedBy>Gweneveir Stevens</cp:lastModifiedBy>
  <cp:revision>62</cp:revision>
  <dcterms:modified xsi:type="dcterms:W3CDTF">2016-12-06T18:50:01Z</dcterms:modified>
</cp:coreProperties>
</file>