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399" autoAdjust="0"/>
    <p:restoredTop sz="94874" autoAdjust="0"/>
  </p:normalViewPr>
  <p:slideViewPr>
    <p:cSldViewPr snapToGrid="0" snapToObjects="1" showGuides="1">
      <p:cViewPr varScale="1">
        <p:scale>
          <a:sx n="20" d="100"/>
          <a:sy n="20" d="100"/>
        </p:scale>
        <p:origin x="-1704" y="-152"/>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4/17/14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4/17/14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solidFill>
              <a:schemeClr val="accent5">
                <a:lumMod val="50000"/>
              </a:schemeClr>
            </a:solid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36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36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36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36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38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38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38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38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404"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405"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406"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407"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
              <a:schemeClr val="accent5">
                <a:lumMod val="50000"/>
              </a:schemeClr>
            </a:gs>
            <a:gs pos="34000">
              <a:schemeClr val="tx2">
                <a:lumMod val="40000"/>
                <a:lumOff val="60000"/>
              </a:schemeClr>
            </a:gs>
            <a:gs pos="100000">
              <a:schemeClr val="bg1">
                <a:lumMod val="75000"/>
              </a:schemeClr>
            </a:gs>
          </a:gsLst>
          <a:lin ang="16200000" scaled="1"/>
          <a:tileRect/>
        </a:gradFill>
        <a:effectLst/>
      </p:bgPr>
    </p:bg>
    <p:spTree>
      <p:nvGrpSpPr>
        <p:cNvPr id="1" name=""/>
        <p:cNvGrpSpPr/>
        <p:nvPr/>
      </p:nvGrpSpPr>
      <p:grpSpPr>
        <a:xfrm>
          <a:off x="0" y="0"/>
          <a:ext cx="0" cy="0"/>
          <a:chOff x="0" y="0"/>
          <a:chExt cx="0" cy="0"/>
        </a:xfrm>
      </p:grpSpPr>
      <p:sp>
        <p:nvSpPr>
          <p:cNvPr id="469" name="Oval 468"/>
          <p:cNvSpPr/>
          <p:nvPr/>
        </p:nvSpPr>
        <p:spPr>
          <a:xfrm>
            <a:off x="36656629" y="11249279"/>
            <a:ext cx="2349500" cy="2349500"/>
          </a:xfrm>
          <a:prstGeom prst="ellipse">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3" name="Text Placeholder 452"/>
          <p:cNvSpPr>
            <a:spLocks noGrp="1"/>
          </p:cNvSpPr>
          <p:nvPr>
            <p:ph type="body" sz="quarter" idx="20"/>
          </p:nvPr>
        </p:nvSpPr>
        <p:spPr>
          <a:xfrm>
            <a:off x="922339" y="5402975"/>
            <a:ext cx="10050462" cy="923322"/>
          </a:xfrm>
        </p:spPr>
        <p:txBody>
          <a:bodyPr/>
          <a:lstStyle/>
          <a:p>
            <a:r>
              <a:rPr lang="en-US" sz="4800" dirty="0" smtClean="0"/>
              <a:t>Grid</a:t>
            </a:r>
            <a:endParaRPr lang="en-US" sz="4800" dirty="0"/>
          </a:p>
        </p:txBody>
      </p:sp>
      <p:sp>
        <p:nvSpPr>
          <p:cNvPr id="458" name="Text Placeholder 457"/>
          <p:cNvSpPr>
            <a:spLocks noGrp="1"/>
          </p:cNvSpPr>
          <p:nvPr>
            <p:ph type="body" sz="quarter" idx="25"/>
          </p:nvPr>
        </p:nvSpPr>
        <p:spPr>
          <a:xfrm>
            <a:off x="32914027" y="5464111"/>
            <a:ext cx="10047018" cy="923322"/>
          </a:xfrm>
        </p:spPr>
        <p:txBody>
          <a:bodyPr/>
          <a:lstStyle/>
          <a:p>
            <a:r>
              <a:rPr lang="en-US" sz="4800" dirty="0" smtClean="0"/>
              <a:t>Flocking</a:t>
            </a:r>
            <a:endParaRPr lang="en-US" sz="4800" dirty="0"/>
          </a:p>
        </p:txBody>
      </p:sp>
      <p:sp>
        <p:nvSpPr>
          <p:cNvPr id="459" name="Text Placeholder 458"/>
          <p:cNvSpPr>
            <a:spLocks noGrp="1"/>
          </p:cNvSpPr>
          <p:nvPr>
            <p:ph type="body" sz="quarter" idx="26"/>
          </p:nvPr>
        </p:nvSpPr>
        <p:spPr>
          <a:xfrm>
            <a:off x="32914027" y="6512159"/>
            <a:ext cx="10047018" cy="2846911"/>
          </a:xfrm>
        </p:spPr>
        <p:txBody>
          <a:bodyPr/>
          <a:lstStyle/>
          <a:p>
            <a:r>
              <a:rPr lang="en-US" dirty="0" smtClean="0"/>
              <a:t>    During gameplay, units will slightly alter their paths to avoid clumping in one location. They have two different AI’s to use for flocking depending on whether they are traveling or attacking.</a:t>
            </a:r>
          </a:p>
          <a:p>
            <a:r>
              <a:rPr lang="en-US" dirty="0"/>
              <a:t> </a:t>
            </a:r>
            <a:r>
              <a:rPr lang="en-US" dirty="0" smtClean="0"/>
              <a:t>   When traveling, units will simply flock vertically and follow their chosen path of travel. When units are engaged in combat, they will spread out in all directions.</a:t>
            </a:r>
          </a:p>
        </p:txBody>
      </p:sp>
      <p:sp>
        <p:nvSpPr>
          <p:cNvPr id="460" name="Text Placeholder 459"/>
          <p:cNvSpPr>
            <a:spLocks noGrp="1"/>
          </p:cNvSpPr>
          <p:nvPr>
            <p:ph type="body" sz="quarter" idx="27"/>
          </p:nvPr>
        </p:nvSpPr>
        <p:spPr>
          <a:xfrm>
            <a:off x="32914027" y="24457938"/>
            <a:ext cx="10047018" cy="923322"/>
          </a:xfrm>
        </p:spPr>
        <p:txBody>
          <a:bodyPr/>
          <a:lstStyle/>
          <a:p>
            <a:r>
              <a:rPr lang="en-US" sz="4800" dirty="0" smtClean="0"/>
              <a:t>Additional Toolkits Used</a:t>
            </a:r>
            <a:endParaRPr lang="en-US" sz="4800" dirty="0"/>
          </a:p>
        </p:txBody>
      </p:sp>
      <p:sp>
        <p:nvSpPr>
          <p:cNvPr id="461" name="Text Placeholder 460"/>
          <p:cNvSpPr>
            <a:spLocks noGrp="1"/>
          </p:cNvSpPr>
          <p:nvPr>
            <p:ph type="body" sz="quarter" idx="28"/>
          </p:nvPr>
        </p:nvSpPr>
        <p:spPr>
          <a:xfrm>
            <a:off x="32914027" y="25389363"/>
            <a:ext cx="10052050" cy="6386341"/>
          </a:xfrm>
        </p:spPr>
        <p:txBody>
          <a:bodyPr/>
          <a:lstStyle/>
          <a:p>
            <a:r>
              <a:rPr lang="en-US" dirty="0"/>
              <a:t> </a:t>
            </a:r>
            <a:r>
              <a:rPr lang="en-US" dirty="0" smtClean="0"/>
              <a:t>   In addition to these algorithms described here, we also used several toolkits to provide interesting and useful effects.</a:t>
            </a:r>
          </a:p>
          <a:p>
            <a:r>
              <a:rPr lang="en-US" dirty="0" smtClean="0"/>
              <a:t>    One toolkit we used implemented A* </a:t>
            </a:r>
            <a:r>
              <a:rPr lang="en-US" dirty="0" err="1" smtClean="0"/>
              <a:t>pathfinding</a:t>
            </a:r>
            <a:r>
              <a:rPr lang="en-US" dirty="0" smtClean="0"/>
              <a:t> for us. The benefit of this toolkit was that it allowed us to setup the map first, then it would cast rays vertically to generate a mesh that units could traverse with automated path finding. The rays allowed it to determine the height of neighboring spaces. If the difference in height was too large, or an object marked as impassable was in that location, the navigation grid would be altered such that when a unit began its path finding routine it would not traverse over that area.</a:t>
            </a:r>
          </a:p>
          <a:p>
            <a:r>
              <a:rPr lang="en-US" dirty="0" smtClean="0"/>
              <a:t>    Another toolkit of interest that we used implemented a fog of war system. This would cause units and parts of the map not yet seen to be darkened out. It works by storing previously seen locations in a texture. This texture then modifies the rendered image. Any area blacked out in the texture, when mapped to world space, is not visible to the camera. </a:t>
            </a:r>
            <a:endParaRPr lang="en-US" dirty="0"/>
          </a:p>
        </p:txBody>
      </p:sp>
      <p:sp>
        <p:nvSpPr>
          <p:cNvPr id="464" name="Text Placeholder 463"/>
          <p:cNvSpPr>
            <a:spLocks noGrp="1"/>
          </p:cNvSpPr>
          <p:nvPr>
            <p:ph type="body" sz="quarter" idx="96"/>
          </p:nvPr>
        </p:nvSpPr>
        <p:spPr>
          <a:xfrm>
            <a:off x="904188" y="6293491"/>
            <a:ext cx="10056813" cy="1231084"/>
          </a:xfrm>
        </p:spPr>
        <p:txBody>
          <a:bodyPr/>
          <a:lstStyle/>
          <a:p>
            <a:r>
              <a:rPr lang="en-US" dirty="0" smtClean="0"/>
              <a:t>    The grid is used for positioning everything in the level. It begins as a 2D array of </a:t>
            </a:r>
            <a:r>
              <a:rPr lang="en-US" dirty="0"/>
              <a:t>B</a:t>
            </a:r>
            <a:r>
              <a:rPr lang="en-US" dirty="0" smtClean="0"/>
              <a:t>ooleans of a specified length and width.</a:t>
            </a:r>
            <a:endParaRPr lang="en-US" dirty="0"/>
          </a:p>
        </p:txBody>
      </p:sp>
      <p:sp>
        <p:nvSpPr>
          <p:cNvPr id="465" name="Text Placeholder 464"/>
          <p:cNvSpPr>
            <a:spLocks noGrp="1"/>
          </p:cNvSpPr>
          <p:nvPr>
            <p:ph type="body" sz="quarter" idx="150"/>
          </p:nvPr>
        </p:nvSpPr>
        <p:spPr/>
        <p:txBody>
          <a:bodyPr/>
          <a:lstStyle/>
          <a:p>
            <a:r>
              <a:rPr lang="en-US" dirty="0" smtClean="0"/>
              <a:t>Professor Roger </a:t>
            </a:r>
            <a:r>
              <a:rPr lang="en-US" dirty="0" err="1" smtClean="0"/>
              <a:t>Crawfis</a:t>
            </a:r>
            <a:endParaRPr lang="en-US" dirty="0"/>
          </a:p>
        </p:txBody>
      </p:sp>
      <p:sp>
        <p:nvSpPr>
          <p:cNvPr id="466" name="Text Placeholder 465"/>
          <p:cNvSpPr>
            <a:spLocks noGrp="1"/>
          </p:cNvSpPr>
          <p:nvPr>
            <p:ph type="body" sz="quarter" idx="151"/>
          </p:nvPr>
        </p:nvSpPr>
        <p:spPr>
          <a:xfrm>
            <a:off x="5932593" y="2484805"/>
            <a:ext cx="31998968" cy="1280160"/>
          </a:xfrm>
        </p:spPr>
        <p:txBody>
          <a:bodyPr>
            <a:normAutofit fontScale="70000" lnSpcReduction="20000"/>
          </a:bodyPr>
          <a:lstStyle/>
          <a:p>
            <a:r>
              <a:rPr lang="en-US" dirty="0" smtClean="0"/>
              <a:t>Mike </a:t>
            </a:r>
            <a:r>
              <a:rPr lang="en-US" dirty="0" err="1"/>
              <a:t>McCarrick</a:t>
            </a:r>
            <a:r>
              <a:rPr lang="en-US" dirty="0" smtClean="0"/>
              <a:t>, Will Ruck, David Householder, Geoff McGinnis, Brett </a:t>
            </a:r>
            <a:r>
              <a:rPr lang="en-US" dirty="0" err="1" smtClean="0"/>
              <a:t>Mugglin</a:t>
            </a:r>
            <a:r>
              <a:rPr lang="en-US" dirty="0" smtClean="0"/>
              <a:t>, Erik Schilling</a:t>
            </a:r>
            <a:endParaRPr lang="en-US" dirty="0"/>
          </a:p>
        </p:txBody>
      </p:sp>
      <p:sp>
        <p:nvSpPr>
          <p:cNvPr id="467" name="Text Placeholder 466"/>
          <p:cNvSpPr>
            <a:spLocks noGrp="1"/>
          </p:cNvSpPr>
          <p:nvPr>
            <p:ph type="body" sz="quarter" idx="153"/>
          </p:nvPr>
        </p:nvSpPr>
        <p:spPr/>
        <p:txBody>
          <a:bodyPr>
            <a:normAutofit fontScale="92500" lnSpcReduction="10000"/>
          </a:bodyPr>
          <a:lstStyle/>
          <a:p>
            <a:r>
              <a:rPr lang="en-US" b="1" u="sng" dirty="0" smtClean="0"/>
              <a:t>MINE THE GAP</a:t>
            </a:r>
            <a:endParaRPr lang="en-US" b="1" u="sng" dirty="0"/>
          </a:p>
        </p:txBody>
      </p:sp>
      <p:graphicFrame>
        <p:nvGraphicFramePr>
          <p:cNvPr id="18" name="Table 17"/>
          <p:cNvGraphicFramePr>
            <a:graphicFrameLocks noGrp="1"/>
          </p:cNvGraphicFramePr>
          <p:nvPr>
            <p:extLst>
              <p:ext uri="{D42A27DB-BD31-4B8C-83A1-F6EECF244321}">
                <p14:modId xmlns:p14="http://schemas.microsoft.com/office/powerpoint/2010/main" val="2296505495"/>
              </p:ext>
            </p:extLst>
          </p:nvPr>
        </p:nvGraphicFramePr>
        <p:xfrm>
          <a:off x="3105825" y="7658253"/>
          <a:ext cx="5454940" cy="4219912"/>
        </p:xfrm>
        <a:graphic>
          <a:graphicData uri="http://schemas.openxmlformats.org/drawingml/2006/table">
            <a:tbl>
              <a:tblPr bandRow="1">
                <a:tableStyleId>{5C22544A-7EE6-4342-B048-85BDC9FD1C3A}</a:tableStyleId>
              </a:tblPr>
              <a:tblGrid>
                <a:gridCol w="545494"/>
                <a:gridCol w="545494"/>
                <a:gridCol w="545494"/>
                <a:gridCol w="545494"/>
                <a:gridCol w="545494"/>
                <a:gridCol w="545494"/>
                <a:gridCol w="545494"/>
                <a:gridCol w="545494"/>
                <a:gridCol w="545494"/>
                <a:gridCol w="545494"/>
              </a:tblGrid>
              <a:tr h="527489">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6" name="Text Placeholder 463"/>
          <p:cNvSpPr>
            <a:spLocks noGrp="1"/>
          </p:cNvSpPr>
          <p:nvPr>
            <p:ph type="body" sz="quarter" idx="96"/>
          </p:nvPr>
        </p:nvSpPr>
        <p:spPr>
          <a:xfrm>
            <a:off x="885138" y="12046919"/>
            <a:ext cx="10056813" cy="1231084"/>
          </a:xfrm>
        </p:spPr>
        <p:txBody>
          <a:bodyPr/>
          <a:lstStyle/>
          <a:p>
            <a:r>
              <a:rPr lang="en-US" dirty="0" smtClean="0"/>
              <a:t>    To begin setting up the level, a randomized version of Prim’s algorithm is performed to generate a basic maze to play on.</a:t>
            </a:r>
            <a:endParaRPr lang="en-US" dirty="0"/>
          </a:p>
        </p:txBody>
      </p:sp>
      <p:graphicFrame>
        <p:nvGraphicFramePr>
          <p:cNvPr id="37" name="Table 36"/>
          <p:cNvGraphicFramePr>
            <a:graphicFrameLocks noGrp="1"/>
          </p:cNvGraphicFramePr>
          <p:nvPr>
            <p:extLst>
              <p:ext uri="{D42A27DB-BD31-4B8C-83A1-F6EECF244321}">
                <p14:modId xmlns:p14="http://schemas.microsoft.com/office/powerpoint/2010/main" val="2640998072"/>
              </p:ext>
            </p:extLst>
          </p:nvPr>
        </p:nvGraphicFramePr>
        <p:xfrm>
          <a:off x="3038981" y="13516620"/>
          <a:ext cx="5454940" cy="4219912"/>
        </p:xfrm>
        <a:graphic>
          <a:graphicData uri="http://schemas.openxmlformats.org/drawingml/2006/table">
            <a:tbl>
              <a:tblPr bandRow="1">
                <a:tableStyleId>{5C22544A-7EE6-4342-B048-85BDC9FD1C3A}</a:tableStyleId>
              </a:tblPr>
              <a:tblGrid>
                <a:gridCol w="545494"/>
                <a:gridCol w="545494"/>
                <a:gridCol w="545494"/>
                <a:gridCol w="545494"/>
                <a:gridCol w="545494"/>
                <a:gridCol w="545494"/>
                <a:gridCol w="545494"/>
                <a:gridCol w="545494"/>
                <a:gridCol w="545494"/>
                <a:gridCol w="545494"/>
              </a:tblGrid>
              <a:tr h="527489">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527489">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527489">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489">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3300" baseline="-25000" dirty="0"/>
                    </a:p>
                  </a:txBody>
                  <a:tcPr marL="34401" marR="34401" marT="17201" marB="17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8" name="Text Placeholder 463"/>
          <p:cNvSpPr>
            <a:spLocks noGrp="1"/>
          </p:cNvSpPr>
          <p:nvPr>
            <p:ph type="body" sz="quarter" idx="96"/>
          </p:nvPr>
        </p:nvSpPr>
        <p:spPr>
          <a:xfrm>
            <a:off x="885138" y="17851475"/>
            <a:ext cx="10056813" cy="2385246"/>
          </a:xfrm>
        </p:spPr>
        <p:txBody>
          <a:bodyPr/>
          <a:lstStyle/>
          <a:p>
            <a:r>
              <a:rPr lang="en-US" dirty="0" smtClean="0"/>
              <a:t>    Each marked wall will be the location to place a wall of asteroids within the level. The next step is to mark the base locations and prepare to generate the level. Base locations are picked by going halfway down the grid and insetting away from the walls. Next, each adjacent square to the base location is cleared in a ‘+’ pattern to ensure there are exits to the base.</a:t>
            </a:r>
            <a:endParaRPr lang="en-US" dirty="0"/>
          </a:p>
        </p:txBody>
      </p:sp>
      <p:graphicFrame>
        <p:nvGraphicFramePr>
          <p:cNvPr id="39" name="Table 38"/>
          <p:cNvGraphicFramePr>
            <a:graphicFrameLocks noGrp="1"/>
          </p:cNvGraphicFramePr>
          <p:nvPr>
            <p:extLst>
              <p:ext uri="{D42A27DB-BD31-4B8C-83A1-F6EECF244321}">
                <p14:modId xmlns:p14="http://schemas.microsoft.com/office/powerpoint/2010/main" val="3006704695"/>
              </p:ext>
            </p:extLst>
          </p:nvPr>
        </p:nvGraphicFramePr>
        <p:xfrm>
          <a:off x="1096736" y="20512293"/>
          <a:ext cx="4251820" cy="3289184"/>
        </p:xfrm>
        <a:graphic>
          <a:graphicData uri="http://schemas.openxmlformats.org/drawingml/2006/table">
            <a:tbl>
              <a:tblPr bandRow="1">
                <a:tableStyleId>{5C22544A-7EE6-4342-B048-85BDC9FD1C3A}</a:tableStyleId>
              </a:tblPr>
              <a:tblGrid>
                <a:gridCol w="425182"/>
                <a:gridCol w="425182"/>
                <a:gridCol w="425182"/>
                <a:gridCol w="425182"/>
                <a:gridCol w="425182"/>
                <a:gridCol w="425182"/>
                <a:gridCol w="425182"/>
                <a:gridCol w="425182"/>
                <a:gridCol w="425182"/>
                <a:gridCol w="425182"/>
              </a:tblGrid>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411148">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sz="2600" baseline="-25000" dirty="0" smtClean="0"/>
                        <a:t>B</a:t>
                      </a:r>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sz="2600" baseline="-25000" dirty="0" smtClean="0"/>
                        <a:t>B</a:t>
                      </a:r>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1148">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1762615253"/>
              </p:ext>
            </p:extLst>
          </p:nvPr>
        </p:nvGraphicFramePr>
        <p:xfrm>
          <a:off x="6430735" y="20505037"/>
          <a:ext cx="4251820" cy="3289184"/>
        </p:xfrm>
        <a:graphic>
          <a:graphicData uri="http://schemas.openxmlformats.org/drawingml/2006/table">
            <a:tbl>
              <a:tblPr bandRow="1">
                <a:tableStyleId>{5C22544A-7EE6-4342-B048-85BDC9FD1C3A}</a:tableStyleId>
              </a:tblPr>
              <a:tblGrid>
                <a:gridCol w="425182"/>
                <a:gridCol w="425182"/>
                <a:gridCol w="425182"/>
                <a:gridCol w="425182"/>
                <a:gridCol w="425182"/>
                <a:gridCol w="425182"/>
                <a:gridCol w="425182"/>
                <a:gridCol w="425182"/>
                <a:gridCol w="425182"/>
                <a:gridCol w="425182"/>
              </a:tblGrid>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411148">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600" baseline="-25000" dirty="0" smtClean="0"/>
                        <a:t>B</a:t>
                      </a:r>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600" baseline="-25000" dirty="0" smtClean="0"/>
                        <a:t>B</a:t>
                      </a:r>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1148">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1148">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600" baseline="-25000" dirty="0"/>
                    </a:p>
                  </a:txBody>
                  <a:tcPr marL="26814" marR="26814" marT="13407" marB="13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0" name="Right Arrow 19"/>
          <p:cNvSpPr/>
          <p:nvPr/>
        </p:nvSpPr>
        <p:spPr>
          <a:xfrm>
            <a:off x="5588000" y="21810121"/>
            <a:ext cx="696686" cy="345087"/>
          </a:xfrm>
          <a:prstGeom prst="rightArrow">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Placeholder 463"/>
          <p:cNvSpPr>
            <a:spLocks noGrp="1"/>
          </p:cNvSpPr>
          <p:nvPr>
            <p:ph type="body" sz="quarter" idx="96"/>
          </p:nvPr>
        </p:nvSpPr>
        <p:spPr>
          <a:xfrm>
            <a:off x="892397" y="23999011"/>
            <a:ext cx="10056813" cy="1615805"/>
          </a:xfrm>
        </p:spPr>
        <p:txBody>
          <a:bodyPr/>
          <a:lstStyle/>
          <a:p>
            <a:r>
              <a:rPr lang="en-US" dirty="0" smtClean="0"/>
              <a:t>    Next, the entire grid is expanded by a user defined factor Y. Each cell in the grid becomes a </a:t>
            </a:r>
            <a:r>
              <a:rPr lang="en-US" dirty="0" err="1" smtClean="0"/>
              <a:t>YxY</a:t>
            </a:r>
            <a:r>
              <a:rPr lang="en-US" dirty="0" smtClean="0"/>
              <a:t> sized cell, making the overall </a:t>
            </a:r>
            <a:r>
              <a:rPr lang="en-US" dirty="0" err="1" smtClean="0"/>
              <a:t>NxN</a:t>
            </a:r>
            <a:r>
              <a:rPr lang="en-US" dirty="0" smtClean="0"/>
              <a:t> grid a Y*</a:t>
            </a:r>
            <a:r>
              <a:rPr lang="en-US" dirty="0" err="1" smtClean="0"/>
              <a:t>NxY</a:t>
            </a:r>
            <a:r>
              <a:rPr lang="en-US" dirty="0" smtClean="0"/>
              <a:t>*N size playing field.</a:t>
            </a:r>
            <a:endParaRPr lang="en-US" dirty="0"/>
          </a:p>
        </p:txBody>
      </p:sp>
      <p:graphicFrame>
        <p:nvGraphicFramePr>
          <p:cNvPr id="45" name="Table 44"/>
          <p:cNvGraphicFramePr>
            <a:graphicFrameLocks noGrp="1"/>
          </p:cNvGraphicFramePr>
          <p:nvPr>
            <p:extLst>
              <p:ext uri="{D42A27DB-BD31-4B8C-83A1-F6EECF244321}">
                <p14:modId xmlns:p14="http://schemas.microsoft.com/office/powerpoint/2010/main" val="79720850"/>
              </p:ext>
            </p:extLst>
          </p:nvPr>
        </p:nvGraphicFramePr>
        <p:xfrm>
          <a:off x="1336180" y="28315178"/>
          <a:ext cx="2132730" cy="1649872"/>
        </p:xfrm>
        <a:graphic>
          <a:graphicData uri="http://schemas.openxmlformats.org/drawingml/2006/table">
            <a:tbl>
              <a:tblPr bandRow="1">
                <a:tableStyleId>{5C22544A-7EE6-4342-B048-85BDC9FD1C3A}</a:tableStyleId>
              </a:tblPr>
              <a:tblGrid>
                <a:gridCol w="213273"/>
                <a:gridCol w="213273"/>
                <a:gridCol w="213273"/>
                <a:gridCol w="213273"/>
                <a:gridCol w="213273"/>
                <a:gridCol w="213273"/>
                <a:gridCol w="213273"/>
                <a:gridCol w="213273"/>
                <a:gridCol w="213273"/>
                <a:gridCol w="213273"/>
              </a:tblGrid>
              <a:tr h="206234">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206234">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206234">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206234">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aseline="-25000" dirty="0" smtClean="0"/>
                        <a:t>B</a:t>
                      </a:r>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aseline="-25000" dirty="0" smtClean="0"/>
                        <a:t>B</a:t>
                      </a:r>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6234">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6234">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6234">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6234">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aseline="-25000" dirty="0"/>
                    </a:p>
                  </a:txBody>
                  <a:tcPr marL="13450" marR="13450" marT="6725" marB="6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6" name="Table 45"/>
          <p:cNvGraphicFramePr>
            <a:graphicFrameLocks noGrp="1"/>
          </p:cNvGraphicFramePr>
          <p:nvPr>
            <p:extLst>
              <p:ext uri="{D42A27DB-BD31-4B8C-83A1-F6EECF244321}">
                <p14:modId xmlns:p14="http://schemas.microsoft.com/office/powerpoint/2010/main" val="2130075050"/>
              </p:ext>
            </p:extLst>
          </p:nvPr>
        </p:nvGraphicFramePr>
        <p:xfrm>
          <a:off x="5333993" y="25871775"/>
          <a:ext cx="4672080" cy="3614304"/>
        </p:xfrm>
        <a:graphic>
          <a:graphicData uri="http://schemas.openxmlformats.org/drawingml/2006/table">
            <a:tbl>
              <a:tblPr bandRow="1">
                <a:tableStyleId>{5C22544A-7EE6-4342-B048-85BDC9FD1C3A}</a:tableStyleId>
              </a:tblPr>
              <a:tblGrid>
                <a:gridCol w="467208"/>
                <a:gridCol w="467208"/>
                <a:gridCol w="467208"/>
                <a:gridCol w="467208"/>
                <a:gridCol w="467208"/>
                <a:gridCol w="467208"/>
                <a:gridCol w="467208"/>
                <a:gridCol w="467208"/>
                <a:gridCol w="467208"/>
                <a:gridCol w="467208"/>
              </a:tblGrid>
              <a:tr h="451788">
                <a:tc>
                  <a:txBody>
                    <a:bodyPr/>
                    <a:lstStyle/>
                    <a:p>
                      <a:endParaRPr lang="en-US" sz="2800" baseline="-25000" dirty="0"/>
                    </a:p>
                  </a:txBody>
                  <a:tcPr marL="29464" marR="29464" marT="14732" marB="1473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r>
              <a:tr h="451788">
                <a:tc>
                  <a:txBody>
                    <a:bodyPr/>
                    <a:lstStyle/>
                    <a:p>
                      <a:endParaRPr lang="en-US" sz="2800" baseline="-25000" dirty="0"/>
                    </a:p>
                  </a:txBody>
                  <a:tcPr marL="29464" marR="29464" marT="14732" marB="1473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r>
              <a:tr h="451788">
                <a:tc>
                  <a:txBody>
                    <a:bodyPr/>
                    <a:lstStyle/>
                    <a:p>
                      <a:endParaRPr lang="en-US" sz="2800" baseline="-25000"/>
                    </a:p>
                  </a:txBody>
                  <a:tcPr marL="29464" marR="29464" marT="14732" marB="1473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r>
              <a:tr h="451788">
                <a:tc>
                  <a:txBody>
                    <a:bodyPr/>
                    <a:lstStyle/>
                    <a:p>
                      <a:endParaRPr lang="en-US" sz="2800" baseline="-25000" dirty="0"/>
                    </a:p>
                  </a:txBody>
                  <a:tcPr marL="29464" marR="29464" marT="14732" marB="1473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pPr algn="ctr"/>
                      <a:r>
                        <a:rPr lang="en-US" sz="2800" baseline="-25000" dirty="0" smtClean="0"/>
                        <a:t>B</a:t>
                      </a:r>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pPr algn="ctr"/>
                      <a:r>
                        <a:rPr lang="en-US" sz="2800" baseline="-25000" dirty="0" smtClean="0"/>
                        <a:t>B</a:t>
                      </a:r>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r h="451788">
                <a:tc>
                  <a:txBody>
                    <a:bodyPr/>
                    <a:lstStyle/>
                    <a:p>
                      <a:endParaRPr lang="en-US" sz="2800" baseline="-25000" dirty="0"/>
                    </a:p>
                  </a:txBody>
                  <a:tcPr marL="29464" marR="29464" marT="14732" marB="1473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r h="451788">
                <a:tc>
                  <a:txBody>
                    <a:bodyPr/>
                    <a:lstStyle/>
                    <a:p>
                      <a:endParaRPr lang="en-US" sz="2800" baseline="-25000" dirty="0"/>
                    </a:p>
                  </a:txBody>
                  <a:tcPr marL="29464" marR="29464" marT="14732" marB="1473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r h="451788">
                <a:tc>
                  <a:txBody>
                    <a:bodyPr/>
                    <a:lstStyle/>
                    <a:p>
                      <a:endParaRPr lang="en-US" sz="2800" baseline="-25000" dirty="0"/>
                    </a:p>
                  </a:txBody>
                  <a:tcPr marL="29464" marR="29464" marT="14732" marB="1473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r h="451788">
                <a:tc>
                  <a:txBody>
                    <a:bodyPr/>
                    <a:lstStyle/>
                    <a:p>
                      <a:endParaRPr lang="en-US" sz="2800" baseline="-25000" dirty="0"/>
                    </a:p>
                  </a:txBody>
                  <a:tcPr marL="29464" marR="29464" marT="14732" marB="1473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2800" baseline="-25000" dirty="0"/>
                    </a:p>
                  </a:txBody>
                  <a:tcPr marL="29464" marR="29464" marT="14732" marB="1473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bl>
          </a:graphicData>
        </a:graphic>
      </p:graphicFrame>
      <p:cxnSp>
        <p:nvCxnSpPr>
          <p:cNvPr id="22" name="Straight Connector 21"/>
          <p:cNvCxnSpPr/>
          <p:nvPr/>
        </p:nvCxnSpPr>
        <p:spPr>
          <a:xfrm flipV="1">
            <a:off x="1336180" y="25871775"/>
            <a:ext cx="4012327" cy="2443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468910" y="29486079"/>
            <a:ext cx="6551677" cy="4789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 Placeholder 463"/>
          <p:cNvSpPr>
            <a:spLocks noGrp="1"/>
          </p:cNvSpPr>
          <p:nvPr>
            <p:ph type="body" sz="quarter" idx="96"/>
          </p:nvPr>
        </p:nvSpPr>
        <p:spPr>
          <a:xfrm>
            <a:off x="1100189" y="30096907"/>
            <a:ext cx="10056813" cy="1615805"/>
          </a:xfrm>
        </p:spPr>
        <p:txBody>
          <a:bodyPr/>
          <a:lstStyle/>
          <a:p>
            <a:r>
              <a:rPr lang="en-US" dirty="0" smtClean="0"/>
              <a:t>    The level is then generated by placing asteroids at previously marked locations in the expanded grid, placing base units at the designated base locations, as well as placing anomalies.</a:t>
            </a:r>
            <a:endParaRPr lang="en-US" dirty="0"/>
          </a:p>
        </p:txBody>
      </p:sp>
      <p:sp>
        <p:nvSpPr>
          <p:cNvPr id="88" name="Text Placeholder 457"/>
          <p:cNvSpPr>
            <a:spLocks noGrp="1"/>
          </p:cNvSpPr>
          <p:nvPr>
            <p:ph type="body" sz="quarter" idx="25"/>
          </p:nvPr>
        </p:nvSpPr>
        <p:spPr>
          <a:xfrm>
            <a:off x="32914027" y="9554272"/>
            <a:ext cx="10047018" cy="677100"/>
          </a:xfrm>
        </p:spPr>
        <p:txBody>
          <a:bodyPr/>
          <a:lstStyle/>
          <a:p>
            <a:r>
              <a:rPr lang="en-US" sz="3200" i="1" u="none" dirty="0" smtClean="0"/>
              <a:t>Travel</a:t>
            </a:r>
            <a:endParaRPr lang="en-US" sz="3200" i="1" u="none" dirty="0"/>
          </a:p>
        </p:txBody>
      </p:sp>
      <p:sp>
        <p:nvSpPr>
          <p:cNvPr id="89" name="Text Placeholder 458"/>
          <p:cNvSpPr>
            <a:spLocks noGrp="1"/>
          </p:cNvSpPr>
          <p:nvPr>
            <p:ph type="body" sz="quarter" idx="26"/>
          </p:nvPr>
        </p:nvSpPr>
        <p:spPr>
          <a:xfrm>
            <a:off x="32914027" y="10034054"/>
            <a:ext cx="10047018" cy="846363"/>
          </a:xfrm>
        </p:spPr>
        <p:txBody>
          <a:bodyPr/>
          <a:lstStyle/>
          <a:p>
            <a:r>
              <a:rPr lang="en-US" dirty="0" smtClean="0"/>
              <a:t>    First, we calculate the flock center by getting a list of all nearby ships.</a:t>
            </a:r>
          </a:p>
        </p:txBody>
      </p:sp>
      <p:sp>
        <p:nvSpPr>
          <p:cNvPr id="468" name="Oval 467"/>
          <p:cNvSpPr/>
          <p:nvPr/>
        </p:nvSpPr>
        <p:spPr>
          <a:xfrm>
            <a:off x="37666279" y="12260151"/>
            <a:ext cx="330200" cy="330200"/>
          </a:xfrm>
          <a:prstGeom prst="ellipse">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16422" y="12282124"/>
            <a:ext cx="127000" cy="127000"/>
          </a:xfrm>
          <a:prstGeom prst="ellipse">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38626716" y="12196651"/>
            <a:ext cx="127000" cy="127000"/>
          </a:xfrm>
          <a:prstGeom prst="ellipse">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8688629" y="12526851"/>
            <a:ext cx="127000" cy="127000"/>
          </a:xfrm>
          <a:prstGeom prst="ellipse">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38412404" y="12345624"/>
            <a:ext cx="127000" cy="127000"/>
          </a:xfrm>
          <a:prstGeom prst="ellipse">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38310804" y="12526851"/>
            <a:ext cx="127000" cy="127000"/>
          </a:xfrm>
          <a:prstGeom prst="ellipse">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8491947" y="12313688"/>
            <a:ext cx="308599" cy="308599"/>
          </a:xfrm>
          <a:prstGeom prst="ellipse">
            <a:avLst/>
          </a:prstGeom>
          <a:solidFill>
            <a:schemeClr val="accent5">
              <a:lumMod val="60000"/>
              <a:lumOff val="40000"/>
              <a:alpha val="46000"/>
            </a:schemeClr>
          </a:solidFill>
          <a:ln>
            <a:solidFill>
              <a:schemeClr val="accent5">
                <a:lumMod val="75000"/>
                <a:alpha val="7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 Placeholder 458"/>
          <p:cNvSpPr>
            <a:spLocks noGrp="1"/>
          </p:cNvSpPr>
          <p:nvPr>
            <p:ph type="body" sz="quarter" idx="26"/>
          </p:nvPr>
        </p:nvSpPr>
        <p:spPr>
          <a:xfrm>
            <a:off x="32921285" y="14089428"/>
            <a:ext cx="10047018" cy="1231084"/>
          </a:xfrm>
        </p:spPr>
        <p:txBody>
          <a:bodyPr/>
          <a:lstStyle/>
          <a:p>
            <a:r>
              <a:rPr lang="en-US" dirty="0" smtClean="0"/>
              <a:t>    We then create a vector  from the flock center to the center of each ship and calculate the vertical component of that vector.</a:t>
            </a:r>
          </a:p>
        </p:txBody>
      </p:sp>
      <p:sp>
        <p:nvSpPr>
          <p:cNvPr id="101" name="Oval 100"/>
          <p:cNvSpPr/>
          <p:nvPr/>
        </p:nvSpPr>
        <p:spPr>
          <a:xfrm>
            <a:off x="35670954" y="16978603"/>
            <a:ext cx="818413" cy="818413"/>
          </a:xfrm>
          <a:prstGeom prst="ellipse">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9214142" y="15746283"/>
            <a:ext cx="873016" cy="873016"/>
          </a:xfrm>
          <a:prstGeom prst="ellipse">
            <a:avLst/>
          </a:prstGeom>
          <a:solidFill>
            <a:schemeClr val="accent5">
              <a:lumMod val="60000"/>
              <a:lumOff val="40000"/>
              <a:alpha val="46000"/>
            </a:schemeClr>
          </a:solidFill>
          <a:ln>
            <a:solidFill>
              <a:schemeClr val="accent5">
                <a:lumMod val="75000"/>
                <a:alpha val="7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p:nvPr/>
        </p:nvCxnSpPr>
        <p:spPr>
          <a:xfrm flipV="1">
            <a:off x="36080160" y="16224300"/>
            <a:ext cx="3564082" cy="1163509"/>
          </a:xfrm>
          <a:prstGeom prst="straightConnector1">
            <a:avLst/>
          </a:prstGeom>
          <a:ln w="3492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36080160" y="17353271"/>
            <a:ext cx="3543189" cy="20332"/>
          </a:xfrm>
          <a:prstGeom prst="straightConnector1">
            <a:avLst/>
          </a:prstGeom>
          <a:ln w="3492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39623349" y="16224301"/>
            <a:ext cx="0" cy="1149302"/>
          </a:xfrm>
          <a:prstGeom prst="straightConnector1">
            <a:avLst/>
          </a:prstGeom>
          <a:ln w="539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 Placeholder 458"/>
          <p:cNvSpPr>
            <a:spLocks noGrp="1"/>
          </p:cNvSpPr>
          <p:nvPr>
            <p:ph type="body" sz="quarter" idx="26"/>
          </p:nvPr>
        </p:nvSpPr>
        <p:spPr>
          <a:xfrm>
            <a:off x="32928541" y="18436297"/>
            <a:ext cx="10047018" cy="2385246"/>
          </a:xfrm>
        </p:spPr>
        <p:txBody>
          <a:bodyPr/>
          <a:lstStyle/>
          <a:p>
            <a:r>
              <a:rPr lang="en-US" dirty="0" smtClean="0"/>
              <a:t>    Next, we apply a force in the opposite direction of this vector, pushing units away from this vector. The force is proportional to how close the flock center is to the center of the ship. Lastly, the ship’s vertical component is clamped to prevent ships from getting to far away from the center plane of play.</a:t>
            </a:r>
          </a:p>
        </p:txBody>
      </p:sp>
      <p:sp>
        <p:nvSpPr>
          <p:cNvPr id="84" name="Text Placeholder 457"/>
          <p:cNvSpPr>
            <a:spLocks noGrp="1"/>
          </p:cNvSpPr>
          <p:nvPr>
            <p:ph type="body" sz="quarter" idx="25"/>
          </p:nvPr>
        </p:nvSpPr>
        <p:spPr>
          <a:xfrm>
            <a:off x="32889445" y="21180683"/>
            <a:ext cx="10047018" cy="677100"/>
          </a:xfrm>
        </p:spPr>
        <p:txBody>
          <a:bodyPr/>
          <a:lstStyle/>
          <a:p>
            <a:r>
              <a:rPr lang="en-US" sz="3200" i="1" u="none" dirty="0" smtClean="0"/>
              <a:t>Combat</a:t>
            </a:r>
            <a:endParaRPr lang="en-US" sz="3200" i="1" u="none" dirty="0"/>
          </a:p>
        </p:txBody>
      </p:sp>
      <p:sp>
        <p:nvSpPr>
          <p:cNvPr id="85" name="Text Placeholder 458"/>
          <p:cNvSpPr>
            <a:spLocks noGrp="1"/>
          </p:cNvSpPr>
          <p:nvPr>
            <p:ph type="body" sz="quarter" idx="26"/>
          </p:nvPr>
        </p:nvSpPr>
        <p:spPr>
          <a:xfrm>
            <a:off x="32858895" y="21745916"/>
            <a:ext cx="10047018" cy="2385246"/>
          </a:xfrm>
        </p:spPr>
        <p:txBody>
          <a:bodyPr/>
          <a:lstStyle/>
          <a:p>
            <a:r>
              <a:rPr lang="en-US" dirty="0" smtClean="0"/>
              <a:t>    The flock AI for combat begins the same way as the travel flocking AI. First, we calculate the flock center by getting a list of all nearby ships. Next, instead of only taking the vertical component, we use the resulting vector of the flock center – the ship center to apply a force based on the proximity of the flock center to the ship.</a:t>
            </a:r>
          </a:p>
        </p:txBody>
      </p:sp>
      <p:sp>
        <p:nvSpPr>
          <p:cNvPr id="105" name="Text Placeholder 456"/>
          <p:cNvSpPr>
            <a:spLocks noGrp="1"/>
          </p:cNvSpPr>
          <p:nvPr>
            <p:ph type="body" sz="quarter" idx="24"/>
          </p:nvPr>
        </p:nvSpPr>
        <p:spPr>
          <a:xfrm>
            <a:off x="11607648" y="5447476"/>
            <a:ext cx="10058400" cy="923322"/>
          </a:xfrm>
        </p:spPr>
        <p:txBody>
          <a:bodyPr/>
          <a:lstStyle/>
          <a:p>
            <a:r>
              <a:rPr lang="en-US" sz="4800" dirty="0" smtClean="0"/>
              <a:t>Waypoint Linking</a:t>
            </a:r>
            <a:endParaRPr lang="en-US" sz="4800" dirty="0"/>
          </a:p>
        </p:txBody>
      </p:sp>
      <p:graphicFrame>
        <p:nvGraphicFramePr>
          <p:cNvPr id="106" name="Table 105"/>
          <p:cNvGraphicFramePr>
            <a:graphicFrameLocks noGrp="1"/>
          </p:cNvGraphicFramePr>
          <p:nvPr>
            <p:extLst>
              <p:ext uri="{D42A27DB-BD31-4B8C-83A1-F6EECF244321}">
                <p14:modId xmlns:p14="http://schemas.microsoft.com/office/powerpoint/2010/main" val="2741740098"/>
              </p:ext>
            </p:extLst>
          </p:nvPr>
        </p:nvGraphicFramePr>
        <p:xfrm>
          <a:off x="12136363" y="9770309"/>
          <a:ext cx="2667822" cy="2672878"/>
        </p:xfrm>
        <a:graphic>
          <a:graphicData uri="http://schemas.openxmlformats.org/drawingml/2006/table">
            <a:tbl>
              <a:tblPr firstRow="1" bandRow="1">
                <a:tableStyleId>{5C22544A-7EE6-4342-B048-85BDC9FD1C3A}</a:tableStyleId>
              </a:tblPr>
              <a:tblGrid>
                <a:gridCol w="889274"/>
                <a:gridCol w="889274"/>
                <a:gridCol w="889274"/>
              </a:tblGrid>
              <a:tr h="844660">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914109">
                <a:tc>
                  <a:txBody>
                    <a:bodyPr/>
                    <a:lstStyle/>
                    <a:p>
                      <a:endParaRPr lang="en-US" sz="370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109">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107" name="Table 106"/>
          <p:cNvGraphicFramePr>
            <a:graphicFrameLocks noGrp="1"/>
          </p:cNvGraphicFramePr>
          <p:nvPr>
            <p:extLst>
              <p:ext uri="{D42A27DB-BD31-4B8C-83A1-F6EECF244321}">
                <p14:modId xmlns:p14="http://schemas.microsoft.com/office/powerpoint/2010/main" val="320632652"/>
              </p:ext>
            </p:extLst>
          </p:nvPr>
        </p:nvGraphicFramePr>
        <p:xfrm>
          <a:off x="15148080" y="9787327"/>
          <a:ext cx="2667822" cy="2672878"/>
        </p:xfrm>
        <a:graphic>
          <a:graphicData uri="http://schemas.openxmlformats.org/drawingml/2006/table">
            <a:tbl>
              <a:tblPr firstRow="1" bandRow="1">
                <a:tableStyleId>{5C22544A-7EE6-4342-B048-85BDC9FD1C3A}</a:tableStyleId>
              </a:tblPr>
              <a:tblGrid>
                <a:gridCol w="889274"/>
                <a:gridCol w="889274"/>
                <a:gridCol w="889274"/>
              </a:tblGrid>
              <a:tr h="844660">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914109">
                <a:tc>
                  <a:txBody>
                    <a:bodyPr/>
                    <a:lstStyle/>
                    <a:p>
                      <a:endParaRPr lang="en-US" sz="370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109">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108" name="Table 107"/>
          <p:cNvGraphicFramePr>
            <a:graphicFrameLocks noGrp="1"/>
          </p:cNvGraphicFramePr>
          <p:nvPr>
            <p:extLst>
              <p:ext uri="{D42A27DB-BD31-4B8C-83A1-F6EECF244321}">
                <p14:modId xmlns:p14="http://schemas.microsoft.com/office/powerpoint/2010/main" val="3799326296"/>
              </p:ext>
            </p:extLst>
          </p:nvPr>
        </p:nvGraphicFramePr>
        <p:xfrm>
          <a:off x="18147372" y="9777820"/>
          <a:ext cx="2667822" cy="2672878"/>
        </p:xfrm>
        <a:graphic>
          <a:graphicData uri="http://schemas.openxmlformats.org/drawingml/2006/table">
            <a:tbl>
              <a:tblPr firstRow="1" bandRow="1">
                <a:tableStyleId>{5C22544A-7EE6-4342-B048-85BDC9FD1C3A}</a:tableStyleId>
              </a:tblPr>
              <a:tblGrid>
                <a:gridCol w="889274"/>
                <a:gridCol w="889274"/>
                <a:gridCol w="889274"/>
              </a:tblGrid>
              <a:tr h="844660">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914109">
                <a:tc>
                  <a:txBody>
                    <a:bodyPr/>
                    <a:lstStyle/>
                    <a:p>
                      <a:endParaRPr lang="en-US" sz="370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914109">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3700" dirty="0"/>
                    </a:p>
                  </a:txBody>
                  <a:tcPr marL="39250" marR="39250" marT="19625" marB="19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109" name="Down Arrow 108"/>
          <p:cNvSpPr/>
          <p:nvPr/>
        </p:nvSpPr>
        <p:spPr>
          <a:xfrm>
            <a:off x="16312309" y="13442642"/>
            <a:ext cx="362857" cy="1461940"/>
          </a:xfrm>
          <a:prstGeom prst="downArrow">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0" name="Table 109"/>
          <p:cNvGraphicFramePr>
            <a:graphicFrameLocks noGrp="1"/>
          </p:cNvGraphicFramePr>
          <p:nvPr>
            <p:extLst>
              <p:ext uri="{D42A27DB-BD31-4B8C-83A1-F6EECF244321}">
                <p14:modId xmlns:p14="http://schemas.microsoft.com/office/powerpoint/2010/main" val="917220709"/>
              </p:ext>
            </p:extLst>
          </p:nvPr>
        </p:nvGraphicFramePr>
        <p:xfrm>
          <a:off x="13628980" y="15202723"/>
          <a:ext cx="5623850" cy="4350584"/>
        </p:xfrm>
        <a:graphic>
          <a:graphicData uri="http://schemas.openxmlformats.org/drawingml/2006/table">
            <a:tbl>
              <a:tblPr bandRow="1">
                <a:tableStyleId>{5C22544A-7EE6-4342-B048-85BDC9FD1C3A}</a:tableStyleId>
              </a:tblPr>
              <a:tblGrid>
                <a:gridCol w="562385"/>
                <a:gridCol w="562385"/>
                <a:gridCol w="562385"/>
                <a:gridCol w="562385"/>
                <a:gridCol w="562385"/>
                <a:gridCol w="562385"/>
                <a:gridCol w="562385"/>
                <a:gridCol w="562385"/>
                <a:gridCol w="562385"/>
                <a:gridCol w="562385"/>
              </a:tblGrid>
              <a:tr h="543823">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543823">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543823">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543823">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B/I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B/I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3823">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3823">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3823">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3823">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400" baseline="-25000" dirty="0" smtClean="0">
                          <a:latin typeface="Times New Roman" panose="02020603050405020304" pitchFamily="18" charset="0"/>
                          <a:cs typeface="Times New Roman" panose="02020603050405020304" pitchFamily="18" charset="0"/>
                        </a:rPr>
                        <a:t>I</a:t>
                      </a: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400" baseline="-25000" dirty="0">
                        <a:latin typeface="Times New Roman" panose="02020603050405020304" pitchFamily="18" charset="0"/>
                        <a:cs typeface="Times New Roman" panose="02020603050405020304" pitchFamily="18" charset="0"/>
                      </a:endParaRPr>
                    </a:p>
                  </a:txBody>
                  <a:tcPr marL="35467" marR="35467" marT="17733" marB="17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1" name="Text Placeholder 455"/>
          <p:cNvSpPr>
            <a:spLocks noGrp="1"/>
          </p:cNvSpPr>
          <p:nvPr>
            <p:ph type="body" sz="quarter" idx="23"/>
          </p:nvPr>
        </p:nvSpPr>
        <p:spPr>
          <a:xfrm>
            <a:off x="11733965" y="19882523"/>
            <a:ext cx="10048874" cy="4001073"/>
          </a:xfrm>
        </p:spPr>
        <p:txBody>
          <a:bodyPr/>
          <a:lstStyle/>
          <a:p>
            <a:r>
              <a:rPr lang="en-US" dirty="0"/>
              <a:t> </a:t>
            </a:r>
            <a:r>
              <a:rPr lang="en-US" dirty="0" smtClean="0"/>
              <a:t>   Next, links are setup between intersections. Each intersection holds four pointers, one for each possible neighboring waypoint in a cardinal direction. </a:t>
            </a:r>
          </a:p>
          <a:p>
            <a:r>
              <a:rPr lang="en-US" dirty="0"/>
              <a:t> </a:t>
            </a:r>
            <a:r>
              <a:rPr lang="en-US" dirty="0" smtClean="0"/>
              <a:t>   To setup links, we iterate over all known intersections. Then, for each direction in each intersection, we begin walking down a path until we find another intersection or a wall. If we find an intersection, we simply return that as the next intersection to point to; however, if we hit a wall, we change the direction we’re headed (we do not go back down the previous direction) and continue to follow the path until an intersection is found.</a:t>
            </a:r>
            <a:endParaRPr lang="en-US" dirty="0"/>
          </a:p>
        </p:txBody>
      </p:sp>
      <p:graphicFrame>
        <p:nvGraphicFramePr>
          <p:cNvPr id="112" name="Table 111"/>
          <p:cNvGraphicFramePr>
            <a:graphicFrameLocks noGrp="1"/>
          </p:cNvGraphicFramePr>
          <p:nvPr>
            <p:extLst>
              <p:ext uri="{D42A27DB-BD31-4B8C-83A1-F6EECF244321}">
                <p14:modId xmlns:p14="http://schemas.microsoft.com/office/powerpoint/2010/main" val="2546559871"/>
              </p:ext>
            </p:extLst>
          </p:nvPr>
        </p:nvGraphicFramePr>
        <p:xfrm>
          <a:off x="12639490" y="24215762"/>
          <a:ext cx="3374560" cy="2610544"/>
        </p:xfrm>
        <a:graphic>
          <a:graphicData uri="http://schemas.openxmlformats.org/drawingml/2006/table">
            <a:tbl>
              <a:tblPr bandRow="1">
                <a:tableStyleId>{5C22544A-7EE6-4342-B048-85BDC9FD1C3A}</a:tableStyleId>
              </a:tblPr>
              <a:tblGrid>
                <a:gridCol w="337456"/>
                <a:gridCol w="337456"/>
                <a:gridCol w="337456"/>
                <a:gridCol w="337456"/>
                <a:gridCol w="337456"/>
                <a:gridCol w="337456"/>
                <a:gridCol w="337456"/>
                <a:gridCol w="337456"/>
                <a:gridCol w="337456"/>
                <a:gridCol w="337456"/>
              </a:tblGrid>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B/I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B/I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3" name="Table 112"/>
          <p:cNvGraphicFramePr>
            <a:graphicFrameLocks noGrp="1"/>
          </p:cNvGraphicFramePr>
          <p:nvPr>
            <p:extLst>
              <p:ext uri="{D42A27DB-BD31-4B8C-83A1-F6EECF244321}">
                <p14:modId xmlns:p14="http://schemas.microsoft.com/office/powerpoint/2010/main" val="2493765848"/>
              </p:ext>
            </p:extLst>
          </p:nvPr>
        </p:nvGraphicFramePr>
        <p:xfrm>
          <a:off x="16803762" y="24234973"/>
          <a:ext cx="3374560" cy="2610544"/>
        </p:xfrm>
        <a:graphic>
          <a:graphicData uri="http://schemas.openxmlformats.org/drawingml/2006/table">
            <a:tbl>
              <a:tblPr bandRow="1">
                <a:tableStyleId>{5C22544A-7EE6-4342-B048-85BDC9FD1C3A}</a:tableStyleId>
              </a:tblPr>
              <a:tblGrid>
                <a:gridCol w="337456"/>
                <a:gridCol w="337456"/>
                <a:gridCol w="337456"/>
                <a:gridCol w="337456"/>
                <a:gridCol w="337456"/>
                <a:gridCol w="337456"/>
                <a:gridCol w="337456"/>
                <a:gridCol w="337456"/>
                <a:gridCol w="337456"/>
                <a:gridCol w="337456"/>
              </a:tblGrid>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B/I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B/I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4" name="Table 113"/>
          <p:cNvGraphicFramePr>
            <a:graphicFrameLocks noGrp="1"/>
          </p:cNvGraphicFramePr>
          <p:nvPr>
            <p:extLst>
              <p:ext uri="{D42A27DB-BD31-4B8C-83A1-F6EECF244321}">
                <p14:modId xmlns:p14="http://schemas.microsoft.com/office/powerpoint/2010/main" val="1974241605"/>
              </p:ext>
            </p:extLst>
          </p:nvPr>
        </p:nvGraphicFramePr>
        <p:xfrm>
          <a:off x="12639490" y="27798902"/>
          <a:ext cx="3374560" cy="2610544"/>
        </p:xfrm>
        <a:graphic>
          <a:graphicData uri="http://schemas.openxmlformats.org/drawingml/2006/table">
            <a:tbl>
              <a:tblPr bandRow="1">
                <a:tableStyleId>{5C22544A-7EE6-4342-B048-85BDC9FD1C3A}</a:tableStyleId>
              </a:tblPr>
              <a:tblGrid>
                <a:gridCol w="337456"/>
                <a:gridCol w="337456"/>
                <a:gridCol w="337456"/>
                <a:gridCol w="337456"/>
                <a:gridCol w="337456"/>
                <a:gridCol w="337456"/>
                <a:gridCol w="337456"/>
                <a:gridCol w="337456"/>
                <a:gridCol w="337456"/>
                <a:gridCol w="337456"/>
              </a:tblGrid>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B/I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B/I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5" name="Table 114"/>
          <p:cNvGraphicFramePr>
            <a:graphicFrameLocks noGrp="1"/>
          </p:cNvGraphicFramePr>
          <p:nvPr>
            <p:extLst>
              <p:ext uri="{D42A27DB-BD31-4B8C-83A1-F6EECF244321}">
                <p14:modId xmlns:p14="http://schemas.microsoft.com/office/powerpoint/2010/main" val="1620203811"/>
              </p:ext>
            </p:extLst>
          </p:nvPr>
        </p:nvGraphicFramePr>
        <p:xfrm>
          <a:off x="16803762" y="27794347"/>
          <a:ext cx="3374560" cy="2610544"/>
        </p:xfrm>
        <a:graphic>
          <a:graphicData uri="http://schemas.openxmlformats.org/drawingml/2006/table">
            <a:tbl>
              <a:tblPr bandRow="1">
                <a:tableStyleId>{5C22544A-7EE6-4342-B048-85BDC9FD1C3A}</a:tableStyleId>
              </a:tblPr>
              <a:tblGrid>
                <a:gridCol w="337456"/>
                <a:gridCol w="337456"/>
                <a:gridCol w="337456"/>
                <a:gridCol w="337456"/>
                <a:gridCol w="337456"/>
                <a:gridCol w="337456"/>
                <a:gridCol w="337456"/>
                <a:gridCol w="337456"/>
                <a:gridCol w="337456"/>
                <a:gridCol w="337456"/>
              </a:tblGrid>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B/I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B/I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6318">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25000" dirty="0" smtClean="0">
                          <a:latin typeface="Times New Roman" panose="02020603050405020304" pitchFamily="18" charset="0"/>
                          <a:cs typeface="Times New Roman" panose="02020603050405020304" pitchFamily="18" charset="0"/>
                        </a:rPr>
                        <a:t>I</a:t>
                      </a: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300" baseline="-25000" dirty="0">
                        <a:latin typeface="Times New Roman" panose="02020603050405020304" pitchFamily="18" charset="0"/>
                        <a:cs typeface="Times New Roman" panose="02020603050405020304" pitchFamily="18" charset="0"/>
                      </a:endParaRPr>
                    </a:p>
                  </a:txBody>
                  <a:tcPr marL="22948" marR="22948" marT="11474" marB="114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6" name="Oval 115"/>
          <p:cNvSpPr/>
          <p:nvPr/>
        </p:nvSpPr>
        <p:spPr>
          <a:xfrm>
            <a:off x="13082172" y="25964541"/>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17581356" y="25976497"/>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7260953" y="25976496"/>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13395318" y="29525909"/>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13074915" y="29525908"/>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3395318" y="29847843"/>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7574099" y="29514099"/>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17253696" y="29514098"/>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17574099" y="29836033"/>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7585710" y="30157967"/>
            <a:ext cx="116114" cy="120871"/>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 name="Straight Arrow Connector 125"/>
          <p:cNvCxnSpPr>
            <a:stCxn id="123" idx="4"/>
            <a:endCxn id="125" idx="0"/>
          </p:cNvCxnSpPr>
          <p:nvPr/>
        </p:nvCxnSpPr>
        <p:spPr>
          <a:xfrm>
            <a:off x="17311753" y="29634969"/>
            <a:ext cx="332014" cy="522998"/>
          </a:xfrm>
          <a:prstGeom prst="straightConnector1">
            <a:avLst/>
          </a:prstGeom>
          <a:ln>
            <a:solidFill>
              <a:schemeClr val="accent5">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7" name="Text Placeholder 455"/>
          <p:cNvSpPr>
            <a:spLocks noGrp="1"/>
          </p:cNvSpPr>
          <p:nvPr>
            <p:ph type="body" sz="quarter" idx="23"/>
          </p:nvPr>
        </p:nvSpPr>
        <p:spPr>
          <a:xfrm>
            <a:off x="11786582" y="30590878"/>
            <a:ext cx="10048874" cy="1231084"/>
          </a:xfrm>
        </p:spPr>
        <p:txBody>
          <a:bodyPr/>
          <a:lstStyle/>
          <a:p>
            <a:r>
              <a:rPr lang="en-US" dirty="0" smtClean="0"/>
              <a:t>    During the game, a unit retrieves and stores a pointer to the next intersection in order to determine a path to its final destination.</a:t>
            </a:r>
            <a:endParaRPr lang="en-US" dirty="0"/>
          </a:p>
        </p:txBody>
      </p:sp>
      <p:sp>
        <p:nvSpPr>
          <p:cNvPr id="129" name="Text Placeholder 454"/>
          <p:cNvSpPr>
            <a:spLocks noGrp="1"/>
          </p:cNvSpPr>
          <p:nvPr>
            <p:ph type="body" sz="quarter" idx="22"/>
          </p:nvPr>
        </p:nvSpPr>
        <p:spPr>
          <a:xfrm>
            <a:off x="22258338" y="5403893"/>
            <a:ext cx="10048875" cy="923322"/>
          </a:xfrm>
        </p:spPr>
        <p:txBody>
          <a:bodyPr/>
          <a:lstStyle/>
          <a:p>
            <a:r>
              <a:rPr lang="en-US" sz="4800" dirty="0" smtClean="0"/>
              <a:t>Anomalies</a:t>
            </a:r>
            <a:endParaRPr lang="en-US" sz="4800" dirty="0"/>
          </a:p>
        </p:txBody>
      </p:sp>
      <p:graphicFrame>
        <p:nvGraphicFramePr>
          <p:cNvPr id="130" name="Table 129"/>
          <p:cNvGraphicFramePr>
            <a:graphicFrameLocks noGrp="1"/>
          </p:cNvGraphicFramePr>
          <p:nvPr>
            <p:extLst>
              <p:ext uri="{D42A27DB-BD31-4B8C-83A1-F6EECF244321}">
                <p14:modId xmlns:p14="http://schemas.microsoft.com/office/powerpoint/2010/main" val="1521012480"/>
              </p:ext>
            </p:extLst>
          </p:nvPr>
        </p:nvGraphicFramePr>
        <p:xfrm>
          <a:off x="24863421" y="10637374"/>
          <a:ext cx="4906410" cy="3795592"/>
        </p:xfrm>
        <a:graphic>
          <a:graphicData uri="http://schemas.openxmlformats.org/drawingml/2006/table">
            <a:tbl>
              <a:tblPr bandRow="1">
                <a:tableStyleId>{5C22544A-7EE6-4342-B048-85BDC9FD1C3A}</a:tableStyleId>
              </a:tblPr>
              <a:tblGrid>
                <a:gridCol w="490641"/>
                <a:gridCol w="490641"/>
                <a:gridCol w="490641"/>
                <a:gridCol w="490641"/>
                <a:gridCol w="490641"/>
                <a:gridCol w="490641"/>
                <a:gridCol w="490641"/>
                <a:gridCol w="490641"/>
                <a:gridCol w="490641"/>
                <a:gridCol w="490641"/>
              </a:tblGrid>
              <a:tr h="474449">
                <a:tc>
                  <a:txBody>
                    <a:bodyPr/>
                    <a:lstStyle/>
                    <a:p>
                      <a:endParaRPr lang="en-US" sz="3000" baseline="-25000" dirty="0"/>
                    </a:p>
                  </a:txBody>
                  <a:tcPr marL="30942" marR="30942" marT="15471" marB="1547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r>
              <a:tr h="474449">
                <a:tc>
                  <a:txBody>
                    <a:bodyPr/>
                    <a:lstStyle/>
                    <a:p>
                      <a:endParaRPr lang="en-US" sz="3000" baseline="-25000" dirty="0"/>
                    </a:p>
                  </a:txBody>
                  <a:tcPr marL="30942" marR="30942" marT="15471" marB="1547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r>
              <a:tr h="474449">
                <a:tc>
                  <a:txBody>
                    <a:bodyPr/>
                    <a:lstStyle/>
                    <a:p>
                      <a:endParaRPr lang="en-US" sz="3000" baseline="-25000"/>
                    </a:p>
                  </a:txBody>
                  <a:tcPr marL="30942" marR="30942" marT="15471" marB="1547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r>
              <a:tr h="474449">
                <a:tc>
                  <a:txBody>
                    <a:bodyPr/>
                    <a:lstStyle/>
                    <a:p>
                      <a:endParaRPr lang="en-US" sz="3000" baseline="-25000" dirty="0"/>
                    </a:p>
                  </a:txBody>
                  <a:tcPr marL="30942" marR="30942" marT="15471" marB="1547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pPr algn="ctr"/>
                      <a:r>
                        <a:rPr lang="en-US" sz="3000" baseline="-25000" dirty="0" smtClean="0"/>
                        <a:t>B</a:t>
                      </a:r>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pPr algn="ctr"/>
                      <a:r>
                        <a:rPr lang="en-US" sz="3000" baseline="-25000" dirty="0" smtClean="0"/>
                        <a:t>B</a:t>
                      </a:r>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r h="474449">
                <a:tc>
                  <a:txBody>
                    <a:bodyPr/>
                    <a:lstStyle/>
                    <a:p>
                      <a:endParaRPr lang="en-US" sz="3000" baseline="-25000" dirty="0"/>
                    </a:p>
                  </a:txBody>
                  <a:tcPr marL="30942" marR="30942" marT="15471" marB="1547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r h="474449">
                <a:tc>
                  <a:txBody>
                    <a:bodyPr/>
                    <a:lstStyle/>
                    <a:p>
                      <a:endParaRPr lang="en-US" sz="3000" baseline="-25000" dirty="0"/>
                    </a:p>
                  </a:txBody>
                  <a:tcPr marL="30942" marR="30942" marT="15471" marB="1547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r h="474449">
                <a:tc>
                  <a:txBody>
                    <a:bodyPr/>
                    <a:lstStyle/>
                    <a:p>
                      <a:endParaRPr lang="en-US" sz="3000" baseline="-25000" dirty="0"/>
                    </a:p>
                  </a:txBody>
                  <a:tcPr marL="30942" marR="30942" marT="15471" marB="1547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r h="474449">
                <a:tc>
                  <a:txBody>
                    <a:bodyPr/>
                    <a:lstStyle/>
                    <a:p>
                      <a:endParaRPr lang="en-US" sz="3000" baseline="-25000" dirty="0"/>
                    </a:p>
                  </a:txBody>
                  <a:tcPr marL="30942" marR="30942" marT="15471" marB="1547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tx2">
                          <a:lumMod val="60000"/>
                          <a:lumOff val="40000"/>
                        </a:schemeClr>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c>
                  <a:txBody>
                    <a:bodyPr/>
                    <a:lstStyle/>
                    <a:p>
                      <a:endParaRPr lang="en-US" sz="3000" baseline="-25000" dirty="0"/>
                    </a:p>
                  </a:txBody>
                  <a:tcPr marL="30942" marR="30942" marT="15471" marB="1547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gGrid">
                      <a:fgClr>
                        <a:schemeClr val="tx1"/>
                      </a:fgClr>
                      <a:bgClr>
                        <a:schemeClr val="bg1"/>
                      </a:bgClr>
                    </a:pattFill>
                  </a:tcPr>
                </a:tc>
              </a:tr>
            </a:tbl>
          </a:graphicData>
        </a:graphic>
      </p:graphicFrame>
      <p:sp>
        <p:nvSpPr>
          <p:cNvPr id="131" name="Text Placeholder 453"/>
          <p:cNvSpPr>
            <a:spLocks noGrp="1"/>
          </p:cNvSpPr>
          <p:nvPr>
            <p:ph type="body" sz="quarter" idx="21"/>
          </p:nvPr>
        </p:nvSpPr>
        <p:spPr>
          <a:xfrm>
            <a:off x="22258339" y="15378847"/>
            <a:ext cx="10048874" cy="9002442"/>
          </a:xfrm>
        </p:spPr>
        <p:txBody>
          <a:bodyPr/>
          <a:lstStyle/>
          <a:p>
            <a:r>
              <a:rPr lang="en-US" dirty="0" smtClean="0"/>
              <a:t>    Our </a:t>
            </a:r>
            <a:r>
              <a:rPr lang="en-US" dirty="0"/>
              <a:t>game features two types of anomalies, mines and black holes, each with a unique probability of being </a:t>
            </a:r>
            <a:r>
              <a:rPr lang="en-US" dirty="0" smtClean="0"/>
              <a:t>placed </a:t>
            </a:r>
            <a:r>
              <a:rPr lang="en-US" dirty="0"/>
              <a:t>in a valid </a:t>
            </a:r>
            <a:r>
              <a:rPr lang="en-US" dirty="0" smtClean="0"/>
              <a:t>cell.</a:t>
            </a:r>
            <a:endParaRPr lang="en-US" dirty="0"/>
          </a:p>
          <a:p>
            <a:endParaRPr lang="en-US" i="1" dirty="0"/>
          </a:p>
          <a:p>
            <a:endParaRPr lang="en-US" dirty="0" smtClean="0"/>
          </a:p>
          <a:p>
            <a:endParaRPr lang="en-US" dirty="0"/>
          </a:p>
          <a:p>
            <a:r>
              <a:rPr lang="en-US" dirty="0" smtClean="0"/>
              <a:t>    Both types of anomalies operate using an overlap sphere which is centered at the anomaly’s location and has a radius which corresponds to its range.</a:t>
            </a:r>
            <a:endParaRPr lang="en-US" dirty="0"/>
          </a:p>
          <a:p>
            <a:r>
              <a:rPr lang="en-US" dirty="0" smtClean="0"/>
              <a:t>    Mines </a:t>
            </a:r>
            <a:r>
              <a:rPr lang="en-US" dirty="0"/>
              <a:t>are invisible to all players and any unit that is contained in the mine’s overlap sphere is immediately destroyed.</a:t>
            </a:r>
          </a:p>
          <a:p>
            <a:r>
              <a:rPr lang="en-US" dirty="0"/>
              <a:t>   Black holes can be seen by all players and any unit that is contained in the black hole’s overlap sphere is forced toward the black hole in a spiraling motion until it reaches the center where it is destroyed.</a:t>
            </a:r>
          </a:p>
          <a:p>
            <a:endParaRPr lang="en-US" dirty="0" smtClean="0"/>
          </a:p>
          <a:p>
            <a:endParaRPr lang="en-US" dirty="0"/>
          </a:p>
          <a:p>
            <a:endParaRPr lang="en-US" i="1" dirty="0"/>
          </a:p>
          <a:p>
            <a:r>
              <a:rPr lang="en-US" dirty="0"/>
              <a:t>    If </a:t>
            </a:r>
            <a:r>
              <a:rPr lang="en-US" dirty="0" smtClean="0"/>
              <a:t>any </a:t>
            </a:r>
            <a:r>
              <a:rPr lang="en-US" dirty="0"/>
              <a:t>of the </a:t>
            </a:r>
            <a:r>
              <a:rPr lang="en-US" dirty="0" smtClean="0"/>
              <a:t>players have </a:t>
            </a:r>
            <a:r>
              <a:rPr lang="en-US" dirty="0"/>
              <a:t>placed a flag within an anomaly’s radius, that anomaly is deactivated and no longer affects units. Once the flag is </a:t>
            </a:r>
            <a:r>
              <a:rPr lang="en-US" dirty="0" smtClean="0"/>
              <a:t>removed by the player, </a:t>
            </a:r>
            <a:r>
              <a:rPr lang="en-US" dirty="0"/>
              <a:t>the anomaly returns to </a:t>
            </a:r>
            <a:r>
              <a:rPr lang="en-US" dirty="0" smtClean="0"/>
              <a:t>its </a:t>
            </a:r>
            <a:r>
              <a:rPr lang="en-US" dirty="0"/>
              <a:t>initial state.</a:t>
            </a:r>
          </a:p>
          <a:p>
            <a:endParaRPr lang="en-US" dirty="0" smtClean="0"/>
          </a:p>
        </p:txBody>
      </p:sp>
      <p:sp>
        <p:nvSpPr>
          <p:cNvPr id="132" name="Explosion 2 131"/>
          <p:cNvSpPr/>
          <p:nvPr/>
        </p:nvSpPr>
        <p:spPr>
          <a:xfrm>
            <a:off x="25411931" y="11795426"/>
            <a:ext cx="346841" cy="346841"/>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3" name="Explosion 2 132"/>
          <p:cNvSpPr/>
          <p:nvPr/>
        </p:nvSpPr>
        <p:spPr>
          <a:xfrm>
            <a:off x="28381383" y="13692264"/>
            <a:ext cx="294023" cy="294023"/>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Explosion 1 133"/>
          <p:cNvSpPr/>
          <p:nvPr/>
        </p:nvSpPr>
        <p:spPr>
          <a:xfrm>
            <a:off x="27461450" y="12006381"/>
            <a:ext cx="283780" cy="28378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30792443" y="12750822"/>
            <a:ext cx="818865" cy="338554"/>
          </a:xfrm>
          <a:prstGeom prst="rect">
            <a:avLst/>
          </a:prstGeom>
          <a:noFill/>
        </p:spPr>
        <p:txBody>
          <a:bodyPr wrap="square" rtlCol="0">
            <a:spAutoFit/>
          </a:bodyPr>
          <a:lstStyle/>
          <a:p>
            <a:r>
              <a:rPr lang="en-US" sz="1600" b="1" dirty="0" smtClean="0">
                <a:latin typeface="Times New Roman" pitchFamily="18" charset="0"/>
                <a:cs typeface="Times New Roman" pitchFamily="18" charset="0"/>
              </a:rPr>
              <a:t>VALID</a:t>
            </a:r>
            <a:endParaRPr lang="en-US" sz="1600" b="1" dirty="0">
              <a:latin typeface="Times New Roman" pitchFamily="18" charset="0"/>
              <a:cs typeface="Times New Roman" pitchFamily="18" charset="0"/>
            </a:endParaRPr>
          </a:p>
        </p:txBody>
      </p:sp>
      <p:cxnSp>
        <p:nvCxnSpPr>
          <p:cNvPr id="136" name="Straight Arrow Connector 135"/>
          <p:cNvCxnSpPr>
            <a:stCxn id="135" idx="1"/>
            <a:endCxn id="134" idx="3"/>
          </p:cNvCxnSpPr>
          <p:nvPr/>
        </p:nvCxnSpPr>
        <p:spPr>
          <a:xfrm flipH="1" flipV="1">
            <a:off x="27745230" y="12180985"/>
            <a:ext cx="3047213" cy="73911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37" name="Straight Arrow Connector 136"/>
          <p:cNvCxnSpPr>
            <a:stCxn id="135" idx="1"/>
            <a:endCxn id="133" idx="3"/>
          </p:cNvCxnSpPr>
          <p:nvPr/>
        </p:nvCxnSpPr>
        <p:spPr>
          <a:xfrm flipH="1">
            <a:off x="28675406" y="12920099"/>
            <a:ext cx="2117037" cy="86261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38" name="TextBox 137"/>
          <p:cNvSpPr txBox="1"/>
          <p:nvPr/>
        </p:nvSpPr>
        <p:spPr>
          <a:xfrm>
            <a:off x="22794856" y="11813607"/>
            <a:ext cx="1387365" cy="338554"/>
          </a:xfrm>
          <a:prstGeom prst="rect">
            <a:avLst/>
          </a:prstGeom>
          <a:noFill/>
        </p:spPr>
        <p:txBody>
          <a:bodyPr wrap="square" rtlCol="0">
            <a:spAutoFit/>
          </a:bodyPr>
          <a:lstStyle/>
          <a:p>
            <a:r>
              <a:rPr lang="en-US" sz="1600" b="1" dirty="0" smtClean="0">
                <a:latin typeface="Times New Roman" pitchFamily="18" charset="0"/>
                <a:cs typeface="Times New Roman" pitchFamily="18" charset="0"/>
              </a:rPr>
              <a:t>NOT VALID</a:t>
            </a:r>
            <a:endParaRPr lang="en-US" sz="1600" b="1" dirty="0">
              <a:latin typeface="Times New Roman" pitchFamily="18" charset="0"/>
              <a:cs typeface="Times New Roman" pitchFamily="18" charset="0"/>
            </a:endParaRPr>
          </a:p>
        </p:txBody>
      </p:sp>
      <p:cxnSp>
        <p:nvCxnSpPr>
          <p:cNvPr id="139" name="Straight Arrow Connector 138"/>
          <p:cNvCxnSpPr>
            <a:stCxn id="138" idx="3"/>
            <a:endCxn id="132" idx="1"/>
          </p:cNvCxnSpPr>
          <p:nvPr/>
        </p:nvCxnSpPr>
        <p:spPr>
          <a:xfrm>
            <a:off x="24182221" y="11982884"/>
            <a:ext cx="1229710" cy="1931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40" name="Text Placeholder 454"/>
          <p:cNvSpPr>
            <a:spLocks noGrp="1"/>
          </p:cNvSpPr>
          <p:nvPr>
            <p:ph type="body" sz="quarter" idx="22"/>
          </p:nvPr>
        </p:nvSpPr>
        <p:spPr>
          <a:xfrm>
            <a:off x="22258339" y="24785921"/>
            <a:ext cx="10048875" cy="923322"/>
          </a:xfrm>
        </p:spPr>
        <p:txBody>
          <a:bodyPr/>
          <a:lstStyle/>
          <a:p>
            <a:r>
              <a:rPr lang="en-US" sz="4800" dirty="0" smtClean="0"/>
              <a:t>Unit Management</a:t>
            </a:r>
            <a:endParaRPr lang="en-US" sz="4800" dirty="0"/>
          </a:p>
        </p:txBody>
      </p:sp>
      <p:sp>
        <p:nvSpPr>
          <p:cNvPr id="141" name="Text Placeholder 453"/>
          <p:cNvSpPr>
            <a:spLocks noGrp="1"/>
          </p:cNvSpPr>
          <p:nvPr>
            <p:ph type="body" sz="quarter" idx="21"/>
          </p:nvPr>
        </p:nvSpPr>
        <p:spPr>
          <a:xfrm>
            <a:off x="22258341" y="25745304"/>
            <a:ext cx="10048874" cy="5232179"/>
          </a:xfrm>
        </p:spPr>
        <p:txBody>
          <a:bodyPr/>
          <a:lstStyle/>
          <a:p>
            <a:r>
              <a:rPr lang="en-US" dirty="0" smtClean="0"/>
              <a:t>    In order to limit computational and memory costs of our game, we implemented a system to maintain a pool of all units destroyed .  This in turn allows those units to be reused when a new unit of the same type is created. The unit pool was implemented as a dictionary, using the unit type as the key and a list of disabled unit references as the value.</a:t>
            </a:r>
          </a:p>
          <a:p>
            <a:r>
              <a:rPr lang="en-US" dirty="0" smtClean="0"/>
              <a:t>    When a unit is destroyed in the game, the game object of that unit is deactivated and a reference to that object is stored in the unit pool under the corresponding key </a:t>
            </a:r>
            <a:r>
              <a:rPr lang="en-US" dirty="0"/>
              <a:t>to be </a:t>
            </a:r>
            <a:r>
              <a:rPr lang="en-US" dirty="0" smtClean="0"/>
              <a:t>recycled</a:t>
            </a:r>
            <a:r>
              <a:rPr lang="en-US" dirty="0"/>
              <a:t> </a:t>
            </a:r>
            <a:r>
              <a:rPr lang="en-US" dirty="0" smtClean="0"/>
              <a:t>at a later time.</a:t>
            </a:r>
          </a:p>
          <a:p>
            <a:r>
              <a:rPr lang="en-US" dirty="0" smtClean="0"/>
              <a:t>    When a new unit is created, the unit pool in the unit manager is first checked to see if there are any available units of that type. If a reference does exist, that unit is re-instantiated using new unit specs. If no existing unit references exist, a new unit is created.</a:t>
            </a:r>
            <a:endParaRPr lang="en-US" dirty="0"/>
          </a:p>
        </p:txBody>
      </p:sp>
      <p:sp>
        <p:nvSpPr>
          <p:cNvPr id="142" name="Text Placeholder 455"/>
          <p:cNvSpPr>
            <a:spLocks noGrp="1"/>
          </p:cNvSpPr>
          <p:nvPr>
            <p:ph type="body" sz="quarter" idx="23"/>
          </p:nvPr>
        </p:nvSpPr>
        <p:spPr>
          <a:xfrm>
            <a:off x="11615587" y="6543278"/>
            <a:ext cx="10048874" cy="2846911"/>
          </a:xfrm>
        </p:spPr>
        <p:txBody>
          <a:bodyPr/>
          <a:lstStyle/>
          <a:p>
            <a:r>
              <a:rPr lang="en-US" dirty="0" smtClean="0"/>
              <a:t>    In order to control unit movement, a waypoint system was devised to send a unit towards an intersection in the level grid. This is done right before the grid is expanded to its final size.</a:t>
            </a:r>
          </a:p>
          <a:p>
            <a:r>
              <a:rPr lang="en-US" dirty="0"/>
              <a:t> </a:t>
            </a:r>
            <a:r>
              <a:rPr lang="en-US" dirty="0" smtClean="0"/>
              <a:t>   First, we get a list of intersections in the grid. In the diagram below, gray squares represent a wall and white squares represent a path.  We define an intersection as any of the following patterns:</a:t>
            </a:r>
            <a:endParaRPr lang="en-US" dirty="0"/>
          </a:p>
        </p:txBody>
      </p:sp>
      <p:sp>
        <p:nvSpPr>
          <p:cNvPr id="144" name="Text Placeholder 30"/>
          <p:cNvSpPr>
            <a:spLocks noGrp="1"/>
          </p:cNvSpPr>
          <p:nvPr>
            <p:ph type="body" sz="quarter" idx="23"/>
          </p:nvPr>
        </p:nvSpPr>
        <p:spPr>
          <a:xfrm>
            <a:off x="22258338" y="6695287"/>
            <a:ext cx="10048874" cy="3693297"/>
          </a:xfrm>
        </p:spPr>
        <p:txBody>
          <a:bodyPr/>
          <a:lstStyle/>
          <a:p>
            <a:endParaRPr lang="en-US" i="1" dirty="0"/>
          </a:p>
          <a:p>
            <a:r>
              <a:rPr lang="en-US" i="1" dirty="0"/>
              <a:t> </a:t>
            </a:r>
            <a:r>
              <a:rPr lang="en-US" i="1" dirty="0" smtClean="0"/>
              <a:t>   </a:t>
            </a:r>
            <a:r>
              <a:rPr lang="en-US" dirty="0" smtClean="0"/>
              <a:t>Anomalies </a:t>
            </a:r>
            <a:r>
              <a:rPr lang="en-US" dirty="0"/>
              <a:t>are placed throughout the map to create obstacles for the units and increase difficulty for the player. Any location on the level’s grid that is not occupied by an asteroid wall or base has the potential to become the location of an anomaly. Valid anomaly locations are determined randomly, based on a specified probability. To maintain fairness, locations too near any of the bases are not considered valid anomaly locations.</a:t>
            </a:r>
          </a:p>
          <a:p>
            <a:endParaRPr lang="en-US" dirty="0"/>
          </a:p>
        </p:txBody>
      </p:sp>
      <p:sp>
        <p:nvSpPr>
          <p:cNvPr id="145" name="Text Placeholder 457"/>
          <p:cNvSpPr>
            <a:spLocks noGrp="1"/>
          </p:cNvSpPr>
          <p:nvPr>
            <p:ph type="body" sz="quarter" idx="25"/>
          </p:nvPr>
        </p:nvSpPr>
        <p:spPr>
          <a:xfrm>
            <a:off x="22258338" y="6681249"/>
            <a:ext cx="10047018" cy="677100"/>
          </a:xfrm>
        </p:spPr>
        <p:txBody>
          <a:bodyPr/>
          <a:lstStyle/>
          <a:p>
            <a:r>
              <a:rPr lang="en-US" sz="3200" i="1" u="none" dirty="0" smtClean="0"/>
              <a:t>Placement</a:t>
            </a:r>
            <a:endParaRPr lang="en-US" sz="3200" i="1" u="none" dirty="0"/>
          </a:p>
        </p:txBody>
      </p:sp>
      <p:sp>
        <p:nvSpPr>
          <p:cNvPr id="146" name="Text Placeholder 458"/>
          <p:cNvSpPr>
            <a:spLocks noGrp="1"/>
          </p:cNvSpPr>
          <p:nvPr>
            <p:ph type="body" sz="quarter" idx="26"/>
          </p:nvPr>
        </p:nvSpPr>
        <p:spPr>
          <a:xfrm>
            <a:off x="11954922" y="12342031"/>
            <a:ext cx="3011717" cy="846363"/>
          </a:xfrm>
        </p:spPr>
        <p:txBody>
          <a:bodyPr/>
          <a:lstStyle/>
          <a:p>
            <a:pPr algn="ctr"/>
            <a:r>
              <a:rPr lang="en-US" dirty="0" smtClean="0"/>
              <a:t>3-way intersection</a:t>
            </a:r>
          </a:p>
        </p:txBody>
      </p:sp>
      <p:sp>
        <p:nvSpPr>
          <p:cNvPr id="147" name="Text Placeholder 458"/>
          <p:cNvSpPr>
            <a:spLocks noGrp="1"/>
          </p:cNvSpPr>
          <p:nvPr>
            <p:ph type="body" sz="quarter" idx="26"/>
          </p:nvPr>
        </p:nvSpPr>
        <p:spPr>
          <a:xfrm>
            <a:off x="15002540" y="12358357"/>
            <a:ext cx="3011717" cy="846363"/>
          </a:xfrm>
        </p:spPr>
        <p:txBody>
          <a:bodyPr/>
          <a:lstStyle/>
          <a:p>
            <a:pPr algn="ctr"/>
            <a:r>
              <a:rPr lang="en-US" dirty="0"/>
              <a:t>4</a:t>
            </a:r>
            <a:r>
              <a:rPr lang="en-US" dirty="0" smtClean="0"/>
              <a:t>-way intersection</a:t>
            </a:r>
          </a:p>
        </p:txBody>
      </p:sp>
      <p:sp>
        <p:nvSpPr>
          <p:cNvPr id="148" name="Text Placeholder 458"/>
          <p:cNvSpPr>
            <a:spLocks noGrp="1"/>
          </p:cNvSpPr>
          <p:nvPr>
            <p:ph type="body" sz="quarter" idx="26"/>
          </p:nvPr>
        </p:nvSpPr>
        <p:spPr>
          <a:xfrm>
            <a:off x="17954532" y="12374683"/>
            <a:ext cx="3011717" cy="846363"/>
          </a:xfrm>
        </p:spPr>
        <p:txBody>
          <a:bodyPr/>
          <a:lstStyle/>
          <a:p>
            <a:pPr algn="ctr"/>
            <a:r>
              <a:rPr lang="en-US" dirty="0" smtClean="0"/>
              <a:t>dead end</a:t>
            </a:r>
          </a:p>
        </p:txBody>
      </p:sp>
      <p:sp>
        <p:nvSpPr>
          <p:cNvPr id="149" name="Text Placeholder 457"/>
          <p:cNvSpPr>
            <a:spLocks noGrp="1"/>
          </p:cNvSpPr>
          <p:nvPr>
            <p:ph type="body" sz="quarter" idx="25"/>
          </p:nvPr>
        </p:nvSpPr>
        <p:spPr>
          <a:xfrm>
            <a:off x="22217787" y="17023968"/>
            <a:ext cx="10047018" cy="677100"/>
          </a:xfrm>
        </p:spPr>
        <p:txBody>
          <a:bodyPr/>
          <a:lstStyle/>
          <a:p>
            <a:r>
              <a:rPr lang="en-US" sz="3200" i="1" u="none" dirty="0" smtClean="0"/>
              <a:t>Mechanics</a:t>
            </a:r>
            <a:endParaRPr lang="en-US" sz="3200" i="1" u="none" dirty="0"/>
          </a:p>
        </p:txBody>
      </p:sp>
      <p:sp>
        <p:nvSpPr>
          <p:cNvPr id="150" name="Text Placeholder 457"/>
          <p:cNvSpPr>
            <a:spLocks noGrp="1"/>
          </p:cNvSpPr>
          <p:nvPr>
            <p:ph type="body" sz="quarter" idx="25"/>
          </p:nvPr>
        </p:nvSpPr>
        <p:spPr>
          <a:xfrm>
            <a:off x="22260197" y="21748379"/>
            <a:ext cx="10047018" cy="677100"/>
          </a:xfrm>
        </p:spPr>
        <p:txBody>
          <a:bodyPr/>
          <a:lstStyle/>
          <a:p>
            <a:r>
              <a:rPr lang="en-US" sz="3200" i="1" u="none" dirty="0" smtClean="0"/>
              <a:t>Defense</a:t>
            </a:r>
            <a:endParaRPr lang="en-US" sz="3200" i="1" u="none" dirty="0"/>
          </a:p>
        </p:txBody>
      </p:sp>
    </p:spTree>
    <p:extLst>
      <p:ext uri="{BB962C8B-B14F-4D97-AF65-F5344CB8AC3E}">
        <p14:creationId xmlns:p14="http://schemas.microsoft.com/office/powerpoint/2010/main" val="34252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36x48-Template-V2b">
  <a:themeElements>
    <a:clrScheme name="Custom 2">
      <a:dk1>
        <a:sysClr val="windowText" lastClr="000000"/>
      </a:dk1>
      <a:lt1>
        <a:sysClr val="window" lastClr="FFFFFF"/>
      </a:lt1>
      <a:dk2>
        <a:srgbClr val="4E5B6F"/>
      </a:dk2>
      <a:lt2>
        <a:srgbClr val="BFBFBF"/>
      </a:lt2>
      <a:accent1>
        <a:srgbClr val="7FD13B"/>
      </a:accent1>
      <a:accent2>
        <a:srgbClr val="BFBFBF"/>
      </a:accent2>
      <a:accent3>
        <a:srgbClr val="FEB80A"/>
      </a:accent3>
      <a:accent4>
        <a:srgbClr val="00ADDC"/>
      </a:accent4>
      <a:accent5>
        <a:srgbClr val="C00000"/>
      </a:accent5>
      <a:accent6>
        <a:srgbClr val="1AB39F"/>
      </a:accent6>
      <a:hlink>
        <a:srgbClr val="EB8803"/>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717</TotalTime>
  <Words>1470</Words>
  <Application>Microsoft Macintosh PowerPoint</Application>
  <PresentationFormat>Custom</PresentationFormat>
  <Paragraphs>175</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David Householder</cp:lastModifiedBy>
  <cp:revision>115</cp:revision>
  <dcterms:created xsi:type="dcterms:W3CDTF">2012-02-03T19:11:35Z</dcterms:created>
  <dcterms:modified xsi:type="dcterms:W3CDTF">2014-04-17T19:35:02Z</dcterms:modified>
</cp:coreProperties>
</file>