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961" autoAdjust="0"/>
    <p:restoredTop sz="93003" autoAdjust="0"/>
  </p:normalViewPr>
  <p:slideViewPr>
    <p:cSldViewPr snapToGrid="0" snapToObjects="1">
      <p:cViewPr varScale="1">
        <p:scale>
          <a:sx n="21" d="100"/>
          <a:sy n="21" d="100"/>
        </p:scale>
        <p:origin x="-1560" y="-10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514EC6-6D56-AC46-9A5F-FE524AFFDE37}" type="datetimeFigureOut">
              <a:rPr lang="en-US" smtClean="0"/>
              <a:pPr/>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9738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14EC6-6D56-AC46-9A5F-FE524AFFDE37}" type="datetimeFigureOut">
              <a:rPr lang="en-US" smtClean="0"/>
              <a:pPr/>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268962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14EC6-6D56-AC46-9A5F-FE524AFFDE37}" type="datetimeFigureOut">
              <a:rPr lang="en-US" smtClean="0"/>
              <a:pPr/>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82674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14EC6-6D56-AC46-9A5F-FE524AFFDE37}" type="datetimeFigureOut">
              <a:rPr lang="en-US" smtClean="0"/>
              <a:pPr/>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394112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14EC6-6D56-AC46-9A5F-FE524AFFDE37}" type="datetimeFigureOut">
              <a:rPr lang="en-US" smtClean="0"/>
              <a:pPr/>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14992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514EC6-6D56-AC46-9A5F-FE524AFFDE37}" type="datetimeFigureOut">
              <a:rPr lang="en-US" smtClean="0"/>
              <a:pPr/>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200161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514EC6-6D56-AC46-9A5F-FE524AFFDE37}" type="datetimeFigureOut">
              <a:rPr lang="en-US" smtClean="0"/>
              <a:pPr/>
              <a:t>4/17/14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97745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14EC6-6D56-AC46-9A5F-FE524AFFDE37}" type="datetimeFigureOut">
              <a:rPr lang="en-US" smtClean="0"/>
              <a:pPr/>
              <a:t>4/17/14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407904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14EC6-6D56-AC46-9A5F-FE524AFFDE37}" type="datetimeFigureOut">
              <a:rPr lang="en-US" smtClean="0"/>
              <a:pPr/>
              <a:t>4/17/14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378054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14EC6-6D56-AC46-9A5F-FE524AFFDE37}" type="datetimeFigureOut">
              <a:rPr lang="en-US" smtClean="0"/>
              <a:pPr/>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178820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14EC6-6D56-AC46-9A5F-FE524AFFDE37}" type="datetimeFigureOut">
              <a:rPr lang="en-US" smtClean="0"/>
              <a:pPr/>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12B9-1398-7E49-BFF9-9454BBFFB7DF}" type="slidenum">
              <a:rPr lang="en-US" smtClean="0"/>
              <a:pPr/>
              <a:t>‹#›</a:t>
            </a:fld>
            <a:endParaRPr lang="en-US"/>
          </a:p>
        </p:txBody>
      </p:sp>
    </p:spTree>
    <p:extLst>
      <p:ext uri="{BB962C8B-B14F-4D97-AF65-F5344CB8AC3E}">
        <p14:creationId xmlns:p14="http://schemas.microsoft.com/office/powerpoint/2010/main" val="1756417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9514EC6-6D56-AC46-9A5F-FE524AFFDE37}" type="datetimeFigureOut">
              <a:rPr lang="en-US" smtClean="0"/>
              <a:pPr/>
              <a:t>4/17/14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7A0F12B9-1398-7E49-BFF9-9454BBFFB7DF}" type="slidenum">
              <a:rPr lang="en-US" smtClean="0"/>
              <a:pPr/>
              <a:t>‹#›</a:t>
            </a:fld>
            <a:endParaRPr lang="en-US"/>
          </a:p>
        </p:txBody>
      </p:sp>
    </p:spTree>
    <p:extLst>
      <p:ext uri="{BB962C8B-B14F-4D97-AF65-F5344CB8AC3E}">
        <p14:creationId xmlns:p14="http://schemas.microsoft.com/office/powerpoint/2010/main" val="37898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3935862" cy="32918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0673039"/>
            <a:ext cx="43891200" cy="2245358"/>
          </a:xfrm>
          <a:prstGeom prst="rect">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p>
        </p:txBody>
      </p:sp>
      <p:sp>
        <p:nvSpPr>
          <p:cNvPr id="14" name="Snip Same Side Corner Rectangle 13"/>
          <p:cNvSpPr/>
          <p:nvPr/>
        </p:nvSpPr>
        <p:spPr>
          <a:xfrm flipV="1">
            <a:off x="12565305" y="-20"/>
            <a:ext cx="18795224" cy="3390221"/>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p>
        </p:txBody>
      </p:sp>
      <p:sp>
        <p:nvSpPr>
          <p:cNvPr id="15" name="TextBox 14"/>
          <p:cNvSpPr txBox="1"/>
          <p:nvPr/>
        </p:nvSpPr>
        <p:spPr>
          <a:xfrm>
            <a:off x="14614649" y="77036"/>
            <a:ext cx="15174317" cy="2289858"/>
          </a:xfrm>
          <a:prstGeom prst="rect">
            <a:avLst/>
          </a:prstGeom>
          <a:noFill/>
        </p:spPr>
        <p:txBody>
          <a:bodyPr wrap="square" lIns="438912" tIns="219456" rIns="438912" bIns="219456" rtlCol="0">
            <a:spAutoFit/>
          </a:bodyPr>
          <a:lstStyle/>
          <a:p>
            <a:pPr algn="ctr"/>
            <a:r>
              <a:rPr lang="en-US" sz="12000" spc="1150" dirty="0">
                <a:latin typeface="Impact"/>
                <a:cs typeface="Impact"/>
              </a:rPr>
              <a:t>MINE THE GAP</a:t>
            </a:r>
          </a:p>
        </p:txBody>
      </p:sp>
      <p:sp>
        <p:nvSpPr>
          <p:cNvPr id="17" name="TextBox 16"/>
          <p:cNvSpPr txBox="1"/>
          <p:nvPr/>
        </p:nvSpPr>
        <p:spPr>
          <a:xfrm>
            <a:off x="2323003" y="30662076"/>
            <a:ext cx="20144064" cy="2215992"/>
          </a:xfrm>
          <a:prstGeom prst="rect">
            <a:avLst/>
          </a:prstGeom>
          <a:noFill/>
        </p:spPr>
        <p:txBody>
          <a:bodyPr wrap="square" lIns="438912" tIns="219456" rIns="438912" bIns="219456" rtlCol="0">
            <a:spAutoFit/>
          </a:bodyPr>
          <a:lstStyle/>
          <a:p>
            <a:r>
              <a:rPr lang="en-US" sz="5800" dirty="0"/>
              <a:t>Professor </a:t>
            </a:r>
            <a:r>
              <a:rPr lang="en-US" sz="5800" dirty="0" smtClean="0"/>
              <a:t>Roger </a:t>
            </a:r>
            <a:r>
              <a:rPr lang="en-US" sz="5800" dirty="0" err="1" smtClean="0"/>
              <a:t>Crawfis</a:t>
            </a:r>
            <a:endParaRPr lang="en-US" sz="5800" dirty="0"/>
          </a:p>
          <a:p>
            <a:r>
              <a:rPr lang="en-US" sz="5800" dirty="0"/>
              <a:t>Game Design &amp; Development Capstone</a:t>
            </a:r>
          </a:p>
        </p:txBody>
      </p:sp>
      <p:sp>
        <p:nvSpPr>
          <p:cNvPr id="10" name="Frame 9"/>
          <p:cNvSpPr/>
          <p:nvPr/>
        </p:nvSpPr>
        <p:spPr>
          <a:xfrm>
            <a:off x="12565305" y="3390203"/>
            <a:ext cx="18795229" cy="7718370"/>
          </a:xfrm>
          <a:prstGeom prst="frame">
            <a:avLst>
              <a:gd name="adj1" fmla="val 3383"/>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solidFill>
                <a:schemeClr val="tx1"/>
              </a:solidFill>
            </a:endParaRPr>
          </a:p>
        </p:txBody>
      </p:sp>
      <p:sp>
        <p:nvSpPr>
          <p:cNvPr id="48" name="Frame 47"/>
          <p:cNvSpPr/>
          <p:nvPr/>
        </p:nvSpPr>
        <p:spPr>
          <a:xfrm>
            <a:off x="0" y="0"/>
            <a:ext cx="12565305" cy="18738586"/>
          </a:xfrm>
          <a:prstGeom prst="frame">
            <a:avLst>
              <a:gd name="adj1" fmla="val 2470"/>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solidFill>
                <a:schemeClr val="tx1"/>
              </a:solidFill>
            </a:endParaRPr>
          </a:p>
        </p:txBody>
      </p:sp>
      <p:sp>
        <p:nvSpPr>
          <p:cNvPr id="57" name="Frame 56"/>
          <p:cNvSpPr/>
          <p:nvPr/>
        </p:nvSpPr>
        <p:spPr>
          <a:xfrm>
            <a:off x="12565305" y="11108572"/>
            <a:ext cx="18795229" cy="7630014"/>
          </a:xfrm>
          <a:prstGeom prst="frame">
            <a:avLst>
              <a:gd name="adj1" fmla="val 3546"/>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solidFill>
                <a:schemeClr val="tx1"/>
              </a:solidFill>
            </a:endParaRPr>
          </a:p>
        </p:txBody>
      </p:sp>
      <p:sp>
        <p:nvSpPr>
          <p:cNvPr id="59" name="Frame 58"/>
          <p:cNvSpPr/>
          <p:nvPr/>
        </p:nvSpPr>
        <p:spPr>
          <a:xfrm>
            <a:off x="31360534" y="-20"/>
            <a:ext cx="12575328" cy="11108592"/>
          </a:xfrm>
          <a:prstGeom prst="frame">
            <a:avLst>
              <a:gd name="adj1" fmla="val 2437"/>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solidFill>
                <a:schemeClr val="tx1"/>
              </a:solidFill>
            </a:endParaRPr>
          </a:p>
        </p:txBody>
      </p:sp>
      <p:grpSp>
        <p:nvGrpSpPr>
          <p:cNvPr id="84" name="Group 83"/>
          <p:cNvGrpSpPr/>
          <p:nvPr/>
        </p:nvGrpSpPr>
        <p:grpSpPr>
          <a:xfrm>
            <a:off x="18727339" y="11378323"/>
            <a:ext cx="6672202" cy="927265"/>
            <a:chOff x="825875" y="169028"/>
            <a:chExt cx="1390042" cy="304020"/>
          </a:xfrm>
        </p:grpSpPr>
        <p:sp>
          <p:nvSpPr>
            <p:cNvPr id="85" name="Snip Same Side Corner Rectangle 84"/>
            <p:cNvSpPr/>
            <p:nvPr/>
          </p:nvSpPr>
          <p:spPr>
            <a:xfrm flipV="1">
              <a:off x="825875" y="169028"/>
              <a:ext cx="1390042" cy="304020"/>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6" name="TextBox 85"/>
            <p:cNvSpPr txBox="1"/>
            <p:nvPr/>
          </p:nvSpPr>
          <p:spPr>
            <a:xfrm>
              <a:off x="825875" y="169029"/>
              <a:ext cx="1390042" cy="173124"/>
            </a:xfrm>
            <a:prstGeom prst="rect">
              <a:avLst/>
            </a:prstGeom>
            <a:noFill/>
          </p:spPr>
          <p:txBody>
            <a:bodyPr wrap="square" rtlCol="0">
              <a:spAutoFit/>
            </a:bodyPr>
            <a:lstStyle/>
            <a:p>
              <a:pPr algn="ctr"/>
              <a:r>
                <a:rPr lang="en-US" sz="4800" b="1" dirty="0"/>
                <a:t>CONTROLS</a:t>
              </a:r>
            </a:p>
          </p:txBody>
        </p:sp>
      </p:grpSp>
      <p:grpSp>
        <p:nvGrpSpPr>
          <p:cNvPr id="87" name="Group 86"/>
          <p:cNvGrpSpPr/>
          <p:nvPr/>
        </p:nvGrpSpPr>
        <p:grpSpPr>
          <a:xfrm>
            <a:off x="34633977" y="281089"/>
            <a:ext cx="6672202" cy="1045795"/>
            <a:chOff x="825875" y="169028"/>
            <a:chExt cx="1390042" cy="304020"/>
          </a:xfrm>
        </p:grpSpPr>
        <p:sp>
          <p:nvSpPr>
            <p:cNvPr id="88" name="Snip Same Side Corner Rectangle 87"/>
            <p:cNvSpPr/>
            <p:nvPr/>
          </p:nvSpPr>
          <p:spPr>
            <a:xfrm flipV="1">
              <a:off x="825875" y="169028"/>
              <a:ext cx="1390042" cy="304020"/>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9" name="TextBox 88"/>
            <p:cNvSpPr txBox="1"/>
            <p:nvPr/>
          </p:nvSpPr>
          <p:spPr>
            <a:xfrm>
              <a:off x="825875" y="169029"/>
              <a:ext cx="1390042" cy="212079"/>
            </a:xfrm>
            <a:prstGeom prst="rect">
              <a:avLst/>
            </a:prstGeom>
            <a:noFill/>
          </p:spPr>
          <p:txBody>
            <a:bodyPr wrap="square" rtlCol="0">
              <a:spAutoFit/>
            </a:bodyPr>
            <a:lstStyle/>
            <a:p>
              <a:pPr algn="ctr"/>
              <a:r>
                <a:rPr lang="en-US" sz="4800" b="1" dirty="0"/>
                <a:t>ASTEROID MAZE</a:t>
              </a:r>
            </a:p>
          </p:txBody>
        </p:sp>
      </p:grpSp>
      <p:sp>
        <p:nvSpPr>
          <p:cNvPr id="90" name="Frame 89"/>
          <p:cNvSpPr/>
          <p:nvPr/>
        </p:nvSpPr>
        <p:spPr>
          <a:xfrm>
            <a:off x="31360529" y="11108573"/>
            <a:ext cx="12575333" cy="7630013"/>
          </a:xfrm>
          <a:prstGeom prst="frame">
            <a:avLst>
              <a:gd name="adj1" fmla="val 3532"/>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solidFill>
                <a:schemeClr val="tx1"/>
              </a:solidFill>
            </a:endParaRPr>
          </a:p>
        </p:txBody>
      </p:sp>
      <p:grpSp>
        <p:nvGrpSpPr>
          <p:cNvPr id="91" name="Group 90"/>
          <p:cNvGrpSpPr/>
          <p:nvPr/>
        </p:nvGrpSpPr>
        <p:grpSpPr>
          <a:xfrm>
            <a:off x="35042168" y="11388923"/>
            <a:ext cx="5675592" cy="1055645"/>
            <a:chOff x="825875" y="169028"/>
            <a:chExt cx="1390042" cy="304020"/>
          </a:xfrm>
        </p:grpSpPr>
        <p:sp>
          <p:nvSpPr>
            <p:cNvPr id="92" name="Snip Same Side Corner Rectangle 91"/>
            <p:cNvSpPr/>
            <p:nvPr/>
          </p:nvSpPr>
          <p:spPr>
            <a:xfrm flipV="1">
              <a:off x="825875" y="169028"/>
              <a:ext cx="1390042" cy="304020"/>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3" name="TextBox 92"/>
            <p:cNvSpPr txBox="1"/>
            <p:nvPr/>
          </p:nvSpPr>
          <p:spPr>
            <a:xfrm>
              <a:off x="825875" y="169029"/>
              <a:ext cx="1390042" cy="189821"/>
            </a:xfrm>
            <a:prstGeom prst="rect">
              <a:avLst/>
            </a:prstGeom>
            <a:noFill/>
          </p:spPr>
          <p:txBody>
            <a:bodyPr wrap="square" rtlCol="0">
              <a:spAutoFit/>
            </a:bodyPr>
            <a:lstStyle/>
            <a:p>
              <a:pPr algn="ctr"/>
              <a:r>
                <a:rPr lang="en-US" sz="4800" b="1" dirty="0"/>
                <a:t>ANOMALIES</a:t>
              </a:r>
            </a:p>
          </p:txBody>
        </p:sp>
      </p:grpSp>
      <p:grpSp>
        <p:nvGrpSpPr>
          <p:cNvPr id="94" name="Group 93"/>
          <p:cNvGrpSpPr/>
          <p:nvPr/>
        </p:nvGrpSpPr>
        <p:grpSpPr>
          <a:xfrm>
            <a:off x="18715407" y="3678547"/>
            <a:ext cx="6672202" cy="992007"/>
            <a:chOff x="825875" y="169028"/>
            <a:chExt cx="1390042" cy="304020"/>
          </a:xfrm>
        </p:grpSpPr>
        <p:sp>
          <p:nvSpPr>
            <p:cNvPr id="95" name="Snip Same Side Corner Rectangle 94"/>
            <p:cNvSpPr/>
            <p:nvPr/>
          </p:nvSpPr>
          <p:spPr>
            <a:xfrm flipV="1">
              <a:off x="825875" y="169028"/>
              <a:ext cx="1390042" cy="304020"/>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6" name="TextBox 95"/>
            <p:cNvSpPr txBox="1"/>
            <p:nvPr/>
          </p:nvSpPr>
          <p:spPr>
            <a:xfrm>
              <a:off x="825875" y="169029"/>
              <a:ext cx="1390042" cy="254675"/>
            </a:xfrm>
            <a:prstGeom prst="rect">
              <a:avLst/>
            </a:prstGeom>
            <a:noFill/>
          </p:spPr>
          <p:txBody>
            <a:bodyPr wrap="square" rtlCol="0">
              <a:spAutoFit/>
            </a:bodyPr>
            <a:lstStyle/>
            <a:p>
              <a:pPr algn="ctr"/>
              <a:r>
                <a:rPr lang="en-US" sz="4800" b="1" dirty="0" smtClean="0"/>
                <a:t>OBJECTIVES</a:t>
              </a:r>
              <a:endParaRPr lang="en-US" sz="4800" b="1" dirty="0"/>
            </a:p>
          </p:txBody>
        </p:sp>
      </p:grpSp>
      <p:grpSp>
        <p:nvGrpSpPr>
          <p:cNvPr id="107" name="Group 106"/>
          <p:cNvGrpSpPr/>
          <p:nvPr/>
        </p:nvGrpSpPr>
        <p:grpSpPr>
          <a:xfrm>
            <a:off x="33193746" y="12797368"/>
            <a:ext cx="7038627" cy="2545203"/>
            <a:chOff x="287981" y="1141343"/>
            <a:chExt cx="1657695" cy="690209"/>
          </a:xfrm>
        </p:grpSpPr>
        <p:sp>
          <p:nvSpPr>
            <p:cNvPr id="108" name="Rectangle 107"/>
            <p:cNvSpPr/>
            <p:nvPr/>
          </p:nvSpPr>
          <p:spPr>
            <a:xfrm>
              <a:off x="608024" y="1307891"/>
              <a:ext cx="1337652" cy="3478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109" name="Oval 108"/>
            <p:cNvSpPr/>
            <p:nvPr/>
          </p:nvSpPr>
          <p:spPr>
            <a:xfrm>
              <a:off x="287981" y="1141343"/>
              <a:ext cx="642860" cy="690209"/>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110" name="TextBox 109"/>
            <p:cNvSpPr txBox="1"/>
            <p:nvPr/>
          </p:nvSpPr>
          <p:spPr>
            <a:xfrm>
              <a:off x="851233" y="1362561"/>
              <a:ext cx="1094443" cy="204484"/>
            </a:xfrm>
            <a:prstGeom prst="rect">
              <a:avLst/>
            </a:prstGeom>
            <a:noFill/>
          </p:spPr>
          <p:txBody>
            <a:bodyPr wrap="square" rtlCol="0">
              <a:spAutoFit/>
            </a:bodyPr>
            <a:lstStyle/>
            <a:p>
              <a:pPr algn="ctr"/>
              <a:r>
                <a:rPr lang="en-US" sz="4300" dirty="0"/>
                <a:t>Mines</a:t>
              </a:r>
            </a:p>
          </p:txBody>
        </p:sp>
      </p:grpSp>
      <p:grpSp>
        <p:nvGrpSpPr>
          <p:cNvPr id="111" name="Group 110"/>
          <p:cNvGrpSpPr/>
          <p:nvPr/>
        </p:nvGrpSpPr>
        <p:grpSpPr>
          <a:xfrm flipH="1">
            <a:off x="35389952" y="15499333"/>
            <a:ext cx="7391124" cy="2621031"/>
            <a:chOff x="204963" y="1175988"/>
            <a:chExt cx="1740713" cy="710772"/>
          </a:xfrm>
        </p:grpSpPr>
        <p:sp>
          <p:nvSpPr>
            <p:cNvPr id="112" name="Rectangle 111"/>
            <p:cNvSpPr/>
            <p:nvPr/>
          </p:nvSpPr>
          <p:spPr>
            <a:xfrm>
              <a:off x="608024" y="1296958"/>
              <a:ext cx="1337652" cy="38954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113" name="Oval 112"/>
            <p:cNvSpPr/>
            <p:nvPr/>
          </p:nvSpPr>
          <p:spPr>
            <a:xfrm>
              <a:off x="204963" y="1175988"/>
              <a:ext cx="662105" cy="710772"/>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114" name="TextBox 113"/>
            <p:cNvSpPr txBox="1"/>
            <p:nvPr/>
          </p:nvSpPr>
          <p:spPr>
            <a:xfrm>
              <a:off x="851233" y="1384425"/>
              <a:ext cx="1094443" cy="204484"/>
            </a:xfrm>
            <a:prstGeom prst="rect">
              <a:avLst/>
            </a:prstGeom>
            <a:noFill/>
          </p:spPr>
          <p:txBody>
            <a:bodyPr wrap="square" rtlCol="0">
              <a:spAutoFit/>
            </a:bodyPr>
            <a:lstStyle/>
            <a:p>
              <a:pPr algn="ctr"/>
              <a:r>
                <a:rPr lang="en-US" sz="4300" dirty="0"/>
                <a:t>Black Holes</a:t>
              </a:r>
            </a:p>
          </p:txBody>
        </p:sp>
      </p:grpSp>
      <p:pic>
        <p:nvPicPr>
          <p:cNvPr id="128" name="Picture 127" descr="gamesc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183" y="19226404"/>
            <a:ext cx="23238960" cy="11050018"/>
          </a:xfrm>
          <a:prstGeom prst="rect">
            <a:avLst/>
          </a:prstGeom>
        </p:spPr>
      </p:pic>
      <p:sp>
        <p:nvSpPr>
          <p:cNvPr id="130" name="Frame 129"/>
          <p:cNvSpPr/>
          <p:nvPr/>
        </p:nvSpPr>
        <p:spPr>
          <a:xfrm>
            <a:off x="14141" y="18738586"/>
            <a:ext cx="43877059" cy="11923490"/>
          </a:xfrm>
          <a:prstGeom prst="frame">
            <a:avLst>
              <a:gd name="adj1" fmla="val 2517"/>
            </a:avLst>
          </a:prstGeom>
        </p:spPr>
        <p:style>
          <a:lnRef idx="1">
            <a:schemeClr val="accent2"/>
          </a:lnRef>
          <a:fillRef idx="3">
            <a:schemeClr val="accent2"/>
          </a:fillRef>
          <a:effectRef idx="2">
            <a:schemeClr val="accent2"/>
          </a:effectRef>
          <a:fontRef idx="minor">
            <a:schemeClr val="lt1"/>
          </a:fontRef>
        </p:style>
        <p:txBody>
          <a:bodyPr lIns="438912" tIns="219456" rIns="438912" bIns="219456" rtlCol="0" anchor="ctr"/>
          <a:lstStyle/>
          <a:p>
            <a:pPr algn="ctr"/>
            <a:endParaRPr lang="en-US">
              <a:solidFill>
                <a:schemeClr val="tx1"/>
              </a:solidFill>
            </a:endParaRPr>
          </a:p>
        </p:txBody>
      </p:sp>
      <p:grpSp>
        <p:nvGrpSpPr>
          <p:cNvPr id="131" name="Group 130"/>
          <p:cNvGrpSpPr/>
          <p:nvPr/>
        </p:nvGrpSpPr>
        <p:grpSpPr>
          <a:xfrm>
            <a:off x="2084610" y="19063592"/>
            <a:ext cx="6672202" cy="1054281"/>
            <a:chOff x="825875" y="169028"/>
            <a:chExt cx="1390042" cy="304020"/>
          </a:xfrm>
        </p:grpSpPr>
        <p:sp>
          <p:nvSpPr>
            <p:cNvPr id="132" name="Snip Same Side Corner Rectangle 131"/>
            <p:cNvSpPr/>
            <p:nvPr/>
          </p:nvSpPr>
          <p:spPr>
            <a:xfrm flipV="1">
              <a:off x="825875" y="169028"/>
              <a:ext cx="1390042" cy="304020"/>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5300"/>
            </a:p>
          </p:txBody>
        </p:sp>
        <p:sp>
          <p:nvSpPr>
            <p:cNvPr id="133" name="TextBox 132"/>
            <p:cNvSpPr txBox="1"/>
            <p:nvPr/>
          </p:nvSpPr>
          <p:spPr>
            <a:xfrm>
              <a:off x="825875" y="169029"/>
              <a:ext cx="1390042" cy="219818"/>
            </a:xfrm>
            <a:prstGeom prst="rect">
              <a:avLst/>
            </a:prstGeom>
            <a:noFill/>
          </p:spPr>
          <p:txBody>
            <a:bodyPr wrap="square" rtlCol="0">
              <a:spAutoFit/>
            </a:bodyPr>
            <a:lstStyle/>
            <a:p>
              <a:pPr algn="ctr"/>
              <a:r>
                <a:rPr lang="en-US" sz="5300" b="1" dirty="0" smtClean="0"/>
                <a:t>BASE</a:t>
              </a:r>
              <a:endParaRPr lang="en-US" sz="5300" b="1" dirty="0"/>
            </a:p>
          </p:txBody>
        </p:sp>
      </p:grpSp>
      <p:grpSp>
        <p:nvGrpSpPr>
          <p:cNvPr id="134" name="Group 133"/>
          <p:cNvGrpSpPr/>
          <p:nvPr/>
        </p:nvGrpSpPr>
        <p:grpSpPr>
          <a:xfrm>
            <a:off x="35382107" y="19046190"/>
            <a:ext cx="6672202" cy="1076937"/>
            <a:chOff x="825875" y="169028"/>
            <a:chExt cx="1390042" cy="304020"/>
          </a:xfrm>
        </p:grpSpPr>
        <p:sp>
          <p:nvSpPr>
            <p:cNvPr id="135" name="Snip Same Side Corner Rectangle 134"/>
            <p:cNvSpPr/>
            <p:nvPr/>
          </p:nvSpPr>
          <p:spPr>
            <a:xfrm flipV="1">
              <a:off x="825875" y="169028"/>
              <a:ext cx="1390042" cy="304020"/>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5300"/>
            </a:p>
          </p:txBody>
        </p:sp>
        <p:sp>
          <p:nvSpPr>
            <p:cNvPr id="136" name="TextBox 135"/>
            <p:cNvSpPr txBox="1"/>
            <p:nvPr/>
          </p:nvSpPr>
          <p:spPr>
            <a:xfrm>
              <a:off x="825875" y="169029"/>
              <a:ext cx="1390042" cy="234591"/>
            </a:xfrm>
            <a:prstGeom prst="rect">
              <a:avLst/>
            </a:prstGeom>
            <a:noFill/>
          </p:spPr>
          <p:txBody>
            <a:bodyPr wrap="square" rtlCol="0">
              <a:spAutoFit/>
            </a:bodyPr>
            <a:lstStyle/>
            <a:p>
              <a:pPr algn="ctr"/>
              <a:r>
                <a:rPr lang="en-US" sz="4800" b="1" dirty="0"/>
                <a:t>OVERLAY</a:t>
              </a:r>
            </a:p>
          </p:txBody>
        </p:sp>
      </p:grpSp>
      <p:pic>
        <p:nvPicPr>
          <p:cNvPr id="140" name="Picture 139" descr="ohio-state-block-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4" y="30727954"/>
            <a:ext cx="2236944" cy="2165357"/>
          </a:xfrm>
          <a:prstGeom prst="rect">
            <a:avLst/>
          </a:prstGeom>
        </p:spPr>
      </p:pic>
      <p:sp>
        <p:nvSpPr>
          <p:cNvPr id="141" name="TextBox 140"/>
          <p:cNvSpPr txBox="1"/>
          <p:nvPr/>
        </p:nvSpPr>
        <p:spPr>
          <a:xfrm>
            <a:off x="13483808" y="12989590"/>
            <a:ext cx="17001067" cy="4875181"/>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spAutoFit/>
          </a:bodyPr>
          <a:lstStyle/>
          <a:p>
            <a:pPr algn="just"/>
            <a:r>
              <a:rPr lang="en-US" sz="4800" dirty="0">
                <a:solidFill>
                  <a:srgbClr val="000000"/>
                </a:solidFill>
              </a:rPr>
              <a:t>A </a:t>
            </a:r>
            <a:r>
              <a:rPr lang="en-US" sz="4800" dirty="0" smtClean="0">
                <a:solidFill>
                  <a:srgbClr val="000000"/>
                </a:solidFill>
              </a:rPr>
              <a:t>top-down </a:t>
            </a:r>
            <a:r>
              <a:rPr lang="en-US" sz="4800" dirty="0">
                <a:solidFill>
                  <a:srgbClr val="000000"/>
                </a:solidFill>
              </a:rPr>
              <a:t>view allows you to easily </a:t>
            </a:r>
            <a:r>
              <a:rPr lang="en-US" sz="4800" dirty="0" smtClean="0">
                <a:solidFill>
                  <a:srgbClr val="000000"/>
                </a:solidFill>
              </a:rPr>
              <a:t>click to select </a:t>
            </a:r>
            <a:r>
              <a:rPr lang="en-US" sz="4800" dirty="0">
                <a:solidFill>
                  <a:srgbClr val="000000"/>
                </a:solidFill>
              </a:rPr>
              <a:t>units and place </a:t>
            </a:r>
            <a:r>
              <a:rPr lang="en-US" sz="4800" dirty="0" smtClean="0">
                <a:solidFill>
                  <a:srgbClr val="000000"/>
                </a:solidFill>
              </a:rPr>
              <a:t>buildings. </a:t>
            </a:r>
            <a:r>
              <a:rPr lang="en-US" sz="4800" dirty="0">
                <a:solidFill>
                  <a:srgbClr val="000000"/>
                </a:solidFill>
              </a:rPr>
              <a:t>Several hot keys have also been included such as ‘F’ to focus on the selected unit, ‘C’ to focus on your main carrier, and Backspace to destroy any buildings taking up unwanted space</a:t>
            </a:r>
            <a:r>
              <a:rPr lang="en-US" sz="4800" dirty="0" smtClean="0">
                <a:solidFill>
                  <a:srgbClr val="000000"/>
                </a:solidFill>
              </a:rPr>
              <a:t>.  </a:t>
            </a:r>
            <a:r>
              <a:rPr lang="en-US" sz="4800" dirty="0" err="1" smtClean="0">
                <a:solidFill>
                  <a:srgbClr val="000000"/>
                </a:solidFill>
              </a:rPr>
              <a:t>Shift+click</a:t>
            </a:r>
            <a:r>
              <a:rPr lang="en-US" sz="4800" dirty="0" smtClean="0">
                <a:solidFill>
                  <a:srgbClr val="000000"/>
                </a:solidFill>
              </a:rPr>
              <a:t> to choose directions at intersections and right click to add or remove anomaly markers.</a:t>
            </a:r>
            <a:endParaRPr lang="en-US" sz="4800" dirty="0">
              <a:solidFill>
                <a:srgbClr val="000000"/>
              </a:solidFill>
            </a:endParaRPr>
          </a:p>
        </p:txBody>
      </p:sp>
      <p:sp>
        <p:nvSpPr>
          <p:cNvPr id="142" name="TextBox 141"/>
          <p:cNvSpPr txBox="1"/>
          <p:nvPr/>
        </p:nvSpPr>
        <p:spPr>
          <a:xfrm>
            <a:off x="32825376" y="1801250"/>
            <a:ext cx="9997354" cy="2659189"/>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nchor="t">
            <a:spAutoFit/>
          </a:bodyPr>
          <a:lstStyle/>
          <a:p>
            <a:pPr algn="just"/>
            <a:r>
              <a:rPr lang="en-US" sz="4800" dirty="0" smtClean="0">
                <a:solidFill>
                  <a:srgbClr val="000000"/>
                </a:solidFill>
              </a:rPr>
              <a:t>Explore and solve a complex maze of asteroids by choosing a direction at each intersection.</a:t>
            </a:r>
            <a:endParaRPr lang="en-US" sz="4800" dirty="0">
              <a:solidFill>
                <a:srgbClr val="000000"/>
              </a:solidFill>
            </a:endParaRPr>
          </a:p>
        </p:txBody>
      </p:sp>
      <p:grpSp>
        <p:nvGrpSpPr>
          <p:cNvPr id="115" name="Group 114"/>
          <p:cNvGrpSpPr/>
          <p:nvPr/>
        </p:nvGrpSpPr>
        <p:grpSpPr>
          <a:xfrm>
            <a:off x="1595469" y="1487354"/>
            <a:ext cx="8184968" cy="1743429"/>
            <a:chOff x="1474515" y="1691712"/>
            <a:chExt cx="8184968" cy="1743429"/>
          </a:xfrm>
        </p:grpSpPr>
        <p:sp>
          <p:nvSpPr>
            <p:cNvPr id="5" name="Rectangle 4"/>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6" name="TextBox 5"/>
            <p:cNvSpPr txBox="1"/>
            <p:nvPr/>
          </p:nvSpPr>
          <p:spPr>
            <a:xfrm>
              <a:off x="3236938" y="2174735"/>
              <a:ext cx="5959467" cy="754052"/>
            </a:xfrm>
            <a:prstGeom prst="rect">
              <a:avLst/>
            </a:prstGeom>
            <a:noFill/>
          </p:spPr>
          <p:txBody>
            <a:bodyPr wrap="square" rtlCol="0">
              <a:spAutoFit/>
            </a:bodyPr>
            <a:lstStyle/>
            <a:p>
              <a:pPr algn="ctr"/>
              <a:r>
                <a:rPr lang="en-US" sz="4300" dirty="0"/>
                <a:t>Interceptor</a:t>
              </a:r>
            </a:p>
          </p:txBody>
        </p:sp>
        <p:grpSp>
          <p:nvGrpSpPr>
            <p:cNvPr id="2" name="Group 1"/>
            <p:cNvGrpSpPr/>
            <p:nvPr/>
          </p:nvGrpSpPr>
          <p:grpSpPr>
            <a:xfrm>
              <a:off x="1474515" y="1691712"/>
              <a:ext cx="1759936" cy="1743429"/>
              <a:chOff x="1098455" y="1864252"/>
              <a:chExt cx="2362831" cy="2256319"/>
            </a:xfrm>
          </p:grpSpPr>
          <p:sp>
            <p:nvSpPr>
              <p:cNvPr id="19" name="Oval 18"/>
              <p:cNvSpPr/>
              <p:nvPr/>
            </p:nvSpPr>
            <p:spPr>
              <a:xfrm>
                <a:off x="1098455" y="1864252"/>
                <a:ext cx="2362831" cy="2256319"/>
              </a:xfrm>
              <a:prstGeom prst="ellipse">
                <a:avLst/>
              </a:prstGeom>
              <a:solidFill>
                <a:schemeClr val="bg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68" name="Picture 67"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482" y="2318172"/>
                <a:ext cx="1704577" cy="1572548"/>
              </a:xfrm>
              <a:prstGeom prst="rect">
                <a:avLst/>
              </a:prstGeom>
            </p:spPr>
          </p:pic>
        </p:grpSp>
      </p:grpSp>
      <p:grpSp>
        <p:nvGrpSpPr>
          <p:cNvPr id="210" name="Group 209"/>
          <p:cNvGrpSpPr/>
          <p:nvPr/>
        </p:nvGrpSpPr>
        <p:grpSpPr>
          <a:xfrm>
            <a:off x="1571520" y="3359538"/>
            <a:ext cx="9319851" cy="1732736"/>
            <a:chOff x="1450566" y="3537752"/>
            <a:chExt cx="9319851" cy="1732736"/>
          </a:xfrm>
        </p:grpSpPr>
        <p:grpSp>
          <p:nvGrpSpPr>
            <p:cNvPr id="171" name="Group 170"/>
            <p:cNvGrpSpPr/>
            <p:nvPr/>
          </p:nvGrpSpPr>
          <p:grpSpPr>
            <a:xfrm>
              <a:off x="1649759" y="3725306"/>
              <a:ext cx="9120658" cy="1422684"/>
              <a:chOff x="1665960" y="1896990"/>
              <a:chExt cx="9120658" cy="1422684"/>
            </a:xfrm>
          </p:grpSpPr>
          <p:sp>
            <p:nvSpPr>
              <p:cNvPr id="172" name="Rectangle 171"/>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173" name="TextBox 172"/>
              <p:cNvSpPr txBox="1"/>
              <p:nvPr/>
            </p:nvSpPr>
            <p:spPr>
              <a:xfrm>
                <a:off x="3236938" y="2174735"/>
                <a:ext cx="5959467" cy="754052"/>
              </a:xfrm>
              <a:prstGeom prst="rect">
                <a:avLst/>
              </a:prstGeom>
              <a:noFill/>
            </p:spPr>
            <p:txBody>
              <a:bodyPr wrap="square" rtlCol="0">
                <a:spAutoFit/>
              </a:bodyPr>
              <a:lstStyle/>
              <a:p>
                <a:pPr algn="ctr"/>
                <a:r>
                  <a:rPr lang="en-US" sz="4300" dirty="0" smtClean="0"/>
                  <a:t>Fighter</a:t>
                </a:r>
                <a:endParaRPr lang="en-US" sz="4300" dirty="0"/>
              </a:p>
            </p:txBody>
          </p:sp>
          <p:pic>
            <p:nvPicPr>
              <p:cNvPr id="179" name="Picture 178"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60" y="2042450"/>
                <a:ext cx="1269641" cy="1215088"/>
              </a:xfrm>
              <a:prstGeom prst="rect">
                <a:avLst/>
              </a:prstGeom>
            </p:spPr>
          </p:pic>
          <p:pic>
            <p:nvPicPr>
              <p:cNvPr id="177" name="Picture 176"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189" name="Group 188"/>
            <p:cNvGrpSpPr/>
            <p:nvPr/>
          </p:nvGrpSpPr>
          <p:grpSpPr>
            <a:xfrm>
              <a:off x="1450566" y="3537752"/>
              <a:ext cx="1757449" cy="1732736"/>
              <a:chOff x="10877588" y="8782463"/>
              <a:chExt cx="2628603" cy="2529732"/>
            </a:xfrm>
          </p:grpSpPr>
          <p:sp>
            <p:nvSpPr>
              <p:cNvPr id="190" name="Oval 189"/>
              <p:cNvSpPr/>
              <p:nvPr/>
            </p:nvSpPr>
            <p:spPr>
              <a:xfrm flipH="1">
                <a:off x="10877588" y="8782463"/>
                <a:ext cx="2628603" cy="2529732"/>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191" name="Picture 190" descr="FighterIcon.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1710" y="9036088"/>
                <a:ext cx="2235586" cy="2062428"/>
              </a:xfrm>
              <a:prstGeom prst="rect">
                <a:avLst/>
              </a:prstGeom>
            </p:spPr>
          </p:pic>
        </p:grpSp>
      </p:grpSp>
      <p:grpSp>
        <p:nvGrpSpPr>
          <p:cNvPr id="195" name="Group 194"/>
          <p:cNvGrpSpPr/>
          <p:nvPr/>
        </p:nvGrpSpPr>
        <p:grpSpPr>
          <a:xfrm>
            <a:off x="1748962" y="5426570"/>
            <a:ext cx="9120658" cy="1422684"/>
            <a:chOff x="1665960" y="1896990"/>
            <a:chExt cx="9120658" cy="1422684"/>
          </a:xfrm>
        </p:grpSpPr>
        <p:sp>
          <p:nvSpPr>
            <p:cNvPr id="196" name="Rectangle 195"/>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197" name="TextBox 196"/>
            <p:cNvSpPr txBox="1"/>
            <p:nvPr/>
          </p:nvSpPr>
          <p:spPr>
            <a:xfrm>
              <a:off x="3236938" y="2174735"/>
              <a:ext cx="5959467" cy="754052"/>
            </a:xfrm>
            <a:prstGeom prst="rect">
              <a:avLst/>
            </a:prstGeom>
            <a:noFill/>
          </p:spPr>
          <p:txBody>
            <a:bodyPr wrap="square" rtlCol="0">
              <a:spAutoFit/>
            </a:bodyPr>
            <a:lstStyle/>
            <a:p>
              <a:pPr algn="ctr"/>
              <a:r>
                <a:rPr lang="en-US" sz="4300" dirty="0" smtClean="0"/>
                <a:t>Cruiser</a:t>
              </a:r>
              <a:endParaRPr lang="en-US" sz="4300" dirty="0"/>
            </a:p>
          </p:txBody>
        </p:sp>
        <p:pic>
          <p:nvPicPr>
            <p:cNvPr id="203" name="Picture 202"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60" y="2042450"/>
              <a:ext cx="1269641" cy="1215088"/>
            </a:xfrm>
            <a:prstGeom prst="rect">
              <a:avLst/>
            </a:prstGeom>
          </p:spPr>
        </p:pic>
        <p:pic>
          <p:nvPicPr>
            <p:cNvPr id="201" name="Picture 200"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211" name="Group 210"/>
          <p:cNvGrpSpPr/>
          <p:nvPr/>
        </p:nvGrpSpPr>
        <p:grpSpPr>
          <a:xfrm>
            <a:off x="1730274" y="7319376"/>
            <a:ext cx="9120658" cy="1422684"/>
            <a:chOff x="1665960" y="1896990"/>
            <a:chExt cx="9120658" cy="1422684"/>
          </a:xfrm>
        </p:grpSpPr>
        <p:sp>
          <p:nvSpPr>
            <p:cNvPr id="212" name="Rectangle 211"/>
            <p:cNvSpPr/>
            <p:nvPr/>
          </p:nvSpPr>
          <p:spPr>
            <a:xfrm>
              <a:off x="2552172" y="1938784"/>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213" name="TextBox 212"/>
            <p:cNvSpPr txBox="1"/>
            <p:nvPr/>
          </p:nvSpPr>
          <p:spPr>
            <a:xfrm>
              <a:off x="3236938" y="2174735"/>
              <a:ext cx="5959467" cy="754052"/>
            </a:xfrm>
            <a:prstGeom prst="rect">
              <a:avLst/>
            </a:prstGeom>
            <a:noFill/>
          </p:spPr>
          <p:txBody>
            <a:bodyPr wrap="square" rtlCol="0">
              <a:spAutoFit/>
            </a:bodyPr>
            <a:lstStyle/>
            <a:p>
              <a:pPr algn="ctr"/>
              <a:r>
                <a:rPr lang="en-US" sz="4300" dirty="0" smtClean="0"/>
                <a:t>Attack Cruiser</a:t>
              </a:r>
              <a:endParaRPr lang="en-US" sz="4300" dirty="0"/>
            </a:p>
          </p:txBody>
        </p:sp>
        <p:pic>
          <p:nvPicPr>
            <p:cNvPr id="219" name="Picture 218"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60" y="2042450"/>
              <a:ext cx="1269641" cy="1215088"/>
            </a:xfrm>
            <a:prstGeom prst="rect">
              <a:avLst/>
            </a:prstGeom>
          </p:spPr>
        </p:pic>
        <p:pic>
          <p:nvPicPr>
            <p:cNvPr id="217" name="Picture 216"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229" name="Group 228"/>
          <p:cNvGrpSpPr/>
          <p:nvPr/>
        </p:nvGrpSpPr>
        <p:grpSpPr>
          <a:xfrm>
            <a:off x="1730274" y="9224476"/>
            <a:ext cx="9120658" cy="1422684"/>
            <a:chOff x="1665960" y="1896990"/>
            <a:chExt cx="9120658" cy="1422684"/>
          </a:xfrm>
        </p:grpSpPr>
        <p:sp>
          <p:nvSpPr>
            <p:cNvPr id="230" name="Rectangle 229"/>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231" name="TextBox 230"/>
            <p:cNvSpPr txBox="1"/>
            <p:nvPr/>
          </p:nvSpPr>
          <p:spPr>
            <a:xfrm>
              <a:off x="3236938" y="2174735"/>
              <a:ext cx="5959467" cy="754052"/>
            </a:xfrm>
            <a:prstGeom prst="rect">
              <a:avLst/>
            </a:prstGeom>
            <a:noFill/>
          </p:spPr>
          <p:txBody>
            <a:bodyPr wrap="square" rtlCol="0">
              <a:spAutoFit/>
            </a:bodyPr>
            <a:lstStyle/>
            <a:p>
              <a:pPr algn="ctr"/>
              <a:r>
                <a:rPr lang="en-US" sz="4300" dirty="0" smtClean="0"/>
                <a:t>Battleship</a:t>
              </a:r>
              <a:endParaRPr lang="en-US" sz="4300" dirty="0"/>
            </a:p>
          </p:txBody>
        </p:sp>
        <p:pic>
          <p:nvPicPr>
            <p:cNvPr id="237" name="Picture 236"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60" y="2042450"/>
              <a:ext cx="1269641" cy="1215088"/>
            </a:xfrm>
            <a:prstGeom prst="rect">
              <a:avLst/>
            </a:prstGeom>
          </p:spPr>
        </p:pic>
        <p:pic>
          <p:nvPicPr>
            <p:cNvPr id="235" name="Picture 234"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252" name="Group 251"/>
          <p:cNvGrpSpPr/>
          <p:nvPr/>
        </p:nvGrpSpPr>
        <p:grpSpPr>
          <a:xfrm>
            <a:off x="1715873" y="11115163"/>
            <a:ext cx="9120658" cy="1422684"/>
            <a:chOff x="1665960" y="1896990"/>
            <a:chExt cx="9120658" cy="1422684"/>
          </a:xfrm>
        </p:grpSpPr>
        <p:sp>
          <p:nvSpPr>
            <p:cNvPr id="253" name="Rectangle 252"/>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254" name="TextBox 253"/>
            <p:cNvSpPr txBox="1"/>
            <p:nvPr/>
          </p:nvSpPr>
          <p:spPr>
            <a:xfrm>
              <a:off x="3236938" y="2174735"/>
              <a:ext cx="5959467" cy="754052"/>
            </a:xfrm>
            <a:prstGeom prst="rect">
              <a:avLst/>
            </a:prstGeom>
            <a:noFill/>
          </p:spPr>
          <p:txBody>
            <a:bodyPr wrap="square" rtlCol="0">
              <a:spAutoFit/>
            </a:bodyPr>
            <a:lstStyle/>
            <a:p>
              <a:pPr algn="ctr"/>
              <a:r>
                <a:rPr lang="en-US" sz="4300" dirty="0" smtClean="0"/>
                <a:t>Destroyer</a:t>
              </a:r>
              <a:endParaRPr lang="en-US" sz="4300" dirty="0"/>
            </a:p>
          </p:txBody>
        </p:sp>
        <p:pic>
          <p:nvPicPr>
            <p:cNvPr id="260" name="Picture 259"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60" y="2042450"/>
              <a:ext cx="1269641" cy="1215088"/>
            </a:xfrm>
            <a:prstGeom prst="rect">
              <a:avLst/>
            </a:prstGeom>
          </p:spPr>
        </p:pic>
        <p:pic>
          <p:nvPicPr>
            <p:cNvPr id="258" name="Picture 257"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261" name="Group 260"/>
          <p:cNvGrpSpPr/>
          <p:nvPr/>
        </p:nvGrpSpPr>
        <p:grpSpPr>
          <a:xfrm>
            <a:off x="1678850" y="12995351"/>
            <a:ext cx="9120658" cy="1422684"/>
            <a:chOff x="1665960" y="1896990"/>
            <a:chExt cx="9120658" cy="1422684"/>
          </a:xfrm>
        </p:grpSpPr>
        <p:sp>
          <p:nvSpPr>
            <p:cNvPr id="262" name="Rectangle 261"/>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263" name="TextBox 262"/>
            <p:cNvSpPr txBox="1"/>
            <p:nvPr/>
          </p:nvSpPr>
          <p:spPr>
            <a:xfrm>
              <a:off x="3236938" y="2174735"/>
              <a:ext cx="5959467" cy="754052"/>
            </a:xfrm>
            <a:prstGeom prst="rect">
              <a:avLst/>
            </a:prstGeom>
            <a:noFill/>
          </p:spPr>
          <p:txBody>
            <a:bodyPr wrap="square" rtlCol="0">
              <a:spAutoFit/>
            </a:bodyPr>
            <a:lstStyle/>
            <a:p>
              <a:pPr algn="ctr"/>
              <a:r>
                <a:rPr lang="en-US" sz="4300" dirty="0" smtClean="0"/>
                <a:t>Heavy Bomber</a:t>
              </a:r>
              <a:endParaRPr lang="en-US" sz="4300" dirty="0"/>
            </a:p>
          </p:txBody>
        </p:sp>
        <p:pic>
          <p:nvPicPr>
            <p:cNvPr id="269" name="Picture 268"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60" y="2042450"/>
              <a:ext cx="1269641" cy="1215088"/>
            </a:xfrm>
            <a:prstGeom prst="rect">
              <a:avLst/>
            </a:prstGeom>
          </p:spPr>
        </p:pic>
        <p:pic>
          <p:nvPicPr>
            <p:cNvPr id="267" name="Picture 266"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270" name="Group 269"/>
          <p:cNvGrpSpPr/>
          <p:nvPr/>
        </p:nvGrpSpPr>
        <p:grpSpPr>
          <a:xfrm>
            <a:off x="1641827" y="14849395"/>
            <a:ext cx="9120658" cy="1422684"/>
            <a:chOff x="1665960" y="1896990"/>
            <a:chExt cx="9120658" cy="1422684"/>
          </a:xfrm>
        </p:grpSpPr>
        <p:sp>
          <p:nvSpPr>
            <p:cNvPr id="271" name="Rectangle 270"/>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272" name="TextBox 271"/>
            <p:cNvSpPr txBox="1"/>
            <p:nvPr/>
          </p:nvSpPr>
          <p:spPr>
            <a:xfrm>
              <a:off x="3236938" y="2174735"/>
              <a:ext cx="5959467" cy="754052"/>
            </a:xfrm>
            <a:prstGeom prst="rect">
              <a:avLst/>
            </a:prstGeom>
            <a:noFill/>
          </p:spPr>
          <p:txBody>
            <a:bodyPr wrap="square" rtlCol="0">
              <a:spAutoFit/>
            </a:bodyPr>
            <a:lstStyle/>
            <a:p>
              <a:pPr algn="ctr"/>
              <a:r>
                <a:rPr lang="en-US" sz="4300" dirty="0" smtClean="0"/>
                <a:t>Support</a:t>
              </a:r>
              <a:endParaRPr lang="en-US" sz="4300" dirty="0"/>
            </a:p>
          </p:txBody>
        </p:sp>
        <p:pic>
          <p:nvPicPr>
            <p:cNvPr id="278" name="Picture 277" descr="InterceptorIcon.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60" y="2042450"/>
              <a:ext cx="1269641" cy="1215088"/>
            </a:xfrm>
            <a:prstGeom prst="rect">
              <a:avLst/>
            </a:prstGeom>
          </p:spPr>
        </p:pic>
        <p:pic>
          <p:nvPicPr>
            <p:cNvPr id="276" name="Picture 275"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279" name="Group 278"/>
          <p:cNvGrpSpPr/>
          <p:nvPr/>
        </p:nvGrpSpPr>
        <p:grpSpPr>
          <a:xfrm>
            <a:off x="2521684" y="16727897"/>
            <a:ext cx="8234446" cy="1422684"/>
            <a:chOff x="2552172" y="1896990"/>
            <a:chExt cx="8234446" cy="1422684"/>
          </a:xfrm>
        </p:grpSpPr>
        <p:sp>
          <p:nvSpPr>
            <p:cNvPr id="280" name="Rectangle 279"/>
            <p:cNvSpPr/>
            <p:nvPr/>
          </p:nvSpPr>
          <p:spPr>
            <a:xfrm>
              <a:off x="2552172" y="1904458"/>
              <a:ext cx="7107311" cy="1237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sp>
          <p:nvSpPr>
            <p:cNvPr id="281" name="TextBox 280"/>
            <p:cNvSpPr txBox="1"/>
            <p:nvPr/>
          </p:nvSpPr>
          <p:spPr>
            <a:xfrm>
              <a:off x="3236938" y="2174735"/>
              <a:ext cx="5959467" cy="754052"/>
            </a:xfrm>
            <a:prstGeom prst="rect">
              <a:avLst/>
            </a:prstGeom>
            <a:noFill/>
          </p:spPr>
          <p:txBody>
            <a:bodyPr wrap="square" rtlCol="0">
              <a:spAutoFit/>
            </a:bodyPr>
            <a:lstStyle/>
            <a:p>
              <a:pPr algn="ctr"/>
              <a:r>
                <a:rPr lang="en-US" sz="4300" dirty="0" smtClean="0"/>
                <a:t>Missile Turret</a:t>
              </a:r>
              <a:endParaRPr lang="en-US" sz="4300" dirty="0"/>
            </a:p>
          </p:txBody>
        </p:sp>
        <p:pic>
          <p:nvPicPr>
            <p:cNvPr id="285" name="Picture 284"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3933" y="1896990"/>
              <a:ext cx="1422685" cy="1422684"/>
            </a:xfrm>
            <a:prstGeom prst="rect">
              <a:avLst/>
            </a:prstGeom>
          </p:spPr>
        </p:pic>
      </p:grpSp>
      <p:grpSp>
        <p:nvGrpSpPr>
          <p:cNvPr id="313" name="Group 312"/>
          <p:cNvGrpSpPr/>
          <p:nvPr/>
        </p:nvGrpSpPr>
        <p:grpSpPr>
          <a:xfrm>
            <a:off x="7560987" y="316809"/>
            <a:ext cx="5185749" cy="958555"/>
            <a:chOff x="-198431" y="154468"/>
            <a:chExt cx="1390042" cy="252716"/>
          </a:xfrm>
        </p:grpSpPr>
        <p:sp>
          <p:nvSpPr>
            <p:cNvPr id="314" name="Snip Same Side Corner Rectangle 313"/>
            <p:cNvSpPr/>
            <p:nvPr/>
          </p:nvSpPr>
          <p:spPr>
            <a:xfrm flipV="1">
              <a:off x="-23542" y="154468"/>
              <a:ext cx="1032302" cy="252716"/>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5300"/>
            </a:p>
          </p:txBody>
        </p:sp>
        <p:sp>
          <p:nvSpPr>
            <p:cNvPr id="315" name="TextBox 314"/>
            <p:cNvSpPr txBox="1"/>
            <p:nvPr/>
          </p:nvSpPr>
          <p:spPr>
            <a:xfrm>
              <a:off x="-198431" y="156311"/>
              <a:ext cx="1390042" cy="219087"/>
            </a:xfrm>
            <a:prstGeom prst="rect">
              <a:avLst/>
            </a:prstGeom>
            <a:noFill/>
          </p:spPr>
          <p:txBody>
            <a:bodyPr wrap="square" rtlCol="0">
              <a:spAutoFit/>
            </a:bodyPr>
            <a:lstStyle/>
            <a:p>
              <a:pPr algn="ctr"/>
              <a:r>
                <a:rPr lang="en-US" sz="4800" b="1" dirty="0" smtClean="0"/>
                <a:t>BUILDINGS</a:t>
              </a:r>
              <a:endParaRPr lang="en-US" sz="4800" b="1" dirty="0"/>
            </a:p>
          </p:txBody>
        </p:sp>
      </p:grpSp>
      <p:grpSp>
        <p:nvGrpSpPr>
          <p:cNvPr id="316" name="Group 315"/>
          <p:cNvGrpSpPr/>
          <p:nvPr/>
        </p:nvGrpSpPr>
        <p:grpSpPr>
          <a:xfrm>
            <a:off x="-111116" y="269352"/>
            <a:ext cx="5185749" cy="1006788"/>
            <a:chOff x="-198431" y="156311"/>
            <a:chExt cx="1390042" cy="265433"/>
          </a:xfrm>
        </p:grpSpPr>
        <p:sp>
          <p:nvSpPr>
            <p:cNvPr id="317" name="Snip Same Side Corner Rectangle 316"/>
            <p:cNvSpPr/>
            <p:nvPr/>
          </p:nvSpPr>
          <p:spPr>
            <a:xfrm flipV="1">
              <a:off x="-23542" y="169028"/>
              <a:ext cx="1032302" cy="252716"/>
            </a:xfrm>
            <a:prstGeom prst="snip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5300"/>
            </a:p>
          </p:txBody>
        </p:sp>
        <p:sp>
          <p:nvSpPr>
            <p:cNvPr id="318" name="TextBox 317"/>
            <p:cNvSpPr txBox="1"/>
            <p:nvPr/>
          </p:nvSpPr>
          <p:spPr>
            <a:xfrm>
              <a:off x="-198431" y="156311"/>
              <a:ext cx="1390042" cy="219087"/>
            </a:xfrm>
            <a:prstGeom prst="rect">
              <a:avLst/>
            </a:prstGeom>
            <a:noFill/>
          </p:spPr>
          <p:txBody>
            <a:bodyPr wrap="square" rtlCol="0">
              <a:spAutoFit/>
            </a:bodyPr>
            <a:lstStyle/>
            <a:p>
              <a:pPr algn="ctr"/>
              <a:r>
                <a:rPr lang="en-US" sz="4800" b="1" dirty="0" smtClean="0"/>
                <a:t>UNITS</a:t>
              </a:r>
              <a:endParaRPr lang="en-US" sz="4800" b="1" dirty="0"/>
            </a:p>
          </p:txBody>
        </p:sp>
      </p:grpSp>
      <p:pic>
        <p:nvPicPr>
          <p:cNvPr id="320" name="Picture 319" descr="2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11544" y="2251581"/>
            <a:ext cx="6291780" cy="795243"/>
          </a:xfrm>
          <a:prstGeom prst="rect">
            <a:avLst/>
          </a:prstGeom>
        </p:spPr>
      </p:pic>
      <p:grpSp>
        <p:nvGrpSpPr>
          <p:cNvPr id="335" name="Group 334"/>
          <p:cNvGrpSpPr/>
          <p:nvPr/>
        </p:nvGrpSpPr>
        <p:grpSpPr>
          <a:xfrm>
            <a:off x="13971890" y="5196498"/>
            <a:ext cx="3307884" cy="5042501"/>
            <a:chOff x="13585366" y="5368761"/>
            <a:chExt cx="3307884" cy="5042501"/>
          </a:xfrm>
        </p:grpSpPr>
        <p:pic>
          <p:nvPicPr>
            <p:cNvPr id="323" name="Picture 322" descr="minin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85366" y="6317285"/>
              <a:ext cx="3307883" cy="3307883"/>
            </a:xfrm>
            <a:prstGeom prst="rect">
              <a:avLst/>
            </a:prstGeom>
            <a:ln>
              <a:solidFill>
                <a:srgbClr val="C0504D"/>
              </a:solidFill>
            </a:ln>
          </p:spPr>
        </p:pic>
        <p:sp>
          <p:nvSpPr>
            <p:cNvPr id="326" name="TextBox 325"/>
            <p:cNvSpPr txBox="1"/>
            <p:nvPr/>
          </p:nvSpPr>
          <p:spPr>
            <a:xfrm>
              <a:off x="13585367" y="5368761"/>
              <a:ext cx="3307882" cy="935641"/>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3200" b="1" dirty="0" smtClean="0"/>
                <a:t>MINE</a:t>
              </a:r>
              <a:endParaRPr lang="en-US" sz="3200" b="1" dirty="0"/>
            </a:p>
          </p:txBody>
        </p:sp>
        <p:sp>
          <p:nvSpPr>
            <p:cNvPr id="327" name="TextBox 326"/>
            <p:cNvSpPr txBox="1"/>
            <p:nvPr/>
          </p:nvSpPr>
          <p:spPr>
            <a:xfrm>
              <a:off x="13585368" y="9598732"/>
              <a:ext cx="3307882" cy="812530"/>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2400" b="1" dirty="0" smtClean="0"/>
                <a:t>Resources</a:t>
              </a:r>
              <a:endParaRPr lang="en-US" sz="2400" b="1" dirty="0"/>
            </a:p>
          </p:txBody>
        </p:sp>
      </p:grpSp>
      <p:grpSp>
        <p:nvGrpSpPr>
          <p:cNvPr id="336" name="Group 335"/>
          <p:cNvGrpSpPr/>
          <p:nvPr/>
        </p:nvGrpSpPr>
        <p:grpSpPr>
          <a:xfrm>
            <a:off x="18229121" y="5180460"/>
            <a:ext cx="3309634" cy="5073412"/>
            <a:chOff x="17195904" y="5350973"/>
            <a:chExt cx="3309634" cy="5073412"/>
          </a:xfrm>
        </p:grpSpPr>
        <p:pic>
          <p:nvPicPr>
            <p:cNvPr id="321" name="Picture 320" descr="auto-repai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95904" y="6294924"/>
              <a:ext cx="3307882" cy="3307882"/>
            </a:xfrm>
            <a:prstGeom prst="rect">
              <a:avLst/>
            </a:prstGeom>
            <a:ln>
              <a:solidFill>
                <a:srgbClr val="C0504D"/>
              </a:solidFill>
            </a:ln>
          </p:spPr>
        </p:pic>
        <p:sp>
          <p:nvSpPr>
            <p:cNvPr id="328" name="TextBox 327"/>
            <p:cNvSpPr txBox="1"/>
            <p:nvPr/>
          </p:nvSpPr>
          <p:spPr>
            <a:xfrm>
              <a:off x="17195904" y="5350973"/>
              <a:ext cx="3307882" cy="935641"/>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3200" b="1" dirty="0" smtClean="0"/>
                <a:t>BUILD</a:t>
              </a:r>
              <a:endParaRPr lang="en-US" sz="3200" b="1" dirty="0"/>
            </a:p>
          </p:txBody>
        </p:sp>
        <p:sp>
          <p:nvSpPr>
            <p:cNvPr id="332" name="TextBox 331"/>
            <p:cNvSpPr txBox="1"/>
            <p:nvPr/>
          </p:nvSpPr>
          <p:spPr>
            <a:xfrm>
              <a:off x="17197656" y="9611855"/>
              <a:ext cx="3307882" cy="812530"/>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2400" b="1" dirty="0" smtClean="0"/>
                <a:t>Factories &amp; Units</a:t>
              </a:r>
              <a:endParaRPr lang="en-US" sz="2400" b="1" dirty="0"/>
            </a:p>
          </p:txBody>
        </p:sp>
      </p:grpSp>
      <p:grpSp>
        <p:nvGrpSpPr>
          <p:cNvPr id="337" name="Group 336"/>
          <p:cNvGrpSpPr/>
          <p:nvPr/>
        </p:nvGrpSpPr>
        <p:grpSpPr>
          <a:xfrm>
            <a:off x="22467067" y="5215635"/>
            <a:ext cx="3285574" cy="5075707"/>
            <a:chOff x="20824280" y="5326077"/>
            <a:chExt cx="3285574" cy="5075707"/>
          </a:xfrm>
        </p:grpSpPr>
        <p:sp>
          <p:nvSpPr>
            <p:cNvPr id="329" name="TextBox 328"/>
            <p:cNvSpPr txBox="1"/>
            <p:nvPr/>
          </p:nvSpPr>
          <p:spPr>
            <a:xfrm>
              <a:off x="20824280" y="5326077"/>
              <a:ext cx="3285574" cy="935641"/>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3200" b="1" dirty="0" smtClean="0"/>
                <a:t>SOLVE</a:t>
              </a:r>
              <a:endParaRPr lang="en-US" sz="3200" b="1" dirty="0"/>
            </a:p>
          </p:txBody>
        </p:sp>
        <p:sp>
          <p:nvSpPr>
            <p:cNvPr id="333" name="TextBox 332"/>
            <p:cNvSpPr txBox="1"/>
            <p:nvPr/>
          </p:nvSpPr>
          <p:spPr>
            <a:xfrm>
              <a:off x="20824280" y="9589254"/>
              <a:ext cx="3285574" cy="812530"/>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2400" b="1" dirty="0" smtClean="0"/>
                <a:t>Maze &amp; Anomalies</a:t>
              </a:r>
              <a:endParaRPr lang="en-US" sz="2400" b="1" dirty="0"/>
            </a:p>
          </p:txBody>
        </p:sp>
      </p:grpSp>
      <p:grpSp>
        <p:nvGrpSpPr>
          <p:cNvPr id="338" name="Group 337"/>
          <p:cNvGrpSpPr/>
          <p:nvPr/>
        </p:nvGrpSpPr>
        <p:grpSpPr>
          <a:xfrm>
            <a:off x="26807955" y="5206157"/>
            <a:ext cx="3281519" cy="5080638"/>
            <a:chOff x="24369257" y="5316599"/>
            <a:chExt cx="3281519" cy="5080638"/>
          </a:xfrm>
        </p:grpSpPr>
        <p:pic>
          <p:nvPicPr>
            <p:cNvPr id="324" name="Picture 323" descr="unlit-bomb.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78734" y="6261718"/>
              <a:ext cx="3272041" cy="3337014"/>
            </a:xfrm>
            <a:prstGeom prst="rect">
              <a:avLst/>
            </a:prstGeom>
            <a:ln>
              <a:solidFill>
                <a:srgbClr val="C0504D"/>
              </a:solidFill>
            </a:ln>
          </p:spPr>
        </p:pic>
        <p:sp>
          <p:nvSpPr>
            <p:cNvPr id="330" name="TextBox 329"/>
            <p:cNvSpPr txBox="1"/>
            <p:nvPr/>
          </p:nvSpPr>
          <p:spPr>
            <a:xfrm>
              <a:off x="24376660" y="5316599"/>
              <a:ext cx="3274116" cy="935641"/>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3200" b="1" dirty="0" smtClean="0"/>
                <a:t>DESTROY</a:t>
              </a:r>
              <a:endParaRPr lang="en-US" sz="3200" b="1" dirty="0"/>
            </a:p>
          </p:txBody>
        </p:sp>
        <p:sp>
          <p:nvSpPr>
            <p:cNvPr id="334" name="TextBox 333"/>
            <p:cNvSpPr txBox="1"/>
            <p:nvPr/>
          </p:nvSpPr>
          <p:spPr>
            <a:xfrm>
              <a:off x="24369257" y="9584707"/>
              <a:ext cx="3281519" cy="812530"/>
            </a:xfrm>
            <a:prstGeom prst="rect">
              <a:avLst/>
            </a:prstGeom>
            <a:solidFill>
              <a:schemeClr val="bg1">
                <a:lumMod val="75000"/>
              </a:schemeClr>
            </a:solidFill>
            <a:ln>
              <a:solidFill>
                <a:srgbClr val="C0504D"/>
              </a:solidFill>
            </a:ln>
          </p:spPr>
          <p:txBody>
            <a:bodyPr wrap="square" lIns="438912" tIns="219456" rIns="438912" bIns="219456" rtlCol="0">
              <a:spAutoFit/>
            </a:bodyPr>
            <a:lstStyle/>
            <a:p>
              <a:pPr algn="ctr"/>
              <a:r>
                <a:rPr lang="en-US" sz="2400" b="1" dirty="0" smtClean="0"/>
                <a:t>Enemies</a:t>
              </a:r>
              <a:endParaRPr lang="en-US" sz="2400" b="1" dirty="0"/>
            </a:p>
          </p:txBody>
        </p:sp>
      </p:grpSp>
      <p:sp>
        <p:nvSpPr>
          <p:cNvPr id="339" name="TextBox 338"/>
          <p:cNvSpPr txBox="1"/>
          <p:nvPr/>
        </p:nvSpPr>
        <p:spPr>
          <a:xfrm>
            <a:off x="32704422" y="5348119"/>
            <a:ext cx="9997354" cy="1920526"/>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nchor="t">
            <a:spAutoFit/>
          </a:bodyPr>
          <a:lstStyle/>
          <a:p>
            <a:pPr algn="just"/>
            <a:r>
              <a:rPr lang="en-US" sz="4800" dirty="0" smtClean="0">
                <a:solidFill>
                  <a:srgbClr val="000000"/>
                </a:solidFill>
              </a:rPr>
              <a:t>Avoid dangerous anomalies by placing markers. </a:t>
            </a:r>
            <a:endParaRPr lang="en-US" sz="4800" dirty="0">
              <a:solidFill>
                <a:srgbClr val="000000"/>
              </a:solidFill>
            </a:endParaRPr>
          </a:p>
        </p:txBody>
      </p:sp>
      <p:sp>
        <p:nvSpPr>
          <p:cNvPr id="340" name="TextBox 339"/>
          <p:cNvSpPr txBox="1"/>
          <p:nvPr/>
        </p:nvSpPr>
        <p:spPr>
          <a:xfrm>
            <a:off x="32704422" y="8069254"/>
            <a:ext cx="9997354" cy="1920526"/>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nchor="t">
            <a:spAutoFit/>
          </a:bodyPr>
          <a:lstStyle/>
          <a:p>
            <a:pPr algn="just"/>
            <a:r>
              <a:rPr lang="en-US" sz="4800" dirty="0">
                <a:solidFill>
                  <a:srgbClr val="000000"/>
                </a:solidFill>
              </a:rPr>
              <a:t>Find planets to capture and enemies to destroy.</a:t>
            </a:r>
          </a:p>
        </p:txBody>
      </p:sp>
      <p:sp>
        <p:nvSpPr>
          <p:cNvPr id="345" name="Left Arrow 344"/>
          <p:cNvSpPr/>
          <p:nvPr/>
        </p:nvSpPr>
        <p:spPr>
          <a:xfrm rot="819736">
            <a:off x="32418502" y="20830294"/>
            <a:ext cx="3274915" cy="537107"/>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6" name="TextBox 345"/>
          <p:cNvSpPr txBox="1"/>
          <p:nvPr/>
        </p:nvSpPr>
        <p:spPr>
          <a:xfrm>
            <a:off x="35366743" y="20590650"/>
            <a:ext cx="6642978" cy="2659189"/>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spAutoFit/>
          </a:bodyPr>
          <a:lstStyle/>
          <a:p>
            <a:pPr algn="ctr"/>
            <a:r>
              <a:rPr lang="en-US" sz="4800" b="1" u="sng" dirty="0" smtClean="0">
                <a:solidFill>
                  <a:srgbClr val="000000"/>
                </a:solidFill>
              </a:rPr>
              <a:t>Stats</a:t>
            </a:r>
            <a:r>
              <a:rPr lang="en-US" sz="4800" dirty="0" smtClean="0">
                <a:solidFill>
                  <a:srgbClr val="000000"/>
                </a:solidFill>
              </a:rPr>
              <a:t>:</a:t>
            </a:r>
          </a:p>
          <a:p>
            <a:pPr algn="ctr"/>
            <a:r>
              <a:rPr lang="en-US" sz="4800" dirty="0" smtClean="0">
                <a:solidFill>
                  <a:srgbClr val="000000"/>
                </a:solidFill>
              </a:rPr>
              <a:t>Resource Count</a:t>
            </a:r>
          </a:p>
          <a:p>
            <a:pPr algn="ctr"/>
            <a:r>
              <a:rPr lang="en-US" sz="4800" dirty="0" smtClean="0">
                <a:solidFill>
                  <a:srgbClr val="000000"/>
                </a:solidFill>
              </a:rPr>
              <a:t>Carrier </a:t>
            </a:r>
            <a:r>
              <a:rPr lang="en-US" sz="4800" dirty="0">
                <a:solidFill>
                  <a:srgbClr val="000000"/>
                </a:solidFill>
              </a:rPr>
              <a:t>H</a:t>
            </a:r>
            <a:r>
              <a:rPr lang="en-US" sz="4800" dirty="0" smtClean="0">
                <a:solidFill>
                  <a:srgbClr val="000000"/>
                </a:solidFill>
              </a:rPr>
              <a:t>ealth</a:t>
            </a:r>
            <a:endParaRPr lang="en-US" sz="4800" dirty="0">
              <a:solidFill>
                <a:srgbClr val="000000"/>
              </a:solidFill>
            </a:endParaRPr>
          </a:p>
        </p:txBody>
      </p:sp>
      <p:sp>
        <p:nvSpPr>
          <p:cNvPr id="347" name="Left Arrow 346"/>
          <p:cNvSpPr/>
          <p:nvPr/>
        </p:nvSpPr>
        <p:spPr>
          <a:xfrm rot="819736">
            <a:off x="32420619" y="23764642"/>
            <a:ext cx="3546287" cy="58753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8" name="TextBox 347"/>
          <p:cNvSpPr txBox="1"/>
          <p:nvPr/>
        </p:nvSpPr>
        <p:spPr>
          <a:xfrm>
            <a:off x="35366743" y="23607998"/>
            <a:ext cx="6642978" cy="2659189"/>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spAutoFit/>
          </a:bodyPr>
          <a:lstStyle/>
          <a:p>
            <a:pPr algn="ctr"/>
            <a:r>
              <a:rPr lang="en-US" sz="4800" b="1" u="sng" dirty="0" smtClean="0">
                <a:solidFill>
                  <a:srgbClr val="000000"/>
                </a:solidFill>
              </a:rPr>
              <a:t>Buildings</a:t>
            </a:r>
            <a:r>
              <a:rPr lang="en-US" sz="4800" dirty="0" smtClean="0">
                <a:solidFill>
                  <a:srgbClr val="000000"/>
                </a:solidFill>
              </a:rPr>
              <a:t>:</a:t>
            </a:r>
          </a:p>
          <a:p>
            <a:pPr algn="ctr"/>
            <a:r>
              <a:rPr lang="en-US" sz="4800" dirty="0" smtClean="0">
                <a:solidFill>
                  <a:srgbClr val="000000"/>
                </a:solidFill>
              </a:rPr>
              <a:t>Factory Selection</a:t>
            </a:r>
          </a:p>
          <a:p>
            <a:pPr algn="ctr"/>
            <a:r>
              <a:rPr lang="en-US" sz="4800" dirty="0" smtClean="0">
                <a:solidFill>
                  <a:srgbClr val="000000"/>
                </a:solidFill>
              </a:rPr>
              <a:t>Unit Creation</a:t>
            </a:r>
            <a:endParaRPr lang="en-US" sz="4800" dirty="0">
              <a:solidFill>
                <a:srgbClr val="000000"/>
              </a:solidFill>
            </a:endParaRPr>
          </a:p>
        </p:txBody>
      </p:sp>
      <p:sp>
        <p:nvSpPr>
          <p:cNvPr id="349" name="Left Arrow 348"/>
          <p:cNvSpPr/>
          <p:nvPr/>
        </p:nvSpPr>
        <p:spPr>
          <a:xfrm rot="819736">
            <a:off x="32145013" y="26937708"/>
            <a:ext cx="3546287" cy="58753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0" name="TextBox 349"/>
          <p:cNvSpPr txBox="1"/>
          <p:nvPr/>
        </p:nvSpPr>
        <p:spPr>
          <a:xfrm>
            <a:off x="35366743" y="26625346"/>
            <a:ext cx="6642978" cy="3397853"/>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spAutoFit/>
          </a:bodyPr>
          <a:lstStyle/>
          <a:p>
            <a:pPr algn="ctr"/>
            <a:r>
              <a:rPr lang="en-US" sz="4800" b="1" u="sng" dirty="0" smtClean="0">
                <a:solidFill>
                  <a:srgbClr val="000000"/>
                </a:solidFill>
              </a:rPr>
              <a:t>Info</a:t>
            </a:r>
            <a:r>
              <a:rPr lang="en-US" sz="4800" dirty="0" smtClean="0">
                <a:solidFill>
                  <a:srgbClr val="000000"/>
                </a:solidFill>
              </a:rPr>
              <a:t>:</a:t>
            </a:r>
          </a:p>
          <a:p>
            <a:pPr algn="ctr"/>
            <a:r>
              <a:rPr lang="en-US" sz="4800" dirty="0" smtClean="0">
                <a:solidFill>
                  <a:srgbClr val="000000"/>
                </a:solidFill>
              </a:rPr>
              <a:t>Health</a:t>
            </a:r>
          </a:p>
          <a:p>
            <a:pPr algn="ctr"/>
            <a:r>
              <a:rPr lang="en-US" sz="4800" dirty="0" smtClean="0">
                <a:solidFill>
                  <a:srgbClr val="000000"/>
                </a:solidFill>
              </a:rPr>
              <a:t>Armor</a:t>
            </a:r>
          </a:p>
          <a:p>
            <a:pPr algn="ctr"/>
            <a:r>
              <a:rPr lang="en-US" sz="4800" dirty="0" smtClean="0">
                <a:solidFill>
                  <a:srgbClr val="000000"/>
                </a:solidFill>
              </a:rPr>
              <a:t>Damage</a:t>
            </a:r>
            <a:endParaRPr lang="en-US" sz="4800" dirty="0">
              <a:solidFill>
                <a:srgbClr val="000000"/>
              </a:solidFill>
            </a:endParaRPr>
          </a:p>
        </p:txBody>
      </p:sp>
      <p:sp>
        <p:nvSpPr>
          <p:cNvPr id="351" name="Left Arrow 350"/>
          <p:cNvSpPr/>
          <p:nvPr/>
        </p:nvSpPr>
        <p:spPr>
          <a:xfrm rot="955354" flipH="1" flipV="1">
            <a:off x="8347113" y="22994546"/>
            <a:ext cx="8682793" cy="581197"/>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2" name="TextBox 351"/>
          <p:cNvSpPr txBox="1"/>
          <p:nvPr/>
        </p:nvSpPr>
        <p:spPr>
          <a:xfrm>
            <a:off x="1267082" y="21172977"/>
            <a:ext cx="8171232" cy="3397853"/>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spAutoFit/>
          </a:bodyPr>
          <a:lstStyle/>
          <a:p>
            <a:pPr algn="just"/>
            <a:r>
              <a:rPr lang="en-US" sz="4800" dirty="0">
                <a:solidFill>
                  <a:srgbClr val="000000"/>
                </a:solidFill>
              </a:rPr>
              <a:t>Build up a base </a:t>
            </a:r>
            <a:r>
              <a:rPr lang="en-US" sz="4800" dirty="0" smtClean="0">
                <a:solidFill>
                  <a:srgbClr val="000000"/>
                </a:solidFill>
              </a:rPr>
              <a:t>within your “sphere of influence” around your main carrier or a captured planet.</a:t>
            </a:r>
            <a:endParaRPr lang="en-US" sz="4800" dirty="0">
              <a:solidFill>
                <a:srgbClr val="000000"/>
              </a:solidFill>
            </a:endParaRPr>
          </a:p>
        </p:txBody>
      </p:sp>
      <p:sp>
        <p:nvSpPr>
          <p:cNvPr id="356" name="TextBox 355"/>
          <p:cNvSpPr txBox="1"/>
          <p:nvPr/>
        </p:nvSpPr>
        <p:spPr>
          <a:xfrm>
            <a:off x="1276124" y="25432979"/>
            <a:ext cx="8171232" cy="3397853"/>
          </a:xfrm>
          <a:prstGeom prst="rect">
            <a:avLst/>
          </a:prstGeom>
          <a:solidFill>
            <a:schemeClr val="bg1">
              <a:lumMod val="75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lIns="438912" tIns="219456" rIns="438912" bIns="219456" rtlCol="0">
            <a:spAutoFit/>
          </a:bodyPr>
          <a:lstStyle/>
          <a:p>
            <a:pPr algn="just"/>
            <a:r>
              <a:rPr lang="en-US" sz="4800" dirty="0" smtClean="0">
                <a:solidFill>
                  <a:srgbClr val="000000"/>
                </a:solidFill>
              </a:rPr>
              <a:t>Construct a variety of buildings to defend your main carrier, attack enemy units, and explore the map.</a:t>
            </a:r>
            <a:endParaRPr lang="en-US" sz="4800" dirty="0">
              <a:solidFill>
                <a:srgbClr val="000000"/>
              </a:solidFill>
            </a:endParaRPr>
          </a:p>
        </p:txBody>
      </p:sp>
      <p:sp>
        <p:nvSpPr>
          <p:cNvPr id="220" name="TextBox 219"/>
          <p:cNvSpPr txBox="1"/>
          <p:nvPr/>
        </p:nvSpPr>
        <p:spPr>
          <a:xfrm>
            <a:off x="21916742" y="30712716"/>
            <a:ext cx="22532170" cy="3102389"/>
          </a:xfrm>
          <a:prstGeom prst="rect">
            <a:avLst/>
          </a:prstGeom>
          <a:noFill/>
        </p:spPr>
        <p:txBody>
          <a:bodyPr wrap="square" lIns="438912" tIns="219456" rIns="438912" bIns="219456" numCol="3" rtlCol="0">
            <a:spAutoFit/>
          </a:bodyPr>
          <a:lstStyle/>
          <a:p>
            <a:pPr algn="ctr"/>
            <a:r>
              <a:rPr lang="en-US" sz="5800" dirty="0"/>
              <a:t>Will Ruck</a:t>
            </a:r>
          </a:p>
          <a:p>
            <a:pPr algn="ctr"/>
            <a:r>
              <a:rPr lang="en-US" sz="5800" dirty="0"/>
              <a:t>Mike </a:t>
            </a:r>
            <a:r>
              <a:rPr lang="en-US" sz="5800" dirty="0" err="1"/>
              <a:t>McCarrick</a:t>
            </a:r>
            <a:endParaRPr lang="en-US" sz="5800" dirty="0"/>
          </a:p>
          <a:p>
            <a:pPr algn="ctr"/>
            <a:endParaRPr lang="en-US" sz="5800" dirty="0"/>
          </a:p>
          <a:p>
            <a:pPr algn="ctr"/>
            <a:r>
              <a:rPr lang="en-US" sz="5800" dirty="0"/>
              <a:t>Geoff McGinnis</a:t>
            </a:r>
          </a:p>
          <a:p>
            <a:pPr algn="ctr"/>
            <a:r>
              <a:rPr lang="en-US" sz="5800" dirty="0"/>
              <a:t>Erik Schilling	</a:t>
            </a:r>
          </a:p>
          <a:p>
            <a:pPr algn="ctr"/>
            <a:endParaRPr lang="en-US" sz="5800" dirty="0"/>
          </a:p>
          <a:p>
            <a:pPr algn="ctr"/>
            <a:r>
              <a:rPr lang="en-US" sz="5800" dirty="0"/>
              <a:t>Brett </a:t>
            </a:r>
            <a:r>
              <a:rPr lang="en-US" sz="5800" dirty="0" err="1"/>
              <a:t>Mugglin</a:t>
            </a:r>
            <a:endParaRPr lang="en-US" sz="5800" dirty="0"/>
          </a:p>
          <a:p>
            <a:pPr algn="ctr"/>
            <a:r>
              <a:rPr lang="en-US" sz="5800" dirty="0"/>
              <a:t>David Householder</a:t>
            </a:r>
          </a:p>
        </p:txBody>
      </p:sp>
      <p:sp>
        <p:nvSpPr>
          <p:cNvPr id="224" name="Oval 223"/>
          <p:cNvSpPr/>
          <p:nvPr/>
        </p:nvSpPr>
        <p:spPr>
          <a:xfrm>
            <a:off x="1560907" y="5221291"/>
            <a:ext cx="1759936" cy="1763957"/>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223" name="Picture 222" descr="CruiserIcon.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0134" y="5495048"/>
            <a:ext cx="1519823" cy="1460233"/>
          </a:xfrm>
          <a:prstGeom prst="rect">
            <a:avLst/>
          </a:prstGeom>
        </p:spPr>
      </p:pic>
      <p:sp>
        <p:nvSpPr>
          <p:cNvPr id="226" name="Oval 225"/>
          <p:cNvSpPr/>
          <p:nvPr/>
        </p:nvSpPr>
        <p:spPr>
          <a:xfrm flipH="1">
            <a:off x="1528394" y="7114097"/>
            <a:ext cx="1829498" cy="1774955"/>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225" name="Picture 224" descr="AttackCruiserIcon.psd"/>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6990" y="7285666"/>
            <a:ext cx="1570704" cy="1460789"/>
          </a:xfrm>
          <a:prstGeom prst="rect">
            <a:avLst/>
          </a:prstGeom>
        </p:spPr>
      </p:pic>
      <p:sp>
        <p:nvSpPr>
          <p:cNvPr id="282" name="Oval 281"/>
          <p:cNvSpPr/>
          <p:nvPr/>
        </p:nvSpPr>
        <p:spPr>
          <a:xfrm flipH="1">
            <a:off x="1539080" y="9012690"/>
            <a:ext cx="1778374" cy="1746506"/>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227" name="Picture 226" descr="BattleshipIcon.ps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92939" y="9164564"/>
            <a:ext cx="1709777" cy="1609623"/>
          </a:xfrm>
          <a:prstGeom prst="rect">
            <a:avLst/>
          </a:prstGeom>
        </p:spPr>
      </p:pic>
      <p:sp>
        <p:nvSpPr>
          <p:cNvPr id="287" name="Oval 286"/>
          <p:cNvSpPr/>
          <p:nvPr/>
        </p:nvSpPr>
        <p:spPr>
          <a:xfrm>
            <a:off x="1450382" y="10909886"/>
            <a:ext cx="1833981" cy="1743428"/>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286" name="Picture 285" descr="DestroyerIcon.psd"/>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3787" y="11111666"/>
            <a:ext cx="1661838" cy="1514383"/>
          </a:xfrm>
          <a:prstGeom prst="rect">
            <a:avLst/>
          </a:prstGeom>
        </p:spPr>
      </p:pic>
      <p:sp>
        <p:nvSpPr>
          <p:cNvPr id="325" name="Oval 324"/>
          <p:cNvSpPr/>
          <p:nvPr/>
        </p:nvSpPr>
        <p:spPr>
          <a:xfrm>
            <a:off x="1444027" y="12790073"/>
            <a:ext cx="1803314" cy="1737189"/>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19" name="Picture 318" descr="HeavyBomberIcon.ps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78141" y="13012814"/>
            <a:ext cx="1461752" cy="1349856"/>
          </a:xfrm>
          <a:prstGeom prst="rect">
            <a:avLst/>
          </a:prstGeom>
        </p:spPr>
      </p:pic>
      <p:sp>
        <p:nvSpPr>
          <p:cNvPr id="341" name="Oval 340"/>
          <p:cNvSpPr/>
          <p:nvPr/>
        </p:nvSpPr>
        <p:spPr>
          <a:xfrm flipH="1">
            <a:off x="1446920" y="14600910"/>
            <a:ext cx="1763398" cy="1807164"/>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31" name="Picture 330" descr="SupportIcon.psd"/>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3782" y="14881648"/>
            <a:ext cx="1437274" cy="1411967"/>
          </a:xfrm>
          <a:prstGeom prst="rect">
            <a:avLst/>
          </a:prstGeom>
        </p:spPr>
      </p:pic>
      <p:sp>
        <p:nvSpPr>
          <p:cNvPr id="343" name="Oval 342"/>
          <p:cNvSpPr/>
          <p:nvPr/>
        </p:nvSpPr>
        <p:spPr>
          <a:xfrm>
            <a:off x="9210294" y="1480846"/>
            <a:ext cx="1839662" cy="1770465"/>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42" name="Picture 341" descr="InterceptorFactory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4883" y="1692632"/>
            <a:ext cx="1422685" cy="1422684"/>
          </a:xfrm>
          <a:prstGeom prst="rect">
            <a:avLst/>
          </a:prstGeom>
        </p:spPr>
      </p:pic>
      <p:sp>
        <p:nvSpPr>
          <p:cNvPr id="354" name="Oval 353"/>
          <p:cNvSpPr/>
          <p:nvPr/>
        </p:nvSpPr>
        <p:spPr>
          <a:xfrm>
            <a:off x="9218070" y="3325579"/>
            <a:ext cx="1815685" cy="1765811"/>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44" name="Picture 343" descr="FighterFactoryIco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44933" y="3394349"/>
            <a:ext cx="1607038" cy="1623979"/>
          </a:xfrm>
          <a:prstGeom prst="rect">
            <a:avLst/>
          </a:prstGeom>
        </p:spPr>
      </p:pic>
      <p:sp>
        <p:nvSpPr>
          <p:cNvPr id="357" name="Oval 356"/>
          <p:cNvSpPr/>
          <p:nvPr/>
        </p:nvSpPr>
        <p:spPr>
          <a:xfrm>
            <a:off x="9172343" y="5221292"/>
            <a:ext cx="1861412" cy="1774243"/>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55" name="Picture 354" descr="CruiserFactoryIco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41890" y="5332132"/>
            <a:ext cx="1602701" cy="1587353"/>
          </a:xfrm>
          <a:prstGeom prst="rect">
            <a:avLst/>
          </a:prstGeom>
        </p:spPr>
      </p:pic>
      <p:sp>
        <p:nvSpPr>
          <p:cNvPr id="359" name="Oval 358"/>
          <p:cNvSpPr/>
          <p:nvPr/>
        </p:nvSpPr>
        <p:spPr>
          <a:xfrm>
            <a:off x="9157009" y="7114099"/>
            <a:ext cx="1829286" cy="1779402"/>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58" name="Picture 357" descr="AttackCruiserFactoryIcon.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353591" y="7329381"/>
            <a:ext cx="1498095" cy="1514197"/>
          </a:xfrm>
          <a:prstGeom prst="rect">
            <a:avLst/>
          </a:prstGeom>
        </p:spPr>
      </p:pic>
      <p:sp>
        <p:nvSpPr>
          <p:cNvPr id="362" name="Oval 361"/>
          <p:cNvSpPr/>
          <p:nvPr/>
        </p:nvSpPr>
        <p:spPr>
          <a:xfrm>
            <a:off x="9153654" y="9012691"/>
            <a:ext cx="1839662" cy="1783704"/>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60" name="Picture 359" descr="BattleshipFactoryIcon.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35420" y="9218721"/>
            <a:ext cx="1512719" cy="1524030"/>
          </a:xfrm>
          <a:prstGeom prst="rect">
            <a:avLst/>
          </a:prstGeom>
        </p:spPr>
      </p:pic>
      <p:sp>
        <p:nvSpPr>
          <p:cNvPr id="364" name="Oval 363"/>
          <p:cNvSpPr/>
          <p:nvPr/>
        </p:nvSpPr>
        <p:spPr>
          <a:xfrm>
            <a:off x="9139253" y="10909887"/>
            <a:ext cx="1839662" cy="1784916"/>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63" name="Picture 362" descr="DestroyerFactoryIcon.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348398" y="11095834"/>
            <a:ext cx="1459734" cy="1471649"/>
          </a:xfrm>
          <a:prstGeom prst="rect">
            <a:avLst/>
          </a:prstGeom>
        </p:spPr>
      </p:pic>
      <p:sp>
        <p:nvSpPr>
          <p:cNvPr id="367" name="Oval 366"/>
          <p:cNvSpPr/>
          <p:nvPr/>
        </p:nvSpPr>
        <p:spPr>
          <a:xfrm>
            <a:off x="9093177" y="12790073"/>
            <a:ext cx="1866838" cy="1772829"/>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65" name="Picture 364" descr="HeavyBomberFactoryIcon.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24985" y="12910288"/>
            <a:ext cx="1592302" cy="1571217"/>
          </a:xfrm>
          <a:prstGeom prst="rect">
            <a:avLst/>
          </a:prstGeom>
        </p:spPr>
      </p:pic>
      <p:sp>
        <p:nvSpPr>
          <p:cNvPr id="369" name="Oval 368"/>
          <p:cNvSpPr/>
          <p:nvPr/>
        </p:nvSpPr>
        <p:spPr>
          <a:xfrm>
            <a:off x="9065207" y="14644117"/>
            <a:ext cx="1817256" cy="1763957"/>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68" name="Picture 367" descr="SupportFactoryIcon.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96020" y="14800351"/>
            <a:ext cx="1361381" cy="1373100"/>
          </a:xfrm>
          <a:prstGeom prst="rect">
            <a:avLst/>
          </a:prstGeom>
        </p:spPr>
      </p:pic>
      <p:sp>
        <p:nvSpPr>
          <p:cNvPr id="371" name="Oval 370"/>
          <p:cNvSpPr/>
          <p:nvPr/>
        </p:nvSpPr>
        <p:spPr>
          <a:xfrm flipH="1">
            <a:off x="9079127" y="16522619"/>
            <a:ext cx="1819387" cy="1743429"/>
          </a:xfrm>
          <a:prstGeom prst="ellipse">
            <a:avLst/>
          </a:prstGeom>
          <a:solidFill>
            <a:srgbClr val="BFBFBF"/>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300"/>
          </a:p>
        </p:txBody>
      </p:sp>
      <p:pic>
        <p:nvPicPr>
          <p:cNvPr id="370" name="Picture 369" descr="MissileTurretIcon.psd"/>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281042" y="16757053"/>
            <a:ext cx="1482908" cy="1362170"/>
          </a:xfrm>
          <a:prstGeom prst="rect">
            <a:avLst/>
          </a:prstGeom>
        </p:spPr>
      </p:pic>
      <p:pic>
        <p:nvPicPr>
          <p:cNvPr id="372" name="Picture 371" descr="blackerhole.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005441" y="15537324"/>
            <a:ext cx="2744082" cy="255061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373" name="Picture 372" descr="mineexplosion.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3226322" y="12818254"/>
            <a:ext cx="2673365" cy="249276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374" name="Picture 373" descr="jigsaw-piece.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2467067" y="6145022"/>
            <a:ext cx="3285574" cy="3325034"/>
          </a:xfrm>
          <a:prstGeom prst="rect">
            <a:avLst/>
          </a:prstGeom>
          <a:ln>
            <a:solidFill>
              <a:srgbClr val="C0504D"/>
            </a:solidFill>
          </a:ln>
        </p:spPr>
      </p:pic>
    </p:spTree>
    <p:extLst>
      <p:ext uri="{BB962C8B-B14F-4D97-AF65-F5344CB8AC3E}">
        <p14:creationId xmlns:p14="http://schemas.microsoft.com/office/powerpoint/2010/main" val="3777162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TotalTime>
  <Words>219</Words>
  <Application>Microsoft Macintosh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Householder</dc:creator>
  <cp:lastModifiedBy>David Householder</cp:lastModifiedBy>
  <cp:revision>52</cp:revision>
  <dcterms:created xsi:type="dcterms:W3CDTF">2014-04-07T15:27:10Z</dcterms:created>
  <dcterms:modified xsi:type="dcterms:W3CDTF">2014-04-17T19:30:34Z</dcterms:modified>
</cp:coreProperties>
</file>