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171A30-0964-4FD1-8F06-69A8DF3076A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71A30-0964-4FD1-8F06-69A8DF3076A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71A30-0964-4FD1-8F06-69A8DF3076A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71A30-0964-4FD1-8F06-69A8DF3076A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71A30-0964-4FD1-8F06-69A8DF3076A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171A30-0964-4FD1-8F06-69A8DF3076AE}"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171A30-0964-4FD1-8F06-69A8DF3076AE}"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171A30-0964-4FD1-8F06-69A8DF3076AE}"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71A30-0964-4FD1-8F06-69A8DF3076AE}"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1A30-0964-4FD1-8F06-69A8DF3076AE}"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1A30-0964-4FD1-8F06-69A8DF3076AE}"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CA37E-F51A-4593-81DC-74179F4A6F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71A30-0964-4FD1-8F06-69A8DF3076AE}"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CA37E-F51A-4593-81DC-74179F4A6F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hyperlink" Target="http://www.osu.edu/"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
            <a:ext cx="2362201" cy="2539157"/>
          </a:xfrm>
          <a:prstGeom prst="rect">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1600" u="sng" dirty="0" smtClean="0">
                <a:solidFill>
                  <a:schemeClr val="tx1"/>
                </a:solidFill>
              </a:rPr>
              <a:t>Portals</a:t>
            </a:r>
          </a:p>
          <a:p>
            <a:r>
              <a:rPr lang="en-US" sz="1100" dirty="0" smtClean="0">
                <a:solidFill>
                  <a:schemeClr val="tx1"/>
                </a:solidFill>
              </a:rPr>
              <a:t>The portals allow us to manipulate the player’s location seamlessly. Throughout the asylum, hidden portals are used to confuse, trap, and disorient the player. The portals themselves act like a hole cut into the view, and the image from a corresponding portal camera is displayed in the empty space. Through tricky camera work and careful alignment, the portal camera orbits the portals exit point, displaying an uninterrupted view for the player.</a:t>
            </a:r>
          </a:p>
        </p:txBody>
      </p:sp>
      <p:sp>
        <p:nvSpPr>
          <p:cNvPr id="16" name="TextBox 15"/>
          <p:cNvSpPr txBox="1"/>
          <p:nvPr/>
        </p:nvSpPr>
        <p:spPr>
          <a:xfrm>
            <a:off x="3124200" y="3900607"/>
            <a:ext cx="2362201" cy="1661993"/>
          </a:xfrm>
          <a:prstGeom prst="rect">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u="sng" dirty="0" smtClean="0">
                <a:solidFill>
                  <a:schemeClr val="tx1"/>
                </a:solidFill>
              </a:rPr>
              <a:t>Animation</a:t>
            </a:r>
          </a:p>
          <a:p>
            <a:r>
              <a:rPr lang="en-US" sz="1100" dirty="0" smtClean="0">
                <a:solidFill>
                  <a:schemeClr val="tx1"/>
                </a:solidFill>
              </a:rPr>
              <a:t>Created using Unity’s </a:t>
            </a:r>
            <a:r>
              <a:rPr lang="en-US" sz="1100" dirty="0" err="1" smtClean="0">
                <a:solidFill>
                  <a:schemeClr val="tx1"/>
                </a:solidFill>
              </a:rPr>
              <a:t>Mechanim</a:t>
            </a:r>
            <a:r>
              <a:rPr lang="en-US" sz="1100" dirty="0" smtClean="0">
                <a:solidFill>
                  <a:schemeClr val="tx1"/>
                </a:solidFill>
              </a:rPr>
              <a:t> animation system, using an envelope-weighted bone animation system. The key frames were made with blender. Her various actions are deceptively few – only a walking, idle, running, and searching animation are triggered.</a:t>
            </a:r>
          </a:p>
        </p:txBody>
      </p:sp>
      <p:sp>
        <p:nvSpPr>
          <p:cNvPr id="18" name="TextBox 17"/>
          <p:cNvSpPr txBox="1"/>
          <p:nvPr/>
        </p:nvSpPr>
        <p:spPr>
          <a:xfrm>
            <a:off x="3352800" y="838200"/>
            <a:ext cx="2362201" cy="1815882"/>
          </a:xfrm>
          <a:prstGeom prst="rect">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u="sng" dirty="0" err="1" smtClean="0">
                <a:solidFill>
                  <a:schemeClr val="tx1"/>
                </a:solidFill>
              </a:rPr>
              <a:t>Throwable</a:t>
            </a:r>
            <a:r>
              <a:rPr lang="en-US" sz="1600" u="sng" dirty="0" smtClean="0">
                <a:solidFill>
                  <a:schemeClr val="tx1"/>
                </a:solidFill>
              </a:rPr>
              <a:t> Objects</a:t>
            </a:r>
          </a:p>
          <a:p>
            <a:r>
              <a:rPr lang="en-US" sz="1200" dirty="0" smtClean="0">
                <a:solidFill>
                  <a:schemeClr val="tx1"/>
                </a:solidFill>
              </a:rPr>
              <a:t>When props are thrown, the distance between the prop collision point and </a:t>
            </a:r>
            <a:r>
              <a:rPr lang="en-US" sz="1200" dirty="0" err="1" smtClean="0">
                <a:solidFill>
                  <a:schemeClr val="tx1"/>
                </a:solidFill>
              </a:rPr>
              <a:t>Atalyah</a:t>
            </a:r>
            <a:r>
              <a:rPr lang="en-US" sz="1200" dirty="0" smtClean="0">
                <a:solidFill>
                  <a:schemeClr val="tx1"/>
                </a:solidFill>
              </a:rPr>
              <a:t> is calculated. If that calculated distance is less than </a:t>
            </a:r>
            <a:r>
              <a:rPr lang="en-US" sz="1200" dirty="0" err="1" smtClean="0">
                <a:solidFill>
                  <a:schemeClr val="tx1"/>
                </a:solidFill>
              </a:rPr>
              <a:t>Atalyah’s</a:t>
            </a:r>
            <a:r>
              <a:rPr lang="en-US" sz="1200" dirty="0" smtClean="0">
                <a:solidFill>
                  <a:schemeClr val="tx1"/>
                </a:solidFill>
              </a:rPr>
              <a:t> hearing threshold, she hears the sound and moves towards the noise source</a:t>
            </a:r>
          </a:p>
        </p:txBody>
      </p:sp>
      <p:sp>
        <p:nvSpPr>
          <p:cNvPr id="20" name="TextBox 19"/>
          <p:cNvSpPr txBox="1"/>
          <p:nvPr/>
        </p:nvSpPr>
        <p:spPr>
          <a:xfrm>
            <a:off x="6400800" y="381000"/>
            <a:ext cx="2362201" cy="1631216"/>
          </a:xfrm>
          <a:prstGeom prst="rect">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u="sng" dirty="0" err="1" smtClean="0">
                <a:solidFill>
                  <a:schemeClr val="tx1"/>
                </a:solidFill>
              </a:rPr>
              <a:t>Atalyah</a:t>
            </a:r>
            <a:r>
              <a:rPr lang="en-US" sz="1400" u="sng" dirty="0" smtClean="0">
                <a:solidFill>
                  <a:schemeClr val="tx1"/>
                </a:solidFill>
              </a:rPr>
              <a:t> Wandering AI</a:t>
            </a:r>
          </a:p>
          <a:p>
            <a:r>
              <a:rPr lang="en-US" sz="1200" dirty="0" smtClean="0">
                <a:solidFill>
                  <a:schemeClr val="tx1"/>
                </a:solidFill>
              </a:rPr>
              <a:t>Throughout the asylum are invisible waypoints. </a:t>
            </a:r>
            <a:r>
              <a:rPr lang="en-US" sz="1200" dirty="0" err="1" smtClean="0">
                <a:solidFill>
                  <a:schemeClr val="tx1"/>
                </a:solidFill>
              </a:rPr>
              <a:t>Atalyah</a:t>
            </a:r>
            <a:r>
              <a:rPr lang="en-US" sz="1200" dirty="0" smtClean="0">
                <a:solidFill>
                  <a:schemeClr val="tx1"/>
                </a:solidFill>
              </a:rPr>
              <a:t> will randomly choose a waypoint to walk to. Once she arrives, she scans the area for a few seconds then chooses a new waypoint to patrol to.</a:t>
            </a:r>
          </a:p>
        </p:txBody>
      </p:sp>
      <p:sp>
        <p:nvSpPr>
          <p:cNvPr id="21" name="TextBox 20"/>
          <p:cNvSpPr txBox="1"/>
          <p:nvPr/>
        </p:nvSpPr>
        <p:spPr>
          <a:xfrm>
            <a:off x="6400800" y="2438400"/>
            <a:ext cx="2362201" cy="1785104"/>
          </a:xfrm>
          <a:prstGeom prst="rect">
            <a:avLst/>
          </a:prstGeom>
          <a:solidFill>
            <a:schemeClr val="bg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u="sng" dirty="0" err="1" smtClean="0">
                <a:solidFill>
                  <a:schemeClr val="tx1"/>
                </a:solidFill>
              </a:rPr>
              <a:t>Atalyah</a:t>
            </a:r>
            <a:r>
              <a:rPr lang="en-US" sz="1400" u="sng" dirty="0" smtClean="0">
                <a:solidFill>
                  <a:schemeClr val="tx1"/>
                </a:solidFill>
              </a:rPr>
              <a:t> Attacking AI</a:t>
            </a:r>
          </a:p>
          <a:p>
            <a:r>
              <a:rPr lang="en-US" sz="1200" dirty="0" smtClean="0">
                <a:solidFill>
                  <a:schemeClr val="tx1"/>
                </a:solidFill>
              </a:rPr>
              <a:t>If you enter </a:t>
            </a:r>
            <a:r>
              <a:rPr lang="en-US" sz="1200" dirty="0" err="1" smtClean="0">
                <a:solidFill>
                  <a:schemeClr val="tx1"/>
                </a:solidFill>
              </a:rPr>
              <a:t>Atalyah’s</a:t>
            </a:r>
            <a:r>
              <a:rPr lang="en-US" sz="1200" dirty="0" smtClean="0">
                <a:solidFill>
                  <a:schemeClr val="tx1"/>
                </a:solidFill>
              </a:rPr>
              <a:t> field of vision as she patrols the asylum, she will begin chasing you. If you </a:t>
            </a:r>
            <a:r>
              <a:rPr lang="en-US" sz="1200" dirty="0" err="1" smtClean="0">
                <a:solidFill>
                  <a:schemeClr val="tx1"/>
                </a:solidFill>
              </a:rPr>
              <a:t>leaveher</a:t>
            </a:r>
            <a:r>
              <a:rPr lang="en-US" sz="1200" dirty="0" smtClean="0">
                <a:solidFill>
                  <a:schemeClr val="tx1"/>
                </a:solidFill>
              </a:rPr>
              <a:t> field of vision, either by running out of it or hiding behind an object, she will continue patrolling. If </a:t>
            </a:r>
            <a:r>
              <a:rPr lang="en-US" sz="1200" dirty="0" err="1" smtClean="0">
                <a:solidFill>
                  <a:schemeClr val="tx1"/>
                </a:solidFill>
              </a:rPr>
              <a:t>Atalyah</a:t>
            </a:r>
            <a:r>
              <a:rPr lang="en-US" sz="1200" dirty="0" smtClean="0">
                <a:solidFill>
                  <a:schemeClr val="tx1"/>
                </a:solidFill>
              </a:rPr>
              <a:t> gets close enough, she will kill you.</a:t>
            </a:r>
          </a:p>
        </p:txBody>
      </p:sp>
      <p:sp>
        <p:nvSpPr>
          <p:cNvPr id="3" name="TextBox 2"/>
          <p:cNvSpPr txBox="1"/>
          <p:nvPr/>
        </p:nvSpPr>
        <p:spPr>
          <a:xfrm>
            <a:off x="304800" y="5105400"/>
            <a:ext cx="2286000" cy="1123384"/>
          </a:xfrm>
          <a:prstGeom prst="rect">
            <a:avLst/>
          </a:prstGeom>
          <a:solidFill>
            <a:schemeClr val="bg1">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u="sng" dirty="0"/>
              <a:t>Portal Architecture</a:t>
            </a:r>
            <a:endParaRPr lang="en-US" sz="1200" dirty="0"/>
          </a:p>
          <a:p>
            <a:r>
              <a:rPr lang="en-US" sz="1100" dirty="0" smtClean="0"/>
              <a:t>An Architect </a:t>
            </a:r>
            <a:r>
              <a:rPr lang="en-US" sz="1100" dirty="0"/>
              <a:t>was implemented to coordinate which portals to enable at any given time.  This is decided by </a:t>
            </a:r>
            <a:r>
              <a:rPr lang="en-US" sz="1100" dirty="0" smtClean="0"/>
              <a:t>factors </a:t>
            </a:r>
            <a:r>
              <a:rPr lang="en-US" sz="1100" dirty="0"/>
              <a:t>including player location and progression of the game state</a:t>
            </a:r>
            <a:r>
              <a:rPr lang="en-US" sz="1100" dirty="0" smtClean="0"/>
              <a:t>.</a:t>
            </a:r>
            <a:endParaRPr lang="en-US" sz="1100" dirty="0"/>
          </a:p>
        </p:txBody>
      </p:sp>
      <p:sp>
        <p:nvSpPr>
          <p:cNvPr id="12" name="TextBox 11"/>
          <p:cNvSpPr txBox="1"/>
          <p:nvPr/>
        </p:nvSpPr>
        <p:spPr>
          <a:xfrm>
            <a:off x="112015" y="6336268"/>
            <a:ext cx="8955785" cy="369332"/>
          </a:xfrm>
          <a:prstGeom prst="rect">
            <a:avLst/>
          </a:prstGeom>
          <a:solidFill>
            <a:schemeClr val="bg1">
              <a:lumMod val="75000"/>
            </a:schemeClr>
          </a:solidFill>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pPr algn="ctr"/>
            <a:r>
              <a:rPr lang="en-US" dirty="0" err="1" smtClean="0">
                <a:solidFill>
                  <a:schemeClr val="tx1"/>
                </a:solidFill>
              </a:rPr>
              <a:t>Serambiguous</a:t>
            </a:r>
            <a:r>
              <a:rPr lang="en-US" dirty="0" smtClean="0">
                <a:solidFill>
                  <a:schemeClr val="tx1"/>
                </a:solidFill>
              </a:rPr>
              <a:t> Games: Tony </a:t>
            </a:r>
            <a:r>
              <a:rPr lang="en-US" dirty="0" err="1" smtClean="0">
                <a:solidFill>
                  <a:schemeClr val="tx1"/>
                </a:solidFill>
              </a:rPr>
              <a:t>Xu</a:t>
            </a:r>
            <a:r>
              <a:rPr lang="en-US" dirty="0" smtClean="0">
                <a:solidFill>
                  <a:schemeClr val="tx1"/>
                </a:solidFill>
              </a:rPr>
              <a:t>, Robert Feeney, </a:t>
            </a:r>
            <a:r>
              <a:rPr lang="en-US" dirty="0" err="1" smtClean="0">
                <a:solidFill>
                  <a:schemeClr val="tx1"/>
                </a:solidFill>
              </a:rPr>
              <a:t>Steffan</a:t>
            </a:r>
            <a:r>
              <a:rPr lang="en-US" dirty="0" smtClean="0">
                <a:solidFill>
                  <a:schemeClr val="tx1"/>
                </a:solidFill>
              </a:rPr>
              <a:t> Pease, Ting-Chun Sun, Nicole Shaddock</a:t>
            </a:r>
            <a:endParaRPr lang="en-US" dirty="0">
              <a:solidFill>
                <a:schemeClr val="tx1"/>
              </a:solidFill>
            </a:endParaRPr>
          </a:p>
        </p:txBody>
      </p:sp>
      <p:pic>
        <p:nvPicPr>
          <p:cNvPr id="14" name="Picture 2" descr="Ohio State University logo">
            <a:hlinkClick r:id="rId2" tooltip="The Ohio State University"/>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67600" y="4920734"/>
            <a:ext cx="1246460" cy="1251466"/>
          </a:xfrm>
          <a:prstGeom prst="rect">
            <a:avLst/>
          </a:prstGeom>
          <a:solidFill>
            <a:srgbClr val="000000">
              <a:shade val="95000"/>
            </a:srgbClr>
          </a:solidFill>
          <a:ln w="76200" cap="sq">
            <a:solidFill>
              <a:srgbClr val="000000"/>
            </a:solidFill>
            <a:miter lim="800000"/>
          </a:ln>
          <a:effectLst>
            <a:outerShdw blurRad="254000" dist="190500" dir="2700000" sy="90000" algn="bl" rotWithShape="0">
              <a:srgbClr val="000000">
                <a:alpha val="40000"/>
              </a:srgbClr>
            </a:outerShdw>
          </a:effectLst>
          <a:extLst/>
        </p:spPr>
      </p:pic>
      <p:sp>
        <p:nvSpPr>
          <p:cNvPr id="17" name="Title 15"/>
          <p:cNvSpPr txBox="1">
            <a:spLocks/>
          </p:cNvSpPr>
          <p:nvPr/>
        </p:nvSpPr>
        <p:spPr>
          <a:xfrm>
            <a:off x="2514600" y="1"/>
            <a:ext cx="3733800" cy="914399"/>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smtClean="0">
                <a:ln>
                  <a:noFill/>
                </a:ln>
                <a:solidFill>
                  <a:schemeClr val="tx1"/>
                </a:solidFill>
                <a:effectLst/>
                <a:uLnTx/>
                <a:uFillTx/>
                <a:latin typeface="Chiller" pitchFamily="82" charset="0"/>
                <a:ea typeface="+mj-ea"/>
                <a:cs typeface="+mj-cs"/>
              </a:rPr>
              <a:t>Forsaken</a:t>
            </a:r>
            <a:endParaRPr kumimoji="0" lang="en-US" sz="5400" b="1" i="0" u="none" strike="noStrike" kern="1200" cap="none" spc="0" normalizeH="0" baseline="0" noProof="0" dirty="0" smtClean="0">
              <a:ln>
                <a:noFill/>
              </a:ln>
              <a:solidFill>
                <a:schemeClr val="tx1"/>
              </a:solidFill>
              <a:effectLst/>
              <a:uLnTx/>
              <a:uFillTx/>
              <a:latin typeface="Chiller" pitchFamily="82" charset="0"/>
              <a:ea typeface="+mj-ea"/>
              <a:cs typeface="+mj-cs"/>
            </a:endParaRPr>
          </a:p>
        </p:txBody>
      </p:sp>
      <p:pic>
        <p:nvPicPr>
          <p:cNvPr id="1026" name="Picture 2" descr="https://lh5.googleusercontent.com/0QZImuchTrOVQobieEmB-Du3Or6owFVwtvqM8BkvhWvkyzHpCfgQ7ikA3PdCpwMe8H4AKyFbP41ngnAbQrid-QYx4O8m_T29WFdm8xZKj0dLSu5ryCyxDzOup0ohE0kCAOXR"/>
          <p:cNvPicPr>
            <a:picLocks noChangeAspect="1" noChangeArrowheads="1"/>
          </p:cNvPicPr>
          <p:nvPr/>
        </p:nvPicPr>
        <p:blipFill>
          <a:blip r:embed="rId4" cstate="print"/>
          <a:srcRect l="19249" r="15303"/>
          <a:stretch>
            <a:fillRect/>
          </a:stretch>
        </p:blipFill>
        <p:spPr bwMode="auto">
          <a:xfrm>
            <a:off x="304800" y="2971800"/>
            <a:ext cx="2286000" cy="1899398"/>
          </a:xfrm>
          <a:prstGeom prst="rect">
            <a:avLst/>
          </a:prstGeom>
          <a:noFill/>
        </p:spPr>
      </p:pic>
      <p:pic>
        <p:nvPicPr>
          <p:cNvPr id="1027" name="Picture 3"/>
          <p:cNvPicPr>
            <a:picLocks noChangeAspect="1" noChangeArrowheads="1"/>
          </p:cNvPicPr>
          <p:nvPr/>
        </p:nvPicPr>
        <p:blipFill>
          <a:blip r:embed="rId5" cstate="print"/>
          <a:srcRect/>
          <a:stretch>
            <a:fillRect/>
          </a:stretch>
        </p:blipFill>
        <p:spPr bwMode="auto">
          <a:xfrm>
            <a:off x="5791200" y="4572000"/>
            <a:ext cx="1409700" cy="1543050"/>
          </a:xfrm>
          <a:prstGeom prst="rect">
            <a:avLst/>
          </a:prstGeom>
          <a:noFill/>
          <a:ln w="9525">
            <a:noFill/>
            <a:miter lim="800000"/>
            <a:headEnd/>
            <a:tailEnd/>
          </a:ln>
        </p:spPr>
      </p:pic>
      <p:pic>
        <p:nvPicPr>
          <p:cNvPr id="1028" name="Picture 4"/>
          <p:cNvPicPr>
            <a:picLocks noChangeAspect="1" noChangeArrowheads="1"/>
          </p:cNvPicPr>
          <p:nvPr/>
        </p:nvPicPr>
        <p:blipFill>
          <a:blip r:embed="rId6" cstate="print"/>
          <a:srcRect/>
          <a:stretch>
            <a:fillRect/>
          </a:stretch>
        </p:blipFill>
        <p:spPr bwMode="auto">
          <a:xfrm>
            <a:off x="4876800" y="2743200"/>
            <a:ext cx="838200" cy="867229"/>
          </a:xfrm>
          <a:prstGeom prst="rect">
            <a:avLst/>
          </a:prstGeom>
          <a:solidFill>
            <a:srgbClr val="000000">
              <a:shade val="95000"/>
            </a:srgbClr>
          </a:solidFill>
          <a:ln w="9525" cap="sq">
            <a:solidFill>
              <a:srgbClr val="000000"/>
            </a:solidFill>
            <a:miter lim="800000"/>
          </a:ln>
          <a:effectLst>
            <a:outerShdw blurRad="254000" dist="190500" dir="2700000" sy="90000" algn="bl" rotWithShape="0">
              <a:srgbClr val="000000">
                <a:alpha val="40000"/>
              </a:srgbClr>
            </a:outerShdw>
          </a:effectLst>
        </p:spPr>
      </p:pic>
      <p:pic>
        <p:nvPicPr>
          <p:cNvPr id="1029" name="Picture 5"/>
          <p:cNvPicPr>
            <a:picLocks noChangeAspect="1" noChangeArrowheads="1"/>
          </p:cNvPicPr>
          <p:nvPr/>
        </p:nvPicPr>
        <p:blipFill>
          <a:blip r:embed="rId7" cstate="print"/>
          <a:srcRect/>
          <a:stretch>
            <a:fillRect/>
          </a:stretch>
        </p:blipFill>
        <p:spPr bwMode="auto">
          <a:xfrm>
            <a:off x="3352800" y="2743200"/>
            <a:ext cx="1066800" cy="841298"/>
          </a:xfrm>
          <a:prstGeom prst="rect">
            <a:avLst/>
          </a:prstGeom>
          <a:solidFill>
            <a:srgbClr val="000000">
              <a:shade val="95000"/>
            </a:srgbClr>
          </a:solidFill>
          <a:ln w="9525"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xmlns="" val="2738984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299</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Nicole</dc:creator>
  <cp:lastModifiedBy>Nicole</cp:lastModifiedBy>
  <cp:revision>1</cp:revision>
  <dcterms:created xsi:type="dcterms:W3CDTF">2014-12-09T03:21:27Z</dcterms:created>
  <dcterms:modified xsi:type="dcterms:W3CDTF">2014-12-09T03:22:34Z</dcterms:modified>
</cp:coreProperties>
</file>