
<file path=[Content_Types].xml><?xml version="1.0" encoding="utf-8"?>
<Types xmlns="http://schemas.openxmlformats.org/package/2006/content-types">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s/slide1.xml" ContentType="application/vnd.openxmlformats-officedocument.presentationml.slide+xml"/>
  <Override PartName="/ppt/theme/theme1.xml" ContentType="application/vnd.openxmlformats-officedocument.theme+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7004050" cy="9283700"/>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EAEAEA"/>
    <a:srgbClr val="FFFFFF"/>
    <a:srgbClr val="CCECFF"/>
    <a:srgbClr val="F8F8F8"/>
    <a:srgbClr val="003A74"/>
    <a:srgbClr val="FFFF66"/>
    <a:srgbClr val="366EA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72" autoAdjust="0"/>
    <p:restoredTop sz="99899" autoAdjust="0"/>
  </p:normalViewPr>
  <p:slideViewPr>
    <p:cSldViewPr>
      <p:cViewPr>
        <p:scale>
          <a:sx n="25" d="100"/>
          <a:sy n="25" d="100"/>
        </p:scale>
        <p:origin x="-90" y="1824"/>
      </p:cViewPr>
      <p:guideLst>
        <p:guide orient="horz" pos="10368"/>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Instructions"/>
          <p:cNvSpPr/>
          <p:nvPr userDrawn="1"/>
        </p:nvSpPr>
        <p:spPr>
          <a:xfrm>
            <a:off x="-10515600" y="0"/>
            <a:ext cx="9601200" cy="3291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1421" tIns="171421" rIns="171421" bIns="171421"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1800"/>
              </a:spcAft>
            </a:pPr>
            <a:r>
              <a:rPr lang="en-US" sz="7200" dirty="0" smtClean="0">
                <a:solidFill>
                  <a:srgbClr val="7F7F7F"/>
                </a:solidFill>
                <a:latin typeface="Calibri" pitchFamily="34" charset="0"/>
                <a:cs typeface="Calibri" panose="020F0502020204030204" pitchFamily="34" charset="0"/>
              </a:rPr>
              <a:t>Poster Print Size:</a:t>
            </a:r>
            <a:endParaRPr sz="7200" dirty="0">
              <a:solidFill>
                <a:srgbClr val="7F7F7F"/>
              </a:solidFill>
              <a:latin typeface="Calibri" pitchFamily="34" charset="0"/>
              <a:cs typeface="Calibri" panose="020F0502020204030204" pitchFamily="34" charset="0"/>
            </a:endParaRPr>
          </a:p>
          <a:p>
            <a:pPr lvl="0">
              <a:spcBef>
                <a:spcPts val="0"/>
              </a:spcBef>
              <a:spcAft>
                <a:spcPts val="1800"/>
              </a:spcAft>
            </a:pPr>
            <a:r>
              <a:rPr lang="en-US" sz="4900" dirty="0" smtClean="0">
                <a:solidFill>
                  <a:srgbClr val="7F7F7F"/>
                </a:solidFill>
                <a:latin typeface="Calibri" pitchFamily="34" charset="0"/>
                <a:cs typeface="Calibri" panose="020F0502020204030204" pitchFamily="34" charset="0"/>
              </a:rPr>
              <a:t>This poster template is 36” high by 48” wide. It can be used to print any poster with a 3:4 aspect ratio.</a:t>
            </a:r>
          </a:p>
          <a:p>
            <a:pPr lvl="0">
              <a:spcBef>
                <a:spcPts val="0"/>
              </a:spcBef>
              <a:spcAft>
                <a:spcPts val="1800"/>
              </a:spcAft>
            </a:pPr>
            <a:r>
              <a:rPr lang="en-US" sz="7200" dirty="0" smtClean="0">
                <a:solidFill>
                  <a:srgbClr val="7F7F7F"/>
                </a:solidFill>
                <a:latin typeface="Calibri" pitchFamily="34" charset="0"/>
                <a:cs typeface="Calibri" panose="020F0502020204030204" pitchFamily="34" charset="0"/>
              </a:rPr>
              <a:t>Placeholders</a:t>
            </a:r>
            <a:r>
              <a:rPr sz="7200" dirty="0" smtClean="0">
                <a:solidFill>
                  <a:srgbClr val="7F7F7F"/>
                </a:solidFill>
                <a:latin typeface="Calibri" pitchFamily="34" charset="0"/>
                <a:cs typeface="Calibri" panose="020F0502020204030204" pitchFamily="34" charset="0"/>
              </a:rPr>
              <a:t>:</a:t>
            </a:r>
            <a:endParaRPr sz="7200" dirty="0">
              <a:solidFill>
                <a:srgbClr val="7F7F7F"/>
              </a:solidFill>
              <a:latin typeface="Calibri" pitchFamily="34" charset="0"/>
              <a:cs typeface="Calibri" panose="020F0502020204030204" pitchFamily="34" charset="0"/>
            </a:endParaRPr>
          </a:p>
          <a:p>
            <a:pPr lvl="0">
              <a:spcBef>
                <a:spcPts val="0"/>
              </a:spcBef>
              <a:spcAft>
                <a:spcPts val="1800"/>
              </a:spcAft>
            </a:pPr>
            <a:r>
              <a:rPr sz="4900" dirty="0">
                <a:solidFill>
                  <a:srgbClr val="7F7F7F"/>
                </a:solidFill>
                <a:latin typeface="Calibri" pitchFamily="34" charset="0"/>
                <a:cs typeface="Calibri" panose="020F0502020204030204" pitchFamily="34" charset="0"/>
              </a:rPr>
              <a:t>The </a:t>
            </a:r>
            <a:r>
              <a:rPr lang="en-US" sz="4900" dirty="0" smtClean="0">
                <a:solidFill>
                  <a:srgbClr val="7F7F7F"/>
                </a:solidFill>
                <a:latin typeface="Calibri" pitchFamily="34" charset="0"/>
                <a:cs typeface="Calibri" panose="020F0502020204030204" pitchFamily="34" charset="0"/>
              </a:rPr>
              <a:t>various elements included</a:t>
            </a:r>
            <a:r>
              <a:rPr sz="4900" dirty="0" smtClean="0">
                <a:solidFill>
                  <a:srgbClr val="7F7F7F"/>
                </a:solidFill>
                <a:latin typeface="Calibri" pitchFamily="34" charset="0"/>
                <a:cs typeface="Calibri" panose="020F0502020204030204" pitchFamily="34" charset="0"/>
              </a:rPr>
              <a:t> </a:t>
            </a:r>
            <a:r>
              <a:rPr sz="4900" dirty="0">
                <a:solidFill>
                  <a:srgbClr val="7F7F7F"/>
                </a:solidFill>
                <a:latin typeface="Calibri" pitchFamily="34" charset="0"/>
                <a:cs typeface="Calibri" panose="020F0502020204030204" pitchFamily="34" charset="0"/>
              </a:rPr>
              <a:t>in this </a:t>
            </a:r>
            <a:r>
              <a:rPr lang="en-US" sz="4900" dirty="0" smtClean="0">
                <a:solidFill>
                  <a:srgbClr val="7F7F7F"/>
                </a:solidFill>
                <a:latin typeface="Calibri" pitchFamily="34" charset="0"/>
                <a:cs typeface="Calibri" panose="020F0502020204030204" pitchFamily="34" charset="0"/>
              </a:rPr>
              <a:t>poster are ones</a:t>
            </a:r>
            <a:r>
              <a:rPr lang="en-US" sz="4900" baseline="0" dirty="0" smtClean="0">
                <a:solidFill>
                  <a:srgbClr val="7F7F7F"/>
                </a:solidFill>
                <a:latin typeface="Calibri" pitchFamily="34" charset="0"/>
                <a:cs typeface="Calibri" panose="020F0502020204030204" pitchFamily="34" charset="0"/>
              </a:rPr>
              <a:t> we often see in medical, research, and scientific posters.</a:t>
            </a:r>
            <a:r>
              <a:rPr sz="4900" dirty="0" smtClean="0">
                <a:solidFill>
                  <a:srgbClr val="7F7F7F"/>
                </a:solidFill>
                <a:latin typeface="Calibri" pitchFamily="34" charset="0"/>
                <a:cs typeface="Calibri" panose="020F0502020204030204" pitchFamily="34" charset="0"/>
              </a:rPr>
              <a:t> </a:t>
            </a:r>
            <a:r>
              <a:rPr lang="en-US" sz="4900" dirty="0" smtClean="0">
                <a:solidFill>
                  <a:srgbClr val="7F7F7F"/>
                </a:solidFill>
                <a:latin typeface="Calibri" pitchFamily="34" charset="0"/>
                <a:cs typeface="Calibri" panose="020F0502020204030204" pitchFamily="34" charset="0"/>
              </a:rPr>
              <a:t>Feel</a:t>
            </a:r>
            <a:r>
              <a:rPr lang="en-US" sz="4900" baseline="0" dirty="0" smtClean="0">
                <a:solidFill>
                  <a:srgbClr val="7F7F7F"/>
                </a:solidFill>
                <a:latin typeface="Calibri" pitchFamily="34" charset="0"/>
                <a:cs typeface="Calibri" panose="020F0502020204030204" pitchFamily="34" charset="0"/>
              </a:rPr>
              <a:t> free to edit, move,  add, and delete items, or change the layout to suit your needs. Always check with your conference organizer for specific requirements.</a:t>
            </a:r>
          </a:p>
          <a:p>
            <a:pPr lvl="0">
              <a:spcBef>
                <a:spcPts val="0"/>
              </a:spcBef>
              <a:spcAft>
                <a:spcPts val="1800"/>
              </a:spcAft>
            </a:pPr>
            <a:r>
              <a:rPr lang="en-US" sz="7200" dirty="0" smtClean="0">
                <a:solidFill>
                  <a:srgbClr val="7F7F7F"/>
                </a:solidFill>
                <a:latin typeface="Calibri" pitchFamily="34" charset="0"/>
                <a:cs typeface="Calibri" panose="020F0502020204030204" pitchFamily="34" charset="0"/>
              </a:rPr>
              <a:t>Image</a:t>
            </a:r>
            <a:r>
              <a:rPr lang="en-US" sz="7200" baseline="0" dirty="0" smtClean="0">
                <a:solidFill>
                  <a:srgbClr val="7F7F7F"/>
                </a:solidFill>
                <a:latin typeface="Calibri" pitchFamily="34" charset="0"/>
                <a:cs typeface="Calibri" panose="020F0502020204030204" pitchFamily="34" charset="0"/>
              </a:rPr>
              <a:t> Quality</a:t>
            </a:r>
            <a:r>
              <a:rPr lang="en-US" sz="7200" dirty="0" smtClean="0">
                <a:solidFill>
                  <a:srgbClr val="7F7F7F"/>
                </a:solidFill>
                <a:latin typeface="Calibri" pitchFamily="34" charset="0"/>
                <a:cs typeface="Calibri" panose="020F0502020204030204" pitchFamily="34" charset="0"/>
              </a:rPr>
              <a:t>:</a:t>
            </a:r>
          </a:p>
          <a:p>
            <a:pPr lvl="0">
              <a:spcBef>
                <a:spcPts val="0"/>
              </a:spcBef>
              <a:spcAft>
                <a:spcPts val="1800"/>
              </a:spcAft>
            </a:pPr>
            <a:r>
              <a:rPr lang="en-US" sz="4900" dirty="0" smtClean="0">
                <a:solidFill>
                  <a:srgbClr val="7F7F7F"/>
                </a:solidFill>
                <a:latin typeface="Calibri" pitchFamily="34" charset="0"/>
                <a:cs typeface="Calibri" panose="020F0502020204030204" pitchFamily="34" charset="0"/>
              </a:rPr>
              <a:t>You can place digital photos or logo art in your poster file by selecting the </a:t>
            </a:r>
            <a:r>
              <a:rPr lang="en-US" sz="4900" b="1" dirty="0" smtClean="0">
                <a:solidFill>
                  <a:srgbClr val="7F7F7F"/>
                </a:solidFill>
                <a:latin typeface="Calibri" pitchFamily="34" charset="0"/>
                <a:cs typeface="Calibri" panose="020F0502020204030204" pitchFamily="34" charset="0"/>
              </a:rPr>
              <a:t>Insert, Picture</a:t>
            </a:r>
            <a:r>
              <a:rPr lang="en-US" sz="4900" dirty="0" smtClean="0">
                <a:solidFill>
                  <a:srgbClr val="7F7F7F"/>
                </a:solidFill>
                <a:latin typeface="Calibri" pitchFamily="34" charset="0"/>
                <a:cs typeface="Calibri" panose="020F0502020204030204" pitchFamily="34" charset="0"/>
              </a:rPr>
              <a:t> command, or by using standard copy &amp; paste. For best results, all graphic elements should be at least </a:t>
            </a:r>
            <a:r>
              <a:rPr lang="en-US" sz="4900" b="1" dirty="0" smtClean="0">
                <a:solidFill>
                  <a:srgbClr val="7F7F7F"/>
                </a:solidFill>
                <a:latin typeface="Calibri" pitchFamily="34" charset="0"/>
                <a:cs typeface="Calibri" panose="020F0502020204030204" pitchFamily="34" charset="0"/>
              </a:rPr>
              <a:t>150-200 pixels per inch in their final printed size</a:t>
            </a:r>
            <a:r>
              <a:rPr lang="en-US" sz="4900" dirty="0" smtClean="0">
                <a:solidFill>
                  <a:srgbClr val="7F7F7F"/>
                </a:solidFill>
                <a:latin typeface="Calibri" pitchFamily="34" charset="0"/>
                <a:cs typeface="Calibri" panose="020F0502020204030204" pitchFamily="34" charset="0"/>
              </a:rPr>
              <a:t>. For instance, a 1600 x 1200 pixel</a:t>
            </a:r>
            <a:r>
              <a:rPr lang="en-US" sz="4900" baseline="0" dirty="0" smtClean="0">
                <a:solidFill>
                  <a:srgbClr val="7F7F7F"/>
                </a:solidFill>
                <a:latin typeface="Calibri" pitchFamily="34" charset="0"/>
                <a:cs typeface="Calibri" panose="020F0502020204030204" pitchFamily="34" charset="0"/>
              </a:rPr>
              <a:t> photo will usually look fine up to </a:t>
            </a:r>
            <a:r>
              <a:rPr lang="en-US" sz="4900" dirty="0" smtClean="0">
                <a:solidFill>
                  <a:srgbClr val="7F7F7F"/>
                </a:solidFill>
                <a:latin typeface="Calibri" pitchFamily="34" charset="0"/>
                <a:cs typeface="Calibri" panose="020F0502020204030204" pitchFamily="34" charset="0"/>
              </a:rPr>
              <a:t>8“-10” wide on your printed poster.</a:t>
            </a:r>
          </a:p>
          <a:p>
            <a:pPr lvl="0">
              <a:spcBef>
                <a:spcPts val="0"/>
              </a:spcBef>
              <a:spcAft>
                <a:spcPts val="1800"/>
              </a:spcAft>
            </a:pPr>
            <a:r>
              <a:rPr lang="en-US" sz="4900" dirty="0" smtClean="0">
                <a:solidFill>
                  <a:srgbClr val="7F7F7F"/>
                </a:solidFill>
                <a:latin typeface="Calibri" pitchFamily="34" charset="0"/>
                <a:cs typeface="Calibri" panose="020F0502020204030204" pitchFamily="34" charset="0"/>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p>
          <a:p>
            <a:pPr lvl="0">
              <a:spcBef>
                <a:spcPts val="0"/>
              </a:spcBef>
              <a:spcAft>
                <a:spcPts val="1800"/>
              </a:spcAft>
            </a:pPr>
            <a:r>
              <a:rPr lang="en-US" sz="4900" dirty="0" smtClean="0">
                <a:solidFill>
                  <a:srgbClr val="7F7F7F"/>
                </a:solidFill>
                <a:latin typeface="Calibri" pitchFamily="34" charset="0"/>
                <a:cs typeface="Calibri" panose="020F0502020204030204" pitchFamily="34" charset="0"/>
              </a:rPr>
              <a:t>Please note that graphics from websites (such as the logo on your hospital's or university's home page) will only be 72dpi and not suitable for printing.</a:t>
            </a:r>
          </a:p>
          <a:p>
            <a:pPr lvl="0" algn="ctr">
              <a:spcBef>
                <a:spcPts val="0"/>
              </a:spcBef>
              <a:spcAft>
                <a:spcPts val="1800"/>
              </a:spcAft>
            </a:pPr>
            <a:r>
              <a:rPr lang="en-US" sz="3600" dirty="0" smtClean="0">
                <a:solidFill>
                  <a:srgbClr val="7F7F7F"/>
                </a:solidFill>
                <a:latin typeface="Calibri" pitchFamily="34" charset="0"/>
                <a:cs typeface="Calibri" panose="020F0502020204030204" pitchFamily="34" charset="0"/>
              </a:rPr>
              <a:t/>
            </a:r>
            <a:br>
              <a:rPr lang="en-US" sz="3600" dirty="0" smtClean="0">
                <a:solidFill>
                  <a:srgbClr val="7F7F7F"/>
                </a:solidFill>
                <a:latin typeface="Calibri" pitchFamily="34" charset="0"/>
                <a:cs typeface="Calibri" panose="020F0502020204030204" pitchFamily="34" charset="0"/>
              </a:rPr>
            </a:br>
            <a:r>
              <a:rPr lang="en-US" sz="3600" dirty="0" smtClean="0">
                <a:solidFill>
                  <a:srgbClr val="7F7F7F"/>
                </a:solidFill>
                <a:latin typeface="Calibri" pitchFamily="34" charset="0"/>
                <a:cs typeface="Calibri" panose="020F0502020204030204" pitchFamily="34" charset="0"/>
              </a:rPr>
              <a:t>[This sidebar area does not print.]</a:t>
            </a:r>
          </a:p>
        </p:txBody>
      </p:sp>
      <p:grpSp>
        <p:nvGrpSpPr>
          <p:cNvPr id="5" name="Group 4"/>
          <p:cNvGrpSpPr/>
          <p:nvPr userDrawn="1"/>
        </p:nvGrpSpPr>
        <p:grpSpPr>
          <a:xfrm>
            <a:off x="44805600" y="0"/>
            <a:ext cx="9601200" cy="32918400"/>
            <a:chOff x="33832800" y="0"/>
            <a:chExt cx="12801600" cy="43891200"/>
          </a:xfrm>
        </p:grpSpPr>
        <p:sp>
          <p:nvSpPr>
            <p:cNvPr id="6" name="Instructions"/>
            <p:cNvSpPr/>
            <p:nvPr userDrawn="1"/>
          </p:nvSpPr>
          <p:spPr>
            <a:xfrm>
              <a:off x="33832800" y="0"/>
              <a:ext cx="12801600" cy="4389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1800"/>
                </a:spcAft>
              </a:pPr>
              <a:r>
                <a:rPr lang="en-US" sz="7200" dirty="0" smtClean="0">
                  <a:solidFill>
                    <a:schemeClr val="bg1">
                      <a:lumMod val="50000"/>
                    </a:schemeClr>
                  </a:solidFill>
                  <a:latin typeface="Calibri" pitchFamily="34" charset="0"/>
                  <a:cs typeface="Calibri" panose="020F0502020204030204" pitchFamily="34" charset="0"/>
                </a:rPr>
                <a:t>Change</a:t>
              </a:r>
              <a:r>
                <a:rPr lang="en-US" sz="7200" baseline="0" dirty="0" smtClean="0">
                  <a:solidFill>
                    <a:schemeClr val="bg1">
                      <a:lumMod val="50000"/>
                    </a:schemeClr>
                  </a:solidFill>
                  <a:latin typeface="Calibri" pitchFamily="34" charset="0"/>
                  <a:cs typeface="Calibri" panose="020F0502020204030204" pitchFamily="34" charset="0"/>
                </a:rPr>
                <a:t> Color Theme</a:t>
              </a:r>
              <a:r>
                <a:rPr lang="en-US" sz="7200" dirty="0" smtClean="0">
                  <a:solidFill>
                    <a:schemeClr val="bg1">
                      <a:lumMod val="50000"/>
                    </a:schemeClr>
                  </a:solidFill>
                  <a:latin typeface="Calibri" pitchFamily="34" charset="0"/>
                  <a:cs typeface="Calibri" panose="020F0502020204030204" pitchFamily="34" charset="0"/>
                </a:rPr>
                <a:t>:</a:t>
              </a:r>
              <a:endParaRPr sz="720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r>
                <a:rPr lang="en-US" sz="4900" dirty="0" smtClean="0">
                  <a:solidFill>
                    <a:schemeClr val="bg1">
                      <a:lumMod val="50000"/>
                    </a:schemeClr>
                  </a:solidFill>
                  <a:latin typeface="Calibri" pitchFamily="34" charset="0"/>
                  <a:cs typeface="Calibri" panose="020F0502020204030204" pitchFamily="34" charset="0"/>
                </a:rPr>
                <a:t>This template is designed to use the built-in color themes in</a:t>
              </a:r>
              <a:r>
                <a:rPr lang="en-US" sz="4900" baseline="0" dirty="0" smtClean="0">
                  <a:solidFill>
                    <a:schemeClr val="bg1">
                      <a:lumMod val="50000"/>
                    </a:schemeClr>
                  </a:solidFill>
                  <a:latin typeface="Calibri" pitchFamily="34" charset="0"/>
                  <a:cs typeface="Calibri" panose="020F0502020204030204" pitchFamily="34" charset="0"/>
                </a:rPr>
                <a:t> the newer versions of PowerPoint.</a:t>
              </a:r>
            </a:p>
            <a:p>
              <a:pPr lvl="0">
                <a:spcBef>
                  <a:spcPts val="0"/>
                </a:spcBef>
                <a:spcAft>
                  <a:spcPts val="1800"/>
                </a:spcAft>
              </a:pPr>
              <a:r>
                <a:rPr lang="en-US" sz="4900" baseline="0" dirty="0" smtClean="0">
                  <a:solidFill>
                    <a:schemeClr val="bg1">
                      <a:lumMod val="50000"/>
                    </a:schemeClr>
                  </a:solidFill>
                  <a:latin typeface="Calibri" pitchFamily="34" charset="0"/>
                  <a:cs typeface="Calibri" panose="020F0502020204030204" pitchFamily="34" charset="0"/>
                </a:rPr>
                <a:t>To change the color theme, select the </a:t>
              </a:r>
              <a:r>
                <a:rPr lang="en-US" sz="4900" b="1" baseline="0" dirty="0" smtClean="0">
                  <a:solidFill>
                    <a:schemeClr val="bg1">
                      <a:lumMod val="50000"/>
                    </a:schemeClr>
                  </a:solidFill>
                  <a:latin typeface="Calibri" pitchFamily="34" charset="0"/>
                  <a:cs typeface="Calibri" panose="020F0502020204030204" pitchFamily="34" charset="0"/>
                </a:rPr>
                <a:t>Design</a:t>
              </a:r>
              <a:r>
                <a:rPr lang="en-US" sz="4900" baseline="0" dirty="0" smtClean="0">
                  <a:solidFill>
                    <a:schemeClr val="bg1">
                      <a:lumMod val="50000"/>
                    </a:schemeClr>
                  </a:solidFill>
                  <a:latin typeface="Calibri" pitchFamily="34" charset="0"/>
                  <a:cs typeface="Calibri" panose="020F0502020204030204" pitchFamily="34" charset="0"/>
                </a:rPr>
                <a:t> tab, then select the </a:t>
              </a:r>
              <a:r>
                <a:rPr lang="en-US" sz="4900" b="1" baseline="0" dirty="0" smtClean="0">
                  <a:solidFill>
                    <a:schemeClr val="bg1">
                      <a:lumMod val="50000"/>
                    </a:schemeClr>
                  </a:solidFill>
                  <a:latin typeface="Calibri" pitchFamily="34" charset="0"/>
                  <a:cs typeface="Calibri" panose="020F0502020204030204" pitchFamily="34" charset="0"/>
                </a:rPr>
                <a:t>Colors</a:t>
              </a:r>
              <a:r>
                <a:rPr lang="en-US" sz="4900" baseline="0" dirty="0" smtClean="0">
                  <a:solidFill>
                    <a:schemeClr val="bg1">
                      <a:lumMod val="50000"/>
                    </a:schemeClr>
                  </a:solidFill>
                  <a:latin typeface="Calibri" pitchFamily="34" charset="0"/>
                  <a:cs typeface="Calibri" panose="020F0502020204030204" pitchFamily="34" charset="0"/>
                </a:rPr>
                <a:t> drop-down list.</a:t>
              </a:r>
            </a:p>
            <a:p>
              <a:pPr lvl="0">
                <a:spcBef>
                  <a:spcPts val="0"/>
                </a:spcBef>
                <a:spcAft>
                  <a:spcPts val="1800"/>
                </a:spcAft>
              </a:pPr>
              <a:endParaRPr lang="en-US" sz="49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r>
                <a:rPr lang="en-US" sz="4900" baseline="0" dirty="0" smtClean="0">
                  <a:solidFill>
                    <a:schemeClr val="bg1">
                      <a:lumMod val="50000"/>
                    </a:schemeClr>
                  </a:solidFill>
                  <a:latin typeface="Calibri" pitchFamily="34" charset="0"/>
                  <a:cs typeface="Calibri" panose="020F0502020204030204" pitchFamily="34" charset="0"/>
                </a:rPr>
                <a:t>The default color theme for this template is “Office”, so you can always return to that after trying some of the alternatives.</a:t>
              </a:r>
            </a:p>
            <a:p>
              <a:pPr lvl="0">
                <a:spcBef>
                  <a:spcPts val="0"/>
                </a:spcBef>
                <a:spcAft>
                  <a:spcPts val="1800"/>
                </a:spcAft>
              </a:pPr>
              <a:r>
                <a:rPr lang="en-US" sz="7200" dirty="0" smtClean="0">
                  <a:solidFill>
                    <a:schemeClr val="bg1">
                      <a:lumMod val="50000"/>
                    </a:schemeClr>
                  </a:solidFill>
                  <a:latin typeface="Calibri" pitchFamily="34" charset="0"/>
                  <a:cs typeface="Calibri" panose="020F0502020204030204" pitchFamily="34" charset="0"/>
                </a:rPr>
                <a:t>Printing Your Poster:</a:t>
              </a:r>
            </a:p>
            <a:p>
              <a:pPr lvl="0">
                <a:spcBef>
                  <a:spcPts val="0"/>
                </a:spcBef>
                <a:spcAft>
                  <a:spcPts val="1800"/>
                </a:spcAft>
              </a:pPr>
              <a:r>
                <a:rPr lang="en-US" sz="4900" dirty="0" smtClean="0">
                  <a:solidFill>
                    <a:schemeClr val="bg1">
                      <a:lumMod val="50000"/>
                    </a:schemeClr>
                  </a:solidFill>
                  <a:latin typeface="Calibri" pitchFamily="34" charset="0"/>
                  <a:cs typeface="Calibri" panose="020F0502020204030204" pitchFamily="34" charset="0"/>
                </a:rPr>
                <a:t>Once your poster file is ready, visit</a:t>
              </a:r>
              <a:r>
                <a:rPr lang="en-US" sz="4900" baseline="0" dirty="0" smtClean="0">
                  <a:solidFill>
                    <a:schemeClr val="bg1">
                      <a:lumMod val="50000"/>
                    </a:schemeClr>
                  </a:solidFill>
                  <a:latin typeface="Calibri" pitchFamily="34" charset="0"/>
                  <a:cs typeface="Calibri" panose="020F0502020204030204" pitchFamily="34" charset="0"/>
                </a:rPr>
                <a:t> </a:t>
              </a:r>
              <a:r>
                <a:rPr lang="en-US" sz="4900" b="1" baseline="0" dirty="0" smtClean="0">
                  <a:solidFill>
                    <a:schemeClr val="bg1">
                      <a:lumMod val="50000"/>
                    </a:schemeClr>
                  </a:solidFill>
                  <a:latin typeface="Calibri" pitchFamily="34" charset="0"/>
                  <a:cs typeface="Calibri" panose="020F0502020204030204" pitchFamily="34" charset="0"/>
                </a:rPr>
                <a:t>www.genigraphics.com</a:t>
              </a:r>
              <a:r>
                <a:rPr lang="en-US" sz="4900" baseline="0" dirty="0" smtClean="0">
                  <a:solidFill>
                    <a:schemeClr val="bg1">
                      <a:lumMod val="50000"/>
                    </a:schemeClr>
                  </a:solidFill>
                  <a:latin typeface="Calibri" pitchFamily="34" charset="0"/>
                  <a:cs typeface="Calibri" panose="020F0502020204030204" pitchFamily="34" charset="0"/>
                </a:rPr>
                <a:t> to order a high-quality, affordable poster print. Every order receives a free design review and we can delivery as fast as next business day within the US and Canada. </a:t>
              </a:r>
            </a:p>
            <a:p>
              <a:pPr lvl="0">
                <a:spcBef>
                  <a:spcPts val="0"/>
                </a:spcBef>
                <a:spcAft>
                  <a:spcPts val="1800"/>
                </a:spcAft>
              </a:pPr>
              <a:r>
                <a:rPr lang="en-US" sz="4900" baseline="0" dirty="0" smtClean="0">
                  <a:solidFill>
                    <a:schemeClr val="bg1">
                      <a:lumMod val="50000"/>
                    </a:schemeClr>
                  </a:solidFill>
                  <a:latin typeface="Calibri" pitchFamily="34" charset="0"/>
                  <a:cs typeface="Calibri" panose="020F0502020204030204" pitchFamily="34" charset="0"/>
                </a:rPr>
                <a:t>Genigraphics® has been producing output from PowerPoint® longer than anyone in the industry; dating back to when we helped Microsoft® design the PowerPoint® software. </a:t>
              </a:r>
            </a:p>
            <a:p>
              <a:pPr lvl="0">
                <a:spcBef>
                  <a:spcPts val="0"/>
                </a:spcBef>
                <a:spcAft>
                  <a:spcPts val="0"/>
                </a:spcAft>
              </a:pPr>
              <a:endParaRPr lang="en-US" sz="4900" baseline="0" dirty="0" smtClean="0">
                <a:solidFill>
                  <a:schemeClr val="bg1">
                    <a:lumMod val="50000"/>
                  </a:schemeClr>
                </a:solidFill>
                <a:latin typeface="Calibri" pitchFamily="34" charset="0"/>
                <a:cs typeface="Calibri" panose="020F0502020204030204" pitchFamily="34" charset="0"/>
              </a:endParaRPr>
            </a:p>
            <a:p>
              <a:pPr lvl="0" algn="ctr">
                <a:spcBef>
                  <a:spcPts val="0"/>
                </a:spcBef>
                <a:spcAft>
                  <a:spcPts val="0"/>
                </a:spcAft>
              </a:pPr>
              <a:r>
                <a:rPr lang="en-US" sz="4900" baseline="0" dirty="0" smtClean="0">
                  <a:solidFill>
                    <a:schemeClr val="bg1">
                      <a:lumMod val="50000"/>
                    </a:schemeClr>
                  </a:solidFill>
                  <a:latin typeface="Calibri" pitchFamily="34" charset="0"/>
                  <a:cs typeface="Calibri" panose="020F0502020204030204" pitchFamily="34" charset="0"/>
                </a:rPr>
                <a:t>US and Canada:  1-800-790-4001</a:t>
              </a:r>
              <a:br>
                <a:rPr lang="en-US" sz="4900" baseline="0" dirty="0" smtClean="0">
                  <a:solidFill>
                    <a:schemeClr val="bg1">
                      <a:lumMod val="50000"/>
                    </a:schemeClr>
                  </a:solidFill>
                  <a:latin typeface="Calibri" pitchFamily="34" charset="0"/>
                  <a:cs typeface="Calibri" panose="020F0502020204030204" pitchFamily="34" charset="0"/>
                </a:rPr>
              </a:br>
              <a:r>
                <a:rPr lang="en-US" sz="4900" baseline="0" dirty="0" smtClean="0">
                  <a:solidFill>
                    <a:schemeClr val="bg1">
                      <a:lumMod val="50000"/>
                    </a:schemeClr>
                  </a:solidFill>
                  <a:latin typeface="Calibri" pitchFamily="34" charset="0"/>
                  <a:cs typeface="Calibri" panose="020F0502020204030204" pitchFamily="34" charset="0"/>
                </a:rPr>
                <a:t>Email: info@genigraphics.com</a:t>
              </a:r>
            </a:p>
            <a:p>
              <a:pPr lvl="0" algn="ctr">
                <a:spcBef>
                  <a:spcPts val="0"/>
                </a:spcBef>
                <a:spcAft>
                  <a:spcPts val="0"/>
                </a:spcAft>
              </a:pPr>
              <a:r>
                <a:rPr lang="en-US" sz="3600" dirty="0" smtClean="0">
                  <a:solidFill>
                    <a:schemeClr val="bg1">
                      <a:lumMod val="50000"/>
                    </a:schemeClr>
                  </a:solidFill>
                  <a:latin typeface="Calibri" pitchFamily="34" charset="0"/>
                  <a:cs typeface="Calibri" panose="020F0502020204030204" pitchFamily="34" charset="0"/>
                </a:rPr>
                <a:t/>
              </a:r>
              <a:br>
                <a:rPr lang="en-US" sz="3600" dirty="0" smtClean="0">
                  <a:solidFill>
                    <a:schemeClr val="bg1">
                      <a:lumMod val="50000"/>
                    </a:schemeClr>
                  </a:solidFill>
                  <a:latin typeface="Calibri" pitchFamily="34" charset="0"/>
                  <a:cs typeface="Calibri" panose="020F0502020204030204" pitchFamily="34" charset="0"/>
                </a:rPr>
              </a:br>
              <a:r>
                <a:rPr lang="en-US" sz="3600" dirty="0" smtClean="0">
                  <a:solidFill>
                    <a:schemeClr val="bg1">
                      <a:lumMod val="50000"/>
                    </a:schemeClr>
                  </a:solidFill>
                  <a:latin typeface="Calibri" pitchFamily="34" charset="0"/>
                  <a:cs typeface="Calibri" panose="020F0502020204030204" pitchFamily="34" charset="0"/>
                </a:rPr>
                <a:t>[This sidebar area does not print.]</a:t>
              </a:r>
            </a:p>
          </p:txBody>
        </p:sp>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4281342" y="9260274"/>
              <a:ext cx="11904515" cy="10246926"/>
            </a:xfrm>
            <a:prstGeom prst="rect">
              <a:avLst/>
            </a:prstGeom>
          </p:spPr>
        </p:pic>
      </p:grpSp>
    </p:spTree>
    <p:extLst>
      <p:ext uri="{BB962C8B-B14F-4D97-AF65-F5344CB8AC3E}">
        <p14:creationId xmlns="" xmlns:p14="http://schemas.microsoft.com/office/powerpoint/2010/main" val="1858251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0" y="5483224"/>
            <a:ext cx="9140825" cy="27432000"/>
          </a:xfrm>
          <a:prstGeom prst="rect">
            <a:avLst/>
          </a:prstGeom>
          <a:solidFill>
            <a:schemeClr val="accent1">
              <a:lumMod val="75000"/>
            </a:schemeClr>
          </a:solidFill>
          <a:ln>
            <a:noFill/>
          </a:ln>
          <a:effectLst/>
        </p:spPr>
        <p:txBody>
          <a:bodyPr wrap="none" lIns="457200" tIns="228600" rIns="457200" bIns="457200"/>
          <a:lstStyle/>
          <a:p>
            <a:pPr algn="ctr" defTabSz="4389438"/>
            <a:endParaRPr lang="en-US" sz="4800" dirty="0">
              <a:latin typeface="Calibri" pitchFamily="34" charset="0"/>
            </a:endParaRPr>
          </a:p>
        </p:txBody>
      </p:sp>
      <p:sp>
        <p:nvSpPr>
          <p:cNvPr id="1032" name="Rectangle 8"/>
          <p:cNvSpPr>
            <a:spLocks noChangeArrowheads="1"/>
          </p:cNvSpPr>
          <p:nvPr userDrawn="1"/>
        </p:nvSpPr>
        <p:spPr bwMode="auto">
          <a:xfrm>
            <a:off x="9140825" y="0"/>
            <a:ext cx="34747200" cy="5484813"/>
          </a:xfrm>
          <a:prstGeom prst="rect">
            <a:avLst/>
          </a:prstGeom>
          <a:solidFill>
            <a:schemeClr val="accent1">
              <a:lumMod val="75000"/>
            </a:schemeClr>
          </a:solidFill>
          <a:ln>
            <a:noFill/>
          </a:ln>
          <a:effectLst/>
        </p:spPr>
        <p:txBody>
          <a:bodyPr wrap="none" lIns="457200" tIns="457200" rIns="457200" bIns="457200"/>
          <a:lstStyle/>
          <a:p>
            <a:endParaRPr lang="en-US" dirty="0">
              <a:latin typeface="Calibri" pitchFamily="34" charset="0"/>
            </a:endParaRPr>
          </a:p>
        </p:txBody>
      </p:sp>
      <p:sp>
        <p:nvSpPr>
          <p:cNvPr id="1033" name="Rectangle 9"/>
          <p:cNvSpPr>
            <a:spLocks noChangeArrowheads="1"/>
          </p:cNvSpPr>
          <p:nvPr userDrawn="1"/>
        </p:nvSpPr>
        <p:spPr bwMode="auto">
          <a:xfrm>
            <a:off x="9140825" y="5483224"/>
            <a:ext cx="34747200" cy="27432000"/>
          </a:xfrm>
          <a:prstGeom prst="rect">
            <a:avLst/>
          </a:prstGeom>
          <a:solidFill>
            <a:schemeClr val="bg2"/>
          </a:solidFill>
          <a:ln>
            <a:noFill/>
          </a:ln>
          <a:effectLst/>
        </p:spPr>
        <p:txBody>
          <a:bodyPr wrap="none" lIns="457200" tIns="457200" rIns="457200" bIns="457200"/>
          <a:lstStyle/>
          <a:p>
            <a:endParaRPr lang="en-US" dirty="0">
              <a:latin typeface="Calibri" pitchFamily="34" charset="0"/>
            </a:endParaRPr>
          </a:p>
        </p:txBody>
      </p:sp>
      <p:sp>
        <p:nvSpPr>
          <p:cNvPr id="1035" name="Line 11"/>
          <p:cNvSpPr>
            <a:spLocks noChangeShapeType="1"/>
          </p:cNvSpPr>
          <p:nvPr userDrawn="1"/>
        </p:nvSpPr>
        <p:spPr bwMode="auto">
          <a:xfrm>
            <a:off x="9144000" y="0"/>
            <a:ext cx="0" cy="32918400"/>
          </a:xfrm>
          <a:prstGeom prst="line">
            <a:avLst/>
          </a:prstGeom>
          <a:noFill/>
          <a:ln w="762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Calibri" pitchFamily="34" charset="0"/>
            </a:endParaRPr>
          </a:p>
        </p:txBody>
      </p:sp>
      <p:sp>
        <p:nvSpPr>
          <p:cNvPr id="1036" name="Line 12"/>
          <p:cNvSpPr>
            <a:spLocks noChangeShapeType="1"/>
          </p:cNvSpPr>
          <p:nvPr userDrawn="1"/>
        </p:nvSpPr>
        <p:spPr bwMode="auto">
          <a:xfrm>
            <a:off x="0" y="5486400"/>
            <a:ext cx="43891200" cy="0"/>
          </a:xfrm>
          <a:prstGeom prst="line">
            <a:avLst/>
          </a:prstGeom>
          <a:noFill/>
          <a:ln w="762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dirty="0">
              <a:latin typeface="Calibri" pitchFamily="34" charset="0"/>
            </a:endParaRPr>
          </a:p>
        </p:txBody>
      </p:sp>
      <p:pic>
        <p:nvPicPr>
          <p:cNvPr id="1039" name="Picture 15" descr="PosterTemplateCopyright"/>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2819400" y="32394525"/>
            <a:ext cx="3502025" cy="295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4389438" rtl="0" fontAlgn="base">
        <a:spcBef>
          <a:spcPct val="0"/>
        </a:spcBef>
        <a:spcAft>
          <a:spcPct val="0"/>
        </a:spcAft>
        <a:defRPr sz="21100">
          <a:solidFill>
            <a:schemeClr val="tx2"/>
          </a:solidFill>
          <a:latin typeface="+mj-lt"/>
          <a:ea typeface="+mj-ea"/>
          <a:cs typeface="+mj-cs"/>
        </a:defRPr>
      </a:lvl1pPr>
      <a:lvl2pPr algn="ctr" defTabSz="4389438" rtl="0" fontAlgn="base">
        <a:spcBef>
          <a:spcPct val="0"/>
        </a:spcBef>
        <a:spcAft>
          <a:spcPct val="0"/>
        </a:spcAft>
        <a:defRPr sz="21100">
          <a:solidFill>
            <a:schemeClr val="tx2"/>
          </a:solidFill>
          <a:latin typeface="Arial" charset="0"/>
        </a:defRPr>
      </a:lvl2pPr>
      <a:lvl3pPr algn="ctr" defTabSz="4389438" rtl="0" fontAlgn="base">
        <a:spcBef>
          <a:spcPct val="0"/>
        </a:spcBef>
        <a:spcAft>
          <a:spcPct val="0"/>
        </a:spcAft>
        <a:defRPr sz="21100">
          <a:solidFill>
            <a:schemeClr val="tx2"/>
          </a:solidFill>
          <a:latin typeface="Arial" charset="0"/>
        </a:defRPr>
      </a:lvl3pPr>
      <a:lvl4pPr algn="ctr" defTabSz="4389438" rtl="0" fontAlgn="base">
        <a:spcBef>
          <a:spcPct val="0"/>
        </a:spcBef>
        <a:spcAft>
          <a:spcPct val="0"/>
        </a:spcAft>
        <a:defRPr sz="21100">
          <a:solidFill>
            <a:schemeClr val="tx2"/>
          </a:solidFill>
          <a:latin typeface="Arial" charset="0"/>
        </a:defRPr>
      </a:lvl4pPr>
      <a:lvl5pPr algn="ctr" defTabSz="4389438" rtl="0" fontAlgn="base">
        <a:spcBef>
          <a:spcPct val="0"/>
        </a:spcBef>
        <a:spcAft>
          <a:spcPct val="0"/>
        </a:spcAft>
        <a:defRPr sz="21100">
          <a:solidFill>
            <a:schemeClr val="tx2"/>
          </a:solidFill>
          <a:latin typeface="Arial" charset="0"/>
        </a:defRPr>
      </a:lvl5pPr>
      <a:lvl6pPr marL="457200" algn="ctr" defTabSz="4389438" rtl="0" fontAlgn="base">
        <a:spcBef>
          <a:spcPct val="0"/>
        </a:spcBef>
        <a:spcAft>
          <a:spcPct val="0"/>
        </a:spcAft>
        <a:defRPr sz="21100">
          <a:solidFill>
            <a:schemeClr val="tx2"/>
          </a:solidFill>
          <a:latin typeface="Arial" charset="0"/>
        </a:defRPr>
      </a:lvl6pPr>
      <a:lvl7pPr marL="914400" algn="ctr" defTabSz="4389438" rtl="0" fontAlgn="base">
        <a:spcBef>
          <a:spcPct val="0"/>
        </a:spcBef>
        <a:spcAft>
          <a:spcPct val="0"/>
        </a:spcAft>
        <a:defRPr sz="21100">
          <a:solidFill>
            <a:schemeClr val="tx2"/>
          </a:solidFill>
          <a:latin typeface="Arial" charset="0"/>
        </a:defRPr>
      </a:lvl7pPr>
      <a:lvl8pPr marL="1371600" algn="ctr" defTabSz="4389438" rtl="0" fontAlgn="base">
        <a:spcBef>
          <a:spcPct val="0"/>
        </a:spcBef>
        <a:spcAft>
          <a:spcPct val="0"/>
        </a:spcAft>
        <a:defRPr sz="21100">
          <a:solidFill>
            <a:schemeClr val="tx2"/>
          </a:solidFill>
          <a:latin typeface="Arial" charset="0"/>
        </a:defRPr>
      </a:lvl8pPr>
      <a:lvl9pPr marL="1828800" algn="ctr" defTabSz="4389438" rtl="0" fontAlgn="base">
        <a:spcBef>
          <a:spcPct val="0"/>
        </a:spcBef>
        <a:spcAft>
          <a:spcPct val="0"/>
        </a:spcAft>
        <a:defRPr sz="21100">
          <a:solidFill>
            <a:schemeClr val="tx2"/>
          </a:solidFill>
          <a:latin typeface="Arial" charset="0"/>
        </a:defRPr>
      </a:lvl9pPr>
    </p:titleStyle>
    <p:bodyStyle>
      <a:lvl1pPr marL="1646238" indent="-1646238" algn="l" defTabSz="4389438" rtl="0" fontAlgn="base">
        <a:spcBef>
          <a:spcPct val="20000"/>
        </a:spcBef>
        <a:spcAft>
          <a:spcPct val="0"/>
        </a:spcAft>
        <a:buChar char="•"/>
        <a:defRPr sz="15400">
          <a:solidFill>
            <a:schemeClr val="tx1"/>
          </a:solidFill>
          <a:latin typeface="+mn-lt"/>
          <a:ea typeface="+mn-ea"/>
          <a:cs typeface="+mn-cs"/>
        </a:defRPr>
      </a:lvl1pPr>
      <a:lvl2pPr marL="3565525" indent="-1371600" algn="l" defTabSz="4389438" rtl="0" fontAlgn="base">
        <a:spcBef>
          <a:spcPct val="20000"/>
        </a:spcBef>
        <a:spcAft>
          <a:spcPct val="0"/>
        </a:spcAft>
        <a:buChar char="–"/>
        <a:defRPr sz="13400">
          <a:solidFill>
            <a:schemeClr val="tx1"/>
          </a:solidFill>
          <a:latin typeface="+mn-lt"/>
        </a:defRPr>
      </a:lvl2pPr>
      <a:lvl3pPr marL="5486400" indent="-1096963" algn="l" defTabSz="4389438" rtl="0" fontAlgn="base">
        <a:spcBef>
          <a:spcPct val="20000"/>
        </a:spcBef>
        <a:spcAft>
          <a:spcPct val="0"/>
        </a:spcAft>
        <a:buChar char="•"/>
        <a:defRPr sz="11500">
          <a:solidFill>
            <a:schemeClr val="tx1"/>
          </a:solidFill>
          <a:latin typeface="+mn-lt"/>
        </a:defRPr>
      </a:lvl3pPr>
      <a:lvl4pPr marL="7680325" indent="-1096963" algn="l" defTabSz="4389438" rtl="0" fontAlgn="base">
        <a:spcBef>
          <a:spcPct val="20000"/>
        </a:spcBef>
        <a:spcAft>
          <a:spcPct val="0"/>
        </a:spcAft>
        <a:buChar char="–"/>
        <a:defRPr sz="9600">
          <a:solidFill>
            <a:schemeClr val="tx1"/>
          </a:solidFill>
          <a:latin typeface="+mn-lt"/>
        </a:defRPr>
      </a:lvl4pPr>
      <a:lvl5pPr marL="9875838" indent="-1096963" algn="l" defTabSz="4389438" rtl="0" fontAlgn="base">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wmf"/><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wmf"/><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Text Box 15"/>
          <p:cNvSpPr txBox="1">
            <a:spLocks noChangeArrowheads="1"/>
          </p:cNvSpPr>
          <p:nvPr/>
        </p:nvSpPr>
        <p:spPr bwMode="auto">
          <a:xfrm>
            <a:off x="9140825" y="0"/>
            <a:ext cx="34736088" cy="2741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57200" tIns="914400" rIns="457200" bIns="4572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pPr algn="ctr"/>
            <a:r>
              <a:rPr lang="en-US" sz="8000" b="1" dirty="0" smtClean="0">
                <a:solidFill>
                  <a:schemeClr val="bg1"/>
                </a:solidFill>
                <a:latin typeface="Times New Roman" pitchFamily="18" charset="0"/>
                <a:cs typeface="Times New Roman" pitchFamily="18" charset="0"/>
              </a:rPr>
              <a:t>Pivot: Technical Details</a:t>
            </a:r>
            <a:endParaRPr lang="en-US" sz="8000" b="1" dirty="0">
              <a:solidFill>
                <a:schemeClr val="bg1"/>
              </a:solidFill>
              <a:latin typeface="Times New Roman" pitchFamily="18" charset="0"/>
              <a:cs typeface="Times New Roman" pitchFamily="18" charset="0"/>
            </a:endParaRPr>
          </a:p>
        </p:txBody>
      </p:sp>
      <p:sp>
        <p:nvSpPr>
          <p:cNvPr id="2064" name="Text Box 16"/>
          <p:cNvSpPr txBox="1">
            <a:spLocks noChangeArrowheads="1"/>
          </p:cNvSpPr>
          <p:nvPr/>
        </p:nvSpPr>
        <p:spPr bwMode="auto">
          <a:xfrm>
            <a:off x="9140825" y="2741613"/>
            <a:ext cx="34736088" cy="27416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457200" tIns="457200" rIns="457200" bIns="4572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pPr algn="ctr"/>
            <a:r>
              <a:rPr lang="en-US" sz="5400" dirty="0" smtClean="0">
                <a:solidFill>
                  <a:schemeClr val="bg1"/>
                </a:solidFill>
                <a:latin typeface="Times New Roman" pitchFamily="18" charset="0"/>
                <a:cs typeface="Times New Roman" pitchFamily="18" charset="0"/>
              </a:rPr>
              <a:t>Michael Griscom, David Klimek, Frans Kurniawan, Shitianyu Pan, Joshua Ventura</a:t>
            </a:r>
          </a:p>
          <a:p>
            <a:pPr algn="ctr"/>
            <a:r>
              <a:rPr lang="en-US" sz="5400" dirty="0" smtClean="0">
                <a:solidFill>
                  <a:schemeClr val="bg1"/>
                </a:solidFill>
                <a:latin typeface="Times New Roman" pitchFamily="18" charset="0"/>
                <a:cs typeface="Times New Roman" pitchFamily="18" charset="0"/>
              </a:rPr>
              <a:t>Department of Computer Science &amp; Engineering, The Ohio State University, 2015 Neil Avenue, Columbus, OH 43210</a:t>
            </a:r>
            <a:endParaRPr lang="en-US" sz="5400" dirty="0">
              <a:solidFill>
                <a:schemeClr val="bg1"/>
              </a:solidFill>
              <a:latin typeface="Times New Roman" pitchFamily="18" charset="0"/>
              <a:cs typeface="Times New Roman" pitchFamily="18" charset="0"/>
            </a:endParaRPr>
          </a:p>
        </p:txBody>
      </p:sp>
      <p:sp>
        <p:nvSpPr>
          <p:cNvPr id="2166" name="Text Box 118"/>
          <p:cNvSpPr txBox="1">
            <a:spLocks noChangeArrowheads="1"/>
          </p:cNvSpPr>
          <p:nvPr/>
        </p:nvSpPr>
        <p:spPr bwMode="auto">
          <a:xfrm>
            <a:off x="914400" y="5483225"/>
            <a:ext cx="7315200" cy="137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0"/>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800" dirty="0" smtClean="0">
                <a:solidFill>
                  <a:schemeClr val="bg1"/>
                </a:solidFill>
                <a:latin typeface="Calibri" pitchFamily="34" charset="0"/>
              </a:rPr>
              <a:t>SUMMARY</a:t>
            </a:r>
            <a:endParaRPr lang="en-US" sz="4800" dirty="0">
              <a:solidFill>
                <a:schemeClr val="bg1"/>
              </a:solidFill>
              <a:latin typeface="Calibri" pitchFamily="34" charset="0"/>
            </a:endParaRPr>
          </a:p>
        </p:txBody>
      </p:sp>
      <p:sp>
        <p:nvSpPr>
          <p:cNvPr id="2167" name="Text Box 119"/>
          <p:cNvSpPr txBox="1">
            <a:spLocks noChangeArrowheads="1"/>
          </p:cNvSpPr>
          <p:nvPr/>
        </p:nvSpPr>
        <p:spPr bwMode="auto">
          <a:xfrm>
            <a:off x="914400" y="26060400"/>
            <a:ext cx="7315200" cy="137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0"/>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800" dirty="0">
                <a:solidFill>
                  <a:schemeClr val="bg1"/>
                </a:solidFill>
                <a:latin typeface="Calibri" pitchFamily="34" charset="0"/>
              </a:rPr>
              <a:t>CONTACT</a:t>
            </a:r>
          </a:p>
        </p:txBody>
      </p:sp>
      <p:sp>
        <p:nvSpPr>
          <p:cNvPr id="2181" name="Text Box 133"/>
          <p:cNvSpPr txBox="1">
            <a:spLocks noChangeArrowheads="1"/>
          </p:cNvSpPr>
          <p:nvPr/>
        </p:nvSpPr>
        <p:spPr bwMode="auto">
          <a:xfrm>
            <a:off x="914400" y="27432000"/>
            <a:ext cx="7543800" cy="2741613"/>
          </a:xfrm>
          <a:prstGeom prst="rect">
            <a:avLst/>
          </a:prstGeom>
          <a:solidFill>
            <a:schemeClr val="accent1">
              <a:lumMod val="75000"/>
            </a:schemeClr>
          </a:solidFill>
          <a:ln>
            <a:noFill/>
          </a:ln>
          <a:effectLst/>
        </p:spPr>
        <p:txBody>
          <a:bodyPr lIns="228600" tIns="228600" rIns="228600" bIns="228600"/>
          <a:lstStyle/>
          <a:p>
            <a:r>
              <a:rPr lang="en-US" sz="2800" dirty="0" smtClean="0">
                <a:solidFill>
                  <a:schemeClr val="bg1"/>
                </a:solidFill>
                <a:latin typeface="Calibri" pitchFamily="34" charset="0"/>
              </a:rPr>
              <a:t>Michael Griscom 	griscom@cse.ohio-state.edu</a:t>
            </a:r>
          </a:p>
          <a:p>
            <a:r>
              <a:rPr lang="en-US" sz="2800" dirty="0" smtClean="0">
                <a:solidFill>
                  <a:schemeClr val="bg1"/>
                </a:solidFill>
                <a:latin typeface="Calibri" pitchFamily="34" charset="0"/>
              </a:rPr>
              <a:t>David </a:t>
            </a:r>
            <a:r>
              <a:rPr lang="en-US" sz="2800" dirty="0" err="1" smtClean="0">
                <a:solidFill>
                  <a:schemeClr val="bg1"/>
                </a:solidFill>
                <a:latin typeface="Calibri" pitchFamily="34" charset="0"/>
              </a:rPr>
              <a:t>Klimek</a:t>
            </a:r>
            <a:r>
              <a:rPr lang="en-US" sz="2800" dirty="0" smtClean="0">
                <a:solidFill>
                  <a:schemeClr val="bg1"/>
                </a:solidFill>
                <a:latin typeface="Calibri" pitchFamily="34" charset="0"/>
              </a:rPr>
              <a:t> 	klimek@cse.ohio-state.edu</a:t>
            </a:r>
          </a:p>
          <a:p>
            <a:r>
              <a:rPr lang="en-US" sz="2800" dirty="0" err="1" smtClean="0">
                <a:solidFill>
                  <a:schemeClr val="bg1"/>
                </a:solidFill>
                <a:latin typeface="Calibri" pitchFamily="34" charset="0"/>
              </a:rPr>
              <a:t>Frans</a:t>
            </a:r>
            <a:r>
              <a:rPr lang="en-US" sz="2800" dirty="0" smtClean="0">
                <a:solidFill>
                  <a:schemeClr val="bg1"/>
                </a:solidFill>
                <a:latin typeface="Calibri" pitchFamily="34" charset="0"/>
              </a:rPr>
              <a:t> </a:t>
            </a:r>
            <a:r>
              <a:rPr lang="en-US" sz="2800" dirty="0" err="1" smtClean="0">
                <a:solidFill>
                  <a:schemeClr val="bg1"/>
                </a:solidFill>
                <a:latin typeface="Calibri" pitchFamily="34" charset="0"/>
              </a:rPr>
              <a:t>Kurniawan</a:t>
            </a:r>
            <a:r>
              <a:rPr lang="en-US" sz="2800" dirty="0" smtClean="0">
                <a:solidFill>
                  <a:schemeClr val="bg1"/>
                </a:solidFill>
                <a:latin typeface="Calibri" pitchFamily="34" charset="0"/>
              </a:rPr>
              <a:t>	kurniawf@cse.ohio-state.edu</a:t>
            </a:r>
          </a:p>
          <a:p>
            <a:r>
              <a:rPr lang="en-US" sz="2800" dirty="0" err="1" smtClean="0">
                <a:solidFill>
                  <a:schemeClr val="bg1"/>
                </a:solidFill>
                <a:latin typeface="Calibri" pitchFamily="34" charset="0"/>
              </a:rPr>
              <a:t>Shitianyu</a:t>
            </a:r>
            <a:r>
              <a:rPr lang="en-US" sz="2800" dirty="0" smtClean="0">
                <a:solidFill>
                  <a:schemeClr val="bg1"/>
                </a:solidFill>
                <a:latin typeface="Calibri" pitchFamily="34" charset="0"/>
              </a:rPr>
              <a:t> Pan	pansh@cse.ohio-state.edu</a:t>
            </a:r>
          </a:p>
          <a:p>
            <a:r>
              <a:rPr lang="en-US" sz="2800" dirty="0" smtClean="0">
                <a:solidFill>
                  <a:schemeClr val="bg1"/>
                </a:solidFill>
                <a:latin typeface="Calibri" pitchFamily="34" charset="0"/>
              </a:rPr>
              <a:t>Joshua Ventura	venturaj@cse.ohio-state.edu</a:t>
            </a:r>
          </a:p>
          <a:p>
            <a:endParaRPr lang="en-US" sz="2800" dirty="0" smtClean="0">
              <a:solidFill>
                <a:schemeClr val="bg1"/>
              </a:solidFill>
              <a:latin typeface="Calibri" pitchFamily="34" charset="0"/>
            </a:endParaRPr>
          </a:p>
        </p:txBody>
      </p:sp>
      <p:sp>
        <p:nvSpPr>
          <p:cNvPr id="2182" name="Text Box 134"/>
          <p:cNvSpPr txBox="1">
            <a:spLocks noChangeArrowheads="1"/>
          </p:cNvSpPr>
          <p:nvPr/>
        </p:nvSpPr>
        <p:spPr bwMode="auto">
          <a:xfrm>
            <a:off x="914400" y="6858000"/>
            <a:ext cx="7315200" cy="6278642"/>
          </a:xfrm>
          <a:prstGeom prst="rect">
            <a:avLst/>
          </a:prstGeom>
          <a:solidFill>
            <a:schemeClr val="accent1">
              <a:lumMod val="75000"/>
            </a:schemeClr>
          </a:solidFill>
          <a:ln>
            <a:noFill/>
          </a:ln>
          <a:effectLst/>
        </p:spPr>
        <p:txBody>
          <a:bodyPr lIns="182880" tIns="182880" rIns="182880" bIns="182880">
            <a:spAutoFit/>
          </a:bodyPr>
          <a:lstStyle/>
          <a:p>
            <a:pPr defTabSz="3291573" fontAlgn="auto">
              <a:spcBef>
                <a:spcPts val="0"/>
              </a:spcBef>
              <a:spcAft>
                <a:spcPts val="0"/>
              </a:spcAft>
            </a:pPr>
            <a:r>
              <a:rPr lang="en-US" dirty="0" smtClean="0">
                <a:solidFill>
                  <a:schemeClr val="bg1"/>
                </a:solidFill>
                <a:latin typeface="Calibri" pitchFamily="34" charset="0"/>
              </a:rPr>
              <a:t>Pivot is a single player puzzle game for the PC. It was created in the C# programming language using Microsoft’s XNA framework. The development took place over a span of 15 weeks.</a:t>
            </a:r>
          </a:p>
          <a:p>
            <a:pPr defTabSz="3291573" fontAlgn="auto">
              <a:spcBef>
                <a:spcPts val="0"/>
              </a:spcBef>
              <a:spcAft>
                <a:spcPts val="0"/>
              </a:spcAft>
            </a:pPr>
            <a:endParaRPr lang="en-US" dirty="0" smtClean="0">
              <a:solidFill>
                <a:schemeClr val="bg1"/>
              </a:solidFill>
              <a:latin typeface="Calibri" pitchFamily="34" charset="0"/>
            </a:endParaRPr>
          </a:p>
          <a:p>
            <a:pPr defTabSz="3291573" fontAlgn="auto">
              <a:spcBef>
                <a:spcPts val="0"/>
              </a:spcBef>
              <a:spcAft>
                <a:spcPts val="0"/>
              </a:spcAft>
            </a:pPr>
            <a:r>
              <a:rPr lang="en-US" dirty="0" smtClean="0">
                <a:solidFill>
                  <a:schemeClr val="bg1"/>
                </a:solidFill>
                <a:latin typeface="Calibri" pitchFamily="34" charset="0"/>
              </a:rPr>
              <a:t>The Model-View-Controller (MVC) design pattern was used to provide a flexible, loosely coupled system. This was backed by further encapsulation of the various game components (e.g., the physics, graphics, and AI engines).</a:t>
            </a: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82000" y="8138999"/>
            <a:ext cx="4724400" cy="472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2" name="Rectangle 55"/>
          <p:cNvSpPr>
            <a:spLocks noChangeArrowheads="1"/>
          </p:cNvSpPr>
          <p:nvPr/>
        </p:nvSpPr>
        <p:spPr bwMode="auto">
          <a:xfrm>
            <a:off x="152400" y="152400"/>
            <a:ext cx="438912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3" name="Rectangle 84"/>
          <p:cNvSpPr>
            <a:spLocks noChangeArrowheads="1"/>
          </p:cNvSpPr>
          <p:nvPr/>
        </p:nvSpPr>
        <p:spPr bwMode="auto">
          <a:xfrm>
            <a:off x="152400" y="152400"/>
            <a:ext cx="438912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4" name="TextBox 63"/>
          <p:cNvSpPr txBox="1"/>
          <p:nvPr/>
        </p:nvSpPr>
        <p:spPr>
          <a:xfrm>
            <a:off x="2235200" y="32272863"/>
            <a:ext cx="4724400" cy="584775"/>
          </a:xfrm>
          <a:prstGeom prst="rect">
            <a:avLst/>
          </a:prstGeom>
          <a:solidFill>
            <a:schemeClr val="accent1">
              <a:lumMod val="75000"/>
            </a:schemeClr>
          </a:solidFill>
        </p:spPr>
        <p:txBody>
          <a:bodyPr wrap="square" rtlCol="0">
            <a:spAutoFit/>
          </a:bodyPr>
          <a:lstStyle/>
          <a:p>
            <a:endParaRPr lang="en-US" dirty="0"/>
          </a:p>
        </p:txBody>
      </p:sp>
      <p:pic>
        <p:nvPicPr>
          <p:cNvPr id="1029" name="Picture 5" descr="\\nas-dl\home\WINDOWS\griscom\Documents\My Pictures\Picture4.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89199" y="658811"/>
            <a:ext cx="4165602" cy="4165604"/>
          </a:xfrm>
          <a:prstGeom prst="rect">
            <a:avLst/>
          </a:prstGeom>
          <a:noFill/>
          <a:extLst>
            <a:ext uri="{909E8E84-426E-40DD-AFC4-6F175D3DCCD1}">
              <a14:hiddenFill xmlns="" xmlns:a14="http://schemas.microsoft.com/office/drawing/2010/main">
                <a:solidFill>
                  <a:srgbClr val="FFFFFF"/>
                </a:solidFill>
              </a14:hiddenFill>
            </a:ext>
          </a:extLst>
        </p:spPr>
      </p:pic>
      <p:sp>
        <p:nvSpPr>
          <p:cNvPr id="244" name="Text Box 29"/>
          <p:cNvSpPr txBox="1">
            <a:spLocks noChangeArrowheads="1"/>
          </p:cNvSpPr>
          <p:nvPr/>
        </p:nvSpPr>
        <p:spPr bwMode="auto">
          <a:xfrm>
            <a:off x="10058400" y="9829800"/>
            <a:ext cx="10969625" cy="137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prstDash val="sysDot"/>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800" b="1" dirty="0" smtClean="0">
                <a:solidFill>
                  <a:schemeClr val="accent1">
                    <a:lumMod val="50000"/>
                  </a:schemeClr>
                </a:solidFill>
                <a:latin typeface="Calibri" pitchFamily="34" charset="0"/>
              </a:rPr>
              <a:t>GRAPHICS</a:t>
            </a:r>
            <a:endParaRPr lang="en-US" sz="4800" b="1" dirty="0">
              <a:solidFill>
                <a:schemeClr val="accent1">
                  <a:lumMod val="50000"/>
                </a:schemeClr>
              </a:solidFill>
              <a:latin typeface="Calibri" pitchFamily="34" charset="0"/>
            </a:endParaRPr>
          </a:p>
        </p:txBody>
      </p:sp>
      <p:sp>
        <p:nvSpPr>
          <p:cNvPr id="245" name="Text Box 135"/>
          <p:cNvSpPr txBox="1">
            <a:spLocks noChangeArrowheads="1"/>
          </p:cNvSpPr>
          <p:nvPr/>
        </p:nvSpPr>
        <p:spPr bwMode="auto">
          <a:xfrm>
            <a:off x="9982200" y="11125200"/>
            <a:ext cx="10969625" cy="2339102"/>
          </a:xfrm>
          <a:prstGeom prst="rect">
            <a:avLst/>
          </a:prstGeom>
          <a:solidFill>
            <a:schemeClr val="bg1"/>
          </a:solidFill>
          <a:ln>
            <a:noFill/>
          </a:ln>
          <a:effectLst/>
        </p:spPr>
        <p:txBody>
          <a:bodyPr lIns="182880" tIns="182880" rIns="182880" bIns="182880">
            <a:spAutoFit/>
          </a:bodyPr>
          <a:lstStyle/>
          <a:p>
            <a:pPr defTabSz="3291573" fontAlgn="auto">
              <a:spcBef>
                <a:spcPts val="0"/>
              </a:spcBef>
              <a:spcAft>
                <a:spcPts val="0"/>
              </a:spcAft>
            </a:pPr>
            <a:r>
              <a:rPr lang="en-US" dirty="0" smtClean="0">
                <a:solidFill>
                  <a:prstClr val="black"/>
                </a:solidFill>
                <a:latin typeface="Calibri" pitchFamily="34" charset="0"/>
              </a:rPr>
              <a:t>All the in-game textures and models are created procedurally; that is, rather than utilizing modeling software the functions that describe the appearance of objects are represented mathematically within the code.</a:t>
            </a:r>
          </a:p>
        </p:txBody>
      </p:sp>
      <p:sp>
        <p:nvSpPr>
          <p:cNvPr id="179" name="Text Box 241"/>
          <p:cNvSpPr txBox="1">
            <a:spLocks noChangeArrowheads="1"/>
          </p:cNvSpPr>
          <p:nvPr/>
        </p:nvSpPr>
        <p:spPr bwMode="auto">
          <a:xfrm>
            <a:off x="21488400" y="13487400"/>
            <a:ext cx="10363200" cy="438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68575" tIns="34287" rIns="68575" bIns="34287">
            <a:spAutoFit/>
          </a:bodyPr>
          <a:lstStyle>
            <a:lvl1pPr defTabSz="4022725">
              <a:defRPr>
                <a:solidFill>
                  <a:schemeClr val="tx1"/>
                </a:solidFill>
                <a:latin typeface="Arial" pitchFamily="34" charset="0"/>
              </a:defRPr>
            </a:lvl1pPr>
            <a:lvl2pPr marL="419100" defTabSz="4022725">
              <a:defRPr>
                <a:solidFill>
                  <a:schemeClr val="tx1"/>
                </a:solidFill>
                <a:latin typeface="Arial" pitchFamily="34" charset="0"/>
              </a:defRPr>
            </a:lvl2pPr>
            <a:lvl3pPr marL="838200" defTabSz="4022725">
              <a:defRPr>
                <a:solidFill>
                  <a:schemeClr val="tx1"/>
                </a:solidFill>
                <a:latin typeface="Arial" pitchFamily="34" charset="0"/>
              </a:defRPr>
            </a:lvl3pPr>
            <a:lvl4pPr marL="1257300" defTabSz="4022725">
              <a:defRPr>
                <a:solidFill>
                  <a:schemeClr val="tx1"/>
                </a:solidFill>
                <a:latin typeface="Arial" pitchFamily="34" charset="0"/>
              </a:defRPr>
            </a:lvl4pPr>
            <a:lvl5pPr marL="1676400" defTabSz="4022725">
              <a:defRPr>
                <a:solidFill>
                  <a:schemeClr val="tx1"/>
                </a:solidFill>
                <a:latin typeface="Arial" pitchFamily="34" charset="0"/>
              </a:defRPr>
            </a:lvl5pPr>
            <a:lvl6pPr marL="2133600" defTabSz="4022725" fontAlgn="base">
              <a:spcBef>
                <a:spcPct val="0"/>
              </a:spcBef>
              <a:spcAft>
                <a:spcPct val="0"/>
              </a:spcAft>
              <a:defRPr>
                <a:solidFill>
                  <a:schemeClr val="tx1"/>
                </a:solidFill>
                <a:latin typeface="Arial" pitchFamily="34" charset="0"/>
              </a:defRPr>
            </a:lvl6pPr>
            <a:lvl7pPr marL="2590800" defTabSz="4022725" fontAlgn="base">
              <a:spcBef>
                <a:spcPct val="0"/>
              </a:spcBef>
              <a:spcAft>
                <a:spcPct val="0"/>
              </a:spcAft>
              <a:defRPr>
                <a:solidFill>
                  <a:schemeClr val="tx1"/>
                </a:solidFill>
                <a:latin typeface="Arial" pitchFamily="34" charset="0"/>
              </a:defRPr>
            </a:lvl7pPr>
            <a:lvl8pPr marL="3048000" defTabSz="4022725" fontAlgn="base">
              <a:spcBef>
                <a:spcPct val="0"/>
              </a:spcBef>
              <a:spcAft>
                <a:spcPct val="0"/>
              </a:spcAft>
              <a:defRPr>
                <a:solidFill>
                  <a:schemeClr val="tx1"/>
                </a:solidFill>
                <a:latin typeface="Arial" pitchFamily="34" charset="0"/>
              </a:defRPr>
            </a:lvl8pPr>
            <a:lvl9pPr marL="3505200" defTabSz="4022725" fontAlgn="base">
              <a:spcBef>
                <a:spcPct val="0"/>
              </a:spcBef>
              <a:spcAft>
                <a:spcPct val="0"/>
              </a:spcAft>
              <a:defRPr>
                <a:solidFill>
                  <a:schemeClr val="tx1"/>
                </a:solidFill>
                <a:latin typeface="Arial" pitchFamily="34" charset="0"/>
              </a:defRPr>
            </a:lvl9pPr>
          </a:lstStyle>
          <a:p>
            <a:pPr algn="ctr"/>
            <a:r>
              <a:rPr lang="en-US" sz="2400" b="1" dirty="0" smtClean="0">
                <a:solidFill>
                  <a:schemeClr val="accent1">
                    <a:lumMod val="50000"/>
                  </a:schemeClr>
                </a:solidFill>
                <a:latin typeface="Calibri" pitchFamily="34" charset="0"/>
              </a:rPr>
              <a:t>Table 1.</a:t>
            </a:r>
            <a:r>
              <a:rPr lang="en-US" sz="2400" dirty="0" smtClean="0">
                <a:solidFill>
                  <a:schemeClr val="accent1">
                    <a:lumMod val="50000"/>
                  </a:schemeClr>
                </a:solidFill>
                <a:latin typeface="Calibri" pitchFamily="34" charset="0"/>
              </a:rPr>
              <a:t> VS2010 code metrics analysis results for the large projects in the game</a:t>
            </a:r>
            <a:endParaRPr lang="en-US" sz="2400" dirty="0">
              <a:solidFill>
                <a:schemeClr val="accent1">
                  <a:lumMod val="50000"/>
                </a:schemeClr>
              </a:solidFill>
              <a:latin typeface="Calibri" pitchFamily="34" charset="0"/>
            </a:endParaRPr>
          </a:p>
        </p:txBody>
      </p:sp>
      <p:sp>
        <p:nvSpPr>
          <p:cNvPr id="197" name="Text Box 23"/>
          <p:cNvSpPr txBox="1">
            <a:spLocks noChangeArrowheads="1"/>
          </p:cNvSpPr>
          <p:nvPr/>
        </p:nvSpPr>
        <p:spPr bwMode="auto">
          <a:xfrm>
            <a:off x="32765999" y="5562600"/>
            <a:ext cx="10668000" cy="137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prstDash val="sysDot"/>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800" b="1" dirty="0" smtClean="0">
                <a:solidFill>
                  <a:schemeClr val="accent1">
                    <a:lumMod val="50000"/>
                  </a:schemeClr>
                </a:solidFill>
                <a:latin typeface="Calibri" pitchFamily="34" charset="0"/>
              </a:rPr>
              <a:t>ARTIFICIAL INTELLIGENCE</a:t>
            </a:r>
            <a:endParaRPr lang="en-US" sz="4800" b="1" dirty="0">
              <a:solidFill>
                <a:schemeClr val="accent1">
                  <a:lumMod val="50000"/>
                </a:schemeClr>
              </a:solidFill>
              <a:latin typeface="Calibri" pitchFamily="34" charset="0"/>
            </a:endParaRPr>
          </a:p>
        </p:txBody>
      </p:sp>
      <p:sp>
        <p:nvSpPr>
          <p:cNvPr id="198" name="Text Box 139"/>
          <p:cNvSpPr txBox="1">
            <a:spLocks noChangeArrowheads="1"/>
          </p:cNvSpPr>
          <p:nvPr/>
        </p:nvSpPr>
        <p:spPr bwMode="auto">
          <a:xfrm>
            <a:off x="32765999" y="6705600"/>
            <a:ext cx="10668000" cy="4308872"/>
          </a:xfrm>
          <a:prstGeom prst="rect">
            <a:avLst/>
          </a:prstGeom>
          <a:solidFill>
            <a:schemeClr val="bg1"/>
          </a:solidFill>
          <a:ln>
            <a:noFill/>
          </a:ln>
          <a:effectLst/>
        </p:spPr>
        <p:txBody>
          <a:bodyPr wrap="square" lIns="182880" tIns="182880" rIns="182880" bIns="182880">
            <a:spAutoFit/>
          </a:bodyPr>
          <a:lstStyle/>
          <a:p>
            <a:pPr eaLnBrk="1" hangingPunct="1"/>
            <a:r>
              <a:rPr lang="en-US" dirty="0" smtClean="0">
                <a:solidFill>
                  <a:prstClr val="black"/>
                </a:solidFill>
                <a:latin typeface="Calibri" pitchFamily="34" charset="0"/>
              </a:rPr>
              <a:t>The enemies of Pivot follow a state-machine model, where an entity’s current state (e.g., “Idle”) can transition to another state (e.g., “Chase”) via a trigger (e.g., “Player Visible”). This allows for easy extension through the creation of additional, more complex states. Further, in the future alternate AI personalities could be added via the use of different state machines, such as those emphasizing exploratory or aggressive behavior.</a:t>
            </a:r>
          </a:p>
        </p:txBody>
      </p:sp>
      <p:sp>
        <p:nvSpPr>
          <p:cNvPr id="226" name="Text Box 241"/>
          <p:cNvSpPr txBox="1">
            <a:spLocks noChangeArrowheads="1"/>
          </p:cNvSpPr>
          <p:nvPr/>
        </p:nvSpPr>
        <p:spPr bwMode="auto">
          <a:xfrm>
            <a:off x="9906000" y="20223293"/>
            <a:ext cx="10668000" cy="438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68575" tIns="34287" rIns="68575" bIns="34287">
            <a:spAutoFit/>
          </a:bodyPr>
          <a:lstStyle>
            <a:lvl1pPr defTabSz="4022725">
              <a:defRPr>
                <a:solidFill>
                  <a:schemeClr val="tx1"/>
                </a:solidFill>
                <a:latin typeface="Arial" pitchFamily="34" charset="0"/>
              </a:defRPr>
            </a:lvl1pPr>
            <a:lvl2pPr marL="419100" defTabSz="4022725">
              <a:defRPr>
                <a:solidFill>
                  <a:schemeClr val="tx1"/>
                </a:solidFill>
                <a:latin typeface="Arial" pitchFamily="34" charset="0"/>
              </a:defRPr>
            </a:lvl2pPr>
            <a:lvl3pPr marL="838200" defTabSz="4022725">
              <a:defRPr>
                <a:solidFill>
                  <a:schemeClr val="tx1"/>
                </a:solidFill>
                <a:latin typeface="Arial" pitchFamily="34" charset="0"/>
              </a:defRPr>
            </a:lvl3pPr>
            <a:lvl4pPr marL="1257300" defTabSz="4022725">
              <a:defRPr>
                <a:solidFill>
                  <a:schemeClr val="tx1"/>
                </a:solidFill>
                <a:latin typeface="Arial" pitchFamily="34" charset="0"/>
              </a:defRPr>
            </a:lvl4pPr>
            <a:lvl5pPr marL="1676400" defTabSz="4022725">
              <a:defRPr>
                <a:solidFill>
                  <a:schemeClr val="tx1"/>
                </a:solidFill>
                <a:latin typeface="Arial" pitchFamily="34" charset="0"/>
              </a:defRPr>
            </a:lvl5pPr>
            <a:lvl6pPr marL="2133600" defTabSz="4022725" fontAlgn="base">
              <a:spcBef>
                <a:spcPct val="0"/>
              </a:spcBef>
              <a:spcAft>
                <a:spcPct val="0"/>
              </a:spcAft>
              <a:defRPr>
                <a:solidFill>
                  <a:schemeClr val="tx1"/>
                </a:solidFill>
                <a:latin typeface="Arial" pitchFamily="34" charset="0"/>
              </a:defRPr>
            </a:lvl6pPr>
            <a:lvl7pPr marL="2590800" defTabSz="4022725" fontAlgn="base">
              <a:spcBef>
                <a:spcPct val="0"/>
              </a:spcBef>
              <a:spcAft>
                <a:spcPct val="0"/>
              </a:spcAft>
              <a:defRPr>
                <a:solidFill>
                  <a:schemeClr val="tx1"/>
                </a:solidFill>
                <a:latin typeface="Arial" pitchFamily="34" charset="0"/>
              </a:defRPr>
            </a:lvl7pPr>
            <a:lvl8pPr marL="3048000" defTabSz="4022725" fontAlgn="base">
              <a:spcBef>
                <a:spcPct val="0"/>
              </a:spcBef>
              <a:spcAft>
                <a:spcPct val="0"/>
              </a:spcAft>
              <a:defRPr>
                <a:solidFill>
                  <a:schemeClr val="tx1"/>
                </a:solidFill>
                <a:latin typeface="Arial" pitchFamily="34" charset="0"/>
              </a:defRPr>
            </a:lvl8pPr>
            <a:lvl9pPr marL="3505200" defTabSz="4022725" fontAlgn="base">
              <a:spcBef>
                <a:spcPct val="0"/>
              </a:spcBef>
              <a:spcAft>
                <a:spcPct val="0"/>
              </a:spcAft>
              <a:defRPr>
                <a:solidFill>
                  <a:schemeClr val="tx1"/>
                </a:solidFill>
                <a:latin typeface="Arial" pitchFamily="34" charset="0"/>
              </a:defRPr>
            </a:lvl9pPr>
          </a:lstStyle>
          <a:p>
            <a:pPr algn="ctr"/>
            <a:r>
              <a:rPr lang="en-US" sz="2400" b="1" dirty="0" smtClean="0">
                <a:solidFill>
                  <a:schemeClr val="accent1">
                    <a:lumMod val="50000"/>
                  </a:schemeClr>
                </a:solidFill>
                <a:latin typeface="Calibri" pitchFamily="34" charset="0"/>
              </a:rPr>
              <a:t>Figure 1.</a:t>
            </a:r>
            <a:r>
              <a:rPr lang="en-US" sz="2400" dirty="0" smtClean="0">
                <a:solidFill>
                  <a:schemeClr val="accent1">
                    <a:lumMod val="50000"/>
                  </a:schemeClr>
                </a:solidFill>
                <a:latin typeface="Calibri" pitchFamily="34" charset="0"/>
              </a:rPr>
              <a:t> Portal nesting effect  accomplished through the use of scissor rectangles</a:t>
            </a:r>
            <a:endParaRPr lang="en-US" sz="2400" dirty="0">
              <a:solidFill>
                <a:schemeClr val="accent1">
                  <a:lumMod val="50000"/>
                </a:schemeClr>
              </a:solidFill>
              <a:latin typeface="Calibri" pitchFamily="34" charset="0"/>
            </a:endParaRPr>
          </a:p>
        </p:txBody>
      </p:sp>
      <p:sp>
        <p:nvSpPr>
          <p:cNvPr id="229" name="Text Box 241"/>
          <p:cNvSpPr txBox="1">
            <a:spLocks noChangeArrowheads="1"/>
          </p:cNvSpPr>
          <p:nvPr/>
        </p:nvSpPr>
        <p:spPr bwMode="auto">
          <a:xfrm>
            <a:off x="32609180" y="26974800"/>
            <a:ext cx="10820400" cy="8079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68575" tIns="34287" rIns="68575" bIns="34287">
            <a:spAutoFit/>
          </a:bodyPr>
          <a:lstStyle>
            <a:lvl1pPr defTabSz="4022725">
              <a:defRPr>
                <a:solidFill>
                  <a:schemeClr val="tx1"/>
                </a:solidFill>
                <a:latin typeface="Arial" pitchFamily="34" charset="0"/>
              </a:defRPr>
            </a:lvl1pPr>
            <a:lvl2pPr marL="419100" defTabSz="4022725">
              <a:defRPr>
                <a:solidFill>
                  <a:schemeClr val="tx1"/>
                </a:solidFill>
                <a:latin typeface="Arial" pitchFamily="34" charset="0"/>
              </a:defRPr>
            </a:lvl2pPr>
            <a:lvl3pPr marL="838200" defTabSz="4022725">
              <a:defRPr>
                <a:solidFill>
                  <a:schemeClr val="tx1"/>
                </a:solidFill>
                <a:latin typeface="Arial" pitchFamily="34" charset="0"/>
              </a:defRPr>
            </a:lvl3pPr>
            <a:lvl4pPr marL="1257300" defTabSz="4022725">
              <a:defRPr>
                <a:solidFill>
                  <a:schemeClr val="tx1"/>
                </a:solidFill>
                <a:latin typeface="Arial" pitchFamily="34" charset="0"/>
              </a:defRPr>
            </a:lvl4pPr>
            <a:lvl5pPr marL="1676400" defTabSz="4022725">
              <a:defRPr>
                <a:solidFill>
                  <a:schemeClr val="tx1"/>
                </a:solidFill>
                <a:latin typeface="Arial" pitchFamily="34" charset="0"/>
              </a:defRPr>
            </a:lvl5pPr>
            <a:lvl6pPr marL="2133600" defTabSz="4022725" fontAlgn="base">
              <a:spcBef>
                <a:spcPct val="0"/>
              </a:spcBef>
              <a:spcAft>
                <a:spcPct val="0"/>
              </a:spcAft>
              <a:defRPr>
                <a:solidFill>
                  <a:schemeClr val="tx1"/>
                </a:solidFill>
                <a:latin typeface="Arial" pitchFamily="34" charset="0"/>
              </a:defRPr>
            </a:lvl6pPr>
            <a:lvl7pPr marL="2590800" defTabSz="4022725" fontAlgn="base">
              <a:spcBef>
                <a:spcPct val="0"/>
              </a:spcBef>
              <a:spcAft>
                <a:spcPct val="0"/>
              </a:spcAft>
              <a:defRPr>
                <a:solidFill>
                  <a:schemeClr val="tx1"/>
                </a:solidFill>
                <a:latin typeface="Arial" pitchFamily="34" charset="0"/>
              </a:defRPr>
            </a:lvl7pPr>
            <a:lvl8pPr marL="3048000" defTabSz="4022725" fontAlgn="base">
              <a:spcBef>
                <a:spcPct val="0"/>
              </a:spcBef>
              <a:spcAft>
                <a:spcPct val="0"/>
              </a:spcAft>
              <a:defRPr>
                <a:solidFill>
                  <a:schemeClr val="tx1"/>
                </a:solidFill>
                <a:latin typeface="Arial" pitchFamily="34" charset="0"/>
              </a:defRPr>
            </a:lvl8pPr>
            <a:lvl9pPr marL="3505200" defTabSz="4022725" fontAlgn="base">
              <a:spcBef>
                <a:spcPct val="0"/>
              </a:spcBef>
              <a:spcAft>
                <a:spcPct val="0"/>
              </a:spcAft>
              <a:defRPr>
                <a:solidFill>
                  <a:schemeClr val="tx1"/>
                </a:solidFill>
                <a:latin typeface="Arial" pitchFamily="34" charset="0"/>
              </a:defRPr>
            </a:lvl9pPr>
          </a:lstStyle>
          <a:p>
            <a:pPr algn="ctr"/>
            <a:r>
              <a:rPr lang="en-US" sz="2400" b="1" dirty="0" smtClean="0">
                <a:solidFill>
                  <a:schemeClr val="accent1">
                    <a:lumMod val="50000"/>
                  </a:schemeClr>
                </a:solidFill>
                <a:latin typeface="Calibri" pitchFamily="34" charset="0"/>
              </a:rPr>
              <a:t>Figure 5.</a:t>
            </a:r>
            <a:r>
              <a:rPr lang="en-US" sz="2400" dirty="0" smtClean="0">
                <a:solidFill>
                  <a:schemeClr val="accent1">
                    <a:lumMod val="50000"/>
                  </a:schemeClr>
                </a:solidFill>
                <a:latin typeface="Calibri" pitchFamily="34" charset="0"/>
              </a:rPr>
              <a:t> Left to right: separation, cohesion, and alignment forces  that create flocking behavior in the spiders (Source: </a:t>
            </a:r>
            <a:r>
              <a:rPr lang="en-US" sz="2400" i="1" dirty="0" smtClean="0">
                <a:solidFill>
                  <a:schemeClr val="accent1">
                    <a:lumMod val="50000"/>
                  </a:schemeClr>
                </a:solidFill>
                <a:latin typeface="Calibri" pitchFamily="34" charset="0"/>
              </a:rPr>
              <a:t>Programming Game AI by Example</a:t>
            </a:r>
            <a:r>
              <a:rPr lang="en-US" sz="2400" dirty="0" smtClean="0">
                <a:solidFill>
                  <a:schemeClr val="accent1">
                    <a:lumMod val="50000"/>
                  </a:schemeClr>
                </a:solidFill>
                <a:latin typeface="Calibri" pitchFamily="34" charset="0"/>
              </a:rPr>
              <a:t>, Matt Buckland)</a:t>
            </a:r>
            <a:endParaRPr lang="en-US" sz="2400" dirty="0">
              <a:solidFill>
                <a:schemeClr val="accent1">
                  <a:lumMod val="50000"/>
                </a:schemeClr>
              </a:solidFill>
              <a:latin typeface="Calibri" pitchFamily="34" charset="0"/>
            </a:endParaRPr>
          </a:p>
        </p:txBody>
      </p:sp>
      <p:pic>
        <p:nvPicPr>
          <p:cNvPr id="230" name="Picture 2" descr="\\CALYPSO\Users\Michael\Pictures\DeadFish 2013-03-03 18-08-05-14.bmp"/>
          <p:cNvPicPr>
            <a:picLocks noChangeAspect="1" noChangeArrowheads="1"/>
          </p:cNvPicPr>
          <p:nvPr/>
        </p:nvPicPr>
        <p:blipFill>
          <a:blip r:embed="rId4" cstate="print"/>
          <a:srcRect l="18470"/>
          <a:stretch>
            <a:fillRect/>
          </a:stretch>
        </p:blipFill>
        <p:spPr bwMode="auto">
          <a:xfrm>
            <a:off x="32842200" y="11582400"/>
            <a:ext cx="10494370" cy="724039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37" name="Group 236"/>
          <p:cNvGrpSpPr/>
          <p:nvPr/>
        </p:nvGrpSpPr>
        <p:grpSpPr>
          <a:xfrm>
            <a:off x="32075780" y="23622000"/>
            <a:ext cx="11815420" cy="2838448"/>
            <a:chOff x="21640800" y="29641800"/>
            <a:chExt cx="9277878" cy="2228848"/>
          </a:xfrm>
        </p:grpSpPr>
        <p:pic>
          <p:nvPicPr>
            <p:cNvPr id="231" name="Picture 3"/>
            <p:cNvPicPr>
              <a:picLocks noChangeAspect="1" noChangeArrowheads="1"/>
            </p:cNvPicPr>
            <p:nvPr/>
          </p:nvPicPr>
          <p:blipFill>
            <a:blip r:embed="rId5" cstate="print"/>
            <a:srcRect/>
            <a:stretch>
              <a:fillRect/>
            </a:stretch>
          </p:blipFill>
          <p:spPr bwMode="auto">
            <a:xfrm>
              <a:off x="21640800" y="30251400"/>
              <a:ext cx="3352800" cy="1619248"/>
            </a:xfrm>
            <a:prstGeom prst="rect">
              <a:avLst/>
            </a:prstGeom>
            <a:noFill/>
            <a:ln w="9525">
              <a:noFill/>
              <a:miter lim="800000"/>
              <a:headEnd/>
              <a:tailEnd/>
            </a:ln>
          </p:spPr>
        </p:pic>
        <p:pic>
          <p:nvPicPr>
            <p:cNvPr id="232" name="Picture 2"/>
            <p:cNvPicPr>
              <a:picLocks noChangeAspect="1" noChangeArrowheads="1"/>
            </p:cNvPicPr>
            <p:nvPr/>
          </p:nvPicPr>
          <p:blipFill>
            <a:blip r:embed="rId6" cstate="print"/>
            <a:srcRect t="38710" b="38709"/>
            <a:stretch>
              <a:fillRect/>
            </a:stretch>
          </p:blipFill>
          <p:spPr bwMode="auto">
            <a:xfrm>
              <a:off x="27584400" y="30556200"/>
              <a:ext cx="3334278" cy="1066800"/>
            </a:xfrm>
            <a:prstGeom prst="rect">
              <a:avLst/>
            </a:prstGeom>
            <a:noFill/>
            <a:ln w="9525">
              <a:noFill/>
              <a:miter lim="800000"/>
              <a:headEnd/>
              <a:tailEnd/>
            </a:ln>
          </p:spPr>
        </p:pic>
        <p:pic>
          <p:nvPicPr>
            <p:cNvPr id="233" name="Picture 4"/>
            <p:cNvPicPr>
              <a:picLocks noChangeAspect="1" noChangeArrowheads="1"/>
            </p:cNvPicPr>
            <p:nvPr/>
          </p:nvPicPr>
          <p:blipFill>
            <a:blip r:embed="rId7" cstate="print"/>
            <a:srcRect/>
            <a:stretch>
              <a:fillRect/>
            </a:stretch>
          </p:blipFill>
          <p:spPr bwMode="auto">
            <a:xfrm>
              <a:off x="24688800" y="29641800"/>
              <a:ext cx="3352800" cy="1238250"/>
            </a:xfrm>
            <a:prstGeom prst="rect">
              <a:avLst/>
            </a:prstGeom>
            <a:noFill/>
            <a:ln w="9525">
              <a:noFill/>
              <a:miter lim="800000"/>
              <a:headEnd/>
              <a:tailEnd/>
            </a:ln>
          </p:spPr>
        </p:pic>
      </p:grpSp>
      <p:sp>
        <p:nvSpPr>
          <p:cNvPr id="234" name="Text Box 241"/>
          <p:cNvSpPr txBox="1">
            <a:spLocks noChangeArrowheads="1"/>
          </p:cNvSpPr>
          <p:nvPr/>
        </p:nvSpPr>
        <p:spPr bwMode="auto">
          <a:xfrm>
            <a:off x="32537400" y="19202400"/>
            <a:ext cx="10820400" cy="8079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68575" tIns="34287" rIns="68575" bIns="34287">
            <a:spAutoFit/>
          </a:bodyPr>
          <a:lstStyle>
            <a:lvl1pPr defTabSz="4022725">
              <a:defRPr>
                <a:solidFill>
                  <a:schemeClr val="tx1"/>
                </a:solidFill>
                <a:latin typeface="Arial" pitchFamily="34" charset="0"/>
              </a:defRPr>
            </a:lvl1pPr>
            <a:lvl2pPr marL="419100" defTabSz="4022725">
              <a:defRPr>
                <a:solidFill>
                  <a:schemeClr val="tx1"/>
                </a:solidFill>
                <a:latin typeface="Arial" pitchFamily="34" charset="0"/>
              </a:defRPr>
            </a:lvl2pPr>
            <a:lvl3pPr marL="838200" defTabSz="4022725">
              <a:defRPr>
                <a:solidFill>
                  <a:schemeClr val="tx1"/>
                </a:solidFill>
                <a:latin typeface="Arial" pitchFamily="34" charset="0"/>
              </a:defRPr>
            </a:lvl3pPr>
            <a:lvl4pPr marL="1257300" defTabSz="4022725">
              <a:defRPr>
                <a:solidFill>
                  <a:schemeClr val="tx1"/>
                </a:solidFill>
                <a:latin typeface="Arial" pitchFamily="34" charset="0"/>
              </a:defRPr>
            </a:lvl4pPr>
            <a:lvl5pPr marL="1676400" defTabSz="4022725">
              <a:defRPr>
                <a:solidFill>
                  <a:schemeClr val="tx1"/>
                </a:solidFill>
                <a:latin typeface="Arial" pitchFamily="34" charset="0"/>
              </a:defRPr>
            </a:lvl5pPr>
            <a:lvl6pPr marL="2133600" defTabSz="4022725" fontAlgn="base">
              <a:spcBef>
                <a:spcPct val="0"/>
              </a:spcBef>
              <a:spcAft>
                <a:spcPct val="0"/>
              </a:spcAft>
              <a:defRPr>
                <a:solidFill>
                  <a:schemeClr val="tx1"/>
                </a:solidFill>
                <a:latin typeface="Arial" pitchFamily="34" charset="0"/>
              </a:defRPr>
            </a:lvl6pPr>
            <a:lvl7pPr marL="2590800" defTabSz="4022725" fontAlgn="base">
              <a:spcBef>
                <a:spcPct val="0"/>
              </a:spcBef>
              <a:spcAft>
                <a:spcPct val="0"/>
              </a:spcAft>
              <a:defRPr>
                <a:solidFill>
                  <a:schemeClr val="tx1"/>
                </a:solidFill>
                <a:latin typeface="Arial" pitchFamily="34" charset="0"/>
              </a:defRPr>
            </a:lvl7pPr>
            <a:lvl8pPr marL="3048000" defTabSz="4022725" fontAlgn="base">
              <a:spcBef>
                <a:spcPct val="0"/>
              </a:spcBef>
              <a:spcAft>
                <a:spcPct val="0"/>
              </a:spcAft>
              <a:defRPr>
                <a:solidFill>
                  <a:schemeClr val="tx1"/>
                </a:solidFill>
                <a:latin typeface="Arial" pitchFamily="34" charset="0"/>
              </a:defRPr>
            </a:lvl8pPr>
            <a:lvl9pPr marL="3505200" defTabSz="4022725" fontAlgn="base">
              <a:spcBef>
                <a:spcPct val="0"/>
              </a:spcBef>
              <a:spcAft>
                <a:spcPct val="0"/>
              </a:spcAft>
              <a:defRPr>
                <a:solidFill>
                  <a:schemeClr val="tx1"/>
                </a:solidFill>
                <a:latin typeface="Arial" pitchFamily="34" charset="0"/>
              </a:defRPr>
            </a:lvl9pPr>
          </a:lstStyle>
          <a:p>
            <a:pPr algn="ctr"/>
            <a:r>
              <a:rPr lang="en-US" sz="2400" b="1" dirty="0" smtClean="0">
                <a:solidFill>
                  <a:schemeClr val="accent1">
                    <a:lumMod val="50000"/>
                  </a:schemeClr>
                </a:solidFill>
                <a:latin typeface="Calibri" pitchFamily="34" charset="0"/>
              </a:rPr>
              <a:t>Figure 4.</a:t>
            </a:r>
            <a:r>
              <a:rPr lang="en-US" sz="2400" dirty="0" smtClean="0">
                <a:solidFill>
                  <a:schemeClr val="accent1">
                    <a:lumMod val="50000"/>
                  </a:schemeClr>
                </a:solidFill>
                <a:latin typeface="Calibri" pitchFamily="34" charset="0"/>
              </a:rPr>
              <a:t> Spider navigation graph for a level; note that the wooden cubes are excluded as spider locomotion is restricted to metallic surfaces</a:t>
            </a:r>
            <a:endParaRPr lang="en-US" sz="2400" dirty="0">
              <a:solidFill>
                <a:schemeClr val="accent1">
                  <a:lumMod val="50000"/>
                </a:schemeClr>
              </a:solidFill>
              <a:latin typeface="Calibri" pitchFamily="34" charset="0"/>
            </a:endParaRPr>
          </a:p>
        </p:txBody>
      </p:sp>
      <p:sp>
        <p:nvSpPr>
          <p:cNvPr id="236" name="Text Box 135"/>
          <p:cNvSpPr txBox="1">
            <a:spLocks noChangeArrowheads="1"/>
          </p:cNvSpPr>
          <p:nvPr/>
        </p:nvSpPr>
        <p:spPr bwMode="auto">
          <a:xfrm>
            <a:off x="32385000" y="20421600"/>
            <a:ext cx="10969625" cy="2831544"/>
          </a:xfrm>
          <a:prstGeom prst="rect">
            <a:avLst/>
          </a:prstGeom>
          <a:solidFill>
            <a:schemeClr val="bg1"/>
          </a:solidFill>
          <a:ln>
            <a:noFill/>
          </a:ln>
          <a:effectLst/>
        </p:spPr>
        <p:txBody>
          <a:bodyPr lIns="182880" tIns="182880" rIns="182880" bIns="182880">
            <a:spAutoFit/>
          </a:bodyPr>
          <a:lstStyle/>
          <a:p>
            <a:pPr eaLnBrk="1" hangingPunct="1"/>
            <a:r>
              <a:rPr lang="en-US" dirty="0" smtClean="0">
                <a:solidFill>
                  <a:prstClr val="black"/>
                </a:solidFill>
                <a:latin typeface="Calibri" pitchFamily="34" charset="0"/>
              </a:rPr>
              <a:t>For the spiders, additional logic – in the form of path planning – is used to provide chasing mechanics. This is achieved through the creation of a navigation graph for the level. When they travel, spiders also are encoded with flocking tendencies to create more realistic and varied behavior.</a:t>
            </a:r>
          </a:p>
        </p:txBody>
      </p:sp>
      <p:pic>
        <p:nvPicPr>
          <p:cNvPr id="1044" name="Picture 20" descr="https://dl.dropboxusercontent.com/u/1052740/Pivot/ScreenCaps/fuckingspider.png"/>
          <p:cNvPicPr>
            <a:picLocks noChangeAspect="1" noChangeArrowheads="1"/>
          </p:cNvPicPr>
          <p:nvPr/>
        </p:nvPicPr>
        <p:blipFill>
          <a:blip r:embed="rId8" cstate="print"/>
          <a:srcRect l="858" t="5405" r="1062" b="1802"/>
          <a:stretch>
            <a:fillRect/>
          </a:stretch>
        </p:blipFill>
        <p:spPr bwMode="auto">
          <a:xfrm>
            <a:off x="10210800" y="13639800"/>
            <a:ext cx="10374298" cy="623062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8" name="Text Box 29"/>
          <p:cNvSpPr txBox="1">
            <a:spLocks noChangeArrowheads="1"/>
          </p:cNvSpPr>
          <p:nvPr/>
        </p:nvSpPr>
        <p:spPr bwMode="auto">
          <a:xfrm>
            <a:off x="21488400" y="19735800"/>
            <a:ext cx="10668001" cy="137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prstDash val="sysDot"/>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800" b="1" dirty="0" smtClean="0">
                <a:solidFill>
                  <a:schemeClr val="accent1">
                    <a:lumMod val="50000"/>
                  </a:schemeClr>
                </a:solidFill>
                <a:latin typeface="Calibri" pitchFamily="34" charset="0"/>
              </a:rPr>
              <a:t>SAVING</a:t>
            </a:r>
            <a:endParaRPr lang="en-US" sz="4800" b="1" dirty="0">
              <a:solidFill>
                <a:schemeClr val="accent1">
                  <a:lumMod val="50000"/>
                </a:schemeClr>
              </a:solidFill>
              <a:latin typeface="Calibri" pitchFamily="34" charset="0"/>
            </a:endParaRPr>
          </a:p>
        </p:txBody>
      </p:sp>
      <p:sp>
        <p:nvSpPr>
          <p:cNvPr id="239" name="Text Box 139"/>
          <p:cNvSpPr txBox="1">
            <a:spLocks noChangeArrowheads="1"/>
          </p:cNvSpPr>
          <p:nvPr/>
        </p:nvSpPr>
        <p:spPr bwMode="auto">
          <a:xfrm>
            <a:off x="21412200" y="20878800"/>
            <a:ext cx="10668000" cy="2831544"/>
          </a:xfrm>
          <a:prstGeom prst="rect">
            <a:avLst/>
          </a:prstGeom>
          <a:solidFill>
            <a:schemeClr val="bg1"/>
          </a:solidFill>
          <a:ln>
            <a:noFill/>
          </a:ln>
          <a:effectLst/>
        </p:spPr>
        <p:txBody>
          <a:bodyPr wrap="square" lIns="182880" tIns="182880" rIns="182880" bIns="182880">
            <a:spAutoFit/>
          </a:bodyPr>
          <a:lstStyle/>
          <a:p>
            <a:pPr eaLnBrk="1" hangingPunct="1"/>
            <a:r>
              <a:rPr lang="en-US" dirty="0" smtClean="0">
                <a:solidFill>
                  <a:prstClr val="black"/>
                </a:solidFill>
                <a:latin typeface="Calibri" pitchFamily="34" charset="0"/>
              </a:rPr>
              <a:t>The game progress (i.e., which levels have been beaten and the best time for each) is stored,  along with the game settings, in the user’s </a:t>
            </a:r>
            <a:r>
              <a:rPr lang="en-US" dirty="0" err="1" smtClean="0">
                <a:solidFill>
                  <a:prstClr val="black"/>
                </a:solidFill>
                <a:latin typeface="Calibri" pitchFamily="34" charset="0"/>
              </a:rPr>
              <a:t>AppData</a:t>
            </a:r>
            <a:r>
              <a:rPr lang="en-US" dirty="0" smtClean="0">
                <a:solidFill>
                  <a:prstClr val="black"/>
                </a:solidFill>
                <a:latin typeface="Calibri" pitchFamily="34" charset="0"/>
              </a:rPr>
              <a:t> folder. Additionally, custom levels are serialized in an XML format within the same folder to allow for convenient saving, loading, and sharing.</a:t>
            </a:r>
          </a:p>
        </p:txBody>
      </p:sp>
      <p:grpSp>
        <p:nvGrpSpPr>
          <p:cNvPr id="241" name="Group 240"/>
          <p:cNvGrpSpPr/>
          <p:nvPr/>
        </p:nvGrpSpPr>
        <p:grpSpPr>
          <a:xfrm>
            <a:off x="21488400" y="24231600"/>
            <a:ext cx="10363200" cy="6858000"/>
            <a:chOff x="32918400" y="24003000"/>
            <a:chExt cx="10363200" cy="6858000"/>
          </a:xfrm>
        </p:grpSpPr>
        <p:pic>
          <p:nvPicPr>
            <p:cNvPr id="1045" name="Picture 21"/>
            <p:cNvPicPr>
              <a:picLocks noChangeAspect="1" noChangeArrowheads="1"/>
            </p:cNvPicPr>
            <p:nvPr/>
          </p:nvPicPr>
          <p:blipFill>
            <a:blip r:embed="rId9" cstate="print"/>
            <a:srcRect b="15277"/>
            <a:stretch>
              <a:fillRect/>
            </a:stretch>
          </p:blipFill>
          <p:spPr bwMode="auto">
            <a:xfrm>
              <a:off x="32918400" y="24003000"/>
              <a:ext cx="4171950" cy="6781800"/>
            </a:xfrm>
            <a:prstGeom prst="rect">
              <a:avLst/>
            </a:prstGeom>
            <a:noFill/>
            <a:ln w="9525">
              <a:noFill/>
              <a:miter lim="800000"/>
              <a:headEnd/>
              <a:tailEnd/>
            </a:ln>
          </p:spPr>
        </p:pic>
        <p:pic>
          <p:nvPicPr>
            <p:cNvPr id="1046" name="Picture 22"/>
            <p:cNvPicPr>
              <a:picLocks noChangeAspect="1" noChangeArrowheads="1"/>
            </p:cNvPicPr>
            <p:nvPr/>
          </p:nvPicPr>
          <p:blipFill>
            <a:blip r:embed="rId10" cstate="print"/>
            <a:srcRect/>
            <a:stretch>
              <a:fillRect/>
            </a:stretch>
          </p:blipFill>
          <p:spPr bwMode="auto">
            <a:xfrm>
              <a:off x="36499800" y="24003000"/>
              <a:ext cx="6781800" cy="6858000"/>
            </a:xfrm>
            <a:prstGeom prst="rect">
              <a:avLst/>
            </a:prstGeom>
            <a:noFill/>
            <a:ln w="9525">
              <a:noFill/>
              <a:miter lim="800000"/>
              <a:headEnd/>
              <a:tailEnd/>
            </a:ln>
          </p:spPr>
        </p:pic>
      </p:grpSp>
      <p:sp>
        <p:nvSpPr>
          <p:cNvPr id="240" name="Text Box 241"/>
          <p:cNvSpPr txBox="1">
            <a:spLocks noChangeArrowheads="1"/>
          </p:cNvSpPr>
          <p:nvPr/>
        </p:nvSpPr>
        <p:spPr bwMode="auto">
          <a:xfrm>
            <a:off x="21183600" y="31546800"/>
            <a:ext cx="10668000" cy="438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68575" tIns="34287" rIns="68575" bIns="34287">
            <a:spAutoFit/>
          </a:bodyPr>
          <a:lstStyle>
            <a:lvl1pPr defTabSz="4022725">
              <a:defRPr>
                <a:solidFill>
                  <a:schemeClr val="tx1"/>
                </a:solidFill>
                <a:latin typeface="Arial" pitchFamily="34" charset="0"/>
              </a:defRPr>
            </a:lvl1pPr>
            <a:lvl2pPr marL="419100" defTabSz="4022725">
              <a:defRPr>
                <a:solidFill>
                  <a:schemeClr val="tx1"/>
                </a:solidFill>
                <a:latin typeface="Arial" pitchFamily="34" charset="0"/>
              </a:defRPr>
            </a:lvl2pPr>
            <a:lvl3pPr marL="838200" defTabSz="4022725">
              <a:defRPr>
                <a:solidFill>
                  <a:schemeClr val="tx1"/>
                </a:solidFill>
                <a:latin typeface="Arial" pitchFamily="34" charset="0"/>
              </a:defRPr>
            </a:lvl3pPr>
            <a:lvl4pPr marL="1257300" defTabSz="4022725">
              <a:defRPr>
                <a:solidFill>
                  <a:schemeClr val="tx1"/>
                </a:solidFill>
                <a:latin typeface="Arial" pitchFamily="34" charset="0"/>
              </a:defRPr>
            </a:lvl4pPr>
            <a:lvl5pPr marL="1676400" defTabSz="4022725">
              <a:defRPr>
                <a:solidFill>
                  <a:schemeClr val="tx1"/>
                </a:solidFill>
                <a:latin typeface="Arial" pitchFamily="34" charset="0"/>
              </a:defRPr>
            </a:lvl5pPr>
            <a:lvl6pPr marL="2133600" defTabSz="4022725" fontAlgn="base">
              <a:spcBef>
                <a:spcPct val="0"/>
              </a:spcBef>
              <a:spcAft>
                <a:spcPct val="0"/>
              </a:spcAft>
              <a:defRPr>
                <a:solidFill>
                  <a:schemeClr val="tx1"/>
                </a:solidFill>
                <a:latin typeface="Arial" pitchFamily="34" charset="0"/>
              </a:defRPr>
            </a:lvl6pPr>
            <a:lvl7pPr marL="2590800" defTabSz="4022725" fontAlgn="base">
              <a:spcBef>
                <a:spcPct val="0"/>
              </a:spcBef>
              <a:spcAft>
                <a:spcPct val="0"/>
              </a:spcAft>
              <a:defRPr>
                <a:solidFill>
                  <a:schemeClr val="tx1"/>
                </a:solidFill>
                <a:latin typeface="Arial" pitchFamily="34" charset="0"/>
              </a:defRPr>
            </a:lvl7pPr>
            <a:lvl8pPr marL="3048000" defTabSz="4022725" fontAlgn="base">
              <a:spcBef>
                <a:spcPct val="0"/>
              </a:spcBef>
              <a:spcAft>
                <a:spcPct val="0"/>
              </a:spcAft>
              <a:defRPr>
                <a:solidFill>
                  <a:schemeClr val="tx1"/>
                </a:solidFill>
                <a:latin typeface="Arial" pitchFamily="34" charset="0"/>
              </a:defRPr>
            </a:lvl8pPr>
            <a:lvl9pPr marL="3505200" defTabSz="4022725" fontAlgn="base">
              <a:spcBef>
                <a:spcPct val="0"/>
              </a:spcBef>
              <a:spcAft>
                <a:spcPct val="0"/>
              </a:spcAft>
              <a:defRPr>
                <a:solidFill>
                  <a:schemeClr val="tx1"/>
                </a:solidFill>
                <a:latin typeface="Arial" pitchFamily="34" charset="0"/>
              </a:defRPr>
            </a:lvl9pPr>
          </a:lstStyle>
          <a:p>
            <a:pPr algn="ctr"/>
            <a:r>
              <a:rPr lang="en-US" sz="2400" b="1" dirty="0" smtClean="0">
                <a:solidFill>
                  <a:schemeClr val="accent1">
                    <a:lumMod val="50000"/>
                  </a:schemeClr>
                </a:solidFill>
                <a:latin typeface="Calibri" pitchFamily="34" charset="0"/>
              </a:rPr>
              <a:t>Figure 3.</a:t>
            </a:r>
            <a:r>
              <a:rPr lang="en-US" sz="2400" dirty="0" smtClean="0">
                <a:solidFill>
                  <a:schemeClr val="accent1">
                    <a:lumMod val="50000"/>
                  </a:schemeClr>
                </a:solidFill>
                <a:latin typeface="Calibri" pitchFamily="34" charset="0"/>
              </a:rPr>
              <a:t> Sample XML for custom level data (left) and game progress (right)</a:t>
            </a:r>
            <a:endParaRPr lang="en-US" sz="2400" dirty="0">
              <a:solidFill>
                <a:schemeClr val="accent1">
                  <a:lumMod val="50000"/>
                </a:schemeClr>
              </a:solidFill>
              <a:latin typeface="Calibri" pitchFamily="34" charset="0"/>
            </a:endParaRPr>
          </a:p>
        </p:txBody>
      </p:sp>
      <p:pic>
        <p:nvPicPr>
          <p:cNvPr id="1049" name="Picture 25"/>
          <p:cNvPicPr>
            <a:picLocks noChangeAspect="1" noChangeArrowheads="1"/>
          </p:cNvPicPr>
          <p:nvPr/>
        </p:nvPicPr>
        <p:blipFill>
          <a:blip r:embed="rId11" cstate="print"/>
          <a:srcRect/>
          <a:stretch>
            <a:fillRect/>
          </a:stretch>
        </p:blipFill>
        <p:spPr bwMode="auto">
          <a:xfrm>
            <a:off x="990600" y="30251400"/>
            <a:ext cx="7008606" cy="2105058"/>
          </a:xfrm>
          <a:prstGeom prst="rect">
            <a:avLst/>
          </a:prstGeom>
          <a:noFill/>
          <a:ln w="9525">
            <a:noFill/>
            <a:miter lim="800000"/>
            <a:headEnd/>
            <a:tailEnd/>
          </a:ln>
          <a:effectLst/>
        </p:spPr>
      </p:pic>
      <p:pic>
        <p:nvPicPr>
          <p:cNvPr id="1052" name="Picture 28"/>
          <p:cNvPicPr>
            <a:picLocks noChangeAspect="1" noChangeArrowheads="1"/>
          </p:cNvPicPr>
          <p:nvPr/>
        </p:nvPicPr>
        <p:blipFill>
          <a:blip r:embed="rId12" cstate="print"/>
          <a:srcRect/>
          <a:stretch>
            <a:fillRect/>
          </a:stretch>
        </p:blipFill>
        <p:spPr bwMode="auto">
          <a:xfrm>
            <a:off x="12115800" y="24917400"/>
            <a:ext cx="6771856" cy="629259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8" name="Text Box 241"/>
          <p:cNvSpPr txBox="1">
            <a:spLocks noChangeArrowheads="1"/>
          </p:cNvSpPr>
          <p:nvPr/>
        </p:nvSpPr>
        <p:spPr bwMode="auto">
          <a:xfrm>
            <a:off x="10058400" y="31546800"/>
            <a:ext cx="10668000" cy="8079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68575" tIns="34287" rIns="68575" bIns="34287">
            <a:spAutoFit/>
          </a:bodyPr>
          <a:lstStyle>
            <a:lvl1pPr defTabSz="4022725">
              <a:defRPr>
                <a:solidFill>
                  <a:schemeClr val="tx1"/>
                </a:solidFill>
                <a:latin typeface="Arial" pitchFamily="34" charset="0"/>
              </a:defRPr>
            </a:lvl1pPr>
            <a:lvl2pPr marL="419100" defTabSz="4022725">
              <a:defRPr>
                <a:solidFill>
                  <a:schemeClr val="tx1"/>
                </a:solidFill>
                <a:latin typeface="Arial" pitchFamily="34" charset="0"/>
              </a:defRPr>
            </a:lvl2pPr>
            <a:lvl3pPr marL="838200" defTabSz="4022725">
              <a:defRPr>
                <a:solidFill>
                  <a:schemeClr val="tx1"/>
                </a:solidFill>
                <a:latin typeface="Arial" pitchFamily="34" charset="0"/>
              </a:defRPr>
            </a:lvl3pPr>
            <a:lvl4pPr marL="1257300" defTabSz="4022725">
              <a:defRPr>
                <a:solidFill>
                  <a:schemeClr val="tx1"/>
                </a:solidFill>
                <a:latin typeface="Arial" pitchFamily="34" charset="0"/>
              </a:defRPr>
            </a:lvl4pPr>
            <a:lvl5pPr marL="1676400" defTabSz="4022725">
              <a:defRPr>
                <a:solidFill>
                  <a:schemeClr val="tx1"/>
                </a:solidFill>
                <a:latin typeface="Arial" pitchFamily="34" charset="0"/>
              </a:defRPr>
            </a:lvl5pPr>
            <a:lvl6pPr marL="2133600" defTabSz="4022725" fontAlgn="base">
              <a:spcBef>
                <a:spcPct val="0"/>
              </a:spcBef>
              <a:spcAft>
                <a:spcPct val="0"/>
              </a:spcAft>
              <a:defRPr>
                <a:solidFill>
                  <a:schemeClr val="tx1"/>
                </a:solidFill>
                <a:latin typeface="Arial" pitchFamily="34" charset="0"/>
              </a:defRPr>
            </a:lvl6pPr>
            <a:lvl7pPr marL="2590800" defTabSz="4022725" fontAlgn="base">
              <a:spcBef>
                <a:spcPct val="0"/>
              </a:spcBef>
              <a:spcAft>
                <a:spcPct val="0"/>
              </a:spcAft>
              <a:defRPr>
                <a:solidFill>
                  <a:schemeClr val="tx1"/>
                </a:solidFill>
                <a:latin typeface="Arial" pitchFamily="34" charset="0"/>
              </a:defRPr>
            </a:lvl7pPr>
            <a:lvl8pPr marL="3048000" defTabSz="4022725" fontAlgn="base">
              <a:spcBef>
                <a:spcPct val="0"/>
              </a:spcBef>
              <a:spcAft>
                <a:spcPct val="0"/>
              </a:spcAft>
              <a:defRPr>
                <a:solidFill>
                  <a:schemeClr val="tx1"/>
                </a:solidFill>
                <a:latin typeface="Arial" pitchFamily="34" charset="0"/>
              </a:defRPr>
            </a:lvl8pPr>
            <a:lvl9pPr marL="3505200" defTabSz="4022725" fontAlgn="base">
              <a:spcBef>
                <a:spcPct val="0"/>
              </a:spcBef>
              <a:spcAft>
                <a:spcPct val="0"/>
              </a:spcAft>
              <a:defRPr>
                <a:solidFill>
                  <a:schemeClr val="tx1"/>
                </a:solidFill>
                <a:latin typeface="Arial" pitchFamily="34" charset="0"/>
              </a:defRPr>
            </a:lvl9pPr>
          </a:lstStyle>
          <a:p>
            <a:pPr algn="ctr"/>
            <a:r>
              <a:rPr lang="en-US" sz="2400" b="1" dirty="0" smtClean="0">
                <a:solidFill>
                  <a:schemeClr val="accent1">
                    <a:lumMod val="50000"/>
                  </a:schemeClr>
                </a:solidFill>
                <a:latin typeface="Calibri" pitchFamily="34" charset="0"/>
              </a:rPr>
              <a:t>Figure 2.</a:t>
            </a:r>
            <a:r>
              <a:rPr lang="en-US" sz="2400" dirty="0" smtClean="0">
                <a:solidFill>
                  <a:schemeClr val="accent1">
                    <a:lumMod val="50000"/>
                  </a:schemeClr>
                </a:solidFill>
                <a:latin typeface="Calibri" pitchFamily="34" charset="0"/>
              </a:rPr>
              <a:t> </a:t>
            </a:r>
            <a:r>
              <a:rPr lang="en-US" sz="2400" dirty="0" smtClean="0">
                <a:solidFill>
                  <a:schemeClr val="accent1">
                    <a:lumMod val="50000"/>
                  </a:schemeClr>
                </a:solidFill>
                <a:latin typeface="Calibri" pitchFamily="34" charset="0"/>
              </a:rPr>
              <a:t>Portal effects are </a:t>
            </a:r>
            <a:r>
              <a:rPr lang="en-US" sz="2400" dirty="0" smtClean="0">
                <a:solidFill>
                  <a:schemeClr val="accent1">
                    <a:lumMod val="50000"/>
                  </a:schemeClr>
                </a:solidFill>
                <a:latin typeface="Calibri" pitchFamily="34" charset="0"/>
              </a:rPr>
              <a:t>created using an array of particles, each having a unique position and velocity and consisting of two graded triangles</a:t>
            </a:r>
            <a:endParaRPr lang="en-US" sz="2400" dirty="0">
              <a:solidFill>
                <a:schemeClr val="accent1">
                  <a:lumMod val="50000"/>
                </a:schemeClr>
              </a:solidFill>
              <a:latin typeface="Calibri" pitchFamily="34" charset="0"/>
            </a:endParaRPr>
          </a:p>
        </p:txBody>
      </p:sp>
      <p:sp>
        <p:nvSpPr>
          <p:cNvPr id="249" name="Text Box 135"/>
          <p:cNvSpPr txBox="1">
            <a:spLocks noChangeArrowheads="1"/>
          </p:cNvSpPr>
          <p:nvPr/>
        </p:nvSpPr>
        <p:spPr bwMode="auto">
          <a:xfrm>
            <a:off x="10058400" y="20726400"/>
            <a:ext cx="10969625" cy="4308872"/>
          </a:xfrm>
          <a:prstGeom prst="rect">
            <a:avLst/>
          </a:prstGeom>
          <a:solidFill>
            <a:schemeClr val="bg1"/>
          </a:solidFill>
          <a:ln>
            <a:noFill/>
          </a:ln>
          <a:effectLst/>
        </p:spPr>
        <p:txBody>
          <a:bodyPr wrap="square" lIns="182880" tIns="182880" rIns="182880" bIns="182880">
            <a:spAutoFit/>
          </a:bodyPr>
          <a:lstStyle/>
          <a:p>
            <a:pPr defTabSz="3291573" fontAlgn="auto">
              <a:spcBef>
                <a:spcPts val="0"/>
              </a:spcBef>
              <a:spcAft>
                <a:spcPts val="0"/>
              </a:spcAft>
            </a:pPr>
            <a:r>
              <a:rPr lang="en-US" dirty="0" smtClean="0">
                <a:solidFill>
                  <a:prstClr val="black"/>
                </a:solidFill>
                <a:latin typeface="Calibri" pitchFamily="34" charset="0"/>
              </a:rPr>
              <a:t>Portals are rendered by creating a “stencil” which informs the graphics device which pixels to render, then re-drawing the world in that stencil. Fill rate is optimized through the use of scissor rectangles, which enable the consideration of only those pixels which might lie in the portal stencil. Portal nesting is accomplished recursively, and is optimized using back-face culling (indicating not to draw the scene), followed by frustum culling and occlusion testing.</a:t>
            </a:r>
          </a:p>
        </p:txBody>
      </p:sp>
      <p:sp>
        <p:nvSpPr>
          <p:cNvPr id="250" name="Text Box 29"/>
          <p:cNvSpPr txBox="1">
            <a:spLocks noChangeArrowheads="1"/>
          </p:cNvSpPr>
          <p:nvPr/>
        </p:nvSpPr>
        <p:spPr bwMode="auto">
          <a:xfrm>
            <a:off x="32385000" y="27889200"/>
            <a:ext cx="10969625" cy="137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prstDash val="sysDot"/>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800" b="1" dirty="0" smtClean="0">
                <a:solidFill>
                  <a:schemeClr val="accent1">
                    <a:lumMod val="50000"/>
                  </a:schemeClr>
                </a:solidFill>
                <a:latin typeface="Calibri" pitchFamily="34" charset="0"/>
              </a:rPr>
              <a:t>TECHNOLOGIES</a:t>
            </a:r>
            <a:endParaRPr lang="en-US" sz="4800" b="1" dirty="0">
              <a:solidFill>
                <a:schemeClr val="accent1">
                  <a:lumMod val="50000"/>
                </a:schemeClr>
              </a:solidFill>
              <a:latin typeface="Calibri" pitchFamily="34" charset="0"/>
            </a:endParaRPr>
          </a:p>
        </p:txBody>
      </p:sp>
      <p:sp>
        <p:nvSpPr>
          <p:cNvPr id="251" name="Text Box 139"/>
          <p:cNvSpPr txBox="1">
            <a:spLocks noChangeArrowheads="1"/>
          </p:cNvSpPr>
          <p:nvPr/>
        </p:nvSpPr>
        <p:spPr bwMode="auto">
          <a:xfrm>
            <a:off x="32385000" y="29108400"/>
            <a:ext cx="11049000" cy="2831544"/>
          </a:xfrm>
          <a:prstGeom prst="rect">
            <a:avLst/>
          </a:prstGeom>
          <a:solidFill>
            <a:schemeClr val="bg1"/>
          </a:solidFill>
          <a:ln>
            <a:noFill/>
          </a:ln>
          <a:effectLst/>
        </p:spPr>
        <p:txBody>
          <a:bodyPr wrap="square" lIns="182880" tIns="182880" rIns="182880" bIns="182880">
            <a:spAutoFit/>
          </a:bodyPr>
          <a:lstStyle/>
          <a:p>
            <a:pPr>
              <a:buFont typeface="Wingdings" pitchFamily="2" charset="2"/>
              <a:buChar char="§"/>
            </a:pPr>
            <a:r>
              <a:rPr lang="en-US" dirty="0" smtClean="0">
                <a:solidFill>
                  <a:prstClr val="black"/>
                </a:solidFill>
                <a:latin typeface="Calibri" pitchFamily="34" charset="0"/>
              </a:rPr>
              <a:t>    Cross-Platform Audio Creation Tool (XACT)</a:t>
            </a:r>
          </a:p>
          <a:p>
            <a:pPr>
              <a:buFont typeface="Wingdings" pitchFamily="2" charset="2"/>
              <a:buChar char="§"/>
            </a:pPr>
            <a:r>
              <a:rPr lang="en-US" dirty="0" smtClean="0">
                <a:solidFill>
                  <a:prstClr val="black"/>
                </a:solidFill>
                <a:latin typeface="Calibri" pitchFamily="34" charset="0"/>
              </a:rPr>
              <a:t>    The GNU Image Manipulation Program (GIMP)</a:t>
            </a:r>
          </a:p>
          <a:p>
            <a:pPr>
              <a:buFont typeface="Wingdings" pitchFamily="2" charset="2"/>
              <a:buChar char="§"/>
            </a:pPr>
            <a:r>
              <a:rPr lang="en-US" dirty="0" smtClean="0">
                <a:solidFill>
                  <a:prstClr val="black"/>
                </a:solidFill>
                <a:latin typeface="Calibri" pitchFamily="34" charset="0"/>
              </a:rPr>
              <a:t>    Microsoft Visual Studio 2010</a:t>
            </a:r>
          </a:p>
          <a:p>
            <a:pPr>
              <a:buFont typeface="Wingdings" pitchFamily="2" charset="2"/>
              <a:buChar char="§"/>
            </a:pPr>
            <a:r>
              <a:rPr lang="en-US" dirty="0" smtClean="0">
                <a:solidFill>
                  <a:prstClr val="black"/>
                </a:solidFill>
                <a:latin typeface="Calibri" pitchFamily="34" charset="0"/>
              </a:rPr>
              <a:t>    Microsoft XNA 4.0</a:t>
            </a:r>
          </a:p>
          <a:p>
            <a:pPr>
              <a:buFont typeface="Wingdings" pitchFamily="2" charset="2"/>
              <a:buChar char="§"/>
            </a:pPr>
            <a:r>
              <a:rPr lang="en-US" dirty="0" smtClean="0">
                <a:solidFill>
                  <a:prstClr val="black"/>
                </a:solidFill>
                <a:latin typeface="Calibri" pitchFamily="34" charset="0"/>
              </a:rPr>
              <a:t>    </a:t>
            </a:r>
            <a:r>
              <a:rPr lang="en-US" dirty="0" err="1" smtClean="0">
                <a:solidFill>
                  <a:prstClr val="black"/>
                </a:solidFill>
                <a:latin typeface="Calibri" pitchFamily="34" charset="0"/>
              </a:rPr>
              <a:t>QuickGraph</a:t>
            </a:r>
            <a:r>
              <a:rPr lang="en-US" dirty="0" smtClean="0">
                <a:solidFill>
                  <a:prstClr val="black"/>
                </a:solidFill>
                <a:latin typeface="Calibri" pitchFamily="34" charset="0"/>
              </a:rPr>
              <a:t>, Graph Data Structures and Algorithms for .NET</a:t>
            </a:r>
          </a:p>
        </p:txBody>
      </p:sp>
      <p:sp>
        <p:nvSpPr>
          <p:cNvPr id="252" name="Text Box 23"/>
          <p:cNvSpPr txBox="1">
            <a:spLocks noChangeArrowheads="1"/>
          </p:cNvSpPr>
          <p:nvPr/>
        </p:nvSpPr>
        <p:spPr bwMode="auto">
          <a:xfrm>
            <a:off x="10058399" y="5486400"/>
            <a:ext cx="10972800" cy="137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prstDash val="sysDot"/>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800" b="1" dirty="0" smtClean="0">
                <a:solidFill>
                  <a:schemeClr val="accent1">
                    <a:lumMod val="50000"/>
                  </a:schemeClr>
                </a:solidFill>
                <a:latin typeface="Calibri" pitchFamily="34" charset="0"/>
              </a:rPr>
              <a:t>SOUND</a:t>
            </a:r>
            <a:endParaRPr lang="en-US" sz="4800" b="1" dirty="0">
              <a:solidFill>
                <a:schemeClr val="accent1">
                  <a:lumMod val="50000"/>
                </a:schemeClr>
              </a:solidFill>
              <a:latin typeface="Calibri" pitchFamily="34" charset="0"/>
            </a:endParaRPr>
          </a:p>
        </p:txBody>
      </p:sp>
      <p:sp>
        <p:nvSpPr>
          <p:cNvPr id="253" name="Text Box 139"/>
          <p:cNvSpPr txBox="1">
            <a:spLocks noChangeArrowheads="1"/>
          </p:cNvSpPr>
          <p:nvPr/>
        </p:nvSpPr>
        <p:spPr bwMode="auto">
          <a:xfrm>
            <a:off x="9905999" y="6705600"/>
            <a:ext cx="11125200" cy="3323987"/>
          </a:xfrm>
          <a:prstGeom prst="rect">
            <a:avLst/>
          </a:prstGeom>
          <a:solidFill>
            <a:schemeClr val="bg1"/>
          </a:solidFill>
          <a:ln>
            <a:noFill/>
          </a:ln>
          <a:effectLst/>
        </p:spPr>
        <p:txBody>
          <a:bodyPr wrap="square" lIns="182880" tIns="182880" rIns="182880" bIns="182880">
            <a:spAutoFit/>
          </a:bodyPr>
          <a:lstStyle/>
          <a:p>
            <a:pPr eaLnBrk="1" hangingPunct="1"/>
            <a:r>
              <a:rPr lang="en-US" dirty="0" smtClean="0">
                <a:solidFill>
                  <a:prstClr val="black"/>
                </a:solidFill>
                <a:latin typeface="Calibri" pitchFamily="34" charset="0"/>
              </a:rPr>
              <a:t>The Cross-platform Audio Creation Tool  (XACT) library was used in order to play in-game music and sound effects. The sound effects are generated in a virtual 3D space, meaning that sounds (e.g., that generated by the end-of-level marker)  become louder or softer based on proximity, in addition to having differing left-right speaker strengths.</a:t>
            </a:r>
          </a:p>
        </p:txBody>
      </p:sp>
      <p:graphicFrame>
        <p:nvGraphicFramePr>
          <p:cNvPr id="254" name="Table 253"/>
          <p:cNvGraphicFramePr>
            <a:graphicFrameLocks noGrp="1"/>
          </p:cNvGraphicFramePr>
          <p:nvPr>
            <p:extLst>
              <p:ext uri="{D42A27DB-BD31-4B8C-83A1-F6EECF244321}">
                <p14:modId xmlns:p14="http://schemas.microsoft.com/office/powerpoint/2010/main" xmlns="" val="3349564666"/>
              </p:ext>
            </p:extLst>
          </p:nvPr>
        </p:nvGraphicFramePr>
        <p:xfrm>
          <a:off x="21564601" y="14173200"/>
          <a:ext cx="10134599" cy="4710049"/>
        </p:xfrm>
        <a:graphic>
          <a:graphicData uri="http://schemas.openxmlformats.org/drawingml/2006/table">
            <a:tbl>
              <a:tblPr firstRow="1" lastRow="1" bandRow="1">
                <a:tableStyleId>{3B4B98B0-60AC-42C2-AFA5-B58CD77FA1E5}</a:tableStyleId>
              </a:tblPr>
              <a:tblGrid>
                <a:gridCol w="2838338"/>
                <a:gridCol w="3176504"/>
                <a:gridCol w="4119757"/>
              </a:tblGrid>
              <a:tr h="696047">
                <a:tc>
                  <a:txBody>
                    <a:bodyPr/>
                    <a:lstStyle/>
                    <a:p>
                      <a:pPr algn="ctr"/>
                      <a:r>
                        <a:rPr lang="en-US" sz="3000" b="0" dirty="0" smtClean="0">
                          <a:latin typeface="Calibri" pitchFamily="34" charset="0"/>
                        </a:rPr>
                        <a:t>Project</a:t>
                      </a:r>
                      <a:endParaRPr lang="en-US" sz="3000" b="0" dirty="0">
                        <a:latin typeface="Calibri" pitchFamily="34" charset="0"/>
                      </a:endParaRPr>
                    </a:p>
                  </a:txBody>
                  <a:tcPr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000" b="0" dirty="0" smtClean="0">
                          <a:latin typeface="Calibri" pitchFamily="34" charset="0"/>
                        </a:rPr>
                        <a:t>Maintainability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3000" b="0" dirty="0" smtClean="0">
                          <a:latin typeface="Calibri" pitchFamily="34" charset="0"/>
                        </a:rPr>
                        <a:t>Index</a:t>
                      </a:r>
                    </a:p>
                  </a:txBody>
                  <a:tcPr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000" b="0" dirty="0" smtClean="0">
                          <a:latin typeface="Calibri" pitchFamily="34" charset="0"/>
                        </a:rPr>
                        <a:t>Executable</a:t>
                      </a:r>
                    </a:p>
                    <a:p>
                      <a:pPr marL="0" marR="0" indent="0" algn="ctr" defTabSz="914400" rtl="0" eaLnBrk="1" fontAlgn="auto" latinLnBrk="0" hangingPunct="1">
                        <a:lnSpc>
                          <a:spcPct val="100000"/>
                        </a:lnSpc>
                        <a:spcBef>
                          <a:spcPts val="0"/>
                        </a:spcBef>
                        <a:spcAft>
                          <a:spcPts val="0"/>
                        </a:spcAft>
                        <a:buClrTx/>
                        <a:buSzTx/>
                        <a:buFontTx/>
                        <a:buNone/>
                        <a:tabLst/>
                        <a:defRPr/>
                      </a:pPr>
                      <a:r>
                        <a:rPr lang="en-US" sz="3000" b="0" dirty="0" smtClean="0">
                          <a:latin typeface="Calibri" pitchFamily="34" charset="0"/>
                        </a:rPr>
                        <a:t>Lines of Code</a:t>
                      </a:r>
                    </a:p>
                  </a:txBody>
                  <a:tcPr marB="0" anchor="ctr"/>
                </a:tc>
              </a:tr>
              <a:tr h="5495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Framework</a:t>
                      </a:r>
                    </a:p>
                  </a:txBody>
                  <a:tcPr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83</a:t>
                      </a:r>
                    </a:p>
                  </a:txBody>
                  <a:tcPr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714</a:t>
                      </a:r>
                    </a:p>
                  </a:txBody>
                  <a:tcPr marB="0" anchor="ct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dirty="0" err="1" smtClean="0">
                          <a:latin typeface="Calibri" pitchFamily="34" charset="0"/>
                        </a:rPr>
                        <a:t>GameCore</a:t>
                      </a:r>
                      <a:endParaRPr lang="en-US" sz="3000" baseline="30000" dirty="0" smtClean="0">
                        <a:latin typeface="Calibri" pitchFamily="34" charset="0"/>
                      </a:endParaRPr>
                    </a:p>
                  </a:txBody>
                  <a:tcPr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91</a:t>
                      </a:r>
                    </a:p>
                  </a:txBody>
                  <a:tcPr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1,335</a:t>
                      </a:r>
                    </a:p>
                  </a:txBody>
                  <a:tcPr marB="0" anchor="ct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dirty="0" err="1" smtClean="0">
                          <a:latin typeface="Calibri" pitchFamily="34" charset="0"/>
                        </a:rPr>
                        <a:t>GameState</a:t>
                      </a:r>
                      <a:endParaRPr lang="en-US" sz="3000" baseline="30000" dirty="0" smtClean="0">
                        <a:latin typeface="Calibri" pitchFamily="34" charset="0"/>
                      </a:endParaRPr>
                    </a:p>
                  </a:txBody>
                  <a:tcPr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84</a:t>
                      </a:r>
                    </a:p>
                  </a:txBody>
                  <a:tcPr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1,658</a:t>
                      </a:r>
                    </a:p>
                  </a:txBody>
                  <a:tcPr marB="0" anchor="ct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Graphics</a:t>
                      </a:r>
                      <a:endParaRPr lang="en-US" sz="3000" baseline="30000" dirty="0" smtClean="0">
                        <a:latin typeface="Calibri" pitchFamily="34" charset="0"/>
                      </a:endParaRPr>
                    </a:p>
                  </a:txBody>
                  <a:tcPr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000" baseline="0" dirty="0" smtClean="0">
                          <a:latin typeface="Calibri" pitchFamily="34" charset="0"/>
                        </a:rPr>
                        <a:t>76</a:t>
                      </a:r>
                      <a:endParaRPr lang="en-US" sz="3000" dirty="0" smtClean="0">
                        <a:latin typeface="Calibri" pitchFamily="34" charset="0"/>
                      </a:endParaRPr>
                    </a:p>
                  </a:txBody>
                  <a:tcPr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1,884</a:t>
                      </a:r>
                    </a:p>
                  </a:txBody>
                  <a:tcPr marB="0" anchor="ct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dirty="0" err="1" smtClean="0">
                          <a:latin typeface="Calibri" pitchFamily="34" charset="0"/>
                        </a:rPr>
                        <a:t>MapEditor</a:t>
                      </a:r>
                      <a:endParaRPr lang="en-US" sz="3000" baseline="30000" dirty="0" smtClean="0">
                        <a:latin typeface="Calibri" pitchFamily="34" charset="0"/>
                      </a:endParaRPr>
                    </a:p>
                  </a:txBody>
                  <a:tcPr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90</a:t>
                      </a:r>
                    </a:p>
                  </a:txBody>
                  <a:tcPr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554</a:t>
                      </a:r>
                    </a:p>
                  </a:txBody>
                  <a:tcPr marB="0" anchor="ct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Physics</a:t>
                      </a:r>
                      <a:endParaRPr lang="en-US" sz="3000" baseline="30000" dirty="0" smtClean="0">
                        <a:latin typeface="Calibri" pitchFamily="34" charset="0"/>
                      </a:endParaRPr>
                    </a:p>
                  </a:txBody>
                  <a:tcPr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90</a:t>
                      </a:r>
                    </a:p>
                  </a:txBody>
                  <a:tcPr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000" dirty="0" smtClean="0">
                          <a:latin typeface="Calibri" pitchFamily="34" charset="0"/>
                        </a:rPr>
                        <a:t>973</a:t>
                      </a:r>
                    </a:p>
                  </a:txBody>
                  <a:tcPr marB="0" anchor="ct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b="1" dirty="0" smtClean="0">
                          <a:latin typeface="Calibri" pitchFamily="34" charset="0"/>
                        </a:rPr>
                        <a:t>Weighted Avg.</a:t>
                      </a:r>
                      <a:endParaRPr lang="en-US" sz="3000" b="1" baseline="30000" dirty="0" smtClean="0">
                        <a:latin typeface="Calibri" pitchFamily="34" charset="0"/>
                      </a:endParaRPr>
                    </a:p>
                  </a:txBody>
                  <a:tcPr marB="0"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000" b="1" dirty="0" smtClean="0">
                          <a:latin typeface="Calibri" pitchFamily="34" charset="0"/>
                        </a:rPr>
                        <a:t>84.4</a:t>
                      </a:r>
                    </a:p>
                  </a:txBody>
                  <a:tcPr marB="0"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000" dirty="0" smtClean="0">
                        <a:latin typeface="Calibri" pitchFamily="34" charset="0"/>
                      </a:endParaRPr>
                    </a:p>
                  </a:txBody>
                  <a:tcPr marB="0" anchor="ctr"/>
                </a:tc>
              </a:tr>
            </a:tbl>
          </a:graphicData>
        </a:graphic>
      </p:graphicFrame>
      <p:sp>
        <p:nvSpPr>
          <p:cNvPr id="255" name="Text Box 29"/>
          <p:cNvSpPr txBox="1">
            <a:spLocks noChangeArrowheads="1"/>
          </p:cNvSpPr>
          <p:nvPr/>
        </p:nvSpPr>
        <p:spPr bwMode="auto">
          <a:xfrm>
            <a:off x="21412200" y="5486400"/>
            <a:ext cx="10668000" cy="137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prstDash val="sysDot"/>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800" b="1" dirty="0" smtClean="0">
                <a:solidFill>
                  <a:schemeClr val="accent1">
                    <a:lumMod val="50000"/>
                  </a:schemeClr>
                </a:solidFill>
                <a:latin typeface="Calibri" pitchFamily="34" charset="0"/>
              </a:rPr>
              <a:t>CODE ARCHITECTURE</a:t>
            </a:r>
            <a:endParaRPr lang="en-US" sz="4800" b="1" dirty="0">
              <a:solidFill>
                <a:schemeClr val="accent1">
                  <a:lumMod val="50000"/>
                </a:schemeClr>
              </a:solidFill>
              <a:latin typeface="Calibri" pitchFamily="34" charset="0"/>
            </a:endParaRPr>
          </a:p>
        </p:txBody>
      </p:sp>
      <p:sp>
        <p:nvSpPr>
          <p:cNvPr id="256" name="Text Box 139"/>
          <p:cNvSpPr txBox="1">
            <a:spLocks noChangeArrowheads="1"/>
          </p:cNvSpPr>
          <p:nvPr/>
        </p:nvSpPr>
        <p:spPr bwMode="auto">
          <a:xfrm>
            <a:off x="21412199" y="6705600"/>
            <a:ext cx="10668000" cy="5786199"/>
          </a:xfrm>
          <a:prstGeom prst="rect">
            <a:avLst/>
          </a:prstGeom>
          <a:solidFill>
            <a:schemeClr val="bg1"/>
          </a:solidFill>
          <a:ln>
            <a:noFill/>
          </a:ln>
          <a:effectLst/>
        </p:spPr>
        <p:txBody>
          <a:bodyPr wrap="square" lIns="182880" tIns="182880" rIns="182880" bIns="182880">
            <a:spAutoFit/>
          </a:bodyPr>
          <a:lstStyle/>
          <a:p>
            <a:pPr eaLnBrk="1" hangingPunct="1"/>
            <a:r>
              <a:rPr lang="en-US" dirty="0" smtClean="0">
                <a:solidFill>
                  <a:prstClr val="black"/>
                </a:solidFill>
                <a:latin typeface="Calibri" pitchFamily="34" charset="0"/>
              </a:rPr>
              <a:t>The foundational organization of the code base is designed using the Model-View-Controller (MVC) architecture, which provides a loose coupling between the game’s business logic and its visual manifestation. This design philosophy was leveraged across the codebase in order to create a flexible, maintainable application. Using the Visual Studio 2010 code metrics analysis, maintainability indices were calculated for the code. This index is a value between 0-100 designed to quantify the maintainability an application; Microsoft describes values greater than 20 as “good.” The results of this analysis are shown in the table below.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Custom 1">
      <a:dk1>
        <a:sysClr val="windowText" lastClr="000000"/>
      </a:dk1>
      <a:lt1>
        <a:sysClr val="window" lastClr="FFFFFF"/>
      </a:lt1>
      <a:dk2>
        <a:srgbClr val="000000"/>
      </a:dk2>
      <a:lt2>
        <a:srgbClr val="FFFFFF"/>
      </a:lt2>
      <a:accent1>
        <a:srgbClr val="D90033"/>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1872</TotalTime>
  <Words>800</Words>
  <Application>Microsoft Office PowerPoint</Application>
  <PresentationFormat>Custom</PresentationFormat>
  <Paragraphs>62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Slide 1</vt:lpstr>
    </vt:vector>
  </TitlesOfParts>
  <Company>Genigraphics 800.790.4001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36x48</dc:title>
  <dc:creator>Genigraphics 800.790.4001</dc:creator>
  <dc:description>To order poster prints visit us at www.genigraphics.com</dc:description>
  <cp:lastModifiedBy>Michael</cp:lastModifiedBy>
  <cp:revision>352</cp:revision>
  <dcterms:created xsi:type="dcterms:W3CDTF">2008-05-03T03:01:56Z</dcterms:created>
  <dcterms:modified xsi:type="dcterms:W3CDTF">2013-04-20T13:45:49Z</dcterms:modified>
</cp:coreProperties>
</file>