
<file path=[Content_Types].xml><?xml version="1.0" encoding="utf-8"?>
<Types xmlns="http://schemas.openxmlformats.org/package/2006/content-types">
  <Override PartName="/docProps/core.xml" ContentType="application/vnd.openxmlformats-package.core-properties+xml"/>
  <Default Extension="rels" ContentType="application/vnd.openxmlformats-package.relationships+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ppt/slides/slide2.xml" ContentType="application/vnd.openxmlformats-officedocument.presentationml.slide+xml"/>
  <Override PartName="/docProps/app.xml" ContentType="application/vnd.openxmlformats-officedocument.extended-properties+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viewProps.xml" ContentType="application/vnd.openxmlformats-officedocument.presentationml.viewProps+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Default Extension="jpeg" ContentType="image/jpeg"/>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Lst>
  <p:sldSz cx="43891200" cy="38404800"/>
  <p:notesSz cx="6858000" cy="9144000"/>
  <p:defaultTextStyle>
    <a:defPPr>
      <a:defRPr lang="en-US"/>
    </a:defPPr>
    <a:lvl1pPr marL="0" algn="l" defTabSz="2351288" rtl="0" eaLnBrk="1" latinLnBrk="0" hangingPunct="1">
      <a:defRPr sz="9300" kern="1200">
        <a:solidFill>
          <a:schemeClr val="tx1"/>
        </a:solidFill>
        <a:latin typeface="+mn-lt"/>
        <a:ea typeface="+mn-ea"/>
        <a:cs typeface="+mn-cs"/>
      </a:defRPr>
    </a:lvl1pPr>
    <a:lvl2pPr marL="2351288" algn="l" defTabSz="2351288" rtl="0" eaLnBrk="1" latinLnBrk="0" hangingPunct="1">
      <a:defRPr sz="9300" kern="1200">
        <a:solidFill>
          <a:schemeClr val="tx1"/>
        </a:solidFill>
        <a:latin typeface="+mn-lt"/>
        <a:ea typeface="+mn-ea"/>
        <a:cs typeface="+mn-cs"/>
      </a:defRPr>
    </a:lvl2pPr>
    <a:lvl3pPr marL="4702576" algn="l" defTabSz="2351288" rtl="0" eaLnBrk="1" latinLnBrk="0" hangingPunct="1">
      <a:defRPr sz="9300" kern="1200">
        <a:solidFill>
          <a:schemeClr val="tx1"/>
        </a:solidFill>
        <a:latin typeface="+mn-lt"/>
        <a:ea typeface="+mn-ea"/>
        <a:cs typeface="+mn-cs"/>
      </a:defRPr>
    </a:lvl3pPr>
    <a:lvl4pPr marL="7053864" algn="l" defTabSz="2351288" rtl="0" eaLnBrk="1" latinLnBrk="0" hangingPunct="1">
      <a:defRPr sz="9300" kern="1200">
        <a:solidFill>
          <a:schemeClr val="tx1"/>
        </a:solidFill>
        <a:latin typeface="+mn-lt"/>
        <a:ea typeface="+mn-ea"/>
        <a:cs typeface="+mn-cs"/>
      </a:defRPr>
    </a:lvl4pPr>
    <a:lvl5pPr marL="9405153" algn="l" defTabSz="2351288" rtl="0" eaLnBrk="1" latinLnBrk="0" hangingPunct="1">
      <a:defRPr sz="9300" kern="1200">
        <a:solidFill>
          <a:schemeClr val="tx1"/>
        </a:solidFill>
        <a:latin typeface="+mn-lt"/>
        <a:ea typeface="+mn-ea"/>
        <a:cs typeface="+mn-cs"/>
      </a:defRPr>
    </a:lvl5pPr>
    <a:lvl6pPr marL="11756441" algn="l" defTabSz="2351288" rtl="0" eaLnBrk="1" latinLnBrk="0" hangingPunct="1">
      <a:defRPr sz="9300" kern="1200">
        <a:solidFill>
          <a:schemeClr val="tx1"/>
        </a:solidFill>
        <a:latin typeface="+mn-lt"/>
        <a:ea typeface="+mn-ea"/>
        <a:cs typeface="+mn-cs"/>
      </a:defRPr>
    </a:lvl6pPr>
    <a:lvl7pPr marL="14107729" algn="l" defTabSz="2351288" rtl="0" eaLnBrk="1" latinLnBrk="0" hangingPunct="1">
      <a:defRPr sz="9300" kern="1200">
        <a:solidFill>
          <a:schemeClr val="tx1"/>
        </a:solidFill>
        <a:latin typeface="+mn-lt"/>
        <a:ea typeface="+mn-ea"/>
        <a:cs typeface="+mn-cs"/>
      </a:defRPr>
    </a:lvl7pPr>
    <a:lvl8pPr marL="16459017" algn="l" defTabSz="2351288" rtl="0" eaLnBrk="1" latinLnBrk="0" hangingPunct="1">
      <a:defRPr sz="9300" kern="1200">
        <a:solidFill>
          <a:schemeClr val="tx1"/>
        </a:solidFill>
        <a:latin typeface="+mn-lt"/>
        <a:ea typeface="+mn-ea"/>
        <a:cs typeface="+mn-cs"/>
      </a:defRPr>
    </a:lvl8pPr>
    <a:lvl9pPr marL="18810305" algn="l" defTabSz="2351288" rtl="0" eaLnBrk="1" latinLnBrk="0" hangingPunct="1">
      <a:defRPr sz="9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extLst>
    <p:ext uri="{E76CE94A-603C-4142-B9EB-6D1370010A27}">
      <p14:discardImageEditData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0"/>
    </p:ext>
    <p:ext uri="{D31A062A-798A-4329-ABDD-BBA856620510}">
      <p14:defaultImageDpi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22814" autoAdjust="0"/>
    <p:restoredTop sz="92348" autoAdjust="0"/>
  </p:normalViewPr>
  <p:slideViewPr>
    <p:cSldViewPr snapToGrid="0" snapToObjects="1">
      <p:cViewPr>
        <p:scale>
          <a:sx n="25" d="100"/>
          <a:sy n="25" d="100"/>
        </p:scale>
        <p:origin x="-1640" y="-648"/>
      </p:cViewPr>
      <p:guideLst>
        <p:guide orient="horz" pos="12096"/>
        <p:guide pos="13824"/>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1930383"/>
            <a:ext cx="3730752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21762720"/>
            <a:ext cx="30723840" cy="9814560"/>
          </a:xfrm>
        </p:spPr>
        <p:txBody>
          <a:bodyPr/>
          <a:lstStyle>
            <a:lvl1pPr marL="0" indent="0" algn="ctr">
              <a:buNone/>
              <a:defRPr>
                <a:solidFill>
                  <a:schemeClr val="tx1">
                    <a:tint val="75000"/>
                  </a:schemeClr>
                </a:solidFill>
              </a:defRPr>
            </a:lvl1pPr>
            <a:lvl2pPr marL="2351288" indent="0" algn="ctr">
              <a:buNone/>
              <a:defRPr>
                <a:solidFill>
                  <a:schemeClr val="tx1">
                    <a:tint val="75000"/>
                  </a:schemeClr>
                </a:solidFill>
              </a:defRPr>
            </a:lvl2pPr>
            <a:lvl3pPr marL="4702576" indent="0" algn="ctr">
              <a:buNone/>
              <a:defRPr>
                <a:solidFill>
                  <a:schemeClr val="tx1">
                    <a:tint val="75000"/>
                  </a:schemeClr>
                </a:solidFill>
              </a:defRPr>
            </a:lvl3pPr>
            <a:lvl4pPr marL="7053864" indent="0" algn="ctr">
              <a:buNone/>
              <a:defRPr>
                <a:solidFill>
                  <a:schemeClr val="tx1">
                    <a:tint val="75000"/>
                  </a:schemeClr>
                </a:solidFill>
              </a:defRPr>
            </a:lvl4pPr>
            <a:lvl5pPr marL="9405153" indent="0" algn="ctr">
              <a:buNone/>
              <a:defRPr>
                <a:solidFill>
                  <a:schemeClr val="tx1">
                    <a:tint val="75000"/>
                  </a:schemeClr>
                </a:solidFill>
              </a:defRPr>
            </a:lvl5pPr>
            <a:lvl6pPr marL="11756441" indent="0" algn="ctr">
              <a:buNone/>
              <a:defRPr>
                <a:solidFill>
                  <a:schemeClr val="tx1">
                    <a:tint val="75000"/>
                  </a:schemeClr>
                </a:solidFill>
              </a:defRPr>
            </a:lvl6pPr>
            <a:lvl7pPr marL="14107729" indent="0" algn="ctr">
              <a:buNone/>
              <a:defRPr>
                <a:solidFill>
                  <a:schemeClr val="tx1">
                    <a:tint val="75000"/>
                  </a:schemeClr>
                </a:solidFill>
              </a:defRPr>
            </a:lvl7pPr>
            <a:lvl8pPr marL="16459017" indent="0" algn="ctr">
              <a:buNone/>
              <a:defRPr>
                <a:solidFill>
                  <a:schemeClr val="tx1">
                    <a:tint val="75000"/>
                  </a:schemeClr>
                </a:solidFill>
              </a:defRPr>
            </a:lvl8pPr>
            <a:lvl9pPr marL="1881030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1EBA7B-E8C0-A14A-9702-A3B3872E8A69}" type="datetimeFigureOut">
              <a:rPr lang="en-US" smtClean="0"/>
              <a:pPr/>
              <a:t>4/22/13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18069-8EDB-5146-9465-7ACBE6606026}" type="slidenum">
              <a:rPr lang="en-US" smtClean="0"/>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429382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1EBA7B-E8C0-A14A-9702-A3B3872E8A69}" type="datetimeFigureOut">
              <a:rPr lang="en-US" smtClean="0"/>
              <a:pPr/>
              <a:t>4/22/13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18069-8EDB-5146-9465-7ACBE6606026}" type="slidenum">
              <a:rPr lang="en-US" smtClean="0"/>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96750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537976"/>
            <a:ext cx="9875520" cy="327685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537976"/>
            <a:ext cx="28895040" cy="327685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1EBA7B-E8C0-A14A-9702-A3B3872E8A69}" type="datetimeFigureOut">
              <a:rPr lang="en-US" smtClean="0"/>
              <a:pPr/>
              <a:t>4/22/13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18069-8EDB-5146-9465-7ACBE6606026}" type="slidenum">
              <a:rPr lang="en-US" smtClean="0"/>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218030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1EBA7B-E8C0-A14A-9702-A3B3872E8A69}" type="datetimeFigureOut">
              <a:rPr lang="en-US" smtClean="0"/>
              <a:pPr/>
              <a:t>4/22/13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18069-8EDB-5146-9465-7ACBE6606026}" type="slidenum">
              <a:rPr lang="en-US" smtClean="0"/>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240870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4678643"/>
            <a:ext cx="37307520" cy="7627620"/>
          </a:xfrm>
        </p:spPr>
        <p:txBody>
          <a:bodyPr anchor="t"/>
          <a:lstStyle>
            <a:lvl1pPr algn="l">
              <a:defRPr sz="206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6277597"/>
            <a:ext cx="37307520" cy="8401047"/>
          </a:xfrm>
        </p:spPr>
        <p:txBody>
          <a:bodyPr anchor="b"/>
          <a:lstStyle>
            <a:lvl1pPr marL="0" indent="0">
              <a:buNone/>
              <a:defRPr sz="10300">
                <a:solidFill>
                  <a:schemeClr val="tx1">
                    <a:tint val="75000"/>
                  </a:schemeClr>
                </a:solidFill>
              </a:defRPr>
            </a:lvl1pPr>
            <a:lvl2pPr marL="2351288" indent="0">
              <a:buNone/>
              <a:defRPr sz="9300">
                <a:solidFill>
                  <a:schemeClr val="tx1">
                    <a:tint val="75000"/>
                  </a:schemeClr>
                </a:solidFill>
              </a:defRPr>
            </a:lvl2pPr>
            <a:lvl3pPr marL="4702576" indent="0">
              <a:buNone/>
              <a:defRPr sz="8200">
                <a:solidFill>
                  <a:schemeClr val="tx1">
                    <a:tint val="75000"/>
                  </a:schemeClr>
                </a:solidFill>
              </a:defRPr>
            </a:lvl3pPr>
            <a:lvl4pPr marL="7053864" indent="0">
              <a:buNone/>
              <a:defRPr sz="7200">
                <a:solidFill>
                  <a:schemeClr val="tx1">
                    <a:tint val="75000"/>
                  </a:schemeClr>
                </a:solidFill>
              </a:defRPr>
            </a:lvl4pPr>
            <a:lvl5pPr marL="9405153" indent="0">
              <a:buNone/>
              <a:defRPr sz="7200">
                <a:solidFill>
                  <a:schemeClr val="tx1">
                    <a:tint val="75000"/>
                  </a:schemeClr>
                </a:solidFill>
              </a:defRPr>
            </a:lvl5pPr>
            <a:lvl6pPr marL="11756441" indent="0">
              <a:buNone/>
              <a:defRPr sz="7200">
                <a:solidFill>
                  <a:schemeClr val="tx1">
                    <a:tint val="75000"/>
                  </a:schemeClr>
                </a:solidFill>
              </a:defRPr>
            </a:lvl6pPr>
            <a:lvl7pPr marL="14107729" indent="0">
              <a:buNone/>
              <a:defRPr sz="7200">
                <a:solidFill>
                  <a:schemeClr val="tx1">
                    <a:tint val="75000"/>
                  </a:schemeClr>
                </a:solidFill>
              </a:defRPr>
            </a:lvl7pPr>
            <a:lvl8pPr marL="16459017" indent="0">
              <a:buNone/>
              <a:defRPr sz="7200">
                <a:solidFill>
                  <a:schemeClr val="tx1">
                    <a:tint val="75000"/>
                  </a:schemeClr>
                </a:solidFill>
              </a:defRPr>
            </a:lvl8pPr>
            <a:lvl9pPr marL="18810305" indent="0">
              <a:buNone/>
              <a:defRPr sz="7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1EBA7B-E8C0-A14A-9702-A3B3872E8A69}" type="datetimeFigureOut">
              <a:rPr lang="en-US" smtClean="0"/>
              <a:pPr/>
              <a:t>4/22/13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18069-8EDB-5146-9465-7ACBE6606026}" type="slidenum">
              <a:rPr lang="en-US" smtClean="0"/>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3183650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8961124"/>
            <a:ext cx="19385280" cy="25345393"/>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8961124"/>
            <a:ext cx="19385280" cy="25345393"/>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1EBA7B-E8C0-A14A-9702-A3B3872E8A69}" type="datetimeFigureOut">
              <a:rPr lang="en-US" smtClean="0"/>
              <a:pPr/>
              <a:t>4/22/13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18069-8EDB-5146-9465-7ACBE6606026}" type="slidenum">
              <a:rPr lang="en-US" smtClean="0"/>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4174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8596634"/>
            <a:ext cx="19392902" cy="3582667"/>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smtClean="0"/>
              <a:t>Click to edit Master text styles</a:t>
            </a:r>
          </a:p>
        </p:txBody>
      </p:sp>
      <p:sp>
        <p:nvSpPr>
          <p:cNvPr id="4" name="Content Placeholder 3"/>
          <p:cNvSpPr>
            <a:spLocks noGrp="1"/>
          </p:cNvSpPr>
          <p:nvPr>
            <p:ph sz="half" idx="2"/>
          </p:nvPr>
        </p:nvSpPr>
        <p:spPr>
          <a:xfrm>
            <a:off x="2194560" y="12179301"/>
            <a:ext cx="19392902" cy="22127213"/>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3" y="8596634"/>
            <a:ext cx="19400520" cy="3582667"/>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smtClean="0"/>
              <a:t>Click to edit Master text styles</a:t>
            </a:r>
          </a:p>
        </p:txBody>
      </p:sp>
      <p:sp>
        <p:nvSpPr>
          <p:cNvPr id="6" name="Content Placeholder 5"/>
          <p:cNvSpPr>
            <a:spLocks noGrp="1"/>
          </p:cNvSpPr>
          <p:nvPr>
            <p:ph sz="quarter" idx="4"/>
          </p:nvPr>
        </p:nvSpPr>
        <p:spPr>
          <a:xfrm>
            <a:off x="22296123" y="12179301"/>
            <a:ext cx="19400520" cy="22127213"/>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EBA7B-E8C0-A14A-9702-A3B3872E8A69}" type="datetimeFigureOut">
              <a:rPr lang="en-US" smtClean="0"/>
              <a:pPr/>
              <a:t>4/22/13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618069-8EDB-5146-9465-7ACBE6606026}" type="slidenum">
              <a:rPr lang="en-US" smtClean="0"/>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73618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1EBA7B-E8C0-A14A-9702-A3B3872E8A69}" type="datetimeFigureOut">
              <a:rPr lang="en-US" smtClean="0"/>
              <a:pPr/>
              <a:t>4/22/13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618069-8EDB-5146-9465-7ACBE6606026}" type="slidenum">
              <a:rPr lang="en-US" smtClean="0"/>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77367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1EBA7B-E8C0-A14A-9702-A3B3872E8A69}" type="datetimeFigureOut">
              <a:rPr lang="en-US" smtClean="0"/>
              <a:pPr/>
              <a:t>4/22/13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618069-8EDB-5146-9465-7ACBE6606026}" type="slidenum">
              <a:rPr lang="en-US" smtClean="0"/>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2817597519"/>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529080"/>
            <a:ext cx="14439902" cy="6507480"/>
          </a:xfrm>
        </p:spPr>
        <p:txBody>
          <a:bodyPr anchor="b"/>
          <a:lstStyle>
            <a:lvl1pPr algn="l">
              <a:defRPr sz="10300" b="1"/>
            </a:lvl1pPr>
          </a:lstStyle>
          <a:p>
            <a:r>
              <a:rPr lang="en-US" smtClean="0"/>
              <a:t>Click to edit Master title style</a:t>
            </a:r>
            <a:endParaRPr lang="en-US"/>
          </a:p>
        </p:txBody>
      </p:sp>
      <p:sp>
        <p:nvSpPr>
          <p:cNvPr id="3" name="Content Placeholder 2"/>
          <p:cNvSpPr>
            <a:spLocks noGrp="1"/>
          </p:cNvSpPr>
          <p:nvPr>
            <p:ph idx="1"/>
          </p:nvPr>
        </p:nvSpPr>
        <p:spPr>
          <a:xfrm>
            <a:off x="17160240" y="1529084"/>
            <a:ext cx="24536400" cy="32777433"/>
          </a:xfrm>
        </p:spPr>
        <p:txBody>
          <a:bodyPr/>
          <a:lstStyle>
            <a:lvl1pPr>
              <a:defRPr sz="16500"/>
            </a:lvl1pPr>
            <a:lvl2pPr>
              <a:defRPr sz="14400"/>
            </a:lvl2pPr>
            <a:lvl3pPr>
              <a:defRPr sz="12300"/>
            </a:lvl3pPr>
            <a:lvl4pPr>
              <a:defRPr sz="10300"/>
            </a:lvl4pPr>
            <a:lvl5pPr>
              <a:defRPr sz="10300"/>
            </a:lvl5pPr>
            <a:lvl6pPr>
              <a:defRPr sz="10300"/>
            </a:lvl6pPr>
            <a:lvl7pPr>
              <a:defRPr sz="10300"/>
            </a:lvl7pPr>
            <a:lvl8pPr>
              <a:defRPr sz="10300"/>
            </a:lvl8pPr>
            <a:lvl9pPr>
              <a:defRPr sz="10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8036564"/>
            <a:ext cx="14439902" cy="26269953"/>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1EBA7B-E8C0-A14A-9702-A3B3872E8A69}" type="datetimeFigureOut">
              <a:rPr lang="en-US" smtClean="0"/>
              <a:pPr/>
              <a:t>4/22/13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18069-8EDB-5146-9465-7ACBE6606026}" type="slidenum">
              <a:rPr lang="en-US" smtClean="0"/>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441509771"/>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6883361"/>
            <a:ext cx="26334720" cy="3173733"/>
          </a:xfrm>
        </p:spPr>
        <p:txBody>
          <a:bodyPr anchor="b"/>
          <a:lstStyle>
            <a:lvl1pPr algn="l">
              <a:defRPr sz="10300" b="1"/>
            </a:lvl1pPr>
          </a:lstStyle>
          <a:p>
            <a:r>
              <a:rPr lang="en-US" smtClean="0"/>
              <a:t>Click to edit Master title style</a:t>
            </a:r>
            <a:endParaRPr lang="en-US"/>
          </a:p>
        </p:txBody>
      </p:sp>
      <p:sp>
        <p:nvSpPr>
          <p:cNvPr id="3" name="Picture Placeholder 2"/>
          <p:cNvSpPr>
            <a:spLocks noGrp="1"/>
          </p:cNvSpPr>
          <p:nvPr>
            <p:ph type="pic" idx="1"/>
          </p:nvPr>
        </p:nvSpPr>
        <p:spPr>
          <a:xfrm>
            <a:off x="8602982" y="3431540"/>
            <a:ext cx="26334720" cy="23042880"/>
          </a:xfrm>
        </p:spPr>
        <p:txBody>
          <a:bodyPr/>
          <a:lstStyle>
            <a:lvl1pPr marL="0" indent="0">
              <a:buNone/>
              <a:defRPr sz="16500"/>
            </a:lvl1pPr>
            <a:lvl2pPr marL="2351288" indent="0">
              <a:buNone/>
              <a:defRPr sz="14400"/>
            </a:lvl2pPr>
            <a:lvl3pPr marL="4702576" indent="0">
              <a:buNone/>
              <a:defRPr sz="12300"/>
            </a:lvl3pPr>
            <a:lvl4pPr marL="7053864" indent="0">
              <a:buNone/>
              <a:defRPr sz="10300"/>
            </a:lvl4pPr>
            <a:lvl5pPr marL="9405153" indent="0">
              <a:buNone/>
              <a:defRPr sz="10300"/>
            </a:lvl5pPr>
            <a:lvl6pPr marL="11756441" indent="0">
              <a:buNone/>
              <a:defRPr sz="10300"/>
            </a:lvl6pPr>
            <a:lvl7pPr marL="14107729" indent="0">
              <a:buNone/>
              <a:defRPr sz="10300"/>
            </a:lvl7pPr>
            <a:lvl8pPr marL="16459017" indent="0">
              <a:buNone/>
              <a:defRPr sz="10300"/>
            </a:lvl8pPr>
            <a:lvl9pPr marL="18810305" indent="0">
              <a:buNone/>
              <a:defRPr sz="10300"/>
            </a:lvl9pPr>
          </a:lstStyle>
          <a:p>
            <a:endParaRPr lang="en-US"/>
          </a:p>
        </p:txBody>
      </p:sp>
      <p:sp>
        <p:nvSpPr>
          <p:cNvPr id="4" name="Text Placeholder 3"/>
          <p:cNvSpPr>
            <a:spLocks noGrp="1"/>
          </p:cNvSpPr>
          <p:nvPr>
            <p:ph type="body" sz="half" idx="2"/>
          </p:nvPr>
        </p:nvSpPr>
        <p:spPr>
          <a:xfrm>
            <a:off x="8602982" y="30057094"/>
            <a:ext cx="26334720" cy="4507227"/>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1EBA7B-E8C0-A14A-9702-A3B3872E8A69}" type="datetimeFigureOut">
              <a:rPr lang="en-US" smtClean="0"/>
              <a:pPr/>
              <a:t>4/22/13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18069-8EDB-5146-9465-7ACBE6606026}" type="slidenum">
              <a:rPr lang="en-US" smtClean="0"/>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24731352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537973"/>
            <a:ext cx="39502080" cy="6400800"/>
          </a:xfrm>
          <a:prstGeom prst="rect">
            <a:avLst/>
          </a:prstGeom>
        </p:spPr>
        <p:txBody>
          <a:bodyPr vert="horz" lIns="470258" tIns="235129" rIns="470258" bIns="23512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8961124"/>
            <a:ext cx="39502080" cy="25345393"/>
          </a:xfrm>
          <a:prstGeom prst="rect">
            <a:avLst/>
          </a:prstGeom>
        </p:spPr>
        <p:txBody>
          <a:bodyPr vert="horz" lIns="470258" tIns="235129" rIns="470258" bIns="23512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5595563"/>
            <a:ext cx="10241280" cy="2044700"/>
          </a:xfrm>
          <a:prstGeom prst="rect">
            <a:avLst/>
          </a:prstGeom>
        </p:spPr>
        <p:txBody>
          <a:bodyPr vert="horz" lIns="470258" tIns="235129" rIns="470258" bIns="235129" rtlCol="0" anchor="ctr"/>
          <a:lstStyle>
            <a:lvl1pPr algn="l">
              <a:defRPr sz="6200">
                <a:solidFill>
                  <a:schemeClr val="tx1">
                    <a:tint val="75000"/>
                  </a:schemeClr>
                </a:solidFill>
              </a:defRPr>
            </a:lvl1pPr>
          </a:lstStyle>
          <a:p>
            <a:fld id="{581EBA7B-E8C0-A14A-9702-A3B3872E8A69}" type="datetimeFigureOut">
              <a:rPr lang="en-US" smtClean="0"/>
              <a:pPr/>
              <a:t>4/22/13</a:t>
            </a:fld>
            <a:endParaRPr lang="en-US"/>
          </a:p>
        </p:txBody>
      </p:sp>
      <p:sp>
        <p:nvSpPr>
          <p:cNvPr id="5" name="Footer Placeholder 4"/>
          <p:cNvSpPr>
            <a:spLocks noGrp="1"/>
          </p:cNvSpPr>
          <p:nvPr>
            <p:ph type="ftr" sz="quarter" idx="3"/>
          </p:nvPr>
        </p:nvSpPr>
        <p:spPr>
          <a:xfrm>
            <a:off x="14996160" y="35595563"/>
            <a:ext cx="13898880" cy="2044700"/>
          </a:xfrm>
          <a:prstGeom prst="rect">
            <a:avLst/>
          </a:prstGeom>
        </p:spPr>
        <p:txBody>
          <a:bodyPr vert="horz" lIns="470258" tIns="235129" rIns="470258" bIns="235129" rtlCol="0" anchor="ctr"/>
          <a:lstStyle>
            <a:lvl1pPr algn="ctr">
              <a:defRPr sz="6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5595563"/>
            <a:ext cx="10241280" cy="2044700"/>
          </a:xfrm>
          <a:prstGeom prst="rect">
            <a:avLst/>
          </a:prstGeom>
        </p:spPr>
        <p:txBody>
          <a:bodyPr vert="horz" lIns="470258" tIns="235129" rIns="470258" bIns="235129" rtlCol="0" anchor="ctr"/>
          <a:lstStyle>
            <a:lvl1pPr algn="r">
              <a:defRPr sz="6200">
                <a:solidFill>
                  <a:schemeClr val="tx1">
                    <a:tint val="75000"/>
                  </a:schemeClr>
                </a:solidFill>
              </a:defRPr>
            </a:lvl1pPr>
          </a:lstStyle>
          <a:p>
            <a:fld id="{ED618069-8EDB-5146-9465-7ACBE6606026}" type="slidenum">
              <a:rPr lang="en-US" smtClean="0"/>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735398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351288" rtl="0" eaLnBrk="1" latinLnBrk="0" hangingPunct="1">
        <a:spcBef>
          <a:spcPct val="0"/>
        </a:spcBef>
        <a:buNone/>
        <a:defRPr sz="22600" kern="1200">
          <a:solidFill>
            <a:schemeClr val="tx1"/>
          </a:solidFill>
          <a:latin typeface="+mj-lt"/>
          <a:ea typeface="+mj-ea"/>
          <a:cs typeface="+mj-cs"/>
        </a:defRPr>
      </a:lvl1pPr>
    </p:titleStyle>
    <p:bodyStyle>
      <a:lvl1pPr marL="1763466" indent="-1763466" algn="l" defTabSz="2351288" rtl="0" eaLnBrk="1" latinLnBrk="0" hangingPunct="1">
        <a:spcBef>
          <a:spcPct val="20000"/>
        </a:spcBef>
        <a:buFont typeface="Arial"/>
        <a:buChar char="•"/>
        <a:defRPr sz="16500" kern="1200">
          <a:solidFill>
            <a:schemeClr val="tx1"/>
          </a:solidFill>
          <a:latin typeface="+mn-lt"/>
          <a:ea typeface="+mn-ea"/>
          <a:cs typeface="+mn-cs"/>
        </a:defRPr>
      </a:lvl1pPr>
      <a:lvl2pPr marL="3820843" indent="-1469555" algn="l" defTabSz="2351288" rtl="0" eaLnBrk="1" latinLnBrk="0" hangingPunct="1">
        <a:spcBef>
          <a:spcPct val="20000"/>
        </a:spcBef>
        <a:buFont typeface="Arial"/>
        <a:buChar char="–"/>
        <a:defRPr sz="14400" kern="1200">
          <a:solidFill>
            <a:schemeClr val="tx1"/>
          </a:solidFill>
          <a:latin typeface="+mn-lt"/>
          <a:ea typeface="+mn-ea"/>
          <a:cs typeface="+mn-cs"/>
        </a:defRPr>
      </a:lvl2pPr>
      <a:lvl3pPr marL="5878220" indent="-1175644" algn="l" defTabSz="2351288" rtl="0" eaLnBrk="1" latinLnBrk="0" hangingPunct="1">
        <a:spcBef>
          <a:spcPct val="20000"/>
        </a:spcBef>
        <a:buFont typeface="Arial"/>
        <a:buChar char="•"/>
        <a:defRPr sz="12300" kern="1200">
          <a:solidFill>
            <a:schemeClr val="tx1"/>
          </a:solidFill>
          <a:latin typeface="+mn-lt"/>
          <a:ea typeface="+mn-ea"/>
          <a:cs typeface="+mn-cs"/>
        </a:defRPr>
      </a:lvl3pPr>
      <a:lvl4pPr marL="8229509" indent="-1175644" algn="l" defTabSz="2351288" rtl="0" eaLnBrk="1" latinLnBrk="0" hangingPunct="1">
        <a:spcBef>
          <a:spcPct val="20000"/>
        </a:spcBef>
        <a:buFont typeface="Arial"/>
        <a:buChar char="–"/>
        <a:defRPr sz="10300" kern="1200">
          <a:solidFill>
            <a:schemeClr val="tx1"/>
          </a:solidFill>
          <a:latin typeface="+mn-lt"/>
          <a:ea typeface="+mn-ea"/>
          <a:cs typeface="+mn-cs"/>
        </a:defRPr>
      </a:lvl4pPr>
      <a:lvl5pPr marL="10580797" indent="-1175644" algn="l" defTabSz="2351288" rtl="0" eaLnBrk="1" latinLnBrk="0" hangingPunct="1">
        <a:spcBef>
          <a:spcPct val="20000"/>
        </a:spcBef>
        <a:buFont typeface="Arial"/>
        <a:buChar char="»"/>
        <a:defRPr sz="10300" kern="1200">
          <a:solidFill>
            <a:schemeClr val="tx1"/>
          </a:solidFill>
          <a:latin typeface="+mn-lt"/>
          <a:ea typeface="+mn-ea"/>
          <a:cs typeface="+mn-cs"/>
        </a:defRPr>
      </a:lvl5pPr>
      <a:lvl6pPr marL="12932085" indent="-1175644" algn="l" defTabSz="2351288" rtl="0" eaLnBrk="1" latinLnBrk="0" hangingPunct="1">
        <a:spcBef>
          <a:spcPct val="20000"/>
        </a:spcBef>
        <a:buFont typeface="Arial"/>
        <a:buChar char="•"/>
        <a:defRPr sz="10300" kern="1200">
          <a:solidFill>
            <a:schemeClr val="tx1"/>
          </a:solidFill>
          <a:latin typeface="+mn-lt"/>
          <a:ea typeface="+mn-ea"/>
          <a:cs typeface="+mn-cs"/>
        </a:defRPr>
      </a:lvl6pPr>
      <a:lvl7pPr marL="15283373" indent="-1175644" algn="l" defTabSz="2351288" rtl="0" eaLnBrk="1" latinLnBrk="0" hangingPunct="1">
        <a:spcBef>
          <a:spcPct val="20000"/>
        </a:spcBef>
        <a:buFont typeface="Arial"/>
        <a:buChar char="•"/>
        <a:defRPr sz="10300" kern="1200">
          <a:solidFill>
            <a:schemeClr val="tx1"/>
          </a:solidFill>
          <a:latin typeface="+mn-lt"/>
          <a:ea typeface="+mn-ea"/>
          <a:cs typeface="+mn-cs"/>
        </a:defRPr>
      </a:lvl7pPr>
      <a:lvl8pPr marL="17634661" indent="-1175644" algn="l" defTabSz="2351288" rtl="0" eaLnBrk="1" latinLnBrk="0" hangingPunct="1">
        <a:spcBef>
          <a:spcPct val="20000"/>
        </a:spcBef>
        <a:buFont typeface="Arial"/>
        <a:buChar char="•"/>
        <a:defRPr sz="10300" kern="1200">
          <a:solidFill>
            <a:schemeClr val="tx1"/>
          </a:solidFill>
          <a:latin typeface="+mn-lt"/>
          <a:ea typeface="+mn-ea"/>
          <a:cs typeface="+mn-cs"/>
        </a:defRPr>
      </a:lvl8pPr>
      <a:lvl9pPr marL="19985949" indent="-1175644" algn="l" defTabSz="2351288" rtl="0" eaLnBrk="1" latinLnBrk="0" hangingPunct="1">
        <a:spcBef>
          <a:spcPct val="20000"/>
        </a:spcBef>
        <a:buFont typeface="Arial"/>
        <a:buChar char="•"/>
        <a:defRPr sz="10300" kern="1200">
          <a:solidFill>
            <a:schemeClr val="tx1"/>
          </a:solidFill>
          <a:latin typeface="+mn-lt"/>
          <a:ea typeface="+mn-ea"/>
          <a:cs typeface="+mn-cs"/>
        </a:defRPr>
      </a:lvl9pPr>
    </p:bodyStyle>
    <p:otherStyle>
      <a:defPPr>
        <a:defRPr lang="en-US"/>
      </a:defPPr>
      <a:lvl1pPr marL="0" algn="l" defTabSz="2351288" rtl="0" eaLnBrk="1" latinLnBrk="0" hangingPunct="1">
        <a:defRPr sz="9300" kern="1200">
          <a:solidFill>
            <a:schemeClr val="tx1"/>
          </a:solidFill>
          <a:latin typeface="+mn-lt"/>
          <a:ea typeface="+mn-ea"/>
          <a:cs typeface="+mn-cs"/>
        </a:defRPr>
      </a:lvl1pPr>
      <a:lvl2pPr marL="2351288" algn="l" defTabSz="2351288" rtl="0" eaLnBrk="1" latinLnBrk="0" hangingPunct="1">
        <a:defRPr sz="9300" kern="1200">
          <a:solidFill>
            <a:schemeClr val="tx1"/>
          </a:solidFill>
          <a:latin typeface="+mn-lt"/>
          <a:ea typeface="+mn-ea"/>
          <a:cs typeface="+mn-cs"/>
        </a:defRPr>
      </a:lvl2pPr>
      <a:lvl3pPr marL="4702576" algn="l" defTabSz="2351288" rtl="0" eaLnBrk="1" latinLnBrk="0" hangingPunct="1">
        <a:defRPr sz="9300" kern="1200">
          <a:solidFill>
            <a:schemeClr val="tx1"/>
          </a:solidFill>
          <a:latin typeface="+mn-lt"/>
          <a:ea typeface="+mn-ea"/>
          <a:cs typeface="+mn-cs"/>
        </a:defRPr>
      </a:lvl3pPr>
      <a:lvl4pPr marL="7053864" algn="l" defTabSz="2351288" rtl="0" eaLnBrk="1" latinLnBrk="0" hangingPunct="1">
        <a:defRPr sz="9300" kern="1200">
          <a:solidFill>
            <a:schemeClr val="tx1"/>
          </a:solidFill>
          <a:latin typeface="+mn-lt"/>
          <a:ea typeface="+mn-ea"/>
          <a:cs typeface="+mn-cs"/>
        </a:defRPr>
      </a:lvl4pPr>
      <a:lvl5pPr marL="9405153" algn="l" defTabSz="2351288" rtl="0" eaLnBrk="1" latinLnBrk="0" hangingPunct="1">
        <a:defRPr sz="9300" kern="1200">
          <a:solidFill>
            <a:schemeClr val="tx1"/>
          </a:solidFill>
          <a:latin typeface="+mn-lt"/>
          <a:ea typeface="+mn-ea"/>
          <a:cs typeface="+mn-cs"/>
        </a:defRPr>
      </a:lvl5pPr>
      <a:lvl6pPr marL="11756441" algn="l" defTabSz="2351288" rtl="0" eaLnBrk="1" latinLnBrk="0" hangingPunct="1">
        <a:defRPr sz="9300" kern="1200">
          <a:solidFill>
            <a:schemeClr val="tx1"/>
          </a:solidFill>
          <a:latin typeface="+mn-lt"/>
          <a:ea typeface="+mn-ea"/>
          <a:cs typeface="+mn-cs"/>
        </a:defRPr>
      </a:lvl6pPr>
      <a:lvl7pPr marL="14107729" algn="l" defTabSz="2351288" rtl="0" eaLnBrk="1" latinLnBrk="0" hangingPunct="1">
        <a:defRPr sz="9300" kern="1200">
          <a:solidFill>
            <a:schemeClr val="tx1"/>
          </a:solidFill>
          <a:latin typeface="+mn-lt"/>
          <a:ea typeface="+mn-ea"/>
          <a:cs typeface="+mn-cs"/>
        </a:defRPr>
      </a:lvl7pPr>
      <a:lvl8pPr marL="16459017" algn="l" defTabSz="2351288" rtl="0" eaLnBrk="1" latinLnBrk="0" hangingPunct="1">
        <a:defRPr sz="9300" kern="1200">
          <a:solidFill>
            <a:schemeClr val="tx1"/>
          </a:solidFill>
          <a:latin typeface="+mn-lt"/>
          <a:ea typeface="+mn-ea"/>
          <a:cs typeface="+mn-cs"/>
        </a:defRPr>
      </a:lvl8pPr>
      <a:lvl9pPr marL="18810305" algn="l" defTabSz="2351288" rtl="0" eaLnBrk="1" latinLnBrk="0" hangingPunct="1">
        <a:defRPr sz="9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939504"/>
            <a:ext cx="43891200" cy="2400657"/>
          </a:xfrm>
          <a:prstGeom prst="rect">
            <a:avLst/>
          </a:prstGeom>
          <a:noFill/>
        </p:spPr>
        <p:txBody>
          <a:bodyPr wrap="square" rtlCol="0">
            <a:spAutoFit/>
          </a:bodyPr>
          <a:lstStyle/>
          <a:p>
            <a:pPr algn="ctr"/>
            <a:r>
              <a:rPr lang="en-US" sz="15000" b="1" dirty="0" smtClean="0"/>
              <a:t>The Source: Can you survive the darkness?</a:t>
            </a:r>
            <a:endParaRPr lang="en-US" sz="15000" b="1" dirty="0"/>
          </a:p>
        </p:txBody>
      </p:sp>
      <p:sp>
        <p:nvSpPr>
          <p:cNvPr id="4" name="TextBox 3"/>
          <p:cNvSpPr txBox="1"/>
          <p:nvPr/>
        </p:nvSpPr>
        <p:spPr>
          <a:xfrm>
            <a:off x="0" y="3516075"/>
            <a:ext cx="43891199" cy="1246495"/>
          </a:xfrm>
          <a:prstGeom prst="rect">
            <a:avLst/>
          </a:prstGeom>
          <a:noFill/>
        </p:spPr>
        <p:txBody>
          <a:bodyPr wrap="square" rtlCol="0">
            <a:spAutoFit/>
          </a:bodyPr>
          <a:lstStyle/>
          <a:p>
            <a:pPr algn="ctr"/>
            <a:r>
              <a:rPr lang="en-US" sz="7500" b="1" dirty="0" smtClean="0"/>
              <a:t>Tim Carpenter, Lap </a:t>
            </a:r>
            <a:r>
              <a:rPr lang="en-US" sz="7500" b="1" dirty="0" err="1" smtClean="0"/>
              <a:t>Hou</a:t>
            </a:r>
            <a:r>
              <a:rPr lang="en-US" sz="7500" b="1" dirty="0" smtClean="0"/>
              <a:t> Chan, Mike Johnson, Chris Price, Stephen Smith, Chad Travis </a:t>
            </a:r>
            <a:endParaRPr lang="en-US" sz="7500" b="1" dirty="0"/>
          </a:p>
        </p:txBody>
      </p:sp>
      <p:sp>
        <p:nvSpPr>
          <p:cNvPr id="10" name="TextBox 9"/>
          <p:cNvSpPr txBox="1"/>
          <p:nvPr/>
        </p:nvSpPr>
        <p:spPr>
          <a:xfrm>
            <a:off x="14892368" y="4832727"/>
            <a:ext cx="14921420" cy="1785104"/>
          </a:xfrm>
          <a:prstGeom prst="rect">
            <a:avLst/>
          </a:prstGeom>
          <a:noFill/>
        </p:spPr>
        <p:txBody>
          <a:bodyPr wrap="square" rtlCol="0">
            <a:spAutoFit/>
          </a:bodyPr>
          <a:lstStyle/>
          <a:p>
            <a:pPr algn="ctr"/>
            <a:r>
              <a:rPr lang="en-US" sz="5500" dirty="0" smtClean="0"/>
              <a:t>Department of Computer Science and Engineering</a:t>
            </a:r>
          </a:p>
          <a:p>
            <a:pPr algn="ctr"/>
            <a:r>
              <a:rPr lang="en-US" sz="5500" dirty="0" smtClean="0"/>
              <a:t>The Ohio State University</a:t>
            </a:r>
            <a:endParaRPr lang="en-US" sz="5500" dirty="0"/>
          </a:p>
        </p:txBody>
      </p:sp>
      <p:pic>
        <p:nvPicPr>
          <p:cNvPr id="11" name="Picture 10" descr="top logo.psd"/>
          <p:cNvPicPr>
            <a:picLocks noChangeAspect="1"/>
          </p:cNvPicPr>
          <p:nvPr/>
        </p:nvPicPr>
        <p:blipFill>
          <a:blip r:embed="rId2">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tretch>
            <a:fillRect/>
          </a:stretch>
        </p:blipFill>
        <p:spPr>
          <a:xfrm>
            <a:off x="0" y="201074"/>
            <a:ext cx="43891200" cy="1231900"/>
          </a:xfrm>
          <a:prstGeom prst="rect">
            <a:avLst/>
          </a:prstGeom>
        </p:spPr>
      </p:pic>
      <p:grpSp>
        <p:nvGrpSpPr>
          <p:cNvPr id="37" name="Group 36"/>
          <p:cNvGrpSpPr/>
          <p:nvPr/>
        </p:nvGrpSpPr>
        <p:grpSpPr>
          <a:xfrm>
            <a:off x="1227206" y="11765787"/>
            <a:ext cx="9150005" cy="3708708"/>
            <a:chOff x="1227206" y="7803387"/>
            <a:chExt cx="9150005" cy="3708708"/>
          </a:xfrm>
        </p:grpSpPr>
        <p:sp>
          <p:nvSpPr>
            <p:cNvPr id="67" name="TextBox 66"/>
            <p:cNvSpPr txBox="1"/>
            <p:nvPr/>
          </p:nvSpPr>
          <p:spPr>
            <a:xfrm>
              <a:off x="1227206" y="7803387"/>
              <a:ext cx="2784737" cy="1523494"/>
            </a:xfrm>
            <a:prstGeom prst="rect">
              <a:avLst/>
            </a:prstGeom>
            <a:noFill/>
          </p:spPr>
          <p:txBody>
            <a:bodyPr wrap="none" rtlCol="0">
              <a:spAutoFit/>
            </a:bodyPr>
            <a:lstStyle/>
            <a:p>
              <a:r>
                <a:rPr lang="en-US" b="1" dirty="0" smtClean="0">
                  <a:solidFill>
                    <a:srgbClr val="FF0000"/>
                  </a:solidFill>
                </a:rPr>
                <a:t>Story</a:t>
              </a:r>
              <a:endParaRPr lang="en-US" b="1" dirty="0">
                <a:solidFill>
                  <a:srgbClr val="FF0000"/>
                </a:solidFill>
              </a:endParaRPr>
            </a:p>
          </p:txBody>
        </p:sp>
        <p:sp>
          <p:nvSpPr>
            <p:cNvPr id="12" name="TextBox 11"/>
            <p:cNvSpPr txBox="1"/>
            <p:nvPr/>
          </p:nvSpPr>
          <p:spPr>
            <a:xfrm>
              <a:off x="1227206" y="9326881"/>
              <a:ext cx="9150005" cy="2185214"/>
            </a:xfrm>
            <a:prstGeom prst="rect">
              <a:avLst/>
            </a:prstGeom>
            <a:noFill/>
          </p:spPr>
          <p:txBody>
            <a:bodyPr wrap="square" rtlCol="0">
              <a:spAutoFit/>
            </a:bodyPr>
            <a:lstStyle/>
            <a:p>
              <a:r>
                <a:rPr lang="en-US" sz="3400" dirty="0" smtClean="0"/>
                <a:t>Light has become valuable.  The only source is the player plasma rifle.  Use this to fight through enemies and complete puzzles.  Can you survive the darkness?</a:t>
              </a:r>
              <a:endParaRPr lang="en-US" sz="3400" dirty="0"/>
            </a:p>
          </p:txBody>
        </p:sp>
      </p:grpSp>
      <p:grpSp>
        <p:nvGrpSpPr>
          <p:cNvPr id="38" name="Group 37"/>
          <p:cNvGrpSpPr/>
          <p:nvPr/>
        </p:nvGrpSpPr>
        <p:grpSpPr>
          <a:xfrm>
            <a:off x="1227206" y="15474495"/>
            <a:ext cx="9150005" cy="9987349"/>
            <a:chOff x="1227206" y="10974805"/>
            <a:chExt cx="9150005" cy="9987349"/>
          </a:xfrm>
        </p:grpSpPr>
        <p:sp>
          <p:nvSpPr>
            <p:cNvPr id="48" name="TextBox 47"/>
            <p:cNvSpPr txBox="1"/>
            <p:nvPr/>
          </p:nvSpPr>
          <p:spPr>
            <a:xfrm>
              <a:off x="1227206" y="10974805"/>
              <a:ext cx="4318811" cy="1523494"/>
            </a:xfrm>
            <a:prstGeom prst="rect">
              <a:avLst/>
            </a:prstGeom>
            <a:noFill/>
          </p:spPr>
          <p:txBody>
            <a:bodyPr wrap="none" rtlCol="0">
              <a:spAutoFit/>
            </a:bodyPr>
            <a:lstStyle/>
            <a:p>
              <a:r>
                <a:rPr lang="en-US" b="1" dirty="0" smtClean="0">
                  <a:solidFill>
                    <a:srgbClr val="FF0000"/>
                  </a:solidFill>
                </a:rPr>
                <a:t>Controls</a:t>
              </a:r>
              <a:endParaRPr lang="en-US" b="1" dirty="0">
                <a:solidFill>
                  <a:srgbClr val="FF0000"/>
                </a:solidFill>
              </a:endParaRPr>
            </a:p>
          </p:txBody>
        </p:sp>
        <p:sp>
          <p:nvSpPr>
            <p:cNvPr id="13" name="TextBox 12"/>
            <p:cNvSpPr txBox="1"/>
            <p:nvPr/>
          </p:nvSpPr>
          <p:spPr>
            <a:xfrm>
              <a:off x="1227206" y="12498299"/>
              <a:ext cx="9150005" cy="8463855"/>
            </a:xfrm>
            <a:prstGeom prst="rect">
              <a:avLst/>
            </a:prstGeom>
            <a:noFill/>
          </p:spPr>
          <p:txBody>
            <a:bodyPr wrap="square" rtlCol="0">
              <a:spAutoFit/>
            </a:bodyPr>
            <a:lstStyle/>
            <a:p>
              <a:r>
                <a:rPr lang="en-US" sz="3400" u="sng" dirty="0" smtClean="0"/>
                <a:t>Keyboard</a:t>
              </a:r>
            </a:p>
            <a:p>
              <a:r>
                <a:rPr lang="en-US" sz="3400" dirty="0" smtClean="0"/>
                <a:t>W – Forward</a:t>
              </a:r>
            </a:p>
            <a:p>
              <a:r>
                <a:rPr lang="en-US" sz="3400" dirty="0" smtClean="0"/>
                <a:t>S – Backward/Cancel Climb</a:t>
              </a:r>
            </a:p>
            <a:p>
              <a:r>
                <a:rPr lang="en-US" sz="3400" dirty="0" smtClean="0"/>
                <a:t>A – Strafe Left</a:t>
              </a:r>
            </a:p>
            <a:p>
              <a:r>
                <a:rPr lang="en-US" sz="3400" dirty="0" smtClean="0"/>
                <a:t>D – Strafe Right</a:t>
              </a:r>
            </a:p>
            <a:p>
              <a:r>
                <a:rPr lang="en-US" sz="3400" dirty="0" smtClean="0"/>
                <a:t>F – Focus in Gun</a:t>
              </a:r>
            </a:p>
            <a:p>
              <a:r>
                <a:rPr lang="en-US" sz="3400" dirty="0" smtClean="0"/>
                <a:t>Spacebar – Put Away Gun</a:t>
              </a:r>
            </a:p>
            <a:p>
              <a:r>
                <a:rPr lang="en-US" sz="3400" dirty="0" smtClean="0"/>
                <a:t>E – Climb Object</a:t>
              </a:r>
            </a:p>
            <a:p>
              <a:r>
                <a:rPr lang="en-US" sz="3400" dirty="0" smtClean="0"/>
                <a:t>L – Lock/ Unlock the Mouse Cursor </a:t>
              </a:r>
            </a:p>
            <a:p>
              <a:r>
                <a:rPr lang="en-US" sz="3400" dirty="0" smtClean="0"/>
                <a:t>Esc – Pause</a:t>
              </a:r>
            </a:p>
            <a:p>
              <a:r>
                <a:rPr lang="en-US" sz="3400" u="sng" dirty="0" smtClean="0"/>
                <a:t>Mouse</a:t>
              </a:r>
            </a:p>
            <a:p>
              <a:r>
                <a:rPr lang="en-US" sz="3400" dirty="0" smtClean="0"/>
                <a:t>Move -  Aim</a:t>
              </a:r>
            </a:p>
            <a:p>
              <a:r>
                <a:rPr lang="en-US" sz="3400" dirty="0" smtClean="0"/>
                <a:t>Left Click – Shoot Bullet</a:t>
              </a:r>
            </a:p>
            <a:p>
              <a:r>
                <a:rPr lang="en-US" sz="3400" dirty="0" smtClean="0"/>
                <a:t>Right Click – Shoot Flare</a:t>
              </a:r>
            </a:p>
            <a:p>
              <a:r>
                <a:rPr lang="en-US" sz="3400" dirty="0" smtClean="0"/>
                <a:t>Scroll Wheel – Change color</a:t>
              </a:r>
            </a:p>
            <a:p>
              <a:endParaRPr lang="en-US" sz="3400" dirty="0"/>
            </a:p>
          </p:txBody>
        </p:sp>
      </p:grpSp>
      <p:grpSp>
        <p:nvGrpSpPr>
          <p:cNvPr id="40" name="Group 39"/>
          <p:cNvGrpSpPr/>
          <p:nvPr/>
        </p:nvGrpSpPr>
        <p:grpSpPr>
          <a:xfrm>
            <a:off x="1015899" y="29738619"/>
            <a:ext cx="9662389" cy="3708708"/>
            <a:chOff x="1015899" y="25512849"/>
            <a:chExt cx="9662389" cy="3708708"/>
          </a:xfrm>
        </p:grpSpPr>
        <p:sp>
          <p:nvSpPr>
            <p:cNvPr id="70" name="TextBox 69"/>
            <p:cNvSpPr txBox="1"/>
            <p:nvPr/>
          </p:nvSpPr>
          <p:spPr>
            <a:xfrm>
              <a:off x="1015899" y="25512849"/>
              <a:ext cx="9662389" cy="1523494"/>
            </a:xfrm>
            <a:prstGeom prst="rect">
              <a:avLst/>
            </a:prstGeom>
            <a:noFill/>
          </p:spPr>
          <p:txBody>
            <a:bodyPr wrap="none" rtlCol="0">
              <a:spAutoFit/>
            </a:bodyPr>
            <a:lstStyle/>
            <a:p>
              <a:r>
                <a:rPr lang="en-US" b="1" dirty="0" smtClean="0">
                  <a:solidFill>
                    <a:srgbClr val="FF0000"/>
                  </a:solidFill>
                </a:rPr>
                <a:t>Saving and Loading</a:t>
              </a:r>
              <a:endParaRPr lang="en-US" b="1" dirty="0">
                <a:solidFill>
                  <a:srgbClr val="FF0000"/>
                </a:solidFill>
              </a:endParaRPr>
            </a:p>
          </p:txBody>
        </p:sp>
        <p:sp>
          <p:nvSpPr>
            <p:cNvPr id="27" name="TextBox 26"/>
            <p:cNvSpPr txBox="1"/>
            <p:nvPr/>
          </p:nvSpPr>
          <p:spPr>
            <a:xfrm>
              <a:off x="1015899" y="27036343"/>
              <a:ext cx="9662389" cy="2185214"/>
            </a:xfrm>
            <a:prstGeom prst="rect">
              <a:avLst/>
            </a:prstGeom>
            <a:noFill/>
          </p:spPr>
          <p:txBody>
            <a:bodyPr wrap="square" rtlCol="0">
              <a:spAutoFit/>
            </a:bodyPr>
            <a:lstStyle/>
            <a:p>
              <a:r>
                <a:rPr lang="en-US" sz="3400" dirty="0" smtClean="0"/>
                <a:t>The game features a saving and loading ability.  It is done with an auto save that is initiated at the start of each level.  The saving will save the position of push boxes, all turned on light lamps, and player location.</a:t>
              </a:r>
              <a:endParaRPr lang="en-US" sz="3400" dirty="0"/>
            </a:p>
          </p:txBody>
        </p:sp>
      </p:grpSp>
      <p:grpSp>
        <p:nvGrpSpPr>
          <p:cNvPr id="39" name="Group 38"/>
          <p:cNvGrpSpPr/>
          <p:nvPr/>
        </p:nvGrpSpPr>
        <p:grpSpPr>
          <a:xfrm>
            <a:off x="1015899" y="25034662"/>
            <a:ext cx="9594167" cy="4231928"/>
            <a:chOff x="1227206" y="20299680"/>
            <a:chExt cx="9594167" cy="4231928"/>
          </a:xfrm>
        </p:grpSpPr>
        <p:sp>
          <p:nvSpPr>
            <p:cNvPr id="28" name="TextBox 27"/>
            <p:cNvSpPr txBox="1"/>
            <p:nvPr/>
          </p:nvSpPr>
          <p:spPr>
            <a:xfrm>
              <a:off x="1227206" y="20299680"/>
              <a:ext cx="7326601" cy="1523494"/>
            </a:xfrm>
            <a:prstGeom prst="rect">
              <a:avLst/>
            </a:prstGeom>
            <a:noFill/>
          </p:spPr>
          <p:txBody>
            <a:bodyPr wrap="square" rtlCol="0">
              <a:spAutoFit/>
            </a:bodyPr>
            <a:lstStyle/>
            <a:p>
              <a:r>
                <a:rPr lang="en-US" b="1" dirty="0" smtClean="0">
                  <a:solidFill>
                    <a:srgbClr val="FF0000"/>
                  </a:solidFill>
                </a:rPr>
                <a:t>Map</a:t>
              </a:r>
              <a:endParaRPr lang="en-US" b="1" dirty="0">
                <a:solidFill>
                  <a:srgbClr val="FF0000"/>
                </a:solidFill>
              </a:endParaRPr>
            </a:p>
          </p:txBody>
        </p:sp>
        <p:sp>
          <p:nvSpPr>
            <p:cNvPr id="29" name="TextBox 28"/>
            <p:cNvSpPr txBox="1"/>
            <p:nvPr/>
          </p:nvSpPr>
          <p:spPr>
            <a:xfrm>
              <a:off x="1227206" y="21823174"/>
              <a:ext cx="9594167" cy="2708434"/>
            </a:xfrm>
            <a:prstGeom prst="rect">
              <a:avLst/>
            </a:prstGeom>
            <a:noFill/>
          </p:spPr>
          <p:txBody>
            <a:bodyPr wrap="square" rtlCol="0">
              <a:spAutoFit/>
            </a:bodyPr>
            <a:lstStyle/>
            <a:p>
              <a:r>
                <a:rPr lang="en-US" sz="3400" dirty="0" smtClean="0"/>
                <a:t>The player must navigate through the map solving puzzles along the way.  The puzzles all consist of  different components.  The map itself is a giant maze requiring the player to keep track of where he has been.</a:t>
              </a:r>
              <a:endParaRPr lang="en-US" sz="3400" dirty="0"/>
            </a:p>
          </p:txBody>
        </p:sp>
      </p:grpSp>
      <p:grpSp>
        <p:nvGrpSpPr>
          <p:cNvPr id="41" name="Group 40"/>
          <p:cNvGrpSpPr/>
          <p:nvPr/>
        </p:nvGrpSpPr>
        <p:grpSpPr>
          <a:xfrm>
            <a:off x="1227206" y="33724580"/>
            <a:ext cx="9662389" cy="4231928"/>
            <a:chOff x="1227206" y="29287616"/>
            <a:chExt cx="9662389" cy="4231928"/>
          </a:xfrm>
        </p:grpSpPr>
        <p:sp>
          <p:nvSpPr>
            <p:cNvPr id="30" name="TextBox 29"/>
            <p:cNvSpPr txBox="1"/>
            <p:nvPr/>
          </p:nvSpPr>
          <p:spPr>
            <a:xfrm>
              <a:off x="1227206" y="29287616"/>
              <a:ext cx="3167983" cy="1523494"/>
            </a:xfrm>
            <a:prstGeom prst="rect">
              <a:avLst/>
            </a:prstGeom>
            <a:noFill/>
          </p:spPr>
          <p:txBody>
            <a:bodyPr wrap="none" rtlCol="0">
              <a:spAutoFit/>
            </a:bodyPr>
            <a:lstStyle/>
            <a:p>
              <a:r>
                <a:rPr lang="en-US" b="1" dirty="0" smtClean="0">
                  <a:solidFill>
                    <a:srgbClr val="FF0000"/>
                  </a:solidFill>
                </a:rPr>
                <a:t>Death</a:t>
              </a:r>
              <a:endParaRPr lang="en-US" b="1" dirty="0">
                <a:solidFill>
                  <a:srgbClr val="FF0000"/>
                </a:solidFill>
              </a:endParaRPr>
            </a:p>
          </p:txBody>
        </p:sp>
        <p:sp>
          <p:nvSpPr>
            <p:cNvPr id="31" name="TextBox 30"/>
            <p:cNvSpPr txBox="1"/>
            <p:nvPr/>
          </p:nvSpPr>
          <p:spPr>
            <a:xfrm>
              <a:off x="1227206" y="30811110"/>
              <a:ext cx="9662389" cy="2708434"/>
            </a:xfrm>
            <a:prstGeom prst="rect">
              <a:avLst/>
            </a:prstGeom>
            <a:noFill/>
          </p:spPr>
          <p:txBody>
            <a:bodyPr wrap="square" rtlCol="0">
              <a:spAutoFit/>
            </a:bodyPr>
            <a:lstStyle/>
            <a:p>
              <a:r>
                <a:rPr lang="en-US" sz="3400" dirty="0" smtClean="0"/>
                <a:t>Another challenging aspect involved is player death.  Enemies and venturing into some locations will bring damage to the player.  The health of the player is signified by his energy bar underneath him.  If it reaches zero the player must return to the last save. </a:t>
              </a:r>
              <a:endParaRPr lang="en-US" sz="3400" dirty="0"/>
            </a:p>
          </p:txBody>
        </p:sp>
      </p:grpSp>
      <p:grpSp>
        <p:nvGrpSpPr>
          <p:cNvPr id="63" name="Group 62"/>
          <p:cNvGrpSpPr/>
          <p:nvPr/>
        </p:nvGrpSpPr>
        <p:grpSpPr>
          <a:xfrm>
            <a:off x="26927344" y="9326881"/>
            <a:ext cx="16963855" cy="28810928"/>
            <a:chOff x="0" y="6666272"/>
            <a:chExt cx="16963855" cy="28810928"/>
          </a:xfrm>
        </p:grpSpPr>
        <p:pic>
          <p:nvPicPr>
            <p:cNvPr id="64" name="Picture 63" descr="LuxLamp.png"/>
            <p:cNvPicPr>
              <a:picLocks noChangeAspect="1"/>
            </p:cNvPicPr>
            <p:nvPr/>
          </p:nvPicPr>
          <p:blipFill>
            <a:blip r:embed="rId3"/>
            <a:stretch>
              <a:fillRect/>
            </a:stretch>
          </p:blipFill>
          <p:spPr>
            <a:xfrm flipH="1">
              <a:off x="3579664" y="6666272"/>
              <a:ext cx="1208727" cy="3552478"/>
            </a:xfrm>
            <a:prstGeom prst="rect">
              <a:avLst/>
            </a:prstGeom>
          </p:spPr>
        </p:pic>
        <p:grpSp>
          <p:nvGrpSpPr>
            <p:cNvPr id="65" name="Group 42"/>
            <p:cNvGrpSpPr/>
            <p:nvPr/>
          </p:nvGrpSpPr>
          <p:grpSpPr>
            <a:xfrm>
              <a:off x="0" y="8073178"/>
              <a:ext cx="16963855" cy="27404022"/>
              <a:chOff x="0" y="8073178"/>
              <a:chExt cx="16963855" cy="27404022"/>
            </a:xfrm>
          </p:grpSpPr>
          <p:sp>
            <p:nvSpPr>
              <p:cNvPr id="66" name="TextBox 65"/>
              <p:cNvSpPr txBox="1"/>
              <p:nvPr/>
            </p:nvSpPr>
            <p:spPr>
              <a:xfrm>
                <a:off x="6701984" y="8073178"/>
                <a:ext cx="7364988" cy="1938992"/>
              </a:xfrm>
              <a:prstGeom prst="rect">
                <a:avLst/>
              </a:prstGeom>
              <a:noFill/>
            </p:spPr>
            <p:txBody>
              <a:bodyPr wrap="square" rtlCol="0">
                <a:spAutoFit/>
              </a:bodyPr>
              <a:lstStyle/>
              <a:p>
                <a:r>
                  <a:rPr lang="en-US" sz="3000" u="sng" dirty="0" err="1" smtClean="0"/>
                  <a:t>Lux</a:t>
                </a:r>
                <a:r>
                  <a:rPr lang="en-US" sz="3000" u="sng" dirty="0" smtClean="0"/>
                  <a:t> Lamp</a:t>
                </a:r>
                <a:r>
                  <a:rPr lang="en-US" sz="3000" dirty="0" smtClean="0"/>
                  <a:t> – </a:t>
                </a:r>
              </a:p>
              <a:p>
                <a:r>
                  <a:rPr lang="en-US" sz="3000" dirty="0" smtClean="0"/>
                  <a:t>A permanent Light Source. Activated when the ball is shot with a flare.  Helps tell the player where he has explored.</a:t>
                </a:r>
                <a:endParaRPr lang="en-US" sz="3000" dirty="0"/>
              </a:p>
            </p:txBody>
          </p:sp>
          <p:pic>
            <p:nvPicPr>
              <p:cNvPr id="68" name="Picture 67" descr="Bridge.png"/>
              <p:cNvPicPr>
                <a:picLocks noChangeAspect="1"/>
              </p:cNvPicPr>
              <p:nvPr/>
            </p:nvPicPr>
            <p:blipFill>
              <a:blip r:embed="rId4"/>
              <a:stretch>
                <a:fillRect/>
              </a:stretch>
            </p:blipFill>
            <p:spPr>
              <a:xfrm>
                <a:off x="1474619" y="14178424"/>
                <a:ext cx="4863120" cy="4057967"/>
              </a:xfrm>
              <a:prstGeom prst="rect">
                <a:avLst/>
              </a:prstGeom>
            </p:spPr>
          </p:pic>
          <p:sp>
            <p:nvSpPr>
              <p:cNvPr id="69" name="TextBox 68"/>
              <p:cNvSpPr txBox="1"/>
              <p:nvPr/>
            </p:nvSpPr>
            <p:spPr>
              <a:xfrm>
                <a:off x="7006835" y="15606117"/>
                <a:ext cx="8236865" cy="2400657"/>
              </a:xfrm>
              <a:prstGeom prst="rect">
                <a:avLst/>
              </a:prstGeom>
              <a:noFill/>
            </p:spPr>
            <p:txBody>
              <a:bodyPr wrap="square" rtlCol="0">
                <a:spAutoFit/>
              </a:bodyPr>
              <a:lstStyle/>
              <a:p>
                <a:r>
                  <a:rPr lang="en-US" sz="3000" u="sng" dirty="0" smtClean="0"/>
                  <a:t>Bridge</a:t>
                </a:r>
                <a:r>
                  <a:rPr lang="en-US" sz="3000" dirty="0" smtClean="0"/>
                  <a:t> – </a:t>
                </a:r>
              </a:p>
              <a:p>
                <a:r>
                  <a:rPr lang="en-US" sz="3000" dirty="0" smtClean="0"/>
                  <a:t>Activated by two Light Trails to help navigate the player over large gaps.   Shoot the Light Trails switches and see if the color combination activates the bridge. </a:t>
                </a:r>
                <a:endParaRPr lang="en-US" sz="3000" dirty="0"/>
              </a:p>
            </p:txBody>
          </p:sp>
          <p:pic>
            <p:nvPicPr>
              <p:cNvPr id="71" name="Picture 70" descr="Elevator.png"/>
              <p:cNvPicPr>
                <a:picLocks noChangeAspect="1"/>
              </p:cNvPicPr>
              <p:nvPr/>
            </p:nvPicPr>
            <p:blipFill>
              <a:blip r:embed="rId5"/>
              <a:stretch>
                <a:fillRect/>
              </a:stretch>
            </p:blipFill>
            <p:spPr>
              <a:xfrm>
                <a:off x="0" y="30705009"/>
                <a:ext cx="5409573" cy="4772191"/>
              </a:xfrm>
              <a:prstGeom prst="rect">
                <a:avLst/>
              </a:prstGeom>
            </p:spPr>
          </p:pic>
          <p:sp>
            <p:nvSpPr>
              <p:cNvPr id="72" name="TextBox 71"/>
              <p:cNvSpPr txBox="1"/>
              <p:nvPr/>
            </p:nvSpPr>
            <p:spPr>
              <a:xfrm>
                <a:off x="6613981" y="30705009"/>
                <a:ext cx="9655335" cy="2400657"/>
              </a:xfrm>
              <a:prstGeom prst="rect">
                <a:avLst/>
              </a:prstGeom>
              <a:noFill/>
            </p:spPr>
            <p:txBody>
              <a:bodyPr wrap="square" rtlCol="0">
                <a:spAutoFit/>
              </a:bodyPr>
              <a:lstStyle/>
              <a:p>
                <a:r>
                  <a:rPr lang="en-US" sz="3000" u="sng" dirty="0" smtClean="0"/>
                  <a:t>Elevator</a:t>
                </a:r>
                <a:r>
                  <a:rPr lang="en-US" sz="3000" dirty="0" smtClean="0"/>
                  <a:t> – </a:t>
                </a:r>
              </a:p>
              <a:p>
                <a:r>
                  <a:rPr lang="en-US" sz="3000" dirty="0" smtClean="0"/>
                  <a:t>An elevator operated by two  light trails to move the player between levels.  Different color combinations  cause different effects: rise, lower, and rotate.  Step on the center pad to see if you have the correct combination.</a:t>
                </a:r>
                <a:endParaRPr lang="en-US" sz="3000" dirty="0"/>
              </a:p>
            </p:txBody>
          </p:sp>
          <p:pic>
            <p:nvPicPr>
              <p:cNvPr id="73" name="Picture 72" descr="PushBox.png"/>
              <p:cNvPicPr>
                <a:picLocks noChangeAspect="1"/>
              </p:cNvPicPr>
              <p:nvPr/>
            </p:nvPicPr>
            <p:blipFill>
              <a:blip r:embed="rId6"/>
              <a:stretch>
                <a:fillRect/>
              </a:stretch>
            </p:blipFill>
            <p:spPr>
              <a:xfrm>
                <a:off x="1474619" y="23326804"/>
                <a:ext cx="3313772" cy="2908489"/>
              </a:xfrm>
              <a:prstGeom prst="rect">
                <a:avLst/>
              </a:prstGeom>
            </p:spPr>
          </p:pic>
          <p:sp>
            <p:nvSpPr>
              <p:cNvPr id="74" name="TextBox 73"/>
              <p:cNvSpPr txBox="1"/>
              <p:nvPr/>
            </p:nvSpPr>
            <p:spPr>
              <a:xfrm>
                <a:off x="7006835" y="23765386"/>
                <a:ext cx="9957020" cy="1477328"/>
              </a:xfrm>
              <a:prstGeom prst="rect">
                <a:avLst/>
              </a:prstGeom>
              <a:noFill/>
            </p:spPr>
            <p:txBody>
              <a:bodyPr wrap="square" rtlCol="0">
                <a:spAutoFit/>
              </a:bodyPr>
              <a:lstStyle/>
              <a:p>
                <a:r>
                  <a:rPr lang="en-US" sz="3000" u="sng" dirty="0" smtClean="0"/>
                  <a:t>Push Box</a:t>
                </a:r>
                <a:r>
                  <a:rPr lang="en-US" sz="3000" dirty="0" smtClean="0"/>
                  <a:t> – </a:t>
                </a:r>
              </a:p>
              <a:p>
                <a:r>
                  <a:rPr lang="en-US" sz="3000" dirty="0" smtClean="0"/>
                  <a:t>To block the player and create bridges.  Push or pull these around to create a strategic advantage</a:t>
                </a:r>
                <a:endParaRPr lang="en-US" sz="3000" dirty="0"/>
              </a:p>
            </p:txBody>
          </p:sp>
          <p:pic>
            <p:nvPicPr>
              <p:cNvPr id="75" name="Picture 74" descr="LightBeam.png"/>
              <p:cNvPicPr>
                <a:picLocks noChangeAspect="1"/>
              </p:cNvPicPr>
              <p:nvPr/>
            </p:nvPicPr>
            <p:blipFill>
              <a:blip r:embed="rId7"/>
              <a:stretch>
                <a:fillRect/>
              </a:stretch>
            </p:blipFill>
            <p:spPr>
              <a:xfrm>
                <a:off x="921645" y="19057468"/>
                <a:ext cx="4841292" cy="4058142"/>
              </a:xfrm>
              <a:prstGeom prst="rect">
                <a:avLst/>
              </a:prstGeom>
            </p:spPr>
          </p:pic>
          <p:sp>
            <p:nvSpPr>
              <p:cNvPr id="76" name="TextBox 75"/>
              <p:cNvSpPr txBox="1"/>
              <p:nvPr/>
            </p:nvSpPr>
            <p:spPr>
              <a:xfrm>
                <a:off x="7006835" y="20242924"/>
                <a:ext cx="7885533" cy="2400657"/>
              </a:xfrm>
              <a:prstGeom prst="rect">
                <a:avLst/>
              </a:prstGeom>
              <a:noFill/>
            </p:spPr>
            <p:txBody>
              <a:bodyPr wrap="square" rtlCol="0">
                <a:spAutoFit/>
              </a:bodyPr>
              <a:lstStyle/>
              <a:p>
                <a:r>
                  <a:rPr lang="en-US" sz="3000" u="sng" dirty="0" smtClean="0"/>
                  <a:t>Light Beam</a:t>
                </a:r>
                <a:r>
                  <a:rPr lang="en-US" sz="3000" dirty="0" smtClean="0"/>
                  <a:t> – </a:t>
                </a:r>
              </a:p>
              <a:p>
                <a:r>
                  <a:rPr lang="en-US" sz="3000" dirty="0" smtClean="0"/>
                  <a:t>Sends out a constant source of light to keep switches activated. Combine these together to create a trail of light beam to activate otherwise impossible switches.</a:t>
                </a:r>
                <a:endParaRPr lang="en-US" sz="3000" dirty="0"/>
              </a:p>
            </p:txBody>
          </p:sp>
          <p:pic>
            <p:nvPicPr>
              <p:cNvPr id="77" name="Picture 76" descr="TimedGate.png"/>
              <p:cNvPicPr>
                <a:picLocks noChangeAspect="1"/>
              </p:cNvPicPr>
              <p:nvPr/>
            </p:nvPicPr>
            <p:blipFill>
              <a:blip r:embed="rId8"/>
              <a:stretch>
                <a:fillRect/>
              </a:stretch>
            </p:blipFill>
            <p:spPr>
              <a:xfrm>
                <a:off x="1474619" y="25727462"/>
                <a:ext cx="4092651" cy="4977547"/>
              </a:xfrm>
              <a:prstGeom prst="rect">
                <a:avLst/>
              </a:prstGeom>
            </p:spPr>
          </p:pic>
          <p:sp>
            <p:nvSpPr>
              <p:cNvPr id="78" name="TextBox 77"/>
              <p:cNvSpPr txBox="1"/>
              <p:nvPr/>
            </p:nvSpPr>
            <p:spPr>
              <a:xfrm>
                <a:off x="6701984" y="27101571"/>
                <a:ext cx="8768300" cy="1477328"/>
              </a:xfrm>
              <a:prstGeom prst="rect">
                <a:avLst/>
              </a:prstGeom>
              <a:noFill/>
            </p:spPr>
            <p:txBody>
              <a:bodyPr wrap="square" rtlCol="0">
                <a:spAutoFit/>
              </a:bodyPr>
              <a:lstStyle/>
              <a:p>
                <a:r>
                  <a:rPr lang="en-US" sz="3000" u="sng" dirty="0" smtClean="0"/>
                  <a:t>Timed Gate</a:t>
                </a:r>
                <a:r>
                  <a:rPr lang="en-US" sz="3000" dirty="0" smtClean="0"/>
                  <a:t> – </a:t>
                </a:r>
              </a:p>
              <a:p>
                <a:r>
                  <a:rPr lang="en-US" sz="3000" dirty="0" smtClean="0"/>
                  <a:t>A gate controlled by a switch that closes slowly over time.  Shoot the switch with bullets to raise it.</a:t>
                </a:r>
                <a:endParaRPr lang="en-US" sz="3000" dirty="0"/>
              </a:p>
            </p:txBody>
          </p:sp>
          <p:sp>
            <p:nvSpPr>
              <p:cNvPr id="80" name="TextBox 79"/>
              <p:cNvSpPr txBox="1"/>
              <p:nvPr/>
            </p:nvSpPr>
            <p:spPr>
              <a:xfrm>
                <a:off x="7006835" y="11558506"/>
                <a:ext cx="8236865" cy="1938992"/>
              </a:xfrm>
              <a:prstGeom prst="rect">
                <a:avLst/>
              </a:prstGeom>
              <a:noFill/>
            </p:spPr>
            <p:txBody>
              <a:bodyPr wrap="square" rtlCol="0">
                <a:spAutoFit/>
              </a:bodyPr>
              <a:lstStyle/>
              <a:p>
                <a:r>
                  <a:rPr lang="en-US" sz="3000" u="sng" dirty="0" smtClean="0"/>
                  <a:t>Plasma Rifle</a:t>
                </a:r>
                <a:r>
                  <a:rPr lang="en-US" sz="3000" dirty="0" smtClean="0"/>
                  <a:t> –</a:t>
                </a:r>
              </a:p>
              <a:p>
                <a:r>
                  <a:rPr lang="en-US" sz="3000" dirty="0" smtClean="0"/>
                  <a:t>Players lone weapon.  Capable of shooting bullets and flares of different colors.  Used for taking down enemies and operating different puzzles.</a:t>
                </a:r>
                <a:endParaRPr lang="en-US" sz="3000" dirty="0"/>
              </a:p>
            </p:txBody>
          </p:sp>
        </p:grpSp>
      </p:grpSp>
      <p:sp>
        <p:nvSpPr>
          <p:cNvPr id="81" name="TextBox 80"/>
          <p:cNvSpPr txBox="1"/>
          <p:nvPr/>
        </p:nvSpPr>
        <p:spPr>
          <a:xfrm>
            <a:off x="32316936" y="7803387"/>
            <a:ext cx="9854108" cy="1523494"/>
          </a:xfrm>
          <a:prstGeom prst="rect">
            <a:avLst/>
          </a:prstGeom>
          <a:noFill/>
        </p:spPr>
        <p:txBody>
          <a:bodyPr wrap="none" rtlCol="0">
            <a:spAutoFit/>
          </a:bodyPr>
          <a:lstStyle/>
          <a:p>
            <a:r>
              <a:rPr lang="en-US" b="1" dirty="0" smtClean="0">
                <a:solidFill>
                  <a:srgbClr val="FF0000"/>
                </a:solidFill>
              </a:rPr>
              <a:t>Puzzle Components</a:t>
            </a:r>
          </a:p>
        </p:txBody>
      </p:sp>
      <p:grpSp>
        <p:nvGrpSpPr>
          <p:cNvPr id="42" name="Group 41"/>
          <p:cNvGrpSpPr/>
          <p:nvPr/>
        </p:nvGrpSpPr>
        <p:grpSpPr>
          <a:xfrm>
            <a:off x="13992662" y="18045298"/>
            <a:ext cx="10407314" cy="2851702"/>
            <a:chOff x="13992662" y="18220560"/>
            <a:chExt cx="10407314" cy="2851702"/>
          </a:xfrm>
        </p:grpSpPr>
        <p:sp>
          <p:nvSpPr>
            <p:cNvPr id="35" name="TextBox 34"/>
            <p:cNvSpPr txBox="1"/>
            <p:nvPr/>
          </p:nvSpPr>
          <p:spPr>
            <a:xfrm>
              <a:off x="16988590" y="18220560"/>
              <a:ext cx="4347665" cy="1523494"/>
            </a:xfrm>
            <a:prstGeom prst="rect">
              <a:avLst/>
            </a:prstGeom>
            <a:noFill/>
          </p:spPr>
          <p:txBody>
            <a:bodyPr wrap="none" rtlCol="0">
              <a:spAutoFit/>
            </a:bodyPr>
            <a:lstStyle/>
            <a:p>
              <a:pPr algn="ctr"/>
              <a:r>
                <a:rPr lang="en-US" b="1" dirty="0" smtClean="0">
                  <a:solidFill>
                    <a:srgbClr val="FF0000"/>
                  </a:solidFill>
                </a:rPr>
                <a:t>Enemies</a:t>
              </a:r>
              <a:endParaRPr lang="en-US" b="1" dirty="0">
                <a:solidFill>
                  <a:srgbClr val="FF0000"/>
                </a:solidFill>
              </a:endParaRPr>
            </a:p>
          </p:txBody>
        </p:sp>
        <p:sp>
          <p:nvSpPr>
            <p:cNvPr id="36" name="TextBox 35"/>
            <p:cNvSpPr txBox="1"/>
            <p:nvPr/>
          </p:nvSpPr>
          <p:spPr>
            <a:xfrm>
              <a:off x="13992662" y="19594934"/>
              <a:ext cx="10407314" cy="1477328"/>
            </a:xfrm>
            <a:prstGeom prst="rect">
              <a:avLst/>
            </a:prstGeom>
            <a:noFill/>
          </p:spPr>
          <p:txBody>
            <a:bodyPr wrap="square" rtlCol="0">
              <a:spAutoFit/>
            </a:bodyPr>
            <a:lstStyle/>
            <a:p>
              <a:pPr algn="ctr"/>
              <a:r>
                <a:rPr lang="en-US" sz="3000" dirty="0" smtClean="0"/>
                <a:t>Numerous other adventures have gone down this dark path and failed.  They are now tormented by the light, willing to attack any outsider  wanting to use it.</a:t>
              </a:r>
              <a:endParaRPr lang="en-US" sz="3000" dirty="0"/>
            </a:p>
          </p:txBody>
        </p:sp>
      </p:grpSp>
      <p:grpSp>
        <p:nvGrpSpPr>
          <p:cNvPr id="46" name="Group 45"/>
          <p:cNvGrpSpPr/>
          <p:nvPr/>
        </p:nvGrpSpPr>
        <p:grpSpPr>
          <a:xfrm>
            <a:off x="13330511" y="29484927"/>
            <a:ext cx="11658664" cy="5801588"/>
            <a:chOff x="13330511" y="23493916"/>
            <a:chExt cx="11658664" cy="5801588"/>
          </a:xfrm>
        </p:grpSpPr>
        <p:sp>
          <p:nvSpPr>
            <p:cNvPr id="43" name="TextBox 42"/>
            <p:cNvSpPr txBox="1"/>
            <p:nvPr/>
          </p:nvSpPr>
          <p:spPr>
            <a:xfrm>
              <a:off x="14892368" y="23493916"/>
              <a:ext cx="8784071" cy="1523494"/>
            </a:xfrm>
            <a:prstGeom prst="rect">
              <a:avLst/>
            </a:prstGeom>
            <a:noFill/>
          </p:spPr>
          <p:txBody>
            <a:bodyPr wrap="none" rtlCol="0">
              <a:spAutoFit/>
            </a:bodyPr>
            <a:lstStyle/>
            <a:p>
              <a:r>
                <a:rPr lang="en-US" b="1" dirty="0" smtClean="0">
                  <a:solidFill>
                    <a:srgbClr val="FF0000"/>
                  </a:solidFill>
                </a:rPr>
                <a:t>Heads Up Display</a:t>
              </a:r>
              <a:endParaRPr lang="en-US" b="1" dirty="0">
                <a:solidFill>
                  <a:srgbClr val="FF0000"/>
                </a:solidFill>
              </a:endParaRPr>
            </a:p>
          </p:txBody>
        </p:sp>
        <p:sp>
          <p:nvSpPr>
            <p:cNvPr id="45" name="TextBox 44"/>
            <p:cNvSpPr txBox="1"/>
            <p:nvPr/>
          </p:nvSpPr>
          <p:spPr>
            <a:xfrm>
              <a:off x="13330511" y="25017410"/>
              <a:ext cx="11658664" cy="4278094"/>
            </a:xfrm>
            <a:prstGeom prst="rect">
              <a:avLst/>
            </a:prstGeom>
            <a:noFill/>
          </p:spPr>
          <p:txBody>
            <a:bodyPr wrap="square" rtlCol="0">
              <a:spAutoFit/>
            </a:bodyPr>
            <a:lstStyle/>
            <a:p>
              <a:pPr algn="ctr"/>
              <a:r>
                <a:rPr lang="en-US" sz="3400" dirty="0" smtClean="0"/>
                <a:t>The player’s HUD is completely integrated within him.  His power display is a circle going around his body when walking and ear while shooting.  This is his health and energy for his plasma rifle.  It drops when he is attacked and by shooting bullets and flares.  Shooting flares takes much more power away than bullets.  The power recharges over time.  Once the player gets into the danger area his gun will no longer work and he must wait for it to recharge.</a:t>
              </a:r>
              <a:endParaRPr lang="en-US" sz="3400" dirty="0"/>
            </a:p>
          </p:txBody>
        </p:sp>
      </p:grpSp>
      <p:pic>
        <p:nvPicPr>
          <p:cNvPr id="49" name="Picture 48" descr="Merc.png"/>
          <p:cNvPicPr>
            <a:picLocks noChangeAspect="1"/>
          </p:cNvPicPr>
          <p:nvPr/>
        </p:nvPicPr>
        <p:blipFill>
          <a:blip r:embed="rId9"/>
          <a:stretch>
            <a:fillRect/>
          </a:stretch>
        </p:blipFill>
        <p:spPr>
          <a:xfrm>
            <a:off x="11088033" y="8175513"/>
            <a:ext cx="15839311" cy="9407691"/>
          </a:xfrm>
          <a:prstGeom prst="rect">
            <a:avLst/>
          </a:prstGeom>
        </p:spPr>
      </p:pic>
      <p:pic>
        <p:nvPicPr>
          <p:cNvPr id="50" name="Picture 49" descr="PowerBar.png"/>
          <p:cNvPicPr>
            <a:picLocks noChangeAspect="1"/>
          </p:cNvPicPr>
          <p:nvPr/>
        </p:nvPicPr>
        <p:blipFill>
          <a:blip r:embed="rId10"/>
          <a:stretch>
            <a:fillRect/>
          </a:stretch>
        </p:blipFill>
        <p:spPr>
          <a:xfrm>
            <a:off x="12341435" y="21475720"/>
            <a:ext cx="13341062" cy="7855259"/>
          </a:xfrm>
          <a:prstGeom prst="rect">
            <a:avLst/>
          </a:prstGeom>
        </p:spPr>
      </p:pic>
      <p:pic>
        <p:nvPicPr>
          <p:cNvPr id="51" name="Picture 50" descr="Gun.png"/>
          <p:cNvPicPr>
            <a:picLocks noChangeAspect="1"/>
          </p:cNvPicPr>
          <p:nvPr/>
        </p:nvPicPr>
        <p:blipFill>
          <a:blip r:embed="rId11"/>
          <a:stretch>
            <a:fillRect/>
          </a:stretch>
        </p:blipFill>
        <p:spPr>
          <a:xfrm>
            <a:off x="27848989" y="13873274"/>
            <a:ext cx="5147617" cy="2284833"/>
          </a:xfrm>
          <a:prstGeom prst="rect">
            <a:avLst/>
          </a:prstGeom>
        </p:spPr>
      </p:pic>
      <p:pic>
        <p:nvPicPr>
          <p:cNvPr id="53" name="Picture 52" descr="LuximationLogo_transparent.png"/>
          <p:cNvPicPr>
            <a:picLocks noChangeAspect="1"/>
          </p:cNvPicPr>
          <p:nvPr/>
        </p:nvPicPr>
        <p:blipFill>
          <a:blip r:embed="rId12"/>
          <a:stretch>
            <a:fillRect/>
          </a:stretch>
        </p:blipFill>
        <p:spPr>
          <a:xfrm>
            <a:off x="770006" y="4888737"/>
            <a:ext cx="9902825" cy="6877050"/>
          </a:xfrm>
          <a:prstGeom prst="rect">
            <a:avLst/>
          </a:prstGeom>
        </p:spPr>
      </p:pic>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880730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E:\Game Capstone\Models\Gun\GunConcept.jpg"/>
          <p:cNvPicPr>
            <a:picLocks noChangeAspect="1" noChangeArrowheads="1"/>
          </p:cNvPicPr>
          <p:nvPr/>
        </p:nvPicPr>
        <p:blipFill>
          <a:blip r:embed="rId2">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rot="181641">
            <a:off x="1401746" y="11135672"/>
            <a:ext cx="11717337" cy="4362203"/>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sp>
        <p:nvSpPr>
          <p:cNvPr id="19" name="TextBox 18"/>
          <p:cNvSpPr txBox="1"/>
          <p:nvPr/>
        </p:nvSpPr>
        <p:spPr>
          <a:xfrm>
            <a:off x="0" y="7959963"/>
            <a:ext cx="13226097" cy="16435268"/>
          </a:xfrm>
          <a:prstGeom prst="rect">
            <a:avLst/>
          </a:prstGeom>
          <a:noFill/>
        </p:spPr>
        <p:txBody>
          <a:bodyPr wrap="square" rtlCol="0">
            <a:spAutoFit/>
          </a:bodyPr>
          <a:lstStyle/>
          <a:p>
            <a:r>
              <a:rPr lang="en-US" sz="3600" b="1" dirty="0" smtClean="0"/>
              <a:t>Introduction</a:t>
            </a:r>
          </a:p>
          <a:p>
            <a:r>
              <a:rPr lang="en-US" sz="3000" dirty="0" smtClean="0"/>
              <a:t>When we set out to develop our game we had decided that we wanted to have next-gen graphics, such as you might see in the Halo series, Call of Duty, or Portal. In order to do that there is a very disciplined process we must go through to keep all the models consistent and comparable to that of a current generation game. The first step, like most other games, begins with </a:t>
            </a:r>
            <a:r>
              <a:rPr lang="en-US" sz="3000" dirty="0" err="1" smtClean="0"/>
              <a:t>concepting</a:t>
            </a:r>
            <a:r>
              <a:rPr lang="en-US" sz="3000" dirty="0" smtClean="0"/>
              <a:t>.</a:t>
            </a:r>
            <a:endParaRPr lang="en-US" sz="3000" dirty="0"/>
          </a:p>
          <a:p>
            <a:endParaRPr lang="en-US" sz="3000" dirty="0"/>
          </a:p>
          <a:p>
            <a:r>
              <a:rPr lang="en-US" sz="3600" b="1" dirty="0" smtClean="0"/>
              <a:t>Concept Sketch</a:t>
            </a:r>
          </a:p>
          <a:p>
            <a:endParaRPr lang="en-US" sz="3000" dirty="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a:p>
          <a:p>
            <a:r>
              <a:rPr lang="en-US" sz="3000" dirty="0" smtClean="0"/>
              <a:t>Rough idea of how the rifle could look like is sketched out on paper or in Photoshop, this then can directly be used to guide in the modeling process later.</a:t>
            </a:r>
          </a:p>
          <a:p>
            <a:endParaRPr lang="en-US" sz="3000" dirty="0" smtClean="0"/>
          </a:p>
          <a:p>
            <a:r>
              <a:rPr lang="en-US" sz="3600" b="1" dirty="0" smtClean="0"/>
              <a:t>Low Poly Model</a:t>
            </a:r>
          </a:p>
          <a:p>
            <a:endParaRPr lang="en-US" sz="3000" dirty="0" smtClean="0"/>
          </a:p>
          <a:p>
            <a:endParaRPr lang="en-US" sz="3000" dirty="0"/>
          </a:p>
          <a:p>
            <a:endParaRPr lang="en-US" sz="3000" dirty="0" smtClean="0"/>
          </a:p>
          <a:p>
            <a:endParaRPr lang="en-US" sz="3000" dirty="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a:p>
          <a:p>
            <a:endParaRPr lang="en-US" sz="3000" dirty="0" smtClean="0"/>
          </a:p>
          <a:p>
            <a:endParaRPr lang="en-US" sz="3000" dirty="0"/>
          </a:p>
          <a:p>
            <a:endParaRPr lang="en-US" sz="3000" dirty="0" smtClean="0"/>
          </a:p>
          <a:p>
            <a:r>
              <a:rPr lang="en-US" sz="3000" dirty="0" smtClean="0"/>
              <a:t>Using the concept sketch as a guide rough shapes were blocked out, just enough so that they could be imported into Z-Brush for refinement.</a:t>
            </a:r>
            <a:endParaRPr lang="en-US" sz="3000" dirty="0"/>
          </a:p>
        </p:txBody>
      </p:sp>
      <p:sp>
        <p:nvSpPr>
          <p:cNvPr id="3" name="TextBox 2"/>
          <p:cNvSpPr txBox="1"/>
          <p:nvPr/>
        </p:nvSpPr>
        <p:spPr>
          <a:xfrm>
            <a:off x="0" y="939504"/>
            <a:ext cx="43891200" cy="2400657"/>
          </a:xfrm>
          <a:prstGeom prst="rect">
            <a:avLst/>
          </a:prstGeom>
          <a:noFill/>
        </p:spPr>
        <p:txBody>
          <a:bodyPr wrap="square" rtlCol="0">
            <a:spAutoFit/>
          </a:bodyPr>
          <a:lstStyle/>
          <a:p>
            <a:pPr algn="ctr"/>
            <a:r>
              <a:rPr lang="en-US" sz="15000" b="1" dirty="0" smtClean="0"/>
              <a:t>The Source: Can you survive the darkness?</a:t>
            </a:r>
            <a:endParaRPr lang="en-US" sz="15000" b="1" dirty="0"/>
          </a:p>
        </p:txBody>
      </p:sp>
      <p:sp>
        <p:nvSpPr>
          <p:cNvPr id="4" name="TextBox 3"/>
          <p:cNvSpPr txBox="1"/>
          <p:nvPr/>
        </p:nvSpPr>
        <p:spPr>
          <a:xfrm>
            <a:off x="0" y="3516075"/>
            <a:ext cx="43891199" cy="1246495"/>
          </a:xfrm>
          <a:prstGeom prst="rect">
            <a:avLst/>
          </a:prstGeom>
          <a:noFill/>
        </p:spPr>
        <p:txBody>
          <a:bodyPr wrap="square" rtlCol="0">
            <a:spAutoFit/>
          </a:bodyPr>
          <a:lstStyle/>
          <a:p>
            <a:pPr algn="ctr"/>
            <a:r>
              <a:rPr lang="en-US" sz="7500" b="1" dirty="0" smtClean="0"/>
              <a:t>Tim Carpenter, Lap </a:t>
            </a:r>
            <a:r>
              <a:rPr lang="en-US" sz="7500" b="1" dirty="0" err="1" smtClean="0"/>
              <a:t>Hou</a:t>
            </a:r>
            <a:r>
              <a:rPr lang="en-US" sz="7500" b="1" dirty="0" smtClean="0"/>
              <a:t> Chan, Mike Johnson, Chris Price, Stephen Smith, Chad Travis </a:t>
            </a:r>
            <a:endParaRPr lang="en-US" sz="7500" b="1" dirty="0"/>
          </a:p>
        </p:txBody>
      </p:sp>
      <p:sp>
        <p:nvSpPr>
          <p:cNvPr id="10" name="TextBox 9"/>
          <p:cNvSpPr txBox="1"/>
          <p:nvPr/>
        </p:nvSpPr>
        <p:spPr>
          <a:xfrm>
            <a:off x="14892368" y="4832727"/>
            <a:ext cx="14921420" cy="1785104"/>
          </a:xfrm>
          <a:prstGeom prst="rect">
            <a:avLst/>
          </a:prstGeom>
          <a:noFill/>
        </p:spPr>
        <p:txBody>
          <a:bodyPr wrap="square" rtlCol="0">
            <a:spAutoFit/>
          </a:bodyPr>
          <a:lstStyle/>
          <a:p>
            <a:pPr algn="ctr"/>
            <a:r>
              <a:rPr lang="en-US" sz="5500" dirty="0" smtClean="0"/>
              <a:t>Department of Computer Science and Engineering</a:t>
            </a:r>
          </a:p>
          <a:p>
            <a:pPr algn="ctr"/>
            <a:r>
              <a:rPr lang="en-US" sz="5500" dirty="0" smtClean="0"/>
              <a:t>The Ohio State University</a:t>
            </a:r>
            <a:endParaRPr lang="en-US" sz="5500" dirty="0"/>
          </a:p>
        </p:txBody>
      </p:sp>
      <p:pic>
        <p:nvPicPr>
          <p:cNvPr id="11" name="Picture 10" descr="top logo.psd"/>
          <p:cNvPicPr>
            <a:picLocks noChangeAspect="1"/>
          </p:cNvPicPr>
          <p:nvPr/>
        </p:nvPicPr>
        <p:blipFill>
          <a:blip r:embed="rId3">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tretch>
            <a:fillRect/>
          </a:stretch>
        </p:blipFill>
        <p:spPr>
          <a:xfrm>
            <a:off x="0" y="201074"/>
            <a:ext cx="43891200" cy="1231900"/>
          </a:xfrm>
          <a:prstGeom prst="rect">
            <a:avLst/>
          </a:prstGeom>
        </p:spPr>
      </p:pic>
      <p:sp>
        <p:nvSpPr>
          <p:cNvPr id="44" name="TextBox 43"/>
          <p:cNvSpPr txBox="1"/>
          <p:nvPr/>
        </p:nvSpPr>
        <p:spPr>
          <a:xfrm>
            <a:off x="1038543" y="6436469"/>
            <a:ext cx="4476931" cy="1523494"/>
          </a:xfrm>
          <a:prstGeom prst="rect">
            <a:avLst/>
          </a:prstGeom>
          <a:noFill/>
        </p:spPr>
        <p:txBody>
          <a:bodyPr wrap="none" rtlCol="0">
            <a:spAutoFit/>
          </a:bodyPr>
          <a:lstStyle/>
          <a:p>
            <a:r>
              <a:rPr lang="en-US" b="1" dirty="0" smtClean="0">
                <a:solidFill>
                  <a:srgbClr val="FF0000"/>
                </a:solidFill>
              </a:rPr>
              <a:t>Graphics</a:t>
            </a:r>
            <a:endParaRPr lang="en-US" b="1" dirty="0">
              <a:solidFill>
                <a:srgbClr val="FF0000"/>
              </a:solidFill>
            </a:endParaRPr>
          </a:p>
        </p:txBody>
      </p:sp>
      <p:sp>
        <p:nvSpPr>
          <p:cNvPr id="48" name="TextBox 47"/>
          <p:cNvSpPr txBox="1"/>
          <p:nvPr/>
        </p:nvSpPr>
        <p:spPr>
          <a:xfrm>
            <a:off x="14892368" y="22687072"/>
            <a:ext cx="10370147" cy="1523494"/>
          </a:xfrm>
          <a:prstGeom prst="rect">
            <a:avLst/>
          </a:prstGeom>
          <a:noFill/>
        </p:spPr>
        <p:txBody>
          <a:bodyPr wrap="none" rtlCol="0">
            <a:spAutoFit/>
          </a:bodyPr>
          <a:lstStyle/>
          <a:p>
            <a:r>
              <a:rPr lang="en-US" b="1" dirty="0" smtClean="0">
                <a:solidFill>
                  <a:srgbClr val="FF0000"/>
                </a:solidFill>
              </a:rPr>
              <a:t>Artificial Intelligence</a:t>
            </a:r>
            <a:endParaRPr lang="en-US" b="1" dirty="0">
              <a:solidFill>
                <a:srgbClr val="FF0000"/>
              </a:solidFill>
            </a:endParaRPr>
          </a:p>
        </p:txBody>
      </p:sp>
      <p:pic>
        <p:nvPicPr>
          <p:cNvPr id="1027" name="Picture 3" descr="E:\Game Capstone\Models\Gun\RifleWire.png"/>
          <p:cNvPicPr>
            <a:picLocks noChangeAspect="1" noChangeArrowheads="1"/>
          </p:cNvPicPr>
          <p:nvPr/>
        </p:nvPicPr>
        <p:blipFill>
          <a:blip r:embed="rId4">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733549" y="17392092"/>
            <a:ext cx="10447369" cy="5908594"/>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pic>
        <p:nvPicPr>
          <p:cNvPr id="1028" name="Picture 4" descr="E:\Game Capstone\Models\Gun\AllTheStuff.png"/>
          <p:cNvPicPr>
            <a:picLocks noChangeAspect="1" noChangeArrowheads="1"/>
          </p:cNvPicPr>
          <p:nvPr/>
        </p:nvPicPr>
        <p:blipFill>
          <a:blip r:embed="rId5">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1294732" y="26207289"/>
            <a:ext cx="9886186" cy="9886186"/>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pic>
        <p:nvPicPr>
          <p:cNvPr id="1030" name="Picture 6" descr="E:\Game Capstone\Models\Gun\AnglesBright.png"/>
          <p:cNvPicPr>
            <a:picLocks noChangeAspect="1" noChangeArrowheads="1"/>
          </p:cNvPicPr>
          <p:nvPr/>
        </p:nvPicPr>
        <p:blipFill>
          <a:blip r:embed="rId6">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14135165" y="9625453"/>
            <a:ext cx="13608205" cy="12357579"/>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sp>
        <p:nvSpPr>
          <p:cNvPr id="18" name="TextBox 17"/>
          <p:cNvSpPr txBox="1"/>
          <p:nvPr/>
        </p:nvSpPr>
        <p:spPr>
          <a:xfrm>
            <a:off x="28478589" y="6744940"/>
            <a:ext cx="5375318" cy="1523494"/>
          </a:xfrm>
          <a:prstGeom prst="rect">
            <a:avLst/>
          </a:prstGeom>
          <a:noFill/>
        </p:spPr>
        <p:txBody>
          <a:bodyPr wrap="none" rtlCol="0">
            <a:spAutoFit/>
          </a:bodyPr>
          <a:lstStyle/>
          <a:p>
            <a:r>
              <a:rPr lang="en-US" b="1" dirty="0" smtClean="0">
                <a:solidFill>
                  <a:srgbClr val="FF0000"/>
                </a:solidFill>
              </a:rPr>
              <a:t>Animation</a:t>
            </a:r>
            <a:endParaRPr lang="en-US" b="1" dirty="0">
              <a:solidFill>
                <a:srgbClr val="FF0000"/>
              </a:solidFill>
            </a:endParaRPr>
          </a:p>
        </p:txBody>
      </p:sp>
      <p:sp>
        <p:nvSpPr>
          <p:cNvPr id="5" name="Rectangle 4"/>
          <p:cNvSpPr/>
          <p:nvPr/>
        </p:nvSpPr>
        <p:spPr>
          <a:xfrm>
            <a:off x="0" y="24395231"/>
            <a:ext cx="13499752" cy="13480613"/>
          </a:xfrm>
          <a:prstGeom prst="rect">
            <a:avLst/>
          </a:prstGeom>
        </p:spPr>
        <p:txBody>
          <a:bodyPr wrap="square">
            <a:spAutoFit/>
          </a:bodyPr>
          <a:lstStyle/>
          <a:p>
            <a:r>
              <a:rPr lang="en-US" sz="3600" b="1" dirty="0"/>
              <a:t>Texture </a:t>
            </a:r>
          </a:p>
          <a:p>
            <a:endParaRPr lang="en-US" sz="3000" dirty="0" smtClean="0"/>
          </a:p>
          <a:p>
            <a:endParaRPr lang="en-US" sz="3000" dirty="0"/>
          </a:p>
          <a:p>
            <a:endParaRPr lang="en-US" sz="3000" dirty="0" smtClean="0"/>
          </a:p>
          <a:p>
            <a:endParaRPr lang="en-US" sz="3000" dirty="0"/>
          </a:p>
          <a:p>
            <a:endParaRPr lang="en-US" sz="3000" dirty="0" smtClean="0"/>
          </a:p>
          <a:p>
            <a:endParaRPr lang="en-US" sz="3000" dirty="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smtClean="0"/>
          </a:p>
          <a:p>
            <a:endParaRPr lang="en-US" sz="3000" dirty="0"/>
          </a:p>
          <a:p>
            <a:endParaRPr lang="en-US" sz="3000" dirty="0" smtClean="0"/>
          </a:p>
          <a:p>
            <a:endParaRPr lang="en-US" sz="3000" dirty="0"/>
          </a:p>
          <a:p>
            <a:r>
              <a:rPr lang="en-US" sz="3000" dirty="0" smtClean="0"/>
              <a:t>Next, within Z-Brush, the model is detailed and painted, decimated, </a:t>
            </a:r>
            <a:r>
              <a:rPr lang="en-US" sz="3000" dirty="0" err="1" smtClean="0"/>
              <a:t>UVed</a:t>
            </a:r>
            <a:r>
              <a:rPr lang="en-US" sz="3000" dirty="0" smtClean="0"/>
              <a:t>, and the high poly details are transferred over to the low poly game model</a:t>
            </a:r>
          </a:p>
        </p:txBody>
      </p:sp>
      <p:sp>
        <p:nvSpPr>
          <p:cNvPr id="6" name="Rectangle 5"/>
          <p:cNvSpPr/>
          <p:nvPr/>
        </p:nvSpPr>
        <p:spPr>
          <a:xfrm>
            <a:off x="28478589" y="8641080"/>
            <a:ext cx="13454599" cy="20313253"/>
          </a:xfrm>
          <a:prstGeom prst="rect">
            <a:avLst/>
          </a:prstGeom>
        </p:spPr>
        <p:txBody>
          <a:bodyPr wrap="square">
            <a:spAutoFit/>
          </a:bodyPr>
          <a:lstStyle/>
          <a:p>
            <a:r>
              <a:rPr lang="en-US" sz="3600" b="1" dirty="0" smtClean="0"/>
              <a:t>Full Character Animation</a:t>
            </a:r>
          </a:p>
          <a:p>
            <a:r>
              <a:rPr lang="en-US" sz="3000" dirty="0" smtClean="0"/>
              <a:t>Not only did we want the game to look good, but a game cannot have a truly authentic feel without a well rigged and animated character. To get the most realistic feel motion capture data was used alongside hand animation techniques. These were then blended together using </a:t>
            </a:r>
            <a:r>
              <a:rPr lang="en-US" sz="3000" dirty="0"/>
              <a:t>Unity’s </a:t>
            </a:r>
            <a:r>
              <a:rPr lang="en-US" sz="3000" dirty="0" err="1" smtClean="0"/>
              <a:t>Mecanim</a:t>
            </a:r>
            <a:r>
              <a:rPr lang="en-US" sz="3000" dirty="0" smtClean="0"/>
              <a:t> system, across two layers consisting of an upper and a lower body blend tree/state machine.</a:t>
            </a:r>
          </a:p>
          <a:p>
            <a:endParaRPr lang="en-US" sz="4800" dirty="0"/>
          </a:p>
          <a:p>
            <a:endParaRPr lang="en-US" sz="4800" dirty="0" smtClean="0"/>
          </a:p>
          <a:p>
            <a:endParaRPr lang="en-US" sz="4800" dirty="0"/>
          </a:p>
          <a:p>
            <a:endParaRPr lang="en-US" sz="4800" dirty="0" smtClean="0"/>
          </a:p>
          <a:p>
            <a:endParaRPr lang="en-US" sz="4800" dirty="0"/>
          </a:p>
          <a:p>
            <a:endParaRPr lang="en-US" sz="4800" dirty="0" smtClean="0"/>
          </a:p>
          <a:p>
            <a:endParaRPr lang="en-US" sz="4800" dirty="0"/>
          </a:p>
          <a:p>
            <a:endParaRPr lang="en-US" sz="4800" dirty="0" smtClean="0"/>
          </a:p>
          <a:p>
            <a:endParaRPr lang="en-US" sz="4800" dirty="0"/>
          </a:p>
          <a:p>
            <a:endParaRPr lang="en-US" sz="4800" dirty="0" smtClean="0"/>
          </a:p>
          <a:p>
            <a:endParaRPr lang="en-US" sz="4800" dirty="0"/>
          </a:p>
          <a:p>
            <a:endParaRPr lang="en-US" sz="4800" dirty="0" smtClean="0"/>
          </a:p>
          <a:p>
            <a:endParaRPr lang="en-US" sz="4800" dirty="0"/>
          </a:p>
          <a:p>
            <a:endParaRPr lang="en-US" sz="4800" dirty="0" smtClean="0"/>
          </a:p>
          <a:p>
            <a:endParaRPr lang="en-US" sz="4800" dirty="0"/>
          </a:p>
          <a:p>
            <a:endParaRPr lang="en-US" sz="4800" dirty="0" smtClean="0"/>
          </a:p>
          <a:p>
            <a:endParaRPr lang="en-US" sz="4800" dirty="0"/>
          </a:p>
          <a:p>
            <a:endParaRPr lang="en-US" sz="4800" dirty="0" smtClean="0"/>
          </a:p>
          <a:p>
            <a:endParaRPr lang="en-US" sz="6000" dirty="0" smtClean="0"/>
          </a:p>
          <a:p>
            <a:endParaRPr lang="en-US" sz="6000" dirty="0" smtClean="0"/>
          </a:p>
          <a:p>
            <a:r>
              <a:rPr lang="en-US" sz="3600" b="1" dirty="0" smtClean="0"/>
              <a:t>Ragdoll</a:t>
            </a:r>
          </a:p>
          <a:p>
            <a:r>
              <a:rPr lang="en-US" sz="3000" dirty="0" smtClean="0"/>
              <a:t>Using the physics joints in Unity, when the character loses all shields and is hit - ragdoll motion is then enabled signaling the players death.</a:t>
            </a:r>
            <a:endParaRPr lang="en-US" sz="3000" dirty="0"/>
          </a:p>
        </p:txBody>
      </p:sp>
      <p:pic>
        <p:nvPicPr>
          <p:cNvPr id="7" name="Picture 2" descr="E:\Game Capstone\Models\Marine\State Machine BlendTree.png"/>
          <p:cNvPicPr>
            <a:picLocks noChangeAspect="1" noChangeArrowheads="1"/>
          </p:cNvPicPr>
          <p:nvPr/>
        </p:nvPicPr>
        <p:blipFill>
          <a:blip r:embed="rId7">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28478590" y="12865967"/>
            <a:ext cx="14960855" cy="12582407"/>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pic>
        <p:nvPicPr>
          <p:cNvPr id="8" name="Picture 3"/>
          <p:cNvPicPr>
            <a:picLocks noChangeAspect="1" noChangeArrowheads="1"/>
          </p:cNvPicPr>
          <p:nvPr/>
        </p:nvPicPr>
        <p:blipFill>
          <a:blip r:embed="rId8">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28478589" y="29911643"/>
            <a:ext cx="9904132" cy="4179355"/>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9" name="Picture 4"/>
          <p:cNvPicPr>
            <a:picLocks noChangeAspect="1" noChangeArrowheads="1"/>
          </p:cNvPicPr>
          <p:nvPr/>
        </p:nvPicPr>
        <p:blipFill>
          <a:blip r:embed="rId9">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38382722" y="31914120"/>
            <a:ext cx="4948561" cy="4179355"/>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21" name="TextBox 20"/>
          <p:cNvSpPr txBox="1"/>
          <p:nvPr/>
        </p:nvSpPr>
        <p:spPr>
          <a:xfrm>
            <a:off x="14513767" y="32001321"/>
            <a:ext cx="13229603" cy="6093976"/>
          </a:xfrm>
          <a:prstGeom prst="rect">
            <a:avLst/>
          </a:prstGeom>
          <a:noFill/>
        </p:spPr>
        <p:txBody>
          <a:bodyPr wrap="square" rtlCol="0">
            <a:spAutoFit/>
          </a:bodyPr>
          <a:lstStyle/>
          <a:p>
            <a:r>
              <a:rPr lang="en-US" sz="3000" dirty="0" smtClean="0"/>
              <a:t>In this game, enemy behavior is determined by a simple state-based AI. Based on the actions of the player, the AI will move through 4 states: Idle, Suspicious, Pursuing, and Attacking. Depending on the location of the player, location of bullets, location of light flares, and whether or not line of sight exists to any of those objects, the AI will investigate suspicious activities, or pursue and attack the player when detected.</a:t>
            </a:r>
          </a:p>
          <a:p>
            <a:r>
              <a:rPr lang="en-US" sz="3000" dirty="0" smtClean="0"/>
              <a:t>Path finding is handled through a conventional A* implementation. The graph is generated when a level loads. To handle dynamic events in the game, for example the movement of boxes, the graph is updated periodically for a small area around the player. The graph is also used to promote more interesting behavior when multiple enemies are in a non-idle state, by increasing the path cost of nodes to encourage varied path for the active enemies.</a:t>
            </a:r>
          </a:p>
          <a:p>
            <a:endParaRPr lang="en-US" sz="3000" dirty="0"/>
          </a:p>
        </p:txBody>
      </p:sp>
      <p:pic>
        <p:nvPicPr>
          <p:cNvPr id="22" name="Picture 21" descr="AIGraph.jpg"/>
          <p:cNvPicPr>
            <a:picLocks noChangeAspect="1"/>
          </p:cNvPicPr>
          <p:nvPr/>
        </p:nvPicPr>
        <p:blipFill>
          <a:blip r:embed="rId10"/>
          <a:stretch>
            <a:fillRect/>
          </a:stretch>
        </p:blipFill>
        <p:spPr>
          <a:xfrm>
            <a:off x="17465040" y="25448374"/>
            <a:ext cx="7485698" cy="6050247"/>
          </a:xfrm>
          <a:prstGeom prst="rect">
            <a:avLst/>
          </a:prstGeom>
        </p:spPr>
      </p:pic>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8807303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3123</TotalTime>
  <Words>1097</Words>
  <Application>Microsoft Macintosh PowerPoint</Application>
  <PresentationFormat>Custom</PresentationFormat>
  <Paragraphs>137</Paragraphs>
  <Slides>2</Slides>
  <Notes>0</Notes>
  <HiddenSlides>0</HiddenSlides>
  <MMClips>0</MMClips>
  <ScaleCrop>false</ScaleCrop>
  <HeadingPairs>
    <vt:vector size="4" baseType="variant">
      <vt:variant>
        <vt:lpstr>Design Template</vt:lpstr>
      </vt:variant>
      <vt:variant>
        <vt:i4>1</vt:i4>
      </vt:variant>
      <vt:variant>
        <vt:lpstr>Slide Titles</vt:lpstr>
      </vt:variant>
      <vt:variant>
        <vt:i4>2</vt:i4>
      </vt:variant>
    </vt:vector>
  </HeadingPairs>
  <TitlesOfParts>
    <vt:vector size="3" baseType="lpstr">
      <vt:lpstr>Office Theme</vt:lpstr>
      <vt:lpstr>Slide 1</vt:lpstr>
      <vt:lpstr>Slide 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Adams</dc:creator>
  <cp:lastModifiedBy>Mike</cp:lastModifiedBy>
  <cp:revision>194</cp:revision>
  <dcterms:created xsi:type="dcterms:W3CDTF">2013-04-22T20:11:08Z</dcterms:created>
  <dcterms:modified xsi:type="dcterms:W3CDTF">2013-04-22T20:11:24Z</dcterms:modified>
</cp:coreProperties>
</file>