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8404800"/>
  <p:notesSz cx="6858000" cy="9144000"/>
  <p:defaultText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348" autoAdjust="0"/>
  </p:normalViewPr>
  <p:slideViewPr>
    <p:cSldViewPr snapToGrid="0" snapToObjects="1">
      <p:cViewPr>
        <p:scale>
          <a:sx n="45" d="100"/>
          <a:sy n="45" d="100"/>
        </p:scale>
        <p:origin x="-2328" y="1072"/>
      </p:cViewPr>
      <p:guideLst>
        <p:guide orient="horz" pos="1209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3"/>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42938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9675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537976"/>
            <a:ext cx="987552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537976"/>
            <a:ext cx="2889504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18030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40870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3"/>
            <a:ext cx="3730752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7"/>
            <a:ext cx="37307520" cy="840104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EBA7B-E8C0-A14A-9702-A3B3872E8A69}" type="datetimeFigureOut">
              <a:rPr lang="en-US" smtClean="0"/>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3183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8961124"/>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8961124"/>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1EBA7B-E8C0-A14A-9702-A3B3872E8A69}" type="datetimeFigureOut">
              <a:rPr lang="en-US" smtClean="0"/>
              <a:t>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4174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596634"/>
            <a:ext cx="19392902"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194560" y="12179301"/>
            <a:ext cx="19392902"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8596634"/>
            <a:ext cx="19400520"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2296123" y="12179301"/>
            <a:ext cx="19400520"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EBA7B-E8C0-A14A-9702-A3B3872E8A69}" type="datetimeFigureOut">
              <a:rPr lang="en-US" smtClean="0"/>
              <a:t>12/9/12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73618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EBA7B-E8C0-A14A-9702-A3B3872E8A69}" type="datetimeFigureOut">
              <a:rPr lang="en-US" smtClean="0"/>
              <a:t>12/9/12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7736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EBA7B-E8C0-A14A-9702-A3B3872E8A69}" type="datetimeFigureOut">
              <a:rPr lang="en-US" smtClean="0"/>
              <a:t>12/9/12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817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7160240" y="1529084"/>
            <a:ext cx="24536400"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4"/>
            <a:ext cx="14439902" cy="2626995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44150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1"/>
            <a:ext cx="2633472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602982" y="30057094"/>
            <a:ext cx="26334720" cy="45072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4731352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3"/>
            <a:ext cx="39502080" cy="64008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4"/>
            <a:ext cx="39502080" cy="25345393"/>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3"/>
            <a:ext cx="10241280" cy="20447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581EBA7B-E8C0-A14A-9702-A3B3872E8A69}" type="datetimeFigureOut">
              <a:rPr lang="en-US" smtClean="0"/>
              <a:t>12/9/12</a:t>
            </a:fld>
            <a:endParaRPr lang="en-US"/>
          </a:p>
        </p:txBody>
      </p:sp>
      <p:sp>
        <p:nvSpPr>
          <p:cNvPr id="5" name="Footer Placeholder 4"/>
          <p:cNvSpPr>
            <a:spLocks noGrp="1"/>
          </p:cNvSpPr>
          <p:nvPr>
            <p:ph type="ftr" sz="quarter" idx="3"/>
          </p:nvPr>
        </p:nvSpPr>
        <p:spPr>
          <a:xfrm>
            <a:off x="14996160" y="35595563"/>
            <a:ext cx="13898880" cy="20447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3"/>
            <a:ext cx="10241280" cy="20447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ED618069-8EDB-5146-9465-7ACBE6606026}" type="slidenum">
              <a:rPr lang="en-US" smtClean="0"/>
              <a:t>‹#›</a:t>
            </a:fld>
            <a:endParaRPr lang="en-US"/>
          </a:p>
        </p:txBody>
      </p:sp>
    </p:spTree>
    <p:extLst>
      <p:ext uri="{BB962C8B-B14F-4D97-AF65-F5344CB8AC3E}">
        <p14:creationId xmlns:p14="http://schemas.microsoft.com/office/powerpoint/2010/main" val="73539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51288"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2351288" rtl="0" eaLnBrk="1" latinLnBrk="0" hangingPunct="1">
        <a:spcBef>
          <a:spcPct val="20000"/>
        </a:spcBef>
        <a:buFont typeface="Arial"/>
        <a:buChar char="•"/>
        <a:defRPr sz="16500" kern="1200">
          <a:solidFill>
            <a:schemeClr val="tx1"/>
          </a:solidFill>
          <a:latin typeface="+mn-lt"/>
          <a:ea typeface="+mn-ea"/>
          <a:cs typeface="+mn-cs"/>
        </a:defRPr>
      </a:lvl1pPr>
      <a:lvl2pPr marL="3820843" indent="-1469555" algn="l" defTabSz="2351288" rtl="0" eaLnBrk="1" latinLnBrk="0" hangingPunct="1">
        <a:spcBef>
          <a:spcPct val="20000"/>
        </a:spcBef>
        <a:buFont typeface="Arial"/>
        <a:buChar char="–"/>
        <a:defRPr sz="14400" kern="1200">
          <a:solidFill>
            <a:schemeClr val="tx1"/>
          </a:solidFill>
          <a:latin typeface="+mn-lt"/>
          <a:ea typeface="+mn-ea"/>
          <a:cs typeface="+mn-cs"/>
        </a:defRPr>
      </a:lvl2pPr>
      <a:lvl3pPr marL="5878220" indent="-1175644" algn="l" defTabSz="2351288" rtl="0" eaLnBrk="1" latinLnBrk="0" hangingPunct="1">
        <a:spcBef>
          <a:spcPct val="20000"/>
        </a:spcBef>
        <a:buFont typeface="Arial"/>
        <a:buChar char="•"/>
        <a:defRPr sz="12300" kern="1200">
          <a:solidFill>
            <a:schemeClr val="tx1"/>
          </a:solidFill>
          <a:latin typeface="+mn-lt"/>
          <a:ea typeface="+mn-ea"/>
          <a:cs typeface="+mn-cs"/>
        </a:defRPr>
      </a:lvl3pPr>
      <a:lvl4pPr marL="8229509" indent="-1175644" algn="l" defTabSz="2351288" rtl="0" eaLnBrk="1" latinLnBrk="0" hangingPunct="1">
        <a:spcBef>
          <a:spcPct val="20000"/>
        </a:spcBef>
        <a:buFont typeface="Arial"/>
        <a:buChar char="–"/>
        <a:defRPr sz="10300" kern="1200">
          <a:solidFill>
            <a:schemeClr val="tx1"/>
          </a:solidFill>
          <a:latin typeface="+mn-lt"/>
          <a:ea typeface="+mn-ea"/>
          <a:cs typeface="+mn-cs"/>
        </a:defRPr>
      </a:lvl4pPr>
      <a:lvl5pPr marL="10580797" indent="-1175644" algn="l" defTabSz="2351288" rtl="0" eaLnBrk="1" latinLnBrk="0" hangingPunct="1">
        <a:spcBef>
          <a:spcPct val="20000"/>
        </a:spcBef>
        <a:buFont typeface="Arial"/>
        <a:buChar char="»"/>
        <a:defRPr sz="10300" kern="1200">
          <a:solidFill>
            <a:schemeClr val="tx1"/>
          </a:solidFill>
          <a:latin typeface="+mn-lt"/>
          <a:ea typeface="+mn-ea"/>
          <a:cs typeface="+mn-cs"/>
        </a:defRPr>
      </a:lvl5pPr>
      <a:lvl6pPr marL="12932085" indent="-1175644" algn="l" defTabSz="2351288" rtl="0" eaLnBrk="1" latinLnBrk="0" hangingPunct="1">
        <a:spcBef>
          <a:spcPct val="20000"/>
        </a:spcBef>
        <a:buFont typeface="Arial"/>
        <a:buChar char="•"/>
        <a:defRPr sz="10300" kern="1200">
          <a:solidFill>
            <a:schemeClr val="tx1"/>
          </a:solidFill>
          <a:latin typeface="+mn-lt"/>
          <a:ea typeface="+mn-ea"/>
          <a:cs typeface="+mn-cs"/>
        </a:defRPr>
      </a:lvl6pPr>
      <a:lvl7pPr marL="15283373" indent="-1175644" algn="l" defTabSz="2351288" rtl="0" eaLnBrk="1" latinLnBrk="0" hangingPunct="1">
        <a:spcBef>
          <a:spcPct val="20000"/>
        </a:spcBef>
        <a:buFont typeface="Arial"/>
        <a:buChar char="•"/>
        <a:defRPr sz="10300" kern="1200">
          <a:solidFill>
            <a:schemeClr val="tx1"/>
          </a:solidFill>
          <a:latin typeface="+mn-lt"/>
          <a:ea typeface="+mn-ea"/>
          <a:cs typeface="+mn-cs"/>
        </a:defRPr>
      </a:lvl7pPr>
      <a:lvl8pPr marL="17634661" indent="-1175644" algn="l" defTabSz="2351288" rtl="0" eaLnBrk="1" latinLnBrk="0" hangingPunct="1">
        <a:spcBef>
          <a:spcPct val="20000"/>
        </a:spcBef>
        <a:buFont typeface="Arial"/>
        <a:buChar char="•"/>
        <a:defRPr sz="10300" kern="1200">
          <a:solidFill>
            <a:schemeClr val="tx1"/>
          </a:solidFill>
          <a:latin typeface="+mn-lt"/>
          <a:ea typeface="+mn-ea"/>
          <a:cs typeface="+mn-cs"/>
        </a:defRPr>
      </a:lvl8pPr>
      <a:lvl9pPr marL="19985949" indent="-1175644" algn="l" defTabSz="2351288"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39504"/>
            <a:ext cx="43891200" cy="2400657"/>
          </a:xfrm>
          <a:prstGeom prst="rect">
            <a:avLst/>
          </a:prstGeom>
          <a:noFill/>
        </p:spPr>
        <p:txBody>
          <a:bodyPr wrap="square" rtlCol="0">
            <a:spAutoFit/>
          </a:bodyPr>
          <a:lstStyle/>
          <a:p>
            <a:pPr algn="ctr"/>
            <a:r>
              <a:rPr lang="en-US" sz="15000" b="1" dirty="0" err="1" smtClean="0">
                <a:solidFill>
                  <a:srgbClr val="FF0000"/>
                </a:solidFill>
              </a:rPr>
              <a:t>SmashBlasters</a:t>
            </a:r>
            <a:endParaRPr lang="en-US" sz="15000" b="1" dirty="0">
              <a:solidFill>
                <a:srgbClr val="FF0000"/>
              </a:solidFill>
            </a:endParaRPr>
          </a:p>
        </p:txBody>
      </p:sp>
      <p:sp>
        <p:nvSpPr>
          <p:cNvPr id="4" name="TextBox 3"/>
          <p:cNvSpPr txBox="1"/>
          <p:nvPr/>
        </p:nvSpPr>
        <p:spPr>
          <a:xfrm>
            <a:off x="0" y="3516075"/>
            <a:ext cx="43891199" cy="1246495"/>
          </a:xfrm>
          <a:prstGeom prst="rect">
            <a:avLst/>
          </a:prstGeom>
          <a:noFill/>
        </p:spPr>
        <p:txBody>
          <a:bodyPr wrap="square" rtlCol="0">
            <a:spAutoFit/>
          </a:bodyPr>
          <a:lstStyle/>
          <a:p>
            <a:pPr algn="ctr"/>
            <a:r>
              <a:rPr lang="en-US" sz="7500" b="1" dirty="0" smtClean="0"/>
              <a:t>Chau Vo, </a:t>
            </a:r>
            <a:r>
              <a:rPr lang="en-US" sz="7500" b="1" smtClean="0"/>
              <a:t>David Huynh</a:t>
            </a:r>
            <a:r>
              <a:rPr lang="en-US" sz="7500" b="1" dirty="0" smtClean="0"/>
              <a:t>, Lowell Bateman, William </a:t>
            </a:r>
            <a:r>
              <a:rPr lang="en-US" sz="7500" b="1" dirty="0" err="1" smtClean="0"/>
              <a:t>Kentris</a:t>
            </a:r>
            <a:endParaRPr lang="en-US" sz="7500" b="1" dirty="0"/>
          </a:p>
        </p:txBody>
      </p:sp>
      <p:sp>
        <p:nvSpPr>
          <p:cNvPr id="10" name="TextBox 9"/>
          <p:cNvSpPr txBox="1"/>
          <p:nvPr/>
        </p:nvSpPr>
        <p:spPr>
          <a:xfrm>
            <a:off x="14892368" y="4832727"/>
            <a:ext cx="14921420" cy="1785104"/>
          </a:xfrm>
          <a:prstGeom prst="rect">
            <a:avLst/>
          </a:prstGeom>
          <a:noFill/>
        </p:spPr>
        <p:txBody>
          <a:bodyPr wrap="square" rtlCol="0">
            <a:spAutoFit/>
          </a:bodyPr>
          <a:lstStyle/>
          <a:p>
            <a:pPr algn="ctr"/>
            <a:r>
              <a:rPr lang="en-US" sz="5500" dirty="0" smtClean="0"/>
              <a:t>Department of Computer Science and Engineering</a:t>
            </a:r>
          </a:p>
          <a:p>
            <a:pPr algn="ctr"/>
            <a:r>
              <a:rPr lang="en-US" sz="5500" dirty="0" smtClean="0"/>
              <a:t>The Ohio State University</a:t>
            </a:r>
            <a:endParaRPr lang="en-US" sz="5500" dirty="0"/>
          </a:p>
        </p:txBody>
      </p:sp>
      <p:pic>
        <p:nvPicPr>
          <p:cNvPr id="11" name="Picture 10" descr="top logo.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074"/>
            <a:ext cx="43891200" cy="1231900"/>
          </a:xfrm>
          <a:prstGeom prst="rect">
            <a:avLst/>
          </a:prstGeom>
        </p:spPr>
      </p:pic>
      <p:sp>
        <p:nvSpPr>
          <p:cNvPr id="2" name="TextBox 1"/>
          <p:cNvSpPr txBox="1"/>
          <p:nvPr/>
        </p:nvSpPr>
        <p:spPr>
          <a:xfrm>
            <a:off x="1979169" y="12431302"/>
            <a:ext cx="6504516" cy="1015663"/>
          </a:xfrm>
          <a:prstGeom prst="rect">
            <a:avLst/>
          </a:prstGeom>
          <a:noFill/>
        </p:spPr>
        <p:txBody>
          <a:bodyPr wrap="square" rtlCol="0">
            <a:spAutoFit/>
          </a:bodyPr>
          <a:lstStyle/>
          <a:p>
            <a:r>
              <a:rPr lang="en-US" sz="6000" b="1" dirty="0" smtClean="0">
                <a:solidFill>
                  <a:srgbClr val="FF0000"/>
                </a:solidFill>
              </a:rPr>
              <a:t>Gameplay</a:t>
            </a:r>
            <a:endParaRPr lang="en-US" sz="6000" b="1" dirty="0">
              <a:solidFill>
                <a:srgbClr val="FF0000"/>
              </a:solidFill>
            </a:endParaRPr>
          </a:p>
        </p:txBody>
      </p:sp>
      <p:sp>
        <p:nvSpPr>
          <p:cNvPr id="15" name="TextBox 14"/>
          <p:cNvSpPr txBox="1"/>
          <p:nvPr/>
        </p:nvSpPr>
        <p:spPr>
          <a:xfrm>
            <a:off x="2007538" y="28324562"/>
            <a:ext cx="11066439" cy="1015663"/>
          </a:xfrm>
          <a:prstGeom prst="rect">
            <a:avLst/>
          </a:prstGeom>
          <a:noFill/>
        </p:spPr>
        <p:txBody>
          <a:bodyPr wrap="square" rtlCol="0">
            <a:spAutoFit/>
          </a:bodyPr>
          <a:lstStyle/>
          <a:p>
            <a:r>
              <a:rPr lang="en-US" sz="6000" b="1" dirty="0" smtClean="0">
                <a:solidFill>
                  <a:srgbClr val="FF0000"/>
                </a:solidFill>
              </a:rPr>
              <a:t>Controls</a:t>
            </a:r>
            <a:endParaRPr lang="en-US" sz="6000" b="1" dirty="0">
              <a:solidFill>
                <a:srgbClr val="FF0000"/>
              </a:solidFill>
            </a:endParaRPr>
          </a:p>
        </p:txBody>
      </p:sp>
      <p:sp>
        <p:nvSpPr>
          <p:cNvPr id="16" name="TextBox 15"/>
          <p:cNvSpPr txBox="1"/>
          <p:nvPr/>
        </p:nvSpPr>
        <p:spPr>
          <a:xfrm>
            <a:off x="1979169" y="29340225"/>
            <a:ext cx="9283863" cy="7478970"/>
          </a:xfrm>
          <a:prstGeom prst="rect">
            <a:avLst/>
          </a:prstGeom>
          <a:noFill/>
        </p:spPr>
        <p:txBody>
          <a:bodyPr wrap="square" rtlCol="0">
            <a:spAutoFit/>
          </a:bodyPr>
          <a:lstStyle/>
          <a:p>
            <a:r>
              <a:rPr lang="en-US" sz="3200" dirty="0" err="1" smtClean="0"/>
              <a:t>SmashBlasters</a:t>
            </a:r>
            <a:r>
              <a:rPr lang="en-US" sz="3200" dirty="0" smtClean="0"/>
              <a:t> supports two control configurations:</a:t>
            </a:r>
          </a:p>
          <a:p>
            <a:endParaRPr lang="en-US" sz="3200" dirty="0"/>
          </a:p>
          <a:p>
            <a:r>
              <a:rPr lang="en-US" sz="3200" b="1" u="sng" dirty="0" smtClean="0"/>
              <a:t>Keyboard &amp; Mouse:</a:t>
            </a:r>
          </a:p>
          <a:p>
            <a:r>
              <a:rPr lang="en-US" sz="3200" dirty="0" smtClean="0"/>
              <a:t>Left Click – Move </a:t>
            </a:r>
            <a:r>
              <a:rPr lang="en-US" sz="3200" dirty="0" smtClean="0"/>
              <a:t>ship in direction of the cursor</a:t>
            </a:r>
            <a:endParaRPr lang="en-US" sz="3200" dirty="0" smtClean="0"/>
          </a:p>
          <a:p>
            <a:r>
              <a:rPr lang="en-US" sz="3200" dirty="0" smtClean="0"/>
              <a:t>Right Click – Shoot weapon</a:t>
            </a:r>
          </a:p>
          <a:p>
            <a:r>
              <a:rPr lang="en-US" sz="3200" dirty="0" smtClean="0"/>
              <a:t>Spacebar – Hold to charge boost (let go to unleash boost)</a:t>
            </a:r>
          </a:p>
          <a:p>
            <a:r>
              <a:rPr lang="en-US" sz="3200" dirty="0" smtClean="0"/>
              <a:t>Left Ctrl – Use Power-Up</a:t>
            </a:r>
          </a:p>
          <a:p>
            <a:endParaRPr lang="en-US" sz="3200" dirty="0"/>
          </a:p>
          <a:p>
            <a:r>
              <a:rPr lang="en-US" sz="3200" b="1" u="sng" dirty="0" smtClean="0"/>
              <a:t>PS3 Controller</a:t>
            </a:r>
          </a:p>
          <a:p>
            <a:r>
              <a:rPr lang="en-US" sz="3200" dirty="0" smtClean="0"/>
              <a:t>Left joystick – Aim ship direction</a:t>
            </a:r>
          </a:p>
          <a:p>
            <a:r>
              <a:rPr lang="en-US" sz="3200" dirty="0" smtClean="0"/>
              <a:t>Square – Shoot</a:t>
            </a:r>
          </a:p>
          <a:p>
            <a:r>
              <a:rPr lang="en-US" sz="3200" dirty="0" smtClean="0"/>
              <a:t>X – Move pointed direction</a:t>
            </a:r>
          </a:p>
          <a:p>
            <a:r>
              <a:rPr lang="en-US" sz="3200" dirty="0" smtClean="0"/>
              <a:t>R1 – Hold to charge boost (let go to unleash boost)</a:t>
            </a:r>
          </a:p>
          <a:p>
            <a:r>
              <a:rPr lang="en-US" sz="3200" dirty="0" smtClean="0"/>
              <a:t>L1 – Use Power-Up</a:t>
            </a:r>
            <a:endParaRPr lang="en-US" sz="3200" dirty="0"/>
          </a:p>
        </p:txBody>
      </p:sp>
      <p:sp>
        <p:nvSpPr>
          <p:cNvPr id="18" name="TextBox 17"/>
          <p:cNvSpPr txBox="1"/>
          <p:nvPr/>
        </p:nvSpPr>
        <p:spPr>
          <a:xfrm>
            <a:off x="15379390" y="7246160"/>
            <a:ext cx="11066439" cy="1015663"/>
          </a:xfrm>
          <a:prstGeom prst="rect">
            <a:avLst/>
          </a:prstGeom>
          <a:noFill/>
        </p:spPr>
        <p:txBody>
          <a:bodyPr wrap="square" rtlCol="0">
            <a:spAutoFit/>
          </a:bodyPr>
          <a:lstStyle/>
          <a:p>
            <a:r>
              <a:rPr lang="en-US" sz="6000" b="1" dirty="0" smtClean="0">
                <a:solidFill>
                  <a:srgbClr val="FF0000"/>
                </a:solidFill>
              </a:rPr>
              <a:t>Ships</a:t>
            </a:r>
            <a:endParaRPr lang="en-US" sz="6000" b="1" dirty="0">
              <a:solidFill>
                <a:srgbClr val="FF0000"/>
              </a:solidFill>
            </a:endParaRPr>
          </a:p>
        </p:txBody>
      </p:sp>
      <p:sp>
        <p:nvSpPr>
          <p:cNvPr id="20" name="TextBox 19"/>
          <p:cNvSpPr txBox="1"/>
          <p:nvPr/>
        </p:nvSpPr>
        <p:spPr>
          <a:xfrm>
            <a:off x="21730412" y="8567681"/>
            <a:ext cx="4715417" cy="5093702"/>
          </a:xfrm>
          <a:prstGeom prst="rect">
            <a:avLst/>
          </a:prstGeom>
          <a:noFill/>
        </p:spPr>
        <p:txBody>
          <a:bodyPr wrap="square" rtlCol="0">
            <a:spAutoFit/>
          </a:bodyPr>
          <a:lstStyle/>
          <a:p>
            <a:pPr>
              <a:spcAft>
                <a:spcPts val="600"/>
              </a:spcAft>
            </a:pPr>
            <a:r>
              <a:rPr lang="en-US" sz="3200" b="1" u="sng" dirty="0" smtClean="0"/>
              <a:t>The Ninja</a:t>
            </a:r>
          </a:p>
          <a:p>
            <a:r>
              <a:rPr lang="en-US" sz="3200" dirty="0" smtClean="0"/>
              <a:t>This ship is the balanced ship in terms of speed, mass, and attack power. This ship is most useful for players who prefer a balance between smashing and blasting opponents. </a:t>
            </a:r>
          </a:p>
          <a:p>
            <a:endParaRPr lang="en-US" sz="3200" dirty="0"/>
          </a:p>
          <a:p>
            <a:r>
              <a:rPr lang="en-US" sz="3200" i="1" dirty="0" smtClean="0"/>
              <a:t>Weapon</a:t>
            </a:r>
            <a:r>
              <a:rPr lang="en-US" sz="3200" dirty="0" smtClean="0"/>
              <a:t>: Laser</a:t>
            </a:r>
            <a:endParaRPr lang="en-US" sz="3200" dirty="0"/>
          </a:p>
        </p:txBody>
      </p:sp>
      <p:sp>
        <p:nvSpPr>
          <p:cNvPr id="19" name="TextBox 18"/>
          <p:cNvSpPr txBox="1"/>
          <p:nvPr/>
        </p:nvSpPr>
        <p:spPr>
          <a:xfrm>
            <a:off x="28992415" y="7246160"/>
            <a:ext cx="11066439" cy="1938992"/>
          </a:xfrm>
          <a:prstGeom prst="rect">
            <a:avLst/>
          </a:prstGeom>
          <a:noFill/>
        </p:spPr>
        <p:txBody>
          <a:bodyPr wrap="square" rtlCol="0">
            <a:spAutoFit/>
          </a:bodyPr>
          <a:lstStyle/>
          <a:p>
            <a:r>
              <a:rPr lang="en-US" sz="6000" b="1" dirty="0" smtClean="0">
                <a:solidFill>
                  <a:srgbClr val="FF0000"/>
                </a:solidFill>
              </a:rPr>
              <a:t>Power Ups</a:t>
            </a:r>
          </a:p>
          <a:p>
            <a:endParaRPr lang="en-US" sz="6000" b="1" dirty="0"/>
          </a:p>
        </p:txBody>
      </p:sp>
      <p:sp>
        <p:nvSpPr>
          <p:cNvPr id="34" name="TextBox 33"/>
          <p:cNvSpPr txBox="1"/>
          <p:nvPr/>
        </p:nvSpPr>
        <p:spPr>
          <a:xfrm>
            <a:off x="28992415" y="21222242"/>
            <a:ext cx="11066439" cy="1015663"/>
          </a:xfrm>
          <a:prstGeom prst="rect">
            <a:avLst/>
          </a:prstGeom>
          <a:noFill/>
        </p:spPr>
        <p:txBody>
          <a:bodyPr wrap="square" rtlCol="0">
            <a:spAutoFit/>
          </a:bodyPr>
          <a:lstStyle/>
          <a:p>
            <a:r>
              <a:rPr lang="en-US" sz="6000" b="1" dirty="0" smtClean="0">
                <a:solidFill>
                  <a:srgbClr val="FF0000"/>
                </a:solidFill>
              </a:rPr>
              <a:t>Maps</a:t>
            </a:r>
            <a:endParaRPr lang="en-US" sz="6000" b="1" dirty="0">
              <a:solidFill>
                <a:srgbClr val="FF0000"/>
              </a:solidFill>
            </a:endParaRPr>
          </a:p>
        </p:txBody>
      </p:sp>
      <p:sp>
        <p:nvSpPr>
          <p:cNvPr id="40" name="TextBox 39"/>
          <p:cNvSpPr txBox="1"/>
          <p:nvPr/>
        </p:nvSpPr>
        <p:spPr>
          <a:xfrm>
            <a:off x="2007538" y="7246160"/>
            <a:ext cx="6504516" cy="1015663"/>
          </a:xfrm>
          <a:prstGeom prst="rect">
            <a:avLst/>
          </a:prstGeom>
          <a:noFill/>
        </p:spPr>
        <p:txBody>
          <a:bodyPr wrap="square" rtlCol="0">
            <a:spAutoFit/>
          </a:bodyPr>
          <a:lstStyle/>
          <a:p>
            <a:r>
              <a:rPr lang="en-US" sz="6000" b="1" dirty="0" smtClean="0">
                <a:solidFill>
                  <a:srgbClr val="FF0000"/>
                </a:solidFill>
              </a:rPr>
              <a:t>Introduction</a:t>
            </a:r>
          </a:p>
        </p:txBody>
      </p:sp>
      <p:sp>
        <p:nvSpPr>
          <p:cNvPr id="41" name="TextBox 40"/>
          <p:cNvSpPr txBox="1"/>
          <p:nvPr/>
        </p:nvSpPr>
        <p:spPr>
          <a:xfrm>
            <a:off x="1979169" y="8283409"/>
            <a:ext cx="11066439" cy="3539430"/>
          </a:xfrm>
          <a:prstGeom prst="rect">
            <a:avLst/>
          </a:prstGeom>
          <a:noFill/>
        </p:spPr>
        <p:txBody>
          <a:bodyPr wrap="square" rtlCol="0">
            <a:spAutoFit/>
          </a:bodyPr>
          <a:lstStyle/>
          <a:p>
            <a:r>
              <a:rPr lang="en-US" sz="3200" dirty="0" err="1" smtClean="0"/>
              <a:t>SmashBlasters</a:t>
            </a:r>
            <a:r>
              <a:rPr lang="en-US" sz="3200" dirty="0" smtClean="0"/>
              <a:t> is a multiplayer party game that pits 2 to 4 players against each other in a free for all battle </a:t>
            </a:r>
            <a:r>
              <a:rPr lang="en-US" sz="3200" dirty="0" err="1" smtClean="0"/>
              <a:t>royale</a:t>
            </a:r>
            <a:r>
              <a:rPr lang="en-US" sz="3200" dirty="0" smtClean="0"/>
              <a:t>. Players earn points in the game by eliminating opposing ships either by smashing other ships off of the map or by blasting other ships to oblivion with their own arsenal of weaponry. Collect the most points at the end of the match and become the ultimate </a:t>
            </a:r>
            <a:r>
              <a:rPr lang="en-US" sz="3200" dirty="0" err="1" smtClean="0"/>
              <a:t>SmashBlasters</a:t>
            </a:r>
            <a:r>
              <a:rPr lang="en-US" sz="3200" dirty="0" smtClean="0"/>
              <a:t> champion!</a:t>
            </a:r>
          </a:p>
        </p:txBody>
      </p:sp>
      <p:sp>
        <p:nvSpPr>
          <p:cNvPr id="42" name="TextBox 41"/>
          <p:cNvSpPr txBox="1"/>
          <p:nvPr/>
        </p:nvSpPr>
        <p:spPr>
          <a:xfrm>
            <a:off x="1979169" y="18668608"/>
            <a:ext cx="6504516" cy="1015663"/>
          </a:xfrm>
          <a:prstGeom prst="rect">
            <a:avLst/>
          </a:prstGeom>
          <a:noFill/>
        </p:spPr>
        <p:txBody>
          <a:bodyPr wrap="square" rtlCol="0">
            <a:spAutoFit/>
          </a:bodyPr>
          <a:lstStyle/>
          <a:p>
            <a:r>
              <a:rPr lang="en-US" sz="6000" b="1" dirty="0" smtClean="0">
                <a:solidFill>
                  <a:srgbClr val="FF0000"/>
                </a:solidFill>
              </a:rPr>
              <a:t>Game Modes</a:t>
            </a:r>
            <a:endParaRPr lang="en-US" sz="6000" b="1" dirty="0">
              <a:solidFill>
                <a:srgbClr val="FF0000"/>
              </a:solidFill>
            </a:endParaRPr>
          </a:p>
        </p:txBody>
      </p:sp>
      <p:sp>
        <p:nvSpPr>
          <p:cNvPr id="43" name="TextBox 42"/>
          <p:cNvSpPr txBox="1"/>
          <p:nvPr/>
        </p:nvSpPr>
        <p:spPr>
          <a:xfrm>
            <a:off x="1979169" y="19679240"/>
            <a:ext cx="11066439" cy="7971413"/>
          </a:xfrm>
          <a:prstGeom prst="rect">
            <a:avLst/>
          </a:prstGeom>
          <a:noFill/>
        </p:spPr>
        <p:txBody>
          <a:bodyPr wrap="square" rtlCol="0">
            <a:spAutoFit/>
          </a:bodyPr>
          <a:lstStyle/>
          <a:p>
            <a:r>
              <a:rPr lang="en-US" sz="3200" b="1" u="sng" dirty="0" smtClean="0"/>
              <a:t>Timed Match</a:t>
            </a:r>
          </a:p>
          <a:p>
            <a:r>
              <a:rPr lang="en-US" sz="3200" dirty="0" smtClean="0"/>
              <a:t>This is the standard setting for </a:t>
            </a:r>
            <a:r>
              <a:rPr lang="en-US" sz="3200" dirty="0" err="1" smtClean="0"/>
              <a:t>SmashBlasters</a:t>
            </a:r>
            <a:r>
              <a:rPr lang="en-US" sz="3200" dirty="0" smtClean="0"/>
              <a:t> matches, in which the players select the duration of the match in the game select menu. The player with the most amount of points at the end of the match is deemed the winner.</a:t>
            </a:r>
          </a:p>
          <a:p>
            <a:endParaRPr lang="en-US" sz="3200" dirty="0"/>
          </a:p>
          <a:p>
            <a:r>
              <a:rPr lang="en-US" sz="3200" b="1" u="sng" dirty="0" smtClean="0"/>
              <a:t>Point Based Match</a:t>
            </a:r>
          </a:p>
          <a:p>
            <a:r>
              <a:rPr lang="en-US" sz="3200" dirty="0" smtClean="0"/>
              <a:t>In this match setting, the players select the amount of points that the match will play to. No time limit is set on this match and the first player who reaches the set amount of points </a:t>
            </a:r>
            <a:r>
              <a:rPr lang="en-US" sz="3200" dirty="0" smtClean="0"/>
              <a:t>wins. </a:t>
            </a:r>
            <a:endParaRPr lang="en-US" sz="3200" dirty="0" smtClean="0"/>
          </a:p>
          <a:p>
            <a:endParaRPr lang="en-US" sz="3200" dirty="0"/>
          </a:p>
          <a:p>
            <a:r>
              <a:rPr lang="en-US" sz="3200" b="1" u="sng" dirty="0" smtClean="0"/>
              <a:t>Survivor Match</a:t>
            </a:r>
            <a:endParaRPr lang="en-US" sz="3200" b="1" dirty="0" smtClean="0"/>
          </a:p>
          <a:p>
            <a:r>
              <a:rPr lang="en-US" sz="3200" dirty="0" smtClean="0"/>
              <a:t>In a survivor match, players compete until there is only one ship standing. This ship will be deemed the winner. The amount of lives each player gets is selected prior to the beginning of the match. </a:t>
            </a:r>
          </a:p>
        </p:txBody>
      </p:sp>
      <p:sp>
        <p:nvSpPr>
          <p:cNvPr id="46" name="TextBox 45"/>
          <p:cNvSpPr txBox="1"/>
          <p:nvPr/>
        </p:nvSpPr>
        <p:spPr>
          <a:xfrm>
            <a:off x="1979169" y="13446965"/>
            <a:ext cx="11066439" cy="4524315"/>
          </a:xfrm>
          <a:prstGeom prst="rect">
            <a:avLst/>
          </a:prstGeom>
          <a:noFill/>
        </p:spPr>
        <p:txBody>
          <a:bodyPr wrap="square" rtlCol="0">
            <a:spAutoFit/>
          </a:bodyPr>
          <a:lstStyle/>
          <a:p>
            <a:r>
              <a:rPr lang="en-US" sz="3200" dirty="0" smtClean="0"/>
              <a:t>The goal of </a:t>
            </a:r>
            <a:r>
              <a:rPr lang="en-US" sz="3200" dirty="0" err="1" smtClean="0"/>
              <a:t>SmashBlasters</a:t>
            </a:r>
            <a:r>
              <a:rPr lang="en-US" sz="3200" dirty="0" smtClean="0"/>
              <a:t> is to eliminate your opponents by either knocking them off of the map or by lowering their health to </a:t>
            </a:r>
            <a:r>
              <a:rPr lang="en-US" sz="3200" dirty="0" smtClean="0"/>
              <a:t>zero</a:t>
            </a:r>
            <a:r>
              <a:rPr lang="en-US" sz="3200" dirty="0" smtClean="0"/>
              <a:t> </a:t>
            </a:r>
            <a:r>
              <a:rPr lang="en-US" sz="3200" dirty="0" smtClean="0"/>
              <a:t>and destroying their ships via your ships attacks. Each ship is equipped with its own unique attack that can be used to damage your opponents. Also, to help smash your opponents into oblivion, each ship has a boost capability that can be charged and unleashed on unsuspecting foes. Power-ups are randomly generated on the maps that can be used to increase your smashing and blasting </a:t>
            </a:r>
            <a:r>
              <a:rPr lang="en-US" sz="3200" dirty="0" smtClean="0"/>
              <a:t>efficiency. </a:t>
            </a:r>
            <a:endParaRPr lang="en-US" sz="3200" dirty="0" smtClean="0"/>
          </a:p>
        </p:txBody>
      </p:sp>
      <p:pic>
        <p:nvPicPr>
          <p:cNvPr id="45" name="Picture 44" descr="Screen Shot 2012-12-04 at 2.04.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9390" y="8582865"/>
            <a:ext cx="6057900" cy="4864100"/>
          </a:xfrm>
          <a:prstGeom prst="rect">
            <a:avLst/>
          </a:prstGeom>
        </p:spPr>
      </p:pic>
      <p:pic>
        <p:nvPicPr>
          <p:cNvPr id="47" name="Picture 46" descr="Screen Shot 2012-12-04 at 2.04.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79390" y="15540509"/>
            <a:ext cx="6057900" cy="5137713"/>
          </a:xfrm>
          <a:prstGeom prst="rect">
            <a:avLst/>
          </a:prstGeom>
        </p:spPr>
      </p:pic>
      <p:pic>
        <p:nvPicPr>
          <p:cNvPr id="49" name="Picture 48" descr="Screen Shot 2012-12-04 at 2.05.3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79390" y="22943861"/>
            <a:ext cx="6131400" cy="4706792"/>
          </a:xfrm>
          <a:prstGeom prst="rect">
            <a:avLst/>
          </a:prstGeom>
        </p:spPr>
      </p:pic>
      <p:pic>
        <p:nvPicPr>
          <p:cNvPr id="50" name="Picture 49" descr="Screen Shot 2012-12-04 at 2.05.5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79389" y="29340225"/>
            <a:ext cx="6063117" cy="5600170"/>
          </a:xfrm>
          <a:prstGeom prst="rect">
            <a:avLst/>
          </a:prstGeom>
        </p:spPr>
      </p:pic>
      <p:sp>
        <p:nvSpPr>
          <p:cNvPr id="51" name="TextBox 50"/>
          <p:cNvSpPr txBox="1"/>
          <p:nvPr/>
        </p:nvSpPr>
        <p:spPr>
          <a:xfrm>
            <a:off x="21882812" y="15584520"/>
            <a:ext cx="5745855" cy="5093702"/>
          </a:xfrm>
          <a:prstGeom prst="rect">
            <a:avLst/>
          </a:prstGeom>
          <a:noFill/>
        </p:spPr>
        <p:txBody>
          <a:bodyPr wrap="square" rtlCol="0">
            <a:spAutoFit/>
          </a:bodyPr>
          <a:lstStyle/>
          <a:p>
            <a:pPr>
              <a:spcAft>
                <a:spcPts val="600"/>
              </a:spcAft>
            </a:pPr>
            <a:r>
              <a:rPr lang="en-US" sz="3200" b="1" u="sng" dirty="0" smtClean="0"/>
              <a:t>The Predator</a:t>
            </a:r>
            <a:endParaRPr lang="en-US" sz="3200" b="1" u="sng" dirty="0"/>
          </a:p>
          <a:p>
            <a:r>
              <a:rPr lang="en-US" sz="3200" dirty="0" smtClean="0"/>
              <a:t>Where this ship lacks in mass for smashing, it makes up for with its speed and quick attack rate. This ship is useful for those who want to be able to zip around the map in order to constantly chip away at their opponents health.</a:t>
            </a:r>
          </a:p>
          <a:p>
            <a:endParaRPr lang="en-US" sz="3200" dirty="0"/>
          </a:p>
          <a:p>
            <a:r>
              <a:rPr lang="en-US" sz="3200" i="1" dirty="0" smtClean="0"/>
              <a:t>Weapon: </a:t>
            </a:r>
            <a:r>
              <a:rPr lang="en-US" sz="3200" dirty="0" smtClean="0"/>
              <a:t>Saw Blades</a:t>
            </a:r>
            <a:endParaRPr lang="en-US" sz="3200" i="1" dirty="0"/>
          </a:p>
        </p:txBody>
      </p:sp>
      <p:sp>
        <p:nvSpPr>
          <p:cNvPr id="52" name="TextBox 51"/>
          <p:cNvSpPr txBox="1"/>
          <p:nvPr/>
        </p:nvSpPr>
        <p:spPr>
          <a:xfrm>
            <a:off x="21882812" y="22943861"/>
            <a:ext cx="5980804" cy="5016757"/>
          </a:xfrm>
          <a:prstGeom prst="rect">
            <a:avLst/>
          </a:prstGeom>
          <a:noFill/>
        </p:spPr>
        <p:txBody>
          <a:bodyPr wrap="square" rtlCol="0">
            <a:spAutoFit/>
          </a:bodyPr>
          <a:lstStyle/>
          <a:p>
            <a:r>
              <a:rPr lang="en-US" sz="3200" b="1" u="sng" dirty="0" smtClean="0"/>
              <a:t>The Brute</a:t>
            </a:r>
          </a:p>
          <a:p>
            <a:r>
              <a:rPr lang="en-US" sz="3200" dirty="0" smtClean="0"/>
              <a:t>This ship sacrifices movement speed for increased mass, allowing it to be extremely efficient in smashing other players from the map. This ship is for players who prefer the slow and steady style of game play. </a:t>
            </a:r>
          </a:p>
          <a:p>
            <a:endParaRPr lang="en-US" sz="3200" dirty="0"/>
          </a:p>
          <a:p>
            <a:r>
              <a:rPr lang="en-US" sz="3200" i="1" dirty="0" smtClean="0"/>
              <a:t>Weapon: Mini-Gun</a:t>
            </a:r>
            <a:endParaRPr lang="en-US" sz="3200" i="1" dirty="0"/>
          </a:p>
        </p:txBody>
      </p:sp>
      <p:sp>
        <p:nvSpPr>
          <p:cNvPr id="53" name="TextBox 52"/>
          <p:cNvSpPr txBox="1"/>
          <p:nvPr/>
        </p:nvSpPr>
        <p:spPr>
          <a:xfrm>
            <a:off x="21882812" y="29340225"/>
            <a:ext cx="4715417" cy="5509200"/>
          </a:xfrm>
          <a:prstGeom prst="rect">
            <a:avLst/>
          </a:prstGeom>
          <a:noFill/>
        </p:spPr>
        <p:txBody>
          <a:bodyPr wrap="square" rtlCol="0">
            <a:spAutoFit/>
          </a:bodyPr>
          <a:lstStyle/>
          <a:p>
            <a:r>
              <a:rPr lang="en-US" sz="3200" b="1" u="sng" dirty="0" smtClean="0"/>
              <a:t>The Hammer</a:t>
            </a:r>
          </a:p>
          <a:p>
            <a:r>
              <a:rPr lang="en-US" sz="3200" dirty="0" smtClean="0"/>
              <a:t>This ship focuses on attack power while sacrificing speed and mass. The Hammer is the ship of choice for players who intend on </a:t>
            </a:r>
            <a:r>
              <a:rPr lang="en-US" sz="3200" dirty="0" smtClean="0"/>
              <a:t>shooting their </a:t>
            </a:r>
            <a:r>
              <a:rPr lang="en-US" sz="3200" dirty="0" smtClean="0"/>
              <a:t>opponents into submission from a distance. </a:t>
            </a:r>
          </a:p>
          <a:p>
            <a:endParaRPr lang="en-US" sz="3200" dirty="0"/>
          </a:p>
          <a:p>
            <a:r>
              <a:rPr lang="en-US" sz="3200" i="1" dirty="0" smtClean="0"/>
              <a:t>Weapon: Rockets</a:t>
            </a:r>
            <a:endParaRPr lang="en-US" sz="3200" i="1" dirty="0"/>
          </a:p>
        </p:txBody>
      </p:sp>
      <p:pic>
        <p:nvPicPr>
          <p:cNvPr id="54" name="Picture 53" descr="healthic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78788" y="11161302"/>
            <a:ext cx="1270000" cy="1270000"/>
          </a:xfrm>
          <a:prstGeom prst="rect">
            <a:avLst/>
          </a:prstGeom>
        </p:spPr>
      </p:pic>
      <p:pic>
        <p:nvPicPr>
          <p:cNvPr id="55" name="Picture 54" descr="weaponic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78788" y="13026383"/>
            <a:ext cx="1270000" cy="1270000"/>
          </a:xfrm>
          <a:prstGeom prst="rect">
            <a:avLst/>
          </a:prstGeom>
        </p:spPr>
      </p:pic>
      <p:pic>
        <p:nvPicPr>
          <p:cNvPr id="56" name="Picture 55" descr="mineico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78788" y="14682914"/>
            <a:ext cx="1270000" cy="1270000"/>
          </a:xfrm>
          <a:prstGeom prst="rect">
            <a:avLst/>
          </a:prstGeom>
        </p:spPr>
      </p:pic>
      <p:pic>
        <p:nvPicPr>
          <p:cNvPr id="57" name="Picture 56" descr="empico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78788" y="16657867"/>
            <a:ext cx="1270000" cy="1270000"/>
          </a:xfrm>
          <a:prstGeom prst="rect">
            <a:avLst/>
          </a:prstGeom>
        </p:spPr>
      </p:pic>
      <p:pic>
        <p:nvPicPr>
          <p:cNvPr id="58" name="Picture 57" descr="invinico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78788" y="18668608"/>
            <a:ext cx="1270000" cy="1270000"/>
          </a:xfrm>
          <a:prstGeom prst="rect">
            <a:avLst/>
          </a:prstGeom>
        </p:spPr>
      </p:pic>
      <p:sp>
        <p:nvSpPr>
          <p:cNvPr id="59" name="TextBox 58"/>
          <p:cNvSpPr txBox="1"/>
          <p:nvPr/>
        </p:nvSpPr>
        <p:spPr>
          <a:xfrm>
            <a:off x="28992415" y="8435809"/>
            <a:ext cx="11066439" cy="1569660"/>
          </a:xfrm>
          <a:prstGeom prst="rect">
            <a:avLst/>
          </a:prstGeom>
          <a:noFill/>
        </p:spPr>
        <p:txBody>
          <a:bodyPr wrap="square" rtlCol="0">
            <a:spAutoFit/>
          </a:bodyPr>
          <a:lstStyle/>
          <a:p>
            <a:r>
              <a:rPr lang="en-US" sz="3200" dirty="0" smtClean="0"/>
              <a:t>During the course of a match, random power up boxes will generate on the map for players to pick up and use. Players will be able to hold one </a:t>
            </a:r>
            <a:r>
              <a:rPr lang="en-US" sz="3200" dirty="0" smtClean="0"/>
              <a:t>power up. </a:t>
            </a:r>
            <a:endParaRPr lang="en-US" sz="3200" dirty="0" smtClean="0"/>
          </a:p>
        </p:txBody>
      </p:sp>
      <p:sp>
        <p:nvSpPr>
          <p:cNvPr id="60" name="TextBox 59"/>
          <p:cNvSpPr txBox="1"/>
          <p:nvPr/>
        </p:nvSpPr>
        <p:spPr>
          <a:xfrm>
            <a:off x="30976043" y="11029893"/>
            <a:ext cx="11835692" cy="1646605"/>
          </a:xfrm>
          <a:prstGeom prst="rect">
            <a:avLst/>
          </a:prstGeom>
          <a:noFill/>
        </p:spPr>
        <p:txBody>
          <a:bodyPr wrap="square" rtlCol="0">
            <a:spAutoFit/>
          </a:bodyPr>
          <a:lstStyle/>
          <a:p>
            <a:pPr>
              <a:spcAft>
                <a:spcPts val="600"/>
              </a:spcAft>
            </a:pPr>
            <a:r>
              <a:rPr lang="en-US" sz="3200" b="1" u="sng" dirty="0" smtClean="0"/>
              <a:t>Health Pick-Up</a:t>
            </a:r>
          </a:p>
          <a:p>
            <a:r>
              <a:rPr lang="en-US" sz="3200" dirty="0" smtClean="0"/>
              <a:t>Recovers 20 health points to the player</a:t>
            </a:r>
          </a:p>
          <a:p>
            <a:endParaRPr lang="en-US" sz="3200" dirty="0"/>
          </a:p>
        </p:txBody>
      </p:sp>
      <p:sp>
        <p:nvSpPr>
          <p:cNvPr id="61" name="TextBox 60"/>
          <p:cNvSpPr txBox="1"/>
          <p:nvPr/>
        </p:nvSpPr>
        <p:spPr>
          <a:xfrm>
            <a:off x="30976043" y="12813361"/>
            <a:ext cx="11835692" cy="2139047"/>
          </a:xfrm>
          <a:prstGeom prst="rect">
            <a:avLst/>
          </a:prstGeom>
          <a:noFill/>
        </p:spPr>
        <p:txBody>
          <a:bodyPr wrap="square" rtlCol="0">
            <a:spAutoFit/>
          </a:bodyPr>
          <a:lstStyle/>
          <a:p>
            <a:pPr>
              <a:spcAft>
                <a:spcPts val="600"/>
              </a:spcAft>
            </a:pPr>
            <a:r>
              <a:rPr lang="en-US" sz="3200" b="1" u="sng" dirty="0" smtClean="0"/>
              <a:t>Attack Power Increase</a:t>
            </a:r>
          </a:p>
          <a:p>
            <a:r>
              <a:rPr lang="en-US" sz="3200" dirty="0" smtClean="0"/>
              <a:t>Increases the attack strength of the player by 10 attack points for 10 seconds</a:t>
            </a:r>
          </a:p>
          <a:p>
            <a:endParaRPr lang="en-US" sz="3200" dirty="0"/>
          </a:p>
        </p:txBody>
      </p:sp>
      <p:sp>
        <p:nvSpPr>
          <p:cNvPr id="62" name="TextBox 61"/>
          <p:cNvSpPr txBox="1"/>
          <p:nvPr/>
        </p:nvSpPr>
        <p:spPr>
          <a:xfrm>
            <a:off x="30976043" y="14682914"/>
            <a:ext cx="11835692" cy="2139047"/>
          </a:xfrm>
          <a:prstGeom prst="rect">
            <a:avLst/>
          </a:prstGeom>
          <a:noFill/>
        </p:spPr>
        <p:txBody>
          <a:bodyPr wrap="square" rtlCol="0">
            <a:spAutoFit/>
          </a:bodyPr>
          <a:lstStyle/>
          <a:p>
            <a:pPr>
              <a:spcAft>
                <a:spcPts val="600"/>
              </a:spcAft>
            </a:pPr>
            <a:r>
              <a:rPr lang="en-US" sz="3200" b="1" u="sng" dirty="0" smtClean="0"/>
              <a:t>Time Bomb</a:t>
            </a:r>
          </a:p>
          <a:p>
            <a:r>
              <a:rPr lang="en-US" sz="3200" dirty="0" smtClean="0"/>
              <a:t>Allows the player to drop a bomb that explodes in 5 seconds, dealing 25 damage to any ship in the blast radius.</a:t>
            </a:r>
          </a:p>
          <a:p>
            <a:endParaRPr lang="en-US" sz="3200" dirty="0"/>
          </a:p>
        </p:txBody>
      </p:sp>
      <p:sp>
        <p:nvSpPr>
          <p:cNvPr id="63" name="TextBox 62"/>
          <p:cNvSpPr txBox="1"/>
          <p:nvPr/>
        </p:nvSpPr>
        <p:spPr>
          <a:xfrm>
            <a:off x="30976043" y="16657867"/>
            <a:ext cx="11835692" cy="1646605"/>
          </a:xfrm>
          <a:prstGeom prst="rect">
            <a:avLst/>
          </a:prstGeom>
          <a:noFill/>
        </p:spPr>
        <p:txBody>
          <a:bodyPr wrap="square" rtlCol="0">
            <a:spAutoFit/>
          </a:bodyPr>
          <a:lstStyle/>
          <a:p>
            <a:pPr>
              <a:spcAft>
                <a:spcPts val="600"/>
              </a:spcAft>
            </a:pPr>
            <a:r>
              <a:rPr lang="en-US" sz="3200" b="1" u="sng" dirty="0" smtClean="0"/>
              <a:t>EMP</a:t>
            </a:r>
          </a:p>
          <a:p>
            <a:r>
              <a:rPr lang="en-US" sz="3200" dirty="0" smtClean="0"/>
              <a:t>Temporarily disables all opposing ships for a short period of time.</a:t>
            </a:r>
          </a:p>
          <a:p>
            <a:endParaRPr lang="en-US" sz="3200" dirty="0"/>
          </a:p>
        </p:txBody>
      </p:sp>
      <p:sp>
        <p:nvSpPr>
          <p:cNvPr id="64" name="TextBox 63"/>
          <p:cNvSpPr txBox="1"/>
          <p:nvPr/>
        </p:nvSpPr>
        <p:spPr>
          <a:xfrm>
            <a:off x="30976043" y="18376668"/>
            <a:ext cx="11835692" cy="2139047"/>
          </a:xfrm>
          <a:prstGeom prst="rect">
            <a:avLst/>
          </a:prstGeom>
          <a:noFill/>
        </p:spPr>
        <p:txBody>
          <a:bodyPr wrap="square" rtlCol="0">
            <a:spAutoFit/>
          </a:bodyPr>
          <a:lstStyle/>
          <a:p>
            <a:pPr>
              <a:spcAft>
                <a:spcPts val="600"/>
              </a:spcAft>
            </a:pPr>
            <a:r>
              <a:rPr lang="en-US" sz="3200" b="1" u="sng" dirty="0" smtClean="0"/>
              <a:t>Invincibility</a:t>
            </a:r>
          </a:p>
          <a:p>
            <a:r>
              <a:rPr lang="en-US" sz="3200" dirty="0" smtClean="0"/>
              <a:t>Provides the player 15 seconds in which they take zero damage from opposing attacks.</a:t>
            </a:r>
          </a:p>
          <a:p>
            <a:endParaRPr lang="en-US" sz="3200" dirty="0"/>
          </a:p>
        </p:txBody>
      </p:sp>
      <p:pic>
        <p:nvPicPr>
          <p:cNvPr id="65" name="Picture 64" descr="TestStageScree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78788" y="23903997"/>
            <a:ext cx="6388429" cy="4420565"/>
          </a:xfrm>
          <a:prstGeom prst="rect">
            <a:avLst/>
          </a:prstGeom>
        </p:spPr>
      </p:pic>
      <p:pic>
        <p:nvPicPr>
          <p:cNvPr id="66" name="Picture 65" descr="LowellStageScree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324121" y="29041634"/>
            <a:ext cx="11607504" cy="5807791"/>
          </a:xfrm>
          <a:prstGeom prst="rect">
            <a:avLst/>
          </a:prstGeom>
        </p:spPr>
      </p:pic>
      <p:pic>
        <p:nvPicPr>
          <p:cNvPr id="68" name="Picture 67" descr="DavidStageScree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127873" y="23903997"/>
            <a:ext cx="6683862" cy="4386768"/>
          </a:xfrm>
          <a:prstGeom prst="rect">
            <a:avLst/>
          </a:prstGeom>
        </p:spPr>
      </p:pic>
      <p:sp>
        <p:nvSpPr>
          <p:cNvPr id="69" name="TextBox 68"/>
          <p:cNvSpPr txBox="1"/>
          <p:nvPr/>
        </p:nvSpPr>
        <p:spPr>
          <a:xfrm>
            <a:off x="28992415" y="22405252"/>
            <a:ext cx="13819320" cy="1569660"/>
          </a:xfrm>
          <a:prstGeom prst="rect">
            <a:avLst/>
          </a:prstGeom>
          <a:noFill/>
        </p:spPr>
        <p:txBody>
          <a:bodyPr wrap="square" rtlCol="0">
            <a:spAutoFit/>
          </a:bodyPr>
          <a:lstStyle/>
          <a:p>
            <a:r>
              <a:rPr lang="en-US" sz="3200" dirty="0" smtClean="0"/>
              <a:t>The game includes 3 different maps. Each </a:t>
            </a:r>
            <a:r>
              <a:rPr lang="en-US" sz="3200" dirty="0" smtClean="0"/>
              <a:t>map contains </a:t>
            </a:r>
            <a:r>
              <a:rPr lang="en-US" sz="3200" dirty="0" smtClean="0"/>
              <a:t>different elements in terms of design and feel in order to provide varying gameplay experiences for the players.</a:t>
            </a:r>
          </a:p>
        </p:txBody>
      </p:sp>
    </p:spTree>
    <p:extLst>
      <p:ext uri="{BB962C8B-B14F-4D97-AF65-F5344CB8AC3E}">
        <p14:creationId xmlns:p14="http://schemas.microsoft.com/office/powerpoint/2010/main" val="1880730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1403</TotalTime>
  <Words>736</Words>
  <Application>Microsoft Macintosh PowerPoint</Application>
  <PresentationFormat>Custom</PresentationFormat>
  <Paragraphs>63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Adams</dc:creator>
  <cp:lastModifiedBy>Chau Vo</cp:lastModifiedBy>
  <cp:revision>147</cp:revision>
  <dcterms:created xsi:type="dcterms:W3CDTF">2012-02-12T11:14:37Z</dcterms:created>
  <dcterms:modified xsi:type="dcterms:W3CDTF">2012-12-10T03:32:48Z</dcterms:modified>
</cp:coreProperties>
</file>