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48" autoAdjust="0"/>
  </p:normalViewPr>
  <p:slideViewPr>
    <p:cSldViewPr snapToGrid="0" snapToObjects="1">
      <p:cViewPr varScale="1">
        <p:scale>
          <a:sx n="15" d="100"/>
          <a:sy n="15" d="100"/>
        </p:scale>
        <p:origin x="-2010" y="-222"/>
      </p:cViewPr>
      <p:guideLst>
        <p:guide orient="horz" pos="12096"/>
        <p:guide pos="138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0622D-5187-4C1B-85B3-840DEE5113A7}" type="datetimeFigureOut">
              <a:rPr lang="en-US" smtClean="0"/>
              <a:t>12/10/2012</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CDFA3-E52E-4A5E-8EA1-5B023C416115}" type="slidenum">
              <a:rPr lang="en-US" smtClean="0"/>
              <a:t>‹#›</a:t>
            </a:fld>
            <a:endParaRPr lang="en-US"/>
          </a:p>
        </p:txBody>
      </p:sp>
    </p:spTree>
    <p:extLst>
      <p:ext uri="{BB962C8B-B14F-4D97-AF65-F5344CB8AC3E}">
        <p14:creationId xmlns:p14="http://schemas.microsoft.com/office/powerpoint/2010/main" val="94833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CDFA3-E52E-4A5E-8EA1-5B023C416115}" type="slidenum">
              <a:rPr lang="en-US" smtClean="0"/>
              <a:t>1</a:t>
            </a:fld>
            <a:endParaRPr lang="en-US"/>
          </a:p>
        </p:txBody>
      </p:sp>
    </p:spTree>
    <p:extLst>
      <p:ext uri="{BB962C8B-B14F-4D97-AF65-F5344CB8AC3E}">
        <p14:creationId xmlns:p14="http://schemas.microsoft.com/office/powerpoint/2010/main" val="394225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2938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967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18030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087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318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17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4"/>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3" y="12179301"/>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7361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7736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817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441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7313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12/10/2012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a:p>
        </p:txBody>
      </p:sp>
    </p:spTree>
    <p:extLst>
      <p:ext uri="{BB962C8B-B14F-4D97-AF65-F5344CB8AC3E}">
        <p14:creationId xmlns:p14="http://schemas.microsoft.com/office/powerpoint/2010/main" val="7353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0218" y="1155509"/>
            <a:ext cx="24290764" cy="2400657"/>
          </a:xfrm>
          <a:prstGeom prst="rect">
            <a:avLst/>
          </a:prstGeom>
          <a:noFill/>
        </p:spPr>
        <p:txBody>
          <a:bodyPr wrap="square" rtlCol="0">
            <a:spAutoFit/>
          </a:bodyPr>
          <a:lstStyle/>
          <a:p>
            <a:pPr algn="ctr"/>
            <a:r>
              <a:rPr lang="en-US" sz="15000" b="1" dirty="0" smtClean="0"/>
              <a:t>Canyon Adventure </a:t>
            </a:r>
            <a:r>
              <a:rPr lang="en-US" sz="15000" b="1" dirty="0" smtClean="0"/>
              <a:t>Technology</a:t>
            </a:r>
            <a:endParaRPr lang="en-US" sz="15000" b="1" dirty="0"/>
          </a:p>
        </p:txBody>
      </p:sp>
      <p:sp>
        <p:nvSpPr>
          <p:cNvPr id="4" name="TextBox 3"/>
          <p:cNvSpPr txBox="1"/>
          <p:nvPr/>
        </p:nvSpPr>
        <p:spPr>
          <a:xfrm>
            <a:off x="10723418" y="3586232"/>
            <a:ext cx="22444363" cy="1246495"/>
          </a:xfrm>
          <a:prstGeom prst="rect">
            <a:avLst/>
          </a:prstGeom>
          <a:noFill/>
        </p:spPr>
        <p:txBody>
          <a:bodyPr wrap="square" rtlCol="0">
            <a:spAutoFit/>
          </a:bodyPr>
          <a:lstStyle/>
          <a:p>
            <a:pPr algn="ctr"/>
            <a:r>
              <a:rPr lang="en-US" sz="7500" b="1" dirty="0" smtClean="0"/>
              <a:t>David </a:t>
            </a:r>
            <a:r>
              <a:rPr lang="en-US" sz="7500" b="1" dirty="0" err="1" smtClean="0"/>
              <a:t>Maung</a:t>
            </a:r>
            <a:r>
              <a:rPr lang="en-US" sz="7500" b="1" dirty="0" smtClean="0"/>
              <a:t>, Tristan </a:t>
            </a:r>
            <a:r>
              <a:rPr lang="en-US" sz="7500" b="1" dirty="0" err="1" smtClean="0"/>
              <a:t>Reichardt</a:t>
            </a:r>
            <a:r>
              <a:rPr lang="en-US" sz="7500" b="1" dirty="0" smtClean="0"/>
              <a:t>, Dan </a:t>
            </a:r>
            <a:r>
              <a:rPr lang="en-US" sz="7500" b="1" dirty="0" err="1" smtClean="0"/>
              <a:t>Bibyk</a:t>
            </a:r>
            <a:r>
              <a:rPr lang="en-US" sz="7500" b="1" dirty="0" smtClean="0"/>
              <a:t>, Juan Roman</a:t>
            </a:r>
            <a:endParaRPr lang="en-US" sz="7500" b="1" dirty="0"/>
          </a:p>
        </p:txBody>
      </p:sp>
      <p:sp>
        <p:nvSpPr>
          <p:cNvPr id="10" name="TextBox 9"/>
          <p:cNvSpPr txBox="1"/>
          <p:nvPr/>
        </p:nvSpPr>
        <p:spPr>
          <a:xfrm>
            <a:off x="14484889" y="4832727"/>
            <a:ext cx="14921420" cy="1785104"/>
          </a:xfrm>
          <a:prstGeom prst="rect">
            <a:avLst/>
          </a:prstGeom>
          <a:noFill/>
        </p:spPr>
        <p:txBody>
          <a:bodyPr wrap="square" rtlCol="0">
            <a:spAutoFit/>
          </a:bodyPr>
          <a:lstStyle/>
          <a:p>
            <a:pPr algn="ctr"/>
            <a:r>
              <a:rPr lang="en-US" sz="5500" dirty="0" smtClean="0"/>
              <a:t>Department of Computer Science and Engineering</a:t>
            </a:r>
          </a:p>
          <a:p>
            <a:pPr algn="ctr"/>
            <a:r>
              <a:rPr lang="en-US" sz="5500" dirty="0" smtClean="0"/>
              <a:t>The Ohio State University</a:t>
            </a:r>
            <a:endParaRPr lang="en-US" sz="5500" dirty="0"/>
          </a:p>
        </p:txBody>
      </p:sp>
      <p:pic>
        <p:nvPicPr>
          <p:cNvPr id="11" name="Picture 10" descr="top 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074"/>
            <a:ext cx="43891200" cy="1231900"/>
          </a:xfrm>
          <a:prstGeom prst="rect">
            <a:avLst/>
          </a:prstGeom>
        </p:spPr>
      </p:pic>
      <p:sp>
        <p:nvSpPr>
          <p:cNvPr id="2" name="TextBox 1"/>
          <p:cNvSpPr txBox="1"/>
          <p:nvPr/>
        </p:nvSpPr>
        <p:spPr>
          <a:xfrm>
            <a:off x="15976087" y="18436157"/>
            <a:ext cx="6504516" cy="1015663"/>
          </a:xfrm>
          <a:prstGeom prst="rect">
            <a:avLst/>
          </a:prstGeom>
          <a:noFill/>
        </p:spPr>
        <p:txBody>
          <a:bodyPr wrap="square" rtlCol="0">
            <a:spAutoFit/>
          </a:bodyPr>
          <a:lstStyle/>
          <a:p>
            <a:r>
              <a:rPr lang="en-US" sz="6000" b="1" dirty="0" smtClean="0"/>
              <a:t>Kinect</a:t>
            </a:r>
            <a:endParaRPr lang="en-US" sz="6000" b="1" dirty="0"/>
          </a:p>
        </p:txBody>
      </p:sp>
      <p:sp>
        <p:nvSpPr>
          <p:cNvPr id="9" name="TextBox 8"/>
          <p:cNvSpPr txBox="1"/>
          <p:nvPr/>
        </p:nvSpPr>
        <p:spPr>
          <a:xfrm>
            <a:off x="15976085" y="19867318"/>
            <a:ext cx="11066439" cy="15788938"/>
          </a:xfrm>
          <a:prstGeom prst="rect">
            <a:avLst/>
          </a:prstGeom>
          <a:noFill/>
        </p:spPr>
        <p:txBody>
          <a:bodyPr wrap="square" rtlCol="0">
            <a:spAutoFit/>
          </a:bodyPr>
          <a:lstStyle/>
          <a:p>
            <a:pPr algn="just"/>
            <a:r>
              <a:rPr lang="en-US" sz="3400" dirty="0" smtClean="0"/>
              <a:t>Canyon Adventure </a:t>
            </a:r>
            <a:r>
              <a:rPr lang="en-US" sz="3400" dirty="0" smtClean="0"/>
              <a:t>combines </a:t>
            </a:r>
            <a:r>
              <a:rPr lang="en-US" sz="3400" dirty="0"/>
              <a:t>the needed physical motions with a fun and enjoyable objective in the form of a game. </a:t>
            </a:r>
            <a:r>
              <a:rPr lang="en-US" sz="3400" dirty="0" smtClean="0"/>
              <a:t>To </a:t>
            </a:r>
            <a:r>
              <a:rPr lang="en-US" sz="3400" dirty="0" smtClean="0"/>
              <a:t>do </a:t>
            </a:r>
            <a:r>
              <a:rPr lang="en-US" sz="3400" dirty="0"/>
              <a:t>this, </a:t>
            </a:r>
            <a:r>
              <a:rPr lang="en-US" sz="3400" dirty="0" smtClean="0"/>
              <a:t>we have integrated </a:t>
            </a:r>
            <a:r>
              <a:rPr lang="en-US" sz="3400" dirty="0"/>
              <a:t>the Microsoft Xbox Kinect to capture player </a:t>
            </a:r>
            <a:r>
              <a:rPr lang="en-US" sz="3400" dirty="0" smtClean="0"/>
              <a:t>movement and associate it with </a:t>
            </a:r>
            <a:r>
              <a:rPr lang="en-US" sz="3400" dirty="0"/>
              <a:t>gameplay.  The required movements are tailored </a:t>
            </a:r>
            <a:r>
              <a:rPr lang="en-US" sz="3400" dirty="0" smtClean="0"/>
              <a:t>by therapists </a:t>
            </a:r>
            <a:r>
              <a:rPr lang="en-US" sz="3400" dirty="0"/>
              <a:t>to promote physical therapy for the rehabilitation of </a:t>
            </a:r>
            <a:r>
              <a:rPr lang="en-US" sz="3400" dirty="0" smtClean="0"/>
              <a:t>stroke </a:t>
            </a:r>
            <a:r>
              <a:rPr lang="en-US" sz="3400" dirty="0" smtClean="0"/>
              <a:t>patients. </a:t>
            </a:r>
            <a:r>
              <a:rPr lang="en-US" sz="3400" dirty="0" smtClean="0"/>
              <a:t>By using a </a:t>
            </a:r>
            <a:r>
              <a:rPr lang="en-US" sz="3400" dirty="0"/>
              <a:t>circular buffer that reads </a:t>
            </a:r>
            <a:r>
              <a:rPr lang="en-US" sz="3400" dirty="0" smtClean="0"/>
              <a:t>in skeletal data from the Kinect, representing </a:t>
            </a:r>
            <a:r>
              <a:rPr lang="en-US" sz="3400" dirty="0"/>
              <a:t>the players current body </a:t>
            </a:r>
            <a:r>
              <a:rPr lang="en-US" sz="3400" dirty="0" smtClean="0"/>
              <a:t>position.</a:t>
            </a:r>
            <a:endParaRPr lang="en-US" sz="3400" dirty="0"/>
          </a:p>
          <a:p>
            <a:pPr algn="just"/>
            <a:endParaRPr lang="en-US" sz="3400" dirty="0"/>
          </a:p>
          <a:p>
            <a:pPr algn="just"/>
            <a:r>
              <a:rPr lang="en-US" sz="3400" dirty="0" smtClean="0"/>
              <a:t>This data is provided as </a:t>
            </a:r>
            <a:r>
              <a:rPr lang="en-US" sz="3400" dirty="0"/>
              <a:t>frames consisting of 20 skeletal joints and their orientations in </a:t>
            </a:r>
            <a:r>
              <a:rPr lang="en-US" sz="3400" dirty="0" smtClean="0"/>
              <a:t>3-space. The designed software enhances </a:t>
            </a:r>
            <a:r>
              <a:rPr lang="en-US" sz="3400" dirty="0"/>
              <a:t>on </a:t>
            </a:r>
            <a:r>
              <a:rPr lang="en-US" sz="3400" dirty="0" smtClean="0"/>
              <a:t>provided Kinect information </a:t>
            </a:r>
            <a:r>
              <a:rPr lang="en-US" sz="3400" dirty="0"/>
              <a:t>with the use of </a:t>
            </a:r>
            <a:r>
              <a:rPr lang="en-US" sz="3400" dirty="0" smtClean="0"/>
              <a:t>the </a:t>
            </a:r>
            <a:r>
              <a:rPr lang="en-US" sz="3400" dirty="0"/>
              <a:t>circular buffer to hold the last 10 seconds of </a:t>
            </a:r>
            <a:r>
              <a:rPr lang="en-US" sz="3400" dirty="0" smtClean="0"/>
              <a:t>data</a:t>
            </a:r>
            <a:r>
              <a:rPr lang="en-US" sz="3400" dirty="0"/>
              <a:t>.  </a:t>
            </a:r>
            <a:r>
              <a:rPr lang="en-US" sz="3400" dirty="0" smtClean="0"/>
              <a:t>We use </a:t>
            </a:r>
            <a:r>
              <a:rPr lang="en-US" sz="3400" dirty="0"/>
              <a:t>a state machine recognizer to parse the skeletal data and recognize completed </a:t>
            </a:r>
            <a:r>
              <a:rPr lang="en-US" sz="3400" dirty="0" smtClean="0"/>
              <a:t>gestures. </a:t>
            </a:r>
            <a:r>
              <a:rPr lang="en-US" sz="3400" dirty="0"/>
              <a:t>E</a:t>
            </a:r>
            <a:r>
              <a:rPr lang="en-US" sz="3400" dirty="0" smtClean="0"/>
              <a:t>ach </a:t>
            </a:r>
            <a:r>
              <a:rPr lang="en-US" sz="3400" dirty="0" smtClean="0"/>
              <a:t>gesture is represented in </a:t>
            </a:r>
            <a:r>
              <a:rPr lang="en-US" sz="3400" dirty="0" smtClean="0"/>
              <a:t>states</a:t>
            </a:r>
            <a:r>
              <a:rPr lang="en-US" sz="3400" dirty="0"/>
              <a:t>.</a:t>
            </a:r>
            <a:r>
              <a:rPr lang="en-US" sz="3400" dirty="0" smtClean="0"/>
              <a:t> </a:t>
            </a:r>
            <a:r>
              <a:rPr lang="en-US" sz="3400" dirty="0"/>
              <a:t>As soon as the requirements for one state are met, the state machine can immediately move on and begin searching for the requirements to enter the next state. </a:t>
            </a:r>
            <a:r>
              <a:rPr lang="en-US" sz="3400" dirty="0" smtClean="0"/>
              <a:t>Once </a:t>
            </a:r>
            <a:r>
              <a:rPr lang="en-US" sz="3400" dirty="0" smtClean="0"/>
              <a:t>the </a:t>
            </a:r>
            <a:r>
              <a:rPr lang="en-US" sz="3400" dirty="0" smtClean="0"/>
              <a:t>gesture is </a:t>
            </a:r>
            <a:r>
              <a:rPr lang="en-US" sz="3400" dirty="0" smtClean="0"/>
              <a:t>completed the game takes the appropriate </a:t>
            </a:r>
            <a:r>
              <a:rPr lang="en-US" sz="3400" dirty="0" smtClean="0"/>
              <a:t>action. </a:t>
            </a:r>
          </a:p>
          <a:p>
            <a:pPr algn="just"/>
            <a:endParaRPr lang="en-US" sz="3400" dirty="0"/>
          </a:p>
          <a:p>
            <a:pPr algn="just"/>
            <a:r>
              <a:rPr lang="en-US" sz="3400" dirty="0" smtClean="0"/>
              <a:t>Keeping </a:t>
            </a:r>
            <a:r>
              <a:rPr lang="en-US" sz="3400" dirty="0"/>
              <a:t>all of the gestures separated during the recognition </a:t>
            </a:r>
            <a:r>
              <a:rPr lang="en-US" sz="3400" dirty="0" smtClean="0"/>
              <a:t>phase is a challenge. It </a:t>
            </a:r>
            <a:r>
              <a:rPr lang="en-US" sz="3400" dirty="0"/>
              <a:t>is impossible to keep different gestures from having parameters that </a:t>
            </a:r>
            <a:r>
              <a:rPr lang="en-US" sz="3400" dirty="0" smtClean="0"/>
              <a:t>will overlap </a:t>
            </a:r>
            <a:r>
              <a:rPr lang="en-US" sz="3400" dirty="0"/>
              <a:t>with </a:t>
            </a:r>
            <a:r>
              <a:rPr lang="en-US" sz="3400" dirty="0" smtClean="0"/>
              <a:t>another.  </a:t>
            </a:r>
            <a:r>
              <a:rPr lang="en-US" sz="3400" dirty="0"/>
              <a:t>When this occurs the game can develop a false </a:t>
            </a:r>
            <a:r>
              <a:rPr lang="en-US" sz="3400" dirty="0" smtClean="0"/>
              <a:t>positive in which a gesture </a:t>
            </a:r>
            <a:r>
              <a:rPr lang="en-US" sz="3400" dirty="0"/>
              <a:t>is inadvertently </a:t>
            </a:r>
            <a:r>
              <a:rPr lang="en-US" sz="3400" dirty="0" smtClean="0"/>
              <a:t>recognized. </a:t>
            </a:r>
            <a:r>
              <a:rPr lang="en-US" sz="3400" dirty="0" smtClean="0"/>
              <a:t>The </a:t>
            </a:r>
            <a:r>
              <a:rPr lang="en-US" sz="3400" dirty="0"/>
              <a:t>solution is to keep each </a:t>
            </a:r>
            <a:r>
              <a:rPr lang="en-US" sz="3400" dirty="0" smtClean="0"/>
              <a:t>gesture as </a:t>
            </a:r>
            <a:r>
              <a:rPr lang="en-US" sz="3400" dirty="0"/>
              <a:t>precise as possible, and avoid placing </a:t>
            </a:r>
            <a:r>
              <a:rPr lang="en-US" sz="3400" dirty="0" smtClean="0"/>
              <a:t>similar gestures into the </a:t>
            </a:r>
            <a:r>
              <a:rPr lang="en-US" sz="3400" dirty="0"/>
              <a:t>same </a:t>
            </a:r>
            <a:r>
              <a:rPr lang="en-US" sz="3400" dirty="0" smtClean="0"/>
              <a:t>segment </a:t>
            </a:r>
            <a:r>
              <a:rPr lang="en-US" sz="3400" dirty="0"/>
              <a:t>of the game. </a:t>
            </a:r>
            <a:r>
              <a:rPr lang="en-US" sz="3400" dirty="0" smtClean="0"/>
              <a:t>Once </a:t>
            </a:r>
            <a:r>
              <a:rPr lang="en-US" sz="3400" dirty="0"/>
              <a:t>a gesture has been recognized, the buffer storing the gesture state is cleared to ensure new gestures can follow</a:t>
            </a:r>
            <a:r>
              <a:rPr lang="en-US" sz="3400" dirty="0" smtClean="0"/>
              <a:t>. </a:t>
            </a:r>
          </a:p>
        </p:txBody>
      </p:sp>
      <p:sp>
        <p:nvSpPr>
          <p:cNvPr id="13" name="TextBox 12"/>
          <p:cNvSpPr txBox="1"/>
          <p:nvPr/>
        </p:nvSpPr>
        <p:spPr>
          <a:xfrm>
            <a:off x="1972020" y="32193279"/>
            <a:ext cx="11556318" cy="477054"/>
          </a:xfrm>
          <a:prstGeom prst="rect">
            <a:avLst/>
          </a:prstGeom>
          <a:noFill/>
        </p:spPr>
        <p:txBody>
          <a:bodyPr wrap="square" rtlCol="0">
            <a:spAutoFit/>
          </a:bodyPr>
          <a:lstStyle/>
          <a:p>
            <a:endParaRPr lang="en-US" sz="2500" dirty="0"/>
          </a:p>
        </p:txBody>
      </p:sp>
      <p:sp>
        <p:nvSpPr>
          <p:cNvPr id="15" name="TextBox 14"/>
          <p:cNvSpPr txBox="1"/>
          <p:nvPr/>
        </p:nvSpPr>
        <p:spPr>
          <a:xfrm>
            <a:off x="2007537" y="12097841"/>
            <a:ext cx="11066439" cy="1015663"/>
          </a:xfrm>
          <a:prstGeom prst="rect">
            <a:avLst/>
          </a:prstGeom>
          <a:noFill/>
        </p:spPr>
        <p:txBody>
          <a:bodyPr wrap="square" rtlCol="0">
            <a:spAutoFit/>
          </a:bodyPr>
          <a:lstStyle/>
          <a:p>
            <a:r>
              <a:rPr lang="en-US" sz="6000" b="1" dirty="0" smtClean="0"/>
              <a:t>Basic View of Game</a:t>
            </a:r>
            <a:endParaRPr lang="en-US" sz="6000" b="1" dirty="0"/>
          </a:p>
        </p:txBody>
      </p:sp>
      <p:sp>
        <p:nvSpPr>
          <p:cNvPr id="16" name="TextBox 15"/>
          <p:cNvSpPr txBox="1"/>
          <p:nvPr/>
        </p:nvSpPr>
        <p:spPr>
          <a:xfrm>
            <a:off x="1972018" y="13301363"/>
            <a:ext cx="9283863" cy="477054"/>
          </a:xfrm>
          <a:prstGeom prst="rect">
            <a:avLst/>
          </a:prstGeom>
          <a:noFill/>
        </p:spPr>
        <p:txBody>
          <a:bodyPr wrap="square" rtlCol="0">
            <a:spAutoFit/>
          </a:bodyPr>
          <a:lstStyle/>
          <a:p>
            <a:r>
              <a:rPr lang="en-US" sz="2500" dirty="0"/>
              <a:t>This is </a:t>
            </a:r>
            <a:r>
              <a:rPr lang="en-US" sz="2500" dirty="0" smtClean="0"/>
              <a:t>the basic setup of the game:</a:t>
            </a:r>
            <a:endParaRPr lang="en-US" sz="2500" dirty="0"/>
          </a:p>
        </p:txBody>
      </p:sp>
      <p:sp>
        <p:nvSpPr>
          <p:cNvPr id="18" name="TextBox 17"/>
          <p:cNvSpPr txBox="1"/>
          <p:nvPr/>
        </p:nvSpPr>
        <p:spPr>
          <a:xfrm>
            <a:off x="28992415" y="7246159"/>
            <a:ext cx="11066439" cy="1015663"/>
          </a:xfrm>
          <a:prstGeom prst="rect">
            <a:avLst/>
          </a:prstGeom>
          <a:noFill/>
        </p:spPr>
        <p:txBody>
          <a:bodyPr wrap="square" rtlCol="0">
            <a:spAutoFit/>
          </a:bodyPr>
          <a:lstStyle/>
          <a:p>
            <a:r>
              <a:rPr lang="en-US" sz="6000" b="1" dirty="0" smtClean="0"/>
              <a:t>Gestures</a:t>
            </a:r>
            <a:endParaRPr lang="en-US" sz="6000" b="1" dirty="0"/>
          </a:p>
        </p:txBody>
      </p:sp>
      <p:sp>
        <p:nvSpPr>
          <p:cNvPr id="20" name="TextBox 19"/>
          <p:cNvSpPr txBox="1"/>
          <p:nvPr/>
        </p:nvSpPr>
        <p:spPr>
          <a:xfrm>
            <a:off x="28992415" y="8513688"/>
            <a:ext cx="11066439" cy="2185214"/>
          </a:xfrm>
          <a:prstGeom prst="rect">
            <a:avLst/>
          </a:prstGeom>
          <a:noFill/>
        </p:spPr>
        <p:txBody>
          <a:bodyPr wrap="square" rtlCol="0">
            <a:spAutoFit/>
          </a:bodyPr>
          <a:lstStyle/>
          <a:p>
            <a:pPr algn="just"/>
            <a:r>
              <a:rPr lang="en-US" sz="3400" dirty="0" smtClean="0"/>
              <a:t>In order to ensure </a:t>
            </a:r>
            <a:r>
              <a:rPr lang="en-US" sz="3400" dirty="0" smtClean="0"/>
              <a:t>that Canyon </a:t>
            </a:r>
            <a:r>
              <a:rPr lang="en-US" sz="3400" dirty="0" smtClean="0"/>
              <a:t>Adventure will be able to fulfill its purpose, therapists supplied a list of desired gestures that they wished to be able to work on with their patients. The following is a list of the current gestures in the game.</a:t>
            </a:r>
            <a:endParaRPr lang="en-US" sz="3400" dirty="0"/>
          </a:p>
        </p:txBody>
      </p:sp>
      <p:sp>
        <p:nvSpPr>
          <p:cNvPr id="28" name="TextBox 27"/>
          <p:cNvSpPr txBox="1"/>
          <p:nvPr/>
        </p:nvSpPr>
        <p:spPr>
          <a:xfrm>
            <a:off x="3595039" y="19220987"/>
            <a:ext cx="4736284" cy="461665"/>
          </a:xfrm>
          <a:prstGeom prst="rect">
            <a:avLst/>
          </a:prstGeom>
          <a:noFill/>
        </p:spPr>
        <p:txBody>
          <a:bodyPr wrap="square" rtlCol="0">
            <a:spAutoFit/>
          </a:bodyPr>
          <a:lstStyle/>
          <a:p>
            <a:pPr algn="ctr"/>
            <a:r>
              <a:rPr lang="en-US" sz="2400" dirty="0" smtClean="0"/>
              <a:t>Figure 1. Breakdown of game build</a:t>
            </a:r>
            <a:endParaRPr lang="en-US" sz="2400" dirty="0"/>
          </a:p>
        </p:txBody>
      </p:sp>
      <p:sp>
        <p:nvSpPr>
          <p:cNvPr id="34" name="TextBox 33"/>
          <p:cNvSpPr txBox="1"/>
          <p:nvPr/>
        </p:nvSpPr>
        <p:spPr>
          <a:xfrm>
            <a:off x="28992415" y="24068148"/>
            <a:ext cx="11066439" cy="1015663"/>
          </a:xfrm>
          <a:prstGeom prst="rect">
            <a:avLst/>
          </a:prstGeom>
          <a:noFill/>
        </p:spPr>
        <p:txBody>
          <a:bodyPr wrap="square" rtlCol="0">
            <a:spAutoFit/>
          </a:bodyPr>
          <a:lstStyle/>
          <a:p>
            <a:r>
              <a:rPr lang="en-US" sz="6000" b="1" dirty="0" smtClean="0"/>
              <a:t>Testing</a:t>
            </a:r>
            <a:endParaRPr lang="en-US" sz="6000" b="1" dirty="0"/>
          </a:p>
        </p:txBody>
      </p:sp>
      <p:sp>
        <p:nvSpPr>
          <p:cNvPr id="35" name="TextBox 34"/>
          <p:cNvSpPr txBox="1"/>
          <p:nvPr/>
        </p:nvSpPr>
        <p:spPr>
          <a:xfrm>
            <a:off x="28992414" y="25374518"/>
            <a:ext cx="11066439" cy="7940635"/>
          </a:xfrm>
          <a:prstGeom prst="rect">
            <a:avLst/>
          </a:prstGeom>
          <a:noFill/>
        </p:spPr>
        <p:txBody>
          <a:bodyPr wrap="square" rtlCol="0">
            <a:spAutoFit/>
          </a:bodyPr>
          <a:lstStyle/>
          <a:p>
            <a:pPr algn="just"/>
            <a:r>
              <a:rPr lang="en-US" sz="3400" dirty="0" smtClean="0"/>
              <a:t>Each mechanic was initially tested separately. This allowed for quick discovery of any flaws in the logic of the code ranging from incorrect positions to memory leaks. Whomever designed the mechanic was the one who preformed these tests as they know the inner workings. Preforming unit tests in this way allowed for quick error detection and correction.</a:t>
            </a:r>
          </a:p>
          <a:p>
            <a:pPr algn="just"/>
            <a:endParaRPr lang="en-US" sz="3400" dirty="0"/>
          </a:p>
          <a:p>
            <a:pPr algn="just"/>
            <a:r>
              <a:rPr lang="en-US" sz="3400" dirty="0" smtClean="0"/>
              <a:t>Upon completing the unit testing for any game mechanic, the next step was to integrate it into the rest of the game. It was not uncommon to have someone who did not know the code to do this testing. This served two purposes. First, it allowed a better check to see if the mechanic worked within the game the way in was intended to. The second was to check to see if the integration caused any errors with previously working mechanics. </a:t>
            </a:r>
          </a:p>
        </p:txBody>
      </p:sp>
      <p:sp>
        <p:nvSpPr>
          <p:cNvPr id="40" name="TextBox 39"/>
          <p:cNvSpPr txBox="1"/>
          <p:nvPr/>
        </p:nvSpPr>
        <p:spPr>
          <a:xfrm>
            <a:off x="2007538" y="7246160"/>
            <a:ext cx="6504516" cy="1015663"/>
          </a:xfrm>
          <a:prstGeom prst="rect">
            <a:avLst/>
          </a:prstGeom>
          <a:noFill/>
        </p:spPr>
        <p:txBody>
          <a:bodyPr wrap="square" rtlCol="0">
            <a:spAutoFit/>
          </a:bodyPr>
          <a:lstStyle/>
          <a:p>
            <a:r>
              <a:rPr lang="en-US" sz="6000" b="1" dirty="0" smtClean="0"/>
              <a:t>Introduction</a:t>
            </a:r>
          </a:p>
        </p:txBody>
      </p:sp>
      <p:sp>
        <p:nvSpPr>
          <p:cNvPr id="41" name="TextBox 40"/>
          <p:cNvSpPr txBox="1"/>
          <p:nvPr/>
        </p:nvSpPr>
        <p:spPr>
          <a:xfrm>
            <a:off x="1972020" y="8513688"/>
            <a:ext cx="11066439" cy="2708434"/>
          </a:xfrm>
          <a:prstGeom prst="rect">
            <a:avLst/>
          </a:prstGeom>
          <a:noFill/>
        </p:spPr>
        <p:txBody>
          <a:bodyPr wrap="square" rtlCol="0">
            <a:spAutoFit/>
          </a:bodyPr>
          <a:lstStyle/>
          <a:p>
            <a:pPr algn="just"/>
            <a:r>
              <a:rPr lang="en-US" sz="3400" dirty="0"/>
              <a:t>Video games are an </a:t>
            </a:r>
            <a:r>
              <a:rPr lang="en-US" sz="3400" dirty="0" smtClean="0"/>
              <a:t>ever </a:t>
            </a:r>
            <a:r>
              <a:rPr lang="en-US" sz="3400" dirty="0"/>
              <a:t>growing part of computer science. They are one of the driving forces behind the advances made in computer </a:t>
            </a:r>
            <a:r>
              <a:rPr lang="en-US" sz="3400" dirty="0" smtClean="0"/>
              <a:t>graphics and </a:t>
            </a:r>
            <a:r>
              <a:rPr lang="en-US" sz="3400" dirty="0"/>
              <a:t>special effects. More recently, motion capture technology has been used in games and even motion pictures. </a:t>
            </a:r>
            <a:r>
              <a:rPr lang="en-US" sz="3400" dirty="0" smtClean="0"/>
              <a:t>We are </a:t>
            </a:r>
            <a:r>
              <a:rPr lang="en-US" sz="3400" dirty="0"/>
              <a:t>building on this idea. </a:t>
            </a:r>
            <a:endParaRPr lang="en-US" sz="3400" dirty="0" smtClean="0"/>
          </a:p>
        </p:txBody>
      </p:sp>
      <p:sp>
        <p:nvSpPr>
          <p:cNvPr id="5" name="Rectangle 4"/>
          <p:cNvSpPr/>
          <p:nvPr/>
        </p:nvSpPr>
        <p:spPr>
          <a:xfrm>
            <a:off x="1939265" y="20119812"/>
            <a:ext cx="10972800" cy="4031873"/>
          </a:xfrm>
          <a:prstGeom prst="rect">
            <a:avLst/>
          </a:prstGeom>
        </p:spPr>
        <p:txBody>
          <a:bodyPr>
            <a:spAutoFit/>
          </a:bodyPr>
          <a:lstStyle/>
          <a:p>
            <a:pPr lvl="0" algn="just"/>
            <a:r>
              <a:rPr lang="en-US" sz="3200" dirty="0">
                <a:solidFill>
                  <a:prstClr val="black"/>
                </a:solidFill>
              </a:rPr>
              <a:t>where the game starts on the credits screen before going to the main menu. From the main menu it is possible to either exit the game, change options, or play the game. The game itself can be broken down into time elapsed, the gestures used,  the games terrain, and the interactive objects. The terrain is made up of two parts, the canyon river and the cave. We have two types of objects, those to avoid and those to collect in order to improve the players score. </a:t>
            </a:r>
            <a:endParaRPr lang="en-US" sz="3200" dirty="0">
              <a:solidFill>
                <a:prstClr val="black"/>
              </a:solidFill>
            </a:endParaRPr>
          </a:p>
        </p:txBody>
      </p:sp>
      <p:sp>
        <p:nvSpPr>
          <p:cNvPr id="42" name="TextBox 41"/>
          <p:cNvSpPr txBox="1"/>
          <p:nvPr/>
        </p:nvSpPr>
        <p:spPr>
          <a:xfrm>
            <a:off x="28992415" y="11035285"/>
            <a:ext cx="9588429" cy="11603176"/>
          </a:xfrm>
          <a:prstGeom prst="rect">
            <a:avLst/>
          </a:prstGeom>
          <a:noFill/>
        </p:spPr>
        <p:txBody>
          <a:bodyPr wrap="square" rtlCol="0">
            <a:spAutoFit/>
          </a:bodyPr>
          <a:lstStyle/>
          <a:p>
            <a:pPr marL="1143000" indent="-1143000" algn="just">
              <a:buFont typeface="Arial" pitchFamily="34" charset="0"/>
              <a:buChar char="•"/>
            </a:pPr>
            <a:r>
              <a:rPr lang="en-US" sz="3400" dirty="0" smtClean="0"/>
              <a:t>Arm to Side</a:t>
            </a:r>
          </a:p>
          <a:p>
            <a:pPr marL="1143000" indent="-1143000" algn="just">
              <a:buFont typeface="Arial" pitchFamily="34" charset="0"/>
              <a:buChar char="•"/>
            </a:pPr>
            <a:r>
              <a:rPr lang="en-US" sz="3400" dirty="0" smtClean="0"/>
              <a:t>Bend Down</a:t>
            </a:r>
          </a:p>
          <a:p>
            <a:pPr marL="1143000" indent="-1143000" algn="just">
              <a:buFont typeface="Arial" pitchFamily="34" charset="0"/>
              <a:buChar char="•"/>
            </a:pPr>
            <a:r>
              <a:rPr lang="en-US" sz="3400" dirty="0" smtClean="0"/>
              <a:t>Bilateral Shoulder Flexion</a:t>
            </a:r>
          </a:p>
          <a:p>
            <a:pPr marL="1143000" indent="-1143000" algn="just">
              <a:buFont typeface="Arial" pitchFamily="34" charset="0"/>
              <a:buChar char="•"/>
            </a:pPr>
            <a:r>
              <a:rPr lang="en-US" sz="3400" dirty="0" smtClean="0"/>
              <a:t>Bilateral Wave</a:t>
            </a:r>
          </a:p>
          <a:p>
            <a:pPr marL="1143000" indent="-1143000" algn="just">
              <a:buFont typeface="Arial" pitchFamily="34" charset="0"/>
              <a:buChar char="•"/>
            </a:pPr>
            <a:r>
              <a:rPr lang="en-US" sz="3400" dirty="0" smtClean="0"/>
              <a:t>Head Side to Side</a:t>
            </a:r>
          </a:p>
          <a:p>
            <a:pPr marL="1143000" indent="-1143000" algn="just">
              <a:buFont typeface="Arial" pitchFamily="34" charset="0"/>
              <a:buChar char="•"/>
            </a:pPr>
            <a:r>
              <a:rPr lang="en-US" sz="3400" dirty="0" smtClean="0"/>
              <a:t>Reach Across</a:t>
            </a:r>
          </a:p>
          <a:p>
            <a:pPr marL="1143000" indent="-1143000" algn="just">
              <a:buFont typeface="Arial" pitchFamily="34" charset="0"/>
              <a:buChar char="•"/>
            </a:pPr>
            <a:r>
              <a:rPr lang="en-US" sz="3400" dirty="0" smtClean="0"/>
              <a:t>Reach Forward</a:t>
            </a:r>
          </a:p>
          <a:p>
            <a:pPr marL="1143000" indent="-1143000" algn="just">
              <a:buFont typeface="Arial" pitchFamily="34" charset="0"/>
              <a:buChar char="•"/>
            </a:pPr>
            <a:r>
              <a:rPr lang="en-US" sz="3400" dirty="0" smtClean="0"/>
              <a:t>Reach Scoop</a:t>
            </a:r>
          </a:p>
          <a:p>
            <a:pPr marL="1143000" indent="-1143000" algn="just">
              <a:buFont typeface="Arial" pitchFamily="34" charset="0"/>
              <a:buChar char="•"/>
            </a:pPr>
            <a:r>
              <a:rPr lang="en-US" sz="3400" dirty="0" smtClean="0"/>
              <a:t>Reach Up</a:t>
            </a:r>
          </a:p>
          <a:p>
            <a:pPr marL="1143000" indent="-1143000" algn="just">
              <a:buFont typeface="Arial" pitchFamily="34" charset="0"/>
              <a:buChar char="•"/>
            </a:pPr>
            <a:r>
              <a:rPr lang="en-US" sz="3400" dirty="0" smtClean="0"/>
              <a:t>Reach Up and Forward</a:t>
            </a:r>
          </a:p>
          <a:p>
            <a:pPr marL="1143000" indent="-1143000" algn="just">
              <a:buFont typeface="Arial" pitchFamily="34" charset="0"/>
              <a:buChar char="•"/>
            </a:pPr>
            <a:r>
              <a:rPr lang="en-US" sz="3400" dirty="0" smtClean="0"/>
              <a:t>Rowing</a:t>
            </a:r>
          </a:p>
          <a:p>
            <a:pPr marL="1143000" indent="-1143000" algn="just">
              <a:buFont typeface="Arial" pitchFamily="34" charset="0"/>
              <a:buChar char="•"/>
            </a:pPr>
            <a:r>
              <a:rPr lang="en-US" sz="3400" dirty="0" smtClean="0"/>
              <a:t>Saturday Night Fever</a:t>
            </a:r>
          </a:p>
          <a:p>
            <a:pPr marL="1143000" indent="-1143000" algn="just">
              <a:buFont typeface="Arial" pitchFamily="34" charset="0"/>
              <a:buChar char="•"/>
            </a:pPr>
            <a:r>
              <a:rPr lang="en-US" sz="3400" dirty="0" smtClean="0"/>
              <a:t>Shoulder Turn</a:t>
            </a:r>
          </a:p>
          <a:p>
            <a:pPr marL="1143000" indent="-1143000" algn="just">
              <a:buFont typeface="Arial" pitchFamily="34" charset="0"/>
              <a:buChar char="•"/>
            </a:pPr>
            <a:r>
              <a:rPr lang="en-US" sz="3400" dirty="0" smtClean="0"/>
              <a:t>Stirring</a:t>
            </a:r>
          </a:p>
          <a:p>
            <a:pPr marL="1143000" indent="-1143000" algn="just">
              <a:buFont typeface="Arial" pitchFamily="34" charset="0"/>
              <a:buChar char="•"/>
            </a:pPr>
            <a:r>
              <a:rPr lang="en-US" sz="3400" dirty="0" smtClean="0"/>
              <a:t>Stop</a:t>
            </a:r>
          </a:p>
          <a:p>
            <a:pPr marL="1143000" indent="-1143000" algn="just">
              <a:buFont typeface="Arial" pitchFamily="34" charset="0"/>
              <a:buChar char="•"/>
            </a:pPr>
            <a:r>
              <a:rPr lang="en-US" sz="3400" dirty="0" smtClean="0"/>
              <a:t>Sweep Left</a:t>
            </a:r>
          </a:p>
          <a:p>
            <a:pPr marL="1143000" indent="-1143000" algn="just">
              <a:buFont typeface="Arial" pitchFamily="34" charset="0"/>
              <a:buChar char="•"/>
            </a:pPr>
            <a:r>
              <a:rPr lang="en-US" sz="3400" dirty="0" smtClean="0"/>
              <a:t>Sweep Right</a:t>
            </a:r>
          </a:p>
          <a:p>
            <a:pPr algn="just"/>
            <a:endParaRPr lang="en-US" sz="3400" dirty="0" smtClean="0"/>
          </a:p>
          <a:p>
            <a:pPr algn="just"/>
            <a:r>
              <a:rPr lang="en-US" sz="3400" dirty="0" smtClean="0"/>
              <a:t>There are a few special cases such as Sweep Left and Sweep Right </a:t>
            </a:r>
            <a:r>
              <a:rPr lang="en-US" sz="3400" dirty="0" smtClean="0"/>
              <a:t>needing </a:t>
            </a:r>
            <a:r>
              <a:rPr lang="en-US" sz="3400" dirty="0" smtClean="0"/>
              <a:t>separate implementations depending on the arm being used. Bilateral Shoulder Flexion and Bilateral Wave use both </a:t>
            </a:r>
            <a:r>
              <a:rPr lang="en-US" sz="3400" dirty="0" smtClean="0"/>
              <a:t>arms.</a:t>
            </a:r>
            <a:endParaRPr lang="en-US" sz="3400" dirty="0"/>
          </a:p>
        </p:txBody>
      </p:sp>
      <p:sp>
        <p:nvSpPr>
          <p:cNvPr id="46" name="TextBox 45"/>
          <p:cNvSpPr txBox="1"/>
          <p:nvPr/>
        </p:nvSpPr>
        <p:spPr>
          <a:xfrm>
            <a:off x="36058155" y="19451820"/>
            <a:ext cx="6792686" cy="830997"/>
          </a:xfrm>
          <a:prstGeom prst="rect">
            <a:avLst/>
          </a:prstGeom>
          <a:noFill/>
        </p:spPr>
        <p:txBody>
          <a:bodyPr wrap="square" rtlCol="0">
            <a:spAutoFit/>
          </a:bodyPr>
          <a:lstStyle/>
          <a:p>
            <a:pPr algn="ctr"/>
            <a:r>
              <a:rPr lang="en-US" sz="2400" dirty="0" smtClean="0"/>
              <a:t>Figure 4. Two views of the skeleton we used. Each point has its own local coordinate system.</a:t>
            </a:r>
            <a:endParaRPr lang="en-US" sz="2400" dirty="0"/>
          </a:p>
        </p:txBody>
      </p:sp>
      <p:pic>
        <p:nvPicPr>
          <p:cNvPr id="7" name="Picture 2" descr="C:\Users\Tristan\Desktop\trist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2450" y="11222123"/>
            <a:ext cx="5568008" cy="37827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ristan\Desktop\trista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2451" y="15083743"/>
            <a:ext cx="5568008" cy="3828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ristan\AppData\Local\Temp\Game_State_Dia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445" y="25374518"/>
            <a:ext cx="9684915" cy="270804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892446" y="24323111"/>
            <a:ext cx="11066439" cy="1015663"/>
          </a:xfrm>
          <a:prstGeom prst="rect">
            <a:avLst/>
          </a:prstGeom>
          <a:noFill/>
        </p:spPr>
        <p:txBody>
          <a:bodyPr wrap="square" rtlCol="0">
            <a:spAutoFit/>
          </a:bodyPr>
          <a:lstStyle/>
          <a:p>
            <a:r>
              <a:rPr lang="en-US" sz="6000" b="1" dirty="0" smtClean="0"/>
              <a:t>Game State Diagram</a:t>
            </a:r>
            <a:endParaRPr lang="en-US" sz="6000" b="1" dirty="0"/>
          </a:p>
        </p:txBody>
      </p:sp>
      <p:sp>
        <p:nvSpPr>
          <p:cNvPr id="30" name="TextBox 29"/>
          <p:cNvSpPr txBox="1"/>
          <p:nvPr/>
        </p:nvSpPr>
        <p:spPr>
          <a:xfrm>
            <a:off x="4245807" y="28468447"/>
            <a:ext cx="4736284" cy="461665"/>
          </a:xfrm>
          <a:prstGeom prst="rect">
            <a:avLst/>
          </a:prstGeom>
          <a:noFill/>
        </p:spPr>
        <p:txBody>
          <a:bodyPr wrap="square" rtlCol="0">
            <a:spAutoFit/>
          </a:bodyPr>
          <a:lstStyle/>
          <a:p>
            <a:pPr algn="ctr"/>
            <a:r>
              <a:rPr lang="en-US" sz="2400" dirty="0" smtClean="0"/>
              <a:t>Figure 2. State Diagram</a:t>
            </a:r>
            <a:endParaRPr lang="en-US" sz="2400" dirty="0"/>
          </a:p>
        </p:txBody>
      </p:sp>
      <p:sp>
        <p:nvSpPr>
          <p:cNvPr id="31" name="TextBox 30"/>
          <p:cNvSpPr txBox="1"/>
          <p:nvPr/>
        </p:nvSpPr>
        <p:spPr>
          <a:xfrm>
            <a:off x="15976086" y="7246158"/>
            <a:ext cx="11066439" cy="1015663"/>
          </a:xfrm>
          <a:prstGeom prst="rect">
            <a:avLst/>
          </a:prstGeom>
          <a:noFill/>
        </p:spPr>
        <p:txBody>
          <a:bodyPr wrap="square" rtlCol="0">
            <a:spAutoFit/>
          </a:bodyPr>
          <a:lstStyle/>
          <a:p>
            <a:r>
              <a:rPr lang="en-US" sz="6000" b="1" dirty="0" smtClean="0"/>
              <a:t>Terrain Creation</a:t>
            </a:r>
            <a:endParaRPr lang="en-US" sz="6000" b="1" dirty="0"/>
          </a:p>
        </p:txBody>
      </p:sp>
      <p:sp>
        <p:nvSpPr>
          <p:cNvPr id="8" name="TextBox 7"/>
          <p:cNvSpPr txBox="1"/>
          <p:nvPr/>
        </p:nvSpPr>
        <p:spPr>
          <a:xfrm>
            <a:off x="15976086" y="8644317"/>
            <a:ext cx="10785921" cy="4278094"/>
          </a:xfrm>
          <a:prstGeom prst="rect">
            <a:avLst/>
          </a:prstGeom>
          <a:noFill/>
        </p:spPr>
        <p:txBody>
          <a:bodyPr wrap="square" rtlCol="0">
            <a:spAutoFit/>
          </a:bodyPr>
          <a:lstStyle/>
          <a:p>
            <a:pPr algn="just"/>
            <a:r>
              <a:rPr lang="en-US" sz="3400" dirty="0" smtClean="0"/>
              <a:t>All of the landscape is procedurally generated. The canyon is generated as a straight river and </a:t>
            </a:r>
            <a:r>
              <a:rPr lang="en-US" sz="3400" dirty="0" smtClean="0"/>
              <a:t>then </a:t>
            </a:r>
            <a:r>
              <a:rPr lang="en-US" sz="3400" dirty="0" smtClean="0"/>
              <a:t>curved by applying different functions to it. The cave is also generated randomly by </a:t>
            </a:r>
            <a:r>
              <a:rPr lang="en-US" sz="3400" dirty="0" smtClean="0"/>
              <a:t>selecting </a:t>
            </a:r>
            <a:r>
              <a:rPr lang="en-US" sz="3400" dirty="0" smtClean="0"/>
              <a:t>different cave tiles to piece together while ensuring there is always a path that connects the entrance to the exit</a:t>
            </a:r>
            <a:r>
              <a:rPr lang="en-US" sz="3400" dirty="0" smtClean="0"/>
              <a:t>. Once a complete cave has been created, it is than modeled into 3-space. This is what is finally rendered into the game.</a:t>
            </a:r>
            <a:endParaRPr lang="en-US" sz="3400" dirty="0"/>
          </a:p>
        </p:txBody>
      </p:sp>
      <p:sp>
        <p:nvSpPr>
          <p:cNvPr id="32" name="TextBox 31"/>
          <p:cNvSpPr txBox="1"/>
          <p:nvPr/>
        </p:nvSpPr>
        <p:spPr>
          <a:xfrm>
            <a:off x="17409018" y="17201125"/>
            <a:ext cx="8200571" cy="830997"/>
          </a:xfrm>
          <a:prstGeom prst="rect">
            <a:avLst/>
          </a:prstGeom>
          <a:noFill/>
        </p:spPr>
        <p:txBody>
          <a:bodyPr wrap="square" rtlCol="0">
            <a:spAutoFit/>
          </a:bodyPr>
          <a:lstStyle/>
          <a:p>
            <a:pPr algn="ctr"/>
            <a:r>
              <a:rPr lang="en-US" sz="2400" dirty="0" smtClean="0"/>
              <a:t>Figure </a:t>
            </a:r>
            <a:r>
              <a:rPr lang="en-US" sz="2400" dirty="0"/>
              <a:t>3</a:t>
            </a:r>
            <a:r>
              <a:rPr lang="en-US" sz="2400" dirty="0" smtClean="0"/>
              <a:t>. </a:t>
            </a:r>
            <a:r>
              <a:rPr lang="en-US" sz="2400" dirty="0" smtClean="0"/>
              <a:t>The left image is a </a:t>
            </a:r>
            <a:r>
              <a:rPr lang="en-US" sz="2400" dirty="0" smtClean="0"/>
              <a:t>4x4 block of cave </a:t>
            </a:r>
            <a:r>
              <a:rPr lang="en-US" sz="2400" dirty="0" smtClean="0"/>
              <a:t>tiles, the right image is the tile modeled  in 3-space</a:t>
            </a:r>
            <a:endParaRPr lang="en-US" sz="2400" dirty="0"/>
          </a:p>
        </p:txBody>
      </p:sp>
      <p:pic>
        <p:nvPicPr>
          <p:cNvPr id="1029" name="Picture 5" descr="C:\Users\Tristan\AppData\Local\Temp\maze_tiling4x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9100" y="13160360"/>
            <a:ext cx="3876332" cy="38375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docs.google.com/drawings/image?id=s_2P43kLk3MvO80C-pbl22A&amp;w=682&amp;h=490&amp;rev=108&amp;ac=1"/>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https://docs.google.com/drawings/image?id=s_2P43kLk3MvO80C-pbl22A&amp;w=682&amp;h=490&amp;rev=108&amp;ac=1"/>
          <p:cNvSpPr>
            <a:spLocks noChangeAspect="1" noChangeArrowheads="1"/>
          </p:cNvSpPr>
          <p:nvPr/>
        </p:nvSpPr>
        <p:spPr bwMode="auto">
          <a:xfrm>
            <a:off x="307975" y="-122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https://docs.google.com/drawings/image?id=s_2P43kLk3MvO80C-pbl22A&amp;w=682&amp;h=490&amp;rev=108&amp;ac=1"/>
          <p:cNvSpPr>
            <a:spLocks noChangeAspect="1" noChangeArrowheads="1"/>
          </p:cNvSpPr>
          <p:nvPr/>
        </p:nvSpPr>
        <p:spPr bwMode="auto">
          <a:xfrm>
            <a:off x="460375" y="301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C:\Users\Tristan\Desktop\tem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5156" y="13945342"/>
            <a:ext cx="7085062" cy="509044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972020" y="29503297"/>
            <a:ext cx="10972800" cy="3539430"/>
          </a:xfrm>
          <a:prstGeom prst="rect">
            <a:avLst/>
          </a:prstGeom>
        </p:spPr>
        <p:txBody>
          <a:bodyPr>
            <a:spAutoFit/>
          </a:bodyPr>
          <a:lstStyle/>
          <a:p>
            <a:pPr lvl="0" algn="just"/>
            <a:r>
              <a:rPr lang="en-US" sz="3200" dirty="0" smtClean="0">
                <a:solidFill>
                  <a:prstClr val="black"/>
                </a:solidFill>
              </a:rPr>
              <a:t>Once the game is started, the first thing to run are the credits. By hitting the escape key the user is able to skip this screen to go straight to the main menu. From the main menu the user may go to the options screen, exit the game, or begin playing. Should the user decide to play, a loading screen will appear as all of the game content is loaded. Once this is done the user will be moved on to the gameplay screen.</a:t>
            </a:r>
            <a:endParaRPr lang="en-US" sz="3200" dirty="0">
              <a:solidFill>
                <a:prstClr val="black"/>
              </a:solidFill>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5430" y="13160360"/>
            <a:ext cx="5138055" cy="385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73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6129</TotalTime>
  <Words>974</Words>
  <Application>Microsoft Office PowerPoint</Application>
  <PresentationFormat>Custom</PresentationFormat>
  <Paragraphs>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Tristan Reichardt</cp:lastModifiedBy>
  <cp:revision>200</cp:revision>
  <dcterms:created xsi:type="dcterms:W3CDTF">2012-02-12T11:14:37Z</dcterms:created>
  <dcterms:modified xsi:type="dcterms:W3CDTF">2012-12-11T00:39:51Z</dcterms:modified>
</cp:coreProperties>
</file>