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15" autoAdjust="0"/>
  </p:normalViewPr>
  <p:slideViewPr>
    <p:cSldViewPr snapToGrid="0" snapToObjects="1">
      <p:cViewPr varScale="1">
        <p:scale>
          <a:sx n="16" d="100"/>
          <a:sy n="16" d="100"/>
        </p:scale>
        <p:origin x="-1866" y="-192"/>
      </p:cViewPr>
      <p:guideLst>
        <p:guide orient="horz" pos="12096"/>
        <p:guide pos="138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EC14B-EE50-46C7-BD28-8659424B6B3B}" type="datetimeFigureOut">
              <a:rPr lang="en-US" smtClean="0"/>
              <a:t>12/10/2012</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A107D-559C-46FE-8160-52E2DB6096F4}" type="slidenum">
              <a:rPr lang="en-US" smtClean="0"/>
              <a:t>‹#›</a:t>
            </a:fld>
            <a:endParaRPr lang="en-US"/>
          </a:p>
        </p:txBody>
      </p:sp>
    </p:spTree>
    <p:extLst>
      <p:ext uri="{BB962C8B-B14F-4D97-AF65-F5344CB8AC3E}">
        <p14:creationId xmlns:p14="http://schemas.microsoft.com/office/powerpoint/2010/main" val="275357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A107D-559C-46FE-8160-52E2DB6096F4}" type="slidenum">
              <a:rPr lang="en-US" smtClean="0"/>
              <a:t>1</a:t>
            </a:fld>
            <a:endParaRPr lang="en-US"/>
          </a:p>
        </p:txBody>
      </p:sp>
    </p:spTree>
    <p:extLst>
      <p:ext uri="{BB962C8B-B14F-4D97-AF65-F5344CB8AC3E}">
        <p14:creationId xmlns:p14="http://schemas.microsoft.com/office/powerpoint/2010/main" val="23929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2938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967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18030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087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318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17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4"/>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3" y="12179301"/>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7361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7736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817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441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7313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12/10/2012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a:p>
        </p:txBody>
      </p:sp>
    </p:spTree>
    <p:extLst>
      <p:ext uri="{BB962C8B-B14F-4D97-AF65-F5344CB8AC3E}">
        <p14:creationId xmlns:p14="http://schemas.microsoft.com/office/powerpoint/2010/main" val="7353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0218" y="1155509"/>
            <a:ext cx="24290764" cy="2400657"/>
          </a:xfrm>
          <a:prstGeom prst="rect">
            <a:avLst/>
          </a:prstGeom>
          <a:noFill/>
        </p:spPr>
        <p:txBody>
          <a:bodyPr wrap="square" rtlCol="0">
            <a:spAutoFit/>
          </a:bodyPr>
          <a:lstStyle/>
          <a:p>
            <a:pPr algn="ctr"/>
            <a:r>
              <a:rPr lang="en-US" sz="15000" b="1" dirty="0" smtClean="0"/>
              <a:t>Canyon Adventure Therapy</a:t>
            </a:r>
            <a:endParaRPr lang="en-US" sz="15000" b="1" dirty="0"/>
          </a:p>
        </p:txBody>
      </p:sp>
      <p:sp>
        <p:nvSpPr>
          <p:cNvPr id="4" name="TextBox 3"/>
          <p:cNvSpPr txBox="1"/>
          <p:nvPr/>
        </p:nvSpPr>
        <p:spPr>
          <a:xfrm>
            <a:off x="10723418" y="3586232"/>
            <a:ext cx="22444363" cy="1246495"/>
          </a:xfrm>
          <a:prstGeom prst="rect">
            <a:avLst/>
          </a:prstGeom>
          <a:noFill/>
        </p:spPr>
        <p:txBody>
          <a:bodyPr wrap="square" rtlCol="0">
            <a:spAutoFit/>
          </a:bodyPr>
          <a:lstStyle/>
          <a:p>
            <a:pPr algn="ctr"/>
            <a:r>
              <a:rPr lang="en-US" sz="7500" b="1" dirty="0" smtClean="0"/>
              <a:t>David </a:t>
            </a:r>
            <a:r>
              <a:rPr lang="en-US" sz="7500" b="1" dirty="0" err="1" smtClean="0"/>
              <a:t>Maung</a:t>
            </a:r>
            <a:r>
              <a:rPr lang="en-US" sz="7500" b="1" dirty="0" smtClean="0"/>
              <a:t>, Tristan </a:t>
            </a:r>
            <a:r>
              <a:rPr lang="en-US" sz="7500" b="1" dirty="0" err="1" smtClean="0"/>
              <a:t>Reichardt</a:t>
            </a:r>
            <a:r>
              <a:rPr lang="en-US" sz="7500" b="1" dirty="0" smtClean="0"/>
              <a:t>, Dan </a:t>
            </a:r>
            <a:r>
              <a:rPr lang="en-US" sz="7500" b="1" dirty="0" err="1" smtClean="0"/>
              <a:t>Bibyk</a:t>
            </a:r>
            <a:r>
              <a:rPr lang="en-US" sz="7500" b="1" dirty="0" smtClean="0"/>
              <a:t>, Juan Roman</a:t>
            </a:r>
            <a:endParaRPr lang="en-US" sz="7500" b="1" dirty="0"/>
          </a:p>
        </p:txBody>
      </p:sp>
      <p:sp>
        <p:nvSpPr>
          <p:cNvPr id="10" name="TextBox 9"/>
          <p:cNvSpPr txBox="1"/>
          <p:nvPr/>
        </p:nvSpPr>
        <p:spPr>
          <a:xfrm>
            <a:off x="14484889" y="4832727"/>
            <a:ext cx="14921420" cy="1785104"/>
          </a:xfrm>
          <a:prstGeom prst="rect">
            <a:avLst/>
          </a:prstGeom>
          <a:noFill/>
        </p:spPr>
        <p:txBody>
          <a:bodyPr wrap="square" rtlCol="0">
            <a:spAutoFit/>
          </a:bodyPr>
          <a:lstStyle/>
          <a:p>
            <a:pPr algn="ctr"/>
            <a:r>
              <a:rPr lang="en-US" sz="5500" dirty="0" smtClean="0"/>
              <a:t>Department of Computer Science and Engineering</a:t>
            </a:r>
          </a:p>
          <a:p>
            <a:pPr algn="ctr"/>
            <a:r>
              <a:rPr lang="en-US" sz="5500" dirty="0" smtClean="0"/>
              <a:t>The Ohio State University</a:t>
            </a:r>
            <a:endParaRPr lang="en-US" sz="5500" dirty="0"/>
          </a:p>
        </p:txBody>
      </p:sp>
      <p:pic>
        <p:nvPicPr>
          <p:cNvPr id="11" name="Picture 10" descr="top 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074"/>
            <a:ext cx="43891200" cy="1231900"/>
          </a:xfrm>
          <a:prstGeom prst="rect">
            <a:avLst/>
          </a:prstGeom>
        </p:spPr>
      </p:pic>
      <p:sp>
        <p:nvSpPr>
          <p:cNvPr id="13" name="TextBox 12"/>
          <p:cNvSpPr txBox="1"/>
          <p:nvPr/>
        </p:nvSpPr>
        <p:spPr>
          <a:xfrm>
            <a:off x="1972020" y="32193279"/>
            <a:ext cx="11556318" cy="477054"/>
          </a:xfrm>
          <a:prstGeom prst="rect">
            <a:avLst/>
          </a:prstGeom>
          <a:noFill/>
        </p:spPr>
        <p:txBody>
          <a:bodyPr wrap="square" rtlCol="0">
            <a:spAutoFit/>
          </a:bodyPr>
          <a:lstStyle/>
          <a:p>
            <a:endParaRPr lang="en-US" sz="2500" dirty="0"/>
          </a:p>
        </p:txBody>
      </p:sp>
      <p:sp>
        <p:nvSpPr>
          <p:cNvPr id="18" name="TextBox 17"/>
          <p:cNvSpPr txBox="1"/>
          <p:nvPr/>
        </p:nvSpPr>
        <p:spPr>
          <a:xfrm>
            <a:off x="28950434" y="7240671"/>
            <a:ext cx="11066439" cy="1015663"/>
          </a:xfrm>
          <a:prstGeom prst="rect">
            <a:avLst/>
          </a:prstGeom>
          <a:noFill/>
        </p:spPr>
        <p:txBody>
          <a:bodyPr wrap="square" rtlCol="0">
            <a:spAutoFit/>
          </a:bodyPr>
          <a:lstStyle/>
          <a:p>
            <a:r>
              <a:rPr lang="en-US" sz="6000" b="1" dirty="0" smtClean="0"/>
              <a:t>The Problem</a:t>
            </a:r>
            <a:endParaRPr lang="en-US" sz="6000" b="1" dirty="0"/>
          </a:p>
        </p:txBody>
      </p:sp>
      <p:sp>
        <p:nvSpPr>
          <p:cNvPr id="20" name="TextBox 19"/>
          <p:cNvSpPr txBox="1"/>
          <p:nvPr/>
        </p:nvSpPr>
        <p:spPr>
          <a:xfrm>
            <a:off x="28950435" y="8709638"/>
            <a:ext cx="11066439" cy="3416320"/>
          </a:xfrm>
          <a:prstGeom prst="rect">
            <a:avLst/>
          </a:prstGeom>
          <a:noFill/>
        </p:spPr>
        <p:txBody>
          <a:bodyPr wrap="square" rtlCol="0">
            <a:spAutoFit/>
          </a:bodyPr>
          <a:lstStyle/>
          <a:p>
            <a:pPr algn="just"/>
            <a:r>
              <a:rPr lang="en-US" sz="3600" dirty="0" smtClean="0"/>
              <a:t>Constraint-Induced </a:t>
            </a:r>
            <a:r>
              <a:rPr lang="en-US" sz="3600" dirty="0"/>
              <a:t>therapy is unavailable to most patients due to its cost, travel/scheduling demands, and </a:t>
            </a:r>
            <a:r>
              <a:rPr lang="en-US" sz="3600" dirty="0" smtClean="0"/>
              <a:t>lack </a:t>
            </a:r>
            <a:r>
              <a:rPr lang="en-US" sz="3600" dirty="0"/>
              <a:t>of trained providers. </a:t>
            </a:r>
            <a:r>
              <a:rPr lang="en-US" sz="3600" dirty="0" smtClean="0"/>
              <a:t>There </a:t>
            </a:r>
            <a:r>
              <a:rPr lang="en-US" sz="3600" dirty="0"/>
              <a:t>is a fundamental need for low-cost, accessible interventions with the potential to improve arm function post-stroke. </a:t>
            </a:r>
            <a:r>
              <a:rPr lang="en-US" sz="3600" dirty="0" err="1" smtClean="0"/>
              <a:t>Wexner</a:t>
            </a:r>
            <a:r>
              <a:rPr lang="en-US" sz="3600" dirty="0" smtClean="0"/>
              <a:t> Medical Center is home to some of these rare providers.</a:t>
            </a:r>
            <a:endParaRPr lang="en-US" sz="3400" dirty="0"/>
          </a:p>
        </p:txBody>
      </p:sp>
      <p:sp>
        <p:nvSpPr>
          <p:cNvPr id="19" name="TextBox 18"/>
          <p:cNvSpPr txBox="1"/>
          <p:nvPr/>
        </p:nvSpPr>
        <p:spPr>
          <a:xfrm>
            <a:off x="2216959" y="7240671"/>
            <a:ext cx="11066439" cy="1015663"/>
          </a:xfrm>
          <a:prstGeom prst="rect">
            <a:avLst/>
          </a:prstGeom>
          <a:noFill/>
        </p:spPr>
        <p:txBody>
          <a:bodyPr wrap="square" rtlCol="0">
            <a:spAutoFit/>
          </a:bodyPr>
          <a:lstStyle/>
          <a:p>
            <a:r>
              <a:rPr lang="en-US" sz="6000" b="1" dirty="0" smtClean="0"/>
              <a:t>Stroke Definition</a:t>
            </a:r>
            <a:endParaRPr lang="en-US" sz="6000" b="1" dirty="0"/>
          </a:p>
        </p:txBody>
      </p:sp>
      <p:sp>
        <p:nvSpPr>
          <p:cNvPr id="23" name="TextBox 22"/>
          <p:cNvSpPr txBox="1"/>
          <p:nvPr/>
        </p:nvSpPr>
        <p:spPr>
          <a:xfrm>
            <a:off x="2202131" y="8709638"/>
            <a:ext cx="11066439" cy="8402300"/>
          </a:xfrm>
          <a:prstGeom prst="rect">
            <a:avLst/>
          </a:prstGeom>
          <a:noFill/>
        </p:spPr>
        <p:txBody>
          <a:bodyPr wrap="square" rtlCol="0">
            <a:spAutoFit/>
          </a:bodyPr>
          <a:lstStyle/>
          <a:p>
            <a:pPr algn="just"/>
            <a:r>
              <a:rPr lang="en-US" sz="3600" dirty="0" smtClean="0"/>
              <a:t>A stroke occurs when blood flow is interrupted to part of the brain. Without blood to supply oxygen, nutrients, and to remove waste products, brain cells quickly begin to die. Depending on the region of the brain affected, a stroke may cause paralysis, speech impairment, loss of memory and reasoning ability, coma, or death. A stroke also is sometimes called a brain attack or a cerebrovascular accident (CVA).</a:t>
            </a:r>
          </a:p>
          <a:p>
            <a:pPr algn="just"/>
            <a:endParaRPr lang="en-US" sz="3600" dirty="0" smtClean="0"/>
          </a:p>
          <a:p>
            <a:pPr algn="just"/>
            <a:r>
              <a:rPr lang="en-US" sz="3600" dirty="0" smtClean="0"/>
              <a:t>Stroke is a leading cause of serious, long-term disability in the United States. Each year about 700,000 people experience a stroke; approximately 50% of survivors become disabled with regard to arm–hand performance, and 26% of survivors are dependent on others for activities of daily living.</a:t>
            </a:r>
            <a:endParaRPr lang="en-US" sz="3600" dirty="0"/>
          </a:p>
        </p:txBody>
      </p:sp>
      <p:sp>
        <p:nvSpPr>
          <p:cNvPr id="24" name="TextBox 23"/>
          <p:cNvSpPr txBox="1"/>
          <p:nvPr/>
        </p:nvSpPr>
        <p:spPr>
          <a:xfrm>
            <a:off x="2202126" y="26280552"/>
            <a:ext cx="11066439" cy="1015663"/>
          </a:xfrm>
          <a:prstGeom prst="rect">
            <a:avLst/>
          </a:prstGeom>
          <a:noFill/>
        </p:spPr>
        <p:txBody>
          <a:bodyPr wrap="square" rtlCol="0">
            <a:spAutoFit/>
          </a:bodyPr>
          <a:lstStyle/>
          <a:p>
            <a:r>
              <a:rPr lang="en-US" sz="6000" b="1" dirty="0" smtClean="0"/>
              <a:t>Treatment</a:t>
            </a:r>
            <a:endParaRPr lang="en-US" sz="6000" b="1" dirty="0"/>
          </a:p>
        </p:txBody>
      </p:sp>
      <p:sp>
        <p:nvSpPr>
          <p:cNvPr id="25" name="TextBox 24"/>
          <p:cNvSpPr txBox="1"/>
          <p:nvPr/>
        </p:nvSpPr>
        <p:spPr>
          <a:xfrm>
            <a:off x="2202127" y="28014170"/>
            <a:ext cx="11066439" cy="6740307"/>
          </a:xfrm>
          <a:prstGeom prst="rect">
            <a:avLst/>
          </a:prstGeom>
          <a:noFill/>
        </p:spPr>
        <p:txBody>
          <a:bodyPr wrap="square" rtlCol="0">
            <a:spAutoFit/>
          </a:bodyPr>
          <a:lstStyle/>
          <a:p>
            <a:pPr algn="just"/>
            <a:r>
              <a:rPr lang="en-US" sz="3600" dirty="0"/>
              <a:t>Although it was traditionally believed that stroke </a:t>
            </a:r>
            <a:r>
              <a:rPr lang="en-US" sz="3600" dirty="0" smtClean="0"/>
              <a:t>is </a:t>
            </a:r>
            <a:r>
              <a:rPr lang="en-US" sz="3600" dirty="0"/>
              <a:t>an intractable condition in which recovery of function is limited to the first 6 months post-stroke, a newer rehabilitation strategy, constraint-induced movement therapy (CI therapy), produces substantial </a:t>
            </a:r>
            <a:r>
              <a:rPr lang="en-US" sz="3600" dirty="0" smtClean="0"/>
              <a:t>recovery </a:t>
            </a:r>
            <a:r>
              <a:rPr lang="en-US" sz="3600" dirty="0"/>
              <a:t>years post-stroke.  CI therapy improves </a:t>
            </a:r>
            <a:r>
              <a:rPr lang="en-US" sz="3600" dirty="0" smtClean="0"/>
              <a:t>paretic </a:t>
            </a:r>
            <a:r>
              <a:rPr lang="en-US" sz="3600" dirty="0"/>
              <a:t>arm function and frequency of use and promotes structural and functional brain </a:t>
            </a:r>
            <a:r>
              <a:rPr lang="en-US" sz="3600" dirty="0" smtClean="0"/>
              <a:t>plasticity. In other words, CI therapy improves movement in the paralyzed arm while increasing the brains ability to change and adapt. This is crucial as recovery depends on a different part of the brain taking on the motor functions that were lost due to the stroke.</a:t>
            </a:r>
          </a:p>
        </p:txBody>
      </p:sp>
      <p:sp>
        <p:nvSpPr>
          <p:cNvPr id="33" name="TextBox 32"/>
          <p:cNvSpPr txBox="1"/>
          <p:nvPr/>
        </p:nvSpPr>
        <p:spPr>
          <a:xfrm>
            <a:off x="28950435" y="19195443"/>
            <a:ext cx="10281094" cy="7294305"/>
          </a:xfrm>
          <a:prstGeom prst="rect">
            <a:avLst/>
          </a:prstGeom>
          <a:noFill/>
        </p:spPr>
        <p:txBody>
          <a:bodyPr wrap="square" rtlCol="0">
            <a:spAutoFit/>
          </a:bodyPr>
          <a:lstStyle/>
          <a:p>
            <a:pPr algn="just"/>
            <a:r>
              <a:rPr lang="en-US" sz="6000" b="1" dirty="0" smtClean="0"/>
              <a:t>The Solution</a:t>
            </a:r>
          </a:p>
          <a:p>
            <a:pPr algn="just"/>
            <a:endParaRPr lang="en-US" sz="3400" dirty="0"/>
          </a:p>
          <a:p>
            <a:pPr algn="just"/>
            <a:r>
              <a:rPr lang="en-US" sz="3400" dirty="0" smtClean="0"/>
              <a:t>Canyon Adventure was the solution to this problem. With it, patients will have a cheap, effective, portable therapy tool that they can use at their leisure. </a:t>
            </a:r>
            <a:r>
              <a:rPr lang="en-US" sz="3400" dirty="0" smtClean="0"/>
              <a:t>All the patient needs is access to a computer and a Kinect. </a:t>
            </a:r>
            <a:r>
              <a:rPr lang="en-US" sz="3400" dirty="0" smtClean="0"/>
              <a:t>They </a:t>
            </a:r>
            <a:r>
              <a:rPr lang="en-US" sz="3400" dirty="0" smtClean="0"/>
              <a:t>will have to perform certain motions in the game that have been tailored specifically to help their recovery. These motions are what will move the patient and allow them to play the game. It will also help to take their mind off of the fact that they are actually taking part in physical therapy. In this way, our game will be able to speed the patients recovery as well as keep their spirits high.</a:t>
            </a:r>
            <a:endParaRPr lang="en-US" sz="3400" dirty="0"/>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959" y="18237200"/>
            <a:ext cx="3835814" cy="480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714" y="18179998"/>
            <a:ext cx="6923315" cy="486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655229" y="23684962"/>
            <a:ext cx="10160232" cy="1200329"/>
          </a:xfrm>
          <a:prstGeom prst="rect">
            <a:avLst/>
          </a:prstGeom>
          <a:noFill/>
        </p:spPr>
        <p:txBody>
          <a:bodyPr wrap="square" rtlCol="0">
            <a:spAutoFit/>
          </a:bodyPr>
          <a:lstStyle/>
          <a:p>
            <a:pPr algn="ctr"/>
            <a:r>
              <a:rPr lang="en-US" sz="2400" dirty="0" smtClean="0"/>
              <a:t>Figure </a:t>
            </a:r>
            <a:r>
              <a:rPr lang="en-US" sz="2400" dirty="0"/>
              <a:t>1</a:t>
            </a:r>
            <a:r>
              <a:rPr lang="en-US" sz="2400" dirty="0" smtClean="0"/>
              <a:t>. The left image is a CT scan </a:t>
            </a:r>
            <a:r>
              <a:rPr lang="en-US" sz="2400" dirty="0"/>
              <a:t>slice of the brain showing a </a:t>
            </a:r>
            <a:r>
              <a:rPr lang="en-US" sz="2400" dirty="0" smtClean="0"/>
              <a:t>right-hemispheric ischemic stroke (darker half of the image). The right image is an example of ischemic stroke.</a:t>
            </a:r>
            <a:endParaRPr lang="en-US" sz="2400" dirty="0"/>
          </a:p>
        </p:txBody>
      </p:sp>
      <p:sp>
        <p:nvSpPr>
          <p:cNvPr id="47" name="TextBox 46"/>
          <p:cNvSpPr txBox="1"/>
          <p:nvPr/>
        </p:nvSpPr>
        <p:spPr>
          <a:xfrm>
            <a:off x="15694688" y="11347773"/>
            <a:ext cx="11066439" cy="1015663"/>
          </a:xfrm>
          <a:prstGeom prst="rect">
            <a:avLst/>
          </a:prstGeom>
          <a:noFill/>
        </p:spPr>
        <p:txBody>
          <a:bodyPr wrap="square" rtlCol="0">
            <a:spAutoFit/>
          </a:bodyPr>
          <a:lstStyle/>
          <a:p>
            <a:r>
              <a:rPr lang="en-US" sz="6000" b="1" dirty="0" smtClean="0"/>
              <a:t>Constraint-Induced Therapy</a:t>
            </a:r>
            <a:endParaRPr lang="en-US" sz="6000" b="1" dirty="0"/>
          </a:p>
        </p:txBody>
      </p:sp>
      <p:sp>
        <p:nvSpPr>
          <p:cNvPr id="49" name="TextBox 48"/>
          <p:cNvSpPr txBox="1"/>
          <p:nvPr/>
        </p:nvSpPr>
        <p:spPr>
          <a:xfrm>
            <a:off x="15694689" y="13166699"/>
            <a:ext cx="11066439" cy="10618291"/>
          </a:xfrm>
          <a:prstGeom prst="rect">
            <a:avLst/>
          </a:prstGeom>
          <a:noFill/>
        </p:spPr>
        <p:txBody>
          <a:bodyPr wrap="square" rtlCol="0">
            <a:spAutoFit/>
          </a:bodyPr>
          <a:lstStyle/>
          <a:p>
            <a:pPr algn="just"/>
            <a:r>
              <a:rPr lang="en-US" sz="3600" dirty="0" smtClean="0"/>
              <a:t>Constraint-induced </a:t>
            </a:r>
            <a:r>
              <a:rPr lang="en-US" sz="3600" dirty="0"/>
              <a:t>movement therapy (CI therapy) is a highly efficacious treatment for residual motor disability in chronic stroke. Its effectiveness is believed to be due, at least in part, to the therapy’s ability to aid the brain in “rewiring itself.” For example, CI therapy produces increases in brain volume in certain areas of the human brain (Gauthier et al., 2008).  </a:t>
            </a:r>
            <a:endParaRPr lang="en-US" sz="3600" dirty="0" smtClean="0"/>
          </a:p>
          <a:p>
            <a:pPr algn="just"/>
            <a:endParaRPr lang="en-US" sz="3600" dirty="0" smtClean="0"/>
          </a:p>
          <a:p>
            <a:pPr algn="just"/>
            <a:r>
              <a:rPr lang="en-US" sz="3600" dirty="0"/>
              <a:t>CI therapy </a:t>
            </a:r>
            <a:r>
              <a:rPr lang="en-US" sz="3600" dirty="0" smtClean="0"/>
              <a:t>was chosen because it:</a:t>
            </a:r>
            <a:endParaRPr lang="en-US" sz="3600" dirty="0"/>
          </a:p>
          <a:p>
            <a:pPr algn="just"/>
            <a:r>
              <a:rPr lang="en-US" sz="3600" b="1" dirty="0"/>
              <a:t>– </a:t>
            </a:r>
            <a:r>
              <a:rPr lang="en-US" sz="3600" dirty="0"/>
              <a:t>is highly standardized</a:t>
            </a:r>
          </a:p>
          <a:p>
            <a:pPr algn="just"/>
            <a:r>
              <a:rPr lang="en-US" sz="3600" b="1" dirty="0"/>
              <a:t>– </a:t>
            </a:r>
            <a:r>
              <a:rPr lang="en-US" sz="3600" dirty="0"/>
              <a:t>is intensive</a:t>
            </a:r>
          </a:p>
          <a:p>
            <a:pPr algn="just"/>
            <a:r>
              <a:rPr lang="en-US" sz="3600" b="1" dirty="0"/>
              <a:t>– </a:t>
            </a:r>
            <a:r>
              <a:rPr lang="en-US" sz="3600" dirty="0"/>
              <a:t>is highly efficacious for increasing the amount of use and </a:t>
            </a:r>
            <a:r>
              <a:rPr lang="en-US" sz="3600" dirty="0" smtClean="0"/>
              <a:t>motor ability </a:t>
            </a:r>
            <a:r>
              <a:rPr lang="en-US" sz="3600" dirty="0"/>
              <a:t>of an affected upper extremity after </a:t>
            </a:r>
            <a:r>
              <a:rPr lang="en-US" sz="3600" dirty="0" smtClean="0"/>
              <a:t>stroke</a:t>
            </a:r>
            <a:endParaRPr lang="en-US" sz="3600" dirty="0"/>
          </a:p>
          <a:p>
            <a:pPr algn="just"/>
            <a:r>
              <a:rPr lang="en-US" sz="3600" b="1" dirty="0"/>
              <a:t>– </a:t>
            </a:r>
            <a:r>
              <a:rPr lang="en-US" sz="3600" dirty="0"/>
              <a:t>is performed in the chronic phase of stroke, thus </a:t>
            </a:r>
            <a:r>
              <a:rPr lang="en-US" sz="3600" dirty="0" smtClean="0"/>
              <a:t>spontaneous reorganization </a:t>
            </a:r>
            <a:r>
              <a:rPr lang="en-US" sz="3600" dirty="0"/>
              <a:t>is not a confound</a:t>
            </a:r>
          </a:p>
          <a:p>
            <a:pPr algn="just"/>
            <a:r>
              <a:rPr lang="en-US" sz="3600" b="1" dirty="0"/>
              <a:t>– </a:t>
            </a:r>
            <a:r>
              <a:rPr lang="en-US" sz="3600" dirty="0"/>
              <a:t>has been shown to promote structural and ”functional”</a:t>
            </a:r>
          </a:p>
          <a:p>
            <a:pPr algn="just"/>
            <a:r>
              <a:rPr lang="en-US" sz="3600" dirty="0"/>
              <a:t>neuroplasticity, thus may moderate the limiting effects of </a:t>
            </a:r>
            <a:r>
              <a:rPr lang="en-US" sz="3600" dirty="0" smtClean="0"/>
              <a:t>ischemic necrosis location </a:t>
            </a:r>
            <a:r>
              <a:rPr lang="en-US" sz="3600" dirty="0"/>
              <a:t>on motor recovery</a:t>
            </a:r>
          </a:p>
          <a:p>
            <a:pPr algn="just"/>
            <a:endParaRPr lang="en-US" sz="3600" dirty="0" smtClean="0"/>
          </a:p>
        </p:txBody>
      </p:sp>
      <p:sp>
        <p:nvSpPr>
          <p:cNvPr id="51" name="TextBox 50"/>
          <p:cNvSpPr txBox="1"/>
          <p:nvPr/>
        </p:nvSpPr>
        <p:spPr>
          <a:xfrm>
            <a:off x="15994523" y="29077151"/>
            <a:ext cx="10160232" cy="461665"/>
          </a:xfrm>
          <a:prstGeom prst="rect">
            <a:avLst/>
          </a:prstGeom>
          <a:noFill/>
        </p:spPr>
        <p:txBody>
          <a:bodyPr wrap="square" rtlCol="0">
            <a:spAutoFit/>
          </a:bodyPr>
          <a:lstStyle/>
          <a:p>
            <a:pPr algn="ctr"/>
            <a:r>
              <a:rPr lang="en-US" sz="2400" dirty="0" smtClean="0"/>
              <a:t>Figure 2. Examples of Constraint-Induced Therapy</a:t>
            </a:r>
            <a:endParaRPr lang="en-US" sz="2400" dirty="0"/>
          </a:p>
        </p:txBody>
      </p:sp>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3626" y="12910788"/>
            <a:ext cx="7220054" cy="481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33662" y="26645826"/>
            <a:ext cx="7714640" cy="57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29010866" y="32687720"/>
            <a:ext cx="10160232" cy="461665"/>
          </a:xfrm>
          <a:prstGeom prst="rect">
            <a:avLst/>
          </a:prstGeom>
          <a:noFill/>
        </p:spPr>
        <p:txBody>
          <a:bodyPr wrap="square" rtlCol="0">
            <a:spAutoFit/>
          </a:bodyPr>
          <a:lstStyle/>
          <a:p>
            <a:pPr algn="ctr"/>
            <a:r>
              <a:rPr lang="en-US" sz="2400" dirty="0" smtClean="0"/>
              <a:t>Figure </a:t>
            </a:r>
            <a:r>
              <a:rPr lang="en-US" sz="2400" dirty="0"/>
              <a:t>4</a:t>
            </a:r>
            <a:r>
              <a:rPr lang="en-US" sz="2400" dirty="0" smtClean="0"/>
              <a:t>. Example view of Canyon Adventure</a:t>
            </a:r>
            <a:endParaRPr lang="en-US" sz="2400" dirty="0"/>
          </a:p>
        </p:txBody>
      </p:sp>
      <p:sp>
        <p:nvSpPr>
          <p:cNvPr id="53" name="TextBox 52"/>
          <p:cNvSpPr txBox="1"/>
          <p:nvPr/>
        </p:nvSpPr>
        <p:spPr>
          <a:xfrm>
            <a:off x="29403537" y="18006367"/>
            <a:ext cx="10160232" cy="461665"/>
          </a:xfrm>
          <a:prstGeom prst="rect">
            <a:avLst/>
          </a:prstGeom>
          <a:noFill/>
        </p:spPr>
        <p:txBody>
          <a:bodyPr wrap="square" rtlCol="0">
            <a:spAutoFit/>
          </a:bodyPr>
          <a:lstStyle/>
          <a:p>
            <a:pPr algn="ctr"/>
            <a:r>
              <a:rPr lang="en-US" sz="2400" dirty="0" smtClean="0"/>
              <a:t>Figure </a:t>
            </a:r>
            <a:r>
              <a:rPr lang="en-US" sz="2400" dirty="0"/>
              <a:t>3</a:t>
            </a:r>
            <a:r>
              <a:rPr lang="en-US" sz="2400" dirty="0" smtClean="0"/>
              <a:t>. </a:t>
            </a:r>
            <a:r>
              <a:rPr lang="en-US" sz="2400" dirty="0" err="1" smtClean="0"/>
              <a:t>Wexner</a:t>
            </a:r>
            <a:r>
              <a:rPr lang="en-US" sz="2400" dirty="0" smtClean="0"/>
              <a:t> Medical Center</a:t>
            </a:r>
            <a:endParaRPr lang="en-US" sz="2400" dirty="0"/>
          </a:p>
        </p:txBody>
      </p:sp>
      <p:pic>
        <p:nvPicPr>
          <p:cNvPr id="1026" name="Picture 2" descr="C:\Users\Tristan\Desktop\CI_Therapy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6011" y="24885291"/>
            <a:ext cx="5191850" cy="39248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ristan\Desktop\CI_Therapy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94689" y="24825959"/>
            <a:ext cx="5229955" cy="392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3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7430</TotalTime>
  <Words>656</Words>
  <Application>Microsoft Office PowerPoint</Application>
  <PresentationFormat>Custom</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Tristan Reichardt</cp:lastModifiedBy>
  <cp:revision>214</cp:revision>
  <dcterms:created xsi:type="dcterms:W3CDTF">2012-02-12T11:14:37Z</dcterms:created>
  <dcterms:modified xsi:type="dcterms:W3CDTF">2012-12-10T23:27:02Z</dcterms:modified>
</cp:coreProperties>
</file>