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15" autoAdjust="0"/>
  </p:normalViewPr>
  <p:slideViewPr>
    <p:cSldViewPr snapToGrid="0" snapToObjects="1">
      <p:cViewPr>
        <p:scale>
          <a:sx n="66" d="100"/>
          <a:sy n="66" d="100"/>
        </p:scale>
        <p:origin x="5814" y="2304"/>
      </p:cViewPr>
      <p:guideLst>
        <p:guide orient="horz" pos="12096"/>
        <p:guide pos="138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EC14B-EE50-46C7-BD28-8659424B6B3B}" type="datetimeFigureOut">
              <a:rPr lang="en-US" smtClean="0"/>
              <a:t>12/10/2012</a:t>
            </a:fld>
            <a:endParaRPr lang="en-US"/>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A107D-559C-46FE-8160-52E2DB6096F4}" type="slidenum">
              <a:rPr lang="en-US" smtClean="0"/>
              <a:t>‹#›</a:t>
            </a:fld>
            <a:endParaRPr lang="en-US"/>
          </a:p>
        </p:txBody>
      </p:sp>
    </p:spTree>
    <p:extLst>
      <p:ext uri="{BB962C8B-B14F-4D97-AF65-F5344CB8AC3E}">
        <p14:creationId xmlns:p14="http://schemas.microsoft.com/office/powerpoint/2010/main" val="275357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A107D-559C-46FE-8160-52E2DB6096F4}" type="slidenum">
              <a:rPr lang="en-US" smtClean="0"/>
              <a:t>1</a:t>
            </a:fld>
            <a:endParaRPr lang="en-US"/>
          </a:p>
        </p:txBody>
      </p:sp>
    </p:spTree>
    <p:extLst>
      <p:ext uri="{BB962C8B-B14F-4D97-AF65-F5344CB8AC3E}">
        <p14:creationId xmlns:p14="http://schemas.microsoft.com/office/powerpoint/2010/main" val="23929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2938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9675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18030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0870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7"/>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12/10/2012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3183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4"/>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4174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4"/>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1"/>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8596634"/>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3" y="12179301"/>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12/10/2012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17361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12/10/2012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7736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12/10/2012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81759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4"/>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4"/>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441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1"/>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8602982" y="30057094"/>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12/10/2012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a:p>
        </p:txBody>
      </p:sp>
    </p:spTree>
    <p:extLst>
      <p:ext uri="{BB962C8B-B14F-4D97-AF65-F5344CB8AC3E}">
        <p14:creationId xmlns:p14="http://schemas.microsoft.com/office/powerpoint/2010/main" val="247313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4"/>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12/10/2012</a:t>
            </a:fld>
            <a:endParaRPr lang="en-US"/>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a:p>
        </p:txBody>
      </p:sp>
    </p:spTree>
    <p:extLst>
      <p:ext uri="{BB962C8B-B14F-4D97-AF65-F5344CB8AC3E}">
        <p14:creationId xmlns:p14="http://schemas.microsoft.com/office/powerpoint/2010/main" val="73539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00218" y="1155509"/>
            <a:ext cx="24290764" cy="2400657"/>
          </a:xfrm>
          <a:prstGeom prst="rect">
            <a:avLst/>
          </a:prstGeom>
          <a:noFill/>
        </p:spPr>
        <p:txBody>
          <a:bodyPr wrap="square" rtlCol="0">
            <a:spAutoFit/>
          </a:bodyPr>
          <a:lstStyle/>
          <a:p>
            <a:pPr algn="ctr"/>
            <a:r>
              <a:rPr lang="en-US" sz="15000" b="1" dirty="0" smtClean="0"/>
              <a:t>Canyon Adventure Gameplay</a:t>
            </a:r>
            <a:endParaRPr lang="en-US" sz="15000" b="1" dirty="0"/>
          </a:p>
        </p:txBody>
      </p:sp>
      <p:sp>
        <p:nvSpPr>
          <p:cNvPr id="4" name="TextBox 3"/>
          <p:cNvSpPr txBox="1"/>
          <p:nvPr/>
        </p:nvSpPr>
        <p:spPr>
          <a:xfrm>
            <a:off x="10723418" y="3586232"/>
            <a:ext cx="22444363" cy="1246495"/>
          </a:xfrm>
          <a:prstGeom prst="rect">
            <a:avLst/>
          </a:prstGeom>
          <a:noFill/>
        </p:spPr>
        <p:txBody>
          <a:bodyPr wrap="square" rtlCol="0">
            <a:spAutoFit/>
          </a:bodyPr>
          <a:lstStyle/>
          <a:p>
            <a:pPr algn="ctr"/>
            <a:r>
              <a:rPr lang="en-US" sz="7500" b="1" dirty="0" smtClean="0"/>
              <a:t>David </a:t>
            </a:r>
            <a:r>
              <a:rPr lang="en-US" sz="7500" b="1" dirty="0" err="1" smtClean="0"/>
              <a:t>Maung</a:t>
            </a:r>
            <a:r>
              <a:rPr lang="en-US" sz="7500" b="1" dirty="0" smtClean="0"/>
              <a:t>, Tristan </a:t>
            </a:r>
            <a:r>
              <a:rPr lang="en-US" sz="7500" b="1" dirty="0" err="1" smtClean="0"/>
              <a:t>Reichardt</a:t>
            </a:r>
            <a:r>
              <a:rPr lang="en-US" sz="7500" b="1" dirty="0" smtClean="0"/>
              <a:t>, Dan </a:t>
            </a:r>
            <a:r>
              <a:rPr lang="en-US" sz="7500" b="1" dirty="0" err="1" smtClean="0"/>
              <a:t>Bibyk</a:t>
            </a:r>
            <a:r>
              <a:rPr lang="en-US" sz="7500" b="1" dirty="0" smtClean="0"/>
              <a:t>, Juan Roman</a:t>
            </a:r>
            <a:endParaRPr lang="en-US" sz="7500" b="1" dirty="0"/>
          </a:p>
        </p:txBody>
      </p:sp>
      <p:sp>
        <p:nvSpPr>
          <p:cNvPr id="10" name="TextBox 9"/>
          <p:cNvSpPr txBox="1"/>
          <p:nvPr/>
        </p:nvSpPr>
        <p:spPr>
          <a:xfrm>
            <a:off x="14484889" y="4832727"/>
            <a:ext cx="14921420" cy="1785104"/>
          </a:xfrm>
          <a:prstGeom prst="rect">
            <a:avLst/>
          </a:prstGeom>
          <a:noFill/>
        </p:spPr>
        <p:txBody>
          <a:bodyPr wrap="square" rtlCol="0">
            <a:spAutoFit/>
          </a:bodyPr>
          <a:lstStyle/>
          <a:p>
            <a:pPr algn="ctr"/>
            <a:r>
              <a:rPr lang="en-US" sz="5500" dirty="0" smtClean="0"/>
              <a:t>Department of Computer Science and Engineering</a:t>
            </a:r>
          </a:p>
          <a:p>
            <a:pPr algn="ctr"/>
            <a:r>
              <a:rPr lang="en-US" sz="5500" dirty="0" smtClean="0"/>
              <a:t>The Ohio State University</a:t>
            </a:r>
            <a:endParaRPr lang="en-US" sz="5500" dirty="0"/>
          </a:p>
        </p:txBody>
      </p:sp>
      <p:pic>
        <p:nvPicPr>
          <p:cNvPr id="11" name="Picture 10" descr="top logo.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074"/>
            <a:ext cx="43891200" cy="1231900"/>
          </a:xfrm>
          <a:prstGeom prst="rect">
            <a:avLst/>
          </a:prstGeom>
        </p:spPr>
      </p:pic>
      <p:sp>
        <p:nvSpPr>
          <p:cNvPr id="13" name="TextBox 12"/>
          <p:cNvSpPr txBox="1"/>
          <p:nvPr/>
        </p:nvSpPr>
        <p:spPr>
          <a:xfrm>
            <a:off x="1972020" y="32193279"/>
            <a:ext cx="11556318" cy="477054"/>
          </a:xfrm>
          <a:prstGeom prst="rect">
            <a:avLst/>
          </a:prstGeom>
          <a:noFill/>
        </p:spPr>
        <p:txBody>
          <a:bodyPr wrap="square" rtlCol="0">
            <a:spAutoFit/>
          </a:bodyPr>
          <a:lstStyle/>
          <a:p>
            <a:endParaRPr lang="en-US" sz="2500" dirty="0"/>
          </a:p>
        </p:txBody>
      </p:sp>
      <p:sp>
        <p:nvSpPr>
          <p:cNvPr id="18" name="TextBox 17"/>
          <p:cNvSpPr txBox="1"/>
          <p:nvPr/>
        </p:nvSpPr>
        <p:spPr>
          <a:xfrm>
            <a:off x="15379390" y="7246161"/>
            <a:ext cx="11066439" cy="1015663"/>
          </a:xfrm>
          <a:prstGeom prst="rect">
            <a:avLst/>
          </a:prstGeom>
          <a:noFill/>
        </p:spPr>
        <p:txBody>
          <a:bodyPr wrap="square" rtlCol="0">
            <a:spAutoFit/>
          </a:bodyPr>
          <a:lstStyle/>
          <a:p>
            <a:r>
              <a:rPr lang="en-US" sz="6000" b="1" dirty="0" smtClean="0"/>
              <a:t>Controls</a:t>
            </a:r>
            <a:endParaRPr lang="en-US" sz="6000" b="1" dirty="0"/>
          </a:p>
        </p:txBody>
      </p:sp>
      <p:sp>
        <p:nvSpPr>
          <p:cNvPr id="20" name="TextBox 19"/>
          <p:cNvSpPr txBox="1"/>
          <p:nvPr/>
        </p:nvSpPr>
        <p:spPr>
          <a:xfrm>
            <a:off x="15379390" y="8516787"/>
            <a:ext cx="11066439" cy="2185214"/>
          </a:xfrm>
          <a:prstGeom prst="rect">
            <a:avLst/>
          </a:prstGeom>
          <a:noFill/>
        </p:spPr>
        <p:txBody>
          <a:bodyPr wrap="square" rtlCol="0">
            <a:spAutoFit/>
          </a:bodyPr>
          <a:lstStyle/>
          <a:p>
            <a:pPr algn="just"/>
            <a:r>
              <a:rPr lang="en-US" sz="3400" dirty="0" smtClean="0"/>
              <a:t>There are two different sets of controls. The main controller is the Xbox Kinect, the secondary is the keyboard. The keyboard movements can always be used regardless of whether or not the Kinect is available</a:t>
            </a:r>
            <a:r>
              <a:rPr lang="en-US" sz="3400" dirty="0" smtClean="0"/>
              <a:t>. It is provided more for a debugging aid.</a:t>
            </a:r>
            <a:endParaRPr lang="en-US" sz="3400" dirty="0"/>
          </a:p>
        </p:txBody>
      </p:sp>
      <p:sp>
        <p:nvSpPr>
          <p:cNvPr id="17" name="TextBox 16"/>
          <p:cNvSpPr txBox="1"/>
          <p:nvPr/>
        </p:nvSpPr>
        <p:spPr>
          <a:xfrm>
            <a:off x="28991373" y="7240671"/>
            <a:ext cx="11066439" cy="15142607"/>
          </a:xfrm>
          <a:prstGeom prst="rect">
            <a:avLst/>
          </a:prstGeom>
          <a:noFill/>
        </p:spPr>
        <p:txBody>
          <a:bodyPr wrap="square" rtlCol="0">
            <a:spAutoFit/>
          </a:bodyPr>
          <a:lstStyle/>
          <a:p>
            <a:pPr algn="just"/>
            <a:r>
              <a:rPr lang="en-US" sz="6000" dirty="0" smtClean="0"/>
              <a:t> </a:t>
            </a:r>
            <a:r>
              <a:rPr lang="en-US" sz="6000" b="1" dirty="0" smtClean="0"/>
              <a:t>Scoring</a:t>
            </a:r>
          </a:p>
          <a:p>
            <a:pPr algn="just"/>
            <a:endParaRPr lang="en-US" sz="3400" dirty="0" smtClean="0"/>
          </a:p>
          <a:p>
            <a:pPr algn="just"/>
            <a:r>
              <a:rPr lang="en-US" sz="3400" dirty="0" smtClean="0"/>
              <a:t>Probably the largest problem encountered was not a coding one, but a conceptual one. In the end, the game was meant to be used as a physical therapy tool and because of that it felt more like a tool than a game. Since this game is meant for recovering patients, any negative consequence, such as dying, is avoided. </a:t>
            </a:r>
          </a:p>
          <a:p>
            <a:pPr algn="just"/>
            <a:endParaRPr lang="en-US" sz="3400" dirty="0"/>
          </a:p>
          <a:p>
            <a:pPr algn="just"/>
            <a:r>
              <a:rPr lang="en-US" sz="3400" dirty="0" smtClean="0"/>
              <a:t>Eventually it was decided on having a scoring system based off time. In this way the game is a race to the finish, the fastest time wins. This also serves a second purpose. Since the players movement in the game is based off their ability to complete gestures, the faster they get through the game the better their movement is. They can keep track of these stats in the Score Box at the upper left corner of the screen.</a:t>
            </a:r>
          </a:p>
          <a:p>
            <a:pPr algn="just"/>
            <a:endParaRPr lang="en-US" sz="3400" dirty="0"/>
          </a:p>
          <a:p>
            <a:pPr algn="just"/>
            <a:r>
              <a:rPr lang="en-US" sz="3400" dirty="0" smtClean="0"/>
              <a:t>On top of a simple racing aspect, the ability to collect other objects was added. In the canyon section of the game there is an area where the player can catch fish. As long as the player stays in the area, they can continue to catch fish but at the cost of time, in this way they have to balance how much time they spend fishing with how many fish they actually catch. Once the player enters the cave, they can either take the direct route through the maze and save time, or go off to a different path in order to collect treasure chests. Again, they need to weigh the act of getting the treasure chests with the extra amount of time it will take to collect them.</a:t>
            </a:r>
          </a:p>
        </p:txBody>
      </p:sp>
      <p:sp>
        <p:nvSpPr>
          <p:cNvPr id="19" name="TextBox 18"/>
          <p:cNvSpPr txBox="1"/>
          <p:nvPr/>
        </p:nvSpPr>
        <p:spPr>
          <a:xfrm>
            <a:off x="2216959" y="7240671"/>
            <a:ext cx="11066439" cy="1015663"/>
          </a:xfrm>
          <a:prstGeom prst="rect">
            <a:avLst/>
          </a:prstGeom>
          <a:noFill/>
        </p:spPr>
        <p:txBody>
          <a:bodyPr wrap="square" rtlCol="0">
            <a:spAutoFit/>
          </a:bodyPr>
          <a:lstStyle/>
          <a:p>
            <a:r>
              <a:rPr lang="en-US" sz="6000" b="1" dirty="0" smtClean="0"/>
              <a:t>Gameplay</a:t>
            </a:r>
            <a:endParaRPr lang="en-US" sz="6000" b="1" dirty="0"/>
          </a:p>
        </p:txBody>
      </p:sp>
      <p:sp>
        <p:nvSpPr>
          <p:cNvPr id="23" name="TextBox 22"/>
          <p:cNvSpPr txBox="1"/>
          <p:nvPr/>
        </p:nvSpPr>
        <p:spPr>
          <a:xfrm>
            <a:off x="2202131" y="8709638"/>
            <a:ext cx="11066439" cy="9510296"/>
          </a:xfrm>
          <a:prstGeom prst="rect">
            <a:avLst/>
          </a:prstGeom>
          <a:noFill/>
        </p:spPr>
        <p:txBody>
          <a:bodyPr wrap="square" rtlCol="0">
            <a:spAutoFit/>
          </a:bodyPr>
          <a:lstStyle/>
          <a:p>
            <a:pPr algn="just"/>
            <a:r>
              <a:rPr lang="en-US" sz="3400" dirty="0" smtClean="0"/>
              <a:t>The goal of the game is to offer physical therapy for stroke patients </a:t>
            </a:r>
            <a:r>
              <a:rPr lang="en-US" sz="3400" dirty="0" smtClean="0"/>
              <a:t>that is entertaining and can be accomplished in the home.</a:t>
            </a:r>
            <a:endParaRPr lang="en-US" sz="3400" dirty="0" smtClean="0"/>
          </a:p>
          <a:p>
            <a:pPr algn="just"/>
            <a:endParaRPr lang="en-US" sz="3400" dirty="0"/>
          </a:p>
          <a:p>
            <a:pPr algn="just"/>
            <a:r>
              <a:rPr lang="en-US" sz="3400" dirty="0" smtClean="0"/>
              <a:t>Starting in the canyon section of the game, players have to move forward while occasional dodging obstacles in their way. In one section the player will enter rapids and continuously move forward. In the rapids section the player must dodge various obstacles by turning their shoulders in the direction that they wish to move. The next section of the game is a fishing area.  </a:t>
            </a:r>
            <a:r>
              <a:rPr lang="en-US" sz="3400" dirty="0" smtClean="0"/>
              <a:t>By using </a:t>
            </a:r>
            <a:r>
              <a:rPr lang="en-US" sz="3400" dirty="0" smtClean="0"/>
              <a:t>the toolbox, </a:t>
            </a:r>
            <a:r>
              <a:rPr lang="en-US" sz="3400" dirty="0" smtClean="0"/>
              <a:t>the player is able to </a:t>
            </a:r>
            <a:r>
              <a:rPr lang="en-US" sz="3400" dirty="0" smtClean="0"/>
              <a:t>select </a:t>
            </a:r>
            <a:r>
              <a:rPr lang="en-US" sz="3400" dirty="0" smtClean="0"/>
              <a:t>a fishing net.  Once the </a:t>
            </a:r>
            <a:r>
              <a:rPr lang="en-US" sz="3400" dirty="0" smtClean="0"/>
              <a:t>fishing </a:t>
            </a:r>
            <a:r>
              <a:rPr lang="en-US" sz="3400" dirty="0" smtClean="0"/>
              <a:t>net is </a:t>
            </a:r>
            <a:r>
              <a:rPr lang="en-US" sz="3400" dirty="0" smtClean="0"/>
              <a:t>equipped, </a:t>
            </a:r>
            <a:r>
              <a:rPr lang="en-US" sz="3400" dirty="0" smtClean="0"/>
              <a:t>the player can catch fish.  After another section of rapids the player reaches a cave. The player will have to navigate the cave trying to find their way out.  Along the way, players avoid I-beams and bats while trying to also collect treasure chests.  Once the player exits the cave they will be at the beginning of the canyon, completing one full lap. </a:t>
            </a:r>
            <a:endParaRPr lang="en-US" sz="3400" dirty="0"/>
          </a:p>
        </p:txBody>
      </p:sp>
      <p:sp>
        <p:nvSpPr>
          <p:cNvPr id="24" name="TextBox 23"/>
          <p:cNvSpPr txBox="1"/>
          <p:nvPr/>
        </p:nvSpPr>
        <p:spPr>
          <a:xfrm>
            <a:off x="2202130" y="25554507"/>
            <a:ext cx="11066439" cy="1015663"/>
          </a:xfrm>
          <a:prstGeom prst="rect">
            <a:avLst/>
          </a:prstGeom>
          <a:noFill/>
        </p:spPr>
        <p:txBody>
          <a:bodyPr wrap="square" rtlCol="0">
            <a:spAutoFit/>
          </a:bodyPr>
          <a:lstStyle/>
          <a:p>
            <a:r>
              <a:rPr lang="en-US" sz="6000" b="1" dirty="0" smtClean="0"/>
              <a:t>Feedback Icons</a:t>
            </a:r>
            <a:endParaRPr lang="en-US" sz="6000" b="1" dirty="0"/>
          </a:p>
        </p:txBody>
      </p:sp>
      <p:sp>
        <p:nvSpPr>
          <p:cNvPr id="25" name="TextBox 24"/>
          <p:cNvSpPr txBox="1"/>
          <p:nvPr/>
        </p:nvSpPr>
        <p:spPr>
          <a:xfrm>
            <a:off x="2216959" y="26789566"/>
            <a:ext cx="11066439" cy="6370975"/>
          </a:xfrm>
          <a:prstGeom prst="rect">
            <a:avLst/>
          </a:prstGeom>
          <a:noFill/>
        </p:spPr>
        <p:txBody>
          <a:bodyPr wrap="square" rtlCol="0">
            <a:spAutoFit/>
          </a:bodyPr>
          <a:lstStyle/>
          <a:p>
            <a:pPr algn="just"/>
            <a:r>
              <a:rPr lang="en-US" sz="3400" dirty="0" smtClean="0"/>
              <a:t>One problem that appeared as the gestures were placed into the game was that it was not possible to see how close the player was to completing the gesture. This </a:t>
            </a:r>
            <a:r>
              <a:rPr lang="en-US" sz="3400" dirty="0" smtClean="0"/>
              <a:t>caused the </a:t>
            </a:r>
            <a:r>
              <a:rPr lang="en-US" sz="3400" dirty="0" smtClean="0"/>
              <a:t>player to become stranded in an area, as they </a:t>
            </a:r>
            <a:r>
              <a:rPr lang="en-US" sz="3400" dirty="0" smtClean="0"/>
              <a:t>attempted </a:t>
            </a:r>
            <a:r>
              <a:rPr lang="en-US" sz="3400" dirty="0" smtClean="0"/>
              <a:t>to figure out what they should do. </a:t>
            </a:r>
          </a:p>
          <a:p>
            <a:pPr algn="just"/>
            <a:endParaRPr lang="en-US" sz="3400" dirty="0"/>
          </a:p>
          <a:p>
            <a:pPr algn="just"/>
            <a:r>
              <a:rPr lang="en-US" sz="3400" dirty="0" smtClean="0"/>
              <a:t>The solution to the problem was to create feedback icons. An icon is created for every gesture that can be performed within the area the player currently resides. As the gesture is completed, a portion of the icon will light up corresponding to how close they are to finishing the gesture. While a simple idea, it </a:t>
            </a:r>
            <a:r>
              <a:rPr lang="en-US" sz="3400" dirty="0" smtClean="0"/>
              <a:t>has a </a:t>
            </a:r>
            <a:r>
              <a:rPr lang="en-US" sz="3400" dirty="0" smtClean="0"/>
              <a:t>huge impact on player performance. </a:t>
            </a:r>
          </a:p>
        </p:txBody>
      </p:sp>
      <p:sp>
        <p:nvSpPr>
          <p:cNvPr id="31" name="TextBox 30"/>
          <p:cNvSpPr txBox="1"/>
          <p:nvPr/>
        </p:nvSpPr>
        <p:spPr>
          <a:xfrm>
            <a:off x="3047375" y="37025751"/>
            <a:ext cx="8157654" cy="830997"/>
          </a:xfrm>
          <a:prstGeom prst="rect">
            <a:avLst/>
          </a:prstGeom>
          <a:noFill/>
        </p:spPr>
        <p:txBody>
          <a:bodyPr wrap="square" rtlCol="0">
            <a:spAutoFit/>
          </a:bodyPr>
          <a:lstStyle/>
          <a:p>
            <a:pPr algn="ctr"/>
            <a:r>
              <a:rPr lang="en-US" sz="2400" dirty="0" smtClean="0"/>
              <a:t>Figure 2. An example of one of the feedback icons as it hits different states.</a:t>
            </a:r>
            <a:endParaRPr lang="en-US" sz="2400" dirty="0"/>
          </a:p>
        </p:txBody>
      </p:sp>
      <p:sp>
        <p:nvSpPr>
          <p:cNvPr id="33" name="TextBox 32"/>
          <p:cNvSpPr txBox="1"/>
          <p:nvPr/>
        </p:nvSpPr>
        <p:spPr>
          <a:xfrm>
            <a:off x="15379390" y="26276933"/>
            <a:ext cx="10281094" cy="5201424"/>
          </a:xfrm>
          <a:prstGeom prst="rect">
            <a:avLst/>
          </a:prstGeom>
          <a:noFill/>
        </p:spPr>
        <p:txBody>
          <a:bodyPr wrap="square" rtlCol="0">
            <a:spAutoFit/>
          </a:bodyPr>
          <a:lstStyle/>
          <a:p>
            <a:pPr algn="just"/>
            <a:r>
              <a:rPr lang="en-US" sz="6000" b="1" dirty="0" smtClean="0"/>
              <a:t>Question Screen</a:t>
            </a:r>
          </a:p>
          <a:p>
            <a:pPr algn="just"/>
            <a:endParaRPr lang="en-US" sz="3400" dirty="0"/>
          </a:p>
          <a:p>
            <a:pPr algn="just"/>
            <a:r>
              <a:rPr lang="en-US" sz="3400" dirty="0" smtClean="0"/>
              <a:t>As part of the physical therapy, every so often the patients will be given a break to answer a question regarding how well they believe their mobility has improved. A survey will appear that the patient will have to answer, again by using their arm. This will be a standard response survey giving five choices ranging from “Strongly Agree” to “Strongly Disagree”</a:t>
            </a:r>
            <a:endParaRPr lang="en-US" sz="3400" dirty="0"/>
          </a:p>
        </p:txBody>
      </p:sp>
      <p:sp>
        <p:nvSpPr>
          <p:cNvPr id="39" name="TextBox 38"/>
          <p:cNvSpPr txBox="1"/>
          <p:nvPr/>
        </p:nvSpPr>
        <p:spPr>
          <a:xfrm>
            <a:off x="29010866" y="28846433"/>
            <a:ext cx="10160232" cy="461665"/>
          </a:xfrm>
          <a:prstGeom prst="rect">
            <a:avLst/>
          </a:prstGeom>
          <a:noFill/>
        </p:spPr>
        <p:txBody>
          <a:bodyPr wrap="square" rtlCol="0">
            <a:spAutoFit/>
          </a:bodyPr>
          <a:lstStyle/>
          <a:p>
            <a:pPr algn="ctr"/>
            <a:r>
              <a:rPr lang="en-US" sz="2400" dirty="0" smtClean="0"/>
              <a:t>Figure 4. The left image is a fish.  The right image is a treasure chest</a:t>
            </a:r>
            <a:endParaRPr lang="en-US" sz="2400" dirty="0"/>
          </a:p>
        </p:txBody>
      </p:sp>
      <p:sp>
        <p:nvSpPr>
          <p:cNvPr id="48" name="TextBox 47"/>
          <p:cNvSpPr txBox="1"/>
          <p:nvPr/>
        </p:nvSpPr>
        <p:spPr>
          <a:xfrm>
            <a:off x="2179343" y="24224752"/>
            <a:ext cx="11089225" cy="830997"/>
          </a:xfrm>
          <a:prstGeom prst="rect">
            <a:avLst/>
          </a:prstGeom>
          <a:noFill/>
        </p:spPr>
        <p:txBody>
          <a:bodyPr wrap="square" rtlCol="0">
            <a:spAutoFit/>
          </a:bodyPr>
          <a:lstStyle/>
          <a:p>
            <a:pPr algn="ctr"/>
            <a:r>
              <a:rPr lang="en-US" sz="2400" dirty="0" smtClean="0"/>
              <a:t>Figure 1. </a:t>
            </a:r>
            <a:r>
              <a:rPr lang="en-US" sz="2400" dirty="0" smtClean="0"/>
              <a:t>The posture recognized by the Kinect is </a:t>
            </a:r>
            <a:r>
              <a:rPr lang="en-US" sz="2400" dirty="0" smtClean="0"/>
              <a:t>mapped to</a:t>
            </a:r>
            <a:r>
              <a:rPr lang="en-US" sz="2400" dirty="0" smtClean="0"/>
              <a:t> </a:t>
            </a:r>
            <a:r>
              <a:rPr lang="en-US" sz="2400" dirty="0" smtClean="0"/>
              <a:t>the players movements and translates it to the character in the game.</a:t>
            </a:r>
            <a:endParaRPr lang="en-US" sz="2400" dirty="0"/>
          </a:p>
        </p:txBody>
      </p:sp>
      <p:sp>
        <p:nvSpPr>
          <p:cNvPr id="42" name="TextBox 41"/>
          <p:cNvSpPr txBox="1"/>
          <p:nvPr/>
        </p:nvSpPr>
        <p:spPr>
          <a:xfrm>
            <a:off x="15494280" y="11748441"/>
            <a:ext cx="10836658" cy="5847755"/>
          </a:xfrm>
          <a:prstGeom prst="rect">
            <a:avLst/>
          </a:prstGeom>
          <a:noFill/>
        </p:spPr>
        <p:txBody>
          <a:bodyPr wrap="square" rtlCol="0">
            <a:spAutoFit/>
          </a:bodyPr>
          <a:lstStyle/>
          <a:p>
            <a:pPr marL="1143000" indent="-1143000" algn="just">
              <a:buFont typeface="Courier New" pitchFamily="49" charset="0"/>
              <a:buChar char="o"/>
            </a:pPr>
            <a:r>
              <a:rPr lang="en-US" sz="3400" b="1" dirty="0" smtClean="0"/>
              <a:t>Kinect</a:t>
            </a:r>
          </a:p>
          <a:p>
            <a:pPr marL="1143000" indent="-1143000" algn="just">
              <a:buFont typeface="Arial" pitchFamily="34" charset="0"/>
              <a:buChar char="•"/>
            </a:pPr>
            <a:r>
              <a:rPr lang="en-US" sz="3400" dirty="0" smtClean="0"/>
              <a:t>Bend Down – Bring up Tool Menu</a:t>
            </a:r>
          </a:p>
          <a:p>
            <a:pPr marL="1143000" indent="-1143000" algn="just">
              <a:buFont typeface="Arial" pitchFamily="34" charset="0"/>
              <a:buChar char="•"/>
            </a:pPr>
            <a:r>
              <a:rPr lang="en-US" sz="3400" dirty="0" smtClean="0"/>
              <a:t>Reach Forward – Move player forward depending on section</a:t>
            </a:r>
          </a:p>
          <a:p>
            <a:pPr marL="1143000" indent="-1143000" algn="just">
              <a:buFont typeface="Arial" pitchFamily="34" charset="0"/>
              <a:buChar char="•"/>
            </a:pPr>
            <a:r>
              <a:rPr lang="en-US" sz="3400" dirty="0" smtClean="0"/>
              <a:t>Reach Scoop – Go fishing</a:t>
            </a:r>
          </a:p>
          <a:p>
            <a:pPr marL="1143000" indent="-1143000" algn="just">
              <a:buFont typeface="Arial" pitchFamily="34" charset="0"/>
              <a:buChar char="•"/>
            </a:pPr>
            <a:r>
              <a:rPr lang="en-US" sz="3400" dirty="0" smtClean="0"/>
              <a:t>Rowing – Move player forward depending on section</a:t>
            </a:r>
          </a:p>
          <a:p>
            <a:pPr marL="1143000" indent="-1143000" algn="just">
              <a:buFont typeface="Arial" pitchFamily="34" charset="0"/>
              <a:buChar char="•"/>
            </a:pPr>
            <a:r>
              <a:rPr lang="en-US" sz="3400" dirty="0" smtClean="0"/>
              <a:t>Shoulder Turn – Slide left/right depending on direction turned</a:t>
            </a:r>
          </a:p>
          <a:p>
            <a:pPr marL="1143000" indent="-1143000" algn="just">
              <a:buFont typeface="Arial" pitchFamily="34" charset="0"/>
              <a:buChar char="•"/>
            </a:pPr>
            <a:r>
              <a:rPr lang="en-US" sz="3400" dirty="0" smtClean="0"/>
              <a:t>Sweep Left – Slide left</a:t>
            </a:r>
          </a:p>
          <a:p>
            <a:pPr marL="1143000" indent="-1143000" algn="just">
              <a:buFont typeface="Arial" pitchFamily="34" charset="0"/>
              <a:buChar char="•"/>
            </a:pPr>
            <a:r>
              <a:rPr lang="en-US" sz="3400" dirty="0" smtClean="0"/>
              <a:t>Sweep Right – Slide right</a:t>
            </a:r>
          </a:p>
          <a:p>
            <a:pPr algn="just"/>
            <a:endParaRPr lang="en-US" sz="3400" dirty="0" smtClean="0"/>
          </a:p>
        </p:txBody>
      </p:sp>
      <p:sp>
        <p:nvSpPr>
          <p:cNvPr id="45" name="TextBox 44"/>
          <p:cNvSpPr txBox="1"/>
          <p:nvPr/>
        </p:nvSpPr>
        <p:spPr>
          <a:xfrm>
            <a:off x="15220869" y="37362913"/>
            <a:ext cx="10160232" cy="461665"/>
          </a:xfrm>
          <a:prstGeom prst="rect">
            <a:avLst/>
          </a:prstGeom>
          <a:noFill/>
        </p:spPr>
        <p:txBody>
          <a:bodyPr wrap="square" rtlCol="0">
            <a:spAutoFit/>
          </a:bodyPr>
          <a:lstStyle/>
          <a:p>
            <a:pPr algn="ctr"/>
            <a:r>
              <a:rPr lang="en-US" sz="2400" dirty="0" smtClean="0"/>
              <a:t>Figure </a:t>
            </a:r>
            <a:r>
              <a:rPr lang="en-US" sz="2400" dirty="0"/>
              <a:t>4</a:t>
            </a:r>
            <a:r>
              <a:rPr lang="en-US" sz="2400" dirty="0" smtClean="0"/>
              <a:t>. An Example of a Question Screen</a:t>
            </a:r>
            <a:endParaRPr lang="en-US" sz="2400" dirty="0"/>
          </a:p>
        </p:txBody>
      </p:sp>
      <p:sp>
        <p:nvSpPr>
          <p:cNvPr id="46" name="TextBox 45"/>
          <p:cNvSpPr txBox="1"/>
          <p:nvPr/>
        </p:nvSpPr>
        <p:spPr>
          <a:xfrm>
            <a:off x="21249034" y="22184587"/>
            <a:ext cx="6792686" cy="461665"/>
          </a:xfrm>
          <a:prstGeom prst="rect">
            <a:avLst/>
          </a:prstGeom>
          <a:noFill/>
        </p:spPr>
        <p:txBody>
          <a:bodyPr wrap="square" rtlCol="0">
            <a:spAutoFit/>
          </a:bodyPr>
          <a:lstStyle/>
          <a:p>
            <a:pPr algn="ctr"/>
            <a:r>
              <a:rPr lang="en-US" sz="2400" dirty="0" smtClean="0"/>
              <a:t>Figure 3. A view of a Kinect Skeleton</a:t>
            </a:r>
            <a:endParaRPr lang="en-US" sz="2400" dirty="0"/>
          </a:p>
        </p:txBody>
      </p:sp>
      <p:sp>
        <p:nvSpPr>
          <p:cNvPr id="26" name="TextBox 25"/>
          <p:cNvSpPr txBox="1"/>
          <p:nvPr/>
        </p:nvSpPr>
        <p:spPr>
          <a:xfrm>
            <a:off x="15506771" y="17916216"/>
            <a:ext cx="6260158" cy="4278094"/>
          </a:xfrm>
          <a:prstGeom prst="rect">
            <a:avLst/>
          </a:prstGeom>
          <a:noFill/>
        </p:spPr>
        <p:txBody>
          <a:bodyPr wrap="square" rtlCol="0">
            <a:spAutoFit/>
          </a:bodyPr>
          <a:lstStyle/>
          <a:p>
            <a:pPr marL="1143000" indent="-1143000" algn="just">
              <a:buFont typeface="Courier New" pitchFamily="49" charset="0"/>
              <a:buChar char="o"/>
            </a:pPr>
            <a:r>
              <a:rPr lang="en-US" sz="3400" b="1" dirty="0" smtClean="0"/>
              <a:t>Keyboard</a:t>
            </a:r>
          </a:p>
          <a:p>
            <a:pPr marL="1143000" indent="-1143000" algn="just">
              <a:buFont typeface="Arial" pitchFamily="34" charset="0"/>
              <a:buChar char="•"/>
            </a:pPr>
            <a:r>
              <a:rPr lang="en-US" sz="3400" dirty="0" smtClean="0"/>
              <a:t>Left Arrow – Slide Left</a:t>
            </a:r>
          </a:p>
          <a:p>
            <a:pPr marL="1143000" indent="-1143000" algn="just">
              <a:buFont typeface="Arial" pitchFamily="34" charset="0"/>
              <a:buChar char="•"/>
            </a:pPr>
            <a:r>
              <a:rPr lang="en-US" sz="3400" dirty="0" smtClean="0"/>
              <a:t>Right Arrow – Slide Right</a:t>
            </a:r>
          </a:p>
          <a:p>
            <a:pPr marL="1143000" indent="-1143000" algn="just">
              <a:buFont typeface="Arial" pitchFamily="34" charset="0"/>
              <a:buChar char="•"/>
            </a:pPr>
            <a:r>
              <a:rPr lang="en-US" sz="3400" dirty="0" smtClean="0"/>
              <a:t>Up Arrow – Move Forward</a:t>
            </a:r>
          </a:p>
          <a:p>
            <a:pPr marL="1143000" indent="-1143000" algn="just">
              <a:buFont typeface="Arial" pitchFamily="34" charset="0"/>
              <a:buChar char="•"/>
            </a:pPr>
            <a:r>
              <a:rPr lang="en-US" sz="3400" dirty="0" smtClean="0"/>
              <a:t>Escape – Main Menu</a:t>
            </a:r>
          </a:p>
          <a:p>
            <a:pPr marL="1143000" indent="-1143000" algn="just">
              <a:buFont typeface="Arial" pitchFamily="34" charset="0"/>
              <a:buChar char="•"/>
            </a:pPr>
            <a:r>
              <a:rPr lang="en-US" sz="3400" dirty="0" smtClean="0"/>
              <a:t>N – Toggle Net</a:t>
            </a:r>
          </a:p>
          <a:p>
            <a:pPr marL="1143000" indent="-1143000" algn="just">
              <a:buFont typeface="Arial" pitchFamily="34" charset="0"/>
              <a:buChar char="•"/>
            </a:pPr>
            <a:r>
              <a:rPr lang="en-US" sz="3400" dirty="0" smtClean="0"/>
              <a:t>F – Go fishing</a:t>
            </a:r>
          </a:p>
          <a:p>
            <a:pPr algn="just"/>
            <a:endParaRPr lang="en-US" sz="3400" dirty="0" smtClean="0"/>
          </a:p>
        </p:txBody>
      </p:sp>
      <p:sp>
        <p:nvSpPr>
          <p:cNvPr id="27" name="TextBox 26"/>
          <p:cNvSpPr txBox="1"/>
          <p:nvPr/>
        </p:nvSpPr>
        <p:spPr>
          <a:xfrm>
            <a:off x="29010866" y="36794918"/>
            <a:ext cx="10160232" cy="461665"/>
          </a:xfrm>
          <a:prstGeom prst="rect">
            <a:avLst/>
          </a:prstGeom>
          <a:noFill/>
        </p:spPr>
        <p:txBody>
          <a:bodyPr wrap="square" rtlCol="0">
            <a:spAutoFit/>
          </a:bodyPr>
          <a:lstStyle/>
          <a:p>
            <a:pPr algn="ctr"/>
            <a:r>
              <a:rPr lang="en-US" sz="2400" dirty="0" smtClean="0"/>
              <a:t>Figure 5. An image of  score box</a:t>
            </a:r>
            <a:endParaRPr lang="en-US" sz="2400" dirty="0"/>
          </a:p>
        </p:txBody>
      </p:sp>
      <p:pic>
        <p:nvPicPr>
          <p:cNvPr id="1026" name="Picture 2" descr="C:\Users\Tristan\Desktop\Icon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985" y="33905372"/>
            <a:ext cx="11808434" cy="2353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ristan\Desktop\Play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430" y="18862631"/>
            <a:ext cx="9041205" cy="50312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9315" y="17916216"/>
            <a:ext cx="5572125"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Tristan\Desktop\Ches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0982" y="24250868"/>
            <a:ext cx="6694568" cy="36229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ristan\Desktop\Fish.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96524" y="24250868"/>
            <a:ext cx="5041096" cy="36229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ristan\Desktop\ScoreBox.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51190" y="31740924"/>
            <a:ext cx="9079584" cy="432889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ristan\Desktop\QuestionScree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34971" y="31576457"/>
            <a:ext cx="6916153" cy="518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30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6771</TotalTime>
  <Words>911</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Tristan Reichardt</cp:lastModifiedBy>
  <cp:revision>197</cp:revision>
  <dcterms:created xsi:type="dcterms:W3CDTF">2012-02-12T11:14:37Z</dcterms:created>
  <dcterms:modified xsi:type="dcterms:W3CDTF">2012-12-10T23:12:25Z</dcterms:modified>
</cp:coreProperties>
</file>