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4"/>
  </p:notesMasterIdLst>
  <p:sldIdLst>
    <p:sldId id="256" r:id="rId3"/>
    <p:sldId id="270" r:id="rId4"/>
    <p:sldId id="272" r:id="rId5"/>
    <p:sldId id="273" r:id="rId6"/>
    <p:sldId id="271" r:id="rId7"/>
    <p:sldId id="257" r:id="rId8"/>
    <p:sldId id="258" r:id="rId9"/>
    <p:sldId id="259" r:id="rId10"/>
    <p:sldId id="274" r:id="rId11"/>
    <p:sldId id="260" r:id="rId12"/>
    <p:sldId id="275" r:id="rId13"/>
    <p:sldId id="277" r:id="rId14"/>
    <p:sldId id="280" r:id="rId15"/>
    <p:sldId id="261" r:id="rId16"/>
    <p:sldId id="262" r:id="rId17"/>
    <p:sldId id="263" r:id="rId18"/>
    <p:sldId id="264" r:id="rId19"/>
    <p:sldId id="265" r:id="rId20"/>
    <p:sldId id="267" r:id="rId21"/>
    <p:sldId id="278" r:id="rId22"/>
    <p:sldId id="279" r:id="rId23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sldImg"/>
          </p:nvPr>
        </p:nvSpPr>
        <p:spPr bwMode="auto">
          <a:xfrm>
            <a:off x="0" y="-7412038"/>
            <a:ext cx="0" cy="16213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717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-10807700" y="-7412038"/>
            <a:ext cx="21616988" cy="1621472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0243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-10807700" y="-7412038"/>
            <a:ext cx="21616988" cy="1621472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-10807700" y="-7412038"/>
            <a:ext cx="21616988" cy="1621472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0243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FAB0C0F-77AE-4D71-A312-2D752D78DA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2FB0B5A-FE8B-44F7-B88F-0A7C96D04E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6313" y="96838"/>
            <a:ext cx="1865312" cy="6026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6838"/>
            <a:ext cx="5446713" cy="6026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9D4C46F-137F-4722-9397-504DE784D3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7464425" cy="1493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7464425" cy="452278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8153400" y="6419850"/>
            <a:ext cx="758825" cy="361950"/>
          </a:xfrm>
        </p:spPr>
        <p:txBody>
          <a:bodyPr/>
          <a:lstStyle>
            <a:lvl1pPr>
              <a:defRPr/>
            </a:lvl1pPr>
          </a:lstStyle>
          <a:p>
            <a:fld id="{F3C65D7F-4D84-4C5A-9DA2-06032A0CD6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BC8A6DD-6291-4FFC-B50F-33F165700A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1D89C50-9CD8-47C1-A993-928FB9E140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688676C-D244-425E-97D8-8411A4EEE1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6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5613" y="1600200"/>
            <a:ext cx="3656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91DCB06-9DA4-4742-87E0-EEC00947A7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48287EC-6388-47D5-B558-24F624456B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6AB53CA-1E9A-4961-B08A-1416EDC288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F56233C-1743-403D-BCFF-C43F5C16CC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23EAA86-1031-4240-ADDB-9016F81546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A592293-E9CF-4B8C-B918-6FF887EF3B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1BD20C4-9EF4-4E59-B65B-84A170DB80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1689095-AF47-461D-ACF2-F9AABEBF47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6313" y="96838"/>
            <a:ext cx="1865312" cy="6026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6838"/>
            <a:ext cx="5446713" cy="6026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74B449A-66EA-4E15-9EB5-8636C0D32F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9625CE6-57ED-47A0-9795-0DA803DFF8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6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5613" y="1600200"/>
            <a:ext cx="3656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06E5480-5A37-4B29-B03C-4326F9455A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0BC6900-9877-44C7-A92C-A93A6E4A09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37994D9-92F3-4368-A839-2718396075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0462B25-7845-44A4-A58B-C73FCDBE76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BA27B2D-0CBC-4E01-98DE-EFAEB6814B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5C0DCAC-10FC-4198-81A2-B1B4F097E1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1692275 h 1331"/>
              <a:gd name="T2" fmla="*/ 0 w 5760"/>
              <a:gd name="T3" fmla="*/ 2112962 h 1331"/>
              <a:gd name="T4" fmla="*/ 9144000 w 5760"/>
              <a:gd name="T5" fmla="*/ 2112962 h 1331"/>
              <a:gd name="T6" fmla="*/ 9144000 w 5760"/>
              <a:gd name="T7" fmla="*/ 0 h 1331"/>
              <a:gd name="T8" fmla="*/ 0 w 5760"/>
              <a:gd name="T9" fmla="*/ 1692275 h 1331"/>
              <a:gd name="T10" fmla="*/ 0 w 5760"/>
              <a:gd name="T11" fmla="*/ 0 h 1331"/>
              <a:gd name="T12" fmla="*/ 5760 w 5760"/>
              <a:gd name="T13" fmla="*/ 1331 h 1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00"/>
            </a:srgbClr>
          </a:solidFill>
          <a:ln w="9525">
            <a:noFill/>
            <a:round/>
            <a:headEnd/>
            <a:tailEnd/>
          </a:ln>
          <a:effectLst>
            <a:outerShdw dist="44280" dir="162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1747392634 w 1914"/>
              <a:gd name="T1" fmla="*/ 22587514 h 4329"/>
              <a:gd name="T2" fmla="*/ 1747392634 w 1914"/>
              <a:gd name="T3" fmla="*/ 2147483647 h 4329"/>
              <a:gd name="T4" fmla="*/ 186242367 w 1914"/>
              <a:gd name="T5" fmla="*/ 2147483647 h 4329"/>
              <a:gd name="T6" fmla="*/ 0 w 1914"/>
              <a:gd name="T7" fmla="*/ 0 h 4329"/>
              <a:gd name="T8" fmla="*/ 1747392634 w 1914"/>
              <a:gd name="T9" fmla="*/ 22587514 h 4329"/>
              <a:gd name="T10" fmla="*/ 0 w 1914"/>
              <a:gd name="T11" fmla="*/ 0 h 4329"/>
              <a:gd name="T12" fmla="*/ 1914 w 1914"/>
              <a:gd name="T13" fmla="*/ 4329 h 4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dist="50760" dir="10800000" algn="ctr" rotWithShape="0">
              <a:srgbClr val="000000">
                <a:alpha val="4503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6838"/>
            <a:ext cx="7464425" cy="1493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45720" tIns="46800" rIns="4572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4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57200" y="64198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3124200" y="6373813"/>
            <a:ext cx="2895600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153400" y="6419850"/>
            <a:ext cx="758825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D4CB1907-91F9-49CB-9667-D51410A155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720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9pPr>
    </p:titleStyle>
    <p:bodyStyle>
      <a:lvl1pPr marL="342900" indent="-342900" algn="l" defTabSz="457200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42424"/>
            </a:gs>
            <a:gs pos="100000">
              <a:srgbClr val="7D7D7D"/>
            </a:gs>
          </a:gsLst>
          <a:lin ang="1296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1692275 h 1331"/>
              <a:gd name="T2" fmla="*/ 0 w 5760"/>
              <a:gd name="T3" fmla="*/ 2112962 h 1331"/>
              <a:gd name="T4" fmla="*/ 9144000 w 5760"/>
              <a:gd name="T5" fmla="*/ 2112962 h 1331"/>
              <a:gd name="T6" fmla="*/ 9144000 w 5760"/>
              <a:gd name="T7" fmla="*/ 0 h 1331"/>
              <a:gd name="T8" fmla="*/ 0 w 5760"/>
              <a:gd name="T9" fmla="*/ 1692275 h 1331"/>
              <a:gd name="T10" fmla="*/ 0 w 5760"/>
              <a:gd name="T11" fmla="*/ 0 h 1331"/>
              <a:gd name="T12" fmla="*/ 5760 w 5760"/>
              <a:gd name="T13" fmla="*/ 1331 h 1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00"/>
            </a:srgbClr>
          </a:solidFill>
          <a:ln w="9525">
            <a:noFill/>
            <a:round/>
            <a:headEnd/>
            <a:tailEnd/>
          </a:ln>
          <a:effectLst>
            <a:outerShdw dist="44280" dir="162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T0" fmla="*/ 2147483647 w 1914"/>
              <a:gd name="T1" fmla="*/ 22587514 h 4329"/>
              <a:gd name="T2" fmla="*/ 2147483647 w 1914"/>
              <a:gd name="T3" fmla="*/ 2147483647 h 4329"/>
              <a:gd name="T4" fmla="*/ 514111942 w 1914"/>
              <a:gd name="T5" fmla="*/ 2147483647 h 4329"/>
              <a:gd name="T6" fmla="*/ 0 w 1914"/>
              <a:gd name="T7" fmla="*/ 0 h 4329"/>
              <a:gd name="T8" fmla="*/ 2147483647 w 1914"/>
              <a:gd name="T9" fmla="*/ 22587514 h 4329"/>
              <a:gd name="T10" fmla="*/ 0 w 1914"/>
              <a:gd name="T11" fmla="*/ 0 h 4329"/>
              <a:gd name="T12" fmla="*/ 1914 w 1914"/>
              <a:gd name="T13" fmla="*/ 4329 h 4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dist="50760" dir="10800000" algn="ctr" rotWithShape="0">
              <a:srgbClr val="000000">
                <a:alpha val="4503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6838"/>
            <a:ext cx="7464425" cy="1493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45720" tIns="46800" rIns="4572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4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57200" y="64198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124200" y="6373813"/>
            <a:ext cx="2895600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153400" y="6419850"/>
            <a:ext cx="758825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</a:tabLst>
              <a:defRPr sz="1000">
                <a:solidFill>
                  <a:srgbClr val="9B9A98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fld id="{374F60C3-7587-457B-A7AE-8A5A5030A13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9pPr>
    </p:titleStyle>
    <p:bodyStyle>
      <a:lvl1pPr marL="342900" indent="-342900" algn="l" defTabSz="457200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420688" y="3200400"/>
            <a:ext cx="6835775" cy="2441575"/>
            <a:chOff x="265" y="2016"/>
            <a:chExt cx="4306" cy="1538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5" y="2016"/>
              <a:ext cx="4307" cy="15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8195" name="Text Box 3"/>
            <p:cNvSpPr txBox="1">
              <a:spLocks noChangeArrowheads="1"/>
            </p:cNvSpPr>
            <p:nvPr/>
          </p:nvSpPr>
          <p:spPr bwMode="auto">
            <a:xfrm>
              <a:off x="265" y="2016"/>
              <a:ext cx="4307" cy="15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33388" y="1544638"/>
            <a:ext cx="6480175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0" rIns="45720" bIns="0" anchor="b"/>
          <a:lstStyle/>
          <a:p>
            <a:pPr algn="r">
              <a:spcBef>
                <a:spcPts val="5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FFFFFF"/>
                </a:solidFill>
              </a:rPr>
              <a:t>Breakfast Battle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600200" y="4419600"/>
            <a:ext cx="4953000" cy="146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FF"/>
                </a:solidFill>
              </a:rPr>
              <a:t>Kevin Brohaugh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FF"/>
                </a:solidFill>
              </a:rPr>
              <a:t>Matt  Griffin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FF"/>
                </a:solidFill>
              </a:rPr>
              <a:t>Matt Kern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FF"/>
                </a:solidFill>
              </a:rPr>
              <a:t>Nick Obee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FF"/>
                </a:solidFill>
              </a:rPr>
              <a:t>Eric Witte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45720" tIns="46800" rIns="4572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600" dirty="0">
                <a:solidFill>
                  <a:srgbClr val="FFFFFF"/>
                </a:solidFill>
                <a:latin typeface="Franklin Gothic Book" pitchFamily="32" charset="0"/>
              </a:rPr>
              <a:t>Unit </a:t>
            </a:r>
            <a:r>
              <a:rPr lang="en-US" sz="4600" dirty="0" smtClean="0">
                <a:solidFill>
                  <a:srgbClr val="FFFFFF"/>
                </a:solidFill>
                <a:latin typeface="Franklin Gothic Book" pitchFamily="32" charset="0"/>
              </a:rPr>
              <a:t>Attack</a:t>
            </a:r>
            <a:endParaRPr lang="en-US" sz="4600" dirty="0">
              <a:solidFill>
                <a:srgbClr val="FFFFFF"/>
              </a:solidFill>
              <a:latin typeface="Franklin Gothic Book" pitchFamily="32" charset="0"/>
            </a:endParaRP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415925" indent="-381000">
              <a:spcBef>
                <a:spcPts val="7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3000" dirty="0" smtClean="0">
                <a:solidFill>
                  <a:srgbClr val="FFFFFF"/>
                </a:solidFill>
              </a:rPr>
              <a:t>Types of attack</a:t>
            </a:r>
          </a:p>
          <a:p>
            <a:pPr marL="1158875" lvl="1" indent="-381000">
              <a:spcBef>
                <a:spcPts val="7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3000" dirty="0" smtClean="0">
                <a:solidFill>
                  <a:srgbClr val="FFFFFF"/>
                </a:solidFill>
              </a:rPr>
              <a:t>Melee</a:t>
            </a:r>
          </a:p>
          <a:p>
            <a:pPr marL="1158875" lvl="1" indent="-381000">
              <a:spcBef>
                <a:spcPts val="7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3000" dirty="0" smtClean="0">
                <a:solidFill>
                  <a:srgbClr val="FFFFFF"/>
                </a:solidFill>
              </a:rPr>
              <a:t>Ranged</a:t>
            </a:r>
          </a:p>
          <a:p>
            <a:pPr marL="415925" indent="-381000">
              <a:spcBef>
                <a:spcPts val="7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3000" dirty="0" smtClean="0">
                <a:solidFill>
                  <a:srgbClr val="FFFFFF"/>
                </a:solidFill>
              </a:rPr>
              <a:t>Height </a:t>
            </a:r>
            <a:r>
              <a:rPr lang="en-US" sz="3000" dirty="0">
                <a:solidFill>
                  <a:srgbClr val="FFFFFF"/>
                </a:solidFill>
              </a:rPr>
              <a:t>advantage</a:t>
            </a:r>
          </a:p>
          <a:p>
            <a:pPr marL="719138" lvl="1" indent="-273050">
              <a:spcBef>
                <a:spcPts val="6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2600" dirty="0">
                <a:solidFill>
                  <a:srgbClr val="FFFFFF"/>
                </a:solidFill>
              </a:rPr>
              <a:t>Ranged units only</a:t>
            </a:r>
          </a:p>
          <a:p>
            <a:pPr marL="719138" lvl="1" indent="-273050">
              <a:spcBef>
                <a:spcPts val="6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2600" dirty="0">
                <a:solidFill>
                  <a:srgbClr val="FFFFFF"/>
                </a:solidFill>
              </a:rPr>
              <a:t>+1 Attack range per 2 height</a:t>
            </a:r>
          </a:p>
          <a:p>
            <a:pPr marL="415925" indent="-381000">
              <a:spcBef>
                <a:spcPts val="7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3000" dirty="0">
                <a:solidFill>
                  <a:srgbClr val="FFFFFF"/>
                </a:solidFill>
              </a:rPr>
              <a:t>Height limited attacks</a:t>
            </a:r>
          </a:p>
          <a:p>
            <a:pPr marL="719138" lvl="1" indent="-273050">
              <a:spcBef>
                <a:spcPts val="650"/>
              </a:spcBef>
              <a:buClr>
                <a:srgbClr val="6EA0B0"/>
              </a:buClr>
              <a:buSzPct val="90000"/>
              <a:buFont typeface="Wingdings 2" pitchFamily="16" charset="2"/>
              <a:buChar char="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2600" dirty="0">
                <a:solidFill>
                  <a:srgbClr val="FFFFFF"/>
                </a:solidFill>
              </a:rPr>
              <a:t>Can only attack 1 square up (all)</a:t>
            </a:r>
          </a:p>
          <a:p>
            <a:pPr marL="719138" lvl="1" indent="-273050">
              <a:spcBef>
                <a:spcPts val="650"/>
              </a:spcBef>
              <a:buClr>
                <a:srgbClr val="6EA0B0"/>
              </a:buClr>
              <a:buSzPct val="90000"/>
              <a:buFont typeface="Wingdings 2" pitchFamily="16" charset="2"/>
              <a:buChar char="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2600" dirty="0">
                <a:solidFill>
                  <a:srgbClr val="FFFFFF"/>
                </a:solidFill>
              </a:rPr>
              <a:t>Can only attack 1 square down (melee only)</a:t>
            </a:r>
          </a:p>
          <a:p>
            <a:pPr marL="415925" indent="-381000">
              <a:spcBef>
                <a:spcPts val="750"/>
              </a:spcBef>
              <a:buClr>
                <a:srgbClr val="6EA0B0"/>
              </a:buClr>
              <a:buSzPct val="80000"/>
              <a:buFont typeface="Wingdings 2" pitchFamily="16" charset="2"/>
              <a:buNone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endParaRPr lang="en-US" sz="3000" dirty="0">
              <a:solidFill>
                <a:srgbClr val="FFFFFF"/>
              </a:solidFill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066799"/>
            <a:ext cx="4038600" cy="314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45720" tIns="46800" rIns="4572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600" dirty="0" smtClean="0">
                <a:solidFill>
                  <a:srgbClr val="FFFFFF"/>
                </a:solidFill>
                <a:latin typeface="Franklin Gothic Book" pitchFamily="32" charset="0"/>
              </a:rPr>
              <a:t>Special Abilities</a:t>
            </a:r>
            <a:endParaRPr lang="en-US" sz="4600" dirty="0">
              <a:solidFill>
                <a:srgbClr val="FFFFFF"/>
              </a:solidFill>
              <a:latin typeface="Franklin Gothic Book" pitchFamily="32" charset="0"/>
            </a:endParaRP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415925" indent="-381000">
              <a:spcBef>
                <a:spcPts val="7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3000" dirty="0" smtClean="0">
                <a:solidFill>
                  <a:srgbClr val="FFFFFF"/>
                </a:solidFill>
              </a:rPr>
              <a:t>Types of abilities</a:t>
            </a:r>
          </a:p>
          <a:p>
            <a:pPr marL="1158875" lvl="1" indent="-381000">
              <a:spcBef>
                <a:spcPts val="7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3000" dirty="0" smtClean="0">
                <a:solidFill>
                  <a:srgbClr val="FFFFFF"/>
                </a:solidFill>
              </a:rPr>
              <a:t>Active</a:t>
            </a:r>
          </a:p>
          <a:p>
            <a:pPr marL="1158875" lvl="1" indent="-381000">
              <a:spcBef>
                <a:spcPts val="7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3000" dirty="0" smtClean="0">
                <a:solidFill>
                  <a:srgbClr val="FFFFFF"/>
                </a:solidFill>
              </a:rPr>
              <a:t>Passive</a:t>
            </a:r>
          </a:p>
          <a:p>
            <a:pPr marL="415925" indent="-381000">
              <a:spcBef>
                <a:spcPts val="7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3000" dirty="0" smtClean="0">
                <a:solidFill>
                  <a:srgbClr val="FFFFFF"/>
                </a:solidFill>
              </a:rPr>
              <a:t>Aggressive</a:t>
            </a:r>
          </a:p>
          <a:p>
            <a:pPr marL="415925" indent="-381000">
              <a:spcBef>
                <a:spcPts val="7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3000" dirty="0" smtClean="0">
                <a:solidFill>
                  <a:srgbClr val="FFFFFF"/>
                </a:solidFill>
              </a:rPr>
              <a:t>Defensive</a:t>
            </a:r>
          </a:p>
          <a:p>
            <a:pPr marL="415925" indent="-381000">
              <a:spcBef>
                <a:spcPts val="7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3000" dirty="0" smtClean="0">
                <a:solidFill>
                  <a:srgbClr val="FFFFFF"/>
                </a:solidFill>
              </a:rPr>
              <a:t>Healing</a:t>
            </a:r>
          </a:p>
          <a:p>
            <a:pPr marL="415925" indent="-381000">
              <a:spcBef>
                <a:spcPts val="7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3000" dirty="0" smtClean="0">
                <a:solidFill>
                  <a:srgbClr val="FFFFFF"/>
                </a:solidFill>
              </a:rPr>
              <a:t>All active abilities require Ability Points</a:t>
            </a:r>
          </a:p>
          <a:p>
            <a:pPr marL="1158875" lvl="1" indent="-381000">
              <a:spcBef>
                <a:spcPts val="7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3000" dirty="0" smtClean="0">
                <a:solidFill>
                  <a:srgbClr val="FFFFFF"/>
                </a:solidFill>
              </a:rPr>
              <a:t>Each unit starts with 100</a:t>
            </a:r>
          </a:p>
          <a:p>
            <a:pPr marL="1158875" lvl="1" indent="-381000">
              <a:spcBef>
                <a:spcPts val="7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3000" dirty="0" smtClean="0">
                <a:solidFill>
                  <a:srgbClr val="FFFFFF"/>
                </a:solidFill>
              </a:rPr>
              <a:t>Regenerate 5 per turn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066799"/>
            <a:ext cx="4038600" cy="314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464425" cy="1493837"/>
          </a:xfrm>
        </p:spPr>
        <p:txBody>
          <a:bodyPr/>
          <a:lstStyle/>
          <a:p>
            <a:r>
              <a:rPr lang="en-US" dirty="0" smtClean="0"/>
              <a:t>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7464425" cy="4522788"/>
          </a:xfrm>
        </p:spPr>
        <p:txBody>
          <a:bodyPr/>
          <a:lstStyle/>
          <a:p>
            <a:pPr indent="-381000"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kern="1200" dirty="0">
                <a:latin typeface="Arial" charset="0"/>
              </a:rPr>
              <a:t>XACT sound </a:t>
            </a:r>
            <a:r>
              <a:rPr lang="en-US" kern="1200" dirty="0" smtClean="0">
                <a:latin typeface="Arial" charset="0"/>
              </a:rPr>
              <a:t>manager</a:t>
            </a:r>
          </a:p>
          <a:p>
            <a:pPr lvl="1" indent="-381000"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2000" kern="1200" dirty="0" smtClean="0">
                <a:latin typeface="Arial" charset="0"/>
              </a:rPr>
              <a:t>A custom class was made to add extra features</a:t>
            </a:r>
            <a:endParaRPr lang="en-US" sz="2000" kern="1200" dirty="0">
              <a:latin typeface="Arial" charset="0"/>
            </a:endParaRPr>
          </a:p>
          <a:p>
            <a:pPr indent="-381000"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kern="1200" dirty="0">
                <a:latin typeface="Arial" charset="0"/>
              </a:rPr>
              <a:t>Music</a:t>
            </a:r>
          </a:p>
          <a:p>
            <a:pPr lvl="1" indent="-381000">
              <a:spcBef>
                <a:spcPts val="7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2000" kern="1200" dirty="0">
                <a:latin typeface="Arial" charset="0"/>
                <a:cs typeface="+mn-cs"/>
              </a:rPr>
              <a:t>Different music </a:t>
            </a:r>
            <a:r>
              <a:rPr lang="en-US" sz="2000" kern="1200" dirty="0" smtClean="0">
                <a:latin typeface="Arial" charset="0"/>
                <a:cs typeface="+mn-cs"/>
              </a:rPr>
              <a:t>for each team</a:t>
            </a:r>
          </a:p>
          <a:p>
            <a:pPr lvl="1" indent="-381000">
              <a:spcBef>
                <a:spcPts val="7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2000" kern="1200" dirty="0" smtClean="0">
                <a:latin typeface="Arial" charset="0"/>
                <a:cs typeface="+mn-cs"/>
              </a:rPr>
              <a:t>Various music intro, credits, etc.</a:t>
            </a:r>
            <a:endParaRPr lang="en-US" sz="2000" kern="1200" dirty="0">
              <a:latin typeface="Arial" charset="0"/>
              <a:cs typeface="+mn-cs"/>
            </a:endParaRPr>
          </a:p>
          <a:p>
            <a:pPr indent="-381000"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kern="1200" dirty="0">
                <a:latin typeface="Arial" charset="0"/>
              </a:rPr>
              <a:t>Sound effects</a:t>
            </a:r>
          </a:p>
          <a:p>
            <a:pPr lvl="1" indent="-381000">
              <a:spcBef>
                <a:spcPts val="7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2000" kern="1200" dirty="0">
                <a:latin typeface="Arial" charset="0"/>
                <a:cs typeface="+mn-cs"/>
              </a:rPr>
              <a:t>Menu screen selection</a:t>
            </a:r>
          </a:p>
          <a:p>
            <a:pPr lvl="1" indent="-381000">
              <a:spcBef>
                <a:spcPts val="7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2000" kern="1200" dirty="0" smtClean="0">
                <a:latin typeface="Arial" charset="0"/>
                <a:cs typeface="+mn-cs"/>
              </a:rPr>
              <a:t>Attacks</a:t>
            </a:r>
          </a:p>
          <a:p>
            <a:pPr lvl="1" indent="-381000">
              <a:spcBef>
                <a:spcPts val="7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2000" kern="1200" dirty="0" smtClean="0">
                <a:latin typeface="Arial" charset="0"/>
                <a:cs typeface="+mn-cs"/>
              </a:rPr>
              <a:t>Death</a:t>
            </a:r>
            <a:endParaRPr lang="en-US" sz="2400" kern="1200" dirty="0" smtClean="0">
              <a:latin typeface="Arial" charset="0"/>
              <a:cs typeface="+mn-cs"/>
            </a:endParaRPr>
          </a:p>
          <a:p>
            <a:pPr indent="-381000"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2800" kern="1200" dirty="0" smtClean="0">
                <a:latin typeface="Arial" charset="0"/>
              </a:rPr>
              <a:t>Story Audio</a:t>
            </a:r>
          </a:p>
          <a:p>
            <a:pPr lvl="1" indent="-381000"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2000" kern="1200" dirty="0" smtClean="0">
                <a:latin typeface="Arial" charset="0"/>
                <a:cs typeface="+mn-cs"/>
              </a:rPr>
              <a:t>Recorded and modified with Audacity</a:t>
            </a:r>
            <a:endParaRPr lang="en-US" sz="2000" kern="1200" dirty="0">
              <a:latin typeface="Arial" charset="0"/>
              <a:cs typeface="+mn-cs"/>
            </a:endParaRPr>
          </a:p>
          <a:p>
            <a:endParaRPr lang="en-US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0300" y="3657600"/>
            <a:ext cx="25527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00600" y="6520190"/>
            <a:ext cx="472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http://globalpatriot.com/wp-content/uploads/2009/09/Music-Note.jpg</a:t>
            </a:r>
            <a:endParaRPr lang="en-US" sz="1100" dirty="0"/>
          </a:p>
        </p:txBody>
      </p:sp>
      <p:pic>
        <p:nvPicPr>
          <p:cNvPr id="38914" name="Picture 2" descr="http://cpgs.school.hants.gov.uk/links/images/AudacityScre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905000"/>
            <a:ext cx="2286000" cy="171734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800600" y="62484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http://cpgs.school.hants.gov.uk/links/images/AudacityScreen.jpg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5925" indent="-381000"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dirty="0" smtClean="0"/>
              <a:t>4 images </a:t>
            </a:r>
          </a:p>
          <a:p>
            <a:pPr marL="815975" lvl="1" indent="-381000"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1800" dirty="0" smtClean="0"/>
              <a:t>Drawn as sprites</a:t>
            </a:r>
          </a:p>
          <a:p>
            <a:pPr marL="415925" indent="-381000"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dirty="0" smtClean="0"/>
              <a:t>Pan with camera</a:t>
            </a:r>
          </a:p>
          <a:p>
            <a:pPr marL="415925" indent="-381000"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dirty="0" smtClean="0"/>
              <a:t>Zoom in/out</a:t>
            </a:r>
          </a:p>
          <a:p>
            <a:pPr marL="415925" indent="-381000"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dirty="0" smtClean="0"/>
              <a:t>Pictures are Eric and </a:t>
            </a:r>
          </a:p>
          <a:p>
            <a:pPr marL="415925" indent="-381000">
              <a:buClr>
                <a:srgbClr val="6EA0B0"/>
              </a:buClr>
              <a:buSzPct val="80000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dirty="0"/>
              <a:t>	</a:t>
            </a:r>
            <a:r>
              <a:rPr lang="en-US" dirty="0" smtClean="0"/>
              <a:t>Kevin’s kitchen</a:t>
            </a:r>
            <a:endParaRPr lang="en-US" dirty="0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533400"/>
            <a:ext cx="227380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590800"/>
            <a:ext cx="2304383" cy="179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800600"/>
            <a:ext cx="2371604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4800600"/>
            <a:ext cx="2371604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4800600"/>
            <a:ext cx="234715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45720" tIns="46800" rIns="4572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600" dirty="0">
                <a:solidFill>
                  <a:srgbClr val="FFFFFF"/>
                </a:solidFill>
                <a:latin typeface="Franklin Gothic Book" pitchFamily="32" charset="0"/>
              </a:rPr>
              <a:t>In-Game Options Menu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415925" indent="-381000">
              <a:spcBef>
                <a:spcPts val="7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3000" dirty="0">
                <a:solidFill>
                  <a:srgbClr val="FFFFFF"/>
                </a:solidFill>
              </a:rPr>
              <a:t>Based Off Main Menu </a:t>
            </a:r>
            <a:r>
              <a:rPr lang="en-US" sz="3000" dirty="0" smtClean="0">
                <a:solidFill>
                  <a:srgbClr val="FFFFFF"/>
                </a:solidFill>
              </a:rPr>
              <a:t>Options</a:t>
            </a:r>
          </a:p>
          <a:p>
            <a:pPr marL="415925" indent="-381000">
              <a:spcBef>
                <a:spcPts val="7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3000" dirty="0" smtClean="0">
                <a:solidFill>
                  <a:srgbClr val="FFFFFF"/>
                </a:solidFill>
              </a:rPr>
              <a:t>Provides Useful options without losing your game</a:t>
            </a:r>
          </a:p>
          <a:p>
            <a:pPr marL="1158875" lvl="1" indent="-381000">
              <a:spcBef>
                <a:spcPts val="7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3000" dirty="0" err="1" smtClean="0">
                <a:solidFill>
                  <a:srgbClr val="FFFFFF"/>
                </a:solidFill>
              </a:rPr>
              <a:t>Fullscreen</a:t>
            </a:r>
            <a:endParaRPr lang="en-US" sz="3000" dirty="0" smtClean="0">
              <a:solidFill>
                <a:srgbClr val="FFFFFF"/>
              </a:solidFill>
            </a:endParaRPr>
          </a:p>
          <a:p>
            <a:pPr marL="1158875" lvl="1" indent="-381000">
              <a:spcBef>
                <a:spcPts val="7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3000" dirty="0" smtClean="0">
                <a:solidFill>
                  <a:srgbClr val="FFFFFF"/>
                </a:solidFill>
              </a:rPr>
              <a:t>Speed up</a:t>
            </a:r>
          </a:p>
          <a:p>
            <a:pPr marL="1158875" lvl="1" indent="-381000">
              <a:spcBef>
                <a:spcPts val="7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3000" dirty="0" smtClean="0">
                <a:solidFill>
                  <a:srgbClr val="FFFFFF"/>
                </a:solidFill>
              </a:rPr>
              <a:t>Sound options</a:t>
            </a:r>
          </a:p>
          <a:p>
            <a:pPr marL="1158875" lvl="1" indent="-381000">
              <a:spcBef>
                <a:spcPts val="7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3000" dirty="0" smtClean="0">
                <a:solidFill>
                  <a:srgbClr val="FFFFFF"/>
                </a:solidFill>
              </a:rPr>
              <a:t>Debug</a:t>
            </a:r>
          </a:p>
          <a:p>
            <a:pPr marL="415925" indent="-381000">
              <a:spcBef>
                <a:spcPts val="750"/>
              </a:spcBef>
              <a:buClr>
                <a:srgbClr val="6EA0B0"/>
              </a:buClr>
              <a:buSzPct val="80000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endParaRPr lang="en-US" sz="3000" dirty="0" smtClean="0">
              <a:solidFill>
                <a:srgbClr val="FFFFFF"/>
              </a:solidFill>
            </a:endParaRPr>
          </a:p>
          <a:p>
            <a:pPr marL="1158875" lvl="1" indent="-381000">
              <a:spcBef>
                <a:spcPts val="750"/>
              </a:spcBef>
              <a:buClr>
                <a:srgbClr val="6EA0B0"/>
              </a:buClr>
              <a:buSzPct val="80000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3000" dirty="0" smtClean="0">
                <a:solidFill>
                  <a:srgbClr val="FFFFFF"/>
                </a:solidFill>
              </a:rPr>
              <a:t>	</a:t>
            </a:r>
            <a:endParaRPr lang="en-US" sz="3000" dirty="0">
              <a:solidFill>
                <a:srgbClr val="FFFFFF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124200"/>
            <a:ext cx="4600575" cy="3608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45720" tIns="46800" rIns="4572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600" dirty="0" smtClean="0">
                <a:solidFill>
                  <a:srgbClr val="FFFFFF"/>
                </a:solidFill>
                <a:latin typeface="Franklin Gothic Book" pitchFamily="32" charset="0"/>
              </a:rPr>
              <a:t>Input </a:t>
            </a:r>
            <a:r>
              <a:rPr lang="en-US" sz="4600" dirty="0">
                <a:solidFill>
                  <a:srgbClr val="FFFFFF"/>
                </a:solidFill>
                <a:latin typeface="Franklin Gothic Book" pitchFamily="32" charset="0"/>
              </a:rPr>
              <a:t>Manager!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153400" cy="4619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415925" indent="-381000">
              <a:spcBef>
                <a:spcPts val="7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3000">
                <a:solidFill>
                  <a:srgbClr val="FFFFFF"/>
                </a:solidFill>
              </a:rPr>
              <a:t>Handles all input in one location</a:t>
            </a:r>
          </a:p>
          <a:p>
            <a:pPr marL="741363" lvl="1" indent="-284163">
              <a:spcBef>
                <a:spcPts val="6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2600">
                <a:solidFill>
                  <a:srgbClr val="FFFFFF"/>
                </a:solidFill>
              </a:rPr>
              <a:t>Simplifies input handling</a:t>
            </a:r>
          </a:p>
          <a:p>
            <a:pPr marL="415925" indent="-381000">
              <a:spcBef>
                <a:spcPts val="7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3000">
                <a:solidFill>
                  <a:srgbClr val="FFFFFF"/>
                </a:solidFill>
              </a:rPr>
              <a:t>Allows for coordination between multiple sources of input</a:t>
            </a:r>
          </a:p>
          <a:p>
            <a:pPr marL="741363" lvl="1" indent="-284163">
              <a:spcBef>
                <a:spcPts val="6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2600">
                <a:solidFill>
                  <a:srgbClr val="FFFFFF"/>
                </a:solidFill>
              </a:rPr>
              <a:t>Xbox</a:t>
            </a:r>
          </a:p>
          <a:p>
            <a:pPr marL="741363" lvl="1" indent="-284163">
              <a:spcBef>
                <a:spcPts val="6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2600">
                <a:solidFill>
                  <a:srgbClr val="FFFFFF"/>
                </a:solidFill>
              </a:rPr>
              <a:t>Keyboard</a:t>
            </a:r>
          </a:p>
          <a:p>
            <a:pPr marL="741363" lvl="1" indent="-284163">
              <a:spcBef>
                <a:spcPts val="6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2600">
                <a:solidFill>
                  <a:srgbClr val="FFFFFF"/>
                </a:solidFill>
              </a:rPr>
              <a:t>Mouse</a:t>
            </a:r>
          </a:p>
          <a:p>
            <a:pPr marL="415925" indent="-381000">
              <a:spcBef>
                <a:spcPts val="7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3000">
                <a:solidFill>
                  <a:srgbClr val="FFFFFF"/>
                </a:solidFill>
              </a:rPr>
              <a:t>Easily extended to add custom control schemes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200400"/>
            <a:ext cx="2743200" cy="1946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98425"/>
            <a:ext cx="7466013" cy="149383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Controls</a:t>
            </a:r>
          </a:p>
        </p:txBody>
      </p:sp>
      <p:graphicFrame>
        <p:nvGraphicFramePr>
          <p:cNvPr id="15362" name="Group 2"/>
          <p:cNvGraphicFramePr>
            <a:graphicFrameLocks noGrp="1"/>
          </p:cNvGraphicFramePr>
          <p:nvPr/>
        </p:nvGraphicFramePr>
        <p:xfrm>
          <a:off x="457200" y="1600200"/>
          <a:ext cx="8307388" cy="4910143"/>
        </p:xfrm>
        <a:graphic>
          <a:graphicData uri="http://schemas.openxmlformats.org/drawingml/2006/table">
            <a:tbl>
              <a:tblPr/>
              <a:tblGrid>
                <a:gridCol w="1611313"/>
                <a:gridCol w="1970087"/>
                <a:gridCol w="2211388"/>
                <a:gridCol w="25146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Keyboard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Gamepad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Mouse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Effect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Escape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Start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Pause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Enter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Left Button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Continue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Backspace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Right Button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Cancel, previous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Tab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Toggle Placement Unit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Toggle Health Bars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Z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 Trigger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Scroll Wheel Down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Zoom Out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 Trigger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Scroll Wheel Up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Zoom In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 Bumper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Rotate Camera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 Bumper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Rotate Camera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Arrow Keys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DPad, Left Stick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Cursor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Navigate menu/game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W, A, S, D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Right Stick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Screen Edges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Pan Camera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45720" tIns="46800" rIns="4572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600">
                <a:solidFill>
                  <a:srgbClr val="FFFFFF"/>
                </a:solidFill>
                <a:latin typeface="Franklin Gothic Book" pitchFamily="32" charset="0"/>
              </a:rPr>
              <a:t>AI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415925" indent="-381000">
              <a:spcBef>
                <a:spcPts val="750"/>
              </a:spcBef>
              <a:buClr>
                <a:srgbClr val="6EA0B0"/>
              </a:buClr>
              <a:buFont typeface="Wingdings 2" pitchFamily="16" charset="2"/>
              <a:buChar char="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3000" dirty="0">
                <a:solidFill>
                  <a:srgbClr val="FFFFFF"/>
                </a:solidFill>
              </a:rPr>
              <a:t>Three Difficulties</a:t>
            </a:r>
          </a:p>
          <a:p>
            <a:pPr marL="719138" lvl="1" indent="-273050">
              <a:spcBef>
                <a:spcPts val="750"/>
              </a:spcBef>
              <a:buClr>
                <a:srgbClr val="6EA0B0"/>
              </a:buClr>
              <a:buFont typeface="Wingdings 2" pitchFamily="16" charset="2"/>
              <a:buChar char="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3000" dirty="0">
                <a:solidFill>
                  <a:srgbClr val="FFFFFF"/>
                </a:solidFill>
                <a:ea typeface="MS Gothic" charset="-128"/>
              </a:rPr>
              <a:t>Easy</a:t>
            </a:r>
          </a:p>
          <a:p>
            <a:pPr marL="719138" lvl="1" indent="-273050">
              <a:spcBef>
                <a:spcPts val="750"/>
              </a:spcBef>
              <a:buClr>
                <a:srgbClr val="6EA0B0"/>
              </a:buClr>
              <a:buFont typeface="Wingdings 2" pitchFamily="16" charset="2"/>
              <a:buChar char="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3000" dirty="0">
                <a:solidFill>
                  <a:srgbClr val="FFFFFF"/>
                </a:solidFill>
                <a:ea typeface="MS Gothic" charset="-128"/>
              </a:rPr>
              <a:t>Medium</a:t>
            </a:r>
          </a:p>
          <a:p>
            <a:pPr marL="719138" lvl="1" indent="-273050">
              <a:spcBef>
                <a:spcPts val="750"/>
              </a:spcBef>
              <a:buClr>
                <a:srgbClr val="6EA0B0"/>
              </a:buClr>
              <a:buFont typeface="Wingdings 2" pitchFamily="16" charset="2"/>
              <a:buChar char="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3000" dirty="0">
                <a:solidFill>
                  <a:srgbClr val="FFFFFF"/>
                </a:solidFill>
                <a:ea typeface="MS Gothic" charset="-128"/>
              </a:rPr>
              <a:t>Hard</a:t>
            </a:r>
          </a:p>
          <a:p>
            <a:pPr marL="415925" indent="-381000">
              <a:spcBef>
                <a:spcPts val="750"/>
              </a:spcBef>
              <a:buClr>
                <a:srgbClr val="6EA0B0"/>
              </a:buClr>
              <a:buFont typeface="Wingdings 2" pitchFamily="16" charset="2"/>
              <a:buChar char="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3000" dirty="0">
                <a:solidFill>
                  <a:srgbClr val="FFFFFF"/>
                </a:solidFill>
              </a:rPr>
              <a:t>Can be changed in options </a:t>
            </a:r>
            <a:r>
              <a:rPr lang="en-US" sz="3000" dirty="0" smtClean="0">
                <a:solidFill>
                  <a:srgbClr val="FFFFFF"/>
                </a:solidFill>
              </a:rPr>
              <a:t>menus</a:t>
            </a:r>
          </a:p>
          <a:p>
            <a:pPr marL="415925" indent="-381000">
              <a:spcBef>
                <a:spcPts val="750"/>
              </a:spcBef>
              <a:buClr>
                <a:srgbClr val="6EA0B0"/>
              </a:buClr>
              <a:buFont typeface="Wingdings 2" pitchFamily="16" charset="2"/>
              <a:buChar char="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3000" dirty="0" smtClean="0">
                <a:solidFill>
                  <a:srgbClr val="FFFFFF"/>
                </a:solidFill>
              </a:rPr>
              <a:t>Handled in </a:t>
            </a:r>
            <a:r>
              <a:rPr lang="en-US" sz="3000" dirty="0" err="1" smtClean="0">
                <a:solidFill>
                  <a:srgbClr val="FFFFFF"/>
                </a:solidFill>
              </a:rPr>
              <a:t>AIManager</a:t>
            </a:r>
            <a:endParaRPr lang="en-US" sz="3000" dirty="0" smtClean="0">
              <a:solidFill>
                <a:srgbClr val="FFFFFF"/>
              </a:solidFill>
            </a:endParaRPr>
          </a:p>
          <a:p>
            <a:pPr marL="1158875" lvl="1" indent="-381000">
              <a:spcBef>
                <a:spcPts val="750"/>
              </a:spcBef>
              <a:buClr>
                <a:srgbClr val="6EA0B0"/>
              </a:buClr>
              <a:buFont typeface="Wingdings 2" pitchFamily="16" charset="2"/>
              <a:buChar char="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3000" dirty="0" smtClean="0">
                <a:solidFill>
                  <a:srgbClr val="FFFFFF"/>
                </a:solidFill>
              </a:rPr>
              <a:t>Gives all units direction and strategy</a:t>
            </a:r>
          </a:p>
          <a:p>
            <a:pPr marL="415925" indent="-381000">
              <a:spcBef>
                <a:spcPts val="750"/>
              </a:spcBef>
              <a:buClr>
                <a:srgbClr val="6EA0B0"/>
              </a:buClr>
              <a:buFont typeface="Wingdings 2" pitchFamily="16" charset="2"/>
              <a:buChar char="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3000" dirty="0" smtClean="0">
                <a:solidFill>
                  <a:srgbClr val="FFFFFF"/>
                </a:solidFill>
              </a:rPr>
              <a:t>Most Complex part of game</a:t>
            </a:r>
          </a:p>
          <a:p>
            <a:pPr marL="1158875" lvl="1" indent="-381000">
              <a:spcBef>
                <a:spcPts val="750"/>
              </a:spcBef>
              <a:buClr>
                <a:srgbClr val="6EA0B0"/>
              </a:buClr>
              <a:buFont typeface="Wingdings 2" pitchFamily="16" charset="2"/>
              <a:buChar char="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3000" dirty="0" smtClean="0">
                <a:solidFill>
                  <a:srgbClr val="FFFFFF"/>
                </a:solidFill>
              </a:rPr>
              <a:t>Could be developed forever </a:t>
            </a:r>
            <a:endParaRPr lang="en-US" sz="3000" dirty="0">
              <a:solidFill>
                <a:srgbClr val="FFFFFF"/>
              </a:solidFill>
            </a:endParaRPr>
          </a:p>
          <a:p>
            <a:pPr marL="719138" lvl="1" indent="-273050">
              <a:spcBef>
                <a:spcPts val="750"/>
              </a:spcBef>
              <a:buClr>
                <a:srgbClr val="6EA0B0"/>
              </a:buClr>
              <a:buFont typeface="Wingdings 2" pitchFamily="16" charset="2"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600" dirty="0">
              <a:solidFill>
                <a:srgbClr val="FFFFFF"/>
              </a:solidFill>
              <a:ea typeface="MS Gothic" charset="-128"/>
            </a:endParaRPr>
          </a:p>
          <a:p>
            <a:pPr marL="415925" indent="-381000">
              <a:spcBef>
                <a:spcPts val="750"/>
              </a:spcBef>
              <a:buClrTx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45720" tIns="46800" rIns="4572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600">
                <a:solidFill>
                  <a:srgbClr val="FFFFFF"/>
                </a:solidFill>
                <a:latin typeface="Franklin Gothic Book" pitchFamily="32" charset="0"/>
              </a:rPr>
              <a:t>AI Strategies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7467600" cy="502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415925" indent="-381000">
              <a:spcBef>
                <a:spcPts val="7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3000" dirty="0" smtClean="0">
                <a:solidFill>
                  <a:srgbClr val="FFFFFF"/>
                </a:solidFill>
              </a:rPr>
              <a:t>Easy</a:t>
            </a:r>
          </a:p>
          <a:p>
            <a:pPr marL="1158875" lvl="1" indent="-381000">
              <a:spcBef>
                <a:spcPts val="7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2000" dirty="0">
                <a:solidFill>
                  <a:srgbClr val="FFFFFF"/>
                </a:solidFill>
              </a:rPr>
              <a:t>Attack the </a:t>
            </a:r>
            <a:r>
              <a:rPr lang="en-US" sz="2000" dirty="0" smtClean="0">
                <a:solidFill>
                  <a:srgbClr val="FFFFFF"/>
                </a:solidFill>
              </a:rPr>
              <a:t>closest</a:t>
            </a:r>
            <a:endParaRPr lang="en-US" sz="2000" dirty="0">
              <a:solidFill>
                <a:srgbClr val="FFFFFF"/>
              </a:solidFill>
            </a:endParaRPr>
          </a:p>
          <a:p>
            <a:pPr marL="415925" indent="-381000">
              <a:spcBef>
                <a:spcPts val="7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3000" dirty="0" smtClean="0">
                <a:solidFill>
                  <a:srgbClr val="FFFFFF"/>
                </a:solidFill>
              </a:rPr>
              <a:t>Medium</a:t>
            </a:r>
          </a:p>
          <a:p>
            <a:pPr marL="1158875" lvl="1" indent="-381000">
              <a:spcBef>
                <a:spcPts val="7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2000" dirty="0" smtClean="0">
                <a:solidFill>
                  <a:srgbClr val="FFFFFF"/>
                </a:solidFill>
              </a:rPr>
              <a:t>Uses some special abilities but not to the ideal efficiency</a:t>
            </a:r>
            <a:endParaRPr lang="en-US" sz="2000" dirty="0">
              <a:solidFill>
                <a:srgbClr val="FFFFFF"/>
              </a:solidFill>
            </a:endParaRPr>
          </a:p>
          <a:p>
            <a:pPr marL="415925" indent="-381000">
              <a:spcBef>
                <a:spcPts val="7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3000" dirty="0" smtClean="0">
                <a:solidFill>
                  <a:srgbClr val="FFFFFF"/>
                </a:solidFill>
              </a:rPr>
              <a:t>Hard</a:t>
            </a:r>
          </a:p>
          <a:p>
            <a:pPr marL="1158875" lvl="1" indent="-381000">
              <a:spcBef>
                <a:spcPts val="7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2000" dirty="0" smtClean="0">
                <a:solidFill>
                  <a:srgbClr val="FFFFFF"/>
                </a:solidFill>
              </a:rPr>
              <a:t>Eggs defend Muffins and Oranges</a:t>
            </a:r>
          </a:p>
          <a:p>
            <a:pPr marL="1158875" lvl="1" indent="-381000">
              <a:spcBef>
                <a:spcPts val="7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2000" dirty="0" smtClean="0">
                <a:solidFill>
                  <a:srgbClr val="FFFFFF"/>
                </a:solidFill>
              </a:rPr>
              <a:t>Ranged units seek high ground</a:t>
            </a:r>
          </a:p>
          <a:p>
            <a:pPr marL="1158875" lvl="1" indent="-381000">
              <a:spcBef>
                <a:spcPts val="7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2000" dirty="0" smtClean="0">
                <a:solidFill>
                  <a:srgbClr val="FFFFFF"/>
                </a:solidFill>
              </a:rPr>
              <a:t>Oranges heal weakened allies</a:t>
            </a:r>
          </a:p>
          <a:p>
            <a:pPr marL="1158875" lvl="1" indent="-381000">
              <a:spcBef>
                <a:spcPts val="7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2000" dirty="0" smtClean="0">
                <a:solidFill>
                  <a:srgbClr val="FFFFFF"/>
                </a:solidFill>
              </a:rPr>
              <a:t>Sausages try to use backstab</a:t>
            </a:r>
          </a:p>
          <a:p>
            <a:pPr marL="1158875" lvl="1" indent="-381000">
              <a:spcBef>
                <a:spcPts val="7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2000" dirty="0" smtClean="0">
                <a:solidFill>
                  <a:srgbClr val="FFFFFF"/>
                </a:solidFill>
              </a:rPr>
              <a:t>Toast acts as a back up attacker to the Sausage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609600" y="304800"/>
            <a:ext cx="7848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45720" tIns="46800" rIns="4572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dirty="0" smtClean="0">
                <a:solidFill>
                  <a:srgbClr val="FFFFFF"/>
                </a:solidFill>
                <a:latin typeface="Franklin Gothic Book" pitchFamily="32" charset="0"/>
              </a:rPr>
              <a:t>Our Goals For </a:t>
            </a:r>
            <a:r>
              <a:rPr lang="en-US" sz="4000" dirty="0">
                <a:solidFill>
                  <a:srgbClr val="FFFFFF"/>
                </a:solidFill>
                <a:latin typeface="Franklin Gothic Book" pitchFamily="32" charset="0"/>
              </a:rPr>
              <a:t>Final </a:t>
            </a:r>
            <a:r>
              <a:rPr lang="en-US" sz="4000" dirty="0" smtClean="0">
                <a:solidFill>
                  <a:srgbClr val="FFFFFF"/>
                </a:solidFill>
                <a:latin typeface="Franklin Gothic Book" pitchFamily="32" charset="0"/>
              </a:rPr>
              <a:t>Release Were</a:t>
            </a:r>
            <a:endParaRPr lang="en-US" sz="4000" dirty="0">
              <a:solidFill>
                <a:srgbClr val="FFFFFF"/>
              </a:solidFill>
              <a:latin typeface="Franklin Gothic Book" pitchFamily="32" charset="0"/>
            </a:endParaRPr>
          </a:p>
        </p:txBody>
      </p:sp>
      <p:graphicFrame>
        <p:nvGraphicFramePr>
          <p:cNvPr id="19458" name="Group 2"/>
          <p:cNvGraphicFramePr>
            <a:graphicFrameLocks noGrp="1"/>
          </p:cNvGraphicFramePr>
          <p:nvPr/>
        </p:nvGraphicFramePr>
        <p:xfrm>
          <a:off x="990600" y="1600200"/>
          <a:ext cx="7469188" cy="4081463"/>
        </p:xfrm>
        <a:graphic>
          <a:graphicData uri="http://schemas.openxmlformats.org/drawingml/2006/table">
            <a:tbl>
              <a:tblPr/>
              <a:tblGrid>
                <a:gridCol w="7469188"/>
              </a:tblGrid>
              <a:tr h="3984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Goals (in no particular order)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Load unit data from file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Improve Analog Controls    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Game play and Control Instructions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Flesh Out Medium and Hard AI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Shinier menu system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Multiple Abilities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Add in last two units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Playable on Xbox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Add/Improve Models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Fix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Pathing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Algorithm Jump Problem</a:t>
                      </a:r>
                    </a:p>
                  </a:txBody>
                  <a:tcPr marL="90000" marR="90000" marT="62676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45720" tIns="46800" rIns="4572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600" dirty="0" smtClean="0">
                <a:solidFill>
                  <a:srgbClr val="FFFFFF"/>
                </a:solidFill>
                <a:latin typeface="Franklin Gothic Book" pitchFamily="32" charset="0"/>
              </a:rPr>
              <a:t>The Game</a:t>
            </a:r>
            <a:endParaRPr lang="en-US" sz="4600" dirty="0">
              <a:solidFill>
                <a:srgbClr val="FFFFFF"/>
              </a:solidFill>
              <a:latin typeface="Franklin Gothic Book" pitchFamily="32" charset="0"/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415925" indent="-381000">
              <a:spcBef>
                <a:spcPts val="750"/>
              </a:spcBef>
              <a:buClr>
                <a:srgbClr val="6EA0B0"/>
              </a:buClr>
              <a:buFont typeface="Wingdings 2" pitchFamily="16" charset="2"/>
              <a:buChar char="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400" dirty="0" smtClean="0">
                <a:solidFill>
                  <a:srgbClr val="FFFFFF"/>
                </a:solidFill>
              </a:rPr>
              <a:t>Breakfast Battle!</a:t>
            </a:r>
            <a:endParaRPr lang="en-US" sz="2400" dirty="0">
              <a:solidFill>
                <a:srgbClr val="FFFFFF"/>
              </a:solidFill>
            </a:endParaRPr>
          </a:p>
          <a:p>
            <a:pPr lvl="1">
              <a:spcBef>
                <a:spcPts val="750"/>
              </a:spcBef>
              <a:buClr>
                <a:srgbClr val="6EA0B0"/>
              </a:buClr>
              <a:buFont typeface="Wingdings 2" pitchFamily="16" charset="2"/>
              <a:buChar char="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400" dirty="0" smtClean="0">
                <a:solidFill>
                  <a:srgbClr val="FFFFFF"/>
                </a:solidFill>
              </a:rPr>
              <a:t>Programmed using XNA</a:t>
            </a:r>
          </a:p>
          <a:p>
            <a:pPr lvl="1">
              <a:spcBef>
                <a:spcPts val="750"/>
              </a:spcBef>
              <a:buClr>
                <a:srgbClr val="6EA0B0"/>
              </a:buClr>
              <a:buFont typeface="Wingdings 2" pitchFamily="16" charset="2"/>
              <a:buChar char="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400" dirty="0" smtClean="0">
                <a:solidFill>
                  <a:srgbClr val="FFFFFF"/>
                </a:solidFill>
              </a:rPr>
              <a:t>3D Turn-based strategy</a:t>
            </a:r>
          </a:p>
          <a:p>
            <a:pPr lvl="1">
              <a:spcBef>
                <a:spcPts val="750"/>
              </a:spcBef>
              <a:buClr>
                <a:srgbClr val="6EA0B0"/>
              </a:buClr>
              <a:buFont typeface="Wingdings 2" pitchFamily="16" charset="2"/>
              <a:buChar char="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400" dirty="0" smtClean="0">
                <a:solidFill>
                  <a:srgbClr val="FFFFFF"/>
                </a:solidFill>
              </a:rPr>
              <a:t>Player </a:t>
            </a:r>
            <a:r>
              <a:rPr lang="en-US" sz="2400" dirty="0" err="1" smtClean="0">
                <a:solidFill>
                  <a:srgbClr val="FFFFFF"/>
                </a:solidFill>
              </a:rPr>
              <a:t>vs</a:t>
            </a:r>
            <a:r>
              <a:rPr lang="en-US" sz="2400" dirty="0" smtClean="0">
                <a:solidFill>
                  <a:srgbClr val="FFFFFF"/>
                </a:solidFill>
              </a:rPr>
              <a:t> AI</a:t>
            </a:r>
          </a:p>
          <a:p>
            <a:pPr lvl="1">
              <a:spcBef>
                <a:spcPts val="750"/>
              </a:spcBef>
              <a:buClr>
                <a:srgbClr val="6EA0B0"/>
              </a:buClr>
              <a:buFont typeface="Wingdings 2" pitchFamily="16" charset="2"/>
              <a:buChar char="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400" dirty="0" smtClean="0">
                <a:solidFill>
                  <a:srgbClr val="FFFFFF"/>
                </a:solidFill>
              </a:rPr>
              <a:t>Player </a:t>
            </a:r>
            <a:r>
              <a:rPr lang="en-US" sz="2400" dirty="0" err="1" smtClean="0">
                <a:solidFill>
                  <a:srgbClr val="FFFFFF"/>
                </a:solidFill>
              </a:rPr>
              <a:t>vs</a:t>
            </a:r>
            <a:r>
              <a:rPr lang="en-US" sz="2400" dirty="0" smtClean="0">
                <a:solidFill>
                  <a:srgbClr val="FFFFFF"/>
                </a:solidFill>
              </a:rPr>
              <a:t> Player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762000"/>
            <a:ext cx="382631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038600"/>
            <a:ext cx="3352800" cy="261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172200" y="3810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91000" y="5105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Then</a:t>
            </a:r>
            <a:endParaRPr lang="en-US" dirty="0"/>
          </a:p>
        </p:txBody>
      </p:sp>
      <p:pic>
        <p:nvPicPr>
          <p:cNvPr id="34820" name="Picture 4" descr="C:\Users\Eric\Documents\Visual Studio 2008\Projects\786\FoodFight\FoodFight\Content\images\HUD\ToastPortrai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191000"/>
            <a:ext cx="2590800" cy="25908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3622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FULL DEMO!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3622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Questions?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45720" tIns="46800" rIns="4572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600" dirty="0" smtClean="0">
                <a:solidFill>
                  <a:srgbClr val="FFFFFF"/>
                </a:solidFill>
                <a:latin typeface="Franklin Gothic Book" pitchFamily="32" charset="0"/>
              </a:rPr>
              <a:t>The Concept</a:t>
            </a:r>
            <a:endParaRPr lang="en-US" sz="4600" dirty="0">
              <a:solidFill>
                <a:srgbClr val="FFFFFF"/>
              </a:solidFill>
              <a:latin typeface="Franklin Gothic Book" pitchFamily="32" charset="0"/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415925" indent="-381000">
              <a:spcBef>
                <a:spcPts val="750"/>
              </a:spcBef>
              <a:buClr>
                <a:srgbClr val="6EA0B0"/>
              </a:buClr>
              <a:buFont typeface="Wingdings 2" pitchFamily="16" charset="2"/>
              <a:buChar char="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400" dirty="0" smtClean="0">
                <a:solidFill>
                  <a:srgbClr val="FFFFFF"/>
                </a:solidFill>
              </a:rPr>
              <a:t>The kitchen has been conquered by an enemy force</a:t>
            </a:r>
          </a:p>
          <a:p>
            <a:pPr>
              <a:spcBef>
                <a:spcPts val="750"/>
              </a:spcBef>
              <a:buClr>
                <a:srgbClr val="6EA0B0"/>
              </a:buClr>
              <a:buFont typeface="Wingdings 2" pitchFamily="16" charset="2"/>
              <a:buChar char="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400" dirty="0" smtClean="0">
                <a:solidFill>
                  <a:srgbClr val="FFFFFF"/>
                </a:solidFill>
              </a:rPr>
              <a:t> Your objective is to retake the kitchen</a:t>
            </a:r>
          </a:p>
          <a:p>
            <a:pPr>
              <a:spcBef>
                <a:spcPts val="750"/>
              </a:spcBef>
              <a:buClr>
                <a:srgbClr val="6EA0B0"/>
              </a:buClr>
              <a:buFont typeface="Wingdings 2" pitchFamily="16" charset="2"/>
              <a:buChar char="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Multiple units allow for varied strategy </a:t>
            </a:r>
          </a:p>
          <a:p>
            <a:pPr>
              <a:spcBef>
                <a:spcPts val="750"/>
              </a:spcBef>
              <a:buClr>
                <a:srgbClr val="6EA0B0"/>
              </a:buClr>
              <a:buFont typeface="Wingdings 2" pitchFamily="16" charset="2"/>
              <a:buChar char="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Every level has a kitchen theme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10000"/>
            <a:ext cx="3429000" cy="2671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810000"/>
            <a:ext cx="3305175" cy="257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62000" y="6477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Toaster Level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81600" y="6400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Sink Level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362200"/>
            <a:ext cx="624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DEMO! </a:t>
            </a:r>
          </a:p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Short Version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45720" tIns="46800" rIns="4572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600" dirty="0" smtClean="0">
                <a:solidFill>
                  <a:srgbClr val="FFFFFF"/>
                </a:solidFill>
                <a:latin typeface="Franklin Gothic Book" pitchFamily="32" charset="0"/>
              </a:rPr>
              <a:t>Our Models</a:t>
            </a:r>
            <a:r>
              <a:rPr lang="en-US" sz="4600" dirty="0">
                <a:solidFill>
                  <a:srgbClr val="FFFFFF"/>
                </a:solidFill>
                <a:latin typeface="Franklin Gothic Book" pitchFamily="32" charset="0"/>
              </a:rPr>
              <a:t>!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415925" indent="-381000">
              <a:spcBef>
                <a:spcPts val="750"/>
              </a:spcBef>
              <a:buClr>
                <a:srgbClr val="6EA0B0"/>
              </a:buClr>
              <a:buFont typeface="Wingdings 2" pitchFamily="16" charset="2"/>
              <a:buChar char="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3000" dirty="0" smtClean="0">
                <a:solidFill>
                  <a:srgbClr val="FFFFFF"/>
                </a:solidFill>
              </a:rPr>
              <a:t>Basic Models</a:t>
            </a:r>
            <a:endParaRPr lang="en-US" sz="3000" dirty="0">
              <a:solidFill>
                <a:srgbClr val="FFFFFF"/>
              </a:solidFill>
            </a:endParaRPr>
          </a:p>
          <a:p>
            <a:pPr lvl="1">
              <a:spcBef>
                <a:spcPts val="750"/>
              </a:spcBef>
              <a:buClr>
                <a:srgbClr val="6EA0B0"/>
              </a:buClr>
              <a:buFont typeface="Wingdings 2" pitchFamily="16" charset="2"/>
              <a:buChar char="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3000" dirty="0">
                <a:solidFill>
                  <a:srgbClr val="FFFFFF"/>
                </a:solidFill>
              </a:rPr>
              <a:t>Sausage</a:t>
            </a:r>
          </a:p>
          <a:p>
            <a:pPr lvl="1">
              <a:spcBef>
                <a:spcPts val="750"/>
              </a:spcBef>
              <a:buClr>
                <a:srgbClr val="6EA0B0"/>
              </a:buClr>
              <a:buFont typeface="Wingdings 2" pitchFamily="16" charset="2"/>
              <a:buChar char="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3000" dirty="0">
                <a:solidFill>
                  <a:srgbClr val="FFFFFF"/>
                </a:solidFill>
              </a:rPr>
              <a:t>Muffin</a:t>
            </a:r>
          </a:p>
          <a:p>
            <a:pPr lvl="1">
              <a:spcBef>
                <a:spcPts val="750"/>
              </a:spcBef>
              <a:buClr>
                <a:srgbClr val="6EA0B0"/>
              </a:buClr>
              <a:buFont typeface="Wingdings 2" pitchFamily="16" charset="2"/>
              <a:buChar char="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3000" dirty="0" smtClean="0">
                <a:solidFill>
                  <a:srgbClr val="FFFFFF"/>
                </a:solidFill>
              </a:rPr>
              <a:t>Toast</a:t>
            </a:r>
            <a:endParaRPr lang="en-US" sz="3000" dirty="0">
              <a:solidFill>
                <a:srgbClr val="FFFFFF"/>
              </a:solidFill>
            </a:endParaRPr>
          </a:p>
          <a:p>
            <a:pPr lvl="1">
              <a:spcBef>
                <a:spcPts val="750"/>
              </a:spcBef>
              <a:buClr>
                <a:srgbClr val="6EA0B0"/>
              </a:buClr>
              <a:buFont typeface="Wingdings 2" pitchFamily="16" charset="2"/>
              <a:buChar char="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3000" dirty="0" smtClean="0">
                <a:solidFill>
                  <a:srgbClr val="FFFFFF"/>
                </a:solidFill>
              </a:rPr>
              <a:t>Orange Slice</a:t>
            </a:r>
          </a:p>
          <a:p>
            <a:pPr lvl="1">
              <a:spcBef>
                <a:spcPts val="750"/>
              </a:spcBef>
              <a:buClr>
                <a:srgbClr val="6EA0B0"/>
              </a:buClr>
              <a:buFont typeface="Wingdings 2" pitchFamily="16" charset="2"/>
              <a:buChar char="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3000" dirty="0" smtClean="0">
                <a:solidFill>
                  <a:srgbClr val="FFFFFF"/>
                </a:solidFill>
              </a:rPr>
              <a:t>Egg</a:t>
            </a:r>
          </a:p>
          <a:p>
            <a:pPr lvl="1">
              <a:spcBef>
                <a:spcPts val="750"/>
              </a:spcBef>
              <a:buClr>
                <a:srgbClr val="6EA0B0"/>
              </a:buClr>
              <a:buFont typeface="Wingdings 2" pitchFamily="16" charset="2"/>
              <a:buChar char="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3000" dirty="0" smtClean="0">
                <a:solidFill>
                  <a:srgbClr val="FFFFFF"/>
                </a:solidFill>
              </a:rPr>
              <a:t>Plate</a:t>
            </a:r>
          </a:p>
          <a:p>
            <a:pPr>
              <a:spcBef>
                <a:spcPts val="750"/>
              </a:spcBef>
              <a:buClr>
                <a:srgbClr val="6EA0B0"/>
              </a:buClr>
              <a:buFont typeface="Wingdings 2" pitchFamily="16" charset="2"/>
              <a:buChar char="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3000" dirty="0" smtClean="0">
                <a:solidFill>
                  <a:srgbClr val="FFFFFF"/>
                </a:solidFill>
              </a:rPr>
              <a:t>Units Custom Made in Maya</a:t>
            </a:r>
          </a:p>
          <a:p>
            <a:pPr lvl="1">
              <a:spcBef>
                <a:spcPts val="750"/>
              </a:spcBef>
              <a:buClr>
                <a:srgbClr val="6EA0B0"/>
              </a:buClr>
              <a:buFont typeface="Wingdings 2" pitchFamily="16" charset="2"/>
              <a:buChar char="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3000" dirty="0" smtClean="0">
                <a:solidFill>
                  <a:srgbClr val="FFFFFF"/>
                </a:solidFill>
              </a:rPr>
              <a:t>Made by OSU students</a:t>
            </a:r>
            <a:endParaRPr lang="en-US" sz="3000" dirty="0">
              <a:solidFill>
                <a:srgbClr val="FFFFFF"/>
              </a:solidFill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191000"/>
            <a:ext cx="2362200" cy="2362200"/>
          </a:xfrm>
          <a:prstGeom prst="rect">
            <a:avLst/>
          </a:prstGeom>
          <a:noFill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447800"/>
            <a:ext cx="2359025" cy="23812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52400" y="0"/>
            <a:ext cx="8382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wordArtVert" lIns="45720" tIns="46800" rIns="4572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 dirty="0" smtClean="0">
                <a:solidFill>
                  <a:srgbClr val="FFFFFF"/>
                </a:solidFill>
                <a:latin typeface="Franklin Gothic Book" pitchFamily="32" charset="0"/>
              </a:rPr>
              <a:t>The Units</a:t>
            </a:r>
            <a:endParaRPr lang="en-US" sz="4400" dirty="0">
              <a:solidFill>
                <a:srgbClr val="FFFFFF"/>
              </a:solidFill>
              <a:latin typeface="Franklin Gothic Book" pitchFamily="32" charset="0"/>
            </a:endParaRP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191000"/>
            <a:ext cx="761999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895600"/>
            <a:ext cx="76295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1600200"/>
            <a:ext cx="76485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304800"/>
            <a:ext cx="76390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5553075"/>
            <a:ext cx="76295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45720" tIns="46800" rIns="4572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600">
                <a:solidFill>
                  <a:srgbClr val="FFFFFF"/>
                </a:solidFill>
                <a:latin typeface="Franklin Gothic Book" pitchFamily="32" charset="0"/>
              </a:rPr>
              <a:t>The HUD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81000" y="1600200"/>
            <a:ext cx="80772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415925" indent="-381000">
              <a:lnSpc>
                <a:spcPct val="80000"/>
              </a:lnSpc>
              <a:spcBef>
                <a:spcPts val="7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3000" dirty="0">
                <a:solidFill>
                  <a:srgbClr val="FFFFFF"/>
                </a:solidFill>
              </a:rPr>
              <a:t>Provides in-game information</a:t>
            </a:r>
          </a:p>
          <a:p>
            <a:pPr marL="415925" indent="-381000">
              <a:lnSpc>
                <a:spcPct val="80000"/>
              </a:lnSpc>
              <a:spcBef>
                <a:spcPts val="7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3000" dirty="0">
                <a:solidFill>
                  <a:srgbClr val="FFFFFF"/>
                </a:solidFill>
              </a:rPr>
              <a:t>Varies depending on phase of </a:t>
            </a:r>
            <a:r>
              <a:rPr lang="en-US" sz="3000" dirty="0" err="1">
                <a:solidFill>
                  <a:srgbClr val="FFFFFF"/>
                </a:solidFill>
              </a:rPr>
              <a:t>gameplay</a:t>
            </a:r>
            <a:endParaRPr lang="en-US" sz="3000" dirty="0">
              <a:solidFill>
                <a:srgbClr val="FFFFFF"/>
              </a:solidFill>
            </a:endParaRPr>
          </a:p>
          <a:p>
            <a:pPr marL="719138" lvl="1" indent="-273050">
              <a:lnSpc>
                <a:spcPct val="80000"/>
              </a:lnSpc>
              <a:spcBef>
                <a:spcPts val="6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2600" dirty="0">
                <a:solidFill>
                  <a:srgbClr val="FFFFFF"/>
                </a:solidFill>
              </a:rPr>
              <a:t>Unit placement</a:t>
            </a:r>
          </a:p>
          <a:p>
            <a:pPr marL="719138" lvl="1" indent="-273050">
              <a:lnSpc>
                <a:spcPct val="80000"/>
              </a:lnSpc>
              <a:spcBef>
                <a:spcPts val="6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2600" dirty="0">
                <a:solidFill>
                  <a:srgbClr val="FFFFFF"/>
                </a:solidFill>
              </a:rPr>
              <a:t>Unit selection</a:t>
            </a:r>
          </a:p>
          <a:p>
            <a:pPr marL="719138" lvl="1" indent="-273050">
              <a:lnSpc>
                <a:spcPct val="80000"/>
              </a:lnSpc>
              <a:spcBef>
                <a:spcPts val="6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2600" dirty="0">
                <a:solidFill>
                  <a:srgbClr val="FFFFFF"/>
                </a:solidFill>
              </a:rPr>
              <a:t>Not always </a:t>
            </a:r>
            <a:r>
              <a:rPr lang="en-US" sz="2600" dirty="0" smtClean="0">
                <a:solidFill>
                  <a:srgbClr val="FFFFFF"/>
                </a:solidFill>
              </a:rPr>
              <a:t>visible</a:t>
            </a:r>
          </a:p>
          <a:p>
            <a:pPr marL="719138" lvl="1" indent="-273050">
              <a:lnSpc>
                <a:spcPct val="80000"/>
              </a:lnSpc>
              <a:spcBef>
                <a:spcPts val="6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2600" dirty="0">
                <a:solidFill>
                  <a:srgbClr val="FFFFFF"/>
                </a:solidFill>
              </a:rPr>
              <a:t>Describes Unit </a:t>
            </a:r>
          </a:p>
          <a:p>
            <a:pPr marL="719138" lvl="1" indent="-273050">
              <a:lnSpc>
                <a:spcPct val="80000"/>
              </a:lnSpc>
              <a:spcBef>
                <a:spcPts val="650"/>
              </a:spcBef>
              <a:buClr>
                <a:srgbClr val="6EA0B0"/>
              </a:buClr>
              <a:buSzPct val="80000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2600" dirty="0" smtClean="0">
                <a:solidFill>
                  <a:srgbClr val="FFFFFF"/>
                </a:solidFill>
              </a:rPr>
              <a:t>   Stats</a:t>
            </a:r>
          </a:p>
          <a:p>
            <a:pPr marL="719138" lvl="1" indent="-273050">
              <a:lnSpc>
                <a:spcPct val="80000"/>
              </a:lnSpc>
              <a:spcBef>
                <a:spcPts val="6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2600" dirty="0" smtClean="0">
                <a:solidFill>
                  <a:srgbClr val="FFFFFF"/>
                </a:solidFill>
              </a:rPr>
              <a:t>Describes Unit </a:t>
            </a:r>
          </a:p>
          <a:p>
            <a:pPr marL="719138" lvl="1" indent="-273050">
              <a:lnSpc>
                <a:spcPct val="80000"/>
              </a:lnSpc>
              <a:spcBef>
                <a:spcPts val="650"/>
              </a:spcBef>
              <a:buClr>
                <a:srgbClr val="6EA0B0"/>
              </a:buClr>
              <a:buSzPct val="80000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2600" dirty="0" smtClean="0">
                <a:solidFill>
                  <a:srgbClr val="FFFFFF"/>
                </a:solidFill>
              </a:rPr>
              <a:t>    Abilities</a:t>
            </a:r>
            <a:endParaRPr lang="en-US" sz="2600" dirty="0">
              <a:solidFill>
                <a:srgbClr val="FFFFFF"/>
              </a:solidFill>
            </a:endParaRPr>
          </a:p>
          <a:p>
            <a:pPr marL="719138" lvl="1" indent="-273050">
              <a:lnSpc>
                <a:spcPct val="80000"/>
              </a:lnSpc>
              <a:spcBef>
                <a:spcPts val="650"/>
              </a:spcBef>
              <a:buClr>
                <a:srgbClr val="6EA0B0"/>
              </a:buClr>
              <a:buSzPct val="80000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endParaRPr lang="en-US" sz="2600" dirty="0" smtClean="0">
              <a:solidFill>
                <a:srgbClr val="FFFFFF"/>
              </a:solidFill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590800"/>
            <a:ext cx="498770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45720" tIns="46800" rIns="4572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600" dirty="0" smtClean="0">
                <a:solidFill>
                  <a:srgbClr val="FFFFFF"/>
                </a:solidFill>
                <a:latin typeface="Franklin Gothic Book" pitchFamily="32" charset="0"/>
              </a:rPr>
              <a:t>How To Play</a:t>
            </a:r>
            <a:endParaRPr lang="en-US" sz="4600" dirty="0">
              <a:solidFill>
                <a:srgbClr val="FFFFFF"/>
              </a:solidFill>
              <a:latin typeface="Franklin Gothic Book" pitchFamily="32" charset="0"/>
            </a:endParaRP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415925" indent="-381000">
              <a:spcBef>
                <a:spcPts val="7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3000" dirty="0">
                <a:solidFill>
                  <a:srgbClr val="FFFFFF"/>
                </a:solidFill>
              </a:rPr>
              <a:t>Heads Up Display</a:t>
            </a:r>
          </a:p>
          <a:p>
            <a:pPr marL="719138" lvl="1" indent="-273050">
              <a:spcBef>
                <a:spcPts val="6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2600" dirty="0">
                <a:solidFill>
                  <a:srgbClr val="FFFFFF"/>
                </a:solidFill>
              </a:rPr>
              <a:t>Available unit count</a:t>
            </a:r>
          </a:p>
          <a:p>
            <a:pPr marL="719138" lvl="1" indent="-273050">
              <a:spcBef>
                <a:spcPts val="6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2600" dirty="0">
                <a:solidFill>
                  <a:srgbClr val="FFFFFF"/>
                </a:solidFill>
              </a:rPr>
              <a:t>Number of unit type</a:t>
            </a:r>
          </a:p>
          <a:p>
            <a:pPr marL="415925" indent="-381000">
              <a:spcBef>
                <a:spcPts val="750"/>
              </a:spcBef>
              <a:buClr>
                <a:srgbClr val="6EA0B0"/>
              </a:buClr>
              <a:buSzPct val="80000"/>
              <a:buFont typeface="Wingdings 2" pitchFamily="16" charset="2"/>
              <a:buChar char="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3000" dirty="0">
                <a:solidFill>
                  <a:srgbClr val="FFFFFF"/>
                </a:solidFill>
              </a:rPr>
              <a:t>Unit Placements</a:t>
            </a:r>
          </a:p>
          <a:p>
            <a:pPr marL="719138" lvl="1" indent="-273050">
              <a:spcBef>
                <a:spcPts val="650"/>
              </a:spcBef>
              <a:buClr>
                <a:srgbClr val="6EA0B0"/>
              </a:buClr>
              <a:buSzPct val="90000"/>
              <a:buFont typeface="Wingdings 2" pitchFamily="16" charset="2"/>
              <a:buChar char="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2600" dirty="0">
                <a:solidFill>
                  <a:srgbClr val="FFFFFF"/>
                </a:solidFill>
              </a:rPr>
              <a:t>Manual or Auto</a:t>
            </a:r>
          </a:p>
          <a:p>
            <a:pPr marL="719138" lvl="1" indent="-273050">
              <a:spcBef>
                <a:spcPts val="650"/>
              </a:spcBef>
              <a:buClr>
                <a:srgbClr val="6EA0B0"/>
              </a:buClr>
              <a:buSzPct val="90000"/>
              <a:buFont typeface="Wingdings 2" pitchFamily="16" charset="2"/>
              <a:buChar char=""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2600" dirty="0">
                <a:solidFill>
                  <a:srgbClr val="FFFFFF"/>
                </a:solidFill>
              </a:rPr>
              <a:t>Auto Placement for AI</a:t>
            </a:r>
          </a:p>
          <a:p>
            <a:pPr marL="415925" indent="-381000">
              <a:spcBef>
                <a:spcPts val="750"/>
              </a:spcBef>
              <a:buClr>
                <a:srgbClr val="6EA0B0"/>
              </a:buClr>
              <a:buSzPct val="80000"/>
              <a:buFont typeface="Wingdings 2" pitchFamily="16" charset="2"/>
              <a:buNone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endParaRPr lang="en-US" sz="3000" dirty="0">
              <a:solidFill>
                <a:srgbClr val="FFFFFF"/>
              </a:solidFill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76400"/>
            <a:ext cx="420531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45720" tIns="46800" rIns="4572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4600" dirty="0">
              <a:solidFill>
                <a:srgbClr val="FFFFFF"/>
              </a:solidFill>
              <a:latin typeface="Franklin Gothic Book" pitchFamily="32" charset="0"/>
            </a:endParaRP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415925" indent="-381000" algn="ctr">
              <a:spcBef>
                <a:spcPts val="750"/>
              </a:spcBef>
              <a:buClr>
                <a:srgbClr val="6EA0B0"/>
              </a:buClr>
              <a:buSzPct val="80000"/>
              <a:buFont typeface="Wingdings 2" pitchFamily="16" charset="2"/>
              <a:buNone/>
              <a:tabLst>
                <a:tab pos="415925" algn="l"/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</a:tabLst>
            </a:pPr>
            <a:r>
              <a:rPr lang="en-US" sz="3000" dirty="0" smtClean="0">
                <a:solidFill>
                  <a:srgbClr val="FFFFFF"/>
                </a:solidFill>
              </a:rPr>
              <a:t>We Have an in game Tutorial!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5146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DEMONSTRATION!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Franklin Gothic Book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Franklin Gothic Book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543</Words>
  <Application>Microsoft Office PowerPoint</Application>
  <PresentationFormat>On-screen Show (4:3)</PresentationFormat>
  <Paragraphs>190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Times New Roman</vt:lpstr>
      <vt:lpstr>Franklin Gothic Book</vt:lpstr>
      <vt:lpstr>MS Gothic</vt:lpstr>
      <vt:lpstr>Arial</vt:lpstr>
      <vt:lpstr>Lucida Sans Unicode</vt:lpstr>
      <vt:lpstr>Wingdings</vt:lpstr>
      <vt:lpstr>Wingdings 2</vt:lpstr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Sound</vt:lpstr>
      <vt:lpstr>Background</vt:lpstr>
      <vt:lpstr>Slide 14</vt:lpstr>
      <vt:lpstr>Slide 15</vt:lpstr>
      <vt:lpstr>Controls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Breakfast Club</dc:title>
  <dc:creator>brohaugh</dc:creator>
  <cp:lastModifiedBy>Eric</cp:lastModifiedBy>
  <cp:revision>51</cp:revision>
  <cp:lastPrinted>1601-01-01T00:00:00Z</cp:lastPrinted>
  <dcterms:created xsi:type="dcterms:W3CDTF">2010-04-12T16:28:42Z</dcterms:created>
  <dcterms:modified xsi:type="dcterms:W3CDTF">2010-06-08T06:09:19Z</dcterms:modified>
</cp:coreProperties>
</file>