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8" r:id="rId4"/>
    <p:sldId id="258" r:id="rId5"/>
    <p:sldId id="267" r:id="rId6"/>
    <p:sldId id="270" r:id="rId7"/>
    <p:sldId id="259" r:id="rId8"/>
    <p:sldId id="275" r:id="rId9"/>
    <p:sldId id="276" r:id="rId10"/>
    <p:sldId id="261" r:id="rId11"/>
    <p:sldId id="271" r:id="rId12"/>
    <p:sldId id="279" r:id="rId13"/>
    <p:sldId id="278" r:id="rId14"/>
    <p:sldId id="262" r:id="rId15"/>
    <p:sldId id="263" r:id="rId16"/>
    <p:sldId id="272" r:id="rId17"/>
    <p:sldId id="277" r:id="rId18"/>
    <p:sldId id="273" r:id="rId19"/>
    <p:sldId id="274" r:id="rId20"/>
    <p:sldId id="264" r:id="rId21"/>
    <p:sldId id="269" r:id="rId22"/>
    <p:sldId id="280" r:id="rId23"/>
    <p:sldId id="26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E34F77CD-048C-4143-9B06-245541C17108}" type="datetimeFigureOut">
              <a:rPr lang="en-US" smtClean="0"/>
              <a:pPr/>
              <a:t>6/8/2010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1F186792-F37B-4D2E-A02C-057648F36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77CD-048C-4143-9B06-245541C17108}" type="datetimeFigureOut">
              <a:rPr lang="en-US" smtClean="0"/>
              <a:pPr/>
              <a:t>6/8/2010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6792-F37B-4D2E-A02C-057648F36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77CD-048C-4143-9B06-245541C17108}" type="datetimeFigureOut">
              <a:rPr lang="en-US" smtClean="0"/>
              <a:pPr/>
              <a:t>6/8/2010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6792-F37B-4D2E-A02C-057648F36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34F77CD-048C-4143-9B06-245541C17108}" type="datetimeFigureOut">
              <a:rPr lang="en-US" smtClean="0"/>
              <a:pPr/>
              <a:t>6/8/2010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6792-F37B-4D2E-A02C-057648F36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E34F77CD-048C-4143-9B06-245541C17108}" type="datetimeFigureOut">
              <a:rPr lang="en-US" smtClean="0"/>
              <a:pPr/>
              <a:t>6/8/2010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1F186792-F37B-4D2E-A02C-057648F3653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34F77CD-048C-4143-9B06-245541C17108}" type="datetimeFigureOut">
              <a:rPr lang="en-US" smtClean="0"/>
              <a:pPr/>
              <a:t>6/8/2010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F186792-F37B-4D2E-A02C-057648F36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34F77CD-048C-4143-9B06-245541C17108}" type="datetimeFigureOut">
              <a:rPr lang="en-US" smtClean="0"/>
              <a:pPr/>
              <a:t>6/8/2010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1F186792-F37B-4D2E-A02C-057648F36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F77CD-048C-4143-9B06-245541C17108}" type="datetimeFigureOut">
              <a:rPr lang="en-US" smtClean="0"/>
              <a:pPr/>
              <a:t>6/8/2010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6792-F37B-4D2E-A02C-057648F36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34F77CD-048C-4143-9B06-245541C17108}" type="datetimeFigureOut">
              <a:rPr lang="en-US" smtClean="0"/>
              <a:pPr/>
              <a:t>6/8/2010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F186792-F37B-4D2E-A02C-057648F36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E34F77CD-048C-4143-9B06-245541C17108}" type="datetimeFigureOut">
              <a:rPr lang="en-US" smtClean="0"/>
              <a:pPr/>
              <a:t>6/8/2010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1F186792-F37B-4D2E-A02C-057648F36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E34F77CD-048C-4143-9B06-245541C17108}" type="datetimeFigureOut">
              <a:rPr lang="en-US" smtClean="0"/>
              <a:pPr/>
              <a:t>6/8/2010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1F186792-F37B-4D2E-A02C-057648F36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34F77CD-048C-4143-9B06-245541C17108}" type="datetimeFigureOut">
              <a:rPr lang="en-US" smtClean="0"/>
              <a:pPr/>
              <a:t>6/8/2010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1F186792-F37B-4D2E-A02C-057648F36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-76200"/>
            <a:ext cx="92007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286000" y="-76200"/>
            <a:ext cx="77724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30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BIRTH OF A HERO" pitchFamily="2" charset="0"/>
                <a:ea typeface="+mj-ea"/>
                <a:cs typeface="+mj-cs"/>
              </a:rPr>
              <a:t>MANIFEST  </a:t>
            </a:r>
            <a:br>
              <a:rPr kumimoji="0" lang="en-US" sz="6000" b="1" i="1" u="none" strike="noStrike" kern="1200" cap="none" spc="30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BIRTH OF A HERO" pitchFamily="2" charset="0"/>
                <a:ea typeface="+mj-ea"/>
                <a:cs typeface="+mj-cs"/>
              </a:rPr>
            </a:br>
            <a:r>
              <a:rPr kumimoji="0" lang="en-US" sz="6000" b="1" i="1" u="none" strike="noStrike" kern="1200" cap="none" spc="30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BIRTH OF A HERO" pitchFamily="2" charset="0"/>
                <a:ea typeface="+mj-ea"/>
                <a:cs typeface="+mj-cs"/>
              </a:rPr>
              <a:t>          DESTINY</a:t>
            </a:r>
            <a:endParaRPr kumimoji="0" lang="en-US" sz="6000" b="1" i="1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BIRTH OF A HERO" pitchFamily="2" charset="0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867400" y="4343400"/>
            <a:ext cx="32004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1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560group3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Abe Kim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David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Straily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Jarrod Freeman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Abdul Mod-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Rokbi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457200" y="1752600"/>
            <a:ext cx="4724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300" dirty="0" smtClean="0">
                <a:latin typeface="BIRTH OF A HERO" pitchFamily="2" charset="0"/>
                <a:ea typeface="+mj-ea"/>
                <a:cs typeface="+mj-cs"/>
              </a:rPr>
              <a:t>“</a:t>
            </a:r>
            <a:r>
              <a:rPr lang="en-US" sz="2000" b="1" spc="300" dirty="0" smtClean="0">
                <a:solidFill>
                  <a:srgbClr val="C00000"/>
                </a:solidFill>
                <a:latin typeface="BIRTH OF A HERO" pitchFamily="2" charset="0"/>
                <a:ea typeface="+mj-ea"/>
                <a:cs typeface="+mj-cs"/>
              </a:rPr>
              <a:t>The future of RTS games...”</a:t>
            </a:r>
            <a:endParaRPr kumimoji="0" lang="en-US" sz="2000" b="1" i="0" u="none" strike="noStrike" kern="1200" cap="none" spc="30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IRTH OF A HERO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HUD &amp; </a:t>
            </a:r>
            <a:r>
              <a:rPr lang="en-US" dirty="0" err="1" smtClean="0"/>
              <a:t>Minimap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001000" cy="4572000"/>
          </a:xfrm>
        </p:spPr>
        <p:txBody>
          <a:bodyPr/>
          <a:lstStyle/>
          <a:p>
            <a:r>
              <a:rPr lang="en-US" dirty="0" smtClean="0"/>
              <a:t>HUD</a:t>
            </a:r>
          </a:p>
          <a:p>
            <a:pPr lvl="1"/>
            <a:r>
              <a:rPr lang="en-US" dirty="0" smtClean="0"/>
              <a:t>User Interface for </a:t>
            </a:r>
            <a:r>
              <a:rPr lang="en-US" dirty="0" err="1" smtClean="0"/>
              <a:t>gameplay</a:t>
            </a:r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2971800"/>
            <a:ext cx="3124200" cy="3635408"/>
          </a:xfrm>
          <a:prstGeom prst="rect">
            <a:avLst/>
          </a:prstGeom>
        </p:spPr>
        <p:txBody>
          <a:bodyPr vert="horz" anchor="t">
            <a:normAutofit fontScale="92500"/>
          </a:bodyPr>
          <a:lstStyle/>
          <a:p>
            <a:pPr marL="82296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Verdana"/>
              <a:buChar char="›"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</a:p>
          <a:p>
            <a:pPr marL="82296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Verdana"/>
              <a:buChar char="›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Create unit buttons</a:t>
            </a:r>
          </a:p>
          <a:p>
            <a:pPr marL="82296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Verdana"/>
              <a:buChar char="›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Pause Game</a:t>
            </a:r>
          </a:p>
          <a:p>
            <a:pPr marL="82296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Verdana"/>
              <a:buChar char="›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Gold Count</a:t>
            </a:r>
          </a:p>
          <a:p>
            <a:pPr marL="82296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Verdana"/>
              <a:buChar char="›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Unit Count</a:t>
            </a:r>
          </a:p>
          <a:p>
            <a:pPr marL="82296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Verdana"/>
              <a:buChar char="›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Unit &amp; Barrack information</a:t>
            </a:r>
          </a:p>
        </p:txBody>
      </p:sp>
      <p:pic>
        <p:nvPicPr>
          <p:cNvPr id="7171" name="Picture 3" descr="\\nas-dl\home\Windows\mod\Desktop\hudinf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4876800"/>
            <a:ext cx="5257800" cy="1709298"/>
          </a:xfrm>
          <a:prstGeom prst="rect">
            <a:avLst/>
          </a:prstGeom>
          <a:noFill/>
        </p:spPr>
      </p:pic>
      <p:pic>
        <p:nvPicPr>
          <p:cNvPr id="7173" name="Picture 5" descr="\\nas-dl\home\Windows\mod\Desktop\right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267200"/>
            <a:ext cx="3105150" cy="247650"/>
          </a:xfrm>
          <a:prstGeom prst="rect">
            <a:avLst/>
          </a:prstGeom>
          <a:noFill/>
        </p:spPr>
      </p:pic>
      <p:pic>
        <p:nvPicPr>
          <p:cNvPr id="7174" name="Picture 6" descr="\\nas-dl\home\Windows\mod\Desktop\paus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066800"/>
            <a:ext cx="1990725" cy="2571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HUD &amp; </a:t>
            </a:r>
            <a:r>
              <a:rPr lang="en-US" dirty="0" err="1" smtClean="0"/>
              <a:t>Minimap</a:t>
            </a:r>
            <a:r>
              <a:rPr lang="en-US" dirty="0" smtClean="0"/>
              <a:t>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/>
              <a:buChar char="Ø"/>
            </a:pPr>
            <a:r>
              <a:rPr lang="en-US" dirty="0" smtClean="0"/>
              <a:t>HUD Info display</a:t>
            </a:r>
          </a:p>
          <a:p>
            <a:pPr lvl="1">
              <a:buFont typeface="Wingdings"/>
              <a:buChar char="Ø"/>
            </a:pPr>
            <a:r>
              <a:rPr lang="en-US" dirty="0" smtClean="0"/>
              <a:t>loaded from modified .scheme, .</a:t>
            </a:r>
            <a:r>
              <a:rPr lang="en-US" dirty="0" err="1" smtClean="0"/>
              <a:t>lookNfeel</a:t>
            </a:r>
            <a:r>
              <a:rPr lang="en-US" dirty="0" smtClean="0"/>
              <a:t> , .</a:t>
            </a:r>
            <a:r>
              <a:rPr lang="en-US" dirty="0" err="1" smtClean="0"/>
              <a:t>imageset</a:t>
            </a:r>
            <a:r>
              <a:rPr lang="en-US" dirty="0" smtClean="0"/>
              <a:t> &amp; .</a:t>
            </a:r>
            <a:r>
              <a:rPr lang="en-US" dirty="0" err="1" smtClean="0"/>
              <a:t>tga</a:t>
            </a:r>
            <a:r>
              <a:rPr lang="en-US" dirty="0" smtClean="0"/>
              <a:t> files from CEGUI library.</a:t>
            </a:r>
          </a:p>
          <a:p>
            <a:pPr lvl="1">
              <a:buFont typeface="Wingdings"/>
              <a:buChar char="Ø"/>
            </a:pPr>
            <a:r>
              <a:rPr lang="en-US" dirty="0" smtClean="0"/>
              <a:t>Then dynamically displayed in-game with statistics for each unit using same CEGUI interface.</a:t>
            </a:r>
          </a:p>
          <a:p>
            <a:pPr lvl="1">
              <a:buFont typeface="Wingdings"/>
              <a:buChar char="Ø"/>
            </a:pPr>
            <a:r>
              <a:rPr lang="en-US" dirty="0" smtClean="0"/>
              <a:t>Contains individualized pictures and information for each Unit or Barrack selected by user.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HUD &amp; </a:t>
            </a:r>
            <a:r>
              <a:rPr lang="en-US" dirty="0" err="1" smtClean="0"/>
              <a:t>Minimap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228600"/>
            <a:ext cx="3657600" cy="1524000"/>
          </a:xfrm>
        </p:spPr>
        <p:txBody>
          <a:bodyPr/>
          <a:lstStyle/>
          <a:p>
            <a:r>
              <a:rPr lang="en-US" dirty="0" smtClean="0"/>
              <a:t>Customized look/interface for each race</a:t>
            </a:r>
            <a:endParaRPr lang="en-US" dirty="0"/>
          </a:p>
        </p:txBody>
      </p:sp>
      <p:pic>
        <p:nvPicPr>
          <p:cNvPr id="9218" name="Picture 2" descr="\\nas-dl\home\Windows\mod\Desktop\hudbotto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5462350" cy="1358900"/>
          </a:xfrm>
          <a:prstGeom prst="rect">
            <a:avLst/>
          </a:prstGeom>
          <a:noFill/>
        </p:spPr>
      </p:pic>
      <p:pic>
        <p:nvPicPr>
          <p:cNvPr id="9219" name="Picture 3" descr="\\nas-dl\home\Windows\mod\Desktop\orchu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410200"/>
            <a:ext cx="5480678" cy="1352792"/>
          </a:xfrm>
          <a:prstGeom prst="rect">
            <a:avLst/>
          </a:prstGeom>
          <a:noFill/>
        </p:spPr>
      </p:pic>
      <p:pic>
        <p:nvPicPr>
          <p:cNvPr id="9220" name="Picture 4" descr="\\nas-dl\home\Windows\mod\Desktop\undhu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195" y="2895600"/>
            <a:ext cx="5481005" cy="1208495"/>
          </a:xfrm>
          <a:prstGeom prst="rect">
            <a:avLst/>
          </a:prstGeom>
          <a:noFill/>
        </p:spPr>
      </p:pic>
      <p:pic>
        <p:nvPicPr>
          <p:cNvPr id="9221" name="Picture 5" descr="\\nas-dl\home\Windows\mod\Desktop\robohu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114800"/>
            <a:ext cx="5486400" cy="1289972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791200" y="1905000"/>
            <a:ext cx="2590800" cy="6858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HUMAN’S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791200" y="3200400"/>
            <a:ext cx="2590800" cy="6858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UNDEAD’S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791200" y="4343400"/>
            <a:ext cx="2590800" cy="685800"/>
          </a:xfrm>
          <a:prstGeom prst="rect">
            <a:avLst/>
          </a:prstGeom>
        </p:spPr>
        <p:txBody>
          <a:bodyPr vert="horz" anchor="t">
            <a:normAutofit fontScale="92500"/>
          </a:bodyPr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CYBORG’S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791200" y="5638800"/>
            <a:ext cx="2590800" cy="6858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ORC’S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HUD &amp; </a:t>
            </a:r>
            <a:r>
              <a:rPr lang="en-US" dirty="0" err="1" smtClean="0"/>
              <a:t>Minimap</a:t>
            </a:r>
            <a:r>
              <a:rPr lang="en-US" dirty="0" smtClean="0"/>
              <a:t>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Minimap</a:t>
            </a:r>
            <a:endParaRPr lang="en-US" dirty="0" smtClean="0"/>
          </a:p>
          <a:p>
            <a:pPr lvl="1"/>
            <a:r>
              <a:rPr lang="en-US" dirty="0" smtClean="0"/>
              <a:t>Mini world view of the game world</a:t>
            </a:r>
          </a:p>
          <a:p>
            <a:pPr lvl="1"/>
            <a:r>
              <a:rPr lang="en-US" dirty="0" smtClean="0"/>
              <a:t>Unit </a:t>
            </a:r>
            <a:r>
              <a:rPr lang="en-US" dirty="0" smtClean="0">
                <a:sym typeface="Wingdings" pitchFamily="2" charset="2"/>
              </a:rPr>
              <a:t> small square</a:t>
            </a:r>
            <a:endParaRPr lang="en-US" dirty="0" smtClean="0"/>
          </a:p>
          <a:p>
            <a:pPr lvl="1"/>
            <a:r>
              <a:rPr lang="en-US" dirty="0" smtClean="0"/>
              <a:t>Barrack </a:t>
            </a:r>
            <a:r>
              <a:rPr lang="en-US" dirty="0" smtClean="0">
                <a:sym typeface="Wingdings" pitchFamily="2" charset="2"/>
              </a:rPr>
              <a:t> big square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194" name="Picture 2" descr="\\nas-dl\home\Windows\mod\Desktop\mini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962400"/>
            <a:ext cx="3344862" cy="25184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Basic Controls</a:t>
            </a:r>
          </a:p>
          <a:p>
            <a:pPr lvl="1"/>
            <a:r>
              <a:rPr lang="en-US" dirty="0" smtClean="0"/>
              <a:t>Mouse</a:t>
            </a:r>
          </a:p>
          <a:p>
            <a:pPr lvl="1"/>
            <a:r>
              <a:rPr lang="en-US" dirty="0" smtClean="0"/>
              <a:t>Keyboard</a:t>
            </a:r>
          </a:p>
          <a:p>
            <a:r>
              <a:rPr lang="en-US" dirty="0" smtClean="0"/>
              <a:t>Camera Control</a:t>
            </a:r>
          </a:p>
          <a:p>
            <a:pPr lvl="1"/>
            <a:r>
              <a:rPr lang="en-US" dirty="0" smtClean="0"/>
              <a:t>Scroll wheel</a:t>
            </a:r>
          </a:p>
          <a:p>
            <a:r>
              <a:rPr lang="en-US" dirty="0" smtClean="0"/>
              <a:t>Navigation</a:t>
            </a:r>
          </a:p>
          <a:p>
            <a:pPr lvl="1"/>
            <a:r>
              <a:rPr lang="en-US" dirty="0" smtClean="0"/>
              <a:t>Keyboard arrow</a:t>
            </a:r>
          </a:p>
          <a:p>
            <a:r>
              <a:rPr lang="en-US" dirty="0" smtClean="0"/>
              <a:t>Change Map – in Intro</a:t>
            </a:r>
          </a:p>
          <a:p>
            <a:r>
              <a:rPr lang="en-US" dirty="0" smtClean="0"/>
              <a:t>Pause State – Pause Game, change background Volume Level, Exit to Menu</a:t>
            </a:r>
            <a:endParaRPr lang="en-US" dirty="0"/>
          </a:p>
        </p:txBody>
      </p:sp>
      <p:pic>
        <p:nvPicPr>
          <p:cNvPr id="4" name="Picture 6" descr="\\nas-dl\home\Windows\mod\Desktop\pau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8784" y="304800"/>
            <a:ext cx="2541341" cy="3283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Enrich game play experience</a:t>
            </a:r>
          </a:p>
          <a:p>
            <a:pPr lvl="0">
              <a:defRPr/>
            </a:pPr>
            <a:r>
              <a:rPr lang="en-US" dirty="0" smtClean="0"/>
              <a:t>Animations</a:t>
            </a:r>
          </a:p>
          <a:p>
            <a:pPr lvl="1">
              <a:defRPr/>
            </a:pPr>
            <a:r>
              <a:rPr lang="en-US" dirty="0" smtClean="0"/>
              <a:t>Skeleton based animations</a:t>
            </a:r>
          </a:p>
          <a:p>
            <a:pPr lvl="1">
              <a:defRPr/>
            </a:pPr>
            <a:r>
              <a:rPr lang="en-US" dirty="0" smtClean="0"/>
              <a:t>are in separate skeleton files, must be loaded at runtime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Content Placeholder 6" descr="Untitl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47179">
            <a:off x="5153186" y="4231812"/>
            <a:ext cx="3886562" cy="223477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52400"/>
            <a:ext cx="2297039" cy="218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\\nas-dl\home\Windows\mod\Desktop\fi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419600"/>
            <a:ext cx="2808287" cy="2213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0"/>
            <a:ext cx="358537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(cont.)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810000" y="1447800"/>
            <a:ext cx="5105400" cy="4572000"/>
          </a:xfrm>
        </p:spPr>
        <p:txBody>
          <a:bodyPr/>
          <a:lstStyle/>
          <a:p>
            <a:r>
              <a:rPr lang="en-US" dirty="0" smtClean="0"/>
              <a:t>Particle effects</a:t>
            </a:r>
          </a:p>
          <a:p>
            <a:pPr lvl="1"/>
            <a:r>
              <a:rPr lang="en-US" dirty="0" smtClean="0"/>
              <a:t>read from a material file</a:t>
            </a:r>
          </a:p>
          <a:p>
            <a:pPr lvl="1"/>
            <a:r>
              <a:rPr lang="en-US" dirty="0" smtClean="0"/>
              <a:t>generated dynamically based off specific variables set.</a:t>
            </a:r>
          </a:p>
          <a:p>
            <a:pPr>
              <a:buFont typeface="Wingdings"/>
              <a:buChar char="Ø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1266" name="Picture 2" descr="\\nas-dl\home\Windows\mod\Desktop\fi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0"/>
            <a:ext cx="3581400" cy="2822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2808"/>
            <a:ext cx="3886200" cy="4572000"/>
          </a:xfrm>
        </p:spPr>
        <p:txBody>
          <a:bodyPr/>
          <a:lstStyle/>
          <a:p>
            <a:r>
              <a:rPr lang="en-US" dirty="0" smtClean="0"/>
              <a:t>Special Units Have Particle Effects</a:t>
            </a:r>
          </a:p>
          <a:p>
            <a:r>
              <a:rPr lang="en-US" dirty="0" smtClean="0"/>
              <a:t>Blood Effect Upon Death</a:t>
            </a:r>
          </a:p>
          <a:p>
            <a:r>
              <a:rPr lang="en-US" dirty="0" smtClean="0"/>
              <a:t>Health Billboard</a:t>
            </a:r>
          </a:p>
          <a:p>
            <a:pPr lvl="1"/>
            <a:r>
              <a:rPr lang="en-US" dirty="0" smtClean="0"/>
              <a:t>Show current health of a unit or a barrack</a:t>
            </a:r>
          </a:p>
          <a:p>
            <a:endParaRPr lang="en-US" dirty="0"/>
          </a:p>
        </p:txBody>
      </p:sp>
      <p:pic>
        <p:nvPicPr>
          <p:cNvPr id="4" name="Picture 3" descr="comb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2362200"/>
            <a:ext cx="5334000" cy="4177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35814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Terrain </a:t>
            </a:r>
            <a:r>
              <a:rPr lang="en-US" dirty="0" err="1" smtClean="0"/>
              <a:t>splatting</a:t>
            </a:r>
            <a:endParaRPr lang="en-US" dirty="0" smtClean="0"/>
          </a:p>
          <a:p>
            <a:pPr lvl="1"/>
            <a:r>
              <a:rPr lang="en-US" dirty="0" smtClean="0"/>
              <a:t>Can handle up to 10 different textures</a:t>
            </a:r>
          </a:p>
          <a:p>
            <a:pPr lvl="1"/>
            <a:r>
              <a:rPr lang="en-US" dirty="0" smtClean="0"/>
              <a:t>Uses two alpha-maps</a:t>
            </a:r>
          </a:p>
          <a:p>
            <a:pPr lvl="1"/>
            <a:r>
              <a:rPr lang="en-US" dirty="0" smtClean="0"/>
              <a:t>Blending between textures</a:t>
            </a:r>
          </a:p>
          <a:p>
            <a:pPr lvl="1"/>
            <a:r>
              <a:rPr lang="en-US" dirty="0" smtClean="0"/>
              <a:t>Data-Driven</a:t>
            </a:r>
          </a:p>
          <a:p>
            <a:endParaRPr lang="en-US" dirty="0"/>
          </a:p>
        </p:txBody>
      </p:sp>
      <p:pic>
        <p:nvPicPr>
          <p:cNvPr id="4" name="Picture 2" descr="\\nas-dl\home\WINDOWS\straily\Documents\Visual Studio 2008\Projects\Manifest Destiny\Manifest Destiny\RISK\media\materials\textures\Grass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228600"/>
            <a:ext cx="2057400" cy="2057400"/>
          </a:xfrm>
          <a:prstGeom prst="rect">
            <a:avLst/>
          </a:prstGeom>
          <a:noFill/>
        </p:spPr>
      </p:pic>
      <p:pic>
        <p:nvPicPr>
          <p:cNvPr id="5" name="Picture 3" descr="\\nas-dl\home\WINDOWS\straily\Documents\Visual Studio 2008\Projects\Manifest Destiny\Manifest Destiny\RISK\media\materials\textures\SandGras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438400"/>
            <a:ext cx="2057400" cy="2057400"/>
          </a:xfrm>
          <a:prstGeom prst="rect">
            <a:avLst/>
          </a:prstGeom>
          <a:noFill/>
        </p:spPr>
      </p:pic>
      <p:pic>
        <p:nvPicPr>
          <p:cNvPr id="6" name="Picture 4" descr="\\nas-dl\home\WINDOWS\straily\Documents\Visual Studio 2008\Projects\Manifest Destiny\Manifest Destiny\RISK\media\materials\textures\terr_rock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4648200"/>
            <a:ext cx="2057400" cy="2057400"/>
          </a:xfrm>
          <a:prstGeom prst="rect">
            <a:avLst/>
          </a:prstGeom>
          <a:noFill/>
        </p:spPr>
      </p:pic>
      <p:pic>
        <p:nvPicPr>
          <p:cNvPr id="7" name="Picture 5" descr="\\nas-dl\home\WINDOWS\straily\Documents\Visual Studio 2008\Projects\Manifest Destiny\Manifest Destiny\RISK\media\materials\textures\rainbo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4572000"/>
            <a:ext cx="20574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62200"/>
          </a:xfrm>
        </p:spPr>
        <p:txBody>
          <a:bodyPr>
            <a:normAutofit/>
          </a:bodyPr>
          <a:lstStyle/>
          <a:p>
            <a:r>
              <a:rPr lang="en-US" dirty="0" smtClean="0"/>
              <a:t>HYDRAX</a:t>
            </a:r>
          </a:p>
          <a:p>
            <a:pPr lvl="1"/>
            <a:r>
              <a:rPr lang="en-US" dirty="0" smtClean="0"/>
              <a:t>generate a custom material file for the water.</a:t>
            </a:r>
          </a:p>
          <a:p>
            <a:pPr lvl="1"/>
            <a:r>
              <a:rPr lang="en-US" dirty="0" smtClean="0"/>
              <a:t>D3D9 dependent though.</a:t>
            </a:r>
          </a:p>
          <a:p>
            <a:pPr>
              <a:buFont typeface="Wingdings"/>
              <a:buChar char="Ø"/>
            </a:pPr>
            <a:endParaRPr lang="en-US" dirty="0"/>
          </a:p>
        </p:txBody>
      </p:sp>
      <p:pic>
        <p:nvPicPr>
          <p:cNvPr id="2050" name="Picture 2" descr="\\nas-dl\home\Windows\mod\Desktop\Hydra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581400"/>
            <a:ext cx="8762999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is it?</a:t>
            </a:r>
          </a:p>
          <a:p>
            <a:pPr lvl="1"/>
            <a:r>
              <a:rPr lang="en-US" dirty="0" smtClean="0"/>
              <a:t>RTS(Real-time strategy) based game</a:t>
            </a:r>
          </a:p>
          <a:p>
            <a:pPr lvl="1"/>
            <a:r>
              <a:rPr lang="en-US" dirty="0" smtClean="0"/>
              <a:t>based on Parker Brother’s board game RISK</a:t>
            </a:r>
          </a:p>
          <a:p>
            <a:r>
              <a:rPr lang="en-US" dirty="0" smtClean="0"/>
              <a:t>Micro-management of armies</a:t>
            </a:r>
          </a:p>
          <a:p>
            <a:r>
              <a:rPr lang="en-US" dirty="0" smtClean="0"/>
              <a:t>Income based model</a:t>
            </a:r>
          </a:p>
          <a:p>
            <a:r>
              <a:rPr lang="en-US" dirty="0" smtClean="0"/>
              <a:t>Strategic flanking maneuvers, unit allocation, combat stances, etc..</a:t>
            </a:r>
          </a:p>
          <a:p>
            <a:r>
              <a:rPr lang="en-US" dirty="0" smtClean="0"/>
              <a:t>Considering Commando/King model as well…</a:t>
            </a:r>
          </a:p>
          <a:p>
            <a:endParaRPr lang="en-US" dirty="0"/>
          </a:p>
        </p:txBody>
      </p:sp>
      <p:pic>
        <p:nvPicPr>
          <p:cNvPr id="5122" name="Picture 2" descr="\\nas-dl\home\WINDOWS\mod\Documents\Visual Studio 2008\Projects\CSE786\new786\Manifest Destiny\RISK\media\materials\textures\MD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5791200"/>
            <a:ext cx="3581400" cy="774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Enrich game play experience</a:t>
            </a:r>
          </a:p>
          <a:p>
            <a:r>
              <a:rPr lang="en-US" dirty="0" smtClean="0"/>
              <a:t>Implemented using FMOD library</a:t>
            </a:r>
          </a:p>
          <a:p>
            <a:r>
              <a:rPr lang="en-US" dirty="0" smtClean="0"/>
              <a:t>Sound effects unique to each race background.</a:t>
            </a:r>
          </a:p>
          <a:p>
            <a:r>
              <a:rPr lang="en-US" dirty="0" smtClean="0"/>
              <a:t>Background sound to help player enjoy the game.</a:t>
            </a:r>
            <a:endParaRPr lang="en-US" dirty="0"/>
          </a:p>
        </p:txBody>
      </p:sp>
      <p:pic>
        <p:nvPicPr>
          <p:cNvPr id="4" name="Picture 2" descr="\\nas-dl\home\Windows\straily\Desktop\musicno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381000"/>
            <a:ext cx="2133600" cy="2513750"/>
          </a:xfrm>
          <a:prstGeom prst="rect">
            <a:avLst/>
          </a:prstGeom>
          <a:noFill/>
        </p:spPr>
      </p:pic>
      <p:pic>
        <p:nvPicPr>
          <p:cNvPr id="5" name="Picture 2" descr="\\nas-dl\home\Windows\straily\Desktop\musicno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4594">
            <a:off x="3422317" y="4800818"/>
            <a:ext cx="1514513" cy="1784359"/>
          </a:xfrm>
          <a:prstGeom prst="rect">
            <a:avLst/>
          </a:prstGeom>
          <a:noFill/>
        </p:spPr>
      </p:pic>
      <p:pic>
        <p:nvPicPr>
          <p:cNvPr id="6" name="Picture 2" descr="\\nas-dl\home\Windows\straily\Desktop\musicno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72766">
            <a:off x="5581079" y="4690796"/>
            <a:ext cx="1417261" cy="16697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en-US" dirty="0" smtClean="0"/>
              <a:t>Installer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5410200" y="1295400"/>
            <a:ext cx="32766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Easy distribution</a:t>
            </a:r>
          </a:p>
          <a:p>
            <a:r>
              <a:rPr lang="en-US" sz="2400" dirty="0" smtClean="0"/>
              <a:t>MSI format (Windows Installer)</a:t>
            </a:r>
          </a:p>
          <a:p>
            <a:r>
              <a:rPr lang="en-US" sz="2400" dirty="0" smtClean="0"/>
              <a:t>Visual Studio Setup Deployment Tools</a:t>
            </a:r>
          </a:p>
          <a:p>
            <a:r>
              <a:rPr lang="en-US" sz="2400" dirty="0" smtClean="0"/>
              <a:t>Customized icon</a:t>
            </a:r>
          </a:p>
          <a:p>
            <a:r>
              <a:rPr lang="en-US" sz="2400" dirty="0" smtClean="0"/>
              <a:t>Features</a:t>
            </a:r>
          </a:p>
          <a:p>
            <a:pPr lvl="1"/>
            <a:r>
              <a:rPr lang="en-US" sz="2000" dirty="0" smtClean="0"/>
              <a:t>Create shortcut</a:t>
            </a:r>
          </a:p>
          <a:p>
            <a:pPr lvl="1"/>
            <a:r>
              <a:rPr lang="en-US" sz="2000" dirty="0" smtClean="0"/>
              <a:t>Uninstaller</a:t>
            </a:r>
          </a:p>
          <a:p>
            <a:pPr lvl="1"/>
            <a:r>
              <a:rPr lang="en-US" sz="2000" dirty="0" smtClean="0"/>
              <a:t>Repair program</a:t>
            </a:r>
          </a:p>
          <a:p>
            <a:endParaRPr lang="en-US" sz="2400" dirty="0" smtClean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94488"/>
            <a:ext cx="49625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3162">
            <a:off x="830281" y="2298184"/>
            <a:ext cx="3199779" cy="2579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008566">
            <a:off x="1456331" y="3427664"/>
            <a:ext cx="2387762" cy="192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223621">
            <a:off x="1692775" y="4418944"/>
            <a:ext cx="1604397" cy="129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149622">
            <a:off x="1358941" y="4977350"/>
            <a:ext cx="1001794" cy="80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004722">
            <a:off x="1051060" y="5135307"/>
            <a:ext cx="449813" cy="3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2133600"/>
            <a:ext cx="6629400" cy="1399032"/>
          </a:xfrm>
        </p:spPr>
        <p:txBody>
          <a:bodyPr/>
          <a:lstStyle/>
          <a:p>
            <a:r>
              <a:rPr lang="en-US" dirty="0" smtClean="0"/>
              <a:t>Game Demonstration!</a:t>
            </a:r>
            <a:endParaRPr lang="en-US" dirty="0"/>
          </a:p>
        </p:txBody>
      </p:sp>
      <p:pic>
        <p:nvPicPr>
          <p:cNvPr id="5" name="Picture 2" descr="\\nas-dl\home\WINDOWS\mod\Documents\Visual Studio 2008\Projects\CSE786\new786\Manifest Destiny\RISK\media\materials\textures\MD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4495800"/>
            <a:ext cx="5989808" cy="129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 or Comments?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Thank you for your time!</a:t>
            </a:r>
          </a:p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0"/>
            <a:ext cx="2362200" cy="197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Overview…(cont.)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1165192"/>
          </a:xfrm>
        </p:spPr>
        <p:txBody>
          <a:bodyPr/>
          <a:lstStyle/>
          <a:p>
            <a:r>
              <a:rPr lang="en-US" dirty="0" smtClean="0"/>
              <a:t>Four races to choose from</a:t>
            </a:r>
          </a:p>
          <a:p>
            <a:pPr lvl="1"/>
            <a:r>
              <a:rPr lang="en-US" dirty="0" err="1" smtClean="0"/>
              <a:t>Cyborg</a:t>
            </a:r>
            <a:r>
              <a:rPr lang="en-US" dirty="0" smtClean="0"/>
              <a:t>, Undead, Human &amp; </a:t>
            </a:r>
            <a:r>
              <a:rPr lang="en-US" dirty="0" err="1" smtClean="0"/>
              <a:t>Orc</a:t>
            </a:r>
            <a:endParaRPr lang="en-US" dirty="0" smtClean="0"/>
          </a:p>
        </p:txBody>
      </p:sp>
      <p:pic>
        <p:nvPicPr>
          <p:cNvPr id="3074" name="Picture 2" descr="\\nas-dl\home\Windows\mod\Desktop\intr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0983" y="2967038"/>
            <a:ext cx="5040617" cy="3776774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971800"/>
            <a:ext cx="3276600" cy="3635408"/>
          </a:xfrm>
          <a:prstGeom prst="rect">
            <a:avLst/>
          </a:prstGeom>
        </p:spPr>
        <p:txBody>
          <a:bodyPr vert="horz" anchor="t">
            <a:normAutofit fontScale="92500" lnSpcReduction="10000"/>
          </a:bodyPr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lang="en-US" sz="3000" noProof="0" dirty="0" smtClean="0"/>
              <a:t>Playing against 3 other </a:t>
            </a:r>
            <a:r>
              <a:rPr lang="en-US" sz="3000" noProof="0" dirty="0" smtClean="0"/>
              <a:t>races(played by AI</a:t>
            </a:r>
            <a:r>
              <a:rPr lang="en-US" sz="3000" noProof="0" dirty="0" smtClean="0"/>
              <a:t>)</a:t>
            </a: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GOAL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Eliminate other races and conquer all barracks.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Technical Aspects</a:t>
            </a:r>
          </a:p>
          <a:p>
            <a:r>
              <a:rPr lang="en-US" dirty="0" smtClean="0"/>
              <a:t>Dynamic Loading for Map</a:t>
            </a:r>
          </a:p>
          <a:p>
            <a:r>
              <a:rPr lang="en-US" dirty="0" smtClean="0"/>
              <a:t>Artificial Intelligence(AI)</a:t>
            </a:r>
          </a:p>
          <a:p>
            <a:r>
              <a:rPr lang="en-US" dirty="0" smtClean="0"/>
              <a:t>HUD &amp; </a:t>
            </a:r>
            <a:r>
              <a:rPr lang="en-US" dirty="0" err="1" smtClean="0"/>
              <a:t>Minimap</a:t>
            </a:r>
            <a:endParaRPr lang="en-US" dirty="0" smtClean="0"/>
          </a:p>
          <a:p>
            <a:r>
              <a:rPr lang="en-US" dirty="0" smtClean="0"/>
              <a:t>Control</a:t>
            </a:r>
          </a:p>
          <a:p>
            <a:r>
              <a:rPr lang="en-US" dirty="0" smtClean="0"/>
              <a:t>Graphics &amp; Sound</a:t>
            </a:r>
          </a:p>
          <a:p>
            <a:r>
              <a:rPr lang="en-US" dirty="0" smtClean="0"/>
              <a:t>Installer</a:t>
            </a:r>
          </a:p>
          <a:p>
            <a:r>
              <a:rPr lang="en-US" dirty="0" smtClean="0"/>
              <a:t>Many more…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098" name="Picture 2" descr="\\nas-dl\home\WINDOWS\mod\Documents\Visual Studio 2008\Projects\CSE786\new786\Manifest Destiny\RISK\media\materials\textures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0" y="3581400"/>
            <a:ext cx="4112683" cy="308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Aspects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Ogre3d – Open Source </a:t>
            </a:r>
          </a:p>
          <a:p>
            <a:pPr>
              <a:buNone/>
            </a:pPr>
            <a:r>
              <a:rPr lang="en-US" dirty="0" smtClean="0"/>
              <a:t>Graphics Rendering Engine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FMOD – Open Source</a:t>
            </a:r>
          </a:p>
          <a:p>
            <a:pPr>
              <a:buNone/>
            </a:pPr>
            <a:r>
              <a:rPr lang="en-US" dirty="0" smtClean="0"/>
              <a:t> Audio Library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CEGUI – Open Source</a:t>
            </a:r>
          </a:p>
          <a:p>
            <a:pPr>
              <a:buNone/>
            </a:pPr>
            <a:r>
              <a:rPr lang="en-US" dirty="0" smtClean="0"/>
              <a:t> GUI Library</a:t>
            </a:r>
            <a:endParaRPr lang="en-US" dirty="0"/>
          </a:p>
        </p:txBody>
      </p:sp>
      <p:pic>
        <p:nvPicPr>
          <p:cNvPr id="1027" name="Picture 3" descr="\\nas-dl\home\WINDOWS\mod\Documents\Visual Studio 2008\Projects\CSE786\new786\Manifest Destiny\RISK\media\materials\textures\fmod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429000"/>
            <a:ext cx="2667000" cy="1190924"/>
          </a:xfrm>
          <a:prstGeom prst="rect">
            <a:avLst/>
          </a:prstGeom>
          <a:noFill/>
        </p:spPr>
      </p:pic>
      <p:pic>
        <p:nvPicPr>
          <p:cNvPr id="1028" name="Picture 4" descr="\\nas-dl\home\WINDOWS\mod\Documents\Visual Studio 2008\Projects\CSE786\new786\Manifest Destiny\RISK\media\materials\textures\cegui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5029200"/>
            <a:ext cx="2616200" cy="1422400"/>
          </a:xfrm>
          <a:prstGeom prst="rect">
            <a:avLst/>
          </a:prstGeom>
          <a:noFill/>
        </p:spPr>
      </p:pic>
      <p:pic>
        <p:nvPicPr>
          <p:cNvPr id="1029" name="Picture 5" descr="\\nas-dl\home\WINDOWS\mod\Documents\Visual Studio 2008\Projects\CSE786\new786\Manifest Destiny\RISK\media\materials\textures\ogre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791335"/>
            <a:ext cx="2951162" cy="1180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en-US" dirty="0" smtClean="0"/>
              <a:t>Dynamic Loading for Map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64000" contrast="59000"/>
          </a:blip>
          <a:srcRect/>
          <a:stretch>
            <a:fillRect/>
          </a:stretch>
        </p:blipFill>
        <p:spPr bwMode="auto">
          <a:xfrm rot="20894751">
            <a:off x="375295" y="1763621"/>
            <a:ext cx="5614087" cy="4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590800"/>
            <a:ext cx="52578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34000" y="1676400"/>
            <a:ext cx="3657600" cy="4572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XML Scene Loading</a:t>
            </a:r>
          </a:p>
          <a:p>
            <a:r>
              <a:rPr lang="en-US" dirty="0" smtClean="0"/>
              <a:t>Custom Scripting; includes barracks and unit insertion management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Modified version of the </a:t>
            </a:r>
            <a:r>
              <a:rPr lang="en-US" dirty="0" err="1" smtClean="0"/>
              <a:t>dotscene</a:t>
            </a:r>
            <a:r>
              <a:rPr lang="en-US" dirty="0" smtClean="0"/>
              <a:t> format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Intelligence(AI)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Units Flocking</a:t>
            </a:r>
          </a:p>
          <a:p>
            <a:pPr lvl="1"/>
            <a:r>
              <a:rPr lang="en-US" dirty="0" smtClean="0"/>
              <a:t>Separation</a:t>
            </a:r>
          </a:p>
          <a:p>
            <a:pPr lvl="2"/>
            <a:r>
              <a:rPr lang="en-US" dirty="0" smtClean="0"/>
              <a:t>Try not to draw units at one same point</a:t>
            </a:r>
          </a:p>
          <a:p>
            <a:pPr lvl="1"/>
            <a:r>
              <a:rPr lang="en-US" dirty="0" smtClean="0"/>
              <a:t>Avoidance</a:t>
            </a:r>
          </a:p>
          <a:p>
            <a:pPr lvl="2"/>
            <a:r>
              <a:rPr lang="en-US" dirty="0" smtClean="0"/>
              <a:t>Avoid running into other units</a:t>
            </a:r>
          </a:p>
          <a:p>
            <a:pPr lvl="1"/>
            <a:r>
              <a:rPr lang="en-US" dirty="0" smtClean="0"/>
              <a:t>Cohesion</a:t>
            </a:r>
          </a:p>
          <a:p>
            <a:pPr lvl="2"/>
            <a:r>
              <a:rPr lang="en-US" dirty="0" smtClean="0"/>
              <a:t>Keeps groups moving together</a:t>
            </a:r>
            <a:endParaRPr lang="en-US" dirty="0" smtClean="0"/>
          </a:p>
          <a:p>
            <a:r>
              <a:rPr lang="en-US" dirty="0" smtClean="0"/>
              <a:t>Enemy AI</a:t>
            </a:r>
          </a:p>
          <a:p>
            <a:pPr lvl="1"/>
            <a:r>
              <a:rPr lang="en-US" dirty="0" smtClean="0"/>
              <a:t>Attacking algorithm – based on weight given and calculated</a:t>
            </a:r>
          </a:p>
          <a:p>
            <a:pPr lvl="1"/>
            <a:endParaRPr lang="en-US" dirty="0" smtClean="0"/>
          </a:p>
        </p:txBody>
      </p:sp>
      <p:pic>
        <p:nvPicPr>
          <p:cNvPr id="6146" name="Picture 2" descr="\\nas-dl\home\Windows\mod\Desktop\Kisme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3614">
            <a:off x="7401960" y="1404360"/>
            <a:ext cx="1480457" cy="1219200"/>
          </a:xfrm>
          <a:prstGeom prst="rect">
            <a:avLst/>
          </a:prstGeom>
          <a:noFill/>
        </p:spPr>
      </p:pic>
      <p:pic>
        <p:nvPicPr>
          <p:cNvPr id="6147" name="Picture 3" descr="\\nas-dl\home\Windows\mod\Desktop\5113artificial_intellige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3276600"/>
            <a:ext cx="1387135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Flocking</a:t>
            </a:r>
          </a:p>
          <a:p>
            <a:pPr lvl="1"/>
            <a:r>
              <a:rPr lang="en-US" dirty="0" smtClean="0"/>
              <a:t>based off Open-Steer code</a:t>
            </a:r>
          </a:p>
          <a:p>
            <a:pPr lvl="1"/>
            <a:r>
              <a:rPr lang="en-US" dirty="0" smtClean="0"/>
              <a:t>Uses Proximity Databases to determine neighborhoods for regional unit detection.</a:t>
            </a:r>
            <a:endParaRPr lang="en-US" sz="3200" dirty="0" smtClean="0"/>
          </a:p>
          <a:p>
            <a:pPr lvl="1"/>
            <a:r>
              <a:rPr lang="en-US" dirty="0" smtClean="0"/>
              <a:t>Key to success is the balancing of numerous variables</a:t>
            </a:r>
          </a:p>
          <a:p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724400"/>
            <a:ext cx="849085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3276600" cy="4572000"/>
          </a:xfrm>
        </p:spPr>
        <p:txBody>
          <a:bodyPr/>
          <a:lstStyle/>
          <a:p>
            <a:r>
              <a:rPr lang="en-US" dirty="0" smtClean="0"/>
              <a:t>Enemy AI</a:t>
            </a:r>
          </a:p>
          <a:p>
            <a:pPr lvl="1"/>
            <a:r>
              <a:rPr lang="en-US" dirty="0" smtClean="0"/>
              <a:t>3 Races controlled by AI</a:t>
            </a:r>
          </a:p>
          <a:p>
            <a:pPr lvl="1"/>
            <a:r>
              <a:rPr lang="en-US" dirty="0" smtClean="0"/>
              <a:t>AI Works in One Group</a:t>
            </a:r>
          </a:p>
          <a:p>
            <a:endParaRPr lang="en-US" dirty="0"/>
          </a:p>
        </p:txBody>
      </p:sp>
      <p:pic>
        <p:nvPicPr>
          <p:cNvPr id="4" name="Picture 3" descr="comb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1905000"/>
            <a:ext cx="547628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148</TotalTime>
  <Words>546</Words>
  <Application>Microsoft Office PowerPoint</Application>
  <PresentationFormat>On-screen Show (4:3)</PresentationFormat>
  <Paragraphs>140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Verve</vt:lpstr>
      <vt:lpstr>Slide 1</vt:lpstr>
      <vt:lpstr>Brief Overview</vt:lpstr>
      <vt:lpstr>Brief Overview…(cont.)</vt:lpstr>
      <vt:lpstr>Features</vt:lpstr>
      <vt:lpstr>Technical Aspects</vt:lpstr>
      <vt:lpstr>Dynamic Loading for Map</vt:lpstr>
      <vt:lpstr>Artificial Intelligence(AI)</vt:lpstr>
      <vt:lpstr>AI (cont.)</vt:lpstr>
      <vt:lpstr>AI(cont.)</vt:lpstr>
      <vt:lpstr>HUD &amp; Minimap</vt:lpstr>
      <vt:lpstr>HUD &amp; Minimap (cont.)</vt:lpstr>
      <vt:lpstr>HUD &amp; Minimap</vt:lpstr>
      <vt:lpstr>HUD &amp; Minimap (cont.)</vt:lpstr>
      <vt:lpstr>Control</vt:lpstr>
      <vt:lpstr>Graphics</vt:lpstr>
      <vt:lpstr>Graphics (cont.)</vt:lpstr>
      <vt:lpstr>Graphics (cont.)</vt:lpstr>
      <vt:lpstr>Graphics (cont.)</vt:lpstr>
      <vt:lpstr>Graphics (cont.)</vt:lpstr>
      <vt:lpstr>Sound</vt:lpstr>
      <vt:lpstr>Installer</vt:lpstr>
      <vt:lpstr>Game Demonstration!</vt:lpstr>
      <vt:lpstr>Questions or Comments?</vt:lpstr>
    </vt:vector>
  </TitlesOfParts>
  <Company>Department of Computer Science and Engineering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mod</dc:creator>
  <cp:lastModifiedBy>freemjar</cp:lastModifiedBy>
  <cp:revision>81</cp:revision>
  <dcterms:created xsi:type="dcterms:W3CDTF">2010-06-06T19:11:40Z</dcterms:created>
  <dcterms:modified xsi:type="dcterms:W3CDTF">2010-06-08T16:53:07Z</dcterms:modified>
</cp:coreProperties>
</file>