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authors.xml" ContentType="application/vnd.ms-powerpoint.authors+xml"/>
  <Override PartName="/ppt/theme/theme1.xml" ContentType="application/vnd.openxmlformats-officedocument.theme+xml"/>
  <Override PartName="/ppt/comments/modernComment_100_0.xml" ContentType="application/vnd.ms-powerpoint.comment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20104100" cy="15087600"/>
  <p:defaultTextStyle>
    <a:defPPr>
      <a:defRPr lang="en-US"/>
    </a:defPPr>
    <a:lvl1pPr marL="0" algn="l" defTabSz="997885" rtl="0" eaLnBrk="1" latinLnBrk="0" hangingPunct="1">
      <a:defRPr sz="3900" kern="1200">
        <a:solidFill>
          <a:schemeClr val="tx1"/>
        </a:solidFill>
        <a:latin typeface="+mn-lt"/>
        <a:ea typeface="+mn-ea"/>
        <a:cs typeface="+mn-cs"/>
      </a:defRPr>
    </a:lvl1pPr>
    <a:lvl2pPr marL="997885" algn="l" defTabSz="997885" rtl="0" eaLnBrk="1" latinLnBrk="0" hangingPunct="1">
      <a:defRPr sz="3900" kern="1200">
        <a:solidFill>
          <a:schemeClr val="tx1"/>
        </a:solidFill>
        <a:latin typeface="+mn-lt"/>
        <a:ea typeface="+mn-ea"/>
        <a:cs typeface="+mn-cs"/>
      </a:defRPr>
    </a:lvl2pPr>
    <a:lvl3pPr marL="1995769" algn="l" defTabSz="997885" rtl="0" eaLnBrk="1" latinLnBrk="0" hangingPunct="1">
      <a:defRPr sz="3900" kern="1200">
        <a:solidFill>
          <a:schemeClr val="tx1"/>
        </a:solidFill>
        <a:latin typeface="+mn-lt"/>
        <a:ea typeface="+mn-ea"/>
        <a:cs typeface="+mn-cs"/>
      </a:defRPr>
    </a:lvl3pPr>
    <a:lvl4pPr marL="2993654" algn="l" defTabSz="997885" rtl="0" eaLnBrk="1" latinLnBrk="0" hangingPunct="1">
      <a:defRPr sz="3900" kern="1200">
        <a:solidFill>
          <a:schemeClr val="tx1"/>
        </a:solidFill>
        <a:latin typeface="+mn-lt"/>
        <a:ea typeface="+mn-ea"/>
        <a:cs typeface="+mn-cs"/>
      </a:defRPr>
    </a:lvl4pPr>
    <a:lvl5pPr marL="3991539" algn="l" defTabSz="997885" rtl="0" eaLnBrk="1" latinLnBrk="0" hangingPunct="1">
      <a:defRPr sz="3900" kern="1200">
        <a:solidFill>
          <a:schemeClr val="tx1"/>
        </a:solidFill>
        <a:latin typeface="+mn-lt"/>
        <a:ea typeface="+mn-ea"/>
        <a:cs typeface="+mn-cs"/>
      </a:defRPr>
    </a:lvl5pPr>
    <a:lvl6pPr marL="4989424" algn="l" defTabSz="997885" rtl="0" eaLnBrk="1" latinLnBrk="0" hangingPunct="1">
      <a:defRPr sz="3900" kern="1200">
        <a:solidFill>
          <a:schemeClr val="tx1"/>
        </a:solidFill>
        <a:latin typeface="+mn-lt"/>
        <a:ea typeface="+mn-ea"/>
        <a:cs typeface="+mn-cs"/>
      </a:defRPr>
    </a:lvl6pPr>
    <a:lvl7pPr marL="5987308" algn="l" defTabSz="997885" rtl="0" eaLnBrk="1" latinLnBrk="0" hangingPunct="1">
      <a:defRPr sz="3900" kern="1200">
        <a:solidFill>
          <a:schemeClr val="tx1"/>
        </a:solidFill>
        <a:latin typeface="+mn-lt"/>
        <a:ea typeface="+mn-ea"/>
        <a:cs typeface="+mn-cs"/>
      </a:defRPr>
    </a:lvl7pPr>
    <a:lvl8pPr marL="6985193" algn="l" defTabSz="997885" rtl="0" eaLnBrk="1" latinLnBrk="0" hangingPunct="1">
      <a:defRPr sz="3900" kern="1200">
        <a:solidFill>
          <a:schemeClr val="tx1"/>
        </a:solidFill>
        <a:latin typeface="+mn-lt"/>
        <a:ea typeface="+mn-ea"/>
        <a:cs typeface="+mn-cs"/>
      </a:defRPr>
    </a:lvl8pPr>
    <a:lvl9pPr marL="7983078" algn="l" defTabSz="997885" rtl="0" eaLnBrk="1" latinLnBrk="0" hangingPunct="1">
      <a:defRPr sz="3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34">
          <p15:clr>
            <a:srgbClr val="A4A3A4"/>
          </p15:clr>
        </p15:guide>
        <p15:guide id="2" pos="2764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5571DB-4D2B-D043-9C2A-467A730BF987}" name="Nichols, Katie" initials="NK" userId="Nichols, Kati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766"/>
    <a:srgbClr val="5D6771"/>
    <a:srgbClr val="000000"/>
    <a:srgbClr val="BB003E"/>
    <a:srgbClr val="BD003A"/>
    <a:srgbClr val="4C566C"/>
    <a:srgbClr val="414042"/>
    <a:srgbClr val="B80012"/>
    <a:srgbClr val="666666"/>
    <a:srgbClr val="777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92" autoAdjust="0"/>
  </p:normalViewPr>
  <p:slideViewPr>
    <p:cSldViewPr>
      <p:cViewPr varScale="1">
        <p:scale>
          <a:sx n="17" d="100"/>
          <a:sy n="17" d="100"/>
        </p:scale>
        <p:origin x="1166" y="134"/>
      </p:cViewPr>
      <p:guideLst>
        <p:guide orient="horz" pos="20734"/>
        <p:guide pos="276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913934D4-B2D0-47EE-BA30-5B60C0238C67}" authorId="{9E5571DB-4D2B-D043-9C2A-467A730BF987}" created="2021-12-07T22:03:31.984">
    <ac:deMkLst xmlns:ac="http://schemas.microsoft.com/office/drawing/2013/main/command">
      <pc:docMk xmlns:pc="http://schemas.microsoft.com/office/powerpoint/2013/main/command"/>
      <pc:sldMk xmlns:pc="http://schemas.microsoft.com/office/powerpoint/2013/main/command" cId="0" sldId="256"/>
      <ac:picMk id="24" creationId="{14AC0055-F6FC-416B-9DEE-C75535AE9BF2}"/>
    </ac:deMkLst>
    <p188:txBody>
      <a:bodyPr/>
      <a:lstStyle/>
      <a:p>
        <a:r>
          <a:rPr lang="en-US"/>
          <a:t>Change for closeup of monster</a:t>
        </a:r>
      </a:p>
    </p188:txBody>
  </p188:cm>
  <p188:cm id="{6D2C8A76-0C36-4E24-A5BF-8B174CC109E5}" authorId="{9E5571DB-4D2B-D043-9C2A-467A730BF987}" created="2021-12-07T22:04:01.305">
    <ac:deMkLst xmlns:ac="http://schemas.microsoft.com/office/drawing/2013/main/command">
      <pc:docMk xmlns:pc="http://schemas.microsoft.com/office/powerpoint/2013/main/command"/>
      <pc:sldMk xmlns:pc="http://schemas.microsoft.com/office/powerpoint/2013/main/command" cId="0" sldId="256"/>
      <ac:picMk id="1026" creationId="{0E47FD85-BF5E-4BF9-81D3-33B5A992C571}"/>
    </ac:deMkLst>
    <p188:txBody>
      <a:bodyPr/>
      <a:lstStyle/>
      <a:p>
        <a:r>
          <a:rPr lang="en-US"/>
          <a:t>Delete and put cutscene screenshot for cutscene section</a:t>
        </a:r>
      </a:p>
    </p188:txBody>
  </p188:cm>
  <p188:cm id="{00CACC12-D26B-4662-B4B9-210AD6DFE035}" authorId="{9E5571DB-4D2B-D043-9C2A-467A730BF987}" created="2021-12-07T22:04:22.928">
    <ac:deMkLst xmlns:ac="http://schemas.microsoft.com/office/drawing/2013/main/command">
      <pc:docMk xmlns:pc="http://schemas.microsoft.com/office/powerpoint/2013/main/command"/>
      <pc:sldMk xmlns:pc="http://schemas.microsoft.com/office/powerpoint/2013/main/command" cId="0" sldId="256"/>
      <ac:picMk id="7" creationId="{ED40AE9E-C1F0-45BA-99E1-886A3676E827}"/>
    </ac:deMkLst>
    <p188:txBody>
      <a:bodyPr/>
      <a:lstStyle/>
      <a:p>
        <a:r>
          <a:rPr lang="en-US"/>
          <a:t>Close up of note</a:t>
        </a:r>
      </a:p>
    </p188:txBody>
  </p188:cm>
  <p188:cm id="{C9007901-7E88-453E-B539-D714B370D0DA}" authorId="{9E5571DB-4D2B-D043-9C2A-467A730BF987}" created="2021-12-07T22:04:44.611">
    <ac:deMkLst xmlns:ac="http://schemas.microsoft.com/office/drawing/2013/main/command">
      <pc:docMk xmlns:pc="http://schemas.microsoft.com/office/powerpoint/2013/main/command"/>
      <pc:sldMk xmlns:pc="http://schemas.microsoft.com/office/powerpoint/2013/main/command" cId="0" sldId="256"/>
      <ac:picMk id="29" creationId="{DE1541AE-23D2-495F-A301-107B2E20752C}"/>
    </ac:deMkLst>
    <p188:txBody>
      <a:bodyPr/>
      <a:lstStyle/>
      <a:p>
        <a:r>
          <a:rPr lang="en-US"/>
          <a:t>Remove images, put cooler image of mansion?</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1839" y="10204704"/>
            <a:ext cx="37307522" cy="102335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583680" y="18434304"/>
            <a:ext cx="307238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1380"/>
          </a:xfrm>
        </p:spPr>
        <p:txBody>
          <a:bodyPr lIns="0" tIns="0" rIns="0" bIns="0"/>
          <a:lstStyle>
            <a:lvl1pPr>
              <a:defRPr sz="14500" b="1">
                <a:solidFill>
                  <a:srgbClr val="4140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1380"/>
          </a:xfrm>
        </p:spPr>
        <p:txBody>
          <a:bodyPr lIns="0" tIns="0" rIns="0" bIns="0"/>
          <a:lstStyle>
            <a:lvl1pPr>
              <a:defRPr sz="14500" b="1">
                <a:solidFill>
                  <a:srgbClr val="414042"/>
                </a:solidFill>
                <a:latin typeface="Arial"/>
                <a:cs typeface="Arial"/>
              </a:defRPr>
            </a:lvl1pPr>
          </a:lstStyle>
          <a:p>
            <a:endParaRPr/>
          </a:p>
        </p:txBody>
      </p:sp>
      <p:sp>
        <p:nvSpPr>
          <p:cNvPr id="3" name="Holder 3"/>
          <p:cNvSpPr>
            <a:spLocks noGrp="1"/>
          </p:cNvSpPr>
          <p:nvPr>
            <p:ph sz="half" idx="2"/>
          </p:nvPr>
        </p:nvSpPr>
        <p:spPr>
          <a:xfrm>
            <a:off x="2194560" y="7571232"/>
            <a:ext cx="190926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2603967" y="7571232"/>
            <a:ext cx="1909267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1380"/>
          </a:xfrm>
        </p:spPr>
        <p:txBody>
          <a:bodyPr lIns="0" tIns="0" rIns="0" bIns="0"/>
          <a:lstStyle>
            <a:lvl1pPr>
              <a:defRPr sz="14500" b="1">
                <a:solidFill>
                  <a:srgbClr val="4140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1023357"/>
          </a:xfrm>
          <a:prstGeom prst="rect">
            <a:avLst/>
          </a:prstGeom>
        </p:spPr>
        <p:txBody>
          <a:bodyPr wrap="square" lIns="0" tIns="0" rIns="0" bIns="0">
            <a:spAutoFit/>
          </a:bodyPr>
          <a:lstStyle>
            <a:lvl1pPr>
              <a:defRPr sz="6650" b="1">
                <a:solidFill>
                  <a:srgbClr val="414042"/>
                </a:solidFill>
                <a:latin typeface="Arial"/>
                <a:cs typeface="Arial"/>
              </a:defRPr>
            </a:lvl1pPr>
          </a:lstStyle>
          <a:p>
            <a:endParaRPr/>
          </a:p>
        </p:txBody>
      </p:sp>
      <p:sp>
        <p:nvSpPr>
          <p:cNvPr id="3" name="Holder 3"/>
          <p:cNvSpPr>
            <a:spLocks noGrp="1"/>
          </p:cNvSpPr>
          <p:nvPr>
            <p:ph type="body" idx="1"/>
          </p:nvPr>
        </p:nvSpPr>
        <p:spPr>
          <a:xfrm>
            <a:off x="2194560" y="7571232"/>
            <a:ext cx="395020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923008" y="30614112"/>
            <a:ext cx="14045184" cy="60016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194561" y="30614112"/>
            <a:ext cx="10094976" cy="60016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6" name="Holder 6"/>
          <p:cNvSpPr>
            <a:spLocks noGrp="1"/>
          </p:cNvSpPr>
          <p:nvPr>
            <p:ph type="sldNum" sz="quarter" idx="7"/>
          </p:nvPr>
        </p:nvSpPr>
        <p:spPr>
          <a:xfrm>
            <a:off x="31601667" y="30614112"/>
            <a:ext cx="10094976" cy="60016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97885">
        <a:defRPr>
          <a:latin typeface="+mn-lt"/>
          <a:ea typeface="+mn-ea"/>
          <a:cs typeface="+mn-cs"/>
        </a:defRPr>
      </a:lvl2pPr>
      <a:lvl3pPr marL="1995769">
        <a:defRPr>
          <a:latin typeface="+mn-lt"/>
          <a:ea typeface="+mn-ea"/>
          <a:cs typeface="+mn-cs"/>
        </a:defRPr>
      </a:lvl3pPr>
      <a:lvl4pPr marL="2993654">
        <a:defRPr>
          <a:latin typeface="+mn-lt"/>
          <a:ea typeface="+mn-ea"/>
          <a:cs typeface="+mn-cs"/>
        </a:defRPr>
      </a:lvl4pPr>
      <a:lvl5pPr marL="3991539">
        <a:defRPr>
          <a:latin typeface="+mn-lt"/>
          <a:ea typeface="+mn-ea"/>
          <a:cs typeface="+mn-cs"/>
        </a:defRPr>
      </a:lvl5pPr>
      <a:lvl6pPr marL="4989424">
        <a:defRPr>
          <a:latin typeface="+mn-lt"/>
          <a:ea typeface="+mn-ea"/>
          <a:cs typeface="+mn-cs"/>
        </a:defRPr>
      </a:lvl6pPr>
      <a:lvl7pPr marL="5987308">
        <a:defRPr>
          <a:latin typeface="+mn-lt"/>
          <a:ea typeface="+mn-ea"/>
          <a:cs typeface="+mn-cs"/>
        </a:defRPr>
      </a:lvl7pPr>
      <a:lvl8pPr marL="6985193">
        <a:defRPr>
          <a:latin typeface="+mn-lt"/>
          <a:ea typeface="+mn-ea"/>
          <a:cs typeface="+mn-cs"/>
        </a:defRPr>
      </a:lvl8pPr>
      <a:lvl9pPr marL="7983078">
        <a:defRPr>
          <a:latin typeface="+mn-lt"/>
          <a:ea typeface="+mn-ea"/>
          <a:cs typeface="+mn-cs"/>
        </a:defRPr>
      </a:lvl9pPr>
    </p:bodyStyle>
    <p:otherStyle>
      <a:lvl1pPr marL="0">
        <a:defRPr>
          <a:latin typeface="+mn-lt"/>
          <a:ea typeface="+mn-ea"/>
          <a:cs typeface="+mn-cs"/>
        </a:defRPr>
      </a:lvl1pPr>
      <a:lvl2pPr marL="997885">
        <a:defRPr>
          <a:latin typeface="+mn-lt"/>
          <a:ea typeface="+mn-ea"/>
          <a:cs typeface="+mn-cs"/>
        </a:defRPr>
      </a:lvl2pPr>
      <a:lvl3pPr marL="1995769">
        <a:defRPr>
          <a:latin typeface="+mn-lt"/>
          <a:ea typeface="+mn-ea"/>
          <a:cs typeface="+mn-cs"/>
        </a:defRPr>
      </a:lvl3pPr>
      <a:lvl4pPr marL="2993654">
        <a:defRPr>
          <a:latin typeface="+mn-lt"/>
          <a:ea typeface="+mn-ea"/>
          <a:cs typeface="+mn-cs"/>
        </a:defRPr>
      </a:lvl4pPr>
      <a:lvl5pPr marL="3991539">
        <a:defRPr>
          <a:latin typeface="+mn-lt"/>
          <a:ea typeface="+mn-ea"/>
          <a:cs typeface="+mn-cs"/>
        </a:defRPr>
      </a:lvl5pPr>
      <a:lvl6pPr marL="4989424">
        <a:defRPr>
          <a:latin typeface="+mn-lt"/>
          <a:ea typeface="+mn-ea"/>
          <a:cs typeface="+mn-cs"/>
        </a:defRPr>
      </a:lvl6pPr>
      <a:lvl7pPr marL="5987308">
        <a:defRPr>
          <a:latin typeface="+mn-lt"/>
          <a:ea typeface="+mn-ea"/>
          <a:cs typeface="+mn-cs"/>
        </a:defRPr>
      </a:lvl7pPr>
      <a:lvl8pPr marL="6985193">
        <a:defRPr>
          <a:latin typeface="+mn-lt"/>
          <a:ea typeface="+mn-ea"/>
          <a:cs typeface="+mn-cs"/>
        </a:defRPr>
      </a:lvl8pPr>
      <a:lvl9pPr marL="79830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microsoft.com/office/2018/10/relationships/comments" Target="../comments/modernComment_100_0.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BC1A522-E7CF-A04B-8575-CD18934A19D8}"/>
              </a:ext>
            </a:extLst>
          </p:cNvPr>
          <p:cNvSpPr/>
          <p:nvPr/>
        </p:nvSpPr>
        <p:spPr>
          <a:xfrm>
            <a:off x="-24768" y="-10674"/>
            <a:ext cx="43891200" cy="32918400"/>
          </a:xfrm>
          <a:prstGeom prst="rect">
            <a:avLst/>
          </a:prstGeom>
          <a:solidFill>
            <a:srgbClr val="9B002D"/>
          </a:solidFill>
          <a:effectLst/>
        </p:spPr>
        <p:style>
          <a:lnRef idx="1">
            <a:schemeClr val="accent1"/>
          </a:lnRef>
          <a:fillRef idx="3">
            <a:schemeClr val="accent1"/>
          </a:fillRef>
          <a:effectRef idx="2">
            <a:schemeClr val="accent1"/>
          </a:effectRef>
          <a:fontRef idx="minor">
            <a:schemeClr val="lt1"/>
          </a:fontRef>
        </p:style>
        <p:txBody>
          <a:bodyPr lIns="199577" tIns="99788" rIns="199577" bIns="99788" rtlCol="0" anchor="ctr"/>
          <a:lstStyle/>
          <a:p>
            <a:pPr algn="ctr"/>
            <a:endParaRPr lang="en-US" dirty="0"/>
          </a:p>
        </p:txBody>
      </p:sp>
      <p:sp>
        <p:nvSpPr>
          <p:cNvPr id="36" name="Rectangle 35"/>
          <p:cNvSpPr>
            <a:spLocks/>
          </p:cNvSpPr>
          <p:nvPr/>
        </p:nvSpPr>
        <p:spPr>
          <a:xfrm>
            <a:off x="793166" y="812286"/>
            <a:ext cx="42255331" cy="31255855"/>
          </a:xfrm>
          <a:prstGeom prst="rect">
            <a:avLst/>
          </a:prstGeom>
          <a:solidFill>
            <a:schemeClr val="bg1"/>
          </a:solidFill>
          <a:ln w="25400">
            <a:solidFill>
              <a:srgbClr val="666766"/>
            </a:solidFill>
          </a:ln>
        </p:spPr>
        <p:style>
          <a:lnRef idx="1">
            <a:schemeClr val="accent1"/>
          </a:lnRef>
          <a:fillRef idx="3">
            <a:schemeClr val="accent1"/>
          </a:fillRef>
          <a:effectRef idx="2">
            <a:schemeClr val="accent1"/>
          </a:effectRef>
          <a:fontRef idx="minor">
            <a:schemeClr val="lt1"/>
          </a:fontRef>
        </p:style>
        <p:txBody>
          <a:bodyPr lIns="199577" tIns="99788" rIns="199577" bIns="99788" rtlCol="0" anchor="ctr"/>
          <a:lstStyle/>
          <a:p>
            <a:pPr algn="ctr"/>
            <a:endParaRPr lang="en-US" dirty="0"/>
          </a:p>
        </p:txBody>
      </p:sp>
      <p:sp>
        <p:nvSpPr>
          <p:cNvPr id="2" name="object 2"/>
          <p:cNvSpPr txBox="1">
            <a:spLocks noGrp="1"/>
          </p:cNvSpPr>
          <p:nvPr>
            <p:ph type="title"/>
          </p:nvPr>
        </p:nvSpPr>
        <p:spPr>
          <a:xfrm>
            <a:off x="1264271" y="1591460"/>
            <a:ext cx="41400758" cy="3860031"/>
          </a:xfrm>
          <a:prstGeom prst="rect">
            <a:avLst/>
          </a:prstGeom>
        </p:spPr>
        <p:txBody>
          <a:bodyPr vert="horz" wrap="square" lIns="0" tIns="0" rIns="0" bIns="0" rtlCol="0">
            <a:spAutoFit/>
          </a:bodyPr>
          <a:lstStyle/>
          <a:p>
            <a:pPr marL="27719" algn="ctr">
              <a:lnSpc>
                <a:spcPts val="17232"/>
              </a:lnSpc>
              <a:spcAft>
                <a:spcPts val="1310"/>
              </a:spcAft>
            </a:pPr>
            <a:r>
              <a:rPr lang="en-US" sz="12200" b="0" spc="-513" dirty="0">
                <a:solidFill>
                  <a:srgbClr val="5D6771"/>
                </a:solidFill>
              </a:rPr>
              <a:t>The Stairs</a:t>
            </a:r>
            <a:endParaRPr sz="12200" b="0" spc="-87" dirty="0">
              <a:solidFill>
                <a:srgbClr val="5D6771"/>
              </a:solidFill>
            </a:endParaRPr>
          </a:p>
          <a:p>
            <a:pPr marL="27719" algn="ctr">
              <a:lnSpc>
                <a:spcPts val="5784"/>
              </a:lnSpc>
            </a:pPr>
            <a:r>
              <a:rPr lang="en-US" sz="5000" b="0" spc="-175" dirty="0"/>
              <a:t>Team: Toddlers in a Trench coat</a:t>
            </a:r>
            <a:br>
              <a:rPr lang="en-US" sz="5000" b="0" spc="-175" dirty="0"/>
            </a:br>
            <a:r>
              <a:rPr lang="en-US" sz="5000" b="0" spc="-175" dirty="0"/>
              <a:t>Connor </a:t>
            </a:r>
            <a:r>
              <a:rPr lang="en-US" sz="5000" b="0" spc="-175" dirty="0" err="1"/>
              <a:t>Michetti</a:t>
            </a:r>
            <a:r>
              <a:rPr lang="en-US" sz="5000" b="0" spc="-175" dirty="0"/>
              <a:t>, Katie Nichols, Andrew Reade, Evan Smith, Rui Zhou</a:t>
            </a:r>
            <a:endParaRPr sz="5000" dirty="0"/>
          </a:p>
        </p:txBody>
      </p:sp>
      <p:sp>
        <p:nvSpPr>
          <p:cNvPr id="3" name="object 3"/>
          <p:cNvSpPr txBox="1"/>
          <p:nvPr/>
        </p:nvSpPr>
        <p:spPr>
          <a:xfrm>
            <a:off x="1581023" y="6547384"/>
            <a:ext cx="9063269" cy="8608126"/>
          </a:xfrm>
          <a:prstGeom prst="rect">
            <a:avLst/>
          </a:prstGeom>
        </p:spPr>
        <p:txBody>
          <a:bodyPr vert="horz" wrap="square" lIns="0" tIns="0" rIns="0" bIns="0" rtlCol="0">
            <a:spAutoFit/>
          </a:bodyPr>
          <a:lstStyle/>
          <a:p>
            <a:pPr marL="27719">
              <a:spcAft>
                <a:spcPts val="1310"/>
              </a:spcAft>
            </a:pPr>
            <a:r>
              <a:rPr lang="en-US" sz="4800" b="1" spc="-11" dirty="0">
                <a:solidFill>
                  <a:srgbClr val="BD003A"/>
                </a:solidFill>
                <a:latin typeface="Arial"/>
                <a:cs typeface="Arial"/>
              </a:rPr>
              <a:t>Game Summary</a:t>
            </a:r>
          </a:p>
          <a:p>
            <a:pPr marL="27719" marR="13860">
              <a:lnSpc>
                <a:spcPct val="102600"/>
              </a:lnSpc>
              <a:spcBef>
                <a:spcPts val="458"/>
              </a:spcBef>
            </a:pPr>
            <a:r>
              <a:rPr lang="en-US" sz="3200" spc="11" dirty="0">
                <a:solidFill>
                  <a:srgbClr val="231F20"/>
                </a:solidFill>
                <a:latin typeface="Arial"/>
                <a:cs typeface="Arial"/>
              </a:rPr>
              <a:t>The Stairs is a 3D horror game which takes the player along a journey to find a missing person. Throughout their journey, the player encounters many terrifying situations and is forced to partake in a series of puzzles.</a:t>
            </a:r>
          </a:p>
          <a:p>
            <a:pPr marL="27719" marR="13860">
              <a:lnSpc>
                <a:spcPct val="102600"/>
              </a:lnSpc>
              <a:spcBef>
                <a:spcPts val="458"/>
              </a:spcBef>
            </a:pPr>
            <a:r>
              <a:rPr lang="en-US" sz="3200" spc="11" dirty="0">
                <a:solidFill>
                  <a:srgbClr val="231F20"/>
                </a:solidFill>
                <a:latin typeface="Arial"/>
                <a:cs typeface="Arial"/>
              </a:rPr>
              <a:t>The player is dropped into the middle of a forest where their campground is located. At nightfall, they hear a scream which leads the player to a strange staircase, seemingly leading to nowhere. Upon ascending the staircase, they are mysteriously transported to a dark mansion. Trapped with no way back, the player’s only option is to explore the horrors ahead. In the climatic finale, the player is free to make a choice that will decide everyone’s fate.</a:t>
            </a:r>
            <a:endParaRPr lang="en-US" sz="3200" dirty="0">
              <a:latin typeface="Arial"/>
              <a:cs typeface="Arial"/>
            </a:endParaRPr>
          </a:p>
        </p:txBody>
      </p:sp>
      <p:sp>
        <p:nvSpPr>
          <p:cNvPr id="15" name="object 15"/>
          <p:cNvSpPr txBox="1"/>
          <p:nvPr/>
        </p:nvSpPr>
        <p:spPr>
          <a:xfrm>
            <a:off x="1431332" y="15291122"/>
            <a:ext cx="9471420" cy="4678204"/>
          </a:xfrm>
          <a:prstGeom prst="rect">
            <a:avLst/>
          </a:prstGeom>
        </p:spPr>
        <p:txBody>
          <a:bodyPr vert="horz" wrap="square" lIns="0" tIns="0" rIns="0" bIns="0" rtlCol="0">
            <a:spAutoFit/>
          </a:bodyPr>
          <a:lstStyle/>
          <a:p>
            <a:pPr marL="27719"/>
            <a:r>
              <a:rPr lang="en-US" sz="4800" b="1" spc="33" dirty="0">
                <a:solidFill>
                  <a:srgbClr val="CD1445"/>
                </a:solidFill>
                <a:latin typeface="Arial"/>
                <a:cs typeface="Arial"/>
              </a:rPr>
              <a:t>Flashlight</a:t>
            </a:r>
          </a:p>
          <a:p>
            <a:pPr marL="27719"/>
            <a:r>
              <a:rPr lang="en-US" sz="3200" spc="33" dirty="0">
                <a:latin typeface="Arial"/>
                <a:cs typeface="Arial"/>
              </a:rPr>
              <a:t>The flashlight is the player’s only tool to complete the game.</a:t>
            </a:r>
          </a:p>
          <a:p>
            <a:pPr marL="27719"/>
            <a:r>
              <a:rPr lang="en-US" sz="3200" b="1" spc="33" dirty="0">
                <a:solidFill>
                  <a:srgbClr val="C00000"/>
                </a:solidFill>
                <a:latin typeface="Arial"/>
                <a:cs typeface="Arial"/>
              </a:rPr>
              <a:t>States:</a:t>
            </a:r>
          </a:p>
          <a:p>
            <a:pPr marL="27719"/>
            <a:r>
              <a:rPr lang="en-US" sz="3200" b="1" spc="33" dirty="0">
                <a:latin typeface="Arial"/>
                <a:cs typeface="Arial"/>
              </a:rPr>
              <a:t>White Light </a:t>
            </a:r>
            <a:r>
              <a:rPr lang="en-US" sz="3200" spc="33" dirty="0">
                <a:latin typeface="Arial"/>
                <a:cs typeface="Arial"/>
              </a:rPr>
              <a:t>– Provides visibility for the player.</a:t>
            </a:r>
          </a:p>
          <a:p>
            <a:pPr marL="27719"/>
            <a:r>
              <a:rPr lang="en-US" sz="3200" b="1" spc="33" dirty="0">
                <a:latin typeface="Arial"/>
                <a:cs typeface="Arial"/>
              </a:rPr>
              <a:t>Purple Light </a:t>
            </a:r>
            <a:r>
              <a:rPr lang="en-US" sz="3200" spc="33" dirty="0">
                <a:latin typeface="Arial"/>
                <a:cs typeface="Arial"/>
              </a:rPr>
              <a:t>– Used to interact with objects within puzzles.</a:t>
            </a:r>
          </a:p>
          <a:p>
            <a:pPr marL="27719"/>
            <a:r>
              <a:rPr lang="en-US" sz="3200" b="1" spc="33" dirty="0">
                <a:latin typeface="Arial"/>
                <a:cs typeface="Arial"/>
              </a:rPr>
              <a:t>No Light </a:t>
            </a:r>
            <a:r>
              <a:rPr lang="en-US" sz="3200" spc="33" dirty="0">
                <a:latin typeface="Arial"/>
                <a:cs typeface="Arial"/>
              </a:rPr>
              <a:t>– Ability to turn off flashlight when not needed.</a:t>
            </a:r>
          </a:p>
        </p:txBody>
      </p:sp>
      <p:sp>
        <p:nvSpPr>
          <p:cNvPr id="17" name="object 17"/>
          <p:cNvSpPr/>
          <p:nvPr/>
        </p:nvSpPr>
        <p:spPr>
          <a:xfrm>
            <a:off x="11442432" y="7096400"/>
            <a:ext cx="768652" cy="13698330"/>
          </a:xfrm>
          <a:custGeom>
            <a:avLst/>
            <a:gdLst/>
            <a:ahLst/>
            <a:cxnLst/>
            <a:rect l="l" t="t" r="r" b="b"/>
            <a:pathLst>
              <a:path h="9561227">
                <a:moveTo>
                  <a:pt x="0" y="0"/>
                </a:moveTo>
                <a:lnTo>
                  <a:pt x="0" y="9561227"/>
                </a:lnTo>
              </a:path>
            </a:pathLst>
          </a:custGeom>
          <a:ln w="19050" cmpd="sng">
            <a:solidFill>
              <a:srgbClr val="7F7F7F"/>
            </a:solidFill>
            <a:prstDash val="solid"/>
          </a:ln>
        </p:spPr>
        <p:txBody>
          <a:bodyPr wrap="square" lIns="0" tIns="0" rIns="0" bIns="0" rtlCol="0">
            <a:spAutoFit/>
          </a:bodyPr>
          <a:lstStyle/>
          <a:p>
            <a:endParaRPr/>
          </a:p>
        </p:txBody>
      </p:sp>
      <p:sp>
        <p:nvSpPr>
          <p:cNvPr id="18" name="object 18"/>
          <p:cNvSpPr/>
          <p:nvPr/>
        </p:nvSpPr>
        <p:spPr>
          <a:xfrm>
            <a:off x="21958300" y="7096400"/>
            <a:ext cx="271210" cy="23619204"/>
          </a:xfrm>
          <a:custGeom>
            <a:avLst/>
            <a:gdLst/>
            <a:ahLst/>
            <a:cxnLst/>
            <a:rect l="l" t="t" r="r" b="b"/>
            <a:pathLst>
              <a:path h="9561227">
                <a:moveTo>
                  <a:pt x="0" y="0"/>
                </a:moveTo>
                <a:lnTo>
                  <a:pt x="0" y="9561227"/>
                </a:lnTo>
              </a:path>
            </a:pathLst>
          </a:custGeom>
          <a:ln w="19050" cmpd="sng">
            <a:solidFill>
              <a:schemeClr val="tx1">
                <a:lumMod val="50000"/>
                <a:lumOff val="50000"/>
              </a:schemeClr>
            </a:solidFill>
            <a:prstDash val="solid"/>
          </a:ln>
        </p:spPr>
        <p:txBody>
          <a:bodyPr wrap="square" lIns="0" tIns="0" rIns="0" bIns="0" rtlCol="0">
            <a:spAutoFit/>
          </a:bodyPr>
          <a:lstStyle/>
          <a:p>
            <a:endParaRPr/>
          </a:p>
        </p:txBody>
      </p:sp>
      <p:sp>
        <p:nvSpPr>
          <p:cNvPr id="19" name="object 19"/>
          <p:cNvSpPr/>
          <p:nvPr/>
        </p:nvSpPr>
        <p:spPr>
          <a:xfrm>
            <a:off x="32473900" y="7096400"/>
            <a:ext cx="518759" cy="23619204"/>
          </a:xfrm>
          <a:custGeom>
            <a:avLst/>
            <a:gdLst/>
            <a:ahLst/>
            <a:cxnLst/>
            <a:rect l="l" t="t" r="r" b="b"/>
            <a:pathLst>
              <a:path h="9561227">
                <a:moveTo>
                  <a:pt x="0" y="0"/>
                </a:moveTo>
                <a:lnTo>
                  <a:pt x="0" y="9561227"/>
                </a:lnTo>
              </a:path>
            </a:pathLst>
          </a:custGeom>
          <a:ln w="19050" cmpd="sng">
            <a:solidFill>
              <a:schemeClr val="tx1">
                <a:lumMod val="50000"/>
                <a:lumOff val="50000"/>
              </a:schemeClr>
            </a:solidFill>
            <a:prstDash val="solid"/>
          </a:ln>
        </p:spPr>
        <p:txBody>
          <a:bodyPr wrap="square" lIns="0" tIns="0" rIns="0" bIns="0" rtlCol="0">
            <a:spAutoFit/>
          </a:bodyPr>
          <a:lstStyle/>
          <a:p>
            <a:endParaRPr/>
          </a:p>
        </p:txBody>
      </p:sp>
      <p:sp>
        <p:nvSpPr>
          <p:cNvPr id="21" name="object 21"/>
          <p:cNvSpPr txBox="1"/>
          <p:nvPr/>
        </p:nvSpPr>
        <p:spPr>
          <a:xfrm>
            <a:off x="33091771" y="19992970"/>
            <a:ext cx="9062438" cy="5724644"/>
          </a:xfrm>
          <a:prstGeom prst="rect">
            <a:avLst/>
          </a:prstGeom>
        </p:spPr>
        <p:txBody>
          <a:bodyPr vert="horz" wrap="square" lIns="0" tIns="0" rIns="0" bIns="0" rtlCol="0">
            <a:spAutoFit/>
          </a:bodyPr>
          <a:lstStyle/>
          <a:p>
            <a:pPr marL="19958"/>
            <a:r>
              <a:rPr lang="en-US" sz="4800" b="1" spc="-11" dirty="0">
                <a:solidFill>
                  <a:srgbClr val="BD003A"/>
                </a:solidFill>
                <a:latin typeface="Arial"/>
                <a:cs typeface="Arial"/>
              </a:rPr>
              <a:t>Mansion Map Development</a:t>
            </a:r>
            <a:endParaRPr lang="en-US" sz="3600" b="1" spc="-11" dirty="0">
              <a:solidFill>
                <a:srgbClr val="BD003A"/>
              </a:solidFill>
              <a:highlight>
                <a:srgbClr val="FFFF00"/>
              </a:highlight>
              <a:latin typeface="Arial"/>
              <a:cs typeface="Arial"/>
            </a:endParaRPr>
          </a:p>
          <a:p>
            <a:pPr marL="19958"/>
            <a:r>
              <a:rPr lang="en-US" sz="3600" spc="-11" dirty="0">
                <a:latin typeface="Arial"/>
                <a:cs typeface="Arial"/>
              </a:rPr>
              <a:t>Since the mansion was prebuilt, very limited control was given for progression. The main method was through locked doors and puzzles. Doors were locked at specific points in order to steer the player.</a:t>
            </a:r>
          </a:p>
          <a:p>
            <a:pPr marL="19958"/>
            <a:r>
              <a:rPr lang="en-US" sz="3600" spc="-11" dirty="0">
                <a:latin typeface="Arial"/>
                <a:cs typeface="Arial"/>
              </a:rPr>
              <a:t>The tension curve was also closely monitored, with scares being the peaks of the curve and empty hallways and puzzles being the valleys</a:t>
            </a:r>
          </a:p>
        </p:txBody>
      </p:sp>
      <p:sp>
        <p:nvSpPr>
          <p:cNvPr id="23" name="object 23"/>
          <p:cNvSpPr txBox="1"/>
          <p:nvPr/>
        </p:nvSpPr>
        <p:spPr>
          <a:xfrm>
            <a:off x="22598236" y="6477000"/>
            <a:ext cx="9199684" cy="8568500"/>
          </a:xfrm>
          <a:prstGeom prst="rect">
            <a:avLst/>
          </a:prstGeom>
        </p:spPr>
        <p:txBody>
          <a:bodyPr vert="horz" wrap="square" lIns="0" tIns="0" rIns="0" bIns="0" rtlCol="0">
            <a:spAutoFit/>
          </a:bodyPr>
          <a:lstStyle/>
          <a:p>
            <a:pPr marL="19958">
              <a:lnSpc>
                <a:spcPct val="110000"/>
              </a:lnSpc>
            </a:pPr>
            <a:r>
              <a:rPr lang="en-US" sz="4800" b="1" spc="-11" dirty="0">
                <a:solidFill>
                  <a:srgbClr val="BD003A"/>
                </a:solidFill>
                <a:latin typeface="Arial"/>
                <a:cs typeface="Arial"/>
              </a:rPr>
              <a:t>Puzzles</a:t>
            </a:r>
            <a:endParaRPr sz="2800" dirty="0"/>
          </a:p>
          <a:p>
            <a:pPr marL="27719"/>
            <a:r>
              <a:rPr lang="en-US" sz="3600" spc="11" dirty="0">
                <a:latin typeface="Arial"/>
                <a:cs typeface="Arial"/>
              </a:rPr>
              <a:t>There are multiple types of puzzles throughout the mansion, including reflection-based puzzles, changing the size of objects, and moving objects.</a:t>
            </a:r>
          </a:p>
          <a:p>
            <a:pPr marL="27719"/>
            <a:r>
              <a:rPr lang="en-US" sz="3600" spc="11" dirty="0">
                <a:latin typeface="Arial"/>
                <a:cs typeface="Arial"/>
              </a:rPr>
              <a:t>Each puzzle is unique, with each one requiring something different from the player. Luckily, those who came before left some clues to help you on your journey – if you can find them.</a:t>
            </a:r>
          </a:p>
          <a:p>
            <a:pPr marL="27719"/>
            <a:r>
              <a:rPr lang="en-US" sz="3600" b="1" spc="11" dirty="0">
                <a:solidFill>
                  <a:srgbClr val="C00000"/>
                </a:solidFill>
                <a:latin typeface="Arial"/>
                <a:cs typeface="Arial"/>
              </a:rPr>
              <a:t>Notes:</a:t>
            </a:r>
          </a:p>
          <a:p>
            <a:pPr marL="27719"/>
            <a:r>
              <a:rPr lang="en-US" sz="3600" spc="11" dirty="0">
                <a:latin typeface="Arial"/>
                <a:cs typeface="Arial"/>
              </a:rPr>
              <a:t>Notes are placed throughout various rooms of the mansion. They are cryptic and function to provide background to the story and hints for the puzzles.</a:t>
            </a:r>
          </a:p>
        </p:txBody>
      </p:sp>
      <p:sp>
        <p:nvSpPr>
          <p:cNvPr id="26" name="object 26"/>
          <p:cNvSpPr txBox="1"/>
          <p:nvPr/>
        </p:nvSpPr>
        <p:spPr>
          <a:xfrm>
            <a:off x="11965318" y="6543764"/>
            <a:ext cx="9413517" cy="16218671"/>
          </a:xfrm>
          <a:prstGeom prst="rect">
            <a:avLst/>
          </a:prstGeom>
        </p:spPr>
        <p:txBody>
          <a:bodyPr vert="horz" wrap="square" lIns="0" tIns="0" rIns="0" bIns="0" rtlCol="0">
            <a:spAutoFit/>
          </a:bodyPr>
          <a:lstStyle/>
          <a:p>
            <a:pPr marL="19958">
              <a:lnSpc>
                <a:spcPct val="110000"/>
              </a:lnSpc>
              <a:spcAft>
                <a:spcPts val="1310"/>
              </a:spcAft>
            </a:pPr>
            <a:r>
              <a:rPr lang="en-US" sz="4800" b="1" spc="-11" dirty="0">
                <a:solidFill>
                  <a:srgbClr val="BD003A"/>
                </a:solidFill>
                <a:latin typeface="Arial"/>
                <a:cs typeface="Arial"/>
              </a:rPr>
              <a:t>Artificial Intelligence</a:t>
            </a:r>
          </a:p>
          <a:p>
            <a:pPr marL="27719" marR="246699">
              <a:lnSpc>
                <a:spcPct val="102899"/>
              </a:lnSpc>
              <a:spcBef>
                <a:spcPts val="437"/>
              </a:spcBef>
            </a:pPr>
            <a:r>
              <a:rPr lang="en-US" sz="3200" dirty="0">
                <a:latin typeface="Arial"/>
                <a:cs typeface="Arial"/>
              </a:rPr>
              <a:t>Different types of AI were used throughout the game. These ranged from simple AI, providing sound effects, to more complicated AI that would seek out the player.</a:t>
            </a:r>
          </a:p>
          <a:p>
            <a:pPr marL="27719" marR="246699">
              <a:lnSpc>
                <a:spcPct val="102899"/>
              </a:lnSpc>
              <a:spcBef>
                <a:spcPts val="437"/>
              </a:spcBef>
            </a:pPr>
            <a:endParaRPr lang="en-US" sz="3200" dirty="0">
              <a:latin typeface="Arial"/>
              <a:cs typeface="Arial"/>
            </a:endParaRPr>
          </a:p>
          <a:p>
            <a:pPr marL="27719" marR="246699">
              <a:lnSpc>
                <a:spcPct val="102899"/>
              </a:lnSpc>
              <a:spcBef>
                <a:spcPts val="437"/>
              </a:spcBef>
            </a:pPr>
            <a:r>
              <a:rPr lang="en-US" sz="3200" b="1" dirty="0">
                <a:solidFill>
                  <a:srgbClr val="C00000"/>
                </a:solidFill>
                <a:latin typeface="Arial"/>
                <a:cs typeface="Arial"/>
              </a:rPr>
              <a:t>Friendly Rabbit AI:</a:t>
            </a:r>
          </a:p>
          <a:p>
            <a:pPr marL="27719" marR="246699">
              <a:lnSpc>
                <a:spcPct val="102899"/>
              </a:lnSpc>
              <a:spcBef>
                <a:spcPts val="437"/>
              </a:spcBef>
            </a:pPr>
            <a:r>
              <a:rPr lang="en-US" sz="3200" dirty="0">
                <a:latin typeface="Arial"/>
                <a:cs typeface="Arial"/>
              </a:rPr>
              <a:t>The Rabbit AI randomly wonder throughout the day terrain. They transition between three separate states (idle, turning, walking) which are chosen based off a random number generator.</a:t>
            </a:r>
            <a:endParaRPr lang="en-US" sz="3200" b="1" dirty="0">
              <a:solidFill>
                <a:srgbClr val="C00000"/>
              </a:solidFill>
              <a:latin typeface="Arial"/>
              <a:cs typeface="Arial"/>
            </a:endParaRPr>
          </a:p>
          <a:p>
            <a:pPr marL="27719" marR="246699">
              <a:lnSpc>
                <a:spcPct val="102899"/>
              </a:lnSpc>
              <a:spcBef>
                <a:spcPts val="437"/>
              </a:spcBef>
            </a:pPr>
            <a:r>
              <a:rPr lang="en-US" sz="3200" b="1" dirty="0">
                <a:solidFill>
                  <a:srgbClr val="C00000"/>
                </a:solidFill>
                <a:latin typeface="Arial"/>
                <a:cs typeface="Arial"/>
              </a:rPr>
              <a:t>Ghoul AI:</a:t>
            </a:r>
          </a:p>
          <a:p>
            <a:pPr marL="27719" marR="246699">
              <a:lnSpc>
                <a:spcPct val="102899"/>
              </a:lnSpc>
              <a:spcBef>
                <a:spcPts val="437"/>
              </a:spcBef>
            </a:pPr>
            <a:r>
              <a:rPr lang="en-US" sz="3200" dirty="0">
                <a:latin typeface="Arial"/>
                <a:cs typeface="Arial"/>
              </a:rPr>
              <a:t>The Ghoul AI are randomly generated throughout the night terrain. They are black figures that start whispering as the player gets within a certain proximity. Once the player gets too close, they vanish from the map.</a:t>
            </a:r>
          </a:p>
          <a:p>
            <a:pPr marL="27719" marR="246699">
              <a:lnSpc>
                <a:spcPct val="102899"/>
              </a:lnSpc>
              <a:spcBef>
                <a:spcPts val="437"/>
              </a:spcBef>
            </a:pPr>
            <a:r>
              <a:rPr lang="en-US" sz="3200" b="1" dirty="0">
                <a:solidFill>
                  <a:srgbClr val="C00000"/>
                </a:solidFill>
                <a:latin typeface="Arial"/>
                <a:cs typeface="Arial"/>
              </a:rPr>
              <a:t>Hunter AI:</a:t>
            </a:r>
          </a:p>
          <a:p>
            <a:pPr marL="27719" marR="246699">
              <a:lnSpc>
                <a:spcPct val="102899"/>
              </a:lnSpc>
              <a:spcBef>
                <a:spcPts val="437"/>
              </a:spcBef>
            </a:pPr>
            <a:r>
              <a:rPr lang="en-US" sz="3200" dirty="0">
                <a:latin typeface="Arial"/>
                <a:cs typeface="Arial"/>
              </a:rPr>
              <a:t>The Light Detecting AI reside within specific rooms of the mansion. They wonder aimlessly throughout the room until the player is in the room with their flashlight on the white light state. The AI can then detect the players position and tries to attack.</a:t>
            </a:r>
          </a:p>
          <a:p>
            <a:pPr marL="27719" marR="246699">
              <a:lnSpc>
                <a:spcPct val="102899"/>
              </a:lnSpc>
              <a:spcBef>
                <a:spcPts val="437"/>
              </a:spcBef>
            </a:pPr>
            <a:r>
              <a:rPr lang="en-US" sz="3200" b="1" dirty="0">
                <a:solidFill>
                  <a:srgbClr val="C00000"/>
                </a:solidFill>
                <a:latin typeface="Arial"/>
                <a:cs typeface="Arial"/>
              </a:rPr>
              <a:t>Chaser AI:</a:t>
            </a:r>
          </a:p>
          <a:p>
            <a:pPr marL="27719" marR="246699">
              <a:lnSpc>
                <a:spcPct val="102899"/>
              </a:lnSpc>
              <a:spcBef>
                <a:spcPts val="437"/>
              </a:spcBef>
            </a:pPr>
            <a:r>
              <a:rPr lang="en-US" sz="3200" dirty="0">
                <a:latin typeface="Arial"/>
                <a:cs typeface="Arial"/>
              </a:rPr>
              <a:t>The Final AI is similar to the Light Detecting AI, except it can see the player no matter what state their flashlight is in. The goal of this AI is to capture the player before they are able to reach the last stage of the game.</a:t>
            </a:r>
          </a:p>
        </p:txBody>
      </p:sp>
      <p:sp>
        <p:nvSpPr>
          <p:cNvPr id="31" name="object 31"/>
          <p:cNvSpPr/>
          <p:nvPr/>
        </p:nvSpPr>
        <p:spPr>
          <a:xfrm>
            <a:off x="1600196" y="5943600"/>
            <a:ext cx="40641272" cy="600164"/>
          </a:xfrm>
          <a:custGeom>
            <a:avLst/>
            <a:gdLst/>
            <a:ahLst/>
            <a:cxnLst/>
            <a:rect l="l" t="t" r="r" b="b"/>
            <a:pathLst>
              <a:path w="18428758">
                <a:moveTo>
                  <a:pt x="0" y="0"/>
                </a:moveTo>
                <a:lnTo>
                  <a:pt x="18428758" y="0"/>
                </a:lnTo>
              </a:path>
            </a:pathLst>
          </a:custGeom>
          <a:ln w="11634">
            <a:solidFill>
              <a:srgbClr val="231F20"/>
            </a:solidFill>
          </a:ln>
        </p:spPr>
        <p:txBody>
          <a:bodyPr wrap="square" lIns="0" tIns="0" rIns="0" bIns="0" rtlCol="0">
            <a:spAutoFit/>
          </a:bodyPr>
          <a:lstStyle/>
          <a:p>
            <a:endParaRPr/>
          </a:p>
        </p:txBody>
      </p:sp>
      <p:sp>
        <p:nvSpPr>
          <p:cNvPr id="37" name="TextBox 36"/>
          <p:cNvSpPr txBox="1"/>
          <p:nvPr/>
        </p:nvSpPr>
        <p:spPr>
          <a:xfrm>
            <a:off x="33159131" y="6516613"/>
            <a:ext cx="9149776" cy="9979207"/>
          </a:xfrm>
          <a:prstGeom prst="rect">
            <a:avLst/>
          </a:prstGeom>
          <a:noFill/>
        </p:spPr>
        <p:txBody>
          <a:bodyPr wrap="square" lIns="0" tIns="0" rIns="0" bIns="0" rtlCol="0">
            <a:spAutoFit/>
          </a:bodyPr>
          <a:lstStyle/>
          <a:p>
            <a:pPr marL="19958">
              <a:lnSpc>
                <a:spcPct val="110000"/>
              </a:lnSpc>
            </a:pPr>
            <a:r>
              <a:rPr lang="en-US" sz="4800" b="1" spc="-11" dirty="0">
                <a:solidFill>
                  <a:srgbClr val="BD003A"/>
                </a:solidFill>
                <a:latin typeface="Arial"/>
                <a:cs typeface="Arial"/>
              </a:rPr>
              <a:t>Terrain Map Development</a:t>
            </a:r>
          </a:p>
          <a:p>
            <a:pPr marL="19958">
              <a:lnSpc>
                <a:spcPct val="110000"/>
              </a:lnSpc>
            </a:pPr>
            <a:r>
              <a:rPr lang="en-US" sz="3200" spc="-11" dirty="0">
                <a:latin typeface="Arial"/>
                <a:cs typeface="Arial"/>
              </a:rPr>
              <a:t>Terrain was developed initially by hand for the clearing. This was because of the desire to have this part of the setting fine tuned. The rest of the terrain was developed via the terrain tool where the shape of the land, trees, foliage, and different ground textures were painted on by hand via the terrain tool’s brushes.</a:t>
            </a:r>
          </a:p>
          <a:p>
            <a:pPr marL="19958">
              <a:lnSpc>
                <a:spcPct val="110000"/>
              </a:lnSpc>
            </a:pPr>
            <a:r>
              <a:rPr lang="en-US" sz="3200" spc="-11" dirty="0">
                <a:solidFill>
                  <a:srgbClr val="C00000"/>
                </a:solidFill>
                <a:latin typeface="Arial"/>
                <a:cs typeface="Arial"/>
              </a:rPr>
              <a:t>Day Scene:</a:t>
            </a:r>
            <a:endParaRPr lang="en-US" sz="3200" spc="-11" dirty="0">
              <a:latin typeface="Arial"/>
              <a:cs typeface="Arial"/>
            </a:endParaRPr>
          </a:p>
          <a:p>
            <a:pPr marL="477158" indent="-457200">
              <a:lnSpc>
                <a:spcPct val="110000"/>
              </a:lnSpc>
              <a:buFont typeface="Arial" panose="020B0604020202020204" pitchFamily="34" charset="0"/>
              <a:buChar char="•"/>
            </a:pPr>
            <a:r>
              <a:rPr lang="en-US" sz="3200" spc="-11" dirty="0">
                <a:latin typeface="Arial"/>
                <a:cs typeface="Arial"/>
              </a:rPr>
              <a:t>Brighter Lighting</a:t>
            </a:r>
          </a:p>
          <a:p>
            <a:pPr marL="477158" indent="-457200">
              <a:lnSpc>
                <a:spcPct val="110000"/>
              </a:lnSpc>
              <a:buFont typeface="Arial" panose="020B0604020202020204" pitchFamily="34" charset="0"/>
              <a:buChar char="•"/>
            </a:pPr>
            <a:r>
              <a:rPr lang="en-US" sz="3200" spc="-11" dirty="0">
                <a:latin typeface="Arial"/>
                <a:cs typeface="Arial"/>
              </a:rPr>
              <a:t>Rabbit AI</a:t>
            </a:r>
          </a:p>
          <a:p>
            <a:pPr marL="477158" indent="-457200">
              <a:lnSpc>
                <a:spcPct val="110000"/>
              </a:lnSpc>
              <a:buFont typeface="Arial" panose="020B0604020202020204" pitchFamily="34" charset="0"/>
              <a:buChar char="•"/>
            </a:pPr>
            <a:r>
              <a:rPr lang="en-US" sz="3200" spc="-11" dirty="0">
                <a:latin typeface="Arial"/>
                <a:cs typeface="Arial"/>
              </a:rPr>
              <a:t>Rat Dance Party (easter egg)</a:t>
            </a:r>
          </a:p>
          <a:p>
            <a:pPr marL="19958">
              <a:lnSpc>
                <a:spcPct val="110000"/>
              </a:lnSpc>
            </a:pPr>
            <a:r>
              <a:rPr lang="en-US" sz="3200" spc="-11" dirty="0">
                <a:solidFill>
                  <a:srgbClr val="C00000"/>
                </a:solidFill>
                <a:latin typeface="Arial"/>
                <a:cs typeface="Arial"/>
              </a:rPr>
              <a:t>Night Scene:</a:t>
            </a:r>
          </a:p>
          <a:p>
            <a:pPr marL="477158" indent="-457200">
              <a:lnSpc>
                <a:spcPct val="110000"/>
              </a:lnSpc>
              <a:buFont typeface="Arial" panose="020B0604020202020204" pitchFamily="34" charset="0"/>
              <a:buChar char="•"/>
            </a:pPr>
            <a:r>
              <a:rPr lang="en-US" sz="3200" spc="-11" dirty="0">
                <a:latin typeface="Arial"/>
                <a:cs typeface="Arial"/>
              </a:rPr>
              <a:t>Darker Lighting</a:t>
            </a:r>
          </a:p>
          <a:p>
            <a:pPr marL="477158" indent="-457200">
              <a:lnSpc>
                <a:spcPct val="110000"/>
              </a:lnSpc>
              <a:buFont typeface="Arial" panose="020B0604020202020204" pitchFamily="34" charset="0"/>
              <a:buChar char="•"/>
            </a:pPr>
            <a:r>
              <a:rPr lang="en-US" sz="3200" spc="-11" dirty="0">
                <a:latin typeface="Arial"/>
                <a:cs typeface="Arial"/>
              </a:rPr>
              <a:t>Fog</a:t>
            </a:r>
          </a:p>
          <a:p>
            <a:pPr marL="477158" indent="-457200">
              <a:lnSpc>
                <a:spcPct val="110000"/>
              </a:lnSpc>
              <a:buFont typeface="Arial" panose="020B0604020202020204" pitchFamily="34" charset="0"/>
              <a:buChar char="•"/>
            </a:pPr>
            <a:r>
              <a:rPr lang="en-US" sz="3200" spc="-11" dirty="0">
                <a:latin typeface="Arial"/>
                <a:cs typeface="Arial"/>
              </a:rPr>
              <a:t>Fire in Firepit</a:t>
            </a:r>
          </a:p>
          <a:p>
            <a:pPr marL="477158" indent="-457200">
              <a:lnSpc>
                <a:spcPct val="110000"/>
              </a:lnSpc>
              <a:buFont typeface="Arial" panose="020B0604020202020204" pitchFamily="34" charset="0"/>
              <a:buChar char="•"/>
            </a:pPr>
            <a:r>
              <a:rPr lang="en-US" sz="3200" spc="-11" dirty="0">
                <a:latin typeface="Arial"/>
                <a:cs typeface="Arial"/>
              </a:rPr>
              <a:t>Spooky AI (put actual defined name)</a:t>
            </a:r>
          </a:p>
          <a:p>
            <a:pPr marL="477158" indent="-457200">
              <a:lnSpc>
                <a:spcPct val="110000"/>
              </a:lnSpc>
              <a:buFont typeface="Arial" panose="020B0604020202020204" pitchFamily="34" charset="0"/>
              <a:buChar char="•"/>
            </a:pPr>
            <a:r>
              <a:rPr lang="en-US" sz="3200" spc="-11" dirty="0">
                <a:latin typeface="Arial"/>
                <a:cs typeface="Arial"/>
              </a:rPr>
              <a:t>The Stairs</a:t>
            </a:r>
          </a:p>
        </p:txBody>
      </p:sp>
      <p:sp>
        <p:nvSpPr>
          <p:cNvPr id="39" name="object 15"/>
          <p:cNvSpPr txBox="1"/>
          <p:nvPr/>
        </p:nvSpPr>
        <p:spPr>
          <a:xfrm>
            <a:off x="1264271" y="23113955"/>
            <a:ext cx="6627513" cy="738664"/>
          </a:xfrm>
          <a:prstGeom prst="rect">
            <a:avLst/>
          </a:prstGeom>
        </p:spPr>
        <p:txBody>
          <a:bodyPr vert="horz" wrap="square" lIns="0" tIns="0" rIns="0" bIns="0" rtlCol="0">
            <a:spAutoFit/>
          </a:bodyPr>
          <a:lstStyle/>
          <a:p>
            <a:pPr marL="27719"/>
            <a:r>
              <a:rPr lang="en-US" sz="4800" b="1" spc="33" dirty="0">
                <a:solidFill>
                  <a:srgbClr val="CD1445"/>
                </a:solidFill>
                <a:latin typeface="Arial"/>
                <a:cs typeface="Arial"/>
              </a:rPr>
              <a:t>Keyboard Controls</a:t>
            </a:r>
            <a:endParaRPr lang="en-US" sz="4800" dirty="0">
              <a:latin typeface="Arial"/>
              <a:cs typeface="Arial"/>
            </a:endParaRPr>
          </a:p>
        </p:txBody>
      </p:sp>
      <p:pic>
        <p:nvPicPr>
          <p:cNvPr id="43" name="Picture 42" descr="TheOhioStateUniversity-2C-HorizK-PANTONE.eps">
            <a:extLst>
              <a:ext uri="{FF2B5EF4-FFF2-40B4-BE49-F238E27FC236}">
                <a16:creationId xmlns:a16="http://schemas.microsoft.com/office/drawing/2014/main" id="{E5479897-C521-6447-9D54-1D09E483E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9537" y="873071"/>
            <a:ext cx="7492178" cy="1085335"/>
          </a:xfrm>
          <a:prstGeom prst="rect">
            <a:avLst/>
          </a:prstGeom>
        </p:spPr>
      </p:pic>
      <p:sp>
        <p:nvSpPr>
          <p:cNvPr id="32" name="object 32"/>
          <p:cNvSpPr/>
          <p:nvPr/>
        </p:nvSpPr>
        <p:spPr>
          <a:xfrm>
            <a:off x="812800" y="812286"/>
            <a:ext cx="42265601" cy="31272480"/>
          </a:xfrm>
          <a:custGeom>
            <a:avLst/>
            <a:gdLst/>
            <a:ahLst/>
            <a:cxnLst/>
            <a:rect l="l" t="t" r="r" b="b"/>
            <a:pathLst>
              <a:path w="19359504" h="14333479">
                <a:moveTo>
                  <a:pt x="0" y="14333479"/>
                </a:moveTo>
                <a:lnTo>
                  <a:pt x="19359504" y="14333479"/>
                </a:lnTo>
                <a:lnTo>
                  <a:pt x="19359504" y="0"/>
                </a:lnTo>
                <a:lnTo>
                  <a:pt x="0" y="0"/>
                </a:lnTo>
                <a:lnTo>
                  <a:pt x="0" y="14333479"/>
                </a:lnTo>
                <a:close/>
              </a:path>
            </a:pathLst>
          </a:custGeom>
          <a:ln w="9525">
            <a:solidFill>
              <a:srgbClr val="000000"/>
            </a:solidFill>
            <a:miter lim="800000"/>
          </a:ln>
        </p:spPr>
        <p:txBody>
          <a:bodyPr wrap="square" lIns="0" tIns="0" rIns="0" bIns="0" rtlCol="0">
            <a:spAutoFit/>
          </a:bodyPr>
          <a:lstStyle/>
          <a:p>
            <a:endParaRPr/>
          </a:p>
        </p:txBody>
      </p:sp>
      <p:sp>
        <p:nvSpPr>
          <p:cNvPr id="41" name="object 23">
            <a:extLst>
              <a:ext uri="{FF2B5EF4-FFF2-40B4-BE49-F238E27FC236}">
                <a16:creationId xmlns:a16="http://schemas.microsoft.com/office/drawing/2014/main" id="{448BE7F2-AA3E-4829-BB38-7FE3122155EF}"/>
              </a:ext>
            </a:extLst>
          </p:cNvPr>
          <p:cNvSpPr txBox="1"/>
          <p:nvPr/>
        </p:nvSpPr>
        <p:spPr>
          <a:xfrm>
            <a:off x="22278742" y="24542942"/>
            <a:ext cx="9413518" cy="6155531"/>
          </a:xfrm>
          <a:prstGeom prst="rect">
            <a:avLst/>
          </a:prstGeom>
        </p:spPr>
        <p:txBody>
          <a:bodyPr vert="horz" wrap="square" lIns="0" tIns="0" rIns="0" bIns="0" rtlCol="0">
            <a:spAutoFit/>
          </a:bodyPr>
          <a:lstStyle/>
          <a:p>
            <a:pPr marL="19958"/>
            <a:r>
              <a:rPr lang="en-US" sz="4800" b="1" spc="-11" dirty="0">
                <a:solidFill>
                  <a:srgbClr val="BD003A"/>
                </a:solidFill>
                <a:latin typeface="Arial" panose="020B0604020202020204" pitchFamily="34" charset="0"/>
                <a:cs typeface="Arial" panose="020B0604020202020204" pitchFamily="34" charset="0"/>
              </a:rPr>
              <a:t>Cutscenes</a:t>
            </a:r>
            <a:endParaRPr sz="4800" b="1" spc="-11" dirty="0">
              <a:solidFill>
                <a:srgbClr val="BD003A"/>
              </a:solidFill>
              <a:latin typeface="Arial" panose="020B0604020202020204" pitchFamily="34" charset="0"/>
              <a:cs typeface="Arial" panose="020B0604020202020204" pitchFamily="34" charset="0"/>
            </a:endParaRPr>
          </a:p>
          <a:p>
            <a:pPr>
              <a:spcBef>
                <a:spcPts val="46"/>
              </a:spcBef>
            </a:pPr>
            <a:r>
              <a:rPr lang="en-US" sz="3200" dirty="0">
                <a:latin typeface="Arial" panose="020B0604020202020204" pitchFamily="34" charset="0"/>
                <a:cs typeface="Arial" panose="020B0604020202020204" pitchFamily="34" charset="0"/>
              </a:rPr>
              <a:t>Cutscenes were used to help transition the player throughout the game and clue the player in on what they should do next. They were developed using Unity’s built in Timeline tool as well as </a:t>
            </a:r>
            <a:r>
              <a:rPr lang="en-US" sz="3200" dirty="0" err="1">
                <a:latin typeface="Arial" panose="020B0604020202020204" pitchFamily="34" charset="0"/>
                <a:cs typeface="Arial" panose="020B0604020202020204" pitchFamily="34" charset="0"/>
              </a:rPr>
              <a:t>Cinemachine</a:t>
            </a:r>
            <a:r>
              <a:rPr lang="en-US" sz="3200" dirty="0">
                <a:latin typeface="Arial" panose="020B0604020202020204" pitchFamily="34" charset="0"/>
                <a:cs typeface="Arial" panose="020B0604020202020204" pitchFamily="34" charset="0"/>
              </a:rPr>
              <a:t>. This allowed for anything with an Animator component to be used for a cutscene. This includes the camera, which Timeline/</a:t>
            </a:r>
            <a:r>
              <a:rPr lang="en-US" sz="3200" dirty="0" err="1">
                <a:latin typeface="Arial" panose="020B0604020202020204" pitchFamily="34" charset="0"/>
                <a:cs typeface="Arial" panose="020B0604020202020204" pitchFamily="34" charset="0"/>
              </a:rPr>
              <a:t>Cinemachine</a:t>
            </a:r>
            <a:r>
              <a:rPr lang="en-US" sz="3200" dirty="0">
                <a:latin typeface="Arial" panose="020B0604020202020204" pitchFamily="34" charset="0"/>
                <a:cs typeface="Arial" panose="020B0604020202020204" pitchFamily="34" charset="0"/>
              </a:rPr>
              <a:t> would take over in order to create different types of shots for the cutscenes. They then could be attached to a “trigger” object that would halt the player and play the cutscene.</a:t>
            </a:r>
            <a:endParaRPr lang="en-US" sz="3200" dirty="0">
              <a:highlight>
                <a:srgbClr val="FFFF00"/>
              </a:highlight>
              <a:latin typeface="Arial" panose="020B0604020202020204" pitchFamily="34"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20E773E7-4711-4377-9AF6-D6C917F9013E}"/>
              </a:ext>
            </a:extLst>
          </p:cNvPr>
          <p:cNvPicPr>
            <a:picLocks noChangeAspect="1"/>
          </p:cNvPicPr>
          <p:nvPr/>
        </p:nvPicPr>
        <p:blipFill rotWithShape="1">
          <a:blip r:embed="rId4">
            <a:extLst>
              <a:ext uri="{28A0092B-C50C-407E-A947-70E740481C1C}">
                <a14:useLocalDpi xmlns:a14="http://schemas.microsoft.com/office/drawing/2010/main" val="0"/>
              </a:ext>
            </a:extLst>
          </a:blip>
          <a:srcRect t="7711"/>
          <a:stretch/>
        </p:blipFill>
        <p:spPr>
          <a:xfrm>
            <a:off x="1008667" y="24087401"/>
            <a:ext cx="13585439" cy="7821644"/>
          </a:xfrm>
          <a:prstGeom prst="rect">
            <a:avLst/>
          </a:prstGeom>
        </p:spPr>
      </p:pic>
      <p:sp>
        <p:nvSpPr>
          <p:cNvPr id="8" name="TextBox 7">
            <a:extLst>
              <a:ext uri="{FF2B5EF4-FFF2-40B4-BE49-F238E27FC236}">
                <a16:creationId xmlns:a16="http://schemas.microsoft.com/office/drawing/2014/main" id="{DBD0FBBC-205E-4117-A658-6B379FA9EE1F}"/>
              </a:ext>
            </a:extLst>
          </p:cNvPr>
          <p:cNvSpPr txBox="1"/>
          <p:nvPr/>
        </p:nvSpPr>
        <p:spPr>
          <a:xfrm>
            <a:off x="1264271" y="24045612"/>
            <a:ext cx="9341499"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Cheat codes:</a:t>
            </a:r>
          </a:p>
          <a:p>
            <a:r>
              <a:rPr lang="en-US" sz="2800" dirty="0">
                <a:latin typeface="Arial" panose="020B0604020202020204" pitchFamily="34" charset="0"/>
                <a:cs typeface="Arial" panose="020B0604020202020204" pitchFamily="34" charset="0"/>
              </a:rPr>
              <a:t>Spacebar =&gt; Skip intro cutscene</a:t>
            </a:r>
          </a:p>
        </p:txBody>
      </p:sp>
      <p:sp>
        <p:nvSpPr>
          <p:cNvPr id="33" name="object 30">
            <a:extLst>
              <a:ext uri="{FF2B5EF4-FFF2-40B4-BE49-F238E27FC236}">
                <a16:creationId xmlns:a16="http://schemas.microsoft.com/office/drawing/2014/main" id="{CBF77564-304D-4437-888B-459A6271437B}"/>
              </a:ext>
            </a:extLst>
          </p:cNvPr>
          <p:cNvSpPr txBox="1"/>
          <p:nvPr/>
        </p:nvSpPr>
        <p:spPr>
          <a:xfrm>
            <a:off x="26062101" y="31229820"/>
            <a:ext cx="16725483" cy="679225"/>
          </a:xfrm>
          <a:prstGeom prst="rect">
            <a:avLst/>
          </a:prstGeom>
        </p:spPr>
        <p:txBody>
          <a:bodyPr vert="horz" wrap="square" lIns="0" tIns="0" rIns="0" bIns="0" rtlCol="0">
            <a:spAutoFit/>
          </a:bodyPr>
          <a:lstStyle/>
          <a:p>
            <a:pPr marL="27719" algn="r">
              <a:lnSpc>
                <a:spcPts val="5969"/>
              </a:lnSpc>
            </a:pPr>
            <a:r>
              <a:rPr lang="en-US" sz="3500" b="1" spc="-76" dirty="0">
                <a:solidFill>
                  <a:srgbClr val="CD1445"/>
                </a:solidFill>
                <a:latin typeface="Arial"/>
                <a:cs typeface="Arial"/>
              </a:rPr>
              <a:t>Department of Computer Science and Engineering     CSE 5912 – Fall 2021</a:t>
            </a:r>
            <a:endParaRPr sz="3500" b="1" dirty="0">
              <a:latin typeface="Arial"/>
              <a:cs typeface="Arial"/>
            </a:endParaRPr>
          </a:p>
        </p:txBody>
      </p:sp>
      <p:pic>
        <p:nvPicPr>
          <p:cNvPr id="10" name="Picture 9" descr="A picture containing text&#10;&#10;Description automatically generated">
            <a:extLst>
              <a:ext uri="{FF2B5EF4-FFF2-40B4-BE49-F238E27FC236}">
                <a16:creationId xmlns:a16="http://schemas.microsoft.com/office/drawing/2014/main" id="{3DF8FEEC-5E0A-480B-8EF6-843E246D45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0959" y="437941"/>
            <a:ext cx="5233313" cy="5380213"/>
          </a:xfrm>
          <a:prstGeom prst="rect">
            <a:avLst/>
          </a:prstGeom>
        </p:spPr>
      </p:pic>
      <p:pic>
        <p:nvPicPr>
          <p:cNvPr id="13" name="Picture 12" descr="A picture containing invertebrate&#10;&#10;Description automatically generated">
            <a:extLst>
              <a:ext uri="{FF2B5EF4-FFF2-40B4-BE49-F238E27FC236}">
                <a16:creationId xmlns:a16="http://schemas.microsoft.com/office/drawing/2014/main" id="{61E4F2BA-BFA2-4633-A8B5-6D7A63D275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30388" y="2439127"/>
            <a:ext cx="8434641" cy="3184077"/>
          </a:xfrm>
          <a:prstGeom prst="rect">
            <a:avLst/>
          </a:prstGeom>
        </p:spPr>
      </p:pic>
      <p:pic>
        <p:nvPicPr>
          <p:cNvPr id="1030" name="Picture 6">
            <a:extLst>
              <a:ext uri="{FF2B5EF4-FFF2-40B4-BE49-F238E27FC236}">
                <a16:creationId xmlns:a16="http://schemas.microsoft.com/office/drawing/2014/main" id="{1603923E-4CBB-486B-BD84-991DD8532B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34019" y="25156733"/>
            <a:ext cx="5057775" cy="48165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F61CCCA-F6FD-4BAC-B910-0F31D7ACD1F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355" t="24774" r="19170" b="28363"/>
          <a:stretch/>
        </p:blipFill>
        <p:spPr bwMode="auto">
          <a:xfrm>
            <a:off x="33429143" y="27891858"/>
            <a:ext cx="2282140" cy="22456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036D9BE-FCCF-45E5-81E3-BC12ACB77D3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74389" b="21778"/>
          <a:stretch/>
        </p:blipFill>
        <p:spPr bwMode="auto">
          <a:xfrm>
            <a:off x="35997890" y="27620708"/>
            <a:ext cx="1296613" cy="31447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6E6A89-88D5-45C5-8C92-5B1BB680848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7117" t="7236"/>
          <a:stretch/>
        </p:blipFill>
        <p:spPr bwMode="auto">
          <a:xfrm>
            <a:off x="37776556" y="28088703"/>
            <a:ext cx="2394943" cy="33359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tree, outdoor, ground&#10;&#10;Description automatically generated">
            <a:extLst>
              <a:ext uri="{FF2B5EF4-FFF2-40B4-BE49-F238E27FC236}">
                <a16:creationId xmlns:a16="http://schemas.microsoft.com/office/drawing/2014/main" id="{A13AD8F4-A916-4C70-AE13-1F65B23FBE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429143" y="16459200"/>
            <a:ext cx="7771335" cy="3487008"/>
          </a:xfrm>
          <a:prstGeom prst="rect">
            <a:avLst/>
          </a:prstGeom>
        </p:spPr>
      </p:pic>
      <p:pic>
        <p:nvPicPr>
          <p:cNvPr id="24" name="Picture 23" descr="A picture containing outdoor, dark, day&#10;&#10;Description automatically generated">
            <a:extLst>
              <a:ext uri="{FF2B5EF4-FFF2-40B4-BE49-F238E27FC236}">
                <a16:creationId xmlns:a16="http://schemas.microsoft.com/office/drawing/2014/main" id="{14AC0055-F6FC-416B-9DEE-C75535AE9BF2}"/>
              </a:ext>
            </a:extLst>
          </p:cNvPr>
          <p:cNvPicPr>
            <a:picLocks noChangeAspect="1"/>
          </p:cNvPicPr>
          <p:nvPr/>
        </p:nvPicPr>
        <p:blipFill rotWithShape="1">
          <a:blip r:embed="rId11">
            <a:extLst>
              <a:ext uri="{28A0092B-C50C-407E-A947-70E740481C1C}">
                <a14:useLocalDpi xmlns:a14="http://schemas.microsoft.com/office/drawing/2010/main" val="0"/>
              </a:ext>
            </a:extLst>
          </a:blip>
          <a:srcRect l="37590" t="22115" r="30593" b="11929"/>
          <a:stretch/>
        </p:blipFill>
        <p:spPr>
          <a:xfrm>
            <a:off x="15105837" y="22578293"/>
            <a:ext cx="6443496" cy="7821644"/>
          </a:xfrm>
          <a:prstGeom prst="rect">
            <a:avLst/>
          </a:prstGeom>
        </p:spPr>
      </p:pic>
      <p:pic>
        <p:nvPicPr>
          <p:cNvPr id="29" name="Picture 28" descr="Graphical user interface&#10;&#10;Description automatically generated with low confidence">
            <a:extLst>
              <a:ext uri="{FF2B5EF4-FFF2-40B4-BE49-F238E27FC236}">
                <a16:creationId xmlns:a16="http://schemas.microsoft.com/office/drawing/2014/main" id="{DE1541AE-23D2-495F-A301-107B2E20752C}"/>
              </a:ext>
            </a:extLst>
          </p:cNvPr>
          <p:cNvPicPr>
            <a:picLocks noChangeAspect="1"/>
          </p:cNvPicPr>
          <p:nvPr/>
        </p:nvPicPr>
        <p:blipFill rotWithShape="1">
          <a:blip r:embed="rId12">
            <a:extLst>
              <a:ext uri="{28A0092B-C50C-407E-A947-70E740481C1C}">
                <a14:useLocalDpi xmlns:a14="http://schemas.microsoft.com/office/drawing/2010/main" val="0"/>
              </a:ext>
            </a:extLst>
          </a:blip>
          <a:srcRect l="18457" t="30227" r="20651" b="14300"/>
          <a:stretch/>
        </p:blipFill>
        <p:spPr>
          <a:xfrm>
            <a:off x="1600196" y="20161346"/>
            <a:ext cx="2942003" cy="2612547"/>
          </a:xfrm>
          <a:prstGeom prst="rect">
            <a:avLst/>
          </a:prstGeom>
        </p:spPr>
      </p:pic>
      <p:pic>
        <p:nvPicPr>
          <p:cNvPr id="34" name="Picture 33" descr="A picture containing indoor, floor, dark&#10;&#10;Description automatically generated">
            <a:extLst>
              <a:ext uri="{FF2B5EF4-FFF2-40B4-BE49-F238E27FC236}">
                <a16:creationId xmlns:a16="http://schemas.microsoft.com/office/drawing/2014/main" id="{7F9B0FB8-6904-407C-ABC8-669C361196E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48893" y="19611370"/>
            <a:ext cx="4295040" cy="3363235"/>
          </a:xfrm>
          <a:prstGeom prst="rect">
            <a:avLst/>
          </a:prstGeom>
        </p:spPr>
      </p:pic>
      <p:pic>
        <p:nvPicPr>
          <p:cNvPr id="1026" name="Picture 2">
            <a:extLst>
              <a:ext uri="{FF2B5EF4-FFF2-40B4-BE49-F238E27FC236}">
                <a16:creationId xmlns:a16="http://schemas.microsoft.com/office/drawing/2014/main" id="{0E47FD85-BF5E-4BF9-81D3-33B5A992C57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391457" y="15255113"/>
            <a:ext cx="4226001" cy="37915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93F98BEE-32E0-47C7-AEE7-2FC8C7B4D0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823482" y="15255113"/>
            <a:ext cx="4981404" cy="38084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D40AE9E-C1F0-45BA-99E1-886A3676E827}"/>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3619" b="10461"/>
          <a:stretch/>
        </p:blipFill>
        <p:spPr bwMode="auto">
          <a:xfrm>
            <a:off x="22394957" y="19256278"/>
            <a:ext cx="9338333" cy="5127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92206316EF2C4BB7192B0D3B0356A9" ma:contentTypeVersion="10" ma:contentTypeDescription="Create a new document." ma:contentTypeScope="" ma:versionID="d7d3dc56038f014de7d97b2c48bd2c13">
  <xsd:schema xmlns:xsd="http://www.w3.org/2001/XMLSchema" xmlns:xs="http://www.w3.org/2001/XMLSchema" xmlns:p="http://schemas.microsoft.com/office/2006/metadata/properties" xmlns:ns2="e3597d27-1c58-494d-8446-fdc142412ced" xmlns:ns3="a866bc58-6b29-44b1-b0f8-2507a44c5417" targetNamespace="http://schemas.microsoft.com/office/2006/metadata/properties" ma:root="true" ma:fieldsID="ee44867da599ed65fc1524727e35813a" ns2:_="" ns3:_="">
    <xsd:import namespace="e3597d27-1c58-494d-8446-fdc142412ced"/>
    <xsd:import namespace="a866bc58-6b29-44b1-b0f8-2507a44c541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97d27-1c58-494d-8446-fdc142412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66bc58-6b29-44b1-b0f8-2507a44c541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A4A324-8812-4FCA-860E-06B2D6657B38}"/>
</file>

<file path=customXml/itemProps2.xml><?xml version="1.0" encoding="utf-8"?>
<ds:datastoreItem xmlns:ds="http://schemas.openxmlformats.org/officeDocument/2006/customXml" ds:itemID="{A3546F75-F9F1-40E5-B0A0-225A0995DEA6}"/>
</file>

<file path=customXml/itemProps3.xml><?xml version="1.0" encoding="utf-8"?>
<ds:datastoreItem xmlns:ds="http://schemas.openxmlformats.org/officeDocument/2006/customXml" ds:itemID="{6F7E0ED7-3FE6-49C8-957A-64457334B80B}"/>
</file>

<file path=docProps/app.xml><?xml version="1.0" encoding="utf-8"?>
<Properties xmlns="http://schemas.openxmlformats.org/officeDocument/2006/extended-properties" xmlns:vt="http://schemas.openxmlformats.org/officeDocument/2006/docPropsVTypes">
  <Template/>
  <TotalTime>1090</TotalTime>
  <Words>789</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The Stairs Team: Toddlers in a Trench coat Connor Michetti, Katie Nichols, Andrew Reade, Evan Smith, Rui Zhou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Research Study Presenter name, Associates and Collaborators</dc:title>
  <dc:creator>Connor Michetti</dc:creator>
  <cp:lastModifiedBy>Nichols, Katie</cp:lastModifiedBy>
  <cp:revision>79</cp:revision>
  <dcterms:created xsi:type="dcterms:W3CDTF">2013-07-30T11:46:00Z</dcterms:created>
  <dcterms:modified xsi:type="dcterms:W3CDTF">2021-12-07T22:07:58Z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2013-07-30T00:00:00Z</vt:filetime>
  </property>
  <property fmtid="{D5CDD505-2E9C-101B-9397-08002B2CF9AE}" pid="3" name="LastSaved">
    <vt:filetime>2013-07-30T00:00:00Z</vt:filetime>
  </property>
  <property fmtid="{D5CDD505-2E9C-101B-9397-08002B2CF9AE}" pid="4" name="ContentTypeId">
    <vt:lpwstr>0x0101008A92206316EF2C4BB7192B0D3B0356A9</vt:lpwstr>
  </property>
</Properties>
</file>