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ora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60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8e6f87fc_2_34:notes"/>
          <p:cNvSpPr txBox="1">
            <a:spLocks noGrp="1"/>
          </p:cNvSpPr>
          <p:nvPr>
            <p:ph type="body" idx="1"/>
          </p:nvPr>
        </p:nvSpPr>
        <p:spPr>
          <a:xfrm>
            <a:off x="685797" y="4343394"/>
            <a:ext cx="5486398" cy="4114788"/>
          </a:xfrm>
          <a:prstGeom prst="rect">
            <a:avLst/>
          </a:prstGeom>
        </p:spPr>
        <p:txBody>
          <a:bodyPr spcFirstLastPara="1" wrap="square" lIns="39250" tIns="39250" rIns="39250" bIns="39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7a8e6f87fc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27598" y="513976"/>
            <a:ext cx="8488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 sz="2800" b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700" cy="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700" cy="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27598" y="513976"/>
            <a:ext cx="8488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 sz="2800" b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8229600" cy="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27598" y="513976"/>
            <a:ext cx="8488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 sz="2800" b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7598" y="513976"/>
            <a:ext cx="84888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300" b="1" i="0" u="none" strike="noStrike" cap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8229600" cy="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2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/>
          <p:nvPr/>
        </p:nvSpPr>
        <p:spPr>
          <a:xfrm>
            <a:off x="0" y="0"/>
            <a:ext cx="9146100" cy="723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25" tIns="19050" rIns="38125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9"/>
          <p:cNvSpPr/>
          <p:nvPr/>
        </p:nvSpPr>
        <p:spPr>
          <a:xfrm>
            <a:off x="123766" y="173257"/>
            <a:ext cx="8803200" cy="651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D003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19050" rIns="38125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endParaRPr sz="300"/>
          </a:p>
        </p:txBody>
      </p:sp>
      <p:sp>
        <p:nvSpPr>
          <p:cNvPr id="90" name="Google Shape;90;p19"/>
          <p:cNvSpPr/>
          <p:nvPr/>
        </p:nvSpPr>
        <p:spPr>
          <a:xfrm>
            <a:off x="2658862" y="1511792"/>
            <a:ext cx="142800" cy="4422067"/>
          </a:xfrm>
          <a:custGeom>
            <a:avLst/>
            <a:gdLst/>
            <a:ahLst/>
            <a:cxnLst/>
            <a:rect l="l" t="t" r="r" b="b"/>
            <a:pathLst>
              <a:path w="120000" h="9561227" extrusionOk="0">
                <a:moveTo>
                  <a:pt x="0" y="0"/>
                </a:moveTo>
                <a:lnTo>
                  <a:pt x="0" y="956122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9"/>
          <p:cNvSpPr/>
          <p:nvPr/>
        </p:nvSpPr>
        <p:spPr>
          <a:xfrm>
            <a:off x="4644358" y="1481092"/>
            <a:ext cx="29100" cy="4422067"/>
          </a:xfrm>
          <a:custGeom>
            <a:avLst/>
            <a:gdLst/>
            <a:ahLst/>
            <a:cxnLst/>
            <a:rect l="l" t="t" r="r" b="b"/>
            <a:pathLst>
              <a:path w="120000" h="9561227" extrusionOk="0">
                <a:moveTo>
                  <a:pt x="0" y="0"/>
                </a:moveTo>
                <a:lnTo>
                  <a:pt x="0" y="956122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9"/>
          <p:cNvSpPr/>
          <p:nvPr/>
        </p:nvSpPr>
        <p:spPr>
          <a:xfrm>
            <a:off x="6902671" y="1511792"/>
            <a:ext cx="29100" cy="4422067"/>
          </a:xfrm>
          <a:custGeom>
            <a:avLst/>
            <a:gdLst/>
            <a:ahLst/>
            <a:cxnLst/>
            <a:rect l="l" t="t" r="r" b="b"/>
            <a:pathLst>
              <a:path w="120000" h="9561227" extrusionOk="0">
                <a:moveTo>
                  <a:pt x="0" y="0"/>
                </a:moveTo>
                <a:lnTo>
                  <a:pt x="0" y="956122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327598" y="340249"/>
            <a:ext cx="48336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D1445"/>
                </a:solidFill>
              </a:rPr>
              <a:t>OHIO STATE UNIVERSITY / CSE / GAME DESIGN CAPSTONE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333374" y="1331501"/>
            <a:ext cx="8477229" cy="125100"/>
          </a:xfrm>
          <a:custGeom>
            <a:avLst/>
            <a:gdLst/>
            <a:ahLst/>
            <a:cxnLst/>
            <a:rect l="l" t="t" r="r" b="b"/>
            <a:pathLst>
              <a:path w="18428758" h="120000" extrusionOk="0">
                <a:moveTo>
                  <a:pt x="0" y="0"/>
                </a:moveTo>
                <a:lnTo>
                  <a:pt x="18428758" y="0"/>
                </a:lnTo>
              </a:path>
            </a:pathLst>
          </a:custGeom>
          <a:noFill/>
          <a:ln w="116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t="36265"/>
          <a:stretch/>
        </p:blipFill>
        <p:spPr>
          <a:xfrm>
            <a:off x="5815425" y="237700"/>
            <a:ext cx="2995174" cy="109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51711"/>
          <a:stretch/>
        </p:blipFill>
        <p:spPr>
          <a:xfrm>
            <a:off x="216075" y="5989050"/>
            <a:ext cx="8718125" cy="665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b="51711"/>
          <a:stretch/>
        </p:blipFill>
        <p:spPr>
          <a:xfrm>
            <a:off x="496925" y="565350"/>
            <a:ext cx="5074025" cy="665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588" y="495037"/>
            <a:ext cx="2296772" cy="789075"/>
          </a:xfrm>
          <a:prstGeom prst="rect">
            <a:avLst/>
          </a:prstGeom>
          <a:noFill/>
          <a:ln>
            <a:noFill/>
          </a:ln>
          <a:effectLst>
            <a:outerShdw blurRad="85725" dist="19050" dir="5520000" algn="bl" rotWithShape="0">
              <a:srgbClr val="000000"/>
            </a:outerShdw>
          </a:effectLst>
        </p:spPr>
      </p:pic>
      <p:sp>
        <p:nvSpPr>
          <p:cNvPr id="99" name="Google Shape;99;p19"/>
          <p:cNvSpPr txBox="1"/>
          <p:nvPr/>
        </p:nvSpPr>
        <p:spPr>
          <a:xfrm>
            <a:off x="4935311" y="6234550"/>
            <a:ext cx="3806864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</a:rPr>
              <a:t>Produced by: Jacob Grove, Garrett Kiefer, Jalen Soat, Jake Starrett and Weijie Xu</a:t>
            </a:r>
            <a:endParaRPr sz="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175" y="1456599"/>
            <a:ext cx="1942501" cy="5923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pic>
        <p:nvPicPr>
          <p:cNvPr id="101" name="Google Shape;10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4038" y="1456599"/>
            <a:ext cx="1942450" cy="5923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pic>
        <p:nvPicPr>
          <p:cNvPr id="102" name="Google Shape;10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53525" y="1481097"/>
            <a:ext cx="1862100" cy="56787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pic>
        <p:nvPicPr>
          <p:cNvPr id="103" name="Google Shape;103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44275" y="1486638"/>
            <a:ext cx="1825786" cy="5568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pic>
        <p:nvPicPr>
          <p:cNvPr id="104" name="Google Shape;10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08375" y="5898363"/>
            <a:ext cx="846975" cy="8469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pic>
      <p:pic>
        <p:nvPicPr>
          <p:cNvPr id="105" name="Google Shape;105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3374" y="5867161"/>
            <a:ext cx="1388714" cy="9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6909597" y="2183644"/>
            <a:ext cx="2034600" cy="3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Goal Oriented Action Planning (G.O.A.P)</a:t>
            </a: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274320" lvl="0" indent="-83820" algn="l" rtl="0">
              <a:spcBef>
                <a:spcPts val="0"/>
              </a:spcBef>
              <a:spcAft>
                <a:spcPts val="200"/>
              </a:spcAft>
              <a:buSzPts val="600"/>
              <a:buChar char="❖"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What is it?</a:t>
            </a: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0"/>
              </a:spcAft>
              <a:buSzPts val="600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GOAP uses A* to give AI agents access to smart decisions without a complex Finite State Machine (FSM)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274320" lvl="0" indent="-83820" algn="l" rtl="0">
              <a:spcBef>
                <a:spcPts val="0"/>
              </a:spcBef>
              <a:spcAft>
                <a:spcPts val="200"/>
              </a:spcAft>
              <a:buSzPts val="600"/>
              <a:buChar char="❖"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How does it work?</a:t>
            </a: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0"/>
              </a:spcAft>
              <a:buSzPts val="600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Each agent has a set of goals which have a set of conditions to be valid, and a desired state</a:t>
            </a:r>
          </a:p>
          <a:p>
            <a:pPr marL="464820" lvl="1" algn="l" rtl="0">
              <a:spcBef>
                <a:spcPts val="0"/>
              </a:spcBef>
              <a:spcAft>
                <a:spcPts val="0"/>
              </a:spcAft>
              <a:buSzPts val="600"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0"/>
              </a:spcAft>
              <a:buSzPts val="600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Each agent also has a set of actions which require some conditions and satisfy some conditions</a:t>
            </a:r>
          </a:p>
          <a:p>
            <a:pPr marL="464820" lvl="1" algn="l" rtl="0">
              <a:spcBef>
                <a:spcPts val="0"/>
              </a:spcBef>
              <a:spcAft>
                <a:spcPts val="0"/>
              </a:spcAft>
              <a:buSzPts val="600"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0"/>
              </a:spcAft>
              <a:buSzPts val="600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When the agent reevaluates a plan, it pulls an unsatisfied goal from a priority queue and finds a sequence of actions that reach the desired state at the lowest cost (an arbitrary calculation)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274320" lvl="0" indent="-83820" algn="l" rtl="0">
              <a:spcBef>
                <a:spcPts val="0"/>
              </a:spcBef>
              <a:spcAft>
                <a:spcPts val="200"/>
              </a:spcAft>
              <a:buSzPts val="600"/>
              <a:buChar char="❖"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Why use it?</a:t>
            </a: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0"/>
              </a:spcAft>
              <a:buSzPts val="600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Designing new behaviors</a:t>
            </a:r>
          </a:p>
          <a:p>
            <a:pPr marL="464820" lvl="1" algn="l" rtl="0">
              <a:spcBef>
                <a:spcPts val="0"/>
              </a:spcBef>
              <a:spcAft>
                <a:spcPts val="0"/>
              </a:spcAft>
              <a:buSzPts val="600"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0"/>
              </a:spcAft>
              <a:buSzPts val="600"/>
              <a:buFont typeface="Lora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Planning decoupled from other game systems</a:t>
            </a:r>
          </a:p>
          <a:p>
            <a:pPr marL="464820" lvl="1" algn="l" rtl="0">
              <a:spcBef>
                <a:spcPts val="0"/>
              </a:spcBef>
              <a:spcAft>
                <a:spcPts val="0"/>
              </a:spcAft>
              <a:buSzPts val="600"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0"/>
              </a:spcAft>
              <a:buSzPts val="600"/>
              <a:buFont typeface="Lora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Give agents diverse priorities, or specialized roles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274320" lvl="0" indent="-83820" algn="l" rtl="0">
              <a:spcBef>
                <a:spcPts val="0"/>
              </a:spcBef>
              <a:spcAft>
                <a:spcPts val="200"/>
              </a:spcAft>
              <a:buSzPts val="600"/>
              <a:buFont typeface="Lora"/>
              <a:buChar char="❖"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Unity “GameObject”</a:t>
            </a: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300"/>
              </a:spcAft>
              <a:buSzPts val="600"/>
              <a:buFont typeface="Lora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Tracks world state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300"/>
              </a:spcAft>
              <a:buSzPts val="600"/>
              <a:buFont typeface="Lora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Handily serializes GOAP 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300"/>
              </a:spcAft>
              <a:buSzPts val="600"/>
              <a:buFont typeface="Lora"/>
              <a:buChar char="➢"/>
            </a:pPr>
            <a:r>
              <a:rPr lang="en-US" sz="600" dirty="0"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" sz="600" dirty="0">
                <a:latin typeface="Lora"/>
                <a:ea typeface="Lora"/>
                <a:cs typeface="Lora"/>
                <a:sym typeface="Lora"/>
              </a:rPr>
              <a:t>onfigurations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548640" lvl="1" indent="-83820" algn="l" rtl="0">
              <a:spcBef>
                <a:spcPts val="0"/>
              </a:spcBef>
              <a:spcAft>
                <a:spcPts val="300"/>
              </a:spcAft>
              <a:buSzPts val="600"/>
              <a:buFont typeface="Lora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Reduces design footprint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759862" y="2106100"/>
            <a:ext cx="2034600" cy="3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Player Movement</a:t>
            </a: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182880" lvl="0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Transitions between three states: walking, rolling, and tether</a:t>
            </a: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182880" lvl="0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Walking state allows for standard, third person movement</a:t>
            </a: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182880" lvl="0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Rolling implements custom-made physics to move quicker in the spherical form</a:t>
            </a: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182880" lvl="0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Tether allows for strafing with slower, more precise movements to aim and fire with higher precision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Camera Controlling</a:t>
            </a: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182880" lvl="0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Camera moves along a </a:t>
            </a:r>
            <a:r>
              <a:rPr lang="en-US" sz="600" dirty="0">
                <a:latin typeface="Lora"/>
                <a:ea typeface="Lora"/>
                <a:cs typeface="Lora"/>
                <a:sym typeface="Lora"/>
              </a:rPr>
              <a:t>rail</a:t>
            </a:r>
            <a:r>
              <a:rPr lang="en" sz="600" dirty="0">
                <a:latin typeface="Lora"/>
                <a:ea typeface="Lora"/>
                <a:cs typeface="Lora"/>
                <a:sym typeface="Lora"/>
              </a:rPr>
              <a:t> behind the character</a:t>
            </a: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182880" lvl="0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Character movement drives the camera</a:t>
            </a: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182880" lvl="0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State machine for three different cameras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457200" lvl="1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Tether camera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457200" lvl="1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Rolling camera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457200" lvl="1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➢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Walking camera</a:t>
            </a: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182880" lvl="0" indent="-8381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Each camera optimized for ideal gameplay in that state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67483" y="3583616"/>
            <a:ext cx="465750" cy="5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13">
            <a:alphaModFix/>
          </a:blip>
          <a:srcRect l="28513" t="37833" r="27120" b="11397"/>
          <a:stretch/>
        </p:blipFill>
        <p:spPr>
          <a:xfrm>
            <a:off x="6366159" y="3646291"/>
            <a:ext cx="381228" cy="52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14">
            <a:alphaModFix/>
          </a:blip>
          <a:srcRect t="41599" r="15966" b="4270"/>
          <a:stretch/>
        </p:blipFill>
        <p:spPr>
          <a:xfrm>
            <a:off x="4804962" y="3674579"/>
            <a:ext cx="365966" cy="4006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9"/>
          <p:cNvCxnSpPr/>
          <p:nvPr/>
        </p:nvCxnSpPr>
        <p:spPr>
          <a:xfrm rot="10800000" flipH="1">
            <a:off x="5967694" y="3755287"/>
            <a:ext cx="339000" cy="12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2" name="Google Shape;112;p19"/>
          <p:cNvCxnSpPr/>
          <p:nvPr/>
        </p:nvCxnSpPr>
        <p:spPr>
          <a:xfrm rot="10800000">
            <a:off x="5942594" y="4038112"/>
            <a:ext cx="415800" cy="10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3" name="Google Shape;113;p19"/>
          <p:cNvCxnSpPr/>
          <p:nvPr/>
        </p:nvCxnSpPr>
        <p:spPr>
          <a:xfrm flipH="1">
            <a:off x="5233392" y="3761724"/>
            <a:ext cx="395700" cy="10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4" name="Google Shape;114;p19"/>
          <p:cNvCxnSpPr/>
          <p:nvPr/>
        </p:nvCxnSpPr>
        <p:spPr>
          <a:xfrm>
            <a:off x="5192207" y="3991499"/>
            <a:ext cx="382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5" name="Google Shape;115;p19"/>
          <p:cNvSpPr txBox="1"/>
          <p:nvPr/>
        </p:nvSpPr>
        <p:spPr>
          <a:xfrm>
            <a:off x="2714095" y="2090888"/>
            <a:ext cx="193783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What is it?</a:t>
            </a: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274320" lvl="0" indent="-838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Cannon ability attached to the player that fires ‘grapple-like’ projectiles.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What can it do?</a:t>
            </a: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274320" lvl="0" indent="-838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Pull obstacles towards each other.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274320" lvl="0" indent="-838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Complete/close open circuits.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274320" lvl="0" indent="-838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Deliver/attach power items to enable doors, lights, or alarms. 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600" b="1" dirty="0">
                <a:latin typeface="Lora"/>
                <a:ea typeface="Lora"/>
                <a:cs typeface="Lora"/>
                <a:sym typeface="Lora"/>
              </a:rPr>
              <a:t>Gameplay Implications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274320" lvl="0" indent="-838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Lora"/>
              <a:buChar char="❖"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Adds layers of puzzle solving scenarios on top of the core stealth gameplay to add gameplay variety and higher scales of difficulty. 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94058" y="3610373"/>
            <a:ext cx="395700" cy="36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16">
            <a:alphaModFix/>
          </a:blip>
          <a:srcRect l="18115" r="18852"/>
          <a:stretch/>
        </p:blipFill>
        <p:spPr>
          <a:xfrm>
            <a:off x="2850684" y="3577790"/>
            <a:ext cx="440526" cy="43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17">
            <a:alphaModFix/>
          </a:blip>
          <a:srcRect l="18852" r="21655"/>
          <a:stretch/>
        </p:blipFill>
        <p:spPr>
          <a:xfrm>
            <a:off x="4092606" y="3573663"/>
            <a:ext cx="415801" cy="43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3265586" y="3594311"/>
            <a:ext cx="3009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+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836909" y="3598927"/>
            <a:ext cx="3009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=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12650" y="2511725"/>
            <a:ext cx="3009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216975" y="4440275"/>
            <a:ext cx="3009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16975" y="4822550"/>
            <a:ext cx="3009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16975" y="5502625"/>
            <a:ext cx="3009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36269" y="2133675"/>
            <a:ext cx="1388726" cy="56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41590" y="5032298"/>
            <a:ext cx="774601" cy="50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157495" y="5217853"/>
            <a:ext cx="142800" cy="1318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9"/>
          <p:cNvCxnSpPr/>
          <p:nvPr/>
        </p:nvCxnSpPr>
        <p:spPr>
          <a:xfrm rot="10800000">
            <a:off x="2360069" y="2423787"/>
            <a:ext cx="41700" cy="30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" name="Google Shape;131;p19"/>
          <p:cNvSpPr txBox="1"/>
          <p:nvPr/>
        </p:nvSpPr>
        <p:spPr>
          <a:xfrm>
            <a:off x="2010694" y="2654112"/>
            <a:ext cx="7746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Lock </a:t>
            </a:r>
            <a:r>
              <a:rPr lang="en-US" sz="700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" sz="700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n Area</a:t>
            </a:r>
            <a:endParaRPr sz="700" dirty="0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32" name="Google Shape;132;p19"/>
          <p:cNvCxnSpPr/>
          <p:nvPr/>
        </p:nvCxnSpPr>
        <p:spPr>
          <a:xfrm rot="10800000" flipH="1">
            <a:off x="1936269" y="2531687"/>
            <a:ext cx="307800" cy="324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" name="Google Shape;133;p19"/>
          <p:cNvSpPr txBox="1"/>
          <p:nvPr/>
        </p:nvSpPr>
        <p:spPr>
          <a:xfrm>
            <a:off x="1739944" y="2774137"/>
            <a:ext cx="774600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Detection Area</a:t>
            </a:r>
            <a:endParaRPr sz="700" dirty="0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34" name="Google Shape;134;p19"/>
          <p:cNvCxnSpPr/>
          <p:nvPr/>
        </p:nvCxnSpPr>
        <p:spPr>
          <a:xfrm>
            <a:off x="2348815" y="4829058"/>
            <a:ext cx="66600" cy="44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19"/>
          <p:cNvSpPr txBox="1"/>
          <p:nvPr/>
        </p:nvSpPr>
        <p:spPr>
          <a:xfrm>
            <a:off x="305622" y="2233625"/>
            <a:ext cx="2324926" cy="48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Vision</a:t>
            </a:r>
            <a:endParaRPr sz="7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" lvl="0" indent="-381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600"/>
              <a:buFont typeface="Lora"/>
              <a:buChar char="❖"/>
            </a:pPr>
            <a:r>
              <a:rPr lang="en" sz="6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 it works</a:t>
            </a:r>
            <a:endParaRPr sz="5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" lvl="0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❖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Find every object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we’re interested in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92024" lvl="1" indent="-47244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Check if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gent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is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able to observe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player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Lock the target in sight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" lvl="0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❖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Fact</a:t>
            </a:r>
            <a:r>
              <a:rPr lang="en-US" sz="500" b="1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ors</a:t>
            </a:r>
            <a:r>
              <a:rPr lang="en-US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Influencing </a:t>
            </a: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Awareness:</a:t>
            </a:r>
            <a:endParaRPr sz="5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Awareness = (player_visibility * (detection_radius - distance))/detection_radius * time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Closer to the target → high awarenes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Noticed for longer 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→ high awareness</a:t>
            </a:r>
          </a:p>
          <a:p>
            <a:pPr marL="182880" lvl="1" indent="-38100">
              <a:lnSpc>
                <a:spcPct val="138000"/>
              </a:lnSpc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Player hidden →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 awareness</a:t>
            </a:r>
          </a:p>
          <a:p>
            <a:pPr marL="182880" lvl="1" indent="-38100">
              <a:lnSpc>
                <a:spcPct val="138000"/>
              </a:lnSpc>
              <a:buClr>
                <a:schemeClr val="dk1"/>
              </a:buClr>
              <a:buSzPts val="600"/>
              <a:buFont typeface="Lora"/>
              <a:buChar char="➢"/>
            </a:pP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Dark environment 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→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low awareness</a:t>
            </a:r>
          </a:p>
          <a:p>
            <a:pPr marL="144780" lvl="1">
              <a:lnSpc>
                <a:spcPct val="138000"/>
              </a:lnSpc>
              <a:buClr>
                <a:schemeClr val="dk1"/>
              </a:buClr>
              <a:buSzPts val="600"/>
            </a:pPr>
            <a:endParaRPr sz="6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Sound</a:t>
            </a:r>
            <a:endParaRPr sz="6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❖"/>
            </a:pPr>
            <a:r>
              <a:rPr lang="en" sz="6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Strategies</a:t>
            </a: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 </a:t>
            </a:r>
            <a:r>
              <a:rPr lang="en-US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Avoid Detection</a:t>
            </a: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endParaRPr sz="5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Hide behind obstacle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Hide under the grass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Stay away from soldier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" lvl="0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❖"/>
            </a:pP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Agent</a:t>
            </a:r>
            <a:endParaRPr sz="5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Listens 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a radius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Sound quality reduced by obstacle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" lvl="0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❖"/>
            </a:pP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Player</a:t>
            </a:r>
            <a:endParaRPr sz="5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Walking make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less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noise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Rolling make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more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noise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" lvl="0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❖"/>
            </a:pP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Strategy</a:t>
            </a:r>
            <a:endParaRPr sz="5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Walk pas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the soldier slowly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Mov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behind obstacle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82880" lvl="1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Us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 the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environment to distract soldier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Contact</a:t>
            </a:r>
            <a:endParaRPr sz="6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00584" lvl="0" indent="-47244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❖"/>
            </a:pPr>
            <a:r>
              <a:rPr lang="en" sz="6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r>
              <a:rPr lang="en" sz="5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Bounding Box</a:t>
            </a:r>
            <a:endParaRPr sz="5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192024" lvl="1" indent="-47244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ora"/>
              <a:buChar char="➢"/>
            </a:pP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Contact with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</a:t>
            </a:r>
            <a:r>
              <a:rPr lang="en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soldier would </a:t>
            </a:r>
            <a:r>
              <a:rPr lang="en-US" sz="5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mean instant detection</a:t>
            </a:r>
            <a:endParaRPr sz="500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6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" sz="6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br>
              <a:rPr lang="en" sz="6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" sz="6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</a:t>
            </a:r>
            <a:br>
              <a:rPr lang="en" sz="700" b="1" dirty="0">
                <a:latin typeface="Lora"/>
                <a:ea typeface="Lora"/>
                <a:cs typeface="Lora"/>
                <a:sym typeface="Lora"/>
              </a:rPr>
            </a:br>
            <a:r>
              <a:rPr lang="en" sz="700" b="1" dirty="0">
                <a:latin typeface="Lora"/>
                <a:ea typeface="Lora"/>
                <a:cs typeface="Lora"/>
                <a:sym typeface="Lora"/>
              </a:rPr>
              <a:t>    </a:t>
            </a:r>
            <a:br>
              <a:rPr lang="en" sz="600" dirty="0">
                <a:latin typeface="Lora"/>
                <a:ea typeface="Lora"/>
                <a:cs typeface="Lora"/>
                <a:sym typeface="Lora"/>
              </a:rPr>
            </a:br>
            <a:br>
              <a:rPr lang="en" sz="700" b="1" dirty="0">
                <a:latin typeface="Lora"/>
                <a:ea typeface="Lora"/>
                <a:cs typeface="Lora"/>
                <a:sym typeface="Lora"/>
              </a:rPr>
            </a:br>
            <a:endParaRPr sz="600" dirty="0"/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907990" y="4639658"/>
            <a:ext cx="1388700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Sound Detected</a:t>
            </a:r>
            <a:endParaRPr sz="7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19"/>
          <p:cNvCxnSpPr>
            <a:cxnSpLocks/>
          </p:cNvCxnSpPr>
          <p:nvPr/>
        </p:nvCxnSpPr>
        <p:spPr>
          <a:xfrm flipV="1">
            <a:off x="2031478" y="5297293"/>
            <a:ext cx="10812" cy="221514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" name="Google Shape;137;p19"/>
          <p:cNvSpPr txBox="1"/>
          <p:nvPr/>
        </p:nvSpPr>
        <p:spPr>
          <a:xfrm>
            <a:off x="1616835" y="5448652"/>
            <a:ext cx="622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latin typeface="Lora"/>
                <a:ea typeface="Lora"/>
                <a:cs typeface="Lora"/>
                <a:sym typeface="Lora"/>
              </a:rPr>
              <a:t>Can’t Hear</a:t>
            </a:r>
            <a:endParaRPr sz="600"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896095" y="3854799"/>
            <a:ext cx="626816" cy="527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2179476" y="3573487"/>
            <a:ext cx="2079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84A2A-0633-4490-B5B6-3DAA4026EA8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19553" y="6193898"/>
            <a:ext cx="703361" cy="255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30200-1231-4FCA-9B32-D306CE92A9F9}"/>
              </a:ext>
            </a:extLst>
          </p:cNvPr>
          <p:cNvSpPr txBox="1"/>
          <p:nvPr/>
        </p:nvSpPr>
        <p:spPr>
          <a:xfrm>
            <a:off x="5887817" y="632473"/>
            <a:ext cx="12305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500" dirty="0">
                <a:solidFill>
                  <a:schemeClr val="bg1"/>
                </a:solidFill>
                <a:latin typeface="Lora" panose="020B0604020202020204" charset="0"/>
              </a:rPr>
              <a:t>334 Commits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500" dirty="0">
                <a:solidFill>
                  <a:schemeClr val="bg1"/>
                </a:solidFill>
                <a:latin typeface="Lora" panose="020B0604020202020204" charset="0"/>
              </a:rPr>
              <a:t>1167 File Changes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500" dirty="0">
                <a:solidFill>
                  <a:schemeClr val="bg1"/>
                </a:solidFill>
                <a:latin typeface="Lora" panose="020B0604020202020204" charset="0"/>
              </a:rPr>
              <a:t>1,053,694 Total Lines Changed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500" dirty="0">
                <a:solidFill>
                  <a:schemeClr val="bg1"/>
                </a:solidFill>
                <a:latin typeface="Lora" panose="020B0604020202020204" charset="0"/>
              </a:rPr>
              <a:t>129 Scripts Written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Lora" panose="020B0604020202020204" charset="0"/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Lora" panose="020B0604020202020204" charset="0"/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Lora" panose="020B0604020202020204" charset="0"/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Lora" panose="020B0604020202020204" charset="0"/>
            </a:endParaRPr>
          </a:p>
          <a:p>
            <a:pPr marL="171450" indent="-171450">
              <a:buFontTx/>
              <a:buChar char="-"/>
            </a:pPr>
            <a:endParaRPr lang="en-US" sz="500" dirty="0">
              <a:solidFill>
                <a:schemeClr val="bg1"/>
              </a:solidFill>
              <a:latin typeface="Lora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459</Words>
  <Application>Microsoft Office PowerPoint</Application>
  <PresentationFormat>On-screen Show (4:3)</PresentationFormat>
  <Paragraphs>122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Lora</vt:lpstr>
      <vt:lpstr>Simple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Jacob Starrett</cp:lastModifiedBy>
  <cp:revision>7</cp:revision>
  <cp:lastPrinted>2019-12-04T04:34:47Z</cp:lastPrinted>
  <dcterms:modified xsi:type="dcterms:W3CDTF">2019-12-04T05:16:40Z</dcterms:modified>
</cp:coreProperties>
</file>