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</p:sldMasterIdLst>
  <p:notesMasterIdLst>
    <p:notesMasterId r:id="rId27"/>
  </p:notesMasterIdLst>
  <p:sldIdLst>
    <p:sldId id="256" r:id="rId3"/>
    <p:sldId id="299" r:id="rId4"/>
    <p:sldId id="258" r:id="rId5"/>
    <p:sldId id="271" r:id="rId6"/>
    <p:sldId id="277" r:id="rId7"/>
    <p:sldId id="301" r:id="rId8"/>
    <p:sldId id="302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09" r:id="rId20"/>
    <p:sldId id="305" r:id="rId21"/>
    <p:sldId id="306" r:id="rId22"/>
    <p:sldId id="307" r:id="rId23"/>
    <p:sldId id="304" r:id="rId24"/>
    <p:sldId id="315" r:id="rId25"/>
    <p:sldId id="270" r:id="rId2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04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A37AD-A4BB-42EF-B371-A4020AAD8970}" type="slidenum">
              <a:rPr lang="en-US"/>
              <a:pPr/>
              <a:t>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AB0B-C1BB-46F9-9E55-2271216FF1CA}" type="slidenum">
              <a:rPr lang="en-US"/>
              <a:pPr/>
              <a:t>16</a:t>
            </a:fld>
            <a:endParaRPr lang="en-US"/>
          </a:p>
        </p:txBody>
      </p:sp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D42AE8D8-6525-4A85-9D9D-68AE0B8E0169}" type="slidenum">
              <a:rPr lang="en-US" sz="1200">
                <a:cs typeface="Arial" charset="0"/>
              </a:rPr>
              <a:pPr algn="r"/>
              <a:t>16</a:t>
            </a:fld>
            <a:endParaRPr lang="en-US" sz="1200" dirty="0">
              <a:cs typeface="Arial" charset="0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FCED1-13A8-4051-B227-89D93DB848A2}" type="slidenum">
              <a:rPr lang="en-US"/>
              <a:pPr/>
              <a:t>17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FA8C7-FC14-4389-AC0B-98221BDC9D21}" type="slidenum">
              <a:rPr lang="en-US"/>
              <a:pPr/>
              <a:t>24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EEF35-6987-4257-844F-B014240805AA}" type="slidenum">
              <a:rPr lang="en-US"/>
              <a:pPr/>
              <a:t>8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1FDBE-4EE2-4DCD-8E72-6E4A8EF8DBBB}" type="slidenum">
              <a:rPr lang="en-US"/>
              <a:pPr/>
              <a:t>9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B7D5F-B35C-4F8A-ADCF-6C1D5BF1B0CB}" type="slidenum">
              <a:rPr lang="en-US"/>
              <a:pPr/>
              <a:t>10</a:t>
            </a:fld>
            <a:endParaRPr lang="en-US"/>
          </a:p>
        </p:txBody>
      </p:sp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6AFD17F6-F0C4-4B53-A08D-4B520689D548}" type="slidenum">
              <a:rPr lang="en-US" sz="1200">
                <a:cs typeface="Arial" charset="0"/>
              </a:rPr>
              <a:pPr algn="r"/>
              <a:t>10</a:t>
            </a:fld>
            <a:endParaRPr lang="en-US" sz="1200" dirty="0">
              <a:cs typeface="Arial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63401-5D28-4A9D-A2C4-4A076E1299F3}" type="slidenum">
              <a:rPr lang="en-US"/>
              <a:pPr/>
              <a:t>11</a:t>
            </a:fld>
            <a:endParaRPr lang="en-US"/>
          </a:p>
        </p:txBody>
      </p:sp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2206ADF1-D9FB-4B89-AE91-C4F961CE0A0F}" type="slidenum">
              <a:rPr lang="en-US" sz="1200">
                <a:cs typeface="Arial" charset="0"/>
              </a:rPr>
              <a:pPr algn="r"/>
              <a:t>11</a:t>
            </a:fld>
            <a:endParaRPr lang="en-US" sz="1200" dirty="0">
              <a:cs typeface="Arial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7A47B-6946-4098-B2D2-10456D95D106}" type="slidenum">
              <a:rPr lang="en-US"/>
              <a:pPr/>
              <a:t>12</a:t>
            </a:fld>
            <a:endParaRPr lang="en-US"/>
          </a:p>
        </p:txBody>
      </p:sp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4F839D77-57AE-4670-BE6C-E3F57D6D5797}" type="slidenum">
              <a:rPr lang="en-US" sz="1200">
                <a:cs typeface="Arial" charset="0"/>
              </a:rPr>
              <a:pPr algn="r"/>
              <a:t>12</a:t>
            </a:fld>
            <a:endParaRPr lang="en-US" sz="1200" dirty="0">
              <a:cs typeface="Arial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EE46B-6123-44F7-942A-1FE8D69CFA70}" type="slidenum">
              <a:rPr lang="en-US"/>
              <a:pPr/>
              <a:t>13</a:t>
            </a:fld>
            <a:endParaRPr lang="en-US"/>
          </a:p>
        </p:txBody>
      </p:sp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6B0172B0-BFF2-4656-B796-5E7E86F8BDFE}" type="slidenum">
              <a:rPr lang="en-US" sz="1200">
                <a:cs typeface="Arial" charset="0"/>
              </a:rPr>
              <a:pPr algn="r"/>
              <a:t>13</a:t>
            </a:fld>
            <a:endParaRPr lang="en-US" sz="1200" dirty="0">
              <a:cs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27DC8-46FC-4A55-B6EA-9AF95700C8BD}" type="slidenum">
              <a:rPr lang="en-US"/>
              <a:pPr/>
              <a:t>14</a:t>
            </a:fld>
            <a:endParaRPr lang="en-US"/>
          </a:p>
        </p:txBody>
      </p:sp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A2F06967-3D27-4A92-AEDD-EEAFECE30047}" type="slidenum">
              <a:rPr lang="en-US" sz="1200">
                <a:cs typeface="Arial" charset="0"/>
              </a:rPr>
              <a:pPr algn="r"/>
              <a:t>14</a:t>
            </a:fld>
            <a:endParaRPr lang="en-US" sz="1200" dirty="0">
              <a:cs typeface="Arial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C6EB-3923-43AC-A94E-8FBA560DB4D6}" type="slidenum">
              <a:rPr lang="en-US"/>
              <a:pPr/>
              <a:t>15</a:t>
            </a:fld>
            <a:endParaRPr lang="en-US"/>
          </a:p>
        </p:txBody>
      </p:sp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2E43276A-F4DC-441C-82D0-D2D56E321086}" type="slidenum">
              <a:rPr lang="en-US" sz="1200">
                <a:cs typeface="Arial" charset="0"/>
              </a:rPr>
              <a:pPr algn="r"/>
              <a:t>15</a:t>
            </a:fld>
            <a:endParaRPr lang="en-US" sz="1200" dirty="0">
              <a:cs typeface="Arial" charset="0"/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470D8475-3CD7-4F3A-92D6-2E0D717D5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4624388"/>
            <a:ext cx="8229600" cy="5794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0"/>
            <a:ext cx="8229600" cy="4572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543800" y="6248400"/>
          <a:ext cx="160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Image" r:id="rId4" imgW="2819048" imgH="1079365" progId="">
                  <p:embed/>
                </p:oleObj>
              </mc:Choice>
              <mc:Fallback>
                <p:oleObj name="Image" r:id="rId4" imgW="2819048" imgH="1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248400"/>
                        <a:ext cx="160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16" descr="rapidMind-reverse-on-black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18238"/>
            <a:ext cx="1981200" cy="6397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477000"/>
            <a:ext cx="2057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Copyright © NVIDIA Corporation 2004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543800" y="6248400"/>
          <a:ext cx="160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Image" r:id="rId16" imgW="2819048" imgH="1079365" progId="">
                  <p:embed/>
                </p:oleObj>
              </mc:Choice>
              <mc:Fallback>
                <p:oleObj name="Image" r:id="rId16" imgW="2819048" imgH="1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248400"/>
                        <a:ext cx="160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74725" indent="-403225" algn="l" rtl="0" fontAlgn="base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</a:defRPr>
      </a:lvl2pPr>
      <a:lvl3pPr marL="1431925" indent="-342900" algn="l" rtl="0" fontAlgn="base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Maps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smtClean="0"/>
              <a:t>CSE </a:t>
            </a:r>
            <a:r>
              <a:rPr lang="en-US" sz="3600" smtClean="0"/>
              <a:t>5542</a:t>
            </a:r>
            <a:endParaRPr lang="en-US" sz="3600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pic>
        <p:nvPicPr>
          <p:cNvPr id="321540" name="Picture 4" descr="robotS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774825"/>
            <a:ext cx="39401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1" name="Picture 5" descr="robot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74825"/>
            <a:ext cx="3930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381000" y="5699125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4616450" y="5699125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Reference image</a:t>
            </a:r>
          </a:p>
        </p:txBody>
      </p:sp>
    </p:spTree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8" descr="robotLog"/>
          <p:cNvPicPr>
            <a:picLocks noChangeAspect="1" noChangeArrowheads="1"/>
          </p:cNvPicPr>
          <p:nvPr/>
        </p:nvPicPr>
        <p:blipFill>
          <a:blip r:embed="rId3"/>
          <a:srcRect l="23039" t="64000" r="40961"/>
          <a:stretch>
            <a:fillRect/>
          </a:stretch>
        </p:blipFill>
        <p:spPr bwMode="auto">
          <a:xfrm>
            <a:off x="4724400" y="1779588"/>
            <a:ext cx="39401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7" descr="robotStd"/>
          <p:cNvPicPr>
            <a:picLocks noChangeAspect="1" noChangeArrowheads="1"/>
          </p:cNvPicPr>
          <p:nvPr/>
        </p:nvPicPr>
        <p:blipFill>
          <a:blip r:embed="rId4"/>
          <a:srcRect l="23039" t="64000" r="40961"/>
          <a:stretch>
            <a:fillRect/>
          </a:stretch>
        </p:blipFill>
        <p:spPr bwMode="auto">
          <a:xfrm>
            <a:off x="479425" y="1774825"/>
            <a:ext cx="39401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3590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23591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Reference image</a:t>
            </a:r>
          </a:p>
        </p:txBody>
      </p:sp>
    </p:spTree>
  </p:cSld>
  <p:clrMapOvr>
    <a:masterClrMapping/>
  </p:clrMapOvr>
  <p:transition advTm="139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1981200"/>
            <a:ext cx="3429000" cy="3429000"/>
            <a:chOff x="1776" y="1248"/>
            <a:chExt cx="2160" cy="2160"/>
          </a:xfrm>
        </p:grpSpPr>
        <p:sp>
          <p:nvSpPr>
            <p:cNvPr id="325636" name="Rectangle 3"/>
            <p:cNvSpPr>
              <a:spLocks noChangeArrowheads="1"/>
            </p:cNvSpPr>
            <p:nvPr/>
          </p:nvSpPr>
          <p:spPr bwMode="auto">
            <a:xfrm rot="3161345">
              <a:off x="1776" y="1776"/>
              <a:ext cx="624" cy="624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7" name="Oval 4"/>
            <p:cNvSpPr>
              <a:spLocks noChangeArrowheads="1"/>
            </p:cNvSpPr>
            <p:nvPr/>
          </p:nvSpPr>
          <p:spPr bwMode="auto">
            <a:xfrm>
              <a:off x="2832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8" name="Oval 5"/>
            <p:cNvSpPr>
              <a:spLocks noChangeArrowheads="1"/>
            </p:cNvSpPr>
            <p:nvPr/>
          </p:nvSpPr>
          <p:spPr bwMode="auto">
            <a:xfrm rot="6837750">
              <a:off x="1992" y="2952"/>
              <a:ext cx="576" cy="336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9" name="Freeform 6"/>
            <p:cNvSpPr>
              <a:spLocks/>
            </p:cNvSpPr>
            <p:nvPr/>
          </p:nvSpPr>
          <p:spPr bwMode="auto">
            <a:xfrm rot="-1083481">
              <a:off x="2592" y="1248"/>
              <a:ext cx="1344" cy="960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564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5641" name="Oval 27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5642" name="Text Box 28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5643" name="Text Box 29"/>
          <p:cNvSpPr txBox="1">
            <a:spLocks noChangeArrowheads="1"/>
          </p:cNvSpPr>
          <p:nvPr/>
        </p:nvSpPr>
        <p:spPr bwMode="auto">
          <a:xfrm>
            <a:off x="1131888" y="3810000"/>
            <a:ext cx="982662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objects</a:t>
            </a:r>
          </a:p>
        </p:txBody>
      </p:sp>
      <p:sp>
        <p:nvSpPr>
          <p:cNvPr id="325644" name="Line 31"/>
          <p:cNvSpPr>
            <a:spLocks noChangeShapeType="1"/>
          </p:cNvSpPr>
          <p:nvPr/>
        </p:nvSpPr>
        <p:spPr bwMode="auto">
          <a:xfrm flipV="1">
            <a:off x="2209800" y="3581400"/>
            <a:ext cx="685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5645" name="Line 32"/>
          <p:cNvSpPr>
            <a:spLocks noChangeShapeType="1"/>
          </p:cNvSpPr>
          <p:nvPr/>
        </p:nvSpPr>
        <p:spPr bwMode="auto">
          <a:xfrm>
            <a:off x="2209800" y="4038600"/>
            <a:ext cx="11430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2559050" y="1676400"/>
            <a:ext cx="1763713" cy="419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 flipH="1">
            <a:off x="4324350" y="1600200"/>
            <a:ext cx="1806575" cy="431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3" grpId="0" animBg="1"/>
      <p:bldP spid="358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819400" y="1981200"/>
            <a:ext cx="3429000" cy="3429000"/>
            <a:chOff x="1776" y="1248"/>
            <a:chExt cx="2160" cy="2160"/>
          </a:xfrm>
        </p:grpSpPr>
        <p:sp>
          <p:nvSpPr>
            <p:cNvPr id="327684" name="Rectangle 22"/>
            <p:cNvSpPr>
              <a:spLocks noChangeArrowheads="1"/>
            </p:cNvSpPr>
            <p:nvPr/>
          </p:nvSpPr>
          <p:spPr bwMode="auto">
            <a:xfrm rot="3161345">
              <a:off x="1776" y="1776"/>
              <a:ext cx="624" cy="624"/>
            </a:xfrm>
            <a:prstGeom prst="rect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5" name="Oval 23"/>
            <p:cNvSpPr>
              <a:spLocks noChangeArrowheads="1"/>
            </p:cNvSpPr>
            <p:nvPr/>
          </p:nvSpPr>
          <p:spPr bwMode="auto">
            <a:xfrm>
              <a:off x="2832" y="2640"/>
              <a:ext cx="240" cy="240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6" name="Oval 24"/>
            <p:cNvSpPr>
              <a:spLocks noChangeArrowheads="1"/>
            </p:cNvSpPr>
            <p:nvPr/>
          </p:nvSpPr>
          <p:spPr bwMode="auto">
            <a:xfrm rot="6837750">
              <a:off x="1992" y="2952"/>
              <a:ext cx="576" cy="336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7" name="Freeform 25"/>
            <p:cNvSpPr>
              <a:spLocks/>
            </p:cNvSpPr>
            <p:nvPr/>
          </p:nvSpPr>
          <p:spPr bwMode="auto">
            <a:xfrm rot="-1083481">
              <a:off x="2592" y="1248"/>
              <a:ext cx="1344" cy="960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7"/>
            </a:solidFill>
            <a:ln w="12700" cap="sq">
              <a:solidFill>
                <a:srgbClr val="C0C0C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76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7689" name="Freeform 13"/>
          <p:cNvSpPr>
            <a:spLocks/>
          </p:cNvSpPr>
          <p:nvPr/>
        </p:nvSpPr>
        <p:spPr bwMode="auto">
          <a:xfrm>
            <a:off x="2667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7690" name="Oval 14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7691" name="Text Box 15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7692" name="Line 16"/>
          <p:cNvSpPr>
            <a:spLocks noChangeShapeType="1"/>
          </p:cNvSpPr>
          <p:nvPr/>
        </p:nvSpPr>
        <p:spPr bwMode="auto">
          <a:xfrm>
            <a:off x="2559050" y="1676400"/>
            <a:ext cx="1763713" cy="419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693" name="Line 17"/>
          <p:cNvSpPr>
            <a:spLocks noChangeShapeType="1"/>
          </p:cNvSpPr>
          <p:nvPr/>
        </p:nvSpPr>
        <p:spPr bwMode="auto">
          <a:xfrm flipH="1">
            <a:off x="4324350" y="1600200"/>
            <a:ext cx="1806575" cy="431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694" name="Text Box 18"/>
          <p:cNvSpPr txBox="1">
            <a:spLocks noChangeArrowheads="1"/>
          </p:cNvSpPr>
          <p:nvPr/>
        </p:nvSpPr>
        <p:spPr bwMode="auto">
          <a:xfrm>
            <a:off x="1001713" y="3548063"/>
            <a:ext cx="163830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view frustum</a:t>
            </a:r>
          </a:p>
        </p:txBody>
      </p:sp>
      <p:sp>
        <p:nvSpPr>
          <p:cNvPr id="327695" name="Text Box 19"/>
          <p:cNvSpPr txBox="1">
            <a:spLocks noChangeArrowheads="1"/>
          </p:cNvSpPr>
          <p:nvPr/>
        </p:nvSpPr>
        <p:spPr bwMode="auto">
          <a:xfrm>
            <a:off x="6167438" y="1752600"/>
            <a:ext cx="1176337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far plane</a:t>
            </a:r>
          </a:p>
        </p:txBody>
      </p:sp>
      <p:sp>
        <p:nvSpPr>
          <p:cNvPr id="327696" name="Text Box 20"/>
          <p:cNvSpPr txBox="1">
            <a:spLocks noChangeArrowheads="1"/>
          </p:cNvSpPr>
          <p:nvPr/>
        </p:nvSpPr>
        <p:spPr bwMode="auto">
          <a:xfrm>
            <a:off x="4643438" y="5257800"/>
            <a:ext cx="1370012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near plane</a:t>
            </a:r>
          </a:p>
        </p:txBody>
      </p:sp>
      <p:sp>
        <p:nvSpPr>
          <p:cNvPr id="327697" name="Line 21"/>
          <p:cNvSpPr>
            <a:spLocks noChangeShapeType="1"/>
          </p:cNvSpPr>
          <p:nvPr/>
        </p:nvSpPr>
        <p:spPr bwMode="auto">
          <a:xfrm flipV="1">
            <a:off x="2743200" y="3657600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1750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2819400" y="1981200"/>
            <a:ext cx="3429000" cy="3429000"/>
            <a:chOff x="1776" y="1248"/>
            <a:chExt cx="2160" cy="2160"/>
          </a:xfrm>
        </p:grpSpPr>
        <p:sp>
          <p:nvSpPr>
            <p:cNvPr id="329732" name="Rectangle 290"/>
            <p:cNvSpPr>
              <a:spLocks noChangeArrowheads="1"/>
            </p:cNvSpPr>
            <p:nvPr/>
          </p:nvSpPr>
          <p:spPr bwMode="auto">
            <a:xfrm rot="3161345">
              <a:off x="1776" y="1776"/>
              <a:ext cx="624" cy="624"/>
            </a:xfrm>
            <a:prstGeom prst="rect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3" name="Oval 291"/>
            <p:cNvSpPr>
              <a:spLocks noChangeArrowheads="1"/>
            </p:cNvSpPr>
            <p:nvPr/>
          </p:nvSpPr>
          <p:spPr bwMode="auto">
            <a:xfrm>
              <a:off x="2832" y="2640"/>
              <a:ext cx="240" cy="240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4" name="Oval 292"/>
            <p:cNvSpPr>
              <a:spLocks noChangeArrowheads="1"/>
            </p:cNvSpPr>
            <p:nvPr/>
          </p:nvSpPr>
          <p:spPr bwMode="auto">
            <a:xfrm rot="6837750">
              <a:off x="1992" y="2952"/>
              <a:ext cx="576" cy="336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5" name="Freeform 293"/>
            <p:cNvSpPr>
              <a:spLocks/>
            </p:cNvSpPr>
            <p:nvPr/>
          </p:nvSpPr>
          <p:spPr bwMode="auto">
            <a:xfrm rot="-1083481">
              <a:off x="2592" y="1248"/>
              <a:ext cx="1344" cy="960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7"/>
            </a:solidFill>
            <a:ln w="12700" cap="sq">
              <a:solidFill>
                <a:srgbClr val="C0C0C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973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9737" name="Line 8"/>
          <p:cNvSpPr>
            <a:spLocks noChangeShapeType="1"/>
          </p:cNvSpPr>
          <p:nvPr/>
        </p:nvSpPr>
        <p:spPr bwMode="auto">
          <a:xfrm flipH="1" flipV="1">
            <a:off x="2667000" y="1916113"/>
            <a:ext cx="1504950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8" name="Line 9"/>
          <p:cNvSpPr>
            <a:spLocks noChangeShapeType="1"/>
          </p:cNvSpPr>
          <p:nvPr/>
        </p:nvSpPr>
        <p:spPr bwMode="auto">
          <a:xfrm flipV="1">
            <a:off x="4503738" y="1916113"/>
            <a:ext cx="1516062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9" name="Freeform 10"/>
          <p:cNvSpPr>
            <a:spLocks/>
          </p:cNvSpPr>
          <p:nvPr/>
        </p:nvSpPr>
        <p:spPr bwMode="auto">
          <a:xfrm>
            <a:off x="2667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9740" name="Oval 11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9741" name="Text Box 12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9742" name="Line 13"/>
          <p:cNvSpPr>
            <a:spLocks noChangeShapeType="1"/>
          </p:cNvSpPr>
          <p:nvPr/>
        </p:nvSpPr>
        <p:spPr bwMode="auto">
          <a:xfrm>
            <a:off x="3657600" y="4286250"/>
            <a:ext cx="665163" cy="1581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9743" name="Line 14"/>
          <p:cNvSpPr>
            <a:spLocks noChangeShapeType="1"/>
          </p:cNvSpPr>
          <p:nvPr/>
        </p:nvSpPr>
        <p:spPr bwMode="auto">
          <a:xfrm flipH="1">
            <a:off x="4324350" y="4219575"/>
            <a:ext cx="709613" cy="1695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282"/>
          <p:cNvGrpSpPr>
            <a:grpSpLocks/>
          </p:cNvGrpSpPr>
          <p:nvPr/>
        </p:nvGrpSpPr>
        <p:grpSpPr bwMode="auto">
          <a:xfrm>
            <a:off x="2678113" y="1905000"/>
            <a:ext cx="3352800" cy="3581400"/>
            <a:chOff x="1680" y="1296"/>
            <a:chExt cx="2160" cy="2160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680" y="1296"/>
              <a:ext cx="240" cy="240"/>
              <a:chOff x="1056" y="1248"/>
              <a:chExt cx="240" cy="240"/>
            </a:xfrm>
          </p:grpSpPr>
          <p:sp>
            <p:nvSpPr>
              <p:cNvPr id="329746" name="Rectangle 4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47" name="Oval 4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920" y="1296"/>
              <a:ext cx="240" cy="240"/>
              <a:chOff x="1056" y="1248"/>
              <a:chExt cx="240" cy="240"/>
            </a:xfrm>
          </p:grpSpPr>
          <p:sp>
            <p:nvSpPr>
              <p:cNvPr id="329749" name="Rectangle 4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0" name="Oval 4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160" y="1296"/>
              <a:ext cx="240" cy="240"/>
              <a:chOff x="1056" y="1248"/>
              <a:chExt cx="240" cy="240"/>
            </a:xfrm>
          </p:grpSpPr>
          <p:sp>
            <p:nvSpPr>
              <p:cNvPr id="329752" name="Rectangle 4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3" name="Oval 4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400" y="1296"/>
              <a:ext cx="240" cy="240"/>
              <a:chOff x="1056" y="1248"/>
              <a:chExt cx="240" cy="240"/>
            </a:xfrm>
          </p:grpSpPr>
          <p:sp>
            <p:nvSpPr>
              <p:cNvPr id="329755" name="Rectangle 4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6" name="Oval 5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0" y="1296"/>
              <a:ext cx="240" cy="240"/>
              <a:chOff x="1056" y="1248"/>
              <a:chExt cx="240" cy="240"/>
            </a:xfrm>
          </p:grpSpPr>
          <p:sp>
            <p:nvSpPr>
              <p:cNvPr id="329758" name="Rectangle 5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9" name="Oval 5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880" y="1296"/>
              <a:ext cx="240" cy="240"/>
              <a:chOff x="1056" y="1248"/>
              <a:chExt cx="240" cy="240"/>
            </a:xfrm>
          </p:grpSpPr>
          <p:sp>
            <p:nvSpPr>
              <p:cNvPr id="329761" name="Rectangle 5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2" name="Oval 5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120" y="1296"/>
              <a:ext cx="240" cy="240"/>
              <a:chOff x="1056" y="1248"/>
              <a:chExt cx="240" cy="240"/>
            </a:xfrm>
          </p:grpSpPr>
          <p:sp>
            <p:nvSpPr>
              <p:cNvPr id="329764" name="Rectangle 5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5" name="Oval 5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3360" y="1296"/>
              <a:ext cx="240" cy="240"/>
              <a:chOff x="1056" y="1248"/>
              <a:chExt cx="240" cy="240"/>
            </a:xfrm>
          </p:grpSpPr>
          <p:sp>
            <p:nvSpPr>
              <p:cNvPr id="329767" name="Rectangle 6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8" name="Oval 6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3600" y="1296"/>
              <a:ext cx="240" cy="240"/>
              <a:chOff x="1056" y="1248"/>
              <a:chExt cx="240" cy="240"/>
            </a:xfrm>
          </p:grpSpPr>
          <p:sp>
            <p:nvSpPr>
              <p:cNvPr id="329770" name="Rectangle 6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1" name="Oval 6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1680" y="1536"/>
              <a:ext cx="240" cy="240"/>
              <a:chOff x="1056" y="1248"/>
              <a:chExt cx="240" cy="240"/>
            </a:xfrm>
          </p:grpSpPr>
          <p:sp>
            <p:nvSpPr>
              <p:cNvPr id="329773" name="Rectangle 6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4" name="Oval 6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1920" y="1536"/>
              <a:ext cx="240" cy="240"/>
              <a:chOff x="1056" y="1248"/>
              <a:chExt cx="240" cy="240"/>
            </a:xfrm>
          </p:grpSpPr>
          <p:sp>
            <p:nvSpPr>
              <p:cNvPr id="329776" name="Rectangle 7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7" name="Oval 7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2160" y="1536"/>
              <a:ext cx="240" cy="240"/>
              <a:chOff x="1056" y="1248"/>
              <a:chExt cx="240" cy="240"/>
            </a:xfrm>
          </p:grpSpPr>
          <p:sp>
            <p:nvSpPr>
              <p:cNvPr id="329779" name="Rectangle 7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0" name="Oval 7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2400" y="1536"/>
              <a:ext cx="240" cy="240"/>
              <a:chOff x="1056" y="1248"/>
              <a:chExt cx="240" cy="240"/>
            </a:xfrm>
          </p:grpSpPr>
          <p:sp>
            <p:nvSpPr>
              <p:cNvPr id="329782" name="Rectangle 7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3" name="Oval 7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2640" y="1536"/>
              <a:ext cx="240" cy="240"/>
              <a:chOff x="1056" y="1248"/>
              <a:chExt cx="240" cy="240"/>
            </a:xfrm>
          </p:grpSpPr>
          <p:sp>
            <p:nvSpPr>
              <p:cNvPr id="329785" name="Rectangle 7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6" name="Oval 8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880" y="1536"/>
              <a:ext cx="240" cy="240"/>
              <a:chOff x="1056" y="1248"/>
              <a:chExt cx="240" cy="240"/>
            </a:xfrm>
          </p:grpSpPr>
          <p:sp>
            <p:nvSpPr>
              <p:cNvPr id="329788" name="Rectangle 8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9" name="Oval 8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3120" y="1536"/>
              <a:ext cx="240" cy="240"/>
              <a:chOff x="1056" y="1248"/>
              <a:chExt cx="240" cy="240"/>
            </a:xfrm>
          </p:grpSpPr>
          <p:sp>
            <p:nvSpPr>
              <p:cNvPr id="329791" name="Rectangle 8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2" name="Oval 8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3360" y="1536"/>
              <a:ext cx="240" cy="240"/>
              <a:chOff x="1056" y="1248"/>
              <a:chExt cx="240" cy="240"/>
            </a:xfrm>
          </p:grpSpPr>
          <p:sp>
            <p:nvSpPr>
              <p:cNvPr id="329794" name="Rectangle 8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5" name="Oval 8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600" y="1536"/>
              <a:ext cx="240" cy="240"/>
              <a:chOff x="1056" y="1248"/>
              <a:chExt cx="240" cy="240"/>
            </a:xfrm>
          </p:grpSpPr>
          <p:sp>
            <p:nvSpPr>
              <p:cNvPr id="329797" name="Rectangle 9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8" name="Oval 9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1680" y="1776"/>
              <a:ext cx="240" cy="240"/>
              <a:chOff x="1056" y="1248"/>
              <a:chExt cx="240" cy="240"/>
            </a:xfrm>
          </p:grpSpPr>
          <p:sp>
            <p:nvSpPr>
              <p:cNvPr id="329800" name="Rectangle 9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1" name="Oval 9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3" name="Group 96"/>
            <p:cNvGrpSpPr>
              <a:grpSpLocks/>
            </p:cNvGrpSpPr>
            <p:nvPr/>
          </p:nvGrpSpPr>
          <p:grpSpPr bwMode="auto">
            <a:xfrm>
              <a:off x="1920" y="1776"/>
              <a:ext cx="240" cy="240"/>
              <a:chOff x="1056" y="1248"/>
              <a:chExt cx="240" cy="240"/>
            </a:xfrm>
          </p:grpSpPr>
          <p:sp>
            <p:nvSpPr>
              <p:cNvPr id="329803" name="Rectangle 9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4" name="Oval 9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4" name="Group 99"/>
            <p:cNvGrpSpPr>
              <a:grpSpLocks/>
            </p:cNvGrpSpPr>
            <p:nvPr/>
          </p:nvGrpSpPr>
          <p:grpSpPr bwMode="auto">
            <a:xfrm>
              <a:off x="2160" y="1776"/>
              <a:ext cx="240" cy="240"/>
              <a:chOff x="1056" y="1248"/>
              <a:chExt cx="240" cy="240"/>
            </a:xfrm>
          </p:grpSpPr>
          <p:sp>
            <p:nvSpPr>
              <p:cNvPr id="329806" name="Rectangle 10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7" name="Oval 10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102"/>
            <p:cNvGrpSpPr>
              <a:grpSpLocks/>
            </p:cNvGrpSpPr>
            <p:nvPr/>
          </p:nvGrpSpPr>
          <p:grpSpPr bwMode="auto">
            <a:xfrm>
              <a:off x="2400" y="1776"/>
              <a:ext cx="240" cy="240"/>
              <a:chOff x="1056" y="1248"/>
              <a:chExt cx="240" cy="240"/>
            </a:xfrm>
          </p:grpSpPr>
          <p:sp>
            <p:nvSpPr>
              <p:cNvPr id="329809" name="Rectangle 10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0" name="Oval 10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6" name="Group 105"/>
            <p:cNvGrpSpPr>
              <a:grpSpLocks/>
            </p:cNvGrpSpPr>
            <p:nvPr/>
          </p:nvGrpSpPr>
          <p:grpSpPr bwMode="auto">
            <a:xfrm>
              <a:off x="2640" y="1776"/>
              <a:ext cx="240" cy="240"/>
              <a:chOff x="1056" y="1248"/>
              <a:chExt cx="240" cy="240"/>
            </a:xfrm>
          </p:grpSpPr>
          <p:sp>
            <p:nvSpPr>
              <p:cNvPr id="329812" name="Rectangle 10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3" name="Oval 10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7" name="Group 108"/>
            <p:cNvGrpSpPr>
              <a:grpSpLocks/>
            </p:cNvGrpSpPr>
            <p:nvPr/>
          </p:nvGrpSpPr>
          <p:grpSpPr bwMode="auto">
            <a:xfrm>
              <a:off x="2880" y="1776"/>
              <a:ext cx="240" cy="240"/>
              <a:chOff x="1056" y="1248"/>
              <a:chExt cx="240" cy="240"/>
            </a:xfrm>
          </p:grpSpPr>
          <p:sp>
            <p:nvSpPr>
              <p:cNvPr id="329815" name="Rectangle 10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6" name="Oval 11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8" name="Group 111"/>
            <p:cNvGrpSpPr>
              <a:grpSpLocks/>
            </p:cNvGrpSpPr>
            <p:nvPr/>
          </p:nvGrpSpPr>
          <p:grpSpPr bwMode="auto">
            <a:xfrm>
              <a:off x="3120" y="1776"/>
              <a:ext cx="240" cy="240"/>
              <a:chOff x="1056" y="1248"/>
              <a:chExt cx="240" cy="240"/>
            </a:xfrm>
          </p:grpSpPr>
          <p:sp>
            <p:nvSpPr>
              <p:cNvPr id="329818" name="Rectangle 11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9" name="Oval 11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9" name="Group 114"/>
            <p:cNvGrpSpPr>
              <a:grpSpLocks/>
            </p:cNvGrpSpPr>
            <p:nvPr/>
          </p:nvGrpSpPr>
          <p:grpSpPr bwMode="auto">
            <a:xfrm>
              <a:off x="3360" y="1776"/>
              <a:ext cx="240" cy="240"/>
              <a:chOff x="1056" y="1248"/>
              <a:chExt cx="240" cy="240"/>
            </a:xfrm>
          </p:grpSpPr>
          <p:sp>
            <p:nvSpPr>
              <p:cNvPr id="329821" name="Rectangle 11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2" name="Oval 11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0" name="Group 117"/>
            <p:cNvGrpSpPr>
              <a:grpSpLocks/>
            </p:cNvGrpSpPr>
            <p:nvPr/>
          </p:nvGrpSpPr>
          <p:grpSpPr bwMode="auto">
            <a:xfrm>
              <a:off x="3600" y="1776"/>
              <a:ext cx="240" cy="240"/>
              <a:chOff x="1056" y="1248"/>
              <a:chExt cx="240" cy="240"/>
            </a:xfrm>
          </p:grpSpPr>
          <p:sp>
            <p:nvSpPr>
              <p:cNvPr id="329824" name="Rectangle 11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5" name="Oval 11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1" name="Group 120"/>
            <p:cNvGrpSpPr>
              <a:grpSpLocks/>
            </p:cNvGrpSpPr>
            <p:nvPr/>
          </p:nvGrpSpPr>
          <p:grpSpPr bwMode="auto">
            <a:xfrm>
              <a:off x="1680" y="2016"/>
              <a:ext cx="240" cy="240"/>
              <a:chOff x="1056" y="1248"/>
              <a:chExt cx="240" cy="240"/>
            </a:xfrm>
          </p:grpSpPr>
          <p:sp>
            <p:nvSpPr>
              <p:cNvPr id="329827" name="Rectangle 12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8" name="Oval 12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28" name="Group 123"/>
            <p:cNvGrpSpPr>
              <a:grpSpLocks/>
            </p:cNvGrpSpPr>
            <p:nvPr/>
          </p:nvGrpSpPr>
          <p:grpSpPr bwMode="auto">
            <a:xfrm>
              <a:off x="1920" y="2016"/>
              <a:ext cx="240" cy="240"/>
              <a:chOff x="1056" y="1248"/>
              <a:chExt cx="240" cy="240"/>
            </a:xfrm>
          </p:grpSpPr>
          <p:sp>
            <p:nvSpPr>
              <p:cNvPr id="329830" name="Rectangle 12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1" name="Oval 12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29" name="Group 126"/>
            <p:cNvGrpSpPr>
              <a:grpSpLocks/>
            </p:cNvGrpSpPr>
            <p:nvPr/>
          </p:nvGrpSpPr>
          <p:grpSpPr bwMode="auto">
            <a:xfrm>
              <a:off x="2160" y="2016"/>
              <a:ext cx="240" cy="240"/>
              <a:chOff x="1056" y="1248"/>
              <a:chExt cx="240" cy="240"/>
            </a:xfrm>
          </p:grpSpPr>
          <p:sp>
            <p:nvSpPr>
              <p:cNvPr id="329833" name="Rectangle 12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4" name="Oval 1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30" name="Group 129"/>
            <p:cNvGrpSpPr>
              <a:grpSpLocks/>
            </p:cNvGrpSpPr>
            <p:nvPr/>
          </p:nvGrpSpPr>
          <p:grpSpPr bwMode="auto">
            <a:xfrm>
              <a:off x="2400" y="2016"/>
              <a:ext cx="240" cy="240"/>
              <a:chOff x="1056" y="1248"/>
              <a:chExt cx="240" cy="240"/>
            </a:xfrm>
          </p:grpSpPr>
          <p:sp>
            <p:nvSpPr>
              <p:cNvPr id="329836" name="Rectangle 13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7" name="Oval 13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31" name="Group 132"/>
            <p:cNvGrpSpPr>
              <a:grpSpLocks/>
            </p:cNvGrpSpPr>
            <p:nvPr/>
          </p:nvGrpSpPr>
          <p:grpSpPr bwMode="auto">
            <a:xfrm>
              <a:off x="2640" y="2016"/>
              <a:ext cx="240" cy="240"/>
              <a:chOff x="1056" y="1248"/>
              <a:chExt cx="240" cy="240"/>
            </a:xfrm>
          </p:grpSpPr>
          <p:sp>
            <p:nvSpPr>
              <p:cNvPr id="329839" name="Rectangle 13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0" name="Oval 13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4" name="Group 135"/>
            <p:cNvGrpSpPr>
              <a:grpSpLocks/>
            </p:cNvGrpSpPr>
            <p:nvPr/>
          </p:nvGrpSpPr>
          <p:grpSpPr bwMode="auto">
            <a:xfrm>
              <a:off x="2880" y="2016"/>
              <a:ext cx="240" cy="240"/>
              <a:chOff x="1056" y="1248"/>
              <a:chExt cx="240" cy="240"/>
            </a:xfrm>
          </p:grpSpPr>
          <p:sp>
            <p:nvSpPr>
              <p:cNvPr id="329842" name="Rectangle 13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3" name="Oval 13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5" name="Group 138"/>
            <p:cNvGrpSpPr>
              <a:grpSpLocks/>
            </p:cNvGrpSpPr>
            <p:nvPr/>
          </p:nvGrpSpPr>
          <p:grpSpPr bwMode="auto">
            <a:xfrm>
              <a:off x="3120" y="2016"/>
              <a:ext cx="240" cy="240"/>
              <a:chOff x="1056" y="1248"/>
              <a:chExt cx="240" cy="240"/>
            </a:xfrm>
          </p:grpSpPr>
          <p:sp>
            <p:nvSpPr>
              <p:cNvPr id="329845" name="Rectangle 13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6" name="Oval 14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8" name="Group 141"/>
            <p:cNvGrpSpPr>
              <a:grpSpLocks/>
            </p:cNvGrpSpPr>
            <p:nvPr/>
          </p:nvGrpSpPr>
          <p:grpSpPr bwMode="auto">
            <a:xfrm>
              <a:off x="3360" y="2016"/>
              <a:ext cx="240" cy="240"/>
              <a:chOff x="1056" y="1248"/>
              <a:chExt cx="240" cy="240"/>
            </a:xfrm>
          </p:grpSpPr>
          <p:sp>
            <p:nvSpPr>
              <p:cNvPr id="329848" name="Rectangle 14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9" name="Oval 14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1" name="Group 144"/>
            <p:cNvGrpSpPr>
              <a:grpSpLocks/>
            </p:cNvGrpSpPr>
            <p:nvPr/>
          </p:nvGrpSpPr>
          <p:grpSpPr bwMode="auto">
            <a:xfrm>
              <a:off x="3600" y="2016"/>
              <a:ext cx="240" cy="240"/>
              <a:chOff x="1056" y="1248"/>
              <a:chExt cx="240" cy="240"/>
            </a:xfrm>
          </p:grpSpPr>
          <p:sp>
            <p:nvSpPr>
              <p:cNvPr id="329851" name="Rectangle 14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2" name="Oval 14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4" name="Group 147"/>
            <p:cNvGrpSpPr>
              <a:grpSpLocks/>
            </p:cNvGrpSpPr>
            <p:nvPr/>
          </p:nvGrpSpPr>
          <p:grpSpPr bwMode="auto">
            <a:xfrm>
              <a:off x="1680" y="2256"/>
              <a:ext cx="240" cy="240"/>
              <a:chOff x="1056" y="1248"/>
              <a:chExt cx="240" cy="240"/>
            </a:xfrm>
          </p:grpSpPr>
          <p:sp>
            <p:nvSpPr>
              <p:cNvPr id="329854" name="Rectangle 14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5" name="Oval 14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7" name="Group 150"/>
            <p:cNvGrpSpPr>
              <a:grpSpLocks/>
            </p:cNvGrpSpPr>
            <p:nvPr/>
          </p:nvGrpSpPr>
          <p:grpSpPr bwMode="auto">
            <a:xfrm>
              <a:off x="1920" y="2256"/>
              <a:ext cx="240" cy="240"/>
              <a:chOff x="1056" y="1248"/>
              <a:chExt cx="240" cy="240"/>
            </a:xfrm>
          </p:grpSpPr>
          <p:sp>
            <p:nvSpPr>
              <p:cNvPr id="329857" name="Rectangle 15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8" name="Oval 15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0" name="Group 153"/>
            <p:cNvGrpSpPr>
              <a:grpSpLocks/>
            </p:cNvGrpSpPr>
            <p:nvPr/>
          </p:nvGrpSpPr>
          <p:grpSpPr bwMode="auto">
            <a:xfrm>
              <a:off x="2160" y="2256"/>
              <a:ext cx="240" cy="240"/>
              <a:chOff x="1056" y="1248"/>
              <a:chExt cx="240" cy="240"/>
            </a:xfrm>
          </p:grpSpPr>
          <p:sp>
            <p:nvSpPr>
              <p:cNvPr id="329860" name="Rectangle 15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1" name="Oval 15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3" name="Group 156"/>
            <p:cNvGrpSpPr>
              <a:grpSpLocks/>
            </p:cNvGrpSpPr>
            <p:nvPr/>
          </p:nvGrpSpPr>
          <p:grpSpPr bwMode="auto">
            <a:xfrm>
              <a:off x="2400" y="2256"/>
              <a:ext cx="240" cy="240"/>
              <a:chOff x="1056" y="1248"/>
              <a:chExt cx="240" cy="240"/>
            </a:xfrm>
          </p:grpSpPr>
          <p:sp>
            <p:nvSpPr>
              <p:cNvPr id="329863" name="Rectangle 15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4" name="Oval 15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6" name="Group 159"/>
            <p:cNvGrpSpPr>
              <a:grpSpLocks/>
            </p:cNvGrpSpPr>
            <p:nvPr/>
          </p:nvGrpSpPr>
          <p:grpSpPr bwMode="auto">
            <a:xfrm>
              <a:off x="2640" y="2256"/>
              <a:ext cx="240" cy="240"/>
              <a:chOff x="1056" y="1248"/>
              <a:chExt cx="240" cy="240"/>
            </a:xfrm>
          </p:grpSpPr>
          <p:sp>
            <p:nvSpPr>
              <p:cNvPr id="329866" name="Rectangle 16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7" name="Oval 16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9" name="Group 162"/>
            <p:cNvGrpSpPr>
              <a:grpSpLocks/>
            </p:cNvGrpSpPr>
            <p:nvPr/>
          </p:nvGrpSpPr>
          <p:grpSpPr bwMode="auto">
            <a:xfrm>
              <a:off x="2880" y="2256"/>
              <a:ext cx="240" cy="240"/>
              <a:chOff x="1056" y="1248"/>
              <a:chExt cx="240" cy="240"/>
            </a:xfrm>
          </p:grpSpPr>
          <p:sp>
            <p:nvSpPr>
              <p:cNvPr id="329869" name="Rectangle 16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0" name="Oval 16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2" name="Group 165"/>
            <p:cNvGrpSpPr>
              <a:grpSpLocks/>
            </p:cNvGrpSpPr>
            <p:nvPr/>
          </p:nvGrpSpPr>
          <p:grpSpPr bwMode="auto">
            <a:xfrm>
              <a:off x="3120" y="2256"/>
              <a:ext cx="240" cy="240"/>
              <a:chOff x="1056" y="1248"/>
              <a:chExt cx="240" cy="240"/>
            </a:xfrm>
          </p:grpSpPr>
          <p:sp>
            <p:nvSpPr>
              <p:cNvPr id="329872" name="Rectangle 16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3" name="Oval 16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5" name="Group 168"/>
            <p:cNvGrpSpPr>
              <a:grpSpLocks/>
            </p:cNvGrpSpPr>
            <p:nvPr/>
          </p:nvGrpSpPr>
          <p:grpSpPr bwMode="auto">
            <a:xfrm>
              <a:off x="3360" y="2256"/>
              <a:ext cx="240" cy="240"/>
              <a:chOff x="1056" y="1248"/>
              <a:chExt cx="240" cy="240"/>
            </a:xfrm>
          </p:grpSpPr>
          <p:sp>
            <p:nvSpPr>
              <p:cNvPr id="329875" name="Rectangle 16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6" name="Oval 17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8" name="Group 171"/>
            <p:cNvGrpSpPr>
              <a:grpSpLocks/>
            </p:cNvGrpSpPr>
            <p:nvPr/>
          </p:nvGrpSpPr>
          <p:grpSpPr bwMode="auto">
            <a:xfrm>
              <a:off x="3600" y="2256"/>
              <a:ext cx="240" cy="240"/>
              <a:chOff x="1056" y="1248"/>
              <a:chExt cx="240" cy="240"/>
            </a:xfrm>
          </p:grpSpPr>
          <p:sp>
            <p:nvSpPr>
              <p:cNvPr id="329878" name="Rectangle 17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9" name="Oval 17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1" name="Group 174"/>
            <p:cNvGrpSpPr>
              <a:grpSpLocks/>
            </p:cNvGrpSpPr>
            <p:nvPr/>
          </p:nvGrpSpPr>
          <p:grpSpPr bwMode="auto">
            <a:xfrm>
              <a:off x="1680" y="2496"/>
              <a:ext cx="240" cy="240"/>
              <a:chOff x="1056" y="1248"/>
              <a:chExt cx="240" cy="240"/>
            </a:xfrm>
          </p:grpSpPr>
          <p:sp>
            <p:nvSpPr>
              <p:cNvPr id="329881" name="Rectangle 17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2" name="Oval 17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4" name="Group 177"/>
            <p:cNvGrpSpPr>
              <a:grpSpLocks/>
            </p:cNvGrpSpPr>
            <p:nvPr/>
          </p:nvGrpSpPr>
          <p:grpSpPr bwMode="auto">
            <a:xfrm>
              <a:off x="1920" y="2496"/>
              <a:ext cx="240" cy="240"/>
              <a:chOff x="1056" y="1248"/>
              <a:chExt cx="240" cy="240"/>
            </a:xfrm>
          </p:grpSpPr>
          <p:sp>
            <p:nvSpPr>
              <p:cNvPr id="329884" name="Rectangle 17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5" name="Oval 17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7" name="Group 180"/>
            <p:cNvGrpSpPr>
              <a:grpSpLocks/>
            </p:cNvGrpSpPr>
            <p:nvPr/>
          </p:nvGrpSpPr>
          <p:grpSpPr bwMode="auto">
            <a:xfrm>
              <a:off x="2160" y="2496"/>
              <a:ext cx="240" cy="240"/>
              <a:chOff x="1056" y="1248"/>
              <a:chExt cx="240" cy="240"/>
            </a:xfrm>
          </p:grpSpPr>
          <p:sp>
            <p:nvSpPr>
              <p:cNvPr id="329887" name="Rectangle 18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8" name="Oval 18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0" name="Group 183"/>
            <p:cNvGrpSpPr>
              <a:grpSpLocks/>
            </p:cNvGrpSpPr>
            <p:nvPr/>
          </p:nvGrpSpPr>
          <p:grpSpPr bwMode="auto">
            <a:xfrm>
              <a:off x="2400" y="2496"/>
              <a:ext cx="240" cy="240"/>
              <a:chOff x="1056" y="1248"/>
              <a:chExt cx="240" cy="240"/>
            </a:xfrm>
          </p:grpSpPr>
          <p:sp>
            <p:nvSpPr>
              <p:cNvPr id="329890" name="Rectangle 18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1" name="Oval 18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3" name="Group 186"/>
            <p:cNvGrpSpPr>
              <a:grpSpLocks/>
            </p:cNvGrpSpPr>
            <p:nvPr/>
          </p:nvGrpSpPr>
          <p:grpSpPr bwMode="auto">
            <a:xfrm>
              <a:off x="2640" y="2496"/>
              <a:ext cx="240" cy="240"/>
              <a:chOff x="1056" y="1248"/>
              <a:chExt cx="240" cy="240"/>
            </a:xfrm>
          </p:grpSpPr>
          <p:sp>
            <p:nvSpPr>
              <p:cNvPr id="329893" name="Rectangle 18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4" name="Oval 18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6" name="Group 189"/>
            <p:cNvGrpSpPr>
              <a:grpSpLocks/>
            </p:cNvGrpSpPr>
            <p:nvPr/>
          </p:nvGrpSpPr>
          <p:grpSpPr bwMode="auto">
            <a:xfrm>
              <a:off x="2880" y="2496"/>
              <a:ext cx="240" cy="240"/>
              <a:chOff x="1056" y="1248"/>
              <a:chExt cx="240" cy="240"/>
            </a:xfrm>
          </p:grpSpPr>
          <p:sp>
            <p:nvSpPr>
              <p:cNvPr id="329896" name="Rectangle 19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7" name="Oval 19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9" name="Group 192"/>
            <p:cNvGrpSpPr>
              <a:grpSpLocks/>
            </p:cNvGrpSpPr>
            <p:nvPr/>
          </p:nvGrpSpPr>
          <p:grpSpPr bwMode="auto">
            <a:xfrm>
              <a:off x="3120" y="2496"/>
              <a:ext cx="240" cy="240"/>
              <a:chOff x="1056" y="1248"/>
              <a:chExt cx="240" cy="240"/>
            </a:xfrm>
          </p:grpSpPr>
          <p:sp>
            <p:nvSpPr>
              <p:cNvPr id="329899" name="Rectangle 19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0" name="Oval 19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2" name="Group 195"/>
            <p:cNvGrpSpPr>
              <a:grpSpLocks/>
            </p:cNvGrpSpPr>
            <p:nvPr/>
          </p:nvGrpSpPr>
          <p:grpSpPr bwMode="auto">
            <a:xfrm>
              <a:off x="3360" y="2496"/>
              <a:ext cx="240" cy="240"/>
              <a:chOff x="1056" y="1248"/>
              <a:chExt cx="240" cy="240"/>
            </a:xfrm>
          </p:grpSpPr>
          <p:sp>
            <p:nvSpPr>
              <p:cNvPr id="329902" name="Rectangle 19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3" name="Oval 19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5" name="Group 198"/>
            <p:cNvGrpSpPr>
              <a:grpSpLocks/>
            </p:cNvGrpSpPr>
            <p:nvPr/>
          </p:nvGrpSpPr>
          <p:grpSpPr bwMode="auto">
            <a:xfrm>
              <a:off x="3600" y="2496"/>
              <a:ext cx="240" cy="240"/>
              <a:chOff x="1056" y="1248"/>
              <a:chExt cx="240" cy="240"/>
            </a:xfrm>
          </p:grpSpPr>
          <p:sp>
            <p:nvSpPr>
              <p:cNvPr id="329905" name="Rectangle 19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6" name="Oval 20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8" name="Group 201"/>
            <p:cNvGrpSpPr>
              <a:grpSpLocks/>
            </p:cNvGrpSpPr>
            <p:nvPr/>
          </p:nvGrpSpPr>
          <p:grpSpPr bwMode="auto">
            <a:xfrm>
              <a:off x="1680" y="2736"/>
              <a:ext cx="240" cy="240"/>
              <a:chOff x="1056" y="1248"/>
              <a:chExt cx="240" cy="240"/>
            </a:xfrm>
          </p:grpSpPr>
          <p:sp>
            <p:nvSpPr>
              <p:cNvPr id="329908" name="Rectangle 20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9" name="Oval 20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1" name="Group 204"/>
            <p:cNvGrpSpPr>
              <a:grpSpLocks/>
            </p:cNvGrpSpPr>
            <p:nvPr/>
          </p:nvGrpSpPr>
          <p:grpSpPr bwMode="auto">
            <a:xfrm>
              <a:off x="1920" y="2736"/>
              <a:ext cx="240" cy="240"/>
              <a:chOff x="1056" y="1248"/>
              <a:chExt cx="240" cy="240"/>
            </a:xfrm>
          </p:grpSpPr>
          <p:sp>
            <p:nvSpPr>
              <p:cNvPr id="329911" name="Rectangle 20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2" name="Oval 20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4" name="Group 207"/>
            <p:cNvGrpSpPr>
              <a:grpSpLocks/>
            </p:cNvGrpSpPr>
            <p:nvPr/>
          </p:nvGrpSpPr>
          <p:grpSpPr bwMode="auto">
            <a:xfrm>
              <a:off x="2160" y="2736"/>
              <a:ext cx="240" cy="240"/>
              <a:chOff x="1056" y="1248"/>
              <a:chExt cx="240" cy="240"/>
            </a:xfrm>
          </p:grpSpPr>
          <p:sp>
            <p:nvSpPr>
              <p:cNvPr id="329914" name="Rectangle 20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5" name="Oval 20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7" name="Group 210"/>
            <p:cNvGrpSpPr>
              <a:grpSpLocks/>
            </p:cNvGrpSpPr>
            <p:nvPr/>
          </p:nvGrpSpPr>
          <p:grpSpPr bwMode="auto">
            <a:xfrm>
              <a:off x="2400" y="2736"/>
              <a:ext cx="240" cy="240"/>
              <a:chOff x="1056" y="1248"/>
              <a:chExt cx="240" cy="240"/>
            </a:xfrm>
          </p:grpSpPr>
          <p:sp>
            <p:nvSpPr>
              <p:cNvPr id="329917" name="Rectangle 21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8" name="Oval 21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0" name="Group 213"/>
            <p:cNvGrpSpPr>
              <a:grpSpLocks/>
            </p:cNvGrpSpPr>
            <p:nvPr/>
          </p:nvGrpSpPr>
          <p:grpSpPr bwMode="auto">
            <a:xfrm>
              <a:off x="2640" y="2736"/>
              <a:ext cx="240" cy="240"/>
              <a:chOff x="1056" y="1248"/>
              <a:chExt cx="240" cy="240"/>
            </a:xfrm>
          </p:grpSpPr>
          <p:sp>
            <p:nvSpPr>
              <p:cNvPr id="329920" name="Rectangle 21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1" name="Oval 21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3" name="Group 216"/>
            <p:cNvGrpSpPr>
              <a:grpSpLocks/>
            </p:cNvGrpSpPr>
            <p:nvPr/>
          </p:nvGrpSpPr>
          <p:grpSpPr bwMode="auto">
            <a:xfrm>
              <a:off x="2880" y="2736"/>
              <a:ext cx="240" cy="240"/>
              <a:chOff x="1056" y="1248"/>
              <a:chExt cx="240" cy="240"/>
            </a:xfrm>
          </p:grpSpPr>
          <p:sp>
            <p:nvSpPr>
              <p:cNvPr id="329923" name="Rectangle 21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4" name="Oval 21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6" name="Group 219"/>
            <p:cNvGrpSpPr>
              <a:grpSpLocks/>
            </p:cNvGrpSpPr>
            <p:nvPr/>
          </p:nvGrpSpPr>
          <p:grpSpPr bwMode="auto">
            <a:xfrm>
              <a:off x="3120" y="2736"/>
              <a:ext cx="240" cy="240"/>
              <a:chOff x="1056" y="1248"/>
              <a:chExt cx="240" cy="240"/>
            </a:xfrm>
          </p:grpSpPr>
          <p:sp>
            <p:nvSpPr>
              <p:cNvPr id="329926" name="Rectangle 22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7" name="Oval 22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9" name="Group 222"/>
            <p:cNvGrpSpPr>
              <a:grpSpLocks/>
            </p:cNvGrpSpPr>
            <p:nvPr/>
          </p:nvGrpSpPr>
          <p:grpSpPr bwMode="auto">
            <a:xfrm>
              <a:off x="3360" y="2736"/>
              <a:ext cx="240" cy="240"/>
              <a:chOff x="1056" y="1248"/>
              <a:chExt cx="240" cy="240"/>
            </a:xfrm>
          </p:grpSpPr>
          <p:sp>
            <p:nvSpPr>
              <p:cNvPr id="329929" name="Rectangle 22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0" name="Oval 22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2" name="Group 225"/>
            <p:cNvGrpSpPr>
              <a:grpSpLocks/>
            </p:cNvGrpSpPr>
            <p:nvPr/>
          </p:nvGrpSpPr>
          <p:grpSpPr bwMode="auto">
            <a:xfrm>
              <a:off x="3600" y="2736"/>
              <a:ext cx="240" cy="240"/>
              <a:chOff x="1056" y="1248"/>
              <a:chExt cx="240" cy="240"/>
            </a:xfrm>
          </p:grpSpPr>
          <p:sp>
            <p:nvSpPr>
              <p:cNvPr id="329932" name="Rectangle 22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3" name="Oval 22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5" name="Group 228"/>
            <p:cNvGrpSpPr>
              <a:grpSpLocks/>
            </p:cNvGrpSpPr>
            <p:nvPr/>
          </p:nvGrpSpPr>
          <p:grpSpPr bwMode="auto">
            <a:xfrm>
              <a:off x="1680" y="2976"/>
              <a:ext cx="240" cy="240"/>
              <a:chOff x="1056" y="1248"/>
              <a:chExt cx="240" cy="240"/>
            </a:xfrm>
          </p:grpSpPr>
          <p:sp>
            <p:nvSpPr>
              <p:cNvPr id="329935" name="Rectangle 2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6" name="Oval 23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8" name="Group 231"/>
            <p:cNvGrpSpPr>
              <a:grpSpLocks/>
            </p:cNvGrpSpPr>
            <p:nvPr/>
          </p:nvGrpSpPr>
          <p:grpSpPr bwMode="auto">
            <a:xfrm>
              <a:off x="1920" y="2976"/>
              <a:ext cx="240" cy="240"/>
              <a:chOff x="1056" y="1248"/>
              <a:chExt cx="240" cy="240"/>
            </a:xfrm>
          </p:grpSpPr>
          <p:sp>
            <p:nvSpPr>
              <p:cNvPr id="329938" name="Rectangle 23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9" name="Oval 23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1" name="Group 234"/>
            <p:cNvGrpSpPr>
              <a:grpSpLocks/>
            </p:cNvGrpSpPr>
            <p:nvPr/>
          </p:nvGrpSpPr>
          <p:grpSpPr bwMode="auto">
            <a:xfrm>
              <a:off x="2160" y="2976"/>
              <a:ext cx="240" cy="240"/>
              <a:chOff x="1056" y="1248"/>
              <a:chExt cx="240" cy="240"/>
            </a:xfrm>
          </p:grpSpPr>
          <p:sp>
            <p:nvSpPr>
              <p:cNvPr id="329941" name="Rectangle 23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2" name="Oval 23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4" name="Group 237"/>
            <p:cNvGrpSpPr>
              <a:grpSpLocks/>
            </p:cNvGrpSpPr>
            <p:nvPr/>
          </p:nvGrpSpPr>
          <p:grpSpPr bwMode="auto">
            <a:xfrm>
              <a:off x="2400" y="2976"/>
              <a:ext cx="240" cy="240"/>
              <a:chOff x="1056" y="1248"/>
              <a:chExt cx="240" cy="240"/>
            </a:xfrm>
          </p:grpSpPr>
          <p:sp>
            <p:nvSpPr>
              <p:cNvPr id="329944" name="Rectangle 23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5" name="Oval 23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7" name="Group 240"/>
            <p:cNvGrpSpPr>
              <a:grpSpLocks/>
            </p:cNvGrpSpPr>
            <p:nvPr/>
          </p:nvGrpSpPr>
          <p:grpSpPr bwMode="auto">
            <a:xfrm>
              <a:off x="2640" y="2976"/>
              <a:ext cx="240" cy="240"/>
              <a:chOff x="1056" y="1248"/>
              <a:chExt cx="240" cy="240"/>
            </a:xfrm>
          </p:grpSpPr>
          <p:sp>
            <p:nvSpPr>
              <p:cNvPr id="329947" name="Rectangle 24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8" name="Oval 24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0" name="Group 243"/>
            <p:cNvGrpSpPr>
              <a:grpSpLocks/>
            </p:cNvGrpSpPr>
            <p:nvPr/>
          </p:nvGrpSpPr>
          <p:grpSpPr bwMode="auto">
            <a:xfrm>
              <a:off x="2880" y="2976"/>
              <a:ext cx="240" cy="240"/>
              <a:chOff x="1056" y="1248"/>
              <a:chExt cx="240" cy="240"/>
            </a:xfrm>
          </p:grpSpPr>
          <p:sp>
            <p:nvSpPr>
              <p:cNvPr id="329950" name="Rectangle 24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1" name="Oval 24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3" name="Group 246"/>
            <p:cNvGrpSpPr>
              <a:grpSpLocks/>
            </p:cNvGrpSpPr>
            <p:nvPr/>
          </p:nvGrpSpPr>
          <p:grpSpPr bwMode="auto">
            <a:xfrm>
              <a:off x="3120" y="2976"/>
              <a:ext cx="240" cy="240"/>
              <a:chOff x="1056" y="1248"/>
              <a:chExt cx="240" cy="240"/>
            </a:xfrm>
          </p:grpSpPr>
          <p:sp>
            <p:nvSpPr>
              <p:cNvPr id="329953" name="Rectangle 24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4" name="Oval 24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6" name="Group 249"/>
            <p:cNvGrpSpPr>
              <a:grpSpLocks/>
            </p:cNvGrpSpPr>
            <p:nvPr/>
          </p:nvGrpSpPr>
          <p:grpSpPr bwMode="auto">
            <a:xfrm>
              <a:off x="3360" y="2976"/>
              <a:ext cx="240" cy="240"/>
              <a:chOff x="1056" y="1248"/>
              <a:chExt cx="240" cy="240"/>
            </a:xfrm>
          </p:grpSpPr>
          <p:sp>
            <p:nvSpPr>
              <p:cNvPr id="329956" name="Rectangle 25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7" name="Oval 25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9" name="Group 252"/>
            <p:cNvGrpSpPr>
              <a:grpSpLocks/>
            </p:cNvGrpSpPr>
            <p:nvPr/>
          </p:nvGrpSpPr>
          <p:grpSpPr bwMode="auto">
            <a:xfrm>
              <a:off x="3600" y="2976"/>
              <a:ext cx="240" cy="240"/>
              <a:chOff x="1056" y="1248"/>
              <a:chExt cx="240" cy="240"/>
            </a:xfrm>
          </p:grpSpPr>
          <p:sp>
            <p:nvSpPr>
              <p:cNvPr id="329959" name="Rectangle 25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0" name="Oval 25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2" name="Group 255"/>
            <p:cNvGrpSpPr>
              <a:grpSpLocks/>
            </p:cNvGrpSpPr>
            <p:nvPr/>
          </p:nvGrpSpPr>
          <p:grpSpPr bwMode="auto">
            <a:xfrm>
              <a:off x="1680" y="3216"/>
              <a:ext cx="240" cy="240"/>
              <a:chOff x="1056" y="1248"/>
              <a:chExt cx="240" cy="240"/>
            </a:xfrm>
          </p:grpSpPr>
          <p:sp>
            <p:nvSpPr>
              <p:cNvPr id="329962" name="Rectangle 25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3" name="Oval 25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5" name="Group 258"/>
            <p:cNvGrpSpPr>
              <a:grpSpLocks/>
            </p:cNvGrpSpPr>
            <p:nvPr/>
          </p:nvGrpSpPr>
          <p:grpSpPr bwMode="auto">
            <a:xfrm>
              <a:off x="1920" y="3216"/>
              <a:ext cx="240" cy="240"/>
              <a:chOff x="1056" y="1248"/>
              <a:chExt cx="240" cy="240"/>
            </a:xfrm>
          </p:grpSpPr>
          <p:sp>
            <p:nvSpPr>
              <p:cNvPr id="329965" name="Rectangle 25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6" name="Oval 26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8" name="Group 261"/>
            <p:cNvGrpSpPr>
              <a:grpSpLocks/>
            </p:cNvGrpSpPr>
            <p:nvPr/>
          </p:nvGrpSpPr>
          <p:grpSpPr bwMode="auto">
            <a:xfrm>
              <a:off x="2160" y="3216"/>
              <a:ext cx="240" cy="240"/>
              <a:chOff x="1056" y="1248"/>
              <a:chExt cx="240" cy="240"/>
            </a:xfrm>
          </p:grpSpPr>
          <p:sp>
            <p:nvSpPr>
              <p:cNvPr id="329968" name="Rectangle 26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9" name="Oval 26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1" name="Group 264"/>
            <p:cNvGrpSpPr>
              <a:grpSpLocks/>
            </p:cNvGrpSpPr>
            <p:nvPr/>
          </p:nvGrpSpPr>
          <p:grpSpPr bwMode="auto">
            <a:xfrm>
              <a:off x="2400" y="3216"/>
              <a:ext cx="240" cy="240"/>
              <a:chOff x="1056" y="1248"/>
              <a:chExt cx="240" cy="240"/>
            </a:xfrm>
          </p:grpSpPr>
          <p:sp>
            <p:nvSpPr>
              <p:cNvPr id="329971" name="Rectangle 26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2" name="Oval 26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4" name="Group 267"/>
            <p:cNvGrpSpPr>
              <a:grpSpLocks/>
            </p:cNvGrpSpPr>
            <p:nvPr/>
          </p:nvGrpSpPr>
          <p:grpSpPr bwMode="auto">
            <a:xfrm>
              <a:off x="2640" y="3216"/>
              <a:ext cx="240" cy="240"/>
              <a:chOff x="1056" y="1248"/>
              <a:chExt cx="240" cy="240"/>
            </a:xfrm>
          </p:grpSpPr>
          <p:sp>
            <p:nvSpPr>
              <p:cNvPr id="329974" name="Rectangle 26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5" name="Oval 26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7" name="Group 270"/>
            <p:cNvGrpSpPr>
              <a:grpSpLocks/>
            </p:cNvGrpSpPr>
            <p:nvPr/>
          </p:nvGrpSpPr>
          <p:grpSpPr bwMode="auto">
            <a:xfrm>
              <a:off x="2880" y="3216"/>
              <a:ext cx="240" cy="240"/>
              <a:chOff x="1056" y="1248"/>
              <a:chExt cx="240" cy="240"/>
            </a:xfrm>
          </p:grpSpPr>
          <p:sp>
            <p:nvSpPr>
              <p:cNvPr id="329977" name="Rectangle 27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8" name="Oval 27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0" name="Group 273"/>
            <p:cNvGrpSpPr>
              <a:grpSpLocks/>
            </p:cNvGrpSpPr>
            <p:nvPr/>
          </p:nvGrpSpPr>
          <p:grpSpPr bwMode="auto">
            <a:xfrm>
              <a:off x="3120" y="3216"/>
              <a:ext cx="240" cy="240"/>
              <a:chOff x="1056" y="1248"/>
              <a:chExt cx="240" cy="240"/>
            </a:xfrm>
          </p:grpSpPr>
          <p:sp>
            <p:nvSpPr>
              <p:cNvPr id="329980" name="Rectangle 27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1" name="Oval 27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3" name="Group 276"/>
            <p:cNvGrpSpPr>
              <a:grpSpLocks/>
            </p:cNvGrpSpPr>
            <p:nvPr/>
          </p:nvGrpSpPr>
          <p:grpSpPr bwMode="auto">
            <a:xfrm>
              <a:off x="3360" y="3216"/>
              <a:ext cx="240" cy="240"/>
              <a:chOff x="1056" y="1248"/>
              <a:chExt cx="240" cy="240"/>
            </a:xfrm>
          </p:grpSpPr>
          <p:sp>
            <p:nvSpPr>
              <p:cNvPr id="329983" name="Rectangle 27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4" name="Oval 27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6" name="Group 279"/>
            <p:cNvGrpSpPr>
              <a:grpSpLocks/>
            </p:cNvGrpSpPr>
            <p:nvPr/>
          </p:nvGrpSpPr>
          <p:grpSpPr bwMode="auto">
            <a:xfrm>
              <a:off x="3600" y="3216"/>
              <a:ext cx="240" cy="240"/>
              <a:chOff x="1056" y="1248"/>
              <a:chExt cx="240" cy="240"/>
            </a:xfrm>
          </p:grpSpPr>
          <p:sp>
            <p:nvSpPr>
              <p:cNvPr id="329986" name="Rectangle 28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7" name="Oval 28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329889" name="Group 15"/>
          <p:cNvGrpSpPr>
            <a:grpSpLocks/>
          </p:cNvGrpSpPr>
          <p:nvPr/>
        </p:nvGrpSpPr>
        <p:grpSpPr bwMode="auto">
          <a:xfrm>
            <a:off x="2667000" y="1916113"/>
            <a:ext cx="3373438" cy="3581400"/>
            <a:chOff x="3168" y="1776"/>
            <a:chExt cx="1584" cy="1682"/>
          </a:xfrm>
        </p:grpSpPr>
        <p:sp>
          <p:nvSpPr>
            <p:cNvPr id="329989" name="Line 16"/>
            <p:cNvSpPr>
              <a:spLocks noChangeShapeType="1"/>
            </p:cNvSpPr>
            <p:nvPr/>
          </p:nvSpPr>
          <p:spPr bwMode="auto">
            <a:xfrm flipV="1">
              <a:off x="3168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0" name="Line 17"/>
            <p:cNvSpPr>
              <a:spLocks noChangeShapeType="1"/>
            </p:cNvSpPr>
            <p:nvPr/>
          </p:nvSpPr>
          <p:spPr bwMode="auto">
            <a:xfrm flipV="1">
              <a:off x="3346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1" name="Line 18"/>
            <p:cNvSpPr>
              <a:spLocks noChangeShapeType="1"/>
            </p:cNvSpPr>
            <p:nvPr/>
          </p:nvSpPr>
          <p:spPr bwMode="auto">
            <a:xfrm flipV="1">
              <a:off x="351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2" name="Line 19"/>
            <p:cNvSpPr>
              <a:spLocks noChangeShapeType="1"/>
            </p:cNvSpPr>
            <p:nvPr/>
          </p:nvSpPr>
          <p:spPr bwMode="auto">
            <a:xfrm flipV="1">
              <a:off x="3696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3" name="Line 20"/>
            <p:cNvSpPr>
              <a:spLocks noChangeShapeType="1"/>
            </p:cNvSpPr>
            <p:nvPr/>
          </p:nvSpPr>
          <p:spPr bwMode="auto">
            <a:xfrm flipV="1">
              <a:off x="386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4" name="Line 21"/>
            <p:cNvSpPr>
              <a:spLocks noChangeShapeType="1"/>
            </p:cNvSpPr>
            <p:nvPr/>
          </p:nvSpPr>
          <p:spPr bwMode="auto">
            <a:xfrm flipV="1">
              <a:off x="4046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5" name="Line 22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6" name="Line 23"/>
            <p:cNvSpPr>
              <a:spLocks noChangeShapeType="1"/>
            </p:cNvSpPr>
            <p:nvPr/>
          </p:nvSpPr>
          <p:spPr bwMode="auto">
            <a:xfrm flipV="1">
              <a:off x="4402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7" name="Line 24"/>
            <p:cNvSpPr>
              <a:spLocks noChangeShapeType="1"/>
            </p:cNvSpPr>
            <p:nvPr/>
          </p:nvSpPr>
          <p:spPr bwMode="auto">
            <a:xfrm flipV="1">
              <a:off x="457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8" name="Line 25"/>
            <p:cNvSpPr>
              <a:spLocks noChangeShapeType="1"/>
            </p:cNvSpPr>
            <p:nvPr/>
          </p:nvSpPr>
          <p:spPr bwMode="auto">
            <a:xfrm flipV="1">
              <a:off x="4747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9" name="Line 26"/>
            <p:cNvSpPr>
              <a:spLocks noChangeShapeType="1"/>
            </p:cNvSpPr>
            <p:nvPr/>
          </p:nvSpPr>
          <p:spPr bwMode="auto">
            <a:xfrm>
              <a:off x="3168" y="345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0" name="Line 27"/>
            <p:cNvSpPr>
              <a:spLocks noChangeShapeType="1"/>
            </p:cNvSpPr>
            <p:nvPr/>
          </p:nvSpPr>
          <p:spPr bwMode="auto">
            <a:xfrm>
              <a:off x="3168" y="3269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1" name="Line 28"/>
            <p:cNvSpPr>
              <a:spLocks noChangeShapeType="1"/>
            </p:cNvSpPr>
            <p:nvPr/>
          </p:nvSpPr>
          <p:spPr bwMode="auto">
            <a:xfrm>
              <a:off x="3168" y="3081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2" name="Line 29"/>
            <p:cNvSpPr>
              <a:spLocks noChangeShapeType="1"/>
            </p:cNvSpPr>
            <p:nvPr/>
          </p:nvSpPr>
          <p:spPr bwMode="auto">
            <a:xfrm>
              <a:off x="3168" y="289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3" name="Line 30"/>
            <p:cNvSpPr>
              <a:spLocks noChangeShapeType="1"/>
            </p:cNvSpPr>
            <p:nvPr/>
          </p:nvSpPr>
          <p:spPr bwMode="auto">
            <a:xfrm>
              <a:off x="3168" y="2703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4" name="Line 31"/>
            <p:cNvSpPr>
              <a:spLocks noChangeShapeType="1"/>
            </p:cNvSpPr>
            <p:nvPr/>
          </p:nvSpPr>
          <p:spPr bwMode="auto">
            <a:xfrm>
              <a:off x="3168" y="2520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5" name="Line 32"/>
            <p:cNvSpPr>
              <a:spLocks noChangeShapeType="1"/>
            </p:cNvSpPr>
            <p:nvPr/>
          </p:nvSpPr>
          <p:spPr bwMode="auto">
            <a:xfrm>
              <a:off x="3168" y="233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6" name="Line 33"/>
            <p:cNvSpPr>
              <a:spLocks noChangeShapeType="1"/>
            </p:cNvSpPr>
            <p:nvPr/>
          </p:nvSpPr>
          <p:spPr bwMode="auto">
            <a:xfrm>
              <a:off x="3168" y="214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7" name="Line 34"/>
            <p:cNvSpPr>
              <a:spLocks noChangeShapeType="1"/>
            </p:cNvSpPr>
            <p:nvPr/>
          </p:nvSpPr>
          <p:spPr bwMode="auto">
            <a:xfrm>
              <a:off x="3168" y="1954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8" name="Line 35"/>
            <p:cNvSpPr>
              <a:spLocks noChangeShapeType="1"/>
            </p:cNvSpPr>
            <p:nvPr/>
          </p:nvSpPr>
          <p:spPr bwMode="auto">
            <a:xfrm>
              <a:off x="3168" y="1776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009" name="Text Box 283"/>
          <p:cNvSpPr txBox="1">
            <a:spLocks noChangeArrowheads="1"/>
          </p:cNvSpPr>
          <p:nvPr/>
        </p:nvSpPr>
        <p:spPr bwMode="auto">
          <a:xfrm>
            <a:off x="268288" y="2520950"/>
            <a:ext cx="1603375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standard</a:t>
            </a:r>
          </a:p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 map</a:t>
            </a:r>
          </a:p>
        </p:txBody>
      </p:sp>
      <p:sp>
        <p:nvSpPr>
          <p:cNvPr id="330010" name="Line 284"/>
          <p:cNvSpPr>
            <a:spLocks noChangeShapeType="1"/>
          </p:cNvSpPr>
          <p:nvPr/>
        </p:nvSpPr>
        <p:spPr bwMode="auto">
          <a:xfrm>
            <a:off x="1828800" y="2819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0011" name="Text Box 287"/>
          <p:cNvSpPr txBox="1">
            <a:spLocks noChangeArrowheads="1"/>
          </p:cNvSpPr>
          <p:nvPr/>
        </p:nvSpPr>
        <p:spPr bwMode="auto">
          <a:xfrm>
            <a:off x="6315075" y="5089525"/>
            <a:ext cx="7207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latin typeface="Tahoma" pitchFamily="34" charset="0"/>
                <a:cs typeface="Arial" charset="0"/>
              </a:rPr>
              <a:t>texel</a:t>
            </a:r>
            <a:endParaRPr lang="en-US" sz="2000">
              <a:latin typeface="Tahoma" pitchFamily="34" charset="0"/>
              <a:cs typeface="Arial" charset="0"/>
            </a:endParaRPr>
          </a:p>
        </p:txBody>
      </p:sp>
      <p:sp>
        <p:nvSpPr>
          <p:cNvPr id="330012" name="AutoShape 288"/>
          <p:cNvSpPr>
            <a:spLocks/>
          </p:cNvSpPr>
          <p:nvPr/>
        </p:nvSpPr>
        <p:spPr bwMode="auto">
          <a:xfrm>
            <a:off x="6096000" y="5105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31780" name="Line 3"/>
          <p:cNvSpPr>
            <a:spLocks noChangeShapeType="1"/>
          </p:cNvSpPr>
          <p:nvPr/>
        </p:nvSpPr>
        <p:spPr bwMode="auto">
          <a:xfrm flipH="1" flipV="1">
            <a:off x="2667000" y="1916113"/>
            <a:ext cx="1504950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1" name="Line 4"/>
          <p:cNvSpPr>
            <a:spLocks noChangeShapeType="1"/>
          </p:cNvSpPr>
          <p:nvPr/>
        </p:nvSpPr>
        <p:spPr bwMode="auto">
          <a:xfrm flipV="1">
            <a:off x="4503738" y="1916113"/>
            <a:ext cx="1516062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2" name="Freeform 5"/>
          <p:cNvSpPr>
            <a:spLocks/>
          </p:cNvSpPr>
          <p:nvPr/>
        </p:nvSpPr>
        <p:spPr bwMode="auto">
          <a:xfrm>
            <a:off x="2667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783" name="Oval 6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784" name="Text Box 7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31785" name="Line 8"/>
          <p:cNvSpPr>
            <a:spLocks noChangeShapeType="1"/>
          </p:cNvSpPr>
          <p:nvPr/>
        </p:nvSpPr>
        <p:spPr bwMode="auto">
          <a:xfrm>
            <a:off x="3657600" y="4286250"/>
            <a:ext cx="665163" cy="1581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786" name="Line 9"/>
          <p:cNvSpPr>
            <a:spLocks noChangeShapeType="1"/>
          </p:cNvSpPr>
          <p:nvPr/>
        </p:nvSpPr>
        <p:spPr bwMode="auto">
          <a:xfrm flipH="1">
            <a:off x="4324350" y="4219575"/>
            <a:ext cx="709613" cy="1695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78113" y="1905000"/>
            <a:ext cx="373062" cy="398463"/>
            <a:chOff x="1056" y="1248"/>
            <a:chExt cx="240" cy="240"/>
          </a:xfrm>
        </p:grpSpPr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89" name="Oval 1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51175" y="1905000"/>
            <a:ext cx="371475" cy="398463"/>
            <a:chOff x="1056" y="1248"/>
            <a:chExt cx="240" cy="240"/>
          </a:xfrm>
        </p:grpSpPr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2" name="Oval 1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422650" y="1905000"/>
            <a:ext cx="373063" cy="398463"/>
            <a:chOff x="1056" y="1248"/>
            <a:chExt cx="240" cy="240"/>
          </a:xfrm>
        </p:grpSpPr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5" name="Oval 1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795713" y="1905000"/>
            <a:ext cx="373062" cy="398463"/>
            <a:chOff x="1056" y="1248"/>
            <a:chExt cx="240" cy="240"/>
          </a:xfrm>
        </p:grpSpPr>
        <p:sp>
          <p:nvSpPr>
            <p:cNvPr id="331797" name="Rectangle 2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8" name="Oval 2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168775" y="1905000"/>
            <a:ext cx="371475" cy="398463"/>
            <a:chOff x="1056" y="1248"/>
            <a:chExt cx="240" cy="240"/>
          </a:xfrm>
        </p:grpSpPr>
        <p:sp>
          <p:nvSpPr>
            <p:cNvPr id="331800" name="Rectangle 24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1" name="Oval 25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540250" y="1905000"/>
            <a:ext cx="373063" cy="398463"/>
            <a:chOff x="1056" y="1248"/>
            <a:chExt cx="240" cy="240"/>
          </a:xfrm>
        </p:grpSpPr>
        <p:sp>
          <p:nvSpPr>
            <p:cNvPr id="331803" name="Rectangle 27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4" name="Oval 28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913313" y="1905000"/>
            <a:ext cx="373062" cy="398463"/>
            <a:chOff x="1056" y="1248"/>
            <a:chExt cx="240" cy="240"/>
          </a:xfrm>
        </p:grpSpPr>
        <p:sp>
          <p:nvSpPr>
            <p:cNvPr id="331806" name="Rectangle 3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7" name="Oval 3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286375" y="1905000"/>
            <a:ext cx="371475" cy="398463"/>
            <a:chOff x="1056" y="1248"/>
            <a:chExt cx="240" cy="240"/>
          </a:xfrm>
        </p:grpSpPr>
        <p:sp>
          <p:nvSpPr>
            <p:cNvPr id="331809" name="Rectangle 33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10" name="Oval 34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657850" y="1905000"/>
            <a:ext cx="373063" cy="398463"/>
            <a:chOff x="1056" y="1248"/>
            <a:chExt cx="240" cy="240"/>
          </a:xfrm>
        </p:grpSpPr>
        <p:sp>
          <p:nvSpPr>
            <p:cNvPr id="331812" name="Rectangle 3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13" name="Oval 3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14" name="Rectangle 39"/>
          <p:cNvSpPr>
            <a:spLocks noChangeArrowheads="1"/>
          </p:cNvSpPr>
          <p:nvPr/>
        </p:nvSpPr>
        <p:spPr bwMode="auto">
          <a:xfrm>
            <a:off x="2678113" y="23034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5" name="Oval 40"/>
          <p:cNvSpPr>
            <a:spLocks noChangeArrowheads="1"/>
          </p:cNvSpPr>
          <p:nvPr/>
        </p:nvSpPr>
        <p:spPr bwMode="auto">
          <a:xfrm>
            <a:off x="2827338" y="24622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6" name="Rectangle 42"/>
          <p:cNvSpPr>
            <a:spLocks noChangeArrowheads="1"/>
          </p:cNvSpPr>
          <p:nvPr/>
        </p:nvSpPr>
        <p:spPr bwMode="auto">
          <a:xfrm>
            <a:off x="3051175" y="23034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7" name="Oval 43"/>
          <p:cNvSpPr>
            <a:spLocks noChangeArrowheads="1"/>
          </p:cNvSpPr>
          <p:nvPr/>
        </p:nvSpPr>
        <p:spPr bwMode="auto">
          <a:xfrm>
            <a:off x="3200400" y="2462213"/>
            <a:ext cx="73025" cy="79375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8" name="Rectangle 45"/>
          <p:cNvSpPr>
            <a:spLocks noChangeArrowheads="1"/>
          </p:cNvSpPr>
          <p:nvPr/>
        </p:nvSpPr>
        <p:spPr bwMode="auto">
          <a:xfrm>
            <a:off x="3422650" y="23034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9" name="Oval 46"/>
          <p:cNvSpPr>
            <a:spLocks noChangeArrowheads="1"/>
          </p:cNvSpPr>
          <p:nvPr/>
        </p:nvSpPr>
        <p:spPr bwMode="auto">
          <a:xfrm>
            <a:off x="3571875" y="2462213"/>
            <a:ext cx="74613" cy="79375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795713" y="2303463"/>
            <a:ext cx="373062" cy="396875"/>
            <a:chOff x="1056" y="1248"/>
            <a:chExt cx="240" cy="240"/>
          </a:xfrm>
        </p:grpSpPr>
        <p:sp>
          <p:nvSpPr>
            <p:cNvPr id="331821" name="Rectangle 4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2" name="Oval 4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4168775" y="2303463"/>
            <a:ext cx="371475" cy="396875"/>
            <a:chOff x="1056" y="1248"/>
            <a:chExt cx="240" cy="240"/>
          </a:xfrm>
        </p:grpSpPr>
        <p:sp>
          <p:nvSpPr>
            <p:cNvPr id="331824" name="Rectangle 5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5" name="Oval 5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540250" y="2303463"/>
            <a:ext cx="373063" cy="396875"/>
            <a:chOff x="1056" y="1248"/>
            <a:chExt cx="240" cy="240"/>
          </a:xfrm>
        </p:grpSpPr>
        <p:sp>
          <p:nvSpPr>
            <p:cNvPr id="331827" name="Rectangle 54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8" name="Oval 55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4913313" y="2303463"/>
            <a:ext cx="373062" cy="396875"/>
            <a:chOff x="1056" y="1248"/>
            <a:chExt cx="240" cy="240"/>
          </a:xfrm>
        </p:grpSpPr>
        <p:sp>
          <p:nvSpPr>
            <p:cNvPr id="331830" name="Rectangle 57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31" name="Oval 58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5286375" y="2303463"/>
            <a:ext cx="371475" cy="396875"/>
            <a:chOff x="1056" y="1248"/>
            <a:chExt cx="240" cy="240"/>
          </a:xfrm>
        </p:grpSpPr>
        <p:sp>
          <p:nvSpPr>
            <p:cNvPr id="331833" name="Rectangle 6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34" name="Oval 6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35" name="Rectangle 63"/>
          <p:cNvSpPr>
            <a:spLocks noChangeArrowheads="1"/>
          </p:cNvSpPr>
          <p:nvPr/>
        </p:nvSpPr>
        <p:spPr bwMode="auto">
          <a:xfrm>
            <a:off x="5657850" y="23034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6" name="Oval 64"/>
          <p:cNvSpPr>
            <a:spLocks noChangeArrowheads="1"/>
          </p:cNvSpPr>
          <p:nvPr/>
        </p:nvSpPr>
        <p:spPr bwMode="auto">
          <a:xfrm>
            <a:off x="5807075" y="24622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7" name="Rectangle 66"/>
          <p:cNvSpPr>
            <a:spLocks noChangeArrowheads="1"/>
          </p:cNvSpPr>
          <p:nvPr/>
        </p:nvSpPr>
        <p:spPr bwMode="auto">
          <a:xfrm>
            <a:off x="2678113" y="27003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8" name="Oval 67"/>
          <p:cNvSpPr>
            <a:spLocks noChangeArrowheads="1"/>
          </p:cNvSpPr>
          <p:nvPr/>
        </p:nvSpPr>
        <p:spPr bwMode="auto">
          <a:xfrm>
            <a:off x="2827338" y="28590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9" name="Rectangle 69"/>
          <p:cNvSpPr>
            <a:spLocks noChangeArrowheads="1"/>
          </p:cNvSpPr>
          <p:nvPr/>
        </p:nvSpPr>
        <p:spPr bwMode="auto">
          <a:xfrm>
            <a:off x="3051175" y="27003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0" name="Oval 70"/>
          <p:cNvSpPr>
            <a:spLocks noChangeArrowheads="1"/>
          </p:cNvSpPr>
          <p:nvPr/>
        </p:nvSpPr>
        <p:spPr bwMode="auto">
          <a:xfrm>
            <a:off x="3200400" y="2859088"/>
            <a:ext cx="73025" cy="80962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1" name="Rectangle 72"/>
          <p:cNvSpPr>
            <a:spLocks noChangeArrowheads="1"/>
          </p:cNvSpPr>
          <p:nvPr/>
        </p:nvSpPr>
        <p:spPr bwMode="auto">
          <a:xfrm>
            <a:off x="3422650" y="27003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2" name="Oval 73"/>
          <p:cNvSpPr>
            <a:spLocks noChangeArrowheads="1"/>
          </p:cNvSpPr>
          <p:nvPr/>
        </p:nvSpPr>
        <p:spPr bwMode="auto">
          <a:xfrm>
            <a:off x="3571875" y="2859088"/>
            <a:ext cx="74613" cy="80962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3795713" y="2700338"/>
            <a:ext cx="373062" cy="398462"/>
            <a:chOff x="1056" y="1248"/>
            <a:chExt cx="240" cy="240"/>
          </a:xfrm>
        </p:grpSpPr>
        <p:sp>
          <p:nvSpPr>
            <p:cNvPr id="331844" name="Rectangle 7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45" name="Oval 7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4168775" y="2700338"/>
            <a:ext cx="371475" cy="398462"/>
            <a:chOff x="1056" y="1248"/>
            <a:chExt cx="240" cy="240"/>
          </a:xfrm>
        </p:grpSpPr>
        <p:sp>
          <p:nvSpPr>
            <p:cNvPr id="331847" name="Rectangle 7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48" name="Oval 7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4540250" y="2700338"/>
            <a:ext cx="373063" cy="398462"/>
            <a:chOff x="1056" y="1248"/>
            <a:chExt cx="240" cy="240"/>
          </a:xfrm>
        </p:grpSpPr>
        <p:sp>
          <p:nvSpPr>
            <p:cNvPr id="331850" name="Rectangle 8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1" name="Oval 8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4913313" y="2700338"/>
            <a:ext cx="373062" cy="398462"/>
            <a:chOff x="1056" y="1248"/>
            <a:chExt cx="240" cy="240"/>
          </a:xfrm>
        </p:grpSpPr>
        <p:sp>
          <p:nvSpPr>
            <p:cNvPr id="331853" name="Rectangle 84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4" name="Oval 85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5286375" y="2700338"/>
            <a:ext cx="371475" cy="398462"/>
            <a:chOff x="1056" y="1248"/>
            <a:chExt cx="240" cy="240"/>
          </a:xfrm>
        </p:grpSpPr>
        <p:sp>
          <p:nvSpPr>
            <p:cNvPr id="331856" name="Rectangle 87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7" name="Oval 88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58" name="Rectangle 90"/>
          <p:cNvSpPr>
            <a:spLocks noChangeArrowheads="1"/>
          </p:cNvSpPr>
          <p:nvPr/>
        </p:nvSpPr>
        <p:spPr bwMode="auto">
          <a:xfrm>
            <a:off x="5657850" y="27003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59" name="Oval 91"/>
          <p:cNvSpPr>
            <a:spLocks noChangeArrowheads="1"/>
          </p:cNvSpPr>
          <p:nvPr/>
        </p:nvSpPr>
        <p:spPr bwMode="auto">
          <a:xfrm>
            <a:off x="5807075" y="28590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0" name="Rectangle 93"/>
          <p:cNvSpPr>
            <a:spLocks noChangeArrowheads="1"/>
          </p:cNvSpPr>
          <p:nvPr/>
        </p:nvSpPr>
        <p:spPr bwMode="auto">
          <a:xfrm>
            <a:off x="2678113" y="3098800"/>
            <a:ext cx="373062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1" name="Oval 94"/>
          <p:cNvSpPr>
            <a:spLocks noChangeArrowheads="1"/>
          </p:cNvSpPr>
          <p:nvPr/>
        </p:nvSpPr>
        <p:spPr bwMode="auto">
          <a:xfrm>
            <a:off x="2827338" y="3257550"/>
            <a:ext cx="74612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2" name="Rectangle 96"/>
          <p:cNvSpPr>
            <a:spLocks noChangeArrowheads="1"/>
          </p:cNvSpPr>
          <p:nvPr/>
        </p:nvSpPr>
        <p:spPr bwMode="auto">
          <a:xfrm>
            <a:off x="3051175" y="30988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3" name="Oval 97"/>
          <p:cNvSpPr>
            <a:spLocks noChangeArrowheads="1"/>
          </p:cNvSpPr>
          <p:nvPr/>
        </p:nvSpPr>
        <p:spPr bwMode="auto">
          <a:xfrm>
            <a:off x="3200400" y="32575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4" name="Rectangle 99"/>
          <p:cNvSpPr>
            <a:spLocks noChangeArrowheads="1"/>
          </p:cNvSpPr>
          <p:nvPr/>
        </p:nvSpPr>
        <p:spPr bwMode="auto">
          <a:xfrm>
            <a:off x="3422650" y="30988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5" name="Oval 100"/>
          <p:cNvSpPr>
            <a:spLocks noChangeArrowheads="1"/>
          </p:cNvSpPr>
          <p:nvPr/>
        </p:nvSpPr>
        <p:spPr bwMode="auto">
          <a:xfrm>
            <a:off x="3571875" y="3257550"/>
            <a:ext cx="74613" cy="80963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3795713" y="3098800"/>
            <a:ext cx="373062" cy="398463"/>
            <a:chOff x="1056" y="1248"/>
            <a:chExt cx="240" cy="240"/>
          </a:xfrm>
        </p:grpSpPr>
        <p:sp>
          <p:nvSpPr>
            <p:cNvPr id="331867" name="Rectangle 10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68" name="Oval 10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4168775" y="3098800"/>
            <a:ext cx="371475" cy="398463"/>
            <a:chOff x="1056" y="1248"/>
            <a:chExt cx="240" cy="240"/>
          </a:xfrm>
        </p:grpSpPr>
        <p:sp>
          <p:nvSpPr>
            <p:cNvPr id="331870" name="Rectangle 10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1" name="Oval 10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4540250" y="3098800"/>
            <a:ext cx="373063" cy="398463"/>
            <a:chOff x="1056" y="1248"/>
            <a:chExt cx="240" cy="240"/>
          </a:xfrm>
        </p:grpSpPr>
        <p:sp>
          <p:nvSpPr>
            <p:cNvPr id="331873" name="Rectangle 10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4" name="Oval 10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4" name="Group 110"/>
          <p:cNvGrpSpPr>
            <a:grpSpLocks/>
          </p:cNvGrpSpPr>
          <p:nvPr/>
        </p:nvGrpSpPr>
        <p:grpSpPr bwMode="auto">
          <a:xfrm>
            <a:off x="4913313" y="3098800"/>
            <a:ext cx="373062" cy="398463"/>
            <a:chOff x="1056" y="1248"/>
            <a:chExt cx="240" cy="240"/>
          </a:xfrm>
        </p:grpSpPr>
        <p:sp>
          <p:nvSpPr>
            <p:cNvPr id="331876" name="Rectangle 11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7" name="Oval 11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78" name="Rectangle 114"/>
          <p:cNvSpPr>
            <a:spLocks noChangeArrowheads="1"/>
          </p:cNvSpPr>
          <p:nvPr/>
        </p:nvSpPr>
        <p:spPr bwMode="auto">
          <a:xfrm>
            <a:off x="5286375" y="30988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79" name="Oval 115"/>
          <p:cNvSpPr>
            <a:spLocks noChangeArrowheads="1"/>
          </p:cNvSpPr>
          <p:nvPr/>
        </p:nvSpPr>
        <p:spPr bwMode="auto">
          <a:xfrm>
            <a:off x="5435600" y="32575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0" name="Rectangle 117"/>
          <p:cNvSpPr>
            <a:spLocks noChangeArrowheads="1"/>
          </p:cNvSpPr>
          <p:nvPr/>
        </p:nvSpPr>
        <p:spPr bwMode="auto">
          <a:xfrm>
            <a:off x="5657850" y="30988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1" name="Oval 118"/>
          <p:cNvSpPr>
            <a:spLocks noChangeArrowheads="1"/>
          </p:cNvSpPr>
          <p:nvPr/>
        </p:nvSpPr>
        <p:spPr bwMode="auto">
          <a:xfrm>
            <a:off x="5807075" y="3257550"/>
            <a:ext cx="74613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2" name="Rectangle 120"/>
          <p:cNvSpPr>
            <a:spLocks noChangeArrowheads="1"/>
          </p:cNvSpPr>
          <p:nvPr/>
        </p:nvSpPr>
        <p:spPr bwMode="auto">
          <a:xfrm>
            <a:off x="2678113" y="34972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3" name="Oval 121"/>
          <p:cNvSpPr>
            <a:spLocks noChangeArrowheads="1"/>
          </p:cNvSpPr>
          <p:nvPr/>
        </p:nvSpPr>
        <p:spPr bwMode="auto">
          <a:xfrm>
            <a:off x="2827338" y="36560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4" name="Rectangle 123"/>
          <p:cNvSpPr>
            <a:spLocks noChangeArrowheads="1"/>
          </p:cNvSpPr>
          <p:nvPr/>
        </p:nvSpPr>
        <p:spPr bwMode="auto">
          <a:xfrm>
            <a:off x="3051175" y="34972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5" name="Oval 124"/>
          <p:cNvSpPr>
            <a:spLocks noChangeArrowheads="1"/>
          </p:cNvSpPr>
          <p:nvPr/>
        </p:nvSpPr>
        <p:spPr bwMode="auto">
          <a:xfrm>
            <a:off x="3200400" y="36560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6" name="Rectangle 126"/>
          <p:cNvSpPr>
            <a:spLocks noChangeArrowheads="1"/>
          </p:cNvSpPr>
          <p:nvPr/>
        </p:nvSpPr>
        <p:spPr bwMode="auto">
          <a:xfrm>
            <a:off x="3422650" y="34972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7" name="Oval 127"/>
          <p:cNvSpPr>
            <a:spLocks noChangeArrowheads="1"/>
          </p:cNvSpPr>
          <p:nvPr/>
        </p:nvSpPr>
        <p:spPr bwMode="auto">
          <a:xfrm>
            <a:off x="3571875" y="3656013"/>
            <a:ext cx="74613" cy="79375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5" name="Group 128"/>
          <p:cNvGrpSpPr>
            <a:grpSpLocks/>
          </p:cNvGrpSpPr>
          <p:nvPr/>
        </p:nvGrpSpPr>
        <p:grpSpPr bwMode="auto">
          <a:xfrm>
            <a:off x="3795713" y="3497263"/>
            <a:ext cx="373062" cy="396875"/>
            <a:chOff x="1056" y="1248"/>
            <a:chExt cx="240" cy="240"/>
          </a:xfrm>
        </p:grpSpPr>
        <p:sp>
          <p:nvSpPr>
            <p:cNvPr id="331889" name="Rectangle 129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0" name="Oval 130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6" name="Group 131"/>
          <p:cNvGrpSpPr>
            <a:grpSpLocks/>
          </p:cNvGrpSpPr>
          <p:nvPr/>
        </p:nvGrpSpPr>
        <p:grpSpPr bwMode="auto">
          <a:xfrm>
            <a:off x="4168775" y="3497263"/>
            <a:ext cx="371475" cy="396875"/>
            <a:chOff x="1056" y="1248"/>
            <a:chExt cx="240" cy="240"/>
          </a:xfrm>
        </p:grpSpPr>
        <p:sp>
          <p:nvSpPr>
            <p:cNvPr id="331892" name="Rectangle 13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3" name="Oval 13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4540250" y="3497263"/>
            <a:ext cx="373063" cy="396875"/>
            <a:chOff x="1056" y="1248"/>
            <a:chExt cx="240" cy="240"/>
          </a:xfrm>
        </p:grpSpPr>
        <p:sp>
          <p:nvSpPr>
            <p:cNvPr id="331895" name="Rectangle 13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6" name="Oval 13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8" name="Group 137"/>
          <p:cNvGrpSpPr>
            <a:grpSpLocks/>
          </p:cNvGrpSpPr>
          <p:nvPr/>
        </p:nvGrpSpPr>
        <p:grpSpPr bwMode="auto">
          <a:xfrm>
            <a:off x="4913313" y="3497263"/>
            <a:ext cx="373062" cy="396875"/>
            <a:chOff x="1056" y="1248"/>
            <a:chExt cx="240" cy="240"/>
          </a:xfrm>
        </p:grpSpPr>
        <p:sp>
          <p:nvSpPr>
            <p:cNvPr id="331898" name="Rectangle 13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9" name="Oval 13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00" name="Rectangle 141"/>
          <p:cNvSpPr>
            <a:spLocks noChangeArrowheads="1"/>
          </p:cNvSpPr>
          <p:nvPr/>
        </p:nvSpPr>
        <p:spPr bwMode="auto">
          <a:xfrm>
            <a:off x="5286375" y="34972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1" name="Oval 142"/>
          <p:cNvSpPr>
            <a:spLocks noChangeArrowheads="1"/>
          </p:cNvSpPr>
          <p:nvPr/>
        </p:nvSpPr>
        <p:spPr bwMode="auto">
          <a:xfrm>
            <a:off x="5435600" y="36560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2" name="Rectangle 144"/>
          <p:cNvSpPr>
            <a:spLocks noChangeArrowheads="1"/>
          </p:cNvSpPr>
          <p:nvPr/>
        </p:nvSpPr>
        <p:spPr bwMode="auto">
          <a:xfrm>
            <a:off x="5657850" y="34972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3" name="Oval 145"/>
          <p:cNvSpPr>
            <a:spLocks noChangeArrowheads="1"/>
          </p:cNvSpPr>
          <p:nvPr/>
        </p:nvSpPr>
        <p:spPr bwMode="auto">
          <a:xfrm>
            <a:off x="5807075" y="36560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4" name="Rectangle 147"/>
          <p:cNvSpPr>
            <a:spLocks noChangeArrowheads="1"/>
          </p:cNvSpPr>
          <p:nvPr/>
        </p:nvSpPr>
        <p:spPr bwMode="auto">
          <a:xfrm>
            <a:off x="2678113" y="38941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5" name="Oval 148"/>
          <p:cNvSpPr>
            <a:spLocks noChangeArrowheads="1"/>
          </p:cNvSpPr>
          <p:nvPr/>
        </p:nvSpPr>
        <p:spPr bwMode="auto">
          <a:xfrm>
            <a:off x="2827338" y="40528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6" name="Rectangle 150"/>
          <p:cNvSpPr>
            <a:spLocks noChangeArrowheads="1"/>
          </p:cNvSpPr>
          <p:nvPr/>
        </p:nvSpPr>
        <p:spPr bwMode="auto">
          <a:xfrm>
            <a:off x="3051175" y="38941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7" name="Oval 151"/>
          <p:cNvSpPr>
            <a:spLocks noChangeArrowheads="1"/>
          </p:cNvSpPr>
          <p:nvPr/>
        </p:nvSpPr>
        <p:spPr bwMode="auto">
          <a:xfrm>
            <a:off x="3200400" y="40528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8" name="Rectangle 153"/>
          <p:cNvSpPr>
            <a:spLocks noChangeArrowheads="1"/>
          </p:cNvSpPr>
          <p:nvPr/>
        </p:nvSpPr>
        <p:spPr bwMode="auto">
          <a:xfrm>
            <a:off x="3422650" y="38941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9" name="Oval 154"/>
          <p:cNvSpPr>
            <a:spLocks noChangeArrowheads="1"/>
          </p:cNvSpPr>
          <p:nvPr/>
        </p:nvSpPr>
        <p:spPr bwMode="auto">
          <a:xfrm>
            <a:off x="3571875" y="4052888"/>
            <a:ext cx="74613" cy="80962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3795713" y="3894138"/>
            <a:ext cx="373062" cy="398462"/>
            <a:chOff x="1056" y="1248"/>
            <a:chExt cx="240" cy="240"/>
          </a:xfrm>
        </p:grpSpPr>
        <p:sp>
          <p:nvSpPr>
            <p:cNvPr id="331911" name="Rectangle 15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2" name="Oval 15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0" name="Group 158"/>
          <p:cNvGrpSpPr>
            <a:grpSpLocks/>
          </p:cNvGrpSpPr>
          <p:nvPr/>
        </p:nvGrpSpPr>
        <p:grpSpPr bwMode="auto">
          <a:xfrm>
            <a:off x="4168775" y="3894138"/>
            <a:ext cx="371475" cy="398462"/>
            <a:chOff x="1056" y="1248"/>
            <a:chExt cx="240" cy="240"/>
          </a:xfrm>
        </p:grpSpPr>
        <p:sp>
          <p:nvSpPr>
            <p:cNvPr id="331914" name="Rectangle 159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5" name="Oval 160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1" name="Group 161"/>
          <p:cNvGrpSpPr>
            <a:grpSpLocks/>
          </p:cNvGrpSpPr>
          <p:nvPr/>
        </p:nvGrpSpPr>
        <p:grpSpPr bwMode="auto">
          <a:xfrm>
            <a:off x="4540250" y="3894138"/>
            <a:ext cx="373063" cy="398462"/>
            <a:chOff x="1056" y="1248"/>
            <a:chExt cx="240" cy="240"/>
          </a:xfrm>
        </p:grpSpPr>
        <p:sp>
          <p:nvSpPr>
            <p:cNvPr id="331917" name="Rectangle 16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8" name="Oval 16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31976" name="Group 164"/>
          <p:cNvGrpSpPr>
            <a:grpSpLocks/>
          </p:cNvGrpSpPr>
          <p:nvPr/>
        </p:nvGrpSpPr>
        <p:grpSpPr bwMode="auto">
          <a:xfrm>
            <a:off x="4913313" y="3894138"/>
            <a:ext cx="373062" cy="398462"/>
            <a:chOff x="1056" y="1248"/>
            <a:chExt cx="240" cy="240"/>
          </a:xfrm>
        </p:grpSpPr>
        <p:sp>
          <p:nvSpPr>
            <p:cNvPr id="331920" name="Rectangle 16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21" name="Oval 16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22" name="Rectangle 168"/>
          <p:cNvSpPr>
            <a:spLocks noChangeArrowheads="1"/>
          </p:cNvSpPr>
          <p:nvPr/>
        </p:nvSpPr>
        <p:spPr bwMode="auto">
          <a:xfrm>
            <a:off x="5286375" y="38941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3" name="Oval 169"/>
          <p:cNvSpPr>
            <a:spLocks noChangeArrowheads="1"/>
          </p:cNvSpPr>
          <p:nvPr/>
        </p:nvSpPr>
        <p:spPr bwMode="auto">
          <a:xfrm>
            <a:off x="5435600" y="40528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4" name="Rectangle 171"/>
          <p:cNvSpPr>
            <a:spLocks noChangeArrowheads="1"/>
          </p:cNvSpPr>
          <p:nvPr/>
        </p:nvSpPr>
        <p:spPr bwMode="auto">
          <a:xfrm>
            <a:off x="5657850" y="38941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5" name="Oval 172"/>
          <p:cNvSpPr>
            <a:spLocks noChangeArrowheads="1"/>
          </p:cNvSpPr>
          <p:nvPr/>
        </p:nvSpPr>
        <p:spPr bwMode="auto">
          <a:xfrm>
            <a:off x="5807075" y="40528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6" name="Rectangle 174"/>
          <p:cNvSpPr>
            <a:spLocks noChangeArrowheads="1"/>
          </p:cNvSpPr>
          <p:nvPr/>
        </p:nvSpPr>
        <p:spPr bwMode="auto">
          <a:xfrm>
            <a:off x="2678113" y="4292600"/>
            <a:ext cx="373062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7" name="Oval 175"/>
          <p:cNvSpPr>
            <a:spLocks noChangeArrowheads="1"/>
          </p:cNvSpPr>
          <p:nvPr/>
        </p:nvSpPr>
        <p:spPr bwMode="auto">
          <a:xfrm>
            <a:off x="2827338" y="4451350"/>
            <a:ext cx="74612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8" name="Rectangle 177"/>
          <p:cNvSpPr>
            <a:spLocks noChangeArrowheads="1"/>
          </p:cNvSpPr>
          <p:nvPr/>
        </p:nvSpPr>
        <p:spPr bwMode="auto">
          <a:xfrm>
            <a:off x="3051175" y="42926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9" name="Oval 178"/>
          <p:cNvSpPr>
            <a:spLocks noChangeArrowheads="1"/>
          </p:cNvSpPr>
          <p:nvPr/>
        </p:nvSpPr>
        <p:spPr bwMode="auto">
          <a:xfrm>
            <a:off x="3200400" y="44513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30" name="Rectangle 180"/>
          <p:cNvSpPr>
            <a:spLocks noChangeArrowheads="1"/>
          </p:cNvSpPr>
          <p:nvPr/>
        </p:nvSpPr>
        <p:spPr bwMode="auto">
          <a:xfrm>
            <a:off x="3422650" y="42926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31" name="Oval 181"/>
          <p:cNvSpPr>
            <a:spLocks noChangeArrowheads="1"/>
          </p:cNvSpPr>
          <p:nvPr/>
        </p:nvSpPr>
        <p:spPr bwMode="auto">
          <a:xfrm>
            <a:off x="3571875" y="4451350"/>
            <a:ext cx="74613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331987" name="Group 182"/>
          <p:cNvGrpSpPr>
            <a:grpSpLocks/>
          </p:cNvGrpSpPr>
          <p:nvPr/>
        </p:nvGrpSpPr>
        <p:grpSpPr bwMode="auto">
          <a:xfrm>
            <a:off x="3795713" y="4292600"/>
            <a:ext cx="373062" cy="398463"/>
            <a:chOff x="1056" y="1248"/>
            <a:chExt cx="240" cy="240"/>
          </a:xfrm>
        </p:grpSpPr>
        <p:sp>
          <p:nvSpPr>
            <p:cNvPr id="331933" name="Rectangle 183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34" name="Oval 184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4" name="Group 185"/>
          <p:cNvGrpSpPr>
            <a:grpSpLocks/>
          </p:cNvGrpSpPr>
          <p:nvPr/>
        </p:nvGrpSpPr>
        <p:grpSpPr bwMode="auto">
          <a:xfrm>
            <a:off x="4168775" y="4292600"/>
            <a:ext cx="371475" cy="398463"/>
            <a:chOff x="1056" y="1248"/>
            <a:chExt cx="240" cy="240"/>
          </a:xfrm>
        </p:grpSpPr>
        <p:sp>
          <p:nvSpPr>
            <p:cNvPr id="331936" name="Rectangle 18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37" name="Oval 18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5" name="Group 188"/>
          <p:cNvGrpSpPr>
            <a:grpSpLocks/>
          </p:cNvGrpSpPr>
          <p:nvPr/>
        </p:nvGrpSpPr>
        <p:grpSpPr bwMode="auto">
          <a:xfrm>
            <a:off x="4540250" y="4292600"/>
            <a:ext cx="373063" cy="398463"/>
            <a:chOff x="1056" y="1248"/>
            <a:chExt cx="240" cy="240"/>
          </a:xfrm>
        </p:grpSpPr>
        <p:sp>
          <p:nvSpPr>
            <p:cNvPr id="331939" name="Rectangle 189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40" name="Oval 190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41" name="Rectangle 192"/>
          <p:cNvSpPr>
            <a:spLocks noChangeArrowheads="1"/>
          </p:cNvSpPr>
          <p:nvPr/>
        </p:nvSpPr>
        <p:spPr bwMode="auto">
          <a:xfrm>
            <a:off x="4913313" y="4292600"/>
            <a:ext cx="373062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2" name="Oval 193"/>
          <p:cNvSpPr>
            <a:spLocks noChangeArrowheads="1"/>
          </p:cNvSpPr>
          <p:nvPr/>
        </p:nvSpPr>
        <p:spPr bwMode="auto">
          <a:xfrm>
            <a:off x="5062538" y="4451350"/>
            <a:ext cx="74612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3" name="Rectangle 195"/>
          <p:cNvSpPr>
            <a:spLocks noChangeArrowheads="1"/>
          </p:cNvSpPr>
          <p:nvPr/>
        </p:nvSpPr>
        <p:spPr bwMode="auto">
          <a:xfrm>
            <a:off x="5286375" y="42926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4" name="Oval 196"/>
          <p:cNvSpPr>
            <a:spLocks noChangeArrowheads="1"/>
          </p:cNvSpPr>
          <p:nvPr/>
        </p:nvSpPr>
        <p:spPr bwMode="auto">
          <a:xfrm>
            <a:off x="5435600" y="44513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5" name="Rectangle 198"/>
          <p:cNvSpPr>
            <a:spLocks noChangeArrowheads="1"/>
          </p:cNvSpPr>
          <p:nvPr/>
        </p:nvSpPr>
        <p:spPr bwMode="auto">
          <a:xfrm>
            <a:off x="5657850" y="42926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6" name="Oval 199"/>
          <p:cNvSpPr>
            <a:spLocks noChangeArrowheads="1"/>
          </p:cNvSpPr>
          <p:nvPr/>
        </p:nvSpPr>
        <p:spPr bwMode="auto">
          <a:xfrm>
            <a:off x="5807075" y="4451350"/>
            <a:ext cx="74613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7" name="Rectangle 201"/>
          <p:cNvSpPr>
            <a:spLocks noChangeArrowheads="1"/>
          </p:cNvSpPr>
          <p:nvPr/>
        </p:nvSpPr>
        <p:spPr bwMode="auto">
          <a:xfrm>
            <a:off x="2678113" y="46910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8" name="Oval 202"/>
          <p:cNvSpPr>
            <a:spLocks noChangeArrowheads="1"/>
          </p:cNvSpPr>
          <p:nvPr/>
        </p:nvSpPr>
        <p:spPr bwMode="auto">
          <a:xfrm>
            <a:off x="2827338" y="48498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9" name="Rectangle 204"/>
          <p:cNvSpPr>
            <a:spLocks noChangeArrowheads="1"/>
          </p:cNvSpPr>
          <p:nvPr/>
        </p:nvSpPr>
        <p:spPr bwMode="auto">
          <a:xfrm>
            <a:off x="3051175" y="46910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0" name="Oval 205"/>
          <p:cNvSpPr>
            <a:spLocks noChangeArrowheads="1"/>
          </p:cNvSpPr>
          <p:nvPr/>
        </p:nvSpPr>
        <p:spPr bwMode="auto">
          <a:xfrm>
            <a:off x="3200400" y="48498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1" name="Rectangle 207"/>
          <p:cNvSpPr>
            <a:spLocks noChangeArrowheads="1"/>
          </p:cNvSpPr>
          <p:nvPr/>
        </p:nvSpPr>
        <p:spPr bwMode="auto">
          <a:xfrm>
            <a:off x="3422650" y="46910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2" name="Oval 208"/>
          <p:cNvSpPr>
            <a:spLocks noChangeArrowheads="1"/>
          </p:cNvSpPr>
          <p:nvPr/>
        </p:nvSpPr>
        <p:spPr bwMode="auto">
          <a:xfrm>
            <a:off x="3571875" y="48498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26" name="Group 209"/>
          <p:cNvGrpSpPr>
            <a:grpSpLocks/>
          </p:cNvGrpSpPr>
          <p:nvPr/>
        </p:nvGrpSpPr>
        <p:grpSpPr bwMode="auto">
          <a:xfrm>
            <a:off x="3795713" y="4691063"/>
            <a:ext cx="373062" cy="396875"/>
            <a:chOff x="1056" y="1248"/>
            <a:chExt cx="240" cy="240"/>
          </a:xfrm>
        </p:grpSpPr>
        <p:sp>
          <p:nvSpPr>
            <p:cNvPr id="331954" name="Rectangle 21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55" name="Oval 21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7" name="Group 212"/>
          <p:cNvGrpSpPr>
            <a:grpSpLocks/>
          </p:cNvGrpSpPr>
          <p:nvPr/>
        </p:nvGrpSpPr>
        <p:grpSpPr bwMode="auto">
          <a:xfrm>
            <a:off x="4168775" y="4691063"/>
            <a:ext cx="371475" cy="396875"/>
            <a:chOff x="1056" y="1248"/>
            <a:chExt cx="240" cy="240"/>
          </a:xfrm>
        </p:grpSpPr>
        <p:sp>
          <p:nvSpPr>
            <p:cNvPr id="331957" name="Rectangle 213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58" name="Oval 214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8" name="Group 215"/>
          <p:cNvGrpSpPr>
            <a:grpSpLocks/>
          </p:cNvGrpSpPr>
          <p:nvPr/>
        </p:nvGrpSpPr>
        <p:grpSpPr bwMode="auto">
          <a:xfrm>
            <a:off x="4540250" y="4691063"/>
            <a:ext cx="373063" cy="396875"/>
            <a:chOff x="1056" y="1248"/>
            <a:chExt cx="240" cy="240"/>
          </a:xfrm>
        </p:grpSpPr>
        <p:sp>
          <p:nvSpPr>
            <p:cNvPr id="331960" name="Rectangle 21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61" name="Oval 21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62" name="Rectangle 219"/>
          <p:cNvSpPr>
            <a:spLocks noChangeArrowheads="1"/>
          </p:cNvSpPr>
          <p:nvPr/>
        </p:nvSpPr>
        <p:spPr bwMode="auto">
          <a:xfrm>
            <a:off x="4913313" y="46910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3" name="Oval 220"/>
          <p:cNvSpPr>
            <a:spLocks noChangeArrowheads="1"/>
          </p:cNvSpPr>
          <p:nvPr/>
        </p:nvSpPr>
        <p:spPr bwMode="auto">
          <a:xfrm>
            <a:off x="5062538" y="48498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4" name="Rectangle 222"/>
          <p:cNvSpPr>
            <a:spLocks noChangeArrowheads="1"/>
          </p:cNvSpPr>
          <p:nvPr/>
        </p:nvSpPr>
        <p:spPr bwMode="auto">
          <a:xfrm>
            <a:off x="5286375" y="46910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5" name="Oval 223"/>
          <p:cNvSpPr>
            <a:spLocks noChangeArrowheads="1"/>
          </p:cNvSpPr>
          <p:nvPr/>
        </p:nvSpPr>
        <p:spPr bwMode="auto">
          <a:xfrm>
            <a:off x="5435600" y="48498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6" name="Rectangle 225"/>
          <p:cNvSpPr>
            <a:spLocks noChangeArrowheads="1"/>
          </p:cNvSpPr>
          <p:nvPr/>
        </p:nvSpPr>
        <p:spPr bwMode="auto">
          <a:xfrm>
            <a:off x="5657850" y="46910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7" name="Oval 226"/>
          <p:cNvSpPr>
            <a:spLocks noChangeArrowheads="1"/>
          </p:cNvSpPr>
          <p:nvPr/>
        </p:nvSpPr>
        <p:spPr bwMode="auto">
          <a:xfrm>
            <a:off x="5807075" y="48498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8" name="Rectangle 228"/>
          <p:cNvSpPr>
            <a:spLocks noChangeArrowheads="1"/>
          </p:cNvSpPr>
          <p:nvPr/>
        </p:nvSpPr>
        <p:spPr bwMode="auto">
          <a:xfrm>
            <a:off x="2678113" y="50879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9" name="Oval 229"/>
          <p:cNvSpPr>
            <a:spLocks noChangeArrowheads="1"/>
          </p:cNvSpPr>
          <p:nvPr/>
        </p:nvSpPr>
        <p:spPr bwMode="auto">
          <a:xfrm>
            <a:off x="2827338" y="52466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0" name="Rectangle 231"/>
          <p:cNvSpPr>
            <a:spLocks noChangeArrowheads="1"/>
          </p:cNvSpPr>
          <p:nvPr/>
        </p:nvSpPr>
        <p:spPr bwMode="auto">
          <a:xfrm>
            <a:off x="3051175" y="50879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1" name="Oval 232"/>
          <p:cNvSpPr>
            <a:spLocks noChangeArrowheads="1"/>
          </p:cNvSpPr>
          <p:nvPr/>
        </p:nvSpPr>
        <p:spPr bwMode="auto">
          <a:xfrm>
            <a:off x="3200400" y="52466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2" name="Rectangle 234"/>
          <p:cNvSpPr>
            <a:spLocks noChangeArrowheads="1"/>
          </p:cNvSpPr>
          <p:nvPr/>
        </p:nvSpPr>
        <p:spPr bwMode="auto">
          <a:xfrm>
            <a:off x="3422650" y="50879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3" name="Oval 235"/>
          <p:cNvSpPr>
            <a:spLocks noChangeArrowheads="1"/>
          </p:cNvSpPr>
          <p:nvPr/>
        </p:nvSpPr>
        <p:spPr bwMode="auto">
          <a:xfrm>
            <a:off x="3571875" y="52466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4" name="Rectangle 237"/>
          <p:cNvSpPr>
            <a:spLocks noChangeArrowheads="1"/>
          </p:cNvSpPr>
          <p:nvPr/>
        </p:nvSpPr>
        <p:spPr bwMode="auto">
          <a:xfrm>
            <a:off x="3795713" y="50879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5" name="Oval 238"/>
          <p:cNvSpPr>
            <a:spLocks noChangeArrowheads="1"/>
          </p:cNvSpPr>
          <p:nvPr/>
        </p:nvSpPr>
        <p:spPr bwMode="auto">
          <a:xfrm>
            <a:off x="3944938" y="52466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29" name="Group 239"/>
          <p:cNvGrpSpPr>
            <a:grpSpLocks/>
          </p:cNvGrpSpPr>
          <p:nvPr/>
        </p:nvGrpSpPr>
        <p:grpSpPr bwMode="auto">
          <a:xfrm>
            <a:off x="4168775" y="5087938"/>
            <a:ext cx="371475" cy="398462"/>
            <a:chOff x="1056" y="1248"/>
            <a:chExt cx="240" cy="240"/>
          </a:xfrm>
        </p:grpSpPr>
        <p:sp>
          <p:nvSpPr>
            <p:cNvPr id="331977" name="Rectangle 24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78" name="Oval 24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79" name="Rectangle 243"/>
          <p:cNvSpPr>
            <a:spLocks noChangeArrowheads="1"/>
          </p:cNvSpPr>
          <p:nvPr/>
        </p:nvSpPr>
        <p:spPr bwMode="auto">
          <a:xfrm>
            <a:off x="4540250" y="50879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0" name="Oval 244"/>
          <p:cNvSpPr>
            <a:spLocks noChangeArrowheads="1"/>
          </p:cNvSpPr>
          <p:nvPr/>
        </p:nvSpPr>
        <p:spPr bwMode="auto">
          <a:xfrm>
            <a:off x="4689475" y="52466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1" name="Rectangle 246"/>
          <p:cNvSpPr>
            <a:spLocks noChangeArrowheads="1"/>
          </p:cNvSpPr>
          <p:nvPr/>
        </p:nvSpPr>
        <p:spPr bwMode="auto">
          <a:xfrm>
            <a:off x="4913313" y="50879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2" name="Oval 247"/>
          <p:cNvSpPr>
            <a:spLocks noChangeArrowheads="1"/>
          </p:cNvSpPr>
          <p:nvPr/>
        </p:nvSpPr>
        <p:spPr bwMode="auto">
          <a:xfrm>
            <a:off x="5062538" y="52466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3" name="Rectangle 249"/>
          <p:cNvSpPr>
            <a:spLocks noChangeArrowheads="1"/>
          </p:cNvSpPr>
          <p:nvPr/>
        </p:nvSpPr>
        <p:spPr bwMode="auto">
          <a:xfrm>
            <a:off x="5286375" y="50879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4" name="Oval 250"/>
          <p:cNvSpPr>
            <a:spLocks noChangeArrowheads="1"/>
          </p:cNvSpPr>
          <p:nvPr/>
        </p:nvSpPr>
        <p:spPr bwMode="auto">
          <a:xfrm>
            <a:off x="5435600" y="52466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5" name="Rectangle 252"/>
          <p:cNvSpPr>
            <a:spLocks noChangeArrowheads="1"/>
          </p:cNvSpPr>
          <p:nvPr/>
        </p:nvSpPr>
        <p:spPr bwMode="auto">
          <a:xfrm>
            <a:off x="5657850" y="50879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6" name="Oval 253"/>
          <p:cNvSpPr>
            <a:spLocks noChangeArrowheads="1"/>
          </p:cNvSpPr>
          <p:nvPr/>
        </p:nvSpPr>
        <p:spPr bwMode="auto">
          <a:xfrm>
            <a:off x="5807075" y="52466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30" name="Group 254"/>
          <p:cNvGrpSpPr>
            <a:grpSpLocks/>
          </p:cNvGrpSpPr>
          <p:nvPr/>
        </p:nvGrpSpPr>
        <p:grpSpPr bwMode="auto">
          <a:xfrm>
            <a:off x="2667000" y="1916113"/>
            <a:ext cx="3373438" cy="3581400"/>
            <a:chOff x="3168" y="1776"/>
            <a:chExt cx="1584" cy="1682"/>
          </a:xfrm>
        </p:grpSpPr>
        <p:sp>
          <p:nvSpPr>
            <p:cNvPr id="331988" name="Line 255"/>
            <p:cNvSpPr>
              <a:spLocks noChangeShapeType="1"/>
            </p:cNvSpPr>
            <p:nvPr/>
          </p:nvSpPr>
          <p:spPr bwMode="auto">
            <a:xfrm flipV="1">
              <a:off x="3168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9" name="Line 256"/>
            <p:cNvSpPr>
              <a:spLocks noChangeShapeType="1"/>
            </p:cNvSpPr>
            <p:nvPr/>
          </p:nvSpPr>
          <p:spPr bwMode="auto">
            <a:xfrm flipV="1">
              <a:off x="3346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0" name="Line 257"/>
            <p:cNvSpPr>
              <a:spLocks noChangeShapeType="1"/>
            </p:cNvSpPr>
            <p:nvPr/>
          </p:nvSpPr>
          <p:spPr bwMode="auto">
            <a:xfrm flipV="1">
              <a:off x="351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1" name="Line 258"/>
            <p:cNvSpPr>
              <a:spLocks noChangeShapeType="1"/>
            </p:cNvSpPr>
            <p:nvPr/>
          </p:nvSpPr>
          <p:spPr bwMode="auto">
            <a:xfrm flipV="1">
              <a:off x="3696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2" name="Line 259"/>
            <p:cNvSpPr>
              <a:spLocks noChangeShapeType="1"/>
            </p:cNvSpPr>
            <p:nvPr/>
          </p:nvSpPr>
          <p:spPr bwMode="auto">
            <a:xfrm flipV="1">
              <a:off x="386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3" name="Line 260"/>
            <p:cNvSpPr>
              <a:spLocks noChangeShapeType="1"/>
            </p:cNvSpPr>
            <p:nvPr/>
          </p:nvSpPr>
          <p:spPr bwMode="auto">
            <a:xfrm flipV="1">
              <a:off x="4046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4" name="Line 261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5" name="Line 262"/>
            <p:cNvSpPr>
              <a:spLocks noChangeShapeType="1"/>
            </p:cNvSpPr>
            <p:nvPr/>
          </p:nvSpPr>
          <p:spPr bwMode="auto">
            <a:xfrm flipV="1">
              <a:off x="4402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6" name="Line 263"/>
            <p:cNvSpPr>
              <a:spLocks noChangeShapeType="1"/>
            </p:cNvSpPr>
            <p:nvPr/>
          </p:nvSpPr>
          <p:spPr bwMode="auto">
            <a:xfrm flipV="1">
              <a:off x="457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7" name="Line 264"/>
            <p:cNvSpPr>
              <a:spLocks noChangeShapeType="1"/>
            </p:cNvSpPr>
            <p:nvPr/>
          </p:nvSpPr>
          <p:spPr bwMode="auto">
            <a:xfrm flipV="1">
              <a:off x="4747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8" name="Line 265"/>
            <p:cNvSpPr>
              <a:spLocks noChangeShapeType="1"/>
            </p:cNvSpPr>
            <p:nvPr/>
          </p:nvSpPr>
          <p:spPr bwMode="auto">
            <a:xfrm>
              <a:off x="3168" y="345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9" name="Line 266"/>
            <p:cNvSpPr>
              <a:spLocks noChangeShapeType="1"/>
            </p:cNvSpPr>
            <p:nvPr/>
          </p:nvSpPr>
          <p:spPr bwMode="auto">
            <a:xfrm>
              <a:off x="3168" y="3269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0" name="Line 267"/>
            <p:cNvSpPr>
              <a:spLocks noChangeShapeType="1"/>
            </p:cNvSpPr>
            <p:nvPr/>
          </p:nvSpPr>
          <p:spPr bwMode="auto">
            <a:xfrm>
              <a:off x="3168" y="3081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1" name="Line 268"/>
            <p:cNvSpPr>
              <a:spLocks noChangeShapeType="1"/>
            </p:cNvSpPr>
            <p:nvPr/>
          </p:nvSpPr>
          <p:spPr bwMode="auto">
            <a:xfrm>
              <a:off x="3168" y="289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2" name="Line 269"/>
            <p:cNvSpPr>
              <a:spLocks noChangeShapeType="1"/>
            </p:cNvSpPr>
            <p:nvPr/>
          </p:nvSpPr>
          <p:spPr bwMode="auto">
            <a:xfrm>
              <a:off x="3168" y="2703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3" name="Line 270"/>
            <p:cNvSpPr>
              <a:spLocks noChangeShapeType="1"/>
            </p:cNvSpPr>
            <p:nvPr/>
          </p:nvSpPr>
          <p:spPr bwMode="auto">
            <a:xfrm>
              <a:off x="3168" y="2520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4" name="Line 271"/>
            <p:cNvSpPr>
              <a:spLocks noChangeShapeType="1"/>
            </p:cNvSpPr>
            <p:nvPr/>
          </p:nvSpPr>
          <p:spPr bwMode="auto">
            <a:xfrm>
              <a:off x="3168" y="233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5" name="Line 272"/>
            <p:cNvSpPr>
              <a:spLocks noChangeShapeType="1"/>
            </p:cNvSpPr>
            <p:nvPr/>
          </p:nvSpPr>
          <p:spPr bwMode="auto">
            <a:xfrm>
              <a:off x="3168" y="214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6" name="Line 273"/>
            <p:cNvSpPr>
              <a:spLocks noChangeShapeType="1"/>
            </p:cNvSpPr>
            <p:nvPr/>
          </p:nvSpPr>
          <p:spPr bwMode="auto">
            <a:xfrm>
              <a:off x="3168" y="1954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7" name="Line 274"/>
            <p:cNvSpPr>
              <a:spLocks noChangeShapeType="1"/>
            </p:cNvSpPr>
            <p:nvPr/>
          </p:nvSpPr>
          <p:spPr bwMode="auto">
            <a:xfrm>
              <a:off x="3168" y="1776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008" name="Text Box 275"/>
          <p:cNvSpPr txBox="1">
            <a:spLocks noChangeArrowheads="1"/>
          </p:cNvSpPr>
          <p:nvPr/>
        </p:nvSpPr>
        <p:spPr bwMode="auto">
          <a:xfrm>
            <a:off x="268288" y="2520950"/>
            <a:ext cx="1603375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standard</a:t>
            </a:r>
          </a:p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 map</a:t>
            </a:r>
          </a:p>
        </p:txBody>
      </p:sp>
      <p:sp>
        <p:nvSpPr>
          <p:cNvPr id="332009" name="Line 276"/>
          <p:cNvSpPr>
            <a:spLocks noChangeShapeType="1"/>
          </p:cNvSpPr>
          <p:nvPr/>
        </p:nvSpPr>
        <p:spPr bwMode="auto">
          <a:xfrm>
            <a:off x="1828800" y="2819400"/>
            <a:ext cx="7620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0" name="Text Box 277"/>
          <p:cNvSpPr txBox="1">
            <a:spLocks noChangeArrowheads="1"/>
          </p:cNvSpPr>
          <p:nvPr/>
        </p:nvSpPr>
        <p:spPr bwMode="auto">
          <a:xfrm>
            <a:off x="5243513" y="5638800"/>
            <a:ext cx="1087437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fewer</a:t>
            </a:r>
            <a:br>
              <a:rPr lang="en-US" sz="2000">
                <a:latin typeface="Tahoma" pitchFamily="34" charset="0"/>
                <a:cs typeface="Arial" charset="0"/>
              </a:rPr>
            </a:br>
            <a:r>
              <a:rPr lang="en-US" sz="2000">
                <a:latin typeface="Tahoma" pitchFamily="34" charset="0"/>
                <a:cs typeface="Arial" charset="0"/>
              </a:rPr>
              <a:t>samples</a:t>
            </a:r>
          </a:p>
        </p:txBody>
      </p:sp>
      <p:sp>
        <p:nvSpPr>
          <p:cNvPr id="332011" name="Text Box 278"/>
          <p:cNvSpPr txBox="1">
            <a:spLocks noChangeArrowheads="1"/>
          </p:cNvSpPr>
          <p:nvPr/>
        </p:nvSpPr>
        <p:spPr bwMode="auto">
          <a:xfrm>
            <a:off x="6858000" y="1828800"/>
            <a:ext cx="1087438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more</a:t>
            </a:r>
            <a:br>
              <a:rPr lang="en-US" sz="2000">
                <a:latin typeface="Tahoma" pitchFamily="34" charset="0"/>
                <a:cs typeface="Arial" charset="0"/>
              </a:rPr>
            </a:br>
            <a:r>
              <a:rPr lang="en-US" sz="2000">
                <a:latin typeface="Tahoma" pitchFamily="34" charset="0"/>
                <a:cs typeface="Arial" charset="0"/>
              </a:rPr>
              <a:t>samples</a:t>
            </a:r>
          </a:p>
        </p:txBody>
      </p:sp>
      <p:sp>
        <p:nvSpPr>
          <p:cNvPr id="332012" name="Line 279"/>
          <p:cNvSpPr>
            <a:spLocks noChangeShapeType="1"/>
          </p:cNvSpPr>
          <p:nvPr/>
        </p:nvSpPr>
        <p:spPr bwMode="auto">
          <a:xfrm flipH="1" flipV="1">
            <a:off x="4572000" y="5562600"/>
            <a:ext cx="685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3" name="Line 280"/>
          <p:cNvSpPr>
            <a:spLocks noChangeShapeType="1"/>
          </p:cNvSpPr>
          <p:nvPr/>
        </p:nvSpPr>
        <p:spPr bwMode="auto">
          <a:xfrm flipH="1">
            <a:off x="6096000" y="2057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4" name="Oval 281"/>
          <p:cNvSpPr>
            <a:spLocks noChangeArrowheads="1"/>
          </p:cNvSpPr>
          <p:nvPr/>
        </p:nvSpPr>
        <p:spPr bwMode="auto">
          <a:xfrm>
            <a:off x="2514600" y="1828800"/>
            <a:ext cx="3810000" cy="533400"/>
          </a:xfrm>
          <a:prstGeom prst="ellips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2015" name="Oval 282"/>
          <p:cNvSpPr>
            <a:spLocks noChangeArrowheads="1"/>
          </p:cNvSpPr>
          <p:nvPr/>
        </p:nvSpPr>
        <p:spPr bwMode="auto">
          <a:xfrm>
            <a:off x="3995738" y="4953000"/>
            <a:ext cx="685800" cy="685800"/>
          </a:xfrm>
          <a:prstGeom prst="ellips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advTm="2472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7" name="Picture 11" descr="robotLogCompD_std_g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39036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8" name="Picture 3" descr="robotLogCompD_l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828800"/>
            <a:ext cx="39036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391400" cy="838200"/>
          </a:xfrm>
        </p:spPr>
        <p:txBody>
          <a:bodyPr anchor="ctr"/>
          <a:lstStyle/>
          <a:p>
            <a:r>
              <a:rPr lang="en-US" sz="3800" dirty="0"/>
              <a:t>Aliasing error</a:t>
            </a:r>
          </a:p>
        </p:txBody>
      </p:sp>
      <p:sp>
        <p:nvSpPr>
          <p:cNvPr id="333830" name="Text Box 5"/>
          <p:cNvSpPr txBox="1">
            <a:spLocks noChangeArrowheads="1"/>
          </p:cNvSpPr>
          <p:nvPr/>
        </p:nvSpPr>
        <p:spPr bwMode="auto">
          <a:xfrm>
            <a:off x="1219200" y="5715000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33831" name="Text Box 6"/>
          <p:cNvSpPr txBox="1">
            <a:spLocks noChangeArrowheads="1"/>
          </p:cNvSpPr>
          <p:nvPr/>
        </p:nvSpPr>
        <p:spPr bwMode="auto">
          <a:xfrm>
            <a:off x="5257800" y="5715000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Reference image</a:t>
            </a:r>
          </a:p>
        </p:txBody>
      </p:sp>
      <p:sp>
        <p:nvSpPr>
          <p:cNvPr id="695303" name="Freeform 7"/>
          <p:cNvSpPr>
            <a:spLocks/>
          </p:cNvSpPr>
          <p:nvPr/>
        </p:nvSpPr>
        <p:spPr bwMode="auto">
          <a:xfrm>
            <a:off x="2743200" y="4500563"/>
            <a:ext cx="909638" cy="1109662"/>
          </a:xfrm>
          <a:custGeom>
            <a:avLst/>
            <a:gdLst>
              <a:gd name="T0" fmla="*/ 0 w 573"/>
              <a:gd name="T1" fmla="*/ 375 h 699"/>
              <a:gd name="T2" fmla="*/ 225 w 573"/>
              <a:gd name="T3" fmla="*/ 252 h 699"/>
              <a:gd name="T4" fmla="*/ 348 w 573"/>
              <a:gd name="T5" fmla="*/ 0 h 699"/>
              <a:gd name="T6" fmla="*/ 573 w 573"/>
              <a:gd name="T7" fmla="*/ 267 h 699"/>
              <a:gd name="T8" fmla="*/ 504 w 573"/>
              <a:gd name="T9" fmla="*/ 495 h 699"/>
              <a:gd name="T10" fmla="*/ 90 w 573"/>
              <a:gd name="T11" fmla="*/ 699 h 699"/>
              <a:gd name="T12" fmla="*/ 0 w 573"/>
              <a:gd name="T13" fmla="*/ 375 h 6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3"/>
              <a:gd name="T22" fmla="*/ 0 h 699"/>
              <a:gd name="T23" fmla="*/ 573 w 573"/>
              <a:gd name="T24" fmla="*/ 699 h 6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3" h="699">
                <a:moveTo>
                  <a:pt x="0" y="375"/>
                </a:moveTo>
                <a:lnTo>
                  <a:pt x="225" y="252"/>
                </a:lnTo>
                <a:lnTo>
                  <a:pt x="348" y="0"/>
                </a:lnTo>
                <a:lnTo>
                  <a:pt x="573" y="267"/>
                </a:lnTo>
                <a:lnTo>
                  <a:pt x="504" y="495"/>
                </a:lnTo>
                <a:lnTo>
                  <a:pt x="90" y="699"/>
                </a:lnTo>
                <a:lnTo>
                  <a:pt x="0" y="375"/>
                </a:lnTo>
                <a:close/>
              </a:path>
            </a:pathLst>
          </a:custGeom>
          <a:noFill/>
          <a:ln w="57150" cap="sq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685800" y="4175125"/>
            <a:ext cx="1403350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projected</a:t>
            </a:r>
            <a:b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</a:br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texel</a:t>
            </a:r>
            <a:endParaRPr lang="en-US" sz="2000" b="1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>
            <a:off x="2057400" y="4648200"/>
            <a:ext cx="1066800" cy="4572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4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3" grpId="0" animBg="1"/>
      <p:bldP spid="695304" grpId="0"/>
      <p:bldP spid="6953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Shadow </a:t>
            </a:r>
            <a:r>
              <a:rPr lang="en-US" dirty="0"/>
              <a:t>Maps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frustum and shadow map resolution affect the accuracy of the shadow z-buffer.</a:t>
            </a:r>
            <a:endParaRPr lang="en-US" dirty="0"/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1866900" y="3543300"/>
            <a:ext cx="1333500" cy="1562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16200000">
            <a:off x="4000500" y="3771900"/>
            <a:ext cx="3200400" cy="11430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and Far Planes will affect the precision of the shadow z-buffer.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3580677" cy="181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98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-5400000">
            <a:off x="1615332" y="3998785"/>
            <a:ext cx="1020762" cy="222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 rot="5400000">
            <a:off x="1376413" y="5131466"/>
            <a:ext cx="998538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 rot="5400000">
            <a:off x="2492425" y="5107654"/>
            <a:ext cx="998537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 bwMode="auto">
          <a:xfrm rot="18531859">
            <a:off x="1748681" y="4962398"/>
            <a:ext cx="1533525" cy="674688"/>
          </a:xfrm>
          <a:prstGeom prst="parallelogram">
            <a:avLst>
              <a:gd name="adj" fmla="val 6145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 rot="18105617">
            <a:off x="2024906" y="5029073"/>
            <a:ext cx="338137" cy="6477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" name="Isosceles Triangle 12"/>
          <p:cNvSpPr>
            <a:spLocks noChangeArrowheads="1"/>
          </p:cNvSpPr>
          <p:nvPr/>
        </p:nvSpPr>
        <p:spPr bwMode="auto">
          <a:xfrm rot="-5400000">
            <a:off x="4337893" y="4003547"/>
            <a:ext cx="1020763" cy="222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 rot="5400000">
            <a:off x="3444925" y="5136228"/>
            <a:ext cx="998537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4"/>
          <p:cNvCxnSpPr>
            <a:cxnSpLocks noChangeShapeType="1"/>
          </p:cNvCxnSpPr>
          <p:nvPr/>
        </p:nvCxnSpPr>
        <p:spPr bwMode="auto">
          <a:xfrm rot="16200000" flipH="1">
            <a:off x="5318969" y="5138609"/>
            <a:ext cx="12239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Parallelogram 13"/>
          <p:cNvSpPr/>
          <p:nvPr/>
        </p:nvSpPr>
        <p:spPr bwMode="auto">
          <a:xfrm rot="18531859">
            <a:off x="4472831" y="4967159"/>
            <a:ext cx="1533525" cy="674688"/>
          </a:xfrm>
          <a:prstGeom prst="parallelogram">
            <a:avLst>
              <a:gd name="adj" fmla="val 6145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 rot="18105617">
            <a:off x="4749056" y="5033834"/>
            <a:ext cx="338138" cy="6477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texture filters to use?</a:t>
            </a:r>
            <a:endParaRPr lang="en-US" dirty="0"/>
          </a:p>
        </p:txBody>
      </p:sp>
      <p:pic>
        <p:nvPicPr>
          <p:cNvPr id="8" name="Picture 3" descr="C:\mjk\smap_linear.bmp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4648200" y="2362200"/>
            <a:ext cx="3048000" cy="33734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9" name="Picture 4" descr="C:\mjk\smap_nearest.bmp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1143000" y="2362200"/>
            <a:ext cx="2820987" cy="3355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65262" y="5718175"/>
            <a:ext cx="2252221" cy="46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GL_NEAREST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75262" y="5718175"/>
            <a:ext cx="1926811" cy="46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GL_LINEAR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Casting </a:t>
            </a:r>
            <a:r>
              <a:rPr lang="en-US" sz="2800" dirty="0"/>
              <a:t>curved shadows on curved surfaces</a:t>
            </a:r>
          </a:p>
          <a:p>
            <a:pPr lvl="1"/>
            <a:r>
              <a:rPr lang="en-US" sz="2400" dirty="0"/>
              <a:t>Image-space algorithm</a:t>
            </a:r>
          </a:p>
          <a:p>
            <a:pPr lvl="1"/>
            <a:r>
              <a:rPr lang="en-US" sz="2400" dirty="0"/>
              <a:t>Well suited for hardware implementation</a:t>
            </a:r>
            <a:endParaRPr lang="en-GB" sz="2400" dirty="0"/>
          </a:p>
        </p:txBody>
      </p:sp>
      <p:pic>
        <p:nvPicPr>
          <p:cNvPr id="375813" name="Picture 5" descr="C:\mjk\luxo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485900" y="3246438"/>
            <a:ext cx="2981325" cy="2532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5814" name="Picture 6" descr="C:\mjk\lux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4637088" y="3263900"/>
            <a:ext cx="2986087" cy="2509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1295400" y="5867400"/>
            <a:ext cx="640380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Real-Time </a:t>
            </a:r>
            <a:r>
              <a:rPr lang="en-US" sz="1400" dirty="0" err="1"/>
              <a:t>Luxo</a:t>
            </a:r>
            <a:r>
              <a:rPr lang="en-US" sz="1400" dirty="0"/>
              <a:t> Jr. …uses three dynamic shadow maps (OpenGL, GeForce3)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577850" y="1562100"/>
            <a:ext cx="8566150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FontTx/>
              <a:buChar char="•"/>
            </a:pPr>
            <a:r>
              <a:rPr lang="en-US" sz="2400" b="1"/>
              <a:t>Traditional filtering is inappropriate</a:t>
            </a:r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3602038" y="2781300"/>
            <a:ext cx="746125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5905500" y="3314700"/>
            <a:ext cx="1422400" cy="16002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7975" y="3624263"/>
            <a:ext cx="284163" cy="165100"/>
            <a:chOff x="1253" y="2079"/>
            <a:chExt cx="226" cy="120"/>
          </a:xfrm>
        </p:grpSpPr>
        <p:sp>
          <p:nvSpPr>
            <p:cNvPr id="402439" name="Oval 7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0" name="Oval 8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1" name="Oval 9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1371600" y="4114800"/>
            <a:ext cx="85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position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2443" name="Line 11"/>
          <p:cNvSpPr>
            <a:spLocks noChangeShapeType="1"/>
          </p:cNvSpPr>
          <p:nvPr/>
        </p:nvSpPr>
        <p:spPr bwMode="auto">
          <a:xfrm flipV="1">
            <a:off x="1366838" y="3924300"/>
            <a:ext cx="203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 flipV="1">
            <a:off x="2112963" y="3314700"/>
            <a:ext cx="6299200" cy="3048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2445" name="Line 13"/>
          <p:cNvSpPr>
            <a:spLocks noChangeShapeType="1"/>
          </p:cNvSpPr>
          <p:nvPr/>
        </p:nvSpPr>
        <p:spPr bwMode="auto">
          <a:xfrm>
            <a:off x="2112963" y="3771900"/>
            <a:ext cx="6434137" cy="2286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881063" y="2438400"/>
            <a:ext cx="20774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What pixel covers in</a:t>
            </a:r>
            <a:br>
              <a:rPr lang="en-US"/>
            </a:br>
            <a:r>
              <a:rPr lang="en-US"/>
              <a:t>shadow map texture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>
            <a:off x="2438400" y="3124200"/>
            <a:ext cx="40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 flipV="1">
            <a:off x="3725863" y="3581400"/>
            <a:ext cx="269875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/>
        </p:nvSpPr>
        <p:spPr bwMode="auto">
          <a:xfrm>
            <a:off x="3082925" y="4648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Texel sample</a:t>
            </a:r>
            <a:br>
              <a:rPr lang="en-US"/>
            </a:br>
            <a:r>
              <a:rPr lang="en-US"/>
              <a:t>depth = 0.25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 flipV="1">
            <a:off x="5689600" y="3771900"/>
            <a:ext cx="284163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4911725" y="4648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Texel sample</a:t>
            </a:r>
            <a:br>
              <a:rPr lang="en-US"/>
            </a:br>
            <a:r>
              <a:rPr lang="en-US"/>
              <a:t>depth = 0.63</a:t>
            </a:r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4876800"/>
            <a:ext cx="1219200" cy="1295400"/>
            <a:chOff x="1008" y="3456"/>
            <a:chExt cx="528" cy="528"/>
          </a:xfrm>
        </p:grpSpPr>
        <p:sp>
          <p:nvSpPr>
            <p:cNvPr id="402453" name="Rectangle 21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54" name="Line 22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55" name="Line 23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990600" y="56388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0.63</a:t>
            </a:r>
          </a:p>
        </p:txBody>
      </p:sp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990600" y="50292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0.25</a:t>
            </a:r>
          </a:p>
        </p:txBody>
      </p:sp>
      <p:sp>
        <p:nvSpPr>
          <p:cNvPr id="402458" name="Rectangle 26"/>
          <p:cNvSpPr>
            <a:spLocks noChangeArrowheads="1"/>
          </p:cNvSpPr>
          <p:nvPr/>
        </p:nvSpPr>
        <p:spPr bwMode="auto">
          <a:xfrm>
            <a:off x="1600200" y="50292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0.25</a:t>
            </a:r>
          </a:p>
        </p:txBody>
      </p:sp>
      <p:sp>
        <p:nvSpPr>
          <p:cNvPr id="402459" name="Rectangle 27"/>
          <p:cNvSpPr>
            <a:spLocks noChangeArrowheads="1"/>
          </p:cNvSpPr>
          <p:nvPr/>
        </p:nvSpPr>
        <p:spPr bwMode="auto">
          <a:xfrm>
            <a:off x="1600200" y="56388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0.63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315325" y="3346450"/>
            <a:ext cx="542925" cy="609600"/>
            <a:chOff x="1008" y="3456"/>
            <a:chExt cx="528" cy="528"/>
          </a:xfrm>
        </p:grpSpPr>
        <p:sp>
          <p:nvSpPr>
            <p:cNvPr id="402461" name="Rectangle 29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2" name="Line 30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3" name="Line 31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044700" y="3619500"/>
            <a:ext cx="134938" cy="152400"/>
            <a:chOff x="1008" y="3456"/>
            <a:chExt cx="528" cy="528"/>
          </a:xfrm>
        </p:grpSpPr>
        <p:sp>
          <p:nvSpPr>
            <p:cNvPr id="402465" name="Rectangle 33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6" name="Line 34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7" name="Line 35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468" name="Rectangle 36"/>
          <p:cNvSpPr>
            <a:spLocks noChangeArrowheads="1"/>
          </p:cNvSpPr>
          <p:nvPr/>
        </p:nvSpPr>
        <p:spPr bwMode="auto">
          <a:xfrm>
            <a:off x="2819400" y="5257800"/>
            <a:ext cx="4690388" cy="9802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Average(0.25, 0.25, 0.63, 0.63) = 0.44</a:t>
            </a:r>
            <a:br>
              <a:rPr lang="en-US" dirty="0"/>
            </a:br>
            <a:r>
              <a:rPr lang="en-US" dirty="0"/>
              <a:t>0.57  &gt; 0.44 so pixel is </a:t>
            </a:r>
            <a:r>
              <a:rPr lang="en-US" b="1" dirty="0"/>
              <a:t>wrongly</a:t>
            </a:r>
            <a:r>
              <a:rPr lang="en-US" dirty="0"/>
              <a:t> “in shadow”</a:t>
            </a:r>
            <a:br>
              <a:rPr lang="en-US" dirty="0"/>
            </a:br>
            <a:r>
              <a:rPr lang="en-US" dirty="0"/>
              <a:t>Truth: nothing is at 0.44, just 0.25 and 0.57</a:t>
            </a:r>
          </a:p>
        </p:txBody>
      </p:sp>
      <p:sp>
        <p:nvSpPr>
          <p:cNvPr id="402469" name="Oval 37"/>
          <p:cNvSpPr>
            <a:spLocks noChangeArrowheads="1"/>
          </p:cNvSpPr>
          <p:nvPr/>
        </p:nvSpPr>
        <p:spPr bwMode="auto">
          <a:xfrm>
            <a:off x="5011738" y="3570288"/>
            <a:ext cx="2032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2470" name="Line 38"/>
          <p:cNvSpPr>
            <a:spLocks noChangeShapeType="1"/>
          </p:cNvSpPr>
          <p:nvPr/>
        </p:nvSpPr>
        <p:spPr bwMode="auto">
          <a:xfrm flipH="1">
            <a:off x="5214938" y="2971800"/>
            <a:ext cx="542925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71" name="Rectangle 39"/>
          <p:cNvSpPr>
            <a:spLocks noChangeArrowheads="1"/>
          </p:cNvSpPr>
          <p:nvPr/>
        </p:nvSpPr>
        <p:spPr bwMode="auto">
          <a:xfrm>
            <a:off x="5824538" y="2667000"/>
            <a:ext cx="1853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Pixel depth = 0.57</a:t>
            </a:r>
            <a:endParaRPr lang="en-US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Oval 3"/>
          <p:cNvSpPr>
            <a:spLocks noChangeArrowheads="1"/>
          </p:cNvSpPr>
          <p:nvPr/>
        </p:nvSpPr>
        <p:spPr bwMode="auto">
          <a:xfrm>
            <a:off x="3617913" y="2638425"/>
            <a:ext cx="744537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5921375" y="3171825"/>
            <a:ext cx="1422400" cy="16002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93850" y="3481388"/>
            <a:ext cx="284163" cy="165100"/>
            <a:chOff x="1253" y="2079"/>
            <a:chExt cx="226" cy="120"/>
          </a:xfrm>
        </p:grpSpPr>
        <p:sp>
          <p:nvSpPr>
            <p:cNvPr id="403462" name="Oval 6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3" name="Oval 7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4" name="Oval 8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1295400" y="3962400"/>
            <a:ext cx="85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position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 flipV="1">
            <a:off x="1382713" y="3781425"/>
            <a:ext cx="203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67" name="Line 11"/>
          <p:cNvSpPr>
            <a:spLocks noChangeShapeType="1"/>
          </p:cNvSpPr>
          <p:nvPr/>
        </p:nvSpPr>
        <p:spPr bwMode="auto">
          <a:xfrm flipV="1">
            <a:off x="2127250" y="3171825"/>
            <a:ext cx="6299200" cy="3048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>
            <a:off x="2127250" y="3629025"/>
            <a:ext cx="6435725" cy="2286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895350" y="2295525"/>
            <a:ext cx="20774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What pixel covers in</a:t>
            </a:r>
            <a:br>
              <a:rPr lang="en-US"/>
            </a:br>
            <a:r>
              <a:rPr lang="en-US"/>
              <a:t>shadow map texture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2454275" y="2981325"/>
            <a:ext cx="40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 flipV="1">
            <a:off x="3740150" y="3438525"/>
            <a:ext cx="271463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2819400" y="4267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Texel sample</a:t>
            </a:r>
            <a:br>
              <a:rPr lang="en-US" dirty="0"/>
            </a:br>
            <a:r>
              <a:rPr lang="en-US" dirty="0"/>
              <a:t>depth = 0.25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 flipV="1">
            <a:off x="5705475" y="3629025"/>
            <a:ext cx="282575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4724400" y="44196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Texel sample</a:t>
            </a:r>
            <a:br>
              <a:rPr lang="en-US" dirty="0"/>
            </a:br>
            <a:r>
              <a:rPr lang="en-US" dirty="0"/>
              <a:t>depth = 0.63</a:t>
            </a:r>
            <a:endParaRPr lang="en-US" b="1" dirty="0">
              <a:latin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90600" y="4800600"/>
            <a:ext cx="1295399" cy="1325781"/>
            <a:chOff x="1008" y="3456"/>
            <a:chExt cx="528" cy="528"/>
          </a:xfrm>
        </p:grpSpPr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77" name="Line 21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78" name="Line 22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3479" name="Rectangle 23"/>
          <p:cNvSpPr>
            <a:spLocks noChangeArrowheads="1"/>
          </p:cNvSpPr>
          <p:nvPr/>
        </p:nvSpPr>
        <p:spPr bwMode="auto">
          <a:xfrm>
            <a:off x="1062036" y="4857970"/>
            <a:ext cx="1149355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Shadowed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331200" y="3203575"/>
            <a:ext cx="541338" cy="609600"/>
            <a:chOff x="1008" y="3456"/>
            <a:chExt cx="528" cy="528"/>
          </a:xfrm>
        </p:grpSpPr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060575" y="3476625"/>
            <a:ext cx="134938" cy="152400"/>
            <a:chOff x="1008" y="3456"/>
            <a:chExt cx="528" cy="528"/>
          </a:xfrm>
        </p:grpSpPr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6" name="Line 30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7" name="Line 31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3488" name="Rectangle 32"/>
          <p:cNvSpPr>
            <a:spLocks noChangeArrowheads="1"/>
          </p:cNvSpPr>
          <p:nvPr/>
        </p:nvSpPr>
        <p:spPr bwMode="auto">
          <a:xfrm>
            <a:off x="2362200" y="5181600"/>
            <a:ext cx="6477159" cy="10038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Average(0.57&gt;0.25, 0.57&gt;0.25, 0.57&lt;0.63, 0.57&lt;0.63) = 50%</a:t>
            </a:r>
            <a:br>
              <a:rPr lang="en-US" b="1" dirty="0"/>
            </a:br>
            <a:r>
              <a:rPr lang="en-US" b="1" dirty="0"/>
              <a:t>so pixel is reasonably 50% shadowed</a:t>
            </a:r>
            <a:br>
              <a:rPr lang="en-US" b="1" dirty="0"/>
            </a:br>
            <a:r>
              <a:rPr lang="en-US" b="1" dirty="0"/>
              <a:t>     (actually hardware does weighted average)</a:t>
            </a:r>
          </a:p>
        </p:txBody>
      </p:sp>
      <p:sp>
        <p:nvSpPr>
          <p:cNvPr id="403489" name="Oval 33"/>
          <p:cNvSpPr>
            <a:spLocks noChangeArrowheads="1"/>
          </p:cNvSpPr>
          <p:nvPr/>
        </p:nvSpPr>
        <p:spPr bwMode="auto">
          <a:xfrm>
            <a:off x="5027613" y="3427413"/>
            <a:ext cx="2032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3490" name="Line 34"/>
          <p:cNvSpPr>
            <a:spLocks noChangeShapeType="1"/>
          </p:cNvSpPr>
          <p:nvPr/>
        </p:nvSpPr>
        <p:spPr bwMode="auto">
          <a:xfrm flipH="1">
            <a:off x="5230813" y="2828925"/>
            <a:ext cx="541337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5840413" y="2524125"/>
            <a:ext cx="1853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Pixel depth = 0.57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3492" name="Rectangle 36"/>
          <p:cNvSpPr>
            <a:spLocks noChangeArrowheads="1"/>
          </p:cNvSpPr>
          <p:nvPr/>
        </p:nvSpPr>
        <p:spPr bwMode="auto">
          <a:xfrm>
            <a:off x="990599" y="5592982"/>
            <a:ext cx="1376981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Unshadowed</a:t>
            </a:r>
            <a:endParaRPr lang="en-US" sz="1600" dirty="0"/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577850" y="1479550"/>
            <a:ext cx="8566150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FontTx/>
              <a:buChar char="•"/>
            </a:pPr>
            <a:r>
              <a:rPr lang="en-US" sz="2400" dirty="0"/>
              <a:t>Average </a:t>
            </a:r>
            <a:r>
              <a:rPr lang="en-US" sz="2400" b="1" i="1" dirty="0"/>
              <a:t>comparison</a:t>
            </a:r>
            <a:r>
              <a:rPr lang="en-US" sz="2400" b="1" dirty="0"/>
              <a:t> </a:t>
            </a:r>
            <a:r>
              <a:rPr lang="en-US" sz="2400" b="1" i="1" dirty="0"/>
              <a:t>results</a:t>
            </a:r>
            <a:r>
              <a:rPr lang="en-US" sz="2400" dirty="0"/>
              <a:t>, not depth values</a:t>
            </a:r>
          </a:p>
        </p:txBody>
      </p:sp>
      <p:sp>
        <p:nvSpPr>
          <p:cNvPr id="40349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Percentage Closer </a:t>
            </a:r>
            <a:r>
              <a:rPr lang="en-US" sz="2800" dirty="0"/>
              <a:t>filtering</a:t>
            </a:r>
          </a:p>
          <a:p>
            <a:pPr lvl="1"/>
            <a:r>
              <a:rPr lang="en-US" sz="2400" dirty="0"/>
              <a:t>Normal texture filtering just averages color </a:t>
            </a:r>
            <a:r>
              <a:rPr lang="en-US" sz="2400" dirty="0" smtClean="0"/>
              <a:t>components, which does </a:t>
            </a:r>
            <a:r>
              <a:rPr lang="en-US" sz="2400" dirty="0"/>
              <a:t>NOT </a:t>
            </a:r>
            <a:r>
              <a:rPr lang="en-US" sz="2400" dirty="0" smtClean="0"/>
              <a:t>work here.</a:t>
            </a:r>
          </a:p>
          <a:p>
            <a:pPr lvl="1"/>
            <a:r>
              <a:rPr lang="en-US" sz="2400" dirty="0" smtClean="0"/>
              <a:t>Implies all </a:t>
            </a:r>
            <a:r>
              <a:rPr lang="en-US" sz="2400" dirty="0" err="1" smtClean="0"/>
              <a:t>texels</a:t>
            </a:r>
            <a:r>
              <a:rPr lang="en-US" sz="2400" dirty="0" smtClean="0"/>
              <a:t> need to be evaluated.</a:t>
            </a:r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3429000"/>
          <a:ext cx="7543800" cy="25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10495238" imgH="3524742" progId="">
                  <p:embed/>
                </p:oleObj>
              </mc:Choice>
              <mc:Fallback>
                <p:oleObj name="Photo Editor Photo" r:id="rId3" imgW="10495238" imgH="352474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7543800" cy="253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56388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Reeves, et al, SIGGRAPH 1987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Shadow Maps and Alpha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key advantage of shadow maps over shadow volumes is the ability to handle alpha-masked objects and textures (e.g., billboard trees, picket fences, etc.).</a:t>
            </a:r>
            <a:endParaRPr lang="en-US" sz="2400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69406"/>
            <a:ext cx="5105400" cy="39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6581001"/>
            <a:ext cx="4432624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i="1" dirty="0" smtClean="0"/>
              <a:t>from Thomas </a:t>
            </a:r>
            <a:r>
              <a:rPr lang="en-US" sz="1200" i="1" dirty="0" err="1" smtClean="0"/>
              <a:t>Annen</a:t>
            </a:r>
            <a:r>
              <a:rPr lang="en-US" sz="1200" i="1" dirty="0" smtClean="0"/>
              <a:t> et al, Exponential Shadow Maps, GI 2008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/>
            <a:r>
              <a:rPr lang="en-US" dirty="0"/>
              <a:t>Advantages:</a:t>
            </a:r>
          </a:p>
          <a:p>
            <a:pPr marL="571500" lvl="1" indent="-228600"/>
            <a:r>
              <a:rPr lang="en-US" dirty="0" smtClean="0"/>
              <a:t>No </a:t>
            </a:r>
            <a:r>
              <a:rPr lang="en-US" dirty="0"/>
              <a:t>need </a:t>
            </a:r>
            <a:r>
              <a:rPr lang="en-US" dirty="0" smtClean="0"/>
              <a:t>for silhouette’s </a:t>
            </a:r>
            <a:r>
              <a:rPr lang="en-US" dirty="0"/>
              <a:t>of the </a:t>
            </a:r>
            <a:r>
              <a:rPr lang="en-US" dirty="0" err="1" smtClean="0"/>
              <a:t>occluders</a:t>
            </a:r>
            <a:endParaRPr lang="en-US" dirty="0"/>
          </a:p>
          <a:p>
            <a:pPr marL="571500" lvl="1" indent="-228600"/>
            <a:r>
              <a:rPr lang="en-US" dirty="0" smtClean="0"/>
              <a:t>All </a:t>
            </a:r>
            <a:r>
              <a:rPr lang="en-US" dirty="0"/>
              <a:t>objects </a:t>
            </a:r>
            <a:r>
              <a:rPr lang="en-US" dirty="0" smtClean="0"/>
              <a:t>can be an occluder</a:t>
            </a:r>
            <a:endParaRPr lang="en-US" dirty="0"/>
          </a:p>
          <a:p>
            <a:pPr marL="571500" lvl="1" indent="-228600"/>
            <a:r>
              <a:rPr lang="en-US" dirty="0" smtClean="0"/>
              <a:t>Fast (less than 2x).</a:t>
            </a:r>
          </a:p>
          <a:p>
            <a:pPr marL="571500" lvl="1" indent="-228600"/>
            <a:r>
              <a:rPr lang="en-US" dirty="0" smtClean="0"/>
              <a:t>Hardware support for precision formats and filtering.</a:t>
            </a:r>
            <a:endParaRPr lang="en-US" dirty="0"/>
          </a:p>
          <a:p>
            <a:pPr marL="228600" indent="-228600"/>
            <a:r>
              <a:rPr lang="en-US" dirty="0"/>
              <a:t>Disadvantages:</a:t>
            </a:r>
          </a:p>
          <a:p>
            <a:pPr marL="571500" lvl="1" indent="-228600"/>
            <a:r>
              <a:rPr lang="en-US" dirty="0"/>
              <a:t>Aliasing is a </a:t>
            </a:r>
            <a:r>
              <a:rPr lang="en-US" b="1" dirty="0"/>
              <a:t>big</a:t>
            </a:r>
            <a:r>
              <a:rPr lang="en-US" dirty="0"/>
              <a:t> </a:t>
            </a:r>
            <a:r>
              <a:rPr lang="en-US" dirty="0" smtClean="0"/>
              <a:t>problem</a:t>
            </a:r>
          </a:p>
          <a:p>
            <a:pPr marL="571500" lvl="1" indent="-228600"/>
            <a:r>
              <a:rPr lang="en-US" dirty="0" smtClean="0"/>
              <a:t>Problems with </a:t>
            </a:r>
            <a:r>
              <a:rPr lang="en-US" dirty="0" err="1" smtClean="0"/>
              <a:t>bias’ing</a:t>
            </a:r>
            <a:r>
              <a:rPr lang="en-US" dirty="0" smtClean="0"/>
              <a:t> in the depth test.</a:t>
            </a:r>
            <a:endParaRPr lang="en-US" dirty="0"/>
          </a:p>
          <a:p>
            <a:pPr marL="571500" lvl="1" indent="-2286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283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Two-pass z-buffer algorithm:</a:t>
            </a:r>
          </a:p>
          <a:p>
            <a:pPr marL="17145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First pass: </a:t>
            </a:r>
            <a:r>
              <a:rPr lang="en-US" b="1" dirty="0"/>
              <a:t>Render scene from light</a:t>
            </a:r>
          </a:p>
          <a:p>
            <a:pPr marL="514350" lvl="1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Store z values in a shadow map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Similar to 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z-buffer.  Stores the distance from </a:t>
            </a:r>
          </a:p>
          <a:p>
            <a:pPr marL="800100" lvl="2">
              <a:lnSpc>
                <a:spcPct val="90000"/>
              </a:lnSpc>
              <a:buFontTx/>
              <a:buNone/>
              <a:tabLst>
                <a:tab pos="2117725" algn="l"/>
              </a:tabLst>
            </a:pPr>
            <a:r>
              <a:rPr lang="en-US" dirty="0"/>
              <a:t>	the light to the nearest object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38400" y="4267200"/>
            <a:ext cx="3548063" cy="1477963"/>
            <a:chOff x="5048250" y="3660775"/>
            <a:chExt cx="3548063" cy="1477963"/>
          </a:xfrm>
        </p:grpSpPr>
        <p:sp>
          <p:nvSpPr>
            <p:cNvPr id="283653" name="AutoShape 40"/>
            <p:cNvSpPr>
              <a:spLocks noChangeArrowheads="1"/>
            </p:cNvSpPr>
            <p:nvPr/>
          </p:nvSpPr>
          <p:spPr bwMode="auto">
            <a:xfrm>
              <a:off x="5791200" y="4343400"/>
              <a:ext cx="1736725" cy="795338"/>
            </a:xfrm>
            <a:custGeom>
              <a:avLst/>
              <a:gdLst>
                <a:gd name="T0" fmla="*/ 40 w 21600"/>
                <a:gd name="T1" fmla="*/ 4 h 21600"/>
                <a:gd name="T2" fmla="*/ 21 w 21600"/>
                <a:gd name="T3" fmla="*/ 8 h 21600"/>
                <a:gd name="T4" fmla="*/ 2 w 21600"/>
                <a:gd name="T5" fmla="*/ 4 h 21600"/>
                <a:gd name="T6" fmla="*/ 2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38 w 21600"/>
                <a:gd name="T13" fmla="*/ 3033 h 21600"/>
                <a:gd name="T14" fmla="*/ 18563 w 21600"/>
                <a:gd name="T15" fmla="*/ 185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75" y="21600"/>
                  </a:lnTo>
                  <a:lnTo>
                    <a:pt x="191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654" name="AutoShape 47"/>
            <p:cNvSpPr>
              <a:spLocks noChangeArrowheads="1"/>
            </p:cNvSpPr>
            <p:nvPr/>
          </p:nvSpPr>
          <p:spPr bwMode="auto">
            <a:xfrm rot="-5400000">
              <a:off x="6456363" y="3787775"/>
              <a:ext cx="369887" cy="1389063"/>
            </a:xfrm>
            <a:prstGeom prst="can">
              <a:avLst>
                <a:gd name="adj" fmla="val 0"/>
              </a:avLst>
            </a:prstGeom>
            <a:gradFill rotWithShape="0">
              <a:gsLst>
                <a:gs pos="0">
                  <a:srgbClr val="000082"/>
                </a:gs>
                <a:gs pos="50000">
                  <a:srgbClr val="0047FF"/>
                </a:gs>
                <a:gs pos="100000">
                  <a:srgbClr val="000082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0249" name="AutoShape 41"/>
            <p:cNvSpPr>
              <a:spLocks noChangeArrowheads="1"/>
            </p:cNvSpPr>
            <p:nvPr/>
          </p:nvSpPr>
          <p:spPr bwMode="auto">
            <a:xfrm>
              <a:off x="6311900" y="3660775"/>
              <a:ext cx="347663" cy="1385888"/>
            </a:xfrm>
            <a:prstGeom prst="can">
              <a:avLst>
                <a:gd name="adj" fmla="val 5625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0000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685" name="Text Box 125"/>
            <p:cNvSpPr txBox="1">
              <a:spLocks noChangeArrowheads="1"/>
            </p:cNvSpPr>
            <p:nvPr/>
          </p:nvSpPr>
          <p:spPr bwMode="auto">
            <a:xfrm>
              <a:off x="7467600" y="4419600"/>
              <a:ext cx="112871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itchFamily="18" charset="0"/>
                </a:rPr>
                <a:t>Shadow Map</a:t>
              </a:r>
            </a:p>
            <a:p>
              <a:r>
                <a:rPr lang="en-US" sz="1400" dirty="0">
                  <a:latin typeface="Times New Roman" pitchFamily="18" charset="0"/>
                </a:rPr>
                <a:t>Distance</a:t>
              </a:r>
            </a:p>
          </p:txBody>
        </p:sp>
        <p:grpSp>
          <p:nvGrpSpPr>
            <p:cNvPr id="4" name="Group 134"/>
            <p:cNvGrpSpPr>
              <a:grpSpLocks/>
            </p:cNvGrpSpPr>
            <p:nvPr/>
          </p:nvGrpSpPr>
          <p:grpSpPr bwMode="auto">
            <a:xfrm>
              <a:off x="6351588" y="4498975"/>
              <a:ext cx="304800" cy="304800"/>
              <a:chOff x="4368" y="1296"/>
              <a:chExt cx="192" cy="192"/>
            </a:xfrm>
          </p:grpSpPr>
          <p:grpSp>
            <p:nvGrpSpPr>
              <p:cNvPr id="5" name="Group 135"/>
              <p:cNvGrpSpPr>
                <a:grpSpLocks/>
              </p:cNvGrpSpPr>
              <p:nvPr/>
            </p:nvGrpSpPr>
            <p:grpSpPr bwMode="auto">
              <a:xfrm>
                <a:off x="4368" y="1296"/>
                <a:ext cx="192" cy="192"/>
                <a:chOff x="4368" y="1296"/>
                <a:chExt cx="384" cy="384"/>
              </a:xfrm>
            </p:grpSpPr>
            <p:sp>
              <p:nvSpPr>
                <p:cNvPr id="283690" name="Line 136"/>
                <p:cNvSpPr>
                  <a:spLocks noChangeShapeType="1"/>
                </p:cNvSpPr>
                <p:nvPr/>
              </p:nvSpPr>
              <p:spPr bwMode="auto">
                <a:xfrm>
                  <a:off x="4560" y="1296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1" name="Line 13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2" name="Line 138"/>
                <p:cNvSpPr>
                  <a:spLocks noChangeShapeType="1"/>
                </p:cNvSpPr>
                <p:nvPr/>
              </p:nvSpPr>
              <p:spPr bwMode="auto">
                <a:xfrm>
                  <a:off x="4421" y="1349"/>
                  <a:ext cx="278" cy="278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421" y="1349"/>
                  <a:ext cx="278" cy="278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3694" name="Oval 140"/>
              <p:cNvSpPr>
                <a:spLocks noChangeArrowheads="1"/>
              </p:cNvSpPr>
              <p:nvPr/>
            </p:nvSpPr>
            <p:spPr bwMode="auto">
              <a:xfrm>
                <a:off x="4440" y="1368"/>
                <a:ext cx="47" cy="4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51"/>
            <p:cNvGrpSpPr>
              <a:grpSpLocks/>
            </p:cNvGrpSpPr>
            <p:nvPr/>
          </p:nvGrpSpPr>
          <p:grpSpPr bwMode="auto">
            <a:xfrm rot="9824162">
              <a:off x="5048250" y="4311650"/>
              <a:ext cx="323850" cy="298450"/>
              <a:chOff x="4543" y="1341"/>
              <a:chExt cx="204" cy="188"/>
            </a:xfrm>
          </p:grpSpPr>
          <p:sp>
            <p:nvSpPr>
              <p:cNvPr id="283696" name="Freeform 152"/>
              <p:cNvSpPr>
                <a:spLocks noChangeAspect="1"/>
              </p:cNvSpPr>
              <p:nvPr/>
            </p:nvSpPr>
            <p:spPr bwMode="auto">
              <a:xfrm>
                <a:off x="4550" y="1377"/>
                <a:ext cx="29" cy="92"/>
              </a:xfrm>
              <a:custGeom>
                <a:avLst/>
                <a:gdLst>
                  <a:gd name="T0" fmla="*/ 5 w 58"/>
                  <a:gd name="T1" fmla="*/ 90 h 184"/>
                  <a:gd name="T2" fmla="*/ 2 w 58"/>
                  <a:gd name="T3" fmla="*/ 52 h 184"/>
                  <a:gd name="T4" fmla="*/ 15 w 58"/>
                  <a:gd name="T5" fmla="*/ 5 h 184"/>
                  <a:gd name="T6" fmla="*/ 28 w 58"/>
                  <a:gd name="T7" fmla="*/ 24 h 184"/>
                  <a:gd name="T8" fmla="*/ 26 w 58"/>
                  <a:gd name="T9" fmla="*/ 49 h 184"/>
                  <a:gd name="T10" fmla="*/ 14 w 58"/>
                  <a:gd name="T11" fmla="*/ 85 h 184"/>
                  <a:gd name="T12" fmla="*/ 5 w 58"/>
                  <a:gd name="T13" fmla="*/ 9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184"/>
                  <a:gd name="T23" fmla="*/ 58 w 58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184">
                    <a:moveTo>
                      <a:pt x="9" y="180"/>
                    </a:moveTo>
                    <a:cubicBezTo>
                      <a:pt x="4" y="169"/>
                      <a:pt x="0" y="132"/>
                      <a:pt x="4" y="104"/>
                    </a:cubicBezTo>
                    <a:cubicBezTo>
                      <a:pt x="8" y="76"/>
                      <a:pt x="23" y="18"/>
                      <a:pt x="31" y="9"/>
                    </a:cubicBezTo>
                    <a:cubicBezTo>
                      <a:pt x="39" y="0"/>
                      <a:pt x="52" y="33"/>
                      <a:pt x="55" y="48"/>
                    </a:cubicBezTo>
                    <a:cubicBezTo>
                      <a:pt x="58" y="63"/>
                      <a:pt x="57" y="78"/>
                      <a:pt x="52" y="98"/>
                    </a:cubicBezTo>
                    <a:cubicBezTo>
                      <a:pt x="47" y="118"/>
                      <a:pt x="34" y="156"/>
                      <a:pt x="27" y="170"/>
                    </a:cubicBezTo>
                    <a:cubicBezTo>
                      <a:pt x="20" y="184"/>
                      <a:pt x="13" y="178"/>
                      <a:pt x="9" y="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3697" name="Arc 153"/>
              <p:cNvSpPr>
                <a:spLocks noChangeAspect="1"/>
              </p:cNvSpPr>
              <p:nvPr/>
            </p:nvSpPr>
            <p:spPr bwMode="auto">
              <a:xfrm rot="-10227555">
                <a:off x="4557" y="1365"/>
                <a:ext cx="31" cy="117"/>
              </a:xfrm>
              <a:custGeom>
                <a:avLst/>
                <a:gdLst>
                  <a:gd name="T0" fmla="*/ 0 w 21600"/>
                  <a:gd name="T1" fmla="*/ 0 h 42136"/>
                  <a:gd name="T2" fmla="*/ 0 w 21600"/>
                  <a:gd name="T3" fmla="*/ 0 h 42136"/>
                  <a:gd name="T4" fmla="*/ 0 w 21600"/>
                  <a:gd name="T5" fmla="*/ 0 h 421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6"/>
                  <a:gd name="T11" fmla="*/ 21600 w 21600"/>
                  <a:gd name="T12" fmla="*/ 42136 h 4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6" fill="none" extrusionOk="0">
                    <a:moveTo>
                      <a:pt x="17743" y="42136"/>
                    </a:moveTo>
                    <a:cubicBezTo>
                      <a:pt x="7469" y="40271"/>
                      <a:pt x="0" y="31325"/>
                      <a:pt x="0" y="20883"/>
                    </a:cubicBezTo>
                    <a:cubicBezTo>
                      <a:pt x="-1" y="11079"/>
                      <a:pt x="6602" y="2504"/>
                      <a:pt x="16080" y="-1"/>
                    </a:cubicBezTo>
                  </a:path>
                  <a:path w="21600" h="42136" stroke="0" extrusionOk="0">
                    <a:moveTo>
                      <a:pt x="17743" y="42136"/>
                    </a:moveTo>
                    <a:cubicBezTo>
                      <a:pt x="7469" y="40271"/>
                      <a:pt x="0" y="31325"/>
                      <a:pt x="0" y="20883"/>
                    </a:cubicBezTo>
                    <a:cubicBezTo>
                      <a:pt x="-1" y="11079"/>
                      <a:pt x="6602" y="2504"/>
                      <a:pt x="16080" y="-1"/>
                    </a:cubicBezTo>
                    <a:lnTo>
                      <a:pt x="21600" y="20883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3698" name="Line 154"/>
              <p:cNvSpPr>
                <a:spLocks noChangeAspect="1" noChangeShapeType="1"/>
              </p:cNvSpPr>
              <p:nvPr/>
            </p:nvSpPr>
            <p:spPr bwMode="auto">
              <a:xfrm rot="11361452" flipV="1">
                <a:off x="4543" y="1434"/>
                <a:ext cx="190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3699" name="Line 155"/>
              <p:cNvSpPr>
                <a:spLocks noChangeAspect="1" noChangeShapeType="1"/>
              </p:cNvSpPr>
              <p:nvPr/>
            </p:nvSpPr>
            <p:spPr bwMode="auto">
              <a:xfrm rot="-10238548">
                <a:off x="4558" y="1341"/>
                <a:ext cx="189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3700" name="Arc 156"/>
              <p:cNvSpPr>
                <a:spLocks noChangeAspect="1"/>
              </p:cNvSpPr>
              <p:nvPr/>
            </p:nvSpPr>
            <p:spPr bwMode="auto">
              <a:xfrm rot="-10238548">
                <a:off x="4551" y="1350"/>
                <a:ext cx="158" cy="164"/>
              </a:xfrm>
              <a:custGeom>
                <a:avLst/>
                <a:gdLst>
                  <a:gd name="T0" fmla="*/ 1 w 21600"/>
                  <a:gd name="T1" fmla="*/ 0 h 22435"/>
                  <a:gd name="T2" fmla="*/ 1 w 21600"/>
                  <a:gd name="T3" fmla="*/ 1 h 22435"/>
                  <a:gd name="T4" fmla="*/ 0 w 21600"/>
                  <a:gd name="T5" fmla="*/ 1 h 224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435"/>
                  <a:gd name="T11" fmla="*/ 21600 w 21600"/>
                  <a:gd name="T12" fmla="*/ 22435 h 224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435" fill="none" extrusionOk="0">
                    <a:moveTo>
                      <a:pt x="18394" y="0"/>
                    </a:moveTo>
                    <a:cubicBezTo>
                      <a:pt x="20490" y="3404"/>
                      <a:pt x="21600" y="7324"/>
                      <a:pt x="21600" y="11322"/>
                    </a:cubicBezTo>
                    <a:cubicBezTo>
                      <a:pt x="21600" y="15236"/>
                      <a:pt x="20536" y="19078"/>
                      <a:pt x="18521" y="22434"/>
                    </a:cubicBezTo>
                  </a:path>
                  <a:path w="21600" h="22435" stroke="0" extrusionOk="0">
                    <a:moveTo>
                      <a:pt x="18394" y="0"/>
                    </a:moveTo>
                    <a:cubicBezTo>
                      <a:pt x="20490" y="3404"/>
                      <a:pt x="21600" y="7324"/>
                      <a:pt x="21600" y="11322"/>
                    </a:cubicBezTo>
                    <a:cubicBezTo>
                      <a:pt x="21600" y="15236"/>
                      <a:pt x="20536" y="19078"/>
                      <a:pt x="18521" y="22434"/>
                    </a:cubicBezTo>
                    <a:lnTo>
                      <a:pt x="0" y="1132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sz="2400" dirty="0" smtClean="0"/>
              <a:t>Second pass: </a:t>
            </a:r>
            <a:r>
              <a:rPr lang="en-US" sz="2400" b="1" dirty="0" smtClean="0"/>
              <a:t>Render scene from eye</a:t>
            </a:r>
          </a:p>
          <a:p>
            <a:pPr marL="514350" lvl="1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sz="2200" dirty="0" smtClean="0"/>
              <a:t>For each pixel to be drawn: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Do normal z-buffer computation to see if the object is visible to the eye.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If it is, compute distance from the corresponding</a:t>
            </a:r>
          </a:p>
          <a:p>
            <a:pPr marL="800100" lvl="2">
              <a:lnSpc>
                <a:spcPct val="90000"/>
              </a:lnSpc>
              <a:buFontTx/>
              <a:buNone/>
              <a:tabLst>
                <a:tab pos="2117725" algn="l"/>
              </a:tabLst>
            </a:pPr>
            <a:r>
              <a:rPr lang="en-US" sz="1800" dirty="0" smtClean="0"/>
              <a:t>	world space point to light source.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Compare this distance with the shadow map.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If distance is greater, the point is in shadow.</a:t>
            </a:r>
          </a:p>
          <a:p>
            <a:endParaRPr lang="en-US" dirty="0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4800600" y="4122738"/>
            <a:ext cx="2698750" cy="990600"/>
          </a:xfrm>
          <a:prstGeom prst="parallelogram">
            <a:avLst>
              <a:gd name="adj" fmla="val 1001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61"/>
          <p:cNvSpPr>
            <a:spLocks noChangeArrowheads="1"/>
          </p:cNvSpPr>
          <p:nvPr/>
        </p:nvSpPr>
        <p:spPr bwMode="auto">
          <a:xfrm rot="-5400000">
            <a:off x="5660231" y="3944145"/>
            <a:ext cx="288925" cy="1547812"/>
          </a:xfrm>
          <a:custGeom>
            <a:avLst/>
            <a:gdLst>
              <a:gd name="T0" fmla="*/ 3461241 w 21600"/>
              <a:gd name="T1" fmla="*/ 55456525 h 21600"/>
              <a:gd name="T2" fmla="*/ 1932360 w 21600"/>
              <a:gd name="T3" fmla="*/ 110913051 h 21600"/>
              <a:gd name="T4" fmla="*/ 403465 w 21600"/>
              <a:gd name="T5" fmla="*/ 55456525 h 21600"/>
              <a:gd name="T6" fmla="*/ 19323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5 w 21600"/>
              <a:gd name="T13" fmla="*/ 4055 h 21600"/>
              <a:gd name="T14" fmla="*/ 17545 w 21600"/>
              <a:gd name="T15" fmla="*/ 175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09" y="21600"/>
                </a:lnTo>
                <a:lnTo>
                  <a:pt x="170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6" name="Freeform 55"/>
          <p:cNvSpPr>
            <a:spLocks/>
          </p:cNvSpPr>
          <p:nvPr/>
        </p:nvSpPr>
        <p:spPr bwMode="auto">
          <a:xfrm>
            <a:off x="5005388" y="4545013"/>
            <a:ext cx="361950" cy="361950"/>
          </a:xfrm>
          <a:custGeom>
            <a:avLst/>
            <a:gdLst>
              <a:gd name="T0" fmla="*/ 0 w 228"/>
              <a:gd name="T1" fmla="*/ 361950 h 228"/>
              <a:gd name="T2" fmla="*/ 361950 w 228"/>
              <a:gd name="T3" fmla="*/ 0 h 228"/>
              <a:gd name="T4" fmla="*/ 20638 w 228"/>
              <a:gd name="T5" fmla="*/ 3175 h 228"/>
              <a:gd name="T6" fmla="*/ 0 w 228"/>
              <a:gd name="T7" fmla="*/ 36195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8"/>
              <a:gd name="T14" fmla="*/ 228 w 228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8">
                <a:moveTo>
                  <a:pt x="0" y="228"/>
                </a:moveTo>
                <a:lnTo>
                  <a:pt x="228" y="0"/>
                </a:lnTo>
                <a:lnTo>
                  <a:pt x="13" y="2"/>
                </a:lnTo>
                <a:lnTo>
                  <a:pt x="0" y="228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7" name="Freeform 70"/>
          <p:cNvSpPr>
            <a:spLocks/>
          </p:cNvSpPr>
          <p:nvPr/>
        </p:nvSpPr>
        <p:spPr bwMode="auto">
          <a:xfrm>
            <a:off x="4852988" y="4214813"/>
            <a:ext cx="1400175" cy="847725"/>
          </a:xfrm>
          <a:custGeom>
            <a:avLst/>
            <a:gdLst>
              <a:gd name="T0" fmla="*/ 642938 w 882"/>
              <a:gd name="T1" fmla="*/ 823913 h 534"/>
              <a:gd name="T2" fmla="*/ 0 w 882"/>
              <a:gd name="T3" fmla="*/ 847725 h 534"/>
              <a:gd name="T4" fmla="*/ 846138 w 882"/>
              <a:gd name="T5" fmla="*/ 0 h 534"/>
              <a:gd name="T6" fmla="*/ 1400175 w 882"/>
              <a:gd name="T7" fmla="*/ 69850 h 534"/>
              <a:gd name="T8" fmla="*/ 642938 w 882"/>
              <a:gd name="T9" fmla="*/ 82391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534"/>
              <a:gd name="T17" fmla="*/ 882 w 882"/>
              <a:gd name="T18" fmla="*/ 534 h 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534">
                <a:moveTo>
                  <a:pt x="405" y="519"/>
                </a:moveTo>
                <a:lnTo>
                  <a:pt x="0" y="534"/>
                </a:lnTo>
                <a:lnTo>
                  <a:pt x="533" y="0"/>
                </a:lnTo>
                <a:lnTo>
                  <a:pt x="882" y="44"/>
                </a:lnTo>
                <a:lnTo>
                  <a:pt x="405" y="519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73"/>
          <p:cNvSpPr>
            <a:spLocks noChangeArrowheads="1"/>
          </p:cNvSpPr>
          <p:nvPr/>
        </p:nvSpPr>
        <p:spPr bwMode="auto">
          <a:xfrm rot="-8088964">
            <a:off x="5709444" y="3858419"/>
            <a:ext cx="304800" cy="1319212"/>
          </a:xfrm>
          <a:prstGeom prst="can">
            <a:avLst>
              <a:gd name="adj" fmla="val 86442"/>
            </a:avLst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9" name="Freeform 63"/>
          <p:cNvSpPr>
            <a:spLocks/>
          </p:cNvSpPr>
          <p:nvPr/>
        </p:nvSpPr>
        <p:spPr bwMode="auto">
          <a:xfrm>
            <a:off x="5467350" y="4302125"/>
            <a:ext cx="576263" cy="525463"/>
          </a:xfrm>
          <a:custGeom>
            <a:avLst/>
            <a:gdLst>
              <a:gd name="T0" fmla="*/ 307975 w 363"/>
              <a:gd name="T1" fmla="*/ 525463 h 331"/>
              <a:gd name="T2" fmla="*/ 322263 w 363"/>
              <a:gd name="T3" fmla="*/ 400050 h 331"/>
              <a:gd name="T4" fmla="*/ 244475 w 363"/>
              <a:gd name="T5" fmla="*/ 309563 h 331"/>
              <a:gd name="T6" fmla="*/ 122238 w 363"/>
              <a:gd name="T7" fmla="*/ 301625 h 331"/>
              <a:gd name="T8" fmla="*/ 36513 w 363"/>
              <a:gd name="T9" fmla="*/ 355600 h 331"/>
              <a:gd name="T10" fmla="*/ 341313 w 363"/>
              <a:gd name="T11" fmla="*/ 49213 h 331"/>
              <a:gd name="T12" fmla="*/ 488950 w 363"/>
              <a:gd name="T13" fmla="*/ 39688 h 331"/>
              <a:gd name="T14" fmla="*/ 569913 w 363"/>
              <a:gd name="T15" fmla="*/ 153988 h 331"/>
              <a:gd name="T16" fmla="*/ 523875 w 363"/>
              <a:gd name="T17" fmla="*/ 307975 h 331"/>
              <a:gd name="T18" fmla="*/ 307975 w 363"/>
              <a:gd name="T19" fmla="*/ 525463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31"/>
              <a:gd name="T32" fmla="*/ 363 w 36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31">
                <a:moveTo>
                  <a:pt x="194" y="331"/>
                </a:moveTo>
                <a:cubicBezTo>
                  <a:pt x="213" y="304"/>
                  <a:pt x="210" y="275"/>
                  <a:pt x="203" y="252"/>
                </a:cubicBezTo>
                <a:cubicBezTo>
                  <a:pt x="196" y="229"/>
                  <a:pt x="175" y="205"/>
                  <a:pt x="154" y="195"/>
                </a:cubicBezTo>
                <a:cubicBezTo>
                  <a:pt x="133" y="185"/>
                  <a:pt x="99" y="185"/>
                  <a:pt x="77" y="190"/>
                </a:cubicBezTo>
                <a:cubicBezTo>
                  <a:pt x="55" y="195"/>
                  <a:pt x="0" y="250"/>
                  <a:pt x="23" y="224"/>
                </a:cubicBezTo>
                <a:cubicBezTo>
                  <a:pt x="44" y="203"/>
                  <a:pt x="189" y="62"/>
                  <a:pt x="215" y="31"/>
                </a:cubicBezTo>
                <a:cubicBezTo>
                  <a:pt x="241" y="0"/>
                  <a:pt x="284" y="13"/>
                  <a:pt x="308" y="25"/>
                </a:cubicBezTo>
                <a:cubicBezTo>
                  <a:pt x="332" y="36"/>
                  <a:pt x="355" y="69"/>
                  <a:pt x="359" y="97"/>
                </a:cubicBezTo>
                <a:cubicBezTo>
                  <a:pt x="363" y="125"/>
                  <a:pt x="358" y="155"/>
                  <a:pt x="330" y="194"/>
                </a:cubicBezTo>
                <a:cubicBezTo>
                  <a:pt x="305" y="221"/>
                  <a:pt x="212" y="310"/>
                  <a:pt x="194" y="331"/>
                </a:cubicBezTo>
                <a:close/>
              </a:path>
            </a:pathLst>
          </a:custGeom>
          <a:solidFill>
            <a:srgbClr val="000060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0" name="AutoShape 74"/>
          <p:cNvSpPr>
            <a:spLocks noChangeArrowheads="1"/>
          </p:cNvSpPr>
          <p:nvPr/>
        </p:nvSpPr>
        <p:spPr bwMode="auto">
          <a:xfrm rot="-8088964">
            <a:off x="5709444" y="3858419"/>
            <a:ext cx="304800" cy="1319212"/>
          </a:xfrm>
          <a:prstGeom prst="can">
            <a:avLst>
              <a:gd name="adj" fmla="val 8644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6432550" y="3657600"/>
            <a:ext cx="304800" cy="1143000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9" name="Text Box 108"/>
          <p:cNvSpPr txBox="1">
            <a:spLocks noChangeArrowheads="1"/>
          </p:cNvSpPr>
          <p:nvPr/>
        </p:nvSpPr>
        <p:spPr bwMode="auto">
          <a:xfrm>
            <a:off x="5181600" y="5257800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Point</a:t>
            </a:r>
          </a:p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to Draw</a:t>
            </a:r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 flipV="1">
            <a:off x="5697538" y="4572000"/>
            <a:ext cx="169862" cy="7620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119"/>
          <p:cNvSpPr txBox="1">
            <a:spLocks noChangeArrowheads="1"/>
          </p:cNvSpPr>
          <p:nvPr/>
        </p:nvSpPr>
        <p:spPr bwMode="auto">
          <a:xfrm>
            <a:off x="6553200" y="4876800"/>
            <a:ext cx="1106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Distance to</a:t>
            </a:r>
          </a:p>
          <a:p>
            <a:r>
              <a:rPr lang="en-US" sz="1400">
                <a:latin typeface="Times New Roman" pitchFamily="18" charset="0"/>
              </a:rPr>
              <a:t>Light Source</a:t>
            </a: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6553200" y="2895600"/>
            <a:ext cx="1171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Point Seen by</a:t>
            </a:r>
          </a:p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Light Source</a:t>
            </a:r>
          </a:p>
        </p:txBody>
      </p:sp>
      <p:sp>
        <p:nvSpPr>
          <p:cNvPr id="23" name="Oval 124"/>
          <p:cNvSpPr>
            <a:spLocks noChangeArrowheads="1"/>
          </p:cNvSpPr>
          <p:nvPr/>
        </p:nvSpPr>
        <p:spPr bwMode="auto">
          <a:xfrm>
            <a:off x="6670675" y="4411663"/>
            <a:ext cx="127000" cy="127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" name="Line 126"/>
          <p:cNvSpPr>
            <a:spLocks noChangeShapeType="1"/>
          </p:cNvSpPr>
          <p:nvPr/>
        </p:nvSpPr>
        <p:spPr bwMode="auto">
          <a:xfrm flipH="1">
            <a:off x="6781800" y="3454400"/>
            <a:ext cx="185738" cy="931863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5" name="Group 157"/>
          <p:cNvGrpSpPr>
            <a:grpSpLocks/>
          </p:cNvGrpSpPr>
          <p:nvPr/>
        </p:nvGrpSpPr>
        <p:grpSpPr bwMode="auto">
          <a:xfrm rot="5064370">
            <a:off x="6235700" y="5803900"/>
            <a:ext cx="323850" cy="298450"/>
            <a:chOff x="4543" y="1341"/>
            <a:chExt cx="204" cy="188"/>
          </a:xfrm>
        </p:grpSpPr>
        <p:sp>
          <p:nvSpPr>
            <p:cNvPr id="26" name="Freeform 158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Arc 159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160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61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Arc 162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1" name="Line 120"/>
          <p:cNvSpPr>
            <a:spLocks noChangeShapeType="1"/>
          </p:cNvSpPr>
          <p:nvPr/>
        </p:nvSpPr>
        <p:spPr bwMode="auto">
          <a:xfrm flipV="1">
            <a:off x="5867400" y="4876800"/>
            <a:ext cx="1973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7840663" y="47752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120"/>
          <p:cNvSpPr>
            <a:spLocks noChangeShapeType="1"/>
          </p:cNvSpPr>
          <p:nvPr/>
        </p:nvSpPr>
        <p:spPr bwMode="auto">
          <a:xfrm>
            <a:off x="5867400" y="4784725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20"/>
          <p:cNvSpPr>
            <a:spLocks noChangeShapeType="1"/>
          </p:cNvSpPr>
          <p:nvPr/>
        </p:nvSpPr>
        <p:spPr bwMode="auto">
          <a:xfrm flipV="1">
            <a:off x="6688138" y="4208463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20"/>
          <p:cNvSpPr>
            <a:spLocks noChangeShapeType="1"/>
          </p:cNvSpPr>
          <p:nvPr/>
        </p:nvSpPr>
        <p:spPr bwMode="auto">
          <a:xfrm>
            <a:off x="7856538" y="4122738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6696075" y="4116388"/>
            <a:ext cx="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Oval 124"/>
          <p:cNvSpPr>
            <a:spLocks noChangeArrowheads="1"/>
          </p:cNvSpPr>
          <p:nvPr/>
        </p:nvSpPr>
        <p:spPr bwMode="auto">
          <a:xfrm>
            <a:off x="5797550" y="4437063"/>
            <a:ext cx="127000" cy="127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 rot="-1984899">
            <a:off x="5348288" y="4732338"/>
            <a:ext cx="287337" cy="322262"/>
          </a:xfrm>
          <a:prstGeom prst="flowChartConnector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un 38"/>
          <p:cNvSpPr/>
          <p:nvPr/>
        </p:nvSpPr>
        <p:spPr bwMode="auto">
          <a:xfrm>
            <a:off x="8077200" y="4275138"/>
            <a:ext cx="381000" cy="381000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World-space ties the two passes together.</a:t>
            </a:r>
            <a:endParaRPr lang="en-GB" sz="2800" dirty="0"/>
          </a:p>
        </p:txBody>
      </p:sp>
      <p:pic>
        <p:nvPicPr>
          <p:cNvPr id="174084" name="Picture 4" descr="Fig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2232025"/>
            <a:ext cx="8778875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pic>
        <p:nvPicPr>
          <p:cNvPr id="377859" name="Picture 3" descr="D:\stefan\talk\pics\bench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86138"/>
            <a:ext cx="4324350" cy="2862262"/>
          </a:xfrm>
          <a:prstGeom prst="rect">
            <a:avLst/>
          </a:prstGeom>
          <a:noFill/>
        </p:spPr>
      </p:pic>
      <p:pic>
        <p:nvPicPr>
          <p:cNvPr id="377860" name="Picture 4" descr="D:\stefan\talk\pics\benchma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311525" cy="2870200"/>
          </a:xfrm>
          <a:prstGeom prst="rect">
            <a:avLst/>
          </a:prstGeom>
          <a:noFill/>
        </p:spPr>
      </p:pic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Shadow map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5334000" y="2971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latin typeface="Times New Roman" pitchFamily="18" charset="0"/>
              </a:rPr>
              <a:t>Final scene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4" name="Picture 4" descr="D:\stefan\talk\pics\benchma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863" y="3927475"/>
            <a:ext cx="2703512" cy="2343150"/>
          </a:xfrm>
          <a:prstGeom prst="rect">
            <a:avLst/>
          </a:prstGeom>
          <a:noFill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Hardware implementation</a:t>
            </a:r>
          </a:p>
          <a:p>
            <a:pPr lvl="1"/>
            <a:r>
              <a:rPr lang="en-US" sz="2400" dirty="0"/>
              <a:t>Render scene to z-buffer (light source view)</a:t>
            </a:r>
          </a:p>
          <a:p>
            <a:pPr lvl="2"/>
            <a:r>
              <a:rPr lang="en-US" sz="2000" dirty="0" err="1"/>
              <a:t>Depthbuffer</a:t>
            </a:r>
            <a:r>
              <a:rPr lang="en-US" sz="2000" dirty="0"/>
              <a:t>-to-texture copy</a:t>
            </a:r>
          </a:p>
          <a:p>
            <a:pPr lvl="2"/>
            <a:r>
              <a:rPr lang="en-US" sz="2000" dirty="0" err="1" smtClean="0"/>
              <a:t>RenderTexture</a:t>
            </a:r>
            <a:r>
              <a:rPr lang="en-US" sz="2000" dirty="0" smtClean="0"/>
              <a:t> with FBO</a:t>
            </a:r>
            <a:endParaRPr lang="en-US" sz="2000" dirty="0"/>
          </a:p>
          <a:p>
            <a:pPr lvl="1"/>
            <a:r>
              <a:rPr lang="en-GB" sz="2400" dirty="0"/>
              <a:t>Depth values of </a:t>
            </a:r>
            <a:r>
              <a:rPr lang="en-GB" sz="2400" dirty="0" smtClean="0"/>
              <a:t>front most pixels</a:t>
            </a:r>
            <a:endParaRPr lang="en-GB" sz="2400" dirty="0"/>
          </a:p>
          <a:p>
            <a:pPr lvl="2"/>
            <a:r>
              <a:rPr lang="en-GB" sz="2000" dirty="0"/>
              <a:t>These are the first </a:t>
            </a:r>
            <a:r>
              <a:rPr lang="en-GB" sz="2000" dirty="0" err="1" smtClean="0"/>
              <a:t>occluders</a:t>
            </a:r>
            <a:endParaRPr lang="en-GB" sz="2000" dirty="0" smtClean="0"/>
          </a:p>
          <a:p>
            <a:pPr lvl="1"/>
            <a:r>
              <a:rPr lang="en-GB" dirty="0" smtClean="0"/>
              <a:t>Issues:</a:t>
            </a:r>
          </a:p>
          <a:p>
            <a:pPr lvl="2"/>
            <a:r>
              <a:rPr lang="en-GB" dirty="0" smtClean="0"/>
              <a:t>How do we sample / filter?</a:t>
            </a:r>
          </a:p>
          <a:p>
            <a:pPr lvl="2"/>
            <a:r>
              <a:rPr lang="en-GB" dirty="0" smtClean="0"/>
              <a:t>How do we test?</a:t>
            </a:r>
          </a:p>
          <a:p>
            <a:pPr lvl="2"/>
            <a:r>
              <a:rPr lang="en-GB" dirty="0" smtClean="0"/>
              <a:t>Transformations?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2846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2117725" algn="l"/>
              </a:tabLst>
            </a:pPr>
            <a:r>
              <a:rPr lang="en-US"/>
              <a:t>Two-pass </a:t>
            </a:r>
            <a:r>
              <a:rPr lang="en-US" i="1"/>
              <a:t>z</a:t>
            </a:r>
            <a:r>
              <a:rPr lang="en-US"/>
              <a:t>-buffer algorithm:</a:t>
            </a:r>
          </a:p>
          <a:p>
            <a:pPr marL="571500" lvl="1" indent="-228600">
              <a:tabLst>
                <a:tab pos="2117725" algn="l"/>
              </a:tabLst>
            </a:pPr>
            <a:r>
              <a:rPr lang="en-US"/>
              <a:t>Need to convert points from </a:t>
            </a:r>
          </a:p>
          <a:p>
            <a:pPr marL="571500" lvl="1" indent="-228600">
              <a:buFontTx/>
              <a:buNone/>
              <a:tabLst>
                <a:tab pos="2117725" algn="l"/>
              </a:tabLst>
            </a:pPr>
            <a:r>
              <a:rPr lang="en-US"/>
              <a:t>	world-space to light-space:</a:t>
            </a:r>
          </a:p>
        </p:txBody>
      </p:sp>
      <p:sp>
        <p:nvSpPr>
          <p:cNvPr id="284677" name="AutoShape 5"/>
          <p:cNvSpPr>
            <a:spLocks noChangeArrowheads="1"/>
          </p:cNvSpPr>
          <p:nvPr/>
        </p:nvSpPr>
        <p:spPr bwMode="auto">
          <a:xfrm>
            <a:off x="6172200" y="2579687"/>
            <a:ext cx="1736725" cy="795338"/>
          </a:xfrm>
          <a:custGeom>
            <a:avLst/>
            <a:gdLst>
              <a:gd name="T0" fmla="*/ 40 w 21600"/>
              <a:gd name="T1" fmla="*/ 4 h 21600"/>
              <a:gd name="T2" fmla="*/ 21 w 21600"/>
              <a:gd name="T3" fmla="*/ 8 h 21600"/>
              <a:gd name="T4" fmla="*/ 2 w 21600"/>
              <a:gd name="T5" fmla="*/ 4 h 21600"/>
              <a:gd name="T6" fmla="*/ 2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38 w 21600"/>
              <a:gd name="T13" fmla="*/ 3033 h 21600"/>
              <a:gd name="T14" fmla="*/ 18563 w 21600"/>
              <a:gd name="T15" fmla="*/ 185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75" y="21600"/>
                </a:lnTo>
                <a:lnTo>
                  <a:pt x="191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78" name="AutoShape 6"/>
          <p:cNvSpPr>
            <a:spLocks noChangeArrowheads="1"/>
          </p:cNvSpPr>
          <p:nvPr/>
        </p:nvSpPr>
        <p:spPr bwMode="auto">
          <a:xfrm rot="-5400000">
            <a:off x="6837363" y="2024062"/>
            <a:ext cx="369887" cy="1389063"/>
          </a:xfrm>
          <a:prstGeom prst="can">
            <a:avLst>
              <a:gd name="adj" fmla="val 0"/>
            </a:avLst>
          </a:prstGeom>
          <a:gradFill rotWithShape="0">
            <a:gsLst>
              <a:gs pos="0">
                <a:srgbClr val="000082"/>
              </a:gs>
              <a:gs pos="50000">
                <a:srgbClr val="0047F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51239" name="AutoShape 7"/>
          <p:cNvSpPr>
            <a:spLocks noChangeArrowheads="1"/>
          </p:cNvSpPr>
          <p:nvPr/>
        </p:nvSpPr>
        <p:spPr bwMode="auto">
          <a:xfrm>
            <a:off x="6692900" y="1897062"/>
            <a:ext cx="347663" cy="1385888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>
            <a:off x="5791200" y="4191000"/>
            <a:ext cx="2698750" cy="990600"/>
          </a:xfrm>
          <a:prstGeom prst="parallelogram">
            <a:avLst>
              <a:gd name="adj" fmla="val 1001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1" name="AutoShape 9"/>
          <p:cNvSpPr>
            <a:spLocks noChangeArrowheads="1"/>
          </p:cNvSpPr>
          <p:nvPr/>
        </p:nvSpPr>
        <p:spPr bwMode="auto">
          <a:xfrm rot="-5400000">
            <a:off x="6650831" y="4012407"/>
            <a:ext cx="288925" cy="1547812"/>
          </a:xfrm>
          <a:custGeom>
            <a:avLst/>
            <a:gdLst>
              <a:gd name="T0" fmla="*/ 3461241 w 21600"/>
              <a:gd name="T1" fmla="*/ 55456525 h 21600"/>
              <a:gd name="T2" fmla="*/ 1932360 w 21600"/>
              <a:gd name="T3" fmla="*/ 110913051 h 21600"/>
              <a:gd name="T4" fmla="*/ 403465 w 21600"/>
              <a:gd name="T5" fmla="*/ 55456525 h 21600"/>
              <a:gd name="T6" fmla="*/ 19323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5 w 21600"/>
              <a:gd name="T13" fmla="*/ 4055 h 21600"/>
              <a:gd name="T14" fmla="*/ 17545 w 21600"/>
              <a:gd name="T15" fmla="*/ 175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09" y="21600"/>
                </a:lnTo>
                <a:lnTo>
                  <a:pt x="170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2" name="Freeform 10"/>
          <p:cNvSpPr>
            <a:spLocks/>
          </p:cNvSpPr>
          <p:nvPr/>
        </p:nvSpPr>
        <p:spPr bwMode="auto">
          <a:xfrm>
            <a:off x="5995988" y="4613275"/>
            <a:ext cx="361950" cy="361950"/>
          </a:xfrm>
          <a:custGeom>
            <a:avLst/>
            <a:gdLst>
              <a:gd name="T0" fmla="*/ 0 w 228"/>
              <a:gd name="T1" fmla="*/ 361950 h 228"/>
              <a:gd name="T2" fmla="*/ 361950 w 228"/>
              <a:gd name="T3" fmla="*/ 0 h 228"/>
              <a:gd name="T4" fmla="*/ 20638 w 228"/>
              <a:gd name="T5" fmla="*/ 3175 h 228"/>
              <a:gd name="T6" fmla="*/ 0 w 228"/>
              <a:gd name="T7" fmla="*/ 36195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8"/>
              <a:gd name="T14" fmla="*/ 228 w 228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8">
                <a:moveTo>
                  <a:pt x="0" y="228"/>
                </a:moveTo>
                <a:lnTo>
                  <a:pt x="228" y="0"/>
                </a:lnTo>
                <a:lnTo>
                  <a:pt x="13" y="2"/>
                </a:lnTo>
                <a:lnTo>
                  <a:pt x="0" y="228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3" name="Freeform 11"/>
          <p:cNvSpPr>
            <a:spLocks/>
          </p:cNvSpPr>
          <p:nvPr/>
        </p:nvSpPr>
        <p:spPr bwMode="auto">
          <a:xfrm>
            <a:off x="5843588" y="4283075"/>
            <a:ext cx="1400175" cy="847725"/>
          </a:xfrm>
          <a:custGeom>
            <a:avLst/>
            <a:gdLst>
              <a:gd name="T0" fmla="*/ 642938 w 882"/>
              <a:gd name="T1" fmla="*/ 823913 h 534"/>
              <a:gd name="T2" fmla="*/ 0 w 882"/>
              <a:gd name="T3" fmla="*/ 847725 h 534"/>
              <a:gd name="T4" fmla="*/ 846138 w 882"/>
              <a:gd name="T5" fmla="*/ 0 h 534"/>
              <a:gd name="T6" fmla="*/ 1400175 w 882"/>
              <a:gd name="T7" fmla="*/ 69850 h 534"/>
              <a:gd name="T8" fmla="*/ 642938 w 882"/>
              <a:gd name="T9" fmla="*/ 82391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534"/>
              <a:gd name="T17" fmla="*/ 882 w 882"/>
              <a:gd name="T18" fmla="*/ 534 h 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534">
                <a:moveTo>
                  <a:pt x="405" y="519"/>
                </a:moveTo>
                <a:lnTo>
                  <a:pt x="0" y="534"/>
                </a:lnTo>
                <a:lnTo>
                  <a:pt x="533" y="0"/>
                </a:lnTo>
                <a:lnTo>
                  <a:pt x="882" y="44"/>
                </a:lnTo>
                <a:lnTo>
                  <a:pt x="405" y="519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4" name="AutoShape 12"/>
          <p:cNvSpPr>
            <a:spLocks noChangeArrowheads="1"/>
          </p:cNvSpPr>
          <p:nvPr/>
        </p:nvSpPr>
        <p:spPr bwMode="auto">
          <a:xfrm>
            <a:off x="5791200" y="4191000"/>
            <a:ext cx="2698750" cy="990600"/>
          </a:xfrm>
          <a:prstGeom prst="parallelogram">
            <a:avLst>
              <a:gd name="adj" fmla="val 100158"/>
            </a:avLst>
          </a:prstGeom>
          <a:noFill/>
          <a:ln w="9525">
            <a:solidFill>
              <a:srgbClr val="783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5" name="AutoShape 13"/>
          <p:cNvSpPr>
            <a:spLocks noChangeArrowheads="1"/>
          </p:cNvSpPr>
          <p:nvPr/>
        </p:nvSpPr>
        <p:spPr bwMode="auto">
          <a:xfrm rot="-8088964">
            <a:off x="6700044" y="3926681"/>
            <a:ext cx="304800" cy="1319212"/>
          </a:xfrm>
          <a:prstGeom prst="can">
            <a:avLst>
              <a:gd name="adj" fmla="val 86442"/>
            </a:avLst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6" name="Freeform 14"/>
          <p:cNvSpPr>
            <a:spLocks/>
          </p:cNvSpPr>
          <p:nvPr/>
        </p:nvSpPr>
        <p:spPr bwMode="auto">
          <a:xfrm>
            <a:off x="6457950" y="4370387"/>
            <a:ext cx="576263" cy="525463"/>
          </a:xfrm>
          <a:custGeom>
            <a:avLst/>
            <a:gdLst>
              <a:gd name="T0" fmla="*/ 307975 w 363"/>
              <a:gd name="T1" fmla="*/ 525463 h 331"/>
              <a:gd name="T2" fmla="*/ 322263 w 363"/>
              <a:gd name="T3" fmla="*/ 400050 h 331"/>
              <a:gd name="T4" fmla="*/ 244475 w 363"/>
              <a:gd name="T5" fmla="*/ 309563 h 331"/>
              <a:gd name="T6" fmla="*/ 122238 w 363"/>
              <a:gd name="T7" fmla="*/ 301625 h 331"/>
              <a:gd name="T8" fmla="*/ 36513 w 363"/>
              <a:gd name="T9" fmla="*/ 355600 h 331"/>
              <a:gd name="T10" fmla="*/ 341313 w 363"/>
              <a:gd name="T11" fmla="*/ 49213 h 331"/>
              <a:gd name="T12" fmla="*/ 488950 w 363"/>
              <a:gd name="T13" fmla="*/ 39688 h 331"/>
              <a:gd name="T14" fmla="*/ 569913 w 363"/>
              <a:gd name="T15" fmla="*/ 153988 h 331"/>
              <a:gd name="T16" fmla="*/ 523875 w 363"/>
              <a:gd name="T17" fmla="*/ 307975 h 331"/>
              <a:gd name="T18" fmla="*/ 307975 w 363"/>
              <a:gd name="T19" fmla="*/ 525463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31"/>
              <a:gd name="T32" fmla="*/ 363 w 36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31">
                <a:moveTo>
                  <a:pt x="194" y="331"/>
                </a:moveTo>
                <a:cubicBezTo>
                  <a:pt x="213" y="304"/>
                  <a:pt x="210" y="275"/>
                  <a:pt x="203" y="252"/>
                </a:cubicBezTo>
                <a:cubicBezTo>
                  <a:pt x="196" y="229"/>
                  <a:pt x="175" y="205"/>
                  <a:pt x="154" y="195"/>
                </a:cubicBezTo>
                <a:cubicBezTo>
                  <a:pt x="133" y="185"/>
                  <a:pt x="99" y="185"/>
                  <a:pt x="77" y="190"/>
                </a:cubicBezTo>
                <a:cubicBezTo>
                  <a:pt x="55" y="195"/>
                  <a:pt x="0" y="250"/>
                  <a:pt x="23" y="224"/>
                </a:cubicBezTo>
                <a:cubicBezTo>
                  <a:pt x="44" y="203"/>
                  <a:pt x="189" y="62"/>
                  <a:pt x="215" y="31"/>
                </a:cubicBezTo>
                <a:cubicBezTo>
                  <a:pt x="241" y="0"/>
                  <a:pt x="284" y="13"/>
                  <a:pt x="308" y="25"/>
                </a:cubicBezTo>
                <a:cubicBezTo>
                  <a:pt x="332" y="36"/>
                  <a:pt x="355" y="69"/>
                  <a:pt x="359" y="97"/>
                </a:cubicBezTo>
                <a:cubicBezTo>
                  <a:pt x="363" y="125"/>
                  <a:pt x="358" y="155"/>
                  <a:pt x="330" y="194"/>
                </a:cubicBezTo>
                <a:cubicBezTo>
                  <a:pt x="305" y="221"/>
                  <a:pt x="212" y="310"/>
                  <a:pt x="194" y="331"/>
                </a:cubicBezTo>
                <a:close/>
              </a:path>
            </a:pathLst>
          </a:custGeom>
          <a:solidFill>
            <a:srgbClr val="000060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7" name="AutoShape 15"/>
          <p:cNvSpPr>
            <a:spLocks noChangeArrowheads="1"/>
          </p:cNvSpPr>
          <p:nvPr/>
        </p:nvSpPr>
        <p:spPr bwMode="auto">
          <a:xfrm rot="-8088964">
            <a:off x="6700044" y="3926681"/>
            <a:ext cx="304800" cy="1319212"/>
          </a:xfrm>
          <a:prstGeom prst="can">
            <a:avLst>
              <a:gd name="adj" fmla="val 8644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8" name="AutoShape 16"/>
          <p:cNvSpPr>
            <a:spLocks noChangeArrowheads="1"/>
          </p:cNvSpPr>
          <p:nvPr/>
        </p:nvSpPr>
        <p:spPr bwMode="auto">
          <a:xfrm>
            <a:off x="7423150" y="3725862"/>
            <a:ext cx="304800" cy="1143000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1038225" y="3286125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World Space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3657600" y="3276600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Light Space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1143000" y="4724400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Eye Space</a:t>
            </a:r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>
            <a:off x="2590800" y="3505200"/>
            <a:ext cx="1038225" cy="95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1676400" y="3733800"/>
            <a:ext cx="0" cy="9906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 flipV="1">
            <a:off x="1905000" y="3733800"/>
            <a:ext cx="0" cy="9906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1828800" y="4038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endParaRPr lang="en-US" i="1" baseline="-25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1249363" y="40401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>
                <a:solidFill>
                  <a:srgbClr val="00008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2209800" y="3657600"/>
            <a:ext cx="1676400" cy="1066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8" name="Text Box 26"/>
          <p:cNvSpPr txBox="1">
            <a:spLocks noChangeArrowheads="1"/>
          </p:cNvSpPr>
          <p:nvPr/>
        </p:nvSpPr>
        <p:spPr bwMode="auto">
          <a:xfrm>
            <a:off x="1295400" y="5105400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= viewing transformation</a:t>
            </a:r>
          </a:p>
          <a:p>
            <a:pPr algn="l"/>
            <a:r>
              <a:rPr lang="en-US" sz="2000" b="1" i="1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 = transformation to light space</a:t>
            </a:r>
            <a:endParaRPr lang="en-US" sz="2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2971800" y="3200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L</a:t>
            </a:r>
            <a:endParaRPr lang="en-US" i="1" baseline="-25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700" name="Text Box 28"/>
          <p:cNvSpPr txBox="1">
            <a:spLocks noChangeArrowheads="1"/>
          </p:cNvSpPr>
          <p:nvPr/>
        </p:nvSpPr>
        <p:spPr bwMode="auto">
          <a:xfrm rot="-1934488">
            <a:off x="2590800" y="3886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>
                <a:solidFill>
                  <a:srgbClr val="00008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84701" name="Text Box 29"/>
          <p:cNvSpPr txBox="1">
            <a:spLocks noChangeArrowheads="1"/>
          </p:cNvSpPr>
          <p:nvPr/>
        </p:nvSpPr>
        <p:spPr bwMode="auto">
          <a:xfrm>
            <a:off x="1371600" y="5791200"/>
            <a:ext cx="1189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p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en-US" dirty="0">
                <a:solidFill>
                  <a:srgbClr val="00008C"/>
                </a:solidFill>
                <a:latin typeface="Times New Roman" pitchFamily="18" charset="0"/>
              </a:rPr>
              <a:t> = 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L</a:t>
            </a:r>
            <a:r>
              <a:rPr lang="en-US" b="1" i="1" baseline="-25000" dirty="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 dirty="0">
                <a:solidFill>
                  <a:srgbClr val="00008C"/>
                </a:solidFill>
                <a:latin typeface="Times New Roman" pitchFamily="18" charset="0"/>
              </a:rPr>
              <a:t>-1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84702" name="AutoShape 30"/>
          <p:cNvSpPr>
            <a:spLocks noChangeArrowheads="1"/>
          </p:cNvSpPr>
          <p:nvPr/>
        </p:nvSpPr>
        <p:spPr bwMode="auto">
          <a:xfrm rot="-1984899">
            <a:off x="6338888" y="4800600"/>
            <a:ext cx="287337" cy="322262"/>
          </a:xfrm>
          <a:prstGeom prst="flowChartConnector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6800" y="1066800"/>
            <a:ext cx="7010400" cy="5113338"/>
          </a:xfrm>
          <a:noFill/>
        </p:spPr>
      </p:pic>
      <p:sp>
        <p:nvSpPr>
          <p:cNvPr id="287746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Aliasing in Shadow Maps</a:t>
            </a:r>
          </a:p>
        </p:txBody>
      </p:sp>
      <p:sp>
        <p:nvSpPr>
          <p:cNvPr id="287748" name="TextBox 4"/>
          <p:cNvSpPr txBox="1">
            <a:spLocks noChangeArrowheads="1"/>
          </p:cNvSpPr>
          <p:nvPr/>
        </p:nvSpPr>
        <p:spPr bwMode="auto">
          <a:xfrm>
            <a:off x="1066800" y="5943600"/>
            <a:ext cx="692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Temp_CorpPreso_02_BLK">
  <a:themeElements>
    <a:clrScheme name="PPT_Temp_CorpPreso_02_BLK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_CorpPreso_02_B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_CorpPreso_02_BLK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2083</TotalTime>
  <Words>569</Words>
  <Application>Microsoft Office PowerPoint</Application>
  <PresentationFormat>On-screen Show (4:3)</PresentationFormat>
  <Paragraphs>158</Paragraphs>
  <Slides>24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Tahoma</vt:lpstr>
      <vt:lpstr>Times New Roman</vt:lpstr>
      <vt:lpstr>Wingdings</vt:lpstr>
      <vt:lpstr>OSU_BrutusCrawfis</vt:lpstr>
      <vt:lpstr>PPT_Temp_CorpPreso_02_BLK</vt:lpstr>
      <vt:lpstr>Image</vt:lpstr>
      <vt:lpstr>Photo Editor Photo</vt:lpstr>
      <vt:lpstr>Real-time Rendering  Shadow Maps</vt:lpstr>
      <vt:lpstr>Shadow Maps</vt:lpstr>
      <vt:lpstr>Shadow Maps</vt:lpstr>
      <vt:lpstr>Shadow Maps</vt:lpstr>
      <vt:lpstr>Shadow Maps</vt:lpstr>
      <vt:lpstr>Shadow Maps</vt:lpstr>
      <vt:lpstr>Shadow Maps</vt:lpstr>
      <vt:lpstr>Shadow Maps</vt:lpstr>
      <vt:lpstr>Aliasing in Shadow Maps</vt:lpstr>
      <vt:lpstr>Aliasing error</vt:lpstr>
      <vt:lpstr>Aliasing error</vt:lpstr>
      <vt:lpstr>Aliasing error</vt:lpstr>
      <vt:lpstr>Aliasing error</vt:lpstr>
      <vt:lpstr>Aliasing error</vt:lpstr>
      <vt:lpstr>Aliasing error</vt:lpstr>
      <vt:lpstr>Aliasing error</vt:lpstr>
      <vt:lpstr>Shadow Maps</vt:lpstr>
      <vt:lpstr>Shadow Maps</vt:lpstr>
      <vt:lpstr>Shadow Maps</vt:lpstr>
      <vt:lpstr>Shadow Maps</vt:lpstr>
      <vt:lpstr>Shadow Maps</vt:lpstr>
      <vt:lpstr>Shadow Maps</vt:lpstr>
      <vt:lpstr>Shadow Maps and Alpha Testing</vt:lpstr>
      <vt:lpstr>Shadow Maps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Rendering  Shadow Maps</dc:title>
  <dc:creator>Roger Crawfis</dc:creator>
  <cp:lastModifiedBy>Roger Crawfis</cp:lastModifiedBy>
  <cp:revision>109</cp:revision>
  <dcterms:created xsi:type="dcterms:W3CDTF">2009-02-27T16:51:04Z</dcterms:created>
  <dcterms:modified xsi:type="dcterms:W3CDTF">2017-11-01T23:08:14Z</dcterms:modified>
</cp:coreProperties>
</file>