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38EC1-7A23-4E4A-B585-80D80F317CFC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8023C-4F78-45FF-91F8-A9FCBF1E0D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A7488EA8-E45F-4143-93DD-9FDDF2AA842F}" type="slidenum">
              <a:rPr lang="en-US" altLang="zh-CN" sz="1200" kern="1200">
                <a:solidFill>
                  <a:prstClr val="black"/>
                </a:solidFill>
                <a:latin typeface="Arial" pitchFamily="34" charset="0"/>
                <a:ea typeface="宋体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 sz="1200" kern="1200">
              <a:solidFill>
                <a:prstClr val="black"/>
              </a:solidFill>
              <a:latin typeface="Arial" pitchFamily="34" charset="0"/>
              <a:ea typeface="宋体"/>
              <a:cs typeface="+mn-cs"/>
            </a:endParaRPr>
          </a:p>
        </p:txBody>
      </p:sp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Compared add keyword, it is more flexbile and extensible</a:t>
            </a:r>
          </a:p>
          <a:p>
            <a:r>
              <a:rPr lang="en-US" altLang="zh-CN"/>
              <a:t>Compiler features</a:t>
            </a:r>
          </a:p>
          <a:p>
            <a:r>
              <a:rPr lang="en-US" altLang="zh-CN"/>
              <a:t>Not all the classes you write are web service, just mark some of your class as web service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E28CCD7D-FFB2-4C27-9F4B-58A0332AE1B0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27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Compiler directives are supported just like in C++ with a notable exception of Macros. The reason is that macros can change the behavior of the code just by changing a define. It also makes debugger really harder and also makes a lot more difficult to make proper optimizations.</a:t>
            </a:r>
          </a:p>
          <a:p>
            <a:r>
              <a:rPr lang="en-US"/>
              <a:t>However, there is a attribute called Conditional that can be used to suppress methods based on a define. This is how a type-safe Assert is implemented in C# without macros.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97B2C0A4-28EC-4DA2-A497-662CBFF52B9A}" type="slidenum">
              <a:rPr lang="en-US" altLang="zh-CN" sz="1200" kern="1200">
                <a:solidFill>
                  <a:prstClr val="black"/>
                </a:solidFill>
                <a:latin typeface="Arial" pitchFamily="34" charset="0"/>
                <a:ea typeface="宋体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 sz="1200" kern="1200">
              <a:solidFill>
                <a:prstClr val="black"/>
              </a:solidFill>
              <a:latin typeface="Arial" pitchFamily="34" charset="0"/>
              <a:ea typeface="宋体"/>
              <a:cs typeface="+mn-cs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/>
              <a:t>Attributes can be</a:t>
            </a:r>
          </a:p>
          <a:p>
            <a:pPr lvl="2"/>
            <a:r>
              <a:rPr lang="en-US" altLang="zh-CN" dirty="0"/>
              <a:t>Attached to types and members</a:t>
            </a:r>
          </a:p>
          <a:p>
            <a:pPr lvl="2"/>
            <a:r>
              <a:rPr lang="en-US" altLang="zh-CN" dirty="0"/>
              <a:t>Examined at run-time using reflection</a:t>
            </a:r>
          </a:p>
          <a:p>
            <a:r>
              <a:rPr lang="en-US" altLang="zh-CN" sz="900" dirty="0"/>
              <a:t>Completely extensible</a:t>
            </a:r>
          </a:p>
          <a:p>
            <a:pPr lvl="2"/>
            <a:r>
              <a:rPr lang="en-US" altLang="zh-CN" dirty="0"/>
              <a:t>Simply a class that inherits from </a:t>
            </a:r>
            <a:r>
              <a:rPr lang="en-US" altLang="zh-CN" dirty="0" err="1"/>
              <a:t>System.Attribute</a:t>
            </a:r>
            <a:endParaRPr lang="en-US" altLang="zh-CN" dirty="0"/>
          </a:p>
          <a:p>
            <a:r>
              <a:rPr lang="en-US" altLang="zh-CN" sz="900" dirty="0"/>
              <a:t>Type-safe</a:t>
            </a:r>
          </a:p>
          <a:p>
            <a:pPr lvl="2"/>
            <a:r>
              <a:rPr lang="en-US" altLang="zh-CN" dirty="0"/>
              <a:t>Arguments checked at compile-time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F44640FD-9FF4-4F8C-9BC9-A37DAECA76DE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98F3441E-924E-45B1-91A5-92F7A07EB54C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35AEDB38-1FEF-4389-BE5E-76ECAF664DD2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97B2C0A4-28EC-4DA2-A497-662CBFF52B9A}" type="slidenum">
              <a:rPr lang="en-US" altLang="zh-CN" sz="1200" kern="1200">
                <a:solidFill>
                  <a:prstClr val="black"/>
                </a:solidFill>
                <a:latin typeface="Arial" pitchFamily="34" charset="0"/>
                <a:ea typeface="宋体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 sz="1200" kern="1200">
              <a:solidFill>
                <a:prstClr val="black"/>
              </a:solidFill>
              <a:latin typeface="Arial" pitchFamily="34" charset="0"/>
              <a:ea typeface="宋体"/>
              <a:cs typeface="+mn-cs"/>
            </a:endParaRPr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900" dirty="0"/>
              <a:t>Attributes can be</a:t>
            </a:r>
          </a:p>
          <a:p>
            <a:pPr lvl="2"/>
            <a:r>
              <a:rPr lang="en-US" altLang="zh-CN" dirty="0"/>
              <a:t>Attached to types and members</a:t>
            </a:r>
          </a:p>
          <a:p>
            <a:pPr lvl="2"/>
            <a:r>
              <a:rPr lang="en-US" altLang="zh-CN" dirty="0"/>
              <a:t>Examined at run-time using reflection</a:t>
            </a:r>
          </a:p>
          <a:p>
            <a:r>
              <a:rPr lang="en-US" altLang="zh-CN" sz="900" dirty="0"/>
              <a:t>Completely extensible</a:t>
            </a:r>
          </a:p>
          <a:p>
            <a:pPr lvl="2"/>
            <a:r>
              <a:rPr lang="en-US" altLang="zh-CN" dirty="0"/>
              <a:t>Simply a class that inherits from </a:t>
            </a:r>
            <a:r>
              <a:rPr lang="en-US" altLang="zh-CN" dirty="0" err="1"/>
              <a:t>System.Attribute</a:t>
            </a:r>
            <a:endParaRPr lang="en-US" altLang="zh-CN" dirty="0"/>
          </a:p>
          <a:p>
            <a:r>
              <a:rPr lang="en-US" altLang="zh-CN" sz="900" dirty="0"/>
              <a:t>Type-safe</a:t>
            </a:r>
          </a:p>
          <a:p>
            <a:pPr lvl="2"/>
            <a:r>
              <a:rPr lang="en-US" altLang="zh-CN" dirty="0"/>
              <a:t>Arguments checked at compile-time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AA55D0E9-0DB0-42BF-B8C9-86CFAA281AE6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25D5FC86-4CD3-4770-835A-414558A63C58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fld id="{1130C4AD-2453-4F49-8768-F98104AC83A8}" type="slidenum">
              <a:rPr lang="en-US" sz="1200" kern="1200">
                <a:solidFill>
                  <a:prstClr val="black"/>
                </a:solidFill>
                <a:latin typeface="Arial" pitchFamily="34" charset="0"/>
                <a:ea typeface="+mn-ea"/>
                <a:cs typeface="+mn-cs"/>
              </a:rPr>
              <a:pPr algn="r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200" kern="1200">
              <a:solidFill>
                <a:prstClr val="black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39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pic>
        <p:nvPicPr>
          <p:cNvPr id="9" name="Picture 12" descr="brutus w_typ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6858000" y="1524000"/>
            <a:ext cx="21336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C3EDD7CF-AFCD-4E55-9C64-C0741C746797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F756DEA-3FD8-4124-B781-1A13A93FCE2A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EA507178-FA74-455D-BAD8-8700823B081F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2C7026F-BC84-45D4-B89C-5BCAA815A701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5A04A2AD-E2AD-4E9D-816B-0D7E64E823DA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945517CF-ABD5-41A7-AA4E-2683259FCB3F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A2AD8D98-7EC5-409C-A0A9-A649EF123AD6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FEC30F04-984A-4573-B331-5BE7FD9146BC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811359FC-CB2C-4658-92F2-AAF90CC95ADE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683A4F64-3884-41E0-AD9E-736E9C77ED0F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7BC21FAD-3114-42BB-8B09-398506002A1E}" type="slidenum">
              <a:rPr lang="en-US" sz="1200" kern="1200">
                <a:solidFill>
                  <a:srgbClr val="000000"/>
                </a:solidFill>
                <a:latin typeface="Arial Black" pitchFamily="34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kern="1200">
              <a:solidFill>
                <a:srgbClr val="000000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D047F-10C0-4E1B-87A6-E2717FCD53E2}" type="datetimeFigureOut">
              <a:rPr lang="en-US" smtClean="0"/>
              <a:t>2/25/2009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06F5C-B667-4146-8AA6-C7980626E4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rgbClr val="AEAEA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rgbClr val="99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711993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A7930597-E7DE-44E3-B4CE-10A7595DE722}" type="slidenum">
              <a:rPr lang="en-US" kern="1200">
                <a:solidFill>
                  <a:srgbClr val="000000"/>
                </a:solidFill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pic>
        <p:nvPicPr>
          <p:cNvPr id="1032" name="Picture 11" descr="brutus w_type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54000"/>
          </a:blip>
          <a:srcRect/>
          <a:stretch>
            <a:fillRect/>
          </a:stretch>
        </p:blipFill>
        <p:spPr bwMode="auto">
          <a:xfrm>
            <a:off x="7010400" y="152400"/>
            <a:ext cx="1524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A0808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Programming in C#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z="3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Attributes</a:t>
            </a:r>
            <a:endParaRPr lang="en-US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Design-Time and Security Attributes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gradFill rotWithShape="0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82745"/>
                  <a:invGamma/>
                  <a:alpha val="50000"/>
                </a:schemeClr>
              </a:gs>
            </a:gsLst>
            <a:lin ang="0" scaled="1"/>
          </a:gra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dirty="0"/>
              <a:t>Attributes used with user defined controls</a:t>
            </a:r>
          </a:p>
          <a:p>
            <a:r>
              <a:rPr lang="en-US" sz="1800" dirty="0"/>
              <a:t>[Category(“Custom Properties”)]	- makes property page category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DefaultEvent</a:t>
            </a:r>
            <a:r>
              <a:rPr lang="en-US" sz="1800" dirty="0"/>
              <a:t>(</a:t>
            </a:r>
            <a:r>
              <a:rPr lang="en-US" sz="1800" dirty="0" err="1"/>
              <a:t>myEvent</a:t>
            </a:r>
            <a:r>
              <a:rPr lang="en-US" sz="1800" dirty="0"/>
              <a:t>)]	</a:t>
            </a:r>
            <a:r>
              <a:rPr lang="en-US" sz="1800" dirty="0" smtClean="0"/>
              <a:t>- </a:t>
            </a:r>
            <a:r>
              <a:rPr lang="en-US" sz="1800" dirty="0"/>
              <a:t>double click on control to wire up</a:t>
            </a:r>
          </a:p>
          <a:p>
            <a:r>
              <a:rPr lang="en-US" sz="1800" dirty="0"/>
              <a:t>[Description(“</a:t>
            </a:r>
            <a:r>
              <a:rPr lang="en-US" sz="1800" dirty="0" err="1"/>
              <a:t>myPropertDesc</a:t>
            </a:r>
            <a:r>
              <a:rPr lang="en-US" sz="1800" dirty="0"/>
              <a:t>”)]	- description shown when selected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ToolBoxBitmap</a:t>
            </a:r>
            <a:r>
              <a:rPr lang="en-US" sz="1800" dirty="0"/>
              <a:t>(“myBitMap.bmp”)] </a:t>
            </a:r>
            <a:r>
              <a:rPr lang="en-US" sz="1800" dirty="0" smtClean="0"/>
              <a:t> – </a:t>
            </a:r>
            <a:r>
              <a:rPr lang="en-US" sz="1800" dirty="0"/>
              <a:t>defines bitmap used in toolbox</a:t>
            </a:r>
          </a:p>
          <a:p>
            <a:endParaRPr lang="en-US" sz="1800" dirty="0"/>
          </a:p>
          <a:p>
            <a:pPr>
              <a:buFont typeface="Wingdings" pitchFamily="2" charset="2"/>
              <a:buNone/>
            </a:pPr>
            <a:r>
              <a:rPr lang="en-US" sz="1800" dirty="0"/>
              <a:t>Declarative security settings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FileIOPermission</a:t>
            </a:r>
            <a:r>
              <a:rPr lang="en-US" sz="1800" dirty="0"/>
              <a:t>(</a:t>
            </a:r>
            <a:r>
              <a:rPr lang="en-US" sz="1800" dirty="0" err="1"/>
              <a:t>SecurityAction.Deny</a:t>
            </a:r>
            <a:r>
              <a:rPr lang="en-US" sz="1800" dirty="0"/>
              <a:t>, Read=@”c:\Windows\System32”)]</a:t>
            </a:r>
            <a:br>
              <a:rPr lang="en-US" sz="1800" dirty="0"/>
            </a:br>
            <a:r>
              <a:rPr lang="en-US" sz="1800" dirty="0"/>
              <a:t>public in </a:t>
            </a:r>
            <a:r>
              <a:rPr lang="en-US" sz="1800" dirty="0" err="1"/>
              <a:t>ReadFile</a:t>
            </a:r>
            <a:r>
              <a:rPr lang="en-US" sz="1800" dirty="0"/>
              <a:t>(string path) { … }</a:t>
            </a:r>
          </a:p>
          <a:p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</a:t>
            </a:r>
            <a:r>
              <a:rPr lang="en-US" dirty="0" smtClean="0"/>
              <a:t>Directives</a:t>
            </a:r>
            <a:endParaRPr lang="en-US" dirty="0"/>
          </a:p>
        </p:txBody>
      </p:sp>
      <p:sp>
        <p:nvSpPr>
          <p:cNvPr id="12728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C# provides preprocessor directives that serve a number of functions</a:t>
            </a:r>
          </a:p>
          <a:p>
            <a:r>
              <a:rPr lang="en-US" dirty="0"/>
              <a:t>Unlike C++, there is not a separate preprocessor</a:t>
            </a:r>
          </a:p>
          <a:p>
            <a:pPr lvl="1"/>
            <a:r>
              <a:rPr lang="en-US" dirty="0"/>
              <a:t>The “preprocessor” name is preserved only for consistency with C++</a:t>
            </a:r>
          </a:p>
          <a:p>
            <a:r>
              <a:rPr lang="en-US" dirty="0" smtClean="0"/>
              <a:t>Some C</a:t>
            </a:r>
            <a:r>
              <a:rPr lang="en-US" dirty="0"/>
              <a:t>++ preprocessor features </a:t>
            </a:r>
            <a:r>
              <a:rPr lang="en-US" dirty="0" smtClean="0"/>
              <a:t>removed:</a:t>
            </a:r>
            <a:endParaRPr lang="en-US" dirty="0"/>
          </a:p>
          <a:p>
            <a:pPr lvl="1"/>
            <a:r>
              <a:rPr lang="en-US" dirty="0">
                <a:latin typeface="Lucida Console" pitchFamily="49" charset="0"/>
              </a:rPr>
              <a:t>#include</a:t>
            </a:r>
            <a:r>
              <a:rPr lang="en-US" dirty="0"/>
              <a:t>: Not </a:t>
            </a:r>
            <a:r>
              <a:rPr lang="en-US" dirty="0" smtClean="0"/>
              <a:t>needed</a:t>
            </a:r>
            <a:endParaRPr lang="en-US" dirty="0"/>
          </a:p>
          <a:p>
            <a:pPr lvl="1"/>
            <a:r>
              <a:rPr lang="en-US" dirty="0"/>
              <a:t>Macro version of </a:t>
            </a:r>
            <a:r>
              <a:rPr lang="en-US" dirty="0">
                <a:latin typeface="Lucida Console" pitchFamily="49" charset="0"/>
              </a:rPr>
              <a:t>#define</a:t>
            </a:r>
            <a:r>
              <a:rPr lang="en-US" dirty="0"/>
              <a:t>: removed for clarity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Preprocessor </a:t>
            </a:r>
            <a:r>
              <a:rPr lang="en-US" dirty="0" smtClean="0"/>
              <a:t>Directives</a:t>
            </a:r>
            <a:endParaRPr lang="en-US" dirty="0"/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848600" cy="298192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363686"/>
                <a:gridCol w="4484914"/>
              </a:tblGrid>
              <a:tr h="494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Directive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</a:tr>
              <a:tr h="4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#define, #undef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L="91638" marR="91638" marT="45819" marB="458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Define and undefine conditional symbols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</a:tr>
              <a:tr h="446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#if, #elif, #else, #endif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L="91638" marR="91638" marT="45819" marB="458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Conditionally skip sections of code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</a:tr>
              <a:tr h="446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#error, #warning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L="91638" marR="91638" marT="45819" marB="458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Issue errors and warnings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</a:tr>
              <a:tr h="446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#region, #end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L="91638" marR="91638" marT="45819" marB="458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Delimit outline regions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</a:tr>
              <a:tr h="446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#line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Console" pitchFamily="49" charset="0"/>
                      </a:endParaRPr>
                    </a:p>
                  </a:txBody>
                  <a:tcPr marL="91638" marR="91638" marT="45819" marB="458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Specify line number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1638" marR="91638" marT="45819" marB="45819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60" name="Text Box 4"/>
          <p:cNvSpPr txBox="1">
            <a:spLocks noChangeArrowheads="1"/>
          </p:cNvSpPr>
          <p:nvPr/>
        </p:nvSpPr>
        <p:spPr bwMode="auto">
          <a:xfrm>
            <a:off x="990600" y="1447800"/>
            <a:ext cx="6934200" cy="4708981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82880" tIns="137160" rIns="182880" bIns="13716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#define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Debug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public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class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rgbClr val="2B91AF"/>
                </a:solidFill>
                <a:latin typeface="Arial"/>
                <a:ea typeface="+mn-ea"/>
                <a:cs typeface="+mn-cs"/>
              </a:rPr>
              <a:t>Debug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  {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 [Conditional(</a:t>
            </a:r>
            <a:r>
              <a:rPr lang="en-US" kern="1200" dirty="0">
                <a:solidFill>
                  <a:srgbClr val="A31515"/>
                </a:solidFill>
                <a:latin typeface="Arial"/>
                <a:ea typeface="+mn-ea"/>
                <a:cs typeface="+mn-cs"/>
              </a:rPr>
              <a:t>"Debug"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)]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public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static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void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Assert(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bool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condition, </a:t>
            </a:r>
            <a:r>
              <a:rPr lang="en-US" kern="1200" dirty="0">
                <a:solidFill>
                  <a:srgbClr val="2B91AF"/>
                </a:solidFill>
                <a:latin typeface="Arial"/>
                <a:ea typeface="+mn-ea"/>
                <a:cs typeface="+mn-cs"/>
              </a:rPr>
              <a:t>String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msg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   {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if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(!condition) {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     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throw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new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AssertionException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(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msg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);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}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 }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 </a:t>
            </a:r>
            <a:r>
              <a:rPr lang="en-US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void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DoSomething</a:t>
            </a: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() {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...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</a:t>
            </a:r>
            <a:r>
              <a:rPr lang="en-US" kern="1200" dirty="0">
                <a:solidFill>
                  <a:srgbClr val="008000"/>
                </a:solidFill>
                <a:latin typeface="Arial"/>
                <a:ea typeface="+mn-ea"/>
                <a:cs typeface="+mn-cs"/>
              </a:rPr>
              <a:t>// If Debug is not defined, the next line is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</a:t>
            </a:r>
            <a:r>
              <a:rPr lang="en-US" kern="1200" dirty="0">
                <a:solidFill>
                  <a:srgbClr val="008000"/>
                </a:solidFill>
                <a:latin typeface="Arial"/>
                <a:ea typeface="+mn-ea"/>
                <a:cs typeface="+mn-cs"/>
              </a:rPr>
              <a:t>// not even called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Assert((x == y), “X should equal Y”);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 ...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 }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} </a:t>
            </a:r>
            <a:endParaRPr lang="en-US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127386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</a:t>
            </a:r>
            <a:r>
              <a:rPr lang="en-US" dirty="0"/>
              <a:t>Compilation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Programming in C#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z="3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Attributes</a:t>
            </a:r>
            <a:endParaRPr lang="en-US" i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CSE 494R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400" smtClean="0"/>
              <a:t>(proposed course for 459 Programming in C#)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3600" smtClean="0"/>
              <a:t>Prof. Roger Crawfis</a:t>
            </a: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Attributes</a:t>
            </a:r>
            <a:endParaRPr lang="en-US" altLang="zh-CN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Many systems have a need to </a:t>
            </a:r>
            <a:r>
              <a:rPr lang="en-US" b="1" i="1" dirty="0" smtClean="0"/>
              <a:t>decorate</a:t>
            </a:r>
            <a:r>
              <a:rPr lang="en-US" dirty="0" smtClean="0"/>
              <a:t> code with additional information.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Traditional solutions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Add keywords or </a:t>
            </a:r>
            <a:r>
              <a:rPr lang="en-US" altLang="zh-CN" dirty="0" err="1" smtClean="0"/>
              <a:t>pragma’s</a:t>
            </a:r>
            <a:r>
              <a:rPr lang="en-US" altLang="zh-CN" dirty="0" smtClean="0"/>
              <a:t> </a:t>
            </a:r>
            <a:r>
              <a:rPr lang="en-US" altLang="zh-CN" dirty="0"/>
              <a:t>to language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Use external files, e.g., .IDL, .DEF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C# solution: </a:t>
            </a:r>
            <a:r>
              <a:rPr lang="en-US" altLang="zh-CN" dirty="0" smtClean="0"/>
              <a:t>Attributes </a:t>
            </a:r>
          </a:p>
          <a:p>
            <a:pPr lvl="1">
              <a:lnSpc>
                <a:spcPct val="90000"/>
              </a:lnSpc>
            </a:pPr>
            <a:r>
              <a:rPr lang="en-US" altLang="zh-CN" b="1" i="1" dirty="0" smtClean="0"/>
              <a:t>Metadata</a:t>
            </a:r>
            <a:r>
              <a:rPr lang="en-US" altLang="zh-CN" dirty="0" smtClean="0"/>
              <a:t> – descriptive </a:t>
            </a:r>
            <a:r>
              <a:rPr lang="en-US" altLang="zh-CN" dirty="0"/>
              <a:t>elements that </a:t>
            </a:r>
            <a:r>
              <a:rPr lang="en-US" altLang="zh-CN" dirty="0" smtClean="0"/>
              <a:t>decorate types </a:t>
            </a:r>
            <a:r>
              <a:rPr lang="en-US" altLang="zh-CN" dirty="0"/>
              <a:t>and </a:t>
            </a:r>
            <a:r>
              <a:rPr lang="en-US" altLang="zh-CN" dirty="0" smtClean="0"/>
              <a:t>members (</a:t>
            </a:r>
            <a:r>
              <a:rPr lang="en-US" dirty="0" smtClean="0"/>
              <a:t>assembly, module, type, member, return value and parameter).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Attributes are classes; they inherit from </a:t>
            </a:r>
            <a:r>
              <a:rPr lang="en-US" altLang="zh-CN" dirty="0" err="1" smtClean="0"/>
              <a:t>System.Attribute</a:t>
            </a:r>
            <a:endParaRPr lang="en-US" altLang="zh-C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Attach an attribute to a class, type, etc.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39750" y="404813"/>
            <a:ext cx="77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600" kern="1200">
              <a:solidFill>
                <a:srgbClr val="3101FF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Attributes - Example</a:t>
            </a:r>
            <a:endParaRPr lang="en-US" altLang="zh-CN" dirty="0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200" kern="1200">
              <a:solidFill>
                <a:srgbClr val="FFFFFF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200" kern="1200">
              <a:solidFill>
                <a:srgbClr val="FFFFFF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1295400" y="2819400"/>
            <a:ext cx="5867399" cy="12557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70682" tIns="128011" rIns="170682" bIns="128011">
            <a:spAutoFit/>
          </a:bodyPr>
          <a:lstStyle/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class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HelpUrlAttribute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: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System.Attribute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{ </a:t>
            </a:r>
          </a:p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   </a:t>
            </a:r>
            <a:r>
              <a:rPr lang="en-US" altLang="zh-CN" b="1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public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HelpUrlAttribute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(string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url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) { … }</a:t>
            </a:r>
          </a:p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   …</a:t>
            </a:r>
          </a:p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1295400" y="5181600"/>
            <a:ext cx="5926533" cy="7755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82869" tIns="137151" rIns="182869" bIns="137151">
            <a:spAutoFit/>
          </a:bodyPr>
          <a:lstStyle/>
          <a:p>
            <a: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[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HelpUrl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(“http://SomeUrl/APIDocs/SomeClass”)]</a:t>
            </a:r>
          </a:p>
          <a:p>
            <a: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class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SomeClass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{ …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Attributes -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Attributes can be queried at runtime by reflection:</a:t>
            </a:r>
          </a:p>
          <a:p>
            <a:endParaRPr lang="en-US" dirty="0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47800" y="2743200"/>
            <a:ext cx="6324600" cy="276998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82880" tIns="137160" rIns="182880" bIns="137160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2B91AF"/>
                </a:solidFill>
                <a:latin typeface="Arial"/>
                <a:ea typeface="+mn-ea"/>
                <a:cs typeface="+mn-cs"/>
              </a:rPr>
              <a:t>Type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type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= </a:t>
            </a:r>
            <a:r>
              <a:rPr lang="en-US" b="1" kern="1200" dirty="0" err="1">
                <a:solidFill>
                  <a:srgbClr val="0000FF"/>
                </a:solidFill>
                <a:latin typeface="Arial"/>
                <a:ea typeface="+mn-ea"/>
                <a:cs typeface="+mn-cs"/>
              </a:rPr>
              <a:t>typeof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(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MyClass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);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 err="1">
                <a:solidFill>
                  <a:srgbClr val="0000FF"/>
                </a:solidFill>
                <a:latin typeface="Arial"/>
                <a:ea typeface="+mn-ea"/>
                <a:cs typeface="+mn-cs"/>
              </a:rPr>
              <a:t>foreach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(</a:t>
            </a:r>
            <a:r>
              <a:rPr lang="en-US" b="1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object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attr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b="1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in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type.GetCustomAttributes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()) 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{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</a:t>
            </a:r>
            <a:r>
              <a:rPr lang="en-US" b="1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if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(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attr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b="1" kern="1200" dirty="0">
                <a:solidFill>
                  <a:srgbClr val="0000FF"/>
                </a:solidFill>
                <a:latin typeface="Arial"/>
                <a:ea typeface="+mn-ea"/>
                <a:cs typeface="+mn-cs"/>
              </a:rPr>
              <a:t>is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HelpUrlAttribute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{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     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HelpUrlAttribute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help = (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HelpUrlAttribute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attr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;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      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myBrowser.Navigate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(</a:t>
            </a:r>
            <a:r>
              <a:rPr lang="en-US" b="1" kern="1200" dirty="0" err="1">
                <a:solidFill>
                  <a:srgbClr val="000000"/>
                </a:solidFill>
                <a:latin typeface="Arial"/>
                <a:ea typeface="+mn-ea"/>
                <a:cs typeface="+mn-cs"/>
              </a:rPr>
              <a:t>help.Url</a:t>
            </a: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);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    }</a:t>
            </a: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kern="1200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 }</a:t>
            </a:r>
            <a:endParaRPr lang="en-US" b="1" kern="1200" dirty="0">
              <a:solidFill>
                <a:srgbClr val="000000"/>
              </a:solidFill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Attributes in .Net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Provide custom additions to metadata for managed types</a:t>
            </a:r>
          </a:p>
          <a:p>
            <a:r>
              <a:rPr lang="en-US" sz="2000" dirty="0"/>
              <a:t>Support serialization</a:t>
            </a:r>
          </a:p>
          <a:p>
            <a:r>
              <a:rPr lang="en-US" sz="2000" dirty="0"/>
              <a:t>Support debugging and tracing</a:t>
            </a:r>
          </a:p>
          <a:p>
            <a:r>
              <a:rPr lang="en-US" sz="2000" dirty="0"/>
              <a:t>Set COM+ attributes</a:t>
            </a:r>
          </a:p>
          <a:p>
            <a:pPr lvl="1"/>
            <a:r>
              <a:rPr lang="en-US" sz="1800" dirty="0"/>
              <a:t>Activation, queuing, security, events, contexts, object pooling, synchronization, transactions</a:t>
            </a:r>
          </a:p>
          <a:p>
            <a:r>
              <a:rPr lang="en-US" sz="2000" dirty="0"/>
              <a:t>Support creation of COM objects</a:t>
            </a:r>
          </a:p>
          <a:p>
            <a:r>
              <a:rPr lang="en-US" sz="2000" dirty="0"/>
              <a:t>Support creation of </a:t>
            </a:r>
            <a:r>
              <a:rPr lang="en-US" sz="2000" dirty="0" err="1"/>
              <a:t>.Net</a:t>
            </a:r>
            <a:r>
              <a:rPr lang="en-US" sz="2000" dirty="0"/>
              <a:t> controls</a:t>
            </a:r>
          </a:p>
          <a:p>
            <a:r>
              <a:rPr lang="en-US" sz="2000" dirty="0"/>
              <a:t>Support creation of Web Services</a:t>
            </a:r>
          </a:p>
          <a:p>
            <a:r>
              <a:rPr lang="en-US" sz="2000" dirty="0"/>
              <a:t>Create ATL Server code – essentially builds ISAPI filters</a:t>
            </a:r>
          </a:p>
          <a:p>
            <a:r>
              <a:rPr lang="en-US" sz="2000" dirty="0"/>
              <a:t>Implement performance counters</a:t>
            </a:r>
          </a:p>
          <a:p>
            <a:r>
              <a:rPr lang="en-US" sz="2000" dirty="0"/>
              <a:t>Implement OLEDB consumers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Kinds of Attributes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Custom attributes</a:t>
            </a:r>
          </a:p>
          <a:p>
            <a:pPr lvl="1"/>
            <a:r>
              <a:rPr lang="en-US" sz="2000"/>
              <a:t>Add entries to metadata but are not used by run-time</a:t>
            </a:r>
          </a:p>
          <a:p>
            <a:r>
              <a:rPr lang="en-US" sz="2400"/>
              <a:t>Distinguished custom attributes</a:t>
            </a:r>
          </a:p>
          <a:p>
            <a:pPr lvl="1"/>
            <a:r>
              <a:rPr lang="en-US" sz="2000"/>
              <a:t>These attributes have data stored in the assembly next to the items to which it applies.</a:t>
            </a:r>
          </a:p>
          <a:p>
            <a:pPr lvl="1"/>
            <a:r>
              <a:rPr lang="en-US" sz="2000" b="1" i="1"/>
              <a:t>OneWay</a:t>
            </a:r>
            <a:r>
              <a:rPr lang="en-US" sz="2000"/>
              <a:t> is a distinguished custom attribute that affects marshaling by the run-time</a:t>
            </a:r>
          </a:p>
          <a:p>
            <a:r>
              <a:rPr lang="en-US" sz="2400"/>
              <a:t>Pseudo custom attributes</a:t>
            </a:r>
          </a:p>
          <a:p>
            <a:pPr lvl="1"/>
            <a:r>
              <a:rPr lang="en-US" sz="2000"/>
              <a:t>Changes, does not extend existing metadata</a:t>
            </a:r>
          </a:p>
          <a:p>
            <a:pPr lvl="1"/>
            <a:r>
              <a:rPr lang="en-US" sz="2000" b="1" i="1"/>
              <a:t>Serializable</a:t>
            </a:r>
            <a:r>
              <a:rPr lang="en-US" sz="2000"/>
              <a:t> is a pseudo custom attribute.  It sets or resets the metadata flag tdSerializable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Custom Attributes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Create a class marked with the </a:t>
            </a:r>
            <a:r>
              <a:rPr lang="en-US" dirty="0" err="1"/>
              <a:t>AttributeUsage</a:t>
            </a:r>
            <a:r>
              <a:rPr lang="en-US" dirty="0"/>
              <a:t> </a:t>
            </a:r>
            <a:r>
              <a:rPr lang="en-US" dirty="0" smtClean="0"/>
              <a:t>attribute 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[</a:t>
            </a:r>
            <a:r>
              <a:rPr lang="en-US" sz="2400" dirty="0" err="1" smtClean="0">
                <a:solidFill>
                  <a:srgbClr val="2B91AF"/>
                </a:solidFill>
              </a:rPr>
              <a:t>AttributeUsage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2B91AF"/>
                </a:solidFill>
              </a:rPr>
              <a:t>AttributeTargets</a:t>
            </a:r>
            <a:r>
              <a:rPr lang="en-US" sz="2400" dirty="0" err="1" smtClean="0">
                <a:solidFill>
                  <a:srgbClr val="000000"/>
                </a:solidFill>
              </a:rPr>
              <a:t>.All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AllowMultiple</a:t>
            </a:r>
            <a:r>
              <a:rPr lang="en-US" sz="2400" dirty="0" smtClean="0">
                <a:solidFill>
                  <a:srgbClr val="000000"/>
                </a:solidFill>
              </a:rPr>
              <a:t>=</a:t>
            </a:r>
            <a:r>
              <a:rPr lang="en-US" sz="2400" dirty="0" smtClean="0">
                <a:solidFill>
                  <a:srgbClr val="0000FF"/>
                </a:solidFill>
              </a:rPr>
              <a:t>true</a:t>
            </a:r>
            <a:r>
              <a:rPr lang="en-US" sz="2400" dirty="0" smtClean="0">
                <a:solidFill>
                  <a:srgbClr val="000000"/>
                </a:solidFill>
              </a:rPr>
              <a:t>)] </a:t>
            </a:r>
          </a:p>
          <a:p>
            <a:pPr lvl="1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2B91AF"/>
                </a:solidFill>
              </a:rPr>
              <a:t>myAttribute</a:t>
            </a:r>
            <a:r>
              <a:rPr lang="en-US" sz="2400" dirty="0" smtClean="0">
                <a:solidFill>
                  <a:srgbClr val="000000"/>
                </a:solidFill>
              </a:rPr>
              <a:t> : </a:t>
            </a:r>
            <a:r>
              <a:rPr lang="en-US" sz="2400" dirty="0" err="1" smtClean="0">
                <a:solidFill>
                  <a:srgbClr val="000000"/>
                </a:solidFill>
              </a:rPr>
              <a:t>System.</a:t>
            </a:r>
            <a:r>
              <a:rPr lang="en-US" sz="2400" dirty="0" err="1" smtClean="0">
                <a:solidFill>
                  <a:srgbClr val="2B91AF"/>
                </a:solidFill>
              </a:rPr>
              <a:t>Attribute</a:t>
            </a:r>
            <a:r>
              <a:rPr lang="en-US" sz="2400" dirty="0" smtClean="0">
                <a:solidFill>
                  <a:srgbClr val="000000"/>
                </a:solidFill>
              </a:rPr>
              <a:t> { … } </a:t>
            </a:r>
          </a:p>
          <a:p>
            <a:r>
              <a:rPr lang="en-US" dirty="0" smtClean="0"/>
              <a:t>Targets include:</a:t>
            </a:r>
          </a:p>
          <a:p>
            <a:pPr lvl="1"/>
            <a:r>
              <a:rPr lang="en-US" sz="2400" dirty="0" smtClean="0"/>
              <a:t>Assembly</a:t>
            </a:r>
            <a:r>
              <a:rPr lang="en-US" sz="2400" dirty="0"/>
              <a:t>, Class, Delegate, Event, Field, Method, …, </a:t>
            </a:r>
            <a:r>
              <a:rPr lang="en-US" sz="2400" dirty="0" smtClean="0"/>
              <a:t>All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 smtClean="0"/>
              <a:t>The attribute class </a:t>
            </a:r>
            <a:r>
              <a:rPr lang="en-US" dirty="0"/>
              <a:t>provides a constructor </a:t>
            </a:r>
            <a:r>
              <a:rPr lang="en-US" dirty="0" smtClean="0"/>
              <a:t>some state, </a:t>
            </a:r>
            <a:r>
              <a:rPr lang="en-US" dirty="0"/>
              <a:t>and </a:t>
            </a:r>
            <a:r>
              <a:rPr lang="en-US" dirty="0" smtClean="0"/>
              <a:t>properties </a:t>
            </a:r>
            <a:r>
              <a:rPr lang="en-US" dirty="0"/>
              <a:t>to retrieve </a:t>
            </a:r>
            <a:r>
              <a:rPr lang="en-US" dirty="0" smtClean="0"/>
              <a:t>the state.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state is </a:t>
            </a:r>
            <a:r>
              <a:rPr lang="en-US" dirty="0"/>
              <a:t>stored in the metadata of the assembly that implements the attributed target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is retrieved using the Reflection API.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Attributes are classes; they inherit from </a:t>
            </a:r>
            <a:r>
              <a:rPr lang="en-US" altLang="zh-CN" dirty="0" err="1" smtClean="0"/>
              <a:t>System.Attribute</a:t>
            </a:r>
            <a:endParaRPr lang="en-US" altLang="zh-C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Attach an attribute to a class, type, etc.</a:t>
            </a:r>
            <a:endParaRPr lang="en-US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39750" y="404813"/>
            <a:ext cx="7772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3600" kern="1200">
              <a:solidFill>
                <a:srgbClr val="3101FF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6350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Attributes - Example</a:t>
            </a:r>
            <a:endParaRPr lang="en-US" altLang="zh-CN" dirty="0"/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200" kern="1200">
              <a:solidFill>
                <a:srgbClr val="FFFFFF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63510" name="Rectangle 22"/>
          <p:cNvSpPr>
            <a:spLocks noChangeArrowheads="1"/>
          </p:cNvSpPr>
          <p:nvPr/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4200" kern="1200">
              <a:solidFill>
                <a:srgbClr val="FFFFFF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/>
        </p:nvSpPr>
        <p:spPr bwMode="auto">
          <a:xfrm>
            <a:off x="1295400" y="2819400"/>
            <a:ext cx="5867399" cy="125571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70682" tIns="128011" rIns="170682" bIns="128011">
            <a:spAutoFit/>
          </a:bodyPr>
          <a:lstStyle/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class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HelpUrlAttribute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: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System.Attribute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{ </a:t>
            </a:r>
          </a:p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   </a:t>
            </a:r>
            <a:r>
              <a:rPr lang="en-US" altLang="zh-CN" b="1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public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HelpUrlAttribute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(string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url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) { … }</a:t>
            </a:r>
          </a:p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   …</a:t>
            </a:r>
          </a:p>
          <a:p>
            <a:pPr algn="l" defTabSz="854075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}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295400" y="5181600"/>
            <a:ext cx="5926533" cy="77557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 lIns="182869" tIns="137151" rIns="182869" bIns="137151">
            <a:spAutoFit/>
          </a:bodyPr>
          <a:lstStyle/>
          <a:p>
            <a: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[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HelpUrl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(“http://SomeUrl/APIDocs/SomeClass”)]</a:t>
            </a:r>
          </a:p>
          <a:p>
            <a: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en-US" altLang="zh-CN" b="1" kern="1200" dirty="0">
                <a:solidFill>
                  <a:srgbClr val="0070C0"/>
                </a:solidFill>
                <a:latin typeface="Arial" pitchFamily="34" charset="0"/>
                <a:ea typeface="+mn-ea"/>
                <a:cs typeface="+mn-cs"/>
              </a:rPr>
              <a:t>class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</a:t>
            </a:r>
            <a:r>
              <a:rPr lang="en-US" altLang="zh-CN" b="1" kern="1200" dirty="0" err="1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SomeClass</a:t>
            </a:r>
            <a:r>
              <a:rPr lang="en-US" altLang="zh-CN" b="1" kern="1200" dirty="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rPr>
              <a:t> { … }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590800" y="3352800"/>
            <a:ext cx="3657600" cy="1371600"/>
          </a:xfrm>
          <a:prstGeom prst="wedgeRoundRectCallout">
            <a:avLst>
              <a:gd name="adj1" fmla="val -58470"/>
              <a:gd name="adj2" fmla="val 94867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 kern="1200" dirty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Note, it is allowed and customary to remove the Attribute suffix from the type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Provided Attributes in </a:t>
            </a:r>
            <a:r>
              <a:rPr lang="en-US" dirty="0" err="1" smtClean="0"/>
              <a:t>.Net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[</a:t>
            </a:r>
            <a:r>
              <a:rPr lang="en-US" sz="1800" dirty="0" err="1"/>
              <a:t>CLSCompliant</a:t>
            </a:r>
            <a:r>
              <a:rPr lang="en-US" sz="1800" dirty="0"/>
              <a:t>(true)]		- class fails to compile if not compliant</a:t>
            </a:r>
          </a:p>
          <a:p>
            <a:r>
              <a:rPr lang="en-US" sz="1800" dirty="0"/>
              <a:t>[Conditional(“Debug”)]		- won’t get called unless Debug defined</a:t>
            </a:r>
          </a:p>
          <a:p>
            <a:r>
              <a:rPr lang="en-US" sz="1800" dirty="0"/>
              <a:t>[Assembly: </a:t>
            </a:r>
            <a:r>
              <a:rPr lang="en-US" sz="1800" dirty="0" err="1"/>
              <a:t>AssemblyTitle</a:t>
            </a:r>
            <a:r>
              <a:rPr lang="en-US" sz="1800" dirty="0"/>
              <a:t>(“…”)]	- assembly descriptions</a:t>
            </a:r>
          </a:p>
          <a:p>
            <a:r>
              <a:rPr lang="en-US" sz="1800" dirty="0"/>
              <a:t>[Assembly: </a:t>
            </a:r>
            <a:r>
              <a:rPr lang="en-US" sz="1800" dirty="0" err="1"/>
              <a:t>AssemblyVersion</a:t>
            </a:r>
            <a:r>
              <a:rPr lang="en-US" sz="1800" dirty="0"/>
              <a:t>(“1.2”)]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DllImport</a:t>
            </a:r>
            <a:r>
              <a:rPr lang="en-US" sz="1800" dirty="0"/>
              <a:t>(“kernel32.dll”)]	- accessing unmanaged global function</a:t>
            </a:r>
            <a:br>
              <a:rPr lang="en-US" sz="1800" dirty="0"/>
            </a:br>
            <a:r>
              <a:rPr lang="en-US" sz="1800" dirty="0">
                <a:solidFill>
                  <a:srgbClr val="0070C0"/>
                </a:solidFill>
              </a:rPr>
              <a:t>public static extern </a:t>
            </a:r>
            <a:r>
              <a:rPr lang="en-US" sz="1800" dirty="0" err="1">
                <a:solidFill>
                  <a:srgbClr val="0070C0"/>
                </a:solidFill>
              </a:rPr>
              <a:t>int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/>
              <a:t>Beep(</a:t>
            </a:r>
            <a:r>
              <a:rPr lang="en-US" sz="1800" dirty="0" err="1">
                <a:solidFill>
                  <a:srgbClr val="0070C0"/>
                </a:solidFill>
              </a:rPr>
              <a:t>int</a:t>
            </a:r>
            <a:r>
              <a:rPr lang="en-US" sz="1800" dirty="0"/>
              <a:t> freq, </a:t>
            </a:r>
            <a:r>
              <a:rPr lang="en-US" sz="1800" dirty="0" err="1">
                <a:solidFill>
                  <a:srgbClr val="0070C0"/>
                </a:solidFill>
              </a:rPr>
              <a:t>int</a:t>
            </a:r>
            <a:r>
              <a:rPr lang="en-US" sz="1800" dirty="0"/>
              <a:t> </a:t>
            </a:r>
            <a:r>
              <a:rPr lang="en-US" sz="1800" dirty="0" err="1"/>
              <a:t>dur</a:t>
            </a:r>
            <a:r>
              <a:rPr lang="en-US" sz="1800" dirty="0"/>
              <a:t>);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Serializable</a:t>
            </a:r>
            <a:r>
              <a:rPr lang="en-US" sz="1800" dirty="0"/>
              <a:t>()]			- enabling serialization</a:t>
            </a:r>
            <a:br>
              <a:rPr lang="en-US" sz="1800" dirty="0"/>
            </a:br>
            <a:r>
              <a:rPr lang="en-US" sz="1800" dirty="0">
                <a:solidFill>
                  <a:srgbClr val="0070C0"/>
                </a:solidFill>
              </a:rPr>
              <a:t>public class </a:t>
            </a:r>
            <a:r>
              <a:rPr lang="en-US" sz="1800" dirty="0" err="1"/>
              <a:t>myClass</a:t>
            </a:r>
            <a:r>
              <a:rPr lang="en-US" sz="1800" dirty="0"/>
              <a:t> { … }</a:t>
            </a:r>
          </a:p>
          <a:p>
            <a:r>
              <a:rPr lang="en-US" sz="1800" dirty="0"/>
              <a:t>[</a:t>
            </a:r>
            <a:r>
              <a:rPr lang="en-US" sz="1800" dirty="0" err="1"/>
              <a:t>OneWay</a:t>
            </a:r>
            <a:r>
              <a:rPr lang="en-US" sz="1800" dirty="0"/>
              <a:t>()]			- marshal only to remote object</a:t>
            </a:r>
            <a:br>
              <a:rPr lang="en-US" sz="1800" dirty="0"/>
            </a:br>
            <a:r>
              <a:rPr lang="en-US" sz="1800" dirty="0">
                <a:solidFill>
                  <a:srgbClr val="0070C0"/>
                </a:solidFill>
              </a:rPr>
              <a:t>public void </a:t>
            </a:r>
            <a:r>
              <a:rPr lang="en-US" sz="1800" dirty="0" err="1"/>
              <a:t>myFunc</a:t>
            </a:r>
            <a:r>
              <a:rPr lang="en-US" sz="1800" dirty="0"/>
              <a:t>(</a:t>
            </a:r>
            <a:r>
              <a:rPr lang="en-US" sz="1800" dirty="0">
                <a:solidFill>
                  <a:srgbClr val="0070C0"/>
                </a:solidFill>
              </a:rPr>
              <a:t>string</a:t>
            </a:r>
            <a:r>
              <a:rPr lang="en-US" sz="1800" dirty="0"/>
              <a:t> </a:t>
            </a:r>
            <a:r>
              <a:rPr lang="en-US" sz="1800" dirty="0" err="1"/>
              <a:t>msg</a:t>
            </a:r>
            <a:r>
              <a:rPr lang="en-US" sz="1800" dirty="0"/>
              <a:t>) { … }</a:t>
            </a:r>
          </a:p>
          <a:p>
            <a:r>
              <a:rPr lang="en-US" sz="1800" dirty="0"/>
              <a:t>[Synchronization()]		- allow access by one thread at a time</a:t>
            </a:r>
            <a:br>
              <a:rPr lang="en-US" sz="1800" dirty="0"/>
            </a:br>
            <a:r>
              <a:rPr lang="en-US" sz="1800" dirty="0">
                <a:solidFill>
                  <a:srgbClr val="0070C0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err="1"/>
              <a:t>SomeClass</a:t>
            </a:r>
            <a:r>
              <a:rPr lang="en-US" sz="1800" dirty="0"/>
              <a:t> : </a:t>
            </a:r>
            <a:r>
              <a:rPr lang="en-US" sz="1800" dirty="0" err="1"/>
              <a:t>ContextBoundObject</a:t>
            </a:r>
            <a:r>
              <a:rPr lang="en-US" sz="1800" dirty="0"/>
              <a:t> { … </a:t>
            </a:r>
            <a:r>
              <a:rPr lang="en-US" sz="1800" dirty="0" smtClean="0"/>
              <a:t>}</a:t>
            </a:r>
          </a:p>
          <a:p>
            <a:r>
              <a:rPr lang="en-US" sz="1800" dirty="0" smtClean="0"/>
              <a:t>[Obsolete()]			- generates a compiler error when used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SU_Brutus">
  <a:themeElements>
    <a:clrScheme name="OSU_Brutus 11">
      <a:dk1>
        <a:srgbClr val="000000"/>
      </a:dk1>
      <a:lt1>
        <a:srgbClr val="FFFFFF"/>
      </a:lt1>
      <a:dk2>
        <a:srgbClr val="FFFFFF"/>
      </a:dk2>
      <a:lt2>
        <a:srgbClr val="817F3F"/>
      </a:lt2>
      <a:accent1>
        <a:srgbClr val="C0C0C0"/>
      </a:accent1>
      <a:accent2>
        <a:srgbClr val="C30000"/>
      </a:accent2>
      <a:accent3>
        <a:srgbClr val="FFFFFF"/>
      </a:accent3>
      <a:accent4>
        <a:srgbClr val="000000"/>
      </a:accent4>
      <a:accent5>
        <a:srgbClr val="DCDCDC"/>
      </a:accent5>
      <a:accent6>
        <a:srgbClr val="B00000"/>
      </a:accent6>
      <a:hlink>
        <a:srgbClr val="3101FF"/>
      </a:hlink>
      <a:folHlink>
        <a:srgbClr val="0000FF"/>
      </a:folHlink>
    </a:clrScheme>
    <a:fontScheme name="OSU_Brut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SU_Brutus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_Brutus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_Brutus 11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C0C0C0"/>
        </a:accent1>
        <a:accent2>
          <a:srgbClr val="C3000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00000"/>
        </a:accent6>
        <a:hlink>
          <a:srgbClr val="3101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787</Words>
  <Application>Microsoft Office PowerPoint</Application>
  <PresentationFormat>On-screen Show (4:3)</PresentationFormat>
  <Paragraphs>166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OSU_Brutus</vt:lpstr>
      <vt:lpstr>Programming in C#  Attributes</vt:lpstr>
      <vt:lpstr>Attributes</vt:lpstr>
      <vt:lpstr>Attributes - Example</vt:lpstr>
      <vt:lpstr>Attributes - Example</vt:lpstr>
      <vt:lpstr>Uses of Attributes in .Net</vt:lpstr>
      <vt:lpstr>Kinds of Attributes</vt:lpstr>
      <vt:lpstr>Defining Custom Attributes</vt:lpstr>
      <vt:lpstr>Attributes - Example</vt:lpstr>
      <vt:lpstr>Provided Attributes in .Net</vt:lpstr>
      <vt:lpstr>Design-Time and Security Attributes</vt:lpstr>
      <vt:lpstr>Preprocessor Directives</vt:lpstr>
      <vt:lpstr>Preprocessor Directives</vt:lpstr>
      <vt:lpstr>Conditional Compilation</vt:lpstr>
      <vt:lpstr>Programming in C#  Attributes</vt:lpstr>
    </vt:vector>
  </TitlesOfParts>
  <Company>Department of Computer Science and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C#  Attributes</dc:title>
  <dc:creator>Roger Crawfis</dc:creator>
  <cp:lastModifiedBy>Roger Crawfis</cp:lastModifiedBy>
  <cp:revision>1</cp:revision>
  <dcterms:created xsi:type="dcterms:W3CDTF">2009-02-26T01:08:51Z</dcterms:created>
  <dcterms:modified xsi:type="dcterms:W3CDTF">2009-02-26T01:10:29Z</dcterms:modified>
</cp:coreProperties>
</file>