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</p:sldMasterIdLst>
  <p:notesMasterIdLst>
    <p:notesMasterId r:id="rId24"/>
  </p:notesMasterIdLst>
  <p:sldIdLst>
    <p:sldId id="256" r:id="rId2"/>
    <p:sldId id="259" r:id="rId3"/>
    <p:sldId id="279" r:id="rId4"/>
    <p:sldId id="280" r:id="rId5"/>
    <p:sldId id="268" r:id="rId6"/>
    <p:sldId id="282" r:id="rId7"/>
    <p:sldId id="283" r:id="rId8"/>
    <p:sldId id="261" r:id="rId9"/>
    <p:sldId id="263" r:id="rId10"/>
    <p:sldId id="266" r:id="rId11"/>
    <p:sldId id="278" r:id="rId12"/>
    <p:sldId id="269" r:id="rId13"/>
    <p:sldId id="281" r:id="rId14"/>
    <p:sldId id="270" r:id="rId15"/>
    <p:sldId id="262" r:id="rId16"/>
    <p:sldId id="272" r:id="rId17"/>
    <p:sldId id="276" r:id="rId18"/>
    <p:sldId id="273" r:id="rId19"/>
    <p:sldId id="274" r:id="rId20"/>
    <p:sldId id="275" r:id="rId21"/>
    <p:sldId id="285" r:id="rId22"/>
    <p:sldId id="284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60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#1" minVer="12.0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#2" minVer="12.0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CE9C94-4628-4A12-B115-857A8E5F1056}" type="doc">
      <dgm:prSet loTypeId="urn:microsoft.com/office/officeart/2005/8/layout/hierarchy4#1" loCatId="relationship" qsTypeId="urn:microsoft.com/office/officeart/2005/8/quickstyle/simple4#1" qsCatId="simple" csTypeId="urn:microsoft.com/office/officeart/2005/8/colors/accent6_5#1" csCatId="accent6" phldr="1"/>
      <dgm:spPr/>
      <dgm:t>
        <a:bodyPr/>
        <a:lstStyle/>
        <a:p>
          <a:endParaRPr lang="en-GB"/>
        </a:p>
      </dgm:t>
    </dgm:pt>
    <dgm:pt modelId="{C0CC1C07-9559-4B30-B146-29351EB1ECC8}">
      <dgm:prSet phldrT="[Text]"/>
      <dgm:spPr>
        <a:solidFill>
          <a:schemeClr val="accent6">
            <a:lumMod val="75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dirty="0" smtClean="0"/>
            <a:t>Compilers (language-level support)</a:t>
          </a:r>
          <a:endParaRPr lang="en-GB" dirty="0"/>
        </a:p>
      </dgm:t>
    </dgm:pt>
    <dgm:pt modelId="{E4971458-CE5A-4E25-B5D3-4F850F335DDF}" type="parTrans" cxnId="{FFE7F7B2-377F-4375-8CED-7C2079A2B3B2}">
      <dgm:prSet/>
      <dgm:spPr/>
    </dgm:pt>
    <dgm:pt modelId="{2D5DBF19-5A17-4A4E-9B0E-47DFF0D1F93F}" type="sibTrans" cxnId="{FFE7F7B2-377F-4375-8CED-7C2079A2B3B2}">
      <dgm:prSet/>
      <dgm:spPr/>
    </dgm:pt>
    <dgm:pt modelId="{56BD76CD-B691-4788-BAFE-A8CB0DC90F7B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smtClean="0"/>
            <a:t>Standard Query Operators</a:t>
          </a:r>
          <a:endParaRPr lang="en-GB" dirty="0"/>
        </a:p>
      </dgm:t>
    </dgm:pt>
    <dgm:pt modelId="{8C84F44E-D7E4-4F72-A893-7A2761FFBC5B}" type="parTrans" cxnId="{3BCB1989-D7C7-45EC-81CA-88E7E94988CA}">
      <dgm:prSet/>
      <dgm:spPr/>
    </dgm:pt>
    <dgm:pt modelId="{0F786BA5-5418-451C-B41C-E64ACEF14012}" type="sibTrans" cxnId="{3BCB1989-D7C7-45EC-81CA-88E7E94988CA}">
      <dgm:prSet/>
      <dgm:spPr/>
    </dgm:pt>
    <dgm:pt modelId="{A6B0F3A9-5E33-42A9-92AD-45F1B4D836B7}">
      <dgm:prSet phldrT="[Text]"/>
      <dgm:spPr>
        <a:solidFill>
          <a:schemeClr val="tx1"/>
        </a:solidFill>
      </dgm:spPr>
      <dgm:t>
        <a:bodyPr/>
        <a:lstStyle/>
        <a:p>
          <a:r>
            <a:rPr lang="en-GB" dirty="0" smtClean="0"/>
            <a:t>Expression Trees</a:t>
          </a:r>
          <a:endParaRPr lang="en-GB" dirty="0"/>
        </a:p>
      </dgm:t>
    </dgm:pt>
    <dgm:pt modelId="{48357A14-846B-4860-96EC-0F442FE42003}" type="parTrans" cxnId="{D3406E7A-51AC-43A1-854C-81105211F7BD}">
      <dgm:prSet/>
      <dgm:spPr/>
    </dgm:pt>
    <dgm:pt modelId="{426F9BFF-8EFD-4FE3-A434-92C22F498EF1}" type="sibTrans" cxnId="{D3406E7A-51AC-43A1-854C-81105211F7BD}">
      <dgm:prSet/>
      <dgm:spPr/>
    </dgm:pt>
    <dgm:pt modelId="{EA096580-CEA3-4F4D-9052-53AD60ECF164}" type="pres">
      <dgm:prSet presAssocID="{C8CE9C94-4628-4A12-B115-857A8E5F105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C5D4FA7-55EC-49AC-A6FE-E45032C26169}" type="pres">
      <dgm:prSet presAssocID="{C0CC1C07-9559-4B30-B146-29351EB1ECC8}" presName="vertOne" presStyleCnt="0"/>
      <dgm:spPr/>
    </dgm:pt>
    <dgm:pt modelId="{F8D518CA-1CF4-46AA-821C-D84B2D09AC1B}" type="pres">
      <dgm:prSet presAssocID="{C0CC1C07-9559-4B30-B146-29351EB1ECC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EEC390C-5FE9-4B09-A483-06C7752E6799}" type="pres">
      <dgm:prSet presAssocID="{C0CC1C07-9559-4B30-B146-29351EB1ECC8}" presName="parTransOne" presStyleCnt="0"/>
      <dgm:spPr/>
    </dgm:pt>
    <dgm:pt modelId="{F40369DB-3759-4C9A-8FD1-B955069B02EF}" type="pres">
      <dgm:prSet presAssocID="{C0CC1C07-9559-4B30-B146-29351EB1ECC8}" presName="horzOne" presStyleCnt="0"/>
      <dgm:spPr/>
    </dgm:pt>
    <dgm:pt modelId="{044DF9F9-8E8A-4286-A563-3C632BDB9B70}" type="pres">
      <dgm:prSet presAssocID="{56BD76CD-B691-4788-BAFE-A8CB0DC90F7B}" presName="vertTwo" presStyleCnt="0"/>
      <dgm:spPr/>
    </dgm:pt>
    <dgm:pt modelId="{E5AB7D1D-9108-42A1-9F47-51D9BF2B3E02}" type="pres">
      <dgm:prSet presAssocID="{56BD76CD-B691-4788-BAFE-A8CB0DC90F7B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0078B45-06AD-467F-A17C-E6B672F9E966}" type="pres">
      <dgm:prSet presAssocID="{56BD76CD-B691-4788-BAFE-A8CB0DC90F7B}" presName="parTransTwo" presStyleCnt="0"/>
      <dgm:spPr/>
    </dgm:pt>
    <dgm:pt modelId="{ABABD369-2789-4DC4-8631-FD404DDB23CE}" type="pres">
      <dgm:prSet presAssocID="{56BD76CD-B691-4788-BAFE-A8CB0DC90F7B}" presName="horzTwo" presStyleCnt="0"/>
      <dgm:spPr/>
    </dgm:pt>
    <dgm:pt modelId="{63547B3C-145C-4F4D-80C7-18A7B12FD416}" type="pres">
      <dgm:prSet presAssocID="{0F786BA5-5418-451C-B41C-E64ACEF14012}" presName="sibSpaceTwo" presStyleCnt="0"/>
      <dgm:spPr/>
    </dgm:pt>
    <dgm:pt modelId="{A0C75195-4C6C-4EE3-9B17-1D89AB5993B4}" type="pres">
      <dgm:prSet presAssocID="{A6B0F3A9-5E33-42A9-92AD-45F1B4D836B7}" presName="vertTwo" presStyleCnt="0"/>
      <dgm:spPr/>
    </dgm:pt>
    <dgm:pt modelId="{F5AD5E4A-2705-436E-8483-E3FD2BCC957B}" type="pres">
      <dgm:prSet presAssocID="{A6B0F3A9-5E33-42A9-92AD-45F1B4D836B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931D7CA-AC72-4D57-9176-5AD2461E37EF}" type="pres">
      <dgm:prSet presAssocID="{A6B0F3A9-5E33-42A9-92AD-45F1B4D836B7}" presName="parTransTwo" presStyleCnt="0"/>
      <dgm:spPr/>
    </dgm:pt>
    <dgm:pt modelId="{B2C06100-1025-4CE8-B80C-60E7122E398C}" type="pres">
      <dgm:prSet presAssocID="{A6B0F3A9-5E33-42A9-92AD-45F1B4D836B7}" presName="horzTwo" presStyleCnt="0"/>
      <dgm:spPr/>
    </dgm:pt>
  </dgm:ptLst>
  <dgm:cxnLst>
    <dgm:cxn modelId="{0DD1F27F-0669-4CC0-8412-4D6B479D605C}" type="presOf" srcId="{C8CE9C94-4628-4A12-B115-857A8E5F1056}" destId="{EA096580-CEA3-4F4D-9052-53AD60ECF164}" srcOrd="0" destOrd="0" presId="urn:microsoft.com/office/officeart/2005/8/layout/hierarchy4#1"/>
    <dgm:cxn modelId="{295A442C-40FA-4290-826D-0598AFA4A6EF}" type="presOf" srcId="{C0CC1C07-9559-4B30-B146-29351EB1ECC8}" destId="{F8D518CA-1CF4-46AA-821C-D84B2D09AC1B}" srcOrd="0" destOrd="0" presId="urn:microsoft.com/office/officeart/2005/8/layout/hierarchy4#1"/>
    <dgm:cxn modelId="{D3406E7A-51AC-43A1-854C-81105211F7BD}" srcId="{C0CC1C07-9559-4B30-B146-29351EB1ECC8}" destId="{A6B0F3A9-5E33-42A9-92AD-45F1B4D836B7}" srcOrd="1" destOrd="0" parTransId="{48357A14-846B-4860-96EC-0F442FE42003}" sibTransId="{426F9BFF-8EFD-4FE3-A434-92C22F498EF1}"/>
    <dgm:cxn modelId="{FFE7F7B2-377F-4375-8CED-7C2079A2B3B2}" srcId="{C8CE9C94-4628-4A12-B115-857A8E5F1056}" destId="{C0CC1C07-9559-4B30-B146-29351EB1ECC8}" srcOrd="0" destOrd="0" parTransId="{E4971458-CE5A-4E25-B5D3-4F850F335DDF}" sibTransId="{2D5DBF19-5A17-4A4E-9B0E-47DFF0D1F93F}"/>
    <dgm:cxn modelId="{5407E29E-8551-4DA8-BD2C-D77594D850F1}" type="presOf" srcId="{56BD76CD-B691-4788-BAFE-A8CB0DC90F7B}" destId="{E5AB7D1D-9108-42A1-9F47-51D9BF2B3E02}" srcOrd="0" destOrd="0" presId="urn:microsoft.com/office/officeart/2005/8/layout/hierarchy4#1"/>
    <dgm:cxn modelId="{8C58F026-DAC7-4C39-8B29-599663D95B41}" type="presOf" srcId="{A6B0F3A9-5E33-42A9-92AD-45F1B4D836B7}" destId="{F5AD5E4A-2705-436E-8483-E3FD2BCC957B}" srcOrd="0" destOrd="0" presId="urn:microsoft.com/office/officeart/2005/8/layout/hierarchy4#1"/>
    <dgm:cxn modelId="{3BCB1989-D7C7-45EC-81CA-88E7E94988CA}" srcId="{C0CC1C07-9559-4B30-B146-29351EB1ECC8}" destId="{56BD76CD-B691-4788-BAFE-A8CB0DC90F7B}" srcOrd="0" destOrd="0" parTransId="{8C84F44E-D7E4-4F72-A893-7A2761FFBC5B}" sibTransId="{0F786BA5-5418-451C-B41C-E64ACEF14012}"/>
    <dgm:cxn modelId="{6153BD9A-288D-455E-92B7-71B6B8DAABA4}" type="presParOf" srcId="{EA096580-CEA3-4F4D-9052-53AD60ECF164}" destId="{DC5D4FA7-55EC-49AC-A6FE-E45032C26169}" srcOrd="0" destOrd="0" presId="urn:microsoft.com/office/officeart/2005/8/layout/hierarchy4#1"/>
    <dgm:cxn modelId="{82B5BE6B-F5ED-4EA1-B4B5-469FE109FC9A}" type="presParOf" srcId="{DC5D4FA7-55EC-49AC-A6FE-E45032C26169}" destId="{F8D518CA-1CF4-46AA-821C-D84B2D09AC1B}" srcOrd="0" destOrd="0" presId="urn:microsoft.com/office/officeart/2005/8/layout/hierarchy4#1"/>
    <dgm:cxn modelId="{948508EC-101D-493C-99EA-277D4314231D}" type="presParOf" srcId="{DC5D4FA7-55EC-49AC-A6FE-E45032C26169}" destId="{0EEC390C-5FE9-4B09-A483-06C7752E6799}" srcOrd="1" destOrd="0" presId="urn:microsoft.com/office/officeart/2005/8/layout/hierarchy4#1"/>
    <dgm:cxn modelId="{997A7D4E-56FB-4C6E-8231-901398064BFB}" type="presParOf" srcId="{DC5D4FA7-55EC-49AC-A6FE-E45032C26169}" destId="{F40369DB-3759-4C9A-8FD1-B955069B02EF}" srcOrd="2" destOrd="0" presId="urn:microsoft.com/office/officeart/2005/8/layout/hierarchy4#1"/>
    <dgm:cxn modelId="{F815D19A-4F94-44EC-86AC-2D88D8FA9EAA}" type="presParOf" srcId="{F40369DB-3759-4C9A-8FD1-B955069B02EF}" destId="{044DF9F9-8E8A-4286-A563-3C632BDB9B70}" srcOrd="0" destOrd="0" presId="urn:microsoft.com/office/officeart/2005/8/layout/hierarchy4#1"/>
    <dgm:cxn modelId="{AB74E718-4169-4EFC-A4D0-06838A3E627C}" type="presParOf" srcId="{044DF9F9-8E8A-4286-A563-3C632BDB9B70}" destId="{E5AB7D1D-9108-42A1-9F47-51D9BF2B3E02}" srcOrd="0" destOrd="0" presId="urn:microsoft.com/office/officeart/2005/8/layout/hierarchy4#1"/>
    <dgm:cxn modelId="{9CA9AB62-7AEA-4ADB-9C0B-06950BBB64E1}" type="presParOf" srcId="{044DF9F9-8E8A-4286-A563-3C632BDB9B70}" destId="{00078B45-06AD-467F-A17C-E6B672F9E966}" srcOrd="1" destOrd="0" presId="urn:microsoft.com/office/officeart/2005/8/layout/hierarchy4#1"/>
    <dgm:cxn modelId="{435A06C0-4BCF-4213-9BE4-F41603C3D635}" type="presParOf" srcId="{044DF9F9-8E8A-4286-A563-3C632BDB9B70}" destId="{ABABD369-2789-4DC4-8631-FD404DDB23CE}" srcOrd="2" destOrd="0" presId="urn:microsoft.com/office/officeart/2005/8/layout/hierarchy4#1"/>
    <dgm:cxn modelId="{EF8494E7-87DD-4287-9663-29B2B8A7F0A6}" type="presParOf" srcId="{F40369DB-3759-4C9A-8FD1-B955069B02EF}" destId="{63547B3C-145C-4F4D-80C7-18A7B12FD416}" srcOrd="1" destOrd="0" presId="urn:microsoft.com/office/officeart/2005/8/layout/hierarchy4#1"/>
    <dgm:cxn modelId="{96395BEA-DE03-4AE7-A150-FE150BD9334C}" type="presParOf" srcId="{F40369DB-3759-4C9A-8FD1-B955069B02EF}" destId="{A0C75195-4C6C-4EE3-9B17-1D89AB5993B4}" srcOrd="2" destOrd="0" presId="urn:microsoft.com/office/officeart/2005/8/layout/hierarchy4#1"/>
    <dgm:cxn modelId="{A7A8135F-43F5-4925-8631-ABFE8778BD94}" type="presParOf" srcId="{A0C75195-4C6C-4EE3-9B17-1D89AB5993B4}" destId="{F5AD5E4A-2705-436E-8483-E3FD2BCC957B}" srcOrd="0" destOrd="0" presId="urn:microsoft.com/office/officeart/2005/8/layout/hierarchy4#1"/>
    <dgm:cxn modelId="{4E64152D-FB97-4A91-B292-43A86F117B25}" type="presParOf" srcId="{A0C75195-4C6C-4EE3-9B17-1D89AB5993B4}" destId="{F931D7CA-AC72-4D57-9176-5AD2461E37EF}" srcOrd="1" destOrd="0" presId="urn:microsoft.com/office/officeart/2005/8/layout/hierarchy4#1"/>
    <dgm:cxn modelId="{73ED6FBD-1F7A-4F38-B816-CB65E6F128EA}" type="presParOf" srcId="{A0C75195-4C6C-4EE3-9B17-1D89AB5993B4}" destId="{B2C06100-1025-4CE8-B80C-60E7122E398C}" srcOrd="2" destOrd="0" presId="urn:microsoft.com/office/officeart/2005/8/layout/hierarchy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CE9C94-4628-4A12-B115-857A8E5F1056}" type="doc">
      <dgm:prSet loTypeId="urn:microsoft.com/office/officeart/2005/8/layout/hierarchy4#2" loCatId="relationship" qsTypeId="urn:microsoft.com/office/officeart/2005/8/quickstyle/simple4#2" qsCatId="simple" csTypeId="urn:microsoft.com/office/officeart/2005/8/colors/accent6_5#2" csCatId="accent6" phldr="1"/>
      <dgm:spPr/>
      <dgm:t>
        <a:bodyPr/>
        <a:lstStyle/>
        <a:p>
          <a:endParaRPr lang="en-GB"/>
        </a:p>
      </dgm:t>
    </dgm:pt>
    <dgm:pt modelId="{C0CC1C07-9559-4B30-B146-29351EB1ECC8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err="1" smtClean="0"/>
            <a:t>Linq</a:t>
          </a:r>
          <a:r>
            <a:rPr lang="en-GB" dirty="0" smtClean="0"/>
            <a:t>-enabled data sources</a:t>
          </a:r>
          <a:endParaRPr lang="en-GB" dirty="0"/>
        </a:p>
      </dgm:t>
    </dgm:pt>
    <dgm:pt modelId="{E4971458-CE5A-4E25-B5D3-4F850F335DDF}" type="parTrans" cxnId="{FFE7F7B2-377F-4375-8CED-7C2079A2B3B2}">
      <dgm:prSet/>
      <dgm:spPr/>
    </dgm:pt>
    <dgm:pt modelId="{2D5DBF19-5A17-4A4E-9B0E-47DFF0D1F93F}" type="sibTrans" cxnId="{FFE7F7B2-377F-4375-8CED-7C2079A2B3B2}">
      <dgm:prSet/>
      <dgm:spPr/>
    </dgm:pt>
    <dgm:pt modelId="{56BD76CD-B691-4788-BAFE-A8CB0DC90F7B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err="1" smtClean="0"/>
            <a:t>Linq</a:t>
          </a:r>
          <a:r>
            <a:rPr lang="en-GB" dirty="0" smtClean="0"/>
            <a:t> to objects</a:t>
          </a:r>
          <a:endParaRPr lang="en-GB" dirty="0"/>
        </a:p>
      </dgm:t>
    </dgm:pt>
    <dgm:pt modelId="{8C84F44E-D7E4-4F72-A893-7A2761FFBC5B}" type="parTrans" cxnId="{3BCB1989-D7C7-45EC-81CA-88E7E94988CA}">
      <dgm:prSet/>
      <dgm:spPr/>
    </dgm:pt>
    <dgm:pt modelId="{0F786BA5-5418-451C-B41C-E64ACEF14012}" type="sibTrans" cxnId="{3BCB1989-D7C7-45EC-81CA-88E7E94988CA}">
      <dgm:prSet/>
      <dgm:spPr/>
    </dgm:pt>
    <dgm:pt modelId="{A6B0F3A9-5E33-42A9-92AD-45F1B4D836B7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err="1" smtClean="0"/>
            <a:t>Linq</a:t>
          </a:r>
          <a:r>
            <a:rPr lang="en-GB" dirty="0" smtClean="0"/>
            <a:t> to XML (</a:t>
          </a:r>
          <a:r>
            <a:rPr lang="en-GB" dirty="0" err="1" smtClean="0"/>
            <a:t>XLinq</a:t>
          </a:r>
          <a:r>
            <a:rPr lang="en-GB" dirty="0" smtClean="0"/>
            <a:t>)</a:t>
          </a:r>
          <a:endParaRPr lang="en-GB" dirty="0"/>
        </a:p>
      </dgm:t>
    </dgm:pt>
    <dgm:pt modelId="{48357A14-846B-4860-96EC-0F442FE42003}" type="parTrans" cxnId="{D3406E7A-51AC-43A1-854C-81105211F7BD}">
      <dgm:prSet/>
      <dgm:spPr/>
    </dgm:pt>
    <dgm:pt modelId="{426F9BFF-8EFD-4FE3-A434-92C22F498EF1}" type="sibTrans" cxnId="{D3406E7A-51AC-43A1-854C-81105211F7BD}">
      <dgm:prSet/>
      <dgm:spPr/>
    </dgm:pt>
    <dgm:pt modelId="{871AC607-01C0-4B92-B059-CC504C36D121}">
      <dgm:prSet phldrT="[Text]"/>
      <dgm:spPr>
        <a:solidFill>
          <a:schemeClr val="tx1"/>
        </a:solidFill>
      </dgm:spPr>
      <dgm:t>
        <a:bodyPr/>
        <a:lstStyle/>
        <a:p>
          <a:r>
            <a:rPr lang="en-GB" dirty="0" err="1" smtClean="0"/>
            <a:t>Linq</a:t>
          </a:r>
          <a:r>
            <a:rPr lang="en-GB" dirty="0" smtClean="0"/>
            <a:t>-enabled ADO.NET</a:t>
          </a:r>
          <a:endParaRPr lang="en-GB" dirty="0"/>
        </a:p>
      </dgm:t>
    </dgm:pt>
    <dgm:pt modelId="{36AACE21-BC68-4E8E-A3A3-7EF692184D58}" type="parTrans" cxnId="{7F518B45-6DFD-47BF-A803-8FF2486A55A0}">
      <dgm:prSet/>
      <dgm:spPr/>
    </dgm:pt>
    <dgm:pt modelId="{29846AE5-418D-401B-87FF-71054E883582}" type="sibTrans" cxnId="{7F518B45-6DFD-47BF-A803-8FF2486A55A0}">
      <dgm:prSet/>
      <dgm:spPr/>
    </dgm:pt>
    <dgm:pt modelId="{9CE3EA0E-620F-46B7-92CF-E532AC0BD41D}">
      <dgm:prSet phldrT="[Text]"/>
      <dgm:spPr>
        <a:solidFill>
          <a:schemeClr val="tx1"/>
        </a:solidFill>
      </dgm:spPr>
      <dgm:t>
        <a:bodyPr/>
        <a:lstStyle/>
        <a:p>
          <a:r>
            <a:rPr lang="en-GB" dirty="0" err="1" smtClean="0"/>
            <a:t>Linq</a:t>
          </a:r>
          <a:r>
            <a:rPr lang="en-GB" dirty="0" smtClean="0"/>
            <a:t> to SQL (</a:t>
          </a:r>
          <a:r>
            <a:rPr lang="en-GB" dirty="0" err="1" smtClean="0"/>
            <a:t>DLinq</a:t>
          </a:r>
          <a:r>
            <a:rPr lang="en-GB" dirty="0" smtClean="0"/>
            <a:t>)</a:t>
          </a:r>
          <a:endParaRPr lang="en-GB" dirty="0"/>
        </a:p>
      </dgm:t>
    </dgm:pt>
    <dgm:pt modelId="{F98EF820-9172-4F7A-A69D-9D049C178EFC}" type="parTrans" cxnId="{0F91BC28-26EE-43EC-8BAC-70DA15D9E369}">
      <dgm:prSet/>
      <dgm:spPr/>
    </dgm:pt>
    <dgm:pt modelId="{95836A75-C34C-40BA-A330-78113C685E45}" type="sibTrans" cxnId="{0F91BC28-26EE-43EC-8BAC-70DA15D9E369}">
      <dgm:prSet/>
      <dgm:spPr/>
    </dgm:pt>
    <dgm:pt modelId="{DED77F66-939D-42CB-B8DD-910B5436F8C4}">
      <dgm:prSet phldrT="[Text]"/>
      <dgm:spPr>
        <a:solidFill>
          <a:schemeClr val="tx1"/>
        </a:solidFill>
      </dgm:spPr>
      <dgm:t>
        <a:bodyPr/>
        <a:lstStyle/>
        <a:p>
          <a:r>
            <a:rPr lang="en-GB" dirty="0" err="1" smtClean="0"/>
            <a:t>Linq</a:t>
          </a:r>
          <a:r>
            <a:rPr lang="en-GB" dirty="0" smtClean="0"/>
            <a:t> to datasets</a:t>
          </a:r>
          <a:endParaRPr lang="en-GB" dirty="0"/>
        </a:p>
      </dgm:t>
    </dgm:pt>
    <dgm:pt modelId="{96AC8737-62A6-4669-B9C2-168EB386C61D}" type="parTrans" cxnId="{07C5F498-5C1E-4319-A747-1681A1060564}">
      <dgm:prSet/>
      <dgm:spPr/>
    </dgm:pt>
    <dgm:pt modelId="{E2807623-F7D3-4EB6-A6E8-981CE9DB736A}" type="sibTrans" cxnId="{07C5F498-5C1E-4319-A747-1681A1060564}">
      <dgm:prSet/>
      <dgm:spPr/>
    </dgm:pt>
    <dgm:pt modelId="{1A5B2C2E-284E-42D0-8377-05D4EE539948}">
      <dgm:prSet phldrT="[Text]"/>
      <dgm:spPr>
        <a:solidFill>
          <a:schemeClr val="tx1"/>
        </a:solidFill>
      </dgm:spPr>
      <dgm:t>
        <a:bodyPr/>
        <a:lstStyle/>
        <a:p>
          <a:r>
            <a:rPr lang="en-GB" dirty="0" err="1" smtClean="0"/>
            <a:t>Linq</a:t>
          </a:r>
          <a:r>
            <a:rPr lang="en-GB" dirty="0" smtClean="0"/>
            <a:t> to entities</a:t>
          </a:r>
          <a:endParaRPr lang="en-GB" dirty="0"/>
        </a:p>
      </dgm:t>
    </dgm:pt>
    <dgm:pt modelId="{BD464DB0-A7FA-4B05-9D33-360C14E8CC78}" type="parTrans" cxnId="{1F12540A-E73E-473A-99F3-4E6A00FB004A}">
      <dgm:prSet/>
      <dgm:spPr/>
    </dgm:pt>
    <dgm:pt modelId="{0A2A9427-CD3B-4130-8D59-956907FCF62F}" type="sibTrans" cxnId="{1F12540A-E73E-473A-99F3-4E6A00FB004A}">
      <dgm:prSet/>
      <dgm:spPr/>
    </dgm:pt>
    <dgm:pt modelId="{EA096580-CEA3-4F4D-9052-53AD60ECF164}" type="pres">
      <dgm:prSet presAssocID="{C8CE9C94-4628-4A12-B115-857A8E5F105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C5D4FA7-55EC-49AC-A6FE-E45032C26169}" type="pres">
      <dgm:prSet presAssocID="{C0CC1C07-9559-4B30-B146-29351EB1ECC8}" presName="vertOne" presStyleCnt="0"/>
      <dgm:spPr/>
    </dgm:pt>
    <dgm:pt modelId="{F8D518CA-1CF4-46AA-821C-D84B2D09AC1B}" type="pres">
      <dgm:prSet presAssocID="{C0CC1C07-9559-4B30-B146-29351EB1ECC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EEC390C-5FE9-4B09-A483-06C7752E6799}" type="pres">
      <dgm:prSet presAssocID="{C0CC1C07-9559-4B30-B146-29351EB1ECC8}" presName="parTransOne" presStyleCnt="0"/>
      <dgm:spPr/>
    </dgm:pt>
    <dgm:pt modelId="{F40369DB-3759-4C9A-8FD1-B955069B02EF}" type="pres">
      <dgm:prSet presAssocID="{C0CC1C07-9559-4B30-B146-29351EB1ECC8}" presName="horzOne" presStyleCnt="0"/>
      <dgm:spPr/>
    </dgm:pt>
    <dgm:pt modelId="{044DF9F9-8E8A-4286-A563-3C632BDB9B70}" type="pres">
      <dgm:prSet presAssocID="{56BD76CD-B691-4788-BAFE-A8CB0DC90F7B}" presName="vertTwo" presStyleCnt="0"/>
      <dgm:spPr/>
    </dgm:pt>
    <dgm:pt modelId="{E5AB7D1D-9108-42A1-9F47-51D9BF2B3E02}" type="pres">
      <dgm:prSet presAssocID="{56BD76CD-B691-4788-BAFE-A8CB0DC90F7B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0078B45-06AD-467F-A17C-E6B672F9E966}" type="pres">
      <dgm:prSet presAssocID="{56BD76CD-B691-4788-BAFE-A8CB0DC90F7B}" presName="parTransTwo" presStyleCnt="0"/>
      <dgm:spPr/>
    </dgm:pt>
    <dgm:pt modelId="{ABABD369-2789-4DC4-8631-FD404DDB23CE}" type="pres">
      <dgm:prSet presAssocID="{56BD76CD-B691-4788-BAFE-A8CB0DC90F7B}" presName="horzTwo" presStyleCnt="0"/>
      <dgm:spPr/>
    </dgm:pt>
    <dgm:pt modelId="{63547B3C-145C-4F4D-80C7-18A7B12FD416}" type="pres">
      <dgm:prSet presAssocID="{0F786BA5-5418-451C-B41C-E64ACEF14012}" presName="sibSpaceTwo" presStyleCnt="0"/>
      <dgm:spPr/>
    </dgm:pt>
    <dgm:pt modelId="{BE1ED25A-44EC-49B5-8D76-B1DC682837E6}" type="pres">
      <dgm:prSet presAssocID="{871AC607-01C0-4B92-B059-CC504C36D121}" presName="vertTwo" presStyleCnt="0"/>
      <dgm:spPr/>
    </dgm:pt>
    <dgm:pt modelId="{4C4BA564-4783-4F3B-95BC-7C0029A81B14}" type="pres">
      <dgm:prSet presAssocID="{871AC607-01C0-4B92-B059-CC504C36D121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CBE8DDD-77A5-4E96-B8EB-1752950E804F}" type="pres">
      <dgm:prSet presAssocID="{871AC607-01C0-4B92-B059-CC504C36D121}" presName="parTransTwo" presStyleCnt="0"/>
      <dgm:spPr/>
    </dgm:pt>
    <dgm:pt modelId="{ADEB1C41-8E28-4140-87EE-CDC8D919CB1E}" type="pres">
      <dgm:prSet presAssocID="{871AC607-01C0-4B92-B059-CC504C36D121}" presName="horzTwo" presStyleCnt="0"/>
      <dgm:spPr/>
    </dgm:pt>
    <dgm:pt modelId="{FAA01143-A536-413A-A7A9-B47E93C3C392}" type="pres">
      <dgm:prSet presAssocID="{9CE3EA0E-620F-46B7-92CF-E532AC0BD41D}" presName="vertThree" presStyleCnt="0"/>
      <dgm:spPr/>
    </dgm:pt>
    <dgm:pt modelId="{7F19711C-37D8-4791-9765-8BC90CD8A8A1}" type="pres">
      <dgm:prSet presAssocID="{9CE3EA0E-620F-46B7-92CF-E532AC0BD41D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A20A414-1639-4B29-8FF8-29DB4D78960A}" type="pres">
      <dgm:prSet presAssocID="{9CE3EA0E-620F-46B7-92CF-E532AC0BD41D}" presName="parTransThree" presStyleCnt="0"/>
      <dgm:spPr/>
    </dgm:pt>
    <dgm:pt modelId="{4FB738E9-D047-4E53-BC88-52E3F4D5C4CE}" type="pres">
      <dgm:prSet presAssocID="{9CE3EA0E-620F-46B7-92CF-E532AC0BD41D}" presName="horzThree" presStyleCnt="0"/>
      <dgm:spPr/>
    </dgm:pt>
    <dgm:pt modelId="{F58C72A1-3BD6-4713-A2EB-EA7AA8B6CB7C}" type="pres">
      <dgm:prSet presAssocID="{95836A75-C34C-40BA-A330-78113C685E45}" presName="sibSpaceThree" presStyleCnt="0"/>
      <dgm:spPr/>
    </dgm:pt>
    <dgm:pt modelId="{87C357F5-CE4A-4717-8D7D-94BAAF1C4769}" type="pres">
      <dgm:prSet presAssocID="{DED77F66-939D-42CB-B8DD-910B5436F8C4}" presName="vertThree" presStyleCnt="0"/>
      <dgm:spPr/>
    </dgm:pt>
    <dgm:pt modelId="{13826C42-EA51-40E3-9E34-EFFA1E5AF5A7}" type="pres">
      <dgm:prSet presAssocID="{DED77F66-939D-42CB-B8DD-910B5436F8C4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2F35B41-679E-404E-882D-D53DD05D1A50}" type="pres">
      <dgm:prSet presAssocID="{DED77F66-939D-42CB-B8DD-910B5436F8C4}" presName="parTransThree" presStyleCnt="0"/>
      <dgm:spPr/>
    </dgm:pt>
    <dgm:pt modelId="{9D964E1A-B8E2-43C0-94DA-6ABE8F66BDD7}" type="pres">
      <dgm:prSet presAssocID="{DED77F66-939D-42CB-B8DD-910B5436F8C4}" presName="horzThree" presStyleCnt="0"/>
      <dgm:spPr/>
    </dgm:pt>
    <dgm:pt modelId="{8AD99BF9-50EA-427D-B357-F130E37288B2}" type="pres">
      <dgm:prSet presAssocID="{E2807623-F7D3-4EB6-A6E8-981CE9DB736A}" presName="sibSpaceThree" presStyleCnt="0"/>
      <dgm:spPr/>
    </dgm:pt>
    <dgm:pt modelId="{99DD1FD3-BC6C-47F7-8775-D19E4C06EC30}" type="pres">
      <dgm:prSet presAssocID="{1A5B2C2E-284E-42D0-8377-05D4EE539948}" presName="vertThree" presStyleCnt="0"/>
      <dgm:spPr/>
    </dgm:pt>
    <dgm:pt modelId="{108F1EE0-98D5-4E2D-9042-407F301E46FE}" type="pres">
      <dgm:prSet presAssocID="{1A5B2C2E-284E-42D0-8377-05D4EE539948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D2EA512-4B01-413A-96CD-0D3968229C12}" type="pres">
      <dgm:prSet presAssocID="{1A5B2C2E-284E-42D0-8377-05D4EE539948}" presName="parTransThree" presStyleCnt="0"/>
      <dgm:spPr/>
    </dgm:pt>
    <dgm:pt modelId="{4647F35A-4D5C-4D04-A683-A523DC37BDF5}" type="pres">
      <dgm:prSet presAssocID="{1A5B2C2E-284E-42D0-8377-05D4EE539948}" presName="horzThree" presStyleCnt="0"/>
      <dgm:spPr/>
    </dgm:pt>
    <dgm:pt modelId="{2C976DC1-56D4-4E5D-B8A5-6939338F53CA}" type="pres">
      <dgm:prSet presAssocID="{29846AE5-418D-401B-87FF-71054E883582}" presName="sibSpaceTwo" presStyleCnt="0"/>
      <dgm:spPr/>
    </dgm:pt>
    <dgm:pt modelId="{A0C75195-4C6C-4EE3-9B17-1D89AB5993B4}" type="pres">
      <dgm:prSet presAssocID="{A6B0F3A9-5E33-42A9-92AD-45F1B4D836B7}" presName="vertTwo" presStyleCnt="0"/>
      <dgm:spPr/>
    </dgm:pt>
    <dgm:pt modelId="{F5AD5E4A-2705-436E-8483-E3FD2BCC957B}" type="pres">
      <dgm:prSet presAssocID="{A6B0F3A9-5E33-42A9-92AD-45F1B4D836B7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931D7CA-AC72-4D57-9176-5AD2461E37EF}" type="pres">
      <dgm:prSet presAssocID="{A6B0F3A9-5E33-42A9-92AD-45F1B4D836B7}" presName="parTransTwo" presStyleCnt="0"/>
      <dgm:spPr/>
    </dgm:pt>
    <dgm:pt modelId="{B2C06100-1025-4CE8-B80C-60E7122E398C}" type="pres">
      <dgm:prSet presAssocID="{A6B0F3A9-5E33-42A9-92AD-45F1B4D836B7}" presName="horzTwo" presStyleCnt="0"/>
      <dgm:spPr/>
    </dgm:pt>
  </dgm:ptLst>
  <dgm:cxnLst>
    <dgm:cxn modelId="{07C5F498-5C1E-4319-A747-1681A1060564}" srcId="{871AC607-01C0-4B92-B059-CC504C36D121}" destId="{DED77F66-939D-42CB-B8DD-910B5436F8C4}" srcOrd="1" destOrd="0" parTransId="{96AC8737-62A6-4669-B9C2-168EB386C61D}" sibTransId="{E2807623-F7D3-4EB6-A6E8-981CE9DB736A}"/>
    <dgm:cxn modelId="{AEC53971-6487-48C7-81D9-9A9E5052F4EA}" type="presOf" srcId="{1A5B2C2E-284E-42D0-8377-05D4EE539948}" destId="{108F1EE0-98D5-4E2D-9042-407F301E46FE}" srcOrd="0" destOrd="0" presId="urn:microsoft.com/office/officeart/2005/8/layout/hierarchy4#2"/>
    <dgm:cxn modelId="{1F12540A-E73E-473A-99F3-4E6A00FB004A}" srcId="{871AC607-01C0-4B92-B059-CC504C36D121}" destId="{1A5B2C2E-284E-42D0-8377-05D4EE539948}" srcOrd="2" destOrd="0" parTransId="{BD464DB0-A7FA-4B05-9D33-360C14E8CC78}" sibTransId="{0A2A9427-CD3B-4130-8D59-956907FCF62F}"/>
    <dgm:cxn modelId="{3BCB1989-D7C7-45EC-81CA-88E7E94988CA}" srcId="{C0CC1C07-9559-4B30-B146-29351EB1ECC8}" destId="{56BD76CD-B691-4788-BAFE-A8CB0DC90F7B}" srcOrd="0" destOrd="0" parTransId="{8C84F44E-D7E4-4F72-A893-7A2761FFBC5B}" sibTransId="{0F786BA5-5418-451C-B41C-E64ACEF14012}"/>
    <dgm:cxn modelId="{FFE7F7B2-377F-4375-8CED-7C2079A2B3B2}" srcId="{C8CE9C94-4628-4A12-B115-857A8E5F1056}" destId="{C0CC1C07-9559-4B30-B146-29351EB1ECC8}" srcOrd="0" destOrd="0" parTransId="{E4971458-CE5A-4E25-B5D3-4F850F335DDF}" sibTransId="{2D5DBF19-5A17-4A4E-9B0E-47DFF0D1F93F}"/>
    <dgm:cxn modelId="{634B36DC-8DD9-4F10-897F-DF1D3C007F60}" type="presOf" srcId="{56BD76CD-B691-4788-BAFE-A8CB0DC90F7B}" destId="{E5AB7D1D-9108-42A1-9F47-51D9BF2B3E02}" srcOrd="0" destOrd="0" presId="urn:microsoft.com/office/officeart/2005/8/layout/hierarchy4#2"/>
    <dgm:cxn modelId="{C4180475-57C6-4AB0-8DC4-29D3F425A04D}" type="presOf" srcId="{9CE3EA0E-620F-46B7-92CF-E532AC0BD41D}" destId="{7F19711C-37D8-4791-9765-8BC90CD8A8A1}" srcOrd="0" destOrd="0" presId="urn:microsoft.com/office/officeart/2005/8/layout/hierarchy4#2"/>
    <dgm:cxn modelId="{0F91BC28-26EE-43EC-8BAC-70DA15D9E369}" srcId="{871AC607-01C0-4B92-B059-CC504C36D121}" destId="{9CE3EA0E-620F-46B7-92CF-E532AC0BD41D}" srcOrd="0" destOrd="0" parTransId="{F98EF820-9172-4F7A-A69D-9D049C178EFC}" sibTransId="{95836A75-C34C-40BA-A330-78113C685E45}"/>
    <dgm:cxn modelId="{D3406E7A-51AC-43A1-854C-81105211F7BD}" srcId="{C0CC1C07-9559-4B30-B146-29351EB1ECC8}" destId="{A6B0F3A9-5E33-42A9-92AD-45F1B4D836B7}" srcOrd="2" destOrd="0" parTransId="{48357A14-846B-4860-96EC-0F442FE42003}" sibTransId="{426F9BFF-8EFD-4FE3-A434-92C22F498EF1}"/>
    <dgm:cxn modelId="{0BB6EC3E-8D50-4526-8F0A-E5FCF24CF6E9}" type="presOf" srcId="{DED77F66-939D-42CB-B8DD-910B5436F8C4}" destId="{13826C42-EA51-40E3-9E34-EFFA1E5AF5A7}" srcOrd="0" destOrd="0" presId="urn:microsoft.com/office/officeart/2005/8/layout/hierarchy4#2"/>
    <dgm:cxn modelId="{20C62E22-DAA8-4FE7-8639-DEF5216B5EC1}" type="presOf" srcId="{C8CE9C94-4628-4A12-B115-857A8E5F1056}" destId="{EA096580-CEA3-4F4D-9052-53AD60ECF164}" srcOrd="0" destOrd="0" presId="urn:microsoft.com/office/officeart/2005/8/layout/hierarchy4#2"/>
    <dgm:cxn modelId="{9023221A-C0DA-45CD-81D1-B15367731A38}" type="presOf" srcId="{C0CC1C07-9559-4B30-B146-29351EB1ECC8}" destId="{F8D518CA-1CF4-46AA-821C-D84B2D09AC1B}" srcOrd="0" destOrd="0" presId="urn:microsoft.com/office/officeart/2005/8/layout/hierarchy4#2"/>
    <dgm:cxn modelId="{7F518B45-6DFD-47BF-A803-8FF2486A55A0}" srcId="{C0CC1C07-9559-4B30-B146-29351EB1ECC8}" destId="{871AC607-01C0-4B92-B059-CC504C36D121}" srcOrd="1" destOrd="0" parTransId="{36AACE21-BC68-4E8E-A3A3-7EF692184D58}" sibTransId="{29846AE5-418D-401B-87FF-71054E883582}"/>
    <dgm:cxn modelId="{A8B747D3-4B23-4E4A-90B4-211E469E8BCC}" type="presOf" srcId="{A6B0F3A9-5E33-42A9-92AD-45F1B4D836B7}" destId="{F5AD5E4A-2705-436E-8483-E3FD2BCC957B}" srcOrd="0" destOrd="0" presId="urn:microsoft.com/office/officeart/2005/8/layout/hierarchy4#2"/>
    <dgm:cxn modelId="{C8A8AFB3-13ED-49FF-9C9B-6A263E73B946}" type="presOf" srcId="{871AC607-01C0-4B92-B059-CC504C36D121}" destId="{4C4BA564-4783-4F3B-95BC-7C0029A81B14}" srcOrd="0" destOrd="0" presId="urn:microsoft.com/office/officeart/2005/8/layout/hierarchy4#2"/>
    <dgm:cxn modelId="{E228275E-335F-4D30-B0A5-FE7D639063D1}" type="presParOf" srcId="{EA096580-CEA3-4F4D-9052-53AD60ECF164}" destId="{DC5D4FA7-55EC-49AC-A6FE-E45032C26169}" srcOrd="0" destOrd="0" presId="urn:microsoft.com/office/officeart/2005/8/layout/hierarchy4#2"/>
    <dgm:cxn modelId="{F4E1EC5E-B3FC-4491-8C3F-F4A70E728EE7}" type="presParOf" srcId="{DC5D4FA7-55EC-49AC-A6FE-E45032C26169}" destId="{F8D518CA-1CF4-46AA-821C-D84B2D09AC1B}" srcOrd="0" destOrd="0" presId="urn:microsoft.com/office/officeart/2005/8/layout/hierarchy4#2"/>
    <dgm:cxn modelId="{D4ADD67B-C450-4F18-86E4-36C113009476}" type="presParOf" srcId="{DC5D4FA7-55EC-49AC-A6FE-E45032C26169}" destId="{0EEC390C-5FE9-4B09-A483-06C7752E6799}" srcOrd="1" destOrd="0" presId="urn:microsoft.com/office/officeart/2005/8/layout/hierarchy4#2"/>
    <dgm:cxn modelId="{C3BC99B9-9F63-47B7-9A61-4797547C1302}" type="presParOf" srcId="{DC5D4FA7-55EC-49AC-A6FE-E45032C26169}" destId="{F40369DB-3759-4C9A-8FD1-B955069B02EF}" srcOrd="2" destOrd="0" presId="urn:microsoft.com/office/officeart/2005/8/layout/hierarchy4#2"/>
    <dgm:cxn modelId="{672C83FE-5E23-4571-9935-581BF34611B3}" type="presParOf" srcId="{F40369DB-3759-4C9A-8FD1-B955069B02EF}" destId="{044DF9F9-8E8A-4286-A563-3C632BDB9B70}" srcOrd="0" destOrd="0" presId="urn:microsoft.com/office/officeart/2005/8/layout/hierarchy4#2"/>
    <dgm:cxn modelId="{B7A71019-8287-4464-AAF8-560D05559A3E}" type="presParOf" srcId="{044DF9F9-8E8A-4286-A563-3C632BDB9B70}" destId="{E5AB7D1D-9108-42A1-9F47-51D9BF2B3E02}" srcOrd="0" destOrd="0" presId="urn:microsoft.com/office/officeart/2005/8/layout/hierarchy4#2"/>
    <dgm:cxn modelId="{36CBADF7-C104-49A6-8793-184D44E84520}" type="presParOf" srcId="{044DF9F9-8E8A-4286-A563-3C632BDB9B70}" destId="{00078B45-06AD-467F-A17C-E6B672F9E966}" srcOrd="1" destOrd="0" presId="urn:microsoft.com/office/officeart/2005/8/layout/hierarchy4#2"/>
    <dgm:cxn modelId="{3950A11B-C4E0-42CF-AB7F-5E1348046D6F}" type="presParOf" srcId="{044DF9F9-8E8A-4286-A563-3C632BDB9B70}" destId="{ABABD369-2789-4DC4-8631-FD404DDB23CE}" srcOrd="2" destOrd="0" presId="urn:microsoft.com/office/officeart/2005/8/layout/hierarchy4#2"/>
    <dgm:cxn modelId="{78449BAF-29FE-4936-95C0-A62DE4686C78}" type="presParOf" srcId="{F40369DB-3759-4C9A-8FD1-B955069B02EF}" destId="{63547B3C-145C-4F4D-80C7-18A7B12FD416}" srcOrd="1" destOrd="0" presId="urn:microsoft.com/office/officeart/2005/8/layout/hierarchy4#2"/>
    <dgm:cxn modelId="{302EC1F2-2C0B-4BC9-877D-D34DF865D621}" type="presParOf" srcId="{F40369DB-3759-4C9A-8FD1-B955069B02EF}" destId="{BE1ED25A-44EC-49B5-8D76-B1DC682837E6}" srcOrd="2" destOrd="0" presId="urn:microsoft.com/office/officeart/2005/8/layout/hierarchy4#2"/>
    <dgm:cxn modelId="{DDA79599-BD43-40A7-867D-FDAF9A4D64DB}" type="presParOf" srcId="{BE1ED25A-44EC-49B5-8D76-B1DC682837E6}" destId="{4C4BA564-4783-4F3B-95BC-7C0029A81B14}" srcOrd="0" destOrd="0" presId="urn:microsoft.com/office/officeart/2005/8/layout/hierarchy4#2"/>
    <dgm:cxn modelId="{D7CDAC96-A9F0-4F6B-A955-81E7EC390DAE}" type="presParOf" srcId="{BE1ED25A-44EC-49B5-8D76-B1DC682837E6}" destId="{2CBE8DDD-77A5-4E96-B8EB-1752950E804F}" srcOrd="1" destOrd="0" presId="urn:microsoft.com/office/officeart/2005/8/layout/hierarchy4#2"/>
    <dgm:cxn modelId="{E09A8CA8-B8C3-4E0D-805B-3861A9614305}" type="presParOf" srcId="{BE1ED25A-44EC-49B5-8D76-B1DC682837E6}" destId="{ADEB1C41-8E28-4140-87EE-CDC8D919CB1E}" srcOrd="2" destOrd="0" presId="urn:microsoft.com/office/officeart/2005/8/layout/hierarchy4#2"/>
    <dgm:cxn modelId="{968CC9B7-14CB-4ECC-B955-A0F184100CEA}" type="presParOf" srcId="{ADEB1C41-8E28-4140-87EE-CDC8D919CB1E}" destId="{FAA01143-A536-413A-A7A9-B47E93C3C392}" srcOrd="0" destOrd="0" presId="urn:microsoft.com/office/officeart/2005/8/layout/hierarchy4#2"/>
    <dgm:cxn modelId="{7C8062B3-192E-43BF-A1FE-BDEA85C4A99F}" type="presParOf" srcId="{FAA01143-A536-413A-A7A9-B47E93C3C392}" destId="{7F19711C-37D8-4791-9765-8BC90CD8A8A1}" srcOrd="0" destOrd="0" presId="urn:microsoft.com/office/officeart/2005/8/layout/hierarchy4#2"/>
    <dgm:cxn modelId="{75EA6C88-A266-43ED-A543-6EA834C53680}" type="presParOf" srcId="{FAA01143-A536-413A-A7A9-B47E93C3C392}" destId="{0A20A414-1639-4B29-8FF8-29DB4D78960A}" srcOrd="1" destOrd="0" presId="urn:microsoft.com/office/officeart/2005/8/layout/hierarchy4#2"/>
    <dgm:cxn modelId="{C6E95032-6FBA-4727-902B-FA1250AD584A}" type="presParOf" srcId="{FAA01143-A536-413A-A7A9-B47E93C3C392}" destId="{4FB738E9-D047-4E53-BC88-52E3F4D5C4CE}" srcOrd="2" destOrd="0" presId="urn:microsoft.com/office/officeart/2005/8/layout/hierarchy4#2"/>
    <dgm:cxn modelId="{06658E76-5ACE-49FC-B168-B76B7FC3D873}" type="presParOf" srcId="{ADEB1C41-8E28-4140-87EE-CDC8D919CB1E}" destId="{F58C72A1-3BD6-4713-A2EB-EA7AA8B6CB7C}" srcOrd="1" destOrd="0" presId="urn:microsoft.com/office/officeart/2005/8/layout/hierarchy4#2"/>
    <dgm:cxn modelId="{31CC8417-F5A5-497C-927E-41D1667799EC}" type="presParOf" srcId="{ADEB1C41-8E28-4140-87EE-CDC8D919CB1E}" destId="{87C357F5-CE4A-4717-8D7D-94BAAF1C4769}" srcOrd="2" destOrd="0" presId="urn:microsoft.com/office/officeart/2005/8/layout/hierarchy4#2"/>
    <dgm:cxn modelId="{032F21B2-AE6F-4B6B-9E47-597871D3AB66}" type="presParOf" srcId="{87C357F5-CE4A-4717-8D7D-94BAAF1C4769}" destId="{13826C42-EA51-40E3-9E34-EFFA1E5AF5A7}" srcOrd="0" destOrd="0" presId="urn:microsoft.com/office/officeart/2005/8/layout/hierarchy4#2"/>
    <dgm:cxn modelId="{AEDDA159-5D26-4338-8339-FC988126F11F}" type="presParOf" srcId="{87C357F5-CE4A-4717-8D7D-94BAAF1C4769}" destId="{52F35B41-679E-404E-882D-D53DD05D1A50}" srcOrd="1" destOrd="0" presId="urn:microsoft.com/office/officeart/2005/8/layout/hierarchy4#2"/>
    <dgm:cxn modelId="{59A32E07-3169-46D8-979E-1257F9BB6C36}" type="presParOf" srcId="{87C357F5-CE4A-4717-8D7D-94BAAF1C4769}" destId="{9D964E1A-B8E2-43C0-94DA-6ABE8F66BDD7}" srcOrd="2" destOrd="0" presId="urn:microsoft.com/office/officeart/2005/8/layout/hierarchy4#2"/>
    <dgm:cxn modelId="{0627A83A-E366-4316-A3C9-8C350450E01C}" type="presParOf" srcId="{ADEB1C41-8E28-4140-87EE-CDC8D919CB1E}" destId="{8AD99BF9-50EA-427D-B357-F130E37288B2}" srcOrd="3" destOrd="0" presId="urn:microsoft.com/office/officeart/2005/8/layout/hierarchy4#2"/>
    <dgm:cxn modelId="{1B839B80-7A4A-4C45-844E-4E124221F7A5}" type="presParOf" srcId="{ADEB1C41-8E28-4140-87EE-CDC8D919CB1E}" destId="{99DD1FD3-BC6C-47F7-8775-D19E4C06EC30}" srcOrd="4" destOrd="0" presId="urn:microsoft.com/office/officeart/2005/8/layout/hierarchy4#2"/>
    <dgm:cxn modelId="{BB980493-328A-4D39-AB87-0024C3207508}" type="presParOf" srcId="{99DD1FD3-BC6C-47F7-8775-D19E4C06EC30}" destId="{108F1EE0-98D5-4E2D-9042-407F301E46FE}" srcOrd="0" destOrd="0" presId="urn:microsoft.com/office/officeart/2005/8/layout/hierarchy4#2"/>
    <dgm:cxn modelId="{C884A7AF-C586-43BF-AB6E-BEC87A27DF99}" type="presParOf" srcId="{99DD1FD3-BC6C-47F7-8775-D19E4C06EC30}" destId="{7D2EA512-4B01-413A-96CD-0D3968229C12}" srcOrd="1" destOrd="0" presId="urn:microsoft.com/office/officeart/2005/8/layout/hierarchy4#2"/>
    <dgm:cxn modelId="{3777C04C-4432-4F03-BA84-0DA6BF7B2015}" type="presParOf" srcId="{99DD1FD3-BC6C-47F7-8775-D19E4C06EC30}" destId="{4647F35A-4D5C-4D04-A683-A523DC37BDF5}" srcOrd="2" destOrd="0" presId="urn:microsoft.com/office/officeart/2005/8/layout/hierarchy4#2"/>
    <dgm:cxn modelId="{0AB6EE1A-2DEC-4EF2-BB41-166029D23F3D}" type="presParOf" srcId="{F40369DB-3759-4C9A-8FD1-B955069B02EF}" destId="{2C976DC1-56D4-4E5D-B8A5-6939338F53CA}" srcOrd="3" destOrd="0" presId="urn:microsoft.com/office/officeart/2005/8/layout/hierarchy4#2"/>
    <dgm:cxn modelId="{504E5D01-3004-4286-BF6F-F1000C13E8B1}" type="presParOf" srcId="{F40369DB-3759-4C9A-8FD1-B955069B02EF}" destId="{A0C75195-4C6C-4EE3-9B17-1D89AB5993B4}" srcOrd="4" destOrd="0" presId="urn:microsoft.com/office/officeart/2005/8/layout/hierarchy4#2"/>
    <dgm:cxn modelId="{1C477451-0CE8-4131-9922-136F520A9504}" type="presParOf" srcId="{A0C75195-4C6C-4EE3-9B17-1D89AB5993B4}" destId="{F5AD5E4A-2705-436E-8483-E3FD2BCC957B}" srcOrd="0" destOrd="0" presId="urn:microsoft.com/office/officeart/2005/8/layout/hierarchy4#2"/>
    <dgm:cxn modelId="{855CC2A5-51FB-40B7-A62F-9D75BDE8CFB4}" type="presParOf" srcId="{A0C75195-4C6C-4EE3-9B17-1D89AB5993B4}" destId="{F931D7CA-AC72-4D57-9176-5AD2461E37EF}" srcOrd="1" destOrd="0" presId="urn:microsoft.com/office/officeart/2005/8/layout/hierarchy4#2"/>
    <dgm:cxn modelId="{8D3949E6-398A-44CA-AD92-7645B17D3174}" type="presParOf" srcId="{A0C75195-4C6C-4EE3-9B17-1D89AB5993B4}" destId="{B2C06100-1025-4CE8-B80C-60E7122E398C}" srcOrd="2" destOrd="0" presId="urn:microsoft.com/office/officeart/2005/8/layout/hierarchy4#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D518CA-1CF4-46AA-821C-D84B2D09AC1B}">
      <dsp:nvSpPr>
        <dsp:cNvPr id="0" name=""/>
        <dsp:cNvSpPr/>
      </dsp:nvSpPr>
      <dsp:spPr>
        <a:xfrm>
          <a:off x="2976" y="465"/>
          <a:ext cx="6089187" cy="105395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Compilers (language-level support)</a:t>
          </a:r>
          <a:endParaRPr lang="en-GB" sz="2800" kern="1200" dirty="0"/>
        </a:p>
      </dsp:txBody>
      <dsp:txXfrm>
        <a:off x="2976" y="465"/>
        <a:ext cx="6089187" cy="1053952"/>
      </dsp:txXfrm>
    </dsp:sp>
    <dsp:sp modelId="{E5AB7D1D-9108-42A1-9F47-51D9BF2B3E02}">
      <dsp:nvSpPr>
        <dsp:cNvPr id="0" name=""/>
        <dsp:cNvSpPr/>
      </dsp:nvSpPr>
      <dsp:spPr>
        <a:xfrm>
          <a:off x="5223" y="1159916"/>
          <a:ext cx="2919717" cy="105395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Standard Query Operators</a:t>
          </a:r>
          <a:endParaRPr lang="en-GB" sz="2400" kern="1200" dirty="0"/>
        </a:p>
      </dsp:txBody>
      <dsp:txXfrm>
        <a:off x="5223" y="1159916"/>
        <a:ext cx="2919717" cy="1053952"/>
      </dsp:txXfrm>
    </dsp:sp>
    <dsp:sp modelId="{F5AD5E4A-2705-436E-8483-E3FD2BCC957B}">
      <dsp:nvSpPr>
        <dsp:cNvPr id="0" name=""/>
        <dsp:cNvSpPr/>
      </dsp:nvSpPr>
      <dsp:spPr>
        <a:xfrm>
          <a:off x="3170198" y="1159916"/>
          <a:ext cx="2919717" cy="1053952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Expression Trees</a:t>
          </a:r>
          <a:endParaRPr lang="en-GB" sz="2400" kern="1200" dirty="0"/>
        </a:p>
      </dsp:txBody>
      <dsp:txXfrm>
        <a:off x="3170198" y="1159916"/>
        <a:ext cx="2919717" cy="105395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D518CA-1CF4-46AA-821C-D84B2D09AC1B}">
      <dsp:nvSpPr>
        <dsp:cNvPr id="0" name=""/>
        <dsp:cNvSpPr/>
      </dsp:nvSpPr>
      <dsp:spPr>
        <a:xfrm>
          <a:off x="2976" y="755"/>
          <a:ext cx="6089301" cy="780905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err="1" smtClean="0"/>
            <a:t>Linq</a:t>
          </a:r>
          <a:r>
            <a:rPr lang="en-GB" sz="2600" kern="1200" dirty="0" smtClean="0"/>
            <a:t>-enabled data sources</a:t>
          </a:r>
          <a:endParaRPr lang="en-GB" sz="2600" kern="1200" dirty="0"/>
        </a:p>
      </dsp:txBody>
      <dsp:txXfrm>
        <a:off x="2976" y="755"/>
        <a:ext cx="6089301" cy="780905"/>
      </dsp:txXfrm>
    </dsp:sp>
    <dsp:sp modelId="{E5AB7D1D-9108-42A1-9F47-51D9BF2B3E02}">
      <dsp:nvSpPr>
        <dsp:cNvPr id="0" name=""/>
        <dsp:cNvSpPr/>
      </dsp:nvSpPr>
      <dsp:spPr>
        <a:xfrm>
          <a:off x="5214" y="859827"/>
          <a:ext cx="1992105" cy="780905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/>
            <a:t>Linq</a:t>
          </a:r>
          <a:r>
            <a:rPr lang="en-GB" sz="1800" kern="1200" dirty="0" smtClean="0"/>
            <a:t> to objects</a:t>
          </a:r>
          <a:endParaRPr lang="en-GB" sz="1800" kern="1200" dirty="0"/>
        </a:p>
      </dsp:txBody>
      <dsp:txXfrm>
        <a:off x="5214" y="859827"/>
        <a:ext cx="1992105" cy="780905"/>
      </dsp:txXfrm>
    </dsp:sp>
    <dsp:sp modelId="{4C4BA564-4783-4F3B-95BC-7C0029A81B14}">
      <dsp:nvSpPr>
        <dsp:cNvPr id="0" name=""/>
        <dsp:cNvSpPr/>
      </dsp:nvSpPr>
      <dsp:spPr>
        <a:xfrm>
          <a:off x="2051574" y="859827"/>
          <a:ext cx="1992105" cy="780905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/>
            <a:t>Linq</a:t>
          </a:r>
          <a:r>
            <a:rPr lang="en-GB" sz="1800" kern="1200" dirty="0" smtClean="0"/>
            <a:t>-enabled ADO.NET</a:t>
          </a:r>
          <a:endParaRPr lang="en-GB" sz="1800" kern="1200" dirty="0"/>
        </a:p>
      </dsp:txBody>
      <dsp:txXfrm>
        <a:off x="2051574" y="859827"/>
        <a:ext cx="1992105" cy="780905"/>
      </dsp:txXfrm>
    </dsp:sp>
    <dsp:sp modelId="{7F19711C-37D8-4791-9765-8BC90CD8A8A1}">
      <dsp:nvSpPr>
        <dsp:cNvPr id="0" name=""/>
        <dsp:cNvSpPr/>
      </dsp:nvSpPr>
      <dsp:spPr>
        <a:xfrm>
          <a:off x="2051683" y="1718899"/>
          <a:ext cx="645877" cy="780905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err="1" smtClean="0"/>
            <a:t>Linq</a:t>
          </a:r>
          <a:r>
            <a:rPr lang="en-GB" sz="900" kern="1200" dirty="0" smtClean="0"/>
            <a:t> to SQL (</a:t>
          </a:r>
          <a:r>
            <a:rPr lang="en-GB" sz="900" kern="1200" dirty="0" err="1" smtClean="0"/>
            <a:t>DLinq</a:t>
          </a:r>
          <a:r>
            <a:rPr lang="en-GB" sz="900" kern="1200" dirty="0" smtClean="0"/>
            <a:t>)</a:t>
          </a:r>
          <a:endParaRPr lang="en-GB" sz="900" kern="1200" dirty="0"/>
        </a:p>
      </dsp:txBody>
      <dsp:txXfrm>
        <a:off x="2051683" y="1718899"/>
        <a:ext cx="645877" cy="780905"/>
      </dsp:txXfrm>
    </dsp:sp>
    <dsp:sp modelId="{13826C42-EA51-40E3-9E34-EFFA1E5AF5A7}">
      <dsp:nvSpPr>
        <dsp:cNvPr id="0" name=""/>
        <dsp:cNvSpPr/>
      </dsp:nvSpPr>
      <dsp:spPr>
        <a:xfrm>
          <a:off x="2724688" y="1718899"/>
          <a:ext cx="645877" cy="780905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err="1" smtClean="0"/>
            <a:t>Linq</a:t>
          </a:r>
          <a:r>
            <a:rPr lang="en-GB" sz="900" kern="1200" dirty="0" smtClean="0"/>
            <a:t> to datasets</a:t>
          </a:r>
          <a:endParaRPr lang="en-GB" sz="900" kern="1200" dirty="0"/>
        </a:p>
      </dsp:txBody>
      <dsp:txXfrm>
        <a:off x="2724688" y="1718899"/>
        <a:ext cx="645877" cy="780905"/>
      </dsp:txXfrm>
    </dsp:sp>
    <dsp:sp modelId="{108F1EE0-98D5-4E2D-9042-407F301E46FE}">
      <dsp:nvSpPr>
        <dsp:cNvPr id="0" name=""/>
        <dsp:cNvSpPr/>
      </dsp:nvSpPr>
      <dsp:spPr>
        <a:xfrm>
          <a:off x="3397692" y="1718899"/>
          <a:ext cx="645877" cy="780905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err="1" smtClean="0"/>
            <a:t>Linq</a:t>
          </a:r>
          <a:r>
            <a:rPr lang="en-GB" sz="900" kern="1200" dirty="0" smtClean="0"/>
            <a:t> to entities</a:t>
          </a:r>
          <a:endParaRPr lang="en-GB" sz="900" kern="1200" dirty="0"/>
        </a:p>
      </dsp:txBody>
      <dsp:txXfrm>
        <a:off x="3397692" y="1718899"/>
        <a:ext cx="645877" cy="780905"/>
      </dsp:txXfrm>
    </dsp:sp>
    <dsp:sp modelId="{F5AD5E4A-2705-436E-8483-E3FD2BCC957B}">
      <dsp:nvSpPr>
        <dsp:cNvPr id="0" name=""/>
        <dsp:cNvSpPr/>
      </dsp:nvSpPr>
      <dsp:spPr>
        <a:xfrm>
          <a:off x="4097933" y="859827"/>
          <a:ext cx="1992105" cy="780905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/>
            <a:t>Linq</a:t>
          </a:r>
          <a:r>
            <a:rPr lang="en-GB" sz="1800" kern="1200" dirty="0" smtClean="0"/>
            <a:t> to XML (</a:t>
          </a:r>
          <a:r>
            <a:rPr lang="en-GB" sz="1800" kern="1200" dirty="0" err="1" smtClean="0"/>
            <a:t>XLinq</a:t>
          </a:r>
          <a:r>
            <a:rPr lang="en-GB" sz="1800" kern="1200" dirty="0" smtClean="0"/>
            <a:t>)</a:t>
          </a:r>
          <a:endParaRPr lang="en-GB" sz="1800" kern="1200" dirty="0"/>
        </a:p>
      </dsp:txBody>
      <dsp:txXfrm>
        <a:off x="4097933" y="859827"/>
        <a:ext cx="1992105" cy="780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#1" minVer="12.0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h" for="des" ptType="node" op="equ"/>
      <dgm:constr type="primFontSz" for="des" forName="txOne" val="100"/>
      <dgm:constr type="primFontSz" for="des" forName="txTwo" val="100"/>
      <dgm:constr type="primFontSz" for="des" forName="txTwo" refType="primFontSz" refFor="des" refForName="txOne" op="lte"/>
      <dgm:constr type="primFontSz" for="des" forName="txThree" val="100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100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horzOne" refType="w"/>
          <dgm:constr type="w" for="ch" forName="txOne" refType="w" refFor="ch" refForName="horzOne" op="equ"/>
          <dgm:constr type="h" for="ch" forName="txOne" refType="w" refFor="ch" refForName="txOne" fact="0.56"/>
          <dgm:constr type="userH" for="des" ptType="node" refType="h" refFor="ch" refForName="txOne" op="equ"/>
        </dgm:constrLst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constrLst/>
          <dgm:ruleLst>
            <dgm:rule type="primFontSz" val="2" fact="NaN" max="NaN"/>
          </dgm:ruleLst>
        </dgm:layoutNode>
        <dgm:layoutNode name="parTransOne">
          <dgm:alg type="sp"/>
          <dgm:shape xmlns:r="http://schemas.openxmlformats.org/officeDocument/2006/relationships" r:blip="">
            <dgm:adjLst/>
          </dgm:shape>
          <dgm:presOf/>
          <dgm:constrLst/>
        </dgm:layoutNode>
        <dgm:layoutNode name="horzOne">
          <dgm:choose name="Name5">
            <dgm:if name="Name6" func="var" arg="dir" op="equ" val="norm">
              <dgm:alg type="lin">
                <dgm:param type="linDir" val="fromL"/>
                <dgm:param type="nodeVertAlign" val="t"/>
              </dgm:alg>
            </dgm:if>
            <dgm:else name="Name7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vertTwo" refType="w"/>
          </dgm:constrLst>
          <dgm:forEach name="Name8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horzTwo" refType="w"/>
                <dgm:constr type="w" for="ch" forName="txTwo" refType="w" refFor="ch" refForName="horzTwo" op="equ"/>
              </dgm:constrLst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constrLst>
                  <dgm:constr type="userH"/>
                  <dgm:constr type="h" refType="userH"/>
                </dgm:constrLst>
                <dgm:ruleLst>
                  <dgm:rule type="primFontSz" val="2" fact="NaN" max="NaN"/>
                </dgm:ruleLst>
              </dgm:layoutNode>
              <dgm:layoutNode name="parTransTwo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  <dgm:layoutNode name="horzTwo">
                <dgm:choose name="Name9">
                  <dgm:if name="Name10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1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vertThree" refType="w"/>
                </dgm:constrLst>
                <dgm:forEach name="Name12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horzThree" refType="w"/>
                      <dgm:constr type="w" for="ch" forName="txThree" refType="w" refFor="ch" refForName="horzThree" op="equ"/>
                    </dgm:constrLst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constrLst>
                        <dgm:constr type="userH"/>
                        <dgm:constr type="h" refType="userH"/>
                      </dgm:constrLst>
                      <dgm:ruleLst>
                        <dgm:rule type="primFontSz" val="2" fact="NaN" max="NaN"/>
                      </dgm:ruleLst>
                    </dgm:layoutNode>
                    <dgm:layoutNode name="parTransThree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</dgm:layoutNode>
                    <dgm:layoutNode name="horzThree">
                      <dgm:choose name="Name13">
                        <dgm:if name="Name14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15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vertFour" refType="w"/>
                      </dgm:constr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horzFour" refType="w" op="equ"/>
                            <dgm:constr type="w" for="ch" forName="txFour" refType="w" refFor="ch" refForName="horzFour" op="equ"/>
                          </dgm:constrLst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constrLst>
                              <dgm:constr type="userH"/>
                              <dgm:constr type="h" refType="userH"/>
                            </dgm:constrLst>
                            <dgm:ruleLst>
                              <dgm:rule type="primFontSz" val="2" fact="NaN" max="NaN"/>
                            </dgm:ruleLst>
                          </dgm:layoutNode>
                          <dgm:layoutNode name="parTransFour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</dgm:layoutNode>
                          <dgm:layoutNode name="horzFour">
                            <dgm:choose name="Name16">
                              <dgm:if name="Name17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18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vertFour" refType="w"/>
                            </dgm:constrLst>
                            <dgm:forEach name="Name19" ref="repeat"/>
                          </dgm:layoutNode>
                        </dgm:layoutNode>
                        <dgm:choose name="Name20">
                          <dgm:if name="Name21" axis="self" ptType="node" func="revPos" op="gte" val="2">
                            <dgm:forEach name="Name22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>
                                  <dgm:constr type="w" val="15"/>
                                </dgm:constrLst>
                              </dgm:layoutNode>
                            </dgm:forEach>
                          </dgm:if>
                          <dgm:else name="Name23"/>
                        </dgm:choose>
                      </dgm:forEach>
                    </dgm:layoutNode>
                  </dgm:layoutNode>
                  <dgm:choose name="Name24">
                    <dgm:if name="Name25" axis="self" ptType="node" func="revPos" op="gte" val="2">
                      <dgm:forEach name="Name26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val="15"/>
                          </dgm:constrLst>
                        </dgm:layoutNode>
                      </dgm:forEach>
                    </dgm:if>
                    <dgm:else name="Name27"/>
                  </dgm:choose>
                </dgm:forEach>
              </dgm:layoutNode>
            </dgm:layoutNode>
            <dgm:choose name="Name28">
              <dgm:if name="Name29" axis="self" ptType="node" func="revPos" op="gte" val="2">
                <dgm:forEach name="Name30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val="15"/>
                    </dgm:constrLst>
                  </dgm:layoutNode>
                </dgm:forEach>
              </dgm:if>
              <dgm:else name="Name31"/>
            </dgm:choose>
          </dgm:forEach>
        </dgm:layoutNode>
      </dgm:layoutNode>
      <dgm:choose name="Name32">
        <dgm:if name="Name33" axis="self" ptType="node" func="revPos" op="gte" val="2">
          <dgm:forEach name="Name34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>
                <dgm:constr type="w" val="15"/>
              </dgm:constrLst>
            </dgm:layoutNode>
          </dgm:forEach>
        </dgm:if>
        <dgm:else name="Name3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#2" minVer="12.0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h" for="des" ptType="node" op="equ"/>
      <dgm:constr type="primFontSz" for="des" forName="txOne" val="100"/>
      <dgm:constr type="primFontSz" for="des" forName="txTwo" val="100"/>
      <dgm:constr type="primFontSz" for="des" forName="txTwo" refType="primFontSz" refFor="des" refForName="txOne" op="lte"/>
      <dgm:constr type="primFontSz" for="des" forName="txThree" val="100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100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horzOne" refType="w"/>
          <dgm:constr type="w" for="ch" forName="txOne" refType="w" refFor="ch" refForName="horzOne" op="equ"/>
          <dgm:constr type="h" for="ch" forName="txOne" refType="w" refFor="ch" refForName="txOne" fact="0.56"/>
          <dgm:constr type="userH" for="des" ptType="node" refType="h" refFor="ch" refForName="txOne" op="equ"/>
        </dgm:constrLst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constrLst/>
          <dgm:ruleLst>
            <dgm:rule type="primFontSz" val="2" fact="NaN" max="NaN"/>
          </dgm:ruleLst>
        </dgm:layoutNode>
        <dgm:layoutNode name="parTransOne">
          <dgm:alg type="sp"/>
          <dgm:shape xmlns:r="http://schemas.openxmlformats.org/officeDocument/2006/relationships" r:blip="">
            <dgm:adjLst/>
          </dgm:shape>
          <dgm:presOf/>
          <dgm:constrLst/>
        </dgm:layoutNode>
        <dgm:layoutNode name="horzOne">
          <dgm:choose name="Name5">
            <dgm:if name="Name6" func="var" arg="dir" op="equ" val="norm">
              <dgm:alg type="lin">
                <dgm:param type="linDir" val="fromL"/>
                <dgm:param type="nodeVertAlign" val="t"/>
              </dgm:alg>
            </dgm:if>
            <dgm:else name="Name7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vertTwo" refType="w"/>
          </dgm:constrLst>
          <dgm:forEach name="Name8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horzTwo" refType="w"/>
                <dgm:constr type="w" for="ch" forName="txTwo" refType="w" refFor="ch" refForName="horzTwo" op="equ"/>
              </dgm:constrLst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constrLst>
                  <dgm:constr type="userH"/>
                  <dgm:constr type="h" refType="userH"/>
                </dgm:constrLst>
                <dgm:ruleLst>
                  <dgm:rule type="primFontSz" val="2" fact="NaN" max="NaN"/>
                </dgm:ruleLst>
              </dgm:layoutNode>
              <dgm:layoutNode name="parTransTwo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  <dgm:layoutNode name="horzTwo">
                <dgm:choose name="Name9">
                  <dgm:if name="Name10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1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vertThree" refType="w"/>
                </dgm:constrLst>
                <dgm:forEach name="Name12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horzThree" refType="w"/>
                      <dgm:constr type="w" for="ch" forName="txThree" refType="w" refFor="ch" refForName="horzThree" op="equ"/>
                    </dgm:constrLst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constrLst>
                        <dgm:constr type="userH"/>
                        <dgm:constr type="h" refType="userH"/>
                      </dgm:constrLst>
                      <dgm:ruleLst>
                        <dgm:rule type="primFontSz" val="2" fact="NaN" max="NaN"/>
                      </dgm:ruleLst>
                    </dgm:layoutNode>
                    <dgm:layoutNode name="parTransThree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</dgm:layoutNode>
                    <dgm:layoutNode name="horzThree">
                      <dgm:choose name="Name13">
                        <dgm:if name="Name14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15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vertFour" refType="w"/>
                      </dgm:constr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horzFour" refType="w" op="equ"/>
                            <dgm:constr type="w" for="ch" forName="txFour" refType="w" refFor="ch" refForName="horzFour" op="equ"/>
                          </dgm:constrLst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constrLst>
                              <dgm:constr type="userH"/>
                              <dgm:constr type="h" refType="userH"/>
                            </dgm:constrLst>
                            <dgm:ruleLst>
                              <dgm:rule type="primFontSz" val="2" fact="NaN" max="NaN"/>
                            </dgm:ruleLst>
                          </dgm:layoutNode>
                          <dgm:layoutNode name="parTransFour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</dgm:layoutNode>
                          <dgm:layoutNode name="horzFour">
                            <dgm:choose name="Name16">
                              <dgm:if name="Name17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18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vertFour" refType="w"/>
                            </dgm:constrLst>
                            <dgm:forEach name="Name19" ref="repeat"/>
                          </dgm:layoutNode>
                        </dgm:layoutNode>
                        <dgm:choose name="Name20">
                          <dgm:if name="Name21" axis="self" ptType="node" func="revPos" op="gte" val="2">
                            <dgm:forEach name="Name22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>
                                  <dgm:constr type="w" val="15"/>
                                </dgm:constrLst>
                              </dgm:layoutNode>
                            </dgm:forEach>
                          </dgm:if>
                          <dgm:else name="Name23"/>
                        </dgm:choose>
                      </dgm:forEach>
                    </dgm:layoutNode>
                  </dgm:layoutNode>
                  <dgm:choose name="Name24">
                    <dgm:if name="Name25" axis="self" ptType="node" func="revPos" op="gte" val="2">
                      <dgm:forEach name="Name26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val="15"/>
                          </dgm:constrLst>
                        </dgm:layoutNode>
                      </dgm:forEach>
                    </dgm:if>
                    <dgm:else name="Name27"/>
                  </dgm:choose>
                </dgm:forEach>
              </dgm:layoutNode>
            </dgm:layoutNode>
            <dgm:choose name="Name28">
              <dgm:if name="Name29" axis="self" ptType="node" func="revPos" op="gte" val="2">
                <dgm:forEach name="Name30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val="15"/>
                    </dgm:constrLst>
                  </dgm:layoutNode>
                </dgm:forEach>
              </dgm:if>
              <dgm:else name="Name31"/>
            </dgm:choose>
          </dgm:forEach>
        </dgm:layoutNode>
      </dgm:layoutNode>
      <dgm:choose name="Name32">
        <dgm:if name="Name33" axis="self" ptType="node" func="revPos" op="gte" val="2">
          <dgm:forEach name="Name34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>
                <dgm:constr type="w" val="15"/>
              </dgm:constrLst>
            </dgm:layoutNode>
          </dgm:forEach>
        </dgm:if>
        <dgm:else name="Name3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1" minVer="12.0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#2" minVer="12.0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28170F3-AA36-4B1B-8FEE-526D6D64C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8170F3-AA36-4B1B-8FEE-526D6D64CF9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>
            <a:normAutofit fontScale="70000" lnSpcReduction="2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C51F96-ACCC-4921-86C4-9A68C61AFCA0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8170F3-AA36-4B1B-8FEE-526D6D64CF9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E33EC-3897-4175-82EA-32ED839F79C1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8170F3-AA36-4B1B-8FEE-526D6D64CF9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E5EC6F-CF0B-4F72-B02E-C9280D6FECBF}" type="slidenum">
              <a:rPr lang="he-IL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3F6C02-8C1A-4983-B63E-445577A2A2D2}" type="slidenum">
              <a:rPr lang="he-IL"/>
              <a:pPr/>
              <a:t>16</a:t>
            </a:fld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FC0870-58EF-4A97-B06F-01C2A8C5FC1A}" type="slidenum">
              <a:rPr lang="he-IL"/>
              <a:pPr/>
              <a:t>17</a:t>
            </a:fld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0637F5-A3FB-433F-A6DA-E62FF77E6343}" type="slidenum">
              <a:rPr lang="he-IL"/>
              <a:pPr/>
              <a:t>18</a:t>
            </a:fld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FFFA46-55D7-4692-9B6D-A8C2138F895D}" type="slidenum">
              <a:rPr lang="he-IL"/>
              <a:pPr/>
              <a:t>19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>
            <a:normAutofit fontScale="70000" lnSpcReduction="2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41DB2-E0AF-4178-BFCC-B4CEE4DD655D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484982-5534-4A37-B1A5-069F8C635326}" type="slidenum">
              <a:rPr lang="he-IL"/>
              <a:pPr/>
              <a:t>20</a:t>
            </a:fld>
            <a:endParaRPr lang="he-I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8170F3-AA36-4B1B-8FEE-526D6D64CF9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8170F3-AA36-4B1B-8FEE-526D6D64CF9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8170F3-AA36-4B1B-8FEE-526D6D64CF9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8170F3-AA36-4B1B-8FEE-526D6D64CF9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3B9034-DDE1-4D0B-BF41-FE0C597D51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8170F3-AA36-4B1B-8FEE-526D6D64CF9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8170F3-AA36-4B1B-8FEE-526D6D64CF9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03C28-9E56-4EC0-9DD3-ACD60AD64439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C329E-18B6-490C-84ED-3294B6643502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pic>
        <p:nvPicPr>
          <p:cNvPr id="9" name="Picture 12" descr="brutus w_typ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6858000" y="1524000"/>
            <a:ext cx="21336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F0967D-37C4-4C31-92F0-B6755DFAB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5DB4E-9ADC-40FB-B05F-15DCFD629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8094-0350-400A-B16E-03287A157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2C60F7F5-D18C-4CF2-926B-3FDAE2333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685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82296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48100"/>
            <a:ext cx="82296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0450E-397D-41C8-99E0-9595B1BCD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5025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5025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215188" y="644207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7DD1ACD4-09CB-4523-A86A-4F9D852C8E5A}" type="datetime1">
              <a:rPr lang="en-US"/>
              <a:pPr/>
              <a:t>3/2/2010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82625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199313" y="6148388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8ECC9492-BCA9-47EF-BC82-CDF2FFBD1B31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94DFB-D5A3-4D90-A69E-E1609B56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5FD08-C512-4AE2-96D1-B4C6704C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1DD40-55A3-45BF-8B80-33B3902B9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24427-5AE0-44E7-A370-FAC78F955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8C10B-EAC1-4E01-9B56-32863A2F8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EFAF-49D4-4227-BE16-158378E7E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FB70-8254-4060-9370-57E33D617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60DD5-CB3D-4645-B9AB-C8B736A88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7119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67898CF-4241-424D-B22C-001CC68EC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1" descr="brutus w_type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7010400" y="152400"/>
            <a:ext cx="1524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ystem.linq.enumerable_members.asp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vcsharp/aa336747.asp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dn.microsoft.com/en-us/vcsharp/aa336758.asp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s.ischool.washington.edu/tabrooks/LINQ/readingXML.ht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Programming in C#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LINQ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800" dirty="0" smtClean="0"/>
              <a:t>CSE </a:t>
            </a:r>
            <a:r>
              <a:rPr lang="en-US" sz="4800" dirty="0" smtClean="0"/>
              <a:t>459.24</a:t>
            </a:r>
            <a:endParaRPr lang="en-US" sz="4800" dirty="0" smtClean="0"/>
          </a:p>
          <a:p>
            <a:pPr algn="ctr">
              <a:lnSpc>
                <a:spcPct val="90000"/>
              </a:lnSpc>
            </a:pPr>
            <a:r>
              <a:rPr lang="en-US" sz="4800" dirty="0" smtClean="0"/>
              <a:t>Prof</a:t>
            </a:r>
            <a:r>
              <a:rPr lang="en-US" sz="4800" dirty="0" smtClean="0"/>
              <a:t>. Roger Crawfis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810000" y="1371600"/>
            <a:ext cx="5105400" cy="5105400"/>
            <a:chOff x="609600" y="-533400"/>
            <a:chExt cx="4191000" cy="5105400"/>
          </a:xfrm>
        </p:grpSpPr>
        <p:sp>
          <p:nvSpPr>
            <p:cNvPr id="15" name="Rectangle 14"/>
            <p:cNvSpPr/>
            <p:nvPr/>
          </p:nvSpPr>
          <p:spPr>
            <a:xfrm>
              <a:off x="609600" y="-533400"/>
              <a:ext cx="4191000" cy="5105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using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System;</a:t>
              </a:r>
            </a:p>
            <a:p>
              <a:pPr>
                <a:defRPr/>
              </a:pP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using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System.Query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using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System.Collections.Generic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</a:p>
            <a:p>
              <a:pPr>
                <a:defRPr/>
              </a:pP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class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app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{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static void 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Main() {</a:t>
              </a:r>
            </a:p>
            <a:p>
              <a:pPr>
                <a:defRPr/>
              </a:pPr>
              <a:r>
                <a:rPr lang="de-DE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lang="de-DE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de-DE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[] names = { "Allen", "Arthur", 		     "Bennett" };</a:t>
              </a: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de-DE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lang="en-US" sz="1200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IEnumerable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&gt; ayes = names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.Where(s =&gt; s[0] == 'A');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lang="en-US" sz="1200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foreach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item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ayes) 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200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Console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.WriteLine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(item);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names[0] = "Bob";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lang="en-US" sz="1200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foreach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item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ayes) 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200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Console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.WriteLine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(item);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}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Arthur</a:t>
              </a:r>
            </a:p>
            <a:p>
              <a:pPr>
                <a:defRPr/>
              </a:pP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Bent Arrow 13"/>
            <p:cNvSpPr/>
            <p:nvPr/>
          </p:nvSpPr>
          <p:spPr>
            <a:xfrm rot="10800000">
              <a:off x="1295068" y="2819400"/>
              <a:ext cx="2254487" cy="990600"/>
            </a:xfrm>
            <a:prstGeom prst="bentArrow">
              <a:avLst>
                <a:gd name="adj1" fmla="val 11700"/>
                <a:gd name="adj2" fmla="val 17295"/>
                <a:gd name="adj3" fmla="val 33662"/>
                <a:gd name="adj4" fmla="val 4222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14363">
              <a:lnSpc>
                <a:spcPct val="90000"/>
              </a:lnSpc>
              <a:defRPr/>
            </a:pPr>
            <a:r>
              <a:rPr lang="en-US" spc="-125" dirty="0" smtClean="0">
                <a:ln w="3175">
                  <a:noFill/>
                </a:ln>
              </a:rPr>
              <a:t>LINQ to Objects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3528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Query Operators can be used against any .NET collection (IEnumerable&lt;T&gt;)</a:t>
            </a:r>
          </a:p>
          <a:p>
            <a:r>
              <a:rPr lang="en-US" dirty="0" smtClean="0"/>
              <a:t>Select, Where, </a:t>
            </a:r>
            <a:r>
              <a:rPr lang="en-US" dirty="0" err="1" smtClean="0"/>
              <a:t>GroupBy</a:t>
            </a:r>
            <a:r>
              <a:rPr lang="en-US" dirty="0" smtClean="0"/>
              <a:t>, Join, etc.</a:t>
            </a:r>
          </a:p>
          <a:p>
            <a:r>
              <a:rPr lang="en-US" dirty="0" smtClean="0"/>
              <a:t>Deferred Query Evaluation</a:t>
            </a:r>
          </a:p>
          <a:p>
            <a:r>
              <a:rPr lang="en-US" dirty="0" smtClean="0"/>
              <a:t>Lambda Expressions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810000" y="1371600"/>
            <a:ext cx="5105400" cy="5105400"/>
            <a:chOff x="4648200" y="1371600"/>
            <a:chExt cx="4191000" cy="5105400"/>
          </a:xfrm>
        </p:grpSpPr>
        <p:sp>
          <p:nvSpPr>
            <p:cNvPr id="7" name="Rectangle 6"/>
            <p:cNvSpPr/>
            <p:nvPr/>
          </p:nvSpPr>
          <p:spPr>
            <a:xfrm>
              <a:off x="4648200" y="1371600"/>
              <a:ext cx="4191000" cy="5105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using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System;</a:t>
              </a:r>
            </a:p>
            <a:p>
              <a:pPr>
                <a:defRPr/>
              </a:pP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using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System.Query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using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System.Collections.Generic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</a:p>
            <a:p>
              <a:pPr>
                <a:defRPr/>
              </a:pP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class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app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{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static void 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Main() {</a:t>
              </a:r>
            </a:p>
            <a:p>
              <a:pPr>
                <a:defRPr/>
              </a:pPr>
              <a:r>
                <a:rPr lang="de-DE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lang="de-DE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de-DE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[] names = { "Allen", "Arthur", 		     "Bennett" };</a:t>
              </a: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de-DE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lang="en-US" sz="1200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IEnumerable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&gt; ayes = names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.Where(s =&gt; s[0] == 'A');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lang="en-US" sz="1200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foreach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item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ayes) 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200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Console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.WriteLine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(item);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names[0] = "Bob";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lang="en-US" sz="1200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foreach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item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ayes) 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200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Console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.WriteLine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(item);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}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Allen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Arthur</a:t>
              </a:r>
            </a:p>
            <a:p>
              <a:pPr>
                <a:defRPr/>
              </a:pP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Bent Arrow 7"/>
            <p:cNvSpPr/>
            <p:nvPr/>
          </p:nvSpPr>
          <p:spPr>
            <a:xfrm rot="10800000">
              <a:off x="5301089" y="3810000"/>
              <a:ext cx="2287066" cy="1998663"/>
            </a:xfrm>
            <a:prstGeom prst="bentArrow">
              <a:avLst>
                <a:gd name="adj1" fmla="val 5839"/>
                <a:gd name="adj2" fmla="val 10262"/>
                <a:gd name="adj3" fmla="val 16080"/>
                <a:gd name="adj4" fmla="val 3309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3810000" y="1371600"/>
            <a:ext cx="5105400" cy="5105400"/>
            <a:chOff x="9144000" y="1219200"/>
            <a:chExt cx="4191000" cy="5105400"/>
          </a:xfrm>
        </p:grpSpPr>
        <p:sp>
          <p:nvSpPr>
            <p:cNvPr id="5" name="Rectangle 4"/>
            <p:cNvSpPr/>
            <p:nvPr/>
          </p:nvSpPr>
          <p:spPr>
            <a:xfrm>
              <a:off x="9144000" y="1219200"/>
              <a:ext cx="4191000" cy="5105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using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System;</a:t>
              </a:r>
            </a:p>
            <a:p>
              <a:pPr>
                <a:defRPr/>
              </a:pP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using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System.Query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using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System.Collections.Generic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</a:p>
            <a:p>
              <a:pPr>
                <a:defRPr/>
              </a:pP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class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app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{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static void 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Main() {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[] names = { "Burke", "Connor", 		   "Frank", "Everett", 		   	   "Albert", "George", 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       "Harris", "David" };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IEnumerable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&gt; 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expr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from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s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names 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             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where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s.Length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== 5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              </a:t>
              </a:r>
              <a:r>
                <a:rPr lang="en-US" sz="1200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orderby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s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             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select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s.ToUpper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foreach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item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expr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lang="en-US" sz="1200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Console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.WriteLine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(item);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}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BURKE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DAVID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FRANK</a:t>
              </a:r>
            </a:p>
            <a:p>
              <a:pPr>
                <a:defRPr/>
              </a:pP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Bent Arrow 9"/>
            <p:cNvSpPr/>
            <p:nvPr/>
          </p:nvSpPr>
          <p:spPr>
            <a:xfrm rot="10800000">
              <a:off x="9808618" y="4495800"/>
              <a:ext cx="2087681" cy="1647825"/>
            </a:xfrm>
            <a:prstGeom prst="bentArrow">
              <a:avLst>
                <a:gd name="adj1" fmla="val 7598"/>
                <a:gd name="adj2" fmla="val 15098"/>
                <a:gd name="adj3" fmla="val 25091"/>
                <a:gd name="adj4" fmla="val 5382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3810000" y="1371600"/>
            <a:ext cx="5105400" cy="5105400"/>
            <a:chOff x="-1524000" y="1524000"/>
            <a:chExt cx="5105400" cy="5105400"/>
          </a:xfrm>
        </p:grpSpPr>
        <p:sp>
          <p:nvSpPr>
            <p:cNvPr id="19" name="Rectangle 18"/>
            <p:cNvSpPr/>
            <p:nvPr/>
          </p:nvSpPr>
          <p:spPr>
            <a:xfrm>
              <a:off x="-1524000" y="1524000"/>
              <a:ext cx="5105400" cy="5105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using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System;</a:t>
              </a:r>
            </a:p>
            <a:p>
              <a:pPr>
                <a:defRPr/>
              </a:pP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using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System.Query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using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System.Collections.Generic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</a:p>
            <a:p>
              <a:pPr>
                <a:defRPr/>
              </a:pP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class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app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{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static void 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Main() {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[] names = { "Burke", "Connor", 		   "Frank", "Everett", 		   	   "Albert", "George", 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       "Harris", "David" };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   </a:t>
              </a:r>
              <a:r>
                <a:rPr lang="en-US" sz="1200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Func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200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bool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&gt; filter = s =&gt; 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s.Length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== 5;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Func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&gt; extract = s =&gt; s;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Func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&gt; project = s = 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s.ToUpper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IEnumerable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&gt; 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expr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= names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.Where(filter)                            	.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OrderBy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(extract)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    .Select(project);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 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foreach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string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item </a:t>
              </a:r>
              <a:r>
                <a:rPr lang="en-US" sz="12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expr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lang="en-US" sz="1200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Console</a:t>
              </a:r>
              <a:r>
                <a:rPr lang="en-US" sz="12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.WriteLine</a:t>
              </a: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(item);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 }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defRPr/>
              </a:pP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BURKE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DAVID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FRANK</a:t>
              </a:r>
            </a:p>
            <a:p>
              <a:pPr>
                <a:defRPr/>
              </a:pP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endPara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Bent Arrow 16"/>
            <p:cNvSpPr/>
            <p:nvPr/>
          </p:nvSpPr>
          <p:spPr>
            <a:xfrm rot="10800000">
              <a:off x="-871537" y="5105400"/>
              <a:ext cx="2776537" cy="1317625"/>
            </a:xfrm>
            <a:prstGeom prst="bentArrow">
              <a:avLst>
                <a:gd name="adj1" fmla="val 10832"/>
                <a:gd name="adj2" fmla="val 15098"/>
                <a:gd name="adj3" fmla="val 25091"/>
                <a:gd name="adj4" fmla="val 5382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LINQ Uses Extension Methods</a:t>
            </a:r>
          </a:p>
        </p:txBody>
      </p:sp>
      <p:pic>
        <p:nvPicPr>
          <p:cNvPr id="88067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5858" t="39506" r="25793" b="9315"/>
          <a:stretch>
            <a:fillRect/>
          </a:stretch>
        </p:blipFill>
        <p:spPr bwMode="auto">
          <a:xfrm>
            <a:off x="533400" y="1447800"/>
            <a:ext cx="8001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LINQ to SQL Overview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ORM Designer</a:t>
            </a:r>
          </a:p>
          <a:p>
            <a:pPr lvl="1"/>
            <a:r>
              <a:rPr lang="en-US" dirty="0" smtClean="0"/>
              <a:t>Maps Relational Structures to Classes</a:t>
            </a:r>
          </a:p>
          <a:p>
            <a:r>
              <a:rPr lang="en-US" dirty="0" smtClean="0"/>
              <a:t>Delay Load for Expensive Values</a:t>
            </a:r>
          </a:p>
          <a:p>
            <a:r>
              <a:rPr lang="en-US" dirty="0" smtClean="0"/>
              <a:t>Uses the </a:t>
            </a:r>
            <a:r>
              <a:rPr lang="en-US" dirty="0" err="1" smtClean="0"/>
              <a:t>IQuerably</a:t>
            </a:r>
            <a:r>
              <a:rPr lang="en-US" dirty="0" smtClean="0"/>
              <a:t> interface rather than the IEnumerable.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</a:p>
        </p:txBody>
      </p:sp>
      <p:graphicFrame>
        <p:nvGraphicFramePr>
          <p:cNvPr id="6" name="Picture 7"/>
          <p:cNvGraphicFramePr/>
          <p:nvPr/>
        </p:nvGraphicFramePr>
        <p:xfrm>
          <a:off x="1646413" y="1461592"/>
          <a:ext cx="6095140" cy="231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Picture 8"/>
          <p:cNvGraphicFramePr/>
          <p:nvPr/>
        </p:nvGraphicFramePr>
        <p:xfrm>
          <a:off x="1646611" y="3696475"/>
          <a:ext cx="6095254" cy="2578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 bwMode="gray">
          <a:xfrm rot="5400000">
            <a:off x="4752349" y="4756027"/>
            <a:ext cx="1143000" cy="993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 bwMode="gray">
          <a:xfrm rot="5400000">
            <a:off x="4752349" y="2724027"/>
            <a:ext cx="1143000" cy="993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 bwMode="gray">
          <a:xfrm rot="16200000" flipV="1">
            <a:off x="3514099" y="4756027"/>
            <a:ext cx="1143000" cy="993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gray">
          <a:xfrm rot="16200000" flipV="1">
            <a:off x="3514099" y="2724027"/>
            <a:ext cx="1143000" cy="993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gray">
          <a:xfrm rot="5400000">
            <a:off x="3133099" y="4756027"/>
            <a:ext cx="1143000" cy="993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 bwMode="gray">
          <a:xfrm rot="5400000">
            <a:off x="3133099" y="2724027"/>
            <a:ext cx="1143000" cy="993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560" name="Title 1"/>
          <p:cNvSpPr>
            <a:spLocks noGrp="1"/>
          </p:cNvSpPr>
          <p:nvPr>
            <p:ph type="title"/>
          </p:nvPr>
        </p:nvSpPr>
        <p:spPr bwMode="blackWhite"/>
        <p:txBody>
          <a:bodyPr/>
          <a:lstStyle/>
          <a:p>
            <a:r>
              <a:rPr lang="en-US" smtClean="0"/>
              <a:t>LINQ to SQL Architecture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417888" y="1263650"/>
            <a:ext cx="2201862" cy="889000"/>
            <a:chOff x="4267200" y="6324600"/>
            <a:chExt cx="2641600" cy="1059543"/>
          </a:xfrm>
        </p:grpSpPr>
        <p:sp>
          <p:nvSpPr>
            <p:cNvPr id="4" name="Rounded Rectangle 3"/>
            <p:cNvSpPr/>
            <p:nvPr/>
          </p:nvSpPr>
          <p:spPr bwMode="gray">
            <a:xfrm>
              <a:off x="4267200" y="6324600"/>
              <a:ext cx="2641600" cy="1059543"/>
            </a:xfrm>
            <a:prstGeom prst="roundRect">
              <a:avLst>
                <a:gd name="adj" fmla="val 9033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 defTabSz="1096963">
                <a:defRPr/>
              </a:pPr>
              <a:endPara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Rounded Rectangle 4"/>
            <p:cNvSpPr/>
            <p:nvPr/>
          </p:nvSpPr>
          <p:spPr bwMode="gray">
            <a:xfrm>
              <a:off x="4314825" y="6357939"/>
              <a:ext cx="2547938" cy="976312"/>
            </a:xfrm>
            <a:prstGeom prst="roundRect">
              <a:avLst>
                <a:gd name="adj" fmla="val 5384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 defTabSz="1096963">
                <a:defRPr/>
              </a:pPr>
              <a:endPara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ounded Rectangle 5"/>
            <p:cNvSpPr/>
            <p:nvPr/>
          </p:nvSpPr>
          <p:spPr bwMode="gray">
            <a:xfrm>
              <a:off x="4279526" y="6355003"/>
              <a:ext cx="2572872" cy="990506"/>
            </a:xfrm>
            <a:prstGeom prst="roundRect">
              <a:avLst>
                <a:gd name="adj" fmla="val 8264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 defTabSz="1096963">
                <a:defRPr/>
              </a:pPr>
              <a:r>
                <a: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Application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417888" y="3295650"/>
            <a:ext cx="2201862" cy="889000"/>
            <a:chOff x="4267200" y="6324600"/>
            <a:chExt cx="2641600" cy="1059543"/>
          </a:xfrm>
        </p:grpSpPr>
        <p:sp>
          <p:nvSpPr>
            <p:cNvPr id="8" name="Rounded Rectangle 7"/>
            <p:cNvSpPr/>
            <p:nvPr/>
          </p:nvSpPr>
          <p:spPr bwMode="gray">
            <a:xfrm>
              <a:off x="4267200" y="6324600"/>
              <a:ext cx="2641600" cy="1059543"/>
            </a:xfrm>
            <a:prstGeom prst="roundRect">
              <a:avLst>
                <a:gd name="adj" fmla="val 9033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 defTabSz="1096963">
                <a:defRPr/>
              </a:pPr>
              <a:endPara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ounded Rectangle 8"/>
            <p:cNvSpPr/>
            <p:nvPr/>
          </p:nvSpPr>
          <p:spPr bwMode="gray">
            <a:xfrm>
              <a:off x="4314825" y="6357939"/>
              <a:ext cx="2547938" cy="976312"/>
            </a:xfrm>
            <a:prstGeom prst="roundRect">
              <a:avLst>
                <a:gd name="adj" fmla="val 5384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 defTabSz="1096963">
                <a:defRPr/>
              </a:pPr>
              <a:endPara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ounded Rectangle 9"/>
            <p:cNvSpPr/>
            <p:nvPr/>
          </p:nvSpPr>
          <p:spPr bwMode="gray">
            <a:xfrm>
              <a:off x="4279526" y="6355003"/>
              <a:ext cx="2572872" cy="990506"/>
            </a:xfrm>
            <a:prstGeom prst="roundRect">
              <a:avLst>
                <a:gd name="adj" fmla="val 8264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 defTabSz="1096963">
                <a:defRPr/>
              </a:pPr>
              <a:r>
                <a: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LINQ to SQL</a:t>
              </a:r>
            </a:p>
          </p:txBody>
        </p:sp>
      </p:grpSp>
      <p:grpSp>
        <p:nvGrpSpPr>
          <p:cNvPr id="7" name="Group 10"/>
          <p:cNvGrpSpPr/>
          <p:nvPr/>
        </p:nvGrpSpPr>
        <p:grpSpPr bwMode="gray">
          <a:xfrm>
            <a:off x="3418353" y="5328023"/>
            <a:ext cx="2201333" cy="889000"/>
            <a:chOff x="4267200" y="4934857"/>
            <a:chExt cx="2641600" cy="1059543"/>
          </a:xfrm>
          <a:gradFill>
            <a:gsLst>
              <a:gs pos="0">
                <a:schemeClr val="accent2">
                  <a:lumMod val="20000"/>
                  <a:lumOff val="80000"/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5400000" scaled="1"/>
          </a:gradFill>
        </p:grpSpPr>
        <p:sp>
          <p:nvSpPr>
            <p:cNvPr id="12" name="Rounded Rectangle 11"/>
            <p:cNvSpPr/>
            <p:nvPr/>
          </p:nvSpPr>
          <p:spPr bwMode="gray">
            <a:xfrm>
              <a:off x="4267200" y="4934857"/>
              <a:ext cx="2641600" cy="1059543"/>
            </a:xfrm>
            <a:prstGeom prst="roundRect">
              <a:avLst>
                <a:gd name="adj" fmla="val 9033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 defTabSz="1096963">
                <a:defRPr/>
              </a:pPr>
              <a:endPara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ounded Rectangle 12"/>
            <p:cNvSpPr/>
            <p:nvPr/>
          </p:nvSpPr>
          <p:spPr bwMode="gray">
            <a:xfrm>
              <a:off x="4314825" y="4967289"/>
              <a:ext cx="2547938" cy="976312"/>
            </a:xfrm>
            <a:prstGeom prst="roundRect">
              <a:avLst>
                <a:gd name="adj" fmla="val 5384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 defTabSz="1096963">
                <a:defRPr/>
              </a:pPr>
              <a:endPara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Rounded Rectangle 13"/>
            <p:cNvSpPr/>
            <p:nvPr/>
          </p:nvSpPr>
          <p:spPr bwMode="gray">
            <a:xfrm>
              <a:off x="4279526" y="4967301"/>
              <a:ext cx="2572872" cy="990506"/>
            </a:xfrm>
            <a:prstGeom prst="roundRect">
              <a:avLst>
                <a:gd name="adj" fmla="val 8264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 defTabSz="1096963">
                <a:defRPr/>
              </a:pPr>
              <a:r>
                <a:rPr 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SQL Server</a:t>
              </a:r>
            </a:p>
          </p:txBody>
        </p:sp>
      </p:grpSp>
      <p:sp>
        <p:nvSpPr>
          <p:cNvPr id="33" name="Rounded Rectangle 32"/>
          <p:cNvSpPr/>
          <p:nvPr/>
        </p:nvSpPr>
        <p:spPr bwMode="blackWhite">
          <a:xfrm>
            <a:off x="470774" y="1096020"/>
            <a:ext cx="2865120" cy="1143000"/>
          </a:xfrm>
          <a:prstGeom prst="roundRect">
            <a:avLst>
              <a:gd name="adj" fmla="val 538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09728" tIns="54864" rIns="109728" bIns="54864" anchor="ctr"/>
          <a:lstStyle/>
          <a:p>
            <a:pPr defTabSz="1096963">
              <a:defRPr/>
            </a:pPr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from c in </a:t>
            </a:r>
            <a:r>
              <a:rPr lang="en-US" sz="14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db.Customers</a:t>
            </a:r>
            <a:endParaRPr lang="en-US" sz="1400" b="1" dirty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defTabSz="1096963">
              <a:defRPr/>
            </a:pPr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4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c.City</a:t>
            </a:r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== "London"</a:t>
            </a:r>
          </a:p>
          <a:p>
            <a:pPr defTabSz="1096963">
              <a:defRPr/>
            </a:pPr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c.CompanyName</a:t>
            </a:r>
            <a:endParaRPr lang="en-US" sz="1400" b="1" dirty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 bwMode="black">
          <a:xfrm>
            <a:off x="2274888" y="2533650"/>
            <a:ext cx="1357312" cy="341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4008" tIns="32004" rIns="64008" bIns="32004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Enumerate</a:t>
            </a:r>
          </a:p>
        </p:txBody>
      </p:sp>
      <p:sp>
        <p:nvSpPr>
          <p:cNvPr id="36" name="Rounded Rectangle 35"/>
          <p:cNvSpPr/>
          <p:nvPr/>
        </p:nvSpPr>
        <p:spPr bwMode="blackWhite">
          <a:xfrm>
            <a:off x="592695" y="5372655"/>
            <a:ext cx="2534194" cy="870494"/>
          </a:xfrm>
          <a:prstGeom prst="roundRect">
            <a:avLst>
              <a:gd name="adj" fmla="val 538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09728" tIns="54864" rIns="109728" bIns="54864" anchor="ctr"/>
          <a:lstStyle/>
          <a:p>
            <a:pPr defTabSz="1096963">
              <a:defRPr/>
            </a:pPr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CompanyName</a:t>
            </a:r>
            <a:endParaRPr lang="en-US" sz="1400" b="1" dirty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defTabSz="1096963">
              <a:defRPr/>
            </a:pPr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FROM Customer</a:t>
            </a:r>
          </a:p>
          <a:p>
            <a:pPr defTabSz="1096963">
              <a:defRPr/>
            </a:pPr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WHERE City = 'London'</a:t>
            </a:r>
          </a:p>
        </p:txBody>
      </p:sp>
      <p:sp>
        <p:nvSpPr>
          <p:cNvPr id="37" name="TextBox 36"/>
          <p:cNvSpPr txBox="1"/>
          <p:nvPr/>
        </p:nvSpPr>
        <p:spPr bwMode="black">
          <a:xfrm>
            <a:off x="2322513" y="4502150"/>
            <a:ext cx="1274762" cy="6191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4008" tIns="32004" rIns="64008" bIns="32004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Query</a:t>
            </a:r>
            <a:b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SProc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 bwMode="black">
          <a:xfrm>
            <a:off x="4179888" y="4502150"/>
            <a:ext cx="706437" cy="341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4008" tIns="32004" rIns="64008" bIns="32004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Rows</a:t>
            </a:r>
          </a:p>
        </p:txBody>
      </p:sp>
      <p:sp>
        <p:nvSpPr>
          <p:cNvPr id="39" name="TextBox 38"/>
          <p:cNvSpPr txBox="1"/>
          <p:nvPr/>
        </p:nvSpPr>
        <p:spPr bwMode="black">
          <a:xfrm>
            <a:off x="4179888" y="2533650"/>
            <a:ext cx="911225" cy="341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4008" tIns="32004" rIns="64008" bIns="32004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Objects</a:t>
            </a:r>
          </a:p>
        </p:txBody>
      </p:sp>
      <p:sp>
        <p:nvSpPr>
          <p:cNvPr id="40" name="Rounded Rectangle 39"/>
          <p:cNvSpPr/>
          <p:nvPr/>
        </p:nvSpPr>
        <p:spPr bwMode="blackWhite">
          <a:xfrm>
            <a:off x="5799603" y="1078603"/>
            <a:ext cx="2865936" cy="1143000"/>
          </a:xfrm>
          <a:prstGeom prst="roundRect">
            <a:avLst>
              <a:gd name="adj" fmla="val 538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09728" tIns="54864" rIns="109728" bIns="54864" anchor="ctr"/>
          <a:lstStyle/>
          <a:p>
            <a:pPr defTabSz="1096963">
              <a:defRPr/>
            </a:pPr>
            <a:r>
              <a:rPr lang="en-US" sz="14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db.Customers.Add</a:t>
            </a:r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(c1);</a:t>
            </a:r>
          </a:p>
          <a:p>
            <a:pPr defTabSz="1096963">
              <a:defRPr/>
            </a:pPr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c2.City = “Seattle";</a:t>
            </a:r>
          </a:p>
          <a:p>
            <a:pPr defTabSz="1096963">
              <a:defRPr/>
            </a:pPr>
            <a:r>
              <a:rPr lang="en-US" sz="14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db.Customers.Remove</a:t>
            </a:r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(c3);</a:t>
            </a:r>
          </a:p>
        </p:txBody>
      </p:sp>
      <p:sp>
        <p:nvSpPr>
          <p:cNvPr id="41" name="TextBox 40"/>
          <p:cNvSpPr txBox="1"/>
          <p:nvPr/>
        </p:nvSpPr>
        <p:spPr bwMode="black">
          <a:xfrm>
            <a:off x="5465763" y="2533650"/>
            <a:ext cx="1925637" cy="341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4008" tIns="32004" rIns="64008" bIns="32004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SubmitChanges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</a:p>
        </p:txBody>
      </p:sp>
      <p:sp>
        <p:nvSpPr>
          <p:cNvPr id="42" name="Rounded Rectangle 41"/>
          <p:cNvSpPr/>
          <p:nvPr/>
        </p:nvSpPr>
        <p:spPr bwMode="blackWhite">
          <a:xfrm>
            <a:off x="5799602" y="5329111"/>
            <a:ext cx="3022692" cy="887911"/>
          </a:xfrm>
          <a:prstGeom prst="roundRect">
            <a:avLst>
              <a:gd name="adj" fmla="val 538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09728" tIns="54864" rIns="109728" bIns="54864" anchor="ctr"/>
          <a:lstStyle/>
          <a:p>
            <a:pPr defTabSz="1096963">
              <a:defRPr/>
            </a:pPr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INSERT INTO Customer …</a:t>
            </a:r>
          </a:p>
          <a:p>
            <a:pPr defTabSz="1096963">
              <a:defRPr/>
            </a:pPr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UPDATE Customer …</a:t>
            </a:r>
            <a:b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DELETE FROM Customer …</a:t>
            </a:r>
          </a:p>
        </p:txBody>
      </p:sp>
      <p:sp>
        <p:nvSpPr>
          <p:cNvPr id="43" name="TextBox 42"/>
          <p:cNvSpPr txBox="1"/>
          <p:nvPr/>
        </p:nvSpPr>
        <p:spPr bwMode="black">
          <a:xfrm>
            <a:off x="5513388" y="4502150"/>
            <a:ext cx="1143000" cy="6191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4008" tIns="32004" rIns="64008" bIns="32004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DML </a:t>
            </a:r>
            <a:b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SProcs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8" grpId="0" animBg="1"/>
      <p:bldP spid="39" grpId="0" animBg="1"/>
      <p:bldP spid="41" grpId="0" animBg="1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Expression Trees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Expressions as objects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7563" y="2143125"/>
            <a:ext cx="2714625" cy="42862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/>
              <a:t>LambdaExpression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571875" y="3071813"/>
            <a:ext cx="2286000" cy="357187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/>
              <a:t>BinaryExpression</a:t>
            </a:r>
            <a:r>
              <a:rPr lang="en-US" sz="1400" dirty="0"/>
              <a:t> (Add)</a:t>
            </a:r>
          </a:p>
        </p:txBody>
      </p:sp>
      <p:sp>
        <p:nvSpPr>
          <p:cNvPr id="8" name="Rectangle 7"/>
          <p:cNvSpPr/>
          <p:nvPr/>
        </p:nvSpPr>
        <p:spPr>
          <a:xfrm>
            <a:off x="1714500" y="3929063"/>
            <a:ext cx="2928938" cy="428625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/>
              <a:t>BinaryExpression</a:t>
            </a:r>
            <a:r>
              <a:rPr lang="en-US" sz="1400" dirty="0"/>
              <a:t> (Multiply)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625" y="4857750"/>
            <a:ext cx="2357438" cy="4286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>
                <a:solidFill>
                  <a:schemeClr val="tx1"/>
                </a:solidFill>
              </a:rPr>
              <a:t>UnaryExpression</a:t>
            </a:r>
            <a:r>
              <a:rPr lang="en-US" sz="1400" dirty="0">
                <a:solidFill>
                  <a:schemeClr val="tx1"/>
                </a:solidFill>
              </a:rPr>
              <a:t> (Negate)</a:t>
            </a:r>
          </a:p>
        </p:txBody>
      </p:sp>
      <p:cxnSp>
        <p:nvCxnSpPr>
          <p:cNvPr id="12" name="Straight Arrow Connector 11"/>
          <p:cNvCxnSpPr>
            <a:stCxn id="7" idx="2"/>
            <a:endCxn id="8" idx="0"/>
          </p:cNvCxnSpPr>
          <p:nvPr/>
        </p:nvCxnSpPr>
        <p:spPr>
          <a:xfrm rot="5400000">
            <a:off x="3696493" y="2910682"/>
            <a:ext cx="500063" cy="15367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>
          <a:xfrm rot="5400000">
            <a:off x="4465637" y="2820988"/>
            <a:ext cx="500063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429000" y="4857750"/>
            <a:ext cx="2357438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/>
              <a:t>ParameterExpression</a:t>
            </a:r>
            <a:r>
              <a:rPr lang="en-US" sz="1400" dirty="0"/>
              <a:t> (b)</a:t>
            </a:r>
          </a:p>
        </p:txBody>
      </p:sp>
      <p:sp>
        <p:nvSpPr>
          <p:cNvPr id="9227" name="TextBox 26"/>
          <p:cNvSpPr txBox="1">
            <a:spLocks noChangeArrowheads="1"/>
          </p:cNvSpPr>
          <p:nvPr/>
        </p:nvSpPr>
        <p:spPr bwMode="auto">
          <a:xfrm>
            <a:off x="4772319" y="2643188"/>
            <a:ext cx="5934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1400"/>
              <a:t>Body</a:t>
            </a:r>
          </a:p>
        </p:txBody>
      </p:sp>
      <p:sp>
        <p:nvSpPr>
          <p:cNvPr id="9228" name="TextBox 27"/>
          <p:cNvSpPr txBox="1">
            <a:spLocks noChangeArrowheads="1"/>
          </p:cNvSpPr>
          <p:nvPr/>
        </p:nvSpPr>
        <p:spPr bwMode="auto">
          <a:xfrm>
            <a:off x="6120014" y="3429000"/>
            <a:ext cx="6030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1400"/>
              <a:t>Right</a:t>
            </a:r>
          </a:p>
        </p:txBody>
      </p:sp>
      <p:sp>
        <p:nvSpPr>
          <p:cNvPr id="9229" name="TextBox 28"/>
          <p:cNvSpPr txBox="1">
            <a:spLocks noChangeArrowheads="1"/>
          </p:cNvSpPr>
          <p:nvPr/>
        </p:nvSpPr>
        <p:spPr bwMode="auto">
          <a:xfrm>
            <a:off x="3089051" y="3500438"/>
            <a:ext cx="482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1400"/>
              <a:t>Left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7188" y="5715000"/>
            <a:ext cx="2500312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/>
              <a:t>ParameterExpression</a:t>
            </a:r>
            <a:r>
              <a:rPr lang="en-US" sz="1400" dirty="0"/>
              <a:t> (a)</a:t>
            </a:r>
          </a:p>
        </p:txBody>
      </p:sp>
      <p:sp>
        <p:nvSpPr>
          <p:cNvPr id="9231" name="TextBox 32"/>
          <p:cNvSpPr txBox="1">
            <a:spLocks noChangeArrowheads="1"/>
          </p:cNvSpPr>
          <p:nvPr/>
        </p:nvSpPr>
        <p:spPr bwMode="auto">
          <a:xfrm>
            <a:off x="1710431" y="5357813"/>
            <a:ext cx="8803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1400"/>
              <a:t>Operand</a:t>
            </a:r>
          </a:p>
        </p:txBody>
      </p:sp>
      <p:cxnSp>
        <p:nvCxnSpPr>
          <p:cNvPr id="34" name="Straight Arrow Connector 33"/>
          <p:cNvCxnSpPr>
            <a:stCxn id="8" idx="2"/>
            <a:endCxn id="9" idx="0"/>
          </p:cNvCxnSpPr>
          <p:nvPr/>
        </p:nvCxnSpPr>
        <p:spPr>
          <a:xfrm rot="5400000">
            <a:off x="2142332" y="3821906"/>
            <a:ext cx="500062" cy="157162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2"/>
            <a:endCxn id="26" idx="0"/>
          </p:cNvCxnSpPr>
          <p:nvPr/>
        </p:nvCxnSpPr>
        <p:spPr>
          <a:xfrm rot="16200000" flipH="1">
            <a:off x="3643313" y="3892550"/>
            <a:ext cx="500062" cy="143033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9" idx="2"/>
            <a:endCxn id="32" idx="0"/>
          </p:cNvCxnSpPr>
          <p:nvPr/>
        </p:nvCxnSpPr>
        <p:spPr>
          <a:xfrm rot="5400000">
            <a:off x="1393031" y="5501482"/>
            <a:ext cx="428625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072188" y="3929063"/>
            <a:ext cx="2357437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/>
              <a:t>ParameterExpression</a:t>
            </a:r>
            <a:r>
              <a:rPr lang="en-US" sz="1400" dirty="0"/>
              <a:t> (c)</a:t>
            </a:r>
          </a:p>
        </p:txBody>
      </p:sp>
      <p:cxnSp>
        <p:nvCxnSpPr>
          <p:cNvPr id="51" name="Straight Arrow Connector 50"/>
          <p:cNvCxnSpPr>
            <a:stCxn id="7" idx="2"/>
            <a:endCxn id="49" idx="0"/>
          </p:cNvCxnSpPr>
          <p:nvPr/>
        </p:nvCxnSpPr>
        <p:spPr>
          <a:xfrm rot="16200000" flipH="1">
            <a:off x="5733256" y="2410619"/>
            <a:ext cx="500063" cy="253682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7" name="TextBox 56"/>
          <p:cNvSpPr txBox="1">
            <a:spLocks noChangeArrowheads="1"/>
          </p:cNvSpPr>
          <p:nvPr/>
        </p:nvSpPr>
        <p:spPr bwMode="auto">
          <a:xfrm>
            <a:off x="6215063" y="2143125"/>
            <a:ext cx="13067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onsolas" pitchFamily="49" charset="0"/>
              </a:rPr>
              <a:t>-a * b + c</a:t>
            </a:r>
          </a:p>
        </p:txBody>
      </p:sp>
      <p:sp>
        <p:nvSpPr>
          <p:cNvPr id="9238" name="TextBox 57"/>
          <p:cNvSpPr txBox="1">
            <a:spLocks noChangeArrowheads="1"/>
          </p:cNvSpPr>
          <p:nvPr/>
        </p:nvSpPr>
        <p:spPr bwMode="auto">
          <a:xfrm>
            <a:off x="1731739" y="4357688"/>
            <a:ext cx="482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1400"/>
              <a:t>Left</a:t>
            </a:r>
          </a:p>
        </p:txBody>
      </p:sp>
      <p:sp>
        <p:nvSpPr>
          <p:cNvPr id="9239" name="TextBox 58"/>
          <p:cNvSpPr txBox="1">
            <a:spLocks noChangeArrowheads="1"/>
          </p:cNvSpPr>
          <p:nvPr/>
        </p:nvSpPr>
        <p:spPr bwMode="auto">
          <a:xfrm>
            <a:off x="4130876" y="4357688"/>
            <a:ext cx="6030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1400"/>
              <a:t>Right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Expression Trees</a:t>
            </a:r>
            <a:endParaRPr lang="he-IL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In-memory tree representation of LINQ Query</a:t>
            </a:r>
          </a:p>
          <a:p>
            <a:r>
              <a:rPr lang="en-US" dirty="0" smtClean="0">
                <a:cs typeface="Arial" pitchFamily="34" charset="0"/>
              </a:rPr>
              <a:t>Interpreted to specific data source by specific </a:t>
            </a:r>
            <a:r>
              <a:rPr lang="en-US" dirty="0" err="1" smtClean="0">
                <a:cs typeface="Arial" pitchFamily="34" charset="0"/>
              </a:rPr>
              <a:t>IQueryProvider</a:t>
            </a:r>
            <a:r>
              <a:rPr lang="en-US" dirty="0" smtClean="0">
                <a:cs typeface="Arial" pitchFamily="34" charset="0"/>
              </a:rPr>
              <a:t> like </a:t>
            </a:r>
            <a:r>
              <a:rPr lang="en-US" dirty="0" err="1" smtClean="0">
                <a:cs typeface="Arial" pitchFamily="34" charset="0"/>
              </a:rPr>
              <a:t>SQLQueryProvider</a:t>
            </a:r>
            <a:endParaRPr lang="he-IL" dirty="0" smtClean="0"/>
          </a:p>
          <a:p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err="1" smtClean="0"/>
              <a:t>IQueryable</a:t>
            </a:r>
            <a:r>
              <a:rPr lang="en-US" sz="3600" dirty="0" smtClean="0"/>
              <a:t> and </a:t>
            </a:r>
            <a:r>
              <a:rPr lang="en-US" sz="3600" dirty="0" err="1" smtClean="0"/>
              <a:t>IQueryProvider</a:t>
            </a:r>
            <a:endParaRPr lang="he-IL" sz="36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cs typeface="Arial" pitchFamily="34" charset="0"/>
              </a:rPr>
              <a:t>Queryable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838200" y="2514600"/>
            <a:ext cx="2214562" cy="685800"/>
            <a:chOff x="3534" y="1220"/>
            <a:chExt cx="1104" cy="280"/>
          </a:xfrm>
        </p:grpSpPr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>
              <a:off x="3600" y="1220"/>
              <a:ext cx="960" cy="270"/>
            </a:xfrm>
            <a:prstGeom prst="rect">
              <a:avLst/>
            </a:prstGeom>
            <a:gradFill rotWithShape="0">
              <a:gsLst>
                <a:gs pos="0">
                  <a:srgbClr val="99CCFF">
                    <a:gamma/>
                    <a:tint val="4314"/>
                    <a:invGamma/>
                  </a:srgbClr>
                </a:gs>
                <a:gs pos="100000">
                  <a:srgbClr val="99CCFF"/>
                </a:gs>
              </a:gsLst>
              <a:lin ang="5400000" scaled="1"/>
            </a:gradFill>
            <a:ln w="9525" algn="ctr">
              <a:solidFill>
                <a:srgbClr val="0033CC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C0C0C0"/>
              </a:outerShdw>
            </a:effectLst>
          </p:spPr>
          <p:txBody>
            <a:bodyPr tIns="27432" bIns="27432" anchor="ctr"/>
            <a:lstStyle/>
            <a:p>
              <a:pPr algn="r" rtl="1">
                <a:defRPr/>
              </a:pPr>
              <a:endParaRPr lang="he-IL"/>
            </a:p>
          </p:txBody>
        </p:sp>
        <p:sp>
          <p:nvSpPr>
            <p:cNvPr id="21520" name="Rectangle 23"/>
            <p:cNvSpPr>
              <a:spLocks noChangeArrowheads="1"/>
            </p:cNvSpPr>
            <p:nvPr/>
          </p:nvSpPr>
          <p:spPr bwMode="auto">
            <a:xfrm>
              <a:off x="3534" y="1260"/>
              <a:ext cx="110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rtl="1">
                <a:spcBef>
                  <a:spcPct val="20000"/>
                </a:spcBef>
              </a:pPr>
              <a:r>
                <a:rPr lang="en-US" sz="2000" b="1">
                  <a:solidFill>
                    <a:schemeClr val="accent2"/>
                  </a:solidFill>
                </a:rPr>
                <a:t>C# 3.0 Query</a:t>
              </a:r>
            </a:p>
          </p:txBody>
        </p:sp>
      </p:grpSp>
      <p:sp>
        <p:nvSpPr>
          <p:cNvPr id="20" name="AutoShape 25"/>
          <p:cNvSpPr>
            <a:spLocks noChangeArrowheads="1"/>
          </p:cNvSpPr>
          <p:nvPr/>
        </p:nvSpPr>
        <p:spPr bwMode="auto">
          <a:xfrm rot="10800000" flipH="1">
            <a:off x="3714750" y="5572125"/>
            <a:ext cx="1928813" cy="612775"/>
          </a:xfrm>
          <a:prstGeom prst="rightArrow">
            <a:avLst>
              <a:gd name="adj1" fmla="val 49741"/>
              <a:gd name="adj2" fmla="val 101745"/>
            </a:avLst>
          </a:prstGeom>
          <a:gradFill rotWithShape="0">
            <a:gsLst>
              <a:gs pos="0">
                <a:srgbClr val="D20091"/>
              </a:gs>
              <a:gs pos="100000">
                <a:srgbClr val="EA86CB"/>
              </a:gs>
            </a:gsLst>
            <a:lin ang="5400000" scaled="1"/>
          </a:gradFill>
          <a:ln w="6350">
            <a:solidFill>
              <a:srgbClr val="800080"/>
            </a:solidFill>
            <a:miter lim="800000"/>
            <a:headEnd/>
            <a:tailEnd/>
          </a:ln>
        </p:spPr>
        <p:txBody>
          <a:bodyPr wrap="none" tIns="27432" bIns="27432" anchor="ctr"/>
          <a:lstStyle/>
          <a:p>
            <a:pPr algn="r" rtl="1"/>
            <a:endParaRPr lang="ar-SA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5857875" y="5572125"/>
            <a:ext cx="2143125" cy="533400"/>
            <a:chOff x="4062" y="2976"/>
            <a:chExt cx="1104" cy="336"/>
          </a:xfrm>
        </p:grpSpPr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4128" y="2976"/>
              <a:ext cx="960" cy="336"/>
            </a:xfrm>
            <a:prstGeom prst="rect">
              <a:avLst/>
            </a:prstGeom>
            <a:gradFill rotWithShape="0">
              <a:gsLst>
                <a:gs pos="0">
                  <a:srgbClr val="99CCFF">
                    <a:gamma/>
                    <a:tint val="4314"/>
                    <a:invGamma/>
                  </a:srgbClr>
                </a:gs>
                <a:gs pos="100000">
                  <a:srgbClr val="99CCFF"/>
                </a:gs>
              </a:gsLst>
              <a:lin ang="5400000" scaled="1"/>
            </a:gradFill>
            <a:ln w="9525" algn="ctr">
              <a:solidFill>
                <a:srgbClr val="0033CC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C0C0C0"/>
              </a:outerShdw>
            </a:effectLst>
          </p:spPr>
          <p:txBody>
            <a:bodyPr tIns="27432" bIns="27432" anchor="ctr"/>
            <a:lstStyle/>
            <a:p>
              <a:pPr algn="r" rtl="1">
                <a:defRPr/>
              </a:pPr>
              <a:endParaRPr lang="he-IL"/>
            </a:p>
          </p:txBody>
        </p:sp>
        <p:sp>
          <p:nvSpPr>
            <p:cNvPr id="21518" name="Rectangle 32"/>
            <p:cNvSpPr>
              <a:spLocks noChangeArrowheads="1"/>
            </p:cNvSpPr>
            <p:nvPr/>
          </p:nvSpPr>
          <p:spPr bwMode="auto">
            <a:xfrm>
              <a:off x="4062" y="2982"/>
              <a:ext cx="110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r>
                <a:rPr lang="en-US" b="1">
                  <a:solidFill>
                    <a:schemeClr val="accent2"/>
                  </a:solidFill>
                </a:rPr>
                <a:t>IQueryProvider</a:t>
              </a:r>
            </a:p>
          </p:txBody>
        </p:sp>
      </p:grpSp>
      <p:sp>
        <p:nvSpPr>
          <p:cNvPr id="28" name="AutoShape 33"/>
          <p:cNvSpPr>
            <a:spLocks noChangeArrowheads="1"/>
          </p:cNvSpPr>
          <p:nvPr/>
        </p:nvSpPr>
        <p:spPr bwMode="auto">
          <a:xfrm rot="-4699532">
            <a:off x="5536407" y="4001293"/>
            <a:ext cx="2413000" cy="633413"/>
          </a:xfrm>
          <a:prstGeom prst="rightArrow">
            <a:avLst>
              <a:gd name="adj1" fmla="val 50676"/>
              <a:gd name="adj2" fmla="val 99594"/>
            </a:avLst>
          </a:prstGeom>
          <a:gradFill rotWithShape="0">
            <a:gsLst>
              <a:gs pos="0">
                <a:srgbClr val="D20091"/>
              </a:gs>
              <a:gs pos="100000">
                <a:srgbClr val="EA86CB"/>
              </a:gs>
            </a:gsLst>
            <a:lin ang="5400000" scaled="1"/>
          </a:gradFill>
          <a:ln w="6350">
            <a:solidFill>
              <a:srgbClr val="800080"/>
            </a:solidFill>
            <a:miter lim="800000"/>
            <a:headEnd/>
            <a:tailEnd/>
          </a:ln>
        </p:spPr>
        <p:txBody>
          <a:bodyPr wrap="none" tIns="27432" bIns="27432" anchor="ctr"/>
          <a:lstStyle/>
          <a:p>
            <a:pPr algn="r" rtl="1"/>
            <a:r>
              <a:rPr lang="en-US"/>
              <a:t>T-SQL Statements</a:t>
            </a:r>
            <a:endParaRPr lang="he-IL"/>
          </a:p>
        </p:txBody>
      </p:sp>
      <p:pic>
        <p:nvPicPr>
          <p:cNvPr id="21513" name="Picture 2" descr="C:\Users\EranSharabi\Desktop\fig3_2_3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648200"/>
            <a:ext cx="1500187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AutoShape 19"/>
          <p:cNvSpPr>
            <a:spLocks noChangeArrowheads="1"/>
          </p:cNvSpPr>
          <p:nvPr/>
        </p:nvSpPr>
        <p:spPr bwMode="auto">
          <a:xfrm>
            <a:off x="6391275" y="1909763"/>
            <a:ext cx="990600" cy="838200"/>
          </a:xfrm>
          <a:prstGeom prst="flowChartMagneticDisk">
            <a:avLst/>
          </a:prstGeom>
          <a:solidFill>
            <a:srgbClr val="C00000"/>
          </a:solidFill>
          <a:ln w="254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rtl="1">
              <a:defRPr/>
            </a:pPr>
            <a:endParaRPr lang="da-DK" sz="2000" dirty="0"/>
          </a:p>
        </p:txBody>
      </p:sp>
      <p:sp>
        <p:nvSpPr>
          <p:cNvPr id="55" name="AutoShape 20"/>
          <p:cNvSpPr>
            <a:spLocks noChangeArrowheads="1"/>
          </p:cNvSpPr>
          <p:nvPr/>
        </p:nvSpPr>
        <p:spPr bwMode="auto">
          <a:xfrm>
            <a:off x="5781675" y="2214563"/>
            <a:ext cx="990600" cy="838200"/>
          </a:xfrm>
          <a:prstGeom prst="flowChartMagneticDisk">
            <a:avLst/>
          </a:prstGeom>
          <a:solidFill>
            <a:srgbClr val="C00000"/>
          </a:solidFill>
          <a:ln w="254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rtl="1">
              <a:defRPr/>
            </a:pPr>
            <a:endParaRPr lang="da-DK" sz="2000" dirty="0"/>
          </a:p>
        </p:txBody>
      </p:sp>
      <p:sp>
        <p:nvSpPr>
          <p:cNvPr id="56" name="AutoShape 22"/>
          <p:cNvSpPr>
            <a:spLocks noChangeArrowheads="1"/>
          </p:cNvSpPr>
          <p:nvPr/>
        </p:nvSpPr>
        <p:spPr bwMode="auto">
          <a:xfrm>
            <a:off x="7000875" y="2214563"/>
            <a:ext cx="990600" cy="838200"/>
          </a:xfrm>
          <a:prstGeom prst="flowChartMagneticDisk">
            <a:avLst/>
          </a:prstGeom>
          <a:solidFill>
            <a:srgbClr val="C00000"/>
          </a:solidFill>
          <a:ln w="254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rtl="1">
              <a:defRPr/>
            </a:pPr>
            <a:endParaRPr lang="da-DK" sz="2000" dirty="0"/>
          </a:p>
        </p:txBody>
      </p:sp>
      <p:sp>
        <p:nvSpPr>
          <p:cNvPr id="16" name="AutoShape 20"/>
          <p:cNvSpPr>
            <a:spLocks noChangeArrowheads="1"/>
          </p:cNvSpPr>
          <p:nvPr/>
        </p:nvSpPr>
        <p:spPr bwMode="auto">
          <a:xfrm rot="3754229">
            <a:off x="692734" y="3931769"/>
            <a:ext cx="2238375" cy="688975"/>
          </a:xfrm>
          <a:prstGeom prst="rightArrow">
            <a:avLst>
              <a:gd name="adj1" fmla="val 49741"/>
              <a:gd name="adj2" fmla="val 101692"/>
            </a:avLst>
          </a:prstGeom>
          <a:gradFill rotWithShape="0">
            <a:gsLst>
              <a:gs pos="0">
                <a:srgbClr val="D20091"/>
              </a:gs>
              <a:gs pos="100000">
                <a:srgbClr val="EA86CB"/>
              </a:gs>
            </a:gsLst>
            <a:lin ang="5400000" scaled="1"/>
          </a:gradFill>
          <a:ln w="6350">
            <a:solidFill>
              <a:srgbClr val="800080"/>
            </a:solidFill>
            <a:miter lim="800000"/>
            <a:headEnd/>
            <a:tailEnd/>
          </a:ln>
        </p:spPr>
        <p:txBody>
          <a:bodyPr wrap="none" tIns="27432" bIns="27432" anchor="ctr"/>
          <a:lstStyle/>
          <a:p>
            <a:pPr algn="r" rtl="1"/>
            <a:r>
              <a:rPr lang="en-US" dirty="0"/>
              <a:t>C# 3.0 Compiler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8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Enumerable vs. </a:t>
            </a:r>
            <a:r>
              <a:rPr lang="en-US" dirty="0" err="1" smtClean="0"/>
              <a:t>Queryable</a:t>
            </a:r>
            <a:endParaRPr lang="he-IL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Both are static classes </a:t>
            </a:r>
          </a:p>
          <a:p>
            <a:r>
              <a:rPr lang="en-US" dirty="0" smtClean="0">
                <a:cs typeface="Arial" pitchFamily="34" charset="0"/>
              </a:rPr>
              <a:t>Both </a:t>
            </a:r>
            <a:r>
              <a:rPr lang="en-US" dirty="0" smtClean="0">
                <a:cs typeface="Arial" pitchFamily="34" charset="0"/>
              </a:rPr>
              <a:t>contain </a:t>
            </a:r>
            <a:r>
              <a:rPr lang="en-US" dirty="0" smtClean="0">
                <a:cs typeface="Arial" pitchFamily="34" charset="0"/>
              </a:rPr>
              <a:t>extension methods</a:t>
            </a:r>
          </a:p>
          <a:p>
            <a:r>
              <a:rPr lang="en-US" dirty="0" smtClean="0">
                <a:cs typeface="Arial" pitchFamily="34" charset="0"/>
              </a:rPr>
              <a:t>Enumerable </a:t>
            </a:r>
            <a:r>
              <a:rPr lang="en-US" dirty="0" smtClean="0">
                <a:cs typeface="Arial" pitchFamily="34" charset="0"/>
              </a:rPr>
              <a:t>extends </a:t>
            </a:r>
            <a:r>
              <a:rPr lang="en-US" dirty="0" smtClean="0">
                <a:cs typeface="Arial" pitchFamily="34" charset="0"/>
              </a:rPr>
              <a:t>IEnumerable&lt;T&gt;</a:t>
            </a:r>
            <a:endParaRPr lang="en-US" dirty="0" smtClean="0">
              <a:cs typeface="Arial" pitchFamily="34" charset="0"/>
            </a:endParaRPr>
          </a:p>
          <a:p>
            <a:r>
              <a:rPr lang="en-US" dirty="0" err="1" smtClean="0">
                <a:cs typeface="Arial" pitchFamily="34" charset="0"/>
              </a:rPr>
              <a:t>Queryable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extends </a:t>
            </a:r>
            <a:r>
              <a:rPr lang="en-US" dirty="0" err="1" smtClean="0">
                <a:cs typeface="Arial" pitchFamily="34" charset="0"/>
              </a:rPr>
              <a:t>IQueryable</a:t>
            </a:r>
            <a:r>
              <a:rPr lang="en-US" dirty="0" smtClean="0">
                <a:cs typeface="Arial" pitchFamily="34" charset="0"/>
              </a:rPr>
              <a:t> &lt;T&gt;</a:t>
            </a:r>
            <a:endParaRPr lang="he-IL" dirty="0" smtClean="0"/>
          </a:p>
          <a:p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Enumerable vs. </a:t>
            </a:r>
            <a:r>
              <a:rPr lang="en-US" dirty="0" err="1" smtClean="0"/>
              <a:t>Queryable</a:t>
            </a:r>
            <a:endParaRPr lang="he-IL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Enumerable </a:t>
            </a:r>
          </a:p>
          <a:p>
            <a:pPr lvl="1"/>
            <a:r>
              <a:rPr lang="en-US" dirty="0" err="1" smtClean="0">
                <a:cs typeface="Arial" pitchFamily="34" charset="0"/>
              </a:rPr>
              <a:t>Func</a:t>
            </a:r>
            <a:r>
              <a:rPr lang="en-US" dirty="0" smtClean="0">
                <a:cs typeface="Arial" pitchFamily="34" charset="0"/>
              </a:rPr>
              <a:t>&lt;&gt; delegate as method parameter</a:t>
            </a:r>
          </a:p>
          <a:p>
            <a:pPr lvl="1"/>
            <a:r>
              <a:rPr lang="en-US" dirty="0" smtClean="0">
                <a:cs typeface="Arial" pitchFamily="34" charset="0"/>
              </a:rPr>
              <a:t>Intended for in-memory </a:t>
            </a:r>
            <a:r>
              <a:rPr lang="en-US" dirty="0" smtClean="0">
                <a:cs typeface="Arial" pitchFamily="34" charset="0"/>
              </a:rPr>
              <a:t>sequence </a:t>
            </a:r>
            <a:r>
              <a:rPr lang="en-US" dirty="0" smtClean="0">
                <a:cs typeface="Arial" pitchFamily="34" charset="0"/>
              </a:rPr>
              <a:t>iteration</a:t>
            </a:r>
          </a:p>
          <a:p>
            <a:pPr lvl="1"/>
            <a:r>
              <a:rPr lang="en-US" dirty="0" smtClean="0">
                <a:cs typeface="Arial" pitchFamily="34" charset="0"/>
              </a:rPr>
              <a:t>Invokes the delegate as-is</a:t>
            </a:r>
          </a:p>
          <a:p>
            <a:pPr lvl="1">
              <a:buFont typeface="Arial" pitchFamily="34" charset="0"/>
              <a:buNone/>
            </a:pPr>
            <a:endParaRPr lang="en-US" dirty="0" smtClean="0">
              <a:cs typeface="Arial" pitchFamily="34" charset="0"/>
            </a:endParaRPr>
          </a:p>
          <a:p>
            <a:pPr lvl="1"/>
            <a:endParaRPr lang="he-IL" dirty="0" smtClean="0"/>
          </a:p>
          <a:p>
            <a:endParaRPr lang="he-IL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14313" y="4071938"/>
            <a:ext cx="8715375" cy="17145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/>
          <a:lstStyle/>
          <a:p>
            <a:pPr lvl="1">
              <a:defRPr/>
            </a:pPr>
            <a:r>
              <a:rPr lang="en-US" dirty="0">
                <a:solidFill>
                  <a:srgbClr val="0000FF"/>
                </a:solidFill>
                <a:latin typeface="Consolas"/>
                <a:ea typeface="Calibri"/>
                <a:cs typeface="Times New Roman"/>
              </a:rPr>
              <a:t>public static </a:t>
            </a:r>
            <a:r>
              <a:rPr lang="en-US" dirty="0" err="1">
                <a:solidFill>
                  <a:srgbClr val="2B91AF"/>
                </a:solidFill>
                <a:latin typeface="Consolas"/>
                <a:ea typeface="Calibri"/>
                <a:cs typeface="Times New Roman"/>
              </a:rPr>
              <a:t>IEnumerable</a:t>
            </a:r>
            <a:r>
              <a:rPr lang="en-US" sz="2000" dirty="0"/>
              <a:t>&lt;</a:t>
            </a:r>
            <a:r>
              <a:rPr lang="en-US" sz="2000" dirty="0" err="1"/>
              <a:t>TResult</a:t>
            </a:r>
            <a:r>
              <a:rPr lang="en-US" sz="2000" dirty="0"/>
              <a:t>&gt; Select&lt;</a:t>
            </a:r>
            <a:r>
              <a:rPr lang="en-US" sz="2000" dirty="0" err="1"/>
              <a:t>TSource</a:t>
            </a:r>
            <a:r>
              <a:rPr lang="en-US" sz="2000" dirty="0"/>
              <a:t>, </a:t>
            </a:r>
            <a:r>
              <a:rPr lang="en-US" sz="2000" dirty="0" err="1"/>
              <a:t>TResult</a:t>
            </a:r>
            <a:r>
              <a:rPr lang="en-US" sz="2000" dirty="0"/>
              <a:t>&gt;(</a:t>
            </a:r>
          </a:p>
          <a:p>
            <a:pPr lvl="1">
              <a:defRPr/>
            </a:pPr>
            <a:r>
              <a:rPr lang="en-US" sz="2000" dirty="0">
                <a:solidFill>
                  <a:srgbClr val="0000FF"/>
                </a:solidFill>
                <a:latin typeface="Consolas"/>
                <a:ea typeface="Calibri"/>
                <a:cs typeface="Times New Roman"/>
              </a:rPr>
              <a:t>	</a:t>
            </a:r>
            <a:r>
              <a:rPr lang="en-US" dirty="0">
                <a:solidFill>
                  <a:srgbClr val="0000FF"/>
                </a:solidFill>
                <a:latin typeface="Consolas"/>
                <a:ea typeface="Calibri"/>
                <a:cs typeface="Times New Roman"/>
              </a:rPr>
              <a:t>this</a:t>
            </a:r>
            <a:r>
              <a:rPr lang="en-US" sz="2000" dirty="0"/>
              <a:t> </a:t>
            </a:r>
            <a:r>
              <a:rPr lang="en-US" dirty="0" err="1">
                <a:solidFill>
                  <a:srgbClr val="2B91AF"/>
                </a:solidFill>
                <a:latin typeface="Consolas"/>
                <a:ea typeface="Calibri"/>
                <a:cs typeface="Times New Roman"/>
              </a:rPr>
              <a:t>IEnumerable</a:t>
            </a:r>
            <a:r>
              <a:rPr lang="en-US" sz="2000" dirty="0"/>
              <a:t>&lt;</a:t>
            </a:r>
            <a:r>
              <a:rPr lang="en-US" sz="2000" dirty="0" err="1"/>
              <a:t>TSource</a:t>
            </a:r>
            <a:r>
              <a:rPr lang="en-US" sz="2000" dirty="0"/>
              <a:t>&gt; source, </a:t>
            </a:r>
          </a:p>
          <a:p>
            <a:pPr lvl="1">
              <a:defRPr/>
            </a:pPr>
            <a:r>
              <a:rPr lang="en-US" sz="2000" dirty="0"/>
              <a:t>	</a:t>
            </a:r>
            <a:r>
              <a:rPr lang="en-US" sz="2000" b="1" dirty="0" err="1">
                <a:solidFill>
                  <a:srgbClr val="2B91AF"/>
                </a:solidFill>
                <a:latin typeface="Consolas"/>
                <a:ea typeface="Calibri"/>
                <a:cs typeface="Times New Roman"/>
              </a:rPr>
              <a:t>Func</a:t>
            </a:r>
            <a:r>
              <a:rPr lang="en-US" sz="2400" b="1" dirty="0"/>
              <a:t>&lt;</a:t>
            </a:r>
            <a:r>
              <a:rPr lang="en-US" sz="2400" b="1" dirty="0" err="1"/>
              <a:t>TSource</a:t>
            </a:r>
            <a:r>
              <a:rPr lang="en-US" sz="2400" b="1" dirty="0"/>
              <a:t>, </a:t>
            </a:r>
            <a:r>
              <a:rPr lang="en-US" sz="2400" b="1" dirty="0" err="1"/>
              <a:t>TResult</a:t>
            </a:r>
            <a:r>
              <a:rPr lang="en-US" sz="2400" b="1" dirty="0"/>
              <a:t>&gt; selector</a:t>
            </a:r>
            <a:r>
              <a:rPr lang="en-US" sz="2000" dirty="0"/>
              <a:t>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pPr algn="r">
              <a:defRPr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14363">
              <a:lnSpc>
                <a:spcPct val="90000"/>
              </a:lnSpc>
              <a:defRPr/>
            </a:pPr>
            <a:r>
              <a:rPr lang="en-US" spc="-125" dirty="0" smtClean="0">
                <a:ln w="3175">
                  <a:noFill/>
                </a:ln>
              </a:rPr>
              <a:t>First, A Taste of LINQ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1447800"/>
            <a:ext cx="5105400" cy="396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2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using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System;</a:t>
            </a:r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using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System.Query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using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System.Collections.Generic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app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Main() {</a:t>
            </a:r>
            <a:b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 names = { "Burke", "Connor", 		             "Frank", "Everett", 		   	   "Albert", "George", 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"Harris", "David" };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 </a:t>
            </a:r>
            <a:r>
              <a:rPr lang="en-US" sz="12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names </a:t>
            </a:r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where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== 5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orderby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2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s.ToUpper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item </a:t>
            </a:r>
            <a:r>
              <a:rPr lang="en-US" sz="12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Console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.WriteLine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 bwMode="auto">
          <a:xfrm rot="10800000">
            <a:off x="3733800" y="4800600"/>
            <a:ext cx="1381125" cy="1266825"/>
          </a:xfrm>
          <a:prstGeom prst="bentArrow">
            <a:avLst>
              <a:gd name="adj1" fmla="val 7598"/>
              <a:gd name="adj2" fmla="val 15098"/>
              <a:gd name="adj3" fmla="val 25091"/>
              <a:gd name="adj4" fmla="val 538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5486400"/>
            <a:ext cx="160020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BURKE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DAVID</a:t>
            </a:r>
          </a:p>
          <a:p>
            <a:pPr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FRANK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Enumerable vs. </a:t>
            </a:r>
            <a:r>
              <a:rPr lang="en-US" dirty="0" err="1" smtClean="0"/>
              <a:t>Queryable</a:t>
            </a:r>
            <a:endParaRPr lang="he-IL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cs typeface="Arial" pitchFamily="34" charset="0"/>
              </a:rPr>
              <a:t>Queryable</a:t>
            </a:r>
            <a:endParaRPr lang="en-US" dirty="0" smtClean="0">
              <a:cs typeface="Arial" pitchFamily="34" charset="0"/>
            </a:endParaRPr>
          </a:p>
          <a:p>
            <a:pPr lvl="1"/>
            <a:r>
              <a:rPr lang="en-US" dirty="0" smtClean="0">
                <a:cs typeface="Arial" pitchFamily="34" charset="0"/>
              </a:rPr>
              <a:t>Expression tree as method parameter</a:t>
            </a:r>
          </a:p>
          <a:p>
            <a:pPr lvl="1"/>
            <a:r>
              <a:rPr lang="en-US" dirty="0" smtClean="0">
                <a:cs typeface="Arial" pitchFamily="34" charset="0"/>
              </a:rPr>
              <a:t>Expression tree </a:t>
            </a:r>
            <a:r>
              <a:rPr lang="en-US" dirty="0" smtClean="0">
                <a:cs typeface="Arial" pitchFamily="34" charset="0"/>
              </a:rPr>
              <a:t>interpreted </a:t>
            </a:r>
            <a:r>
              <a:rPr lang="en-US" dirty="0" smtClean="0">
                <a:cs typeface="Arial" pitchFamily="34" charset="0"/>
              </a:rPr>
              <a:t>to specific data source by </a:t>
            </a:r>
            <a:r>
              <a:rPr lang="en-US" dirty="0" err="1" smtClean="0">
                <a:cs typeface="Arial" pitchFamily="34" charset="0"/>
              </a:rPr>
              <a:t>IQueryProvider</a:t>
            </a:r>
            <a:endParaRPr lang="en-US" dirty="0" smtClean="0">
              <a:cs typeface="Arial" pitchFamily="34" charset="0"/>
            </a:endParaRPr>
          </a:p>
          <a:p>
            <a:pPr lvl="1"/>
            <a:r>
              <a:rPr lang="en-US" dirty="0" smtClean="0">
                <a:cs typeface="Arial" pitchFamily="34" charset="0"/>
              </a:rPr>
              <a:t>There is no “real” delegate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14313" y="4286250"/>
            <a:ext cx="8715375" cy="1643063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/>
          <a:lstStyle/>
          <a:p>
            <a:pPr lvl="1">
              <a:defRPr/>
            </a:pPr>
            <a:r>
              <a:rPr lang="en-US" dirty="0">
                <a:solidFill>
                  <a:srgbClr val="0000FF"/>
                </a:solidFill>
                <a:latin typeface="Consolas"/>
                <a:ea typeface="Calibri"/>
                <a:cs typeface="Times New Roman"/>
              </a:rPr>
              <a:t>public static </a:t>
            </a:r>
            <a:r>
              <a:rPr lang="en-US" dirty="0" err="1">
                <a:solidFill>
                  <a:srgbClr val="2B91AF"/>
                </a:solidFill>
                <a:latin typeface="Consolas"/>
                <a:ea typeface="Calibri"/>
                <a:cs typeface="Times New Roman"/>
              </a:rPr>
              <a:t>IQueryable</a:t>
            </a:r>
            <a:r>
              <a:rPr lang="en-US" sz="2000" dirty="0"/>
              <a:t>&lt;</a:t>
            </a:r>
            <a:r>
              <a:rPr lang="en-US" sz="2000" dirty="0" err="1"/>
              <a:t>TResult</a:t>
            </a:r>
            <a:r>
              <a:rPr lang="en-US" sz="2000" dirty="0"/>
              <a:t>&gt; Select&lt;</a:t>
            </a:r>
            <a:r>
              <a:rPr lang="en-US" sz="2000" dirty="0" err="1"/>
              <a:t>TSource</a:t>
            </a:r>
            <a:r>
              <a:rPr lang="en-US" sz="2000" dirty="0"/>
              <a:t>, </a:t>
            </a:r>
            <a:r>
              <a:rPr lang="en-US" sz="2000" dirty="0" err="1"/>
              <a:t>TResult</a:t>
            </a:r>
            <a:r>
              <a:rPr lang="en-US" sz="2000" dirty="0"/>
              <a:t>&gt;(</a:t>
            </a:r>
          </a:p>
          <a:p>
            <a:pPr lvl="1">
              <a:defRPr/>
            </a:pPr>
            <a:r>
              <a:rPr lang="en-US" sz="2000" dirty="0"/>
              <a:t>	this </a:t>
            </a:r>
            <a:r>
              <a:rPr lang="en-US" dirty="0" err="1">
                <a:solidFill>
                  <a:srgbClr val="2B91AF"/>
                </a:solidFill>
                <a:latin typeface="Consolas"/>
                <a:ea typeface="Calibri"/>
                <a:cs typeface="Times New Roman"/>
              </a:rPr>
              <a:t>IQueryable</a:t>
            </a:r>
            <a:r>
              <a:rPr lang="en-US" sz="2000" dirty="0"/>
              <a:t>&lt;</a:t>
            </a:r>
            <a:r>
              <a:rPr lang="en-US" sz="2000" dirty="0" err="1"/>
              <a:t>TSource</a:t>
            </a:r>
            <a:r>
              <a:rPr lang="en-US" sz="2000" dirty="0"/>
              <a:t>&gt; source, </a:t>
            </a:r>
          </a:p>
          <a:p>
            <a:pPr lvl="1">
              <a:defRPr/>
            </a:pPr>
            <a:r>
              <a:rPr lang="en-US" sz="2000" b="1" dirty="0"/>
              <a:t>	</a:t>
            </a:r>
            <a:r>
              <a:rPr lang="en-US" sz="2000" b="1" dirty="0">
                <a:solidFill>
                  <a:srgbClr val="2B91AF"/>
                </a:solidFill>
                <a:latin typeface="Consolas"/>
                <a:ea typeface="Calibri"/>
                <a:cs typeface="Times New Roman"/>
              </a:rPr>
              <a:t>Expression</a:t>
            </a:r>
            <a:r>
              <a:rPr lang="en-US" sz="2400" b="1" dirty="0"/>
              <a:t>&lt;</a:t>
            </a:r>
            <a:r>
              <a:rPr lang="en-US" sz="2000" b="1" dirty="0" err="1">
                <a:solidFill>
                  <a:srgbClr val="2B91AF"/>
                </a:solidFill>
                <a:latin typeface="Consolas"/>
                <a:ea typeface="Calibri"/>
                <a:cs typeface="Times New Roman"/>
              </a:rPr>
              <a:t>Func</a:t>
            </a:r>
            <a:r>
              <a:rPr lang="en-US" sz="2400" b="1" dirty="0"/>
              <a:t>&lt;</a:t>
            </a:r>
            <a:r>
              <a:rPr lang="en-US" sz="2400" b="1" dirty="0" err="1"/>
              <a:t>TSource</a:t>
            </a:r>
            <a:r>
              <a:rPr lang="en-US" sz="2400" b="1" dirty="0"/>
              <a:t>, </a:t>
            </a:r>
            <a:r>
              <a:rPr lang="en-US" sz="2400" b="1" dirty="0" err="1"/>
              <a:t>TResult</a:t>
            </a:r>
            <a:r>
              <a:rPr lang="en-US" sz="2400" b="1" dirty="0"/>
              <a:t>&gt;&gt; selector</a:t>
            </a:r>
            <a:r>
              <a:rPr lang="en-US" sz="2000" dirty="0"/>
              <a:t>);</a:t>
            </a:r>
            <a:endParaRPr lang="he-IL" sz="2000" dirty="0"/>
          </a:p>
          <a:p>
            <a:pPr>
              <a:lnSpc>
                <a:spcPct val="115000"/>
              </a:lnSpc>
              <a:defRPr/>
            </a:pPr>
            <a:endParaRPr lang="en-US" dirty="0">
              <a:solidFill>
                <a:srgbClr val="000000"/>
              </a:solidFill>
              <a:latin typeface="Consolas"/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  <a:latin typeface="Consolas"/>
            </a:endParaRPr>
          </a:p>
          <a:p>
            <a:pPr>
              <a:defRPr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LINQ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of a Database course topic.</a:t>
            </a:r>
          </a:p>
          <a:p>
            <a:r>
              <a:rPr lang="en-US" dirty="0" smtClean="0"/>
              <a:t>See LINQ 101 examples.</a:t>
            </a:r>
          </a:p>
          <a:p>
            <a:pPr lvl="1"/>
            <a:r>
              <a:rPr lang="en-US" dirty="0" smtClean="0">
                <a:hlinkClick r:id="rId3"/>
              </a:rPr>
              <a:t>Aggregate Operators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Projection Operators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LINQ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LINQ to XML: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http://projects.ischool.washington.edu/tabrooks/LINQ/readingXML.htm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Queries without LINQ</a:t>
            </a: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609600" y="1447800"/>
            <a:ext cx="7850188" cy="1619250"/>
            <a:chOff x="544" y="1094"/>
            <a:chExt cx="4945" cy="1020"/>
          </a:xfrm>
        </p:grpSpPr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567" y="1525"/>
              <a:ext cx="4604" cy="589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en-US" sz="2800" i="1" dirty="0" err="1">
                  <a:latin typeface="Times New Roman" pitchFamily="18" charset="0"/>
                  <a:sym typeface="Inconsolata" charset="0"/>
                </a:rPr>
                <a:t>foreach</a:t>
              </a:r>
              <a:r>
                <a:rPr lang="en-US" sz="2800" i="1" dirty="0">
                  <a:latin typeface="Times New Roman" pitchFamily="18" charset="0"/>
                  <a:sym typeface="Inconsolata" charset="0"/>
                </a:rPr>
                <a:t>(Customer c in customers)</a:t>
              </a:r>
              <a:br>
                <a:rPr lang="en-US" sz="2800" i="1" dirty="0">
                  <a:latin typeface="Times New Roman" pitchFamily="18" charset="0"/>
                  <a:sym typeface="Inconsolata" charset="0"/>
                </a:rPr>
              </a:br>
              <a:r>
                <a:rPr lang="en-US" sz="2800" i="1" dirty="0">
                  <a:latin typeface="Times New Roman" pitchFamily="18" charset="0"/>
                  <a:sym typeface="Inconsolata" charset="0"/>
                </a:rPr>
                <a:t>   if (</a:t>
              </a:r>
              <a:r>
                <a:rPr lang="en-US" sz="2800" i="1" dirty="0" err="1">
                  <a:latin typeface="Times New Roman" pitchFamily="18" charset="0"/>
                  <a:sym typeface="Inconsolata" charset="0"/>
                </a:rPr>
                <a:t>c.Region</a:t>
              </a:r>
              <a:r>
                <a:rPr lang="en-US" sz="2800" i="1" dirty="0">
                  <a:latin typeface="Times New Roman" pitchFamily="18" charset="0"/>
                  <a:sym typeface="Inconsolata" charset="0"/>
                </a:rPr>
                <a:t> == "USA") ...</a:t>
              </a: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544" y="1094"/>
              <a:ext cx="4945" cy="36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82562" tIns="46038" rIns="182562" bIns="46038"/>
            <a:lstStyle/>
            <a:p>
              <a:pPr marL="889000" indent="-57150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</a:pPr>
              <a:r>
                <a:rPr lang="en-US" sz="2800" dirty="0">
                  <a:latin typeface="Times New Roman" pitchFamily="18" charset="0"/>
                </a:rPr>
                <a:t>Objects using loops and conditions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567" y="1525"/>
              <a:ext cx="4604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endParaRPr lang="en-US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567" y="2114"/>
              <a:ext cx="46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endParaRPr lang="en-US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567" y="1525"/>
              <a:ext cx="0" cy="58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endParaRPr lang="en-US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5171" y="1525"/>
              <a:ext cx="0" cy="58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endParaRPr lang="en-US"/>
            </a:p>
          </p:txBody>
        </p:sp>
      </p:grp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538163" y="5011738"/>
            <a:ext cx="7661275" cy="909637"/>
            <a:chOff x="499" y="3339"/>
            <a:chExt cx="4826" cy="573"/>
          </a:xfrm>
        </p:grpSpPr>
        <p:sp>
          <p:nvSpPr>
            <p:cNvPr id="22574" name="Rectangle 46"/>
            <p:cNvSpPr>
              <a:spLocks noChangeArrowheads="1"/>
            </p:cNvSpPr>
            <p:nvPr/>
          </p:nvSpPr>
          <p:spPr bwMode="auto">
            <a:xfrm>
              <a:off x="657" y="3612"/>
              <a:ext cx="4514" cy="300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en-US" sz="2800">
                  <a:latin typeface="Times New Roman" pitchFamily="18" charset="0"/>
                  <a:sym typeface="Inconsolata" charset="0"/>
                </a:rPr>
                <a:t>//Customers/Customer[@Region='USA']</a:t>
              </a:r>
            </a:p>
          </p:txBody>
        </p:sp>
        <p:sp>
          <p:nvSpPr>
            <p:cNvPr id="22575" name="Line 47"/>
            <p:cNvSpPr>
              <a:spLocks noChangeShapeType="1"/>
            </p:cNvSpPr>
            <p:nvPr/>
          </p:nvSpPr>
          <p:spPr bwMode="auto">
            <a:xfrm>
              <a:off x="657" y="3612"/>
              <a:ext cx="451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endParaRPr lang="en-US"/>
            </a:p>
          </p:txBody>
        </p:sp>
        <p:sp>
          <p:nvSpPr>
            <p:cNvPr id="22576" name="Line 48"/>
            <p:cNvSpPr>
              <a:spLocks noChangeShapeType="1"/>
            </p:cNvSpPr>
            <p:nvPr/>
          </p:nvSpPr>
          <p:spPr bwMode="auto">
            <a:xfrm>
              <a:off x="657" y="3912"/>
              <a:ext cx="451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endParaRPr lang="en-US"/>
            </a:p>
          </p:txBody>
        </p:sp>
        <p:sp>
          <p:nvSpPr>
            <p:cNvPr id="22577" name="Line 49"/>
            <p:cNvSpPr>
              <a:spLocks noChangeShapeType="1"/>
            </p:cNvSpPr>
            <p:nvPr/>
          </p:nvSpPr>
          <p:spPr bwMode="auto">
            <a:xfrm>
              <a:off x="657" y="3612"/>
              <a:ext cx="0" cy="3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endParaRPr lang="en-US"/>
            </a:p>
          </p:txBody>
        </p:sp>
        <p:sp>
          <p:nvSpPr>
            <p:cNvPr id="22578" name="Line 50"/>
            <p:cNvSpPr>
              <a:spLocks noChangeShapeType="1"/>
            </p:cNvSpPr>
            <p:nvPr/>
          </p:nvSpPr>
          <p:spPr bwMode="auto">
            <a:xfrm>
              <a:off x="5171" y="3612"/>
              <a:ext cx="0" cy="3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endParaRPr lang="en-US"/>
            </a:p>
          </p:txBody>
        </p:sp>
        <p:sp>
          <p:nvSpPr>
            <p:cNvPr id="22569" name="Rectangle 41"/>
            <p:cNvSpPr>
              <a:spLocks noChangeArrowheads="1"/>
            </p:cNvSpPr>
            <p:nvPr/>
          </p:nvSpPr>
          <p:spPr bwMode="auto">
            <a:xfrm>
              <a:off x="499" y="3339"/>
              <a:ext cx="4826" cy="3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pPr marL="889000" indent="-57150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</a:pPr>
              <a:r>
                <a:rPr lang="en-US" sz="2800">
                  <a:latin typeface="Times New Roman" pitchFamily="18" charset="0"/>
                </a:rPr>
                <a:t>XML using XPath/XQuery</a:t>
              </a:r>
              <a:endParaRPr lang="en-US" sz="2800">
                <a:latin typeface="Times New Roman" pitchFamily="18" charset="0"/>
                <a:sym typeface="Inconsolata" charset="0"/>
              </a:endParaRPr>
            </a:p>
          </p:txBody>
        </p:sp>
      </p:grp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573088" y="3176588"/>
            <a:ext cx="7850187" cy="1579562"/>
            <a:chOff x="521" y="2183"/>
            <a:chExt cx="4945" cy="995"/>
          </a:xfrm>
        </p:grpSpPr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589" y="2636"/>
              <a:ext cx="4559" cy="542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en-US" sz="2800" dirty="0">
                  <a:latin typeface="Times New Roman" pitchFamily="18" charset="0"/>
                  <a:sym typeface="Inconsolata" charset="0"/>
                </a:rPr>
                <a:t>SELECT * FROM Customers WHERE Region='USA'</a:t>
              </a:r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589" y="2636"/>
              <a:ext cx="45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endParaRPr lang="en-US"/>
            </a:p>
          </p:txBody>
        </p:sp>
        <p:sp>
          <p:nvSpPr>
            <p:cNvPr id="22560" name="Line 32"/>
            <p:cNvSpPr>
              <a:spLocks noChangeShapeType="1"/>
            </p:cNvSpPr>
            <p:nvPr/>
          </p:nvSpPr>
          <p:spPr bwMode="auto">
            <a:xfrm>
              <a:off x="589" y="3178"/>
              <a:ext cx="45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endParaRPr lang="en-US"/>
            </a:p>
          </p:txBody>
        </p:sp>
        <p:sp>
          <p:nvSpPr>
            <p:cNvPr id="22561" name="Line 33"/>
            <p:cNvSpPr>
              <a:spLocks noChangeShapeType="1"/>
            </p:cNvSpPr>
            <p:nvPr/>
          </p:nvSpPr>
          <p:spPr bwMode="auto">
            <a:xfrm>
              <a:off x="589" y="2636"/>
              <a:ext cx="0" cy="54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endParaRPr lang="en-US"/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>
              <a:off x="5148" y="2636"/>
              <a:ext cx="0" cy="54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endParaRPr lang="en-US"/>
            </a:p>
          </p:txBody>
        </p:sp>
        <p:sp>
          <p:nvSpPr>
            <p:cNvPr id="22596" name="Rectangle 68"/>
            <p:cNvSpPr>
              <a:spLocks noChangeArrowheads="1"/>
            </p:cNvSpPr>
            <p:nvPr/>
          </p:nvSpPr>
          <p:spPr bwMode="auto">
            <a:xfrm>
              <a:off x="521" y="2183"/>
              <a:ext cx="4945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/>
            <a:lstStyle/>
            <a:p>
              <a:pPr marL="889000" indent="-57150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</a:pPr>
              <a:r>
                <a:rPr lang="en-US" sz="2800">
                  <a:latin typeface="Times New Roman" pitchFamily="18" charset="0"/>
                </a:rPr>
                <a:t>SELECT from database tables</a:t>
              </a:r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Features of LINQ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Delayed Execution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LINQ queries don't execute until they must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Retrieve specific values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Iterate through the collection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Perform an operation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Write Data Access Code directly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Compile time syntax and schema checking (</a:t>
            </a:r>
            <a:r>
              <a:rPr lang="en-US" dirty="0" err="1" smtClean="0"/>
              <a:t>intelli</a:t>
            </a:r>
            <a:r>
              <a:rPr lang="en-US" dirty="0" smtClean="0"/>
              <a:t>-sense too)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No need for inline </a:t>
            </a:r>
            <a:r>
              <a:rPr lang="en-US" dirty="0" err="1" smtClean="0"/>
              <a:t>sql</a:t>
            </a:r>
            <a:r>
              <a:rPr lang="en-US" dirty="0" smtClean="0"/>
              <a:t> and to wait until runtime to see if it is ok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LINQ data access code abstracted from underlying data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Consistent syntax across various data sources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Can join information from different sources.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Language </a:t>
            </a:r>
            <a:r>
              <a:rPr lang="en-US" dirty="0" err="1" smtClean="0"/>
              <a:t>INtegrated</a:t>
            </a:r>
            <a:r>
              <a:rPr lang="en-US" dirty="0" smtClean="0"/>
              <a:t> Query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381000" y="2716212"/>
            <a:ext cx="8131175" cy="2249488"/>
            <a:chOff x="302" y="1430"/>
            <a:chExt cx="5122" cy="1485"/>
          </a:xfrm>
        </p:grpSpPr>
        <p:sp>
          <p:nvSpPr>
            <p:cNvPr id="20495" name="Rounded Rectangle 17451"/>
            <p:cNvSpPr>
              <a:spLocks noChangeArrowheads="1"/>
            </p:cNvSpPr>
            <p:nvPr/>
          </p:nvSpPr>
          <p:spPr bwMode="auto">
            <a:xfrm>
              <a:off x="304" y="1468"/>
              <a:ext cx="5120" cy="1447"/>
            </a:xfrm>
            <a:prstGeom prst="roundRect">
              <a:avLst>
                <a:gd name="adj" fmla="val 9375"/>
              </a:avLst>
            </a:prstGeom>
            <a:solidFill>
              <a:srgbClr val="808080">
                <a:alpha val="25098"/>
              </a:srgbClr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Segoe"/>
                <a:cs typeface="+mn-cs"/>
              </a:endParaRP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302" y="1430"/>
              <a:ext cx="5040" cy="34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182880" tIns="137160" rIns="182880" bIns="13716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effectLst>
                    <a:outerShdw sx="1000" sy="1000" algn="tl">
                      <a:srgbClr val="C0C0C0"/>
                    </a:outerShdw>
                  </a:effectLst>
                  <a:latin typeface="Segoe"/>
                  <a:cs typeface="+mn-cs"/>
                </a:rPr>
                <a:t>LINQ enabled data sources</a:t>
              </a:r>
            </a:p>
          </p:txBody>
        </p: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434975" y="3560762"/>
            <a:ext cx="1539875" cy="2768600"/>
            <a:chOff x="336" y="1987"/>
            <a:chExt cx="970" cy="1828"/>
          </a:xfrm>
        </p:grpSpPr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402" y="1987"/>
              <a:ext cx="894" cy="745"/>
              <a:chOff x="638178" y="3496454"/>
              <a:chExt cx="1419223" cy="1343834"/>
            </a:xfrm>
          </p:grpSpPr>
          <p:pic>
            <p:nvPicPr>
              <p:cNvPr id="8245" name="Rectangle 1743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38178" y="3496454"/>
                <a:ext cx="1419223" cy="1343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46" name="TextBox 17440"/>
              <p:cNvSpPr txBox="1">
                <a:spLocks noChangeArrowheads="1"/>
              </p:cNvSpPr>
              <p:nvPr/>
            </p:nvSpPr>
            <p:spPr bwMode="auto">
              <a:xfrm>
                <a:off x="711203" y="3851803"/>
                <a:ext cx="1289048" cy="728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latin typeface="Segoe Semibold"/>
                  </a:rPr>
                  <a:t>LINQ</a:t>
                </a:r>
              </a:p>
              <a:p>
                <a:pPr algn="ctr"/>
                <a:r>
                  <a:rPr lang="en-US" dirty="0">
                    <a:latin typeface="Segoe Semibold"/>
                  </a:rPr>
                  <a:t>To Objects</a:t>
                </a:r>
              </a:p>
            </p:txBody>
          </p:sp>
        </p:grpSp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336" y="3042"/>
              <a:ext cx="970" cy="773"/>
              <a:chOff x="520619" y="5407734"/>
              <a:chExt cx="1539558" cy="1394114"/>
            </a:xfrm>
          </p:grpSpPr>
          <p:grpSp>
            <p:nvGrpSpPr>
              <p:cNvPr id="6" name="Group 36"/>
              <p:cNvGrpSpPr>
                <a:grpSpLocks/>
              </p:cNvGrpSpPr>
              <p:nvPr/>
            </p:nvGrpSpPr>
            <p:grpSpPr bwMode="auto">
              <a:xfrm>
                <a:off x="865265" y="5407734"/>
                <a:ext cx="842011" cy="612066"/>
                <a:chOff x="865265" y="5216540"/>
                <a:chExt cx="842011" cy="612066"/>
              </a:xfrm>
            </p:grpSpPr>
            <p:sp>
              <p:nvSpPr>
                <p:cNvPr id="615430" name="Oval 615429"/>
                <p:cNvSpPr>
                  <a:spLocks noChangeArrowheads="1"/>
                </p:cNvSpPr>
                <p:nvPr/>
              </p:nvSpPr>
              <p:spPr bwMode="auto">
                <a:xfrm>
                  <a:off x="1161837" y="5217446"/>
                  <a:ext cx="249187" cy="23818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2700000" scaled="1"/>
                </a:gradFill>
                <a:ln w="25400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rgbClr val="000000"/>
                    </a:solidFill>
                    <a:cs typeface="+mn-cs"/>
                  </a:endParaRPr>
                </a:p>
              </p:txBody>
            </p:sp>
            <p:sp>
              <p:nvSpPr>
                <p:cNvPr id="615431" name="Oval 615430"/>
                <p:cNvSpPr>
                  <a:spLocks noChangeArrowheads="1"/>
                </p:cNvSpPr>
                <p:nvPr/>
              </p:nvSpPr>
              <p:spPr bwMode="auto">
                <a:xfrm>
                  <a:off x="865036" y="5593631"/>
                  <a:ext cx="247599" cy="23629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2700000" scaled="1"/>
                </a:gradFill>
                <a:ln w="25400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rgbClr val="000000"/>
                    </a:solidFill>
                    <a:cs typeface="+mn-cs"/>
                  </a:endParaRPr>
                </a:p>
              </p:txBody>
            </p:sp>
            <p:sp>
              <p:nvSpPr>
                <p:cNvPr id="615432" name="Oval 615431"/>
                <p:cNvSpPr>
                  <a:spLocks noChangeArrowheads="1"/>
                </p:cNvSpPr>
                <p:nvPr/>
              </p:nvSpPr>
              <p:spPr bwMode="auto">
                <a:xfrm>
                  <a:off x="1460226" y="5593631"/>
                  <a:ext cx="247599" cy="23629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2700000" scaled="1"/>
                </a:gradFill>
                <a:ln w="25400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rgbClr val="000000"/>
                    </a:solidFill>
                    <a:cs typeface="+mn-cs"/>
                  </a:endParaRPr>
                </a:p>
              </p:txBody>
            </p:sp>
            <p:cxnSp>
              <p:nvCxnSpPr>
                <p:cNvPr id="8243" name="Straight Arrow Connector 17437"/>
                <p:cNvCxnSpPr>
                  <a:cxnSpLocks noChangeShapeType="1"/>
                </p:cNvCxnSpPr>
                <p:nvPr/>
              </p:nvCxnSpPr>
              <p:spPr bwMode="auto">
                <a:xfrm flipV="1">
                  <a:off x="1076800" y="5427837"/>
                  <a:ext cx="121761" cy="189473"/>
                </a:xfrm>
                <a:prstGeom prst="straightConnector1">
                  <a:avLst/>
                </a:prstGeom>
                <a:noFill/>
                <a:ln w="25400" algn="ctr">
                  <a:solidFill>
                    <a:schemeClr val="accent2"/>
                  </a:solidFill>
                  <a:round/>
                  <a:headEnd/>
                  <a:tailEnd/>
                </a:ln>
              </p:spPr>
            </p:cxnSp>
            <p:cxnSp>
              <p:nvCxnSpPr>
                <p:cNvPr id="8244" name="Straight Arrow Connector 17438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373980" y="5427837"/>
                  <a:ext cx="121761" cy="189473"/>
                </a:xfrm>
                <a:prstGeom prst="straightConnector1">
                  <a:avLst/>
                </a:prstGeom>
                <a:noFill/>
                <a:ln w="25400" algn="ctr">
                  <a:solidFill>
                    <a:schemeClr val="accent2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615435" name="TextBox 615434"/>
              <p:cNvSpPr txBox="1">
                <a:spLocks noChangeArrowheads="1"/>
              </p:cNvSpPr>
              <p:nvPr/>
            </p:nvSpPr>
            <p:spPr bwMode="auto">
              <a:xfrm>
                <a:off x="520619" y="6172353"/>
                <a:ext cx="1539558" cy="62949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182880" tIns="137160" rIns="182880" bIns="13716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effectLst>
                      <a:outerShdw blurRad="38100" dist="38100" dir="2700000" sx="1000" sy="1000" algn="tl">
                        <a:srgbClr val="C0C0C0"/>
                      </a:outerShdw>
                    </a:effectLst>
                    <a:latin typeface="Segoe"/>
                    <a:cs typeface="+mn-cs"/>
                  </a:rPr>
                  <a:t>Objects</a:t>
                </a:r>
              </a:p>
            </p:txBody>
          </p:sp>
        </p:grp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6962775" y="3560762"/>
            <a:ext cx="1419225" cy="2803525"/>
            <a:chOff x="4448" y="1987"/>
            <a:chExt cx="894" cy="1851"/>
          </a:xfrm>
        </p:grpSpPr>
        <p:grpSp>
          <p:nvGrpSpPr>
            <p:cNvPr id="8" name="Group 61"/>
            <p:cNvGrpSpPr>
              <a:grpSpLocks/>
            </p:cNvGrpSpPr>
            <p:nvPr/>
          </p:nvGrpSpPr>
          <p:grpSpPr bwMode="auto">
            <a:xfrm>
              <a:off x="4448" y="1987"/>
              <a:ext cx="894" cy="745"/>
              <a:chOff x="638178" y="3496454"/>
              <a:chExt cx="1419223" cy="1343834"/>
            </a:xfrm>
          </p:grpSpPr>
          <p:pic>
            <p:nvPicPr>
              <p:cNvPr id="8234" name="Rectangle 1744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38178" y="3496454"/>
                <a:ext cx="1419223" cy="1343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35" name="TextBox 17442"/>
              <p:cNvSpPr txBox="1">
                <a:spLocks noChangeArrowheads="1"/>
              </p:cNvSpPr>
              <p:nvPr/>
            </p:nvSpPr>
            <p:spPr bwMode="auto">
              <a:xfrm>
                <a:off x="863603" y="3837373"/>
                <a:ext cx="984248" cy="728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latin typeface="Segoe Semibold"/>
                  </a:rPr>
                  <a:t>LINQ</a:t>
                </a:r>
              </a:p>
              <a:p>
                <a:pPr algn="ctr"/>
                <a:r>
                  <a:rPr lang="en-US">
                    <a:latin typeface="Segoe Semibold"/>
                  </a:rPr>
                  <a:t>To XML</a:t>
                </a:r>
              </a:p>
            </p:txBody>
          </p:sp>
        </p:grp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4608" y="2964"/>
              <a:ext cx="576" cy="874"/>
              <a:chOff x="7315200" y="5348557"/>
              <a:chExt cx="914400" cy="1576471"/>
            </a:xfrm>
          </p:grpSpPr>
          <p:sp>
            <p:nvSpPr>
              <p:cNvPr id="615439" name="Folded Corner 615438"/>
              <p:cNvSpPr>
                <a:spLocks noChangeArrowheads="1"/>
              </p:cNvSpPr>
              <p:nvPr/>
            </p:nvSpPr>
            <p:spPr bwMode="auto">
              <a:xfrm>
                <a:off x="7315200" y="5348302"/>
                <a:ext cx="914400" cy="1020902"/>
              </a:xfrm>
              <a:prstGeom prst="foldedCorner">
                <a:avLst>
                  <a:gd name="adj" fmla="val 12500"/>
                </a:avLst>
              </a:pr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254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600" dirty="0">
                  <a:latin typeface="Segoe"/>
                  <a:cs typeface="+mn-cs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dirty="0">
                    <a:latin typeface="Segoe"/>
                    <a:cs typeface="+mn-cs"/>
                  </a:rPr>
                  <a:t>&lt;book&gt;</a:t>
                </a:r>
                <a:endParaRPr lang="en-US" dirty="0">
                  <a:cs typeface="+mn-cs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dirty="0">
                    <a:latin typeface="Segoe"/>
                    <a:cs typeface="+mn-cs"/>
                  </a:rPr>
                  <a:t>    &lt;title/&gt;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dirty="0">
                    <a:latin typeface="Segoe"/>
                    <a:cs typeface="+mn-cs"/>
                  </a:rPr>
                  <a:t>    &lt;author/&gt;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dirty="0">
                    <a:latin typeface="Segoe"/>
                    <a:cs typeface="+mn-cs"/>
                  </a:rPr>
                  <a:t>    &lt;price/&gt;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dirty="0">
                    <a:latin typeface="Segoe"/>
                    <a:cs typeface="+mn-cs"/>
                  </a:rPr>
                  <a:t>&lt;/book&gt;</a:t>
                </a:r>
              </a:p>
            </p:txBody>
          </p:sp>
          <p:sp>
            <p:nvSpPr>
              <p:cNvPr id="615440" name="TextBox 615439"/>
              <p:cNvSpPr txBox="1">
                <a:spLocks noChangeArrowheads="1"/>
              </p:cNvSpPr>
              <p:nvPr/>
            </p:nvSpPr>
            <p:spPr bwMode="auto">
              <a:xfrm>
                <a:off x="7315200" y="6261443"/>
                <a:ext cx="914400" cy="66358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182880" tIns="137160" rIns="182880" bIns="13716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dirty="0">
                    <a:effectLst>
                      <a:outerShdw blurRad="38100" dist="38100" dir="2700000" sx="1000" sy="1000" algn="tl">
                        <a:srgbClr val="C0C0C0"/>
                      </a:outerShdw>
                    </a:effectLst>
                    <a:latin typeface="Segoe"/>
                    <a:cs typeface="+mn-cs"/>
                  </a:rPr>
                  <a:t>XML</a:t>
                </a:r>
              </a:p>
            </p:txBody>
          </p:sp>
        </p:grpSp>
      </p:grpSp>
      <p:grpSp>
        <p:nvGrpSpPr>
          <p:cNvPr id="10" name="Group 58"/>
          <p:cNvGrpSpPr>
            <a:grpSpLocks/>
          </p:cNvGrpSpPr>
          <p:nvPr/>
        </p:nvGrpSpPr>
        <p:grpSpPr bwMode="auto">
          <a:xfrm>
            <a:off x="2055813" y="3157537"/>
            <a:ext cx="4829175" cy="3203575"/>
            <a:chOff x="1357" y="1721"/>
            <a:chExt cx="3042" cy="2115"/>
          </a:xfrm>
        </p:grpSpPr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1357" y="1721"/>
              <a:ext cx="3042" cy="1138"/>
              <a:chOff x="2151783" y="3001374"/>
              <a:chExt cx="4779142" cy="2168890"/>
            </a:xfrm>
          </p:grpSpPr>
          <p:sp>
            <p:nvSpPr>
              <p:cNvPr id="51" name="Rounded Rectangle 50"/>
              <p:cNvSpPr>
                <a:spLocks noChangeArrowheads="1"/>
              </p:cNvSpPr>
              <p:nvPr/>
            </p:nvSpPr>
            <p:spPr bwMode="auto">
              <a:xfrm>
                <a:off x="2151783" y="3085269"/>
                <a:ext cx="4779142" cy="2085379"/>
              </a:xfrm>
              <a:prstGeom prst="roundRect">
                <a:avLst>
                  <a:gd name="adj" fmla="val 9375"/>
                </a:avLst>
              </a:prstGeom>
              <a:solidFill>
                <a:schemeClr val="accent2">
                  <a:shade val="50000"/>
                  <a:alpha val="25098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>
                  <a:effectLst>
                    <a:outerShdw blurRad="38100" dist="38100" dir="2700000" algn="tl">
                      <a:srgbClr val="FFFFFF"/>
                    </a:outerShdw>
                  </a:effectLst>
                  <a:latin typeface="Segoe"/>
                  <a:cs typeface="+mn-cs"/>
                </a:endParaRPr>
              </a:p>
            </p:txBody>
          </p:sp>
          <p:sp>
            <p:nvSpPr>
              <p:cNvPr id="55" name="TextBox 54"/>
              <p:cNvSpPr txBox="1">
                <a:spLocks noChangeArrowheads="1"/>
              </p:cNvSpPr>
              <p:nvPr/>
            </p:nvSpPr>
            <p:spPr bwMode="auto">
              <a:xfrm>
                <a:off x="2151783" y="3001374"/>
                <a:ext cx="4779142" cy="70311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182880" tIns="137160" rIns="182880" bIns="13716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egoe"/>
                    <a:cs typeface="+mn-cs"/>
                  </a:rPr>
                  <a:t>LINQ enabled ADO.NET</a:t>
                </a:r>
              </a:p>
            </p:txBody>
          </p:sp>
        </p:grp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1461" y="2045"/>
              <a:ext cx="897" cy="745"/>
              <a:chOff x="633416" y="3496454"/>
              <a:chExt cx="1423985" cy="1343834"/>
            </a:xfrm>
          </p:grpSpPr>
          <p:pic>
            <p:nvPicPr>
              <p:cNvPr id="8226" name="Rectangle 1744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38178" y="3496454"/>
                <a:ext cx="1419223" cy="1343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27" name="TextBox 17448"/>
              <p:cNvSpPr txBox="1">
                <a:spLocks noChangeArrowheads="1"/>
              </p:cNvSpPr>
              <p:nvPr/>
            </p:nvSpPr>
            <p:spPr bwMode="auto">
              <a:xfrm>
                <a:off x="633416" y="3851803"/>
                <a:ext cx="1416048" cy="728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latin typeface="Segoe Semibold"/>
                  </a:rPr>
                  <a:t>LINQ</a:t>
                </a:r>
              </a:p>
              <a:p>
                <a:pPr algn="ctr"/>
                <a:r>
                  <a:rPr lang="en-US">
                    <a:latin typeface="Segoe Semibold"/>
                  </a:rPr>
                  <a:t>To Datasets</a:t>
                </a:r>
              </a:p>
            </p:txBody>
          </p:sp>
        </p:grpSp>
        <p:grpSp>
          <p:nvGrpSpPr>
            <p:cNvPr id="13" name="Group 53"/>
            <p:cNvGrpSpPr>
              <a:grpSpLocks/>
            </p:cNvGrpSpPr>
            <p:nvPr/>
          </p:nvGrpSpPr>
          <p:grpSpPr bwMode="auto">
            <a:xfrm>
              <a:off x="2445" y="2045"/>
              <a:ext cx="894" cy="745"/>
              <a:chOff x="638178" y="3496454"/>
              <a:chExt cx="1419223" cy="1343834"/>
            </a:xfrm>
          </p:grpSpPr>
          <p:pic>
            <p:nvPicPr>
              <p:cNvPr id="8224" name="Rectangle 1744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38178" y="3496454"/>
                <a:ext cx="1419223" cy="1343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25" name="TextBox 17446"/>
              <p:cNvSpPr txBox="1">
                <a:spLocks noChangeArrowheads="1"/>
              </p:cNvSpPr>
              <p:nvPr/>
            </p:nvSpPr>
            <p:spPr bwMode="auto">
              <a:xfrm>
                <a:off x="868365" y="3851803"/>
                <a:ext cx="971549" cy="728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latin typeface="Segoe Semibold"/>
                  </a:rPr>
                  <a:t>LINQ</a:t>
                </a:r>
              </a:p>
              <a:p>
                <a:pPr algn="ctr"/>
                <a:r>
                  <a:rPr lang="en-US">
                    <a:latin typeface="Segoe Semibold"/>
                  </a:rPr>
                  <a:t>To SQL</a:t>
                </a:r>
              </a:p>
            </p:txBody>
          </p:sp>
        </p:grpSp>
        <p:grpSp>
          <p:nvGrpSpPr>
            <p:cNvPr id="14" name="Group 58"/>
            <p:cNvGrpSpPr>
              <a:grpSpLocks/>
            </p:cNvGrpSpPr>
            <p:nvPr/>
          </p:nvGrpSpPr>
          <p:grpSpPr bwMode="auto">
            <a:xfrm>
              <a:off x="3426" y="2045"/>
              <a:ext cx="894" cy="745"/>
              <a:chOff x="638178" y="3496454"/>
              <a:chExt cx="1419223" cy="1343834"/>
            </a:xfrm>
          </p:grpSpPr>
          <p:pic>
            <p:nvPicPr>
              <p:cNvPr id="8222" name="Rectangle 1744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38178" y="3496454"/>
                <a:ext cx="1419223" cy="1343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23" name="TextBox 17444"/>
              <p:cNvSpPr txBox="1">
                <a:spLocks noChangeArrowheads="1"/>
              </p:cNvSpPr>
              <p:nvPr/>
            </p:nvSpPr>
            <p:spPr bwMode="auto">
              <a:xfrm>
                <a:off x="706440" y="3851803"/>
                <a:ext cx="1263649" cy="728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latin typeface="Segoe Semibold"/>
                  </a:rPr>
                  <a:t>LINQ</a:t>
                </a:r>
              </a:p>
              <a:p>
                <a:pPr algn="ctr"/>
                <a:r>
                  <a:rPr lang="en-US">
                    <a:latin typeface="Segoe Semibold"/>
                  </a:rPr>
                  <a:t>To Entities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2358" y="3041"/>
              <a:ext cx="1050" cy="795"/>
              <a:chOff x="3794673" y="5334000"/>
              <a:chExt cx="1666327" cy="1435168"/>
            </a:xfrm>
          </p:grpSpPr>
          <p:sp>
            <p:nvSpPr>
              <p:cNvPr id="615448" name="TextBox 615447"/>
              <p:cNvSpPr txBox="1">
                <a:spLocks noChangeArrowheads="1"/>
              </p:cNvSpPr>
              <p:nvPr/>
            </p:nvSpPr>
            <p:spPr bwMode="auto">
              <a:xfrm>
                <a:off x="3794672" y="6103179"/>
                <a:ext cx="1666327" cy="665989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182880" tIns="137160" rIns="182880" bIns="13716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dirty="0">
                    <a:effectLst>
                      <a:outerShdw dist="50800" sx="1000" sy="1000" algn="ctr" rotWithShape="0">
                        <a:srgbClr val="000000"/>
                      </a:outerShdw>
                    </a:effectLst>
                    <a:latin typeface="Segoe"/>
                    <a:cs typeface="+mn-cs"/>
                  </a:rPr>
                  <a:t>Relational</a:t>
                </a:r>
                <a:endParaRPr lang="en-US" b="1" dirty="0">
                  <a:effectLst>
                    <a:outerShdw dist="50800" sx="1000" sy="1000" algn="ctr" rotWithShape="0">
                      <a:srgbClr val="000000"/>
                    </a:outerShdw>
                  </a:effectLst>
                  <a:cs typeface="+mn-cs"/>
                </a:endParaRPr>
              </a:p>
            </p:txBody>
          </p:sp>
          <p:grpSp>
            <p:nvGrpSpPr>
              <p:cNvPr id="16" name="Group 40"/>
              <p:cNvGrpSpPr>
                <a:grpSpLocks/>
              </p:cNvGrpSpPr>
              <p:nvPr/>
            </p:nvGrpSpPr>
            <p:grpSpPr bwMode="auto">
              <a:xfrm>
                <a:off x="4019770" y="5334000"/>
                <a:ext cx="1219200" cy="688414"/>
                <a:chOff x="4019770" y="5227423"/>
                <a:chExt cx="1219200" cy="688414"/>
              </a:xfrm>
            </p:grpSpPr>
            <p:sp>
              <p:nvSpPr>
                <p:cNvPr id="615446" name="Flowchart: Magnetic Disk 615445"/>
                <p:cNvSpPr>
                  <a:spLocks noChangeArrowheads="1"/>
                </p:cNvSpPr>
                <p:nvPr/>
              </p:nvSpPr>
              <p:spPr bwMode="auto">
                <a:xfrm>
                  <a:off x="4356462" y="5226552"/>
                  <a:ext cx="545920" cy="505168"/>
                </a:xfrm>
                <a:prstGeom prst="flowChartMagneticDisk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2700000" scaled="1"/>
                </a:gradFill>
                <a:ln w="25400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>
                    <a:latin typeface="Segoe"/>
                    <a:cs typeface="+mn-cs"/>
                  </a:endParaRPr>
                </a:p>
              </p:txBody>
            </p:sp>
            <p:sp>
              <p:nvSpPr>
                <p:cNvPr id="615447" name="Flowchart: Magnetic Disk 615446"/>
                <p:cNvSpPr>
                  <a:spLocks noChangeArrowheads="1"/>
                </p:cNvSpPr>
                <p:nvPr/>
              </p:nvSpPr>
              <p:spPr bwMode="auto">
                <a:xfrm>
                  <a:off x="4020023" y="5410077"/>
                  <a:ext cx="545920" cy="505169"/>
                </a:xfrm>
                <a:prstGeom prst="flowChartMagneticDisk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2700000" scaled="1"/>
                </a:gradFill>
                <a:ln w="25400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>
                    <a:latin typeface="Segoe"/>
                    <a:cs typeface="+mn-cs"/>
                  </a:endParaRPr>
                </a:p>
              </p:txBody>
            </p:sp>
            <p:sp>
              <p:nvSpPr>
                <p:cNvPr id="615449" name="Flowchart: Magnetic Disk 615448"/>
                <p:cNvSpPr>
                  <a:spLocks noChangeArrowheads="1"/>
                </p:cNvSpPr>
                <p:nvPr/>
              </p:nvSpPr>
              <p:spPr bwMode="auto">
                <a:xfrm>
                  <a:off x="4692902" y="5410077"/>
                  <a:ext cx="545920" cy="505169"/>
                </a:xfrm>
                <a:prstGeom prst="flowChartMagneticDisk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2700000" scaled="1"/>
                </a:gradFill>
                <a:ln w="25400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>
                    <a:latin typeface="Segoe"/>
                    <a:cs typeface="+mn-cs"/>
                  </a:endParaRPr>
                </a:p>
              </p:txBody>
            </p:sp>
          </p:grpSp>
        </p:grpSp>
      </p:grpSp>
      <p:grpSp>
        <p:nvGrpSpPr>
          <p:cNvPr id="17" name="Group 66"/>
          <p:cNvGrpSpPr>
            <a:grpSpLocks/>
          </p:cNvGrpSpPr>
          <p:nvPr/>
        </p:nvGrpSpPr>
        <p:grpSpPr bwMode="auto">
          <a:xfrm>
            <a:off x="6402388" y="1538287"/>
            <a:ext cx="2017712" cy="514350"/>
            <a:chOff x="788654" y="989622"/>
            <a:chExt cx="2018468" cy="612648"/>
          </a:xfrm>
        </p:grpSpPr>
        <p:pic>
          <p:nvPicPr>
            <p:cNvPr id="8210" name="Rectangle 1745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8654" y="989622"/>
              <a:ext cx="2018468" cy="61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1" name="TextBox 17458"/>
            <p:cNvSpPr txBox="1">
              <a:spLocks noChangeArrowheads="1"/>
            </p:cNvSpPr>
            <p:nvPr/>
          </p:nvSpPr>
          <p:spPr bwMode="auto">
            <a:xfrm>
              <a:off x="788654" y="1142491"/>
              <a:ext cx="1989882" cy="423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Segoe Semibold"/>
                </a:rPr>
                <a:t>Others…</a:t>
              </a:r>
            </a:p>
          </p:txBody>
        </p:sp>
      </p:grpSp>
      <p:grpSp>
        <p:nvGrpSpPr>
          <p:cNvPr id="18" name="Group 49"/>
          <p:cNvGrpSpPr>
            <a:grpSpLocks/>
          </p:cNvGrpSpPr>
          <p:nvPr/>
        </p:nvGrpSpPr>
        <p:grpSpPr bwMode="auto">
          <a:xfrm>
            <a:off x="320675" y="1527175"/>
            <a:ext cx="2330450" cy="515937"/>
            <a:chOff x="788654" y="989622"/>
            <a:chExt cx="2329807" cy="707146"/>
          </a:xfrm>
        </p:grpSpPr>
        <p:pic>
          <p:nvPicPr>
            <p:cNvPr id="8208" name="Rectangle 1745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8654" y="989622"/>
              <a:ext cx="2329807" cy="707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9" name="TextBox 17456"/>
            <p:cNvSpPr txBox="1">
              <a:spLocks noChangeArrowheads="1"/>
            </p:cNvSpPr>
            <p:nvPr/>
          </p:nvSpPr>
          <p:spPr bwMode="auto">
            <a:xfrm>
              <a:off x="788654" y="1178888"/>
              <a:ext cx="2329807" cy="480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Segoe Semibold"/>
                </a:rPr>
                <a:t>VB</a:t>
              </a:r>
            </a:p>
          </p:txBody>
        </p:sp>
      </p:grpSp>
      <p:grpSp>
        <p:nvGrpSpPr>
          <p:cNvPr id="19" name="Group 47"/>
          <p:cNvGrpSpPr>
            <a:grpSpLocks/>
          </p:cNvGrpSpPr>
          <p:nvPr/>
        </p:nvGrpSpPr>
        <p:grpSpPr bwMode="auto">
          <a:xfrm>
            <a:off x="3233738" y="1538287"/>
            <a:ext cx="2330450" cy="514350"/>
            <a:chOff x="788654" y="989622"/>
            <a:chExt cx="2329808" cy="707146"/>
          </a:xfrm>
        </p:grpSpPr>
        <p:pic>
          <p:nvPicPr>
            <p:cNvPr id="8206" name="Rectangle 1745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8654" y="989622"/>
              <a:ext cx="2329807" cy="707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7" name="TextBox 17454"/>
            <p:cNvSpPr txBox="1">
              <a:spLocks noChangeArrowheads="1"/>
            </p:cNvSpPr>
            <p:nvPr/>
          </p:nvSpPr>
          <p:spPr bwMode="auto">
            <a:xfrm>
              <a:off x="839440" y="1174728"/>
              <a:ext cx="2279022" cy="480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Segoe Semibold"/>
                </a:rPr>
                <a:t>C#</a:t>
              </a:r>
            </a:p>
          </p:txBody>
        </p:sp>
      </p:grpSp>
      <p:grpSp>
        <p:nvGrpSpPr>
          <p:cNvPr id="20" name="Group 52"/>
          <p:cNvGrpSpPr>
            <a:grpSpLocks/>
          </p:cNvGrpSpPr>
          <p:nvPr/>
        </p:nvGrpSpPr>
        <p:grpSpPr bwMode="auto">
          <a:xfrm>
            <a:off x="242888" y="2135187"/>
            <a:ext cx="8302625" cy="511175"/>
            <a:chOff x="384818" y="1821675"/>
            <a:chExt cx="8301982" cy="609600"/>
          </a:xfrm>
        </p:grpSpPr>
        <p:pic>
          <p:nvPicPr>
            <p:cNvPr id="8204" name="Rectangle 1742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4818" y="1821675"/>
              <a:ext cx="8301982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5" name="TextBox 17424"/>
            <p:cNvSpPr txBox="1">
              <a:spLocks noChangeArrowheads="1"/>
            </p:cNvSpPr>
            <p:nvPr/>
          </p:nvSpPr>
          <p:spPr bwMode="auto">
            <a:xfrm>
              <a:off x="534031" y="1976780"/>
              <a:ext cx="8027366" cy="416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Segoe Semibold"/>
                </a:rPr>
                <a:t>.NET Language-Integrated Query</a:t>
              </a:r>
            </a:p>
          </p:txBody>
        </p:sp>
      </p:grpSp>
      <p:sp>
        <p:nvSpPr>
          <p:cNvPr id="8203" name="TextBox 56"/>
          <p:cNvSpPr txBox="1">
            <a:spLocks noChangeArrowheads="1"/>
          </p:cNvSpPr>
          <p:nvPr/>
        </p:nvSpPr>
        <p:spPr bwMode="auto">
          <a:xfrm>
            <a:off x="209550" y="6488112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LINQ provides one programming model for all types of data (objects, SQL, XML, DataSets)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LINQ </a:t>
            </a:r>
            <a:r>
              <a:rPr lang="en-US" dirty="0" smtClean="0"/>
              <a:t>Enabled Data Sources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LINQ to </a:t>
            </a:r>
            <a:r>
              <a:rPr lang="en-US" sz="2800" b="1" dirty="0" smtClean="0"/>
              <a:t>Objects</a:t>
            </a:r>
            <a:endParaRPr lang="en-US" sz="2800" b="1" dirty="0"/>
          </a:p>
          <a:p>
            <a:r>
              <a:rPr lang="en-US" sz="2800" b="1" dirty="0"/>
              <a:t>LINQ to SQL (formerly known as DLINQ</a:t>
            </a:r>
            <a:r>
              <a:rPr lang="en-US" sz="2800" b="1" dirty="0" smtClean="0"/>
              <a:t>)</a:t>
            </a:r>
            <a:endParaRPr lang="en-US" sz="2800" b="1" dirty="0"/>
          </a:p>
          <a:p>
            <a:r>
              <a:rPr lang="en-US" sz="2800" b="1" dirty="0"/>
              <a:t>LINQ to XML (formerly known as XLINQ</a:t>
            </a:r>
            <a:r>
              <a:rPr lang="en-US" sz="2800" b="1" dirty="0" smtClean="0"/>
              <a:t>)</a:t>
            </a:r>
            <a:endParaRPr lang="en-US" sz="2800" b="1" dirty="0"/>
          </a:p>
          <a:p>
            <a:r>
              <a:rPr lang="en-US" sz="2800" b="1" dirty="0"/>
              <a:t>LINQ to Entities (ADO.NET Entities)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LINQ to Objects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Query any IEnumerable&lt;T&gt; source</a:t>
            </a:r>
            <a:br>
              <a:rPr lang="en-US" dirty="0"/>
            </a:br>
            <a:r>
              <a:rPr lang="en-US" dirty="0"/>
              <a:t>Includes arrays, List&lt;T&gt;, Dictionary</a:t>
            </a:r>
            <a:r>
              <a:rPr lang="en-US" dirty="0" smtClean="0"/>
              <a:t>...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Many useful operators available</a:t>
            </a:r>
            <a:br>
              <a:rPr lang="en-US" dirty="0"/>
            </a:br>
            <a:r>
              <a:rPr lang="en-US" dirty="0"/>
              <a:t>Sum, Max, Min, Distinct, Intersect, </a:t>
            </a:r>
            <a:r>
              <a:rPr lang="en-US" dirty="0" smtClean="0"/>
              <a:t>Union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Expose your own data with IEnumerable&lt;T&gt; or </a:t>
            </a:r>
            <a:r>
              <a:rPr lang="en-US" dirty="0" err="1"/>
              <a:t>IQueryable</a:t>
            </a:r>
            <a:r>
              <a:rPr lang="en-US" dirty="0"/>
              <a:t>&lt;T</a:t>
            </a:r>
            <a:r>
              <a:rPr lang="en-US" dirty="0" smtClean="0"/>
              <a:t>&gt;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Create operators using extension methods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Lambda Expressions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Common LINQ Uses</a:t>
            </a:r>
          </a:p>
          <a:p>
            <a:pPr lvl="1">
              <a:defRPr/>
            </a:pPr>
            <a:r>
              <a:rPr lang="en-US" dirty="0" smtClean="0"/>
              <a:t>Predicate</a:t>
            </a:r>
          </a:p>
          <a:p>
            <a:pPr lvl="2">
              <a:defRPr/>
            </a:pPr>
            <a:r>
              <a:rPr lang="en-US" sz="2000" dirty="0" smtClean="0">
                <a:latin typeface="Consolas" pitchFamily="49" charset="0"/>
              </a:rPr>
              <a:t>(p) =&gt; </a:t>
            </a:r>
            <a:r>
              <a:rPr lang="en-US" sz="2000" dirty="0" err="1" smtClean="0">
                <a:latin typeface="Consolas" pitchFamily="49" charset="0"/>
              </a:rPr>
              <a:t>p.Gender</a:t>
            </a:r>
            <a:r>
              <a:rPr lang="en-US" sz="2000" dirty="0" smtClean="0">
                <a:latin typeface="Consolas" pitchFamily="49" charset="0"/>
              </a:rPr>
              <a:t> == “F”</a:t>
            </a:r>
          </a:p>
          <a:p>
            <a:pPr lvl="2">
              <a:defRPr/>
            </a:pPr>
            <a:r>
              <a:rPr lang="en-US" sz="2000" dirty="0" smtClean="0"/>
              <a:t>“All persons, </a:t>
            </a:r>
            <a:r>
              <a:rPr lang="en-US" sz="2000" i="1" dirty="0" smtClean="0"/>
              <a:t>p</a:t>
            </a:r>
            <a:r>
              <a:rPr lang="en-US" sz="2000" dirty="0" smtClean="0"/>
              <a:t>, such that person’s Gender is F”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Projection</a:t>
            </a:r>
          </a:p>
          <a:p>
            <a:pPr lvl="2">
              <a:defRPr/>
            </a:pPr>
            <a:r>
              <a:rPr lang="en-US" sz="2000" dirty="0" smtClean="0">
                <a:latin typeface="Consolas" pitchFamily="49" charset="0"/>
              </a:rPr>
              <a:t>(p) =&gt; </a:t>
            </a:r>
            <a:r>
              <a:rPr lang="en-US" sz="2000" dirty="0" err="1" smtClean="0">
                <a:latin typeface="Consolas" pitchFamily="49" charset="0"/>
              </a:rPr>
              <a:t>p.Gender</a:t>
            </a:r>
            <a:r>
              <a:rPr lang="en-US" sz="2000" dirty="0" smtClean="0">
                <a:latin typeface="Consolas" pitchFamily="49" charset="0"/>
              </a:rPr>
              <a:t> == “F” ? “Female” : “Male”</a:t>
            </a:r>
          </a:p>
          <a:p>
            <a:pPr lvl="2">
              <a:defRPr/>
            </a:pPr>
            <a:r>
              <a:rPr lang="en-US" sz="2000" dirty="0" smtClean="0"/>
              <a:t>Each person </a:t>
            </a:r>
            <a:r>
              <a:rPr lang="en-US" sz="2000" i="1" dirty="0" smtClean="0"/>
              <a:t>p</a:t>
            </a:r>
            <a:r>
              <a:rPr lang="en-US" sz="2000" dirty="0" smtClean="0"/>
              <a:t> becomes string “Female” or “Male”</a:t>
            </a:r>
            <a:endParaRPr lang="en-US" dirty="0" smtClean="0"/>
          </a:p>
        </p:txBody>
      </p:sp>
      <p:sp>
        <p:nvSpPr>
          <p:cNvPr id="4" name="Cloud Callout 3"/>
          <p:cNvSpPr/>
          <p:nvPr/>
        </p:nvSpPr>
        <p:spPr bwMode="auto">
          <a:xfrm>
            <a:off x="4419600" y="1676400"/>
            <a:ext cx="3276600" cy="1295400"/>
          </a:xfrm>
          <a:prstGeom prst="cloudCallout">
            <a:avLst>
              <a:gd name="adj1" fmla="val -71066"/>
              <a:gd name="adj2" fmla="val 617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Technically wrong: The predicate will return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true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or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false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Expressions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Introduce SQL-Like Syntax to Language</a:t>
            </a:r>
          </a:p>
          <a:p>
            <a:r>
              <a:rPr lang="en-US" sz="2400" dirty="0" smtClean="0"/>
              <a:t>Compiled to Traditional C# (via Extension Methods)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514600"/>
            <a:ext cx="8001000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cs typeface="Courier New" pitchFamily="49" charset="0"/>
              </a:rPr>
              <a:t>from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cs typeface="Courier New" pitchFamily="49" charset="0"/>
              </a:rPr>
              <a:t>itemName</a:t>
            </a:r>
            <a:r>
              <a:rPr lang="en-US" sz="2400" b="1" i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cs typeface="Courier New" pitchFamily="49" charset="0"/>
              </a:rPr>
              <a:t>in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cs typeface="Courier New" pitchFamily="49" charset="0"/>
              </a:rPr>
              <a:t>srcExpr</a:t>
            </a:r>
            <a:endParaRPr lang="en-GB" sz="2400" b="1" dirty="0">
              <a:solidFill>
                <a:schemeClr val="tx1"/>
              </a:solidFill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cs typeface="Courier New" pitchFamily="49" charset="0"/>
              </a:rPr>
              <a:t>join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cs typeface="Courier New" pitchFamily="49" charset="0"/>
              </a:rPr>
              <a:t>itemName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cs typeface="Courier New" pitchFamily="49" charset="0"/>
              </a:rPr>
              <a:t>in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cs typeface="Courier New" pitchFamily="49" charset="0"/>
              </a:rPr>
              <a:t>srcExpr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cs typeface="Courier New" pitchFamily="49" charset="0"/>
              </a:rPr>
              <a:t>on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cs typeface="Courier New" pitchFamily="49" charset="0"/>
              </a:rPr>
              <a:t>keyExpr</a:t>
            </a:r>
            <a:r>
              <a:rPr lang="en-US" sz="2400" b="1" i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cs typeface="Courier New" pitchFamily="49" charset="0"/>
              </a:rPr>
              <a:t>equals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cs typeface="Courier New" pitchFamily="49" charset="0"/>
              </a:rPr>
              <a:t>keyExpr</a:t>
            </a:r>
            <a:r>
              <a:rPr lang="en-US" sz="2400" b="1" i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endParaRPr lang="en-GB" sz="2400" b="1" dirty="0">
              <a:solidFill>
                <a:schemeClr val="tx1"/>
              </a:solidFill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	(</a:t>
            </a:r>
            <a:r>
              <a:rPr lang="en-US" sz="2400" b="1" dirty="0">
                <a:solidFill>
                  <a:srgbClr val="0070C0"/>
                </a:solidFill>
                <a:cs typeface="Courier New" pitchFamily="49" charset="0"/>
              </a:rPr>
              <a:t>into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cs typeface="Courier New" pitchFamily="49" charset="0"/>
              </a:rPr>
              <a:t>itemName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)?</a:t>
            </a:r>
            <a:endParaRPr lang="en-GB" sz="2400" b="1" dirty="0">
              <a:solidFill>
                <a:schemeClr val="tx1"/>
              </a:solidFill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cs typeface="Courier New" pitchFamily="49" charset="0"/>
              </a:rPr>
              <a:t>let</a:t>
            </a:r>
            <a:r>
              <a:rPr lang="en-US" sz="2400" b="1" i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cs typeface="Courier New" pitchFamily="49" charset="0"/>
              </a:rPr>
              <a:t>itemName</a:t>
            </a:r>
            <a:r>
              <a:rPr lang="en-US" sz="2400" b="1" i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cs typeface="Courier New" pitchFamily="49" charset="0"/>
              </a:rPr>
              <a:t>=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cs typeface="Courier New" pitchFamily="49" charset="0"/>
              </a:rPr>
              <a:t>selExpr</a:t>
            </a:r>
            <a:endParaRPr lang="en-GB" sz="2400" b="1" dirty="0">
              <a:solidFill>
                <a:schemeClr val="tx1"/>
              </a:solidFill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cs typeface="Courier New" pitchFamily="49" charset="0"/>
              </a:rPr>
              <a:t>where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cs typeface="Courier New" pitchFamily="49" charset="0"/>
              </a:rPr>
              <a:t>predExpr</a:t>
            </a:r>
            <a:endParaRPr lang="en-GB" sz="2400" b="1" dirty="0">
              <a:solidFill>
                <a:schemeClr val="tx1"/>
              </a:solidFill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 err="1">
                <a:solidFill>
                  <a:srgbClr val="0070C0"/>
                </a:solidFill>
                <a:cs typeface="Courier New" pitchFamily="49" charset="0"/>
              </a:rPr>
              <a:t>orderby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(</a:t>
            </a:r>
            <a:r>
              <a:rPr lang="en-US" sz="2400" b="1" i="1" dirty="0" err="1">
                <a:solidFill>
                  <a:schemeClr val="tx1"/>
                </a:solidFill>
                <a:cs typeface="Courier New" pitchFamily="49" charset="0"/>
              </a:rPr>
              <a:t>keyExpr</a:t>
            </a:r>
            <a:r>
              <a:rPr lang="en-US" sz="2400" b="1" i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cs typeface="Courier New" pitchFamily="49" charset="0"/>
              </a:rPr>
              <a:t>ascending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| </a:t>
            </a:r>
            <a:r>
              <a:rPr lang="en-US" sz="2400" b="1" dirty="0">
                <a:solidFill>
                  <a:srgbClr val="0070C0"/>
                </a:solidFill>
                <a:cs typeface="Courier New" pitchFamily="49" charset="0"/>
              </a:rPr>
              <a:t>descending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)?)*</a:t>
            </a:r>
            <a:endParaRPr lang="en-GB" sz="2400" b="1" dirty="0">
              <a:solidFill>
                <a:schemeClr val="tx1"/>
              </a:solidFill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cs typeface="Courier New" pitchFamily="49" charset="0"/>
              </a:rPr>
              <a:t>select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cs typeface="Courier New" pitchFamily="49" charset="0"/>
              </a:rPr>
              <a:t>selExpr</a:t>
            </a:r>
            <a:endParaRPr lang="en-GB" sz="2400" b="1" dirty="0">
              <a:solidFill>
                <a:schemeClr val="tx1"/>
              </a:solidFill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cs typeface="Courier New" pitchFamily="49" charset="0"/>
              </a:rPr>
              <a:t>group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cs typeface="Courier New" pitchFamily="49" charset="0"/>
              </a:rPr>
              <a:t>selExpr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cs typeface="Courier New" pitchFamily="49" charset="0"/>
              </a:rPr>
              <a:t>by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cs typeface="Courier New" pitchFamily="49" charset="0"/>
              </a:rPr>
              <a:t>keyExpr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 </a:t>
            </a:r>
            <a:endParaRPr lang="en-GB" sz="2400" b="1" dirty="0">
              <a:solidFill>
                <a:schemeClr val="tx1"/>
              </a:solidFill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cs typeface="Courier New" pitchFamily="49" charset="0"/>
              </a:rPr>
              <a:t>into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cs typeface="Courier New" pitchFamily="49" charset="0"/>
              </a:rPr>
              <a:t>itemName</a:t>
            </a:r>
            <a:r>
              <a:rPr lang="en-US" sz="2400" b="1" i="1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cs typeface="Courier New" pitchFamily="49" charset="0"/>
              </a:rPr>
              <a:t>query-body</a:t>
            </a:r>
            <a:endParaRPr lang="en-GB" sz="2400" b="1" dirty="0">
              <a:solidFill>
                <a:schemeClr val="tx1"/>
              </a:solidFill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U_BrutusCrawfis">
  <a:themeElements>
    <a:clrScheme name="Radial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OSU_BrutusCrawfis</Template>
  <TotalTime>3020</TotalTime>
  <Words>747</Words>
  <Application>Microsoft Office PowerPoint</Application>
  <PresentationFormat>On-screen Show (4:3)</PresentationFormat>
  <Paragraphs>321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OSU_BrutusCrawfis</vt:lpstr>
      <vt:lpstr>Programming in C#  LINQ</vt:lpstr>
      <vt:lpstr>First, A Taste of LINQ</vt:lpstr>
      <vt:lpstr>Queries without LINQ</vt:lpstr>
      <vt:lpstr>Key Features of LINQ</vt:lpstr>
      <vt:lpstr>Language INtegrated Query</vt:lpstr>
      <vt:lpstr>LINQ Enabled Data Sources</vt:lpstr>
      <vt:lpstr>LINQ to Objects</vt:lpstr>
      <vt:lpstr>Lambda Expressions</vt:lpstr>
      <vt:lpstr>Query Expressions</vt:lpstr>
      <vt:lpstr>LINQ to Objects</vt:lpstr>
      <vt:lpstr>LINQ Uses Extension Methods</vt:lpstr>
      <vt:lpstr>LINQ to SQL Overview</vt:lpstr>
      <vt:lpstr>Architecture</vt:lpstr>
      <vt:lpstr>LINQ to SQL Architecture</vt:lpstr>
      <vt:lpstr>Expression Trees</vt:lpstr>
      <vt:lpstr>Expression Trees</vt:lpstr>
      <vt:lpstr>IQueryable and IQueryProvider</vt:lpstr>
      <vt:lpstr>Enumerable vs. Queryable</vt:lpstr>
      <vt:lpstr>Enumerable vs. Queryable</vt:lpstr>
      <vt:lpstr>Enumerable vs. Queryable</vt:lpstr>
      <vt:lpstr>LINQ Examples</vt:lpstr>
      <vt:lpstr>LINQ Examples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Name  Subject</dc:title>
  <dc:creator>Roger Crawfis</dc:creator>
  <cp:lastModifiedBy>Roger Crawfis</cp:lastModifiedBy>
  <cp:revision>254</cp:revision>
  <dcterms:created xsi:type="dcterms:W3CDTF">2009-03-04T15:24:25Z</dcterms:created>
  <dcterms:modified xsi:type="dcterms:W3CDTF">2010-03-02T18:30:12Z</dcterms:modified>
</cp:coreProperties>
</file>