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6"/>
  </p:notesMasterIdLst>
  <p:sldIdLst>
    <p:sldId id="309" r:id="rId2"/>
    <p:sldId id="316" r:id="rId3"/>
    <p:sldId id="317" r:id="rId4"/>
    <p:sldId id="318" r:id="rId5"/>
    <p:sldId id="355" r:id="rId6"/>
    <p:sldId id="356" r:id="rId7"/>
    <p:sldId id="308" r:id="rId8"/>
    <p:sldId id="329" r:id="rId9"/>
    <p:sldId id="366" r:id="rId10"/>
    <p:sldId id="325" r:id="rId11"/>
    <p:sldId id="358" r:id="rId12"/>
    <p:sldId id="359" r:id="rId13"/>
    <p:sldId id="326" r:id="rId14"/>
    <p:sldId id="357" r:id="rId15"/>
    <p:sldId id="327" r:id="rId16"/>
    <p:sldId id="360" r:id="rId17"/>
    <p:sldId id="328" r:id="rId18"/>
    <p:sldId id="304" r:id="rId19"/>
    <p:sldId id="361" r:id="rId20"/>
    <p:sldId id="362" r:id="rId21"/>
    <p:sldId id="321" r:id="rId22"/>
    <p:sldId id="322" r:id="rId23"/>
    <p:sldId id="323" r:id="rId24"/>
    <p:sldId id="305" r:id="rId25"/>
    <p:sldId id="312" r:id="rId26"/>
    <p:sldId id="330" r:id="rId27"/>
    <p:sldId id="363" r:id="rId28"/>
    <p:sldId id="364" r:id="rId29"/>
    <p:sldId id="332" r:id="rId30"/>
    <p:sldId id="365" r:id="rId31"/>
    <p:sldId id="331" r:id="rId32"/>
    <p:sldId id="333" r:id="rId33"/>
    <p:sldId id="367" r:id="rId34"/>
    <p:sldId id="313" r:id="rId35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CC3300"/>
    <a:srgbClr val="008000"/>
    <a:srgbClr val="800000"/>
  </p:clrMru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/>
    <p:restoredTop sz="99881" autoAdjust="0"/>
  </p:normalViewPr>
  <p:slideViewPr>
    <p:cSldViewPr>
      <p:cViewPr varScale="1">
        <p:scale>
          <a:sx n="110" d="100"/>
          <a:sy n="110" d="100"/>
        </p:scale>
        <p:origin x="-39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30" tIns="46415" rIns="92830" bIns="46415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30" tIns="46415" rIns="92830" bIns="46415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49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415791"/>
            <a:ext cx="548640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30" tIns="46415" rIns="92830" bIns="464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6"/>
            <a:ext cx="297180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30" tIns="46415" rIns="92830" bIns="46415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829966"/>
            <a:ext cx="297180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30" tIns="46415" rIns="92830" bIns="46415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B7CB930C-820F-45C4-A031-F5F6067C14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7CB930C-820F-45C4-A031-F5F6067C14B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C0E8F15-4735-4F2A-87C9-BA5EC1394BCB}" type="slidenum">
              <a:rPr lang="en-US"/>
              <a:pPr/>
              <a:t>10</a:t>
            </a:fld>
            <a:endParaRPr lang="en-US"/>
          </a:p>
        </p:txBody>
      </p:sp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7CB930C-820F-45C4-A031-F5F6067C14BA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7CB930C-820F-45C4-A031-F5F6067C14BA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7489A67-164C-4627-85A9-D47EA47F8E68}" type="slidenum">
              <a:rPr lang="en-US"/>
              <a:pPr/>
              <a:t>13</a:t>
            </a:fld>
            <a:endParaRPr lang="en-US"/>
          </a:p>
        </p:txBody>
      </p:sp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7CB930C-820F-45C4-A031-F5F6067C14BA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E617DD0-E8F0-4509-828D-A189DD316041}" type="slidenum">
              <a:rPr lang="en-US"/>
              <a:pPr/>
              <a:t>15</a:t>
            </a:fld>
            <a:endParaRPr lang="en-US"/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7CB930C-820F-45C4-A031-F5F6067C14BA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7CB930C-820F-45C4-A031-F5F6067C14BA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7CB930C-820F-45C4-A031-F5F6067C14BA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7CB930C-820F-45C4-A031-F5F6067C14BA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63A378C-9E58-4409-8213-B55D80F24D16}" type="slidenum">
              <a:rPr lang="en-US"/>
              <a:pPr/>
              <a:t>2</a:t>
            </a:fld>
            <a:endParaRPr lang="en-US"/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39936"/>
          <p:cNvSpPr>
            <a:spLocks noGrp="1" noRot="1" noChangeAspect="1" noTextEdit="1"/>
          </p:cNvSpPr>
          <p:nvPr>
            <p:ph type="sldImg"/>
          </p:nvPr>
        </p:nvSpPr>
        <p:spPr>
          <a:noFill/>
          <a:ln cap="flat">
            <a:headEnd type="none" w="med" len="med"/>
            <a:tailEnd type="none" w="med" len="med"/>
          </a:ln>
        </p:spPr>
      </p:sp>
      <p:sp>
        <p:nvSpPr>
          <p:cNvPr id="39938" name="Rectangle 39937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>
              <a:latin typeface="Calibr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19C988-23DE-4777-ABB4-08375FBA065D}" type="slidenum">
              <a:rPr lang="en-GB"/>
              <a:pPr/>
              <a:t>20</a:t>
            </a:fld>
            <a:endParaRPr lang="en-GB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7CB930C-820F-45C4-A031-F5F6067C14BA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7CB930C-820F-45C4-A031-F5F6067C14BA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7CB930C-820F-45C4-A031-F5F6067C14BA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7CB930C-820F-45C4-A031-F5F6067C14BA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7CB930C-820F-45C4-A031-F5F6067C14BA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4B0DEEE-770A-4DDE-9278-FFA3937ABDD7}" type="slidenum">
              <a:rPr lang="en-US"/>
              <a:pPr/>
              <a:t>26</a:t>
            </a:fld>
            <a:endParaRPr lang="en-US"/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A60EBAB-F45C-43CF-88A1-24B5062A2C2C}" type="slidenum">
              <a:rPr lang="cs-CZ" smtClean="0"/>
              <a:pPr>
                <a:defRPr/>
              </a:pPr>
              <a:t>27</a:t>
            </a:fld>
            <a:endParaRPr lang="cs-CZ" smtClean="0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F5AB597-0881-43E4-A623-9E745146E089}" type="slidenum">
              <a:rPr lang="cs-CZ" smtClean="0"/>
              <a:pPr>
                <a:defRPr/>
              </a:pPr>
              <a:t>28</a:t>
            </a:fld>
            <a:endParaRPr lang="cs-CZ" smtClean="0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BECA835-B238-4E53-B83A-14772954CF7B}" type="slidenum">
              <a:rPr lang="en-US"/>
              <a:pPr/>
              <a:t>29</a:t>
            </a:fld>
            <a:endParaRPr lang="en-US"/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4274DEC-5594-464C-96EC-EB09E728A4C9}" type="slidenum">
              <a:rPr lang="en-US"/>
              <a:pPr/>
              <a:t>3</a:t>
            </a:fld>
            <a:endParaRPr lang="en-US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E04F6F5-667A-42FC-8CBD-1039E75CE279}" type="slidenum">
              <a:rPr lang="cs-CZ" smtClean="0"/>
              <a:pPr>
                <a:defRPr/>
              </a:pPr>
              <a:t>30</a:t>
            </a:fld>
            <a:endParaRPr lang="cs-CZ" smtClean="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3CD5FA3-EFC1-413F-82E5-F9093CAE5DC0}" type="slidenum">
              <a:rPr lang="en-US"/>
              <a:pPr/>
              <a:t>31</a:t>
            </a:fld>
            <a:endParaRPr lang="en-US"/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1F19C5C-842B-4873-9D64-A89FC8A0F454}" type="slidenum">
              <a:rPr lang="en-US"/>
              <a:pPr/>
              <a:t>32</a:t>
            </a:fld>
            <a:endParaRPr lang="en-US"/>
          </a:p>
        </p:txBody>
      </p:sp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7CB930C-820F-45C4-A031-F5F6067C14BA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7CB930C-820F-45C4-A031-F5F6067C14BA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08CA8FF-FEFA-4C8C-8EFB-3980B3A59672}" type="slidenum">
              <a:rPr lang="en-US"/>
              <a:pPr/>
              <a:t>4</a:t>
            </a:fld>
            <a:endParaRPr lang="en-US"/>
          </a:p>
        </p:txBody>
      </p:sp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7CB930C-820F-45C4-A031-F5F6067C14B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7CB930C-820F-45C4-A031-F5F6067C14B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7CB930C-820F-45C4-A031-F5F6067C14BA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7CB930C-820F-45C4-A031-F5F6067C14BA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7CB930C-820F-45C4-A031-F5F6067C14BA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927100"/>
            <a:ext cx="8991600" cy="4495800"/>
            <a:chOff x="0" y="584"/>
            <a:chExt cx="5664" cy="2832"/>
          </a:xfrm>
        </p:grpSpPr>
        <p:sp>
          <p:nvSpPr>
            <p:cNvPr id="5" name="AutoShape 3"/>
            <p:cNvSpPr>
              <a:spLocks noChangeArrowheads="1"/>
            </p:cNvSpPr>
            <p:nvPr userDrawn="1"/>
          </p:nvSpPr>
          <p:spPr bwMode="auto">
            <a:xfrm>
              <a:off x="432" y="1304"/>
              <a:ext cx="4656" cy="2112"/>
            </a:xfrm>
            <a:prstGeom prst="roundRect">
              <a:avLst>
                <a:gd name="adj" fmla="val 16667"/>
              </a:avLst>
            </a:prstGeom>
            <a:noFill/>
            <a:ln w="50800">
              <a:solidFill>
                <a:srgbClr val="AEAEAE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 userDrawn="1"/>
          </p:nvSpPr>
          <p:spPr bwMode="blackWhite">
            <a:xfrm>
              <a:off x="144" y="584"/>
              <a:ext cx="4512" cy="624"/>
            </a:xfrm>
            <a:prstGeom prst="rect">
              <a:avLst/>
            </a:prstGeom>
            <a:solidFill>
              <a:schemeClr val="bg1"/>
            </a:solidFill>
            <a:ln w="57150">
              <a:solidFill>
                <a:srgbClr val="80808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7" name="AutoShape 5"/>
            <p:cNvSpPr>
              <a:spLocks noChangeArrowheads="1"/>
            </p:cNvSpPr>
            <p:nvPr userDrawn="1"/>
          </p:nvSpPr>
          <p:spPr bwMode="blackWhite">
            <a:xfrm>
              <a:off x="0" y="872"/>
              <a:ext cx="5664" cy="1152"/>
            </a:xfrm>
            <a:custGeom>
              <a:avLst/>
              <a:gdLst>
                <a:gd name="G0" fmla="+- 1000 0 0"/>
                <a:gd name="G1" fmla="+- 1000 0 0"/>
                <a:gd name="G2" fmla="+- G0 0 G1"/>
                <a:gd name="G3" fmla="*/ G1 1 2"/>
                <a:gd name="G4" fmla="+- G0 0 G3"/>
                <a:gd name="T0" fmla="*/ 0 w 1000"/>
                <a:gd name="T1" fmla="*/ 0 h 1000"/>
                <a:gd name="T2" fmla="*/ G4 w 1000"/>
                <a:gd name="T3" fmla="*/ G1 h 1000"/>
              </a:gdLst>
              <a:ahLst/>
              <a:cxnLst>
                <a:cxn ang="0">
                  <a:pos x="0" y="0"/>
                </a:cxn>
                <a:cxn ang="0">
                  <a:pos x="4416" y="0"/>
                </a:cxn>
                <a:cxn ang="0">
                  <a:pos x="4917" y="500"/>
                </a:cxn>
                <a:cxn ang="0">
                  <a:pos x="4417" y="1000"/>
                </a:cxn>
                <a:cxn ang="0">
                  <a:pos x="0" y="1000"/>
                </a:cxn>
              </a:cxnLst>
              <a:rect l="T0" t="T1" r="T2" b="T3"/>
              <a:pathLst>
                <a:path w="4917" h="1000">
                  <a:moveTo>
                    <a:pt x="0" y="0"/>
                  </a:moveTo>
                  <a:lnTo>
                    <a:pt x="4416" y="0"/>
                  </a:lnTo>
                  <a:cubicBezTo>
                    <a:pt x="4693" y="0"/>
                    <a:pt x="4917" y="223"/>
                    <a:pt x="4917" y="500"/>
                  </a:cubicBezTo>
                  <a:cubicBezTo>
                    <a:pt x="4917" y="776"/>
                    <a:pt x="4693" y="999"/>
                    <a:pt x="4417" y="1000"/>
                  </a:cubicBezTo>
                  <a:lnTo>
                    <a:pt x="0" y="1000"/>
                  </a:lnTo>
                  <a:close/>
                </a:path>
              </a:pathLst>
            </a:custGeom>
            <a:solidFill>
              <a:srgbClr val="99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8" name="Line 6"/>
            <p:cNvSpPr>
              <a:spLocks noChangeShapeType="1"/>
            </p:cNvSpPr>
            <p:nvPr userDrawn="1"/>
          </p:nvSpPr>
          <p:spPr bwMode="auto">
            <a:xfrm>
              <a:off x="0" y="1928"/>
              <a:ext cx="5232" cy="0"/>
            </a:xfrm>
            <a:prstGeom prst="line">
              <a:avLst/>
            </a:prstGeom>
            <a:noFill/>
            <a:ln w="508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</p:grpSp>
      <p:pic>
        <p:nvPicPr>
          <p:cNvPr id="9" name="Picture 12" descr="brutus w_type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lum bright="54000"/>
          </a:blip>
          <a:srcRect/>
          <a:stretch>
            <a:fillRect/>
          </a:stretch>
        </p:blipFill>
        <p:spPr bwMode="auto">
          <a:xfrm>
            <a:off x="6858000" y="1524000"/>
            <a:ext cx="2133600" cy="1503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7" name="Rectangle 7"/>
          <p:cNvSpPr>
            <a:spLocks noGrp="1" noChangeArrowheads="1"/>
          </p:cNvSpPr>
          <p:nvPr>
            <p:ph type="ctrTitle"/>
          </p:nvPr>
        </p:nvSpPr>
        <p:spPr>
          <a:xfrm>
            <a:off x="228600" y="1427163"/>
            <a:ext cx="8077200" cy="1609725"/>
          </a:xfrm>
        </p:spPr>
        <p:txBody>
          <a:bodyPr/>
          <a:lstStyle>
            <a:lvl1pPr>
              <a:defRPr sz="4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28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3441700"/>
            <a:ext cx="6629400" cy="16764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0" name="Rectangle 9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7148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Rectangle 10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53163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7148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EDD7CF-AFCD-4E55-9C64-C0741C7467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3A4F64-3884-41E0-AD9E-736E9C77ED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0013" y="228600"/>
            <a:ext cx="2084387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5263" y="228600"/>
            <a:ext cx="61023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C21FAD-3114-42BB-8B09-398506002A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756DEA-3FD8-4124-B781-1A13A93FCE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507178-FA74-455D-BAD8-8700823B08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C7026F-BC84-45D4-B89C-5BCAA815A7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04A2AD-E2AD-4E9D-816B-0D7E64E823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5517CF-ABD5-41A7-AA4E-2683259FCB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AD8D98-7EC5-409C-A0A9-A649EF123A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C30F04-984A-4573-B331-5BE7FD9146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1359FC-CB2C-4658-92F2-AAF90CC95A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152400"/>
            <a:ext cx="8686800" cy="6096000"/>
            <a:chOff x="0" y="96"/>
            <a:chExt cx="5472" cy="3840"/>
          </a:xfrm>
        </p:grpSpPr>
        <p:sp>
          <p:nvSpPr>
            <p:cNvPr id="4099" name="AutoShape 3"/>
            <p:cNvSpPr>
              <a:spLocks noChangeArrowheads="1"/>
            </p:cNvSpPr>
            <p:nvPr/>
          </p:nvSpPr>
          <p:spPr bwMode="auto">
            <a:xfrm>
              <a:off x="240" y="336"/>
              <a:ext cx="5232" cy="3600"/>
            </a:xfrm>
            <a:prstGeom prst="roundRect">
              <a:avLst>
                <a:gd name="adj" fmla="val 13727"/>
              </a:avLst>
            </a:prstGeom>
            <a:noFill/>
            <a:ln w="50800">
              <a:solidFill>
                <a:srgbClr val="AEAEAE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4100" name="AutoShape 4"/>
            <p:cNvSpPr>
              <a:spLocks noChangeArrowheads="1"/>
            </p:cNvSpPr>
            <p:nvPr/>
          </p:nvSpPr>
          <p:spPr bwMode="blackWhite">
            <a:xfrm>
              <a:off x="0" y="96"/>
              <a:ext cx="5376" cy="768"/>
            </a:xfrm>
            <a:custGeom>
              <a:avLst/>
              <a:gdLst>
                <a:gd name="G0" fmla="+- 1000 0 0"/>
                <a:gd name="G1" fmla="+- 1000 0 0"/>
                <a:gd name="G2" fmla="+- G0 0 G1"/>
                <a:gd name="G3" fmla="*/ G1 1 2"/>
                <a:gd name="G4" fmla="+- G0 0 G3"/>
                <a:gd name="T0" fmla="*/ 0 w 1000"/>
                <a:gd name="T1" fmla="*/ 0 h 1000"/>
                <a:gd name="T2" fmla="*/ G4 w 1000"/>
                <a:gd name="T3" fmla="*/ G1 h 1000"/>
              </a:gdLst>
              <a:ahLst/>
              <a:cxnLst>
                <a:cxn ang="0">
                  <a:pos x="0" y="0"/>
                </a:cxn>
                <a:cxn ang="0">
                  <a:pos x="6499" y="0"/>
                </a:cxn>
                <a:cxn ang="0">
                  <a:pos x="7000" y="500"/>
                </a:cxn>
                <a:cxn ang="0">
                  <a:pos x="6500" y="1000"/>
                </a:cxn>
                <a:cxn ang="0">
                  <a:pos x="0" y="1000"/>
                </a:cxn>
              </a:cxnLst>
              <a:rect l="T0" t="T1" r="T2" b="T3"/>
              <a:pathLst>
                <a:path w="7000" h="1000">
                  <a:moveTo>
                    <a:pt x="0" y="0"/>
                  </a:moveTo>
                  <a:lnTo>
                    <a:pt x="6499" y="0"/>
                  </a:lnTo>
                  <a:cubicBezTo>
                    <a:pt x="6776" y="0"/>
                    <a:pt x="7000" y="223"/>
                    <a:pt x="7000" y="500"/>
                  </a:cubicBezTo>
                  <a:cubicBezTo>
                    <a:pt x="7000" y="776"/>
                    <a:pt x="6776" y="999"/>
                    <a:pt x="6500" y="1000"/>
                  </a:cubicBezTo>
                  <a:lnTo>
                    <a:pt x="0" y="1000"/>
                  </a:lnTo>
                  <a:close/>
                </a:path>
              </a:pathLst>
            </a:custGeom>
            <a:solidFill>
              <a:srgbClr val="99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4101" name="Line 5"/>
            <p:cNvSpPr>
              <a:spLocks noChangeShapeType="1"/>
            </p:cNvSpPr>
            <p:nvPr/>
          </p:nvSpPr>
          <p:spPr bwMode="auto">
            <a:xfrm>
              <a:off x="0" y="768"/>
              <a:ext cx="5088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</p:grpSp>
      <p:sp>
        <p:nvSpPr>
          <p:cNvPr id="1027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95263" y="228600"/>
            <a:ext cx="711993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79248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6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itchFamily="34" charset="0"/>
              </a:defRPr>
            </a:lvl1pPr>
          </a:lstStyle>
          <a:p>
            <a:pPr>
              <a:defRPr/>
            </a:pPr>
            <a:fld id="{A7930597-E7DE-44E3-B4CE-10A7595DE7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2" name="Picture 11" descr="brutus w_type"/>
          <p:cNvPicPr>
            <a:picLocks noChangeAspect="1" noChangeArrowheads="1"/>
          </p:cNvPicPr>
          <p:nvPr/>
        </p:nvPicPr>
        <p:blipFill>
          <a:blip r:embed="rId13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lum bright="54000"/>
          </a:blip>
          <a:srcRect/>
          <a:stretch>
            <a:fillRect/>
          </a:stretch>
        </p:blipFill>
        <p:spPr bwMode="auto">
          <a:xfrm>
            <a:off x="7010400" y="152400"/>
            <a:ext cx="1524000" cy="1074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DA0808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DA0808"/>
        </a:buClr>
        <a:buSzPct val="70000"/>
        <a:buFont typeface="Wingdings" pitchFamily="2" charset="2"/>
        <a:buChar char="l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DA0808"/>
        </a:buClr>
        <a:buSzPct val="6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DA0808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DA0808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DA0808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DA0808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DA0808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DA0808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mailto:rick@west-wind.com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://msdn.microsoft.com/en-us/library/system.diagnostics.process.getprocesses.aspx" TargetMode="External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Programming in C#</a:t>
            </a:r>
            <a:br>
              <a:rPr lang="en-US" smtClean="0"/>
            </a:br>
            <a:r>
              <a:rPr lang="en-US" smtClean="0"/>
              <a:t>	 </a:t>
            </a:r>
            <a:r>
              <a:rPr lang="en-US" sz="3800" i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Extension Methods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ctr" eaLnBrk="1" hangingPunct="1">
              <a:lnSpc>
                <a:spcPct val="90000"/>
              </a:lnSpc>
            </a:pPr>
            <a:r>
              <a:rPr lang="en-US" sz="3600" dirty="0" smtClean="0"/>
              <a:t>CSE </a:t>
            </a:r>
            <a:r>
              <a:rPr lang="en-US" sz="3600" dirty="0" smtClean="0"/>
              <a:t>459.24</a:t>
            </a:r>
            <a:endParaRPr lang="en-US" sz="3600" dirty="0" smtClean="0"/>
          </a:p>
          <a:p>
            <a:pPr algn="ctr" eaLnBrk="1" hangingPunct="1">
              <a:lnSpc>
                <a:spcPct val="90000"/>
              </a:lnSpc>
            </a:pPr>
            <a:r>
              <a:rPr lang="en-US" sz="3600" dirty="0" smtClean="0"/>
              <a:t>Prof</a:t>
            </a:r>
            <a:r>
              <a:rPr lang="en-US" sz="3600" dirty="0" smtClean="0"/>
              <a:t>. Roger Crawfis</a:t>
            </a:r>
            <a:endParaRPr lang="en-US" sz="2800" dirty="0" smtClean="0"/>
          </a:p>
          <a:p>
            <a:pPr eaLnBrk="1" hangingPunct="1">
              <a:lnSpc>
                <a:spcPct val="90000"/>
              </a:lnSpc>
            </a:pP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Initializers</a:t>
            </a:r>
            <a:endParaRPr lang="en-US" dirty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Can initialize </a:t>
            </a:r>
            <a:r>
              <a:rPr lang="en-US" dirty="0" smtClean="0"/>
              <a:t>fields or properties.</a:t>
            </a:r>
            <a:endParaRPr lang="en-US" dirty="0"/>
          </a:p>
          <a:p>
            <a:pPr lvl="1"/>
            <a:r>
              <a:rPr lang="en-US" b="1" dirty="0">
                <a:solidFill>
                  <a:srgbClr val="0070C0"/>
                </a:solidFill>
              </a:rPr>
              <a:t>new</a:t>
            </a:r>
            <a:r>
              <a:rPr lang="en-US" b="1" dirty="0"/>
              <a:t> C(1, </a:t>
            </a:r>
            <a:r>
              <a:rPr lang="en-US" b="1" dirty="0" smtClean="0"/>
              <a:t>2) {Name</a:t>
            </a:r>
            <a:r>
              <a:rPr lang="en-US" b="1" dirty="0"/>
              <a:t>=“</a:t>
            </a:r>
            <a:r>
              <a:rPr lang="en-US" b="1" dirty="0">
                <a:solidFill>
                  <a:srgbClr val="CC6600"/>
                </a:solidFill>
              </a:rPr>
              <a:t>my class</a:t>
            </a:r>
            <a:r>
              <a:rPr lang="en-US" b="1" dirty="0" smtClean="0"/>
              <a:t>”};</a:t>
            </a:r>
            <a:endParaRPr lang="en-US" b="1" dirty="0"/>
          </a:p>
          <a:p>
            <a:pPr lvl="1"/>
            <a:r>
              <a:rPr lang="en-US" dirty="0" smtClean="0"/>
              <a:t>Works </a:t>
            </a:r>
            <a:r>
              <a:rPr lang="en-US" dirty="0"/>
              <a:t>if public field or </a:t>
            </a:r>
            <a:r>
              <a:rPr lang="en-US" dirty="0" smtClean="0"/>
              <a:t>a property </a:t>
            </a:r>
            <a:r>
              <a:rPr lang="en-US" dirty="0"/>
              <a:t>with </a:t>
            </a:r>
            <a:r>
              <a:rPr lang="en-US" dirty="0" smtClean="0"/>
              <a:t>public set</a:t>
            </a:r>
            <a:endParaRPr lang="en-US" dirty="0"/>
          </a:p>
          <a:p>
            <a:pPr lvl="1"/>
            <a:r>
              <a:rPr lang="en-US" b="1" dirty="0" smtClean="0"/>
              <a:t>Point a = </a:t>
            </a:r>
            <a:r>
              <a:rPr lang="en-US" b="1" dirty="0" smtClean="0">
                <a:solidFill>
                  <a:srgbClr val="0070C0"/>
                </a:solidFill>
              </a:rPr>
              <a:t>new</a:t>
            </a:r>
            <a:r>
              <a:rPr lang="en-US" b="1" dirty="0" smtClean="0"/>
              <a:t> Point { X = 0, Y = 1 }; </a:t>
            </a:r>
            <a:endParaRPr lang="en-US" dirty="0" smtClean="0"/>
          </a:p>
          <a:p>
            <a:pPr lvl="1"/>
            <a:r>
              <a:rPr lang="en-US" dirty="0" smtClean="0"/>
              <a:t>Can </a:t>
            </a:r>
            <a:r>
              <a:rPr lang="en-US" dirty="0"/>
              <a:t>be nested (</a:t>
            </a:r>
            <a:r>
              <a:rPr lang="en-US" dirty="0" err="1"/>
              <a:t>eg</a:t>
            </a:r>
            <a:r>
              <a:rPr lang="en-US" dirty="0"/>
              <a:t>. Rectangle with two Points</a:t>
            </a:r>
            <a:r>
              <a:rPr lang="en-US" dirty="0" smtClean="0"/>
              <a:t>)</a:t>
            </a:r>
          </a:p>
          <a:p>
            <a:r>
              <a:rPr lang="en-US" dirty="0" smtClean="0"/>
              <a:t>Collection </a:t>
            </a:r>
            <a:r>
              <a:rPr lang="en-US" dirty="0" err="1"/>
              <a:t>initializers</a:t>
            </a:r>
            <a:endParaRPr lang="en-US" dirty="0"/>
          </a:p>
          <a:p>
            <a:pPr lvl="1"/>
            <a:r>
              <a:rPr lang="en-US" b="1" dirty="0"/>
              <a:t>List&lt;</a:t>
            </a:r>
            <a:r>
              <a:rPr lang="en-US" b="1" dirty="0" err="1">
                <a:solidFill>
                  <a:srgbClr val="0070C0"/>
                </a:solidFill>
              </a:rPr>
              <a:t>int</a:t>
            </a:r>
            <a:r>
              <a:rPr lang="en-US" b="1" dirty="0"/>
              <a:t>&gt; digits = </a:t>
            </a:r>
            <a:r>
              <a:rPr lang="en-US" b="1" dirty="0">
                <a:solidFill>
                  <a:srgbClr val="0070C0"/>
                </a:solidFill>
              </a:rPr>
              <a:t>new</a:t>
            </a:r>
            <a:r>
              <a:rPr lang="en-US" b="1" dirty="0"/>
              <a:t> List&lt;</a:t>
            </a:r>
            <a:r>
              <a:rPr lang="en-US" b="1" dirty="0" err="1">
                <a:solidFill>
                  <a:srgbClr val="0070C0"/>
                </a:solidFill>
              </a:rPr>
              <a:t>int</a:t>
            </a:r>
            <a:r>
              <a:rPr lang="en-US" b="1" dirty="0"/>
              <a:t>&gt; { 0, 1};</a:t>
            </a:r>
          </a:p>
          <a:p>
            <a:pPr lvl="1"/>
            <a:r>
              <a:rPr lang="en-US" dirty="0"/>
              <a:t>Must implement </a:t>
            </a:r>
            <a:r>
              <a:rPr lang="en-US" dirty="0" err="1" smtClean="0"/>
              <a:t>System.Generic.ICollection</a:t>
            </a:r>
            <a:r>
              <a:rPr lang="en-US" dirty="0" smtClean="0"/>
              <a:t>&lt;T&gt;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Initializers</a:t>
            </a:r>
            <a:r>
              <a:rPr lang="en-US" dirty="0" smtClean="0"/>
              <a:t> Example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en-US" sz="1800" dirty="0" smtClean="0">
                <a:solidFill>
                  <a:srgbClr val="0000FF"/>
                </a:solidFill>
              </a:rPr>
              <a:t>public</a:t>
            </a:r>
            <a:r>
              <a:rPr lang="en-US" sz="1800" dirty="0" smtClean="0">
                <a:solidFill>
                  <a:srgbClr val="000000"/>
                </a:solidFill>
              </a:rPr>
              <a:t> </a:t>
            </a:r>
            <a:r>
              <a:rPr lang="en-US" sz="1800" dirty="0" smtClean="0">
                <a:solidFill>
                  <a:srgbClr val="0000FF"/>
                </a:solidFill>
              </a:rPr>
              <a:t>class</a:t>
            </a:r>
            <a:r>
              <a:rPr lang="en-US" sz="1800" dirty="0" smtClean="0">
                <a:solidFill>
                  <a:srgbClr val="000000"/>
                </a:solidFill>
              </a:rPr>
              <a:t> </a:t>
            </a:r>
            <a:r>
              <a:rPr lang="en-US" sz="1800" dirty="0" smtClean="0">
                <a:solidFill>
                  <a:srgbClr val="2B91AF"/>
                </a:solidFill>
              </a:rPr>
              <a:t>Student</a:t>
            </a:r>
            <a:r>
              <a:rPr lang="en-US" sz="1800" dirty="0" smtClean="0">
                <a:solidFill>
                  <a:srgbClr val="000000"/>
                </a:solidFill>
              </a:rPr>
              <a:t>{</a:t>
            </a:r>
          </a:p>
          <a:p>
            <a:pPr>
              <a:buNone/>
            </a:pPr>
            <a:r>
              <a:rPr lang="en-US" sz="1800" dirty="0" smtClean="0">
                <a:solidFill>
                  <a:srgbClr val="000000"/>
                </a:solidFill>
              </a:rPr>
              <a:t>    </a:t>
            </a:r>
            <a:r>
              <a:rPr lang="en-US" sz="1800" dirty="0" smtClean="0">
                <a:solidFill>
                  <a:srgbClr val="0000FF"/>
                </a:solidFill>
              </a:rPr>
              <a:t>public</a:t>
            </a:r>
            <a:r>
              <a:rPr lang="en-US" sz="1800" dirty="0" smtClean="0">
                <a:solidFill>
                  <a:srgbClr val="000000"/>
                </a:solidFill>
              </a:rPr>
              <a:t> </a:t>
            </a:r>
            <a:r>
              <a:rPr lang="en-US" sz="1800" dirty="0" smtClean="0">
                <a:solidFill>
                  <a:srgbClr val="0000FF"/>
                </a:solidFill>
              </a:rPr>
              <a:t>string</a:t>
            </a:r>
            <a:r>
              <a:rPr lang="en-US" sz="1800" dirty="0" smtClean="0">
                <a:solidFill>
                  <a:srgbClr val="000000"/>
                </a:solidFill>
              </a:rPr>
              <a:t> </a:t>
            </a:r>
            <a:r>
              <a:rPr lang="en-US" sz="1800" dirty="0" err="1" smtClean="0">
                <a:solidFill>
                  <a:srgbClr val="000000"/>
                </a:solidFill>
              </a:rPr>
              <a:t>firstName</a:t>
            </a:r>
            <a:r>
              <a:rPr lang="en-US" sz="1800" dirty="0" smtClean="0">
                <a:solidFill>
                  <a:srgbClr val="000000"/>
                </a:solidFill>
              </a:rPr>
              <a:t>;</a:t>
            </a:r>
          </a:p>
          <a:p>
            <a:pPr>
              <a:buNone/>
            </a:pPr>
            <a:r>
              <a:rPr lang="en-US" sz="1800" dirty="0" smtClean="0">
                <a:solidFill>
                  <a:srgbClr val="000000"/>
                </a:solidFill>
              </a:rPr>
              <a:t>    </a:t>
            </a:r>
            <a:r>
              <a:rPr lang="en-US" sz="1800" dirty="0" smtClean="0">
                <a:solidFill>
                  <a:srgbClr val="0000FF"/>
                </a:solidFill>
              </a:rPr>
              <a:t>public</a:t>
            </a:r>
            <a:r>
              <a:rPr lang="en-US" sz="1800" dirty="0" smtClean="0">
                <a:solidFill>
                  <a:srgbClr val="000000"/>
                </a:solidFill>
              </a:rPr>
              <a:t> </a:t>
            </a:r>
            <a:r>
              <a:rPr lang="en-US" sz="1800" dirty="0" smtClean="0">
                <a:solidFill>
                  <a:srgbClr val="0000FF"/>
                </a:solidFill>
              </a:rPr>
              <a:t>string</a:t>
            </a:r>
            <a:r>
              <a:rPr lang="en-US" sz="1800" dirty="0" smtClean="0">
                <a:solidFill>
                  <a:srgbClr val="000000"/>
                </a:solidFill>
              </a:rPr>
              <a:t> </a:t>
            </a:r>
            <a:r>
              <a:rPr lang="en-US" sz="1800" dirty="0" err="1" smtClean="0">
                <a:solidFill>
                  <a:srgbClr val="000000"/>
                </a:solidFill>
              </a:rPr>
              <a:t>lastName</a:t>
            </a:r>
            <a:r>
              <a:rPr lang="en-US" sz="1800" dirty="0" smtClean="0">
                <a:solidFill>
                  <a:srgbClr val="000000"/>
                </a:solidFill>
              </a:rPr>
              <a:t>;</a:t>
            </a:r>
          </a:p>
          <a:p>
            <a:pPr>
              <a:buNone/>
            </a:pPr>
            <a:r>
              <a:rPr lang="en-US" sz="1800" dirty="0" smtClean="0">
                <a:solidFill>
                  <a:srgbClr val="000000"/>
                </a:solidFill>
              </a:rPr>
              <a:t>}</a:t>
            </a:r>
          </a:p>
          <a:p>
            <a:pPr>
              <a:buNone/>
            </a:pPr>
            <a:r>
              <a:rPr lang="en-US" sz="1800" dirty="0" smtClean="0">
                <a:solidFill>
                  <a:srgbClr val="0000FF"/>
                </a:solidFill>
              </a:rPr>
              <a:t>public</a:t>
            </a:r>
            <a:r>
              <a:rPr lang="en-US" sz="1800" dirty="0" smtClean="0">
                <a:solidFill>
                  <a:srgbClr val="000000"/>
                </a:solidFill>
              </a:rPr>
              <a:t> </a:t>
            </a:r>
            <a:r>
              <a:rPr lang="en-US" sz="1800" dirty="0" smtClean="0">
                <a:solidFill>
                  <a:srgbClr val="0000FF"/>
                </a:solidFill>
              </a:rPr>
              <a:t>class</a:t>
            </a:r>
            <a:r>
              <a:rPr lang="en-US" sz="1800" dirty="0" smtClean="0">
                <a:solidFill>
                  <a:srgbClr val="000000"/>
                </a:solidFill>
              </a:rPr>
              <a:t> </a:t>
            </a:r>
            <a:r>
              <a:rPr lang="en-US" sz="1800" dirty="0" err="1" smtClean="0">
                <a:solidFill>
                  <a:srgbClr val="2B91AF"/>
                </a:solidFill>
              </a:rPr>
              <a:t>ScienceClass</a:t>
            </a:r>
            <a:r>
              <a:rPr lang="en-US" sz="1800" dirty="0" smtClean="0">
                <a:solidFill>
                  <a:srgbClr val="000000"/>
                </a:solidFill>
              </a:rPr>
              <a:t>{</a:t>
            </a:r>
          </a:p>
          <a:p>
            <a:pPr>
              <a:buNone/>
            </a:pPr>
            <a:r>
              <a:rPr lang="en-US" sz="1800" dirty="0" smtClean="0">
                <a:solidFill>
                  <a:srgbClr val="000000"/>
                </a:solidFill>
              </a:rPr>
              <a:t>    </a:t>
            </a:r>
            <a:r>
              <a:rPr lang="en-US" sz="1800" dirty="0" smtClean="0">
                <a:solidFill>
                  <a:srgbClr val="0000FF"/>
                </a:solidFill>
              </a:rPr>
              <a:t>public</a:t>
            </a:r>
            <a:r>
              <a:rPr lang="en-US" sz="1800" dirty="0" smtClean="0">
                <a:solidFill>
                  <a:srgbClr val="000000"/>
                </a:solidFill>
              </a:rPr>
              <a:t> </a:t>
            </a:r>
            <a:r>
              <a:rPr lang="en-US" sz="1800" dirty="0" smtClean="0">
                <a:solidFill>
                  <a:srgbClr val="2B91AF"/>
                </a:solidFill>
              </a:rPr>
              <a:t>Student</a:t>
            </a:r>
            <a:r>
              <a:rPr lang="en-US" sz="1800" dirty="0" smtClean="0">
                <a:solidFill>
                  <a:srgbClr val="000000"/>
                </a:solidFill>
              </a:rPr>
              <a:t> Student1, Student2, Student3;</a:t>
            </a:r>
          </a:p>
          <a:p>
            <a:pPr>
              <a:buNone/>
            </a:pPr>
            <a:r>
              <a:rPr lang="en-US" sz="1800" dirty="0" smtClean="0">
                <a:solidFill>
                  <a:srgbClr val="000000"/>
                </a:solidFill>
              </a:rPr>
              <a:t>}</a:t>
            </a:r>
          </a:p>
          <a:p>
            <a:pPr>
              <a:buNone/>
            </a:pPr>
            <a:r>
              <a:rPr lang="en-US" sz="1800" dirty="0" smtClean="0">
                <a:solidFill>
                  <a:srgbClr val="0000FF"/>
                </a:solidFill>
              </a:rPr>
              <a:t>static</a:t>
            </a:r>
            <a:r>
              <a:rPr lang="en-US" sz="1800" dirty="0" smtClean="0">
                <a:solidFill>
                  <a:srgbClr val="000000"/>
                </a:solidFill>
              </a:rPr>
              <a:t> </a:t>
            </a:r>
            <a:r>
              <a:rPr lang="en-US" sz="1800" dirty="0" smtClean="0">
                <a:solidFill>
                  <a:srgbClr val="0000FF"/>
                </a:solidFill>
              </a:rPr>
              <a:t>void</a:t>
            </a:r>
            <a:r>
              <a:rPr lang="en-US" sz="1800" dirty="0" smtClean="0">
                <a:solidFill>
                  <a:srgbClr val="000000"/>
                </a:solidFill>
              </a:rPr>
              <a:t> Main(</a:t>
            </a:r>
            <a:r>
              <a:rPr lang="en-US" sz="1800" dirty="0" smtClean="0">
                <a:solidFill>
                  <a:srgbClr val="0000FF"/>
                </a:solidFill>
              </a:rPr>
              <a:t>string</a:t>
            </a:r>
            <a:r>
              <a:rPr lang="en-US" sz="1800" dirty="0" smtClean="0">
                <a:solidFill>
                  <a:srgbClr val="000000"/>
                </a:solidFill>
              </a:rPr>
              <a:t>[] </a:t>
            </a:r>
            <a:r>
              <a:rPr lang="en-US" sz="1800" dirty="0" err="1" smtClean="0">
                <a:solidFill>
                  <a:srgbClr val="000000"/>
                </a:solidFill>
              </a:rPr>
              <a:t>args</a:t>
            </a:r>
            <a:r>
              <a:rPr lang="en-US" sz="1800" dirty="0" smtClean="0">
                <a:solidFill>
                  <a:srgbClr val="000000"/>
                </a:solidFill>
              </a:rPr>
              <a:t>){</a:t>
            </a:r>
          </a:p>
          <a:p>
            <a:pPr>
              <a:buNone/>
            </a:pPr>
            <a:r>
              <a:rPr lang="en-US" sz="1800" dirty="0" smtClean="0">
                <a:solidFill>
                  <a:srgbClr val="000000"/>
                </a:solidFill>
              </a:rPr>
              <a:t>    </a:t>
            </a:r>
            <a:r>
              <a:rPr lang="en-US" sz="1800" dirty="0" err="1" smtClean="0">
                <a:solidFill>
                  <a:srgbClr val="0000FF"/>
                </a:solidFill>
              </a:rPr>
              <a:t>var</a:t>
            </a:r>
            <a:r>
              <a:rPr lang="en-US" sz="1800" dirty="0" smtClean="0">
                <a:solidFill>
                  <a:srgbClr val="000000"/>
                </a:solidFill>
              </a:rPr>
              <a:t> student1 = </a:t>
            </a:r>
            <a:r>
              <a:rPr lang="en-US" sz="1800" dirty="0" smtClean="0">
                <a:solidFill>
                  <a:srgbClr val="0000FF"/>
                </a:solidFill>
              </a:rPr>
              <a:t>new</a:t>
            </a:r>
            <a:r>
              <a:rPr lang="en-US" sz="1800" dirty="0" smtClean="0">
                <a:solidFill>
                  <a:srgbClr val="000000"/>
                </a:solidFill>
              </a:rPr>
              <a:t> </a:t>
            </a:r>
            <a:r>
              <a:rPr lang="en-US" sz="1800" dirty="0" smtClean="0">
                <a:solidFill>
                  <a:srgbClr val="2B91AF"/>
                </a:solidFill>
              </a:rPr>
              <a:t>Student</a:t>
            </a:r>
            <a:r>
              <a:rPr lang="en-US" sz="1800" dirty="0" smtClean="0">
                <a:solidFill>
                  <a:srgbClr val="000000"/>
                </a:solidFill>
              </a:rPr>
              <a:t> { </a:t>
            </a:r>
            <a:r>
              <a:rPr lang="en-US" sz="1800" dirty="0" err="1" smtClean="0">
                <a:solidFill>
                  <a:srgbClr val="000000"/>
                </a:solidFill>
              </a:rPr>
              <a:t>firstName</a:t>
            </a:r>
            <a:r>
              <a:rPr lang="en-US" sz="1800" dirty="0" smtClean="0">
                <a:solidFill>
                  <a:srgbClr val="000000"/>
                </a:solidFill>
              </a:rPr>
              <a:t> = </a:t>
            </a:r>
            <a:r>
              <a:rPr lang="en-US" sz="1800" dirty="0" smtClean="0">
                <a:solidFill>
                  <a:srgbClr val="A31515"/>
                </a:solidFill>
              </a:rPr>
              <a:t>"Bruce"</a:t>
            </a:r>
            <a:r>
              <a:rPr lang="en-US" sz="1800" dirty="0" smtClean="0">
                <a:solidFill>
                  <a:srgbClr val="000000"/>
                </a:solidFill>
              </a:rPr>
              <a:t>, </a:t>
            </a:r>
            <a:r>
              <a:rPr lang="en-US" sz="1800" dirty="0" err="1" smtClean="0">
                <a:solidFill>
                  <a:srgbClr val="000000"/>
                </a:solidFill>
              </a:rPr>
              <a:t>lastName</a:t>
            </a:r>
            <a:r>
              <a:rPr lang="en-US" sz="1800" dirty="0" smtClean="0">
                <a:solidFill>
                  <a:srgbClr val="000000"/>
                </a:solidFill>
              </a:rPr>
              <a:t> = </a:t>
            </a:r>
            <a:r>
              <a:rPr lang="en-US" sz="1800" dirty="0" smtClean="0">
                <a:solidFill>
                  <a:srgbClr val="A31515"/>
                </a:solidFill>
              </a:rPr>
              <a:t>"Willis“</a:t>
            </a:r>
            <a:r>
              <a:rPr lang="en-US" sz="1800" dirty="0" smtClean="0">
                <a:solidFill>
                  <a:srgbClr val="000000"/>
                </a:solidFill>
              </a:rPr>
              <a:t> };</a:t>
            </a:r>
          </a:p>
          <a:p>
            <a:pPr>
              <a:buNone/>
            </a:pPr>
            <a:r>
              <a:rPr lang="en-US" sz="1800" dirty="0" smtClean="0">
                <a:solidFill>
                  <a:srgbClr val="000000"/>
                </a:solidFill>
              </a:rPr>
              <a:t>    </a:t>
            </a:r>
            <a:r>
              <a:rPr lang="en-US" sz="1800" dirty="0" err="1" smtClean="0">
                <a:solidFill>
                  <a:srgbClr val="0000FF"/>
                </a:solidFill>
              </a:rPr>
              <a:t>var</a:t>
            </a:r>
            <a:r>
              <a:rPr lang="en-US" sz="1800" dirty="0" smtClean="0">
                <a:solidFill>
                  <a:srgbClr val="000000"/>
                </a:solidFill>
              </a:rPr>
              <a:t> student2 = </a:t>
            </a:r>
            <a:r>
              <a:rPr lang="en-US" sz="1800" dirty="0" smtClean="0">
                <a:solidFill>
                  <a:srgbClr val="0000FF"/>
                </a:solidFill>
              </a:rPr>
              <a:t>new</a:t>
            </a:r>
            <a:r>
              <a:rPr lang="en-US" sz="1800" dirty="0" smtClean="0">
                <a:solidFill>
                  <a:srgbClr val="000000"/>
                </a:solidFill>
              </a:rPr>
              <a:t> </a:t>
            </a:r>
            <a:r>
              <a:rPr lang="en-US" sz="1800" dirty="0" smtClean="0">
                <a:solidFill>
                  <a:srgbClr val="2B91AF"/>
                </a:solidFill>
              </a:rPr>
              <a:t>Student</a:t>
            </a:r>
            <a:r>
              <a:rPr lang="en-US" sz="1800" dirty="0" smtClean="0">
                <a:solidFill>
                  <a:srgbClr val="000000"/>
                </a:solidFill>
              </a:rPr>
              <a:t> { </a:t>
            </a:r>
            <a:r>
              <a:rPr lang="en-US" sz="1800" dirty="0" err="1" smtClean="0">
                <a:solidFill>
                  <a:srgbClr val="000000"/>
                </a:solidFill>
              </a:rPr>
              <a:t>firstName</a:t>
            </a:r>
            <a:r>
              <a:rPr lang="en-US" sz="1800" dirty="0" smtClean="0">
                <a:solidFill>
                  <a:srgbClr val="000000"/>
                </a:solidFill>
              </a:rPr>
              <a:t> = </a:t>
            </a:r>
            <a:r>
              <a:rPr lang="en-US" sz="1800" dirty="0" smtClean="0">
                <a:solidFill>
                  <a:srgbClr val="A31515"/>
                </a:solidFill>
              </a:rPr>
              <a:t>"George"</a:t>
            </a:r>
            <a:r>
              <a:rPr lang="en-US" sz="1800" dirty="0" smtClean="0">
                <a:solidFill>
                  <a:srgbClr val="000000"/>
                </a:solidFill>
              </a:rPr>
              <a:t>, </a:t>
            </a:r>
            <a:r>
              <a:rPr lang="en-US" sz="1800" dirty="0" err="1" smtClean="0">
                <a:solidFill>
                  <a:srgbClr val="000000"/>
                </a:solidFill>
              </a:rPr>
              <a:t>lastName</a:t>
            </a:r>
            <a:r>
              <a:rPr lang="en-US" sz="1800" dirty="0" smtClean="0">
                <a:solidFill>
                  <a:srgbClr val="000000"/>
                </a:solidFill>
              </a:rPr>
              <a:t> = </a:t>
            </a:r>
            <a:r>
              <a:rPr lang="en-US" sz="1800" dirty="0" smtClean="0">
                <a:solidFill>
                  <a:srgbClr val="A31515"/>
                </a:solidFill>
              </a:rPr>
              <a:t>"Clooney"</a:t>
            </a:r>
            <a:r>
              <a:rPr lang="en-US" sz="1800" dirty="0" smtClean="0">
                <a:solidFill>
                  <a:srgbClr val="000000"/>
                </a:solidFill>
              </a:rPr>
              <a:t>};</a:t>
            </a:r>
          </a:p>
          <a:p>
            <a:pPr>
              <a:buNone/>
            </a:pPr>
            <a:r>
              <a:rPr lang="en-US" sz="1800" dirty="0" smtClean="0">
                <a:solidFill>
                  <a:srgbClr val="000000"/>
                </a:solidFill>
              </a:rPr>
              <a:t>    </a:t>
            </a:r>
            <a:r>
              <a:rPr lang="en-US" sz="1800" dirty="0" err="1" smtClean="0">
                <a:solidFill>
                  <a:srgbClr val="0000FF"/>
                </a:solidFill>
              </a:rPr>
              <a:t>var</a:t>
            </a:r>
            <a:r>
              <a:rPr lang="en-US" sz="1800" dirty="0" smtClean="0">
                <a:solidFill>
                  <a:srgbClr val="000000"/>
                </a:solidFill>
              </a:rPr>
              <a:t> student3 = </a:t>
            </a:r>
            <a:r>
              <a:rPr lang="en-US" sz="1800" dirty="0" smtClean="0">
                <a:solidFill>
                  <a:srgbClr val="0000FF"/>
                </a:solidFill>
              </a:rPr>
              <a:t>new</a:t>
            </a:r>
            <a:r>
              <a:rPr lang="en-US" sz="1800" dirty="0" smtClean="0">
                <a:solidFill>
                  <a:srgbClr val="000000"/>
                </a:solidFill>
              </a:rPr>
              <a:t> </a:t>
            </a:r>
            <a:r>
              <a:rPr lang="en-US" sz="1800" dirty="0" smtClean="0">
                <a:solidFill>
                  <a:srgbClr val="2B91AF"/>
                </a:solidFill>
              </a:rPr>
              <a:t>Student</a:t>
            </a:r>
            <a:r>
              <a:rPr lang="en-US" sz="1800" dirty="0" smtClean="0">
                <a:solidFill>
                  <a:srgbClr val="000000"/>
                </a:solidFill>
              </a:rPr>
              <a:t> { </a:t>
            </a:r>
            <a:r>
              <a:rPr lang="en-US" sz="1800" dirty="0" err="1" smtClean="0">
                <a:solidFill>
                  <a:srgbClr val="000000"/>
                </a:solidFill>
              </a:rPr>
              <a:t>firstName</a:t>
            </a:r>
            <a:r>
              <a:rPr lang="en-US" sz="1800" dirty="0" smtClean="0">
                <a:solidFill>
                  <a:srgbClr val="000000"/>
                </a:solidFill>
              </a:rPr>
              <a:t> = </a:t>
            </a:r>
            <a:r>
              <a:rPr lang="en-US" sz="1800" dirty="0" smtClean="0">
                <a:solidFill>
                  <a:srgbClr val="A31515"/>
                </a:solidFill>
              </a:rPr>
              <a:t>"James"</a:t>
            </a:r>
            <a:r>
              <a:rPr lang="en-US" sz="1800" dirty="0" smtClean="0">
                <a:solidFill>
                  <a:srgbClr val="000000"/>
                </a:solidFill>
              </a:rPr>
              <a:t>, </a:t>
            </a:r>
            <a:r>
              <a:rPr lang="en-US" sz="1800" dirty="0" err="1" smtClean="0">
                <a:solidFill>
                  <a:srgbClr val="000000"/>
                </a:solidFill>
              </a:rPr>
              <a:t>lastName</a:t>
            </a:r>
            <a:r>
              <a:rPr lang="en-US" sz="1800" dirty="0" smtClean="0">
                <a:solidFill>
                  <a:srgbClr val="000000"/>
                </a:solidFill>
              </a:rPr>
              <a:t> = </a:t>
            </a:r>
            <a:r>
              <a:rPr lang="en-US" sz="1800" dirty="0" smtClean="0">
                <a:solidFill>
                  <a:srgbClr val="A31515"/>
                </a:solidFill>
              </a:rPr>
              <a:t>"Cameron“</a:t>
            </a:r>
            <a:r>
              <a:rPr lang="en-US" sz="1800" dirty="0" smtClean="0">
                <a:solidFill>
                  <a:srgbClr val="000000"/>
                </a:solidFill>
              </a:rPr>
              <a:t> };</a:t>
            </a:r>
          </a:p>
          <a:p>
            <a:pPr>
              <a:buNone/>
            </a:pPr>
            <a:r>
              <a:rPr lang="en-US" sz="1800" dirty="0" smtClean="0">
                <a:solidFill>
                  <a:srgbClr val="000000"/>
                </a:solidFill>
              </a:rPr>
              <a:t>    </a:t>
            </a:r>
            <a:r>
              <a:rPr lang="en-US" sz="1800" dirty="0" err="1" smtClean="0">
                <a:solidFill>
                  <a:srgbClr val="0000FF"/>
                </a:solidFill>
              </a:rPr>
              <a:t>var</a:t>
            </a:r>
            <a:r>
              <a:rPr lang="en-US" sz="1800" dirty="0" smtClean="0">
                <a:solidFill>
                  <a:srgbClr val="000000"/>
                </a:solidFill>
              </a:rPr>
              <a:t> </a:t>
            </a:r>
            <a:r>
              <a:rPr lang="en-US" sz="1800" dirty="0" err="1" smtClean="0">
                <a:solidFill>
                  <a:srgbClr val="000000"/>
                </a:solidFill>
              </a:rPr>
              <a:t>sClass</a:t>
            </a:r>
            <a:r>
              <a:rPr lang="en-US" sz="1800" dirty="0" smtClean="0">
                <a:solidFill>
                  <a:srgbClr val="000000"/>
                </a:solidFill>
              </a:rPr>
              <a:t> = </a:t>
            </a:r>
            <a:r>
              <a:rPr lang="en-US" sz="1800" dirty="0" smtClean="0">
                <a:solidFill>
                  <a:srgbClr val="0000FF"/>
                </a:solidFill>
              </a:rPr>
              <a:t>new</a:t>
            </a:r>
            <a:r>
              <a:rPr lang="en-US" sz="1800" dirty="0" smtClean="0">
                <a:solidFill>
                  <a:srgbClr val="000000"/>
                </a:solidFill>
              </a:rPr>
              <a:t> </a:t>
            </a:r>
            <a:r>
              <a:rPr lang="en-US" sz="1800" dirty="0" err="1" smtClean="0">
                <a:solidFill>
                  <a:srgbClr val="2B91AF"/>
                </a:solidFill>
              </a:rPr>
              <a:t>ScienceClass</a:t>
            </a:r>
            <a:r>
              <a:rPr lang="en-US" sz="1800" dirty="0" smtClean="0">
                <a:solidFill>
                  <a:srgbClr val="000000"/>
                </a:solidFill>
              </a:rPr>
              <a:t> { Student1 = student1, Student2 = student2, Student3 = student3 };</a:t>
            </a:r>
          </a:p>
          <a:p>
            <a:pPr>
              <a:buNone/>
            </a:pPr>
            <a:r>
              <a:rPr lang="en-US" sz="1800" dirty="0" smtClean="0">
                <a:solidFill>
                  <a:srgbClr val="000000"/>
                </a:solidFill>
              </a:rPr>
              <a:t>}</a:t>
            </a:r>
          </a:p>
          <a:p>
            <a:pPr>
              <a:buNone/>
            </a:pP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Initializers</a:t>
            </a:r>
            <a:r>
              <a:rPr lang="en-US" dirty="0" smtClean="0"/>
              <a:t>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1800" dirty="0" smtClean="0">
                <a:solidFill>
                  <a:srgbClr val="008000"/>
                </a:solidFill>
              </a:rPr>
              <a:t>// Using a Constructor</a:t>
            </a:r>
          </a:p>
          <a:p>
            <a:pPr>
              <a:buNone/>
            </a:pPr>
            <a:r>
              <a:rPr lang="en-US" sz="1800" dirty="0" smtClean="0">
                <a:solidFill>
                  <a:srgbClr val="2B91AF"/>
                </a:solidFill>
              </a:rPr>
              <a:t>Person</a:t>
            </a:r>
            <a:r>
              <a:rPr lang="en-US" sz="1800" dirty="0" smtClean="0"/>
              <a:t> p = </a:t>
            </a:r>
            <a:r>
              <a:rPr lang="en-US" sz="1800" dirty="0" smtClean="0">
                <a:solidFill>
                  <a:srgbClr val="0000FF"/>
                </a:solidFill>
              </a:rPr>
              <a:t>new</a:t>
            </a:r>
            <a:r>
              <a:rPr lang="en-US" sz="1800" dirty="0" smtClean="0"/>
              <a:t> </a:t>
            </a:r>
            <a:r>
              <a:rPr lang="en-US" sz="1800" dirty="0" smtClean="0">
                <a:solidFill>
                  <a:srgbClr val="2B91AF"/>
                </a:solidFill>
              </a:rPr>
              <a:t>Person</a:t>
            </a:r>
            <a:r>
              <a:rPr lang="en-US" sz="1800" dirty="0" smtClean="0"/>
              <a:t>(</a:t>
            </a:r>
            <a:r>
              <a:rPr lang="en-US" sz="1800" dirty="0" smtClean="0">
                <a:solidFill>
                  <a:srgbClr val="A31515"/>
                </a:solidFill>
              </a:rPr>
              <a:t>"John"</a:t>
            </a:r>
            <a:r>
              <a:rPr lang="en-US" sz="1800" dirty="0" smtClean="0"/>
              <a:t>, </a:t>
            </a:r>
            <a:r>
              <a:rPr lang="en-US" sz="1800" dirty="0" smtClean="0">
                <a:solidFill>
                  <a:srgbClr val="A31515"/>
                </a:solidFill>
              </a:rPr>
              <a:t>"Doe"</a:t>
            </a:r>
            <a:r>
              <a:rPr lang="en-US" sz="1800" dirty="0" smtClean="0"/>
              <a:t>, </a:t>
            </a:r>
            <a:r>
              <a:rPr lang="en-US" sz="1800" dirty="0" smtClean="0">
                <a:solidFill>
                  <a:srgbClr val="A31515"/>
                </a:solidFill>
              </a:rPr>
              <a:t>"602-123-1234"</a:t>
            </a:r>
            <a:r>
              <a:rPr lang="en-US" sz="1800" dirty="0" smtClean="0"/>
              <a:t>);</a:t>
            </a:r>
          </a:p>
          <a:p>
            <a:pPr>
              <a:buNone/>
            </a:pPr>
            <a:r>
              <a:rPr lang="en-US" sz="1800" dirty="0" smtClean="0">
                <a:solidFill>
                  <a:srgbClr val="008000"/>
                </a:solidFill>
              </a:rPr>
              <a:t>// Using Properties and an </a:t>
            </a:r>
            <a:r>
              <a:rPr lang="en-US" sz="1800" dirty="0" err="1" smtClean="0">
                <a:solidFill>
                  <a:srgbClr val="008000"/>
                </a:solidFill>
              </a:rPr>
              <a:t>initializer</a:t>
            </a:r>
            <a:endParaRPr lang="en-US" sz="1800" dirty="0" smtClean="0">
              <a:solidFill>
                <a:srgbClr val="008000"/>
              </a:solidFill>
            </a:endParaRPr>
          </a:p>
          <a:p>
            <a:pPr>
              <a:buNone/>
            </a:pPr>
            <a:r>
              <a:rPr lang="en-US" sz="1800" dirty="0" smtClean="0">
                <a:solidFill>
                  <a:srgbClr val="2B91AF"/>
                </a:solidFill>
              </a:rPr>
              <a:t>Person</a:t>
            </a:r>
            <a:r>
              <a:rPr lang="en-US" sz="1800" dirty="0" smtClean="0"/>
              <a:t> p = </a:t>
            </a:r>
            <a:r>
              <a:rPr lang="en-US" sz="1800" dirty="0" smtClean="0">
                <a:solidFill>
                  <a:srgbClr val="0000FF"/>
                </a:solidFill>
              </a:rPr>
              <a:t>new</a:t>
            </a:r>
            <a:r>
              <a:rPr lang="en-US" sz="1800" dirty="0" smtClean="0"/>
              <a:t> </a:t>
            </a:r>
            <a:r>
              <a:rPr lang="en-US" sz="1800" dirty="0" smtClean="0">
                <a:solidFill>
                  <a:srgbClr val="2B91AF"/>
                </a:solidFill>
              </a:rPr>
              <a:t>Person</a:t>
            </a:r>
            <a:r>
              <a:rPr lang="en-US" sz="1800" dirty="0" smtClean="0"/>
              <a:t>() { </a:t>
            </a:r>
            <a:r>
              <a:rPr lang="en-US" sz="1800" dirty="0" err="1" smtClean="0"/>
              <a:t>FirstName</a:t>
            </a:r>
            <a:r>
              <a:rPr lang="en-US" sz="1800" dirty="0" smtClean="0"/>
              <a:t>=</a:t>
            </a:r>
            <a:r>
              <a:rPr lang="en-US" sz="1800" dirty="0" smtClean="0">
                <a:solidFill>
                  <a:srgbClr val="A31515"/>
                </a:solidFill>
              </a:rPr>
              <a:t>"John"</a:t>
            </a:r>
            <a:r>
              <a:rPr lang="en-US" sz="1800" dirty="0" smtClean="0"/>
              <a:t>, </a:t>
            </a:r>
            <a:r>
              <a:rPr lang="en-US" sz="1800" dirty="0" err="1" smtClean="0"/>
              <a:t>LastName</a:t>
            </a:r>
            <a:r>
              <a:rPr lang="en-US" sz="1800" dirty="0" smtClean="0"/>
              <a:t>=</a:t>
            </a:r>
            <a:r>
              <a:rPr lang="en-US" sz="1800" dirty="0" smtClean="0">
                <a:solidFill>
                  <a:srgbClr val="A31515"/>
                </a:solidFill>
              </a:rPr>
              <a:t>"Doe"</a:t>
            </a:r>
            <a:r>
              <a:rPr lang="en-US" sz="1800" dirty="0" smtClean="0"/>
              <a:t>, Phone=</a:t>
            </a:r>
            <a:r>
              <a:rPr lang="en-US" sz="1800" dirty="0" smtClean="0">
                <a:solidFill>
                  <a:srgbClr val="A31515"/>
                </a:solidFill>
              </a:rPr>
              <a:t>"602-123-1234"</a:t>
            </a:r>
            <a:r>
              <a:rPr lang="en-US" sz="1800" dirty="0" smtClean="0"/>
              <a:t>, City=</a:t>
            </a:r>
            <a:r>
              <a:rPr lang="en-US" sz="1800" dirty="0" smtClean="0">
                <a:solidFill>
                  <a:srgbClr val="A31515"/>
                </a:solidFill>
              </a:rPr>
              <a:t>"Phoenix"</a:t>
            </a:r>
            <a:r>
              <a:rPr lang="en-US" sz="1800" dirty="0" smtClean="0"/>
              <a:t>};</a:t>
            </a:r>
          </a:p>
          <a:p>
            <a:pPr>
              <a:buNone/>
            </a:pPr>
            <a:r>
              <a:rPr lang="en-US" sz="1800" dirty="0" smtClean="0">
                <a:solidFill>
                  <a:srgbClr val="008000"/>
                </a:solidFill>
              </a:rPr>
              <a:t>// Adding a composite type</a:t>
            </a:r>
          </a:p>
          <a:p>
            <a:pPr>
              <a:buNone/>
            </a:pPr>
            <a:r>
              <a:rPr lang="en-US" sz="1800" dirty="0" smtClean="0">
                <a:solidFill>
                  <a:srgbClr val="2B91AF"/>
                </a:solidFill>
              </a:rPr>
              <a:t>Person</a:t>
            </a:r>
            <a:r>
              <a:rPr lang="en-US" sz="1800" dirty="0" smtClean="0"/>
              <a:t> p = </a:t>
            </a:r>
            <a:r>
              <a:rPr lang="en-US" sz="1800" dirty="0" smtClean="0">
                <a:solidFill>
                  <a:srgbClr val="0000FF"/>
                </a:solidFill>
              </a:rPr>
              <a:t>new</a:t>
            </a:r>
            <a:r>
              <a:rPr lang="en-US" sz="1800" dirty="0" smtClean="0"/>
              <a:t> </a:t>
            </a:r>
            <a:r>
              <a:rPr lang="en-US" sz="1800" dirty="0" smtClean="0">
                <a:solidFill>
                  <a:srgbClr val="2B91AF"/>
                </a:solidFill>
              </a:rPr>
              <a:t>Person</a:t>
            </a:r>
            <a:r>
              <a:rPr lang="en-US" sz="1800" dirty="0" smtClean="0"/>
              <a:t>() {</a:t>
            </a:r>
          </a:p>
          <a:p>
            <a:pPr lvl="1">
              <a:buNone/>
            </a:pPr>
            <a:r>
              <a:rPr lang="en-US" sz="1800" dirty="0" err="1" smtClean="0"/>
              <a:t>FirstName</a:t>
            </a:r>
            <a:r>
              <a:rPr lang="en-US" sz="1800" dirty="0" smtClean="0"/>
              <a:t> = </a:t>
            </a:r>
            <a:r>
              <a:rPr lang="en-US" sz="1800" dirty="0" smtClean="0">
                <a:solidFill>
                  <a:srgbClr val="A31515"/>
                </a:solidFill>
              </a:rPr>
              <a:t>"John"</a:t>
            </a:r>
            <a:r>
              <a:rPr lang="en-US" sz="1800" dirty="0" smtClean="0"/>
              <a:t>,</a:t>
            </a:r>
          </a:p>
          <a:p>
            <a:pPr lvl="1">
              <a:buNone/>
            </a:pPr>
            <a:r>
              <a:rPr lang="en-US" sz="1800" dirty="0" err="1" smtClean="0"/>
              <a:t>LastName</a:t>
            </a:r>
            <a:r>
              <a:rPr lang="en-US" sz="1800" dirty="0" smtClean="0"/>
              <a:t> = </a:t>
            </a:r>
            <a:r>
              <a:rPr lang="en-US" sz="1800" dirty="0" smtClean="0">
                <a:solidFill>
                  <a:srgbClr val="A31515"/>
                </a:solidFill>
              </a:rPr>
              <a:t>"Doe"</a:t>
            </a:r>
            <a:r>
              <a:rPr lang="en-US" sz="1800" dirty="0" smtClean="0"/>
              <a:t>,</a:t>
            </a:r>
          </a:p>
          <a:p>
            <a:pPr lvl="1">
              <a:buNone/>
            </a:pPr>
            <a:r>
              <a:rPr lang="en-US" sz="1800" dirty="0" smtClean="0"/>
              <a:t>Address = </a:t>
            </a:r>
            <a:r>
              <a:rPr lang="en-US" sz="1800" dirty="0" smtClean="0">
                <a:solidFill>
                  <a:srgbClr val="0000FF"/>
                </a:solidFill>
              </a:rPr>
              <a:t>new</a:t>
            </a:r>
            <a:r>
              <a:rPr lang="en-US" sz="1800" dirty="0" smtClean="0"/>
              <a:t> Address()  {</a:t>
            </a:r>
          </a:p>
          <a:p>
            <a:pPr lvl="2">
              <a:buNone/>
            </a:pPr>
            <a:r>
              <a:rPr lang="en-US" sz="1800" dirty="0" smtClean="0"/>
              <a:t>Street = </a:t>
            </a:r>
            <a:r>
              <a:rPr lang="en-US" sz="1800" dirty="0" smtClean="0">
                <a:solidFill>
                  <a:srgbClr val="A31515"/>
                </a:solidFill>
              </a:rPr>
              <a:t>"1234 St."</a:t>
            </a:r>
            <a:r>
              <a:rPr lang="en-US" sz="1800" dirty="0" smtClean="0"/>
              <a:t>,</a:t>
            </a:r>
          </a:p>
          <a:p>
            <a:pPr lvl="2">
              <a:buNone/>
            </a:pPr>
            <a:r>
              <a:rPr lang="en-US" sz="1800" dirty="0" smtClean="0"/>
              <a:t>City = </a:t>
            </a:r>
            <a:r>
              <a:rPr lang="en-US" sz="1800" dirty="0" smtClean="0">
                <a:solidFill>
                  <a:srgbClr val="A31515"/>
                </a:solidFill>
              </a:rPr>
              <a:t>"Phoenix“</a:t>
            </a:r>
          </a:p>
          <a:p>
            <a:pPr lvl="1">
              <a:buNone/>
            </a:pPr>
            <a:r>
              <a:rPr lang="en-US" sz="1800" dirty="0" smtClean="0"/>
              <a:t>}</a:t>
            </a:r>
          </a:p>
          <a:p>
            <a:pPr>
              <a:buNone/>
            </a:pPr>
            <a:r>
              <a:rPr lang="en-US" sz="1800" dirty="0" smtClean="0"/>
              <a:t>};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Implicitly </a:t>
            </a:r>
            <a:r>
              <a:rPr lang="en-US" dirty="0" smtClean="0"/>
              <a:t>Typed Variables</a:t>
            </a:r>
            <a:endParaRPr lang="en-US" dirty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Type </a:t>
            </a:r>
            <a:r>
              <a:rPr lang="en-US" dirty="0"/>
              <a:t>of the variable induced from expression</a:t>
            </a:r>
          </a:p>
          <a:p>
            <a:pPr lvl="1"/>
            <a:r>
              <a:rPr lang="en-US" dirty="0" smtClean="0"/>
              <a:t>Must </a:t>
            </a:r>
            <a:r>
              <a:rPr lang="en-US" dirty="0"/>
              <a:t>include </a:t>
            </a:r>
            <a:r>
              <a:rPr lang="en-US" dirty="0" smtClean="0"/>
              <a:t>an </a:t>
            </a:r>
            <a:r>
              <a:rPr lang="en-US" i="1" dirty="0" err="1" smtClean="0"/>
              <a:t>initializer</a:t>
            </a:r>
            <a:endParaRPr lang="en-US" i="1" dirty="0"/>
          </a:p>
          <a:p>
            <a:pPr lvl="1"/>
            <a:r>
              <a:rPr lang="en-US" dirty="0" smtClean="0"/>
              <a:t>Can not </a:t>
            </a:r>
            <a:r>
              <a:rPr lang="en-US" dirty="0"/>
              <a:t>be null</a:t>
            </a:r>
            <a:r>
              <a:rPr lang="en-US" dirty="0" smtClean="0"/>
              <a:t>.</a:t>
            </a:r>
          </a:p>
          <a:p>
            <a:pPr lvl="1">
              <a:buNone/>
            </a:pPr>
            <a:r>
              <a:rPr lang="en-US" b="1" dirty="0" err="1" smtClean="0">
                <a:solidFill>
                  <a:srgbClr val="0070C0"/>
                </a:solidFill>
              </a:rPr>
              <a:t>var</a:t>
            </a:r>
            <a:r>
              <a:rPr lang="en-US" b="1" dirty="0" smtClean="0"/>
              <a:t> </a:t>
            </a:r>
            <a:r>
              <a:rPr lang="en-US" b="1" dirty="0" err="1" smtClean="0"/>
              <a:t>i</a:t>
            </a:r>
            <a:r>
              <a:rPr lang="en-US" b="1" dirty="0" smtClean="0"/>
              <a:t> = 5;</a:t>
            </a:r>
          </a:p>
          <a:p>
            <a:pPr lvl="1">
              <a:buNone/>
            </a:pPr>
            <a:r>
              <a:rPr lang="en-US" b="1" dirty="0" err="1" smtClean="0">
                <a:solidFill>
                  <a:srgbClr val="0070C0"/>
                </a:solidFill>
              </a:rPr>
              <a:t>var</a:t>
            </a:r>
            <a:r>
              <a:rPr lang="en-US" b="1" dirty="0" smtClean="0"/>
              <a:t> s = "Hello";</a:t>
            </a:r>
          </a:p>
          <a:p>
            <a:pPr lvl="1">
              <a:buNone/>
            </a:pPr>
            <a:r>
              <a:rPr lang="en-US" b="1" dirty="0" err="1" smtClean="0">
                <a:solidFill>
                  <a:srgbClr val="0070C0"/>
                </a:solidFill>
              </a:rPr>
              <a:t>var</a:t>
            </a:r>
            <a:r>
              <a:rPr lang="en-US" b="1" dirty="0" smtClean="0"/>
              <a:t> d = 1.0; </a:t>
            </a:r>
            <a:r>
              <a:rPr lang="en-US" b="1" dirty="0" smtClean="0">
                <a:solidFill>
                  <a:srgbClr val="3F601A"/>
                </a:solidFill>
              </a:rPr>
              <a:t>// Did you really mean a double?</a:t>
            </a:r>
          </a:p>
          <a:p>
            <a:pPr lvl="1">
              <a:buNone/>
            </a:pPr>
            <a:r>
              <a:rPr lang="en-US" b="1" dirty="0" err="1" smtClean="0">
                <a:solidFill>
                  <a:srgbClr val="0070C0"/>
                </a:solidFill>
              </a:rPr>
              <a:t>var</a:t>
            </a:r>
            <a:r>
              <a:rPr lang="en-US" b="1" dirty="0" smtClean="0"/>
              <a:t> orders = </a:t>
            </a:r>
            <a:r>
              <a:rPr lang="en-US" b="1" dirty="0" smtClean="0">
                <a:solidFill>
                  <a:srgbClr val="0070C0"/>
                </a:solidFill>
              </a:rPr>
              <a:t>new</a:t>
            </a:r>
            <a:r>
              <a:rPr lang="en-US" b="1" dirty="0" smtClean="0"/>
              <a:t> Dictionary&lt;</a:t>
            </a:r>
            <a:r>
              <a:rPr lang="en-US" b="1" dirty="0" err="1" smtClean="0">
                <a:solidFill>
                  <a:srgbClr val="0070C0"/>
                </a:solidFill>
              </a:rPr>
              <a:t>int</a:t>
            </a:r>
            <a:r>
              <a:rPr lang="en-US" b="1" dirty="0" err="1" smtClean="0"/>
              <a:t>,Order</a:t>
            </a:r>
            <a:r>
              <a:rPr lang="en-US" b="1" dirty="0" smtClean="0"/>
              <a:t>&gt;();</a:t>
            </a:r>
          </a:p>
          <a:p>
            <a:pPr lvl="1">
              <a:buNone/>
            </a:pPr>
            <a:r>
              <a:rPr lang="en-US" b="1" dirty="0" err="1" smtClean="0">
                <a:solidFill>
                  <a:srgbClr val="0070C0"/>
                </a:solidFill>
              </a:rPr>
              <a:t>var</a:t>
            </a:r>
            <a:r>
              <a:rPr lang="en-US" b="1" dirty="0" smtClean="0"/>
              <a:t> a = </a:t>
            </a:r>
            <a:r>
              <a:rPr lang="en-US" b="1" dirty="0" smtClean="0">
                <a:solidFill>
                  <a:srgbClr val="0070C0"/>
                </a:solidFill>
              </a:rPr>
              <a:t>new</a:t>
            </a:r>
            <a:r>
              <a:rPr lang="en-US" b="1" dirty="0" smtClean="0"/>
              <a:t> Point { X = 0, Y = 1 };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Implicitly Typed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Implicitly typed arrays</a:t>
            </a:r>
          </a:p>
          <a:p>
            <a:pPr lvl="1"/>
            <a:r>
              <a:rPr lang="en-US" b="1" dirty="0" err="1" smtClean="0">
                <a:solidFill>
                  <a:srgbClr val="0070C0"/>
                </a:solidFill>
              </a:rPr>
              <a:t>var</a:t>
            </a:r>
            <a:r>
              <a:rPr lang="en-US" b="1" dirty="0" smtClean="0"/>
              <a:t> a = </a:t>
            </a:r>
            <a:r>
              <a:rPr lang="en-US" b="1" dirty="0" smtClean="0">
                <a:solidFill>
                  <a:srgbClr val="0070C0"/>
                </a:solidFill>
              </a:rPr>
              <a:t>new</a:t>
            </a:r>
            <a:r>
              <a:rPr lang="en-US" b="1" dirty="0" smtClean="0"/>
              <a:t>[ ] { 1, 10, 100, 1000 }; </a:t>
            </a:r>
          </a:p>
          <a:p>
            <a:pPr lvl="1"/>
            <a:r>
              <a:rPr lang="en-US" dirty="0" smtClean="0"/>
              <a:t>Must have consistent types or have implicit conversions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Anonymous </a:t>
            </a:r>
            <a:r>
              <a:rPr lang="en-US" dirty="0" smtClean="0"/>
              <a:t>Types</a:t>
            </a:r>
            <a:endParaRPr lang="en-US" dirty="0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="1" dirty="0" err="1">
                <a:solidFill>
                  <a:srgbClr val="0070C0"/>
                </a:solidFill>
              </a:rPr>
              <a:t>var</a:t>
            </a:r>
            <a:r>
              <a:rPr lang="en-US" b="1" dirty="0"/>
              <a:t> x = </a:t>
            </a:r>
            <a:r>
              <a:rPr lang="en-US" b="1" dirty="0">
                <a:solidFill>
                  <a:srgbClr val="0070C0"/>
                </a:solidFill>
              </a:rPr>
              <a:t>new</a:t>
            </a:r>
            <a:r>
              <a:rPr lang="en-US" b="1" dirty="0"/>
              <a:t> {p1 = 10, p2 = “</a:t>
            </a:r>
            <a:r>
              <a:rPr lang="en-US" b="1" dirty="0">
                <a:solidFill>
                  <a:srgbClr val="CC6600"/>
                </a:solidFill>
              </a:rPr>
              <a:t>name</a:t>
            </a:r>
            <a:r>
              <a:rPr lang="en-US" b="1" dirty="0"/>
              <a:t>”};</a:t>
            </a:r>
          </a:p>
          <a:p>
            <a:pPr lvl="1"/>
            <a:r>
              <a:rPr lang="en-US" b="1" i="1" dirty="0"/>
              <a:t>x</a:t>
            </a:r>
            <a:r>
              <a:rPr lang="en-US" dirty="0"/>
              <a:t> is </a:t>
            </a:r>
            <a:r>
              <a:rPr lang="en-US" dirty="0" smtClean="0"/>
              <a:t>an </a:t>
            </a:r>
            <a:r>
              <a:rPr lang="en-US" dirty="0"/>
              <a:t>anonymous type</a:t>
            </a:r>
          </a:p>
          <a:p>
            <a:pPr lvl="1"/>
            <a:r>
              <a:rPr lang="en-US" dirty="0" smtClean="0"/>
              <a:t>An anonymous type can not </a:t>
            </a:r>
            <a:r>
              <a:rPr lang="en-US" dirty="0"/>
              <a:t>be referred to by name in </a:t>
            </a:r>
            <a:r>
              <a:rPr lang="en-US" dirty="0" smtClean="0"/>
              <a:t>a program.</a:t>
            </a:r>
            <a:endParaRPr lang="en-US" dirty="0"/>
          </a:p>
          <a:p>
            <a:r>
              <a:rPr lang="en-US" dirty="0" smtClean="0"/>
              <a:t>Structural </a:t>
            </a:r>
            <a:r>
              <a:rPr lang="en-US" dirty="0"/>
              <a:t>type equivalence</a:t>
            </a:r>
          </a:p>
          <a:p>
            <a:pPr lvl="1"/>
            <a:r>
              <a:rPr lang="en-US" dirty="0" smtClean="0"/>
              <a:t>Two </a:t>
            </a:r>
            <a:r>
              <a:rPr lang="en-US" dirty="0"/>
              <a:t>anonymous types can be </a:t>
            </a:r>
            <a:r>
              <a:rPr lang="en-US" dirty="0" smtClean="0"/>
              <a:t>compatible</a:t>
            </a:r>
          </a:p>
          <a:p>
            <a:r>
              <a:rPr lang="en-US" dirty="0" smtClean="0"/>
              <a:t>Why in the world would we want these?</a:t>
            </a:r>
          </a:p>
          <a:p>
            <a:pPr lvl="1"/>
            <a:r>
              <a:rPr lang="en-US" dirty="0" smtClean="0"/>
              <a:t>Again, needed/useful for LINQ.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Anonymous Types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1600" dirty="0" smtClean="0">
                <a:solidFill>
                  <a:srgbClr val="0000FF"/>
                </a:solidFill>
              </a:rPr>
              <a:t>protected</a:t>
            </a:r>
            <a:r>
              <a:rPr lang="en-US" sz="1600" dirty="0" smtClean="0">
                <a:solidFill>
                  <a:srgbClr val="000000"/>
                </a:solidFill>
              </a:rPr>
              <a:t> </a:t>
            </a:r>
            <a:r>
              <a:rPr lang="en-US" sz="1600" dirty="0" smtClean="0">
                <a:solidFill>
                  <a:srgbClr val="0000FF"/>
                </a:solidFill>
              </a:rPr>
              <a:t>object</a:t>
            </a:r>
            <a:r>
              <a:rPr lang="en-US" sz="1600" dirty="0" smtClean="0">
                <a:solidFill>
                  <a:srgbClr val="000000"/>
                </a:solidFill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</a:rPr>
              <a:t>AnonymousTypes</a:t>
            </a:r>
            <a:r>
              <a:rPr lang="en-US" sz="1600" dirty="0" smtClean="0">
                <a:solidFill>
                  <a:srgbClr val="000000"/>
                </a:solidFill>
              </a:rPr>
              <a:t>()    {</a:t>
            </a:r>
          </a:p>
          <a:p>
            <a:pPr>
              <a:buNone/>
            </a:pPr>
            <a:r>
              <a:rPr lang="en-US" sz="1600" dirty="0" smtClean="0">
                <a:solidFill>
                  <a:srgbClr val="000000"/>
                </a:solidFill>
              </a:rPr>
              <a:t>        </a:t>
            </a:r>
            <a:r>
              <a:rPr lang="en-US" sz="1600" dirty="0" smtClean="0">
                <a:solidFill>
                  <a:srgbClr val="008000"/>
                </a:solidFill>
              </a:rPr>
              <a:t>// *** Create Complex Types 'on the fly‘</a:t>
            </a:r>
          </a:p>
          <a:p>
            <a:pPr>
              <a:buNone/>
            </a:pPr>
            <a:r>
              <a:rPr lang="en-US" sz="1600" dirty="0" smtClean="0">
                <a:solidFill>
                  <a:srgbClr val="000000"/>
                </a:solidFill>
              </a:rPr>
              <a:t>        </a:t>
            </a:r>
            <a:r>
              <a:rPr lang="en-US" sz="1600" dirty="0" err="1" smtClean="0">
                <a:solidFill>
                  <a:srgbClr val="0000FF"/>
                </a:solidFill>
              </a:rPr>
              <a:t>var</a:t>
            </a:r>
            <a:r>
              <a:rPr lang="en-US" sz="1600" dirty="0" smtClean="0">
                <a:solidFill>
                  <a:srgbClr val="000000"/>
                </a:solidFill>
              </a:rPr>
              <a:t> Customer = </a:t>
            </a:r>
            <a:r>
              <a:rPr lang="en-US" sz="1600" dirty="0" smtClean="0">
                <a:solidFill>
                  <a:srgbClr val="0000FF"/>
                </a:solidFill>
              </a:rPr>
              <a:t>new  </a:t>
            </a:r>
            <a:r>
              <a:rPr lang="en-US" sz="1600" dirty="0" smtClean="0">
                <a:solidFill>
                  <a:srgbClr val="000000"/>
                </a:solidFill>
              </a:rPr>
              <a:t>{</a:t>
            </a:r>
          </a:p>
          <a:p>
            <a:pPr>
              <a:buNone/>
            </a:pPr>
            <a:r>
              <a:rPr lang="en-US" sz="1600" dirty="0" smtClean="0">
                <a:solidFill>
                  <a:srgbClr val="000000"/>
                </a:solidFill>
              </a:rPr>
              <a:t>            Company = </a:t>
            </a:r>
            <a:r>
              <a:rPr lang="en-US" sz="1600" dirty="0" smtClean="0">
                <a:solidFill>
                  <a:srgbClr val="008080"/>
                </a:solidFill>
              </a:rPr>
              <a:t>"West Wind"</a:t>
            </a:r>
            <a:r>
              <a:rPr lang="en-US" sz="1600" dirty="0" smtClean="0">
                <a:solidFill>
                  <a:srgbClr val="000000"/>
                </a:solidFill>
              </a:rPr>
              <a:t>,</a:t>
            </a:r>
          </a:p>
          <a:p>
            <a:pPr>
              <a:buNone/>
            </a:pPr>
            <a:r>
              <a:rPr lang="en-US" sz="1600" dirty="0" smtClean="0">
                <a:solidFill>
                  <a:srgbClr val="000000"/>
                </a:solidFill>
              </a:rPr>
              <a:t>            Name = </a:t>
            </a:r>
            <a:r>
              <a:rPr lang="en-US" sz="1600" dirty="0" smtClean="0">
                <a:solidFill>
                  <a:srgbClr val="008080"/>
                </a:solidFill>
              </a:rPr>
              <a:t>"Rick"</a:t>
            </a:r>
            <a:r>
              <a:rPr lang="en-US" sz="1600" dirty="0" smtClean="0">
                <a:solidFill>
                  <a:srgbClr val="000000"/>
                </a:solidFill>
              </a:rPr>
              <a:t>,</a:t>
            </a:r>
          </a:p>
          <a:p>
            <a:pPr>
              <a:buNone/>
            </a:pPr>
            <a:r>
              <a:rPr lang="en-US" sz="1600" dirty="0" smtClean="0">
                <a:solidFill>
                  <a:srgbClr val="000000"/>
                </a:solidFill>
              </a:rPr>
              <a:t>            Entered = </a:t>
            </a:r>
            <a:r>
              <a:rPr lang="en-US" sz="1600" dirty="0" err="1" smtClean="0">
                <a:solidFill>
                  <a:srgbClr val="2B91AF"/>
                </a:solidFill>
              </a:rPr>
              <a:t>DateTime</a:t>
            </a:r>
            <a:r>
              <a:rPr lang="en-US" sz="1600" b="1" dirty="0" err="1" smtClean="0">
                <a:solidFill>
                  <a:srgbClr val="000000"/>
                </a:solidFill>
              </a:rPr>
              <a:t>.Now</a:t>
            </a:r>
            <a:r>
              <a:rPr lang="en-US" sz="1600" b="1" dirty="0" smtClean="0">
                <a:solidFill>
                  <a:srgbClr val="000000"/>
                </a:solidFill>
              </a:rPr>
              <a:t>,</a:t>
            </a:r>
          </a:p>
          <a:p>
            <a:pPr>
              <a:buNone/>
            </a:pPr>
            <a:r>
              <a:rPr lang="en-US" sz="1600" dirty="0" smtClean="0">
                <a:solidFill>
                  <a:srgbClr val="000000"/>
                </a:solidFill>
              </a:rPr>
              <a:t>            </a:t>
            </a:r>
            <a:r>
              <a:rPr lang="en-US" sz="1600" dirty="0" err="1" smtClean="0">
                <a:solidFill>
                  <a:srgbClr val="000000"/>
                </a:solidFill>
              </a:rPr>
              <a:t>BillRate</a:t>
            </a:r>
            <a:r>
              <a:rPr lang="en-US" sz="1600" dirty="0" smtClean="0">
                <a:solidFill>
                  <a:srgbClr val="000000"/>
                </a:solidFill>
              </a:rPr>
              <a:t> = 150M,</a:t>
            </a:r>
          </a:p>
          <a:p>
            <a:pPr>
              <a:buNone/>
            </a:pPr>
            <a:r>
              <a:rPr lang="en-US" sz="1600" dirty="0" smtClean="0">
                <a:solidFill>
                  <a:srgbClr val="000000"/>
                </a:solidFill>
              </a:rPr>
              <a:t>            Contacts = </a:t>
            </a:r>
            <a:r>
              <a:rPr lang="en-US" sz="1600" dirty="0" smtClean="0">
                <a:solidFill>
                  <a:srgbClr val="0000FF"/>
                </a:solidFill>
              </a:rPr>
              <a:t>new  </a:t>
            </a:r>
            <a:r>
              <a:rPr lang="en-US" sz="1600" dirty="0" smtClean="0">
                <a:solidFill>
                  <a:srgbClr val="000000"/>
                </a:solidFill>
              </a:rPr>
              <a:t>{</a:t>
            </a:r>
          </a:p>
          <a:p>
            <a:pPr>
              <a:buNone/>
            </a:pPr>
            <a:r>
              <a:rPr lang="en-US" sz="1600" dirty="0" smtClean="0">
                <a:solidFill>
                  <a:srgbClr val="000000"/>
                </a:solidFill>
              </a:rPr>
              <a:t>                Phone = </a:t>
            </a:r>
            <a:r>
              <a:rPr lang="en-US" sz="1600" dirty="0" smtClean="0">
                <a:solidFill>
                  <a:srgbClr val="008080"/>
                </a:solidFill>
              </a:rPr>
              <a:t>"808 121-1211"</a:t>
            </a:r>
            <a:r>
              <a:rPr lang="en-US" sz="1600" dirty="0" smtClean="0">
                <a:solidFill>
                  <a:srgbClr val="000000"/>
                </a:solidFill>
              </a:rPr>
              <a:t>,</a:t>
            </a:r>
          </a:p>
          <a:p>
            <a:pPr>
              <a:buNone/>
            </a:pPr>
            <a:r>
              <a:rPr lang="en-US" sz="1600" dirty="0" smtClean="0">
                <a:solidFill>
                  <a:srgbClr val="000000"/>
                </a:solidFill>
              </a:rPr>
              <a:t>                Fax = </a:t>
            </a:r>
            <a:r>
              <a:rPr lang="en-US" sz="1600" dirty="0" smtClean="0">
                <a:solidFill>
                  <a:srgbClr val="008080"/>
                </a:solidFill>
              </a:rPr>
              <a:t>"808 231-1211"</a:t>
            </a:r>
            <a:r>
              <a:rPr lang="en-US" sz="1600" dirty="0" smtClean="0">
                <a:solidFill>
                  <a:srgbClr val="000000"/>
                </a:solidFill>
              </a:rPr>
              <a:t>,</a:t>
            </a:r>
          </a:p>
          <a:p>
            <a:pPr>
              <a:buNone/>
            </a:pPr>
            <a:r>
              <a:rPr lang="en-US" sz="1600" dirty="0" smtClean="0">
                <a:solidFill>
                  <a:srgbClr val="000000"/>
                </a:solidFill>
              </a:rPr>
              <a:t>                Email = </a:t>
            </a:r>
            <a:r>
              <a:rPr lang="en-US" sz="1600" dirty="0" smtClean="0">
                <a:solidFill>
                  <a:srgbClr val="008080"/>
                </a:solidFill>
                <a:hlinkClick r:id="rId3"/>
              </a:rPr>
              <a:t>rick@west-wind.com</a:t>
            </a:r>
            <a:endParaRPr lang="en-US" sz="1600" dirty="0" smtClean="0">
              <a:solidFill>
                <a:srgbClr val="008080"/>
              </a:solidFill>
            </a:endParaRPr>
          </a:p>
          <a:p>
            <a:pPr>
              <a:buNone/>
            </a:pPr>
            <a:r>
              <a:rPr lang="en-US" sz="1600" dirty="0" smtClean="0">
                <a:solidFill>
                  <a:srgbClr val="000000"/>
                </a:solidFill>
              </a:rPr>
              <a:t>            }</a:t>
            </a:r>
          </a:p>
          <a:p>
            <a:pPr>
              <a:buNone/>
            </a:pPr>
            <a:r>
              <a:rPr lang="en-US" sz="1600" dirty="0" smtClean="0">
                <a:solidFill>
                  <a:srgbClr val="000000"/>
                </a:solidFill>
              </a:rPr>
              <a:t>        };</a:t>
            </a:r>
          </a:p>
          <a:p>
            <a:pPr>
              <a:buNone/>
            </a:pPr>
            <a:r>
              <a:rPr lang="en-US" sz="1600" dirty="0" smtClean="0">
                <a:solidFill>
                  <a:srgbClr val="000000"/>
                </a:solidFill>
              </a:rPr>
              <a:t>         </a:t>
            </a:r>
            <a:r>
              <a:rPr lang="en-US" sz="1600" dirty="0" smtClean="0">
                <a:solidFill>
                  <a:srgbClr val="0000FF"/>
                </a:solidFill>
              </a:rPr>
              <a:t>return</a:t>
            </a:r>
            <a:r>
              <a:rPr lang="en-US" sz="1600" dirty="0" smtClean="0">
                <a:solidFill>
                  <a:srgbClr val="000000"/>
                </a:solidFill>
              </a:rPr>
              <a:t> Customer;</a:t>
            </a:r>
          </a:p>
          <a:p>
            <a:pPr>
              <a:buNone/>
            </a:pPr>
            <a:r>
              <a:rPr lang="en-US" sz="1600" dirty="0" smtClean="0">
                <a:solidFill>
                  <a:srgbClr val="000000"/>
                </a:solidFill>
              </a:rPr>
              <a:t>    }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038600" y="5867400"/>
            <a:ext cx="38102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 smtClean="0"/>
              <a:t>http://www.west-wind.com/weblog/posts/189329.aspx</a:t>
            </a:r>
            <a:endParaRPr lang="en-US" sz="12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Programming in C#</a:t>
            </a:r>
            <a:br>
              <a:rPr lang="en-US" dirty="0" smtClean="0"/>
            </a:br>
            <a:r>
              <a:rPr lang="en-US" dirty="0" smtClean="0"/>
              <a:t>	 </a:t>
            </a:r>
            <a:r>
              <a:rPr lang="en-US" sz="3800" i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Types - Misc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ctr" eaLnBrk="1" hangingPunct="1">
              <a:lnSpc>
                <a:spcPct val="90000"/>
              </a:lnSpc>
            </a:pPr>
            <a:r>
              <a:rPr lang="en-US" sz="3600" smtClean="0"/>
              <a:t>CSE 494R</a:t>
            </a:r>
          </a:p>
          <a:p>
            <a:pPr algn="ctr" eaLnBrk="1" hangingPunct="1">
              <a:lnSpc>
                <a:spcPct val="90000"/>
              </a:lnSpc>
            </a:pPr>
            <a:r>
              <a:rPr lang="en-US" sz="2400" smtClean="0"/>
              <a:t>(proposed course for 459 Programming in C#)</a:t>
            </a:r>
          </a:p>
          <a:p>
            <a:pPr algn="ctr" eaLnBrk="1" hangingPunct="1">
              <a:lnSpc>
                <a:spcPct val="90000"/>
              </a:lnSpc>
            </a:pPr>
            <a:r>
              <a:rPr lang="en-US" sz="3600" smtClean="0"/>
              <a:t>Prof. Roger Crawfis</a:t>
            </a:r>
            <a:endParaRPr lang="en-US" sz="2800" smtClean="0"/>
          </a:p>
          <a:p>
            <a:pPr eaLnBrk="1" hangingPunct="1">
              <a:lnSpc>
                <a:spcPct val="90000"/>
              </a:lnSpc>
            </a:pPr>
            <a:endParaRPr 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Programming in C#</a:t>
            </a:r>
            <a:br>
              <a:rPr lang="en-US" smtClean="0"/>
            </a:br>
            <a:r>
              <a:rPr lang="en-US" smtClean="0"/>
              <a:t>	</a:t>
            </a:r>
            <a:r>
              <a:rPr lang="en-US" sz="3800" i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Anonymous Methods</a:t>
            </a:r>
            <a:endParaRPr lang="en-US" i="1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ctr" eaLnBrk="1" hangingPunct="1">
              <a:lnSpc>
                <a:spcPct val="90000"/>
              </a:lnSpc>
            </a:pPr>
            <a:r>
              <a:rPr lang="en-US" sz="3600" smtClean="0"/>
              <a:t>CSE 494R</a:t>
            </a:r>
          </a:p>
          <a:p>
            <a:pPr algn="ctr" eaLnBrk="1" hangingPunct="1">
              <a:lnSpc>
                <a:spcPct val="90000"/>
              </a:lnSpc>
            </a:pPr>
            <a:r>
              <a:rPr lang="en-US" sz="2400" smtClean="0"/>
              <a:t>(proposed course for 459 Programming in C#)</a:t>
            </a:r>
          </a:p>
          <a:p>
            <a:pPr algn="ctr" eaLnBrk="1" hangingPunct="1">
              <a:lnSpc>
                <a:spcPct val="90000"/>
              </a:lnSpc>
            </a:pPr>
            <a:r>
              <a:rPr lang="en-US" sz="3600" smtClean="0"/>
              <a:t>Prof. Roger Crawfis</a:t>
            </a:r>
            <a:endParaRPr lang="en-US" sz="2800" smtClean="0"/>
          </a:p>
          <a:p>
            <a:pPr eaLnBrk="1" hangingPunct="1">
              <a:lnSpc>
                <a:spcPct val="90000"/>
              </a:lnSpc>
            </a:pPr>
            <a:endParaRPr 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 bwMode="auto">
          <a:xfrm>
            <a:off x="762000" y="4495800"/>
            <a:ext cx="7467600" cy="14478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Anonymous Method Example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Becomes quite cumbersome to create little methods for each specialization.</a:t>
            </a:r>
          </a:p>
          <a:p>
            <a:pPr lvl="1"/>
            <a:r>
              <a:rPr lang="en-US" sz="2400" dirty="0" smtClean="0"/>
              <a:t>These methods are only used in one context.</a:t>
            </a:r>
          </a:p>
          <a:p>
            <a:r>
              <a:rPr lang="en-US" sz="2800" dirty="0" smtClean="0"/>
              <a:t>The use and declaration are disjoint.</a:t>
            </a:r>
          </a:p>
          <a:p>
            <a:r>
              <a:rPr lang="en-US" sz="2800" dirty="0" smtClean="0"/>
              <a:t>Would be nice to have the declaration in-line.</a:t>
            </a:r>
          </a:p>
          <a:p>
            <a:endParaRPr lang="en-US" sz="2800" dirty="0" smtClean="0"/>
          </a:p>
          <a:p>
            <a:pPr lvl="1">
              <a:buNone/>
            </a:pPr>
            <a:r>
              <a:rPr lang="en-US" sz="2400" dirty="0" err="1" smtClean="0">
                <a:solidFill>
                  <a:srgbClr val="000000"/>
                </a:solidFill>
              </a:rPr>
              <a:t>personList.RemoveAll</a:t>
            </a:r>
            <a:r>
              <a:rPr lang="en-US" sz="2400" dirty="0" smtClean="0">
                <a:solidFill>
                  <a:srgbClr val="000000"/>
                </a:solidFill>
              </a:rPr>
              <a:t>( </a:t>
            </a:r>
            <a:r>
              <a:rPr lang="en-US" sz="2400" dirty="0" smtClean="0">
                <a:solidFill>
                  <a:srgbClr val="0000FF"/>
                </a:solidFill>
              </a:rPr>
              <a:t>delegate</a:t>
            </a:r>
            <a:r>
              <a:rPr lang="en-US" sz="2400" dirty="0" smtClean="0">
                <a:solidFill>
                  <a:srgbClr val="000000"/>
                </a:solidFill>
              </a:rPr>
              <a:t>(Person </a:t>
            </a:r>
            <a:r>
              <a:rPr lang="en-US" sz="2400" dirty="0" err="1" smtClean="0">
                <a:solidFill>
                  <a:srgbClr val="000000"/>
                </a:solidFill>
              </a:rPr>
              <a:t>person</a:t>
            </a:r>
            <a:r>
              <a:rPr lang="en-US" sz="2400" dirty="0" smtClean="0">
                <a:solidFill>
                  <a:srgbClr val="000000"/>
                </a:solidFill>
              </a:rPr>
              <a:t>) {</a:t>
            </a:r>
          </a:p>
          <a:p>
            <a:pPr lvl="1">
              <a:buNone/>
            </a:pPr>
            <a:r>
              <a:rPr lang="en-US" sz="2400" dirty="0" smtClean="0">
                <a:solidFill>
                  <a:srgbClr val="000000"/>
                </a:solidFill>
              </a:rPr>
              <a:t>    </a:t>
            </a:r>
            <a:r>
              <a:rPr lang="en-US" sz="2400" dirty="0" smtClean="0">
                <a:solidFill>
                  <a:srgbClr val="0000FF"/>
                </a:solidFill>
              </a:rPr>
              <a:t>return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</a:rPr>
              <a:t>person.DateOfBirth.Year</a:t>
            </a:r>
            <a:r>
              <a:rPr lang="en-US" sz="2400" dirty="0" smtClean="0">
                <a:solidFill>
                  <a:srgbClr val="000000"/>
                </a:solidFill>
              </a:rPr>
              <a:t> &lt; 1980;</a:t>
            </a:r>
          </a:p>
          <a:p>
            <a:pPr lvl="1">
              <a:buNone/>
            </a:pPr>
            <a:r>
              <a:rPr lang="en-US" sz="2400" dirty="0" smtClean="0">
                <a:solidFill>
                  <a:srgbClr val="000000"/>
                </a:solidFill>
              </a:rPr>
              <a:t>});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Extension </a:t>
            </a:r>
            <a:r>
              <a:rPr lang="en-US" dirty="0" smtClean="0"/>
              <a:t>Methods</a:t>
            </a:r>
            <a:endParaRPr lang="en-US" dirty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Can add methods to other </a:t>
            </a:r>
            <a:r>
              <a:rPr lang="en-US" dirty="0" smtClean="0"/>
              <a:t>classes</a:t>
            </a:r>
          </a:p>
          <a:p>
            <a:r>
              <a:rPr lang="en-US" dirty="0" smtClean="0"/>
              <a:t>Let me repeat that: </a:t>
            </a:r>
            <a:r>
              <a:rPr lang="en-US" b="1" i="1" dirty="0" smtClean="0"/>
              <a:t>Can add methods to other classes</a:t>
            </a:r>
            <a:endParaRPr lang="en-US" b="1" i="1" dirty="0"/>
          </a:p>
          <a:p>
            <a:pPr lvl="1"/>
            <a:r>
              <a:rPr lang="en-US" dirty="0"/>
              <a:t>any methods (although </a:t>
            </a:r>
            <a:r>
              <a:rPr lang="en-US" dirty="0" smtClean="0"/>
              <a:t>they </a:t>
            </a:r>
            <a:r>
              <a:rPr lang="en-US" b="1" i="1" dirty="0" smtClean="0"/>
              <a:t>look</a:t>
            </a:r>
            <a:r>
              <a:rPr lang="en-US" dirty="0" smtClean="0"/>
              <a:t> </a:t>
            </a:r>
            <a:r>
              <a:rPr lang="en-US" dirty="0"/>
              <a:t>static)</a:t>
            </a:r>
          </a:p>
          <a:p>
            <a:pPr lvl="1"/>
            <a:r>
              <a:rPr lang="en-US" dirty="0"/>
              <a:t>only from static classes</a:t>
            </a:r>
          </a:p>
          <a:p>
            <a:r>
              <a:rPr lang="en-US" dirty="0"/>
              <a:t>When </a:t>
            </a:r>
            <a:r>
              <a:rPr lang="en-US" dirty="0" smtClean="0"/>
              <a:t>you import </a:t>
            </a:r>
            <a:r>
              <a:rPr lang="en-US" dirty="0"/>
              <a:t>a namespace that has extensions, </a:t>
            </a:r>
            <a:r>
              <a:rPr lang="en-US" dirty="0" smtClean="0"/>
              <a:t>these are </a:t>
            </a:r>
            <a:r>
              <a:rPr lang="en-US" dirty="0"/>
              <a:t>added to classes</a:t>
            </a:r>
          </a:p>
          <a:p>
            <a:pPr lvl="1"/>
            <a:r>
              <a:rPr lang="en-US" dirty="0"/>
              <a:t>once imported, called as </a:t>
            </a:r>
            <a:r>
              <a:rPr lang="en-US" dirty="0" smtClean="0"/>
              <a:t>usual </a:t>
            </a:r>
            <a:r>
              <a:rPr lang="en-US" b="1" i="1" dirty="0" smtClean="0"/>
              <a:t>instance</a:t>
            </a:r>
            <a:r>
              <a:rPr lang="en-US" dirty="0" smtClean="0"/>
              <a:t> methods</a:t>
            </a:r>
            <a:endParaRPr lang="en-US" dirty="0"/>
          </a:p>
          <a:p>
            <a:r>
              <a:rPr lang="en-US" dirty="0"/>
              <a:t>Local methods take </a:t>
            </a:r>
            <a:r>
              <a:rPr lang="en-US" dirty="0" smtClean="0"/>
              <a:t>precedence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Anonymous Methods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ts val="2500"/>
              </a:lnSpc>
            </a:pPr>
            <a:r>
              <a:rPr lang="en-GB" sz="2000" dirty="0" smtClean="0"/>
              <a:t>Delegates are clumsy: programmer has to name the function and “closure-convert” by hand</a:t>
            </a:r>
          </a:p>
          <a:p>
            <a:pPr>
              <a:lnSpc>
                <a:spcPts val="2500"/>
              </a:lnSpc>
            </a:pPr>
            <a:r>
              <a:rPr lang="en-GB" sz="2000" dirty="0" smtClean="0"/>
              <a:t>C# 2.0 introduced anonymous methods</a:t>
            </a:r>
          </a:p>
          <a:p>
            <a:pPr lvl="1">
              <a:lnSpc>
                <a:spcPts val="2500"/>
              </a:lnSpc>
            </a:pPr>
            <a:r>
              <a:rPr lang="en-GB" sz="1800" dirty="0" smtClean="0"/>
              <a:t>No name</a:t>
            </a:r>
          </a:p>
          <a:p>
            <a:pPr lvl="1">
              <a:lnSpc>
                <a:spcPts val="2500"/>
              </a:lnSpc>
            </a:pPr>
            <a:r>
              <a:rPr lang="en-GB" sz="1800" dirty="0" smtClean="0"/>
              <a:t>Compiler does closure-conversion, creating a class and object that captures the environment e.g. </a:t>
            </a:r>
            <a:br>
              <a:rPr lang="en-GB" sz="1800" dirty="0" smtClean="0"/>
            </a:br>
            <a:endParaRPr lang="en-GB" sz="1800" dirty="0" smtClean="0"/>
          </a:p>
          <a:p>
            <a:pPr>
              <a:buNone/>
            </a:pPr>
            <a:r>
              <a:rPr lang="en-US" sz="2000" dirty="0" smtClean="0">
                <a:solidFill>
                  <a:srgbClr val="000000"/>
                </a:solidFill>
              </a:rPr>
              <a:t>        </a:t>
            </a:r>
            <a:r>
              <a:rPr lang="en-US" sz="2000" dirty="0" smtClean="0">
                <a:solidFill>
                  <a:srgbClr val="0000FF"/>
                </a:solidFill>
              </a:rPr>
              <a:t>bool</a:t>
            </a:r>
            <a:r>
              <a:rPr lang="en-US" sz="2000" dirty="0" smtClean="0">
                <a:solidFill>
                  <a:srgbClr val="000000"/>
                </a:solidFill>
              </a:rPr>
              <a:t> b = </a:t>
            </a:r>
            <a:r>
              <a:rPr lang="en-US" sz="2000" dirty="0" err="1" smtClean="0">
                <a:solidFill>
                  <a:srgbClr val="000000"/>
                </a:solidFill>
              </a:rPr>
              <a:t>xs.Exists</a:t>
            </a:r>
            <a:r>
              <a:rPr lang="en-US" sz="2000" dirty="0" smtClean="0">
                <a:solidFill>
                  <a:srgbClr val="000000"/>
                </a:solidFill>
              </a:rPr>
              <a:t>(</a:t>
            </a:r>
            <a:r>
              <a:rPr lang="en-US" sz="2000" dirty="0" smtClean="0">
                <a:solidFill>
                  <a:srgbClr val="0000FF"/>
                </a:solidFill>
              </a:rPr>
              <a:t>delegate</a:t>
            </a:r>
            <a:r>
              <a:rPr lang="en-US" sz="2000" dirty="0" smtClean="0">
                <a:solidFill>
                  <a:srgbClr val="000000"/>
                </a:solidFill>
              </a:rPr>
              <a:t>(</a:t>
            </a:r>
            <a:r>
              <a:rPr lang="en-US" sz="2000" dirty="0" err="1" smtClean="0">
                <a:solidFill>
                  <a:srgbClr val="0000FF"/>
                </a:solidFill>
              </a:rPr>
              <a:t>int</a:t>
            </a:r>
            <a:r>
              <a:rPr lang="en-US" sz="2000" dirty="0" smtClean="0">
                <a:solidFill>
                  <a:srgbClr val="000000"/>
                </a:solidFill>
              </a:rPr>
              <a:t> x) { </a:t>
            </a:r>
            <a:r>
              <a:rPr lang="en-US" sz="2000" dirty="0" smtClean="0">
                <a:solidFill>
                  <a:srgbClr val="0000FF"/>
                </a:solidFill>
              </a:rPr>
              <a:t>return</a:t>
            </a:r>
            <a:r>
              <a:rPr lang="en-US" sz="2000" dirty="0" smtClean="0">
                <a:solidFill>
                  <a:srgbClr val="000000"/>
                </a:solidFill>
              </a:rPr>
              <a:t> x &gt; y; });</a:t>
            </a:r>
          </a:p>
          <a:p>
            <a:pPr lvl="1">
              <a:lnSpc>
                <a:spcPts val="2500"/>
              </a:lnSpc>
            </a:pPr>
            <a:endParaRPr lang="en-GB" sz="1800" dirty="0" smtClean="0">
              <a:solidFill>
                <a:schemeClr val="tx2"/>
              </a:solidFill>
            </a:endParaRPr>
          </a:p>
        </p:txBody>
      </p:sp>
      <p:sp>
        <p:nvSpPr>
          <p:cNvPr id="21509" name="Rounded Rectangular Callout 21508"/>
          <p:cNvSpPr>
            <a:spLocks noChangeArrowheads="1"/>
          </p:cNvSpPr>
          <p:nvPr/>
        </p:nvSpPr>
        <p:spPr bwMode="auto">
          <a:xfrm>
            <a:off x="4191000" y="5029200"/>
            <a:ext cx="3313113" cy="719138"/>
          </a:xfrm>
          <a:prstGeom prst="wedgeRoundRectCallout">
            <a:avLst>
              <a:gd name="adj1" fmla="val 15689"/>
              <a:gd name="adj2" fmla="val -125979"/>
              <a:gd name="adj3" fmla="val 16667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/>
            <a:r>
              <a:rPr lang="en-GB"/>
              <a:t>Local y is free in body of anonymous method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b"/>
          <a:lstStyle/>
          <a:p>
            <a:pPr eaLnBrk="1" hangingPunct="1"/>
            <a:r>
              <a:rPr lang="en-GB" dirty="0" smtClean="0"/>
              <a:t>Anonymous Methods</a:t>
            </a:r>
            <a:endParaRPr lang="en-US" dirty="0" smtClean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Further simplification</a:t>
            </a:r>
            <a:endParaRPr lang="en-US" dirty="0"/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1143000" y="2795588"/>
            <a:ext cx="7221827" cy="5254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sz="1400" dirty="0"/>
              <a:t>Button </a:t>
            </a:r>
            <a:r>
              <a:rPr lang="en-US" sz="1400" dirty="0" err="1"/>
              <a:t>button</a:t>
            </a:r>
            <a:r>
              <a:rPr lang="en-US" sz="1400" dirty="0"/>
              <a:t> = </a:t>
            </a:r>
            <a:r>
              <a:rPr lang="en-US" sz="1400" dirty="0">
                <a:solidFill>
                  <a:srgbClr val="0070C0"/>
                </a:solidFill>
              </a:rPr>
              <a:t>new</a:t>
            </a:r>
            <a:r>
              <a:rPr lang="en-US" sz="1400" dirty="0"/>
              <a:t> Button();</a:t>
            </a:r>
          </a:p>
          <a:p>
            <a:r>
              <a:rPr lang="en-US" sz="1400" dirty="0" err="1"/>
              <a:t>Button.Click</a:t>
            </a:r>
            <a:r>
              <a:rPr lang="en-US" sz="1400" dirty="0"/>
              <a:t> += delegate (</a:t>
            </a:r>
            <a:r>
              <a:rPr lang="en-US" sz="1400" dirty="0">
                <a:solidFill>
                  <a:srgbClr val="0070C0"/>
                </a:solidFill>
              </a:rPr>
              <a:t>object</a:t>
            </a:r>
            <a:r>
              <a:rPr lang="en-US" sz="1400" dirty="0">
                <a:solidFill>
                  <a:schemeClr val="accent2"/>
                </a:solidFill>
              </a:rPr>
              <a:t> </a:t>
            </a:r>
            <a:r>
              <a:rPr lang="en-US" sz="1400" dirty="0"/>
              <a:t>sender, </a:t>
            </a:r>
            <a:r>
              <a:rPr lang="en-US" sz="1400" dirty="0" err="1"/>
              <a:t>EventArgs</a:t>
            </a:r>
            <a:r>
              <a:rPr lang="en-US" sz="1400" dirty="0"/>
              <a:t> </a:t>
            </a:r>
            <a:r>
              <a:rPr lang="en-US" sz="1400" dirty="0" err="1"/>
              <a:t>arg</a:t>
            </a:r>
            <a:r>
              <a:rPr lang="en-US" sz="1400" dirty="0"/>
              <a:t>) { </a:t>
            </a:r>
            <a:r>
              <a:rPr lang="en-US" sz="1400" dirty="0" err="1"/>
              <a:t>Console.WriteLine</a:t>
            </a:r>
            <a:r>
              <a:rPr lang="en-US" sz="1400" dirty="0"/>
              <a:t>(</a:t>
            </a:r>
            <a:r>
              <a:rPr lang="en-US" sz="1400" dirty="0">
                <a:solidFill>
                  <a:srgbClr val="C00000"/>
                </a:solidFill>
              </a:rPr>
              <a:t>"clicked"</a:t>
            </a:r>
            <a:r>
              <a:rPr lang="en-US" sz="1400" dirty="0"/>
              <a:t>); };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990600" y="3657600"/>
            <a:ext cx="6284912" cy="1304925"/>
            <a:chOff x="581" y="1566"/>
            <a:chExt cx="3959" cy="822"/>
          </a:xfrm>
        </p:grpSpPr>
        <p:sp>
          <p:nvSpPr>
            <p:cNvPr id="6151" name="Text Box 5"/>
            <p:cNvSpPr txBox="1">
              <a:spLocks noChangeArrowheads="1"/>
            </p:cNvSpPr>
            <p:nvPr/>
          </p:nvSpPr>
          <p:spPr bwMode="auto">
            <a:xfrm>
              <a:off x="581" y="1566"/>
              <a:ext cx="1941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r>
                <a:rPr lang="en-US" sz="2000" dirty="0">
                  <a:latin typeface="Times New Roman" pitchFamily="18" charset="0"/>
                </a:rPr>
                <a:t>Can be simplified as follows</a:t>
              </a:r>
            </a:p>
          </p:txBody>
        </p:sp>
        <p:sp>
          <p:nvSpPr>
            <p:cNvPr id="6152" name="Text Box 6"/>
            <p:cNvSpPr txBox="1">
              <a:spLocks noChangeArrowheads="1"/>
            </p:cNvSpPr>
            <p:nvPr/>
          </p:nvSpPr>
          <p:spPr bwMode="auto">
            <a:xfrm>
              <a:off x="677" y="1858"/>
              <a:ext cx="2995" cy="1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r>
                <a:rPr lang="en-US" sz="1400" dirty="0" err="1"/>
                <a:t>Button.Click</a:t>
              </a:r>
              <a:r>
                <a:rPr lang="en-US" sz="1400" dirty="0"/>
                <a:t> += </a:t>
              </a:r>
              <a:r>
                <a:rPr lang="en-US" sz="1400" dirty="0">
                  <a:solidFill>
                    <a:srgbClr val="0070C0"/>
                  </a:solidFill>
                </a:rPr>
                <a:t>delegate</a:t>
              </a:r>
              <a:r>
                <a:rPr lang="en-US" sz="1400" dirty="0"/>
                <a:t> { </a:t>
              </a:r>
              <a:r>
                <a:rPr lang="en-US" sz="1400" dirty="0" err="1"/>
                <a:t>Console.WriteLine</a:t>
              </a:r>
              <a:r>
                <a:rPr lang="en-US" sz="1400" dirty="0"/>
                <a:t>(</a:t>
              </a:r>
              <a:r>
                <a:rPr lang="en-US" sz="1400" dirty="0">
                  <a:solidFill>
                    <a:srgbClr val="C00000"/>
                  </a:solidFill>
                </a:rPr>
                <a:t>"clicked"</a:t>
              </a:r>
              <a:r>
                <a:rPr lang="en-US" sz="1400" dirty="0"/>
                <a:t>); };</a:t>
              </a:r>
            </a:p>
          </p:txBody>
        </p:sp>
        <p:sp>
          <p:nvSpPr>
            <p:cNvPr id="6153" name="Text Box 7"/>
            <p:cNvSpPr txBox="1">
              <a:spLocks noChangeArrowheads="1"/>
            </p:cNvSpPr>
            <p:nvPr/>
          </p:nvSpPr>
          <p:spPr bwMode="auto">
            <a:xfrm>
              <a:off x="629" y="2176"/>
              <a:ext cx="3911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r>
                <a:rPr lang="en-US" sz="1600">
                  <a:latin typeface="Times New Roman" pitchFamily="18" charset="0"/>
                </a:rPr>
                <a:t>Formal parameters can be omitted if they are not used in the method body</a:t>
              </a:r>
            </a:p>
          </p:txBody>
        </p:sp>
      </p:grpSp>
      <p:sp>
        <p:nvSpPr>
          <p:cNvPr id="6150" name="Text Box 9"/>
          <p:cNvSpPr txBox="1">
            <a:spLocks noChangeArrowheads="1"/>
          </p:cNvSpPr>
          <p:nvPr/>
        </p:nvSpPr>
        <p:spPr bwMode="auto">
          <a:xfrm>
            <a:off x="1143000" y="2362200"/>
            <a:ext cx="7142162" cy="304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r>
              <a:rPr lang="en-US" sz="1400"/>
              <a:t>delegate void </a:t>
            </a:r>
            <a:r>
              <a:rPr lang="en-US" sz="1400" b="1"/>
              <a:t>EventHandler</a:t>
            </a:r>
            <a:r>
              <a:rPr lang="en-US" sz="1400"/>
              <a:t> (object sender, EventArgs arg);</a:t>
            </a:r>
            <a:endParaRPr lang="en-US" sz="140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b"/>
          <a:lstStyle/>
          <a:p>
            <a:pPr eaLnBrk="1" hangingPunct="1"/>
            <a:r>
              <a:rPr lang="en-US" smtClean="0"/>
              <a:t>Outer Variables</a:t>
            </a:r>
          </a:p>
        </p:txBody>
      </p:sp>
      <p:sp>
        <p:nvSpPr>
          <p:cNvPr id="20" name="Content Placeholder 1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>
                <a:latin typeface="Times New Roman" pitchFamily="18" charset="0"/>
              </a:rPr>
              <a:t>If anonymous methods access variables of the enclosing method, these variables are evacuated into a dummy object (capturing)</a:t>
            </a:r>
          </a:p>
          <a:p>
            <a:r>
              <a:rPr lang="en-US" sz="1800" dirty="0" smtClean="0">
                <a:latin typeface="Times New Roman" pitchFamily="18" charset="0"/>
              </a:rPr>
              <a:t>The anonymous method and the enclosing method itself are then using a single </a:t>
            </a:r>
            <a:r>
              <a:rPr lang="en-US" sz="1800" b="1" i="1" dirty="0" smtClean="0">
                <a:latin typeface="Times New Roman" pitchFamily="18" charset="0"/>
              </a:rPr>
              <a:t>evacuated</a:t>
            </a:r>
            <a:r>
              <a:rPr lang="en-US" sz="1800" dirty="0" smtClean="0">
                <a:latin typeface="Times New Roman" pitchFamily="18" charset="0"/>
              </a:rPr>
              <a:t> variable</a:t>
            </a: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762000" y="2819400"/>
            <a:ext cx="3254458" cy="3326168"/>
          </a:xfrm>
          <a:prstGeom prst="rect">
            <a:avLst/>
          </a:prstGeom>
          <a:noFill/>
          <a:ln w="9525">
            <a:solidFill>
              <a:schemeClr val="tx1">
                <a:lumMod val="65000"/>
                <a:lumOff val="35000"/>
              </a:schemeClr>
            </a:solidFill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tabLst>
                <a:tab pos="185738" algn="l"/>
                <a:tab pos="384175" algn="l"/>
              </a:tabLst>
            </a:pPr>
            <a:r>
              <a:rPr lang="en-US" sz="1400" dirty="0" smtClean="0">
                <a:solidFill>
                  <a:srgbClr val="0000FF"/>
                </a:solidFill>
                <a:latin typeface="+mn-lt"/>
              </a:rPr>
              <a:t>delegate</a:t>
            </a:r>
            <a:r>
              <a:rPr lang="en-US" sz="1400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en-US" sz="1400" dirty="0" err="1" smtClean="0">
                <a:solidFill>
                  <a:srgbClr val="0000FF"/>
                </a:solidFill>
                <a:latin typeface="+mn-lt"/>
              </a:rPr>
              <a:t>int</a:t>
            </a:r>
            <a:r>
              <a:rPr lang="en-US" sz="1400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en-US" sz="1400" dirty="0" smtClean="0">
                <a:solidFill>
                  <a:srgbClr val="2B91AF"/>
                </a:solidFill>
                <a:latin typeface="+mn-lt"/>
              </a:rPr>
              <a:t>Adder</a:t>
            </a:r>
            <a:r>
              <a:rPr lang="en-US" sz="1400" dirty="0" smtClean="0">
                <a:solidFill>
                  <a:srgbClr val="000000"/>
                </a:solidFill>
                <a:latin typeface="+mn-lt"/>
              </a:rPr>
              <a:t>();</a:t>
            </a:r>
          </a:p>
          <a:p>
            <a:r>
              <a:rPr lang="en-US" sz="1400" dirty="0" smtClean="0">
                <a:solidFill>
                  <a:srgbClr val="0000FF"/>
                </a:solidFill>
                <a:latin typeface="+mn-lt"/>
              </a:rPr>
              <a:t>static</a:t>
            </a:r>
            <a:r>
              <a:rPr lang="en-US" sz="1400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en-US" sz="1400" dirty="0" smtClean="0">
                <a:solidFill>
                  <a:srgbClr val="2B91AF"/>
                </a:solidFill>
                <a:latin typeface="+mn-lt"/>
              </a:rPr>
              <a:t>Adder</a:t>
            </a:r>
            <a:r>
              <a:rPr lang="en-US" sz="1400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+mn-lt"/>
              </a:rPr>
              <a:t>CreateAdder</a:t>
            </a:r>
            <a:r>
              <a:rPr lang="en-US" sz="1400" dirty="0" smtClean="0">
                <a:solidFill>
                  <a:srgbClr val="000000"/>
                </a:solidFill>
                <a:latin typeface="+mn-lt"/>
              </a:rPr>
              <a:t>()   {               </a:t>
            </a:r>
          </a:p>
          <a:p>
            <a:pPr lvl="1"/>
            <a:r>
              <a:rPr lang="en-US" sz="1400" dirty="0" err="1" smtClean="0">
                <a:solidFill>
                  <a:srgbClr val="0000FF"/>
                </a:solidFill>
                <a:latin typeface="+mn-lt"/>
              </a:rPr>
              <a:t>int</a:t>
            </a:r>
            <a:r>
              <a:rPr lang="en-US" sz="1400" dirty="0" smtClean="0">
                <a:solidFill>
                  <a:srgbClr val="000000"/>
                </a:solidFill>
                <a:latin typeface="+mn-lt"/>
              </a:rPr>
              <a:t> x = 0;</a:t>
            </a:r>
          </a:p>
          <a:p>
            <a:pPr lvl="1"/>
            <a:r>
              <a:rPr lang="en-US" sz="1400" dirty="0" smtClean="0">
                <a:solidFill>
                  <a:srgbClr val="0000FF"/>
                </a:solidFill>
                <a:latin typeface="+mn-lt"/>
              </a:rPr>
              <a:t>return</a:t>
            </a:r>
            <a:r>
              <a:rPr lang="en-US" sz="1400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en-US" sz="1400" dirty="0" smtClean="0">
                <a:solidFill>
                  <a:srgbClr val="0000FF"/>
                </a:solidFill>
                <a:latin typeface="+mn-lt"/>
              </a:rPr>
              <a:t>delegate</a:t>
            </a:r>
            <a:r>
              <a:rPr lang="en-US" sz="1400" dirty="0" smtClean="0">
                <a:solidFill>
                  <a:srgbClr val="000000"/>
                </a:solidFill>
                <a:latin typeface="+mn-lt"/>
              </a:rPr>
              <a:t> { x++; </a:t>
            </a:r>
            <a:r>
              <a:rPr lang="en-US" sz="1400" dirty="0" smtClean="0">
                <a:solidFill>
                  <a:srgbClr val="0000FF"/>
                </a:solidFill>
                <a:latin typeface="+mn-lt"/>
              </a:rPr>
              <a:t>return</a:t>
            </a:r>
            <a:r>
              <a:rPr lang="en-US" sz="1400" dirty="0" smtClean="0">
                <a:solidFill>
                  <a:srgbClr val="000000"/>
                </a:solidFill>
                <a:latin typeface="+mn-lt"/>
              </a:rPr>
              <a:t> x; };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+mn-lt"/>
              </a:rPr>
              <a:t>}</a:t>
            </a:r>
          </a:p>
          <a:p>
            <a:r>
              <a:rPr lang="en-US" sz="1400" dirty="0" smtClean="0">
                <a:solidFill>
                  <a:srgbClr val="0000FF"/>
                </a:solidFill>
                <a:latin typeface="+mn-lt"/>
              </a:rPr>
              <a:t>public</a:t>
            </a:r>
            <a:r>
              <a:rPr lang="en-US" sz="1400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en-US" sz="1400" dirty="0" smtClean="0">
                <a:solidFill>
                  <a:srgbClr val="0000FF"/>
                </a:solidFill>
                <a:latin typeface="+mn-lt"/>
              </a:rPr>
              <a:t>static</a:t>
            </a:r>
            <a:r>
              <a:rPr lang="en-US" sz="1400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en-US" sz="1400" dirty="0" smtClean="0">
                <a:solidFill>
                  <a:srgbClr val="0000FF"/>
                </a:solidFill>
                <a:latin typeface="+mn-lt"/>
              </a:rPr>
              <a:t>void</a:t>
            </a:r>
            <a:r>
              <a:rPr lang="en-US" sz="1400" dirty="0" smtClean="0">
                <a:solidFill>
                  <a:srgbClr val="000000"/>
                </a:solidFill>
                <a:latin typeface="+mn-lt"/>
              </a:rPr>
              <a:t> Main()  {</a:t>
            </a:r>
          </a:p>
          <a:p>
            <a:pPr lvl="1"/>
            <a:r>
              <a:rPr lang="en-US" sz="1400" dirty="0" smtClean="0">
                <a:solidFill>
                  <a:srgbClr val="2B91AF"/>
                </a:solidFill>
                <a:latin typeface="+mn-lt"/>
              </a:rPr>
              <a:t>Adder</a:t>
            </a:r>
            <a:r>
              <a:rPr lang="en-US" sz="1400" dirty="0" smtClean="0">
                <a:solidFill>
                  <a:srgbClr val="000000"/>
                </a:solidFill>
                <a:latin typeface="+mn-lt"/>
              </a:rPr>
              <a:t> add = </a:t>
            </a:r>
            <a:r>
              <a:rPr lang="en-US" sz="1400" dirty="0" err="1" smtClean="0">
                <a:solidFill>
                  <a:srgbClr val="000000"/>
                </a:solidFill>
                <a:latin typeface="+mn-lt"/>
              </a:rPr>
              <a:t>CreateAdder</a:t>
            </a:r>
            <a:r>
              <a:rPr lang="en-US" sz="1400" dirty="0" smtClean="0">
                <a:solidFill>
                  <a:srgbClr val="000000"/>
                </a:solidFill>
                <a:latin typeface="+mn-lt"/>
              </a:rPr>
              <a:t>();</a:t>
            </a:r>
          </a:p>
          <a:p>
            <a:pPr lvl="1"/>
            <a:r>
              <a:rPr lang="en-US" sz="1400" dirty="0" err="1" smtClean="0">
                <a:solidFill>
                  <a:srgbClr val="2B91AF"/>
                </a:solidFill>
                <a:latin typeface="+mn-lt"/>
              </a:rPr>
              <a:t>Console</a:t>
            </a:r>
            <a:r>
              <a:rPr lang="en-US" sz="1400" dirty="0" err="1" smtClean="0">
                <a:solidFill>
                  <a:srgbClr val="000000"/>
                </a:solidFill>
                <a:latin typeface="+mn-lt"/>
              </a:rPr>
              <a:t>.WriteLine</a:t>
            </a:r>
            <a:r>
              <a:rPr lang="en-US" sz="1400" dirty="0" smtClean="0">
                <a:solidFill>
                  <a:srgbClr val="000000"/>
                </a:solidFill>
                <a:latin typeface="+mn-lt"/>
              </a:rPr>
              <a:t>(add());</a:t>
            </a:r>
          </a:p>
          <a:p>
            <a:pPr lvl="1"/>
            <a:r>
              <a:rPr lang="en-US" sz="1400" dirty="0" err="1" smtClean="0">
                <a:solidFill>
                  <a:srgbClr val="2B91AF"/>
                </a:solidFill>
                <a:latin typeface="+mn-lt"/>
              </a:rPr>
              <a:t>Console</a:t>
            </a:r>
            <a:r>
              <a:rPr lang="en-US" sz="1400" dirty="0" err="1" smtClean="0">
                <a:solidFill>
                  <a:srgbClr val="000000"/>
                </a:solidFill>
                <a:latin typeface="+mn-lt"/>
              </a:rPr>
              <a:t>.WriteLine</a:t>
            </a:r>
            <a:r>
              <a:rPr lang="en-US" sz="1400" dirty="0" smtClean="0">
                <a:solidFill>
                  <a:srgbClr val="000000"/>
                </a:solidFill>
                <a:latin typeface="+mn-lt"/>
              </a:rPr>
              <a:t>(add());</a:t>
            </a:r>
          </a:p>
          <a:p>
            <a:pPr lvl="1"/>
            <a:r>
              <a:rPr lang="en-US" sz="1400" dirty="0" err="1" smtClean="0">
                <a:solidFill>
                  <a:srgbClr val="2B91AF"/>
                </a:solidFill>
                <a:latin typeface="+mn-lt"/>
              </a:rPr>
              <a:t>Console</a:t>
            </a:r>
            <a:r>
              <a:rPr lang="en-US" sz="1400" dirty="0" err="1" smtClean="0">
                <a:solidFill>
                  <a:srgbClr val="000000"/>
                </a:solidFill>
                <a:latin typeface="+mn-lt"/>
              </a:rPr>
              <a:t>.WriteLine</a:t>
            </a:r>
            <a:r>
              <a:rPr lang="en-US" sz="1400" dirty="0" smtClean="0">
                <a:solidFill>
                  <a:srgbClr val="000000"/>
                </a:solidFill>
                <a:latin typeface="+mn-lt"/>
              </a:rPr>
              <a:t>(add());</a:t>
            </a:r>
          </a:p>
          <a:p>
            <a:pPr lvl="1"/>
            <a:r>
              <a:rPr lang="en-US" sz="1400" dirty="0" smtClean="0">
                <a:solidFill>
                  <a:srgbClr val="000000"/>
                </a:solidFill>
                <a:latin typeface="+mn-lt"/>
              </a:rPr>
              <a:t>add = </a:t>
            </a:r>
            <a:r>
              <a:rPr lang="en-US" sz="1400" dirty="0" err="1" smtClean="0">
                <a:solidFill>
                  <a:srgbClr val="000000"/>
                </a:solidFill>
                <a:latin typeface="+mn-lt"/>
              </a:rPr>
              <a:t>CreateAdder</a:t>
            </a:r>
            <a:r>
              <a:rPr lang="en-US" sz="1400" dirty="0" smtClean="0">
                <a:solidFill>
                  <a:srgbClr val="000000"/>
                </a:solidFill>
                <a:latin typeface="+mn-lt"/>
              </a:rPr>
              <a:t>();</a:t>
            </a:r>
          </a:p>
          <a:p>
            <a:pPr lvl="1"/>
            <a:r>
              <a:rPr lang="en-US" sz="1400" dirty="0" err="1" smtClean="0">
                <a:solidFill>
                  <a:srgbClr val="2B91AF"/>
                </a:solidFill>
                <a:latin typeface="+mn-lt"/>
              </a:rPr>
              <a:t>Console</a:t>
            </a:r>
            <a:r>
              <a:rPr lang="en-US" sz="1400" dirty="0" err="1" smtClean="0">
                <a:solidFill>
                  <a:srgbClr val="000000"/>
                </a:solidFill>
                <a:latin typeface="+mn-lt"/>
              </a:rPr>
              <a:t>.WriteLine</a:t>
            </a:r>
            <a:r>
              <a:rPr lang="en-US" sz="1400" dirty="0" smtClean="0">
                <a:solidFill>
                  <a:srgbClr val="000000"/>
                </a:solidFill>
                <a:latin typeface="+mn-lt"/>
              </a:rPr>
              <a:t>(add());</a:t>
            </a:r>
          </a:p>
          <a:p>
            <a:pPr lvl="1"/>
            <a:r>
              <a:rPr lang="en-US" sz="1400" dirty="0" err="1" smtClean="0">
                <a:solidFill>
                  <a:srgbClr val="2B91AF"/>
                </a:solidFill>
                <a:latin typeface="+mn-lt"/>
              </a:rPr>
              <a:t>Console</a:t>
            </a:r>
            <a:r>
              <a:rPr lang="en-US" sz="1400" dirty="0" err="1" smtClean="0">
                <a:solidFill>
                  <a:srgbClr val="000000"/>
                </a:solidFill>
                <a:latin typeface="+mn-lt"/>
              </a:rPr>
              <a:t>.WriteLine</a:t>
            </a:r>
            <a:r>
              <a:rPr lang="en-US" sz="1400" dirty="0" smtClean="0">
                <a:solidFill>
                  <a:srgbClr val="000000"/>
                </a:solidFill>
                <a:latin typeface="+mn-lt"/>
              </a:rPr>
              <a:t>(add());</a:t>
            </a:r>
          </a:p>
          <a:p>
            <a:pPr lvl="1"/>
            <a:r>
              <a:rPr lang="en-US" sz="1400" dirty="0" err="1" smtClean="0">
                <a:solidFill>
                  <a:srgbClr val="2B91AF"/>
                </a:solidFill>
                <a:latin typeface="+mn-lt"/>
              </a:rPr>
              <a:t>Console</a:t>
            </a:r>
            <a:r>
              <a:rPr lang="en-US" sz="1400" dirty="0" err="1" smtClean="0">
                <a:solidFill>
                  <a:srgbClr val="000000"/>
                </a:solidFill>
                <a:latin typeface="+mn-lt"/>
              </a:rPr>
              <a:t>.WriteLine</a:t>
            </a:r>
            <a:r>
              <a:rPr lang="en-US" sz="1400" dirty="0" smtClean="0">
                <a:solidFill>
                  <a:srgbClr val="000000"/>
                </a:solidFill>
                <a:latin typeface="+mn-lt"/>
              </a:rPr>
              <a:t>(add());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+mn-lt"/>
              </a:rPr>
              <a:t>}</a:t>
            </a: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5181600" y="4800600"/>
            <a:ext cx="281144" cy="1387176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tabLst>
                <a:tab pos="185738" algn="l"/>
                <a:tab pos="384175" algn="l"/>
              </a:tabLst>
            </a:pPr>
            <a:r>
              <a:rPr lang="en-US" sz="1400" dirty="0"/>
              <a:t>1</a:t>
            </a:r>
          </a:p>
          <a:p>
            <a:pPr>
              <a:tabLst>
                <a:tab pos="185738" algn="l"/>
                <a:tab pos="384175" algn="l"/>
              </a:tabLst>
            </a:pPr>
            <a:r>
              <a:rPr lang="en-US" sz="1400" dirty="0"/>
              <a:t>2</a:t>
            </a:r>
          </a:p>
          <a:p>
            <a:pPr>
              <a:tabLst>
                <a:tab pos="185738" algn="l"/>
                <a:tab pos="384175" algn="l"/>
              </a:tabLst>
            </a:pPr>
            <a:r>
              <a:rPr lang="en-US" sz="1400" dirty="0" smtClean="0"/>
              <a:t>3</a:t>
            </a:r>
          </a:p>
          <a:p>
            <a:pPr>
              <a:tabLst>
                <a:tab pos="185738" algn="l"/>
                <a:tab pos="384175" algn="l"/>
              </a:tabLst>
            </a:pPr>
            <a:r>
              <a:rPr lang="en-US" sz="1400" dirty="0" smtClean="0"/>
              <a:t>1</a:t>
            </a:r>
          </a:p>
          <a:p>
            <a:pPr>
              <a:tabLst>
                <a:tab pos="185738" algn="l"/>
                <a:tab pos="384175" algn="l"/>
              </a:tabLst>
            </a:pPr>
            <a:r>
              <a:rPr lang="en-US" sz="1400" dirty="0" smtClean="0"/>
              <a:t>2</a:t>
            </a:r>
          </a:p>
          <a:p>
            <a:pPr>
              <a:tabLst>
                <a:tab pos="185738" algn="l"/>
                <a:tab pos="384175" algn="l"/>
              </a:tabLst>
            </a:pPr>
            <a:r>
              <a:rPr lang="en-US" sz="1400" dirty="0" smtClean="0"/>
              <a:t>3</a:t>
            </a:r>
            <a:endParaRPr lang="en-US" sz="1400" dirty="0"/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4267200" y="5257800"/>
            <a:ext cx="8032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sz="1600" dirty="0">
                <a:latin typeface="Times New Roman" pitchFamily="18" charset="0"/>
              </a:rPr>
              <a:t>Output:</a:t>
            </a: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4321175" y="3206750"/>
            <a:ext cx="3414713" cy="928688"/>
            <a:chOff x="2722" y="2020"/>
            <a:chExt cx="2151" cy="585"/>
          </a:xfrm>
        </p:grpSpPr>
        <p:sp>
          <p:nvSpPr>
            <p:cNvPr id="7180" name="Rectangle 8"/>
            <p:cNvSpPr>
              <a:spLocks noChangeArrowheads="1"/>
            </p:cNvSpPr>
            <p:nvPr/>
          </p:nvSpPr>
          <p:spPr bwMode="auto">
            <a:xfrm>
              <a:off x="3583" y="2020"/>
              <a:ext cx="309" cy="309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>
              <a:spAutoFit/>
            </a:bodyPr>
            <a:lstStyle/>
            <a:p>
              <a:pPr eaLnBrk="1" hangingPunct="1"/>
              <a:endParaRPr lang="en-US"/>
            </a:p>
          </p:txBody>
        </p:sp>
        <p:sp>
          <p:nvSpPr>
            <p:cNvPr id="7181" name="Text Box 9"/>
            <p:cNvSpPr txBox="1">
              <a:spLocks noChangeArrowheads="1"/>
            </p:cNvSpPr>
            <p:nvPr/>
          </p:nvSpPr>
          <p:spPr bwMode="auto">
            <a:xfrm>
              <a:off x="3587" y="2394"/>
              <a:ext cx="777" cy="198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wrap="none" lIns="90000" tIns="46800" rIns="90000" bIns="46800">
              <a:spAutoFit/>
            </a:bodyPr>
            <a:lstStyle/>
            <a:p>
              <a:pPr>
                <a:tabLst>
                  <a:tab pos="185738" algn="l"/>
                  <a:tab pos="384175" algn="l"/>
                </a:tabLst>
              </a:pPr>
              <a:r>
                <a:rPr lang="en-US" sz="1400" dirty="0"/>
                <a:t>x++; return x;</a:t>
              </a:r>
            </a:p>
          </p:txBody>
        </p:sp>
        <p:sp>
          <p:nvSpPr>
            <p:cNvPr id="7182" name="Text Box 10"/>
            <p:cNvSpPr txBox="1">
              <a:spLocks noChangeArrowheads="1"/>
            </p:cNvSpPr>
            <p:nvPr/>
          </p:nvSpPr>
          <p:spPr bwMode="auto">
            <a:xfrm>
              <a:off x="3660" y="2087"/>
              <a:ext cx="167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pPr>
                <a:tabLst>
                  <a:tab pos="185738" algn="l"/>
                  <a:tab pos="384175" algn="l"/>
                </a:tabLst>
              </a:pPr>
              <a:r>
                <a:rPr lang="en-US" sz="1400"/>
                <a:t>0</a:t>
              </a:r>
            </a:p>
          </p:txBody>
        </p:sp>
        <p:sp>
          <p:nvSpPr>
            <p:cNvPr id="7183" name="Line 11"/>
            <p:cNvSpPr>
              <a:spLocks noChangeShapeType="1"/>
            </p:cNvSpPr>
            <p:nvPr/>
          </p:nvSpPr>
          <p:spPr bwMode="auto">
            <a:xfrm flipH="1">
              <a:off x="3744" y="2337"/>
              <a:ext cx="0" cy="5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7184" name="Text Box 12"/>
            <p:cNvSpPr txBox="1">
              <a:spLocks noChangeArrowheads="1"/>
            </p:cNvSpPr>
            <p:nvPr/>
          </p:nvSpPr>
          <p:spPr bwMode="auto">
            <a:xfrm>
              <a:off x="2722" y="2078"/>
              <a:ext cx="829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r>
                <a:rPr lang="en-US" sz="1600" i="1">
                  <a:latin typeface="Times New Roman" pitchFamily="18" charset="0"/>
                </a:rPr>
                <a:t>dummy object</a:t>
              </a:r>
            </a:p>
          </p:txBody>
        </p:sp>
        <p:sp>
          <p:nvSpPr>
            <p:cNvPr id="7185" name="Text Box 13"/>
            <p:cNvSpPr txBox="1">
              <a:spLocks noChangeArrowheads="1"/>
            </p:cNvSpPr>
            <p:nvPr/>
          </p:nvSpPr>
          <p:spPr bwMode="auto">
            <a:xfrm>
              <a:off x="2722" y="2386"/>
              <a:ext cx="549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r>
                <a:rPr lang="en-US" sz="1600" i="1">
                  <a:latin typeface="Times New Roman" pitchFamily="18" charset="0"/>
                </a:rPr>
                <a:t>delegate</a:t>
              </a:r>
            </a:p>
          </p:txBody>
        </p:sp>
        <p:sp>
          <p:nvSpPr>
            <p:cNvPr id="7186" name="AutoShape 14"/>
            <p:cNvSpPr>
              <a:spLocks/>
            </p:cNvSpPr>
            <p:nvPr/>
          </p:nvSpPr>
          <p:spPr bwMode="auto">
            <a:xfrm>
              <a:off x="4502" y="2021"/>
              <a:ext cx="62" cy="584"/>
            </a:xfrm>
            <a:prstGeom prst="rightBrace">
              <a:avLst>
                <a:gd name="adj1" fmla="val 78495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lIns="90000" tIns="46800" rIns="90000" bIns="46800" anchor="ctr">
              <a:spAutoFit/>
            </a:bodyPr>
            <a:lstStyle/>
            <a:p>
              <a:pPr eaLnBrk="1" hangingPunct="1"/>
              <a:endParaRPr lang="en-US"/>
            </a:p>
          </p:txBody>
        </p:sp>
        <p:sp>
          <p:nvSpPr>
            <p:cNvPr id="7187" name="Text Box 15"/>
            <p:cNvSpPr txBox="1">
              <a:spLocks noChangeArrowheads="1"/>
            </p:cNvSpPr>
            <p:nvPr/>
          </p:nvSpPr>
          <p:spPr bwMode="auto">
            <a:xfrm>
              <a:off x="4573" y="2218"/>
              <a:ext cx="30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r>
                <a:rPr lang="en-US" sz="1400"/>
                <a:t>add</a:t>
              </a:r>
            </a:p>
          </p:txBody>
        </p:sp>
      </p:grpSp>
      <p:sp>
        <p:nvSpPr>
          <p:cNvPr id="189456" name="Text Box 16"/>
          <p:cNvSpPr txBox="1">
            <a:spLocks noChangeArrowheads="1"/>
          </p:cNvSpPr>
          <p:nvPr/>
        </p:nvSpPr>
        <p:spPr bwMode="auto">
          <a:xfrm>
            <a:off x="5795963" y="3298825"/>
            <a:ext cx="279400" cy="304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tabLst>
                <a:tab pos="185738" algn="l"/>
                <a:tab pos="384175" algn="l"/>
              </a:tabLst>
            </a:pPr>
            <a:r>
              <a:rPr lang="en-US" sz="1400"/>
              <a:t>1</a:t>
            </a:r>
          </a:p>
        </p:txBody>
      </p:sp>
      <p:sp>
        <p:nvSpPr>
          <p:cNvPr id="189457" name="Text Box 17"/>
          <p:cNvSpPr txBox="1">
            <a:spLocks noChangeArrowheads="1"/>
          </p:cNvSpPr>
          <p:nvPr/>
        </p:nvSpPr>
        <p:spPr bwMode="auto">
          <a:xfrm>
            <a:off x="5792788" y="3298825"/>
            <a:ext cx="279400" cy="304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tabLst>
                <a:tab pos="185738" algn="l"/>
                <a:tab pos="384175" algn="l"/>
              </a:tabLst>
            </a:pPr>
            <a:r>
              <a:rPr lang="en-US" sz="1400"/>
              <a:t>2</a:t>
            </a:r>
          </a:p>
        </p:txBody>
      </p:sp>
      <p:sp>
        <p:nvSpPr>
          <p:cNvPr id="189458" name="Text Box 18"/>
          <p:cNvSpPr txBox="1">
            <a:spLocks noChangeArrowheads="1"/>
          </p:cNvSpPr>
          <p:nvPr/>
        </p:nvSpPr>
        <p:spPr bwMode="auto">
          <a:xfrm>
            <a:off x="5792788" y="3298825"/>
            <a:ext cx="279400" cy="304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tabLst>
                <a:tab pos="185738" algn="l"/>
                <a:tab pos="384175" algn="l"/>
              </a:tabLst>
            </a:pPr>
            <a:r>
              <a:rPr lang="en-US" sz="1400" dirty="0"/>
              <a:t>3</a:t>
            </a:r>
          </a:p>
        </p:txBody>
      </p:sp>
      <p:sp>
        <p:nvSpPr>
          <p:cNvPr id="189459" name="Text Box 19"/>
          <p:cNvSpPr txBox="1">
            <a:spLocks noChangeArrowheads="1"/>
          </p:cNvSpPr>
          <p:nvPr/>
        </p:nvSpPr>
        <p:spPr bwMode="auto">
          <a:xfrm>
            <a:off x="3962400" y="4343400"/>
            <a:ext cx="45894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sz="1600">
                <a:latin typeface="Times New Roman" pitchFamily="18" charset="0"/>
              </a:rPr>
              <a:t>The dummy object lives as long as the delegate object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9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9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71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717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7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71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71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71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71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71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3" grpId="0" build="allAtOnce" animBg="1"/>
      <p:bldP spid="7174" grpId="0" build="allAtOnce"/>
      <p:bldP spid="189456" grpId="0" animBg="1" autoUpdateAnimBg="0"/>
      <p:bldP spid="189457" grpId="0" animBg="1" autoUpdateAnimBg="0"/>
      <p:bldP spid="189458" grpId="0" animBg="1" autoUpdateAnimBg="0"/>
      <p:bldP spid="189459" grpId="0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ChangeArrowheads="1"/>
          </p:cNvSpPr>
          <p:nvPr>
            <p:ph type="title"/>
          </p:nvPr>
        </p:nvSpPr>
        <p:spPr/>
        <p:txBody>
          <a:bodyPr anchor="ctr"/>
          <a:lstStyle/>
          <a:p>
            <a:pPr eaLnBrk="1" hangingPunct="1"/>
            <a:r>
              <a:rPr lang="en-US" sz="4000" dirty="0" smtClean="0"/>
              <a:t>Anonymous Method Example</a:t>
            </a:r>
            <a:endParaRPr lang="cs-CZ" sz="4000" dirty="0" smtClean="0"/>
          </a:p>
        </p:txBody>
      </p:sp>
      <p:sp>
        <p:nvSpPr>
          <p:cNvPr id="8195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1400" dirty="0" smtClean="0">
                <a:solidFill>
                  <a:srgbClr val="0000FF"/>
                </a:solidFill>
              </a:rPr>
              <a:t>delegate</a:t>
            </a:r>
            <a:r>
              <a:rPr lang="en-US" sz="1400" dirty="0" smtClean="0">
                <a:solidFill>
                  <a:srgbClr val="000000"/>
                </a:solidFill>
              </a:rPr>
              <a:t> </a:t>
            </a:r>
            <a:r>
              <a:rPr lang="en-US" sz="1400" dirty="0" smtClean="0">
                <a:solidFill>
                  <a:srgbClr val="0000FF"/>
                </a:solidFill>
              </a:rPr>
              <a:t>void</a:t>
            </a:r>
            <a:r>
              <a:rPr lang="en-US" sz="1400" dirty="0" smtClean="0">
                <a:solidFill>
                  <a:srgbClr val="000000"/>
                </a:solidFill>
              </a:rPr>
              <a:t> </a:t>
            </a:r>
            <a:r>
              <a:rPr lang="en-US" sz="1400" dirty="0" err="1" smtClean="0">
                <a:solidFill>
                  <a:srgbClr val="2B91AF"/>
                </a:solidFill>
              </a:rPr>
              <a:t>MyDelegate</a:t>
            </a:r>
            <a:r>
              <a:rPr lang="en-US" sz="1400" dirty="0" smtClean="0">
                <a:solidFill>
                  <a:srgbClr val="000000"/>
                </a:solidFill>
              </a:rPr>
              <a:t>();</a:t>
            </a:r>
          </a:p>
          <a:p>
            <a:pPr>
              <a:buNone/>
            </a:pPr>
            <a:r>
              <a:rPr lang="en-US" sz="1400" dirty="0" smtClean="0">
                <a:solidFill>
                  <a:srgbClr val="0000FF"/>
                </a:solidFill>
              </a:rPr>
              <a:t>class</a:t>
            </a:r>
            <a:r>
              <a:rPr lang="en-US" sz="1400" dirty="0" smtClean="0">
                <a:solidFill>
                  <a:srgbClr val="000000"/>
                </a:solidFill>
              </a:rPr>
              <a:t> </a:t>
            </a:r>
            <a:r>
              <a:rPr lang="en-US" sz="1400" dirty="0" smtClean="0">
                <a:solidFill>
                  <a:srgbClr val="2B91AF"/>
                </a:solidFill>
              </a:rPr>
              <a:t>Program</a:t>
            </a:r>
            <a:r>
              <a:rPr lang="en-US" sz="1400" dirty="0" smtClean="0">
                <a:solidFill>
                  <a:srgbClr val="000000"/>
                </a:solidFill>
              </a:rPr>
              <a:t> {</a:t>
            </a:r>
          </a:p>
          <a:p>
            <a:pPr>
              <a:buNone/>
            </a:pPr>
            <a:r>
              <a:rPr lang="en-US" sz="1400" dirty="0" smtClean="0">
                <a:solidFill>
                  <a:srgbClr val="000000"/>
                </a:solidFill>
              </a:rPr>
              <a:t>    </a:t>
            </a:r>
            <a:r>
              <a:rPr lang="en-US" sz="1400" dirty="0" smtClean="0">
                <a:solidFill>
                  <a:srgbClr val="0000FF"/>
                </a:solidFill>
              </a:rPr>
              <a:t>static</a:t>
            </a:r>
            <a:r>
              <a:rPr lang="en-US" sz="1400" dirty="0" smtClean="0">
                <a:solidFill>
                  <a:srgbClr val="000000"/>
                </a:solidFill>
              </a:rPr>
              <a:t> </a:t>
            </a:r>
            <a:r>
              <a:rPr lang="en-US" sz="1400" dirty="0" err="1" smtClean="0">
                <a:solidFill>
                  <a:srgbClr val="2B91AF"/>
                </a:solidFill>
              </a:rPr>
              <a:t>MyDelegate</a:t>
            </a:r>
            <a:r>
              <a:rPr lang="en-US" sz="1400" dirty="0" smtClean="0">
                <a:solidFill>
                  <a:srgbClr val="000000"/>
                </a:solidFill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</a:rPr>
              <a:t>Foo</a:t>
            </a:r>
            <a:r>
              <a:rPr lang="en-US" sz="1400" dirty="0" smtClean="0">
                <a:solidFill>
                  <a:srgbClr val="000000"/>
                </a:solidFill>
              </a:rPr>
              <a:t>() {</a:t>
            </a:r>
          </a:p>
          <a:p>
            <a:pPr>
              <a:buNone/>
            </a:pPr>
            <a:r>
              <a:rPr lang="en-US" sz="1400" dirty="0" smtClean="0">
                <a:solidFill>
                  <a:srgbClr val="000000"/>
                </a:solidFill>
              </a:rPr>
              <a:t>        </a:t>
            </a:r>
            <a:r>
              <a:rPr lang="en-US" sz="1400" dirty="0" err="1" smtClean="0">
                <a:solidFill>
                  <a:srgbClr val="0000FF"/>
                </a:solidFill>
              </a:rPr>
              <a:t>int</a:t>
            </a:r>
            <a:r>
              <a:rPr lang="en-US" sz="1400" dirty="0" smtClean="0">
                <a:solidFill>
                  <a:srgbClr val="000000"/>
                </a:solidFill>
              </a:rPr>
              <a:t> x = 1;</a:t>
            </a:r>
          </a:p>
          <a:p>
            <a:pPr>
              <a:buNone/>
            </a:pPr>
            <a:r>
              <a:rPr lang="en-US" sz="1400" dirty="0" smtClean="0">
                <a:solidFill>
                  <a:srgbClr val="000000"/>
                </a:solidFill>
              </a:rPr>
              <a:t>        </a:t>
            </a:r>
            <a:r>
              <a:rPr lang="en-US" sz="1400" dirty="0" err="1" smtClean="0">
                <a:solidFill>
                  <a:srgbClr val="2B91AF"/>
                </a:solidFill>
              </a:rPr>
              <a:t>Console</a:t>
            </a:r>
            <a:r>
              <a:rPr lang="en-US" sz="1400" dirty="0" err="1" smtClean="0">
                <a:solidFill>
                  <a:srgbClr val="000000"/>
                </a:solidFill>
              </a:rPr>
              <a:t>.WriteLine</a:t>
            </a:r>
            <a:r>
              <a:rPr lang="en-US" sz="1400" dirty="0" smtClean="0">
                <a:solidFill>
                  <a:srgbClr val="000000"/>
                </a:solidFill>
              </a:rPr>
              <a:t>(</a:t>
            </a:r>
            <a:r>
              <a:rPr lang="en-US" sz="1400" dirty="0" smtClean="0">
                <a:solidFill>
                  <a:srgbClr val="A31515"/>
                </a:solidFill>
              </a:rPr>
              <a:t>"</a:t>
            </a:r>
            <a:r>
              <a:rPr lang="en-US" sz="1400" dirty="0" err="1" smtClean="0">
                <a:solidFill>
                  <a:srgbClr val="A31515"/>
                </a:solidFill>
              </a:rPr>
              <a:t>Foo</a:t>
            </a:r>
            <a:r>
              <a:rPr lang="en-US" sz="1400" dirty="0" smtClean="0">
                <a:solidFill>
                  <a:srgbClr val="A31515"/>
                </a:solidFill>
              </a:rPr>
              <a:t>: x = {0}"</a:t>
            </a:r>
            <a:r>
              <a:rPr lang="en-US" sz="1400" dirty="0" smtClean="0">
                <a:solidFill>
                  <a:srgbClr val="000000"/>
                </a:solidFill>
              </a:rPr>
              <a:t>, x);</a:t>
            </a:r>
          </a:p>
          <a:p>
            <a:pPr>
              <a:buNone/>
            </a:pPr>
            <a:r>
              <a:rPr lang="en-US" sz="1400" dirty="0" smtClean="0">
                <a:solidFill>
                  <a:srgbClr val="000000"/>
                </a:solidFill>
              </a:rPr>
              <a:t>        </a:t>
            </a:r>
            <a:r>
              <a:rPr lang="en-US" sz="1400" dirty="0" err="1" smtClean="0">
                <a:solidFill>
                  <a:srgbClr val="2B91AF"/>
                </a:solidFill>
              </a:rPr>
              <a:t>MyDelegate</a:t>
            </a:r>
            <a:r>
              <a:rPr lang="en-US" sz="1400" dirty="0" smtClean="0">
                <a:solidFill>
                  <a:srgbClr val="000000"/>
                </a:solidFill>
              </a:rPr>
              <a:t> d = </a:t>
            </a:r>
            <a:r>
              <a:rPr lang="en-US" sz="1400" dirty="0" smtClean="0">
                <a:solidFill>
                  <a:srgbClr val="0000FF"/>
                </a:solidFill>
              </a:rPr>
              <a:t>delegate</a:t>
            </a:r>
            <a:r>
              <a:rPr lang="en-US" sz="1400" dirty="0" smtClean="0">
                <a:solidFill>
                  <a:srgbClr val="000000"/>
                </a:solidFill>
              </a:rPr>
              <a:t> { x++; </a:t>
            </a:r>
            <a:r>
              <a:rPr lang="en-US" sz="1400" dirty="0" err="1" smtClean="0">
                <a:solidFill>
                  <a:srgbClr val="2B91AF"/>
                </a:solidFill>
              </a:rPr>
              <a:t>Console</a:t>
            </a:r>
            <a:r>
              <a:rPr lang="en-US" sz="1400" dirty="0" err="1" smtClean="0">
                <a:solidFill>
                  <a:srgbClr val="000000"/>
                </a:solidFill>
              </a:rPr>
              <a:t>.WriteLine</a:t>
            </a:r>
            <a:r>
              <a:rPr lang="en-US" sz="1400" dirty="0" smtClean="0">
                <a:solidFill>
                  <a:srgbClr val="000000"/>
                </a:solidFill>
              </a:rPr>
              <a:t>(</a:t>
            </a:r>
            <a:r>
              <a:rPr lang="en-US" sz="1400" dirty="0" smtClean="0">
                <a:solidFill>
                  <a:srgbClr val="A31515"/>
                </a:solidFill>
              </a:rPr>
              <a:t>"delegate: x = {0}"</a:t>
            </a:r>
            <a:r>
              <a:rPr lang="en-US" sz="1400" dirty="0" smtClean="0">
                <a:solidFill>
                  <a:srgbClr val="000000"/>
                </a:solidFill>
              </a:rPr>
              <a:t>, x); };</a:t>
            </a:r>
          </a:p>
          <a:p>
            <a:pPr>
              <a:buNone/>
            </a:pPr>
            <a:r>
              <a:rPr lang="en-US" sz="1400" dirty="0" smtClean="0">
                <a:solidFill>
                  <a:srgbClr val="000000"/>
                </a:solidFill>
              </a:rPr>
              <a:t>        d();  d();</a:t>
            </a:r>
          </a:p>
          <a:p>
            <a:pPr>
              <a:buNone/>
            </a:pPr>
            <a:r>
              <a:rPr lang="en-US" sz="1400" dirty="0" smtClean="0">
                <a:solidFill>
                  <a:srgbClr val="000000"/>
                </a:solidFill>
              </a:rPr>
              <a:t>        </a:t>
            </a:r>
            <a:r>
              <a:rPr lang="en-US" sz="1400" dirty="0" err="1" smtClean="0">
                <a:solidFill>
                  <a:srgbClr val="2B91AF"/>
                </a:solidFill>
              </a:rPr>
              <a:t>Console</a:t>
            </a:r>
            <a:r>
              <a:rPr lang="en-US" sz="1400" dirty="0" err="1" smtClean="0">
                <a:solidFill>
                  <a:srgbClr val="000000"/>
                </a:solidFill>
              </a:rPr>
              <a:t>.WriteLine</a:t>
            </a:r>
            <a:r>
              <a:rPr lang="en-US" sz="1400" dirty="0" smtClean="0">
                <a:solidFill>
                  <a:srgbClr val="000000"/>
                </a:solidFill>
              </a:rPr>
              <a:t>(</a:t>
            </a:r>
            <a:r>
              <a:rPr lang="en-US" sz="1400" dirty="0" smtClean="0">
                <a:solidFill>
                  <a:srgbClr val="A31515"/>
                </a:solidFill>
              </a:rPr>
              <a:t>"</a:t>
            </a:r>
            <a:r>
              <a:rPr lang="en-US" sz="1400" dirty="0" err="1" smtClean="0">
                <a:solidFill>
                  <a:srgbClr val="A31515"/>
                </a:solidFill>
              </a:rPr>
              <a:t>Foo</a:t>
            </a:r>
            <a:r>
              <a:rPr lang="en-US" sz="1400" dirty="0" smtClean="0">
                <a:solidFill>
                  <a:srgbClr val="A31515"/>
                </a:solidFill>
              </a:rPr>
              <a:t>: x = {0}"</a:t>
            </a:r>
            <a:r>
              <a:rPr lang="en-US" sz="1400" dirty="0" smtClean="0">
                <a:solidFill>
                  <a:srgbClr val="000000"/>
                </a:solidFill>
              </a:rPr>
              <a:t>, x);</a:t>
            </a:r>
          </a:p>
          <a:p>
            <a:pPr>
              <a:buNone/>
            </a:pPr>
            <a:r>
              <a:rPr lang="en-US" sz="1400" dirty="0" smtClean="0">
                <a:solidFill>
                  <a:srgbClr val="000000"/>
                </a:solidFill>
              </a:rPr>
              <a:t>        </a:t>
            </a:r>
            <a:r>
              <a:rPr lang="en-US" sz="1400" dirty="0" err="1" smtClean="0">
                <a:solidFill>
                  <a:srgbClr val="2B91AF"/>
                </a:solidFill>
              </a:rPr>
              <a:t>MyDelegate</a:t>
            </a:r>
            <a:r>
              <a:rPr lang="en-US" sz="1400" dirty="0" smtClean="0">
                <a:solidFill>
                  <a:srgbClr val="000000"/>
                </a:solidFill>
              </a:rPr>
              <a:t> d2 = </a:t>
            </a:r>
            <a:r>
              <a:rPr lang="en-US" sz="1400" dirty="0" smtClean="0">
                <a:solidFill>
                  <a:srgbClr val="0000FF"/>
                </a:solidFill>
              </a:rPr>
              <a:t>delegate</a:t>
            </a:r>
            <a:r>
              <a:rPr lang="en-US" sz="1400" dirty="0" smtClean="0">
                <a:solidFill>
                  <a:srgbClr val="000000"/>
                </a:solidFill>
              </a:rPr>
              <a:t> { x += 10; </a:t>
            </a:r>
            <a:r>
              <a:rPr lang="en-US" sz="1400" dirty="0" err="1" smtClean="0">
                <a:solidFill>
                  <a:srgbClr val="2B91AF"/>
                </a:solidFill>
              </a:rPr>
              <a:t>Console</a:t>
            </a:r>
            <a:r>
              <a:rPr lang="en-US" sz="1400" dirty="0" err="1" smtClean="0">
                <a:solidFill>
                  <a:srgbClr val="000000"/>
                </a:solidFill>
              </a:rPr>
              <a:t>.WriteLine</a:t>
            </a:r>
            <a:r>
              <a:rPr lang="en-US" sz="1400" dirty="0" smtClean="0">
                <a:solidFill>
                  <a:srgbClr val="000000"/>
                </a:solidFill>
              </a:rPr>
              <a:t>(</a:t>
            </a:r>
            <a:r>
              <a:rPr lang="en-US" sz="1400" dirty="0" smtClean="0">
                <a:solidFill>
                  <a:srgbClr val="A31515"/>
                </a:solidFill>
              </a:rPr>
              <a:t>"second delegate: x = {0}"</a:t>
            </a:r>
            <a:r>
              <a:rPr lang="en-US" sz="1400" dirty="0" smtClean="0">
                <a:solidFill>
                  <a:srgbClr val="000000"/>
                </a:solidFill>
              </a:rPr>
              <a:t>, x); };</a:t>
            </a:r>
          </a:p>
          <a:p>
            <a:pPr>
              <a:buNone/>
            </a:pPr>
            <a:r>
              <a:rPr lang="en-US" sz="1400" dirty="0" smtClean="0">
                <a:solidFill>
                  <a:srgbClr val="000000"/>
                </a:solidFill>
              </a:rPr>
              <a:t>        d2();  d();</a:t>
            </a:r>
          </a:p>
          <a:p>
            <a:pPr>
              <a:buNone/>
            </a:pPr>
            <a:r>
              <a:rPr lang="en-US" sz="1400" dirty="0" smtClean="0">
                <a:solidFill>
                  <a:srgbClr val="000000"/>
                </a:solidFill>
              </a:rPr>
              <a:t>        </a:t>
            </a:r>
            <a:r>
              <a:rPr lang="en-US" sz="1400" dirty="0" err="1" smtClean="0">
                <a:solidFill>
                  <a:srgbClr val="2B91AF"/>
                </a:solidFill>
              </a:rPr>
              <a:t>Console</a:t>
            </a:r>
            <a:r>
              <a:rPr lang="en-US" sz="1400" dirty="0" err="1" smtClean="0">
                <a:solidFill>
                  <a:srgbClr val="000000"/>
                </a:solidFill>
              </a:rPr>
              <a:t>.WriteLine</a:t>
            </a:r>
            <a:r>
              <a:rPr lang="en-US" sz="1400" dirty="0" smtClean="0">
                <a:solidFill>
                  <a:srgbClr val="000000"/>
                </a:solidFill>
              </a:rPr>
              <a:t>(</a:t>
            </a:r>
            <a:r>
              <a:rPr lang="en-US" sz="1400" dirty="0" smtClean="0">
                <a:solidFill>
                  <a:srgbClr val="A31515"/>
                </a:solidFill>
              </a:rPr>
              <a:t>"</a:t>
            </a:r>
            <a:r>
              <a:rPr lang="en-US" sz="1400" dirty="0" err="1" smtClean="0">
                <a:solidFill>
                  <a:srgbClr val="A31515"/>
                </a:solidFill>
              </a:rPr>
              <a:t>Foo</a:t>
            </a:r>
            <a:r>
              <a:rPr lang="en-US" sz="1400" dirty="0" smtClean="0">
                <a:solidFill>
                  <a:srgbClr val="A31515"/>
                </a:solidFill>
              </a:rPr>
              <a:t>: x = {0}"</a:t>
            </a:r>
            <a:r>
              <a:rPr lang="en-US" sz="1400" dirty="0" smtClean="0">
                <a:solidFill>
                  <a:srgbClr val="000000"/>
                </a:solidFill>
              </a:rPr>
              <a:t>, x);</a:t>
            </a:r>
          </a:p>
          <a:p>
            <a:pPr>
              <a:buNone/>
            </a:pPr>
            <a:r>
              <a:rPr lang="en-US" sz="1400" dirty="0" smtClean="0">
                <a:solidFill>
                  <a:srgbClr val="000000"/>
                </a:solidFill>
              </a:rPr>
              <a:t>        </a:t>
            </a:r>
            <a:r>
              <a:rPr lang="en-US" sz="1400" dirty="0" smtClean="0">
                <a:solidFill>
                  <a:srgbClr val="0000FF"/>
                </a:solidFill>
              </a:rPr>
              <a:t>return</a:t>
            </a:r>
            <a:r>
              <a:rPr lang="en-US" sz="1400" dirty="0" smtClean="0">
                <a:solidFill>
                  <a:srgbClr val="000000"/>
                </a:solidFill>
              </a:rPr>
              <a:t> d2;</a:t>
            </a:r>
          </a:p>
          <a:p>
            <a:pPr>
              <a:buNone/>
            </a:pPr>
            <a:r>
              <a:rPr lang="en-US" sz="1400" dirty="0" smtClean="0">
                <a:solidFill>
                  <a:srgbClr val="000000"/>
                </a:solidFill>
              </a:rPr>
              <a:t>     }</a:t>
            </a:r>
          </a:p>
        </p:txBody>
      </p:sp>
      <p:sp>
        <p:nvSpPr>
          <p:cNvPr id="8196" name="Rectangle 5"/>
          <p:cNvSpPr>
            <a:spLocks noChangeArrowheads="1"/>
          </p:cNvSpPr>
          <p:nvPr/>
        </p:nvSpPr>
        <p:spPr bwMode="auto">
          <a:xfrm>
            <a:off x="6248400" y="3470275"/>
            <a:ext cx="2895600" cy="338772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latin typeface="Courier New" pitchFamily="49" charset="0"/>
              </a:rPr>
              <a:t>--- </a:t>
            </a:r>
            <a:r>
              <a:rPr lang="en-US" sz="1200" noProof="1">
                <a:solidFill>
                  <a:schemeClr val="bg1"/>
                </a:solidFill>
                <a:latin typeface="Courier New" pitchFamily="49" charset="0"/>
              </a:rPr>
              <a:t>Main: Foo()();</a:t>
            </a:r>
          </a:p>
          <a:p>
            <a:r>
              <a:rPr lang="en-US" sz="1200" noProof="1">
                <a:solidFill>
                  <a:schemeClr val="bg1"/>
                </a:solidFill>
                <a:latin typeface="Courier New" pitchFamily="49" charset="0"/>
              </a:rPr>
              <a:t>Foo: x = 1</a:t>
            </a:r>
          </a:p>
          <a:p>
            <a:r>
              <a:rPr lang="en-US" sz="1200" noProof="1">
                <a:solidFill>
                  <a:schemeClr val="bg1"/>
                </a:solidFill>
                <a:latin typeface="Courier New" pitchFamily="49" charset="0"/>
              </a:rPr>
              <a:t>delegate: x = 2</a:t>
            </a:r>
          </a:p>
          <a:p>
            <a:r>
              <a:rPr lang="en-US" sz="1200" noProof="1">
                <a:solidFill>
                  <a:schemeClr val="bg1"/>
                </a:solidFill>
                <a:latin typeface="Courier New" pitchFamily="49" charset="0"/>
              </a:rPr>
              <a:t>delegate: x = 3</a:t>
            </a:r>
          </a:p>
          <a:p>
            <a:r>
              <a:rPr lang="en-US" sz="1200" noProof="1">
                <a:solidFill>
                  <a:schemeClr val="bg1"/>
                </a:solidFill>
                <a:latin typeface="Courier New" pitchFamily="49" charset="0"/>
              </a:rPr>
              <a:t>Foo: x = 3</a:t>
            </a:r>
          </a:p>
          <a:p>
            <a:r>
              <a:rPr lang="en-US" sz="1200" noProof="1">
                <a:solidFill>
                  <a:schemeClr val="bg1"/>
                </a:solidFill>
                <a:latin typeface="Courier New" pitchFamily="49" charset="0"/>
              </a:rPr>
              <a:t>second delegate: x = 13</a:t>
            </a:r>
          </a:p>
          <a:p>
            <a:r>
              <a:rPr lang="en-US" sz="1200" noProof="1">
                <a:solidFill>
                  <a:schemeClr val="bg1"/>
                </a:solidFill>
                <a:latin typeface="Courier New" pitchFamily="49" charset="0"/>
              </a:rPr>
              <a:t>delegate: x = 14</a:t>
            </a:r>
          </a:p>
          <a:p>
            <a:r>
              <a:rPr lang="en-US" sz="1200" noProof="1">
                <a:solidFill>
                  <a:schemeClr val="bg1"/>
                </a:solidFill>
                <a:latin typeface="Courier New" pitchFamily="49" charset="0"/>
              </a:rPr>
              <a:t>Foo: x = 14</a:t>
            </a:r>
          </a:p>
          <a:p>
            <a:r>
              <a:rPr lang="en-US" sz="1200" noProof="1">
                <a:solidFill>
                  <a:schemeClr val="bg1"/>
                </a:solidFill>
                <a:latin typeface="Courier New" pitchFamily="49" charset="0"/>
              </a:rPr>
              <a:t>second delegate: x = 24</a:t>
            </a:r>
          </a:p>
          <a:p>
            <a:r>
              <a:rPr lang="en-US" sz="1200" dirty="0">
                <a:solidFill>
                  <a:schemeClr val="bg1"/>
                </a:solidFill>
                <a:latin typeface="Courier New" pitchFamily="49" charset="0"/>
              </a:rPr>
              <a:t>--- </a:t>
            </a:r>
            <a:r>
              <a:rPr lang="en-US" sz="1200" noProof="1">
                <a:solidFill>
                  <a:schemeClr val="bg1"/>
                </a:solidFill>
                <a:latin typeface="Courier New" pitchFamily="49" charset="0"/>
              </a:rPr>
              <a:t>Main: Foo()();</a:t>
            </a:r>
          </a:p>
          <a:p>
            <a:r>
              <a:rPr lang="en-US" sz="1200" noProof="1">
                <a:solidFill>
                  <a:schemeClr val="bg1"/>
                </a:solidFill>
                <a:latin typeface="Courier New" pitchFamily="49" charset="0"/>
              </a:rPr>
              <a:t>Foo: x = 1</a:t>
            </a:r>
          </a:p>
          <a:p>
            <a:r>
              <a:rPr lang="en-US" sz="1200" noProof="1">
                <a:solidFill>
                  <a:schemeClr val="bg1"/>
                </a:solidFill>
                <a:latin typeface="Courier New" pitchFamily="49" charset="0"/>
              </a:rPr>
              <a:t>delegate: x = 2</a:t>
            </a:r>
          </a:p>
          <a:p>
            <a:r>
              <a:rPr lang="en-US" sz="1200" noProof="1">
                <a:solidFill>
                  <a:schemeClr val="bg1"/>
                </a:solidFill>
                <a:latin typeface="Courier New" pitchFamily="49" charset="0"/>
              </a:rPr>
              <a:t>delegate: x = 3</a:t>
            </a:r>
          </a:p>
          <a:p>
            <a:r>
              <a:rPr lang="en-US" sz="1200" noProof="1">
                <a:solidFill>
                  <a:schemeClr val="bg1"/>
                </a:solidFill>
                <a:latin typeface="Courier New" pitchFamily="49" charset="0"/>
              </a:rPr>
              <a:t>Foo: x = 3</a:t>
            </a:r>
          </a:p>
          <a:p>
            <a:r>
              <a:rPr lang="en-US" sz="1200" noProof="1">
                <a:solidFill>
                  <a:schemeClr val="bg1"/>
                </a:solidFill>
                <a:latin typeface="Courier New" pitchFamily="49" charset="0"/>
              </a:rPr>
              <a:t>second delegate: x = 13</a:t>
            </a:r>
          </a:p>
          <a:p>
            <a:r>
              <a:rPr lang="en-US" sz="1200" noProof="1">
                <a:solidFill>
                  <a:schemeClr val="bg1"/>
                </a:solidFill>
                <a:latin typeface="Courier New" pitchFamily="49" charset="0"/>
              </a:rPr>
              <a:t>delegate: x = 14</a:t>
            </a:r>
          </a:p>
          <a:p>
            <a:r>
              <a:rPr lang="en-US" sz="1200" noProof="1">
                <a:solidFill>
                  <a:schemeClr val="bg1"/>
                </a:solidFill>
                <a:latin typeface="Courier New" pitchFamily="49" charset="0"/>
              </a:rPr>
              <a:t>Foo: x = 14</a:t>
            </a:r>
          </a:p>
          <a:p>
            <a:r>
              <a:rPr lang="en-US" sz="1200" noProof="1">
                <a:solidFill>
                  <a:schemeClr val="bg1"/>
                </a:solidFill>
                <a:latin typeface="Courier New" pitchFamily="49" charset="0"/>
              </a:rPr>
              <a:t>second delegate: x = 24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905000" y="4724400"/>
            <a:ext cx="3648691" cy="1815882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>
              <a:buNone/>
            </a:pPr>
            <a:r>
              <a:rPr lang="en-US" sz="1400" dirty="0" smtClean="0">
                <a:solidFill>
                  <a:srgbClr val="000000"/>
                </a:solidFill>
              </a:rPr>
              <a:t>     </a:t>
            </a:r>
            <a:r>
              <a:rPr lang="en-US" sz="1400" dirty="0" smtClean="0">
                <a:solidFill>
                  <a:srgbClr val="0000FF"/>
                </a:solidFill>
              </a:rPr>
              <a:t>static</a:t>
            </a:r>
            <a:r>
              <a:rPr lang="en-US" sz="1400" dirty="0" smtClean="0">
                <a:solidFill>
                  <a:srgbClr val="000000"/>
                </a:solidFill>
              </a:rPr>
              <a:t> </a:t>
            </a:r>
            <a:r>
              <a:rPr lang="en-US" sz="1400" dirty="0" smtClean="0">
                <a:solidFill>
                  <a:srgbClr val="0000FF"/>
                </a:solidFill>
              </a:rPr>
              <a:t>void</a:t>
            </a:r>
            <a:r>
              <a:rPr lang="en-US" sz="1400" dirty="0" smtClean="0">
                <a:solidFill>
                  <a:srgbClr val="000000"/>
                </a:solidFill>
              </a:rPr>
              <a:t> Main(</a:t>
            </a:r>
            <a:r>
              <a:rPr lang="en-US" sz="1400" dirty="0" smtClean="0">
                <a:solidFill>
                  <a:srgbClr val="0000FF"/>
                </a:solidFill>
              </a:rPr>
              <a:t>string</a:t>
            </a:r>
            <a:r>
              <a:rPr lang="en-US" sz="1400" dirty="0" smtClean="0">
                <a:solidFill>
                  <a:srgbClr val="000000"/>
                </a:solidFill>
              </a:rPr>
              <a:t>[] </a:t>
            </a:r>
            <a:r>
              <a:rPr lang="en-US" sz="1400" dirty="0" err="1" smtClean="0">
                <a:solidFill>
                  <a:srgbClr val="000000"/>
                </a:solidFill>
              </a:rPr>
              <a:t>args</a:t>
            </a:r>
            <a:r>
              <a:rPr lang="en-US" sz="1400" dirty="0" smtClean="0">
                <a:solidFill>
                  <a:srgbClr val="000000"/>
                </a:solidFill>
              </a:rPr>
              <a:t>) {</a:t>
            </a:r>
          </a:p>
          <a:p>
            <a:pPr>
              <a:buNone/>
            </a:pPr>
            <a:r>
              <a:rPr lang="en-US" sz="1400" dirty="0" smtClean="0">
                <a:solidFill>
                  <a:srgbClr val="000000"/>
                </a:solidFill>
              </a:rPr>
              <a:t>        </a:t>
            </a:r>
            <a:r>
              <a:rPr lang="en-US" sz="1400" dirty="0" err="1" smtClean="0">
                <a:solidFill>
                  <a:srgbClr val="2B91AF"/>
                </a:solidFill>
              </a:rPr>
              <a:t>Console</a:t>
            </a:r>
            <a:r>
              <a:rPr lang="en-US" sz="1400" dirty="0" err="1" smtClean="0">
                <a:solidFill>
                  <a:srgbClr val="000000"/>
                </a:solidFill>
              </a:rPr>
              <a:t>.WriteLine</a:t>
            </a:r>
            <a:r>
              <a:rPr lang="en-US" sz="1400" dirty="0" smtClean="0">
                <a:solidFill>
                  <a:srgbClr val="000000"/>
                </a:solidFill>
              </a:rPr>
              <a:t>(</a:t>
            </a:r>
            <a:r>
              <a:rPr lang="en-US" sz="1400" dirty="0" smtClean="0">
                <a:solidFill>
                  <a:srgbClr val="A31515"/>
                </a:solidFill>
              </a:rPr>
              <a:t>"--- Main: </a:t>
            </a:r>
            <a:r>
              <a:rPr lang="en-US" sz="1400" dirty="0" err="1" smtClean="0">
                <a:solidFill>
                  <a:srgbClr val="A31515"/>
                </a:solidFill>
              </a:rPr>
              <a:t>Foo</a:t>
            </a:r>
            <a:r>
              <a:rPr lang="en-US" sz="1400" dirty="0" smtClean="0">
                <a:solidFill>
                  <a:srgbClr val="A31515"/>
                </a:solidFill>
              </a:rPr>
              <a:t>()();"</a:t>
            </a:r>
            <a:r>
              <a:rPr lang="en-US" sz="1400" dirty="0" smtClean="0">
                <a:solidFill>
                  <a:srgbClr val="000000"/>
                </a:solidFill>
              </a:rPr>
              <a:t>);</a:t>
            </a:r>
          </a:p>
          <a:p>
            <a:pPr>
              <a:buNone/>
            </a:pPr>
            <a:r>
              <a:rPr lang="en-US" sz="1400" dirty="0" smtClean="0">
                <a:solidFill>
                  <a:srgbClr val="000000"/>
                </a:solidFill>
              </a:rPr>
              <a:t>        </a:t>
            </a:r>
            <a:r>
              <a:rPr lang="en-US" sz="1400" dirty="0" err="1" smtClean="0">
                <a:solidFill>
                  <a:srgbClr val="000000"/>
                </a:solidFill>
              </a:rPr>
              <a:t>Foo</a:t>
            </a:r>
            <a:r>
              <a:rPr lang="en-US" sz="1400" dirty="0" smtClean="0">
                <a:solidFill>
                  <a:srgbClr val="000000"/>
                </a:solidFill>
              </a:rPr>
              <a:t>()();</a:t>
            </a:r>
          </a:p>
          <a:p>
            <a:pPr>
              <a:buNone/>
            </a:pPr>
            <a:r>
              <a:rPr lang="en-US" sz="1400" dirty="0" smtClean="0">
                <a:solidFill>
                  <a:srgbClr val="000000"/>
                </a:solidFill>
              </a:rPr>
              <a:t>        </a:t>
            </a:r>
            <a:r>
              <a:rPr lang="en-US" sz="1400" dirty="0" err="1" smtClean="0">
                <a:solidFill>
                  <a:srgbClr val="2B91AF"/>
                </a:solidFill>
              </a:rPr>
              <a:t>Console</a:t>
            </a:r>
            <a:r>
              <a:rPr lang="en-US" sz="1400" dirty="0" err="1" smtClean="0">
                <a:solidFill>
                  <a:srgbClr val="000000"/>
                </a:solidFill>
              </a:rPr>
              <a:t>.WriteLine</a:t>
            </a:r>
            <a:r>
              <a:rPr lang="en-US" sz="1400" dirty="0" smtClean="0">
                <a:solidFill>
                  <a:srgbClr val="000000"/>
                </a:solidFill>
              </a:rPr>
              <a:t>(</a:t>
            </a:r>
            <a:r>
              <a:rPr lang="en-US" sz="1400" dirty="0" smtClean="0">
                <a:solidFill>
                  <a:srgbClr val="A31515"/>
                </a:solidFill>
              </a:rPr>
              <a:t>"--- Main: </a:t>
            </a:r>
            <a:r>
              <a:rPr lang="en-US" sz="1400" dirty="0" err="1" smtClean="0">
                <a:solidFill>
                  <a:srgbClr val="A31515"/>
                </a:solidFill>
              </a:rPr>
              <a:t>Foo</a:t>
            </a:r>
            <a:r>
              <a:rPr lang="en-US" sz="1400" dirty="0" smtClean="0">
                <a:solidFill>
                  <a:srgbClr val="A31515"/>
                </a:solidFill>
              </a:rPr>
              <a:t>()();"</a:t>
            </a:r>
            <a:r>
              <a:rPr lang="en-US" sz="1400" dirty="0" smtClean="0">
                <a:solidFill>
                  <a:srgbClr val="000000"/>
                </a:solidFill>
              </a:rPr>
              <a:t>);</a:t>
            </a:r>
          </a:p>
          <a:p>
            <a:pPr>
              <a:buNone/>
            </a:pPr>
            <a:r>
              <a:rPr lang="en-US" sz="1400" dirty="0" smtClean="0">
                <a:solidFill>
                  <a:srgbClr val="000000"/>
                </a:solidFill>
              </a:rPr>
              <a:t>        </a:t>
            </a:r>
            <a:r>
              <a:rPr lang="en-US" sz="1400" dirty="0" err="1" smtClean="0">
                <a:solidFill>
                  <a:srgbClr val="000000"/>
                </a:solidFill>
              </a:rPr>
              <a:t>Foo</a:t>
            </a:r>
            <a:r>
              <a:rPr lang="en-US" sz="1400" dirty="0" smtClean="0">
                <a:solidFill>
                  <a:srgbClr val="000000"/>
                </a:solidFill>
              </a:rPr>
              <a:t>()();</a:t>
            </a:r>
          </a:p>
          <a:p>
            <a:pPr>
              <a:buNone/>
            </a:pPr>
            <a:r>
              <a:rPr lang="en-US" sz="1400" dirty="0" smtClean="0">
                <a:solidFill>
                  <a:srgbClr val="000000"/>
                </a:solidFill>
              </a:rPr>
              <a:t>    }</a:t>
            </a:r>
          </a:p>
          <a:p>
            <a:pPr>
              <a:buNone/>
            </a:pPr>
            <a:r>
              <a:rPr lang="en-US" sz="1400" dirty="0" smtClean="0">
                <a:solidFill>
                  <a:srgbClr val="000000"/>
                </a:solidFill>
              </a:rPr>
              <a:t>}</a:t>
            </a:r>
          </a:p>
          <a:p>
            <a:endParaRPr lang="en-US" sz="1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819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8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8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81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81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81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819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819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819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819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819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2000"/>
                                        <p:tgtEl>
                                          <p:spTgt spid="819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819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2000"/>
                                        <p:tgtEl>
                                          <p:spTgt spid="819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2000"/>
                                        <p:tgtEl>
                                          <p:spTgt spid="819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2000"/>
                                        <p:tgtEl>
                                          <p:spTgt spid="819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2000"/>
                                        <p:tgtEl>
                                          <p:spTgt spid="8196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2000"/>
                                        <p:tgtEl>
                                          <p:spTgt spid="8196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6" grpId="0" build="allAtOnce" animBg="1"/>
      <p:bldP spid="5" grpId="0" build="allAtOnce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Programming in C#</a:t>
            </a:r>
            <a:br>
              <a:rPr lang="en-US" smtClean="0"/>
            </a:br>
            <a:r>
              <a:rPr lang="en-US" smtClean="0"/>
              <a:t>	</a:t>
            </a:r>
            <a:r>
              <a:rPr lang="en-US" sz="3800" i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Anonymous Methods</a:t>
            </a:r>
            <a:endParaRPr lang="en-US" i="1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ctr" eaLnBrk="1" hangingPunct="1">
              <a:lnSpc>
                <a:spcPct val="90000"/>
              </a:lnSpc>
            </a:pPr>
            <a:r>
              <a:rPr lang="en-US" sz="3600" smtClean="0"/>
              <a:t>CSE 494R</a:t>
            </a:r>
          </a:p>
          <a:p>
            <a:pPr algn="ctr" eaLnBrk="1" hangingPunct="1">
              <a:lnSpc>
                <a:spcPct val="90000"/>
              </a:lnSpc>
            </a:pPr>
            <a:r>
              <a:rPr lang="en-US" sz="2400" smtClean="0"/>
              <a:t>(proposed course for 459 Programming in C#)</a:t>
            </a:r>
          </a:p>
          <a:p>
            <a:pPr algn="ctr" eaLnBrk="1" hangingPunct="1">
              <a:lnSpc>
                <a:spcPct val="90000"/>
              </a:lnSpc>
            </a:pPr>
            <a:r>
              <a:rPr lang="en-US" sz="3600" smtClean="0"/>
              <a:t>Prof. Roger Crawfis</a:t>
            </a:r>
            <a:endParaRPr lang="en-US" sz="2800" smtClean="0"/>
          </a:p>
          <a:p>
            <a:pPr eaLnBrk="1" hangingPunct="1">
              <a:lnSpc>
                <a:spcPct val="90000"/>
              </a:lnSpc>
            </a:pPr>
            <a:endParaRPr 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Programming in C#</a:t>
            </a:r>
            <a:br>
              <a:rPr lang="en-US" dirty="0" smtClean="0"/>
            </a:br>
            <a:r>
              <a:rPr lang="en-US" dirty="0" smtClean="0"/>
              <a:t>	</a:t>
            </a:r>
            <a:r>
              <a:rPr lang="en-US" sz="3200" i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Lambda Expressions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ctr" eaLnBrk="1" hangingPunct="1">
              <a:lnSpc>
                <a:spcPct val="90000"/>
              </a:lnSpc>
            </a:pPr>
            <a:r>
              <a:rPr lang="en-US" sz="3600" smtClean="0"/>
              <a:t>CSE 494R</a:t>
            </a:r>
          </a:p>
          <a:p>
            <a:pPr algn="ctr" eaLnBrk="1" hangingPunct="1">
              <a:lnSpc>
                <a:spcPct val="90000"/>
              </a:lnSpc>
            </a:pPr>
            <a:r>
              <a:rPr lang="en-US" sz="2400" smtClean="0"/>
              <a:t>(proposed course for 459 Programming in C#)</a:t>
            </a:r>
          </a:p>
          <a:p>
            <a:pPr algn="ctr" eaLnBrk="1" hangingPunct="1">
              <a:lnSpc>
                <a:spcPct val="90000"/>
              </a:lnSpc>
            </a:pPr>
            <a:r>
              <a:rPr lang="en-US" sz="3600" smtClean="0"/>
              <a:t>Prof. Roger Crawfis</a:t>
            </a:r>
            <a:endParaRPr lang="en-US" sz="2800" smtClean="0"/>
          </a:p>
          <a:p>
            <a:pPr eaLnBrk="1" hangingPunct="1">
              <a:lnSpc>
                <a:spcPct val="90000"/>
              </a:lnSpc>
            </a:pPr>
            <a:endParaRPr 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Lambda </a:t>
            </a:r>
            <a:r>
              <a:rPr lang="en-US" dirty="0" smtClean="0"/>
              <a:t>Expressions</a:t>
            </a:r>
            <a:endParaRPr lang="en-US" dirty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/>
              <a:t>Generalized function syntax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 </a:t>
            </a:r>
            <a:r>
              <a:rPr lang="en-US" dirty="0">
                <a:latin typeface="Symbol" pitchFamily="18" charset="2"/>
                <a:sym typeface="Symbol" pitchFamily="18" charset="2"/>
              </a:rPr>
              <a:t></a:t>
            </a:r>
            <a:r>
              <a:rPr lang="en-US" dirty="0"/>
              <a:t> x . x + 1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in C# 3.0, have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x =&gt; x + 1</a:t>
            </a:r>
          </a:p>
          <a:p>
            <a:pPr>
              <a:lnSpc>
                <a:spcPct val="90000"/>
              </a:lnSpc>
            </a:pPr>
            <a:r>
              <a:rPr lang="en-US" dirty="0"/>
              <a:t>From anonymous delegate syntax:</a:t>
            </a:r>
          </a:p>
          <a:p>
            <a:pPr lvl="1">
              <a:lnSpc>
                <a:spcPct val="90000"/>
              </a:lnSpc>
            </a:pPr>
            <a:r>
              <a:rPr lang="en-US" b="1" dirty="0" smtClean="0">
                <a:solidFill>
                  <a:srgbClr val="0070C0"/>
                </a:solidFill>
              </a:rPr>
              <a:t>delegate</a:t>
            </a:r>
            <a:r>
              <a:rPr lang="en-US" b="1" dirty="0" smtClean="0"/>
              <a:t>(</a:t>
            </a:r>
            <a:r>
              <a:rPr lang="en-US" b="1" dirty="0" err="1" smtClean="0">
                <a:solidFill>
                  <a:srgbClr val="0070C0"/>
                </a:solidFill>
              </a:rPr>
              <a:t>int</a:t>
            </a:r>
            <a:r>
              <a:rPr lang="en-US" b="1" dirty="0" smtClean="0"/>
              <a:t> </a:t>
            </a:r>
            <a:r>
              <a:rPr lang="en-US" b="1" dirty="0"/>
              <a:t>x) { </a:t>
            </a:r>
            <a:r>
              <a:rPr lang="en-US" b="1" dirty="0">
                <a:solidFill>
                  <a:srgbClr val="0070C0"/>
                </a:solidFill>
              </a:rPr>
              <a:t>return</a:t>
            </a:r>
            <a:r>
              <a:rPr lang="en-US" b="1" dirty="0"/>
              <a:t> x + 1;}</a:t>
            </a:r>
          </a:p>
          <a:p>
            <a:pPr>
              <a:lnSpc>
                <a:spcPct val="90000"/>
              </a:lnSpc>
            </a:pPr>
            <a:r>
              <a:rPr lang="en-US" dirty="0"/>
              <a:t>Can have implicitly typed variables</a:t>
            </a:r>
          </a:p>
          <a:p>
            <a:pPr>
              <a:lnSpc>
                <a:spcPct val="90000"/>
              </a:lnSpc>
            </a:pPr>
            <a:r>
              <a:rPr lang="en-US" dirty="0"/>
              <a:t>Can have more than one variable</a:t>
            </a:r>
          </a:p>
          <a:p>
            <a:pPr>
              <a:lnSpc>
                <a:spcPct val="90000"/>
              </a:lnSpc>
            </a:pPr>
            <a:r>
              <a:rPr lang="en-US" dirty="0"/>
              <a:t>Can have expression or statement </a:t>
            </a:r>
            <a:r>
              <a:rPr lang="en-US" dirty="0" smtClean="0"/>
              <a:t>body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Lambda Expressions</a:t>
            </a:r>
            <a:endParaRPr lang="cs-CZ" dirty="0" smtClean="0"/>
          </a:p>
        </p:txBody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0063" y="1500188"/>
            <a:ext cx="8229600" cy="4411662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Expression or statement body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Implicitly or explicitly typed parameters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Examples: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b="1" dirty="0" smtClean="0"/>
              <a:t>    </a:t>
            </a:r>
            <a:r>
              <a:rPr lang="cs-CZ" sz="2000" b="1" dirty="0" smtClean="0"/>
              <a:t>x =&gt; x + 1    </a:t>
            </a:r>
            <a:r>
              <a:rPr lang="en-US" sz="2000" b="1" dirty="0" smtClean="0"/>
              <a:t>                     </a:t>
            </a:r>
            <a:r>
              <a:rPr lang="cs-CZ" sz="2000" dirty="0" smtClean="0">
                <a:solidFill>
                  <a:srgbClr val="008000"/>
                </a:solidFill>
              </a:rPr>
              <a:t>// Implicitly typed, expression body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dirty="0" smtClean="0"/>
              <a:t>    </a:t>
            </a:r>
            <a:r>
              <a:rPr lang="cs-CZ" sz="2000" b="1" dirty="0" smtClean="0"/>
              <a:t>x =&gt; { </a:t>
            </a:r>
            <a:r>
              <a:rPr lang="cs-CZ" sz="2000" b="1" dirty="0" smtClean="0">
                <a:solidFill>
                  <a:srgbClr val="0070C0"/>
                </a:solidFill>
              </a:rPr>
              <a:t>return</a:t>
            </a:r>
            <a:r>
              <a:rPr lang="cs-CZ" sz="2000" b="1" dirty="0" smtClean="0"/>
              <a:t> x + 1; }</a:t>
            </a:r>
            <a:r>
              <a:rPr lang="en-US" sz="2000" b="1" dirty="0" smtClean="0"/>
              <a:t>    </a:t>
            </a:r>
            <a:r>
              <a:rPr lang="cs-CZ" sz="2000" b="1" dirty="0" smtClean="0"/>
              <a:t>   </a:t>
            </a:r>
            <a:r>
              <a:rPr lang="cs-CZ" sz="2000" dirty="0" smtClean="0">
                <a:solidFill>
                  <a:srgbClr val="008000"/>
                </a:solidFill>
              </a:rPr>
              <a:t>// Implicitly typed, statement body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dirty="0" smtClean="0"/>
              <a:t>    </a:t>
            </a:r>
            <a:r>
              <a:rPr lang="cs-CZ" sz="2000" b="1" dirty="0" smtClean="0"/>
              <a:t>(</a:t>
            </a:r>
            <a:r>
              <a:rPr lang="cs-CZ" sz="2000" b="1" dirty="0" smtClean="0">
                <a:solidFill>
                  <a:srgbClr val="0070C0"/>
                </a:solidFill>
              </a:rPr>
              <a:t>int</a:t>
            </a:r>
            <a:r>
              <a:rPr lang="cs-CZ" sz="2000" b="1" dirty="0" smtClean="0"/>
              <a:t> x) =&gt; x + 1        </a:t>
            </a:r>
            <a:r>
              <a:rPr lang="en-US" sz="2000" b="1" dirty="0" smtClean="0"/>
              <a:t>         </a:t>
            </a:r>
            <a:r>
              <a:rPr lang="cs-CZ" sz="2000" dirty="0" smtClean="0">
                <a:solidFill>
                  <a:srgbClr val="008000"/>
                </a:solidFill>
              </a:rPr>
              <a:t>// Explicitly typed, expression body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dirty="0" smtClean="0"/>
              <a:t>    </a:t>
            </a:r>
            <a:r>
              <a:rPr lang="cs-CZ" sz="2000" b="1" dirty="0" smtClean="0"/>
              <a:t>(</a:t>
            </a:r>
            <a:r>
              <a:rPr lang="cs-CZ" sz="2000" b="1" dirty="0" smtClean="0">
                <a:solidFill>
                  <a:srgbClr val="0070C0"/>
                </a:solidFill>
              </a:rPr>
              <a:t>int</a:t>
            </a:r>
            <a:r>
              <a:rPr lang="cs-CZ" sz="2000" b="1" dirty="0" smtClean="0"/>
              <a:t> x) =&gt; { </a:t>
            </a:r>
            <a:r>
              <a:rPr lang="cs-CZ" sz="2000" b="1" dirty="0" smtClean="0">
                <a:solidFill>
                  <a:srgbClr val="0070C0"/>
                </a:solidFill>
              </a:rPr>
              <a:t>return</a:t>
            </a:r>
            <a:r>
              <a:rPr lang="cs-CZ" sz="2000" b="1" dirty="0" smtClean="0"/>
              <a:t> x + 1; }    </a:t>
            </a:r>
            <a:r>
              <a:rPr lang="cs-CZ" sz="2000" dirty="0" smtClean="0">
                <a:solidFill>
                  <a:srgbClr val="008000"/>
                </a:solidFill>
              </a:rPr>
              <a:t>// Explicitly typed, statement body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dirty="0" smtClean="0"/>
              <a:t>    </a:t>
            </a:r>
            <a:r>
              <a:rPr lang="cs-CZ" sz="2000" b="1" dirty="0" smtClean="0"/>
              <a:t>(x, y) =&gt; x * y        </a:t>
            </a:r>
            <a:r>
              <a:rPr lang="en-US" sz="2000" b="1" dirty="0" smtClean="0"/>
              <a:t>           </a:t>
            </a:r>
            <a:r>
              <a:rPr lang="cs-CZ" sz="2000" dirty="0" smtClean="0">
                <a:solidFill>
                  <a:srgbClr val="008000"/>
                </a:solidFill>
              </a:rPr>
              <a:t>// Multiple parameters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dirty="0" smtClean="0"/>
              <a:t>    </a:t>
            </a:r>
            <a:r>
              <a:rPr lang="cs-CZ" sz="2000" b="1" dirty="0" smtClean="0"/>
              <a:t>() =&gt; </a:t>
            </a:r>
            <a:r>
              <a:rPr lang="cs-CZ" sz="2000" b="1" dirty="0" smtClean="0">
                <a:solidFill>
                  <a:srgbClr val="00B0F0"/>
                </a:solidFill>
              </a:rPr>
              <a:t>Console</a:t>
            </a:r>
            <a:r>
              <a:rPr lang="cs-CZ" sz="2000" b="1" dirty="0" smtClean="0"/>
              <a:t>.WriteLine()  </a:t>
            </a:r>
            <a:r>
              <a:rPr lang="cs-CZ" sz="2000" dirty="0" smtClean="0">
                <a:solidFill>
                  <a:srgbClr val="008000"/>
                </a:solidFill>
              </a:rPr>
              <a:t>// No parameters</a:t>
            </a:r>
            <a:endParaRPr lang="en-US" sz="2000" dirty="0" smtClean="0">
              <a:solidFill>
                <a:srgbClr val="008000"/>
              </a:solidFill>
            </a:endParaRPr>
          </a:p>
          <a:p>
            <a:pPr eaLnBrk="1" hangingPunct="1">
              <a:lnSpc>
                <a:spcPct val="80000"/>
              </a:lnSpc>
              <a:buNone/>
            </a:pPr>
            <a:r>
              <a:rPr lang="en-US" sz="2000" b="1" dirty="0" smtClean="0">
                <a:solidFill>
                  <a:srgbClr val="008000"/>
                </a:solidFill>
              </a:rPr>
              <a:t>    </a:t>
            </a:r>
            <a:r>
              <a:rPr lang="en-US" sz="2000" b="1" dirty="0" err="1" smtClean="0"/>
              <a:t>personList.RemoveAll</a:t>
            </a:r>
            <a:r>
              <a:rPr lang="en-US" sz="2000" b="1" dirty="0" smtClean="0"/>
              <a:t>(p =&gt; </a:t>
            </a:r>
            <a:r>
              <a:rPr lang="en-US" sz="2000" b="1" dirty="0" err="1" smtClean="0"/>
              <a:t>p.DateOfBirth.Year</a:t>
            </a:r>
            <a:r>
              <a:rPr lang="en-US" sz="2000" b="1" dirty="0" smtClean="0"/>
              <a:t> &lt; 1980);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000" dirty="0" smtClean="0">
              <a:solidFill>
                <a:srgbClr val="008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Lambda Expressions</a:t>
            </a:r>
            <a:endParaRPr lang="cs-CZ" dirty="0" smtClean="0"/>
          </a:p>
        </p:txBody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Lambda expressions participate in inference process of type arguments of generic methods</a:t>
            </a:r>
          </a:p>
          <a:p>
            <a:pPr eaLnBrk="1" hangingPunct="1"/>
            <a:r>
              <a:rPr lang="en-US" sz="2800" dirty="0" smtClean="0"/>
              <a:t>In initial phase, nothing is inferred from arguments that are lambda expressions</a:t>
            </a:r>
          </a:p>
          <a:p>
            <a:pPr eaLnBrk="1" hangingPunct="1"/>
            <a:r>
              <a:rPr lang="en-US" sz="2800" dirty="0" smtClean="0"/>
              <a:t>Following the initial phase, additional inferences are made from lambda expressions using an iterative process</a:t>
            </a:r>
            <a:endParaRPr lang="cs-CZ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Lambda Expressions</a:t>
            </a:r>
            <a:endParaRPr lang="en-US" dirty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Type </a:t>
            </a:r>
            <a:r>
              <a:rPr lang="en-US" dirty="0" smtClean="0"/>
              <a:t>inference</a:t>
            </a:r>
          </a:p>
          <a:p>
            <a:pPr lvl="1">
              <a:buNone/>
            </a:pPr>
            <a:r>
              <a:rPr lang="en-US" sz="1900" b="1" dirty="0" smtClean="0">
                <a:solidFill>
                  <a:srgbClr val="0070C0"/>
                </a:solidFill>
              </a:rPr>
              <a:t>public </a:t>
            </a:r>
            <a:r>
              <a:rPr lang="en-US" sz="1900" b="1" dirty="0">
                <a:solidFill>
                  <a:srgbClr val="0070C0"/>
                </a:solidFill>
              </a:rPr>
              <a:t>static</a:t>
            </a:r>
            <a:r>
              <a:rPr lang="en-US" sz="1900" b="1" dirty="0"/>
              <a:t> IEnumerable&lt;S&gt; Select&lt;T,S</a:t>
            </a:r>
            <a:r>
              <a:rPr lang="en-US" sz="1900" b="1" dirty="0" smtClean="0"/>
              <a:t>&gt;( </a:t>
            </a:r>
            <a:r>
              <a:rPr lang="en-US" sz="1900" b="1" dirty="0" smtClean="0">
                <a:solidFill>
                  <a:srgbClr val="0070C0"/>
                </a:solidFill>
              </a:rPr>
              <a:t>this</a:t>
            </a:r>
            <a:r>
              <a:rPr lang="en-US" sz="1900" b="1" dirty="0" smtClean="0"/>
              <a:t> </a:t>
            </a:r>
            <a:r>
              <a:rPr lang="en-US" sz="1900" b="1" dirty="0"/>
              <a:t>IEnumerable&lt;T&gt; </a:t>
            </a:r>
            <a:r>
              <a:rPr lang="en-US" sz="1900" b="1" dirty="0" smtClean="0"/>
              <a:t>source, </a:t>
            </a:r>
            <a:br>
              <a:rPr lang="en-US" sz="1900" b="1" dirty="0" smtClean="0"/>
            </a:br>
            <a:r>
              <a:rPr lang="en-US" sz="1900" b="1" dirty="0" err="1" smtClean="0"/>
              <a:t>Func</a:t>
            </a:r>
            <a:r>
              <a:rPr lang="en-US" sz="1900" b="1" dirty="0" smtClean="0"/>
              <a:t>&lt;T,S</a:t>
            </a:r>
            <a:r>
              <a:rPr lang="en-US" sz="1900" b="1" dirty="0"/>
              <a:t>&gt; selector</a:t>
            </a:r>
            <a:r>
              <a:rPr lang="en-US" sz="1900" b="1" dirty="0" smtClean="0"/>
              <a:t>)</a:t>
            </a:r>
          </a:p>
          <a:p>
            <a:pPr lvl="1">
              <a:buNone/>
            </a:pPr>
            <a:r>
              <a:rPr lang="en-US" sz="1900" b="1" dirty="0" smtClean="0"/>
              <a:t> {</a:t>
            </a:r>
          </a:p>
          <a:p>
            <a:pPr lvl="2">
              <a:buNone/>
            </a:pPr>
            <a:r>
              <a:rPr lang="en-US" sz="1900" b="1" dirty="0" err="1" smtClean="0">
                <a:solidFill>
                  <a:srgbClr val="0070C0"/>
                </a:solidFill>
              </a:rPr>
              <a:t>foreach</a:t>
            </a:r>
            <a:r>
              <a:rPr lang="en-US" sz="1900" b="1" dirty="0" smtClean="0"/>
              <a:t> </a:t>
            </a:r>
            <a:r>
              <a:rPr lang="en-US" sz="1900" b="1" dirty="0"/>
              <a:t>(T element </a:t>
            </a:r>
            <a:r>
              <a:rPr lang="en-US" sz="1900" b="1" dirty="0">
                <a:solidFill>
                  <a:srgbClr val="0070C0"/>
                </a:solidFill>
              </a:rPr>
              <a:t>in</a:t>
            </a:r>
            <a:r>
              <a:rPr lang="en-US" sz="1900" b="1" dirty="0"/>
              <a:t> source) </a:t>
            </a:r>
            <a:endParaRPr lang="en-US" sz="1900" b="1" dirty="0" smtClean="0"/>
          </a:p>
          <a:p>
            <a:pPr lvl="3">
              <a:buNone/>
            </a:pPr>
            <a:r>
              <a:rPr lang="en-US" sz="1900" b="1" dirty="0" smtClean="0">
                <a:solidFill>
                  <a:srgbClr val="0070C0"/>
                </a:solidFill>
              </a:rPr>
              <a:t>yield </a:t>
            </a:r>
            <a:r>
              <a:rPr lang="en-US" sz="1900" b="1" dirty="0">
                <a:solidFill>
                  <a:srgbClr val="0070C0"/>
                </a:solidFill>
              </a:rPr>
              <a:t>return </a:t>
            </a:r>
            <a:r>
              <a:rPr lang="en-US" sz="1900" b="1" dirty="0"/>
              <a:t>selector(element</a:t>
            </a:r>
            <a:r>
              <a:rPr lang="en-US" sz="1900" b="1" dirty="0" smtClean="0"/>
              <a:t>);</a:t>
            </a:r>
          </a:p>
          <a:p>
            <a:pPr lvl="1">
              <a:buNone/>
            </a:pPr>
            <a:r>
              <a:rPr lang="en-US" sz="1900" b="1" dirty="0" smtClean="0"/>
              <a:t>}</a:t>
            </a:r>
            <a:endParaRPr lang="en-US" sz="1900" b="1" dirty="0"/>
          </a:p>
          <a:p>
            <a:r>
              <a:rPr lang="en-US" dirty="0"/>
              <a:t>If call </a:t>
            </a:r>
            <a:r>
              <a:rPr lang="en-US" b="1" dirty="0"/>
              <a:t>Select(customers, c =&gt; </a:t>
            </a:r>
            <a:r>
              <a:rPr lang="en-US" b="1" dirty="0" err="1"/>
              <a:t>c.Name</a:t>
            </a:r>
            <a:r>
              <a:rPr lang="en-US" b="1" dirty="0"/>
              <a:t>);</a:t>
            </a:r>
          </a:p>
          <a:p>
            <a:pPr lvl="1"/>
            <a:r>
              <a:rPr lang="en-US" dirty="0"/>
              <a:t>T, S mapped to appropriate types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Extension </a:t>
            </a:r>
            <a:r>
              <a:rPr lang="en-US" dirty="0" smtClean="0"/>
              <a:t>Methods</a:t>
            </a:r>
            <a:endParaRPr lang="en-US" dirty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sz="1800" dirty="0" smtClean="0">
                <a:solidFill>
                  <a:srgbClr val="0000FF"/>
                </a:solidFill>
              </a:rPr>
              <a:t>public</a:t>
            </a:r>
            <a:r>
              <a:rPr lang="en-US" sz="1800" dirty="0" smtClean="0">
                <a:solidFill>
                  <a:srgbClr val="000000"/>
                </a:solidFill>
              </a:rPr>
              <a:t> </a:t>
            </a:r>
            <a:r>
              <a:rPr lang="en-US" sz="1800" dirty="0" smtClean="0">
                <a:solidFill>
                  <a:srgbClr val="0000FF"/>
                </a:solidFill>
              </a:rPr>
              <a:t>static</a:t>
            </a:r>
            <a:r>
              <a:rPr lang="en-US" sz="1800" dirty="0" smtClean="0">
                <a:solidFill>
                  <a:srgbClr val="000000"/>
                </a:solidFill>
              </a:rPr>
              <a:t> </a:t>
            </a:r>
            <a:r>
              <a:rPr lang="en-US" sz="1800" dirty="0" smtClean="0">
                <a:solidFill>
                  <a:srgbClr val="0000FF"/>
                </a:solidFill>
              </a:rPr>
              <a:t>class</a:t>
            </a:r>
            <a:r>
              <a:rPr lang="en-US" sz="1800" dirty="0" smtClean="0">
                <a:solidFill>
                  <a:srgbClr val="000000"/>
                </a:solidFill>
              </a:rPr>
              <a:t> </a:t>
            </a:r>
            <a:r>
              <a:rPr lang="en-US" sz="1800" dirty="0" smtClean="0">
                <a:solidFill>
                  <a:srgbClr val="2B91AF"/>
                </a:solidFill>
              </a:rPr>
              <a:t>Extensions</a:t>
            </a:r>
            <a:r>
              <a:rPr lang="en-US" sz="1800" dirty="0" smtClean="0">
                <a:solidFill>
                  <a:srgbClr val="000000"/>
                </a:solidFill>
              </a:rPr>
              <a:t>   {</a:t>
            </a:r>
          </a:p>
          <a:p>
            <a:pPr>
              <a:buNone/>
            </a:pPr>
            <a:r>
              <a:rPr lang="en-US" sz="1800" dirty="0" smtClean="0">
                <a:solidFill>
                  <a:srgbClr val="000000"/>
                </a:solidFill>
              </a:rPr>
              <a:t>     </a:t>
            </a:r>
            <a:r>
              <a:rPr lang="en-US" sz="1800" dirty="0" smtClean="0">
                <a:solidFill>
                  <a:srgbClr val="0000FF"/>
                </a:solidFill>
              </a:rPr>
              <a:t>public</a:t>
            </a:r>
            <a:r>
              <a:rPr lang="en-US" sz="1800" dirty="0" smtClean="0">
                <a:solidFill>
                  <a:srgbClr val="000000"/>
                </a:solidFill>
              </a:rPr>
              <a:t> </a:t>
            </a:r>
            <a:r>
              <a:rPr lang="en-US" sz="1800" dirty="0" smtClean="0">
                <a:solidFill>
                  <a:srgbClr val="0000FF"/>
                </a:solidFill>
              </a:rPr>
              <a:t>static</a:t>
            </a:r>
            <a:r>
              <a:rPr lang="en-US" sz="1800" dirty="0" smtClean="0">
                <a:solidFill>
                  <a:srgbClr val="000000"/>
                </a:solidFill>
              </a:rPr>
              <a:t> </a:t>
            </a:r>
            <a:r>
              <a:rPr lang="en-US" sz="1800" dirty="0" err="1" smtClean="0">
                <a:solidFill>
                  <a:srgbClr val="0000FF"/>
                </a:solidFill>
              </a:rPr>
              <a:t>int</a:t>
            </a:r>
            <a:r>
              <a:rPr lang="en-US" sz="1800" dirty="0" smtClean="0">
                <a:solidFill>
                  <a:srgbClr val="000000"/>
                </a:solidFill>
              </a:rPr>
              <a:t> ToInt32(</a:t>
            </a:r>
            <a:r>
              <a:rPr lang="en-US" sz="1800" dirty="0" smtClean="0">
                <a:solidFill>
                  <a:srgbClr val="0000FF"/>
                </a:solidFill>
              </a:rPr>
              <a:t>this</a:t>
            </a:r>
            <a:r>
              <a:rPr lang="en-US" sz="1800" dirty="0" smtClean="0">
                <a:solidFill>
                  <a:srgbClr val="000000"/>
                </a:solidFill>
              </a:rPr>
              <a:t> </a:t>
            </a:r>
            <a:r>
              <a:rPr lang="en-US" sz="1800" dirty="0" smtClean="0">
                <a:solidFill>
                  <a:srgbClr val="0000FF"/>
                </a:solidFill>
              </a:rPr>
              <a:t>string</a:t>
            </a:r>
            <a:r>
              <a:rPr lang="en-US" sz="1800" dirty="0" smtClean="0">
                <a:solidFill>
                  <a:srgbClr val="000000"/>
                </a:solidFill>
              </a:rPr>
              <a:t> </a:t>
            </a:r>
            <a:r>
              <a:rPr lang="en-US" sz="1800" dirty="0" err="1" smtClean="0">
                <a:solidFill>
                  <a:srgbClr val="000000"/>
                </a:solidFill>
              </a:rPr>
              <a:t>integerString</a:t>
            </a:r>
            <a:r>
              <a:rPr lang="en-US" sz="1800" dirty="0" smtClean="0">
                <a:solidFill>
                  <a:srgbClr val="000000"/>
                </a:solidFill>
              </a:rPr>
              <a:t>) </a:t>
            </a:r>
            <a:endParaRPr lang="en-US" sz="1800" dirty="0" smtClean="0">
              <a:solidFill>
                <a:srgbClr val="000000"/>
              </a:solidFill>
            </a:endParaRPr>
          </a:p>
          <a:p>
            <a:pPr>
              <a:buNone/>
            </a:pPr>
            <a:r>
              <a:rPr lang="en-US" sz="1800" dirty="0" smtClean="0">
                <a:solidFill>
                  <a:srgbClr val="000000"/>
                </a:solidFill>
              </a:rPr>
              <a:t>    {</a:t>
            </a:r>
          </a:p>
          <a:p>
            <a:pPr>
              <a:buNone/>
            </a:pPr>
            <a:r>
              <a:rPr lang="en-US" sz="1800" dirty="0" smtClean="0">
                <a:solidFill>
                  <a:srgbClr val="000000"/>
                </a:solidFill>
              </a:rPr>
              <a:t>       </a:t>
            </a:r>
            <a:r>
              <a:rPr lang="en-US" sz="1800" dirty="0" smtClean="0">
                <a:solidFill>
                  <a:srgbClr val="0000FF"/>
                </a:solidFill>
              </a:rPr>
              <a:t>return</a:t>
            </a:r>
            <a:r>
              <a:rPr lang="en-US" sz="1800" dirty="0" smtClean="0">
                <a:solidFill>
                  <a:srgbClr val="000000"/>
                </a:solidFill>
              </a:rPr>
              <a:t> </a:t>
            </a:r>
            <a:r>
              <a:rPr lang="en-US" sz="1800" dirty="0" smtClean="0">
                <a:solidFill>
                  <a:srgbClr val="2B91AF"/>
                </a:solidFill>
              </a:rPr>
              <a:t>Int32</a:t>
            </a:r>
            <a:r>
              <a:rPr lang="en-US" sz="1800" dirty="0" smtClean="0">
                <a:solidFill>
                  <a:srgbClr val="000000"/>
                </a:solidFill>
              </a:rPr>
              <a:t>.Parse(</a:t>
            </a:r>
            <a:r>
              <a:rPr lang="en-US" sz="1800" dirty="0" err="1" smtClean="0">
                <a:solidFill>
                  <a:srgbClr val="000000"/>
                </a:solidFill>
              </a:rPr>
              <a:t>integerString</a:t>
            </a:r>
            <a:r>
              <a:rPr lang="en-US" sz="1800" dirty="0" smtClean="0">
                <a:solidFill>
                  <a:srgbClr val="000000"/>
                </a:solidFill>
              </a:rPr>
              <a:t>);</a:t>
            </a:r>
            <a:endParaRPr lang="en-US" sz="1800" dirty="0" smtClean="0">
              <a:solidFill>
                <a:srgbClr val="000000"/>
              </a:solidFill>
            </a:endParaRPr>
          </a:p>
          <a:p>
            <a:pPr>
              <a:buNone/>
            </a:pPr>
            <a:r>
              <a:rPr lang="en-US" sz="1800" dirty="0" smtClean="0">
                <a:solidFill>
                  <a:srgbClr val="000000"/>
                </a:solidFill>
              </a:rPr>
              <a:t>     }</a:t>
            </a:r>
          </a:p>
          <a:p>
            <a:pPr>
              <a:buNone/>
            </a:pPr>
            <a:r>
              <a:rPr lang="en-US" sz="1800" dirty="0" smtClean="0">
                <a:solidFill>
                  <a:srgbClr val="000000"/>
                </a:solidFill>
              </a:rPr>
              <a:t>     </a:t>
            </a:r>
            <a:r>
              <a:rPr lang="en-US" sz="1800" dirty="0" smtClean="0">
                <a:solidFill>
                  <a:srgbClr val="0000FF"/>
                </a:solidFill>
              </a:rPr>
              <a:t>public</a:t>
            </a:r>
            <a:r>
              <a:rPr lang="en-US" sz="1800" dirty="0" smtClean="0">
                <a:solidFill>
                  <a:srgbClr val="000000"/>
                </a:solidFill>
              </a:rPr>
              <a:t> </a:t>
            </a:r>
            <a:r>
              <a:rPr lang="en-US" sz="1800" dirty="0" smtClean="0">
                <a:solidFill>
                  <a:srgbClr val="0000FF"/>
                </a:solidFill>
              </a:rPr>
              <a:t>static</a:t>
            </a:r>
            <a:r>
              <a:rPr lang="en-US" sz="1800" dirty="0" smtClean="0">
                <a:solidFill>
                  <a:srgbClr val="000000"/>
                </a:solidFill>
              </a:rPr>
              <a:t> T[] Slice&lt;T&gt;(</a:t>
            </a:r>
            <a:r>
              <a:rPr lang="en-US" sz="1800" dirty="0" smtClean="0">
                <a:solidFill>
                  <a:srgbClr val="0000FF"/>
                </a:solidFill>
              </a:rPr>
              <a:t>this</a:t>
            </a:r>
            <a:r>
              <a:rPr lang="en-US" sz="1800" dirty="0" smtClean="0">
                <a:solidFill>
                  <a:srgbClr val="000000"/>
                </a:solidFill>
              </a:rPr>
              <a:t> T[] source, </a:t>
            </a:r>
            <a:r>
              <a:rPr lang="en-US" sz="1800" dirty="0" err="1" smtClean="0">
                <a:solidFill>
                  <a:srgbClr val="0000FF"/>
                </a:solidFill>
              </a:rPr>
              <a:t>int</a:t>
            </a:r>
            <a:r>
              <a:rPr lang="en-US" sz="1800" dirty="0" smtClean="0">
                <a:solidFill>
                  <a:srgbClr val="000000"/>
                </a:solidFill>
              </a:rPr>
              <a:t> </a:t>
            </a:r>
            <a:r>
              <a:rPr lang="en-US" sz="1800" dirty="0" err="1" smtClean="0">
                <a:solidFill>
                  <a:srgbClr val="000000"/>
                </a:solidFill>
              </a:rPr>
              <a:t>startIndex</a:t>
            </a:r>
            <a:r>
              <a:rPr lang="en-US" sz="1800" dirty="0" smtClean="0">
                <a:solidFill>
                  <a:srgbClr val="000000"/>
                </a:solidFill>
              </a:rPr>
              <a:t>, </a:t>
            </a:r>
            <a:r>
              <a:rPr lang="en-US" sz="1800" dirty="0" err="1" smtClean="0">
                <a:solidFill>
                  <a:srgbClr val="0000FF"/>
                </a:solidFill>
              </a:rPr>
              <a:t>int</a:t>
            </a:r>
            <a:r>
              <a:rPr lang="en-US" sz="1800" dirty="0" smtClean="0">
                <a:solidFill>
                  <a:srgbClr val="000000"/>
                </a:solidFill>
              </a:rPr>
              <a:t> count)</a:t>
            </a:r>
          </a:p>
          <a:p>
            <a:pPr>
              <a:buNone/>
            </a:pPr>
            <a:r>
              <a:rPr lang="en-US" sz="1800" dirty="0" smtClean="0">
                <a:solidFill>
                  <a:srgbClr val="000000"/>
                </a:solidFill>
              </a:rPr>
              <a:t>     {</a:t>
            </a:r>
          </a:p>
          <a:p>
            <a:pPr>
              <a:buNone/>
            </a:pPr>
            <a:r>
              <a:rPr lang="en-US" sz="1800" dirty="0" smtClean="0">
                <a:solidFill>
                  <a:srgbClr val="000000"/>
                </a:solidFill>
              </a:rPr>
              <a:t>         </a:t>
            </a:r>
            <a:r>
              <a:rPr lang="en-US" sz="1800" dirty="0" smtClean="0">
                <a:solidFill>
                  <a:srgbClr val="0000FF"/>
                </a:solidFill>
              </a:rPr>
              <a:t>if</a:t>
            </a:r>
            <a:r>
              <a:rPr lang="en-US" sz="1800" dirty="0" smtClean="0">
                <a:solidFill>
                  <a:srgbClr val="000000"/>
                </a:solidFill>
              </a:rPr>
              <a:t> </a:t>
            </a:r>
            <a:r>
              <a:rPr lang="en-US" sz="1800" dirty="0" smtClean="0">
                <a:solidFill>
                  <a:srgbClr val="000000"/>
                </a:solidFill>
              </a:rPr>
              <a:t>(</a:t>
            </a:r>
            <a:r>
              <a:rPr lang="en-US" sz="1800" dirty="0" err="1" smtClean="0">
                <a:solidFill>
                  <a:srgbClr val="000000"/>
                </a:solidFill>
              </a:rPr>
              <a:t>startIndex</a:t>
            </a:r>
            <a:r>
              <a:rPr lang="en-US" sz="1800" dirty="0" smtClean="0">
                <a:solidFill>
                  <a:srgbClr val="000000"/>
                </a:solidFill>
              </a:rPr>
              <a:t> &lt; </a:t>
            </a:r>
            <a:r>
              <a:rPr lang="en-US" sz="1800" dirty="0" smtClean="0">
                <a:solidFill>
                  <a:srgbClr val="000000"/>
                </a:solidFill>
              </a:rPr>
              <a:t>0 || count &lt; 0 || (</a:t>
            </a:r>
            <a:r>
              <a:rPr lang="en-US" sz="1800" dirty="0" err="1" smtClean="0">
                <a:solidFill>
                  <a:srgbClr val="000000"/>
                </a:solidFill>
              </a:rPr>
              <a:t>source.Length</a:t>
            </a:r>
            <a:r>
              <a:rPr lang="en-US" sz="1800" dirty="0" smtClean="0">
                <a:solidFill>
                  <a:srgbClr val="000000"/>
                </a:solidFill>
              </a:rPr>
              <a:t> - </a:t>
            </a:r>
            <a:r>
              <a:rPr lang="en-US" sz="1800" dirty="0" err="1" smtClean="0">
                <a:solidFill>
                  <a:srgbClr val="000000"/>
                </a:solidFill>
              </a:rPr>
              <a:t>startIndex</a:t>
            </a:r>
            <a:r>
              <a:rPr lang="en-US" sz="1800" dirty="0" smtClean="0">
                <a:solidFill>
                  <a:srgbClr val="000000"/>
                </a:solidFill>
              </a:rPr>
              <a:t>) </a:t>
            </a:r>
            <a:r>
              <a:rPr lang="en-US" sz="1800" dirty="0" smtClean="0">
                <a:solidFill>
                  <a:srgbClr val="000000"/>
                </a:solidFill>
              </a:rPr>
              <a:t>&lt; count)</a:t>
            </a:r>
          </a:p>
          <a:p>
            <a:pPr>
              <a:buNone/>
            </a:pPr>
            <a:r>
              <a:rPr lang="en-US" sz="1800" dirty="0" smtClean="0">
                <a:solidFill>
                  <a:srgbClr val="000000"/>
                </a:solidFill>
              </a:rPr>
              <a:t>             </a:t>
            </a:r>
            <a:r>
              <a:rPr lang="en-US" sz="1800" dirty="0" smtClean="0">
                <a:solidFill>
                  <a:srgbClr val="0000FF"/>
                </a:solidFill>
              </a:rPr>
              <a:t>throw</a:t>
            </a:r>
            <a:r>
              <a:rPr lang="en-US" sz="1800" dirty="0" smtClean="0">
                <a:solidFill>
                  <a:srgbClr val="000000"/>
                </a:solidFill>
              </a:rPr>
              <a:t> </a:t>
            </a:r>
            <a:r>
              <a:rPr lang="en-US" sz="1800" dirty="0" smtClean="0">
                <a:solidFill>
                  <a:srgbClr val="0000FF"/>
                </a:solidFill>
              </a:rPr>
              <a:t>new</a:t>
            </a:r>
            <a:r>
              <a:rPr lang="en-US" sz="1800" dirty="0" smtClean="0">
                <a:solidFill>
                  <a:srgbClr val="000000"/>
                </a:solidFill>
              </a:rPr>
              <a:t> </a:t>
            </a:r>
            <a:r>
              <a:rPr lang="en-US" sz="1800" dirty="0" err="1" smtClean="0">
                <a:solidFill>
                  <a:srgbClr val="2B91AF"/>
                </a:solidFill>
              </a:rPr>
              <a:t>InvalidArgumentException</a:t>
            </a:r>
            <a:r>
              <a:rPr lang="en-US" sz="1800" dirty="0" smtClean="0">
                <a:solidFill>
                  <a:srgbClr val="000000"/>
                </a:solidFill>
              </a:rPr>
              <a:t>();</a:t>
            </a:r>
          </a:p>
          <a:p>
            <a:pPr>
              <a:buNone/>
            </a:pPr>
            <a:r>
              <a:rPr lang="en-US" sz="1800" dirty="0" smtClean="0">
                <a:solidFill>
                  <a:srgbClr val="000000"/>
                </a:solidFill>
              </a:rPr>
              <a:t>         T[] result = </a:t>
            </a:r>
            <a:r>
              <a:rPr lang="en-US" sz="1800" dirty="0" smtClean="0">
                <a:solidFill>
                  <a:srgbClr val="0000FF"/>
                </a:solidFill>
              </a:rPr>
              <a:t>new</a:t>
            </a:r>
            <a:r>
              <a:rPr lang="en-US" sz="1800" dirty="0" smtClean="0">
                <a:solidFill>
                  <a:srgbClr val="000000"/>
                </a:solidFill>
              </a:rPr>
              <a:t> T[count];</a:t>
            </a:r>
          </a:p>
          <a:p>
            <a:pPr>
              <a:buNone/>
            </a:pPr>
            <a:r>
              <a:rPr lang="en-US" sz="1800" dirty="0" smtClean="0">
                <a:solidFill>
                  <a:srgbClr val="000000"/>
                </a:solidFill>
              </a:rPr>
              <a:t>         </a:t>
            </a:r>
            <a:r>
              <a:rPr lang="en-US" sz="1800" dirty="0" err="1" smtClean="0">
                <a:solidFill>
                  <a:srgbClr val="2B91AF"/>
                </a:solidFill>
              </a:rPr>
              <a:t>Array</a:t>
            </a:r>
            <a:r>
              <a:rPr lang="en-US" sz="1800" dirty="0" err="1" smtClean="0">
                <a:solidFill>
                  <a:srgbClr val="000000"/>
                </a:solidFill>
              </a:rPr>
              <a:t>.Copy</a:t>
            </a:r>
            <a:r>
              <a:rPr lang="en-US" sz="1800" dirty="0" smtClean="0">
                <a:solidFill>
                  <a:srgbClr val="000000"/>
                </a:solidFill>
              </a:rPr>
              <a:t>(source, </a:t>
            </a:r>
            <a:r>
              <a:rPr lang="en-US" sz="1800" dirty="0" err="1" smtClean="0">
                <a:solidFill>
                  <a:srgbClr val="000000"/>
                </a:solidFill>
              </a:rPr>
              <a:t>startIndex</a:t>
            </a:r>
            <a:r>
              <a:rPr lang="en-US" sz="1800" dirty="0" smtClean="0">
                <a:solidFill>
                  <a:srgbClr val="000000"/>
                </a:solidFill>
              </a:rPr>
              <a:t>, </a:t>
            </a:r>
            <a:r>
              <a:rPr lang="en-US" sz="1800" dirty="0" smtClean="0">
                <a:solidFill>
                  <a:srgbClr val="000000"/>
                </a:solidFill>
              </a:rPr>
              <a:t>result, 0, count);</a:t>
            </a:r>
          </a:p>
          <a:p>
            <a:pPr>
              <a:buNone/>
            </a:pPr>
            <a:r>
              <a:rPr lang="en-US" sz="1800" dirty="0" smtClean="0">
                <a:solidFill>
                  <a:srgbClr val="000000"/>
                </a:solidFill>
              </a:rPr>
              <a:t>         </a:t>
            </a:r>
            <a:r>
              <a:rPr lang="en-US" sz="1800" dirty="0" smtClean="0">
                <a:solidFill>
                  <a:srgbClr val="0000FF"/>
                </a:solidFill>
              </a:rPr>
              <a:t>return</a:t>
            </a:r>
            <a:r>
              <a:rPr lang="en-US" sz="1800" dirty="0" smtClean="0">
                <a:solidFill>
                  <a:srgbClr val="000000"/>
                </a:solidFill>
              </a:rPr>
              <a:t> result;</a:t>
            </a:r>
          </a:p>
          <a:p>
            <a:pPr>
              <a:buNone/>
            </a:pPr>
            <a:r>
              <a:rPr lang="en-US" sz="1800" dirty="0" smtClean="0">
                <a:solidFill>
                  <a:srgbClr val="000000"/>
                </a:solidFill>
              </a:rPr>
              <a:t>     }</a:t>
            </a:r>
          </a:p>
          <a:p>
            <a:pPr>
              <a:buNone/>
            </a:pPr>
            <a:r>
              <a:rPr lang="en-US" sz="1800" dirty="0" smtClean="0">
                <a:solidFill>
                  <a:srgbClr val="000000"/>
                </a:solidFill>
              </a:rPr>
              <a:t> } </a:t>
            </a:r>
            <a:endParaRPr lang="en-US" sz="17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Lambda Expressions</a:t>
            </a:r>
            <a:endParaRPr lang="cs-CZ" dirty="0" smtClean="0"/>
          </a:p>
        </p:txBody>
      </p:sp>
      <p:sp>
        <p:nvSpPr>
          <p:cNvPr id="2970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1600" dirty="0" smtClean="0"/>
              <a:t>Generic extension method example:</a:t>
            </a:r>
          </a:p>
          <a:p>
            <a:pPr eaLnBrk="1" hangingPunct="1">
              <a:lnSpc>
                <a:spcPct val="90000"/>
              </a:lnSpc>
            </a:pPr>
            <a:endParaRPr lang="en-US" sz="1600" dirty="0" smtClean="0"/>
          </a:p>
          <a:p>
            <a:pPr eaLnBrk="1" hangingPunct="1">
              <a:lnSpc>
                <a:spcPct val="90000"/>
              </a:lnSpc>
            </a:pPr>
            <a:endParaRPr lang="en-US" sz="1600" dirty="0" smtClean="0"/>
          </a:p>
          <a:p>
            <a:pPr eaLnBrk="1" hangingPunct="1">
              <a:lnSpc>
                <a:spcPct val="90000"/>
              </a:lnSpc>
              <a:buNone/>
            </a:pPr>
            <a:endParaRPr lang="en-US" sz="1600" dirty="0" smtClean="0"/>
          </a:p>
          <a:p>
            <a:pPr eaLnBrk="1" hangingPunct="1">
              <a:lnSpc>
                <a:spcPct val="90000"/>
              </a:lnSpc>
            </a:pPr>
            <a:r>
              <a:rPr lang="en-US" sz="1600" dirty="0" smtClean="0"/>
              <a:t>Calling extension method with lambda expression:</a:t>
            </a:r>
          </a:p>
          <a:p>
            <a:pPr lvl="1" eaLnBrk="1" hangingPunct="1">
              <a:lnSpc>
                <a:spcPct val="90000"/>
              </a:lnSpc>
              <a:buNone/>
            </a:pPr>
            <a:r>
              <a:rPr lang="en-US" sz="1400" b="1" dirty="0" smtClean="0"/>
              <a:t>List&lt;Customer&gt; customers = </a:t>
            </a:r>
            <a:r>
              <a:rPr lang="en-US" sz="1400" b="1" dirty="0" err="1" smtClean="0"/>
              <a:t>GetCustomerList</a:t>
            </a:r>
            <a:r>
              <a:rPr lang="en-US" sz="1400" b="1" dirty="0" smtClean="0"/>
              <a:t>();</a:t>
            </a:r>
          </a:p>
          <a:p>
            <a:pPr lvl="1" eaLnBrk="1" hangingPunct="1">
              <a:lnSpc>
                <a:spcPct val="90000"/>
              </a:lnSpc>
              <a:buNone/>
            </a:pPr>
            <a:r>
              <a:rPr lang="en-US" sz="1400" b="1" dirty="0" smtClean="0"/>
              <a:t>IEnumerable&lt;</a:t>
            </a:r>
            <a:r>
              <a:rPr lang="en-US" sz="1400" b="1" dirty="0" smtClean="0">
                <a:solidFill>
                  <a:srgbClr val="0070C0"/>
                </a:solidFill>
              </a:rPr>
              <a:t>string</a:t>
            </a:r>
            <a:r>
              <a:rPr lang="en-US" sz="1400" b="1" dirty="0" smtClean="0"/>
              <a:t>&gt; names = </a:t>
            </a:r>
            <a:r>
              <a:rPr lang="en-US" sz="1400" b="1" dirty="0" err="1" smtClean="0"/>
              <a:t>customers.Select</a:t>
            </a:r>
            <a:r>
              <a:rPr lang="en-US" sz="1400" b="1" dirty="0" smtClean="0"/>
              <a:t>(c =&gt; </a:t>
            </a:r>
            <a:r>
              <a:rPr lang="en-US" sz="1400" b="1" dirty="0" err="1" smtClean="0"/>
              <a:t>c.Name</a:t>
            </a:r>
            <a:r>
              <a:rPr lang="en-US" sz="1400" b="1" dirty="0" smtClean="0"/>
              <a:t>);</a:t>
            </a:r>
          </a:p>
          <a:p>
            <a:pPr eaLnBrk="1" hangingPunct="1">
              <a:lnSpc>
                <a:spcPct val="90000"/>
              </a:lnSpc>
            </a:pPr>
            <a:r>
              <a:rPr lang="en-US" sz="1600" dirty="0" smtClean="0"/>
              <a:t>Rewriting extension method call:</a:t>
            </a:r>
          </a:p>
          <a:p>
            <a:pPr lvl="1" eaLnBrk="1" hangingPunct="1">
              <a:lnSpc>
                <a:spcPct val="90000"/>
              </a:lnSpc>
              <a:buNone/>
            </a:pPr>
            <a:r>
              <a:rPr lang="en-US" sz="1400" b="1" dirty="0" smtClean="0"/>
              <a:t>IEnumerable&lt;</a:t>
            </a:r>
            <a:r>
              <a:rPr lang="en-US" sz="1400" b="1" dirty="0" smtClean="0">
                <a:solidFill>
                  <a:srgbClr val="0070C0"/>
                </a:solidFill>
              </a:rPr>
              <a:t>string</a:t>
            </a:r>
            <a:r>
              <a:rPr lang="en-US" sz="1400" b="1" dirty="0" smtClean="0"/>
              <a:t>&gt; names = </a:t>
            </a:r>
            <a:r>
              <a:rPr lang="en-US" sz="1400" b="1" dirty="0" err="1" smtClean="0"/>
              <a:t>Sequence.Select</a:t>
            </a:r>
            <a:r>
              <a:rPr lang="en-US" sz="1400" b="1" dirty="0" smtClean="0"/>
              <a:t>&lt;T, S&gt;(customers, c =&gt; </a:t>
            </a:r>
            <a:r>
              <a:rPr lang="en-US" sz="1400" b="1" dirty="0" err="1" smtClean="0"/>
              <a:t>c.Name</a:t>
            </a:r>
            <a:r>
              <a:rPr lang="en-US" sz="1400" b="1" dirty="0" smtClean="0"/>
              <a:t>);</a:t>
            </a:r>
          </a:p>
          <a:p>
            <a:pPr eaLnBrk="1" hangingPunct="1">
              <a:lnSpc>
                <a:spcPct val="90000"/>
              </a:lnSpc>
            </a:pPr>
            <a:r>
              <a:rPr lang="en-US" sz="1600" b="1" i="1" dirty="0" smtClean="0"/>
              <a:t>T</a:t>
            </a:r>
            <a:r>
              <a:rPr lang="en-US" sz="1600" dirty="0" smtClean="0"/>
              <a:t> type argument is inferred to Customer based on source argument type</a:t>
            </a:r>
          </a:p>
          <a:p>
            <a:pPr lvl="1" eaLnBrk="1" hangingPunct="1">
              <a:lnSpc>
                <a:spcPct val="90000"/>
              </a:lnSpc>
              <a:buNone/>
            </a:pPr>
            <a:r>
              <a:rPr lang="en-US" sz="1400" b="1" dirty="0" err="1" smtClean="0"/>
              <a:t>Sequence.Select</a:t>
            </a:r>
            <a:r>
              <a:rPr lang="en-US" sz="1400" b="1" dirty="0" smtClean="0"/>
              <a:t>&lt;Customer, S&gt;(customers, c =&gt; </a:t>
            </a:r>
            <a:r>
              <a:rPr lang="en-US" sz="1400" b="1" dirty="0" err="1" smtClean="0"/>
              <a:t>c.Name</a:t>
            </a:r>
            <a:r>
              <a:rPr lang="en-US" sz="1400" b="1" dirty="0" smtClean="0"/>
              <a:t>)</a:t>
            </a:r>
          </a:p>
          <a:p>
            <a:pPr eaLnBrk="1" hangingPunct="1">
              <a:lnSpc>
                <a:spcPct val="90000"/>
              </a:lnSpc>
            </a:pPr>
            <a:r>
              <a:rPr lang="en-US" sz="1600" b="1" i="1" dirty="0" smtClean="0"/>
              <a:t>c</a:t>
            </a:r>
            <a:r>
              <a:rPr lang="en-US" sz="1600" dirty="0" smtClean="0"/>
              <a:t> lambda expression argument type is inferred to Customer</a:t>
            </a:r>
          </a:p>
          <a:p>
            <a:pPr lvl="1" eaLnBrk="1" hangingPunct="1">
              <a:lnSpc>
                <a:spcPct val="90000"/>
              </a:lnSpc>
              <a:buNone/>
            </a:pPr>
            <a:r>
              <a:rPr lang="en-US" sz="1400" b="1" dirty="0" err="1" smtClean="0"/>
              <a:t>Sequence.Select</a:t>
            </a:r>
            <a:r>
              <a:rPr lang="en-US" sz="1400" b="1" dirty="0" smtClean="0"/>
              <a:t>&lt;Customer, S&gt;(customers, (Customer c) =&gt; </a:t>
            </a:r>
            <a:r>
              <a:rPr lang="en-US" sz="1400" b="1" dirty="0" err="1" smtClean="0"/>
              <a:t>c.Name</a:t>
            </a:r>
            <a:r>
              <a:rPr lang="en-US" sz="1400" b="1" dirty="0" smtClean="0"/>
              <a:t>)</a:t>
            </a:r>
          </a:p>
          <a:p>
            <a:pPr eaLnBrk="1" hangingPunct="1">
              <a:lnSpc>
                <a:spcPct val="90000"/>
              </a:lnSpc>
            </a:pPr>
            <a:r>
              <a:rPr lang="en-US" sz="1600" b="1" i="1" dirty="0" smtClean="0"/>
              <a:t>S</a:t>
            </a:r>
            <a:r>
              <a:rPr lang="en-US" sz="1600" dirty="0" smtClean="0"/>
              <a:t> type argument is inferred to string based on return value type of the lambda expression</a:t>
            </a:r>
          </a:p>
          <a:p>
            <a:pPr lvl="1" eaLnBrk="1" hangingPunct="1">
              <a:lnSpc>
                <a:spcPct val="90000"/>
              </a:lnSpc>
              <a:buNone/>
            </a:pPr>
            <a:r>
              <a:rPr lang="en-US" sz="1400" b="1" dirty="0" err="1" smtClean="0"/>
              <a:t>Sequence.Select</a:t>
            </a:r>
            <a:r>
              <a:rPr lang="en-US" sz="1400" b="1" dirty="0" smtClean="0"/>
              <a:t>&lt;Customer, </a:t>
            </a:r>
            <a:r>
              <a:rPr lang="en-US" sz="1400" b="1" dirty="0" smtClean="0">
                <a:solidFill>
                  <a:srgbClr val="0070C0"/>
                </a:solidFill>
              </a:rPr>
              <a:t>string</a:t>
            </a:r>
            <a:r>
              <a:rPr lang="en-US" sz="1400" b="1" dirty="0" smtClean="0"/>
              <a:t>&gt;(customers, (Customer c) =&gt; </a:t>
            </a:r>
            <a:r>
              <a:rPr lang="en-US" sz="1400" b="1" dirty="0" err="1" smtClean="0"/>
              <a:t>c.Name</a:t>
            </a:r>
            <a:r>
              <a:rPr lang="en-US" sz="1400" b="1" dirty="0" smtClean="0"/>
              <a:t>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62000" y="1905000"/>
            <a:ext cx="8188780" cy="73866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rgbClr val="0000FF"/>
                </a:solidFill>
                <a:latin typeface="+mn-lt"/>
              </a:rPr>
              <a:t>public</a:t>
            </a:r>
            <a:r>
              <a:rPr lang="en-US" sz="1400" b="1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en-US" sz="1400" b="1" dirty="0" smtClean="0">
                <a:solidFill>
                  <a:srgbClr val="0000FF"/>
                </a:solidFill>
                <a:latin typeface="+mn-lt"/>
              </a:rPr>
              <a:t>static</a:t>
            </a:r>
            <a:r>
              <a:rPr lang="en-US" sz="1400" b="1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en-US" sz="1400" b="1" dirty="0" smtClean="0">
                <a:solidFill>
                  <a:srgbClr val="0000FF"/>
                </a:solidFill>
                <a:latin typeface="+mn-lt"/>
              </a:rPr>
              <a:t>class</a:t>
            </a:r>
            <a:r>
              <a:rPr lang="en-US" sz="1400" b="1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en-US" sz="1400" b="1" dirty="0" smtClean="0">
                <a:solidFill>
                  <a:srgbClr val="2B91AF"/>
                </a:solidFill>
                <a:latin typeface="+mn-lt"/>
              </a:rPr>
              <a:t>Sequence</a:t>
            </a:r>
            <a:r>
              <a:rPr lang="en-US" sz="1400" b="1" dirty="0" smtClean="0">
                <a:solidFill>
                  <a:srgbClr val="000000"/>
                </a:solidFill>
                <a:latin typeface="+mn-lt"/>
              </a:rPr>
              <a:t> {    </a:t>
            </a:r>
          </a:p>
          <a:p>
            <a:r>
              <a:rPr lang="en-US" sz="1400" b="1" dirty="0" smtClean="0">
                <a:solidFill>
                  <a:srgbClr val="0000FF"/>
                </a:solidFill>
                <a:latin typeface="+mn-lt"/>
              </a:rPr>
              <a:t>public</a:t>
            </a:r>
            <a:r>
              <a:rPr lang="en-US" sz="1400" b="1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en-US" sz="1400" b="1" dirty="0" smtClean="0">
                <a:solidFill>
                  <a:srgbClr val="0000FF"/>
                </a:solidFill>
                <a:latin typeface="+mn-lt"/>
              </a:rPr>
              <a:t>static</a:t>
            </a:r>
            <a:r>
              <a:rPr lang="en-US" sz="1400" b="1" dirty="0" smtClean="0">
                <a:solidFill>
                  <a:srgbClr val="000000"/>
                </a:solidFill>
                <a:latin typeface="+mn-lt"/>
              </a:rPr>
              <a:t> IEnumerable&lt;S&gt; Select&lt;T,S&gt;(</a:t>
            </a:r>
            <a:r>
              <a:rPr lang="en-US" sz="1400" b="1" dirty="0" smtClean="0">
                <a:solidFill>
                  <a:srgbClr val="0000FF"/>
                </a:solidFill>
                <a:latin typeface="+mn-lt"/>
              </a:rPr>
              <a:t>this</a:t>
            </a:r>
            <a:r>
              <a:rPr lang="en-US" sz="1400" b="1" dirty="0" smtClean="0">
                <a:solidFill>
                  <a:srgbClr val="000000"/>
                </a:solidFill>
                <a:latin typeface="+mn-lt"/>
              </a:rPr>
              <a:t> IEnumerable&lt;T&gt; source, </a:t>
            </a:r>
            <a:r>
              <a:rPr lang="en-US" sz="1400" b="1" dirty="0" err="1" smtClean="0">
                <a:solidFill>
                  <a:srgbClr val="000000"/>
                </a:solidFill>
                <a:latin typeface="+mn-lt"/>
              </a:rPr>
              <a:t>Func</a:t>
            </a:r>
            <a:r>
              <a:rPr lang="en-US" sz="1400" b="1" dirty="0" smtClean="0">
                <a:solidFill>
                  <a:srgbClr val="000000"/>
                </a:solidFill>
                <a:latin typeface="+mn-lt"/>
              </a:rPr>
              <a:t>&lt;T, S&gt; selector)  {</a:t>
            </a:r>
          </a:p>
          <a:p>
            <a:r>
              <a:rPr lang="en-US" sz="1400" b="1" dirty="0" smtClean="0">
                <a:solidFill>
                  <a:srgbClr val="000000"/>
                </a:solidFill>
                <a:latin typeface="+mn-lt"/>
              </a:rPr>
              <a:t>        </a:t>
            </a:r>
            <a:r>
              <a:rPr lang="en-US" sz="1400" b="1" dirty="0" err="1" smtClean="0">
                <a:solidFill>
                  <a:srgbClr val="0000FF"/>
                </a:solidFill>
                <a:latin typeface="+mn-lt"/>
              </a:rPr>
              <a:t>foreach</a:t>
            </a:r>
            <a:r>
              <a:rPr lang="en-US" sz="1400" b="1" dirty="0" smtClean="0">
                <a:solidFill>
                  <a:srgbClr val="000000"/>
                </a:solidFill>
                <a:latin typeface="+mn-lt"/>
              </a:rPr>
              <a:t> (T element </a:t>
            </a:r>
            <a:r>
              <a:rPr lang="en-US" sz="1400" b="1" dirty="0" smtClean="0">
                <a:solidFill>
                  <a:srgbClr val="0000FF"/>
                </a:solidFill>
                <a:latin typeface="+mn-lt"/>
              </a:rPr>
              <a:t>in</a:t>
            </a:r>
            <a:r>
              <a:rPr lang="en-US" sz="1400" b="1" dirty="0" smtClean="0">
                <a:solidFill>
                  <a:srgbClr val="000000"/>
                </a:solidFill>
                <a:latin typeface="+mn-lt"/>
              </a:rPr>
              <a:t> source) </a:t>
            </a:r>
            <a:r>
              <a:rPr lang="en-US" sz="1400" b="1" dirty="0" smtClean="0">
                <a:solidFill>
                  <a:srgbClr val="0000FF"/>
                </a:solidFill>
                <a:latin typeface="+mn-lt"/>
              </a:rPr>
              <a:t>yield</a:t>
            </a:r>
            <a:r>
              <a:rPr lang="en-US" sz="1400" b="1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en-US" sz="1400" b="1" dirty="0" smtClean="0">
                <a:solidFill>
                  <a:srgbClr val="0000FF"/>
                </a:solidFill>
                <a:latin typeface="+mn-lt"/>
              </a:rPr>
              <a:t>return</a:t>
            </a:r>
            <a:r>
              <a:rPr lang="en-US" sz="1400" b="1" dirty="0" smtClean="0">
                <a:solidFill>
                  <a:srgbClr val="000000"/>
                </a:solidFill>
                <a:latin typeface="+mn-lt"/>
              </a:rPr>
              <a:t> selector(element);  }</a:t>
            </a:r>
            <a:r>
              <a:rPr lang="en-US" sz="1400" b="1" dirty="0" smtClean="0">
                <a:solidFill>
                  <a:srgbClr val="000000"/>
                </a:solidFill>
              </a:rPr>
              <a:t> </a:t>
            </a:r>
            <a:r>
              <a:rPr lang="en-US" sz="1400" b="1" dirty="0" smtClean="0">
                <a:solidFill>
                  <a:srgbClr val="000000"/>
                </a:solidFill>
                <a:latin typeface="+mn-lt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Lambda Expressions</a:t>
            </a:r>
            <a:endParaRPr lang="en-US" dirty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 smtClean="0"/>
              <a:t>A lambda expression is a value, that does not have a type but can be implicitly converted to a compatible delegate type</a:t>
            </a:r>
          </a:p>
          <a:p>
            <a:pPr lvl="1">
              <a:buNone/>
            </a:pPr>
            <a:r>
              <a:rPr lang="en-US" sz="2000" b="1" dirty="0" smtClean="0">
                <a:solidFill>
                  <a:srgbClr val="0070C0"/>
                </a:solidFill>
              </a:rPr>
              <a:t>delegate</a:t>
            </a:r>
            <a:r>
              <a:rPr lang="en-US" sz="2000" b="1" dirty="0" smtClean="0"/>
              <a:t> </a:t>
            </a:r>
            <a:r>
              <a:rPr lang="en-US" sz="2000" b="1" dirty="0"/>
              <a:t>R </a:t>
            </a:r>
            <a:r>
              <a:rPr lang="en-US" sz="2000" b="1" dirty="0" err="1"/>
              <a:t>Func</a:t>
            </a:r>
            <a:r>
              <a:rPr lang="en-US" sz="2000" b="1" dirty="0"/>
              <a:t>&lt;A,R&gt;(A </a:t>
            </a:r>
            <a:r>
              <a:rPr lang="en-US" sz="2000" b="1" dirty="0" err="1"/>
              <a:t>arg</a:t>
            </a:r>
            <a:r>
              <a:rPr lang="en-US" sz="2000" b="1" dirty="0" smtClean="0"/>
              <a:t>);</a:t>
            </a:r>
          </a:p>
          <a:p>
            <a:pPr lvl="1">
              <a:buNone/>
            </a:pPr>
            <a:r>
              <a:rPr lang="en-US" sz="2000" b="1" dirty="0" err="1" smtClean="0"/>
              <a:t>Func</a:t>
            </a:r>
            <a:r>
              <a:rPr lang="en-US" sz="2000" b="1" dirty="0" smtClean="0"/>
              <a:t>&lt;</a:t>
            </a:r>
            <a:r>
              <a:rPr lang="en-US" sz="2000" b="1" dirty="0" err="1" smtClean="0">
                <a:solidFill>
                  <a:srgbClr val="0070C0"/>
                </a:solidFill>
              </a:rPr>
              <a:t>int</a:t>
            </a:r>
            <a:r>
              <a:rPr lang="en-US" sz="2000" b="1" dirty="0" err="1" smtClean="0"/>
              <a:t>,</a:t>
            </a:r>
            <a:r>
              <a:rPr lang="en-US" sz="2000" b="1" dirty="0" err="1" smtClean="0">
                <a:solidFill>
                  <a:srgbClr val="0070C0"/>
                </a:solidFill>
              </a:rPr>
              <a:t>int</a:t>
            </a:r>
            <a:r>
              <a:rPr lang="en-US" sz="2000" b="1" dirty="0"/>
              <a:t>&gt; f1 = x =&gt; x + </a:t>
            </a:r>
            <a:r>
              <a:rPr lang="en-US" sz="2000" b="1" dirty="0" smtClean="0"/>
              <a:t>1;</a:t>
            </a:r>
          </a:p>
          <a:p>
            <a:pPr lvl="1">
              <a:buNone/>
            </a:pPr>
            <a:r>
              <a:rPr lang="en-US" sz="2000" b="1" dirty="0" err="1" smtClean="0"/>
              <a:t>Func</a:t>
            </a:r>
            <a:r>
              <a:rPr lang="en-US" sz="2000" b="1" dirty="0" smtClean="0"/>
              <a:t>&lt;</a:t>
            </a:r>
            <a:r>
              <a:rPr lang="en-US" sz="2000" b="1" dirty="0" err="1" smtClean="0">
                <a:solidFill>
                  <a:srgbClr val="0070C0"/>
                </a:solidFill>
              </a:rPr>
              <a:t>int</a:t>
            </a:r>
            <a:r>
              <a:rPr lang="en-US" sz="2000" b="1" dirty="0" err="1" smtClean="0"/>
              <a:t>,</a:t>
            </a:r>
            <a:r>
              <a:rPr lang="en-US" sz="2000" b="1" dirty="0" err="1" smtClean="0">
                <a:solidFill>
                  <a:srgbClr val="0070C0"/>
                </a:solidFill>
              </a:rPr>
              <a:t>double</a:t>
            </a:r>
            <a:r>
              <a:rPr lang="en-US" sz="2000" b="1" dirty="0"/>
              <a:t>&gt; f2 = x =&gt; x + 1;	</a:t>
            </a:r>
            <a:endParaRPr lang="en-US" sz="2000" b="1" dirty="0" smtClean="0"/>
          </a:p>
          <a:p>
            <a:pPr lvl="1">
              <a:buNone/>
            </a:pPr>
            <a:r>
              <a:rPr lang="en-US" sz="2000" b="1" dirty="0" err="1" smtClean="0"/>
              <a:t>Func</a:t>
            </a:r>
            <a:r>
              <a:rPr lang="en-US" sz="2000" b="1" dirty="0" smtClean="0"/>
              <a:t>&lt;</a:t>
            </a:r>
            <a:r>
              <a:rPr lang="en-US" sz="2000" b="1" dirty="0" err="1" smtClean="0">
                <a:solidFill>
                  <a:srgbClr val="0070C0"/>
                </a:solidFill>
              </a:rPr>
              <a:t>double</a:t>
            </a:r>
            <a:r>
              <a:rPr lang="en-US" sz="2000" b="1" dirty="0" err="1" smtClean="0"/>
              <a:t>,</a:t>
            </a:r>
            <a:r>
              <a:rPr lang="en-US" sz="2000" b="1" dirty="0" err="1" smtClean="0">
                <a:solidFill>
                  <a:srgbClr val="0070C0"/>
                </a:solidFill>
              </a:rPr>
              <a:t>int</a:t>
            </a:r>
            <a:r>
              <a:rPr lang="en-US" sz="2000" b="1" dirty="0"/>
              <a:t>&gt; f3 = x =&gt; x + 1</a:t>
            </a:r>
            <a:r>
              <a:rPr lang="en-US" sz="2000" b="1" dirty="0" smtClean="0"/>
              <a:t>; </a:t>
            </a:r>
            <a:r>
              <a:rPr lang="en-US" sz="2000" b="1" dirty="0" smtClean="0">
                <a:solidFill>
                  <a:srgbClr val="008000"/>
                </a:solidFill>
              </a:rPr>
              <a:t>// Error double -&gt; </a:t>
            </a:r>
            <a:r>
              <a:rPr lang="en-US" sz="2000" b="1" dirty="0" err="1" smtClean="0">
                <a:solidFill>
                  <a:srgbClr val="008000"/>
                </a:solidFill>
              </a:rPr>
              <a:t>int</a:t>
            </a:r>
            <a:endParaRPr lang="en-US" sz="2000" dirty="0">
              <a:solidFill>
                <a:srgbClr val="008000"/>
              </a:solidFill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Lambda Expressions</a:t>
            </a:r>
            <a:endParaRPr lang="en-US" dirty="0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Given the code</a:t>
            </a:r>
          </a:p>
          <a:p>
            <a:pPr>
              <a:buFont typeface="Wingdings" pitchFamily="2" charset="2"/>
              <a:buNone/>
            </a:pPr>
            <a:r>
              <a:rPr lang="en-US" sz="2000" dirty="0" smtClean="0">
                <a:solidFill>
                  <a:srgbClr val="0070C0"/>
                </a:solidFill>
              </a:rPr>
              <a:t>delegate</a:t>
            </a:r>
            <a:r>
              <a:rPr lang="en-US" sz="2000" dirty="0" smtClean="0"/>
              <a:t> </a:t>
            </a:r>
            <a:r>
              <a:rPr lang="en-US" sz="2000" dirty="0"/>
              <a:t>R </a:t>
            </a:r>
            <a:r>
              <a:rPr lang="en-US" sz="2000" dirty="0" err="1"/>
              <a:t>Func</a:t>
            </a:r>
            <a:r>
              <a:rPr lang="en-US" sz="2000" dirty="0"/>
              <a:t>&lt;A,R&gt;(A </a:t>
            </a:r>
            <a:r>
              <a:rPr lang="en-US" sz="2000" dirty="0" err="1"/>
              <a:t>arg</a:t>
            </a:r>
            <a:r>
              <a:rPr lang="en-US" sz="2000" dirty="0"/>
              <a:t>); </a:t>
            </a:r>
            <a:endParaRPr lang="en-US" sz="2000" dirty="0" smtClean="0"/>
          </a:p>
          <a:p>
            <a:pPr>
              <a:buFont typeface="Wingdings" pitchFamily="2" charset="2"/>
              <a:buNone/>
            </a:pPr>
            <a:r>
              <a:rPr lang="en-US" sz="2000" dirty="0" smtClean="0">
                <a:solidFill>
                  <a:srgbClr val="0070C0"/>
                </a:solidFill>
              </a:rPr>
              <a:t>static</a:t>
            </a:r>
            <a:r>
              <a:rPr lang="en-US" sz="2000" dirty="0" smtClean="0"/>
              <a:t> </a:t>
            </a:r>
            <a:r>
              <a:rPr lang="en-US" sz="2000" dirty="0"/>
              <a:t>Z F&lt;X,Y,Z&gt;(X </a:t>
            </a:r>
            <a:r>
              <a:rPr lang="en-US" sz="2000" dirty="0" err="1" smtClean="0"/>
              <a:t>x</a:t>
            </a:r>
            <a:r>
              <a:rPr lang="en-US" sz="2000" dirty="0" smtClean="0"/>
              <a:t>, </a:t>
            </a:r>
            <a:r>
              <a:rPr lang="en-US" sz="2000" dirty="0" err="1"/>
              <a:t>Func</a:t>
            </a:r>
            <a:r>
              <a:rPr lang="en-US" sz="2000" dirty="0"/>
              <a:t>&lt;X,Y&gt; </a:t>
            </a:r>
            <a:r>
              <a:rPr lang="en-US" sz="2000" dirty="0" smtClean="0"/>
              <a:t>f1, </a:t>
            </a:r>
            <a:r>
              <a:rPr lang="en-US" sz="2000" dirty="0" err="1" smtClean="0"/>
              <a:t>Func</a:t>
            </a:r>
            <a:r>
              <a:rPr lang="en-US" sz="2000" dirty="0" smtClean="0"/>
              <a:t>&lt;Y,Z</a:t>
            </a:r>
            <a:r>
              <a:rPr lang="en-US" sz="2000" dirty="0"/>
              <a:t>&gt; f2) </a:t>
            </a:r>
            <a:endParaRPr lang="en-US" sz="2000" dirty="0" smtClean="0"/>
          </a:p>
          <a:p>
            <a:pPr>
              <a:buFont typeface="Wingdings" pitchFamily="2" charset="2"/>
              <a:buNone/>
            </a:pPr>
            <a:r>
              <a:rPr lang="en-US" sz="2000" dirty="0" smtClean="0"/>
              <a:t>{</a:t>
            </a:r>
          </a:p>
          <a:p>
            <a:pPr lvl="1">
              <a:buFont typeface="Wingdings" pitchFamily="2" charset="2"/>
              <a:buNone/>
            </a:pPr>
            <a:r>
              <a:rPr lang="en-US" sz="2000" dirty="0" smtClean="0">
                <a:solidFill>
                  <a:srgbClr val="0070C0"/>
                </a:solidFill>
              </a:rPr>
              <a:t>return</a:t>
            </a:r>
            <a:r>
              <a:rPr lang="en-US" sz="2000" dirty="0" smtClean="0"/>
              <a:t> f2(f1(x));</a:t>
            </a:r>
          </a:p>
          <a:p>
            <a:pPr>
              <a:buFont typeface="Wingdings" pitchFamily="2" charset="2"/>
              <a:buNone/>
            </a:pPr>
            <a:r>
              <a:rPr lang="en-US" sz="2000" dirty="0" smtClean="0"/>
              <a:t>}</a:t>
            </a:r>
            <a:endParaRPr lang="en-US" sz="2000" dirty="0"/>
          </a:p>
          <a:p>
            <a:r>
              <a:rPr lang="en-US" dirty="0" smtClean="0"/>
              <a:t>What does the following produce?</a:t>
            </a:r>
            <a:r>
              <a:rPr lang="en-US" dirty="0"/>
              <a:t/>
            </a:r>
            <a:br>
              <a:rPr lang="en-US" dirty="0"/>
            </a:br>
            <a:r>
              <a:rPr lang="en-US" sz="2000" b="1" dirty="0"/>
              <a:t>F("1:15:30", </a:t>
            </a:r>
            <a:br>
              <a:rPr lang="en-US" sz="2000" b="1" dirty="0"/>
            </a:br>
            <a:r>
              <a:rPr lang="en-US" sz="2000" b="1" dirty="0"/>
              <a:t>  s =&gt; </a:t>
            </a:r>
            <a:r>
              <a:rPr lang="en-US" sz="2000" b="1" dirty="0" err="1"/>
              <a:t>TimeSpan.Parse</a:t>
            </a:r>
            <a:r>
              <a:rPr lang="en-US" sz="2000" b="1" dirty="0"/>
              <a:t>(s), </a:t>
            </a:r>
            <a:br>
              <a:rPr lang="en-US" sz="2000" b="1" dirty="0"/>
            </a:br>
            <a:r>
              <a:rPr lang="en-US" sz="2000" b="1" dirty="0"/>
              <a:t>  t =&gt; </a:t>
            </a:r>
            <a:r>
              <a:rPr lang="en-US" sz="2000" b="1" dirty="0" err="1"/>
              <a:t>t.TotalSeconds</a:t>
            </a:r>
            <a:r>
              <a:rPr lang="en-US" sz="2000" b="1" dirty="0"/>
              <a:t>) 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Extension Methods,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Try this at home! Let’s wrap this discussion up by combining extension methods, implicit types, anonymous types and lambda expressions to create a complex process chain:</a:t>
            </a:r>
          </a:p>
          <a:p>
            <a:pPr>
              <a:buFont typeface="Wingdings 2" pitchFamily="18" charset="2"/>
              <a:buNone/>
            </a:pPr>
            <a:endParaRPr lang="en-US" sz="1800" dirty="0" smtClean="0">
              <a:solidFill>
                <a:srgbClr val="000000"/>
              </a:solidFill>
              <a:cs typeface="Times New Roman" pitchFamily="18" charset="0"/>
            </a:endParaRPr>
          </a:p>
          <a:p>
            <a:pPr>
              <a:buFont typeface="Wingdings 2" pitchFamily="18" charset="2"/>
              <a:buNone/>
            </a:pPr>
            <a:r>
              <a:rPr lang="en-US" sz="1800" b="1" dirty="0" err="1" smtClean="0">
                <a:solidFill>
                  <a:srgbClr val="0000FF"/>
                </a:solidFill>
                <a:cs typeface="Times New Roman" pitchFamily="18" charset="0"/>
              </a:rPr>
              <a:t>var</a:t>
            </a:r>
            <a:r>
              <a:rPr lang="en-US" sz="1800" dirty="0" smtClean="0">
                <a:solidFill>
                  <a:srgbClr val="000000"/>
                </a:solidFill>
                <a:cs typeface="Times New Roman" pitchFamily="18" charset="0"/>
              </a:rPr>
              <a:t> processes =</a:t>
            </a:r>
          </a:p>
          <a:p>
            <a:pPr>
              <a:buFont typeface="Wingdings 2" pitchFamily="18" charset="2"/>
              <a:buNone/>
            </a:pPr>
            <a:r>
              <a:rPr lang="en-US" sz="1800" dirty="0" smtClean="0">
                <a:solidFill>
                  <a:srgbClr val="000000"/>
                </a:solidFill>
                <a:cs typeface="Times New Roman" pitchFamily="18" charset="0"/>
              </a:rPr>
              <a:t>     </a:t>
            </a:r>
            <a:r>
              <a:rPr lang="en-US" sz="1800" dirty="0" err="1" smtClean="0">
                <a:hlinkClick r:id="rId3"/>
              </a:rPr>
              <a:t>System.Diagnostics.</a:t>
            </a:r>
            <a:r>
              <a:rPr lang="en-US" sz="1800" dirty="0" err="1" smtClean="0">
                <a:solidFill>
                  <a:srgbClr val="000000"/>
                </a:solidFill>
                <a:cs typeface="Times New Roman" pitchFamily="18" charset="0"/>
                <a:hlinkClick r:id="rId3"/>
              </a:rPr>
              <a:t>Process.GetProcesses</a:t>
            </a:r>
            <a:r>
              <a:rPr lang="en-US" sz="1800" dirty="0" smtClean="0">
                <a:solidFill>
                  <a:srgbClr val="000000"/>
                </a:solidFill>
                <a:cs typeface="Times New Roman" pitchFamily="18" charset="0"/>
              </a:rPr>
              <a:t>()</a:t>
            </a:r>
          </a:p>
          <a:p>
            <a:pPr>
              <a:buFont typeface="Wingdings 2" pitchFamily="18" charset="2"/>
              <a:buNone/>
            </a:pPr>
            <a:r>
              <a:rPr lang="en-US" sz="1800" dirty="0" smtClean="0">
                <a:solidFill>
                  <a:srgbClr val="000000"/>
                </a:solidFill>
                <a:cs typeface="Times New Roman" pitchFamily="18" charset="0"/>
              </a:rPr>
              <a:t>          .Where(proc =&gt; proc.WorkingSet64 &gt; </a:t>
            </a:r>
            <a:r>
              <a:rPr lang="en-US" sz="1800" dirty="0" smtClean="0">
                <a:solidFill>
                  <a:srgbClr val="008000"/>
                </a:solidFill>
                <a:cs typeface="Times New Roman" pitchFamily="18" charset="0"/>
              </a:rPr>
              <a:t>20</a:t>
            </a:r>
            <a:r>
              <a:rPr lang="en-US" sz="1800" dirty="0" smtClean="0">
                <a:solidFill>
                  <a:srgbClr val="000000"/>
                </a:solidFill>
                <a:cs typeface="Times New Roman" pitchFamily="18" charset="0"/>
              </a:rPr>
              <a:t> * </a:t>
            </a:r>
            <a:r>
              <a:rPr lang="en-US" sz="1800" dirty="0" smtClean="0">
                <a:solidFill>
                  <a:srgbClr val="008000"/>
                </a:solidFill>
                <a:cs typeface="Times New Roman" pitchFamily="18" charset="0"/>
              </a:rPr>
              <a:t>1024</a:t>
            </a:r>
            <a:r>
              <a:rPr lang="en-US" sz="1800" dirty="0" smtClean="0">
                <a:solidFill>
                  <a:srgbClr val="000000"/>
                </a:solidFill>
                <a:cs typeface="Times New Roman" pitchFamily="18" charset="0"/>
              </a:rPr>
              <a:t> * </a:t>
            </a:r>
            <a:r>
              <a:rPr lang="en-US" sz="1800" dirty="0" smtClean="0">
                <a:solidFill>
                  <a:srgbClr val="008000"/>
                </a:solidFill>
                <a:cs typeface="Times New Roman" pitchFamily="18" charset="0"/>
              </a:rPr>
              <a:t>1024</a:t>
            </a:r>
            <a:r>
              <a:rPr lang="en-US" sz="1800" dirty="0" smtClean="0">
                <a:solidFill>
                  <a:srgbClr val="000000"/>
                </a:solidFill>
                <a:cs typeface="Times New Roman" pitchFamily="18" charset="0"/>
              </a:rPr>
              <a:t>)</a:t>
            </a:r>
          </a:p>
          <a:p>
            <a:pPr>
              <a:buFont typeface="Wingdings 2" pitchFamily="18" charset="2"/>
              <a:buNone/>
            </a:pPr>
            <a:r>
              <a:rPr lang="en-US" sz="1800" dirty="0" smtClean="0">
                <a:solidFill>
                  <a:srgbClr val="000000"/>
                </a:solidFill>
                <a:cs typeface="Times New Roman" pitchFamily="18" charset="0"/>
              </a:rPr>
              <a:t>          .</a:t>
            </a:r>
            <a:r>
              <a:rPr lang="en-US" sz="1800" dirty="0" err="1" smtClean="0">
                <a:solidFill>
                  <a:srgbClr val="000000"/>
                </a:solidFill>
                <a:cs typeface="Times New Roman" pitchFamily="18" charset="0"/>
              </a:rPr>
              <a:t>OrderByDescending</a:t>
            </a:r>
            <a:r>
              <a:rPr lang="en-US" sz="1800" dirty="0" smtClean="0">
                <a:solidFill>
                  <a:srgbClr val="000000"/>
                </a:solidFill>
                <a:cs typeface="Times New Roman" pitchFamily="18" charset="0"/>
              </a:rPr>
              <a:t>(proc =&gt; proc.WorkingSet64)</a:t>
            </a:r>
          </a:p>
          <a:p>
            <a:pPr>
              <a:buFont typeface="Wingdings 2" pitchFamily="18" charset="2"/>
              <a:buNone/>
            </a:pPr>
            <a:r>
              <a:rPr lang="en-US" sz="1800" dirty="0" smtClean="0">
                <a:solidFill>
                  <a:srgbClr val="000000"/>
                </a:solidFill>
                <a:cs typeface="Times New Roman" pitchFamily="18" charset="0"/>
              </a:rPr>
              <a:t>          .Select(proc =&gt; </a:t>
            </a:r>
          </a:p>
          <a:p>
            <a:pPr>
              <a:buFont typeface="Wingdings 2" pitchFamily="18" charset="2"/>
              <a:buNone/>
            </a:pPr>
            <a:r>
              <a:rPr lang="en-US" sz="1800" b="1" dirty="0" smtClean="0">
                <a:solidFill>
                  <a:srgbClr val="000000"/>
                </a:solidFill>
                <a:cs typeface="Times New Roman" pitchFamily="18" charset="0"/>
              </a:rPr>
              <a:t>              </a:t>
            </a:r>
            <a:r>
              <a:rPr lang="en-US" sz="1800" b="1" dirty="0" smtClean="0">
                <a:solidFill>
                  <a:srgbClr val="0000FF"/>
                </a:solidFill>
                <a:cs typeface="Times New Roman" pitchFamily="18" charset="0"/>
              </a:rPr>
              <a:t>new</a:t>
            </a:r>
            <a:r>
              <a:rPr lang="en-US" sz="1800" dirty="0" smtClean="0">
                <a:solidFill>
                  <a:srgbClr val="000000"/>
                </a:solidFill>
                <a:cs typeface="Times New Roman" pitchFamily="18" charset="0"/>
              </a:rPr>
              <a:t> { Identifier = </a:t>
            </a:r>
            <a:r>
              <a:rPr lang="en-US" sz="1800" dirty="0" err="1" smtClean="0">
                <a:solidFill>
                  <a:srgbClr val="000000"/>
                </a:solidFill>
                <a:cs typeface="Times New Roman" pitchFamily="18" charset="0"/>
              </a:rPr>
              <a:t>proc.Id</a:t>
            </a:r>
            <a:r>
              <a:rPr lang="en-US" sz="1800" dirty="0" smtClean="0">
                <a:solidFill>
                  <a:srgbClr val="000000"/>
                </a:solidFill>
                <a:cs typeface="Times New Roman" pitchFamily="18" charset="0"/>
              </a:rPr>
              <a:t>, Name = </a:t>
            </a:r>
            <a:r>
              <a:rPr lang="en-US" sz="1800" dirty="0" err="1" smtClean="0">
                <a:solidFill>
                  <a:srgbClr val="000000"/>
                </a:solidFill>
                <a:cs typeface="Times New Roman" pitchFamily="18" charset="0"/>
              </a:rPr>
              <a:t>proc.ProcessName</a:t>
            </a:r>
            <a:r>
              <a:rPr lang="en-US" sz="1800" dirty="0" smtClean="0">
                <a:solidFill>
                  <a:srgbClr val="000000"/>
                </a:solidFill>
                <a:cs typeface="Times New Roman" pitchFamily="18" charset="0"/>
              </a:rPr>
              <a:t> });</a:t>
            </a:r>
            <a:r>
              <a:rPr lang="en-US" sz="1800" dirty="0" smtClean="0"/>
              <a:t>  </a:t>
            </a:r>
          </a:p>
          <a:p>
            <a:endParaRPr lang="en-US" sz="1800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5410200"/>
            <a:ext cx="8184613" cy="584775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1600" dirty="0" err="1" smtClean="0">
                <a:solidFill>
                  <a:srgbClr val="0000FF"/>
                </a:solidFill>
                <a:latin typeface="+mn-lt"/>
              </a:rPr>
              <a:t>foreach</a:t>
            </a:r>
            <a:r>
              <a:rPr lang="en-US" sz="1600" dirty="0" smtClean="0">
                <a:solidFill>
                  <a:srgbClr val="000000"/>
                </a:solidFill>
                <a:latin typeface="+mn-lt"/>
              </a:rPr>
              <a:t> (</a:t>
            </a:r>
            <a:r>
              <a:rPr lang="en-US" sz="1600" dirty="0" err="1" smtClean="0">
                <a:solidFill>
                  <a:srgbClr val="0000FF"/>
                </a:solidFill>
                <a:latin typeface="+mn-lt"/>
              </a:rPr>
              <a:t>var</a:t>
            </a:r>
            <a:r>
              <a:rPr lang="en-US" sz="1600" dirty="0" smtClean="0">
                <a:solidFill>
                  <a:srgbClr val="000000"/>
                </a:solidFill>
                <a:latin typeface="+mn-lt"/>
              </a:rPr>
              <a:t> process </a:t>
            </a:r>
            <a:r>
              <a:rPr lang="en-US" sz="1600" dirty="0" smtClean="0">
                <a:solidFill>
                  <a:srgbClr val="0000FF"/>
                </a:solidFill>
                <a:latin typeface="+mn-lt"/>
              </a:rPr>
              <a:t>in</a:t>
            </a:r>
            <a:r>
              <a:rPr lang="en-US" sz="1600" dirty="0" smtClean="0">
                <a:solidFill>
                  <a:srgbClr val="000000"/>
                </a:solidFill>
                <a:latin typeface="+mn-lt"/>
              </a:rPr>
              <a:t> processes)</a:t>
            </a:r>
          </a:p>
          <a:p>
            <a:pPr lvl="1"/>
            <a:r>
              <a:rPr lang="en-US" sz="1600" dirty="0" err="1" smtClean="0">
                <a:solidFill>
                  <a:srgbClr val="2B91AF"/>
                </a:solidFill>
                <a:latin typeface="+mn-lt"/>
              </a:rPr>
              <a:t>Console</a:t>
            </a:r>
            <a:r>
              <a:rPr lang="en-US" sz="1600" dirty="0" err="1" smtClean="0">
                <a:solidFill>
                  <a:srgbClr val="000000"/>
                </a:solidFill>
                <a:latin typeface="+mn-lt"/>
              </a:rPr>
              <a:t>.WriteLine</a:t>
            </a:r>
            <a:r>
              <a:rPr lang="en-US" sz="1600" dirty="0" smtClean="0">
                <a:solidFill>
                  <a:srgbClr val="000000"/>
                </a:solidFill>
                <a:latin typeface="+mn-lt"/>
              </a:rPr>
              <a:t>(</a:t>
            </a:r>
            <a:r>
              <a:rPr lang="en-US" sz="1600" dirty="0" smtClean="0">
                <a:solidFill>
                  <a:srgbClr val="A31515"/>
                </a:solidFill>
                <a:latin typeface="+mn-lt"/>
              </a:rPr>
              <a:t>"Identifier = {0}, Name = {1}"</a:t>
            </a:r>
            <a:r>
              <a:rPr lang="en-US" sz="1600" dirty="0" smtClean="0">
                <a:solidFill>
                  <a:srgbClr val="000000"/>
                </a:solidFill>
                <a:latin typeface="+mn-lt"/>
              </a:rPr>
              <a:t>, </a:t>
            </a:r>
            <a:r>
              <a:rPr lang="en-US" sz="1600" dirty="0" err="1" smtClean="0">
                <a:solidFill>
                  <a:srgbClr val="000000"/>
                </a:solidFill>
                <a:latin typeface="+mn-lt"/>
              </a:rPr>
              <a:t>process.Identifier</a:t>
            </a:r>
            <a:r>
              <a:rPr lang="en-US" sz="1600" dirty="0" smtClean="0">
                <a:solidFill>
                  <a:srgbClr val="000000"/>
                </a:solidFill>
                <a:latin typeface="+mn-lt"/>
              </a:rPr>
              <a:t>, </a:t>
            </a:r>
            <a:r>
              <a:rPr lang="en-US" sz="1600" dirty="0" err="1" smtClean="0">
                <a:solidFill>
                  <a:srgbClr val="000000"/>
                </a:solidFill>
                <a:latin typeface="+mn-lt"/>
              </a:rPr>
              <a:t>process.Name</a:t>
            </a:r>
            <a:r>
              <a:rPr lang="en-US" sz="1600" dirty="0" smtClean="0">
                <a:solidFill>
                  <a:srgbClr val="000000"/>
                </a:solidFill>
                <a:latin typeface="+mn-lt"/>
              </a:rPr>
              <a:t>);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Programming in C#</a:t>
            </a:r>
            <a:br>
              <a:rPr lang="en-US" dirty="0" smtClean="0"/>
            </a:br>
            <a:r>
              <a:rPr lang="en-US" dirty="0" smtClean="0"/>
              <a:t>	 </a:t>
            </a:r>
            <a:r>
              <a:rPr lang="en-US" sz="3200" i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Lambda Expressions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ctr" eaLnBrk="1" hangingPunct="1">
              <a:lnSpc>
                <a:spcPct val="90000"/>
              </a:lnSpc>
            </a:pPr>
            <a:r>
              <a:rPr lang="en-US" sz="3600" smtClean="0"/>
              <a:t>CSE 494R</a:t>
            </a:r>
          </a:p>
          <a:p>
            <a:pPr algn="ctr" eaLnBrk="1" hangingPunct="1">
              <a:lnSpc>
                <a:spcPct val="90000"/>
              </a:lnSpc>
            </a:pPr>
            <a:r>
              <a:rPr lang="en-US" sz="2400" smtClean="0"/>
              <a:t>(proposed course for 459 Programming in C#)</a:t>
            </a:r>
          </a:p>
          <a:p>
            <a:pPr algn="ctr" eaLnBrk="1" hangingPunct="1">
              <a:lnSpc>
                <a:spcPct val="90000"/>
              </a:lnSpc>
            </a:pPr>
            <a:r>
              <a:rPr lang="en-US" sz="3600" smtClean="0"/>
              <a:t>Prof. Roger Crawfis</a:t>
            </a:r>
            <a:endParaRPr lang="en-US" sz="2800" smtClean="0"/>
          </a:p>
          <a:p>
            <a:pPr eaLnBrk="1" hangingPunct="1">
              <a:lnSpc>
                <a:spcPct val="90000"/>
              </a:lnSpc>
            </a:pPr>
            <a:endParaRPr 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Extension </a:t>
            </a:r>
            <a:r>
              <a:rPr lang="en-US" dirty="0" smtClean="0"/>
              <a:t>Methods</a:t>
            </a:r>
            <a:endParaRPr lang="en-US" dirty="0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Properties</a:t>
            </a:r>
            <a:r>
              <a:rPr lang="en-US" dirty="0"/>
              <a:t>, </a:t>
            </a:r>
            <a:r>
              <a:rPr lang="en-US" dirty="0" smtClean="0"/>
              <a:t>events and operators can not have extension methods.</a:t>
            </a:r>
            <a:endParaRPr lang="en-US" dirty="0"/>
          </a:p>
          <a:p>
            <a:r>
              <a:rPr lang="en-US" dirty="0" smtClean="0"/>
              <a:t>Equivalent </a:t>
            </a:r>
            <a:r>
              <a:rPr lang="en-US" dirty="0"/>
              <a:t>to calling the static method</a:t>
            </a:r>
          </a:p>
          <a:p>
            <a:pPr lvl="1"/>
            <a:r>
              <a:rPr lang="en-US" dirty="0" smtClean="0"/>
              <a:t>Can only access public methods, etc.</a:t>
            </a:r>
          </a:p>
          <a:p>
            <a:r>
              <a:rPr lang="en-US" dirty="0" smtClean="0"/>
              <a:t>Allows for </a:t>
            </a:r>
            <a:r>
              <a:rPr lang="en-US" i="1" dirty="0" smtClean="0"/>
              <a:t>chaining</a:t>
            </a:r>
            <a:r>
              <a:rPr lang="en-US" dirty="0" smtClean="0"/>
              <a:t> method calls.</a:t>
            </a:r>
          </a:p>
          <a:p>
            <a:pPr lvl="1"/>
            <a:r>
              <a:rPr lang="en-US" dirty="0" smtClean="0"/>
              <a:t>More later when we talk about LINQ.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Extension Method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1400" dirty="0" smtClean="0">
                <a:solidFill>
                  <a:srgbClr val="0000FF"/>
                </a:solidFill>
              </a:rPr>
              <a:t>public</a:t>
            </a:r>
            <a:r>
              <a:rPr lang="en-US" sz="1400" dirty="0" smtClean="0">
                <a:solidFill>
                  <a:srgbClr val="000000"/>
                </a:solidFill>
              </a:rPr>
              <a:t> </a:t>
            </a:r>
            <a:r>
              <a:rPr lang="en-US" sz="1400" dirty="0" smtClean="0">
                <a:solidFill>
                  <a:srgbClr val="0000FF"/>
                </a:solidFill>
              </a:rPr>
              <a:t>static</a:t>
            </a:r>
            <a:r>
              <a:rPr lang="en-US" sz="1400" dirty="0" smtClean="0">
                <a:solidFill>
                  <a:srgbClr val="000000"/>
                </a:solidFill>
              </a:rPr>
              <a:t> </a:t>
            </a:r>
            <a:r>
              <a:rPr lang="en-US" sz="1400" dirty="0" smtClean="0">
                <a:solidFill>
                  <a:srgbClr val="0000FF"/>
                </a:solidFill>
              </a:rPr>
              <a:t>class</a:t>
            </a:r>
            <a:r>
              <a:rPr lang="en-US" sz="1400" dirty="0" smtClean="0">
                <a:solidFill>
                  <a:srgbClr val="000000"/>
                </a:solidFill>
              </a:rPr>
              <a:t> </a:t>
            </a:r>
            <a:r>
              <a:rPr lang="en-US" sz="1400" dirty="0" err="1" smtClean="0">
                <a:solidFill>
                  <a:srgbClr val="2B91AF"/>
                </a:solidFill>
              </a:rPr>
              <a:t>MyExtensions</a:t>
            </a:r>
            <a:r>
              <a:rPr lang="en-US" sz="1400" dirty="0" smtClean="0">
                <a:solidFill>
                  <a:srgbClr val="000000"/>
                </a:solidFill>
              </a:rPr>
              <a:t> {       </a:t>
            </a:r>
          </a:p>
          <a:p>
            <a:pPr>
              <a:buNone/>
            </a:pPr>
            <a:r>
              <a:rPr lang="en-US" sz="1400" dirty="0" smtClean="0">
                <a:solidFill>
                  <a:srgbClr val="0000FF"/>
                </a:solidFill>
              </a:rPr>
              <a:t>     public</a:t>
            </a:r>
            <a:r>
              <a:rPr lang="en-US" sz="1400" dirty="0" smtClean="0">
                <a:solidFill>
                  <a:srgbClr val="000000"/>
                </a:solidFill>
              </a:rPr>
              <a:t> </a:t>
            </a:r>
            <a:r>
              <a:rPr lang="en-US" sz="1400" dirty="0" smtClean="0">
                <a:solidFill>
                  <a:srgbClr val="0000FF"/>
                </a:solidFill>
              </a:rPr>
              <a:t>static</a:t>
            </a:r>
            <a:r>
              <a:rPr lang="en-US" sz="1400" dirty="0" smtClean="0">
                <a:solidFill>
                  <a:srgbClr val="000000"/>
                </a:solidFill>
              </a:rPr>
              <a:t> IEnumerable&lt;T&gt; </a:t>
            </a:r>
            <a:r>
              <a:rPr lang="en-US" sz="1400" dirty="0" err="1" smtClean="0">
                <a:solidFill>
                  <a:srgbClr val="000000"/>
                </a:solidFill>
              </a:rPr>
              <a:t>SkipLast</a:t>
            </a:r>
            <a:r>
              <a:rPr lang="en-US" sz="1400" dirty="0" smtClean="0">
                <a:solidFill>
                  <a:srgbClr val="000000"/>
                </a:solidFill>
              </a:rPr>
              <a:t>&lt;T&gt;(</a:t>
            </a:r>
            <a:r>
              <a:rPr lang="en-US" sz="1400" dirty="0" smtClean="0">
                <a:solidFill>
                  <a:srgbClr val="0000FF"/>
                </a:solidFill>
              </a:rPr>
              <a:t>this</a:t>
            </a:r>
            <a:r>
              <a:rPr lang="en-US" sz="1400" dirty="0" smtClean="0">
                <a:solidFill>
                  <a:srgbClr val="000000"/>
                </a:solidFill>
              </a:rPr>
              <a:t> IEnumerable&lt;T&gt; source, </a:t>
            </a:r>
            <a:r>
              <a:rPr lang="en-US" sz="1400" dirty="0" err="1" smtClean="0">
                <a:solidFill>
                  <a:srgbClr val="0000FF"/>
                </a:solidFill>
              </a:rPr>
              <a:t>int</a:t>
            </a:r>
            <a:r>
              <a:rPr lang="en-US" sz="1400" dirty="0" smtClean="0">
                <a:solidFill>
                  <a:srgbClr val="000000"/>
                </a:solidFill>
              </a:rPr>
              <a:t> count)   {</a:t>
            </a:r>
          </a:p>
          <a:p>
            <a:pPr>
              <a:buNone/>
            </a:pPr>
            <a:r>
              <a:rPr lang="en-US" sz="1400" dirty="0" smtClean="0">
                <a:solidFill>
                  <a:srgbClr val="000000"/>
                </a:solidFill>
              </a:rPr>
              <a:t>           Queue&lt;T&gt; </a:t>
            </a:r>
            <a:r>
              <a:rPr lang="en-US" sz="1400" dirty="0" err="1" smtClean="0">
                <a:solidFill>
                  <a:srgbClr val="000000"/>
                </a:solidFill>
              </a:rPr>
              <a:t>saveList</a:t>
            </a:r>
            <a:r>
              <a:rPr lang="en-US" sz="1400" dirty="0" smtClean="0">
                <a:solidFill>
                  <a:srgbClr val="000000"/>
                </a:solidFill>
              </a:rPr>
              <a:t> = </a:t>
            </a:r>
            <a:r>
              <a:rPr lang="en-US" sz="1400" dirty="0" smtClean="0">
                <a:solidFill>
                  <a:srgbClr val="0000FF"/>
                </a:solidFill>
              </a:rPr>
              <a:t>new</a:t>
            </a:r>
            <a:r>
              <a:rPr lang="en-US" sz="1400" dirty="0" smtClean="0">
                <a:solidFill>
                  <a:srgbClr val="000000"/>
                </a:solidFill>
              </a:rPr>
              <a:t> Queue&lt;T&gt;();</a:t>
            </a:r>
          </a:p>
          <a:p>
            <a:pPr>
              <a:buNone/>
            </a:pPr>
            <a:r>
              <a:rPr lang="en-US" sz="1400" dirty="0" smtClean="0">
                <a:solidFill>
                  <a:srgbClr val="000000"/>
                </a:solidFill>
              </a:rPr>
              <a:t>           </a:t>
            </a:r>
            <a:r>
              <a:rPr lang="en-US" sz="1400" dirty="0" err="1" smtClean="0">
                <a:solidFill>
                  <a:srgbClr val="0000FF"/>
                </a:solidFill>
              </a:rPr>
              <a:t>int</a:t>
            </a:r>
            <a:r>
              <a:rPr lang="en-US" sz="1400" dirty="0" smtClean="0">
                <a:solidFill>
                  <a:srgbClr val="000000"/>
                </a:solidFill>
              </a:rPr>
              <a:t> saved = 0;</a:t>
            </a:r>
          </a:p>
          <a:p>
            <a:pPr>
              <a:buNone/>
            </a:pPr>
            <a:r>
              <a:rPr lang="en-US" sz="1400" dirty="0" smtClean="0">
                <a:solidFill>
                  <a:srgbClr val="000000"/>
                </a:solidFill>
              </a:rPr>
              <a:t>           </a:t>
            </a:r>
            <a:r>
              <a:rPr lang="en-US" sz="1400" dirty="0" err="1" smtClean="0">
                <a:solidFill>
                  <a:srgbClr val="0000FF"/>
                </a:solidFill>
              </a:rPr>
              <a:t>foreach</a:t>
            </a:r>
            <a:r>
              <a:rPr lang="en-US" sz="1400" dirty="0" smtClean="0">
                <a:solidFill>
                  <a:srgbClr val="000000"/>
                </a:solidFill>
              </a:rPr>
              <a:t> (T item </a:t>
            </a:r>
            <a:r>
              <a:rPr lang="en-US" sz="1400" dirty="0" smtClean="0">
                <a:solidFill>
                  <a:srgbClr val="0000FF"/>
                </a:solidFill>
              </a:rPr>
              <a:t>in</a:t>
            </a:r>
            <a:r>
              <a:rPr lang="en-US" sz="1400" dirty="0" smtClean="0">
                <a:solidFill>
                  <a:srgbClr val="000000"/>
                </a:solidFill>
              </a:rPr>
              <a:t> source)         {</a:t>
            </a:r>
          </a:p>
          <a:p>
            <a:pPr>
              <a:buNone/>
            </a:pPr>
            <a:r>
              <a:rPr lang="en-US" sz="1400" dirty="0" smtClean="0">
                <a:solidFill>
                  <a:srgbClr val="000000"/>
                </a:solidFill>
              </a:rPr>
              <a:t>               </a:t>
            </a:r>
            <a:r>
              <a:rPr lang="en-US" sz="1400" dirty="0" smtClean="0">
                <a:solidFill>
                  <a:srgbClr val="0000FF"/>
                </a:solidFill>
              </a:rPr>
              <a:t>if</a:t>
            </a:r>
            <a:r>
              <a:rPr lang="en-US" sz="1400" dirty="0" smtClean="0">
                <a:solidFill>
                  <a:srgbClr val="000000"/>
                </a:solidFill>
              </a:rPr>
              <a:t> (saved &lt; count)             {</a:t>
            </a:r>
          </a:p>
          <a:p>
            <a:pPr>
              <a:buNone/>
            </a:pPr>
            <a:r>
              <a:rPr lang="en-US" sz="1400" dirty="0" smtClean="0">
                <a:solidFill>
                  <a:srgbClr val="000000"/>
                </a:solidFill>
              </a:rPr>
              <a:t>                   </a:t>
            </a:r>
            <a:r>
              <a:rPr lang="en-US" sz="1400" dirty="0" err="1" smtClean="0">
                <a:solidFill>
                  <a:srgbClr val="000000"/>
                </a:solidFill>
              </a:rPr>
              <a:t>saveList.Enqueue</a:t>
            </a:r>
            <a:r>
              <a:rPr lang="en-US" sz="1400" dirty="0" smtClean="0">
                <a:solidFill>
                  <a:srgbClr val="000000"/>
                </a:solidFill>
              </a:rPr>
              <a:t>(item);</a:t>
            </a:r>
          </a:p>
          <a:p>
            <a:pPr>
              <a:buNone/>
            </a:pPr>
            <a:r>
              <a:rPr lang="en-US" sz="1400" dirty="0" smtClean="0">
                <a:solidFill>
                  <a:srgbClr val="000000"/>
                </a:solidFill>
              </a:rPr>
              <a:t>                   ++saved;</a:t>
            </a:r>
          </a:p>
          <a:p>
            <a:pPr>
              <a:buNone/>
            </a:pPr>
            <a:r>
              <a:rPr lang="en-US" sz="1400" dirty="0" smtClean="0">
                <a:solidFill>
                  <a:srgbClr val="000000"/>
                </a:solidFill>
              </a:rPr>
              <a:t>                   </a:t>
            </a:r>
            <a:r>
              <a:rPr lang="en-US" sz="1400" dirty="0" smtClean="0">
                <a:solidFill>
                  <a:srgbClr val="0000FF"/>
                </a:solidFill>
              </a:rPr>
              <a:t>continue</a:t>
            </a:r>
            <a:r>
              <a:rPr lang="en-US" sz="1400" dirty="0" smtClean="0">
                <a:solidFill>
                  <a:srgbClr val="000000"/>
                </a:solidFill>
              </a:rPr>
              <a:t>;</a:t>
            </a:r>
          </a:p>
          <a:p>
            <a:pPr>
              <a:buNone/>
            </a:pPr>
            <a:r>
              <a:rPr lang="en-US" sz="1400" dirty="0" smtClean="0">
                <a:solidFill>
                  <a:srgbClr val="000000"/>
                </a:solidFill>
              </a:rPr>
              <a:t>               }</a:t>
            </a:r>
          </a:p>
          <a:p>
            <a:pPr>
              <a:buNone/>
            </a:pPr>
            <a:r>
              <a:rPr lang="en-US" sz="1400" dirty="0" smtClean="0">
                <a:solidFill>
                  <a:srgbClr val="000000"/>
                </a:solidFill>
              </a:rPr>
              <a:t>               </a:t>
            </a:r>
            <a:r>
              <a:rPr lang="en-US" sz="1400" dirty="0" err="1" smtClean="0">
                <a:solidFill>
                  <a:srgbClr val="000000"/>
                </a:solidFill>
              </a:rPr>
              <a:t>saveList.Enqueue</a:t>
            </a:r>
            <a:r>
              <a:rPr lang="en-US" sz="1400" dirty="0" smtClean="0">
                <a:solidFill>
                  <a:srgbClr val="000000"/>
                </a:solidFill>
              </a:rPr>
              <a:t>(item);</a:t>
            </a:r>
          </a:p>
          <a:p>
            <a:pPr>
              <a:buNone/>
            </a:pPr>
            <a:r>
              <a:rPr lang="en-US" sz="1400" dirty="0" smtClean="0">
                <a:solidFill>
                  <a:srgbClr val="000000"/>
                </a:solidFill>
              </a:rPr>
              <a:t>               </a:t>
            </a:r>
            <a:r>
              <a:rPr lang="en-US" sz="1400" dirty="0" smtClean="0">
                <a:solidFill>
                  <a:srgbClr val="0000FF"/>
                </a:solidFill>
              </a:rPr>
              <a:t>yield</a:t>
            </a:r>
            <a:r>
              <a:rPr lang="en-US" sz="1400" dirty="0" smtClean="0">
                <a:solidFill>
                  <a:srgbClr val="000000"/>
                </a:solidFill>
              </a:rPr>
              <a:t> </a:t>
            </a:r>
            <a:r>
              <a:rPr lang="en-US" sz="1400" dirty="0" smtClean="0">
                <a:solidFill>
                  <a:srgbClr val="0000FF"/>
                </a:solidFill>
              </a:rPr>
              <a:t>return</a:t>
            </a:r>
            <a:r>
              <a:rPr lang="en-US" sz="1400" dirty="0" smtClean="0">
                <a:solidFill>
                  <a:srgbClr val="000000"/>
                </a:solidFill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</a:rPr>
              <a:t>saveList.Dequeue</a:t>
            </a:r>
            <a:r>
              <a:rPr lang="en-US" sz="1400" dirty="0" smtClean="0">
                <a:solidFill>
                  <a:srgbClr val="000000"/>
                </a:solidFill>
              </a:rPr>
              <a:t>();</a:t>
            </a:r>
          </a:p>
          <a:p>
            <a:pPr>
              <a:buNone/>
            </a:pPr>
            <a:r>
              <a:rPr lang="en-US" sz="1400" dirty="0" smtClean="0">
                <a:solidFill>
                  <a:srgbClr val="000000"/>
                </a:solidFill>
              </a:rPr>
              <a:t>           } </a:t>
            </a:r>
          </a:p>
          <a:p>
            <a:pPr>
              <a:buNone/>
            </a:pPr>
            <a:r>
              <a:rPr lang="en-US" sz="1400" dirty="0" smtClean="0">
                <a:solidFill>
                  <a:srgbClr val="000000"/>
                </a:solidFill>
              </a:rPr>
              <a:t>          </a:t>
            </a:r>
            <a:r>
              <a:rPr lang="en-US" sz="1400" dirty="0" smtClean="0">
                <a:solidFill>
                  <a:srgbClr val="0000FF"/>
                </a:solidFill>
              </a:rPr>
              <a:t>yield</a:t>
            </a:r>
            <a:r>
              <a:rPr lang="en-US" sz="1400" dirty="0" smtClean="0">
                <a:solidFill>
                  <a:srgbClr val="000000"/>
                </a:solidFill>
              </a:rPr>
              <a:t> </a:t>
            </a:r>
            <a:r>
              <a:rPr lang="en-US" sz="1400" dirty="0" smtClean="0">
                <a:solidFill>
                  <a:srgbClr val="0000FF"/>
                </a:solidFill>
              </a:rPr>
              <a:t>break</a:t>
            </a:r>
            <a:r>
              <a:rPr lang="en-US" sz="1400" dirty="0" smtClean="0">
                <a:solidFill>
                  <a:srgbClr val="000000"/>
                </a:solidFill>
              </a:rPr>
              <a:t>;</a:t>
            </a:r>
          </a:p>
          <a:p>
            <a:pPr>
              <a:buNone/>
            </a:pPr>
            <a:r>
              <a:rPr lang="en-US" sz="1400" dirty="0" smtClean="0">
                <a:solidFill>
                  <a:srgbClr val="000000"/>
                </a:solidFill>
              </a:rPr>
              <a:t>     }</a:t>
            </a:r>
          </a:p>
          <a:p>
            <a:pPr>
              <a:buNone/>
            </a:pPr>
            <a:r>
              <a:rPr lang="en-US" sz="1400" dirty="0" smtClean="0">
                <a:solidFill>
                  <a:srgbClr val="000000"/>
                </a:solidFill>
              </a:rPr>
              <a:t>}</a:t>
            </a:r>
            <a:endParaRPr lang="en-US" sz="1400" dirty="0">
              <a:solidFill>
                <a:srgbClr val="0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057400" y="5638800"/>
            <a:ext cx="612680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 smtClean="0"/>
              <a:t>http://blogs.msdn.com/ericwhite/archive/2008/11/14/the-skiplast-extension-method.aspx</a:t>
            </a:r>
            <a:endParaRPr lang="en-US" sz="12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Extension Method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1800" dirty="0" smtClean="0">
                <a:solidFill>
                  <a:srgbClr val="0000FF"/>
                </a:solidFill>
              </a:rPr>
              <a:t>class</a:t>
            </a:r>
            <a:r>
              <a:rPr lang="en-US" sz="1800" dirty="0" smtClean="0">
                <a:solidFill>
                  <a:srgbClr val="000000"/>
                </a:solidFill>
              </a:rPr>
              <a:t> </a:t>
            </a:r>
            <a:r>
              <a:rPr lang="en-US" sz="1800" dirty="0" smtClean="0">
                <a:solidFill>
                  <a:srgbClr val="2B91AF"/>
                </a:solidFill>
              </a:rPr>
              <a:t>Program  </a:t>
            </a:r>
            <a:r>
              <a:rPr lang="en-US" sz="1800" dirty="0" smtClean="0">
                <a:solidFill>
                  <a:srgbClr val="000000"/>
                </a:solidFill>
              </a:rPr>
              <a:t>{</a:t>
            </a:r>
          </a:p>
          <a:p>
            <a:pPr>
              <a:buNone/>
            </a:pPr>
            <a:r>
              <a:rPr lang="en-US" sz="1800" dirty="0" smtClean="0">
                <a:solidFill>
                  <a:srgbClr val="000000"/>
                </a:solidFill>
              </a:rPr>
              <a:t>     </a:t>
            </a:r>
            <a:r>
              <a:rPr lang="en-US" sz="1800" dirty="0" smtClean="0">
                <a:solidFill>
                  <a:srgbClr val="0000FF"/>
                </a:solidFill>
              </a:rPr>
              <a:t>static</a:t>
            </a:r>
            <a:r>
              <a:rPr lang="en-US" sz="1800" dirty="0" smtClean="0">
                <a:solidFill>
                  <a:srgbClr val="000000"/>
                </a:solidFill>
              </a:rPr>
              <a:t> </a:t>
            </a:r>
            <a:r>
              <a:rPr lang="en-US" sz="1800" dirty="0" smtClean="0">
                <a:solidFill>
                  <a:srgbClr val="0000FF"/>
                </a:solidFill>
              </a:rPr>
              <a:t>void</a:t>
            </a:r>
            <a:r>
              <a:rPr lang="en-US" sz="1800" dirty="0" smtClean="0">
                <a:solidFill>
                  <a:srgbClr val="000000"/>
                </a:solidFill>
              </a:rPr>
              <a:t> Main(</a:t>
            </a:r>
            <a:r>
              <a:rPr lang="en-US" sz="1800" dirty="0" smtClean="0">
                <a:solidFill>
                  <a:srgbClr val="0000FF"/>
                </a:solidFill>
              </a:rPr>
              <a:t>string</a:t>
            </a:r>
            <a:r>
              <a:rPr lang="en-US" sz="1800" dirty="0" smtClean="0">
                <a:solidFill>
                  <a:srgbClr val="000000"/>
                </a:solidFill>
              </a:rPr>
              <a:t>[] </a:t>
            </a:r>
            <a:r>
              <a:rPr lang="en-US" sz="1800" dirty="0" err="1" smtClean="0">
                <a:solidFill>
                  <a:srgbClr val="000000"/>
                </a:solidFill>
              </a:rPr>
              <a:t>args</a:t>
            </a:r>
            <a:r>
              <a:rPr lang="en-US" sz="1800" dirty="0" smtClean="0">
                <a:solidFill>
                  <a:srgbClr val="000000"/>
                </a:solidFill>
              </a:rPr>
              <a:t>)    {</a:t>
            </a:r>
          </a:p>
          <a:p>
            <a:pPr>
              <a:buNone/>
            </a:pPr>
            <a:r>
              <a:rPr lang="en-US" sz="1800" dirty="0" smtClean="0">
                <a:solidFill>
                  <a:srgbClr val="000000"/>
                </a:solidFill>
              </a:rPr>
              <a:t>         </a:t>
            </a:r>
            <a:r>
              <a:rPr lang="en-US" sz="1800" dirty="0" err="1" smtClean="0">
                <a:solidFill>
                  <a:srgbClr val="0000FF"/>
                </a:solidFill>
              </a:rPr>
              <a:t>int</a:t>
            </a:r>
            <a:r>
              <a:rPr lang="en-US" sz="1800" dirty="0" smtClean="0">
                <a:solidFill>
                  <a:srgbClr val="000000"/>
                </a:solidFill>
              </a:rPr>
              <a:t>[] a = </a:t>
            </a:r>
            <a:r>
              <a:rPr lang="en-US" sz="1800" dirty="0" smtClean="0">
                <a:solidFill>
                  <a:srgbClr val="0000FF"/>
                </a:solidFill>
              </a:rPr>
              <a:t>new</a:t>
            </a:r>
            <a:r>
              <a:rPr lang="en-US" sz="1800" dirty="0" smtClean="0">
                <a:solidFill>
                  <a:srgbClr val="000000"/>
                </a:solidFill>
              </a:rPr>
              <a:t>[] { 1, 2, 3, 4, 5 };</a:t>
            </a:r>
          </a:p>
          <a:p>
            <a:pPr>
              <a:buNone/>
            </a:pPr>
            <a:r>
              <a:rPr lang="en-US" sz="1800" dirty="0" smtClean="0">
                <a:solidFill>
                  <a:srgbClr val="000000"/>
                </a:solidFill>
              </a:rPr>
              <a:t>         </a:t>
            </a:r>
            <a:r>
              <a:rPr lang="en-US" sz="1800" dirty="0" err="1" smtClean="0">
                <a:solidFill>
                  <a:srgbClr val="0000FF"/>
                </a:solidFill>
              </a:rPr>
              <a:t>var</a:t>
            </a:r>
            <a:r>
              <a:rPr lang="en-US" sz="1800" dirty="0" smtClean="0">
                <a:solidFill>
                  <a:srgbClr val="000000"/>
                </a:solidFill>
              </a:rPr>
              <a:t> b = </a:t>
            </a:r>
            <a:r>
              <a:rPr lang="en-US" sz="1800" dirty="0" err="1" smtClean="0">
                <a:solidFill>
                  <a:srgbClr val="000000"/>
                </a:solidFill>
              </a:rPr>
              <a:t>a.SkipLast</a:t>
            </a:r>
            <a:r>
              <a:rPr lang="en-US" sz="1800" dirty="0" smtClean="0">
                <a:solidFill>
                  <a:srgbClr val="000000"/>
                </a:solidFill>
              </a:rPr>
              <a:t>(2); </a:t>
            </a:r>
          </a:p>
          <a:p>
            <a:pPr>
              <a:buNone/>
            </a:pPr>
            <a:r>
              <a:rPr lang="en-US" sz="1800" dirty="0" smtClean="0">
                <a:solidFill>
                  <a:srgbClr val="000000"/>
                </a:solidFill>
              </a:rPr>
              <a:t>         </a:t>
            </a:r>
            <a:r>
              <a:rPr lang="en-US" sz="1800" dirty="0" err="1" smtClean="0">
                <a:solidFill>
                  <a:srgbClr val="0000FF"/>
                </a:solidFill>
              </a:rPr>
              <a:t>foreach</a:t>
            </a:r>
            <a:r>
              <a:rPr lang="en-US" sz="1800" dirty="0" smtClean="0">
                <a:solidFill>
                  <a:srgbClr val="000000"/>
                </a:solidFill>
              </a:rPr>
              <a:t> (</a:t>
            </a:r>
            <a:r>
              <a:rPr lang="en-US" sz="1800" dirty="0" err="1" smtClean="0">
                <a:solidFill>
                  <a:srgbClr val="0000FF"/>
                </a:solidFill>
              </a:rPr>
              <a:t>var</a:t>
            </a:r>
            <a:r>
              <a:rPr lang="en-US" sz="1800" dirty="0" smtClean="0">
                <a:solidFill>
                  <a:srgbClr val="000000"/>
                </a:solidFill>
              </a:rPr>
              <a:t> item </a:t>
            </a:r>
            <a:r>
              <a:rPr lang="en-US" sz="1800" dirty="0" smtClean="0">
                <a:solidFill>
                  <a:srgbClr val="0000FF"/>
                </a:solidFill>
              </a:rPr>
              <a:t>in</a:t>
            </a:r>
            <a:r>
              <a:rPr lang="en-US" sz="1800" dirty="0" smtClean="0">
                <a:solidFill>
                  <a:srgbClr val="000000"/>
                </a:solidFill>
              </a:rPr>
              <a:t> b)</a:t>
            </a:r>
          </a:p>
          <a:p>
            <a:pPr>
              <a:buNone/>
            </a:pPr>
            <a:r>
              <a:rPr lang="en-US" sz="1800" dirty="0" smtClean="0">
                <a:solidFill>
                  <a:srgbClr val="000000"/>
                </a:solidFill>
              </a:rPr>
              <a:t>             </a:t>
            </a:r>
            <a:r>
              <a:rPr lang="en-US" sz="1800" dirty="0" err="1" smtClean="0">
                <a:solidFill>
                  <a:srgbClr val="2B91AF"/>
                </a:solidFill>
              </a:rPr>
              <a:t>Console</a:t>
            </a:r>
            <a:r>
              <a:rPr lang="en-US" sz="1800" dirty="0" err="1" smtClean="0">
                <a:solidFill>
                  <a:srgbClr val="000000"/>
                </a:solidFill>
              </a:rPr>
              <a:t>.WriteLine</a:t>
            </a:r>
            <a:r>
              <a:rPr lang="en-US" sz="1800" dirty="0" smtClean="0">
                <a:solidFill>
                  <a:srgbClr val="000000"/>
                </a:solidFill>
              </a:rPr>
              <a:t>(item);</a:t>
            </a:r>
          </a:p>
          <a:p>
            <a:pPr>
              <a:buNone/>
            </a:pPr>
            <a:r>
              <a:rPr lang="en-US" sz="1800" dirty="0" smtClean="0">
                <a:solidFill>
                  <a:srgbClr val="000000"/>
                </a:solidFill>
              </a:rPr>
              <a:t>         </a:t>
            </a:r>
            <a:r>
              <a:rPr lang="en-US" sz="1800" dirty="0" err="1" smtClean="0">
                <a:solidFill>
                  <a:srgbClr val="0000FF"/>
                </a:solidFill>
              </a:rPr>
              <a:t>var</a:t>
            </a:r>
            <a:r>
              <a:rPr lang="en-US" sz="1800" dirty="0" smtClean="0">
                <a:solidFill>
                  <a:srgbClr val="000000"/>
                </a:solidFill>
              </a:rPr>
              <a:t> c = </a:t>
            </a:r>
            <a:r>
              <a:rPr lang="en-US" sz="1800" dirty="0" smtClean="0">
                <a:solidFill>
                  <a:srgbClr val="0000FF"/>
                </a:solidFill>
              </a:rPr>
              <a:t>new</a:t>
            </a:r>
            <a:r>
              <a:rPr lang="en-US" sz="1800" dirty="0" smtClean="0">
                <a:solidFill>
                  <a:srgbClr val="000000"/>
                </a:solidFill>
              </a:rPr>
              <a:t> List&lt;</a:t>
            </a:r>
            <a:r>
              <a:rPr lang="en-US" sz="1800" dirty="0" smtClean="0">
                <a:solidFill>
                  <a:srgbClr val="0000FF"/>
                </a:solidFill>
              </a:rPr>
              <a:t>string</a:t>
            </a:r>
            <a:r>
              <a:rPr lang="en-US" sz="1800" dirty="0" smtClean="0">
                <a:solidFill>
                  <a:srgbClr val="000000"/>
                </a:solidFill>
              </a:rPr>
              <a:t>&gt;()   {  </a:t>
            </a:r>
            <a:r>
              <a:rPr lang="en-US" sz="1800" dirty="0" smtClean="0">
                <a:solidFill>
                  <a:srgbClr val="A31515"/>
                </a:solidFill>
              </a:rPr>
              <a:t>"one"</a:t>
            </a:r>
            <a:r>
              <a:rPr lang="en-US" sz="1800" dirty="0" smtClean="0">
                <a:solidFill>
                  <a:srgbClr val="000000"/>
                </a:solidFill>
              </a:rPr>
              <a:t>, </a:t>
            </a:r>
            <a:r>
              <a:rPr lang="en-US" sz="1800" dirty="0" smtClean="0">
                <a:solidFill>
                  <a:srgbClr val="A31515"/>
                </a:solidFill>
              </a:rPr>
              <a:t>"two"</a:t>
            </a:r>
            <a:r>
              <a:rPr lang="en-US" sz="1800" dirty="0" smtClean="0">
                <a:solidFill>
                  <a:srgbClr val="000000"/>
                </a:solidFill>
              </a:rPr>
              <a:t>, </a:t>
            </a:r>
            <a:r>
              <a:rPr lang="en-US" sz="1800" dirty="0" smtClean="0">
                <a:solidFill>
                  <a:srgbClr val="A31515"/>
                </a:solidFill>
              </a:rPr>
              <a:t>"three"</a:t>
            </a:r>
            <a:r>
              <a:rPr lang="en-US" sz="1800" dirty="0" smtClean="0">
                <a:solidFill>
                  <a:srgbClr val="000000"/>
                </a:solidFill>
              </a:rPr>
              <a:t>, </a:t>
            </a:r>
            <a:r>
              <a:rPr lang="en-US" sz="1800" dirty="0" smtClean="0">
                <a:solidFill>
                  <a:srgbClr val="A31515"/>
                </a:solidFill>
              </a:rPr>
              <a:t>"four"</a:t>
            </a:r>
            <a:r>
              <a:rPr lang="en-US" sz="1800" dirty="0" smtClean="0">
                <a:solidFill>
                  <a:srgbClr val="000000"/>
                </a:solidFill>
              </a:rPr>
              <a:t>, </a:t>
            </a:r>
            <a:r>
              <a:rPr lang="en-US" sz="1800" dirty="0" smtClean="0">
                <a:solidFill>
                  <a:srgbClr val="A31515"/>
                </a:solidFill>
              </a:rPr>
              <a:t>"five"</a:t>
            </a:r>
            <a:r>
              <a:rPr lang="en-US" sz="1800" dirty="0" smtClean="0">
                <a:solidFill>
                  <a:srgbClr val="000000"/>
                </a:solidFill>
              </a:rPr>
              <a:t>  };</a:t>
            </a:r>
          </a:p>
          <a:p>
            <a:pPr>
              <a:buNone/>
            </a:pPr>
            <a:r>
              <a:rPr lang="en-US" sz="1800" dirty="0" smtClean="0">
                <a:solidFill>
                  <a:srgbClr val="000000"/>
                </a:solidFill>
              </a:rPr>
              <a:t>         </a:t>
            </a:r>
            <a:r>
              <a:rPr lang="en-US" sz="1800" dirty="0" err="1" smtClean="0">
                <a:solidFill>
                  <a:srgbClr val="0000FF"/>
                </a:solidFill>
              </a:rPr>
              <a:t>var</a:t>
            </a:r>
            <a:r>
              <a:rPr lang="en-US" sz="1800" dirty="0" smtClean="0">
                <a:solidFill>
                  <a:srgbClr val="000000"/>
                </a:solidFill>
              </a:rPr>
              <a:t> d = </a:t>
            </a:r>
            <a:r>
              <a:rPr lang="en-US" sz="1800" dirty="0" err="1" smtClean="0">
                <a:solidFill>
                  <a:srgbClr val="000000"/>
                </a:solidFill>
              </a:rPr>
              <a:t>c.Skip</a:t>
            </a:r>
            <a:r>
              <a:rPr lang="en-US" sz="1800" dirty="0" smtClean="0">
                <a:solidFill>
                  <a:srgbClr val="000000"/>
                </a:solidFill>
              </a:rPr>
              <a:t>(1).</a:t>
            </a:r>
            <a:r>
              <a:rPr lang="en-US" sz="1800" dirty="0" err="1" smtClean="0">
                <a:solidFill>
                  <a:srgbClr val="000000"/>
                </a:solidFill>
              </a:rPr>
              <a:t>SkipLast</a:t>
            </a:r>
            <a:r>
              <a:rPr lang="en-US" sz="1800" dirty="0" smtClean="0">
                <a:solidFill>
                  <a:srgbClr val="000000"/>
                </a:solidFill>
              </a:rPr>
              <a:t>(1);</a:t>
            </a:r>
          </a:p>
          <a:p>
            <a:pPr>
              <a:buNone/>
            </a:pPr>
            <a:r>
              <a:rPr lang="en-US" sz="1800" dirty="0" smtClean="0">
                <a:solidFill>
                  <a:srgbClr val="000000"/>
                </a:solidFill>
              </a:rPr>
              <a:t>         </a:t>
            </a:r>
            <a:r>
              <a:rPr lang="en-US" sz="1800" dirty="0" err="1" smtClean="0">
                <a:solidFill>
                  <a:srgbClr val="0000FF"/>
                </a:solidFill>
              </a:rPr>
              <a:t>foreach</a:t>
            </a:r>
            <a:r>
              <a:rPr lang="en-US" sz="1800" dirty="0" smtClean="0">
                <a:solidFill>
                  <a:srgbClr val="000000"/>
                </a:solidFill>
              </a:rPr>
              <a:t> (</a:t>
            </a:r>
            <a:r>
              <a:rPr lang="en-US" sz="1800" dirty="0" err="1" smtClean="0">
                <a:solidFill>
                  <a:srgbClr val="0000FF"/>
                </a:solidFill>
              </a:rPr>
              <a:t>var</a:t>
            </a:r>
            <a:r>
              <a:rPr lang="en-US" sz="1800" dirty="0" smtClean="0">
                <a:solidFill>
                  <a:srgbClr val="000000"/>
                </a:solidFill>
              </a:rPr>
              <a:t> e </a:t>
            </a:r>
            <a:r>
              <a:rPr lang="en-US" sz="1800" dirty="0" smtClean="0">
                <a:solidFill>
                  <a:srgbClr val="0000FF"/>
                </a:solidFill>
              </a:rPr>
              <a:t>in</a:t>
            </a:r>
            <a:r>
              <a:rPr lang="en-US" sz="1800" dirty="0" smtClean="0">
                <a:solidFill>
                  <a:srgbClr val="000000"/>
                </a:solidFill>
              </a:rPr>
              <a:t> d)</a:t>
            </a:r>
          </a:p>
          <a:p>
            <a:pPr>
              <a:buNone/>
            </a:pPr>
            <a:r>
              <a:rPr lang="en-US" sz="1800" dirty="0" smtClean="0">
                <a:solidFill>
                  <a:srgbClr val="000000"/>
                </a:solidFill>
              </a:rPr>
              <a:t>             </a:t>
            </a:r>
            <a:r>
              <a:rPr lang="en-US" sz="1800" dirty="0" err="1" smtClean="0">
                <a:solidFill>
                  <a:srgbClr val="2B91AF"/>
                </a:solidFill>
              </a:rPr>
              <a:t>Console</a:t>
            </a:r>
            <a:r>
              <a:rPr lang="en-US" sz="1800" dirty="0" err="1" smtClean="0">
                <a:solidFill>
                  <a:srgbClr val="000000"/>
                </a:solidFill>
              </a:rPr>
              <a:t>.WriteLine</a:t>
            </a:r>
            <a:r>
              <a:rPr lang="en-US" sz="1800" dirty="0" smtClean="0">
                <a:solidFill>
                  <a:srgbClr val="000000"/>
                </a:solidFill>
              </a:rPr>
              <a:t>(e);</a:t>
            </a:r>
          </a:p>
          <a:p>
            <a:pPr>
              <a:buNone/>
            </a:pPr>
            <a:r>
              <a:rPr lang="en-US" sz="1800" dirty="0" smtClean="0">
                <a:solidFill>
                  <a:srgbClr val="000000"/>
                </a:solidFill>
              </a:rPr>
              <a:t>     }</a:t>
            </a:r>
          </a:p>
          <a:p>
            <a:pPr>
              <a:buNone/>
            </a:pPr>
            <a:r>
              <a:rPr lang="en-US" sz="1800" dirty="0" smtClean="0">
                <a:solidFill>
                  <a:srgbClr val="000000"/>
                </a:solidFill>
              </a:rPr>
              <a:t>}</a:t>
            </a:r>
          </a:p>
          <a:p>
            <a:endParaRPr lang="en-US" sz="1600" dirty="0"/>
          </a:p>
        </p:txBody>
      </p:sp>
      <p:sp>
        <p:nvSpPr>
          <p:cNvPr id="6" name="TextBox 5"/>
          <p:cNvSpPr txBox="1"/>
          <p:nvPr/>
        </p:nvSpPr>
        <p:spPr>
          <a:xfrm>
            <a:off x="6096000" y="4114800"/>
            <a:ext cx="710451" cy="2031325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</a:p>
          <a:p>
            <a:r>
              <a:rPr lang="en-US" dirty="0" smtClean="0"/>
              <a:t>2</a:t>
            </a:r>
          </a:p>
          <a:p>
            <a:r>
              <a:rPr lang="en-US" dirty="0" smtClean="0"/>
              <a:t>3</a:t>
            </a:r>
          </a:p>
          <a:p>
            <a:r>
              <a:rPr lang="en-US" dirty="0" smtClean="0"/>
              <a:t>two</a:t>
            </a:r>
          </a:p>
          <a:p>
            <a:r>
              <a:rPr lang="en-US" dirty="0" smtClean="0"/>
              <a:t>three</a:t>
            </a:r>
          </a:p>
          <a:p>
            <a:r>
              <a:rPr lang="en-US" dirty="0" smtClean="0"/>
              <a:t>four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allAtOnce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Programming in C#</a:t>
            </a:r>
            <a:br>
              <a:rPr lang="en-US" dirty="0" smtClean="0"/>
            </a:br>
            <a:r>
              <a:rPr lang="en-US" dirty="0" smtClean="0"/>
              <a:t>	</a:t>
            </a:r>
            <a:r>
              <a:rPr lang="en-US" sz="3800" i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Extension Methods</a:t>
            </a:r>
            <a:endParaRPr lang="en-US" i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ctr" eaLnBrk="1" hangingPunct="1">
              <a:lnSpc>
                <a:spcPct val="90000"/>
              </a:lnSpc>
            </a:pPr>
            <a:r>
              <a:rPr lang="en-US" sz="3600" smtClean="0"/>
              <a:t>CSE 494R</a:t>
            </a:r>
          </a:p>
          <a:p>
            <a:pPr algn="ctr" eaLnBrk="1" hangingPunct="1">
              <a:lnSpc>
                <a:spcPct val="90000"/>
              </a:lnSpc>
            </a:pPr>
            <a:r>
              <a:rPr lang="en-US" sz="2400" smtClean="0"/>
              <a:t>(proposed course for 459 Programming in C#)</a:t>
            </a:r>
          </a:p>
          <a:p>
            <a:pPr algn="ctr" eaLnBrk="1" hangingPunct="1">
              <a:lnSpc>
                <a:spcPct val="90000"/>
              </a:lnSpc>
            </a:pPr>
            <a:r>
              <a:rPr lang="en-US" sz="3600" smtClean="0"/>
              <a:t>Prof. Roger Crawfis</a:t>
            </a:r>
            <a:endParaRPr lang="en-US" sz="2800" smtClean="0"/>
          </a:p>
          <a:p>
            <a:pPr eaLnBrk="1" hangingPunct="1">
              <a:lnSpc>
                <a:spcPct val="90000"/>
              </a:lnSpc>
            </a:pPr>
            <a:endParaRPr 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Programming in C#</a:t>
            </a:r>
            <a:br>
              <a:rPr lang="en-US" dirty="0" smtClean="0"/>
            </a:br>
            <a:r>
              <a:rPr lang="en-US" dirty="0" smtClean="0"/>
              <a:t>	 </a:t>
            </a:r>
            <a:r>
              <a:rPr lang="en-US" sz="3800" i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Types - Misc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ctr" eaLnBrk="1" hangingPunct="1">
              <a:lnSpc>
                <a:spcPct val="90000"/>
              </a:lnSpc>
            </a:pPr>
            <a:r>
              <a:rPr lang="en-US" sz="3600" smtClean="0"/>
              <a:t>CSE 494R</a:t>
            </a:r>
          </a:p>
          <a:p>
            <a:pPr algn="ctr" eaLnBrk="1" hangingPunct="1">
              <a:lnSpc>
                <a:spcPct val="90000"/>
              </a:lnSpc>
            </a:pPr>
            <a:r>
              <a:rPr lang="en-US" sz="2400" smtClean="0"/>
              <a:t>(proposed course for 459 Programming in C#)</a:t>
            </a:r>
          </a:p>
          <a:p>
            <a:pPr algn="ctr" eaLnBrk="1" hangingPunct="1">
              <a:lnSpc>
                <a:spcPct val="90000"/>
              </a:lnSpc>
            </a:pPr>
            <a:r>
              <a:rPr lang="en-US" sz="3600" smtClean="0"/>
              <a:t>Prof. Roger Crawfis</a:t>
            </a:r>
            <a:endParaRPr lang="en-US" sz="2800" smtClean="0"/>
          </a:p>
          <a:p>
            <a:pPr eaLnBrk="1" hangingPunct="1">
              <a:lnSpc>
                <a:spcPct val="90000"/>
              </a:lnSpc>
            </a:pPr>
            <a:endParaRPr 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Initializers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already know how to initialize basic types:</a:t>
            </a:r>
          </a:p>
          <a:p>
            <a:pPr lvl="1">
              <a:buNone/>
            </a:pPr>
            <a:r>
              <a:rPr lang="en-US" sz="1800" b="1" dirty="0" err="1" smtClean="0">
                <a:solidFill>
                  <a:srgbClr val="0070C0"/>
                </a:solidFill>
              </a:rPr>
              <a:t>int</a:t>
            </a:r>
            <a:r>
              <a:rPr lang="en-US" sz="1800" b="1" dirty="0" smtClean="0"/>
              <a:t> index = 0;</a:t>
            </a:r>
          </a:p>
          <a:p>
            <a:pPr lvl="1">
              <a:buNone/>
            </a:pPr>
            <a:r>
              <a:rPr lang="en-US" sz="1800" b="1" dirty="0" smtClean="0">
                <a:solidFill>
                  <a:srgbClr val="0070C0"/>
                </a:solidFill>
              </a:rPr>
              <a:t>string</a:t>
            </a:r>
            <a:r>
              <a:rPr lang="en-US" sz="1800" b="1" dirty="0" smtClean="0"/>
              <a:t> message = </a:t>
            </a:r>
            <a:r>
              <a:rPr lang="en-US" sz="1800" b="1" dirty="0" smtClean="0">
                <a:solidFill>
                  <a:srgbClr val="CC3300"/>
                </a:solidFill>
              </a:rPr>
              <a:t>“Save the Cheerleader”</a:t>
            </a:r>
            <a:r>
              <a:rPr lang="en-US" sz="1800" b="1" dirty="0" smtClean="0"/>
              <a:t>;</a:t>
            </a:r>
          </a:p>
          <a:p>
            <a:r>
              <a:rPr lang="en-US" dirty="0" smtClean="0"/>
              <a:t>And complex types using constructors:</a:t>
            </a:r>
          </a:p>
          <a:p>
            <a:pPr lvl="1">
              <a:buNone/>
            </a:pPr>
            <a:r>
              <a:rPr lang="en-US" sz="1800" b="1" dirty="0" smtClean="0"/>
              <a:t>Person </a:t>
            </a:r>
            <a:r>
              <a:rPr lang="en-US" sz="1800" b="1" dirty="0" err="1" smtClean="0"/>
              <a:t>paul</a:t>
            </a:r>
            <a:r>
              <a:rPr lang="en-US" sz="1800" b="1" dirty="0" smtClean="0"/>
              <a:t> = </a:t>
            </a:r>
            <a:r>
              <a:rPr lang="en-US" sz="1800" b="1" dirty="0" smtClean="0">
                <a:solidFill>
                  <a:srgbClr val="0070C0"/>
                </a:solidFill>
              </a:rPr>
              <a:t>new</a:t>
            </a:r>
            <a:r>
              <a:rPr lang="en-US" sz="1800" b="1" dirty="0" smtClean="0"/>
              <a:t> Person(</a:t>
            </a:r>
            <a:r>
              <a:rPr lang="en-US" sz="1800" b="1" dirty="0" smtClean="0">
                <a:solidFill>
                  <a:srgbClr val="CC3300"/>
                </a:solidFill>
              </a:rPr>
              <a:t>“Paul”</a:t>
            </a:r>
            <a:r>
              <a:rPr lang="en-US" sz="1800" b="1" dirty="0" smtClean="0"/>
              <a:t>, </a:t>
            </a:r>
            <a:r>
              <a:rPr lang="en-US" sz="1800" b="1" dirty="0" smtClean="0">
                <a:solidFill>
                  <a:srgbClr val="CC3300"/>
                </a:solidFill>
              </a:rPr>
              <a:t>“Newman”</a:t>
            </a:r>
            <a:r>
              <a:rPr lang="en-US" sz="1800" b="1" dirty="0" smtClean="0"/>
              <a:t>);</a:t>
            </a:r>
          </a:p>
          <a:p>
            <a:pPr lvl="1">
              <a:buNone/>
            </a:pPr>
            <a:r>
              <a:rPr lang="en-US" sz="1800" b="1" dirty="0" err="1" smtClean="0"/>
              <a:t>IList</a:t>
            </a:r>
            <a:r>
              <a:rPr lang="en-US" sz="1800" b="1" dirty="0" smtClean="0"/>
              <a:t>&lt;</a:t>
            </a:r>
            <a:r>
              <a:rPr lang="en-US" sz="1800" b="1" dirty="0" smtClean="0">
                <a:solidFill>
                  <a:srgbClr val="0000FF"/>
                </a:solidFill>
              </a:rPr>
              <a:t>string</a:t>
            </a:r>
            <a:r>
              <a:rPr lang="en-US" sz="1800" b="1" dirty="0" smtClean="0"/>
              <a:t>&gt; words = </a:t>
            </a:r>
            <a:r>
              <a:rPr lang="en-US" sz="1800" b="1" dirty="0" smtClean="0">
                <a:solidFill>
                  <a:srgbClr val="0000FF"/>
                </a:solidFill>
              </a:rPr>
              <a:t>new</a:t>
            </a:r>
            <a:r>
              <a:rPr lang="en-US" sz="1800" b="1" dirty="0" smtClean="0"/>
              <a:t> List&lt;</a:t>
            </a:r>
            <a:r>
              <a:rPr lang="en-US" sz="1800" b="1" dirty="0" smtClean="0">
                <a:solidFill>
                  <a:srgbClr val="0000FF"/>
                </a:solidFill>
              </a:rPr>
              <a:t>string</a:t>
            </a:r>
            <a:r>
              <a:rPr lang="en-US" sz="1800" b="1" dirty="0" smtClean="0"/>
              <a:t>&gt;(35);</a:t>
            </a:r>
          </a:p>
          <a:p>
            <a:r>
              <a:rPr lang="en-US" dirty="0" smtClean="0"/>
              <a:t>Can also use </a:t>
            </a:r>
            <a:r>
              <a:rPr lang="en-US" b="1" i="1" dirty="0" err="1" smtClean="0"/>
              <a:t>initializers</a:t>
            </a:r>
            <a:r>
              <a:rPr lang="en-US" dirty="0" smtClean="0"/>
              <a:t> to set properties and initialize collections.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SU_Brutus">
  <a:themeElements>
    <a:clrScheme name="OSU_Brutus 11">
      <a:dk1>
        <a:srgbClr val="000000"/>
      </a:dk1>
      <a:lt1>
        <a:srgbClr val="FFFFFF"/>
      </a:lt1>
      <a:dk2>
        <a:srgbClr val="FFFFFF"/>
      </a:dk2>
      <a:lt2>
        <a:srgbClr val="817F3F"/>
      </a:lt2>
      <a:accent1>
        <a:srgbClr val="C0C0C0"/>
      </a:accent1>
      <a:accent2>
        <a:srgbClr val="C30000"/>
      </a:accent2>
      <a:accent3>
        <a:srgbClr val="FFFFFF"/>
      </a:accent3>
      <a:accent4>
        <a:srgbClr val="000000"/>
      </a:accent4>
      <a:accent5>
        <a:srgbClr val="DCDCDC"/>
      </a:accent5>
      <a:accent6>
        <a:srgbClr val="B00000"/>
      </a:accent6>
      <a:hlink>
        <a:srgbClr val="3101FF"/>
      </a:hlink>
      <a:folHlink>
        <a:srgbClr val="0000FF"/>
      </a:folHlink>
    </a:clrScheme>
    <a:fontScheme name="OSU_Brutu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SU_Brutus 1">
        <a:dk1>
          <a:srgbClr val="000000"/>
        </a:dk1>
        <a:lt1>
          <a:srgbClr val="FFFFFF"/>
        </a:lt1>
        <a:dk2>
          <a:srgbClr val="FFFFFF"/>
        </a:dk2>
        <a:lt2>
          <a:srgbClr val="669999"/>
        </a:lt2>
        <a:accent1>
          <a:srgbClr val="99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8A8AE7"/>
        </a:accent6>
        <a:hlink>
          <a:srgbClr val="996666"/>
        </a:hlink>
        <a:folHlink>
          <a:srgbClr val="66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SU_Brutus 2">
        <a:dk1>
          <a:srgbClr val="000000"/>
        </a:dk1>
        <a:lt1>
          <a:srgbClr val="FFFFFF"/>
        </a:lt1>
        <a:dk2>
          <a:srgbClr val="FFFFFF"/>
        </a:dk2>
        <a:lt2>
          <a:srgbClr val="817F3F"/>
        </a:lt2>
        <a:accent1>
          <a:srgbClr val="FFCC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8A00"/>
        </a:accent6>
        <a:hlink>
          <a:srgbClr val="996666"/>
        </a:hlink>
        <a:folHlink>
          <a:srgbClr val="C9450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SU_Brutus 3">
        <a:dk1>
          <a:srgbClr val="CC6600"/>
        </a:dk1>
        <a:lt1>
          <a:srgbClr val="FFFFFF"/>
        </a:lt1>
        <a:dk2>
          <a:srgbClr val="800000"/>
        </a:dk2>
        <a:lt2>
          <a:srgbClr val="FFFFFF"/>
        </a:lt2>
        <a:accent1>
          <a:srgbClr val="FF6600"/>
        </a:accent1>
        <a:accent2>
          <a:srgbClr val="33CCCC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2DB9B9"/>
        </a:accent6>
        <a:hlink>
          <a:srgbClr val="99FF33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SU_Brutus 4">
        <a:dk1>
          <a:srgbClr val="993300"/>
        </a:dk1>
        <a:lt1>
          <a:srgbClr val="FFFFFF"/>
        </a:lt1>
        <a:dk2>
          <a:srgbClr val="431A01"/>
        </a:dk2>
        <a:lt2>
          <a:srgbClr val="FFFFFF"/>
        </a:lt2>
        <a:accent1>
          <a:srgbClr val="FFCC00"/>
        </a:accent1>
        <a:accent2>
          <a:srgbClr val="FF9966"/>
        </a:accent2>
        <a:accent3>
          <a:srgbClr val="B0ABAA"/>
        </a:accent3>
        <a:accent4>
          <a:srgbClr val="DADADA"/>
        </a:accent4>
        <a:accent5>
          <a:srgbClr val="FFE2AA"/>
        </a:accent5>
        <a:accent6>
          <a:srgbClr val="E78A5C"/>
        </a:accent6>
        <a:hlink>
          <a:srgbClr val="FF66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SU_Brutus 5">
        <a:dk1>
          <a:srgbClr val="75878B"/>
        </a:dk1>
        <a:lt1>
          <a:srgbClr val="FFFFFF"/>
        </a:lt1>
        <a:dk2>
          <a:srgbClr val="260000"/>
        </a:dk2>
        <a:lt2>
          <a:srgbClr val="FFFFFF"/>
        </a:lt2>
        <a:accent1>
          <a:srgbClr val="0099CC"/>
        </a:accent1>
        <a:accent2>
          <a:srgbClr val="FF3300"/>
        </a:accent2>
        <a:accent3>
          <a:srgbClr val="ACAAAA"/>
        </a:accent3>
        <a:accent4>
          <a:srgbClr val="DADADA"/>
        </a:accent4>
        <a:accent5>
          <a:srgbClr val="AACAE2"/>
        </a:accent5>
        <a:accent6>
          <a:srgbClr val="E72D00"/>
        </a:accent6>
        <a:hlink>
          <a:srgbClr val="FFCC00"/>
        </a:hlink>
        <a:folHlink>
          <a:srgbClr val="CC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SU_Brutus 6">
        <a:dk1>
          <a:srgbClr val="666699"/>
        </a:dk1>
        <a:lt1>
          <a:srgbClr val="FFFFFF"/>
        </a:lt1>
        <a:dk2>
          <a:srgbClr val="000000"/>
        </a:dk2>
        <a:lt2>
          <a:srgbClr val="FFFFFF"/>
        </a:lt2>
        <a:accent1>
          <a:srgbClr val="9966FF"/>
        </a:accent1>
        <a:accent2>
          <a:srgbClr val="99CCFF"/>
        </a:accent2>
        <a:accent3>
          <a:srgbClr val="AAAAAA"/>
        </a:accent3>
        <a:accent4>
          <a:srgbClr val="DADADA"/>
        </a:accent4>
        <a:accent5>
          <a:srgbClr val="CAB8FF"/>
        </a:accent5>
        <a:accent6>
          <a:srgbClr val="8AB9E7"/>
        </a:accent6>
        <a:hlink>
          <a:srgbClr val="FFFFCC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SU_Brutus 7">
        <a:dk1>
          <a:srgbClr val="666699"/>
        </a:dk1>
        <a:lt1>
          <a:srgbClr val="FFFFFF"/>
        </a:lt1>
        <a:dk2>
          <a:srgbClr val="2A2A40"/>
        </a:dk2>
        <a:lt2>
          <a:srgbClr val="FFFFFF"/>
        </a:lt2>
        <a:accent1>
          <a:srgbClr val="006699"/>
        </a:accent1>
        <a:accent2>
          <a:srgbClr val="CC9900"/>
        </a:accent2>
        <a:accent3>
          <a:srgbClr val="ACACAF"/>
        </a:accent3>
        <a:accent4>
          <a:srgbClr val="DADADA"/>
        </a:accent4>
        <a:accent5>
          <a:srgbClr val="AAB8CA"/>
        </a:accent5>
        <a:accent6>
          <a:srgbClr val="B98A00"/>
        </a:accent6>
        <a:hlink>
          <a:srgbClr val="CC6600"/>
        </a:hlink>
        <a:folHlink>
          <a:srgbClr val="6C94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SU_Brutus 8">
        <a:dk1>
          <a:srgbClr val="BECBD8"/>
        </a:dk1>
        <a:lt1>
          <a:srgbClr val="FFFFFF"/>
        </a:lt1>
        <a:dk2>
          <a:srgbClr val="2B335B"/>
        </a:dk2>
        <a:lt2>
          <a:srgbClr val="FFFFFF"/>
        </a:lt2>
        <a:accent1>
          <a:srgbClr val="0099CC"/>
        </a:accent1>
        <a:accent2>
          <a:srgbClr val="B5DBE3"/>
        </a:accent2>
        <a:accent3>
          <a:srgbClr val="ACADB5"/>
        </a:accent3>
        <a:accent4>
          <a:srgbClr val="DADADA"/>
        </a:accent4>
        <a:accent5>
          <a:srgbClr val="AACAE2"/>
        </a:accent5>
        <a:accent6>
          <a:srgbClr val="A4C6CE"/>
        </a:accent6>
        <a:hlink>
          <a:srgbClr val="FFCC00"/>
        </a:hlink>
        <a:folHlink>
          <a:srgbClr val="5864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SU_Brutus 9">
        <a:dk1>
          <a:srgbClr val="3333FF"/>
        </a:dk1>
        <a:lt1>
          <a:srgbClr val="FFFFFF"/>
        </a:lt1>
        <a:dk2>
          <a:srgbClr val="000099"/>
        </a:dk2>
        <a:lt2>
          <a:srgbClr val="FFFFFF"/>
        </a:lt2>
        <a:accent1>
          <a:srgbClr val="339966"/>
        </a:accent1>
        <a:accent2>
          <a:srgbClr val="9999FF"/>
        </a:accent2>
        <a:accent3>
          <a:srgbClr val="AAAACA"/>
        </a:accent3>
        <a:accent4>
          <a:srgbClr val="DADADA"/>
        </a:accent4>
        <a:accent5>
          <a:srgbClr val="ADCAB8"/>
        </a:accent5>
        <a:accent6>
          <a:srgbClr val="8A8AE7"/>
        </a:accent6>
        <a:hlink>
          <a:srgbClr val="FFFF99"/>
        </a:hlink>
        <a:folHlink>
          <a:srgbClr val="17A0D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SU_Brutus 10">
        <a:dk1>
          <a:srgbClr val="808000"/>
        </a:dk1>
        <a:lt1>
          <a:srgbClr val="FFFFFF"/>
        </a:lt1>
        <a:dk2>
          <a:srgbClr val="354418"/>
        </a:dk2>
        <a:lt2>
          <a:srgbClr val="FFFFFF"/>
        </a:lt2>
        <a:accent1>
          <a:srgbClr val="60897C"/>
        </a:accent1>
        <a:accent2>
          <a:srgbClr val="99CC00"/>
        </a:accent2>
        <a:accent3>
          <a:srgbClr val="AEB0AB"/>
        </a:accent3>
        <a:accent4>
          <a:srgbClr val="DADADA"/>
        </a:accent4>
        <a:accent5>
          <a:srgbClr val="B6C4BF"/>
        </a:accent5>
        <a:accent6>
          <a:srgbClr val="8AB900"/>
        </a:accent6>
        <a:hlink>
          <a:srgbClr val="CCCC00"/>
        </a:hlink>
        <a:folHlink>
          <a:srgbClr val="66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SU_Brutus 11">
        <a:dk1>
          <a:srgbClr val="000000"/>
        </a:dk1>
        <a:lt1>
          <a:srgbClr val="FFFFFF"/>
        </a:lt1>
        <a:dk2>
          <a:srgbClr val="FFFFFF"/>
        </a:dk2>
        <a:lt2>
          <a:srgbClr val="817F3F"/>
        </a:lt2>
        <a:accent1>
          <a:srgbClr val="C0C0C0"/>
        </a:accent1>
        <a:accent2>
          <a:srgbClr val="C30000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B00000"/>
        </a:accent6>
        <a:hlink>
          <a:srgbClr val="3101FF"/>
        </a:hlink>
        <a:folHlink>
          <a:srgbClr val="0000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OSU_Brutus</Template>
  <TotalTime>4374</TotalTime>
  <Words>1559</Words>
  <Application>Microsoft Office PowerPoint</Application>
  <PresentationFormat>On-screen Show (4:3)</PresentationFormat>
  <Paragraphs>388</Paragraphs>
  <Slides>34</Slides>
  <Notes>34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OSU_Brutus</vt:lpstr>
      <vt:lpstr>Programming in C#   Extension Methods</vt:lpstr>
      <vt:lpstr>Extension Methods</vt:lpstr>
      <vt:lpstr>Extension Methods</vt:lpstr>
      <vt:lpstr>Extension Methods</vt:lpstr>
      <vt:lpstr>Extension Method Example</vt:lpstr>
      <vt:lpstr>Extension Method Example</vt:lpstr>
      <vt:lpstr>Programming in C#  Extension Methods</vt:lpstr>
      <vt:lpstr>Programming in C#   Types - Misc</vt:lpstr>
      <vt:lpstr>Initializers</vt:lpstr>
      <vt:lpstr>Initializers</vt:lpstr>
      <vt:lpstr>Initializers Example</vt:lpstr>
      <vt:lpstr>Initializers Example</vt:lpstr>
      <vt:lpstr>Implicitly Typed Variables</vt:lpstr>
      <vt:lpstr>Implicitly Typed Variables</vt:lpstr>
      <vt:lpstr>Anonymous Types</vt:lpstr>
      <vt:lpstr>Anonymous Types Example</vt:lpstr>
      <vt:lpstr>Programming in C#   Types - Misc</vt:lpstr>
      <vt:lpstr>Programming in C#  Anonymous Methods</vt:lpstr>
      <vt:lpstr>Anonymous Method Example</vt:lpstr>
      <vt:lpstr>Anonymous Methods</vt:lpstr>
      <vt:lpstr>Anonymous Methods</vt:lpstr>
      <vt:lpstr>Outer Variables</vt:lpstr>
      <vt:lpstr>Anonymous Method Example</vt:lpstr>
      <vt:lpstr>Programming in C#  Anonymous Methods</vt:lpstr>
      <vt:lpstr>Programming in C#  Lambda Expressions</vt:lpstr>
      <vt:lpstr>Lambda Expressions</vt:lpstr>
      <vt:lpstr>Lambda Expressions</vt:lpstr>
      <vt:lpstr>Lambda Expressions</vt:lpstr>
      <vt:lpstr>Lambda Expressions</vt:lpstr>
      <vt:lpstr>Lambda Expressions</vt:lpstr>
      <vt:lpstr>Lambda Expressions</vt:lpstr>
      <vt:lpstr>Lambda Expressions</vt:lpstr>
      <vt:lpstr>Extension Methods, …</vt:lpstr>
      <vt:lpstr>Programming in C#   Lambda Expressions</vt:lpstr>
    </vt:vector>
  </TitlesOfParts>
  <Company>The Ohio State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in C#  Observer Design Pattern</dc:title>
  <dc:creator>Roger A. Crawfis</dc:creator>
  <cp:lastModifiedBy>Roger Crawfis</cp:lastModifiedBy>
  <cp:revision>247</cp:revision>
  <dcterms:created xsi:type="dcterms:W3CDTF">2008-02-12T14:34:00Z</dcterms:created>
  <dcterms:modified xsi:type="dcterms:W3CDTF">2010-02-25T16:15:37Z</dcterms:modified>
</cp:coreProperties>
</file>