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sldIdLst>
    <p:sldId id="256" r:id="rId2"/>
    <p:sldId id="301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90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D7A98F3-D0E0-4A53-803B-1F1D7A1675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D39332-2334-4427-B19F-68A34FD2F0D1}" type="slidenum">
              <a:rPr lang="en-US"/>
              <a:pPr/>
              <a:t>2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E6EB9C-B1F9-4B93-B45C-74A2C7BA364F}" type="slidenum">
              <a:rPr lang="en-US"/>
              <a:pPr/>
              <a:t>3</a:t>
            </a:fld>
            <a:endParaRPr lang="en-US"/>
          </a:p>
        </p:txBody>
      </p:sp>
      <p:sp>
        <p:nvSpPr>
          <p:cNvPr id="10035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7A05C1-BB20-49F5-A4C4-45BD3EDFBC97}" type="slidenum">
              <a:rPr lang="en-US"/>
              <a:pPr/>
              <a:t>4</a:t>
            </a:fld>
            <a:endParaRPr lang="en-US"/>
          </a:p>
        </p:txBody>
      </p:sp>
      <p:sp>
        <p:nvSpPr>
          <p:cNvPr id="10240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4CD5E2-AF02-44DF-BB65-216D3D8D5D85}" type="slidenum">
              <a:rPr lang="en-US"/>
              <a:pPr/>
              <a:t>5</a:t>
            </a:fld>
            <a:endParaRPr lang="en-US"/>
          </a:p>
        </p:txBody>
      </p:sp>
      <p:sp>
        <p:nvSpPr>
          <p:cNvPr id="10445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AD243F-A99E-4653-837E-F9CC476E89B8}" type="slidenum">
              <a:rPr lang="en-US"/>
              <a:pPr/>
              <a:t>6</a:t>
            </a:fld>
            <a:endParaRPr lang="en-US"/>
          </a:p>
        </p:txBody>
      </p:sp>
      <p:sp>
        <p:nvSpPr>
          <p:cNvPr id="152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7A19FB-78B2-4782-B65D-D78F2BF4B4CC}" type="slidenum">
              <a:rPr lang="en-US"/>
              <a:pPr/>
              <a:t>7</a:t>
            </a:fld>
            <a:endParaRPr lang="en-US"/>
          </a:p>
        </p:txBody>
      </p:sp>
      <p:sp>
        <p:nvSpPr>
          <p:cNvPr id="10752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123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rgbClr val="AEAEA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4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5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6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267EA59C-FA49-44F0-B777-22F4781E99D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5132" name="Picture 12" descr="brutus w_typ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54000"/>
          </a:blip>
          <a:srcRect/>
          <a:stretch>
            <a:fillRect/>
          </a:stretch>
        </p:blipFill>
        <p:spPr bwMode="auto">
          <a:xfrm>
            <a:off x="6858000" y="1524000"/>
            <a:ext cx="2133600" cy="15033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863FA-A1C0-45B8-9B88-B7AEF7636D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082EA-C2E4-4B86-9758-8C38B072B8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711993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C0B9737-B510-4C85-A6C8-32C6E7A226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0CD835-E988-4CBF-91F3-87AAD6A5AA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8F98C-5FAA-4087-8B0D-04B92A3D5B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EB652-7CF0-429C-A1B9-CB48188ECF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D49C5-8458-4470-8E5E-117E250EA2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7B6C1-BB55-47C2-8A4D-1708EEF4BB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EA575-249E-46CD-9E42-795F5F57EB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CF671-F540-442C-B867-00BF4B7654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8EB89-FB0F-407A-99C8-A7C3DB5633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rgbClr val="AEAEA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71199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09EAE76B-4549-407E-8F94-FCBE3D79FA2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4107" name="Picture 11" descr="brutus w_type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54000"/>
          </a:blip>
          <a:srcRect/>
          <a:stretch>
            <a:fillRect/>
          </a:stretch>
        </p:blipFill>
        <p:spPr bwMode="auto">
          <a:xfrm>
            <a:off x="7010400" y="152400"/>
            <a:ext cx="1524000" cy="10747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Programming in C#</a:t>
            </a:r>
            <a:br>
              <a:rPr lang="en-US" dirty="0"/>
            </a:br>
            <a:r>
              <a:rPr lang="en-US" dirty="0"/>
              <a:t>	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Unification -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ArrayList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3600"/>
              <a:t>CSE 494R</a:t>
            </a:r>
          </a:p>
          <a:p>
            <a:pPr algn="ctr">
              <a:lnSpc>
                <a:spcPct val="90000"/>
              </a:lnSpc>
            </a:pPr>
            <a:r>
              <a:rPr lang="en-US" sz="2400"/>
              <a:t>(proposed course for 459 Programming in C#)</a:t>
            </a:r>
          </a:p>
          <a:p>
            <a:pPr algn="ctr">
              <a:lnSpc>
                <a:spcPct val="90000"/>
              </a:lnSpc>
            </a:pPr>
            <a:r>
              <a:rPr lang="en-US" sz="3600"/>
              <a:t>Prof. Roger Crawfis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</a:t>
            </a:r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I get a value out:</a:t>
            </a: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object</a:t>
            </a:r>
            <a:r>
              <a:rPr lang="en-US" dirty="0" smtClean="0"/>
              <a:t> </a:t>
            </a:r>
            <a:r>
              <a:rPr lang="en-US" dirty="0" err="1" smtClean="0"/>
              <a:t>myInt</a:t>
            </a:r>
            <a:r>
              <a:rPr lang="en-US" dirty="0" smtClean="0"/>
              <a:t> = </a:t>
            </a:r>
            <a:r>
              <a:rPr lang="en-US" dirty="0" err="1" smtClean="0"/>
              <a:t>myList</a:t>
            </a:r>
            <a:r>
              <a:rPr lang="en-US" dirty="0" smtClean="0"/>
              <a:t>[2];</a:t>
            </a:r>
            <a:endParaRPr lang="en-US" dirty="0" smtClean="0"/>
          </a:p>
          <a:p>
            <a:r>
              <a:rPr lang="en-US" dirty="0" smtClean="0"/>
              <a:t>How do I get the correct type – cast:</a:t>
            </a: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i</a:t>
            </a:r>
            <a:r>
              <a:rPr lang="en-US" dirty="0" smtClean="0">
                <a:solidFill>
                  <a:srgbClr val="0070C0"/>
                </a:solidFill>
              </a:rPr>
              <a:t>nt</a:t>
            </a:r>
            <a:r>
              <a:rPr lang="en-US" dirty="0" smtClean="0"/>
              <a:t> </a:t>
            </a:r>
            <a:r>
              <a:rPr lang="en-US" dirty="0" err="1" smtClean="0"/>
              <a:t>myInt</a:t>
            </a:r>
            <a:r>
              <a:rPr lang="en-US" dirty="0" smtClean="0"/>
              <a:t> = (</a:t>
            </a:r>
            <a:r>
              <a:rPr lang="en-US" dirty="0" smtClean="0">
                <a:solidFill>
                  <a:srgbClr val="0070C0"/>
                </a:solidFill>
              </a:rPr>
              <a:t>int</a:t>
            </a:r>
            <a:r>
              <a:rPr lang="en-US" dirty="0" smtClean="0"/>
              <a:t>) </a:t>
            </a:r>
            <a:r>
              <a:rPr lang="en-US" dirty="0" err="1" smtClean="0"/>
              <a:t>myList</a:t>
            </a:r>
            <a:r>
              <a:rPr lang="en-US" dirty="0" smtClean="0"/>
              <a:t>[2];</a:t>
            </a:r>
          </a:p>
          <a:p>
            <a:r>
              <a:rPr lang="en-US" dirty="0" err="1" smtClean="0"/>
              <a:t>Ooops</a:t>
            </a:r>
            <a:r>
              <a:rPr lang="en-US" dirty="0" smtClean="0"/>
              <a:t>. That should have been index 1!</a:t>
            </a:r>
          </a:p>
          <a:p>
            <a:r>
              <a:rPr lang="en-US" dirty="0" smtClean="0"/>
              <a:t>Very unsafe programming practice</a:t>
            </a:r>
          </a:p>
          <a:p>
            <a:pPr lvl="1"/>
            <a:r>
              <a:rPr lang="en-US" dirty="0" smtClean="0"/>
              <a:t>Equivalent to using void* in C or C++</a:t>
            </a:r>
          </a:p>
          <a:p>
            <a:pPr lvl="1"/>
            <a:r>
              <a:rPr lang="en-US" dirty="0" smtClean="0"/>
              <a:t>Does have its use though.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</a:t>
            </a:r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I didn’t want a </a:t>
            </a:r>
            <a:r>
              <a:rPr lang="en-US" dirty="0" err="1" smtClean="0"/>
              <a:t>heterogenous</a:t>
            </a:r>
            <a:r>
              <a:rPr lang="en-US" dirty="0" smtClean="0"/>
              <a:t> collection of objects, but a nice, say queue, of integers?</a:t>
            </a:r>
          </a:p>
          <a:p>
            <a:pPr lvl="1">
              <a:buNone/>
            </a:pPr>
            <a:r>
              <a:rPr lang="en-US" dirty="0" smtClean="0"/>
              <a:t>Queue </a:t>
            </a:r>
            <a:r>
              <a:rPr lang="en-US" dirty="0" err="1" smtClean="0"/>
              <a:t>myQueue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0070C0"/>
                </a:solidFill>
              </a:rPr>
              <a:t>new</a:t>
            </a:r>
            <a:r>
              <a:rPr lang="en-US" dirty="0" smtClean="0"/>
              <a:t> Queue();</a:t>
            </a:r>
          </a:p>
          <a:p>
            <a:pPr lvl="1">
              <a:buNone/>
            </a:pPr>
            <a:r>
              <a:rPr lang="en-US" dirty="0" err="1" smtClean="0"/>
              <a:t>myQueue.Put</a:t>
            </a:r>
            <a:r>
              <a:rPr lang="en-US" dirty="0" smtClean="0"/>
              <a:t>(4);</a:t>
            </a: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i</a:t>
            </a:r>
            <a:r>
              <a:rPr lang="en-US" dirty="0" smtClean="0">
                <a:solidFill>
                  <a:srgbClr val="0070C0"/>
                </a:solidFill>
              </a:rPr>
              <a:t>nt</a:t>
            </a:r>
            <a:r>
              <a:rPr lang="en-US" dirty="0" smtClean="0"/>
              <a:t> </a:t>
            </a:r>
            <a:r>
              <a:rPr lang="en-US" dirty="0" err="1" smtClean="0"/>
              <a:t>myInt</a:t>
            </a:r>
            <a:r>
              <a:rPr lang="en-US" dirty="0" smtClean="0"/>
              <a:t> = (</a:t>
            </a:r>
            <a:r>
              <a:rPr lang="en-US" dirty="0" smtClean="0">
                <a:solidFill>
                  <a:srgbClr val="0070C0"/>
                </a:solidFill>
              </a:rPr>
              <a:t>int</a:t>
            </a:r>
            <a:r>
              <a:rPr lang="en-US" dirty="0" smtClean="0"/>
              <a:t>) </a:t>
            </a:r>
            <a:r>
              <a:rPr lang="en-US" dirty="0" err="1" smtClean="0"/>
              <a:t>myQueue.Get</a:t>
            </a:r>
            <a:r>
              <a:rPr lang="en-US" dirty="0" smtClean="0"/>
              <a:t>();</a:t>
            </a:r>
            <a:endParaRPr lang="en-US" dirty="0" smtClean="0"/>
          </a:p>
          <a:p>
            <a:r>
              <a:rPr lang="en-US" dirty="0" smtClean="0"/>
              <a:t>Code littered with casting </a:t>
            </a:r>
            <a:r>
              <a:rPr lang="en-US" dirty="0" smtClean="0">
                <a:sym typeface="Wingdings" pitchFamily="2" charset="2"/>
              </a:rPr>
              <a:t>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What actually happens – boxing! 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 smtClean="0"/>
          </a:p>
        </p:txBody>
      </p:sp>
      <p:sp>
        <p:nvSpPr>
          <p:cNvPr id="4" name="Rectangular Callout 3"/>
          <p:cNvSpPr/>
          <p:nvPr/>
        </p:nvSpPr>
        <p:spPr bwMode="auto">
          <a:xfrm>
            <a:off x="2514600" y="2667000"/>
            <a:ext cx="4191000" cy="838200"/>
          </a:xfrm>
          <a:prstGeom prst="wedgeRectCallout">
            <a:avLst>
              <a:gd name="adj1" fmla="val -25325"/>
              <a:gd name="adj2" fmla="val 7961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Create a new </a:t>
            </a:r>
            <a:r>
              <a:rPr lang="en-US" dirty="0" err="1" smtClean="0"/>
              <a:t>box’ed</a:t>
            </a:r>
            <a:r>
              <a:rPr lang="en-US" dirty="0" smtClean="0"/>
              <a:t> int on the heap.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Copy the value 4 into this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box’ed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int.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ular Callout 4"/>
          <p:cNvSpPr/>
          <p:nvPr/>
        </p:nvSpPr>
        <p:spPr bwMode="auto">
          <a:xfrm>
            <a:off x="4953000" y="4876800"/>
            <a:ext cx="2819400" cy="533400"/>
          </a:xfrm>
          <a:prstGeom prst="wedgeRectCallout">
            <a:avLst>
              <a:gd name="adj1" fmla="val -23059"/>
              <a:gd name="adj2" fmla="val -9674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Get the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box’ed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int object.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2514600" y="4953000"/>
            <a:ext cx="2667000" cy="609600"/>
          </a:xfrm>
          <a:prstGeom prst="wedgeRectCallout">
            <a:avLst>
              <a:gd name="adj1" fmla="val -21774"/>
              <a:gd name="adj2" fmla="val -8897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Copy the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box’ed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value to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myInt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build="allAtOnce" animBg="1"/>
      <p:bldP spid="6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</a:t>
            </a:r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costs: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box’ed</a:t>
            </a:r>
            <a:r>
              <a:rPr lang="en-US" dirty="0" smtClean="0"/>
              <a:t> int may cost about 4 times the memory.</a:t>
            </a:r>
          </a:p>
          <a:p>
            <a:pPr lvl="1"/>
            <a:r>
              <a:rPr lang="en-US" dirty="0" err="1" smtClean="0"/>
              <a:t>ArrayList</a:t>
            </a:r>
            <a:r>
              <a:rPr lang="en-US" dirty="0" smtClean="0"/>
              <a:t> is hence very inefficient for value types (including </a:t>
            </a:r>
            <a:r>
              <a:rPr lang="en-US" dirty="0" err="1" smtClean="0"/>
              <a:t>structs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Solution:  </a:t>
            </a:r>
            <a:r>
              <a:rPr lang="en-US" b="1" i="1" dirty="0" smtClean="0"/>
              <a:t>Generics!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Unification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Single </a:t>
            </a:r>
            <a:r>
              <a:rPr lang="en-US" dirty="0" smtClean="0"/>
              <a:t>universal base type (“object”)</a:t>
            </a:r>
            <a:endParaRPr lang="en-US" b="1" dirty="0"/>
          </a:p>
          <a:p>
            <a:pPr marL="692150" lvl="1" indent="-347663"/>
            <a:r>
              <a:rPr lang="en-US" dirty="0" smtClean="0"/>
              <a:t>Object </a:t>
            </a:r>
            <a:r>
              <a:rPr lang="en-US" dirty="0" smtClean="0"/>
              <a:t>variable can hold </a:t>
            </a:r>
            <a:r>
              <a:rPr lang="en-US" i="1" dirty="0" smtClean="0"/>
              <a:t>any</a:t>
            </a:r>
            <a:r>
              <a:rPr lang="en-US" dirty="0" smtClean="0"/>
              <a:t> </a:t>
            </a:r>
            <a:r>
              <a:rPr lang="en-US" dirty="0" smtClean="0"/>
              <a:t>value</a:t>
            </a:r>
          </a:p>
          <a:p>
            <a:pPr marL="692150" lvl="1" indent="-347663"/>
            <a:r>
              <a:rPr lang="en-US" dirty="0" smtClean="0"/>
              <a:t>Any piece of data can be stored, transported, and manipulated with no extra </a:t>
            </a:r>
            <a:r>
              <a:rPr lang="en-US" dirty="0" smtClean="0"/>
              <a:t>work</a:t>
            </a:r>
          </a:p>
          <a:p>
            <a:pPr marL="577850" indent="-577850"/>
            <a:r>
              <a:rPr lang="en-US" dirty="0" smtClean="0"/>
              <a:t>Unification enables:</a:t>
            </a:r>
          </a:p>
          <a:p>
            <a:pPr marL="1030288" lvl="1" indent="-450850"/>
            <a:r>
              <a:rPr lang="en-US" dirty="0" smtClean="0"/>
              <a:t>Calling virtual functions on any value</a:t>
            </a:r>
          </a:p>
          <a:p>
            <a:pPr marL="1030288" lvl="1" indent="-450850"/>
            <a:r>
              <a:rPr lang="en-US" dirty="0" smtClean="0"/>
              <a:t>Collection classes for any </a:t>
            </a:r>
            <a:r>
              <a:rPr lang="en-US" dirty="0" smtClean="0"/>
              <a:t>type</a:t>
            </a:r>
            <a:endParaRPr lang="en-US" dirty="0" smtClean="0"/>
          </a:p>
        </p:txBody>
      </p:sp>
      <p:sp>
        <p:nvSpPr>
          <p:cNvPr id="7" name="Cloud Callout 6"/>
          <p:cNvSpPr/>
          <p:nvPr/>
        </p:nvSpPr>
        <p:spPr bwMode="auto">
          <a:xfrm>
            <a:off x="6172200" y="3810000"/>
            <a:ext cx="1905000" cy="1447800"/>
          </a:xfrm>
          <a:prstGeom prst="cloud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Let’s look at this feature!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Unification</a:t>
            </a:r>
            <a:endParaRPr 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77850" indent="-577850">
              <a:buFont typeface="Wingdings" pitchFamily="2" charset="2"/>
              <a:buNone/>
            </a:pPr>
            <a:r>
              <a:rPr lang="en-US" dirty="0"/>
              <a:t>Desired Picture</a:t>
            </a:r>
            <a:r>
              <a:rPr lang="en-US" dirty="0" smtClean="0"/>
              <a:t>:</a:t>
            </a:r>
          </a:p>
          <a:p>
            <a:pPr marL="577850" indent="-577850">
              <a:buFont typeface="Wingdings" pitchFamily="2" charset="2"/>
              <a:buNone/>
            </a:pPr>
            <a:endParaRPr lang="en-US" dirty="0" smtClean="0"/>
          </a:p>
          <a:p>
            <a:pPr marL="577850" indent="-577850">
              <a:buFont typeface="Wingdings" pitchFamily="2" charset="2"/>
              <a:buNone/>
            </a:pPr>
            <a:endParaRPr lang="en-US" dirty="0" smtClean="0"/>
          </a:p>
          <a:p>
            <a:pPr marL="577850" indent="-577850">
              <a:buFont typeface="Wingdings" pitchFamily="2" charset="2"/>
              <a:buNone/>
            </a:pPr>
            <a:endParaRPr lang="en-US" dirty="0" smtClean="0"/>
          </a:p>
          <a:p>
            <a:pPr marL="577850" indent="-577850">
              <a:buNone/>
            </a:pPr>
            <a:r>
              <a:rPr lang="en-US" sz="2800" dirty="0" smtClean="0"/>
              <a:t>How to deal with the primitive types </a:t>
            </a:r>
            <a:r>
              <a:rPr lang="en-US" sz="2800" dirty="0" smtClean="0"/>
              <a:t>without losing </a:t>
            </a:r>
            <a:r>
              <a:rPr lang="en-US" sz="2800" dirty="0" smtClean="0"/>
              <a:t>performance?</a:t>
            </a:r>
          </a:p>
          <a:p>
            <a:pPr marL="577850" indent="-577850">
              <a:buNone/>
            </a:pPr>
            <a:r>
              <a:rPr lang="en-US" sz="2800" dirty="0" smtClean="0"/>
              <a:t>How to create user-defined types that are as efficient as “int” or “double”?</a:t>
            </a:r>
          </a:p>
          <a:p>
            <a:pPr marL="577850" indent="-577850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99332" name="Line 4"/>
          <p:cNvSpPr>
            <a:spLocks noChangeShapeType="1"/>
          </p:cNvSpPr>
          <p:nvPr/>
        </p:nvSpPr>
        <p:spPr bwMode="auto">
          <a:xfrm>
            <a:off x="4648200" y="19050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3" name="Line 5"/>
          <p:cNvSpPr>
            <a:spLocks noChangeShapeType="1"/>
          </p:cNvSpPr>
          <p:nvPr/>
        </p:nvSpPr>
        <p:spPr bwMode="auto">
          <a:xfrm flipH="1">
            <a:off x="2895600" y="1905000"/>
            <a:ext cx="14478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4" name="Line 6"/>
          <p:cNvSpPr>
            <a:spLocks noChangeShapeType="1"/>
          </p:cNvSpPr>
          <p:nvPr/>
        </p:nvSpPr>
        <p:spPr bwMode="auto">
          <a:xfrm>
            <a:off x="3048000" y="2819400"/>
            <a:ext cx="7620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5" name="Line 7"/>
          <p:cNvSpPr>
            <a:spLocks noChangeShapeType="1"/>
          </p:cNvSpPr>
          <p:nvPr/>
        </p:nvSpPr>
        <p:spPr bwMode="auto">
          <a:xfrm flipH="1">
            <a:off x="2133600" y="2819400"/>
            <a:ext cx="6858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6" name="Line 8"/>
          <p:cNvSpPr>
            <a:spLocks noChangeShapeType="1"/>
          </p:cNvSpPr>
          <p:nvPr/>
        </p:nvSpPr>
        <p:spPr bwMode="auto">
          <a:xfrm>
            <a:off x="4800600" y="1905000"/>
            <a:ext cx="10668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7" name="Line 9"/>
          <p:cNvSpPr>
            <a:spLocks noChangeShapeType="1"/>
          </p:cNvSpPr>
          <p:nvPr/>
        </p:nvSpPr>
        <p:spPr bwMode="auto">
          <a:xfrm>
            <a:off x="5181600" y="1905000"/>
            <a:ext cx="25908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2209800" y="2362200"/>
            <a:ext cx="13716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>
                <a:solidFill>
                  <a:schemeClr val="accent1"/>
                </a:solidFill>
              </a:rPr>
              <a:t>Stream</a:t>
            </a:r>
          </a:p>
        </p:txBody>
      </p:sp>
      <p:sp>
        <p:nvSpPr>
          <p:cNvPr id="99339" name="Rectangle 11"/>
          <p:cNvSpPr>
            <a:spLocks noChangeArrowheads="1"/>
          </p:cNvSpPr>
          <p:nvPr/>
        </p:nvSpPr>
        <p:spPr bwMode="auto">
          <a:xfrm>
            <a:off x="914400" y="3276600"/>
            <a:ext cx="1905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err="1">
                <a:solidFill>
                  <a:schemeClr val="accent1"/>
                </a:solidFill>
              </a:rPr>
              <a:t>MemoryStream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99340" name="Rectangle 12"/>
          <p:cNvSpPr>
            <a:spLocks noChangeArrowheads="1"/>
          </p:cNvSpPr>
          <p:nvPr/>
        </p:nvSpPr>
        <p:spPr bwMode="auto">
          <a:xfrm>
            <a:off x="3048000" y="3276600"/>
            <a:ext cx="1905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err="1">
                <a:solidFill>
                  <a:schemeClr val="accent1"/>
                </a:solidFill>
              </a:rPr>
              <a:t>FileStream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99341" name="Rectangle 13"/>
          <p:cNvSpPr>
            <a:spLocks noChangeArrowheads="1"/>
          </p:cNvSpPr>
          <p:nvPr/>
        </p:nvSpPr>
        <p:spPr bwMode="auto">
          <a:xfrm>
            <a:off x="3962400" y="2362200"/>
            <a:ext cx="13716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err="1">
                <a:solidFill>
                  <a:schemeClr val="accent1"/>
                </a:solidFill>
              </a:rPr>
              <a:t>Hashtable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99342" name="Rectangle 14"/>
          <p:cNvSpPr>
            <a:spLocks noChangeArrowheads="1"/>
          </p:cNvSpPr>
          <p:nvPr/>
        </p:nvSpPr>
        <p:spPr bwMode="auto">
          <a:xfrm>
            <a:off x="7467600" y="2362200"/>
            <a:ext cx="1371600" cy="457200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double</a:t>
            </a:r>
          </a:p>
        </p:txBody>
      </p:sp>
      <p:sp>
        <p:nvSpPr>
          <p:cNvPr id="99343" name="Rectangle 15"/>
          <p:cNvSpPr>
            <a:spLocks noChangeArrowheads="1"/>
          </p:cNvSpPr>
          <p:nvPr/>
        </p:nvSpPr>
        <p:spPr bwMode="auto">
          <a:xfrm>
            <a:off x="5715000" y="2362200"/>
            <a:ext cx="1371600" cy="457200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int</a:t>
            </a:r>
          </a:p>
        </p:txBody>
      </p:sp>
      <p:sp>
        <p:nvSpPr>
          <p:cNvPr id="99344" name="Rectangle 16"/>
          <p:cNvSpPr>
            <a:spLocks noChangeArrowheads="1"/>
          </p:cNvSpPr>
          <p:nvPr/>
        </p:nvSpPr>
        <p:spPr bwMode="auto">
          <a:xfrm>
            <a:off x="3962400" y="1447800"/>
            <a:ext cx="13716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>
                <a:solidFill>
                  <a:schemeClr val="accent1"/>
                </a:solidFill>
              </a:rPr>
              <a:t>object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Unification in </a:t>
            </a:r>
            <a:r>
              <a:rPr lang="en-US" sz="3600" dirty="0" err="1" smtClean="0"/>
              <a:t>SmallTalk</a:t>
            </a:r>
            <a:endParaRPr lang="en-US" sz="3600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76263" indent="-576263"/>
            <a:r>
              <a:rPr lang="en-US"/>
              <a:t>Make everything a real object</a:t>
            </a:r>
          </a:p>
          <a:p>
            <a:pPr marL="1027113" lvl="1" indent="-449263"/>
            <a:r>
              <a:rPr lang="en-US"/>
              <a:t>Performance implications</a:t>
            </a:r>
          </a:p>
          <a:p>
            <a:pPr marL="1671638" lvl="2" indent="-533400"/>
            <a:r>
              <a:rPr lang="en-US"/>
              <a:t>All objects have a type descriptor or virtual function table</a:t>
            </a:r>
          </a:p>
          <a:p>
            <a:pPr marL="1671638" lvl="2" indent="-533400"/>
            <a:r>
              <a:rPr lang="en-US"/>
              <a:t>May require all object to be heap-allocated to prevent dangle pointers</a:t>
            </a:r>
          </a:p>
          <a:p>
            <a:pPr marL="1027113" lvl="1" indent="-449263"/>
            <a:r>
              <a:rPr lang="en-US"/>
              <a:t>Behavior and expectation mismatch</a:t>
            </a:r>
          </a:p>
          <a:p>
            <a:pPr marL="1671638" lvl="2" indent="-533400"/>
            <a:r>
              <a:rPr lang="en-US"/>
              <a:t>“int” variables can be “null”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</a:t>
            </a:r>
            <a:r>
              <a:rPr lang="en-US" sz="3600" dirty="0" smtClean="0"/>
              <a:t>Unification </a:t>
            </a:r>
            <a:r>
              <a:rPr lang="en-US" sz="3600" dirty="0" smtClean="0"/>
              <a:t>Approaches</a:t>
            </a:r>
            <a:endParaRPr lang="en-US" sz="3600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6263" indent="-576263"/>
            <a:r>
              <a:rPr lang="en-US" dirty="0" smtClean="0"/>
              <a:t>Java and Eiffel</a:t>
            </a:r>
          </a:p>
          <a:p>
            <a:pPr marL="576263" indent="-576263"/>
            <a:r>
              <a:rPr lang="en-US" dirty="0" smtClean="0"/>
              <a:t>Intrinsic </a:t>
            </a:r>
            <a:r>
              <a:rPr lang="en-US" dirty="0"/>
              <a:t>types are not classes</a:t>
            </a:r>
          </a:p>
          <a:p>
            <a:pPr marL="1027113" lvl="1" indent="-449263"/>
            <a:r>
              <a:rPr lang="en-US" dirty="0"/>
              <a:t>Good performance</a:t>
            </a:r>
          </a:p>
          <a:p>
            <a:pPr marL="1027113" lvl="1" indent="-449263"/>
            <a:r>
              <a:rPr lang="en-US" dirty="0"/>
              <a:t>Can’t convert “int” to “Object” – the primitive types are in a separate world</a:t>
            </a:r>
          </a:p>
          <a:p>
            <a:pPr marL="1027113" lvl="1" indent="-449263"/>
            <a:r>
              <a:rPr lang="en-US" dirty="0"/>
              <a:t>Requires special wrapper classes (e.g., “Integer”) to “wrap” a primitive type so that it works in the “Object” world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</a:t>
            </a:r>
            <a:r>
              <a:rPr lang="en-US" sz="4000" dirty="0"/>
              <a:t># </a:t>
            </a:r>
            <a:r>
              <a:rPr lang="en-US" sz="4000" dirty="0" smtClean="0"/>
              <a:t>Type Unification</a:t>
            </a:r>
            <a:endParaRPr lang="en-US" sz="4000" dirty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77850" indent="-577850">
              <a:lnSpc>
                <a:spcPct val="85000"/>
              </a:lnSpc>
              <a:spcBef>
                <a:spcPct val="25000"/>
              </a:spcBef>
            </a:pPr>
            <a:r>
              <a:rPr lang="en-US" dirty="0"/>
              <a:t>Types are </a:t>
            </a:r>
            <a:r>
              <a:rPr lang="en-US" dirty="0" smtClean="0"/>
              <a:t>divided </a:t>
            </a:r>
            <a:r>
              <a:rPr lang="en-US" dirty="0"/>
              <a:t>into two kinds: </a:t>
            </a:r>
            <a:r>
              <a:rPr lang="en-US" i="1" dirty="0"/>
              <a:t>Reference</a:t>
            </a:r>
            <a:r>
              <a:rPr lang="en-US" dirty="0"/>
              <a:t> types and </a:t>
            </a:r>
            <a:r>
              <a:rPr lang="en-US" i="1" dirty="0"/>
              <a:t>Value</a:t>
            </a:r>
            <a:r>
              <a:rPr lang="en-US" dirty="0"/>
              <a:t> types</a:t>
            </a:r>
          </a:p>
          <a:p>
            <a:pPr marL="577850" indent="-577850">
              <a:lnSpc>
                <a:spcPct val="85000"/>
              </a:lnSpc>
              <a:spcBef>
                <a:spcPct val="25000"/>
              </a:spcBef>
            </a:pPr>
            <a:r>
              <a:rPr lang="en-US" dirty="0"/>
              <a:t>Reference types are full-featured:</a:t>
            </a:r>
          </a:p>
          <a:p>
            <a:pPr marL="1030288" lvl="1" indent="-450850">
              <a:lnSpc>
                <a:spcPct val="85000"/>
              </a:lnSpc>
              <a:spcBef>
                <a:spcPct val="25000"/>
              </a:spcBef>
            </a:pPr>
            <a:r>
              <a:rPr lang="en-US" dirty="0"/>
              <a:t>Always allocated in heap</a:t>
            </a:r>
          </a:p>
          <a:p>
            <a:pPr marL="1030288" lvl="1" indent="-450850">
              <a:lnSpc>
                <a:spcPct val="85000"/>
              </a:lnSpc>
              <a:spcBef>
                <a:spcPct val="25000"/>
              </a:spcBef>
            </a:pPr>
            <a:r>
              <a:rPr lang="en-US" dirty="0"/>
              <a:t>Arbitrary derivation</a:t>
            </a:r>
          </a:p>
          <a:p>
            <a:pPr marL="577850" indent="-577850">
              <a:lnSpc>
                <a:spcPct val="85000"/>
              </a:lnSpc>
              <a:spcBef>
                <a:spcPct val="25000"/>
              </a:spcBef>
            </a:pPr>
            <a:r>
              <a:rPr lang="en-US" dirty="0"/>
              <a:t>Value types have restrictions:</a:t>
            </a:r>
          </a:p>
          <a:p>
            <a:pPr marL="1030288" lvl="1" indent="-450850">
              <a:lnSpc>
                <a:spcPct val="85000"/>
              </a:lnSpc>
              <a:spcBef>
                <a:spcPct val="25000"/>
              </a:spcBef>
            </a:pPr>
            <a:r>
              <a:rPr lang="en-US" dirty="0"/>
              <a:t>Only inherit from object</a:t>
            </a:r>
          </a:p>
          <a:p>
            <a:pPr marL="1030288" lvl="1" indent="-450850">
              <a:lnSpc>
                <a:spcPct val="85000"/>
              </a:lnSpc>
              <a:spcBef>
                <a:spcPct val="25000"/>
              </a:spcBef>
            </a:pPr>
            <a:r>
              <a:rPr lang="en-US" dirty="0"/>
              <a:t>Can’t be used as base classes</a:t>
            </a:r>
          </a:p>
          <a:p>
            <a:pPr marL="1030288" lvl="1" indent="-450850">
              <a:lnSpc>
                <a:spcPct val="85000"/>
              </a:lnSpc>
              <a:spcBef>
                <a:spcPct val="25000"/>
              </a:spcBef>
            </a:pPr>
            <a:r>
              <a:rPr lang="en-US" dirty="0"/>
              <a:t>Allocated from stack or inline inside other objects</a:t>
            </a:r>
          </a:p>
          <a:p>
            <a:pPr marL="1030288" lvl="1" indent="-450850">
              <a:lnSpc>
                <a:spcPct val="85000"/>
              </a:lnSpc>
              <a:spcBef>
                <a:spcPct val="25000"/>
              </a:spcBef>
            </a:pPr>
            <a:r>
              <a:rPr lang="en-US" dirty="0"/>
              <a:t>Assignment copies value, not reference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Unification Implementation</a:t>
            </a:r>
            <a:endParaRPr lang="en-US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77850" indent="-577850">
              <a:lnSpc>
                <a:spcPct val="80000"/>
              </a:lnSpc>
            </a:pPr>
            <a:r>
              <a:rPr lang="en-US" dirty="0"/>
              <a:t>Value types don’t need type descriptors or </a:t>
            </a:r>
            <a:r>
              <a:rPr lang="en-US" dirty="0" err="1"/>
              <a:t>vtables</a:t>
            </a:r>
            <a:r>
              <a:rPr lang="en-US" dirty="0"/>
              <a:t> (efficient!)</a:t>
            </a:r>
          </a:p>
          <a:p>
            <a:pPr marL="577850" indent="-577850">
              <a:lnSpc>
                <a:spcPct val="80000"/>
              </a:lnSpc>
            </a:pPr>
            <a:r>
              <a:rPr lang="en-US" dirty="0"/>
              <a:t>“object” does need a type descriptor, because it can contain any type</a:t>
            </a:r>
          </a:p>
          <a:p>
            <a:pPr marL="577850" indent="-577850">
              <a:lnSpc>
                <a:spcPct val="80000"/>
              </a:lnSpc>
            </a:pPr>
            <a:r>
              <a:rPr lang="en-US" dirty="0"/>
              <a:t>Value types become reference types when they are converted to “object”</a:t>
            </a:r>
          </a:p>
          <a:p>
            <a:pPr marL="1030288" lvl="1" indent="-450850">
              <a:lnSpc>
                <a:spcPct val="80000"/>
              </a:lnSpc>
            </a:pPr>
            <a:r>
              <a:rPr lang="en-US" dirty="0"/>
              <a:t>Value is copied to </a:t>
            </a:r>
            <a:r>
              <a:rPr lang="en-US" dirty="0" smtClean="0"/>
              <a:t>heap and a type </a:t>
            </a:r>
            <a:r>
              <a:rPr lang="en-US" dirty="0"/>
              <a:t>descriptor </a:t>
            </a:r>
            <a:r>
              <a:rPr lang="en-US" dirty="0" smtClean="0"/>
              <a:t>is attached (“</a:t>
            </a:r>
            <a:r>
              <a:rPr lang="en-US" dirty="0"/>
              <a:t>boxing</a:t>
            </a:r>
            <a:r>
              <a:rPr lang="en-US" dirty="0" smtClean="0"/>
              <a:t>”)</a:t>
            </a:r>
            <a:endParaRPr lang="en-US" dirty="0"/>
          </a:p>
          <a:p>
            <a:pPr marL="1030288" lvl="1" indent="-450850">
              <a:lnSpc>
                <a:spcPct val="80000"/>
              </a:lnSpc>
            </a:pPr>
            <a:r>
              <a:rPr lang="en-US" dirty="0"/>
              <a:t>When cast back to value </a:t>
            </a:r>
            <a:r>
              <a:rPr lang="en-US" dirty="0" smtClean="0"/>
              <a:t>type, the </a:t>
            </a:r>
            <a:r>
              <a:rPr lang="en-US" dirty="0"/>
              <a:t>value is copied out of </a:t>
            </a:r>
            <a:r>
              <a:rPr lang="en-US" dirty="0" smtClean="0"/>
              <a:t>heap (</a:t>
            </a:r>
            <a:r>
              <a:rPr lang="en-US" dirty="0" smtClean="0"/>
              <a:t>“</a:t>
            </a:r>
            <a:r>
              <a:rPr lang="en-US" dirty="0" err="1" smtClean="0"/>
              <a:t>unboxing</a:t>
            </a:r>
            <a:r>
              <a:rPr lang="en-US" dirty="0" smtClean="0"/>
              <a:t>”)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Unified Collection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great benefits of this is the ability to create </a:t>
            </a:r>
            <a:r>
              <a:rPr lang="en-US" strike="sngStrike" dirty="0" smtClean="0"/>
              <a:t>generic</a:t>
            </a:r>
            <a:r>
              <a:rPr lang="en-US" dirty="0" smtClean="0"/>
              <a:t> collections.</a:t>
            </a:r>
          </a:p>
          <a:p>
            <a:r>
              <a:rPr lang="en-US" dirty="0" smtClean="0"/>
              <a:t>C# 1.1 had/has several of these:</a:t>
            </a:r>
          </a:p>
          <a:p>
            <a:pPr lvl="1"/>
            <a:r>
              <a:rPr lang="en-US" dirty="0" err="1" smtClean="0"/>
              <a:t>ArrayList</a:t>
            </a:r>
            <a:r>
              <a:rPr lang="en-US" dirty="0" smtClean="0"/>
              <a:t> – a dynamically allocated list.</a:t>
            </a:r>
          </a:p>
          <a:p>
            <a:pPr lvl="1"/>
            <a:r>
              <a:rPr lang="en-US" dirty="0" smtClean="0"/>
              <a:t>Queue – a FIFO container.</a:t>
            </a:r>
          </a:p>
          <a:p>
            <a:pPr lvl="1"/>
            <a:r>
              <a:rPr lang="en-US" dirty="0" smtClean="0"/>
              <a:t>Stack – a LIFO container.</a:t>
            </a:r>
          </a:p>
          <a:p>
            <a:pPr lvl="1"/>
            <a:r>
              <a:rPr lang="en-US" dirty="0" err="1" smtClean="0"/>
              <a:t>HashTable</a:t>
            </a:r>
            <a:r>
              <a:rPr lang="en-US" dirty="0" smtClean="0"/>
              <a:t> – a dictionary or partial map.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</a:t>
            </a:r>
            <a:r>
              <a:rPr lang="en-US" dirty="0" err="1" smtClean="0"/>
              <a:t>ArrayList</a:t>
            </a:r>
            <a:r>
              <a:rPr lang="en-US" dirty="0" smtClean="0"/>
              <a:t> code:</a:t>
            </a:r>
          </a:p>
          <a:p>
            <a:pPr lvl="1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ArrayList</a:t>
            </a:r>
            <a:r>
              <a:rPr lang="en-US" sz="2400" dirty="0" smtClean="0"/>
              <a:t> </a:t>
            </a:r>
            <a:r>
              <a:rPr lang="en-US" sz="2400" dirty="0" err="1" smtClean="0"/>
              <a:t>myList</a:t>
            </a:r>
            <a:r>
              <a:rPr lang="en-US" sz="2400" dirty="0" smtClean="0"/>
              <a:t> = </a:t>
            </a:r>
            <a:r>
              <a:rPr lang="en-US" sz="2400" dirty="0" smtClean="0">
                <a:solidFill>
                  <a:srgbClr val="0070C0"/>
                </a:solidFill>
              </a:rPr>
              <a:t>new</a:t>
            </a:r>
            <a:r>
              <a:rPr lang="en-US" sz="2400" dirty="0" smtClean="0"/>
              <a:t> </a:t>
            </a:r>
            <a:r>
              <a:rPr lang="en-US" sz="2400" dirty="0" err="1" smtClean="0"/>
              <a:t>ArrayList</a:t>
            </a:r>
            <a:r>
              <a:rPr lang="en-US" sz="2400" dirty="0" smtClean="0"/>
              <a:t>();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myList.Add</a:t>
            </a:r>
            <a:r>
              <a:rPr lang="en-US" sz="2400" dirty="0" smtClean="0"/>
              <a:t> (</a:t>
            </a:r>
            <a:r>
              <a:rPr lang="en-US" sz="2400" dirty="0" smtClean="0">
                <a:solidFill>
                  <a:srgbClr val="FF0000"/>
                </a:solidFill>
              </a:rPr>
              <a:t>"</a:t>
            </a:r>
            <a:r>
              <a:rPr lang="en-US" sz="2400" dirty="0" err="1" smtClean="0">
                <a:solidFill>
                  <a:srgbClr val="FF0000"/>
                </a:solidFill>
              </a:rPr>
              <a:t>DotNetSpider</a:t>
            </a:r>
            <a:r>
              <a:rPr lang="en-US" sz="2400" dirty="0" smtClean="0">
                <a:solidFill>
                  <a:srgbClr val="FF0000"/>
                </a:solidFill>
              </a:rPr>
              <a:t>"</a:t>
            </a:r>
            <a:r>
              <a:rPr lang="en-US" sz="2400" dirty="0" smtClean="0"/>
              <a:t>); </a:t>
            </a:r>
            <a:r>
              <a:rPr lang="en-US" sz="2400" dirty="0" smtClean="0">
                <a:solidFill>
                  <a:srgbClr val="92D050"/>
                </a:solidFill>
              </a:rPr>
              <a:t>// Add a string.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myList.Add</a:t>
            </a:r>
            <a:r>
              <a:rPr lang="en-US" sz="2400" dirty="0" smtClean="0"/>
              <a:t>(1032); </a:t>
            </a:r>
            <a:r>
              <a:rPr lang="en-US" sz="2400" dirty="0" smtClean="0">
                <a:solidFill>
                  <a:srgbClr val="92D050"/>
                </a:solidFill>
              </a:rPr>
              <a:t>// Add an integer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myList.Add</a:t>
            </a:r>
            <a:r>
              <a:rPr lang="en-US" sz="2400" dirty="0" smtClean="0"/>
              <a:t>( </a:t>
            </a:r>
            <a:r>
              <a:rPr lang="en-US" sz="2400" dirty="0" err="1" smtClean="0"/>
              <a:t>DateTime.Now</a:t>
            </a:r>
            <a:r>
              <a:rPr lang="en-US" sz="2400" dirty="0" smtClean="0"/>
              <a:t> ); </a:t>
            </a:r>
            <a:r>
              <a:rPr lang="en-US" sz="2400" dirty="0" smtClean="0">
                <a:solidFill>
                  <a:srgbClr val="92D050"/>
                </a:solidFill>
              </a:rPr>
              <a:t>// Add current time.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myList.Add</a:t>
            </a:r>
            <a:r>
              <a:rPr lang="en-US" sz="2400" dirty="0" smtClean="0"/>
              <a:t>( </a:t>
            </a:r>
            <a:r>
              <a:rPr lang="en-US" sz="2400" dirty="0" smtClean="0">
                <a:solidFill>
                  <a:srgbClr val="0070C0"/>
                </a:solidFill>
              </a:rPr>
              <a:t>new</a:t>
            </a:r>
            <a:r>
              <a:rPr lang="en-US" sz="2400" dirty="0" smtClean="0"/>
              <a:t> </a:t>
            </a:r>
            <a:r>
              <a:rPr lang="en-US" sz="2400" dirty="0" err="1" smtClean="0"/>
              <a:t>DataTable</a:t>
            </a:r>
            <a:r>
              <a:rPr lang="en-US" sz="2400" dirty="0" smtClean="0"/>
              <a:t>() ); </a:t>
            </a:r>
            <a:r>
              <a:rPr lang="en-US" sz="2400" dirty="0" smtClean="0">
                <a:solidFill>
                  <a:srgbClr val="92D050"/>
                </a:solidFill>
              </a:rPr>
              <a:t>// Add a </a:t>
            </a:r>
            <a:r>
              <a:rPr lang="en-US" sz="2400" dirty="0" err="1" smtClean="0">
                <a:solidFill>
                  <a:srgbClr val="92D050"/>
                </a:solidFill>
              </a:rPr>
              <a:t>datatable</a:t>
            </a:r>
            <a:r>
              <a:rPr lang="en-US" sz="2400" dirty="0" smtClean="0">
                <a:solidFill>
                  <a:srgbClr val="92D050"/>
                </a:solidFill>
              </a:rPr>
              <a:t/>
            </a:r>
            <a:br>
              <a:rPr lang="en-US" sz="2400" dirty="0" smtClean="0">
                <a:solidFill>
                  <a:srgbClr val="92D050"/>
                </a:solidFill>
              </a:rPr>
            </a:br>
            <a:endParaRPr lang="en-US" sz="24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E459_CSharp_04_Inheritance">
  <a:themeElements>
    <a:clrScheme name="OSU_Brutus 11">
      <a:dk1>
        <a:srgbClr val="000000"/>
      </a:dk1>
      <a:lt1>
        <a:srgbClr val="FFFFFF"/>
      </a:lt1>
      <a:dk2>
        <a:srgbClr val="FFFFFF"/>
      </a:dk2>
      <a:lt2>
        <a:srgbClr val="817F3F"/>
      </a:lt2>
      <a:accent1>
        <a:srgbClr val="C0C0C0"/>
      </a:accent1>
      <a:accent2>
        <a:srgbClr val="C30000"/>
      </a:accent2>
      <a:accent3>
        <a:srgbClr val="FFFFFF"/>
      </a:accent3>
      <a:accent4>
        <a:srgbClr val="000000"/>
      </a:accent4>
      <a:accent5>
        <a:srgbClr val="DCDCDC"/>
      </a:accent5>
      <a:accent6>
        <a:srgbClr val="B00000"/>
      </a:accent6>
      <a:hlink>
        <a:srgbClr val="3101FF"/>
      </a:hlink>
      <a:folHlink>
        <a:srgbClr val="0000FF"/>
      </a:folHlink>
    </a:clrScheme>
    <a:fontScheme name="OSU_Brutu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SU_Brutus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_Brutus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_Brutus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11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C0C0C0"/>
        </a:accent1>
        <a:accent2>
          <a:srgbClr val="C3000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B00000"/>
        </a:accent6>
        <a:hlink>
          <a:srgbClr val="3101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CSE459_CSharp_04_Inheritance</Template>
  <TotalTime>68</TotalTime>
  <Words>585</Words>
  <Application>Microsoft Office PowerPoint</Application>
  <PresentationFormat>On-screen Show (4:3)</PresentationFormat>
  <Paragraphs>97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CSE459_CSharp_04_Inheritance</vt:lpstr>
      <vt:lpstr>Programming in C#  Type Unification - ArrayList</vt:lpstr>
      <vt:lpstr>Type Unification</vt:lpstr>
      <vt:lpstr>Type Unification</vt:lpstr>
      <vt:lpstr>Unification in SmallTalk</vt:lpstr>
      <vt:lpstr>Other Unification Approaches</vt:lpstr>
      <vt:lpstr>C# Type Unification</vt:lpstr>
      <vt:lpstr>Unification Implementation</vt:lpstr>
      <vt:lpstr>A Unified Collection Class</vt:lpstr>
      <vt:lpstr>ArrayList</vt:lpstr>
      <vt:lpstr>Issues with ArrayList</vt:lpstr>
      <vt:lpstr>Issues with ArrayList</vt:lpstr>
      <vt:lpstr>Issues with ArrayList</vt:lpstr>
    </vt:vector>
  </TitlesOfParts>
  <Company>Department of Computer Science and Engineering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C# Type Unification</dc:title>
  <dc:creator>Computer Science &amp; Engineering</dc:creator>
  <cp:lastModifiedBy>Computer Science &amp; Engineering</cp:lastModifiedBy>
  <cp:revision>9</cp:revision>
  <dcterms:created xsi:type="dcterms:W3CDTF">2008-01-10T22:22:56Z</dcterms:created>
  <dcterms:modified xsi:type="dcterms:W3CDTF">2008-01-10T23:31:44Z</dcterms:modified>
</cp:coreProperties>
</file>