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sldIdLst>
    <p:sldId id="256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13" r:id="rId10"/>
    <p:sldId id="310" r:id="rId11"/>
    <p:sldId id="314" r:id="rId12"/>
    <p:sldId id="315" r:id="rId13"/>
    <p:sldId id="316" r:id="rId14"/>
    <p:sldId id="317" r:id="rId15"/>
    <p:sldId id="319" r:id="rId16"/>
    <p:sldId id="321" r:id="rId17"/>
    <p:sldId id="322" r:id="rId18"/>
    <p:sldId id="311" r:id="rId19"/>
    <p:sldId id="326" r:id="rId20"/>
    <p:sldId id="312" r:id="rId21"/>
    <p:sldId id="324" r:id="rId22"/>
    <p:sldId id="320" r:id="rId23"/>
    <p:sldId id="325" r:id="rId24"/>
    <p:sldId id="301" r:id="rId25"/>
    <p:sldId id="318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4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D7A98F3-D0E0-4A53-803B-1F1D7A1675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D39332-2334-4427-B19F-68A34FD2F0D1}" type="slidenum">
              <a:rPr lang="en-US"/>
              <a:pPr/>
              <a:t>24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123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rgbClr val="AEAEA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4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5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6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267EA59C-FA49-44F0-B777-22F4781E99D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5132" name="Picture 12" descr="brutus w_typ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54000"/>
          </a:blip>
          <a:srcRect/>
          <a:stretch>
            <a:fillRect/>
          </a:stretch>
        </p:blipFill>
        <p:spPr bwMode="auto">
          <a:xfrm>
            <a:off x="6858000" y="1524000"/>
            <a:ext cx="2133600" cy="15033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863FA-A1C0-45B8-9B88-B7AEF7636D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082EA-C2E4-4B86-9758-8C38B072B8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711993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C0B9737-B510-4C85-A6C8-32C6E7A226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0CD835-E988-4CBF-91F3-87AAD6A5AA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B8F98C-5FAA-4087-8B0D-04B92A3D5B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2EB652-7CF0-429C-A1B9-CB48188ECF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BD49C5-8458-4470-8E5E-117E250EA2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37B6C1-BB55-47C2-8A4D-1708EEF4BB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EA575-249E-46CD-9E42-795F5F57EB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CF671-F540-442C-B867-00BF4B7654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8EB89-FB0F-407A-99C8-A7C3DB5633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rgbClr val="AEAEA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71199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09EAE76B-4549-407E-8F94-FCBE3D79FA2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4107" name="Picture 11" descr="brutus w_type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54000"/>
          </a:blip>
          <a:srcRect/>
          <a:stretch>
            <a:fillRect/>
          </a:stretch>
        </p:blipFill>
        <p:spPr bwMode="auto">
          <a:xfrm>
            <a:off x="7010400" y="152400"/>
            <a:ext cx="1524000" cy="10747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DA0808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DA0808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DA0808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DA0808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Programming in C#</a:t>
            </a:r>
            <a:br>
              <a:rPr lang="en-US" dirty="0"/>
            </a:br>
            <a:r>
              <a:rPr lang="en-US" dirty="0"/>
              <a:t>	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Inheritance and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Polymorphism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3600" dirty="0"/>
              <a:t>CSE </a:t>
            </a:r>
            <a:r>
              <a:rPr lang="en-US" sz="3600" dirty="0" smtClean="0"/>
              <a:t>459.24</a:t>
            </a:r>
            <a:endParaRPr lang="en-US" sz="3600" dirty="0"/>
          </a:p>
          <a:p>
            <a:pPr algn="ctr">
              <a:lnSpc>
                <a:spcPct val="90000"/>
              </a:lnSpc>
            </a:pPr>
            <a:r>
              <a:rPr lang="en-US" sz="3600" dirty="0" smtClean="0"/>
              <a:t>Prof</a:t>
            </a:r>
            <a:r>
              <a:rPr lang="en-US" sz="3600" dirty="0"/>
              <a:t>. Roger Crawfis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3800" dirty="0" smtClean="0"/>
              <a:t>Overriding </a:t>
            </a:r>
            <a:r>
              <a:rPr lang="en-US" sz="3800" dirty="0"/>
              <a:t>Methods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>
            <a:normAutofit fontScale="92500" lnSpcReduction="20000"/>
          </a:bodyPr>
          <a:lstStyle/>
          <a:p>
            <a:r>
              <a:rPr lang="en-US" dirty="0"/>
              <a:t>A child class can </a:t>
            </a:r>
            <a:r>
              <a:rPr lang="en-US" i="1" dirty="0">
                <a:solidFill>
                  <a:srgbClr val="CC0000"/>
                </a:solidFill>
              </a:rPr>
              <a:t>override</a:t>
            </a:r>
            <a:r>
              <a:rPr lang="en-US" dirty="0"/>
              <a:t> the definition of an inherited method in favor of its own</a:t>
            </a:r>
          </a:p>
          <a:p>
            <a:r>
              <a:rPr lang="en-US" dirty="0"/>
              <a:t>That is, a child can redefine a method that it inherits from its parent</a:t>
            </a:r>
          </a:p>
          <a:p>
            <a:r>
              <a:rPr lang="en-US" dirty="0"/>
              <a:t>The new method must have the same signature as the parent's method, but can have </a:t>
            </a:r>
            <a:r>
              <a:rPr lang="en-US" dirty="0" smtClean="0"/>
              <a:t>a different implementation.</a:t>
            </a:r>
            <a:endParaRPr lang="en-US" dirty="0"/>
          </a:p>
          <a:p>
            <a:r>
              <a:rPr lang="en-US" dirty="0"/>
              <a:t>The type of the object executing the method determines which version of the method is </a:t>
            </a:r>
            <a:r>
              <a:rPr lang="en-US" dirty="0" smtClean="0"/>
              <a:t>invoked.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Class Hierarchies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A child class of one parent can be the parent of another child, forming a </a:t>
            </a:r>
            <a:r>
              <a:rPr lang="en-US" i="1" dirty="0"/>
              <a:t>class hierarchy</a:t>
            </a:r>
            <a:endParaRPr lang="en-US" dirty="0"/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3962400" y="2667000"/>
            <a:ext cx="1143000" cy="457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Animal</a:t>
            </a: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1371600" y="3962400"/>
            <a:ext cx="1371600" cy="457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Reptile</a:t>
            </a:r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3886200" y="3962400"/>
            <a:ext cx="1295400" cy="457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Bird</a:t>
            </a:r>
          </a:p>
        </p:txBody>
      </p:sp>
      <p:sp>
        <p:nvSpPr>
          <p:cNvPr id="105479" name="Rectangle 7"/>
          <p:cNvSpPr>
            <a:spLocks noChangeArrowheads="1"/>
          </p:cNvSpPr>
          <p:nvPr/>
        </p:nvSpPr>
        <p:spPr bwMode="auto">
          <a:xfrm>
            <a:off x="6705600" y="3962400"/>
            <a:ext cx="1219200" cy="457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Mammal</a:t>
            </a:r>
          </a:p>
        </p:txBody>
      </p:sp>
      <p:sp>
        <p:nvSpPr>
          <p:cNvPr id="105480" name="Rectangle 8"/>
          <p:cNvSpPr>
            <a:spLocks noChangeArrowheads="1"/>
          </p:cNvSpPr>
          <p:nvPr/>
        </p:nvSpPr>
        <p:spPr bwMode="auto">
          <a:xfrm>
            <a:off x="381000" y="5181600"/>
            <a:ext cx="1219200" cy="457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Snake</a:t>
            </a:r>
          </a:p>
        </p:txBody>
      </p:sp>
      <p:sp>
        <p:nvSpPr>
          <p:cNvPr id="105481" name="Rectangle 9"/>
          <p:cNvSpPr>
            <a:spLocks noChangeArrowheads="1"/>
          </p:cNvSpPr>
          <p:nvPr/>
        </p:nvSpPr>
        <p:spPr bwMode="auto">
          <a:xfrm>
            <a:off x="1905000" y="5181600"/>
            <a:ext cx="1219200" cy="457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Lizard</a:t>
            </a:r>
          </a:p>
        </p:txBody>
      </p:sp>
      <p:sp>
        <p:nvSpPr>
          <p:cNvPr id="105482" name="Rectangle 10"/>
          <p:cNvSpPr>
            <a:spLocks noChangeArrowheads="1"/>
          </p:cNvSpPr>
          <p:nvPr/>
        </p:nvSpPr>
        <p:spPr bwMode="auto">
          <a:xfrm>
            <a:off x="7543800" y="5181600"/>
            <a:ext cx="1219200" cy="457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Bat</a:t>
            </a:r>
          </a:p>
        </p:txBody>
      </p:sp>
      <p:sp>
        <p:nvSpPr>
          <p:cNvPr id="105483" name="Rectangle 11"/>
          <p:cNvSpPr>
            <a:spLocks noChangeArrowheads="1"/>
          </p:cNvSpPr>
          <p:nvPr/>
        </p:nvSpPr>
        <p:spPr bwMode="auto">
          <a:xfrm>
            <a:off x="5791200" y="5181600"/>
            <a:ext cx="1219200" cy="457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Horse</a:t>
            </a:r>
          </a:p>
        </p:txBody>
      </p:sp>
      <p:sp>
        <p:nvSpPr>
          <p:cNvPr id="105484" name="Rectangle 12"/>
          <p:cNvSpPr>
            <a:spLocks noChangeArrowheads="1"/>
          </p:cNvSpPr>
          <p:nvPr/>
        </p:nvSpPr>
        <p:spPr bwMode="auto">
          <a:xfrm>
            <a:off x="3886200" y="5181600"/>
            <a:ext cx="1219200" cy="457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Parrot</a:t>
            </a:r>
          </a:p>
        </p:txBody>
      </p:sp>
      <p:sp>
        <p:nvSpPr>
          <p:cNvPr id="105485" name="Line 13"/>
          <p:cNvSpPr>
            <a:spLocks noChangeShapeType="1"/>
          </p:cNvSpPr>
          <p:nvPr/>
        </p:nvSpPr>
        <p:spPr bwMode="auto">
          <a:xfrm>
            <a:off x="1905000" y="3657600"/>
            <a:ext cx="556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86" name="Line 14"/>
          <p:cNvSpPr>
            <a:spLocks noChangeShapeType="1"/>
          </p:cNvSpPr>
          <p:nvPr/>
        </p:nvSpPr>
        <p:spPr bwMode="auto">
          <a:xfrm>
            <a:off x="1905000" y="3657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87" name="Line 15"/>
          <p:cNvSpPr>
            <a:spLocks noChangeShapeType="1"/>
          </p:cNvSpPr>
          <p:nvPr/>
        </p:nvSpPr>
        <p:spPr bwMode="auto">
          <a:xfrm>
            <a:off x="4572000" y="3657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88" name="Line 16"/>
          <p:cNvSpPr>
            <a:spLocks noChangeShapeType="1"/>
          </p:cNvSpPr>
          <p:nvPr/>
        </p:nvSpPr>
        <p:spPr bwMode="auto">
          <a:xfrm>
            <a:off x="7467600" y="3657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5489" name="Group 17"/>
          <p:cNvGrpSpPr>
            <a:grpSpLocks/>
          </p:cNvGrpSpPr>
          <p:nvPr/>
        </p:nvGrpSpPr>
        <p:grpSpPr bwMode="auto">
          <a:xfrm>
            <a:off x="4419600" y="3124200"/>
            <a:ext cx="304800" cy="762000"/>
            <a:chOff x="1296" y="2640"/>
            <a:chExt cx="192" cy="480"/>
          </a:xfrm>
        </p:grpSpPr>
        <p:sp>
          <p:nvSpPr>
            <p:cNvPr id="105490" name="Line 18"/>
            <p:cNvSpPr>
              <a:spLocks noChangeShapeType="1"/>
            </p:cNvSpPr>
            <p:nvPr/>
          </p:nvSpPr>
          <p:spPr bwMode="auto">
            <a:xfrm flipV="1">
              <a:off x="1392" y="2640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491" name="AutoShape 19"/>
            <p:cNvSpPr>
              <a:spLocks noChangeArrowheads="1"/>
            </p:cNvSpPr>
            <p:nvPr/>
          </p:nvSpPr>
          <p:spPr bwMode="auto">
            <a:xfrm>
              <a:off x="1296" y="2640"/>
              <a:ext cx="192" cy="144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5492" name="Line 20"/>
          <p:cNvSpPr>
            <a:spLocks noChangeShapeType="1"/>
          </p:cNvSpPr>
          <p:nvPr/>
        </p:nvSpPr>
        <p:spPr bwMode="auto">
          <a:xfrm>
            <a:off x="1066800" y="49530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93" name="Line 21"/>
          <p:cNvSpPr>
            <a:spLocks noChangeShapeType="1"/>
          </p:cNvSpPr>
          <p:nvPr/>
        </p:nvSpPr>
        <p:spPr bwMode="auto">
          <a:xfrm>
            <a:off x="1066800" y="4953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94" name="Line 22"/>
          <p:cNvSpPr>
            <a:spLocks noChangeShapeType="1"/>
          </p:cNvSpPr>
          <p:nvPr/>
        </p:nvSpPr>
        <p:spPr bwMode="auto">
          <a:xfrm>
            <a:off x="2667000" y="4953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95" name="Line 23"/>
          <p:cNvSpPr>
            <a:spLocks noChangeShapeType="1"/>
          </p:cNvSpPr>
          <p:nvPr/>
        </p:nvSpPr>
        <p:spPr bwMode="auto">
          <a:xfrm>
            <a:off x="6553200" y="49530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96" name="Line 24"/>
          <p:cNvSpPr>
            <a:spLocks noChangeShapeType="1"/>
          </p:cNvSpPr>
          <p:nvPr/>
        </p:nvSpPr>
        <p:spPr bwMode="auto">
          <a:xfrm>
            <a:off x="6553200" y="4953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97" name="Line 25"/>
          <p:cNvSpPr>
            <a:spLocks noChangeShapeType="1"/>
          </p:cNvSpPr>
          <p:nvPr/>
        </p:nvSpPr>
        <p:spPr bwMode="auto">
          <a:xfrm>
            <a:off x="8153400" y="4953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5498" name="Group 26"/>
          <p:cNvGrpSpPr>
            <a:grpSpLocks/>
          </p:cNvGrpSpPr>
          <p:nvPr/>
        </p:nvGrpSpPr>
        <p:grpSpPr bwMode="auto">
          <a:xfrm>
            <a:off x="4419600" y="4419600"/>
            <a:ext cx="304800" cy="762000"/>
            <a:chOff x="1296" y="2640"/>
            <a:chExt cx="192" cy="480"/>
          </a:xfrm>
        </p:grpSpPr>
        <p:sp>
          <p:nvSpPr>
            <p:cNvPr id="105499" name="Line 27"/>
            <p:cNvSpPr>
              <a:spLocks noChangeShapeType="1"/>
            </p:cNvSpPr>
            <p:nvPr/>
          </p:nvSpPr>
          <p:spPr bwMode="auto">
            <a:xfrm flipV="1">
              <a:off x="1392" y="2640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500" name="AutoShape 28"/>
            <p:cNvSpPr>
              <a:spLocks noChangeArrowheads="1"/>
            </p:cNvSpPr>
            <p:nvPr/>
          </p:nvSpPr>
          <p:spPr bwMode="auto">
            <a:xfrm>
              <a:off x="1296" y="2640"/>
              <a:ext cx="192" cy="144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501" name="Group 29"/>
          <p:cNvGrpSpPr>
            <a:grpSpLocks/>
          </p:cNvGrpSpPr>
          <p:nvPr/>
        </p:nvGrpSpPr>
        <p:grpSpPr bwMode="auto">
          <a:xfrm>
            <a:off x="7239000" y="4419600"/>
            <a:ext cx="304800" cy="533400"/>
            <a:chOff x="4560" y="2784"/>
            <a:chExt cx="192" cy="336"/>
          </a:xfrm>
        </p:grpSpPr>
        <p:sp>
          <p:nvSpPr>
            <p:cNvPr id="105502" name="Line 30"/>
            <p:cNvSpPr>
              <a:spLocks noChangeShapeType="1"/>
            </p:cNvSpPr>
            <p:nvPr/>
          </p:nvSpPr>
          <p:spPr bwMode="auto">
            <a:xfrm flipV="1">
              <a:off x="4656" y="2784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503" name="AutoShape 31"/>
            <p:cNvSpPr>
              <a:spLocks noChangeArrowheads="1"/>
            </p:cNvSpPr>
            <p:nvPr/>
          </p:nvSpPr>
          <p:spPr bwMode="auto">
            <a:xfrm>
              <a:off x="4560" y="2784"/>
              <a:ext cx="192" cy="144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504" name="Group 32"/>
          <p:cNvGrpSpPr>
            <a:grpSpLocks/>
          </p:cNvGrpSpPr>
          <p:nvPr/>
        </p:nvGrpSpPr>
        <p:grpSpPr bwMode="auto">
          <a:xfrm>
            <a:off x="1752600" y="4419600"/>
            <a:ext cx="304800" cy="533400"/>
            <a:chOff x="4560" y="2784"/>
            <a:chExt cx="192" cy="336"/>
          </a:xfrm>
        </p:grpSpPr>
        <p:sp>
          <p:nvSpPr>
            <p:cNvPr id="105505" name="Line 33"/>
            <p:cNvSpPr>
              <a:spLocks noChangeShapeType="1"/>
            </p:cNvSpPr>
            <p:nvPr/>
          </p:nvSpPr>
          <p:spPr bwMode="auto">
            <a:xfrm flipV="1">
              <a:off x="4656" y="2784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506" name="AutoShape 34"/>
            <p:cNvSpPr>
              <a:spLocks noChangeArrowheads="1"/>
            </p:cNvSpPr>
            <p:nvPr/>
          </p:nvSpPr>
          <p:spPr bwMode="auto">
            <a:xfrm>
              <a:off x="4560" y="2784"/>
              <a:ext cx="192" cy="144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Hierarchies</a:t>
            </a:r>
            <a:endParaRPr lang="en-US" dirty="0"/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4057650" y="1828800"/>
            <a:ext cx="2076450" cy="392113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CommunityMember</a:t>
            </a:r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2381250" y="2971800"/>
            <a:ext cx="1136650" cy="392113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Employee</a:t>
            </a:r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4667250" y="2971800"/>
            <a:ext cx="908050" cy="392113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Student</a:t>
            </a:r>
          </a:p>
        </p:txBody>
      </p:sp>
      <p:sp>
        <p:nvSpPr>
          <p:cNvPr id="106503" name="Text Box 7"/>
          <p:cNvSpPr txBox="1">
            <a:spLocks noChangeArrowheads="1"/>
          </p:cNvSpPr>
          <p:nvPr/>
        </p:nvSpPr>
        <p:spPr bwMode="auto">
          <a:xfrm>
            <a:off x="6572250" y="2971800"/>
            <a:ext cx="1047750" cy="392113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Alumnus</a:t>
            </a:r>
          </a:p>
        </p:txBody>
      </p:sp>
      <p:sp>
        <p:nvSpPr>
          <p:cNvPr id="106504" name="Text Box 8"/>
          <p:cNvSpPr txBox="1">
            <a:spLocks noChangeArrowheads="1"/>
          </p:cNvSpPr>
          <p:nvPr/>
        </p:nvSpPr>
        <p:spPr bwMode="auto">
          <a:xfrm>
            <a:off x="1847850" y="3962400"/>
            <a:ext cx="895350" cy="392113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Faculty</a:t>
            </a:r>
          </a:p>
        </p:txBody>
      </p:sp>
      <p:sp>
        <p:nvSpPr>
          <p:cNvPr id="106505" name="Text Box 9"/>
          <p:cNvSpPr txBox="1">
            <a:spLocks noChangeArrowheads="1"/>
          </p:cNvSpPr>
          <p:nvPr/>
        </p:nvSpPr>
        <p:spPr bwMode="auto">
          <a:xfrm>
            <a:off x="3600450" y="3962400"/>
            <a:ext cx="654050" cy="392113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Staff</a:t>
            </a:r>
          </a:p>
        </p:txBody>
      </p:sp>
      <p:sp>
        <p:nvSpPr>
          <p:cNvPr id="106506" name="Text Box 10"/>
          <p:cNvSpPr txBox="1">
            <a:spLocks noChangeArrowheads="1"/>
          </p:cNvSpPr>
          <p:nvPr/>
        </p:nvSpPr>
        <p:spPr bwMode="auto">
          <a:xfrm>
            <a:off x="781050" y="5105400"/>
            <a:ext cx="1073150" cy="392113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Professor</a:t>
            </a:r>
          </a:p>
        </p:txBody>
      </p:sp>
      <p:sp>
        <p:nvSpPr>
          <p:cNvPr id="106507" name="Text Box 11"/>
          <p:cNvSpPr txBox="1">
            <a:spLocks noChangeArrowheads="1"/>
          </p:cNvSpPr>
          <p:nvPr/>
        </p:nvSpPr>
        <p:spPr bwMode="auto">
          <a:xfrm>
            <a:off x="2533650" y="5105400"/>
            <a:ext cx="1098550" cy="392113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Instructor</a:t>
            </a:r>
          </a:p>
        </p:txBody>
      </p:sp>
      <p:cxnSp>
        <p:nvCxnSpPr>
          <p:cNvPr id="106508" name="AutoShape 12"/>
          <p:cNvCxnSpPr>
            <a:cxnSpLocks noChangeShapeType="1"/>
            <a:stCxn id="106501" idx="0"/>
            <a:endCxn id="106500" idx="2"/>
          </p:cNvCxnSpPr>
          <p:nvPr/>
        </p:nvCxnSpPr>
        <p:spPr bwMode="auto">
          <a:xfrm flipV="1">
            <a:off x="2949575" y="2233613"/>
            <a:ext cx="2146300" cy="7254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06509" name="AutoShape 13"/>
          <p:cNvCxnSpPr>
            <a:cxnSpLocks noChangeShapeType="1"/>
            <a:stCxn id="106502" idx="0"/>
            <a:endCxn id="106500" idx="2"/>
          </p:cNvCxnSpPr>
          <p:nvPr/>
        </p:nvCxnSpPr>
        <p:spPr bwMode="auto">
          <a:xfrm flipH="1" flipV="1">
            <a:off x="5095875" y="2233613"/>
            <a:ext cx="25400" cy="7254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06510" name="AutoShape 14"/>
          <p:cNvCxnSpPr>
            <a:cxnSpLocks noChangeShapeType="1"/>
            <a:stCxn id="106503" idx="0"/>
            <a:endCxn id="106500" idx="2"/>
          </p:cNvCxnSpPr>
          <p:nvPr/>
        </p:nvCxnSpPr>
        <p:spPr bwMode="auto">
          <a:xfrm flipH="1" flipV="1">
            <a:off x="5095875" y="2233613"/>
            <a:ext cx="2000250" cy="7254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6511" name="AutoShape 15"/>
          <p:cNvCxnSpPr>
            <a:cxnSpLocks noChangeShapeType="1"/>
            <a:stCxn id="106504" idx="0"/>
            <a:endCxn id="106501" idx="2"/>
          </p:cNvCxnSpPr>
          <p:nvPr/>
        </p:nvCxnSpPr>
        <p:spPr bwMode="auto">
          <a:xfrm flipV="1">
            <a:off x="2295525" y="3376613"/>
            <a:ext cx="654050" cy="5730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06512" name="AutoShape 16"/>
          <p:cNvCxnSpPr>
            <a:cxnSpLocks noChangeShapeType="1"/>
            <a:stCxn id="106505" idx="0"/>
            <a:endCxn id="106501" idx="2"/>
          </p:cNvCxnSpPr>
          <p:nvPr/>
        </p:nvCxnSpPr>
        <p:spPr bwMode="auto">
          <a:xfrm flipH="1" flipV="1">
            <a:off x="2949575" y="3376613"/>
            <a:ext cx="977900" cy="5730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06513" name="AutoShape 17"/>
          <p:cNvCxnSpPr>
            <a:cxnSpLocks noChangeShapeType="1"/>
            <a:stCxn id="106506" idx="0"/>
            <a:endCxn id="106504" idx="2"/>
          </p:cNvCxnSpPr>
          <p:nvPr/>
        </p:nvCxnSpPr>
        <p:spPr bwMode="auto">
          <a:xfrm flipV="1">
            <a:off x="1317625" y="4367213"/>
            <a:ext cx="977900" cy="7254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06514" name="AutoShape 18"/>
          <p:cNvCxnSpPr>
            <a:cxnSpLocks noChangeShapeType="1"/>
            <a:stCxn id="106507" idx="0"/>
            <a:endCxn id="106504" idx="2"/>
          </p:cNvCxnSpPr>
          <p:nvPr/>
        </p:nvCxnSpPr>
        <p:spPr bwMode="auto">
          <a:xfrm flipH="1" flipV="1">
            <a:off x="2295525" y="4367213"/>
            <a:ext cx="787400" cy="7254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106515" name="Text Box 19"/>
          <p:cNvSpPr txBox="1">
            <a:spLocks noChangeArrowheads="1"/>
          </p:cNvSpPr>
          <p:nvPr/>
        </p:nvSpPr>
        <p:spPr bwMode="auto">
          <a:xfrm>
            <a:off x="5486400" y="3962400"/>
            <a:ext cx="1047750" cy="392113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Graduate</a:t>
            </a:r>
          </a:p>
        </p:txBody>
      </p:sp>
      <p:sp>
        <p:nvSpPr>
          <p:cNvPr id="106516" name="Text Box 20"/>
          <p:cNvSpPr txBox="1">
            <a:spLocks noChangeArrowheads="1"/>
          </p:cNvSpPr>
          <p:nvPr/>
        </p:nvSpPr>
        <p:spPr bwMode="auto">
          <a:xfrm>
            <a:off x="4419600" y="3962400"/>
            <a:ext cx="781050" cy="392113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Under</a:t>
            </a:r>
          </a:p>
        </p:txBody>
      </p:sp>
      <p:cxnSp>
        <p:nvCxnSpPr>
          <p:cNvPr id="106517" name="AutoShape 21"/>
          <p:cNvCxnSpPr>
            <a:cxnSpLocks noChangeShapeType="1"/>
            <a:endCxn id="106502" idx="2"/>
          </p:cNvCxnSpPr>
          <p:nvPr/>
        </p:nvCxnSpPr>
        <p:spPr bwMode="auto">
          <a:xfrm flipV="1">
            <a:off x="4679950" y="3376613"/>
            <a:ext cx="441325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06518" name="AutoShape 22"/>
          <p:cNvCxnSpPr>
            <a:cxnSpLocks noChangeShapeType="1"/>
          </p:cNvCxnSpPr>
          <p:nvPr/>
        </p:nvCxnSpPr>
        <p:spPr bwMode="auto">
          <a:xfrm flipH="1" flipV="1">
            <a:off x="5105400" y="3352800"/>
            <a:ext cx="977900" cy="5730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Hierarchies</a:t>
            </a:r>
            <a:endParaRPr lang="en-US" dirty="0"/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4324350" y="1981200"/>
            <a:ext cx="768350" cy="392113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Shape</a:t>
            </a: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1352550" y="3200400"/>
            <a:ext cx="2355850" cy="392113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TwoDimensionalShape</a:t>
            </a: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5314950" y="3200400"/>
            <a:ext cx="2470150" cy="392113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ThreeDimensionalShape</a:t>
            </a:r>
          </a:p>
        </p:txBody>
      </p:sp>
      <p:sp>
        <p:nvSpPr>
          <p:cNvPr id="107527" name="Text Box 7"/>
          <p:cNvSpPr txBox="1">
            <a:spLocks noChangeArrowheads="1"/>
          </p:cNvSpPr>
          <p:nvPr/>
        </p:nvSpPr>
        <p:spPr bwMode="auto">
          <a:xfrm>
            <a:off x="4933950" y="4724400"/>
            <a:ext cx="844550" cy="392113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Sphere</a:t>
            </a:r>
          </a:p>
        </p:txBody>
      </p:sp>
      <p:sp>
        <p:nvSpPr>
          <p:cNvPr id="107528" name="Text Box 8"/>
          <p:cNvSpPr txBox="1">
            <a:spLocks noChangeArrowheads="1"/>
          </p:cNvSpPr>
          <p:nvPr/>
        </p:nvSpPr>
        <p:spPr bwMode="auto">
          <a:xfrm>
            <a:off x="6153150" y="4724400"/>
            <a:ext cx="692150" cy="392113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Cube</a:t>
            </a:r>
          </a:p>
        </p:txBody>
      </p:sp>
      <p:sp>
        <p:nvSpPr>
          <p:cNvPr id="107529" name="Text Box 9"/>
          <p:cNvSpPr txBox="1">
            <a:spLocks noChangeArrowheads="1"/>
          </p:cNvSpPr>
          <p:nvPr/>
        </p:nvSpPr>
        <p:spPr bwMode="auto">
          <a:xfrm>
            <a:off x="7219950" y="4724400"/>
            <a:ext cx="1009650" cy="392113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Cylinder</a:t>
            </a:r>
          </a:p>
        </p:txBody>
      </p:sp>
      <p:sp>
        <p:nvSpPr>
          <p:cNvPr id="107530" name="Text Box 10"/>
          <p:cNvSpPr txBox="1">
            <a:spLocks noChangeArrowheads="1"/>
          </p:cNvSpPr>
          <p:nvPr/>
        </p:nvSpPr>
        <p:spPr bwMode="auto">
          <a:xfrm>
            <a:off x="3257550" y="4724400"/>
            <a:ext cx="984250" cy="392113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Triangle</a:t>
            </a:r>
          </a:p>
        </p:txBody>
      </p:sp>
      <p:sp>
        <p:nvSpPr>
          <p:cNvPr id="107531" name="Text Box 11"/>
          <p:cNvSpPr txBox="1">
            <a:spLocks noChangeArrowheads="1"/>
          </p:cNvSpPr>
          <p:nvPr/>
        </p:nvSpPr>
        <p:spPr bwMode="auto">
          <a:xfrm>
            <a:off x="2038350" y="4724400"/>
            <a:ext cx="844550" cy="392113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Square</a:t>
            </a:r>
          </a:p>
        </p:txBody>
      </p:sp>
      <p:sp>
        <p:nvSpPr>
          <p:cNvPr id="107532" name="Text Box 12"/>
          <p:cNvSpPr txBox="1">
            <a:spLocks noChangeArrowheads="1"/>
          </p:cNvSpPr>
          <p:nvPr/>
        </p:nvSpPr>
        <p:spPr bwMode="auto">
          <a:xfrm>
            <a:off x="819150" y="4724400"/>
            <a:ext cx="825500" cy="392113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Circle </a:t>
            </a:r>
          </a:p>
        </p:txBody>
      </p:sp>
      <p:cxnSp>
        <p:nvCxnSpPr>
          <p:cNvPr id="107533" name="AutoShape 13"/>
          <p:cNvCxnSpPr>
            <a:cxnSpLocks noChangeShapeType="1"/>
            <a:stCxn id="107532" idx="0"/>
            <a:endCxn id="107525" idx="2"/>
          </p:cNvCxnSpPr>
          <p:nvPr/>
        </p:nvCxnSpPr>
        <p:spPr bwMode="auto">
          <a:xfrm flipV="1">
            <a:off x="1231900" y="3605213"/>
            <a:ext cx="1298575" cy="11064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07534" name="AutoShape 14"/>
          <p:cNvCxnSpPr>
            <a:cxnSpLocks noChangeShapeType="1"/>
            <a:stCxn id="107531" idx="0"/>
            <a:endCxn id="107525" idx="2"/>
          </p:cNvCxnSpPr>
          <p:nvPr/>
        </p:nvCxnSpPr>
        <p:spPr bwMode="auto">
          <a:xfrm flipV="1">
            <a:off x="2460625" y="3605213"/>
            <a:ext cx="69850" cy="11064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07535" name="AutoShape 15"/>
          <p:cNvCxnSpPr>
            <a:cxnSpLocks noChangeShapeType="1"/>
            <a:stCxn id="107530" idx="0"/>
            <a:endCxn id="107525" idx="2"/>
          </p:cNvCxnSpPr>
          <p:nvPr/>
        </p:nvCxnSpPr>
        <p:spPr bwMode="auto">
          <a:xfrm flipH="1" flipV="1">
            <a:off x="2530475" y="3605213"/>
            <a:ext cx="1219200" cy="11064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07536" name="AutoShape 16"/>
          <p:cNvCxnSpPr>
            <a:cxnSpLocks noChangeShapeType="1"/>
            <a:stCxn id="107527" idx="0"/>
            <a:endCxn id="107526" idx="2"/>
          </p:cNvCxnSpPr>
          <p:nvPr/>
        </p:nvCxnSpPr>
        <p:spPr bwMode="auto">
          <a:xfrm flipV="1">
            <a:off x="5356225" y="3605213"/>
            <a:ext cx="1193800" cy="11064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07537" name="AutoShape 17"/>
          <p:cNvCxnSpPr>
            <a:cxnSpLocks noChangeShapeType="1"/>
            <a:stCxn id="107528" idx="0"/>
            <a:endCxn id="107526" idx="2"/>
          </p:cNvCxnSpPr>
          <p:nvPr/>
        </p:nvCxnSpPr>
        <p:spPr bwMode="auto">
          <a:xfrm flipV="1">
            <a:off x="6499225" y="3605213"/>
            <a:ext cx="50800" cy="11064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07538" name="AutoShape 18"/>
          <p:cNvCxnSpPr>
            <a:cxnSpLocks noChangeShapeType="1"/>
            <a:stCxn id="107529" idx="0"/>
            <a:endCxn id="107526" idx="2"/>
          </p:cNvCxnSpPr>
          <p:nvPr/>
        </p:nvCxnSpPr>
        <p:spPr bwMode="auto">
          <a:xfrm flipH="1" flipV="1">
            <a:off x="6550025" y="3605213"/>
            <a:ext cx="1174750" cy="11064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07539" name="AutoShape 19"/>
          <p:cNvCxnSpPr>
            <a:cxnSpLocks noChangeShapeType="1"/>
            <a:stCxn id="107525" idx="0"/>
            <a:endCxn id="107524" idx="2"/>
          </p:cNvCxnSpPr>
          <p:nvPr/>
        </p:nvCxnSpPr>
        <p:spPr bwMode="auto">
          <a:xfrm flipV="1">
            <a:off x="2530475" y="2386013"/>
            <a:ext cx="2178050" cy="8016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07540" name="AutoShape 20"/>
          <p:cNvCxnSpPr>
            <a:cxnSpLocks noChangeShapeType="1"/>
            <a:stCxn id="107526" idx="0"/>
            <a:endCxn id="107524" idx="2"/>
          </p:cNvCxnSpPr>
          <p:nvPr/>
        </p:nvCxnSpPr>
        <p:spPr bwMode="auto">
          <a:xfrm flipH="1" flipV="1">
            <a:off x="4708525" y="2386013"/>
            <a:ext cx="1841500" cy="8016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Class Hierarchies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An inherited member is continually passed down the </a:t>
            </a:r>
            <a:r>
              <a:rPr lang="en-US" dirty="0" smtClean="0"/>
              <a:t>line</a:t>
            </a:r>
          </a:p>
          <a:p>
            <a:pPr lvl="1"/>
            <a:r>
              <a:rPr lang="en-US" dirty="0" smtClean="0">
                <a:solidFill>
                  <a:srgbClr val="CC0000"/>
                </a:solidFill>
              </a:rPr>
              <a:t>Inheritance </a:t>
            </a:r>
            <a:r>
              <a:rPr lang="en-US" dirty="0">
                <a:solidFill>
                  <a:srgbClr val="CC0000"/>
                </a:solidFill>
              </a:rPr>
              <a:t>is </a:t>
            </a:r>
            <a:r>
              <a:rPr lang="en-US" dirty="0" smtClean="0">
                <a:solidFill>
                  <a:srgbClr val="CC0000"/>
                </a:solidFill>
              </a:rPr>
              <a:t>transitive.</a:t>
            </a:r>
            <a:endParaRPr lang="en-US" dirty="0"/>
          </a:p>
          <a:p>
            <a:r>
              <a:rPr lang="en-US" dirty="0"/>
              <a:t>Good class design puts all common features as high in the hierarchy as is </a:t>
            </a:r>
            <a:r>
              <a:rPr lang="en-US" dirty="0" smtClean="0"/>
              <a:t>reasonable. Avoids redundant code.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References and Inheritance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2800" dirty="0"/>
              <a:t>An object reference can refer to an object of its class, or to an object of any class derived from it by </a:t>
            </a:r>
            <a:r>
              <a:rPr lang="en-US" sz="2800" dirty="0" smtClean="0"/>
              <a:t>inheritance.</a:t>
            </a:r>
            <a:endParaRPr lang="en-US" sz="2800" dirty="0"/>
          </a:p>
          <a:p>
            <a:r>
              <a:rPr lang="en-US" sz="2800" dirty="0"/>
              <a:t>For example, if the </a:t>
            </a:r>
            <a:r>
              <a:rPr lang="en-US" sz="2800" dirty="0">
                <a:latin typeface="Courier New" pitchFamily="49" charset="0"/>
              </a:rPr>
              <a:t>Holiday</a:t>
            </a:r>
            <a:r>
              <a:rPr lang="en-US" sz="2800" dirty="0"/>
              <a:t> class is used to derive a child class called </a:t>
            </a:r>
            <a:r>
              <a:rPr lang="en-US" sz="2800" dirty="0">
                <a:latin typeface="Courier New" pitchFamily="49" charset="0"/>
              </a:rPr>
              <a:t>Christmas</a:t>
            </a:r>
            <a:r>
              <a:rPr lang="en-US" sz="2800" dirty="0"/>
              <a:t>, then a </a:t>
            </a:r>
            <a:r>
              <a:rPr lang="en-US" sz="2800" dirty="0">
                <a:latin typeface="Courier New" pitchFamily="49" charset="0"/>
              </a:rPr>
              <a:t>Holiday</a:t>
            </a:r>
            <a:r>
              <a:rPr lang="en-US" sz="2800" dirty="0"/>
              <a:t> reference can be used to point to a </a:t>
            </a:r>
            <a:r>
              <a:rPr lang="en-US" sz="2800" dirty="0">
                <a:latin typeface="Courier New" pitchFamily="49" charset="0"/>
              </a:rPr>
              <a:t>Christmas</a:t>
            </a:r>
            <a:r>
              <a:rPr lang="en-US" sz="2800" dirty="0"/>
              <a:t> </a:t>
            </a:r>
            <a:r>
              <a:rPr lang="en-US" sz="2800" dirty="0" smtClean="0"/>
              <a:t>object.</a:t>
            </a:r>
            <a:endParaRPr lang="en-US" sz="2800" dirty="0">
              <a:latin typeface="Courier New" pitchFamily="49" charset="0"/>
            </a:endParaRP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4572000" y="4495800"/>
            <a:ext cx="3536950" cy="1311275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Holiday day;</a:t>
            </a:r>
          </a:p>
          <a:p>
            <a:r>
              <a:rPr lang="en-US" sz="2000" b="1" dirty="0">
                <a:latin typeface="Courier New" pitchFamily="49" charset="0"/>
              </a:rPr>
              <a:t>day = new Holiday();</a:t>
            </a:r>
          </a:p>
          <a:p>
            <a:r>
              <a:rPr lang="en-US" sz="2000" b="1" dirty="0">
                <a:latin typeface="Courier New" pitchFamily="49" charset="0"/>
              </a:rPr>
              <a:t>…</a:t>
            </a:r>
          </a:p>
          <a:p>
            <a:r>
              <a:rPr lang="en-US" sz="2000" b="1" dirty="0">
                <a:latin typeface="Courier New" pitchFamily="49" charset="0"/>
              </a:rPr>
              <a:t>day = new Christmas();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 smtClean="0"/>
              <a:t>Dynamic Binding</a:t>
            </a:r>
            <a:endParaRPr lang="en-US" dirty="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lnSpc>
                <a:spcPct val="80000"/>
              </a:lnSpc>
            </a:pPr>
            <a:r>
              <a:rPr lang="en-US" dirty="0"/>
              <a:t>A polymorphic reference is one which can refer to different types of objects at different </a:t>
            </a:r>
            <a:r>
              <a:rPr lang="en-US" dirty="0" smtClean="0"/>
              <a:t>times. It morphs!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type of the </a:t>
            </a:r>
            <a:r>
              <a:rPr lang="en-US" dirty="0" smtClean="0"/>
              <a:t>actual instance, </a:t>
            </a:r>
            <a:r>
              <a:rPr lang="en-US" dirty="0"/>
              <a:t>not the </a:t>
            </a:r>
            <a:r>
              <a:rPr lang="en-US" dirty="0" smtClean="0"/>
              <a:t>declared type</a:t>
            </a:r>
            <a:r>
              <a:rPr lang="en-US" dirty="0"/>
              <a:t>, </a:t>
            </a:r>
            <a:r>
              <a:rPr lang="en-US" dirty="0" smtClean="0"/>
              <a:t>determines </a:t>
            </a:r>
            <a:r>
              <a:rPr lang="en-US" dirty="0"/>
              <a:t>which method is </a:t>
            </a:r>
            <a:r>
              <a:rPr lang="en-US" dirty="0" smtClean="0"/>
              <a:t>invoked.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 smtClean="0"/>
              <a:t>Polymorphic </a:t>
            </a:r>
            <a:r>
              <a:rPr lang="en-US" dirty="0"/>
              <a:t>references are therefore resolved at </a:t>
            </a:r>
            <a:r>
              <a:rPr lang="en-US" i="1" dirty="0"/>
              <a:t>run-time</a:t>
            </a:r>
            <a:r>
              <a:rPr lang="en-US" dirty="0"/>
              <a:t>, not during </a:t>
            </a:r>
            <a:r>
              <a:rPr lang="en-US" dirty="0" smtClean="0"/>
              <a:t>compilation.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This </a:t>
            </a:r>
            <a:r>
              <a:rPr lang="en-US" dirty="0"/>
              <a:t>is called </a:t>
            </a:r>
            <a:r>
              <a:rPr lang="en-US" b="1" i="1" dirty="0"/>
              <a:t>dynamic </a:t>
            </a:r>
            <a:r>
              <a:rPr lang="en-US" b="1" i="1" dirty="0" smtClean="0"/>
              <a:t>binding.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7196137" cy="914400"/>
          </a:xfrm>
        </p:spPr>
        <p:txBody>
          <a:bodyPr/>
          <a:lstStyle/>
          <a:p>
            <a:r>
              <a:rPr lang="en-US" dirty="0" smtClean="0"/>
              <a:t>Dynamic Binding</a:t>
            </a:r>
            <a:endParaRPr lang="en-US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924800" cy="4648200"/>
          </a:xfrm>
        </p:spPr>
        <p:txBody>
          <a:bodyPr>
            <a:normAutofit fontScale="92500"/>
          </a:bodyPr>
          <a:lstStyle/>
          <a:p>
            <a:r>
              <a:rPr lang="en-US" dirty="0"/>
              <a:t>Suppose the </a:t>
            </a:r>
            <a:r>
              <a:rPr lang="en-US" dirty="0">
                <a:latin typeface="Courier New" pitchFamily="49" charset="0"/>
              </a:rPr>
              <a:t>Holiday</a:t>
            </a:r>
            <a:r>
              <a:rPr lang="en-US" dirty="0"/>
              <a:t> class has a method called </a:t>
            </a:r>
            <a:r>
              <a:rPr lang="en-US" dirty="0">
                <a:latin typeface="Courier New" pitchFamily="49" charset="0"/>
              </a:rPr>
              <a:t>Celebrate</a:t>
            </a:r>
            <a:r>
              <a:rPr lang="en-US" dirty="0"/>
              <a:t>, and the </a:t>
            </a:r>
            <a:r>
              <a:rPr lang="en-US" dirty="0">
                <a:latin typeface="Courier New" pitchFamily="49" charset="0"/>
              </a:rPr>
              <a:t>Christmas</a:t>
            </a:r>
            <a:r>
              <a:rPr lang="en-US" dirty="0"/>
              <a:t> class </a:t>
            </a:r>
            <a:r>
              <a:rPr lang="en-US" dirty="0" smtClean="0"/>
              <a:t>redefines it (overrides it).</a:t>
            </a:r>
            <a:endParaRPr lang="en-US" dirty="0"/>
          </a:p>
          <a:p>
            <a:r>
              <a:rPr lang="en-US" dirty="0"/>
              <a:t>Now consider the following invocation:</a:t>
            </a:r>
          </a:p>
          <a:p>
            <a:pPr algn="ctr">
              <a:buFont typeface="Wingdings" pitchFamily="2" charset="2"/>
              <a:buNone/>
            </a:pPr>
            <a:r>
              <a:rPr lang="en-US" dirty="0" err="1">
                <a:latin typeface="Courier New" pitchFamily="49" charset="0"/>
              </a:rPr>
              <a:t>day.Celebrate</a:t>
            </a:r>
            <a:r>
              <a:rPr lang="en-US" dirty="0" smtClean="0">
                <a:latin typeface="Courier New" pitchFamily="49" charset="0"/>
              </a:rPr>
              <a:t>();</a:t>
            </a:r>
            <a:endParaRPr lang="en-US" dirty="0">
              <a:latin typeface="Courier New" pitchFamily="49" charset="0"/>
            </a:endParaRPr>
          </a:p>
          <a:p>
            <a:r>
              <a:rPr lang="en-US" dirty="0"/>
              <a:t>If </a:t>
            </a:r>
            <a:r>
              <a:rPr lang="en-US" dirty="0">
                <a:latin typeface="Courier New" pitchFamily="49" charset="0"/>
              </a:rPr>
              <a:t>day</a:t>
            </a:r>
            <a:r>
              <a:rPr lang="en-US" dirty="0"/>
              <a:t> refers to a </a:t>
            </a:r>
            <a:r>
              <a:rPr lang="en-US" dirty="0">
                <a:latin typeface="Courier New" pitchFamily="49" charset="0"/>
              </a:rPr>
              <a:t>Holiday</a:t>
            </a:r>
            <a:r>
              <a:rPr lang="en-US" dirty="0"/>
              <a:t> object, it invokes the </a:t>
            </a:r>
            <a:r>
              <a:rPr lang="en-US" dirty="0">
                <a:latin typeface="Courier New" pitchFamily="49" charset="0"/>
              </a:rPr>
              <a:t>Holiday</a:t>
            </a:r>
            <a:r>
              <a:rPr lang="en-US" dirty="0"/>
              <a:t> version of </a:t>
            </a:r>
            <a:r>
              <a:rPr lang="en-US" dirty="0">
                <a:latin typeface="Courier New" pitchFamily="49" charset="0"/>
              </a:rPr>
              <a:t>Celebrate</a:t>
            </a:r>
            <a:r>
              <a:rPr lang="en-US" dirty="0"/>
              <a:t>;  if it refers to a </a:t>
            </a:r>
            <a:r>
              <a:rPr lang="en-US" dirty="0">
                <a:latin typeface="Courier New" pitchFamily="49" charset="0"/>
              </a:rPr>
              <a:t>Christmas</a:t>
            </a:r>
            <a:r>
              <a:rPr lang="en-US" dirty="0"/>
              <a:t> object, it invokes the </a:t>
            </a:r>
            <a:r>
              <a:rPr lang="en-US" dirty="0">
                <a:latin typeface="Courier New" pitchFamily="49" charset="0"/>
              </a:rPr>
              <a:t>Christmas</a:t>
            </a:r>
            <a:r>
              <a:rPr lang="en-US" dirty="0"/>
              <a:t> version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Overriding </a:t>
            </a:r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C# requires that all class definitions communicate clearly their intentions.</a:t>
            </a:r>
          </a:p>
          <a:p>
            <a:r>
              <a:rPr lang="en-US" dirty="0"/>
              <a:t>T</a:t>
            </a:r>
            <a:r>
              <a:rPr lang="en-US" dirty="0" smtClean="0"/>
              <a:t>he keywords </a:t>
            </a:r>
            <a:r>
              <a:rPr lang="en-US" i="1" dirty="0" smtClean="0">
                <a:solidFill>
                  <a:srgbClr val="0070C0"/>
                </a:solidFill>
              </a:rPr>
              <a:t>virtual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0070C0"/>
                </a:solidFill>
              </a:rPr>
              <a:t>override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0070C0"/>
                </a:solidFill>
              </a:rPr>
              <a:t>new</a:t>
            </a:r>
            <a:r>
              <a:rPr lang="en-US" dirty="0" smtClean="0"/>
              <a:t> provide this communication.</a:t>
            </a:r>
          </a:p>
          <a:p>
            <a:r>
              <a:rPr lang="en-US" dirty="0" smtClean="0"/>
              <a:t>If a base class method is going to be overridden it should be declared </a:t>
            </a:r>
            <a:r>
              <a:rPr lang="en-US" i="1" dirty="0" smtClean="0">
                <a:solidFill>
                  <a:srgbClr val="0070C0"/>
                </a:solidFill>
              </a:rPr>
              <a:t>virtual.</a:t>
            </a:r>
          </a:p>
          <a:p>
            <a:r>
              <a:rPr lang="en-US" dirty="0" smtClean="0"/>
              <a:t>A derived class would then indicate that it indeed does override the method with the </a:t>
            </a:r>
            <a:r>
              <a:rPr lang="en-US" i="1" dirty="0" smtClean="0">
                <a:solidFill>
                  <a:srgbClr val="0070C0"/>
                </a:solidFill>
              </a:rPr>
              <a:t>override</a:t>
            </a:r>
            <a:r>
              <a:rPr lang="en-US" dirty="0" smtClean="0"/>
              <a:t> keyword.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Overriding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derived class wishes to hide a method in the parent class, it will use the </a:t>
            </a:r>
            <a:r>
              <a:rPr lang="en-US" i="1" dirty="0" smtClean="0">
                <a:solidFill>
                  <a:srgbClr val="0070C0"/>
                </a:solidFill>
              </a:rPr>
              <a:t>new</a:t>
            </a:r>
            <a:r>
              <a:rPr lang="en-US" dirty="0" smtClean="0"/>
              <a:t> keyword.</a:t>
            </a:r>
          </a:p>
          <a:p>
            <a:r>
              <a:rPr lang="en-US" dirty="0" smtClean="0"/>
              <a:t>This should be avoided.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C# Classes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Classes are used to accomplish:</a:t>
            </a:r>
            <a:endParaRPr lang="en-US" sz="2800" dirty="0"/>
          </a:p>
          <a:p>
            <a:pPr lvl="1"/>
            <a:r>
              <a:rPr lang="en-US" sz="2600" dirty="0" smtClean="0"/>
              <a:t>Modularity: Scope for global (</a:t>
            </a:r>
            <a:r>
              <a:rPr lang="en-US" sz="2600" dirty="0"/>
              <a:t>static) </a:t>
            </a:r>
            <a:r>
              <a:rPr lang="en-US" sz="2600" dirty="0" smtClean="0"/>
              <a:t>methods</a:t>
            </a:r>
            <a:endParaRPr lang="en-US" sz="2600" dirty="0"/>
          </a:p>
          <a:p>
            <a:pPr lvl="1"/>
            <a:r>
              <a:rPr lang="en-US" sz="2600" dirty="0" smtClean="0"/>
              <a:t>Blueprints </a:t>
            </a:r>
            <a:r>
              <a:rPr lang="en-US" sz="2600" dirty="0"/>
              <a:t>for generating </a:t>
            </a:r>
            <a:r>
              <a:rPr lang="en-US" sz="2600" dirty="0" smtClean="0"/>
              <a:t>objects or instances:</a:t>
            </a:r>
            <a:endParaRPr lang="en-US" sz="2600" dirty="0"/>
          </a:p>
          <a:p>
            <a:pPr lvl="2"/>
            <a:r>
              <a:rPr lang="en-US" sz="2000" dirty="0" smtClean="0"/>
              <a:t>Per instance data </a:t>
            </a:r>
            <a:r>
              <a:rPr lang="en-US" sz="2000" dirty="0"/>
              <a:t>and </a:t>
            </a:r>
            <a:r>
              <a:rPr lang="en-US" sz="2000" dirty="0" smtClean="0"/>
              <a:t>method signatures</a:t>
            </a:r>
            <a:endParaRPr lang="en-US" sz="2000" dirty="0"/>
          </a:p>
          <a:p>
            <a:r>
              <a:rPr lang="en-US" sz="2800" dirty="0"/>
              <a:t>Classes support </a:t>
            </a:r>
          </a:p>
          <a:p>
            <a:pPr lvl="1"/>
            <a:r>
              <a:rPr lang="en-US" sz="2400" dirty="0"/>
              <a:t>D</a:t>
            </a:r>
            <a:r>
              <a:rPr lang="en-US" sz="2400" dirty="0" smtClean="0"/>
              <a:t>ata encapsulation - private data and implementation.</a:t>
            </a:r>
            <a:endParaRPr lang="en-US" sz="2400" dirty="0"/>
          </a:p>
          <a:p>
            <a:pPr lvl="1"/>
            <a:r>
              <a:rPr lang="en-US" sz="2400" dirty="0" smtClean="0"/>
              <a:t>Inheritance - code reuse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Overloading vs. Overriding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3884613" cy="4419600"/>
          </a:xfrm>
          <a:noFill/>
          <a:ln>
            <a:solidFill>
              <a:schemeClr val="tx1"/>
            </a:solidFill>
          </a:ln>
        </p:spPr>
        <p:txBody>
          <a:bodyPr lIns="92075" tIns="46038" rIns="92075" bIns="46038"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CC0000"/>
                </a:solidFill>
              </a:rPr>
              <a:t>Overloading</a:t>
            </a:r>
            <a:r>
              <a:rPr lang="en-US" dirty="0"/>
              <a:t> deals with multiple methods in the same class with the same name but different </a:t>
            </a:r>
            <a:r>
              <a:rPr lang="en-US" dirty="0" smtClean="0"/>
              <a:t>signatures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CC0000"/>
                </a:solidFill>
              </a:rPr>
              <a:t>Overloading</a:t>
            </a:r>
            <a:r>
              <a:rPr lang="en-US" dirty="0"/>
              <a:t> lets you define a similar operation in different ways for different </a:t>
            </a:r>
            <a:r>
              <a:rPr lang="en-US" dirty="0" smtClean="0"/>
              <a:t>data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Example:</a:t>
            </a:r>
          </a:p>
          <a:p>
            <a:pPr lvl="1">
              <a:lnSpc>
                <a:spcPct val="90000"/>
              </a:lnSpc>
              <a:buNone/>
            </a:pPr>
            <a:r>
              <a:rPr lang="en-US" i="1" dirty="0" smtClean="0">
                <a:solidFill>
                  <a:srgbClr val="0070C0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foo</a:t>
            </a:r>
            <a:r>
              <a:rPr lang="en-US" dirty="0" smtClean="0"/>
              <a:t>(</a:t>
            </a:r>
            <a:r>
              <a:rPr lang="en-US" i="1" dirty="0" smtClean="0">
                <a:solidFill>
                  <a:srgbClr val="0070C0"/>
                </a:solidFill>
              </a:rPr>
              <a:t>string</a:t>
            </a:r>
            <a:r>
              <a:rPr lang="en-US" dirty="0" smtClean="0"/>
              <a:t>[] bar);</a:t>
            </a:r>
          </a:p>
          <a:p>
            <a:pPr lvl="1">
              <a:lnSpc>
                <a:spcPct val="90000"/>
              </a:lnSpc>
              <a:buNone/>
            </a:pPr>
            <a:r>
              <a:rPr lang="en-US" i="1" dirty="0" smtClean="0">
                <a:solidFill>
                  <a:srgbClr val="0070C0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foo</a:t>
            </a:r>
            <a:r>
              <a:rPr lang="en-US" dirty="0" smtClean="0"/>
              <a:t>(</a:t>
            </a:r>
            <a:r>
              <a:rPr lang="en-US" i="1" dirty="0" smtClean="0">
                <a:solidFill>
                  <a:srgbClr val="0070C0"/>
                </a:solidFill>
              </a:rPr>
              <a:t>int</a:t>
            </a:r>
            <a:r>
              <a:rPr lang="en-US" dirty="0" smtClean="0"/>
              <a:t> bar1, </a:t>
            </a:r>
            <a:r>
              <a:rPr lang="en-US" i="1" dirty="0" smtClean="0">
                <a:solidFill>
                  <a:srgbClr val="0070C0"/>
                </a:solidFill>
              </a:rPr>
              <a:t>float</a:t>
            </a:r>
            <a:r>
              <a:rPr lang="en-US" dirty="0" smtClean="0"/>
              <a:t> a);</a:t>
            </a:r>
            <a:endParaRPr lang="en-US" dirty="0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9788" y="1600200"/>
            <a:ext cx="3884612" cy="4419600"/>
          </a:xfrm>
          <a:noFill/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hlink"/>
                </a:solidFill>
              </a:rPr>
              <a:t>Overriding</a:t>
            </a:r>
            <a:r>
              <a:rPr lang="en-US" dirty="0"/>
              <a:t> deals with two methods, one in a parent class and one in a child class, that have the same </a:t>
            </a:r>
            <a:r>
              <a:rPr lang="en-US" dirty="0" smtClean="0"/>
              <a:t>signature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hlink"/>
                </a:solidFill>
              </a:rPr>
              <a:t>Overriding</a:t>
            </a:r>
            <a:r>
              <a:rPr lang="en-US" dirty="0"/>
              <a:t> lets you define a similar operation in different ways for different object </a:t>
            </a:r>
            <a:r>
              <a:rPr lang="en-US" dirty="0" smtClean="0"/>
              <a:t>types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Example:</a:t>
            </a:r>
          </a:p>
          <a:p>
            <a:pPr lvl="1">
              <a:lnSpc>
                <a:spcPct val="90000"/>
              </a:lnSpc>
              <a:buNone/>
            </a:pPr>
            <a:r>
              <a:rPr lang="en-US" i="1" dirty="0" smtClean="0">
                <a:solidFill>
                  <a:srgbClr val="0070C0"/>
                </a:solidFill>
              </a:rPr>
              <a:t>class</a:t>
            </a:r>
            <a:r>
              <a:rPr lang="en-US" dirty="0" smtClean="0"/>
              <a:t> Base {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    </a:t>
            </a:r>
            <a:r>
              <a:rPr lang="en-US" i="1" dirty="0" smtClean="0">
                <a:solidFill>
                  <a:srgbClr val="0070C0"/>
                </a:solidFill>
              </a:rPr>
              <a:t>public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0070C0"/>
                </a:solidFill>
              </a:rPr>
              <a:t>virtual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0070C0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foo</a:t>
            </a:r>
            <a:r>
              <a:rPr lang="en-US" dirty="0" smtClean="0"/>
              <a:t>() {} }</a:t>
            </a:r>
          </a:p>
          <a:p>
            <a:pPr lvl="1">
              <a:lnSpc>
                <a:spcPct val="90000"/>
              </a:lnSpc>
              <a:buNone/>
            </a:pPr>
            <a:r>
              <a:rPr lang="en-US" i="1" dirty="0" smtClean="0">
                <a:solidFill>
                  <a:srgbClr val="0070C0"/>
                </a:solidFill>
              </a:rPr>
              <a:t>class</a:t>
            </a:r>
            <a:r>
              <a:rPr lang="en-US" dirty="0" smtClean="0"/>
              <a:t> Derived {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i="1" dirty="0" smtClean="0">
                <a:solidFill>
                  <a:srgbClr val="0070C0"/>
                </a:solidFill>
              </a:rPr>
              <a:t>public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0070C0"/>
                </a:solidFill>
              </a:rPr>
              <a:t>override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0070C0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foo</a:t>
            </a:r>
            <a:r>
              <a:rPr lang="en-US" dirty="0" smtClean="0"/>
              <a:t>() {}}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53400" cy="1143000"/>
          </a:xfrm>
        </p:spPr>
        <p:txBody>
          <a:bodyPr/>
          <a:lstStyle/>
          <a:p>
            <a:r>
              <a:rPr lang="en-US" sz="3400" dirty="0"/>
              <a:t>Polymorphism via </a:t>
            </a:r>
            <a:r>
              <a:rPr lang="en-US" sz="3400" dirty="0" smtClean="0"/>
              <a:t>Inheritance</a:t>
            </a:r>
            <a:endParaRPr lang="en-US" sz="3400" dirty="0"/>
          </a:p>
        </p:txBody>
      </p:sp>
      <p:grpSp>
        <p:nvGrpSpPr>
          <p:cNvPr id="115715" name="Group 3"/>
          <p:cNvGrpSpPr>
            <a:grpSpLocks/>
          </p:cNvGrpSpPr>
          <p:nvPr/>
        </p:nvGrpSpPr>
        <p:grpSpPr bwMode="auto">
          <a:xfrm>
            <a:off x="3276600" y="1447800"/>
            <a:ext cx="1676400" cy="1219200"/>
            <a:chOff x="2064" y="912"/>
            <a:chExt cx="1056" cy="768"/>
          </a:xfrm>
        </p:grpSpPr>
        <p:sp>
          <p:nvSpPr>
            <p:cNvPr id="115716" name="Rectangle 4"/>
            <p:cNvSpPr>
              <a:spLocks noChangeArrowheads="1"/>
            </p:cNvSpPr>
            <p:nvPr/>
          </p:nvSpPr>
          <p:spPr bwMode="auto">
            <a:xfrm>
              <a:off x="2064" y="912"/>
              <a:ext cx="1056" cy="192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Times New Roman" pitchFamily="18" charset="0"/>
                </a:rPr>
                <a:t>StaffMember</a:t>
              </a:r>
            </a:p>
          </p:txBody>
        </p:sp>
        <p:sp>
          <p:nvSpPr>
            <p:cNvPr id="115717" name="Rectangle 5"/>
            <p:cNvSpPr>
              <a:spLocks noChangeArrowheads="1"/>
            </p:cNvSpPr>
            <p:nvPr/>
          </p:nvSpPr>
          <p:spPr bwMode="auto">
            <a:xfrm>
              <a:off x="2064" y="1104"/>
              <a:ext cx="1056" cy="336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200">
                  <a:latin typeface="Times New Roman" pitchFamily="18" charset="0"/>
                </a:rPr>
                <a:t># name : string</a:t>
              </a:r>
            </a:p>
            <a:p>
              <a:r>
                <a:rPr lang="en-US" sz="1200">
                  <a:latin typeface="Times New Roman" pitchFamily="18" charset="0"/>
                </a:rPr>
                <a:t># address : string</a:t>
              </a:r>
            </a:p>
            <a:p>
              <a:r>
                <a:rPr lang="en-US" sz="1200">
                  <a:latin typeface="Times New Roman" pitchFamily="18" charset="0"/>
                </a:rPr>
                <a:t># phone : string</a:t>
              </a:r>
            </a:p>
          </p:txBody>
        </p:sp>
        <p:sp>
          <p:nvSpPr>
            <p:cNvPr id="115718" name="Rectangle 6"/>
            <p:cNvSpPr>
              <a:spLocks noChangeArrowheads="1"/>
            </p:cNvSpPr>
            <p:nvPr/>
          </p:nvSpPr>
          <p:spPr bwMode="auto">
            <a:xfrm>
              <a:off x="2064" y="1440"/>
              <a:ext cx="1056" cy="24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200">
                  <a:latin typeface="Times New Roman" pitchFamily="18" charset="0"/>
                </a:rPr>
                <a:t>+ ToString() : string</a:t>
              </a:r>
            </a:p>
            <a:p>
              <a:r>
                <a:rPr lang="en-US" sz="1200" i="1">
                  <a:solidFill>
                    <a:srgbClr val="CC0000"/>
                  </a:solidFill>
                  <a:latin typeface="Times New Roman" pitchFamily="18" charset="0"/>
                </a:rPr>
                <a:t>+ Pay() : double</a:t>
              </a:r>
            </a:p>
          </p:txBody>
        </p:sp>
      </p:grpSp>
      <p:grpSp>
        <p:nvGrpSpPr>
          <p:cNvPr id="115719" name="Group 7"/>
          <p:cNvGrpSpPr>
            <a:grpSpLocks/>
          </p:cNvGrpSpPr>
          <p:nvPr/>
        </p:nvGrpSpPr>
        <p:grpSpPr bwMode="auto">
          <a:xfrm>
            <a:off x="914400" y="2667000"/>
            <a:ext cx="6477000" cy="1981200"/>
            <a:chOff x="576" y="1680"/>
            <a:chExt cx="4080" cy="1248"/>
          </a:xfrm>
        </p:grpSpPr>
        <p:sp>
          <p:nvSpPr>
            <p:cNvPr id="115720" name="Line 8"/>
            <p:cNvSpPr>
              <a:spLocks noChangeShapeType="1"/>
            </p:cNvSpPr>
            <p:nvPr/>
          </p:nvSpPr>
          <p:spPr bwMode="auto">
            <a:xfrm>
              <a:off x="1248" y="1968"/>
              <a:ext cx="25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5721" name="Line 9"/>
            <p:cNvSpPr>
              <a:spLocks noChangeShapeType="1"/>
            </p:cNvSpPr>
            <p:nvPr/>
          </p:nvSpPr>
          <p:spPr bwMode="auto">
            <a:xfrm flipV="1">
              <a:off x="2544" y="1680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5722" name="AutoShape 10"/>
            <p:cNvSpPr>
              <a:spLocks noChangeArrowheads="1"/>
            </p:cNvSpPr>
            <p:nvPr/>
          </p:nvSpPr>
          <p:spPr bwMode="auto">
            <a:xfrm>
              <a:off x="2448" y="1680"/>
              <a:ext cx="192" cy="144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5723" name="Group 11"/>
            <p:cNvGrpSpPr>
              <a:grpSpLocks/>
            </p:cNvGrpSpPr>
            <p:nvPr/>
          </p:nvGrpSpPr>
          <p:grpSpPr bwMode="auto">
            <a:xfrm>
              <a:off x="576" y="2160"/>
              <a:ext cx="1056" cy="768"/>
              <a:chOff x="2064" y="912"/>
              <a:chExt cx="1056" cy="768"/>
            </a:xfrm>
          </p:grpSpPr>
          <p:sp>
            <p:nvSpPr>
              <p:cNvPr id="115724" name="Rectangle 12"/>
              <p:cNvSpPr>
                <a:spLocks noChangeArrowheads="1"/>
              </p:cNvSpPr>
              <p:nvPr/>
            </p:nvSpPr>
            <p:spPr bwMode="auto">
              <a:xfrm>
                <a:off x="2064" y="912"/>
                <a:ext cx="1056" cy="192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 b="1">
                    <a:latin typeface="Times New Roman" pitchFamily="18" charset="0"/>
                  </a:rPr>
                  <a:t>Volunteer</a:t>
                </a:r>
              </a:p>
            </p:txBody>
          </p:sp>
          <p:sp>
            <p:nvSpPr>
              <p:cNvPr id="115725" name="Rectangle 13"/>
              <p:cNvSpPr>
                <a:spLocks noChangeArrowheads="1"/>
              </p:cNvSpPr>
              <p:nvPr/>
            </p:nvSpPr>
            <p:spPr bwMode="auto">
              <a:xfrm>
                <a:off x="2064" y="1104"/>
                <a:ext cx="1056" cy="336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200">
                  <a:latin typeface="Times New Roman" pitchFamily="18" charset="0"/>
                </a:endParaRPr>
              </a:p>
            </p:txBody>
          </p:sp>
          <p:sp>
            <p:nvSpPr>
              <p:cNvPr id="115726" name="Rectangle 14"/>
              <p:cNvSpPr>
                <a:spLocks noChangeArrowheads="1"/>
              </p:cNvSpPr>
              <p:nvPr/>
            </p:nvSpPr>
            <p:spPr bwMode="auto">
              <a:xfrm>
                <a:off x="2064" y="1440"/>
                <a:ext cx="1056" cy="240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200" i="1">
                    <a:solidFill>
                      <a:srgbClr val="CC0000"/>
                    </a:solidFill>
                    <a:latin typeface="Times New Roman" pitchFamily="18" charset="0"/>
                  </a:rPr>
                  <a:t>+ Pay() : double</a:t>
                </a:r>
              </a:p>
            </p:txBody>
          </p:sp>
        </p:grpSp>
        <p:sp>
          <p:nvSpPr>
            <p:cNvPr id="115727" name="Line 15"/>
            <p:cNvSpPr>
              <a:spLocks noChangeShapeType="1"/>
            </p:cNvSpPr>
            <p:nvPr/>
          </p:nvSpPr>
          <p:spPr bwMode="auto">
            <a:xfrm>
              <a:off x="1248" y="196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5728" name="Group 16"/>
            <p:cNvGrpSpPr>
              <a:grpSpLocks/>
            </p:cNvGrpSpPr>
            <p:nvPr/>
          </p:nvGrpSpPr>
          <p:grpSpPr bwMode="auto">
            <a:xfrm>
              <a:off x="3264" y="2112"/>
              <a:ext cx="1392" cy="768"/>
              <a:chOff x="2064" y="912"/>
              <a:chExt cx="1056" cy="768"/>
            </a:xfrm>
          </p:grpSpPr>
          <p:sp>
            <p:nvSpPr>
              <p:cNvPr id="115729" name="Rectangle 17"/>
              <p:cNvSpPr>
                <a:spLocks noChangeArrowheads="1"/>
              </p:cNvSpPr>
              <p:nvPr/>
            </p:nvSpPr>
            <p:spPr bwMode="auto">
              <a:xfrm>
                <a:off x="2064" y="912"/>
                <a:ext cx="1056" cy="192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 b="1">
                    <a:latin typeface="Times New Roman" pitchFamily="18" charset="0"/>
                  </a:rPr>
                  <a:t>Employee</a:t>
                </a:r>
              </a:p>
            </p:txBody>
          </p:sp>
          <p:sp>
            <p:nvSpPr>
              <p:cNvPr id="115730" name="Rectangle 18"/>
              <p:cNvSpPr>
                <a:spLocks noChangeArrowheads="1"/>
              </p:cNvSpPr>
              <p:nvPr/>
            </p:nvSpPr>
            <p:spPr bwMode="auto">
              <a:xfrm>
                <a:off x="2064" y="1104"/>
                <a:ext cx="1056" cy="336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200" dirty="0">
                    <a:latin typeface="Times New Roman" pitchFamily="18" charset="0"/>
                  </a:rPr>
                  <a:t># </a:t>
                </a:r>
                <a:r>
                  <a:rPr lang="en-US" sz="1200" dirty="0" err="1">
                    <a:latin typeface="Times New Roman" pitchFamily="18" charset="0"/>
                  </a:rPr>
                  <a:t>socialSecurityNumber</a:t>
                </a:r>
                <a:r>
                  <a:rPr lang="en-US" sz="1200" dirty="0">
                    <a:latin typeface="Times New Roman" pitchFamily="18" charset="0"/>
                  </a:rPr>
                  <a:t> : String</a:t>
                </a:r>
              </a:p>
              <a:p>
                <a:r>
                  <a:rPr lang="en-US" sz="1200" dirty="0">
                    <a:latin typeface="Times New Roman" pitchFamily="18" charset="0"/>
                  </a:rPr>
                  <a:t># </a:t>
                </a:r>
                <a:r>
                  <a:rPr lang="en-US" sz="1200" dirty="0" err="1">
                    <a:latin typeface="Times New Roman" pitchFamily="18" charset="0"/>
                  </a:rPr>
                  <a:t>payRate</a:t>
                </a:r>
                <a:r>
                  <a:rPr lang="en-US" sz="1200" dirty="0">
                    <a:latin typeface="Times New Roman" pitchFamily="18" charset="0"/>
                  </a:rPr>
                  <a:t> : double</a:t>
                </a:r>
              </a:p>
            </p:txBody>
          </p:sp>
          <p:sp>
            <p:nvSpPr>
              <p:cNvPr id="115731" name="Rectangle 19"/>
              <p:cNvSpPr>
                <a:spLocks noChangeArrowheads="1"/>
              </p:cNvSpPr>
              <p:nvPr/>
            </p:nvSpPr>
            <p:spPr bwMode="auto">
              <a:xfrm>
                <a:off x="2064" y="1440"/>
                <a:ext cx="1056" cy="240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200">
                    <a:latin typeface="Times New Roman" pitchFamily="18" charset="0"/>
                  </a:rPr>
                  <a:t>+ ToString() : string</a:t>
                </a:r>
              </a:p>
              <a:p>
                <a:r>
                  <a:rPr lang="en-US" sz="1200" i="1">
                    <a:solidFill>
                      <a:srgbClr val="CC0000"/>
                    </a:solidFill>
                    <a:latin typeface="Times New Roman" pitchFamily="18" charset="0"/>
                  </a:rPr>
                  <a:t>+ Pay() : double</a:t>
                </a:r>
              </a:p>
            </p:txBody>
          </p:sp>
        </p:grpSp>
        <p:sp>
          <p:nvSpPr>
            <p:cNvPr id="115732" name="Line 20"/>
            <p:cNvSpPr>
              <a:spLocks noChangeShapeType="1"/>
            </p:cNvSpPr>
            <p:nvPr/>
          </p:nvSpPr>
          <p:spPr bwMode="auto">
            <a:xfrm>
              <a:off x="3792" y="196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5733" name="Group 21"/>
          <p:cNvGrpSpPr>
            <a:grpSpLocks/>
          </p:cNvGrpSpPr>
          <p:nvPr/>
        </p:nvGrpSpPr>
        <p:grpSpPr bwMode="auto">
          <a:xfrm>
            <a:off x="3124200" y="4572000"/>
            <a:ext cx="5791200" cy="1981200"/>
            <a:chOff x="1968" y="2880"/>
            <a:chExt cx="3648" cy="1248"/>
          </a:xfrm>
        </p:grpSpPr>
        <p:sp>
          <p:nvSpPr>
            <p:cNvPr id="115734" name="Line 22"/>
            <p:cNvSpPr>
              <a:spLocks noChangeShapeType="1"/>
            </p:cNvSpPr>
            <p:nvPr/>
          </p:nvSpPr>
          <p:spPr bwMode="auto">
            <a:xfrm>
              <a:off x="2928" y="3168"/>
              <a:ext cx="19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5735" name="Line 23"/>
            <p:cNvSpPr>
              <a:spLocks noChangeShapeType="1"/>
            </p:cNvSpPr>
            <p:nvPr/>
          </p:nvSpPr>
          <p:spPr bwMode="auto">
            <a:xfrm>
              <a:off x="2928" y="316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5736" name="Line 24"/>
            <p:cNvSpPr>
              <a:spLocks noChangeShapeType="1"/>
            </p:cNvSpPr>
            <p:nvPr/>
          </p:nvSpPr>
          <p:spPr bwMode="auto">
            <a:xfrm>
              <a:off x="4848" y="316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5737" name="Line 25"/>
            <p:cNvSpPr>
              <a:spLocks noChangeShapeType="1"/>
            </p:cNvSpPr>
            <p:nvPr/>
          </p:nvSpPr>
          <p:spPr bwMode="auto">
            <a:xfrm flipV="1">
              <a:off x="3936" y="2880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5738" name="AutoShape 26"/>
            <p:cNvSpPr>
              <a:spLocks noChangeArrowheads="1"/>
            </p:cNvSpPr>
            <p:nvPr/>
          </p:nvSpPr>
          <p:spPr bwMode="auto">
            <a:xfrm>
              <a:off x="3840" y="2880"/>
              <a:ext cx="192" cy="144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5739" name="Group 27"/>
            <p:cNvGrpSpPr>
              <a:grpSpLocks/>
            </p:cNvGrpSpPr>
            <p:nvPr/>
          </p:nvGrpSpPr>
          <p:grpSpPr bwMode="auto">
            <a:xfrm>
              <a:off x="1968" y="3360"/>
              <a:ext cx="1728" cy="768"/>
              <a:chOff x="2064" y="912"/>
              <a:chExt cx="1056" cy="768"/>
            </a:xfrm>
          </p:grpSpPr>
          <p:sp>
            <p:nvSpPr>
              <p:cNvPr id="115740" name="Rectangle 28"/>
              <p:cNvSpPr>
                <a:spLocks noChangeArrowheads="1"/>
              </p:cNvSpPr>
              <p:nvPr/>
            </p:nvSpPr>
            <p:spPr bwMode="auto">
              <a:xfrm>
                <a:off x="2064" y="912"/>
                <a:ext cx="1056" cy="192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 b="1">
                    <a:latin typeface="Times New Roman" pitchFamily="18" charset="0"/>
                  </a:rPr>
                  <a:t>Executive</a:t>
                </a:r>
              </a:p>
            </p:txBody>
          </p:sp>
          <p:sp>
            <p:nvSpPr>
              <p:cNvPr id="115741" name="Rectangle 29"/>
              <p:cNvSpPr>
                <a:spLocks noChangeArrowheads="1"/>
              </p:cNvSpPr>
              <p:nvPr/>
            </p:nvSpPr>
            <p:spPr bwMode="auto">
              <a:xfrm>
                <a:off x="2064" y="1104"/>
                <a:ext cx="1056" cy="336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200" dirty="0">
                    <a:latin typeface="Times New Roman" pitchFamily="18" charset="0"/>
                  </a:rPr>
                  <a:t>- bonus : double</a:t>
                </a:r>
              </a:p>
            </p:txBody>
          </p:sp>
          <p:sp>
            <p:nvSpPr>
              <p:cNvPr id="115742" name="Rectangle 30"/>
              <p:cNvSpPr>
                <a:spLocks noChangeArrowheads="1"/>
              </p:cNvSpPr>
              <p:nvPr/>
            </p:nvSpPr>
            <p:spPr bwMode="auto">
              <a:xfrm>
                <a:off x="2064" y="1440"/>
                <a:ext cx="1056" cy="240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200">
                    <a:latin typeface="Times New Roman" pitchFamily="18" charset="0"/>
                  </a:rPr>
                  <a:t>+ AwardBonus(execBonus : double) : void</a:t>
                </a:r>
              </a:p>
              <a:p>
                <a:r>
                  <a:rPr lang="en-US" sz="1200" i="1">
                    <a:solidFill>
                      <a:srgbClr val="CC0000"/>
                    </a:solidFill>
                    <a:latin typeface="Times New Roman" pitchFamily="18" charset="0"/>
                  </a:rPr>
                  <a:t>+ Pay() : double</a:t>
                </a:r>
              </a:p>
            </p:txBody>
          </p:sp>
        </p:grpSp>
        <p:grpSp>
          <p:nvGrpSpPr>
            <p:cNvPr id="115743" name="Group 31"/>
            <p:cNvGrpSpPr>
              <a:grpSpLocks/>
            </p:cNvGrpSpPr>
            <p:nvPr/>
          </p:nvGrpSpPr>
          <p:grpSpPr bwMode="auto">
            <a:xfrm>
              <a:off x="4128" y="3360"/>
              <a:ext cx="1488" cy="768"/>
              <a:chOff x="4128" y="3360"/>
              <a:chExt cx="1392" cy="768"/>
            </a:xfrm>
          </p:grpSpPr>
          <p:sp>
            <p:nvSpPr>
              <p:cNvPr id="115744" name="Rectangle 32"/>
              <p:cNvSpPr>
                <a:spLocks noChangeArrowheads="1"/>
              </p:cNvSpPr>
              <p:nvPr/>
            </p:nvSpPr>
            <p:spPr bwMode="auto">
              <a:xfrm>
                <a:off x="4128" y="3360"/>
                <a:ext cx="1392" cy="192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 b="1">
                    <a:latin typeface="Times New Roman" pitchFamily="18" charset="0"/>
                  </a:rPr>
                  <a:t>Hourly</a:t>
                </a:r>
              </a:p>
            </p:txBody>
          </p:sp>
          <p:sp>
            <p:nvSpPr>
              <p:cNvPr id="115745" name="Rectangle 33"/>
              <p:cNvSpPr>
                <a:spLocks noChangeArrowheads="1"/>
              </p:cNvSpPr>
              <p:nvPr/>
            </p:nvSpPr>
            <p:spPr bwMode="auto">
              <a:xfrm>
                <a:off x="4128" y="3552"/>
                <a:ext cx="1392" cy="192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200">
                    <a:latin typeface="Times New Roman" pitchFamily="18" charset="0"/>
                  </a:rPr>
                  <a:t>- hoursWorked : int</a:t>
                </a:r>
              </a:p>
            </p:txBody>
          </p:sp>
          <p:sp>
            <p:nvSpPr>
              <p:cNvPr id="115746" name="Rectangle 3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1392" cy="384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200" dirty="0">
                    <a:latin typeface="Times New Roman" pitchFamily="18" charset="0"/>
                  </a:rPr>
                  <a:t>+ </a:t>
                </a:r>
                <a:r>
                  <a:rPr lang="en-US" sz="1200" dirty="0" err="1">
                    <a:latin typeface="Times New Roman" pitchFamily="18" charset="0"/>
                  </a:rPr>
                  <a:t>AddHours</a:t>
                </a:r>
                <a:r>
                  <a:rPr lang="en-US" sz="1200" dirty="0">
                    <a:latin typeface="Times New Roman" pitchFamily="18" charset="0"/>
                  </a:rPr>
                  <a:t>(</a:t>
                </a:r>
                <a:r>
                  <a:rPr lang="en-US" sz="1200" dirty="0" err="1">
                    <a:latin typeface="Times New Roman" pitchFamily="18" charset="0"/>
                  </a:rPr>
                  <a:t>moreHours</a:t>
                </a:r>
                <a:r>
                  <a:rPr lang="en-US" sz="1200" dirty="0">
                    <a:latin typeface="Times New Roman" pitchFamily="18" charset="0"/>
                  </a:rPr>
                  <a:t> : int) : void</a:t>
                </a:r>
              </a:p>
              <a:p>
                <a:r>
                  <a:rPr lang="en-US" sz="1200" dirty="0">
                    <a:latin typeface="Times New Roman" pitchFamily="18" charset="0"/>
                  </a:rPr>
                  <a:t>+ </a:t>
                </a:r>
                <a:r>
                  <a:rPr lang="en-US" sz="1200" dirty="0" err="1">
                    <a:latin typeface="Times New Roman" pitchFamily="18" charset="0"/>
                  </a:rPr>
                  <a:t>ToString</a:t>
                </a:r>
                <a:r>
                  <a:rPr lang="en-US" sz="1200" dirty="0">
                    <a:latin typeface="Times New Roman" pitchFamily="18" charset="0"/>
                  </a:rPr>
                  <a:t>() : string</a:t>
                </a:r>
              </a:p>
              <a:p>
                <a:r>
                  <a:rPr lang="en-US" sz="1200" i="1" dirty="0">
                    <a:solidFill>
                      <a:srgbClr val="CC0000"/>
                    </a:solidFill>
                    <a:latin typeface="Times New Roman" pitchFamily="18" charset="0"/>
                  </a:rPr>
                  <a:t>+ Pay() : double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5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 smtClean="0"/>
              <a:t>Widening and Narrowing</a:t>
            </a:r>
            <a:endParaRPr lang="en-US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>
            <a:normAutofit lnSpcReduction="10000"/>
          </a:bodyPr>
          <a:lstStyle/>
          <a:p>
            <a:r>
              <a:rPr lang="en-US" sz="2800" dirty="0"/>
              <a:t>Assigning an object to an ancestor reference is considered to be a </a:t>
            </a:r>
            <a:r>
              <a:rPr lang="en-US" sz="2800" b="1" i="1" dirty="0"/>
              <a:t>widening</a:t>
            </a:r>
            <a:r>
              <a:rPr lang="en-US" sz="2800" dirty="0"/>
              <a:t> conversion, and can be performed by simple assignment</a:t>
            </a:r>
          </a:p>
          <a:p>
            <a:pPr lvl="2">
              <a:buNone/>
            </a:pPr>
            <a:r>
              <a:rPr lang="en-US" sz="2000" b="1" dirty="0" smtClean="0">
                <a:latin typeface="Courier New" pitchFamily="49" charset="0"/>
              </a:rPr>
              <a:t>Holiday day = new Christmas();</a:t>
            </a:r>
            <a:endParaRPr lang="en-US" sz="2000" dirty="0"/>
          </a:p>
          <a:p>
            <a:r>
              <a:rPr lang="en-US" sz="2800" dirty="0"/>
              <a:t>Assigning an ancestor object to a reference can also be done, but it is considered to be a </a:t>
            </a:r>
            <a:r>
              <a:rPr lang="en-US" sz="2800" b="1" i="1" dirty="0"/>
              <a:t>narrowing</a:t>
            </a:r>
            <a:r>
              <a:rPr lang="en-US" sz="2800" dirty="0"/>
              <a:t> conversion and must be done with a </a:t>
            </a:r>
            <a:r>
              <a:rPr lang="en-US" sz="2800" dirty="0" smtClean="0"/>
              <a:t>cast:</a:t>
            </a:r>
          </a:p>
          <a:p>
            <a:pPr lvl="2">
              <a:buNone/>
            </a:pPr>
            <a:r>
              <a:rPr lang="en-US" sz="2000" b="1" dirty="0" smtClean="0">
                <a:latin typeface="Courier New" pitchFamily="49" charset="0"/>
              </a:rPr>
              <a:t>Christmas </a:t>
            </a:r>
            <a:r>
              <a:rPr lang="en-US" sz="2000" b="1" dirty="0" err="1" smtClean="0">
                <a:latin typeface="Courier New" pitchFamily="49" charset="0"/>
              </a:rPr>
              <a:t>christ</a:t>
            </a:r>
            <a:r>
              <a:rPr lang="en-US" sz="2000" b="1" dirty="0" smtClean="0">
                <a:latin typeface="Courier New" pitchFamily="49" charset="0"/>
              </a:rPr>
              <a:t> = new Christmas();</a:t>
            </a:r>
          </a:p>
          <a:p>
            <a:pPr lvl="2">
              <a:buNone/>
            </a:pPr>
            <a:r>
              <a:rPr lang="en-US" sz="2000" b="1" dirty="0" smtClean="0">
                <a:latin typeface="Courier New" pitchFamily="49" charset="0"/>
              </a:rPr>
              <a:t>Holiday day = </a:t>
            </a:r>
            <a:r>
              <a:rPr lang="en-US" sz="2000" b="1" dirty="0" err="1" smtClean="0">
                <a:latin typeface="Courier New" pitchFamily="49" charset="0"/>
              </a:rPr>
              <a:t>christ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lvl="2">
              <a:buNone/>
            </a:pPr>
            <a:r>
              <a:rPr lang="en-US" sz="2000" b="1" dirty="0" smtClean="0">
                <a:latin typeface="Courier New" pitchFamily="49" charset="0"/>
              </a:rPr>
              <a:t>Christmas christ2 = (Christmas)day;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Widening and Narrowing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5100" dirty="0" smtClean="0"/>
              <a:t>Widening conversions are most common.</a:t>
            </a:r>
          </a:p>
          <a:p>
            <a:pPr lvl="1"/>
            <a:r>
              <a:rPr lang="en-US" sz="4400" dirty="0" smtClean="0"/>
              <a:t>Used in polymorphism.</a:t>
            </a:r>
            <a:endParaRPr lang="en-US" sz="4400" dirty="0"/>
          </a:p>
          <a:p>
            <a:r>
              <a:rPr lang="en-US" sz="5100" dirty="0" smtClean="0"/>
              <a:t>Note: Do not be confused with the term widening or narrowing and memory. Many books use </a:t>
            </a:r>
            <a:r>
              <a:rPr lang="en-US" sz="5100" i="1" dirty="0" smtClean="0">
                <a:solidFill>
                  <a:srgbClr val="0070C0"/>
                </a:solidFill>
              </a:rPr>
              <a:t>short</a:t>
            </a:r>
            <a:r>
              <a:rPr lang="en-US" sz="5100" dirty="0" smtClean="0"/>
              <a:t> to </a:t>
            </a:r>
            <a:r>
              <a:rPr lang="en-US" sz="5100" i="1" dirty="0" smtClean="0">
                <a:solidFill>
                  <a:srgbClr val="0070C0"/>
                </a:solidFill>
              </a:rPr>
              <a:t>long</a:t>
            </a:r>
            <a:r>
              <a:rPr lang="en-US" sz="5100" dirty="0" smtClean="0"/>
              <a:t> as a widening conversion. A </a:t>
            </a:r>
            <a:r>
              <a:rPr lang="en-US" sz="5100" i="1" dirty="0" smtClean="0">
                <a:solidFill>
                  <a:srgbClr val="0070C0"/>
                </a:solidFill>
              </a:rPr>
              <a:t>long</a:t>
            </a:r>
            <a:r>
              <a:rPr lang="en-US" sz="5100" dirty="0" smtClean="0"/>
              <a:t> just happens to take-up more memory in this case.</a:t>
            </a:r>
          </a:p>
          <a:p>
            <a:r>
              <a:rPr lang="en-US" sz="5100" dirty="0" smtClean="0"/>
              <a:t>More accurately, think in terms of sets:</a:t>
            </a:r>
          </a:p>
          <a:p>
            <a:pPr lvl="1"/>
            <a:r>
              <a:rPr lang="en-US" sz="4400" dirty="0" smtClean="0"/>
              <a:t>The set of animals is greater than the set of parrots.</a:t>
            </a:r>
          </a:p>
          <a:p>
            <a:pPr lvl="1"/>
            <a:r>
              <a:rPr lang="en-US" sz="4400" dirty="0" smtClean="0"/>
              <a:t>The set of whole numbers between 0-65535 (</a:t>
            </a:r>
            <a:r>
              <a:rPr lang="en-US" sz="4400" dirty="0" err="1" smtClean="0">
                <a:solidFill>
                  <a:srgbClr val="0070C0"/>
                </a:solidFill>
              </a:rPr>
              <a:t>ushort</a:t>
            </a:r>
            <a:r>
              <a:rPr lang="en-US" sz="4400" dirty="0" smtClean="0"/>
              <a:t>) is greater (wider) than those from 0-255 (</a:t>
            </a:r>
            <a:r>
              <a:rPr lang="en-US" sz="4400" dirty="0" smtClean="0">
                <a:solidFill>
                  <a:srgbClr val="0070C0"/>
                </a:solidFill>
              </a:rPr>
              <a:t>byte</a:t>
            </a:r>
            <a:r>
              <a:rPr lang="en-US" sz="4400" dirty="0" smtClean="0"/>
              <a:t>).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Unification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Everything</a:t>
            </a:r>
            <a:r>
              <a:rPr lang="en-US" dirty="0"/>
              <a:t> in C# inherits from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object</a:t>
            </a:r>
            <a:endParaRPr lang="en-US" b="1" dirty="0"/>
          </a:p>
          <a:p>
            <a:pPr marL="692150" lvl="1" indent="-347663"/>
            <a:r>
              <a:rPr lang="en-US" dirty="0"/>
              <a:t>Similar to Java except includes value types.</a:t>
            </a:r>
          </a:p>
          <a:p>
            <a:pPr marL="692150" lvl="1" indent="-347663"/>
            <a:r>
              <a:rPr lang="en-US" dirty="0"/>
              <a:t>Value types are still light-weight and handled specially by the CLI/CLR.</a:t>
            </a:r>
          </a:p>
          <a:p>
            <a:pPr marL="692150" lvl="1" indent="-347663"/>
            <a:r>
              <a:rPr lang="en-US" dirty="0" smtClean="0"/>
              <a:t>This provides a single base type for all instances of all types.</a:t>
            </a:r>
          </a:p>
          <a:p>
            <a:pPr marL="1092200" lvl="2" indent="-347663"/>
            <a:r>
              <a:rPr lang="en-US" dirty="0" smtClean="0"/>
              <a:t>Called </a:t>
            </a:r>
            <a:r>
              <a:rPr lang="en-US" b="1" dirty="0" smtClean="0"/>
              <a:t>Type </a:t>
            </a:r>
            <a:r>
              <a:rPr lang="en-US" b="1" dirty="0"/>
              <a:t>Unification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The </a:t>
            </a:r>
            <a:r>
              <a:rPr lang="en-US" dirty="0" err="1" smtClean="0">
                <a:latin typeface="Courier New" pitchFamily="49" charset="0"/>
              </a:rPr>
              <a:t>System.Object</a:t>
            </a:r>
            <a:r>
              <a:rPr lang="en-US" dirty="0" smtClean="0"/>
              <a:t> </a:t>
            </a:r>
            <a:r>
              <a:rPr lang="en-US" dirty="0"/>
              <a:t>Class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>
            <a:normAutofit fontScale="92500" lnSpcReduction="20000"/>
          </a:bodyPr>
          <a:lstStyle/>
          <a:p>
            <a:r>
              <a:rPr lang="en-US" sz="2400" dirty="0"/>
              <a:t>All classes in C# are derived from the </a:t>
            </a:r>
            <a:r>
              <a:rPr lang="en-US" sz="2400" dirty="0">
                <a:latin typeface="Courier New" pitchFamily="49" charset="0"/>
              </a:rPr>
              <a:t>Object</a:t>
            </a:r>
            <a:r>
              <a:rPr lang="en-US" sz="2400" dirty="0"/>
              <a:t> class</a:t>
            </a:r>
          </a:p>
          <a:p>
            <a:pPr lvl="1"/>
            <a:r>
              <a:rPr lang="en-US" sz="2000" dirty="0"/>
              <a:t>if a class is not explicitly defined to be the child of an existing class, it is </a:t>
            </a:r>
            <a:r>
              <a:rPr lang="en-US" sz="2000" dirty="0" smtClean="0"/>
              <a:t>a direct descendant of </a:t>
            </a:r>
            <a:r>
              <a:rPr lang="en-US" sz="2000" dirty="0"/>
              <a:t>the </a:t>
            </a:r>
            <a:r>
              <a:rPr lang="en-US" sz="2000" dirty="0">
                <a:latin typeface="Courier New" pitchFamily="49" charset="0"/>
              </a:rPr>
              <a:t>Object</a:t>
            </a:r>
            <a:r>
              <a:rPr lang="en-US" sz="2000" dirty="0"/>
              <a:t> class</a:t>
            </a:r>
          </a:p>
          <a:p>
            <a:r>
              <a:rPr lang="en-US" sz="2400" dirty="0"/>
              <a:t>The </a:t>
            </a:r>
            <a:r>
              <a:rPr lang="en-US" sz="2400" dirty="0">
                <a:latin typeface="Courier New" pitchFamily="49" charset="0"/>
              </a:rPr>
              <a:t>Object</a:t>
            </a:r>
            <a:r>
              <a:rPr lang="en-US" sz="2400" dirty="0"/>
              <a:t> class is therefore the ultimate root of all class </a:t>
            </a:r>
            <a:r>
              <a:rPr lang="en-US" sz="2400" dirty="0" smtClean="0"/>
              <a:t>hierarchies.</a:t>
            </a:r>
            <a:endParaRPr lang="en-US" sz="2400" dirty="0"/>
          </a:p>
          <a:p>
            <a:r>
              <a:rPr lang="en-US" sz="2400" dirty="0"/>
              <a:t>The </a:t>
            </a:r>
            <a:r>
              <a:rPr lang="en-US" sz="2400" dirty="0">
                <a:latin typeface="Courier New" pitchFamily="49" charset="0"/>
              </a:rPr>
              <a:t>Object</a:t>
            </a:r>
            <a:r>
              <a:rPr lang="en-US" sz="2400" dirty="0"/>
              <a:t> class defines methods that will be shared by all objects in C#, e.g.,</a:t>
            </a:r>
          </a:p>
          <a:p>
            <a:pPr lvl="1"/>
            <a:r>
              <a:rPr lang="en-US" sz="2000" dirty="0" err="1">
                <a:latin typeface="Courier New" pitchFamily="49" charset="0"/>
              </a:rPr>
              <a:t>ToString</a:t>
            </a:r>
            <a:r>
              <a:rPr lang="en-US" sz="2000" dirty="0">
                <a:latin typeface="Courier New" pitchFamily="49" charset="0"/>
              </a:rPr>
              <a:t>:</a:t>
            </a:r>
            <a:r>
              <a:rPr lang="en-US" sz="2000" dirty="0"/>
              <a:t> converts an object to a string representation</a:t>
            </a:r>
          </a:p>
          <a:p>
            <a:pPr lvl="1"/>
            <a:r>
              <a:rPr lang="en-US" sz="2000" dirty="0">
                <a:latin typeface="Courier New" pitchFamily="49" charset="0"/>
              </a:rPr>
              <a:t>Equals:</a:t>
            </a:r>
            <a:r>
              <a:rPr lang="en-US" sz="2000" dirty="0"/>
              <a:t> checks if two objects are the same</a:t>
            </a:r>
          </a:p>
          <a:p>
            <a:pPr lvl="1"/>
            <a:r>
              <a:rPr lang="en-US" sz="2000" dirty="0" err="1">
                <a:latin typeface="Courier New" pitchFamily="49" charset="0"/>
              </a:rPr>
              <a:t>GetType</a:t>
            </a:r>
            <a:r>
              <a:rPr lang="en-US" sz="2000" dirty="0">
                <a:latin typeface="Courier New" pitchFamily="49" charset="0"/>
              </a:rPr>
              <a:t>:</a:t>
            </a:r>
            <a:r>
              <a:rPr lang="en-US" sz="2000" dirty="0"/>
              <a:t> returns the type of a type of object</a:t>
            </a:r>
          </a:p>
          <a:p>
            <a:r>
              <a:rPr lang="en-US" sz="2400" dirty="0"/>
              <a:t>A class can override a method defined in Object to have a different behavior, e.g.,</a:t>
            </a:r>
          </a:p>
          <a:p>
            <a:pPr lvl="1"/>
            <a:r>
              <a:rPr lang="en-US" sz="2000" dirty="0"/>
              <a:t>String class overrides the </a:t>
            </a:r>
            <a:r>
              <a:rPr lang="en-US" sz="2000" dirty="0">
                <a:latin typeface="Courier New" pitchFamily="49" charset="0"/>
              </a:rPr>
              <a:t>Equals</a:t>
            </a:r>
            <a:r>
              <a:rPr lang="en-US" sz="2000" dirty="0"/>
              <a:t> method to compare the content of two strings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Inheritance</a:t>
            </a:r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Inheritance allows a software developer to derive a new class from an existing </a:t>
            </a:r>
            <a:r>
              <a:rPr lang="en-US" sz="2400" dirty="0" smtClean="0"/>
              <a:t>one.</a:t>
            </a: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400" dirty="0"/>
              <a:t>The existing class is called the </a:t>
            </a:r>
            <a:r>
              <a:rPr lang="en-US" sz="2400" dirty="0" smtClean="0"/>
              <a:t>parent, super, </a:t>
            </a:r>
            <a:r>
              <a:rPr lang="en-US" sz="2400" dirty="0"/>
              <a:t>or base </a:t>
            </a:r>
            <a:r>
              <a:rPr lang="en-US" sz="2400" dirty="0" smtClean="0"/>
              <a:t>class.</a:t>
            </a: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400" dirty="0"/>
              <a:t>The derived class is called </a:t>
            </a:r>
            <a:r>
              <a:rPr lang="en-US" sz="2400" dirty="0" smtClean="0"/>
              <a:t>a child or subclass.</a:t>
            </a: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child </a:t>
            </a:r>
            <a:r>
              <a:rPr lang="en-US" sz="2400" dirty="0" smtClean="0"/>
              <a:t>inherits </a:t>
            </a:r>
            <a:r>
              <a:rPr lang="en-US" sz="2400" dirty="0"/>
              <a:t>characteristics of the </a:t>
            </a:r>
            <a:r>
              <a:rPr lang="en-US" sz="2400" dirty="0" smtClean="0"/>
              <a:t>parent.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Methods </a:t>
            </a:r>
            <a:r>
              <a:rPr lang="en-US" sz="2000" dirty="0"/>
              <a:t>and data defined for the </a:t>
            </a:r>
            <a:r>
              <a:rPr lang="en-US" sz="2000" dirty="0" smtClean="0"/>
              <a:t>parent class.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The child has special rights to the parents methods and data.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Public access like any one else</a:t>
            </a:r>
          </a:p>
          <a:p>
            <a:pPr lvl="1">
              <a:lnSpc>
                <a:spcPct val="80000"/>
              </a:lnSpc>
            </a:pPr>
            <a:r>
              <a:rPr lang="en-US" sz="2000" i="1" dirty="0" smtClean="0">
                <a:solidFill>
                  <a:srgbClr val="0070C0"/>
                </a:solidFill>
              </a:rPr>
              <a:t>Protected</a:t>
            </a:r>
            <a:r>
              <a:rPr lang="en-US" sz="2000" dirty="0" smtClean="0"/>
              <a:t> access available only to child classes (and their descendants).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The child has its own unique behaviors and data.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Inheritance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 lIns="92075" tIns="46038" rIns="92075" bIns="46038">
            <a:normAutofit fontScale="92500" lnSpcReduction="20000"/>
          </a:bodyPr>
          <a:lstStyle/>
          <a:p>
            <a:r>
              <a:rPr lang="en-US" dirty="0"/>
              <a:t>Inheritance relationships are often shown graphically in a </a:t>
            </a:r>
            <a:r>
              <a:rPr lang="en-US" i="1" dirty="0">
                <a:solidFill>
                  <a:srgbClr val="CC0000"/>
                </a:solidFill>
              </a:rPr>
              <a:t>class</a:t>
            </a:r>
            <a:r>
              <a:rPr lang="en-US" i="1" dirty="0"/>
              <a:t> diagram</a:t>
            </a:r>
            <a:r>
              <a:rPr lang="en-US" dirty="0"/>
              <a:t>, with the arrow pointing to the parent </a:t>
            </a:r>
            <a:r>
              <a:rPr lang="en-US" dirty="0" smtClean="0"/>
              <a:t>class.</a:t>
            </a:r>
          </a:p>
          <a:p>
            <a:r>
              <a:rPr kumimoji="1" lang="en-US" dirty="0" smtClean="0"/>
              <a:t>Inheritance should create an </a:t>
            </a:r>
            <a:r>
              <a:rPr kumimoji="1" lang="en-US" b="1" i="1" dirty="0" smtClean="0"/>
              <a:t>is-a</a:t>
            </a:r>
            <a:r>
              <a:rPr kumimoji="1" lang="en-US" i="1" dirty="0" smtClean="0"/>
              <a:t> </a:t>
            </a:r>
            <a:r>
              <a:rPr kumimoji="1" lang="en-US" dirty="0" smtClean="0"/>
              <a:t>relationship, meaning the child </a:t>
            </a:r>
            <a:r>
              <a:rPr kumimoji="1" lang="en-US" i="1" dirty="0" smtClean="0"/>
              <a:t>is a</a:t>
            </a:r>
            <a:r>
              <a:rPr kumimoji="1" lang="en-US" dirty="0" smtClean="0"/>
              <a:t> more specific version of the parent.</a:t>
            </a:r>
          </a:p>
          <a:p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25" name="Content Placeholder 2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5250" name="Group 18"/>
          <p:cNvGrpSpPr>
            <a:grpSpLocks/>
          </p:cNvGrpSpPr>
          <p:nvPr/>
        </p:nvGrpSpPr>
        <p:grpSpPr bwMode="auto">
          <a:xfrm>
            <a:off x="5410200" y="2209800"/>
            <a:ext cx="2590800" cy="3048000"/>
            <a:chOff x="2184" y="1584"/>
            <a:chExt cx="1104" cy="1152"/>
          </a:xfrm>
        </p:grpSpPr>
        <p:sp>
          <p:nvSpPr>
            <p:cNvPr id="95251" name="AutoShape 19"/>
            <p:cNvSpPr>
              <a:spLocks noChangeArrowheads="1"/>
            </p:cNvSpPr>
            <p:nvPr/>
          </p:nvSpPr>
          <p:spPr bwMode="auto">
            <a:xfrm>
              <a:off x="2184" y="1584"/>
              <a:ext cx="1104" cy="384"/>
            </a:xfrm>
            <a:prstGeom prst="flowChartAlternateProcess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dirty="0">
                  <a:latin typeface="Courier New" pitchFamily="49" charset="0"/>
                </a:rPr>
                <a:t>Animal</a:t>
              </a:r>
            </a:p>
          </p:txBody>
        </p:sp>
        <p:sp>
          <p:nvSpPr>
            <p:cNvPr id="95252" name="AutoShape 20"/>
            <p:cNvSpPr>
              <a:spLocks noChangeArrowheads="1"/>
            </p:cNvSpPr>
            <p:nvPr/>
          </p:nvSpPr>
          <p:spPr bwMode="auto">
            <a:xfrm>
              <a:off x="2184" y="2352"/>
              <a:ext cx="1104" cy="384"/>
            </a:xfrm>
            <a:prstGeom prst="flowChartAlternateProcess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latin typeface="Courier New" pitchFamily="49" charset="0"/>
                </a:rPr>
                <a:t>Bird</a:t>
              </a:r>
            </a:p>
          </p:txBody>
        </p:sp>
        <p:cxnSp>
          <p:nvCxnSpPr>
            <p:cNvPr id="95253" name="AutoShape 21"/>
            <p:cNvCxnSpPr>
              <a:cxnSpLocks noChangeShapeType="1"/>
              <a:stCxn id="95252" idx="0"/>
              <a:endCxn id="95251" idx="2"/>
            </p:cNvCxnSpPr>
            <p:nvPr/>
          </p:nvCxnSpPr>
          <p:spPr bwMode="auto">
            <a:xfrm flipV="1">
              <a:off x="2736" y="1968"/>
              <a:ext cx="0" cy="384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sm" len="sm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r>
              <a:rPr lang="en-US" sz="2900"/>
              <a:t>Examples: Base Classes and Derived Classes</a:t>
            </a:r>
          </a:p>
        </p:txBody>
      </p:sp>
      <p:graphicFrame>
        <p:nvGraphicFramePr>
          <p:cNvPr id="96259" name="Object 3"/>
          <p:cNvGraphicFramePr>
            <a:graphicFrameLocks/>
          </p:cNvGraphicFramePr>
          <p:nvPr/>
        </p:nvGraphicFramePr>
        <p:xfrm>
          <a:off x="709612" y="1604963"/>
          <a:ext cx="7672387" cy="4110037"/>
        </p:xfrm>
        <a:graphic>
          <a:graphicData uri="http://schemas.openxmlformats.org/presentationml/2006/ole">
            <p:oleObj spid="_x0000_s96259" name="Document" r:id="rId3" imgW="4612989" imgH="2312669" progId="Word.Documen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Declaring a Derived Class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Define a new class  DerivedClass which extends BaseClass</a:t>
            </a:r>
            <a:br>
              <a:rPr lang="en-US" sz="2800"/>
            </a:br>
            <a:endParaRPr lang="en-US" sz="280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   	</a:t>
            </a:r>
            <a:r>
              <a:rPr lang="en-US" sz="2400">
                <a:latin typeface="Courier New" pitchFamily="49" charset="0"/>
              </a:rPr>
              <a:t>class BaseClass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latin typeface="Courier New" pitchFamily="49" charset="0"/>
              </a:rPr>
              <a:t> 	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latin typeface="Courier New" pitchFamily="49" charset="0"/>
              </a:rPr>
              <a:t>      // class contents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latin typeface="Courier New" pitchFamily="49" charset="0"/>
              </a:rPr>
              <a:t>	}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latin typeface="Courier New" pitchFamily="49" charset="0"/>
              </a:rPr>
              <a:t>  class DerivedClass : BaseClass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latin typeface="Courier New" pitchFamily="49" charset="0"/>
              </a:rPr>
              <a:t>  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latin typeface="Courier New" pitchFamily="49" charset="0"/>
              </a:rPr>
              <a:t>      // class contents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latin typeface="Courier New" pitchFamily="49" charset="0"/>
              </a:rPr>
              <a:t>	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Controlling Inheritance</a:t>
            </a:r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A child class inherits the methods and data defined for the parent class; however, whether a data or method member of a parent class is accessible in the child class depends on the visibility modifier of a </a:t>
            </a:r>
            <a:r>
              <a:rPr lang="en-US" sz="2400" dirty="0" smtClean="0"/>
              <a:t>member.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Variables and methods declared with </a:t>
            </a:r>
            <a:r>
              <a:rPr lang="en-US" sz="2400" i="1" dirty="0">
                <a:solidFill>
                  <a:srgbClr val="0070C0"/>
                </a:solidFill>
              </a:rPr>
              <a:t>private</a:t>
            </a:r>
            <a:r>
              <a:rPr lang="en-US" sz="2400" dirty="0"/>
              <a:t> visibility are not accessible in the child class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However, a </a:t>
            </a:r>
            <a:r>
              <a:rPr lang="en-US" sz="2000" dirty="0"/>
              <a:t>private data member defined in the parent class is still part of the state of a derived </a:t>
            </a:r>
            <a:r>
              <a:rPr lang="en-US" sz="2000" dirty="0" smtClean="0"/>
              <a:t>class.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/>
              <a:t>Variables and methods declared with </a:t>
            </a:r>
            <a:r>
              <a:rPr lang="en-US" sz="2400" i="1" dirty="0">
                <a:solidFill>
                  <a:srgbClr val="0070C0"/>
                </a:solidFill>
              </a:rPr>
              <a:t>public</a:t>
            </a:r>
            <a:r>
              <a:rPr lang="en-US" sz="2400" dirty="0"/>
              <a:t> visibility are accessible; but public variables violate our goal of encapsulation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There is a third visibility modifier that helps in inheritance situations: </a:t>
            </a:r>
            <a:r>
              <a:rPr lang="en-US" sz="2400" i="1" dirty="0" smtClean="0">
                <a:solidFill>
                  <a:srgbClr val="0070C0"/>
                </a:solidFill>
              </a:rPr>
              <a:t>protected.</a:t>
            </a:r>
            <a:endParaRPr lang="en-US" sz="24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51" name="Rectangle 23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sz="2800"/>
          </a:p>
        </p:txBody>
      </p:sp>
      <p:sp>
        <p:nvSpPr>
          <p:cNvPr id="99343" name="Text Box 15"/>
          <p:cNvSpPr txBox="1">
            <a:spLocks noChangeArrowheads="1"/>
          </p:cNvSpPr>
          <p:nvPr/>
        </p:nvSpPr>
        <p:spPr bwMode="auto">
          <a:xfrm>
            <a:off x="4876800" y="4724400"/>
            <a:ext cx="1263650" cy="915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+ public</a:t>
            </a:r>
          </a:p>
          <a:p>
            <a:pPr>
              <a:buFontTx/>
              <a:buChar char="-"/>
            </a:pPr>
            <a:r>
              <a:rPr lang="en-US">
                <a:latin typeface="Times New Roman" pitchFamily="18" charset="0"/>
              </a:rPr>
              <a:t> private</a:t>
            </a:r>
          </a:p>
          <a:p>
            <a:r>
              <a:rPr lang="en-US">
                <a:latin typeface="Times New Roman" pitchFamily="18" charset="0"/>
              </a:rPr>
              <a:t># protected </a:t>
            </a:r>
          </a:p>
        </p:txBody>
      </p:sp>
      <p:sp>
        <p:nvSpPr>
          <p:cNvPr id="99348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protected Modifier</a:t>
            </a:r>
          </a:p>
        </p:txBody>
      </p:sp>
      <p:sp>
        <p:nvSpPr>
          <p:cNvPr id="99349" name="Rectangle 21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dirty="0"/>
              <a:t>Variables and methods declared with protected visibility in a parent class are only accessible by a child class or any class derived from that </a:t>
            </a:r>
            <a:r>
              <a:rPr lang="en-US" sz="2400" dirty="0" smtClean="0"/>
              <a:t>class</a:t>
            </a:r>
            <a:endParaRPr lang="en-US" sz="2400" dirty="0"/>
          </a:p>
        </p:txBody>
      </p:sp>
      <p:grpSp>
        <p:nvGrpSpPr>
          <p:cNvPr id="99352" name="Group 24"/>
          <p:cNvGrpSpPr>
            <a:grpSpLocks/>
          </p:cNvGrpSpPr>
          <p:nvPr/>
        </p:nvGrpSpPr>
        <p:grpSpPr bwMode="auto">
          <a:xfrm>
            <a:off x="5029200" y="1828800"/>
            <a:ext cx="3352800" cy="2514600"/>
            <a:chOff x="3312" y="2640"/>
            <a:chExt cx="2112" cy="1584"/>
          </a:xfrm>
        </p:grpSpPr>
        <p:grpSp>
          <p:nvGrpSpPr>
            <p:cNvPr id="99353" name="Group 25"/>
            <p:cNvGrpSpPr>
              <a:grpSpLocks/>
            </p:cNvGrpSpPr>
            <p:nvPr/>
          </p:nvGrpSpPr>
          <p:grpSpPr bwMode="auto">
            <a:xfrm>
              <a:off x="3312" y="2640"/>
              <a:ext cx="2112" cy="576"/>
              <a:chOff x="3312" y="2640"/>
              <a:chExt cx="1920" cy="576"/>
            </a:xfrm>
          </p:grpSpPr>
          <p:sp>
            <p:nvSpPr>
              <p:cNvPr id="99354" name="Rectangle 26"/>
              <p:cNvSpPr>
                <a:spLocks noChangeArrowheads="1"/>
              </p:cNvSpPr>
              <p:nvPr/>
            </p:nvSpPr>
            <p:spPr bwMode="auto">
              <a:xfrm>
                <a:off x="3312" y="2640"/>
                <a:ext cx="1920" cy="148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b="1">
                    <a:latin typeface="Times New Roman" pitchFamily="18" charset="0"/>
                  </a:rPr>
                  <a:t>Book</a:t>
                </a:r>
              </a:p>
            </p:txBody>
          </p:sp>
          <p:sp>
            <p:nvSpPr>
              <p:cNvPr id="99355" name="Rectangle 27"/>
              <p:cNvSpPr>
                <a:spLocks noChangeArrowheads="1"/>
              </p:cNvSpPr>
              <p:nvPr/>
            </p:nvSpPr>
            <p:spPr bwMode="auto">
              <a:xfrm>
                <a:off x="3312" y="2788"/>
                <a:ext cx="1920" cy="148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b="1">
                    <a:solidFill>
                      <a:srgbClr val="CC0000"/>
                    </a:solidFill>
                    <a:latin typeface="Times New Roman" pitchFamily="18" charset="0"/>
                  </a:rPr>
                  <a:t>#</a:t>
                </a:r>
                <a:r>
                  <a:rPr lang="en-US">
                    <a:latin typeface="Times New Roman" pitchFamily="18" charset="0"/>
                  </a:rPr>
                  <a:t> pages : int</a:t>
                </a:r>
              </a:p>
            </p:txBody>
          </p:sp>
          <p:sp>
            <p:nvSpPr>
              <p:cNvPr id="99356" name="Rectangle 28"/>
              <p:cNvSpPr>
                <a:spLocks noChangeArrowheads="1"/>
              </p:cNvSpPr>
              <p:nvPr/>
            </p:nvSpPr>
            <p:spPr bwMode="auto">
              <a:xfrm>
                <a:off x="3312" y="2936"/>
                <a:ext cx="1920" cy="280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Times New Roman" pitchFamily="18" charset="0"/>
                  </a:rPr>
                  <a:t>+ GetNumberOfPages() : void</a:t>
                </a:r>
              </a:p>
            </p:txBody>
          </p:sp>
        </p:grpSp>
        <p:grpSp>
          <p:nvGrpSpPr>
            <p:cNvPr id="99357" name="Group 29"/>
            <p:cNvGrpSpPr>
              <a:grpSpLocks/>
            </p:cNvGrpSpPr>
            <p:nvPr/>
          </p:nvGrpSpPr>
          <p:grpSpPr bwMode="auto">
            <a:xfrm>
              <a:off x="3312" y="3504"/>
              <a:ext cx="2112" cy="720"/>
              <a:chOff x="1344" y="1248"/>
              <a:chExt cx="2688" cy="1632"/>
            </a:xfrm>
          </p:grpSpPr>
          <p:sp>
            <p:nvSpPr>
              <p:cNvPr id="99358" name="Rectangle 30"/>
              <p:cNvSpPr>
                <a:spLocks noChangeArrowheads="1"/>
              </p:cNvSpPr>
              <p:nvPr/>
            </p:nvSpPr>
            <p:spPr bwMode="auto">
              <a:xfrm>
                <a:off x="1344" y="1248"/>
                <a:ext cx="2688" cy="336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b="1">
                    <a:latin typeface="Times New Roman" pitchFamily="18" charset="0"/>
                  </a:rPr>
                  <a:t>Dictionary</a:t>
                </a:r>
              </a:p>
            </p:txBody>
          </p:sp>
          <p:sp>
            <p:nvSpPr>
              <p:cNvPr id="99359" name="Rectangle 31"/>
              <p:cNvSpPr>
                <a:spLocks noChangeArrowheads="1"/>
              </p:cNvSpPr>
              <p:nvPr/>
            </p:nvSpPr>
            <p:spPr bwMode="auto">
              <a:xfrm>
                <a:off x="1344" y="1584"/>
                <a:ext cx="2688" cy="336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Times New Roman" pitchFamily="18" charset="0"/>
                  </a:rPr>
                  <a:t>- definition : int</a:t>
                </a:r>
              </a:p>
            </p:txBody>
          </p:sp>
          <p:sp>
            <p:nvSpPr>
              <p:cNvPr id="99360" name="Rectangle 32"/>
              <p:cNvSpPr>
                <a:spLocks noChangeArrowheads="1"/>
              </p:cNvSpPr>
              <p:nvPr/>
            </p:nvSpPr>
            <p:spPr bwMode="auto">
              <a:xfrm>
                <a:off x="1344" y="1920"/>
                <a:ext cx="2688" cy="960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Times New Roman" pitchFamily="18" charset="0"/>
                  </a:rPr>
                  <a:t>+ PrintDefinitionMessage() : void</a:t>
                </a:r>
              </a:p>
            </p:txBody>
          </p:sp>
        </p:grpSp>
        <p:sp>
          <p:nvSpPr>
            <p:cNvPr id="99361" name="Line 33"/>
            <p:cNvSpPr>
              <a:spLocks noChangeShapeType="1"/>
            </p:cNvSpPr>
            <p:nvPr/>
          </p:nvSpPr>
          <p:spPr bwMode="auto">
            <a:xfrm flipV="1">
              <a:off x="4272" y="3216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362" name="AutoShape 34"/>
            <p:cNvSpPr>
              <a:spLocks noChangeArrowheads="1"/>
            </p:cNvSpPr>
            <p:nvPr/>
          </p:nvSpPr>
          <p:spPr bwMode="auto">
            <a:xfrm>
              <a:off x="4176" y="3216"/>
              <a:ext cx="192" cy="144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9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</a:t>
            </a:r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languages, e.g., C++, allow</a:t>
            </a:r>
            <a:r>
              <a:rPr lang="en-US" i="1" dirty="0"/>
              <a:t> </a:t>
            </a:r>
            <a:r>
              <a:rPr lang="en-US" i="1" dirty="0">
                <a:solidFill>
                  <a:schemeClr val="hlink"/>
                </a:solidFill>
              </a:rPr>
              <a:t>Multiple inheritance</a:t>
            </a:r>
            <a:r>
              <a:rPr lang="en-US" dirty="0"/>
              <a:t>, which allows a class to be derived from two or more classes, inheriting the members of all </a:t>
            </a:r>
            <a:r>
              <a:rPr lang="en-US" dirty="0" smtClean="0"/>
              <a:t>parents.</a:t>
            </a:r>
            <a:endParaRPr lang="en-US" sz="1600" dirty="0"/>
          </a:p>
          <a:p>
            <a:r>
              <a:rPr lang="en-US" dirty="0" smtClean="0"/>
              <a:t>C</a:t>
            </a:r>
            <a:r>
              <a:rPr lang="en-US" dirty="0"/>
              <a:t># and Java support </a:t>
            </a:r>
            <a:r>
              <a:rPr lang="en-US" i="1" dirty="0">
                <a:solidFill>
                  <a:schemeClr val="hlink"/>
                </a:solidFill>
              </a:rPr>
              <a:t>single inheritance</a:t>
            </a:r>
            <a:r>
              <a:rPr lang="en-US" dirty="0"/>
              <a:t>, meaning that a derived class can have only one parent </a:t>
            </a:r>
            <a:r>
              <a:rPr lang="en-US" dirty="0" smtClean="0"/>
              <a:t>class.</a:t>
            </a:r>
            <a:endParaRPr lang="en-US" dirty="0"/>
          </a:p>
          <a:p>
            <a:endParaRPr lang="en-US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SU_Brutus">
  <a:themeElements>
    <a:clrScheme name="OSU_Brutus 11">
      <a:dk1>
        <a:srgbClr val="000000"/>
      </a:dk1>
      <a:lt1>
        <a:srgbClr val="FFFFFF"/>
      </a:lt1>
      <a:dk2>
        <a:srgbClr val="FFFFFF"/>
      </a:dk2>
      <a:lt2>
        <a:srgbClr val="817F3F"/>
      </a:lt2>
      <a:accent1>
        <a:srgbClr val="C0C0C0"/>
      </a:accent1>
      <a:accent2>
        <a:srgbClr val="C30000"/>
      </a:accent2>
      <a:accent3>
        <a:srgbClr val="FFFFFF"/>
      </a:accent3>
      <a:accent4>
        <a:srgbClr val="000000"/>
      </a:accent4>
      <a:accent5>
        <a:srgbClr val="DCDCDC"/>
      </a:accent5>
      <a:accent6>
        <a:srgbClr val="B00000"/>
      </a:accent6>
      <a:hlink>
        <a:srgbClr val="3101FF"/>
      </a:hlink>
      <a:folHlink>
        <a:srgbClr val="0000FF"/>
      </a:folHlink>
    </a:clrScheme>
    <a:fontScheme name="OSU_Brutu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SU_Brutus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_Brutus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_Brutus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11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C0C0C0"/>
        </a:accent1>
        <a:accent2>
          <a:srgbClr val="C3000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B00000"/>
        </a:accent6>
        <a:hlink>
          <a:srgbClr val="3101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OSU_Brutus</Template>
  <TotalTime>2206</TotalTime>
  <Words>1406</Words>
  <Application>Microsoft Office PowerPoint</Application>
  <PresentationFormat>On-screen Show (4:3)</PresentationFormat>
  <Paragraphs>190</Paragraphs>
  <Slides>25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OSU_Brutus</vt:lpstr>
      <vt:lpstr>Document</vt:lpstr>
      <vt:lpstr>Programming in C#  Inheritance and Polymorphism</vt:lpstr>
      <vt:lpstr>C# Classes</vt:lpstr>
      <vt:lpstr>Inheritance</vt:lpstr>
      <vt:lpstr>Inheritance</vt:lpstr>
      <vt:lpstr>Examples: Base Classes and Derived Classes</vt:lpstr>
      <vt:lpstr>Declaring a Derived Class</vt:lpstr>
      <vt:lpstr>Controlling Inheritance</vt:lpstr>
      <vt:lpstr>The protected Modifier</vt:lpstr>
      <vt:lpstr>Single Inheritance</vt:lpstr>
      <vt:lpstr>Overriding Methods</vt:lpstr>
      <vt:lpstr>Class Hierarchies</vt:lpstr>
      <vt:lpstr>Class Hierarchies</vt:lpstr>
      <vt:lpstr>Class Hierarchies</vt:lpstr>
      <vt:lpstr>Class Hierarchies</vt:lpstr>
      <vt:lpstr>References and Inheritance</vt:lpstr>
      <vt:lpstr>Dynamic Binding</vt:lpstr>
      <vt:lpstr>Dynamic Binding</vt:lpstr>
      <vt:lpstr>Overriding Methods</vt:lpstr>
      <vt:lpstr>Overriding Methods</vt:lpstr>
      <vt:lpstr>Overloading vs. Overriding</vt:lpstr>
      <vt:lpstr>Polymorphism via Inheritance</vt:lpstr>
      <vt:lpstr>Widening and Narrowing</vt:lpstr>
      <vt:lpstr>Widening and Narrowing</vt:lpstr>
      <vt:lpstr>Type Unification</vt:lpstr>
      <vt:lpstr>The System.Object Class</vt:lpstr>
    </vt:vector>
  </TitlesOfParts>
  <Company>The Ohio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C#  Inheritance and Polymorphism</dc:title>
  <dc:creator>Roger A. Crawfis</dc:creator>
  <cp:lastModifiedBy>Roger Crawfis</cp:lastModifiedBy>
  <cp:revision>33</cp:revision>
  <dcterms:created xsi:type="dcterms:W3CDTF">2007-12-07T21:31:40Z</dcterms:created>
  <dcterms:modified xsi:type="dcterms:W3CDTF">2010-01-21T18:30:24Z</dcterms:modified>
</cp:coreProperties>
</file>