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3"/>
    <p:sldMasterId id="2147483667" r:id="rId4"/>
    <p:sldMasterId id="2147483670" r:id="rId5"/>
    <p:sldMasterId id="2147483672" r:id="rId6"/>
  </p:sldMasterIdLst>
  <p:notesMasterIdLst>
    <p:notesMasterId r:id="rId31"/>
  </p:notesMasterIdLst>
  <p:handoutMasterIdLst>
    <p:handoutMasterId r:id="rId32"/>
  </p:handoutMasterIdLst>
  <p:sldIdLst>
    <p:sldId id="300" r:id="rId7"/>
    <p:sldId id="316" r:id="rId8"/>
    <p:sldId id="336" r:id="rId9"/>
    <p:sldId id="348" r:id="rId10"/>
    <p:sldId id="339" r:id="rId11"/>
    <p:sldId id="340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33" r:id="rId20"/>
    <p:sldId id="324" r:id="rId21"/>
    <p:sldId id="325" r:id="rId22"/>
    <p:sldId id="326" r:id="rId23"/>
    <p:sldId id="327" r:id="rId24"/>
    <p:sldId id="328" r:id="rId25"/>
    <p:sldId id="347" r:id="rId26"/>
    <p:sldId id="342" r:id="rId27"/>
    <p:sldId id="343" r:id="rId28"/>
    <p:sldId id="344" r:id="rId29"/>
    <p:sldId id="345" r:id="rId30"/>
  </p:sldIdLst>
  <p:sldSz cx="9144000" cy="6858000" type="screen4x3"/>
  <p:notesSz cx="7315200" cy="96012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FF"/>
    <a:srgbClr val="6600FF"/>
    <a:srgbClr val="0099FF"/>
    <a:srgbClr val="99FF66"/>
    <a:srgbClr val="66FF66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0" autoAdjust="0"/>
    <p:restoredTop sz="94820" autoAdjust="0"/>
  </p:normalViewPr>
  <p:slideViewPr>
    <p:cSldViewPr>
      <p:cViewPr varScale="1">
        <p:scale>
          <a:sx n="108" d="100"/>
          <a:sy n="108" d="100"/>
        </p:scale>
        <p:origin x="4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FA45A23-A190-4C60-97FF-D496A9BE3B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3FDA2E1-1963-4A73-8F04-EBEEF07BA4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E4959AD-4805-43B1-8220-04BC9F3A76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BA3416BF-1917-49C8-BF66-90F66CAFE04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9F7D489-C1E2-4253-BFF1-0B910DD39D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C1EDBA-EC4B-421F-86AF-0D20D1F65F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60C0A-A25E-44B3-8A28-8BC38184A9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0C8EE1-00E3-43C3-A95C-70CFAC712DA9}" type="datetimeFigureOut">
              <a:rPr lang="en-US" altLang="en-US"/>
              <a:pPr>
                <a:defRPr/>
              </a:pPr>
              <a:t>10/26/2021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ADB1B2E-4595-4E64-90BE-58C1720233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3F12BB-DD59-49ED-B178-A555AF8DA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A0DAD-6D55-4A1B-8B3E-C3A1B0114C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012B8-6A63-4864-AD09-F557E7F269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8AA136-31AE-47ED-9CBF-74072EB7A0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AA136-31AE-47ED-9CBF-74072EB7A0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20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9E5C61F-E227-408F-A211-B850262807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3640B721-0520-4A7E-A27E-1EE85AFF69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860F2237-B4D3-4A1B-9392-62FFE98A8F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fld id="{C25D2BB4-ADCA-4405-B2A9-D8BA626625AA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C14CD8CB-127F-4102-9F79-EDA1B35B668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8600" y="2362200"/>
            <a:ext cx="8763000" cy="228600"/>
            <a:chOff x="144" y="672"/>
            <a:chExt cx="5520" cy="144"/>
          </a:xfrm>
        </p:grpSpPr>
        <p:grpSp>
          <p:nvGrpSpPr>
            <p:cNvPr id="5" name="Group 9">
              <a:extLst>
                <a:ext uri="{FF2B5EF4-FFF2-40B4-BE49-F238E27FC236}">
                  <a16:creationId xmlns:a16="http://schemas.microsoft.com/office/drawing/2014/main" id="{D95243B7-C052-43B9-87FF-1BF3A6714A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4" y="672"/>
              <a:ext cx="5520" cy="116"/>
              <a:chOff x="144" y="960"/>
              <a:chExt cx="5520" cy="116"/>
            </a:xfrm>
          </p:grpSpPr>
          <p:sp>
            <p:nvSpPr>
              <p:cNvPr id="7" name="AutoShape 10">
                <a:extLst>
                  <a:ext uri="{FF2B5EF4-FFF2-40B4-BE49-F238E27FC236}">
                    <a16:creationId xmlns:a16="http://schemas.microsoft.com/office/drawing/2014/main" id="{49BF2CD1-8246-4053-B20E-1B97AC3D8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2147483646 w 1000"/>
                  <a:gd name="T3" fmla="*/ 0 h 1000"/>
                  <a:gd name="T4" fmla="*/ 2147483646 w 1000"/>
                  <a:gd name="T5" fmla="*/ 0 h 1000"/>
                  <a:gd name="T6" fmla="*/ 0 w 1000"/>
                  <a:gd name="T7" fmla="*/ 0 h 1000"/>
                  <a:gd name="T8" fmla="*/ 0 w 1000"/>
                  <a:gd name="T9" fmla="*/ 0 h 1000"/>
                  <a:gd name="T10" fmla="*/ 2147483646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2815D496-3C19-470A-B174-20417AE3AFAD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234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6" name="Line 12">
              <a:extLst>
                <a:ext uri="{FF2B5EF4-FFF2-40B4-BE49-F238E27FC236}">
                  <a16:creationId xmlns:a16="http://schemas.microsoft.com/office/drawing/2014/main" id="{2B4AA874-83ED-49E8-BA68-5AEF1DFFE2A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9BA8FC8-F61A-4BFB-9E7F-5B8CF9A8C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B5F574C-8432-4EC0-907D-1BAE3E7A8F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DB6487B-BE3B-4E82-B607-6A8564335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B4CCF31-F6D9-4E1E-B0C5-9A27FFBF2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33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827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8878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FECE1CF3-333E-430A-B268-EDD3AECCE43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8600" y="2362200"/>
            <a:ext cx="8763000" cy="228600"/>
            <a:chOff x="144" y="672"/>
            <a:chExt cx="5520" cy="144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5ABFAE20-B22C-4237-8F6E-2072DAF3B03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4" y="672"/>
              <a:ext cx="5520" cy="116"/>
              <a:chOff x="144" y="960"/>
              <a:chExt cx="5520" cy="116"/>
            </a:xfrm>
          </p:grpSpPr>
          <p:sp>
            <p:nvSpPr>
              <p:cNvPr id="7" name="AutoShape 9">
                <a:extLst>
                  <a:ext uri="{FF2B5EF4-FFF2-40B4-BE49-F238E27FC236}">
                    <a16:creationId xmlns:a16="http://schemas.microsoft.com/office/drawing/2014/main" id="{F5B007BC-12BC-43E5-B172-C1AEC3473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2147483646 w 1000"/>
                  <a:gd name="T3" fmla="*/ 0 h 1000"/>
                  <a:gd name="T4" fmla="*/ 2147483646 w 1000"/>
                  <a:gd name="T5" fmla="*/ 0 h 1000"/>
                  <a:gd name="T6" fmla="*/ 0 w 1000"/>
                  <a:gd name="T7" fmla="*/ 0 h 1000"/>
                  <a:gd name="T8" fmla="*/ 0 w 1000"/>
                  <a:gd name="T9" fmla="*/ 0 h 1000"/>
                  <a:gd name="T10" fmla="*/ 2147483646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10">
                <a:extLst>
                  <a:ext uri="{FF2B5EF4-FFF2-40B4-BE49-F238E27FC236}">
                    <a16:creationId xmlns:a16="http://schemas.microsoft.com/office/drawing/2014/main" id="{00D62DF4-C57D-413B-AD88-63505F7DA81F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234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6" name="Line 11">
              <a:extLst>
                <a:ext uri="{FF2B5EF4-FFF2-40B4-BE49-F238E27FC236}">
                  <a16:creationId xmlns:a16="http://schemas.microsoft.com/office/drawing/2014/main" id="{87C95ED5-D098-4EB8-AF86-E8D185228BC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ln w="9525" cmpd="sng">
            <a:prstDash val="solid"/>
          </a:ln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A80707-0592-48CF-86AE-E1C88E644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CF7DD98F-BB50-46A1-B086-B95201FC0E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CF0D03B-6B87-4690-AE7D-CB90C762B1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CE3917B-30E9-4250-BCDE-4C05AC333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993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1161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4985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3482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733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190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844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5586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805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1061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083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3589CBCA-F216-424D-9996-EEE9100C945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8600" y="2362200"/>
            <a:ext cx="8763000" cy="228600"/>
            <a:chOff x="144" y="672"/>
            <a:chExt cx="5520" cy="144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CB16FD27-5A44-4123-8F4E-29315150942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4" y="672"/>
              <a:ext cx="5520" cy="116"/>
              <a:chOff x="144" y="960"/>
              <a:chExt cx="5520" cy="116"/>
            </a:xfrm>
          </p:grpSpPr>
          <p:sp>
            <p:nvSpPr>
              <p:cNvPr id="7" name="AutoShape 9">
                <a:extLst>
                  <a:ext uri="{FF2B5EF4-FFF2-40B4-BE49-F238E27FC236}">
                    <a16:creationId xmlns:a16="http://schemas.microsoft.com/office/drawing/2014/main" id="{C4C21E43-499E-4764-B7AD-8D243E3DB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2147483646 w 1000"/>
                  <a:gd name="T3" fmla="*/ 0 h 1000"/>
                  <a:gd name="T4" fmla="*/ 2147483646 w 1000"/>
                  <a:gd name="T5" fmla="*/ 0 h 1000"/>
                  <a:gd name="T6" fmla="*/ 0 w 1000"/>
                  <a:gd name="T7" fmla="*/ 0 h 1000"/>
                  <a:gd name="T8" fmla="*/ 0 w 1000"/>
                  <a:gd name="T9" fmla="*/ 0 h 1000"/>
                  <a:gd name="T10" fmla="*/ 2147483646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10">
                <a:extLst>
                  <a:ext uri="{FF2B5EF4-FFF2-40B4-BE49-F238E27FC236}">
                    <a16:creationId xmlns:a16="http://schemas.microsoft.com/office/drawing/2014/main" id="{57F7E908-16F1-4E4D-BC2F-BB995CE35E83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234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6" name="Line 11">
              <a:extLst>
                <a:ext uri="{FF2B5EF4-FFF2-40B4-BE49-F238E27FC236}">
                  <a16:creationId xmlns:a16="http://schemas.microsoft.com/office/drawing/2014/main" id="{100B339A-2BA4-4672-977F-F4592FEC40C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BFF660C-9D29-432D-B26E-C03FDA3A9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4D682F2-115C-4271-85E0-54AB603F8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B9280CF-5456-4D00-9983-7F97B6943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E770F6-AFFF-46E5-9CD6-A0A885EDA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387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6872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903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2749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0132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4744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988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45864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7967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4182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10452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1632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3FEC5D5A-9625-485A-9E39-CA57A1F35C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8600" y="2362200"/>
            <a:ext cx="8763000" cy="228600"/>
            <a:chOff x="144" y="672"/>
            <a:chExt cx="5520" cy="144"/>
          </a:xfrm>
        </p:grpSpPr>
        <p:grpSp>
          <p:nvGrpSpPr>
            <p:cNvPr id="5" name="Group 8">
              <a:extLst>
                <a:ext uri="{FF2B5EF4-FFF2-40B4-BE49-F238E27FC236}">
                  <a16:creationId xmlns:a16="http://schemas.microsoft.com/office/drawing/2014/main" id="{B972B2FF-126A-4FC9-8B98-7BFCB89D09F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4" y="672"/>
              <a:ext cx="5520" cy="116"/>
              <a:chOff x="144" y="960"/>
              <a:chExt cx="5520" cy="116"/>
            </a:xfrm>
          </p:grpSpPr>
          <p:sp>
            <p:nvSpPr>
              <p:cNvPr id="7" name="AutoShape 9">
                <a:extLst>
                  <a:ext uri="{FF2B5EF4-FFF2-40B4-BE49-F238E27FC236}">
                    <a16:creationId xmlns:a16="http://schemas.microsoft.com/office/drawing/2014/main" id="{EBCA9139-21AA-40E5-A3F1-A1A62C194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2147483646 w 1000"/>
                  <a:gd name="T3" fmla="*/ 0 h 1000"/>
                  <a:gd name="T4" fmla="*/ 2147483646 w 1000"/>
                  <a:gd name="T5" fmla="*/ 0 h 1000"/>
                  <a:gd name="T6" fmla="*/ 0 w 1000"/>
                  <a:gd name="T7" fmla="*/ 0 h 1000"/>
                  <a:gd name="T8" fmla="*/ 0 w 1000"/>
                  <a:gd name="T9" fmla="*/ 0 h 1000"/>
                  <a:gd name="T10" fmla="*/ 2147483646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10">
                <a:extLst>
                  <a:ext uri="{FF2B5EF4-FFF2-40B4-BE49-F238E27FC236}">
                    <a16:creationId xmlns:a16="http://schemas.microsoft.com/office/drawing/2014/main" id="{819D4EE1-5C32-443C-B037-0364B3A291B8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234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itchFamily="2" charset="2"/>
                  </a:rPr>
                  <a:t></a:t>
                </a:r>
                <a:r>
                  <a:rPr lang="en-US" sz="600" b="1">
                    <a:latin typeface="Georgia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6" name="Line 11">
              <a:extLst>
                <a:ext uri="{FF2B5EF4-FFF2-40B4-BE49-F238E27FC236}">
                  <a16:creationId xmlns:a16="http://schemas.microsoft.com/office/drawing/2014/main" id="{60F3929B-B972-4E2D-97CC-2E5A929522D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CAAA8F7-47D9-4CD8-8F88-F676D00F2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8A3BA39A-4FA8-44CF-8B9F-B02A68348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E00BA5E-7EAA-4508-B6E3-01543B33E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F332D0-AC03-4BBC-8BC0-7E83E66E0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3240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0067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8462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45435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84657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53566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8426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9850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138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50694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830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28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447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62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81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242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33D394-DE52-45B7-946C-65EBFC6CB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24C56F-EFD3-4E27-A9D5-332641F7D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DC472623-FBBA-48E3-A24D-42EB85457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09663"/>
            <a:ext cx="82296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Text Box 9">
            <a:extLst>
              <a:ext uri="{FF2B5EF4-FFF2-40B4-BE49-F238E27FC236}">
                <a16:creationId xmlns:a16="http://schemas.microsoft.com/office/drawing/2014/main" id="{D520829A-8B61-4758-A4D5-23E338D8B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713" y="1076325"/>
            <a:ext cx="31194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itchFamily="2" charset="2"/>
              </a:rPr>
              <a:t></a:t>
            </a:r>
            <a:r>
              <a:rPr lang="en-US" sz="700" b="1">
                <a:latin typeface="Georgia" pitchFamily="18" charset="0"/>
              </a:rPr>
              <a:t>  The Ohio State University</a:t>
            </a:r>
          </a:p>
        </p:txBody>
      </p:sp>
      <p:sp>
        <p:nvSpPr>
          <p:cNvPr id="1030" name="Line 12">
            <a:extLst>
              <a:ext uri="{FF2B5EF4-FFF2-40B4-BE49-F238E27FC236}">
                <a16:creationId xmlns:a16="http://schemas.microsoft.com/office/drawing/2014/main" id="{B204466E-2411-4A34-8D62-29E3B578DF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77938"/>
            <a:ext cx="8229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4" r:id="rId1"/>
    <p:sldLayoutId id="2147487194" r:id="rId2"/>
    <p:sldLayoutId id="2147487195" r:id="rId3"/>
    <p:sldLayoutId id="2147487196" r:id="rId4"/>
    <p:sldLayoutId id="2147487197" r:id="rId5"/>
    <p:sldLayoutId id="2147487198" r:id="rId6"/>
    <p:sldLayoutId id="2147487199" r:id="rId7"/>
    <p:sldLayoutId id="2147487200" r:id="rId8"/>
    <p:sldLayoutId id="2147487201" r:id="rId9"/>
    <p:sldLayoutId id="2147487202" r:id="rId10"/>
    <p:sldLayoutId id="21474872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8142EB-2C24-4166-9C3B-C2A137DE1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Best Practices: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0F88FFE-1308-4087-B7A9-4B26B390B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E44DC2BB-5B12-42E9-AABD-8E40240CD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09663"/>
            <a:ext cx="82296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61E392D2-31D6-430E-8AE8-8D952FA0D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713" y="1076325"/>
            <a:ext cx="31194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itchFamily="2" charset="2"/>
              </a:rPr>
              <a:t></a:t>
            </a:r>
            <a:r>
              <a:rPr lang="en-US" sz="700" b="1">
                <a:latin typeface="Georgia" pitchFamily="18" charset="0"/>
              </a:rPr>
              <a:t>  The Ohio State University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11A0ED10-E8AC-4C1A-9433-922917D7DC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77938"/>
            <a:ext cx="822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5" r:id="rId1"/>
    <p:sldLayoutId id="2147487204" r:id="rId2"/>
    <p:sldLayoutId id="2147487205" r:id="rId3"/>
    <p:sldLayoutId id="2147487206" r:id="rId4"/>
    <p:sldLayoutId id="2147487207" r:id="rId5"/>
    <p:sldLayoutId id="2147487208" r:id="rId6"/>
    <p:sldLayoutId id="2147487209" r:id="rId7"/>
    <p:sldLayoutId id="2147487210" r:id="rId8"/>
    <p:sldLayoutId id="2147487211" r:id="rId9"/>
    <p:sldLayoutId id="2147487212" r:id="rId10"/>
    <p:sldLayoutId id="21474872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>
          <a:solidFill>
            <a:schemeClr val="bg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2300">
          <a:solidFill>
            <a:schemeClr val="bg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bg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A34CD55-0887-4400-B3CF-DB5342EEE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F203FEE-94C6-4F01-A3BD-163553748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48231896-B090-4C19-9999-239DF28D1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09663"/>
            <a:ext cx="82296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07B2330C-BA23-492B-8E6D-B5B15DCFE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713" y="1076325"/>
            <a:ext cx="31194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itchFamily="2" charset="2"/>
              </a:rPr>
              <a:t></a:t>
            </a:r>
            <a:r>
              <a:rPr lang="en-US" sz="700" b="1">
                <a:latin typeface="Georgia" pitchFamily="18" charset="0"/>
              </a:rPr>
              <a:t>  The Ohio State University</a:t>
            </a:r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C4DFDF95-DF24-401D-B3D2-B67305A1DD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77938"/>
            <a:ext cx="8229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6" r:id="rId1"/>
    <p:sldLayoutId id="2147487214" r:id="rId2"/>
    <p:sldLayoutId id="2147487215" r:id="rId3"/>
    <p:sldLayoutId id="2147487216" r:id="rId4"/>
    <p:sldLayoutId id="2147487217" r:id="rId5"/>
    <p:sldLayoutId id="2147487218" r:id="rId6"/>
    <p:sldLayoutId id="2147487219" r:id="rId7"/>
    <p:sldLayoutId id="2147487220" r:id="rId8"/>
    <p:sldLayoutId id="2147487221" r:id="rId9"/>
    <p:sldLayoutId id="2147487222" r:id="rId10"/>
    <p:sldLayoutId id="21474872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01512F-7B33-42CC-B731-2ECDEAF87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72E95FB-6717-4734-BE99-9FBED9B31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0E4DF8FB-4816-48F4-88CD-8D85CED4D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09663"/>
            <a:ext cx="82296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B0C2CF59-B05E-49FD-B511-FA495243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6713" y="1076325"/>
            <a:ext cx="31194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itchFamily="2" charset="2"/>
              </a:rPr>
              <a:t></a:t>
            </a:r>
            <a:r>
              <a:rPr lang="en-US" sz="700" b="1">
                <a:latin typeface="Georgia" pitchFamily="18" charset="0"/>
              </a:rPr>
              <a:t>  The Ohio State University</a:t>
            </a: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id="{794EDA1D-F91A-48DB-A08E-6EE51CEA01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77938"/>
            <a:ext cx="8229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7" r:id="rId1"/>
    <p:sldLayoutId id="2147487224" r:id="rId2"/>
    <p:sldLayoutId id="2147487225" r:id="rId3"/>
    <p:sldLayoutId id="2147487226" r:id="rId4"/>
    <p:sldLayoutId id="2147487227" r:id="rId5"/>
    <p:sldLayoutId id="2147487228" r:id="rId6"/>
    <p:sldLayoutId id="2147487229" r:id="rId7"/>
    <p:sldLayoutId id="2147487230" r:id="rId8"/>
    <p:sldLayoutId id="2147487231" r:id="rId9"/>
    <p:sldLayoutId id="2147487232" r:id="rId10"/>
    <p:sldLayoutId id="21474872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y.com/products/machine-learning-agent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dSzlp0OSzk" TargetMode="External"/><Relationship Id="rId2" Type="http://schemas.openxmlformats.org/officeDocument/2006/relationships/hyperlink" Target="https://learn.unity.com/project/autonomously-moving-agents?uv=2019.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yF0oyarz4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8lV_joQZ5sczN_xHOEXEmfSIt3gYr1Rh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www.youtube.com/watch?v=nnrOhb5UdR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youtube.com/watch?v=V75hgcsCGOM" TargetMode="External"/><Relationship Id="rId4" Type="http://schemas.openxmlformats.org/officeDocument/2006/relationships/hyperlink" Target="https://www.youtube.com/watch?v=db0KWYaWfe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red3d.com/cwr/steer/gdc99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63CB248-6F93-4F57-B8E3-8370AC2835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49275" y="990600"/>
            <a:ext cx="7908925" cy="1371600"/>
          </a:xfrm>
        </p:spPr>
        <p:txBody>
          <a:bodyPr/>
          <a:lstStyle/>
          <a:p>
            <a:pPr algn="ctr" eaLnBrk="1" hangingPunct="1"/>
            <a:r>
              <a:rPr lang="en-US" altLang="en-US" sz="2800"/>
              <a:t>CSE 3541/5541</a:t>
            </a:r>
            <a:br>
              <a:rPr lang="en-US" altLang="en-US" sz="2800"/>
            </a:br>
            <a:r>
              <a:rPr lang="en-US" altLang="en-US" sz="2800"/>
              <a:t> Behavioral – Part 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A2FB64-7C67-4A33-93E5-81D98C330A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65E5AA3-5C28-468B-84BF-5D6C3E99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Code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2F53B06-1D1B-41A3-858E-736B2493E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class OrientedAgent2D {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// Data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Vector3 position;	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GameObject model;	</a:t>
            </a:r>
            <a:r>
              <a:rPr lang="en-US" altLang="en-US" sz="1300"/>
              <a:t>// Use this for geometry and orientation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// Methods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Update(float deltaTime);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TurnLeft();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TurnRight();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MoveForward();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MoveBackward();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};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5227781-5B9D-46E8-9681-8A32CD51E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Knowing the Environment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6DA91462-CC4B-44E1-9003-DA06CE7B6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Vision and other senses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Information available now</a:t>
            </a:r>
          </a:p>
          <a:p>
            <a:pPr lvl="1"/>
            <a:endParaRPr lang="en-US" altLang="en-US"/>
          </a:p>
          <a:p>
            <a:r>
              <a:rPr lang="en-US" altLang="en-US"/>
              <a:t>Memory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Information stored from the past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1541869-8C0D-41FB-BCA7-F807FC23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E713-615E-470C-80C1-2F3320990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General vision</a:t>
            </a:r>
          </a:p>
          <a:p>
            <a:pPr lvl="1"/>
            <a:r>
              <a:rPr lang="en-US" altLang="en-US"/>
              <a:t>What can the actor see?</a:t>
            </a:r>
          </a:p>
          <a:p>
            <a:pPr lvl="1"/>
            <a:endParaRPr lang="en-US" altLang="en-US"/>
          </a:p>
          <a:p>
            <a:r>
              <a:rPr lang="en-US" altLang="en-US"/>
              <a:t>Targeted vision</a:t>
            </a:r>
          </a:p>
          <a:p>
            <a:pPr lvl="1"/>
            <a:r>
              <a:rPr lang="en-US" altLang="en-US"/>
              <a:t>Can the actor see object X?</a:t>
            </a:r>
          </a:p>
          <a:p>
            <a:pPr lvl="1"/>
            <a:endParaRPr lang="en-US" altLang="en-US"/>
          </a:p>
          <a:p>
            <a:r>
              <a:rPr lang="en-US" altLang="en-US"/>
              <a:t>Computation vs accuracy</a:t>
            </a:r>
          </a:p>
          <a:p>
            <a:pPr lvl="1"/>
            <a:r>
              <a:rPr lang="en-US" altLang="en-US"/>
              <a:t>How much of an object needs to be seen to be identified?</a:t>
            </a:r>
          </a:p>
          <a:p>
            <a:pPr lvl="1"/>
            <a:r>
              <a:rPr lang="en-US" altLang="en-US"/>
              <a:t>Need to model visual perception?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E4981F1-8DE1-4B71-982F-73F152E1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Omniscience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4C20DC4-98A3-481C-A134-BD6A8CD9A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Everything in the scene is known</a:t>
            </a:r>
          </a:p>
        </p:txBody>
      </p:sp>
      <p:sp>
        <p:nvSpPr>
          <p:cNvPr id="22532" name="Oval 3">
            <a:extLst>
              <a:ext uri="{FF2B5EF4-FFF2-40B4-BE49-F238E27FC236}">
                <a16:creationId xmlns:a16="http://schemas.microsoft.com/office/drawing/2014/main" id="{2ED99F2F-7F29-42D1-BC31-F511A2FEB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572000"/>
            <a:ext cx="381000" cy="3810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6EA4014-E096-4055-8D23-33195F0729B1}"/>
              </a:ext>
            </a:extLst>
          </p:cNvPr>
          <p:cNvSpPr/>
          <p:nvPr/>
        </p:nvSpPr>
        <p:spPr bwMode="auto">
          <a:xfrm>
            <a:off x="2560638" y="4581525"/>
            <a:ext cx="152400" cy="152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44A019ED-C953-483F-8260-27A2B21E3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048000"/>
            <a:ext cx="838200" cy="3810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F5CF7D54-E65D-4C45-9975-84379910E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19600"/>
            <a:ext cx="457200" cy="3048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566C9534-5851-4AC1-8963-6FEC59DA6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457200" cy="6096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2537" name="Rectangle 8">
            <a:extLst>
              <a:ext uri="{FF2B5EF4-FFF2-40B4-BE49-F238E27FC236}">
                <a16:creationId xmlns:a16="http://schemas.microsoft.com/office/drawing/2014/main" id="{4F77BF89-8654-4959-B361-74D5DB8BE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609600" cy="3810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2538" name="Rectangle 9">
            <a:extLst>
              <a:ext uri="{FF2B5EF4-FFF2-40B4-BE49-F238E27FC236}">
                <a16:creationId xmlns:a16="http://schemas.microsoft.com/office/drawing/2014/main" id="{6A8B81DB-5BE3-4CF3-B871-D07C10E5F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791200"/>
            <a:ext cx="609600" cy="3048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852DB18D-AEF5-41AA-B866-18A261AD5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819400"/>
            <a:ext cx="152400" cy="34290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DAFB347C-B841-4631-915E-3418C786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Limited Omniscience</a:t>
            </a:r>
          </a:p>
        </p:txBody>
      </p:sp>
      <p:sp>
        <p:nvSpPr>
          <p:cNvPr id="23555" name="Oval 3">
            <a:extLst>
              <a:ext uri="{FF2B5EF4-FFF2-40B4-BE49-F238E27FC236}">
                <a16:creationId xmlns:a16="http://schemas.microsoft.com/office/drawing/2014/main" id="{70A3CF9D-C417-4780-83F0-11F732C6F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63" y="3740150"/>
            <a:ext cx="381000" cy="3810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D346C81-D7F9-44EC-8ACD-767AED191A01}"/>
              </a:ext>
            </a:extLst>
          </p:cNvPr>
          <p:cNvSpPr/>
          <p:nvPr/>
        </p:nvSpPr>
        <p:spPr bwMode="auto">
          <a:xfrm>
            <a:off x="3162300" y="3749675"/>
            <a:ext cx="152400" cy="152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" pitchFamily="18" charset="0"/>
              <a:sym typeface="Times" pitchFamily="18" charset="0"/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2BBD1AD-B1DB-4DAA-ACB6-F55DF7071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663" y="2216150"/>
            <a:ext cx="838200" cy="381000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41676008-4326-4BA8-A850-F24E6946B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3587750"/>
            <a:ext cx="457200" cy="3048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AE1665CA-DE77-41AB-ACBC-7B65301FE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063" y="2444750"/>
            <a:ext cx="457200" cy="6096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81DE5B5B-17C4-4396-B801-4B63E8C20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063" y="4273550"/>
            <a:ext cx="609600" cy="381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4D9AEB61-0DF6-4CBD-AA9B-BDF523E99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63" y="4959350"/>
            <a:ext cx="609600" cy="3048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D1AEFF9F-EE25-48F5-B6DB-AFD66D8B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2663" y="1987550"/>
            <a:ext cx="152400" cy="3429000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7901BB0-4DDA-4E09-8DFA-136FFA04F897}"/>
              </a:ext>
            </a:extLst>
          </p:cNvPr>
          <p:cNvSpPr/>
          <p:nvPr/>
        </p:nvSpPr>
        <p:spPr>
          <a:xfrm>
            <a:off x="1096963" y="2101850"/>
            <a:ext cx="4038600" cy="403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218FC18-AFCC-4478-A481-C8A8BEED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 of View</a:t>
            </a:r>
          </a:p>
        </p:txBody>
      </p:sp>
      <p:cxnSp>
        <p:nvCxnSpPr>
          <p:cNvPr id="24579" name="Straight Arrow Connector 4">
            <a:extLst>
              <a:ext uri="{FF2B5EF4-FFF2-40B4-BE49-F238E27FC236}">
                <a16:creationId xmlns:a16="http://schemas.microsoft.com/office/drawing/2014/main" id="{07B1DC17-DC50-4CF9-863D-0284896EC10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667000" y="3190875"/>
            <a:ext cx="2819400" cy="220980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7ACA492-F0BC-4D0F-AE59-03C7C9FB7214}"/>
              </a:ext>
            </a:extLst>
          </p:cNvPr>
          <p:cNvCxnSpPr/>
          <p:nvPr/>
        </p:nvCxnSpPr>
        <p:spPr bwMode="auto">
          <a:xfrm flipV="1">
            <a:off x="2667000" y="4562475"/>
            <a:ext cx="3886200" cy="838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216FE90-5BF2-494A-BDCB-F1209389A010}"/>
              </a:ext>
            </a:extLst>
          </p:cNvPr>
          <p:cNvCxnSpPr/>
          <p:nvPr/>
        </p:nvCxnSpPr>
        <p:spPr bwMode="auto">
          <a:xfrm rot="5400000" flipH="1" flipV="1">
            <a:off x="2019300" y="3152775"/>
            <a:ext cx="2895600" cy="1600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582" name="Oval 11">
            <a:extLst>
              <a:ext uri="{FF2B5EF4-FFF2-40B4-BE49-F238E27FC236}">
                <a16:creationId xmlns:a16="http://schemas.microsoft.com/office/drawing/2014/main" id="{FDF316D3-7003-4201-8E90-F68EF876E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324475"/>
            <a:ext cx="381000" cy="3810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FB86CC-ABEC-488C-90ED-38E6180BE53F}"/>
              </a:ext>
            </a:extLst>
          </p:cNvPr>
          <p:cNvSpPr/>
          <p:nvPr/>
        </p:nvSpPr>
        <p:spPr bwMode="auto">
          <a:xfrm>
            <a:off x="2560638" y="5334000"/>
            <a:ext cx="152400" cy="152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19934A8B-7B92-43F5-A02A-5FE6FB76D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172075"/>
            <a:ext cx="533400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8D031F8D-E7BC-44EE-8C29-4705055A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428875"/>
            <a:ext cx="304800" cy="381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24586" name="Group 23">
            <a:extLst>
              <a:ext uri="{FF2B5EF4-FFF2-40B4-BE49-F238E27FC236}">
                <a16:creationId xmlns:a16="http://schemas.microsoft.com/office/drawing/2014/main" id="{1A87FDE0-FD96-44AB-B7A1-4CE7876FBFD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895475"/>
            <a:ext cx="2286000" cy="2514600"/>
            <a:chOff x="4419600" y="1143000"/>
            <a:chExt cx="2286000" cy="2514600"/>
          </a:xfrm>
        </p:grpSpPr>
        <p:sp>
          <p:nvSpPr>
            <p:cNvPr id="24588" name="Rectangle 13">
              <a:extLst>
                <a:ext uri="{FF2B5EF4-FFF2-40B4-BE49-F238E27FC236}">
                  <a16:creationId xmlns:a16="http://schemas.microsoft.com/office/drawing/2014/main" id="{2D3692C1-B93F-4EBD-A065-792BA96F6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1752600"/>
              <a:ext cx="304800" cy="3048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4589" name="Rectangle 14">
              <a:extLst>
                <a:ext uri="{FF2B5EF4-FFF2-40B4-BE49-F238E27FC236}">
                  <a16:creationId xmlns:a16="http://schemas.microsoft.com/office/drawing/2014/main" id="{45DC5BDF-453D-4468-9E74-26AB4C048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1143000"/>
              <a:ext cx="457200" cy="3048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4590" name="Rectangle 15">
              <a:extLst>
                <a:ext uri="{FF2B5EF4-FFF2-40B4-BE49-F238E27FC236}">
                  <a16:creationId xmlns:a16="http://schemas.microsoft.com/office/drawing/2014/main" id="{A5E4FB4C-11CB-4D1B-B34C-436E916FA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3200400"/>
              <a:ext cx="304800" cy="3048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4591" name="Rectangle 16">
              <a:extLst>
                <a:ext uri="{FF2B5EF4-FFF2-40B4-BE49-F238E27FC236}">
                  <a16:creationId xmlns:a16="http://schemas.microsoft.com/office/drawing/2014/main" id="{6BE2E26C-F8D9-46F8-A89D-252F99FA6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600" y="2514600"/>
              <a:ext cx="381000" cy="2286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4592" name="Rectangle 19">
              <a:extLst>
                <a:ext uri="{FF2B5EF4-FFF2-40B4-BE49-F238E27FC236}">
                  <a16:creationId xmlns:a16="http://schemas.microsoft.com/office/drawing/2014/main" id="{30C5EC81-237E-407D-B52A-8EEF939DA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2438400"/>
              <a:ext cx="76200" cy="12192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4593" name="Rectangle 20">
              <a:extLst>
                <a:ext uri="{FF2B5EF4-FFF2-40B4-BE49-F238E27FC236}">
                  <a16:creationId xmlns:a16="http://schemas.microsoft.com/office/drawing/2014/main" id="{CBE12B98-AD9A-4D0E-A5FC-EAD59EAA3D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00" y="2743200"/>
              <a:ext cx="381000" cy="3810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</p:grpSp>
      <p:sp>
        <p:nvSpPr>
          <p:cNvPr id="24587" name="Rectangle 17">
            <a:extLst>
              <a:ext uri="{FF2B5EF4-FFF2-40B4-BE49-F238E27FC236}">
                <a16:creationId xmlns:a16="http://schemas.microsoft.com/office/drawing/2014/main" id="{73238264-6A33-470D-9E9D-89E6D707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14875"/>
            <a:ext cx="533400" cy="304800"/>
          </a:xfrm>
          <a:prstGeom prst="rect">
            <a:avLst/>
          </a:prstGeom>
          <a:solidFill>
            <a:srgbClr val="FFC000">
              <a:alpha val="45882"/>
            </a:srgbClr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A27DE2E-50D8-4E00-A35B-509D023F1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 of View</a:t>
            </a:r>
          </a:p>
        </p:txBody>
      </p:sp>
      <p:cxnSp>
        <p:nvCxnSpPr>
          <p:cNvPr id="25603" name="Straight Arrow Connector 4">
            <a:extLst>
              <a:ext uri="{FF2B5EF4-FFF2-40B4-BE49-F238E27FC236}">
                <a16:creationId xmlns:a16="http://schemas.microsoft.com/office/drawing/2014/main" id="{4417934A-C406-4DE9-A4B1-D8F2CEE69D1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667000" y="3205163"/>
            <a:ext cx="2819400" cy="220980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6787572-D5F4-446E-8674-DFECBC679D61}"/>
              </a:ext>
            </a:extLst>
          </p:cNvPr>
          <p:cNvCxnSpPr/>
          <p:nvPr/>
        </p:nvCxnSpPr>
        <p:spPr bwMode="auto">
          <a:xfrm flipV="1">
            <a:off x="2667000" y="4576763"/>
            <a:ext cx="3886200" cy="838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3A2BDF-3C27-45B5-895C-D7B83A4DDDDF}"/>
              </a:ext>
            </a:extLst>
          </p:cNvPr>
          <p:cNvCxnSpPr/>
          <p:nvPr/>
        </p:nvCxnSpPr>
        <p:spPr bwMode="auto">
          <a:xfrm rot="5400000" flipH="1" flipV="1">
            <a:off x="2019300" y="3167063"/>
            <a:ext cx="2895600" cy="1600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606" name="Oval 11">
            <a:extLst>
              <a:ext uri="{FF2B5EF4-FFF2-40B4-BE49-F238E27FC236}">
                <a16:creationId xmlns:a16="http://schemas.microsoft.com/office/drawing/2014/main" id="{E26F468F-2CC1-40F1-9D28-D671CA7D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338763"/>
            <a:ext cx="381000" cy="3810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BF5E8C-0FBC-40F9-B5E8-17E3E5084F8D}"/>
              </a:ext>
            </a:extLst>
          </p:cNvPr>
          <p:cNvSpPr/>
          <p:nvPr/>
        </p:nvSpPr>
        <p:spPr bwMode="auto">
          <a:xfrm>
            <a:off x="2560638" y="5348288"/>
            <a:ext cx="152400" cy="152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EBD7DB31-E5BB-456E-9471-D2EFDE07F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186363"/>
            <a:ext cx="533400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1D73C65A-FE82-4483-96FD-92E650649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443163"/>
            <a:ext cx="304800" cy="381000"/>
          </a:xfrm>
          <a:prstGeom prst="rect">
            <a:avLst/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25610" name="Group 23">
            <a:extLst>
              <a:ext uri="{FF2B5EF4-FFF2-40B4-BE49-F238E27FC236}">
                <a16:creationId xmlns:a16="http://schemas.microsoft.com/office/drawing/2014/main" id="{9B25277A-DE91-49ED-B587-E5D08F5A974A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909763"/>
            <a:ext cx="2286000" cy="2514600"/>
            <a:chOff x="4419600" y="1143000"/>
            <a:chExt cx="2286000" cy="2514600"/>
          </a:xfrm>
        </p:grpSpPr>
        <p:sp>
          <p:nvSpPr>
            <p:cNvPr id="25617" name="Rectangle 13">
              <a:extLst>
                <a:ext uri="{FF2B5EF4-FFF2-40B4-BE49-F238E27FC236}">
                  <a16:creationId xmlns:a16="http://schemas.microsoft.com/office/drawing/2014/main" id="{CAE1A9B4-5853-4C45-B9E8-E149BDA66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0" y="1752600"/>
              <a:ext cx="304800" cy="3048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5618" name="Rectangle 14">
              <a:extLst>
                <a:ext uri="{FF2B5EF4-FFF2-40B4-BE49-F238E27FC236}">
                  <a16:creationId xmlns:a16="http://schemas.microsoft.com/office/drawing/2014/main" id="{EBE2E644-F0F9-4767-8C82-9AEAEFC5F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3600" y="1143000"/>
              <a:ext cx="457200" cy="3048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5619" name="Rectangle 15">
              <a:extLst>
                <a:ext uri="{FF2B5EF4-FFF2-40B4-BE49-F238E27FC236}">
                  <a16:creationId xmlns:a16="http://schemas.microsoft.com/office/drawing/2014/main" id="{C200D0AB-3397-4D78-868F-866D9FA52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0200" y="3200400"/>
              <a:ext cx="304800" cy="3048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5620" name="Rectangle 16">
              <a:extLst>
                <a:ext uri="{FF2B5EF4-FFF2-40B4-BE49-F238E27FC236}">
                  <a16:creationId xmlns:a16="http://schemas.microsoft.com/office/drawing/2014/main" id="{5D7C56EF-4618-4234-B5A4-D533D8460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600" y="2514600"/>
              <a:ext cx="381000" cy="2286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5621" name="Rectangle 19">
              <a:extLst>
                <a:ext uri="{FF2B5EF4-FFF2-40B4-BE49-F238E27FC236}">
                  <a16:creationId xmlns:a16="http://schemas.microsoft.com/office/drawing/2014/main" id="{6862BD91-9ADB-4174-9021-6BB47962C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9800" y="2438400"/>
              <a:ext cx="76200" cy="12192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5622" name="Rectangle 20">
              <a:extLst>
                <a:ext uri="{FF2B5EF4-FFF2-40B4-BE49-F238E27FC236}">
                  <a16:creationId xmlns:a16="http://schemas.microsoft.com/office/drawing/2014/main" id="{9688517C-E35F-4433-8234-7C461A2EE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00" y="2743200"/>
              <a:ext cx="381000" cy="3810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</p:grpSp>
      <p:sp>
        <p:nvSpPr>
          <p:cNvPr id="25611" name="Rectangle 17">
            <a:extLst>
              <a:ext uri="{FF2B5EF4-FFF2-40B4-BE49-F238E27FC236}">
                <a16:creationId xmlns:a16="http://schemas.microsoft.com/office/drawing/2014/main" id="{62BACDCA-7358-492F-9066-A7C1839BD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9163"/>
            <a:ext cx="533400" cy="304800"/>
          </a:xfrm>
          <a:prstGeom prst="rect">
            <a:avLst/>
          </a:prstGeom>
          <a:solidFill>
            <a:srgbClr val="FFC000">
              <a:alpha val="45882"/>
            </a:srgbClr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5612" name="TextBox 18">
            <a:extLst>
              <a:ext uri="{FF2B5EF4-FFF2-40B4-BE49-F238E27FC236}">
                <a16:creationId xmlns:a16="http://schemas.microsoft.com/office/drawing/2014/main" id="{5E798CEB-BEF6-4DC5-BBF8-E336D5DC7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86063"/>
            <a:ext cx="243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Orientation Vector (O)</a:t>
            </a:r>
          </a:p>
        </p:txBody>
      </p:sp>
      <p:cxnSp>
        <p:nvCxnSpPr>
          <p:cNvPr id="25613" name="Straight Arrow Connector 4">
            <a:extLst>
              <a:ext uri="{FF2B5EF4-FFF2-40B4-BE49-F238E27FC236}">
                <a16:creationId xmlns:a16="http://schemas.microsoft.com/office/drawing/2014/main" id="{69AC5EF4-81A9-41ED-952C-0754D6B8CD2F}"/>
              </a:ext>
            </a:extLst>
          </p:cNvPr>
          <p:cNvCxnSpPr>
            <a:cxnSpLocks noChangeShapeType="1"/>
            <a:stCxn id="8" idx="2"/>
          </p:cNvCxnSpPr>
          <p:nvPr/>
        </p:nvCxnSpPr>
        <p:spPr bwMode="auto">
          <a:xfrm flipV="1">
            <a:off x="2560638" y="3890963"/>
            <a:ext cx="4144962" cy="1533525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4" name="TextBox 20">
            <a:extLst>
              <a:ext uri="{FF2B5EF4-FFF2-40B4-BE49-F238E27FC236}">
                <a16:creationId xmlns:a16="http://schemas.microsoft.com/office/drawing/2014/main" id="{38FCA112-B529-4C4B-B001-C1EEB63B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3700463"/>
            <a:ext cx="1819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Vector from agent to vertex (V)</a:t>
            </a:r>
          </a:p>
        </p:txBody>
      </p:sp>
      <p:sp>
        <p:nvSpPr>
          <p:cNvPr id="25615" name="TextBox 21">
            <a:extLst>
              <a:ext uri="{FF2B5EF4-FFF2-40B4-BE49-F238E27FC236}">
                <a16:creationId xmlns:a16="http://schemas.microsoft.com/office/drawing/2014/main" id="{88F91B48-9B97-4B82-86A4-D615331BC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384925"/>
            <a:ext cx="8285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Inside the cone when the angle between O and V is less then or equal to </a:t>
            </a:r>
            <a:r>
              <a:rPr lang="el-GR" altLang="en-US" sz="1400">
                <a:cs typeface="Arial" panose="020B0604020202020204" pitchFamily="34" charset="0"/>
              </a:rPr>
              <a:t>θ</a:t>
            </a:r>
            <a:r>
              <a:rPr lang="en-US" altLang="en-US" sz="1400">
                <a:cs typeface="Arial" panose="020B0604020202020204" pitchFamily="34" charset="0"/>
              </a:rPr>
              <a:t>/2</a:t>
            </a: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C19FB289-F719-4161-91D2-2903483AB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60245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Angle of cone = </a:t>
            </a:r>
            <a:r>
              <a:rPr lang="el-GR" altLang="en-US" sz="1400">
                <a:latin typeface="Calibri" panose="020F0502020204030204" pitchFamily="34" charset="0"/>
                <a:cs typeface="Arial" panose="020B0604020202020204" pitchFamily="34" charset="0"/>
              </a:rPr>
              <a:t>θ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639518A-B889-4F7D-93A7-7F789C4A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 of View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18B769A5-267F-4F03-A67D-5DB1BD24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dirty="0"/>
              <a:t>Vector3 </a:t>
            </a:r>
            <a:r>
              <a:rPr lang="en-US" altLang="en-US" sz="2000" dirty="0" err="1"/>
              <a:t>agentPosition</a:t>
            </a:r>
            <a:r>
              <a:rPr lang="en-US" altLang="en-US" sz="2000" dirty="0"/>
              <a:t>, orientation, </a:t>
            </a:r>
            <a:r>
              <a:rPr lang="en-US" altLang="en-US" sz="2000" dirty="0" err="1"/>
              <a:t>objectPosition</a:t>
            </a:r>
            <a:r>
              <a:rPr lang="en-US" altLang="en-US" sz="2000" dirty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dirty="0"/>
              <a:t>float </a:t>
            </a:r>
            <a:r>
              <a:rPr lang="en-US" altLang="en-US" sz="2000" dirty="0" err="1"/>
              <a:t>cosVisionLimit</a:t>
            </a:r>
            <a:r>
              <a:rPr lang="en-US" altLang="en-US" sz="2000" dirty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dirty="0"/>
              <a:t>Vector3  </a:t>
            </a:r>
            <a:r>
              <a:rPr lang="en-US" altLang="en-US" sz="2000" dirty="0" err="1"/>
              <a:t>agentToVertex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objectPosition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agentPosition</a:t>
            </a:r>
            <a:r>
              <a:rPr lang="en-US" altLang="en-US" sz="2000" dirty="0"/>
              <a:t>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dirty="0" err="1"/>
              <a:t>agentToVertex.Normalize</a:t>
            </a:r>
            <a:r>
              <a:rPr lang="en-US" altLang="en-US" sz="2000" dirty="0"/>
              <a:t>();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dirty="0"/>
              <a:t>if(Vector3.Dot(</a:t>
            </a:r>
            <a:r>
              <a:rPr lang="en-US" altLang="en-US" sz="2000" dirty="0" err="1"/>
              <a:t>agentToVertex</a:t>
            </a:r>
            <a:r>
              <a:rPr lang="en-US" altLang="en-US" sz="2000" dirty="0"/>
              <a:t>, orientation) &gt; </a:t>
            </a:r>
            <a:r>
              <a:rPr lang="en-US" altLang="en-US" sz="2000" dirty="0" err="1"/>
              <a:t>cosVisionLimit</a:t>
            </a:r>
            <a:r>
              <a:rPr lang="en-US" altLang="en-US" sz="2000" dirty="0"/>
              <a:t>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000" dirty="0"/>
              <a:t>	// agent can see object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5BD7FD7-0F86-4A4A-898D-93C020CF9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Occluded Vision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2E1BA30-DB96-44BC-9615-B997FDC72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Ray casting with collision detection – sample the environment</a:t>
            </a:r>
          </a:p>
        </p:txBody>
      </p:sp>
      <p:grpSp>
        <p:nvGrpSpPr>
          <p:cNvPr id="27652" name="Group 32">
            <a:extLst>
              <a:ext uri="{FF2B5EF4-FFF2-40B4-BE49-F238E27FC236}">
                <a16:creationId xmlns:a16="http://schemas.microsoft.com/office/drawing/2014/main" id="{EC5D555A-EDDE-4D1B-8ADF-AFD33195A5ED}"/>
              </a:ext>
            </a:extLst>
          </p:cNvPr>
          <p:cNvGrpSpPr>
            <a:grpSpLocks/>
          </p:cNvGrpSpPr>
          <p:nvPr/>
        </p:nvGrpSpPr>
        <p:grpSpPr bwMode="auto">
          <a:xfrm>
            <a:off x="2811463" y="2882900"/>
            <a:ext cx="3733800" cy="3657600"/>
            <a:chOff x="990600" y="2057400"/>
            <a:chExt cx="3733800" cy="3657600"/>
          </a:xfrm>
        </p:grpSpPr>
        <p:sp>
          <p:nvSpPr>
            <p:cNvPr id="27653" name="Oval 3">
              <a:extLst>
                <a:ext uri="{FF2B5EF4-FFF2-40B4-BE49-F238E27FC236}">
                  <a16:creationId xmlns:a16="http://schemas.microsoft.com/office/drawing/2014/main" id="{43A9F735-F085-4252-801B-E6683ED43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600" y="5334000"/>
              <a:ext cx="381000" cy="381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8EA44EE-9DAA-4CB8-A79B-DAB57CF04BE1}"/>
                </a:ext>
              </a:extLst>
            </p:cNvPr>
            <p:cNvSpPr/>
            <p:nvPr/>
          </p:nvSpPr>
          <p:spPr bwMode="auto">
            <a:xfrm>
              <a:off x="1189037" y="5343525"/>
              <a:ext cx="152400" cy="1524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>
                <a:latin typeface="Times" panose="02020603050405020304" pitchFamily="18" charset="0"/>
                <a:sym typeface="Times" panose="02020603050405020304" pitchFamily="18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3D98880-3814-46FC-A98E-51F3F0699DD1}"/>
                </a:ext>
              </a:extLst>
            </p:cNvPr>
            <p:cNvCxnSpPr>
              <a:stCxn id="7" idx="0"/>
            </p:cNvCxnSpPr>
            <p:nvPr/>
          </p:nvCxnSpPr>
          <p:spPr bwMode="auto">
            <a:xfrm rot="5400000" flipH="1" flipV="1">
              <a:off x="1008856" y="2542381"/>
              <a:ext cx="3057525" cy="25447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656" name="Straight Arrow Connector 9">
              <a:extLst>
                <a:ext uri="{FF2B5EF4-FFF2-40B4-BE49-F238E27FC236}">
                  <a16:creationId xmlns:a16="http://schemas.microsoft.com/office/drawing/2014/main" id="{6C0D157B-08D6-4363-B2F9-23C17F690972}"/>
                </a:ext>
              </a:extLst>
            </p:cNvPr>
            <p:cNvCxnSpPr>
              <a:cxnSpLocks noChangeShapeType="1"/>
              <a:stCxn id="7" idx="1"/>
            </p:cNvCxnSpPr>
            <p:nvPr/>
          </p:nvCxnSpPr>
          <p:spPr bwMode="auto">
            <a:xfrm rot="5400000" flipH="1" flipV="1">
              <a:off x="1923004" y="2564970"/>
              <a:ext cx="2089766" cy="3513026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7" name="Straight Arrow Connector 14">
              <a:extLst>
                <a:ext uri="{FF2B5EF4-FFF2-40B4-BE49-F238E27FC236}">
                  <a16:creationId xmlns:a16="http://schemas.microsoft.com/office/drawing/2014/main" id="{4E09D800-D175-402D-AA5E-58E72932E96A}"/>
                </a:ext>
              </a:extLst>
            </p:cNvPr>
            <p:cNvCxnSpPr>
              <a:cxnSpLocks noChangeShapeType="1"/>
              <a:stCxn id="7" idx="7"/>
            </p:cNvCxnSpPr>
            <p:nvPr/>
          </p:nvCxnSpPr>
          <p:spPr bwMode="auto">
            <a:xfrm rot="5400000" flipH="1" flipV="1">
              <a:off x="643386" y="4180952"/>
              <a:ext cx="1861166" cy="509662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58" name="Straight Arrow Connector 17">
              <a:extLst>
                <a:ext uri="{FF2B5EF4-FFF2-40B4-BE49-F238E27FC236}">
                  <a16:creationId xmlns:a16="http://schemas.microsoft.com/office/drawing/2014/main" id="{90FB04FB-9426-4664-B429-B8F9278119A2}"/>
                </a:ext>
              </a:extLst>
            </p:cNvPr>
            <p:cNvCxnSpPr>
              <a:cxnSpLocks noChangeShapeType="1"/>
              <a:stCxn id="7" idx="0"/>
            </p:cNvCxnSpPr>
            <p:nvPr/>
          </p:nvCxnSpPr>
          <p:spPr bwMode="auto">
            <a:xfrm rot="5400000" flipH="1" flipV="1">
              <a:off x="894304" y="3952352"/>
              <a:ext cx="1762648" cy="1020744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59" name="Rectangle 30">
              <a:extLst>
                <a:ext uri="{FF2B5EF4-FFF2-40B4-BE49-F238E27FC236}">
                  <a16:creationId xmlns:a16="http://schemas.microsoft.com/office/drawing/2014/main" id="{3E9C41B5-839B-496D-927F-4C01D9F51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3352800"/>
              <a:ext cx="533400" cy="4572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7660" name="Rectangle 31">
              <a:extLst>
                <a:ext uri="{FF2B5EF4-FFF2-40B4-BE49-F238E27FC236}">
                  <a16:creationId xmlns:a16="http://schemas.microsoft.com/office/drawing/2014/main" id="{13293999-F2AD-46F2-8A14-CC5ED0AEE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457" y="2057400"/>
              <a:ext cx="304800" cy="228600"/>
            </a:xfrm>
            <a:prstGeom prst="rect">
              <a:avLst/>
            </a:prstGeom>
            <a:solidFill>
              <a:srgbClr val="FF00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cxnSp>
          <p:nvCxnSpPr>
            <p:cNvPr id="27661" name="Straight Arrow Connector 7">
              <a:extLst>
                <a:ext uri="{FF2B5EF4-FFF2-40B4-BE49-F238E27FC236}">
                  <a16:creationId xmlns:a16="http://schemas.microsoft.com/office/drawing/2014/main" id="{3C6F71F9-B351-4592-90F6-7425A09D2C86}"/>
                </a:ext>
              </a:extLst>
            </p:cNvPr>
            <p:cNvCxnSpPr>
              <a:cxnSpLocks noChangeShapeType="1"/>
              <a:stCxn id="7" idx="2"/>
            </p:cNvCxnSpPr>
            <p:nvPr/>
          </p:nvCxnSpPr>
          <p:spPr bwMode="auto">
            <a:xfrm rot="10800000" flipH="1">
              <a:off x="1189056" y="3657600"/>
              <a:ext cx="2011344" cy="1762648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662" name="Straight Arrow Connector 20">
              <a:extLst>
                <a:ext uri="{FF2B5EF4-FFF2-40B4-BE49-F238E27FC236}">
                  <a16:creationId xmlns:a16="http://schemas.microsoft.com/office/drawing/2014/main" id="{441341D4-D333-4221-A174-104E40AC7FAD}"/>
                </a:ext>
              </a:extLst>
            </p:cNvPr>
            <p:cNvCxnSpPr>
              <a:cxnSpLocks noChangeShapeType="1"/>
              <a:stCxn id="7" idx="1"/>
            </p:cNvCxnSpPr>
            <p:nvPr/>
          </p:nvCxnSpPr>
          <p:spPr bwMode="auto">
            <a:xfrm rot="5400000" flipH="1" flipV="1">
              <a:off x="1503904" y="3441270"/>
              <a:ext cx="1632566" cy="2217626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AE1A2-50C9-4700-8E68-8034CDCB8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Target-testing Vision (per object)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720729C-FBD4-4BDE-BF4A-574C0CB6B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335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>
            <a:spAutoFit/>
          </a:bodyPr>
          <a:lstStyle>
            <a:lvl1pPr marL="39688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Can the actor see X?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Cast a ray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	</a:t>
            </a:r>
          </a:p>
        </p:txBody>
      </p:sp>
      <p:grpSp>
        <p:nvGrpSpPr>
          <p:cNvPr id="28676" name="Group 78">
            <a:extLst>
              <a:ext uri="{FF2B5EF4-FFF2-40B4-BE49-F238E27FC236}">
                <a16:creationId xmlns:a16="http://schemas.microsoft.com/office/drawing/2014/main" id="{065365CA-59C1-4B3A-8768-A0F123E97CE5}"/>
              </a:ext>
            </a:extLst>
          </p:cNvPr>
          <p:cNvGrpSpPr>
            <a:grpSpLocks/>
          </p:cNvGrpSpPr>
          <p:nvPr/>
        </p:nvGrpSpPr>
        <p:grpSpPr bwMode="auto">
          <a:xfrm>
            <a:off x="398463" y="2667000"/>
            <a:ext cx="3505200" cy="3035300"/>
            <a:chOff x="966536" y="2667000"/>
            <a:chExt cx="3505201" cy="3035968"/>
          </a:xfrm>
        </p:grpSpPr>
        <p:sp>
          <p:nvSpPr>
            <p:cNvPr id="28692" name="Oval 3">
              <a:extLst>
                <a:ext uri="{FF2B5EF4-FFF2-40B4-BE49-F238E27FC236}">
                  <a16:creationId xmlns:a16="http://schemas.microsoft.com/office/drawing/2014/main" id="{88477ECB-36AC-47D8-8061-FDC721FD3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536" y="5321968"/>
              <a:ext cx="381000" cy="381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10420B3-470C-432B-A34F-67D71194306A}"/>
                </a:ext>
              </a:extLst>
            </p:cNvPr>
            <p:cNvSpPr/>
            <p:nvPr/>
          </p:nvSpPr>
          <p:spPr bwMode="auto">
            <a:xfrm>
              <a:off x="1164973" y="5331411"/>
              <a:ext cx="152400" cy="152434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>
                <a:latin typeface="Times" panose="02020603050405020304" pitchFamily="18" charset="0"/>
                <a:sym typeface="Times" panose="02020603050405020304" pitchFamily="18" charset="0"/>
              </a:endParaRPr>
            </a:p>
          </p:txBody>
        </p:sp>
        <p:sp>
          <p:nvSpPr>
            <p:cNvPr id="28694" name="Rectangle 30">
              <a:extLst>
                <a:ext uri="{FF2B5EF4-FFF2-40B4-BE49-F238E27FC236}">
                  <a16:creationId xmlns:a16="http://schemas.microsoft.com/office/drawing/2014/main" id="{ED5ACFF7-E9F6-4E2A-9B9E-A216B6FF9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400" y="3962400"/>
              <a:ext cx="533400" cy="457200"/>
            </a:xfrm>
            <a:prstGeom prst="rect">
              <a:avLst/>
            </a:prstGeom>
            <a:solidFill>
              <a:srgbClr val="00D097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8695" name="Rectangle 39">
              <a:extLst>
                <a:ext uri="{FF2B5EF4-FFF2-40B4-BE49-F238E27FC236}">
                  <a16:creationId xmlns:a16="http://schemas.microsoft.com/office/drawing/2014/main" id="{5176E787-A6A1-4BAC-A688-201F6E5E1A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38600" y="2667000"/>
              <a:ext cx="433137" cy="332874"/>
            </a:xfrm>
            <a:prstGeom prst="rect">
              <a:avLst/>
            </a:prstGeom>
            <a:solidFill>
              <a:srgbClr val="FF00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cxnSp>
          <p:nvCxnSpPr>
            <p:cNvPr id="28696" name="Straight Arrow Connector 35">
              <a:extLst>
                <a:ext uri="{FF2B5EF4-FFF2-40B4-BE49-F238E27FC236}">
                  <a16:creationId xmlns:a16="http://schemas.microsoft.com/office/drawing/2014/main" id="{F8D57A98-8B5D-4B9F-8B30-E02E9C2B7E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544074" y="2646926"/>
              <a:ext cx="2486808" cy="2831756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2533" name="Rectangle 3">
            <a:extLst>
              <a:ext uri="{FF2B5EF4-FFF2-40B4-BE49-F238E27FC236}">
                <a16:creationId xmlns:a16="http://schemas.microsoft.com/office/drawing/2014/main" id="{57F0C77B-42F4-41F7-ABA3-0969E4657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600200"/>
            <a:ext cx="3352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>
            <a:spAutoFit/>
          </a:bodyPr>
          <a:lstStyle>
            <a:lvl1pPr marL="39688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cs typeface="Arial" panose="020B0604020202020204" pitchFamily="34" charset="0"/>
              </a:rPr>
              <a:t>How well can the actor see X?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cs typeface="Arial" panose="020B0604020202020204" pitchFamily="34" charset="0"/>
              </a:rPr>
              <a:t>Use multiple rays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cs typeface="Arial" panose="020B0604020202020204" pitchFamily="34" charset="0"/>
              </a:rPr>
              <a:t>	</a:t>
            </a:r>
          </a:p>
        </p:txBody>
      </p:sp>
      <p:grpSp>
        <p:nvGrpSpPr>
          <p:cNvPr id="22534" name="Group 80">
            <a:extLst>
              <a:ext uri="{FF2B5EF4-FFF2-40B4-BE49-F238E27FC236}">
                <a16:creationId xmlns:a16="http://schemas.microsoft.com/office/drawing/2014/main" id="{B1DD4A0A-06AE-45C7-B8E9-3F0493FA5993}"/>
              </a:ext>
            </a:extLst>
          </p:cNvPr>
          <p:cNvGrpSpPr>
            <a:grpSpLocks/>
          </p:cNvGrpSpPr>
          <p:nvPr/>
        </p:nvGrpSpPr>
        <p:grpSpPr bwMode="auto">
          <a:xfrm>
            <a:off x="4875213" y="2366963"/>
            <a:ext cx="2895600" cy="3429000"/>
            <a:chOff x="5257800" y="2286000"/>
            <a:chExt cx="2895600" cy="3429000"/>
          </a:xfrm>
        </p:grpSpPr>
        <p:sp>
          <p:nvSpPr>
            <p:cNvPr id="28680" name="Oval 53">
              <a:extLst>
                <a:ext uri="{FF2B5EF4-FFF2-40B4-BE49-F238E27FC236}">
                  <a16:creationId xmlns:a16="http://schemas.microsoft.com/office/drawing/2014/main" id="{1B5CDBF6-5409-42BC-95C5-8FCE8E321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5334000"/>
              <a:ext cx="381000" cy="3810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30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Char char="o"/>
                <a:defRPr sz="23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5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cs typeface="Arial" panose="020B0604020202020204" pitchFamily="34" charset="0"/>
              </a:endParaRPr>
            </a:p>
          </p:txBody>
        </p:sp>
        <p:grpSp>
          <p:nvGrpSpPr>
            <p:cNvPr id="28681" name="Group 79">
              <a:extLst>
                <a:ext uri="{FF2B5EF4-FFF2-40B4-BE49-F238E27FC236}">
                  <a16:creationId xmlns:a16="http://schemas.microsoft.com/office/drawing/2014/main" id="{B1B1A9DC-1D62-4641-90F3-6EFC6A57FD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56256" y="2286000"/>
              <a:ext cx="2697144" cy="3210448"/>
              <a:chOff x="5456256" y="2286000"/>
              <a:chExt cx="2697144" cy="3210448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F67B0B9-7350-4DB9-9F8C-9174D8A12241}"/>
                  </a:ext>
                </a:extLst>
              </p:cNvPr>
              <p:cNvSpPr/>
              <p:nvPr/>
            </p:nvSpPr>
            <p:spPr bwMode="auto">
              <a:xfrm>
                <a:off x="5456237" y="5343525"/>
                <a:ext cx="152400" cy="152400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en-US">
                  <a:latin typeface="Times" panose="02020603050405020304" pitchFamily="18" charset="0"/>
                  <a:sym typeface="Times" panose="02020603050405020304" pitchFamily="18" charset="0"/>
                </a:endParaRPr>
              </a:p>
            </p:txBody>
          </p:sp>
          <p:sp>
            <p:nvSpPr>
              <p:cNvPr id="28683" name="Rectangle 57">
                <a:extLst>
                  <a:ext uri="{FF2B5EF4-FFF2-40B4-BE49-F238E27FC236}">
                    <a16:creationId xmlns:a16="http://schemas.microsoft.com/office/drawing/2014/main" id="{A61D5477-4BE1-4F2E-BE1A-AAD7E10A2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5000" y="3886200"/>
                <a:ext cx="533400" cy="457200"/>
              </a:xfrm>
              <a:prstGeom prst="rect">
                <a:avLst/>
              </a:prstGeom>
              <a:solidFill>
                <a:srgbClr val="00D097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8684" name="Rectangle 58">
                <a:extLst>
                  <a:ext uri="{FF2B5EF4-FFF2-40B4-BE49-F238E27FC236}">
                    <a16:creationId xmlns:a16="http://schemas.microsoft.com/office/drawing/2014/main" id="{8894E6AF-1EF7-4E1B-A811-B9F7A19DE2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858000" y="2286000"/>
                <a:ext cx="1295400" cy="152400"/>
              </a:xfrm>
              <a:prstGeom prst="rect">
                <a:avLst/>
              </a:prstGeom>
              <a:solidFill>
                <a:srgbClr val="FF00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8685" name="Rectangle 63">
                <a:extLst>
                  <a:ext uri="{FF2B5EF4-FFF2-40B4-BE49-F238E27FC236}">
                    <a16:creationId xmlns:a16="http://schemas.microsoft.com/office/drawing/2014/main" id="{3EE549F9-7385-4AA7-902F-1EB8AF403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0400" y="3429000"/>
                <a:ext cx="914400" cy="304800"/>
              </a:xfrm>
              <a:prstGeom prst="rect">
                <a:avLst/>
              </a:prstGeom>
              <a:solidFill>
                <a:srgbClr val="00D097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8686" name="Rectangle 64">
                <a:extLst>
                  <a:ext uri="{FF2B5EF4-FFF2-40B4-BE49-F238E27FC236}">
                    <a16:creationId xmlns:a16="http://schemas.microsoft.com/office/drawing/2014/main" id="{4DD128A1-44E7-4E80-9A55-C1BE355910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5000" y="3429000"/>
                <a:ext cx="990600" cy="228600"/>
              </a:xfrm>
              <a:prstGeom prst="rect">
                <a:avLst/>
              </a:prstGeom>
              <a:solidFill>
                <a:srgbClr val="00D097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8687" name="Rectangle 65">
                <a:extLst>
                  <a:ext uri="{FF2B5EF4-FFF2-40B4-BE49-F238E27FC236}">
                    <a16:creationId xmlns:a16="http://schemas.microsoft.com/office/drawing/2014/main" id="{357C4FBE-1E3D-47EB-AEC0-577B925EB2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91400" y="2895600"/>
                <a:ext cx="533400" cy="457200"/>
              </a:xfrm>
              <a:prstGeom prst="rect">
                <a:avLst/>
              </a:prstGeom>
              <a:solidFill>
                <a:srgbClr val="00D097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sp>
            <p:nvSpPr>
              <p:cNvPr id="28688" name="Rectangle 66">
                <a:extLst>
                  <a:ext uri="{FF2B5EF4-FFF2-40B4-BE49-F238E27FC236}">
                    <a16:creationId xmlns:a16="http://schemas.microsoft.com/office/drawing/2014/main" id="{F391F27F-77D9-4A03-84EC-3C5B3521F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6000" y="2743200"/>
                <a:ext cx="533400" cy="457200"/>
              </a:xfrm>
              <a:prstGeom prst="rect">
                <a:avLst/>
              </a:prstGeom>
              <a:solidFill>
                <a:srgbClr val="00D097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3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Char char="o"/>
                  <a:defRPr sz="23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>
                  <a:cs typeface="Arial" panose="020B0604020202020204" pitchFamily="34" charset="0"/>
                </a:endParaRPr>
              </a:p>
            </p:txBody>
          </p:sp>
          <p:cxnSp>
            <p:nvCxnSpPr>
              <p:cNvPr id="28689" name="Straight Arrow Connector 68">
                <a:extLst>
                  <a:ext uri="{FF2B5EF4-FFF2-40B4-BE49-F238E27FC236}">
                    <a16:creationId xmlns:a16="http://schemas.microsoft.com/office/drawing/2014/main" id="{E1DC5C18-4290-48F6-8A2A-D46FDE490C5F}"/>
                  </a:ext>
                </a:extLst>
              </p:cNvPr>
              <p:cNvCxnSpPr>
                <a:cxnSpLocks noChangeShapeType="1"/>
                <a:stCxn id="15" idx="7"/>
              </p:cNvCxnSpPr>
              <p:nvPr/>
            </p:nvCxnSpPr>
            <p:spPr bwMode="auto">
              <a:xfrm rot="5400000" flipH="1" flipV="1">
                <a:off x="4720086" y="3152252"/>
                <a:ext cx="3080366" cy="1347862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0" name="Straight Arrow Connector 69">
                <a:extLst>
                  <a:ext uri="{FF2B5EF4-FFF2-40B4-BE49-F238E27FC236}">
                    <a16:creationId xmlns:a16="http://schemas.microsoft.com/office/drawing/2014/main" id="{5F996A39-F00C-48AC-AC11-8ABCF63EAAB7}"/>
                  </a:ext>
                </a:extLst>
              </p:cNvPr>
              <p:cNvCxnSpPr>
                <a:cxnSpLocks noChangeShapeType="1"/>
                <a:stCxn id="15" idx="7"/>
              </p:cNvCxnSpPr>
              <p:nvPr/>
            </p:nvCxnSpPr>
            <p:spPr bwMode="auto">
              <a:xfrm rot="5400000" flipH="1" flipV="1">
                <a:off x="5291586" y="2656952"/>
                <a:ext cx="3004166" cy="2414662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691" name="Straight Arrow Connector 72">
                <a:extLst>
                  <a:ext uri="{FF2B5EF4-FFF2-40B4-BE49-F238E27FC236}">
                    <a16:creationId xmlns:a16="http://schemas.microsoft.com/office/drawing/2014/main" id="{69AC19C0-D2F0-4D8D-A8EB-1F68C60832F8}"/>
                  </a:ext>
                </a:extLst>
              </p:cNvPr>
              <p:cNvCxnSpPr>
                <a:cxnSpLocks noChangeShapeType="1"/>
                <a:stCxn id="15" idx="7"/>
                <a:endCxn id="28684" idx="0"/>
              </p:cNvCxnSpPr>
              <p:nvPr/>
            </p:nvCxnSpPr>
            <p:spPr bwMode="auto">
              <a:xfrm rot="5400000" flipH="1" flipV="1">
                <a:off x="5005836" y="2866502"/>
                <a:ext cx="3080366" cy="1919362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22535" name="Straight Arrow Connector 24">
            <a:extLst>
              <a:ext uri="{FF2B5EF4-FFF2-40B4-BE49-F238E27FC236}">
                <a16:creationId xmlns:a16="http://schemas.microsoft.com/office/drawing/2014/main" id="{5F29A2DC-D9D4-453E-8C1C-137FE3528CEB}"/>
              </a:ext>
            </a:extLst>
          </p:cNvPr>
          <p:cNvCxnSpPr>
            <a:cxnSpLocks noChangeShapeType="1"/>
            <a:stCxn id="15" idx="7"/>
          </p:cNvCxnSpPr>
          <p:nvPr/>
        </p:nvCxnSpPr>
        <p:spPr bwMode="auto">
          <a:xfrm rot="5400000" flipH="1" flipV="1">
            <a:off x="4756944" y="2890044"/>
            <a:ext cx="3003550" cy="21097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E7588AA-17C2-4F68-8846-3123AF9F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Behavioral Animation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379A316C-8C7D-4DFF-9D76-4DCBFAAC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 intelligent agent:</a:t>
            </a:r>
          </a:p>
          <a:p>
            <a:pPr lvl="1"/>
            <a:r>
              <a:rPr lang="en-US" altLang="en-US"/>
              <a:t>Perceives its environment</a:t>
            </a:r>
          </a:p>
          <a:p>
            <a:pPr lvl="1"/>
            <a:r>
              <a:rPr lang="en-US" altLang="en-US"/>
              <a:t>Takes actions autonomously</a:t>
            </a:r>
          </a:p>
          <a:p>
            <a:pPr lvl="1"/>
            <a:r>
              <a:rPr lang="en-US" altLang="en-US"/>
              <a:t>Achieves goals</a:t>
            </a:r>
          </a:p>
          <a:p>
            <a:pPr lvl="1"/>
            <a:r>
              <a:rPr lang="en-US" altLang="en-US"/>
              <a:t>May use knowledge</a:t>
            </a:r>
          </a:p>
          <a:p>
            <a:pPr lvl="1"/>
            <a:r>
              <a:rPr lang="en-US" altLang="en-US"/>
              <a:t>May improve its performance with learning</a:t>
            </a:r>
          </a:p>
          <a:p>
            <a:endParaRPr lang="en-US" altLang="en-US"/>
          </a:p>
          <a:p>
            <a:r>
              <a:rPr lang="en-US" altLang="en-US">
                <a:hlinkClick r:id="rId2"/>
              </a:rPr>
              <a:t>https://unity.com/products/machine-learning-agents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1FC56B89-3CCC-4611-8B27-73C46CA9A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Predator/Prey Agent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0145D-0AD9-4A00-861E-675FF3E51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6289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Autonomously moving</a:t>
            </a:r>
          </a:p>
          <a:p>
            <a:pPr lvl="1">
              <a:defRPr/>
            </a:pPr>
            <a:r>
              <a:rPr lang="en-US" dirty="0">
                <a:hlinkClick r:id="rId2"/>
              </a:rPr>
              <a:t>https://learn.unity.com/project/autonomously-moving-agents?uv=2019.4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Decision trees</a:t>
            </a:r>
          </a:p>
          <a:p>
            <a:pPr lvl="1">
              <a:defRPr/>
            </a:pPr>
            <a:r>
              <a:rPr lang="en-US" altLang="en-US" dirty="0">
                <a:hlinkClick r:id="rId3"/>
              </a:rPr>
              <a:t>https://www.youtube.com/watch?v=CdSzlp0OSzk</a:t>
            </a:r>
            <a:endParaRPr lang="en-US" altLang="en-US" dirty="0"/>
          </a:p>
        </p:txBody>
      </p:sp>
      <p:pic>
        <p:nvPicPr>
          <p:cNvPr id="30724" name="Content Placeholder 7">
            <a:extLst>
              <a:ext uri="{FF2B5EF4-FFF2-40B4-BE49-F238E27FC236}">
                <a16:creationId xmlns:a16="http://schemas.microsoft.com/office/drawing/2014/main" id="{0745F28C-D9D5-4BD4-8B3E-0A99F166D6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3" y="4000500"/>
            <a:ext cx="4830762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1D5950CD-E41B-44D1-A73E-606DE624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Predator Prey Vision Anatomy</a:t>
            </a: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82339954-3FE7-4750-A5C7-C39C4831A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51075"/>
            <a:ext cx="299085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 descr="http://www.peteducation.com/images/articles/ill_cat_fieldofvision.gif">
            <a:extLst>
              <a:ext uri="{FF2B5EF4-FFF2-40B4-BE49-F238E27FC236}">
                <a16:creationId xmlns:a16="http://schemas.microsoft.com/office/drawing/2014/main" id="{4ABFA758-5CC9-4B77-9F5E-8185E1824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3306763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B79C2354-FF4C-4220-890E-A86733AA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Prey-Predator (Vision)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B7EC4D1A-3033-48BC-B2AC-C5AE53E1E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7620000" cy="38862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2772" name="Isosceles Triangle 5">
            <a:extLst>
              <a:ext uri="{FF2B5EF4-FFF2-40B4-BE49-F238E27FC236}">
                <a16:creationId xmlns:a16="http://schemas.microsoft.com/office/drawing/2014/main" id="{D638B3BA-5190-40FA-B995-BFDB96C39AF7}"/>
              </a:ext>
            </a:extLst>
          </p:cNvPr>
          <p:cNvSpPr>
            <a:spLocks noChangeArrowheads="1"/>
          </p:cNvSpPr>
          <p:nvPr/>
        </p:nvSpPr>
        <p:spPr bwMode="auto">
          <a:xfrm rot="1978991">
            <a:off x="1498600" y="4054475"/>
            <a:ext cx="304800" cy="8382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2773" name="Isosceles Triangle 6">
            <a:extLst>
              <a:ext uri="{FF2B5EF4-FFF2-40B4-BE49-F238E27FC236}">
                <a16:creationId xmlns:a16="http://schemas.microsoft.com/office/drawing/2014/main" id="{9E0CBC71-92D7-4B53-A770-393F1F6B5073}"/>
              </a:ext>
            </a:extLst>
          </p:cNvPr>
          <p:cNvSpPr>
            <a:spLocks noChangeArrowheads="1"/>
          </p:cNvSpPr>
          <p:nvPr/>
        </p:nvSpPr>
        <p:spPr bwMode="auto">
          <a:xfrm rot="-2988436">
            <a:off x="7080250" y="4513263"/>
            <a:ext cx="304800" cy="990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2774" name="Isosceles Triangle 7">
            <a:extLst>
              <a:ext uri="{FF2B5EF4-FFF2-40B4-BE49-F238E27FC236}">
                <a16:creationId xmlns:a16="http://schemas.microsoft.com/office/drawing/2014/main" id="{EE564001-345C-4926-8F3C-3EA69F1150A9}"/>
              </a:ext>
            </a:extLst>
          </p:cNvPr>
          <p:cNvSpPr>
            <a:spLocks noChangeArrowheads="1"/>
          </p:cNvSpPr>
          <p:nvPr/>
        </p:nvSpPr>
        <p:spPr bwMode="auto">
          <a:xfrm rot="7851847">
            <a:off x="4328319" y="1483519"/>
            <a:ext cx="2100262" cy="3943350"/>
          </a:xfrm>
          <a:prstGeom prst="triangle">
            <a:avLst>
              <a:gd name="adj" fmla="val 50000"/>
            </a:avLst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8" name="Pie 7">
            <a:extLst>
              <a:ext uri="{FF2B5EF4-FFF2-40B4-BE49-F238E27FC236}">
                <a16:creationId xmlns:a16="http://schemas.microsoft.com/office/drawing/2014/main" id="{A4B96DA4-C6EB-49F6-A0E2-621F629AC61B}"/>
              </a:ext>
            </a:extLst>
          </p:cNvPr>
          <p:cNvSpPr/>
          <p:nvPr/>
        </p:nvSpPr>
        <p:spPr bwMode="auto">
          <a:xfrm rot="10492582">
            <a:off x="812800" y="3027363"/>
            <a:ext cx="2209800" cy="2057400"/>
          </a:xfrm>
          <a:prstGeom prst="pie">
            <a:avLst/>
          </a:prstGeom>
          <a:solidFill>
            <a:srgbClr val="00D097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Times" pitchFamily="18" charset="0"/>
              <a:sym typeface="Times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8377DACC-61B5-4E58-ACC5-374D1E4A2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– Force Based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8E82794C-B2BD-4823-A1E4-8E7D2BE43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7620000" cy="38862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3796" name="Isosceles Triangle 6">
            <a:extLst>
              <a:ext uri="{FF2B5EF4-FFF2-40B4-BE49-F238E27FC236}">
                <a16:creationId xmlns:a16="http://schemas.microsoft.com/office/drawing/2014/main" id="{6DF08C53-F124-4EC3-A295-00397679525F}"/>
              </a:ext>
            </a:extLst>
          </p:cNvPr>
          <p:cNvSpPr>
            <a:spLocks noChangeArrowheads="1"/>
          </p:cNvSpPr>
          <p:nvPr/>
        </p:nvSpPr>
        <p:spPr bwMode="auto">
          <a:xfrm rot="-2988436">
            <a:off x="7080250" y="4513263"/>
            <a:ext cx="304800" cy="990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3797" name="Isosceles Triangle 7">
            <a:extLst>
              <a:ext uri="{FF2B5EF4-FFF2-40B4-BE49-F238E27FC236}">
                <a16:creationId xmlns:a16="http://schemas.microsoft.com/office/drawing/2014/main" id="{4FCFA751-EE2F-47BD-8794-CA98F7FFCAAE}"/>
              </a:ext>
            </a:extLst>
          </p:cNvPr>
          <p:cNvSpPr>
            <a:spLocks noChangeArrowheads="1"/>
          </p:cNvSpPr>
          <p:nvPr/>
        </p:nvSpPr>
        <p:spPr bwMode="auto">
          <a:xfrm rot="7851847">
            <a:off x="4717256" y="2496344"/>
            <a:ext cx="2384425" cy="2681288"/>
          </a:xfrm>
          <a:prstGeom prst="triangle">
            <a:avLst>
              <a:gd name="adj" fmla="val 50000"/>
            </a:avLst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3798" name="Isosceles Triangle 5">
            <a:extLst>
              <a:ext uri="{FF2B5EF4-FFF2-40B4-BE49-F238E27FC236}">
                <a16:creationId xmlns:a16="http://schemas.microsoft.com/office/drawing/2014/main" id="{71862858-BBC5-40A1-B926-E87C169CE0E2}"/>
              </a:ext>
            </a:extLst>
          </p:cNvPr>
          <p:cNvSpPr>
            <a:spLocks noChangeArrowheads="1"/>
          </p:cNvSpPr>
          <p:nvPr/>
        </p:nvSpPr>
        <p:spPr bwMode="auto">
          <a:xfrm rot="1978991">
            <a:off x="4470400" y="3656013"/>
            <a:ext cx="304800" cy="8382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CE9F4C5-3B6A-4211-BCDD-AB83601B495A}"/>
              </a:ext>
            </a:extLst>
          </p:cNvPr>
          <p:cNvCxnSpPr/>
          <p:nvPr/>
        </p:nvCxnSpPr>
        <p:spPr>
          <a:xfrm flipH="1" flipV="1">
            <a:off x="4622800" y="4267200"/>
            <a:ext cx="276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800" name="TextBox 7">
            <a:extLst>
              <a:ext uri="{FF2B5EF4-FFF2-40B4-BE49-F238E27FC236}">
                <a16:creationId xmlns:a16="http://schemas.microsoft.com/office/drawing/2014/main" id="{38FD1EC9-E9A3-40C6-A306-44C95566E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4575" y="5867400"/>
            <a:ext cx="434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Apply a force on the predator towards the prey when in view</a:t>
            </a:r>
          </a:p>
        </p:txBody>
      </p:sp>
      <p:sp>
        <p:nvSpPr>
          <p:cNvPr id="33801" name="TextBox 8">
            <a:extLst>
              <a:ext uri="{FF2B5EF4-FFF2-40B4-BE49-F238E27FC236}">
                <a16:creationId xmlns:a16="http://schemas.microsoft.com/office/drawing/2014/main" id="{8C08301E-C567-479E-B8C1-1B3E21A1F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048250"/>
            <a:ext cx="28956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cs typeface="Arial" panose="020B0604020202020204" pitchFamily="34" charset="0"/>
              </a:rPr>
              <a:t>Force = c * pos</a:t>
            </a:r>
            <a:r>
              <a:rPr lang="en-US" altLang="en-US" sz="1400" b="1" baseline="-25000">
                <a:cs typeface="Arial" panose="020B0604020202020204" pitchFamily="34" charset="0"/>
              </a:rPr>
              <a:t>prey</a:t>
            </a:r>
            <a:r>
              <a:rPr lang="en-US" altLang="en-US" sz="1400" b="1">
                <a:cs typeface="Arial" panose="020B0604020202020204" pitchFamily="34" charset="0"/>
              </a:rPr>
              <a:t> - pos</a:t>
            </a:r>
            <a:r>
              <a:rPr lang="en-US" altLang="en-US" sz="1400" b="1" baseline="-25000">
                <a:cs typeface="Arial" panose="020B0604020202020204" pitchFamily="34" charset="0"/>
              </a:rPr>
              <a:t>pred</a:t>
            </a:r>
            <a:r>
              <a:rPr lang="en-US" altLang="en-US" sz="1400" b="1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021A0EA-274C-437B-9CF1-00387D67A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– Kinematic Based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C69EA009-A296-4231-B50A-68B4249DF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7620000" cy="3886200"/>
          </a:xfrm>
          <a:prstGeom prst="rect">
            <a:avLst/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4820" name="Isosceles Triangle 6">
            <a:extLst>
              <a:ext uri="{FF2B5EF4-FFF2-40B4-BE49-F238E27FC236}">
                <a16:creationId xmlns:a16="http://schemas.microsoft.com/office/drawing/2014/main" id="{B462C0A1-F7A6-431A-B92F-564AA4A600E1}"/>
              </a:ext>
            </a:extLst>
          </p:cNvPr>
          <p:cNvSpPr>
            <a:spLocks noChangeArrowheads="1"/>
          </p:cNvSpPr>
          <p:nvPr/>
        </p:nvSpPr>
        <p:spPr bwMode="auto">
          <a:xfrm rot="-2988436">
            <a:off x="7080250" y="4513263"/>
            <a:ext cx="304800" cy="990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4821" name="Isosceles Triangle 7">
            <a:extLst>
              <a:ext uri="{FF2B5EF4-FFF2-40B4-BE49-F238E27FC236}">
                <a16:creationId xmlns:a16="http://schemas.microsoft.com/office/drawing/2014/main" id="{313DA63D-9361-48B9-A276-60804BA14A4B}"/>
              </a:ext>
            </a:extLst>
          </p:cNvPr>
          <p:cNvSpPr>
            <a:spLocks noChangeArrowheads="1"/>
          </p:cNvSpPr>
          <p:nvPr/>
        </p:nvSpPr>
        <p:spPr bwMode="auto">
          <a:xfrm rot="7851847">
            <a:off x="4717256" y="2496344"/>
            <a:ext cx="2384425" cy="2681288"/>
          </a:xfrm>
          <a:prstGeom prst="triangle">
            <a:avLst>
              <a:gd name="adj" fmla="val 50000"/>
            </a:avLst>
          </a:prstGeom>
          <a:solidFill>
            <a:srgbClr val="00D097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4822" name="Isosceles Triangle 5">
            <a:extLst>
              <a:ext uri="{FF2B5EF4-FFF2-40B4-BE49-F238E27FC236}">
                <a16:creationId xmlns:a16="http://schemas.microsoft.com/office/drawing/2014/main" id="{F83C5487-B842-47AB-A01D-226078DEDBBC}"/>
              </a:ext>
            </a:extLst>
          </p:cNvPr>
          <p:cNvSpPr>
            <a:spLocks noChangeArrowheads="1"/>
          </p:cNvSpPr>
          <p:nvPr/>
        </p:nvSpPr>
        <p:spPr bwMode="auto">
          <a:xfrm rot="1978991">
            <a:off x="4470400" y="3656013"/>
            <a:ext cx="304800" cy="8382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4823" name="TextBox 6">
            <a:extLst>
              <a:ext uri="{FF2B5EF4-FFF2-40B4-BE49-F238E27FC236}">
                <a16:creationId xmlns:a16="http://schemas.microsoft.com/office/drawing/2014/main" id="{9BB7FEDF-A3A0-41D4-9C81-91FBC6F72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5943600"/>
            <a:ext cx="6389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Determine the closest prey in view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then turn towards it and increase forward velocity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29752D8-5E8A-43B5-AC28-2EA46AEE25AE}"/>
              </a:ext>
            </a:extLst>
          </p:cNvPr>
          <p:cNvCxnSpPr>
            <a:stCxn id="34821" idx="0"/>
          </p:cNvCxnSpPr>
          <p:nvPr/>
        </p:nvCxnSpPr>
        <p:spPr>
          <a:xfrm flipH="1" flipV="1">
            <a:off x="6053138" y="3957638"/>
            <a:ext cx="869950" cy="757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33489E-B433-40AD-99FA-BF61F2C951F4}"/>
              </a:ext>
            </a:extLst>
          </p:cNvPr>
          <p:cNvCxnSpPr>
            <a:stCxn id="34820" idx="0"/>
          </p:cNvCxnSpPr>
          <p:nvPr/>
        </p:nvCxnSpPr>
        <p:spPr>
          <a:xfrm flipH="1" flipV="1">
            <a:off x="5334000" y="3957638"/>
            <a:ext cx="1520825" cy="731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826" name="TextBox 9">
            <a:extLst>
              <a:ext uri="{FF2B5EF4-FFF2-40B4-BE49-F238E27FC236}">
                <a16:creationId xmlns:a16="http://schemas.microsoft.com/office/drawing/2014/main" id="{9A912BB5-3886-4F3D-AB4E-F948B901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3587750"/>
            <a:ext cx="102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v</a:t>
            </a:r>
            <a:r>
              <a:rPr lang="en-US" altLang="en-US" sz="1800" baseline="-25000">
                <a:cs typeface="Arial" panose="020B0604020202020204" pitchFamily="34" charset="0"/>
              </a:rPr>
              <a:t>old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34827" name="TextBox 10">
            <a:extLst>
              <a:ext uri="{FF2B5EF4-FFF2-40B4-BE49-F238E27FC236}">
                <a16:creationId xmlns:a16="http://schemas.microsoft.com/office/drawing/2014/main" id="{92DBAA75-BC5D-4D5D-B550-BDB714E74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54413"/>
            <a:ext cx="1023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v</a:t>
            </a:r>
            <a:r>
              <a:rPr lang="en-US" altLang="en-US" sz="1800" baseline="-25000">
                <a:cs typeface="Arial" panose="020B0604020202020204" pitchFamily="34" charset="0"/>
              </a:rPr>
              <a:t>new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7D6B196-3D30-4730-BA0D-CB447C70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Reflex Agent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F648FCC-A547-4A62-98BD-D5E1AE1B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possible decisions are encoded with condition-action rules</a:t>
            </a:r>
          </a:p>
          <a:p>
            <a:pPr lvl="1"/>
            <a:r>
              <a:rPr lang="en-US" altLang="en-US"/>
              <a:t>Always results in predictable behavior</a:t>
            </a:r>
          </a:p>
          <a:p>
            <a:endParaRPr lang="en-US" altLang="en-US"/>
          </a:p>
        </p:txBody>
      </p:sp>
      <p:pic>
        <p:nvPicPr>
          <p:cNvPr id="13316" name="Content Placeholder 5">
            <a:extLst>
              <a:ext uri="{FF2B5EF4-FFF2-40B4-BE49-F238E27FC236}">
                <a16:creationId xmlns:a16="http://schemas.microsoft.com/office/drawing/2014/main" id="{116B2C9F-9E07-4D47-ADC0-CF7D69114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3581400"/>
            <a:ext cx="4949825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E615-6547-4386-B4AB-0BFFBB0B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Simple Trap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D1C21-6086-4846-AD74-5027B280E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 gets close</a:t>
            </a:r>
          </a:p>
          <a:p>
            <a:r>
              <a:rPr lang="en-US" dirty="0"/>
              <a:t>Attack</a:t>
            </a:r>
          </a:p>
          <a:p>
            <a:pPr lvl="1"/>
            <a:r>
              <a:rPr lang="en-US" dirty="0"/>
              <a:t>If Statement!!!</a:t>
            </a: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6D8B8E3-CDD0-4F30-ADC3-985A3C8233B2}"/>
              </a:ext>
            </a:extLst>
          </p:cNvPr>
          <p:cNvSpPr/>
          <p:nvPr/>
        </p:nvSpPr>
        <p:spPr bwMode="auto">
          <a:xfrm>
            <a:off x="4278485" y="4717758"/>
            <a:ext cx="1507835" cy="530405"/>
          </a:xfrm>
          <a:prstGeom prst="parallelogram">
            <a:avLst>
              <a:gd name="adj" fmla="val 10182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pic>
        <p:nvPicPr>
          <p:cNvPr id="5" name="Graphic 4" descr="Zombie outline">
            <a:extLst>
              <a:ext uri="{FF2B5EF4-FFF2-40B4-BE49-F238E27FC236}">
                <a16:creationId xmlns:a16="http://schemas.microsoft.com/office/drawing/2014/main" id="{09C8D23F-E8CF-4A72-9F5E-DF9FBD273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7365" y="5311248"/>
            <a:ext cx="914400" cy="914400"/>
          </a:xfrm>
          <a:prstGeom prst="rect">
            <a:avLst/>
          </a:prstGeom>
        </p:spPr>
      </p:pic>
      <p:pic>
        <p:nvPicPr>
          <p:cNvPr id="11" name="Graphic 10" descr="Walk with solid fill">
            <a:extLst>
              <a:ext uri="{FF2B5EF4-FFF2-40B4-BE49-F238E27FC236}">
                <a16:creationId xmlns:a16="http://schemas.microsoft.com/office/drawing/2014/main" id="{8C04E79B-D805-440D-80A0-A691758773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39780" y="3248730"/>
            <a:ext cx="1901035" cy="190103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BADA298-5261-47F8-8ADF-86536E51E719}"/>
              </a:ext>
            </a:extLst>
          </p:cNvPr>
          <p:cNvSpPr/>
          <p:nvPr/>
        </p:nvSpPr>
        <p:spPr bwMode="auto">
          <a:xfrm>
            <a:off x="3813050" y="5339503"/>
            <a:ext cx="1973270" cy="135298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976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15 -0.00579 L 0.17587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9028 L 0.0066 -0.15301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1939878-21AF-4AA8-9658-90D67C15C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Finite State Machine (FSM)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3D473-F84F-46B8-9F35-2630A4E08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516938" cy="25463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hlinkClick r:id="rId2"/>
              </a:rPr>
              <a:t>https://www.youtube.com/watch?v=JyF0oyarz4U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State</a:t>
            </a:r>
          </a:p>
          <a:p>
            <a:pPr lvl="1">
              <a:defRPr/>
            </a:pPr>
            <a:r>
              <a:rPr lang="en-US" dirty="0"/>
              <a:t>A behavior that a character or other system should execute</a:t>
            </a:r>
          </a:p>
          <a:p>
            <a:pPr lvl="1">
              <a:defRPr/>
            </a:pPr>
            <a:r>
              <a:rPr lang="en-US" dirty="0"/>
              <a:t>States: Idle, Attack, Move to a target location, Jump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Inputs (hit the space bar for jump) cause a transition from one state to another</a:t>
            </a:r>
          </a:p>
        </p:txBody>
      </p:sp>
      <p:sp>
        <p:nvSpPr>
          <p:cNvPr id="14340" name="Rounded Rectangle 3">
            <a:extLst>
              <a:ext uri="{FF2B5EF4-FFF2-40B4-BE49-F238E27FC236}">
                <a16:creationId xmlns:a16="http://schemas.microsoft.com/office/drawing/2014/main" id="{D57EEE56-1966-4997-B03B-858F53A53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4111625"/>
            <a:ext cx="1973262" cy="7588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41" name="TextBox 4">
            <a:extLst>
              <a:ext uri="{FF2B5EF4-FFF2-40B4-BE49-F238E27FC236}">
                <a16:creationId xmlns:a16="http://schemas.microsoft.com/office/drawing/2014/main" id="{6A353246-E5E9-4FE4-AD35-5CC1B762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4306888"/>
            <a:ext cx="808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b="1">
                <a:solidFill>
                  <a:srgbClr val="00B0F0"/>
                </a:solidFill>
              </a:rPr>
              <a:t>IDLE</a:t>
            </a:r>
          </a:p>
        </p:txBody>
      </p:sp>
      <p:sp>
        <p:nvSpPr>
          <p:cNvPr id="14342" name="Rounded Rectangle 5">
            <a:extLst>
              <a:ext uri="{FF2B5EF4-FFF2-40B4-BE49-F238E27FC236}">
                <a16:creationId xmlns:a16="http://schemas.microsoft.com/office/drawing/2014/main" id="{F24A7DA4-09C4-4C7D-85D6-F145F573F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0825" y="4946650"/>
            <a:ext cx="1973263" cy="7588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43" name="TextBox 6">
            <a:extLst>
              <a:ext uri="{FF2B5EF4-FFF2-40B4-BE49-F238E27FC236}">
                <a16:creationId xmlns:a16="http://schemas.microsoft.com/office/drawing/2014/main" id="{18CD9640-5D0C-4AD6-9308-1A4DE5F19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41913"/>
            <a:ext cx="887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JUMP</a:t>
            </a:r>
          </a:p>
        </p:txBody>
      </p:sp>
      <p:sp>
        <p:nvSpPr>
          <p:cNvPr id="14344" name="Rounded Rectangle 7">
            <a:extLst>
              <a:ext uri="{FF2B5EF4-FFF2-40B4-BE49-F238E27FC236}">
                <a16:creationId xmlns:a16="http://schemas.microsoft.com/office/drawing/2014/main" id="{823BA632-796B-4C4D-AB6D-033AE6133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5857875"/>
            <a:ext cx="1973262" cy="7588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45" name="TextBox 8">
            <a:extLst>
              <a:ext uri="{FF2B5EF4-FFF2-40B4-BE49-F238E27FC236}">
                <a16:creationId xmlns:a16="http://schemas.microsoft.com/office/drawing/2014/main" id="{869D7AB9-7CAF-41F8-ABEC-89402439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6053138"/>
            <a:ext cx="931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en-US" b="1">
                <a:solidFill>
                  <a:srgbClr val="009900"/>
                </a:solidFill>
              </a:rPr>
              <a:t>MOVE</a:t>
            </a:r>
          </a:p>
        </p:txBody>
      </p:sp>
      <p:cxnSp>
        <p:nvCxnSpPr>
          <p:cNvPr id="14346" name="Straight Arrow Connector 13">
            <a:extLst>
              <a:ext uri="{FF2B5EF4-FFF2-40B4-BE49-F238E27FC236}">
                <a16:creationId xmlns:a16="http://schemas.microsoft.com/office/drawing/2014/main" id="{D681B1CC-B429-4206-BF16-A35B5860B6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89375" y="4306888"/>
            <a:ext cx="2732088" cy="5857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7" name="Straight Arrow Connector 14">
            <a:extLst>
              <a:ext uri="{FF2B5EF4-FFF2-40B4-BE49-F238E27FC236}">
                <a16:creationId xmlns:a16="http://schemas.microsoft.com/office/drawing/2014/main" id="{38928DE9-2787-422C-B51A-AAC4A5A6B75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68738" y="4545013"/>
            <a:ext cx="1727200" cy="3476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8" name="Straight Arrow Connector 17">
            <a:extLst>
              <a:ext uri="{FF2B5EF4-FFF2-40B4-BE49-F238E27FC236}">
                <a16:creationId xmlns:a16="http://schemas.microsoft.com/office/drawing/2014/main" id="{A6EFAF41-3981-4748-8070-12D93A4FAA4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889375" y="5759450"/>
            <a:ext cx="2732088" cy="6286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9" name="Straight Arrow Connector 18">
            <a:extLst>
              <a:ext uri="{FF2B5EF4-FFF2-40B4-BE49-F238E27FC236}">
                <a16:creationId xmlns:a16="http://schemas.microsoft.com/office/drawing/2014/main" id="{2DB59359-1004-41DC-A802-28259D6E68C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06838" y="5759450"/>
            <a:ext cx="1727200" cy="3952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Straight Arrow Connector 21">
            <a:extLst>
              <a:ext uri="{FF2B5EF4-FFF2-40B4-BE49-F238E27FC236}">
                <a16:creationId xmlns:a16="http://schemas.microsoft.com/office/drawing/2014/main" id="{014C2729-C782-46EE-A96B-9F63BF407F5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32088" y="4870450"/>
            <a:ext cx="19050" cy="9874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Straight Arrow Connector 26">
            <a:extLst>
              <a:ext uri="{FF2B5EF4-FFF2-40B4-BE49-F238E27FC236}">
                <a16:creationId xmlns:a16="http://schemas.microsoft.com/office/drawing/2014/main" id="{EB60196A-58C6-4EE1-A5FC-DE25620AFAF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025775" y="4870450"/>
            <a:ext cx="19050" cy="9874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DE1EF67-9645-4CA8-99AF-1769365B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Finite State Machine (FSM)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02D3A-F547-495C-8076-C3B8880E9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5438775" cy="5257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Provides simple sequential logic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standard for AI logic in the 1990’s and 2000’s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Unity programming</a:t>
            </a:r>
          </a:p>
          <a:p>
            <a:pPr lvl="1">
              <a:defRPr/>
            </a:pPr>
            <a:r>
              <a:rPr lang="en-US" dirty="0"/>
              <a:t>Use of the </a:t>
            </a:r>
            <a:r>
              <a:rPr lang="en-US" dirty="0" err="1"/>
              <a:t>enum</a:t>
            </a:r>
            <a:r>
              <a:rPr lang="en-US" dirty="0"/>
              <a:t> type to list all states</a:t>
            </a:r>
          </a:p>
          <a:p>
            <a:pPr lvl="1">
              <a:defRPr/>
            </a:pPr>
            <a:r>
              <a:rPr lang="en-US" dirty="0"/>
              <a:t>The “State pattern”</a:t>
            </a:r>
          </a:p>
          <a:p>
            <a:pPr lvl="2">
              <a:defRPr/>
            </a:pPr>
            <a:r>
              <a:rPr lang="en-US" dirty="0">
                <a:hlinkClick r:id="rId2"/>
              </a:rPr>
              <a:t>https://www.youtube.com/watch?v=nnrOhb5UdRc</a:t>
            </a:r>
            <a:endParaRPr lang="en-US" dirty="0"/>
          </a:p>
          <a:p>
            <a:pPr lvl="2">
              <a:defRPr/>
            </a:pPr>
            <a:r>
              <a:rPr lang="en-US" dirty="0"/>
              <a:t>Create a Unity class for each state in a class hierarchy</a:t>
            </a:r>
          </a:p>
          <a:p>
            <a:pPr lvl="1">
              <a:defRPr/>
            </a:pPr>
            <a:r>
              <a:rPr lang="en-US" dirty="0">
                <a:hlinkClick r:id="rId3"/>
              </a:rPr>
              <a:t>https://www.youtube.com/playlist?list=PL8lV_joQZ5sczN_xHOEXEmfSIt3gYr1Rh</a:t>
            </a:r>
            <a:endParaRPr lang="en-US" dirty="0"/>
          </a:p>
          <a:p>
            <a:pPr lvl="1">
              <a:defRPr/>
            </a:pPr>
            <a:r>
              <a:rPr lang="en-US" dirty="0">
                <a:hlinkClick r:id="rId4"/>
              </a:rPr>
              <a:t>https://www.youtube.com/watch?v=db0KWYaWfeM</a:t>
            </a:r>
            <a:endParaRPr lang="en-US" dirty="0"/>
          </a:p>
          <a:p>
            <a:pPr lvl="1">
              <a:defRPr/>
            </a:pPr>
            <a:r>
              <a:rPr lang="en-US" dirty="0">
                <a:hlinkClick r:id="rId5"/>
              </a:rPr>
              <a:t>https://www.youtube.com/watch?v=V75hgcsCGOM</a:t>
            </a:r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826FBF6-2ECC-45D7-A5AF-AF21B5458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013" y="1674813"/>
            <a:ext cx="73152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kern="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kern="0" dirty="0"/>
              <a:t>		  	    Attack	 Search</a:t>
            </a:r>
          </a:p>
        </p:txBody>
      </p:sp>
      <p:pic>
        <p:nvPicPr>
          <p:cNvPr id="15365" name="Picture 4" descr="fear_state_search">
            <a:extLst>
              <a:ext uri="{FF2B5EF4-FFF2-40B4-BE49-F238E27FC236}">
                <a16:creationId xmlns:a16="http://schemas.microsoft.com/office/drawing/2014/main" id="{26B13F07-3D87-45E5-BB7A-70C33E409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3" y="2290763"/>
            <a:ext cx="1430337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 descr="fear_state_attack">
            <a:extLst>
              <a:ext uri="{FF2B5EF4-FFF2-40B4-BE49-F238E27FC236}">
                <a16:creationId xmlns:a16="http://schemas.microsoft.com/office/drawing/2014/main" id="{DDF8B5A9-A2D3-42C7-83CC-14D2BB950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2282825"/>
            <a:ext cx="1298575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59A69CC-BF7B-42BB-81AF-3D207BA6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Behaviors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2DB583BE-45B9-4030-8CCE-7867BFB7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dirty="0"/>
              <a:t>Action Selection	</a:t>
            </a:r>
          </a:p>
          <a:p>
            <a:pPr lvl="1">
              <a:defRPr/>
            </a:pPr>
            <a:r>
              <a:rPr lang="en-US" altLang="en-US" dirty="0"/>
              <a:t>Reflex agent</a:t>
            </a:r>
          </a:p>
          <a:p>
            <a:pPr lvl="1">
              <a:defRPr/>
            </a:pPr>
            <a:r>
              <a:rPr lang="en-US" altLang="en-US" dirty="0"/>
              <a:t>State logic</a:t>
            </a:r>
          </a:p>
          <a:p>
            <a:pPr lvl="1">
              <a:defRPr/>
            </a:pPr>
            <a:r>
              <a:rPr lang="en-US" altLang="en-US" dirty="0"/>
              <a:t>Planning</a:t>
            </a:r>
          </a:p>
          <a:p>
            <a:pPr lvl="1"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Steering</a:t>
            </a:r>
          </a:p>
          <a:p>
            <a:pPr lvl="1">
              <a:defRPr/>
            </a:pPr>
            <a:r>
              <a:rPr lang="en-US" altLang="en-US" dirty="0"/>
              <a:t>Position and orientation changing logic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Locomotion</a:t>
            </a:r>
          </a:p>
          <a:p>
            <a:pPr lvl="1">
              <a:defRPr/>
            </a:pPr>
            <a:r>
              <a:rPr lang="en-US" altLang="en-US" dirty="0"/>
              <a:t>Figure animation</a:t>
            </a:r>
          </a:p>
          <a:p>
            <a:pPr lvl="1">
              <a:defRPr/>
            </a:pPr>
            <a:r>
              <a:rPr lang="en-US" altLang="en-US" sz="2800" dirty="0">
                <a:hlinkClick r:id="rId2"/>
              </a:rPr>
              <a:t>http://www.red3d.com/cwr/steer/gdc99/</a:t>
            </a:r>
            <a:endParaRPr lang="en-US" altLang="en-US" sz="2800" dirty="0"/>
          </a:p>
          <a:p>
            <a:pPr lvl="1">
              <a:defRPr/>
            </a:pPr>
            <a:endParaRPr lang="en-US" altLang="en-US" dirty="0"/>
          </a:p>
        </p:txBody>
      </p:sp>
      <p:pic>
        <p:nvPicPr>
          <p:cNvPr id="16388" name="Content Placeholder 3">
            <a:extLst>
              <a:ext uri="{FF2B5EF4-FFF2-40B4-BE49-F238E27FC236}">
                <a16:creationId xmlns:a16="http://schemas.microsoft.com/office/drawing/2014/main" id="{03E01263-D889-4D93-8BA5-19B998B28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8950"/>
            <a:ext cx="40386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2AD4D73-5006-4F00-A10A-EB2DF360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Actor Properties (Position Only)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9F12F90-F9F2-4B86-81C1-2E3819F25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5267325"/>
            <a:ext cx="152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>
            <a:spAutoFit/>
          </a:bodyPr>
          <a:lstStyle>
            <a:lvl1pPr marL="39688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cs typeface="Arial" panose="020B0604020202020204" pitchFamily="34" charset="0"/>
              </a:rPr>
              <a:t>Position (x, y)</a:t>
            </a:r>
          </a:p>
        </p:txBody>
      </p:sp>
      <p:sp>
        <p:nvSpPr>
          <p:cNvPr id="17412" name="Oval 3">
            <a:extLst>
              <a:ext uri="{FF2B5EF4-FFF2-40B4-BE49-F238E27FC236}">
                <a16:creationId xmlns:a16="http://schemas.microsoft.com/office/drawing/2014/main" id="{6062E5DE-A9E2-4764-AE18-813C858BF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733925"/>
            <a:ext cx="381000" cy="3810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13" name="TextBox 5">
            <a:extLst>
              <a:ext uri="{FF2B5EF4-FFF2-40B4-BE49-F238E27FC236}">
                <a16:creationId xmlns:a16="http://schemas.microsoft.com/office/drawing/2014/main" id="{BD3FFB4A-D5AE-4FD2-B352-67D60313D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814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3D59890-AB26-4528-88F0-B9351EF962A8}"/>
              </a:ext>
            </a:extLst>
          </p:cNvPr>
          <p:cNvSpPr/>
          <p:nvPr/>
        </p:nvSpPr>
        <p:spPr>
          <a:xfrm>
            <a:off x="4800600" y="2743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5" name="TextBox 7">
            <a:extLst>
              <a:ext uri="{FF2B5EF4-FFF2-40B4-BE49-F238E27FC236}">
                <a16:creationId xmlns:a16="http://schemas.microsoft.com/office/drawing/2014/main" id="{42FEC2F2-8673-477E-9A00-60F28CA1C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450" y="2551113"/>
            <a:ext cx="1828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Goal (x</a:t>
            </a:r>
            <a:r>
              <a:rPr lang="en-US" altLang="en-US" sz="1800" baseline="-25000">
                <a:cs typeface="Arial" panose="020B0604020202020204" pitchFamily="34" charset="0"/>
              </a:rPr>
              <a:t>g</a:t>
            </a:r>
            <a:r>
              <a:rPr lang="en-US" altLang="en-US" sz="1800">
                <a:cs typeface="Arial" panose="020B0604020202020204" pitchFamily="34" charset="0"/>
              </a:rPr>
              <a:t>, y</a:t>
            </a:r>
            <a:r>
              <a:rPr lang="en-US" altLang="en-US" sz="1800" baseline="-25000">
                <a:cs typeface="Arial" panose="020B0604020202020204" pitchFamily="34" charset="0"/>
              </a:rPr>
              <a:t>g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762BE6F-6D8D-4B01-BB26-38B820F2447B}"/>
              </a:ext>
            </a:extLst>
          </p:cNvPr>
          <p:cNvCxnSpPr/>
          <p:nvPr/>
        </p:nvCxnSpPr>
        <p:spPr>
          <a:xfrm flipV="1">
            <a:off x="3086100" y="3048000"/>
            <a:ext cx="1562100" cy="1876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7" name="TextBox 9">
            <a:extLst>
              <a:ext uri="{FF2B5EF4-FFF2-40B4-BE49-F238E27FC236}">
                <a16:creationId xmlns:a16="http://schemas.microsoft.com/office/drawing/2014/main" id="{49B3EF08-D7D0-475D-A936-6D8C3CD3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0238" y="4111625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V = Goal - Position</a:t>
            </a:r>
          </a:p>
        </p:txBody>
      </p:sp>
      <p:sp>
        <p:nvSpPr>
          <p:cNvPr id="17418" name="TextBox 10">
            <a:extLst>
              <a:ext uri="{FF2B5EF4-FFF2-40B4-BE49-F238E27FC236}">
                <a16:creationId xmlns:a16="http://schemas.microsoft.com/office/drawing/2014/main" id="{EBE3C596-6872-4907-9BE1-265853905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19600"/>
            <a:ext cx="3276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Next Position = Position + V * dt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0DF5431-C1C1-4B61-9743-56F78C39B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Actor Properties (Position And Orientation)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0763822-A50D-4FE8-B266-0ACA95B31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5267325"/>
            <a:ext cx="152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>
            <a:spAutoFit/>
          </a:bodyPr>
          <a:lstStyle>
            <a:lvl1pPr marL="39688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Position (x, y)</a:t>
            </a:r>
          </a:p>
        </p:txBody>
      </p:sp>
      <p:sp>
        <p:nvSpPr>
          <p:cNvPr id="18436" name="Oval 3">
            <a:extLst>
              <a:ext uri="{FF2B5EF4-FFF2-40B4-BE49-F238E27FC236}">
                <a16:creationId xmlns:a16="http://schemas.microsoft.com/office/drawing/2014/main" id="{8F31D9D8-FC0B-416C-B71F-9BE105651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733925"/>
            <a:ext cx="381000" cy="3810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F1A0EE-10B8-47FF-9FD3-558F35A878DB}"/>
              </a:ext>
            </a:extLst>
          </p:cNvPr>
          <p:cNvSpPr/>
          <p:nvPr/>
        </p:nvSpPr>
        <p:spPr bwMode="auto">
          <a:xfrm>
            <a:off x="3094038" y="4743450"/>
            <a:ext cx="152400" cy="152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>
              <a:latin typeface="Times" panose="02020603050405020304" pitchFamily="18" charset="0"/>
              <a:sym typeface="Times" panose="02020603050405020304" pitchFamily="18" charset="0"/>
            </a:endParaRPr>
          </a:p>
        </p:txBody>
      </p:sp>
      <p:sp>
        <p:nvSpPr>
          <p:cNvPr id="18438" name="TextBox 6">
            <a:extLst>
              <a:ext uri="{FF2B5EF4-FFF2-40B4-BE49-F238E27FC236}">
                <a16:creationId xmlns:a16="http://schemas.microsoft.com/office/drawing/2014/main" id="{79D080BD-0714-4E7A-A29D-BFE0F901D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814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61E5C1E-DDFA-4021-AE5A-3535B2496FBC}"/>
              </a:ext>
            </a:extLst>
          </p:cNvPr>
          <p:cNvSpPr/>
          <p:nvPr/>
        </p:nvSpPr>
        <p:spPr>
          <a:xfrm>
            <a:off x="64008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40" name="TextBox 8">
            <a:extLst>
              <a:ext uri="{FF2B5EF4-FFF2-40B4-BE49-F238E27FC236}">
                <a16:creationId xmlns:a16="http://schemas.microsoft.com/office/drawing/2014/main" id="{3587381B-8BD9-4206-94A9-456DF314E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321050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Goal (x</a:t>
            </a:r>
            <a:r>
              <a:rPr lang="en-US" altLang="en-US" sz="1400" baseline="-25000">
                <a:cs typeface="Arial" panose="020B0604020202020204" pitchFamily="34" charset="0"/>
              </a:rPr>
              <a:t>g</a:t>
            </a:r>
            <a:r>
              <a:rPr lang="en-US" altLang="en-US" sz="1400">
                <a:cs typeface="Arial" panose="020B0604020202020204" pitchFamily="34" charset="0"/>
              </a:rPr>
              <a:t>, y</a:t>
            </a:r>
            <a:r>
              <a:rPr lang="en-US" altLang="en-US" sz="1400" baseline="-25000">
                <a:cs typeface="Arial" panose="020B0604020202020204" pitchFamily="34" charset="0"/>
              </a:rPr>
              <a:t>g</a:t>
            </a:r>
            <a:r>
              <a:rPr lang="en-US" altLang="en-US" sz="1400"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E6FFF88-981C-4236-A7CD-11611C59B6B9}"/>
              </a:ext>
            </a:extLst>
          </p:cNvPr>
          <p:cNvCxnSpPr/>
          <p:nvPr/>
        </p:nvCxnSpPr>
        <p:spPr>
          <a:xfrm flipV="1">
            <a:off x="3086100" y="2514600"/>
            <a:ext cx="2019300" cy="2409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0">
            <a:extLst>
              <a:ext uri="{FF2B5EF4-FFF2-40B4-BE49-F238E27FC236}">
                <a16:creationId xmlns:a16="http://schemas.microsoft.com/office/drawing/2014/main" id="{C75B1F32-53EE-4043-8DEC-316C813B3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090988"/>
            <a:ext cx="228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V</a:t>
            </a:r>
            <a:r>
              <a:rPr lang="en-US" altLang="en-US" sz="1400" baseline="-25000">
                <a:cs typeface="Arial" panose="020B0604020202020204" pitchFamily="34" charset="0"/>
              </a:rPr>
              <a:t>target</a:t>
            </a:r>
            <a:r>
              <a:rPr lang="en-US" altLang="en-US" sz="1400">
                <a:cs typeface="Arial" panose="020B0604020202020204" pitchFamily="34" charset="0"/>
              </a:rPr>
              <a:t> = Goal - Position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AD22DB-3C5D-4674-9C65-5A5C7913CA73}"/>
              </a:ext>
            </a:extLst>
          </p:cNvPr>
          <p:cNvCxnSpPr>
            <a:endCxn id="18438" idx="0"/>
          </p:cNvCxnSpPr>
          <p:nvPr/>
        </p:nvCxnSpPr>
        <p:spPr>
          <a:xfrm flipV="1">
            <a:off x="3086100" y="3581400"/>
            <a:ext cx="3124200" cy="134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4" name="TextBox 12">
            <a:extLst>
              <a:ext uri="{FF2B5EF4-FFF2-40B4-BE49-F238E27FC236}">
                <a16:creationId xmlns:a16="http://schemas.microsoft.com/office/drawing/2014/main" id="{2D7D746B-AE8B-4E67-BCC2-32218995D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05000"/>
            <a:ext cx="3962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Orientation (ox, oy) = transform.forward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0AA7C1-E7BD-4212-AB7E-5E2B0CA95574}"/>
              </a:ext>
            </a:extLst>
          </p:cNvPr>
          <p:cNvCxnSpPr>
            <a:stCxn id="6" idx="3"/>
          </p:cNvCxnSpPr>
          <p:nvPr/>
        </p:nvCxnSpPr>
        <p:spPr>
          <a:xfrm flipV="1">
            <a:off x="3116263" y="3048000"/>
            <a:ext cx="617537" cy="1825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EB6C90-0141-43DE-91A3-600FEC94D55B}"/>
              </a:ext>
            </a:extLst>
          </p:cNvPr>
          <p:cNvCxnSpPr>
            <a:stCxn id="6" idx="4"/>
          </p:cNvCxnSpPr>
          <p:nvPr/>
        </p:nvCxnSpPr>
        <p:spPr>
          <a:xfrm flipV="1">
            <a:off x="3170238" y="3321050"/>
            <a:ext cx="1858962" cy="157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A6E2B20-2D2E-47A0-9858-7E115159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678113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Rotate(</a:t>
            </a:r>
            <a:r>
              <a:rPr lang="el-GR" altLang="en-US" sz="1400">
                <a:latin typeface="Calibri" panose="020F0502020204030204" pitchFamily="34" charset="0"/>
                <a:cs typeface="Arial" panose="020B0604020202020204" pitchFamily="34" charset="0"/>
              </a:rPr>
              <a:t>θ</a:t>
            </a:r>
            <a:r>
              <a:rPr lang="en-US" altLang="en-US" sz="1400"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CCA777-FEFD-4974-B64D-8342B382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267450"/>
            <a:ext cx="3886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In Unity, you can use RotateTowards()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B16A2B-DACD-456A-8FEE-6D0600E2E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3016250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400">
                <a:cs typeface="Arial" panose="020B0604020202020204" pitchFamily="34" charset="0"/>
              </a:rPr>
              <a:t>Rotate(-</a:t>
            </a:r>
            <a:r>
              <a:rPr lang="el-GR" altLang="en-US" sz="1400">
                <a:latin typeface="Calibri" panose="020F0502020204030204" pitchFamily="34" charset="0"/>
                <a:cs typeface="Arial" panose="020B0604020202020204" pitchFamily="34" charset="0"/>
              </a:rPr>
              <a:t>θ</a:t>
            </a:r>
            <a:r>
              <a:rPr lang="en-US" altLang="en-US" sz="1400"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B6436A-EA37-45EA-B46B-6233B9701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62250"/>
            <a:ext cx="243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cs typeface="Arial" panose="020B0604020202020204" pitchFamily="34" charset="0"/>
              </a:rPr>
              <a:t>Determine which rotation (</a:t>
            </a:r>
            <a:r>
              <a:rPr lang="el-GR" altLang="en-US" sz="1400">
                <a:cs typeface="Arial" panose="020B0604020202020204" pitchFamily="34" charset="0"/>
              </a:rPr>
              <a:t>±θ</a:t>
            </a:r>
            <a:r>
              <a:rPr lang="en-US" altLang="en-US" sz="1400">
                <a:cs typeface="Arial" panose="020B0604020202020204" pitchFamily="34" charset="0"/>
              </a:rPr>
              <a:t>) orients the actor closer to the goal using dot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Dijkstr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ofile">
  <a:themeElements>
    <a:clrScheme name="2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2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ofile">
  <a:themeElements>
    <a:clrScheme name="3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3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3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987032865797458B0105A2C94B21A2" ma:contentTypeVersion="4" ma:contentTypeDescription="Create a new document." ma:contentTypeScope="" ma:versionID="a5b6c1c98a2fb7851db595d78faadeec">
  <xsd:schema xmlns:xsd="http://www.w3.org/2001/XMLSchema" xmlns:xs="http://www.w3.org/2001/XMLSchema" xmlns:p="http://schemas.microsoft.com/office/2006/metadata/properties" xmlns:ns2="76c7dd1c-8282-44c4-b350-5aab5d69d0d9" targetNamespace="http://schemas.microsoft.com/office/2006/metadata/properties" ma:root="true" ma:fieldsID="8072363bdfab5476a1100b0a0dc2d3d9" ns2:_="">
    <xsd:import namespace="76c7dd1c-8282-44c4-b350-5aab5d69d0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c7dd1c-8282-44c4-b350-5aab5d69d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ACA806-D4FC-45E6-B52A-6CD72B052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c7dd1c-8282-44c4-b350-5aab5d69d0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3C23FB-1505-4AB5-844B-EEAF9905E0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6889</TotalTime>
  <Words>699</Words>
  <Application>Microsoft Office PowerPoint</Application>
  <PresentationFormat>On-screen Show (4:3)</PresentationFormat>
  <Paragraphs>152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Verdana</vt:lpstr>
      <vt:lpstr>SimSun</vt:lpstr>
      <vt:lpstr>Arial</vt:lpstr>
      <vt:lpstr>Wingdings</vt:lpstr>
      <vt:lpstr>Calibri</vt:lpstr>
      <vt:lpstr>Dijkstra</vt:lpstr>
      <vt:lpstr>Georgia</vt:lpstr>
      <vt:lpstr>Times</vt:lpstr>
      <vt:lpstr>Profile</vt:lpstr>
      <vt:lpstr>1_Profile</vt:lpstr>
      <vt:lpstr>2_Profile</vt:lpstr>
      <vt:lpstr>3_Profile</vt:lpstr>
      <vt:lpstr>CSE 3541/5541  Behavioral – Part I</vt:lpstr>
      <vt:lpstr>Behavioral Animation</vt:lpstr>
      <vt:lpstr>Reflex Agent</vt:lpstr>
      <vt:lpstr>Example: Simple Trap</vt:lpstr>
      <vt:lpstr>Finite State Machine (FSM)</vt:lpstr>
      <vt:lpstr>Finite State Machine (FSM)</vt:lpstr>
      <vt:lpstr>Motion Behaviors</vt:lpstr>
      <vt:lpstr>Actor Properties (Position Only)</vt:lpstr>
      <vt:lpstr>Actor Properties (Position And Orientation)</vt:lpstr>
      <vt:lpstr>Sample Code</vt:lpstr>
      <vt:lpstr>Knowing the Environment</vt:lpstr>
      <vt:lpstr>Vision</vt:lpstr>
      <vt:lpstr>Omniscience</vt:lpstr>
      <vt:lpstr>Distance Limited Omniscience</vt:lpstr>
      <vt:lpstr>Field of View</vt:lpstr>
      <vt:lpstr>Field of View</vt:lpstr>
      <vt:lpstr>Field of View</vt:lpstr>
      <vt:lpstr>Occluded Vision</vt:lpstr>
      <vt:lpstr>Target-testing Vision (per object)</vt:lpstr>
      <vt:lpstr>Predator/Prey Agent</vt:lpstr>
      <vt:lpstr>Predator Prey Vision Anatomy</vt:lpstr>
      <vt:lpstr>Prey-Predator (Vision)</vt:lpstr>
      <vt:lpstr>Motion – Force Based</vt:lpstr>
      <vt:lpstr>Motion – Kinematic Based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Java</dc:title>
  <dc:creator>Paul Sivilotti</dc:creator>
  <cp:lastModifiedBy>Roger Crawfis</cp:lastModifiedBy>
  <cp:revision>470</cp:revision>
  <dcterms:created xsi:type="dcterms:W3CDTF">2005-03-22T22:30:11Z</dcterms:created>
  <dcterms:modified xsi:type="dcterms:W3CDTF">2021-10-26T13:34:57Z</dcterms:modified>
</cp:coreProperties>
</file>