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7" r:id="rId2"/>
    <p:sldMasterId id="2147483670" r:id="rId3"/>
    <p:sldMasterId id="2147483672" r:id="rId4"/>
  </p:sldMasterIdLst>
  <p:notesMasterIdLst>
    <p:notesMasterId r:id="rId37"/>
  </p:notesMasterIdLst>
  <p:handoutMasterIdLst>
    <p:handoutMasterId r:id="rId38"/>
  </p:handoutMasterIdLst>
  <p:sldIdLst>
    <p:sldId id="300" r:id="rId5"/>
    <p:sldId id="309" r:id="rId6"/>
    <p:sldId id="310" r:id="rId7"/>
    <p:sldId id="306" r:id="rId8"/>
    <p:sldId id="307" r:id="rId9"/>
    <p:sldId id="308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38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6" r:id="rId33"/>
    <p:sldId id="337" r:id="rId34"/>
    <p:sldId id="333" r:id="rId35"/>
    <p:sldId id="334" r:id="rId36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FF"/>
    <a:srgbClr val="0099FF"/>
    <a:srgbClr val="99FF66"/>
    <a:srgbClr val="66FF66"/>
    <a:srgbClr val="FF99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0" autoAdjust="0"/>
    <p:restoredTop sz="90216" autoAdjust="0"/>
  </p:normalViewPr>
  <p:slideViewPr>
    <p:cSldViewPr>
      <p:cViewPr varScale="1">
        <p:scale>
          <a:sx n="103" d="100"/>
          <a:sy n="103" d="100"/>
        </p:scale>
        <p:origin x="6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2E59327-FDEA-456D-8169-DE7915D171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9ADDAC9-AEC3-49AC-9E3B-6E9E674C42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B88C3FC-7B4A-4C60-8B2B-09F6A146DB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2821D792-E454-43A2-ADD5-D1D8544B2A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</a:defRPr>
            </a:lvl1pPr>
          </a:lstStyle>
          <a:p>
            <a:fld id="{4A46B339-743F-433B-A71F-931BE01C92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E40667-194E-4E4C-8C67-9643456A8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5AAF8-04E4-4706-B96B-D07CDA8EEB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7874DE6-6BFD-461B-88E9-F71FC37A1E96}" type="datetimeFigureOut">
              <a:rPr lang="en-US" altLang="en-US"/>
              <a:pPr/>
              <a:t>9/22/2021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139CD6-D294-4C88-954A-E699F5A3C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7B678F-39C3-4211-B60D-98FF74440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49BCB-FB26-4FA5-B996-7CB76EA661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737B4-8755-4138-94B3-B2E3F3D75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7EBB2FB-C15B-4664-B561-AFB0553DEA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084E0C1-74D0-466B-A56D-61837FDAE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A713D74-C96B-4637-9CC7-881D1D842F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BF165EF-134B-41BE-B2E8-9972B3530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483E976-0820-47E6-9D8B-D854C5FA7C97}" type="slidenum">
              <a:rPr lang="en-US" altLang="en-US"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BB2FB-C15B-4664-B561-AFB0553DEA2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47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97FE177-00AE-4CF6-952E-F889D16BD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84225" indent="-301625" defTabSz="982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08088" indent="-241300" defTabSz="982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90688" indent="-241300" defTabSz="982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4875" indent="-241300" defTabSz="9826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32075" indent="-2413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9275" indent="-2413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6475" indent="-2413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3675" indent="-241300" defTabSz="982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2B3158A1-64CC-48AF-8805-FC7DB13556E7}" type="slidenum">
              <a:rPr lang="en-US" altLang="en-US" sz="1300"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0F221A6-43CD-47F8-A904-DAB8EFAAC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5384B9C-07B3-46AC-B5F6-7D8EC8BC4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altLang="en-US"/>
              <a:t>Using higher resolution won’t solve problem.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No matter how small pixels are, objects can be smaller.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42B2FC63-D17A-40D5-B493-81AD38AF8C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23320227-6C87-4B70-B975-E583085BD2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10">
                <a:extLst>
                  <a:ext uri="{FF2B5EF4-FFF2-40B4-BE49-F238E27FC236}">
                    <a16:creationId xmlns:a16="http://schemas.microsoft.com/office/drawing/2014/main" id="{55373119-9835-4DAA-8217-D101B971C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A3E3BBD2-AD7A-4F78-923A-8EF2D43FC3B8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EB6F3D75-EE77-451B-ADB3-6D9178E007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41CC32E-C63C-4B4B-8D9F-AE95BFD72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9B25C57-7C7A-4000-BEF2-CC46F065F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65F6793-EBFE-49DE-BCD8-5DAF27D21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5B8CB-0DC3-438B-8A07-AE2A57990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59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01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605D476-0F6E-417E-BB5B-CA9837C8C4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ADFCD62-7960-4E78-B102-6D6E0D3CAF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2C5CCE3A-575C-439F-A6C8-83ED2ECEF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F3F5A1F8-85A9-4CAF-8F9D-D65C14E39A61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F3A9BD81-C64C-429D-933F-74143B4F00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ln w="9525" cmpd="sng">
            <a:prstDash val="solid"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8B92910-812D-4F5F-AFE2-828AB59AB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28010D10-20C1-46E8-9114-202DF5679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9630336-B5A1-4317-A2B9-E4A78DB27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159A12-DAC2-4057-95EB-C7271AFB8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1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33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17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335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3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162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69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2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87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14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06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9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9D02ED1F-CCAB-4100-B017-CBE30BBE0F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2CF6C5BB-0CCA-4B1C-AA17-A1C3738949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87679E75-FAAF-4EB9-BC33-EF7E88167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D3FD213D-D080-43D3-AE58-80A29D11C5AC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11C64112-5EF1-4889-8CFE-01E89DAE26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E13E23A-5025-4123-9072-6755D4674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0A61622-849D-46CA-9254-39FE19113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6CEEDAE-D2B2-48EA-A2F0-0DD6CD24B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38E556-31BB-4990-A5E8-CC5E96840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6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57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92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871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874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479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89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811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30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39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406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652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D1952E35-5A1E-4CB3-9E22-9BAA62FDF6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8600" y="2362200"/>
            <a:ext cx="8763000" cy="228600"/>
            <a:chOff x="144" y="672"/>
            <a:chExt cx="5520" cy="144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2665984A-3DA3-4CBF-9F9D-5C66E169D6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" y="672"/>
              <a:ext cx="5520" cy="116"/>
              <a:chOff x="144" y="960"/>
              <a:chExt cx="5520" cy="116"/>
            </a:xfrm>
          </p:grpSpPr>
          <p:sp>
            <p:nvSpPr>
              <p:cNvPr id="7" name="AutoShape 9">
                <a:extLst>
                  <a:ext uri="{FF2B5EF4-FFF2-40B4-BE49-F238E27FC236}">
                    <a16:creationId xmlns:a16="http://schemas.microsoft.com/office/drawing/2014/main" id="{B862ADC0-3916-42D9-8F62-04C79C9CD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87"/>
                <a:ext cx="5472" cy="69"/>
              </a:xfrm>
              <a:custGeom>
                <a:avLst/>
                <a:gdLst>
                  <a:gd name="T0" fmla="*/ 0 w 1000"/>
                  <a:gd name="T1" fmla="*/ 0 h 1000"/>
                  <a:gd name="T2" fmla="*/ 2147483647 w 1000"/>
                  <a:gd name="T3" fmla="*/ 0 h 1000"/>
                  <a:gd name="T4" fmla="*/ 2147483647 w 1000"/>
                  <a:gd name="T5" fmla="*/ 0 h 1000"/>
                  <a:gd name="T6" fmla="*/ 0 w 1000"/>
                  <a:gd name="T7" fmla="*/ 0 h 1000"/>
                  <a:gd name="T8" fmla="*/ 0 w 1000"/>
                  <a:gd name="T9" fmla="*/ 0 h 1000"/>
                  <a:gd name="T10" fmla="*/ 2147483647 w 1000"/>
                  <a:gd name="T11" fmla="*/ 0 h 1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00" h="1000" stroke="0">
                    <a:moveTo>
                      <a:pt x="0" y="0"/>
                    </a:moveTo>
                    <a:lnTo>
                      <a:pt x="585" y="0"/>
                    </a:lnTo>
                    <a:lnTo>
                      <a:pt x="585" y="1000"/>
                    </a:lnTo>
                    <a:lnTo>
                      <a:pt x="0" y="1000"/>
                    </a:lnTo>
                    <a:lnTo>
                      <a:pt x="0" y="0"/>
                    </a:lnTo>
                    <a:close/>
                  </a:path>
                  <a:path w="1000" h="1000">
                    <a:moveTo>
                      <a:pt x="0" y="0"/>
                    </a:moveTo>
                    <a:lnTo>
                      <a:pt x="1000" y="0"/>
                    </a:lnTo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91E873D9-8284-444F-9A7F-1479761E203B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3322" y="960"/>
                <a:ext cx="2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宋体" pitchFamily="2" charset="-122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600" b="1">
                    <a:latin typeface="Georgia" pitchFamily="18" charset="0"/>
                  </a:rPr>
                  <a:t>Computer Science and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College of Engineering  </a:t>
                </a:r>
                <a:r>
                  <a:rPr lang="en-US" sz="600">
                    <a:solidFill>
                      <a:schemeClr val="accent2"/>
                    </a:solidFill>
                    <a:sym typeface="Wingdings" pitchFamily="2" charset="2"/>
                  </a:rPr>
                  <a:t></a:t>
                </a:r>
                <a:r>
                  <a:rPr lang="en-US" sz="600" b="1">
                    <a:latin typeface="Georgia" pitchFamily="18" charset="0"/>
                  </a:rPr>
                  <a:t>  The Ohio State University</a:t>
                </a:r>
              </a:p>
            </p:txBody>
          </p:sp>
        </p:grpSp>
        <p:sp>
          <p:nvSpPr>
            <p:cNvPr id="6" name="Line 11">
              <a:extLst>
                <a:ext uri="{FF2B5EF4-FFF2-40B4-BE49-F238E27FC236}">
                  <a16:creationId xmlns:a16="http://schemas.microsoft.com/office/drawing/2014/main" id="{E67F6A3F-34D6-49A4-BE29-F78132C01EB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44" y="816"/>
              <a:ext cx="54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35712CC-7F4B-4342-9627-813330AAC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DCCC54D-BD0C-4200-9A4B-CCE4526DF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B95473E-F491-4E83-97C3-9261AD6ED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57228-9E98-4837-A85F-FBE385FDB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306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4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447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442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531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51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807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3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423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823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5877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55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2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9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2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03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94D2A1-30F2-4678-98CA-6D98CA7E0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5CE555-5FDF-4091-94FF-2866A7C9C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D5725DEC-C282-45C7-B6E8-8E9BC2F50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9">
            <a:extLst>
              <a:ext uri="{FF2B5EF4-FFF2-40B4-BE49-F238E27FC236}">
                <a16:creationId xmlns:a16="http://schemas.microsoft.com/office/drawing/2014/main" id="{C3BE1F1A-D07B-474D-97C3-DECB49C9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0" hangingPunct="0"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1030" name="Line 12">
            <a:extLst>
              <a:ext uri="{FF2B5EF4-FFF2-40B4-BE49-F238E27FC236}">
                <a16:creationId xmlns:a16="http://schemas.microsoft.com/office/drawing/2014/main" id="{772EF107-B2CD-488D-80EF-6A438E210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9" r:id="rId1"/>
    <p:sldLayoutId id="2147486229" r:id="rId2"/>
    <p:sldLayoutId id="2147486230" r:id="rId3"/>
    <p:sldLayoutId id="2147486231" r:id="rId4"/>
    <p:sldLayoutId id="2147486232" r:id="rId5"/>
    <p:sldLayoutId id="2147486233" r:id="rId6"/>
    <p:sldLayoutId id="2147486234" r:id="rId7"/>
    <p:sldLayoutId id="2147486235" r:id="rId8"/>
    <p:sldLayoutId id="2147486236" r:id="rId9"/>
    <p:sldLayoutId id="2147486237" r:id="rId10"/>
    <p:sldLayoutId id="21474862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E77B7E8-8656-4702-8BB9-62D281305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cmpd="dbl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Best Practices: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F18E89-DFA9-40CD-9C6B-ACAB4EFFE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7BC18F96-0671-456E-8FA9-B1992BC2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701D813C-A202-4274-A10F-247BC7FF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0" hangingPunct="0"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id="{B5C4D68F-C9F0-450D-81F0-3AA2677C0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0" r:id="rId1"/>
    <p:sldLayoutId id="2147486239" r:id="rId2"/>
    <p:sldLayoutId id="2147486240" r:id="rId3"/>
    <p:sldLayoutId id="2147486241" r:id="rId4"/>
    <p:sldLayoutId id="2147486242" r:id="rId5"/>
    <p:sldLayoutId id="2147486243" r:id="rId6"/>
    <p:sldLayoutId id="2147486244" r:id="rId7"/>
    <p:sldLayoutId id="2147486245" r:id="rId8"/>
    <p:sldLayoutId id="2147486246" r:id="rId9"/>
    <p:sldLayoutId id="2147486247" r:id="rId10"/>
    <p:sldLayoutId id="21474862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Dijkstra" pitchFamily="2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o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600">
          <a:solidFill>
            <a:schemeClr val="bg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o"/>
        <a:defRPr sz="2300">
          <a:solidFill>
            <a:schemeClr val="bg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>
          <a:solidFill>
            <a:schemeClr val="bg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BC2BBA-1AA9-457F-BC48-E84CE26B9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5646A6-9694-42CA-A7A0-89BC01216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C7F4A5D4-C287-429E-BD0D-E0E6E450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57C31EEA-1411-4712-BA7A-79A5A281A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0" hangingPunct="0"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13FD427C-6B61-4E3B-9E58-B4E30A026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1" r:id="rId1"/>
    <p:sldLayoutId id="2147486249" r:id="rId2"/>
    <p:sldLayoutId id="2147486250" r:id="rId3"/>
    <p:sldLayoutId id="2147486251" r:id="rId4"/>
    <p:sldLayoutId id="2147486252" r:id="rId5"/>
    <p:sldLayoutId id="2147486253" r:id="rId6"/>
    <p:sldLayoutId id="2147486254" r:id="rId7"/>
    <p:sldLayoutId id="2147486255" r:id="rId8"/>
    <p:sldLayoutId id="2147486256" r:id="rId9"/>
    <p:sldLayoutId id="2147486257" r:id="rId10"/>
    <p:sldLayoutId id="21474862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7967A4A-47F1-4B72-AD7C-26314A787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250E84-E4BE-4183-B170-2689097BD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C22C4106-8BCC-462F-A2B6-002569B8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09663"/>
            <a:ext cx="8229600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D449EDC-5395-4641-AAB3-E8E09C46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1076325"/>
            <a:ext cx="31194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0" hangingPunct="0">
              <a:defRPr/>
            </a:pPr>
            <a:r>
              <a:rPr lang="en-US" sz="700" b="1">
                <a:latin typeface="Georgia" pitchFamily="18" charset="0"/>
              </a:rPr>
              <a:t>Computer Science and Engineering  </a:t>
            </a:r>
            <a:r>
              <a:rPr lang="en-US" sz="700">
                <a:solidFill>
                  <a:schemeClr val="accent2"/>
                </a:solidFill>
                <a:sym typeface="Wingdings" pitchFamily="2" charset="2"/>
              </a:rPr>
              <a:t></a:t>
            </a:r>
            <a:r>
              <a:rPr lang="en-US" sz="700" b="1">
                <a:latin typeface="Georgia" pitchFamily="18" charset="0"/>
              </a:rPr>
              <a:t>  The Ohio State University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CEE5242F-8DF4-404E-89D4-2394E9B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1277938"/>
            <a:ext cx="8229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2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14B07B8-143B-49C3-B2A7-F49CE73FC2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9275" y="990600"/>
            <a:ext cx="7908925" cy="1371600"/>
          </a:xfrm>
        </p:spPr>
        <p:txBody>
          <a:bodyPr/>
          <a:lstStyle/>
          <a:p>
            <a:pPr algn="ctr" eaLnBrk="1" hangingPunct="1"/>
            <a:r>
              <a:rPr lang="en-US" altLang="en-US" sz="2800"/>
              <a:t>CSE 3541/5541</a:t>
            </a:r>
            <a:br>
              <a:rPr lang="en-US" altLang="en-US" sz="2800"/>
            </a:br>
            <a:r>
              <a:rPr lang="en-US" altLang="en-US" sz="2800"/>
              <a:t> Rendering &amp; Animation Loops (Part III)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800A06-9DFA-4FAF-A848-9E10FEE745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0BD2A1D-3119-43CD-825B-C34C88917A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Representation</a:t>
            </a:r>
          </a:p>
        </p:txBody>
      </p:sp>
      <p:sp>
        <p:nvSpPr>
          <p:cNvPr id="507907" name="Rectangle 3">
            <a:extLst>
              <a:ext uri="{FF2B5EF4-FFF2-40B4-BE49-F238E27FC236}">
                <a16:creationId xmlns:a16="http://schemas.microsoft.com/office/drawing/2014/main" id="{A55918A2-8198-4FD7-9356-87177A8CB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Parametric line equation:</a:t>
            </a:r>
          </a:p>
          <a:p>
            <a:pPr lvl="1"/>
            <a:r>
              <a:rPr lang="en-US" altLang="en-US" sz="2400"/>
              <a:t>L(</a:t>
            </a:r>
            <a:r>
              <a:rPr lang="en-US" altLang="en-US" sz="2400" i="1"/>
              <a:t>t</a:t>
            </a:r>
            <a:r>
              <a:rPr lang="en-US" altLang="en-US" sz="2400"/>
              <a:t>) = origin + </a:t>
            </a:r>
            <a:r>
              <a:rPr lang="en-US" altLang="en-US" sz="2400" i="1"/>
              <a:t>t</a:t>
            </a:r>
            <a:r>
              <a:rPr lang="en-US" altLang="en-US" sz="2400"/>
              <a:t> * </a:t>
            </a:r>
            <a:r>
              <a:rPr lang="en-US" altLang="en-US" sz="2400" i="1"/>
              <a:t>direction</a:t>
            </a:r>
          </a:p>
          <a:p>
            <a:pPr lvl="1"/>
            <a:r>
              <a:rPr lang="en-US" altLang="en-US" sz="2400" i="1"/>
              <a:t>direction</a:t>
            </a:r>
            <a:r>
              <a:rPr lang="en-US" altLang="en-US" sz="2400"/>
              <a:t> = </a:t>
            </a:r>
            <a:r>
              <a:rPr lang="en-US" altLang="en-US" sz="2400" i="1"/>
              <a:t>pixel center</a:t>
            </a:r>
            <a:r>
              <a:rPr lang="en-US" altLang="en-US" sz="2400"/>
              <a:t> – </a:t>
            </a:r>
            <a:r>
              <a:rPr lang="en-US" altLang="en-US" sz="2400" i="1"/>
              <a:t>eye</a:t>
            </a:r>
          </a:p>
          <a:p>
            <a:pPr lvl="1"/>
            <a:endParaRPr lang="en-US" altLang="en-US" sz="2400"/>
          </a:p>
          <a:p>
            <a:endParaRPr lang="en-US" altLang="en-US"/>
          </a:p>
        </p:txBody>
      </p:sp>
      <p:sp>
        <p:nvSpPr>
          <p:cNvPr id="507910" name="Rectangle 6">
            <a:extLst>
              <a:ext uri="{FF2B5EF4-FFF2-40B4-BE49-F238E27FC236}">
                <a16:creationId xmlns:a16="http://schemas.microsoft.com/office/drawing/2014/main" id="{F75AA2A8-55AB-4F5C-A2A6-FBFD95CD6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51482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507911" name="Line 7">
            <a:extLst>
              <a:ext uri="{FF2B5EF4-FFF2-40B4-BE49-F238E27FC236}">
                <a16:creationId xmlns:a16="http://schemas.microsoft.com/office/drawing/2014/main" id="{7881A05E-DC50-43A7-8293-706EAD5BE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" y="3924300"/>
            <a:ext cx="8534400" cy="2057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13" name="Rectangle 9">
            <a:extLst>
              <a:ext uri="{FF2B5EF4-FFF2-40B4-BE49-F238E27FC236}">
                <a16:creationId xmlns:a16="http://schemas.microsoft.com/office/drawing/2014/main" id="{8AC155BA-701A-4012-8EB0-45250A2E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3" y="328771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L(</a:t>
            </a:r>
            <a:r>
              <a:rPr lang="en-US" altLang="en-US" sz="2400" i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7914" name="Line 10">
            <a:extLst>
              <a:ext uri="{FF2B5EF4-FFF2-40B4-BE49-F238E27FC236}">
                <a16:creationId xmlns:a16="http://schemas.microsoft.com/office/drawing/2014/main" id="{E895B0D0-5B9E-4227-ABB0-24A167B938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81175" y="4283075"/>
            <a:ext cx="4486275" cy="10652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7918" name="Group 14">
            <a:extLst>
              <a:ext uri="{FF2B5EF4-FFF2-40B4-BE49-F238E27FC236}">
                <a16:creationId xmlns:a16="http://schemas.microsoft.com/office/drawing/2014/main" id="{64FF305B-0062-40F1-94C3-660ACD8ECBA0}"/>
              </a:ext>
            </a:extLst>
          </p:cNvPr>
          <p:cNvGrpSpPr>
            <a:grpSpLocks/>
          </p:cNvGrpSpPr>
          <p:nvPr/>
        </p:nvGrpSpPr>
        <p:grpSpPr bwMode="auto">
          <a:xfrm>
            <a:off x="858838" y="4202113"/>
            <a:ext cx="5973762" cy="1855787"/>
            <a:chOff x="541" y="2647"/>
            <a:chExt cx="3763" cy="1169"/>
          </a:xfrm>
        </p:grpSpPr>
        <p:grpSp>
          <p:nvGrpSpPr>
            <p:cNvPr id="18441" name="Group 12">
              <a:extLst>
                <a:ext uri="{FF2B5EF4-FFF2-40B4-BE49-F238E27FC236}">
                  <a16:creationId xmlns:a16="http://schemas.microsoft.com/office/drawing/2014/main" id="{C0F6EC69-F04C-48EC-9BF5-21FE637378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8" y="3144"/>
              <a:ext cx="416" cy="672"/>
              <a:chOff x="3888" y="3144"/>
              <a:chExt cx="416" cy="672"/>
            </a:xfrm>
          </p:grpSpPr>
          <p:pic>
            <p:nvPicPr>
              <p:cNvPr id="18445" name="Picture 4">
                <a:extLst>
                  <a:ext uri="{FF2B5EF4-FFF2-40B4-BE49-F238E27FC236}">
                    <a16:creationId xmlns:a16="http://schemas.microsoft.com/office/drawing/2014/main" id="{51DEB5E0-EF2D-4C90-956F-F22BB191A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8" y="3144"/>
                <a:ext cx="416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46" name="Rectangle 5">
                <a:extLst>
                  <a:ext uri="{FF2B5EF4-FFF2-40B4-BE49-F238E27FC236}">
                    <a16:creationId xmlns:a16="http://schemas.microsoft.com/office/drawing/2014/main" id="{E787BA96-05A8-4218-83D6-D8416F3FE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528"/>
                <a:ext cx="37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latin typeface="Times New Roman" panose="02020603050405020304" pitchFamily="18" charset="0"/>
                    <a:cs typeface="Arial" panose="020B0604020202020204" pitchFamily="34" charset="0"/>
                  </a:rPr>
                  <a:t>eye</a:t>
                </a:r>
              </a:p>
            </p:txBody>
          </p:sp>
        </p:grpSp>
        <p:grpSp>
          <p:nvGrpSpPr>
            <p:cNvPr id="18442" name="Group 13">
              <a:extLst>
                <a:ext uri="{FF2B5EF4-FFF2-40B4-BE49-F238E27FC236}">
                  <a16:creationId xmlns:a16="http://schemas.microsoft.com/office/drawing/2014/main" id="{D6109CCB-D86B-4BA3-AC11-2E2480DDF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" y="2647"/>
              <a:ext cx="1015" cy="407"/>
              <a:chOff x="541" y="2647"/>
              <a:chExt cx="1015" cy="407"/>
            </a:xfrm>
          </p:grpSpPr>
          <p:sp>
            <p:nvSpPr>
              <p:cNvPr id="18443" name="Oval 8">
                <a:extLst>
                  <a:ext uri="{FF2B5EF4-FFF2-40B4-BE49-F238E27FC236}">
                    <a16:creationId xmlns:a16="http://schemas.microsoft.com/office/drawing/2014/main" id="{782F0B72-C379-4B0B-A768-7FEFFFD92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2647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18444" name="Text Box 11">
                <a:extLst>
                  <a:ext uri="{FF2B5EF4-FFF2-40B4-BE49-F238E27FC236}">
                    <a16:creationId xmlns:a16="http://schemas.microsoft.com/office/drawing/2014/main" id="{30C03D4B-09EA-4FDC-921A-C4E70A293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" y="2766"/>
                <a:ext cx="10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>
                    <a:latin typeface="Times New Roman" panose="02020603050405020304" pitchFamily="18" charset="0"/>
                    <a:cs typeface="Arial" panose="020B0604020202020204" pitchFamily="34" charset="0"/>
                  </a:rPr>
                  <a:t>pixel center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/>
      <p:bldP spid="5079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11BB286-532E-4C92-91DC-3658CC8D4F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Ray-Sphere Intersection</a:t>
            </a:r>
          </a:p>
        </p:txBody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848108D0-3763-4AAA-8E5B-CC8329F3D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Problem: Intersect a line with a sphere</a:t>
            </a:r>
          </a:p>
          <a:p>
            <a:pPr lvl="1"/>
            <a:r>
              <a:rPr lang="en-US" altLang="en-US" sz="2000"/>
              <a:t>Assume the sphere is centered at the origin and has radius </a:t>
            </a:r>
            <a:r>
              <a:rPr lang="en-US" altLang="en-US" sz="2000" i="1"/>
              <a:t>r</a:t>
            </a:r>
            <a:endParaRPr lang="en-US" altLang="en-US" sz="2000"/>
          </a:p>
          <a:p>
            <a:pPr lvl="1"/>
            <a:r>
              <a:rPr lang="en-US" altLang="en-US" sz="2000"/>
              <a:t>Ray equation: L</a:t>
            </a:r>
            <a:r>
              <a:rPr lang="en-US" altLang="en-US" sz="2000" baseline="-25000"/>
              <a:t>(</a:t>
            </a:r>
            <a:r>
              <a:rPr lang="en-US" altLang="en-US" sz="2000" i="1" baseline="-25000"/>
              <a:t>x</a:t>
            </a:r>
            <a:r>
              <a:rPr lang="en-US" altLang="en-US" sz="2000" baseline="-25000"/>
              <a:t>, </a:t>
            </a:r>
            <a:r>
              <a:rPr lang="en-US" altLang="en-US" sz="2000" i="1" baseline="-25000"/>
              <a:t>y</a:t>
            </a:r>
            <a:r>
              <a:rPr lang="en-US" altLang="en-US" sz="2000" baseline="-25000"/>
              <a:t>)</a:t>
            </a:r>
            <a:r>
              <a:rPr lang="en-US" altLang="en-US" sz="2000"/>
              <a:t>(t) = R + </a:t>
            </a:r>
            <a:r>
              <a:rPr lang="en-US" altLang="en-US" sz="2000" i="1"/>
              <a:t>t</a:t>
            </a:r>
            <a:r>
              <a:rPr lang="en-US" altLang="en-US" sz="2000"/>
              <a:t>D</a:t>
            </a:r>
          </a:p>
          <a:p>
            <a:pPr lvl="1"/>
            <a:r>
              <a:rPr lang="en-US" altLang="en-US" sz="2000"/>
              <a:t>Sphere equation: </a:t>
            </a:r>
            <a:r>
              <a:rPr lang="en-US" altLang="en-US" sz="2000" i="1"/>
              <a:t>x</a:t>
            </a:r>
            <a:r>
              <a:rPr lang="en-US" altLang="en-US" sz="2000" baseline="30000"/>
              <a:t>2</a:t>
            </a:r>
            <a:r>
              <a:rPr lang="en-US" altLang="en-US" sz="2000"/>
              <a:t> + </a:t>
            </a:r>
            <a:r>
              <a:rPr lang="en-US" altLang="en-US" sz="2000" i="1"/>
              <a:t>y</a:t>
            </a:r>
            <a:r>
              <a:rPr lang="en-US" altLang="en-US" sz="2000" baseline="30000"/>
              <a:t>2</a:t>
            </a:r>
            <a:r>
              <a:rPr lang="en-US" altLang="en-US" sz="2000"/>
              <a:t> = </a:t>
            </a:r>
            <a:r>
              <a:rPr lang="en-US" altLang="en-US" sz="2000" i="1"/>
              <a:t>r</a:t>
            </a:r>
            <a:r>
              <a:rPr lang="en-US" altLang="en-US" sz="2000" baseline="30000"/>
              <a:t>2</a:t>
            </a:r>
            <a:endParaRPr lang="en-US" altLang="en-US" sz="2000"/>
          </a:p>
          <a:p>
            <a:pPr lvl="1"/>
            <a:r>
              <a:rPr lang="en-US" altLang="en-US" sz="2000"/>
              <a:t>Solve for </a:t>
            </a:r>
            <a:r>
              <a:rPr lang="en-US" altLang="en-US" sz="2000" i="1"/>
              <a:t>t</a:t>
            </a:r>
            <a:endParaRPr lang="en-US" altLang="en-US" sz="2000"/>
          </a:p>
          <a:p>
            <a:pPr lvl="1"/>
            <a:endParaRPr lang="en-US" altLang="en-US" sz="2000"/>
          </a:p>
        </p:txBody>
      </p:sp>
      <p:sp>
        <p:nvSpPr>
          <p:cNvPr id="19460" name="Picture 580">
            <a:extLst>
              <a:ext uri="{FF2B5EF4-FFF2-40B4-BE49-F238E27FC236}">
                <a16:creationId xmlns:a16="http://schemas.microsoft.com/office/drawing/2014/main" id="{FCCDDE56-3A14-4016-A576-7CD450E74C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3463" y="3968750"/>
            <a:ext cx="396557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EC4B61E-1998-41D5-9DDF-041693705A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66700" y="0"/>
            <a:ext cx="7772400" cy="1143000"/>
          </a:xfrm>
        </p:spPr>
        <p:txBody>
          <a:bodyPr/>
          <a:lstStyle/>
          <a:p>
            <a:r>
              <a:rPr lang="en-US" altLang="en-US"/>
              <a:t>Ray-Sphere Intersection</a:t>
            </a:r>
          </a:p>
        </p:txBody>
      </p:sp>
      <p:grpSp>
        <p:nvGrpSpPr>
          <p:cNvPr id="443399" name="Group 7">
            <a:extLst>
              <a:ext uri="{FF2B5EF4-FFF2-40B4-BE49-F238E27FC236}">
                <a16:creationId xmlns:a16="http://schemas.microsoft.com/office/drawing/2014/main" id="{D08EDDA5-35FD-4A7B-94B2-54BD1F7ADDBC}"/>
              </a:ext>
            </a:extLst>
          </p:cNvPr>
          <p:cNvGrpSpPr>
            <a:grpSpLocks/>
          </p:cNvGrpSpPr>
          <p:nvPr/>
        </p:nvGrpSpPr>
        <p:grpSpPr bwMode="auto">
          <a:xfrm rot="-124820">
            <a:off x="6554788" y="2447925"/>
            <a:ext cx="657225" cy="608013"/>
            <a:chOff x="3715" y="2067"/>
            <a:chExt cx="414" cy="383"/>
          </a:xfrm>
        </p:grpSpPr>
        <p:sp>
          <p:nvSpPr>
            <p:cNvPr id="20560" name="Freeform 8">
              <a:extLst>
                <a:ext uri="{FF2B5EF4-FFF2-40B4-BE49-F238E27FC236}">
                  <a16:creationId xmlns:a16="http://schemas.microsoft.com/office/drawing/2014/main" id="{851686E5-3A3D-48F8-A2F8-9C100284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198"/>
              <a:ext cx="94" cy="211"/>
            </a:xfrm>
            <a:custGeom>
              <a:avLst/>
              <a:gdLst>
                <a:gd name="T0" fmla="*/ 0 w 94"/>
                <a:gd name="T1" fmla="*/ 98 h 211"/>
                <a:gd name="T2" fmla="*/ 0 w 94"/>
                <a:gd name="T3" fmla="*/ 110 h 211"/>
                <a:gd name="T4" fmla="*/ 0 w 94"/>
                <a:gd name="T5" fmla="*/ 121 h 211"/>
                <a:gd name="T6" fmla="*/ 1 w 94"/>
                <a:gd name="T7" fmla="*/ 132 h 211"/>
                <a:gd name="T8" fmla="*/ 2 w 94"/>
                <a:gd name="T9" fmla="*/ 142 h 211"/>
                <a:gd name="T10" fmla="*/ 6 w 94"/>
                <a:gd name="T11" fmla="*/ 161 h 211"/>
                <a:gd name="T12" fmla="*/ 8 w 94"/>
                <a:gd name="T13" fmla="*/ 170 h 211"/>
                <a:gd name="T14" fmla="*/ 10 w 94"/>
                <a:gd name="T15" fmla="*/ 178 h 211"/>
                <a:gd name="T16" fmla="*/ 13 w 94"/>
                <a:gd name="T17" fmla="*/ 185 h 211"/>
                <a:gd name="T18" fmla="*/ 15 w 94"/>
                <a:gd name="T19" fmla="*/ 192 h 211"/>
                <a:gd name="T20" fmla="*/ 19 w 94"/>
                <a:gd name="T21" fmla="*/ 202 h 211"/>
                <a:gd name="T22" fmla="*/ 23 w 94"/>
                <a:gd name="T23" fmla="*/ 209 h 211"/>
                <a:gd name="T24" fmla="*/ 24 w 94"/>
                <a:gd name="T25" fmla="*/ 210 h 211"/>
                <a:gd name="T26" fmla="*/ 25 w 94"/>
                <a:gd name="T27" fmla="*/ 211 h 211"/>
                <a:gd name="T28" fmla="*/ 31 w 94"/>
                <a:gd name="T29" fmla="*/ 208 h 211"/>
                <a:gd name="T30" fmla="*/ 37 w 94"/>
                <a:gd name="T31" fmla="*/ 205 h 211"/>
                <a:gd name="T32" fmla="*/ 43 w 94"/>
                <a:gd name="T33" fmla="*/ 202 h 211"/>
                <a:gd name="T34" fmla="*/ 49 w 94"/>
                <a:gd name="T35" fmla="*/ 197 h 211"/>
                <a:gd name="T36" fmla="*/ 55 w 94"/>
                <a:gd name="T37" fmla="*/ 193 h 211"/>
                <a:gd name="T38" fmla="*/ 61 w 94"/>
                <a:gd name="T39" fmla="*/ 188 h 211"/>
                <a:gd name="T40" fmla="*/ 66 w 94"/>
                <a:gd name="T41" fmla="*/ 182 h 211"/>
                <a:gd name="T42" fmla="*/ 71 w 94"/>
                <a:gd name="T43" fmla="*/ 176 h 211"/>
                <a:gd name="T44" fmla="*/ 76 w 94"/>
                <a:gd name="T45" fmla="*/ 169 h 211"/>
                <a:gd name="T46" fmla="*/ 80 w 94"/>
                <a:gd name="T47" fmla="*/ 162 h 211"/>
                <a:gd name="T48" fmla="*/ 84 w 94"/>
                <a:gd name="T49" fmla="*/ 154 h 211"/>
                <a:gd name="T50" fmla="*/ 88 w 94"/>
                <a:gd name="T51" fmla="*/ 146 h 211"/>
                <a:gd name="T52" fmla="*/ 90 w 94"/>
                <a:gd name="T53" fmla="*/ 137 h 211"/>
                <a:gd name="T54" fmla="*/ 92 w 94"/>
                <a:gd name="T55" fmla="*/ 128 h 211"/>
                <a:gd name="T56" fmla="*/ 94 w 94"/>
                <a:gd name="T57" fmla="*/ 119 h 211"/>
                <a:gd name="T58" fmla="*/ 94 w 94"/>
                <a:gd name="T59" fmla="*/ 108 h 211"/>
                <a:gd name="T60" fmla="*/ 94 w 94"/>
                <a:gd name="T61" fmla="*/ 99 h 211"/>
                <a:gd name="T62" fmla="*/ 93 w 94"/>
                <a:gd name="T63" fmla="*/ 90 h 211"/>
                <a:gd name="T64" fmla="*/ 91 w 94"/>
                <a:gd name="T65" fmla="*/ 81 h 211"/>
                <a:gd name="T66" fmla="*/ 88 w 94"/>
                <a:gd name="T67" fmla="*/ 72 h 211"/>
                <a:gd name="T68" fmla="*/ 85 w 94"/>
                <a:gd name="T69" fmla="*/ 63 h 211"/>
                <a:gd name="T70" fmla="*/ 82 w 94"/>
                <a:gd name="T71" fmla="*/ 55 h 211"/>
                <a:gd name="T72" fmla="*/ 78 w 94"/>
                <a:gd name="T73" fmla="*/ 47 h 211"/>
                <a:gd name="T74" fmla="*/ 73 w 94"/>
                <a:gd name="T75" fmla="*/ 39 h 211"/>
                <a:gd name="T76" fmla="*/ 68 w 94"/>
                <a:gd name="T77" fmla="*/ 32 h 211"/>
                <a:gd name="T78" fmla="*/ 63 w 94"/>
                <a:gd name="T79" fmla="*/ 25 h 211"/>
                <a:gd name="T80" fmla="*/ 58 w 94"/>
                <a:gd name="T81" fmla="*/ 19 h 211"/>
                <a:gd name="T82" fmla="*/ 52 w 94"/>
                <a:gd name="T83" fmla="*/ 13 h 211"/>
                <a:gd name="T84" fmla="*/ 47 w 94"/>
                <a:gd name="T85" fmla="*/ 9 h 211"/>
                <a:gd name="T86" fmla="*/ 41 w 94"/>
                <a:gd name="T87" fmla="*/ 5 h 211"/>
                <a:gd name="T88" fmla="*/ 36 w 94"/>
                <a:gd name="T89" fmla="*/ 2 h 211"/>
                <a:gd name="T90" fmla="*/ 33 w 94"/>
                <a:gd name="T91" fmla="*/ 1 h 211"/>
                <a:gd name="T92" fmla="*/ 30 w 94"/>
                <a:gd name="T93" fmla="*/ 0 h 211"/>
                <a:gd name="T94" fmla="*/ 29 w 94"/>
                <a:gd name="T95" fmla="*/ 1 h 211"/>
                <a:gd name="T96" fmla="*/ 27 w 94"/>
                <a:gd name="T97" fmla="*/ 2 h 211"/>
                <a:gd name="T98" fmla="*/ 26 w 94"/>
                <a:gd name="T99" fmla="*/ 5 h 211"/>
                <a:gd name="T100" fmla="*/ 24 w 94"/>
                <a:gd name="T101" fmla="*/ 9 h 211"/>
                <a:gd name="T102" fmla="*/ 19 w 94"/>
                <a:gd name="T103" fmla="*/ 19 h 211"/>
                <a:gd name="T104" fmla="*/ 14 w 94"/>
                <a:gd name="T105" fmla="*/ 32 h 211"/>
                <a:gd name="T106" fmla="*/ 9 w 94"/>
                <a:gd name="T107" fmla="*/ 48 h 211"/>
                <a:gd name="T108" fmla="*/ 5 w 94"/>
                <a:gd name="T109" fmla="*/ 64 h 211"/>
                <a:gd name="T110" fmla="*/ 2 w 94"/>
                <a:gd name="T111" fmla="*/ 81 h 211"/>
                <a:gd name="T112" fmla="*/ 1 w 94"/>
                <a:gd name="T113" fmla="*/ 90 h 211"/>
                <a:gd name="T114" fmla="*/ 0 w 94"/>
                <a:gd name="T115" fmla="*/ 98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" h="211">
                  <a:moveTo>
                    <a:pt x="0" y="98"/>
                  </a:moveTo>
                  <a:lnTo>
                    <a:pt x="0" y="110"/>
                  </a:lnTo>
                  <a:lnTo>
                    <a:pt x="0" y="121"/>
                  </a:lnTo>
                  <a:lnTo>
                    <a:pt x="1" y="132"/>
                  </a:lnTo>
                  <a:lnTo>
                    <a:pt x="2" y="142"/>
                  </a:lnTo>
                  <a:lnTo>
                    <a:pt x="6" y="161"/>
                  </a:lnTo>
                  <a:lnTo>
                    <a:pt x="8" y="170"/>
                  </a:lnTo>
                  <a:lnTo>
                    <a:pt x="10" y="178"/>
                  </a:lnTo>
                  <a:lnTo>
                    <a:pt x="13" y="185"/>
                  </a:lnTo>
                  <a:lnTo>
                    <a:pt x="15" y="192"/>
                  </a:lnTo>
                  <a:lnTo>
                    <a:pt x="19" y="202"/>
                  </a:lnTo>
                  <a:lnTo>
                    <a:pt x="23" y="209"/>
                  </a:lnTo>
                  <a:lnTo>
                    <a:pt x="24" y="210"/>
                  </a:lnTo>
                  <a:lnTo>
                    <a:pt x="25" y="211"/>
                  </a:lnTo>
                  <a:lnTo>
                    <a:pt x="31" y="208"/>
                  </a:lnTo>
                  <a:lnTo>
                    <a:pt x="37" y="205"/>
                  </a:lnTo>
                  <a:lnTo>
                    <a:pt x="43" y="202"/>
                  </a:lnTo>
                  <a:lnTo>
                    <a:pt x="49" y="197"/>
                  </a:lnTo>
                  <a:lnTo>
                    <a:pt x="55" y="193"/>
                  </a:lnTo>
                  <a:lnTo>
                    <a:pt x="61" y="188"/>
                  </a:lnTo>
                  <a:lnTo>
                    <a:pt x="66" y="182"/>
                  </a:lnTo>
                  <a:lnTo>
                    <a:pt x="71" y="176"/>
                  </a:lnTo>
                  <a:lnTo>
                    <a:pt x="76" y="169"/>
                  </a:lnTo>
                  <a:lnTo>
                    <a:pt x="80" y="162"/>
                  </a:lnTo>
                  <a:lnTo>
                    <a:pt x="84" y="154"/>
                  </a:lnTo>
                  <a:lnTo>
                    <a:pt x="88" y="146"/>
                  </a:lnTo>
                  <a:lnTo>
                    <a:pt x="90" y="137"/>
                  </a:lnTo>
                  <a:lnTo>
                    <a:pt x="92" y="12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4" y="99"/>
                  </a:lnTo>
                  <a:lnTo>
                    <a:pt x="93" y="90"/>
                  </a:lnTo>
                  <a:lnTo>
                    <a:pt x="91" y="81"/>
                  </a:lnTo>
                  <a:lnTo>
                    <a:pt x="88" y="72"/>
                  </a:lnTo>
                  <a:lnTo>
                    <a:pt x="85" y="63"/>
                  </a:lnTo>
                  <a:lnTo>
                    <a:pt x="82" y="55"/>
                  </a:lnTo>
                  <a:lnTo>
                    <a:pt x="78" y="47"/>
                  </a:lnTo>
                  <a:lnTo>
                    <a:pt x="73" y="39"/>
                  </a:lnTo>
                  <a:lnTo>
                    <a:pt x="68" y="32"/>
                  </a:lnTo>
                  <a:lnTo>
                    <a:pt x="63" y="25"/>
                  </a:lnTo>
                  <a:lnTo>
                    <a:pt x="58" y="19"/>
                  </a:lnTo>
                  <a:lnTo>
                    <a:pt x="52" y="13"/>
                  </a:lnTo>
                  <a:lnTo>
                    <a:pt x="47" y="9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4" y="9"/>
                  </a:lnTo>
                  <a:lnTo>
                    <a:pt x="19" y="19"/>
                  </a:lnTo>
                  <a:lnTo>
                    <a:pt x="14" y="32"/>
                  </a:lnTo>
                  <a:lnTo>
                    <a:pt x="9" y="48"/>
                  </a:lnTo>
                  <a:lnTo>
                    <a:pt x="5" y="64"/>
                  </a:lnTo>
                  <a:lnTo>
                    <a:pt x="2" y="81"/>
                  </a:lnTo>
                  <a:lnTo>
                    <a:pt x="1" y="9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489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9">
              <a:extLst>
                <a:ext uri="{FF2B5EF4-FFF2-40B4-BE49-F238E27FC236}">
                  <a16:creationId xmlns:a16="http://schemas.microsoft.com/office/drawing/2014/main" id="{BC1CB1ED-1DE5-46E8-8A0F-E1275AC9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296"/>
              <a:ext cx="29" cy="115"/>
            </a:xfrm>
            <a:custGeom>
              <a:avLst/>
              <a:gdLst>
                <a:gd name="T0" fmla="*/ 5 w 29"/>
                <a:gd name="T1" fmla="*/ 0 h 115"/>
                <a:gd name="T2" fmla="*/ 5 w 29"/>
                <a:gd name="T3" fmla="*/ 23 h 115"/>
                <a:gd name="T4" fmla="*/ 7 w 29"/>
                <a:gd name="T5" fmla="*/ 44 h 115"/>
                <a:gd name="T6" fmla="*/ 15 w 29"/>
                <a:gd name="T7" fmla="*/ 80 h 115"/>
                <a:gd name="T8" fmla="*/ 24 w 29"/>
                <a:gd name="T9" fmla="*/ 104 h 115"/>
                <a:gd name="T10" fmla="*/ 28 w 29"/>
                <a:gd name="T11" fmla="*/ 110 h 115"/>
                <a:gd name="T12" fmla="*/ 29 w 29"/>
                <a:gd name="T13" fmla="*/ 111 h 115"/>
                <a:gd name="T14" fmla="*/ 26 w 29"/>
                <a:gd name="T15" fmla="*/ 115 h 115"/>
                <a:gd name="T16" fmla="*/ 24 w 29"/>
                <a:gd name="T17" fmla="*/ 113 h 115"/>
                <a:gd name="T18" fmla="*/ 19 w 29"/>
                <a:gd name="T19" fmla="*/ 105 h 115"/>
                <a:gd name="T20" fmla="*/ 10 w 29"/>
                <a:gd name="T21" fmla="*/ 81 h 115"/>
                <a:gd name="T22" fmla="*/ 2 w 29"/>
                <a:gd name="T23" fmla="*/ 45 h 115"/>
                <a:gd name="T24" fmla="*/ 0 w 29"/>
                <a:gd name="T25" fmla="*/ 23 h 115"/>
                <a:gd name="T26" fmla="*/ 0 w 29"/>
                <a:gd name="T27" fmla="*/ 0 h 115"/>
                <a:gd name="T28" fmla="*/ 5 w 29"/>
                <a:gd name="T29" fmla="*/ 0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" h="115">
                  <a:moveTo>
                    <a:pt x="5" y="0"/>
                  </a:moveTo>
                  <a:lnTo>
                    <a:pt x="5" y="23"/>
                  </a:lnTo>
                  <a:lnTo>
                    <a:pt x="7" y="44"/>
                  </a:lnTo>
                  <a:lnTo>
                    <a:pt x="15" y="80"/>
                  </a:lnTo>
                  <a:lnTo>
                    <a:pt x="24" y="104"/>
                  </a:lnTo>
                  <a:lnTo>
                    <a:pt x="28" y="110"/>
                  </a:lnTo>
                  <a:lnTo>
                    <a:pt x="29" y="111"/>
                  </a:lnTo>
                  <a:lnTo>
                    <a:pt x="26" y="115"/>
                  </a:lnTo>
                  <a:lnTo>
                    <a:pt x="24" y="113"/>
                  </a:lnTo>
                  <a:lnTo>
                    <a:pt x="19" y="105"/>
                  </a:lnTo>
                  <a:lnTo>
                    <a:pt x="10" y="81"/>
                  </a:lnTo>
                  <a:lnTo>
                    <a:pt x="2" y="45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10">
              <a:extLst>
                <a:ext uri="{FF2B5EF4-FFF2-40B4-BE49-F238E27FC236}">
                  <a16:creationId xmlns:a16="http://schemas.microsoft.com/office/drawing/2014/main" id="{FC5B6D87-F399-4B88-8FDB-477176AF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306"/>
              <a:ext cx="71" cy="106"/>
            </a:xfrm>
            <a:custGeom>
              <a:avLst/>
              <a:gdLst>
                <a:gd name="T0" fmla="*/ 0 w 71"/>
                <a:gd name="T1" fmla="*/ 101 h 106"/>
                <a:gd name="T2" fmla="*/ 10 w 71"/>
                <a:gd name="T3" fmla="*/ 95 h 106"/>
                <a:gd name="T4" fmla="*/ 22 w 71"/>
                <a:gd name="T5" fmla="*/ 87 h 106"/>
                <a:gd name="T6" fmla="*/ 34 w 71"/>
                <a:gd name="T7" fmla="*/ 78 h 106"/>
                <a:gd name="T8" fmla="*/ 44 w 71"/>
                <a:gd name="T9" fmla="*/ 66 h 106"/>
                <a:gd name="T10" fmla="*/ 53 w 71"/>
                <a:gd name="T11" fmla="*/ 53 h 106"/>
                <a:gd name="T12" fmla="*/ 61 w 71"/>
                <a:gd name="T13" fmla="*/ 37 h 106"/>
                <a:gd name="T14" fmla="*/ 65 w 71"/>
                <a:gd name="T15" fmla="*/ 19 h 106"/>
                <a:gd name="T16" fmla="*/ 67 w 71"/>
                <a:gd name="T17" fmla="*/ 0 h 106"/>
                <a:gd name="T18" fmla="*/ 71 w 71"/>
                <a:gd name="T19" fmla="*/ 0 h 106"/>
                <a:gd name="T20" fmla="*/ 69 w 71"/>
                <a:gd name="T21" fmla="*/ 21 h 106"/>
                <a:gd name="T22" fmla="*/ 65 w 71"/>
                <a:gd name="T23" fmla="*/ 40 h 106"/>
                <a:gd name="T24" fmla="*/ 57 w 71"/>
                <a:gd name="T25" fmla="*/ 56 h 106"/>
                <a:gd name="T26" fmla="*/ 47 w 71"/>
                <a:gd name="T27" fmla="*/ 70 h 106"/>
                <a:gd name="T28" fmla="*/ 37 w 71"/>
                <a:gd name="T29" fmla="*/ 82 h 106"/>
                <a:gd name="T30" fmla="*/ 25 w 71"/>
                <a:gd name="T31" fmla="*/ 91 h 106"/>
                <a:gd name="T32" fmla="*/ 13 w 71"/>
                <a:gd name="T33" fmla="*/ 99 h 106"/>
                <a:gd name="T34" fmla="*/ 1 w 71"/>
                <a:gd name="T35" fmla="*/ 106 h 106"/>
                <a:gd name="T36" fmla="*/ 0 w 71"/>
                <a:gd name="T37" fmla="*/ 101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6">
                  <a:moveTo>
                    <a:pt x="0" y="101"/>
                  </a:moveTo>
                  <a:lnTo>
                    <a:pt x="10" y="95"/>
                  </a:lnTo>
                  <a:lnTo>
                    <a:pt x="22" y="87"/>
                  </a:lnTo>
                  <a:lnTo>
                    <a:pt x="34" y="78"/>
                  </a:lnTo>
                  <a:lnTo>
                    <a:pt x="44" y="66"/>
                  </a:lnTo>
                  <a:lnTo>
                    <a:pt x="53" y="53"/>
                  </a:lnTo>
                  <a:lnTo>
                    <a:pt x="61" y="37"/>
                  </a:lnTo>
                  <a:lnTo>
                    <a:pt x="65" y="19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21"/>
                  </a:lnTo>
                  <a:lnTo>
                    <a:pt x="65" y="40"/>
                  </a:lnTo>
                  <a:lnTo>
                    <a:pt x="57" y="56"/>
                  </a:lnTo>
                  <a:lnTo>
                    <a:pt x="47" y="70"/>
                  </a:lnTo>
                  <a:lnTo>
                    <a:pt x="37" y="82"/>
                  </a:lnTo>
                  <a:lnTo>
                    <a:pt x="25" y="91"/>
                  </a:lnTo>
                  <a:lnTo>
                    <a:pt x="13" y="99"/>
                  </a:lnTo>
                  <a:lnTo>
                    <a:pt x="1" y="10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11">
              <a:extLst>
                <a:ext uri="{FF2B5EF4-FFF2-40B4-BE49-F238E27FC236}">
                  <a16:creationId xmlns:a16="http://schemas.microsoft.com/office/drawing/2014/main" id="{BB1D2012-6F94-4EEE-93E2-C2E26403D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407"/>
              <a:ext cx="3" cy="6"/>
            </a:xfrm>
            <a:custGeom>
              <a:avLst/>
              <a:gdLst>
                <a:gd name="T0" fmla="*/ 0 w 3"/>
                <a:gd name="T1" fmla="*/ 4 h 6"/>
                <a:gd name="T2" fmla="*/ 2 w 3"/>
                <a:gd name="T3" fmla="*/ 6 h 6"/>
                <a:gd name="T4" fmla="*/ 3 w 3"/>
                <a:gd name="T5" fmla="*/ 5 h 6"/>
                <a:gd name="T6" fmla="*/ 2 w 3"/>
                <a:gd name="T7" fmla="*/ 0 h 6"/>
                <a:gd name="T8" fmla="*/ 3 w 3"/>
                <a:gd name="T9" fmla="*/ 0 h 6"/>
                <a:gd name="T10" fmla="*/ 0 w 3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12">
              <a:extLst>
                <a:ext uri="{FF2B5EF4-FFF2-40B4-BE49-F238E27FC236}">
                  <a16:creationId xmlns:a16="http://schemas.microsoft.com/office/drawing/2014/main" id="{4506EDED-469A-45D1-AAB7-CE7A197E5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96"/>
              <a:ext cx="67" cy="110"/>
            </a:xfrm>
            <a:custGeom>
              <a:avLst/>
              <a:gdLst>
                <a:gd name="T0" fmla="*/ 63 w 67"/>
                <a:gd name="T1" fmla="*/ 110 h 110"/>
                <a:gd name="T2" fmla="*/ 62 w 67"/>
                <a:gd name="T3" fmla="*/ 92 h 110"/>
                <a:gd name="T4" fmla="*/ 57 w 67"/>
                <a:gd name="T5" fmla="*/ 75 h 110"/>
                <a:gd name="T6" fmla="*/ 50 w 67"/>
                <a:gd name="T7" fmla="*/ 59 h 110"/>
                <a:gd name="T8" fmla="*/ 42 w 67"/>
                <a:gd name="T9" fmla="*/ 43 h 110"/>
                <a:gd name="T10" fmla="*/ 32 w 67"/>
                <a:gd name="T11" fmla="*/ 29 h 110"/>
                <a:gd name="T12" fmla="*/ 21 w 67"/>
                <a:gd name="T13" fmla="*/ 17 h 110"/>
                <a:gd name="T14" fmla="*/ 10 w 67"/>
                <a:gd name="T15" fmla="*/ 9 h 110"/>
                <a:gd name="T16" fmla="*/ 0 w 67"/>
                <a:gd name="T17" fmla="*/ 4 h 110"/>
                <a:gd name="T18" fmla="*/ 2 w 67"/>
                <a:gd name="T19" fmla="*/ 0 h 110"/>
                <a:gd name="T20" fmla="*/ 13 w 67"/>
                <a:gd name="T21" fmla="*/ 5 h 110"/>
                <a:gd name="T22" fmla="*/ 24 w 67"/>
                <a:gd name="T23" fmla="*/ 13 h 110"/>
                <a:gd name="T24" fmla="*/ 35 w 67"/>
                <a:gd name="T25" fmla="*/ 25 h 110"/>
                <a:gd name="T26" fmla="*/ 46 w 67"/>
                <a:gd name="T27" fmla="*/ 40 h 110"/>
                <a:gd name="T28" fmla="*/ 54 w 67"/>
                <a:gd name="T29" fmla="*/ 56 h 110"/>
                <a:gd name="T30" fmla="*/ 61 w 67"/>
                <a:gd name="T31" fmla="*/ 73 h 110"/>
                <a:gd name="T32" fmla="*/ 66 w 67"/>
                <a:gd name="T33" fmla="*/ 92 h 110"/>
                <a:gd name="T34" fmla="*/ 67 w 67"/>
                <a:gd name="T35" fmla="*/ 110 h 110"/>
                <a:gd name="T36" fmla="*/ 63 w 67"/>
                <a:gd name="T37" fmla="*/ 110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110">
                  <a:moveTo>
                    <a:pt x="63" y="110"/>
                  </a:moveTo>
                  <a:lnTo>
                    <a:pt x="62" y="92"/>
                  </a:lnTo>
                  <a:lnTo>
                    <a:pt x="57" y="75"/>
                  </a:lnTo>
                  <a:lnTo>
                    <a:pt x="50" y="59"/>
                  </a:lnTo>
                  <a:lnTo>
                    <a:pt x="42" y="43"/>
                  </a:lnTo>
                  <a:lnTo>
                    <a:pt x="32" y="29"/>
                  </a:lnTo>
                  <a:lnTo>
                    <a:pt x="21" y="17"/>
                  </a:lnTo>
                  <a:lnTo>
                    <a:pt x="1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13" y="5"/>
                  </a:lnTo>
                  <a:lnTo>
                    <a:pt x="24" y="13"/>
                  </a:lnTo>
                  <a:lnTo>
                    <a:pt x="35" y="25"/>
                  </a:lnTo>
                  <a:lnTo>
                    <a:pt x="46" y="40"/>
                  </a:lnTo>
                  <a:lnTo>
                    <a:pt x="54" y="56"/>
                  </a:lnTo>
                  <a:lnTo>
                    <a:pt x="61" y="73"/>
                  </a:lnTo>
                  <a:lnTo>
                    <a:pt x="66" y="92"/>
                  </a:lnTo>
                  <a:lnTo>
                    <a:pt x="67" y="110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13">
              <a:extLst>
                <a:ext uri="{FF2B5EF4-FFF2-40B4-BE49-F238E27FC236}">
                  <a16:creationId xmlns:a16="http://schemas.microsoft.com/office/drawing/2014/main" id="{D28BAA3A-8ADC-4EFF-9951-F157E1D8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196"/>
              <a:ext cx="34" cy="100"/>
            </a:xfrm>
            <a:custGeom>
              <a:avLst/>
              <a:gdLst>
                <a:gd name="T0" fmla="*/ 34 w 34"/>
                <a:gd name="T1" fmla="*/ 4 h 100"/>
                <a:gd name="T2" fmla="*/ 32 w 34"/>
                <a:gd name="T3" fmla="*/ 6 h 100"/>
                <a:gd name="T4" fmla="*/ 28 w 34"/>
                <a:gd name="T5" fmla="*/ 11 h 100"/>
                <a:gd name="T6" fmla="*/ 19 w 34"/>
                <a:gd name="T7" fmla="*/ 34 h 100"/>
                <a:gd name="T8" fmla="*/ 10 w 34"/>
                <a:gd name="T9" fmla="*/ 66 h 100"/>
                <a:gd name="T10" fmla="*/ 7 w 34"/>
                <a:gd name="T11" fmla="*/ 83 h 100"/>
                <a:gd name="T12" fmla="*/ 5 w 34"/>
                <a:gd name="T13" fmla="*/ 100 h 100"/>
                <a:gd name="T14" fmla="*/ 0 w 34"/>
                <a:gd name="T15" fmla="*/ 100 h 100"/>
                <a:gd name="T16" fmla="*/ 2 w 34"/>
                <a:gd name="T17" fmla="*/ 83 h 100"/>
                <a:gd name="T18" fmla="*/ 5 w 34"/>
                <a:gd name="T19" fmla="*/ 65 h 100"/>
                <a:gd name="T20" fmla="*/ 14 w 34"/>
                <a:gd name="T21" fmla="*/ 33 h 100"/>
                <a:gd name="T22" fmla="*/ 23 w 34"/>
                <a:gd name="T23" fmla="*/ 10 h 100"/>
                <a:gd name="T24" fmla="*/ 28 w 34"/>
                <a:gd name="T25" fmla="*/ 3 h 100"/>
                <a:gd name="T26" fmla="*/ 31 w 34"/>
                <a:gd name="T27" fmla="*/ 0 h 100"/>
                <a:gd name="T28" fmla="*/ 34 w 34"/>
                <a:gd name="T29" fmla="*/ 4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100">
                  <a:moveTo>
                    <a:pt x="34" y="4"/>
                  </a:moveTo>
                  <a:lnTo>
                    <a:pt x="32" y="6"/>
                  </a:lnTo>
                  <a:lnTo>
                    <a:pt x="28" y="11"/>
                  </a:lnTo>
                  <a:lnTo>
                    <a:pt x="19" y="34"/>
                  </a:lnTo>
                  <a:lnTo>
                    <a:pt x="10" y="66"/>
                  </a:lnTo>
                  <a:lnTo>
                    <a:pt x="7" y="83"/>
                  </a:lnTo>
                  <a:lnTo>
                    <a:pt x="5" y="100"/>
                  </a:lnTo>
                  <a:lnTo>
                    <a:pt x="0" y="100"/>
                  </a:lnTo>
                  <a:lnTo>
                    <a:pt x="2" y="83"/>
                  </a:lnTo>
                  <a:lnTo>
                    <a:pt x="5" y="65"/>
                  </a:lnTo>
                  <a:lnTo>
                    <a:pt x="14" y="33"/>
                  </a:lnTo>
                  <a:lnTo>
                    <a:pt x="23" y="10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14">
              <a:extLst>
                <a:ext uri="{FF2B5EF4-FFF2-40B4-BE49-F238E27FC236}">
                  <a16:creationId xmlns:a16="http://schemas.microsoft.com/office/drawing/2014/main" id="{452E2DE8-4DBE-4B2F-AFE5-81AF43FED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95"/>
              <a:ext cx="3" cy="5"/>
            </a:xfrm>
            <a:custGeom>
              <a:avLst/>
              <a:gdLst>
                <a:gd name="T0" fmla="*/ 3 w 3"/>
                <a:gd name="T1" fmla="*/ 1 h 5"/>
                <a:gd name="T2" fmla="*/ 1 w 3"/>
                <a:gd name="T3" fmla="*/ 0 h 5"/>
                <a:gd name="T4" fmla="*/ 0 w 3"/>
                <a:gd name="T5" fmla="*/ 1 h 5"/>
                <a:gd name="T6" fmla="*/ 3 w 3"/>
                <a:gd name="T7" fmla="*/ 5 h 5"/>
                <a:gd name="T8" fmla="*/ 1 w 3"/>
                <a:gd name="T9" fmla="*/ 5 h 5"/>
                <a:gd name="T10" fmla="*/ 3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1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15">
              <a:extLst>
                <a:ext uri="{FF2B5EF4-FFF2-40B4-BE49-F238E27FC236}">
                  <a16:creationId xmlns:a16="http://schemas.microsoft.com/office/drawing/2014/main" id="{4EBD79E0-D197-499A-A5BC-759A7CC0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111"/>
              <a:ext cx="406" cy="237"/>
            </a:xfrm>
            <a:custGeom>
              <a:avLst/>
              <a:gdLst>
                <a:gd name="T0" fmla="*/ 401 w 406"/>
                <a:gd name="T1" fmla="*/ 237 h 237"/>
                <a:gd name="T2" fmla="*/ 382 w 406"/>
                <a:gd name="T3" fmla="*/ 227 h 237"/>
                <a:gd name="T4" fmla="*/ 361 w 406"/>
                <a:gd name="T5" fmla="*/ 215 h 237"/>
                <a:gd name="T6" fmla="*/ 306 w 406"/>
                <a:gd name="T7" fmla="*/ 191 h 237"/>
                <a:gd name="T8" fmla="*/ 176 w 406"/>
                <a:gd name="T9" fmla="*/ 135 h 237"/>
                <a:gd name="T10" fmla="*/ 112 w 406"/>
                <a:gd name="T11" fmla="*/ 105 h 237"/>
                <a:gd name="T12" fmla="*/ 83 w 406"/>
                <a:gd name="T13" fmla="*/ 89 h 237"/>
                <a:gd name="T14" fmla="*/ 58 w 406"/>
                <a:gd name="T15" fmla="*/ 72 h 237"/>
                <a:gd name="T16" fmla="*/ 36 w 406"/>
                <a:gd name="T17" fmla="*/ 55 h 237"/>
                <a:gd name="T18" fmla="*/ 19 w 406"/>
                <a:gd name="T19" fmla="*/ 38 h 237"/>
                <a:gd name="T20" fmla="*/ 6 w 406"/>
                <a:gd name="T21" fmla="*/ 21 h 237"/>
                <a:gd name="T22" fmla="*/ 0 w 406"/>
                <a:gd name="T23" fmla="*/ 3 h 237"/>
                <a:gd name="T24" fmla="*/ 8 w 406"/>
                <a:gd name="T25" fmla="*/ 0 h 237"/>
                <a:gd name="T26" fmla="*/ 13 w 406"/>
                <a:gd name="T27" fmla="*/ 16 h 237"/>
                <a:gd name="T28" fmla="*/ 25 w 406"/>
                <a:gd name="T29" fmla="*/ 32 h 237"/>
                <a:gd name="T30" fmla="*/ 42 w 406"/>
                <a:gd name="T31" fmla="*/ 49 h 237"/>
                <a:gd name="T32" fmla="*/ 64 w 406"/>
                <a:gd name="T33" fmla="*/ 65 h 237"/>
                <a:gd name="T34" fmla="*/ 88 w 406"/>
                <a:gd name="T35" fmla="*/ 82 h 237"/>
                <a:gd name="T36" fmla="*/ 117 w 406"/>
                <a:gd name="T37" fmla="*/ 98 h 237"/>
                <a:gd name="T38" fmla="*/ 180 w 406"/>
                <a:gd name="T39" fmla="*/ 127 h 237"/>
                <a:gd name="T40" fmla="*/ 310 w 406"/>
                <a:gd name="T41" fmla="*/ 183 h 237"/>
                <a:gd name="T42" fmla="*/ 365 w 406"/>
                <a:gd name="T43" fmla="*/ 207 h 237"/>
                <a:gd name="T44" fmla="*/ 387 w 406"/>
                <a:gd name="T45" fmla="*/ 220 h 237"/>
                <a:gd name="T46" fmla="*/ 406 w 406"/>
                <a:gd name="T47" fmla="*/ 230 h 237"/>
                <a:gd name="T48" fmla="*/ 401 w 406"/>
                <a:gd name="T49" fmla="*/ 23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6" h="237">
                  <a:moveTo>
                    <a:pt x="401" y="237"/>
                  </a:moveTo>
                  <a:lnTo>
                    <a:pt x="382" y="227"/>
                  </a:lnTo>
                  <a:lnTo>
                    <a:pt x="361" y="215"/>
                  </a:lnTo>
                  <a:lnTo>
                    <a:pt x="306" y="191"/>
                  </a:lnTo>
                  <a:lnTo>
                    <a:pt x="176" y="135"/>
                  </a:lnTo>
                  <a:lnTo>
                    <a:pt x="112" y="105"/>
                  </a:lnTo>
                  <a:lnTo>
                    <a:pt x="83" y="89"/>
                  </a:lnTo>
                  <a:lnTo>
                    <a:pt x="58" y="72"/>
                  </a:lnTo>
                  <a:lnTo>
                    <a:pt x="36" y="55"/>
                  </a:lnTo>
                  <a:lnTo>
                    <a:pt x="19" y="38"/>
                  </a:lnTo>
                  <a:lnTo>
                    <a:pt x="6" y="21"/>
                  </a:lnTo>
                  <a:lnTo>
                    <a:pt x="0" y="3"/>
                  </a:lnTo>
                  <a:lnTo>
                    <a:pt x="8" y="0"/>
                  </a:lnTo>
                  <a:lnTo>
                    <a:pt x="13" y="16"/>
                  </a:lnTo>
                  <a:lnTo>
                    <a:pt x="25" y="32"/>
                  </a:lnTo>
                  <a:lnTo>
                    <a:pt x="42" y="49"/>
                  </a:lnTo>
                  <a:lnTo>
                    <a:pt x="64" y="65"/>
                  </a:lnTo>
                  <a:lnTo>
                    <a:pt x="88" y="82"/>
                  </a:lnTo>
                  <a:lnTo>
                    <a:pt x="117" y="98"/>
                  </a:lnTo>
                  <a:lnTo>
                    <a:pt x="180" y="127"/>
                  </a:lnTo>
                  <a:lnTo>
                    <a:pt x="310" y="183"/>
                  </a:lnTo>
                  <a:lnTo>
                    <a:pt x="365" y="207"/>
                  </a:lnTo>
                  <a:lnTo>
                    <a:pt x="387" y="220"/>
                  </a:lnTo>
                  <a:lnTo>
                    <a:pt x="406" y="230"/>
                  </a:lnTo>
                  <a:lnTo>
                    <a:pt x="401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16">
              <a:extLst>
                <a:ext uri="{FF2B5EF4-FFF2-40B4-BE49-F238E27FC236}">
                  <a16:creationId xmlns:a16="http://schemas.microsoft.com/office/drawing/2014/main" id="{AE664307-6339-411A-9118-538728059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340"/>
              <a:ext cx="318" cy="72"/>
            </a:xfrm>
            <a:custGeom>
              <a:avLst/>
              <a:gdLst>
                <a:gd name="T0" fmla="*/ 318 w 318"/>
                <a:gd name="T1" fmla="*/ 9 h 72"/>
                <a:gd name="T2" fmla="*/ 258 w 318"/>
                <a:gd name="T3" fmla="*/ 9 h 72"/>
                <a:gd name="T4" fmla="*/ 207 w 318"/>
                <a:gd name="T5" fmla="*/ 13 h 72"/>
                <a:gd name="T6" fmla="*/ 162 w 318"/>
                <a:gd name="T7" fmla="*/ 19 h 72"/>
                <a:gd name="T8" fmla="*/ 122 w 318"/>
                <a:gd name="T9" fmla="*/ 28 h 72"/>
                <a:gd name="T10" fmla="*/ 88 w 318"/>
                <a:gd name="T11" fmla="*/ 38 h 72"/>
                <a:gd name="T12" fmla="*/ 57 w 318"/>
                <a:gd name="T13" fmla="*/ 49 h 72"/>
                <a:gd name="T14" fmla="*/ 4 w 318"/>
                <a:gd name="T15" fmla="*/ 72 h 72"/>
                <a:gd name="T16" fmla="*/ 0 w 318"/>
                <a:gd name="T17" fmla="*/ 64 h 72"/>
                <a:gd name="T18" fmla="*/ 53 w 318"/>
                <a:gd name="T19" fmla="*/ 41 h 72"/>
                <a:gd name="T20" fmla="*/ 84 w 318"/>
                <a:gd name="T21" fmla="*/ 30 h 72"/>
                <a:gd name="T22" fmla="*/ 119 w 318"/>
                <a:gd name="T23" fmla="*/ 20 h 72"/>
                <a:gd name="T24" fmla="*/ 159 w 318"/>
                <a:gd name="T25" fmla="*/ 11 h 72"/>
                <a:gd name="T26" fmla="*/ 205 w 318"/>
                <a:gd name="T27" fmla="*/ 5 h 72"/>
                <a:gd name="T28" fmla="*/ 258 w 318"/>
                <a:gd name="T29" fmla="*/ 1 h 72"/>
                <a:gd name="T30" fmla="*/ 318 w 318"/>
                <a:gd name="T31" fmla="*/ 0 h 72"/>
                <a:gd name="T32" fmla="*/ 318 w 318"/>
                <a:gd name="T33" fmla="*/ 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8" h="72">
                  <a:moveTo>
                    <a:pt x="318" y="9"/>
                  </a:moveTo>
                  <a:lnTo>
                    <a:pt x="258" y="9"/>
                  </a:lnTo>
                  <a:lnTo>
                    <a:pt x="207" y="13"/>
                  </a:lnTo>
                  <a:lnTo>
                    <a:pt x="162" y="19"/>
                  </a:lnTo>
                  <a:lnTo>
                    <a:pt x="122" y="28"/>
                  </a:lnTo>
                  <a:lnTo>
                    <a:pt x="88" y="38"/>
                  </a:lnTo>
                  <a:lnTo>
                    <a:pt x="57" y="49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53" y="41"/>
                  </a:lnTo>
                  <a:lnTo>
                    <a:pt x="84" y="30"/>
                  </a:lnTo>
                  <a:lnTo>
                    <a:pt x="119" y="20"/>
                  </a:lnTo>
                  <a:lnTo>
                    <a:pt x="159" y="11"/>
                  </a:lnTo>
                  <a:lnTo>
                    <a:pt x="205" y="5"/>
                  </a:lnTo>
                  <a:lnTo>
                    <a:pt x="258" y="1"/>
                  </a:lnTo>
                  <a:lnTo>
                    <a:pt x="318" y="0"/>
                  </a:lnTo>
                  <a:lnTo>
                    <a:pt x="3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17">
              <a:extLst>
                <a:ext uri="{FF2B5EF4-FFF2-40B4-BE49-F238E27FC236}">
                  <a16:creationId xmlns:a16="http://schemas.microsoft.com/office/drawing/2014/main" id="{87AC091B-279A-4FBF-AB8F-A154C3BE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405"/>
              <a:ext cx="37" cy="45"/>
            </a:xfrm>
            <a:custGeom>
              <a:avLst/>
              <a:gdLst>
                <a:gd name="T0" fmla="*/ 37 w 37"/>
                <a:gd name="T1" fmla="*/ 7 h 45"/>
                <a:gd name="T2" fmla="*/ 25 w 37"/>
                <a:gd name="T3" fmla="*/ 16 h 45"/>
                <a:gd name="T4" fmla="*/ 15 w 37"/>
                <a:gd name="T5" fmla="*/ 25 h 45"/>
                <a:gd name="T6" fmla="*/ 10 w 37"/>
                <a:gd name="T7" fmla="*/ 35 h 45"/>
                <a:gd name="T8" fmla="*/ 9 w 37"/>
                <a:gd name="T9" fmla="*/ 45 h 45"/>
                <a:gd name="T10" fmla="*/ 0 w 37"/>
                <a:gd name="T11" fmla="*/ 44 h 45"/>
                <a:gd name="T12" fmla="*/ 1 w 37"/>
                <a:gd name="T13" fmla="*/ 33 h 45"/>
                <a:gd name="T14" fmla="*/ 8 w 37"/>
                <a:gd name="T15" fmla="*/ 19 h 45"/>
                <a:gd name="T16" fmla="*/ 19 w 37"/>
                <a:gd name="T17" fmla="*/ 9 h 45"/>
                <a:gd name="T18" fmla="*/ 31 w 37"/>
                <a:gd name="T19" fmla="*/ 0 h 45"/>
                <a:gd name="T20" fmla="*/ 37 w 37"/>
                <a:gd name="T21" fmla="*/ 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45">
                  <a:moveTo>
                    <a:pt x="37" y="7"/>
                  </a:moveTo>
                  <a:lnTo>
                    <a:pt x="25" y="16"/>
                  </a:lnTo>
                  <a:lnTo>
                    <a:pt x="15" y="25"/>
                  </a:lnTo>
                  <a:lnTo>
                    <a:pt x="10" y="35"/>
                  </a:lnTo>
                  <a:lnTo>
                    <a:pt x="9" y="45"/>
                  </a:lnTo>
                  <a:lnTo>
                    <a:pt x="0" y="44"/>
                  </a:lnTo>
                  <a:lnTo>
                    <a:pt x="1" y="33"/>
                  </a:lnTo>
                  <a:lnTo>
                    <a:pt x="8" y="19"/>
                  </a:lnTo>
                  <a:lnTo>
                    <a:pt x="19" y="9"/>
                  </a:lnTo>
                  <a:lnTo>
                    <a:pt x="31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Freeform 18">
              <a:extLst>
                <a:ext uri="{FF2B5EF4-FFF2-40B4-BE49-F238E27FC236}">
                  <a16:creationId xmlns:a16="http://schemas.microsoft.com/office/drawing/2014/main" id="{04303186-DC40-4DE7-BBC1-3C5419ABE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404"/>
              <a:ext cx="6" cy="8"/>
            </a:xfrm>
            <a:custGeom>
              <a:avLst/>
              <a:gdLst>
                <a:gd name="T0" fmla="*/ 1 w 6"/>
                <a:gd name="T1" fmla="*/ 0 h 8"/>
                <a:gd name="T2" fmla="*/ 0 w 6"/>
                <a:gd name="T3" fmla="*/ 1 h 8"/>
                <a:gd name="T4" fmla="*/ 6 w 6"/>
                <a:gd name="T5" fmla="*/ 8 h 8"/>
                <a:gd name="T6" fmla="*/ 5 w 6"/>
                <a:gd name="T7" fmla="*/ 8 h 8"/>
                <a:gd name="T8" fmla="*/ 1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lnTo>
                    <a:pt x="0" y="1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19">
              <a:extLst>
                <a:ext uri="{FF2B5EF4-FFF2-40B4-BE49-F238E27FC236}">
                  <a16:creationId xmlns:a16="http://schemas.microsoft.com/office/drawing/2014/main" id="{F42FCDEB-25B1-4DDB-A425-52AA2B4AA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73"/>
              <a:ext cx="27" cy="48"/>
            </a:xfrm>
            <a:custGeom>
              <a:avLst/>
              <a:gdLst>
                <a:gd name="T0" fmla="*/ 27 w 27"/>
                <a:gd name="T1" fmla="*/ 25 h 48"/>
                <a:gd name="T2" fmla="*/ 27 w 27"/>
                <a:gd name="T3" fmla="*/ 20 h 48"/>
                <a:gd name="T4" fmla="*/ 26 w 27"/>
                <a:gd name="T5" fmla="*/ 15 h 48"/>
                <a:gd name="T6" fmla="*/ 24 w 27"/>
                <a:gd name="T7" fmla="*/ 11 h 48"/>
                <a:gd name="T8" fmla="*/ 22 w 27"/>
                <a:gd name="T9" fmla="*/ 8 h 48"/>
                <a:gd name="T10" fmla="*/ 20 w 27"/>
                <a:gd name="T11" fmla="*/ 5 h 48"/>
                <a:gd name="T12" fmla="*/ 17 w 27"/>
                <a:gd name="T13" fmla="*/ 2 h 48"/>
                <a:gd name="T14" fmla="*/ 14 w 27"/>
                <a:gd name="T15" fmla="*/ 1 h 48"/>
                <a:gd name="T16" fmla="*/ 11 w 27"/>
                <a:gd name="T17" fmla="*/ 0 h 48"/>
                <a:gd name="T18" fmla="*/ 7 w 27"/>
                <a:gd name="T19" fmla="*/ 1 h 48"/>
                <a:gd name="T20" fmla="*/ 5 w 27"/>
                <a:gd name="T21" fmla="*/ 2 h 48"/>
                <a:gd name="T22" fmla="*/ 3 w 27"/>
                <a:gd name="T23" fmla="*/ 4 h 48"/>
                <a:gd name="T24" fmla="*/ 2 w 27"/>
                <a:gd name="T25" fmla="*/ 7 h 48"/>
                <a:gd name="T26" fmla="*/ 1 w 27"/>
                <a:gd name="T27" fmla="*/ 11 h 48"/>
                <a:gd name="T28" fmla="*/ 0 w 27"/>
                <a:gd name="T29" fmla="*/ 15 h 48"/>
                <a:gd name="T30" fmla="*/ 0 w 27"/>
                <a:gd name="T31" fmla="*/ 24 h 48"/>
                <a:gd name="T32" fmla="*/ 0 w 27"/>
                <a:gd name="T33" fmla="*/ 34 h 48"/>
                <a:gd name="T34" fmla="*/ 0 w 27"/>
                <a:gd name="T35" fmla="*/ 38 h 48"/>
                <a:gd name="T36" fmla="*/ 1 w 27"/>
                <a:gd name="T37" fmla="*/ 41 h 48"/>
                <a:gd name="T38" fmla="*/ 2 w 27"/>
                <a:gd name="T39" fmla="*/ 44 h 48"/>
                <a:gd name="T40" fmla="*/ 4 w 27"/>
                <a:gd name="T41" fmla="*/ 46 h 48"/>
                <a:gd name="T42" fmla="*/ 7 w 27"/>
                <a:gd name="T43" fmla="*/ 48 h 48"/>
                <a:gd name="T44" fmla="*/ 10 w 27"/>
                <a:gd name="T45" fmla="*/ 48 h 48"/>
                <a:gd name="T46" fmla="*/ 13 w 27"/>
                <a:gd name="T47" fmla="*/ 48 h 48"/>
                <a:gd name="T48" fmla="*/ 16 w 27"/>
                <a:gd name="T49" fmla="*/ 47 h 48"/>
                <a:gd name="T50" fmla="*/ 19 w 27"/>
                <a:gd name="T51" fmla="*/ 44 h 48"/>
                <a:gd name="T52" fmla="*/ 21 w 27"/>
                <a:gd name="T53" fmla="*/ 43 h 48"/>
                <a:gd name="T54" fmla="*/ 22 w 27"/>
                <a:gd name="T55" fmla="*/ 42 h 48"/>
                <a:gd name="T56" fmla="*/ 24 w 27"/>
                <a:gd name="T57" fmla="*/ 38 h 48"/>
                <a:gd name="T58" fmla="*/ 26 w 27"/>
                <a:gd name="T59" fmla="*/ 34 h 48"/>
                <a:gd name="T60" fmla="*/ 27 w 27"/>
                <a:gd name="T61" fmla="*/ 29 h 48"/>
                <a:gd name="T62" fmla="*/ 27 w 27"/>
                <a:gd name="T63" fmla="*/ 25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" h="48">
                  <a:moveTo>
                    <a:pt x="27" y="25"/>
                  </a:moveTo>
                  <a:lnTo>
                    <a:pt x="27" y="20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6" y="47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27" y="29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Freeform 20">
              <a:extLst>
                <a:ext uri="{FF2B5EF4-FFF2-40B4-BE49-F238E27FC236}">
                  <a16:creationId xmlns:a16="http://schemas.microsoft.com/office/drawing/2014/main" id="{0AE7D75F-AEA9-4C72-85C0-20F77F60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19"/>
              <a:ext cx="26" cy="50"/>
            </a:xfrm>
            <a:custGeom>
              <a:avLst/>
              <a:gdLst>
                <a:gd name="T0" fmla="*/ 26 w 26"/>
                <a:gd name="T1" fmla="*/ 3 h 50"/>
                <a:gd name="T2" fmla="*/ 21 w 26"/>
                <a:gd name="T3" fmla="*/ 0 h 50"/>
                <a:gd name="T4" fmla="*/ 0 w 26"/>
                <a:gd name="T5" fmla="*/ 47 h 50"/>
                <a:gd name="T6" fmla="*/ 5 w 26"/>
                <a:gd name="T7" fmla="*/ 50 h 50"/>
                <a:gd name="T8" fmla="*/ 26 w 26"/>
                <a:gd name="T9" fmla="*/ 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0">
                  <a:moveTo>
                    <a:pt x="26" y="3"/>
                  </a:moveTo>
                  <a:lnTo>
                    <a:pt x="21" y="0"/>
                  </a:lnTo>
                  <a:lnTo>
                    <a:pt x="0" y="47"/>
                  </a:lnTo>
                  <a:lnTo>
                    <a:pt x="5" y="5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21">
              <a:extLst>
                <a:ext uri="{FF2B5EF4-FFF2-40B4-BE49-F238E27FC236}">
                  <a16:creationId xmlns:a16="http://schemas.microsoft.com/office/drawing/2014/main" id="{BE16DBAF-FA90-48BA-BFC0-329AE7F5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98"/>
              <a:ext cx="42" cy="8"/>
            </a:xfrm>
            <a:custGeom>
              <a:avLst/>
              <a:gdLst>
                <a:gd name="T0" fmla="*/ 42 w 42"/>
                <a:gd name="T1" fmla="*/ 8 h 8"/>
                <a:gd name="T2" fmla="*/ 42 w 42"/>
                <a:gd name="T3" fmla="*/ 3 h 8"/>
                <a:gd name="T4" fmla="*/ 0 w 42"/>
                <a:gd name="T5" fmla="*/ 0 h 8"/>
                <a:gd name="T6" fmla="*/ 0 w 42"/>
                <a:gd name="T7" fmla="*/ 5 h 8"/>
                <a:gd name="T8" fmla="*/ 42 w 4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8">
                  <a:moveTo>
                    <a:pt x="42" y="8"/>
                  </a:moveTo>
                  <a:lnTo>
                    <a:pt x="4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Freeform 22">
              <a:extLst>
                <a:ext uri="{FF2B5EF4-FFF2-40B4-BE49-F238E27FC236}">
                  <a16:creationId xmlns:a16="http://schemas.microsoft.com/office/drawing/2014/main" id="{06CB50C9-A5F1-4BE5-9134-D0820C12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333"/>
              <a:ext cx="22" cy="46"/>
            </a:xfrm>
            <a:custGeom>
              <a:avLst/>
              <a:gdLst>
                <a:gd name="T0" fmla="*/ 17 w 22"/>
                <a:gd name="T1" fmla="*/ 46 h 46"/>
                <a:gd name="T2" fmla="*/ 22 w 22"/>
                <a:gd name="T3" fmla="*/ 43 h 46"/>
                <a:gd name="T4" fmla="*/ 5 w 22"/>
                <a:gd name="T5" fmla="*/ 0 h 46"/>
                <a:gd name="T6" fmla="*/ 0 w 22"/>
                <a:gd name="T7" fmla="*/ 3 h 46"/>
                <a:gd name="T8" fmla="*/ 17 w 22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6">
                  <a:moveTo>
                    <a:pt x="17" y="46"/>
                  </a:moveTo>
                  <a:lnTo>
                    <a:pt x="22" y="4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23">
              <a:extLst>
                <a:ext uri="{FF2B5EF4-FFF2-40B4-BE49-F238E27FC236}">
                  <a16:creationId xmlns:a16="http://schemas.microsoft.com/office/drawing/2014/main" id="{15291513-C7B6-40B1-94BF-C260E93D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316"/>
              <a:ext cx="38" cy="31"/>
            </a:xfrm>
            <a:custGeom>
              <a:avLst/>
              <a:gdLst>
                <a:gd name="T0" fmla="*/ 34 w 38"/>
                <a:gd name="T1" fmla="*/ 31 h 31"/>
                <a:gd name="T2" fmla="*/ 38 w 38"/>
                <a:gd name="T3" fmla="*/ 27 h 31"/>
                <a:gd name="T4" fmla="*/ 4 w 38"/>
                <a:gd name="T5" fmla="*/ 0 h 31"/>
                <a:gd name="T6" fmla="*/ 0 w 38"/>
                <a:gd name="T7" fmla="*/ 4 h 31"/>
                <a:gd name="T8" fmla="*/ 34 w 38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1">
                  <a:moveTo>
                    <a:pt x="34" y="31"/>
                  </a:moveTo>
                  <a:lnTo>
                    <a:pt x="38" y="27"/>
                  </a:lnTo>
                  <a:lnTo>
                    <a:pt x="4" y="0"/>
                  </a:lnTo>
                  <a:lnTo>
                    <a:pt x="0" y="4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24">
              <a:extLst>
                <a:ext uri="{FF2B5EF4-FFF2-40B4-BE49-F238E27FC236}">
                  <a16:creationId xmlns:a16="http://schemas.microsoft.com/office/drawing/2014/main" id="{9C2C4280-599B-40DE-B6F9-5489B25F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59"/>
              <a:ext cx="31" cy="22"/>
            </a:xfrm>
            <a:custGeom>
              <a:avLst/>
              <a:gdLst>
                <a:gd name="T0" fmla="*/ 31 w 31"/>
                <a:gd name="T1" fmla="*/ 5 h 22"/>
                <a:gd name="T2" fmla="*/ 28 w 31"/>
                <a:gd name="T3" fmla="*/ 0 h 22"/>
                <a:gd name="T4" fmla="*/ 0 w 31"/>
                <a:gd name="T5" fmla="*/ 17 h 22"/>
                <a:gd name="T6" fmla="*/ 3 w 31"/>
                <a:gd name="T7" fmla="*/ 22 h 22"/>
                <a:gd name="T8" fmla="*/ 31 w 3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2">
                  <a:moveTo>
                    <a:pt x="31" y="5"/>
                  </a:moveTo>
                  <a:lnTo>
                    <a:pt x="28" y="0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25">
              <a:extLst>
                <a:ext uri="{FF2B5EF4-FFF2-40B4-BE49-F238E27FC236}">
                  <a16:creationId xmlns:a16="http://schemas.microsoft.com/office/drawing/2014/main" id="{CC74B7F5-D466-4089-802F-56AA0EE6E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80"/>
              <a:ext cx="38" cy="11"/>
            </a:xfrm>
            <a:custGeom>
              <a:avLst/>
              <a:gdLst>
                <a:gd name="T0" fmla="*/ 38 w 38"/>
                <a:gd name="T1" fmla="*/ 5 h 11"/>
                <a:gd name="T2" fmla="*/ 36 w 38"/>
                <a:gd name="T3" fmla="*/ 0 h 11"/>
                <a:gd name="T4" fmla="*/ 0 w 38"/>
                <a:gd name="T5" fmla="*/ 6 h 11"/>
                <a:gd name="T6" fmla="*/ 2 w 38"/>
                <a:gd name="T7" fmla="*/ 11 h 11"/>
                <a:gd name="T8" fmla="*/ 38 w 3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1">
                  <a:moveTo>
                    <a:pt x="38" y="5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Freeform 26">
              <a:extLst>
                <a:ext uri="{FF2B5EF4-FFF2-40B4-BE49-F238E27FC236}">
                  <a16:creationId xmlns:a16="http://schemas.microsoft.com/office/drawing/2014/main" id="{073FB11E-F3C4-475C-8A6E-1CD5F254F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239"/>
              <a:ext cx="29" cy="32"/>
            </a:xfrm>
            <a:custGeom>
              <a:avLst/>
              <a:gdLst>
                <a:gd name="T0" fmla="*/ 29 w 29"/>
                <a:gd name="T1" fmla="*/ 3 h 32"/>
                <a:gd name="T2" fmla="*/ 24 w 29"/>
                <a:gd name="T3" fmla="*/ 0 h 32"/>
                <a:gd name="T4" fmla="*/ 0 w 29"/>
                <a:gd name="T5" fmla="*/ 29 h 32"/>
                <a:gd name="T6" fmla="*/ 5 w 29"/>
                <a:gd name="T7" fmla="*/ 32 h 32"/>
                <a:gd name="T8" fmla="*/ 29 w 29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2">
                  <a:moveTo>
                    <a:pt x="29" y="3"/>
                  </a:moveTo>
                  <a:lnTo>
                    <a:pt x="24" y="0"/>
                  </a:lnTo>
                  <a:lnTo>
                    <a:pt x="0" y="29"/>
                  </a:lnTo>
                  <a:lnTo>
                    <a:pt x="5" y="32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27">
              <a:extLst>
                <a:ext uri="{FF2B5EF4-FFF2-40B4-BE49-F238E27FC236}">
                  <a16:creationId xmlns:a16="http://schemas.microsoft.com/office/drawing/2014/main" id="{94D0D71E-7306-4A4B-AB0A-FA293CA3A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308"/>
              <a:ext cx="42" cy="19"/>
            </a:xfrm>
            <a:custGeom>
              <a:avLst/>
              <a:gdLst>
                <a:gd name="T0" fmla="*/ 39 w 42"/>
                <a:gd name="T1" fmla="*/ 19 h 19"/>
                <a:gd name="T2" fmla="*/ 42 w 42"/>
                <a:gd name="T3" fmla="*/ 14 h 19"/>
                <a:gd name="T4" fmla="*/ 3 w 42"/>
                <a:gd name="T5" fmla="*/ 0 h 19"/>
                <a:gd name="T6" fmla="*/ 0 w 42"/>
                <a:gd name="T7" fmla="*/ 5 h 19"/>
                <a:gd name="T8" fmla="*/ 39 w 42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9">
                  <a:moveTo>
                    <a:pt x="39" y="19"/>
                  </a:moveTo>
                  <a:lnTo>
                    <a:pt x="42" y="14"/>
                  </a:lnTo>
                  <a:lnTo>
                    <a:pt x="3" y="0"/>
                  </a:lnTo>
                  <a:lnTo>
                    <a:pt x="0" y="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Freeform 28">
              <a:extLst>
                <a:ext uri="{FF2B5EF4-FFF2-40B4-BE49-F238E27FC236}">
                  <a16:creationId xmlns:a16="http://schemas.microsoft.com/office/drawing/2014/main" id="{069251B5-B16D-441B-8926-C9667AB45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27"/>
              <a:ext cx="30" cy="36"/>
            </a:xfrm>
            <a:custGeom>
              <a:avLst/>
              <a:gdLst>
                <a:gd name="T0" fmla="*/ 26 w 30"/>
                <a:gd name="T1" fmla="*/ 36 h 36"/>
                <a:gd name="T2" fmla="*/ 30 w 30"/>
                <a:gd name="T3" fmla="*/ 32 h 36"/>
                <a:gd name="T4" fmla="*/ 4 w 30"/>
                <a:gd name="T5" fmla="*/ 0 h 36"/>
                <a:gd name="T6" fmla="*/ 0 w 30"/>
                <a:gd name="T7" fmla="*/ 4 h 36"/>
                <a:gd name="T8" fmla="*/ 26 w 3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26" y="36"/>
                  </a:moveTo>
                  <a:lnTo>
                    <a:pt x="30" y="3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29">
              <a:extLst>
                <a:ext uri="{FF2B5EF4-FFF2-40B4-BE49-F238E27FC236}">
                  <a16:creationId xmlns:a16="http://schemas.microsoft.com/office/drawing/2014/main" id="{C9986B3C-0062-48F0-9384-DAF40B98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115"/>
              <a:ext cx="47" cy="68"/>
            </a:xfrm>
            <a:custGeom>
              <a:avLst/>
              <a:gdLst>
                <a:gd name="T0" fmla="*/ 9 w 47"/>
                <a:gd name="T1" fmla="*/ 0 h 68"/>
                <a:gd name="T2" fmla="*/ 11 w 47"/>
                <a:gd name="T3" fmla="*/ 7 h 68"/>
                <a:gd name="T4" fmla="*/ 16 w 47"/>
                <a:gd name="T5" fmla="*/ 16 h 68"/>
                <a:gd name="T6" fmla="*/ 25 w 47"/>
                <a:gd name="T7" fmla="*/ 31 h 68"/>
                <a:gd name="T8" fmla="*/ 38 w 47"/>
                <a:gd name="T9" fmla="*/ 48 h 68"/>
                <a:gd name="T10" fmla="*/ 47 w 47"/>
                <a:gd name="T11" fmla="*/ 64 h 68"/>
                <a:gd name="T12" fmla="*/ 39 w 47"/>
                <a:gd name="T13" fmla="*/ 68 h 68"/>
                <a:gd name="T14" fmla="*/ 30 w 47"/>
                <a:gd name="T15" fmla="*/ 52 h 68"/>
                <a:gd name="T16" fmla="*/ 18 w 47"/>
                <a:gd name="T17" fmla="*/ 37 h 68"/>
                <a:gd name="T18" fmla="*/ 8 w 47"/>
                <a:gd name="T19" fmla="*/ 20 h 68"/>
                <a:gd name="T20" fmla="*/ 3 w 47"/>
                <a:gd name="T21" fmla="*/ 11 h 68"/>
                <a:gd name="T22" fmla="*/ 0 w 47"/>
                <a:gd name="T23" fmla="*/ 2 h 68"/>
                <a:gd name="T24" fmla="*/ 9 w 47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8">
                  <a:moveTo>
                    <a:pt x="9" y="0"/>
                  </a:moveTo>
                  <a:lnTo>
                    <a:pt x="11" y="7"/>
                  </a:lnTo>
                  <a:lnTo>
                    <a:pt x="16" y="16"/>
                  </a:lnTo>
                  <a:lnTo>
                    <a:pt x="25" y="31"/>
                  </a:lnTo>
                  <a:lnTo>
                    <a:pt x="38" y="48"/>
                  </a:lnTo>
                  <a:lnTo>
                    <a:pt x="47" y="64"/>
                  </a:lnTo>
                  <a:lnTo>
                    <a:pt x="39" y="68"/>
                  </a:lnTo>
                  <a:lnTo>
                    <a:pt x="30" y="52"/>
                  </a:lnTo>
                  <a:lnTo>
                    <a:pt x="18" y="37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Freeform 30">
              <a:extLst>
                <a:ext uri="{FF2B5EF4-FFF2-40B4-BE49-F238E27FC236}">
                  <a16:creationId xmlns:a16="http://schemas.microsoft.com/office/drawing/2014/main" id="{6A0D7288-0179-438C-AFA7-87DEE6F1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130"/>
              <a:ext cx="51" cy="69"/>
            </a:xfrm>
            <a:custGeom>
              <a:avLst/>
              <a:gdLst>
                <a:gd name="T0" fmla="*/ 8 w 51"/>
                <a:gd name="T1" fmla="*/ 0 h 69"/>
                <a:gd name="T2" fmla="*/ 12 w 51"/>
                <a:gd name="T3" fmla="*/ 9 h 69"/>
                <a:gd name="T4" fmla="*/ 16 w 51"/>
                <a:gd name="T5" fmla="*/ 16 h 69"/>
                <a:gd name="T6" fmla="*/ 27 w 51"/>
                <a:gd name="T7" fmla="*/ 32 h 69"/>
                <a:gd name="T8" fmla="*/ 39 w 51"/>
                <a:gd name="T9" fmla="*/ 48 h 69"/>
                <a:gd name="T10" fmla="*/ 51 w 51"/>
                <a:gd name="T11" fmla="*/ 65 h 69"/>
                <a:gd name="T12" fmla="*/ 43 w 51"/>
                <a:gd name="T13" fmla="*/ 69 h 69"/>
                <a:gd name="T14" fmla="*/ 32 w 51"/>
                <a:gd name="T15" fmla="*/ 54 h 69"/>
                <a:gd name="T16" fmla="*/ 20 w 51"/>
                <a:gd name="T17" fmla="*/ 38 h 69"/>
                <a:gd name="T18" fmla="*/ 9 w 51"/>
                <a:gd name="T19" fmla="*/ 22 h 69"/>
                <a:gd name="T20" fmla="*/ 4 w 51"/>
                <a:gd name="T21" fmla="*/ 13 h 69"/>
                <a:gd name="T22" fmla="*/ 0 w 51"/>
                <a:gd name="T23" fmla="*/ 4 h 69"/>
                <a:gd name="T24" fmla="*/ 8 w 51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9">
                  <a:moveTo>
                    <a:pt x="8" y="0"/>
                  </a:moveTo>
                  <a:lnTo>
                    <a:pt x="12" y="9"/>
                  </a:lnTo>
                  <a:lnTo>
                    <a:pt x="16" y="16"/>
                  </a:lnTo>
                  <a:lnTo>
                    <a:pt x="27" y="32"/>
                  </a:lnTo>
                  <a:lnTo>
                    <a:pt x="39" y="48"/>
                  </a:lnTo>
                  <a:lnTo>
                    <a:pt x="51" y="65"/>
                  </a:lnTo>
                  <a:lnTo>
                    <a:pt x="43" y="69"/>
                  </a:lnTo>
                  <a:lnTo>
                    <a:pt x="32" y="54"/>
                  </a:lnTo>
                  <a:lnTo>
                    <a:pt x="20" y="38"/>
                  </a:lnTo>
                  <a:lnTo>
                    <a:pt x="9" y="22"/>
                  </a:lnTo>
                  <a:lnTo>
                    <a:pt x="4" y="13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31">
              <a:extLst>
                <a:ext uri="{FF2B5EF4-FFF2-40B4-BE49-F238E27FC236}">
                  <a16:creationId xmlns:a16="http://schemas.microsoft.com/office/drawing/2014/main" id="{D8A8CF3F-3521-46C8-A95B-866F15CD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097"/>
              <a:ext cx="47" cy="74"/>
            </a:xfrm>
            <a:custGeom>
              <a:avLst/>
              <a:gdLst>
                <a:gd name="T0" fmla="*/ 9 w 47"/>
                <a:gd name="T1" fmla="*/ 0 h 74"/>
                <a:gd name="T2" fmla="*/ 11 w 47"/>
                <a:gd name="T3" fmla="*/ 8 h 74"/>
                <a:gd name="T4" fmla="*/ 15 w 47"/>
                <a:gd name="T5" fmla="*/ 17 h 74"/>
                <a:gd name="T6" fmla="*/ 26 w 47"/>
                <a:gd name="T7" fmla="*/ 35 h 74"/>
                <a:gd name="T8" fmla="*/ 38 w 47"/>
                <a:gd name="T9" fmla="*/ 53 h 74"/>
                <a:gd name="T10" fmla="*/ 47 w 47"/>
                <a:gd name="T11" fmla="*/ 70 h 74"/>
                <a:gd name="T12" fmla="*/ 39 w 47"/>
                <a:gd name="T13" fmla="*/ 74 h 74"/>
                <a:gd name="T14" fmla="*/ 30 w 47"/>
                <a:gd name="T15" fmla="*/ 57 h 74"/>
                <a:gd name="T16" fmla="*/ 18 w 47"/>
                <a:gd name="T17" fmla="*/ 39 h 74"/>
                <a:gd name="T18" fmla="*/ 7 w 47"/>
                <a:gd name="T19" fmla="*/ 21 h 74"/>
                <a:gd name="T20" fmla="*/ 3 w 47"/>
                <a:gd name="T21" fmla="*/ 12 h 74"/>
                <a:gd name="T22" fmla="*/ 0 w 47"/>
                <a:gd name="T23" fmla="*/ 2 h 74"/>
                <a:gd name="T24" fmla="*/ 9 w 47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74">
                  <a:moveTo>
                    <a:pt x="9" y="0"/>
                  </a:moveTo>
                  <a:lnTo>
                    <a:pt x="11" y="8"/>
                  </a:lnTo>
                  <a:lnTo>
                    <a:pt x="15" y="17"/>
                  </a:lnTo>
                  <a:lnTo>
                    <a:pt x="26" y="35"/>
                  </a:lnTo>
                  <a:lnTo>
                    <a:pt x="38" y="53"/>
                  </a:lnTo>
                  <a:lnTo>
                    <a:pt x="47" y="70"/>
                  </a:lnTo>
                  <a:lnTo>
                    <a:pt x="39" y="74"/>
                  </a:lnTo>
                  <a:lnTo>
                    <a:pt x="30" y="57"/>
                  </a:lnTo>
                  <a:lnTo>
                    <a:pt x="18" y="39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Freeform 32">
              <a:extLst>
                <a:ext uri="{FF2B5EF4-FFF2-40B4-BE49-F238E27FC236}">
                  <a16:creationId xmlns:a16="http://schemas.microsoft.com/office/drawing/2014/main" id="{83B7B6BF-D9C4-4B8E-8E33-62C8E497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067"/>
              <a:ext cx="47" cy="81"/>
            </a:xfrm>
            <a:custGeom>
              <a:avLst/>
              <a:gdLst>
                <a:gd name="T0" fmla="*/ 9 w 47"/>
                <a:gd name="T1" fmla="*/ 0 h 81"/>
                <a:gd name="T2" fmla="*/ 12 w 47"/>
                <a:gd name="T3" fmla="*/ 8 h 81"/>
                <a:gd name="T4" fmla="*/ 16 w 47"/>
                <a:gd name="T5" fmla="*/ 18 h 81"/>
                <a:gd name="T6" fmla="*/ 27 w 47"/>
                <a:gd name="T7" fmla="*/ 38 h 81"/>
                <a:gd name="T8" fmla="*/ 47 w 47"/>
                <a:gd name="T9" fmla="*/ 77 h 81"/>
                <a:gd name="T10" fmla="*/ 39 w 47"/>
                <a:gd name="T11" fmla="*/ 81 h 81"/>
                <a:gd name="T12" fmla="*/ 19 w 47"/>
                <a:gd name="T13" fmla="*/ 42 h 81"/>
                <a:gd name="T14" fmla="*/ 8 w 47"/>
                <a:gd name="T15" fmla="*/ 22 h 81"/>
                <a:gd name="T16" fmla="*/ 4 w 47"/>
                <a:gd name="T17" fmla="*/ 12 h 81"/>
                <a:gd name="T18" fmla="*/ 0 w 47"/>
                <a:gd name="T19" fmla="*/ 2 h 81"/>
                <a:gd name="T20" fmla="*/ 9 w 47"/>
                <a:gd name="T21" fmla="*/ 0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1">
                  <a:moveTo>
                    <a:pt x="9" y="0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27" y="38"/>
                  </a:lnTo>
                  <a:lnTo>
                    <a:pt x="47" y="77"/>
                  </a:lnTo>
                  <a:lnTo>
                    <a:pt x="39" y="81"/>
                  </a:lnTo>
                  <a:lnTo>
                    <a:pt x="19" y="4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33">
              <a:extLst>
                <a:ext uri="{FF2B5EF4-FFF2-40B4-BE49-F238E27FC236}">
                  <a16:creationId xmlns:a16="http://schemas.microsoft.com/office/drawing/2014/main" id="{90572FC1-3CCE-4C54-8CA1-93210497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43"/>
              <a:ext cx="50" cy="64"/>
            </a:xfrm>
            <a:custGeom>
              <a:avLst/>
              <a:gdLst>
                <a:gd name="T0" fmla="*/ 8 w 50"/>
                <a:gd name="T1" fmla="*/ 0 h 64"/>
                <a:gd name="T2" fmla="*/ 12 w 50"/>
                <a:gd name="T3" fmla="*/ 8 h 64"/>
                <a:gd name="T4" fmla="*/ 16 w 50"/>
                <a:gd name="T5" fmla="*/ 15 h 64"/>
                <a:gd name="T6" fmla="*/ 27 w 50"/>
                <a:gd name="T7" fmla="*/ 29 h 64"/>
                <a:gd name="T8" fmla="*/ 39 w 50"/>
                <a:gd name="T9" fmla="*/ 42 h 64"/>
                <a:gd name="T10" fmla="*/ 50 w 50"/>
                <a:gd name="T11" fmla="*/ 58 h 64"/>
                <a:gd name="T12" fmla="*/ 43 w 50"/>
                <a:gd name="T13" fmla="*/ 64 h 64"/>
                <a:gd name="T14" fmla="*/ 32 w 50"/>
                <a:gd name="T15" fmla="*/ 48 h 64"/>
                <a:gd name="T16" fmla="*/ 20 w 50"/>
                <a:gd name="T17" fmla="*/ 35 h 64"/>
                <a:gd name="T18" fmla="*/ 9 w 50"/>
                <a:gd name="T19" fmla="*/ 21 h 64"/>
                <a:gd name="T20" fmla="*/ 4 w 50"/>
                <a:gd name="T21" fmla="*/ 12 h 64"/>
                <a:gd name="T22" fmla="*/ 0 w 50"/>
                <a:gd name="T23" fmla="*/ 4 h 64"/>
                <a:gd name="T24" fmla="*/ 8 w 50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64">
                  <a:moveTo>
                    <a:pt x="8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27" y="29"/>
                  </a:lnTo>
                  <a:lnTo>
                    <a:pt x="39" y="42"/>
                  </a:lnTo>
                  <a:lnTo>
                    <a:pt x="50" y="58"/>
                  </a:lnTo>
                  <a:lnTo>
                    <a:pt x="43" y="64"/>
                  </a:lnTo>
                  <a:lnTo>
                    <a:pt x="32" y="48"/>
                  </a:lnTo>
                  <a:lnTo>
                    <a:pt x="20" y="35"/>
                  </a:lnTo>
                  <a:lnTo>
                    <a:pt x="9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Freeform 34">
              <a:extLst>
                <a:ext uri="{FF2B5EF4-FFF2-40B4-BE49-F238E27FC236}">
                  <a16:creationId xmlns:a16="http://schemas.microsoft.com/office/drawing/2014/main" id="{7CBFC2B6-4195-41BC-B572-0D4473E2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56" cy="64"/>
            </a:xfrm>
            <a:custGeom>
              <a:avLst/>
              <a:gdLst>
                <a:gd name="T0" fmla="*/ 8 w 56"/>
                <a:gd name="T1" fmla="*/ 0 h 64"/>
                <a:gd name="T2" fmla="*/ 13 w 56"/>
                <a:gd name="T3" fmla="*/ 8 h 64"/>
                <a:gd name="T4" fmla="*/ 17 w 56"/>
                <a:gd name="T5" fmla="*/ 15 h 64"/>
                <a:gd name="T6" fmla="*/ 31 w 56"/>
                <a:gd name="T7" fmla="*/ 29 h 64"/>
                <a:gd name="T8" fmla="*/ 45 w 56"/>
                <a:gd name="T9" fmla="*/ 42 h 64"/>
                <a:gd name="T10" fmla="*/ 56 w 56"/>
                <a:gd name="T11" fmla="*/ 58 h 64"/>
                <a:gd name="T12" fmla="*/ 49 w 56"/>
                <a:gd name="T13" fmla="*/ 64 h 64"/>
                <a:gd name="T14" fmla="*/ 38 w 56"/>
                <a:gd name="T15" fmla="*/ 48 h 64"/>
                <a:gd name="T16" fmla="*/ 25 w 56"/>
                <a:gd name="T17" fmla="*/ 36 h 64"/>
                <a:gd name="T18" fmla="*/ 10 w 56"/>
                <a:gd name="T19" fmla="*/ 21 h 64"/>
                <a:gd name="T20" fmla="*/ 5 w 56"/>
                <a:gd name="T21" fmla="*/ 12 h 64"/>
                <a:gd name="T22" fmla="*/ 0 w 56"/>
                <a:gd name="T23" fmla="*/ 4 h 64"/>
                <a:gd name="T24" fmla="*/ 8 w 56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4">
                  <a:moveTo>
                    <a:pt x="8" y="0"/>
                  </a:moveTo>
                  <a:lnTo>
                    <a:pt x="13" y="8"/>
                  </a:lnTo>
                  <a:lnTo>
                    <a:pt x="17" y="15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56" y="58"/>
                  </a:lnTo>
                  <a:lnTo>
                    <a:pt x="49" y="64"/>
                  </a:lnTo>
                  <a:lnTo>
                    <a:pt x="38" y="48"/>
                  </a:lnTo>
                  <a:lnTo>
                    <a:pt x="25" y="36"/>
                  </a:lnTo>
                  <a:lnTo>
                    <a:pt x="10" y="21"/>
                  </a:lnTo>
                  <a:lnTo>
                    <a:pt x="5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Freeform 35">
              <a:extLst>
                <a:ext uri="{FF2B5EF4-FFF2-40B4-BE49-F238E27FC236}">
                  <a16:creationId xmlns:a16="http://schemas.microsoft.com/office/drawing/2014/main" id="{29049AA5-6A77-4C85-8CB2-6451C4076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71"/>
              <a:ext cx="55" cy="61"/>
            </a:xfrm>
            <a:custGeom>
              <a:avLst/>
              <a:gdLst>
                <a:gd name="T0" fmla="*/ 6 w 55"/>
                <a:gd name="T1" fmla="*/ 0 h 61"/>
                <a:gd name="T2" fmla="*/ 14 w 55"/>
                <a:gd name="T3" fmla="*/ 6 h 61"/>
                <a:gd name="T4" fmla="*/ 22 w 55"/>
                <a:gd name="T5" fmla="*/ 13 h 61"/>
                <a:gd name="T6" fmla="*/ 34 w 55"/>
                <a:gd name="T7" fmla="*/ 26 h 61"/>
                <a:gd name="T8" fmla="*/ 46 w 55"/>
                <a:gd name="T9" fmla="*/ 42 h 61"/>
                <a:gd name="T10" fmla="*/ 55 w 55"/>
                <a:gd name="T11" fmla="*/ 57 h 61"/>
                <a:gd name="T12" fmla="*/ 47 w 55"/>
                <a:gd name="T13" fmla="*/ 61 h 61"/>
                <a:gd name="T14" fmla="*/ 38 w 55"/>
                <a:gd name="T15" fmla="*/ 46 h 61"/>
                <a:gd name="T16" fmla="*/ 27 w 55"/>
                <a:gd name="T17" fmla="*/ 32 h 61"/>
                <a:gd name="T18" fmla="*/ 16 w 55"/>
                <a:gd name="T19" fmla="*/ 20 h 61"/>
                <a:gd name="T20" fmla="*/ 8 w 55"/>
                <a:gd name="T21" fmla="*/ 13 h 61"/>
                <a:gd name="T22" fmla="*/ 0 w 55"/>
                <a:gd name="T23" fmla="*/ 7 h 61"/>
                <a:gd name="T24" fmla="*/ 6 w 5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61">
                  <a:moveTo>
                    <a:pt x="6" y="0"/>
                  </a:moveTo>
                  <a:lnTo>
                    <a:pt x="14" y="6"/>
                  </a:lnTo>
                  <a:lnTo>
                    <a:pt x="22" y="13"/>
                  </a:lnTo>
                  <a:lnTo>
                    <a:pt x="34" y="26"/>
                  </a:lnTo>
                  <a:lnTo>
                    <a:pt x="46" y="42"/>
                  </a:lnTo>
                  <a:lnTo>
                    <a:pt x="55" y="57"/>
                  </a:lnTo>
                  <a:lnTo>
                    <a:pt x="47" y="61"/>
                  </a:lnTo>
                  <a:lnTo>
                    <a:pt x="38" y="46"/>
                  </a:lnTo>
                  <a:lnTo>
                    <a:pt x="27" y="32"/>
                  </a:lnTo>
                  <a:lnTo>
                    <a:pt x="16" y="20"/>
                  </a:lnTo>
                  <a:lnTo>
                    <a:pt x="8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Freeform 36">
              <a:extLst>
                <a:ext uri="{FF2B5EF4-FFF2-40B4-BE49-F238E27FC236}">
                  <a16:creationId xmlns:a16="http://schemas.microsoft.com/office/drawing/2014/main" id="{7E7669BB-E449-4F3F-B38A-1FDC59CB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180"/>
              <a:ext cx="36" cy="58"/>
            </a:xfrm>
            <a:custGeom>
              <a:avLst/>
              <a:gdLst>
                <a:gd name="T0" fmla="*/ 8 w 36"/>
                <a:gd name="T1" fmla="*/ 0 h 58"/>
                <a:gd name="T2" fmla="*/ 15 w 36"/>
                <a:gd name="T3" fmla="*/ 15 h 58"/>
                <a:gd name="T4" fmla="*/ 21 w 36"/>
                <a:gd name="T5" fmla="*/ 28 h 58"/>
                <a:gd name="T6" fmla="*/ 36 w 36"/>
                <a:gd name="T7" fmla="*/ 54 h 58"/>
                <a:gd name="T8" fmla="*/ 28 w 36"/>
                <a:gd name="T9" fmla="*/ 58 h 58"/>
                <a:gd name="T10" fmla="*/ 13 w 36"/>
                <a:gd name="T11" fmla="*/ 32 h 58"/>
                <a:gd name="T12" fmla="*/ 7 w 36"/>
                <a:gd name="T13" fmla="*/ 19 h 58"/>
                <a:gd name="T14" fmla="*/ 0 w 36"/>
                <a:gd name="T15" fmla="*/ 4 h 58"/>
                <a:gd name="T16" fmla="*/ 8 w 36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8">
                  <a:moveTo>
                    <a:pt x="8" y="0"/>
                  </a:moveTo>
                  <a:lnTo>
                    <a:pt x="15" y="15"/>
                  </a:lnTo>
                  <a:lnTo>
                    <a:pt x="21" y="28"/>
                  </a:lnTo>
                  <a:lnTo>
                    <a:pt x="36" y="54"/>
                  </a:lnTo>
                  <a:lnTo>
                    <a:pt x="28" y="58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Freeform 37">
              <a:extLst>
                <a:ext uri="{FF2B5EF4-FFF2-40B4-BE49-F238E27FC236}">
                  <a16:creationId xmlns:a16="http://schemas.microsoft.com/office/drawing/2014/main" id="{EB32CA45-4F33-41C3-9333-0468EE699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194"/>
              <a:ext cx="47" cy="51"/>
            </a:xfrm>
            <a:custGeom>
              <a:avLst/>
              <a:gdLst>
                <a:gd name="T0" fmla="*/ 6 w 47"/>
                <a:gd name="T1" fmla="*/ 0 h 51"/>
                <a:gd name="T2" fmla="*/ 18 w 47"/>
                <a:gd name="T3" fmla="*/ 10 h 51"/>
                <a:gd name="T4" fmla="*/ 28 w 47"/>
                <a:gd name="T5" fmla="*/ 20 h 51"/>
                <a:gd name="T6" fmla="*/ 37 w 47"/>
                <a:gd name="T7" fmla="*/ 32 h 51"/>
                <a:gd name="T8" fmla="*/ 47 w 47"/>
                <a:gd name="T9" fmla="*/ 47 h 51"/>
                <a:gd name="T10" fmla="*/ 39 w 47"/>
                <a:gd name="T11" fmla="*/ 51 h 51"/>
                <a:gd name="T12" fmla="*/ 30 w 47"/>
                <a:gd name="T13" fmla="*/ 38 h 51"/>
                <a:gd name="T14" fmla="*/ 21 w 47"/>
                <a:gd name="T15" fmla="*/ 26 h 51"/>
                <a:gd name="T16" fmla="*/ 12 w 47"/>
                <a:gd name="T17" fmla="*/ 17 h 51"/>
                <a:gd name="T18" fmla="*/ 0 w 47"/>
                <a:gd name="T19" fmla="*/ 7 h 51"/>
                <a:gd name="T20" fmla="*/ 6 w 47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51">
                  <a:moveTo>
                    <a:pt x="6" y="0"/>
                  </a:moveTo>
                  <a:lnTo>
                    <a:pt x="18" y="10"/>
                  </a:lnTo>
                  <a:lnTo>
                    <a:pt x="28" y="20"/>
                  </a:lnTo>
                  <a:lnTo>
                    <a:pt x="37" y="32"/>
                  </a:lnTo>
                  <a:lnTo>
                    <a:pt x="47" y="47"/>
                  </a:lnTo>
                  <a:lnTo>
                    <a:pt x="39" y="51"/>
                  </a:lnTo>
                  <a:lnTo>
                    <a:pt x="30" y="38"/>
                  </a:lnTo>
                  <a:lnTo>
                    <a:pt x="21" y="26"/>
                  </a:lnTo>
                  <a:lnTo>
                    <a:pt x="12" y="17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Freeform 38">
              <a:extLst>
                <a:ext uri="{FF2B5EF4-FFF2-40B4-BE49-F238E27FC236}">
                  <a16:creationId xmlns:a16="http://schemas.microsoft.com/office/drawing/2014/main" id="{B40CCDBE-52A8-4076-9EA8-4F01F9B51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210"/>
              <a:ext cx="39" cy="43"/>
            </a:xfrm>
            <a:custGeom>
              <a:avLst/>
              <a:gdLst>
                <a:gd name="T0" fmla="*/ 7 w 39"/>
                <a:gd name="T1" fmla="*/ 0 h 43"/>
                <a:gd name="T2" fmla="*/ 15 w 39"/>
                <a:gd name="T3" fmla="*/ 9 h 43"/>
                <a:gd name="T4" fmla="*/ 22 w 39"/>
                <a:gd name="T5" fmla="*/ 16 h 43"/>
                <a:gd name="T6" fmla="*/ 29 w 39"/>
                <a:gd name="T7" fmla="*/ 25 h 43"/>
                <a:gd name="T8" fmla="*/ 39 w 39"/>
                <a:gd name="T9" fmla="*/ 39 h 43"/>
                <a:gd name="T10" fmla="*/ 31 w 39"/>
                <a:gd name="T11" fmla="*/ 43 h 43"/>
                <a:gd name="T12" fmla="*/ 22 w 39"/>
                <a:gd name="T13" fmla="*/ 31 h 43"/>
                <a:gd name="T14" fmla="*/ 15 w 39"/>
                <a:gd name="T15" fmla="*/ 22 h 43"/>
                <a:gd name="T16" fmla="*/ 8 w 39"/>
                <a:gd name="T17" fmla="*/ 15 h 43"/>
                <a:gd name="T18" fmla="*/ 0 w 39"/>
                <a:gd name="T19" fmla="*/ 6 h 43"/>
                <a:gd name="T20" fmla="*/ 7 w 39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3">
                  <a:moveTo>
                    <a:pt x="7" y="0"/>
                  </a:moveTo>
                  <a:lnTo>
                    <a:pt x="15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9" y="39"/>
                  </a:lnTo>
                  <a:lnTo>
                    <a:pt x="31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Freeform 39">
              <a:extLst>
                <a:ext uri="{FF2B5EF4-FFF2-40B4-BE49-F238E27FC236}">
                  <a16:creationId xmlns:a16="http://schemas.microsoft.com/office/drawing/2014/main" id="{FB188F2D-D4F2-4BAF-867F-BE6BC1CA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223"/>
              <a:ext cx="38" cy="43"/>
            </a:xfrm>
            <a:custGeom>
              <a:avLst/>
              <a:gdLst>
                <a:gd name="T0" fmla="*/ 7 w 38"/>
                <a:gd name="T1" fmla="*/ 0 h 43"/>
                <a:gd name="T2" fmla="*/ 14 w 38"/>
                <a:gd name="T3" fmla="*/ 9 h 43"/>
                <a:gd name="T4" fmla="*/ 22 w 38"/>
                <a:gd name="T5" fmla="*/ 16 h 43"/>
                <a:gd name="T6" fmla="*/ 29 w 38"/>
                <a:gd name="T7" fmla="*/ 25 h 43"/>
                <a:gd name="T8" fmla="*/ 38 w 38"/>
                <a:gd name="T9" fmla="*/ 39 h 43"/>
                <a:gd name="T10" fmla="*/ 30 w 38"/>
                <a:gd name="T11" fmla="*/ 43 h 43"/>
                <a:gd name="T12" fmla="*/ 22 w 38"/>
                <a:gd name="T13" fmla="*/ 31 h 43"/>
                <a:gd name="T14" fmla="*/ 15 w 38"/>
                <a:gd name="T15" fmla="*/ 22 h 43"/>
                <a:gd name="T16" fmla="*/ 7 w 38"/>
                <a:gd name="T17" fmla="*/ 15 h 43"/>
                <a:gd name="T18" fmla="*/ 0 w 38"/>
                <a:gd name="T19" fmla="*/ 6 h 43"/>
                <a:gd name="T20" fmla="*/ 7 w 38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43">
                  <a:moveTo>
                    <a:pt x="7" y="0"/>
                  </a:moveTo>
                  <a:lnTo>
                    <a:pt x="14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7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Freeform 40">
              <a:extLst>
                <a:ext uri="{FF2B5EF4-FFF2-40B4-BE49-F238E27FC236}">
                  <a16:creationId xmlns:a16="http://schemas.microsoft.com/office/drawing/2014/main" id="{5CD64E0C-8296-4E76-9243-E0504925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23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3 h 38"/>
                <a:gd name="T6" fmla="*/ 29 w 37"/>
                <a:gd name="T7" fmla="*/ 19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5 h 38"/>
                <a:gd name="T14" fmla="*/ 16 w 37"/>
                <a:gd name="T15" fmla="*/ 20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3"/>
                  </a:lnTo>
                  <a:lnTo>
                    <a:pt x="29" y="19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Freeform 41">
              <a:extLst>
                <a:ext uri="{FF2B5EF4-FFF2-40B4-BE49-F238E27FC236}">
                  <a16:creationId xmlns:a16="http://schemas.microsoft.com/office/drawing/2014/main" id="{18939E69-B18D-4BB9-95F2-B24DA067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24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4 h 38"/>
                <a:gd name="T6" fmla="*/ 29 w 37"/>
                <a:gd name="T7" fmla="*/ 20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6 h 38"/>
                <a:gd name="T14" fmla="*/ 16 w 37"/>
                <a:gd name="T15" fmla="*/ 21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4"/>
                  </a:lnTo>
                  <a:lnTo>
                    <a:pt x="29" y="20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6"/>
                  </a:lnTo>
                  <a:lnTo>
                    <a:pt x="16" y="21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3434" name="Line 42">
            <a:extLst>
              <a:ext uri="{FF2B5EF4-FFF2-40B4-BE49-F238E27FC236}">
                <a16:creationId xmlns:a16="http://schemas.microsoft.com/office/drawing/2014/main" id="{D86B1D83-1B82-4F65-B8DE-78AF7579D1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66925" y="2824163"/>
            <a:ext cx="436245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5" name="Group 49">
            <a:extLst>
              <a:ext uri="{FF2B5EF4-FFF2-40B4-BE49-F238E27FC236}">
                <a16:creationId xmlns:a16="http://schemas.microsoft.com/office/drawing/2014/main" id="{7F9D9ECD-A634-47E1-8A28-9D16C2E2A561}"/>
              </a:ext>
            </a:extLst>
          </p:cNvPr>
          <p:cNvGrpSpPr>
            <a:grpSpLocks/>
          </p:cNvGrpSpPr>
          <p:nvPr/>
        </p:nvGrpSpPr>
        <p:grpSpPr bwMode="auto">
          <a:xfrm>
            <a:off x="2524125" y="3148013"/>
            <a:ext cx="2038350" cy="2019300"/>
            <a:chOff x="2832" y="2364"/>
            <a:chExt cx="1284" cy="1272"/>
          </a:xfrm>
        </p:grpSpPr>
        <p:sp>
          <p:nvSpPr>
            <p:cNvPr id="20558" name="Oval 50">
              <a:extLst>
                <a:ext uri="{FF2B5EF4-FFF2-40B4-BE49-F238E27FC236}">
                  <a16:creationId xmlns:a16="http://schemas.microsoft.com/office/drawing/2014/main" id="{E567694A-7A2D-4AC6-9B02-6DA263C56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364"/>
              <a:ext cx="1284" cy="1272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20559" name="Oval 51">
              <a:extLst>
                <a:ext uri="{FF2B5EF4-FFF2-40B4-BE49-F238E27FC236}">
                  <a16:creationId xmlns:a16="http://schemas.microsoft.com/office/drawing/2014/main" id="{134DE116-AB83-49AA-8E80-CECEBC8D4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" y="2952"/>
              <a:ext cx="72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grpSp>
        <p:nvGrpSpPr>
          <p:cNvPr id="443446" name="Group 54">
            <a:extLst>
              <a:ext uri="{FF2B5EF4-FFF2-40B4-BE49-F238E27FC236}">
                <a16:creationId xmlns:a16="http://schemas.microsoft.com/office/drawing/2014/main" id="{830338CF-80DB-48F6-A66B-9FC42447E6AE}"/>
              </a:ext>
            </a:extLst>
          </p:cNvPr>
          <p:cNvGrpSpPr>
            <a:grpSpLocks/>
          </p:cNvGrpSpPr>
          <p:nvPr/>
        </p:nvGrpSpPr>
        <p:grpSpPr bwMode="auto">
          <a:xfrm rot="1612657">
            <a:off x="6535738" y="4886325"/>
            <a:ext cx="657225" cy="608013"/>
            <a:chOff x="3715" y="2067"/>
            <a:chExt cx="414" cy="383"/>
          </a:xfrm>
        </p:grpSpPr>
        <p:sp>
          <p:nvSpPr>
            <p:cNvPr id="20524" name="Freeform 55">
              <a:extLst>
                <a:ext uri="{FF2B5EF4-FFF2-40B4-BE49-F238E27FC236}">
                  <a16:creationId xmlns:a16="http://schemas.microsoft.com/office/drawing/2014/main" id="{D99DE8D7-89E1-4F01-9A90-97DBBA9CB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198"/>
              <a:ext cx="94" cy="211"/>
            </a:xfrm>
            <a:custGeom>
              <a:avLst/>
              <a:gdLst>
                <a:gd name="T0" fmla="*/ 0 w 94"/>
                <a:gd name="T1" fmla="*/ 98 h 211"/>
                <a:gd name="T2" fmla="*/ 0 w 94"/>
                <a:gd name="T3" fmla="*/ 110 h 211"/>
                <a:gd name="T4" fmla="*/ 0 w 94"/>
                <a:gd name="T5" fmla="*/ 121 h 211"/>
                <a:gd name="T6" fmla="*/ 1 w 94"/>
                <a:gd name="T7" fmla="*/ 132 h 211"/>
                <a:gd name="T8" fmla="*/ 2 w 94"/>
                <a:gd name="T9" fmla="*/ 142 h 211"/>
                <a:gd name="T10" fmla="*/ 6 w 94"/>
                <a:gd name="T11" fmla="*/ 161 h 211"/>
                <a:gd name="T12" fmla="*/ 8 w 94"/>
                <a:gd name="T13" fmla="*/ 170 h 211"/>
                <a:gd name="T14" fmla="*/ 10 w 94"/>
                <a:gd name="T15" fmla="*/ 178 h 211"/>
                <a:gd name="T16" fmla="*/ 13 w 94"/>
                <a:gd name="T17" fmla="*/ 185 h 211"/>
                <a:gd name="T18" fmla="*/ 15 w 94"/>
                <a:gd name="T19" fmla="*/ 192 h 211"/>
                <a:gd name="T20" fmla="*/ 19 w 94"/>
                <a:gd name="T21" fmla="*/ 202 h 211"/>
                <a:gd name="T22" fmla="*/ 23 w 94"/>
                <a:gd name="T23" fmla="*/ 209 h 211"/>
                <a:gd name="T24" fmla="*/ 24 w 94"/>
                <a:gd name="T25" fmla="*/ 210 h 211"/>
                <a:gd name="T26" fmla="*/ 25 w 94"/>
                <a:gd name="T27" fmla="*/ 211 h 211"/>
                <a:gd name="T28" fmla="*/ 31 w 94"/>
                <a:gd name="T29" fmla="*/ 208 h 211"/>
                <a:gd name="T30" fmla="*/ 37 w 94"/>
                <a:gd name="T31" fmla="*/ 205 h 211"/>
                <a:gd name="T32" fmla="*/ 43 w 94"/>
                <a:gd name="T33" fmla="*/ 202 h 211"/>
                <a:gd name="T34" fmla="*/ 49 w 94"/>
                <a:gd name="T35" fmla="*/ 197 h 211"/>
                <a:gd name="T36" fmla="*/ 55 w 94"/>
                <a:gd name="T37" fmla="*/ 193 h 211"/>
                <a:gd name="T38" fmla="*/ 61 w 94"/>
                <a:gd name="T39" fmla="*/ 188 h 211"/>
                <a:gd name="T40" fmla="*/ 66 w 94"/>
                <a:gd name="T41" fmla="*/ 182 h 211"/>
                <a:gd name="T42" fmla="*/ 71 w 94"/>
                <a:gd name="T43" fmla="*/ 176 h 211"/>
                <a:gd name="T44" fmla="*/ 76 w 94"/>
                <a:gd name="T45" fmla="*/ 169 h 211"/>
                <a:gd name="T46" fmla="*/ 80 w 94"/>
                <a:gd name="T47" fmla="*/ 162 h 211"/>
                <a:gd name="T48" fmla="*/ 84 w 94"/>
                <a:gd name="T49" fmla="*/ 154 h 211"/>
                <a:gd name="T50" fmla="*/ 88 w 94"/>
                <a:gd name="T51" fmla="*/ 146 h 211"/>
                <a:gd name="T52" fmla="*/ 90 w 94"/>
                <a:gd name="T53" fmla="*/ 137 h 211"/>
                <a:gd name="T54" fmla="*/ 92 w 94"/>
                <a:gd name="T55" fmla="*/ 128 h 211"/>
                <a:gd name="T56" fmla="*/ 94 w 94"/>
                <a:gd name="T57" fmla="*/ 119 h 211"/>
                <a:gd name="T58" fmla="*/ 94 w 94"/>
                <a:gd name="T59" fmla="*/ 108 h 211"/>
                <a:gd name="T60" fmla="*/ 94 w 94"/>
                <a:gd name="T61" fmla="*/ 99 h 211"/>
                <a:gd name="T62" fmla="*/ 93 w 94"/>
                <a:gd name="T63" fmla="*/ 90 h 211"/>
                <a:gd name="T64" fmla="*/ 91 w 94"/>
                <a:gd name="T65" fmla="*/ 81 h 211"/>
                <a:gd name="T66" fmla="*/ 88 w 94"/>
                <a:gd name="T67" fmla="*/ 72 h 211"/>
                <a:gd name="T68" fmla="*/ 85 w 94"/>
                <a:gd name="T69" fmla="*/ 63 h 211"/>
                <a:gd name="T70" fmla="*/ 82 w 94"/>
                <a:gd name="T71" fmla="*/ 55 h 211"/>
                <a:gd name="T72" fmla="*/ 78 w 94"/>
                <a:gd name="T73" fmla="*/ 47 h 211"/>
                <a:gd name="T74" fmla="*/ 73 w 94"/>
                <a:gd name="T75" fmla="*/ 39 h 211"/>
                <a:gd name="T76" fmla="*/ 68 w 94"/>
                <a:gd name="T77" fmla="*/ 32 h 211"/>
                <a:gd name="T78" fmla="*/ 63 w 94"/>
                <a:gd name="T79" fmla="*/ 25 h 211"/>
                <a:gd name="T80" fmla="*/ 58 w 94"/>
                <a:gd name="T81" fmla="*/ 19 h 211"/>
                <a:gd name="T82" fmla="*/ 52 w 94"/>
                <a:gd name="T83" fmla="*/ 13 h 211"/>
                <a:gd name="T84" fmla="*/ 47 w 94"/>
                <a:gd name="T85" fmla="*/ 9 h 211"/>
                <a:gd name="T86" fmla="*/ 41 w 94"/>
                <a:gd name="T87" fmla="*/ 5 h 211"/>
                <a:gd name="T88" fmla="*/ 36 w 94"/>
                <a:gd name="T89" fmla="*/ 2 h 211"/>
                <a:gd name="T90" fmla="*/ 33 w 94"/>
                <a:gd name="T91" fmla="*/ 1 h 211"/>
                <a:gd name="T92" fmla="*/ 30 w 94"/>
                <a:gd name="T93" fmla="*/ 0 h 211"/>
                <a:gd name="T94" fmla="*/ 29 w 94"/>
                <a:gd name="T95" fmla="*/ 1 h 211"/>
                <a:gd name="T96" fmla="*/ 27 w 94"/>
                <a:gd name="T97" fmla="*/ 2 h 211"/>
                <a:gd name="T98" fmla="*/ 26 w 94"/>
                <a:gd name="T99" fmla="*/ 5 h 211"/>
                <a:gd name="T100" fmla="*/ 24 w 94"/>
                <a:gd name="T101" fmla="*/ 9 h 211"/>
                <a:gd name="T102" fmla="*/ 19 w 94"/>
                <a:gd name="T103" fmla="*/ 19 h 211"/>
                <a:gd name="T104" fmla="*/ 14 w 94"/>
                <a:gd name="T105" fmla="*/ 32 h 211"/>
                <a:gd name="T106" fmla="*/ 9 w 94"/>
                <a:gd name="T107" fmla="*/ 48 h 211"/>
                <a:gd name="T108" fmla="*/ 5 w 94"/>
                <a:gd name="T109" fmla="*/ 64 h 211"/>
                <a:gd name="T110" fmla="*/ 2 w 94"/>
                <a:gd name="T111" fmla="*/ 81 h 211"/>
                <a:gd name="T112" fmla="*/ 1 w 94"/>
                <a:gd name="T113" fmla="*/ 90 h 211"/>
                <a:gd name="T114" fmla="*/ 0 w 94"/>
                <a:gd name="T115" fmla="*/ 98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" h="211">
                  <a:moveTo>
                    <a:pt x="0" y="98"/>
                  </a:moveTo>
                  <a:lnTo>
                    <a:pt x="0" y="110"/>
                  </a:lnTo>
                  <a:lnTo>
                    <a:pt x="0" y="121"/>
                  </a:lnTo>
                  <a:lnTo>
                    <a:pt x="1" y="132"/>
                  </a:lnTo>
                  <a:lnTo>
                    <a:pt x="2" y="142"/>
                  </a:lnTo>
                  <a:lnTo>
                    <a:pt x="6" y="161"/>
                  </a:lnTo>
                  <a:lnTo>
                    <a:pt x="8" y="170"/>
                  </a:lnTo>
                  <a:lnTo>
                    <a:pt x="10" y="178"/>
                  </a:lnTo>
                  <a:lnTo>
                    <a:pt x="13" y="185"/>
                  </a:lnTo>
                  <a:lnTo>
                    <a:pt x="15" y="192"/>
                  </a:lnTo>
                  <a:lnTo>
                    <a:pt x="19" y="202"/>
                  </a:lnTo>
                  <a:lnTo>
                    <a:pt x="23" y="209"/>
                  </a:lnTo>
                  <a:lnTo>
                    <a:pt x="24" y="210"/>
                  </a:lnTo>
                  <a:lnTo>
                    <a:pt x="25" y="211"/>
                  </a:lnTo>
                  <a:lnTo>
                    <a:pt x="31" y="208"/>
                  </a:lnTo>
                  <a:lnTo>
                    <a:pt x="37" y="205"/>
                  </a:lnTo>
                  <a:lnTo>
                    <a:pt x="43" y="202"/>
                  </a:lnTo>
                  <a:lnTo>
                    <a:pt x="49" y="197"/>
                  </a:lnTo>
                  <a:lnTo>
                    <a:pt x="55" y="193"/>
                  </a:lnTo>
                  <a:lnTo>
                    <a:pt x="61" y="188"/>
                  </a:lnTo>
                  <a:lnTo>
                    <a:pt x="66" y="182"/>
                  </a:lnTo>
                  <a:lnTo>
                    <a:pt x="71" y="176"/>
                  </a:lnTo>
                  <a:lnTo>
                    <a:pt x="76" y="169"/>
                  </a:lnTo>
                  <a:lnTo>
                    <a:pt x="80" y="162"/>
                  </a:lnTo>
                  <a:lnTo>
                    <a:pt x="84" y="154"/>
                  </a:lnTo>
                  <a:lnTo>
                    <a:pt x="88" y="146"/>
                  </a:lnTo>
                  <a:lnTo>
                    <a:pt x="90" y="137"/>
                  </a:lnTo>
                  <a:lnTo>
                    <a:pt x="92" y="12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4" y="99"/>
                  </a:lnTo>
                  <a:lnTo>
                    <a:pt x="93" y="90"/>
                  </a:lnTo>
                  <a:lnTo>
                    <a:pt x="91" y="81"/>
                  </a:lnTo>
                  <a:lnTo>
                    <a:pt x="88" y="72"/>
                  </a:lnTo>
                  <a:lnTo>
                    <a:pt x="85" y="63"/>
                  </a:lnTo>
                  <a:lnTo>
                    <a:pt x="82" y="55"/>
                  </a:lnTo>
                  <a:lnTo>
                    <a:pt x="78" y="47"/>
                  </a:lnTo>
                  <a:lnTo>
                    <a:pt x="73" y="39"/>
                  </a:lnTo>
                  <a:lnTo>
                    <a:pt x="68" y="32"/>
                  </a:lnTo>
                  <a:lnTo>
                    <a:pt x="63" y="25"/>
                  </a:lnTo>
                  <a:lnTo>
                    <a:pt x="58" y="19"/>
                  </a:lnTo>
                  <a:lnTo>
                    <a:pt x="52" y="13"/>
                  </a:lnTo>
                  <a:lnTo>
                    <a:pt x="47" y="9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4" y="9"/>
                  </a:lnTo>
                  <a:lnTo>
                    <a:pt x="19" y="19"/>
                  </a:lnTo>
                  <a:lnTo>
                    <a:pt x="14" y="32"/>
                  </a:lnTo>
                  <a:lnTo>
                    <a:pt x="9" y="48"/>
                  </a:lnTo>
                  <a:lnTo>
                    <a:pt x="5" y="64"/>
                  </a:lnTo>
                  <a:lnTo>
                    <a:pt x="2" y="81"/>
                  </a:lnTo>
                  <a:lnTo>
                    <a:pt x="1" y="9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489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56">
              <a:extLst>
                <a:ext uri="{FF2B5EF4-FFF2-40B4-BE49-F238E27FC236}">
                  <a16:creationId xmlns:a16="http://schemas.microsoft.com/office/drawing/2014/main" id="{EA32331E-5389-4FD4-AD59-0AEDC566C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296"/>
              <a:ext cx="29" cy="115"/>
            </a:xfrm>
            <a:custGeom>
              <a:avLst/>
              <a:gdLst>
                <a:gd name="T0" fmla="*/ 5 w 29"/>
                <a:gd name="T1" fmla="*/ 0 h 115"/>
                <a:gd name="T2" fmla="*/ 5 w 29"/>
                <a:gd name="T3" fmla="*/ 23 h 115"/>
                <a:gd name="T4" fmla="*/ 7 w 29"/>
                <a:gd name="T5" fmla="*/ 44 h 115"/>
                <a:gd name="T6" fmla="*/ 15 w 29"/>
                <a:gd name="T7" fmla="*/ 80 h 115"/>
                <a:gd name="T8" fmla="*/ 24 w 29"/>
                <a:gd name="T9" fmla="*/ 104 h 115"/>
                <a:gd name="T10" fmla="*/ 28 w 29"/>
                <a:gd name="T11" fmla="*/ 110 h 115"/>
                <a:gd name="T12" fmla="*/ 29 w 29"/>
                <a:gd name="T13" fmla="*/ 111 h 115"/>
                <a:gd name="T14" fmla="*/ 26 w 29"/>
                <a:gd name="T15" fmla="*/ 115 h 115"/>
                <a:gd name="T16" fmla="*/ 24 w 29"/>
                <a:gd name="T17" fmla="*/ 113 h 115"/>
                <a:gd name="T18" fmla="*/ 19 w 29"/>
                <a:gd name="T19" fmla="*/ 105 h 115"/>
                <a:gd name="T20" fmla="*/ 10 w 29"/>
                <a:gd name="T21" fmla="*/ 81 h 115"/>
                <a:gd name="T22" fmla="*/ 2 w 29"/>
                <a:gd name="T23" fmla="*/ 45 h 115"/>
                <a:gd name="T24" fmla="*/ 0 w 29"/>
                <a:gd name="T25" fmla="*/ 23 h 115"/>
                <a:gd name="T26" fmla="*/ 0 w 29"/>
                <a:gd name="T27" fmla="*/ 0 h 115"/>
                <a:gd name="T28" fmla="*/ 5 w 29"/>
                <a:gd name="T29" fmla="*/ 0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" h="115">
                  <a:moveTo>
                    <a:pt x="5" y="0"/>
                  </a:moveTo>
                  <a:lnTo>
                    <a:pt x="5" y="23"/>
                  </a:lnTo>
                  <a:lnTo>
                    <a:pt x="7" y="44"/>
                  </a:lnTo>
                  <a:lnTo>
                    <a:pt x="15" y="80"/>
                  </a:lnTo>
                  <a:lnTo>
                    <a:pt x="24" y="104"/>
                  </a:lnTo>
                  <a:lnTo>
                    <a:pt x="28" y="110"/>
                  </a:lnTo>
                  <a:lnTo>
                    <a:pt x="29" y="111"/>
                  </a:lnTo>
                  <a:lnTo>
                    <a:pt x="26" y="115"/>
                  </a:lnTo>
                  <a:lnTo>
                    <a:pt x="24" y="113"/>
                  </a:lnTo>
                  <a:lnTo>
                    <a:pt x="19" y="105"/>
                  </a:lnTo>
                  <a:lnTo>
                    <a:pt x="10" y="81"/>
                  </a:lnTo>
                  <a:lnTo>
                    <a:pt x="2" y="45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57">
              <a:extLst>
                <a:ext uri="{FF2B5EF4-FFF2-40B4-BE49-F238E27FC236}">
                  <a16:creationId xmlns:a16="http://schemas.microsoft.com/office/drawing/2014/main" id="{AE8AB91F-A63B-4610-BB1C-3BFC23D95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306"/>
              <a:ext cx="71" cy="106"/>
            </a:xfrm>
            <a:custGeom>
              <a:avLst/>
              <a:gdLst>
                <a:gd name="T0" fmla="*/ 0 w 71"/>
                <a:gd name="T1" fmla="*/ 101 h 106"/>
                <a:gd name="T2" fmla="*/ 10 w 71"/>
                <a:gd name="T3" fmla="*/ 95 h 106"/>
                <a:gd name="T4" fmla="*/ 22 w 71"/>
                <a:gd name="T5" fmla="*/ 87 h 106"/>
                <a:gd name="T6" fmla="*/ 34 w 71"/>
                <a:gd name="T7" fmla="*/ 78 h 106"/>
                <a:gd name="T8" fmla="*/ 44 w 71"/>
                <a:gd name="T9" fmla="*/ 66 h 106"/>
                <a:gd name="T10" fmla="*/ 53 w 71"/>
                <a:gd name="T11" fmla="*/ 53 h 106"/>
                <a:gd name="T12" fmla="*/ 61 w 71"/>
                <a:gd name="T13" fmla="*/ 37 h 106"/>
                <a:gd name="T14" fmla="*/ 65 w 71"/>
                <a:gd name="T15" fmla="*/ 19 h 106"/>
                <a:gd name="T16" fmla="*/ 67 w 71"/>
                <a:gd name="T17" fmla="*/ 0 h 106"/>
                <a:gd name="T18" fmla="*/ 71 w 71"/>
                <a:gd name="T19" fmla="*/ 0 h 106"/>
                <a:gd name="T20" fmla="*/ 69 w 71"/>
                <a:gd name="T21" fmla="*/ 21 h 106"/>
                <a:gd name="T22" fmla="*/ 65 w 71"/>
                <a:gd name="T23" fmla="*/ 40 h 106"/>
                <a:gd name="T24" fmla="*/ 57 w 71"/>
                <a:gd name="T25" fmla="*/ 56 h 106"/>
                <a:gd name="T26" fmla="*/ 47 w 71"/>
                <a:gd name="T27" fmla="*/ 70 h 106"/>
                <a:gd name="T28" fmla="*/ 37 w 71"/>
                <a:gd name="T29" fmla="*/ 82 h 106"/>
                <a:gd name="T30" fmla="*/ 25 w 71"/>
                <a:gd name="T31" fmla="*/ 91 h 106"/>
                <a:gd name="T32" fmla="*/ 13 w 71"/>
                <a:gd name="T33" fmla="*/ 99 h 106"/>
                <a:gd name="T34" fmla="*/ 1 w 71"/>
                <a:gd name="T35" fmla="*/ 106 h 106"/>
                <a:gd name="T36" fmla="*/ 0 w 71"/>
                <a:gd name="T37" fmla="*/ 101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6">
                  <a:moveTo>
                    <a:pt x="0" y="101"/>
                  </a:moveTo>
                  <a:lnTo>
                    <a:pt x="10" y="95"/>
                  </a:lnTo>
                  <a:lnTo>
                    <a:pt x="22" y="87"/>
                  </a:lnTo>
                  <a:lnTo>
                    <a:pt x="34" y="78"/>
                  </a:lnTo>
                  <a:lnTo>
                    <a:pt x="44" y="66"/>
                  </a:lnTo>
                  <a:lnTo>
                    <a:pt x="53" y="53"/>
                  </a:lnTo>
                  <a:lnTo>
                    <a:pt x="61" y="37"/>
                  </a:lnTo>
                  <a:lnTo>
                    <a:pt x="65" y="19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21"/>
                  </a:lnTo>
                  <a:lnTo>
                    <a:pt x="65" y="40"/>
                  </a:lnTo>
                  <a:lnTo>
                    <a:pt x="57" y="56"/>
                  </a:lnTo>
                  <a:lnTo>
                    <a:pt x="47" y="70"/>
                  </a:lnTo>
                  <a:lnTo>
                    <a:pt x="37" y="82"/>
                  </a:lnTo>
                  <a:lnTo>
                    <a:pt x="25" y="91"/>
                  </a:lnTo>
                  <a:lnTo>
                    <a:pt x="13" y="99"/>
                  </a:lnTo>
                  <a:lnTo>
                    <a:pt x="1" y="10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58">
              <a:extLst>
                <a:ext uri="{FF2B5EF4-FFF2-40B4-BE49-F238E27FC236}">
                  <a16:creationId xmlns:a16="http://schemas.microsoft.com/office/drawing/2014/main" id="{2AB987F8-0BB8-4E43-9CF1-92CFADF72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407"/>
              <a:ext cx="3" cy="6"/>
            </a:xfrm>
            <a:custGeom>
              <a:avLst/>
              <a:gdLst>
                <a:gd name="T0" fmla="*/ 0 w 3"/>
                <a:gd name="T1" fmla="*/ 4 h 6"/>
                <a:gd name="T2" fmla="*/ 2 w 3"/>
                <a:gd name="T3" fmla="*/ 6 h 6"/>
                <a:gd name="T4" fmla="*/ 3 w 3"/>
                <a:gd name="T5" fmla="*/ 5 h 6"/>
                <a:gd name="T6" fmla="*/ 2 w 3"/>
                <a:gd name="T7" fmla="*/ 0 h 6"/>
                <a:gd name="T8" fmla="*/ 3 w 3"/>
                <a:gd name="T9" fmla="*/ 0 h 6"/>
                <a:gd name="T10" fmla="*/ 0 w 3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59">
              <a:extLst>
                <a:ext uri="{FF2B5EF4-FFF2-40B4-BE49-F238E27FC236}">
                  <a16:creationId xmlns:a16="http://schemas.microsoft.com/office/drawing/2014/main" id="{7301FA73-5544-4B08-B7F4-5104250F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96"/>
              <a:ext cx="67" cy="110"/>
            </a:xfrm>
            <a:custGeom>
              <a:avLst/>
              <a:gdLst>
                <a:gd name="T0" fmla="*/ 63 w 67"/>
                <a:gd name="T1" fmla="*/ 110 h 110"/>
                <a:gd name="T2" fmla="*/ 62 w 67"/>
                <a:gd name="T3" fmla="*/ 92 h 110"/>
                <a:gd name="T4" fmla="*/ 57 w 67"/>
                <a:gd name="T5" fmla="*/ 75 h 110"/>
                <a:gd name="T6" fmla="*/ 50 w 67"/>
                <a:gd name="T7" fmla="*/ 59 h 110"/>
                <a:gd name="T8" fmla="*/ 42 w 67"/>
                <a:gd name="T9" fmla="*/ 43 h 110"/>
                <a:gd name="T10" fmla="*/ 32 w 67"/>
                <a:gd name="T11" fmla="*/ 29 h 110"/>
                <a:gd name="T12" fmla="*/ 21 w 67"/>
                <a:gd name="T13" fmla="*/ 17 h 110"/>
                <a:gd name="T14" fmla="*/ 10 w 67"/>
                <a:gd name="T15" fmla="*/ 9 h 110"/>
                <a:gd name="T16" fmla="*/ 0 w 67"/>
                <a:gd name="T17" fmla="*/ 4 h 110"/>
                <a:gd name="T18" fmla="*/ 2 w 67"/>
                <a:gd name="T19" fmla="*/ 0 h 110"/>
                <a:gd name="T20" fmla="*/ 13 w 67"/>
                <a:gd name="T21" fmla="*/ 5 h 110"/>
                <a:gd name="T22" fmla="*/ 24 w 67"/>
                <a:gd name="T23" fmla="*/ 13 h 110"/>
                <a:gd name="T24" fmla="*/ 35 w 67"/>
                <a:gd name="T25" fmla="*/ 25 h 110"/>
                <a:gd name="T26" fmla="*/ 46 w 67"/>
                <a:gd name="T27" fmla="*/ 40 h 110"/>
                <a:gd name="T28" fmla="*/ 54 w 67"/>
                <a:gd name="T29" fmla="*/ 56 h 110"/>
                <a:gd name="T30" fmla="*/ 61 w 67"/>
                <a:gd name="T31" fmla="*/ 73 h 110"/>
                <a:gd name="T32" fmla="*/ 66 w 67"/>
                <a:gd name="T33" fmla="*/ 92 h 110"/>
                <a:gd name="T34" fmla="*/ 67 w 67"/>
                <a:gd name="T35" fmla="*/ 110 h 110"/>
                <a:gd name="T36" fmla="*/ 63 w 67"/>
                <a:gd name="T37" fmla="*/ 110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110">
                  <a:moveTo>
                    <a:pt x="63" y="110"/>
                  </a:moveTo>
                  <a:lnTo>
                    <a:pt x="62" y="92"/>
                  </a:lnTo>
                  <a:lnTo>
                    <a:pt x="57" y="75"/>
                  </a:lnTo>
                  <a:lnTo>
                    <a:pt x="50" y="59"/>
                  </a:lnTo>
                  <a:lnTo>
                    <a:pt x="42" y="43"/>
                  </a:lnTo>
                  <a:lnTo>
                    <a:pt x="32" y="29"/>
                  </a:lnTo>
                  <a:lnTo>
                    <a:pt x="21" y="17"/>
                  </a:lnTo>
                  <a:lnTo>
                    <a:pt x="1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13" y="5"/>
                  </a:lnTo>
                  <a:lnTo>
                    <a:pt x="24" y="13"/>
                  </a:lnTo>
                  <a:lnTo>
                    <a:pt x="35" y="25"/>
                  </a:lnTo>
                  <a:lnTo>
                    <a:pt x="46" y="40"/>
                  </a:lnTo>
                  <a:lnTo>
                    <a:pt x="54" y="56"/>
                  </a:lnTo>
                  <a:lnTo>
                    <a:pt x="61" y="73"/>
                  </a:lnTo>
                  <a:lnTo>
                    <a:pt x="66" y="92"/>
                  </a:lnTo>
                  <a:lnTo>
                    <a:pt x="67" y="110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60">
              <a:extLst>
                <a:ext uri="{FF2B5EF4-FFF2-40B4-BE49-F238E27FC236}">
                  <a16:creationId xmlns:a16="http://schemas.microsoft.com/office/drawing/2014/main" id="{D969A093-BABA-4D38-B5F7-A83AE31E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196"/>
              <a:ext cx="34" cy="100"/>
            </a:xfrm>
            <a:custGeom>
              <a:avLst/>
              <a:gdLst>
                <a:gd name="T0" fmla="*/ 34 w 34"/>
                <a:gd name="T1" fmla="*/ 4 h 100"/>
                <a:gd name="T2" fmla="*/ 32 w 34"/>
                <a:gd name="T3" fmla="*/ 6 h 100"/>
                <a:gd name="T4" fmla="*/ 28 w 34"/>
                <a:gd name="T5" fmla="*/ 11 h 100"/>
                <a:gd name="T6" fmla="*/ 19 w 34"/>
                <a:gd name="T7" fmla="*/ 34 h 100"/>
                <a:gd name="T8" fmla="*/ 10 w 34"/>
                <a:gd name="T9" fmla="*/ 66 h 100"/>
                <a:gd name="T10" fmla="*/ 7 w 34"/>
                <a:gd name="T11" fmla="*/ 83 h 100"/>
                <a:gd name="T12" fmla="*/ 5 w 34"/>
                <a:gd name="T13" fmla="*/ 100 h 100"/>
                <a:gd name="T14" fmla="*/ 0 w 34"/>
                <a:gd name="T15" fmla="*/ 100 h 100"/>
                <a:gd name="T16" fmla="*/ 2 w 34"/>
                <a:gd name="T17" fmla="*/ 83 h 100"/>
                <a:gd name="T18" fmla="*/ 5 w 34"/>
                <a:gd name="T19" fmla="*/ 65 h 100"/>
                <a:gd name="T20" fmla="*/ 14 w 34"/>
                <a:gd name="T21" fmla="*/ 33 h 100"/>
                <a:gd name="T22" fmla="*/ 23 w 34"/>
                <a:gd name="T23" fmla="*/ 10 h 100"/>
                <a:gd name="T24" fmla="*/ 28 w 34"/>
                <a:gd name="T25" fmla="*/ 3 h 100"/>
                <a:gd name="T26" fmla="*/ 31 w 34"/>
                <a:gd name="T27" fmla="*/ 0 h 100"/>
                <a:gd name="T28" fmla="*/ 34 w 34"/>
                <a:gd name="T29" fmla="*/ 4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100">
                  <a:moveTo>
                    <a:pt x="34" y="4"/>
                  </a:moveTo>
                  <a:lnTo>
                    <a:pt x="32" y="6"/>
                  </a:lnTo>
                  <a:lnTo>
                    <a:pt x="28" y="11"/>
                  </a:lnTo>
                  <a:lnTo>
                    <a:pt x="19" y="34"/>
                  </a:lnTo>
                  <a:lnTo>
                    <a:pt x="10" y="66"/>
                  </a:lnTo>
                  <a:lnTo>
                    <a:pt x="7" y="83"/>
                  </a:lnTo>
                  <a:lnTo>
                    <a:pt x="5" y="100"/>
                  </a:lnTo>
                  <a:lnTo>
                    <a:pt x="0" y="100"/>
                  </a:lnTo>
                  <a:lnTo>
                    <a:pt x="2" y="83"/>
                  </a:lnTo>
                  <a:lnTo>
                    <a:pt x="5" y="65"/>
                  </a:lnTo>
                  <a:lnTo>
                    <a:pt x="14" y="33"/>
                  </a:lnTo>
                  <a:lnTo>
                    <a:pt x="23" y="10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61">
              <a:extLst>
                <a:ext uri="{FF2B5EF4-FFF2-40B4-BE49-F238E27FC236}">
                  <a16:creationId xmlns:a16="http://schemas.microsoft.com/office/drawing/2014/main" id="{FE766C4B-DDA4-413E-A4CD-34C2A3F6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95"/>
              <a:ext cx="3" cy="5"/>
            </a:xfrm>
            <a:custGeom>
              <a:avLst/>
              <a:gdLst>
                <a:gd name="T0" fmla="*/ 3 w 3"/>
                <a:gd name="T1" fmla="*/ 1 h 5"/>
                <a:gd name="T2" fmla="*/ 1 w 3"/>
                <a:gd name="T3" fmla="*/ 0 h 5"/>
                <a:gd name="T4" fmla="*/ 0 w 3"/>
                <a:gd name="T5" fmla="*/ 1 h 5"/>
                <a:gd name="T6" fmla="*/ 3 w 3"/>
                <a:gd name="T7" fmla="*/ 5 h 5"/>
                <a:gd name="T8" fmla="*/ 1 w 3"/>
                <a:gd name="T9" fmla="*/ 5 h 5"/>
                <a:gd name="T10" fmla="*/ 3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1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62">
              <a:extLst>
                <a:ext uri="{FF2B5EF4-FFF2-40B4-BE49-F238E27FC236}">
                  <a16:creationId xmlns:a16="http://schemas.microsoft.com/office/drawing/2014/main" id="{B1CE3C5C-78DB-4256-9ECC-625D05F8E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111"/>
              <a:ext cx="406" cy="237"/>
            </a:xfrm>
            <a:custGeom>
              <a:avLst/>
              <a:gdLst>
                <a:gd name="T0" fmla="*/ 401 w 406"/>
                <a:gd name="T1" fmla="*/ 237 h 237"/>
                <a:gd name="T2" fmla="*/ 382 w 406"/>
                <a:gd name="T3" fmla="*/ 227 h 237"/>
                <a:gd name="T4" fmla="*/ 361 w 406"/>
                <a:gd name="T5" fmla="*/ 215 h 237"/>
                <a:gd name="T6" fmla="*/ 306 w 406"/>
                <a:gd name="T7" fmla="*/ 191 h 237"/>
                <a:gd name="T8" fmla="*/ 176 w 406"/>
                <a:gd name="T9" fmla="*/ 135 h 237"/>
                <a:gd name="T10" fmla="*/ 112 w 406"/>
                <a:gd name="T11" fmla="*/ 105 h 237"/>
                <a:gd name="T12" fmla="*/ 83 w 406"/>
                <a:gd name="T13" fmla="*/ 89 h 237"/>
                <a:gd name="T14" fmla="*/ 58 w 406"/>
                <a:gd name="T15" fmla="*/ 72 h 237"/>
                <a:gd name="T16" fmla="*/ 36 w 406"/>
                <a:gd name="T17" fmla="*/ 55 h 237"/>
                <a:gd name="T18" fmla="*/ 19 w 406"/>
                <a:gd name="T19" fmla="*/ 38 h 237"/>
                <a:gd name="T20" fmla="*/ 6 w 406"/>
                <a:gd name="T21" fmla="*/ 21 h 237"/>
                <a:gd name="T22" fmla="*/ 0 w 406"/>
                <a:gd name="T23" fmla="*/ 3 h 237"/>
                <a:gd name="T24" fmla="*/ 8 w 406"/>
                <a:gd name="T25" fmla="*/ 0 h 237"/>
                <a:gd name="T26" fmla="*/ 13 w 406"/>
                <a:gd name="T27" fmla="*/ 16 h 237"/>
                <a:gd name="T28" fmla="*/ 25 w 406"/>
                <a:gd name="T29" fmla="*/ 32 h 237"/>
                <a:gd name="T30" fmla="*/ 42 w 406"/>
                <a:gd name="T31" fmla="*/ 49 h 237"/>
                <a:gd name="T32" fmla="*/ 64 w 406"/>
                <a:gd name="T33" fmla="*/ 65 h 237"/>
                <a:gd name="T34" fmla="*/ 88 w 406"/>
                <a:gd name="T35" fmla="*/ 82 h 237"/>
                <a:gd name="T36" fmla="*/ 117 w 406"/>
                <a:gd name="T37" fmla="*/ 98 h 237"/>
                <a:gd name="T38" fmla="*/ 180 w 406"/>
                <a:gd name="T39" fmla="*/ 127 h 237"/>
                <a:gd name="T40" fmla="*/ 310 w 406"/>
                <a:gd name="T41" fmla="*/ 183 h 237"/>
                <a:gd name="T42" fmla="*/ 365 w 406"/>
                <a:gd name="T43" fmla="*/ 207 h 237"/>
                <a:gd name="T44" fmla="*/ 387 w 406"/>
                <a:gd name="T45" fmla="*/ 220 h 237"/>
                <a:gd name="T46" fmla="*/ 406 w 406"/>
                <a:gd name="T47" fmla="*/ 230 h 237"/>
                <a:gd name="T48" fmla="*/ 401 w 406"/>
                <a:gd name="T49" fmla="*/ 23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6" h="237">
                  <a:moveTo>
                    <a:pt x="401" y="237"/>
                  </a:moveTo>
                  <a:lnTo>
                    <a:pt x="382" y="227"/>
                  </a:lnTo>
                  <a:lnTo>
                    <a:pt x="361" y="215"/>
                  </a:lnTo>
                  <a:lnTo>
                    <a:pt x="306" y="191"/>
                  </a:lnTo>
                  <a:lnTo>
                    <a:pt x="176" y="135"/>
                  </a:lnTo>
                  <a:lnTo>
                    <a:pt x="112" y="105"/>
                  </a:lnTo>
                  <a:lnTo>
                    <a:pt x="83" y="89"/>
                  </a:lnTo>
                  <a:lnTo>
                    <a:pt x="58" y="72"/>
                  </a:lnTo>
                  <a:lnTo>
                    <a:pt x="36" y="55"/>
                  </a:lnTo>
                  <a:lnTo>
                    <a:pt x="19" y="38"/>
                  </a:lnTo>
                  <a:lnTo>
                    <a:pt x="6" y="21"/>
                  </a:lnTo>
                  <a:lnTo>
                    <a:pt x="0" y="3"/>
                  </a:lnTo>
                  <a:lnTo>
                    <a:pt x="8" y="0"/>
                  </a:lnTo>
                  <a:lnTo>
                    <a:pt x="13" y="16"/>
                  </a:lnTo>
                  <a:lnTo>
                    <a:pt x="25" y="32"/>
                  </a:lnTo>
                  <a:lnTo>
                    <a:pt x="42" y="49"/>
                  </a:lnTo>
                  <a:lnTo>
                    <a:pt x="64" y="65"/>
                  </a:lnTo>
                  <a:lnTo>
                    <a:pt x="88" y="82"/>
                  </a:lnTo>
                  <a:lnTo>
                    <a:pt x="117" y="98"/>
                  </a:lnTo>
                  <a:lnTo>
                    <a:pt x="180" y="127"/>
                  </a:lnTo>
                  <a:lnTo>
                    <a:pt x="310" y="183"/>
                  </a:lnTo>
                  <a:lnTo>
                    <a:pt x="365" y="207"/>
                  </a:lnTo>
                  <a:lnTo>
                    <a:pt x="387" y="220"/>
                  </a:lnTo>
                  <a:lnTo>
                    <a:pt x="406" y="230"/>
                  </a:lnTo>
                  <a:lnTo>
                    <a:pt x="401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63">
              <a:extLst>
                <a:ext uri="{FF2B5EF4-FFF2-40B4-BE49-F238E27FC236}">
                  <a16:creationId xmlns:a16="http://schemas.microsoft.com/office/drawing/2014/main" id="{36FE75D0-7A5A-4332-8FF6-38425376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340"/>
              <a:ext cx="318" cy="72"/>
            </a:xfrm>
            <a:custGeom>
              <a:avLst/>
              <a:gdLst>
                <a:gd name="T0" fmla="*/ 318 w 318"/>
                <a:gd name="T1" fmla="*/ 9 h 72"/>
                <a:gd name="T2" fmla="*/ 258 w 318"/>
                <a:gd name="T3" fmla="*/ 9 h 72"/>
                <a:gd name="T4" fmla="*/ 207 w 318"/>
                <a:gd name="T5" fmla="*/ 13 h 72"/>
                <a:gd name="T6" fmla="*/ 162 w 318"/>
                <a:gd name="T7" fmla="*/ 19 h 72"/>
                <a:gd name="T8" fmla="*/ 122 w 318"/>
                <a:gd name="T9" fmla="*/ 28 h 72"/>
                <a:gd name="T10" fmla="*/ 88 w 318"/>
                <a:gd name="T11" fmla="*/ 38 h 72"/>
                <a:gd name="T12" fmla="*/ 57 w 318"/>
                <a:gd name="T13" fmla="*/ 49 h 72"/>
                <a:gd name="T14" fmla="*/ 4 w 318"/>
                <a:gd name="T15" fmla="*/ 72 h 72"/>
                <a:gd name="T16" fmla="*/ 0 w 318"/>
                <a:gd name="T17" fmla="*/ 64 h 72"/>
                <a:gd name="T18" fmla="*/ 53 w 318"/>
                <a:gd name="T19" fmla="*/ 41 h 72"/>
                <a:gd name="T20" fmla="*/ 84 w 318"/>
                <a:gd name="T21" fmla="*/ 30 h 72"/>
                <a:gd name="T22" fmla="*/ 119 w 318"/>
                <a:gd name="T23" fmla="*/ 20 h 72"/>
                <a:gd name="T24" fmla="*/ 159 w 318"/>
                <a:gd name="T25" fmla="*/ 11 h 72"/>
                <a:gd name="T26" fmla="*/ 205 w 318"/>
                <a:gd name="T27" fmla="*/ 5 h 72"/>
                <a:gd name="T28" fmla="*/ 258 w 318"/>
                <a:gd name="T29" fmla="*/ 1 h 72"/>
                <a:gd name="T30" fmla="*/ 318 w 318"/>
                <a:gd name="T31" fmla="*/ 0 h 72"/>
                <a:gd name="T32" fmla="*/ 318 w 318"/>
                <a:gd name="T33" fmla="*/ 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8" h="72">
                  <a:moveTo>
                    <a:pt x="318" y="9"/>
                  </a:moveTo>
                  <a:lnTo>
                    <a:pt x="258" y="9"/>
                  </a:lnTo>
                  <a:lnTo>
                    <a:pt x="207" y="13"/>
                  </a:lnTo>
                  <a:lnTo>
                    <a:pt x="162" y="19"/>
                  </a:lnTo>
                  <a:lnTo>
                    <a:pt x="122" y="28"/>
                  </a:lnTo>
                  <a:lnTo>
                    <a:pt x="88" y="38"/>
                  </a:lnTo>
                  <a:lnTo>
                    <a:pt x="57" y="49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53" y="41"/>
                  </a:lnTo>
                  <a:lnTo>
                    <a:pt x="84" y="30"/>
                  </a:lnTo>
                  <a:lnTo>
                    <a:pt x="119" y="20"/>
                  </a:lnTo>
                  <a:lnTo>
                    <a:pt x="159" y="11"/>
                  </a:lnTo>
                  <a:lnTo>
                    <a:pt x="205" y="5"/>
                  </a:lnTo>
                  <a:lnTo>
                    <a:pt x="258" y="1"/>
                  </a:lnTo>
                  <a:lnTo>
                    <a:pt x="318" y="0"/>
                  </a:lnTo>
                  <a:lnTo>
                    <a:pt x="3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64">
              <a:extLst>
                <a:ext uri="{FF2B5EF4-FFF2-40B4-BE49-F238E27FC236}">
                  <a16:creationId xmlns:a16="http://schemas.microsoft.com/office/drawing/2014/main" id="{15C06977-6976-4A55-9E21-29325A14B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405"/>
              <a:ext cx="37" cy="45"/>
            </a:xfrm>
            <a:custGeom>
              <a:avLst/>
              <a:gdLst>
                <a:gd name="T0" fmla="*/ 37 w 37"/>
                <a:gd name="T1" fmla="*/ 7 h 45"/>
                <a:gd name="T2" fmla="*/ 25 w 37"/>
                <a:gd name="T3" fmla="*/ 16 h 45"/>
                <a:gd name="T4" fmla="*/ 15 w 37"/>
                <a:gd name="T5" fmla="*/ 25 h 45"/>
                <a:gd name="T6" fmla="*/ 10 w 37"/>
                <a:gd name="T7" fmla="*/ 35 h 45"/>
                <a:gd name="T8" fmla="*/ 9 w 37"/>
                <a:gd name="T9" fmla="*/ 45 h 45"/>
                <a:gd name="T10" fmla="*/ 0 w 37"/>
                <a:gd name="T11" fmla="*/ 44 h 45"/>
                <a:gd name="T12" fmla="*/ 1 w 37"/>
                <a:gd name="T13" fmla="*/ 33 h 45"/>
                <a:gd name="T14" fmla="*/ 8 w 37"/>
                <a:gd name="T15" fmla="*/ 19 h 45"/>
                <a:gd name="T16" fmla="*/ 19 w 37"/>
                <a:gd name="T17" fmla="*/ 9 h 45"/>
                <a:gd name="T18" fmla="*/ 31 w 37"/>
                <a:gd name="T19" fmla="*/ 0 h 45"/>
                <a:gd name="T20" fmla="*/ 37 w 37"/>
                <a:gd name="T21" fmla="*/ 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45">
                  <a:moveTo>
                    <a:pt x="37" y="7"/>
                  </a:moveTo>
                  <a:lnTo>
                    <a:pt x="25" y="16"/>
                  </a:lnTo>
                  <a:lnTo>
                    <a:pt x="15" y="25"/>
                  </a:lnTo>
                  <a:lnTo>
                    <a:pt x="10" y="35"/>
                  </a:lnTo>
                  <a:lnTo>
                    <a:pt x="9" y="45"/>
                  </a:lnTo>
                  <a:lnTo>
                    <a:pt x="0" y="44"/>
                  </a:lnTo>
                  <a:lnTo>
                    <a:pt x="1" y="33"/>
                  </a:lnTo>
                  <a:lnTo>
                    <a:pt x="8" y="19"/>
                  </a:lnTo>
                  <a:lnTo>
                    <a:pt x="19" y="9"/>
                  </a:lnTo>
                  <a:lnTo>
                    <a:pt x="31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65">
              <a:extLst>
                <a:ext uri="{FF2B5EF4-FFF2-40B4-BE49-F238E27FC236}">
                  <a16:creationId xmlns:a16="http://schemas.microsoft.com/office/drawing/2014/main" id="{BFF4402C-52B1-427F-A0C4-C573964D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404"/>
              <a:ext cx="6" cy="8"/>
            </a:xfrm>
            <a:custGeom>
              <a:avLst/>
              <a:gdLst>
                <a:gd name="T0" fmla="*/ 1 w 6"/>
                <a:gd name="T1" fmla="*/ 0 h 8"/>
                <a:gd name="T2" fmla="*/ 0 w 6"/>
                <a:gd name="T3" fmla="*/ 1 h 8"/>
                <a:gd name="T4" fmla="*/ 6 w 6"/>
                <a:gd name="T5" fmla="*/ 8 h 8"/>
                <a:gd name="T6" fmla="*/ 5 w 6"/>
                <a:gd name="T7" fmla="*/ 8 h 8"/>
                <a:gd name="T8" fmla="*/ 1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lnTo>
                    <a:pt x="0" y="1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66">
              <a:extLst>
                <a:ext uri="{FF2B5EF4-FFF2-40B4-BE49-F238E27FC236}">
                  <a16:creationId xmlns:a16="http://schemas.microsoft.com/office/drawing/2014/main" id="{FFADB85B-4B39-402C-969F-D97CCEB4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73"/>
              <a:ext cx="27" cy="48"/>
            </a:xfrm>
            <a:custGeom>
              <a:avLst/>
              <a:gdLst>
                <a:gd name="T0" fmla="*/ 27 w 27"/>
                <a:gd name="T1" fmla="*/ 25 h 48"/>
                <a:gd name="T2" fmla="*/ 27 w 27"/>
                <a:gd name="T3" fmla="*/ 20 h 48"/>
                <a:gd name="T4" fmla="*/ 26 w 27"/>
                <a:gd name="T5" fmla="*/ 15 h 48"/>
                <a:gd name="T6" fmla="*/ 24 w 27"/>
                <a:gd name="T7" fmla="*/ 11 h 48"/>
                <a:gd name="T8" fmla="*/ 22 w 27"/>
                <a:gd name="T9" fmla="*/ 8 h 48"/>
                <a:gd name="T10" fmla="*/ 20 w 27"/>
                <a:gd name="T11" fmla="*/ 5 h 48"/>
                <a:gd name="T12" fmla="*/ 17 w 27"/>
                <a:gd name="T13" fmla="*/ 2 h 48"/>
                <a:gd name="T14" fmla="*/ 14 w 27"/>
                <a:gd name="T15" fmla="*/ 1 h 48"/>
                <a:gd name="T16" fmla="*/ 11 w 27"/>
                <a:gd name="T17" fmla="*/ 0 h 48"/>
                <a:gd name="T18" fmla="*/ 7 w 27"/>
                <a:gd name="T19" fmla="*/ 1 h 48"/>
                <a:gd name="T20" fmla="*/ 5 w 27"/>
                <a:gd name="T21" fmla="*/ 2 h 48"/>
                <a:gd name="T22" fmla="*/ 3 w 27"/>
                <a:gd name="T23" fmla="*/ 4 h 48"/>
                <a:gd name="T24" fmla="*/ 2 w 27"/>
                <a:gd name="T25" fmla="*/ 7 h 48"/>
                <a:gd name="T26" fmla="*/ 1 w 27"/>
                <a:gd name="T27" fmla="*/ 11 h 48"/>
                <a:gd name="T28" fmla="*/ 0 w 27"/>
                <a:gd name="T29" fmla="*/ 15 h 48"/>
                <a:gd name="T30" fmla="*/ 0 w 27"/>
                <a:gd name="T31" fmla="*/ 24 h 48"/>
                <a:gd name="T32" fmla="*/ 0 w 27"/>
                <a:gd name="T33" fmla="*/ 34 h 48"/>
                <a:gd name="T34" fmla="*/ 0 w 27"/>
                <a:gd name="T35" fmla="*/ 38 h 48"/>
                <a:gd name="T36" fmla="*/ 1 w 27"/>
                <a:gd name="T37" fmla="*/ 41 h 48"/>
                <a:gd name="T38" fmla="*/ 2 w 27"/>
                <a:gd name="T39" fmla="*/ 44 h 48"/>
                <a:gd name="T40" fmla="*/ 4 w 27"/>
                <a:gd name="T41" fmla="*/ 46 h 48"/>
                <a:gd name="T42" fmla="*/ 7 w 27"/>
                <a:gd name="T43" fmla="*/ 48 h 48"/>
                <a:gd name="T44" fmla="*/ 10 w 27"/>
                <a:gd name="T45" fmla="*/ 48 h 48"/>
                <a:gd name="T46" fmla="*/ 13 w 27"/>
                <a:gd name="T47" fmla="*/ 48 h 48"/>
                <a:gd name="T48" fmla="*/ 16 w 27"/>
                <a:gd name="T49" fmla="*/ 47 h 48"/>
                <a:gd name="T50" fmla="*/ 19 w 27"/>
                <a:gd name="T51" fmla="*/ 44 h 48"/>
                <a:gd name="T52" fmla="*/ 21 w 27"/>
                <a:gd name="T53" fmla="*/ 43 h 48"/>
                <a:gd name="T54" fmla="*/ 22 w 27"/>
                <a:gd name="T55" fmla="*/ 42 h 48"/>
                <a:gd name="T56" fmla="*/ 24 w 27"/>
                <a:gd name="T57" fmla="*/ 38 h 48"/>
                <a:gd name="T58" fmla="*/ 26 w 27"/>
                <a:gd name="T59" fmla="*/ 34 h 48"/>
                <a:gd name="T60" fmla="*/ 27 w 27"/>
                <a:gd name="T61" fmla="*/ 29 h 48"/>
                <a:gd name="T62" fmla="*/ 27 w 27"/>
                <a:gd name="T63" fmla="*/ 25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" h="48">
                  <a:moveTo>
                    <a:pt x="27" y="25"/>
                  </a:moveTo>
                  <a:lnTo>
                    <a:pt x="27" y="20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6" y="47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27" y="29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67">
              <a:extLst>
                <a:ext uri="{FF2B5EF4-FFF2-40B4-BE49-F238E27FC236}">
                  <a16:creationId xmlns:a16="http://schemas.microsoft.com/office/drawing/2014/main" id="{52C45013-D47F-413B-9540-F1133D14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19"/>
              <a:ext cx="26" cy="50"/>
            </a:xfrm>
            <a:custGeom>
              <a:avLst/>
              <a:gdLst>
                <a:gd name="T0" fmla="*/ 26 w 26"/>
                <a:gd name="T1" fmla="*/ 3 h 50"/>
                <a:gd name="T2" fmla="*/ 21 w 26"/>
                <a:gd name="T3" fmla="*/ 0 h 50"/>
                <a:gd name="T4" fmla="*/ 0 w 26"/>
                <a:gd name="T5" fmla="*/ 47 h 50"/>
                <a:gd name="T6" fmla="*/ 5 w 26"/>
                <a:gd name="T7" fmla="*/ 50 h 50"/>
                <a:gd name="T8" fmla="*/ 26 w 26"/>
                <a:gd name="T9" fmla="*/ 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0">
                  <a:moveTo>
                    <a:pt x="26" y="3"/>
                  </a:moveTo>
                  <a:lnTo>
                    <a:pt x="21" y="0"/>
                  </a:lnTo>
                  <a:lnTo>
                    <a:pt x="0" y="47"/>
                  </a:lnTo>
                  <a:lnTo>
                    <a:pt x="5" y="5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68">
              <a:extLst>
                <a:ext uri="{FF2B5EF4-FFF2-40B4-BE49-F238E27FC236}">
                  <a16:creationId xmlns:a16="http://schemas.microsoft.com/office/drawing/2014/main" id="{BD2D34FC-5A51-4CD1-A67A-A26EEDD2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98"/>
              <a:ext cx="42" cy="8"/>
            </a:xfrm>
            <a:custGeom>
              <a:avLst/>
              <a:gdLst>
                <a:gd name="T0" fmla="*/ 42 w 42"/>
                <a:gd name="T1" fmla="*/ 8 h 8"/>
                <a:gd name="T2" fmla="*/ 42 w 42"/>
                <a:gd name="T3" fmla="*/ 3 h 8"/>
                <a:gd name="T4" fmla="*/ 0 w 42"/>
                <a:gd name="T5" fmla="*/ 0 h 8"/>
                <a:gd name="T6" fmla="*/ 0 w 42"/>
                <a:gd name="T7" fmla="*/ 5 h 8"/>
                <a:gd name="T8" fmla="*/ 42 w 4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8">
                  <a:moveTo>
                    <a:pt x="42" y="8"/>
                  </a:moveTo>
                  <a:lnTo>
                    <a:pt x="4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69">
              <a:extLst>
                <a:ext uri="{FF2B5EF4-FFF2-40B4-BE49-F238E27FC236}">
                  <a16:creationId xmlns:a16="http://schemas.microsoft.com/office/drawing/2014/main" id="{83C0BA72-145D-4F13-A952-EBD72197C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333"/>
              <a:ext cx="22" cy="46"/>
            </a:xfrm>
            <a:custGeom>
              <a:avLst/>
              <a:gdLst>
                <a:gd name="T0" fmla="*/ 17 w 22"/>
                <a:gd name="T1" fmla="*/ 46 h 46"/>
                <a:gd name="T2" fmla="*/ 22 w 22"/>
                <a:gd name="T3" fmla="*/ 43 h 46"/>
                <a:gd name="T4" fmla="*/ 5 w 22"/>
                <a:gd name="T5" fmla="*/ 0 h 46"/>
                <a:gd name="T6" fmla="*/ 0 w 22"/>
                <a:gd name="T7" fmla="*/ 3 h 46"/>
                <a:gd name="T8" fmla="*/ 17 w 22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6">
                  <a:moveTo>
                    <a:pt x="17" y="46"/>
                  </a:moveTo>
                  <a:lnTo>
                    <a:pt x="22" y="4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70">
              <a:extLst>
                <a:ext uri="{FF2B5EF4-FFF2-40B4-BE49-F238E27FC236}">
                  <a16:creationId xmlns:a16="http://schemas.microsoft.com/office/drawing/2014/main" id="{105A13E1-FCD7-455E-ADEB-DF75A6C0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316"/>
              <a:ext cx="38" cy="31"/>
            </a:xfrm>
            <a:custGeom>
              <a:avLst/>
              <a:gdLst>
                <a:gd name="T0" fmla="*/ 34 w 38"/>
                <a:gd name="T1" fmla="*/ 31 h 31"/>
                <a:gd name="T2" fmla="*/ 38 w 38"/>
                <a:gd name="T3" fmla="*/ 27 h 31"/>
                <a:gd name="T4" fmla="*/ 4 w 38"/>
                <a:gd name="T5" fmla="*/ 0 h 31"/>
                <a:gd name="T6" fmla="*/ 0 w 38"/>
                <a:gd name="T7" fmla="*/ 4 h 31"/>
                <a:gd name="T8" fmla="*/ 34 w 38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1">
                  <a:moveTo>
                    <a:pt x="34" y="31"/>
                  </a:moveTo>
                  <a:lnTo>
                    <a:pt x="38" y="27"/>
                  </a:lnTo>
                  <a:lnTo>
                    <a:pt x="4" y="0"/>
                  </a:lnTo>
                  <a:lnTo>
                    <a:pt x="0" y="4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71">
              <a:extLst>
                <a:ext uri="{FF2B5EF4-FFF2-40B4-BE49-F238E27FC236}">
                  <a16:creationId xmlns:a16="http://schemas.microsoft.com/office/drawing/2014/main" id="{10A4EF03-47CB-4B42-8614-F79291DF3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59"/>
              <a:ext cx="31" cy="22"/>
            </a:xfrm>
            <a:custGeom>
              <a:avLst/>
              <a:gdLst>
                <a:gd name="T0" fmla="*/ 31 w 31"/>
                <a:gd name="T1" fmla="*/ 5 h 22"/>
                <a:gd name="T2" fmla="*/ 28 w 31"/>
                <a:gd name="T3" fmla="*/ 0 h 22"/>
                <a:gd name="T4" fmla="*/ 0 w 31"/>
                <a:gd name="T5" fmla="*/ 17 h 22"/>
                <a:gd name="T6" fmla="*/ 3 w 31"/>
                <a:gd name="T7" fmla="*/ 22 h 22"/>
                <a:gd name="T8" fmla="*/ 31 w 3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2">
                  <a:moveTo>
                    <a:pt x="31" y="5"/>
                  </a:moveTo>
                  <a:lnTo>
                    <a:pt x="28" y="0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72">
              <a:extLst>
                <a:ext uri="{FF2B5EF4-FFF2-40B4-BE49-F238E27FC236}">
                  <a16:creationId xmlns:a16="http://schemas.microsoft.com/office/drawing/2014/main" id="{F6BBE29F-3422-464B-90BF-702ADDDE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80"/>
              <a:ext cx="38" cy="11"/>
            </a:xfrm>
            <a:custGeom>
              <a:avLst/>
              <a:gdLst>
                <a:gd name="T0" fmla="*/ 38 w 38"/>
                <a:gd name="T1" fmla="*/ 5 h 11"/>
                <a:gd name="T2" fmla="*/ 36 w 38"/>
                <a:gd name="T3" fmla="*/ 0 h 11"/>
                <a:gd name="T4" fmla="*/ 0 w 38"/>
                <a:gd name="T5" fmla="*/ 6 h 11"/>
                <a:gd name="T6" fmla="*/ 2 w 38"/>
                <a:gd name="T7" fmla="*/ 11 h 11"/>
                <a:gd name="T8" fmla="*/ 38 w 3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1">
                  <a:moveTo>
                    <a:pt x="38" y="5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73">
              <a:extLst>
                <a:ext uri="{FF2B5EF4-FFF2-40B4-BE49-F238E27FC236}">
                  <a16:creationId xmlns:a16="http://schemas.microsoft.com/office/drawing/2014/main" id="{B5EDC0A1-CB48-4FA9-8497-235BAFB45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239"/>
              <a:ext cx="29" cy="32"/>
            </a:xfrm>
            <a:custGeom>
              <a:avLst/>
              <a:gdLst>
                <a:gd name="T0" fmla="*/ 29 w 29"/>
                <a:gd name="T1" fmla="*/ 3 h 32"/>
                <a:gd name="T2" fmla="*/ 24 w 29"/>
                <a:gd name="T3" fmla="*/ 0 h 32"/>
                <a:gd name="T4" fmla="*/ 0 w 29"/>
                <a:gd name="T5" fmla="*/ 29 h 32"/>
                <a:gd name="T6" fmla="*/ 5 w 29"/>
                <a:gd name="T7" fmla="*/ 32 h 32"/>
                <a:gd name="T8" fmla="*/ 29 w 29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2">
                  <a:moveTo>
                    <a:pt x="29" y="3"/>
                  </a:moveTo>
                  <a:lnTo>
                    <a:pt x="24" y="0"/>
                  </a:lnTo>
                  <a:lnTo>
                    <a:pt x="0" y="29"/>
                  </a:lnTo>
                  <a:lnTo>
                    <a:pt x="5" y="32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74">
              <a:extLst>
                <a:ext uri="{FF2B5EF4-FFF2-40B4-BE49-F238E27FC236}">
                  <a16:creationId xmlns:a16="http://schemas.microsoft.com/office/drawing/2014/main" id="{7305C495-1D6A-44BF-810E-8B48AE1F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308"/>
              <a:ext cx="42" cy="19"/>
            </a:xfrm>
            <a:custGeom>
              <a:avLst/>
              <a:gdLst>
                <a:gd name="T0" fmla="*/ 39 w 42"/>
                <a:gd name="T1" fmla="*/ 19 h 19"/>
                <a:gd name="T2" fmla="*/ 42 w 42"/>
                <a:gd name="T3" fmla="*/ 14 h 19"/>
                <a:gd name="T4" fmla="*/ 3 w 42"/>
                <a:gd name="T5" fmla="*/ 0 h 19"/>
                <a:gd name="T6" fmla="*/ 0 w 42"/>
                <a:gd name="T7" fmla="*/ 5 h 19"/>
                <a:gd name="T8" fmla="*/ 39 w 42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9">
                  <a:moveTo>
                    <a:pt x="39" y="19"/>
                  </a:moveTo>
                  <a:lnTo>
                    <a:pt x="42" y="14"/>
                  </a:lnTo>
                  <a:lnTo>
                    <a:pt x="3" y="0"/>
                  </a:lnTo>
                  <a:lnTo>
                    <a:pt x="0" y="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75">
              <a:extLst>
                <a:ext uri="{FF2B5EF4-FFF2-40B4-BE49-F238E27FC236}">
                  <a16:creationId xmlns:a16="http://schemas.microsoft.com/office/drawing/2014/main" id="{06BA0947-72B0-4166-95A7-F57FFF4A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27"/>
              <a:ext cx="30" cy="36"/>
            </a:xfrm>
            <a:custGeom>
              <a:avLst/>
              <a:gdLst>
                <a:gd name="T0" fmla="*/ 26 w 30"/>
                <a:gd name="T1" fmla="*/ 36 h 36"/>
                <a:gd name="T2" fmla="*/ 30 w 30"/>
                <a:gd name="T3" fmla="*/ 32 h 36"/>
                <a:gd name="T4" fmla="*/ 4 w 30"/>
                <a:gd name="T5" fmla="*/ 0 h 36"/>
                <a:gd name="T6" fmla="*/ 0 w 30"/>
                <a:gd name="T7" fmla="*/ 4 h 36"/>
                <a:gd name="T8" fmla="*/ 26 w 3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26" y="36"/>
                  </a:moveTo>
                  <a:lnTo>
                    <a:pt x="30" y="3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76">
              <a:extLst>
                <a:ext uri="{FF2B5EF4-FFF2-40B4-BE49-F238E27FC236}">
                  <a16:creationId xmlns:a16="http://schemas.microsoft.com/office/drawing/2014/main" id="{8887FBCF-04BB-47D5-9B2E-93975264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115"/>
              <a:ext cx="47" cy="68"/>
            </a:xfrm>
            <a:custGeom>
              <a:avLst/>
              <a:gdLst>
                <a:gd name="T0" fmla="*/ 9 w 47"/>
                <a:gd name="T1" fmla="*/ 0 h 68"/>
                <a:gd name="T2" fmla="*/ 11 w 47"/>
                <a:gd name="T3" fmla="*/ 7 h 68"/>
                <a:gd name="T4" fmla="*/ 16 w 47"/>
                <a:gd name="T5" fmla="*/ 16 h 68"/>
                <a:gd name="T6" fmla="*/ 25 w 47"/>
                <a:gd name="T7" fmla="*/ 31 h 68"/>
                <a:gd name="T8" fmla="*/ 38 w 47"/>
                <a:gd name="T9" fmla="*/ 48 h 68"/>
                <a:gd name="T10" fmla="*/ 47 w 47"/>
                <a:gd name="T11" fmla="*/ 64 h 68"/>
                <a:gd name="T12" fmla="*/ 39 w 47"/>
                <a:gd name="T13" fmla="*/ 68 h 68"/>
                <a:gd name="T14" fmla="*/ 30 w 47"/>
                <a:gd name="T15" fmla="*/ 52 h 68"/>
                <a:gd name="T16" fmla="*/ 18 w 47"/>
                <a:gd name="T17" fmla="*/ 37 h 68"/>
                <a:gd name="T18" fmla="*/ 8 w 47"/>
                <a:gd name="T19" fmla="*/ 20 h 68"/>
                <a:gd name="T20" fmla="*/ 3 w 47"/>
                <a:gd name="T21" fmla="*/ 11 h 68"/>
                <a:gd name="T22" fmla="*/ 0 w 47"/>
                <a:gd name="T23" fmla="*/ 2 h 68"/>
                <a:gd name="T24" fmla="*/ 9 w 47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8">
                  <a:moveTo>
                    <a:pt x="9" y="0"/>
                  </a:moveTo>
                  <a:lnTo>
                    <a:pt x="11" y="7"/>
                  </a:lnTo>
                  <a:lnTo>
                    <a:pt x="16" y="16"/>
                  </a:lnTo>
                  <a:lnTo>
                    <a:pt x="25" y="31"/>
                  </a:lnTo>
                  <a:lnTo>
                    <a:pt x="38" y="48"/>
                  </a:lnTo>
                  <a:lnTo>
                    <a:pt x="47" y="64"/>
                  </a:lnTo>
                  <a:lnTo>
                    <a:pt x="39" y="68"/>
                  </a:lnTo>
                  <a:lnTo>
                    <a:pt x="30" y="52"/>
                  </a:lnTo>
                  <a:lnTo>
                    <a:pt x="18" y="37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77">
              <a:extLst>
                <a:ext uri="{FF2B5EF4-FFF2-40B4-BE49-F238E27FC236}">
                  <a16:creationId xmlns:a16="http://schemas.microsoft.com/office/drawing/2014/main" id="{2307FFBE-7C08-4DA3-8194-89F655A4E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130"/>
              <a:ext cx="51" cy="69"/>
            </a:xfrm>
            <a:custGeom>
              <a:avLst/>
              <a:gdLst>
                <a:gd name="T0" fmla="*/ 8 w 51"/>
                <a:gd name="T1" fmla="*/ 0 h 69"/>
                <a:gd name="T2" fmla="*/ 12 w 51"/>
                <a:gd name="T3" fmla="*/ 9 h 69"/>
                <a:gd name="T4" fmla="*/ 16 w 51"/>
                <a:gd name="T5" fmla="*/ 16 h 69"/>
                <a:gd name="T6" fmla="*/ 27 w 51"/>
                <a:gd name="T7" fmla="*/ 32 h 69"/>
                <a:gd name="T8" fmla="*/ 39 w 51"/>
                <a:gd name="T9" fmla="*/ 48 h 69"/>
                <a:gd name="T10" fmla="*/ 51 w 51"/>
                <a:gd name="T11" fmla="*/ 65 h 69"/>
                <a:gd name="T12" fmla="*/ 43 w 51"/>
                <a:gd name="T13" fmla="*/ 69 h 69"/>
                <a:gd name="T14" fmla="*/ 32 w 51"/>
                <a:gd name="T15" fmla="*/ 54 h 69"/>
                <a:gd name="T16" fmla="*/ 20 w 51"/>
                <a:gd name="T17" fmla="*/ 38 h 69"/>
                <a:gd name="T18" fmla="*/ 9 w 51"/>
                <a:gd name="T19" fmla="*/ 22 h 69"/>
                <a:gd name="T20" fmla="*/ 4 w 51"/>
                <a:gd name="T21" fmla="*/ 13 h 69"/>
                <a:gd name="T22" fmla="*/ 0 w 51"/>
                <a:gd name="T23" fmla="*/ 4 h 69"/>
                <a:gd name="T24" fmla="*/ 8 w 51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9">
                  <a:moveTo>
                    <a:pt x="8" y="0"/>
                  </a:moveTo>
                  <a:lnTo>
                    <a:pt x="12" y="9"/>
                  </a:lnTo>
                  <a:lnTo>
                    <a:pt x="16" y="16"/>
                  </a:lnTo>
                  <a:lnTo>
                    <a:pt x="27" y="32"/>
                  </a:lnTo>
                  <a:lnTo>
                    <a:pt x="39" y="48"/>
                  </a:lnTo>
                  <a:lnTo>
                    <a:pt x="51" y="65"/>
                  </a:lnTo>
                  <a:lnTo>
                    <a:pt x="43" y="69"/>
                  </a:lnTo>
                  <a:lnTo>
                    <a:pt x="32" y="54"/>
                  </a:lnTo>
                  <a:lnTo>
                    <a:pt x="20" y="38"/>
                  </a:lnTo>
                  <a:lnTo>
                    <a:pt x="9" y="22"/>
                  </a:lnTo>
                  <a:lnTo>
                    <a:pt x="4" y="13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78">
              <a:extLst>
                <a:ext uri="{FF2B5EF4-FFF2-40B4-BE49-F238E27FC236}">
                  <a16:creationId xmlns:a16="http://schemas.microsoft.com/office/drawing/2014/main" id="{B27838D0-CCC0-42AA-B49B-23A6B36F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097"/>
              <a:ext cx="47" cy="74"/>
            </a:xfrm>
            <a:custGeom>
              <a:avLst/>
              <a:gdLst>
                <a:gd name="T0" fmla="*/ 9 w 47"/>
                <a:gd name="T1" fmla="*/ 0 h 74"/>
                <a:gd name="T2" fmla="*/ 11 w 47"/>
                <a:gd name="T3" fmla="*/ 8 h 74"/>
                <a:gd name="T4" fmla="*/ 15 w 47"/>
                <a:gd name="T5" fmla="*/ 17 h 74"/>
                <a:gd name="T6" fmla="*/ 26 w 47"/>
                <a:gd name="T7" fmla="*/ 35 h 74"/>
                <a:gd name="T8" fmla="*/ 38 w 47"/>
                <a:gd name="T9" fmla="*/ 53 h 74"/>
                <a:gd name="T10" fmla="*/ 47 w 47"/>
                <a:gd name="T11" fmla="*/ 70 h 74"/>
                <a:gd name="T12" fmla="*/ 39 w 47"/>
                <a:gd name="T13" fmla="*/ 74 h 74"/>
                <a:gd name="T14" fmla="*/ 30 w 47"/>
                <a:gd name="T15" fmla="*/ 57 h 74"/>
                <a:gd name="T16" fmla="*/ 18 w 47"/>
                <a:gd name="T17" fmla="*/ 39 h 74"/>
                <a:gd name="T18" fmla="*/ 7 w 47"/>
                <a:gd name="T19" fmla="*/ 21 h 74"/>
                <a:gd name="T20" fmla="*/ 3 w 47"/>
                <a:gd name="T21" fmla="*/ 12 h 74"/>
                <a:gd name="T22" fmla="*/ 0 w 47"/>
                <a:gd name="T23" fmla="*/ 2 h 74"/>
                <a:gd name="T24" fmla="*/ 9 w 47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74">
                  <a:moveTo>
                    <a:pt x="9" y="0"/>
                  </a:moveTo>
                  <a:lnTo>
                    <a:pt x="11" y="8"/>
                  </a:lnTo>
                  <a:lnTo>
                    <a:pt x="15" y="17"/>
                  </a:lnTo>
                  <a:lnTo>
                    <a:pt x="26" y="35"/>
                  </a:lnTo>
                  <a:lnTo>
                    <a:pt x="38" y="53"/>
                  </a:lnTo>
                  <a:lnTo>
                    <a:pt x="47" y="70"/>
                  </a:lnTo>
                  <a:lnTo>
                    <a:pt x="39" y="74"/>
                  </a:lnTo>
                  <a:lnTo>
                    <a:pt x="30" y="57"/>
                  </a:lnTo>
                  <a:lnTo>
                    <a:pt x="18" y="39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79">
              <a:extLst>
                <a:ext uri="{FF2B5EF4-FFF2-40B4-BE49-F238E27FC236}">
                  <a16:creationId xmlns:a16="http://schemas.microsoft.com/office/drawing/2014/main" id="{5ACCE441-3ED7-427F-A2AD-34C1F96E8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067"/>
              <a:ext cx="47" cy="81"/>
            </a:xfrm>
            <a:custGeom>
              <a:avLst/>
              <a:gdLst>
                <a:gd name="T0" fmla="*/ 9 w 47"/>
                <a:gd name="T1" fmla="*/ 0 h 81"/>
                <a:gd name="T2" fmla="*/ 12 w 47"/>
                <a:gd name="T3" fmla="*/ 8 h 81"/>
                <a:gd name="T4" fmla="*/ 16 w 47"/>
                <a:gd name="T5" fmla="*/ 18 h 81"/>
                <a:gd name="T6" fmla="*/ 27 w 47"/>
                <a:gd name="T7" fmla="*/ 38 h 81"/>
                <a:gd name="T8" fmla="*/ 47 w 47"/>
                <a:gd name="T9" fmla="*/ 77 h 81"/>
                <a:gd name="T10" fmla="*/ 39 w 47"/>
                <a:gd name="T11" fmla="*/ 81 h 81"/>
                <a:gd name="T12" fmla="*/ 19 w 47"/>
                <a:gd name="T13" fmla="*/ 42 h 81"/>
                <a:gd name="T14" fmla="*/ 8 w 47"/>
                <a:gd name="T15" fmla="*/ 22 h 81"/>
                <a:gd name="T16" fmla="*/ 4 w 47"/>
                <a:gd name="T17" fmla="*/ 12 h 81"/>
                <a:gd name="T18" fmla="*/ 0 w 47"/>
                <a:gd name="T19" fmla="*/ 2 h 81"/>
                <a:gd name="T20" fmla="*/ 9 w 47"/>
                <a:gd name="T21" fmla="*/ 0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1">
                  <a:moveTo>
                    <a:pt x="9" y="0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27" y="38"/>
                  </a:lnTo>
                  <a:lnTo>
                    <a:pt x="47" y="77"/>
                  </a:lnTo>
                  <a:lnTo>
                    <a:pt x="39" y="81"/>
                  </a:lnTo>
                  <a:lnTo>
                    <a:pt x="19" y="4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80">
              <a:extLst>
                <a:ext uri="{FF2B5EF4-FFF2-40B4-BE49-F238E27FC236}">
                  <a16:creationId xmlns:a16="http://schemas.microsoft.com/office/drawing/2014/main" id="{99CF75A1-467C-435A-9290-178A7689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43"/>
              <a:ext cx="50" cy="64"/>
            </a:xfrm>
            <a:custGeom>
              <a:avLst/>
              <a:gdLst>
                <a:gd name="T0" fmla="*/ 8 w 50"/>
                <a:gd name="T1" fmla="*/ 0 h 64"/>
                <a:gd name="T2" fmla="*/ 12 w 50"/>
                <a:gd name="T3" fmla="*/ 8 h 64"/>
                <a:gd name="T4" fmla="*/ 16 w 50"/>
                <a:gd name="T5" fmla="*/ 15 h 64"/>
                <a:gd name="T6" fmla="*/ 27 w 50"/>
                <a:gd name="T7" fmla="*/ 29 h 64"/>
                <a:gd name="T8" fmla="*/ 39 w 50"/>
                <a:gd name="T9" fmla="*/ 42 h 64"/>
                <a:gd name="T10" fmla="*/ 50 w 50"/>
                <a:gd name="T11" fmla="*/ 58 h 64"/>
                <a:gd name="T12" fmla="*/ 43 w 50"/>
                <a:gd name="T13" fmla="*/ 64 h 64"/>
                <a:gd name="T14" fmla="*/ 32 w 50"/>
                <a:gd name="T15" fmla="*/ 48 h 64"/>
                <a:gd name="T16" fmla="*/ 20 w 50"/>
                <a:gd name="T17" fmla="*/ 35 h 64"/>
                <a:gd name="T18" fmla="*/ 9 w 50"/>
                <a:gd name="T19" fmla="*/ 21 h 64"/>
                <a:gd name="T20" fmla="*/ 4 w 50"/>
                <a:gd name="T21" fmla="*/ 12 h 64"/>
                <a:gd name="T22" fmla="*/ 0 w 50"/>
                <a:gd name="T23" fmla="*/ 4 h 64"/>
                <a:gd name="T24" fmla="*/ 8 w 50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64">
                  <a:moveTo>
                    <a:pt x="8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27" y="29"/>
                  </a:lnTo>
                  <a:lnTo>
                    <a:pt x="39" y="42"/>
                  </a:lnTo>
                  <a:lnTo>
                    <a:pt x="50" y="58"/>
                  </a:lnTo>
                  <a:lnTo>
                    <a:pt x="43" y="64"/>
                  </a:lnTo>
                  <a:lnTo>
                    <a:pt x="32" y="48"/>
                  </a:lnTo>
                  <a:lnTo>
                    <a:pt x="20" y="35"/>
                  </a:lnTo>
                  <a:lnTo>
                    <a:pt x="9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81">
              <a:extLst>
                <a:ext uri="{FF2B5EF4-FFF2-40B4-BE49-F238E27FC236}">
                  <a16:creationId xmlns:a16="http://schemas.microsoft.com/office/drawing/2014/main" id="{F236CE3C-F5DA-4BC7-8E6F-2CAA28BE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56" cy="64"/>
            </a:xfrm>
            <a:custGeom>
              <a:avLst/>
              <a:gdLst>
                <a:gd name="T0" fmla="*/ 8 w 56"/>
                <a:gd name="T1" fmla="*/ 0 h 64"/>
                <a:gd name="T2" fmla="*/ 13 w 56"/>
                <a:gd name="T3" fmla="*/ 8 h 64"/>
                <a:gd name="T4" fmla="*/ 17 w 56"/>
                <a:gd name="T5" fmla="*/ 15 h 64"/>
                <a:gd name="T6" fmla="*/ 31 w 56"/>
                <a:gd name="T7" fmla="*/ 29 h 64"/>
                <a:gd name="T8" fmla="*/ 45 w 56"/>
                <a:gd name="T9" fmla="*/ 42 h 64"/>
                <a:gd name="T10" fmla="*/ 56 w 56"/>
                <a:gd name="T11" fmla="*/ 58 h 64"/>
                <a:gd name="T12" fmla="*/ 49 w 56"/>
                <a:gd name="T13" fmla="*/ 64 h 64"/>
                <a:gd name="T14" fmla="*/ 38 w 56"/>
                <a:gd name="T15" fmla="*/ 48 h 64"/>
                <a:gd name="T16" fmla="*/ 25 w 56"/>
                <a:gd name="T17" fmla="*/ 36 h 64"/>
                <a:gd name="T18" fmla="*/ 10 w 56"/>
                <a:gd name="T19" fmla="*/ 21 h 64"/>
                <a:gd name="T20" fmla="*/ 5 w 56"/>
                <a:gd name="T21" fmla="*/ 12 h 64"/>
                <a:gd name="T22" fmla="*/ 0 w 56"/>
                <a:gd name="T23" fmla="*/ 4 h 64"/>
                <a:gd name="T24" fmla="*/ 8 w 56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4">
                  <a:moveTo>
                    <a:pt x="8" y="0"/>
                  </a:moveTo>
                  <a:lnTo>
                    <a:pt x="13" y="8"/>
                  </a:lnTo>
                  <a:lnTo>
                    <a:pt x="17" y="15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56" y="58"/>
                  </a:lnTo>
                  <a:lnTo>
                    <a:pt x="49" y="64"/>
                  </a:lnTo>
                  <a:lnTo>
                    <a:pt x="38" y="48"/>
                  </a:lnTo>
                  <a:lnTo>
                    <a:pt x="25" y="36"/>
                  </a:lnTo>
                  <a:lnTo>
                    <a:pt x="10" y="21"/>
                  </a:lnTo>
                  <a:lnTo>
                    <a:pt x="5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82">
              <a:extLst>
                <a:ext uri="{FF2B5EF4-FFF2-40B4-BE49-F238E27FC236}">
                  <a16:creationId xmlns:a16="http://schemas.microsoft.com/office/drawing/2014/main" id="{E1108D48-FAB2-4639-A3B6-62456D697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71"/>
              <a:ext cx="55" cy="61"/>
            </a:xfrm>
            <a:custGeom>
              <a:avLst/>
              <a:gdLst>
                <a:gd name="T0" fmla="*/ 6 w 55"/>
                <a:gd name="T1" fmla="*/ 0 h 61"/>
                <a:gd name="T2" fmla="*/ 14 w 55"/>
                <a:gd name="T3" fmla="*/ 6 h 61"/>
                <a:gd name="T4" fmla="*/ 22 w 55"/>
                <a:gd name="T5" fmla="*/ 13 h 61"/>
                <a:gd name="T6" fmla="*/ 34 w 55"/>
                <a:gd name="T7" fmla="*/ 26 h 61"/>
                <a:gd name="T8" fmla="*/ 46 w 55"/>
                <a:gd name="T9" fmla="*/ 42 h 61"/>
                <a:gd name="T10" fmla="*/ 55 w 55"/>
                <a:gd name="T11" fmla="*/ 57 h 61"/>
                <a:gd name="T12" fmla="*/ 47 w 55"/>
                <a:gd name="T13" fmla="*/ 61 h 61"/>
                <a:gd name="T14" fmla="*/ 38 w 55"/>
                <a:gd name="T15" fmla="*/ 46 h 61"/>
                <a:gd name="T16" fmla="*/ 27 w 55"/>
                <a:gd name="T17" fmla="*/ 32 h 61"/>
                <a:gd name="T18" fmla="*/ 16 w 55"/>
                <a:gd name="T19" fmla="*/ 20 h 61"/>
                <a:gd name="T20" fmla="*/ 8 w 55"/>
                <a:gd name="T21" fmla="*/ 13 h 61"/>
                <a:gd name="T22" fmla="*/ 0 w 55"/>
                <a:gd name="T23" fmla="*/ 7 h 61"/>
                <a:gd name="T24" fmla="*/ 6 w 5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61">
                  <a:moveTo>
                    <a:pt x="6" y="0"/>
                  </a:moveTo>
                  <a:lnTo>
                    <a:pt x="14" y="6"/>
                  </a:lnTo>
                  <a:lnTo>
                    <a:pt x="22" y="13"/>
                  </a:lnTo>
                  <a:lnTo>
                    <a:pt x="34" y="26"/>
                  </a:lnTo>
                  <a:lnTo>
                    <a:pt x="46" y="42"/>
                  </a:lnTo>
                  <a:lnTo>
                    <a:pt x="55" y="57"/>
                  </a:lnTo>
                  <a:lnTo>
                    <a:pt x="47" y="61"/>
                  </a:lnTo>
                  <a:lnTo>
                    <a:pt x="38" y="46"/>
                  </a:lnTo>
                  <a:lnTo>
                    <a:pt x="27" y="32"/>
                  </a:lnTo>
                  <a:lnTo>
                    <a:pt x="16" y="20"/>
                  </a:lnTo>
                  <a:lnTo>
                    <a:pt x="8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83">
              <a:extLst>
                <a:ext uri="{FF2B5EF4-FFF2-40B4-BE49-F238E27FC236}">
                  <a16:creationId xmlns:a16="http://schemas.microsoft.com/office/drawing/2014/main" id="{FE45E74D-02F4-4487-BBB1-4A34DCEB8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180"/>
              <a:ext cx="36" cy="58"/>
            </a:xfrm>
            <a:custGeom>
              <a:avLst/>
              <a:gdLst>
                <a:gd name="T0" fmla="*/ 8 w 36"/>
                <a:gd name="T1" fmla="*/ 0 h 58"/>
                <a:gd name="T2" fmla="*/ 15 w 36"/>
                <a:gd name="T3" fmla="*/ 15 h 58"/>
                <a:gd name="T4" fmla="*/ 21 w 36"/>
                <a:gd name="T5" fmla="*/ 28 h 58"/>
                <a:gd name="T6" fmla="*/ 36 w 36"/>
                <a:gd name="T7" fmla="*/ 54 h 58"/>
                <a:gd name="T8" fmla="*/ 28 w 36"/>
                <a:gd name="T9" fmla="*/ 58 h 58"/>
                <a:gd name="T10" fmla="*/ 13 w 36"/>
                <a:gd name="T11" fmla="*/ 32 h 58"/>
                <a:gd name="T12" fmla="*/ 7 w 36"/>
                <a:gd name="T13" fmla="*/ 19 h 58"/>
                <a:gd name="T14" fmla="*/ 0 w 36"/>
                <a:gd name="T15" fmla="*/ 4 h 58"/>
                <a:gd name="T16" fmla="*/ 8 w 36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8">
                  <a:moveTo>
                    <a:pt x="8" y="0"/>
                  </a:moveTo>
                  <a:lnTo>
                    <a:pt x="15" y="15"/>
                  </a:lnTo>
                  <a:lnTo>
                    <a:pt x="21" y="28"/>
                  </a:lnTo>
                  <a:lnTo>
                    <a:pt x="36" y="54"/>
                  </a:lnTo>
                  <a:lnTo>
                    <a:pt x="28" y="58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84">
              <a:extLst>
                <a:ext uri="{FF2B5EF4-FFF2-40B4-BE49-F238E27FC236}">
                  <a16:creationId xmlns:a16="http://schemas.microsoft.com/office/drawing/2014/main" id="{2D446E36-0918-4034-96FC-BF2D323F0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194"/>
              <a:ext cx="47" cy="51"/>
            </a:xfrm>
            <a:custGeom>
              <a:avLst/>
              <a:gdLst>
                <a:gd name="T0" fmla="*/ 6 w 47"/>
                <a:gd name="T1" fmla="*/ 0 h 51"/>
                <a:gd name="T2" fmla="*/ 18 w 47"/>
                <a:gd name="T3" fmla="*/ 10 h 51"/>
                <a:gd name="T4" fmla="*/ 28 w 47"/>
                <a:gd name="T5" fmla="*/ 20 h 51"/>
                <a:gd name="T6" fmla="*/ 37 w 47"/>
                <a:gd name="T7" fmla="*/ 32 h 51"/>
                <a:gd name="T8" fmla="*/ 47 w 47"/>
                <a:gd name="T9" fmla="*/ 47 h 51"/>
                <a:gd name="T10" fmla="*/ 39 w 47"/>
                <a:gd name="T11" fmla="*/ 51 h 51"/>
                <a:gd name="T12" fmla="*/ 30 w 47"/>
                <a:gd name="T13" fmla="*/ 38 h 51"/>
                <a:gd name="T14" fmla="*/ 21 w 47"/>
                <a:gd name="T15" fmla="*/ 26 h 51"/>
                <a:gd name="T16" fmla="*/ 12 w 47"/>
                <a:gd name="T17" fmla="*/ 17 h 51"/>
                <a:gd name="T18" fmla="*/ 0 w 47"/>
                <a:gd name="T19" fmla="*/ 7 h 51"/>
                <a:gd name="T20" fmla="*/ 6 w 47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51">
                  <a:moveTo>
                    <a:pt x="6" y="0"/>
                  </a:moveTo>
                  <a:lnTo>
                    <a:pt x="18" y="10"/>
                  </a:lnTo>
                  <a:lnTo>
                    <a:pt x="28" y="20"/>
                  </a:lnTo>
                  <a:lnTo>
                    <a:pt x="37" y="32"/>
                  </a:lnTo>
                  <a:lnTo>
                    <a:pt x="47" y="47"/>
                  </a:lnTo>
                  <a:lnTo>
                    <a:pt x="39" y="51"/>
                  </a:lnTo>
                  <a:lnTo>
                    <a:pt x="30" y="38"/>
                  </a:lnTo>
                  <a:lnTo>
                    <a:pt x="21" y="26"/>
                  </a:lnTo>
                  <a:lnTo>
                    <a:pt x="12" y="17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85">
              <a:extLst>
                <a:ext uri="{FF2B5EF4-FFF2-40B4-BE49-F238E27FC236}">
                  <a16:creationId xmlns:a16="http://schemas.microsoft.com/office/drawing/2014/main" id="{1E56E200-137F-40D0-B1D7-142B8ADE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210"/>
              <a:ext cx="39" cy="43"/>
            </a:xfrm>
            <a:custGeom>
              <a:avLst/>
              <a:gdLst>
                <a:gd name="T0" fmla="*/ 7 w 39"/>
                <a:gd name="T1" fmla="*/ 0 h 43"/>
                <a:gd name="T2" fmla="*/ 15 w 39"/>
                <a:gd name="T3" fmla="*/ 9 h 43"/>
                <a:gd name="T4" fmla="*/ 22 w 39"/>
                <a:gd name="T5" fmla="*/ 16 h 43"/>
                <a:gd name="T6" fmla="*/ 29 w 39"/>
                <a:gd name="T7" fmla="*/ 25 h 43"/>
                <a:gd name="T8" fmla="*/ 39 w 39"/>
                <a:gd name="T9" fmla="*/ 39 h 43"/>
                <a:gd name="T10" fmla="*/ 31 w 39"/>
                <a:gd name="T11" fmla="*/ 43 h 43"/>
                <a:gd name="T12" fmla="*/ 22 w 39"/>
                <a:gd name="T13" fmla="*/ 31 h 43"/>
                <a:gd name="T14" fmla="*/ 15 w 39"/>
                <a:gd name="T15" fmla="*/ 22 h 43"/>
                <a:gd name="T16" fmla="*/ 8 w 39"/>
                <a:gd name="T17" fmla="*/ 15 h 43"/>
                <a:gd name="T18" fmla="*/ 0 w 39"/>
                <a:gd name="T19" fmla="*/ 6 h 43"/>
                <a:gd name="T20" fmla="*/ 7 w 39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3">
                  <a:moveTo>
                    <a:pt x="7" y="0"/>
                  </a:moveTo>
                  <a:lnTo>
                    <a:pt x="15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9" y="39"/>
                  </a:lnTo>
                  <a:lnTo>
                    <a:pt x="31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86">
              <a:extLst>
                <a:ext uri="{FF2B5EF4-FFF2-40B4-BE49-F238E27FC236}">
                  <a16:creationId xmlns:a16="http://schemas.microsoft.com/office/drawing/2014/main" id="{63B7B1B1-9160-4260-B4D8-69213810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223"/>
              <a:ext cx="38" cy="43"/>
            </a:xfrm>
            <a:custGeom>
              <a:avLst/>
              <a:gdLst>
                <a:gd name="T0" fmla="*/ 7 w 38"/>
                <a:gd name="T1" fmla="*/ 0 h 43"/>
                <a:gd name="T2" fmla="*/ 14 w 38"/>
                <a:gd name="T3" fmla="*/ 9 h 43"/>
                <a:gd name="T4" fmla="*/ 22 w 38"/>
                <a:gd name="T5" fmla="*/ 16 h 43"/>
                <a:gd name="T6" fmla="*/ 29 w 38"/>
                <a:gd name="T7" fmla="*/ 25 h 43"/>
                <a:gd name="T8" fmla="*/ 38 w 38"/>
                <a:gd name="T9" fmla="*/ 39 h 43"/>
                <a:gd name="T10" fmla="*/ 30 w 38"/>
                <a:gd name="T11" fmla="*/ 43 h 43"/>
                <a:gd name="T12" fmla="*/ 22 w 38"/>
                <a:gd name="T13" fmla="*/ 31 h 43"/>
                <a:gd name="T14" fmla="*/ 15 w 38"/>
                <a:gd name="T15" fmla="*/ 22 h 43"/>
                <a:gd name="T16" fmla="*/ 7 w 38"/>
                <a:gd name="T17" fmla="*/ 15 h 43"/>
                <a:gd name="T18" fmla="*/ 0 w 38"/>
                <a:gd name="T19" fmla="*/ 6 h 43"/>
                <a:gd name="T20" fmla="*/ 7 w 38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43">
                  <a:moveTo>
                    <a:pt x="7" y="0"/>
                  </a:moveTo>
                  <a:lnTo>
                    <a:pt x="14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7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87">
              <a:extLst>
                <a:ext uri="{FF2B5EF4-FFF2-40B4-BE49-F238E27FC236}">
                  <a16:creationId xmlns:a16="http://schemas.microsoft.com/office/drawing/2014/main" id="{41CB648E-3392-4655-9373-31D28BC3B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23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3 h 38"/>
                <a:gd name="T6" fmla="*/ 29 w 37"/>
                <a:gd name="T7" fmla="*/ 19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5 h 38"/>
                <a:gd name="T14" fmla="*/ 16 w 37"/>
                <a:gd name="T15" fmla="*/ 20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3"/>
                  </a:lnTo>
                  <a:lnTo>
                    <a:pt x="29" y="19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88">
              <a:extLst>
                <a:ext uri="{FF2B5EF4-FFF2-40B4-BE49-F238E27FC236}">
                  <a16:creationId xmlns:a16="http://schemas.microsoft.com/office/drawing/2014/main" id="{ED57BF31-81CD-488C-A78E-A20CB710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24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4 h 38"/>
                <a:gd name="T6" fmla="*/ 29 w 37"/>
                <a:gd name="T7" fmla="*/ 20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6 h 38"/>
                <a:gd name="T14" fmla="*/ 16 w 37"/>
                <a:gd name="T15" fmla="*/ 21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4"/>
                  </a:lnTo>
                  <a:lnTo>
                    <a:pt x="29" y="20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6"/>
                  </a:lnTo>
                  <a:lnTo>
                    <a:pt x="16" y="21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3481" name="Group 89">
            <a:extLst>
              <a:ext uri="{FF2B5EF4-FFF2-40B4-BE49-F238E27FC236}">
                <a16:creationId xmlns:a16="http://schemas.microsoft.com/office/drawing/2014/main" id="{164C791F-FCFE-48CF-8E44-B496A5002868}"/>
              </a:ext>
            </a:extLst>
          </p:cNvPr>
          <p:cNvGrpSpPr>
            <a:grpSpLocks/>
          </p:cNvGrpSpPr>
          <p:nvPr/>
        </p:nvGrpSpPr>
        <p:grpSpPr bwMode="auto">
          <a:xfrm>
            <a:off x="6543675" y="3305175"/>
            <a:ext cx="657225" cy="608013"/>
            <a:chOff x="3715" y="2067"/>
            <a:chExt cx="414" cy="383"/>
          </a:xfrm>
        </p:grpSpPr>
        <p:sp>
          <p:nvSpPr>
            <p:cNvPr id="20490" name="Freeform 90">
              <a:extLst>
                <a:ext uri="{FF2B5EF4-FFF2-40B4-BE49-F238E27FC236}">
                  <a16:creationId xmlns:a16="http://schemas.microsoft.com/office/drawing/2014/main" id="{D914220C-B227-416B-8950-DEB939E24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2198"/>
              <a:ext cx="94" cy="211"/>
            </a:xfrm>
            <a:custGeom>
              <a:avLst/>
              <a:gdLst>
                <a:gd name="T0" fmla="*/ 0 w 94"/>
                <a:gd name="T1" fmla="*/ 98 h 211"/>
                <a:gd name="T2" fmla="*/ 0 w 94"/>
                <a:gd name="T3" fmla="*/ 110 h 211"/>
                <a:gd name="T4" fmla="*/ 0 w 94"/>
                <a:gd name="T5" fmla="*/ 121 h 211"/>
                <a:gd name="T6" fmla="*/ 1 w 94"/>
                <a:gd name="T7" fmla="*/ 132 h 211"/>
                <a:gd name="T8" fmla="*/ 2 w 94"/>
                <a:gd name="T9" fmla="*/ 142 h 211"/>
                <a:gd name="T10" fmla="*/ 6 w 94"/>
                <a:gd name="T11" fmla="*/ 161 h 211"/>
                <a:gd name="T12" fmla="*/ 8 w 94"/>
                <a:gd name="T13" fmla="*/ 170 h 211"/>
                <a:gd name="T14" fmla="*/ 10 w 94"/>
                <a:gd name="T15" fmla="*/ 178 h 211"/>
                <a:gd name="T16" fmla="*/ 13 w 94"/>
                <a:gd name="T17" fmla="*/ 185 h 211"/>
                <a:gd name="T18" fmla="*/ 15 w 94"/>
                <a:gd name="T19" fmla="*/ 192 h 211"/>
                <a:gd name="T20" fmla="*/ 19 w 94"/>
                <a:gd name="T21" fmla="*/ 202 h 211"/>
                <a:gd name="T22" fmla="*/ 23 w 94"/>
                <a:gd name="T23" fmla="*/ 209 h 211"/>
                <a:gd name="T24" fmla="*/ 24 w 94"/>
                <a:gd name="T25" fmla="*/ 210 h 211"/>
                <a:gd name="T26" fmla="*/ 25 w 94"/>
                <a:gd name="T27" fmla="*/ 211 h 211"/>
                <a:gd name="T28" fmla="*/ 31 w 94"/>
                <a:gd name="T29" fmla="*/ 208 h 211"/>
                <a:gd name="T30" fmla="*/ 37 w 94"/>
                <a:gd name="T31" fmla="*/ 205 h 211"/>
                <a:gd name="T32" fmla="*/ 43 w 94"/>
                <a:gd name="T33" fmla="*/ 202 h 211"/>
                <a:gd name="T34" fmla="*/ 49 w 94"/>
                <a:gd name="T35" fmla="*/ 197 h 211"/>
                <a:gd name="T36" fmla="*/ 55 w 94"/>
                <a:gd name="T37" fmla="*/ 193 h 211"/>
                <a:gd name="T38" fmla="*/ 61 w 94"/>
                <a:gd name="T39" fmla="*/ 188 h 211"/>
                <a:gd name="T40" fmla="*/ 66 w 94"/>
                <a:gd name="T41" fmla="*/ 182 h 211"/>
                <a:gd name="T42" fmla="*/ 71 w 94"/>
                <a:gd name="T43" fmla="*/ 176 h 211"/>
                <a:gd name="T44" fmla="*/ 76 w 94"/>
                <a:gd name="T45" fmla="*/ 169 h 211"/>
                <a:gd name="T46" fmla="*/ 80 w 94"/>
                <a:gd name="T47" fmla="*/ 162 h 211"/>
                <a:gd name="T48" fmla="*/ 84 w 94"/>
                <a:gd name="T49" fmla="*/ 154 h 211"/>
                <a:gd name="T50" fmla="*/ 88 w 94"/>
                <a:gd name="T51" fmla="*/ 146 h 211"/>
                <a:gd name="T52" fmla="*/ 90 w 94"/>
                <a:gd name="T53" fmla="*/ 137 h 211"/>
                <a:gd name="T54" fmla="*/ 92 w 94"/>
                <a:gd name="T55" fmla="*/ 128 h 211"/>
                <a:gd name="T56" fmla="*/ 94 w 94"/>
                <a:gd name="T57" fmla="*/ 119 h 211"/>
                <a:gd name="T58" fmla="*/ 94 w 94"/>
                <a:gd name="T59" fmla="*/ 108 h 211"/>
                <a:gd name="T60" fmla="*/ 94 w 94"/>
                <a:gd name="T61" fmla="*/ 99 h 211"/>
                <a:gd name="T62" fmla="*/ 93 w 94"/>
                <a:gd name="T63" fmla="*/ 90 h 211"/>
                <a:gd name="T64" fmla="*/ 91 w 94"/>
                <a:gd name="T65" fmla="*/ 81 h 211"/>
                <a:gd name="T66" fmla="*/ 88 w 94"/>
                <a:gd name="T67" fmla="*/ 72 h 211"/>
                <a:gd name="T68" fmla="*/ 85 w 94"/>
                <a:gd name="T69" fmla="*/ 63 h 211"/>
                <a:gd name="T70" fmla="*/ 82 w 94"/>
                <a:gd name="T71" fmla="*/ 55 h 211"/>
                <a:gd name="T72" fmla="*/ 78 w 94"/>
                <a:gd name="T73" fmla="*/ 47 h 211"/>
                <a:gd name="T74" fmla="*/ 73 w 94"/>
                <a:gd name="T75" fmla="*/ 39 h 211"/>
                <a:gd name="T76" fmla="*/ 68 w 94"/>
                <a:gd name="T77" fmla="*/ 32 h 211"/>
                <a:gd name="T78" fmla="*/ 63 w 94"/>
                <a:gd name="T79" fmla="*/ 25 h 211"/>
                <a:gd name="T80" fmla="*/ 58 w 94"/>
                <a:gd name="T81" fmla="*/ 19 h 211"/>
                <a:gd name="T82" fmla="*/ 52 w 94"/>
                <a:gd name="T83" fmla="*/ 13 h 211"/>
                <a:gd name="T84" fmla="*/ 47 w 94"/>
                <a:gd name="T85" fmla="*/ 9 h 211"/>
                <a:gd name="T86" fmla="*/ 41 w 94"/>
                <a:gd name="T87" fmla="*/ 5 h 211"/>
                <a:gd name="T88" fmla="*/ 36 w 94"/>
                <a:gd name="T89" fmla="*/ 2 h 211"/>
                <a:gd name="T90" fmla="*/ 33 w 94"/>
                <a:gd name="T91" fmla="*/ 1 h 211"/>
                <a:gd name="T92" fmla="*/ 30 w 94"/>
                <a:gd name="T93" fmla="*/ 0 h 211"/>
                <a:gd name="T94" fmla="*/ 29 w 94"/>
                <a:gd name="T95" fmla="*/ 1 h 211"/>
                <a:gd name="T96" fmla="*/ 27 w 94"/>
                <a:gd name="T97" fmla="*/ 2 h 211"/>
                <a:gd name="T98" fmla="*/ 26 w 94"/>
                <a:gd name="T99" fmla="*/ 5 h 211"/>
                <a:gd name="T100" fmla="*/ 24 w 94"/>
                <a:gd name="T101" fmla="*/ 9 h 211"/>
                <a:gd name="T102" fmla="*/ 19 w 94"/>
                <a:gd name="T103" fmla="*/ 19 h 211"/>
                <a:gd name="T104" fmla="*/ 14 w 94"/>
                <a:gd name="T105" fmla="*/ 32 h 211"/>
                <a:gd name="T106" fmla="*/ 9 w 94"/>
                <a:gd name="T107" fmla="*/ 48 h 211"/>
                <a:gd name="T108" fmla="*/ 5 w 94"/>
                <a:gd name="T109" fmla="*/ 64 h 211"/>
                <a:gd name="T110" fmla="*/ 2 w 94"/>
                <a:gd name="T111" fmla="*/ 81 h 211"/>
                <a:gd name="T112" fmla="*/ 1 w 94"/>
                <a:gd name="T113" fmla="*/ 90 h 211"/>
                <a:gd name="T114" fmla="*/ 0 w 94"/>
                <a:gd name="T115" fmla="*/ 98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94" h="211">
                  <a:moveTo>
                    <a:pt x="0" y="98"/>
                  </a:moveTo>
                  <a:lnTo>
                    <a:pt x="0" y="110"/>
                  </a:lnTo>
                  <a:lnTo>
                    <a:pt x="0" y="121"/>
                  </a:lnTo>
                  <a:lnTo>
                    <a:pt x="1" y="132"/>
                  </a:lnTo>
                  <a:lnTo>
                    <a:pt x="2" y="142"/>
                  </a:lnTo>
                  <a:lnTo>
                    <a:pt x="6" y="161"/>
                  </a:lnTo>
                  <a:lnTo>
                    <a:pt x="8" y="170"/>
                  </a:lnTo>
                  <a:lnTo>
                    <a:pt x="10" y="178"/>
                  </a:lnTo>
                  <a:lnTo>
                    <a:pt x="13" y="185"/>
                  </a:lnTo>
                  <a:lnTo>
                    <a:pt x="15" y="192"/>
                  </a:lnTo>
                  <a:lnTo>
                    <a:pt x="19" y="202"/>
                  </a:lnTo>
                  <a:lnTo>
                    <a:pt x="23" y="209"/>
                  </a:lnTo>
                  <a:lnTo>
                    <a:pt x="24" y="210"/>
                  </a:lnTo>
                  <a:lnTo>
                    <a:pt x="25" y="211"/>
                  </a:lnTo>
                  <a:lnTo>
                    <a:pt x="31" y="208"/>
                  </a:lnTo>
                  <a:lnTo>
                    <a:pt x="37" y="205"/>
                  </a:lnTo>
                  <a:lnTo>
                    <a:pt x="43" y="202"/>
                  </a:lnTo>
                  <a:lnTo>
                    <a:pt x="49" y="197"/>
                  </a:lnTo>
                  <a:lnTo>
                    <a:pt x="55" y="193"/>
                  </a:lnTo>
                  <a:lnTo>
                    <a:pt x="61" y="188"/>
                  </a:lnTo>
                  <a:lnTo>
                    <a:pt x="66" y="182"/>
                  </a:lnTo>
                  <a:lnTo>
                    <a:pt x="71" y="176"/>
                  </a:lnTo>
                  <a:lnTo>
                    <a:pt x="76" y="169"/>
                  </a:lnTo>
                  <a:lnTo>
                    <a:pt x="80" y="162"/>
                  </a:lnTo>
                  <a:lnTo>
                    <a:pt x="84" y="154"/>
                  </a:lnTo>
                  <a:lnTo>
                    <a:pt x="88" y="146"/>
                  </a:lnTo>
                  <a:lnTo>
                    <a:pt x="90" y="137"/>
                  </a:lnTo>
                  <a:lnTo>
                    <a:pt x="92" y="128"/>
                  </a:lnTo>
                  <a:lnTo>
                    <a:pt x="94" y="119"/>
                  </a:lnTo>
                  <a:lnTo>
                    <a:pt x="94" y="108"/>
                  </a:lnTo>
                  <a:lnTo>
                    <a:pt x="94" y="99"/>
                  </a:lnTo>
                  <a:lnTo>
                    <a:pt x="93" y="90"/>
                  </a:lnTo>
                  <a:lnTo>
                    <a:pt x="91" y="81"/>
                  </a:lnTo>
                  <a:lnTo>
                    <a:pt x="88" y="72"/>
                  </a:lnTo>
                  <a:lnTo>
                    <a:pt x="85" y="63"/>
                  </a:lnTo>
                  <a:lnTo>
                    <a:pt x="82" y="55"/>
                  </a:lnTo>
                  <a:lnTo>
                    <a:pt x="78" y="47"/>
                  </a:lnTo>
                  <a:lnTo>
                    <a:pt x="73" y="39"/>
                  </a:lnTo>
                  <a:lnTo>
                    <a:pt x="68" y="32"/>
                  </a:lnTo>
                  <a:lnTo>
                    <a:pt x="63" y="25"/>
                  </a:lnTo>
                  <a:lnTo>
                    <a:pt x="58" y="19"/>
                  </a:lnTo>
                  <a:lnTo>
                    <a:pt x="52" y="13"/>
                  </a:lnTo>
                  <a:lnTo>
                    <a:pt x="47" y="9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4" y="9"/>
                  </a:lnTo>
                  <a:lnTo>
                    <a:pt x="19" y="19"/>
                  </a:lnTo>
                  <a:lnTo>
                    <a:pt x="14" y="32"/>
                  </a:lnTo>
                  <a:lnTo>
                    <a:pt x="9" y="48"/>
                  </a:lnTo>
                  <a:lnTo>
                    <a:pt x="5" y="64"/>
                  </a:lnTo>
                  <a:lnTo>
                    <a:pt x="2" y="81"/>
                  </a:lnTo>
                  <a:lnTo>
                    <a:pt x="1" y="9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489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91">
              <a:extLst>
                <a:ext uri="{FF2B5EF4-FFF2-40B4-BE49-F238E27FC236}">
                  <a16:creationId xmlns:a16="http://schemas.microsoft.com/office/drawing/2014/main" id="{494DFB2E-5FB5-4A26-A415-E1F8FDF8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296"/>
              <a:ext cx="29" cy="115"/>
            </a:xfrm>
            <a:custGeom>
              <a:avLst/>
              <a:gdLst>
                <a:gd name="T0" fmla="*/ 5 w 29"/>
                <a:gd name="T1" fmla="*/ 0 h 115"/>
                <a:gd name="T2" fmla="*/ 5 w 29"/>
                <a:gd name="T3" fmla="*/ 23 h 115"/>
                <a:gd name="T4" fmla="*/ 7 w 29"/>
                <a:gd name="T5" fmla="*/ 44 h 115"/>
                <a:gd name="T6" fmla="*/ 15 w 29"/>
                <a:gd name="T7" fmla="*/ 80 h 115"/>
                <a:gd name="T8" fmla="*/ 24 w 29"/>
                <a:gd name="T9" fmla="*/ 104 h 115"/>
                <a:gd name="T10" fmla="*/ 28 w 29"/>
                <a:gd name="T11" fmla="*/ 110 h 115"/>
                <a:gd name="T12" fmla="*/ 29 w 29"/>
                <a:gd name="T13" fmla="*/ 111 h 115"/>
                <a:gd name="T14" fmla="*/ 26 w 29"/>
                <a:gd name="T15" fmla="*/ 115 h 115"/>
                <a:gd name="T16" fmla="*/ 24 w 29"/>
                <a:gd name="T17" fmla="*/ 113 h 115"/>
                <a:gd name="T18" fmla="*/ 19 w 29"/>
                <a:gd name="T19" fmla="*/ 105 h 115"/>
                <a:gd name="T20" fmla="*/ 10 w 29"/>
                <a:gd name="T21" fmla="*/ 81 h 115"/>
                <a:gd name="T22" fmla="*/ 2 w 29"/>
                <a:gd name="T23" fmla="*/ 45 h 115"/>
                <a:gd name="T24" fmla="*/ 0 w 29"/>
                <a:gd name="T25" fmla="*/ 23 h 115"/>
                <a:gd name="T26" fmla="*/ 0 w 29"/>
                <a:gd name="T27" fmla="*/ 0 h 115"/>
                <a:gd name="T28" fmla="*/ 5 w 29"/>
                <a:gd name="T29" fmla="*/ 0 h 1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" h="115">
                  <a:moveTo>
                    <a:pt x="5" y="0"/>
                  </a:moveTo>
                  <a:lnTo>
                    <a:pt x="5" y="23"/>
                  </a:lnTo>
                  <a:lnTo>
                    <a:pt x="7" y="44"/>
                  </a:lnTo>
                  <a:lnTo>
                    <a:pt x="15" y="80"/>
                  </a:lnTo>
                  <a:lnTo>
                    <a:pt x="24" y="104"/>
                  </a:lnTo>
                  <a:lnTo>
                    <a:pt x="28" y="110"/>
                  </a:lnTo>
                  <a:lnTo>
                    <a:pt x="29" y="111"/>
                  </a:lnTo>
                  <a:lnTo>
                    <a:pt x="26" y="115"/>
                  </a:lnTo>
                  <a:lnTo>
                    <a:pt x="24" y="113"/>
                  </a:lnTo>
                  <a:lnTo>
                    <a:pt x="19" y="105"/>
                  </a:lnTo>
                  <a:lnTo>
                    <a:pt x="10" y="81"/>
                  </a:lnTo>
                  <a:lnTo>
                    <a:pt x="2" y="45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92">
              <a:extLst>
                <a:ext uri="{FF2B5EF4-FFF2-40B4-BE49-F238E27FC236}">
                  <a16:creationId xmlns:a16="http://schemas.microsoft.com/office/drawing/2014/main" id="{2257119E-9708-4F41-84E1-63707BEAE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2306"/>
              <a:ext cx="71" cy="106"/>
            </a:xfrm>
            <a:custGeom>
              <a:avLst/>
              <a:gdLst>
                <a:gd name="T0" fmla="*/ 0 w 71"/>
                <a:gd name="T1" fmla="*/ 101 h 106"/>
                <a:gd name="T2" fmla="*/ 10 w 71"/>
                <a:gd name="T3" fmla="*/ 95 h 106"/>
                <a:gd name="T4" fmla="*/ 22 w 71"/>
                <a:gd name="T5" fmla="*/ 87 h 106"/>
                <a:gd name="T6" fmla="*/ 34 w 71"/>
                <a:gd name="T7" fmla="*/ 78 h 106"/>
                <a:gd name="T8" fmla="*/ 44 w 71"/>
                <a:gd name="T9" fmla="*/ 66 h 106"/>
                <a:gd name="T10" fmla="*/ 53 w 71"/>
                <a:gd name="T11" fmla="*/ 53 h 106"/>
                <a:gd name="T12" fmla="*/ 61 w 71"/>
                <a:gd name="T13" fmla="*/ 37 h 106"/>
                <a:gd name="T14" fmla="*/ 65 w 71"/>
                <a:gd name="T15" fmla="*/ 19 h 106"/>
                <a:gd name="T16" fmla="*/ 67 w 71"/>
                <a:gd name="T17" fmla="*/ 0 h 106"/>
                <a:gd name="T18" fmla="*/ 71 w 71"/>
                <a:gd name="T19" fmla="*/ 0 h 106"/>
                <a:gd name="T20" fmla="*/ 69 w 71"/>
                <a:gd name="T21" fmla="*/ 21 h 106"/>
                <a:gd name="T22" fmla="*/ 65 w 71"/>
                <a:gd name="T23" fmla="*/ 40 h 106"/>
                <a:gd name="T24" fmla="*/ 57 w 71"/>
                <a:gd name="T25" fmla="*/ 56 h 106"/>
                <a:gd name="T26" fmla="*/ 47 w 71"/>
                <a:gd name="T27" fmla="*/ 70 h 106"/>
                <a:gd name="T28" fmla="*/ 37 w 71"/>
                <a:gd name="T29" fmla="*/ 82 h 106"/>
                <a:gd name="T30" fmla="*/ 25 w 71"/>
                <a:gd name="T31" fmla="*/ 91 h 106"/>
                <a:gd name="T32" fmla="*/ 13 w 71"/>
                <a:gd name="T33" fmla="*/ 99 h 106"/>
                <a:gd name="T34" fmla="*/ 1 w 71"/>
                <a:gd name="T35" fmla="*/ 106 h 106"/>
                <a:gd name="T36" fmla="*/ 0 w 71"/>
                <a:gd name="T37" fmla="*/ 101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1" h="106">
                  <a:moveTo>
                    <a:pt x="0" y="101"/>
                  </a:moveTo>
                  <a:lnTo>
                    <a:pt x="10" y="95"/>
                  </a:lnTo>
                  <a:lnTo>
                    <a:pt x="22" y="87"/>
                  </a:lnTo>
                  <a:lnTo>
                    <a:pt x="34" y="78"/>
                  </a:lnTo>
                  <a:lnTo>
                    <a:pt x="44" y="66"/>
                  </a:lnTo>
                  <a:lnTo>
                    <a:pt x="53" y="53"/>
                  </a:lnTo>
                  <a:lnTo>
                    <a:pt x="61" y="37"/>
                  </a:lnTo>
                  <a:lnTo>
                    <a:pt x="65" y="19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69" y="21"/>
                  </a:lnTo>
                  <a:lnTo>
                    <a:pt x="65" y="40"/>
                  </a:lnTo>
                  <a:lnTo>
                    <a:pt x="57" y="56"/>
                  </a:lnTo>
                  <a:lnTo>
                    <a:pt x="47" y="70"/>
                  </a:lnTo>
                  <a:lnTo>
                    <a:pt x="37" y="82"/>
                  </a:lnTo>
                  <a:lnTo>
                    <a:pt x="25" y="91"/>
                  </a:lnTo>
                  <a:lnTo>
                    <a:pt x="13" y="99"/>
                  </a:lnTo>
                  <a:lnTo>
                    <a:pt x="1" y="10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93">
              <a:extLst>
                <a:ext uri="{FF2B5EF4-FFF2-40B4-BE49-F238E27FC236}">
                  <a16:creationId xmlns:a16="http://schemas.microsoft.com/office/drawing/2014/main" id="{010C2D64-B990-4CC3-8BA4-534A13514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407"/>
              <a:ext cx="3" cy="6"/>
            </a:xfrm>
            <a:custGeom>
              <a:avLst/>
              <a:gdLst>
                <a:gd name="T0" fmla="*/ 0 w 3"/>
                <a:gd name="T1" fmla="*/ 4 h 6"/>
                <a:gd name="T2" fmla="*/ 2 w 3"/>
                <a:gd name="T3" fmla="*/ 6 h 6"/>
                <a:gd name="T4" fmla="*/ 3 w 3"/>
                <a:gd name="T5" fmla="*/ 5 h 6"/>
                <a:gd name="T6" fmla="*/ 2 w 3"/>
                <a:gd name="T7" fmla="*/ 0 h 6"/>
                <a:gd name="T8" fmla="*/ 3 w 3"/>
                <a:gd name="T9" fmla="*/ 0 h 6"/>
                <a:gd name="T10" fmla="*/ 0 w 3"/>
                <a:gd name="T11" fmla="*/ 4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lnTo>
                    <a:pt x="2" y="6"/>
                  </a:lnTo>
                  <a:lnTo>
                    <a:pt x="3" y="5"/>
                  </a:lnTo>
                  <a:lnTo>
                    <a:pt x="2" y="0"/>
                  </a:lnTo>
                  <a:lnTo>
                    <a:pt x="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94">
              <a:extLst>
                <a:ext uri="{FF2B5EF4-FFF2-40B4-BE49-F238E27FC236}">
                  <a16:creationId xmlns:a16="http://schemas.microsoft.com/office/drawing/2014/main" id="{C365B023-7F50-408C-A6C8-6E987F7D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2196"/>
              <a:ext cx="67" cy="110"/>
            </a:xfrm>
            <a:custGeom>
              <a:avLst/>
              <a:gdLst>
                <a:gd name="T0" fmla="*/ 63 w 67"/>
                <a:gd name="T1" fmla="*/ 110 h 110"/>
                <a:gd name="T2" fmla="*/ 62 w 67"/>
                <a:gd name="T3" fmla="*/ 92 h 110"/>
                <a:gd name="T4" fmla="*/ 57 w 67"/>
                <a:gd name="T5" fmla="*/ 75 h 110"/>
                <a:gd name="T6" fmla="*/ 50 w 67"/>
                <a:gd name="T7" fmla="*/ 59 h 110"/>
                <a:gd name="T8" fmla="*/ 42 w 67"/>
                <a:gd name="T9" fmla="*/ 43 h 110"/>
                <a:gd name="T10" fmla="*/ 32 w 67"/>
                <a:gd name="T11" fmla="*/ 29 h 110"/>
                <a:gd name="T12" fmla="*/ 21 w 67"/>
                <a:gd name="T13" fmla="*/ 17 h 110"/>
                <a:gd name="T14" fmla="*/ 10 w 67"/>
                <a:gd name="T15" fmla="*/ 9 h 110"/>
                <a:gd name="T16" fmla="*/ 0 w 67"/>
                <a:gd name="T17" fmla="*/ 4 h 110"/>
                <a:gd name="T18" fmla="*/ 2 w 67"/>
                <a:gd name="T19" fmla="*/ 0 h 110"/>
                <a:gd name="T20" fmla="*/ 13 w 67"/>
                <a:gd name="T21" fmla="*/ 5 h 110"/>
                <a:gd name="T22" fmla="*/ 24 w 67"/>
                <a:gd name="T23" fmla="*/ 13 h 110"/>
                <a:gd name="T24" fmla="*/ 35 w 67"/>
                <a:gd name="T25" fmla="*/ 25 h 110"/>
                <a:gd name="T26" fmla="*/ 46 w 67"/>
                <a:gd name="T27" fmla="*/ 40 h 110"/>
                <a:gd name="T28" fmla="*/ 54 w 67"/>
                <a:gd name="T29" fmla="*/ 56 h 110"/>
                <a:gd name="T30" fmla="*/ 61 w 67"/>
                <a:gd name="T31" fmla="*/ 73 h 110"/>
                <a:gd name="T32" fmla="*/ 66 w 67"/>
                <a:gd name="T33" fmla="*/ 92 h 110"/>
                <a:gd name="T34" fmla="*/ 67 w 67"/>
                <a:gd name="T35" fmla="*/ 110 h 110"/>
                <a:gd name="T36" fmla="*/ 63 w 67"/>
                <a:gd name="T37" fmla="*/ 110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110">
                  <a:moveTo>
                    <a:pt x="63" y="110"/>
                  </a:moveTo>
                  <a:lnTo>
                    <a:pt x="62" y="92"/>
                  </a:lnTo>
                  <a:lnTo>
                    <a:pt x="57" y="75"/>
                  </a:lnTo>
                  <a:lnTo>
                    <a:pt x="50" y="59"/>
                  </a:lnTo>
                  <a:lnTo>
                    <a:pt x="42" y="43"/>
                  </a:lnTo>
                  <a:lnTo>
                    <a:pt x="32" y="29"/>
                  </a:lnTo>
                  <a:lnTo>
                    <a:pt x="21" y="17"/>
                  </a:lnTo>
                  <a:lnTo>
                    <a:pt x="1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13" y="5"/>
                  </a:lnTo>
                  <a:lnTo>
                    <a:pt x="24" y="13"/>
                  </a:lnTo>
                  <a:lnTo>
                    <a:pt x="35" y="25"/>
                  </a:lnTo>
                  <a:lnTo>
                    <a:pt x="46" y="40"/>
                  </a:lnTo>
                  <a:lnTo>
                    <a:pt x="54" y="56"/>
                  </a:lnTo>
                  <a:lnTo>
                    <a:pt x="61" y="73"/>
                  </a:lnTo>
                  <a:lnTo>
                    <a:pt x="66" y="92"/>
                  </a:lnTo>
                  <a:lnTo>
                    <a:pt x="67" y="110"/>
                  </a:lnTo>
                  <a:lnTo>
                    <a:pt x="6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95">
              <a:extLst>
                <a:ext uri="{FF2B5EF4-FFF2-40B4-BE49-F238E27FC236}">
                  <a16:creationId xmlns:a16="http://schemas.microsoft.com/office/drawing/2014/main" id="{E4119B32-47B0-4310-8AB0-71DDD61C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2196"/>
              <a:ext cx="34" cy="100"/>
            </a:xfrm>
            <a:custGeom>
              <a:avLst/>
              <a:gdLst>
                <a:gd name="T0" fmla="*/ 34 w 34"/>
                <a:gd name="T1" fmla="*/ 4 h 100"/>
                <a:gd name="T2" fmla="*/ 32 w 34"/>
                <a:gd name="T3" fmla="*/ 6 h 100"/>
                <a:gd name="T4" fmla="*/ 28 w 34"/>
                <a:gd name="T5" fmla="*/ 11 h 100"/>
                <a:gd name="T6" fmla="*/ 19 w 34"/>
                <a:gd name="T7" fmla="*/ 34 h 100"/>
                <a:gd name="T8" fmla="*/ 10 w 34"/>
                <a:gd name="T9" fmla="*/ 66 h 100"/>
                <a:gd name="T10" fmla="*/ 7 w 34"/>
                <a:gd name="T11" fmla="*/ 83 h 100"/>
                <a:gd name="T12" fmla="*/ 5 w 34"/>
                <a:gd name="T13" fmla="*/ 100 h 100"/>
                <a:gd name="T14" fmla="*/ 0 w 34"/>
                <a:gd name="T15" fmla="*/ 100 h 100"/>
                <a:gd name="T16" fmla="*/ 2 w 34"/>
                <a:gd name="T17" fmla="*/ 83 h 100"/>
                <a:gd name="T18" fmla="*/ 5 w 34"/>
                <a:gd name="T19" fmla="*/ 65 h 100"/>
                <a:gd name="T20" fmla="*/ 14 w 34"/>
                <a:gd name="T21" fmla="*/ 33 h 100"/>
                <a:gd name="T22" fmla="*/ 23 w 34"/>
                <a:gd name="T23" fmla="*/ 10 h 100"/>
                <a:gd name="T24" fmla="*/ 28 w 34"/>
                <a:gd name="T25" fmla="*/ 3 h 100"/>
                <a:gd name="T26" fmla="*/ 31 w 34"/>
                <a:gd name="T27" fmla="*/ 0 h 100"/>
                <a:gd name="T28" fmla="*/ 34 w 34"/>
                <a:gd name="T29" fmla="*/ 4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100">
                  <a:moveTo>
                    <a:pt x="34" y="4"/>
                  </a:moveTo>
                  <a:lnTo>
                    <a:pt x="32" y="6"/>
                  </a:lnTo>
                  <a:lnTo>
                    <a:pt x="28" y="11"/>
                  </a:lnTo>
                  <a:lnTo>
                    <a:pt x="19" y="34"/>
                  </a:lnTo>
                  <a:lnTo>
                    <a:pt x="10" y="66"/>
                  </a:lnTo>
                  <a:lnTo>
                    <a:pt x="7" y="83"/>
                  </a:lnTo>
                  <a:lnTo>
                    <a:pt x="5" y="100"/>
                  </a:lnTo>
                  <a:lnTo>
                    <a:pt x="0" y="100"/>
                  </a:lnTo>
                  <a:lnTo>
                    <a:pt x="2" y="83"/>
                  </a:lnTo>
                  <a:lnTo>
                    <a:pt x="5" y="65"/>
                  </a:lnTo>
                  <a:lnTo>
                    <a:pt x="14" y="33"/>
                  </a:lnTo>
                  <a:lnTo>
                    <a:pt x="23" y="10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96">
              <a:extLst>
                <a:ext uri="{FF2B5EF4-FFF2-40B4-BE49-F238E27FC236}">
                  <a16:creationId xmlns:a16="http://schemas.microsoft.com/office/drawing/2014/main" id="{3BEDC329-7579-43F8-A370-BC01CD2A9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2195"/>
              <a:ext cx="3" cy="5"/>
            </a:xfrm>
            <a:custGeom>
              <a:avLst/>
              <a:gdLst>
                <a:gd name="T0" fmla="*/ 3 w 3"/>
                <a:gd name="T1" fmla="*/ 1 h 5"/>
                <a:gd name="T2" fmla="*/ 1 w 3"/>
                <a:gd name="T3" fmla="*/ 0 h 5"/>
                <a:gd name="T4" fmla="*/ 0 w 3"/>
                <a:gd name="T5" fmla="*/ 1 h 5"/>
                <a:gd name="T6" fmla="*/ 3 w 3"/>
                <a:gd name="T7" fmla="*/ 5 h 5"/>
                <a:gd name="T8" fmla="*/ 1 w 3"/>
                <a:gd name="T9" fmla="*/ 5 h 5"/>
                <a:gd name="T10" fmla="*/ 3 w 3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1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97">
              <a:extLst>
                <a:ext uri="{FF2B5EF4-FFF2-40B4-BE49-F238E27FC236}">
                  <a16:creationId xmlns:a16="http://schemas.microsoft.com/office/drawing/2014/main" id="{C13C4368-A64B-4C9A-A216-ABF453DF2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2111"/>
              <a:ext cx="406" cy="237"/>
            </a:xfrm>
            <a:custGeom>
              <a:avLst/>
              <a:gdLst>
                <a:gd name="T0" fmla="*/ 401 w 406"/>
                <a:gd name="T1" fmla="*/ 237 h 237"/>
                <a:gd name="T2" fmla="*/ 382 w 406"/>
                <a:gd name="T3" fmla="*/ 227 h 237"/>
                <a:gd name="T4" fmla="*/ 361 w 406"/>
                <a:gd name="T5" fmla="*/ 215 h 237"/>
                <a:gd name="T6" fmla="*/ 306 w 406"/>
                <a:gd name="T7" fmla="*/ 191 h 237"/>
                <a:gd name="T8" fmla="*/ 176 w 406"/>
                <a:gd name="T9" fmla="*/ 135 h 237"/>
                <a:gd name="T10" fmla="*/ 112 w 406"/>
                <a:gd name="T11" fmla="*/ 105 h 237"/>
                <a:gd name="T12" fmla="*/ 83 w 406"/>
                <a:gd name="T13" fmla="*/ 89 h 237"/>
                <a:gd name="T14" fmla="*/ 58 w 406"/>
                <a:gd name="T15" fmla="*/ 72 h 237"/>
                <a:gd name="T16" fmla="*/ 36 w 406"/>
                <a:gd name="T17" fmla="*/ 55 h 237"/>
                <a:gd name="T18" fmla="*/ 19 w 406"/>
                <a:gd name="T19" fmla="*/ 38 h 237"/>
                <a:gd name="T20" fmla="*/ 6 w 406"/>
                <a:gd name="T21" fmla="*/ 21 h 237"/>
                <a:gd name="T22" fmla="*/ 0 w 406"/>
                <a:gd name="T23" fmla="*/ 3 h 237"/>
                <a:gd name="T24" fmla="*/ 8 w 406"/>
                <a:gd name="T25" fmla="*/ 0 h 237"/>
                <a:gd name="T26" fmla="*/ 13 w 406"/>
                <a:gd name="T27" fmla="*/ 16 h 237"/>
                <a:gd name="T28" fmla="*/ 25 w 406"/>
                <a:gd name="T29" fmla="*/ 32 h 237"/>
                <a:gd name="T30" fmla="*/ 42 w 406"/>
                <a:gd name="T31" fmla="*/ 49 h 237"/>
                <a:gd name="T32" fmla="*/ 64 w 406"/>
                <a:gd name="T33" fmla="*/ 65 h 237"/>
                <a:gd name="T34" fmla="*/ 88 w 406"/>
                <a:gd name="T35" fmla="*/ 82 h 237"/>
                <a:gd name="T36" fmla="*/ 117 w 406"/>
                <a:gd name="T37" fmla="*/ 98 h 237"/>
                <a:gd name="T38" fmla="*/ 180 w 406"/>
                <a:gd name="T39" fmla="*/ 127 h 237"/>
                <a:gd name="T40" fmla="*/ 310 w 406"/>
                <a:gd name="T41" fmla="*/ 183 h 237"/>
                <a:gd name="T42" fmla="*/ 365 w 406"/>
                <a:gd name="T43" fmla="*/ 207 h 237"/>
                <a:gd name="T44" fmla="*/ 387 w 406"/>
                <a:gd name="T45" fmla="*/ 220 h 237"/>
                <a:gd name="T46" fmla="*/ 406 w 406"/>
                <a:gd name="T47" fmla="*/ 230 h 237"/>
                <a:gd name="T48" fmla="*/ 401 w 406"/>
                <a:gd name="T49" fmla="*/ 237 h 2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6" h="237">
                  <a:moveTo>
                    <a:pt x="401" y="237"/>
                  </a:moveTo>
                  <a:lnTo>
                    <a:pt x="382" y="227"/>
                  </a:lnTo>
                  <a:lnTo>
                    <a:pt x="361" y="215"/>
                  </a:lnTo>
                  <a:lnTo>
                    <a:pt x="306" y="191"/>
                  </a:lnTo>
                  <a:lnTo>
                    <a:pt x="176" y="135"/>
                  </a:lnTo>
                  <a:lnTo>
                    <a:pt x="112" y="105"/>
                  </a:lnTo>
                  <a:lnTo>
                    <a:pt x="83" y="89"/>
                  </a:lnTo>
                  <a:lnTo>
                    <a:pt x="58" y="72"/>
                  </a:lnTo>
                  <a:lnTo>
                    <a:pt x="36" y="55"/>
                  </a:lnTo>
                  <a:lnTo>
                    <a:pt x="19" y="38"/>
                  </a:lnTo>
                  <a:lnTo>
                    <a:pt x="6" y="21"/>
                  </a:lnTo>
                  <a:lnTo>
                    <a:pt x="0" y="3"/>
                  </a:lnTo>
                  <a:lnTo>
                    <a:pt x="8" y="0"/>
                  </a:lnTo>
                  <a:lnTo>
                    <a:pt x="13" y="16"/>
                  </a:lnTo>
                  <a:lnTo>
                    <a:pt x="25" y="32"/>
                  </a:lnTo>
                  <a:lnTo>
                    <a:pt x="42" y="49"/>
                  </a:lnTo>
                  <a:lnTo>
                    <a:pt x="64" y="65"/>
                  </a:lnTo>
                  <a:lnTo>
                    <a:pt x="88" y="82"/>
                  </a:lnTo>
                  <a:lnTo>
                    <a:pt x="117" y="98"/>
                  </a:lnTo>
                  <a:lnTo>
                    <a:pt x="180" y="127"/>
                  </a:lnTo>
                  <a:lnTo>
                    <a:pt x="310" y="183"/>
                  </a:lnTo>
                  <a:lnTo>
                    <a:pt x="365" y="207"/>
                  </a:lnTo>
                  <a:lnTo>
                    <a:pt x="387" y="220"/>
                  </a:lnTo>
                  <a:lnTo>
                    <a:pt x="406" y="230"/>
                  </a:lnTo>
                  <a:lnTo>
                    <a:pt x="401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98">
              <a:extLst>
                <a:ext uri="{FF2B5EF4-FFF2-40B4-BE49-F238E27FC236}">
                  <a16:creationId xmlns:a16="http://schemas.microsoft.com/office/drawing/2014/main" id="{A735A0B1-FD46-480C-89DB-25CB5EA6B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" y="2340"/>
              <a:ext cx="318" cy="72"/>
            </a:xfrm>
            <a:custGeom>
              <a:avLst/>
              <a:gdLst>
                <a:gd name="T0" fmla="*/ 318 w 318"/>
                <a:gd name="T1" fmla="*/ 9 h 72"/>
                <a:gd name="T2" fmla="*/ 258 w 318"/>
                <a:gd name="T3" fmla="*/ 9 h 72"/>
                <a:gd name="T4" fmla="*/ 207 w 318"/>
                <a:gd name="T5" fmla="*/ 13 h 72"/>
                <a:gd name="T6" fmla="*/ 162 w 318"/>
                <a:gd name="T7" fmla="*/ 19 h 72"/>
                <a:gd name="T8" fmla="*/ 122 w 318"/>
                <a:gd name="T9" fmla="*/ 28 h 72"/>
                <a:gd name="T10" fmla="*/ 88 w 318"/>
                <a:gd name="T11" fmla="*/ 38 h 72"/>
                <a:gd name="T12" fmla="*/ 57 w 318"/>
                <a:gd name="T13" fmla="*/ 49 h 72"/>
                <a:gd name="T14" fmla="*/ 4 w 318"/>
                <a:gd name="T15" fmla="*/ 72 h 72"/>
                <a:gd name="T16" fmla="*/ 0 w 318"/>
                <a:gd name="T17" fmla="*/ 64 h 72"/>
                <a:gd name="T18" fmla="*/ 53 w 318"/>
                <a:gd name="T19" fmla="*/ 41 h 72"/>
                <a:gd name="T20" fmla="*/ 84 w 318"/>
                <a:gd name="T21" fmla="*/ 30 h 72"/>
                <a:gd name="T22" fmla="*/ 119 w 318"/>
                <a:gd name="T23" fmla="*/ 20 h 72"/>
                <a:gd name="T24" fmla="*/ 159 w 318"/>
                <a:gd name="T25" fmla="*/ 11 h 72"/>
                <a:gd name="T26" fmla="*/ 205 w 318"/>
                <a:gd name="T27" fmla="*/ 5 h 72"/>
                <a:gd name="T28" fmla="*/ 258 w 318"/>
                <a:gd name="T29" fmla="*/ 1 h 72"/>
                <a:gd name="T30" fmla="*/ 318 w 318"/>
                <a:gd name="T31" fmla="*/ 0 h 72"/>
                <a:gd name="T32" fmla="*/ 318 w 318"/>
                <a:gd name="T33" fmla="*/ 9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8" h="72">
                  <a:moveTo>
                    <a:pt x="318" y="9"/>
                  </a:moveTo>
                  <a:lnTo>
                    <a:pt x="258" y="9"/>
                  </a:lnTo>
                  <a:lnTo>
                    <a:pt x="207" y="13"/>
                  </a:lnTo>
                  <a:lnTo>
                    <a:pt x="162" y="19"/>
                  </a:lnTo>
                  <a:lnTo>
                    <a:pt x="122" y="28"/>
                  </a:lnTo>
                  <a:lnTo>
                    <a:pt x="88" y="38"/>
                  </a:lnTo>
                  <a:lnTo>
                    <a:pt x="57" y="49"/>
                  </a:lnTo>
                  <a:lnTo>
                    <a:pt x="4" y="72"/>
                  </a:lnTo>
                  <a:lnTo>
                    <a:pt x="0" y="64"/>
                  </a:lnTo>
                  <a:lnTo>
                    <a:pt x="53" y="41"/>
                  </a:lnTo>
                  <a:lnTo>
                    <a:pt x="84" y="30"/>
                  </a:lnTo>
                  <a:lnTo>
                    <a:pt x="119" y="20"/>
                  </a:lnTo>
                  <a:lnTo>
                    <a:pt x="159" y="11"/>
                  </a:lnTo>
                  <a:lnTo>
                    <a:pt x="205" y="5"/>
                  </a:lnTo>
                  <a:lnTo>
                    <a:pt x="258" y="1"/>
                  </a:lnTo>
                  <a:lnTo>
                    <a:pt x="318" y="0"/>
                  </a:lnTo>
                  <a:lnTo>
                    <a:pt x="31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99">
              <a:extLst>
                <a:ext uri="{FF2B5EF4-FFF2-40B4-BE49-F238E27FC236}">
                  <a16:creationId xmlns:a16="http://schemas.microsoft.com/office/drawing/2014/main" id="{65D69352-D712-43A7-BC92-B84266F64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405"/>
              <a:ext cx="37" cy="45"/>
            </a:xfrm>
            <a:custGeom>
              <a:avLst/>
              <a:gdLst>
                <a:gd name="T0" fmla="*/ 37 w 37"/>
                <a:gd name="T1" fmla="*/ 7 h 45"/>
                <a:gd name="T2" fmla="*/ 25 w 37"/>
                <a:gd name="T3" fmla="*/ 16 h 45"/>
                <a:gd name="T4" fmla="*/ 15 w 37"/>
                <a:gd name="T5" fmla="*/ 25 h 45"/>
                <a:gd name="T6" fmla="*/ 10 w 37"/>
                <a:gd name="T7" fmla="*/ 35 h 45"/>
                <a:gd name="T8" fmla="*/ 9 w 37"/>
                <a:gd name="T9" fmla="*/ 45 h 45"/>
                <a:gd name="T10" fmla="*/ 0 w 37"/>
                <a:gd name="T11" fmla="*/ 44 h 45"/>
                <a:gd name="T12" fmla="*/ 1 w 37"/>
                <a:gd name="T13" fmla="*/ 33 h 45"/>
                <a:gd name="T14" fmla="*/ 8 w 37"/>
                <a:gd name="T15" fmla="*/ 19 h 45"/>
                <a:gd name="T16" fmla="*/ 19 w 37"/>
                <a:gd name="T17" fmla="*/ 9 h 45"/>
                <a:gd name="T18" fmla="*/ 31 w 37"/>
                <a:gd name="T19" fmla="*/ 0 h 45"/>
                <a:gd name="T20" fmla="*/ 37 w 37"/>
                <a:gd name="T21" fmla="*/ 7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45">
                  <a:moveTo>
                    <a:pt x="37" y="7"/>
                  </a:moveTo>
                  <a:lnTo>
                    <a:pt x="25" y="16"/>
                  </a:lnTo>
                  <a:lnTo>
                    <a:pt x="15" y="25"/>
                  </a:lnTo>
                  <a:lnTo>
                    <a:pt x="10" y="35"/>
                  </a:lnTo>
                  <a:lnTo>
                    <a:pt x="9" y="45"/>
                  </a:lnTo>
                  <a:lnTo>
                    <a:pt x="0" y="44"/>
                  </a:lnTo>
                  <a:lnTo>
                    <a:pt x="1" y="33"/>
                  </a:lnTo>
                  <a:lnTo>
                    <a:pt x="8" y="19"/>
                  </a:lnTo>
                  <a:lnTo>
                    <a:pt x="19" y="9"/>
                  </a:lnTo>
                  <a:lnTo>
                    <a:pt x="31" y="0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100">
              <a:extLst>
                <a:ext uri="{FF2B5EF4-FFF2-40B4-BE49-F238E27FC236}">
                  <a16:creationId xmlns:a16="http://schemas.microsoft.com/office/drawing/2014/main" id="{03A08776-0D85-4749-8F55-69AA2AD4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404"/>
              <a:ext cx="6" cy="8"/>
            </a:xfrm>
            <a:custGeom>
              <a:avLst/>
              <a:gdLst>
                <a:gd name="T0" fmla="*/ 1 w 6"/>
                <a:gd name="T1" fmla="*/ 0 h 8"/>
                <a:gd name="T2" fmla="*/ 0 w 6"/>
                <a:gd name="T3" fmla="*/ 1 h 8"/>
                <a:gd name="T4" fmla="*/ 6 w 6"/>
                <a:gd name="T5" fmla="*/ 8 h 8"/>
                <a:gd name="T6" fmla="*/ 5 w 6"/>
                <a:gd name="T7" fmla="*/ 8 h 8"/>
                <a:gd name="T8" fmla="*/ 1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1" y="0"/>
                  </a:moveTo>
                  <a:lnTo>
                    <a:pt x="0" y="1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101">
              <a:extLst>
                <a:ext uri="{FF2B5EF4-FFF2-40B4-BE49-F238E27FC236}">
                  <a16:creationId xmlns:a16="http://schemas.microsoft.com/office/drawing/2014/main" id="{CC3BEEBD-E03F-4B2B-92C0-9F8452CDC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2273"/>
              <a:ext cx="27" cy="48"/>
            </a:xfrm>
            <a:custGeom>
              <a:avLst/>
              <a:gdLst>
                <a:gd name="T0" fmla="*/ 27 w 27"/>
                <a:gd name="T1" fmla="*/ 25 h 48"/>
                <a:gd name="T2" fmla="*/ 27 w 27"/>
                <a:gd name="T3" fmla="*/ 20 h 48"/>
                <a:gd name="T4" fmla="*/ 26 w 27"/>
                <a:gd name="T5" fmla="*/ 15 h 48"/>
                <a:gd name="T6" fmla="*/ 24 w 27"/>
                <a:gd name="T7" fmla="*/ 11 h 48"/>
                <a:gd name="T8" fmla="*/ 22 w 27"/>
                <a:gd name="T9" fmla="*/ 8 h 48"/>
                <a:gd name="T10" fmla="*/ 20 w 27"/>
                <a:gd name="T11" fmla="*/ 5 h 48"/>
                <a:gd name="T12" fmla="*/ 17 w 27"/>
                <a:gd name="T13" fmla="*/ 2 h 48"/>
                <a:gd name="T14" fmla="*/ 14 w 27"/>
                <a:gd name="T15" fmla="*/ 1 h 48"/>
                <a:gd name="T16" fmla="*/ 11 w 27"/>
                <a:gd name="T17" fmla="*/ 0 h 48"/>
                <a:gd name="T18" fmla="*/ 7 w 27"/>
                <a:gd name="T19" fmla="*/ 1 h 48"/>
                <a:gd name="T20" fmla="*/ 5 w 27"/>
                <a:gd name="T21" fmla="*/ 2 h 48"/>
                <a:gd name="T22" fmla="*/ 3 w 27"/>
                <a:gd name="T23" fmla="*/ 4 h 48"/>
                <a:gd name="T24" fmla="*/ 2 w 27"/>
                <a:gd name="T25" fmla="*/ 7 h 48"/>
                <a:gd name="T26" fmla="*/ 1 w 27"/>
                <a:gd name="T27" fmla="*/ 11 h 48"/>
                <a:gd name="T28" fmla="*/ 0 w 27"/>
                <a:gd name="T29" fmla="*/ 15 h 48"/>
                <a:gd name="T30" fmla="*/ 0 w 27"/>
                <a:gd name="T31" fmla="*/ 24 h 48"/>
                <a:gd name="T32" fmla="*/ 0 w 27"/>
                <a:gd name="T33" fmla="*/ 34 h 48"/>
                <a:gd name="T34" fmla="*/ 0 w 27"/>
                <a:gd name="T35" fmla="*/ 38 h 48"/>
                <a:gd name="T36" fmla="*/ 1 w 27"/>
                <a:gd name="T37" fmla="*/ 41 h 48"/>
                <a:gd name="T38" fmla="*/ 2 w 27"/>
                <a:gd name="T39" fmla="*/ 44 h 48"/>
                <a:gd name="T40" fmla="*/ 4 w 27"/>
                <a:gd name="T41" fmla="*/ 46 h 48"/>
                <a:gd name="T42" fmla="*/ 7 w 27"/>
                <a:gd name="T43" fmla="*/ 48 h 48"/>
                <a:gd name="T44" fmla="*/ 10 w 27"/>
                <a:gd name="T45" fmla="*/ 48 h 48"/>
                <a:gd name="T46" fmla="*/ 13 w 27"/>
                <a:gd name="T47" fmla="*/ 48 h 48"/>
                <a:gd name="T48" fmla="*/ 16 w 27"/>
                <a:gd name="T49" fmla="*/ 47 h 48"/>
                <a:gd name="T50" fmla="*/ 19 w 27"/>
                <a:gd name="T51" fmla="*/ 44 h 48"/>
                <a:gd name="T52" fmla="*/ 21 w 27"/>
                <a:gd name="T53" fmla="*/ 43 h 48"/>
                <a:gd name="T54" fmla="*/ 22 w 27"/>
                <a:gd name="T55" fmla="*/ 42 h 48"/>
                <a:gd name="T56" fmla="*/ 24 w 27"/>
                <a:gd name="T57" fmla="*/ 38 h 48"/>
                <a:gd name="T58" fmla="*/ 26 w 27"/>
                <a:gd name="T59" fmla="*/ 34 h 48"/>
                <a:gd name="T60" fmla="*/ 27 w 27"/>
                <a:gd name="T61" fmla="*/ 29 h 48"/>
                <a:gd name="T62" fmla="*/ 27 w 27"/>
                <a:gd name="T63" fmla="*/ 25 h 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" h="48">
                  <a:moveTo>
                    <a:pt x="27" y="25"/>
                  </a:moveTo>
                  <a:lnTo>
                    <a:pt x="27" y="20"/>
                  </a:lnTo>
                  <a:lnTo>
                    <a:pt x="26" y="15"/>
                  </a:lnTo>
                  <a:lnTo>
                    <a:pt x="24" y="11"/>
                  </a:lnTo>
                  <a:lnTo>
                    <a:pt x="22" y="8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7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6" y="47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2"/>
                  </a:lnTo>
                  <a:lnTo>
                    <a:pt x="24" y="38"/>
                  </a:lnTo>
                  <a:lnTo>
                    <a:pt x="26" y="34"/>
                  </a:lnTo>
                  <a:lnTo>
                    <a:pt x="27" y="29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102">
              <a:extLst>
                <a:ext uri="{FF2B5EF4-FFF2-40B4-BE49-F238E27FC236}">
                  <a16:creationId xmlns:a16="http://schemas.microsoft.com/office/drawing/2014/main" id="{E02B652E-31DB-478C-B096-E2620A35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19"/>
              <a:ext cx="26" cy="50"/>
            </a:xfrm>
            <a:custGeom>
              <a:avLst/>
              <a:gdLst>
                <a:gd name="T0" fmla="*/ 26 w 26"/>
                <a:gd name="T1" fmla="*/ 3 h 50"/>
                <a:gd name="T2" fmla="*/ 21 w 26"/>
                <a:gd name="T3" fmla="*/ 0 h 50"/>
                <a:gd name="T4" fmla="*/ 0 w 26"/>
                <a:gd name="T5" fmla="*/ 47 h 50"/>
                <a:gd name="T6" fmla="*/ 5 w 26"/>
                <a:gd name="T7" fmla="*/ 50 h 50"/>
                <a:gd name="T8" fmla="*/ 26 w 26"/>
                <a:gd name="T9" fmla="*/ 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0">
                  <a:moveTo>
                    <a:pt x="26" y="3"/>
                  </a:moveTo>
                  <a:lnTo>
                    <a:pt x="21" y="0"/>
                  </a:lnTo>
                  <a:lnTo>
                    <a:pt x="0" y="47"/>
                  </a:lnTo>
                  <a:lnTo>
                    <a:pt x="5" y="5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103">
              <a:extLst>
                <a:ext uri="{FF2B5EF4-FFF2-40B4-BE49-F238E27FC236}">
                  <a16:creationId xmlns:a16="http://schemas.microsoft.com/office/drawing/2014/main" id="{1EC38A45-EF0E-4480-9C12-EC88A7F9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98"/>
              <a:ext cx="42" cy="8"/>
            </a:xfrm>
            <a:custGeom>
              <a:avLst/>
              <a:gdLst>
                <a:gd name="T0" fmla="*/ 42 w 42"/>
                <a:gd name="T1" fmla="*/ 8 h 8"/>
                <a:gd name="T2" fmla="*/ 42 w 42"/>
                <a:gd name="T3" fmla="*/ 3 h 8"/>
                <a:gd name="T4" fmla="*/ 0 w 42"/>
                <a:gd name="T5" fmla="*/ 0 h 8"/>
                <a:gd name="T6" fmla="*/ 0 w 42"/>
                <a:gd name="T7" fmla="*/ 5 h 8"/>
                <a:gd name="T8" fmla="*/ 42 w 42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8">
                  <a:moveTo>
                    <a:pt x="42" y="8"/>
                  </a:moveTo>
                  <a:lnTo>
                    <a:pt x="42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104">
              <a:extLst>
                <a:ext uri="{FF2B5EF4-FFF2-40B4-BE49-F238E27FC236}">
                  <a16:creationId xmlns:a16="http://schemas.microsoft.com/office/drawing/2014/main" id="{F7E712B4-1E23-438E-9FA5-911220BC3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333"/>
              <a:ext cx="22" cy="46"/>
            </a:xfrm>
            <a:custGeom>
              <a:avLst/>
              <a:gdLst>
                <a:gd name="T0" fmla="*/ 17 w 22"/>
                <a:gd name="T1" fmla="*/ 46 h 46"/>
                <a:gd name="T2" fmla="*/ 22 w 22"/>
                <a:gd name="T3" fmla="*/ 43 h 46"/>
                <a:gd name="T4" fmla="*/ 5 w 22"/>
                <a:gd name="T5" fmla="*/ 0 h 46"/>
                <a:gd name="T6" fmla="*/ 0 w 22"/>
                <a:gd name="T7" fmla="*/ 3 h 46"/>
                <a:gd name="T8" fmla="*/ 17 w 22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46">
                  <a:moveTo>
                    <a:pt x="17" y="46"/>
                  </a:moveTo>
                  <a:lnTo>
                    <a:pt x="22" y="4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105">
              <a:extLst>
                <a:ext uri="{FF2B5EF4-FFF2-40B4-BE49-F238E27FC236}">
                  <a16:creationId xmlns:a16="http://schemas.microsoft.com/office/drawing/2014/main" id="{0292AF30-8610-4BBD-AD72-10511DA65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316"/>
              <a:ext cx="38" cy="31"/>
            </a:xfrm>
            <a:custGeom>
              <a:avLst/>
              <a:gdLst>
                <a:gd name="T0" fmla="*/ 34 w 38"/>
                <a:gd name="T1" fmla="*/ 31 h 31"/>
                <a:gd name="T2" fmla="*/ 38 w 38"/>
                <a:gd name="T3" fmla="*/ 27 h 31"/>
                <a:gd name="T4" fmla="*/ 4 w 38"/>
                <a:gd name="T5" fmla="*/ 0 h 31"/>
                <a:gd name="T6" fmla="*/ 0 w 38"/>
                <a:gd name="T7" fmla="*/ 4 h 31"/>
                <a:gd name="T8" fmla="*/ 34 w 38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1">
                  <a:moveTo>
                    <a:pt x="34" y="31"/>
                  </a:moveTo>
                  <a:lnTo>
                    <a:pt x="38" y="27"/>
                  </a:lnTo>
                  <a:lnTo>
                    <a:pt x="4" y="0"/>
                  </a:lnTo>
                  <a:lnTo>
                    <a:pt x="0" y="4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106">
              <a:extLst>
                <a:ext uri="{FF2B5EF4-FFF2-40B4-BE49-F238E27FC236}">
                  <a16:creationId xmlns:a16="http://schemas.microsoft.com/office/drawing/2014/main" id="{4B7E3AA9-25DC-48AF-943B-3F0E0E3C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59"/>
              <a:ext cx="31" cy="22"/>
            </a:xfrm>
            <a:custGeom>
              <a:avLst/>
              <a:gdLst>
                <a:gd name="T0" fmla="*/ 31 w 31"/>
                <a:gd name="T1" fmla="*/ 5 h 22"/>
                <a:gd name="T2" fmla="*/ 28 w 31"/>
                <a:gd name="T3" fmla="*/ 0 h 22"/>
                <a:gd name="T4" fmla="*/ 0 w 31"/>
                <a:gd name="T5" fmla="*/ 17 h 22"/>
                <a:gd name="T6" fmla="*/ 3 w 31"/>
                <a:gd name="T7" fmla="*/ 22 h 22"/>
                <a:gd name="T8" fmla="*/ 31 w 31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2">
                  <a:moveTo>
                    <a:pt x="31" y="5"/>
                  </a:moveTo>
                  <a:lnTo>
                    <a:pt x="28" y="0"/>
                  </a:lnTo>
                  <a:lnTo>
                    <a:pt x="0" y="17"/>
                  </a:lnTo>
                  <a:lnTo>
                    <a:pt x="3" y="22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107">
              <a:extLst>
                <a:ext uri="{FF2B5EF4-FFF2-40B4-BE49-F238E27FC236}">
                  <a16:creationId xmlns:a16="http://schemas.microsoft.com/office/drawing/2014/main" id="{E7505FB5-98F5-4CBA-81C3-AB72475A4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280"/>
              <a:ext cx="38" cy="11"/>
            </a:xfrm>
            <a:custGeom>
              <a:avLst/>
              <a:gdLst>
                <a:gd name="T0" fmla="*/ 38 w 38"/>
                <a:gd name="T1" fmla="*/ 5 h 11"/>
                <a:gd name="T2" fmla="*/ 36 w 38"/>
                <a:gd name="T3" fmla="*/ 0 h 11"/>
                <a:gd name="T4" fmla="*/ 0 w 38"/>
                <a:gd name="T5" fmla="*/ 6 h 11"/>
                <a:gd name="T6" fmla="*/ 2 w 38"/>
                <a:gd name="T7" fmla="*/ 11 h 11"/>
                <a:gd name="T8" fmla="*/ 38 w 3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11">
                  <a:moveTo>
                    <a:pt x="38" y="5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108">
              <a:extLst>
                <a:ext uri="{FF2B5EF4-FFF2-40B4-BE49-F238E27FC236}">
                  <a16:creationId xmlns:a16="http://schemas.microsoft.com/office/drawing/2014/main" id="{2C20F1FA-2686-41F8-84A2-49AC8742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2239"/>
              <a:ext cx="29" cy="32"/>
            </a:xfrm>
            <a:custGeom>
              <a:avLst/>
              <a:gdLst>
                <a:gd name="T0" fmla="*/ 29 w 29"/>
                <a:gd name="T1" fmla="*/ 3 h 32"/>
                <a:gd name="T2" fmla="*/ 24 w 29"/>
                <a:gd name="T3" fmla="*/ 0 h 32"/>
                <a:gd name="T4" fmla="*/ 0 w 29"/>
                <a:gd name="T5" fmla="*/ 29 h 32"/>
                <a:gd name="T6" fmla="*/ 5 w 29"/>
                <a:gd name="T7" fmla="*/ 32 h 32"/>
                <a:gd name="T8" fmla="*/ 29 w 29"/>
                <a:gd name="T9" fmla="*/ 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32">
                  <a:moveTo>
                    <a:pt x="29" y="3"/>
                  </a:moveTo>
                  <a:lnTo>
                    <a:pt x="24" y="0"/>
                  </a:lnTo>
                  <a:lnTo>
                    <a:pt x="0" y="29"/>
                  </a:lnTo>
                  <a:lnTo>
                    <a:pt x="5" y="32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09">
              <a:extLst>
                <a:ext uri="{FF2B5EF4-FFF2-40B4-BE49-F238E27FC236}">
                  <a16:creationId xmlns:a16="http://schemas.microsoft.com/office/drawing/2014/main" id="{97A03BC2-7614-4DD1-884D-933D32EE2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2308"/>
              <a:ext cx="42" cy="19"/>
            </a:xfrm>
            <a:custGeom>
              <a:avLst/>
              <a:gdLst>
                <a:gd name="T0" fmla="*/ 39 w 42"/>
                <a:gd name="T1" fmla="*/ 19 h 19"/>
                <a:gd name="T2" fmla="*/ 42 w 42"/>
                <a:gd name="T3" fmla="*/ 14 h 19"/>
                <a:gd name="T4" fmla="*/ 3 w 42"/>
                <a:gd name="T5" fmla="*/ 0 h 19"/>
                <a:gd name="T6" fmla="*/ 0 w 42"/>
                <a:gd name="T7" fmla="*/ 5 h 19"/>
                <a:gd name="T8" fmla="*/ 39 w 42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9">
                  <a:moveTo>
                    <a:pt x="39" y="19"/>
                  </a:moveTo>
                  <a:lnTo>
                    <a:pt x="42" y="14"/>
                  </a:lnTo>
                  <a:lnTo>
                    <a:pt x="3" y="0"/>
                  </a:lnTo>
                  <a:lnTo>
                    <a:pt x="0" y="5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10">
              <a:extLst>
                <a:ext uri="{FF2B5EF4-FFF2-40B4-BE49-F238E27FC236}">
                  <a16:creationId xmlns:a16="http://schemas.microsoft.com/office/drawing/2014/main" id="{96F5DA22-A007-432C-8D0A-E9A3ADC6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27"/>
              <a:ext cx="30" cy="36"/>
            </a:xfrm>
            <a:custGeom>
              <a:avLst/>
              <a:gdLst>
                <a:gd name="T0" fmla="*/ 26 w 30"/>
                <a:gd name="T1" fmla="*/ 36 h 36"/>
                <a:gd name="T2" fmla="*/ 30 w 30"/>
                <a:gd name="T3" fmla="*/ 32 h 36"/>
                <a:gd name="T4" fmla="*/ 4 w 30"/>
                <a:gd name="T5" fmla="*/ 0 h 36"/>
                <a:gd name="T6" fmla="*/ 0 w 30"/>
                <a:gd name="T7" fmla="*/ 4 h 36"/>
                <a:gd name="T8" fmla="*/ 26 w 30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6">
                  <a:moveTo>
                    <a:pt x="26" y="36"/>
                  </a:moveTo>
                  <a:lnTo>
                    <a:pt x="30" y="32"/>
                  </a:lnTo>
                  <a:lnTo>
                    <a:pt x="4" y="0"/>
                  </a:lnTo>
                  <a:lnTo>
                    <a:pt x="0" y="4"/>
                  </a:lnTo>
                  <a:lnTo>
                    <a:pt x="2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111">
              <a:extLst>
                <a:ext uri="{FF2B5EF4-FFF2-40B4-BE49-F238E27FC236}">
                  <a16:creationId xmlns:a16="http://schemas.microsoft.com/office/drawing/2014/main" id="{BE9E8389-CCB5-4951-9CF8-C13CA2D47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2115"/>
              <a:ext cx="47" cy="68"/>
            </a:xfrm>
            <a:custGeom>
              <a:avLst/>
              <a:gdLst>
                <a:gd name="T0" fmla="*/ 9 w 47"/>
                <a:gd name="T1" fmla="*/ 0 h 68"/>
                <a:gd name="T2" fmla="*/ 11 w 47"/>
                <a:gd name="T3" fmla="*/ 7 h 68"/>
                <a:gd name="T4" fmla="*/ 16 w 47"/>
                <a:gd name="T5" fmla="*/ 16 h 68"/>
                <a:gd name="T6" fmla="*/ 25 w 47"/>
                <a:gd name="T7" fmla="*/ 31 h 68"/>
                <a:gd name="T8" fmla="*/ 38 w 47"/>
                <a:gd name="T9" fmla="*/ 48 h 68"/>
                <a:gd name="T10" fmla="*/ 47 w 47"/>
                <a:gd name="T11" fmla="*/ 64 h 68"/>
                <a:gd name="T12" fmla="*/ 39 w 47"/>
                <a:gd name="T13" fmla="*/ 68 h 68"/>
                <a:gd name="T14" fmla="*/ 30 w 47"/>
                <a:gd name="T15" fmla="*/ 52 h 68"/>
                <a:gd name="T16" fmla="*/ 18 w 47"/>
                <a:gd name="T17" fmla="*/ 37 h 68"/>
                <a:gd name="T18" fmla="*/ 8 w 47"/>
                <a:gd name="T19" fmla="*/ 20 h 68"/>
                <a:gd name="T20" fmla="*/ 3 w 47"/>
                <a:gd name="T21" fmla="*/ 11 h 68"/>
                <a:gd name="T22" fmla="*/ 0 w 47"/>
                <a:gd name="T23" fmla="*/ 2 h 68"/>
                <a:gd name="T24" fmla="*/ 9 w 47"/>
                <a:gd name="T25" fmla="*/ 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8">
                  <a:moveTo>
                    <a:pt x="9" y="0"/>
                  </a:moveTo>
                  <a:lnTo>
                    <a:pt x="11" y="7"/>
                  </a:lnTo>
                  <a:lnTo>
                    <a:pt x="16" y="16"/>
                  </a:lnTo>
                  <a:lnTo>
                    <a:pt x="25" y="31"/>
                  </a:lnTo>
                  <a:lnTo>
                    <a:pt x="38" y="48"/>
                  </a:lnTo>
                  <a:lnTo>
                    <a:pt x="47" y="64"/>
                  </a:lnTo>
                  <a:lnTo>
                    <a:pt x="39" y="68"/>
                  </a:lnTo>
                  <a:lnTo>
                    <a:pt x="30" y="52"/>
                  </a:lnTo>
                  <a:lnTo>
                    <a:pt x="18" y="37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112">
              <a:extLst>
                <a:ext uri="{FF2B5EF4-FFF2-40B4-BE49-F238E27FC236}">
                  <a16:creationId xmlns:a16="http://schemas.microsoft.com/office/drawing/2014/main" id="{74CA8112-D1C7-4C9E-98F5-D35A58018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130"/>
              <a:ext cx="51" cy="69"/>
            </a:xfrm>
            <a:custGeom>
              <a:avLst/>
              <a:gdLst>
                <a:gd name="T0" fmla="*/ 8 w 51"/>
                <a:gd name="T1" fmla="*/ 0 h 69"/>
                <a:gd name="T2" fmla="*/ 12 w 51"/>
                <a:gd name="T3" fmla="*/ 9 h 69"/>
                <a:gd name="T4" fmla="*/ 16 w 51"/>
                <a:gd name="T5" fmla="*/ 16 h 69"/>
                <a:gd name="T6" fmla="*/ 27 w 51"/>
                <a:gd name="T7" fmla="*/ 32 h 69"/>
                <a:gd name="T8" fmla="*/ 39 w 51"/>
                <a:gd name="T9" fmla="*/ 48 h 69"/>
                <a:gd name="T10" fmla="*/ 51 w 51"/>
                <a:gd name="T11" fmla="*/ 65 h 69"/>
                <a:gd name="T12" fmla="*/ 43 w 51"/>
                <a:gd name="T13" fmla="*/ 69 h 69"/>
                <a:gd name="T14" fmla="*/ 32 w 51"/>
                <a:gd name="T15" fmla="*/ 54 h 69"/>
                <a:gd name="T16" fmla="*/ 20 w 51"/>
                <a:gd name="T17" fmla="*/ 38 h 69"/>
                <a:gd name="T18" fmla="*/ 9 w 51"/>
                <a:gd name="T19" fmla="*/ 22 h 69"/>
                <a:gd name="T20" fmla="*/ 4 w 51"/>
                <a:gd name="T21" fmla="*/ 13 h 69"/>
                <a:gd name="T22" fmla="*/ 0 w 51"/>
                <a:gd name="T23" fmla="*/ 4 h 69"/>
                <a:gd name="T24" fmla="*/ 8 w 51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69">
                  <a:moveTo>
                    <a:pt x="8" y="0"/>
                  </a:moveTo>
                  <a:lnTo>
                    <a:pt x="12" y="9"/>
                  </a:lnTo>
                  <a:lnTo>
                    <a:pt x="16" y="16"/>
                  </a:lnTo>
                  <a:lnTo>
                    <a:pt x="27" y="32"/>
                  </a:lnTo>
                  <a:lnTo>
                    <a:pt x="39" y="48"/>
                  </a:lnTo>
                  <a:lnTo>
                    <a:pt x="51" y="65"/>
                  </a:lnTo>
                  <a:lnTo>
                    <a:pt x="43" y="69"/>
                  </a:lnTo>
                  <a:lnTo>
                    <a:pt x="32" y="54"/>
                  </a:lnTo>
                  <a:lnTo>
                    <a:pt x="20" y="38"/>
                  </a:lnTo>
                  <a:lnTo>
                    <a:pt x="9" y="22"/>
                  </a:lnTo>
                  <a:lnTo>
                    <a:pt x="4" y="13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113">
              <a:extLst>
                <a:ext uri="{FF2B5EF4-FFF2-40B4-BE49-F238E27FC236}">
                  <a16:creationId xmlns:a16="http://schemas.microsoft.com/office/drawing/2014/main" id="{6F026C25-6C79-41F9-A008-9816052F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2097"/>
              <a:ext cx="47" cy="74"/>
            </a:xfrm>
            <a:custGeom>
              <a:avLst/>
              <a:gdLst>
                <a:gd name="T0" fmla="*/ 9 w 47"/>
                <a:gd name="T1" fmla="*/ 0 h 74"/>
                <a:gd name="T2" fmla="*/ 11 w 47"/>
                <a:gd name="T3" fmla="*/ 8 h 74"/>
                <a:gd name="T4" fmla="*/ 15 w 47"/>
                <a:gd name="T5" fmla="*/ 17 h 74"/>
                <a:gd name="T6" fmla="*/ 26 w 47"/>
                <a:gd name="T7" fmla="*/ 35 h 74"/>
                <a:gd name="T8" fmla="*/ 38 w 47"/>
                <a:gd name="T9" fmla="*/ 53 h 74"/>
                <a:gd name="T10" fmla="*/ 47 w 47"/>
                <a:gd name="T11" fmla="*/ 70 h 74"/>
                <a:gd name="T12" fmla="*/ 39 w 47"/>
                <a:gd name="T13" fmla="*/ 74 h 74"/>
                <a:gd name="T14" fmla="*/ 30 w 47"/>
                <a:gd name="T15" fmla="*/ 57 h 74"/>
                <a:gd name="T16" fmla="*/ 18 w 47"/>
                <a:gd name="T17" fmla="*/ 39 h 74"/>
                <a:gd name="T18" fmla="*/ 7 w 47"/>
                <a:gd name="T19" fmla="*/ 21 h 74"/>
                <a:gd name="T20" fmla="*/ 3 w 47"/>
                <a:gd name="T21" fmla="*/ 12 h 74"/>
                <a:gd name="T22" fmla="*/ 0 w 47"/>
                <a:gd name="T23" fmla="*/ 2 h 74"/>
                <a:gd name="T24" fmla="*/ 9 w 47"/>
                <a:gd name="T25" fmla="*/ 0 h 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74">
                  <a:moveTo>
                    <a:pt x="9" y="0"/>
                  </a:moveTo>
                  <a:lnTo>
                    <a:pt x="11" y="8"/>
                  </a:lnTo>
                  <a:lnTo>
                    <a:pt x="15" y="17"/>
                  </a:lnTo>
                  <a:lnTo>
                    <a:pt x="26" y="35"/>
                  </a:lnTo>
                  <a:lnTo>
                    <a:pt x="38" y="53"/>
                  </a:lnTo>
                  <a:lnTo>
                    <a:pt x="47" y="70"/>
                  </a:lnTo>
                  <a:lnTo>
                    <a:pt x="39" y="74"/>
                  </a:lnTo>
                  <a:lnTo>
                    <a:pt x="30" y="57"/>
                  </a:lnTo>
                  <a:lnTo>
                    <a:pt x="18" y="39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114">
              <a:extLst>
                <a:ext uri="{FF2B5EF4-FFF2-40B4-BE49-F238E27FC236}">
                  <a16:creationId xmlns:a16="http://schemas.microsoft.com/office/drawing/2014/main" id="{7EBB416C-1E32-4B59-B11E-D20A674D9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2067"/>
              <a:ext cx="47" cy="81"/>
            </a:xfrm>
            <a:custGeom>
              <a:avLst/>
              <a:gdLst>
                <a:gd name="T0" fmla="*/ 9 w 47"/>
                <a:gd name="T1" fmla="*/ 0 h 81"/>
                <a:gd name="T2" fmla="*/ 12 w 47"/>
                <a:gd name="T3" fmla="*/ 8 h 81"/>
                <a:gd name="T4" fmla="*/ 16 w 47"/>
                <a:gd name="T5" fmla="*/ 18 h 81"/>
                <a:gd name="T6" fmla="*/ 27 w 47"/>
                <a:gd name="T7" fmla="*/ 38 h 81"/>
                <a:gd name="T8" fmla="*/ 47 w 47"/>
                <a:gd name="T9" fmla="*/ 77 h 81"/>
                <a:gd name="T10" fmla="*/ 39 w 47"/>
                <a:gd name="T11" fmla="*/ 81 h 81"/>
                <a:gd name="T12" fmla="*/ 19 w 47"/>
                <a:gd name="T13" fmla="*/ 42 h 81"/>
                <a:gd name="T14" fmla="*/ 8 w 47"/>
                <a:gd name="T15" fmla="*/ 22 h 81"/>
                <a:gd name="T16" fmla="*/ 4 w 47"/>
                <a:gd name="T17" fmla="*/ 12 h 81"/>
                <a:gd name="T18" fmla="*/ 0 w 47"/>
                <a:gd name="T19" fmla="*/ 2 h 81"/>
                <a:gd name="T20" fmla="*/ 9 w 47"/>
                <a:gd name="T21" fmla="*/ 0 h 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1">
                  <a:moveTo>
                    <a:pt x="9" y="0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27" y="38"/>
                  </a:lnTo>
                  <a:lnTo>
                    <a:pt x="47" y="77"/>
                  </a:lnTo>
                  <a:lnTo>
                    <a:pt x="39" y="81"/>
                  </a:lnTo>
                  <a:lnTo>
                    <a:pt x="19" y="42"/>
                  </a:lnTo>
                  <a:lnTo>
                    <a:pt x="8" y="2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115">
              <a:extLst>
                <a:ext uri="{FF2B5EF4-FFF2-40B4-BE49-F238E27FC236}">
                  <a16:creationId xmlns:a16="http://schemas.microsoft.com/office/drawing/2014/main" id="{C2B892E1-C49B-4D6E-82EF-DA7199973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2143"/>
              <a:ext cx="50" cy="64"/>
            </a:xfrm>
            <a:custGeom>
              <a:avLst/>
              <a:gdLst>
                <a:gd name="T0" fmla="*/ 8 w 50"/>
                <a:gd name="T1" fmla="*/ 0 h 64"/>
                <a:gd name="T2" fmla="*/ 12 w 50"/>
                <a:gd name="T3" fmla="*/ 8 h 64"/>
                <a:gd name="T4" fmla="*/ 16 w 50"/>
                <a:gd name="T5" fmla="*/ 15 h 64"/>
                <a:gd name="T6" fmla="*/ 27 w 50"/>
                <a:gd name="T7" fmla="*/ 29 h 64"/>
                <a:gd name="T8" fmla="*/ 39 w 50"/>
                <a:gd name="T9" fmla="*/ 42 h 64"/>
                <a:gd name="T10" fmla="*/ 50 w 50"/>
                <a:gd name="T11" fmla="*/ 58 h 64"/>
                <a:gd name="T12" fmla="*/ 43 w 50"/>
                <a:gd name="T13" fmla="*/ 64 h 64"/>
                <a:gd name="T14" fmla="*/ 32 w 50"/>
                <a:gd name="T15" fmla="*/ 48 h 64"/>
                <a:gd name="T16" fmla="*/ 20 w 50"/>
                <a:gd name="T17" fmla="*/ 35 h 64"/>
                <a:gd name="T18" fmla="*/ 9 w 50"/>
                <a:gd name="T19" fmla="*/ 21 h 64"/>
                <a:gd name="T20" fmla="*/ 4 w 50"/>
                <a:gd name="T21" fmla="*/ 12 h 64"/>
                <a:gd name="T22" fmla="*/ 0 w 50"/>
                <a:gd name="T23" fmla="*/ 4 h 64"/>
                <a:gd name="T24" fmla="*/ 8 w 50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0" h="64">
                  <a:moveTo>
                    <a:pt x="8" y="0"/>
                  </a:moveTo>
                  <a:lnTo>
                    <a:pt x="12" y="8"/>
                  </a:lnTo>
                  <a:lnTo>
                    <a:pt x="16" y="15"/>
                  </a:lnTo>
                  <a:lnTo>
                    <a:pt x="27" y="29"/>
                  </a:lnTo>
                  <a:lnTo>
                    <a:pt x="39" y="42"/>
                  </a:lnTo>
                  <a:lnTo>
                    <a:pt x="50" y="58"/>
                  </a:lnTo>
                  <a:lnTo>
                    <a:pt x="43" y="64"/>
                  </a:lnTo>
                  <a:lnTo>
                    <a:pt x="32" y="48"/>
                  </a:lnTo>
                  <a:lnTo>
                    <a:pt x="20" y="35"/>
                  </a:lnTo>
                  <a:lnTo>
                    <a:pt x="9" y="21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116">
              <a:extLst>
                <a:ext uri="{FF2B5EF4-FFF2-40B4-BE49-F238E27FC236}">
                  <a16:creationId xmlns:a16="http://schemas.microsoft.com/office/drawing/2014/main" id="{278FB4D3-7AA0-4AF8-A66C-C77ED7662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2156"/>
              <a:ext cx="56" cy="64"/>
            </a:xfrm>
            <a:custGeom>
              <a:avLst/>
              <a:gdLst>
                <a:gd name="T0" fmla="*/ 8 w 56"/>
                <a:gd name="T1" fmla="*/ 0 h 64"/>
                <a:gd name="T2" fmla="*/ 13 w 56"/>
                <a:gd name="T3" fmla="*/ 8 h 64"/>
                <a:gd name="T4" fmla="*/ 17 w 56"/>
                <a:gd name="T5" fmla="*/ 15 h 64"/>
                <a:gd name="T6" fmla="*/ 31 w 56"/>
                <a:gd name="T7" fmla="*/ 29 h 64"/>
                <a:gd name="T8" fmla="*/ 45 w 56"/>
                <a:gd name="T9" fmla="*/ 42 h 64"/>
                <a:gd name="T10" fmla="*/ 56 w 56"/>
                <a:gd name="T11" fmla="*/ 58 h 64"/>
                <a:gd name="T12" fmla="*/ 49 w 56"/>
                <a:gd name="T13" fmla="*/ 64 h 64"/>
                <a:gd name="T14" fmla="*/ 38 w 56"/>
                <a:gd name="T15" fmla="*/ 48 h 64"/>
                <a:gd name="T16" fmla="*/ 25 w 56"/>
                <a:gd name="T17" fmla="*/ 36 h 64"/>
                <a:gd name="T18" fmla="*/ 10 w 56"/>
                <a:gd name="T19" fmla="*/ 21 h 64"/>
                <a:gd name="T20" fmla="*/ 5 w 56"/>
                <a:gd name="T21" fmla="*/ 12 h 64"/>
                <a:gd name="T22" fmla="*/ 0 w 56"/>
                <a:gd name="T23" fmla="*/ 4 h 64"/>
                <a:gd name="T24" fmla="*/ 8 w 56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4">
                  <a:moveTo>
                    <a:pt x="8" y="0"/>
                  </a:moveTo>
                  <a:lnTo>
                    <a:pt x="13" y="8"/>
                  </a:lnTo>
                  <a:lnTo>
                    <a:pt x="17" y="15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56" y="58"/>
                  </a:lnTo>
                  <a:lnTo>
                    <a:pt x="49" y="64"/>
                  </a:lnTo>
                  <a:lnTo>
                    <a:pt x="38" y="48"/>
                  </a:lnTo>
                  <a:lnTo>
                    <a:pt x="25" y="36"/>
                  </a:lnTo>
                  <a:lnTo>
                    <a:pt x="10" y="21"/>
                  </a:lnTo>
                  <a:lnTo>
                    <a:pt x="5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117">
              <a:extLst>
                <a:ext uri="{FF2B5EF4-FFF2-40B4-BE49-F238E27FC236}">
                  <a16:creationId xmlns:a16="http://schemas.microsoft.com/office/drawing/2014/main" id="{D2124471-80BC-4FD3-B735-4463F62C7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2171"/>
              <a:ext cx="55" cy="61"/>
            </a:xfrm>
            <a:custGeom>
              <a:avLst/>
              <a:gdLst>
                <a:gd name="T0" fmla="*/ 6 w 55"/>
                <a:gd name="T1" fmla="*/ 0 h 61"/>
                <a:gd name="T2" fmla="*/ 14 w 55"/>
                <a:gd name="T3" fmla="*/ 6 h 61"/>
                <a:gd name="T4" fmla="*/ 22 w 55"/>
                <a:gd name="T5" fmla="*/ 13 h 61"/>
                <a:gd name="T6" fmla="*/ 34 w 55"/>
                <a:gd name="T7" fmla="*/ 26 h 61"/>
                <a:gd name="T8" fmla="*/ 46 w 55"/>
                <a:gd name="T9" fmla="*/ 42 h 61"/>
                <a:gd name="T10" fmla="*/ 55 w 55"/>
                <a:gd name="T11" fmla="*/ 57 h 61"/>
                <a:gd name="T12" fmla="*/ 47 w 55"/>
                <a:gd name="T13" fmla="*/ 61 h 61"/>
                <a:gd name="T14" fmla="*/ 38 w 55"/>
                <a:gd name="T15" fmla="*/ 46 h 61"/>
                <a:gd name="T16" fmla="*/ 27 w 55"/>
                <a:gd name="T17" fmla="*/ 32 h 61"/>
                <a:gd name="T18" fmla="*/ 16 w 55"/>
                <a:gd name="T19" fmla="*/ 20 h 61"/>
                <a:gd name="T20" fmla="*/ 8 w 55"/>
                <a:gd name="T21" fmla="*/ 13 h 61"/>
                <a:gd name="T22" fmla="*/ 0 w 55"/>
                <a:gd name="T23" fmla="*/ 7 h 61"/>
                <a:gd name="T24" fmla="*/ 6 w 5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61">
                  <a:moveTo>
                    <a:pt x="6" y="0"/>
                  </a:moveTo>
                  <a:lnTo>
                    <a:pt x="14" y="6"/>
                  </a:lnTo>
                  <a:lnTo>
                    <a:pt x="22" y="13"/>
                  </a:lnTo>
                  <a:lnTo>
                    <a:pt x="34" y="26"/>
                  </a:lnTo>
                  <a:lnTo>
                    <a:pt x="46" y="42"/>
                  </a:lnTo>
                  <a:lnTo>
                    <a:pt x="55" y="57"/>
                  </a:lnTo>
                  <a:lnTo>
                    <a:pt x="47" y="61"/>
                  </a:lnTo>
                  <a:lnTo>
                    <a:pt x="38" y="46"/>
                  </a:lnTo>
                  <a:lnTo>
                    <a:pt x="27" y="32"/>
                  </a:lnTo>
                  <a:lnTo>
                    <a:pt x="16" y="20"/>
                  </a:lnTo>
                  <a:lnTo>
                    <a:pt x="8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118">
              <a:extLst>
                <a:ext uri="{FF2B5EF4-FFF2-40B4-BE49-F238E27FC236}">
                  <a16:creationId xmlns:a16="http://schemas.microsoft.com/office/drawing/2014/main" id="{F4855243-A892-4C3E-A454-4510CB82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180"/>
              <a:ext cx="36" cy="58"/>
            </a:xfrm>
            <a:custGeom>
              <a:avLst/>
              <a:gdLst>
                <a:gd name="T0" fmla="*/ 8 w 36"/>
                <a:gd name="T1" fmla="*/ 0 h 58"/>
                <a:gd name="T2" fmla="*/ 15 w 36"/>
                <a:gd name="T3" fmla="*/ 15 h 58"/>
                <a:gd name="T4" fmla="*/ 21 w 36"/>
                <a:gd name="T5" fmla="*/ 28 h 58"/>
                <a:gd name="T6" fmla="*/ 36 w 36"/>
                <a:gd name="T7" fmla="*/ 54 h 58"/>
                <a:gd name="T8" fmla="*/ 28 w 36"/>
                <a:gd name="T9" fmla="*/ 58 h 58"/>
                <a:gd name="T10" fmla="*/ 13 w 36"/>
                <a:gd name="T11" fmla="*/ 32 h 58"/>
                <a:gd name="T12" fmla="*/ 7 w 36"/>
                <a:gd name="T13" fmla="*/ 19 h 58"/>
                <a:gd name="T14" fmla="*/ 0 w 36"/>
                <a:gd name="T15" fmla="*/ 4 h 58"/>
                <a:gd name="T16" fmla="*/ 8 w 36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" h="58">
                  <a:moveTo>
                    <a:pt x="8" y="0"/>
                  </a:moveTo>
                  <a:lnTo>
                    <a:pt x="15" y="15"/>
                  </a:lnTo>
                  <a:lnTo>
                    <a:pt x="21" y="28"/>
                  </a:lnTo>
                  <a:lnTo>
                    <a:pt x="36" y="54"/>
                  </a:lnTo>
                  <a:lnTo>
                    <a:pt x="28" y="58"/>
                  </a:lnTo>
                  <a:lnTo>
                    <a:pt x="13" y="32"/>
                  </a:lnTo>
                  <a:lnTo>
                    <a:pt x="7" y="19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119">
              <a:extLst>
                <a:ext uri="{FF2B5EF4-FFF2-40B4-BE49-F238E27FC236}">
                  <a16:creationId xmlns:a16="http://schemas.microsoft.com/office/drawing/2014/main" id="{B917C75F-4D7B-46EA-99EA-70B3FFD3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194"/>
              <a:ext cx="47" cy="51"/>
            </a:xfrm>
            <a:custGeom>
              <a:avLst/>
              <a:gdLst>
                <a:gd name="T0" fmla="*/ 6 w 47"/>
                <a:gd name="T1" fmla="*/ 0 h 51"/>
                <a:gd name="T2" fmla="*/ 18 w 47"/>
                <a:gd name="T3" fmla="*/ 10 h 51"/>
                <a:gd name="T4" fmla="*/ 28 w 47"/>
                <a:gd name="T5" fmla="*/ 20 h 51"/>
                <a:gd name="T6" fmla="*/ 37 w 47"/>
                <a:gd name="T7" fmla="*/ 32 h 51"/>
                <a:gd name="T8" fmla="*/ 47 w 47"/>
                <a:gd name="T9" fmla="*/ 47 h 51"/>
                <a:gd name="T10" fmla="*/ 39 w 47"/>
                <a:gd name="T11" fmla="*/ 51 h 51"/>
                <a:gd name="T12" fmla="*/ 30 w 47"/>
                <a:gd name="T13" fmla="*/ 38 h 51"/>
                <a:gd name="T14" fmla="*/ 21 w 47"/>
                <a:gd name="T15" fmla="*/ 26 h 51"/>
                <a:gd name="T16" fmla="*/ 12 w 47"/>
                <a:gd name="T17" fmla="*/ 17 h 51"/>
                <a:gd name="T18" fmla="*/ 0 w 47"/>
                <a:gd name="T19" fmla="*/ 7 h 51"/>
                <a:gd name="T20" fmla="*/ 6 w 47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51">
                  <a:moveTo>
                    <a:pt x="6" y="0"/>
                  </a:moveTo>
                  <a:lnTo>
                    <a:pt x="18" y="10"/>
                  </a:lnTo>
                  <a:lnTo>
                    <a:pt x="28" y="20"/>
                  </a:lnTo>
                  <a:lnTo>
                    <a:pt x="37" y="32"/>
                  </a:lnTo>
                  <a:lnTo>
                    <a:pt x="47" y="47"/>
                  </a:lnTo>
                  <a:lnTo>
                    <a:pt x="39" y="51"/>
                  </a:lnTo>
                  <a:lnTo>
                    <a:pt x="30" y="38"/>
                  </a:lnTo>
                  <a:lnTo>
                    <a:pt x="21" y="26"/>
                  </a:lnTo>
                  <a:lnTo>
                    <a:pt x="12" y="17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120">
              <a:extLst>
                <a:ext uri="{FF2B5EF4-FFF2-40B4-BE49-F238E27FC236}">
                  <a16:creationId xmlns:a16="http://schemas.microsoft.com/office/drawing/2014/main" id="{F1708813-AFF4-4FD0-9037-5799BCDF0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" y="2210"/>
              <a:ext cx="39" cy="43"/>
            </a:xfrm>
            <a:custGeom>
              <a:avLst/>
              <a:gdLst>
                <a:gd name="T0" fmla="*/ 7 w 39"/>
                <a:gd name="T1" fmla="*/ 0 h 43"/>
                <a:gd name="T2" fmla="*/ 15 w 39"/>
                <a:gd name="T3" fmla="*/ 9 h 43"/>
                <a:gd name="T4" fmla="*/ 22 w 39"/>
                <a:gd name="T5" fmla="*/ 16 h 43"/>
                <a:gd name="T6" fmla="*/ 29 w 39"/>
                <a:gd name="T7" fmla="*/ 25 h 43"/>
                <a:gd name="T8" fmla="*/ 39 w 39"/>
                <a:gd name="T9" fmla="*/ 39 h 43"/>
                <a:gd name="T10" fmla="*/ 31 w 39"/>
                <a:gd name="T11" fmla="*/ 43 h 43"/>
                <a:gd name="T12" fmla="*/ 22 w 39"/>
                <a:gd name="T13" fmla="*/ 31 h 43"/>
                <a:gd name="T14" fmla="*/ 15 w 39"/>
                <a:gd name="T15" fmla="*/ 22 h 43"/>
                <a:gd name="T16" fmla="*/ 8 w 39"/>
                <a:gd name="T17" fmla="*/ 15 h 43"/>
                <a:gd name="T18" fmla="*/ 0 w 39"/>
                <a:gd name="T19" fmla="*/ 6 h 43"/>
                <a:gd name="T20" fmla="*/ 7 w 39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3">
                  <a:moveTo>
                    <a:pt x="7" y="0"/>
                  </a:moveTo>
                  <a:lnTo>
                    <a:pt x="15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9" y="39"/>
                  </a:lnTo>
                  <a:lnTo>
                    <a:pt x="31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8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21">
              <a:extLst>
                <a:ext uri="{FF2B5EF4-FFF2-40B4-BE49-F238E27FC236}">
                  <a16:creationId xmlns:a16="http://schemas.microsoft.com/office/drawing/2014/main" id="{AF1098A6-B5CB-4EAA-A8E4-3EFD6DC16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223"/>
              <a:ext cx="38" cy="43"/>
            </a:xfrm>
            <a:custGeom>
              <a:avLst/>
              <a:gdLst>
                <a:gd name="T0" fmla="*/ 7 w 38"/>
                <a:gd name="T1" fmla="*/ 0 h 43"/>
                <a:gd name="T2" fmla="*/ 14 w 38"/>
                <a:gd name="T3" fmla="*/ 9 h 43"/>
                <a:gd name="T4" fmla="*/ 22 w 38"/>
                <a:gd name="T5" fmla="*/ 16 h 43"/>
                <a:gd name="T6" fmla="*/ 29 w 38"/>
                <a:gd name="T7" fmla="*/ 25 h 43"/>
                <a:gd name="T8" fmla="*/ 38 w 38"/>
                <a:gd name="T9" fmla="*/ 39 h 43"/>
                <a:gd name="T10" fmla="*/ 30 w 38"/>
                <a:gd name="T11" fmla="*/ 43 h 43"/>
                <a:gd name="T12" fmla="*/ 22 w 38"/>
                <a:gd name="T13" fmla="*/ 31 h 43"/>
                <a:gd name="T14" fmla="*/ 15 w 38"/>
                <a:gd name="T15" fmla="*/ 22 h 43"/>
                <a:gd name="T16" fmla="*/ 7 w 38"/>
                <a:gd name="T17" fmla="*/ 15 h 43"/>
                <a:gd name="T18" fmla="*/ 0 w 38"/>
                <a:gd name="T19" fmla="*/ 6 h 43"/>
                <a:gd name="T20" fmla="*/ 7 w 38"/>
                <a:gd name="T21" fmla="*/ 0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" h="43">
                  <a:moveTo>
                    <a:pt x="7" y="0"/>
                  </a:moveTo>
                  <a:lnTo>
                    <a:pt x="14" y="9"/>
                  </a:lnTo>
                  <a:lnTo>
                    <a:pt x="22" y="16"/>
                  </a:lnTo>
                  <a:lnTo>
                    <a:pt x="29" y="25"/>
                  </a:lnTo>
                  <a:lnTo>
                    <a:pt x="38" y="39"/>
                  </a:lnTo>
                  <a:lnTo>
                    <a:pt x="30" y="43"/>
                  </a:lnTo>
                  <a:lnTo>
                    <a:pt x="22" y="31"/>
                  </a:lnTo>
                  <a:lnTo>
                    <a:pt x="15" y="22"/>
                  </a:lnTo>
                  <a:lnTo>
                    <a:pt x="7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22">
              <a:extLst>
                <a:ext uri="{FF2B5EF4-FFF2-40B4-BE49-F238E27FC236}">
                  <a16:creationId xmlns:a16="http://schemas.microsoft.com/office/drawing/2014/main" id="{B2892610-0F84-47F4-8C32-4B12FE512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23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3 h 38"/>
                <a:gd name="T6" fmla="*/ 29 w 37"/>
                <a:gd name="T7" fmla="*/ 19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5 h 38"/>
                <a:gd name="T14" fmla="*/ 16 w 37"/>
                <a:gd name="T15" fmla="*/ 20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3"/>
                  </a:lnTo>
                  <a:lnTo>
                    <a:pt x="29" y="19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5"/>
                  </a:lnTo>
                  <a:lnTo>
                    <a:pt x="16" y="20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23">
              <a:extLst>
                <a:ext uri="{FF2B5EF4-FFF2-40B4-BE49-F238E27FC236}">
                  <a16:creationId xmlns:a16="http://schemas.microsoft.com/office/drawing/2014/main" id="{783A3A80-6B5B-41AA-9AB0-B30F259E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2245"/>
              <a:ext cx="37" cy="38"/>
            </a:xfrm>
            <a:custGeom>
              <a:avLst/>
              <a:gdLst>
                <a:gd name="T0" fmla="*/ 7 w 37"/>
                <a:gd name="T1" fmla="*/ 0 h 38"/>
                <a:gd name="T2" fmla="*/ 15 w 37"/>
                <a:gd name="T3" fmla="*/ 8 h 38"/>
                <a:gd name="T4" fmla="*/ 22 w 37"/>
                <a:gd name="T5" fmla="*/ 14 h 38"/>
                <a:gd name="T6" fmla="*/ 29 w 37"/>
                <a:gd name="T7" fmla="*/ 20 h 38"/>
                <a:gd name="T8" fmla="*/ 37 w 37"/>
                <a:gd name="T9" fmla="*/ 32 h 38"/>
                <a:gd name="T10" fmla="*/ 30 w 37"/>
                <a:gd name="T11" fmla="*/ 38 h 38"/>
                <a:gd name="T12" fmla="*/ 22 w 37"/>
                <a:gd name="T13" fmla="*/ 26 h 38"/>
                <a:gd name="T14" fmla="*/ 16 w 37"/>
                <a:gd name="T15" fmla="*/ 21 h 38"/>
                <a:gd name="T16" fmla="*/ 9 w 37"/>
                <a:gd name="T17" fmla="*/ 15 h 38"/>
                <a:gd name="T18" fmla="*/ 0 w 37"/>
                <a:gd name="T19" fmla="*/ 6 h 38"/>
                <a:gd name="T20" fmla="*/ 7 w 37"/>
                <a:gd name="T21" fmla="*/ 0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8">
                  <a:moveTo>
                    <a:pt x="7" y="0"/>
                  </a:moveTo>
                  <a:lnTo>
                    <a:pt x="15" y="8"/>
                  </a:lnTo>
                  <a:lnTo>
                    <a:pt x="22" y="14"/>
                  </a:lnTo>
                  <a:lnTo>
                    <a:pt x="29" y="20"/>
                  </a:lnTo>
                  <a:lnTo>
                    <a:pt x="37" y="32"/>
                  </a:lnTo>
                  <a:lnTo>
                    <a:pt x="30" y="38"/>
                  </a:lnTo>
                  <a:lnTo>
                    <a:pt x="22" y="26"/>
                  </a:lnTo>
                  <a:lnTo>
                    <a:pt x="16" y="21"/>
                  </a:lnTo>
                  <a:lnTo>
                    <a:pt x="9" y="15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3516" name="Line 124">
            <a:extLst>
              <a:ext uri="{FF2B5EF4-FFF2-40B4-BE49-F238E27FC236}">
                <a16:creationId xmlns:a16="http://schemas.microsoft.com/office/drawing/2014/main" id="{3DCFF211-8CFC-481D-B5CB-257E9262A1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28925" y="2366963"/>
            <a:ext cx="3676650" cy="262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3517" name="Line 125">
            <a:extLst>
              <a:ext uri="{FF2B5EF4-FFF2-40B4-BE49-F238E27FC236}">
                <a16:creationId xmlns:a16="http://schemas.microsoft.com/office/drawing/2014/main" id="{C33B8BFB-88FA-48EB-9BF4-A93C45C71B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6925" y="3624263"/>
            <a:ext cx="438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4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4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4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872255D-EA41-4A07-A877-A375B60F6B6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altLang="en-US"/>
              <a:t>Calculate Normal</a:t>
            </a:r>
          </a:p>
        </p:txBody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F28921A9-2ABD-48BB-8722-B0BD3F502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663" y="1235075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N = P(</a:t>
            </a:r>
            <a:r>
              <a:rPr lang="en-US" altLang="en-US" i="1"/>
              <a:t>t</a:t>
            </a:r>
            <a:r>
              <a:rPr lang="en-US" altLang="en-US"/>
              <a:t>) – C … and remember N/|N|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0DCBE73-26F6-45CA-9BB4-B00F9A7D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867150"/>
            <a:ext cx="6604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Line 5">
            <a:extLst>
              <a:ext uri="{FF2B5EF4-FFF2-40B4-BE49-F238E27FC236}">
                <a16:creationId xmlns:a16="http://schemas.microsoft.com/office/drawing/2014/main" id="{8ED80A70-CB7A-4775-BDFD-5E9C65D308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232275"/>
            <a:ext cx="1027113" cy="1111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FBA04F55-A19A-444A-A354-73B14A99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2746375" cy="27463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C0749DD8-F95C-461D-AE69-DA2F9ACAB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1512" name="Line 8">
            <a:extLst>
              <a:ext uri="{FF2B5EF4-FFF2-40B4-BE49-F238E27FC236}">
                <a16:creationId xmlns:a16="http://schemas.microsoft.com/office/drawing/2014/main" id="{F7607E7E-C54C-49AA-88B6-F71DCBFFA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2575" y="3082925"/>
            <a:ext cx="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BCEF1C02-E841-4FF0-8B5E-6402B480A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616325"/>
            <a:ext cx="457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B6E12CF7-0D93-4103-AF22-BFBD3CD2B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81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F6177AF2-59F0-438D-8C75-BBFC264C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1516" name="Line 13">
            <a:extLst>
              <a:ext uri="{FF2B5EF4-FFF2-40B4-BE49-F238E27FC236}">
                <a16:creationId xmlns:a16="http://schemas.microsoft.com/office/drawing/2014/main" id="{07E650FB-074A-4CEC-A1E7-A2A346932F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4057650"/>
            <a:ext cx="7510463" cy="74295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>
            <a:extLst>
              <a:ext uri="{FF2B5EF4-FFF2-40B4-BE49-F238E27FC236}">
                <a16:creationId xmlns:a16="http://schemas.microsoft.com/office/drawing/2014/main" id="{49D9553C-DC54-4ACD-96D0-B86DD0A33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0350" y="3616325"/>
            <a:ext cx="1077913" cy="819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Oval 15">
            <a:extLst>
              <a:ext uri="{FF2B5EF4-FFF2-40B4-BE49-F238E27FC236}">
                <a16:creationId xmlns:a16="http://schemas.microsoft.com/office/drawing/2014/main" id="{D568B7A5-B961-478A-8C23-81CB6356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25" y="4319588"/>
            <a:ext cx="307975" cy="30797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519" name="Line 16">
            <a:extLst>
              <a:ext uri="{FF2B5EF4-FFF2-40B4-BE49-F238E27FC236}">
                <a16:creationId xmlns:a16="http://schemas.microsoft.com/office/drawing/2014/main" id="{FE675366-9074-4DAC-B1A7-752580801E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7800" y="4105275"/>
            <a:ext cx="21336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Text Box 17">
            <a:extLst>
              <a:ext uri="{FF2B5EF4-FFF2-40B4-BE49-F238E27FC236}">
                <a16:creationId xmlns:a16="http://schemas.microsoft.com/office/drawing/2014/main" id="{2610FE24-EA21-4013-BEDB-EE43F80AE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3700463"/>
            <a:ext cx="325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en-US" altLang="en-US" sz="4000" baseline="-25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21" name="Text Box 18">
            <a:extLst>
              <a:ext uri="{FF2B5EF4-FFF2-40B4-BE49-F238E27FC236}">
                <a16:creationId xmlns:a16="http://schemas.microsoft.com/office/drawing/2014/main" id="{BD5A717C-F93B-486F-8D02-B9F14C255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8200"/>
            <a:ext cx="55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en-US" altLang="en-US" sz="4000" baseline="-25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5459" name="Line 19">
            <a:extLst>
              <a:ext uri="{FF2B5EF4-FFF2-40B4-BE49-F238E27FC236}">
                <a16:creationId xmlns:a16="http://schemas.microsoft.com/office/drawing/2014/main" id="{4067F639-51A3-43E6-A109-57AEE75D7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4497388"/>
            <a:ext cx="1077913" cy="8191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5460" name="Text Box 20">
            <a:extLst>
              <a:ext uri="{FF2B5EF4-FFF2-40B4-BE49-F238E27FC236}">
                <a16:creationId xmlns:a16="http://schemas.microsoft.com/office/drawing/2014/main" id="{B3A52610-40F1-4B9C-BB36-C8CD89A1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34000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normal</a:t>
            </a:r>
            <a:endParaRPr lang="en-US" altLang="en-US" sz="3200" baseline="-25000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 autoUpdateAnimBg="0" advAuto="0"/>
      <p:bldP spid="4454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1DFB782-45EE-403A-9253-C2BCB2ADB4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Closest Sphere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B88C29-2AE8-4E26-B8B8-342CCBF6C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Minimum search problem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B050"/>
                </a:solidFill>
              </a:rPr>
              <a:t>For each pixel </a:t>
            </a:r>
            <a:r>
              <a:rPr lang="en-US" altLang="en-US" sz="2000"/>
              <a:t>{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form ray from eye through the pixel center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t</a:t>
            </a:r>
            <a:r>
              <a:rPr lang="en-US" altLang="en-US" sz="2000" baseline="-25000"/>
              <a:t>min</a:t>
            </a:r>
            <a:r>
              <a:rPr lang="en-US" altLang="en-US" sz="2000"/>
              <a:t> =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latin typeface="Symbol" panose="05050102010706020507" pitchFamily="18" charset="2"/>
              </a:rPr>
              <a:t>¥</a:t>
            </a:r>
            <a:endParaRPr lang="en-US" altLang="en-US" sz="20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For each object </a:t>
            </a:r>
            <a:r>
              <a:rPr lang="en-US" altLang="en-US" sz="2000"/>
              <a:t>{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if (t = </a:t>
            </a:r>
            <a:r>
              <a:rPr lang="en-US" altLang="en-US" sz="2000" i="1"/>
              <a:t>intersect</a:t>
            </a:r>
            <a:r>
              <a:rPr lang="en-US" altLang="en-US" sz="2000"/>
              <a:t>(ray, object)) {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if (t &lt; t</a:t>
            </a:r>
            <a:r>
              <a:rPr lang="en-US" altLang="en-US" baseline="-25000"/>
              <a:t>min</a:t>
            </a:r>
            <a:r>
              <a:rPr lang="en-US" altLang="en-US"/>
              <a:t>) {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closestObject = object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t</a:t>
            </a:r>
            <a:r>
              <a:rPr lang="en-US" altLang="en-US" baseline="-25000"/>
              <a:t>min</a:t>
            </a:r>
            <a:r>
              <a:rPr lang="en-US" altLang="en-US"/>
              <a:t> = t</a:t>
            </a:r>
          </a:p>
          <a:p>
            <a:pPr lvl="3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}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}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}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918522-1F4D-465E-8809-61365D40FC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 Pixel Color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73DC71-7465-4F3D-8826-312E5FE52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if (t</a:t>
            </a:r>
            <a:r>
              <a:rPr lang="en-US" altLang="en-US" sz="2400" baseline="-25000"/>
              <a:t>min</a:t>
            </a:r>
            <a:r>
              <a:rPr lang="en-US" altLang="en-US" sz="2400"/>
              <a:t> ==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Symbol" panose="05050102010706020507" pitchFamily="18" charset="2"/>
              </a:rPr>
              <a:t>¥</a:t>
            </a:r>
            <a:r>
              <a:rPr lang="en-US" altLang="en-US" sz="2400"/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pixelColor = background color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else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	pixelColor = color of object at d along ray (</a:t>
            </a:r>
            <a:r>
              <a:rPr lang="en-US" altLang="en-US" sz="2400">
                <a:solidFill>
                  <a:srgbClr val="FF0000"/>
                </a:solidFill>
              </a:rPr>
              <a:t>shade</a:t>
            </a:r>
            <a:r>
              <a:rPr lang="en-US" altLang="en-US" sz="2400"/>
              <a:t>)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E9FDFE77-FC23-4BC8-B3E7-8F40B16A5A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7700" y="4087813"/>
            <a:ext cx="674688" cy="2016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>
            <a:extLst>
              <a:ext uri="{FF2B5EF4-FFF2-40B4-BE49-F238E27FC236}">
                <a16:creationId xmlns:a16="http://schemas.microsoft.com/office/drawing/2014/main" id="{46F41BCF-4F19-468E-A61C-9DE01F6B0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5" y="3978275"/>
            <a:ext cx="1317625" cy="134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BD0E7645-5F9B-463A-9BE1-F77B4E4CC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2700" y="4471988"/>
            <a:ext cx="2601913" cy="7127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BA4C8660-7ADD-4D38-A18F-56F0DB9E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39957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3560" name="Freeform 8">
            <a:extLst>
              <a:ext uri="{FF2B5EF4-FFF2-40B4-BE49-F238E27FC236}">
                <a16:creationId xmlns:a16="http://schemas.microsoft.com/office/drawing/2014/main" id="{D342754D-FD60-4DD0-A26F-C10EFF78BFB7}"/>
              </a:ext>
            </a:extLst>
          </p:cNvPr>
          <p:cNvSpPr>
            <a:spLocks/>
          </p:cNvSpPr>
          <p:nvPr/>
        </p:nvSpPr>
        <p:spPr bwMode="auto">
          <a:xfrm>
            <a:off x="2449513" y="4162425"/>
            <a:ext cx="2643187" cy="808038"/>
          </a:xfrm>
          <a:custGeom>
            <a:avLst/>
            <a:gdLst>
              <a:gd name="T0" fmla="*/ 2147483647 w 1665"/>
              <a:gd name="T1" fmla="*/ 2147483647 h 509"/>
              <a:gd name="T2" fmla="*/ 2147483647 w 1665"/>
              <a:gd name="T3" fmla="*/ 2147483647 h 509"/>
              <a:gd name="T4" fmla="*/ 2147483647 w 1665"/>
              <a:gd name="T5" fmla="*/ 2147483647 h 509"/>
              <a:gd name="T6" fmla="*/ 2147483647 w 1665"/>
              <a:gd name="T7" fmla="*/ 2147483647 h 509"/>
              <a:gd name="T8" fmla="*/ 2147483647 w 1665"/>
              <a:gd name="T9" fmla="*/ 2147483647 h 509"/>
              <a:gd name="T10" fmla="*/ 2147483647 w 1665"/>
              <a:gd name="T11" fmla="*/ 2147483647 h 509"/>
              <a:gd name="T12" fmla="*/ 2147483647 w 1665"/>
              <a:gd name="T13" fmla="*/ 2147483647 h 5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65" h="509">
                <a:moveTo>
                  <a:pt x="16" y="509"/>
                </a:moveTo>
                <a:cubicBezTo>
                  <a:pt x="8" y="455"/>
                  <a:pt x="0" y="401"/>
                  <a:pt x="124" y="362"/>
                </a:cubicBezTo>
                <a:cubicBezTo>
                  <a:pt x="248" y="323"/>
                  <a:pt x="638" y="311"/>
                  <a:pt x="758" y="275"/>
                </a:cubicBezTo>
                <a:cubicBezTo>
                  <a:pt x="878" y="239"/>
                  <a:pt x="809" y="163"/>
                  <a:pt x="846" y="148"/>
                </a:cubicBezTo>
                <a:cubicBezTo>
                  <a:pt x="883" y="133"/>
                  <a:pt x="891" y="210"/>
                  <a:pt x="982" y="187"/>
                </a:cubicBezTo>
                <a:cubicBezTo>
                  <a:pt x="1073" y="164"/>
                  <a:pt x="1278" y="22"/>
                  <a:pt x="1392" y="11"/>
                </a:cubicBezTo>
                <a:cubicBezTo>
                  <a:pt x="1506" y="0"/>
                  <a:pt x="1618" y="100"/>
                  <a:pt x="1665" y="1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8FDBB591-CD20-4621-8800-63CB28D7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4897438"/>
            <a:ext cx="63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</a:p>
        </p:txBody>
      </p:sp>
      <p:sp>
        <p:nvSpPr>
          <p:cNvPr id="23562" name="Text Box 10">
            <a:extLst>
              <a:ext uri="{FF2B5EF4-FFF2-40B4-BE49-F238E27FC236}">
                <a16:creationId xmlns:a16="http://schemas.microsoft.com/office/drawing/2014/main" id="{45F705DF-6452-455F-B6E6-A92D8CAC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03237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2E0EECD2-F9C8-4454-A395-0B312C260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4960938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D2380B0-5834-4C12-9361-96D599D577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Mirror Reflection</a:t>
            </a:r>
          </a:p>
        </p:txBody>
      </p:sp>
      <p:sp>
        <p:nvSpPr>
          <p:cNvPr id="632835" name="Rectangle 3">
            <a:extLst>
              <a:ext uri="{FF2B5EF4-FFF2-40B4-BE49-F238E27FC236}">
                <a16:creationId xmlns:a16="http://schemas.microsoft.com/office/drawing/2014/main" id="{0661E751-AF69-44C6-8EF5-672A722CE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161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Shiny Objects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Perfect mirror in the extreme case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000" dirty="0"/>
              <a:t>Assume this for now – mathematics easy for this </a:t>
            </a:r>
            <a:r>
              <a:rPr lang="en-US" altLang="en-US" sz="2000" dirty="0">
                <a:solidFill>
                  <a:srgbClr val="FF0000"/>
                </a:solidFill>
              </a:rPr>
              <a:t>nice </a:t>
            </a:r>
            <a:r>
              <a:rPr lang="en-US" altLang="en-US" sz="2000" dirty="0"/>
              <a:t>case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Spawn a </a:t>
            </a:r>
            <a:r>
              <a:rPr lang="en-US" altLang="en-US" sz="2400" b="1" i="1" dirty="0"/>
              <a:t>secondary ray </a:t>
            </a:r>
            <a:r>
              <a:rPr lang="en-US" altLang="en-US" sz="2400" dirty="0"/>
              <a:t>from ray-object intersection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Reflect the view vector about the normal and cast a </a:t>
            </a:r>
            <a:r>
              <a:rPr lang="en-US" altLang="en-US" sz="2400" dirty="0">
                <a:solidFill>
                  <a:srgbClr val="FF0000"/>
                </a:solidFill>
              </a:rPr>
              <a:t>reflection ray</a:t>
            </a:r>
          </a:p>
        </p:txBody>
      </p:sp>
      <p:graphicFrame>
        <p:nvGraphicFramePr>
          <p:cNvPr id="632836" name="Object 4">
            <a:extLst>
              <a:ext uri="{FF2B5EF4-FFF2-40B4-BE49-F238E27FC236}">
                <a16:creationId xmlns:a16="http://schemas.microsoft.com/office/drawing/2014/main" id="{1428CA15-85E2-4342-B6E5-EA49C7F554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813" y="4216400"/>
          <a:ext cx="48006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780952" imgH="5053968" progId="Photoshop.Image.7">
                  <p:embed/>
                </p:oleObj>
              </mc:Choice>
              <mc:Fallback>
                <p:oleObj name="Image" r:id="rId2" imgW="10780952" imgH="5053968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4216400"/>
                        <a:ext cx="480060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7" name="Freeform 5">
            <a:extLst>
              <a:ext uri="{FF2B5EF4-FFF2-40B4-BE49-F238E27FC236}">
                <a16:creationId xmlns:a16="http://schemas.microsoft.com/office/drawing/2014/main" id="{ECC1096B-4ACF-4692-AA60-A1E53F48D6AA}"/>
              </a:ext>
            </a:extLst>
          </p:cNvPr>
          <p:cNvSpPr>
            <a:spLocks/>
          </p:cNvSpPr>
          <p:nvPr/>
        </p:nvSpPr>
        <p:spPr bwMode="auto">
          <a:xfrm>
            <a:off x="3887788" y="5021263"/>
            <a:ext cx="117475" cy="179387"/>
          </a:xfrm>
          <a:custGeom>
            <a:avLst/>
            <a:gdLst>
              <a:gd name="T0" fmla="*/ 2147483647 w 88"/>
              <a:gd name="T1" fmla="*/ 0 h 134"/>
              <a:gd name="T2" fmla="*/ 2147483647 w 88"/>
              <a:gd name="T3" fmla="*/ 2147483647 h 134"/>
              <a:gd name="T4" fmla="*/ 2147483647 w 88"/>
              <a:gd name="T5" fmla="*/ 2147483647 h 134"/>
              <a:gd name="T6" fmla="*/ 0 w 88"/>
              <a:gd name="T7" fmla="*/ 2147483647 h 134"/>
              <a:gd name="T8" fmla="*/ 2147483647 w 88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134">
                <a:moveTo>
                  <a:pt x="21" y="0"/>
                </a:moveTo>
                <a:lnTo>
                  <a:pt x="88" y="7"/>
                </a:lnTo>
                <a:lnTo>
                  <a:pt x="88" y="134"/>
                </a:lnTo>
                <a:lnTo>
                  <a:pt x="0" y="110"/>
                </a:lnTo>
                <a:lnTo>
                  <a:pt x="21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38" name="Line 6">
            <a:extLst>
              <a:ext uri="{FF2B5EF4-FFF2-40B4-BE49-F238E27FC236}">
                <a16:creationId xmlns:a16="http://schemas.microsoft.com/office/drawing/2014/main" id="{4D3CD3AD-585B-47C7-BA69-EAFA2B9F44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5133975"/>
            <a:ext cx="719138" cy="106363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0" name="Line 8">
            <a:extLst>
              <a:ext uri="{FF2B5EF4-FFF2-40B4-BE49-F238E27FC236}">
                <a16:creationId xmlns:a16="http://schemas.microsoft.com/office/drawing/2014/main" id="{754721BE-6868-47E1-A1CE-5D96E8FD27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46250" y="4810125"/>
            <a:ext cx="614363" cy="82550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1" name="Line 9">
            <a:extLst>
              <a:ext uri="{FF2B5EF4-FFF2-40B4-BE49-F238E27FC236}">
                <a16:creationId xmlns:a16="http://schemas.microsoft.com/office/drawing/2014/main" id="{068EA6ED-D47E-499A-8B93-4FB08E627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1150" y="4989513"/>
            <a:ext cx="354013" cy="373062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42" name="Picture 10">
            <a:extLst>
              <a:ext uri="{FF2B5EF4-FFF2-40B4-BE49-F238E27FC236}">
                <a16:creationId xmlns:a16="http://schemas.microsoft.com/office/drawing/2014/main" id="{F1A24966-5151-4F5E-8C6F-21490F71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343275"/>
            <a:ext cx="6635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2843" name="Line 11">
            <a:extLst>
              <a:ext uri="{FF2B5EF4-FFF2-40B4-BE49-F238E27FC236}">
                <a16:creationId xmlns:a16="http://schemas.microsoft.com/office/drawing/2014/main" id="{1C75E26E-AEE8-4335-A0BC-F83899A308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7013" y="5006975"/>
            <a:ext cx="117475" cy="6223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4" name="Line 12">
            <a:extLst>
              <a:ext uri="{FF2B5EF4-FFF2-40B4-BE49-F238E27FC236}">
                <a16:creationId xmlns:a16="http://schemas.microsoft.com/office/drawing/2014/main" id="{6BA4AAAC-5F6B-4F9E-9576-23C93D806D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51150" y="4986338"/>
            <a:ext cx="719138" cy="106362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847" name="Picture 15">
            <a:extLst>
              <a:ext uri="{FF2B5EF4-FFF2-40B4-BE49-F238E27FC236}">
                <a16:creationId xmlns:a16="http://schemas.microsoft.com/office/drawing/2014/main" id="{917DED16-C27B-4C1D-9677-5A1B642D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3551238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2839" name="Oval 7">
            <a:extLst>
              <a:ext uri="{FF2B5EF4-FFF2-40B4-BE49-F238E27FC236}">
                <a16:creationId xmlns:a16="http://schemas.microsoft.com/office/drawing/2014/main" id="{5354F678-7FA0-4D1C-B8B5-5E73A9523C30}"/>
              </a:ext>
            </a:extLst>
          </p:cNvPr>
          <p:cNvSpPr>
            <a:spLocks noChangeArrowheads="1"/>
          </p:cNvSpPr>
          <p:nvPr/>
        </p:nvSpPr>
        <p:spPr bwMode="auto">
          <a:xfrm rot="1453079">
            <a:off x="2811463" y="4938713"/>
            <a:ext cx="63500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2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2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FF0CDD-6D43-42FA-8B36-4E836D242F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Shadows</a:t>
            </a:r>
          </a:p>
        </p:txBody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8FC940E9-A369-4948-9F0E-86A2E0FD3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36496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A ray-object intersection point is in shadow if an object occludes it from a light source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Well … shoot a ray from the point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to each light source and detect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</a:t>
            </a:r>
            <a:r>
              <a:rPr lang="en-US" altLang="en-US" dirty="0" err="1"/>
              <a:t>occluders</a:t>
            </a: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Yeah, you saw that coming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B2000608-038F-48B9-8D1A-CF343F42F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13213"/>
            <a:ext cx="25193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21E5B623-AA45-4095-B9D2-213D4F2F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230563"/>
            <a:ext cx="6635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6E31DED-A8E4-4D6D-8F74-39C69D1AAF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Shading a Point In Shadow</a:t>
            </a:r>
          </a:p>
        </p:txBody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BD726A84-A0A2-4003-9842-4CFE31A2E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Assume Phong illumination …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Ambient?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Unaffected by a shadow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Diffuse?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Turn off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Specular?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Turn off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0368DC6F-C585-4A39-B713-F6EDDDC7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670175"/>
            <a:ext cx="30861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6128D6D9-5331-4DED-A918-4B0B7C38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870075"/>
            <a:ext cx="6635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3871C56-4001-4893-B067-56E393A461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Pseudocode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F0B54D10-B8F8-4754-A8D2-E864E53E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" y="1600200"/>
            <a:ext cx="5126038" cy="49641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/>
              <a:t>for each</a:t>
            </a:r>
            <a:r>
              <a:rPr lang="en-US" altLang="en-US" sz="2000"/>
              <a:t> light source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b="1"/>
              <a:t>if</a:t>
            </a:r>
            <a:r>
              <a:rPr lang="en-US" altLang="en-US" sz="1800"/>
              <a:t> behind the light source (“backface”)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F0000"/>
                </a:solidFill>
              </a:rPr>
              <a:t>inShadow</a:t>
            </a:r>
            <a:r>
              <a:rPr lang="en-US" altLang="en-US" sz="1600"/>
              <a:t> = </a:t>
            </a:r>
            <a:r>
              <a:rPr lang="en-US" altLang="en-US" sz="1600" b="1"/>
              <a:t>TRUE</a:t>
            </a:r>
            <a:r>
              <a:rPr lang="en-US" altLang="en-US" sz="1600"/>
              <a:t>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1800" b="1"/>
              <a:t>else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F0000"/>
                </a:solidFill>
              </a:rPr>
              <a:t>inShadow</a:t>
            </a:r>
            <a:r>
              <a:rPr lang="en-US" altLang="en-US" sz="1600"/>
              <a:t> = </a:t>
            </a:r>
            <a:r>
              <a:rPr lang="en-US" altLang="en-US" sz="1600" b="1"/>
              <a:t>FALSE</a:t>
            </a:r>
            <a:r>
              <a:rPr lang="en-US" altLang="en-US" sz="1600"/>
              <a:t>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/>
              <a:t>ray = intersection point p to light source;</a:t>
            </a:r>
            <a:endParaRPr lang="en-US" altLang="en-US" sz="1200"/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 b="1"/>
              <a:t>for each</a:t>
            </a:r>
            <a:r>
              <a:rPr lang="en-US" altLang="en-US" sz="1600"/>
              <a:t> object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200"/>
              <a:t>	</a:t>
            </a:r>
            <a:r>
              <a:rPr lang="en-US" altLang="en-US" sz="1600">
                <a:solidFill>
                  <a:srgbClr val="FF0000"/>
                </a:solidFill>
              </a:rPr>
              <a:t>inShadow</a:t>
            </a:r>
            <a:r>
              <a:rPr lang="en-US" altLang="en-US" sz="1600"/>
              <a:t> = intersect ( ray );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/>
              <a:t>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>
                <a:solidFill>
                  <a:srgbClr val="FF0000"/>
                </a:solidFill>
              </a:rPr>
              <a:t>inShadow</a:t>
            </a:r>
            <a:r>
              <a:rPr lang="en-US" altLang="en-US" sz="1600"/>
              <a:t> is </a:t>
            </a:r>
            <a:r>
              <a:rPr lang="en-US" altLang="en-US" sz="1600" b="1"/>
              <a:t>TRUE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1600"/>
              <a:t>		</a:t>
            </a:r>
            <a:r>
              <a:rPr lang="en-US" altLang="en-US" sz="1600" b="1"/>
              <a:t>break</a:t>
            </a:r>
            <a:r>
              <a:rPr lang="en-US" altLang="en-US" sz="1600"/>
              <a:t> out of loop;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/>
              <a:t>return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FF0000"/>
                </a:solidFill>
              </a:rPr>
              <a:t>inShadow</a:t>
            </a:r>
            <a:r>
              <a:rPr lang="en-US" altLang="en-US" sz="2000"/>
              <a:t>;</a:t>
            </a:r>
          </a:p>
        </p:txBody>
      </p:sp>
      <p:graphicFrame>
        <p:nvGraphicFramePr>
          <p:cNvPr id="27652" name="Object 19">
            <a:extLst>
              <a:ext uri="{FF2B5EF4-FFF2-40B4-BE49-F238E27FC236}">
                <a16:creationId xmlns:a16="http://schemas.microsoft.com/office/drawing/2014/main" id="{8AC024D2-7B36-4788-9DD8-B9F7DA3DFA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2588" y="4419600"/>
          <a:ext cx="48768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1022222" imgH="5307937" progId="Photoshop.Image.7">
                  <p:embed/>
                </p:oleObj>
              </mc:Choice>
              <mc:Fallback>
                <p:oleObj name="Image" r:id="rId2" imgW="11022222" imgH="5307937" progId="Photoshop.Image.7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4419600"/>
                        <a:ext cx="487680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0" name="Freeform 20">
            <a:extLst>
              <a:ext uri="{FF2B5EF4-FFF2-40B4-BE49-F238E27FC236}">
                <a16:creationId xmlns:a16="http://schemas.microsoft.com/office/drawing/2014/main" id="{642A1AF0-7409-4C2D-8ADC-FDF8A21A3036}"/>
              </a:ext>
            </a:extLst>
          </p:cNvPr>
          <p:cNvSpPr>
            <a:spLocks/>
          </p:cNvSpPr>
          <p:nvPr/>
        </p:nvSpPr>
        <p:spPr bwMode="auto">
          <a:xfrm>
            <a:off x="7751763" y="5335588"/>
            <a:ext cx="117475" cy="179387"/>
          </a:xfrm>
          <a:custGeom>
            <a:avLst/>
            <a:gdLst>
              <a:gd name="T0" fmla="*/ 2147483647 w 88"/>
              <a:gd name="T1" fmla="*/ 0 h 134"/>
              <a:gd name="T2" fmla="*/ 2147483647 w 88"/>
              <a:gd name="T3" fmla="*/ 2147483647 h 134"/>
              <a:gd name="T4" fmla="*/ 2147483647 w 88"/>
              <a:gd name="T5" fmla="*/ 2147483647 h 134"/>
              <a:gd name="T6" fmla="*/ 0 w 88"/>
              <a:gd name="T7" fmla="*/ 2147483647 h 134"/>
              <a:gd name="T8" fmla="*/ 2147483647 w 88"/>
              <a:gd name="T9" fmla="*/ 0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134">
                <a:moveTo>
                  <a:pt x="21" y="0"/>
                </a:moveTo>
                <a:lnTo>
                  <a:pt x="88" y="7"/>
                </a:lnTo>
                <a:lnTo>
                  <a:pt x="88" y="134"/>
                </a:lnTo>
                <a:lnTo>
                  <a:pt x="0" y="110"/>
                </a:lnTo>
                <a:lnTo>
                  <a:pt x="21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1" name="Line 21">
            <a:extLst>
              <a:ext uri="{FF2B5EF4-FFF2-40B4-BE49-F238E27FC236}">
                <a16:creationId xmlns:a16="http://schemas.microsoft.com/office/drawing/2014/main" id="{637C4A42-C2BC-4919-8499-DEBADF26E3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3063" y="4870450"/>
            <a:ext cx="744537" cy="184150"/>
          </a:xfrm>
          <a:prstGeom prst="line">
            <a:avLst/>
          </a:prstGeom>
          <a:noFill/>
          <a:ln w="76200">
            <a:solidFill>
              <a:srgbClr val="E602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2" name="Line 22">
            <a:extLst>
              <a:ext uri="{FF2B5EF4-FFF2-40B4-BE49-F238E27FC236}">
                <a16:creationId xmlns:a16="http://schemas.microsoft.com/office/drawing/2014/main" id="{00D76B48-3125-4E8E-827A-CC89FEF969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6375" y="5448300"/>
            <a:ext cx="747713" cy="190500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3" name="Oval 23">
            <a:extLst>
              <a:ext uri="{FF2B5EF4-FFF2-40B4-BE49-F238E27FC236}">
                <a16:creationId xmlns:a16="http://schemas.microsoft.com/office/drawing/2014/main" id="{F68EA3E3-D387-49D7-AC75-540A7AB1A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5097463"/>
            <a:ext cx="63500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04184" name="Line 24">
            <a:extLst>
              <a:ext uri="{FF2B5EF4-FFF2-40B4-BE49-F238E27FC236}">
                <a16:creationId xmlns:a16="http://schemas.microsoft.com/office/drawing/2014/main" id="{96D7F590-998D-4A55-90EC-844AC14289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6550" y="5159375"/>
            <a:ext cx="747713" cy="188913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8" name="Picture 26">
            <a:extLst>
              <a:ext uri="{FF2B5EF4-FFF2-40B4-BE49-F238E27FC236}">
                <a16:creationId xmlns:a16="http://schemas.microsoft.com/office/drawing/2014/main" id="{0CEC58FB-7366-4483-BF3E-D44B7D51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24200"/>
            <a:ext cx="66357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32">
            <a:extLst>
              <a:ext uri="{FF2B5EF4-FFF2-40B4-BE49-F238E27FC236}">
                <a16:creationId xmlns:a16="http://schemas.microsoft.com/office/drawing/2014/main" id="{49E70186-B985-450A-951B-1B4FF9A1E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514850"/>
            <a:ext cx="4079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3">
            <a:extLst>
              <a:ext uri="{FF2B5EF4-FFF2-40B4-BE49-F238E27FC236}">
                <a16:creationId xmlns:a16="http://schemas.microsoft.com/office/drawing/2014/main" id="{778E62E4-ADEA-4D86-B4B4-8E62C8D4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962400"/>
            <a:ext cx="4079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0" name="Line 30">
            <a:extLst>
              <a:ext uri="{FF2B5EF4-FFF2-40B4-BE49-F238E27FC236}">
                <a16:creationId xmlns:a16="http://schemas.microsoft.com/office/drawing/2014/main" id="{2011CCA8-2F2E-42A3-9C83-772138C182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4050" y="4260850"/>
            <a:ext cx="106363" cy="271463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9" name="Line 29">
            <a:extLst>
              <a:ext uri="{FF2B5EF4-FFF2-40B4-BE49-F238E27FC236}">
                <a16:creationId xmlns:a16="http://schemas.microsoft.com/office/drawing/2014/main" id="{51FBED16-15DD-4463-8B63-7B8CC8B7B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0588" y="3505200"/>
            <a:ext cx="228600" cy="53022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1" name="Line 31">
            <a:extLst>
              <a:ext uri="{FF2B5EF4-FFF2-40B4-BE49-F238E27FC236}">
                <a16:creationId xmlns:a16="http://schemas.microsoft.com/office/drawing/2014/main" id="{B620B027-740A-4090-8FB1-B91D5108BB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6238" y="4856163"/>
            <a:ext cx="106362" cy="271462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4" name="Line 34">
            <a:extLst>
              <a:ext uri="{FF2B5EF4-FFF2-40B4-BE49-F238E27FC236}">
                <a16:creationId xmlns:a16="http://schemas.microsoft.com/office/drawing/2014/main" id="{D3D80092-228B-4A1A-8297-64F53B5305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6050" y="5426075"/>
            <a:ext cx="1328738" cy="169863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5" name="Line 35">
            <a:extLst>
              <a:ext uri="{FF2B5EF4-FFF2-40B4-BE49-F238E27FC236}">
                <a16:creationId xmlns:a16="http://schemas.microsoft.com/office/drawing/2014/main" id="{FB828647-791C-4D69-B1F4-8D199E85C2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97800" y="5600700"/>
            <a:ext cx="776288" cy="38100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6" name="Oval 36">
            <a:extLst>
              <a:ext uri="{FF2B5EF4-FFF2-40B4-BE49-F238E27FC236}">
                <a16:creationId xmlns:a16="http://schemas.microsoft.com/office/drawing/2014/main" id="{A1FBC0C9-3E18-4F66-AB01-5A87576E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463" y="5345113"/>
            <a:ext cx="63500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grpSp>
        <p:nvGrpSpPr>
          <p:cNvPr id="604199" name="Group 39">
            <a:extLst>
              <a:ext uri="{FF2B5EF4-FFF2-40B4-BE49-F238E27FC236}">
                <a16:creationId xmlns:a16="http://schemas.microsoft.com/office/drawing/2014/main" id="{F98CB3EC-F498-4FEA-9D59-8EBE78D666D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801813"/>
            <a:ext cx="7358062" cy="3198812"/>
            <a:chOff x="1111" y="1135"/>
            <a:chExt cx="4635" cy="2015"/>
          </a:xfrm>
        </p:grpSpPr>
        <p:sp>
          <p:nvSpPr>
            <p:cNvPr id="27668" name="AutoShape 37">
              <a:extLst>
                <a:ext uri="{FF2B5EF4-FFF2-40B4-BE49-F238E27FC236}">
                  <a16:creationId xmlns:a16="http://schemas.microsoft.com/office/drawing/2014/main" id="{DE1B529C-1CA9-4A0D-960E-BC1928883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919"/>
              <a:ext cx="1387" cy="231"/>
            </a:xfrm>
            <a:prstGeom prst="wedgeRoundRectCallout">
              <a:avLst>
                <a:gd name="adj1" fmla="val 181194"/>
                <a:gd name="adj2" fmla="val -617778"/>
                <a:gd name="adj3" fmla="val 1666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69" name="Text Box 38">
              <a:extLst>
                <a:ext uri="{FF2B5EF4-FFF2-40B4-BE49-F238E27FC236}">
                  <a16:creationId xmlns:a16="http://schemas.microsoft.com/office/drawing/2014/main" id="{0D0ADFB4-9D9D-4761-AA8E-A35A8E259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" y="1135"/>
              <a:ext cx="2312" cy="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cs typeface="Arial" panose="020B0604020202020204" pitchFamily="34" charset="0"/>
                </a:rPr>
                <a:t>Optimization: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400">
                  <a:solidFill>
                    <a:schemeClr val="tx2"/>
                  </a:solidFill>
                  <a:cs typeface="Arial" panose="020B0604020202020204" pitchFamily="34" charset="0"/>
                </a:rPr>
                <a:t> Stop at very  first object intersection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1400">
                  <a:solidFill>
                    <a:schemeClr val="tx2"/>
                  </a:solidFill>
                  <a:cs typeface="Arial" panose="020B0604020202020204" pitchFamily="34" charset="0"/>
                </a:rPr>
                <a:t> Don’t need closest intersection!!!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4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4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0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0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4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0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0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3" grpId="0" animBg="1"/>
      <p:bldP spid="604196" grpId="0" animBg="1"/>
      <p:bldP spid="60419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7404F80-862B-4DE8-9D9F-BEAA51D3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Popular Rendering Pipeline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61DA3B-67C0-49B4-B4AC-F185A81C9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19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Backward Projection</a:t>
            </a:r>
          </a:p>
          <a:p>
            <a:endParaRPr lang="en-US" altLang="en-US" sz="2000">
              <a:cs typeface="Arial" panose="020B0604020202020204" pitchFamily="34" charset="0"/>
            </a:endParaRPr>
          </a:p>
          <a:p>
            <a:pPr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Ubiquitous in the industry</a:t>
            </a:r>
          </a:p>
          <a:p>
            <a:pPr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Graphics hardware support</a:t>
            </a:r>
          </a:p>
          <a:p>
            <a:pPr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Z-buffer algorithm</a:t>
            </a:r>
          </a:p>
          <a:p>
            <a:pPr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Polygon-based</a:t>
            </a:r>
          </a:p>
          <a:p>
            <a:pPr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Special effects not easy to come by</a:t>
            </a:r>
          </a:p>
          <a:p>
            <a:pPr lvl="2"/>
            <a:endParaRPr lang="en-US" altLang="en-US" sz="1600">
              <a:cs typeface="Arial" panose="020B0604020202020204" pitchFamily="34" charset="0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57F739D9-D021-44F4-80F2-78C1443CD852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4876800" y="2209800"/>
          <a:ext cx="3886200" cy="339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834921" imgH="3352381" progId="Photoshop.Image.7">
                  <p:embed/>
                </p:oleObj>
              </mc:Choice>
              <mc:Fallback>
                <p:oleObj name="Image" r:id="rId2" imgW="3834921" imgH="3352381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09800"/>
                        <a:ext cx="3886200" cy="339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5">
            <a:extLst>
              <a:ext uri="{FF2B5EF4-FFF2-40B4-BE49-F238E27FC236}">
                <a16:creationId xmlns:a16="http://schemas.microsoft.com/office/drawing/2014/main" id="{B3593FB0-509C-46DA-8B06-D7351EB03859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600200"/>
            <a:ext cx="4191000" cy="4687888"/>
            <a:chOff x="2928" y="1008"/>
            <a:chExt cx="2640" cy="2953"/>
          </a:xfrm>
        </p:grpSpPr>
        <p:pic>
          <p:nvPicPr>
            <p:cNvPr id="10246" name="Picture 6">
              <a:extLst>
                <a:ext uri="{FF2B5EF4-FFF2-40B4-BE49-F238E27FC236}">
                  <a16:creationId xmlns:a16="http://schemas.microsoft.com/office/drawing/2014/main" id="{3B993130-F2DC-4DE5-9DE9-19C7643D9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496"/>
              <a:ext cx="2208" cy="1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247" name="Group 7">
              <a:extLst>
                <a:ext uri="{FF2B5EF4-FFF2-40B4-BE49-F238E27FC236}">
                  <a16:creationId xmlns:a16="http://schemas.microsoft.com/office/drawing/2014/main" id="{B6474C0A-9EC2-4A0B-B805-92E3167BC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008"/>
              <a:ext cx="2640" cy="1344"/>
              <a:chOff x="2928" y="1008"/>
              <a:chExt cx="2640" cy="1344"/>
            </a:xfrm>
          </p:grpSpPr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9192645-1E1F-4094-84B3-D1265499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008"/>
                <a:ext cx="2544" cy="1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2pPr>
                <a:lvl3pPr marL="1143000" indent="-228600" algn="l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3pPr>
                <a:lvl4pPr marL="1600200" indent="-228600" algn="l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aramond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altLang="en-US" b="1">
                    <a:ea typeface="SimSun" pitchFamily="2" charset="-122"/>
                    <a:cs typeface="Arial" charset="0"/>
                  </a:rPr>
                  <a:t>Z-Buffer</a:t>
                </a:r>
              </a:p>
              <a:p>
                <a:pPr>
                  <a:defRPr/>
                </a:pPr>
                <a:r>
                  <a:rPr lang="en-US" altLang="en-US">
                    <a:ea typeface="SimSun" pitchFamily="2" charset="-122"/>
                    <a:cs typeface="Arial" charset="0"/>
                  </a:rPr>
                  <a:t>For each triangle</a:t>
                </a:r>
              </a:p>
              <a:p>
                <a:pPr lvl="1">
                  <a:defRPr/>
                </a:pPr>
                <a:r>
                  <a:rPr lang="en-US" altLang="en-US">
                    <a:ea typeface="SimSun" pitchFamily="2" charset="-122"/>
                    <a:cs typeface="Arial" charset="0"/>
                  </a:rPr>
                  <a:t>For each projected pixel</a:t>
                </a:r>
              </a:p>
              <a:p>
                <a:pPr lvl="1">
                  <a:defRPr/>
                </a:pPr>
                <a:r>
                  <a:rPr lang="en-US" altLang="en-US">
                    <a:ea typeface="SimSun" pitchFamily="2" charset="-122"/>
                    <a:cs typeface="Arial" charset="0"/>
                  </a:rPr>
                  <a:t>Project scene to the pixels</a:t>
                </a:r>
              </a:p>
            </p:txBody>
          </p:sp>
          <p:sp>
            <p:nvSpPr>
              <p:cNvPr id="10249" name="Rectangle 9">
                <a:extLst>
                  <a:ext uri="{FF2B5EF4-FFF2-40B4-BE49-F238E27FC236}">
                    <a16:creationId xmlns:a16="http://schemas.microsoft.com/office/drawing/2014/main" id="{9A0DDE87-6C82-430A-8616-305728FD2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640" cy="1344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162-B086-47CE-8972-BE73B09F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Raycasting</a:t>
            </a:r>
            <a:r>
              <a:rPr lang="en-US" dirty="0"/>
              <a:t> vs. Raytracing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FC12-1A9B-4189-9193-355CDCF2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use the term </a:t>
            </a:r>
            <a:r>
              <a:rPr lang="en-US" dirty="0" err="1"/>
              <a:t>raycast</a:t>
            </a:r>
            <a:r>
              <a:rPr lang="en-US" dirty="0"/>
              <a:t> for the first primary ray.</a:t>
            </a:r>
          </a:p>
          <a:p>
            <a:r>
              <a:rPr lang="en-US" dirty="0"/>
              <a:t>Used in Volume Rendering to </a:t>
            </a:r>
            <a:br>
              <a:rPr lang="en-US" dirty="0"/>
            </a:br>
            <a:r>
              <a:rPr lang="en-US" dirty="0"/>
              <a:t>march through a 3D volume </a:t>
            </a:r>
            <a:br>
              <a:rPr lang="en-US" dirty="0"/>
            </a:br>
            <a:r>
              <a:rPr lang="en-US" dirty="0"/>
              <a:t>(often a 3D texture)</a:t>
            </a:r>
          </a:p>
          <a:p>
            <a:pPr lvl="1"/>
            <a:r>
              <a:rPr lang="en-US" dirty="0"/>
              <a:t>Sometimes called Ray Marching</a:t>
            </a:r>
          </a:p>
        </p:txBody>
      </p:sp>
      <p:pic>
        <p:nvPicPr>
          <p:cNvPr id="5" name="Picture 4" descr="A picture containing a volume rendering of a cloud">
            <a:extLst>
              <a:ext uri="{FF2B5EF4-FFF2-40B4-BE49-F238E27FC236}">
                <a16:creationId xmlns:a16="http://schemas.microsoft.com/office/drawing/2014/main" id="{27905380-DA8C-4B87-A145-838BD6D64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90575"/>
            <a:ext cx="1905000" cy="1409700"/>
          </a:xfrm>
          <a:prstGeom prst="rect">
            <a:avLst/>
          </a:prstGeom>
        </p:spPr>
      </p:pic>
      <p:pic>
        <p:nvPicPr>
          <p:cNvPr id="49154" name="Picture 2">
            <a:extLst>
              <a:ext uri="{FF2B5EF4-FFF2-40B4-BE49-F238E27FC236}">
                <a16:creationId xmlns:a16="http://schemas.microsoft.com/office/drawing/2014/main" id="{9E1CBB9F-EB8A-4955-8FFF-2E08BA89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80" y="441007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C1C32-CE0E-4078-B5F1-5288BD4A345A}"/>
              </a:ext>
            </a:extLst>
          </p:cNvPr>
          <p:cNvSpPr txBox="1"/>
          <p:nvPr/>
        </p:nvSpPr>
        <p:spPr>
          <a:xfrm>
            <a:off x="1839780" y="6490900"/>
            <a:ext cx="1252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Crawfis, 1998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F02C5-59B4-4881-BA57-C57D8DC05A67}"/>
              </a:ext>
            </a:extLst>
          </p:cNvPr>
          <p:cNvSpPr txBox="1"/>
          <p:nvPr/>
        </p:nvSpPr>
        <p:spPr>
          <a:xfrm>
            <a:off x="6757920" y="3640656"/>
            <a:ext cx="2057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Max, Crawfis, 1992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7EBE9AF0-FB28-45C9-BBF4-E960AED8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99" y="4319701"/>
            <a:ext cx="4036517" cy="22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2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BA4E430-2B83-46E3-BBA1-6A03F61C14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 Shadows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540C308-E5C0-4650-BAC2-F8AF14DED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Hard shadows (</a:t>
            </a:r>
            <a:r>
              <a:rPr lang="en-US" altLang="en-US" sz="2400">
                <a:solidFill>
                  <a:srgbClr val="00B050"/>
                </a:solidFill>
              </a:rPr>
              <a:t>left</a:t>
            </a:r>
            <a:r>
              <a:rPr lang="en-US" altLang="en-US" sz="2400"/>
              <a:t>) vs soft shadows (</a:t>
            </a:r>
            <a:r>
              <a:rPr lang="en-US" altLang="en-US" sz="2400">
                <a:solidFill>
                  <a:srgbClr val="00B050"/>
                </a:solidFill>
              </a:rPr>
              <a:t>right</a:t>
            </a:r>
            <a:r>
              <a:rPr lang="en-US" altLang="en-US" sz="2400"/>
              <a:t>)</a:t>
            </a:r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9442EF95-EB10-45A5-82D9-9C77284F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847975"/>
            <a:ext cx="397986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9">
            <a:extLst>
              <a:ext uri="{FF2B5EF4-FFF2-40B4-BE49-F238E27FC236}">
                <a16:creationId xmlns:a16="http://schemas.microsoft.com/office/drawing/2014/main" id="{A97DE60D-A89F-4F69-85AC-9A84BE29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847975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9BEA3C-F9B7-4D49-BA3A-1202763CF0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 Shadows</a:t>
            </a:r>
          </a:p>
        </p:txBody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D4B6AFA4-59DE-4ECF-AE99-53FF700EE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Hard shadows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Assume an infinitely small (point) light source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B050"/>
                </a:solidFill>
              </a:rPr>
              <a:t>Soft shadows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Umbra (invisible) and Penumbra (fuzzy looking drop off)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Assumes an area light source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Treat the light as many point lights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Expensive!!!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A72E44B9-149A-410B-8C06-13C954A87B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Refraction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128A1075-CCE0-46EA-AA8C-BBBAD30E4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44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Transparency depends upon the </a:t>
            </a:r>
            <a:r>
              <a:rPr lang="en-US" altLang="en-US">
                <a:solidFill>
                  <a:srgbClr val="00B050"/>
                </a:solidFill>
              </a:rPr>
              <a:t>refractive</a:t>
            </a:r>
            <a:r>
              <a:rPr lang="en-US" altLang="en-US"/>
              <a:t> properties of the material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Light bends through some materials</a:t>
            </a:r>
          </a:p>
        </p:txBody>
      </p:sp>
      <p:pic>
        <p:nvPicPr>
          <p:cNvPr id="660493" name="Picture 13">
            <a:extLst>
              <a:ext uri="{FF2B5EF4-FFF2-40B4-BE49-F238E27FC236}">
                <a16:creationId xmlns:a16="http://schemas.microsoft.com/office/drawing/2014/main" id="{4C747A99-BD68-4BAE-8507-36AFE481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25632"/>
          <a:stretch>
            <a:fillRect/>
          </a:stretch>
        </p:blipFill>
        <p:spPr bwMode="auto">
          <a:xfrm>
            <a:off x="893763" y="3751263"/>
            <a:ext cx="3300412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0494" name="Picture 14" descr="brokpen">
            <a:extLst>
              <a:ext uri="{FF2B5EF4-FFF2-40B4-BE49-F238E27FC236}">
                <a16:creationId xmlns:a16="http://schemas.microsoft.com/office/drawing/2014/main" id="{0A62EB86-42DC-466F-861A-A8C2862E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751263"/>
            <a:ext cx="32432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63627C6-249D-4ADB-834E-0BE691D8DA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Snell’s Law</a:t>
            </a:r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E8953DBF-FF76-4317-B416-48732F377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13" y="1693863"/>
            <a:ext cx="5322887" cy="1365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	</a:t>
            </a:r>
            <a:r>
              <a:rPr lang="en-US" altLang="en-US" sz="2800" dirty="0" err="1"/>
              <a:t>Willebrord</a:t>
            </a:r>
            <a:r>
              <a:rPr lang="en-US" altLang="en-US" sz="2800" dirty="0"/>
              <a:t> Snell (Dutch Physicist) determined how light refracts through a medium in 1621</a:t>
            </a:r>
          </a:p>
        </p:txBody>
      </p:sp>
      <p:pic>
        <p:nvPicPr>
          <p:cNvPr id="31748" name="Picture 4" descr="snell8">
            <a:extLst>
              <a:ext uri="{FF2B5EF4-FFF2-40B4-BE49-F238E27FC236}">
                <a16:creationId xmlns:a16="http://schemas.microsoft.com/office/drawing/2014/main" id="{CA1A9B86-239B-4292-A6DB-3DB4CCB1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639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7" name="Picture 7" descr="Fig4a">
            <a:extLst>
              <a:ext uri="{FF2B5EF4-FFF2-40B4-BE49-F238E27FC236}">
                <a16:creationId xmlns:a16="http://schemas.microsoft.com/office/drawing/2014/main" id="{0FA02D44-28FF-4BF9-94CE-721C0FD9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87500"/>
            <a:ext cx="3200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1889DFCE-827C-4435-BF63-7A3A835B0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1363" y="4330700"/>
          <a:ext cx="4800600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0780952" imgH="5053968" progId="Photoshop.Image.7">
                  <p:embed/>
                </p:oleObj>
              </mc:Choice>
              <mc:Fallback>
                <p:oleObj name="Image" r:id="rId2" imgW="10780952" imgH="5053968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4330700"/>
                        <a:ext cx="4800600" cy="225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>
            <a:extLst>
              <a:ext uri="{FF2B5EF4-FFF2-40B4-BE49-F238E27FC236}">
                <a16:creationId xmlns:a16="http://schemas.microsoft.com/office/drawing/2014/main" id="{F240F09F-4E7E-4A7C-A905-5078D0F595A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Refraction (Ray Tracing)</a:t>
            </a:r>
          </a:p>
        </p:txBody>
      </p:sp>
      <p:sp>
        <p:nvSpPr>
          <p:cNvPr id="683012" name="Rectangle 4">
            <a:extLst>
              <a:ext uri="{FF2B5EF4-FFF2-40B4-BE49-F238E27FC236}">
                <a16:creationId xmlns:a16="http://schemas.microsoft.com/office/drawing/2014/main" id="{1B63D868-2275-46A3-888C-F6C6810D5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352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Since we are following rays from the eye to the light, we “refract” using the view vector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Cast a secondary ray (refractive ray)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Incorporate the color from this ray into our shading</a:t>
            </a:r>
          </a:p>
        </p:txBody>
      </p:sp>
      <p:sp>
        <p:nvSpPr>
          <p:cNvPr id="683013" name="Freeform 5">
            <a:extLst>
              <a:ext uri="{FF2B5EF4-FFF2-40B4-BE49-F238E27FC236}">
                <a16:creationId xmlns:a16="http://schemas.microsoft.com/office/drawing/2014/main" id="{6FDBDE62-ABAC-4611-B9FC-69A6D95B3E8E}"/>
              </a:ext>
            </a:extLst>
          </p:cNvPr>
          <p:cNvSpPr>
            <a:spLocks/>
          </p:cNvSpPr>
          <p:nvPr/>
        </p:nvSpPr>
        <p:spPr bwMode="auto">
          <a:xfrm>
            <a:off x="5529263" y="5140325"/>
            <a:ext cx="95250" cy="203200"/>
          </a:xfrm>
          <a:custGeom>
            <a:avLst/>
            <a:gdLst>
              <a:gd name="T0" fmla="*/ 0 w 60"/>
              <a:gd name="T1" fmla="*/ 0 h 128"/>
              <a:gd name="T2" fmla="*/ 2147483647 w 60"/>
              <a:gd name="T3" fmla="*/ 2147483647 h 128"/>
              <a:gd name="T4" fmla="*/ 2147483647 w 60"/>
              <a:gd name="T5" fmla="*/ 2147483647 h 128"/>
              <a:gd name="T6" fmla="*/ 2147483647 w 60"/>
              <a:gd name="T7" fmla="*/ 2147483647 h 128"/>
              <a:gd name="T8" fmla="*/ 0 w 60"/>
              <a:gd name="T9" fmla="*/ 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28">
                <a:moveTo>
                  <a:pt x="0" y="0"/>
                </a:moveTo>
                <a:lnTo>
                  <a:pt x="60" y="22"/>
                </a:lnTo>
                <a:lnTo>
                  <a:pt x="60" y="128"/>
                </a:lnTo>
                <a:lnTo>
                  <a:pt x="2" y="1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14" name="Line 6">
            <a:extLst>
              <a:ext uri="{FF2B5EF4-FFF2-40B4-BE49-F238E27FC236}">
                <a16:creationId xmlns:a16="http://schemas.microsoft.com/office/drawing/2014/main" id="{AEEDB39D-6AD7-44B8-909D-098DAFEB37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8950" y="5248275"/>
            <a:ext cx="719138" cy="106363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06CE825D-DFB7-4026-8576-EE434D6DD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103813"/>
            <a:ext cx="354013" cy="373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18" name="Line 10">
            <a:extLst>
              <a:ext uri="{FF2B5EF4-FFF2-40B4-BE49-F238E27FC236}">
                <a16:creationId xmlns:a16="http://schemas.microsoft.com/office/drawing/2014/main" id="{90D0E467-79FD-4BE1-8D8E-C2205FBE0A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8763" y="5121275"/>
            <a:ext cx="422275" cy="3492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19" name="Line 11">
            <a:extLst>
              <a:ext uri="{FF2B5EF4-FFF2-40B4-BE49-F238E27FC236}">
                <a16:creationId xmlns:a16="http://schemas.microsoft.com/office/drawing/2014/main" id="{595B6279-52EF-40BC-9363-965D467DAF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57700" y="5100638"/>
            <a:ext cx="776288" cy="95250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20" name="Line 12">
            <a:extLst>
              <a:ext uri="{FF2B5EF4-FFF2-40B4-BE49-F238E27FC236}">
                <a16:creationId xmlns:a16="http://schemas.microsoft.com/office/drawing/2014/main" id="{3465094B-58B7-4746-81D1-D427A5E2FB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8225" y="5160963"/>
            <a:ext cx="495300" cy="198437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3015" name="Oval 7">
            <a:extLst>
              <a:ext uri="{FF2B5EF4-FFF2-40B4-BE49-F238E27FC236}">
                <a16:creationId xmlns:a16="http://schemas.microsoft.com/office/drawing/2014/main" id="{C28F421D-6C2D-401B-9A9F-11FA7682FAF9}"/>
              </a:ext>
            </a:extLst>
          </p:cNvPr>
          <p:cNvSpPr>
            <a:spLocks noChangeArrowheads="1"/>
          </p:cNvSpPr>
          <p:nvPr/>
        </p:nvSpPr>
        <p:spPr bwMode="auto">
          <a:xfrm rot="1453079">
            <a:off x="4418013" y="5053013"/>
            <a:ext cx="63500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4" grpId="0" animBg="1"/>
      <p:bldP spid="683018" grpId="0" animBg="1"/>
      <p:bldP spid="683019" grpId="0" animBg="1"/>
      <p:bldP spid="683020" grpId="0" animBg="1"/>
      <p:bldP spid="6830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6D0ED99-3C78-474A-9BC6-A5E9D0E34E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Refraction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E33B517-1393-4841-94C5-C0D693A44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do we compute the refraction vector T?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8A0DD16D-C770-4788-B77C-26A75318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4440238"/>
            <a:ext cx="3155950" cy="1577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3797" name="Freeform 6">
            <a:extLst>
              <a:ext uri="{FF2B5EF4-FFF2-40B4-BE49-F238E27FC236}">
                <a16:creationId xmlns:a16="http://schemas.microsoft.com/office/drawing/2014/main" id="{BB7766B5-5040-44B7-A7E7-CAAC14CA8A39}"/>
              </a:ext>
            </a:extLst>
          </p:cNvPr>
          <p:cNvSpPr>
            <a:spLocks/>
          </p:cNvSpPr>
          <p:nvPr/>
        </p:nvSpPr>
        <p:spPr bwMode="auto">
          <a:xfrm>
            <a:off x="4572000" y="2936875"/>
            <a:ext cx="12700" cy="1503363"/>
          </a:xfrm>
          <a:custGeom>
            <a:avLst/>
            <a:gdLst>
              <a:gd name="T0" fmla="*/ 2147483647 w 6"/>
              <a:gd name="T1" fmla="*/ 2147483647 h 732"/>
              <a:gd name="T2" fmla="*/ 0 w 6"/>
              <a:gd name="T3" fmla="*/ 0 h 7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732">
                <a:moveTo>
                  <a:pt x="6" y="732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7">
            <a:extLst>
              <a:ext uri="{FF2B5EF4-FFF2-40B4-BE49-F238E27FC236}">
                <a16:creationId xmlns:a16="http://schemas.microsoft.com/office/drawing/2014/main" id="{106988E7-D1EC-4571-98C8-FDE887E8E2C4}"/>
              </a:ext>
            </a:extLst>
          </p:cNvPr>
          <p:cNvSpPr>
            <a:spLocks/>
          </p:cNvSpPr>
          <p:nvPr/>
        </p:nvSpPr>
        <p:spPr bwMode="auto">
          <a:xfrm>
            <a:off x="2895600" y="3430588"/>
            <a:ext cx="1689100" cy="1009650"/>
          </a:xfrm>
          <a:custGeom>
            <a:avLst/>
            <a:gdLst>
              <a:gd name="T0" fmla="*/ 0 w 822"/>
              <a:gd name="T1" fmla="*/ 0 h 492"/>
              <a:gd name="T2" fmla="*/ 2147483647 w 822"/>
              <a:gd name="T3" fmla="*/ 2147483647 h 4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22" h="492">
                <a:moveTo>
                  <a:pt x="0" y="0"/>
                </a:moveTo>
                <a:lnTo>
                  <a:pt x="822" y="49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2" name="Line 8">
            <a:extLst>
              <a:ext uri="{FF2B5EF4-FFF2-40B4-BE49-F238E27FC236}">
                <a16:creationId xmlns:a16="http://schemas.microsoft.com/office/drawing/2014/main" id="{FAB1026A-610F-4383-A400-A52E3D5C9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4700" y="4440238"/>
            <a:ext cx="788988" cy="12827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Freeform 9">
            <a:extLst>
              <a:ext uri="{FF2B5EF4-FFF2-40B4-BE49-F238E27FC236}">
                <a16:creationId xmlns:a16="http://schemas.microsoft.com/office/drawing/2014/main" id="{34DFAF84-A904-4262-A1A9-7BF776274A3E}"/>
              </a:ext>
            </a:extLst>
          </p:cNvPr>
          <p:cNvSpPr>
            <a:spLocks/>
          </p:cNvSpPr>
          <p:nvPr/>
        </p:nvSpPr>
        <p:spPr bwMode="auto">
          <a:xfrm>
            <a:off x="4584700" y="4416425"/>
            <a:ext cx="1588" cy="1404938"/>
          </a:xfrm>
          <a:custGeom>
            <a:avLst/>
            <a:gdLst>
              <a:gd name="T0" fmla="*/ 0 w 1"/>
              <a:gd name="T1" fmla="*/ 0 h 684"/>
              <a:gd name="T2" fmla="*/ 2147483647 w 1"/>
              <a:gd name="T3" fmla="*/ 2147483647 h 6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684">
                <a:moveTo>
                  <a:pt x="0" y="0"/>
                </a:moveTo>
                <a:lnTo>
                  <a:pt x="1" y="68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801" name="Object 10">
            <a:extLst>
              <a:ext uri="{FF2B5EF4-FFF2-40B4-BE49-F238E27FC236}">
                <a16:creationId xmlns:a16="http://schemas.microsoft.com/office/drawing/2014/main" id="{5FACBB6C-7DD4-43AB-9DE9-2012E17A4B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2792413"/>
          <a:ext cx="3952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569" imgH="202936" progId="Equation.3">
                  <p:embed/>
                </p:oleObj>
              </mc:Choice>
              <mc:Fallback>
                <p:oleObj name="Equation" r:id="rId2" imgW="177569" imgH="20293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2792413"/>
                        <a:ext cx="3952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1">
            <a:extLst>
              <a:ext uri="{FF2B5EF4-FFF2-40B4-BE49-F238E27FC236}">
                <a16:creationId xmlns:a16="http://schemas.microsoft.com/office/drawing/2014/main" id="{7C3D1C77-D386-4E42-B769-A60E62CDDB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2088" y="5537200"/>
          <a:ext cx="4587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279" imgH="203112" progId="Equation.3">
                  <p:embed/>
                </p:oleObj>
              </mc:Choice>
              <mc:Fallback>
                <p:oleObj name="Equation" r:id="rId4" imgW="279279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5537200"/>
                        <a:ext cx="4587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598" name="Object 14">
            <a:extLst>
              <a:ext uri="{FF2B5EF4-FFF2-40B4-BE49-F238E27FC236}">
                <a16:creationId xmlns:a16="http://schemas.microsoft.com/office/drawing/2014/main" id="{63F62AE2-D62B-4C22-9A31-B7470A61C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0838" y="5600700"/>
          <a:ext cx="309562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190417" progId="Equation.3">
                  <p:embed/>
                </p:oleObj>
              </mc:Choice>
              <mc:Fallback>
                <p:oleObj name="Equation" r:id="rId6" imgW="139639" imgH="19041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5600700"/>
                        <a:ext cx="309562" cy="379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5">
            <a:extLst>
              <a:ext uri="{FF2B5EF4-FFF2-40B4-BE49-F238E27FC236}">
                <a16:creationId xmlns:a16="http://schemas.microsoft.com/office/drawing/2014/main" id="{76FD0FEB-267E-48CF-A610-2989E1450F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9075" y="3670300"/>
          <a:ext cx="3397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68" imgH="203024" progId="Equation.3">
                  <p:embed/>
                </p:oleObj>
              </mc:Choice>
              <mc:Fallback>
                <p:oleObj name="Equation" r:id="rId8" imgW="152268" imgH="20302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3670300"/>
                        <a:ext cx="3397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6">
            <a:extLst>
              <a:ext uri="{FF2B5EF4-FFF2-40B4-BE49-F238E27FC236}">
                <a16:creationId xmlns:a16="http://schemas.microsoft.com/office/drawing/2014/main" id="{4D254B36-381D-4E66-BA82-24E760D5D9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3576638"/>
          <a:ext cx="338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28501" progId="Equation.3">
                  <p:embed/>
                </p:oleObj>
              </mc:Choice>
              <mc:Fallback>
                <p:oleObj name="Equation" r:id="rId10" imgW="152334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76638"/>
                        <a:ext cx="3381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601" name="Object 17">
            <a:extLst>
              <a:ext uri="{FF2B5EF4-FFF2-40B4-BE49-F238E27FC236}">
                <a16:creationId xmlns:a16="http://schemas.microsoft.com/office/drawing/2014/main" id="{9BEEBBFE-8E60-46B8-B1A9-508977BD5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4075" y="5199063"/>
          <a:ext cx="3365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228501" progId="Equation.3">
                  <p:embed/>
                </p:oleObj>
              </mc:Choice>
              <mc:Fallback>
                <p:oleObj name="Equation" r:id="rId12" imgW="152334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5199063"/>
                        <a:ext cx="3365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7" name="Arc 20">
            <a:extLst>
              <a:ext uri="{FF2B5EF4-FFF2-40B4-BE49-F238E27FC236}">
                <a16:creationId xmlns:a16="http://schemas.microsoft.com/office/drawing/2014/main" id="{F535AB37-1509-4324-A4A7-D678F613D38B}"/>
              </a:ext>
            </a:extLst>
          </p:cNvPr>
          <p:cNvSpPr>
            <a:spLocks/>
          </p:cNvSpPr>
          <p:nvPr/>
        </p:nvSpPr>
        <p:spPr bwMode="auto">
          <a:xfrm>
            <a:off x="4327525" y="4156075"/>
            <a:ext cx="265113" cy="307975"/>
          </a:xfrm>
          <a:custGeom>
            <a:avLst/>
            <a:gdLst>
              <a:gd name="T0" fmla="*/ 0 w 18589"/>
              <a:gd name="T1" fmla="*/ 24742241 h 21600"/>
              <a:gd name="T2" fmla="*/ 53923862 w 18589"/>
              <a:gd name="T3" fmla="*/ 130519 h 21600"/>
              <a:gd name="T4" fmla="*/ 49897578 w 18589"/>
              <a:gd name="T5" fmla="*/ 6260930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589" h="21600" fill="none" extrusionOk="0">
                <a:moveTo>
                  <a:pt x="-1" y="8535"/>
                </a:moveTo>
                <a:cubicBezTo>
                  <a:pt x="4083" y="3158"/>
                  <a:pt x="10448" y="-1"/>
                  <a:pt x="17201" y="0"/>
                </a:cubicBezTo>
                <a:cubicBezTo>
                  <a:pt x="17664" y="0"/>
                  <a:pt x="18126" y="14"/>
                  <a:pt x="18589" y="44"/>
                </a:cubicBezTo>
              </a:path>
              <a:path w="18589" h="21600" stroke="0" extrusionOk="0">
                <a:moveTo>
                  <a:pt x="-1" y="8535"/>
                </a:moveTo>
                <a:cubicBezTo>
                  <a:pt x="4083" y="3158"/>
                  <a:pt x="10448" y="-1"/>
                  <a:pt x="17201" y="0"/>
                </a:cubicBezTo>
                <a:cubicBezTo>
                  <a:pt x="17664" y="0"/>
                  <a:pt x="18126" y="14"/>
                  <a:pt x="18589" y="44"/>
                </a:cubicBezTo>
                <a:lnTo>
                  <a:pt x="17201" y="21600"/>
                </a:lnTo>
                <a:lnTo>
                  <a:pt x="-1" y="8535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05" name="Arc 21">
            <a:extLst>
              <a:ext uri="{FF2B5EF4-FFF2-40B4-BE49-F238E27FC236}">
                <a16:creationId xmlns:a16="http://schemas.microsoft.com/office/drawing/2014/main" id="{638F9D6D-8D31-4AF2-82D6-8F91DFEC4E6F}"/>
              </a:ext>
            </a:extLst>
          </p:cNvPr>
          <p:cNvSpPr>
            <a:spLocks/>
          </p:cNvSpPr>
          <p:nvPr/>
        </p:nvSpPr>
        <p:spPr bwMode="auto">
          <a:xfrm>
            <a:off x="4562475" y="4689475"/>
            <a:ext cx="282575" cy="307975"/>
          </a:xfrm>
          <a:custGeom>
            <a:avLst/>
            <a:gdLst>
              <a:gd name="T0" fmla="*/ 57373583 w 19831"/>
              <a:gd name="T1" fmla="*/ 35939442 h 21600"/>
              <a:gd name="T2" fmla="*/ 0 w 19831"/>
              <a:gd name="T3" fmla="*/ 62299079 h 21600"/>
              <a:gd name="T4" fmla="*/ 6202828 w 1983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31" h="21600" fill="none" extrusionOk="0">
                <a:moveTo>
                  <a:pt x="19830" y="12398"/>
                </a:moveTo>
                <a:cubicBezTo>
                  <a:pt x="15787" y="18166"/>
                  <a:pt x="9187" y="21599"/>
                  <a:pt x="2144" y="21600"/>
                </a:cubicBezTo>
                <a:cubicBezTo>
                  <a:pt x="1427" y="21600"/>
                  <a:pt x="712" y="21564"/>
                  <a:pt x="-1" y="21493"/>
                </a:cubicBezTo>
              </a:path>
              <a:path w="19831" h="21600" stroke="0" extrusionOk="0">
                <a:moveTo>
                  <a:pt x="19830" y="12398"/>
                </a:moveTo>
                <a:cubicBezTo>
                  <a:pt x="15787" y="18166"/>
                  <a:pt x="9187" y="21599"/>
                  <a:pt x="2144" y="21600"/>
                </a:cubicBezTo>
                <a:cubicBezTo>
                  <a:pt x="1427" y="21600"/>
                  <a:pt x="712" y="21564"/>
                  <a:pt x="-1" y="21493"/>
                </a:cubicBezTo>
                <a:lnTo>
                  <a:pt x="2144" y="0"/>
                </a:lnTo>
                <a:lnTo>
                  <a:pt x="19830" y="12398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22">
            <a:extLst>
              <a:ext uri="{FF2B5EF4-FFF2-40B4-BE49-F238E27FC236}">
                <a16:creationId xmlns:a16="http://schemas.microsoft.com/office/drawing/2014/main" id="{8DC24B80-3F02-480A-9F20-965BF9C35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317875"/>
            <a:ext cx="96361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graphicFrame>
        <p:nvGraphicFramePr>
          <p:cNvPr id="33810" name="Object 23">
            <a:extLst>
              <a:ext uri="{FF2B5EF4-FFF2-40B4-BE49-F238E27FC236}">
                <a16:creationId xmlns:a16="http://schemas.microsoft.com/office/drawing/2014/main" id="{4B728B9D-D371-43D2-8623-F9F4D27EAC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4575" y="2898775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1752381" imgH="1752381" progId="Photoshop.Image.7">
                  <p:embed/>
                </p:oleObj>
              </mc:Choice>
              <mc:Fallback>
                <p:oleObj name="Image" r:id="rId14" imgW="1752381" imgH="1752381" progId="Photoshop.Image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2898775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407AEE2-1F04-4FBC-AA2C-46FAF5F8E71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Raytracing Pseudocode</a:t>
            </a:r>
            <a:br>
              <a:rPr lang="en-US" altLang="en-US" sz="3200"/>
            </a:br>
            <a:r>
              <a:rPr lang="en-US" altLang="en-US" sz="3200"/>
              <a:t>Shadows, Reflection, and Refraction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C35B920-2BA5-444A-998A-53AB2DB9A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i="1" dirty="0"/>
              <a:t>Color</a:t>
            </a:r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00B050"/>
                </a:solidFill>
              </a:rPr>
              <a:t>shade</a:t>
            </a:r>
            <a:r>
              <a:rPr lang="en-US" altLang="en-US" sz="1000" dirty="0"/>
              <a:t>( ray, </a:t>
            </a:r>
            <a:r>
              <a:rPr lang="en-US" altLang="en-US" sz="1000" dirty="0" err="1"/>
              <a:t>recursionDepth</a:t>
            </a:r>
            <a:r>
              <a:rPr lang="en-US" altLang="en-US" sz="1000" dirty="0"/>
              <a:t> 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b="1" dirty="0"/>
              <a:t>{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c = background  color;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</a:t>
            </a:r>
            <a:r>
              <a:rPr lang="en-US" altLang="en-US" sz="1000" dirty="0" err="1"/>
              <a:t>intersectFlag</a:t>
            </a:r>
            <a:r>
              <a:rPr lang="en-US" altLang="en-US" sz="1000" dirty="0"/>
              <a:t> = </a:t>
            </a:r>
            <a:r>
              <a:rPr lang="en-US" altLang="en-US" sz="1000" b="1" dirty="0"/>
              <a:t>FALSE</a:t>
            </a:r>
            <a:r>
              <a:rPr lang="en-US" altLang="en-US" sz="1000" dirty="0"/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b="1" dirty="0"/>
              <a:t>	for each</a:t>
            </a:r>
            <a:r>
              <a:rPr lang="en-US" altLang="en-US" sz="1000" dirty="0"/>
              <a:t> object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</a:t>
            </a:r>
            <a:r>
              <a:rPr lang="en-US" altLang="en-US" sz="1000" dirty="0" err="1"/>
              <a:t>intersectFlag</a:t>
            </a:r>
            <a:r>
              <a:rPr lang="en-US" altLang="en-US" sz="1000" dirty="0"/>
              <a:t> = intersect ( ray, p 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</a:t>
            </a:r>
            <a:r>
              <a:rPr lang="en-US" altLang="en-US" sz="1000" b="1" dirty="0"/>
              <a:t>if</a:t>
            </a:r>
            <a:r>
              <a:rPr lang="en-US" altLang="en-US" sz="1000" dirty="0"/>
              <a:t> </a:t>
            </a:r>
            <a:r>
              <a:rPr lang="en-US" altLang="en-US" sz="1000" dirty="0" err="1"/>
              <a:t>intersectFlag</a:t>
            </a:r>
            <a:r>
              <a:rPr lang="en-US" altLang="en-US" sz="1000" dirty="0"/>
              <a:t> is </a:t>
            </a:r>
            <a:r>
              <a:rPr lang="en-US" altLang="en-US" sz="1000" b="1" dirty="0"/>
              <a:t>TRUE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c = ambient;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dirty="0"/>
              <a:t>		</a:t>
            </a:r>
            <a:r>
              <a:rPr lang="en-US" altLang="en-US" sz="1000" b="1" dirty="0"/>
              <a:t>for each</a:t>
            </a:r>
            <a:r>
              <a:rPr lang="en-US" altLang="en-US" sz="1000" dirty="0"/>
              <a:t> light source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</a:t>
            </a:r>
            <a:r>
              <a:rPr lang="en-US" altLang="en-US" sz="1000" dirty="0" err="1"/>
              <a:t>shadowFlag</a:t>
            </a:r>
            <a:r>
              <a:rPr lang="en-US" altLang="en-US" sz="1000" dirty="0"/>
              <a:t> = </a:t>
            </a:r>
            <a:r>
              <a:rPr lang="en-US" altLang="en-US" sz="1000" dirty="0" err="1"/>
              <a:t>intersectShadowRay</a:t>
            </a:r>
            <a:r>
              <a:rPr lang="en-US" altLang="en-US" sz="1000" dirty="0"/>
              <a:t> ( p 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</a:t>
            </a:r>
            <a:r>
              <a:rPr lang="en-US" altLang="en-US" sz="1000" b="1" dirty="0"/>
              <a:t>if </a:t>
            </a:r>
            <a:r>
              <a:rPr lang="en-US" altLang="en-US" sz="1000" dirty="0" err="1"/>
              <a:t>shadowFlag</a:t>
            </a:r>
            <a:r>
              <a:rPr lang="en-US" altLang="en-US" sz="1000" dirty="0"/>
              <a:t> is FALSE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compute reflective ray R (or H);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 += diffuse;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 += specular components;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/>
              <a:t>		if </a:t>
            </a:r>
            <a:r>
              <a:rPr lang="en-US" altLang="en-US" sz="1200" dirty="0"/>
              <a:t>( </a:t>
            </a:r>
            <a:r>
              <a:rPr lang="en-US" altLang="en-US" sz="1200" dirty="0" err="1"/>
              <a:t>recursionDepth</a:t>
            </a:r>
            <a:r>
              <a:rPr lang="en-US" altLang="en-US" sz="1200" dirty="0"/>
              <a:t> &lt; MAXRECURSION)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/>
              <a:t>		     i</a:t>
            </a:r>
            <a:r>
              <a:rPr lang="en-US" altLang="en-US" sz="1000" b="1" dirty="0"/>
              <a:t>f</a:t>
            </a:r>
            <a:r>
              <a:rPr lang="en-US" altLang="en-US" sz="1000" dirty="0"/>
              <a:t> (object is shiny)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compute reflection of the ray, R1;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 += shininess * </a:t>
            </a:r>
            <a:r>
              <a:rPr lang="en-US" altLang="en-US" sz="1000" dirty="0">
                <a:solidFill>
                  <a:srgbClr val="00B050"/>
                </a:solidFill>
              </a:rPr>
              <a:t>shade</a:t>
            </a:r>
            <a:r>
              <a:rPr lang="en-US" altLang="en-US" sz="1000" dirty="0"/>
              <a:t>( R1, </a:t>
            </a:r>
            <a:r>
              <a:rPr lang="en-US" altLang="en-US" sz="1000" dirty="0" err="1"/>
              <a:t>recursionDepth</a:t>
            </a:r>
            <a:r>
              <a:rPr lang="en-US" altLang="en-US" sz="1000" dirty="0"/>
              <a:t> + 1 </a:t>
            </a:r>
            <a:r>
              <a:rPr lang="en-US" altLang="en-US" sz="1200" dirty="0"/>
              <a:t>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 b="1" dirty="0"/>
              <a:t>		     i</a:t>
            </a:r>
            <a:r>
              <a:rPr lang="en-US" altLang="en-US" sz="1000" b="1" dirty="0"/>
              <a:t>f</a:t>
            </a:r>
            <a:r>
              <a:rPr lang="en-US" altLang="en-US" sz="1000" dirty="0"/>
              <a:t> (object is transparent)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compute transmittance ray T;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	          c +=  refraction * </a:t>
            </a:r>
            <a:r>
              <a:rPr lang="en-US" altLang="en-US" sz="1000" dirty="0">
                <a:solidFill>
                  <a:srgbClr val="00B050"/>
                </a:solidFill>
              </a:rPr>
              <a:t>shade</a:t>
            </a:r>
            <a:r>
              <a:rPr lang="en-US" altLang="en-US" sz="1000" dirty="0"/>
              <a:t>( R1, </a:t>
            </a:r>
            <a:r>
              <a:rPr lang="en-US" altLang="en-US" sz="1000" dirty="0" err="1"/>
              <a:t>recursionDepth</a:t>
            </a:r>
            <a:r>
              <a:rPr lang="en-US" altLang="en-US" sz="1000" dirty="0"/>
              <a:t> + 1 </a:t>
            </a:r>
            <a:r>
              <a:rPr lang="en-US" altLang="en-US" sz="1200" dirty="0"/>
              <a:t>);</a:t>
            </a:r>
            <a:endParaRPr lang="en-US" altLang="en-US" sz="1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dirty="0"/>
              <a:t>	</a:t>
            </a:r>
            <a:r>
              <a:rPr lang="en-US" altLang="en-US" sz="1000" b="1" dirty="0"/>
              <a:t>return</a:t>
            </a:r>
            <a:r>
              <a:rPr lang="en-US" altLang="en-US" sz="1000" dirty="0"/>
              <a:t> c;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 b="1" dirty="0"/>
              <a:t>}</a:t>
            </a:r>
          </a:p>
        </p:txBody>
      </p:sp>
      <p:sp>
        <p:nvSpPr>
          <p:cNvPr id="719876" name="AutoShape 4">
            <a:extLst>
              <a:ext uri="{FF2B5EF4-FFF2-40B4-BE49-F238E27FC236}">
                <a16:creationId xmlns:a16="http://schemas.microsoft.com/office/drawing/2014/main" id="{DA382BD2-D7E4-4DE4-A04F-6051AD83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612900"/>
            <a:ext cx="1031875" cy="204788"/>
          </a:xfrm>
          <a:prstGeom prst="wedgeRoundRectCallout">
            <a:avLst>
              <a:gd name="adj1" fmla="val 392227"/>
              <a:gd name="adj2" fmla="val 515590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19877" name="AutoShape 5">
            <a:extLst>
              <a:ext uri="{FF2B5EF4-FFF2-40B4-BE49-F238E27FC236}">
                <a16:creationId xmlns:a16="http://schemas.microsoft.com/office/drawing/2014/main" id="{24434133-86F9-4C2F-958C-4CEA31FA1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515" y="3128964"/>
            <a:ext cx="3111085" cy="950912"/>
          </a:xfrm>
          <a:prstGeom prst="wedgeRoundRectCallout">
            <a:avLst>
              <a:gd name="adj1" fmla="val 107785"/>
              <a:gd name="adj2" fmla="val -2232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19878" name="AutoShape 6">
            <a:extLst>
              <a:ext uri="{FF2B5EF4-FFF2-40B4-BE49-F238E27FC236}">
                <a16:creationId xmlns:a16="http://schemas.microsoft.com/office/drawing/2014/main" id="{12061C6C-BB4E-40E5-A98D-9A6F797B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4079875"/>
            <a:ext cx="1289050" cy="236538"/>
          </a:xfrm>
          <a:prstGeom prst="wedgeRoundRectCallout">
            <a:avLst>
              <a:gd name="adj1" fmla="val 191821"/>
              <a:gd name="adj2" fmla="val 31438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19879" name="AutoShape 7">
            <a:extLst>
              <a:ext uri="{FF2B5EF4-FFF2-40B4-BE49-F238E27FC236}">
                <a16:creationId xmlns:a16="http://schemas.microsoft.com/office/drawing/2014/main" id="{06C5755A-10E9-44E8-8ABC-A1B0124C9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4316413"/>
            <a:ext cx="3567112" cy="493712"/>
          </a:xfrm>
          <a:prstGeom prst="wedgeRoundRectCallout">
            <a:avLst>
              <a:gd name="adj1" fmla="val 79475"/>
              <a:gd name="adj2" fmla="val 93575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19880" name="Text Box 8">
            <a:extLst>
              <a:ext uri="{FF2B5EF4-FFF2-40B4-BE49-F238E27FC236}">
                <a16:creationId xmlns:a16="http://schemas.microsoft.com/office/drawing/2014/main" id="{40A61194-70F1-4A2F-9ADF-B77118275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269" y="2499147"/>
            <a:ext cx="2616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cs typeface="Arial" panose="020B0604020202020204" pitchFamily="34" charset="0"/>
              </a:rPr>
              <a:t>Keep track of the depth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cs typeface="Arial" panose="020B0604020202020204" pitchFamily="34" charset="0"/>
              </a:rPr>
              <a:t>of the ray tree</a:t>
            </a:r>
          </a:p>
        </p:txBody>
      </p:sp>
      <p:sp>
        <p:nvSpPr>
          <p:cNvPr id="719881" name="Text Box 9">
            <a:extLst>
              <a:ext uri="{FF2B5EF4-FFF2-40B4-BE49-F238E27FC236}">
                <a16:creationId xmlns:a16="http://schemas.microsoft.com/office/drawing/2014/main" id="{DF755500-2251-4792-96BD-3DBDAB35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3412332"/>
            <a:ext cx="2713038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cs typeface="Arial" panose="020B0604020202020204" pitchFamily="34" charset="0"/>
              </a:rPr>
              <a:t>First illuminate the point</a:t>
            </a:r>
          </a:p>
        </p:txBody>
      </p:sp>
      <p:sp>
        <p:nvSpPr>
          <p:cNvPr id="719882" name="Text Box 10">
            <a:extLst>
              <a:ext uri="{FF2B5EF4-FFF2-40B4-BE49-F238E27FC236}">
                <a16:creationId xmlns:a16="http://schemas.microsoft.com/office/drawing/2014/main" id="{BB828A27-FDDB-4EA3-B048-CD0ED05C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187825"/>
            <a:ext cx="25987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cs typeface="Arial" panose="020B0604020202020204" pitchFamily="34" charset="0"/>
              </a:rPr>
              <a:t>Don’t spawn reflection ray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2"/>
                </a:solidFill>
                <a:cs typeface="Arial" panose="020B0604020202020204" pitchFamily="34" charset="0"/>
              </a:rPr>
              <a:t>past the pre-chosen tree depth</a:t>
            </a:r>
          </a:p>
        </p:txBody>
      </p:sp>
      <p:sp>
        <p:nvSpPr>
          <p:cNvPr id="719883" name="Text Box 11">
            <a:extLst>
              <a:ext uri="{FF2B5EF4-FFF2-40B4-BE49-F238E27FC236}">
                <a16:creationId xmlns:a16="http://schemas.microsoft.com/office/drawing/2014/main" id="{7D8CE8D8-1D5A-4FE5-A2C9-389E8541E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890751"/>
            <a:ext cx="2206053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Get the reflected color</a:t>
            </a:r>
          </a:p>
        </p:txBody>
      </p:sp>
      <p:sp>
        <p:nvSpPr>
          <p:cNvPr id="719884" name="AutoShape 12">
            <a:extLst>
              <a:ext uri="{FF2B5EF4-FFF2-40B4-BE49-F238E27FC236}">
                <a16:creationId xmlns:a16="http://schemas.microsoft.com/office/drawing/2014/main" id="{AC43891D-A6C1-4C69-A6D6-564E9A0B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4810125"/>
            <a:ext cx="3567112" cy="504825"/>
          </a:xfrm>
          <a:prstGeom prst="wedgeRoundRectCallout">
            <a:avLst>
              <a:gd name="adj1" fmla="val 80080"/>
              <a:gd name="adj2" fmla="val 114111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19885" name="Text Box 13">
            <a:extLst>
              <a:ext uri="{FF2B5EF4-FFF2-40B4-BE49-F238E27FC236}">
                <a16:creationId xmlns:a16="http://schemas.microsoft.com/office/drawing/2014/main" id="{AEF9284D-527C-42E1-99A2-6FA58A07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484813"/>
            <a:ext cx="246259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cs typeface="Arial" panose="020B0604020202020204" pitchFamily="34" charset="0"/>
              </a:rPr>
              <a:t>Get the transmitted color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71F06B25-74F9-4B07-84E4-7941A5AA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97" y="1531625"/>
            <a:ext cx="478943" cy="286063"/>
          </a:xfrm>
          <a:prstGeom prst="wedgeRoundRectCallout">
            <a:avLst>
              <a:gd name="adj1" fmla="val -49946"/>
              <a:gd name="adj2" fmla="val 1076006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CD1F5-4D9B-4C13-932D-C8E53F0128D3}"/>
              </a:ext>
            </a:extLst>
          </p:cNvPr>
          <p:cNvSpPr txBox="1"/>
          <p:nvPr/>
        </p:nvSpPr>
        <p:spPr>
          <a:xfrm>
            <a:off x="245984" y="4946900"/>
            <a:ext cx="12978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Recursively return a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nimBg="1"/>
      <p:bldP spid="719876" grpId="1" animBg="1"/>
      <p:bldP spid="719877" grpId="0" animBg="1"/>
      <p:bldP spid="719877" grpId="1" animBg="1"/>
      <p:bldP spid="719878" grpId="0" animBg="1"/>
      <p:bldP spid="719878" grpId="1" animBg="1"/>
      <p:bldP spid="719879" grpId="0" animBg="1"/>
      <p:bldP spid="719879" grpId="1" animBg="1"/>
      <p:bldP spid="719880" grpId="0" animBg="1"/>
      <p:bldP spid="719880" grpId="1" animBg="1"/>
      <p:bldP spid="719881" grpId="0" animBg="1"/>
      <p:bldP spid="719881" grpId="1" animBg="1"/>
      <p:bldP spid="719882" grpId="0" animBg="1"/>
      <p:bldP spid="719882" grpId="1" animBg="1"/>
      <p:bldP spid="719883" grpId="0" animBg="1"/>
      <p:bldP spid="719883" grpId="1" animBg="1"/>
      <p:bldP spid="719884" grpId="0" animBg="1"/>
      <p:bldP spid="719885" grpId="0" animBg="1"/>
      <p:bldP spid="14" grpId="0" animBg="1"/>
      <p:bldP spid="14" grpId="1" animBg="1"/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6">
            <a:extLst>
              <a:ext uri="{FF2B5EF4-FFF2-40B4-BE49-F238E27FC236}">
                <a16:creationId xmlns:a16="http://schemas.microsoft.com/office/drawing/2014/main" id="{1C8A99BF-AC29-41A7-8F16-09118362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3" y="1579563"/>
            <a:ext cx="8434387" cy="470535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860F840-ACB5-4473-9257-50FC24949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Recursive Ray Tracing</a:t>
            </a:r>
          </a:p>
        </p:txBody>
      </p:sp>
      <p:grpSp>
        <p:nvGrpSpPr>
          <p:cNvPr id="35844" name="Group 10">
            <a:extLst>
              <a:ext uri="{FF2B5EF4-FFF2-40B4-BE49-F238E27FC236}">
                <a16:creationId xmlns:a16="http://schemas.microsoft.com/office/drawing/2014/main" id="{6CE88DF7-9B19-4898-8B22-708674D65187}"/>
              </a:ext>
            </a:extLst>
          </p:cNvPr>
          <p:cNvGrpSpPr>
            <a:grpSpLocks/>
          </p:cNvGrpSpPr>
          <p:nvPr/>
        </p:nvGrpSpPr>
        <p:grpSpPr bwMode="auto">
          <a:xfrm>
            <a:off x="890588" y="5143500"/>
            <a:ext cx="1298575" cy="396875"/>
            <a:chOff x="1047" y="2749"/>
            <a:chExt cx="818" cy="250"/>
          </a:xfrm>
        </p:grpSpPr>
        <p:grpSp>
          <p:nvGrpSpPr>
            <p:cNvPr id="35878" name="Group 4">
              <a:extLst>
                <a:ext uri="{FF2B5EF4-FFF2-40B4-BE49-F238E27FC236}">
                  <a16:creationId xmlns:a16="http://schemas.microsoft.com/office/drawing/2014/main" id="{9AF4D231-5DAD-45DC-9F81-1EE7E2DFCE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8" y="2769"/>
              <a:ext cx="132" cy="159"/>
              <a:chOff x="1248" y="2940"/>
              <a:chExt cx="132" cy="159"/>
            </a:xfrm>
          </p:grpSpPr>
          <p:sp>
            <p:nvSpPr>
              <p:cNvPr id="35881" name="Line 5">
                <a:extLst>
                  <a:ext uri="{FF2B5EF4-FFF2-40B4-BE49-F238E27FC236}">
                    <a16:creationId xmlns:a16="http://schemas.microsoft.com/office/drawing/2014/main" id="{52946894-F3B5-414E-9F0D-21F92CC60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8" y="2940"/>
                <a:ext cx="132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Line 6">
                <a:extLst>
                  <a:ext uri="{FF2B5EF4-FFF2-40B4-BE49-F238E27FC236}">
                    <a16:creationId xmlns:a16="http://schemas.microsoft.com/office/drawing/2014/main" id="{17AA38BD-D4DF-4075-A74E-F75F31924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3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3" name="Oval 7">
                <a:extLst>
                  <a:ext uri="{FF2B5EF4-FFF2-40B4-BE49-F238E27FC236}">
                    <a16:creationId xmlns:a16="http://schemas.microsoft.com/office/drawing/2014/main" id="{739F35CE-BB3C-4196-AAA7-C0321E886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00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879" name="Text Box 8">
              <a:extLst>
                <a:ext uri="{FF2B5EF4-FFF2-40B4-BE49-F238E27FC236}">
                  <a16:creationId xmlns:a16="http://schemas.microsoft.com/office/drawing/2014/main" id="{3F130E55-6E23-4249-B6FE-35FEBCB4E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" y="2749"/>
              <a:ext cx="3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cs typeface="Arial" panose="020B0604020202020204" pitchFamily="34" charset="0"/>
                </a:rPr>
                <a:t>Eye </a:t>
              </a:r>
            </a:p>
          </p:txBody>
        </p:sp>
        <p:sp>
          <p:nvSpPr>
            <p:cNvPr id="35880" name="Oval 9">
              <a:extLst>
                <a:ext uri="{FF2B5EF4-FFF2-40B4-BE49-F238E27FC236}">
                  <a16:creationId xmlns:a16="http://schemas.microsoft.com/office/drawing/2014/main" id="{5AA7A7D8-2CBD-427E-ADBC-5060082197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8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</p:grpSp>
      <p:sp>
        <p:nvSpPr>
          <p:cNvPr id="35845" name="Litebulb">
            <a:extLst>
              <a:ext uri="{FF2B5EF4-FFF2-40B4-BE49-F238E27FC236}">
                <a16:creationId xmlns:a16="http://schemas.microsoft.com/office/drawing/2014/main" id="{1C1CE634-BEB9-4A99-A3F8-8BC492FB2B3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5257800" y="1752600"/>
            <a:ext cx="304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AutoShape 12">
            <a:extLst>
              <a:ext uri="{FF2B5EF4-FFF2-40B4-BE49-F238E27FC236}">
                <a16:creationId xmlns:a16="http://schemas.microsoft.com/office/drawing/2014/main" id="{4BFE9D30-DB92-4045-BBE9-9778F47A1B1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887913" y="5540375"/>
            <a:ext cx="3048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13">
            <a:extLst>
              <a:ext uri="{FF2B5EF4-FFF2-40B4-BE49-F238E27FC236}">
                <a16:creationId xmlns:a16="http://schemas.microsoft.com/office/drawing/2014/main" id="{9818FE50-AF55-49E7-A859-05059F3AC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4662488"/>
            <a:ext cx="876300" cy="4810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48" name="Oval 14">
            <a:extLst>
              <a:ext uri="{FF2B5EF4-FFF2-40B4-BE49-F238E27FC236}">
                <a16:creationId xmlns:a16="http://schemas.microsoft.com/office/drawing/2014/main" id="{7ABC65EB-9300-4283-A2DC-0D35EAE31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667000"/>
            <a:ext cx="682625" cy="5222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49" name="Rectangle 15">
            <a:extLst>
              <a:ext uri="{FF2B5EF4-FFF2-40B4-BE49-F238E27FC236}">
                <a16:creationId xmlns:a16="http://schemas.microsoft.com/office/drawing/2014/main" id="{35B867B0-F0FC-437C-8E14-9BC22E50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813050"/>
            <a:ext cx="681037" cy="1371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50" name="Line 30">
            <a:extLst>
              <a:ext uri="{FF2B5EF4-FFF2-40B4-BE49-F238E27FC236}">
                <a16:creationId xmlns:a16="http://schemas.microsoft.com/office/drawing/2014/main" id="{8B277570-1FFB-4F81-A2C0-D038DCA8CD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4550" y="3498850"/>
            <a:ext cx="3648075" cy="17811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1" name="Group 18">
            <a:extLst>
              <a:ext uri="{FF2B5EF4-FFF2-40B4-BE49-F238E27FC236}">
                <a16:creationId xmlns:a16="http://schemas.microsoft.com/office/drawing/2014/main" id="{FAAC37E1-877D-4BA0-9455-846908FC6E91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3498850"/>
            <a:ext cx="914400" cy="1676400"/>
            <a:chOff x="2496" y="1728"/>
            <a:chExt cx="576" cy="1056"/>
          </a:xfrm>
        </p:grpSpPr>
        <p:sp>
          <p:nvSpPr>
            <p:cNvPr id="35874" name="Line 19">
              <a:extLst>
                <a:ext uri="{FF2B5EF4-FFF2-40B4-BE49-F238E27FC236}">
                  <a16:creationId xmlns:a16="http://schemas.microsoft.com/office/drawing/2014/main" id="{4E65A15F-A68E-47A4-8495-608E825FC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20">
              <a:extLst>
                <a:ext uri="{FF2B5EF4-FFF2-40B4-BE49-F238E27FC236}">
                  <a16:creationId xmlns:a16="http://schemas.microsoft.com/office/drawing/2014/main" id="{92820F28-A1CF-41FE-A773-7928C0D17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21">
              <a:extLst>
                <a:ext uri="{FF2B5EF4-FFF2-40B4-BE49-F238E27FC236}">
                  <a16:creationId xmlns:a16="http://schemas.microsoft.com/office/drawing/2014/main" id="{DA42F646-7132-4B56-BED8-B13DD5CC10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22">
              <a:extLst>
                <a:ext uri="{FF2B5EF4-FFF2-40B4-BE49-F238E27FC236}">
                  <a16:creationId xmlns:a16="http://schemas.microsoft.com/office/drawing/2014/main" id="{00CAA1BD-EDF1-42B2-A7DE-691901765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2" name="Text Box 23">
            <a:extLst>
              <a:ext uri="{FF2B5EF4-FFF2-40B4-BE49-F238E27FC236}">
                <a16:creationId xmlns:a16="http://schemas.microsoft.com/office/drawing/2014/main" id="{3E1E624E-C5AC-4C4C-BCA9-D0E16B55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389572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Image plane </a:t>
            </a:r>
          </a:p>
        </p:txBody>
      </p:sp>
      <p:cxnSp>
        <p:nvCxnSpPr>
          <p:cNvPr id="35853" name="AutoShape 24">
            <a:extLst>
              <a:ext uri="{FF2B5EF4-FFF2-40B4-BE49-F238E27FC236}">
                <a16:creationId xmlns:a16="http://schemas.microsoft.com/office/drawing/2014/main" id="{09C09DEE-9D1D-4325-BC66-27D4AD78B033}"/>
              </a:ext>
            </a:extLst>
          </p:cNvPr>
          <p:cNvCxnSpPr>
            <a:cxnSpLocks noChangeShapeType="1"/>
            <a:stCxn id="35852" idx="3"/>
          </p:cNvCxnSpPr>
          <p:nvPr/>
        </p:nvCxnSpPr>
        <p:spPr bwMode="auto">
          <a:xfrm>
            <a:off x="2652713" y="4094163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54" name="Group 25">
            <a:extLst>
              <a:ext uri="{FF2B5EF4-FFF2-40B4-BE49-F238E27FC236}">
                <a16:creationId xmlns:a16="http://schemas.microsoft.com/office/drawing/2014/main" id="{0C4461DF-28FF-46BA-BFD6-D224C7A724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67113" y="4413250"/>
            <a:ext cx="136525" cy="249238"/>
            <a:chOff x="2496" y="1728"/>
            <a:chExt cx="576" cy="1056"/>
          </a:xfrm>
        </p:grpSpPr>
        <p:sp>
          <p:nvSpPr>
            <p:cNvPr id="35870" name="Line 26">
              <a:extLst>
                <a:ext uri="{FF2B5EF4-FFF2-40B4-BE49-F238E27FC236}">
                  <a16:creationId xmlns:a16="http://schemas.microsoft.com/office/drawing/2014/main" id="{1C900675-6F1C-4B1B-89CE-C10119545B4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27">
              <a:extLst>
                <a:ext uri="{FF2B5EF4-FFF2-40B4-BE49-F238E27FC236}">
                  <a16:creationId xmlns:a16="http://schemas.microsoft.com/office/drawing/2014/main" id="{B9942E19-3B39-4BD9-829A-F8162564F85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072" y="20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8">
              <a:extLst>
                <a:ext uri="{FF2B5EF4-FFF2-40B4-BE49-F238E27FC236}">
                  <a16:creationId xmlns:a16="http://schemas.microsoft.com/office/drawing/2014/main" id="{F8D971ED-3440-4490-9894-8AF01BF699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96" y="17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29">
              <a:extLst>
                <a:ext uri="{FF2B5EF4-FFF2-40B4-BE49-F238E27FC236}">
                  <a16:creationId xmlns:a16="http://schemas.microsoft.com/office/drawing/2014/main" id="{0A00A9EF-5D22-4E2C-A32F-F064551AEA5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496" y="249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5" name="Oval 31">
            <a:extLst>
              <a:ext uri="{FF2B5EF4-FFF2-40B4-BE49-F238E27FC236}">
                <a16:creationId xmlns:a16="http://schemas.microsoft.com/office/drawing/2014/main" id="{3E5313B1-EA6E-4E40-B3EF-4EE942A9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514600"/>
            <a:ext cx="625475" cy="76041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AB63BB80-A013-46F6-955E-FE16A8450B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3663" y="3429000"/>
            <a:ext cx="769937" cy="20335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86802FC2-49EE-4DB7-9ECA-382DE6605A4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971800"/>
            <a:ext cx="2362200" cy="457200"/>
            <a:chOff x="3216" y="1872"/>
            <a:chExt cx="1488" cy="288"/>
          </a:xfrm>
        </p:grpSpPr>
        <p:sp>
          <p:nvSpPr>
            <p:cNvPr id="35866" name="Line 33">
              <a:extLst>
                <a:ext uri="{FF2B5EF4-FFF2-40B4-BE49-F238E27FC236}">
                  <a16:creationId xmlns:a16="http://schemas.microsoft.com/office/drawing/2014/main" id="{BF87296A-12BE-4F93-BD07-259163BAB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Line 34">
              <a:extLst>
                <a:ext uri="{FF2B5EF4-FFF2-40B4-BE49-F238E27FC236}">
                  <a16:creationId xmlns:a16="http://schemas.microsoft.com/office/drawing/2014/main" id="{840458B8-A9AE-4A4D-A0FD-551260AA4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6" y="1872"/>
              <a:ext cx="528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35">
              <a:extLst>
                <a:ext uri="{FF2B5EF4-FFF2-40B4-BE49-F238E27FC236}">
                  <a16:creationId xmlns:a16="http://schemas.microsoft.com/office/drawing/2014/main" id="{46641AE6-BB22-44E7-B2CC-DA914FBDB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2112"/>
              <a:ext cx="432" cy="4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36">
              <a:extLst>
                <a:ext uri="{FF2B5EF4-FFF2-40B4-BE49-F238E27FC236}">
                  <a16:creationId xmlns:a16="http://schemas.microsoft.com/office/drawing/2014/main" id="{4E7793F4-6DDF-4C4C-A1F4-404E9191F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920"/>
              <a:ext cx="528" cy="19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C9173EA7-70B6-45DB-8CFA-545ECD6EA43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133600"/>
            <a:ext cx="3581400" cy="838200"/>
            <a:chOff x="3168" y="1344"/>
            <a:chExt cx="2256" cy="528"/>
          </a:xfrm>
        </p:grpSpPr>
        <p:sp>
          <p:nvSpPr>
            <p:cNvPr id="35860" name="Line 39">
              <a:extLst>
                <a:ext uri="{FF2B5EF4-FFF2-40B4-BE49-F238E27FC236}">
                  <a16:creationId xmlns:a16="http://schemas.microsoft.com/office/drawing/2014/main" id="{AD2EAEE9-A761-4EF7-9908-D9139526B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344"/>
              <a:ext cx="528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43">
              <a:extLst>
                <a:ext uri="{FF2B5EF4-FFF2-40B4-BE49-F238E27FC236}">
                  <a16:creationId xmlns:a16="http://schemas.microsoft.com/office/drawing/2014/main" id="{E968804C-C2AC-4DA4-9FDD-C7D3B15FD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28"/>
              <a:ext cx="28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40">
              <a:extLst>
                <a:ext uri="{FF2B5EF4-FFF2-40B4-BE49-F238E27FC236}">
                  <a16:creationId xmlns:a16="http://schemas.microsoft.com/office/drawing/2014/main" id="{03724CCD-C81B-4832-8CFA-F32533BD7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1872"/>
              <a:ext cx="384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41">
              <a:extLst>
                <a:ext uri="{FF2B5EF4-FFF2-40B4-BE49-F238E27FC236}">
                  <a16:creationId xmlns:a16="http://schemas.microsoft.com/office/drawing/2014/main" id="{A035F550-5C9E-4EEF-95FE-75F617A3AA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76" y="1584"/>
              <a:ext cx="624" cy="28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44">
              <a:extLst>
                <a:ext uri="{FF2B5EF4-FFF2-40B4-BE49-F238E27FC236}">
                  <a16:creationId xmlns:a16="http://schemas.microsoft.com/office/drawing/2014/main" id="{17353418-7F2C-4D6C-8D07-96E73AA78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6" y="187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52">
              <a:extLst>
                <a:ext uri="{FF2B5EF4-FFF2-40B4-BE49-F238E27FC236}">
                  <a16:creationId xmlns:a16="http://schemas.microsoft.com/office/drawing/2014/main" id="{3A5949FE-E98E-4BA9-85C2-3AC93CCFE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4" y="1776"/>
              <a:ext cx="240" cy="96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9" name="Oval 54">
            <a:extLst>
              <a:ext uri="{FF2B5EF4-FFF2-40B4-BE49-F238E27FC236}">
                <a16:creationId xmlns:a16="http://schemas.microsoft.com/office/drawing/2014/main" id="{00CD005C-396F-4058-B0DA-B9E14302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76400"/>
            <a:ext cx="990600" cy="7620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6">
            <a:extLst>
              <a:ext uri="{FF2B5EF4-FFF2-40B4-BE49-F238E27FC236}">
                <a16:creationId xmlns:a16="http://schemas.microsoft.com/office/drawing/2014/main" id="{6EDEA5F0-7F8F-49CB-961B-85367435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2816225"/>
            <a:ext cx="7113587" cy="276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C35B5D11-B173-44F9-AC8E-D6595C7AEF7D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738563"/>
            <a:ext cx="2590800" cy="622300"/>
            <a:chOff x="2928" y="2094"/>
            <a:chExt cx="1632" cy="392"/>
          </a:xfrm>
        </p:grpSpPr>
        <p:sp>
          <p:nvSpPr>
            <p:cNvPr id="36906" name="Rectangle 57">
              <a:extLst>
                <a:ext uri="{FF2B5EF4-FFF2-40B4-BE49-F238E27FC236}">
                  <a16:creationId xmlns:a16="http://schemas.microsoft.com/office/drawing/2014/main" id="{42CB4B65-C808-44BC-A436-2D88D8357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094"/>
              <a:ext cx="28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7" name="Rectangle 56">
              <a:extLst>
                <a:ext uri="{FF2B5EF4-FFF2-40B4-BE49-F238E27FC236}">
                  <a16:creationId xmlns:a16="http://schemas.microsoft.com/office/drawing/2014/main" id="{723B4CC6-24DF-48EE-BDEF-985796E5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90"/>
              <a:ext cx="76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8" name="Rectangle 55">
              <a:extLst>
                <a:ext uri="{FF2B5EF4-FFF2-40B4-BE49-F238E27FC236}">
                  <a16:creationId xmlns:a16="http://schemas.microsoft.com/office/drawing/2014/main" id="{BCF4C556-FDC3-4AFA-8D93-389C5A4EF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86"/>
              <a:ext cx="1248" cy="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909" name="Rectangle 54">
              <a:extLst>
                <a:ext uri="{FF2B5EF4-FFF2-40B4-BE49-F238E27FC236}">
                  <a16:creationId xmlns:a16="http://schemas.microsoft.com/office/drawing/2014/main" id="{82F9A96E-4553-4409-B16E-FFA5750A8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382"/>
              <a:ext cx="1632" cy="10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6868" name="Rectangle 2">
            <a:extLst>
              <a:ext uri="{FF2B5EF4-FFF2-40B4-BE49-F238E27FC236}">
                <a16:creationId xmlns:a16="http://schemas.microsoft.com/office/drawing/2014/main" id="{FD8E6A16-60F3-459B-8B1B-D909F3A6F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Aliasing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07CF58DD-BF27-419F-871F-7E938D9EE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93900"/>
            <a:ext cx="7772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Problem: Representing pixel by a single ray.</a:t>
            </a:r>
          </a:p>
        </p:txBody>
      </p:sp>
      <p:grpSp>
        <p:nvGrpSpPr>
          <p:cNvPr id="36870" name="Group 49">
            <a:extLst>
              <a:ext uri="{FF2B5EF4-FFF2-40B4-BE49-F238E27FC236}">
                <a16:creationId xmlns:a16="http://schemas.microsoft.com/office/drawing/2014/main" id="{2CBCA4AE-4686-45D1-B9C9-FE1F0DE302D3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128963"/>
            <a:ext cx="2895600" cy="1857375"/>
            <a:chOff x="1872" y="2208"/>
            <a:chExt cx="1824" cy="1170"/>
          </a:xfrm>
        </p:grpSpPr>
        <p:sp>
          <p:nvSpPr>
            <p:cNvPr id="36873" name="Line 7">
              <a:extLst>
                <a:ext uri="{FF2B5EF4-FFF2-40B4-BE49-F238E27FC236}">
                  <a16:creationId xmlns:a16="http://schemas.microsoft.com/office/drawing/2014/main" id="{260EAD3C-FB1C-44A5-BB89-E049DEA3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Line 8">
              <a:extLst>
                <a:ext uri="{FF2B5EF4-FFF2-40B4-BE49-F238E27FC236}">
                  <a16:creationId xmlns:a16="http://schemas.microsoft.com/office/drawing/2014/main" id="{F2EC7673-6D43-4C47-B01F-F881BCBD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5" name="Line 9">
              <a:extLst>
                <a:ext uri="{FF2B5EF4-FFF2-40B4-BE49-F238E27FC236}">
                  <a16:creationId xmlns:a16="http://schemas.microsoft.com/office/drawing/2014/main" id="{68039D08-572D-4042-B40C-C2C22D90C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10">
              <a:extLst>
                <a:ext uri="{FF2B5EF4-FFF2-40B4-BE49-F238E27FC236}">
                  <a16:creationId xmlns:a16="http://schemas.microsoft.com/office/drawing/2014/main" id="{2F87FFB1-E2AE-41B0-AE76-FACBC38FE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Line 12">
              <a:extLst>
                <a:ext uri="{FF2B5EF4-FFF2-40B4-BE49-F238E27FC236}">
                  <a16:creationId xmlns:a16="http://schemas.microsoft.com/office/drawing/2014/main" id="{33538E7A-F7EE-4656-BE33-52FD48333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17"/>
              <a:ext cx="0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8" name="Line 13">
              <a:extLst>
                <a:ext uri="{FF2B5EF4-FFF2-40B4-BE49-F238E27FC236}">
                  <a16:creationId xmlns:a16="http://schemas.microsoft.com/office/drawing/2014/main" id="{BEC41DE2-2882-4D25-97AA-DFE411B9C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79" name="Line 15">
              <a:extLst>
                <a:ext uri="{FF2B5EF4-FFF2-40B4-BE49-F238E27FC236}">
                  <a16:creationId xmlns:a16="http://schemas.microsoft.com/office/drawing/2014/main" id="{3C01FB48-9ABD-4FDF-8291-480AA8B24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36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Line 16">
              <a:extLst>
                <a:ext uri="{FF2B5EF4-FFF2-40B4-BE49-F238E27FC236}">
                  <a16:creationId xmlns:a16="http://schemas.microsoft.com/office/drawing/2014/main" id="{48F277C7-D0CA-4587-803C-F47C1BC58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8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Line 17">
              <a:extLst>
                <a:ext uri="{FF2B5EF4-FFF2-40B4-BE49-F238E27FC236}">
                  <a16:creationId xmlns:a16="http://schemas.microsoft.com/office/drawing/2014/main" id="{D70BB20A-4723-404A-BBEF-284B9DCEE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1824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18">
              <a:extLst>
                <a:ext uri="{FF2B5EF4-FFF2-40B4-BE49-F238E27FC236}">
                  <a16:creationId xmlns:a16="http://schemas.microsoft.com/office/drawing/2014/main" id="{61628312-6759-4A16-9BEE-C6895CC01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19">
              <a:extLst>
                <a:ext uri="{FF2B5EF4-FFF2-40B4-BE49-F238E27FC236}">
                  <a16:creationId xmlns:a16="http://schemas.microsoft.com/office/drawing/2014/main" id="{B4D361F3-514D-4572-A266-68939C425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20">
              <a:extLst>
                <a:ext uri="{FF2B5EF4-FFF2-40B4-BE49-F238E27FC236}">
                  <a16:creationId xmlns:a16="http://schemas.microsoft.com/office/drawing/2014/main" id="{C3E6506B-7D45-4243-92A4-9690835EA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30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22">
              <a:extLst>
                <a:ext uri="{FF2B5EF4-FFF2-40B4-BE49-F238E27FC236}">
                  <a16:creationId xmlns:a16="http://schemas.microsoft.com/office/drawing/2014/main" id="{C97D39E0-369F-41E4-946E-DFB54ACBB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16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6" name="Line 23">
              <a:extLst>
                <a:ext uri="{FF2B5EF4-FFF2-40B4-BE49-F238E27FC236}">
                  <a16:creationId xmlns:a16="http://schemas.microsoft.com/office/drawing/2014/main" id="{B9F370CD-94B8-49B4-BC55-94E17C7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8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24">
              <a:extLst>
                <a:ext uri="{FF2B5EF4-FFF2-40B4-BE49-F238E27FC236}">
                  <a16:creationId xmlns:a16="http://schemas.microsoft.com/office/drawing/2014/main" id="{6E68700D-084D-4548-8168-3FD69F0AB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Line 25">
              <a:extLst>
                <a:ext uri="{FF2B5EF4-FFF2-40B4-BE49-F238E27FC236}">
                  <a16:creationId xmlns:a16="http://schemas.microsoft.com/office/drawing/2014/main" id="{CFBDBE42-284D-42FC-BF17-61B47DC72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Line 26">
              <a:extLst>
                <a:ext uri="{FF2B5EF4-FFF2-40B4-BE49-F238E27FC236}">
                  <a16:creationId xmlns:a16="http://schemas.microsoft.com/office/drawing/2014/main" id="{980D78C3-592C-4E70-910D-40AF0851E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27">
              <a:extLst>
                <a:ext uri="{FF2B5EF4-FFF2-40B4-BE49-F238E27FC236}">
                  <a16:creationId xmlns:a16="http://schemas.microsoft.com/office/drawing/2014/main" id="{D838FE99-1741-4A1A-A222-F029B2CE2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28">
              <a:extLst>
                <a:ext uri="{FF2B5EF4-FFF2-40B4-BE49-F238E27FC236}">
                  <a16:creationId xmlns:a16="http://schemas.microsoft.com/office/drawing/2014/main" id="{27477666-C14C-4C1F-8FA0-6FF689618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33">
              <a:extLst>
                <a:ext uri="{FF2B5EF4-FFF2-40B4-BE49-F238E27FC236}">
                  <a16:creationId xmlns:a16="http://schemas.microsoft.com/office/drawing/2014/main" id="{467403C0-5805-48D6-AEB6-645CCD566A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34">
              <a:extLst>
                <a:ext uri="{FF2B5EF4-FFF2-40B4-BE49-F238E27FC236}">
                  <a16:creationId xmlns:a16="http://schemas.microsoft.com/office/drawing/2014/main" id="{59A3734D-2B22-493F-AE43-B3F4A943D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35">
              <a:extLst>
                <a:ext uri="{FF2B5EF4-FFF2-40B4-BE49-F238E27FC236}">
                  <a16:creationId xmlns:a16="http://schemas.microsoft.com/office/drawing/2014/main" id="{5B56470D-F676-4680-9DEA-5E25CD4A7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5" y="2208"/>
              <a:ext cx="9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36">
              <a:extLst>
                <a:ext uri="{FF2B5EF4-FFF2-40B4-BE49-F238E27FC236}">
                  <a16:creationId xmlns:a16="http://schemas.microsoft.com/office/drawing/2014/main" id="{297AE464-1EF1-4FC5-AE03-7049BB4C0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37">
              <a:extLst>
                <a:ext uri="{FF2B5EF4-FFF2-40B4-BE49-F238E27FC236}">
                  <a16:creationId xmlns:a16="http://schemas.microsoft.com/office/drawing/2014/main" id="{AB73BEA3-2268-46C0-9970-1A859C018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Line 38">
              <a:extLst>
                <a:ext uri="{FF2B5EF4-FFF2-40B4-BE49-F238E27FC236}">
                  <a16:creationId xmlns:a16="http://schemas.microsoft.com/office/drawing/2014/main" id="{2D72459A-4776-4E1B-9984-3E2D2FB11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Line 39">
              <a:extLst>
                <a:ext uri="{FF2B5EF4-FFF2-40B4-BE49-F238E27FC236}">
                  <a16:creationId xmlns:a16="http://schemas.microsoft.com/office/drawing/2014/main" id="{F7504C2F-F69F-4CFE-8942-F836B6294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208"/>
              <a:ext cx="0" cy="1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Line 40">
              <a:extLst>
                <a:ext uri="{FF2B5EF4-FFF2-40B4-BE49-F238E27FC236}">
                  <a16:creationId xmlns:a16="http://schemas.microsoft.com/office/drawing/2014/main" id="{4B4DCB27-E2AA-43FF-A461-3A631655D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208"/>
              <a:ext cx="0" cy="1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Line 42">
              <a:extLst>
                <a:ext uri="{FF2B5EF4-FFF2-40B4-BE49-F238E27FC236}">
                  <a16:creationId xmlns:a16="http://schemas.microsoft.com/office/drawing/2014/main" id="{6CE3EAF4-110A-452B-A62F-815902B6D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0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Line 43">
              <a:extLst>
                <a:ext uri="{FF2B5EF4-FFF2-40B4-BE49-F238E27FC236}">
                  <a16:creationId xmlns:a16="http://schemas.microsoft.com/office/drawing/2014/main" id="{BAD9A3C0-A7DD-4C56-A297-5451C6D1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264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4">
              <a:extLst>
                <a:ext uri="{FF2B5EF4-FFF2-40B4-BE49-F238E27FC236}">
                  <a16:creationId xmlns:a16="http://schemas.microsoft.com/office/drawing/2014/main" id="{45B505DA-270D-4115-814C-E05F55948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07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45">
              <a:extLst>
                <a:ext uri="{FF2B5EF4-FFF2-40B4-BE49-F238E27FC236}">
                  <a16:creationId xmlns:a16="http://schemas.microsoft.com/office/drawing/2014/main" id="{51C081DF-FE6B-49D9-BD1E-E4D3BD43B4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688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46">
              <a:extLst>
                <a:ext uri="{FF2B5EF4-FFF2-40B4-BE49-F238E27FC236}">
                  <a16:creationId xmlns:a16="http://schemas.microsoft.com/office/drawing/2014/main" id="{BB73BFA6-F99C-448F-89ED-012EB7A4B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92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47">
              <a:extLst>
                <a:ext uri="{FF2B5EF4-FFF2-40B4-BE49-F238E27FC236}">
                  <a16:creationId xmlns:a16="http://schemas.microsoft.com/office/drawing/2014/main" id="{111E48AF-2242-4A31-A66F-6676C6A01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00"/>
              <a:ext cx="18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1" name="AutoShape 51">
            <a:extLst>
              <a:ext uri="{FF2B5EF4-FFF2-40B4-BE49-F238E27FC236}">
                <a16:creationId xmlns:a16="http://schemas.microsoft.com/office/drawing/2014/main" id="{772C452E-732E-4E1D-A118-92C3D834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43338"/>
            <a:ext cx="2438400" cy="4572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AutoShape 52">
            <a:extLst>
              <a:ext uri="{FF2B5EF4-FFF2-40B4-BE49-F238E27FC236}">
                <a16:creationId xmlns:a16="http://schemas.microsoft.com/office/drawing/2014/main" id="{BA3D6730-A093-447F-ADE9-768848E5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43338"/>
            <a:ext cx="2438400" cy="457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08DB227-8535-47E8-BDE6-A7E7F97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Tracing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DFF3AA-1410-42E0-83A7-DC5A5AC4C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524000"/>
            <a:ext cx="3505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altLang="en-US" b="1" kern="0"/>
              <a:t>Ray Casting</a:t>
            </a:r>
          </a:p>
          <a:p>
            <a:pPr>
              <a:defRPr/>
            </a:pPr>
            <a:r>
              <a:rPr lang="en-US" altLang="en-US" kern="0"/>
              <a:t>For each pixel</a:t>
            </a:r>
          </a:p>
          <a:p>
            <a:pPr lvl="1">
              <a:defRPr/>
            </a:pPr>
            <a:r>
              <a:rPr lang="en-US" altLang="en-US" kern="0">
                <a:ea typeface="SimSun" pitchFamily="2" charset="-122"/>
                <a:cs typeface="Arial" charset="0"/>
              </a:rPr>
              <a:t>For each object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en-US" kern="0"/>
              <a:t>Send pixels to the scene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F834C-1321-477A-8156-BA234634B7A8}"/>
              </a:ext>
            </a:extLst>
          </p:cNvPr>
          <p:cNvGrpSpPr>
            <a:grpSpLocks/>
          </p:cNvGrpSpPr>
          <p:nvPr/>
        </p:nvGrpSpPr>
        <p:grpSpPr bwMode="auto">
          <a:xfrm>
            <a:off x="4095750" y="3962400"/>
            <a:ext cx="4876800" cy="2297113"/>
            <a:chOff x="2544" y="2496"/>
            <a:chExt cx="3072" cy="1447"/>
          </a:xfrm>
        </p:grpSpPr>
        <p:pic>
          <p:nvPicPr>
            <p:cNvPr id="11274" name="Picture 5">
              <a:extLst>
                <a:ext uri="{FF2B5EF4-FFF2-40B4-BE49-F238E27FC236}">
                  <a16:creationId xmlns:a16="http://schemas.microsoft.com/office/drawing/2014/main" id="{4805F373-279E-4F41-A3EB-F30D97F82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96"/>
              <a:ext cx="3072" cy="1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Line 6">
              <a:extLst>
                <a:ext uri="{FF2B5EF4-FFF2-40B4-BE49-F238E27FC236}">
                  <a16:creationId xmlns:a16="http://schemas.microsoft.com/office/drawing/2014/main" id="{521C61A4-3857-4ABD-AF72-3C9DD7541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8" y="2720"/>
              <a:ext cx="475" cy="117"/>
            </a:xfrm>
            <a:prstGeom prst="line">
              <a:avLst/>
            </a:prstGeom>
            <a:noFill/>
            <a:ln w="76200">
              <a:solidFill>
                <a:srgbClr val="E602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7">
              <a:extLst>
                <a:ext uri="{FF2B5EF4-FFF2-40B4-BE49-F238E27FC236}">
                  <a16:creationId xmlns:a16="http://schemas.microsoft.com/office/drawing/2014/main" id="{73C3794E-E33C-4219-ACE6-E03064C66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29" y="3091"/>
              <a:ext cx="478" cy="122"/>
            </a:xfrm>
            <a:prstGeom prst="line">
              <a:avLst/>
            </a:prstGeom>
            <a:noFill/>
            <a:ln w="57150">
              <a:solidFill>
                <a:srgbClr val="E6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Oval 8">
              <a:extLst>
                <a:ext uri="{FF2B5EF4-FFF2-40B4-BE49-F238E27FC236}">
                  <a16:creationId xmlns:a16="http://schemas.microsoft.com/office/drawing/2014/main" id="{EF56C166-84ED-474E-B19A-37436E048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2864"/>
              <a:ext cx="41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1278" name="Line 9">
              <a:extLst>
                <a:ext uri="{FF2B5EF4-FFF2-40B4-BE49-F238E27FC236}">
                  <a16:creationId xmlns:a16="http://schemas.microsoft.com/office/drawing/2014/main" id="{3FEE238E-228B-4BF9-B95F-AC6A09A1E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00" y="2904"/>
              <a:ext cx="478" cy="121"/>
            </a:xfrm>
            <a:prstGeom prst="line">
              <a:avLst/>
            </a:prstGeom>
            <a:noFill/>
            <a:ln w="57150">
              <a:solidFill>
                <a:srgbClr val="E6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5A52A3-C744-4FC9-9595-70EB62ACA0F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295400"/>
            <a:ext cx="3505200" cy="5295900"/>
            <a:chOff x="3120" y="816"/>
            <a:chExt cx="2208" cy="3336"/>
          </a:xfrm>
        </p:grpSpPr>
        <p:pic>
          <p:nvPicPr>
            <p:cNvPr id="11272" name="Picture 11">
              <a:extLst>
                <a:ext uri="{FF2B5EF4-FFF2-40B4-BE49-F238E27FC236}">
                  <a16:creationId xmlns:a16="http://schemas.microsoft.com/office/drawing/2014/main" id="{D8188D2D-185C-48D5-8617-0FF613B7F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496"/>
              <a:ext cx="2208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3" name="Picture 12">
              <a:extLst>
                <a:ext uri="{FF2B5EF4-FFF2-40B4-BE49-F238E27FC236}">
                  <a16:creationId xmlns:a16="http://schemas.microsoft.com/office/drawing/2014/main" id="{B27928CB-E776-4082-AFF5-84D42A66A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208" cy="1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033ABB0-8145-4F12-B45D-02B2531C0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41910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Forward Projection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4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hlink"/>
              </a:buClr>
              <a:buSzPct val="70000"/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Photorealism</a:t>
            </a:r>
          </a:p>
          <a:p>
            <a:pPr eaLnBrk="1" hangingPunct="1">
              <a:buClr>
                <a:schemeClr val="hlink"/>
              </a:buClr>
              <a:buSzPct val="70000"/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Slow, slow, slow</a:t>
            </a:r>
          </a:p>
          <a:p>
            <a:pPr lvl="1" eaLnBrk="1" hangingPunct="1">
              <a:buSzPct val="70000"/>
              <a:buFontTx/>
              <a:buChar char="o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No special hardware support</a:t>
            </a:r>
          </a:p>
          <a:p>
            <a:pPr lvl="1" eaLnBrk="1" hangingPunct="1">
              <a:buSzPct val="70000"/>
              <a:buFontTx/>
              <a:buChar char="o"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Though, attempts are being made to implement it</a:t>
            </a:r>
          </a:p>
          <a:p>
            <a:pPr eaLnBrk="1" hangingPunct="1">
              <a:buClr>
                <a:schemeClr val="hlink"/>
              </a:buClr>
              <a:buSzPct val="70000"/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Easy to handle different kinds of object representations</a:t>
            </a:r>
          </a:p>
          <a:p>
            <a:pPr eaLnBrk="1" hangingPunct="1">
              <a:buClr>
                <a:schemeClr val="hlink"/>
              </a:buClr>
              <a:buSzPct val="70000"/>
              <a:buFontTx/>
              <a:buChar char="o"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rPr>
              <a:t>Easy to handle special effects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E795F-4276-4217-AF99-CC8A2716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447800"/>
            <a:ext cx="3810000" cy="2133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871ED92-8C0E-4B52-8185-5571171ED0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Aliasing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52A19C8-8D8B-4601-913D-267EA78A2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11325"/>
          </a:xfrm>
        </p:spPr>
        <p:txBody>
          <a:bodyPr/>
          <a:lstStyle/>
          <a:p>
            <a:r>
              <a:rPr lang="en-US" altLang="en-US" sz="2800"/>
              <a:t>One ray per pixel leads to </a:t>
            </a:r>
            <a:r>
              <a:rPr lang="en-US" altLang="en-US" sz="2800" i="1"/>
              <a:t>aliasing</a:t>
            </a:r>
            <a:r>
              <a:rPr lang="en-US" altLang="en-US" sz="2800"/>
              <a:t> effects</a:t>
            </a:r>
          </a:p>
          <a:p>
            <a:endParaRPr lang="en-US" altLang="en-US" sz="2800"/>
          </a:p>
          <a:p>
            <a:r>
              <a:rPr lang="en-US" altLang="en-US" sz="2800"/>
              <a:t>Undersampling a function</a:t>
            </a:r>
            <a:endParaRPr lang="en-US" altLang="en-US" sz="2400"/>
          </a:p>
        </p:txBody>
      </p:sp>
      <p:pic>
        <p:nvPicPr>
          <p:cNvPr id="1458180" name="Picture 4">
            <a:extLst>
              <a:ext uri="{FF2B5EF4-FFF2-40B4-BE49-F238E27FC236}">
                <a16:creationId xmlns:a16="http://schemas.microsoft.com/office/drawing/2014/main" id="{1D27754E-EC72-4D72-B3E8-75D935B0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368675"/>
            <a:ext cx="35814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8182" name="Text Box 6">
            <a:extLst>
              <a:ext uri="{FF2B5EF4-FFF2-40B4-BE49-F238E27FC236}">
                <a16:creationId xmlns:a16="http://schemas.microsoft.com/office/drawing/2014/main" id="{C0FC312B-0B45-4091-ACA3-3E462AC0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60753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</a:p>
        </p:txBody>
      </p:sp>
      <p:grpSp>
        <p:nvGrpSpPr>
          <p:cNvPr id="1458185" name="Group 9">
            <a:extLst>
              <a:ext uri="{FF2B5EF4-FFF2-40B4-BE49-F238E27FC236}">
                <a16:creationId xmlns:a16="http://schemas.microsoft.com/office/drawing/2014/main" id="{F0A1DE3A-49A3-462D-BC03-86BE00B9F0E5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3681413"/>
            <a:ext cx="4606925" cy="2760662"/>
            <a:chOff x="2722" y="2319"/>
            <a:chExt cx="2902" cy="1739"/>
          </a:xfrm>
        </p:grpSpPr>
        <p:pic>
          <p:nvPicPr>
            <p:cNvPr id="37895" name="Picture 5">
              <a:extLst>
                <a:ext uri="{FF2B5EF4-FFF2-40B4-BE49-F238E27FC236}">
                  <a16:creationId xmlns:a16="http://schemas.microsoft.com/office/drawing/2014/main" id="{066D8735-D6EC-4B83-89B7-42C5086E92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" y="2319"/>
              <a:ext cx="2352" cy="1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6" name="Text Box 7">
              <a:extLst>
                <a:ext uri="{FF2B5EF4-FFF2-40B4-BE49-F238E27FC236}">
                  <a16:creationId xmlns:a16="http://schemas.microsoft.com/office/drawing/2014/main" id="{D2D2A3D5-DDDD-4CB0-823B-1D0DAC44B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" y="3827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Example</a:t>
              </a:r>
            </a:p>
          </p:txBody>
        </p:sp>
        <p:sp>
          <p:nvSpPr>
            <p:cNvPr id="37897" name="AutoShape 8">
              <a:extLst>
                <a:ext uri="{FF2B5EF4-FFF2-40B4-BE49-F238E27FC236}">
                  <a16:creationId xmlns:a16="http://schemas.microsoft.com/office/drawing/2014/main" id="{FAC911B3-2618-4C65-B772-F08FE82AA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2789"/>
              <a:ext cx="485" cy="215"/>
            </a:xfrm>
            <a:prstGeom prst="rightArrow">
              <a:avLst>
                <a:gd name="adj1" fmla="val 50000"/>
                <a:gd name="adj2" fmla="val 56395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5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1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E8B4C3-C647-4AE0-B7E3-54E610C8858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Anti-aliasing: Supersampling</a:t>
            </a:r>
          </a:p>
        </p:txBody>
      </p:sp>
      <p:sp>
        <p:nvSpPr>
          <p:cNvPr id="1459206" name="Text Box 6">
            <a:extLst>
              <a:ext uri="{FF2B5EF4-FFF2-40B4-BE49-F238E27FC236}">
                <a16:creationId xmlns:a16="http://schemas.microsoft.com/office/drawing/2014/main" id="{C035DA89-1782-4B36-AE91-0507E58B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503363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Jaggies</a:t>
            </a:r>
            <a:endParaRPr lang="el-GR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9207" name="Text Box 7">
            <a:extLst>
              <a:ext uri="{FF2B5EF4-FFF2-40B4-BE49-F238E27FC236}">
                <a16:creationId xmlns:a16="http://schemas.microsoft.com/office/drawing/2014/main" id="{F7E5965B-D46B-4225-9080-A52A0158F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1519238"/>
            <a:ext cx="250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Anti-aliasing</a:t>
            </a:r>
            <a:endParaRPr lang="el-GR" altLang="en-US" sz="2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9217" name="Group 17">
            <a:extLst>
              <a:ext uri="{FF2B5EF4-FFF2-40B4-BE49-F238E27FC236}">
                <a16:creationId xmlns:a16="http://schemas.microsoft.com/office/drawing/2014/main" id="{FFECFE43-CC30-491E-B642-9AC3993AB304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2074863"/>
            <a:ext cx="3949700" cy="4338637"/>
            <a:chOff x="238" y="1307"/>
            <a:chExt cx="2488" cy="2733"/>
          </a:xfrm>
        </p:grpSpPr>
        <p:sp>
          <p:nvSpPr>
            <p:cNvPr id="38921" name="Text Box 9">
              <a:extLst>
                <a:ext uri="{FF2B5EF4-FFF2-40B4-BE49-F238E27FC236}">
                  <a16:creationId xmlns:a16="http://schemas.microsoft.com/office/drawing/2014/main" id="{DF2CA26D-37ED-432E-898D-13D1383B0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" y="3713"/>
              <a:ext cx="168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One sample/pixel</a:t>
              </a:r>
            </a:p>
          </p:txBody>
        </p:sp>
        <p:pic>
          <p:nvPicPr>
            <p:cNvPr id="38922" name="Picture 5" descr="louie_viewer_out_23">
              <a:extLst>
                <a:ext uri="{FF2B5EF4-FFF2-40B4-BE49-F238E27FC236}">
                  <a16:creationId xmlns:a16="http://schemas.microsoft.com/office/drawing/2014/main" id="{FD65F433-27E7-45F2-BC33-C8C7FC625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6" r="11902" b="9514"/>
            <a:stretch>
              <a:fillRect/>
            </a:stretch>
          </p:blipFill>
          <p:spPr bwMode="auto">
            <a:xfrm>
              <a:off x="238" y="1307"/>
              <a:ext cx="2488" cy="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9218" name="Group 18">
            <a:extLst>
              <a:ext uri="{FF2B5EF4-FFF2-40B4-BE49-F238E27FC236}">
                <a16:creationId xmlns:a16="http://schemas.microsoft.com/office/drawing/2014/main" id="{4A16344F-0987-4E56-A2B4-68F69665AF02}"/>
              </a:ext>
            </a:extLst>
          </p:cNvPr>
          <p:cNvGrpSpPr>
            <a:grpSpLocks/>
          </p:cNvGrpSpPr>
          <p:nvPr/>
        </p:nvGrpSpPr>
        <p:grpSpPr bwMode="auto">
          <a:xfrm>
            <a:off x="4821238" y="2074863"/>
            <a:ext cx="3954462" cy="4338637"/>
            <a:chOff x="3037" y="1307"/>
            <a:chExt cx="2491" cy="2733"/>
          </a:xfrm>
        </p:grpSpPr>
        <p:pic>
          <p:nvPicPr>
            <p:cNvPr id="38919" name="Picture 4" descr="louie_viewer_out_16">
              <a:extLst>
                <a:ext uri="{FF2B5EF4-FFF2-40B4-BE49-F238E27FC236}">
                  <a16:creationId xmlns:a16="http://schemas.microsoft.com/office/drawing/2014/main" id="{5D1B0E81-0883-4D5D-A47B-A807A34B0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6" r="11902" b="9514"/>
            <a:stretch>
              <a:fillRect/>
            </a:stretch>
          </p:blipFill>
          <p:spPr bwMode="auto">
            <a:xfrm>
              <a:off x="3037" y="1307"/>
              <a:ext cx="2491" cy="2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0" name="Text Box 14">
              <a:extLst>
                <a:ext uri="{FF2B5EF4-FFF2-40B4-BE49-F238E27FC236}">
                  <a16:creationId xmlns:a16="http://schemas.microsoft.com/office/drawing/2014/main" id="{A9C05037-42B9-4FDC-A15F-23F7AB7A6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" y="3713"/>
              <a:ext cx="217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Multiple samples/pixel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59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59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59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59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9206" grpId="0"/>
      <p:bldP spid="145920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FBC729B-A244-4B88-AC61-AF1300A1BD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Supersampling Schemes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5152DD2-4D60-4B07-B10A-C1F911854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many ways to subdivide a pixel</a:t>
            </a:r>
          </a:p>
        </p:txBody>
      </p:sp>
      <p:pic>
        <p:nvPicPr>
          <p:cNvPr id="1466374" name="Picture 6">
            <a:extLst>
              <a:ext uri="{FF2B5EF4-FFF2-40B4-BE49-F238E27FC236}">
                <a16:creationId xmlns:a16="http://schemas.microsoft.com/office/drawing/2014/main" id="{A5BEFDEF-A295-4D79-9194-E710DA7C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747963"/>
            <a:ext cx="875030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3C6732-FCDF-4160-A6E8-692D10083D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Casting In Action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B64837BD-2319-4ECF-B292-11B3976E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569277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D1272E-86DA-4B9A-B66C-660765BB8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17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800">
                <a:cs typeface="Arial" panose="020B0604020202020204" pitchFamily="34" charset="0"/>
              </a:rPr>
              <a:t>For every pixel </a:t>
            </a:r>
            <a:br>
              <a:rPr lang="en-US" altLang="en-US" sz="2800">
                <a:cs typeface="Arial" panose="020B0604020202020204" pitchFamily="34" charset="0"/>
              </a:rPr>
            </a:br>
            <a:r>
              <a:rPr lang="en-US" altLang="en-US" sz="2800">
                <a:cs typeface="Arial" panose="020B0604020202020204" pitchFamily="34" charset="0"/>
              </a:rPr>
              <a:t>construct a ray from the eye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>
                <a:cs typeface="Arial" panose="020B0604020202020204" pitchFamily="34" charset="0"/>
              </a:rPr>
              <a:t>For every object in the scene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Find intersection with the ray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000">
                <a:cs typeface="Arial" panose="020B0604020202020204" pitchFamily="34" charset="0"/>
              </a:rPr>
              <a:t>Keep if closest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BEE9D3-A4EF-4FC7-95EF-665A7C6CB1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Casting In Action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4D5F0F2-9738-4F98-821D-9A8735242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78800" cy="220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For every pixel </a:t>
            </a:r>
            <a:br>
              <a:rPr lang="en-US" altLang="en-US" sz="2800"/>
            </a:br>
            <a:r>
              <a:rPr lang="en-US" altLang="en-US" sz="2800"/>
              <a:t>construct a ray from the eye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/>
              <a:t>For every object in the scene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000"/>
              <a:t>Find intersection with the ray 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000"/>
              <a:t>Keep if closest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42ACDFE-586D-4A8F-8B60-3E864A77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569277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Line 5">
            <a:extLst>
              <a:ext uri="{FF2B5EF4-FFF2-40B4-BE49-F238E27FC236}">
                <a16:creationId xmlns:a16="http://schemas.microsoft.com/office/drawing/2014/main" id="{CE91C45D-0E2B-4FC4-AC87-C5807724D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76513" y="3981450"/>
            <a:ext cx="881062" cy="217488"/>
          </a:xfrm>
          <a:prstGeom prst="line">
            <a:avLst/>
          </a:prstGeom>
          <a:noFill/>
          <a:ln w="76200">
            <a:solidFill>
              <a:srgbClr val="E602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5E58826C-6106-4942-AE1D-17B42FDFF2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6863" y="4670425"/>
            <a:ext cx="885825" cy="225425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Oval 7">
            <a:extLst>
              <a:ext uri="{FF2B5EF4-FFF2-40B4-BE49-F238E27FC236}">
                <a16:creationId xmlns:a16="http://schemas.microsoft.com/office/drawing/2014/main" id="{43D61613-3BBA-410A-AF7D-23DB28923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249738"/>
            <a:ext cx="76200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47D0BB75-850C-4EF1-BEFE-675E4B4961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5900" y="4322763"/>
            <a:ext cx="885825" cy="225425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388746E-AD5B-42B7-9243-09CA3771D2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Tracing In Action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E66903B-2F9B-4E62-932F-231300311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16938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Shade (interaction of light and material)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Secondary rays (shadows, reflection, refraction)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A4F11E0A-0614-403A-A828-C2E69681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569277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Line 5">
            <a:extLst>
              <a:ext uri="{FF2B5EF4-FFF2-40B4-BE49-F238E27FC236}">
                <a16:creationId xmlns:a16="http://schemas.microsoft.com/office/drawing/2014/main" id="{E05C791E-7FA0-44BF-BD6E-ED79F2CDD3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6863" y="4670425"/>
            <a:ext cx="885825" cy="225425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Oval 6">
            <a:extLst>
              <a:ext uri="{FF2B5EF4-FFF2-40B4-BE49-F238E27FC236}">
                <a16:creationId xmlns:a16="http://schemas.microsoft.com/office/drawing/2014/main" id="{16E3B4ED-0F35-4CC2-A561-0E0A8ED4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4249738"/>
            <a:ext cx="76200" cy="158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27830F3-ADFE-4C68-BA72-D78FC0C4B2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5900" y="4322763"/>
            <a:ext cx="885825" cy="225425"/>
          </a:xfrm>
          <a:prstGeom prst="line">
            <a:avLst/>
          </a:prstGeom>
          <a:noFill/>
          <a:ln w="57150">
            <a:solidFill>
              <a:srgbClr val="E602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6D240744-F063-4DB8-8A1D-AA2813753D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94125" y="3173413"/>
            <a:ext cx="244475" cy="1169987"/>
          </a:xfrm>
          <a:prstGeom prst="line">
            <a:avLst/>
          </a:prstGeom>
          <a:noFill/>
          <a:ln w="76200">
            <a:solidFill>
              <a:srgbClr val="E602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F9A3C095-C36B-4BFE-9016-04C31C61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78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Line 10">
            <a:extLst>
              <a:ext uri="{FF2B5EF4-FFF2-40B4-BE49-F238E27FC236}">
                <a16:creationId xmlns:a16="http://schemas.microsoft.com/office/drawing/2014/main" id="{305E2F6A-5FF2-4240-98DE-839CB1BDF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387850"/>
            <a:ext cx="657225" cy="160338"/>
          </a:xfrm>
          <a:prstGeom prst="line">
            <a:avLst/>
          </a:prstGeom>
          <a:noFill/>
          <a:ln w="76200">
            <a:solidFill>
              <a:srgbClr val="E602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BAC445C6-A4F8-4823-B8E6-5D6ED83824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0913" y="4329113"/>
            <a:ext cx="547687" cy="47625"/>
          </a:xfrm>
          <a:prstGeom prst="line">
            <a:avLst/>
          </a:prstGeom>
          <a:noFill/>
          <a:ln w="19050">
            <a:solidFill>
              <a:srgbClr val="E6020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605B449D-AFD8-46B0-A460-D001585D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Ray Tracing Through the Years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1DAF1D15-C967-4E5C-A87F-480A4C707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033588"/>
            <a:ext cx="3910012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23BD2153-765B-42A4-A8C7-7DFB3AEF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5021263"/>
            <a:ext cx="218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cs typeface="Arial" panose="020B0604020202020204" pitchFamily="34" charset="0"/>
              </a:rPr>
              <a:t>Turner Whitted, circa 1979</a:t>
            </a:r>
          </a:p>
        </p:txBody>
      </p:sp>
      <p:pic>
        <p:nvPicPr>
          <p:cNvPr id="15365" name="Picture 4" descr="3chromeballs">
            <a:extLst>
              <a:ext uri="{FF2B5EF4-FFF2-40B4-BE49-F238E27FC236}">
                <a16:creationId xmlns:a16="http://schemas.microsoft.com/office/drawing/2014/main" id="{C3A40A39-1A72-4202-8A58-02BBB222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033588"/>
            <a:ext cx="38623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>
            <a:extLst>
              <a:ext uri="{FF2B5EF4-FFF2-40B4-BE49-F238E27FC236}">
                <a16:creationId xmlns:a16="http://schemas.microsoft.com/office/drawing/2014/main" id="{DDEFD6AD-C4FE-43CF-B6A3-D65F564AB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049838"/>
            <a:ext cx="792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cs typeface="Arial" panose="020B0604020202020204" pitchFamily="34" charset="0"/>
              </a:rPr>
              <a:t>Today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C2B6337-0188-4389-BEB1-8213DD10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Ray Tracing Algorithm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49E952D-3DB1-4B71-A4E0-8390188A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Spawn a primary ray through each pixel center</a:t>
            </a: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30D77E8C-5D9D-48C8-B257-90AE2D42BF0F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2570163"/>
            <a:ext cx="2641600" cy="1920875"/>
            <a:chOff x="1883" y="1580"/>
            <a:chExt cx="1664" cy="1210"/>
          </a:xfrm>
        </p:grpSpPr>
        <p:sp>
          <p:nvSpPr>
            <p:cNvPr id="16397" name="Rectangle 5">
              <a:extLst>
                <a:ext uri="{FF2B5EF4-FFF2-40B4-BE49-F238E27FC236}">
                  <a16:creationId xmlns:a16="http://schemas.microsoft.com/office/drawing/2014/main" id="{DC95301A-E308-4729-8921-2B9A830AD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1580"/>
              <a:ext cx="1664" cy="1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6398" name="Line 6">
              <a:extLst>
                <a:ext uri="{FF2B5EF4-FFF2-40B4-BE49-F238E27FC236}">
                  <a16:creationId xmlns:a16="http://schemas.microsoft.com/office/drawing/2014/main" id="{6D48551D-86EA-4FE7-B166-B1AB7575D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7">
              <a:extLst>
                <a:ext uri="{FF2B5EF4-FFF2-40B4-BE49-F238E27FC236}">
                  <a16:creationId xmlns:a16="http://schemas.microsoft.com/office/drawing/2014/main" id="{DCBD847F-B20E-4DD3-856D-23AF53014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8">
              <a:extLst>
                <a:ext uri="{FF2B5EF4-FFF2-40B4-BE49-F238E27FC236}">
                  <a16:creationId xmlns:a16="http://schemas.microsoft.com/office/drawing/2014/main" id="{112AE6AE-A972-49A3-BCC7-77E1A33E6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9">
              <a:extLst>
                <a:ext uri="{FF2B5EF4-FFF2-40B4-BE49-F238E27FC236}">
                  <a16:creationId xmlns:a16="http://schemas.microsoft.com/office/drawing/2014/main" id="{FDCDF817-7E3F-4AE4-B424-A0D492FC8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0">
              <a:extLst>
                <a:ext uri="{FF2B5EF4-FFF2-40B4-BE49-F238E27FC236}">
                  <a16:creationId xmlns:a16="http://schemas.microsoft.com/office/drawing/2014/main" id="{B3F25023-D184-46AC-AD24-673305F15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1">
              <a:extLst>
                <a:ext uri="{FF2B5EF4-FFF2-40B4-BE49-F238E27FC236}">
                  <a16:creationId xmlns:a16="http://schemas.microsoft.com/office/drawing/2014/main" id="{67255BAD-49A2-4413-A5C9-E03484DEA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2">
              <a:extLst>
                <a:ext uri="{FF2B5EF4-FFF2-40B4-BE49-F238E27FC236}">
                  <a16:creationId xmlns:a16="http://schemas.microsoft.com/office/drawing/2014/main" id="{D8C0344F-C54C-4D86-8923-63ACC16BD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Line 13">
              <a:extLst>
                <a:ext uri="{FF2B5EF4-FFF2-40B4-BE49-F238E27FC236}">
                  <a16:creationId xmlns:a16="http://schemas.microsoft.com/office/drawing/2014/main" id="{46BC24C0-C70C-44D1-813A-683B104C37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186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Line 14">
              <a:extLst>
                <a:ext uri="{FF2B5EF4-FFF2-40B4-BE49-F238E27FC236}">
                  <a16:creationId xmlns:a16="http://schemas.microsoft.com/office/drawing/2014/main" id="{E475E307-A9C7-42E5-9D8D-530732E7D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95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15">
              <a:extLst>
                <a:ext uri="{FF2B5EF4-FFF2-40B4-BE49-F238E27FC236}">
                  <a16:creationId xmlns:a16="http://schemas.microsoft.com/office/drawing/2014/main" id="{CE81AF8F-6AC5-41B7-A9E3-D43301F32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1889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16">
              <a:extLst>
                <a:ext uri="{FF2B5EF4-FFF2-40B4-BE49-F238E27FC236}">
                  <a16:creationId xmlns:a16="http://schemas.microsoft.com/office/drawing/2014/main" id="{A38CD155-CF13-443B-9A4A-C3ACB4087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351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17">
              <a:extLst>
                <a:ext uri="{FF2B5EF4-FFF2-40B4-BE49-F238E27FC236}">
                  <a16:creationId xmlns:a16="http://schemas.microsoft.com/office/drawing/2014/main" id="{7D54AFCA-07F2-4E74-AC11-C5E441633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660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18">
              <a:extLst>
                <a:ext uri="{FF2B5EF4-FFF2-40B4-BE49-F238E27FC236}">
                  <a16:creationId xmlns:a16="http://schemas.microsoft.com/office/drawing/2014/main" id="{AC3A29D3-EFE0-4294-99E4-256D059CD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054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19">
              <a:extLst>
                <a:ext uri="{FF2B5EF4-FFF2-40B4-BE49-F238E27FC236}">
                  <a16:creationId xmlns:a16="http://schemas.microsoft.com/office/drawing/2014/main" id="{F229E3B9-AC18-48DC-B12D-B13EBBF57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1740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Oval 20">
            <a:extLst>
              <a:ext uri="{FF2B5EF4-FFF2-40B4-BE49-F238E27FC236}">
                <a16:creationId xmlns:a16="http://schemas.microsoft.com/office/drawing/2014/main" id="{D1571AF3-61BB-4731-98ED-237879F86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16496B1D-1837-4870-886C-EB67F7E7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FACA5936-4B0A-4E09-88AD-A759D4DF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B1BDA692-7FA8-4B18-9196-2ACD6A8C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0102D41C-AB79-4F13-93D1-DBD2EC45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FC20520-9B46-464E-B6EC-980D7E56B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1AA91EE3-C96B-4D8F-97B4-BDFB7DDAF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2711F7B7-EBAA-46E7-8B05-A105A987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61EFB3F-CC6D-45E3-8FCF-FEFCBA28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Ray Tracing Algorithm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68605BB-3EB0-41B9-8A77-B05E40E90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Continue in scanline order</a:t>
            </a:r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D320E0CB-23F1-4DD7-83FF-509FB2B4691A}"/>
              </a:ext>
            </a:extLst>
          </p:cNvPr>
          <p:cNvGrpSpPr>
            <a:grpSpLocks/>
          </p:cNvGrpSpPr>
          <p:nvPr/>
        </p:nvGrpSpPr>
        <p:grpSpPr bwMode="auto">
          <a:xfrm>
            <a:off x="3221038" y="2570163"/>
            <a:ext cx="2641600" cy="1920875"/>
            <a:chOff x="1883" y="1580"/>
            <a:chExt cx="1664" cy="1210"/>
          </a:xfrm>
        </p:grpSpPr>
        <p:sp>
          <p:nvSpPr>
            <p:cNvPr id="17429" name="Rectangle 5">
              <a:extLst>
                <a:ext uri="{FF2B5EF4-FFF2-40B4-BE49-F238E27FC236}">
                  <a16:creationId xmlns:a16="http://schemas.microsoft.com/office/drawing/2014/main" id="{F0035908-B6CA-43B9-A0AA-6065BBB2E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1580"/>
              <a:ext cx="1664" cy="1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7430" name="Line 6">
              <a:extLst>
                <a:ext uri="{FF2B5EF4-FFF2-40B4-BE49-F238E27FC236}">
                  <a16:creationId xmlns:a16="http://schemas.microsoft.com/office/drawing/2014/main" id="{16F7B149-AEB7-4559-A5DC-389761DA1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7">
              <a:extLst>
                <a:ext uri="{FF2B5EF4-FFF2-40B4-BE49-F238E27FC236}">
                  <a16:creationId xmlns:a16="http://schemas.microsoft.com/office/drawing/2014/main" id="{5FB37CB1-E279-40A2-94EE-BB4515CBF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8">
              <a:extLst>
                <a:ext uri="{FF2B5EF4-FFF2-40B4-BE49-F238E27FC236}">
                  <a16:creationId xmlns:a16="http://schemas.microsoft.com/office/drawing/2014/main" id="{4C06869D-12D1-4152-AAF4-42929DA25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9">
              <a:extLst>
                <a:ext uri="{FF2B5EF4-FFF2-40B4-BE49-F238E27FC236}">
                  <a16:creationId xmlns:a16="http://schemas.microsoft.com/office/drawing/2014/main" id="{EE2FA75F-FFEB-47A8-BC3A-E918662C1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10">
              <a:extLst>
                <a:ext uri="{FF2B5EF4-FFF2-40B4-BE49-F238E27FC236}">
                  <a16:creationId xmlns:a16="http://schemas.microsoft.com/office/drawing/2014/main" id="{5F2A732A-8F46-47B3-BF3C-40DCE16B0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11">
              <a:extLst>
                <a:ext uri="{FF2B5EF4-FFF2-40B4-BE49-F238E27FC236}">
                  <a16:creationId xmlns:a16="http://schemas.microsoft.com/office/drawing/2014/main" id="{23DEA442-0631-4BC4-89D4-5AF13119C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12">
              <a:extLst>
                <a:ext uri="{FF2B5EF4-FFF2-40B4-BE49-F238E27FC236}">
                  <a16:creationId xmlns:a16="http://schemas.microsoft.com/office/drawing/2014/main" id="{E0680084-78FE-47C3-9FD9-1C57ACBC0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2" y="1584"/>
              <a:ext cx="0" cy="1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13">
              <a:extLst>
                <a:ext uri="{FF2B5EF4-FFF2-40B4-BE49-F238E27FC236}">
                  <a16:creationId xmlns:a16="http://schemas.microsoft.com/office/drawing/2014/main" id="{88990FF8-39E4-425E-BBD3-E0CAD08AF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186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14">
              <a:extLst>
                <a:ext uri="{FF2B5EF4-FFF2-40B4-BE49-F238E27FC236}">
                  <a16:creationId xmlns:a16="http://schemas.microsoft.com/office/drawing/2014/main" id="{FEA01840-3981-4F49-863A-D24837D1E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495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15">
              <a:extLst>
                <a:ext uri="{FF2B5EF4-FFF2-40B4-BE49-F238E27FC236}">
                  <a16:creationId xmlns:a16="http://schemas.microsoft.com/office/drawing/2014/main" id="{A41B28C2-122B-424C-9016-09EBEB241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1889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16">
              <a:extLst>
                <a:ext uri="{FF2B5EF4-FFF2-40B4-BE49-F238E27FC236}">
                  <a16:creationId xmlns:a16="http://schemas.microsoft.com/office/drawing/2014/main" id="{8AF6F7F5-60C8-484F-A5F9-78F99555C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351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Line 17">
              <a:extLst>
                <a:ext uri="{FF2B5EF4-FFF2-40B4-BE49-F238E27FC236}">
                  <a16:creationId xmlns:a16="http://schemas.microsoft.com/office/drawing/2014/main" id="{C3DD8790-1EC1-47E2-85C4-45A8D9D9B2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660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Line 18">
              <a:extLst>
                <a:ext uri="{FF2B5EF4-FFF2-40B4-BE49-F238E27FC236}">
                  <a16:creationId xmlns:a16="http://schemas.microsoft.com/office/drawing/2014/main" id="{F389E28D-7702-4ABC-8480-A86FD758D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054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Line 19">
              <a:extLst>
                <a:ext uri="{FF2B5EF4-FFF2-40B4-BE49-F238E27FC236}">
                  <a16:creationId xmlns:a16="http://schemas.microsoft.com/office/drawing/2014/main" id="{2DA5F289-3059-4F9D-88FA-E7F36FB98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1740"/>
              <a:ext cx="165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3" name="Oval 20">
            <a:extLst>
              <a:ext uri="{FF2B5EF4-FFF2-40B4-BE49-F238E27FC236}">
                <a16:creationId xmlns:a16="http://schemas.microsoft.com/office/drawing/2014/main" id="{7E889576-5C21-4F22-8789-E27AAEDB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8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4" name="Oval 21">
            <a:extLst>
              <a:ext uri="{FF2B5EF4-FFF2-40B4-BE49-F238E27FC236}">
                <a16:creationId xmlns:a16="http://schemas.microsoft.com/office/drawing/2014/main" id="{1354E97D-9E6E-4D02-8743-AB85186F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5" name="Oval 22">
            <a:extLst>
              <a:ext uri="{FF2B5EF4-FFF2-40B4-BE49-F238E27FC236}">
                <a16:creationId xmlns:a16="http://schemas.microsoft.com/office/drawing/2014/main" id="{A5738665-7826-400B-A38E-C515C718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6" name="Oval 23">
            <a:extLst>
              <a:ext uri="{FF2B5EF4-FFF2-40B4-BE49-F238E27FC236}">
                <a16:creationId xmlns:a16="http://schemas.microsoft.com/office/drawing/2014/main" id="{FC71E2E1-525E-463F-BB78-2575B5A0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7" name="Oval 24">
            <a:extLst>
              <a:ext uri="{FF2B5EF4-FFF2-40B4-BE49-F238E27FC236}">
                <a16:creationId xmlns:a16="http://schemas.microsoft.com/office/drawing/2014/main" id="{974CE658-933E-46E1-B8E3-51996F8B9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75" y="2606675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8" name="Oval 25">
            <a:extLst>
              <a:ext uri="{FF2B5EF4-FFF2-40B4-BE49-F238E27FC236}">
                <a16:creationId xmlns:a16="http://schemas.microsoft.com/office/drawing/2014/main" id="{90362B59-9207-4FF8-A0E5-FC8C4FF8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19" name="Oval 26">
            <a:extLst>
              <a:ext uri="{FF2B5EF4-FFF2-40B4-BE49-F238E27FC236}">
                <a16:creationId xmlns:a16="http://schemas.microsoft.com/office/drawing/2014/main" id="{9740F092-AD25-4784-B12B-1864E248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20" name="Oval 27">
            <a:extLst>
              <a:ext uri="{FF2B5EF4-FFF2-40B4-BE49-F238E27FC236}">
                <a16:creationId xmlns:a16="http://schemas.microsoft.com/office/drawing/2014/main" id="{E0C205CF-9664-4AAB-86CA-308C7147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2608263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2" name="Oval 28">
            <a:extLst>
              <a:ext uri="{FF2B5EF4-FFF2-40B4-BE49-F238E27FC236}">
                <a16:creationId xmlns:a16="http://schemas.microsoft.com/office/drawing/2014/main" id="{32964408-1CCB-4443-A06A-ABD29619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2844800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3" name="Oval 29">
            <a:extLst>
              <a:ext uri="{FF2B5EF4-FFF2-40B4-BE49-F238E27FC236}">
                <a16:creationId xmlns:a16="http://schemas.microsoft.com/office/drawing/2014/main" id="{FC432C8B-09F6-45AE-8516-EBCECC956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2844800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4" name="Oval 30">
            <a:extLst>
              <a:ext uri="{FF2B5EF4-FFF2-40B4-BE49-F238E27FC236}">
                <a16:creationId xmlns:a16="http://schemas.microsoft.com/office/drawing/2014/main" id="{9E27A980-E854-4727-8F86-322CD915C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2844800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5" name="Oval 31">
            <a:extLst>
              <a:ext uri="{FF2B5EF4-FFF2-40B4-BE49-F238E27FC236}">
                <a16:creationId xmlns:a16="http://schemas.microsoft.com/office/drawing/2014/main" id="{067E2626-4FA4-47E1-BB39-84AE6A91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2844800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6" name="Oval 32">
            <a:extLst>
              <a:ext uri="{FF2B5EF4-FFF2-40B4-BE49-F238E27FC236}">
                <a16:creationId xmlns:a16="http://schemas.microsoft.com/office/drawing/2014/main" id="{9D26F1A7-A9C8-4080-AF1C-262EA390F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844800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7" name="Oval 33">
            <a:extLst>
              <a:ext uri="{FF2B5EF4-FFF2-40B4-BE49-F238E27FC236}">
                <a16:creationId xmlns:a16="http://schemas.microsoft.com/office/drawing/2014/main" id="{C3E79392-04AB-429D-8969-A3B70B309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588" y="2846388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8" name="Oval 34">
            <a:extLst>
              <a:ext uri="{FF2B5EF4-FFF2-40B4-BE49-F238E27FC236}">
                <a16:creationId xmlns:a16="http://schemas.microsoft.com/office/drawing/2014/main" id="{EC0E764B-ACC9-4001-BD49-1FAE8282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200" y="2846388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9" name="Oval 35">
            <a:extLst>
              <a:ext uri="{FF2B5EF4-FFF2-40B4-BE49-F238E27FC236}">
                <a16:creationId xmlns:a16="http://schemas.microsoft.com/office/drawing/2014/main" id="{4A41FCBF-0CF7-471C-92D7-9AA01F83A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2450" y="2846388"/>
            <a:ext cx="200025" cy="20002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Dijkstr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e">
  <a:themeElements>
    <a:clrScheme name="2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2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e">
  <a:themeElements>
    <a:clrScheme name="3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3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3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13642</TotalTime>
  <Words>1044</Words>
  <Application>Microsoft Office PowerPoint</Application>
  <PresentationFormat>On-screen Show (4:3)</PresentationFormat>
  <Paragraphs>224</Paragraphs>
  <Slides>32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Verdana</vt:lpstr>
      <vt:lpstr>宋体</vt:lpstr>
      <vt:lpstr>Arial</vt:lpstr>
      <vt:lpstr>Wingdings</vt:lpstr>
      <vt:lpstr>Calibri</vt:lpstr>
      <vt:lpstr>Dijkstra</vt:lpstr>
      <vt:lpstr>Georgia</vt:lpstr>
      <vt:lpstr>Garamond</vt:lpstr>
      <vt:lpstr>Times New Roman</vt:lpstr>
      <vt:lpstr>Symbol</vt:lpstr>
      <vt:lpstr>Profile</vt:lpstr>
      <vt:lpstr>1_Profile</vt:lpstr>
      <vt:lpstr>2_Profile</vt:lpstr>
      <vt:lpstr>3_Profile</vt:lpstr>
      <vt:lpstr>Adobe Photoshop Image</vt:lpstr>
      <vt:lpstr>Microsoft Equation 3.0</vt:lpstr>
      <vt:lpstr>CSE 3541/5541  Rendering &amp; Animation Loops (Part III)</vt:lpstr>
      <vt:lpstr>Popular Rendering Pipeline</vt:lpstr>
      <vt:lpstr>Ray Tracing</vt:lpstr>
      <vt:lpstr>Ray Casting In Action</vt:lpstr>
      <vt:lpstr>Ray Casting In Action</vt:lpstr>
      <vt:lpstr>Ray Tracing In Action</vt:lpstr>
      <vt:lpstr>Ray Tracing Through the Years</vt:lpstr>
      <vt:lpstr>Basic Ray Tracing Algorithm</vt:lpstr>
      <vt:lpstr>Basic Ray Tracing Algorithm</vt:lpstr>
      <vt:lpstr>Ray Representation</vt:lpstr>
      <vt:lpstr>Ray-Sphere Intersection</vt:lpstr>
      <vt:lpstr>Ray-Sphere Intersection</vt:lpstr>
      <vt:lpstr>Calculate Normal</vt:lpstr>
      <vt:lpstr>Closest Sphere</vt:lpstr>
      <vt:lpstr>Final Pixel Color</vt:lpstr>
      <vt:lpstr>Mirror Reflection</vt:lpstr>
      <vt:lpstr>Shadows</vt:lpstr>
      <vt:lpstr>Shading a Point In Shadow</vt:lpstr>
      <vt:lpstr>Pseudocode</vt:lpstr>
      <vt:lpstr>Raycasting vs. Raytracing</vt:lpstr>
      <vt:lpstr>Soft Shadows</vt:lpstr>
      <vt:lpstr>Soft Shadows</vt:lpstr>
      <vt:lpstr>Refraction</vt:lpstr>
      <vt:lpstr>Snell’s Law</vt:lpstr>
      <vt:lpstr>Refraction (Ray Tracing)</vt:lpstr>
      <vt:lpstr>Refraction</vt:lpstr>
      <vt:lpstr>Raytracing Pseudocode Shadows, Reflection, and Refraction</vt:lpstr>
      <vt:lpstr>Recursive Ray Tracing</vt:lpstr>
      <vt:lpstr>Sampling and Aliasing</vt:lpstr>
      <vt:lpstr>Aliasing</vt:lpstr>
      <vt:lpstr>Anti-aliasing: Supersampling</vt:lpstr>
      <vt:lpstr>Supersampling Schemes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Java</dc:title>
  <dc:creator>Paul Sivilotti</dc:creator>
  <cp:lastModifiedBy>Roger Crawfis</cp:lastModifiedBy>
  <cp:revision>375</cp:revision>
  <dcterms:created xsi:type="dcterms:W3CDTF">2005-03-22T22:30:11Z</dcterms:created>
  <dcterms:modified xsi:type="dcterms:W3CDTF">2021-09-28T13:49:30Z</dcterms:modified>
</cp:coreProperties>
</file>