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9"/>
  </p:notesMasterIdLst>
  <p:sldIdLst>
    <p:sldId id="256" r:id="rId2"/>
    <p:sldId id="357" r:id="rId3"/>
    <p:sldId id="358" r:id="rId4"/>
    <p:sldId id="359" r:id="rId5"/>
    <p:sldId id="360" r:id="rId6"/>
    <p:sldId id="361" r:id="rId7"/>
    <p:sldId id="362" r:id="rId8"/>
    <p:sldId id="351" r:id="rId9"/>
    <p:sldId id="352" r:id="rId10"/>
    <p:sldId id="282" r:id="rId11"/>
    <p:sldId id="364" r:id="rId12"/>
    <p:sldId id="281" r:id="rId13"/>
    <p:sldId id="283" r:id="rId14"/>
    <p:sldId id="284" r:id="rId15"/>
    <p:sldId id="285" r:id="rId16"/>
    <p:sldId id="286" r:id="rId17"/>
    <p:sldId id="287" r:id="rId18"/>
    <p:sldId id="288" r:id="rId19"/>
    <p:sldId id="289" r:id="rId20"/>
    <p:sldId id="290" r:id="rId21"/>
    <p:sldId id="291" r:id="rId22"/>
    <p:sldId id="353"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14" r:id="rId59"/>
    <p:sldId id="316" r:id="rId60"/>
    <p:sldId id="426" r:id="rId61"/>
    <p:sldId id="427" r:id="rId62"/>
    <p:sldId id="392" r:id="rId63"/>
    <p:sldId id="394" r:id="rId64"/>
    <p:sldId id="395" r:id="rId65"/>
    <p:sldId id="442" r:id="rId66"/>
    <p:sldId id="397" r:id="rId67"/>
    <p:sldId id="398" r:id="rId68"/>
    <p:sldId id="267" r:id="rId69"/>
    <p:sldId id="269" r:id="rId70"/>
    <p:sldId id="270" r:id="rId71"/>
    <p:sldId id="424" r:id="rId72"/>
    <p:sldId id="276" r:id="rId73"/>
    <p:sldId id="277" r:id="rId74"/>
    <p:sldId id="278" r:id="rId75"/>
    <p:sldId id="279" r:id="rId76"/>
    <p:sldId id="429" r:id="rId77"/>
    <p:sldId id="280" r:id="rId78"/>
    <p:sldId id="259" r:id="rId79"/>
    <p:sldId id="428" r:id="rId80"/>
    <p:sldId id="265" r:id="rId81"/>
    <p:sldId id="414" r:id="rId82"/>
    <p:sldId id="415" r:id="rId83"/>
    <p:sldId id="416" r:id="rId84"/>
    <p:sldId id="417" r:id="rId85"/>
    <p:sldId id="418" r:id="rId86"/>
    <p:sldId id="419" r:id="rId87"/>
    <p:sldId id="420" r:id="rId88"/>
    <p:sldId id="421" r:id="rId89"/>
    <p:sldId id="422" r:id="rId90"/>
    <p:sldId id="439" r:id="rId91"/>
    <p:sldId id="430" r:id="rId92"/>
    <p:sldId id="441" r:id="rId93"/>
    <p:sldId id="272" r:id="rId94"/>
    <p:sldId id="440" r:id="rId95"/>
    <p:sldId id="273" r:id="rId96"/>
    <p:sldId id="431" r:id="rId97"/>
    <p:sldId id="432" r:id="rId9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19FAA-60D6-4ECC-A465-3D069AE95763}" v="32" dt="2021-10-28T17:01:46.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606" autoAdjust="0"/>
  </p:normalViewPr>
  <p:slideViewPr>
    <p:cSldViewPr>
      <p:cViewPr varScale="1">
        <p:scale>
          <a:sx n="114" d="100"/>
          <a:sy n="114" d="100"/>
        </p:scale>
        <p:origin x="414"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6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Crawfis" userId="cae47c17a1b59b77" providerId="LiveId" clId="{D5019FAA-60D6-4ECC-A465-3D069AE95763}"/>
    <pc:docChg chg="undo custSel addSld delSld modSld">
      <pc:chgData name="Roger Crawfis" userId="cae47c17a1b59b77" providerId="LiveId" clId="{D5019FAA-60D6-4ECC-A465-3D069AE95763}" dt="2021-11-02T13:19:31.798" v="1585" actId="20577"/>
      <pc:docMkLst>
        <pc:docMk/>
      </pc:docMkLst>
      <pc:sldChg chg="modSp add mod">
        <pc:chgData name="Roger Crawfis" userId="cae47c17a1b59b77" providerId="LiveId" clId="{D5019FAA-60D6-4ECC-A465-3D069AE95763}" dt="2021-10-28T16:46:53.277" v="976" actId="113"/>
        <pc:sldMkLst>
          <pc:docMk/>
          <pc:sldMk cId="2149746665" sldId="259"/>
        </pc:sldMkLst>
        <pc:spChg chg="mod">
          <ac:chgData name="Roger Crawfis" userId="cae47c17a1b59b77" providerId="LiveId" clId="{D5019FAA-60D6-4ECC-A465-3D069AE95763}" dt="2021-10-28T16:46:53.277" v="976" actId="113"/>
          <ac:spMkLst>
            <pc:docMk/>
            <pc:sldMk cId="2149746665" sldId="259"/>
            <ac:spMk id="222211" creationId="{00000000-0000-0000-0000-000000000000}"/>
          </ac:spMkLst>
        </pc:spChg>
      </pc:sldChg>
      <pc:sldChg chg="addSp delSp modSp add del mod modClrScheme chgLayout">
        <pc:chgData name="Roger Crawfis" userId="cae47c17a1b59b77" providerId="LiveId" clId="{D5019FAA-60D6-4ECC-A465-3D069AE95763}" dt="2021-10-28T16:39:53.816" v="804" actId="2696"/>
        <pc:sldMkLst>
          <pc:docMk/>
          <pc:sldMk cId="3767219927" sldId="259"/>
        </pc:sldMkLst>
        <pc:spChg chg="del mod">
          <ac:chgData name="Roger Crawfis" userId="cae47c17a1b59b77" providerId="LiveId" clId="{D5019FAA-60D6-4ECC-A465-3D069AE95763}" dt="2021-10-28T16:36:17.494" v="754" actId="478"/>
          <ac:spMkLst>
            <pc:docMk/>
            <pc:sldMk cId="3767219927" sldId="259"/>
            <ac:spMk id="4" creationId="{00000000-0000-0000-0000-000000000000}"/>
          </ac:spMkLst>
        </pc:spChg>
        <pc:spChg chg="del mod ord">
          <ac:chgData name="Roger Crawfis" userId="cae47c17a1b59b77" providerId="LiveId" clId="{D5019FAA-60D6-4ECC-A465-3D069AE95763}" dt="2021-10-28T16:35:59.547" v="749" actId="478"/>
          <ac:spMkLst>
            <pc:docMk/>
            <pc:sldMk cId="3767219927" sldId="259"/>
            <ac:spMk id="5" creationId="{00000000-0000-0000-0000-000000000000}"/>
          </ac:spMkLst>
        </pc:spChg>
        <pc:spChg chg="add del mod ord">
          <ac:chgData name="Roger Crawfis" userId="cae47c17a1b59b77" providerId="LiveId" clId="{D5019FAA-60D6-4ECC-A465-3D069AE95763}" dt="2021-10-28T16:24:06.258" v="259"/>
          <ac:spMkLst>
            <pc:docMk/>
            <pc:sldMk cId="3767219927" sldId="259"/>
            <ac:spMk id="6" creationId="{1A581EAB-D6C8-4B32-84E2-B040A47AE854}"/>
          </ac:spMkLst>
        </pc:spChg>
        <pc:spChg chg="mod">
          <ac:chgData name="Roger Crawfis" userId="cae47c17a1b59b77" providerId="LiveId" clId="{D5019FAA-60D6-4ECC-A465-3D069AE95763}" dt="2021-10-28T16:36:47.818" v="756" actId="1076"/>
          <ac:spMkLst>
            <pc:docMk/>
            <pc:sldMk cId="3767219927" sldId="259"/>
            <ac:spMk id="7" creationId="{00000000-0000-0000-0000-000000000000}"/>
          </ac:spMkLst>
        </pc:spChg>
        <pc:spChg chg="mod ord">
          <ac:chgData name="Roger Crawfis" userId="cae47c17a1b59b77" providerId="LiveId" clId="{D5019FAA-60D6-4ECC-A465-3D069AE95763}" dt="2021-10-28T16:23:40.765" v="255" actId="700"/>
          <ac:spMkLst>
            <pc:docMk/>
            <pc:sldMk cId="3767219927" sldId="259"/>
            <ac:spMk id="222210" creationId="{00000000-0000-0000-0000-000000000000}"/>
          </ac:spMkLst>
        </pc:spChg>
        <pc:spChg chg="mod ord">
          <ac:chgData name="Roger Crawfis" userId="cae47c17a1b59b77" providerId="LiveId" clId="{D5019FAA-60D6-4ECC-A465-3D069AE95763}" dt="2021-10-28T16:24:52.216" v="325" actId="20577"/>
          <ac:spMkLst>
            <pc:docMk/>
            <pc:sldMk cId="3767219927" sldId="259"/>
            <ac:spMk id="222211" creationId="{00000000-0000-0000-0000-000000000000}"/>
          </ac:spMkLst>
        </pc:spChg>
        <pc:picChg chg="add mod">
          <ac:chgData name="Roger Crawfis" userId="cae47c17a1b59b77" providerId="LiveId" clId="{D5019FAA-60D6-4ECC-A465-3D069AE95763}" dt="2021-10-28T16:36:34.453" v="755" actId="167"/>
          <ac:picMkLst>
            <pc:docMk/>
            <pc:sldMk cId="3767219927" sldId="259"/>
            <ac:picMk id="12" creationId="{E7C790B4-BD2C-4E17-B86A-1C3E2342DA5A}"/>
          </ac:picMkLst>
        </pc:picChg>
        <pc:picChg chg="del">
          <ac:chgData name="Roger Crawfis" userId="cae47c17a1b59b77" providerId="LiveId" clId="{D5019FAA-60D6-4ECC-A465-3D069AE95763}" dt="2021-10-28T16:24:04.386" v="258" actId="21"/>
          <ac:picMkLst>
            <pc:docMk/>
            <pc:sldMk cId="3767219927" sldId="259"/>
            <ac:picMk id="1030" creationId="{00000000-0000-0000-0000-000000000000}"/>
          </ac:picMkLst>
        </pc:picChg>
        <pc:picChg chg="del">
          <ac:chgData name="Roger Crawfis" userId="cae47c17a1b59b77" providerId="LiveId" clId="{D5019FAA-60D6-4ECC-A465-3D069AE95763}" dt="2021-10-28T16:24:02.408" v="257" actId="478"/>
          <ac:picMkLst>
            <pc:docMk/>
            <pc:sldMk cId="3767219927" sldId="259"/>
            <ac:picMk id="1032" creationId="{00000000-0000-0000-0000-000000000000}"/>
          </ac:picMkLst>
        </pc:picChg>
      </pc:sldChg>
      <pc:sldChg chg="delSp add mod">
        <pc:chgData name="Roger Crawfis" userId="cae47c17a1b59b77" providerId="LiveId" clId="{D5019FAA-60D6-4ECC-A465-3D069AE95763}" dt="2021-10-28T16:52:51.935" v="1260" actId="478"/>
        <pc:sldMkLst>
          <pc:docMk/>
          <pc:sldMk cId="226752511" sldId="265"/>
        </pc:sldMkLst>
        <pc:spChg chg="del">
          <ac:chgData name="Roger Crawfis" userId="cae47c17a1b59b77" providerId="LiveId" clId="{D5019FAA-60D6-4ECC-A465-3D069AE95763}" dt="2021-10-28T16:52:51.935" v="1260" actId="478"/>
          <ac:spMkLst>
            <pc:docMk/>
            <pc:sldMk cId="226752511" sldId="265"/>
            <ac:spMk id="6" creationId="{00000000-0000-0000-0000-000000000000}"/>
          </ac:spMkLst>
        </pc:spChg>
      </pc:sldChg>
      <pc:sldChg chg="addSp delSp modSp add del mod modClrScheme chgLayout">
        <pc:chgData name="Roger Crawfis" userId="cae47c17a1b59b77" providerId="LiveId" clId="{D5019FAA-60D6-4ECC-A465-3D069AE95763}" dt="2021-10-28T16:39:53.816" v="804" actId="2696"/>
        <pc:sldMkLst>
          <pc:docMk/>
          <pc:sldMk cId="4084090162" sldId="265"/>
        </pc:sldMkLst>
        <pc:spChg chg="add del mod ord">
          <ac:chgData name="Roger Crawfis" userId="cae47c17a1b59b77" providerId="LiveId" clId="{D5019FAA-60D6-4ECC-A465-3D069AE95763}" dt="2021-10-28T16:27:22.401" v="423"/>
          <ac:spMkLst>
            <pc:docMk/>
            <pc:sldMk cId="4084090162" sldId="265"/>
            <ac:spMk id="2" creationId="{D7AF3CF6-D19F-45B8-8685-00DF47067DD0}"/>
          </ac:spMkLst>
        </pc:spChg>
        <pc:spChg chg="mod ord">
          <ac:chgData name="Roger Crawfis" userId="cae47c17a1b59b77" providerId="LiveId" clId="{D5019FAA-60D6-4ECC-A465-3D069AE95763}" dt="2021-10-28T16:27:18.610" v="420" actId="700"/>
          <ac:spMkLst>
            <pc:docMk/>
            <pc:sldMk cId="4084090162" sldId="265"/>
            <ac:spMk id="6" creationId="{00000000-0000-0000-0000-000000000000}"/>
          </ac:spMkLst>
        </pc:spChg>
        <pc:spChg chg="mod ord">
          <ac:chgData name="Roger Crawfis" userId="cae47c17a1b59b77" providerId="LiveId" clId="{D5019FAA-60D6-4ECC-A465-3D069AE95763}" dt="2021-10-28T16:27:18.610" v="420" actId="700"/>
          <ac:spMkLst>
            <pc:docMk/>
            <pc:sldMk cId="4084090162" sldId="265"/>
            <ac:spMk id="204802" creationId="{00000000-0000-0000-0000-000000000000}"/>
          </ac:spMkLst>
        </pc:spChg>
        <pc:spChg chg="mod ord">
          <ac:chgData name="Roger Crawfis" userId="cae47c17a1b59b77" providerId="LiveId" clId="{D5019FAA-60D6-4ECC-A465-3D069AE95763}" dt="2021-10-28T16:37:05.108" v="764" actId="20577"/>
          <ac:spMkLst>
            <pc:docMk/>
            <pc:sldMk cId="4084090162" sldId="265"/>
            <ac:spMk id="204803" creationId="{00000000-0000-0000-0000-000000000000}"/>
          </ac:spMkLst>
        </pc:spChg>
        <pc:picChg chg="add mod">
          <ac:chgData name="Roger Crawfis" userId="cae47c17a1b59b77" providerId="LiveId" clId="{D5019FAA-60D6-4ECC-A465-3D069AE95763}" dt="2021-10-28T16:27:22.401" v="423"/>
          <ac:picMkLst>
            <pc:docMk/>
            <pc:sldMk cId="4084090162" sldId="265"/>
            <ac:picMk id="7" creationId="{9740CACF-EE6F-48C2-8078-8064FDC3D5AB}"/>
          </ac:picMkLst>
        </pc:picChg>
        <pc:picChg chg="del">
          <ac:chgData name="Roger Crawfis" userId="cae47c17a1b59b77" providerId="LiveId" clId="{D5019FAA-60D6-4ECC-A465-3D069AE95763}" dt="2021-10-28T16:27:20.932" v="422" actId="21"/>
          <ac:picMkLst>
            <pc:docMk/>
            <pc:sldMk cId="4084090162" sldId="265"/>
            <ac:picMk id="204804" creationId="{00000000-0000-0000-0000-000000000000}"/>
          </ac:picMkLst>
        </pc:picChg>
      </pc:sldChg>
      <pc:sldChg chg="modSp add del mod">
        <pc:chgData name="Roger Crawfis" userId="cae47c17a1b59b77" providerId="LiveId" clId="{D5019FAA-60D6-4ECC-A465-3D069AE95763}" dt="2021-10-28T16:31:16.952" v="674" actId="2696"/>
        <pc:sldMkLst>
          <pc:docMk/>
          <pc:sldMk cId="4248804616" sldId="266"/>
        </pc:sldMkLst>
        <pc:spChg chg="mod">
          <ac:chgData name="Roger Crawfis" userId="cae47c17a1b59b77" providerId="LiveId" clId="{D5019FAA-60D6-4ECC-A465-3D069AE95763}" dt="2021-10-28T16:18:47.537" v="41" actId="27636"/>
          <ac:spMkLst>
            <pc:docMk/>
            <pc:sldMk cId="4248804616" sldId="266"/>
            <ac:spMk id="205826" creationId="{00000000-0000-0000-0000-000000000000}"/>
          </ac:spMkLst>
        </pc:spChg>
      </pc:sldChg>
      <pc:sldChg chg="addSp delSp modSp add mod modClrScheme modAnim chgLayout">
        <pc:chgData name="Roger Crawfis" userId="cae47c17a1b59b77" providerId="LiveId" clId="{D5019FAA-60D6-4ECC-A465-3D069AE95763}" dt="2021-10-28T16:39:35.312" v="802"/>
        <pc:sldMkLst>
          <pc:docMk/>
          <pc:sldMk cId="577325006" sldId="267"/>
        </pc:sldMkLst>
        <pc:spChg chg="add del mod ord">
          <ac:chgData name="Roger Crawfis" userId="cae47c17a1b59b77" providerId="LiveId" clId="{D5019FAA-60D6-4ECC-A465-3D069AE95763}" dt="2021-10-28T16:30:26.910" v="579"/>
          <ac:spMkLst>
            <pc:docMk/>
            <pc:sldMk cId="577325006" sldId="267"/>
            <ac:spMk id="2" creationId="{5C5997FF-8B45-48E4-A376-85B17886E603}"/>
          </ac:spMkLst>
        </pc:spChg>
        <pc:spChg chg="del mod ord">
          <ac:chgData name="Roger Crawfis" userId="cae47c17a1b59b77" providerId="LiveId" clId="{D5019FAA-60D6-4ECC-A465-3D069AE95763}" dt="2021-10-28T16:38:26.467" v="796" actId="478"/>
          <ac:spMkLst>
            <pc:docMk/>
            <pc:sldMk cId="577325006" sldId="267"/>
            <ac:spMk id="6" creationId="{00000000-0000-0000-0000-000000000000}"/>
          </ac:spMkLst>
        </pc:spChg>
        <pc:spChg chg="mod ord">
          <ac:chgData name="Roger Crawfis" userId="cae47c17a1b59b77" providerId="LiveId" clId="{D5019FAA-60D6-4ECC-A465-3D069AE95763}" dt="2021-10-28T16:30:21.683" v="576" actId="27636"/>
          <ac:spMkLst>
            <pc:docMk/>
            <pc:sldMk cId="577325006" sldId="267"/>
            <ac:spMk id="206850" creationId="{00000000-0000-0000-0000-000000000000}"/>
          </ac:spMkLst>
        </pc:spChg>
        <pc:spChg chg="mod ord">
          <ac:chgData name="Roger Crawfis" userId="cae47c17a1b59b77" providerId="LiveId" clId="{D5019FAA-60D6-4ECC-A465-3D069AE95763}" dt="2021-10-28T16:38:10.733" v="792" actId="20577"/>
          <ac:spMkLst>
            <pc:docMk/>
            <pc:sldMk cId="577325006" sldId="267"/>
            <ac:spMk id="206851" creationId="{00000000-0000-0000-0000-000000000000}"/>
          </ac:spMkLst>
        </pc:spChg>
        <pc:picChg chg="add mod">
          <ac:chgData name="Roger Crawfis" userId="cae47c17a1b59b77" providerId="LiveId" clId="{D5019FAA-60D6-4ECC-A465-3D069AE95763}" dt="2021-10-28T16:30:26.910" v="579"/>
          <ac:picMkLst>
            <pc:docMk/>
            <pc:sldMk cId="577325006" sldId="267"/>
            <ac:picMk id="7" creationId="{70C51CB1-24AA-4757-B453-26E8295F0EF8}"/>
          </ac:picMkLst>
        </pc:picChg>
        <pc:picChg chg="add mod">
          <ac:chgData name="Roger Crawfis" userId="cae47c17a1b59b77" providerId="LiveId" clId="{D5019FAA-60D6-4ECC-A465-3D069AE95763}" dt="2021-10-28T16:38:24.372" v="795" actId="14100"/>
          <ac:picMkLst>
            <pc:docMk/>
            <pc:sldMk cId="577325006" sldId="267"/>
            <ac:picMk id="8" creationId="{6C556169-AAE9-453A-A4F0-9FD1D76C723E}"/>
          </ac:picMkLst>
        </pc:picChg>
        <pc:picChg chg="del">
          <ac:chgData name="Roger Crawfis" userId="cae47c17a1b59b77" providerId="LiveId" clId="{D5019FAA-60D6-4ECC-A465-3D069AE95763}" dt="2021-10-28T16:30:24.968" v="578" actId="21"/>
          <ac:picMkLst>
            <pc:docMk/>
            <pc:sldMk cId="577325006" sldId="267"/>
            <ac:picMk id="206852" creationId="{00000000-0000-0000-0000-000000000000}"/>
          </ac:picMkLst>
        </pc:picChg>
      </pc:sldChg>
      <pc:sldChg chg="delSp modSp add del mod">
        <pc:chgData name="Roger Crawfis" userId="cae47c17a1b59b77" providerId="LiveId" clId="{D5019FAA-60D6-4ECC-A465-3D069AE95763}" dt="2021-10-28T16:39:42.354" v="803" actId="2696"/>
        <pc:sldMkLst>
          <pc:docMk/>
          <pc:sldMk cId="1126240641" sldId="268"/>
        </pc:sldMkLst>
        <pc:spChg chg="mod">
          <ac:chgData name="Roger Crawfis" userId="cae47c17a1b59b77" providerId="LiveId" clId="{D5019FAA-60D6-4ECC-A465-3D069AE95763}" dt="2021-10-28T16:18:47.545" v="42" actId="27636"/>
          <ac:spMkLst>
            <pc:docMk/>
            <pc:sldMk cId="1126240641" sldId="268"/>
            <ac:spMk id="209925" creationId="{00000000-0000-0000-0000-000000000000}"/>
          </ac:spMkLst>
        </pc:spChg>
        <pc:picChg chg="del">
          <ac:chgData name="Roger Crawfis" userId="cae47c17a1b59b77" providerId="LiveId" clId="{D5019FAA-60D6-4ECC-A465-3D069AE95763}" dt="2021-10-28T16:37:51.645" v="767" actId="21"/>
          <ac:picMkLst>
            <pc:docMk/>
            <pc:sldMk cId="1126240641" sldId="268"/>
            <ac:picMk id="209924" creationId="{00000000-0000-0000-0000-000000000000}"/>
          </ac:picMkLst>
        </pc:picChg>
      </pc:sldChg>
      <pc:sldChg chg="addSp delSp modSp add mod modClrScheme chgLayout">
        <pc:chgData name="Roger Crawfis" userId="cae47c17a1b59b77" providerId="LiveId" clId="{D5019FAA-60D6-4ECC-A465-3D069AE95763}" dt="2021-10-28T16:33:28.835" v="735" actId="20577"/>
        <pc:sldMkLst>
          <pc:docMk/>
          <pc:sldMk cId="182626334" sldId="269"/>
        </pc:sldMkLst>
        <pc:spChg chg="add del mod ord">
          <ac:chgData name="Roger Crawfis" userId="cae47c17a1b59b77" providerId="LiveId" clId="{D5019FAA-60D6-4ECC-A465-3D069AE95763}" dt="2021-10-28T16:31:30.195" v="678"/>
          <ac:spMkLst>
            <pc:docMk/>
            <pc:sldMk cId="182626334" sldId="269"/>
            <ac:spMk id="2" creationId="{74969704-9294-4EA6-87EB-70099CA7BD6B}"/>
          </ac:spMkLst>
        </pc:spChg>
        <pc:spChg chg="mod ord">
          <ac:chgData name="Roger Crawfis" userId="cae47c17a1b59b77" providerId="LiveId" clId="{D5019FAA-60D6-4ECC-A465-3D069AE95763}" dt="2021-10-28T16:31:24.931" v="675" actId="700"/>
          <ac:spMkLst>
            <pc:docMk/>
            <pc:sldMk cId="182626334" sldId="269"/>
            <ac:spMk id="6" creationId="{00000000-0000-0000-0000-000000000000}"/>
          </ac:spMkLst>
        </pc:spChg>
        <pc:spChg chg="mod ord">
          <ac:chgData name="Roger Crawfis" userId="cae47c17a1b59b77" providerId="LiveId" clId="{D5019FAA-60D6-4ECC-A465-3D069AE95763}" dt="2021-10-28T16:33:28.835" v="735" actId="20577"/>
          <ac:spMkLst>
            <pc:docMk/>
            <pc:sldMk cId="182626334" sldId="269"/>
            <ac:spMk id="210946" creationId="{00000000-0000-0000-0000-000000000000}"/>
          </ac:spMkLst>
        </pc:spChg>
        <pc:spChg chg="mod ord">
          <ac:chgData name="Roger Crawfis" userId="cae47c17a1b59b77" providerId="LiveId" clId="{D5019FAA-60D6-4ECC-A465-3D069AE95763}" dt="2021-10-28T16:32:49.927" v="732" actId="20577"/>
          <ac:spMkLst>
            <pc:docMk/>
            <pc:sldMk cId="182626334" sldId="269"/>
            <ac:spMk id="210947" creationId="{00000000-0000-0000-0000-000000000000}"/>
          </ac:spMkLst>
        </pc:spChg>
        <pc:picChg chg="add mod">
          <ac:chgData name="Roger Crawfis" userId="cae47c17a1b59b77" providerId="LiveId" clId="{D5019FAA-60D6-4ECC-A465-3D069AE95763}" dt="2021-10-28T16:31:30.195" v="678"/>
          <ac:picMkLst>
            <pc:docMk/>
            <pc:sldMk cId="182626334" sldId="269"/>
            <ac:picMk id="7" creationId="{936A0183-1D01-4A12-9D91-D16578DD9A64}"/>
          </ac:picMkLst>
        </pc:picChg>
        <pc:picChg chg="del">
          <ac:chgData name="Roger Crawfis" userId="cae47c17a1b59b77" providerId="LiveId" clId="{D5019FAA-60D6-4ECC-A465-3D069AE95763}" dt="2021-10-28T16:31:28.655" v="677" actId="21"/>
          <ac:picMkLst>
            <pc:docMk/>
            <pc:sldMk cId="182626334" sldId="269"/>
            <ac:picMk id="1026" creationId="{00000000-0000-0000-0000-000000000000}"/>
          </ac:picMkLst>
        </pc:picChg>
      </pc:sldChg>
      <pc:sldChg chg="delSp modSp add mod modClrScheme delAnim modAnim chgLayout">
        <pc:chgData name="Roger Crawfis" userId="cae47c17a1b59b77" providerId="LiveId" clId="{D5019FAA-60D6-4ECC-A465-3D069AE95763}" dt="2021-10-28T16:35:32.494" v="747" actId="1076"/>
        <pc:sldMkLst>
          <pc:docMk/>
          <pc:sldMk cId="2050653698" sldId="270"/>
        </pc:sldMkLst>
        <pc:spChg chg="mod">
          <ac:chgData name="Roger Crawfis" userId="cae47c17a1b59b77" providerId="LiveId" clId="{D5019FAA-60D6-4ECC-A465-3D069AE95763}" dt="2021-10-28T16:33:47.399" v="737" actId="14100"/>
          <ac:spMkLst>
            <pc:docMk/>
            <pc:sldMk cId="2050653698" sldId="270"/>
            <ac:spMk id="5" creationId="{00000000-0000-0000-0000-000000000000}"/>
          </ac:spMkLst>
        </pc:spChg>
        <pc:spChg chg="mod">
          <ac:chgData name="Roger Crawfis" userId="cae47c17a1b59b77" providerId="LiveId" clId="{D5019FAA-60D6-4ECC-A465-3D069AE95763}" dt="2021-10-28T16:33:47.399" v="737" actId="14100"/>
          <ac:spMkLst>
            <pc:docMk/>
            <pc:sldMk cId="2050653698" sldId="270"/>
            <ac:spMk id="6" creationId="{00000000-0000-0000-0000-000000000000}"/>
          </ac:spMkLst>
        </pc:spChg>
        <pc:spChg chg="mod ord">
          <ac:chgData name="Roger Crawfis" userId="cae47c17a1b59b77" providerId="LiveId" clId="{D5019FAA-60D6-4ECC-A465-3D069AE95763}" dt="2021-10-28T16:33:58.912" v="738" actId="700"/>
          <ac:spMkLst>
            <pc:docMk/>
            <pc:sldMk cId="2050653698" sldId="270"/>
            <ac:spMk id="9" creationId="{00000000-0000-0000-0000-000000000000}"/>
          </ac:spMkLst>
        </pc:spChg>
        <pc:spChg chg="del">
          <ac:chgData name="Roger Crawfis" userId="cae47c17a1b59b77" providerId="LiveId" clId="{D5019FAA-60D6-4ECC-A465-3D069AE95763}" dt="2021-10-28T16:33:36.876" v="736" actId="478"/>
          <ac:spMkLst>
            <pc:docMk/>
            <pc:sldMk cId="2050653698" sldId="270"/>
            <ac:spMk id="10" creationId="{00000000-0000-0000-0000-000000000000}"/>
          </ac:spMkLst>
        </pc:spChg>
        <pc:spChg chg="mod ord">
          <ac:chgData name="Roger Crawfis" userId="cae47c17a1b59b77" providerId="LiveId" clId="{D5019FAA-60D6-4ECC-A465-3D069AE95763}" dt="2021-10-28T16:33:58.912" v="738" actId="700"/>
          <ac:spMkLst>
            <pc:docMk/>
            <pc:sldMk cId="2050653698" sldId="270"/>
            <ac:spMk id="211970" creationId="{00000000-0000-0000-0000-000000000000}"/>
          </ac:spMkLst>
        </pc:spChg>
        <pc:picChg chg="mod">
          <ac:chgData name="Roger Crawfis" userId="cae47c17a1b59b77" providerId="LiveId" clId="{D5019FAA-60D6-4ECC-A465-3D069AE95763}" dt="2021-10-28T16:35:32.494" v="747" actId="1076"/>
          <ac:picMkLst>
            <pc:docMk/>
            <pc:sldMk cId="2050653698" sldId="270"/>
            <ac:picMk id="211972" creationId="{00000000-0000-0000-0000-000000000000}"/>
          </ac:picMkLst>
        </pc:picChg>
        <pc:picChg chg="mod">
          <ac:chgData name="Roger Crawfis" userId="cae47c17a1b59b77" providerId="LiveId" clId="{D5019FAA-60D6-4ECC-A465-3D069AE95763}" dt="2021-10-28T16:35:28.698" v="746" actId="1076"/>
          <ac:picMkLst>
            <pc:docMk/>
            <pc:sldMk cId="2050653698" sldId="270"/>
            <ac:picMk id="211973" creationId="{00000000-0000-0000-0000-000000000000}"/>
          </ac:picMkLst>
        </pc:picChg>
        <pc:picChg chg="mod">
          <ac:chgData name="Roger Crawfis" userId="cae47c17a1b59b77" providerId="LiveId" clId="{D5019FAA-60D6-4ECC-A465-3D069AE95763}" dt="2021-10-28T16:33:47.399" v="737" actId="14100"/>
          <ac:picMkLst>
            <pc:docMk/>
            <pc:sldMk cId="2050653698" sldId="270"/>
            <ac:picMk id="211974" creationId="{00000000-0000-0000-0000-000000000000}"/>
          </ac:picMkLst>
        </pc:picChg>
        <pc:picChg chg="mod">
          <ac:chgData name="Roger Crawfis" userId="cae47c17a1b59b77" providerId="LiveId" clId="{D5019FAA-60D6-4ECC-A465-3D069AE95763}" dt="2021-10-28T16:33:47.399" v="737" actId="14100"/>
          <ac:picMkLst>
            <pc:docMk/>
            <pc:sldMk cId="2050653698" sldId="270"/>
            <ac:picMk id="211975" creationId="{00000000-0000-0000-0000-000000000000}"/>
          </ac:picMkLst>
        </pc:picChg>
        <pc:picChg chg="mod">
          <ac:chgData name="Roger Crawfis" userId="cae47c17a1b59b77" providerId="LiveId" clId="{D5019FAA-60D6-4ECC-A465-3D069AE95763}" dt="2021-10-28T16:33:47.399" v="737" actId="14100"/>
          <ac:picMkLst>
            <pc:docMk/>
            <pc:sldMk cId="2050653698" sldId="270"/>
            <ac:picMk id="211976" creationId="{00000000-0000-0000-0000-000000000000}"/>
          </ac:picMkLst>
        </pc:picChg>
        <pc:cxnChg chg="mod">
          <ac:chgData name="Roger Crawfis" userId="cae47c17a1b59b77" providerId="LiveId" clId="{D5019FAA-60D6-4ECC-A465-3D069AE95763}" dt="2021-10-28T16:33:47.399" v="737" actId="14100"/>
          <ac:cxnSpMkLst>
            <pc:docMk/>
            <pc:sldMk cId="2050653698" sldId="270"/>
            <ac:cxnSpMk id="3" creationId="{00000000-0000-0000-0000-000000000000}"/>
          </ac:cxnSpMkLst>
        </pc:cxnChg>
      </pc:sldChg>
      <pc:sldChg chg="delSp modSp add mod">
        <pc:chgData name="Roger Crawfis" userId="cae47c17a1b59b77" providerId="LiveId" clId="{D5019FAA-60D6-4ECC-A465-3D069AE95763}" dt="2021-10-28T16:52:44.032" v="1259" actId="478"/>
        <pc:sldMkLst>
          <pc:docMk/>
          <pc:sldMk cId="3779614740" sldId="272"/>
        </pc:sldMkLst>
        <pc:spChg chg="del">
          <ac:chgData name="Roger Crawfis" userId="cae47c17a1b59b77" providerId="LiveId" clId="{D5019FAA-60D6-4ECC-A465-3D069AE95763}" dt="2021-10-28T16:52:44.032" v="1259" actId="478"/>
          <ac:spMkLst>
            <pc:docMk/>
            <pc:sldMk cId="3779614740" sldId="272"/>
            <ac:spMk id="10" creationId="{00000000-0000-0000-0000-000000000000}"/>
          </ac:spMkLst>
        </pc:spChg>
        <pc:spChg chg="mod">
          <ac:chgData name="Roger Crawfis" userId="cae47c17a1b59b77" providerId="LiveId" clId="{D5019FAA-60D6-4ECC-A465-3D069AE95763}" dt="2021-10-28T16:51:02.702" v="1125" actId="20577"/>
          <ac:spMkLst>
            <pc:docMk/>
            <pc:sldMk cId="3779614740" sldId="272"/>
            <ac:spMk id="227330" creationId="{00000000-0000-0000-0000-000000000000}"/>
          </ac:spMkLst>
        </pc:spChg>
      </pc:sldChg>
      <pc:sldChg chg="modSp add mod">
        <pc:chgData name="Roger Crawfis" userId="cae47c17a1b59b77" providerId="LiveId" clId="{D5019FAA-60D6-4ECC-A465-3D069AE95763}" dt="2021-10-28T16:53:47.833" v="1286" actId="20577"/>
        <pc:sldMkLst>
          <pc:docMk/>
          <pc:sldMk cId="310314808" sldId="273"/>
        </pc:sldMkLst>
        <pc:spChg chg="mod">
          <ac:chgData name="Roger Crawfis" userId="cae47c17a1b59b77" providerId="LiveId" clId="{D5019FAA-60D6-4ECC-A465-3D069AE95763}" dt="2021-10-28T16:53:33.550" v="1285" actId="20577"/>
          <ac:spMkLst>
            <pc:docMk/>
            <pc:sldMk cId="310314808" sldId="273"/>
            <ac:spMk id="215042" creationId="{00000000-0000-0000-0000-000000000000}"/>
          </ac:spMkLst>
        </pc:spChg>
        <pc:spChg chg="mod">
          <ac:chgData name="Roger Crawfis" userId="cae47c17a1b59b77" providerId="LiveId" clId="{D5019FAA-60D6-4ECC-A465-3D069AE95763}" dt="2021-10-28T16:53:47.833" v="1286" actId="20577"/>
          <ac:spMkLst>
            <pc:docMk/>
            <pc:sldMk cId="310314808" sldId="273"/>
            <ac:spMk id="215043" creationId="{00000000-0000-0000-0000-000000000000}"/>
          </ac:spMkLst>
        </pc:spChg>
      </pc:sldChg>
      <pc:sldChg chg="add del">
        <pc:chgData name="Roger Crawfis" userId="cae47c17a1b59b77" providerId="LiveId" clId="{D5019FAA-60D6-4ECC-A465-3D069AE95763}" dt="2021-10-28T16:55:50.202" v="1318" actId="2696"/>
        <pc:sldMkLst>
          <pc:docMk/>
          <pc:sldMk cId="738858402" sldId="274"/>
        </pc:sldMkLst>
      </pc:sldChg>
      <pc:sldChg chg="add del">
        <pc:chgData name="Roger Crawfis" userId="cae47c17a1b59b77" providerId="LiveId" clId="{D5019FAA-60D6-4ECC-A465-3D069AE95763}" dt="2021-10-28T16:55:50.202" v="1318" actId="2696"/>
        <pc:sldMkLst>
          <pc:docMk/>
          <pc:sldMk cId="1637386877" sldId="275"/>
        </pc:sldMkLst>
      </pc:sldChg>
      <pc:sldChg chg="add del">
        <pc:chgData name="Roger Crawfis" userId="cae47c17a1b59b77" providerId="LiveId" clId="{D5019FAA-60D6-4ECC-A465-3D069AE95763}" dt="2021-10-28T15:38:09.019" v="3"/>
        <pc:sldMkLst>
          <pc:docMk/>
          <pc:sldMk cId="3109843965" sldId="276"/>
        </pc:sldMkLst>
      </pc:sldChg>
      <pc:sldChg chg="modSp add del mod">
        <pc:chgData name="Roger Crawfis" userId="cae47c17a1b59b77" providerId="LiveId" clId="{D5019FAA-60D6-4ECC-A465-3D069AE95763}" dt="2021-10-28T15:38:21.212" v="6" actId="27636"/>
        <pc:sldMkLst>
          <pc:docMk/>
          <pc:sldMk cId="638390712" sldId="277"/>
        </pc:sldMkLst>
        <pc:spChg chg="mod">
          <ac:chgData name="Roger Crawfis" userId="cae47c17a1b59b77" providerId="LiveId" clId="{D5019FAA-60D6-4ECC-A465-3D069AE95763}" dt="2021-10-28T15:38:21.202" v="5" actId="27636"/>
          <ac:spMkLst>
            <pc:docMk/>
            <pc:sldMk cId="638390712" sldId="277"/>
            <ac:spMk id="182" creationId="{00000000-0000-0000-0000-000000000000}"/>
          </ac:spMkLst>
        </pc:spChg>
        <pc:spChg chg="mod">
          <ac:chgData name="Roger Crawfis" userId="cae47c17a1b59b77" providerId="LiveId" clId="{D5019FAA-60D6-4ECC-A465-3D069AE95763}" dt="2021-10-28T15:38:21.212" v="6" actId="27636"/>
          <ac:spMkLst>
            <pc:docMk/>
            <pc:sldMk cId="638390712" sldId="277"/>
            <ac:spMk id="183" creationId="{00000000-0000-0000-0000-000000000000}"/>
          </ac:spMkLst>
        </pc:spChg>
      </pc:sldChg>
      <pc:sldChg chg="modSp add del mod">
        <pc:chgData name="Roger Crawfis" userId="cae47c17a1b59b77" providerId="LiveId" clId="{D5019FAA-60D6-4ECC-A465-3D069AE95763}" dt="2021-10-28T15:38:21.226" v="7" actId="27636"/>
        <pc:sldMkLst>
          <pc:docMk/>
          <pc:sldMk cId="403971309" sldId="278"/>
        </pc:sldMkLst>
        <pc:spChg chg="mod">
          <ac:chgData name="Roger Crawfis" userId="cae47c17a1b59b77" providerId="LiveId" clId="{D5019FAA-60D6-4ECC-A465-3D069AE95763}" dt="2021-10-28T15:38:21.226" v="7" actId="27636"/>
          <ac:spMkLst>
            <pc:docMk/>
            <pc:sldMk cId="403971309" sldId="278"/>
            <ac:spMk id="189" creationId="{00000000-0000-0000-0000-000000000000}"/>
          </ac:spMkLst>
        </pc:spChg>
      </pc:sldChg>
      <pc:sldChg chg="add del">
        <pc:chgData name="Roger Crawfis" userId="cae47c17a1b59b77" providerId="LiveId" clId="{D5019FAA-60D6-4ECC-A465-3D069AE95763}" dt="2021-10-28T15:38:09.019" v="3"/>
        <pc:sldMkLst>
          <pc:docMk/>
          <pc:sldMk cId="3363837407" sldId="279"/>
        </pc:sldMkLst>
      </pc:sldChg>
      <pc:sldChg chg="addSp modSp add del mod chgLayout">
        <pc:chgData name="Roger Crawfis" userId="cae47c17a1b59b77" providerId="LiveId" clId="{D5019FAA-60D6-4ECC-A465-3D069AE95763}" dt="2021-10-28T16:44:22.639" v="874" actId="20577"/>
        <pc:sldMkLst>
          <pc:docMk/>
          <pc:sldMk cId="3586609443" sldId="280"/>
        </pc:sldMkLst>
        <pc:spChg chg="add mod ord">
          <ac:chgData name="Roger Crawfis" userId="cae47c17a1b59b77" providerId="LiveId" clId="{D5019FAA-60D6-4ECC-A465-3D069AE95763}" dt="2021-10-28T16:40:56.022" v="805" actId="700"/>
          <ac:spMkLst>
            <pc:docMk/>
            <pc:sldMk cId="3586609443" sldId="280"/>
            <ac:spMk id="2" creationId="{5AEE57E0-A8D1-4462-9060-4B95E8340892}"/>
          </ac:spMkLst>
        </pc:spChg>
        <pc:spChg chg="mod ord">
          <ac:chgData name="Roger Crawfis" userId="cae47c17a1b59b77" providerId="LiveId" clId="{D5019FAA-60D6-4ECC-A465-3D069AE95763}" dt="2021-10-28T16:40:56.022" v="805" actId="700"/>
          <ac:spMkLst>
            <pc:docMk/>
            <pc:sldMk cId="3586609443" sldId="280"/>
            <ac:spMk id="202" creationId="{00000000-0000-0000-0000-000000000000}"/>
          </ac:spMkLst>
        </pc:spChg>
        <pc:spChg chg="mod ord">
          <ac:chgData name="Roger Crawfis" userId="cae47c17a1b59b77" providerId="LiveId" clId="{D5019FAA-60D6-4ECC-A465-3D069AE95763}" dt="2021-10-28T16:44:22.639" v="874" actId="20577"/>
          <ac:spMkLst>
            <pc:docMk/>
            <pc:sldMk cId="3586609443" sldId="280"/>
            <ac:spMk id="203" creationId="{00000000-0000-0000-0000-000000000000}"/>
          </ac:spMkLst>
        </pc:spChg>
      </pc:sldChg>
      <pc:sldChg chg="add del">
        <pc:chgData name="Roger Crawfis" userId="cae47c17a1b59b77" providerId="LiveId" clId="{D5019FAA-60D6-4ECC-A465-3D069AE95763}" dt="2021-10-28T16:55:50.202" v="1318" actId="2696"/>
        <pc:sldMkLst>
          <pc:docMk/>
          <pc:sldMk cId="1317895730" sldId="320"/>
        </pc:sldMkLst>
      </pc:sldChg>
      <pc:sldChg chg="modSp add del mod">
        <pc:chgData name="Roger Crawfis" userId="cae47c17a1b59b77" providerId="LiveId" clId="{D5019FAA-60D6-4ECC-A465-3D069AE95763}" dt="2021-10-28T16:55:50.202" v="1318" actId="2696"/>
        <pc:sldMkLst>
          <pc:docMk/>
          <pc:sldMk cId="1385166576" sldId="321"/>
        </pc:sldMkLst>
        <pc:spChg chg="mod">
          <ac:chgData name="Roger Crawfis" userId="cae47c17a1b59b77" providerId="LiveId" clId="{D5019FAA-60D6-4ECC-A465-3D069AE95763}" dt="2021-10-28T16:48:09.394" v="983" actId="27636"/>
          <ac:spMkLst>
            <pc:docMk/>
            <pc:sldMk cId="1385166576" sldId="321"/>
            <ac:spMk id="3" creationId="{00000000-0000-0000-0000-000000000000}"/>
          </ac:spMkLst>
        </pc:spChg>
      </pc:sldChg>
      <pc:sldChg chg="del">
        <pc:chgData name="Roger Crawfis" userId="cae47c17a1b59b77" providerId="LiveId" clId="{D5019FAA-60D6-4ECC-A465-3D069AE95763}" dt="2021-10-28T15:28:04.936" v="0" actId="2696"/>
        <pc:sldMkLst>
          <pc:docMk/>
          <pc:sldMk cId="0" sldId="354"/>
        </pc:sldMkLst>
      </pc:sldChg>
      <pc:sldChg chg="del">
        <pc:chgData name="Roger Crawfis" userId="cae47c17a1b59b77" providerId="LiveId" clId="{D5019FAA-60D6-4ECC-A465-3D069AE95763}" dt="2021-10-28T15:28:04.936" v="0" actId="2696"/>
        <pc:sldMkLst>
          <pc:docMk/>
          <pc:sldMk cId="0" sldId="355"/>
        </pc:sldMkLst>
      </pc:sldChg>
      <pc:sldChg chg="del">
        <pc:chgData name="Roger Crawfis" userId="cae47c17a1b59b77" providerId="LiveId" clId="{D5019FAA-60D6-4ECC-A465-3D069AE95763}" dt="2021-10-28T15:28:04.936" v="0" actId="2696"/>
        <pc:sldMkLst>
          <pc:docMk/>
          <pc:sldMk cId="0" sldId="356"/>
        </pc:sldMkLst>
      </pc:sldChg>
      <pc:sldChg chg="modSp add del mod">
        <pc:chgData name="Roger Crawfis" userId="cae47c17a1b59b77" providerId="LiveId" clId="{D5019FAA-60D6-4ECC-A465-3D069AE95763}" dt="2021-10-28T16:41:39.131" v="806" actId="2696"/>
        <pc:sldMkLst>
          <pc:docMk/>
          <pc:sldMk cId="1527530446" sldId="365"/>
        </pc:sldMkLst>
        <pc:spChg chg="mod">
          <ac:chgData name="Roger Crawfis" userId="cae47c17a1b59b77" providerId="LiveId" clId="{D5019FAA-60D6-4ECC-A465-3D069AE95763}" dt="2021-10-28T15:38:21.248" v="9" actId="27636"/>
          <ac:spMkLst>
            <pc:docMk/>
            <pc:sldMk cId="1527530446" sldId="365"/>
            <ac:spMk id="217" creationId="{00000000-0000-0000-0000-000000000000}"/>
          </ac:spMkLst>
        </pc:spChg>
      </pc:sldChg>
      <pc:sldChg chg="modSp add mod">
        <pc:chgData name="Roger Crawfis" userId="cae47c17a1b59b77" providerId="LiveId" clId="{D5019FAA-60D6-4ECC-A465-3D069AE95763}" dt="2021-10-28T16:59:33.308" v="1565" actId="27636"/>
        <pc:sldMkLst>
          <pc:docMk/>
          <pc:sldMk cId="0" sldId="392"/>
        </pc:sldMkLst>
        <pc:spChg chg="mod">
          <ac:chgData name="Roger Crawfis" userId="cae47c17a1b59b77" providerId="LiveId" clId="{D5019FAA-60D6-4ECC-A465-3D069AE95763}" dt="2021-10-28T16:59:33.308" v="1565" actId="27636"/>
          <ac:spMkLst>
            <pc:docMk/>
            <pc:sldMk cId="0" sldId="392"/>
            <ac:spMk id="70659" creationId="{1254CD93-7807-4D39-96ED-E29C6089324B}"/>
          </ac:spMkLst>
        </pc:spChg>
      </pc:sldChg>
      <pc:sldChg chg="add">
        <pc:chgData name="Roger Crawfis" userId="cae47c17a1b59b77" providerId="LiveId" clId="{D5019FAA-60D6-4ECC-A465-3D069AE95763}" dt="2021-10-28T16:59:17.942" v="1562"/>
        <pc:sldMkLst>
          <pc:docMk/>
          <pc:sldMk cId="0" sldId="394"/>
        </pc:sldMkLst>
      </pc:sldChg>
      <pc:sldChg chg="add">
        <pc:chgData name="Roger Crawfis" userId="cae47c17a1b59b77" providerId="LiveId" clId="{D5019FAA-60D6-4ECC-A465-3D069AE95763}" dt="2021-10-28T16:59:17.942" v="1562"/>
        <pc:sldMkLst>
          <pc:docMk/>
          <pc:sldMk cId="0" sldId="395"/>
        </pc:sldMkLst>
      </pc:sldChg>
      <pc:sldChg chg="add">
        <pc:chgData name="Roger Crawfis" userId="cae47c17a1b59b77" providerId="LiveId" clId="{D5019FAA-60D6-4ECC-A465-3D069AE95763}" dt="2021-10-28T16:59:17.942" v="1562"/>
        <pc:sldMkLst>
          <pc:docMk/>
          <pc:sldMk cId="0" sldId="397"/>
        </pc:sldMkLst>
      </pc:sldChg>
      <pc:sldChg chg="modSp add mod">
        <pc:chgData name="Roger Crawfis" userId="cae47c17a1b59b77" providerId="LiveId" clId="{D5019FAA-60D6-4ECC-A465-3D069AE95763}" dt="2021-11-02T13:19:31.798" v="1585" actId="20577"/>
        <pc:sldMkLst>
          <pc:docMk/>
          <pc:sldMk cId="0" sldId="398"/>
        </pc:sldMkLst>
        <pc:spChg chg="mod">
          <ac:chgData name="Roger Crawfis" userId="cae47c17a1b59b77" providerId="LiveId" clId="{D5019FAA-60D6-4ECC-A465-3D069AE95763}" dt="2021-11-02T13:19:31.798" v="1585" actId="20577"/>
          <ac:spMkLst>
            <pc:docMk/>
            <pc:sldMk cId="0" sldId="398"/>
            <ac:spMk id="74755" creationId="{83DF51C7-D979-467D-AA51-0A0D74C53C96}"/>
          </ac:spMkLst>
        </pc:spChg>
      </pc:sldChg>
      <pc:sldChg chg="add del">
        <pc:chgData name="Roger Crawfis" userId="cae47c17a1b59b77" providerId="LiveId" clId="{D5019FAA-60D6-4ECC-A465-3D069AE95763}" dt="2021-10-28T16:41:50.745" v="807" actId="2696"/>
        <pc:sldMkLst>
          <pc:docMk/>
          <pc:sldMk cId="1075275242" sldId="413"/>
        </pc:sldMkLst>
      </pc:sldChg>
      <pc:sldChg chg="modSp add del mod">
        <pc:chgData name="Roger Crawfis" userId="cae47c17a1b59b77" providerId="LiveId" clId="{D5019FAA-60D6-4ECC-A465-3D069AE95763}" dt="2021-10-28T15:38:21.261" v="11" actId="27636"/>
        <pc:sldMkLst>
          <pc:docMk/>
          <pc:sldMk cId="265469333" sldId="414"/>
        </pc:sldMkLst>
        <pc:spChg chg="mod">
          <ac:chgData name="Roger Crawfis" userId="cae47c17a1b59b77" providerId="LiveId" clId="{D5019FAA-60D6-4ECC-A465-3D069AE95763}" dt="2021-10-28T15:38:21.252" v="10" actId="27636"/>
          <ac:spMkLst>
            <pc:docMk/>
            <pc:sldMk cId="265469333" sldId="414"/>
            <ac:spMk id="222" creationId="{00000000-0000-0000-0000-000000000000}"/>
          </ac:spMkLst>
        </pc:spChg>
        <pc:spChg chg="mod">
          <ac:chgData name="Roger Crawfis" userId="cae47c17a1b59b77" providerId="LiveId" clId="{D5019FAA-60D6-4ECC-A465-3D069AE95763}" dt="2021-10-28T15:38:21.261" v="11" actId="27636"/>
          <ac:spMkLst>
            <pc:docMk/>
            <pc:sldMk cId="265469333" sldId="414"/>
            <ac:spMk id="223" creationId="{00000000-0000-0000-0000-000000000000}"/>
          </ac:spMkLst>
        </pc:spChg>
      </pc:sldChg>
      <pc:sldChg chg="modSp add del mod">
        <pc:chgData name="Roger Crawfis" userId="cae47c17a1b59b77" providerId="LiveId" clId="{D5019FAA-60D6-4ECC-A465-3D069AE95763}" dt="2021-10-28T15:38:21.269" v="12" actId="27636"/>
        <pc:sldMkLst>
          <pc:docMk/>
          <pc:sldMk cId="4044132313" sldId="415"/>
        </pc:sldMkLst>
        <pc:spChg chg="mod">
          <ac:chgData name="Roger Crawfis" userId="cae47c17a1b59b77" providerId="LiveId" clId="{D5019FAA-60D6-4ECC-A465-3D069AE95763}" dt="2021-10-28T15:38:21.269" v="12" actId="27636"/>
          <ac:spMkLst>
            <pc:docMk/>
            <pc:sldMk cId="4044132313" sldId="415"/>
            <ac:spMk id="252" creationId="{00000000-0000-0000-0000-000000000000}"/>
          </ac:spMkLst>
        </pc:spChg>
      </pc:sldChg>
      <pc:sldChg chg="modSp add del mod">
        <pc:chgData name="Roger Crawfis" userId="cae47c17a1b59b77" providerId="LiveId" clId="{D5019FAA-60D6-4ECC-A465-3D069AE95763}" dt="2021-10-28T15:38:21.285" v="14" actId="27636"/>
        <pc:sldMkLst>
          <pc:docMk/>
          <pc:sldMk cId="2865593879" sldId="416"/>
        </pc:sldMkLst>
        <pc:spChg chg="mod">
          <ac:chgData name="Roger Crawfis" userId="cae47c17a1b59b77" providerId="LiveId" clId="{D5019FAA-60D6-4ECC-A465-3D069AE95763}" dt="2021-10-28T15:38:21.279" v="13" actId="27636"/>
          <ac:spMkLst>
            <pc:docMk/>
            <pc:sldMk cId="2865593879" sldId="416"/>
            <ac:spMk id="294" creationId="{00000000-0000-0000-0000-000000000000}"/>
          </ac:spMkLst>
        </pc:spChg>
        <pc:spChg chg="mod">
          <ac:chgData name="Roger Crawfis" userId="cae47c17a1b59b77" providerId="LiveId" clId="{D5019FAA-60D6-4ECC-A465-3D069AE95763}" dt="2021-10-28T15:38:21.285" v="14" actId="27636"/>
          <ac:spMkLst>
            <pc:docMk/>
            <pc:sldMk cId="2865593879" sldId="416"/>
            <ac:spMk id="295" creationId="{00000000-0000-0000-0000-000000000000}"/>
          </ac:spMkLst>
        </pc:spChg>
      </pc:sldChg>
      <pc:sldChg chg="modSp add del mod">
        <pc:chgData name="Roger Crawfis" userId="cae47c17a1b59b77" providerId="LiveId" clId="{D5019FAA-60D6-4ECC-A465-3D069AE95763}" dt="2021-10-28T15:38:21.294" v="15" actId="27636"/>
        <pc:sldMkLst>
          <pc:docMk/>
          <pc:sldMk cId="3724055964" sldId="417"/>
        </pc:sldMkLst>
        <pc:spChg chg="mod">
          <ac:chgData name="Roger Crawfis" userId="cae47c17a1b59b77" providerId="LiveId" clId="{D5019FAA-60D6-4ECC-A465-3D069AE95763}" dt="2021-10-28T15:38:21.294" v="15" actId="27636"/>
          <ac:spMkLst>
            <pc:docMk/>
            <pc:sldMk cId="3724055964" sldId="417"/>
            <ac:spMk id="331" creationId="{00000000-0000-0000-0000-000000000000}"/>
          </ac:spMkLst>
        </pc:spChg>
      </pc:sldChg>
      <pc:sldChg chg="modSp add del mod">
        <pc:chgData name="Roger Crawfis" userId="cae47c17a1b59b77" providerId="LiveId" clId="{D5019FAA-60D6-4ECC-A465-3D069AE95763}" dt="2021-10-28T15:38:21.307" v="16" actId="27636"/>
        <pc:sldMkLst>
          <pc:docMk/>
          <pc:sldMk cId="2918712723" sldId="418"/>
        </pc:sldMkLst>
        <pc:spChg chg="mod">
          <ac:chgData name="Roger Crawfis" userId="cae47c17a1b59b77" providerId="LiveId" clId="{D5019FAA-60D6-4ECC-A465-3D069AE95763}" dt="2021-10-28T15:38:21.307" v="16" actId="27636"/>
          <ac:spMkLst>
            <pc:docMk/>
            <pc:sldMk cId="2918712723" sldId="418"/>
            <ac:spMk id="367" creationId="{00000000-0000-0000-0000-000000000000}"/>
          </ac:spMkLst>
        </pc:spChg>
      </pc:sldChg>
      <pc:sldChg chg="add del">
        <pc:chgData name="Roger Crawfis" userId="cae47c17a1b59b77" providerId="LiveId" clId="{D5019FAA-60D6-4ECC-A465-3D069AE95763}" dt="2021-10-28T15:38:09.019" v="3"/>
        <pc:sldMkLst>
          <pc:docMk/>
          <pc:sldMk cId="4231212265" sldId="419"/>
        </pc:sldMkLst>
      </pc:sldChg>
      <pc:sldChg chg="modSp add del mod">
        <pc:chgData name="Roger Crawfis" userId="cae47c17a1b59b77" providerId="LiveId" clId="{D5019FAA-60D6-4ECC-A465-3D069AE95763}" dt="2021-10-28T15:38:21.322" v="17" actId="27636"/>
        <pc:sldMkLst>
          <pc:docMk/>
          <pc:sldMk cId="3563984557" sldId="420"/>
        </pc:sldMkLst>
        <pc:spChg chg="mod">
          <ac:chgData name="Roger Crawfis" userId="cae47c17a1b59b77" providerId="LiveId" clId="{D5019FAA-60D6-4ECC-A465-3D069AE95763}" dt="2021-10-28T15:38:21.322" v="17" actId="27636"/>
          <ac:spMkLst>
            <pc:docMk/>
            <pc:sldMk cId="3563984557" sldId="420"/>
            <ac:spMk id="386" creationId="{00000000-0000-0000-0000-000000000000}"/>
          </ac:spMkLst>
        </pc:spChg>
      </pc:sldChg>
      <pc:sldChg chg="modSp add del mod">
        <pc:chgData name="Roger Crawfis" userId="cae47c17a1b59b77" providerId="LiveId" clId="{D5019FAA-60D6-4ECC-A465-3D069AE95763}" dt="2021-10-28T15:38:21.331" v="18" actId="27636"/>
        <pc:sldMkLst>
          <pc:docMk/>
          <pc:sldMk cId="2075582768" sldId="421"/>
        </pc:sldMkLst>
        <pc:spChg chg="mod">
          <ac:chgData name="Roger Crawfis" userId="cae47c17a1b59b77" providerId="LiveId" clId="{D5019FAA-60D6-4ECC-A465-3D069AE95763}" dt="2021-10-28T15:38:21.331" v="18" actId="27636"/>
          <ac:spMkLst>
            <pc:docMk/>
            <pc:sldMk cId="2075582768" sldId="421"/>
            <ac:spMk id="5" creationId="{00000000-0000-0000-0000-000000000000}"/>
          </ac:spMkLst>
        </pc:spChg>
      </pc:sldChg>
      <pc:sldChg chg="add del">
        <pc:chgData name="Roger Crawfis" userId="cae47c17a1b59b77" providerId="LiveId" clId="{D5019FAA-60D6-4ECC-A465-3D069AE95763}" dt="2021-10-28T15:38:09.019" v="3"/>
        <pc:sldMkLst>
          <pc:docMk/>
          <pc:sldMk cId="1394883062" sldId="422"/>
        </pc:sldMkLst>
      </pc:sldChg>
      <pc:sldChg chg="new del">
        <pc:chgData name="Roger Crawfis" userId="cae47c17a1b59b77" providerId="LiveId" clId="{D5019FAA-60D6-4ECC-A465-3D069AE95763}" dt="2021-10-28T15:38:49.241" v="20" actId="2696"/>
        <pc:sldMkLst>
          <pc:docMk/>
          <pc:sldMk cId="265982941" sldId="423"/>
        </pc:sldMkLst>
      </pc:sldChg>
      <pc:sldChg chg="modSp add mod">
        <pc:chgData name="Roger Crawfis" userId="cae47c17a1b59b77" providerId="LiveId" clId="{D5019FAA-60D6-4ECC-A465-3D069AE95763}" dt="2021-10-28T15:39:10.302" v="38" actId="20577"/>
        <pc:sldMkLst>
          <pc:docMk/>
          <pc:sldMk cId="3268055516" sldId="424"/>
        </pc:sldMkLst>
        <pc:spChg chg="mod">
          <ac:chgData name="Roger Crawfis" userId="cae47c17a1b59b77" providerId="LiveId" clId="{D5019FAA-60D6-4ECC-A465-3D069AE95763}" dt="2021-10-28T15:39:10.302" v="38" actId="20577"/>
          <ac:spMkLst>
            <pc:docMk/>
            <pc:sldMk cId="3268055516" sldId="424"/>
            <ac:spMk id="2050" creationId="{00000000-0000-0000-0000-000000000000}"/>
          </ac:spMkLst>
        </pc:spChg>
      </pc:sldChg>
      <pc:sldChg chg="modSp add del mod">
        <pc:chgData name="Roger Crawfis" userId="cae47c17a1b59b77" providerId="LiveId" clId="{D5019FAA-60D6-4ECC-A465-3D069AE95763}" dt="2021-10-28T16:33:20.972" v="733" actId="2696"/>
        <pc:sldMkLst>
          <pc:docMk/>
          <pc:sldMk cId="2925422196" sldId="425"/>
        </pc:sldMkLst>
        <pc:spChg chg="mod">
          <ac:chgData name="Roger Crawfis" userId="cae47c17a1b59b77" providerId="LiveId" clId="{D5019FAA-60D6-4ECC-A465-3D069AE95763}" dt="2021-10-28T16:18:47.571" v="45" actId="27636"/>
          <ac:spMkLst>
            <pc:docMk/>
            <pc:sldMk cId="2925422196" sldId="425"/>
            <ac:spMk id="2" creationId="{00000000-0000-0000-0000-000000000000}"/>
          </ac:spMkLst>
        </pc:spChg>
        <pc:spChg chg="mod">
          <ac:chgData name="Roger Crawfis" userId="cae47c17a1b59b77" providerId="LiveId" clId="{D5019FAA-60D6-4ECC-A465-3D069AE95763}" dt="2021-10-28T16:18:47.569" v="44" actId="27636"/>
          <ac:spMkLst>
            <pc:docMk/>
            <pc:sldMk cId="2925422196" sldId="425"/>
            <ac:spMk id="4" creationId="{00000000-0000-0000-0000-000000000000}"/>
          </ac:spMkLst>
        </pc:spChg>
      </pc:sldChg>
      <pc:sldChg chg="modSp add mod">
        <pc:chgData name="Roger Crawfis" userId="cae47c17a1b59b77" providerId="LiveId" clId="{D5019FAA-60D6-4ECC-A465-3D069AE95763}" dt="2021-10-28T16:19:15.591" v="52" actId="5793"/>
        <pc:sldMkLst>
          <pc:docMk/>
          <pc:sldMk cId="3164892085" sldId="426"/>
        </pc:sldMkLst>
        <pc:spChg chg="mod">
          <ac:chgData name="Roger Crawfis" userId="cae47c17a1b59b77" providerId="LiveId" clId="{D5019FAA-60D6-4ECC-A465-3D069AE95763}" dt="2021-10-28T16:19:15.591" v="52" actId="5793"/>
          <ac:spMkLst>
            <pc:docMk/>
            <pc:sldMk cId="3164892085" sldId="426"/>
            <ac:spMk id="2050" creationId="{00000000-0000-0000-0000-000000000000}"/>
          </ac:spMkLst>
        </pc:spChg>
      </pc:sldChg>
      <pc:sldChg chg="modSp new mod">
        <pc:chgData name="Roger Crawfis" userId="cae47c17a1b59b77" providerId="LiveId" clId="{D5019FAA-60D6-4ECC-A465-3D069AE95763}" dt="2021-10-28T16:23:27.648" v="252" actId="20577"/>
        <pc:sldMkLst>
          <pc:docMk/>
          <pc:sldMk cId="1446105169" sldId="427"/>
        </pc:sldMkLst>
        <pc:spChg chg="mod">
          <ac:chgData name="Roger Crawfis" userId="cae47c17a1b59b77" providerId="LiveId" clId="{D5019FAA-60D6-4ECC-A465-3D069AE95763}" dt="2021-10-28T16:20:41.470" v="60" actId="20577"/>
          <ac:spMkLst>
            <pc:docMk/>
            <pc:sldMk cId="1446105169" sldId="427"/>
            <ac:spMk id="2" creationId="{8916C333-445D-4D72-ADEC-2F2909CBC9F1}"/>
          </ac:spMkLst>
        </pc:spChg>
        <pc:spChg chg="mod">
          <ac:chgData name="Roger Crawfis" userId="cae47c17a1b59b77" providerId="LiveId" clId="{D5019FAA-60D6-4ECC-A465-3D069AE95763}" dt="2021-10-28T16:23:27.648" v="252" actId="20577"/>
          <ac:spMkLst>
            <pc:docMk/>
            <pc:sldMk cId="1446105169" sldId="427"/>
            <ac:spMk id="3" creationId="{70CC7984-38E6-489C-9772-A1B7E95E0083}"/>
          </ac:spMkLst>
        </pc:spChg>
      </pc:sldChg>
      <pc:sldChg chg="add del">
        <pc:chgData name="Roger Crawfis" userId="cae47c17a1b59b77" providerId="LiveId" clId="{D5019FAA-60D6-4ECC-A465-3D069AE95763}" dt="2021-10-28T16:47:30.927" v="978" actId="2696"/>
        <pc:sldMkLst>
          <pc:docMk/>
          <pc:sldMk cId="66755178" sldId="428"/>
        </pc:sldMkLst>
      </pc:sldChg>
      <pc:sldChg chg="addSp delSp modSp add del mod">
        <pc:chgData name="Roger Crawfis" userId="cae47c17a1b59b77" providerId="LiveId" clId="{D5019FAA-60D6-4ECC-A465-3D069AE95763}" dt="2021-10-28T16:39:53.816" v="804" actId="2696"/>
        <pc:sldMkLst>
          <pc:docMk/>
          <pc:sldMk cId="936321586" sldId="428"/>
        </pc:sldMkLst>
        <pc:spChg chg="mod">
          <ac:chgData name="Roger Crawfis" userId="cae47c17a1b59b77" providerId="LiveId" clId="{D5019FAA-60D6-4ECC-A465-3D069AE95763}" dt="2021-10-28T16:36:11.742" v="752" actId="1076"/>
          <ac:spMkLst>
            <pc:docMk/>
            <pc:sldMk cId="936321586" sldId="428"/>
            <ac:spMk id="4" creationId="{00000000-0000-0000-0000-000000000000}"/>
          </ac:spMkLst>
        </pc:spChg>
        <pc:spChg chg="del">
          <ac:chgData name="Roger Crawfis" userId="cae47c17a1b59b77" providerId="LiveId" clId="{D5019FAA-60D6-4ECC-A465-3D069AE95763}" dt="2021-10-28T16:36:03.180" v="750" actId="478"/>
          <ac:spMkLst>
            <pc:docMk/>
            <pc:sldMk cId="936321586" sldId="428"/>
            <ac:spMk id="5" creationId="{00000000-0000-0000-0000-000000000000}"/>
          </ac:spMkLst>
        </pc:spChg>
        <pc:spChg chg="del">
          <ac:chgData name="Roger Crawfis" userId="cae47c17a1b59b77" providerId="LiveId" clId="{D5019FAA-60D6-4ECC-A465-3D069AE95763}" dt="2021-10-28T16:25:16.733" v="329"/>
          <ac:spMkLst>
            <pc:docMk/>
            <pc:sldMk cId="936321586" sldId="428"/>
            <ac:spMk id="6" creationId="{1A581EAB-D6C8-4B32-84E2-B040A47AE854}"/>
          </ac:spMkLst>
        </pc:spChg>
        <pc:spChg chg="del mod">
          <ac:chgData name="Roger Crawfis" userId="cae47c17a1b59b77" providerId="LiveId" clId="{D5019FAA-60D6-4ECC-A465-3D069AE95763}" dt="2021-10-28T16:36:07.780" v="751" actId="478"/>
          <ac:spMkLst>
            <pc:docMk/>
            <pc:sldMk cId="936321586" sldId="428"/>
            <ac:spMk id="7" creationId="{00000000-0000-0000-0000-000000000000}"/>
          </ac:spMkLst>
        </pc:spChg>
        <pc:spChg chg="mod">
          <ac:chgData name="Roger Crawfis" userId="cae47c17a1b59b77" providerId="LiveId" clId="{D5019FAA-60D6-4ECC-A465-3D069AE95763}" dt="2021-10-28T16:29:33.806" v="574" actId="27636"/>
          <ac:spMkLst>
            <pc:docMk/>
            <pc:sldMk cId="936321586" sldId="428"/>
            <ac:spMk id="222211" creationId="{00000000-0000-0000-0000-000000000000}"/>
          </ac:spMkLst>
        </pc:spChg>
        <pc:picChg chg="add mod">
          <ac:chgData name="Roger Crawfis" userId="cae47c17a1b59b77" providerId="LiveId" clId="{D5019FAA-60D6-4ECC-A465-3D069AE95763}" dt="2021-10-28T16:25:16.733" v="329"/>
          <ac:picMkLst>
            <pc:docMk/>
            <pc:sldMk cId="936321586" sldId="428"/>
            <ac:picMk id="12" creationId="{00E56B42-97BF-44B7-B76E-5C7D8B852AF3}"/>
          </ac:picMkLst>
        </pc:picChg>
        <pc:picChg chg="del">
          <ac:chgData name="Roger Crawfis" userId="cae47c17a1b59b77" providerId="LiveId" clId="{D5019FAA-60D6-4ECC-A465-3D069AE95763}" dt="2021-10-28T16:24:59.442" v="326" actId="478"/>
          <ac:picMkLst>
            <pc:docMk/>
            <pc:sldMk cId="936321586" sldId="428"/>
            <ac:picMk id="1030" creationId="{00000000-0000-0000-0000-000000000000}"/>
          </ac:picMkLst>
        </pc:picChg>
        <pc:picChg chg="del">
          <ac:chgData name="Roger Crawfis" userId="cae47c17a1b59b77" providerId="LiveId" clId="{D5019FAA-60D6-4ECC-A465-3D069AE95763}" dt="2021-10-28T16:25:01.600" v="327" actId="21"/>
          <ac:picMkLst>
            <pc:docMk/>
            <pc:sldMk cId="936321586" sldId="428"/>
            <ac:picMk id="1032" creationId="{00000000-0000-0000-0000-000000000000}"/>
          </ac:picMkLst>
        </pc:picChg>
      </pc:sldChg>
      <pc:sldChg chg="modSp add mod">
        <pc:chgData name="Roger Crawfis" userId="cae47c17a1b59b77" providerId="LiveId" clId="{D5019FAA-60D6-4ECC-A465-3D069AE95763}" dt="2021-10-28T16:43:56.171" v="836" actId="20577"/>
        <pc:sldMkLst>
          <pc:docMk/>
          <pc:sldMk cId="1171316983" sldId="429"/>
        </pc:sldMkLst>
        <pc:spChg chg="mod">
          <ac:chgData name="Roger Crawfis" userId="cae47c17a1b59b77" providerId="LiveId" clId="{D5019FAA-60D6-4ECC-A465-3D069AE95763}" dt="2021-10-28T16:43:56.171" v="836" actId="20577"/>
          <ac:spMkLst>
            <pc:docMk/>
            <pc:sldMk cId="1171316983" sldId="429"/>
            <ac:spMk id="2050" creationId="{00000000-0000-0000-0000-000000000000}"/>
          </ac:spMkLst>
        </pc:spChg>
      </pc:sldChg>
      <pc:sldChg chg="delSp modSp add mod chgLayout">
        <pc:chgData name="Roger Crawfis" userId="cae47c17a1b59b77" providerId="LiveId" clId="{D5019FAA-60D6-4ECC-A465-3D069AE95763}" dt="2021-10-28T16:50:31.414" v="1116" actId="20577"/>
        <pc:sldMkLst>
          <pc:docMk/>
          <pc:sldMk cId="3099295939" sldId="430"/>
        </pc:sldMkLst>
        <pc:spChg chg="mod ord">
          <ac:chgData name="Roger Crawfis" userId="cae47c17a1b59b77" providerId="LiveId" clId="{D5019FAA-60D6-4ECC-A465-3D069AE95763}" dt="2021-10-28T16:48:40.271" v="1010" actId="700"/>
          <ac:spMkLst>
            <pc:docMk/>
            <pc:sldMk cId="3099295939" sldId="430"/>
            <ac:spMk id="2" creationId="{00000000-0000-0000-0000-000000000000}"/>
          </ac:spMkLst>
        </pc:spChg>
        <pc:spChg chg="del">
          <ac:chgData name="Roger Crawfis" userId="cae47c17a1b59b77" providerId="LiveId" clId="{D5019FAA-60D6-4ECC-A465-3D069AE95763}" dt="2021-10-28T16:48:43.304" v="1011" actId="478"/>
          <ac:spMkLst>
            <pc:docMk/>
            <pc:sldMk cId="3099295939" sldId="430"/>
            <ac:spMk id="3" creationId="{00000000-0000-0000-0000-000000000000}"/>
          </ac:spMkLst>
        </pc:spChg>
        <pc:spChg chg="mod ord">
          <ac:chgData name="Roger Crawfis" userId="cae47c17a1b59b77" providerId="LiveId" clId="{D5019FAA-60D6-4ECC-A465-3D069AE95763}" dt="2021-10-28T16:50:31.414" v="1116" actId="20577"/>
          <ac:spMkLst>
            <pc:docMk/>
            <pc:sldMk cId="3099295939" sldId="430"/>
            <ac:spMk id="4" creationId="{00000000-0000-0000-0000-000000000000}"/>
          </ac:spMkLst>
        </pc:spChg>
      </pc:sldChg>
      <pc:sldChg chg="delSp modSp add mod">
        <pc:chgData name="Roger Crawfis" userId="cae47c17a1b59b77" providerId="LiveId" clId="{D5019FAA-60D6-4ECC-A465-3D069AE95763}" dt="2021-10-28T16:54:23.143" v="1297" actId="20577"/>
        <pc:sldMkLst>
          <pc:docMk/>
          <pc:sldMk cId="3560150085" sldId="431"/>
        </pc:sldMkLst>
        <pc:spChg chg="mod">
          <ac:chgData name="Roger Crawfis" userId="cae47c17a1b59b77" providerId="LiveId" clId="{D5019FAA-60D6-4ECC-A465-3D069AE95763}" dt="2021-10-28T16:54:07.868" v="1294" actId="20577"/>
          <ac:spMkLst>
            <pc:docMk/>
            <pc:sldMk cId="3560150085" sldId="431"/>
            <ac:spMk id="2" creationId="{00000000-0000-0000-0000-000000000000}"/>
          </ac:spMkLst>
        </pc:spChg>
        <pc:spChg chg="mod">
          <ac:chgData name="Roger Crawfis" userId="cae47c17a1b59b77" providerId="LiveId" clId="{D5019FAA-60D6-4ECC-A465-3D069AE95763}" dt="2021-10-28T16:54:23.143" v="1297" actId="20577"/>
          <ac:spMkLst>
            <pc:docMk/>
            <pc:sldMk cId="3560150085" sldId="431"/>
            <ac:spMk id="3" creationId="{00000000-0000-0000-0000-000000000000}"/>
          </ac:spMkLst>
        </pc:spChg>
        <pc:spChg chg="del">
          <ac:chgData name="Roger Crawfis" userId="cae47c17a1b59b77" providerId="LiveId" clId="{D5019FAA-60D6-4ECC-A465-3D069AE95763}" dt="2021-10-28T16:54:19.419" v="1296" actId="478"/>
          <ac:spMkLst>
            <pc:docMk/>
            <pc:sldMk cId="3560150085" sldId="431"/>
            <ac:spMk id="4" creationId="{00000000-0000-0000-0000-000000000000}"/>
          </ac:spMkLst>
        </pc:spChg>
      </pc:sldChg>
      <pc:sldChg chg="modSp add mod chgLayout">
        <pc:chgData name="Roger Crawfis" userId="cae47c17a1b59b77" providerId="LiveId" clId="{D5019FAA-60D6-4ECC-A465-3D069AE95763}" dt="2021-10-28T16:54:40.938" v="1308" actId="207"/>
        <pc:sldMkLst>
          <pc:docMk/>
          <pc:sldMk cId="1395830539" sldId="432"/>
        </pc:sldMkLst>
        <pc:spChg chg="mod ord">
          <ac:chgData name="Roger Crawfis" userId="cae47c17a1b59b77" providerId="LiveId" clId="{D5019FAA-60D6-4ECC-A465-3D069AE95763}" dt="2021-10-28T16:54:40.938" v="1308" actId="207"/>
          <ac:spMkLst>
            <pc:docMk/>
            <pc:sldMk cId="1395830539" sldId="432"/>
            <ac:spMk id="2" creationId="{00000000-0000-0000-0000-000000000000}"/>
          </ac:spMkLst>
        </pc:spChg>
        <pc:spChg chg="mod ord">
          <ac:chgData name="Roger Crawfis" userId="cae47c17a1b59b77" providerId="LiveId" clId="{D5019FAA-60D6-4ECC-A465-3D069AE95763}" dt="2021-10-28T16:54:29.407" v="1298" actId="700"/>
          <ac:spMkLst>
            <pc:docMk/>
            <pc:sldMk cId="1395830539" sldId="432"/>
            <ac:spMk id="3" creationId="{00000000-0000-0000-0000-000000000000}"/>
          </ac:spMkLst>
        </pc:spChg>
        <pc:spChg chg="mod ord">
          <ac:chgData name="Roger Crawfis" userId="cae47c17a1b59b77" providerId="LiveId" clId="{D5019FAA-60D6-4ECC-A465-3D069AE95763}" dt="2021-10-28T16:54:29.407" v="1298" actId="700"/>
          <ac:spMkLst>
            <pc:docMk/>
            <pc:sldMk cId="1395830539" sldId="432"/>
            <ac:spMk id="5" creationId="{00000000-0000-0000-0000-000000000000}"/>
          </ac:spMkLst>
        </pc:spChg>
      </pc:sldChg>
      <pc:sldChg chg="modSp add del mod">
        <pc:chgData name="Roger Crawfis" userId="cae47c17a1b59b77" providerId="LiveId" clId="{D5019FAA-60D6-4ECC-A465-3D069AE95763}" dt="2021-10-28T16:55:59.528" v="1319" actId="2696"/>
        <pc:sldMkLst>
          <pc:docMk/>
          <pc:sldMk cId="2323592756" sldId="433"/>
        </pc:sldMkLst>
        <pc:spChg chg="mod">
          <ac:chgData name="Roger Crawfis" userId="cae47c17a1b59b77" providerId="LiveId" clId="{D5019FAA-60D6-4ECC-A465-3D069AE95763}" dt="2021-10-28T16:55:05.415" v="1315" actId="207"/>
          <ac:spMkLst>
            <pc:docMk/>
            <pc:sldMk cId="2323592756" sldId="433"/>
            <ac:spMk id="2" creationId="{00000000-0000-0000-0000-000000000000}"/>
          </ac:spMkLst>
        </pc:spChg>
        <pc:spChg chg="mod">
          <ac:chgData name="Roger Crawfis" userId="cae47c17a1b59b77" providerId="LiveId" clId="{D5019FAA-60D6-4ECC-A465-3D069AE95763}" dt="2021-10-28T16:55:14.120" v="1317" actId="27636"/>
          <ac:spMkLst>
            <pc:docMk/>
            <pc:sldMk cId="2323592756" sldId="433"/>
            <ac:spMk id="3" creationId="{00000000-0000-0000-0000-000000000000}"/>
          </ac:spMkLst>
        </pc:spChg>
      </pc:sldChg>
      <pc:sldChg chg="add del">
        <pc:chgData name="Roger Crawfis" userId="cae47c17a1b59b77" providerId="LiveId" clId="{D5019FAA-60D6-4ECC-A465-3D069AE95763}" dt="2021-10-28T16:55:50.202" v="1318" actId="2696"/>
        <pc:sldMkLst>
          <pc:docMk/>
          <pc:sldMk cId="3155764564" sldId="434"/>
        </pc:sldMkLst>
      </pc:sldChg>
      <pc:sldChg chg="modSp add del mod">
        <pc:chgData name="Roger Crawfis" userId="cae47c17a1b59b77" providerId="LiveId" clId="{D5019FAA-60D6-4ECC-A465-3D069AE95763}" dt="2021-10-28T16:55:50.202" v="1318" actId="2696"/>
        <pc:sldMkLst>
          <pc:docMk/>
          <pc:sldMk cId="3317524581" sldId="435"/>
        </pc:sldMkLst>
        <pc:spChg chg="mod">
          <ac:chgData name="Roger Crawfis" userId="cae47c17a1b59b77" providerId="LiveId" clId="{D5019FAA-60D6-4ECC-A465-3D069AE95763}" dt="2021-10-28T16:48:09.413" v="984" actId="27636"/>
          <ac:spMkLst>
            <pc:docMk/>
            <pc:sldMk cId="3317524581" sldId="435"/>
            <ac:spMk id="3" creationId="{00000000-0000-0000-0000-000000000000}"/>
          </ac:spMkLst>
        </pc:spChg>
      </pc:sldChg>
      <pc:sldChg chg="add del">
        <pc:chgData name="Roger Crawfis" userId="cae47c17a1b59b77" providerId="LiveId" clId="{D5019FAA-60D6-4ECC-A465-3D069AE95763}" dt="2021-10-28T16:55:50.202" v="1318" actId="2696"/>
        <pc:sldMkLst>
          <pc:docMk/>
          <pc:sldMk cId="359450296" sldId="436"/>
        </pc:sldMkLst>
      </pc:sldChg>
      <pc:sldChg chg="modSp add del mod">
        <pc:chgData name="Roger Crawfis" userId="cae47c17a1b59b77" providerId="LiveId" clId="{D5019FAA-60D6-4ECC-A465-3D069AE95763}" dt="2021-10-28T16:55:50.202" v="1318" actId="2696"/>
        <pc:sldMkLst>
          <pc:docMk/>
          <pc:sldMk cId="2828763600" sldId="437"/>
        </pc:sldMkLst>
        <pc:spChg chg="mod">
          <ac:chgData name="Roger Crawfis" userId="cae47c17a1b59b77" providerId="LiveId" clId="{D5019FAA-60D6-4ECC-A465-3D069AE95763}" dt="2021-10-28T16:48:09.426" v="985" actId="27636"/>
          <ac:spMkLst>
            <pc:docMk/>
            <pc:sldMk cId="2828763600" sldId="437"/>
            <ac:spMk id="3" creationId="{00000000-0000-0000-0000-000000000000}"/>
          </ac:spMkLst>
        </pc:spChg>
      </pc:sldChg>
      <pc:sldChg chg="add del">
        <pc:chgData name="Roger Crawfis" userId="cae47c17a1b59b77" providerId="LiveId" clId="{D5019FAA-60D6-4ECC-A465-3D069AE95763}" dt="2021-10-28T16:55:50.202" v="1318" actId="2696"/>
        <pc:sldMkLst>
          <pc:docMk/>
          <pc:sldMk cId="1032030016" sldId="438"/>
        </pc:sldMkLst>
      </pc:sldChg>
      <pc:sldChg chg="modSp add mod">
        <pc:chgData name="Roger Crawfis" userId="cae47c17a1b59b77" providerId="LiveId" clId="{D5019FAA-60D6-4ECC-A465-3D069AE95763}" dt="2021-10-28T16:48:33.622" v="1009" actId="20577"/>
        <pc:sldMkLst>
          <pc:docMk/>
          <pc:sldMk cId="3624860122" sldId="439"/>
        </pc:sldMkLst>
        <pc:spChg chg="mod">
          <ac:chgData name="Roger Crawfis" userId="cae47c17a1b59b77" providerId="LiveId" clId="{D5019FAA-60D6-4ECC-A465-3D069AE95763}" dt="2021-10-28T16:48:33.622" v="1009" actId="20577"/>
          <ac:spMkLst>
            <pc:docMk/>
            <pc:sldMk cId="3624860122" sldId="439"/>
            <ac:spMk id="2050" creationId="{00000000-0000-0000-0000-000000000000}"/>
          </ac:spMkLst>
        </pc:spChg>
      </pc:sldChg>
      <pc:sldChg chg="addSp delSp modSp add mod chgLayout">
        <pc:chgData name="Roger Crawfis" userId="cae47c17a1b59b77" providerId="LiveId" clId="{D5019FAA-60D6-4ECC-A465-3D069AE95763}" dt="2021-10-28T16:52:41.048" v="1258" actId="478"/>
        <pc:sldMkLst>
          <pc:docMk/>
          <pc:sldMk cId="402163892" sldId="440"/>
        </pc:sldMkLst>
        <pc:spChg chg="add mod ord">
          <ac:chgData name="Roger Crawfis" userId="cae47c17a1b59b77" providerId="LiveId" clId="{D5019FAA-60D6-4ECC-A465-3D069AE95763}" dt="2021-10-28T16:52:34.731" v="1257" actId="20577"/>
          <ac:spMkLst>
            <pc:docMk/>
            <pc:sldMk cId="402163892" sldId="440"/>
            <ac:spMk id="3" creationId="{B9D95CC4-14B1-4181-AC85-EEC15538498B}"/>
          </ac:spMkLst>
        </pc:spChg>
        <pc:spChg chg="del mod">
          <ac:chgData name="Roger Crawfis" userId="cae47c17a1b59b77" providerId="LiveId" clId="{D5019FAA-60D6-4ECC-A465-3D069AE95763}" dt="2021-10-28T16:51:42.958" v="1128" actId="478"/>
          <ac:spMkLst>
            <pc:docMk/>
            <pc:sldMk cId="402163892" sldId="440"/>
            <ac:spMk id="4" creationId="{00000000-0000-0000-0000-000000000000}"/>
          </ac:spMkLst>
        </pc:spChg>
        <pc:spChg chg="del">
          <ac:chgData name="Roger Crawfis" userId="cae47c17a1b59b77" providerId="LiveId" clId="{D5019FAA-60D6-4ECC-A465-3D069AE95763}" dt="2021-10-28T16:51:45.771" v="1130" actId="478"/>
          <ac:spMkLst>
            <pc:docMk/>
            <pc:sldMk cId="402163892" sldId="440"/>
            <ac:spMk id="5" creationId="{00000000-0000-0000-0000-000000000000}"/>
          </ac:spMkLst>
        </pc:spChg>
        <pc:spChg chg="del mod ord">
          <ac:chgData name="Roger Crawfis" userId="cae47c17a1b59b77" providerId="LiveId" clId="{D5019FAA-60D6-4ECC-A465-3D069AE95763}" dt="2021-10-28T16:52:41.048" v="1258" actId="478"/>
          <ac:spMkLst>
            <pc:docMk/>
            <pc:sldMk cId="402163892" sldId="440"/>
            <ac:spMk id="10" creationId="{00000000-0000-0000-0000-000000000000}"/>
          </ac:spMkLst>
        </pc:spChg>
        <pc:spChg chg="mod ord">
          <ac:chgData name="Roger Crawfis" userId="cae47c17a1b59b77" providerId="LiveId" clId="{D5019FAA-60D6-4ECC-A465-3D069AE95763}" dt="2021-10-28T16:51:49.059" v="1131" actId="700"/>
          <ac:spMkLst>
            <pc:docMk/>
            <pc:sldMk cId="402163892" sldId="440"/>
            <ac:spMk id="227330" creationId="{00000000-0000-0000-0000-000000000000}"/>
          </ac:spMkLst>
        </pc:spChg>
        <pc:picChg chg="del">
          <ac:chgData name="Roger Crawfis" userId="cae47c17a1b59b77" providerId="LiveId" clId="{D5019FAA-60D6-4ECC-A465-3D069AE95763}" dt="2021-10-28T16:51:43.896" v="1129" actId="478"/>
          <ac:picMkLst>
            <pc:docMk/>
            <pc:sldMk cId="402163892" sldId="440"/>
            <ac:picMk id="227332" creationId="{00000000-0000-0000-0000-000000000000}"/>
          </ac:picMkLst>
        </pc:picChg>
      </pc:sldChg>
      <pc:sldChg chg="modSp new mod">
        <pc:chgData name="Roger Crawfis" userId="cae47c17a1b59b77" providerId="LiveId" clId="{D5019FAA-60D6-4ECC-A465-3D069AE95763}" dt="2021-10-28T16:57:33.673" v="1561" actId="20577"/>
        <pc:sldMkLst>
          <pc:docMk/>
          <pc:sldMk cId="1830510128" sldId="441"/>
        </pc:sldMkLst>
        <pc:spChg chg="mod">
          <ac:chgData name="Roger Crawfis" userId="cae47c17a1b59b77" providerId="LiveId" clId="{D5019FAA-60D6-4ECC-A465-3D069AE95763}" dt="2021-10-28T16:56:12.104" v="1338" actId="20577"/>
          <ac:spMkLst>
            <pc:docMk/>
            <pc:sldMk cId="1830510128" sldId="441"/>
            <ac:spMk id="2" creationId="{8D66A387-8193-4656-86D5-33C6CB3A31EB}"/>
          </ac:spMkLst>
        </pc:spChg>
        <pc:spChg chg="mod">
          <ac:chgData name="Roger Crawfis" userId="cae47c17a1b59b77" providerId="LiveId" clId="{D5019FAA-60D6-4ECC-A465-3D069AE95763}" dt="2021-10-28T16:57:33.673" v="1561" actId="20577"/>
          <ac:spMkLst>
            <pc:docMk/>
            <pc:sldMk cId="1830510128" sldId="441"/>
            <ac:spMk id="3" creationId="{E3F65B42-F9D9-4F82-A8B9-5BE13C282AF2}"/>
          </ac:spMkLst>
        </pc:spChg>
      </pc:sldChg>
      <pc:sldChg chg="addSp delSp modSp new mod modAnim">
        <pc:chgData name="Roger Crawfis" userId="cae47c17a1b59b77" providerId="LiveId" clId="{D5019FAA-60D6-4ECC-A465-3D069AE95763}" dt="2021-10-28T17:03:10.521" v="1584" actId="20577"/>
        <pc:sldMkLst>
          <pc:docMk/>
          <pc:sldMk cId="525652027" sldId="442"/>
        </pc:sldMkLst>
        <pc:spChg chg="mod">
          <ac:chgData name="Roger Crawfis" userId="cae47c17a1b59b77" providerId="LiveId" clId="{D5019FAA-60D6-4ECC-A465-3D069AE95763}" dt="2021-10-28T17:03:10.521" v="1584" actId="20577"/>
          <ac:spMkLst>
            <pc:docMk/>
            <pc:sldMk cId="525652027" sldId="442"/>
            <ac:spMk id="2" creationId="{EA58690A-C915-43A0-86DB-87B22EA3A68C}"/>
          </ac:spMkLst>
        </pc:spChg>
        <pc:spChg chg="del">
          <ac:chgData name="Roger Crawfis" userId="cae47c17a1b59b77" providerId="LiveId" clId="{D5019FAA-60D6-4ECC-A465-3D069AE95763}" dt="2021-10-28T17:01:46.883" v="1567"/>
          <ac:spMkLst>
            <pc:docMk/>
            <pc:sldMk cId="525652027" sldId="442"/>
            <ac:spMk id="3" creationId="{F9A60CFC-32EE-439C-811E-52E27E95934D}"/>
          </ac:spMkLst>
        </pc:spChg>
        <pc:picChg chg="add mod">
          <ac:chgData name="Roger Crawfis" userId="cae47c17a1b59b77" providerId="LiveId" clId="{D5019FAA-60D6-4ECC-A465-3D069AE95763}" dt="2021-10-28T17:01:46.883" v="1567"/>
          <ac:picMkLst>
            <pc:docMk/>
            <pc:sldMk cId="525652027" sldId="442"/>
            <ac:picMk id="4" creationId="{5DE9112D-876B-4BF1-B272-714D2369BF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B28170F3-AA36-4B1B-8FEE-526D6D64CF94}" type="slidenum">
              <a:rPr lang="en-US"/>
              <a:pPr>
                <a:defRPr/>
              </a:pPr>
              <a:t>‹#›</a:t>
            </a:fld>
            <a:endParaRPr lang="en-US"/>
          </a:p>
        </p:txBody>
      </p:sp>
    </p:spTree>
    <p:extLst>
      <p:ext uri="{BB962C8B-B14F-4D97-AF65-F5344CB8AC3E}">
        <p14:creationId xmlns:p14="http://schemas.microsoft.com/office/powerpoint/2010/main" val="960986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5038A-379F-4510-8416-9DC453BA7371}" type="slidenum">
              <a:rPr lang="en-US"/>
              <a:pPr/>
              <a:t>7</a:t>
            </a:fld>
            <a:endParaRPr lang="en-US"/>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a:xfrm>
            <a:off x="977055" y="4558904"/>
            <a:ext cx="5361093" cy="4322207"/>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buNone/>
            </a:pPr>
            <a:endParaRPr lang="en-US" dirty="0"/>
          </a:p>
        </p:txBody>
      </p:sp>
    </p:spTree>
    <p:extLst>
      <p:ext uri="{BB962C8B-B14F-4D97-AF65-F5344CB8AC3E}">
        <p14:creationId xmlns:p14="http://schemas.microsoft.com/office/powerpoint/2010/main" val="243279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US" dirty="0"/>
          </a:p>
        </p:txBody>
      </p:sp>
    </p:spTree>
    <p:extLst>
      <p:ext uri="{BB962C8B-B14F-4D97-AF65-F5344CB8AC3E}">
        <p14:creationId xmlns:p14="http://schemas.microsoft.com/office/powerpoint/2010/main" val="1575403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US" dirty="0"/>
          </a:p>
        </p:txBody>
      </p:sp>
    </p:spTree>
    <p:extLst>
      <p:ext uri="{BB962C8B-B14F-4D97-AF65-F5344CB8AC3E}">
        <p14:creationId xmlns:p14="http://schemas.microsoft.com/office/powerpoint/2010/main" val="168144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181980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86B99-54F9-4FAC-8119-E1E507C9D700}" type="slidenum">
              <a:rPr lang="en-US" smtClean="0"/>
              <a:t>88</a:t>
            </a:fld>
            <a:endParaRPr lang="en-US"/>
          </a:p>
        </p:txBody>
      </p:sp>
    </p:spTree>
    <p:extLst>
      <p:ext uri="{BB962C8B-B14F-4D97-AF65-F5344CB8AC3E}">
        <p14:creationId xmlns:p14="http://schemas.microsoft.com/office/powerpoint/2010/main" val="105756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86B99-54F9-4FAC-8119-E1E507C9D700}" type="slidenum">
              <a:rPr lang="en-US" smtClean="0"/>
              <a:t>89</a:t>
            </a:fld>
            <a:endParaRPr lang="en-US"/>
          </a:p>
        </p:txBody>
      </p:sp>
    </p:spTree>
    <p:extLst>
      <p:ext uri="{BB962C8B-B14F-4D97-AF65-F5344CB8AC3E}">
        <p14:creationId xmlns:p14="http://schemas.microsoft.com/office/powerpoint/2010/main" val="279047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US" dirty="0"/>
          </a:p>
        </p:txBody>
      </p:sp>
    </p:spTree>
    <p:extLst>
      <p:ext uri="{BB962C8B-B14F-4D97-AF65-F5344CB8AC3E}">
        <p14:creationId xmlns:p14="http://schemas.microsoft.com/office/powerpoint/2010/main" val="351266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110580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US" dirty="0"/>
          </a:p>
        </p:txBody>
      </p:sp>
    </p:spTree>
    <p:extLst>
      <p:ext uri="{BB962C8B-B14F-4D97-AF65-F5344CB8AC3E}">
        <p14:creationId xmlns:p14="http://schemas.microsoft.com/office/powerpoint/2010/main" val="46973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136860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16380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88002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16576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352985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1600" y="947736"/>
            <a:ext cx="11988800" cy="4483100"/>
            <a:chOff x="0" y="592"/>
            <a:chExt cx="5664" cy="2824"/>
          </a:xfrm>
        </p:grpSpPr>
        <p:sp>
          <p:nvSpPr>
            <p:cNvPr id="5" name="AutoShape 3"/>
            <p:cNvSpPr>
              <a:spLocks noChangeArrowheads="1"/>
            </p:cNvSpPr>
            <p:nvPr userDrawn="1"/>
          </p:nvSpPr>
          <p:spPr bwMode="auto">
            <a:xfrm>
              <a:off x="432" y="1304"/>
              <a:ext cx="4896" cy="2112"/>
            </a:xfrm>
            <a:prstGeom prst="roundRect">
              <a:avLst>
                <a:gd name="adj" fmla="val 16667"/>
              </a:avLst>
            </a:prstGeom>
            <a:noFill/>
            <a:ln w="50800">
              <a:solidFill>
                <a:srgbClr val="AEAEAE"/>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userDrawn="1"/>
          </p:nvSpPr>
          <p:spPr bwMode="blackWhite">
            <a:xfrm>
              <a:off x="435" y="592"/>
              <a:ext cx="4893" cy="624"/>
            </a:xfrm>
            <a:prstGeom prst="rect">
              <a:avLst/>
            </a:prstGeom>
            <a:solidFill>
              <a:schemeClr val="bg1"/>
            </a:solidFill>
            <a:ln w="57150">
              <a:solidFill>
                <a:srgbClr val="808080"/>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rgbClr val="990000"/>
            </a:solidFill>
            <a:ln w="9525">
              <a:noFill/>
              <a:miter lim="800000"/>
              <a:headEnd/>
              <a:tailEnd/>
            </a:ln>
          </p:spPr>
          <p:txBody>
            <a:bodyPr/>
            <a:lstStyle/>
            <a:p>
              <a:pPr eaLnBrk="1" hangingPunct="1">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latin typeface="Arial" charset="0"/>
              </a:endParaRPr>
            </a:p>
          </p:txBody>
        </p:sp>
      </p:grpSp>
      <p:pic>
        <p:nvPicPr>
          <p:cNvPr id="9" name="Picture 12" descr="brutus w_type"/>
          <p:cNvPicPr>
            <a:picLocks noChangeAspect="1" noChangeArrowheads="1"/>
          </p:cNvPicPr>
          <p:nvPr/>
        </p:nvPicPr>
        <p:blipFill>
          <a:blip r:embed="rId2">
            <a:clrChange>
              <a:clrFrom>
                <a:srgbClr val="FFFFFF"/>
              </a:clrFrom>
              <a:clrTo>
                <a:srgbClr val="FFFFFF">
                  <a:alpha val="0"/>
                </a:srgbClr>
              </a:clrTo>
            </a:clrChange>
            <a:lum bright="70000" contrast="-70000"/>
          </a:blip>
          <a:srcRect/>
          <a:stretch>
            <a:fillRect/>
          </a:stretch>
        </p:blipFill>
        <p:spPr bwMode="auto">
          <a:xfrm>
            <a:off x="9144000" y="1524001"/>
            <a:ext cx="2844800" cy="1503363"/>
          </a:xfrm>
          <a:prstGeom prst="rect">
            <a:avLst/>
          </a:prstGeom>
          <a:noFill/>
          <a:ln w="9525">
            <a:noFill/>
            <a:miter lim="800000"/>
            <a:headEnd/>
            <a:tailEnd/>
          </a:ln>
        </p:spPr>
      </p:pic>
      <p:sp>
        <p:nvSpPr>
          <p:cNvPr id="5127" name="Rectangle 7"/>
          <p:cNvSpPr>
            <a:spLocks noGrp="1" noChangeArrowheads="1"/>
          </p:cNvSpPr>
          <p:nvPr>
            <p:ph type="ctrTitle"/>
          </p:nvPr>
        </p:nvSpPr>
        <p:spPr>
          <a:xfrm>
            <a:off x="914400" y="1427164"/>
            <a:ext cx="101600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422400" y="3441700"/>
            <a:ext cx="8839200" cy="1676400"/>
          </a:xfrm>
        </p:spPr>
        <p:txBody>
          <a:bodyPr/>
          <a:lstStyle>
            <a:lvl1pPr marL="0" indent="0">
              <a:buFont typeface="Wingdings" pitchFamily="2" charset="2"/>
              <a:buNone/>
              <a:defRPr/>
            </a:lvl1pPr>
          </a:lstStyle>
          <a:p>
            <a:r>
              <a:rPr lang="en-US"/>
              <a:t>Click to edit Master subtitle style</a:t>
            </a:r>
          </a:p>
        </p:txBody>
      </p:sp>
      <p:sp>
        <p:nvSpPr>
          <p:cNvPr id="10" name="Rectangle 9"/>
          <p:cNvSpPr>
            <a:spLocks noGrp="1" noChangeArrowheads="1"/>
          </p:cNvSpPr>
          <p:nvPr>
            <p:ph type="dt" sz="half" idx="10"/>
          </p:nvPr>
        </p:nvSpPr>
        <p:spPr>
          <a:xfrm>
            <a:off x="609600" y="6248400"/>
            <a:ext cx="2844800" cy="471488"/>
          </a:xfrm>
        </p:spPr>
        <p:txBody>
          <a:bodyPr/>
          <a:lstStyle>
            <a:lvl1pPr>
              <a:defRPr smtClean="0"/>
            </a:lvl1pPr>
          </a:lstStyle>
          <a:p>
            <a:pPr>
              <a:defRPr/>
            </a:pPr>
            <a:endParaRPr lang="en-US"/>
          </a:p>
        </p:txBody>
      </p:sp>
      <p:sp>
        <p:nvSpPr>
          <p:cNvPr id="11" name="Rectangle 10"/>
          <p:cNvSpPr>
            <a:spLocks noGrp="1" noChangeArrowheads="1"/>
          </p:cNvSpPr>
          <p:nvPr>
            <p:ph type="ftr" sz="quarter" idx="11"/>
          </p:nvPr>
        </p:nvSpPr>
        <p:spPr>
          <a:xfrm>
            <a:off x="4165600" y="6253163"/>
            <a:ext cx="3860800" cy="457200"/>
          </a:xfrm>
        </p:spPr>
        <p:txBody>
          <a:bodyPr/>
          <a:lstStyle>
            <a:lvl1pPr>
              <a:defRPr smtClean="0"/>
            </a:lvl1pPr>
          </a:lstStyle>
          <a:p>
            <a:pPr>
              <a:defRPr/>
            </a:pPr>
            <a:endParaRPr lang="en-US"/>
          </a:p>
        </p:txBody>
      </p:sp>
      <p:sp>
        <p:nvSpPr>
          <p:cNvPr id="12" name="Rectangle 11"/>
          <p:cNvSpPr>
            <a:spLocks noGrp="1" noChangeArrowheads="1"/>
          </p:cNvSpPr>
          <p:nvPr>
            <p:ph type="sldNum" sz="quarter" idx="12"/>
          </p:nvPr>
        </p:nvSpPr>
        <p:spPr>
          <a:xfrm>
            <a:off x="8737600" y="6248400"/>
            <a:ext cx="2844800" cy="471488"/>
          </a:xfrm>
        </p:spPr>
        <p:txBody>
          <a:bodyPr/>
          <a:lstStyle>
            <a:lvl1pPr>
              <a:defRPr smtClean="0"/>
            </a:lvl1pPr>
          </a:lstStyle>
          <a:p>
            <a:pPr>
              <a:defRPr/>
            </a:pPr>
            <a:fld id="{36F0967D-37C4-4C31-92F0-B6755DFAB3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FF5DB4E-9ADC-40FB-B05F-15DCFD6296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0018" y="228600"/>
            <a:ext cx="2779183"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0351" y="228600"/>
            <a:ext cx="8136467"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3318094-0350-400A-B16E-03287A1571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1094DFB-D5A3-4D90-A69E-E1609B5621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075FD08-C512-4AE2-96D1-B4C6704CA9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181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181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051DD40-55A3-45BF-8B80-33B3902B9A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51A24427-5AE0-44E7-A370-FAC78F955F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BC68C10B-EAC1-4E01-9B56-32863A2F85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0B2FEFAF-49D4-4227-BE16-158378E7EC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0AEFB70-8254-4060-9370-57E33D617D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7560DD5-CB3D-4645-B9AB-C8B736A884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115824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rgbClr val="AEAEAE"/>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rgbClr val="990000"/>
            </a:solidFill>
            <a:ln w="9525">
              <a:noFill/>
              <a:miter lim="800000"/>
              <a:headEnd/>
              <a:tailEnd/>
            </a:ln>
          </p:spPr>
          <p:txBody>
            <a:bodyPr/>
            <a:lstStyle/>
            <a:p>
              <a:pPr eaLnBrk="1" hangingPunct="1">
                <a:defRPr/>
              </a:pPr>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latin typeface="Arial" charset="0"/>
              </a:endParaRPr>
            </a:p>
          </p:txBody>
        </p:sp>
      </p:grpSp>
      <p:sp>
        <p:nvSpPr>
          <p:cNvPr id="1027" name="Rectangle 6"/>
          <p:cNvSpPr>
            <a:spLocks noGrp="1" noChangeArrowheads="1"/>
          </p:cNvSpPr>
          <p:nvPr>
            <p:ph type="title"/>
          </p:nvPr>
        </p:nvSpPr>
        <p:spPr bwMode="auto">
          <a:xfrm>
            <a:off x="260352" y="228600"/>
            <a:ext cx="9493249"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812800" y="1600200"/>
            <a:ext cx="10566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4" name="Rectangle 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05" name="Rectangle 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4106" name="Rectangle 10"/>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367898CF-4241-424D-B22C-001CC68ECF40}" type="slidenum">
              <a:rPr lang="en-US"/>
              <a:pPr>
                <a:defRPr/>
              </a:pPr>
              <a:t>‹#›</a:t>
            </a:fld>
            <a:endParaRPr lang="en-US"/>
          </a:p>
        </p:txBody>
      </p:sp>
      <p:pic>
        <p:nvPicPr>
          <p:cNvPr id="1032" name="Picture 11" descr="brutus w_type"/>
          <p:cNvPicPr>
            <a:picLocks noChangeAspect="1" noChangeArrowheads="1"/>
          </p:cNvPicPr>
          <p:nvPr/>
        </p:nvPicPr>
        <p:blipFill>
          <a:blip r:embed="rId13">
            <a:clrChange>
              <a:clrFrom>
                <a:srgbClr val="FFFFFF"/>
              </a:clrFrom>
              <a:clrTo>
                <a:srgbClr val="FFFFFF">
                  <a:alpha val="0"/>
                </a:srgbClr>
              </a:clrTo>
            </a:clrChange>
            <a:lum bright="70000" contrast="-70000"/>
          </a:blip>
          <a:srcRect/>
          <a:stretch>
            <a:fillRect/>
          </a:stretch>
        </p:blipFill>
        <p:spPr bwMode="auto">
          <a:xfrm>
            <a:off x="9347200" y="152400"/>
            <a:ext cx="2032000" cy="1074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rgbClr val="DA0808"/>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DA0808"/>
        </a:buClr>
        <a:buSzPct val="70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rgbClr val="DA0808"/>
        </a:buClr>
        <a:buSzPct val="6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rgbClr val="DA0808"/>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rgbClr val="DA0808"/>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Dijkstra's_algorithm" TargetMode="External"/><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web.cse.ohio-state.edu/~davis.1719/Publications/Astar-CACM.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L-WgKMFuhE?feature=oembed"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theory.stanford.edu/~amitp/GameProgrammin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amp;esrc=s&amp;source=images&amp;cd=&amp;cad=rja&amp;uact=8&amp;ved=0ahUKEwjcgaHMqcbLAhWCNj4KHZSeBUsQjRwIBw&amp;url=http://opinionatedgamers.com/2011/12/07/review-of-kingdom-builder/&amp;bvm=bv.116954456,d.cWw&amp;psig=AFQjCNHvX7SpIPE9RoxNweBedCUe0R9k5w&amp;ust=1458256079719866" TargetMode="External"/><Relationship Id="rId1" Type="http://schemas.openxmlformats.org/officeDocument/2006/relationships/slideLayout" Target="../slideLayouts/slideLayout4.xml"/><Relationship Id="rId4" Type="http://schemas.openxmlformats.org/officeDocument/2006/relationships/hyperlink" Target="http://opinionatedgamers.com/2011/12/07/review-of-kingdom-builder/"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6l8LeqcbLAhVLPj4KHaBQCwIQjRwIBw&amp;url=http://forum.cocos2d-objc.org/t/tilemapkit-complete-tiled-tmx-tilemap-support-including-hex-staggered-iso/17313&amp;bvm=bv.116954456,d.cWw&amp;psig=AFQjCNHvX7SpIPE9RoxNweBedCUe0R9k5w&amp;ust=1458256079719866" TargetMode="External"/><Relationship Id="rId2" Type="http://schemas.openxmlformats.org/officeDocument/2006/relationships/hyperlink" Target="http://forum.cocos2d-objc.org/t/tilemapkit-complete-tiled-tmx-tilemap-support-including-hex-staggered-iso/17313" TargetMode="Externa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427164"/>
            <a:ext cx="10160000" cy="1609725"/>
          </a:xfrm>
        </p:spPr>
        <p:txBody>
          <a:bodyPr/>
          <a:lstStyle/>
          <a:p>
            <a:pPr eaLnBrk="1" hangingPunct="1">
              <a:defRPr/>
            </a:pPr>
            <a:r>
              <a:rPr lang="en-US" dirty="0"/>
              <a:t>Games and Animation </a:t>
            </a:r>
            <a:br>
              <a:rPr lang="en-US" dirty="0"/>
            </a:br>
            <a:r>
              <a:rPr lang="en-US" dirty="0"/>
              <a:t>	</a:t>
            </a:r>
            <a:r>
              <a:rPr lang="en-US" sz="4800" b="1" dirty="0">
                <a:effectLst>
                  <a:outerShdw blurRad="38100" dist="38100" dir="2700000" algn="tl">
                    <a:srgbClr val="000000">
                      <a:alpha val="43137"/>
                    </a:srgbClr>
                  </a:outerShdw>
                </a:effectLst>
              </a:rPr>
              <a:t>Shortest Paths</a:t>
            </a:r>
          </a:p>
        </p:txBody>
      </p:sp>
      <p:sp>
        <p:nvSpPr>
          <p:cNvPr id="3075" name="Rectangle 3"/>
          <p:cNvSpPr>
            <a:spLocks noGrp="1" noChangeArrowheads="1"/>
          </p:cNvSpPr>
          <p:nvPr>
            <p:ph type="subTitle" idx="1"/>
          </p:nvPr>
        </p:nvSpPr>
        <p:spPr/>
        <p:txBody>
          <a:bodyPr/>
          <a:lstStyle/>
          <a:p>
            <a:pPr algn="ctr" eaLnBrk="1" hangingPunct="1">
              <a:lnSpc>
                <a:spcPct val="90000"/>
              </a:lnSpc>
            </a:pPr>
            <a:r>
              <a:rPr lang="en-US" sz="3600" dirty="0"/>
              <a:t>CSE 3541</a:t>
            </a:r>
          </a:p>
          <a:p>
            <a:pPr algn="ctr" eaLnBrk="1" hangingPunct="1">
              <a:lnSpc>
                <a:spcPct val="90000"/>
              </a:lnSpc>
            </a:pPr>
            <a:r>
              <a:rPr lang="en-US" sz="3600" dirty="0"/>
              <a:t>Prof. Roger Crawfis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Dijkstra’s Algorithm</a:t>
            </a:r>
          </a:p>
        </p:txBody>
      </p:sp>
      <p:sp>
        <p:nvSpPr>
          <p:cNvPr id="239619" name="Rectangle 3"/>
          <p:cNvSpPr>
            <a:spLocks noGrp="1" noChangeArrowheads="1"/>
          </p:cNvSpPr>
          <p:nvPr>
            <p:ph type="body" idx="1"/>
          </p:nvPr>
        </p:nvSpPr>
        <p:spPr/>
        <p:txBody>
          <a:bodyPr>
            <a:normAutofit/>
          </a:bodyPr>
          <a:lstStyle/>
          <a:p>
            <a:r>
              <a:rPr lang="en-US" dirty="0"/>
              <a:t>Works when all of the weights are positive.</a:t>
            </a:r>
          </a:p>
          <a:p>
            <a:r>
              <a:rPr lang="en-US" dirty="0"/>
              <a:t>Provides the shortest paths from a source to </a:t>
            </a:r>
            <a:r>
              <a:rPr lang="en-US" b="1" dirty="0"/>
              <a:t>all</a:t>
            </a:r>
            <a:r>
              <a:rPr lang="en-US" dirty="0"/>
              <a:t> other vertices in the graph.</a:t>
            </a:r>
          </a:p>
          <a:p>
            <a:pPr lvl="1"/>
            <a:r>
              <a:rPr lang="en-US" dirty="0"/>
              <a:t>Can be terminated early once the shortest path to </a:t>
            </a:r>
            <a:r>
              <a:rPr lang="en-US" i="1" dirty="0"/>
              <a:t>t</a:t>
            </a:r>
            <a:r>
              <a:rPr lang="en-US" dirty="0"/>
              <a:t> is found if desired.</a:t>
            </a:r>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7BD0-2D28-4423-B790-407401176068}"/>
              </a:ext>
            </a:extLst>
          </p:cNvPr>
          <p:cNvSpPr>
            <a:spLocks noGrp="1"/>
          </p:cNvSpPr>
          <p:nvPr>
            <p:ph type="title"/>
          </p:nvPr>
        </p:nvSpPr>
        <p:spPr/>
        <p:txBody>
          <a:bodyPr/>
          <a:lstStyle/>
          <a:p>
            <a:r>
              <a:rPr lang="en-US" dirty="0"/>
              <a:t>Tree of paths</a:t>
            </a:r>
          </a:p>
        </p:txBody>
      </p:sp>
      <p:pic>
        <p:nvPicPr>
          <p:cNvPr id="1026" name="Picture 2">
            <a:extLst>
              <a:ext uri="{FF2B5EF4-FFF2-40B4-BE49-F238E27FC236}">
                <a16:creationId xmlns:a16="http://schemas.microsoft.com/office/drawing/2014/main" id="{74B1A341-5EE2-43E2-9499-848B139A5153}"/>
              </a:ext>
            </a:extLst>
          </p:cNvPr>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81002" y="1600200"/>
            <a:ext cx="4445196"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B0E6B22-21A8-4FD5-9E78-9659FBC5C990}"/>
              </a:ext>
            </a:extLst>
          </p:cNvPr>
          <p:cNvSpPr>
            <a:spLocks noGrp="1"/>
          </p:cNvSpPr>
          <p:nvPr>
            <p:ph sz="half" idx="2"/>
          </p:nvPr>
        </p:nvSpPr>
        <p:spPr/>
        <p:txBody>
          <a:bodyPr/>
          <a:lstStyle/>
          <a:p>
            <a:r>
              <a:rPr lang="en-US" dirty="0"/>
              <a:t>Treat the start node as the root of a tree.</a:t>
            </a:r>
          </a:p>
          <a:p>
            <a:r>
              <a:rPr lang="en-US" dirty="0"/>
              <a:t>Each node in the resulting tree has a parent leading up to the root.</a:t>
            </a:r>
          </a:p>
          <a:p>
            <a:r>
              <a:rPr lang="en-US" dirty="0"/>
              <a:t>Red is the resulting tree</a:t>
            </a:r>
          </a:p>
          <a:p>
            <a:r>
              <a:rPr lang="en-US" dirty="0"/>
              <a:t>Blue possible edges but higher costs (currently)</a:t>
            </a:r>
          </a:p>
        </p:txBody>
      </p:sp>
      <p:sp>
        <p:nvSpPr>
          <p:cNvPr id="5" name="TextBox 4">
            <a:extLst>
              <a:ext uri="{FF2B5EF4-FFF2-40B4-BE49-F238E27FC236}">
                <a16:creationId xmlns:a16="http://schemas.microsoft.com/office/drawing/2014/main" id="{C6F2E601-1DBB-433B-9F84-462297B5470A}"/>
              </a:ext>
            </a:extLst>
          </p:cNvPr>
          <p:cNvSpPr txBox="1"/>
          <p:nvPr/>
        </p:nvSpPr>
        <p:spPr>
          <a:xfrm>
            <a:off x="1393274" y="6286669"/>
            <a:ext cx="4020652" cy="307777"/>
          </a:xfrm>
          <a:prstGeom prst="rect">
            <a:avLst/>
          </a:prstGeom>
          <a:noFill/>
        </p:spPr>
        <p:txBody>
          <a:bodyPr wrap="none" rtlCol="0">
            <a:spAutoFit/>
          </a:bodyPr>
          <a:lstStyle/>
          <a:p>
            <a:r>
              <a:rPr lang="en-US" sz="1400" dirty="0">
                <a:hlinkClick r:id="rId3"/>
              </a:rPr>
              <a:t>https://en.wikipedia.org/wiki/Dijkstra's_algorithm</a:t>
            </a:r>
            <a:r>
              <a:rPr lang="en-US" sz="1400" dirty="0"/>
              <a:t> </a:t>
            </a:r>
          </a:p>
        </p:txBody>
      </p:sp>
    </p:spTree>
    <p:extLst>
      <p:ext uri="{BB962C8B-B14F-4D97-AF65-F5344CB8AC3E}">
        <p14:creationId xmlns:p14="http://schemas.microsoft.com/office/powerpoint/2010/main" val="199085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t>Shortest Path</a:t>
            </a:r>
          </a:p>
        </p:txBody>
      </p:sp>
      <p:sp>
        <p:nvSpPr>
          <p:cNvPr id="236547" name="Rectangle 3"/>
          <p:cNvSpPr>
            <a:spLocks noGrp="1" noChangeArrowheads="1"/>
          </p:cNvSpPr>
          <p:nvPr>
            <p:ph type="body" idx="1"/>
          </p:nvPr>
        </p:nvSpPr>
        <p:spPr/>
        <p:txBody>
          <a:bodyPr/>
          <a:lstStyle/>
          <a:p>
            <a:r>
              <a:rPr lang="en-US" dirty="0"/>
              <a:t>Consider the following graph with positive weights and cycles.</a:t>
            </a:r>
          </a:p>
        </p:txBody>
      </p:sp>
      <p:pic>
        <p:nvPicPr>
          <p:cNvPr id="236549" name="Picture 5" descr="sp00"/>
          <p:cNvPicPr>
            <a:picLocks noChangeAspect="1" noChangeArrowheads="1"/>
          </p:cNvPicPr>
          <p:nvPr/>
        </p:nvPicPr>
        <p:blipFill>
          <a:blip r:embed="rId2" cstate="print"/>
          <a:srcRect/>
          <a:stretch>
            <a:fillRect/>
          </a:stretch>
        </p:blipFill>
        <p:spPr bwMode="auto">
          <a:xfrm>
            <a:off x="4267201" y="2819401"/>
            <a:ext cx="3095625" cy="30956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Dijkstra’s Algorithm</a:t>
            </a:r>
          </a:p>
        </p:txBody>
      </p:sp>
      <p:sp>
        <p:nvSpPr>
          <p:cNvPr id="240643" name="Rectangle 3"/>
          <p:cNvSpPr>
            <a:spLocks noGrp="1" noChangeArrowheads="1"/>
          </p:cNvSpPr>
          <p:nvPr>
            <p:ph type="body" idx="1"/>
          </p:nvPr>
        </p:nvSpPr>
        <p:spPr/>
        <p:txBody>
          <a:bodyPr/>
          <a:lstStyle/>
          <a:p>
            <a:r>
              <a:rPr lang="en-US" sz="2400" dirty="0"/>
              <a:t>A first attempt at solving this problem might require an array of Boolean values, all initially false, that indicate whether we have found a path from the source.</a:t>
            </a:r>
          </a:p>
          <a:p>
            <a:pPr>
              <a:buFontTx/>
              <a:buNone/>
            </a:pPr>
            <a:endParaRPr lang="en-US" sz="2400" dirty="0"/>
          </a:p>
        </p:txBody>
      </p:sp>
      <p:graphicFrame>
        <p:nvGraphicFramePr>
          <p:cNvPr id="240683" name="Group 43"/>
          <p:cNvGraphicFramePr>
            <a:graphicFrameLocks noGrp="1"/>
          </p:cNvGraphicFramePr>
          <p:nvPr/>
        </p:nvGraphicFramePr>
        <p:xfrm>
          <a:off x="8688389" y="2781300"/>
          <a:ext cx="1584325" cy="3647440"/>
        </p:xfrm>
        <a:graphic>
          <a:graphicData uri="http://schemas.openxmlformats.org/drawingml/2006/table">
            <a:tbl>
              <a:tblPr/>
              <a:tblGrid>
                <a:gridCol w="792162">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240684" name="Picture 44" descr="sp00"/>
          <p:cNvPicPr>
            <a:picLocks noChangeAspect="1" noChangeArrowheads="1"/>
          </p:cNvPicPr>
          <p:nvPr/>
        </p:nvPicPr>
        <p:blipFill>
          <a:blip r:embed="rId2" cstate="print"/>
          <a:srcRect/>
          <a:stretch>
            <a:fillRect/>
          </a:stretch>
        </p:blipFill>
        <p:spPr bwMode="auto">
          <a:xfrm>
            <a:off x="3886201" y="2819401"/>
            <a:ext cx="3095625" cy="30956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7" name="Picture 37" descr="blah"/>
          <p:cNvPicPr>
            <a:picLocks noChangeAspect="1" noChangeArrowheads="1"/>
          </p:cNvPicPr>
          <p:nvPr/>
        </p:nvPicPr>
        <p:blipFill>
          <a:blip r:embed="rId2" cstate="print"/>
          <a:srcRect/>
          <a:stretch>
            <a:fillRect/>
          </a:stretch>
        </p:blipFill>
        <p:spPr bwMode="auto">
          <a:xfrm>
            <a:off x="4151314" y="3284539"/>
            <a:ext cx="3455987" cy="3240087"/>
          </a:xfrm>
          <a:prstGeom prst="rect">
            <a:avLst/>
          </a:prstGeom>
          <a:noFill/>
        </p:spPr>
      </p:pic>
      <p:sp>
        <p:nvSpPr>
          <p:cNvPr id="256002" name="Rectangle 2"/>
          <p:cNvSpPr>
            <a:spLocks noGrp="1" noChangeArrowheads="1"/>
          </p:cNvSpPr>
          <p:nvPr>
            <p:ph type="title"/>
          </p:nvPr>
        </p:nvSpPr>
        <p:spPr/>
        <p:txBody>
          <a:bodyPr/>
          <a:lstStyle/>
          <a:p>
            <a:r>
              <a:rPr lang="en-US"/>
              <a:t>Dijkstra’s Algorithm</a:t>
            </a:r>
          </a:p>
        </p:txBody>
      </p:sp>
      <p:sp>
        <p:nvSpPr>
          <p:cNvPr id="256003" name="Rectangle 3"/>
          <p:cNvSpPr>
            <a:spLocks noGrp="1" noChangeArrowheads="1"/>
          </p:cNvSpPr>
          <p:nvPr>
            <p:ph type="body" idx="1"/>
          </p:nvPr>
        </p:nvSpPr>
        <p:spPr/>
        <p:txBody>
          <a:bodyPr/>
          <a:lstStyle/>
          <a:p>
            <a:r>
              <a:rPr lang="en-US"/>
              <a:t>Graphically, we will denote this with check boxes next to each of the vertices (initially unchecked)</a:t>
            </a:r>
          </a:p>
          <a:p>
            <a:pPr>
              <a:buFontTx/>
              <a:buNone/>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Dijkstra’s Algorithm</a:t>
            </a:r>
          </a:p>
        </p:txBody>
      </p:sp>
      <p:sp>
        <p:nvSpPr>
          <p:cNvPr id="241667" name="Rectangle 3"/>
          <p:cNvSpPr>
            <a:spLocks noGrp="1" noChangeArrowheads="1"/>
          </p:cNvSpPr>
          <p:nvPr>
            <p:ph type="body" idx="1"/>
          </p:nvPr>
        </p:nvSpPr>
        <p:spPr/>
        <p:txBody>
          <a:bodyPr>
            <a:normAutofit lnSpcReduction="10000"/>
          </a:bodyPr>
          <a:lstStyle/>
          <a:p>
            <a:r>
              <a:rPr lang="en-US" dirty="0"/>
              <a:t>We will work bottom up.</a:t>
            </a:r>
          </a:p>
          <a:p>
            <a:pPr lvl="1"/>
            <a:r>
              <a:rPr lang="en-US" dirty="0"/>
              <a:t>Note that if the starting vertex has any adjacent edges, then there will be one vertex that is the shortest distance from the starting vertex. This is the shortest reachable vertex of the graph.</a:t>
            </a:r>
          </a:p>
          <a:p>
            <a:r>
              <a:rPr lang="en-US" dirty="0"/>
              <a:t>We will then try to extend any </a:t>
            </a:r>
            <a:r>
              <a:rPr lang="en-US" b="1" i="1" dirty="0"/>
              <a:t>existing</a:t>
            </a:r>
            <a:r>
              <a:rPr lang="en-US" dirty="0"/>
              <a:t> paths to new vertices.</a:t>
            </a:r>
          </a:p>
          <a:p>
            <a:r>
              <a:rPr lang="en-US" dirty="0"/>
              <a:t>Initially, we will start with the path of length 0</a:t>
            </a:r>
          </a:p>
          <a:p>
            <a:pPr lvl="1"/>
            <a:r>
              <a:rPr lang="en-US" dirty="0"/>
              <a:t>this is the trivial path from vertex 1 to itself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Dijkstra’s Algorithm</a:t>
            </a:r>
          </a:p>
        </p:txBody>
      </p:sp>
      <p:sp>
        <p:nvSpPr>
          <p:cNvPr id="242691" name="Rectangle 3"/>
          <p:cNvSpPr>
            <a:spLocks noGrp="1" noChangeArrowheads="1"/>
          </p:cNvSpPr>
          <p:nvPr>
            <p:ph type="body" idx="1"/>
          </p:nvPr>
        </p:nvSpPr>
        <p:spPr/>
        <p:txBody>
          <a:bodyPr/>
          <a:lstStyle/>
          <a:p>
            <a:r>
              <a:rPr lang="en-US" dirty="0"/>
              <a:t>If we now extend this path, we should consider the paths</a:t>
            </a:r>
          </a:p>
          <a:p>
            <a:pPr lvl="1"/>
            <a:r>
              <a:rPr lang="en-US" dirty="0"/>
              <a:t>(1, 2)		length 4</a:t>
            </a:r>
          </a:p>
          <a:p>
            <a:pPr lvl="1"/>
            <a:r>
              <a:rPr lang="en-US" dirty="0"/>
              <a:t>(1, 4)		length 1</a:t>
            </a:r>
          </a:p>
          <a:p>
            <a:pPr lvl="1"/>
            <a:r>
              <a:rPr lang="en-US" dirty="0"/>
              <a:t>(1, 5)		length 8</a:t>
            </a:r>
          </a:p>
          <a:p>
            <a:pPr lvl="1"/>
            <a:endParaRPr lang="en-US" dirty="0"/>
          </a:p>
          <a:p>
            <a:pPr>
              <a:buNone/>
            </a:pPr>
            <a:r>
              <a:rPr lang="en-US" dirty="0"/>
              <a:t>The </a:t>
            </a:r>
            <a:r>
              <a:rPr lang="en-US" i="1" dirty="0"/>
              <a:t>shortest</a:t>
            </a:r>
            <a:r>
              <a:rPr lang="en-US" dirty="0"/>
              <a:t> path so far is (1, 4) which is of length 1.</a:t>
            </a:r>
          </a:p>
        </p:txBody>
      </p:sp>
      <p:pic>
        <p:nvPicPr>
          <p:cNvPr id="242692" name="Picture 4" descr="sp04"/>
          <p:cNvPicPr>
            <a:picLocks noChangeAspect="1" noChangeArrowheads="1"/>
          </p:cNvPicPr>
          <p:nvPr/>
        </p:nvPicPr>
        <p:blipFill>
          <a:blip r:embed="rId2" cstate="print"/>
          <a:srcRect/>
          <a:stretch>
            <a:fillRect/>
          </a:stretch>
        </p:blipFill>
        <p:spPr bwMode="auto">
          <a:xfrm>
            <a:off x="6858001" y="2667001"/>
            <a:ext cx="2016125" cy="20161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p:txBody>
          <a:bodyPr/>
          <a:lstStyle/>
          <a:p>
            <a:r>
              <a:rPr lang="en-US" dirty="0"/>
              <a:t>Thus, if we now examine vertex 4, we may deduce that there exist the following paths:</a:t>
            </a:r>
          </a:p>
          <a:p>
            <a:pPr lvl="1"/>
            <a:r>
              <a:rPr lang="en-US" dirty="0"/>
              <a:t>(1, 4, 5)	length 12</a:t>
            </a:r>
          </a:p>
          <a:p>
            <a:pPr lvl="1"/>
            <a:r>
              <a:rPr lang="en-US" dirty="0"/>
              <a:t>(1, 4, 7)	length 10</a:t>
            </a:r>
          </a:p>
          <a:p>
            <a:pPr lvl="1"/>
            <a:r>
              <a:rPr lang="en-US" dirty="0"/>
              <a:t>(1, 4, 8)	length 9</a:t>
            </a:r>
          </a:p>
          <a:p>
            <a:pPr>
              <a:buFontTx/>
              <a:buNone/>
            </a:pPr>
            <a:endParaRPr lang="en-US" dirty="0"/>
          </a:p>
        </p:txBody>
      </p:sp>
      <p:sp>
        <p:nvSpPr>
          <p:cNvPr id="246788" name="Rectangle 4"/>
          <p:cNvSpPr>
            <a:spLocks noGrp="1" noChangeArrowheads="1"/>
          </p:cNvSpPr>
          <p:nvPr>
            <p:ph type="title"/>
          </p:nvPr>
        </p:nvSpPr>
        <p:spPr>
          <a:noFill/>
          <a:ln/>
        </p:spPr>
        <p:txBody>
          <a:bodyPr/>
          <a:lstStyle/>
          <a:p>
            <a:r>
              <a:rPr lang="en-US"/>
              <a:t>Dijkstra’s Algorithm</a:t>
            </a:r>
          </a:p>
        </p:txBody>
      </p:sp>
      <p:pic>
        <p:nvPicPr>
          <p:cNvPr id="246792" name="Picture 8" descr="sp01"/>
          <p:cNvPicPr>
            <a:picLocks noChangeAspect="1" noChangeArrowheads="1"/>
          </p:cNvPicPr>
          <p:nvPr/>
        </p:nvPicPr>
        <p:blipFill>
          <a:blip r:embed="rId2" cstate="print"/>
          <a:srcRect/>
          <a:stretch>
            <a:fillRect/>
          </a:stretch>
        </p:blipFill>
        <p:spPr bwMode="auto">
          <a:xfrm>
            <a:off x="7239000" y="3657600"/>
            <a:ext cx="1871662" cy="16811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t>Dijkstra’s Algorithm</a:t>
            </a:r>
          </a:p>
        </p:txBody>
      </p:sp>
      <p:sp>
        <p:nvSpPr>
          <p:cNvPr id="248835" name="Rectangle 3"/>
          <p:cNvSpPr>
            <a:spLocks noGrp="1" noChangeArrowheads="1"/>
          </p:cNvSpPr>
          <p:nvPr>
            <p:ph type="body" idx="1"/>
          </p:nvPr>
        </p:nvSpPr>
        <p:spPr/>
        <p:txBody>
          <a:bodyPr/>
          <a:lstStyle/>
          <a:p>
            <a:r>
              <a:rPr lang="en-US" dirty="0"/>
              <a:t>We need to remember that the length of that path from node 1 to node 4 is 1</a:t>
            </a:r>
          </a:p>
          <a:p>
            <a:r>
              <a:rPr lang="en-US" dirty="0"/>
              <a:t>Thus, we need to store the length of a path that goes through node 4:</a:t>
            </a:r>
          </a:p>
          <a:p>
            <a:pPr lvl="1"/>
            <a:r>
              <a:rPr lang="en-US" dirty="0"/>
              <a:t>5 of length 12</a:t>
            </a:r>
          </a:p>
          <a:p>
            <a:pPr lvl="1"/>
            <a:r>
              <a:rPr lang="en-US" dirty="0"/>
              <a:t>7 of length 10</a:t>
            </a:r>
          </a:p>
          <a:p>
            <a:pPr lvl="1"/>
            <a:r>
              <a:rPr lang="en-US" dirty="0"/>
              <a:t>8 of length 9</a:t>
            </a:r>
          </a:p>
        </p:txBody>
      </p:sp>
      <p:pic>
        <p:nvPicPr>
          <p:cNvPr id="248841" name="Picture 9" descr="sp03"/>
          <p:cNvPicPr>
            <a:picLocks noChangeAspect="1" noChangeArrowheads="1"/>
          </p:cNvPicPr>
          <p:nvPr/>
        </p:nvPicPr>
        <p:blipFill>
          <a:blip r:embed="rId2" cstate="print"/>
          <a:srcRect/>
          <a:stretch>
            <a:fillRect/>
          </a:stretch>
        </p:blipFill>
        <p:spPr bwMode="auto">
          <a:xfrm>
            <a:off x="6324600" y="3962401"/>
            <a:ext cx="1871662" cy="17113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t>Dijkstra’s Algorithm</a:t>
            </a:r>
          </a:p>
        </p:txBody>
      </p:sp>
      <p:sp>
        <p:nvSpPr>
          <p:cNvPr id="249859" name="Rectangle 3"/>
          <p:cNvSpPr>
            <a:spLocks noGrp="1" noChangeArrowheads="1"/>
          </p:cNvSpPr>
          <p:nvPr>
            <p:ph type="body" idx="1"/>
          </p:nvPr>
        </p:nvSpPr>
        <p:spPr/>
        <p:txBody>
          <a:bodyPr/>
          <a:lstStyle/>
          <a:p>
            <a:r>
              <a:rPr lang="en-US" dirty="0"/>
              <a:t>We have already discovered that there is a path of length 8 to vertex 5 with the path (1, 5).</a:t>
            </a:r>
          </a:p>
          <a:p>
            <a:r>
              <a:rPr lang="en-US" dirty="0"/>
              <a:t>Thus, we can safely ignore this longer path.</a:t>
            </a:r>
          </a:p>
        </p:txBody>
      </p:sp>
      <p:pic>
        <p:nvPicPr>
          <p:cNvPr id="249860" name="Picture 4" descr="sp02"/>
          <p:cNvPicPr>
            <a:picLocks noChangeAspect="1" noChangeArrowheads="1"/>
          </p:cNvPicPr>
          <p:nvPr/>
        </p:nvPicPr>
        <p:blipFill>
          <a:blip r:embed="rId2" cstate="print"/>
          <a:srcRect/>
          <a:stretch>
            <a:fillRect/>
          </a:stretch>
        </p:blipFill>
        <p:spPr bwMode="auto">
          <a:xfrm>
            <a:off x="7010400" y="4038601"/>
            <a:ext cx="1871662" cy="17113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Shortest Path</a:t>
            </a:r>
          </a:p>
        </p:txBody>
      </p:sp>
      <p:sp>
        <p:nvSpPr>
          <p:cNvPr id="3075" name="Rectangle 3"/>
          <p:cNvSpPr>
            <a:spLocks noGrp="1" noChangeArrowheads="1"/>
          </p:cNvSpPr>
          <p:nvPr>
            <p:ph type="body" idx="1"/>
          </p:nvPr>
        </p:nvSpPr>
        <p:spPr/>
        <p:txBody>
          <a:bodyPr/>
          <a:lstStyle/>
          <a:p>
            <a:r>
              <a:rPr lang="en-US"/>
              <a:t>Given a weighted directed graph, one common problem is finding the shortest path between two given vertices</a:t>
            </a:r>
          </a:p>
          <a:p>
            <a:r>
              <a:rPr lang="en-US"/>
              <a:t>Recall that in a weighted graph, the </a:t>
            </a:r>
            <a:r>
              <a:rPr lang="en-US" i="1"/>
              <a:t>length </a:t>
            </a:r>
            <a:r>
              <a:rPr lang="en-US"/>
              <a:t>of a path is the sum of the weights of each of the edges in that path</a:t>
            </a:r>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t>Dijkstra’s Algorithm</a:t>
            </a:r>
          </a:p>
        </p:txBody>
      </p:sp>
      <p:sp>
        <p:nvSpPr>
          <p:cNvPr id="250883" name="Rectangle 3"/>
          <p:cNvSpPr>
            <a:spLocks noGrp="1" noChangeArrowheads="1"/>
          </p:cNvSpPr>
          <p:nvPr>
            <p:ph type="body" idx="1"/>
          </p:nvPr>
        </p:nvSpPr>
        <p:spPr>
          <a:xfrm>
            <a:off x="1981200" y="1600201"/>
            <a:ext cx="5638800" cy="4525963"/>
          </a:xfrm>
        </p:spPr>
        <p:txBody>
          <a:bodyPr/>
          <a:lstStyle/>
          <a:p>
            <a:r>
              <a:rPr lang="en-US" sz="2800" dirty="0"/>
              <a:t>We now know that: </a:t>
            </a:r>
          </a:p>
          <a:p>
            <a:pPr lvl="1"/>
            <a:r>
              <a:rPr lang="en-US" sz="2400" dirty="0"/>
              <a:t>There exist paths from vertex 1 to vertices {2,4,5,7,8}.</a:t>
            </a:r>
          </a:p>
          <a:p>
            <a:pPr lvl="1"/>
            <a:r>
              <a:rPr lang="en-US" sz="2400" dirty="0"/>
              <a:t>We know that the shortest path from vertex 1 to vertex 4 is of length 1.</a:t>
            </a:r>
          </a:p>
          <a:p>
            <a:pPr lvl="1"/>
            <a:r>
              <a:rPr lang="en-US" sz="2400" dirty="0"/>
              <a:t>We know that the shortest path to the other vertices {2,5,7,8} is at most the length listed in the table to the right.</a:t>
            </a:r>
          </a:p>
        </p:txBody>
      </p:sp>
      <p:graphicFrame>
        <p:nvGraphicFramePr>
          <p:cNvPr id="250957" name="Group 77"/>
          <p:cNvGraphicFramePr>
            <a:graphicFrameLocks noGrp="1"/>
          </p:cNvGraphicFramePr>
          <p:nvPr/>
        </p:nvGraphicFramePr>
        <p:xfrm>
          <a:off x="7467601" y="2209801"/>
          <a:ext cx="2687637" cy="3219451"/>
        </p:xfrm>
        <a:graphic>
          <a:graphicData uri="http://schemas.openxmlformats.org/drawingml/2006/table">
            <a:tbl>
              <a:tblPr/>
              <a:tblGrid>
                <a:gridCol w="1344612">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tblGrid>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Vertex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Length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hlink"/>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hlink"/>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hlink"/>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hlink"/>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Dijkstra’s Algorithm</a:t>
            </a:r>
          </a:p>
        </p:txBody>
      </p:sp>
      <p:sp>
        <p:nvSpPr>
          <p:cNvPr id="251907" name="Rectangle 3"/>
          <p:cNvSpPr>
            <a:spLocks noGrp="1" noChangeArrowheads="1"/>
          </p:cNvSpPr>
          <p:nvPr>
            <p:ph type="body" idx="1"/>
          </p:nvPr>
        </p:nvSpPr>
        <p:spPr/>
        <p:txBody>
          <a:bodyPr/>
          <a:lstStyle/>
          <a:p>
            <a:r>
              <a:rPr lang="en-US" sz="2400" dirty="0"/>
              <a:t>There cannot exist a shorter path to either of the vertices 1 or 4, since the distances can only increase at each iteration.</a:t>
            </a:r>
          </a:p>
          <a:p>
            <a:r>
              <a:rPr lang="en-US" sz="2400" dirty="0"/>
              <a:t>We consider these vertices to be </a:t>
            </a:r>
            <a:br>
              <a:rPr lang="en-US" sz="2400" dirty="0"/>
            </a:br>
            <a:r>
              <a:rPr lang="en-US" sz="2400" b="1" i="1" dirty="0"/>
              <a:t>visited</a:t>
            </a:r>
            <a:endParaRPr lang="en-US" sz="2400" b="1" dirty="0"/>
          </a:p>
        </p:txBody>
      </p:sp>
      <p:graphicFrame>
        <p:nvGraphicFramePr>
          <p:cNvPr id="251908" name="Group 4"/>
          <p:cNvGraphicFramePr>
            <a:graphicFrameLocks noGrp="1"/>
          </p:cNvGraphicFramePr>
          <p:nvPr/>
        </p:nvGraphicFramePr>
        <p:xfrm>
          <a:off x="7391401" y="2514601"/>
          <a:ext cx="2687637" cy="3217863"/>
        </p:xfrm>
        <a:graphic>
          <a:graphicData uri="http://schemas.openxmlformats.org/drawingml/2006/table">
            <a:tbl>
              <a:tblPr/>
              <a:tblGrid>
                <a:gridCol w="1344612">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tblGrid>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Vertex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Length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hlink"/>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hlink"/>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hlink"/>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hlink"/>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2209800" y="3962401"/>
            <a:ext cx="5105400" cy="1323439"/>
          </a:xfrm>
          <a:prstGeom prst="rect">
            <a:avLst/>
          </a:prstGeom>
          <a:noFill/>
        </p:spPr>
        <p:txBody>
          <a:bodyPr wrap="square" rtlCol="0">
            <a:spAutoFit/>
          </a:bodyPr>
          <a:lstStyle/>
          <a:p>
            <a:pPr algn="ctr"/>
            <a:r>
              <a:rPr lang="en-US" sz="2000" i="1" dirty="0"/>
              <a:t>If you only knew this information and nothing else about the graph, what is the possible lengths from vertex 1 to vertex 2? What about to vertex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ChangeArrowheads="1"/>
          </p:cNvSpPr>
          <p:nvPr>
            <p:ph type="title"/>
          </p:nvPr>
        </p:nvSpPr>
        <p:spPr/>
        <p:txBody>
          <a:bodyPr/>
          <a:lstStyle/>
          <a:p>
            <a:r>
              <a:rPr lang="en-US" dirty="0"/>
              <a:t>Relaxation</a:t>
            </a:r>
          </a:p>
        </p:txBody>
      </p:sp>
      <p:sp>
        <p:nvSpPr>
          <p:cNvPr id="1466371" name="Rectangle 3"/>
          <p:cNvSpPr>
            <a:spLocks noGrp="1" noChangeArrowheads="1"/>
          </p:cNvSpPr>
          <p:nvPr>
            <p:ph idx="1"/>
          </p:nvPr>
        </p:nvSpPr>
        <p:spPr/>
        <p:txBody>
          <a:bodyPr/>
          <a:lstStyle/>
          <a:p>
            <a:r>
              <a:rPr lang="en-US" dirty="0"/>
              <a:t>Maintaining this shortest discovered distance d[</a:t>
            </a:r>
            <a:r>
              <a:rPr lang="en-US" i="1" dirty="0"/>
              <a:t>v</a:t>
            </a:r>
            <a:r>
              <a:rPr lang="en-US" dirty="0"/>
              <a:t>] is called </a:t>
            </a:r>
            <a:r>
              <a:rPr lang="en-US" b="1" dirty="0">
                <a:solidFill>
                  <a:schemeClr val="accent6"/>
                </a:solidFill>
              </a:rPr>
              <a:t>relaxation</a:t>
            </a:r>
            <a:r>
              <a:rPr lang="en-US" dirty="0"/>
              <a:t>:</a:t>
            </a:r>
            <a:endParaRPr lang="en-US" dirty="0">
              <a:sym typeface="Symbol" pitchFamily="18" charset="2"/>
            </a:endParaRPr>
          </a:p>
          <a:p>
            <a:pPr lvl="2">
              <a:buFont typeface="Times New Roman" pitchFamily="18" charset="0"/>
              <a:buNone/>
            </a:pPr>
            <a:r>
              <a:rPr lang="en-US" sz="2000" b="1" dirty="0">
                <a:latin typeface="Courier New" pitchFamily="49" charset="0"/>
                <a:sym typeface="Symbol" pitchFamily="18" charset="2"/>
              </a:rPr>
              <a:t>Relax(</a:t>
            </a:r>
            <a:r>
              <a:rPr lang="en-US" sz="2000" b="1" dirty="0" err="1">
                <a:latin typeface="Courier New" pitchFamily="49" charset="0"/>
                <a:sym typeface="Symbol" pitchFamily="18" charset="2"/>
              </a:rPr>
              <a:t>u,v,w</a:t>
            </a:r>
            <a:r>
              <a:rPr lang="en-US" sz="2000" b="1" dirty="0">
                <a:latin typeface="Courier New" pitchFamily="49" charset="0"/>
                <a:sym typeface="Symbol" pitchFamily="18" charset="2"/>
              </a:rPr>
              <a:t>) {</a:t>
            </a:r>
          </a:p>
          <a:p>
            <a:pPr lvl="3">
              <a:buFont typeface="Times New Roman" pitchFamily="18" charset="0"/>
              <a:buNone/>
            </a:pPr>
            <a:r>
              <a:rPr lang="en-US" b="1" dirty="0">
                <a:latin typeface="Courier New" pitchFamily="49" charset="0"/>
                <a:sym typeface="Symbol" pitchFamily="18" charset="2"/>
              </a:rPr>
              <a:t>if (d[v] &gt; d[u]+w) then</a:t>
            </a:r>
          </a:p>
          <a:p>
            <a:pPr lvl="4">
              <a:buFont typeface="Times New Roman" pitchFamily="18" charset="0"/>
              <a:buNone/>
            </a:pPr>
            <a:r>
              <a:rPr lang="en-US" b="1" dirty="0">
                <a:latin typeface="Courier New" pitchFamily="49" charset="0"/>
                <a:sym typeface="Symbol" pitchFamily="18" charset="2"/>
              </a:rPr>
              <a:t>d[v]=d[u]+w;</a:t>
            </a:r>
          </a:p>
          <a:p>
            <a:pPr lvl="2">
              <a:buFont typeface="Times New Roman" pitchFamily="18" charset="0"/>
              <a:buNone/>
            </a:pPr>
            <a:r>
              <a:rPr lang="en-US" sz="2000" b="1" dirty="0">
                <a:latin typeface="Courier New" pitchFamily="49" charset="0"/>
                <a:sym typeface="Symbol" pitchFamily="18" charset="2"/>
              </a:rPr>
              <a:t>}</a:t>
            </a:r>
          </a:p>
        </p:txBody>
      </p:sp>
      <p:sp>
        <p:nvSpPr>
          <p:cNvPr id="1466373" name="Oval 5"/>
          <p:cNvSpPr>
            <a:spLocks noChangeArrowheads="1"/>
          </p:cNvSpPr>
          <p:nvPr/>
        </p:nvSpPr>
        <p:spPr bwMode="auto">
          <a:xfrm>
            <a:off x="5257801" y="4191674"/>
            <a:ext cx="525463" cy="519351"/>
          </a:xfrm>
          <a:prstGeom prst="ellipse">
            <a:avLst/>
          </a:prstGeom>
          <a:solidFill>
            <a:srgbClr val="FFFFFF"/>
          </a:solidFill>
          <a:ln w="28575">
            <a:solidFill>
              <a:schemeClr val="accent1"/>
            </a:solidFill>
            <a:round/>
            <a:headEnd/>
            <a:tailEnd/>
          </a:ln>
          <a:effectLst/>
        </p:spPr>
        <p:txBody>
          <a:bodyPr anchor="ctr">
            <a:spAutoFit/>
          </a:bodyPr>
          <a:lstStyle/>
          <a:p>
            <a:pPr algn="ctr"/>
            <a:r>
              <a:rPr lang="en-US" b="1">
                <a:solidFill>
                  <a:srgbClr val="000000"/>
                </a:solidFill>
                <a:latin typeface="Courier New" pitchFamily="49" charset="0"/>
              </a:rPr>
              <a:t>9</a:t>
            </a:r>
          </a:p>
        </p:txBody>
      </p:sp>
      <p:sp>
        <p:nvSpPr>
          <p:cNvPr id="1466374" name="Oval 6"/>
          <p:cNvSpPr>
            <a:spLocks noChangeArrowheads="1"/>
          </p:cNvSpPr>
          <p:nvPr/>
        </p:nvSpPr>
        <p:spPr bwMode="auto">
          <a:xfrm>
            <a:off x="2819401" y="4207549"/>
            <a:ext cx="525463" cy="519351"/>
          </a:xfrm>
          <a:prstGeom prst="ellipse">
            <a:avLst/>
          </a:prstGeom>
          <a:solidFill>
            <a:srgbClr val="FFFFFF"/>
          </a:solidFill>
          <a:ln w="28575">
            <a:solidFill>
              <a:schemeClr val="accent1"/>
            </a:solidFill>
            <a:round/>
            <a:headEnd/>
            <a:tailEnd/>
          </a:ln>
          <a:effectLst/>
        </p:spPr>
        <p:txBody>
          <a:bodyPr anchor="ctr">
            <a:spAutoFit/>
          </a:bodyPr>
          <a:lstStyle/>
          <a:p>
            <a:pPr algn="ctr"/>
            <a:r>
              <a:rPr lang="en-US" b="1">
                <a:solidFill>
                  <a:srgbClr val="000000"/>
                </a:solidFill>
                <a:latin typeface="Courier New" pitchFamily="49" charset="0"/>
              </a:rPr>
              <a:t>5</a:t>
            </a:r>
          </a:p>
        </p:txBody>
      </p:sp>
      <p:cxnSp>
        <p:nvCxnSpPr>
          <p:cNvPr id="1466375" name="AutoShape 7"/>
          <p:cNvCxnSpPr>
            <a:cxnSpLocks noChangeShapeType="1"/>
            <a:stCxn id="1466374" idx="6"/>
            <a:endCxn id="1466373" idx="2"/>
          </p:cNvCxnSpPr>
          <p:nvPr/>
        </p:nvCxnSpPr>
        <p:spPr bwMode="auto">
          <a:xfrm flipV="1">
            <a:off x="3344864" y="4451350"/>
            <a:ext cx="1912937" cy="15875"/>
          </a:xfrm>
          <a:prstGeom prst="straightConnector1">
            <a:avLst/>
          </a:prstGeom>
          <a:noFill/>
          <a:ln w="28575">
            <a:solidFill>
              <a:schemeClr val="accent1"/>
            </a:solidFill>
            <a:round/>
            <a:headEnd/>
            <a:tailEnd type="triangle" w="med" len="med"/>
          </a:ln>
          <a:effectLst/>
        </p:spPr>
      </p:cxnSp>
      <p:sp>
        <p:nvSpPr>
          <p:cNvPr id="1466376" name="Text Box 8"/>
          <p:cNvSpPr txBox="1">
            <a:spLocks noChangeArrowheads="1"/>
          </p:cNvSpPr>
          <p:nvPr/>
        </p:nvSpPr>
        <p:spPr bwMode="auto">
          <a:xfrm>
            <a:off x="4045613" y="4114801"/>
            <a:ext cx="322524" cy="369332"/>
          </a:xfrm>
          <a:prstGeom prst="rect">
            <a:avLst/>
          </a:prstGeom>
          <a:noFill/>
          <a:ln w="28575">
            <a:noFill/>
            <a:miter lim="800000"/>
            <a:headEnd/>
            <a:tailEnd/>
          </a:ln>
          <a:effectLst/>
        </p:spPr>
        <p:txBody>
          <a:bodyPr wrap="none">
            <a:spAutoFit/>
          </a:bodyPr>
          <a:lstStyle/>
          <a:p>
            <a:pPr algn="ctr"/>
            <a:r>
              <a:rPr lang="en-US" b="1">
                <a:solidFill>
                  <a:srgbClr val="000000"/>
                </a:solidFill>
                <a:latin typeface="Courier New" pitchFamily="49" charset="0"/>
              </a:rPr>
              <a:t>2</a:t>
            </a:r>
          </a:p>
        </p:txBody>
      </p:sp>
      <p:sp>
        <p:nvSpPr>
          <p:cNvPr id="1466377" name="Oval 9"/>
          <p:cNvSpPr>
            <a:spLocks noChangeArrowheads="1"/>
          </p:cNvSpPr>
          <p:nvPr/>
        </p:nvSpPr>
        <p:spPr bwMode="auto">
          <a:xfrm>
            <a:off x="5257801" y="5426749"/>
            <a:ext cx="525463" cy="519351"/>
          </a:xfrm>
          <a:prstGeom prst="ellipse">
            <a:avLst/>
          </a:prstGeom>
          <a:solidFill>
            <a:srgbClr val="FFFFFF"/>
          </a:solidFill>
          <a:ln w="28575">
            <a:solidFill>
              <a:schemeClr val="accent1"/>
            </a:solidFill>
            <a:round/>
            <a:headEnd/>
            <a:tailEnd/>
          </a:ln>
          <a:effectLst/>
        </p:spPr>
        <p:txBody>
          <a:bodyPr anchor="ctr">
            <a:spAutoFit/>
          </a:bodyPr>
          <a:lstStyle/>
          <a:p>
            <a:pPr algn="ctr"/>
            <a:r>
              <a:rPr lang="en-US" b="1">
                <a:solidFill>
                  <a:srgbClr val="000000"/>
                </a:solidFill>
                <a:latin typeface="Courier New" pitchFamily="49" charset="0"/>
              </a:rPr>
              <a:t>7</a:t>
            </a:r>
          </a:p>
        </p:txBody>
      </p:sp>
      <p:sp>
        <p:nvSpPr>
          <p:cNvPr id="1466378" name="Oval 10"/>
          <p:cNvSpPr>
            <a:spLocks noChangeArrowheads="1"/>
          </p:cNvSpPr>
          <p:nvPr/>
        </p:nvSpPr>
        <p:spPr bwMode="auto">
          <a:xfrm>
            <a:off x="2819401" y="5442624"/>
            <a:ext cx="525463" cy="519351"/>
          </a:xfrm>
          <a:prstGeom prst="ellipse">
            <a:avLst/>
          </a:prstGeom>
          <a:solidFill>
            <a:srgbClr val="FFFFFF"/>
          </a:solidFill>
          <a:ln w="28575">
            <a:solidFill>
              <a:schemeClr val="accent1"/>
            </a:solidFill>
            <a:round/>
            <a:headEnd/>
            <a:tailEnd/>
          </a:ln>
          <a:effectLst/>
        </p:spPr>
        <p:txBody>
          <a:bodyPr anchor="ctr">
            <a:spAutoFit/>
          </a:bodyPr>
          <a:lstStyle/>
          <a:p>
            <a:pPr algn="ctr"/>
            <a:r>
              <a:rPr lang="en-US" b="1">
                <a:solidFill>
                  <a:srgbClr val="000000"/>
                </a:solidFill>
                <a:latin typeface="Courier New" pitchFamily="49" charset="0"/>
              </a:rPr>
              <a:t>5</a:t>
            </a:r>
          </a:p>
        </p:txBody>
      </p:sp>
      <p:cxnSp>
        <p:nvCxnSpPr>
          <p:cNvPr id="1466379" name="AutoShape 11"/>
          <p:cNvCxnSpPr>
            <a:cxnSpLocks noChangeShapeType="1"/>
            <a:stCxn id="1466378" idx="6"/>
            <a:endCxn id="1466377" idx="2"/>
          </p:cNvCxnSpPr>
          <p:nvPr/>
        </p:nvCxnSpPr>
        <p:spPr bwMode="auto">
          <a:xfrm flipV="1">
            <a:off x="3344864" y="5686425"/>
            <a:ext cx="1912937" cy="15875"/>
          </a:xfrm>
          <a:prstGeom prst="straightConnector1">
            <a:avLst/>
          </a:prstGeom>
          <a:noFill/>
          <a:ln w="28575">
            <a:solidFill>
              <a:schemeClr val="accent1"/>
            </a:solidFill>
            <a:round/>
            <a:headEnd/>
            <a:tailEnd type="triangle" w="med" len="med"/>
          </a:ln>
          <a:effectLst/>
        </p:spPr>
      </p:cxnSp>
      <p:sp>
        <p:nvSpPr>
          <p:cNvPr id="1466380" name="Text Box 12"/>
          <p:cNvSpPr txBox="1">
            <a:spLocks noChangeArrowheads="1"/>
          </p:cNvSpPr>
          <p:nvPr/>
        </p:nvSpPr>
        <p:spPr bwMode="auto">
          <a:xfrm>
            <a:off x="4045613" y="5349876"/>
            <a:ext cx="322524" cy="369332"/>
          </a:xfrm>
          <a:prstGeom prst="rect">
            <a:avLst/>
          </a:prstGeom>
          <a:noFill/>
          <a:ln w="28575">
            <a:noFill/>
            <a:miter lim="800000"/>
            <a:headEnd/>
            <a:tailEnd/>
          </a:ln>
          <a:effectLst/>
        </p:spPr>
        <p:txBody>
          <a:bodyPr wrap="none">
            <a:spAutoFit/>
          </a:bodyPr>
          <a:lstStyle/>
          <a:p>
            <a:pPr algn="ctr"/>
            <a:r>
              <a:rPr lang="en-US" b="1">
                <a:solidFill>
                  <a:srgbClr val="000000"/>
                </a:solidFill>
                <a:latin typeface="Courier New" pitchFamily="49" charset="0"/>
              </a:rPr>
              <a:t>2</a:t>
            </a:r>
          </a:p>
        </p:txBody>
      </p:sp>
      <p:sp>
        <p:nvSpPr>
          <p:cNvPr id="1466381" name="Line 13"/>
          <p:cNvSpPr>
            <a:spLocks noChangeShapeType="1"/>
          </p:cNvSpPr>
          <p:nvPr/>
        </p:nvSpPr>
        <p:spPr bwMode="auto">
          <a:xfrm>
            <a:off x="4267200" y="4572000"/>
            <a:ext cx="0" cy="762000"/>
          </a:xfrm>
          <a:prstGeom prst="line">
            <a:avLst/>
          </a:prstGeom>
          <a:noFill/>
          <a:ln w="76200">
            <a:solidFill>
              <a:schemeClr val="tx1"/>
            </a:solidFill>
            <a:prstDash val="sysDot"/>
            <a:round/>
            <a:headEnd/>
            <a:tailEnd type="triangle" w="med" len="med"/>
          </a:ln>
          <a:effectLst/>
        </p:spPr>
        <p:txBody>
          <a:bodyPr wrap="square" anchor="ctr">
            <a:spAutoFit/>
          </a:bodyPr>
          <a:lstStyle/>
          <a:p>
            <a:endParaRPr lang="en-US">
              <a:solidFill>
                <a:srgbClr val="000000"/>
              </a:solidFill>
            </a:endParaRPr>
          </a:p>
        </p:txBody>
      </p:sp>
      <p:sp>
        <p:nvSpPr>
          <p:cNvPr id="1466382" name="Text Box 14"/>
          <p:cNvSpPr txBox="1">
            <a:spLocks noChangeArrowheads="1"/>
          </p:cNvSpPr>
          <p:nvPr/>
        </p:nvSpPr>
        <p:spPr bwMode="auto">
          <a:xfrm>
            <a:off x="4267201" y="4724400"/>
            <a:ext cx="1096963" cy="457200"/>
          </a:xfrm>
          <a:prstGeom prst="rect">
            <a:avLst/>
          </a:prstGeom>
          <a:noFill/>
          <a:ln w="28575">
            <a:noFill/>
            <a:miter lim="800000"/>
            <a:headEnd/>
            <a:tailEnd/>
          </a:ln>
          <a:effectLst/>
        </p:spPr>
        <p:txBody>
          <a:bodyPr wrap="none">
            <a:spAutoFit/>
          </a:bodyPr>
          <a:lstStyle/>
          <a:p>
            <a:r>
              <a:rPr lang="en-US" sz="2400" b="1" dirty="0">
                <a:solidFill>
                  <a:srgbClr val="000000"/>
                </a:solidFill>
                <a:latin typeface="Courier New" pitchFamily="49" charset="0"/>
              </a:rPr>
              <a:t>Relax</a:t>
            </a:r>
          </a:p>
        </p:txBody>
      </p:sp>
      <p:sp>
        <p:nvSpPr>
          <p:cNvPr id="1466384" name="Oval 16"/>
          <p:cNvSpPr>
            <a:spLocks noChangeArrowheads="1"/>
          </p:cNvSpPr>
          <p:nvPr/>
        </p:nvSpPr>
        <p:spPr bwMode="auto">
          <a:xfrm>
            <a:off x="9228138" y="4191674"/>
            <a:ext cx="525462" cy="519351"/>
          </a:xfrm>
          <a:prstGeom prst="ellipse">
            <a:avLst/>
          </a:prstGeom>
          <a:solidFill>
            <a:srgbClr val="FFFFFF"/>
          </a:solidFill>
          <a:ln w="28575">
            <a:solidFill>
              <a:schemeClr val="accent1"/>
            </a:solidFill>
            <a:round/>
            <a:headEnd/>
            <a:tailEnd/>
          </a:ln>
          <a:effectLst/>
        </p:spPr>
        <p:txBody>
          <a:bodyPr anchor="ctr">
            <a:spAutoFit/>
          </a:bodyPr>
          <a:lstStyle/>
          <a:p>
            <a:pPr algn="ctr"/>
            <a:r>
              <a:rPr lang="en-US" b="1">
                <a:solidFill>
                  <a:srgbClr val="000000"/>
                </a:solidFill>
                <a:latin typeface="Courier New" pitchFamily="49" charset="0"/>
              </a:rPr>
              <a:t>6</a:t>
            </a:r>
          </a:p>
        </p:txBody>
      </p:sp>
      <p:sp>
        <p:nvSpPr>
          <p:cNvPr id="1466385" name="Oval 17"/>
          <p:cNvSpPr>
            <a:spLocks noChangeArrowheads="1"/>
          </p:cNvSpPr>
          <p:nvPr/>
        </p:nvSpPr>
        <p:spPr bwMode="auto">
          <a:xfrm>
            <a:off x="6789738" y="4207549"/>
            <a:ext cx="525462" cy="519351"/>
          </a:xfrm>
          <a:prstGeom prst="ellipse">
            <a:avLst/>
          </a:prstGeom>
          <a:solidFill>
            <a:srgbClr val="FFFFFF"/>
          </a:solidFill>
          <a:ln w="28575">
            <a:solidFill>
              <a:schemeClr val="accent1"/>
            </a:solidFill>
            <a:round/>
            <a:headEnd/>
            <a:tailEnd/>
          </a:ln>
          <a:effectLst/>
        </p:spPr>
        <p:txBody>
          <a:bodyPr anchor="ctr">
            <a:spAutoFit/>
          </a:bodyPr>
          <a:lstStyle/>
          <a:p>
            <a:pPr algn="ctr"/>
            <a:r>
              <a:rPr lang="en-US" b="1">
                <a:solidFill>
                  <a:srgbClr val="000000"/>
                </a:solidFill>
                <a:latin typeface="Courier New" pitchFamily="49" charset="0"/>
              </a:rPr>
              <a:t>5</a:t>
            </a:r>
          </a:p>
        </p:txBody>
      </p:sp>
      <p:cxnSp>
        <p:nvCxnSpPr>
          <p:cNvPr id="1466386" name="AutoShape 18"/>
          <p:cNvCxnSpPr>
            <a:cxnSpLocks noChangeShapeType="1"/>
            <a:stCxn id="1466385" idx="6"/>
            <a:endCxn id="1466384" idx="2"/>
          </p:cNvCxnSpPr>
          <p:nvPr/>
        </p:nvCxnSpPr>
        <p:spPr bwMode="auto">
          <a:xfrm flipV="1">
            <a:off x="7315200" y="4451350"/>
            <a:ext cx="1912938" cy="15875"/>
          </a:xfrm>
          <a:prstGeom prst="straightConnector1">
            <a:avLst/>
          </a:prstGeom>
          <a:noFill/>
          <a:ln w="28575">
            <a:solidFill>
              <a:schemeClr val="accent1"/>
            </a:solidFill>
            <a:round/>
            <a:headEnd/>
            <a:tailEnd type="triangle" w="med" len="med"/>
          </a:ln>
          <a:effectLst/>
        </p:spPr>
      </p:cxnSp>
      <p:sp>
        <p:nvSpPr>
          <p:cNvPr id="1466387" name="Text Box 19"/>
          <p:cNvSpPr txBox="1">
            <a:spLocks noChangeArrowheads="1"/>
          </p:cNvSpPr>
          <p:nvPr/>
        </p:nvSpPr>
        <p:spPr bwMode="auto">
          <a:xfrm>
            <a:off x="8015951" y="4114801"/>
            <a:ext cx="322524" cy="369332"/>
          </a:xfrm>
          <a:prstGeom prst="rect">
            <a:avLst/>
          </a:prstGeom>
          <a:noFill/>
          <a:ln w="28575">
            <a:noFill/>
            <a:miter lim="800000"/>
            <a:headEnd/>
            <a:tailEnd/>
          </a:ln>
          <a:effectLst/>
        </p:spPr>
        <p:txBody>
          <a:bodyPr wrap="none">
            <a:spAutoFit/>
          </a:bodyPr>
          <a:lstStyle/>
          <a:p>
            <a:pPr algn="ctr"/>
            <a:r>
              <a:rPr lang="en-US" b="1">
                <a:solidFill>
                  <a:srgbClr val="000000"/>
                </a:solidFill>
                <a:latin typeface="Courier New" pitchFamily="49" charset="0"/>
              </a:rPr>
              <a:t>2</a:t>
            </a:r>
          </a:p>
        </p:txBody>
      </p:sp>
      <p:sp>
        <p:nvSpPr>
          <p:cNvPr id="1466388" name="Oval 20"/>
          <p:cNvSpPr>
            <a:spLocks noChangeArrowheads="1"/>
          </p:cNvSpPr>
          <p:nvPr/>
        </p:nvSpPr>
        <p:spPr bwMode="auto">
          <a:xfrm>
            <a:off x="9220200" y="5426749"/>
            <a:ext cx="525462" cy="519351"/>
          </a:xfrm>
          <a:prstGeom prst="ellipse">
            <a:avLst/>
          </a:prstGeom>
          <a:solidFill>
            <a:srgbClr val="FFFFFF"/>
          </a:solidFill>
          <a:ln w="28575">
            <a:solidFill>
              <a:schemeClr val="accent1"/>
            </a:solidFill>
            <a:round/>
            <a:headEnd/>
            <a:tailEnd/>
          </a:ln>
          <a:effectLst/>
        </p:spPr>
        <p:txBody>
          <a:bodyPr anchor="ctr">
            <a:spAutoFit/>
          </a:bodyPr>
          <a:lstStyle/>
          <a:p>
            <a:pPr algn="ctr"/>
            <a:r>
              <a:rPr lang="en-US" b="1">
                <a:solidFill>
                  <a:srgbClr val="000000"/>
                </a:solidFill>
                <a:latin typeface="Courier New" pitchFamily="49" charset="0"/>
              </a:rPr>
              <a:t>6</a:t>
            </a:r>
          </a:p>
        </p:txBody>
      </p:sp>
      <p:sp>
        <p:nvSpPr>
          <p:cNvPr id="1466389" name="Oval 21"/>
          <p:cNvSpPr>
            <a:spLocks noChangeArrowheads="1"/>
          </p:cNvSpPr>
          <p:nvPr/>
        </p:nvSpPr>
        <p:spPr bwMode="auto">
          <a:xfrm>
            <a:off x="6781800" y="5442624"/>
            <a:ext cx="525462" cy="519351"/>
          </a:xfrm>
          <a:prstGeom prst="ellipse">
            <a:avLst/>
          </a:prstGeom>
          <a:solidFill>
            <a:srgbClr val="FFFFFF"/>
          </a:solidFill>
          <a:ln w="28575">
            <a:solidFill>
              <a:schemeClr val="accent1"/>
            </a:solidFill>
            <a:round/>
            <a:headEnd/>
            <a:tailEnd/>
          </a:ln>
          <a:effectLst/>
        </p:spPr>
        <p:txBody>
          <a:bodyPr anchor="ctr">
            <a:spAutoFit/>
          </a:bodyPr>
          <a:lstStyle/>
          <a:p>
            <a:pPr algn="ctr"/>
            <a:r>
              <a:rPr lang="en-US" b="1">
                <a:solidFill>
                  <a:srgbClr val="000000"/>
                </a:solidFill>
                <a:latin typeface="Courier New" pitchFamily="49" charset="0"/>
              </a:rPr>
              <a:t>5</a:t>
            </a:r>
          </a:p>
        </p:txBody>
      </p:sp>
      <p:cxnSp>
        <p:nvCxnSpPr>
          <p:cNvPr id="1466390" name="AutoShape 22"/>
          <p:cNvCxnSpPr>
            <a:cxnSpLocks noChangeShapeType="1"/>
            <a:stCxn id="1466389" idx="6"/>
            <a:endCxn id="1466388" idx="2"/>
          </p:cNvCxnSpPr>
          <p:nvPr/>
        </p:nvCxnSpPr>
        <p:spPr bwMode="auto">
          <a:xfrm flipV="1">
            <a:off x="7307262" y="5686425"/>
            <a:ext cx="1912938" cy="15875"/>
          </a:xfrm>
          <a:prstGeom prst="straightConnector1">
            <a:avLst/>
          </a:prstGeom>
          <a:noFill/>
          <a:ln w="28575">
            <a:solidFill>
              <a:schemeClr val="accent1"/>
            </a:solidFill>
            <a:round/>
            <a:headEnd/>
            <a:tailEnd type="triangle" w="med" len="med"/>
          </a:ln>
          <a:effectLst/>
        </p:spPr>
      </p:cxnSp>
      <p:sp>
        <p:nvSpPr>
          <p:cNvPr id="1466391" name="Text Box 23"/>
          <p:cNvSpPr txBox="1">
            <a:spLocks noChangeArrowheads="1"/>
          </p:cNvSpPr>
          <p:nvPr/>
        </p:nvSpPr>
        <p:spPr bwMode="auto">
          <a:xfrm>
            <a:off x="8008013" y="5349876"/>
            <a:ext cx="322524" cy="369332"/>
          </a:xfrm>
          <a:prstGeom prst="rect">
            <a:avLst/>
          </a:prstGeom>
          <a:noFill/>
          <a:ln w="28575">
            <a:noFill/>
            <a:miter lim="800000"/>
            <a:headEnd/>
            <a:tailEnd/>
          </a:ln>
          <a:effectLst/>
        </p:spPr>
        <p:txBody>
          <a:bodyPr wrap="none">
            <a:spAutoFit/>
          </a:bodyPr>
          <a:lstStyle/>
          <a:p>
            <a:pPr algn="ctr"/>
            <a:r>
              <a:rPr lang="en-US" b="1">
                <a:solidFill>
                  <a:srgbClr val="000000"/>
                </a:solidFill>
                <a:latin typeface="Courier New" pitchFamily="49" charset="0"/>
              </a:rPr>
              <a:t>2</a:t>
            </a:r>
          </a:p>
        </p:txBody>
      </p:sp>
      <p:sp>
        <p:nvSpPr>
          <p:cNvPr id="1466392" name="Line 24"/>
          <p:cNvSpPr>
            <a:spLocks noChangeShapeType="1"/>
          </p:cNvSpPr>
          <p:nvPr/>
        </p:nvSpPr>
        <p:spPr bwMode="auto">
          <a:xfrm>
            <a:off x="8153400" y="4648200"/>
            <a:ext cx="0" cy="685800"/>
          </a:xfrm>
          <a:prstGeom prst="line">
            <a:avLst/>
          </a:prstGeom>
          <a:noFill/>
          <a:ln w="76200">
            <a:solidFill>
              <a:schemeClr val="tx1"/>
            </a:solidFill>
            <a:prstDash val="sysDot"/>
            <a:round/>
            <a:headEnd/>
            <a:tailEnd type="triangle" w="med" len="med"/>
          </a:ln>
          <a:effectLst/>
        </p:spPr>
        <p:txBody>
          <a:bodyPr anchor="ctr">
            <a:spAutoFit/>
          </a:bodyPr>
          <a:lstStyle/>
          <a:p>
            <a:endParaRPr lang="en-US">
              <a:solidFill>
                <a:srgbClr val="000000"/>
              </a:solidFill>
            </a:endParaRPr>
          </a:p>
        </p:txBody>
      </p:sp>
      <p:sp>
        <p:nvSpPr>
          <p:cNvPr id="1466393" name="Text Box 25"/>
          <p:cNvSpPr txBox="1">
            <a:spLocks noChangeArrowheads="1"/>
          </p:cNvSpPr>
          <p:nvPr/>
        </p:nvSpPr>
        <p:spPr bwMode="auto">
          <a:xfrm>
            <a:off x="8229600" y="4648200"/>
            <a:ext cx="1096962" cy="457200"/>
          </a:xfrm>
          <a:prstGeom prst="rect">
            <a:avLst/>
          </a:prstGeom>
          <a:noFill/>
          <a:ln w="28575">
            <a:noFill/>
            <a:miter lim="800000"/>
            <a:headEnd/>
            <a:tailEnd/>
          </a:ln>
          <a:effectLst/>
        </p:spPr>
        <p:txBody>
          <a:bodyPr wrap="none">
            <a:spAutoFit/>
          </a:bodyPr>
          <a:lstStyle/>
          <a:p>
            <a:r>
              <a:rPr lang="en-US" sz="2400" b="1" dirty="0">
                <a:solidFill>
                  <a:srgbClr val="000000"/>
                </a:solidFill>
                <a:latin typeface="Courier New" pitchFamily="49" charset="0"/>
              </a:rPr>
              <a:t>Relax</a:t>
            </a:r>
          </a:p>
        </p:txBody>
      </p:sp>
      <p:sp>
        <p:nvSpPr>
          <p:cNvPr id="26" name="TextBox 25"/>
          <p:cNvSpPr txBox="1"/>
          <p:nvPr/>
        </p:nvSpPr>
        <p:spPr>
          <a:xfrm>
            <a:off x="2895600" y="4724400"/>
            <a:ext cx="325730" cy="369332"/>
          </a:xfrm>
          <a:prstGeom prst="rect">
            <a:avLst/>
          </a:prstGeom>
          <a:noFill/>
        </p:spPr>
        <p:txBody>
          <a:bodyPr wrap="none" rtlCol="0">
            <a:spAutoFit/>
          </a:bodyPr>
          <a:lstStyle/>
          <a:p>
            <a:r>
              <a:rPr lang="en-US" b="1" i="1" dirty="0"/>
              <a:t>u</a:t>
            </a:r>
          </a:p>
        </p:txBody>
      </p:sp>
      <p:sp>
        <p:nvSpPr>
          <p:cNvPr id="27" name="TextBox 26"/>
          <p:cNvSpPr txBox="1"/>
          <p:nvPr/>
        </p:nvSpPr>
        <p:spPr>
          <a:xfrm>
            <a:off x="5562600" y="4648200"/>
            <a:ext cx="312906" cy="369332"/>
          </a:xfrm>
          <a:prstGeom prst="rect">
            <a:avLst/>
          </a:prstGeom>
          <a:noFill/>
        </p:spPr>
        <p:txBody>
          <a:bodyPr wrap="none" rtlCol="0">
            <a:spAutoFit/>
          </a:bodyPr>
          <a:lstStyle/>
          <a:p>
            <a:r>
              <a:rPr lang="en-US" b="1" i="1" dirty="0"/>
              <a:t>v</a:t>
            </a:r>
          </a:p>
        </p:txBody>
      </p:sp>
      <p:sp>
        <p:nvSpPr>
          <p:cNvPr id="28" name="TextBox 27"/>
          <p:cNvSpPr txBox="1"/>
          <p:nvPr/>
        </p:nvSpPr>
        <p:spPr>
          <a:xfrm>
            <a:off x="6934200" y="4724400"/>
            <a:ext cx="325730" cy="369332"/>
          </a:xfrm>
          <a:prstGeom prst="rect">
            <a:avLst/>
          </a:prstGeom>
          <a:noFill/>
        </p:spPr>
        <p:txBody>
          <a:bodyPr wrap="none" rtlCol="0">
            <a:spAutoFit/>
          </a:bodyPr>
          <a:lstStyle/>
          <a:p>
            <a:r>
              <a:rPr lang="en-US" b="1" i="1" dirty="0"/>
              <a:t>u</a:t>
            </a:r>
          </a:p>
        </p:txBody>
      </p:sp>
      <p:sp>
        <p:nvSpPr>
          <p:cNvPr id="29" name="TextBox 28"/>
          <p:cNvSpPr txBox="1"/>
          <p:nvPr/>
        </p:nvSpPr>
        <p:spPr>
          <a:xfrm>
            <a:off x="9601200" y="4648200"/>
            <a:ext cx="312906" cy="369332"/>
          </a:xfrm>
          <a:prstGeom prst="rect">
            <a:avLst/>
          </a:prstGeom>
          <a:noFill/>
        </p:spPr>
        <p:txBody>
          <a:bodyPr wrap="none" rtlCol="0">
            <a:spAutoFit/>
          </a:bodyPr>
          <a:lstStyle/>
          <a:p>
            <a:r>
              <a:rPr lang="en-US" b="1" i="1" dirty="0"/>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66382"/>
                                        </p:tgtEl>
                                        <p:attrNameLst>
                                          <p:attrName>style.visibility</p:attrName>
                                        </p:attrNameLst>
                                      </p:cBhvr>
                                      <p:to>
                                        <p:strVal val="visible"/>
                                      </p:to>
                                    </p:set>
                                    <p:animEffect transition="in" filter="wipe(up)">
                                      <p:cBhvr>
                                        <p:cTn id="7" dur="500"/>
                                        <p:tgtEl>
                                          <p:spTgt spid="146638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66381"/>
                                        </p:tgtEl>
                                        <p:attrNameLst>
                                          <p:attrName>style.visibility</p:attrName>
                                        </p:attrNameLst>
                                      </p:cBhvr>
                                      <p:to>
                                        <p:strVal val="visible"/>
                                      </p:to>
                                    </p:set>
                                    <p:animEffect transition="in" filter="wipe(up)">
                                      <p:cBhvr>
                                        <p:cTn id="10" dur="500"/>
                                        <p:tgtEl>
                                          <p:spTgt spid="146638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66377"/>
                                        </p:tgtEl>
                                        <p:attrNameLst>
                                          <p:attrName>style.visibility</p:attrName>
                                        </p:attrNameLst>
                                      </p:cBhvr>
                                      <p:to>
                                        <p:strVal val="visible"/>
                                      </p:to>
                                    </p:set>
                                    <p:animEffect transition="in" filter="wipe(up)">
                                      <p:cBhvr>
                                        <p:cTn id="13" dur="500"/>
                                        <p:tgtEl>
                                          <p:spTgt spid="146637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66378"/>
                                        </p:tgtEl>
                                        <p:attrNameLst>
                                          <p:attrName>style.visibility</p:attrName>
                                        </p:attrNameLst>
                                      </p:cBhvr>
                                      <p:to>
                                        <p:strVal val="visible"/>
                                      </p:to>
                                    </p:set>
                                    <p:animEffect transition="in" filter="wipe(up)">
                                      <p:cBhvr>
                                        <p:cTn id="16" dur="500"/>
                                        <p:tgtEl>
                                          <p:spTgt spid="1466378"/>
                                        </p:tgtEl>
                                      </p:cBhvr>
                                    </p:animEffect>
                                  </p:childTnLst>
                                </p:cTn>
                              </p:par>
                              <p:par>
                                <p:cTn id="17" presetID="22" presetClass="entr" presetSubtype="1" fill="hold" nodeType="withEffect">
                                  <p:stCondLst>
                                    <p:cond delay="0"/>
                                  </p:stCondLst>
                                  <p:childTnLst>
                                    <p:set>
                                      <p:cBhvr>
                                        <p:cTn id="18" dur="1" fill="hold">
                                          <p:stCondLst>
                                            <p:cond delay="0"/>
                                          </p:stCondLst>
                                        </p:cTn>
                                        <p:tgtEl>
                                          <p:spTgt spid="1466379"/>
                                        </p:tgtEl>
                                        <p:attrNameLst>
                                          <p:attrName>style.visibility</p:attrName>
                                        </p:attrNameLst>
                                      </p:cBhvr>
                                      <p:to>
                                        <p:strVal val="visible"/>
                                      </p:to>
                                    </p:set>
                                    <p:animEffect transition="in" filter="wipe(up)">
                                      <p:cBhvr>
                                        <p:cTn id="19" dur="500"/>
                                        <p:tgtEl>
                                          <p:spTgt spid="146637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466380"/>
                                        </p:tgtEl>
                                        <p:attrNameLst>
                                          <p:attrName>style.visibility</p:attrName>
                                        </p:attrNameLst>
                                      </p:cBhvr>
                                      <p:to>
                                        <p:strVal val="visible"/>
                                      </p:to>
                                    </p:set>
                                    <p:animEffect transition="in" filter="wipe(up)">
                                      <p:cBhvr>
                                        <p:cTn id="22" dur="500"/>
                                        <p:tgtEl>
                                          <p:spTgt spid="14663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66384"/>
                                        </p:tgtEl>
                                        <p:attrNameLst>
                                          <p:attrName>style.visibility</p:attrName>
                                        </p:attrNameLst>
                                      </p:cBhvr>
                                      <p:to>
                                        <p:strVal val="visible"/>
                                      </p:to>
                                    </p:set>
                                    <p:animEffect transition="in" filter="fade">
                                      <p:cBhvr>
                                        <p:cTn id="27" dur="2000"/>
                                        <p:tgtEl>
                                          <p:spTgt spid="146638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66385"/>
                                        </p:tgtEl>
                                        <p:attrNameLst>
                                          <p:attrName>style.visibility</p:attrName>
                                        </p:attrNameLst>
                                      </p:cBhvr>
                                      <p:to>
                                        <p:strVal val="visible"/>
                                      </p:to>
                                    </p:set>
                                    <p:animEffect transition="in" filter="fade">
                                      <p:cBhvr>
                                        <p:cTn id="30" dur="2000"/>
                                        <p:tgtEl>
                                          <p:spTgt spid="1466385"/>
                                        </p:tgtEl>
                                      </p:cBhvr>
                                    </p:animEffect>
                                  </p:childTnLst>
                                </p:cTn>
                              </p:par>
                              <p:par>
                                <p:cTn id="31" presetID="10" presetClass="entr" presetSubtype="0" fill="hold" nodeType="withEffect">
                                  <p:stCondLst>
                                    <p:cond delay="0"/>
                                  </p:stCondLst>
                                  <p:childTnLst>
                                    <p:set>
                                      <p:cBhvr>
                                        <p:cTn id="32" dur="1" fill="hold">
                                          <p:stCondLst>
                                            <p:cond delay="0"/>
                                          </p:stCondLst>
                                        </p:cTn>
                                        <p:tgtEl>
                                          <p:spTgt spid="1466386"/>
                                        </p:tgtEl>
                                        <p:attrNameLst>
                                          <p:attrName>style.visibility</p:attrName>
                                        </p:attrNameLst>
                                      </p:cBhvr>
                                      <p:to>
                                        <p:strVal val="visible"/>
                                      </p:to>
                                    </p:set>
                                    <p:animEffect transition="in" filter="fade">
                                      <p:cBhvr>
                                        <p:cTn id="33" dur="2000"/>
                                        <p:tgtEl>
                                          <p:spTgt spid="146638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66387"/>
                                        </p:tgtEl>
                                        <p:attrNameLst>
                                          <p:attrName>style.visibility</p:attrName>
                                        </p:attrNameLst>
                                      </p:cBhvr>
                                      <p:to>
                                        <p:strVal val="visible"/>
                                      </p:to>
                                    </p:set>
                                    <p:animEffect transition="in" filter="fade">
                                      <p:cBhvr>
                                        <p:cTn id="36" dur="2000"/>
                                        <p:tgtEl>
                                          <p:spTgt spid="146638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fade">
                                      <p:cBhvr>
                                        <p:cTn id="39" dur="2000"/>
                                        <p:tgtEl>
                                          <p:spTgt spid="28">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66388"/>
                                        </p:tgtEl>
                                        <p:attrNameLst>
                                          <p:attrName>style.visibility</p:attrName>
                                        </p:attrNameLst>
                                      </p:cBhvr>
                                      <p:to>
                                        <p:strVal val="visible"/>
                                      </p:to>
                                    </p:set>
                                    <p:animEffect transition="in" filter="wipe(up)">
                                      <p:cBhvr>
                                        <p:cTn id="47" dur="500"/>
                                        <p:tgtEl>
                                          <p:spTgt spid="146638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466389"/>
                                        </p:tgtEl>
                                        <p:attrNameLst>
                                          <p:attrName>style.visibility</p:attrName>
                                        </p:attrNameLst>
                                      </p:cBhvr>
                                      <p:to>
                                        <p:strVal val="visible"/>
                                      </p:to>
                                    </p:set>
                                    <p:animEffect transition="in" filter="wipe(up)">
                                      <p:cBhvr>
                                        <p:cTn id="50" dur="500"/>
                                        <p:tgtEl>
                                          <p:spTgt spid="1466389"/>
                                        </p:tgtEl>
                                      </p:cBhvr>
                                    </p:animEffect>
                                  </p:childTnLst>
                                </p:cTn>
                              </p:par>
                              <p:par>
                                <p:cTn id="51" presetID="22" presetClass="entr" presetSubtype="1" fill="hold" nodeType="withEffect">
                                  <p:stCondLst>
                                    <p:cond delay="0"/>
                                  </p:stCondLst>
                                  <p:childTnLst>
                                    <p:set>
                                      <p:cBhvr>
                                        <p:cTn id="52" dur="1" fill="hold">
                                          <p:stCondLst>
                                            <p:cond delay="0"/>
                                          </p:stCondLst>
                                        </p:cTn>
                                        <p:tgtEl>
                                          <p:spTgt spid="1466390"/>
                                        </p:tgtEl>
                                        <p:attrNameLst>
                                          <p:attrName>style.visibility</p:attrName>
                                        </p:attrNameLst>
                                      </p:cBhvr>
                                      <p:to>
                                        <p:strVal val="visible"/>
                                      </p:to>
                                    </p:set>
                                    <p:animEffect transition="in" filter="wipe(up)">
                                      <p:cBhvr>
                                        <p:cTn id="53" dur="500"/>
                                        <p:tgtEl>
                                          <p:spTgt spid="146639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66391"/>
                                        </p:tgtEl>
                                        <p:attrNameLst>
                                          <p:attrName>style.visibility</p:attrName>
                                        </p:attrNameLst>
                                      </p:cBhvr>
                                      <p:to>
                                        <p:strVal val="visible"/>
                                      </p:to>
                                    </p:set>
                                    <p:animEffect transition="in" filter="wipe(up)">
                                      <p:cBhvr>
                                        <p:cTn id="56" dur="500"/>
                                        <p:tgtEl>
                                          <p:spTgt spid="146639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466392"/>
                                        </p:tgtEl>
                                        <p:attrNameLst>
                                          <p:attrName>style.visibility</p:attrName>
                                        </p:attrNameLst>
                                      </p:cBhvr>
                                      <p:to>
                                        <p:strVal val="visible"/>
                                      </p:to>
                                    </p:set>
                                    <p:animEffect transition="in" filter="wipe(up)">
                                      <p:cBhvr>
                                        <p:cTn id="59" dur="500"/>
                                        <p:tgtEl>
                                          <p:spTgt spid="1466392"/>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466393"/>
                                        </p:tgtEl>
                                        <p:attrNameLst>
                                          <p:attrName>style.visibility</p:attrName>
                                        </p:attrNameLst>
                                      </p:cBhvr>
                                      <p:to>
                                        <p:strVal val="visible"/>
                                      </p:to>
                                    </p:set>
                                    <p:animEffect transition="in" filter="wipe(up)">
                                      <p:cBhvr>
                                        <p:cTn id="62" dur="500"/>
                                        <p:tgtEl>
                                          <p:spTgt spid="146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377" grpId="0" animBg="1"/>
      <p:bldP spid="1466378" grpId="0" animBg="1"/>
      <p:bldP spid="1466380" grpId="0"/>
      <p:bldP spid="1466381" grpId="0" animBg="1"/>
      <p:bldP spid="1466382" grpId="0"/>
      <p:bldP spid="1466384" grpId="0" animBg="1"/>
      <p:bldP spid="1466385" grpId="0" animBg="1"/>
      <p:bldP spid="1466387" grpId="0"/>
      <p:bldP spid="1466388" grpId="0" animBg="1"/>
      <p:bldP spid="1466389" grpId="0" animBg="1"/>
      <p:bldP spid="1466391" grpId="0"/>
      <p:bldP spid="1466392" grpId="0" animBg="1"/>
      <p:bldP spid="1466393" grpId="0"/>
      <p:bldP spid="28" grpId="0" build="allAtOnce"/>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6" name="Picture 8" descr="sp04"/>
          <p:cNvPicPr>
            <a:picLocks noChangeAspect="1" noChangeArrowheads="1"/>
          </p:cNvPicPr>
          <p:nvPr/>
        </p:nvPicPr>
        <p:blipFill>
          <a:blip r:embed="rId2" cstate="print"/>
          <a:srcRect/>
          <a:stretch>
            <a:fillRect/>
          </a:stretch>
        </p:blipFill>
        <p:spPr bwMode="auto">
          <a:xfrm>
            <a:off x="4727576" y="4618038"/>
            <a:ext cx="2735263" cy="1619250"/>
          </a:xfrm>
          <a:prstGeom prst="rect">
            <a:avLst/>
          </a:prstGeom>
          <a:noFill/>
        </p:spPr>
      </p:pic>
      <p:sp>
        <p:nvSpPr>
          <p:cNvPr id="252930" name="Rectangle 2"/>
          <p:cNvSpPr>
            <a:spLocks noGrp="1" noChangeArrowheads="1"/>
          </p:cNvSpPr>
          <p:nvPr>
            <p:ph type="title"/>
          </p:nvPr>
        </p:nvSpPr>
        <p:spPr/>
        <p:txBody>
          <a:bodyPr/>
          <a:lstStyle/>
          <a:p>
            <a:r>
              <a:rPr lang="en-US"/>
              <a:t>Dijkstra’s Algorithm</a:t>
            </a:r>
          </a:p>
        </p:txBody>
      </p:sp>
      <p:sp>
        <p:nvSpPr>
          <p:cNvPr id="252931" name="Rectangle 3"/>
          <p:cNvSpPr>
            <a:spLocks noGrp="1" noChangeArrowheads="1"/>
          </p:cNvSpPr>
          <p:nvPr>
            <p:ph type="body" idx="1"/>
          </p:nvPr>
        </p:nvSpPr>
        <p:spPr/>
        <p:txBody>
          <a:bodyPr/>
          <a:lstStyle/>
          <a:p>
            <a:r>
              <a:rPr lang="en-US" dirty="0"/>
              <a:t>In </a:t>
            </a:r>
            <a:r>
              <a:rPr lang="en-US" dirty="0" err="1"/>
              <a:t>Dijkstra’s</a:t>
            </a:r>
            <a:r>
              <a:rPr lang="en-US" dirty="0"/>
              <a:t> algorithm, we always take the next unvisited vertex which has the current shortest path from the starting vertex in the table.</a:t>
            </a:r>
          </a:p>
          <a:p>
            <a:r>
              <a:rPr lang="en-US" dirty="0"/>
              <a:t>This is vertex 2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Dijkstra’s Algorithm</a:t>
            </a:r>
          </a:p>
        </p:txBody>
      </p:sp>
      <p:sp>
        <p:nvSpPr>
          <p:cNvPr id="253955" name="Rectangle 3"/>
          <p:cNvSpPr>
            <a:spLocks noGrp="1" noChangeArrowheads="1"/>
          </p:cNvSpPr>
          <p:nvPr>
            <p:ph type="body" idx="1"/>
          </p:nvPr>
        </p:nvSpPr>
        <p:spPr/>
        <p:txBody>
          <a:bodyPr/>
          <a:lstStyle/>
          <a:p>
            <a:r>
              <a:rPr lang="en-US"/>
              <a:t>We can try to update the shortest paths to vertices 3 and 6 (both of length 5) however:</a:t>
            </a:r>
          </a:p>
          <a:p>
            <a:pPr lvl="1"/>
            <a:r>
              <a:rPr lang="en-US"/>
              <a:t>there already exists a path of length 8 &lt; 10 to vertex 5 (10 = </a:t>
            </a:r>
            <a:r>
              <a:rPr lang="en-US">
                <a:solidFill>
                  <a:schemeClr val="hlink"/>
                </a:solidFill>
              </a:rPr>
              <a:t>4</a:t>
            </a:r>
            <a:r>
              <a:rPr lang="en-US"/>
              <a:t> + 6)</a:t>
            </a:r>
          </a:p>
          <a:p>
            <a:pPr lvl="1"/>
            <a:r>
              <a:rPr lang="en-US"/>
              <a:t>we already know the shortest path to 4 is 1</a:t>
            </a:r>
          </a:p>
        </p:txBody>
      </p:sp>
      <p:pic>
        <p:nvPicPr>
          <p:cNvPr id="253960" name="Picture 8" descr="sp05"/>
          <p:cNvPicPr>
            <a:picLocks noChangeAspect="1" noChangeArrowheads="1"/>
          </p:cNvPicPr>
          <p:nvPr/>
        </p:nvPicPr>
        <p:blipFill>
          <a:blip r:embed="rId2" cstate="print"/>
          <a:srcRect/>
          <a:stretch>
            <a:fillRect/>
          </a:stretch>
        </p:blipFill>
        <p:spPr bwMode="auto">
          <a:xfrm>
            <a:off x="4727576" y="4618038"/>
            <a:ext cx="2735263" cy="16192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Dijkstra’s Algorithm</a:t>
            </a:r>
          </a:p>
        </p:txBody>
      </p:sp>
      <p:sp>
        <p:nvSpPr>
          <p:cNvPr id="254979" name="Rectangle 3"/>
          <p:cNvSpPr>
            <a:spLocks noGrp="1" noChangeArrowheads="1"/>
          </p:cNvSpPr>
          <p:nvPr>
            <p:ph type="body" idx="1"/>
          </p:nvPr>
        </p:nvSpPr>
        <p:spPr/>
        <p:txBody>
          <a:bodyPr/>
          <a:lstStyle/>
          <a:p>
            <a:r>
              <a:rPr lang="en-US"/>
              <a:t>To keep track of those vertices to which no path has reached, we can assign those vertices an initial distance of either</a:t>
            </a:r>
          </a:p>
          <a:p>
            <a:pPr lvl="1"/>
            <a:r>
              <a:rPr lang="en-US"/>
              <a:t>infinity (∞ ),</a:t>
            </a:r>
          </a:p>
          <a:p>
            <a:pPr lvl="1"/>
            <a:r>
              <a:rPr lang="en-US"/>
              <a:t>a number larger than any possible path, or</a:t>
            </a:r>
          </a:p>
          <a:p>
            <a:pPr lvl="1"/>
            <a:r>
              <a:rPr lang="en-US"/>
              <a:t>a negative number</a:t>
            </a:r>
          </a:p>
          <a:p>
            <a:r>
              <a:rPr lang="en-US"/>
              <a:t>For demonstration purposes, we will use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Dijkstra’s Algorithm</a:t>
            </a:r>
          </a:p>
        </p:txBody>
      </p:sp>
      <p:sp>
        <p:nvSpPr>
          <p:cNvPr id="276483" name="Rectangle 3"/>
          <p:cNvSpPr>
            <a:spLocks noGrp="1" noChangeArrowheads="1"/>
          </p:cNvSpPr>
          <p:nvPr>
            <p:ph type="body" idx="1"/>
          </p:nvPr>
        </p:nvSpPr>
        <p:spPr/>
        <p:txBody>
          <a:bodyPr/>
          <a:lstStyle/>
          <a:p>
            <a:r>
              <a:rPr lang="en-US" dirty="0"/>
              <a:t>As well as finding the length of the shortest path, we’d like to find the corresponding shortest path</a:t>
            </a:r>
          </a:p>
          <a:p>
            <a:r>
              <a:rPr lang="en-US" dirty="0"/>
              <a:t>Each time we update the shortest distance to a particular vertex, we will keep track of the predecessor used to reach this vertex on the shortest path.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a:t>Dijkstra’s Algorithm</a:t>
            </a:r>
          </a:p>
        </p:txBody>
      </p:sp>
      <p:sp>
        <p:nvSpPr>
          <p:cNvPr id="277507" name="Rectangle 3"/>
          <p:cNvSpPr>
            <a:spLocks noGrp="1" noChangeArrowheads="1"/>
          </p:cNvSpPr>
          <p:nvPr>
            <p:ph type="body" idx="1"/>
          </p:nvPr>
        </p:nvSpPr>
        <p:spPr/>
        <p:txBody>
          <a:bodyPr/>
          <a:lstStyle/>
          <a:p>
            <a:r>
              <a:rPr lang="en-US" dirty="0"/>
              <a:t>We will store a table of pointers, each initially 0</a:t>
            </a:r>
          </a:p>
          <a:p>
            <a:r>
              <a:rPr lang="en-US" dirty="0"/>
              <a:t>This table will be updated each</a:t>
            </a:r>
            <a:br>
              <a:rPr lang="en-US" dirty="0"/>
            </a:br>
            <a:r>
              <a:rPr lang="en-US" dirty="0"/>
              <a:t>time a distance is updated</a:t>
            </a:r>
          </a:p>
          <a:p>
            <a:endParaRPr lang="en-US" dirty="0"/>
          </a:p>
          <a:p>
            <a:pPr>
              <a:buFontTx/>
              <a:buNone/>
            </a:pPr>
            <a:endParaRPr lang="en-US" dirty="0"/>
          </a:p>
        </p:txBody>
      </p:sp>
      <p:graphicFrame>
        <p:nvGraphicFramePr>
          <p:cNvPr id="277508" name="Group 4"/>
          <p:cNvGraphicFramePr>
            <a:graphicFrameLocks noGrp="1"/>
          </p:cNvGraphicFramePr>
          <p:nvPr/>
        </p:nvGraphicFramePr>
        <p:xfrm>
          <a:off x="8688389" y="2781300"/>
          <a:ext cx="1584325" cy="3647440"/>
        </p:xfrm>
        <a:graphic>
          <a:graphicData uri="http://schemas.openxmlformats.org/drawingml/2006/table">
            <a:tbl>
              <a:tblPr/>
              <a:tblGrid>
                <a:gridCol w="792162">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277540" name="Picture 36" descr="sp00"/>
          <p:cNvPicPr>
            <a:picLocks noChangeAspect="1" noChangeArrowheads="1"/>
          </p:cNvPicPr>
          <p:nvPr/>
        </p:nvPicPr>
        <p:blipFill>
          <a:blip r:embed="rId2" cstate="print"/>
          <a:srcRect/>
          <a:stretch>
            <a:fillRect/>
          </a:stretch>
        </p:blipFill>
        <p:spPr bwMode="auto">
          <a:xfrm>
            <a:off x="5016500" y="4078288"/>
            <a:ext cx="2374900" cy="23749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t>Dijkstra’s Algorithm</a:t>
            </a:r>
          </a:p>
        </p:txBody>
      </p:sp>
      <p:sp>
        <p:nvSpPr>
          <p:cNvPr id="278531" name="Rectangle 3"/>
          <p:cNvSpPr>
            <a:spLocks noGrp="1" noChangeArrowheads="1"/>
          </p:cNvSpPr>
          <p:nvPr>
            <p:ph type="body" idx="1"/>
          </p:nvPr>
        </p:nvSpPr>
        <p:spPr/>
        <p:txBody>
          <a:bodyPr/>
          <a:lstStyle/>
          <a:p>
            <a:r>
              <a:rPr lang="en-US"/>
              <a:t>Graphically, we will display the reference to the preceding vertex by a red arrow</a:t>
            </a:r>
          </a:p>
          <a:p>
            <a:pPr lvl="1"/>
            <a:r>
              <a:rPr lang="en-US"/>
              <a:t>if the distance to a vertex is ∞, there will be no preceding vertex</a:t>
            </a:r>
          </a:p>
          <a:p>
            <a:pPr lvl="1"/>
            <a:r>
              <a:rPr lang="en-US"/>
              <a:t>otherwise, there will be exactly one preceding vertex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Dijkstra’s Algorithm</a:t>
            </a:r>
          </a:p>
        </p:txBody>
      </p:sp>
      <p:sp>
        <p:nvSpPr>
          <p:cNvPr id="257027" name="Rectangle 3"/>
          <p:cNvSpPr>
            <a:spLocks noGrp="1" noChangeArrowheads="1"/>
          </p:cNvSpPr>
          <p:nvPr>
            <p:ph type="body" idx="1"/>
          </p:nvPr>
        </p:nvSpPr>
        <p:spPr/>
        <p:txBody>
          <a:bodyPr/>
          <a:lstStyle/>
          <a:p>
            <a:r>
              <a:rPr lang="en-US" dirty="0"/>
              <a:t>Thus, for our initialization:</a:t>
            </a:r>
          </a:p>
          <a:p>
            <a:pPr lvl="1"/>
            <a:r>
              <a:rPr lang="en-US" dirty="0"/>
              <a:t>we set the current distance to the initial vertex as 0</a:t>
            </a:r>
          </a:p>
          <a:p>
            <a:pPr lvl="1"/>
            <a:r>
              <a:rPr lang="en-US" dirty="0"/>
              <a:t>for all other vertices, we set the current distance to ∞</a:t>
            </a:r>
          </a:p>
          <a:p>
            <a:pPr lvl="1"/>
            <a:r>
              <a:rPr lang="en-US" dirty="0"/>
              <a:t>all vertices are initially marked as unvisited</a:t>
            </a:r>
          </a:p>
          <a:p>
            <a:pPr lvl="1"/>
            <a:r>
              <a:rPr lang="en-US" dirty="0"/>
              <a:t>set the previous pointer for all vertices to null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t>Applications</a:t>
            </a:r>
          </a:p>
        </p:txBody>
      </p:sp>
      <p:sp>
        <p:nvSpPr>
          <p:cNvPr id="227331" name="Rectangle 3"/>
          <p:cNvSpPr>
            <a:spLocks noGrp="1" noChangeArrowheads="1"/>
          </p:cNvSpPr>
          <p:nvPr>
            <p:ph type="body" idx="1"/>
          </p:nvPr>
        </p:nvSpPr>
        <p:spPr/>
        <p:txBody>
          <a:bodyPr/>
          <a:lstStyle/>
          <a:p>
            <a:r>
              <a:rPr lang="en-US" dirty="0"/>
              <a:t>One application is circuit design:  the time it takes for a change in input to affect an output depends on the shortest path</a:t>
            </a:r>
          </a:p>
        </p:txBody>
      </p:sp>
      <p:pic>
        <p:nvPicPr>
          <p:cNvPr id="227332" name="Picture 4"/>
          <p:cNvPicPr>
            <a:picLocks noChangeAspect="1" noChangeArrowheads="1"/>
          </p:cNvPicPr>
          <p:nvPr/>
        </p:nvPicPr>
        <p:blipFill>
          <a:blip r:embed="rId2" cstate="print"/>
          <a:srcRect/>
          <a:stretch>
            <a:fillRect/>
          </a:stretch>
        </p:blipFill>
        <p:spPr bwMode="auto">
          <a:xfrm>
            <a:off x="3962400" y="2819400"/>
            <a:ext cx="4953000" cy="3045860"/>
          </a:xfrm>
          <a:prstGeom prst="rect">
            <a:avLst/>
          </a:prstGeom>
          <a:noFill/>
          <a:ln w="9525">
            <a:noFill/>
            <a:miter lim="800000"/>
            <a:headEnd/>
            <a:tailEnd/>
          </a:ln>
          <a:effectLst/>
        </p:spPr>
      </p:pic>
      <p:sp>
        <p:nvSpPr>
          <p:cNvPr id="227335" name="Text Box 7"/>
          <p:cNvSpPr txBox="1">
            <a:spLocks noChangeArrowheads="1"/>
          </p:cNvSpPr>
          <p:nvPr/>
        </p:nvSpPr>
        <p:spPr bwMode="auto">
          <a:xfrm>
            <a:off x="6383338" y="6022975"/>
            <a:ext cx="1479550" cy="274638"/>
          </a:xfrm>
          <a:prstGeom prst="rect">
            <a:avLst/>
          </a:prstGeom>
          <a:noFill/>
          <a:ln w="9525">
            <a:noFill/>
            <a:miter lim="800000"/>
            <a:headEnd/>
            <a:tailEnd/>
          </a:ln>
          <a:effectLst/>
        </p:spPr>
        <p:txBody>
          <a:bodyPr wrap="none">
            <a:spAutoFit/>
          </a:bodyPr>
          <a:lstStyle/>
          <a:p>
            <a:pPr eaLnBrk="1" hangingPunct="1"/>
            <a:r>
              <a:rPr lang="en-US" sz="1200">
                <a:solidFill>
                  <a:srgbClr val="C0C0C0"/>
                </a:solidFill>
                <a:latin typeface="Arial" charset="0"/>
              </a:rPr>
              <a:t>http://www.hp.com/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Dijkstra’s Algorithm</a:t>
            </a:r>
          </a:p>
        </p:txBody>
      </p:sp>
      <p:sp>
        <p:nvSpPr>
          <p:cNvPr id="258051" name="Rectangle 3"/>
          <p:cNvSpPr>
            <a:spLocks noGrp="1" noChangeArrowheads="1"/>
          </p:cNvSpPr>
          <p:nvPr>
            <p:ph idx="1"/>
          </p:nvPr>
        </p:nvSpPr>
        <p:spPr/>
        <p:txBody>
          <a:bodyPr>
            <a:normAutofit lnSpcReduction="10000"/>
          </a:bodyPr>
          <a:lstStyle/>
          <a:p>
            <a:r>
              <a:rPr lang="en-US" dirty="0"/>
              <a:t>Thus, we iterate:</a:t>
            </a:r>
          </a:p>
          <a:p>
            <a:pPr lvl="1"/>
            <a:r>
              <a:rPr lang="en-US" dirty="0"/>
              <a:t>find an unvisited vertex which has the shortest distance to it</a:t>
            </a:r>
          </a:p>
          <a:p>
            <a:pPr lvl="1"/>
            <a:r>
              <a:rPr lang="en-US" dirty="0"/>
              <a:t>mark it as visited</a:t>
            </a:r>
          </a:p>
          <a:p>
            <a:pPr lvl="1"/>
            <a:r>
              <a:rPr lang="en-US" dirty="0"/>
              <a:t>for each unvisited vertex which is adjacent to the current vertex:</a:t>
            </a:r>
          </a:p>
          <a:p>
            <a:pPr lvl="2"/>
            <a:r>
              <a:rPr lang="en-US" dirty="0"/>
              <a:t>add the distance to the current vertex to the weight of the connecting edge</a:t>
            </a:r>
          </a:p>
          <a:p>
            <a:pPr lvl="2"/>
            <a:r>
              <a:rPr lang="en-US" dirty="0"/>
              <a:t>if this is less than the current distance to that vertex, update the distance and set the parent vertex of the adjacent vertex to be the current vertex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Dijkstra’s Algorithm</a:t>
            </a:r>
          </a:p>
        </p:txBody>
      </p:sp>
      <p:sp>
        <p:nvSpPr>
          <p:cNvPr id="259075" name="Rectangle 3"/>
          <p:cNvSpPr>
            <a:spLocks noGrp="1" noChangeArrowheads="1"/>
          </p:cNvSpPr>
          <p:nvPr>
            <p:ph type="body" idx="1"/>
          </p:nvPr>
        </p:nvSpPr>
        <p:spPr/>
        <p:txBody>
          <a:bodyPr/>
          <a:lstStyle/>
          <a:p>
            <a:r>
              <a:rPr lang="en-US" dirty="0"/>
              <a:t>Halting condition:</a:t>
            </a:r>
          </a:p>
          <a:p>
            <a:pPr lvl="1"/>
            <a:r>
              <a:rPr lang="en-US" dirty="0"/>
              <a:t>we successfully halt when the vertex we are visiting is the target vertex</a:t>
            </a:r>
          </a:p>
          <a:p>
            <a:pPr lvl="1"/>
            <a:r>
              <a:rPr lang="en-US" dirty="0"/>
              <a:t>if at some point, all remaining unvisited vertices have distance ∞, then no path from the starting vertex to the end vertex exits</a:t>
            </a:r>
          </a:p>
          <a:p>
            <a:r>
              <a:rPr lang="en-US" dirty="0"/>
              <a:t>Note:  We do not halt just because we have updated the distance to the end vertex, we have to </a:t>
            </a:r>
            <a:r>
              <a:rPr lang="en-US" b="1" dirty="0"/>
              <a:t>visit</a:t>
            </a:r>
            <a:r>
              <a:rPr lang="en-US" dirty="0"/>
              <a:t> the target vertex.</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9" name="Picture 11" descr="sp00"/>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
        <p:nvSpPr>
          <p:cNvPr id="263170" name="Rectangle 2"/>
          <p:cNvSpPr>
            <a:spLocks noGrp="1" noChangeArrowheads="1"/>
          </p:cNvSpPr>
          <p:nvPr>
            <p:ph type="title"/>
          </p:nvPr>
        </p:nvSpPr>
        <p:spPr/>
        <p:txBody>
          <a:bodyPr/>
          <a:lstStyle/>
          <a:p>
            <a:r>
              <a:rPr lang="en-US"/>
              <a:t>Example</a:t>
            </a:r>
          </a:p>
        </p:txBody>
      </p:sp>
      <p:sp>
        <p:nvSpPr>
          <p:cNvPr id="263171" name="Rectangle 3"/>
          <p:cNvSpPr>
            <a:spLocks noGrp="1" noChangeArrowheads="1"/>
          </p:cNvSpPr>
          <p:nvPr>
            <p:ph type="body" idx="1"/>
          </p:nvPr>
        </p:nvSpPr>
        <p:spPr/>
        <p:txBody>
          <a:bodyPr/>
          <a:lstStyle/>
          <a:p>
            <a:r>
              <a:rPr lang="en-US"/>
              <a:t>Consider the graph:</a:t>
            </a:r>
          </a:p>
          <a:p>
            <a:pPr lvl="1"/>
            <a:r>
              <a:rPr lang="en-US"/>
              <a:t>the distances are appropriately initialized</a:t>
            </a:r>
          </a:p>
          <a:p>
            <a:pPr lvl="1"/>
            <a:r>
              <a:rPr lang="en-US"/>
              <a:t>all vertices are marked as being unvisited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Example</a:t>
            </a:r>
          </a:p>
        </p:txBody>
      </p:sp>
      <p:sp>
        <p:nvSpPr>
          <p:cNvPr id="260099" name="Rectangle 3"/>
          <p:cNvSpPr>
            <a:spLocks noGrp="1" noChangeArrowheads="1"/>
          </p:cNvSpPr>
          <p:nvPr>
            <p:ph type="body" idx="1"/>
          </p:nvPr>
        </p:nvSpPr>
        <p:spPr/>
        <p:txBody>
          <a:bodyPr/>
          <a:lstStyle/>
          <a:p>
            <a:r>
              <a:rPr lang="en-US"/>
              <a:t>Visit vertex 1 and update its neighbours, marking it as visited</a:t>
            </a:r>
          </a:p>
          <a:p>
            <a:pPr lvl="1"/>
            <a:r>
              <a:rPr lang="en-US"/>
              <a:t>the shortest paths to 2, 4, and 5 are updated</a:t>
            </a:r>
          </a:p>
        </p:txBody>
      </p:sp>
      <p:pic>
        <p:nvPicPr>
          <p:cNvPr id="260105" name="Picture 9" descr="sp02"/>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Example</a:t>
            </a:r>
          </a:p>
        </p:txBody>
      </p:sp>
      <p:sp>
        <p:nvSpPr>
          <p:cNvPr id="265219" name="Rectangle 3"/>
          <p:cNvSpPr>
            <a:spLocks noGrp="1" noChangeArrowheads="1"/>
          </p:cNvSpPr>
          <p:nvPr>
            <p:ph type="body" idx="1"/>
          </p:nvPr>
        </p:nvSpPr>
        <p:spPr/>
        <p:txBody>
          <a:bodyPr/>
          <a:lstStyle/>
          <a:p>
            <a:r>
              <a:rPr lang="en-US"/>
              <a:t>The next vertex we visit is vertex 4</a:t>
            </a:r>
          </a:p>
          <a:p>
            <a:pPr lvl="1"/>
            <a:r>
              <a:rPr lang="en-US" sz="2400"/>
              <a:t>vertex 5		</a:t>
            </a:r>
            <a:r>
              <a:rPr lang="en-US" sz="2400">
                <a:solidFill>
                  <a:schemeClr val="hlink"/>
                </a:solidFill>
              </a:rPr>
              <a:t>1</a:t>
            </a:r>
            <a:r>
              <a:rPr lang="en-US" sz="2400"/>
              <a:t> + 11 ≥</a:t>
            </a:r>
            <a:r>
              <a:rPr lang="en-US" sz="2400">
                <a:solidFill>
                  <a:schemeClr val="hlink"/>
                </a:solidFill>
              </a:rPr>
              <a:t> 8</a:t>
            </a:r>
            <a:r>
              <a:rPr lang="en-US" sz="2400"/>
              <a:t>		don’t update</a:t>
            </a:r>
          </a:p>
          <a:p>
            <a:pPr lvl="1"/>
            <a:r>
              <a:rPr lang="en-US" sz="2400"/>
              <a:t>vertex 7		</a:t>
            </a:r>
            <a:r>
              <a:rPr lang="en-US" sz="2400">
                <a:solidFill>
                  <a:schemeClr val="hlink"/>
                </a:solidFill>
              </a:rPr>
              <a:t>1</a:t>
            </a:r>
            <a:r>
              <a:rPr lang="en-US" sz="2400"/>
              <a:t> +   9 &lt; </a:t>
            </a:r>
            <a:r>
              <a:rPr lang="en-US" sz="2400">
                <a:solidFill>
                  <a:schemeClr val="hlink"/>
                </a:solidFill>
              </a:rPr>
              <a:t>∞		</a:t>
            </a:r>
            <a:r>
              <a:rPr lang="en-US" sz="2400"/>
              <a:t>update</a:t>
            </a:r>
          </a:p>
          <a:p>
            <a:pPr lvl="1"/>
            <a:r>
              <a:rPr lang="en-US" sz="2400"/>
              <a:t>vertex 8		</a:t>
            </a:r>
            <a:r>
              <a:rPr lang="en-US" sz="2400">
                <a:solidFill>
                  <a:schemeClr val="hlink"/>
                </a:solidFill>
              </a:rPr>
              <a:t>1</a:t>
            </a:r>
            <a:r>
              <a:rPr lang="en-US" sz="2400"/>
              <a:t> +   8 &lt; </a:t>
            </a:r>
            <a:r>
              <a:rPr lang="en-US" sz="2400">
                <a:solidFill>
                  <a:schemeClr val="hlink"/>
                </a:solidFill>
              </a:rPr>
              <a:t>∞		</a:t>
            </a:r>
            <a:r>
              <a:rPr lang="en-US" sz="2400"/>
              <a:t>update</a:t>
            </a:r>
          </a:p>
        </p:txBody>
      </p:sp>
      <p:pic>
        <p:nvPicPr>
          <p:cNvPr id="265222" name="Picture 6" descr="sp03"/>
          <p:cNvPicPr>
            <a:picLocks noChangeAspect="1" noChangeArrowheads="1"/>
          </p:cNvPicPr>
          <p:nvPr/>
        </p:nvPicPr>
        <p:blipFill>
          <a:blip r:embed="rId2" cstate="print"/>
          <a:srcRect/>
          <a:stretch>
            <a:fillRect/>
          </a:stretch>
        </p:blipFill>
        <p:spPr bwMode="auto">
          <a:xfrm>
            <a:off x="4943475" y="4084638"/>
            <a:ext cx="2457450" cy="229711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Example</a:t>
            </a:r>
          </a:p>
        </p:txBody>
      </p:sp>
      <p:sp>
        <p:nvSpPr>
          <p:cNvPr id="264195" name="Rectangle 3"/>
          <p:cNvSpPr>
            <a:spLocks noGrp="1" noChangeArrowheads="1"/>
          </p:cNvSpPr>
          <p:nvPr>
            <p:ph type="body" idx="1"/>
          </p:nvPr>
        </p:nvSpPr>
        <p:spPr/>
        <p:txBody>
          <a:bodyPr/>
          <a:lstStyle/>
          <a:p>
            <a:r>
              <a:rPr lang="en-US"/>
              <a:t>Next, visit vertex 2</a:t>
            </a:r>
          </a:p>
          <a:p>
            <a:pPr lvl="1"/>
            <a:r>
              <a:rPr lang="en-US" sz="2400"/>
              <a:t>vertex 3		</a:t>
            </a:r>
            <a:r>
              <a:rPr lang="en-US" sz="2400">
                <a:solidFill>
                  <a:schemeClr val="hlink"/>
                </a:solidFill>
              </a:rPr>
              <a:t>4</a:t>
            </a:r>
            <a:r>
              <a:rPr lang="en-US" sz="2400"/>
              <a:t> + 1 &lt; </a:t>
            </a:r>
            <a:r>
              <a:rPr lang="en-US" sz="2400">
                <a:solidFill>
                  <a:schemeClr val="hlink"/>
                </a:solidFill>
              </a:rPr>
              <a:t>∞ </a:t>
            </a:r>
            <a:r>
              <a:rPr lang="en-US" sz="2400"/>
              <a:t>		update</a:t>
            </a:r>
          </a:p>
          <a:p>
            <a:pPr lvl="1"/>
            <a:r>
              <a:rPr lang="en-US" sz="2400"/>
              <a:t>vertex 4			</a:t>
            </a:r>
            <a:r>
              <a:rPr lang="en-US" sz="2400">
                <a:solidFill>
                  <a:schemeClr val="hlink"/>
                </a:solidFill>
              </a:rPr>
              <a:t>		</a:t>
            </a:r>
            <a:r>
              <a:rPr lang="en-US" sz="2400"/>
              <a:t>already visited</a:t>
            </a:r>
          </a:p>
          <a:p>
            <a:pPr lvl="1"/>
            <a:r>
              <a:rPr lang="en-US" sz="2400"/>
              <a:t>vertex 5		</a:t>
            </a:r>
            <a:r>
              <a:rPr lang="en-US" sz="2400">
                <a:solidFill>
                  <a:schemeClr val="hlink"/>
                </a:solidFill>
              </a:rPr>
              <a:t>4</a:t>
            </a:r>
            <a:r>
              <a:rPr lang="en-US" sz="2400"/>
              <a:t> + 6 ≥ </a:t>
            </a:r>
            <a:r>
              <a:rPr lang="en-US" sz="2400">
                <a:solidFill>
                  <a:schemeClr val="hlink"/>
                </a:solidFill>
              </a:rPr>
              <a:t>8		</a:t>
            </a:r>
            <a:r>
              <a:rPr lang="en-US" sz="2400"/>
              <a:t>don’t update</a:t>
            </a:r>
          </a:p>
          <a:p>
            <a:pPr lvl="1"/>
            <a:r>
              <a:rPr lang="en-US" sz="2400"/>
              <a:t>vertex 6		</a:t>
            </a:r>
            <a:r>
              <a:rPr lang="en-US" sz="2400">
                <a:solidFill>
                  <a:schemeClr val="hlink"/>
                </a:solidFill>
              </a:rPr>
              <a:t>4</a:t>
            </a:r>
            <a:r>
              <a:rPr lang="en-US" sz="2400"/>
              <a:t> + 1 &lt; </a:t>
            </a:r>
            <a:r>
              <a:rPr lang="en-US" sz="2400">
                <a:solidFill>
                  <a:schemeClr val="hlink"/>
                </a:solidFill>
              </a:rPr>
              <a:t>∞ </a:t>
            </a:r>
            <a:r>
              <a:rPr lang="en-US" sz="2400"/>
              <a:t>		update</a:t>
            </a:r>
          </a:p>
        </p:txBody>
      </p:sp>
      <p:pic>
        <p:nvPicPr>
          <p:cNvPr id="264201" name="Picture 9" descr="sp04"/>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Example</a:t>
            </a:r>
          </a:p>
        </p:txBody>
      </p:sp>
      <p:sp>
        <p:nvSpPr>
          <p:cNvPr id="266243" name="Rectangle 3"/>
          <p:cNvSpPr>
            <a:spLocks noGrp="1" noChangeArrowheads="1"/>
          </p:cNvSpPr>
          <p:nvPr>
            <p:ph type="body" idx="1"/>
          </p:nvPr>
        </p:nvSpPr>
        <p:spPr/>
        <p:txBody>
          <a:bodyPr/>
          <a:lstStyle/>
          <a:p>
            <a:r>
              <a:rPr lang="en-US"/>
              <a:t>Next, we have a choice of either 3 or 6</a:t>
            </a:r>
          </a:p>
          <a:p>
            <a:r>
              <a:rPr lang="en-US"/>
              <a:t>We will choose to visit 3</a:t>
            </a:r>
          </a:p>
          <a:p>
            <a:pPr lvl="1"/>
            <a:r>
              <a:rPr lang="en-US" sz="2400"/>
              <a:t>vertex 5		</a:t>
            </a:r>
            <a:r>
              <a:rPr lang="en-US" sz="2400">
                <a:solidFill>
                  <a:schemeClr val="hlink"/>
                </a:solidFill>
              </a:rPr>
              <a:t>5</a:t>
            </a:r>
            <a:r>
              <a:rPr lang="en-US" sz="2400"/>
              <a:t> + 2 &lt; </a:t>
            </a:r>
            <a:r>
              <a:rPr lang="en-US" sz="2400">
                <a:solidFill>
                  <a:schemeClr val="hlink"/>
                </a:solidFill>
              </a:rPr>
              <a:t>8 </a:t>
            </a:r>
            <a:r>
              <a:rPr lang="en-US" sz="2400"/>
              <a:t>		update</a:t>
            </a:r>
          </a:p>
          <a:p>
            <a:pPr lvl="1"/>
            <a:r>
              <a:rPr lang="en-US" sz="2400"/>
              <a:t>vertex 6		</a:t>
            </a:r>
            <a:r>
              <a:rPr lang="en-US" sz="2400">
                <a:solidFill>
                  <a:schemeClr val="hlink"/>
                </a:solidFill>
              </a:rPr>
              <a:t>5</a:t>
            </a:r>
            <a:r>
              <a:rPr lang="en-US" sz="2400"/>
              <a:t> + 5 ≥ </a:t>
            </a:r>
            <a:r>
              <a:rPr lang="en-US" sz="2400">
                <a:solidFill>
                  <a:schemeClr val="hlink"/>
                </a:solidFill>
              </a:rPr>
              <a:t>5		</a:t>
            </a:r>
            <a:r>
              <a:rPr lang="en-US" sz="2400"/>
              <a:t>don’t update</a:t>
            </a:r>
            <a:endParaRPr lang="en-US"/>
          </a:p>
        </p:txBody>
      </p:sp>
      <p:pic>
        <p:nvPicPr>
          <p:cNvPr id="266247" name="Picture 7" descr="sp05"/>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t>Example</a:t>
            </a:r>
          </a:p>
        </p:txBody>
      </p:sp>
      <p:sp>
        <p:nvSpPr>
          <p:cNvPr id="267267" name="Rectangle 3"/>
          <p:cNvSpPr>
            <a:spLocks noGrp="1" noChangeArrowheads="1"/>
          </p:cNvSpPr>
          <p:nvPr>
            <p:ph type="body" idx="1"/>
          </p:nvPr>
        </p:nvSpPr>
        <p:spPr/>
        <p:txBody>
          <a:bodyPr/>
          <a:lstStyle/>
          <a:p>
            <a:r>
              <a:rPr lang="en-US"/>
              <a:t>We then visit 6</a:t>
            </a:r>
          </a:p>
          <a:p>
            <a:pPr lvl="1"/>
            <a:r>
              <a:rPr lang="en-US" sz="2400"/>
              <a:t>vertex 8		</a:t>
            </a:r>
            <a:r>
              <a:rPr lang="en-US" sz="2400">
                <a:solidFill>
                  <a:schemeClr val="hlink"/>
                </a:solidFill>
              </a:rPr>
              <a:t>5</a:t>
            </a:r>
            <a:r>
              <a:rPr lang="en-US" sz="2400"/>
              <a:t> + 7 ≥ </a:t>
            </a:r>
            <a:r>
              <a:rPr lang="en-US" sz="2400">
                <a:solidFill>
                  <a:schemeClr val="hlink"/>
                </a:solidFill>
              </a:rPr>
              <a:t>9		</a:t>
            </a:r>
            <a:r>
              <a:rPr lang="en-US" sz="2400"/>
              <a:t>don’t update</a:t>
            </a:r>
          </a:p>
          <a:p>
            <a:pPr lvl="1"/>
            <a:r>
              <a:rPr lang="en-US" sz="2400"/>
              <a:t>vertex 9		</a:t>
            </a:r>
            <a:r>
              <a:rPr lang="en-US" sz="2400">
                <a:solidFill>
                  <a:schemeClr val="hlink"/>
                </a:solidFill>
              </a:rPr>
              <a:t>5</a:t>
            </a:r>
            <a:r>
              <a:rPr lang="en-US" sz="2400"/>
              <a:t> + 8 &lt; </a:t>
            </a:r>
            <a:r>
              <a:rPr lang="en-US" sz="2400">
                <a:solidFill>
                  <a:schemeClr val="hlink"/>
                </a:solidFill>
              </a:rPr>
              <a:t>∞ </a:t>
            </a:r>
            <a:r>
              <a:rPr lang="en-US" sz="2400"/>
              <a:t>		update</a:t>
            </a:r>
          </a:p>
          <a:p>
            <a:pPr>
              <a:buFontTx/>
              <a:buNone/>
            </a:pPr>
            <a:endParaRPr lang="en-US"/>
          </a:p>
        </p:txBody>
      </p:sp>
      <p:pic>
        <p:nvPicPr>
          <p:cNvPr id="267270" name="Picture 6" descr="sp06"/>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t>Example</a:t>
            </a:r>
          </a:p>
        </p:txBody>
      </p:sp>
      <p:sp>
        <p:nvSpPr>
          <p:cNvPr id="268291" name="Rectangle 3"/>
          <p:cNvSpPr>
            <a:spLocks noGrp="1" noChangeArrowheads="1"/>
          </p:cNvSpPr>
          <p:nvPr>
            <p:ph type="body" idx="1"/>
          </p:nvPr>
        </p:nvSpPr>
        <p:spPr/>
        <p:txBody>
          <a:bodyPr/>
          <a:lstStyle/>
          <a:p>
            <a:r>
              <a:rPr lang="en-US"/>
              <a:t>Next, we finally visit vertex 5:</a:t>
            </a:r>
          </a:p>
          <a:p>
            <a:pPr lvl="1"/>
            <a:r>
              <a:rPr lang="en-US" sz="2400"/>
              <a:t>vertices 4 and 6 have already been visited</a:t>
            </a:r>
          </a:p>
          <a:p>
            <a:pPr lvl="1"/>
            <a:r>
              <a:rPr lang="en-US" sz="2400"/>
              <a:t>vertex 7		</a:t>
            </a:r>
            <a:r>
              <a:rPr lang="en-US" sz="2400">
                <a:solidFill>
                  <a:schemeClr val="hlink"/>
                </a:solidFill>
              </a:rPr>
              <a:t>7</a:t>
            </a:r>
            <a:r>
              <a:rPr lang="en-US" sz="2400"/>
              <a:t> + 1 &lt; </a:t>
            </a:r>
            <a:r>
              <a:rPr lang="en-US" sz="2400">
                <a:solidFill>
                  <a:schemeClr val="hlink"/>
                </a:solidFill>
              </a:rPr>
              <a:t>10 </a:t>
            </a:r>
            <a:r>
              <a:rPr lang="en-US" sz="2400"/>
              <a:t>		update</a:t>
            </a:r>
          </a:p>
          <a:p>
            <a:pPr lvl="1"/>
            <a:r>
              <a:rPr lang="en-US" sz="2400"/>
              <a:t>vertex 8		</a:t>
            </a:r>
            <a:r>
              <a:rPr lang="en-US" sz="2400">
                <a:solidFill>
                  <a:schemeClr val="hlink"/>
                </a:solidFill>
              </a:rPr>
              <a:t>7</a:t>
            </a:r>
            <a:r>
              <a:rPr lang="en-US" sz="2400"/>
              <a:t> + 1 &lt;   </a:t>
            </a:r>
            <a:r>
              <a:rPr lang="en-US" sz="2400">
                <a:solidFill>
                  <a:schemeClr val="hlink"/>
                </a:solidFill>
              </a:rPr>
              <a:t>9 </a:t>
            </a:r>
            <a:r>
              <a:rPr lang="en-US" sz="2400"/>
              <a:t>		update</a:t>
            </a:r>
          </a:p>
          <a:p>
            <a:pPr lvl="1"/>
            <a:r>
              <a:rPr lang="en-US" sz="2400"/>
              <a:t>vertex 9		</a:t>
            </a:r>
            <a:r>
              <a:rPr lang="en-US" sz="2400">
                <a:solidFill>
                  <a:schemeClr val="hlink"/>
                </a:solidFill>
              </a:rPr>
              <a:t>7</a:t>
            </a:r>
            <a:r>
              <a:rPr lang="en-US" sz="2400"/>
              <a:t> + 8 ≥ </a:t>
            </a:r>
            <a:r>
              <a:rPr lang="en-US" sz="2400">
                <a:solidFill>
                  <a:schemeClr val="hlink"/>
                </a:solidFill>
              </a:rPr>
              <a:t>13		</a:t>
            </a:r>
            <a:r>
              <a:rPr lang="en-US" sz="2400"/>
              <a:t>don’t update</a:t>
            </a:r>
          </a:p>
        </p:txBody>
      </p:sp>
      <p:pic>
        <p:nvPicPr>
          <p:cNvPr id="268294" name="Picture 6" descr="sp07"/>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Example</a:t>
            </a:r>
          </a:p>
        </p:txBody>
      </p:sp>
      <p:sp>
        <p:nvSpPr>
          <p:cNvPr id="269315" name="Rectangle 3"/>
          <p:cNvSpPr>
            <a:spLocks noGrp="1" noChangeArrowheads="1"/>
          </p:cNvSpPr>
          <p:nvPr>
            <p:ph type="body" idx="1"/>
          </p:nvPr>
        </p:nvSpPr>
        <p:spPr/>
        <p:txBody>
          <a:bodyPr/>
          <a:lstStyle/>
          <a:p>
            <a:r>
              <a:rPr lang="en-US"/>
              <a:t>Given a choice between vertices 7 and 8, we choose vertex 7</a:t>
            </a:r>
          </a:p>
          <a:p>
            <a:pPr lvl="1"/>
            <a:r>
              <a:rPr lang="en-US" sz="2400"/>
              <a:t>vertices 5 has already been visited</a:t>
            </a:r>
          </a:p>
          <a:p>
            <a:pPr lvl="1"/>
            <a:r>
              <a:rPr lang="en-US" sz="2400"/>
              <a:t>vertex 8		</a:t>
            </a:r>
            <a:r>
              <a:rPr lang="en-US" sz="2400">
                <a:solidFill>
                  <a:schemeClr val="hlink"/>
                </a:solidFill>
              </a:rPr>
              <a:t>8</a:t>
            </a:r>
            <a:r>
              <a:rPr lang="en-US" sz="2400"/>
              <a:t> + 2 ≥ </a:t>
            </a:r>
            <a:r>
              <a:rPr lang="en-US" sz="2400">
                <a:solidFill>
                  <a:schemeClr val="hlink"/>
                </a:solidFill>
              </a:rPr>
              <a:t>8		</a:t>
            </a:r>
            <a:r>
              <a:rPr lang="en-US" sz="2400"/>
              <a:t>don’t update</a:t>
            </a:r>
          </a:p>
        </p:txBody>
      </p:sp>
      <p:pic>
        <p:nvPicPr>
          <p:cNvPr id="269318" name="Picture 6" descr="sp08"/>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t>Shortest Path</a:t>
            </a:r>
          </a:p>
        </p:txBody>
      </p:sp>
      <p:sp>
        <p:nvSpPr>
          <p:cNvPr id="228355" name="Rectangle 3"/>
          <p:cNvSpPr>
            <a:spLocks noGrp="1" noChangeArrowheads="1"/>
          </p:cNvSpPr>
          <p:nvPr>
            <p:ph type="body" idx="1"/>
          </p:nvPr>
        </p:nvSpPr>
        <p:spPr/>
        <p:txBody>
          <a:bodyPr/>
          <a:lstStyle/>
          <a:p>
            <a:r>
              <a:rPr lang="en-US" dirty="0"/>
              <a:t>Given the graph below, suppose we wish to find the shortest path from vertex 1 to vertex 13</a:t>
            </a:r>
          </a:p>
        </p:txBody>
      </p:sp>
      <p:pic>
        <p:nvPicPr>
          <p:cNvPr id="228358" name="Picture 6" descr="sp00"/>
          <p:cNvPicPr>
            <a:picLocks noChangeAspect="1" noChangeArrowheads="1"/>
          </p:cNvPicPr>
          <p:nvPr/>
        </p:nvPicPr>
        <p:blipFill>
          <a:blip r:embed="rId2" cstate="print"/>
          <a:srcRect/>
          <a:stretch>
            <a:fillRect/>
          </a:stretch>
        </p:blipFill>
        <p:spPr bwMode="auto">
          <a:xfrm>
            <a:off x="3719513" y="3213100"/>
            <a:ext cx="4481512" cy="226218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Example</a:t>
            </a:r>
          </a:p>
        </p:txBody>
      </p:sp>
      <p:sp>
        <p:nvSpPr>
          <p:cNvPr id="270339" name="Rectangle 3"/>
          <p:cNvSpPr>
            <a:spLocks noGrp="1" noChangeArrowheads="1"/>
          </p:cNvSpPr>
          <p:nvPr>
            <p:ph type="body" idx="1"/>
          </p:nvPr>
        </p:nvSpPr>
        <p:spPr/>
        <p:txBody>
          <a:bodyPr/>
          <a:lstStyle/>
          <a:p>
            <a:r>
              <a:rPr lang="en-US"/>
              <a:t>Next, we visit vertex 8:</a:t>
            </a:r>
          </a:p>
          <a:p>
            <a:pPr lvl="1"/>
            <a:r>
              <a:rPr lang="en-US" sz="2400"/>
              <a:t>vertex 9		</a:t>
            </a:r>
            <a:r>
              <a:rPr lang="en-US" sz="2400">
                <a:solidFill>
                  <a:schemeClr val="hlink"/>
                </a:solidFill>
              </a:rPr>
              <a:t>8</a:t>
            </a:r>
            <a:r>
              <a:rPr lang="en-US" sz="2400"/>
              <a:t> + 3 &lt; </a:t>
            </a:r>
            <a:r>
              <a:rPr lang="en-US" sz="2400">
                <a:solidFill>
                  <a:schemeClr val="hlink"/>
                </a:solidFill>
              </a:rPr>
              <a:t>13		</a:t>
            </a:r>
            <a:r>
              <a:rPr lang="en-US" sz="2400"/>
              <a:t>update</a:t>
            </a:r>
          </a:p>
        </p:txBody>
      </p:sp>
      <p:pic>
        <p:nvPicPr>
          <p:cNvPr id="270342" name="Picture 6" descr="sp09"/>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Example</a:t>
            </a:r>
          </a:p>
        </p:txBody>
      </p:sp>
      <p:sp>
        <p:nvSpPr>
          <p:cNvPr id="271363" name="Rectangle 3"/>
          <p:cNvSpPr>
            <a:spLocks noGrp="1" noChangeArrowheads="1"/>
          </p:cNvSpPr>
          <p:nvPr>
            <p:ph type="body" idx="1"/>
          </p:nvPr>
        </p:nvSpPr>
        <p:spPr/>
        <p:txBody>
          <a:bodyPr/>
          <a:lstStyle/>
          <a:p>
            <a:r>
              <a:rPr lang="en-US"/>
              <a:t>Finally, we visit the end vertex</a:t>
            </a:r>
          </a:p>
          <a:p>
            <a:r>
              <a:rPr lang="en-US"/>
              <a:t>Therefore, the shortest path from 1 to 9 has length 11</a:t>
            </a:r>
          </a:p>
        </p:txBody>
      </p:sp>
      <p:pic>
        <p:nvPicPr>
          <p:cNvPr id="271366" name="Picture 6" descr="sp10"/>
          <p:cNvPicPr>
            <a:picLocks noChangeAspect="1" noChangeArrowheads="1"/>
          </p:cNvPicPr>
          <p:nvPr/>
        </p:nvPicPr>
        <p:blipFill>
          <a:blip r:embed="rId2" cstate="print"/>
          <a:srcRect/>
          <a:stretch>
            <a:fillRect/>
          </a:stretch>
        </p:blipFill>
        <p:spPr bwMode="auto">
          <a:xfrm>
            <a:off x="4943476" y="4086226"/>
            <a:ext cx="2447925" cy="22955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Example</a:t>
            </a:r>
          </a:p>
        </p:txBody>
      </p:sp>
      <p:sp>
        <p:nvSpPr>
          <p:cNvPr id="275459" name="Rectangle 3"/>
          <p:cNvSpPr>
            <a:spLocks noGrp="1" noChangeArrowheads="1"/>
          </p:cNvSpPr>
          <p:nvPr>
            <p:ph type="body" idx="1"/>
          </p:nvPr>
        </p:nvSpPr>
        <p:spPr/>
        <p:txBody>
          <a:bodyPr/>
          <a:lstStyle/>
          <a:p>
            <a:r>
              <a:rPr lang="en-US"/>
              <a:t>We can find the shortest path by working back from the final vertex:</a:t>
            </a:r>
          </a:p>
          <a:p>
            <a:pPr lvl="1"/>
            <a:r>
              <a:rPr lang="en-US"/>
              <a:t>9, 8, 5, 3, 2, 1</a:t>
            </a:r>
          </a:p>
          <a:p>
            <a:r>
              <a:rPr lang="en-US"/>
              <a:t>Thus, the shortest path is (1, 2, 3, 5, 8, 9)</a:t>
            </a:r>
          </a:p>
        </p:txBody>
      </p:sp>
      <p:pic>
        <p:nvPicPr>
          <p:cNvPr id="275460" name="Picture 4" descr="sp12"/>
          <p:cNvPicPr>
            <a:picLocks noChangeAspect="1" noChangeArrowheads="1"/>
          </p:cNvPicPr>
          <p:nvPr/>
        </p:nvPicPr>
        <p:blipFill>
          <a:blip r:embed="rId2" cstate="print"/>
          <a:srcRect/>
          <a:stretch>
            <a:fillRect/>
          </a:stretch>
        </p:blipFill>
        <p:spPr bwMode="auto">
          <a:xfrm>
            <a:off x="4943476" y="4089401"/>
            <a:ext cx="2447925" cy="22955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Example</a:t>
            </a:r>
          </a:p>
        </p:txBody>
      </p:sp>
      <p:sp>
        <p:nvSpPr>
          <p:cNvPr id="272387" name="Rectangle 3"/>
          <p:cNvSpPr>
            <a:spLocks noGrp="1" noChangeArrowheads="1"/>
          </p:cNvSpPr>
          <p:nvPr>
            <p:ph type="body" idx="1"/>
          </p:nvPr>
        </p:nvSpPr>
        <p:spPr/>
        <p:txBody>
          <a:bodyPr/>
          <a:lstStyle/>
          <a:p>
            <a:r>
              <a:rPr lang="en-US"/>
              <a:t>In the example, we visited all vertices in the graph before we finished</a:t>
            </a:r>
          </a:p>
          <a:p>
            <a:r>
              <a:rPr lang="en-US"/>
              <a:t>This is not always the case, consider the next example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t>Example</a:t>
            </a:r>
          </a:p>
        </p:txBody>
      </p:sp>
      <p:sp>
        <p:nvSpPr>
          <p:cNvPr id="273411" name="Rectangle 3"/>
          <p:cNvSpPr>
            <a:spLocks noGrp="1" noChangeArrowheads="1"/>
          </p:cNvSpPr>
          <p:nvPr>
            <p:ph type="body" idx="1"/>
          </p:nvPr>
        </p:nvSpPr>
        <p:spPr/>
        <p:txBody>
          <a:bodyPr/>
          <a:lstStyle/>
          <a:p>
            <a:r>
              <a:rPr lang="en-US"/>
              <a:t>Find the shortest path from 1 to 4:</a:t>
            </a:r>
          </a:p>
          <a:p>
            <a:pPr lvl="1"/>
            <a:r>
              <a:rPr lang="en-US" sz="2400"/>
              <a:t>the shortest path is found after only three vertices are visited</a:t>
            </a:r>
          </a:p>
          <a:p>
            <a:pPr lvl="1"/>
            <a:r>
              <a:rPr lang="en-US" sz="2400"/>
              <a:t>we terminated the algorithm as soon as we reached vertex 4</a:t>
            </a:r>
          </a:p>
          <a:p>
            <a:pPr lvl="1"/>
            <a:r>
              <a:rPr lang="en-US" sz="2400"/>
              <a:t>we only have useful information about 1, 3, 4</a:t>
            </a:r>
          </a:p>
          <a:p>
            <a:pPr lvl="1"/>
            <a:r>
              <a:rPr lang="en-US" sz="2400"/>
              <a:t>we don’t have the shortest path to vertex 2</a:t>
            </a:r>
          </a:p>
        </p:txBody>
      </p:sp>
      <p:pic>
        <p:nvPicPr>
          <p:cNvPr id="273413" name="Picture 5" descr="sp11"/>
          <p:cNvPicPr>
            <a:picLocks noChangeAspect="1" noChangeArrowheads="1"/>
          </p:cNvPicPr>
          <p:nvPr/>
        </p:nvPicPr>
        <p:blipFill>
          <a:blip r:embed="rId2" cstate="print"/>
          <a:srcRect/>
          <a:stretch>
            <a:fillRect/>
          </a:stretch>
        </p:blipFill>
        <p:spPr bwMode="auto">
          <a:xfrm>
            <a:off x="1847851" y="4797426"/>
            <a:ext cx="8424863" cy="175736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lstStyle/>
          <a:p>
            <a:r>
              <a:rPr lang="en-US"/>
              <a:t>Dijkstra’s algorithm</a:t>
            </a:r>
          </a:p>
        </p:txBody>
      </p:sp>
      <p:sp>
        <p:nvSpPr>
          <p:cNvPr id="676867" name="Text Box 3"/>
          <p:cNvSpPr txBox="1">
            <a:spLocks noChangeArrowheads="1"/>
          </p:cNvSpPr>
          <p:nvPr/>
        </p:nvSpPr>
        <p:spPr bwMode="auto">
          <a:xfrm>
            <a:off x="1965325" y="1295401"/>
            <a:ext cx="8065028" cy="2031325"/>
          </a:xfrm>
          <a:prstGeom prst="rect">
            <a:avLst/>
          </a:prstGeom>
          <a:noFill/>
          <a:ln w="28575">
            <a:noFill/>
            <a:miter lim="800000"/>
            <a:headEnd/>
            <a:tailEnd/>
          </a:ln>
          <a:effectLst/>
        </p:spPr>
        <p:txBody>
          <a:bodyPr wrap="none">
            <a:spAutoFit/>
          </a:bodyPr>
          <a:lstStyle/>
          <a:p>
            <a:pPr eaLnBrk="1" hangingPunct="1">
              <a:lnSpc>
                <a:spcPct val="90000"/>
              </a:lnSpc>
            </a:pPr>
            <a:r>
              <a:rPr lang="en-US" sz="2800" i="1">
                <a:solidFill>
                  <a:srgbClr val="008A87"/>
                </a:solidFill>
                <a:latin typeface="Times New Roman" pitchFamily="18" charset="0"/>
                <a:ea typeface="Arial Unicode MS" pitchFamily="34" charset="-128"/>
                <a:cs typeface="Arial Unicode MS" pitchFamily="34" charset="-128"/>
              </a:rPr>
              <a:t>d</a:t>
            </a:r>
            <a:r>
              <a:rPr lang="en-US" sz="2800">
                <a:solidFill>
                  <a:srgbClr val="008A87"/>
                </a:solidFill>
                <a:latin typeface="Times New Roman" pitchFamily="18" charset="0"/>
                <a:ea typeface="Arial Unicode MS" pitchFamily="34" charset="-128"/>
                <a:cs typeface="Arial Unicode MS" pitchFamily="34" charset="-128"/>
              </a:rPr>
              <a:t>[</a:t>
            </a:r>
            <a:r>
              <a:rPr lang="en-US" sz="2800" i="1">
                <a:solidFill>
                  <a:srgbClr val="008A87"/>
                </a:solidFill>
                <a:latin typeface="Times New Roman" pitchFamily="18" charset="0"/>
                <a:ea typeface="Arial Unicode MS" pitchFamily="34" charset="-128"/>
                <a:cs typeface="Arial Unicode MS" pitchFamily="34" charset="-128"/>
              </a:rPr>
              <a:t>s</a:t>
            </a:r>
            <a:r>
              <a:rPr lang="en-US" sz="2800">
                <a:solidFill>
                  <a:srgbClr val="008A87"/>
                </a:solidFill>
                <a:latin typeface="Times New Roman" pitchFamily="18" charset="0"/>
                <a:ea typeface="Arial Unicode MS" pitchFamily="34" charset="-128"/>
                <a:cs typeface="Arial Unicode MS" pitchFamily="34" charset="-128"/>
              </a:rPr>
              <a:t>] </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0</a:t>
            </a:r>
          </a:p>
          <a:p>
            <a:pPr eaLnBrk="1" hangingPunct="1">
              <a:lnSpc>
                <a:spcPct val="90000"/>
              </a:lnSpc>
            </a:pPr>
            <a:r>
              <a:rPr lang="en-US" sz="2800" b="1">
                <a:solidFill>
                  <a:srgbClr val="000000"/>
                </a:solidFill>
                <a:latin typeface="Times New Roman" pitchFamily="18" charset="0"/>
                <a:ea typeface="Arial Unicode MS" pitchFamily="34" charset="-128"/>
                <a:cs typeface="Arial Unicode MS" pitchFamily="34" charset="-128"/>
                <a:sym typeface="Symbol" pitchFamily="18" charset="2"/>
              </a:rPr>
              <a:t>for</a:t>
            </a:r>
            <a:r>
              <a:rPr lang="en-US" sz="2800">
                <a:solidFill>
                  <a:srgbClr val="000000"/>
                </a:solidFill>
                <a:latin typeface="Times New Roman" pitchFamily="18" charset="0"/>
                <a:ea typeface="Arial Unicode MS" pitchFamily="34" charset="-128"/>
                <a:cs typeface="Arial Unicode MS" pitchFamily="34" charset="-128"/>
                <a:sym typeface="Symbol" pitchFamily="18" charset="2"/>
              </a:rPr>
              <a:t> each </a:t>
            </a: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v</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a:solidFill>
                  <a:srgbClr val="008A87"/>
                </a:solidFill>
                <a:latin typeface="Symbol" pitchFamily="18" charset="2"/>
                <a:ea typeface="Arial Unicode MS" pitchFamily="34" charset="-128"/>
                <a:cs typeface="Arial Unicode MS" pitchFamily="34" charset="-128"/>
                <a:sym typeface="Symbol" pitchFamily="18" charset="2"/>
              </a:rPr>
              <a:t>Î</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V</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 {</a:t>
            </a: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s</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a:t>
            </a:r>
          </a:p>
          <a:p>
            <a:pPr lvl="1" eaLnBrk="1" hangingPunct="1">
              <a:lnSpc>
                <a:spcPct val="90000"/>
              </a:lnSpc>
            </a:pPr>
            <a:r>
              <a:rPr lang="en-US" sz="2800" b="1">
                <a:solidFill>
                  <a:srgbClr val="000000"/>
                </a:solidFill>
                <a:latin typeface="Times New Roman" pitchFamily="18" charset="0"/>
                <a:ea typeface="Arial Unicode MS" pitchFamily="34" charset="-128"/>
                <a:cs typeface="Arial Unicode MS" pitchFamily="34" charset="-128"/>
              </a:rPr>
              <a:t>do</a:t>
            </a:r>
            <a:r>
              <a:rPr lang="en-US" sz="2800">
                <a:solidFill>
                  <a:srgbClr val="000000"/>
                </a:solidFill>
                <a:latin typeface="Times New Roman" pitchFamily="18" charset="0"/>
                <a:ea typeface="Arial Unicode MS" pitchFamily="34" charset="-128"/>
                <a:cs typeface="Arial Unicode MS" pitchFamily="34" charset="-128"/>
              </a:rPr>
              <a:t> </a:t>
            </a:r>
            <a:r>
              <a:rPr lang="en-US" sz="2800" i="1">
                <a:solidFill>
                  <a:srgbClr val="008A87"/>
                </a:solidFill>
                <a:latin typeface="Times New Roman" pitchFamily="18" charset="0"/>
                <a:ea typeface="Arial Unicode MS" pitchFamily="34" charset="-128"/>
                <a:cs typeface="Arial Unicode MS" pitchFamily="34" charset="-128"/>
              </a:rPr>
              <a:t>d</a:t>
            </a:r>
            <a:r>
              <a:rPr lang="en-US" sz="2800">
                <a:solidFill>
                  <a:srgbClr val="008A87"/>
                </a:solidFill>
                <a:latin typeface="Times New Roman" pitchFamily="18" charset="0"/>
                <a:ea typeface="Arial Unicode MS" pitchFamily="34" charset="-128"/>
                <a:cs typeface="Arial Unicode MS" pitchFamily="34" charset="-128"/>
              </a:rPr>
              <a:t>[</a:t>
            </a:r>
            <a:r>
              <a:rPr lang="en-US" sz="2800" i="1">
                <a:solidFill>
                  <a:srgbClr val="008A87"/>
                </a:solidFill>
                <a:latin typeface="Times New Roman" pitchFamily="18" charset="0"/>
                <a:ea typeface="Arial Unicode MS" pitchFamily="34" charset="-128"/>
                <a:cs typeface="Arial Unicode MS" pitchFamily="34" charset="-128"/>
              </a:rPr>
              <a:t>v</a:t>
            </a:r>
            <a:r>
              <a:rPr lang="en-US" sz="2800">
                <a:solidFill>
                  <a:srgbClr val="008A87"/>
                </a:solidFill>
                <a:latin typeface="Times New Roman" pitchFamily="18" charset="0"/>
                <a:ea typeface="Arial Unicode MS" pitchFamily="34" charset="-128"/>
                <a:cs typeface="Arial Unicode MS" pitchFamily="34" charset="-128"/>
              </a:rPr>
              <a:t>] </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a:solidFill>
                  <a:srgbClr val="008A87"/>
                </a:solidFill>
                <a:latin typeface="Symbol" pitchFamily="18" charset="2"/>
                <a:ea typeface="Arial Unicode MS" pitchFamily="34" charset="-128"/>
                <a:cs typeface="Arial Unicode MS" pitchFamily="34" charset="-128"/>
                <a:sym typeface="Symbol" pitchFamily="18" charset="2"/>
              </a:rPr>
              <a:t>¥</a:t>
            </a:r>
          </a:p>
          <a:p>
            <a:pPr eaLnBrk="1" hangingPunct="1">
              <a:lnSpc>
                <a:spcPct val="90000"/>
              </a:lnSpc>
            </a:pP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S</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 </a:t>
            </a:r>
          </a:p>
          <a:p>
            <a:pPr eaLnBrk="1" hangingPunct="1">
              <a:lnSpc>
                <a:spcPct val="90000"/>
              </a:lnSpc>
            </a:pP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Q</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 </a:t>
            </a: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V	 </a:t>
            </a:r>
            <a:r>
              <a:rPr lang="en-US" sz="2800" b="1">
                <a:solidFill>
                  <a:srgbClr val="CC0000"/>
                </a:solidFill>
                <a:latin typeface="Times New Roman" pitchFamily="18" charset="0"/>
                <a:ea typeface="Arial Unicode MS" pitchFamily="34" charset="-128"/>
                <a:cs typeface="Arial Unicode MS" pitchFamily="34" charset="-128"/>
              </a:rPr>
              <a:t>⊳</a:t>
            </a:r>
            <a:r>
              <a:rPr lang="en-US" sz="2800">
                <a:solidFill>
                  <a:srgbClr val="008380"/>
                </a:solidFill>
                <a:latin typeface="Times New Roman" pitchFamily="18" charset="0"/>
              </a:rPr>
              <a:t> </a:t>
            </a:r>
            <a:r>
              <a:rPr lang="en-US" sz="2800" i="1">
                <a:solidFill>
                  <a:srgbClr val="008380"/>
                </a:solidFill>
                <a:latin typeface="Times New Roman" pitchFamily="18" charset="0"/>
              </a:rPr>
              <a:t>Q</a:t>
            </a:r>
            <a:r>
              <a:rPr lang="en-US" sz="2800">
                <a:solidFill>
                  <a:srgbClr val="000000"/>
                </a:solidFill>
                <a:latin typeface="Times New Roman" pitchFamily="18" charset="0"/>
              </a:rPr>
              <a:t> is a priority queue maintaining</a:t>
            </a:r>
            <a:r>
              <a:rPr lang="en-US" sz="2800">
                <a:solidFill>
                  <a:srgbClr val="008380"/>
                </a:solidFill>
                <a:latin typeface="Times New Roman" pitchFamily="18" charset="0"/>
              </a:rPr>
              <a:t> </a:t>
            </a:r>
            <a:r>
              <a:rPr lang="en-US" sz="2800" i="1">
                <a:solidFill>
                  <a:srgbClr val="008380"/>
                </a:solidFill>
                <a:latin typeface="Times New Roman" pitchFamily="18" charset="0"/>
              </a:rPr>
              <a:t>V</a:t>
            </a:r>
            <a:r>
              <a:rPr lang="en-US" sz="2800">
                <a:solidFill>
                  <a:srgbClr val="008380"/>
                </a:solidFill>
                <a:latin typeface="Times New Roman" pitchFamily="18" charset="0"/>
              </a:rPr>
              <a:t> – </a:t>
            </a:r>
            <a:r>
              <a:rPr lang="en-US" sz="2800" i="1">
                <a:solidFill>
                  <a:srgbClr val="008380"/>
                </a:solidFill>
                <a:latin typeface="Times New Roman" pitchFamily="18" charset="0"/>
              </a:rPr>
              <a:t>S</a:t>
            </a:r>
            <a:endParaRPr lang="en-US" sz="2800">
              <a:solidFill>
                <a:srgbClr val="008A87"/>
              </a:solidFill>
              <a:latin typeface="Times New Roman" pitchFamily="18" charset="0"/>
              <a:ea typeface="Arial Unicode MS" pitchFamily="34" charset="-128"/>
              <a:cs typeface="Arial Unicode MS" pitchFamily="34" charset="-128"/>
              <a:sym typeface="Symbol" pitchFamily="18" charset="2"/>
            </a:endParaRPr>
          </a:p>
        </p:txBody>
      </p:sp>
      <p:sp>
        <p:nvSpPr>
          <p:cNvPr id="676868" name="Text Box 4"/>
          <p:cNvSpPr txBox="1">
            <a:spLocks noChangeArrowheads="1"/>
          </p:cNvSpPr>
          <p:nvPr/>
        </p:nvSpPr>
        <p:spPr bwMode="auto">
          <a:xfrm>
            <a:off x="1965326" y="3276600"/>
            <a:ext cx="6356227" cy="2806922"/>
          </a:xfrm>
          <a:prstGeom prst="rect">
            <a:avLst/>
          </a:prstGeom>
          <a:noFill/>
          <a:ln w="28575">
            <a:noFill/>
            <a:miter lim="800000"/>
            <a:headEnd/>
            <a:tailEnd/>
          </a:ln>
          <a:effectLst/>
        </p:spPr>
        <p:txBody>
          <a:bodyPr wrap="none">
            <a:spAutoFit/>
          </a:bodyPr>
          <a:lstStyle/>
          <a:p>
            <a:pPr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sym typeface="Symbol" pitchFamily="18" charset="2"/>
              </a:rPr>
              <a:t>while</a:t>
            </a:r>
            <a:r>
              <a:rPr lang="en-US" sz="2800" dirty="0">
                <a:solidFill>
                  <a:srgbClr val="000000"/>
                </a:solidFill>
                <a:latin typeface="Times New Roman" pitchFamily="18" charset="0"/>
                <a:ea typeface="Arial Unicode MS" pitchFamily="34" charset="-128"/>
                <a:cs typeface="Arial Unicode MS" pitchFamily="34" charset="-128"/>
                <a:sym typeface="Symbol" pitchFamily="18" charset="2"/>
              </a:rPr>
              <a:t>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Q </a:t>
            </a:r>
            <a:r>
              <a:rPr lang="en-US" sz="2800" i="1" dirty="0">
                <a:solidFill>
                  <a:srgbClr val="008A87"/>
                </a:solidFill>
                <a:latin typeface="Symbol" pitchFamily="18" charset="2"/>
                <a:ea typeface="Arial Unicode MS" pitchFamily="34" charset="-128"/>
                <a:cs typeface="Arial Unicode MS" pitchFamily="34" charset="-128"/>
                <a:sym typeface="Symbol" pitchFamily="18" charset="2"/>
              </a:rPr>
              <a:t>¹</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endParaRPr lang="en-US" sz="2800" dirty="0">
              <a:solidFill>
                <a:srgbClr val="000000"/>
              </a:solidFill>
              <a:latin typeface="Times New Roman" pitchFamily="18" charset="0"/>
              <a:ea typeface="Arial Unicode MS" pitchFamily="34" charset="-128"/>
              <a:cs typeface="Arial Unicode MS" pitchFamily="34" charset="-128"/>
              <a:sym typeface="Symbol" pitchFamily="18" charset="2"/>
            </a:endParaRPr>
          </a:p>
          <a:p>
            <a:pPr lvl="1"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rPr>
              <a:t>do</a:t>
            </a:r>
            <a:r>
              <a:rPr lang="en-US" sz="2800" dirty="0">
                <a:solidFill>
                  <a:srgbClr val="000000"/>
                </a:solidFill>
                <a:latin typeface="Times New Roman" pitchFamily="18" charset="0"/>
                <a:ea typeface="Arial Unicode MS" pitchFamily="34" charset="-128"/>
                <a:cs typeface="Arial Unicode MS" pitchFamily="34" charset="-128"/>
              </a:rPr>
              <a:t> </a:t>
            </a:r>
            <a:r>
              <a:rPr lang="en-US" sz="2800" i="1" dirty="0">
                <a:solidFill>
                  <a:srgbClr val="008A87"/>
                </a:solidFill>
                <a:latin typeface="Times New Roman" pitchFamily="18" charset="0"/>
                <a:ea typeface="Arial Unicode MS" pitchFamily="34" charset="-128"/>
                <a:cs typeface="Arial Unicode MS" pitchFamily="34" charset="-128"/>
              </a:rPr>
              <a:t>u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r>
              <a:rPr lang="en-US" sz="2800" dirty="0">
                <a:solidFill>
                  <a:srgbClr val="000000"/>
                </a:solidFill>
                <a:latin typeface="Times New Roman" pitchFamily="18" charset="0"/>
                <a:ea typeface="Arial Unicode MS" pitchFamily="34" charset="-128"/>
                <a:cs typeface="Arial Unicode MS" pitchFamily="34" charset="-128"/>
                <a:sym typeface="Symbol" pitchFamily="18" charset="2"/>
              </a:rPr>
              <a:t> E</a:t>
            </a:r>
            <a:r>
              <a:rPr lang="en-US" sz="2000" dirty="0">
                <a:solidFill>
                  <a:srgbClr val="000000"/>
                </a:solidFill>
                <a:latin typeface="Times New Roman" pitchFamily="18" charset="0"/>
                <a:ea typeface="Arial Unicode MS" pitchFamily="34" charset="-128"/>
                <a:cs typeface="Arial Unicode MS" pitchFamily="34" charset="-128"/>
                <a:sym typeface="Symbol" pitchFamily="18" charset="2"/>
              </a:rPr>
              <a:t>XTRACT</a:t>
            </a:r>
            <a:r>
              <a:rPr lang="en-US" sz="2800" dirty="0">
                <a:solidFill>
                  <a:srgbClr val="000000"/>
                </a:solidFill>
                <a:latin typeface="Times New Roman" pitchFamily="18" charset="0"/>
                <a:ea typeface="Arial Unicode MS" pitchFamily="34" charset="-128"/>
                <a:cs typeface="Arial Unicode MS" pitchFamily="34" charset="-128"/>
                <a:sym typeface="Symbol" pitchFamily="18" charset="2"/>
              </a:rPr>
              <a:t>-M</a:t>
            </a:r>
            <a:r>
              <a:rPr lang="en-US" sz="2000" dirty="0">
                <a:solidFill>
                  <a:srgbClr val="000000"/>
                </a:solidFill>
                <a:latin typeface="Times New Roman" pitchFamily="18" charset="0"/>
                <a:ea typeface="Arial Unicode MS" pitchFamily="34" charset="-128"/>
                <a:cs typeface="Arial Unicode MS" pitchFamily="34" charset="-128"/>
                <a:sym typeface="Symbol" pitchFamily="18" charset="2"/>
              </a:rPr>
              <a:t>IN</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Q</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p>
          <a:p>
            <a:pPr lvl="2" eaLnBrk="1" hangingPunct="1">
              <a:lnSpc>
                <a:spcPct val="90000"/>
              </a:lnSpc>
              <a:tabLst>
                <a:tab pos="2289175" algn="l"/>
              </a:tabLst>
            </a:pP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S</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S</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dirty="0">
                <a:solidFill>
                  <a:srgbClr val="008A87"/>
                </a:solidFill>
                <a:latin typeface="Symbol" pitchFamily="18" charset="2"/>
                <a:ea typeface="Arial Unicode MS" pitchFamily="34" charset="-128"/>
                <a:cs typeface="Arial Unicode MS" pitchFamily="34" charset="-128"/>
                <a:sym typeface="Symbol" pitchFamily="18" charset="2"/>
              </a:rPr>
              <a:t>È</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u</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p>
          <a:p>
            <a:pPr lvl="2"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sym typeface="Symbol" pitchFamily="18" charset="2"/>
              </a:rPr>
              <a:t>for</a:t>
            </a:r>
            <a:r>
              <a:rPr lang="en-US" sz="2800" dirty="0">
                <a:solidFill>
                  <a:srgbClr val="000000"/>
                </a:solidFill>
                <a:latin typeface="Times New Roman" pitchFamily="18" charset="0"/>
                <a:ea typeface="Arial Unicode MS" pitchFamily="34" charset="-128"/>
                <a:cs typeface="Arial Unicode MS" pitchFamily="34" charset="-128"/>
                <a:sym typeface="Symbol" pitchFamily="18" charset="2"/>
              </a:rPr>
              <a:t> each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v</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dirty="0">
                <a:solidFill>
                  <a:srgbClr val="008A87"/>
                </a:solidFill>
                <a:latin typeface="Symbol" pitchFamily="18" charset="2"/>
                <a:ea typeface="Arial Unicode MS" pitchFamily="34" charset="-128"/>
                <a:cs typeface="Arial Unicode MS" pitchFamily="34" charset="-128"/>
                <a:sym typeface="Symbol" pitchFamily="18" charset="2"/>
              </a:rPr>
              <a:t>Î</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dirty="0" err="1">
                <a:solidFill>
                  <a:srgbClr val="008A87"/>
                </a:solidFill>
                <a:latin typeface="Times New Roman" pitchFamily="18" charset="0"/>
                <a:ea typeface="Arial Unicode MS" pitchFamily="34" charset="-128"/>
                <a:cs typeface="Arial Unicode MS" pitchFamily="34" charset="-128"/>
                <a:sym typeface="Symbol" pitchFamily="18" charset="2"/>
              </a:rPr>
              <a:t>Adj</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u</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p>
          <a:p>
            <a:pPr lvl="3"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rPr>
              <a:t>do</a:t>
            </a:r>
            <a:r>
              <a:rPr lang="en-US" sz="2800" dirty="0">
                <a:solidFill>
                  <a:srgbClr val="000000"/>
                </a:solidFill>
                <a:latin typeface="Times New Roman" pitchFamily="18" charset="0"/>
                <a:ea typeface="Arial Unicode MS" pitchFamily="34" charset="-128"/>
                <a:cs typeface="Arial Unicode MS" pitchFamily="34" charset="-128"/>
              </a:rPr>
              <a:t> </a:t>
            </a:r>
            <a:r>
              <a:rPr lang="en-US" sz="2800" b="1" dirty="0">
                <a:solidFill>
                  <a:srgbClr val="000000"/>
                </a:solidFill>
                <a:latin typeface="Times New Roman" pitchFamily="18" charset="0"/>
                <a:ea typeface="Arial Unicode MS" pitchFamily="34" charset="-128"/>
                <a:cs typeface="Arial Unicode MS" pitchFamily="34" charset="-128"/>
                <a:sym typeface="Symbol" pitchFamily="18" charset="2"/>
              </a:rPr>
              <a:t>if</a:t>
            </a:r>
            <a:r>
              <a:rPr lang="en-US" sz="2800" i="1" dirty="0">
                <a:solidFill>
                  <a:srgbClr val="008A87"/>
                </a:solidFill>
                <a:latin typeface="Times New Roman" pitchFamily="18" charset="0"/>
                <a:ea typeface="Arial Unicode MS" pitchFamily="34" charset="-128"/>
                <a:cs typeface="Arial Unicode MS" pitchFamily="34" charset="-128"/>
              </a:rPr>
              <a:t> d</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v</a:t>
            </a:r>
            <a:r>
              <a:rPr lang="en-US" sz="2800" dirty="0">
                <a:solidFill>
                  <a:srgbClr val="008A87"/>
                </a:solidFill>
                <a:latin typeface="Times New Roman" pitchFamily="18" charset="0"/>
                <a:ea typeface="Arial Unicode MS" pitchFamily="34" charset="-128"/>
                <a:cs typeface="Arial Unicode MS" pitchFamily="34" charset="-128"/>
              </a:rPr>
              <a:t>]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&gt; </a:t>
            </a:r>
            <a:r>
              <a:rPr lang="en-US" sz="2800" i="1" dirty="0">
                <a:solidFill>
                  <a:srgbClr val="008A87"/>
                </a:solidFill>
                <a:latin typeface="Times New Roman" pitchFamily="18" charset="0"/>
                <a:ea typeface="Arial Unicode MS" pitchFamily="34" charset="-128"/>
                <a:cs typeface="Arial Unicode MS" pitchFamily="34" charset="-128"/>
              </a:rPr>
              <a:t>d</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u</a:t>
            </a:r>
            <a:r>
              <a:rPr lang="en-US" sz="2800" dirty="0">
                <a:solidFill>
                  <a:srgbClr val="008A87"/>
                </a:solidFill>
                <a:latin typeface="Times New Roman" pitchFamily="18" charset="0"/>
                <a:ea typeface="Arial Unicode MS" pitchFamily="34" charset="-128"/>
                <a:cs typeface="Arial Unicode MS" pitchFamily="34" charset="-128"/>
              </a:rPr>
              <a:t>] + </a:t>
            </a:r>
            <a:r>
              <a:rPr lang="en-US" sz="2800" i="1" dirty="0">
                <a:solidFill>
                  <a:srgbClr val="008A87"/>
                </a:solidFill>
                <a:latin typeface="Times New Roman" pitchFamily="18" charset="0"/>
                <a:ea typeface="Arial Unicode MS" pitchFamily="34" charset="-128"/>
                <a:cs typeface="Arial Unicode MS" pitchFamily="34" charset="-128"/>
              </a:rPr>
              <a:t>w</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u</a:t>
            </a:r>
            <a:r>
              <a:rPr lang="en-US" sz="2800" dirty="0">
                <a:solidFill>
                  <a:srgbClr val="008A87"/>
                </a:solidFill>
                <a:latin typeface="Times New Roman" pitchFamily="18" charset="0"/>
                <a:ea typeface="Arial Unicode MS" pitchFamily="34" charset="-128"/>
                <a:cs typeface="Arial Unicode MS" pitchFamily="34" charset="-128"/>
              </a:rPr>
              <a:t>, </a:t>
            </a:r>
            <a:r>
              <a:rPr lang="en-US" sz="2800" i="1" dirty="0">
                <a:solidFill>
                  <a:srgbClr val="008A87"/>
                </a:solidFill>
                <a:latin typeface="Times New Roman" pitchFamily="18" charset="0"/>
                <a:ea typeface="Arial Unicode MS" pitchFamily="34" charset="-128"/>
                <a:cs typeface="Arial Unicode MS" pitchFamily="34" charset="-128"/>
              </a:rPr>
              <a:t>v</a:t>
            </a:r>
            <a:r>
              <a:rPr lang="en-US" sz="2800" dirty="0">
                <a:solidFill>
                  <a:srgbClr val="008A87"/>
                </a:solidFill>
                <a:latin typeface="Times New Roman" pitchFamily="18" charset="0"/>
                <a:ea typeface="Arial Unicode MS" pitchFamily="34" charset="-128"/>
                <a:cs typeface="Arial Unicode MS" pitchFamily="34" charset="-128"/>
              </a:rPr>
              <a:t>)</a:t>
            </a:r>
          </a:p>
          <a:p>
            <a:pPr lvl="4"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sym typeface="Symbol" pitchFamily="18" charset="2"/>
              </a:rPr>
              <a:t>	then </a:t>
            </a:r>
            <a:r>
              <a:rPr lang="en-US" sz="2800" i="1" dirty="0">
                <a:solidFill>
                  <a:srgbClr val="008A87"/>
                </a:solidFill>
                <a:latin typeface="Times New Roman" pitchFamily="18" charset="0"/>
                <a:ea typeface="Arial Unicode MS" pitchFamily="34" charset="-128"/>
                <a:cs typeface="Arial Unicode MS" pitchFamily="34" charset="-128"/>
              </a:rPr>
              <a:t>d</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v</a:t>
            </a:r>
            <a:r>
              <a:rPr lang="en-US" sz="2800" dirty="0">
                <a:solidFill>
                  <a:srgbClr val="008A87"/>
                </a:solidFill>
                <a:latin typeface="Times New Roman" pitchFamily="18" charset="0"/>
                <a:ea typeface="Arial Unicode MS" pitchFamily="34" charset="-128"/>
                <a:cs typeface="Arial Unicode MS" pitchFamily="34" charset="-128"/>
              </a:rPr>
              <a:t>]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dirty="0">
                <a:solidFill>
                  <a:srgbClr val="008A87"/>
                </a:solidFill>
                <a:latin typeface="Times New Roman" pitchFamily="18" charset="0"/>
                <a:ea typeface="Arial Unicode MS" pitchFamily="34" charset="-128"/>
                <a:cs typeface="Arial Unicode MS" pitchFamily="34" charset="-128"/>
              </a:rPr>
              <a:t>d</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u</a:t>
            </a:r>
            <a:r>
              <a:rPr lang="en-US" sz="2800" dirty="0">
                <a:solidFill>
                  <a:srgbClr val="008A87"/>
                </a:solidFill>
                <a:latin typeface="Times New Roman" pitchFamily="18" charset="0"/>
                <a:ea typeface="Arial Unicode MS" pitchFamily="34" charset="-128"/>
                <a:cs typeface="Arial Unicode MS" pitchFamily="34" charset="-128"/>
              </a:rPr>
              <a:t>] + </a:t>
            </a:r>
            <a:r>
              <a:rPr lang="en-US" sz="2800" i="1" dirty="0">
                <a:solidFill>
                  <a:srgbClr val="008A87"/>
                </a:solidFill>
                <a:latin typeface="Times New Roman" pitchFamily="18" charset="0"/>
                <a:ea typeface="Arial Unicode MS" pitchFamily="34" charset="-128"/>
                <a:cs typeface="Arial Unicode MS" pitchFamily="34" charset="-128"/>
              </a:rPr>
              <a:t>w</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u</a:t>
            </a:r>
            <a:r>
              <a:rPr lang="en-US" sz="2800" dirty="0">
                <a:solidFill>
                  <a:srgbClr val="008A87"/>
                </a:solidFill>
                <a:latin typeface="Times New Roman" pitchFamily="18" charset="0"/>
                <a:ea typeface="Arial Unicode MS" pitchFamily="34" charset="-128"/>
                <a:cs typeface="Arial Unicode MS" pitchFamily="34" charset="-128"/>
              </a:rPr>
              <a:t>, </a:t>
            </a:r>
            <a:r>
              <a:rPr lang="en-US" sz="2800" i="1" dirty="0">
                <a:solidFill>
                  <a:srgbClr val="008A87"/>
                </a:solidFill>
                <a:latin typeface="Times New Roman" pitchFamily="18" charset="0"/>
                <a:ea typeface="Arial Unicode MS" pitchFamily="34" charset="-128"/>
                <a:cs typeface="Arial Unicode MS" pitchFamily="34" charset="-128"/>
              </a:rPr>
              <a:t>v</a:t>
            </a:r>
            <a:r>
              <a:rPr lang="en-US" sz="2800" dirty="0">
                <a:solidFill>
                  <a:srgbClr val="008A87"/>
                </a:solidFill>
                <a:latin typeface="Times New Roman" pitchFamily="18" charset="0"/>
                <a:ea typeface="Arial Unicode MS" pitchFamily="34" charset="-128"/>
                <a:cs typeface="Arial Unicode MS" pitchFamily="34" charset="-128"/>
              </a:rPr>
              <a:t>)</a:t>
            </a:r>
          </a:p>
          <a:p>
            <a:pPr lvl="4" eaLnBrk="1" hangingPunct="1">
              <a:lnSpc>
                <a:spcPct val="90000"/>
              </a:lnSpc>
              <a:tabLst>
                <a:tab pos="2289175" algn="l"/>
              </a:tabLst>
            </a:pP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	p[v]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AutoShape 2"/>
          <p:cNvSpPr>
            <a:spLocks noChangeArrowheads="1"/>
          </p:cNvSpPr>
          <p:nvPr/>
        </p:nvSpPr>
        <p:spPr bwMode="auto">
          <a:xfrm>
            <a:off x="3843338" y="5002411"/>
            <a:ext cx="4386262" cy="510778"/>
          </a:xfrm>
          <a:prstGeom prst="roundRect">
            <a:avLst>
              <a:gd name="adj" fmla="val 16667"/>
            </a:avLst>
          </a:prstGeom>
          <a:solidFill>
            <a:srgbClr val="FFFF66"/>
          </a:solidFill>
          <a:ln w="9525">
            <a:no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7891" name="Rectangle 3"/>
          <p:cNvSpPr>
            <a:spLocks noGrp="1" noChangeArrowheads="1"/>
          </p:cNvSpPr>
          <p:nvPr>
            <p:ph type="title"/>
          </p:nvPr>
        </p:nvSpPr>
        <p:spPr/>
        <p:txBody>
          <a:bodyPr/>
          <a:lstStyle/>
          <a:p>
            <a:r>
              <a:rPr lang="en-US"/>
              <a:t>Dijkstra’s algorithm</a:t>
            </a:r>
          </a:p>
        </p:txBody>
      </p:sp>
      <p:sp>
        <p:nvSpPr>
          <p:cNvPr id="677892" name="Text Box 4"/>
          <p:cNvSpPr txBox="1">
            <a:spLocks noChangeArrowheads="1"/>
          </p:cNvSpPr>
          <p:nvPr/>
        </p:nvSpPr>
        <p:spPr bwMode="auto">
          <a:xfrm>
            <a:off x="1965325" y="1295401"/>
            <a:ext cx="8065028" cy="2031325"/>
          </a:xfrm>
          <a:prstGeom prst="rect">
            <a:avLst/>
          </a:prstGeom>
          <a:noFill/>
          <a:ln w="28575">
            <a:noFill/>
            <a:miter lim="800000"/>
            <a:headEnd/>
            <a:tailEnd/>
          </a:ln>
          <a:effectLst/>
        </p:spPr>
        <p:txBody>
          <a:bodyPr wrap="none">
            <a:spAutoFit/>
          </a:bodyPr>
          <a:lstStyle/>
          <a:p>
            <a:pPr eaLnBrk="1" hangingPunct="1">
              <a:lnSpc>
                <a:spcPct val="90000"/>
              </a:lnSpc>
            </a:pPr>
            <a:r>
              <a:rPr lang="en-US" sz="2800" i="1">
                <a:solidFill>
                  <a:srgbClr val="008A87"/>
                </a:solidFill>
                <a:latin typeface="Times New Roman" pitchFamily="18" charset="0"/>
                <a:ea typeface="Arial Unicode MS" pitchFamily="34" charset="-128"/>
                <a:cs typeface="Arial Unicode MS" pitchFamily="34" charset="-128"/>
              </a:rPr>
              <a:t>d</a:t>
            </a:r>
            <a:r>
              <a:rPr lang="en-US" sz="2800">
                <a:solidFill>
                  <a:srgbClr val="008A87"/>
                </a:solidFill>
                <a:latin typeface="Times New Roman" pitchFamily="18" charset="0"/>
                <a:ea typeface="Arial Unicode MS" pitchFamily="34" charset="-128"/>
                <a:cs typeface="Arial Unicode MS" pitchFamily="34" charset="-128"/>
              </a:rPr>
              <a:t>[</a:t>
            </a:r>
            <a:r>
              <a:rPr lang="en-US" sz="2800" i="1">
                <a:solidFill>
                  <a:srgbClr val="008A87"/>
                </a:solidFill>
                <a:latin typeface="Times New Roman" pitchFamily="18" charset="0"/>
                <a:ea typeface="Arial Unicode MS" pitchFamily="34" charset="-128"/>
                <a:cs typeface="Arial Unicode MS" pitchFamily="34" charset="-128"/>
              </a:rPr>
              <a:t>s</a:t>
            </a:r>
            <a:r>
              <a:rPr lang="en-US" sz="2800">
                <a:solidFill>
                  <a:srgbClr val="008A87"/>
                </a:solidFill>
                <a:latin typeface="Times New Roman" pitchFamily="18" charset="0"/>
                <a:ea typeface="Arial Unicode MS" pitchFamily="34" charset="-128"/>
                <a:cs typeface="Arial Unicode MS" pitchFamily="34" charset="-128"/>
              </a:rPr>
              <a:t>] </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0</a:t>
            </a:r>
          </a:p>
          <a:p>
            <a:pPr eaLnBrk="1" hangingPunct="1">
              <a:lnSpc>
                <a:spcPct val="90000"/>
              </a:lnSpc>
            </a:pPr>
            <a:r>
              <a:rPr lang="en-US" sz="2800" b="1">
                <a:solidFill>
                  <a:srgbClr val="000000"/>
                </a:solidFill>
                <a:latin typeface="Times New Roman" pitchFamily="18" charset="0"/>
                <a:ea typeface="Arial Unicode MS" pitchFamily="34" charset="-128"/>
                <a:cs typeface="Arial Unicode MS" pitchFamily="34" charset="-128"/>
                <a:sym typeface="Symbol" pitchFamily="18" charset="2"/>
              </a:rPr>
              <a:t>for</a:t>
            </a:r>
            <a:r>
              <a:rPr lang="en-US" sz="2800">
                <a:solidFill>
                  <a:srgbClr val="000000"/>
                </a:solidFill>
                <a:latin typeface="Times New Roman" pitchFamily="18" charset="0"/>
                <a:ea typeface="Arial Unicode MS" pitchFamily="34" charset="-128"/>
                <a:cs typeface="Arial Unicode MS" pitchFamily="34" charset="-128"/>
                <a:sym typeface="Symbol" pitchFamily="18" charset="2"/>
              </a:rPr>
              <a:t> each </a:t>
            </a: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v</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a:solidFill>
                  <a:srgbClr val="008A87"/>
                </a:solidFill>
                <a:latin typeface="Symbol" pitchFamily="18" charset="2"/>
                <a:ea typeface="Arial Unicode MS" pitchFamily="34" charset="-128"/>
                <a:cs typeface="Arial Unicode MS" pitchFamily="34" charset="-128"/>
                <a:sym typeface="Symbol" pitchFamily="18" charset="2"/>
              </a:rPr>
              <a:t>Î</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V</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 {</a:t>
            </a: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s</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a:t>
            </a:r>
          </a:p>
          <a:p>
            <a:pPr lvl="1" eaLnBrk="1" hangingPunct="1">
              <a:lnSpc>
                <a:spcPct val="90000"/>
              </a:lnSpc>
            </a:pPr>
            <a:r>
              <a:rPr lang="en-US" sz="2800" b="1">
                <a:solidFill>
                  <a:srgbClr val="000000"/>
                </a:solidFill>
                <a:latin typeface="Times New Roman" pitchFamily="18" charset="0"/>
                <a:ea typeface="Arial Unicode MS" pitchFamily="34" charset="-128"/>
                <a:cs typeface="Arial Unicode MS" pitchFamily="34" charset="-128"/>
              </a:rPr>
              <a:t>do</a:t>
            </a:r>
            <a:r>
              <a:rPr lang="en-US" sz="2800">
                <a:solidFill>
                  <a:srgbClr val="000000"/>
                </a:solidFill>
                <a:latin typeface="Times New Roman" pitchFamily="18" charset="0"/>
                <a:ea typeface="Arial Unicode MS" pitchFamily="34" charset="-128"/>
                <a:cs typeface="Arial Unicode MS" pitchFamily="34" charset="-128"/>
              </a:rPr>
              <a:t> </a:t>
            </a:r>
            <a:r>
              <a:rPr lang="en-US" sz="2800" i="1">
                <a:solidFill>
                  <a:srgbClr val="008A87"/>
                </a:solidFill>
                <a:latin typeface="Times New Roman" pitchFamily="18" charset="0"/>
                <a:ea typeface="Arial Unicode MS" pitchFamily="34" charset="-128"/>
                <a:cs typeface="Arial Unicode MS" pitchFamily="34" charset="-128"/>
              </a:rPr>
              <a:t>d</a:t>
            </a:r>
            <a:r>
              <a:rPr lang="en-US" sz="2800">
                <a:solidFill>
                  <a:srgbClr val="008A87"/>
                </a:solidFill>
                <a:latin typeface="Times New Roman" pitchFamily="18" charset="0"/>
                <a:ea typeface="Arial Unicode MS" pitchFamily="34" charset="-128"/>
                <a:cs typeface="Arial Unicode MS" pitchFamily="34" charset="-128"/>
              </a:rPr>
              <a:t>[</a:t>
            </a:r>
            <a:r>
              <a:rPr lang="en-US" sz="2800" i="1">
                <a:solidFill>
                  <a:srgbClr val="008A87"/>
                </a:solidFill>
                <a:latin typeface="Times New Roman" pitchFamily="18" charset="0"/>
                <a:ea typeface="Arial Unicode MS" pitchFamily="34" charset="-128"/>
                <a:cs typeface="Arial Unicode MS" pitchFamily="34" charset="-128"/>
              </a:rPr>
              <a:t>v</a:t>
            </a:r>
            <a:r>
              <a:rPr lang="en-US" sz="2800">
                <a:solidFill>
                  <a:srgbClr val="008A87"/>
                </a:solidFill>
                <a:latin typeface="Times New Roman" pitchFamily="18" charset="0"/>
                <a:ea typeface="Arial Unicode MS" pitchFamily="34" charset="-128"/>
                <a:cs typeface="Arial Unicode MS" pitchFamily="34" charset="-128"/>
              </a:rPr>
              <a:t>] </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a:solidFill>
                  <a:srgbClr val="008A87"/>
                </a:solidFill>
                <a:latin typeface="Symbol" pitchFamily="18" charset="2"/>
                <a:ea typeface="Arial Unicode MS" pitchFamily="34" charset="-128"/>
                <a:cs typeface="Arial Unicode MS" pitchFamily="34" charset="-128"/>
                <a:sym typeface="Symbol" pitchFamily="18" charset="2"/>
              </a:rPr>
              <a:t>¥</a:t>
            </a:r>
          </a:p>
          <a:p>
            <a:pPr eaLnBrk="1" hangingPunct="1">
              <a:lnSpc>
                <a:spcPct val="90000"/>
              </a:lnSpc>
            </a:pP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S</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 </a:t>
            </a:r>
          </a:p>
          <a:p>
            <a:pPr eaLnBrk="1" hangingPunct="1">
              <a:lnSpc>
                <a:spcPct val="90000"/>
              </a:lnSpc>
            </a:pP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Q</a:t>
            </a:r>
            <a:r>
              <a:rPr lang="en-US" sz="2800">
                <a:solidFill>
                  <a:srgbClr val="008A87"/>
                </a:solidFill>
                <a:latin typeface="Times New Roman" pitchFamily="18" charset="0"/>
                <a:ea typeface="Arial Unicode MS" pitchFamily="34" charset="-128"/>
                <a:cs typeface="Arial Unicode MS" pitchFamily="34" charset="-128"/>
                <a:sym typeface="Symbol" pitchFamily="18" charset="2"/>
              </a:rPr>
              <a:t>  </a:t>
            </a:r>
            <a:r>
              <a:rPr lang="en-US" sz="2800" i="1">
                <a:solidFill>
                  <a:srgbClr val="008A87"/>
                </a:solidFill>
                <a:latin typeface="Times New Roman" pitchFamily="18" charset="0"/>
                <a:ea typeface="Arial Unicode MS" pitchFamily="34" charset="-128"/>
                <a:cs typeface="Arial Unicode MS" pitchFamily="34" charset="-128"/>
                <a:sym typeface="Symbol" pitchFamily="18" charset="2"/>
              </a:rPr>
              <a:t>V	 </a:t>
            </a:r>
            <a:r>
              <a:rPr lang="en-US" sz="2800" b="1">
                <a:solidFill>
                  <a:srgbClr val="CC0000"/>
                </a:solidFill>
                <a:latin typeface="Times New Roman" pitchFamily="18" charset="0"/>
                <a:ea typeface="Arial Unicode MS" pitchFamily="34" charset="-128"/>
                <a:cs typeface="Arial Unicode MS" pitchFamily="34" charset="-128"/>
              </a:rPr>
              <a:t>⊳</a:t>
            </a:r>
            <a:r>
              <a:rPr lang="en-US" sz="2800">
                <a:solidFill>
                  <a:srgbClr val="008380"/>
                </a:solidFill>
                <a:latin typeface="Times New Roman" pitchFamily="18" charset="0"/>
              </a:rPr>
              <a:t> </a:t>
            </a:r>
            <a:r>
              <a:rPr lang="en-US" sz="2800" i="1">
                <a:solidFill>
                  <a:srgbClr val="008380"/>
                </a:solidFill>
                <a:latin typeface="Times New Roman" pitchFamily="18" charset="0"/>
              </a:rPr>
              <a:t>Q</a:t>
            </a:r>
            <a:r>
              <a:rPr lang="en-US" sz="2800">
                <a:solidFill>
                  <a:srgbClr val="000000"/>
                </a:solidFill>
                <a:latin typeface="Times New Roman" pitchFamily="18" charset="0"/>
              </a:rPr>
              <a:t> is a priority queue maintaining</a:t>
            </a:r>
            <a:r>
              <a:rPr lang="en-US" sz="2800">
                <a:solidFill>
                  <a:srgbClr val="008380"/>
                </a:solidFill>
                <a:latin typeface="Times New Roman" pitchFamily="18" charset="0"/>
              </a:rPr>
              <a:t> </a:t>
            </a:r>
            <a:r>
              <a:rPr lang="en-US" sz="2800" i="1">
                <a:solidFill>
                  <a:srgbClr val="008380"/>
                </a:solidFill>
                <a:latin typeface="Times New Roman" pitchFamily="18" charset="0"/>
              </a:rPr>
              <a:t>V</a:t>
            </a:r>
            <a:r>
              <a:rPr lang="en-US" sz="2800">
                <a:solidFill>
                  <a:srgbClr val="008380"/>
                </a:solidFill>
                <a:latin typeface="Times New Roman" pitchFamily="18" charset="0"/>
              </a:rPr>
              <a:t> – </a:t>
            </a:r>
            <a:r>
              <a:rPr lang="en-US" sz="2800" i="1">
                <a:solidFill>
                  <a:srgbClr val="008380"/>
                </a:solidFill>
                <a:latin typeface="Times New Roman" pitchFamily="18" charset="0"/>
              </a:rPr>
              <a:t>S</a:t>
            </a:r>
            <a:endParaRPr lang="en-US" sz="2800">
              <a:solidFill>
                <a:srgbClr val="008A87"/>
              </a:solidFill>
              <a:latin typeface="Times New Roman" pitchFamily="18" charset="0"/>
              <a:ea typeface="Arial Unicode MS" pitchFamily="34" charset="-128"/>
              <a:cs typeface="Arial Unicode MS" pitchFamily="34" charset="-128"/>
              <a:sym typeface="Symbol" pitchFamily="18" charset="2"/>
            </a:endParaRPr>
          </a:p>
        </p:txBody>
      </p:sp>
      <p:sp>
        <p:nvSpPr>
          <p:cNvPr id="677893" name="Text Box 5"/>
          <p:cNvSpPr txBox="1">
            <a:spLocks noChangeArrowheads="1"/>
          </p:cNvSpPr>
          <p:nvPr/>
        </p:nvSpPr>
        <p:spPr bwMode="auto">
          <a:xfrm>
            <a:off x="1965326" y="3276601"/>
            <a:ext cx="6356227" cy="3194721"/>
          </a:xfrm>
          <a:prstGeom prst="rect">
            <a:avLst/>
          </a:prstGeom>
          <a:noFill/>
          <a:ln w="28575">
            <a:noFill/>
            <a:miter lim="800000"/>
            <a:headEnd/>
            <a:tailEnd/>
          </a:ln>
          <a:effectLst/>
        </p:spPr>
        <p:txBody>
          <a:bodyPr wrap="none">
            <a:spAutoFit/>
          </a:bodyPr>
          <a:lstStyle/>
          <a:p>
            <a:pPr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sym typeface="Symbol" pitchFamily="18" charset="2"/>
              </a:rPr>
              <a:t>while</a:t>
            </a:r>
            <a:r>
              <a:rPr lang="en-US" sz="2800" dirty="0">
                <a:solidFill>
                  <a:srgbClr val="000000"/>
                </a:solidFill>
                <a:latin typeface="Times New Roman" pitchFamily="18" charset="0"/>
                <a:ea typeface="Arial Unicode MS" pitchFamily="34" charset="-128"/>
                <a:cs typeface="Arial Unicode MS" pitchFamily="34" charset="-128"/>
                <a:sym typeface="Symbol" pitchFamily="18" charset="2"/>
              </a:rPr>
              <a:t>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Q </a:t>
            </a:r>
            <a:r>
              <a:rPr lang="en-US" sz="2800" i="1" dirty="0">
                <a:solidFill>
                  <a:srgbClr val="008A87"/>
                </a:solidFill>
                <a:latin typeface="Symbol" pitchFamily="18" charset="2"/>
                <a:ea typeface="Arial Unicode MS" pitchFamily="34" charset="-128"/>
                <a:cs typeface="Arial Unicode MS" pitchFamily="34" charset="-128"/>
                <a:sym typeface="Symbol" pitchFamily="18" charset="2"/>
              </a:rPr>
              <a:t>¹</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endParaRPr lang="en-US" sz="2800" dirty="0">
              <a:solidFill>
                <a:srgbClr val="000000"/>
              </a:solidFill>
              <a:latin typeface="Times New Roman" pitchFamily="18" charset="0"/>
              <a:ea typeface="Arial Unicode MS" pitchFamily="34" charset="-128"/>
              <a:cs typeface="Arial Unicode MS" pitchFamily="34" charset="-128"/>
              <a:sym typeface="Symbol" pitchFamily="18" charset="2"/>
            </a:endParaRPr>
          </a:p>
          <a:p>
            <a:pPr lvl="1"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rPr>
              <a:t>do</a:t>
            </a:r>
            <a:r>
              <a:rPr lang="en-US" sz="2800" dirty="0">
                <a:solidFill>
                  <a:srgbClr val="000000"/>
                </a:solidFill>
                <a:latin typeface="Times New Roman" pitchFamily="18" charset="0"/>
                <a:ea typeface="Arial Unicode MS" pitchFamily="34" charset="-128"/>
                <a:cs typeface="Arial Unicode MS" pitchFamily="34" charset="-128"/>
              </a:rPr>
              <a:t> </a:t>
            </a:r>
            <a:r>
              <a:rPr lang="en-US" sz="2800" i="1" dirty="0">
                <a:solidFill>
                  <a:srgbClr val="008A87"/>
                </a:solidFill>
                <a:latin typeface="Times New Roman" pitchFamily="18" charset="0"/>
                <a:ea typeface="Arial Unicode MS" pitchFamily="34" charset="-128"/>
                <a:cs typeface="Arial Unicode MS" pitchFamily="34" charset="-128"/>
              </a:rPr>
              <a:t>u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r>
              <a:rPr lang="en-US" sz="2800" dirty="0">
                <a:solidFill>
                  <a:srgbClr val="000000"/>
                </a:solidFill>
                <a:latin typeface="Times New Roman" pitchFamily="18" charset="0"/>
                <a:ea typeface="Arial Unicode MS" pitchFamily="34" charset="-128"/>
                <a:cs typeface="Arial Unicode MS" pitchFamily="34" charset="-128"/>
                <a:sym typeface="Symbol" pitchFamily="18" charset="2"/>
              </a:rPr>
              <a:t> E</a:t>
            </a:r>
            <a:r>
              <a:rPr lang="en-US" sz="2000" dirty="0">
                <a:solidFill>
                  <a:srgbClr val="000000"/>
                </a:solidFill>
                <a:latin typeface="Times New Roman" pitchFamily="18" charset="0"/>
                <a:ea typeface="Arial Unicode MS" pitchFamily="34" charset="-128"/>
                <a:cs typeface="Arial Unicode MS" pitchFamily="34" charset="-128"/>
                <a:sym typeface="Symbol" pitchFamily="18" charset="2"/>
              </a:rPr>
              <a:t>XTRACT</a:t>
            </a:r>
            <a:r>
              <a:rPr lang="en-US" sz="2800" dirty="0">
                <a:solidFill>
                  <a:srgbClr val="000000"/>
                </a:solidFill>
                <a:latin typeface="Times New Roman" pitchFamily="18" charset="0"/>
                <a:ea typeface="Arial Unicode MS" pitchFamily="34" charset="-128"/>
                <a:cs typeface="Arial Unicode MS" pitchFamily="34" charset="-128"/>
                <a:sym typeface="Symbol" pitchFamily="18" charset="2"/>
              </a:rPr>
              <a:t>-M</a:t>
            </a:r>
            <a:r>
              <a:rPr lang="en-US" sz="2000" dirty="0">
                <a:solidFill>
                  <a:srgbClr val="000000"/>
                </a:solidFill>
                <a:latin typeface="Times New Roman" pitchFamily="18" charset="0"/>
                <a:ea typeface="Arial Unicode MS" pitchFamily="34" charset="-128"/>
                <a:cs typeface="Arial Unicode MS" pitchFamily="34" charset="-128"/>
                <a:sym typeface="Symbol" pitchFamily="18" charset="2"/>
              </a:rPr>
              <a:t>IN</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Q</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p>
          <a:p>
            <a:pPr lvl="2" eaLnBrk="1" hangingPunct="1">
              <a:lnSpc>
                <a:spcPct val="90000"/>
              </a:lnSpc>
              <a:tabLst>
                <a:tab pos="2289175" algn="l"/>
              </a:tabLst>
            </a:pP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S</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S</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dirty="0">
                <a:solidFill>
                  <a:srgbClr val="008A87"/>
                </a:solidFill>
                <a:latin typeface="Symbol" pitchFamily="18" charset="2"/>
                <a:ea typeface="Arial Unicode MS" pitchFamily="34" charset="-128"/>
                <a:cs typeface="Arial Unicode MS" pitchFamily="34" charset="-128"/>
                <a:sym typeface="Symbol" pitchFamily="18" charset="2"/>
              </a:rPr>
              <a:t>È</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u</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p>
          <a:p>
            <a:pPr lvl="2"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sym typeface="Symbol" pitchFamily="18" charset="2"/>
              </a:rPr>
              <a:t>for</a:t>
            </a:r>
            <a:r>
              <a:rPr lang="en-US" sz="2800" dirty="0">
                <a:solidFill>
                  <a:srgbClr val="000000"/>
                </a:solidFill>
                <a:latin typeface="Times New Roman" pitchFamily="18" charset="0"/>
                <a:ea typeface="Arial Unicode MS" pitchFamily="34" charset="-128"/>
                <a:cs typeface="Arial Unicode MS" pitchFamily="34" charset="-128"/>
                <a:sym typeface="Symbol" pitchFamily="18" charset="2"/>
              </a:rPr>
              <a:t> each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v</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dirty="0">
                <a:solidFill>
                  <a:srgbClr val="008A87"/>
                </a:solidFill>
                <a:latin typeface="Symbol" pitchFamily="18" charset="2"/>
                <a:ea typeface="Arial Unicode MS" pitchFamily="34" charset="-128"/>
                <a:cs typeface="Arial Unicode MS" pitchFamily="34" charset="-128"/>
                <a:sym typeface="Symbol" pitchFamily="18" charset="2"/>
              </a:rPr>
              <a:t>Î</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dirty="0" err="1">
                <a:solidFill>
                  <a:srgbClr val="008A87"/>
                </a:solidFill>
                <a:latin typeface="Times New Roman" pitchFamily="18" charset="0"/>
                <a:ea typeface="Arial Unicode MS" pitchFamily="34" charset="-128"/>
                <a:cs typeface="Arial Unicode MS" pitchFamily="34" charset="-128"/>
                <a:sym typeface="Symbol" pitchFamily="18" charset="2"/>
              </a:rPr>
              <a:t>Adj</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u</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a:t>
            </a:r>
          </a:p>
          <a:p>
            <a:pPr lvl="3"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rPr>
              <a:t>do</a:t>
            </a:r>
            <a:r>
              <a:rPr lang="en-US" sz="2800" dirty="0">
                <a:solidFill>
                  <a:srgbClr val="000000"/>
                </a:solidFill>
                <a:latin typeface="Times New Roman" pitchFamily="18" charset="0"/>
                <a:ea typeface="Arial Unicode MS" pitchFamily="34" charset="-128"/>
                <a:cs typeface="Arial Unicode MS" pitchFamily="34" charset="-128"/>
              </a:rPr>
              <a:t> </a:t>
            </a:r>
            <a:r>
              <a:rPr lang="en-US" sz="2800" b="1" dirty="0">
                <a:solidFill>
                  <a:srgbClr val="000000"/>
                </a:solidFill>
                <a:latin typeface="Times New Roman" pitchFamily="18" charset="0"/>
                <a:ea typeface="Arial Unicode MS" pitchFamily="34" charset="-128"/>
                <a:cs typeface="Arial Unicode MS" pitchFamily="34" charset="-128"/>
                <a:sym typeface="Symbol" pitchFamily="18" charset="2"/>
              </a:rPr>
              <a:t>if</a:t>
            </a:r>
            <a:r>
              <a:rPr lang="en-US" sz="2800" i="1" dirty="0">
                <a:solidFill>
                  <a:srgbClr val="008A87"/>
                </a:solidFill>
                <a:latin typeface="Times New Roman" pitchFamily="18" charset="0"/>
                <a:ea typeface="Arial Unicode MS" pitchFamily="34" charset="-128"/>
                <a:cs typeface="Arial Unicode MS" pitchFamily="34" charset="-128"/>
              </a:rPr>
              <a:t> d</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v</a:t>
            </a:r>
            <a:r>
              <a:rPr lang="en-US" sz="2800" dirty="0">
                <a:solidFill>
                  <a:srgbClr val="008A87"/>
                </a:solidFill>
                <a:latin typeface="Times New Roman" pitchFamily="18" charset="0"/>
                <a:ea typeface="Arial Unicode MS" pitchFamily="34" charset="-128"/>
                <a:cs typeface="Arial Unicode MS" pitchFamily="34" charset="-128"/>
              </a:rPr>
              <a:t>]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&gt; </a:t>
            </a:r>
            <a:r>
              <a:rPr lang="en-US" sz="2800" i="1" dirty="0">
                <a:solidFill>
                  <a:srgbClr val="008A87"/>
                </a:solidFill>
                <a:latin typeface="Times New Roman" pitchFamily="18" charset="0"/>
                <a:ea typeface="Arial Unicode MS" pitchFamily="34" charset="-128"/>
                <a:cs typeface="Arial Unicode MS" pitchFamily="34" charset="-128"/>
              </a:rPr>
              <a:t>d</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u</a:t>
            </a:r>
            <a:r>
              <a:rPr lang="en-US" sz="2800" dirty="0">
                <a:solidFill>
                  <a:srgbClr val="008A87"/>
                </a:solidFill>
                <a:latin typeface="Times New Roman" pitchFamily="18" charset="0"/>
                <a:ea typeface="Arial Unicode MS" pitchFamily="34" charset="-128"/>
                <a:cs typeface="Arial Unicode MS" pitchFamily="34" charset="-128"/>
              </a:rPr>
              <a:t>] + </a:t>
            </a:r>
            <a:r>
              <a:rPr lang="en-US" sz="2800" i="1" dirty="0">
                <a:solidFill>
                  <a:srgbClr val="008A87"/>
                </a:solidFill>
                <a:latin typeface="Times New Roman" pitchFamily="18" charset="0"/>
                <a:ea typeface="Arial Unicode MS" pitchFamily="34" charset="-128"/>
                <a:cs typeface="Arial Unicode MS" pitchFamily="34" charset="-128"/>
              </a:rPr>
              <a:t>w</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u</a:t>
            </a:r>
            <a:r>
              <a:rPr lang="en-US" sz="2800" dirty="0">
                <a:solidFill>
                  <a:srgbClr val="008A87"/>
                </a:solidFill>
                <a:latin typeface="Times New Roman" pitchFamily="18" charset="0"/>
                <a:ea typeface="Arial Unicode MS" pitchFamily="34" charset="-128"/>
                <a:cs typeface="Arial Unicode MS" pitchFamily="34" charset="-128"/>
              </a:rPr>
              <a:t>, </a:t>
            </a:r>
            <a:r>
              <a:rPr lang="en-US" sz="2800" i="1" dirty="0">
                <a:solidFill>
                  <a:srgbClr val="008A87"/>
                </a:solidFill>
                <a:latin typeface="Times New Roman" pitchFamily="18" charset="0"/>
                <a:ea typeface="Arial Unicode MS" pitchFamily="34" charset="-128"/>
                <a:cs typeface="Arial Unicode MS" pitchFamily="34" charset="-128"/>
              </a:rPr>
              <a:t>v</a:t>
            </a:r>
            <a:r>
              <a:rPr lang="en-US" sz="2800" dirty="0">
                <a:solidFill>
                  <a:srgbClr val="008A87"/>
                </a:solidFill>
                <a:latin typeface="Times New Roman" pitchFamily="18" charset="0"/>
                <a:ea typeface="Arial Unicode MS" pitchFamily="34" charset="-128"/>
                <a:cs typeface="Arial Unicode MS" pitchFamily="34" charset="-128"/>
              </a:rPr>
              <a:t>)</a:t>
            </a:r>
          </a:p>
          <a:p>
            <a:pPr lvl="4" eaLnBrk="1" hangingPunct="1">
              <a:lnSpc>
                <a:spcPct val="90000"/>
              </a:lnSpc>
              <a:tabLst>
                <a:tab pos="2289175" algn="l"/>
              </a:tabLst>
            </a:pPr>
            <a:r>
              <a:rPr lang="en-US" sz="2800" b="1" dirty="0">
                <a:solidFill>
                  <a:srgbClr val="000000"/>
                </a:solidFill>
                <a:latin typeface="Times New Roman" pitchFamily="18" charset="0"/>
                <a:ea typeface="Arial Unicode MS" pitchFamily="34" charset="-128"/>
                <a:cs typeface="Arial Unicode MS" pitchFamily="34" charset="-128"/>
                <a:sym typeface="Symbol" pitchFamily="18" charset="2"/>
              </a:rPr>
              <a:t>	then </a:t>
            </a:r>
            <a:r>
              <a:rPr lang="en-US" sz="2800" i="1" dirty="0">
                <a:solidFill>
                  <a:srgbClr val="008A87"/>
                </a:solidFill>
                <a:latin typeface="Times New Roman" pitchFamily="18" charset="0"/>
                <a:ea typeface="Arial Unicode MS" pitchFamily="34" charset="-128"/>
                <a:cs typeface="Arial Unicode MS" pitchFamily="34" charset="-128"/>
              </a:rPr>
              <a:t>d</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v</a:t>
            </a:r>
            <a:r>
              <a:rPr lang="en-US" sz="2800" dirty="0">
                <a:solidFill>
                  <a:srgbClr val="008A87"/>
                </a:solidFill>
                <a:latin typeface="Times New Roman" pitchFamily="18" charset="0"/>
                <a:ea typeface="Arial Unicode MS" pitchFamily="34" charset="-128"/>
                <a:cs typeface="Arial Unicode MS" pitchFamily="34" charset="-128"/>
              </a:rPr>
              <a:t>]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dirty="0">
                <a:solidFill>
                  <a:srgbClr val="008A87"/>
                </a:solidFill>
                <a:latin typeface="Times New Roman" pitchFamily="18" charset="0"/>
                <a:ea typeface="Arial Unicode MS" pitchFamily="34" charset="-128"/>
                <a:cs typeface="Arial Unicode MS" pitchFamily="34" charset="-128"/>
              </a:rPr>
              <a:t>d</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u</a:t>
            </a:r>
            <a:r>
              <a:rPr lang="en-US" sz="2800" dirty="0">
                <a:solidFill>
                  <a:srgbClr val="008A87"/>
                </a:solidFill>
                <a:latin typeface="Times New Roman" pitchFamily="18" charset="0"/>
                <a:ea typeface="Arial Unicode MS" pitchFamily="34" charset="-128"/>
                <a:cs typeface="Arial Unicode MS" pitchFamily="34" charset="-128"/>
              </a:rPr>
              <a:t>] + </a:t>
            </a:r>
            <a:r>
              <a:rPr lang="en-US" sz="2800" i="1" dirty="0">
                <a:solidFill>
                  <a:srgbClr val="008A87"/>
                </a:solidFill>
                <a:latin typeface="Times New Roman" pitchFamily="18" charset="0"/>
                <a:ea typeface="Arial Unicode MS" pitchFamily="34" charset="-128"/>
                <a:cs typeface="Arial Unicode MS" pitchFamily="34" charset="-128"/>
              </a:rPr>
              <a:t>w</a:t>
            </a:r>
            <a:r>
              <a:rPr lang="en-US" sz="2800" dirty="0">
                <a:solidFill>
                  <a:srgbClr val="008A87"/>
                </a:solidFill>
                <a:latin typeface="Times New Roman" pitchFamily="18" charset="0"/>
                <a:ea typeface="Arial Unicode MS" pitchFamily="34" charset="-128"/>
                <a:cs typeface="Arial Unicode MS" pitchFamily="34" charset="-128"/>
              </a:rPr>
              <a:t>(</a:t>
            </a:r>
            <a:r>
              <a:rPr lang="en-US" sz="2800" i="1" dirty="0">
                <a:solidFill>
                  <a:srgbClr val="008A87"/>
                </a:solidFill>
                <a:latin typeface="Times New Roman" pitchFamily="18" charset="0"/>
                <a:ea typeface="Arial Unicode MS" pitchFamily="34" charset="-128"/>
                <a:cs typeface="Arial Unicode MS" pitchFamily="34" charset="-128"/>
              </a:rPr>
              <a:t>u</a:t>
            </a:r>
            <a:r>
              <a:rPr lang="en-US" sz="2800" dirty="0">
                <a:solidFill>
                  <a:srgbClr val="008A87"/>
                </a:solidFill>
                <a:latin typeface="Times New Roman" pitchFamily="18" charset="0"/>
                <a:ea typeface="Arial Unicode MS" pitchFamily="34" charset="-128"/>
                <a:cs typeface="Arial Unicode MS" pitchFamily="34" charset="-128"/>
              </a:rPr>
              <a:t>, </a:t>
            </a:r>
            <a:r>
              <a:rPr lang="en-US" sz="2800" i="1" dirty="0">
                <a:solidFill>
                  <a:srgbClr val="008A87"/>
                </a:solidFill>
                <a:latin typeface="Times New Roman" pitchFamily="18" charset="0"/>
                <a:ea typeface="Arial Unicode MS" pitchFamily="34" charset="-128"/>
                <a:cs typeface="Arial Unicode MS" pitchFamily="34" charset="-128"/>
              </a:rPr>
              <a:t>v</a:t>
            </a:r>
            <a:r>
              <a:rPr lang="en-US" sz="2800" dirty="0">
                <a:solidFill>
                  <a:srgbClr val="008A87"/>
                </a:solidFill>
                <a:latin typeface="Times New Roman" pitchFamily="18" charset="0"/>
                <a:ea typeface="Arial Unicode MS" pitchFamily="34" charset="-128"/>
                <a:cs typeface="Arial Unicode MS" pitchFamily="34" charset="-128"/>
              </a:rPr>
              <a:t>)</a:t>
            </a:r>
          </a:p>
          <a:p>
            <a:pPr lvl="4" eaLnBrk="1" hangingPunct="1">
              <a:lnSpc>
                <a:spcPct val="90000"/>
              </a:lnSpc>
              <a:tabLst>
                <a:tab pos="2289175" algn="l"/>
              </a:tabLst>
            </a:pP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	p[v] </a:t>
            </a:r>
            <a:r>
              <a:rPr lang="en-US" sz="2800" dirty="0">
                <a:solidFill>
                  <a:srgbClr val="008A87"/>
                </a:solidFill>
                <a:latin typeface="Times New Roman" pitchFamily="18" charset="0"/>
                <a:ea typeface="Arial Unicode MS" pitchFamily="34" charset="-128"/>
                <a:cs typeface="Arial Unicode MS" pitchFamily="34" charset="-128"/>
                <a:sym typeface="Symbol" pitchFamily="18" charset="2"/>
              </a:rPr>
              <a:t> </a:t>
            </a:r>
            <a:r>
              <a:rPr lang="en-US" sz="2800" i="1" dirty="0">
                <a:solidFill>
                  <a:srgbClr val="008A87"/>
                </a:solidFill>
                <a:latin typeface="Times New Roman" pitchFamily="18" charset="0"/>
                <a:ea typeface="Arial Unicode MS" pitchFamily="34" charset="-128"/>
                <a:cs typeface="Arial Unicode MS" pitchFamily="34" charset="-128"/>
                <a:sym typeface="Symbol" pitchFamily="18" charset="2"/>
              </a:rPr>
              <a:t>u</a:t>
            </a:r>
          </a:p>
          <a:p>
            <a:pPr lvl="4" eaLnBrk="1" hangingPunct="1">
              <a:lnSpc>
                <a:spcPct val="90000"/>
              </a:lnSpc>
              <a:tabLst>
                <a:tab pos="2289175" algn="l"/>
              </a:tabLst>
            </a:pPr>
            <a:endParaRPr lang="en-US" sz="2800" i="1" dirty="0">
              <a:solidFill>
                <a:srgbClr val="008A87"/>
              </a:solidFill>
              <a:latin typeface="Times New Roman" pitchFamily="18" charset="0"/>
              <a:ea typeface="Arial Unicode MS" pitchFamily="34" charset="-128"/>
              <a:cs typeface="Arial Unicode MS" pitchFamily="34" charset="-128"/>
              <a:sym typeface="Symbol" pitchFamily="18" charset="2"/>
            </a:endParaRPr>
          </a:p>
        </p:txBody>
      </p:sp>
      <p:sp>
        <p:nvSpPr>
          <p:cNvPr id="677894" name="Text Box 6"/>
          <p:cNvSpPr txBox="1">
            <a:spLocks noChangeArrowheads="1"/>
          </p:cNvSpPr>
          <p:nvPr/>
        </p:nvSpPr>
        <p:spPr bwMode="auto">
          <a:xfrm>
            <a:off x="8305801" y="4724401"/>
            <a:ext cx="1920875" cy="978729"/>
          </a:xfrm>
          <a:prstGeom prst="rect">
            <a:avLst/>
          </a:prstGeom>
          <a:noFill/>
          <a:ln w="28575">
            <a:noFill/>
            <a:miter lim="800000"/>
            <a:headEnd/>
            <a:tailEnd/>
          </a:ln>
          <a:effectLst/>
        </p:spPr>
        <p:txBody>
          <a:bodyPr>
            <a:spAutoFit/>
          </a:bodyPr>
          <a:lstStyle/>
          <a:p>
            <a:pPr algn="ctr" eaLnBrk="1" hangingPunct="1">
              <a:lnSpc>
                <a:spcPct val="90000"/>
              </a:lnSpc>
            </a:pPr>
            <a:r>
              <a:rPr lang="en-US" sz="3200" b="1" i="1">
                <a:solidFill>
                  <a:srgbClr val="CC0000"/>
                </a:solidFill>
                <a:latin typeface="Times New Roman" pitchFamily="18" charset="0"/>
                <a:ea typeface="Arial Unicode MS" pitchFamily="34" charset="-128"/>
                <a:cs typeface="Arial Unicode MS" pitchFamily="34" charset="-128"/>
              </a:rPr>
              <a:t>relaxation step</a:t>
            </a:r>
          </a:p>
        </p:txBody>
      </p:sp>
      <p:sp>
        <p:nvSpPr>
          <p:cNvPr id="677895" name="Text Box 7"/>
          <p:cNvSpPr txBox="1">
            <a:spLocks noChangeArrowheads="1"/>
          </p:cNvSpPr>
          <p:nvPr/>
        </p:nvSpPr>
        <p:spPr bwMode="auto">
          <a:xfrm>
            <a:off x="5715001" y="6096001"/>
            <a:ext cx="4054475" cy="579437"/>
          </a:xfrm>
          <a:prstGeom prst="rect">
            <a:avLst/>
          </a:prstGeom>
          <a:noFill/>
          <a:ln w="28575">
            <a:noFill/>
            <a:miter lim="800000"/>
            <a:headEnd/>
            <a:tailEnd/>
          </a:ln>
          <a:effectLst/>
        </p:spPr>
        <p:txBody>
          <a:bodyPr wrap="none">
            <a:spAutoFit/>
          </a:bodyPr>
          <a:lstStyle/>
          <a:p>
            <a:pPr eaLnBrk="1" hangingPunct="1"/>
            <a:r>
              <a:rPr lang="en-US" sz="3200" dirty="0">
                <a:solidFill>
                  <a:srgbClr val="000000"/>
                </a:solidFill>
                <a:latin typeface="Times New Roman" pitchFamily="18" charset="0"/>
                <a:ea typeface="Arial Unicode MS" pitchFamily="34" charset="-128"/>
                <a:cs typeface="Arial Unicode MS" pitchFamily="34" charset="-128"/>
              </a:rPr>
              <a:t>Implicit D</a:t>
            </a:r>
            <a:r>
              <a:rPr lang="en-US" sz="2400" dirty="0">
                <a:solidFill>
                  <a:srgbClr val="000000"/>
                </a:solidFill>
                <a:latin typeface="Times New Roman" pitchFamily="18" charset="0"/>
                <a:ea typeface="Arial Unicode MS" pitchFamily="34" charset="-128"/>
                <a:cs typeface="Arial Unicode MS" pitchFamily="34" charset="-128"/>
              </a:rPr>
              <a:t>ECREASE</a:t>
            </a:r>
            <a:r>
              <a:rPr lang="en-US" sz="3200" dirty="0">
                <a:solidFill>
                  <a:srgbClr val="000000"/>
                </a:solidFill>
                <a:latin typeface="Times New Roman" pitchFamily="18" charset="0"/>
                <a:ea typeface="Arial Unicode MS" pitchFamily="34" charset="-128"/>
                <a:cs typeface="Arial Unicode MS" pitchFamily="34" charset="-128"/>
              </a:rPr>
              <a:t>-K</a:t>
            </a:r>
            <a:r>
              <a:rPr lang="en-US" sz="2400" dirty="0">
                <a:solidFill>
                  <a:srgbClr val="000000"/>
                </a:solidFill>
                <a:latin typeface="Times New Roman" pitchFamily="18" charset="0"/>
                <a:ea typeface="Arial Unicode MS" pitchFamily="34" charset="-128"/>
                <a:cs typeface="Arial Unicode MS" pitchFamily="34" charset="-128"/>
              </a:rPr>
              <a:t>EY</a:t>
            </a:r>
          </a:p>
        </p:txBody>
      </p:sp>
      <p:sp>
        <p:nvSpPr>
          <p:cNvPr id="677896" name="Line 8"/>
          <p:cNvSpPr>
            <a:spLocks noChangeShapeType="1"/>
          </p:cNvSpPr>
          <p:nvPr/>
        </p:nvSpPr>
        <p:spPr bwMode="auto">
          <a:xfrm flipH="1" flipV="1">
            <a:off x="5943600" y="5676900"/>
            <a:ext cx="152400" cy="381000"/>
          </a:xfrm>
          <a:prstGeom prst="line">
            <a:avLst/>
          </a:prstGeom>
          <a:noFill/>
          <a:ln w="38100">
            <a:solidFill>
              <a:schemeClr val="accent2"/>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a:lstStyle/>
          <a:p>
            <a:r>
              <a:rPr lang="en-US"/>
              <a:t>Example of Dijkstra’s algorithm</a:t>
            </a:r>
          </a:p>
        </p:txBody>
      </p:sp>
      <p:sp>
        <p:nvSpPr>
          <p:cNvPr id="678915" name="Oval 3"/>
          <p:cNvSpPr>
            <a:spLocks noChangeArrowheads="1"/>
          </p:cNvSpPr>
          <p:nvPr/>
        </p:nvSpPr>
        <p:spPr bwMode="auto">
          <a:xfrm>
            <a:off x="5407025" y="272891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78916" name="Oval 4"/>
          <p:cNvSpPr>
            <a:spLocks noChangeArrowheads="1"/>
          </p:cNvSpPr>
          <p:nvPr/>
        </p:nvSpPr>
        <p:spPr bwMode="auto">
          <a:xfrm>
            <a:off x="71596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78917"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78918" name="Oval 6"/>
          <p:cNvSpPr>
            <a:spLocks noChangeArrowheads="1"/>
          </p:cNvSpPr>
          <p:nvPr/>
        </p:nvSpPr>
        <p:spPr bwMode="auto">
          <a:xfrm>
            <a:off x="71596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78919" name="Oval 7"/>
          <p:cNvSpPr>
            <a:spLocks noChangeArrowheads="1"/>
          </p:cNvSpPr>
          <p:nvPr/>
        </p:nvSpPr>
        <p:spPr bwMode="auto">
          <a:xfrm>
            <a:off x="89122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78920" name="AutoShape 8"/>
          <p:cNvCxnSpPr>
            <a:cxnSpLocks noChangeShapeType="1"/>
            <a:stCxn id="678915" idx="7"/>
            <a:endCxn id="678916"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78921" name="AutoShape 9"/>
          <p:cNvCxnSpPr>
            <a:cxnSpLocks noChangeShapeType="1"/>
            <a:stCxn id="678915" idx="5"/>
            <a:endCxn id="678918"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78922" name="AutoShape 10"/>
          <p:cNvCxnSpPr>
            <a:cxnSpLocks noChangeShapeType="1"/>
            <a:stCxn id="678916" idx="6"/>
            <a:endCxn id="678917"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78923"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8924"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8925"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8926"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8927"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8928"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8929"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8930"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78931" name="AutoShape 19"/>
          <p:cNvCxnSpPr>
            <a:cxnSpLocks noChangeShapeType="1"/>
            <a:stCxn id="678918" idx="6"/>
            <a:endCxn id="678919"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78932"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78933"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78934"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78935"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78936"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78937"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78938"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78939"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78940"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78941"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78942" name="Text Box 30"/>
          <p:cNvSpPr txBox="1">
            <a:spLocks noChangeArrowheads="1"/>
          </p:cNvSpPr>
          <p:nvPr/>
        </p:nvSpPr>
        <p:spPr bwMode="auto">
          <a:xfrm>
            <a:off x="1905000" y="1717675"/>
            <a:ext cx="2743200" cy="1421928"/>
          </a:xfrm>
          <a:prstGeom prst="rect">
            <a:avLst/>
          </a:prstGeom>
          <a:noFill/>
          <a:ln w="28575">
            <a:noFill/>
            <a:miter lim="800000"/>
            <a:headEnd/>
            <a:tailEnd/>
          </a:ln>
          <a:effectLst/>
        </p:spPr>
        <p:txBody>
          <a:bodyPr>
            <a:spAutoFit/>
          </a:bodyPr>
          <a:lstStyle/>
          <a:p>
            <a:pPr eaLnBrk="1" hangingPunct="1">
              <a:lnSpc>
                <a:spcPct val="90000"/>
              </a:lnSpc>
            </a:pPr>
            <a:r>
              <a:rPr lang="en-US" sz="3200" b="1">
                <a:solidFill>
                  <a:srgbClr val="CC0000"/>
                </a:solidFill>
                <a:latin typeface="Times New Roman" pitchFamily="18" charset="0"/>
                <a:ea typeface="Arial Unicode MS" pitchFamily="34" charset="-128"/>
                <a:cs typeface="Arial Unicode MS" pitchFamily="34" charset="-128"/>
              </a:rPr>
              <a:t>Graph with nonnegative edge weights: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en-US"/>
              <a:t>Example of Dijkstra’s algorithm</a:t>
            </a:r>
          </a:p>
        </p:txBody>
      </p:sp>
      <p:sp>
        <p:nvSpPr>
          <p:cNvPr id="679939" name="Oval 3"/>
          <p:cNvSpPr>
            <a:spLocks noChangeArrowheads="1"/>
          </p:cNvSpPr>
          <p:nvPr/>
        </p:nvSpPr>
        <p:spPr bwMode="auto">
          <a:xfrm>
            <a:off x="5407025" y="272891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79940" name="Oval 4"/>
          <p:cNvSpPr>
            <a:spLocks noChangeArrowheads="1"/>
          </p:cNvSpPr>
          <p:nvPr/>
        </p:nvSpPr>
        <p:spPr bwMode="auto">
          <a:xfrm>
            <a:off x="71596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79941"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79942" name="Oval 6"/>
          <p:cNvSpPr>
            <a:spLocks noChangeArrowheads="1"/>
          </p:cNvSpPr>
          <p:nvPr/>
        </p:nvSpPr>
        <p:spPr bwMode="auto">
          <a:xfrm>
            <a:off x="71596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79943" name="Oval 7"/>
          <p:cNvSpPr>
            <a:spLocks noChangeArrowheads="1"/>
          </p:cNvSpPr>
          <p:nvPr/>
        </p:nvSpPr>
        <p:spPr bwMode="auto">
          <a:xfrm>
            <a:off x="89122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79944" name="AutoShape 8"/>
          <p:cNvCxnSpPr>
            <a:cxnSpLocks noChangeShapeType="1"/>
            <a:stCxn id="679939" idx="7"/>
            <a:endCxn id="679940"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79945" name="AutoShape 9"/>
          <p:cNvCxnSpPr>
            <a:cxnSpLocks noChangeShapeType="1"/>
            <a:stCxn id="679939" idx="5"/>
            <a:endCxn id="679942"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79946" name="AutoShape 10"/>
          <p:cNvCxnSpPr>
            <a:cxnSpLocks noChangeShapeType="1"/>
            <a:stCxn id="679940" idx="6"/>
            <a:endCxn id="679941"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79947"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9948"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9949"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9950"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9951"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9952"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9953"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79954"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79955" name="AutoShape 19"/>
          <p:cNvCxnSpPr>
            <a:cxnSpLocks noChangeShapeType="1"/>
            <a:stCxn id="679942" idx="6"/>
            <a:endCxn id="679943"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79956"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79957"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79958"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79959"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79960"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79961"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79962"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79963"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79964"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79965"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79966" name="Text Box 30"/>
          <p:cNvSpPr txBox="1">
            <a:spLocks noChangeArrowheads="1"/>
          </p:cNvSpPr>
          <p:nvPr/>
        </p:nvSpPr>
        <p:spPr bwMode="auto">
          <a:xfrm>
            <a:off x="1905000" y="1447801"/>
            <a:ext cx="2743200" cy="535531"/>
          </a:xfrm>
          <a:prstGeom prst="rect">
            <a:avLst/>
          </a:prstGeom>
          <a:noFill/>
          <a:ln w="28575">
            <a:noFill/>
            <a:miter lim="800000"/>
            <a:headEnd/>
            <a:tailEnd/>
          </a:ln>
          <a:effectLst/>
        </p:spPr>
        <p:txBody>
          <a:bodyPr>
            <a:spAutoFit/>
          </a:bodyPr>
          <a:lstStyle/>
          <a:p>
            <a:pPr eaLnBrk="1" hangingPunct="1">
              <a:lnSpc>
                <a:spcPct val="90000"/>
              </a:lnSpc>
            </a:pPr>
            <a:r>
              <a:rPr lang="en-US" sz="3200" b="1">
                <a:solidFill>
                  <a:srgbClr val="CC0000"/>
                </a:solidFill>
                <a:latin typeface="Times New Roman" pitchFamily="18" charset="0"/>
                <a:ea typeface="Arial Unicode MS" pitchFamily="34" charset="-128"/>
                <a:cs typeface="Arial Unicode MS" pitchFamily="34" charset="-128"/>
              </a:rPr>
              <a:t>Initialize:</a:t>
            </a:r>
          </a:p>
        </p:txBody>
      </p:sp>
      <p:sp>
        <p:nvSpPr>
          <p:cNvPr id="679967" name="Text Box 31"/>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79968" name="Text Box 32"/>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79969" name="Text Box 33"/>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79970" name="Text Box 34"/>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79971" name="Text Box 35"/>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sp>
        <p:nvSpPr>
          <p:cNvPr id="679972" name="Text Box 36"/>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79973" name="Text Box 37"/>
          <p:cNvSpPr txBox="1">
            <a:spLocks noChangeArrowheads="1"/>
          </p:cNvSpPr>
          <p:nvPr/>
        </p:nvSpPr>
        <p:spPr bwMode="auto">
          <a:xfrm>
            <a:off x="2886075" y="4419600"/>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79974" name="Text Box 38"/>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79975" name="Text Box 39"/>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79976" name="Text Box 40"/>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79977" name="Text Box 41"/>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79978" name="Line 42"/>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79979" name="Text Box 43"/>
          <p:cNvSpPr txBox="1">
            <a:spLocks noChangeArrowheads="1"/>
          </p:cNvSpPr>
          <p:nvPr/>
        </p:nvSpPr>
        <p:spPr bwMode="auto">
          <a:xfrm>
            <a:off x="6324601" y="5334000"/>
            <a:ext cx="1014413"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a:t>
            </a:r>
          </a:p>
        </p:txBody>
      </p:sp>
      <p:sp>
        <p:nvSpPr>
          <p:cNvPr id="679980" name="Text Box 44"/>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79981" name="Text Box 45"/>
          <p:cNvSpPr txBox="1">
            <a:spLocks noChangeArrowheads="1"/>
          </p:cNvSpPr>
          <p:nvPr/>
        </p:nvSpPr>
        <p:spPr bwMode="auto">
          <a:xfrm>
            <a:off x="7262813" y="1190625"/>
            <a:ext cx="474662"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79982" name="Text Box 46"/>
          <p:cNvSpPr txBox="1">
            <a:spLocks noChangeArrowheads="1"/>
          </p:cNvSpPr>
          <p:nvPr/>
        </p:nvSpPr>
        <p:spPr bwMode="auto">
          <a:xfrm>
            <a:off x="7262813" y="4449764"/>
            <a:ext cx="474662"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79983" name="Text Box 47"/>
          <p:cNvSpPr txBox="1">
            <a:spLocks noChangeArrowheads="1"/>
          </p:cNvSpPr>
          <p:nvPr/>
        </p:nvSpPr>
        <p:spPr bwMode="auto">
          <a:xfrm>
            <a:off x="9013826" y="4449764"/>
            <a:ext cx="474663"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79984" name="Text Box 48"/>
          <p:cNvSpPr txBox="1">
            <a:spLocks noChangeArrowheads="1"/>
          </p:cNvSpPr>
          <p:nvPr/>
        </p:nvSpPr>
        <p:spPr bwMode="auto">
          <a:xfrm>
            <a:off x="9013826" y="1190625"/>
            <a:ext cx="474663"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en-US"/>
              <a:t>Example of Dijkstra’s algorithm</a:t>
            </a:r>
          </a:p>
        </p:txBody>
      </p:sp>
      <p:sp>
        <p:nvSpPr>
          <p:cNvPr id="680963"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0964" name="Oval 4"/>
          <p:cNvSpPr>
            <a:spLocks noChangeArrowheads="1"/>
          </p:cNvSpPr>
          <p:nvPr/>
        </p:nvSpPr>
        <p:spPr bwMode="auto">
          <a:xfrm>
            <a:off x="71596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0965"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0966" name="Oval 6"/>
          <p:cNvSpPr>
            <a:spLocks noChangeArrowheads="1"/>
          </p:cNvSpPr>
          <p:nvPr/>
        </p:nvSpPr>
        <p:spPr bwMode="auto">
          <a:xfrm>
            <a:off x="71596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0967" name="Oval 7"/>
          <p:cNvSpPr>
            <a:spLocks noChangeArrowheads="1"/>
          </p:cNvSpPr>
          <p:nvPr/>
        </p:nvSpPr>
        <p:spPr bwMode="auto">
          <a:xfrm>
            <a:off x="89122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0968" name="AutoShape 8"/>
          <p:cNvCxnSpPr>
            <a:cxnSpLocks noChangeShapeType="1"/>
            <a:stCxn id="680963" idx="7"/>
            <a:endCxn id="680964"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80969" name="AutoShape 9"/>
          <p:cNvCxnSpPr>
            <a:cxnSpLocks noChangeShapeType="1"/>
            <a:stCxn id="680963" idx="5"/>
            <a:endCxn id="680966"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80970" name="AutoShape 10"/>
          <p:cNvCxnSpPr>
            <a:cxnSpLocks noChangeShapeType="1"/>
            <a:stCxn id="680964" idx="6"/>
            <a:endCxn id="680965"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80971"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0972"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0973"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0974"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0975"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0976"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0977"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0978"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0979" name="AutoShape 19"/>
          <p:cNvCxnSpPr>
            <a:cxnSpLocks noChangeShapeType="1"/>
            <a:stCxn id="680966" idx="6"/>
            <a:endCxn id="680967"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80980"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0981"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0982"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0983"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0984"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0985"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0986"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0987"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0988"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0989"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0990"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0991"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0992"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0993"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0994"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sp>
        <p:nvSpPr>
          <p:cNvPr id="680995"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0996"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0997"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0998"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0999"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1000"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1001"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1002" name="Text Box 42"/>
          <p:cNvSpPr txBox="1">
            <a:spLocks noChangeArrowheads="1"/>
          </p:cNvSpPr>
          <p:nvPr/>
        </p:nvSpPr>
        <p:spPr bwMode="auto">
          <a:xfrm>
            <a:off x="6324601" y="5334000"/>
            <a:ext cx="1465263"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1003"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1004" name="Text Box 44"/>
          <p:cNvSpPr txBox="1">
            <a:spLocks noChangeArrowheads="1"/>
          </p:cNvSpPr>
          <p:nvPr/>
        </p:nvSpPr>
        <p:spPr bwMode="auto">
          <a:xfrm>
            <a:off x="7262813" y="1190625"/>
            <a:ext cx="474662"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81005" name="Text Box 45"/>
          <p:cNvSpPr txBox="1">
            <a:spLocks noChangeArrowheads="1"/>
          </p:cNvSpPr>
          <p:nvPr/>
        </p:nvSpPr>
        <p:spPr bwMode="auto">
          <a:xfrm>
            <a:off x="7262813" y="4449764"/>
            <a:ext cx="474662"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81006" name="Text Box 46"/>
          <p:cNvSpPr txBox="1">
            <a:spLocks noChangeArrowheads="1"/>
          </p:cNvSpPr>
          <p:nvPr/>
        </p:nvSpPr>
        <p:spPr bwMode="auto">
          <a:xfrm>
            <a:off x="9013826" y="4449764"/>
            <a:ext cx="474663"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81007" name="Text Box 47"/>
          <p:cNvSpPr txBox="1">
            <a:spLocks noChangeArrowheads="1"/>
          </p:cNvSpPr>
          <p:nvPr/>
        </p:nvSpPr>
        <p:spPr bwMode="auto">
          <a:xfrm>
            <a:off x="9013826" y="1190625"/>
            <a:ext cx="474663"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81008" name="Text Box 48"/>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i="1">
                <a:solidFill>
                  <a:srgbClr val="008A87"/>
                </a:solidFill>
                <a:latin typeface="Times New Roman" pitchFamily="18" charset="0"/>
                <a:ea typeface="Arial Unicode MS" pitchFamily="34" charset="-128"/>
                <a:cs typeface="Arial Unicode MS" pitchFamily="34" charset="-128"/>
              </a:rPr>
              <a:t>“A”</a:t>
            </a:r>
            <a:r>
              <a:rPr lang="en-US" sz="3200" b="1">
                <a:solidFill>
                  <a:srgbClr val="CC0000"/>
                </a:solidFill>
                <a:latin typeface="Times New Roman" pitchFamily="18" charset="0"/>
                <a:ea typeface="Arial Unicode MS" pitchFamily="34" charset="-128"/>
                <a:cs typeface="Arial Unicode MS" pitchFamily="34" charset="-128"/>
              </a:rPr>
              <a:t> </a:t>
            </a:r>
            <a:r>
              <a:rPr lang="en-US" sz="3200" b="1">
                <a:solidFill>
                  <a:srgbClr val="008A87"/>
                </a:solidFill>
                <a:latin typeface="Times New Roman" pitchFamily="18" charset="0"/>
                <a:ea typeface="Arial Unicode MS" pitchFamily="34" charset="-128"/>
                <a:cs typeface="Arial Unicode MS" pitchFamily="34" charset="-128"/>
                <a:sym typeface="Symbol" pitchFamily="18" charset="2"/>
              </a:rPr>
              <a:t></a:t>
            </a:r>
            <a:r>
              <a:rPr lang="en-US" sz="3200" b="1">
                <a:solidFill>
                  <a:srgbClr val="CC0000"/>
                </a:solidFill>
                <a:latin typeface="Times New Roman" pitchFamily="18" charset="0"/>
                <a:ea typeface="Arial Unicode MS" pitchFamily="34" charset="-128"/>
                <a:cs typeface="Arial Unicode MS" pitchFamily="34" charset="-128"/>
                <a:sym typeface="Symbol" pitchFamily="18" charset="2"/>
              </a:rPr>
              <a:t> </a:t>
            </a:r>
            <a:r>
              <a:rPr lang="en-US" sz="3200" b="1">
                <a:solidFill>
                  <a:srgbClr val="CC0000"/>
                </a:solidFill>
                <a:latin typeface="Times New Roman" pitchFamily="18" charset="0"/>
                <a:ea typeface="Arial Unicode MS" pitchFamily="34" charset="-128"/>
                <a:cs typeface="Arial Unicode MS" pitchFamily="34" charset="-128"/>
              </a:rPr>
              <a:t>E</a:t>
            </a:r>
            <a:r>
              <a:rPr lang="en-US" sz="2400" b="1">
                <a:solidFill>
                  <a:srgbClr val="CC0000"/>
                </a:solidFill>
                <a:latin typeface="Times New Roman" pitchFamily="18" charset="0"/>
                <a:ea typeface="Arial Unicode MS" pitchFamily="34" charset="-128"/>
                <a:cs typeface="Arial Unicode MS" pitchFamily="34" charset="-128"/>
              </a:rPr>
              <a:t>XTRACT</a:t>
            </a:r>
            <a:r>
              <a:rPr lang="en-US" sz="3200" b="1">
                <a:solidFill>
                  <a:srgbClr val="CC0000"/>
                </a:solidFill>
                <a:latin typeface="Times New Roman" pitchFamily="18" charset="0"/>
                <a:ea typeface="Arial Unicode MS" pitchFamily="34" charset="-128"/>
                <a:cs typeface="Arial Unicode MS" pitchFamily="34" charset="-128"/>
              </a:rPr>
              <a:t>-M</a:t>
            </a:r>
            <a:r>
              <a:rPr lang="en-US" sz="2400" b="1">
                <a:solidFill>
                  <a:srgbClr val="CC0000"/>
                </a:solidFill>
                <a:latin typeface="Times New Roman" pitchFamily="18" charset="0"/>
                <a:ea typeface="Arial Unicode MS" pitchFamily="34" charset="-128"/>
                <a:cs typeface="Arial Unicode MS" pitchFamily="34" charset="-128"/>
              </a:rPr>
              <a:t>IN</a:t>
            </a:r>
            <a:r>
              <a:rPr lang="en-US" sz="3200" b="1">
                <a:solidFill>
                  <a:srgbClr val="008A87"/>
                </a:solidFill>
                <a:latin typeface="Times New Roman" pitchFamily="18" charset="0"/>
                <a:ea typeface="Arial Unicode MS" pitchFamily="34" charset="-128"/>
                <a:cs typeface="Arial Unicode MS" pitchFamily="34" charset="-128"/>
              </a:rPr>
              <a:t>(</a:t>
            </a:r>
            <a:r>
              <a:rPr lang="en-US" sz="3200" b="1" i="1">
                <a:solidFill>
                  <a:srgbClr val="008A87"/>
                </a:solidFill>
                <a:latin typeface="Times New Roman" pitchFamily="18" charset="0"/>
                <a:ea typeface="Arial Unicode MS" pitchFamily="34" charset="-128"/>
                <a:cs typeface="Arial Unicode MS" pitchFamily="34" charset="-128"/>
              </a:rPr>
              <a:t>Q</a:t>
            </a:r>
            <a:r>
              <a:rPr lang="en-US" sz="3200" b="1">
                <a:solidFill>
                  <a:srgbClr val="008A87"/>
                </a:solidFill>
                <a:latin typeface="Times New Roman" pitchFamily="18" charset="0"/>
                <a:ea typeface="Arial Unicode MS" pitchFamily="34" charset="-128"/>
                <a:cs typeface="Arial Unicode MS" pitchFamily="34" charset="-128"/>
              </a:rPr>
              <a:t>)</a:t>
            </a:r>
            <a:r>
              <a:rPr lang="en-US" sz="3200" b="1">
                <a:solidFill>
                  <a:srgbClr val="CC0000"/>
                </a:solidFill>
                <a:latin typeface="Times New Roman" pitchFamily="18" charset="0"/>
                <a:ea typeface="Arial Unicode MS" pitchFamily="34" charset="-128"/>
                <a:cs typeface="Arial Unicode MS" pitchFamily="34" charset="-128"/>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5" name="Picture 5" descr="sp01"/>
          <p:cNvPicPr>
            <a:picLocks noChangeAspect="1" noChangeArrowheads="1"/>
          </p:cNvPicPr>
          <p:nvPr/>
        </p:nvPicPr>
        <p:blipFill>
          <a:blip r:embed="rId2" cstate="print"/>
          <a:srcRect/>
          <a:stretch>
            <a:fillRect/>
          </a:stretch>
        </p:blipFill>
        <p:spPr bwMode="auto">
          <a:xfrm>
            <a:off x="3505200" y="2895600"/>
            <a:ext cx="4481512" cy="2262188"/>
          </a:xfrm>
          <a:prstGeom prst="rect">
            <a:avLst/>
          </a:prstGeom>
          <a:noFill/>
        </p:spPr>
      </p:pic>
      <p:sp>
        <p:nvSpPr>
          <p:cNvPr id="230402" name="Rectangle 2"/>
          <p:cNvSpPr>
            <a:spLocks noGrp="1" noChangeArrowheads="1"/>
          </p:cNvSpPr>
          <p:nvPr>
            <p:ph type="title"/>
          </p:nvPr>
        </p:nvSpPr>
        <p:spPr/>
        <p:txBody>
          <a:bodyPr/>
          <a:lstStyle/>
          <a:p>
            <a:r>
              <a:rPr lang="en-US"/>
              <a:t>Shortest Path</a:t>
            </a:r>
          </a:p>
        </p:txBody>
      </p:sp>
      <p:sp>
        <p:nvSpPr>
          <p:cNvPr id="230403" name="Rectangle 3"/>
          <p:cNvSpPr>
            <a:spLocks noGrp="1" noChangeArrowheads="1"/>
          </p:cNvSpPr>
          <p:nvPr>
            <p:ph type="body" idx="1"/>
          </p:nvPr>
        </p:nvSpPr>
        <p:spPr/>
        <p:txBody>
          <a:bodyPr/>
          <a:lstStyle/>
          <a:p>
            <a:r>
              <a:rPr lang="en-US"/>
              <a:t>After some consideration, we may determine that the shortest path is as follows, with length 14</a:t>
            </a:r>
          </a:p>
          <a:p>
            <a:endParaRPr lang="en-US"/>
          </a:p>
          <a:p>
            <a:endParaRPr lang="en-US"/>
          </a:p>
          <a:p>
            <a:endParaRPr lang="en-US"/>
          </a:p>
          <a:p>
            <a:endParaRPr lang="en-US"/>
          </a:p>
          <a:p>
            <a:r>
              <a:rPr lang="en-US"/>
              <a:t>Other paths exists, but they are longer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r>
              <a:rPr lang="en-US"/>
              <a:t>Example of Dijkstra’s algorithm</a:t>
            </a:r>
          </a:p>
        </p:txBody>
      </p:sp>
      <p:sp>
        <p:nvSpPr>
          <p:cNvPr id="681987"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1988" name="Oval 4"/>
          <p:cNvSpPr>
            <a:spLocks noChangeArrowheads="1"/>
          </p:cNvSpPr>
          <p:nvPr/>
        </p:nvSpPr>
        <p:spPr bwMode="auto">
          <a:xfrm>
            <a:off x="71596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1989"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1990" name="Oval 6"/>
          <p:cNvSpPr>
            <a:spLocks noChangeArrowheads="1"/>
          </p:cNvSpPr>
          <p:nvPr/>
        </p:nvSpPr>
        <p:spPr bwMode="auto">
          <a:xfrm>
            <a:off x="71596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1991" name="Oval 7"/>
          <p:cNvSpPr>
            <a:spLocks noChangeArrowheads="1"/>
          </p:cNvSpPr>
          <p:nvPr/>
        </p:nvSpPr>
        <p:spPr bwMode="auto">
          <a:xfrm>
            <a:off x="89122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1992" name="AutoShape 8"/>
          <p:cNvCxnSpPr>
            <a:cxnSpLocks noChangeShapeType="1"/>
            <a:stCxn id="681987" idx="7"/>
            <a:endCxn id="681988" idx="2"/>
          </p:cNvCxnSpPr>
          <p:nvPr/>
        </p:nvCxnSpPr>
        <p:spPr bwMode="auto">
          <a:xfrm flipV="1">
            <a:off x="5986463" y="2058989"/>
            <a:ext cx="1173162" cy="769937"/>
          </a:xfrm>
          <a:prstGeom prst="straightConnector1">
            <a:avLst/>
          </a:prstGeom>
          <a:noFill/>
          <a:ln w="57150">
            <a:solidFill>
              <a:schemeClr val="accent2"/>
            </a:solidFill>
            <a:round/>
            <a:headEnd/>
            <a:tailEnd type="stealth" w="med" len="med"/>
          </a:ln>
          <a:effectLst/>
        </p:spPr>
      </p:cxnSp>
      <p:cxnSp>
        <p:nvCxnSpPr>
          <p:cNvPr id="681993" name="AutoShape 9"/>
          <p:cNvCxnSpPr>
            <a:cxnSpLocks noChangeShapeType="1"/>
            <a:stCxn id="681987" idx="5"/>
            <a:endCxn id="681990" idx="2"/>
          </p:cNvCxnSpPr>
          <p:nvPr/>
        </p:nvCxnSpPr>
        <p:spPr bwMode="auto">
          <a:xfrm>
            <a:off x="5986463" y="3308350"/>
            <a:ext cx="1173162" cy="769938"/>
          </a:xfrm>
          <a:prstGeom prst="straightConnector1">
            <a:avLst/>
          </a:prstGeom>
          <a:noFill/>
          <a:ln w="57150">
            <a:solidFill>
              <a:schemeClr val="accent2"/>
            </a:solidFill>
            <a:round/>
            <a:headEnd/>
            <a:tailEnd type="stealth" w="med" len="med"/>
          </a:ln>
          <a:effectLst/>
        </p:spPr>
      </p:cxnSp>
      <p:cxnSp>
        <p:nvCxnSpPr>
          <p:cNvPr id="681994" name="AutoShape 10"/>
          <p:cNvCxnSpPr>
            <a:cxnSpLocks noChangeShapeType="1"/>
            <a:stCxn id="681988" idx="6"/>
            <a:endCxn id="681989"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81995"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1996"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1997"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1998"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1999"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2000"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2001"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2002"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2003" name="AutoShape 19"/>
          <p:cNvCxnSpPr>
            <a:cxnSpLocks noChangeShapeType="1"/>
            <a:stCxn id="681990" idx="6"/>
            <a:endCxn id="681991"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82004"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2005"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2006"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2007"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2008"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2009"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2010"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2011"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2012"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2013"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2014"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2015"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2016"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2017"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2018"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sp>
        <p:nvSpPr>
          <p:cNvPr id="682019"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2020"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2021"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2022"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2023"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2024"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2025"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2026" name="Text Box 42"/>
          <p:cNvSpPr txBox="1">
            <a:spLocks noChangeArrowheads="1"/>
          </p:cNvSpPr>
          <p:nvPr/>
        </p:nvSpPr>
        <p:spPr bwMode="auto">
          <a:xfrm>
            <a:off x="6324601" y="5334000"/>
            <a:ext cx="1465263"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2027"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2028" name="Text Box 44"/>
          <p:cNvSpPr txBox="1">
            <a:spLocks noChangeArrowheads="1"/>
          </p:cNvSpPr>
          <p:nvPr/>
        </p:nvSpPr>
        <p:spPr bwMode="auto">
          <a:xfrm>
            <a:off x="7204075" y="1198564"/>
            <a:ext cx="5905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10</a:t>
            </a:r>
          </a:p>
        </p:txBody>
      </p:sp>
      <p:sp>
        <p:nvSpPr>
          <p:cNvPr id="682029" name="Text Box 45"/>
          <p:cNvSpPr txBox="1">
            <a:spLocks noChangeArrowheads="1"/>
          </p:cNvSpPr>
          <p:nvPr/>
        </p:nvSpPr>
        <p:spPr bwMode="auto">
          <a:xfrm>
            <a:off x="7305675"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3</a:t>
            </a:r>
          </a:p>
        </p:txBody>
      </p:sp>
      <p:sp>
        <p:nvSpPr>
          <p:cNvPr id="682030" name="Text Box 46"/>
          <p:cNvSpPr txBox="1">
            <a:spLocks noChangeArrowheads="1"/>
          </p:cNvSpPr>
          <p:nvPr/>
        </p:nvSpPr>
        <p:spPr bwMode="auto">
          <a:xfrm>
            <a:off x="9013826" y="4449764"/>
            <a:ext cx="474663"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82031" name="Text Box 47"/>
          <p:cNvSpPr txBox="1">
            <a:spLocks noChangeArrowheads="1"/>
          </p:cNvSpPr>
          <p:nvPr/>
        </p:nvSpPr>
        <p:spPr bwMode="auto">
          <a:xfrm>
            <a:off x="9013826" y="1190625"/>
            <a:ext cx="474663"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82032" name="Text Box 48"/>
          <p:cNvSpPr txBox="1">
            <a:spLocks noChangeArrowheads="1"/>
          </p:cNvSpPr>
          <p:nvPr/>
        </p:nvSpPr>
        <p:spPr bwMode="auto">
          <a:xfrm>
            <a:off x="3425825" y="4783138"/>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10</a:t>
            </a:r>
          </a:p>
        </p:txBody>
      </p:sp>
      <p:sp>
        <p:nvSpPr>
          <p:cNvPr id="682033" name="Text Box 49"/>
          <p:cNvSpPr txBox="1">
            <a:spLocks noChangeArrowheads="1"/>
          </p:cNvSpPr>
          <p:nvPr/>
        </p:nvSpPr>
        <p:spPr bwMode="auto">
          <a:xfrm>
            <a:off x="4106863" y="4776788"/>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3</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2034" name="Text Box 50"/>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a:solidFill>
                  <a:srgbClr val="CC0000"/>
                </a:solidFill>
                <a:latin typeface="Times New Roman" pitchFamily="18" charset="0"/>
                <a:ea typeface="Arial Unicode MS" pitchFamily="34" charset="-128"/>
                <a:cs typeface="Arial Unicode MS" pitchFamily="34" charset="-128"/>
              </a:rPr>
              <a:t>Relax all edges leaving </a:t>
            </a:r>
            <a:r>
              <a:rPr lang="en-US" sz="3200" b="1" i="1">
                <a:solidFill>
                  <a:srgbClr val="008A87"/>
                </a:solidFill>
                <a:latin typeface="Times New Roman" pitchFamily="18" charset="0"/>
                <a:ea typeface="Arial Unicode MS" pitchFamily="34" charset="-128"/>
                <a:cs typeface="Arial Unicode MS" pitchFamily="34" charset="-128"/>
              </a:rPr>
              <a:t>A</a:t>
            </a:r>
            <a:r>
              <a:rPr lang="en-US" sz="3200" b="1">
                <a:solidFill>
                  <a:srgbClr val="CC0000"/>
                </a:solidFill>
                <a:latin typeface="Times New Roman" pitchFamily="18" charset="0"/>
                <a:ea typeface="Arial Unicode MS" pitchFamily="34" charset="-128"/>
                <a:cs typeface="Arial Unicode MS" pitchFamily="34" charset="-128"/>
              </a:rPr>
              <a:t>:</a:t>
            </a:r>
          </a:p>
        </p:txBody>
      </p:sp>
      <p:sp>
        <p:nvSpPr>
          <p:cNvPr id="682035" name="Text Box 51"/>
          <p:cNvSpPr txBox="1">
            <a:spLocks noChangeArrowheads="1"/>
          </p:cNvSpPr>
          <p:nvPr/>
        </p:nvSpPr>
        <p:spPr bwMode="auto">
          <a:xfrm>
            <a:off x="468312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2036" name="Text Box 52"/>
          <p:cNvSpPr txBox="1">
            <a:spLocks noChangeArrowheads="1"/>
          </p:cNvSpPr>
          <p:nvPr/>
        </p:nvSpPr>
        <p:spPr bwMode="auto">
          <a:xfrm>
            <a:off x="529907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p:txBody>
          <a:bodyPr/>
          <a:lstStyle/>
          <a:p>
            <a:r>
              <a:rPr lang="en-US"/>
              <a:t>Example of Dijkstra’s algorithm</a:t>
            </a:r>
          </a:p>
        </p:txBody>
      </p:sp>
      <p:sp>
        <p:nvSpPr>
          <p:cNvPr id="683011"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3012" name="Oval 4"/>
          <p:cNvSpPr>
            <a:spLocks noChangeArrowheads="1"/>
          </p:cNvSpPr>
          <p:nvPr/>
        </p:nvSpPr>
        <p:spPr bwMode="auto">
          <a:xfrm>
            <a:off x="71596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3013"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3014" name="Oval 6"/>
          <p:cNvSpPr>
            <a:spLocks noChangeArrowheads="1"/>
          </p:cNvSpPr>
          <p:nvPr/>
        </p:nvSpPr>
        <p:spPr bwMode="auto">
          <a:xfrm>
            <a:off x="71596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3015" name="Oval 7"/>
          <p:cNvSpPr>
            <a:spLocks noChangeArrowheads="1"/>
          </p:cNvSpPr>
          <p:nvPr/>
        </p:nvSpPr>
        <p:spPr bwMode="auto">
          <a:xfrm>
            <a:off x="89122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3016" name="AutoShape 8"/>
          <p:cNvCxnSpPr>
            <a:cxnSpLocks noChangeShapeType="1"/>
            <a:stCxn id="683011" idx="7"/>
            <a:endCxn id="683012"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83017" name="AutoShape 9"/>
          <p:cNvCxnSpPr>
            <a:cxnSpLocks noChangeShapeType="1"/>
            <a:stCxn id="683011" idx="5"/>
            <a:endCxn id="683014"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83018" name="AutoShape 10"/>
          <p:cNvCxnSpPr>
            <a:cxnSpLocks noChangeShapeType="1"/>
            <a:stCxn id="683012" idx="6"/>
            <a:endCxn id="683013"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83019"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3020"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3021"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3022"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3023"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3024"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3025"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3026"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3027" name="AutoShape 19"/>
          <p:cNvCxnSpPr>
            <a:cxnSpLocks noChangeShapeType="1"/>
            <a:stCxn id="683014" idx="6"/>
            <a:endCxn id="683015"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83028"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3029"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3030"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3031"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3032"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3033"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3034"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3035"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3036"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3037"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3038"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3039"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3040"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C</a:t>
            </a:r>
          </a:p>
        </p:txBody>
      </p:sp>
      <p:sp>
        <p:nvSpPr>
          <p:cNvPr id="683041"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3042"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sp>
        <p:nvSpPr>
          <p:cNvPr id="683043"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3044"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3045"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3046"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3047"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3048"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3049"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3050" name="Text Box 42"/>
          <p:cNvSpPr txBox="1">
            <a:spLocks noChangeArrowheads="1"/>
          </p:cNvSpPr>
          <p:nvPr/>
        </p:nvSpPr>
        <p:spPr bwMode="auto">
          <a:xfrm>
            <a:off x="6324601" y="5334000"/>
            <a:ext cx="1939925"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 C</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3051"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3052" name="Text Box 44"/>
          <p:cNvSpPr txBox="1">
            <a:spLocks noChangeArrowheads="1"/>
          </p:cNvSpPr>
          <p:nvPr/>
        </p:nvSpPr>
        <p:spPr bwMode="auto">
          <a:xfrm>
            <a:off x="7204075" y="1198564"/>
            <a:ext cx="5905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10</a:t>
            </a:r>
          </a:p>
        </p:txBody>
      </p:sp>
      <p:sp>
        <p:nvSpPr>
          <p:cNvPr id="683053" name="Text Box 45"/>
          <p:cNvSpPr txBox="1">
            <a:spLocks noChangeArrowheads="1"/>
          </p:cNvSpPr>
          <p:nvPr/>
        </p:nvSpPr>
        <p:spPr bwMode="auto">
          <a:xfrm>
            <a:off x="7305675"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3</a:t>
            </a:r>
          </a:p>
        </p:txBody>
      </p:sp>
      <p:sp>
        <p:nvSpPr>
          <p:cNvPr id="683054" name="Text Box 46"/>
          <p:cNvSpPr txBox="1">
            <a:spLocks noChangeArrowheads="1"/>
          </p:cNvSpPr>
          <p:nvPr/>
        </p:nvSpPr>
        <p:spPr bwMode="auto">
          <a:xfrm>
            <a:off x="9013826" y="4449764"/>
            <a:ext cx="474663"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83055" name="Text Box 47"/>
          <p:cNvSpPr txBox="1">
            <a:spLocks noChangeArrowheads="1"/>
          </p:cNvSpPr>
          <p:nvPr/>
        </p:nvSpPr>
        <p:spPr bwMode="auto">
          <a:xfrm>
            <a:off x="9013826" y="1190625"/>
            <a:ext cx="474663"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Symbol" pitchFamily="18" charset="2"/>
                <a:ea typeface="Arial Unicode MS" pitchFamily="34" charset="-128"/>
                <a:cs typeface="Arial Unicode MS" pitchFamily="34" charset="-128"/>
              </a:rPr>
              <a:t>¥</a:t>
            </a:r>
            <a:endParaRPr lang="en-US" sz="3200">
              <a:solidFill>
                <a:srgbClr val="CC0000"/>
              </a:solidFill>
              <a:latin typeface="Times New Roman" pitchFamily="18" charset="0"/>
              <a:ea typeface="Arial Unicode MS" pitchFamily="34" charset="-128"/>
              <a:cs typeface="Arial Unicode MS" pitchFamily="34" charset="-128"/>
            </a:endParaRPr>
          </a:p>
        </p:txBody>
      </p:sp>
      <p:sp>
        <p:nvSpPr>
          <p:cNvPr id="683056" name="Text Box 48"/>
          <p:cNvSpPr txBox="1">
            <a:spLocks noChangeArrowheads="1"/>
          </p:cNvSpPr>
          <p:nvPr/>
        </p:nvSpPr>
        <p:spPr bwMode="auto">
          <a:xfrm>
            <a:off x="3425825" y="4783138"/>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10</a:t>
            </a:r>
          </a:p>
        </p:txBody>
      </p:sp>
      <p:sp>
        <p:nvSpPr>
          <p:cNvPr id="683057" name="Text Box 49"/>
          <p:cNvSpPr txBox="1">
            <a:spLocks noChangeArrowheads="1"/>
          </p:cNvSpPr>
          <p:nvPr/>
        </p:nvSpPr>
        <p:spPr bwMode="auto">
          <a:xfrm>
            <a:off x="4106863" y="4776788"/>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3</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3058" name="Text Box 50"/>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i="1">
                <a:solidFill>
                  <a:srgbClr val="008A87"/>
                </a:solidFill>
                <a:latin typeface="Times New Roman" pitchFamily="18" charset="0"/>
                <a:ea typeface="Arial Unicode MS" pitchFamily="34" charset="-128"/>
                <a:cs typeface="Arial Unicode MS" pitchFamily="34" charset="-128"/>
              </a:rPr>
              <a:t>“C”</a:t>
            </a:r>
            <a:r>
              <a:rPr lang="en-US" sz="3200" b="1">
                <a:solidFill>
                  <a:srgbClr val="CC0000"/>
                </a:solidFill>
                <a:latin typeface="Times New Roman" pitchFamily="18" charset="0"/>
                <a:ea typeface="Arial Unicode MS" pitchFamily="34" charset="-128"/>
                <a:cs typeface="Arial Unicode MS" pitchFamily="34" charset="-128"/>
              </a:rPr>
              <a:t> </a:t>
            </a:r>
            <a:r>
              <a:rPr lang="en-US" sz="3200" b="1">
                <a:solidFill>
                  <a:srgbClr val="008A87"/>
                </a:solidFill>
                <a:latin typeface="Times New Roman" pitchFamily="18" charset="0"/>
                <a:ea typeface="Arial Unicode MS" pitchFamily="34" charset="-128"/>
                <a:cs typeface="Arial Unicode MS" pitchFamily="34" charset="-128"/>
                <a:sym typeface="Symbol" pitchFamily="18" charset="2"/>
              </a:rPr>
              <a:t></a:t>
            </a:r>
            <a:r>
              <a:rPr lang="en-US" sz="3200" b="1">
                <a:solidFill>
                  <a:srgbClr val="CC0000"/>
                </a:solidFill>
                <a:latin typeface="Times New Roman" pitchFamily="18" charset="0"/>
                <a:ea typeface="Arial Unicode MS" pitchFamily="34" charset="-128"/>
                <a:cs typeface="Arial Unicode MS" pitchFamily="34" charset="-128"/>
                <a:sym typeface="Symbol" pitchFamily="18" charset="2"/>
              </a:rPr>
              <a:t> </a:t>
            </a:r>
            <a:r>
              <a:rPr lang="en-US" sz="3200" b="1">
                <a:solidFill>
                  <a:srgbClr val="CC0000"/>
                </a:solidFill>
                <a:latin typeface="Times New Roman" pitchFamily="18" charset="0"/>
                <a:ea typeface="Arial Unicode MS" pitchFamily="34" charset="-128"/>
                <a:cs typeface="Arial Unicode MS" pitchFamily="34" charset="-128"/>
              </a:rPr>
              <a:t>E</a:t>
            </a:r>
            <a:r>
              <a:rPr lang="en-US" sz="2400" b="1">
                <a:solidFill>
                  <a:srgbClr val="CC0000"/>
                </a:solidFill>
                <a:latin typeface="Times New Roman" pitchFamily="18" charset="0"/>
                <a:ea typeface="Arial Unicode MS" pitchFamily="34" charset="-128"/>
                <a:cs typeface="Arial Unicode MS" pitchFamily="34" charset="-128"/>
              </a:rPr>
              <a:t>XTRACT</a:t>
            </a:r>
            <a:r>
              <a:rPr lang="en-US" sz="3200" b="1">
                <a:solidFill>
                  <a:srgbClr val="CC0000"/>
                </a:solidFill>
                <a:latin typeface="Times New Roman" pitchFamily="18" charset="0"/>
                <a:ea typeface="Arial Unicode MS" pitchFamily="34" charset="-128"/>
                <a:cs typeface="Arial Unicode MS" pitchFamily="34" charset="-128"/>
              </a:rPr>
              <a:t>-M</a:t>
            </a:r>
            <a:r>
              <a:rPr lang="en-US" sz="2400" b="1">
                <a:solidFill>
                  <a:srgbClr val="CC0000"/>
                </a:solidFill>
                <a:latin typeface="Times New Roman" pitchFamily="18" charset="0"/>
                <a:ea typeface="Arial Unicode MS" pitchFamily="34" charset="-128"/>
                <a:cs typeface="Arial Unicode MS" pitchFamily="34" charset="-128"/>
              </a:rPr>
              <a:t>IN</a:t>
            </a:r>
            <a:r>
              <a:rPr lang="en-US" sz="3200" b="1">
                <a:solidFill>
                  <a:srgbClr val="008A87"/>
                </a:solidFill>
                <a:latin typeface="Times New Roman" pitchFamily="18" charset="0"/>
                <a:ea typeface="Arial Unicode MS" pitchFamily="34" charset="-128"/>
                <a:cs typeface="Arial Unicode MS" pitchFamily="34" charset="-128"/>
              </a:rPr>
              <a:t>(</a:t>
            </a:r>
            <a:r>
              <a:rPr lang="en-US" sz="3200" b="1" i="1">
                <a:solidFill>
                  <a:srgbClr val="008A87"/>
                </a:solidFill>
                <a:latin typeface="Times New Roman" pitchFamily="18" charset="0"/>
                <a:ea typeface="Arial Unicode MS" pitchFamily="34" charset="-128"/>
                <a:cs typeface="Arial Unicode MS" pitchFamily="34" charset="-128"/>
              </a:rPr>
              <a:t>Q</a:t>
            </a:r>
            <a:r>
              <a:rPr lang="en-US" sz="3200" b="1">
                <a:solidFill>
                  <a:srgbClr val="008A87"/>
                </a:solidFill>
                <a:latin typeface="Times New Roman" pitchFamily="18" charset="0"/>
                <a:ea typeface="Arial Unicode MS" pitchFamily="34" charset="-128"/>
                <a:cs typeface="Arial Unicode MS" pitchFamily="34" charset="-128"/>
              </a:rPr>
              <a:t>)</a:t>
            </a:r>
            <a:r>
              <a:rPr lang="en-US" sz="3200" b="1">
                <a:solidFill>
                  <a:srgbClr val="CC0000"/>
                </a:solidFill>
                <a:latin typeface="Times New Roman" pitchFamily="18" charset="0"/>
                <a:ea typeface="Arial Unicode MS" pitchFamily="34" charset="-128"/>
                <a:cs typeface="Arial Unicode MS" pitchFamily="34" charset="-128"/>
              </a:rPr>
              <a:t>:</a:t>
            </a:r>
          </a:p>
        </p:txBody>
      </p:sp>
      <p:sp>
        <p:nvSpPr>
          <p:cNvPr id="683059" name="Text Box 51"/>
          <p:cNvSpPr txBox="1">
            <a:spLocks noChangeArrowheads="1"/>
          </p:cNvSpPr>
          <p:nvPr/>
        </p:nvSpPr>
        <p:spPr bwMode="auto">
          <a:xfrm>
            <a:off x="468312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3060" name="Text Box 52"/>
          <p:cNvSpPr txBox="1">
            <a:spLocks noChangeArrowheads="1"/>
          </p:cNvSpPr>
          <p:nvPr/>
        </p:nvSpPr>
        <p:spPr bwMode="auto">
          <a:xfrm>
            <a:off x="529907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en-US"/>
              <a:t>Example of Dijkstra’s algorithm</a:t>
            </a:r>
          </a:p>
        </p:txBody>
      </p:sp>
      <p:sp>
        <p:nvSpPr>
          <p:cNvPr id="684035"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4036" name="Oval 4"/>
          <p:cNvSpPr>
            <a:spLocks noChangeArrowheads="1"/>
          </p:cNvSpPr>
          <p:nvPr/>
        </p:nvSpPr>
        <p:spPr bwMode="auto">
          <a:xfrm>
            <a:off x="71596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4037"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4038" name="Oval 6"/>
          <p:cNvSpPr>
            <a:spLocks noChangeArrowheads="1"/>
          </p:cNvSpPr>
          <p:nvPr/>
        </p:nvSpPr>
        <p:spPr bwMode="auto">
          <a:xfrm>
            <a:off x="71596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4039" name="Oval 7"/>
          <p:cNvSpPr>
            <a:spLocks noChangeArrowheads="1"/>
          </p:cNvSpPr>
          <p:nvPr/>
        </p:nvSpPr>
        <p:spPr bwMode="auto">
          <a:xfrm>
            <a:off x="8912225" y="37385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4040" name="AutoShape 8"/>
          <p:cNvCxnSpPr>
            <a:cxnSpLocks noChangeShapeType="1"/>
            <a:stCxn id="684035" idx="7"/>
            <a:endCxn id="684036"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84041" name="AutoShape 9"/>
          <p:cNvCxnSpPr>
            <a:cxnSpLocks noChangeShapeType="1"/>
            <a:stCxn id="684035" idx="5"/>
            <a:endCxn id="684038"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84042" name="AutoShape 10"/>
          <p:cNvCxnSpPr>
            <a:cxnSpLocks noChangeShapeType="1"/>
            <a:stCxn id="684036" idx="6"/>
            <a:endCxn id="684037"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84043"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4044"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4045"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4046"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4047"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4048"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4049"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4050"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4051" name="AutoShape 19"/>
          <p:cNvCxnSpPr>
            <a:cxnSpLocks noChangeShapeType="1"/>
            <a:stCxn id="684038" idx="6"/>
            <a:endCxn id="684039" idx="2"/>
          </p:cNvCxnSpPr>
          <p:nvPr/>
        </p:nvCxnSpPr>
        <p:spPr bwMode="auto">
          <a:xfrm>
            <a:off x="7839075" y="4078288"/>
            <a:ext cx="1073150" cy="0"/>
          </a:xfrm>
          <a:prstGeom prst="straightConnector1">
            <a:avLst/>
          </a:prstGeom>
          <a:noFill/>
          <a:ln w="57150">
            <a:solidFill>
              <a:schemeClr val="accent2"/>
            </a:solidFill>
            <a:round/>
            <a:headEnd/>
            <a:tailEnd type="stealth" w="med" len="med"/>
          </a:ln>
          <a:effectLst/>
        </p:spPr>
      </p:cxnSp>
      <p:sp>
        <p:nvSpPr>
          <p:cNvPr id="684052" name="Line 20"/>
          <p:cNvSpPr>
            <a:spLocks noChangeShapeType="1"/>
          </p:cNvSpPr>
          <p:nvPr/>
        </p:nvSpPr>
        <p:spPr bwMode="auto">
          <a:xfrm flipV="1">
            <a:off x="7845425" y="2163763"/>
            <a:ext cx="1066800" cy="1828800"/>
          </a:xfrm>
          <a:prstGeom prst="line">
            <a:avLst/>
          </a:prstGeom>
          <a:noFill/>
          <a:ln w="57150">
            <a:solidFill>
              <a:schemeClr val="accent2"/>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4053"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4054"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4055"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4056"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4057"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4058"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4059"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4060"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4061"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4062"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4063"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4064"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C</a:t>
            </a:r>
          </a:p>
        </p:txBody>
      </p:sp>
      <p:sp>
        <p:nvSpPr>
          <p:cNvPr id="684065"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4066"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sp>
        <p:nvSpPr>
          <p:cNvPr id="684067"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4068"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4069"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4070"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4071"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4072"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4073"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4074" name="Text Box 42"/>
          <p:cNvSpPr txBox="1">
            <a:spLocks noChangeArrowheads="1"/>
          </p:cNvSpPr>
          <p:nvPr/>
        </p:nvSpPr>
        <p:spPr bwMode="auto">
          <a:xfrm>
            <a:off x="6324601" y="5334000"/>
            <a:ext cx="1939925"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 C</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4075"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4076" name="Text Box 44"/>
          <p:cNvSpPr txBox="1">
            <a:spLocks noChangeArrowheads="1"/>
          </p:cNvSpPr>
          <p:nvPr/>
        </p:nvSpPr>
        <p:spPr bwMode="auto">
          <a:xfrm>
            <a:off x="7305675" y="1198564"/>
            <a:ext cx="3873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7</a:t>
            </a:r>
          </a:p>
        </p:txBody>
      </p:sp>
      <p:sp>
        <p:nvSpPr>
          <p:cNvPr id="684077" name="Text Box 45"/>
          <p:cNvSpPr txBox="1">
            <a:spLocks noChangeArrowheads="1"/>
          </p:cNvSpPr>
          <p:nvPr/>
        </p:nvSpPr>
        <p:spPr bwMode="auto">
          <a:xfrm>
            <a:off x="7305675"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3</a:t>
            </a:r>
          </a:p>
        </p:txBody>
      </p:sp>
      <p:sp>
        <p:nvSpPr>
          <p:cNvPr id="684078" name="Text Box 46"/>
          <p:cNvSpPr txBox="1">
            <a:spLocks noChangeArrowheads="1"/>
          </p:cNvSpPr>
          <p:nvPr/>
        </p:nvSpPr>
        <p:spPr bwMode="auto">
          <a:xfrm>
            <a:off x="9056688"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5</a:t>
            </a:r>
          </a:p>
        </p:txBody>
      </p:sp>
      <p:sp>
        <p:nvSpPr>
          <p:cNvPr id="684079" name="Text Box 47"/>
          <p:cNvSpPr txBox="1">
            <a:spLocks noChangeArrowheads="1"/>
          </p:cNvSpPr>
          <p:nvPr/>
        </p:nvSpPr>
        <p:spPr bwMode="auto">
          <a:xfrm>
            <a:off x="8955088" y="1198564"/>
            <a:ext cx="5905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11</a:t>
            </a:r>
          </a:p>
        </p:txBody>
      </p:sp>
      <p:sp>
        <p:nvSpPr>
          <p:cNvPr id="684080" name="Text Box 48"/>
          <p:cNvSpPr txBox="1">
            <a:spLocks noChangeArrowheads="1"/>
          </p:cNvSpPr>
          <p:nvPr/>
        </p:nvSpPr>
        <p:spPr bwMode="auto">
          <a:xfrm>
            <a:off x="3425825" y="4783138"/>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10</a:t>
            </a:r>
          </a:p>
        </p:txBody>
      </p:sp>
      <p:sp>
        <p:nvSpPr>
          <p:cNvPr id="684081" name="Text Box 49"/>
          <p:cNvSpPr txBox="1">
            <a:spLocks noChangeArrowheads="1"/>
          </p:cNvSpPr>
          <p:nvPr/>
        </p:nvSpPr>
        <p:spPr bwMode="auto">
          <a:xfrm>
            <a:off x="4106863" y="4776788"/>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3</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4082" name="Text Box 50"/>
          <p:cNvSpPr txBox="1">
            <a:spLocks noChangeArrowheads="1"/>
          </p:cNvSpPr>
          <p:nvPr/>
        </p:nvSpPr>
        <p:spPr bwMode="auto">
          <a:xfrm>
            <a:off x="3502025" y="5146675"/>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4083" name="Text Box 51"/>
          <p:cNvSpPr txBox="1">
            <a:spLocks noChangeArrowheads="1"/>
          </p:cNvSpPr>
          <p:nvPr/>
        </p:nvSpPr>
        <p:spPr bwMode="auto">
          <a:xfrm>
            <a:off x="4638675" y="5146675"/>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4084" name="Text Box 52"/>
          <p:cNvSpPr txBox="1">
            <a:spLocks noChangeArrowheads="1"/>
          </p:cNvSpPr>
          <p:nvPr/>
        </p:nvSpPr>
        <p:spPr bwMode="auto">
          <a:xfrm>
            <a:off x="5330825" y="5146675"/>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5</a:t>
            </a:r>
          </a:p>
        </p:txBody>
      </p:sp>
      <p:sp>
        <p:nvSpPr>
          <p:cNvPr id="684085" name="Text Box 53"/>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a:solidFill>
                  <a:srgbClr val="CC0000"/>
                </a:solidFill>
                <a:latin typeface="Times New Roman" pitchFamily="18" charset="0"/>
                <a:ea typeface="Arial Unicode MS" pitchFamily="34" charset="-128"/>
                <a:cs typeface="Arial Unicode MS" pitchFamily="34" charset="-128"/>
              </a:rPr>
              <a:t>Relax all edges leaving </a:t>
            </a:r>
            <a:r>
              <a:rPr lang="en-US" sz="3200" b="1" i="1">
                <a:solidFill>
                  <a:srgbClr val="008A87"/>
                </a:solidFill>
                <a:latin typeface="Times New Roman" pitchFamily="18" charset="0"/>
                <a:ea typeface="Arial Unicode MS" pitchFamily="34" charset="-128"/>
                <a:cs typeface="Arial Unicode MS" pitchFamily="34" charset="-128"/>
              </a:rPr>
              <a:t>C</a:t>
            </a:r>
            <a:r>
              <a:rPr lang="en-US" sz="3200" b="1">
                <a:solidFill>
                  <a:srgbClr val="CC0000"/>
                </a:solidFill>
                <a:latin typeface="Times New Roman" pitchFamily="18" charset="0"/>
                <a:ea typeface="Arial Unicode MS" pitchFamily="34" charset="-128"/>
                <a:cs typeface="Arial Unicode MS" pitchFamily="34" charset="-128"/>
              </a:rPr>
              <a:t>:</a:t>
            </a:r>
          </a:p>
        </p:txBody>
      </p:sp>
      <p:sp>
        <p:nvSpPr>
          <p:cNvPr id="684086" name="Text Box 54"/>
          <p:cNvSpPr txBox="1">
            <a:spLocks noChangeArrowheads="1"/>
          </p:cNvSpPr>
          <p:nvPr/>
        </p:nvSpPr>
        <p:spPr bwMode="auto">
          <a:xfrm>
            <a:off x="468312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4087" name="Text Box 55"/>
          <p:cNvSpPr txBox="1">
            <a:spLocks noChangeArrowheads="1"/>
          </p:cNvSpPr>
          <p:nvPr/>
        </p:nvSpPr>
        <p:spPr bwMode="auto">
          <a:xfrm>
            <a:off x="529907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a:t>Example of Dijkstra’s algorithm</a:t>
            </a:r>
          </a:p>
        </p:txBody>
      </p:sp>
      <p:sp>
        <p:nvSpPr>
          <p:cNvPr id="685059"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5060" name="Oval 4"/>
          <p:cNvSpPr>
            <a:spLocks noChangeArrowheads="1"/>
          </p:cNvSpPr>
          <p:nvPr/>
        </p:nvSpPr>
        <p:spPr bwMode="auto">
          <a:xfrm>
            <a:off x="71596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5061"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5062" name="Oval 6"/>
          <p:cNvSpPr>
            <a:spLocks noChangeArrowheads="1"/>
          </p:cNvSpPr>
          <p:nvPr/>
        </p:nvSpPr>
        <p:spPr bwMode="auto">
          <a:xfrm>
            <a:off x="71596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5063" name="Oval 7"/>
          <p:cNvSpPr>
            <a:spLocks noChangeArrowheads="1"/>
          </p:cNvSpPr>
          <p:nvPr/>
        </p:nvSpPr>
        <p:spPr bwMode="auto">
          <a:xfrm>
            <a:off x="89122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5064" name="AutoShape 8"/>
          <p:cNvCxnSpPr>
            <a:cxnSpLocks noChangeShapeType="1"/>
            <a:stCxn id="685059" idx="7"/>
            <a:endCxn id="685060"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85065" name="AutoShape 9"/>
          <p:cNvCxnSpPr>
            <a:cxnSpLocks noChangeShapeType="1"/>
            <a:stCxn id="685059" idx="5"/>
            <a:endCxn id="685062"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85066" name="AutoShape 10"/>
          <p:cNvCxnSpPr>
            <a:cxnSpLocks noChangeShapeType="1"/>
            <a:stCxn id="685060" idx="6"/>
            <a:endCxn id="685061"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85067"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5068"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5069"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5070"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5071"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5072"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5073"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5074"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5075" name="AutoShape 19"/>
          <p:cNvCxnSpPr>
            <a:cxnSpLocks noChangeShapeType="1"/>
            <a:stCxn id="685062" idx="6"/>
            <a:endCxn id="685063"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85076"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5077"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5078"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5079"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5080"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5081"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5082"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5083"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5084"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5085"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5086"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5087"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5088"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C</a:t>
            </a:r>
          </a:p>
        </p:txBody>
      </p:sp>
      <p:sp>
        <p:nvSpPr>
          <p:cNvPr id="685089"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5090"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E</a:t>
            </a:r>
          </a:p>
        </p:txBody>
      </p:sp>
      <p:sp>
        <p:nvSpPr>
          <p:cNvPr id="685091"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5092"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5093"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5094"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5095"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5096"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5097"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5098" name="Text Box 42"/>
          <p:cNvSpPr txBox="1">
            <a:spLocks noChangeArrowheads="1"/>
          </p:cNvSpPr>
          <p:nvPr/>
        </p:nvSpPr>
        <p:spPr bwMode="auto">
          <a:xfrm>
            <a:off x="6324601" y="5334000"/>
            <a:ext cx="2390775"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 C, E</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5099"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5100" name="Text Box 44"/>
          <p:cNvSpPr txBox="1">
            <a:spLocks noChangeArrowheads="1"/>
          </p:cNvSpPr>
          <p:nvPr/>
        </p:nvSpPr>
        <p:spPr bwMode="auto">
          <a:xfrm>
            <a:off x="7305675" y="1198564"/>
            <a:ext cx="3873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7</a:t>
            </a:r>
          </a:p>
        </p:txBody>
      </p:sp>
      <p:sp>
        <p:nvSpPr>
          <p:cNvPr id="685101" name="Text Box 45"/>
          <p:cNvSpPr txBox="1">
            <a:spLocks noChangeArrowheads="1"/>
          </p:cNvSpPr>
          <p:nvPr/>
        </p:nvSpPr>
        <p:spPr bwMode="auto">
          <a:xfrm>
            <a:off x="7305675"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3</a:t>
            </a:r>
          </a:p>
        </p:txBody>
      </p:sp>
      <p:sp>
        <p:nvSpPr>
          <p:cNvPr id="685102" name="Text Box 46"/>
          <p:cNvSpPr txBox="1">
            <a:spLocks noChangeArrowheads="1"/>
          </p:cNvSpPr>
          <p:nvPr/>
        </p:nvSpPr>
        <p:spPr bwMode="auto">
          <a:xfrm>
            <a:off x="9056688"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5</a:t>
            </a:r>
          </a:p>
        </p:txBody>
      </p:sp>
      <p:sp>
        <p:nvSpPr>
          <p:cNvPr id="685103" name="Text Box 47"/>
          <p:cNvSpPr txBox="1">
            <a:spLocks noChangeArrowheads="1"/>
          </p:cNvSpPr>
          <p:nvPr/>
        </p:nvSpPr>
        <p:spPr bwMode="auto">
          <a:xfrm>
            <a:off x="8955088" y="1198564"/>
            <a:ext cx="5905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11</a:t>
            </a:r>
          </a:p>
        </p:txBody>
      </p:sp>
      <p:sp>
        <p:nvSpPr>
          <p:cNvPr id="685104" name="Text Box 48"/>
          <p:cNvSpPr txBox="1">
            <a:spLocks noChangeArrowheads="1"/>
          </p:cNvSpPr>
          <p:nvPr/>
        </p:nvSpPr>
        <p:spPr bwMode="auto">
          <a:xfrm>
            <a:off x="3425825" y="4783138"/>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10</a:t>
            </a:r>
          </a:p>
        </p:txBody>
      </p:sp>
      <p:sp>
        <p:nvSpPr>
          <p:cNvPr id="685105" name="Text Box 49"/>
          <p:cNvSpPr txBox="1">
            <a:spLocks noChangeArrowheads="1"/>
          </p:cNvSpPr>
          <p:nvPr/>
        </p:nvSpPr>
        <p:spPr bwMode="auto">
          <a:xfrm>
            <a:off x="4106863" y="4776788"/>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3</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5106" name="Text Box 50"/>
          <p:cNvSpPr txBox="1">
            <a:spLocks noChangeArrowheads="1"/>
          </p:cNvSpPr>
          <p:nvPr/>
        </p:nvSpPr>
        <p:spPr bwMode="auto">
          <a:xfrm>
            <a:off x="3502025" y="5146675"/>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5107" name="Text Box 51"/>
          <p:cNvSpPr txBox="1">
            <a:spLocks noChangeArrowheads="1"/>
          </p:cNvSpPr>
          <p:nvPr/>
        </p:nvSpPr>
        <p:spPr bwMode="auto">
          <a:xfrm>
            <a:off x="4638675" y="5146675"/>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5108" name="Text Box 52"/>
          <p:cNvSpPr txBox="1">
            <a:spLocks noChangeArrowheads="1"/>
          </p:cNvSpPr>
          <p:nvPr/>
        </p:nvSpPr>
        <p:spPr bwMode="auto">
          <a:xfrm>
            <a:off x="5330825" y="5146675"/>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5</a:t>
            </a:r>
          </a:p>
        </p:txBody>
      </p:sp>
      <p:sp>
        <p:nvSpPr>
          <p:cNvPr id="685109" name="Text Box 53"/>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i="1">
                <a:solidFill>
                  <a:srgbClr val="008A87"/>
                </a:solidFill>
                <a:latin typeface="Times New Roman" pitchFamily="18" charset="0"/>
                <a:ea typeface="Arial Unicode MS" pitchFamily="34" charset="-128"/>
                <a:cs typeface="Arial Unicode MS" pitchFamily="34" charset="-128"/>
              </a:rPr>
              <a:t>“E”</a:t>
            </a:r>
            <a:r>
              <a:rPr lang="en-US" sz="3200" b="1">
                <a:solidFill>
                  <a:srgbClr val="CC0000"/>
                </a:solidFill>
                <a:latin typeface="Times New Roman" pitchFamily="18" charset="0"/>
                <a:ea typeface="Arial Unicode MS" pitchFamily="34" charset="-128"/>
                <a:cs typeface="Arial Unicode MS" pitchFamily="34" charset="-128"/>
              </a:rPr>
              <a:t> </a:t>
            </a:r>
            <a:r>
              <a:rPr lang="en-US" sz="3200" b="1">
                <a:solidFill>
                  <a:srgbClr val="008A87"/>
                </a:solidFill>
                <a:latin typeface="Times New Roman" pitchFamily="18" charset="0"/>
                <a:ea typeface="Arial Unicode MS" pitchFamily="34" charset="-128"/>
                <a:cs typeface="Arial Unicode MS" pitchFamily="34" charset="-128"/>
                <a:sym typeface="Symbol" pitchFamily="18" charset="2"/>
              </a:rPr>
              <a:t></a:t>
            </a:r>
            <a:r>
              <a:rPr lang="en-US" sz="3200" b="1">
                <a:solidFill>
                  <a:srgbClr val="CC0000"/>
                </a:solidFill>
                <a:latin typeface="Times New Roman" pitchFamily="18" charset="0"/>
                <a:ea typeface="Arial Unicode MS" pitchFamily="34" charset="-128"/>
                <a:cs typeface="Arial Unicode MS" pitchFamily="34" charset="-128"/>
                <a:sym typeface="Symbol" pitchFamily="18" charset="2"/>
              </a:rPr>
              <a:t> </a:t>
            </a:r>
            <a:r>
              <a:rPr lang="en-US" sz="3200" b="1">
                <a:solidFill>
                  <a:srgbClr val="CC0000"/>
                </a:solidFill>
                <a:latin typeface="Times New Roman" pitchFamily="18" charset="0"/>
                <a:ea typeface="Arial Unicode MS" pitchFamily="34" charset="-128"/>
                <a:cs typeface="Arial Unicode MS" pitchFamily="34" charset="-128"/>
              </a:rPr>
              <a:t>E</a:t>
            </a:r>
            <a:r>
              <a:rPr lang="en-US" sz="2400" b="1">
                <a:solidFill>
                  <a:srgbClr val="CC0000"/>
                </a:solidFill>
                <a:latin typeface="Times New Roman" pitchFamily="18" charset="0"/>
                <a:ea typeface="Arial Unicode MS" pitchFamily="34" charset="-128"/>
                <a:cs typeface="Arial Unicode MS" pitchFamily="34" charset="-128"/>
              </a:rPr>
              <a:t>XTRACT</a:t>
            </a:r>
            <a:r>
              <a:rPr lang="en-US" sz="3200" b="1">
                <a:solidFill>
                  <a:srgbClr val="CC0000"/>
                </a:solidFill>
                <a:latin typeface="Times New Roman" pitchFamily="18" charset="0"/>
                <a:ea typeface="Arial Unicode MS" pitchFamily="34" charset="-128"/>
                <a:cs typeface="Arial Unicode MS" pitchFamily="34" charset="-128"/>
              </a:rPr>
              <a:t>-M</a:t>
            </a:r>
            <a:r>
              <a:rPr lang="en-US" sz="2400" b="1">
                <a:solidFill>
                  <a:srgbClr val="CC0000"/>
                </a:solidFill>
                <a:latin typeface="Times New Roman" pitchFamily="18" charset="0"/>
                <a:ea typeface="Arial Unicode MS" pitchFamily="34" charset="-128"/>
                <a:cs typeface="Arial Unicode MS" pitchFamily="34" charset="-128"/>
              </a:rPr>
              <a:t>IN</a:t>
            </a:r>
            <a:r>
              <a:rPr lang="en-US" sz="3200" b="1">
                <a:solidFill>
                  <a:srgbClr val="008A87"/>
                </a:solidFill>
                <a:latin typeface="Times New Roman" pitchFamily="18" charset="0"/>
                <a:ea typeface="Arial Unicode MS" pitchFamily="34" charset="-128"/>
                <a:cs typeface="Arial Unicode MS" pitchFamily="34" charset="-128"/>
              </a:rPr>
              <a:t>(</a:t>
            </a:r>
            <a:r>
              <a:rPr lang="en-US" sz="3200" b="1" i="1">
                <a:solidFill>
                  <a:srgbClr val="008A87"/>
                </a:solidFill>
                <a:latin typeface="Times New Roman" pitchFamily="18" charset="0"/>
                <a:ea typeface="Arial Unicode MS" pitchFamily="34" charset="-128"/>
                <a:cs typeface="Arial Unicode MS" pitchFamily="34" charset="-128"/>
              </a:rPr>
              <a:t>Q</a:t>
            </a:r>
            <a:r>
              <a:rPr lang="en-US" sz="3200" b="1">
                <a:solidFill>
                  <a:srgbClr val="008A87"/>
                </a:solidFill>
                <a:latin typeface="Times New Roman" pitchFamily="18" charset="0"/>
                <a:ea typeface="Arial Unicode MS" pitchFamily="34" charset="-128"/>
                <a:cs typeface="Arial Unicode MS" pitchFamily="34" charset="-128"/>
              </a:rPr>
              <a:t>)</a:t>
            </a:r>
            <a:r>
              <a:rPr lang="en-US" sz="3200" b="1">
                <a:solidFill>
                  <a:srgbClr val="CC0000"/>
                </a:solidFill>
                <a:latin typeface="Times New Roman" pitchFamily="18" charset="0"/>
                <a:ea typeface="Arial Unicode MS" pitchFamily="34" charset="-128"/>
                <a:cs typeface="Arial Unicode MS" pitchFamily="34" charset="-128"/>
              </a:rPr>
              <a:t>:</a:t>
            </a:r>
          </a:p>
        </p:txBody>
      </p:sp>
      <p:sp>
        <p:nvSpPr>
          <p:cNvPr id="685110" name="Text Box 54"/>
          <p:cNvSpPr txBox="1">
            <a:spLocks noChangeArrowheads="1"/>
          </p:cNvSpPr>
          <p:nvPr/>
        </p:nvSpPr>
        <p:spPr bwMode="auto">
          <a:xfrm>
            <a:off x="468312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5111" name="Text Box 55"/>
          <p:cNvSpPr txBox="1">
            <a:spLocks noChangeArrowheads="1"/>
          </p:cNvSpPr>
          <p:nvPr/>
        </p:nvSpPr>
        <p:spPr bwMode="auto">
          <a:xfrm>
            <a:off x="529907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r>
              <a:rPr lang="en-US"/>
              <a:t>Example of Dijkstra’s algorithm</a:t>
            </a:r>
          </a:p>
        </p:txBody>
      </p:sp>
      <p:sp>
        <p:nvSpPr>
          <p:cNvPr id="686083"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6084" name="Oval 4"/>
          <p:cNvSpPr>
            <a:spLocks noChangeArrowheads="1"/>
          </p:cNvSpPr>
          <p:nvPr/>
        </p:nvSpPr>
        <p:spPr bwMode="auto">
          <a:xfrm>
            <a:off x="71596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6085"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6086" name="Oval 6"/>
          <p:cNvSpPr>
            <a:spLocks noChangeArrowheads="1"/>
          </p:cNvSpPr>
          <p:nvPr/>
        </p:nvSpPr>
        <p:spPr bwMode="auto">
          <a:xfrm>
            <a:off x="71596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6087" name="Oval 7"/>
          <p:cNvSpPr>
            <a:spLocks noChangeArrowheads="1"/>
          </p:cNvSpPr>
          <p:nvPr/>
        </p:nvSpPr>
        <p:spPr bwMode="auto">
          <a:xfrm>
            <a:off x="89122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6088" name="AutoShape 8"/>
          <p:cNvCxnSpPr>
            <a:cxnSpLocks noChangeShapeType="1"/>
            <a:stCxn id="686083" idx="7"/>
            <a:endCxn id="686084"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86089" name="AutoShape 9"/>
          <p:cNvCxnSpPr>
            <a:cxnSpLocks noChangeShapeType="1"/>
            <a:stCxn id="686083" idx="5"/>
            <a:endCxn id="686086"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86090" name="AutoShape 10"/>
          <p:cNvCxnSpPr>
            <a:cxnSpLocks noChangeShapeType="1"/>
            <a:stCxn id="686084" idx="6"/>
            <a:endCxn id="686085"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86091"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6092"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6093"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6094"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6095"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6096"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6097"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6098"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6099" name="AutoShape 19"/>
          <p:cNvCxnSpPr>
            <a:cxnSpLocks noChangeShapeType="1"/>
            <a:stCxn id="686086" idx="6"/>
            <a:endCxn id="686087"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86100"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6101"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6102"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6103"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6104"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6105"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6106"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6107"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6108"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6109"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6110"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6111"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6112"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C</a:t>
            </a:r>
          </a:p>
        </p:txBody>
      </p:sp>
      <p:sp>
        <p:nvSpPr>
          <p:cNvPr id="686113"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6114"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E</a:t>
            </a:r>
          </a:p>
        </p:txBody>
      </p:sp>
      <p:sp>
        <p:nvSpPr>
          <p:cNvPr id="686115"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6116"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6117"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6118"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6119"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6120"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6121"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6122" name="Text Box 42"/>
          <p:cNvSpPr txBox="1">
            <a:spLocks noChangeArrowheads="1"/>
          </p:cNvSpPr>
          <p:nvPr/>
        </p:nvSpPr>
        <p:spPr bwMode="auto">
          <a:xfrm>
            <a:off x="6324601" y="5334000"/>
            <a:ext cx="2390775"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 C, E</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6123"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6124" name="Text Box 44"/>
          <p:cNvSpPr txBox="1">
            <a:spLocks noChangeArrowheads="1"/>
          </p:cNvSpPr>
          <p:nvPr/>
        </p:nvSpPr>
        <p:spPr bwMode="auto">
          <a:xfrm>
            <a:off x="7305675" y="1198564"/>
            <a:ext cx="3873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7</a:t>
            </a:r>
          </a:p>
        </p:txBody>
      </p:sp>
      <p:sp>
        <p:nvSpPr>
          <p:cNvPr id="686125" name="Text Box 45"/>
          <p:cNvSpPr txBox="1">
            <a:spLocks noChangeArrowheads="1"/>
          </p:cNvSpPr>
          <p:nvPr/>
        </p:nvSpPr>
        <p:spPr bwMode="auto">
          <a:xfrm>
            <a:off x="7305675"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3</a:t>
            </a:r>
          </a:p>
        </p:txBody>
      </p:sp>
      <p:sp>
        <p:nvSpPr>
          <p:cNvPr id="686126" name="Text Box 46"/>
          <p:cNvSpPr txBox="1">
            <a:spLocks noChangeArrowheads="1"/>
          </p:cNvSpPr>
          <p:nvPr/>
        </p:nvSpPr>
        <p:spPr bwMode="auto">
          <a:xfrm>
            <a:off x="9056688"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5</a:t>
            </a:r>
          </a:p>
        </p:txBody>
      </p:sp>
      <p:sp>
        <p:nvSpPr>
          <p:cNvPr id="686127" name="Text Box 47"/>
          <p:cNvSpPr txBox="1">
            <a:spLocks noChangeArrowheads="1"/>
          </p:cNvSpPr>
          <p:nvPr/>
        </p:nvSpPr>
        <p:spPr bwMode="auto">
          <a:xfrm>
            <a:off x="8955088" y="1198564"/>
            <a:ext cx="5905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11</a:t>
            </a:r>
          </a:p>
        </p:txBody>
      </p:sp>
      <p:sp>
        <p:nvSpPr>
          <p:cNvPr id="686128" name="Text Box 48"/>
          <p:cNvSpPr txBox="1">
            <a:spLocks noChangeArrowheads="1"/>
          </p:cNvSpPr>
          <p:nvPr/>
        </p:nvSpPr>
        <p:spPr bwMode="auto">
          <a:xfrm>
            <a:off x="3425825" y="4783138"/>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10</a:t>
            </a:r>
          </a:p>
        </p:txBody>
      </p:sp>
      <p:sp>
        <p:nvSpPr>
          <p:cNvPr id="686129" name="Text Box 49"/>
          <p:cNvSpPr txBox="1">
            <a:spLocks noChangeArrowheads="1"/>
          </p:cNvSpPr>
          <p:nvPr/>
        </p:nvSpPr>
        <p:spPr bwMode="auto">
          <a:xfrm>
            <a:off x="4106863" y="4776788"/>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3</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6130" name="Text Box 50"/>
          <p:cNvSpPr txBox="1">
            <a:spLocks noChangeArrowheads="1"/>
          </p:cNvSpPr>
          <p:nvPr/>
        </p:nvSpPr>
        <p:spPr bwMode="auto">
          <a:xfrm>
            <a:off x="468312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6131" name="Text Box 51"/>
          <p:cNvSpPr txBox="1">
            <a:spLocks noChangeArrowheads="1"/>
          </p:cNvSpPr>
          <p:nvPr/>
        </p:nvSpPr>
        <p:spPr bwMode="auto">
          <a:xfrm>
            <a:off x="529907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6132" name="Text Box 52"/>
          <p:cNvSpPr txBox="1">
            <a:spLocks noChangeArrowheads="1"/>
          </p:cNvSpPr>
          <p:nvPr/>
        </p:nvSpPr>
        <p:spPr bwMode="auto">
          <a:xfrm>
            <a:off x="3502025" y="5146675"/>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6133" name="Text Box 53"/>
          <p:cNvSpPr txBox="1">
            <a:spLocks noChangeArrowheads="1"/>
          </p:cNvSpPr>
          <p:nvPr/>
        </p:nvSpPr>
        <p:spPr bwMode="auto">
          <a:xfrm>
            <a:off x="4638675" y="5146675"/>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6134" name="Text Box 54"/>
          <p:cNvSpPr txBox="1">
            <a:spLocks noChangeArrowheads="1"/>
          </p:cNvSpPr>
          <p:nvPr/>
        </p:nvSpPr>
        <p:spPr bwMode="auto">
          <a:xfrm>
            <a:off x="5330825" y="5146675"/>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5</a:t>
            </a:r>
          </a:p>
        </p:txBody>
      </p:sp>
      <p:sp>
        <p:nvSpPr>
          <p:cNvPr id="686135" name="Text Box 55"/>
          <p:cNvSpPr txBox="1">
            <a:spLocks noChangeArrowheads="1"/>
          </p:cNvSpPr>
          <p:nvPr/>
        </p:nvSpPr>
        <p:spPr bwMode="auto">
          <a:xfrm>
            <a:off x="3502025" y="5510213"/>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6136" name="Text Box 56"/>
          <p:cNvSpPr txBox="1">
            <a:spLocks noChangeArrowheads="1"/>
          </p:cNvSpPr>
          <p:nvPr/>
        </p:nvSpPr>
        <p:spPr bwMode="auto">
          <a:xfrm>
            <a:off x="4638675" y="5510213"/>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6137" name="Text Box 57"/>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a:solidFill>
                  <a:srgbClr val="CC0000"/>
                </a:solidFill>
                <a:latin typeface="Times New Roman" pitchFamily="18" charset="0"/>
                <a:ea typeface="Arial Unicode MS" pitchFamily="34" charset="-128"/>
                <a:cs typeface="Arial Unicode MS" pitchFamily="34" charset="-128"/>
              </a:rPr>
              <a:t>Relax all edges leaving </a:t>
            </a:r>
            <a:r>
              <a:rPr lang="en-US" sz="3200" b="1" i="1">
                <a:solidFill>
                  <a:srgbClr val="008A87"/>
                </a:solidFill>
                <a:latin typeface="Times New Roman" pitchFamily="18" charset="0"/>
                <a:ea typeface="Arial Unicode MS" pitchFamily="34" charset="-128"/>
                <a:cs typeface="Arial Unicode MS" pitchFamily="34" charset="-128"/>
              </a:rPr>
              <a:t>E</a:t>
            </a:r>
            <a:r>
              <a:rPr lang="en-US" sz="3200" b="1">
                <a:solidFill>
                  <a:srgbClr val="CC0000"/>
                </a:solidFill>
                <a:latin typeface="Times New Roman" pitchFamily="18" charset="0"/>
                <a:ea typeface="Arial Unicode MS" pitchFamily="34" charset="-128"/>
                <a:cs typeface="Arial Unicode MS" pitchFamily="34" charset="-128"/>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a:t>Example of Dijkstra’s algorithm</a:t>
            </a:r>
          </a:p>
        </p:txBody>
      </p:sp>
      <p:sp>
        <p:nvSpPr>
          <p:cNvPr id="687107"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7108" name="Oval 4"/>
          <p:cNvSpPr>
            <a:spLocks noChangeArrowheads="1"/>
          </p:cNvSpPr>
          <p:nvPr/>
        </p:nvSpPr>
        <p:spPr bwMode="auto">
          <a:xfrm>
            <a:off x="7159625" y="17192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7109"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7110" name="Oval 6"/>
          <p:cNvSpPr>
            <a:spLocks noChangeArrowheads="1"/>
          </p:cNvSpPr>
          <p:nvPr/>
        </p:nvSpPr>
        <p:spPr bwMode="auto">
          <a:xfrm>
            <a:off x="71596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7111" name="Oval 7"/>
          <p:cNvSpPr>
            <a:spLocks noChangeArrowheads="1"/>
          </p:cNvSpPr>
          <p:nvPr/>
        </p:nvSpPr>
        <p:spPr bwMode="auto">
          <a:xfrm>
            <a:off x="89122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7112" name="AutoShape 8"/>
          <p:cNvCxnSpPr>
            <a:cxnSpLocks noChangeShapeType="1"/>
            <a:stCxn id="687107" idx="7"/>
            <a:endCxn id="687108"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87113" name="AutoShape 9"/>
          <p:cNvCxnSpPr>
            <a:cxnSpLocks noChangeShapeType="1"/>
            <a:stCxn id="687107" idx="5"/>
            <a:endCxn id="687110"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87114" name="AutoShape 10"/>
          <p:cNvCxnSpPr>
            <a:cxnSpLocks noChangeShapeType="1"/>
            <a:stCxn id="687108" idx="6"/>
            <a:endCxn id="687109" idx="2"/>
          </p:cNvCxnSpPr>
          <p:nvPr/>
        </p:nvCxnSpPr>
        <p:spPr bwMode="auto">
          <a:xfrm>
            <a:off x="7839075" y="2058988"/>
            <a:ext cx="1073150" cy="0"/>
          </a:xfrm>
          <a:prstGeom prst="straightConnector1">
            <a:avLst/>
          </a:prstGeom>
          <a:noFill/>
          <a:ln w="28575">
            <a:solidFill>
              <a:schemeClr val="tx1"/>
            </a:solidFill>
            <a:round/>
            <a:headEnd/>
            <a:tailEnd type="stealth" w="med" len="med"/>
          </a:ln>
          <a:effectLst/>
        </p:spPr>
      </p:cxnSp>
      <p:sp>
        <p:nvSpPr>
          <p:cNvPr id="687115"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7116"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7117"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7118"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7119"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7120"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7121"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7122"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7123" name="AutoShape 19"/>
          <p:cNvCxnSpPr>
            <a:cxnSpLocks noChangeShapeType="1"/>
            <a:stCxn id="687110" idx="6"/>
            <a:endCxn id="687111"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87124"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7125"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7126"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7127"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7128"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7129"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7130"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7131"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7132"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7133"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7134"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7135"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B</a:t>
            </a:r>
          </a:p>
        </p:txBody>
      </p:sp>
      <p:sp>
        <p:nvSpPr>
          <p:cNvPr id="687136"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C</a:t>
            </a:r>
          </a:p>
        </p:txBody>
      </p:sp>
      <p:sp>
        <p:nvSpPr>
          <p:cNvPr id="687137"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7138"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E</a:t>
            </a:r>
          </a:p>
        </p:txBody>
      </p:sp>
      <p:sp>
        <p:nvSpPr>
          <p:cNvPr id="687139"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7140"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7141"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7142"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7143"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7144"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7145"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7146" name="Text Box 42"/>
          <p:cNvSpPr txBox="1">
            <a:spLocks noChangeArrowheads="1"/>
          </p:cNvSpPr>
          <p:nvPr/>
        </p:nvSpPr>
        <p:spPr bwMode="auto">
          <a:xfrm>
            <a:off x="6324601" y="5334000"/>
            <a:ext cx="2841625"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 C, E, B</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7147"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7148" name="Text Box 44"/>
          <p:cNvSpPr txBox="1">
            <a:spLocks noChangeArrowheads="1"/>
          </p:cNvSpPr>
          <p:nvPr/>
        </p:nvSpPr>
        <p:spPr bwMode="auto">
          <a:xfrm>
            <a:off x="7305675" y="1198564"/>
            <a:ext cx="3873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7</a:t>
            </a:r>
          </a:p>
        </p:txBody>
      </p:sp>
      <p:sp>
        <p:nvSpPr>
          <p:cNvPr id="687149" name="Text Box 45"/>
          <p:cNvSpPr txBox="1">
            <a:spLocks noChangeArrowheads="1"/>
          </p:cNvSpPr>
          <p:nvPr/>
        </p:nvSpPr>
        <p:spPr bwMode="auto">
          <a:xfrm>
            <a:off x="7305675"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3</a:t>
            </a:r>
          </a:p>
        </p:txBody>
      </p:sp>
      <p:sp>
        <p:nvSpPr>
          <p:cNvPr id="687150" name="Text Box 46"/>
          <p:cNvSpPr txBox="1">
            <a:spLocks noChangeArrowheads="1"/>
          </p:cNvSpPr>
          <p:nvPr/>
        </p:nvSpPr>
        <p:spPr bwMode="auto">
          <a:xfrm>
            <a:off x="9056688"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5</a:t>
            </a:r>
          </a:p>
        </p:txBody>
      </p:sp>
      <p:sp>
        <p:nvSpPr>
          <p:cNvPr id="687151" name="Text Box 47"/>
          <p:cNvSpPr txBox="1">
            <a:spLocks noChangeArrowheads="1"/>
          </p:cNvSpPr>
          <p:nvPr/>
        </p:nvSpPr>
        <p:spPr bwMode="auto">
          <a:xfrm>
            <a:off x="8955088" y="1198564"/>
            <a:ext cx="5905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11</a:t>
            </a:r>
          </a:p>
        </p:txBody>
      </p:sp>
      <p:sp>
        <p:nvSpPr>
          <p:cNvPr id="687152" name="Text Box 48"/>
          <p:cNvSpPr txBox="1">
            <a:spLocks noChangeArrowheads="1"/>
          </p:cNvSpPr>
          <p:nvPr/>
        </p:nvSpPr>
        <p:spPr bwMode="auto">
          <a:xfrm>
            <a:off x="3425825" y="4783138"/>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10</a:t>
            </a:r>
          </a:p>
        </p:txBody>
      </p:sp>
      <p:sp>
        <p:nvSpPr>
          <p:cNvPr id="687153" name="Text Box 49"/>
          <p:cNvSpPr txBox="1">
            <a:spLocks noChangeArrowheads="1"/>
          </p:cNvSpPr>
          <p:nvPr/>
        </p:nvSpPr>
        <p:spPr bwMode="auto">
          <a:xfrm>
            <a:off x="4106863" y="4776788"/>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3</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7154" name="Text Box 50"/>
          <p:cNvSpPr txBox="1">
            <a:spLocks noChangeArrowheads="1"/>
          </p:cNvSpPr>
          <p:nvPr/>
        </p:nvSpPr>
        <p:spPr bwMode="auto">
          <a:xfrm>
            <a:off x="468312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7155" name="Text Box 51"/>
          <p:cNvSpPr txBox="1">
            <a:spLocks noChangeArrowheads="1"/>
          </p:cNvSpPr>
          <p:nvPr/>
        </p:nvSpPr>
        <p:spPr bwMode="auto">
          <a:xfrm>
            <a:off x="529907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7156" name="Text Box 52"/>
          <p:cNvSpPr txBox="1">
            <a:spLocks noChangeArrowheads="1"/>
          </p:cNvSpPr>
          <p:nvPr/>
        </p:nvSpPr>
        <p:spPr bwMode="auto">
          <a:xfrm>
            <a:off x="3502025" y="5146675"/>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7157" name="Text Box 53"/>
          <p:cNvSpPr txBox="1">
            <a:spLocks noChangeArrowheads="1"/>
          </p:cNvSpPr>
          <p:nvPr/>
        </p:nvSpPr>
        <p:spPr bwMode="auto">
          <a:xfrm>
            <a:off x="4638675" y="5146675"/>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7158" name="Text Box 54"/>
          <p:cNvSpPr txBox="1">
            <a:spLocks noChangeArrowheads="1"/>
          </p:cNvSpPr>
          <p:nvPr/>
        </p:nvSpPr>
        <p:spPr bwMode="auto">
          <a:xfrm>
            <a:off x="5330825" y="5146675"/>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5</a:t>
            </a:r>
          </a:p>
        </p:txBody>
      </p:sp>
      <p:sp>
        <p:nvSpPr>
          <p:cNvPr id="687159" name="Text Box 55"/>
          <p:cNvSpPr txBox="1">
            <a:spLocks noChangeArrowheads="1"/>
          </p:cNvSpPr>
          <p:nvPr/>
        </p:nvSpPr>
        <p:spPr bwMode="auto">
          <a:xfrm>
            <a:off x="3502025" y="5510213"/>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7160" name="Text Box 56"/>
          <p:cNvSpPr txBox="1">
            <a:spLocks noChangeArrowheads="1"/>
          </p:cNvSpPr>
          <p:nvPr/>
        </p:nvSpPr>
        <p:spPr bwMode="auto">
          <a:xfrm>
            <a:off x="4638675" y="5510213"/>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7161" name="Text Box 57"/>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i="1">
                <a:solidFill>
                  <a:srgbClr val="008A87"/>
                </a:solidFill>
                <a:latin typeface="Times New Roman" pitchFamily="18" charset="0"/>
                <a:ea typeface="Arial Unicode MS" pitchFamily="34" charset="-128"/>
                <a:cs typeface="Arial Unicode MS" pitchFamily="34" charset="-128"/>
              </a:rPr>
              <a:t>“B”</a:t>
            </a:r>
            <a:r>
              <a:rPr lang="en-US" sz="3200" b="1">
                <a:solidFill>
                  <a:srgbClr val="CC0000"/>
                </a:solidFill>
                <a:latin typeface="Times New Roman" pitchFamily="18" charset="0"/>
                <a:ea typeface="Arial Unicode MS" pitchFamily="34" charset="-128"/>
                <a:cs typeface="Arial Unicode MS" pitchFamily="34" charset="-128"/>
              </a:rPr>
              <a:t> </a:t>
            </a:r>
            <a:r>
              <a:rPr lang="en-US" sz="3200" b="1">
                <a:solidFill>
                  <a:srgbClr val="008A87"/>
                </a:solidFill>
                <a:latin typeface="Times New Roman" pitchFamily="18" charset="0"/>
                <a:ea typeface="Arial Unicode MS" pitchFamily="34" charset="-128"/>
                <a:cs typeface="Arial Unicode MS" pitchFamily="34" charset="-128"/>
                <a:sym typeface="Symbol" pitchFamily="18" charset="2"/>
              </a:rPr>
              <a:t></a:t>
            </a:r>
            <a:r>
              <a:rPr lang="en-US" sz="3200" b="1">
                <a:solidFill>
                  <a:srgbClr val="CC0000"/>
                </a:solidFill>
                <a:latin typeface="Times New Roman" pitchFamily="18" charset="0"/>
                <a:ea typeface="Arial Unicode MS" pitchFamily="34" charset="-128"/>
                <a:cs typeface="Arial Unicode MS" pitchFamily="34" charset="-128"/>
                <a:sym typeface="Symbol" pitchFamily="18" charset="2"/>
              </a:rPr>
              <a:t> </a:t>
            </a:r>
            <a:r>
              <a:rPr lang="en-US" sz="3200" b="1">
                <a:solidFill>
                  <a:srgbClr val="CC0000"/>
                </a:solidFill>
                <a:latin typeface="Times New Roman" pitchFamily="18" charset="0"/>
                <a:ea typeface="Arial Unicode MS" pitchFamily="34" charset="-128"/>
                <a:cs typeface="Arial Unicode MS" pitchFamily="34" charset="-128"/>
              </a:rPr>
              <a:t>E</a:t>
            </a:r>
            <a:r>
              <a:rPr lang="en-US" sz="2400" b="1">
                <a:solidFill>
                  <a:srgbClr val="CC0000"/>
                </a:solidFill>
                <a:latin typeface="Times New Roman" pitchFamily="18" charset="0"/>
                <a:ea typeface="Arial Unicode MS" pitchFamily="34" charset="-128"/>
                <a:cs typeface="Arial Unicode MS" pitchFamily="34" charset="-128"/>
              </a:rPr>
              <a:t>XTRACT</a:t>
            </a:r>
            <a:r>
              <a:rPr lang="en-US" sz="3200" b="1">
                <a:solidFill>
                  <a:srgbClr val="CC0000"/>
                </a:solidFill>
                <a:latin typeface="Times New Roman" pitchFamily="18" charset="0"/>
                <a:ea typeface="Arial Unicode MS" pitchFamily="34" charset="-128"/>
                <a:cs typeface="Arial Unicode MS" pitchFamily="34" charset="-128"/>
              </a:rPr>
              <a:t>-M</a:t>
            </a:r>
            <a:r>
              <a:rPr lang="en-US" sz="2400" b="1">
                <a:solidFill>
                  <a:srgbClr val="CC0000"/>
                </a:solidFill>
                <a:latin typeface="Times New Roman" pitchFamily="18" charset="0"/>
                <a:ea typeface="Arial Unicode MS" pitchFamily="34" charset="-128"/>
                <a:cs typeface="Arial Unicode MS" pitchFamily="34" charset="-128"/>
              </a:rPr>
              <a:t>IN</a:t>
            </a:r>
            <a:r>
              <a:rPr lang="en-US" sz="3200" b="1">
                <a:solidFill>
                  <a:srgbClr val="008A87"/>
                </a:solidFill>
                <a:latin typeface="Times New Roman" pitchFamily="18" charset="0"/>
                <a:ea typeface="Arial Unicode MS" pitchFamily="34" charset="-128"/>
                <a:cs typeface="Arial Unicode MS" pitchFamily="34" charset="-128"/>
              </a:rPr>
              <a:t>(</a:t>
            </a:r>
            <a:r>
              <a:rPr lang="en-US" sz="3200" b="1" i="1">
                <a:solidFill>
                  <a:srgbClr val="008A87"/>
                </a:solidFill>
                <a:latin typeface="Times New Roman" pitchFamily="18" charset="0"/>
                <a:ea typeface="Arial Unicode MS" pitchFamily="34" charset="-128"/>
                <a:cs typeface="Arial Unicode MS" pitchFamily="34" charset="-128"/>
              </a:rPr>
              <a:t>Q</a:t>
            </a:r>
            <a:r>
              <a:rPr lang="en-US" sz="3200" b="1">
                <a:solidFill>
                  <a:srgbClr val="008A87"/>
                </a:solidFill>
                <a:latin typeface="Times New Roman" pitchFamily="18" charset="0"/>
                <a:ea typeface="Arial Unicode MS" pitchFamily="34" charset="-128"/>
                <a:cs typeface="Arial Unicode MS" pitchFamily="34" charset="-128"/>
              </a:rPr>
              <a:t>)</a:t>
            </a:r>
            <a:r>
              <a:rPr lang="en-US" sz="3200" b="1">
                <a:solidFill>
                  <a:srgbClr val="CC0000"/>
                </a:solidFill>
                <a:latin typeface="Times New Roman" pitchFamily="18" charset="0"/>
                <a:ea typeface="Arial Unicode MS" pitchFamily="34" charset="-128"/>
                <a:cs typeface="Arial Unicode MS" pitchFamily="34" charset="-128"/>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r>
              <a:rPr lang="en-US"/>
              <a:t>Example of Dijkstra’s algorithm</a:t>
            </a:r>
          </a:p>
        </p:txBody>
      </p:sp>
      <p:sp>
        <p:nvSpPr>
          <p:cNvPr id="688131"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8132" name="Oval 4"/>
          <p:cNvSpPr>
            <a:spLocks noChangeArrowheads="1"/>
          </p:cNvSpPr>
          <p:nvPr/>
        </p:nvSpPr>
        <p:spPr bwMode="auto">
          <a:xfrm>
            <a:off x="7159625" y="17192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8133" name="Oval 5"/>
          <p:cNvSpPr>
            <a:spLocks noChangeArrowheads="1"/>
          </p:cNvSpPr>
          <p:nvPr/>
        </p:nvSpPr>
        <p:spPr bwMode="auto">
          <a:xfrm>
            <a:off x="8912225" y="1719263"/>
            <a:ext cx="679450" cy="679450"/>
          </a:xfrm>
          <a:prstGeom prst="ellipse">
            <a:avLst/>
          </a:prstGeom>
          <a:solidFill>
            <a:srgbClr val="FFFF66"/>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8134" name="Oval 6"/>
          <p:cNvSpPr>
            <a:spLocks noChangeArrowheads="1"/>
          </p:cNvSpPr>
          <p:nvPr/>
        </p:nvSpPr>
        <p:spPr bwMode="auto">
          <a:xfrm>
            <a:off x="71596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8135" name="Oval 7"/>
          <p:cNvSpPr>
            <a:spLocks noChangeArrowheads="1"/>
          </p:cNvSpPr>
          <p:nvPr/>
        </p:nvSpPr>
        <p:spPr bwMode="auto">
          <a:xfrm>
            <a:off x="89122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8136" name="AutoShape 8"/>
          <p:cNvCxnSpPr>
            <a:cxnSpLocks noChangeShapeType="1"/>
            <a:stCxn id="688131" idx="7"/>
            <a:endCxn id="688132"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88137" name="AutoShape 9"/>
          <p:cNvCxnSpPr>
            <a:cxnSpLocks noChangeShapeType="1"/>
            <a:stCxn id="688131" idx="5"/>
            <a:endCxn id="688134"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88138" name="AutoShape 10"/>
          <p:cNvCxnSpPr>
            <a:cxnSpLocks noChangeShapeType="1"/>
            <a:stCxn id="688132" idx="6"/>
            <a:endCxn id="688133" idx="2"/>
          </p:cNvCxnSpPr>
          <p:nvPr/>
        </p:nvCxnSpPr>
        <p:spPr bwMode="auto">
          <a:xfrm>
            <a:off x="7839075" y="2058988"/>
            <a:ext cx="1073150" cy="0"/>
          </a:xfrm>
          <a:prstGeom prst="straightConnector1">
            <a:avLst/>
          </a:prstGeom>
          <a:noFill/>
          <a:ln w="57150">
            <a:solidFill>
              <a:schemeClr val="accent2"/>
            </a:solidFill>
            <a:round/>
            <a:headEnd/>
            <a:tailEnd type="stealth" w="med" len="med"/>
          </a:ln>
          <a:effectLst/>
        </p:spPr>
      </p:cxnSp>
      <p:sp>
        <p:nvSpPr>
          <p:cNvPr id="688139"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8140"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8141"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8142"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8143"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8144"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8145"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8146"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8147" name="AutoShape 19"/>
          <p:cNvCxnSpPr>
            <a:cxnSpLocks noChangeShapeType="1"/>
            <a:stCxn id="688134" idx="6"/>
            <a:endCxn id="688135"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88148"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8149"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8150"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8151"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8152"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8153"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8154"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8155"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8156"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8157"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8158"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8159"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B</a:t>
            </a:r>
          </a:p>
        </p:txBody>
      </p:sp>
      <p:sp>
        <p:nvSpPr>
          <p:cNvPr id="688160"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C</a:t>
            </a:r>
          </a:p>
        </p:txBody>
      </p:sp>
      <p:sp>
        <p:nvSpPr>
          <p:cNvPr id="688161"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8162"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E</a:t>
            </a:r>
          </a:p>
        </p:txBody>
      </p:sp>
      <p:sp>
        <p:nvSpPr>
          <p:cNvPr id="688163"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8164"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8165"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8166"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8167"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8168"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8169"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8170" name="Text Box 42"/>
          <p:cNvSpPr txBox="1">
            <a:spLocks noChangeArrowheads="1"/>
          </p:cNvSpPr>
          <p:nvPr/>
        </p:nvSpPr>
        <p:spPr bwMode="auto">
          <a:xfrm>
            <a:off x="6324601" y="5334000"/>
            <a:ext cx="2841625"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 C, E, B</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8171"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8172" name="Text Box 44"/>
          <p:cNvSpPr txBox="1">
            <a:spLocks noChangeArrowheads="1"/>
          </p:cNvSpPr>
          <p:nvPr/>
        </p:nvSpPr>
        <p:spPr bwMode="auto">
          <a:xfrm>
            <a:off x="7305675" y="1198564"/>
            <a:ext cx="3873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7</a:t>
            </a:r>
          </a:p>
        </p:txBody>
      </p:sp>
      <p:sp>
        <p:nvSpPr>
          <p:cNvPr id="688173" name="Text Box 45"/>
          <p:cNvSpPr txBox="1">
            <a:spLocks noChangeArrowheads="1"/>
          </p:cNvSpPr>
          <p:nvPr/>
        </p:nvSpPr>
        <p:spPr bwMode="auto">
          <a:xfrm>
            <a:off x="7305675"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3</a:t>
            </a:r>
          </a:p>
        </p:txBody>
      </p:sp>
      <p:sp>
        <p:nvSpPr>
          <p:cNvPr id="688174" name="Text Box 46"/>
          <p:cNvSpPr txBox="1">
            <a:spLocks noChangeArrowheads="1"/>
          </p:cNvSpPr>
          <p:nvPr/>
        </p:nvSpPr>
        <p:spPr bwMode="auto">
          <a:xfrm>
            <a:off x="9056688"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5</a:t>
            </a:r>
          </a:p>
        </p:txBody>
      </p:sp>
      <p:sp>
        <p:nvSpPr>
          <p:cNvPr id="688175" name="Text Box 47"/>
          <p:cNvSpPr txBox="1">
            <a:spLocks noChangeArrowheads="1"/>
          </p:cNvSpPr>
          <p:nvPr/>
        </p:nvSpPr>
        <p:spPr bwMode="auto">
          <a:xfrm>
            <a:off x="9056688" y="1198564"/>
            <a:ext cx="3873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9</a:t>
            </a:r>
          </a:p>
        </p:txBody>
      </p:sp>
      <p:sp>
        <p:nvSpPr>
          <p:cNvPr id="688176" name="Text Box 48"/>
          <p:cNvSpPr txBox="1">
            <a:spLocks noChangeArrowheads="1"/>
          </p:cNvSpPr>
          <p:nvPr/>
        </p:nvSpPr>
        <p:spPr bwMode="auto">
          <a:xfrm>
            <a:off x="3425825" y="4783138"/>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10</a:t>
            </a:r>
          </a:p>
        </p:txBody>
      </p:sp>
      <p:sp>
        <p:nvSpPr>
          <p:cNvPr id="688177" name="Text Box 49"/>
          <p:cNvSpPr txBox="1">
            <a:spLocks noChangeArrowheads="1"/>
          </p:cNvSpPr>
          <p:nvPr/>
        </p:nvSpPr>
        <p:spPr bwMode="auto">
          <a:xfrm>
            <a:off x="4106863" y="4776788"/>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3</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8178" name="Text Box 50"/>
          <p:cNvSpPr txBox="1">
            <a:spLocks noChangeArrowheads="1"/>
          </p:cNvSpPr>
          <p:nvPr/>
        </p:nvSpPr>
        <p:spPr bwMode="auto">
          <a:xfrm>
            <a:off x="468312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8179" name="Text Box 51"/>
          <p:cNvSpPr txBox="1">
            <a:spLocks noChangeArrowheads="1"/>
          </p:cNvSpPr>
          <p:nvPr/>
        </p:nvSpPr>
        <p:spPr bwMode="auto">
          <a:xfrm>
            <a:off x="529907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8180" name="Text Box 52"/>
          <p:cNvSpPr txBox="1">
            <a:spLocks noChangeArrowheads="1"/>
          </p:cNvSpPr>
          <p:nvPr/>
        </p:nvSpPr>
        <p:spPr bwMode="auto">
          <a:xfrm>
            <a:off x="3502025" y="5146675"/>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8181" name="Text Box 53"/>
          <p:cNvSpPr txBox="1">
            <a:spLocks noChangeArrowheads="1"/>
          </p:cNvSpPr>
          <p:nvPr/>
        </p:nvSpPr>
        <p:spPr bwMode="auto">
          <a:xfrm>
            <a:off x="4638675" y="5146675"/>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8182" name="Text Box 54"/>
          <p:cNvSpPr txBox="1">
            <a:spLocks noChangeArrowheads="1"/>
          </p:cNvSpPr>
          <p:nvPr/>
        </p:nvSpPr>
        <p:spPr bwMode="auto">
          <a:xfrm>
            <a:off x="5330825" y="5146675"/>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5</a:t>
            </a:r>
          </a:p>
        </p:txBody>
      </p:sp>
      <p:sp>
        <p:nvSpPr>
          <p:cNvPr id="688183" name="Text Box 55"/>
          <p:cNvSpPr txBox="1">
            <a:spLocks noChangeArrowheads="1"/>
          </p:cNvSpPr>
          <p:nvPr/>
        </p:nvSpPr>
        <p:spPr bwMode="auto">
          <a:xfrm>
            <a:off x="3502025" y="5510213"/>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8184" name="Text Box 56"/>
          <p:cNvSpPr txBox="1">
            <a:spLocks noChangeArrowheads="1"/>
          </p:cNvSpPr>
          <p:nvPr/>
        </p:nvSpPr>
        <p:spPr bwMode="auto">
          <a:xfrm>
            <a:off x="4638675" y="5510213"/>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8185" name="Text Box 57"/>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a:solidFill>
                  <a:srgbClr val="CC0000"/>
                </a:solidFill>
                <a:latin typeface="Times New Roman" pitchFamily="18" charset="0"/>
                <a:ea typeface="Arial Unicode MS" pitchFamily="34" charset="-128"/>
                <a:cs typeface="Arial Unicode MS" pitchFamily="34" charset="-128"/>
              </a:rPr>
              <a:t>Relax all edges leaving </a:t>
            </a:r>
            <a:r>
              <a:rPr lang="en-US" sz="3200" b="1" i="1">
                <a:solidFill>
                  <a:srgbClr val="008A87"/>
                </a:solidFill>
                <a:latin typeface="Times New Roman" pitchFamily="18" charset="0"/>
                <a:ea typeface="Arial Unicode MS" pitchFamily="34" charset="-128"/>
                <a:cs typeface="Arial Unicode MS" pitchFamily="34" charset="-128"/>
              </a:rPr>
              <a:t>B</a:t>
            </a:r>
            <a:r>
              <a:rPr lang="en-US" sz="3200" b="1">
                <a:solidFill>
                  <a:srgbClr val="CC0000"/>
                </a:solidFill>
                <a:latin typeface="Times New Roman" pitchFamily="18" charset="0"/>
                <a:ea typeface="Arial Unicode MS" pitchFamily="34" charset="-128"/>
                <a:cs typeface="Arial Unicode MS" pitchFamily="34" charset="-128"/>
              </a:rPr>
              <a:t>:</a:t>
            </a:r>
          </a:p>
        </p:txBody>
      </p:sp>
      <p:sp>
        <p:nvSpPr>
          <p:cNvPr id="688186" name="Text Box 58"/>
          <p:cNvSpPr txBox="1">
            <a:spLocks noChangeArrowheads="1"/>
          </p:cNvSpPr>
          <p:nvPr/>
        </p:nvSpPr>
        <p:spPr bwMode="auto">
          <a:xfrm>
            <a:off x="4714875" y="5873750"/>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p:txBody>
          <a:bodyPr/>
          <a:lstStyle/>
          <a:p>
            <a:r>
              <a:rPr lang="en-US"/>
              <a:t>Example of Dijkstra’s algorithm</a:t>
            </a:r>
          </a:p>
        </p:txBody>
      </p:sp>
      <p:sp>
        <p:nvSpPr>
          <p:cNvPr id="689155" name="Oval 3"/>
          <p:cNvSpPr>
            <a:spLocks noChangeArrowheads="1"/>
          </p:cNvSpPr>
          <p:nvPr/>
        </p:nvSpPr>
        <p:spPr bwMode="auto">
          <a:xfrm>
            <a:off x="5407025" y="272891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A</a:t>
            </a:r>
          </a:p>
        </p:txBody>
      </p:sp>
      <p:sp>
        <p:nvSpPr>
          <p:cNvPr id="689156" name="Oval 4"/>
          <p:cNvSpPr>
            <a:spLocks noChangeArrowheads="1"/>
          </p:cNvSpPr>
          <p:nvPr/>
        </p:nvSpPr>
        <p:spPr bwMode="auto">
          <a:xfrm>
            <a:off x="7159625" y="17192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B</a:t>
            </a:r>
          </a:p>
        </p:txBody>
      </p:sp>
      <p:sp>
        <p:nvSpPr>
          <p:cNvPr id="689157" name="Oval 5"/>
          <p:cNvSpPr>
            <a:spLocks noChangeArrowheads="1"/>
          </p:cNvSpPr>
          <p:nvPr/>
        </p:nvSpPr>
        <p:spPr bwMode="auto">
          <a:xfrm>
            <a:off x="8912225" y="17192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D</a:t>
            </a:r>
          </a:p>
        </p:txBody>
      </p:sp>
      <p:sp>
        <p:nvSpPr>
          <p:cNvPr id="689158" name="Oval 6"/>
          <p:cNvSpPr>
            <a:spLocks noChangeArrowheads="1"/>
          </p:cNvSpPr>
          <p:nvPr/>
        </p:nvSpPr>
        <p:spPr bwMode="auto">
          <a:xfrm>
            <a:off x="71596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C</a:t>
            </a:r>
          </a:p>
        </p:txBody>
      </p:sp>
      <p:sp>
        <p:nvSpPr>
          <p:cNvPr id="689159" name="Oval 7"/>
          <p:cNvSpPr>
            <a:spLocks noChangeArrowheads="1"/>
          </p:cNvSpPr>
          <p:nvPr/>
        </p:nvSpPr>
        <p:spPr bwMode="auto">
          <a:xfrm>
            <a:off x="8912225" y="3738563"/>
            <a:ext cx="679450" cy="679450"/>
          </a:xfrm>
          <a:prstGeom prst="ellipse">
            <a:avLst/>
          </a:prstGeom>
          <a:solidFill>
            <a:srgbClr val="FFCCCC"/>
          </a:solidFill>
          <a:ln w="9525">
            <a:solidFill>
              <a:schemeClr val="tx1"/>
            </a:solidFill>
            <a:round/>
            <a:headEnd/>
            <a:tailEnd/>
          </a:ln>
          <a:effectLst>
            <a:outerShdw dist="107763" dir="2700000" algn="ctr" rotWithShape="0">
              <a:srgbClr val="808080"/>
            </a:outerShdw>
          </a:effectLst>
        </p:spPr>
        <p:txBody>
          <a:bodyPr anchor="ct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E</a:t>
            </a:r>
          </a:p>
        </p:txBody>
      </p:sp>
      <p:cxnSp>
        <p:nvCxnSpPr>
          <p:cNvPr id="689160" name="AutoShape 8"/>
          <p:cNvCxnSpPr>
            <a:cxnSpLocks noChangeShapeType="1"/>
            <a:stCxn id="689155" idx="7"/>
            <a:endCxn id="689156" idx="2"/>
          </p:cNvCxnSpPr>
          <p:nvPr/>
        </p:nvCxnSpPr>
        <p:spPr bwMode="auto">
          <a:xfrm flipV="1">
            <a:off x="5986463" y="2058989"/>
            <a:ext cx="1173162" cy="769937"/>
          </a:xfrm>
          <a:prstGeom prst="straightConnector1">
            <a:avLst/>
          </a:prstGeom>
          <a:noFill/>
          <a:ln w="28575">
            <a:solidFill>
              <a:schemeClr val="tx1"/>
            </a:solidFill>
            <a:round/>
            <a:headEnd/>
            <a:tailEnd type="stealth" w="med" len="med"/>
          </a:ln>
          <a:effectLst/>
        </p:spPr>
      </p:cxnSp>
      <p:cxnSp>
        <p:nvCxnSpPr>
          <p:cNvPr id="689161" name="AutoShape 9"/>
          <p:cNvCxnSpPr>
            <a:cxnSpLocks noChangeShapeType="1"/>
            <a:stCxn id="689155" idx="5"/>
            <a:endCxn id="689158" idx="2"/>
          </p:cNvCxnSpPr>
          <p:nvPr/>
        </p:nvCxnSpPr>
        <p:spPr bwMode="auto">
          <a:xfrm>
            <a:off x="5986463" y="3308350"/>
            <a:ext cx="1173162" cy="769938"/>
          </a:xfrm>
          <a:prstGeom prst="straightConnector1">
            <a:avLst/>
          </a:prstGeom>
          <a:noFill/>
          <a:ln w="28575">
            <a:solidFill>
              <a:schemeClr val="tx1"/>
            </a:solidFill>
            <a:round/>
            <a:headEnd/>
            <a:tailEnd type="stealth" w="med" len="med"/>
          </a:ln>
          <a:effectLst/>
        </p:spPr>
      </p:cxnSp>
      <p:cxnSp>
        <p:nvCxnSpPr>
          <p:cNvPr id="689162" name="AutoShape 10"/>
          <p:cNvCxnSpPr>
            <a:cxnSpLocks noChangeShapeType="1"/>
            <a:stCxn id="689156" idx="6"/>
            <a:endCxn id="689157" idx="2"/>
          </p:cNvCxnSpPr>
          <p:nvPr/>
        </p:nvCxnSpPr>
        <p:spPr bwMode="auto">
          <a:xfrm>
            <a:off x="7839075" y="2058988"/>
            <a:ext cx="1073150" cy="0"/>
          </a:xfrm>
          <a:prstGeom prst="straightConnector1">
            <a:avLst/>
          </a:prstGeom>
          <a:noFill/>
          <a:ln w="57150">
            <a:solidFill>
              <a:schemeClr val="accent2"/>
            </a:solidFill>
            <a:round/>
            <a:headEnd/>
            <a:tailEnd type="stealth" w="med" len="med"/>
          </a:ln>
          <a:effectLst/>
        </p:spPr>
      </p:cxnSp>
      <p:sp>
        <p:nvSpPr>
          <p:cNvPr id="689163" name="Arc 11"/>
          <p:cNvSpPr>
            <a:spLocks/>
          </p:cNvSpPr>
          <p:nvPr/>
        </p:nvSpPr>
        <p:spPr bwMode="auto">
          <a:xfrm>
            <a:off x="77708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9164" name="Arc 12"/>
          <p:cNvSpPr>
            <a:spLocks/>
          </p:cNvSpPr>
          <p:nvPr/>
        </p:nvSpPr>
        <p:spPr bwMode="auto">
          <a:xfrm flipV="1">
            <a:off x="77692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9165" name="Arc 13"/>
          <p:cNvSpPr>
            <a:spLocks/>
          </p:cNvSpPr>
          <p:nvPr/>
        </p:nvSpPr>
        <p:spPr bwMode="auto">
          <a:xfrm flipH="1">
            <a:off x="70834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9166" name="Arc 14"/>
          <p:cNvSpPr>
            <a:spLocks/>
          </p:cNvSpPr>
          <p:nvPr/>
        </p:nvSpPr>
        <p:spPr bwMode="auto">
          <a:xfrm flipH="1" flipV="1">
            <a:off x="7083425" y="32410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9167" name="Arc 15"/>
          <p:cNvSpPr>
            <a:spLocks/>
          </p:cNvSpPr>
          <p:nvPr/>
        </p:nvSpPr>
        <p:spPr bwMode="auto">
          <a:xfrm>
            <a:off x="9523413" y="2450456"/>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9168" name="Arc 16"/>
          <p:cNvSpPr>
            <a:spLocks/>
          </p:cNvSpPr>
          <p:nvPr/>
        </p:nvSpPr>
        <p:spPr bwMode="auto">
          <a:xfrm flipV="1">
            <a:off x="95218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9169" name="Arc 17"/>
          <p:cNvSpPr>
            <a:spLocks/>
          </p:cNvSpPr>
          <p:nvPr/>
        </p:nvSpPr>
        <p:spPr bwMode="auto">
          <a:xfrm flipH="1">
            <a:off x="8836025" y="2453631"/>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anchor="ctr">
            <a:spAutoFit/>
          </a:bodyPr>
          <a:lstStyle/>
          <a:p>
            <a:pPr eaLnBrk="1" hangingPunct="1"/>
            <a:endParaRPr lang="en-US" sz="2400">
              <a:solidFill>
                <a:srgbClr val="FF0000"/>
              </a:solidFill>
              <a:latin typeface="Times New Roman" pitchFamily="18" charset="0"/>
            </a:endParaRPr>
          </a:p>
        </p:txBody>
      </p:sp>
      <p:sp>
        <p:nvSpPr>
          <p:cNvPr id="689170" name="Arc 18"/>
          <p:cNvSpPr>
            <a:spLocks/>
          </p:cNvSpPr>
          <p:nvPr/>
        </p:nvSpPr>
        <p:spPr bwMode="auto">
          <a:xfrm flipH="1" flipV="1">
            <a:off x="8836025" y="3236268"/>
            <a:ext cx="152400" cy="4616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stealth" w="med" len="med"/>
            <a:tailEnd/>
          </a:ln>
          <a:effectLst/>
        </p:spPr>
        <p:txBody>
          <a:bodyPr anchor="ctr">
            <a:spAutoFit/>
          </a:bodyPr>
          <a:lstStyle/>
          <a:p>
            <a:pPr eaLnBrk="1" hangingPunct="1"/>
            <a:endParaRPr lang="en-US" sz="2400">
              <a:solidFill>
                <a:srgbClr val="FF0000"/>
              </a:solidFill>
              <a:latin typeface="Times New Roman" pitchFamily="18" charset="0"/>
            </a:endParaRPr>
          </a:p>
        </p:txBody>
      </p:sp>
      <p:cxnSp>
        <p:nvCxnSpPr>
          <p:cNvPr id="689171" name="AutoShape 19"/>
          <p:cNvCxnSpPr>
            <a:cxnSpLocks noChangeShapeType="1"/>
            <a:stCxn id="689158" idx="6"/>
            <a:endCxn id="689159" idx="2"/>
          </p:cNvCxnSpPr>
          <p:nvPr/>
        </p:nvCxnSpPr>
        <p:spPr bwMode="auto">
          <a:xfrm>
            <a:off x="7839075" y="4078288"/>
            <a:ext cx="1073150" cy="0"/>
          </a:xfrm>
          <a:prstGeom prst="straightConnector1">
            <a:avLst/>
          </a:prstGeom>
          <a:noFill/>
          <a:ln w="28575">
            <a:solidFill>
              <a:schemeClr val="tx1"/>
            </a:solidFill>
            <a:round/>
            <a:headEnd/>
            <a:tailEnd type="stealth" w="med" len="med"/>
          </a:ln>
          <a:effectLst/>
        </p:spPr>
      </p:cxnSp>
      <p:sp>
        <p:nvSpPr>
          <p:cNvPr id="689172" name="Line 20"/>
          <p:cNvSpPr>
            <a:spLocks noChangeShapeType="1"/>
          </p:cNvSpPr>
          <p:nvPr/>
        </p:nvSpPr>
        <p:spPr bwMode="auto">
          <a:xfrm flipV="1">
            <a:off x="7845425" y="2163763"/>
            <a:ext cx="1066800" cy="1828800"/>
          </a:xfrm>
          <a:prstGeom prst="line">
            <a:avLst/>
          </a:prstGeom>
          <a:noFill/>
          <a:ln w="28575">
            <a:solidFill>
              <a:schemeClr val="tx1"/>
            </a:solidFill>
            <a:round/>
            <a:headEnd/>
            <a:tailEnd type="stealth" w="med" len="med"/>
          </a:ln>
          <a:effectLst/>
        </p:spPr>
        <p:txBody>
          <a:bodyPr>
            <a:spAutoFit/>
          </a:bodyPr>
          <a:lstStyle/>
          <a:p>
            <a:pPr eaLnBrk="1" hangingPunct="1"/>
            <a:endParaRPr lang="en-US" sz="2400">
              <a:solidFill>
                <a:srgbClr val="FF0000"/>
              </a:solidFill>
              <a:latin typeface="Times New Roman" pitchFamily="18" charset="0"/>
            </a:endParaRPr>
          </a:p>
        </p:txBody>
      </p:sp>
      <p:sp>
        <p:nvSpPr>
          <p:cNvPr id="689173" name="Text Box 21"/>
          <p:cNvSpPr txBox="1">
            <a:spLocks noChangeArrowheads="1"/>
          </p:cNvSpPr>
          <p:nvPr/>
        </p:nvSpPr>
        <p:spPr bwMode="auto">
          <a:xfrm>
            <a:off x="6016625" y="2049463"/>
            <a:ext cx="5397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10</a:t>
            </a:r>
          </a:p>
        </p:txBody>
      </p:sp>
      <p:sp>
        <p:nvSpPr>
          <p:cNvPr id="689174" name="Text Box 22"/>
          <p:cNvSpPr txBox="1">
            <a:spLocks noChangeArrowheads="1"/>
          </p:cNvSpPr>
          <p:nvPr/>
        </p:nvSpPr>
        <p:spPr bwMode="auto">
          <a:xfrm>
            <a:off x="6169025" y="35353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3</a:t>
            </a:r>
          </a:p>
        </p:txBody>
      </p:sp>
      <p:sp>
        <p:nvSpPr>
          <p:cNvPr id="689175" name="Text Box 23"/>
          <p:cNvSpPr txBox="1">
            <a:spLocks noChangeArrowheads="1"/>
          </p:cNvSpPr>
          <p:nvPr/>
        </p:nvSpPr>
        <p:spPr bwMode="auto">
          <a:xfrm>
            <a:off x="70834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1</a:t>
            </a:r>
          </a:p>
        </p:txBody>
      </p:sp>
      <p:sp>
        <p:nvSpPr>
          <p:cNvPr id="689176" name="Text Box 24"/>
          <p:cNvSpPr txBox="1">
            <a:spLocks noChangeArrowheads="1"/>
          </p:cNvSpPr>
          <p:nvPr/>
        </p:nvSpPr>
        <p:spPr bwMode="auto">
          <a:xfrm>
            <a:off x="75406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4</a:t>
            </a:r>
          </a:p>
        </p:txBody>
      </p:sp>
      <p:sp>
        <p:nvSpPr>
          <p:cNvPr id="689177" name="Text Box 25"/>
          <p:cNvSpPr txBox="1">
            <a:spLocks noChangeArrowheads="1"/>
          </p:cNvSpPr>
          <p:nvPr/>
        </p:nvSpPr>
        <p:spPr bwMode="auto">
          <a:xfrm>
            <a:off x="885507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7</a:t>
            </a:r>
          </a:p>
        </p:txBody>
      </p:sp>
      <p:sp>
        <p:nvSpPr>
          <p:cNvPr id="689178" name="Text Box 26"/>
          <p:cNvSpPr txBox="1">
            <a:spLocks noChangeArrowheads="1"/>
          </p:cNvSpPr>
          <p:nvPr/>
        </p:nvSpPr>
        <p:spPr bwMode="auto">
          <a:xfrm>
            <a:off x="9331325" y="281781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9</a:t>
            </a:r>
          </a:p>
        </p:txBody>
      </p:sp>
      <p:sp>
        <p:nvSpPr>
          <p:cNvPr id="689179" name="Text Box 27"/>
          <p:cNvSpPr txBox="1">
            <a:spLocks noChangeArrowheads="1"/>
          </p:cNvSpPr>
          <p:nvPr/>
        </p:nvSpPr>
        <p:spPr bwMode="auto">
          <a:xfrm>
            <a:off x="8093075" y="26209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8</a:t>
            </a:r>
          </a:p>
        </p:txBody>
      </p:sp>
      <p:sp>
        <p:nvSpPr>
          <p:cNvPr id="689180" name="Text Box 28"/>
          <p:cNvSpPr txBox="1">
            <a:spLocks noChangeArrowheads="1"/>
          </p:cNvSpPr>
          <p:nvPr/>
        </p:nvSpPr>
        <p:spPr bwMode="auto">
          <a:xfrm>
            <a:off x="8226425" y="1554163"/>
            <a:ext cx="361950" cy="519112"/>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9181" name="Text Box 29"/>
          <p:cNvSpPr txBox="1">
            <a:spLocks noChangeArrowheads="1"/>
          </p:cNvSpPr>
          <p:nvPr/>
        </p:nvSpPr>
        <p:spPr bwMode="auto">
          <a:xfrm>
            <a:off x="8226425" y="4006851"/>
            <a:ext cx="361950" cy="519113"/>
          </a:xfrm>
          <a:prstGeom prst="rect">
            <a:avLst/>
          </a:prstGeom>
          <a:noFill/>
          <a:ln w="28575">
            <a:noFill/>
            <a:miter lim="800000"/>
            <a:headEnd/>
            <a:tailEnd/>
          </a:ln>
          <a:effectLst/>
        </p:spPr>
        <p:txBody>
          <a:bodyPr wrap="none">
            <a:spAutoFit/>
          </a:bodyPr>
          <a:lstStyle/>
          <a:p>
            <a:pPr algn="ctr" eaLnBrk="1" hangingPunct="1"/>
            <a:r>
              <a:rPr lang="en-US" sz="2800">
                <a:solidFill>
                  <a:srgbClr val="008A87"/>
                </a:solidFill>
                <a:latin typeface="Times New Roman" pitchFamily="18" charset="0"/>
                <a:ea typeface="Arial Unicode MS" pitchFamily="34" charset="-128"/>
                <a:cs typeface="Arial Unicode MS" pitchFamily="34" charset="-128"/>
              </a:rPr>
              <a:t>2</a:t>
            </a:r>
          </a:p>
        </p:txBody>
      </p:sp>
      <p:sp>
        <p:nvSpPr>
          <p:cNvPr id="689182" name="Text Box 30"/>
          <p:cNvSpPr txBox="1">
            <a:spLocks noChangeArrowheads="1"/>
          </p:cNvSpPr>
          <p:nvPr/>
        </p:nvSpPr>
        <p:spPr bwMode="auto">
          <a:xfrm>
            <a:off x="283845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A</a:t>
            </a:r>
          </a:p>
        </p:txBody>
      </p:sp>
      <p:sp>
        <p:nvSpPr>
          <p:cNvPr id="689183" name="Text Box 31"/>
          <p:cNvSpPr txBox="1">
            <a:spLocks noChangeArrowheads="1"/>
          </p:cNvSpPr>
          <p:nvPr/>
        </p:nvSpPr>
        <p:spPr bwMode="auto">
          <a:xfrm>
            <a:off x="34544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B</a:t>
            </a:r>
          </a:p>
        </p:txBody>
      </p:sp>
      <p:sp>
        <p:nvSpPr>
          <p:cNvPr id="689184" name="Text Box 32"/>
          <p:cNvSpPr txBox="1">
            <a:spLocks noChangeArrowheads="1"/>
          </p:cNvSpPr>
          <p:nvPr/>
        </p:nvSpPr>
        <p:spPr bwMode="auto">
          <a:xfrm>
            <a:off x="4046538" y="3810000"/>
            <a:ext cx="455612"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C</a:t>
            </a:r>
          </a:p>
        </p:txBody>
      </p:sp>
      <p:sp>
        <p:nvSpPr>
          <p:cNvPr id="689185" name="Text Box 33"/>
          <p:cNvSpPr txBox="1">
            <a:spLocks noChangeArrowheads="1"/>
          </p:cNvSpPr>
          <p:nvPr/>
        </p:nvSpPr>
        <p:spPr bwMode="auto">
          <a:xfrm>
            <a:off x="4645025" y="3810000"/>
            <a:ext cx="477838"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D</a:t>
            </a:r>
          </a:p>
        </p:txBody>
      </p:sp>
      <p:sp>
        <p:nvSpPr>
          <p:cNvPr id="689186" name="Text Box 34"/>
          <p:cNvSpPr txBox="1">
            <a:spLocks noChangeArrowheads="1"/>
          </p:cNvSpPr>
          <p:nvPr/>
        </p:nvSpPr>
        <p:spPr bwMode="auto">
          <a:xfrm>
            <a:off x="5283200" y="3810000"/>
            <a:ext cx="431800" cy="579438"/>
          </a:xfrm>
          <a:prstGeom prst="rect">
            <a:avLst/>
          </a:prstGeom>
          <a:noFill/>
          <a:ln w="28575">
            <a:noFill/>
            <a:miter lim="800000"/>
            <a:headEnd/>
            <a:tailEnd/>
          </a:ln>
          <a:effectLst/>
        </p:spPr>
        <p:txBody>
          <a:bodyPr wrap="none">
            <a:spAutoFit/>
          </a:bodyPr>
          <a:lstStyle/>
          <a:p>
            <a:pPr algn="ctr" eaLnBrk="1" hangingPunct="1"/>
            <a:r>
              <a:rPr lang="en-US" sz="3200" i="1">
                <a:solidFill>
                  <a:srgbClr val="CCCCFF"/>
                </a:solidFill>
                <a:latin typeface="Times New Roman" pitchFamily="18" charset="0"/>
                <a:ea typeface="Arial Unicode MS" pitchFamily="34" charset="-128"/>
                <a:cs typeface="Arial Unicode MS" pitchFamily="34" charset="-128"/>
              </a:rPr>
              <a:t>E</a:t>
            </a:r>
          </a:p>
        </p:txBody>
      </p:sp>
      <p:sp>
        <p:nvSpPr>
          <p:cNvPr id="689187" name="Text Box 35"/>
          <p:cNvSpPr txBox="1">
            <a:spLocks noChangeArrowheads="1"/>
          </p:cNvSpPr>
          <p:nvPr/>
        </p:nvSpPr>
        <p:spPr bwMode="auto">
          <a:xfrm>
            <a:off x="2139951" y="3810000"/>
            <a:ext cx="612775" cy="579438"/>
          </a:xfrm>
          <a:prstGeom prst="rect">
            <a:avLst/>
          </a:prstGeom>
          <a:noFill/>
          <a:ln w="28575">
            <a:noFill/>
            <a:miter lim="800000"/>
            <a:headEnd/>
            <a:tailEnd/>
          </a:ln>
          <a:effectLst/>
        </p:spPr>
        <p:txBody>
          <a:bodyPr wrap="none">
            <a:spAutoFit/>
          </a:bodyPr>
          <a:lstStyle/>
          <a:p>
            <a:pPr algn="ctr" eaLnBrk="1" hangingPunct="1"/>
            <a:r>
              <a:rPr lang="en-US" sz="3200" i="1">
                <a:solidFill>
                  <a:srgbClr val="008A87"/>
                </a:solidFill>
                <a:latin typeface="Times New Roman" pitchFamily="18" charset="0"/>
                <a:ea typeface="Arial Unicode MS" pitchFamily="34" charset="-128"/>
                <a:cs typeface="Arial Unicode MS" pitchFamily="34" charset="-128"/>
              </a:rPr>
              <a:t>Q:</a:t>
            </a:r>
          </a:p>
        </p:txBody>
      </p:sp>
      <p:sp>
        <p:nvSpPr>
          <p:cNvPr id="689188" name="Text Box 36"/>
          <p:cNvSpPr txBox="1">
            <a:spLocks noChangeArrowheads="1"/>
          </p:cNvSpPr>
          <p:nvPr/>
        </p:nvSpPr>
        <p:spPr bwMode="auto">
          <a:xfrm>
            <a:off x="2886075" y="441960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0</a:t>
            </a:r>
          </a:p>
        </p:txBody>
      </p:sp>
      <p:sp>
        <p:nvSpPr>
          <p:cNvPr id="689189" name="Text Box 37"/>
          <p:cNvSpPr txBox="1">
            <a:spLocks noChangeArrowheads="1"/>
          </p:cNvSpPr>
          <p:nvPr/>
        </p:nvSpPr>
        <p:spPr bwMode="auto">
          <a:xfrm>
            <a:off x="34702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9190" name="Text Box 38"/>
          <p:cNvSpPr txBox="1">
            <a:spLocks noChangeArrowheads="1"/>
          </p:cNvSpPr>
          <p:nvPr/>
        </p:nvSpPr>
        <p:spPr bwMode="auto">
          <a:xfrm>
            <a:off x="4075114" y="4413250"/>
            <a:ext cx="401637"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9191" name="Text Box 39"/>
          <p:cNvSpPr txBox="1">
            <a:spLocks noChangeArrowheads="1"/>
          </p:cNvSpPr>
          <p:nvPr/>
        </p:nvSpPr>
        <p:spPr bwMode="auto">
          <a:xfrm>
            <a:off x="468312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9192" name="Text Box 40"/>
          <p:cNvSpPr txBox="1">
            <a:spLocks noChangeArrowheads="1"/>
          </p:cNvSpPr>
          <p:nvPr/>
        </p:nvSpPr>
        <p:spPr bwMode="auto">
          <a:xfrm>
            <a:off x="5299075" y="4413250"/>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9193" name="Line 41"/>
          <p:cNvSpPr>
            <a:spLocks noChangeShapeType="1"/>
          </p:cNvSpPr>
          <p:nvPr/>
        </p:nvSpPr>
        <p:spPr bwMode="auto">
          <a:xfrm>
            <a:off x="2816225" y="4419600"/>
            <a:ext cx="2895600" cy="0"/>
          </a:xfrm>
          <a:prstGeom prst="line">
            <a:avLst/>
          </a:prstGeom>
          <a:noFill/>
          <a:ln w="38100" cmpd="dbl">
            <a:solidFill>
              <a:schemeClr val="accent2"/>
            </a:solidFill>
            <a:round/>
            <a:headEnd/>
            <a:tailEnd/>
          </a:ln>
          <a:effectLst/>
        </p:spPr>
        <p:txBody>
          <a:bodyPr>
            <a:spAutoFit/>
          </a:bodyPr>
          <a:lstStyle/>
          <a:p>
            <a:pPr eaLnBrk="1" hangingPunct="1"/>
            <a:endParaRPr lang="en-US" sz="2400">
              <a:solidFill>
                <a:srgbClr val="FF0000"/>
              </a:solidFill>
              <a:latin typeface="Times New Roman" pitchFamily="18" charset="0"/>
            </a:endParaRPr>
          </a:p>
        </p:txBody>
      </p:sp>
      <p:sp>
        <p:nvSpPr>
          <p:cNvPr id="689194" name="Text Box 42"/>
          <p:cNvSpPr txBox="1">
            <a:spLocks noChangeArrowheads="1"/>
          </p:cNvSpPr>
          <p:nvPr/>
        </p:nvSpPr>
        <p:spPr bwMode="auto">
          <a:xfrm>
            <a:off x="6324601" y="5334000"/>
            <a:ext cx="3338513" cy="579438"/>
          </a:xfrm>
          <a:prstGeom prst="rect">
            <a:avLst/>
          </a:prstGeom>
          <a:noFill/>
          <a:ln w="28575">
            <a:noFill/>
            <a:miter lim="800000"/>
            <a:headEnd/>
            <a:tailEnd/>
          </a:ln>
          <a:effectLst/>
        </p:spPr>
        <p:txBody>
          <a:bodyPr wrap="none">
            <a:spAutoFit/>
          </a:bodyPr>
          <a:lstStyle/>
          <a:p>
            <a:pPr eaLnBrk="1" hangingPunct="1"/>
            <a:r>
              <a:rPr lang="en-US" sz="3200" i="1">
                <a:solidFill>
                  <a:srgbClr val="008A87"/>
                </a:solidFill>
                <a:latin typeface="Times New Roman" pitchFamily="18" charset="0"/>
                <a:ea typeface="Arial Unicode MS" pitchFamily="34" charset="-128"/>
                <a:cs typeface="Arial Unicode MS" pitchFamily="34" charset="-128"/>
              </a:rPr>
              <a:t>S: </a:t>
            </a:r>
            <a:r>
              <a:rPr lang="en-US" sz="3200">
                <a:solidFill>
                  <a:srgbClr val="008A87"/>
                </a:solidFill>
                <a:latin typeface="Times New Roman" pitchFamily="18" charset="0"/>
                <a:ea typeface="Arial Unicode MS" pitchFamily="34" charset="-128"/>
                <a:cs typeface="Arial Unicode MS" pitchFamily="34" charset="-128"/>
              </a:rPr>
              <a:t>{ </a:t>
            </a:r>
            <a:r>
              <a:rPr lang="en-US" sz="3200" i="1">
                <a:solidFill>
                  <a:srgbClr val="008A87"/>
                </a:solidFill>
                <a:latin typeface="Times New Roman" pitchFamily="18" charset="0"/>
                <a:ea typeface="Arial Unicode MS" pitchFamily="34" charset="-128"/>
                <a:cs typeface="Arial Unicode MS" pitchFamily="34" charset="-128"/>
              </a:rPr>
              <a:t>A, C, E, B, D</a:t>
            </a:r>
            <a:r>
              <a:rPr lang="en-US" sz="3200">
                <a:solidFill>
                  <a:srgbClr val="008A87"/>
                </a:solidFill>
                <a:latin typeface="Times New Roman" pitchFamily="18" charset="0"/>
                <a:ea typeface="Arial Unicode MS" pitchFamily="34" charset="-128"/>
                <a:cs typeface="Arial Unicode MS" pitchFamily="34" charset="-128"/>
              </a:rPr>
              <a:t> }</a:t>
            </a:r>
          </a:p>
        </p:txBody>
      </p:sp>
      <p:sp>
        <p:nvSpPr>
          <p:cNvPr id="689195" name="Text Box 43"/>
          <p:cNvSpPr txBox="1">
            <a:spLocks noChangeArrowheads="1"/>
          </p:cNvSpPr>
          <p:nvPr/>
        </p:nvSpPr>
        <p:spPr bwMode="auto">
          <a:xfrm>
            <a:off x="4953000" y="2792414"/>
            <a:ext cx="387350" cy="579437"/>
          </a:xfrm>
          <a:prstGeom prst="rect">
            <a:avLst/>
          </a:prstGeom>
          <a:noFill/>
          <a:ln w="28575">
            <a:noFill/>
            <a:miter lim="800000"/>
            <a:headEnd/>
            <a:tailEnd/>
          </a:ln>
          <a:effectLst/>
        </p:spPr>
        <p:txBody>
          <a:bodyPr wrap="none">
            <a:spAutoFit/>
          </a:bodyPr>
          <a:lstStyle/>
          <a:p>
            <a:pPr eaLnBrk="1" hangingPunct="1"/>
            <a:r>
              <a:rPr lang="en-US" sz="3200">
                <a:solidFill>
                  <a:srgbClr val="CC0000"/>
                </a:solidFill>
                <a:latin typeface="Times New Roman" pitchFamily="18" charset="0"/>
                <a:ea typeface="Arial Unicode MS" pitchFamily="34" charset="-128"/>
                <a:cs typeface="Arial Unicode MS" pitchFamily="34" charset="-128"/>
              </a:rPr>
              <a:t>0</a:t>
            </a:r>
          </a:p>
        </p:txBody>
      </p:sp>
      <p:sp>
        <p:nvSpPr>
          <p:cNvPr id="689196" name="Text Box 44"/>
          <p:cNvSpPr txBox="1">
            <a:spLocks noChangeArrowheads="1"/>
          </p:cNvSpPr>
          <p:nvPr/>
        </p:nvSpPr>
        <p:spPr bwMode="auto">
          <a:xfrm>
            <a:off x="7305675" y="1198564"/>
            <a:ext cx="3873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7</a:t>
            </a:r>
          </a:p>
        </p:txBody>
      </p:sp>
      <p:sp>
        <p:nvSpPr>
          <p:cNvPr id="689197" name="Text Box 45"/>
          <p:cNvSpPr txBox="1">
            <a:spLocks noChangeArrowheads="1"/>
          </p:cNvSpPr>
          <p:nvPr/>
        </p:nvSpPr>
        <p:spPr bwMode="auto">
          <a:xfrm>
            <a:off x="7305675"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3</a:t>
            </a:r>
          </a:p>
        </p:txBody>
      </p:sp>
      <p:sp>
        <p:nvSpPr>
          <p:cNvPr id="689198" name="Text Box 46"/>
          <p:cNvSpPr txBox="1">
            <a:spLocks noChangeArrowheads="1"/>
          </p:cNvSpPr>
          <p:nvPr/>
        </p:nvSpPr>
        <p:spPr bwMode="auto">
          <a:xfrm>
            <a:off x="9056688" y="4457700"/>
            <a:ext cx="387350" cy="579438"/>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5</a:t>
            </a:r>
          </a:p>
        </p:txBody>
      </p:sp>
      <p:sp>
        <p:nvSpPr>
          <p:cNvPr id="689199" name="Text Box 47"/>
          <p:cNvSpPr txBox="1">
            <a:spLocks noChangeArrowheads="1"/>
          </p:cNvSpPr>
          <p:nvPr/>
        </p:nvSpPr>
        <p:spPr bwMode="auto">
          <a:xfrm>
            <a:off x="9056688" y="1198564"/>
            <a:ext cx="387350" cy="579437"/>
          </a:xfrm>
          <a:prstGeom prst="rect">
            <a:avLst/>
          </a:prstGeom>
          <a:noFill/>
          <a:ln w="28575">
            <a:noFill/>
            <a:miter lim="800000"/>
            <a:headEnd/>
            <a:tailEnd/>
          </a:ln>
          <a:effectLst/>
        </p:spPr>
        <p:txBody>
          <a:bodyPr wrap="none">
            <a:spAutoFit/>
          </a:bodyPr>
          <a:lstStyle/>
          <a:p>
            <a:pPr algn="ctr" eaLnBrk="1" hangingPunct="1"/>
            <a:r>
              <a:rPr lang="en-US" sz="3200">
                <a:solidFill>
                  <a:srgbClr val="CC0000"/>
                </a:solidFill>
                <a:latin typeface="Times New Roman" pitchFamily="18" charset="0"/>
                <a:ea typeface="Arial Unicode MS" pitchFamily="34" charset="-128"/>
                <a:cs typeface="Arial Unicode MS" pitchFamily="34" charset="-128"/>
              </a:rPr>
              <a:t>9</a:t>
            </a:r>
          </a:p>
        </p:txBody>
      </p:sp>
      <p:sp>
        <p:nvSpPr>
          <p:cNvPr id="689200" name="Text Box 48"/>
          <p:cNvSpPr txBox="1">
            <a:spLocks noChangeArrowheads="1"/>
          </p:cNvSpPr>
          <p:nvPr/>
        </p:nvSpPr>
        <p:spPr bwMode="auto">
          <a:xfrm>
            <a:off x="3425825" y="4783138"/>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10</a:t>
            </a:r>
          </a:p>
        </p:txBody>
      </p:sp>
      <p:sp>
        <p:nvSpPr>
          <p:cNvPr id="689201" name="Text Box 49"/>
          <p:cNvSpPr txBox="1">
            <a:spLocks noChangeArrowheads="1"/>
          </p:cNvSpPr>
          <p:nvPr/>
        </p:nvSpPr>
        <p:spPr bwMode="auto">
          <a:xfrm>
            <a:off x="4106863" y="4776788"/>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3</a:t>
            </a:r>
            <a:endParaRPr lang="en-US" sz="2400">
              <a:solidFill>
                <a:srgbClr val="008A87"/>
              </a:solidFill>
              <a:latin typeface="Times New Roman" pitchFamily="18" charset="0"/>
              <a:ea typeface="Arial Unicode MS" pitchFamily="34" charset="-128"/>
              <a:cs typeface="Arial Unicode MS" pitchFamily="34" charset="-128"/>
            </a:endParaRPr>
          </a:p>
        </p:txBody>
      </p:sp>
      <p:sp>
        <p:nvSpPr>
          <p:cNvPr id="689202" name="Text Box 50"/>
          <p:cNvSpPr txBox="1">
            <a:spLocks noChangeArrowheads="1"/>
          </p:cNvSpPr>
          <p:nvPr/>
        </p:nvSpPr>
        <p:spPr bwMode="auto">
          <a:xfrm>
            <a:off x="468312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9203" name="Text Box 51"/>
          <p:cNvSpPr txBox="1">
            <a:spLocks noChangeArrowheads="1"/>
          </p:cNvSpPr>
          <p:nvPr/>
        </p:nvSpPr>
        <p:spPr bwMode="auto">
          <a:xfrm>
            <a:off x="5299075" y="4776788"/>
            <a:ext cx="401638"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Symbol" pitchFamily="18" charset="2"/>
                <a:ea typeface="Arial Unicode MS" pitchFamily="34" charset="-128"/>
                <a:cs typeface="Arial Unicode MS" pitchFamily="34" charset="-128"/>
              </a:rPr>
              <a:t>¥</a:t>
            </a:r>
          </a:p>
        </p:txBody>
      </p:sp>
      <p:sp>
        <p:nvSpPr>
          <p:cNvPr id="689204" name="Text Box 52"/>
          <p:cNvSpPr txBox="1">
            <a:spLocks noChangeArrowheads="1"/>
          </p:cNvSpPr>
          <p:nvPr/>
        </p:nvSpPr>
        <p:spPr bwMode="auto">
          <a:xfrm>
            <a:off x="3502025" y="5146675"/>
            <a:ext cx="3365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9205" name="Text Box 53"/>
          <p:cNvSpPr txBox="1">
            <a:spLocks noChangeArrowheads="1"/>
          </p:cNvSpPr>
          <p:nvPr/>
        </p:nvSpPr>
        <p:spPr bwMode="auto">
          <a:xfrm>
            <a:off x="4638675" y="5146675"/>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9206" name="Text Box 54"/>
          <p:cNvSpPr txBox="1">
            <a:spLocks noChangeArrowheads="1"/>
          </p:cNvSpPr>
          <p:nvPr/>
        </p:nvSpPr>
        <p:spPr bwMode="auto">
          <a:xfrm>
            <a:off x="5330825" y="5146675"/>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5</a:t>
            </a:r>
          </a:p>
        </p:txBody>
      </p:sp>
      <p:sp>
        <p:nvSpPr>
          <p:cNvPr id="689207" name="Text Box 55"/>
          <p:cNvSpPr txBox="1">
            <a:spLocks noChangeArrowheads="1"/>
          </p:cNvSpPr>
          <p:nvPr/>
        </p:nvSpPr>
        <p:spPr bwMode="auto">
          <a:xfrm>
            <a:off x="3502025" y="5510213"/>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7</a:t>
            </a:r>
          </a:p>
        </p:txBody>
      </p:sp>
      <p:sp>
        <p:nvSpPr>
          <p:cNvPr id="689208" name="Text Box 56"/>
          <p:cNvSpPr txBox="1">
            <a:spLocks noChangeArrowheads="1"/>
          </p:cNvSpPr>
          <p:nvPr/>
        </p:nvSpPr>
        <p:spPr bwMode="auto">
          <a:xfrm>
            <a:off x="4638675" y="5510213"/>
            <a:ext cx="488950" cy="457200"/>
          </a:xfrm>
          <a:prstGeom prst="rect">
            <a:avLst/>
          </a:prstGeom>
          <a:no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11</a:t>
            </a:r>
          </a:p>
        </p:txBody>
      </p:sp>
      <p:sp>
        <p:nvSpPr>
          <p:cNvPr id="689209" name="Text Box 57"/>
          <p:cNvSpPr txBox="1">
            <a:spLocks noChangeArrowheads="1"/>
          </p:cNvSpPr>
          <p:nvPr/>
        </p:nvSpPr>
        <p:spPr bwMode="auto">
          <a:xfrm>
            <a:off x="4714875" y="5873750"/>
            <a:ext cx="336550" cy="457200"/>
          </a:xfrm>
          <a:prstGeom prst="rect">
            <a:avLst/>
          </a:prstGeom>
          <a:solidFill>
            <a:srgbClr val="FFCCCC"/>
          </a:solidFill>
          <a:ln w="28575">
            <a:noFill/>
            <a:miter lim="800000"/>
            <a:headEnd/>
            <a:tailEnd/>
          </a:ln>
          <a:effectLst/>
        </p:spPr>
        <p:txBody>
          <a:bodyPr wrap="none">
            <a:spAutoFit/>
          </a:bodyPr>
          <a:lstStyle/>
          <a:p>
            <a:pPr algn="ctr" eaLnBrk="1" hangingPunct="1"/>
            <a:r>
              <a:rPr lang="en-US" sz="2400">
                <a:solidFill>
                  <a:srgbClr val="008A87"/>
                </a:solidFill>
                <a:latin typeface="Times New Roman" pitchFamily="18" charset="0"/>
                <a:ea typeface="Arial Unicode MS" pitchFamily="34" charset="-128"/>
                <a:cs typeface="Arial Unicode MS" pitchFamily="34" charset="-128"/>
              </a:rPr>
              <a:t>9</a:t>
            </a:r>
          </a:p>
        </p:txBody>
      </p:sp>
      <p:sp>
        <p:nvSpPr>
          <p:cNvPr id="689210" name="Text Box 58"/>
          <p:cNvSpPr txBox="1">
            <a:spLocks noChangeArrowheads="1"/>
          </p:cNvSpPr>
          <p:nvPr/>
        </p:nvSpPr>
        <p:spPr bwMode="auto">
          <a:xfrm>
            <a:off x="1905000" y="1447801"/>
            <a:ext cx="4876800" cy="535531"/>
          </a:xfrm>
          <a:prstGeom prst="rect">
            <a:avLst/>
          </a:prstGeom>
          <a:noFill/>
          <a:ln w="28575">
            <a:noFill/>
            <a:miter lim="800000"/>
            <a:headEnd/>
            <a:tailEnd/>
          </a:ln>
          <a:effectLst/>
        </p:spPr>
        <p:txBody>
          <a:bodyPr>
            <a:spAutoFit/>
          </a:bodyPr>
          <a:lstStyle/>
          <a:p>
            <a:pPr eaLnBrk="1" hangingPunct="1">
              <a:lnSpc>
                <a:spcPct val="90000"/>
              </a:lnSpc>
            </a:pPr>
            <a:r>
              <a:rPr lang="en-US" sz="3200" b="1" i="1">
                <a:solidFill>
                  <a:srgbClr val="008A87"/>
                </a:solidFill>
                <a:latin typeface="Times New Roman" pitchFamily="18" charset="0"/>
                <a:ea typeface="Arial Unicode MS" pitchFamily="34" charset="-128"/>
                <a:cs typeface="Arial Unicode MS" pitchFamily="34" charset="-128"/>
              </a:rPr>
              <a:t>“D”</a:t>
            </a:r>
            <a:r>
              <a:rPr lang="en-US" sz="3200" b="1">
                <a:solidFill>
                  <a:srgbClr val="CC0000"/>
                </a:solidFill>
                <a:latin typeface="Times New Roman" pitchFamily="18" charset="0"/>
                <a:ea typeface="Arial Unicode MS" pitchFamily="34" charset="-128"/>
                <a:cs typeface="Arial Unicode MS" pitchFamily="34" charset="-128"/>
              </a:rPr>
              <a:t> </a:t>
            </a:r>
            <a:r>
              <a:rPr lang="en-US" sz="3200" b="1">
                <a:solidFill>
                  <a:srgbClr val="008A87"/>
                </a:solidFill>
                <a:latin typeface="Times New Roman" pitchFamily="18" charset="0"/>
                <a:ea typeface="Arial Unicode MS" pitchFamily="34" charset="-128"/>
                <a:cs typeface="Arial Unicode MS" pitchFamily="34" charset="-128"/>
                <a:sym typeface="Symbol" pitchFamily="18" charset="2"/>
              </a:rPr>
              <a:t></a:t>
            </a:r>
            <a:r>
              <a:rPr lang="en-US" sz="3200" b="1">
                <a:solidFill>
                  <a:srgbClr val="CC0000"/>
                </a:solidFill>
                <a:latin typeface="Times New Roman" pitchFamily="18" charset="0"/>
                <a:ea typeface="Arial Unicode MS" pitchFamily="34" charset="-128"/>
                <a:cs typeface="Arial Unicode MS" pitchFamily="34" charset="-128"/>
                <a:sym typeface="Symbol" pitchFamily="18" charset="2"/>
              </a:rPr>
              <a:t> </a:t>
            </a:r>
            <a:r>
              <a:rPr lang="en-US" sz="3200" b="1">
                <a:solidFill>
                  <a:srgbClr val="CC0000"/>
                </a:solidFill>
                <a:latin typeface="Times New Roman" pitchFamily="18" charset="0"/>
                <a:ea typeface="Arial Unicode MS" pitchFamily="34" charset="-128"/>
                <a:cs typeface="Arial Unicode MS" pitchFamily="34" charset="-128"/>
              </a:rPr>
              <a:t>E</a:t>
            </a:r>
            <a:r>
              <a:rPr lang="en-US" sz="2400" b="1">
                <a:solidFill>
                  <a:srgbClr val="CC0000"/>
                </a:solidFill>
                <a:latin typeface="Times New Roman" pitchFamily="18" charset="0"/>
                <a:ea typeface="Arial Unicode MS" pitchFamily="34" charset="-128"/>
                <a:cs typeface="Arial Unicode MS" pitchFamily="34" charset="-128"/>
              </a:rPr>
              <a:t>XTRACT</a:t>
            </a:r>
            <a:r>
              <a:rPr lang="en-US" sz="3200" b="1">
                <a:solidFill>
                  <a:srgbClr val="CC0000"/>
                </a:solidFill>
                <a:latin typeface="Times New Roman" pitchFamily="18" charset="0"/>
                <a:ea typeface="Arial Unicode MS" pitchFamily="34" charset="-128"/>
                <a:cs typeface="Arial Unicode MS" pitchFamily="34" charset="-128"/>
              </a:rPr>
              <a:t>-M</a:t>
            </a:r>
            <a:r>
              <a:rPr lang="en-US" sz="2400" b="1">
                <a:solidFill>
                  <a:srgbClr val="CC0000"/>
                </a:solidFill>
                <a:latin typeface="Times New Roman" pitchFamily="18" charset="0"/>
                <a:ea typeface="Arial Unicode MS" pitchFamily="34" charset="-128"/>
                <a:cs typeface="Arial Unicode MS" pitchFamily="34" charset="-128"/>
              </a:rPr>
              <a:t>IN</a:t>
            </a:r>
            <a:r>
              <a:rPr lang="en-US" sz="3200" b="1">
                <a:solidFill>
                  <a:srgbClr val="008A87"/>
                </a:solidFill>
                <a:latin typeface="Times New Roman" pitchFamily="18" charset="0"/>
                <a:ea typeface="Arial Unicode MS" pitchFamily="34" charset="-128"/>
                <a:cs typeface="Arial Unicode MS" pitchFamily="34" charset="-128"/>
              </a:rPr>
              <a:t>(</a:t>
            </a:r>
            <a:r>
              <a:rPr lang="en-US" sz="3200" b="1" i="1">
                <a:solidFill>
                  <a:srgbClr val="008A87"/>
                </a:solidFill>
                <a:latin typeface="Times New Roman" pitchFamily="18" charset="0"/>
                <a:ea typeface="Arial Unicode MS" pitchFamily="34" charset="-128"/>
                <a:cs typeface="Arial Unicode MS" pitchFamily="34" charset="-128"/>
              </a:rPr>
              <a:t>Q</a:t>
            </a:r>
            <a:r>
              <a:rPr lang="en-US" sz="3200" b="1">
                <a:solidFill>
                  <a:srgbClr val="008A87"/>
                </a:solidFill>
                <a:latin typeface="Times New Roman" pitchFamily="18" charset="0"/>
                <a:ea typeface="Arial Unicode MS" pitchFamily="34" charset="-128"/>
                <a:cs typeface="Arial Unicode MS" pitchFamily="34" charset="-128"/>
              </a:rPr>
              <a:t>)</a:t>
            </a:r>
            <a:r>
              <a:rPr lang="en-US" sz="3200" b="1">
                <a:solidFill>
                  <a:srgbClr val="CC0000"/>
                </a:solidFill>
                <a:latin typeface="Times New Roman" pitchFamily="18" charset="0"/>
                <a:ea typeface="Arial Unicode MS" pitchFamily="34" charset="-128"/>
                <a:cs typeface="Arial Unicode MS" pitchFamily="34" charset="-128"/>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Summary</a:t>
            </a:r>
          </a:p>
        </p:txBody>
      </p:sp>
      <p:sp>
        <p:nvSpPr>
          <p:cNvPr id="274435" name="Rectangle 3"/>
          <p:cNvSpPr>
            <a:spLocks noGrp="1" noChangeArrowheads="1"/>
          </p:cNvSpPr>
          <p:nvPr>
            <p:ph type="body" idx="1"/>
          </p:nvPr>
        </p:nvSpPr>
        <p:spPr/>
        <p:txBody>
          <a:bodyPr/>
          <a:lstStyle/>
          <a:p>
            <a:r>
              <a:rPr lang="en-US"/>
              <a:t>Given a weighted directed graph, we can find the shortest distance between two vertices by:</a:t>
            </a:r>
          </a:p>
          <a:p>
            <a:pPr lvl="1"/>
            <a:r>
              <a:rPr lang="en-US"/>
              <a:t>starting with a trivial path containing the initial vertex</a:t>
            </a:r>
          </a:p>
          <a:p>
            <a:pPr lvl="1"/>
            <a:r>
              <a:rPr lang="en-US"/>
              <a:t>growing this path by always going to the next vertex which has the shortest current path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705601" y="3352801"/>
            <a:ext cx="3286125" cy="25050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688526" y="1546656"/>
            <a:ext cx="4648200" cy="3087688"/>
          </a:xfrm>
          <a:prstGeom prst="rect">
            <a:avLst/>
          </a:prstGeom>
          <a:noFill/>
          <a:ln w="9525">
            <a:noFill/>
            <a:miter lim="800000"/>
            <a:headEnd/>
            <a:tailEnd/>
          </a:ln>
          <a:effectLst/>
        </p:spPr>
      </p:pic>
      <p:sp>
        <p:nvSpPr>
          <p:cNvPr id="4100" name="Rectangle 4"/>
          <p:cNvSpPr>
            <a:spLocks noChangeArrowheads="1"/>
          </p:cNvSpPr>
          <p:nvPr/>
        </p:nvSpPr>
        <p:spPr bwMode="auto">
          <a:xfrm>
            <a:off x="1905000" y="3200400"/>
            <a:ext cx="2133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01" name="Rectangle 5"/>
          <p:cNvSpPr>
            <a:spLocks noChangeArrowheads="1"/>
          </p:cNvSpPr>
          <p:nvPr/>
        </p:nvSpPr>
        <p:spPr bwMode="auto">
          <a:xfrm>
            <a:off x="1905000" y="2362200"/>
            <a:ext cx="2133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02" name="Text Box 6"/>
          <p:cNvSpPr txBox="1">
            <a:spLocks noChangeArrowheads="1"/>
          </p:cNvSpPr>
          <p:nvPr/>
        </p:nvSpPr>
        <p:spPr bwMode="auto">
          <a:xfrm>
            <a:off x="2057400" y="1981201"/>
            <a:ext cx="268288" cy="396875"/>
          </a:xfrm>
          <a:prstGeom prst="rect">
            <a:avLst/>
          </a:prstGeom>
          <a:noFill/>
          <a:ln w="9525">
            <a:noFill/>
            <a:miter lim="800000"/>
            <a:headEnd/>
            <a:tailEnd/>
          </a:ln>
          <a:effectLst/>
        </p:spPr>
        <p:txBody>
          <a:bodyPr wrap="none">
            <a:spAutoFit/>
          </a:bodyPr>
          <a:lstStyle/>
          <a:p>
            <a:r>
              <a:rPr lang="en-US" sz="2000" b="1">
                <a:solidFill>
                  <a:schemeClr val="accent2"/>
                </a:solidFill>
              </a:rPr>
              <a:t>t</a:t>
            </a:r>
          </a:p>
        </p:txBody>
      </p:sp>
      <p:sp>
        <p:nvSpPr>
          <p:cNvPr id="4103" name="Text Box 7"/>
          <p:cNvSpPr txBox="1">
            <a:spLocks noChangeArrowheads="1"/>
          </p:cNvSpPr>
          <p:nvPr/>
        </p:nvSpPr>
        <p:spPr bwMode="auto">
          <a:xfrm>
            <a:off x="2057400" y="2362201"/>
            <a:ext cx="254000" cy="396875"/>
          </a:xfrm>
          <a:prstGeom prst="rect">
            <a:avLst/>
          </a:prstGeom>
          <a:noFill/>
          <a:ln w="9525">
            <a:noFill/>
            <a:miter lim="800000"/>
            <a:headEnd/>
            <a:tailEnd/>
          </a:ln>
          <a:effectLst/>
        </p:spPr>
        <p:txBody>
          <a:bodyPr wrap="none">
            <a:spAutoFit/>
          </a:bodyPr>
          <a:lstStyle/>
          <a:p>
            <a:r>
              <a:rPr lang="en-US" sz="2000"/>
              <a:t>f</a:t>
            </a:r>
          </a:p>
        </p:txBody>
      </p:sp>
      <p:sp>
        <p:nvSpPr>
          <p:cNvPr id="4104" name="Text Box 8"/>
          <p:cNvSpPr txBox="1">
            <a:spLocks noChangeArrowheads="1"/>
          </p:cNvSpPr>
          <p:nvPr/>
        </p:nvSpPr>
        <p:spPr bwMode="auto">
          <a:xfrm>
            <a:off x="2057400" y="3200401"/>
            <a:ext cx="254000" cy="396875"/>
          </a:xfrm>
          <a:prstGeom prst="rect">
            <a:avLst/>
          </a:prstGeom>
          <a:noFill/>
          <a:ln w="9525">
            <a:noFill/>
            <a:miter lim="800000"/>
            <a:headEnd/>
            <a:tailEnd/>
          </a:ln>
          <a:effectLst/>
        </p:spPr>
        <p:txBody>
          <a:bodyPr wrap="none">
            <a:spAutoFit/>
          </a:bodyPr>
          <a:lstStyle/>
          <a:p>
            <a:r>
              <a:rPr lang="en-US" sz="2000"/>
              <a:t>f</a:t>
            </a:r>
          </a:p>
        </p:txBody>
      </p:sp>
      <p:sp>
        <p:nvSpPr>
          <p:cNvPr id="4105" name="Rectangle 9"/>
          <p:cNvSpPr>
            <a:spLocks noChangeArrowheads="1"/>
          </p:cNvSpPr>
          <p:nvPr/>
        </p:nvSpPr>
        <p:spPr bwMode="auto">
          <a:xfrm>
            <a:off x="1905000" y="2743200"/>
            <a:ext cx="2133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 name="Group 10"/>
          <p:cNvGrpSpPr>
            <a:grpSpLocks/>
          </p:cNvGrpSpPr>
          <p:nvPr/>
        </p:nvGrpSpPr>
        <p:grpSpPr bwMode="auto">
          <a:xfrm>
            <a:off x="4114801" y="1828800"/>
            <a:ext cx="354013" cy="2590800"/>
            <a:chOff x="2438" y="601"/>
            <a:chExt cx="223" cy="1632"/>
          </a:xfrm>
        </p:grpSpPr>
        <p:sp>
          <p:nvSpPr>
            <p:cNvPr id="4107" name="Text Box 11"/>
            <p:cNvSpPr txBox="1">
              <a:spLocks noChangeArrowheads="1"/>
            </p:cNvSpPr>
            <p:nvPr/>
          </p:nvSpPr>
          <p:spPr bwMode="auto">
            <a:xfrm>
              <a:off x="2438" y="601"/>
              <a:ext cx="180" cy="288"/>
            </a:xfrm>
            <a:prstGeom prst="rect">
              <a:avLst/>
            </a:prstGeom>
            <a:noFill/>
            <a:ln w="9525">
              <a:noFill/>
              <a:miter lim="800000"/>
              <a:headEnd/>
              <a:tailEnd/>
            </a:ln>
            <a:effectLst/>
          </p:spPr>
          <p:txBody>
            <a:bodyPr wrap="none">
              <a:spAutoFit/>
            </a:bodyPr>
            <a:lstStyle/>
            <a:p>
              <a:r>
                <a:rPr lang="en-US" sz="2400"/>
                <a:t>-</a:t>
              </a:r>
            </a:p>
          </p:txBody>
        </p:sp>
        <p:sp>
          <p:nvSpPr>
            <p:cNvPr id="4108" name="Text Box 12"/>
            <p:cNvSpPr txBox="1">
              <a:spLocks noChangeArrowheads="1"/>
            </p:cNvSpPr>
            <p:nvPr/>
          </p:nvSpPr>
          <p:spPr bwMode="auto">
            <a:xfrm>
              <a:off x="2438" y="919"/>
              <a:ext cx="223" cy="250"/>
            </a:xfrm>
            <a:prstGeom prst="rect">
              <a:avLst/>
            </a:prstGeom>
            <a:noFill/>
            <a:ln w="9525">
              <a:noFill/>
              <a:miter lim="800000"/>
              <a:headEnd/>
              <a:tailEnd/>
            </a:ln>
            <a:effectLst/>
          </p:spPr>
          <p:txBody>
            <a:bodyPr wrap="none">
              <a:spAutoFit/>
            </a:bodyPr>
            <a:lstStyle/>
            <a:p>
              <a:r>
                <a:rPr lang="en-US" sz="2000"/>
                <a:t>A</a:t>
              </a:r>
            </a:p>
          </p:txBody>
        </p:sp>
        <p:sp>
          <p:nvSpPr>
            <p:cNvPr id="4109" name="Text Box 13"/>
            <p:cNvSpPr txBox="1">
              <a:spLocks noChangeArrowheads="1"/>
            </p:cNvSpPr>
            <p:nvPr/>
          </p:nvSpPr>
          <p:spPr bwMode="auto">
            <a:xfrm>
              <a:off x="2438" y="1159"/>
              <a:ext cx="223" cy="250"/>
            </a:xfrm>
            <a:prstGeom prst="rect">
              <a:avLst/>
            </a:prstGeom>
            <a:noFill/>
            <a:ln w="9525">
              <a:noFill/>
              <a:miter lim="800000"/>
              <a:headEnd/>
              <a:tailEnd/>
            </a:ln>
            <a:effectLst/>
          </p:spPr>
          <p:txBody>
            <a:bodyPr wrap="none">
              <a:spAutoFit/>
            </a:bodyPr>
            <a:lstStyle/>
            <a:p>
              <a:r>
                <a:rPr lang="en-US" sz="2000"/>
                <a:t>A</a:t>
              </a:r>
            </a:p>
          </p:txBody>
        </p:sp>
        <p:sp>
          <p:nvSpPr>
            <p:cNvPr id="4110" name="Text Box 14"/>
            <p:cNvSpPr txBox="1">
              <a:spLocks noChangeArrowheads="1"/>
            </p:cNvSpPr>
            <p:nvPr/>
          </p:nvSpPr>
          <p:spPr bwMode="auto">
            <a:xfrm>
              <a:off x="2438" y="1447"/>
              <a:ext cx="223" cy="250"/>
            </a:xfrm>
            <a:prstGeom prst="rect">
              <a:avLst/>
            </a:prstGeom>
            <a:noFill/>
            <a:ln w="9525">
              <a:noFill/>
              <a:miter lim="800000"/>
              <a:headEnd/>
              <a:tailEnd/>
            </a:ln>
            <a:effectLst/>
          </p:spPr>
          <p:txBody>
            <a:bodyPr wrap="none">
              <a:spAutoFit/>
            </a:bodyPr>
            <a:lstStyle/>
            <a:p>
              <a:r>
                <a:rPr lang="en-US" sz="2000"/>
                <a:t>A</a:t>
              </a:r>
            </a:p>
          </p:txBody>
        </p:sp>
        <p:sp>
          <p:nvSpPr>
            <p:cNvPr id="4111" name="Text Box 15"/>
            <p:cNvSpPr txBox="1">
              <a:spLocks noChangeArrowheads="1"/>
            </p:cNvSpPr>
            <p:nvPr/>
          </p:nvSpPr>
          <p:spPr bwMode="auto">
            <a:xfrm>
              <a:off x="2438" y="1657"/>
              <a:ext cx="180" cy="288"/>
            </a:xfrm>
            <a:prstGeom prst="rect">
              <a:avLst/>
            </a:prstGeom>
            <a:noFill/>
            <a:ln w="9525">
              <a:noFill/>
              <a:miter lim="800000"/>
              <a:headEnd/>
              <a:tailEnd/>
            </a:ln>
            <a:effectLst/>
          </p:spPr>
          <p:txBody>
            <a:bodyPr wrap="none">
              <a:spAutoFit/>
            </a:bodyPr>
            <a:lstStyle/>
            <a:p>
              <a:r>
                <a:rPr lang="en-US" sz="2400"/>
                <a:t>-</a:t>
              </a:r>
            </a:p>
          </p:txBody>
        </p:sp>
        <p:sp>
          <p:nvSpPr>
            <p:cNvPr id="4112" name="Text Box 16"/>
            <p:cNvSpPr txBox="1">
              <a:spLocks noChangeArrowheads="1"/>
            </p:cNvSpPr>
            <p:nvPr/>
          </p:nvSpPr>
          <p:spPr bwMode="auto">
            <a:xfrm>
              <a:off x="2438" y="1945"/>
              <a:ext cx="180" cy="288"/>
            </a:xfrm>
            <a:prstGeom prst="rect">
              <a:avLst/>
            </a:prstGeom>
            <a:noFill/>
            <a:ln w="9525">
              <a:noFill/>
              <a:miter lim="800000"/>
              <a:headEnd/>
              <a:tailEnd/>
            </a:ln>
            <a:effectLst/>
          </p:spPr>
          <p:txBody>
            <a:bodyPr wrap="none">
              <a:spAutoFit/>
            </a:bodyPr>
            <a:lstStyle/>
            <a:p>
              <a:r>
                <a:rPr lang="en-US" sz="2400"/>
                <a:t>-</a:t>
              </a:r>
            </a:p>
          </p:txBody>
        </p:sp>
      </p:grpSp>
      <p:sp>
        <p:nvSpPr>
          <p:cNvPr id="4113" name="Text Box 17"/>
          <p:cNvSpPr txBox="1">
            <a:spLocks noChangeArrowheads="1"/>
          </p:cNvSpPr>
          <p:nvPr/>
        </p:nvSpPr>
        <p:spPr bwMode="auto">
          <a:xfrm>
            <a:off x="2057400" y="2743201"/>
            <a:ext cx="254000" cy="396875"/>
          </a:xfrm>
          <a:prstGeom prst="rect">
            <a:avLst/>
          </a:prstGeom>
          <a:noFill/>
          <a:ln w="9525">
            <a:noFill/>
            <a:miter lim="800000"/>
            <a:headEnd/>
            <a:tailEnd/>
          </a:ln>
          <a:effectLst/>
        </p:spPr>
        <p:txBody>
          <a:bodyPr wrap="none">
            <a:spAutoFit/>
          </a:bodyPr>
          <a:lstStyle/>
          <a:p>
            <a:r>
              <a:rPr lang="en-US" sz="2000"/>
              <a:t>f</a:t>
            </a:r>
          </a:p>
        </p:txBody>
      </p:sp>
      <p:sp>
        <p:nvSpPr>
          <p:cNvPr id="4114" name="Line 18"/>
          <p:cNvSpPr>
            <a:spLocks noChangeShapeType="1"/>
          </p:cNvSpPr>
          <p:nvPr/>
        </p:nvSpPr>
        <p:spPr bwMode="auto">
          <a:xfrm flipV="1">
            <a:off x="1905000" y="2743200"/>
            <a:ext cx="533400" cy="381000"/>
          </a:xfrm>
          <a:prstGeom prst="line">
            <a:avLst/>
          </a:prstGeom>
          <a:noFill/>
          <a:ln w="9525">
            <a:solidFill>
              <a:schemeClr val="tx1"/>
            </a:solidFill>
            <a:round/>
            <a:headEnd/>
            <a:tailEnd/>
          </a:ln>
          <a:effectLst/>
        </p:spPr>
        <p:txBody>
          <a:bodyPr/>
          <a:lstStyle/>
          <a:p>
            <a:endParaRPr lang="en-US"/>
          </a:p>
        </p:txBody>
      </p:sp>
      <p:sp>
        <p:nvSpPr>
          <p:cNvPr id="4115" name="Text Box 19"/>
          <p:cNvSpPr txBox="1">
            <a:spLocks noChangeArrowheads="1"/>
          </p:cNvSpPr>
          <p:nvPr/>
        </p:nvSpPr>
        <p:spPr bwMode="auto">
          <a:xfrm>
            <a:off x="2514600" y="2743201"/>
            <a:ext cx="268288" cy="396875"/>
          </a:xfrm>
          <a:prstGeom prst="rect">
            <a:avLst/>
          </a:prstGeom>
          <a:noFill/>
          <a:ln w="9525">
            <a:noFill/>
            <a:miter lim="800000"/>
            <a:headEnd/>
            <a:tailEnd/>
          </a:ln>
          <a:effectLst/>
        </p:spPr>
        <p:txBody>
          <a:bodyPr wrap="none">
            <a:spAutoFit/>
          </a:bodyPr>
          <a:lstStyle/>
          <a:p>
            <a:r>
              <a:rPr lang="en-US" sz="2000" b="1">
                <a:solidFill>
                  <a:schemeClr val="accent2"/>
                </a:solidFill>
              </a:rPr>
              <a:t>t</a:t>
            </a:r>
          </a:p>
        </p:txBody>
      </p:sp>
      <p:sp>
        <p:nvSpPr>
          <p:cNvPr id="4116" name="Line 20"/>
          <p:cNvSpPr>
            <a:spLocks noChangeShapeType="1"/>
          </p:cNvSpPr>
          <p:nvPr/>
        </p:nvSpPr>
        <p:spPr bwMode="auto">
          <a:xfrm flipV="1">
            <a:off x="1905000" y="2362200"/>
            <a:ext cx="533400" cy="381000"/>
          </a:xfrm>
          <a:prstGeom prst="line">
            <a:avLst/>
          </a:prstGeom>
          <a:noFill/>
          <a:ln w="9525">
            <a:solidFill>
              <a:schemeClr val="tx1"/>
            </a:solidFill>
            <a:round/>
            <a:headEnd/>
            <a:tailEnd/>
          </a:ln>
          <a:effectLst/>
        </p:spPr>
        <p:txBody>
          <a:bodyPr/>
          <a:lstStyle/>
          <a:p>
            <a:endParaRPr lang="en-US"/>
          </a:p>
        </p:txBody>
      </p:sp>
      <p:sp>
        <p:nvSpPr>
          <p:cNvPr id="4117" name="Text Box 21"/>
          <p:cNvSpPr txBox="1">
            <a:spLocks noChangeArrowheads="1"/>
          </p:cNvSpPr>
          <p:nvPr/>
        </p:nvSpPr>
        <p:spPr bwMode="auto">
          <a:xfrm>
            <a:off x="2590800" y="2362201"/>
            <a:ext cx="268288" cy="396875"/>
          </a:xfrm>
          <a:prstGeom prst="rect">
            <a:avLst/>
          </a:prstGeom>
          <a:noFill/>
          <a:ln w="9525">
            <a:noFill/>
            <a:miter lim="800000"/>
            <a:headEnd/>
            <a:tailEnd/>
          </a:ln>
          <a:effectLst/>
        </p:spPr>
        <p:txBody>
          <a:bodyPr wrap="none">
            <a:spAutoFit/>
          </a:bodyPr>
          <a:lstStyle/>
          <a:p>
            <a:r>
              <a:rPr lang="en-US" sz="2000" b="1">
                <a:solidFill>
                  <a:schemeClr val="accent2"/>
                </a:solidFill>
              </a:rPr>
              <a:t>t</a:t>
            </a:r>
          </a:p>
        </p:txBody>
      </p:sp>
      <p:sp>
        <p:nvSpPr>
          <p:cNvPr id="4118" name="Oval 22"/>
          <p:cNvSpPr>
            <a:spLocks noChangeArrowheads="1"/>
          </p:cNvSpPr>
          <p:nvPr/>
        </p:nvSpPr>
        <p:spPr bwMode="auto">
          <a:xfrm>
            <a:off x="7391400" y="3581400"/>
            <a:ext cx="381000" cy="381000"/>
          </a:xfrm>
          <a:prstGeom prst="ellipse">
            <a:avLst/>
          </a:prstGeom>
          <a:noFill/>
          <a:ln w="28575">
            <a:solidFill>
              <a:srgbClr val="990033"/>
            </a:solidFill>
            <a:round/>
            <a:headEnd/>
            <a:tailEnd/>
          </a:ln>
          <a:effectLst/>
        </p:spPr>
        <p:txBody>
          <a:bodyPr wrap="none" anchor="ctr"/>
          <a:lstStyle/>
          <a:p>
            <a:endParaRPr lang="en-US"/>
          </a:p>
        </p:txBody>
      </p:sp>
      <p:sp>
        <p:nvSpPr>
          <p:cNvPr id="4119" name="Oval 23"/>
          <p:cNvSpPr>
            <a:spLocks noChangeArrowheads="1"/>
          </p:cNvSpPr>
          <p:nvPr/>
        </p:nvSpPr>
        <p:spPr bwMode="auto">
          <a:xfrm>
            <a:off x="7010400" y="4648200"/>
            <a:ext cx="381000" cy="381000"/>
          </a:xfrm>
          <a:prstGeom prst="ellipse">
            <a:avLst/>
          </a:prstGeom>
          <a:noFill/>
          <a:ln w="28575">
            <a:solidFill>
              <a:srgbClr val="990033"/>
            </a:solidFill>
            <a:round/>
            <a:headEnd/>
            <a:tailEnd/>
          </a:ln>
          <a:effectLst/>
        </p:spPr>
        <p:txBody>
          <a:bodyPr wrap="none" anchor="ctr"/>
          <a:lstStyle/>
          <a:p>
            <a:endParaRPr lang="en-US"/>
          </a:p>
        </p:txBody>
      </p:sp>
      <p:sp>
        <p:nvSpPr>
          <p:cNvPr id="4120" name="Oval 24"/>
          <p:cNvSpPr>
            <a:spLocks noChangeArrowheads="1"/>
          </p:cNvSpPr>
          <p:nvPr/>
        </p:nvSpPr>
        <p:spPr bwMode="auto">
          <a:xfrm>
            <a:off x="8686800" y="3505200"/>
            <a:ext cx="381000" cy="381000"/>
          </a:xfrm>
          <a:prstGeom prst="ellipse">
            <a:avLst/>
          </a:prstGeom>
          <a:noFill/>
          <a:ln w="28575">
            <a:solidFill>
              <a:srgbClr val="990033"/>
            </a:solidFill>
            <a:round/>
            <a:headEnd/>
            <a:tailEnd/>
          </a:ln>
          <a:effectLst/>
        </p:spPr>
        <p:txBody>
          <a:bodyPr wrap="none" anchor="ctr"/>
          <a:lstStyle/>
          <a:p>
            <a:endParaRPr lang="en-US"/>
          </a:p>
        </p:txBody>
      </p:sp>
      <p:sp>
        <p:nvSpPr>
          <p:cNvPr id="4121" name="Rectangle 25"/>
          <p:cNvSpPr>
            <a:spLocks noChangeArrowheads="1"/>
          </p:cNvSpPr>
          <p:nvPr/>
        </p:nvSpPr>
        <p:spPr bwMode="auto">
          <a:xfrm>
            <a:off x="1905000" y="4038600"/>
            <a:ext cx="2133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22" name="Text Box 26"/>
          <p:cNvSpPr txBox="1">
            <a:spLocks noChangeArrowheads="1"/>
          </p:cNvSpPr>
          <p:nvPr/>
        </p:nvSpPr>
        <p:spPr bwMode="auto">
          <a:xfrm>
            <a:off x="2362200" y="3200401"/>
            <a:ext cx="268288" cy="396875"/>
          </a:xfrm>
          <a:prstGeom prst="rect">
            <a:avLst/>
          </a:prstGeom>
          <a:noFill/>
          <a:ln w="9525">
            <a:noFill/>
            <a:miter lim="800000"/>
            <a:headEnd/>
            <a:tailEnd/>
          </a:ln>
          <a:effectLst/>
        </p:spPr>
        <p:txBody>
          <a:bodyPr wrap="none">
            <a:spAutoFit/>
          </a:bodyPr>
          <a:lstStyle/>
          <a:p>
            <a:r>
              <a:rPr lang="en-US" sz="2000" b="1">
                <a:solidFill>
                  <a:schemeClr val="accent2"/>
                </a:solidFill>
              </a:rPr>
              <a:t>t</a:t>
            </a:r>
          </a:p>
        </p:txBody>
      </p:sp>
      <p:sp>
        <p:nvSpPr>
          <p:cNvPr id="4123" name="Line 27"/>
          <p:cNvSpPr>
            <a:spLocks noChangeShapeType="1"/>
          </p:cNvSpPr>
          <p:nvPr/>
        </p:nvSpPr>
        <p:spPr bwMode="auto">
          <a:xfrm flipV="1">
            <a:off x="1905000" y="3200400"/>
            <a:ext cx="533400" cy="381000"/>
          </a:xfrm>
          <a:prstGeom prst="line">
            <a:avLst/>
          </a:prstGeom>
          <a:noFill/>
          <a:ln w="9525">
            <a:solidFill>
              <a:schemeClr val="tx1"/>
            </a:solidFill>
            <a:round/>
            <a:headEnd/>
            <a:tailEnd/>
          </a:ln>
          <a:effectLst/>
        </p:spPr>
        <p:txBody>
          <a:bodyPr/>
          <a:lstStyle/>
          <a:p>
            <a:endParaRPr lang="en-US"/>
          </a:p>
        </p:txBody>
      </p:sp>
      <p:sp>
        <p:nvSpPr>
          <p:cNvPr id="4124" name="Oval 28"/>
          <p:cNvSpPr>
            <a:spLocks noChangeArrowheads="1"/>
          </p:cNvSpPr>
          <p:nvPr/>
        </p:nvSpPr>
        <p:spPr bwMode="auto">
          <a:xfrm>
            <a:off x="8001000" y="5334000"/>
            <a:ext cx="381000" cy="381000"/>
          </a:xfrm>
          <a:prstGeom prst="ellipse">
            <a:avLst/>
          </a:prstGeom>
          <a:noFill/>
          <a:ln w="28575">
            <a:solidFill>
              <a:srgbClr val="990033"/>
            </a:solidFill>
            <a:round/>
            <a:headEnd/>
            <a:tailEnd/>
          </a:ln>
          <a:effectLst/>
        </p:spPr>
        <p:txBody>
          <a:bodyPr wrap="none" anchor="ctr"/>
          <a:lstStyle/>
          <a:p>
            <a:endParaRPr lang="en-US"/>
          </a:p>
        </p:txBody>
      </p:sp>
      <p:sp>
        <p:nvSpPr>
          <p:cNvPr id="4125" name="Line 29"/>
          <p:cNvSpPr>
            <a:spLocks noChangeShapeType="1"/>
          </p:cNvSpPr>
          <p:nvPr/>
        </p:nvSpPr>
        <p:spPr bwMode="auto">
          <a:xfrm flipH="1">
            <a:off x="7239000" y="3962400"/>
            <a:ext cx="304800" cy="685800"/>
          </a:xfrm>
          <a:prstGeom prst="line">
            <a:avLst/>
          </a:prstGeom>
          <a:noFill/>
          <a:ln w="28575">
            <a:solidFill>
              <a:srgbClr val="990033"/>
            </a:solidFill>
            <a:round/>
            <a:headEnd/>
            <a:tailEnd/>
          </a:ln>
          <a:effectLst/>
        </p:spPr>
        <p:txBody>
          <a:bodyPr/>
          <a:lstStyle/>
          <a:p>
            <a:endParaRPr lang="en-US"/>
          </a:p>
        </p:txBody>
      </p:sp>
      <p:sp>
        <p:nvSpPr>
          <p:cNvPr id="4126" name="Line 30"/>
          <p:cNvSpPr>
            <a:spLocks noChangeShapeType="1"/>
          </p:cNvSpPr>
          <p:nvPr/>
        </p:nvSpPr>
        <p:spPr bwMode="auto">
          <a:xfrm>
            <a:off x="7772400" y="3733800"/>
            <a:ext cx="914400" cy="0"/>
          </a:xfrm>
          <a:prstGeom prst="line">
            <a:avLst/>
          </a:prstGeom>
          <a:noFill/>
          <a:ln w="28575">
            <a:solidFill>
              <a:srgbClr val="990033"/>
            </a:solidFill>
            <a:round/>
            <a:headEnd/>
            <a:tailEnd/>
          </a:ln>
          <a:effectLst/>
        </p:spPr>
        <p:txBody>
          <a:bodyPr/>
          <a:lstStyle/>
          <a:p>
            <a:endParaRPr lang="en-US"/>
          </a:p>
        </p:txBody>
      </p:sp>
      <p:sp>
        <p:nvSpPr>
          <p:cNvPr id="4127" name="Line 31"/>
          <p:cNvSpPr>
            <a:spLocks noChangeShapeType="1"/>
          </p:cNvSpPr>
          <p:nvPr/>
        </p:nvSpPr>
        <p:spPr bwMode="auto">
          <a:xfrm>
            <a:off x="7696200" y="3886200"/>
            <a:ext cx="381000" cy="1524000"/>
          </a:xfrm>
          <a:prstGeom prst="line">
            <a:avLst/>
          </a:prstGeom>
          <a:noFill/>
          <a:ln w="28575">
            <a:solidFill>
              <a:srgbClr val="990033"/>
            </a:solidFill>
            <a:round/>
            <a:headEnd/>
            <a:tailEnd/>
          </a:ln>
          <a:effectLst/>
        </p:spPr>
        <p:txBody>
          <a:bodyPr/>
          <a:lstStyle/>
          <a:p>
            <a:endParaRPr lang="en-US"/>
          </a:p>
        </p:txBody>
      </p:sp>
      <p:sp>
        <p:nvSpPr>
          <p:cNvPr id="4128" name="Line 32"/>
          <p:cNvSpPr>
            <a:spLocks noChangeShapeType="1"/>
          </p:cNvSpPr>
          <p:nvPr/>
        </p:nvSpPr>
        <p:spPr bwMode="auto">
          <a:xfrm flipV="1">
            <a:off x="4114800" y="3657600"/>
            <a:ext cx="381000" cy="304800"/>
          </a:xfrm>
          <a:prstGeom prst="line">
            <a:avLst/>
          </a:prstGeom>
          <a:noFill/>
          <a:ln w="9525">
            <a:solidFill>
              <a:schemeClr val="tx1"/>
            </a:solidFill>
            <a:round/>
            <a:headEnd/>
            <a:tailEnd/>
          </a:ln>
          <a:effectLst/>
        </p:spPr>
        <p:txBody>
          <a:bodyPr/>
          <a:lstStyle/>
          <a:p>
            <a:endParaRPr lang="en-US"/>
          </a:p>
        </p:txBody>
      </p:sp>
      <p:sp>
        <p:nvSpPr>
          <p:cNvPr id="4129" name="Line 33"/>
          <p:cNvSpPr>
            <a:spLocks noChangeShapeType="1"/>
          </p:cNvSpPr>
          <p:nvPr/>
        </p:nvSpPr>
        <p:spPr bwMode="auto">
          <a:xfrm flipV="1">
            <a:off x="4038600" y="4114800"/>
            <a:ext cx="381000" cy="304800"/>
          </a:xfrm>
          <a:prstGeom prst="line">
            <a:avLst/>
          </a:prstGeom>
          <a:noFill/>
          <a:ln w="9525">
            <a:solidFill>
              <a:schemeClr val="tx1"/>
            </a:solidFill>
            <a:round/>
            <a:headEnd/>
            <a:tailEnd/>
          </a:ln>
          <a:effectLst/>
        </p:spPr>
        <p:txBody>
          <a:bodyPr/>
          <a:lstStyle/>
          <a:p>
            <a:endParaRPr lang="en-US"/>
          </a:p>
        </p:txBody>
      </p:sp>
      <p:sp>
        <p:nvSpPr>
          <p:cNvPr id="4130" name="Text Box 34"/>
          <p:cNvSpPr txBox="1">
            <a:spLocks noChangeArrowheads="1"/>
          </p:cNvSpPr>
          <p:nvPr/>
        </p:nvSpPr>
        <p:spPr bwMode="auto">
          <a:xfrm>
            <a:off x="4403726" y="3592514"/>
            <a:ext cx="354013" cy="396875"/>
          </a:xfrm>
          <a:prstGeom prst="rect">
            <a:avLst/>
          </a:prstGeom>
          <a:noFill/>
          <a:ln w="9525">
            <a:noFill/>
            <a:miter lim="800000"/>
            <a:headEnd/>
            <a:tailEnd/>
          </a:ln>
          <a:effectLst/>
        </p:spPr>
        <p:txBody>
          <a:bodyPr wrap="none">
            <a:spAutoFit/>
          </a:bodyPr>
          <a:lstStyle/>
          <a:p>
            <a:r>
              <a:rPr lang="en-US" sz="2000"/>
              <a:t>B</a:t>
            </a:r>
          </a:p>
        </p:txBody>
      </p:sp>
      <p:sp>
        <p:nvSpPr>
          <p:cNvPr id="4131" name="Text Box 35"/>
          <p:cNvSpPr txBox="1">
            <a:spLocks noChangeArrowheads="1"/>
          </p:cNvSpPr>
          <p:nvPr/>
        </p:nvSpPr>
        <p:spPr bwMode="auto">
          <a:xfrm>
            <a:off x="4419601" y="4038601"/>
            <a:ext cx="354013" cy="396875"/>
          </a:xfrm>
          <a:prstGeom prst="rect">
            <a:avLst/>
          </a:prstGeom>
          <a:noFill/>
          <a:ln w="9525">
            <a:noFill/>
            <a:miter lim="800000"/>
            <a:headEnd/>
            <a:tailEnd/>
          </a:ln>
          <a:effectLst/>
        </p:spPr>
        <p:txBody>
          <a:bodyPr wrap="none">
            <a:spAutoFit/>
          </a:bodyPr>
          <a:lstStyle/>
          <a:p>
            <a:r>
              <a:rPr lang="en-US" sz="2000"/>
              <a:t>B</a:t>
            </a:r>
          </a:p>
        </p:txBody>
      </p:sp>
      <p:sp>
        <p:nvSpPr>
          <p:cNvPr id="4132" name="Rectangle 36"/>
          <p:cNvSpPr>
            <a:spLocks noChangeArrowheads="1"/>
          </p:cNvSpPr>
          <p:nvPr/>
        </p:nvSpPr>
        <p:spPr bwMode="auto">
          <a:xfrm>
            <a:off x="1905000" y="3657600"/>
            <a:ext cx="2133600" cy="45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33" name="Text Box 37"/>
          <p:cNvSpPr txBox="1">
            <a:spLocks noChangeArrowheads="1"/>
          </p:cNvSpPr>
          <p:nvPr/>
        </p:nvSpPr>
        <p:spPr bwMode="auto">
          <a:xfrm>
            <a:off x="2133600" y="4038601"/>
            <a:ext cx="254000" cy="396875"/>
          </a:xfrm>
          <a:prstGeom prst="rect">
            <a:avLst/>
          </a:prstGeom>
          <a:noFill/>
          <a:ln w="9525">
            <a:noFill/>
            <a:miter lim="800000"/>
            <a:headEnd/>
            <a:tailEnd/>
          </a:ln>
          <a:effectLst/>
        </p:spPr>
        <p:txBody>
          <a:bodyPr wrap="none">
            <a:spAutoFit/>
          </a:bodyPr>
          <a:lstStyle/>
          <a:p>
            <a:r>
              <a:rPr lang="en-US" sz="2000"/>
              <a:t>f</a:t>
            </a:r>
          </a:p>
        </p:txBody>
      </p:sp>
      <p:sp>
        <p:nvSpPr>
          <p:cNvPr id="4134" name="Line 38"/>
          <p:cNvSpPr>
            <a:spLocks noChangeShapeType="1"/>
          </p:cNvSpPr>
          <p:nvPr/>
        </p:nvSpPr>
        <p:spPr bwMode="auto">
          <a:xfrm flipV="1">
            <a:off x="1905000" y="4114800"/>
            <a:ext cx="533400" cy="381000"/>
          </a:xfrm>
          <a:prstGeom prst="line">
            <a:avLst/>
          </a:prstGeom>
          <a:noFill/>
          <a:ln w="9525">
            <a:solidFill>
              <a:schemeClr val="tx1"/>
            </a:solidFill>
            <a:round/>
            <a:headEnd/>
            <a:tailEnd/>
          </a:ln>
          <a:effectLst/>
        </p:spPr>
        <p:txBody>
          <a:bodyPr/>
          <a:lstStyle/>
          <a:p>
            <a:endParaRPr lang="en-US"/>
          </a:p>
        </p:txBody>
      </p:sp>
      <p:sp>
        <p:nvSpPr>
          <p:cNvPr id="4135" name="Text Box 39"/>
          <p:cNvSpPr txBox="1">
            <a:spLocks noChangeArrowheads="1"/>
          </p:cNvSpPr>
          <p:nvPr/>
        </p:nvSpPr>
        <p:spPr bwMode="auto">
          <a:xfrm>
            <a:off x="2438400" y="4038601"/>
            <a:ext cx="268288" cy="396875"/>
          </a:xfrm>
          <a:prstGeom prst="rect">
            <a:avLst/>
          </a:prstGeom>
          <a:noFill/>
          <a:ln w="9525">
            <a:noFill/>
            <a:miter lim="800000"/>
            <a:headEnd/>
            <a:tailEnd/>
          </a:ln>
          <a:effectLst/>
        </p:spPr>
        <p:txBody>
          <a:bodyPr wrap="none">
            <a:spAutoFit/>
          </a:bodyPr>
          <a:lstStyle/>
          <a:p>
            <a:r>
              <a:rPr lang="en-US" sz="2000" b="1">
                <a:solidFill>
                  <a:schemeClr val="accent2"/>
                </a:solidFill>
              </a:rPr>
              <a:t>t</a:t>
            </a:r>
          </a:p>
        </p:txBody>
      </p:sp>
      <p:sp>
        <p:nvSpPr>
          <p:cNvPr id="4136" name="Oval 40"/>
          <p:cNvSpPr>
            <a:spLocks noChangeArrowheads="1"/>
          </p:cNvSpPr>
          <p:nvPr/>
        </p:nvSpPr>
        <p:spPr bwMode="auto">
          <a:xfrm>
            <a:off x="9144000" y="5181600"/>
            <a:ext cx="381000" cy="381000"/>
          </a:xfrm>
          <a:prstGeom prst="ellipse">
            <a:avLst/>
          </a:prstGeom>
          <a:noFill/>
          <a:ln w="28575">
            <a:solidFill>
              <a:srgbClr val="990033"/>
            </a:solidFill>
            <a:round/>
            <a:headEnd/>
            <a:tailEnd/>
          </a:ln>
          <a:effectLst/>
        </p:spPr>
        <p:txBody>
          <a:bodyPr wrap="none" anchor="ctr"/>
          <a:lstStyle/>
          <a:p>
            <a:endParaRPr lang="en-US"/>
          </a:p>
        </p:txBody>
      </p:sp>
      <p:sp>
        <p:nvSpPr>
          <p:cNvPr id="4137" name="Line 41"/>
          <p:cNvSpPr>
            <a:spLocks noChangeShapeType="1"/>
          </p:cNvSpPr>
          <p:nvPr/>
        </p:nvSpPr>
        <p:spPr bwMode="auto">
          <a:xfrm>
            <a:off x="8915400" y="3886200"/>
            <a:ext cx="304800" cy="1295400"/>
          </a:xfrm>
          <a:prstGeom prst="line">
            <a:avLst/>
          </a:prstGeom>
          <a:noFill/>
          <a:ln w="28575">
            <a:solidFill>
              <a:srgbClr val="990033"/>
            </a:solidFill>
            <a:round/>
            <a:headEnd/>
            <a:tailEnd/>
          </a:ln>
          <a:effectLst/>
        </p:spPr>
        <p:txBody>
          <a:bodyPr/>
          <a:lstStyle/>
          <a:p>
            <a:endParaRPr lang="en-US"/>
          </a:p>
        </p:txBody>
      </p:sp>
      <p:grpSp>
        <p:nvGrpSpPr>
          <p:cNvPr id="3" name="Group 42"/>
          <p:cNvGrpSpPr>
            <a:grpSpLocks/>
          </p:cNvGrpSpPr>
          <p:nvPr/>
        </p:nvGrpSpPr>
        <p:grpSpPr bwMode="auto">
          <a:xfrm>
            <a:off x="3048000" y="1905001"/>
            <a:ext cx="488950" cy="2627313"/>
            <a:chOff x="1814" y="601"/>
            <a:chExt cx="308" cy="1655"/>
          </a:xfrm>
        </p:grpSpPr>
        <p:sp>
          <p:nvSpPr>
            <p:cNvPr id="4139" name="Text Box 43"/>
            <p:cNvSpPr txBox="1">
              <a:spLocks noChangeArrowheads="1"/>
            </p:cNvSpPr>
            <p:nvPr/>
          </p:nvSpPr>
          <p:spPr bwMode="auto">
            <a:xfrm>
              <a:off x="1814" y="601"/>
              <a:ext cx="180" cy="288"/>
            </a:xfrm>
            <a:prstGeom prst="rect">
              <a:avLst/>
            </a:prstGeom>
            <a:noFill/>
            <a:ln w="9525">
              <a:noFill/>
              <a:miter lim="800000"/>
              <a:headEnd/>
              <a:tailEnd/>
            </a:ln>
            <a:effectLst/>
          </p:spPr>
          <p:txBody>
            <a:bodyPr wrap="none">
              <a:spAutoFit/>
            </a:bodyPr>
            <a:lstStyle/>
            <a:p>
              <a:r>
                <a:rPr lang="en-US" sz="2400"/>
                <a:t>-</a:t>
              </a:r>
            </a:p>
          </p:txBody>
        </p:sp>
        <p:sp>
          <p:nvSpPr>
            <p:cNvPr id="4140" name="Text Box 44"/>
            <p:cNvSpPr txBox="1">
              <a:spLocks noChangeArrowheads="1"/>
            </p:cNvSpPr>
            <p:nvPr/>
          </p:nvSpPr>
          <p:spPr bwMode="auto">
            <a:xfrm>
              <a:off x="1814" y="919"/>
              <a:ext cx="205" cy="250"/>
            </a:xfrm>
            <a:prstGeom prst="rect">
              <a:avLst/>
            </a:prstGeom>
            <a:noFill/>
            <a:ln w="9525">
              <a:noFill/>
              <a:miter lim="800000"/>
              <a:headEnd/>
              <a:tailEnd/>
            </a:ln>
            <a:effectLst/>
          </p:spPr>
          <p:txBody>
            <a:bodyPr wrap="none">
              <a:spAutoFit/>
            </a:bodyPr>
            <a:lstStyle/>
            <a:p>
              <a:r>
                <a:rPr lang="en-US" sz="2000"/>
                <a:t>4</a:t>
              </a:r>
            </a:p>
          </p:txBody>
        </p:sp>
        <p:sp>
          <p:nvSpPr>
            <p:cNvPr id="4141" name="Text Box 45"/>
            <p:cNvSpPr txBox="1">
              <a:spLocks noChangeArrowheads="1"/>
            </p:cNvSpPr>
            <p:nvPr/>
          </p:nvSpPr>
          <p:spPr bwMode="auto">
            <a:xfrm>
              <a:off x="1814" y="1159"/>
              <a:ext cx="205" cy="250"/>
            </a:xfrm>
            <a:prstGeom prst="rect">
              <a:avLst/>
            </a:prstGeom>
            <a:noFill/>
            <a:ln w="9525">
              <a:noFill/>
              <a:miter lim="800000"/>
              <a:headEnd/>
              <a:tailEnd/>
            </a:ln>
            <a:effectLst/>
          </p:spPr>
          <p:txBody>
            <a:bodyPr wrap="none">
              <a:spAutoFit/>
            </a:bodyPr>
            <a:lstStyle/>
            <a:p>
              <a:r>
                <a:rPr lang="en-US" sz="2000"/>
                <a:t>2</a:t>
              </a:r>
            </a:p>
          </p:txBody>
        </p:sp>
        <p:sp>
          <p:nvSpPr>
            <p:cNvPr id="4142" name="Text Box 46"/>
            <p:cNvSpPr txBox="1">
              <a:spLocks noChangeArrowheads="1"/>
            </p:cNvSpPr>
            <p:nvPr/>
          </p:nvSpPr>
          <p:spPr bwMode="auto">
            <a:xfrm>
              <a:off x="1814" y="1447"/>
              <a:ext cx="205" cy="250"/>
            </a:xfrm>
            <a:prstGeom prst="rect">
              <a:avLst/>
            </a:prstGeom>
            <a:noFill/>
            <a:ln w="9525">
              <a:noFill/>
              <a:miter lim="800000"/>
              <a:headEnd/>
              <a:tailEnd/>
            </a:ln>
            <a:effectLst/>
          </p:spPr>
          <p:txBody>
            <a:bodyPr wrap="none">
              <a:spAutoFit/>
            </a:bodyPr>
            <a:lstStyle/>
            <a:p>
              <a:r>
                <a:rPr lang="en-US" sz="2000"/>
                <a:t>5</a:t>
              </a:r>
            </a:p>
          </p:txBody>
        </p:sp>
        <p:sp>
          <p:nvSpPr>
            <p:cNvPr id="4143" name="Text Box 47"/>
            <p:cNvSpPr txBox="1">
              <a:spLocks noChangeArrowheads="1"/>
            </p:cNvSpPr>
            <p:nvPr/>
          </p:nvSpPr>
          <p:spPr bwMode="auto">
            <a:xfrm>
              <a:off x="1814" y="1693"/>
              <a:ext cx="308" cy="288"/>
            </a:xfrm>
            <a:prstGeom prst="rect">
              <a:avLst/>
            </a:prstGeom>
            <a:noFill/>
            <a:ln w="9525">
              <a:noFill/>
              <a:miter lim="800000"/>
              <a:headEnd/>
              <a:tailEnd/>
            </a:ln>
            <a:effectLst/>
          </p:spPr>
          <p:txBody>
            <a:bodyPr wrap="none">
              <a:spAutoFit/>
            </a:bodyPr>
            <a:lstStyle/>
            <a:p>
              <a:r>
                <a:rPr lang="en-US" sz="2400">
                  <a:latin typeface="MS Mincho" pitchFamily="49" charset="-128"/>
                  <a:ea typeface="MS Mincho" pitchFamily="49" charset="-128"/>
                </a:rPr>
                <a:t>∞</a:t>
              </a:r>
            </a:p>
          </p:txBody>
        </p:sp>
        <p:sp>
          <p:nvSpPr>
            <p:cNvPr id="4144" name="Text Box 48"/>
            <p:cNvSpPr txBox="1">
              <a:spLocks noChangeArrowheads="1"/>
            </p:cNvSpPr>
            <p:nvPr/>
          </p:nvSpPr>
          <p:spPr bwMode="auto">
            <a:xfrm>
              <a:off x="1814" y="1968"/>
              <a:ext cx="308" cy="288"/>
            </a:xfrm>
            <a:prstGeom prst="rect">
              <a:avLst/>
            </a:prstGeom>
            <a:noFill/>
            <a:ln w="9525">
              <a:noFill/>
              <a:miter lim="800000"/>
              <a:headEnd/>
              <a:tailEnd/>
            </a:ln>
            <a:effectLst/>
          </p:spPr>
          <p:txBody>
            <a:bodyPr wrap="none">
              <a:spAutoFit/>
            </a:bodyPr>
            <a:lstStyle/>
            <a:p>
              <a:r>
                <a:rPr lang="en-US" sz="2400">
                  <a:latin typeface="MS Mincho" pitchFamily="49" charset="-128"/>
                  <a:ea typeface="MS Mincho" pitchFamily="49" charset="-128"/>
                </a:rPr>
                <a:t>∞</a:t>
              </a:r>
            </a:p>
          </p:txBody>
        </p:sp>
      </p:grpSp>
      <p:sp>
        <p:nvSpPr>
          <p:cNvPr id="4145" name="Line 49"/>
          <p:cNvSpPr>
            <a:spLocks noChangeShapeType="1"/>
          </p:cNvSpPr>
          <p:nvPr/>
        </p:nvSpPr>
        <p:spPr bwMode="auto">
          <a:xfrm flipV="1">
            <a:off x="4343400" y="3657600"/>
            <a:ext cx="381000" cy="304800"/>
          </a:xfrm>
          <a:prstGeom prst="line">
            <a:avLst/>
          </a:prstGeom>
          <a:noFill/>
          <a:ln w="9525">
            <a:solidFill>
              <a:schemeClr val="tx1"/>
            </a:solidFill>
            <a:round/>
            <a:headEnd/>
            <a:tailEnd/>
          </a:ln>
          <a:effectLst/>
        </p:spPr>
        <p:txBody>
          <a:bodyPr/>
          <a:lstStyle/>
          <a:p>
            <a:endParaRPr lang="en-US"/>
          </a:p>
        </p:txBody>
      </p:sp>
      <p:sp>
        <p:nvSpPr>
          <p:cNvPr id="4146" name="Text Box 50"/>
          <p:cNvSpPr txBox="1">
            <a:spLocks noChangeArrowheads="1"/>
          </p:cNvSpPr>
          <p:nvPr/>
        </p:nvSpPr>
        <p:spPr bwMode="auto">
          <a:xfrm>
            <a:off x="4724401" y="3581401"/>
            <a:ext cx="339725" cy="396875"/>
          </a:xfrm>
          <a:prstGeom prst="rect">
            <a:avLst/>
          </a:prstGeom>
          <a:noFill/>
          <a:ln w="9525">
            <a:noFill/>
            <a:miter lim="800000"/>
            <a:headEnd/>
            <a:tailEnd/>
          </a:ln>
          <a:effectLst/>
        </p:spPr>
        <p:txBody>
          <a:bodyPr wrap="none">
            <a:spAutoFit/>
          </a:bodyPr>
          <a:lstStyle/>
          <a:p>
            <a:r>
              <a:rPr lang="en-US" sz="2000"/>
              <a:t>F</a:t>
            </a:r>
          </a:p>
        </p:txBody>
      </p:sp>
      <p:sp>
        <p:nvSpPr>
          <p:cNvPr id="4147" name="Text Box 51"/>
          <p:cNvSpPr txBox="1">
            <a:spLocks noChangeArrowheads="1"/>
          </p:cNvSpPr>
          <p:nvPr/>
        </p:nvSpPr>
        <p:spPr bwMode="auto">
          <a:xfrm>
            <a:off x="2057400" y="3657601"/>
            <a:ext cx="254000" cy="396875"/>
          </a:xfrm>
          <a:prstGeom prst="rect">
            <a:avLst/>
          </a:prstGeom>
          <a:noFill/>
          <a:ln w="9525">
            <a:noFill/>
            <a:miter lim="800000"/>
            <a:headEnd/>
            <a:tailEnd/>
          </a:ln>
          <a:effectLst/>
        </p:spPr>
        <p:txBody>
          <a:bodyPr wrap="none">
            <a:spAutoFit/>
          </a:bodyPr>
          <a:lstStyle/>
          <a:p>
            <a:r>
              <a:rPr lang="en-US" sz="2000"/>
              <a:t>f</a:t>
            </a:r>
          </a:p>
        </p:txBody>
      </p:sp>
      <p:sp>
        <p:nvSpPr>
          <p:cNvPr id="4148" name="Line 52"/>
          <p:cNvSpPr>
            <a:spLocks noChangeShapeType="1"/>
          </p:cNvSpPr>
          <p:nvPr/>
        </p:nvSpPr>
        <p:spPr bwMode="auto">
          <a:xfrm flipV="1">
            <a:off x="1905000" y="3657600"/>
            <a:ext cx="533400" cy="381000"/>
          </a:xfrm>
          <a:prstGeom prst="line">
            <a:avLst/>
          </a:prstGeom>
          <a:noFill/>
          <a:ln w="9525">
            <a:solidFill>
              <a:schemeClr val="tx1"/>
            </a:solidFill>
            <a:round/>
            <a:headEnd/>
            <a:tailEnd/>
          </a:ln>
          <a:effectLst/>
        </p:spPr>
        <p:txBody>
          <a:bodyPr/>
          <a:lstStyle/>
          <a:p>
            <a:endParaRPr lang="en-US"/>
          </a:p>
        </p:txBody>
      </p:sp>
      <p:sp>
        <p:nvSpPr>
          <p:cNvPr id="4149" name="Text Box 53"/>
          <p:cNvSpPr txBox="1">
            <a:spLocks noChangeArrowheads="1"/>
          </p:cNvSpPr>
          <p:nvPr/>
        </p:nvSpPr>
        <p:spPr bwMode="auto">
          <a:xfrm>
            <a:off x="2438400" y="3657601"/>
            <a:ext cx="268288" cy="396875"/>
          </a:xfrm>
          <a:prstGeom prst="rect">
            <a:avLst/>
          </a:prstGeom>
          <a:noFill/>
          <a:ln w="9525">
            <a:noFill/>
            <a:miter lim="800000"/>
            <a:headEnd/>
            <a:tailEnd/>
          </a:ln>
          <a:effectLst/>
        </p:spPr>
        <p:txBody>
          <a:bodyPr wrap="none">
            <a:spAutoFit/>
          </a:bodyPr>
          <a:lstStyle/>
          <a:p>
            <a:r>
              <a:rPr lang="en-US" sz="2000" b="1">
                <a:solidFill>
                  <a:schemeClr val="accent2"/>
                </a:solidFill>
              </a:rPr>
              <a:t>t</a:t>
            </a:r>
          </a:p>
        </p:txBody>
      </p:sp>
      <p:sp>
        <p:nvSpPr>
          <p:cNvPr id="4150" name="Oval 54"/>
          <p:cNvSpPr>
            <a:spLocks noChangeArrowheads="1"/>
          </p:cNvSpPr>
          <p:nvPr/>
        </p:nvSpPr>
        <p:spPr bwMode="auto">
          <a:xfrm>
            <a:off x="9525000" y="4267200"/>
            <a:ext cx="381000" cy="381000"/>
          </a:xfrm>
          <a:prstGeom prst="ellipse">
            <a:avLst/>
          </a:prstGeom>
          <a:noFill/>
          <a:ln w="28575">
            <a:solidFill>
              <a:srgbClr val="990033"/>
            </a:solidFill>
            <a:round/>
            <a:headEnd/>
            <a:tailEnd/>
          </a:ln>
          <a:effectLst/>
        </p:spPr>
        <p:txBody>
          <a:bodyPr wrap="none" anchor="ctr"/>
          <a:lstStyle/>
          <a:p>
            <a:endParaRPr lang="en-US"/>
          </a:p>
        </p:txBody>
      </p:sp>
      <p:sp>
        <p:nvSpPr>
          <p:cNvPr id="4151" name="Line 55"/>
          <p:cNvSpPr>
            <a:spLocks noChangeShapeType="1"/>
          </p:cNvSpPr>
          <p:nvPr/>
        </p:nvSpPr>
        <p:spPr bwMode="auto">
          <a:xfrm flipV="1">
            <a:off x="9372600" y="4648200"/>
            <a:ext cx="228600" cy="609600"/>
          </a:xfrm>
          <a:prstGeom prst="line">
            <a:avLst/>
          </a:prstGeom>
          <a:noFill/>
          <a:ln w="28575">
            <a:solidFill>
              <a:srgbClr val="990033"/>
            </a:solidFill>
            <a:round/>
            <a:headEnd/>
            <a:tailEnd/>
          </a:ln>
          <a:effectLst/>
        </p:spPr>
        <p:txBody>
          <a:bodyPr/>
          <a:lstStyle/>
          <a:p>
            <a:endParaRPr lang="en-US"/>
          </a:p>
        </p:txBody>
      </p:sp>
      <p:sp>
        <p:nvSpPr>
          <p:cNvPr id="4152" name="Line 56"/>
          <p:cNvSpPr>
            <a:spLocks noChangeShapeType="1"/>
          </p:cNvSpPr>
          <p:nvPr/>
        </p:nvSpPr>
        <p:spPr bwMode="auto">
          <a:xfrm flipV="1">
            <a:off x="3124200" y="3733800"/>
            <a:ext cx="381000" cy="304800"/>
          </a:xfrm>
          <a:prstGeom prst="line">
            <a:avLst/>
          </a:prstGeom>
          <a:noFill/>
          <a:ln w="9525">
            <a:solidFill>
              <a:schemeClr val="tx1"/>
            </a:solidFill>
            <a:round/>
            <a:headEnd/>
            <a:tailEnd/>
          </a:ln>
          <a:effectLst/>
        </p:spPr>
        <p:txBody>
          <a:bodyPr/>
          <a:lstStyle/>
          <a:p>
            <a:endParaRPr lang="en-US"/>
          </a:p>
        </p:txBody>
      </p:sp>
      <p:sp>
        <p:nvSpPr>
          <p:cNvPr id="4153" name="Text Box 57"/>
          <p:cNvSpPr txBox="1">
            <a:spLocks noChangeArrowheads="1"/>
          </p:cNvSpPr>
          <p:nvPr/>
        </p:nvSpPr>
        <p:spPr bwMode="auto">
          <a:xfrm>
            <a:off x="3352800" y="3657601"/>
            <a:ext cx="438150" cy="366713"/>
          </a:xfrm>
          <a:prstGeom prst="rect">
            <a:avLst/>
          </a:prstGeom>
          <a:noFill/>
          <a:ln w="9525">
            <a:noFill/>
            <a:miter lim="800000"/>
            <a:headEnd/>
            <a:tailEnd/>
          </a:ln>
          <a:effectLst/>
        </p:spPr>
        <p:txBody>
          <a:bodyPr wrap="none">
            <a:spAutoFit/>
          </a:bodyPr>
          <a:lstStyle/>
          <a:p>
            <a:r>
              <a:rPr lang="en-US"/>
              <a:t>10</a:t>
            </a:r>
          </a:p>
        </p:txBody>
      </p:sp>
      <p:sp>
        <p:nvSpPr>
          <p:cNvPr id="4154" name="Line 58"/>
          <p:cNvSpPr>
            <a:spLocks noChangeShapeType="1"/>
          </p:cNvSpPr>
          <p:nvPr/>
        </p:nvSpPr>
        <p:spPr bwMode="auto">
          <a:xfrm flipV="1">
            <a:off x="3048000" y="4114800"/>
            <a:ext cx="381000" cy="304800"/>
          </a:xfrm>
          <a:prstGeom prst="line">
            <a:avLst/>
          </a:prstGeom>
          <a:noFill/>
          <a:ln w="9525">
            <a:solidFill>
              <a:schemeClr val="tx1"/>
            </a:solidFill>
            <a:round/>
            <a:headEnd/>
            <a:tailEnd/>
          </a:ln>
          <a:effectLst/>
        </p:spPr>
        <p:txBody>
          <a:bodyPr/>
          <a:lstStyle/>
          <a:p>
            <a:endParaRPr lang="en-US"/>
          </a:p>
        </p:txBody>
      </p:sp>
      <p:sp>
        <p:nvSpPr>
          <p:cNvPr id="4155" name="Text Box 59"/>
          <p:cNvSpPr txBox="1">
            <a:spLocks noChangeArrowheads="1"/>
          </p:cNvSpPr>
          <p:nvPr/>
        </p:nvSpPr>
        <p:spPr bwMode="auto">
          <a:xfrm>
            <a:off x="3413125" y="4075113"/>
            <a:ext cx="311150" cy="366712"/>
          </a:xfrm>
          <a:prstGeom prst="rect">
            <a:avLst/>
          </a:prstGeom>
          <a:noFill/>
          <a:ln w="9525">
            <a:noFill/>
            <a:miter lim="800000"/>
            <a:headEnd/>
            <a:tailEnd/>
          </a:ln>
          <a:effectLst/>
        </p:spPr>
        <p:txBody>
          <a:bodyPr wrap="none">
            <a:spAutoFit/>
          </a:bodyPr>
          <a:lstStyle/>
          <a:p>
            <a:r>
              <a:rPr lang="en-US"/>
              <a:t>8</a:t>
            </a:r>
          </a:p>
        </p:txBody>
      </p:sp>
      <p:sp>
        <p:nvSpPr>
          <p:cNvPr id="4156" name="Line 60"/>
          <p:cNvSpPr>
            <a:spLocks noChangeShapeType="1"/>
          </p:cNvSpPr>
          <p:nvPr/>
        </p:nvSpPr>
        <p:spPr bwMode="auto">
          <a:xfrm flipV="1">
            <a:off x="3352800" y="3733800"/>
            <a:ext cx="381000" cy="304800"/>
          </a:xfrm>
          <a:prstGeom prst="line">
            <a:avLst/>
          </a:prstGeom>
          <a:noFill/>
          <a:ln w="9525">
            <a:solidFill>
              <a:schemeClr val="tx1"/>
            </a:solidFill>
            <a:round/>
            <a:headEnd/>
            <a:tailEnd/>
          </a:ln>
          <a:effectLst/>
        </p:spPr>
        <p:txBody>
          <a:bodyPr/>
          <a:lstStyle/>
          <a:p>
            <a:endParaRPr lang="en-US"/>
          </a:p>
        </p:txBody>
      </p:sp>
      <p:sp>
        <p:nvSpPr>
          <p:cNvPr id="4157" name="Text Box 61"/>
          <p:cNvSpPr txBox="1">
            <a:spLocks noChangeArrowheads="1"/>
          </p:cNvSpPr>
          <p:nvPr/>
        </p:nvSpPr>
        <p:spPr bwMode="auto">
          <a:xfrm>
            <a:off x="3733800" y="3657601"/>
            <a:ext cx="311150" cy="366713"/>
          </a:xfrm>
          <a:prstGeom prst="rect">
            <a:avLst/>
          </a:prstGeom>
          <a:noFill/>
          <a:ln w="9525">
            <a:noFill/>
            <a:miter lim="800000"/>
            <a:headEnd/>
            <a:tailEnd/>
          </a:ln>
          <a:effectLst/>
        </p:spPr>
        <p:txBody>
          <a:bodyPr wrap="none">
            <a:spAutoFit/>
          </a:bodyPr>
          <a:lstStyle/>
          <a:p>
            <a:r>
              <a:rPr lang="en-US"/>
              <a:t>9</a:t>
            </a:r>
          </a:p>
        </p:txBody>
      </p:sp>
      <p:sp>
        <p:nvSpPr>
          <p:cNvPr id="4159" name="Text Box 63"/>
          <p:cNvSpPr txBox="1">
            <a:spLocks noChangeArrowheads="1"/>
          </p:cNvSpPr>
          <p:nvPr/>
        </p:nvSpPr>
        <p:spPr bwMode="auto">
          <a:xfrm>
            <a:off x="769431" y="4715088"/>
            <a:ext cx="5745669" cy="1477328"/>
          </a:xfrm>
          <a:prstGeom prst="rect">
            <a:avLst/>
          </a:prstGeom>
          <a:noFill/>
          <a:ln w="9525">
            <a:noFill/>
            <a:miter lim="800000"/>
            <a:headEnd/>
            <a:tailEnd/>
          </a:ln>
          <a:effectLst/>
        </p:spPr>
        <p:txBody>
          <a:bodyPr wrap="square">
            <a:spAutoFit/>
          </a:bodyPr>
          <a:lstStyle/>
          <a:p>
            <a:pPr marL="342900" indent="-342900"/>
            <a:r>
              <a:rPr lang="en-US" dirty="0"/>
              <a:t>     Give the shortest path tree for node A for this graph using Dijkstra’s shortest path algorithm. Show your work with the 3 arrays given and draw the resultant shortest path tree with edge weights included.</a:t>
            </a:r>
          </a:p>
          <a:p>
            <a:pPr marL="342900" indent="-342900"/>
            <a:endParaRPr lang="en-US" dirty="0"/>
          </a:p>
        </p:txBody>
      </p:sp>
      <p:sp>
        <p:nvSpPr>
          <p:cNvPr id="4" name="Title 3">
            <a:extLst>
              <a:ext uri="{FF2B5EF4-FFF2-40B4-BE49-F238E27FC236}">
                <a16:creationId xmlns:a16="http://schemas.microsoft.com/office/drawing/2014/main" id="{3EC261C8-C98F-404C-BB92-4BF66E439935}"/>
              </a:ext>
            </a:extLst>
          </p:cNvPr>
          <p:cNvSpPr>
            <a:spLocks noGrp="1"/>
          </p:cNvSpPr>
          <p:nvPr>
            <p:ph type="title"/>
          </p:nvPr>
        </p:nvSpPr>
        <p:spPr/>
        <p:txBody>
          <a:bodyPr/>
          <a:lstStyle/>
          <a:p>
            <a:r>
              <a:rPr lang="en-US" dirty="0"/>
              <a:t>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wipe(left)">
                                      <p:cBhvr>
                                        <p:cTn id="7" dur="500"/>
                                        <p:tgtEl>
                                          <p:spTgt spid="41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14"/>
                                        </p:tgtEl>
                                        <p:attrNameLst>
                                          <p:attrName>style.visibility</p:attrName>
                                        </p:attrNameLst>
                                      </p:cBhvr>
                                      <p:to>
                                        <p:strVal val="visible"/>
                                      </p:to>
                                    </p:set>
                                    <p:animEffect transition="in" filter="wipe(down)">
                                      <p:cBhvr>
                                        <p:cTn id="12" dur="500"/>
                                        <p:tgtEl>
                                          <p:spTgt spid="411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4115"/>
                                        </p:tgtEl>
                                        <p:attrNameLst>
                                          <p:attrName>style.visibility</p:attrName>
                                        </p:attrNameLst>
                                      </p:cBhvr>
                                      <p:to>
                                        <p:strVal val="visible"/>
                                      </p:to>
                                    </p:set>
                                  </p:childTnLst>
                                </p:cTn>
                              </p:par>
                            </p:childTnLst>
                          </p:cTn>
                        </p:par>
                        <p:par>
                          <p:cTn id="16" fill="hold">
                            <p:stCondLst>
                              <p:cond delay="500"/>
                            </p:stCondLst>
                            <p:childTnLst>
                              <p:par>
                                <p:cTn id="17" presetID="6" presetClass="entr" presetSubtype="16" fill="hold" grpId="0" nodeType="afterEffect">
                                  <p:stCondLst>
                                    <p:cond delay="0"/>
                                  </p:stCondLst>
                                  <p:childTnLst>
                                    <p:set>
                                      <p:cBhvr>
                                        <p:cTn id="18" dur="1" fill="hold">
                                          <p:stCondLst>
                                            <p:cond delay="0"/>
                                          </p:stCondLst>
                                        </p:cTn>
                                        <p:tgtEl>
                                          <p:spTgt spid="4119"/>
                                        </p:tgtEl>
                                        <p:attrNameLst>
                                          <p:attrName>style.visibility</p:attrName>
                                        </p:attrNameLst>
                                      </p:cBhvr>
                                      <p:to>
                                        <p:strVal val="visible"/>
                                      </p:to>
                                    </p:set>
                                    <p:animEffect transition="in" filter="circle(in)">
                                      <p:cBhvr>
                                        <p:cTn id="19" dur="1000"/>
                                        <p:tgtEl>
                                          <p:spTgt spid="4119"/>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125"/>
                                        </p:tgtEl>
                                        <p:attrNameLst>
                                          <p:attrName>style.visibility</p:attrName>
                                        </p:attrNameLst>
                                      </p:cBhvr>
                                      <p:to>
                                        <p:strVal val="visible"/>
                                      </p:to>
                                    </p:set>
                                    <p:animEffect transition="in" filter="wipe(up)">
                                      <p:cBhvr>
                                        <p:cTn id="23" dur="500"/>
                                        <p:tgtEl>
                                          <p:spTgt spid="41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1" nodeType="clickEffect">
                                  <p:stCondLst>
                                    <p:cond delay="0"/>
                                  </p:stCondLst>
                                  <p:childTnLst>
                                    <p:animEffect transition="out" filter="wipe(right)">
                                      <p:cBhvr>
                                        <p:cTn id="27" dur="500"/>
                                        <p:tgtEl>
                                          <p:spTgt spid="4105"/>
                                        </p:tgtEl>
                                      </p:cBhvr>
                                    </p:animEffect>
                                    <p:set>
                                      <p:cBhvr>
                                        <p:cTn id="28" dur="1" fill="hold">
                                          <p:stCondLst>
                                            <p:cond delay="499"/>
                                          </p:stCondLst>
                                        </p:cTn>
                                        <p:tgtEl>
                                          <p:spTgt spid="410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01"/>
                                        </p:tgtEl>
                                        <p:attrNameLst>
                                          <p:attrName>style.visibility</p:attrName>
                                        </p:attrNameLst>
                                      </p:cBhvr>
                                      <p:to>
                                        <p:strVal val="visible"/>
                                      </p:to>
                                    </p:set>
                                    <p:animEffect transition="in" filter="wipe(left)">
                                      <p:cBhvr>
                                        <p:cTn id="33" dur="500"/>
                                        <p:tgtEl>
                                          <p:spTgt spid="410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16"/>
                                        </p:tgtEl>
                                        <p:attrNameLst>
                                          <p:attrName>style.visibility</p:attrName>
                                        </p:attrNameLst>
                                      </p:cBhvr>
                                      <p:to>
                                        <p:strVal val="visible"/>
                                      </p:to>
                                    </p:set>
                                    <p:animEffect transition="in" filter="wipe(down)">
                                      <p:cBhvr>
                                        <p:cTn id="38" dur="500"/>
                                        <p:tgtEl>
                                          <p:spTgt spid="4116"/>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4117"/>
                                        </p:tgtEl>
                                        <p:attrNameLst>
                                          <p:attrName>style.visibility</p:attrName>
                                        </p:attrNameLst>
                                      </p:cBhvr>
                                      <p:to>
                                        <p:strVal val="visible"/>
                                      </p:to>
                                    </p:set>
                                  </p:childTnLst>
                                </p:cTn>
                              </p:par>
                            </p:childTnLst>
                          </p:cTn>
                        </p:par>
                        <p:par>
                          <p:cTn id="42" fill="hold">
                            <p:stCondLst>
                              <p:cond delay="500"/>
                            </p:stCondLst>
                            <p:childTnLst>
                              <p:par>
                                <p:cTn id="43" presetID="6" presetClass="entr" presetSubtype="16" fill="hold" grpId="0" nodeType="afterEffect">
                                  <p:stCondLst>
                                    <p:cond delay="0"/>
                                  </p:stCondLst>
                                  <p:childTnLst>
                                    <p:set>
                                      <p:cBhvr>
                                        <p:cTn id="44" dur="1" fill="hold">
                                          <p:stCondLst>
                                            <p:cond delay="0"/>
                                          </p:stCondLst>
                                        </p:cTn>
                                        <p:tgtEl>
                                          <p:spTgt spid="4120"/>
                                        </p:tgtEl>
                                        <p:attrNameLst>
                                          <p:attrName>style.visibility</p:attrName>
                                        </p:attrNameLst>
                                      </p:cBhvr>
                                      <p:to>
                                        <p:strVal val="visible"/>
                                      </p:to>
                                    </p:set>
                                    <p:animEffect transition="in" filter="circle(in)">
                                      <p:cBhvr>
                                        <p:cTn id="45" dur="1000"/>
                                        <p:tgtEl>
                                          <p:spTgt spid="4120"/>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4126"/>
                                        </p:tgtEl>
                                        <p:attrNameLst>
                                          <p:attrName>style.visibility</p:attrName>
                                        </p:attrNameLst>
                                      </p:cBhvr>
                                      <p:to>
                                        <p:strVal val="visible"/>
                                      </p:to>
                                    </p:set>
                                    <p:animEffect transition="in" filter="wipe(left)">
                                      <p:cBhvr>
                                        <p:cTn id="49" dur="500"/>
                                        <p:tgtEl>
                                          <p:spTgt spid="4126"/>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4152"/>
                                        </p:tgtEl>
                                        <p:attrNameLst>
                                          <p:attrName>style.visibility</p:attrName>
                                        </p:attrNameLst>
                                      </p:cBhvr>
                                      <p:to>
                                        <p:strVal val="visible"/>
                                      </p:to>
                                    </p:set>
                                    <p:animEffect transition="in" filter="wipe(down)">
                                      <p:cBhvr>
                                        <p:cTn id="53" dur="500"/>
                                        <p:tgtEl>
                                          <p:spTgt spid="4152"/>
                                        </p:tgtEl>
                                      </p:cBhvr>
                                    </p:animEffect>
                                  </p:childTnLst>
                                </p:cTn>
                              </p:par>
                            </p:childTnLst>
                          </p:cTn>
                        </p:par>
                        <p:par>
                          <p:cTn id="54" fill="hold">
                            <p:stCondLst>
                              <p:cond delay="250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4153"/>
                                        </p:tgtEl>
                                        <p:attrNameLst>
                                          <p:attrName>style.visibility</p:attrName>
                                        </p:attrNameLst>
                                      </p:cBhvr>
                                      <p:to>
                                        <p:strVal val="visible"/>
                                      </p:to>
                                    </p:set>
                                    <p:anim calcmode="discrete" valueType="clr">
                                      <p:cBhvr override="childStyle">
                                        <p:cTn id="57" dur="80"/>
                                        <p:tgtEl>
                                          <p:spTgt spid="4153"/>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4153"/>
                                        </p:tgtEl>
                                        <p:attrNameLst>
                                          <p:attrName>fillcolor</p:attrName>
                                        </p:attrNameLst>
                                      </p:cBhvr>
                                      <p:tavLst>
                                        <p:tav tm="0">
                                          <p:val>
                                            <p:clrVal>
                                              <a:schemeClr val="accent2"/>
                                            </p:clrVal>
                                          </p:val>
                                        </p:tav>
                                        <p:tav tm="50000">
                                          <p:val>
                                            <p:clrVal>
                                              <a:schemeClr val="hlink"/>
                                            </p:clrVal>
                                          </p:val>
                                        </p:tav>
                                      </p:tavLst>
                                    </p:anim>
                                    <p:set>
                                      <p:cBhvr>
                                        <p:cTn id="59" dur="80"/>
                                        <p:tgtEl>
                                          <p:spTgt spid="4153"/>
                                        </p:tgtEl>
                                        <p:attrNameLst>
                                          <p:attrName>fill.type</p:attrName>
                                        </p:attrNameLst>
                                      </p:cBhvr>
                                      <p:to>
                                        <p:strVal val="solid"/>
                                      </p:to>
                                    </p:set>
                                  </p:childTnLst>
                                </p:cTn>
                              </p:par>
                            </p:childTnLst>
                          </p:cTn>
                        </p:par>
                        <p:par>
                          <p:cTn id="60" fill="hold">
                            <p:stCondLst>
                              <p:cond delay="2620"/>
                            </p:stCondLst>
                            <p:childTnLst>
                              <p:par>
                                <p:cTn id="61" presetID="22" presetClass="entr" presetSubtype="4" fill="hold" grpId="0" nodeType="afterEffect">
                                  <p:stCondLst>
                                    <p:cond delay="0"/>
                                  </p:stCondLst>
                                  <p:childTnLst>
                                    <p:set>
                                      <p:cBhvr>
                                        <p:cTn id="62" dur="1" fill="hold">
                                          <p:stCondLst>
                                            <p:cond delay="0"/>
                                          </p:stCondLst>
                                        </p:cTn>
                                        <p:tgtEl>
                                          <p:spTgt spid="4154"/>
                                        </p:tgtEl>
                                        <p:attrNameLst>
                                          <p:attrName>style.visibility</p:attrName>
                                        </p:attrNameLst>
                                      </p:cBhvr>
                                      <p:to>
                                        <p:strVal val="visible"/>
                                      </p:to>
                                    </p:set>
                                    <p:animEffect transition="in" filter="wipe(down)">
                                      <p:cBhvr>
                                        <p:cTn id="63" dur="500"/>
                                        <p:tgtEl>
                                          <p:spTgt spid="4154"/>
                                        </p:tgtEl>
                                      </p:cBhvr>
                                    </p:animEffect>
                                  </p:childTnLst>
                                </p:cTn>
                              </p:par>
                            </p:childTnLst>
                          </p:cTn>
                        </p:par>
                        <p:par>
                          <p:cTn id="64" fill="hold">
                            <p:stCondLst>
                              <p:cond delay="312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4155"/>
                                        </p:tgtEl>
                                        <p:attrNameLst>
                                          <p:attrName>style.visibility</p:attrName>
                                        </p:attrNameLst>
                                      </p:cBhvr>
                                      <p:to>
                                        <p:strVal val="visible"/>
                                      </p:to>
                                    </p:set>
                                    <p:anim calcmode="discrete" valueType="clr">
                                      <p:cBhvr override="childStyle">
                                        <p:cTn id="67" dur="80"/>
                                        <p:tgtEl>
                                          <p:spTgt spid="4155"/>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4155"/>
                                        </p:tgtEl>
                                        <p:attrNameLst>
                                          <p:attrName>fillcolor</p:attrName>
                                        </p:attrNameLst>
                                      </p:cBhvr>
                                      <p:tavLst>
                                        <p:tav tm="0">
                                          <p:val>
                                            <p:clrVal>
                                              <a:schemeClr val="accent2"/>
                                            </p:clrVal>
                                          </p:val>
                                        </p:tav>
                                        <p:tav tm="50000">
                                          <p:val>
                                            <p:clrVal>
                                              <a:schemeClr val="hlink"/>
                                            </p:clrVal>
                                          </p:val>
                                        </p:tav>
                                      </p:tavLst>
                                    </p:anim>
                                    <p:set>
                                      <p:cBhvr>
                                        <p:cTn id="69" dur="80"/>
                                        <p:tgtEl>
                                          <p:spTgt spid="4155"/>
                                        </p:tgtEl>
                                        <p:attrNameLst>
                                          <p:attrName>fill.type</p:attrName>
                                        </p:attrNameLst>
                                      </p:cBhvr>
                                      <p:to>
                                        <p:strVal val="solid"/>
                                      </p:to>
                                    </p:set>
                                  </p:childTnLst>
                                </p:cTn>
                              </p:par>
                            </p:childTnLst>
                          </p:cTn>
                        </p:par>
                        <p:par>
                          <p:cTn id="70" fill="hold">
                            <p:stCondLst>
                              <p:cond delay="3200"/>
                            </p:stCondLst>
                            <p:childTnLst>
                              <p:par>
                                <p:cTn id="71" presetID="22" presetClass="entr" presetSubtype="4" fill="hold" grpId="0" nodeType="afterEffect">
                                  <p:stCondLst>
                                    <p:cond delay="0"/>
                                  </p:stCondLst>
                                  <p:childTnLst>
                                    <p:set>
                                      <p:cBhvr>
                                        <p:cTn id="72" dur="1" fill="hold">
                                          <p:stCondLst>
                                            <p:cond delay="0"/>
                                          </p:stCondLst>
                                        </p:cTn>
                                        <p:tgtEl>
                                          <p:spTgt spid="4128"/>
                                        </p:tgtEl>
                                        <p:attrNameLst>
                                          <p:attrName>style.visibility</p:attrName>
                                        </p:attrNameLst>
                                      </p:cBhvr>
                                      <p:to>
                                        <p:strVal val="visible"/>
                                      </p:to>
                                    </p:set>
                                    <p:animEffect transition="in" filter="wipe(down)">
                                      <p:cBhvr>
                                        <p:cTn id="73" dur="500"/>
                                        <p:tgtEl>
                                          <p:spTgt spid="4128"/>
                                        </p:tgtEl>
                                      </p:cBhvr>
                                    </p:animEffect>
                                  </p:childTnLst>
                                </p:cTn>
                              </p:par>
                            </p:childTnLst>
                          </p:cTn>
                        </p:par>
                        <p:par>
                          <p:cTn id="74" fill="hold">
                            <p:stCondLst>
                              <p:cond delay="370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4130"/>
                                        </p:tgtEl>
                                        <p:attrNameLst>
                                          <p:attrName>style.visibility</p:attrName>
                                        </p:attrNameLst>
                                      </p:cBhvr>
                                      <p:to>
                                        <p:strVal val="visible"/>
                                      </p:to>
                                    </p:set>
                                    <p:anim calcmode="discrete" valueType="clr">
                                      <p:cBhvr override="childStyle">
                                        <p:cTn id="77" dur="80"/>
                                        <p:tgtEl>
                                          <p:spTgt spid="4130"/>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4130"/>
                                        </p:tgtEl>
                                        <p:attrNameLst>
                                          <p:attrName>fillcolor</p:attrName>
                                        </p:attrNameLst>
                                      </p:cBhvr>
                                      <p:tavLst>
                                        <p:tav tm="0">
                                          <p:val>
                                            <p:clrVal>
                                              <a:schemeClr val="accent2"/>
                                            </p:clrVal>
                                          </p:val>
                                        </p:tav>
                                        <p:tav tm="50000">
                                          <p:val>
                                            <p:clrVal>
                                              <a:schemeClr val="hlink"/>
                                            </p:clrVal>
                                          </p:val>
                                        </p:tav>
                                      </p:tavLst>
                                    </p:anim>
                                    <p:set>
                                      <p:cBhvr>
                                        <p:cTn id="79" dur="80"/>
                                        <p:tgtEl>
                                          <p:spTgt spid="4130"/>
                                        </p:tgtEl>
                                        <p:attrNameLst>
                                          <p:attrName>fill.type</p:attrName>
                                        </p:attrNameLst>
                                      </p:cBhvr>
                                      <p:to>
                                        <p:strVal val="solid"/>
                                      </p:to>
                                    </p:set>
                                  </p:childTnLst>
                                </p:cTn>
                              </p:par>
                            </p:childTnLst>
                          </p:cTn>
                        </p:par>
                        <p:par>
                          <p:cTn id="80" fill="hold">
                            <p:stCondLst>
                              <p:cond delay="3780"/>
                            </p:stCondLst>
                            <p:childTnLst>
                              <p:par>
                                <p:cTn id="81" presetID="22" presetClass="entr" presetSubtype="4" fill="hold" grpId="0" nodeType="afterEffect">
                                  <p:stCondLst>
                                    <p:cond delay="0"/>
                                  </p:stCondLst>
                                  <p:childTnLst>
                                    <p:set>
                                      <p:cBhvr>
                                        <p:cTn id="82" dur="1" fill="hold">
                                          <p:stCondLst>
                                            <p:cond delay="0"/>
                                          </p:stCondLst>
                                        </p:cTn>
                                        <p:tgtEl>
                                          <p:spTgt spid="4129"/>
                                        </p:tgtEl>
                                        <p:attrNameLst>
                                          <p:attrName>style.visibility</p:attrName>
                                        </p:attrNameLst>
                                      </p:cBhvr>
                                      <p:to>
                                        <p:strVal val="visible"/>
                                      </p:to>
                                    </p:set>
                                    <p:animEffect transition="in" filter="wipe(down)">
                                      <p:cBhvr>
                                        <p:cTn id="83" dur="500"/>
                                        <p:tgtEl>
                                          <p:spTgt spid="4129"/>
                                        </p:tgtEl>
                                      </p:cBhvr>
                                    </p:animEffect>
                                  </p:childTnLst>
                                </p:cTn>
                              </p:par>
                            </p:childTnLst>
                          </p:cTn>
                        </p:par>
                        <p:par>
                          <p:cTn id="84" fill="hold">
                            <p:stCondLst>
                              <p:cond delay="4280"/>
                            </p:stCondLst>
                            <p:childTnLst>
                              <p:par>
                                <p:cTn id="85" presetID="27" presetClass="entr" presetSubtype="0" fill="hold" grpId="0" nodeType="afterEffect">
                                  <p:stCondLst>
                                    <p:cond delay="0"/>
                                  </p:stCondLst>
                                  <p:iterate type="lt">
                                    <p:tmPct val="50000"/>
                                  </p:iterate>
                                  <p:childTnLst>
                                    <p:set>
                                      <p:cBhvr>
                                        <p:cTn id="86" dur="1" fill="hold">
                                          <p:stCondLst>
                                            <p:cond delay="0"/>
                                          </p:stCondLst>
                                        </p:cTn>
                                        <p:tgtEl>
                                          <p:spTgt spid="4131"/>
                                        </p:tgtEl>
                                        <p:attrNameLst>
                                          <p:attrName>style.visibility</p:attrName>
                                        </p:attrNameLst>
                                      </p:cBhvr>
                                      <p:to>
                                        <p:strVal val="visible"/>
                                      </p:to>
                                    </p:set>
                                    <p:anim calcmode="discrete" valueType="clr">
                                      <p:cBhvr override="childStyle">
                                        <p:cTn id="87" dur="80"/>
                                        <p:tgtEl>
                                          <p:spTgt spid="4131"/>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4131"/>
                                        </p:tgtEl>
                                        <p:attrNameLst>
                                          <p:attrName>fillcolor</p:attrName>
                                        </p:attrNameLst>
                                      </p:cBhvr>
                                      <p:tavLst>
                                        <p:tav tm="0">
                                          <p:val>
                                            <p:clrVal>
                                              <a:schemeClr val="accent2"/>
                                            </p:clrVal>
                                          </p:val>
                                        </p:tav>
                                        <p:tav tm="50000">
                                          <p:val>
                                            <p:clrVal>
                                              <a:schemeClr val="hlink"/>
                                            </p:clrVal>
                                          </p:val>
                                        </p:tav>
                                      </p:tavLst>
                                    </p:anim>
                                    <p:set>
                                      <p:cBhvr>
                                        <p:cTn id="89" dur="80"/>
                                        <p:tgtEl>
                                          <p:spTgt spid="4131"/>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22" presetClass="exit" presetSubtype="2" fill="hold" grpId="1" nodeType="clickEffect">
                                  <p:stCondLst>
                                    <p:cond delay="0"/>
                                  </p:stCondLst>
                                  <p:childTnLst>
                                    <p:animEffect transition="out" filter="wipe(right)">
                                      <p:cBhvr>
                                        <p:cTn id="93" dur="500"/>
                                        <p:tgtEl>
                                          <p:spTgt spid="4101"/>
                                        </p:tgtEl>
                                      </p:cBhvr>
                                    </p:animEffect>
                                    <p:set>
                                      <p:cBhvr>
                                        <p:cTn id="94" dur="1" fill="hold">
                                          <p:stCondLst>
                                            <p:cond delay="499"/>
                                          </p:stCondLst>
                                        </p:cTn>
                                        <p:tgtEl>
                                          <p:spTgt spid="410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100"/>
                                        </p:tgtEl>
                                        <p:attrNameLst>
                                          <p:attrName>style.visibility</p:attrName>
                                        </p:attrNameLst>
                                      </p:cBhvr>
                                      <p:to>
                                        <p:strVal val="visible"/>
                                      </p:to>
                                    </p:set>
                                    <p:animEffect transition="in" filter="wipe(left)">
                                      <p:cBhvr>
                                        <p:cTn id="99" dur="500"/>
                                        <p:tgtEl>
                                          <p:spTgt spid="410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4123"/>
                                        </p:tgtEl>
                                        <p:attrNameLst>
                                          <p:attrName>style.visibility</p:attrName>
                                        </p:attrNameLst>
                                      </p:cBhvr>
                                      <p:to>
                                        <p:strVal val="visible"/>
                                      </p:to>
                                    </p:set>
                                    <p:animEffect transition="in" filter="wipe(down)">
                                      <p:cBhvr>
                                        <p:cTn id="104" dur="500"/>
                                        <p:tgtEl>
                                          <p:spTgt spid="4123"/>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122"/>
                                        </p:tgtEl>
                                        <p:attrNameLst>
                                          <p:attrName>style.visibility</p:attrName>
                                        </p:attrNameLst>
                                      </p:cBhvr>
                                      <p:to>
                                        <p:strVal val="visible"/>
                                      </p:to>
                                    </p:set>
                                  </p:childTnLst>
                                </p:cTn>
                              </p:par>
                            </p:childTnLst>
                          </p:cTn>
                        </p:par>
                        <p:par>
                          <p:cTn id="108" fill="hold">
                            <p:stCondLst>
                              <p:cond delay="500"/>
                            </p:stCondLst>
                            <p:childTnLst>
                              <p:par>
                                <p:cTn id="109" presetID="6" presetClass="entr" presetSubtype="16" fill="hold" grpId="0" nodeType="afterEffect">
                                  <p:stCondLst>
                                    <p:cond delay="0"/>
                                  </p:stCondLst>
                                  <p:childTnLst>
                                    <p:set>
                                      <p:cBhvr>
                                        <p:cTn id="110" dur="1" fill="hold">
                                          <p:stCondLst>
                                            <p:cond delay="0"/>
                                          </p:stCondLst>
                                        </p:cTn>
                                        <p:tgtEl>
                                          <p:spTgt spid="4124"/>
                                        </p:tgtEl>
                                        <p:attrNameLst>
                                          <p:attrName>style.visibility</p:attrName>
                                        </p:attrNameLst>
                                      </p:cBhvr>
                                      <p:to>
                                        <p:strVal val="visible"/>
                                      </p:to>
                                    </p:set>
                                    <p:animEffect transition="in" filter="circle(in)">
                                      <p:cBhvr>
                                        <p:cTn id="111" dur="1000"/>
                                        <p:tgtEl>
                                          <p:spTgt spid="4124"/>
                                        </p:tgtEl>
                                      </p:cBhvr>
                                    </p:animEffect>
                                  </p:childTnLst>
                                </p:cTn>
                              </p:par>
                            </p:childTnLst>
                          </p:cTn>
                        </p:par>
                        <p:par>
                          <p:cTn id="112" fill="hold">
                            <p:stCondLst>
                              <p:cond delay="1500"/>
                            </p:stCondLst>
                            <p:childTnLst>
                              <p:par>
                                <p:cTn id="113" presetID="22" presetClass="entr" presetSubtype="1" fill="hold" grpId="0" nodeType="afterEffect">
                                  <p:stCondLst>
                                    <p:cond delay="0"/>
                                  </p:stCondLst>
                                  <p:childTnLst>
                                    <p:set>
                                      <p:cBhvr>
                                        <p:cTn id="114" dur="1" fill="hold">
                                          <p:stCondLst>
                                            <p:cond delay="0"/>
                                          </p:stCondLst>
                                        </p:cTn>
                                        <p:tgtEl>
                                          <p:spTgt spid="4127"/>
                                        </p:tgtEl>
                                        <p:attrNameLst>
                                          <p:attrName>style.visibility</p:attrName>
                                        </p:attrNameLst>
                                      </p:cBhvr>
                                      <p:to>
                                        <p:strVal val="visible"/>
                                      </p:to>
                                    </p:set>
                                    <p:animEffect transition="in" filter="wipe(up)">
                                      <p:cBhvr>
                                        <p:cTn id="115" dur="500"/>
                                        <p:tgtEl>
                                          <p:spTgt spid="412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2" fill="hold" grpId="1" nodeType="clickEffect">
                                  <p:stCondLst>
                                    <p:cond delay="0"/>
                                  </p:stCondLst>
                                  <p:childTnLst>
                                    <p:animEffect transition="out" filter="wipe(right)">
                                      <p:cBhvr>
                                        <p:cTn id="119" dur="500"/>
                                        <p:tgtEl>
                                          <p:spTgt spid="4100"/>
                                        </p:tgtEl>
                                      </p:cBhvr>
                                    </p:animEffect>
                                    <p:set>
                                      <p:cBhvr>
                                        <p:cTn id="120" dur="1" fill="hold">
                                          <p:stCondLst>
                                            <p:cond delay="499"/>
                                          </p:stCondLst>
                                        </p:cTn>
                                        <p:tgtEl>
                                          <p:spTgt spid="410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4121"/>
                                        </p:tgtEl>
                                        <p:attrNameLst>
                                          <p:attrName>style.visibility</p:attrName>
                                        </p:attrNameLst>
                                      </p:cBhvr>
                                      <p:to>
                                        <p:strVal val="visible"/>
                                      </p:to>
                                    </p:set>
                                    <p:animEffect transition="in" filter="wipe(left)">
                                      <p:cBhvr>
                                        <p:cTn id="125" dur="500"/>
                                        <p:tgtEl>
                                          <p:spTgt spid="4121"/>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4134"/>
                                        </p:tgtEl>
                                        <p:attrNameLst>
                                          <p:attrName>style.visibility</p:attrName>
                                        </p:attrNameLst>
                                      </p:cBhvr>
                                      <p:to>
                                        <p:strVal val="visible"/>
                                      </p:to>
                                    </p:set>
                                    <p:animEffect transition="in" filter="wipe(down)">
                                      <p:cBhvr>
                                        <p:cTn id="130" dur="500"/>
                                        <p:tgtEl>
                                          <p:spTgt spid="4134"/>
                                        </p:tgtEl>
                                      </p:cBhvr>
                                    </p:animEffect>
                                  </p:childTnLst>
                                </p:cTn>
                              </p:par>
                            </p:childTnLst>
                          </p:cTn>
                        </p:par>
                        <p:par>
                          <p:cTn id="131" fill="hold">
                            <p:stCondLst>
                              <p:cond delay="500"/>
                            </p:stCondLst>
                            <p:childTnLst>
                              <p:par>
                                <p:cTn id="132" presetID="1" presetClass="entr" presetSubtype="0" fill="hold" grpId="0" nodeType="afterEffect">
                                  <p:stCondLst>
                                    <p:cond delay="0"/>
                                  </p:stCondLst>
                                  <p:childTnLst>
                                    <p:set>
                                      <p:cBhvr>
                                        <p:cTn id="133" dur="1" fill="hold">
                                          <p:stCondLst>
                                            <p:cond delay="0"/>
                                          </p:stCondLst>
                                        </p:cTn>
                                        <p:tgtEl>
                                          <p:spTgt spid="4135"/>
                                        </p:tgtEl>
                                        <p:attrNameLst>
                                          <p:attrName>style.visibility</p:attrName>
                                        </p:attrNameLst>
                                      </p:cBhvr>
                                      <p:to>
                                        <p:strVal val="visible"/>
                                      </p:to>
                                    </p:set>
                                  </p:childTnLst>
                                </p:cTn>
                              </p:par>
                            </p:childTnLst>
                          </p:cTn>
                        </p:par>
                        <p:par>
                          <p:cTn id="134" fill="hold">
                            <p:stCondLst>
                              <p:cond delay="500"/>
                            </p:stCondLst>
                            <p:childTnLst>
                              <p:par>
                                <p:cTn id="135" presetID="6" presetClass="entr" presetSubtype="16" fill="hold" grpId="0" nodeType="afterEffect">
                                  <p:stCondLst>
                                    <p:cond delay="0"/>
                                  </p:stCondLst>
                                  <p:childTnLst>
                                    <p:set>
                                      <p:cBhvr>
                                        <p:cTn id="136" dur="1" fill="hold">
                                          <p:stCondLst>
                                            <p:cond delay="0"/>
                                          </p:stCondLst>
                                        </p:cTn>
                                        <p:tgtEl>
                                          <p:spTgt spid="4136"/>
                                        </p:tgtEl>
                                        <p:attrNameLst>
                                          <p:attrName>style.visibility</p:attrName>
                                        </p:attrNameLst>
                                      </p:cBhvr>
                                      <p:to>
                                        <p:strVal val="visible"/>
                                      </p:to>
                                    </p:set>
                                    <p:animEffect transition="in" filter="circle(in)">
                                      <p:cBhvr>
                                        <p:cTn id="137" dur="1000"/>
                                        <p:tgtEl>
                                          <p:spTgt spid="4136"/>
                                        </p:tgtEl>
                                      </p:cBhvr>
                                    </p:animEffect>
                                  </p:childTnLst>
                                </p:cTn>
                              </p:par>
                            </p:childTnLst>
                          </p:cTn>
                        </p:par>
                        <p:par>
                          <p:cTn id="138" fill="hold">
                            <p:stCondLst>
                              <p:cond delay="1500"/>
                            </p:stCondLst>
                            <p:childTnLst>
                              <p:par>
                                <p:cTn id="139" presetID="22" presetClass="entr" presetSubtype="1" fill="hold" grpId="0" nodeType="afterEffect">
                                  <p:stCondLst>
                                    <p:cond delay="0"/>
                                  </p:stCondLst>
                                  <p:childTnLst>
                                    <p:set>
                                      <p:cBhvr>
                                        <p:cTn id="140" dur="1" fill="hold">
                                          <p:stCondLst>
                                            <p:cond delay="0"/>
                                          </p:stCondLst>
                                        </p:cTn>
                                        <p:tgtEl>
                                          <p:spTgt spid="4137"/>
                                        </p:tgtEl>
                                        <p:attrNameLst>
                                          <p:attrName>style.visibility</p:attrName>
                                        </p:attrNameLst>
                                      </p:cBhvr>
                                      <p:to>
                                        <p:strVal val="visible"/>
                                      </p:to>
                                    </p:set>
                                    <p:animEffect transition="in" filter="wipe(up)">
                                      <p:cBhvr>
                                        <p:cTn id="141" dur="500"/>
                                        <p:tgtEl>
                                          <p:spTgt spid="4137"/>
                                        </p:tgtEl>
                                      </p:cBhvr>
                                    </p:animEffect>
                                  </p:childTnLst>
                                </p:cTn>
                              </p:par>
                            </p:childTnLst>
                          </p:cTn>
                        </p:par>
                        <p:par>
                          <p:cTn id="142" fill="hold">
                            <p:stCondLst>
                              <p:cond delay="2000"/>
                            </p:stCondLst>
                            <p:childTnLst>
                              <p:par>
                                <p:cTn id="143" presetID="22" presetClass="entr" presetSubtype="4" fill="hold" grpId="0" nodeType="afterEffect">
                                  <p:stCondLst>
                                    <p:cond delay="0"/>
                                  </p:stCondLst>
                                  <p:childTnLst>
                                    <p:set>
                                      <p:cBhvr>
                                        <p:cTn id="144" dur="1" fill="hold">
                                          <p:stCondLst>
                                            <p:cond delay="0"/>
                                          </p:stCondLst>
                                        </p:cTn>
                                        <p:tgtEl>
                                          <p:spTgt spid="4156"/>
                                        </p:tgtEl>
                                        <p:attrNameLst>
                                          <p:attrName>style.visibility</p:attrName>
                                        </p:attrNameLst>
                                      </p:cBhvr>
                                      <p:to>
                                        <p:strVal val="visible"/>
                                      </p:to>
                                    </p:set>
                                    <p:animEffect transition="in" filter="wipe(down)">
                                      <p:cBhvr>
                                        <p:cTn id="145" dur="500"/>
                                        <p:tgtEl>
                                          <p:spTgt spid="4156"/>
                                        </p:tgtEl>
                                      </p:cBhvr>
                                    </p:animEffect>
                                  </p:childTnLst>
                                </p:cTn>
                              </p:par>
                            </p:childTnLst>
                          </p:cTn>
                        </p:par>
                        <p:par>
                          <p:cTn id="146" fill="hold">
                            <p:stCondLst>
                              <p:cond delay="2500"/>
                            </p:stCondLst>
                            <p:childTnLst>
                              <p:par>
                                <p:cTn id="147" presetID="27" presetClass="entr" presetSubtype="0" fill="hold" grpId="0" nodeType="afterEffect">
                                  <p:stCondLst>
                                    <p:cond delay="0"/>
                                  </p:stCondLst>
                                  <p:iterate type="lt">
                                    <p:tmPct val="50000"/>
                                  </p:iterate>
                                  <p:childTnLst>
                                    <p:set>
                                      <p:cBhvr>
                                        <p:cTn id="148" dur="1" fill="hold">
                                          <p:stCondLst>
                                            <p:cond delay="0"/>
                                          </p:stCondLst>
                                        </p:cTn>
                                        <p:tgtEl>
                                          <p:spTgt spid="4157"/>
                                        </p:tgtEl>
                                        <p:attrNameLst>
                                          <p:attrName>style.visibility</p:attrName>
                                        </p:attrNameLst>
                                      </p:cBhvr>
                                      <p:to>
                                        <p:strVal val="visible"/>
                                      </p:to>
                                    </p:set>
                                    <p:anim calcmode="discrete" valueType="clr">
                                      <p:cBhvr override="childStyle">
                                        <p:cTn id="149" dur="80"/>
                                        <p:tgtEl>
                                          <p:spTgt spid="4157"/>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4157"/>
                                        </p:tgtEl>
                                        <p:attrNameLst>
                                          <p:attrName>fillcolor</p:attrName>
                                        </p:attrNameLst>
                                      </p:cBhvr>
                                      <p:tavLst>
                                        <p:tav tm="0">
                                          <p:val>
                                            <p:clrVal>
                                              <a:schemeClr val="accent2"/>
                                            </p:clrVal>
                                          </p:val>
                                        </p:tav>
                                        <p:tav tm="50000">
                                          <p:val>
                                            <p:clrVal>
                                              <a:schemeClr val="hlink"/>
                                            </p:clrVal>
                                          </p:val>
                                        </p:tav>
                                      </p:tavLst>
                                    </p:anim>
                                    <p:set>
                                      <p:cBhvr>
                                        <p:cTn id="151" dur="80"/>
                                        <p:tgtEl>
                                          <p:spTgt spid="4157"/>
                                        </p:tgtEl>
                                        <p:attrNameLst>
                                          <p:attrName>fill.type</p:attrName>
                                        </p:attrNameLst>
                                      </p:cBhvr>
                                      <p:to>
                                        <p:strVal val="solid"/>
                                      </p:to>
                                    </p:set>
                                  </p:childTnLst>
                                </p:cTn>
                              </p:par>
                            </p:childTnLst>
                          </p:cTn>
                        </p:par>
                        <p:par>
                          <p:cTn id="152" fill="hold">
                            <p:stCondLst>
                              <p:cond delay="2580"/>
                            </p:stCondLst>
                            <p:childTnLst>
                              <p:par>
                                <p:cTn id="153" presetID="22" presetClass="entr" presetSubtype="4" fill="hold" grpId="0" nodeType="afterEffect">
                                  <p:stCondLst>
                                    <p:cond delay="0"/>
                                  </p:stCondLst>
                                  <p:childTnLst>
                                    <p:set>
                                      <p:cBhvr>
                                        <p:cTn id="154" dur="1" fill="hold">
                                          <p:stCondLst>
                                            <p:cond delay="0"/>
                                          </p:stCondLst>
                                        </p:cTn>
                                        <p:tgtEl>
                                          <p:spTgt spid="4145"/>
                                        </p:tgtEl>
                                        <p:attrNameLst>
                                          <p:attrName>style.visibility</p:attrName>
                                        </p:attrNameLst>
                                      </p:cBhvr>
                                      <p:to>
                                        <p:strVal val="visible"/>
                                      </p:to>
                                    </p:set>
                                    <p:animEffect transition="in" filter="wipe(down)">
                                      <p:cBhvr>
                                        <p:cTn id="155" dur="500"/>
                                        <p:tgtEl>
                                          <p:spTgt spid="4145"/>
                                        </p:tgtEl>
                                      </p:cBhvr>
                                    </p:animEffect>
                                  </p:childTnLst>
                                </p:cTn>
                              </p:par>
                            </p:childTnLst>
                          </p:cTn>
                        </p:par>
                        <p:par>
                          <p:cTn id="156" fill="hold">
                            <p:stCondLst>
                              <p:cond delay="3080"/>
                            </p:stCondLst>
                            <p:childTnLst>
                              <p:par>
                                <p:cTn id="157" presetID="27" presetClass="entr" presetSubtype="0" fill="hold" grpId="0" nodeType="afterEffect">
                                  <p:stCondLst>
                                    <p:cond delay="0"/>
                                  </p:stCondLst>
                                  <p:iterate type="lt">
                                    <p:tmPct val="50000"/>
                                  </p:iterate>
                                  <p:childTnLst>
                                    <p:set>
                                      <p:cBhvr>
                                        <p:cTn id="158" dur="1" fill="hold">
                                          <p:stCondLst>
                                            <p:cond delay="0"/>
                                          </p:stCondLst>
                                        </p:cTn>
                                        <p:tgtEl>
                                          <p:spTgt spid="4146"/>
                                        </p:tgtEl>
                                        <p:attrNameLst>
                                          <p:attrName>style.visibility</p:attrName>
                                        </p:attrNameLst>
                                      </p:cBhvr>
                                      <p:to>
                                        <p:strVal val="visible"/>
                                      </p:to>
                                    </p:set>
                                    <p:anim calcmode="discrete" valueType="clr">
                                      <p:cBhvr override="childStyle">
                                        <p:cTn id="159" dur="8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60" dur="80"/>
                                        <p:tgtEl>
                                          <p:spTgt spid="4146"/>
                                        </p:tgtEl>
                                        <p:attrNameLst>
                                          <p:attrName>fillcolor</p:attrName>
                                        </p:attrNameLst>
                                      </p:cBhvr>
                                      <p:tavLst>
                                        <p:tav tm="0">
                                          <p:val>
                                            <p:clrVal>
                                              <a:schemeClr val="accent2"/>
                                            </p:clrVal>
                                          </p:val>
                                        </p:tav>
                                        <p:tav tm="50000">
                                          <p:val>
                                            <p:clrVal>
                                              <a:schemeClr val="hlink"/>
                                            </p:clrVal>
                                          </p:val>
                                        </p:tav>
                                      </p:tavLst>
                                    </p:anim>
                                    <p:set>
                                      <p:cBhvr>
                                        <p:cTn id="161" dur="80"/>
                                        <p:tgtEl>
                                          <p:spTgt spid="4146"/>
                                        </p:tgtEl>
                                        <p:attrNameLst>
                                          <p:attrName>fill.type</p:attrName>
                                        </p:attrNameLst>
                                      </p:cBhvr>
                                      <p:to>
                                        <p:strVal val="solid"/>
                                      </p:to>
                                    </p:set>
                                  </p:childTnLst>
                                </p:cTn>
                              </p:par>
                            </p:childTnLst>
                          </p:cTn>
                        </p:par>
                      </p:childTnLst>
                    </p:cTn>
                  </p:par>
                  <p:par>
                    <p:cTn id="162" fill="hold">
                      <p:stCondLst>
                        <p:cond delay="indefinite"/>
                      </p:stCondLst>
                      <p:childTnLst>
                        <p:par>
                          <p:cTn id="163" fill="hold">
                            <p:stCondLst>
                              <p:cond delay="0"/>
                            </p:stCondLst>
                            <p:childTnLst>
                              <p:par>
                                <p:cTn id="164" presetID="22" presetClass="exit" presetSubtype="2" fill="hold" grpId="1" nodeType="clickEffect">
                                  <p:stCondLst>
                                    <p:cond delay="0"/>
                                  </p:stCondLst>
                                  <p:childTnLst>
                                    <p:animEffect transition="out" filter="wipe(right)">
                                      <p:cBhvr>
                                        <p:cTn id="165" dur="500"/>
                                        <p:tgtEl>
                                          <p:spTgt spid="4121"/>
                                        </p:tgtEl>
                                      </p:cBhvr>
                                    </p:animEffect>
                                    <p:set>
                                      <p:cBhvr>
                                        <p:cTn id="166" dur="1" fill="hold">
                                          <p:stCondLst>
                                            <p:cond delay="499"/>
                                          </p:stCondLst>
                                        </p:cTn>
                                        <p:tgtEl>
                                          <p:spTgt spid="4121"/>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4132"/>
                                        </p:tgtEl>
                                        <p:attrNameLst>
                                          <p:attrName>style.visibility</p:attrName>
                                        </p:attrNameLst>
                                      </p:cBhvr>
                                      <p:to>
                                        <p:strVal val="visible"/>
                                      </p:to>
                                    </p:set>
                                    <p:animEffect transition="in" filter="wipe(left)">
                                      <p:cBhvr>
                                        <p:cTn id="171" dur="500"/>
                                        <p:tgtEl>
                                          <p:spTgt spid="4132"/>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4148"/>
                                        </p:tgtEl>
                                        <p:attrNameLst>
                                          <p:attrName>style.visibility</p:attrName>
                                        </p:attrNameLst>
                                      </p:cBhvr>
                                      <p:to>
                                        <p:strVal val="visible"/>
                                      </p:to>
                                    </p:set>
                                    <p:animEffect transition="in" filter="wipe(down)">
                                      <p:cBhvr>
                                        <p:cTn id="176" dur="500"/>
                                        <p:tgtEl>
                                          <p:spTgt spid="4148"/>
                                        </p:tgtEl>
                                      </p:cBhvr>
                                    </p:animEffect>
                                  </p:childTnLst>
                                </p:cTn>
                              </p:par>
                            </p:childTnLst>
                          </p:cTn>
                        </p:par>
                        <p:par>
                          <p:cTn id="177" fill="hold">
                            <p:stCondLst>
                              <p:cond delay="500"/>
                            </p:stCondLst>
                            <p:childTnLst>
                              <p:par>
                                <p:cTn id="178" presetID="1" presetClass="entr" presetSubtype="0" fill="hold" grpId="0" nodeType="afterEffect">
                                  <p:stCondLst>
                                    <p:cond delay="0"/>
                                  </p:stCondLst>
                                  <p:childTnLst>
                                    <p:set>
                                      <p:cBhvr>
                                        <p:cTn id="179" dur="1" fill="hold">
                                          <p:stCondLst>
                                            <p:cond delay="0"/>
                                          </p:stCondLst>
                                        </p:cTn>
                                        <p:tgtEl>
                                          <p:spTgt spid="4149"/>
                                        </p:tgtEl>
                                        <p:attrNameLst>
                                          <p:attrName>style.visibility</p:attrName>
                                        </p:attrNameLst>
                                      </p:cBhvr>
                                      <p:to>
                                        <p:strVal val="visible"/>
                                      </p:to>
                                    </p:set>
                                  </p:childTnLst>
                                </p:cTn>
                              </p:par>
                            </p:childTnLst>
                          </p:cTn>
                        </p:par>
                        <p:par>
                          <p:cTn id="180" fill="hold">
                            <p:stCondLst>
                              <p:cond delay="500"/>
                            </p:stCondLst>
                            <p:childTnLst>
                              <p:par>
                                <p:cTn id="181" presetID="6" presetClass="entr" presetSubtype="16" fill="hold" grpId="0" nodeType="afterEffect">
                                  <p:stCondLst>
                                    <p:cond delay="0"/>
                                  </p:stCondLst>
                                  <p:childTnLst>
                                    <p:set>
                                      <p:cBhvr>
                                        <p:cTn id="182" dur="1" fill="hold">
                                          <p:stCondLst>
                                            <p:cond delay="0"/>
                                          </p:stCondLst>
                                        </p:cTn>
                                        <p:tgtEl>
                                          <p:spTgt spid="4150"/>
                                        </p:tgtEl>
                                        <p:attrNameLst>
                                          <p:attrName>style.visibility</p:attrName>
                                        </p:attrNameLst>
                                      </p:cBhvr>
                                      <p:to>
                                        <p:strVal val="visible"/>
                                      </p:to>
                                    </p:set>
                                    <p:animEffect transition="in" filter="circle(in)">
                                      <p:cBhvr>
                                        <p:cTn id="183" dur="1000"/>
                                        <p:tgtEl>
                                          <p:spTgt spid="4150"/>
                                        </p:tgtEl>
                                      </p:cBhvr>
                                    </p:animEffect>
                                  </p:childTnLst>
                                </p:cTn>
                              </p:par>
                            </p:childTnLst>
                          </p:cTn>
                        </p:par>
                        <p:par>
                          <p:cTn id="184" fill="hold">
                            <p:stCondLst>
                              <p:cond delay="1500"/>
                            </p:stCondLst>
                            <p:childTnLst>
                              <p:par>
                                <p:cTn id="185" presetID="22" presetClass="entr" presetSubtype="4" fill="hold" grpId="0" nodeType="afterEffect">
                                  <p:stCondLst>
                                    <p:cond delay="0"/>
                                  </p:stCondLst>
                                  <p:childTnLst>
                                    <p:set>
                                      <p:cBhvr>
                                        <p:cTn id="186" dur="1" fill="hold">
                                          <p:stCondLst>
                                            <p:cond delay="0"/>
                                          </p:stCondLst>
                                        </p:cTn>
                                        <p:tgtEl>
                                          <p:spTgt spid="4151"/>
                                        </p:tgtEl>
                                        <p:attrNameLst>
                                          <p:attrName>style.visibility</p:attrName>
                                        </p:attrNameLst>
                                      </p:cBhvr>
                                      <p:to>
                                        <p:strVal val="visible"/>
                                      </p:to>
                                    </p:set>
                                    <p:animEffect transition="in" filter="wipe(down)">
                                      <p:cBhvr>
                                        <p:cTn id="187" dur="500"/>
                                        <p:tgtEl>
                                          <p:spTgt spid="4151"/>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xit" presetSubtype="2" fill="hold" grpId="1" nodeType="clickEffect">
                                  <p:stCondLst>
                                    <p:cond delay="0"/>
                                  </p:stCondLst>
                                  <p:childTnLst>
                                    <p:animEffect transition="out" filter="wipe(right)">
                                      <p:cBhvr>
                                        <p:cTn id="191" dur="500"/>
                                        <p:tgtEl>
                                          <p:spTgt spid="4132"/>
                                        </p:tgtEl>
                                      </p:cBhvr>
                                    </p:animEffect>
                                    <p:set>
                                      <p:cBhvr>
                                        <p:cTn id="192" dur="1" fill="hold">
                                          <p:stCondLst>
                                            <p:cond delay="499"/>
                                          </p:stCondLst>
                                        </p:cTn>
                                        <p:tgtEl>
                                          <p:spTgt spid="4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0" grpId="1" animBg="1"/>
      <p:bldP spid="4101" grpId="0" animBg="1"/>
      <p:bldP spid="4101" grpId="1" animBg="1"/>
      <p:bldP spid="4105" grpId="0" animBg="1"/>
      <p:bldP spid="4105" grpId="1" animBg="1"/>
      <p:bldP spid="4114" grpId="0" animBg="1"/>
      <p:bldP spid="4115" grpId="0"/>
      <p:bldP spid="4116" grpId="0" animBg="1"/>
      <p:bldP spid="4117" grpId="0"/>
      <p:bldP spid="4119" grpId="0" animBg="1"/>
      <p:bldP spid="4120" grpId="0" animBg="1"/>
      <p:bldP spid="4121" grpId="0" animBg="1"/>
      <p:bldP spid="4121" grpId="1" animBg="1"/>
      <p:bldP spid="4122" grpId="0"/>
      <p:bldP spid="4123" grpId="0" animBg="1"/>
      <p:bldP spid="4124" grpId="0" animBg="1"/>
      <p:bldP spid="4125" grpId="0" animBg="1"/>
      <p:bldP spid="4126" grpId="0" animBg="1"/>
      <p:bldP spid="4127" grpId="0" animBg="1"/>
      <p:bldP spid="4128" grpId="0" animBg="1"/>
      <p:bldP spid="4129" grpId="0" animBg="1"/>
      <p:bldP spid="4130" grpId="0"/>
      <p:bldP spid="4131" grpId="0"/>
      <p:bldP spid="4132" grpId="0" animBg="1"/>
      <p:bldP spid="4132" grpId="1" animBg="1"/>
      <p:bldP spid="4134" grpId="0" animBg="1"/>
      <p:bldP spid="4135" grpId="0"/>
      <p:bldP spid="4136" grpId="0" animBg="1"/>
      <p:bldP spid="4137" grpId="0" animBg="1"/>
      <p:bldP spid="4145" grpId="0" animBg="1"/>
      <p:bldP spid="4146" grpId="0"/>
      <p:bldP spid="4148" grpId="0" animBg="1"/>
      <p:bldP spid="4149" grpId="0"/>
      <p:bldP spid="4150" grpId="0" animBg="1"/>
      <p:bldP spid="4151" grpId="0" animBg="1"/>
      <p:bldP spid="4152" grpId="0" animBg="1"/>
      <p:bldP spid="4153" grpId="0"/>
      <p:bldP spid="4154" grpId="0" animBg="1"/>
      <p:bldP spid="4155" grpId="0"/>
      <p:bldP spid="4156" grpId="0" animBg="1"/>
      <p:bldP spid="41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Negative Cycles</a:t>
            </a:r>
          </a:p>
        </p:txBody>
      </p:sp>
      <p:sp>
        <p:nvSpPr>
          <p:cNvPr id="238595" name="Rectangle 3"/>
          <p:cNvSpPr>
            <a:spLocks noGrp="1" noChangeArrowheads="1"/>
          </p:cNvSpPr>
          <p:nvPr>
            <p:ph type="body" idx="1"/>
          </p:nvPr>
        </p:nvSpPr>
        <p:spPr/>
        <p:txBody>
          <a:bodyPr>
            <a:normAutofit fontScale="92500" lnSpcReduction="10000"/>
          </a:bodyPr>
          <a:lstStyle/>
          <a:p>
            <a:r>
              <a:rPr lang="en-US" dirty="0"/>
              <a:t>Clearly, if we have negative vertices, it may be possible to end up in a cycle whereby each pass through the cycle decreases the total </a:t>
            </a:r>
            <a:r>
              <a:rPr lang="en-US" i="1" dirty="0"/>
              <a:t>length</a:t>
            </a:r>
          </a:p>
          <a:p>
            <a:r>
              <a:rPr lang="en-US" dirty="0"/>
              <a:t>Thus, a shortest length would be undefined for such a graph</a:t>
            </a:r>
          </a:p>
          <a:p>
            <a:r>
              <a:rPr lang="en-US" dirty="0"/>
              <a:t>Consider the shortest path</a:t>
            </a:r>
            <a:br>
              <a:rPr lang="en-US" dirty="0"/>
            </a:br>
            <a:r>
              <a:rPr lang="en-US" dirty="0"/>
              <a:t>from vertex 1 to 4...</a:t>
            </a:r>
          </a:p>
          <a:p>
            <a:r>
              <a:rPr lang="en-US" dirty="0"/>
              <a:t>We will only consider non-</a:t>
            </a:r>
            <a:br>
              <a:rPr lang="en-US" dirty="0"/>
            </a:br>
            <a:r>
              <a:rPr lang="en-US" dirty="0"/>
              <a:t>negative weights.</a:t>
            </a:r>
          </a:p>
        </p:txBody>
      </p:sp>
      <p:pic>
        <p:nvPicPr>
          <p:cNvPr id="238596" name="Picture 4" descr="sp03"/>
          <p:cNvPicPr>
            <a:picLocks noChangeAspect="1" noChangeArrowheads="1"/>
          </p:cNvPicPr>
          <p:nvPr/>
        </p:nvPicPr>
        <p:blipFill>
          <a:blip r:embed="rId2" cstate="print"/>
          <a:srcRect/>
          <a:stretch>
            <a:fillRect/>
          </a:stretch>
        </p:blipFill>
        <p:spPr bwMode="auto">
          <a:xfrm>
            <a:off x="7924801" y="4191001"/>
            <a:ext cx="1582737" cy="1468437"/>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427164"/>
            <a:ext cx="10160000" cy="1609725"/>
          </a:xfrm>
        </p:spPr>
        <p:txBody>
          <a:bodyPr/>
          <a:lstStyle/>
          <a:p>
            <a:pPr eaLnBrk="1" hangingPunct="1">
              <a:defRPr/>
            </a:pPr>
            <a:r>
              <a:rPr lang="en-US" dirty="0"/>
              <a:t>Games and Animation </a:t>
            </a:r>
            <a:br>
              <a:rPr lang="en-US" dirty="0"/>
            </a:br>
            <a:r>
              <a:rPr lang="en-US" dirty="0"/>
              <a:t>	</a:t>
            </a:r>
            <a:r>
              <a:rPr lang="en-US" sz="4800" b="1" dirty="0">
                <a:effectLst>
                  <a:outerShdw blurRad="38100" dist="38100" dir="2700000" algn="tl">
                    <a:srgbClr val="000000">
                      <a:alpha val="43137"/>
                    </a:srgbClr>
                  </a:outerShdw>
                </a:effectLst>
              </a:rPr>
              <a:t>Shortest Paths – A*</a:t>
            </a:r>
          </a:p>
        </p:txBody>
      </p:sp>
      <p:sp>
        <p:nvSpPr>
          <p:cNvPr id="3075" name="Rectangle 3"/>
          <p:cNvSpPr>
            <a:spLocks noGrp="1" noChangeArrowheads="1"/>
          </p:cNvSpPr>
          <p:nvPr>
            <p:ph type="subTitle" idx="1"/>
          </p:nvPr>
        </p:nvSpPr>
        <p:spPr/>
        <p:txBody>
          <a:bodyPr/>
          <a:lstStyle/>
          <a:p>
            <a:pPr algn="ctr" eaLnBrk="1" hangingPunct="1">
              <a:lnSpc>
                <a:spcPct val="90000"/>
              </a:lnSpc>
            </a:pPr>
            <a:r>
              <a:rPr lang="en-US" sz="3600" dirty="0"/>
              <a:t>CSE 3541</a:t>
            </a:r>
          </a:p>
          <a:p>
            <a:pPr algn="ctr" eaLnBrk="1" hangingPunct="1">
              <a:lnSpc>
                <a:spcPct val="90000"/>
              </a:lnSpc>
            </a:pPr>
            <a:r>
              <a:rPr lang="en-US" sz="3600" dirty="0"/>
              <a:t>Prof. Roger Crawfis</a:t>
            </a:r>
          </a:p>
        </p:txBody>
      </p:sp>
    </p:spTree>
    <p:extLst>
      <p:ext uri="{BB962C8B-B14F-4D97-AF65-F5344CB8AC3E}">
        <p14:creationId xmlns:p14="http://schemas.microsoft.com/office/powerpoint/2010/main" val="3164892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C333-445D-4D72-ADEC-2F2909CBC9F1}"/>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70CC7984-38E6-489C-9772-A1B7E95E0083}"/>
              </a:ext>
            </a:extLst>
          </p:cNvPr>
          <p:cNvSpPr>
            <a:spLocks noGrp="1"/>
          </p:cNvSpPr>
          <p:nvPr>
            <p:ph idx="1"/>
          </p:nvPr>
        </p:nvSpPr>
        <p:spPr/>
        <p:txBody>
          <a:bodyPr/>
          <a:lstStyle/>
          <a:p>
            <a:r>
              <a:rPr lang="en-US" dirty="0"/>
              <a:t>Originally developed in 1968</a:t>
            </a:r>
          </a:p>
          <a:p>
            <a:endParaRPr lang="en-US" dirty="0"/>
          </a:p>
          <a:p>
            <a:r>
              <a:rPr lang="en-US" dirty="0"/>
              <a:t>One of our students and our own Prof. Jim Davis tracked down its meaning: </a:t>
            </a:r>
          </a:p>
          <a:p>
            <a:pPr lvl="1"/>
            <a:r>
              <a:rPr lang="en-US" dirty="0">
                <a:hlinkClick r:id="rId2"/>
              </a:rPr>
              <a:t>Communications of the ACM, January 2020</a:t>
            </a:r>
          </a:p>
        </p:txBody>
      </p:sp>
    </p:spTree>
    <p:extLst>
      <p:ext uri="{BB962C8B-B14F-4D97-AF65-F5344CB8AC3E}">
        <p14:creationId xmlns:p14="http://schemas.microsoft.com/office/powerpoint/2010/main" val="1446105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35867394-D7F1-45D3-8EFD-CD450C616932}"/>
              </a:ext>
            </a:extLst>
          </p:cNvPr>
          <p:cNvSpPr>
            <a:spLocks noGrp="1"/>
          </p:cNvSpPr>
          <p:nvPr>
            <p:ph type="title"/>
          </p:nvPr>
        </p:nvSpPr>
        <p:spPr/>
        <p:txBody>
          <a:bodyPr/>
          <a:lstStyle/>
          <a:p>
            <a:r>
              <a:rPr lang="en-US" altLang="en-US"/>
              <a:t>A* Search</a:t>
            </a:r>
          </a:p>
        </p:txBody>
      </p:sp>
      <p:sp>
        <p:nvSpPr>
          <p:cNvPr id="70659" name="Content Placeholder 2">
            <a:extLst>
              <a:ext uri="{FF2B5EF4-FFF2-40B4-BE49-F238E27FC236}">
                <a16:creationId xmlns:a16="http://schemas.microsoft.com/office/drawing/2014/main" id="{1254CD93-7807-4D39-96ED-E29C6089324B}"/>
              </a:ext>
            </a:extLst>
          </p:cNvPr>
          <p:cNvSpPr>
            <a:spLocks noGrp="1"/>
          </p:cNvSpPr>
          <p:nvPr>
            <p:ph idx="1"/>
          </p:nvPr>
        </p:nvSpPr>
        <p:spPr/>
        <p:txBody>
          <a:bodyPr>
            <a:normAutofit lnSpcReduction="10000"/>
          </a:bodyPr>
          <a:lstStyle/>
          <a:p>
            <a:pPr>
              <a:lnSpc>
                <a:spcPct val="90000"/>
              </a:lnSpc>
              <a:defRPr/>
            </a:pPr>
            <a:r>
              <a:rPr lang="en-US" altLang="en-US" sz="2200" dirty="0"/>
              <a:t>Combine Best-First and Dijkstra’s</a:t>
            </a:r>
          </a:p>
          <a:p>
            <a:pPr lvl="1">
              <a:lnSpc>
                <a:spcPct val="90000"/>
              </a:lnSpc>
              <a:defRPr/>
            </a:pPr>
            <a:r>
              <a:rPr lang="en-US" altLang="en-US" sz="1900" dirty="0"/>
              <a:t>Heuristic – Use estimated cost to the goal</a:t>
            </a:r>
          </a:p>
          <a:p>
            <a:pPr lvl="1">
              <a:lnSpc>
                <a:spcPct val="90000"/>
              </a:lnSpc>
              <a:defRPr/>
            </a:pPr>
            <a:r>
              <a:rPr lang="en-US" altLang="en-US" sz="1900" dirty="0"/>
              <a:t>Given cost – Use cost from the start to the current node</a:t>
            </a:r>
          </a:p>
          <a:p>
            <a:pPr>
              <a:lnSpc>
                <a:spcPct val="90000"/>
              </a:lnSpc>
              <a:defRPr/>
            </a:pPr>
            <a:endParaRPr lang="en-US" altLang="en-US" sz="2200" dirty="0"/>
          </a:p>
          <a:p>
            <a:pPr>
              <a:lnSpc>
                <a:spcPct val="90000"/>
              </a:lnSpc>
              <a:defRPr/>
            </a:pPr>
            <a:r>
              <a:rPr lang="en-US" altLang="en-US" sz="2200" dirty="0"/>
              <a:t>Choose a node with the best combined cost: </a:t>
            </a:r>
          </a:p>
          <a:p>
            <a:pPr lvl="1">
              <a:lnSpc>
                <a:spcPct val="90000"/>
              </a:lnSpc>
              <a:defRPr/>
            </a:pPr>
            <a:r>
              <a:rPr lang="en-US" altLang="en-US" sz="1900" dirty="0"/>
              <a:t>Known cost from start to node + heuristic cost from the node to the goal</a:t>
            </a:r>
          </a:p>
          <a:p>
            <a:pPr lvl="1">
              <a:lnSpc>
                <a:spcPct val="90000"/>
              </a:lnSpc>
              <a:defRPr/>
            </a:pPr>
            <a:r>
              <a:rPr lang="en-US" altLang="en-US" sz="1900" dirty="0"/>
              <a:t>The goal node has heuristic cost = 0 and so the combined cost is just the cost from the start to the goal node</a:t>
            </a:r>
          </a:p>
          <a:p>
            <a:pPr lvl="1">
              <a:lnSpc>
                <a:spcPct val="90000"/>
              </a:lnSpc>
              <a:defRPr/>
            </a:pPr>
            <a:r>
              <a:rPr lang="en-US" altLang="en-US" sz="1900" dirty="0"/>
              <a:t>Note, if the heuristic is 0 for all nodes then this is just Dijkstra’s algorithm</a:t>
            </a:r>
          </a:p>
          <a:p>
            <a:pPr>
              <a:lnSpc>
                <a:spcPct val="90000"/>
              </a:lnSpc>
              <a:defRPr/>
            </a:pPr>
            <a:endParaRPr lang="en-US" altLang="en-US" sz="2200" dirty="0"/>
          </a:p>
          <a:p>
            <a:pPr>
              <a:lnSpc>
                <a:spcPct val="90000"/>
              </a:lnSpc>
              <a:defRPr/>
            </a:pPr>
            <a:r>
              <a:rPr lang="en-US" altLang="en-US" sz="2200" dirty="0"/>
              <a:t>Complete algorithm</a:t>
            </a:r>
          </a:p>
          <a:p>
            <a:pPr>
              <a:lnSpc>
                <a:spcPct val="90000"/>
              </a:lnSpc>
              <a:defRPr/>
            </a:pPr>
            <a:r>
              <a:rPr lang="en-US" altLang="en-US" sz="2200" dirty="0"/>
              <a:t>Optimal algorithm … with the right heuristic</a:t>
            </a:r>
          </a:p>
          <a:p>
            <a:pPr lvl="1">
              <a:lnSpc>
                <a:spcPct val="90000"/>
              </a:lnSpc>
              <a:defRPr/>
            </a:pPr>
            <a:r>
              <a:rPr lang="en-US" altLang="en-US" sz="1900" dirty="0"/>
              <a:t>Heuristic never overestimates the true cost</a:t>
            </a:r>
          </a:p>
          <a:p>
            <a:pPr lvl="1">
              <a:lnSpc>
                <a:spcPct val="90000"/>
              </a:lnSpc>
              <a:defRPr/>
            </a:pPr>
            <a:r>
              <a:rPr lang="en-US" altLang="en-US" sz="1900" dirty="0"/>
              <a:t>Called an </a:t>
            </a:r>
            <a:r>
              <a:rPr lang="en-US" altLang="en-US" sz="1900" b="1" i="1" dirty="0"/>
              <a:t>admissible</a:t>
            </a:r>
            <a:r>
              <a:rPr lang="en-US" altLang="en-US" sz="1900" dirty="0"/>
              <a:t> heuristic</a:t>
            </a:r>
          </a:p>
          <a:p>
            <a:pPr lvl="1">
              <a:lnSpc>
                <a:spcPct val="90000"/>
              </a:lnSpc>
              <a:defRPr/>
            </a:pPr>
            <a:endParaRPr lang="en-US" altLang="en-US" sz="19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1D6B105-65CA-425B-8B1E-E65CE1948CD9}"/>
              </a:ext>
            </a:extLst>
          </p:cNvPr>
          <p:cNvSpPr>
            <a:spLocks noGrp="1"/>
          </p:cNvSpPr>
          <p:nvPr>
            <p:ph type="title"/>
          </p:nvPr>
        </p:nvSpPr>
        <p:spPr/>
        <p:txBody>
          <a:bodyPr/>
          <a:lstStyle/>
          <a:p>
            <a:r>
              <a:rPr lang="en-US" altLang="en-US"/>
              <a:t>A* Search</a:t>
            </a:r>
          </a:p>
        </p:txBody>
      </p:sp>
      <p:sp>
        <p:nvSpPr>
          <p:cNvPr id="71683" name="Content Placeholder 2">
            <a:extLst>
              <a:ext uri="{FF2B5EF4-FFF2-40B4-BE49-F238E27FC236}">
                <a16:creationId xmlns:a16="http://schemas.microsoft.com/office/drawing/2014/main" id="{BB63B7B7-76E8-4E0D-95D7-51F7E554D97F}"/>
              </a:ext>
            </a:extLst>
          </p:cNvPr>
          <p:cNvSpPr>
            <a:spLocks noGrp="1"/>
          </p:cNvSpPr>
          <p:nvPr>
            <p:ph idx="1"/>
          </p:nvPr>
        </p:nvSpPr>
        <p:spPr/>
        <p:txBody>
          <a:bodyPr/>
          <a:lstStyle/>
          <a:p>
            <a:r>
              <a:rPr lang="en-US" altLang="en-US"/>
              <a:t>Optimal search with an admissible heuristic</a:t>
            </a:r>
          </a:p>
        </p:txBody>
      </p:sp>
      <p:grpSp>
        <p:nvGrpSpPr>
          <p:cNvPr id="71684" name="Group 107">
            <a:extLst>
              <a:ext uri="{FF2B5EF4-FFF2-40B4-BE49-F238E27FC236}">
                <a16:creationId xmlns:a16="http://schemas.microsoft.com/office/drawing/2014/main" id="{D240971A-08C3-48FD-A7ED-1985BDEC0987}"/>
              </a:ext>
            </a:extLst>
          </p:cNvPr>
          <p:cNvGrpSpPr>
            <a:grpSpLocks/>
          </p:cNvGrpSpPr>
          <p:nvPr/>
        </p:nvGrpSpPr>
        <p:grpSpPr bwMode="auto">
          <a:xfrm>
            <a:off x="2743200" y="2743200"/>
            <a:ext cx="6705600" cy="3048000"/>
            <a:chOff x="768" y="1728"/>
            <a:chExt cx="4224" cy="1920"/>
          </a:xfrm>
        </p:grpSpPr>
        <p:grpSp>
          <p:nvGrpSpPr>
            <p:cNvPr id="71756" name="Group 108">
              <a:extLst>
                <a:ext uri="{FF2B5EF4-FFF2-40B4-BE49-F238E27FC236}">
                  <a16:creationId xmlns:a16="http://schemas.microsoft.com/office/drawing/2014/main" id="{0D8FB69E-A3E7-4DAF-BCC3-22719E70802F}"/>
                </a:ext>
              </a:extLst>
            </p:cNvPr>
            <p:cNvGrpSpPr>
              <a:grpSpLocks/>
            </p:cNvGrpSpPr>
            <p:nvPr/>
          </p:nvGrpSpPr>
          <p:grpSpPr bwMode="auto">
            <a:xfrm>
              <a:off x="768" y="1728"/>
              <a:ext cx="4224" cy="1920"/>
              <a:chOff x="768" y="1728"/>
              <a:chExt cx="4224" cy="1920"/>
            </a:xfrm>
          </p:grpSpPr>
          <p:grpSp>
            <p:nvGrpSpPr>
              <p:cNvPr id="71795" name="Group 109">
                <a:extLst>
                  <a:ext uri="{FF2B5EF4-FFF2-40B4-BE49-F238E27FC236}">
                    <a16:creationId xmlns:a16="http://schemas.microsoft.com/office/drawing/2014/main" id="{2C839AB7-F6D7-4697-A899-A4CBABFF7A67}"/>
                  </a:ext>
                </a:extLst>
              </p:cNvPr>
              <p:cNvGrpSpPr>
                <a:grpSpLocks/>
              </p:cNvGrpSpPr>
              <p:nvPr/>
            </p:nvGrpSpPr>
            <p:grpSpPr bwMode="auto">
              <a:xfrm>
                <a:off x="768" y="1728"/>
                <a:ext cx="4224" cy="1920"/>
                <a:chOff x="576" y="1344"/>
                <a:chExt cx="4224" cy="1920"/>
              </a:xfrm>
            </p:grpSpPr>
            <p:grpSp>
              <p:nvGrpSpPr>
                <p:cNvPr id="71798" name="Group 110">
                  <a:extLst>
                    <a:ext uri="{FF2B5EF4-FFF2-40B4-BE49-F238E27FC236}">
                      <a16:creationId xmlns:a16="http://schemas.microsoft.com/office/drawing/2014/main" id="{457D726F-BCA8-41EF-834D-A955CA51C8CF}"/>
                    </a:ext>
                  </a:extLst>
                </p:cNvPr>
                <p:cNvGrpSpPr>
                  <a:grpSpLocks/>
                </p:cNvGrpSpPr>
                <p:nvPr/>
              </p:nvGrpSpPr>
              <p:grpSpPr bwMode="auto">
                <a:xfrm>
                  <a:off x="576" y="1344"/>
                  <a:ext cx="4224" cy="1920"/>
                  <a:chOff x="576" y="1344"/>
                  <a:chExt cx="4224" cy="1920"/>
                </a:xfrm>
              </p:grpSpPr>
              <p:sp>
                <p:nvSpPr>
                  <p:cNvPr id="71816" name="Rectangle 111">
                    <a:extLst>
                      <a:ext uri="{FF2B5EF4-FFF2-40B4-BE49-F238E27FC236}">
                        <a16:creationId xmlns:a16="http://schemas.microsoft.com/office/drawing/2014/main" id="{AA57E84F-3387-4795-A2DB-4AD2DDEA0339}"/>
                      </a:ext>
                    </a:extLst>
                  </p:cNvPr>
                  <p:cNvSpPr>
                    <a:spLocks noChangeArrowheads="1"/>
                  </p:cNvSpPr>
                  <p:nvPr/>
                </p:nvSpPr>
                <p:spPr bwMode="auto">
                  <a:xfrm>
                    <a:off x="576" y="1344"/>
                    <a:ext cx="4224" cy="19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17" name="Line 112">
                    <a:extLst>
                      <a:ext uri="{FF2B5EF4-FFF2-40B4-BE49-F238E27FC236}">
                        <a16:creationId xmlns:a16="http://schemas.microsoft.com/office/drawing/2014/main" id="{49039801-C988-4585-B8C2-702C064A81E6}"/>
                      </a:ext>
                    </a:extLst>
                  </p:cNvPr>
                  <p:cNvSpPr>
                    <a:spLocks noChangeShapeType="1"/>
                  </p:cNvSpPr>
                  <p:nvPr/>
                </p:nvSpPr>
                <p:spPr bwMode="auto">
                  <a:xfrm>
                    <a:off x="960"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8" name="Line 113">
                    <a:extLst>
                      <a:ext uri="{FF2B5EF4-FFF2-40B4-BE49-F238E27FC236}">
                        <a16:creationId xmlns:a16="http://schemas.microsoft.com/office/drawing/2014/main" id="{B9CA142E-CBDD-43C3-91DB-75788DCBBA97}"/>
                      </a:ext>
                    </a:extLst>
                  </p:cNvPr>
                  <p:cNvSpPr>
                    <a:spLocks noChangeShapeType="1"/>
                  </p:cNvSpPr>
                  <p:nvPr/>
                </p:nvSpPr>
                <p:spPr bwMode="auto">
                  <a:xfrm>
                    <a:off x="1728"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9" name="Line 114">
                    <a:extLst>
                      <a:ext uri="{FF2B5EF4-FFF2-40B4-BE49-F238E27FC236}">
                        <a16:creationId xmlns:a16="http://schemas.microsoft.com/office/drawing/2014/main" id="{4CB5AD4D-7E88-49BC-B7B3-76D12DD27991}"/>
                      </a:ext>
                    </a:extLst>
                  </p:cNvPr>
                  <p:cNvSpPr>
                    <a:spLocks noChangeShapeType="1"/>
                  </p:cNvSpPr>
                  <p:nvPr/>
                </p:nvSpPr>
                <p:spPr bwMode="auto">
                  <a:xfrm>
                    <a:off x="2112"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0" name="Line 115">
                    <a:extLst>
                      <a:ext uri="{FF2B5EF4-FFF2-40B4-BE49-F238E27FC236}">
                        <a16:creationId xmlns:a16="http://schemas.microsoft.com/office/drawing/2014/main" id="{E1167E34-C24C-4765-AC63-E206D65DD7B2}"/>
                      </a:ext>
                    </a:extLst>
                  </p:cNvPr>
                  <p:cNvSpPr>
                    <a:spLocks noChangeShapeType="1"/>
                  </p:cNvSpPr>
                  <p:nvPr/>
                </p:nvSpPr>
                <p:spPr bwMode="auto">
                  <a:xfrm>
                    <a:off x="2496"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1" name="Line 116">
                    <a:extLst>
                      <a:ext uri="{FF2B5EF4-FFF2-40B4-BE49-F238E27FC236}">
                        <a16:creationId xmlns:a16="http://schemas.microsoft.com/office/drawing/2014/main" id="{106D924E-34D7-4154-9928-1AD058E58A6B}"/>
                      </a:ext>
                    </a:extLst>
                  </p:cNvPr>
                  <p:cNvSpPr>
                    <a:spLocks noChangeShapeType="1"/>
                  </p:cNvSpPr>
                  <p:nvPr/>
                </p:nvSpPr>
                <p:spPr bwMode="auto">
                  <a:xfrm>
                    <a:off x="2880"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2" name="Line 117">
                    <a:extLst>
                      <a:ext uri="{FF2B5EF4-FFF2-40B4-BE49-F238E27FC236}">
                        <a16:creationId xmlns:a16="http://schemas.microsoft.com/office/drawing/2014/main" id="{61FC25DE-0227-4CD3-8694-069094AEABD4}"/>
                      </a:ext>
                    </a:extLst>
                  </p:cNvPr>
                  <p:cNvSpPr>
                    <a:spLocks noChangeShapeType="1"/>
                  </p:cNvSpPr>
                  <p:nvPr/>
                </p:nvSpPr>
                <p:spPr bwMode="auto">
                  <a:xfrm>
                    <a:off x="3264"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3" name="Line 118">
                    <a:extLst>
                      <a:ext uri="{FF2B5EF4-FFF2-40B4-BE49-F238E27FC236}">
                        <a16:creationId xmlns:a16="http://schemas.microsoft.com/office/drawing/2014/main" id="{C8B5CC88-9753-4FBA-84E5-030B85E57A17}"/>
                      </a:ext>
                    </a:extLst>
                  </p:cNvPr>
                  <p:cNvSpPr>
                    <a:spLocks noChangeShapeType="1"/>
                  </p:cNvSpPr>
                  <p:nvPr/>
                </p:nvSpPr>
                <p:spPr bwMode="auto">
                  <a:xfrm>
                    <a:off x="3648"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4" name="Line 119">
                    <a:extLst>
                      <a:ext uri="{FF2B5EF4-FFF2-40B4-BE49-F238E27FC236}">
                        <a16:creationId xmlns:a16="http://schemas.microsoft.com/office/drawing/2014/main" id="{86291C84-9FE8-4F68-A987-BEE5CEDCD983}"/>
                      </a:ext>
                    </a:extLst>
                  </p:cNvPr>
                  <p:cNvSpPr>
                    <a:spLocks noChangeShapeType="1"/>
                  </p:cNvSpPr>
                  <p:nvPr/>
                </p:nvSpPr>
                <p:spPr bwMode="auto">
                  <a:xfrm>
                    <a:off x="4032"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5" name="Line 120">
                    <a:extLst>
                      <a:ext uri="{FF2B5EF4-FFF2-40B4-BE49-F238E27FC236}">
                        <a16:creationId xmlns:a16="http://schemas.microsoft.com/office/drawing/2014/main" id="{091661D5-83E5-43B0-93D7-76131B9309F1}"/>
                      </a:ext>
                    </a:extLst>
                  </p:cNvPr>
                  <p:cNvSpPr>
                    <a:spLocks noChangeShapeType="1"/>
                  </p:cNvSpPr>
                  <p:nvPr/>
                </p:nvSpPr>
                <p:spPr bwMode="auto">
                  <a:xfrm>
                    <a:off x="4416"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6" name="Line 121">
                    <a:extLst>
                      <a:ext uri="{FF2B5EF4-FFF2-40B4-BE49-F238E27FC236}">
                        <a16:creationId xmlns:a16="http://schemas.microsoft.com/office/drawing/2014/main" id="{B5654C8C-CCAF-491B-B5CC-8E9C6D45FF7B}"/>
                      </a:ext>
                    </a:extLst>
                  </p:cNvPr>
                  <p:cNvSpPr>
                    <a:spLocks noChangeShapeType="1"/>
                  </p:cNvSpPr>
                  <p:nvPr/>
                </p:nvSpPr>
                <p:spPr bwMode="auto">
                  <a:xfrm>
                    <a:off x="1344" y="1344"/>
                    <a:ext cx="0" cy="19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7" name="Line 122">
                    <a:extLst>
                      <a:ext uri="{FF2B5EF4-FFF2-40B4-BE49-F238E27FC236}">
                        <a16:creationId xmlns:a16="http://schemas.microsoft.com/office/drawing/2014/main" id="{AC9DAA05-2696-4C4B-86B2-80B003006CD3}"/>
                      </a:ext>
                    </a:extLst>
                  </p:cNvPr>
                  <p:cNvSpPr>
                    <a:spLocks noChangeShapeType="1"/>
                  </p:cNvSpPr>
                  <p:nvPr/>
                </p:nvSpPr>
                <p:spPr bwMode="auto">
                  <a:xfrm flipV="1">
                    <a:off x="576" y="1728"/>
                    <a:ext cx="42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8" name="Line 123">
                    <a:extLst>
                      <a:ext uri="{FF2B5EF4-FFF2-40B4-BE49-F238E27FC236}">
                        <a16:creationId xmlns:a16="http://schemas.microsoft.com/office/drawing/2014/main" id="{D7947D55-C0F0-44C8-BDDA-66D342643CFC}"/>
                      </a:ext>
                    </a:extLst>
                  </p:cNvPr>
                  <p:cNvSpPr>
                    <a:spLocks noChangeShapeType="1"/>
                  </p:cNvSpPr>
                  <p:nvPr/>
                </p:nvSpPr>
                <p:spPr bwMode="auto">
                  <a:xfrm flipV="1">
                    <a:off x="576" y="2112"/>
                    <a:ext cx="42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29" name="Line 124">
                    <a:extLst>
                      <a:ext uri="{FF2B5EF4-FFF2-40B4-BE49-F238E27FC236}">
                        <a16:creationId xmlns:a16="http://schemas.microsoft.com/office/drawing/2014/main" id="{6AF40716-1057-4E9B-9E82-642DB47E062B}"/>
                      </a:ext>
                    </a:extLst>
                  </p:cNvPr>
                  <p:cNvSpPr>
                    <a:spLocks noChangeShapeType="1"/>
                  </p:cNvSpPr>
                  <p:nvPr/>
                </p:nvSpPr>
                <p:spPr bwMode="auto">
                  <a:xfrm flipV="1">
                    <a:off x="576" y="2496"/>
                    <a:ext cx="42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30" name="Line 125">
                    <a:extLst>
                      <a:ext uri="{FF2B5EF4-FFF2-40B4-BE49-F238E27FC236}">
                        <a16:creationId xmlns:a16="http://schemas.microsoft.com/office/drawing/2014/main" id="{3677616B-77F0-49AD-85F9-BB93652E9C41}"/>
                      </a:ext>
                    </a:extLst>
                  </p:cNvPr>
                  <p:cNvSpPr>
                    <a:spLocks noChangeShapeType="1"/>
                  </p:cNvSpPr>
                  <p:nvPr/>
                </p:nvSpPr>
                <p:spPr bwMode="auto">
                  <a:xfrm flipV="1">
                    <a:off x="576" y="2880"/>
                    <a:ext cx="42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1799" name="Rectangle 126">
                  <a:extLst>
                    <a:ext uri="{FF2B5EF4-FFF2-40B4-BE49-F238E27FC236}">
                      <a16:creationId xmlns:a16="http://schemas.microsoft.com/office/drawing/2014/main" id="{66329D22-B283-4F2F-A9D2-8EE4FFB69B62}"/>
                    </a:ext>
                  </a:extLst>
                </p:cNvPr>
                <p:cNvSpPr>
                  <a:spLocks noChangeArrowheads="1"/>
                </p:cNvSpPr>
                <p:nvPr/>
              </p:nvSpPr>
              <p:spPr bwMode="auto">
                <a:xfrm>
                  <a:off x="960" y="1728"/>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0" name="Rectangle 127">
                  <a:extLst>
                    <a:ext uri="{FF2B5EF4-FFF2-40B4-BE49-F238E27FC236}">
                      <a16:creationId xmlns:a16="http://schemas.microsoft.com/office/drawing/2014/main" id="{6B68369D-35D4-46AE-9F1E-31C498534378}"/>
                    </a:ext>
                  </a:extLst>
                </p:cNvPr>
                <p:cNvSpPr>
                  <a:spLocks noChangeArrowheads="1"/>
                </p:cNvSpPr>
                <p:nvPr/>
              </p:nvSpPr>
              <p:spPr bwMode="auto">
                <a:xfrm>
                  <a:off x="1344" y="2112"/>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1" name="Rectangle 128">
                  <a:extLst>
                    <a:ext uri="{FF2B5EF4-FFF2-40B4-BE49-F238E27FC236}">
                      <a16:creationId xmlns:a16="http://schemas.microsoft.com/office/drawing/2014/main" id="{A28F7ADA-36C3-4828-92C8-6BB0BB2D48E4}"/>
                    </a:ext>
                  </a:extLst>
                </p:cNvPr>
                <p:cNvSpPr>
                  <a:spLocks noChangeArrowheads="1"/>
                </p:cNvSpPr>
                <p:nvPr/>
              </p:nvSpPr>
              <p:spPr bwMode="auto">
                <a:xfrm>
                  <a:off x="960" y="2112"/>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2" name="Rectangle 129">
                  <a:extLst>
                    <a:ext uri="{FF2B5EF4-FFF2-40B4-BE49-F238E27FC236}">
                      <a16:creationId xmlns:a16="http://schemas.microsoft.com/office/drawing/2014/main" id="{36173E50-F299-49B8-8395-FC5E5A351AB1}"/>
                    </a:ext>
                  </a:extLst>
                </p:cNvPr>
                <p:cNvSpPr>
                  <a:spLocks noChangeArrowheads="1"/>
                </p:cNvSpPr>
                <p:nvPr/>
              </p:nvSpPr>
              <p:spPr bwMode="auto">
                <a:xfrm>
                  <a:off x="3648" y="2496"/>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3" name="Rectangle 130">
                  <a:extLst>
                    <a:ext uri="{FF2B5EF4-FFF2-40B4-BE49-F238E27FC236}">
                      <a16:creationId xmlns:a16="http://schemas.microsoft.com/office/drawing/2014/main" id="{5EA870F2-B818-4509-8E40-C6EE6FAF5447}"/>
                    </a:ext>
                  </a:extLst>
                </p:cNvPr>
                <p:cNvSpPr>
                  <a:spLocks noChangeArrowheads="1"/>
                </p:cNvSpPr>
                <p:nvPr/>
              </p:nvSpPr>
              <p:spPr bwMode="auto">
                <a:xfrm>
                  <a:off x="4032" y="2496"/>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4" name="Rectangle 131">
                  <a:extLst>
                    <a:ext uri="{FF2B5EF4-FFF2-40B4-BE49-F238E27FC236}">
                      <a16:creationId xmlns:a16="http://schemas.microsoft.com/office/drawing/2014/main" id="{F674EE17-0311-47CB-A257-34257FC6DC19}"/>
                    </a:ext>
                  </a:extLst>
                </p:cNvPr>
                <p:cNvSpPr>
                  <a:spLocks noChangeArrowheads="1"/>
                </p:cNvSpPr>
                <p:nvPr/>
              </p:nvSpPr>
              <p:spPr bwMode="auto">
                <a:xfrm>
                  <a:off x="4032" y="2112"/>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5" name="Rectangle 132">
                  <a:extLst>
                    <a:ext uri="{FF2B5EF4-FFF2-40B4-BE49-F238E27FC236}">
                      <a16:creationId xmlns:a16="http://schemas.microsoft.com/office/drawing/2014/main" id="{475F4006-DB90-4E89-977D-DC0468354D04}"/>
                    </a:ext>
                  </a:extLst>
                </p:cNvPr>
                <p:cNvSpPr>
                  <a:spLocks noChangeArrowheads="1"/>
                </p:cNvSpPr>
                <p:nvPr/>
              </p:nvSpPr>
              <p:spPr bwMode="auto">
                <a:xfrm>
                  <a:off x="3648" y="1728"/>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6" name="Rectangle 133">
                  <a:extLst>
                    <a:ext uri="{FF2B5EF4-FFF2-40B4-BE49-F238E27FC236}">
                      <a16:creationId xmlns:a16="http://schemas.microsoft.com/office/drawing/2014/main" id="{4A72F59E-3E3C-4560-9296-E111C87FCB90}"/>
                    </a:ext>
                  </a:extLst>
                </p:cNvPr>
                <p:cNvSpPr>
                  <a:spLocks noChangeArrowheads="1"/>
                </p:cNvSpPr>
                <p:nvPr/>
              </p:nvSpPr>
              <p:spPr bwMode="auto">
                <a:xfrm>
                  <a:off x="4032" y="1728"/>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7" name="Rectangle 134">
                  <a:extLst>
                    <a:ext uri="{FF2B5EF4-FFF2-40B4-BE49-F238E27FC236}">
                      <a16:creationId xmlns:a16="http://schemas.microsoft.com/office/drawing/2014/main" id="{046B6481-9A92-4A6D-9C91-3E93C4E46A24}"/>
                    </a:ext>
                  </a:extLst>
                </p:cNvPr>
                <p:cNvSpPr>
                  <a:spLocks noChangeArrowheads="1"/>
                </p:cNvSpPr>
                <p:nvPr/>
              </p:nvSpPr>
              <p:spPr bwMode="auto">
                <a:xfrm>
                  <a:off x="3264" y="1728"/>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8" name="Rectangle 135">
                  <a:extLst>
                    <a:ext uri="{FF2B5EF4-FFF2-40B4-BE49-F238E27FC236}">
                      <a16:creationId xmlns:a16="http://schemas.microsoft.com/office/drawing/2014/main" id="{5F74C3E4-31D5-4C43-8C8D-09C2FDF794B2}"/>
                    </a:ext>
                  </a:extLst>
                </p:cNvPr>
                <p:cNvSpPr>
                  <a:spLocks noChangeArrowheads="1"/>
                </p:cNvSpPr>
                <p:nvPr/>
              </p:nvSpPr>
              <p:spPr bwMode="auto">
                <a:xfrm>
                  <a:off x="2880" y="1728"/>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09" name="Rectangle 136">
                  <a:extLst>
                    <a:ext uri="{FF2B5EF4-FFF2-40B4-BE49-F238E27FC236}">
                      <a16:creationId xmlns:a16="http://schemas.microsoft.com/office/drawing/2014/main" id="{18E2EFA8-ABD3-44F7-926A-9CDAEB7C7581}"/>
                    </a:ext>
                  </a:extLst>
                </p:cNvPr>
                <p:cNvSpPr>
                  <a:spLocks noChangeArrowheads="1"/>
                </p:cNvSpPr>
                <p:nvPr/>
              </p:nvSpPr>
              <p:spPr bwMode="auto">
                <a:xfrm>
                  <a:off x="2496" y="1728"/>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10" name="Rectangle 137">
                  <a:extLst>
                    <a:ext uri="{FF2B5EF4-FFF2-40B4-BE49-F238E27FC236}">
                      <a16:creationId xmlns:a16="http://schemas.microsoft.com/office/drawing/2014/main" id="{DAB4336A-E9C9-495B-80DC-2AE8B116018F}"/>
                    </a:ext>
                  </a:extLst>
                </p:cNvPr>
                <p:cNvSpPr>
                  <a:spLocks noChangeArrowheads="1"/>
                </p:cNvSpPr>
                <p:nvPr/>
              </p:nvSpPr>
              <p:spPr bwMode="auto">
                <a:xfrm>
                  <a:off x="1728" y="2496"/>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11" name="Rectangle 138">
                  <a:extLst>
                    <a:ext uri="{FF2B5EF4-FFF2-40B4-BE49-F238E27FC236}">
                      <a16:creationId xmlns:a16="http://schemas.microsoft.com/office/drawing/2014/main" id="{EEF5CE0F-9B3D-44B7-B804-8087454A305B}"/>
                    </a:ext>
                  </a:extLst>
                </p:cNvPr>
                <p:cNvSpPr>
                  <a:spLocks noChangeArrowheads="1"/>
                </p:cNvSpPr>
                <p:nvPr/>
              </p:nvSpPr>
              <p:spPr bwMode="auto">
                <a:xfrm>
                  <a:off x="2112" y="2496"/>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12" name="Rectangle 139">
                  <a:extLst>
                    <a:ext uri="{FF2B5EF4-FFF2-40B4-BE49-F238E27FC236}">
                      <a16:creationId xmlns:a16="http://schemas.microsoft.com/office/drawing/2014/main" id="{689D5615-DE33-45D9-BD61-605D9FFDC21F}"/>
                    </a:ext>
                  </a:extLst>
                </p:cNvPr>
                <p:cNvSpPr>
                  <a:spLocks noChangeArrowheads="1"/>
                </p:cNvSpPr>
                <p:nvPr/>
              </p:nvSpPr>
              <p:spPr bwMode="auto">
                <a:xfrm>
                  <a:off x="2496" y="2496"/>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13" name="Rectangle 140">
                  <a:extLst>
                    <a:ext uri="{FF2B5EF4-FFF2-40B4-BE49-F238E27FC236}">
                      <a16:creationId xmlns:a16="http://schemas.microsoft.com/office/drawing/2014/main" id="{055098A6-57E8-421D-BF3F-4BD9235010CA}"/>
                    </a:ext>
                  </a:extLst>
                </p:cNvPr>
                <p:cNvSpPr>
                  <a:spLocks noChangeArrowheads="1"/>
                </p:cNvSpPr>
                <p:nvPr/>
              </p:nvSpPr>
              <p:spPr bwMode="auto">
                <a:xfrm>
                  <a:off x="2880" y="2496"/>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14" name="Rectangle 141">
                  <a:extLst>
                    <a:ext uri="{FF2B5EF4-FFF2-40B4-BE49-F238E27FC236}">
                      <a16:creationId xmlns:a16="http://schemas.microsoft.com/office/drawing/2014/main" id="{40FB177E-02C6-4CFB-A2A9-846BC87D15E9}"/>
                    </a:ext>
                  </a:extLst>
                </p:cNvPr>
                <p:cNvSpPr>
                  <a:spLocks noChangeArrowheads="1"/>
                </p:cNvSpPr>
                <p:nvPr/>
              </p:nvSpPr>
              <p:spPr bwMode="auto">
                <a:xfrm>
                  <a:off x="3264" y="2496"/>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815" name="Rectangle 142">
                  <a:extLst>
                    <a:ext uri="{FF2B5EF4-FFF2-40B4-BE49-F238E27FC236}">
                      <a16:creationId xmlns:a16="http://schemas.microsoft.com/office/drawing/2014/main" id="{467B6A3F-1BBF-4423-AC4C-BA9B9C906890}"/>
                    </a:ext>
                  </a:extLst>
                </p:cNvPr>
                <p:cNvSpPr>
                  <a:spLocks noChangeArrowheads="1"/>
                </p:cNvSpPr>
                <p:nvPr/>
              </p:nvSpPr>
              <p:spPr bwMode="auto">
                <a:xfrm>
                  <a:off x="1344" y="2496"/>
                  <a:ext cx="384" cy="384"/>
                </a:xfrm>
                <a:prstGeom prst="rect">
                  <a:avLst/>
                </a:prstGeom>
                <a:solidFill>
                  <a:srgbClr val="777777"/>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grpSp>
          <p:sp>
            <p:nvSpPr>
              <p:cNvPr id="71796" name="Rectangle 143">
                <a:extLst>
                  <a:ext uri="{FF2B5EF4-FFF2-40B4-BE49-F238E27FC236}">
                    <a16:creationId xmlns:a16="http://schemas.microsoft.com/office/drawing/2014/main" id="{62A309BA-5E28-4EC8-B0B9-4A09A59F3F0E}"/>
                  </a:ext>
                </a:extLst>
              </p:cNvPr>
              <p:cNvSpPr>
                <a:spLocks noChangeArrowheads="1"/>
              </p:cNvSpPr>
              <p:nvPr/>
            </p:nvSpPr>
            <p:spPr bwMode="auto">
              <a:xfrm>
                <a:off x="768" y="2880"/>
                <a:ext cx="384" cy="384"/>
              </a:xfrm>
              <a:prstGeom prst="rect">
                <a:avLst/>
              </a:prstGeom>
              <a:solidFill>
                <a:srgbClr val="FF330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1797" name="Rectangle 144">
                <a:extLst>
                  <a:ext uri="{FF2B5EF4-FFF2-40B4-BE49-F238E27FC236}">
                    <a16:creationId xmlns:a16="http://schemas.microsoft.com/office/drawing/2014/main" id="{2371EDB3-2F87-46CF-96F0-F15D41737022}"/>
                  </a:ext>
                </a:extLst>
              </p:cNvPr>
              <p:cNvSpPr>
                <a:spLocks noChangeArrowheads="1"/>
              </p:cNvSpPr>
              <p:nvPr/>
            </p:nvSpPr>
            <p:spPr bwMode="auto">
              <a:xfrm>
                <a:off x="3072" y="2496"/>
                <a:ext cx="384" cy="384"/>
              </a:xfrm>
              <a:prstGeom prst="rect">
                <a:avLst/>
              </a:prstGeom>
              <a:solidFill>
                <a:srgbClr val="33CC33"/>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grpSp>
        <p:sp>
          <p:nvSpPr>
            <p:cNvPr id="71757" name="Text Box 145">
              <a:extLst>
                <a:ext uri="{FF2B5EF4-FFF2-40B4-BE49-F238E27FC236}">
                  <a16:creationId xmlns:a16="http://schemas.microsoft.com/office/drawing/2014/main" id="{0C7091D3-F079-44E0-964A-42E19F6B4F17}"/>
                </a:ext>
              </a:extLst>
            </p:cNvPr>
            <p:cNvSpPr txBox="1">
              <a:spLocks noChangeArrowheads="1"/>
            </p:cNvSpPr>
            <p:nvPr/>
          </p:nvSpPr>
          <p:spPr bwMode="auto">
            <a:xfrm>
              <a:off x="3120" y="255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0</a:t>
              </a:r>
            </a:p>
          </p:txBody>
        </p:sp>
        <p:sp>
          <p:nvSpPr>
            <p:cNvPr id="71758" name="Text Box 146">
              <a:extLst>
                <a:ext uri="{FF2B5EF4-FFF2-40B4-BE49-F238E27FC236}">
                  <a16:creationId xmlns:a16="http://schemas.microsoft.com/office/drawing/2014/main" id="{28E0A014-D459-4646-905C-3B5165272CAC}"/>
                </a:ext>
              </a:extLst>
            </p:cNvPr>
            <p:cNvSpPr txBox="1">
              <a:spLocks noChangeArrowheads="1"/>
            </p:cNvSpPr>
            <p:nvPr/>
          </p:nvSpPr>
          <p:spPr bwMode="auto">
            <a:xfrm>
              <a:off x="3888" y="255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a:t>
              </a:r>
            </a:p>
          </p:txBody>
        </p:sp>
        <p:sp>
          <p:nvSpPr>
            <p:cNvPr id="71759" name="Text Box 147">
              <a:extLst>
                <a:ext uri="{FF2B5EF4-FFF2-40B4-BE49-F238E27FC236}">
                  <a16:creationId xmlns:a16="http://schemas.microsoft.com/office/drawing/2014/main" id="{F81513E5-880A-4562-920A-A222C7E6C7B4}"/>
                </a:ext>
              </a:extLst>
            </p:cNvPr>
            <p:cNvSpPr txBox="1">
              <a:spLocks noChangeArrowheads="1"/>
            </p:cNvSpPr>
            <p:nvPr/>
          </p:nvSpPr>
          <p:spPr bwMode="auto">
            <a:xfrm>
              <a:off x="3504" y="2552"/>
              <a:ext cx="2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1</a:t>
              </a:r>
            </a:p>
          </p:txBody>
        </p:sp>
        <p:sp>
          <p:nvSpPr>
            <p:cNvPr id="71760" name="Text Box 148">
              <a:extLst>
                <a:ext uri="{FF2B5EF4-FFF2-40B4-BE49-F238E27FC236}">
                  <a16:creationId xmlns:a16="http://schemas.microsoft.com/office/drawing/2014/main" id="{A64CA111-9B81-4D3A-A0DA-41002A7BC73F}"/>
                </a:ext>
              </a:extLst>
            </p:cNvPr>
            <p:cNvSpPr txBox="1">
              <a:spLocks noChangeArrowheads="1"/>
            </p:cNvSpPr>
            <p:nvPr/>
          </p:nvSpPr>
          <p:spPr bwMode="auto">
            <a:xfrm>
              <a:off x="2736" y="2552"/>
              <a:ext cx="2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1</a:t>
              </a:r>
            </a:p>
          </p:txBody>
        </p:sp>
        <p:sp>
          <p:nvSpPr>
            <p:cNvPr id="71761" name="Text Box 149">
              <a:extLst>
                <a:ext uri="{FF2B5EF4-FFF2-40B4-BE49-F238E27FC236}">
                  <a16:creationId xmlns:a16="http://schemas.microsoft.com/office/drawing/2014/main" id="{AC244421-80E0-45FF-B6F9-6537382E0FB4}"/>
                </a:ext>
              </a:extLst>
            </p:cNvPr>
            <p:cNvSpPr txBox="1">
              <a:spLocks noChangeArrowheads="1"/>
            </p:cNvSpPr>
            <p:nvPr/>
          </p:nvSpPr>
          <p:spPr bwMode="auto">
            <a:xfrm>
              <a:off x="1968"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a:t>
              </a:r>
            </a:p>
          </p:txBody>
        </p:sp>
        <p:sp>
          <p:nvSpPr>
            <p:cNvPr id="71762" name="Text Box 150">
              <a:extLst>
                <a:ext uri="{FF2B5EF4-FFF2-40B4-BE49-F238E27FC236}">
                  <a16:creationId xmlns:a16="http://schemas.microsoft.com/office/drawing/2014/main" id="{821287D9-B4B8-465E-B6FB-964564E1C39C}"/>
                </a:ext>
              </a:extLst>
            </p:cNvPr>
            <p:cNvSpPr txBox="1">
              <a:spLocks noChangeArrowheads="1"/>
            </p:cNvSpPr>
            <p:nvPr/>
          </p:nvSpPr>
          <p:spPr bwMode="auto">
            <a:xfrm>
              <a:off x="816"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8</a:t>
              </a:r>
            </a:p>
          </p:txBody>
        </p:sp>
        <p:sp>
          <p:nvSpPr>
            <p:cNvPr id="71763" name="Text Box 151">
              <a:extLst>
                <a:ext uri="{FF2B5EF4-FFF2-40B4-BE49-F238E27FC236}">
                  <a16:creationId xmlns:a16="http://schemas.microsoft.com/office/drawing/2014/main" id="{F7F7A03B-0515-45DA-897B-C668A375D49E}"/>
                </a:ext>
              </a:extLst>
            </p:cNvPr>
            <p:cNvSpPr txBox="1">
              <a:spLocks noChangeArrowheads="1"/>
            </p:cNvSpPr>
            <p:nvPr/>
          </p:nvSpPr>
          <p:spPr bwMode="auto">
            <a:xfrm>
              <a:off x="1200"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a:t>
              </a:r>
            </a:p>
          </p:txBody>
        </p:sp>
        <p:sp>
          <p:nvSpPr>
            <p:cNvPr id="71764" name="Text Box 152">
              <a:extLst>
                <a:ext uri="{FF2B5EF4-FFF2-40B4-BE49-F238E27FC236}">
                  <a16:creationId xmlns:a16="http://schemas.microsoft.com/office/drawing/2014/main" id="{2A5AC59D-E614-4A7B-B6A4-7AF74D02076D}"/>
                </a:ext>
              </a:extLst>
            </p:cNvPr>
            <p:cNvSpPr txBox="1">
              <a:spLocks noChangeArrowheads="1"/>
            </p:cNvSpPr>
            <p:nvPr/>
          </p:nvSpPr>
          <p:spPr bwMode="auto">
            <a:xfrm>
              <a:off x="816" y="293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a:t>
              </a:r>
            </a:p>
          </p:txBody>
        </p:sp>
        <p:sp>
          <p:nvSpPr>
            <p:cNvPr id="71765" name="Text Box 153">
              <a:extLst>
                <a:ext uri="{FF2B5EF4-FFF2-40B4-BE49-F238E27FC236}">
                  <a16:creationId xmlns:a16="http://schemas.microsoft.com/office/drawing/2014/main" id="{28ADE849-1688-4FF6-ACAD-9871E0E8FFE4}"/>
                </a:ext>
              </a:extLst>
            </p:cNvPr>
            <p:cNvSpPr txBox="1">
              <a:spLocks noChangeArrowheads="1"/>
            </p:cNvSpPr>
            <p:nvPr/>
          </p:nvSpPr>
          <p:spPr bwMode="auto">
            <a:xfrm>
              <a:off x="2352" y="216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a:t>
              </a:r>
            </a:p>
          </p:txBody>
        </p:sp>
        <p:sp>
          <p:nvSpPr>
            <p:cNvPr id="71766" name="Text Box 154">
              <a:extLst>
                <a:ext uri="{FF2B5EF4-FFF2-40B4-BE49-F238E27FC236}">
                  <a16:creationId xmlns:a16="http://schemas.microsoft.com/office/drawing/2014/main" id="{875334AD-BA3D-4424-AC93-23331CDA86D8}"/>
                </a:ext>
              </a:extLst>
            </p:cNvPr>
            <p:cNvSpPr txBox="1">
              <a:spLocks noChangeArrowheads="1"/>
            </p:cNvSpPr>
            <p:nvPr/>
          </p:nvSpPr>
          <p:spPr bwMode="auto">
            <a:xfrm>
              <a:off x="2352"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a:t>
              </a:r>
            </a:p>
          </p:txBody>
        </p:sp>
        <p:sp>
          <p:nvSpPr>
            <p:cNvPr id="71767" name="Text Box 155">
              <a:extLst>
                <a:ext uri="{FF2B5EF4-FFF2-40B4-BE49-F238E27FC236}">
                  <a16:creationId xmlns:a16="http://schemas.microsoft.com/office/drawing/2014/main" id="{A2A478F9-F762-4485-8AD0-B7DC4F7B119A}"/>
                </a:ext>
              </a:extLst>
            </p:cNvPr>
            <p:cNvSpPr txBox="1">
              <a:spLocks noChangeArrowheads="1"/>
            </p:cNvSpPr>
            <p:nvPr/>
          </p:nvSpPr>
          <p:spPr bwMode="auto">
            <a:xfrm>
              <a:off x="1200"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a:t>
              </a:r>
            </a:p>
          </p:txBody>
        </p:sp>
        <p:sp>
          <p:nvSpPr>
            <p:cNvPr id="71768" name="Text Box 156">
              <a:extLst>
                <a:ext uri="{FF2B5EF4-FFF2-40B4-BE49-F238E27FC236}">
                  <a16:creationId xmlns:a16="http://schemas.microsoft.com/office/drawing/2014/main" id="{8FE02E72-774D-4181-A520-EA844CAB7C5D}"/>
                </a:ext>
              </a:extLst>
            </p:cNvPr>
            <p:cNvSpPr txBox="1">
              <a:spLocks noChangeArrowheads="1"/>
            </p:cNvSpPr>
            <p:nvPr/>
          </p:nvSpPr>
          <p:spPr bwMode="auto">
            <a:xfrm>
              <a:off x="1584"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a:t>
              </a:r>
            </a:p>
          </p:txBody>
        </p:sp>
        <p:sp>
          <p:nvSpPr>
            <p:cNvPr id="71769" name="Text Box 157">
              <a:extLst>
                <a:ext uri="{FF2B5EF4-FFF2-40B4-BE49-F238E27FC236}">
                  <a16:creationId xmlns:a16="http://schemas.microsoft.com/office/drawing/2014/main" id="{5EEEDA87-5D1F-4A97-A260-F16C3DB6503D}"/>
                </a:ext>
              </a:extLst>
            </p:cNvPr>
            <p:cNvSpPr txBox="1">
              <a:spLocks noChangeArrowheads="1"/>
            </p:cNvSpPr>
            <p:nvPr/>
          </p:nvSpPr>
          <p:spPr bwMode="auto">
            <a:xfrm>
              <a:off x="816" y="216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a:t>
              </a:r>
            </a:p>
          </p:txBody>
        </p:sp>
        <p:sp>
          <p:nvSpPr>
            <p:cNvPr id="71770" name="Text Box 158">
              <a:extLst>
                <a:ext uri="{FF2B5EF4-FFF2-40B4-BE49-F238E27FC236}">
                  <a16:creationId xmlns:a16="http://schemas.microsoft.com/office/drawing/2014/main" id="{7E85E217-CFA2-41CD-86CA-9E7ADA6B3242}"/>
                </a:ext>
              </a:extLst>
            </p:cNvPr>
            <p:cNvSpPr txBox="1">
              <a:spLocks noChangeArrowheads="1"/>
            </p:cNvSpPr>
            <p:nvPr/>
          </p:nvSpPr>
          <p:spPr bwMode="auto">
            <a:xfrm>
              <a:off x="816" y="255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a:t>
              </a:r>
            </a:p>
          </p:txBody>
        </p:sp>
        <p:sp>
          <p:nvSpPr>
            <p:cNvPr id="71771" name="Text Box 159">
              <a:extLst>
                <a:ext uri="{FF2B5EF4-FFF2-40B4-BE49-F238E27FC236}">
                  <a16:creationId xmlns:a16="http://schemas.microsoft.com/office/drawing/2014/main" id="{D9912524-47F0-48C3-B4BC-1D207645345A}"/>
                </a:ext>
              </a:extLst>
            </p:cNvPr>
            <p:cNvSpPr txBox="1">
              <a:spLocks noChangeArrowheads="1"/>
            </p:cNvSpPr>
            <p:nvPr/>
          </p:nvSpPr>
          <p:spPr bwMode="auto">
            <a:xfrm>
              <a:off x="1968" y="255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a:t>
              </a:r>
            </a:p>
          </p:txBody>
        </p:sp>
        <p:sp>
          <p:nvSpPr>
            <p:cNvPr id="71772" name="Text Box 160">
              <a:extLst>
                <a:ext uri="{FF2B5EF4-FFF2-40B4-BE49-F238E27FC236}">
                  <a16:creationId xmlns:a16="http://schemas.microsoft.com/office/drawing/2014/main" id="{296AB444-0C3D-4B2A-B2C3-777A49D06288}"/>
                </a:ext>
              </a:extLst>
            </p:cNvPr>
            <p:cNvSpPr txBox="1">
              <a:spLocks noChangeArrowheads="1"/>
            </p:cNvSpPr>
            <p:nvPr/>
          </p:nvSpPr>
          <p:spPr bwMode="auto">
            <a:xfrm>
              <a:off x="2352" y="255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a:t>
              </a:r>
            </a:p>
          </p:txBody>
        </p:sp>
        <p:sp>
          <p:nvSpPr>
            <p:cNvPr id="71773" name="Text Box 161">
              <a:extLst>
                <a:ext uri="{FF2B5EF4-FFF2-40B4-BE49-F238E27FC236}">
                  <a16:creationId xmlns:a16="http://schemas.microsoft.com/office/drawing/2014/main" id="{9CDC874B-56CB-499F-A548-12212F3D51FE}"/>
                </a:ext>
              </a:extLst>
            </p:cNvPr>
            <p:cNvSpPr txBox="1">
              <a:spLocks noChangeArrowheads="1"/>
            </p:cNvSpPr>
            <p:nvPr/>
          </p:nvSpPr>
          <p:spPr bwMode="auto">
            <a:xfrm>
              <a:off x="816"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8</a:t>
              </a:r>
            </a:p>
          </p:txBody>
        </p:sp>
        <p:sp>
          <p:nvSpPr>
            <p:cNvPr id="71774" name="Text Box 162">
              <a:extLst>
                <a:ext uri="{FF2B5EF4-FFF2-40B4-BE49-F238E27FC236}">
                  <a16:creationId xmlns:a16="http://schemas.microsoft.com/office/drawing/2014/main" id="{DEDCF6BC-5CFD-4585-B380-0CAE455372C9}"/>
                </a:ext>
              </a:extLst>
            </p:cNvPr>
            <p:cNvSpPr txBox="1">
              <a:spLocks noChangeArrowheads="1"/>
            </p:cNvSpPr>
            <p:nvPr/>
          </p:nvSpPr>
          <p:spPr bwMode="auto">
            <a:xfrm>
              <a:off x="1200" y="293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a:t>
              </a:r>
            </a:p>
          </p:txBody>
        </p:sp>
        <p:sp>
          <p:nvSpPr>
            <p:cNvPr id="71775" name="Text Box 163">
              <a:extLst>
                <a:ext uri="{FF2B5EF4-FFF2-40B4-BE49-F238E27FC236}">
                  <a16:creationId xmlns:a16="http://schemas.microsoft.com/office/drawing/2014/main" id="{5325D449-B957-4E93-99C4-7867F3EDEAA0}"/>
                </a:ext>
              </a:extLst>
            </p:cNvPr>
            <p:cNvSpPr txBox="1">
              <a:spLocks noChangeArrowheads="1"/>
            </p:cNvSpPr>
            <p:nvPr/>
          </p:nvSpPr>
          <p:spPr bwMode="auto">
            <a:xfrm>
              <a:off x="1968" y="216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a:t>
              </a:r>
            </a:p>
          </p:txBody>
        </p:sp>
        <p:sp>
          <p:nvSpPr>
            <p:cNvPr id="71776" name="Text Box 164">
              <a:extLst>
                <a:ext uri="{FF2B5EF4-FFF2-40B4-BE49-F238E27FC236}">
                  <a16:creationId xmlns:a16="http://schemas.microsoft.com/office/drawing/2014/main" id="{07E23B89-BFFE-4F69-BD6F-748DA5709116}"/>
                </a:ext>
              </a:extLst>
            </p:cNvPr>
            <p:cNvSpPr txBox="1">
              <a:spLocks noChangeArrowheads="1"/>
            </p:cNvSpPr>
            <p:nvPr/>
          </p:nvSpPr>
          <p:spPr bwMode="auto">
            <a:xfrm>
              <a:off x="1584" y="216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a:t>
              </a:r>
            </a:p>
          </p:txBody>
        </p:sp>
        <p:sp>
          <p:nvSpPr>
            <p:cNvPr id="71777" name="Text Box 165">
              <a:extLst>
                <a:ext uri="{FF2B5EF4-FFF2-40B4-BE49-F238E27FC236}">
                  <a16:creationId xmlns:a16="http://schemas.microsoft.com/office/drawing/2014/main" id="{7AD5EF14-FDF3-40A4-8848-4E2D19B99AE4}"/>
                </a:ext>
              </a:extLst>
            </p:cNvPr>
            <p:cNvSpPr txBox="1">
              <a:spLocks noChangeArrowheads="1"/>
            </p:cNvSpPr>
            <p:nvPr/>
          </p:nvSpPr>
          <p:spPr bwMode="auto">
            <a:xfrm>
              <a:off x="3120"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a:t>
              </a:r>
            </a:p>
          </p:txBody>
        </p:sp>
        <p:sp>
          <p:nvSpPr>
            <p:cNvPr id="71778" name="Text Box 166">
              <a:extLst>
                <a:ext uri="{FF2B5EF4-FFF2-40B4-BE49-F238E27FC236}">
                  <a16:creationId xmlns:a16="http://schemas.microsoft.com/office/drawing/2014/main" id="{00273C57-0AF2-4CAF-B58D-3CFC3C7B1AF9}"/>
                </a:ext>
              </a:extLst>
            </p:cNvPr>
            <p:cNvSpPr txBox="1">
              <a:spLocks noChangeArrowheads="1"/>
            </p:cNvSpPr>
            <p:nvPr/>
          </p:nvSpPr>
          <p:spPr bwMode="auto">
            <a:xfrm>
              <a:off x="2736"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a:t>
              </a:r>
            </a:p>
          </p:txBody>
        </p:sp>
        <p:sp>
          <p:nvSpPr>
            <p:cNvPr id="71779" name="Text Box 167">
              <a:extLst>
                <a:ext uri="{FF2B5EF4-FFF2-40B4-BE49-F238E27FC236}">
                  <a16:creationId xmlns:a16="http://schemas.microsoft.com/office/drawing/2014/main" id="{46142030-86F8-40E3-B306-90CAD9E790E6}"/>
                </a:ext>
              </a:extLst>
            </p:cNvPr>
            <p:cNvSpPr txBox="1">
              <a:spLocks noChangeArrowheads="1"/>
            </p:cNvSpPr>
            <p:nvPr/>
          </p:nvSpPr>
          <p:spPr bwMode="auto">
            <a:xfrm>
              <a:off x="3504"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a:t>
              </a:r>
            </a:p>
          </p:txBody>
        </p:sp>
        <p:sp>
          <p:nvSpPr>
            <p:cNvPr id="71780" name="Text Box 168">
              <a:extLst>
                <a:ext uri="{FF2B5EF4-FFF2-40B4-BE49-F238E27FC236}">
                  <a16:creationId xmlns:a16="http://schemas.microsoft.com/office/drawing/2014/main" id="{01131947-379D-4B67-AF32-B1FAFEAC3649}"/>
                </a:ext>
              </a:extLst>
            </p:cNvPr>
            <p:cNvSpPr txBox="1">
              <a:spLocks noChangeArrowheads="1"/>
            </p:cNvSpPr>
            <p:nvPr/>
          </p:nvSpPr>
          <p:spPr bwMode="auto">
            <a:xfrm>
              <a:off x="2736"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a:t>
              </a:r>
            </a:p>
          </p:txBody>
        </p:sp>
        <p:sp>
          <p:nvSpPr>
            <p:cNvPr id="71781" name="Text Box 169">
              <a:extLst>
                <a:ext uri="{FF2B5EF4-FFF2-40B4-BE49-F238E27FC236}">
                  <a16:creationId xmlns:a16="http://schemas.microsoft.com/office/drawing/2014/main" id="{AA8CD897-AEB0-449D-91C0-0792A00ABD14}"/>
                </a:ext>
              </a:extLst>
            </p:cNvPr>
            <p:cNvSpPr txBox="1">
              <a:spLocks noChangeArrowheads="1"/>
            </p:cNvSpPr>
            <p:nvPr/>
          </p:nvSpPr>
          <p:spPr bwMode="auto">
            <a:xfrm>
              <a:off x="1584"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a:t>
              </a:r>
            </a:p>
          </p:txBody>
        </p:sp>
        <p:sp>
          <p:nvSpPr>
            <p:cNvPr id="71782" name="Text Box 170">
              <a:extLst>
                <a:ext uri="{FF2B5EF4-FFF2-40B4-BE49-F238E27FC236}">
                  <a16:creationId xmlns:a16="http://schemas.microsoft.com/office/drawing/2014/main" id="{6B5AA210-DC11-4A7B-9C29-5115ADABC058}"/>
                </a:ext>
              </a:extLst>
            </p:cNvPr>
            <p:cNvSpPr txBox="1">
              <a:spLocks noChangeArrowheads="1"/>
            </p:cNvSpPr>
            <p:nvPr/>
          </p:nvSpPr>
          <p:spPr bwMode="auto">
            <a:xfrm>
              <a:off x="1968"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a:t>
              </a:r>
            </a:p>
          </p:txBody>
        </p:sp>
        <p:sp>
          <p:nvSpPr>
            <p:cNvPr id="71783" name="Text Box 171">
              <a:extLst>
                <a:ext uri="{FF2B5EF4-FFF2-40B4-BE49-F238E27FC236}">
                  <a16:creationId xmlns:a16="http://schemas.microsoft.com/office/drawing/2014/main" id="{F2058597-457C-4657-AB0D-7974013DD488}"/>
                </a:ext>
              </a:extLst>
            </p:cNvPr>
            <p:cNvSpPr txBox="1">
              <a:spLocks noChangeArrowheads="1"/>
            </p:cNvSpPr>
            <p:nvPr/>
          </p:nvSpPr>
          <p:spPr bwMode="auto">
            <a:xfrm>
              <a:off x="3120"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a:t>
              </a:r>
            </a:p>
          </p:txBody>
        </p:sp>
        <p:sp>
          <p:nvSpPr>
            <p:cNvPr id="71784" name="Text Box 172">
              <a:extLst>
                <a:ext uri="{FF2B5EF4-FFF2-40B4-BE49-F238E27FC236}">
                  <a16:creationId xmlns:a16="http://schemas.microsoft.com/office/drawing/2014/main" id="{57FB390D-1EA2-432A-8439-2E47DC12751B}"/>
                </a:ext>
              </a:extLst>
            </p:cNvPr>
            <p:cNvSpPr txBox="1">
              <a:spLocks noChangeArrowheads="1"/>
            </p:cNvSpPr>
            <p:nvPr/>
          </p:nvSpPr>
          <p:spPr bwMode="auto">
            <a:xfrm>
              <a:off x="2352"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a:t>
              </a:r>
            </a:p>
          </p:txBody>
        </p:sp>
        <p:sp>
          <p:nvSpPr>
            <p:cNvPr id="71785" name="Text Box 173">
              <a:extLst>
                <a:ext uri="{FF2B5EF4-FFF2-40B4-BE49-F238E27FC236}">
                  <a16:creationId xmlns:a16="http://schemas.microsoft.com/office/drawing/2014/main" id="{5854B95D-78C9-413B-B79B-EDEE7123BBEC}"/>
                </a:ext>
              </a:extLst>
            </p:cNvPr>
            <p:cNvSpPr txBox="1">
              <a:spLocks noChangeArrowheads="1"/>
            </p:cNvSpPr>
            <p:nvPr/>
          </p:nvSpPr>
          <p:spPr bwMode="auto">
            <a:xfrm>
              <a:off x="3888"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a:t>
              </a:r>
            </a:p>
          </p:txBody>
        </p:sp>
        <p:sp>
          <p:nvSpPr>
            <p:cNvPr id="71786" name="Text Box 174">
              <a:extLst>
                <a:ext uri="{FF2B5EF4-FFF2-40B4-BE49-F238E27FC236}">
                  <a16:creationId xmlns:a16="http://schemas.microsoft.com/office/drawing/2014/main" id="{974EF154-D32F-4A17-9973-0B47C786FF0F}"/>
                </a:ext>
              </a:extLst>
            </p:cNvPr>
            <p:cNvSpPr txBox="1">
              <a:spLocks noChangeArrowheads="1"/>
            </p:cNvSpPr>
            <p:nvPr/>
          </p:nvSpPr>
          <p:spPr bwMode="auto">
            <a:xfrm>
              <a:off x="3504"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a:t>
              </a:r>
            </a:p>
          </p:txBody>
        </p:sp>
        <p:sp>
          <p:nvSpPr>
            <p:cNvPr id="71787" name="Text Box 175">
              <a:extLst>
                <a:ext uri="{FF2B5EF4-FFF2-40B4-BE49-F238E27FC236}">
                  <a16:creationId xmlns:a16="http://schemas.microsoft.com/office/drawing/2014/main" id="{77B4D388-8DA4-4C38-967C-D4A41E004CF9}"/>
                </a:ext>
              </a:extLst>
            </p:cNvPr>
            <p:cNvSpPr txBox="1">
              <a:spLocks noChangeArrowheads="1"/>
            </p:cNvSpPr>
            <p:nvPr/>
          </p:nvSpPr>
          <p:spPr bwMode="auto">
            <a:xfrm>
              <a:off x="4272"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a:t>
              </a:r>
            </a:p>
          </p:txBody>
        </p:sp>
        <p:sp>
          <p:nvSpPr>
            <p:cNvPr id="71788" name="Text Box 176">
              <a:extLst>
                <a:ext uri="{FF2B5EF4-FFF2-40B4-BE49-F238E27FC236}">
                  <a16:creationId xmlns:a16="http://schemas.microsoft.com/office/drawing/2014/main" id="{27CFA305-BC93-4D76-9AAF-A392F1FE9D91}"/>
                </a:ext>
              </a:extLst>
            </p:cNvPr>
            <p:cNvSpPr txBox="1">
              <a:spLocks noChangeArrowheads="1"/>
            </p:cNvSpPr>
            <p:nvPr/>
          </p:nvSpPr>
          <p:spPr bwMode="auto">
            <a:xfrm>
              <a:off x="4272"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a:t>
              </a:r>
            </a:p>
          </p:txBody>
        </p:sp>
        <p:sp>
          <p:nvSpPr>
            <p:cNvPr id="71789" name="Text Box 177">
              <a:extLst>
                <a:ext uri="{FF2B5EF4-FFF2-40B4-BE49-F238E27FC236}">
                  <a16:creationId xmlns:a16="http://schemas.microsoft.com/office/drawing/2014/main" id="{C0C6B968-B874-48E8-A679-52ADDAC71F75}"/>
                </a:ext>
              </a:extLst>
            </p:cNvPr>
            <p:cNvSpPr txBox="1">
              <a:spLocks noChangeArrowheads="1"/>
            </p:cNvSpPr>
            <p:nvPr/>
          </p:nvSpPr>
          <p:spPr bwMode="auto">
            <a:xfrm>
              <a:off x="3888"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a:t>
              </a:r>
            </a:p>
          </p:txBody>
        </p:sp>
        <p:sp>
          <p:nvSpPr>
            <p:cNvPr id="71790" name="Text Box 178">
              <a:extLst>
                <a:ext uri="{FF2B5EF4-FFF2-40B4-BE49-F238E27FC236}">
                  <a16:creationId xmlns:a16="http://schemas.microsoft.com/office/drawing/2014/main" id="{53B2D330-04B1-4C14-9A9A-B723FE23B980}"/>
                </a:ext>
              </a:extLst>
            </p:cNvPr>
            <p:cNvSpPr txBox="1">
              <a:spLocks noChangeArrowheads="1"/>
            </p:cNvSpPr>
            <p:nvPr/>
          </p:nvSpPr>
          <p:spPr bwMode="auto">
            <a:xfrm>
              <a:off x="4656" y="178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a:t>
              </a:r>
            </a:p>
          </p:txBody>
        </p:sp>
        <p:sp>
          <p:nvSpPr>
            <p:cNvPr id="71791" name="Text Box 179">
              <a:extLst>
                <a:ext uri="{FF2B5EF4-FFF2-40B4-BE49-F238E27FC236}">
                  <a16:creationId xmlns:a16="http://schemas.microsoft.com/office/drawing/2014/main" id="{664C37CF-2C35-4193-9724-31EF7172AF21}"/>
                </a:ext>
              </a:extLst>
            </p:cNvPr>
            <p:cNvSpPr txBox="1">
              <a:spLocks noChangeArrowheads="1"/>
            </p:cNvSpPr>
            <p:nvPr/>
          </p:nvSpPr>
          <p:spPr bwMode="auto">
            <a:xfrm>
              <a:off x="4656" y="216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a:t>
              </a:r>
            </a:p>
          </p:txBody>
        </p:sp>
        <p:sp>
          <p:nvSpPr>
            <p:cNvPr id="71792" name="Text Box 180">
              <a:extLst>
                <a:ext uri="{FF2B5EF4-FFF2-40B4-BE49-F238E27FC236}">
                  <a16:creationId xmlns:a16="http://schemas.microsoft.com/office/drawing/2014/main" id="{497BFAC0-C244-4A95-A7CB-D78AC778FB2C}"/>
                </a:ext>
              </a:extLst>
            </p:cNvPr>
            <p:cNvSpPr txBox="1">
              <a:spLocks noChangeArrowheads="1"/>
            </p:cNvSpPr>
            <p:nvPr/>
          </p:nvSpPr>
          <p:spPr bwMode="auto">
            <a:xfrm>
              <a:off x="4656" y="332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a:t>
              </a:r>
            </a:p>
          </p:txBody>
        </p:sp>
        <p:sp>
          <p:nvSpPr>
            <p:cNvPr id="71793" name="Text Box 181">
              <a:extLst>
                <a:ext uri="{FF2B5EF4-FFF2-40B4-BE49-F238E27FC236}">
                  <a16:creationId xmlns:a16="http://schemas.microsoft.com/office/drawing/2014/main" id="{82FB83A9-1296-43CA-9049-F767B66697B5}"/>
                </a:ext>
              </a:extLst>
            </p:cNvPr>
            <p:cNvSpPr txBox="1">
              <a:spLocks noChangeArrowheads="1"/>
            </p:cNvSpPr>
            <p:nvPr/>
          </p:nvSpPr>
          <p:spPr bwMode="auto">
            <a:xfrm>
              <a:off x="4656" y="255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a:t>
              </a:r>
            </a:p>
          </p:txBody>
        </p:sp>
        <p:sp>
          <p:nvSpPr>
            <p:cNvPr id="71794" name="Text Box 182">
              <a:extLst>
                <a:ext uri="{FF2B5EF4-FFF2-40B4-BE49-F238E27FC236}">
                  <a16:creationId xmlns:a16="http://schemas.microsoft.com/office/drawing/2014/main" id="{BC5AF573-722F-47D5-906A-1CEA5D4AE588}"/>
                </a:ext>
              </a:extLst>
            </p:cNvPr>
            <p:cNvSpPr txBox="1">
              <a:spLocks noChangeArrowheads="1"/>
            </p:cNvSpPr>
            <p:nvPr/>
          </p:nvSpPr>
          <p:spPr bwMode="auto">
            <a:xfrm>
              <a:off x="4656" y="293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a:t>
              </a:r>
            </a:p>
          </p:txBody>
        </p:sp>
      </p:grpSp>
      <p:sp>
        <p:nvSpPr>
          <p:cNvPr id="80" name="Rectangle 105">
            <a:extLst>
              <a:ext uri="{FF2B5EF4-FFF2-40B4-BE49-F238E27FC236}">
                <a16:creationId xmlns:a16="http://schemas.microsoft.com/office/drawing/2014/main" id="{94D0873B-A723-4153-8F47-C4ECA6EC6716}"/>
              </a:ext>
            </a:extLst>
          </p:cNvPr>
          <p:cNvSpPr>
            <a:spLocks noChangeArrowheads="1"/>
          </p:cNvSpPr>
          <p:nvPr/>
        </p:nvSpPr>
        <p:spPr bwMode="auto">
          <a:xfrm>
            <a:off x="2743200" y="4572000"/>
            <a:ext cx="609600" cy="609600"/>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7+0</a:t>
            </a:r>
          </a:p>
        </p:txBody>
      </p:sp>
      <p:grpSp>
        <p:nvGrpSpPr>
          <p:cNvPr id="81" name="Group 187">
            <a:extLst>
              <a:ext uri="{FF2B5EF4-FFF2-40B4-BE49-F238E27FC236}">
                <a16:creationId xmlns:a16="http://schemas.microsoft.com/office/drawing/2014/main" id="{56B5AFE1-E5F4-4786-AD69-DB0346515D1A}"/>
              </a:ext>
            </a:extLst>
          </p:cNvPr>
          <p:cNvGrpSpPr>
            <a:grpSpLocks/>
          </p:cNvGrpSpPr>
          <p:nvPr/>
        </p:nvGrpSpPr>
        <p:grpSpPr bwMode="auto">
          <a:xfrm>
            <a:off x="2743200" y="3962400"/>
            <a:ext cx="1219200" cy="1828800"/>
            <a:chOff x="768" y="2496"/>
            <a:chExt cx="768" cy="1152"/>
          </a:xfrm>
        </p:grpSpPr>
        <p:sp>
          <p:nvSpPr>
            <p:cNvPr id="71752" name="Rectangle 183">
              <a:extLst>
                <a:ext uri="{FF2B5EF4-FFF2-40B4-BE49-F238E27FC236}">
                  <a16:creationId xmlns:a16="http://schemas.microsoft.com/office/drawing/2014/main" id="{BA286A76-19C8-433C-8A8F-903AF6D2B87A}"/>
                </a:ext>
              </a:extLst>
            </p:cNvPr>
            <p:cNvSpPr>
              <a:spLocks noChangeArrowheads="1"/>
            </p:cNvSpPr>
            <p:nvPr/>
          </p:nvSpPr>
          <p:spPr bwMode="auto">
            <a:xfrm>
              <a:off x="768" y="2496"/>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6+1</a:t>
              </a:r>
            </a:p>
          </p:txBody>
        </p:sp>
        <p:sp>
          <p:nvSpPr>
            <p:cNvPr id="71753" name="Rectangle 184">
              <a:extLst>
                <a:ext uri="{FF2B5EF4-FFF2-40B4-BE49-F238E27FC236}">
                  <a16:creationId xmlns:a16="http://schemas.microsoft.com/office/drawing/2014/main" id="{5A822F24-2F8B-48E2-A4E5-920120623AA1}"/>
                </a:ext>
              </a:extLst>
            </p:cNvPr>
            <p:cNvSpPr>
              <a:spLocks noChangeArrowheads="1"/>
            </p:cNvSpPr>
            <p:nvPr/>
          </p:nvSpPr>
          <p:spPr bwMode="auto">
            <a:xfrm>
              <a:off x="1152" y="2880"/>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6+1</a:t>
              </a:r>
            </a:p>
          </p:txBody>
        </p:sp>
        <p:sp>
          <p:nvSpPr>
            <p:cNvPr id="71754" name="Rectangle 185">
              <a:extLst>
                <a:ext uri="{FF2B5EF4-FFF2-40B4-BE49-F238E27FC236}">
                  <a16:creationId xmlns:a16="http://schemas.microsoft.com/office/drawing/2014/main" id="{645CD5D3-72F4-453B-94A2-8F5DE01C43A8}"/>
                </a:ext>
              </a:extLst>
            </p:cNvPr>
            <p:cNvSpPr>
              <a:spLocks noChangeArrowheads="1"/>
            </p:cNvSpPr>
            <p:nvPr/>
          </p:nvSpPr>
          <p:spPr bwMode="auto">
            <a:xfrm>
              <a:off x="768" y="326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8+1</a:t>
              </a:r>
            </a:p>
          </p:txBody>
        </p:sp>
        <p:sp>
          <p:nvSpPr>
            <p:cNvPr id="71755" name="Rectangle 186">
              <a:extLst>
                <a:ext uri="{FF2B5EF4-FFF2-40B4-BE49-F238E27FC236}">
                  <a16:creationId xmlns:a16="http://schemas.microsoft.com/office/drawing/2014/main" id="{6CE4FAC7-8ED4-4923-AFA4-25E2592A0F55}"/>
                </a:ext>
              </a:extLst>
            </p:cNvPr>
            <p:cNvSpPr>
              <a:spLocks noChangeArrowheads="1"/>
            </p:cNvSpPr>
            <p:nvPr/>
          </p:nvSpPr>
          <p:spPr bwMode="auto">
            <a:xfrm>
              <a:off x="768" y="2880"/>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7+0</a:t>
              </a:r>
            </a:p>
          </p:txBody>
        </p:sp>
      </p:grpSp>
      <p:grpSp>
        <p:nvGrpSpPr>
          <p:cNvPr id="86" name="Group 191">
            <a:extLst>
              <a:ext uri="{FF2B5EF4-FFF2-40B4-BE49-F238E27FC236}">
                <a16:creationId xmlns:a16="http://schemas.microsoft.com/office/drawing/2014/main" id="{CB6A763A-4A87-4BC6-8530-FDC68AB4F1F3}"/>
              </a:ext>
            </a:extLst>
          </p:cNvPr>
          <p:cNvGrpSpPr>
            <a:grpSpLocks/>
          </p:cNvGrpSpPr>
          <p:nvPr/>
        </p:nvGrpSpPr>
        <p:grpSpPr bwMode="auto">
          <a:xfrm>
            <a:off x="2743200" y="3352800"/>
            <a:ext cx="609600" cy="1219200"/>
            <a:chOff x="192" y="1920"/>
            <a:chExt cx="384" cy="768"/>
          </a:xfrm>
        </p:grpSpPr>
        <p:sp>
          <p:nvSpPr>
            <p:cNvPr id="71750" name="Rectangle 188">
              <a:extLst>
                <a:ext uri="{FF2B5EF4-FFF2-40B4-BE49-F238E27FC236}">
                  <a16:creationId xmlns:a16="http://schemas.microsoft.com/office/drawing/2014/main" id="{1B2195CC-844A-4239-BFBA-95251044D31C}"/>
                </a:ext>
              </a:extLst>
            </p:cNvPr>
            <p:cNvSpPr>
              <a:spLocks noChangeArrowheads="1"/>
            </p:cNvSpPr>
            <p:nvPr/>
          </p:nvSpPr>
          <p:spPr bwMode="auto">
            <a:xfrm>
              <a:off x="192" y="1920"/>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7+2</a:t>
              </a:r>
            </a:p>
          </p:txBody>
        </p:sp>
        <p:sp>
          <p:nvSpPr>
            <p:cNvPr id="71751" name="Rectangle 190">
              <a:extLst>
                <a:ext uri="{FF2B5EF4-FFF2-40B4-BE49-F238E27FC236}">
                  <a16:creationId xmlns:a16="http://schemas.microsoft.com/office/drawing/2014/main" id="{E056378A-A5AC-4CAA-B37D-5E214AA81612}"/>
                </a:ext>
              </a:extLst>
            </p:cNvPr>
            <p:cNvSpPr>
              <a:spLocks noChangeArrowheads="1"/>
            </p:cNvSpPr>
            <p:nvPr/>
          </p:nvSpPr>
          <p:spPr bwMode="auto">
            <a:xfrm>
              <a:off x="192" y="230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6+1</a:t>
              </a:r>
            </a:p>
          </p:txBody>
        </p:sp>
      </p:grpSp>
      <p:grpSp>
        <p:nvGrpSpPr>
          <p:cNvPr id="89" name="Group 194">
            <a:extLst>
              <a:ext uri="{FF2B5EF4-FFF2-40B4-BE49-F238E27FC236}">
                <a16:creationId xmlns:a16="http://schemas.microsoft.com/office/drawing/2014/main" id="{22B5CF37-4747-4CBD-B96A-BD3917C728DA}"/>
              </a:ext>
            </a:extLst>
          </p:cNvPr>
          <p:cNvGrpSpPr>
            <a:grpSpLocks/>
          </p:cNvGrpSpPr>
          <p:nvPr/>
        </p:nvGrpSpPr>
        <p:grpSpPr bwMode="auto">
          <a:xfrm>
            <a:off x="3352800" y="4572000"/>
            <a:ext cx="609600" cy="1219200"/>
            <a:chOff x="240" y="3312"/>
            <a:chExt cx="384" cy="768"/>
          </a:xfrm>
        </p:grpSpPr>
        <p:sp>
          <p:nvSpPr>
            <p:cNvPr id="71748" name="Rectangle 189">
              <a:extLst>
                <a:ext uri="{FF2B5EF4-FFF2-40B4-BE49-F238E27FC236}">
                  <a16:creationId xmlns:a16="http://schemas.microsoft.com/office/drawing/2014/main" id="{05366B07-8172-4F5D-AAE6-82E3EB38364C}"/>
                </a:ext>
              </a:extLst>
            </p:cNvPr>
            <p:cNvSpPr>
              <a:spLocks noChangeArrowheads="1"/>
            </p:cNvSpPr>
            <p:nvPr/>
          </p:nvSpPr>
          <p:spPr bwMode="auto">
            <a:xfrm>
              <a:off x="240" y="3696"/>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7+2</a:t>
              </a:r>
            </a:p>
          </p:txBody>
        </p:sp>
        <p:sp>
          <p:nvSpPr>
            <p:cNvPr id="71749" name="Rectangle 192">
              <a:extLst>
                <a:ext uri="{FF2B5EF4-FFF2-40B4-BE49-F238E27FC236}">
                  <a16:creationId xmlns:a16="http://schemas.microsoft.com/office/drawing/2014/main" id="{B13E4AA0-48C8-4414-A765-D3347D8839DD}"/>
                </a:ext>
              </a:extLst>
            </p:cNvPr>
            <p:cNvSpPr>
              <a:spLocks noChangeArrowheads="1"/>
            </p:cNvSpPr>
            <p:nvPr/>
          </p:nvSpPr>
          <p:spPr bwMode="auto">
            <a:xfrm>
              <a:off x="240" y="3312"/>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6+1</a:t>
              </a:r>
            </a:p>
          </p:txBody>
        </p:sp>
      </p:grpSp>
      <p:sp>
        <p:nvSpPr>
          <p:cNvPr id="92" name="Rectangle 195">
            <a:extLst>
              <a:ext uri="{FF2B5EF4-FFF2-40B4-BE49-F238E27FC236}">
                <a16:creationId xmlns:a16="http://schemas.microsoft.com/office/drawing/2014/main" id="{6B5D442F-AE4B-49F2-B05E-046AECB66588}"/>
              </a:ext>
            </a:extLst>
          </p:cNvPr>
          <p:cNvSpPr>
            <a:spLocks noChangeArrowheads="1"/>
          </p:cNvSpPr>
          <p:nvPr/>
        </p:nvSpPr>
        <p:spPr bwMode="auto">
          <a:xfrm>
            <a:off x="2743200" y="5181600"/>
            <a:ext cx="609600" cy="609600"/>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8+1</a:t>
            </a:r>
          </a:p>
        </p:txBody>
      </p:sp>
      <p:grpSp>
        <p:nvGrpSpPr>
          <p:cNvPr id="93" name="Group 197">
            <a:extLst>
              <a:ext uri="{FF2B5EF4-FFF2-40B4-BE49-F238E27FC236}">
                <a16:creationId xmlns:a16="http://schemas.microsoft.com/office/drawing/2014/main" id="{80164621-D0F8-471B-BEAE-9BC8411AB93C}"/>
              </a:ext>
            </a:extLst>
          </p:cNvPr>
          <p:cNvGrpSpPr>
            <a:grpSpLocks/>
          </p:cNvGrpSpPr>
          <p:nvPr/>
        </p:nvGrpSpPr>
        <p:grpSpPr bwMode="auto">
          <a:xfrm>
            <a:off x="2743200" y="2743200"/>
            <a:ext cx="609600" cy="1219200"/>
            <a:chOff x="144" y="2496"/>
            <a:chExt cx="384" cy="768"/>
          </a:xfrm>
        </p:grpSpPr>
        <p:sp>
          <p:nvSpPr>
            <p:cNvPr id="71746" name="Rectangle 193">
              <a:extLst>
                <a:ext uri="{FF2B5EF4-FFF2-40B4-BE49-F238E27FC236}">
                  <a16:creationId xmlns:a16="http://schemas.microsoft.com/office/drawing/2014/main" id="{B682A2FE-56D2-4FFA-A0C5-3383F267BF9C}"/>
                </a:ext>
              </a:extLst>
            </p:cNvPr>
            <p:cNvSpPr>
              <a:spLocks noChangeArrowheads="1"/>
            </p:cNvSpPr>
            <p:nvPr/>
          </p:nvSpPr>
          <p:spPr bwMode="auto">
            <a:xfrm>
              <a:off x="144" y="2880"/>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7+2</a:t>
              </a:r>
            </a:p>
          </p:txBody>
        </p:sp>
        <p:sp>
          <p:nvSpPr>
            <p:cNvPr id="71747" name="Rectangle 196">
              <a:extLst>
                <a:ext uri="{FF2B5EF4-FFF2-40B4-BE49-F238E27FC236}">
                  <a16:creationId xmlns:a16="http://schemas.microsoft.com/office/drawing/2014/main" id="{31322D13-38AA-4ECD-A0EC-6A6448F14778}"/>
                </a:ext>
              </a:extLst>
            </p:cNvPr>
            <p:cNvSpPr>
              <a:spLocks noChangeArrowheads="1"/>
            </p:cNvSpPr>
            <p:nvPr/>
          </p:nvSpPr>
          <p:spPr bwMode="auto">
            <a:xfrm>
              <a:off x="144" y="2496"/>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8+3</a:t>
              </a:r>
            </a:p>
          </p:txBody>
        </p:sp>
      </p:grpSp>
      <p:grpSp>
        <p:nvGrpSpPr>
          <p:cNvPr id="96" name="Group 200">
            <a:extLst>
              <a:ext uri="{FF2B5EF4-FFF2-40B4-BE49-F238E27FC236}">
                <a16:creationId xmlns:a16="http://schemas.microsoft.com/office/drawing/2014/main" id="{A52AF1B2-C6E9-489C-B3C6-27F48E96498D}"/>
              </a:ext>
            </a:extLst>
          </p:cNvPr>
          <p:cNvGrpSpPr>
            <a:grpSpLocks/>
          </p:cNvGrpSpPr>
          <p:nvPr/>
        </p:nvGrpSpPr>
        <p:grpSpPr bwMode="auto">
          <a:xfrm>
            <a:off x="3352800" y="5181600"/>
            <a:ext cx="1219200" cy="609600"/>
            <a:chOff x="1392" y="3792"/>
            <a:chExt cx="768" cy="384"/>
          </a:xfrm>
        </p:grpSpPr>
        <p:sp>
          <p:nvSpPr>
            <p:cNvPr id="71744" name="Rectangle 198">
              <a:extLst>
                <a:ext uri="{FF2B5EF4-FFF2-40B4-BE49-F238E27FC236}">
                  <a16:creationId xmlns:a16="http://schemas.microsoft.com/office/drawing/2014/main" id="{31140BE0-18E7-4ED3-95B5-D387A1908551}"/>
                </a:ext>
              </a:extLst>
            </p:cNvPr>
            <p:cNvSpPr>
              <a:spLocks noChangeArrowheads="1"/>
            </p:cNvSpPr>
            <p:nvPr/>
          </p:nvSpPr>
          <p:spPr bwMode="auto">
            <a:xfrm>
              <a:off x="1392" y="3792"/>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7+2</a:t>
              </a:r>
            </a:p>
          </p:txBody>
        </p:sp>
        <p:sp>
          <p:nvSpPr>
            <p:cNvPr id="71745" name="Rectangle 199">
              <a:extLst>
                <a:ext uri="{FF2B5EF4-FFF2-40B4-BE49-F238E27FC236}">
                  <a16:creationId xmlns:a16="http://schemas.microsoft.com/office/drawing/2014/main" id="{BFD9A496-FDD0-4938-BE21-DD8C455502C6}"/>
                </a:ext>
              </a:extLst>
            </p:cNvPr>
            <p:cNvSpPr>
              <a:spLocks noChangeArrowheads="1"/>
            </p:cNvSpPr>
            <p:nvPr/>
          </p:nvSpPr>
          <p:spPr bwMode="auto">
            <a:xfrm>
              <a:off x="1776" y="3792"/>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6+3</a:t>
              </a:r>
            </a:p>
          </p:txBody>
        </p:sp>
      </p:grpSp>
      <p:grpSp>
        <p:nvGrpSpPr>
          <p:cNvPr id="99" name="Group 210">
            <a:extLst>
              <a:ext uri="{FF2B5EF4-FFF2-40B4-BE49-F238E27FC236}">
                <a16:creationId xmlns:a16="http://schemas.microsoft.com/office/drawing/2014/main" id="{5C245DC2-8DD0-47D6-87A3-DBDFA2690057}"/>
              </a:ext>
            </a:extLst>
          </p:cNvPr>
          <p:cNvGrpSpPr>
            <a:grpSpLocks/>
          </p:cNvGrpSpPr>
          <p:nvPr/>
        </p:nvGrpSpPr>
        <p:grpSpPr bwMode="auto">
          <a:xfrm>
            <a:off x="3962400" y="5181600"/>
            <a:ext cx="1219200" cy="609600"/>
            <a:chOff x="1392" y="3792"/>
            <a:chExt cx="768" cy="384"/>
          </a:xfrm>
        </p:grpSpPr>
        <p:sp>
          <p:nvSpPr>
            <p:cNvPr id="71742" name="Rectangle 203">
              <a:extLst>
                <a:ext uri="{FF2B5EF4-FFF2-40B4-BE49-F238E27FC236}">
                  <a16:creationId xmlns:a16="http://schemas.microsoft.com/office/drawing/2014/main" id="{5367C349-9D92-4F27-BC0B-F88F558E148C}"/>
                </a:ext>
              </a:extLst>
            </p:cNvPr>
            <p:cNvSpPr>
              <a:spLocks noChangeArrowheads="1"/>
            </p:cNvSpPr>
            <p:nvPr/>
          </p:nvSpPr>
          <p:spPr bwMode="auto">
            <a:xfrm>
              <a:off x="1392" y="3792"/>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6+3</a:t>
              </a:r>
            </a:p>
          </p:txBody>
        </p:sp>
        <p:sp>
          <p:nvSpPr>
            <p:cNvPr id="71743" name="Rectangle 204">
              <a:extLst>
                <a:ext uri="{FF2B5EF4-FFF2-40B4-BE49-F238E27FC236}">
                  <a16:creationId xmlns:a16="http://schemas.microsoft.com/office/drawing/2014/main" id="{F2AA41B1-A702-4841-822E-4EBD10BC13B6}"/>
                </a:ext>
              </a:extLst>
            </p:cNvPr>
            <p:cNvSpPr>
              <a:spLocks noChangeArrowheads="1"/>
            </p:cNvSpPr>
            <p:nvPr/>
          </p:nvSpPr>
          <p:spPr bwMode="auto">
            <a:xfrm>
              <a:off x="1776" y="3792"/>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5+4</a:t>
              </a:r>
            </a:p>
          </p:txBody>
        </p:sp>
      </p:grpSp>
      <p:grpSp>
        <p:nvGrpSpPr>
          <p:cNvPr id="102" name="Group 216">
            <a:extLst>
              <a:ext uri="{FF2B5EF4-FFF2-40B4-BE49-F238E27FC236}">
                <a16:creationId xmlns:a16="http://schemas.microsoft.com/office/drawing/2014/main" id="{5CD781C9-5DD4-4BFB-A58E-67D9FC6548C0}"/>
              </a:ext>
            </a:extLst>
          </p:cNvPr>
          <p:cNvGrpSpPr>
            <a:grpSpLocks/>
          </p:cNvGrpSpPr>
          <p:nvPr/>
        </p:nvGrpSpPr>
        <p:grpSpPr bwMode="auto">
          <a:xfrm>
            <a:off x="4572000" y="5181600"/>
            <a:ext cx="1219200" cy="609600"/>
            <a:chOff x="4176" y="3744"/>
            <a:chExt cx="768" cy="384"/>
          </a:xfrm>
        </p:grpSpPr>
        <p:sp>
          <p:nvSpPr>
            <p:cNvPr id="71740" name="Rectangle 217">
              <a:extLst>
                <a:ext uri="{FF2B5EF4-FFF2-40B4-BE49-F238E27FC236}">
                  <a16:creationId xmlns:a16="http://schemas.microsoft.com/office/drawing/2014/main" id="{7FADDA5B-D004-458B-ABD8-38B75F0CE043}"/>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5+4</a:t>
              </a:r>
            </a:p>
          </p:txBody>
        </p:sp>
        <p:sp>
          <p:nvSpPr>
            <p:cNvPr id="71741" name="Rectangle 218">
              <a:extLst>
                <a:ext uri="{FF2B5EF4-FFF2-40B4-BE49-F238E27FC236}">
                  <a16:creationId xmlns:a16="http://schemas.microsoft.com/office/drawing/2014/main" id="{DE5107AD-F783-49A4-8F2B-BB06B3904289}"/>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4+5</a:t>
              </a:r>
            </a:p>
          </p:txBody>
        </p:sp>
      </p:grpSp>
      <p:grpSp>
        <p:nvGrpSpPr>
          <p:cNvPr id="105" name="Group 212">
            <a:extLst>
              <a:ext uri="{FF2B5EF4-FFF2-40B4-BE49-F238E27FC236}">
                <a16:creationId xmlns:a16="http://schemas.microsoft.com/office/drawing/2014/main" id="{F86F35BF-4BC4-4697-B43C-3EFCD112C8E8}"/>
              </a:ext>
            </a:extLst>
          </p:cNvPr>
          <p:cNvGrpSpPr>
            <a:grpSpLocks/>
          </p:cNvGrpSpPr>
          <p:nvPr/>
        </p:nvGrpSpPr>
        <p:grpSpPr bwMode="auto">
          <a:xfrm>
            <a:off x="5181600" y="5181600"/>
            <a:ext cx="1219200" cy="609600"/>
            <a:chOff x="4176" y="3744"/>
            <a:chExt cx="768" cy="384"/>
          </a:xfrm>
        </p:grpSpPr>
        <p:sp>
          <p:nvSpPr>
            <p:cNvPr id="71738" name="Rectangle 206">
              <a:extLst>
                <a:ext uri="{FF2B5EF4-FFF2-40B4-BE49-F238E27FC236}">
                  <a16:creationId xmlns:a16="http://schemas.microsoft.com/office/drawing/2014/main" id="{B0A66DF2-B5FE-4406-9A9F-0E4AB41E81D3}"/>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4+5</a:t>
              </a:r>
            </a:p>
          </p:txBody>
        </p:sp>
        <p:sp>
          <p:nvSpPr>
            <p:cNvPr id="71739" name="Rectangle 207">
              <a:extLst>
                <a:ext uri="{FF2B5EF4-FFF2-40B4-BE49-F238E27FC236}">
                  <a16:creationId xmlns:a16="http://schemas.microsoft.com/office/drawing/2014/main" id="{8E66634B-3625-49FF-8CD1-0518370B9E1A}"/>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3+6</a:t>
              </a:r>
            </a:p>
          </p:txBody>
        </p:sp>
      </p:grpSp>
      <p:grpSp>
        <p:nvGrpSpPr>
          <p:cNvPr id="108" name="Group 219">
            <a:extLst>
              <a:ext uri="{FF2B5EF4-FFF2-40B4-BE49-F238E27FC236}">
                <a16:creationId xmlns:a16="http://schemas.microsoft.com/office/drawing/2014/main" id="{BAAFF68F-B4BF-4E17-9841-0850891BCEC3}"/>
              </a:ext>
            </a:extLst>
          </p:cNvPr>
          <p:cNvGrpSpPr>
            <a:grpSpLocks/>
          </p:cNvGrpSpPr>
          <p:nvPr/>
        </p:nvGrpSpPr>
        <p:grpSpPr bwMode="auto">
          <a:xfrm>
            <a:off x="5791200" y="5181600"/>
            <a:ext cx="1219200" cy="609600"/>
            <a:chOff x="4176" y="3744"/>
            <a:chExt cx="768" cy="384"/>
          </a:xfrm>
        </p:grpSpPr>
        <p:sp>
          <p:nvSpPr>
            <p:cNvPr id="71736" name="Rectangle 220">
              <a:extLst>
                <a:ext uri="{FF2B5EF4-FFF2-40B4-BE49-F238E27FC236}">
                  <a16:creationId xmlns:a16="http://schemas.microsoft.com/office/drawing/2014/main" id="{99118DF8-598F-4C1A-A83F-F03A75885636}"/>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3+6</a:t>
              </a:r>
            </a:p>
          </p:txBody>
        </p:sp>
        <p:sp>
          <p:nvSpPr>
            <p:cNvPr id="71737" name="Rectangle 221">
              <a:extLst>
                <a:ext uri="{FF2B5EF4-FFF2-40B4-BE49-F238E27FC236}">
                  <a16:creationId xmlns:a16="http://schemas.microsoft.com/office/drawing/2014/main" id="{4251358D-9710-4ACA-9B75-7DAD7C5FFC22}"/>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2+7</a:t>
              </a:r>
            </a:p>
          </p:txBody>
        </p:sp>
      </p:grpSp>
      <p:grpSp>
        <p:nvGrpSpPr>
          <p:cNvPr id="111" name="Group 222">
            <a:extLst>
              <a:ext uri="{FF2B5EF4-FFF2-40B4-BE49-F238E27FC236}">
                <a16:creationId xmlns:a16="http://schemas.microsoft.com/office/drawing/2014/main" id="{1A91C68E-B4C2-433A-87C1-C9E0698EE82F}"/>
              </a:ext>
            </a:extLst>
          </p:cNvPr>
          <p:cNvGrpSpPr>
            <a:grpSpLocks/>
          </p:cNvGrpSpPr>
          <p:nvPr/>
        </p:nvGrpSpPr>
        <p:grpSpPr bwMode="auto">
          <a:xfrm>
            <a:off x="2743200" y="2743200"/>
            <a:ext cx="1219200" cy="609600"/>
            <a:chOff x="4176" y="3744"/>
            <a:chExt cx="768" cy="384"/>
          </a:xfrm>
        </p:grpSpPr>
        <p:sp>
          <p:nvSpPr>
            <p:cNvPr id="71734" name="Rectangle 223">
              <a:extLst>
                <a:ext uri="{FF2B5EF4-FFF2-40B4-BE49-F238E27FC236}">
                  <a16:creationId xmlns:a16="http://schemas.microsoft.com/office/drawing/2014/main" id="{63E1CA7A-99F0-4A88-98D5-163C64DDF473}"/>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8+3</a:t>
              </a:r>
            </a:p>
          </p:txBody>
        </p:sp>
        <p:sp>
          <p:nvSpPr>
            <p:cNvPr id="71735" name="Rectangle 224">
              <a:extLst>
                <a:ext uri="{FF2B5EF4-FFF2-40B4-BE49-F238E27FC236}">
                  <a16:creationId xmlns:a16="http://schemas.microsoft.com/office/drawing/2014/main" id="{F37F5B44-9790-4395-87C1-534BBB793AB8}"/>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7+4</a:t>
              </a:r>
            </a:p>
          </p:txBody>
        </p:sp>
      </p:grpSp>
      <p:grpSp>
        <p:nvGrpSpPr>
          <p:cNvPr id="114" name="Group 225">
            <a:extLst>
              <a:ext uri="{FF2B5EF4-FFF2-40B4-BE49-F238E27FC236}">
                <a16:creationId xmlns:a16="http://schemas.microsoft.com/office/drawing/2014/main" id="{C4719A57-4DA4-4A5B-B176-4773F117408A}"/>
              </a:ext>
            </a:extLst>
          </p:cNvPr>
          <p:cNvGrpSpPr>
            <a:grpSpLocks/>
          </p:cNvGrpSpPr>
          <p:nvPr/>
        </p:nvGrpSpPr>
        <p:grpSpPr bwMode="auto">
          <a:xfrm>
            <a:off x="3352800" y="2743200"/>
            <a:ext cx="1219200" cy="609600"/>
            <a:chOff x="4176" y="3744"/>
            <a:chExt cx="768" cy="384"/>
          </a:xfrm>
        </p:grpSpPr>
        <p:sp>
          <p:nvSpPr>
            <p:cNvPr id="71732" name="Rectangle 226">
              <a:extLst>
                <a:ext uri="{FF2B5EF4-FFF2-40B4-BE49-F238E27FC236}">
                  <a16:creationId xmlns:a16="http://schemas.microsoft.com/office/drawing/2014/main" id="{CDB97753-6BB1-4D49-9F8A-71F1D0A881C1}"/>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7+4</a:t>
              </a:r>
            </a:p>
          </p:txBody>
        </p:sp>
        <p:sp>
          <p:nvSpPr>
            <p:cNvPr id="71733" name="Rectangle 227">
              <a:extLst>
                <a:ext uri="{FF2B5EF4-FFF2-40B4-BE49-F238E27FC236}">
                  <a16:creationId xmlns:a16="http://schemas.microsoft.com/office/drawing/2014/main" id="{0F85754F-516B-4874-B394-03E4E95FBBB3}"/>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6+5</a:t>
              </a:r>
            </a:p>
          </p:txBody>
        </p:sp>
      </p:grpSp>
      <p:grpSp>
        <p:nvGrpSpPr>
          <p:cNvPr id="117" name="Group 234">
            <a:extLst>
              <a:ext uri="{FF2B5EF4-FFF2-40B4-BE49-F238E27FC236}">
                <a16:creationId xmlns:a16="http://schemas.microsoft.com/office/drawing/2014/main" id="{3A49115A-A359-48A1-A268-AF814FBBA9C9}"/>
              </a:ext>
            </a:extLst>
          </p:cNvPr>
          <p:cNvGrpSpPr>
            <a:grpSpLocks/>
          </p:cNvGrpSpPr>
          <p:nvPr/>
        </p:nvGrpSpPr>
        <p:grpSpPr bwMode="auto">
          <a:xfrm>
            <a:off x="3962400" y="2743200"/>
            <a:ext cx="1219200" cy="1219200"/>
            <a:chOff x="3552" y="240"/>
            <a:chExt cx="768" cy="768"/>
          </a:xfrm>
        </p:grpSpPr>
        <p:sp>
          <p:nvSpPr>
            <p:cNvPr id="71728" name="Rectangle 205">
              <a:extLst>
                <a:ext uri="{FF2B5EF4-FFF2-40B4-BE49-F238E27FC236}">
                  <a16:creationId xmlns:a16="http://schemas.microsoft.com/office/drawing/2014/main" id="{56649982-5C0A-4BAE-839D-A2DAF3733781}"/>
                </a:ext>
              </a:extLst>
            </p:cNvPr>
            <p:cNvSpPr>
              <a:spLocks noChangeArrowheads="1"/>
            </p:cNvSpPr>
            <p:nvPr/>
          </p:nvSpPr>
          <p:spPr bwMode="auto">
            <a:xfrm>
              <a:off x="3552" y="62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5+6</a:t>
              </a:r>
            </a:p>
          </p:txBody>
        </p:sp>
        <p:grpSp>
          <p:nvGrpSpPr>
            <p:cNvPr id="71729" name="Group 228">
              <a:extLst>
                <a:ext uri="{FF2B5EF4-FFF2-40B4-BE49-F238E27FC236}">
                  <a16:creationId xmlns:a16="http://schemas.microsoft.com/office/drawing/2014/main" id="{8DE398C6-612C-4011-B29B-CF1C28568ADC}"/>
                </a:ext>
              </a:extLst>
            </p:cNvPr>
            <p:cNvGrpSpPr>
              <a:grpSpLocks/>
            </p:cNvGrpSpPr>
            <p:nvPr/>
          </p:nvGrpSpPr>
          <p:grpSpPr bwMode="auto">
            <a:xfrm>
              <a:off x="3552" y="240"/>
              <a:ext cx="768" cy="384"/>
              <a:chOff x="4176" y="3744"/>
              <a:chExt cx="768" cy="384"/>
            </a:xfrm>
          </p:grpSpPr>
          <p:sp>
            <p:nvSpPr>
              <p:cNvPr id="71730" name="Rectangle 229">
                <a:extLst>
                  <a:ext uri="{FF2B5EF4-FFF2-40B4-BE49-F238E27FC236}">
                    <a16:creationId xmlns:a16="http://schemas.microsoft.com/office/drawing/2014/main" id="{CC75968F-D171-401E-8F8E-37B38F0BD7D8}"/>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6+3</a:t>
                </a:r>
              </a:p>
            </p:txBody>
          </p:sp>
          <p:sp>
            <p:nvSpPr>
              <p:cNvPr id="71731" name="Rectangle 230">
                <a:extLst>
                  <a:ext uri="{FF2B5EF4-FFF2-40B4-BE49-F238E27FC236}">
                    <a16:creationId xmlns:a16="http://schemas.microsoft.com/office/drawing/2014/main" id="{84ACE379-B4B4-4C9E-BC9F-038FE729FD37}"/>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5+6</a:t>
                </a:r>
              </a:p>
            </p:txBody>
          </p:sp>
        </p:grpSp>
      </p:grpSp>
      <p:grpSp>
        <p:nvGrpSpPr>
          <p:cNvPr id="122" name="Group 213">
            <a:extLst>
              <a:ext uri="{FF2B5EF4-FFF2-40B4-BE49-F238E27FC236}">
                <a16:creationId xmlns:a16="http://schemas.microsoft.com/office/drawing/2014/main" id="{EA80C908-769F-4C55-A077-FF57A431C55D}"/>
              </a:ext>
            </a:extLst>
          </p:cNvPr>
          <p:cNvGrpSpPr>
            <a:grpSpLocks/>
          </p:cNvGrpSpPr>
          <p:nvPr/>
        </p:nvGrpSpPr>
        <p:grpSpPr bwMode="auto">
          <a:xfrm>
            <a:off x="6400800" y="5181600"/>
            <a:ext cx="1219200" cy="609600"/>
            <a:chOff x="4176" y="3744"/>
            <a:chExt cx="768" cy="384"/>
          </a:xfrm>
        </p:grpSpPr>
        <p:sp>
          <p:nvSpPr>
            <p:cNvPr id="71726" name="Rectangle 214">
              <a:extLst>
                <a:ext uri="{FF2B5EF4-FFF2-40B4-BE49-F238E27FC236}">
                  <a16:creationId xmlns:a16="http://schemas.microsoft.com/office/drawing/2014/main" id="{505EC84B-7D46-4741-95D8-06B737C2D221}"/>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2+7</a:t>
              </a:r>
            </a:p>
          </p:txBody>
        </p:sp>
        <p:sp>
          <p:nvSpPr>
            <p:cNvPr id="71727" name="Rectangle 215">
              <a:extLst>
                <a:ext uri="{FF2B5EF4-FFF2-40B4-BE49-F238E27FC236}">
                  <a16:creationId xmlns:a16="http://schemas.microsoft.com/office/drawing/2014/main" id="{0B2D87A3-D158-4114-AF94-F60E5751D1CD}"/>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3+8</a:t>
              </a:r>
            </a:p>
          </p:txBody>
        </p:sp>
      </p:grpSp>
      <p:grpSp>
        <p:nvGrpSpPr>
          <p:cNvPr id="125" name="Group 238">
            <a:extLst>
              <a:ext uri="{FF2B5EF4-FFF2-40B4-BE49-F238E27FC236}">
                <a16:creationId xmlns:a16="http://schemas.microsoft.com/office/drawing/2014/main" id="{11254CD5-5470-473B-978C-B462B127D66B}"/>
              </a:ext>
            </a:extLst>
          </p:cNvPr>
          <p:cNvGrpSpPr>
            <a:grpSpLocks/>
          </p:cNvGrpSpPr>
          <p:nvPr/>
        </p:nvGrpSpPr>
        <p:grpSpPr bwMode="auto">
          <a:xfrm>
            <a:off x="4572000" y="2743200"/>
            <a:ext cx="1219200" cy="1219200"/>
            <a:chOff x="3552" y="240"/>
            <a:chExt cx="768" cy="768"/>
          </a:xfrm>
        </p:grpSpPr>
        <p:sp>
          <p:nvSpPr>
            <p:cNvPr id="71722" name="Rectangle 239">
              <a:extLst>
                <a:ext uri="{FF2B5EF4-FFF2-40B4-BE49-F238E27FC236}">
                  <a16:creationId xmlns:a16="http://schemas.microsoft.com/office/drawing/2014/main" id="{E3522904-2D15-4F82-8B9F-3F2FE434E55D}"/>
                </a:ext>
              </a:extLst>
            </p:cNvPr>
            <p:cNvSpPr>
              <a:spLocks noChangeArrowheads="1"/>
            </p:cNvSpPr>
            <p:nvPr/>
          </p:nvSpPr>
          <p:spPr bwMode="auto">
            <a:xfrm>
              <a:off x="3552" y="62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4+7</a:t>
              </a:r>
            </a:p>
          </p:txBody>
        </p:sp>
        <p:grpSp>
          <p:nvGrpSpPr>
            <p:cNvPr id="71723" name="Group 240">
              <a:extLst>
                <a:ext uri="{FF2B5EF4-FFF2-40B4-BE49-F238E27FC236}">
                  <a16:creationId xmlns:a16="http://schemas.microsoft.com/office/drawing/2014/main" id="{2352A2A6-8DFE-4A68-9311-31262E9C3F90}"/>
                </a:ext>
              </a:extLst>
            </p:cNvPr>
            <p:cNvGrpSpPr>
              <a:grpSpLocks/>
            </p:cNvGrpSpPr>
            <p:nvPr/>
          </p:nvGrpSpPr>
          <p:grpSpPr bwMode="auto">
            <a:xfrm>
              <a:off x="3552" y="240"/>
              <a:ext cx="768" cy="384"/>
              <a:chOff x="4176" y="3744"/>
              <a:chExt cx="768" cy="384"/>
            </a:xfrm>
          </p:grpSpPr>
          <p:sp>
            <p:nvSpPr>
              <p:cNvPr id="71724" name="Rectangle 241">
                <a:extLst>
                  <a:ext uri="{FF2B5EF4-FFF2-40B4-BE49-F238E27FC236}">
                    <a16:creationId xmlns:a16="http://schemas.microsoft.com/office/drawing/2014/main" id="{3FFD7EE9-43EC-4942-AD15-D11F56F82EA8}"/>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5+6</a:t>
                </a:r>
              </a:p>
            </p:txBody>
          </p:sp>
          <p:sp>
            <p:nvSpPr>
              <p:cNvPr id="71725" name="Rectangle 242">
                <a:extLst>
                  <a:ext uri="{FF2B5EF4-FFF2-40B4-BE49-F238E27FC236}">
                    <a16:creationId xmlns:a16="http://schemas.microsoft.com/office/drawing/2014/main" id="{0CEF1D8B-4271-423D-96EA-EB8F328C23FA}"/>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4+7</a:t>
                </a:r>
              </a:p>
            </p:txBody>
          </p:sp>
        </p:grpSp>
      </p:grpSp>
      <p:grpSp>
        <p:nvGrpSpPr>
          <p:cNvPr id="130" name="Group 243">
            <a:extLst>
              <a:ext uri="{FF2B5EF4-FFF2-40B4-BE49-F238E27FC236}">
                <a16:creationId xmlns:a16="http://schemas.microsoft.com/office/drawing/2014/main" id="{C0B1175C-47F9-4842-BF10-A7FA4DDE1476}"/>
              </a:ext>
            </a:extLst>
          </p:cNvPr>
          <p:cNvGrpSpPr>
            <a:grpSpLocks/>
          </p:cNvGrpSpPr>
          <p:nvPr/>
        </p:nvGrpSpPr>
        <p:grpSpPr bwMode="auto">
          <a:xfrm>
            <a:off x="5181600" y="2743200"/>
            <a:ext cx="1219200" cy="1219200"/>
            <a:chOff x="3552" y="240"/>
            <a:chExt cx="768" cy="768"/>
          </a:xfrm>
        </p:grpSpPr>
        <p:sp>
          <p:nvSpPr>
            <p:cNvPr id="71718" name="Rectangle 244">
              <a:extLst>
                <a:ext uri="{FF2B5EF4-FFF2-40B4-BE49-F238E27FC236}">
                  <a16:creationId xmlns:a16="http://schemas.microsoft.com/office/drawing/2014/main" id="{52C9A3CD-983C-473B-A5C7-9186F0F645E8}"/>
                </a:ext>
              </a:extLst>
            </p:cNvPr>
            <p:cNvSpPr>
              <a:spLocks noChangeArrowheads="1"/>
            </p:cNvSpPr>
            <p:nvPr/>
          </p:nvSpPr>
          <p:spPr bwMode="auto">
            <a:xfrm>
              <a:off x="3552" y="62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3+8</a:t>
              </a:r>
            </a:p>
          </p:txBody>
        </p:sp>
        <p:grpSp>
          <p:nvGrpSpPr>
            <p:cNvPr id="71719" name="Group 245">
              <a:extLst>
                <a:ext uri="{FF2B5EF4-FFF2-40B4-BE49-F238E27FC236}">
                  <a16:creationId xmlns:a16="http://schemas.microsoft.com/office/drawing/2014/main" id="{AD88553B-3174-4FFE-8090-244ED8D6B613}"/>
                </a:ext>
              </a:extLst>
            </p:cNvPr>
            <p:cNvGrpSpPr>
              <a:grpSpLocks/>
            </p:cNvGrpSpPr>
            <p:nvPr/>
          </p:nvGrpSpPr>
          <p:grpSpPr bwMode="auto">
            <a:xfrm>
              <a:off x="3552" y="240"/>
              <a:ext cx="768" cy="384"/>
              <a:chOff x="4176" y="3744"/>
              <a:chExt cx="768" cy="384"/>
            </a:xfrm>
          </p:grpSpPr>
          <p:sp>
            <p:nvSpPr>
              <p:cNvPr id="71720" name="Rectangle 246">
                <a:extLst>
                  <a:ext uri="{FF2B5EF4-FFF2-40B4-BE49-F238E27FC236}">
                    <a16:creationId xmlns:a16="http://schemas.microsoft.com/office/drawing/2014/main" id="{8491EFFB-B02A-4B6B-B151-3FC9B6741101}"/>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4+7</a:t>
                </a:r>
              </a:p>
            </p:txBody>
          </p:sp>
          <p:sp>
            <p:nvSpPr>
              <p:cNvPr id="71721" name="Rectangle 247">
                <a:extLst>
                  <a:ext uri="{FF2B5EF4-FFF2-40B4-BE49-F238E27FC236}">
                    <a16:creationId xmlns:a16="http://schemas.microsoft.com/office/drawing/2014/main" id="{9D2A4D94-D8D6-4167-8F6D-0E02BB372150}"/>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3+8</a:t>
                </a:r>
              </a:p>
            </p:txBody>
          </p:sp>
        </p:grpSp>
      </p:grpSp>
      <p:grpSp>
        <p:nvGrpSpPr>
          <p:cNvPr id="135" name="Group 249">
            <a:extLst>
              <a:ext uri="{FF2B5EF4-FFF2-40B4-BE49-F238E27FC236}">
                <a16:creationId xmlns:a16="http://schemas.microsoft.com/office/drawing/2014/main" id="{5A0182C6-8543-453A-B22B-D7D306EEFCB0}"/>
              </a:ext>
            </a:extLst>
          </p:cNvPr>
          <p:cNvGrpSpPr>
            <a:grpSpLocks/>
          </p:cNvGrpSpPr>
          <p:nvPr/>
        </p:nvGrpSpPr>
        <p:grpSpPr bwMode="auto">
          <a:xfrm>
            <a:off x="5791200" y="2743200"/>
            <a:ext cx="1219200" cy="609600"/>
            <a:chOff x="240" y="3696"/>
            <a:chExt cx="768" cy="384"/>
          </a:xfrm>
        </p:grpSpPr>
        <p:sp>
          <p:nvSpPr>
            <p:cNvPr id="71716" name="Rectangle 201">
              <a:extLst>
                <a:ext uri="{FF2B5EF4-FFF2-40B4-BE49-F238E27FC236}">
                  <a16:creationId xmlns:a16="http://schemas.microsoft.com/office/drawing/2014/main" id="{F32873AB-C16F-486D-85D6-02C68A8F80E6}"/>
                </a:ext>
              </a:extLst>
            </p:cNvPr>
            <p:cNvSpPr>
              <a:spLocks noChangeArrowheads="1"/>
            </p:cNvSpPr>
            <p:nvPr/>
          </p:nvSpPr>
          <p:spPr bwMode="auto">
            <a:xfrm>
              <a:off x="240" y="3696"/>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3+8</a:t>
              </a:r>
            </a:p>
          </p:txBody>
        </p:sp>
        <p:sp>
          <p:nvSpPr>
            <p:cNvPr id="71717" name="Rectangle 202">
              <a:extLst>
                <a:ext uri="{FF2B5EF4-FFF2-40B4-BE49-F238E27FC236}">
                  <a16:creationId xmlns:a16="http://schemas.microsoft.com/office/drawing/2014/main" id="{2527C596-6E71-44B6-B889-3363A5299B0F}"/>
                </a:ext>
              </a:extLst>
            </p:cNvPr>
            <p:cNvSpPr>
              <a:spLocks noChangeArrowheads="1"/>
            </p:cNvSpPr>
            <p:nvPr/>
          </p:nvSpPr>
          <p:spPr bwMode="auto">
            <a:xfrm>
              <a:off x="624" y="3696"/>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2+9</a:t>
              </a:r>
            </a:p>
          </p:txBody>
        </p:sp>
      </p:grpSp>
      <p:grpSp>
        <p:nvGrpSpPr>
          <p:cNvPr id="138" name="Group 250">
            <a:extLst>
              <a:ext uri="{FF2B5EF4-FFF2-40B4-BE49-F238E27FC236}">
                <a16:creationId xmlns:a16="http://schemas.microsoft.com/office/drawing/2014/main" id="{E246CB5C-7CB7-4807-9D19-401BD6B47305}"/>
              </a:ext>
            </a:extLst>
          </p:cNvPr>
          <p:cNvGrpSpPr>
            <a:grpSpLocks/>
          </p:cNvGrpSpPr>
          <p:nvPr/>
        </p:nvGrpSpPr>
        <p:grpSpPr bwMode="auto">
          <a:xfrm>
            <a:off x="6400800" y="2743200"/>
            <a:ext cx="1219200" cy="609600"/>
            <a:chOff x="240" y="3696"/>
            <a:chExt cx="768" cy="384"/>
          </a:xfrm>
        </p:grpSpPr>
        <p:sp>
          <p:nvSpPr>
            <p:cNvPr id="71714" name="Rectangle 251">
              <a:extLst>
                <a:ext uri="{FF2B5EF4-FFF2-40B4-BE49-F238E27FC236}">
                  <a16:creationId xmlns:a16="http://schemas.microsoft.com/office/drawing/2014/main" id="{F5A6650E-FAF5-4CB6-94E6-455253D413BA}"/>
                </a:ext>
              </a:extLst>
            </p:cNvPr>
            <p:cNvSpPr>
              <a:spLocks noChangeArrowheads="1"/>
            </p:cNvSpPr>
            <p:nvPr/>
          </p:nvSpPr>
          <p:spPr bwMode="auto">
            <a:xfrm>
              <a:off x="240" y="3696"/>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2+9</a:t>
              </a:r>
            </a:p>
          </p:txBody>
        </p:sp>
        <p:sp>
          <p:nvSpPr>
            <p:cNvPr id="71715" name="Rectangle 252">
              <a:extLst>
                <a:ext uri="{FF2B5EF4-FFF2-40B4-BE49-F238E27FC236}">
                  <a16:creationId xmlns:a16="http://schemas.microsoft.com/office/drawing/2014/main" id="{D9384466-F7AE-46E5-AA39-B7514DECE5A4}"/>
                </a:ext>
              </a:extLst>
            </p:cNvPr>
            <p:cNvSpPr>
              <a:spLocks noChangeArrowheads="1"/>
            </p:cNvSpPr>
            <p:nvPr/>
          </p:nvSpPr>
          <p:spPr bwMode="auto">
            <a:xfrm>
              <a:off x="624" y="3696"/>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a:latin typeface="Comic Sans MS" panose="030F0702030302020204" pitchFamily="66" charset="0"/>
                  <a:cs typeface="Arial" panose="020B0604020202020204" pitchFamily="34" charset="0"/>
                </a:rPr>
                <a:t>3+10</a:t>
              </a:r>
            </a:p>
          </p:txBody>
        </p:sp>
      </p:grpSp>
      <p:grpSp>
        <p:nvGrpSpPr>
          <p:cNvPr id="141" name="Group 253">
            <a:extLst>
              <a:ext uri="{FF2B5EF4-FFF2-40B4-BE49-F238E27FC236}">
                <a16:creationId xmlns:a16="http://schemas.microsoft.com/office/drawing/2014/main" id="{C879B808-F33D-4CD7-878E-DF1CF95B96ED}"/>
              </a:ext>
            </a:extLst>
          </p:cNvPr>
          <p:cNvGrpSpPr>
            <a:grpSpLocks/>
          </p:cNvGrpSpPr>
          <p:nvPr/>
        </p:nvGrpSpPr>
        <p:grpSpPr bwMode="auto">
          <a:xfrm>
            <a:off x="5181600" y="3352800"/>
            <a:ext cx="609600" cy="1219200"/>
            <a:chOff x="4416" y="192"/>
            <a:chExt cx="384" cy="768"/>
          </a:xfrm>
        </p:grpSpPr>
        <p:sp>
          <p:nvSpPr>
            <p:cNvPr id="71712" name="Rectangle 235">
              <a:extLst>
                <a:ext uri="{FF2B5EF4-FFF2-40B4-BE49-F238E27FC236}">
                  <a16:creationId xmlns:a16="http://schemas.microsoft.com/office/drawing/2014/main" id="{F9C055B3-6A7B-43EF-B8D8-7447762E108B}"/>
                </a:ext>
              </a:extLst>
            </p:cNvPr>
            <p:cNvSpPr>
              <a:spLocks noChangeArrowheads="1"/>
            </p:cNvSpPr>
            <p:nvPr/>
          </p:nvSpPr>
          <p:spPr bwMode="auto">
            <a:xfrm>
              <a:off x="4416" y="576"/>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2+9</a:t>
              </a:r>
            </a:p>
          </p:txBody>
        </p:sp>
        <p:sp>
          <p:nvSpPr>
            <p:cNvPr id="71713" name="Rectangle 237">
              <a:extLst>
                <a:ext uri="{FF2B5EF4-FFF2-40B4-BE49-F238E27FC236}">
                  <a16:creationId xmlns:a16="http://schemas.microsoft.com/office/drawing/2014/main" id="{3052A9A9-F987-4078-9FDC-198CEA00AB4D}"/>
                </a:ext>
              </a:extLst>
            </p:cNvPr>
            <p:cNvSpPr>
              <a:spLocks noChangeArrowheads="1"/>
            </p:cNvSpPr>
            <p:nvPr/>
          </p:nvSpPr>
          <p:spPr bwMode="auto">
            <a:xfrm>
              <a:off x="4416" y="192"/>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3+8</a:t>
              </a:r>
            </a:p>
          </p:txBody>
        </p:sp>
      </p:grpSp>
      <p:grpSp>
        <p:nvGrpSpPr>
          <p:cNvPr id="144" name="Group 231">
            <a:extLst>
              <a:ext uri="{FF2B5EF4-FFF2-40B4-BE49-F238E27FC236}">
                <a16:creationId xmlns:a16="http://schemas.microsoft.com/office/drawing/2014/main" id="{66785E58-44EB-4834-B673-4E37E1EE0B32}"/>
              </a:ext>
            </a:extLst>
          </p:cNvPr>
          <p:cNvGrpSpPr>
            <a:grpSpLocks/>
          </p:cNvGrpSpPr>
          <p:nvPr/>
        </p:nvGrpSpPr>
        <p:grpSpPr bwMode="auto">
          <a:xfrm>
            <a:off x="5181600" y="3962400"/>
            <a:ext cx="1219200" cy="609600"/>
            <a:chOff x="4176" y="3744"/>
            <a:chExt cx="768" cy="384"/>
          </a:xfrm>
        </p:grpSpPr>
        <p:sp>
          <p:nvSpPr>
            <p:cNvPr id="71710" name="Rectangle 232">
              <a:extLst>
                <a:ext uri="{FF2B5EF4-FFF2-40B4-BE49-F238E27FC236}">
                  <a16:creationId xmlns:a16="http://schemas.microsoft.com/office/drawing/2014/main" id="{5F68B9AC-37AB-46F7-B3C1-CF79743C4662}"/>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latin typeface="Comic Sans MS" panose="030F0702030302020204" pitchFamily="66" charset="0"/>
                  <a:cs typeface="Arial" panose="020B0604020202020204" pitchFamily="34" charset="0"/>
                </a:rPr>
                <a:t>2+9</a:t>
              </a:r>
            </a:p>
          </p:txBody>
        </p:sp>
        <p:sp>
          <p:nvSpPr>
            <p:cNvPr id="71711" name="Rectangle 233">
              <a:extLst>
                <a:ext uri="{FF2B5EF4-FFF2-40B4-BE49-F238E27FC236}">
                  <a16:creationId xmlns:a16="http://schemas.microsoft.com/office/drawing/2014/main" id="{8BCE149E-A91A-45E8-8183-47C4711814BE}"/>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a:latin typeface="Comic Sans MS" panose="030F0702030302020204" pitchFamily="66" charset="0"/>
                  <a:cs typeface="Arial" panose="020B0604020202020204" pitchFamily="34" charset="0"/>
                </a:rPr>
                <a:t>1+10</a:t>
              </a:r>
            </a:p>
          </p:txBody>
        </p:sp>
      </p:grpSp>
      <p:grpSp>
        <p:nvGrpSpPr>
          <p:cNvPr id="147" name="Group 254">
            <a:extLst>
              <a:ext uri="{FF2B5EF4-FFF2-40B4-BE49-F238E27FC236}">
                <a16:creationId xmlns:a16="http://schemas.microsoft.com/office/drawing/2014/main" id="{EC460ECB-7748-4346-AB32-16EEE9DBDA50}"/>
              </a:ext>
            </a:extLst>
          </p:cNvPr>
          <p:cNvGrpSpPr>
            <a:grpSpLocks/>
          </p:cNvGrpSpPr>
          <p:nvPr/>
        </p:nvGrpSpPr>
        <p:grpSpPr bwMode="auto">
          <a:xfrm>
            <a:off x="5791200" y="3962400"/>
            <a:ext cx="1219200" cy="609600"/>
            <a:chOff x="4176" y="3744"/>
            <a:chExt cx="768" cy="384"/>
          </a:xfrm>
        </p:grpSpPr>
        <p:sp>
          <p:nvSpPr>
            <p:cNvPr id="71708" name="Rectangle 255">
              <a:extLst>
                <a:ext uri="{FF2B5EF4-FFF2-40B4-BE49-F238E27FC236}">
                  <a16:creationId xmlns:a16="http://schemas.microsoft.com/office/drawing/2014/main" id="{9C3632E6-577A-4840-AF8A-9458F0A05E01}"/>
                </a:ext>
              </a:extLst>
            </p:cNvPr>
            <p:cNvSpPr>
              <a:spLocks noChangeArrowheads="1"/>
            </p:cNvSpPr>
            <p:nvPr/>
          </p:nvSpPr>
          <p:spPr bwMode="auto">
            <a:xfrm>
              <a:off x="4176" y="3744"/>
              <a:ext cx="384" cy="384"/>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a:latin typeface="Comic Sans MS" panose="030F0702030302020204" pitchFamily="66" charset="0"/>
                  <a:cs typeface="Arial" panose="020B0604020202020204" pitchFamily="34" charset="0"/>
                </a:rPr>
                <a:t>1+10</a:t>
              </a:r>
            </a:p>
          </p:txBody>
        </p:sp>
        <p:sp>
          <p:nvSpPr>
            <p:cNvPr id="71709" name="Rectangle 256">
              <a:extLst>
                <a:ext uri="{FF2B5EF4-FFF2-40B4-BE49-F238E27FC236}">
                  <a16:creationId xmlns:a16="http://schemas.microsoft.com/office/drawing/2014/main" id="{8887E0CB-3C3D-40FE-B04A-80F0A2209359}"/>
                </a:ext>
              </a:extLst>
            </p:cNvPr>
            <p:cNvSpPr>
              <a:spLocks noChangeArrowheads="1"/>
            </p:cNvSpPr>
            <p:nvPr/>
          </p:nvSpPr>
          <p:spPr bwMode="auto">
            <a:xfrm>
              <a:off x="4560" y="3744"/>
              <a:ext cx="384" cy="384"/>
            </a:xfrm>
            <a:prstGeom prst="rect">
              <a:avLst/>
            </a:prstGeom>
            <a:solidFill>
              <a:schemeClr val="accent1"/>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a:latin typeface="Comic Sans MS" panose="030F0702030302020204" pitchFamily="66" charset="0"/>
                  <a:cs typeface="Arial" panose="020B0604020202020204" pitchFamily="34" charset="0"/>
                </a:rPr>
                <a:t>0+11</a:t>
              </a:r>
            </a:p>
          </p:txBody>
        </p:sp>
      </p:grpSp>
      <p:sp>
        <p:nvSpPr>
          <p:cNvPr id="150" name="Rectangle 258">
            <a:extLst>
              <a:ext uri="{FF2B5EF4-FFF2-40B4-BE49-F238E27FC236}">
                <a16:creationId xmlns:a16="http://schemas.microsoft.com/office/drawing/2014/main" id="{4207854F-1627-42AF-B4D3-BEC8B75AF4F0}"/>
              </a:ext>
            </a:extLst>
          </p:cNvPr>
          <p:cNvSpPr>
            <a:spLocks noChangeArrowheads="1"/>
          </p:cNvSpPr>
          <p:nvPr/>
        </p:nvSpPr>
        <p:spPr bwMode="auto">
          <a:xfrm>
            <a:off x="6400800" y="3962400"/>
            <a:ext cx="609600" cy="609600"/>
          </a:xfrm>
          <a:prstGeom prst="rect">
            <a:avLst/>
          </a:prstGeom>
          <a:solidFill>
            <a:srgbClr val="C0C0C0"/>
          </a:solidFill>
          <a:ln w="28575">
            <a:solidFill>
              <a:schemeClr val="tx1"/>
            </a:solidFill>
            <a:miter lim="800000"/>
            <a:headEnd/>
            <a:tailEnd/>
          </a:ln>
        </p:spPr>
        <p:txBody>
          <a:bodyPr wrap="none" anchor="ctr"/>
          <a:lstStyle>
            <a:lvl1pPr>
              <a:spcBef>
                <a:spcPct val="20000"/>
              </a:spcBef>
              <a:buClr>
                <a:schemeClr val="accent2"/>
              </a:buClr>
              <a:buSzPct val="90000"/>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SzPct val="90000"/>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a:latin typeface="Comic Sans MS" panose="030F0702030302020204" pitchFamily="66" charset="0"/>
                <a:cs typeface="Arial" panose="020B0604020202020204" pitchFamily="34" charset="0"/>
              </a:rPr>
              <a:t>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0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11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11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11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12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13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499"/>
                                          </p:stCondLst>
                                        </p:cTn>
                                        <p:tgtEl>
                                          <p:spTgt spid="13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499"/>
                                          </p:stCondLst>
                                        </p:cTn>
                                        <p:tgtEl>
                                          <p:spTgt spid="13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499"/>
                                          </p:stCondLst>
                                        </p:cTn>
                                        <p:tgtEl>
                                          <p:spTgt spid="14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499"/>
                                          </p:stCondLst>
                                        </p:cTn>
                                        <p:tgtEl>
                                          <p:spTgt spid="14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14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autoUpdateAnimBg="0"/>
      <p:bldP spid="92" grpId="0" animBg="1" autoUpdateAnimBg="0"/>
      <p:bldP spid="15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6C961AE4-A61C-4C1D-B3EB-0B38270AB40B}"/>
              </a:ext>
            </a:extLst>
          </p:cNvPr>
          <p:cNvSpPr>
            <a:spLocks noGrp="1"/>
          </p:cNvSpPr>
          <p:nvPr>
            <p:ph type="title"/>
          </p:nvPr>
        </p:nvSpPr>
        <p:spPr/>
        <p:txBody>
          <a:bodyPr/>
          <a:lstStyle/>
          <a:p>
            <a:r>
              <a:rPr lang="en-US" altLang="en-US"/>
              <a:t>Comparison: A* and Dijkstra</a:t>
            </a:r>
          </a:p>
        </p:txBody>
      </p:sp>
      <p:pic>
        <p:nvPicPr>
          <p:cNvPr id="72707" name="Picture 2" descr="\\nas-dl\home\Windows\boggus\Desktop\Astar_progress_animation.gif">
            <a:extLst>
              <a:ext uri="{FF2B5EF4-FFF2-40B4-BE49-F238E27FC236}">
                <a16:creationId xmlns:a16="http://schemas.microsoft.com/office/drawing/2014/main" id="{56D6A82A-6302-4F7C-8BE0-D66D3EB88610}"/>
              </a:ext>
            </a:extLst>
          </p:cNvPr>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00375" y="2862263"/>
            <a:ext cx="2000250" cy="2000250"/>
          </a:xfrm>
        </p:spPr>
      </p:pic>
      <p:pic>
        <p:nvPicPr>
          <p:cNvPr id="72708" name="Picture 4" descr="\\nas-dl\home\Windows\boggus\Desktop\Dijkstras_progress_animation.gif">
            <a:extLst>
              <a:ext uri="{FF2B5EF4-FFF2-40B4-BE49-F238E27FC236}">
                <a16:creationId xmlns:a16="http://schemas.microsoft.com/office/drawing/2014/main" id="{152C01F6-AD15-44BD-B965-E936587EC7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2862263"/>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690A-C915-43A0-86DB-87B22EA3A68C}"/>
              </a:ext>
            </a:extLst>
          </p:cNvPr>
          <p:cNvSpPr>
            <a:spLocks noGrp="1"/>
          </p:cNvSpPr>
          <p:nvPr>
            <p:ph type="title"/>
          </p:nvPr>
        </p:nvSpPr>
        <p:spPr/>
        <p:txBody>
          <a:bodyPr/>
          <a:lstStyle/>
          <a:p>
            <a:r>
              <a:rPr lang="en-US" dirty="0"/>
              <a:t>Video Explanation</a:t>
            </a:r>
          </a:p>
        </p:txBody>
      </p:sp>
      <p:pic>
        <p:nvPicPr>
          <p:cNvPr id="4" name="Online Media 3" title="A* Pathfinding (E01: algorithm explanation)">
            <a:hlinkClick r:id="" action="ppaction://media"/>
            <a:extLst>
              <a:ext uri="{FF2B5EF4-FFF2-40B4-BE49-F238E27FC236}">
                <a16:creationId xmlns:a16="http://schemas.microsoft.com/office/drawing/2014/main" id="{5DE9112D-876B-4BF1-B272-714D2369BFCD}"/>
              </a:ext>
            </a:extLst>
          </p:cNvPr>
          <p:cNvPicPr>
            <a:picLocks noGrp="1" noRot="1" noChangeAspect="1"/>
          </p:cNvPicPr>
          <p:nvPr>
            <p:ph idx="1"/>
            <a:videoFile r:link="rId1"/>
          </p:nvPr>
        </p:nvPicPr>
        <p:blipFill>
          <a:blip r:embed="rId3"/>
          <a:stretch>
            <a:fillRect/>
          </a:stretch>
        </p:blipFill>
        <p:spPr>
          <a:xfrm>
            <a:off x="2185988" y="1600200"/>
            <a:ext cx="7821612" cy="4419600"/>
          </a:xfrm>
          <a:prstGeom prst="rect">
            <a:avLst/>
          </a:prstGeom>
        </p:spPr>
      </p:pic>
    </p:spTree>
    <p:extLst>
      <p:ext uri="{BB962C8B-B14F-4D97-AF65-F5344CB8AC3E}">
        <p14:creationId xmlns:p14="http://schemas.microsoft.com/office/powerpoint/2010/main" val="52565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53DF78BD-B7D5-4F38-9BED-DA3510C86EE8}"/>
              </a:ext>
            </a:extLst>
          </p:cNvPr>
          <p:cNvSpPr>
            <a:spLocks noGrp="1"/>
          </p:cNvSpPr>
          <p:nvPr>
            <p:ph type="title"/>
          </p:nvPr>
        </p:nvSpPr>
        <p:spPr/>
        <p:txBody>
          <a:bodyPr/>
          <a:lstStyle/>
          <a:p>
            <a:r>
              <a:rPr lang="en-US" altLang="en-US"/>
              <a:t>Pathfinding Algorithm Summary</a:t>
            </a:r>
          </a:p>
        </p:txBody>
      </p:sp>
      <p:sp>
        <p:nvSpPr>
          <p:cNvPr id="73731" name="Content Placeholder 2">
            <a:extLst>
              <a:ext uri="{FF2B5EF4-FFF2-40B4-BE49-F238E27FC236}">
                <a16:creationId xmlns:a16="http://schemas.microsoft.com/office/drawing/2014/main" id="{76A733C5-EDB9-4C45-8FAA-8EDF002118DE}"/>
              </a:ext>
            </a:extLst>
          </p:cNvPr>
          <p:cNvSpPr>
            <a:spLocks noGrp="1"/>
          </p:cNvSpPr>
          <p:nvPr>
            <p:ph idx="1"/>
          </p:nvPr>
        </p:nvSpPr>
        <p:spPr/>
        <p:txBody>
          <a:bodyPr/>
          <a:lstStyle/>
          <a:p>
            <a:pPr>
              <a:lnSpc>
                <a:spcPct val="80000"/>
              </a:lnSpc>
            </a:pPr>
            <a:r>
              <a:rPr lang="en-US" altLang="en-US" sz="2100" b="1"/>
              <a:t>Breadth-First</a:t>
            </a:r>
            <a:r>
              <a:rPr lang="en-US" altLang="en-US" sz="2100"/>
              <a:t> processes the node that has been waiting the longest </a:t>
            </a:r>
          </a:p>
          <a:p>
            <a:pPr lvl="1">
              <a:lnSpc>
                <a:spcPct val="80000"/>
              </a:lnSpc>
            </a:pPr>
            <a:r>
              <a:rPr lang="en-US" altLang="en-US" sz="1800"/>
              <a:t>Uses a FIFO queue</a:t>
            </a:r>
          </a:p>
          <a:p>
            <a:pPr>
              <a:lnSpc>
                <a:spcPct val="80000"/>
              </a:lnSpc>
            </a:pPr>
            <a:endParaRPr lang="en-US" altLang="en-US" sz="2100"/>
          </a:p>
          <a:p>
            <a:pPr>
              <a:lnSpc>
                <a:spcPct val="80000"/>
              </a:lnSpc>
            </a:pPr>
            <a:r>
              <a:rPr lang="en-US" altLang="en-US" sz="2100" b="1"/>
              <a:t>Best-First</a:t>
            </a:r>
            <a:r>
              <a:rPr lang="en-US" altLang="en-US" sz="2100"/>
              <a:t> processes the one that is closest to the goal</a:t>
            </a:r>
          </a:p>
          <a:p>
            <a:pPr lvl="1">
              <a:lnSpc>
                <a:spcPct val="80000"/>
              </a:lnSpc>
            </a:pPr>
            <a:r>
              <a:rPr lang="en-US" altLang="en-US" sz="1800"/>
              <a:t>Uses a priority queue –node value is distance to goal</a:t>
            </a:r>
          </a:p>
          <a:p>
            <a:pPr>
              <a:lnSpc>
                <a:spcPct val="80000"/>
              </a:lnSpc>
            </a:pPr>
            <a:endParaRPr lang="en-US" altLang="en-US" sz="2100"/>
          </a:p>
          <a:p>
            <a:pPr>
              <a:lnSpc>
                <a:spcPct val="80000"/>
              </a:lnSpc>
            </a:pPr>
            <a:r>
              <a:rPr lang="en-US" altLang="en-US" sz="2100" b="1"/>
              <a:t>Dijkstra’s</a:t>
            </a:r>
            <a:r>
              <a:rPr lang="en-US" altLang="en-US" sz="2100"/>
              <a:t> processes the one that is the cheapest to reach from the start cell </a:t>
            </a:r>
          </a:p>
          <a:p>
            <a:pPr lvl="1">
              <a:lnSpc>
                <a:spcPct val="80000"/>
              </a:lnSpc>
            </a:pPr>
            <a:r>
              <a:rPr lang="en-US" altLang="en-US" sz="1800"/>
              <a:t>Uses a priority queue – node value is lowest cost from the start</a:t>
            </a:r>
          </a:p>
          <a:p>
            <a:pPr>
              <a:lnSpc>
                <a:spcPct val="80000"/>
              </a:lnSpc>
            </a:pPr>
            <a:endParaRPr lang="en-US" altLang="en-US" sz="2100"/>
          </a:p>
          <a:p>
            <a:pPr>
              <a:lnSpc>
                <a:spcPct val="80000"/>
              </a:lnSpc>
            </a:pPr>
            <a:r>
              <a:rPr lang="en-US" altLang="en-US" sz="2100" b="1"/>
              <a:t>A* </a:t>
            </a:r>
            <a:r>
              <a:rPr lang="en-US" altLang="en-US" sz="2100"/>
              <a:t>chooses a node that is cheap and close to the goal</a:t>
            </a:r>
          </a:p>
          <a:p>
            <a:pPr lvl="1">
              <a:lnSpc>
                <a:spcPct val="80000"/>
              </a:lnSpc>
            </a:pPr>
            <a:r>
              <a:rPr lang="en-US" altLang="en-US" sz="1800"/>
              <a:t>Uses a priority queue – node value is a combination of Best-First and Dijkstra’s</a:t>
            </a:r>
          </a:p>
          <a:p>
            <a:pPr>
              <a:lnSpc>
                <a:spcPct val="80000"/>
              </a:lnSpc>
            </a:pPr>
            <a:endParaRPr lang="en-US" altLang="en-US" sz="2100"/>
          </a:p>
          <a:p>
            <a:pPr>
              <a:lnSpc>
                <a:spcPct val="80000"/>
              </a:lnSpc>
            </a:pPr>
            <a:endParaRPr lang="en-US" altLang="en-US" sz="21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C13301C-53E1-42C1-8A8E-BC61FD3E42F5}"/>
              </a:ext>
            </a:extLst>
          </p:cNvPr>
          <p:cNvSpPr>
            <a:spLocks noGrp="1"/>
          </p:cNvSpPr>
          <p:nvPr>
            <p:ph type="title"/>
          </p:nvPr>
        </p:nvSpPr>
        <p:spPr/>
        <p:txBody>
          <a:bodyPr/>
          <a:lstStyle/>
          <a:p>
            <a:r>
              <a:rPr lang="en-US" altLang="en-US"/>
              <a:t>More Reading on Pathfinding</a:t>
            </a:r>
          </a:p>
        </p:txBody>
      </p:sp>
      <p:sp>
        <p:nvSpPr>
          <p:cNvPr id="74755" name="Content Placeholder 2">
            <a:extLst>
              <a:ext uri="{FF2B5EF4-FFF2-40B4-BE49-F238E27FC236}">
                <a16:creationId xmlns:a16="http://schemas.microsoft.com/office/drawing/2014/main" id="{83DF51C7-D979-467D-AA51-0A0D74C53C96}"/>
              </a:ext>
            </a:extLst>
          </p:cNvPr>
          <p:cNvSpPr>
            <a:spLocks noGrp="1"/>
          </p:cNvSpPr>
          <p:nvPr>
            <p:ph idx="1"/>
          </p:nvPr>
        </p:nvSpPr>
        <p:spPr/>
        <p:txBody>
          <a:bodyPr/>
          <a:lstStyle/>
          <a:p>
            <a:pPr>
              <a:lnSpc>
                <a:spcPct val="90000"/>
              </a:lnSpc>
            </a:pPr>
            <a:r>
              <a:rPr lang="en-US" altLang="en-US" dirty="0"/>
              <a:t>Amit’s A* Pages </a:t>
            </a:r>
            <a:r>
              <a:rPr lang="en-US" altLang="en-US" dirty="0">
                <a:hlinkClick r:id="rId2"/>
              </a:rPr>
              <a:t>http://theory.stanford.edu/~amitp/GameProgramming/</a:t>
            </a:r>
            <a:endParaRPr lang="en-US" altLang="en-US" dirty="0"/>
          </a:p>
          <a:p>
            <a:pPr>
              <a:lnSpc>
                <a:spcPct val="90000"/>
              </a:lnSpc>
            </a:pPr>
            <a:endParaRPr lang="en-US" altLang="en-US" dirty="0"/>
          </a:p>
          <a:p>
            <a:pPr>
              <a:lnSpc>
                <a:spcPct val="90000"/>
              </a:lnSpc>
            </a:pPr>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n-US" dirty="0"/>
              <a:t>Path Finding in Finely Grained Graph</a:t>
            </a:r>
          </a:p>
        </p:txBody>
      </p:sp>
      <p:sp>
        <p:nvSpPr>
          <p:cNvPr id="206851" name="Rectangle 3"/>
          <p:cNvSpPr>
            <a:spLocks noGrp="1" noChangeArrowheads="1"/>
          </p:cNvSpPr>
          <p:nvPr>
            <p:ph sz="half" idx="1"/>
          </p:nvPr>
        </p:nvSpPr>
        <p:spPr/>
        <p:txBody>
          <a:bodyPr>
            <a:normAutofit/>
          </a:bodyPr>
          <a:lstStyle/>
          <a:p>
            <a:r>
              <a:rPr lang="en-US" dirty="0"/>
              <a:t>Depending on the grid resolution can be fairly smooth.</a:t>
            </a:r>
          </a:p>
          <a:p>
            <a:r>
              <a:rPr lang="en-US" dirty="0"/>
              <a:t>The coarser, the more zig-zags</a:t>
            </a:r>
          </a:p>
          <a:p>
            <a:r>
              <a:rPr lang="en-US" dirty="0"/>
              <a:t>Still, looks unnatural</a:t>
            </a:r>
          </a:p>
        </p:txBody>
      </p:sp>
      <p:pic>
        <p:nvPicPr>
          <p:cNvPr id="7" name="Picture 4">
            <a:extLst>
              <a:ext uri="{FF2B5EF4-FFF2-40B4-BE49-F238E27FC236}">
                <a16:creationId xmlns:a16="http://schemas.microsoft.com/office/drawing/2014/main" id="{70C51CB1-24AA-4757-B453-26E8295F0EF8}"/>
              </a:ext>
            </a:extLst>
          </p:cNvPr>
          <p:cNvPicPr>
            <a:picLocks noGrp="1" noChangeAspect="1" noChangeArrowheads="1"/>
          </p:cNvPicPr>
          <p:nvPr>
            <p:ph sz="half" idx="2"/>
          </p:nvPr>
        </p:nvPicPr>
        <p:blipFill>
          <a:blip r:embed="rId2"/>
          <a:srcRect/>
          <a:stretch>
            <a:fillRect/>
          </a:stretch>
        </p:blipFill>
        <p:spPr bwMode="auto">
          <a:xfrm>
            <a:off x="6208208" y="1600200"/>
            <a:ext cx="5160384" cy="4419600"/>
          </a:xfrm>
          <a:prstGeom prst="rect">
            <a:avLst/>
          </a:prstGeom>
          <a:noFill/>
          <a:ln w="28575">
            <a:noFill/>
            <a:miter lim="800000"/>
            <a:headEnd/>
            <a:tailEnd/>
          </a:ln>
          <a:effectLst/>
        </p:spPr>
      </p:pic>
      <p:pic>
        <p:nvPicPr>
          <p:cNvPr id="8" name="Picture 4">
            <a:extLst>
              <a:ext uri="{FF2B5EF4-FFF2-40B4-BE49-F238E27FC236}">
                <a16:creationId xmlns:a16="http://schemas.microsoft.com/office/drawing/2014/main" id="{6C556169-AAE9-453A-A4F0-9FD1D76C723E}"/>
              </a:ext>
            </a:extLst>
          </p:cNvPr>
          <p:cNvPicPr>
            <a:picLocks noChangeAspect="1" noChangeArrowheads="1"/>
          </p:cNvPicPr>
          <p:nvPr/>
        </p:nvPicPr>
        <p:blipFill>
          <a:blip r:embed="rId3"/>
          <a:srcRect/>
          <a:stretch>
            <a:fillRect/>
          </a:stretch>
        </p:blipFill>
        <p:spPr bwMode="auto">
          <a:xfrm>
            <a:off x="6237568" y="1630425"/>
            <a:ext cx="5141631" cy="4413080"/>
          </a:xfrm>
          <a:prstGeom prst="rect">
            <a:avLst/>
          </a:prstGeom>
          <a:noFill/>
          <a:ln w="28575">
            <a:noFill/>
            <a:miter lim="800000"/>
            <a:headEnd/>
            <a:tailEnd/>
          </a:ln>
          <a:effectLst/>
        </p:spPr>
      </p:pic>
    </p:spTree>
    <p:extLst>
      <p:ext uri="{BB962C8B-B14F-4D97-AF65-F5344CB8AC3E}">
        <p14:creationId xmlns:p14="http://schemas.microsoft.com/office/powerpoint/2010/main" val="577325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r>
              <a:rPr lang="en-US" dirty="0"/>
              <a:t>Simple Smoothing</a:t>
            </a:r>
          </a:p>
        </p:txBody>
      </p:sp>
      <p:sp>
        <p:nvSpPr>
          <p:cNvPr id="210947" name="Rectangle 3"/>
          <p:cNvSpPr>
            <a:spLocks noGrp="1" noChangeArrowheads="1"/>
          </p:cNvSpPr>
          <p:nvPr>
            <p:ph sz="half" idx="1"/>
          </p:nvPr>
        </p:nvSpPr>
        <p:spPr/>
        <p:txBody>
          <a:bodyPr>
            <a:normAutofit/>
          </a:bodyPr>
          <a:lstStyle/>
          <a:p>
            <a:r>
              <a:rPr lang="en-US" sz="2400" dirty="0"/>
              <a:t>Node Collapse</a:t>
            </a:r>
          </a:p>
          <a:p>
            <a:pPr lvl="1"/>
            <a:r>
              <a:rPr lang="en-US" sz="2000" dirty="0"/>
              <a:t>Check for </a:t>
            </a:r>
            <a:r>
              <a:rPr lang="en-US" sz="2000" dirty="0" err="1"/>
              <a:t>occluder</a:t>
            </a:r>
            <a:r>
              <a:rPr lang="en-US" sz="2000" dirty="0"/>
              <a:t> between </a:t>
            </a:r>
            <a:r>
              <a:rPr lang="en-US" sz="2000" i="1" dirty="0"/>
              <a:t>adjacent </a:t>
            </a:r>
            <a:r>
              <a:rPr lang="en-US" sz="2000" dirty="0"/>
              <a:t>edges</a:t>
            </a:r>
          </a:p>
          <a:p>
            <a:pPr lvl="1"/>
            <a:r>
              <a:rPr lang="en-US" sz="2000" dirty="0"/>
              <a:t>Cast a ray between </a:t>
            </a:r>
            <a:r>
              <a:rPr lang="en-US" sz="2000" dirty="0">
                <a:solidFill>
                  <a:srgbClr val="0070C0"/>
                </a:solidFill>
              </a:rPr>
              <a:t>A</a:t>
            </a:r>
            <a:r>
              <a:rPr lang="en-US" sz="2000" dirty="0"/>
              <a:t> and </a:t>
            </a:r>
            <a:r>
              <a:rPr lang="en-US" sz="2000" dirty="0">
                <a:solidFill>
                  <a:srgbClr val="0070C0"/>
                </a:solidFill>
              </a:rPr>
              <a:t>C</a:t>
            </a:r>
            <a:r>
              <a:rPr lang="en-US" sz="2000" dirty="0"/>
              <a:t> </a:t>
            </a:r>
          </a:p>
          <a:p>
            <a:pPr lvl="1"/>
            <a:r>
              <a:rPr lang="en-US" sz="2000" dirty="0"/>
              <a:t>If no occluded, then waypoint </a:t>
            </a:r>
            <a:r>
              <a:rPr lang="en-US" sz="2000" dirty="0">
                <a:solidFill>
                  <a:srgbClr val="008000"/>
                </a:solidFill>
              </a:rPr>
              <a:t>B</a:t>
            </a:r>
            <a:r>
              <a:rPr lang="en-US" sz="2000" dirty="0"/>
              <a:t> is not needed</a:t>
            </a:r>
          </a:p>
        </p:txBody>
      </p:sp>
      <p:sp>
        <p:nvSpPr>
          <p:cNvPr id="6" name="Slide Number Placeholder 4"/>
          <p:cNvSpPr>
            <a:spLocks noGrp="1"/>
          </p:cNvSpPr>
          <p:nvPr>
            <p:ph type="sldNum" sz="quarter" idx="12"/>
          </p:nvPr>
        </p:nvSpPr>
        <p:spPr/>
        <p:txBody>
          <a:bodyPr/>
          <a:lstStyle/>
          <a:p>
            <a:fld id="{64EA509D-D8D3-B549-BC89-7BEFD6C9E2DF}" type="slidenum">
              <a:rPr lang="en-US"/>
              <a:pPr/>
              <a:t>69</a:t>
            </a:fld>
            <a:endParaRPr lang="en-US"/>
          </a:p>
        </p:txBody>
      </p:sp>
      <p:pic>
        <p:nvPicPr>
          <p:cNvPr id="7" name="Picture 2">
            <a:extLst>
              <a:ext uri="{FF2B5EF4-FFF2-40B4-BE49-F238E27FC236}">
                <a16:creationId xmlns:a16="http://schemas.microsoft.com/office/drawing/2014/main" id="{936A0183-1D01-4A12-9D91-D16578DD9A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1710088"/>
            <a:ext cx="5181600" cy="419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2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r>
              <a:rPr lang="en-US" dirty="0"/>
              <a:t>Shortest Path Example</a:t>
            </a:r>
          </a:p>
        </p:txBody>
      </p:sp>
      <p:sp>
        <p:nvSpPr>
          <p:cNvPr id="636931" name="Rectangle 3"/>
          <p:cNvSpPr>
            <a:spLocks noGrp="1" noChangeArrowheads="1"/>
          </p:cNvSpPr>
          <p:nvPr>
            <p:ph type="body" idx="1"/>
          </p:nvPr>
        </p:nvSpPr>
        <p:spPr/>
        <p:txBody>
          <a:bodyPr/>
          <a:lstStyle/>
          <a:p>
            <a:r>
              <a:rPr lang="en-US" sz="2400" dirty="0">
                <a:latin typeface="Arial" pitchFamily="34" charset="0"/>
                <a:cs typeface="Arial" pitchFamily="34" charset="0"/>
              </a:rPr>
              <a:t>Given:</a:t>
            </a:r>
          </a:p>
          <a:p>
            <a:pPr lvl="1"/>
            <a:r>
              <a:rPr lang="en-US" sz="2000" dirty="0">
                <a:latin typeface="Arial" pitchFamily="34" charset="0"/>
                <a:cs typeface="Arial" pitchFamily="34" charset="0"/>
              </a:rPr>
              <a:t>Weighted Directed graph G = (V, E).</a:t>
            </a:r>
          </a:p>
          <a:p>
            <a:pPr lvl="1"/>
            <a:r>
              <a:rPr lang="en-US" sz="2000" dirty="0">
                <a:latin typeface="Arial" pitchFamily="34" charset="0"/>
                <a:cs typeface="Arial" pitchFamily="34" charset="0"/>
              </a:rPr>
              <a:t>Source </a:t>
            </a:r>
            <a:r>
              <a:rPr lang="en-US" sz="2000" i="1" dirty="0">
                <a:latin typeface="Arial" pitchFamily="34" charset="0"/>
                <a:cs typeface="Arial" pitchFamily="34" charset="0"/>
              </a:rPr>
              <a:t>s</a:t>
            </a:r>
            <a:r>
              <a:rPr lang="en-US" sz="2000" dirty="0">
                <a:latin typeface="Arial" pitchFamily="34" charset="0"/>
                <a:cs typeface="Arial" pitchFamily="34" charset="0"/>
              </a:rPr>
              <a:t>, destination </a:t>
            </a:r>
            <a:r>
              <a:rPr lang="en-US" sz="2000" i="1" dirty="0">
                <a:latin typeface="Arial" pitchFamily="34" charset="0"/>
                <a:cs typeface="Arial" pitchFamily="34" charset="0"/>
              </a:rPr>
              <a:t>t</a:t>
            </a:r>
            <a:r>
              <a:rPr lang="en-US" sz="2000" dirty="0">
                <a:latin typeface="Arial" pitchFamily="34" charset="0"/>
                <a:cs typeface="Arial" pitchFamily="34" charset="0"/>
              </a:rPr>
              <a:t>.</a:t>
            </a:r>
          </a:p>
          <a:p>
            <a:r>
              <a:rPr lang="en-US" sz="2400" dirty="0">
                <a:latin typeface="Arial" pitchFamily="34" charset="0"/>
                <a:cs typeface="Arial" pitchFamily="34" charset="0"/>
              </a:rPr>
              <a:t>Find shortest directed path from </a:t>
            </a:r>
            <a:r>
              <a:rPr lang="en-US" sz="2400" i="1" dirty="0">
                <a:latin typeface="Arial" pitchFamily="34" charset="0"/>
                <a:cs typeface="Arial" pitchFamily="34" charset="0"/>
              </a:rPr>
              <a:t>s</a:t>
            </a:r>
            <a:r>
              <a:rPr lang="en-US" sz="2400" dirty="0">
                <a:latin typeface="Arial" pitchFamily="34" charset="0"/>
                <a:cs typeface="Arial" pitchFamily="34" charset="0"/>
              </a:rPr>
              <a:t> to </a:t>
            </a:r>
            <a:r>
              <a:rPr lang="en-US" sz="2400" i="1" dirty="0">
                <a:latin typeface="Arial" pitchFamily="34" charset="0"/>
                <a:cs typeface="Arial" pitchFamily="34" charset="0"/>
              </a:rPr>
              <a:t>t</a:t>
            </a:r>
            <a:r>
              <a:rPr lang="en-US" sz="2400" dirty="0">
                <a:latin typeface="Arial" pitchFamily="34" charset="0"/>
                <a:cs typeface="Arial" pitchFamily="34" charset="0"/>
              </a:rPr>
              <a:t>.</a:t>
            </a:r>
          </a:p>
        </p:txBody>
      </p:sp>
      <p:sp>
        <p:nvSpPr>
          <p:cNvPr id="636932" name="Rectangle 4"/>
          <p:cNvSpPr>
            <a:spLocks noChangeArrowheads="1"/>
          </p:cNvSpPr>
          <p:nvPr/>
        </p:nvSpPr>
        <p:spPr bwMode="auto">
          <a:xfrm>
            <a:off x="7620001" y="3810001"/>
            <a:ext cx="2498725" cy="931863"/>
          </a:xfrm>
          <a:prstGeom prst="rect">
            <a:avLst/>
          </a:prstGeom>
          <a:noFill/>
          <a:ln w="9525">
            <a:noFill/>
            <a:miter lim="800000"/>
            <a:headEnd/>
            <a:tailEnd/>
          </a:ln>
          <a:effectLst/>
        </p:spPr>
        <p:txBody>
          <a:bodyPr wrap="none" lIns="92075" tIns="46038" rIns="92075" bIns="46038" anchor="ctr"/>
          <a:lstStyle/>
          <a:p>
            <a:r>
              <a:rPr lang="en-US" sz="1600" dirty="0">
                <a:solidFill>
                  <a:srgbClr val="000000"/>
                </a:solidFill>
                <a:latin typeface="Comic Sans MS" pitchFamily="66" charset="0"/>
              </a:rPr>
              <a:t>Cost of path s-2-3-5-t</a:t>
            </a:r>
            <a:br>
              <a:rPr lang="en-US" sz="1600" dirty="0">
                <a:solidFill>
                  <a:srgbClr val="000000"/>
                </a:solidFill>
                <a:latin typeface="Comic Sans MS" pitchFamily="66" charset="0"/>
              </a:rPr>
            </a:br>
            <a:r>
              <a:rPr lang="en-US" sz="1600" dirty="0">
                <a:solidFill>
                  <a:srgbClr val="000000"/>
                </a:solidFill>
                <a:latin typeface="Comic Sans MS" pitchFamily="66" charset="0"/>
              </a:rPr>
              <a:t>     =  9 + 23 + 2 + 16</a:t>
            </a:r>
            <a:br>
              <a:rPr lang="en-US" sz="1600" dirty="0">
                <a:solidFill>
                  <a:srgbClr val="000000"/>
                </a:solidFill>
                <a:latin typeface="Comic Sans MS" pitchFamily="66" charset="0"/>
              </a:rPr>
            </a:br>
            <a:r>
              <a:rPr lang="en-US" sz="1600" dirty="0">
                <a:solidFill>
                  <a:srgbClr val="000000"/>
                </a:solidFill>
                <a:latin typeface="Comic Sans MS" pitchFamily="66" charset="0"/>
              </a:rPr>
              <a:t>     = 48.</a:t>
            </a:r>
          </a:p>
        </p:txBody>
      </p:sp>
      <p:grpSp>
        <p:nvGrpSpPr>
          <p:cNvPr id="2" name="Group 45"/>
          <p:cNvGrpSpPr>
            <a:grpSpLocks/>
          </p:cNvGrpSpPr>
          <p:nvPr/>
        </p:nvGrpSpPr>
        <p:grpSpPr bwMode="auto">
          <a:xfrm>
            <a:off x="1976439" y="3587751"/>
            <a:ext cx="5603875" cy="2351088"/>
            <a:chOff x="189" y="2644"/>
            <a:chExt cx="3530" cy="1481"/>
          </a:xfrm>
        </p:grpSpPr>
        <p:sp>
          <p:nvSpPr>
            <p:cNvPr id="636933" name="Oval 5"/>
            <p:cNvSpPr>
              <a:spLocks noChangeAspect="1" noChangeArrowheads="1"/>
            </p:cNvSpPr>
            <p:nvPr/>
          </p:nvSpPr>
          <p:spPr bwMode="auto">
            <a:xfrm>
              <a:off x="189" y="2852"/>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s</a:t>
              </a:r>
            </a:p>
          </p:txBody>
        </p:sp>
        <p:sp>
          <p:nvSpPr>
            <p:cNvPr id="636934" name="Oval 6"/>
            <p:cNvSpPr>
              <a:spLocks noChangeAspect="1" noChangeArrowheads="1"/>
            </p:cNvSpPr>
            <p:nvPr/>
          </p:nvSpPr>
          <p:spPr bwMode="auto">
            <a:xfrm>
              <a:off x="3418" y="2644"/>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3</a:t>
              </a:r>
            </a:p>
          </p:txBody>
        </p:sp>
        <p:sp>
          <p:nvSpPr>
            <p:cNvPr id="636935" name="Oval 7"/>
            <p:cNvSpPr>
              <a:spLocks noChangeAspect="1" noChangeArrowheads="1"/>
            </p:cNvSpPr>
            <p:nvPr/>
          </p:nvSpPr>
          <p:spPr bwMode="auto">
            <a:xfrm>
              <a:off x="3549" y="3908"/>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t</a:t>
              </a:r>
            </a:p>
          </p:txBody>
        </p:sp>
        <p:sp>
          <p:nvSpPr>
            <p:cNvPr id="636936" name="Oval 8"/>
            <p:cNvSpPr>
              <a:spLocks noChangeAspect="1" noChangeArrowheads="1"/>
            </p:cNvSpPr>
            <p:nvPr/>
          </p:nvSpPr>
          <p:spPr bwMode="auto">
            <a:xfrm>
              <a:off x="937" y="2644"/>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2</a:t>
              </a:r>
            </a:p>
          </p:txBody>
        </p:sp>
        <p:sp>
          <p:nvSpPr>
            <p:cNvPr id="636937" name="Oval 9"/>
            <p:cNvSpPr>
              <a:spLocks noChangeAspect="1" noChangeArrowheads="1"/>
            </p:cNvSpPr>
            <p:nvPr/>
          </p:nvSpPr>
          <p:spPr bwMode="auto">
            <a:xfrm>
              <a:off x="1277" y="3137"/>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6</a:t>
              </a:r>
            </a:p>
          </p:txBody>
        </p:sp>
        <p:sp>
          <p:nvSpPr>
            <p:cNvPr id="636938" name="Oval 10"/>
            <p:cNvSpPr>
              <a:spLocks noChangeAspect="1" noChangeArrowheads="1"/>
            </p:cNvSpPr>
            <p:nvPr/>
          </p:nvSpPr>
          <p:spPr bwMode="auto">
            <a:xfrm>
              <a:off x="963" y="3955"/>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7</a:t>
              </a:r>
            </a:p>
          </p:txBody>
        </p:sp>
        <p:sp>
          <p:nvSpPr>
            <p:cNvPr id="636939" name="Oval 11"/>
            <p:cNvSpPr>
              <a:spLocks noChangeAspect="1" noChangeArrowheads="1"/>
            </p:cNvSpPr>
            <p:nvPr/>
          </p:nvSpPr>
          <p:spPr bwMode="auto">
            <a:xfrm>
              <a:off x="3021" y="3284"/>
              <a:ext cx="170" cy="172"/>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4</a:t>
              </a:r>
            </a:p>
          </p:txBody>
        </p:sp>
        <p:sp>
          <p:nvSpPr>
            <p:cNvPr id="636940" name="Oval 12"/>
            <p:cNvSpPr>
              <a:spLocks noChangeAspect="1" noChangeArrowheads="1"/>
            </p:cNvSpPr>
            <p:nvPr/>
          </p:nvSpPr>
          <p:spPr bwMode="auto">
            <a:xfrm>
              <a:off x="1869" y="3428"/>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5</a:t>
              </a:r>
            </a:p>
          </p:txBody>
        </p:sp>
        <p:cxnSp>
          <p:nvCxnSpPr>
            <p:cNvPr id="636941" name="AutoShape 13"/>
            <p:cNvCxnSpPr>
              <a:cxnSpLocks noChangeShapeType="1"/>
              <a:stCxn id="636933" idx="7"/>
              <a:endCxn id="636936" idx="2"/>
            </p:cNvCxnSpPr>
            <p:nvPr/>
          </p:nvCxnSpPr>
          <p:spPr bwMode="auto">
            <a:xfrm flipV="1">
              <a:off x="334" y="2729"/>
              <a:ext cx="603" cy="148"/>
            </a:xfrm>
            <a:prstGeom prst="straightConnector1">
              <a:avLst/>
            </a:prstGeom>
            <a:noFill/>
            <a:ln w="38100">
              <a:solidFill>
                <a:srgbClr val="003399"/>
              </a:solidFill>
              <a:round/>
              <a:headEnd/>
              <a:tailEnd type="triangle" w="med" len="med"/>
            </a:ln>
            <a:effectLst/>
          </p:spPr>
        </p:cxnSp>
        <p:cxnSp>
          <p:nvCxnSpPr>
            <p:cNvPr id="636942" name="AutoShape 14"/>
            <p:cNvCxnSpPr>
              <a:cxnSpLocks noChangeShapeType="1"/>
              <a:stCxn id="636933" idx="6"/>
              <a:endCxn id="636937" idx="1"/>
            </p:cNvCxnSpPr>
            <p:nvPr/>
          </p:nvCxnSpPr>
          <p:spPr bwMode="auto">
            <a:xfrm>
              <a:off x="359" y="2937"/>
              <a:ext cx="943" cy="225"/>
            </a:xfrm>
            <a:prstGeom prst="straightConnector1">
              <a:avLst/>
            </a:prstGeom>
            <a:noFill/>
            <a:ln w="9525">
              <a:solidFill>
                <a:schemeClr val="tx1"/>
              </a:solidFill>
              <a:round/>
              <a:headEnd/>
              <a:tailEnd type="triangle" w="med" len="med"/>
            </a:ln>
            <a:effectLst/>
          </p:spPr>
        </p:cxnSp>
        <p:cxnSp>
          <p:nvCxnSpPr>
            <p:cNvPr id="636943" name="AutoShape 15"/>
            <p:cNvCxnSpPr>
              <a:cxnSpLocks noChangeShapeType="1"/>
              <a:stCxn id="636933" idx="4"/>
              <a:endCxn id="636938" idx="0"/>
            </p:cNvCxnSpPr>
            <p:nvPr/>
          </p:nvCxnSpPr>
          <p:spPr bwMode="auto">
            <a:xfrm>
              <a:off x="274" y="3022"/>
              <a:ext cx="774" cy="933"/>
            </a:xfrm>
            <a:prstGeom prst="straightConnector1">
              <a:avLst/>
            </a:prstGeom>
            <a:noFill/>
            <a:ln w="9525">
              <a:solidFill>
                <a:schemeClr val="tx1"/>
              </a:solidFill>
              <a:round/>
              <a:headEnd/>
              <a:tailEnd type="triangle" w="med" len="med"/>
            </a:ln>
            <a:effectLst/>
          </p:spPr>
        </p:cxnSp>
        <p:cxnSp>
          <p:nvCxnSpPr>
            <p:cNvPr id="636944" name="AutoShape 16"/>
            <p:cNvCxnSpPr>
              <a:cxnSpLocks noChangeShapeType="1"/>
              <a:stCxn id="636937" idx="7"/>
              <a:endCxn id="636934" idx="2"/>
            </p:cNvCxnSpPr>
            <p:nvPr/>
          </p:nvCxnSpPr>
          <p:spPr bwMode="auto">
            <a:xfrm flipV="1">
              <a:off x="1422" y="2729"/>
              <a:ext cx="1996" cy="433"/>
            </a:xfrm>
            <a:prstGeom prst="straightConnector1">
              <a:avLst/>
            </a:prstGeom>
            <a:noFill/>
            <a:ln w="9525">
              <a:solidFill>
                <a:schemeClr val="tx1"/>
              </a:solidFill>
              <a:round/>
              <a:headEnd/>
              <a:tailEnd type="triangle" w="med" len="med"/>
            </a:ln>
            <a:effectLst/>
          </p:spPr>
        </p:cxnSp>
        <p:cxnSp>
          <p:nvCxnSpPr>
            <p:cNvPr id="636945" name="AutoShape 17"/>
            <p:cNvCxnSpPr>
              <a:cxnSpLocks noChangeShapeType="1"/>
              <a:stCxn id="636939" idx="7"/>
              <a:endCxn id="636934" idx="4"/>
            </p:cNvCxnSpPr>
            <p:nvPr/>
          </p:nvCxnSpPr>
          <p:spPr bwMode="auto">
            <a:xfrm flipV="1">
              <a:off x="3166" y="2814"/>
              <a:ext cx="337" cy="495"/>
            </a:xfrm>
            <a:prstGeom prst="straightConnector1">
              <a:avLst/>
            </a:prstGeom>
            <a:noFill/>
            <a:ln w="9525">
              <a:solidFill>
                <a:schemeClr val="tx1"/>
              </a:solidFill>
              <a:round/>
              <a:headEnd/>
              <a:tailEnd type="triangle" w="med" len="med"/>
            </a:ln>
            <a:effectLst/>
          </p:spPr>
        </p:cxnSp>
        <p:cxnSp>
          <p:nvCxnSpPr>
            <p:cNvPr id="636946" name="AutoShape 18"/>
            <p:cNvCxnSpPr>
              <a:cxnSpLocks noChangeShapeType="1"/>
              <a:stCxn id="636937" idx="5"/>
              <a:endCxn id="636940" idx="1"/>
            </p:cNvCxnSpPr>
            <p:nvPr/>
          </p:nvCxnSpPr>
          <p:spPr bwMode="auto">
            <a:xfrm>
              <a:off x="1422" y="3282"/>
              <a:ext cx="472" cy="171"/>
            </a:xfrm>
            <a:prstGeom prst="straightConnector1">
              <a:avLst/>
            </a:prstGeom>
            <a:noFill/>
            <a:ln w="9525">
              <a:solidFill>
                <a:schemeClr val="tx1"/>
              </a:solidFill>
              <a:round/>
              <a:headEnd/>
              <a:tailEnd type="triangle" w="med" len="med"/>
            </a:ln>
            <a:effectLst/>
          </p:spPr>
        </p:cxnSp>
        <p:cxnSp>
          <p:nvCxnSpPr>
            <p:cNvPr id="636947" name="AutoShape 19"/>
            <p:cNvCxnSpPr>
              <a:cxnSpLocks noChangeShapeType="1"/>
              <a:stCxn id="636940" idx="5"/>
              <a:endCxn id="636935" idx="2"/>
            </p:cNvCxnSpPr>
            <p:nvPr/>
          </p:nvCxnSpPr>
          <p:spPr bwMode="auto">
            <a:xfrm>
              <a:off x="2014" y="3573"/>
              <a:ext cx="1535" cy="420"/>
            </a:xfrm>
            <a:prstGeom prst="straightConnector1">
              <a:avLst/>
            </a:prstGeom>
            <a:noFill/>
            <a:ln w="38100">
              <a:solidFill>
                <a:srgbClr val="003399"/>
              </a:solidFill>
              <a:round/>
              <a:headEnd/>
              <a:tailEnd type="triangle" w="med" len="med"/>
            </a:ln>
            <a:effectLst/>
          </p:spPr>
        </p:cxnSp>
        <p:cxnSp>
          <p:nvCxnSpPr>
            <p:cNvPr id="636948" name="AutoShape 20"/>
            <p:cNvCxnSpPr>
              <a:cxnSpLocks noChangeShapeType="1"/>
              <a:stCxn id="636940" idx="6"/>
              <a:endCxn id="636939" idx="2"/>
            </p:cNvCxnSpPr>
            <p:nvPr/>
          </p:nvCxnSpPr>
          <p:spPr bwMode="auto">
            <a:xfrm flipV="1">
              <a:off x="2039" y="3370"/>
              <a:ext cx="982" cy="143"/>
            </a:xfrm>
            <a:prstGeom prst="straightConnector1">
              <a:avLst/>
            </a:prstGeom>
            <a:noFill/>
            <a:ln w="9525">
              <a:solidFill>
                <a:schemeClr val="tx1"/>
              </a:solidFill>
              <a:round/>
              <a:headEnd/>
              <a:tailEnd type="triangle" w="med" len="med"/>
            </a:ln>
            <a:effectLst/>
          </p:spPr>
        </p:cxnSp>
        <p:cxnSp>
          <p:nvCxnSpPr>
            <p:cNvPr id="636949" name="AutoShape 21"/>
            <p:cNvCxnSpPr>
              <a:cxnSpLocks noChangeShapeType="1"/>
              <a:stCxn id="636939" idx="4"/>
              <a:endCxn id="636935" idx="1"/>
            </p:cNvCxnSpPr>
            <p:nvPr/>
          </p:nvCxnSpPr>
          <p:spPr bwMode="auto">
            <a:xfrm>
              <a:off x="3106" y="3456"/>
              <a:ext cx="468" cy="477"/>
            </a:xfrm>
            <a:prstGeom prst="straightConnector1">
              <a:avLst/>
            </a:prstGeom>
            <a:noFill/>
            <a:ln w="9525">
              <a:solidFill>
                <a:schemeClr val="tx1"/>
              </a:solidFill>
              <a:round/>
              <a:headEnd/>
              <a:tailEnd type="triangle" w="med" len="med"/>
            </a:ln>
            <a:effectLst/>
          </p:spPr>
        </p:cxnSp>
        <p:cxnSp>
          <p:nvCxnSpPr>
            <p:cNvPr id="636950" name="AutoShape 22"/>
            <p:cNvCxnSpPr>
              <a:cxnSpLocks noChangeShapeType="1"/>
              <a:stCxn id="636934" idx="3"/>
              <a:endCxn id="636940" idx="7"/>
            </p:cNvCxnSpPr>
            <p:nvPr/>
          </p:nvCxnSpPr>
          <p:spPr bwMode="auto">
            <a:xfrm flipH="1">
              <a:off x="2014" y="2789"/>
              <a:ext cx="1429" cy="664"/>
            </a:xfrm>
            <a:prstGeom prst="straightConnector1">
              <a:avLst/>
            </a:prstGeom>
            <a:noFill/>
            <a:ln w="38100">
              <a:solidFill>
                <a:srgbClr val="003399"/>
              </a:solidFill>
              <a:round/>
              <a:headEnd/>
              <a:tailEnd type="triangle" w="med" len="med"/>
            </a:ln>
            <a:effectLst/>
          </p:spPr>
        </p:cxnSp>
        <p:cxnSp>
          <p:nvCxnSpPr>
            <p:cNvPr id="636951" name="AutoShape 23"/>
            <p:cNvCxnSpPr>
              <a:cxnSpLocks noChangeShapeType="1"/>
              <a:stCxn id="636937" idx="4"/>
              <a:endCxn id="636938" idx="7"/>
            </p:cNvCxnSpPr>
            <p:nvPr/>
          </p:nvCxnSpPr>
          <p:spPr bwMode="auto">
            <a:xfrm flipH="1">
              <a:off x="1108" y="3307"/>
              <a:ext cx="254" cy="673"/>
            </a:xfrm>
            <a:prstGeom prst="straightConnector1">
              <a:avLst/>
            </a:prstGeom>
            <a:noFill/>
            <a:ln w="9525">
              <a:solidFill>
                <a:schemeClr val="tx1"/>
              </a:solidFill>
              <a:round/>
              <a:headEnd/>
              <a:tailEnd type="triangle" w="med" len="med"/>
            </a:ln>
            <a:effectLst/>
          </p:spPr>
        </p:cxnSp>
        <p:cxnSp>
          <p:nvCxnSpPr>
            <p:cNvPr id="636952" name="AutoShape 24"/>
            <p:cNvCxnSpPr>
              <a:cxnSpLocks noChangeShapeType="1"/>
              <a:stCxn id="636938" idx="6"/>
              <a:endCxn id="636940" idx="2"/>
            </p:cNvCxnSpPr>
            <p:nvPr/>
          </p:nvCxnSpPr>
          <p:spPr bwMode="auto">
            <a:xfrm flipV="1">
              <a:off x="1133" y="3513"/>
              <a:ext cx="736" cy="527"/>
            </a:xfrm>
            <a:prstGeom prst="straightConnector1">
              <a:avLst/>
            </a:prstGeom>
            <a:noFill/>
            <a:ln w="9525">
              <a:solidFill>
                <a:schemeClr val="tx1"/>
              </a:solidFill>
              <a:round/>
              <a:headEnd/>
              <a:tailEnd type="triangle" w="med" len="med"/>
            </a:ln>
            <a:effectLst/>
          </p:spPr>
        </p:cxnSp>
        <p:cxnSp>
          <p:nvCxnSpPr>
            <p:cNvPr id="636953" name="AutoShape 25"/>
            <p:cNvCxnSpPr>
              <a:cxnSpLocks noChangeShapeType="1"/>
              <a:stCxn id="636936" idx="6"/>
              <a:endCxn id="636934" idx="1"/>
            </p:cNvCxnSpPr>
            <p:nvPr/>
          </p:nvCxnSpPr>
          <p:spPr bwMode="auto">
            <a:xfrm flipV="1">
              <a:off x="1107" y="2669"/>
              <a:ext cx="2336" cy="60"/>
            </a:xfrm>
            <a:prstGeom prst="straightConnector1">
              <a:avLst/>
            </a:prstGeom>
            <a:noFill/>
            <a:ln w="38100">
              <a:solidFill>
                <a:srgbClr val="003399"/>
              </a:solidFill>
              <a:round/>
              <a:headEnd/>
              <a:tailEnd type="triangle" w="med" len="med"/>
            </a:ln>
            <a:effectLst/>
          </p:spPr>
        </p:cxnSp>
        <p:cxnSp>
          <p:nvCxnSpPr>
            <p:cNvPr id="636954" name="AutoShape 26"/>
            <p:cNvCxnSpPr>
              <a:cxnSpLocks noChangeShapeType="1"/>
              <a:stCxn id="636938" idx="6"/>
              <a:endCxn id="636935" idx="3"/>
            </p:cNvCxnSpPr>
            <p:nvPr/>
          </p:nvCxnSpPr>
          <p:spPr bwMode="auto">
            <a:xfrm>
              <a:off x="1133" y="4040"/>
              <a:ext cx="2441" cy="13"/>
            </a:xfrm>
            <a:prstGeom prst="straightConnector1">
              <a:avLst/>
            </a:prstGeom>
            <a:noFill/>
            <a:ln w="9525">
              <a:solidFill>
                <a:schemeClr val="tx1"/>
              </a:solidFill>
              <a:round/>
              <a:headEnd/>
              <a:tailEnd type="triangle" w="med" len="med"/>
            </a:ln>
            <a:effectLst/>
          </p:spPr>
        </p:cxnSp>
        <p:cxnSp>
          <p:nvCxnSpPr>
            <p:cNvPr id="636955" name="AutoShape 27"/>
            <p:cNvCxnSpPr>
              <a:cxnSpLocks noChangeShapeType="1"/>
              <a:stCxn id="636934" idx="5"/>
              <a:endCxn id="636935" idx="0"/>
            </p:cNvCxnSpPr>
            <p:nvPr/>
          </p:nvCxnSpPr>
          <p:spPr bwMode="auto">
            <a:xfrm>
              <a:off x="3563" y="2789"/>
              <a:ext cx="71" cy="1119"/>
            </a:xfrm>
            <a:prstGeom prst="straightConnector1">
              <a:avLst/>
            </a:prstGeom>
            <a:noFill/>
            <a:ln w="9525">
              <a:solidFill>
                <a:schemeClr val="tx1"/>
              </a:solidFill>
              <a:round/>
              <a:headEnd/>
              <a:tailEnd type="triangle" w="med" len="med"/>
            </a:ln>
            <a:effectLst/>
          </p:spPr>
        </p:cxnSp>
        <p:sp>
          <p:nvSpPr>
            <p:cNvPr id="636956" name="Text Box 28"/>
            <p:cNvSpPr txBox="1">
              <a:spLocks noChangeArrowheads="1"/>
            </p:cNvSpPr>
            <p:nvPr/>
          </p:nvSpPr>
          <p:spPr bwMode="auto">
            <a:xfrm>
              <a:off x="2109" y="2644"/>
              <a:ext cx="169"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23</a:t>
              </a:r>
            </a:p>
          </p:txBody>
        </p:sp>
        <p:sp>
          <p:nvSpPr>
            <p:cNvPr id="636957" name="Text Box 29"/>
            <p:cNvSpPr txBox="1">
              <a:spLocks noChangeArrowheads="1"/>
            </p:cNvSpPr>
            <p:nvPr/>
          </p:nvSpPr>
          <p:spPr bwMode="auto">
            <a:xfrm>
              <a:off x="2082" y="2928"/>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18</a:t>
              </a:r>
            </a:p>
          </p:txBody>
        </p:sp>
        <p:sp>
          <p:nvSpPr>
            <p:cNvPr id="636958" name="Text Box 30"/>
            <p:cNvSpPr txBox="1">
              <a:spLocks noChangeArrowheads="1"/>
            </p:cNvSpPr>
            <p:nvPr/>
          </p:nvSpPr>
          <p:spPr bwMode="auto">
            <a:xfrm>
              <a:off x="2618" y="3090"/>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2</a:t>
              </a:r>
            </a:p>
          </p:txBody>
        </p:sp>
        <p:sp>
          <p:nvSpPr>
            <p:cNvPr id="636959" name="Text Box 31"/>
            <p:cNvSpPr txBox="1">
              <a:spLocks noChangeArrowheads="1"/>
            </p:cNvSpPr>
            <p:nvPr/>
          </p:nvSpPr>
          <p:spPr bwMode="auto">
            <a:xfrm>
              <a:off x="564" y="2741"/>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9</a:t>
              </a:r>
            </a:p>
          </p:txBody>
        </p:sp>
        <p:sp>
          <p:nvSpPr>
            <p:cNvPr id="636960" name="Text Box 32"/>
            <p:cNvSpPr txBox="1">
              <a:spLocks noChangeArrowheads="1"/>
            </p:cNvSpPr>
            <p:nvPr/>
          </p:nvSpPr>
          <p:spPr bwMode="auto">
            <a:xfrm>
              <a:off x="816" y="3033"/>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14</a:t>
              </a:r>
            </a:p>
          </p:txBody>
        </p:sp>
        <p:sp>
          <p:nvSpPr>
            <p:cNvPr id="636961" name="Text Box 33"/>
            <p:cNvSpPr txBox="1">
              <a:spLocks noChangeArrowheads="1"/>
            </p:cNvSpPr>
            <p:nvPr/>
          </p:nvSpPr>
          <p:spPr bwMode="auto">
            <a:xfrm>
              <a:off x="613" y="3471"/>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15</a:t>
              </a:r>
            </a:p>
          </p:txBody>
        </p:sp>
        <p:sp>
          <p:nvSpPr>
            <p:cNvPr id="636962" name="Text Box 34"/>
            <p:cNvSpPr txBox="1">
              <a:spLocks noChangeArrowheads="1"/>
            </p:cNvSpPr>
            <p:nvPr/>
          </p:nvSpPr>
          <p:spPr bwMode="auto">
            <a:xfrm>
              <a:off x="1181" y="3519"/>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5</a:t>
              </a:r>
            </a:p>
          </p:txBody>
        </p:sp>
        <p:sp>
          <p:nvSpPr>
            <p:cNvPr id="636963" name="Text Box 35"/>
            <p:cNvSpPr txBox="1">
              <a:spLocks noChangeArrowheads="1"/>
            </p:cNvSpPr>
            <p:nvPr/>
          </p:nvSpPr>
          <p:spPr bwMode="auto">
            <a:xfrm>
              <a:off x="1560" y="3307"/>
              <a:ext cx="176"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30</a:t>
              </a:r>
            </a:p>
          </p:txBody>
        </p:sp>
        <p:sp>
          <p:nvSpPr>
            <p:cNvPr id="636964" name="Text Box 36"/>
            <p:cNvSpPr txBox="1">
              <a:spLocks noChangeArrowheads="1"/>
            </p:cNvSpPr>
            <p:nvPr/>
          </p:nvSpPr>
          <p:spPr bwMode="auto">
            <a:xfrm>
              <a:off x="1448" y="3713"/>
              <a:ext cx="169"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20</a:t>
              </a:r>
            </a:p>
          </p:txBody>
        </p:sp>
        <p:sp>
          <p:nvSpPr>
            <p:cNvPr id="636965" name="Text Box 37"/>
            <p:cNvSpPr txBox="1">
              <a:spLocks noChangeArrowheads="1"/>
            </p:cNvSpPr>
            <p:nvPr/>
          </p:nvSpPr>
          <p:spPr bwMode="auto">
            <a:xfrm>
              <a:off x="2006" y="3995"/>
              <a:ext cx="168"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44</a:t>
              </a:r>
            </a:p>
          </p:txBody>
        </p:sp>
        <p:sp>
          <p:nvSpPr>
            <p:cNvPr id="636966" name="Text Box 38"/>
            <p:cNvSpPr txBox="1">
              <a:spLocks noChangeArrowheads="1"/>
            </p:cNvSpPr>
            <p:nvPr/>
          </p:nvSpPr>
          <p:spPr bwMode="auto">
            <a:xfrm>
              <a:off x="2606" y="3712"/>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16</a:t>
              </a:r>
            </a:p>
          </p:txBody>
        </p:sp>
        <p:sp>
          <p:nvSpPr>
            <p:cNvPr id="636967" name="Text Box 39"/>
            <p:cNvSpPr txBox="1">
              <a:spLocks noChangeArrowheads="1"/>
            </p:cNvSpPr>
            <p:nvPr/>
          </p:nvSpPr>
          <p:spPr bwMode="auto">
            <a:xfrm>
              <a:off x="2566" y="3395"/>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11</a:t>
              </a:r>
            </a:p>
          </p:txBody>
        </p:sp>
        <p:sp>
          <p:nvSpPr>
            <p:cNvPr id="636968" name="Text Box 40"/>
            <p:cNvSpPr txBox="1">
              <a:spLocks noChangeArrowheads="1"/>
            </p:cNvSpPr>
            <p:nvPr/>
          </p:nvSpPr>
          <p:spPr bwMode="auto">
            <a:xfrm>
              <a:off x="3255" y="3071"/>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6</a:t>
              </a:r>
            </a:p>
          </p:txBody>
        </p:sp>
        <p:sp>
          <p:nvSpPr>
            <p:cNvPr id="636969" name="Text Box 41"/>
            <p:cNvSpPr txBox="1">
              <a:spLocks noChangeArrowheads="1"/>
            </p:cNvSpPr>
            <p:nvPr/>
          </p:nvSpPr>
          <p:spPr bwMode="auto">
            <a:xfrm>
              <a:off x="3538" y="3306"/>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19</a:t>
              </a:r>
            </a:p>
          </p:txBody>
        </p:sp>
        <p:sp>
          <p:nvSpPr>
            <p:cNvPr id="636970" name="Text Box 42"/>
            <p:cNvSpPr txBox="1">
              <a:spLocks noChangeArrowheads="1"/>
            </p:cNvSpPr>
            <p:nvPr/>
          </p:nvSpPr>
          <p:spPr bwMode="auto">
            <a:xfrm>
              <a:off x="3263" y="3613"/>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9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69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6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6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36932"/>
                                        </p:tgtEl>
                                        <p:attrNameLst>
                                          <p:attrName>style.visibility</p:attrName>
                                        </p:attrNameLst>
                                      </p:cBhvr>
                                      <p:to>
                                        <p:strVal val="visible"/>
                                      </p:to>
                                    </p:set>
                                    <p:animEffect transition="in" filter="blinds(horizontal)">
                                      <p:cBhvr>
                                        <p:cTn id="23" dur="500"/>
                                        <p:tgtEl>
                                          <p:spTgt spid="636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build="p"/>
      <p:bldP spid="63693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Path Smoothing Example</a:t>
            </a:r>
          </a:p>
        </p:txBody>
      </p:sp>
      <p:sp>
        <p:nvSpPr>
          <p:cNvPr id="9" name="Slide Number Placeholder 4"/>
          <p:cNvSpPr>
            <a:spLocks noGrp="1"/>
          </p:cNvSpPr>
          <p:nvPr>
            <p:ph type="sldNum" sz="quarter" idx="12"/>
          </p:nvPr>
        </p:nvSpPr>
        <p:spPr/>
        <p:txBody>
          <a:bodyPr/>
          <a:lstStyle/>
          <a:p>
            <a:fld id="{E3B0173C-56BE-8748-8CB0-BA378C28226B}" type="slidenum">
              <a:rPr lang="en-US"/>
              <a:pPr/>
              <a:t>70</a:t>
            </a:fld>
            <a:endParaRPr lang="en-US" dirty="0"/>
          </a:p>
        </p:txBody>
      </p:sp>
      <p:pic>
        <p:nvPicPr>
          <p:cNvPr id="211972" name="Picture 4"/>
          <p:cNvPicPr>
            <a:picLocks noChangeAspect="1" noChangeArrowheads="1"/>
          </p:cNvPicPr>
          <p:nvPr/>
        </p:nvPicPr>
        <p:blipFill>
          <a:blip r:embed="rId2"/>
          <a:srcRect/>
          <a:stretch>
            <a:fillRect/>
          </a:stretch>
        </p:blipFill>
        <p:spPr bwMode="auto">
          <a:xfrm>
            <a:off x="1955335" y="1523452"/>
            <a:ext cx="2133600" cy="1715047"/>
          </a:xfrm>
          <a:prstGeom prst="rect">
            <a:avLst/>
          </a:prstGeom>
          <a:noFill/>
          <a:ln w="28575">
            <a:noFill/>
            <a:miter lim="800000"/>
            <a:headEnd/>
            <a:tailEnd/>
          </a:ln>
          <a:effectLst/>
        </p:spPr>
      </p:pic>
      <p:pic>
        <p:nvPicPr>
          <p:cNvPr id="211973" name="Picture 5"/>
          <p:cNvPicPr>
            <a:picLocks noChangeAspect="1" noChangeArrowheads="1"/>
          </p:cNvPicPr>
          <p:nvPr/>
        </p:nvPicPr>
        <p:blipFill>
          <a:blip r:embed="rId3"/>
          <a:srcRect/>
          <a:stretch>
            <a:fillRect/>
          </a:stretch>
        </p:blipFill>
        <p:spPr bwMode="auto">
          <a:xfrm>
            <a:off x="4961217" y="1577229"/>
            <a:ext cx="2269565" cy="1670797"/>
          </a:xfrm>
          <a:prstGeom prst="rect">
            <a:avLst/>
          </a:prstGeom>
          <a:noFill/>
          <a:ln w="28575">
            <a:noFill/>
            <a:miter lim="800000"/>
            <a:headEnd/>
            <a:tailEnd/>
          </a:ln>
          <a:effectLst/>
        </p:spPr>
      </p:pic>
      <p:pic>
        <p:nvPicPr>
          <p:cNvPr id="211974" name="Picture 6"/>
          <p:cNvPicPr>
            <a:picLocks noChangeAspect="1" noChangeArrowheads="1"/>
          </p:cNvPicPr>
          <p:nvPr/>
        </p:nvPicPr>
        <p:blipFill>
          <a:blip r:embed="rId4"/>
          <a:srcRect/>
          <a:stretch>
            <a:fillRect/>
          </a:stretch>
        </p:blipFill>
        <p:spPr bwMode="auto">
          <a:xfrm>
            <a:off x="8030134" y="1577229"/>
            <a:ext cx="2269565" cy="1670797"/>
          </a:xfrm>
          <a:prstGeom prst="rect">
            <a:avLst/>
          </a:prstGeom>
          <a:noFill/>
          <a:ln w="28575">
            <a:noFill/>
            <a:miter lim="800000"/>
            <a:headEnd/>
            <a:tailEnd/>
          </a:ln>
          <a:effectLst/>
        </p:spPr>
      </p:pic>
      <p:pic>
        <p:nvPicPr>
          <p:cNvPr id="211975" name="Picture 7"/>
          <p:cNvPicPr>
            <a:picLocks noChangeAspect="1" noChangeArrowheads="1"/>
          </p:cNvPicPr>
          <p:nvPr/>
        </p:nvPicPr>
        <p:blipFill>
          <a:blip r:embed="rId5"/>
          <a:srcRect/>
          <a:stretch>
            <a:fillRect/>
          </a:stretch>
        </p:blipFill>
        <p:spPr bwMode="auto">
          <a:xfrm>
            <a:off x="3991534" y="4320429"/>
            <a:ext cx="2269565" cy="1670797"/>
          </a:xfrm>
          <a:prstGeom prst="rect">
            <a:avLst/>
          </a:prstGeom>
          <a:noFill/>
          <a:ln w="28575">
            <a:noFill/>
            <a:miter lim="800000"/>
            <a:headEnd/>
            <a:tailEnd/>
          </a:ln>
          <a:effectLst/>
        </p:spPr>
      </p:pic>
      <p:pic>
        <p:nvPicPr>
          <p:cNvPr id="211976" name="Picture 8"/>
          <p:cNvPicPr>
            <a:picLocks noChangeAspect="1" noChangeArrowheads="1"/>
          </p:cNvPicPr>
          <p:nvPr/>
        </p:nvPicPr>
        <p:blipFill>
          <a:blip r:embed="rId6"/>
          <a:srcRect/>
          <a:stretch>
            <a:fillRect/>
          </a:stretch>
        </p:blipFill>
        <p:spPr bwMode="auto">
          <a:xfrm>
            <a:off x="7344334" y="4320429"/>
            <a:ext cx="2269565" cy="1670797"/>
          </a:xfrm>
          <a:prstGeom prst="rect">
            <a:avLst/>
          </a:prstGeom>
          <a:noFill/>
          <a:ln w="28575">
            <a:noFill/>
            <a:miter lim="800000"/>
            <a:headEnd/>
            <a:tailEnd/>
          </a:ln>
          <a:effectLst/>
        </p:spPr>
      </p:pic>
      <p:cxnSp>
        <p:nvCxnSpPr>
          <p:cNvPr id="3" name="Straight Arrow Connector 2"/>
          <p:cNvCxnSpPr>
            <a:cxnSpLocks/>
          </p:cNvCxnSpPr>
          <p:nvPr/>
        </p:nvCxnSpPr>
        <p:spPr bwMode="auto">
          <a:xfrm flipV="1">
            <a:off x="3662082" y="5334000"/>
            <a:ext cx="376518" cy="53788"/>
          </a:xfrm>
          <a:prstGeom prst="straightConnector1">
            <a:avLst/>
          </a:prstGeom>
          <a:noFill/>
          <a:ln w="44450" cap="flat" cmpd="sng" algn="ctr">
            <a:solidFill>
              <a:schemeClr val="tx1"/>
            </a:solidFill>
            <a:prstDash val="solid"/>
            <a:round/>
            <a:headEnd type="none" w="med" len="med"/>
            <a:tailEnd type="triangle"/>
          </a:ln>
          <a:effectLst/>
        </p:spPr>
      </p:cxnSp>
      <p:sp>
        <p:nvSpPr>
          <p:cNvPr id="5" name="TextBox 4"/>
          <p:cNvSpPr txBox="1"/>
          <p:nvPr/>
        </p:nvSpPr>
        <p:spPr>
          <a:xfrm>
            <a:off x="3294528" y="5535283"/>
            <a:ext cx="439271" cy="276999"/>
          </a:xfrm>
          <a:prstGeom prst="rect">
            <a:avLst/>
          </a:prstGeom>
          <a:noFill/>
        </p:spPr>
        <p:txBody>
          <a:bodyPr wrap="square" rtlCol="0">
            <a:spAutoFit/>
          </a:bodyPr>
          <a:lstStyle/>
          <a:p>
            <a:r>
              <a:rPr lang="en-US" sz="1200" b="1" dirty="0"/>
              <a:t>E1</a:t>
            </a:r>
          </a:p>
        </p:txBody>
      </p:sp>
      <p:sp>
        <p:nvSpPr>
          <p:cNvPr id="6" name="Rectangle 5"/>
          <p:cNvSpPr/>
          <p:nvPr/>
        </p:nvSpPr>
        <p:spPr bwMode="auto">
          <a:xfrm rot="3140926">
            <a:off x="3733849" y="4542808"/>
            <a:ext cx="596202" cy="326759"/>
          </a:xfrm>
          <a:prstGeom prst="rect">
            <a:avLst/>
          </a:prstGeom>
          <a:solidFill>
            <a:srgbClr val="FFFF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latin typeface="Arial" charset="0"/>
              <a:ea typeface="Osaka" charset="-128"/>
              <a:cs typeface="Osaka" charset="-128"/>
            </a:endParaRPr>
          </a:p>
        </p:txBody>
      </p:sp>
    </p:spTree>
    <p:extLst>
      <p:ext uri="{BB962C8B-B14F-4D97-AF65-F5344CB8AC3E}">
        <p14:creationId xmlns:p14="http://schemas.microsoft.com/office/powerpoint/2010/main" val="20506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1973"/>
                                        </p:tgtEl>
                                        <p:attrNameLst>
                                          <p:attrName>style.visibility</p:attrName>
                                        </p:attrNameLst>
                                      </p:cBhvr>
                                      <p:to>
                                        <p:strVal val="visible"/>
                                      </p:to>
                                    </p:set>
                                    <p:animEffect transition="in" filter="fade">
                                      <p:cBhvr>
                                        <p:cTn id="7" dur="1000"/>
                                        <p:tgtEl>
                                          <p:spTgt spid="211973"/>
                                        </p:tgtEl>
                                      </p:cBhvr>
                                    </p:animEffect>
                                    <p:anim calcmode="lin" valueType="num">
                                      <p:cBhvr>
                                        <p:cTn id="8" dur="1000" fill="hold"/>
                                        <p:tgtEl>
                                          <p:spTgt spid="211973"/>
                                        </p:tgtEl>
                                        <p:attrNameLst>
                                          <p:attrName>ppt_x</p:attrName>
                                        </p:attrNameLst>
                                      </p:cBhvr>
                                      <p:tavLst>
                                        <p:tav tm="0">
                                          <p:val>
                                            <p:strVal val="#ppt_x"/>
                                          </p:val>
                                        </p:tav>
                                        <p:tav tm="100000">
                                          <p:val>
                                            <p:strVal val="#ppt_x"/>
                                          </p:val>
                                        </p:tav>
                                      </p:tavLst>
                                    </p:anim>
                                    <p:anim calcmode="lin" valueType="num">
                                      <p:cBhvr>
                                        <p:cTn id="9" dur="1000" fill="hold"/>
                                        <p:tgtEl>
                                          <p:spTgt spid="2119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1974"/>
                                        </p:tgtEl>
                                        <p:attrNameLst>
                                          <p:attrName>style.visibility</p:attrName>
                                        </p:attrNameLst>
                                      </p:cBhvr>
                                      <p:to>
                                        <p:strVal val="visible"/>
                                      </p:to>
                                    </p:set>
                                    <p:animEffect transition="in" filter="fade">
                                      <p:cBhvr>
                                        <p:cTn id="14" dur="1000"/>
                                        <p:tgtEl>
                                          <p:spTgt spid="211974"/>
                                        </p:tgtEl>
                                      </p:cBhvr>
                                    </p:animEffect>
                                    <p:anim calcmode="lin" valueType="num">
                                      <p:cBhvr>
                                        <p:cTn id="15" dur="1000" fill="hold"/>
                                        <p:tgtEl>
                                          <p:spTgt spid="211974"/>
                                        </p:tgtEl>
                                        <p:attrNameLst>
                                          <p:attrName>ppt_x</p:attrName>
                                        </p:attrNameLst>
                                      </p:cBhvr>
                                      <p:tavLst>
                                        <p:tav tm="0">
                                          <p:val>
                                            <p:strVal val="#ppt_x"/>
                                          </p:val>
                                        </p:tav>
                                        <p:tav tm="100000">
                                          <p:val>
                                            <p:strVal val="#ppt_x"/>
                                          </p:val>
                                        </p:tav>
                                      </p:tavLst>
                                    </p:anim>
                                    <p:anim calcmode="lin" valueType="num">
                                      <p:cBhvr>
                                        <p:cTn id="16" dur="1000" fill="hold"/>
                                        <p:tgtEl>
                                          <p:spTgt spid="2119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1975"/>
                                        </p:tgtEl>
                                        <p:attrNameLst>
                                          <p:attrName>style.visibility</p:attrName>
                                        </p:attrNameLst>
                                      </p:cBhvr>
                                      <p:to>
                                        <p:strVal val="visible"/>
                                      </p:to>
                                    </p:set>
                                    <p:animEffect transition="in" filter="fade">
                                      <p:cBhvr>
                                        <p:cTn id="21" dur="1000"/>
                                        <p:tgtEl>
                                          <p:spTgt spid="211975"/>
                                        </p:tgtEl>
                                      </p:cBhvr>
                                    </p:animEffect>
                                    <p:anim calcmode="lin" valueType="num">
                                      <p:cBhvr>
                                        <p:cTn id="22" dur="1000" fill="hold"/>
                                        <p:tgtEl>
                                          <p:spTgt spid="211975"/>
                                        </p:tgtEl>
                                        <p:attrNameLst>
                                          <p:attrName>ppt_x</p:attrName>
                                        </p:attrNameLst>
                                      </p:cBhvr>
                                      <p:tavLst>
                                        <p:tav tm="0">
                                          <p:val>
                                            <p:strVal val="#ppt_x"/>
                                          </p:val>
                                        </p:tav>
                                        <p:tav tm="100000">
                                          <p:val>
                                            <p:strVal val="#ppt_x"/>
                                          </p:val>
                                        </p:tav>
                                      </p:tavLst>
                                    </p:anim>
                                    <p:anim calcmode="lin" valueType="num">
                                      <p:cBhvr>
                                        <p:cTn id="23" dur="1000" fill="hold"/>
                                        <p:tgtEl>
                                          <p:spTgt spid="2119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1976"/>
                                        </p:tgtEl>
                                        <p:attrNameLst>
                                          <p:attrName>style.visibility</p:attrName>
                                        </p:attrNameLst>
                                      </p:cBhvr>
                                      <p:to>
                                        <p:strVal val="visible"/>
                                      </p:to>
                                    </p:set>
                                    <p:animEffect transition="in" filter="fade">
                                      <p:cBhvr>
                                        <p:cTn id="28" dur="1000"/>
                                        <p:tgtEl>
                                          <p:spTgt spid="211976"/>
                                        </p:tgtEl>
                                      </p:cBhvr>
                                    </p:animEffect>
                                    <p:anim calcmode="lin" valueType="num">
                                      <p:cBhvr>
                                        <p:cTn id="29" dur="1000" fill="hold"/>
                                        <p:tgtEl>
                                          <p:spTgt spid="211976"/>
                                        </p:tgtEl>
                                        <p:attrNameLst>
                                          <p:attrName>ppt_x</p:attrName>
                                        </p:attrNameLst>
                                      </p:cBhvr>
                                      <p:tavLst>
                                        <p:tav tm="0">
                                          <p:val>
                                            <p:strVal val="#ppt_x"/>
                                          </p:val>
                                        </p:tav>
                                        <p:tav tm="100000">
                                          <p:val>
                                            <p:strVal val="#ppt_x"/>
                                          </p:val>
                                        </p:tav>
                                      </p:tavLst>
                                    </p:anim>
                                    <p:anim calcmode="lin" valueType="num">
                                      <p:cBhvr>
                                        <p:cTn id="30" dur="1000" fill="hold"/>
                                        <p:tgtEl>
                                          <p:spTgt spid="2119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427164"/>
            <a:ext cx="10160000" cy="1609725"/>
          </a:xfrm>
        </p:spPr>
        <p:txBody>
          <a:bodyPr/>
          <a:lstStyle/>
          <a:p>
            <a:pPr eaLnBrk="1" hangingPunct="1">
              <a:defRPr/>
            </a:pPr>
            <a:r>
              <a:rPr lang="en-US" dirty="0"/>
              <a:t>Games and Animation </a:t>
            </a:r>
            <a:br>
              <a:rPr lang="en-US" dirty="0"/>
            </a:br>
            <a:r>
              <a:rPr lang="en-US" dirty="0"/>
              <a:t>	</a:t>
            </a:r>
            <a:r>
              <a:rPr lang="en-US" sz="4800" b="1" dirty="0">
                <a:effectLst>
                  <a:outerShdw blurRad="38100" dist="38100" dir="2700000" algn="tl">
                    <a:srgbClr val="000000">
                      <a:alpha val="43137"/>
                    </a:srgbClr>
                  </a:outerShdw>
                </a:effectLst>
              </a:rPr>
              <a:t>Navigation Mesh</a:t>
            </a:r>
          </a:p>
        </p:txBody>
      </p:sp>
      <p:sp>
        <p:nvSpPr>
          <p:cNvPr id="3075" name="Rectangle 3"/>
          <p:cNvSpPr>
            <a:spLocks noGrp="1" noChangeArrowheads="1"/>
          </p:cNvSpPr>
          <p:nvPr>
            <p:ph type="subTitle" idx="1"/>
          </p:nvPr>
        </p:nvSpPr>
        <p:spPr/>
        <p:txBody>
          <a:bodyPr/>
          <a:lstStyle/>
          <a:p>
            <a:pPr algn="ctr" eaLnBrk="1" hangingPunct="1">
              <a:lnSpc>
                <a:spcPct val="90000"/>
              </a:lnSpc>
            </a:pPr>
            <a:r>
              <a:rPr lang="en-US" sz="3600" dirty="0"/>
              <a:t>CSE 3541</a:t>
            </a:r>
          </a:p>
          <a:p>
            <a:pPr algn="ctr" eaLnBrk="1" hangingPunct="1">
              <a:lnSpc>
                <a:spcPct val="90000"/>
              </a:lnSpc>
            </a:pPr>
            <a:r>
              <a:rPr lang="en-US" sz="3600" dirty="0"/>
              <a:t>Prof. Roger Crawfis</a:t>
            </a:r>
          </a:p>
        </p:txBody>
      </p:sp>
    </p:spTree>
    <p:extLst>
      <p:ext uri="{BB962C8B-B14F-4D97-AF65-F5344CB8AC3E}">
        <p14:creationId xmlns:p14="http://schemas.microsoft.com/office/powerpoint/2010/main" val="3268055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p:txBody>
          <a:bodyPr/>
          <a:lstStyle/>
          <a:p>
            <a:r>
              <a:rPr lang="en-US" dirty="0"/>
              <a:t>Navigation meshes</a:t>
            </a:r>
          </a:p>
        </p:txBody>
      </p:sp>
      <p:sp>
        <p:nvSpPr>
          <p:cNvPr id="176" name="Shape 176"/>
          <p:cNvSpPr txBox="1">
            <a:spLocks noGrp="1"/>
          </p:cNvSpPr>
          <p:nvPr>
            <p:ph sz="half" idx="1"/>
          </p:nvPr>
        </p:nvSpPr>
        <p:spPr/>
        <p:txBody>
          <a:bodyPr/>
          <a:lstStyle/>
          <a:p>
            <a:pPr lvl="0"/>
            <a:r>
              <a:rPr lang="en-US" dirty="0"/>
              <a:t>Convex polygons as navigable space</a:t>
            </a:r>
          </a:p>
          <a:p>
            <a:r>
              <a:rPr lang="en-US" dirty="0"/>
              <a:t>Nodes are polygons</a:t>
            </a:r>
          </a:p>
          <a:p>
            <a:r>
              <a:rPr lang="en-US" dirty="0"/>
              <a:t>Edges show which polygons share a side</a:t>
            </a:r>
          </a:p>
        </p:txBody>
      </p:sp>
      <p:sp>
        <p:nvSpPr>
          <p:cNvPr id="9" name="Shape 177"/>
          <p:cNvSpPr/>
          <p:nvPr/>
        </p:nvSpPr>
        <p:spPr>
          <a:xfrm>
            <a:off x="5892800" y="1693333"/>
            <a:ext cx="5479725" cy="4385248"/>
          </a:xfrm>
          <a:prstGeom prst="rect">
            <a:avLst/>
          </a:prstGeom>
          <a:blipFill>
            <a:blip r:embed="rId3"/>
            <a:stretch>
              <a:fillRect/>
            </a:stretch>
          </a:blipFill>
        </p:spPr>
      </p:sp>
    </p:spTree>
    <p:extLst>
      <p:ext uri="{BB962C8B-B14F-4D97-AF65-F5344CB8AC3E}">
        <p14:creationId xmlns:p14="http://schemas.microsoft.com/office/powerpoint/2010/main" val="3109843965"/>
      </p:ext>
    </p:extLst>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p:txBody>
          <a:bodyPr>
            <a:normAutofit/>
          </a:bodyPr>
          <a:lstStyle/>
          <a:p>
            <a:r>
              <a:rPr lang="en-US" dirty="0"/>
              <a:t>Advantages of navigation meshes</a:t>
            </a:r>
          </a:p>
        </p:txBody>
      </p:sp>
      <p:sp>
        <p:nvSpPr>
          <p:cNvPr id="183" name="Shape 183"/>
          <p:cNvSpPr txBox="1">
            <a:spLocks noGrp="1"/>
          </p:cNvSpPr>
          <p:nvPr>
            <p:ph idx="1"/>
          </p:nvPr>
        </p:nvSpPr>
        <p:spPr/>
        <p:txBody>
          <a:bodyPr>
            <a:normAutofit fontScale="85000" lnSpcReduction="20000"/>
          </a:bodyPr>
          <a:lstStyle/>
          <a:p>
            <a:pPr lvl="0"/>
            <a:r>
              <a:rPr lang="en-US" dirty="0"/>
              <a:t>More efficient and compact representation</a:t>
            </a:r>
          </a:p>
          <a:p>
            <a:pPr lvl="1"/>
            <a:r>
              <a:rPr lang="en-US" dirty="0"/>
              <a:t>Equivalent waypoint graph would have many more nodes and would take longer to traverse</a:t>
            </a:r>
          </a:p>
          <a:p>
            <a:pPr lvl="0"/>
            <a:r>
              <a:rPr lang="en-US" dirty="0"/>
              <a:t>Models entire navigable space</a:t>
            </a:r>
          </a:p>
          <a:p>
            <a:pPr lvl="1"/>
            <a:r>
              <a:rPr lang="en-US" dirty="0"/>
              <a:t>Can plan path from anywhere inside </a:t>
            </a:r>
            <a:r>
              <a:rPr lang="en-US" dirty="0" err="1"/>
              <a:t>nav</a:t>
            </a:r>
            <a:r>
              <a:rPr lang="en-US" dirty="0"/>
              <a:t> mesh</a:t>
            </a:r>
          </a:p>
          <a:p>
            <a:pPr lvl="1"/>
            <a:r>
              <a:rPr lang="en-US" dirty="0"/>
              <a:t>Paths can be planned around dynamic obstacles</a:t>
            </a:r>
          </a:p>
          <a:p>
            <a:pPr lvl="1"/>
            <a:r>
              <a:rPr lang="en-US" dirty="0" err="1"/>
              <a:t>Zig-zagging</a:t>
            </a:r>
            <a:r>
              <a:rPr lang="en-US" dirty="0"/>
              <a:t> can be avoided</a:t>
            </a:r>
          </a:p>
          <a:p>
            <a:pPr lvl="0"/>
            <a:r>
              <a:rPr lang="en-US" dirty="0"/>
              <a:t>Naturally handles entities of different radii</a:t>
            </a:r>
          </a:p>
          <a:p>
            <a:pPr lvl="1"/>
            <a:r>
              <a:rPr lang="en-US" dirty="0"/>
              <a:t>Don't go through edges less than 2 * radius long</a:t>
            </a:r>
          </a:p>
          <a:p>
            <a:pPr lvl="1"/>
            <a:r>
              <a:rPr lang="en-US" dirty="0"/>
              <a:t>Leave at least a distance of radius when moving around </a:t>
            </a:r>
            <a:r>
              <a:rPr lang="en-US" dirty="0" err="1"/>
              <a:t>nav</a:t>
            </a:r>
            <a:r>
              <a:rPr lang="en-US" dirty="0"/>
              <a:t> mesh vertices</a:t>
            </a:r>
          </a:p>
        </p:txBody>
      </p:sp>
    </p:spTree>
    <p:extLst>
      <p:ext uri="{BB962C8B-B14F-4D97-AF65-F5344CB8AC3E}">
        <p14:creationId xmlns:p14="http://schemas.microsoft.com/office/powerpoint/2010/main" val="638390712"/>
      </p:ext>
    </p:extLst>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p:txBody>
          <a:bodyPr/>
          <a:lstStyle/>
          <a:p>
            <a:pPr lvl="0"/>
            <a:r>
              <a:rPr lang="en-US" dirty="0"/>
              <a:t>Navigation meshes</a:t>
            </a:r>
          </a:p>
        </p:txBody>
      </p:sp>
      <p:sp>
        <p:nvSpPr>
          <p:cNvPr id="189" name="Shape 189"/>
          <p:cNvSpPr txBox="1">
            <a:spLocks noGrp="1"/>
          </p:cNvSpPr>
          <p:nvPr>
            <p:ph sz="half" idx="1"/>
          </p:nvPr>
        </p:nvSpPr>
        <p:spPr/>
        <p:txBody>
          <a:bodyPr>
            <a:normAutofit/>
          </a:bodyPr>
          <a:lstStyle/>
          <a:p>
            <a:pPr lvl="0"/>
            <a:r>
              <a:rPr lang="en-US" dirty="0"/>
              <a:t>Different from collision mesh</a:t>
            </a:r>
          </a:p>
          <a:p>
            <a:pPr lvl="1"/>
            <a:r>
              <a:rPr lang="en-US" dirty="0"/>
              <a:t>Only contains walkable faces</a:t>
            </a:r>
          </a:p>
          <a:p>
            <a:pPr lvl="1"/>
            <a:r>
              <a:rPr lang="en-US" dirty="0"/>
              <a:t>Stairs become a single, rectangular polygon</a:t>
            </a:r>
          </a:p>
          <a:p>
            <a:pPr lvl="1"/>
            <a:r>
              <a:rPr lang="en-US" dirty="0"/>
              <a:t>Polygons are usually smaller to account for player radius</a:t>
            </a:r>
          </a:p>
        </p:txBody>
      </p:sp>
      <p:sp>
        <p:nvSpPr>
          <p:cNvPr id="9" name="Shape 190"/>
          <p:cNvSpPr/>
          <p:nvPr/>
        </p:nvSpPr>
        <p:spPr>
          <a:xfrm>
            <a:off x="6197608" y="1583837"/>
            <a:ext cx="5079992" cy="4670755"/>
          </a:xfrm>
          <a:prstGeom prst="rect">
            <a:avLst/>
          </a:prstGeom>
          <a:blipFill>
            <a:blip r:embed="rId3"/>
            <a:stretch>
              <a:fillRect/>
            </a:stretch>
          </a:blipFill>
        </p:spPr>
      </p:sp>
    </p:spTree>
    <p:extLst>
      <p:ext uri="{BB962C8B-B14F-4D97-AF65-F5344CB8AC3E}">
        <p14:creationId xmlns:p14="http://schemas.microsoft.com/office/powerpoint/2010/main" val="403971309"/>
      </p:ext>
    </p:extLst>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Shape 196"/>
          <p:cNvSpPr txBox="1">
            <a:spLocks noGrp="1"/>
          </p:cNvSpPr>
          <p:nvPr>
            <p:ph type="title"/>
          </p:nvPr>
        </p:nvSpPr>
        <p:spPr/>
        <p:txBody>
          <a:bodyPr/>
          <a:lstStyle/>
          <a:p>
            <a:r>
              <a:rPr lang="en-US" dirty="0"/>
              <a:t>Navigation meshes</a:t>
            </a:r>
          </a:p>
        </p:txBody>
      </p:sp>
      <p:sp>
        <p:nvSpPr>
          <p:cNvPr id="195" name="Shape 195"/>
          <p:cNvSpPr txBox="1">
            <a:spLocks noGrp="1"/>
          </p:cNvSpPr>
          <p:nvPr>
            <p:ph sz="half" idx="1"/>
          </p:nvPr>
        </p:nvSpPr>
        <p:spPr/>
        <p:txBody>
          <a:bodyPr/>
          <a:lstStyle/>
          <a:p>
            <a:pPr lvl="0"/>
            <a:r>
              <a:rPr lang="en-US" dirty="0"/>
              <a:t>Annotate special regions</a:t>
            </a:r>
          </a:p>
          <a:p>
            <a:pPr lvl="1"/>
            <a:r>
              <a:rPr lang="en-US" dirty="0"/>
              <a:t>Can have regions for jumping across, falling down, crouching behind, climbing up, ...</a:t>
            </a:r>
          </a:p>
          <a:p>
            <a:pPr lvl="1"/>
            <a:r>
              <a:rPr lang="en-US" dirty="0"/>
              <a:t>Regions are usually computed automatically</a:t>
            </a:r>
          </a:p>
        </p:txBody>
      </p:sp>
      <p:sp>
        <p:nvSpPr>
          <p:cNvPr id="9" name="Shape 197"/>
          <p:cNvSpPr/>
          <p:nvPr/>
        </p:nvSpPr>
        <p:spPr>
          <a:xfrm>
            <a:off x="6167968" y="2023644"/>
            <a:ext cx="5448299" cy="3680739"/>
          </a:xfrm>
          <a:prstGeom prst="rect">
            <a:avLst/>
          </a:prstGeom>
          <a:blipFill>
            <a:blip r:embed="rId3"/>
            <a:stretch>
              <a:fillRect/>
            </a:stretch>
          </a:blipFill>
        </p:spPr>
      </p:sp>
    </p:spTree>
    <p:extLst>
      <p:ext uri="{BB962C8B-B14F-4D97-AF65-F5344CB8AC3E}">
        <p14:creationId xmlns:p14="http://schemas.microsoft.com/office/powerpoint/2010/main" val="3363837407"/>
      </p:ext>
    </p:extLst>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427164"/>
            <a:ext cx="10160000" cy="1609725"/>
          </a:xfrm>
        </p:spPr>
        <p:txBody>
          <a:bodyPr/>
          <a:lstStyle/>
          <a:p>
            <a:pPr eaLnBrk="1" hangingPunct="1">
              <a:defRPr/>
            </a:pPr>
            <a:r>
              <a:rPr lang="en-US" dirty="0"/>
              <a:t>Games and Animation </a:t>
            </a:r>
            <a:br>
              <a:rPr lang="en-US" dirty="0"/>
            </a:br>
            <a:r>
              <a:rPr lang="en-US" dirty="0"/>
              <a:t>	</a:t>
            </a:r>
            <a:r>
              <a:rPr lang="en-US" sz="4800" b="1" dirty="0">
                <a:effectLst>
                  <a:outerShdw blurRad="38100" dist="38100" dir="2700000" algn="tl">
                    <a:srgbClr val="000000">
                      <a:alpha val="43137"/>
                    </a:srgbClr>
                  </a:outerShdw>
                </a:effectLst>
              </a:rPr>
              <a:t>Finding a Smooth Path</a:t>
            </a:r>
          </a:p>
        </p:txBody>
      </p:sp>
      <p:sp>
        <p:nvSpPr>
          <p:cNvPr id="3075" name="Rectangle 3"/>
          <p:cNvSpPr>
            <a:spLocks noGrp="1" noChangeArrowheads="1"/>
          </p:cNvSpPr>
          <p:nvPr>
            <p:ph type="subTitle" idx="1"/>
          </p:nvPr>
        </p:nvSpPr>
        <p:spPr/>
        <p:txBody>
          <a:bodyPr/>
          <a:lstStyle/>
          <a:p>
            <a:pPr algn="ctr" eaLnBrk="1" hangingPunct="1">
              <a:lnSpc>
                <a:spcPct val="90000"/>
              </a:lnSpc>
            </a:pPr>
            <a:r>
              <a:rPr lang="en-US" sz="3600" dirty="0"/>
              <a:t>CSE 3541</a:t>
            </a:r>
          </a:p>
          <a:p>
            <a:pPr algn="ctr" eaLnBrk="1" hangingPunct="1">
              <a:lnSpc>
                <a:spcPct val="90000"/>
              </a:lnSpc>
            </a:pPr>
            <a:r>
              <a:rPr lang="en-US" sz="3600" dirty="0"/>
              <a:t>Prof. Roger Crawfis</a:t>
            </a:r>
          </a:p>
        </p:txBody>
      </p:sp>
    </p:spTree>
    <p:extLst>
      <p:ext uri="{BB962C8B-B14F-4D97-AF65-F5344CB8AC3E}">
        <p14:creationId xmlns:p14="http://schemas.microsoft.com/office/powerpoint/2010/main" val="1171316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4" name="Group 3"/>
          <p:cNvGrpSpPr/>
          <p:nvPr/>
        </p:nvGrpSpPr>
        <p:grpSpPr>
          <a:xfrm>
            <a:off x="5283201" y="1299290"/>
            <a:ext cx="6206132" cy="4974511"/>
            <a:chOff x="1995734" y="1581150"/>
            <a:chExt cx="4654599" cy="3730883"/>
          </a:xfrm>
        </p:grpSpPr>
        <p:sp>
          <p:nvSpPr>
            <p:cNvPr id="15" name="Shape 204"/>
            <p:cNvSpPr/>
            <p:nvPr/>
          </p:nvSpPr>
          <p:spPr>
            <a:xfrm>
              <a:off x="2110912" y="1581150"/>
              <a:ext cx="4268227" cy="3730883"/>
            </a:xfrm>
            <a:prstGeom prst="rect">
              <a:avLst/>
            </a:prstGeom>
            <a:blipFill>
              <a:blip r:embed="rId3"/>
              <a:stretch>
                <a:fillRect/>
              </a:stretch>
            </a:blipFill>
          </p:spPr>
        </p:sp>
        <p:sp>
          <p:nvSpPr>
            <p:cNvPr id="16" name="Shape 205"/>
            <p:cNvSpPr/>
            <p:nvPr/>
          </p:nvSpPr>
          <p:spPr>
            <a:xfrm>
              <a:off x="4788534" y="4101103"/>
              <a:ext cx="1633199" cy="482699"/>
            </a:xfrm>
            <a:prstGeom prst="rect">
              <a:avLst/>
            </a:prstGeom>
            <a:solidFill>
              <a:schemeClr val="lt1"/>
            </a:solidFill>
            <a:ln>
              <a:noFill/>
            </a:ln>
          </p:spPr>
          <p:txBody>
            <a:bodyPr lIns="121900" tIns="121900" rIns="121900" bIns="121900" anchor="ctr" anchorCtr="0">
              <a:noAutofit/>
            </a:bodyPr>
            <a:lstStyle/>
            <a:p>
              <a:endParaRPr/>
            </a:p>
          </p:txBody>
        </p:sp>
        <p:sp>
          <p:nvSpPr>
            <p:cNvPr id="17" name="Shape 206"/>
            <p:cNvSpPr/>
            <p:nvPr/>
          </p:nvSpPr>
          <p:spPr>
            <a:xfrm>
              <a:off x="4762500" y="2958103"/>
              <a:ext cx="1659233" cy="482699"/>
            </a:xfrm>
            <a:prstGeom prst="rect">
              <a:avLst/>
            </a:prstGeom>
            <a:solidFill>
              <a:schemeClr val="lt1"/>
            </a:solidFill>
            <a:ln>
              <a:noFill/>
            </a:ln>
          </p:spPr>
          <p:txBody>
            <a:bodyPr lIns="121900" tIns="121900" rIns="121900" bIns="121900" anchor="ctr" anchorCtr="0">
              <a:noAutofit/>
            </a:bodyPr>
            <a:lstStyle/>
            <a:p>
              <a:endParaRPr/>
            </a:p>
          </p:txBody>
        </p:sp>
        <p:sp>
          <p:nvSpPr>
            <p:cNvPr id="18" name="Shape 207"/>
            <p:cNvSpPr/>
            <p:nvPr/>
          </p:nvSpPr>
          <p:spPr>
            <a:xfrm>
              <a:off x="5017134" y="3110503"/>
              <a:ext cx="1633199" cy="1317900"/>
            </a:xfrm>
            <a:prstGeom prst="rect">
              <a:avLst/>
            </a:prstGeom>
            <a:solidFill>
              <a:schemeClr val="lt1"/>
            </a:solidFill>
            <a:ln>
              <a:noFill/>
            </a:ln>
          </p:spPr>
          <p:txBody>
            <a:bodyPr lIns="121900" tIns="121900" rIns="121900" bIns="121900" anchor="ctr" anchorCtr="0">
              <a:noAutofit/>
            </a:bodyPr>
            <a:lstStyle/>
            <a:p>
              <a:endParaRPr/>
            </a:p>
          </p:txBody>
        </p:sp>
        <p:sp>
          <p:nvSpPr>
            <p:cNvPr id="19" name="Shape 208"/>
            <p:cNvSpPr/>
            <p:nvPr/>
          </p:nvSpPr>
          <p:spPr>
            <a:xfrm>
              <a:off x="1995734" y="2808161"/>
              <a:ext cx="1633199" cy="1429199"/>
            </a:xfrm>
            <a:prstGeom prst="rect">
              <a:avLst/>
            </a:prstGeom>
            <a:solidFill>
              <a:schemeClr val="lt1"/>
            </a:solidFill>
            <a:ln>
              <a:noFill/>
            </a:ln>
          </p:spPr>
          <p:txBody>
            <a:bodyPr lIns="121900" tIns="121900" rIns="121900" bIns="121900" anchor="ctr" anchorCtr="0">
              <a:noAutofit/>
            </a:bodyPr>
            <a:lstStyle/>
            <a:p>
              <a:endParaRPr/>
            </a:p>
          </p:txBody>
        </p:sp>
        <p:sp>
          <p:nvSpPr>
            <p:cNvPr id="20" name="Shape 209"/>
            <p:cNvSpPr/>
            <p:nvPr/>
          </p:nvSpPr>
          <p:spPr>
            <a:xfrm>
              <a:off x="4342950" y="3096522"/>
              <a:ext cx="1280999" cy="1280999"/>
            </a:xfrm>
            <a:prstGeom prst="arc">
              <a:avLst>
                <a:gd name="adj1" fmla="val 16200000"/>
                <a:gd name="adj2" fmla="val 5448732"/>
              </a:avLst>
            </a:prstGeom>
            <a:noFill/>
            <a:ln w="19050" cap="flat">
              <a:solidFill>
                <a:srgbClr val="000000"/>
              </a:solidFill>
              <a:prstDash val="solid"/>
              <a:round/>
              <a:headEnd type="triangle" w="med" len="med"/>
              <a:tailEnd type="none" w="med" len="med"/>
            </a:ln>
          </p:spPr>
          <p:txBody>
            <a:bodyPr lIns="121900" tIns="121900" rIns="121900" bIns="121900" anchor="ctr" anchorCtr="0">
              <a:noAutofit/>
            </a:bodyPr>
            <a:lstStyle/>
            <a:p>
              <a:endParaRPr/>
            </a:p>
          </p:txBody>
        </p:sp>
        <p:sp>
          <p:nvSpPr>
            <p:cNvPr id="21" name="Shape 210"/>
            <p:cNvSpPr/>
            <p:nvPr/>
          </p:nvSpPr>
          <p:spPr>
            <a:xfrm rot="20962278">
              <a:off x="3791207" y="2207364"/>
              <a:ext cx="816508" cy="269835"/>
            </a:xfrm>
            <a:prstGeom prst="rect">
              <a:avLst/>
            </a:prstGeom>
            <a:solidFill>
              <a:srgbClr val="FFFFFF"/>
            </a:solidFill>
            <a:ln>
              <a:noFill/>
            </a:ln>
          </p:spPr>
          <p:txBody>
            <a:bodyPr lIns="121900" tIns="121900" rIns="121900" bIns="121900" anchor="ctr" anchorCtr="0">
              <a:noAutofit/>
            </a:bodyPr>
            <a:lstStyle/>
            <a:p>
              <a:endParaRPr/>
            </a:p>
          </p:txBody>
        </p:sp>
        <p:sp>
          <p:nvSpPr>
            <p:cNvPr id="22" name="Shape 211"/>
            <p:cNvSpPr txBox="1"/>
            <p:nvPr/>
          </p:nvSpPr>
          <p:spPr>
            <a:xfrm rot="21213522">
              <a:off x="3723073" y="2081856"/>
              <a:ext cx="938625" cy="457087"/>
            </a:xfrm>
            <a:prstGeom prst="rect">
              <a:avLst/>
            </a:prstGeom>
            <a:noFill/>
          </p:spPr>
          <p:txBody>
            <a:bodyPr lIns="121900" tIns="121900" rIns="121900" bIns="121900" anchor="t" anchorCtr="0">
              <a:noAutofit/>
            </a:bodyPr>
            <a:lstStyle/>
            <a:p>
              <a:pPr algn="ctr">
                <a:buNone/>
              </a:pPr>
              <a:r>
                <a:rPr lang="en-US" sz="1600" b="1"/>
                <a:t>Find Corridor</a:t>
              </a:r>
            </a:p>
          </p:txBody>
        </p:sp>
      </p:grpSp>
      <p:sp>
        <p:nvSpPr>
          <p:cNvPr id="202" name="Shape 202"/>
          <p:cNvSpPr txBox="1">
            <a:spLocks noGrp="1"/>
          </p:cNvSpPr>
          <p:nvPr>
            <p:ph type="title"/>
          </p:nvPr>
        </p:nvSpPr>
        <p:spPr/>
        <p:txBody>
          <a:bodyPr/>
          <a:lstStyle/>
          <a:p>
            <a:r>
              <a:rPr lang="en-US" dirty="0"/>
              <a:t>Navigation loop</a:t>
            </a:r>
          </a:p>
        </p:txBody>
      </p:sp>
      <p:sp>
        <p:nvSpPr>
          <p:cNvPr id="203" name="Shape 203"/>
          <p:cNvSpPr txBox="1">
            <a:spLocks noGrp="1"/>
          </p:cNvSpPr>
          <p:nvPr>
            <p:ph sz="half" idx="1"/>
          </p:nvPr>
        </p:nvSpPr>
        <p:spPr/>
        <p:txBody>
          <a:bodyPr>
            <a:normAutofit/>
          </a:bodyPr>
          <a:lstStyle/>
          <a:p>
            <a:pPr lvl="0"/>
            <a:r>
              <a:rPr lang="en-US" dirty="0"/>
              <a:t>Process for robust path navigation on a navigation mesh:</a:t>
            </a:r>
          </a:p>
          <a:p>
            <a:pPr lvl="1"/>
            <a:r>
              <a:rPr lang="en-US" dirty="0"/>
              <a:t>Find sequence of polygons (corridor) using graph algorithm</a:t>
            </a:r>
          </a:p>
          <a:p>
            <a:pPr lvl="1"/>
            <a:r>
              <a:rPr lang="en-US" dirty="0"/>
              <a:t>Determine how to move through polygons</a:t>
            </a:r>
          </a:p>
          <a:p>
            <a:pPr lvl="1"/>
            <a:r>
              <a:rPr lang="en-US" dirty="0"/>
              <a:t>Steer using smoothing</a:t>
            </a:r>
          </a:p>
          <a:p>
            <a:pPr lvl="1"/>
            <a:r>
              <a:rPr lang="en-US" dirty="0"/>
              <a:t>Actually move/collide entity</a:t>
            </a:r>
          </a:p>
        </p:txBody>
      </p:sp>
      <p:sp>
        <p:nvSpPr>
          <p:cNvPr id="2" name="Content Placeholder 1">
            <a:extLst>
              <a:ext uri="{FF2B5EF4-FFF2-40B4-BE49-F238E27FC236}">
                <a16:creationId xmlns:a16="http://schemas.microsoft.com/office/drawing/2014/main" id="{5AEE57E0-A8D1-4462-9060-4B95E834089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86609443"/>
      </p:ext>
    </p:extLst>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6" descr="http://opinionatedgamers.files.wordpress.com/2011/12/kingdom-builder-map.jpg">
            <a:hlinkClick r:id="rId2"/>
            <a:extLst>
              <a:ext uri="{FF2B5EF4-FFF2-40B4-BE49-F238E27FC236}">
                <a16:creationId xmlns:a16="http://schemas.microsoft.com/office/drawing/2014/main" id="{E7C790B4-BD2C-4E17-B86A-1C3E2342DA5A}"/>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89189" y="2120438"/>
            <a:ext cx="3998422" cy="3379124"/>
          </a:xfrm>
          <a:prstGeom prst="rect">
            <a:avLst/>
          </a:prstGeom>
          <a:noFill/>
          <a:extLst>
            <a:ext uri="{909E8E84-426E-40DD-AFC4-6F175D3DCCD1}">
              <a14:hiddenFill xmlns:a14="http://schemas.microsoft.com/office/drawing/2010/main">
                <a:solidFill>
                  <a:srgbClr val="FFFFFF"/>
                </a:solidFill>
              </a14:hiddenFill>
            </a:ext>
          </a:extLst>
        </p:spPr>
      </p:pic>
      <p:sp>
        <p:nvSpPr>
          <p:cNvPr id="222210" name="Rectangle 2"/>
          <p:cNvSpPr>
            <a:spLocks noGrp="1" noChangeArrowheads="1"/>
          </p:cNvSpPr>
          <p:nvPr>
            <p:ph type="title"/>
          </p:nvPr>
        </p:nvSpPr>
        <p:spPr/>
        <p:txBody>
          <a:bodyPr>
            <a:normAutofit/>
          </a:bodyPr>
          <a:lstStyle/>
          <a:p>
            <a:r>
              <a:rPr lang="en-US" dirty="0"/>
              <a:t>Tile-Based Navigation Graphs</a:t>
            </a:r>
          </a:p>
        </p:txBody>
      </p:sp>
      <p:sp>
        <p:nvSpPr>
          <p:cNvPr id="222211" name="Rectangle 3"/>
          <p:cNvSpPr>
            <a:spLocks noGrp="1" noChangeArrowheads="1"/>
          </p:cNvSpPr>
          <p:nvPr>
            <p:ph sz="half" idx="1"/>
          </p:nvPr>
        </p:nvSpPr>
        <p:spPr/>
        <p:txBody>
          <a:bodyPr>
            <a:normAutofit/>
          </a:bodyPr>
          <a:lstStyle/>
          <a:p>
            <a:r>
              <a:rPr lang="en-US" dirty="0"/>
              <a:t>Squares or hexagons</a:t>
            </a:r>
          </a:p>
          <a:p>
            <a:r>
              <a:rPr lang="en-US" dirty="0"/>
              <a:t>Node center of cell; edges to adjacent cells</a:t>
            </a:r>
          </a:p>
          <a:p>
            <a:r>
              <a:rPr lang="en-US" dirty="0"/>
              <a:t>Straight line or each </a:t>
            </a:r>
            <a:r>
              <a:rPr lang="en-US" b="1" i="1" dirty="0"/>
              <a:t>tile</a:t>
            </a:r>
            <a:r>
              <a:rPr lang="en-US" dirty="0"/>
              <a:t> has a set of predefined paths</a:t>
            </a:r>
          </a:p>
          <a:p>
            <a:r>
              <a:rPr lang="en-US" dirty="0"/>
              <a:t>Each cell labeled with material (mud, river, etc.)</a:t>
            </a:r>
          </a:p>
          <a:p>
            <a:r>
              <a:rPr lang="en-US" dirty="0"/>
              <a:t>Can have different costs for different materials</a:t>
            </a:r>
            <a:endParaRPr lang="en-US" sz="2000" dirty="0"/>
          </a:p>
        </p:txBody>
      </p:sp>
      <p:sp>
        <p:nvSpPr>
          <p:cNvPr id="2" name="AutoShape 2" descr="Image result for tile-based navigation graph hexag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ile-based navigation graph hexag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7502593" y="5638800"/>
            <a:ext cx="2571614" cy="184666"/>
          </a:xfrm>
          <a:prstGeom prst="rect">
            <a:avLst/>
          </a:prstGeom>
        </p:spPr>
        <p:txBody>
          <a:bodyPr wrap="square">
            <a:spAutoFit/>
          </a:bodyPr>
          <a:lstStyle/>
          <a:p>
            <a:r>
              <a:rPr lang="en-US" sz="600" dirty="0">
                <a:hlinkClick r:id="rId4"/>
              </a:rPr>
              <a:t>http://opinionatedgamers.com/2011/12/07/review-of-kingdom-builder/</a:t>
            </a:r>
            <a:r>
              <a:rPr lang="en-US" sz="600" dirty="0"/>
              <a:t> </a:t>
            </a:r>
          </a:p>
        </p:txBody>
      </p:sp>
    </p:spTree>
    <p:extLst>
      <p:ext uri="{BB962C8B-B14F-4D97-AF65-F5344CB8AC3E}">
        <p14:creationId xmlns:p14="http://schemas.microsoft.com/office/powerpoint/2010/main" val="2149746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a:bodyPr>
          <a:lstStyle/>
          <a:p>
            <a:r>
              <a:rPr lang="en-US" dirty="0"/>
              <a:t>Tile-Based Navigation Graphs</a:t>
            </a:r>
          </a:p>
        </p:txBody>
      </p:sp>
      <p:sp>
        <p:nvSpPr>
          <p:cNvPr id="222211" name="Rectangle 3"/>
          <p:cNvSpPr>
            <a:spLocks noGrp="1" noChangeArrowheads="1"/>
          </p:cNvSpPr>
          <p:nvPr>
            <p:ph sz="half" idx="1"/>
          </p:nvPr>
        </p:nvSpPr>
        <p:spPr/>
        <p:txBody>
          <a:bodyPr>
            <a:normAutofit fontScale="92500"/>
          </a:bodyPr>
          <a:lstStyle/>
          <a:p>
            <a:r>
              <a:rPr lang="en-US" dirty="0"/>
              <a:t>Heavy CPU and memory loads</a:t>
            </a:r>
          </a:p>
          <a:p>
            <a:pPr lvl="1"/>
            <a:r>
              <a:rPr lang="en-US" dirty="0"/>
              <a:t>Small100x100 hex cell map has 10,000 nodes and 78,000 edges!</a:t>
            </a:r>
          </a:p>
          <a:p>
            <a:r>
              <a:rPr lang="en-US" dirty="0"/>
              <a:t>May have multiple AI’s needing a path.</a:t>
            </a:r>
          </a:p>
          <a:p>
            <a:r>
              <a:rPr lang="en-US" dirty="0"/>
              <a:t>May have many possible targets (ammo, health, enemies).</a:t>
            </a:r>
          </a:p>
          <a:p>
            <a:r>
              <a:rPr lang="en-US" dirty="0"/>
              <a:t>How can we search faster / better?</a:t>
            </a:r>
          </a:p>
        </p:txBody>
      </p:sp>
      <p:sp>
        <p:nvSpPr>
          <p:cNvPr id="2" name="AutoShape 2" descr="Image result for tile-based navigation graph hexag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ile-based navigation graph hexag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502400" y="5839220"/>
            <a:ext cx="4572000" cy="184666"/>
          </a:xfrm>
          <a:prstGeom prst="rect">
            <a:avLst/>
          </a:prstGeom>
          <a:ln w="19050">
            <a:noFill/>
            <a:prstDash val="sysDot"/>
          </a:ln>
        </p:spPr>
        <p:txBody>
          <a:bodyPr>
            <a:spAutoFit/>
          </a:bodyPr>
          <a:lstStyle/>
          <a:p>
            <a:pPr algn="ctr"/>
            <a:r>
              <a:rPr lang="en-US" sz="600" dirty="0">
                <a:hlinkClick r:id="rId2"/>
              </a:rPr>
              <a:t>http://forum.cocos2d-objc.org/t/tilemapkit-complete-tiled-tmx-tilemap-support-including-hex-staggered-iso/17313</a:t>
            </a:r>
            <a:r>
              <a:rPr lang="en-US" sz="600" dirty="0"/>
              <a:t> </a:t>
            </a:r>
          </a:p>
        </p:txBody>
      </p:sp>
      <p:pic>
        <p:nvPicPr>
          <p:cNvPr id="12" name="Picture 8" descr="http://tilemapkit.com/tkwp/wp-content/uploads/Screen-Shot-2015-07-11-at-20.06.18.png">
            <a:hlinkClick r:id="rId3"/>
            <a:extLst>
              <a:ext uri="{FF2B5EF4-FFF2-40B4-BE49-F238E27FC236}">
                <a16:creationId xmlns:a16="http://schemas.microsoft.com/office/drawing/2014/main" id="{00E56B42-97BF-44B7-B76E-5C7D8B852AF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97600" y="1806928"/>
            <a:ext cx="5181600" cy="400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Items</a:t>
            </a:r>
          </a:p>
        </p:txBody>
      </p:sp>
      <p:sp>
        <p:nvSpPr>
          <p:cNvPr id="3" name="Content Placeholder 2"/>
          <p:cNvSpPr>
            <a:spLocks noGrp="1"/>
          </p:cNvSpPr>
          <p:nvPr>
            <p:ph idx="1"/>
          </p:nvPr>
        </p:nvSpPr>
        <p:spPr/>
        <p:txBody>
          <a:bodyPr/>
          <a:lstStyle/>
          <a:p>
            <a:r>
              <a:rPr lang="en-US" sz="2000" dirty="0"/>
              <a:t>How many possible paths are there from </a:t>
            </a:r>
            <a:r>
              <a:rPr lang="en-US" sz="2000" i="1" dirty="0"/>
              <a:t>s</a:t>
            </a:r>
            <a:r>
              <a:rPr lang="en-US" sz="2000" dirty="0"/>
              <a:t> to </a:t>
            </a:r>
            <a:r>
              <a:rPr lang="en-US" sz="2000" i="1" dirty="0"/>
              <a:t>t</a:t>
            </a:r>
            <a:r>
              <a:rPr lang="en-US" sz="2000" dirty="0"/>
              <a:t>?</a:t>
            </a:r>
          </a:p>
          <a:p>
            <a:r>
              <a:rPr lang="en-US" sz="2000" dirty="0"/>
              <a:t>Can we safely ignore cycles? If so, how?</a:t>
            </a:r>
          </a:p>
          <a:p>
            <a:r>
              <a:rPr lang="en-US" sz="2000" dirty="0"/>
              <a:t>Any suggestions on how to reduce the set of possibilities?</a:t>
            </a:r>
          </a:p>
          <a:p>
            <a:r>
              <a:rPr lang="en-US" sz="2000" dirty="0"/>
              <a:t>Can we determine a lower bound on the complexity like we did for comparison sorting?</a:t>
            </a:r>
          </a:p>
        </p:txBody>
      </p:sp>
      <p:grpSp>
        <p:nvGrpSpPr>
          <p:cNvPr id="4" name="Group 45"/>
          <p:cNvGrpSpPr>
            <a:grpSpLocks/>
          </p:cNvGrpSpPr>
          <p:nvPr/>
        </p:nvGrpSpPr>
        <p:grpSpPr bwMode="auto">
          <a:xfrm>
            <a:off x="1976439" y="3587751"/>
            <a:ext cx="5603875" cy="2351088"/>
            <a:chOff x="189" y="2644"/>
            <a:chExt cx="3530" cy="1481"/>
          </a:xfrm>
        </p:grpSpPr>
        <p:sp>
          <p:nvSpPr>
            <p:cNvPr id="5" name="Oval 5"/>
            <p:cNvSpPr>
              <a:spLocks noChangeAspect="1" noChangeArrowheads="1"/>
            </p:cNvSpPr>
            <p:nvPr/>
          </p:nvSpPr>
          <p:spPr bwMode="auto">
            <a:xfrm>
              <a:off x="189" y="2852"/>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s</a:t>
              </a:r>
            </a:p>
          </p:txBody>
        </p:sp>
        <p:sp>
          <p:nvSpPr>
            <p:cNvPr id="6" name="Oval 6"/>
            <p:cNvSpPr>
              <a:spLocks noChangeAspect="1" noChangeArrowheads="1"/>
            </p:cNvSpPr>
            <p:nvPr/>
          </p:nvSpPr>
          <p:spPr bwMode="auto">
            <a:xfrm>
              <a:off x="3418" y="2644"/>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3</a:t>
              </a:r>
            </a:p>
          </p:txBody>
        </p:sp>
        <p:sp>
          <p:nvSpPr>
            <p:cNvPr id="7" name="Oval 7"/>
            <p:cNvSpPr>
              <a:spLocks noChangeAspect="1" noChangeArrowheads="1"/>
            </p:cNvSpPr>
            <p:nvPr/>
          </p:nvSpPr>
          <p:spPr bwMode="auto">
            <a:xfrm>
              <a:off x="3549" y="3908"/>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t</a:t>
              </a:r>
            </a:p>
          </p:txBody>
        </p:sp>
        <p:sp>
          <p:nvSpPr>
            <p:cNvPr id="8" name="Oval 8"/>
            <p:cNvSpPr>
              <a:spLocks noChangeAspect="1" noChangeArrowheads="1"/>
            </p:cNvSpPr>
            <p:nvPr/>
          </p:nvSpPr>
          <p:spPr bwMode="auto">
            <a:xfrm>
              <a:off x="937" y="2644"/>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2</a:t>
              </a:r>
            </a:p>
          </p:txBody>
        </p:sp>
        <p:sp>
          <p:nvSpPr>
            <p:cNvPr id="9" name="Oval 9"/>
            <p:cNvSpPr>
              <a:spLocks noChangeAspect="1" noChangeArrowheads="1"/>
            </p:cNvSpPr>
            <p:nvPr/>
          </p:nvSpPr>
          <p:spPr bwMode="auto">
            <a:xfrm>
              <a:off x="1277" y="3137"/>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6</a:t>
              </a:r>
            </a:p>
          </p:txBody>
        </p:sp>
        <p:sp>
          <p:nvSpPr>
            <p:cNvPr id="10" name="Oval 10"/>
            <p:cNvSpPr>
              <a:spLocks noChangeAspect="1" noChangeArrowheads="1"/>
            </p:cNvSpPr>
            <p:nvPr/>
          </p:nvSpPr>
          <p:spPr bwMode="auto">
            <a:xfrm>
              <a:off x="963" y="3955"/>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7</a:t>
              </a:r>
            </a:p>
          </p:txBody>
        </p:sp>
        <p:sp>
          <p:nvSpPr>
            <p:cNvPr id="11" name="Oval 11"/>
            <p:cNvSpPr>
              <a:spLocks noChangeAspect="1" noChangeArrowheads="1"/>
            </p:cNvSpPr>
            <p:nvPr/>
          </p:nvSpPr>
          <p:spPr bwMode="auto">
            <a:xfrm>
              <a:off x="3021" y="3284"/>
              <a:ext cx="170" cy="172"/>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4</a:t>
              </a:r>
            </a:p>
          </p:txBody>
        </p:sp>
        <p:sp>
          <p:nvSpPr>
            <p:cNvPr id="12" name="Oval 12"/>
            <p:cNvSpPr>
              <a:spLocks noChangeAspect="1" noChangeArrowheads="1"/>
            </p:cNvSpPr>
            <p:nvPr/>
          </p:nvSpPr>
          <p:spPr bwMode="auto">
            <a:xfrm>
              <a:off x="1869" y="3428"/>
              <a:ext cx="170" cy="170"/>
            </a:xfrm>
            <a:prstGeom prst="ellipse">
              <a:avLst/>
            </a:prstGeom>
            <a:solidFill>
              <a:schemeClr val="tx2"/>
            </a:solidFill>
            <a:ln w="9525">
              <a:solidFill>
                <a:schemeClr val="tx1"/>
              </a:solidFill>
              <a:round/>
              <a:headEnd/>
              <a:tailEnd/>
            </a:ln>
            <a:effectLst/>
          </p:spPr>
          <p:txBody>
            <a:bodyPr wrap="none" lIns="92075" tIns="46038" rIns="92075" bIns="46038" anchor="ctr"/>
            <a:lstStyle/>
            <a:p>
              <a:pPr algn="ctr"/>
              <a:r>
                <a:rPr lang="en-US" sz="1200">
                  <a:solidFill>
                    <a:srgbClr val="000000"/>
                  </a:solidFill>
                  <a:latin typeface="Comic Sans MS" pitchFamily="66" charset="0"/>
                </a:rPr>
                <a:t>5</a:t>
              </a:r>
            </a:p>
          </p:txBody>
        </p:sp>
        <p:cxnSp>
          <p:nvCxnSpPr>
            <p:cNvPr id="13" name="AutoShape 13"/>
            <p:cNvCxnSpPr>
              <a:cxnSpLocks noChangeShapeType="1"/>
              <a:stCxn id="5" idx="7"/>
              <a:endCxn id="8" idx="2"/>
            </p:cNvCxnSpPr>
            <p:nvPr/>
          </p:nvCxnSpPr>
          <p:spPr bwMode="auto">
            <a:xfrm flipV="1">
              <a:off x="334" y="2729"/>
              <a:ext cx="603" cy="148"/>
            </a:xfrm>
            <a:prstGeom prst="straightConnector1">
              <a:avLst/>
            </a:prstGeom>
            <a:noFill/>
            <a:ln w="38100">
              <a:solidFill>
                <a:srgbClr val="003399"/>
              </a:solidFill>
              <a:round/>
              <a:headEnd/>
              <a:tailEnd type="triangle" w="med" len="med"/>
            </a:ln>
            <a:effectLst/>
          </p:spPr>
        </p:cxnSp>
        <p:cxnSp>
          <p:nvCxnSpPr>
            <p:cNvPr id="14" name="AutoShape 14"/>
            <p:cNvCxnSpPr>
              <a:cxnSpLocks noChangeShapeType="1"/>
              <a:stCxn id="5" idx="6"/>
              <a:endCxn id="9" idx="1"/>
            </p:cNvCxnSpPr>
            <p:nvPr/>
          </p:nvCxnSpPr>
          <p:spPr bwMode="auto">
            <a:xfrm>
              <a:off x="359" y="2937"/>
              <a:ext cx="943" cy="225"/>
            </a:xfrm>
            <a:prstGeom prst="straightConnector1">
              <a:avLst/>
            </a:prstGeom>
            <a:noFill/>
            <a:ln w="9525">
              <a:solidFill>
                <a:schemeClr val="tx1"/>
              </a:solidFill>
              <a:round/>
              <a:headEnd/>
              <a:tailEnd type="triangle" w="med" len="med"/>
            </a:ln>
            <a:effectLst/>
          </p:spPr>
        </p:cxnSp>
        <p:cxnSp>
          <p:nvCxnSpPr>
            <p:cNvPr id="15" name="AutoShape 15"/>
            <p:cNvCxnSpPr>
              <a:cxnSpLocks noChangeShapeType="1"/>
              <a:stCxn id="5" idx="4"/>
              <a:endCxn id="10" idx="0"/>
            </p:cNvCxnSpPr>
            <p:nvPr/>
          </p:nvCxnSpPr>
          <p:spPr bwMode="auto">
            <a:xfrm>
              <a:off x="274" y="3022"/>
              <a:ext cx="774" cy="933"/>
            </a:xfrm>
            <a:prstGeom prst="straightConnector1">
              <a:avLst/>
            </a:prstGeom>
            <a:noFill/>
            <a:ln w="9525">
              <a:solidFill>
                <a:schemeClr val="tx1"/>
              </a:solidFill>
              <a:round/>
              <a:headEnd/>
              <a:tailEnd type="triangle" w="med" len="med"/>
            </a:ln>
            <a:effectLst/>
          </p:spPr>
        </p:cxnSp>
        <p:cxnSp>
          <p:nvCxnSpPr>
            <p:cNvPr id="16" name="AutoShape 16"/>
            <p:cNvCxnSpPr>
              <a:cxnSpLocks noChangeShapeType="1"/>
              <a:stCxn id="9" idx="7"/>
              <a:endCxn id="6" idx="2"/>
            </p:cNvCxnSpPr>
            <p:nvPr/>
          </p:nvCxnSpPr>
          <p:spPr bwMode="auto">
            <a:xfrm flipV="1">
              <a:off x="1422" y="2729"/>
              <a:ext cx="1996" cy="433"/>
            </a:xfrm>
            <a:prstGeom prst="straightConnector1">
              <a:avLst/>
            </a:prstGeom>
            <a:noFill/>
            <a:ln w="9525">
              <a:solidFill>
                <a:schemeClr val="tx1"/>
              </a:solidFill>
              <a:round/>
              <a:headEnd/>
              <a:tailEnd type="triangle" w="med" len="med"/>
            </a:ln>
            <a:effectLst/>
          </p:spPr>
        </p:cxnSp>
        <p:cxnSp>
          <p:nvCxnSpPr>
            <p:cNvPr id="17" name="AutoShape 17"/>
            <p:cNvCxnSpPr>
              <a:cxnSpLocks noChangeShapeType="1"/>
              <a:stCxn id="11" idx="7"/>
              <a:endCxn id="6" idx="4"/>
            </p:cNvCxnSpPr>
            <p:nvPr/>
          </p:nvCxnSpPr>
          <p:spPr bwMode="auto">
            <a:xfrm flipV="1">
              <a:off x="3166" y="2814"/>
              <a:ext cx="337" cy="495"/>
            </a:xfrm>
            <a:prstGeom prst="straightConnector1">
              <a:avLst/>
            </a:prstGeom>
            <a:noFill/>
            <a:ln w="9525">
              <a:solidFill>
                <a:schemeClr val="tx1"/>
              </a:solidFill>
              <a:round/>
              <a:headEnd/>
              <a:tailEnd type="triangle" w="med" len="med"/>
            </a:ln>
            <a:effectLst/>
          </p:spPr>
        </p:cxnSp>
        <p:cxnSp>
          <p:nvCxnSpPr>
            <p:cNvPr id="18" name="AutoShape 18"/>
            <p:cNvCxnSpPr>
              <a:cxnSpLocks noChangeShapeType="1"/>
              <a:stCxn id="9" idx="5"/>
              <a:endCxn id="12" idx="1"/>
            </p:cNvCxnSpPr>
            <p:nvPr/>
          </p:nvCxnSpPr>
          <p:spPr bwMode="auto">
            <a:xfrm>
              <a:off x="1422" y="3282"/>
              <a:ext cx="472" cy="171"/>
            </a:xfrm>
            <a:prstGeom prst="straightConnector1">
              <a:avLst/>
            </a:prstGeom>
            <a:noFill/>
            <a:ln w="9525">
              <a:solidFill>
                <a:schemeClr val="tx1"/>
              </a:solidFill>
              <a:round/>
              <a:headEnd/>
              <a:tailEnd type="triangle" w="med" len="med"/>
            </a:ln>
            <a:effectLst/>
          </p:spPr>
        </p:cxnSp>
        <p:cxnSp>
          <p:nvCxnSpPr>
            <p:cNvPr id="19" name="AutoShape 19"/>
            <p:cNvCxnSpPr>
              <a:cxnSpLocks noChangeShapeType="1"/>
              <a:stCxn id="12" idx="5"/>
              <a:endCxn id="7" idx="2"/>
            </p:cNvCxnSpPr>
            <p:nvPr/>
          </p:nvCxnSpPr>
          <p:spPr bwMode="auto">
            <a:xfrm>
              <a:off x="2014" y="3573"/>
              <a:ext cx="1535" cy="420"/>
            </a:xfrm>
            <a:prstGeom prst="straightConnector1">
              <a:avLst/>
            </a:prstGeom>
            <a:noFill/>
            <a:ln w="38100">
              <a:solidFill>
                <a:srgbClr val="003399"/>
              </a:solidFill>
              <a:round/>
              <a:headEnd/>
              <a:tailEnd type="triangle" w="med" len="med"/>
            </a:ln>
            <a:effectLst/>
          </p:spPr>
        </p:cxnSp>
        <p:cxnSp>
          <p:nvCxnSpPr>
            <p:cNvPr id="20" name="AutoShape 20"/>
            <p:cNvCxnSpPr>
              <a:cxnSpLocks noChangeShapeType="1"/>
              <a:stCxn id="12" idx="6"/>
              <a:endCxn id="11" idx="2"/>
            </p:cNvCxnSpPr>
            <p:nvPr/>
          </p:nvCxnSpPr>
          <p:spPr bwMode="auto">
            <a:xfrm flipV="1">
              <a:off x="2039" y="3370"/>
              <a:ext cx="982" cy="143"/>
            </a:xfrm>
            <a:prstGeom prst="straightConnector1">
              <a:avLst/>
            </a:prstGeom>
            <a:noFill/>
            <a:ln w="9525">
              <a:solidFill>
                <a:schemeClr val="tx1"/>
              </a:solidFill>
              <a:round/>
              <a:headEnd/>
              <a:tailEnd type="triangle" w="med" len="med"/>
            </a:ln>
            <a:effectLst/>
          </p:spPr>
        </p:cxnSp>
        <p:cxnSp>
          <p:nvCxnSpPr>
            <p:cNvPr id="21" name="AutoShape 21"/>
            <p:cNvCxnSpPr>
              <a:cxnSpLocks noChangeShapeType="1"/>
              <a:stCxn id="11" idx="4"/>
              <a:endCxn id="7" idx="1"/>
            </p:cNvCxnSpPr>
            <p:nvPr/>
          </p:nvCxnSpPr>
          <p:spPr bwMode="auto">
            <a:xfrm>
              <a:off x="3106" y="3456"/>
              <a:ext cx="468" cy="477"/>
            </a:xfrm>
            <a:prstGeom prst="straightConnector1">
              <a:avLst/>
            </a:prstGeom>
            <a:noFill/>
            <a:ln w="9525">
              <a:solidFill>
                <a:schemeClr val="tx1"/>
              </a:solidFill>
              <a:round/>
              <a:headEnd/>
              <a:tailEnd type="triangle" w="med" len="med"/>
            </a:ln>
            <a:effectLst/>
          </p:spPr>
        </p:cxnSp>
        <p:cxnSp>
          <p:nvCxnSpPr>
            <p:cNvPr id="22" name="AutoShape 22"/>
            <p:cNvCxnSpPr>
              <a:cxnSpLocks noChangeShapeType="1"/>
              <a:stCxn id="6" idx="3"/>
              <a:endCxn id="12" idx="7"/>
            </p:cNvCxnSpPr>
            <p:nvPr/>
          </p:nvCxnSpPr>
          <p:spPr bwMode="auto">
            <a:xfrm flipH="1">
              <a:off x="2014" y="2789"/>
              <a:ext cx="1429" cy="664"/>
            </a:xfrm>
            <a:prstGeom prst="straightConnector1">
              <a:avLst/>
            </a:prstGeom>
            <a:noFill/>
            <a:ln w="38100">
              <a:solidFill>
                <a:srgbClr val="003399"/>
              </a:solidFill>
              <a:round/>
              <a:headEnd/>
              <a:tailEnd type="triangle" w="med" len="med"/>
            </a:ln>
            <a:effectLst/>
          </p:spPr>
        </p:cxnSp>
        <p:cxnSp>
          <p:nvCxnSpPr>
            <p:cNvPr id="23" name="AutoShape 23"/>
            <p:cNvCxnSpPr>
              <a:cxnSpLocks noChangeShapeType="1"/>
              <a:stCxn id="9" idx="4"/>
              <a:endCxn id="10" idx="7"/>
            </p:cNvCxnSpPr>
            <p:nvPr/>
          </p:nvCxnSpPr>
          <p:spPr bwMode="auto">
            <a:xfrm flipH="1">
              <a:off x="1108" y="3307"/>
              <a:ext cx="254" cy="673"/>
            </a:xfrm>
            <a:prstGeom prst="straightConnector1">
              <a:avLst/>
            </a:prstGeom>
            <a:noFill/>
            <a:ln w="9525">
              <a:solidFill>
                <a:schemeClr val="tx1"/>
              </a:solidFill>
              <a:round/>
              <a:headEnd/>
              <a:tailEnd type="triangle" w="med" len="med"/>
            </a:ln>
            <a:effectLst/>
          </p:spPr>
        </p:cxnSp>
        <p:cxnSp>
          <p:nvCxnSpPr>
            <p:cNvPr id="24" name="AutoShape 24"/>
            <p:cNvCxnSpPr>
              <a:cxnSpLocks noChangeShapeType="1"/>
              <a:stCxn id="10" idx="6"/>
              <a:endCxn id="12" idx="2"/>
            </p:cNvCxnSpPr>
            <p:nvPr/>
          </p:nvCxnSpPr>
          <p:spPr bwMode="auto">
            <a:xfrm flipV="1">
              <a:off x="1133" y="3513"/>
              <a:ext cx="736" cy="527"/>
            </a:xfrm>
            <a:prstGeom prst="straightConnector1">
              <a:avLst/>
            </a:prstGeom>
            <a:noFill/>
            <a:ln w="9525">
              <a:solidFill>
                <a:schemeClr val="tx1"/>
              </a:solidFill>
              <a:round/>
              <a:headEnd/>
              <a:tailEnd type="triangle" w="med" len="med"/>
            </a:ln>
            <a:effectLst/>
          </p:spPr>
        </p:cxnSp>
        <p:cxnSp>
          <p:nvCxnSpPr>
            <p:cNvPr id="25" name="AutoShape 25"/>
            <p:cNvCxnSpPr>
              <a:cxnSpLocks noChangeShapeType="1"/>
              <a:stCxn id="8" idx="6"/>
              <a:endCxn id="6" idx="1"/>
            </p:cNvCxnSpPr>
            <p:nvPr/>
          </p:nvCxnSpPr>
          <p:spPr bwMode="auto">
            <a:xfrm flipV="1">
              <a:off x="1107" y="2669"/>
              <a:ext cx="2336" cy="60"/>
            </a:xfrm>
            <a:prstGeom prst="straightConnector1">
              <a:avLst/>
            </a:prstGeom>
            <a:noFill/>
            <a:ln w="38100">
              <a:solidFill>
                <a:srgbClr val="003399"/>
              </a:solidFill>
              <a:round/>
              <a:headEnd/>
              <a:tailEnd type="triangle" w="med" len="med"/>
            </a:ln>
            <a:effectLst/>
          </p:spPr>
        </p:cxnSp>
        <p:cxnSp>
          <p:nvCxnSpPr>
            <p:cNvPr id="26" name="AutoShape 26"/>
            <p:cNvCxnSpPr>
              <a:cxnSpLocks noChangeShapeType="1"/>
              <a:stCxn id="10" idx="6"/>
              <a:endCxn id="7" idx="3"/>
            </p:cNvCxnSpPr>
            <p:nvPr/>
          </p:nvCxnSpPr>
          <p:spPr bwMode="auto">
            <a:xfrm>
              <a:off x="1133" y="4040"/>
              <a:ext cx="2441" cy="13"/>
            </a:xfrm>
            <a:prstGeom prst="straightConnector1">
              <a:avLst/>
            </a:prstGeom>
            <a:noFill/>
            <a:ln w="9525">
              <a:solidFill>
                <a:schemeClr val="tx1"/>
              </a:solidFill>
              <a:round/>
              <a:headEnd/>
              <a:tailEnd type="triangle" w="med" len="med"/>
            </a:ln>
            <a:effectLst/>
          </p:spPr>
        </p:cxnSp>
        <p:cxnSp>
          <p:nvCxnSpPr>
            <p:cNvPr id="27" name="AutoShape 27"/>
            <p:cNvCxnSpPr>
              <a:cxnSpLocks noChangeShapeType="1"/>
              <a:stCxn id="6" idx="5"/>
              <a:endCxn id="7" idx="0"/>
            </p:cNvCxnSpPr>
            <p:nvPr/>
          </p:nvCxnSpPr>
          <p:spPr bwMode="auto">
            <a:xfrm>
              <a:off x="3563" y="2789"/>
              <a:ext cx="71" cy="1119"/>
            </a:xfrm>
            <a:prstGeom prst="straightConnector1">
              <a:avLst/>
            </a:prstGeom>
            <a:noFill/>
            <a:ln w="9525">
              <a:solidFill>
                <a:schemeClr val="tx1"/>
              </a:solidFill>
              <a:round/>
              <a:headEnd/>
              <a:tailEnd type="triangle" w="med" len="med"/>
            </a:ln>
            <a:effectLst/>
          </p:spPr>
        </p:cxnSp>
        <p:sp>
          <p:nvSpPr>
            <p:cNvPr id="28" name="Text Box 28"/>
            <p:cNvSpPr txBox="1">
              <a:spLocks noChangeArrowheads="1"/>
            </p:cNvSpPr>
            <p:nvPr/>
          </p:nvSpPr>
          <p:spPr bwMode="auto">
            <a:xfrm>
              <a:off x="2109" y="2644"/>
              <a:ext cx="169"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23</a:t>
              </a:r>
            </a:p>
          </p:txBody>
        </p:sp>
        <p:sp>
          <p:nvSpPr>
            <p:cNvPr id="29" name="Text Box 29"/>
            <p:cNvSpPr txBox="1">
              <a:spLocks noChangeArrowheads="1"/>
            </p:cNvSpPr>
            <p:nvPr/>
          </p:nvSpPr>
          <p:spPr bwMode="auto">
            <a:xfrm>
              <a:off x="2082" y="2928"/>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18</a:t>
              </a:r>
            </a:p>
          </p:txBody>
        </p:sp>
        <p:sp>
          <p:nvSpPr>
            <p:cNvPr id="30" name="Text Box 30"/>
            <p:cNvSpPr txBox="1">
              <a:spLocks noChangeArrowheads="1"/>
            </p:cNvSpPr>
            <p:nvPr/>
          </p:nvSpPr>
          <p:spPr bwMode="auto">
            <a:xfrm>
              <a:off x="2618" y="3090"/>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2</a:t>
              </a:r>
            </a:p>
          </p:txBody>
        </p:sp>
        <p:sp>
          <p:nvSpPr>
            <p:cNvPr id="31" name="Text Box 31"/>
            <p:cNvSpPr txBox="1">
              <a:spLocks noChangeArrowheads="1"/>
            </p:cNvSpPr>
            <p:nvPr/>
          </p:nvSpPr>
          <p:spPr bwMode="auto">
            <a:xfrm>
              <a:off x="564" y="2741"/>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9</a:t>
              </a:r>
            </a:p>
          </p:txBody>
        </p:sp>
        <p:sp>
          <p:nvSpPr>
            <p:cNvPr id="32" name="Text Box 32"/>
            <p:cNvSpPr txBox="1">
              <a:spLocks noChangeArrowheads="1"/>
            </p:cNvSpPr>
            <p:nvPr/>
          </p:nvSpPr>
          <p:spPr bwMode="auto">
            <a:xfrm>
              <a:off x="816" y="3033"/>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14</a:t>
              </a:r>
            </a:p>
          </p:txBody>
        </p:sp>
        <p:sp>
          <p:nvSpPr>
            <p:cNvPr id="33" name="Text Box 33"/>
            <p:cNvSpPr txBox="1">
              <a:spLocks noChangeArrowheads="1"/>
            </p:cNvSpPr>
            <p:nvPr/>
          </p:nvSpPr>
          <p:spPr bwMode="auto">
            <a:xfrm>
              <a:off x="613" y="3471"/>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15</a:t>
              </a:r>
            </a:p>
          </p:txBody>
        </p:sp>
        <p:sp>
          <p:nvSpPr>
            <p:cNvPr id="34" name="Text Box 34"/>
            <p:cNvSpPr txBox="1">
              <a:spLocks noChangeArrowheads="1"/>
            </p:cNvSpPr>
            <p:nvPr/>
          </p:nvSpPr>
          <p:spPr bwMode="auto">
            <a:xfrm>
              <a:off x="1181" y="3519"/>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5</a:t>
              </a:r>
            </a:p>
          </p:txBody>
        </p:sp>
        <p:sp>
          <p:nvSpPr>
            <p:cNvPr id="35" name="Text Box 35"/>
            <p:cNvSpPr txBox="1">
              <a:spLocks noChangeArrowheads="1"/>
            </p:cNvSpPr>
            <p:nvPr/>
          </p:nvSpPr>
          <p:spPr bwMode="auto">
            <a:xfrm>
              <a:off x="1560" y="3307"/>
              <a:ext cx="176"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30</a:t>
              </a:r>
            </a:p>
          </p:txBody>
        </p:sp>
        <p:sp>
          <p:nvSpPr>
            <p:cNvPr id="36" name="Text Box 36"/>
            <p:cNvSpPr txBox="1">
              <a:spLocks noChangeArrowheads="1"/>
            </p:cNvSpPr>
            <p:nvPr/>
          </p:nvSpPr>
          <p:spPr bwMode="auto">
            <a:xfrm>
              <a:off x="1448" y="3713"/>
              <a:ext cx="169"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20</a:t>
              </a:r>
            </a:p>
          </p:txBody>
        </p:sp>
        <p:sp>
          <p:nvSpPr>
            <p:cNvPr id="37" name="Text Box 37"/>
            <p:cNvSpPr txBox="1">
              <a:spLocks noChangeArrowheads="1"/>
            </p:cNvSpPr>
            <p:nvPr/>
          </p:nvSpPr>
          <p:spPr bwMode="auto">
            <a:xfrm>
              <a:off x="2006" y="3995"/>
              <a:ext cx="168"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44</a:t>
              </a:r>
            </a:p>
          </p:txBody>
        </p:sp>
        <p:sp>
          <p:nvSpPr>
            <p:cNvPr id="38" name="Text Box 38"/>
            <p:cNvSpPr txBox="1">
              <a:spLocks noChangeArrowheads="1"/>
            </p:cNvSpPr>
            <p:nvPr/>
          </p:nvSpPr>
          <p:spPr bwMode="auto">
            <a:xfrm>
              <a:off x="2606" y="3712"/>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16</a:t>
              </a:r>
            </a:p>
          </p:txBody>
        </p:sp>
        <p:sp>
          <p:nvSpPr>
            <p:cNvPr id="39" name="Text Box 39"/>
            <p:cNvSpPr txBox="1">
              <a:spLocks noChangeArrowheads="1"/>
            </p:cNvSpPr>
            <p:nvPr/>
          </p:nvSpPr>
          <p:spPr bwMode="auto">
            <a:xfrm>
              <a:off x="2566" y="3395"/>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11</a:t>
              </a:r>
            </a:p>
          </p:txBody>
        </p:sp>
        <p:sp>
          <p:nvSpPr>
            <p:cNvPr id="40" name="Text Box 40"/>
            <p:cNvSpPr txBox="1">
              <a:spLocks noChangeArrowheads="1"/>
            </p:cNvSpPr>
            <p:nvPr/>
          </p:nvSpPr>
          <p:spPr bwMode="auto">
            <a:xfrm>
              <a:off x="3255" y="3071"/>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6</a:t>
              </a:r>
            </a:p>
          </p:txBody>
        </p:sp>
        <p:sp>
          <p:nvSpPr>
            <p:cNvPr id="41" name="Text Box 41"/>
            <p:cNvSpPr txBox="1">
              <a:spLocks noChangeArrowheads="1"/>
            </p:cNvSpPr>
            <p:nvPr/>
          </p:nvSpPr>
          <p:spPr bwMode="auto">
            <a:xfrm>
              <a:off x="3538" y="3306"/>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19</a:t>
              </a:r>
            </a:p>
          </p:txBody>
        </p:sp>
        <p:sp>
          <p:nvSpPr>
            <p:cNvPr id="42" name="Text Box 42"/>
            <p:cNvSpPr txBox="1">
              <a:spLocks noChangeArrowheads="1"/>
            </p:cNvSpPr>
            <p:nvPr/>
          </p:nvSpPr>
          <p:spPr bwMode="auto">
            <a:xfrm>
              <a:off x="3263" y="3613"/>
              <a:ext cx="137" cy="116"/>
            </a:xfrm>
            <a:prstGeom prst="rect">
              <a:avLst/>
            </a:prstGeom>
            <a:solidFill>
              <a:schemeClr val="bg1"/>
            </a:solidFill>
            <a:ln w="9525">
              <a:noFill/>
              <a:miter lim="800000"/>
              <a:headEnd/>
              <a:tailEnd/>
            </a:ln>
            <a:effectLst/>
          </p:spPr>
          <p:txBody>
            <a:bodyPr lIns="0" tIns="0" rIns="0" bIns="0">
              <a:spAutoFit/>
            </a:bodyPr>
            <a:lstStyle/>
            <a:p>
              <a:pPr algn="ctr">
                <a:spcBef>
                  <a:spcPct val="50000"/>
                </a:spcBef>
              </a:pPr>
              <a:r>
                <a:rPr kumimoji="1" lang="en-US" sz="1200">
                  <a:solidFill>
                    <a:srgbClr val="000000"/>
                  </a:solidFill>
                  <a:latin typeface="Comic Sans MS" pitchFamily="66" charset="0"/>
                </a:rPr>
                <a:t> 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Finely Grained Graphs</a:t>
            </a:r>
          </a:p>
        </p:txBody>
      </p:sp>
      <p:sp>
        <p:nvSpPr>
          <p:cNvPr id="204803" name="Rectangle 3"/>
          <p:cNvSpPr>
            <a:spLocks noGrp="1" noChangeArrowheads="1"/>
          </p:cNvSpPr>
          <p:nvPr>
            <p:ph sz="half" idx="1"/>
          </p:nvPr>
        </p:nvSpPr>
        <p:spPr/>
        <p:txBody>
          <a:bodyPr>
            <a:normAutofit/>
          </a:bodyPr>
          <a:lstStyle/>
          <a:p>
            <a:pPr>
              <a:spcAft>
                <a:spcPts val="1200"/>
              </a:spcAft>
            </a:pPr>
            <a:r>
              <a:rPr lang="en-US" dirty="0"/>
              <a:t>Easy to generate</a:t>
            </a:r>
          </a:p>
          <a:p>
            <a:pPr lvl="1">
              <a:spcAft>
                <a:spcPts val="1200"/>
              </a:spcAft>
            </a:pPr>
            <a:r>
              <a:rPr lang="en-US" dirty="0"/>
              <a:t>Masked grid</a:t>
            </a:r>
          </a:p>
          <a:p>
            <a:pPr lvl="1">
              <a:spcAft>
                <a:spcPts val="1200"/>
              </a:spcAft>
            </a:pPr>
            <a:r>
              <a:rPr lang="en-US" dirty="0"/>
              <a:t>Flood-fill</a:t>
            </a:r>
          </a:p>
          <a:p>
            <a:pPr>
              <a:spcAft>
                <a:spcPts val="1200"/>
              </a:spcAft>
            </a:pPr>
            <a:r>
              <a:rPr lang="en-US" dirty="0"/>
              <a:t>This provides reasonable paths if fine enough</a:t>
            </a:r>
          </a:p>
        </p:txBody>
      </p:sp>
      <p:pic>
        <p:nvPicPr>
          <p:cNvPr id="7" name="Picture 4">
            <a:extLst>
              <a:ext uri="{FF2B5EF4-FFF2-40B4-BE49-F238E27FC236}">
                <a16:creationId xmlns:a16="http://schemas.microsoft.com/office/drawing/2014/main" id="{9740CACF-EE6F-48C2-8078-8064FDC3D5AB}"/>
              </a:ext>
            </a:extLst>
          </p:cNvPr>
          <p:cNvPicPr>
            <a:picLocks noGrp="1" noChangeAspect="1" noChangeArrowheads="1"/>
          </p:cNvPicPr>
          <p:nvPr>
            <p:ph sz="half" idx="2"/>
          </p:nvPr>
        </p:nvPicPr>
        <p:blipFill>
          <a:blip r:embed="rId2"/>
          <a:srcRect/>
          <a:stretch>
            <a:fillRect/>
          </a:stretch>
        </p:blipFill>
        <p:spPr bwMode="auto">
          <a:xfrm>
            <a:off x="7220146" y="2463968"/>
            <a:ext cx="3136508" cy="2692063"/>
          </a:xfrm>
          <a:prstGeom prst="rect">
            <a:avLst/>
          </a:prstGeom>
          <a:noFill/>
          <a:ln w="28575">
            <a:noFill/>
            <a:miter lim="800000"/>
            <a:headEnd/>
            <a:tailEnd/>
          </a:ln>
          <a:effectLst/>
        </p:spPr>
      </p:pic>
    </p:spTree>
    <p:extLst>
      <p:ext uri="{BB962C8B-B14F-4D97-AF65-F5344CB8AC3E}">
        <p14:creationId xmlns:p14="http://schemas.microsoft.com/office/powerpoint/2010/main" val="226752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p:txBody>
          <a:bodyPr>
            <a:normAutofit/>
          </a:bodyPr>
          <a:lstStyle/>
          <a:p>
            <a:r>
              <a:rPr lang="en-US" dirty="0"/>
              <a:t>Path generation: problem statement</a:t>
            </a:r>
          </a:p>
        </p:txBody>
      </p:sp>
      <p:sp>
        <p:nvSpPr>
          <p:cNvPr id="223" name="Shape 223"/>
          <p:cNvSpPr txBox="1">
            <a:spLocks noGrp="1"/>
          </p:cNvSpPr>
          <p:nvPr>
            <p:ph sz="half" idx="1"/>
          </p:nvPr>
        </p:nvSpPr>
        <p:spPr/>
        <p:txBody>
          <a:bodyPr>
            <a:normAutofit/>
          </a:bodyPr>
          <a:lstStyle/>
          <a:p>
            <a:r>
              <a:rPr lang="en-US" dirty="0"/>
              <a:t>Given a list of polygons (output of a graph search)</a:t>
            </a:r>
          </a:p>
          <a:p>
            <a:pPr lvl="1"/>
            <a:r>
              <a:rPr lang="en-US" dirty="0"/>
              <a:t>The light polygons</a:t>
            </a:r>
          </a:p>
          <a:p>
            <a:r>
              <a:rPr lang="en-US" dirty="0"/>
              <a:t>Construct the shortest path for the agent</a:t>
            </a:r>
          </a:p>
          <a:p>
            <a:pPr lvl="1"/>
            <a:r>
              <a:rPr lang="en-US" dirty="0"/>
              <a:t>Where a path is a sequence of connected segments</a:t>
            </a:r>
          </a:p>
          <a:p>
            <a:pPr lvl="1"/>
            <a:r>
              <a:rPr lang="en-US" dirty="0"/>
              <a:t>The path must lie entirely in the list of polygons</a:t>
            </a:r>
          </a:p>
          <a:p>
            <a:pPr marL="0" indent="0">
              <a:buNone/>
            </a:pP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97600" y="2357935"/>
            <a:ext cx="5384800" cy="3009964"/>
          </a:xfrm>
        </p:spPr>
      </p:pic>
    </p:spTree>
    <p:extLst>
      <p:ext uri="{BB962C8B-B14F-4D97-AF65-F5344CB8AC3E}">
        <p14:creationId xmlns:p14="http://schemas.microsoft.com/office/powerpoint/2010/main" val="265469333"/>
      </p:ext>
    </p:extLst>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p:txBody>
          <a:bodyPr/>
          <a:lstStyle/>
          <a:p>
            <a:r>
              <a:rPr lang="en-US"/>
              <a:t>Path generation: first attempt</a:t>
            </a:r>
            <a:endParaRPr lang="en-US" dirty="0"/>
          </a:p>
        </p:txBody>
      </p:sp>
      <p:sp>
        <p:nvSpPr>
          <p:cNvPr id="252" name="Shape 252"/>
          <p:cNvSpPr txBox="1">
            <a:spLocks noGrp="1"/>
          </p:cNvSpPr>
          <p:nvPr>
            <p:ph sz="half" idx="1"/>
          </p:nvPr>
        </p:nvSpPr>
        <p:spPr/>
        <p:txBody>
          <a:bodyPr>
            <a:normAutofit/>
          </a:bodyPr>
          <a:lstStyle/>
          <a:p>
            <a:pPr lvl="0"/>
            <a:r>
              <a:rPr lang="en-US" dirty="0"/>
              <a:t>Can we just connect polygon centers?</a:t>
            </a:r>
          </a:p>
          <a:p>
            <a:r>
              <a:rPr lang="en-US" dirty="0"/>
              <a:t>No: the path might not even be within the polygons</a:t>
            </a:r>
          </a:p>
          <a:p>
            <a:r>
              <a:rPr lang="en-US" dirty="0"/>
              <a:t>Polygons’ convexity only tells us that any 2 points in a single polygon can be connected with a segment</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97600" y="2357935"/>
            <a:ext cx="5384800" cy="3009964"/>
          </a:xfrm>
        </p:spPr>
      </p:pic>
    </p:spTree>
    <p:extLst>
      <p:ext uri="{BB962C8B-B14F-4D97-AF65-F5344CB8AC3E}">
        <p14:creationId xmlns:p14="http://schemas.microsoft.com/office/powerpoint/2010/main" val="4044132313"/>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p:txBody>
          <a:bodyPr>
            <a:normAutofit/>
          </a:bodyPr>
          <a:lstStyle/>
          <a:p>
            <a:r>
              <a:rPr lang="en-US" dirty="0"/>
              <a:t>Path generation: second attempt</a:t>
            </a:r>
          </a:p>
        </p:txBody>
      </p:sp>
      <p:sp>
        <p:nvSpPr>
          <p:cNvPr id="295" name="Shape 295"/>
          <p:cNvSpPr txBox="1">
            <a:spLocks noGrp="1"/>
          </p:cNvSpPr>
          <p:nvPr>
            <p:ph sz="half" idx="1"/>
          </p:nvPr>
        </p:nvSpPr>
        <p:spPr/>
        <p:txBody>
          <a:bodyPr>
            <a:normAutofit/>
          </a:bodyPr>
          <a:lstStyle/>
          <a:p>
            <a:pPr lvl="0"/>
            <a:r>
              <a:rPr lang="en-US" dirty="0"/>
              <a:t>Can we just connect centers of polygon sides?</a:t>
            </a:r>
          </a:p>
          <a:p>
            <a:r>
              <a:rPr lang="en-US" dirty="0"/>
              <a:t>This always produces a valid path (within the polygons)</a:t>
            </a:r>
          </a:p>
          <a:p>
            <a:r>
              <a:rPr lang="en-US" dirty="0"/>
              <a:t>But not always the optimal path (zig-zagging)</a:t>
            </a:r>
          </a:p>
          <a:p>
            <a:pPr lvl="0"/>
            <a:r>
              <a:rPr lang="en-US" dirty="0"/>
              <a:t>This is just a waypoint graph!</a:t>
            </a:r>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97600" y="2357935"/>
            <a:ext cx="5384800" cy="3009964"/>
          </a:xfrm>
        </p:spPr>
      </p:pic>
    </p:spTree>
    <p:extLst>
      <p:ext uri="{BB962C8B-B14F-4D97-AF65-F5344CB8AC3E}">
        <p14:creationId xmlns:p14="http://schemas.microsoft.com/office/powerpoint/2010/main" val="2865593879"/>
      </p:ext>
    </p:extLst>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p:txBody>
          <a:bodyPr>
            <a:normAutofit/>
          </a:bodyPr>
          <a:lstStyle/>
          <a:p>
            <a:pPr lvl="0"/>
            <a:r>
              <a:rPr lang="en-US" dirty="0"/>
              <a:t>Path generation: third attempt</a:t>
            </a:r>
          </a:p>
        </p:txBody>
      </p:sp>
      <p:sp>
        <p:nvSpPr>
          <p:cNvPr id="332" name="Shape 332"/>
          <p:cNvSpPr txBox="1">
            <a:spLocks noGrp="1"/>
          </p:cNvSpPr>
          <p:nvPr>
            <p:ph sz="half" idx="1"/>
          </p:nvPr>
        </p:nvSpPr>
        <p:spPr/>
        <p:txBody>
          <a:bodyPr/>
          <a:lstStyle/>
          <a:p>
            <a:pPr lvl="0"/>
            <a:r>
              <a:rPr lang="en-US" dirty="0"/>
              <a:t>The Funnel algorithm finds the optimal path</a:t>
            </a:r>
          </a:p>
          <a:p>
            <a:pPr lvl="0"/>
            <a:r>
              <a:rPr lang="en-US" dirty="0"/>
              <a:t>Hugs corners</a:t>
            </a:r>
          </a:p>
          <a:p>
            <a:r>
              <a:rPr lang="en-US" dirty="0"/>
              <a:t>Is like “pulling a string” that connects A and B until it is taut</a:t>
            </a: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97600" y="2357935"/>
            <a:ext cx="5384800" cy="3009964"/>
          </a:xfrm>
        </p:spPr>
      </p:pic>
    </p:spTree>
    <p:extLst>
      <p:ext uri="{BB962C8B-B14F-4D97-AF65-F5344CB8AC3E}">
        <p14:creationId xmlns:p14="http://schemas.microsoft.com/office/powerpoint/2010/main" val="3724055964"/>
      </p:ext>
    </p:extLst>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pSp>
        <p:nvGrpSpPr>
          <p:cNvPr id="15" name="Group 14"/>
          <p:cNvGrpSpPr/>
          <p:nvPr/>
        </p:nvGrpSpPr>
        <p:grpSpPr>
          <a:xfrm>
            <a:off x="5689600" y="2108201"/>
            <a:ext cx="6121133" cy="3352801"/>
            <a:chOff x="2604906" y="4611023"/>
            <a:chExt cx="3859605" cy="1956875"/>
          </a:xfrm>
        </p:grpSpPr>
        <p:grpSp>
          <p:nvGrpSpPr>
            <p:cNvPr id="16" name="Shape 368"/>
            <p:cNvGrpSpPr/>
            <p:nvPr/>
          </p:nvGrpSpPr>
          <p:grpSpPr>
            <a:xfrm>
              <a:off x="2604906" y="4611023"/>
              <a:ext cx="3859605" cy="1956875"/>
              <a:chOff x="2382277" y="4346701"/>
              <a:chExt cx="4379445" cy="2221198"/>
            </a:xfrm>
          </p:grpSpPr>
          <p:sp>
            <p:nvSpPr>
              <p:cNvPr id="19" name="Shape 369"/>
              <p:cNvSpPr/>
              <p:nvPr/>
            </p:nvSpPr>
            <p:spPr>
              <a:xfrm>
                <a:off x="2382277" y="4346701"/>
                <a:ext cx="4379445" cy="2221198"/>
              </a:xfrm>
              <a:prstGeom prst="rect">
                <a:avLst/>
              </a:prstGeom>
              <a:blipFill>
                <a:blip r:embed="rId3"/>
                <a:stretch>
                  <a:fillRect/>
                </a:stretch>
              </a:blipFill>
            </p:spPr>
          </p:sp>
          <p:cxnSp>
            <p:nvCxnSpPr>
              <p:cNvPr id="20" name="Shape 370"/>
              <p:cNvCxnSpPr/>
              <p:nvPr/>
            </p:nvCxnSpPr>
            <p:spPr>
              <a:xfrm flipH="1">
                <a:off x="2783944" y="4844225"/>
                <a:ext cx="324900" cy="927900"/>
              </a:xfrm>
              <a:prstGeom prst="straightConnector1">
                <a:avLst/>
              </a:prstGeom>
              <a:noFill/>
              <a:ln w="38100" cap="flat">
                <a:solidFill>
                  <a:srgbClr val="6D9EEB"/>
                </a:solidFill>
                <a:prstDash val="solid"/>
                <a:round/>
                <a:headEnd type="none" w="lg" len="lg"/>
                <a:tailEnd type="none" w="lg" len="lg"/>
              </a:ln>
            </p:spPr>
          </p:cxnSp>
          <p:cxnSp>
            <p:nvCxnSpPr>
              <p:cNvPr id="21" name="Shape 371"/>
              <p:cNvCxnSpPr/>
              <p:nvPr/>
            </p:nvCxnSpPr>
            <p:spPr>
              <a:xfrm rot="10800000">
                <a:off x="3108869" y="4816525"/>
                <a:ext cx="259799" cy="909299"/>
              </a:xfrm>
              <a:prstGeom prst="straightConnector1">
                <a:avLst/>
              </a:prstGeom>
              <a:noFill/>
              <a:ln w="38100" cap="flat">
                <a:solidFill>
                  <a:srgbClr val="FF9900"/>
                </a:solidFill>
                <a:prstDash val="solid"/>
                <a:round/>
                <a:headEnd type="none" w="lg" len="lg"/>
                <a:tailEnd type="none" w="lg" len="lg"/>
              </a:ln>
            </p:spPr>
          </p:cxnSp>
          <p:sp>
            <p:nvSpPr>
              <p:cNvPr id="22" name="Shape 372"/>
              <p:cNvSpPr/>
              <p:nvPr/>
            </p:nvSpPr>
            <p:spPr>
              <a:xfrm>
                <a:off x="3043880" y="4760694"/>
                <a:ext cx="139199" cy="139199"/>
              </a:xfrm>
              <a:prstGeom prst="ellipse">
                <a:avLst/>
              </a:prstGeom>
              <a:solidFill>
                <a:srgbClr val="FFFF00"/>
              </a:solidFill>
              <a:ln w="19050" cap="flat">
                <a:solidFill>
                  <a:srgbClr val="000000"/>
                </a:solidFill>
                <a:prstDash val="solid"/>
                <a:round/>
                <a:headEnd type="none" w="med" len="med"/>
                <a:tailEnd type="none" w="med" len="med"/>
              </a:ln>
            </p:spPr>
            <p:txBody>
              <a:bodyPr lIns="121900" tIns="121900" rIns="121900" bIns="121900" anchor="ctr" anchorCtr="0">
                <a:noAutofit/>
              </a:bodyPr>
              <a:lstStyle/>
              <a:p>
                <a:endParaRPr/>
              </a:p>
            </p:txBody>
          </p:sp>
        </p:grpSp>
        <p:sp>
          <p:nvSpPr>
            <p:cNvPr id="18" name="Shape 374"/>
            <p:cNvSpPr txBox="1"/>
            <p:nvPr/>
          </p:nvSpPr>
          <p:spPr>
            <a:xfrm>
              <a:off x="3994556" y="4820889"/>
              <a:ext cx="957768" cy="432358"/>
            </a:xfrm>
            <a:prstGeom prst="rect">
              <a:avLst/>
            </a:prstGeom>
            <a:noFill/>
          </p:spPr>
          <p:txBody>
            <a:bodyPr lIns="121900" tIns="121900" rIns="121900" bIns="121900" anchor="t" anchorCtr="0">
              <a:noAutofit/>
            </a:bodyPr>
            <a:lstStyle/>
            <a:p>
              <a:pPr>
                <a:buNone/>
              </a:pPr>
              <a:r>
                <a:rPr lang="en-US" dirty="0"/>
                <a:t>Funnel</a:t>
              </a:r>
            </a:p>
          </p:txBody>
        </p:sp>
      </p:grpSp>
      <p:sp>
        <p:nvSpPr>
          <p:cNvPr id="366" name="Shape 366"/>
          <p:cNvSpPr txBox="1">
            <a:spLocks noGrp="1"/>
          </p:cNvSpPr>
          <p:nvPr>
            <p:ph type="title"/>
          </p:nvPr>
        </p:nvSpPr>
        <p:spPr/>
        <p:txBody>
          <a:bodyPr/>
          <a:lstStyle/>
          <a:p>
            <a:r>
              <a:rPr lang="en-US" dirty="0"/>
              <a:t>Funnel algorithm</a:t>
            </a:r>
          </a:p>
        </p:txBody>
      </p:sp>
      <p:sp>
        <p:nvSpPr>
          <p:cNvPr id="367" name="Shape 367"/>
          <p:cNvSpPr txBox="1">
            <a:spLocks noGrp="1"/>
          </p:cNvSpPr>
          <p:nvPr>
            <p:ph sz="half" idx="1"/>
          </p:nvPr>
        </p:nvSpPr>
        <p:spPr>
          <a:xfrm>
            <a:off x="203200" y="1600201"/>
            <a:ext cx="5384800" cy="4525963"/>
          </a:xfrm>
        </p:spPr>
        <p:txBody>
          <a:bodyPr>
            <a:normAutofit fontScale="92500" lnSpcReduction="10000"/>
          </a:bodyPr>
          <a:lstStyle/>
          <a:p>
            <a:r>
              <a:rPr lang="en-US" dirty="0"/>
              <a:t>Traverses through a list of polygons connected by shared edges (portals)</a:t>
            </a:r>
          </a:p>
          <a:p>
            <a:r>
              <a:rPr lang="en-US" dirty="0"/>
              <a:t>Keeps track of the leftmost and rightmost sides of the "funnel" along the way</a:t>
            </a:r>
          </a:p>
          <a:p>
            <a:r>
              <a:rPr lang="en-US" dirty="0"/>
              <a:t>Alternates updating the left and right sides, making the funnel narrower and narrower</a:t>
            </a:r>
          </a:p>
          <a:p>
            <a:r>
              <a:rPr lang="en-US" dirty="0"/>
              <a:t>Add a new point to the path when they cross</a:t>
            </a:r>
          </a:p>
        </p:txBody>
      </p:sp>
      <p:cxnSp>
        <p:nvCxnSpPr>
          <p:cNvPr id="6" name="Straight Arrow Connector 5"/>
          <p:cNvCxnSpPr>
            <a:stCxn id="18" idx="1"/>
          </p:cNvCxnSpPr>
          <p:nvPr/>
        </p:nvCxnSpPr>
        <p:spPr>
          <a:xfrm flipH="1">
            <a:off x="7302583" y="2838163"/>
            <a:ext cx="590931" cy="862847"/>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712723"/>
      </p:ext>
    </p:extLst>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 name="Rectangle 1">
            <a:extLst>
              <a:ext uri="{FF2B5EF4-FFF2-40B4-BE49-F238E27FC236}">
                <a16:creationId xmlns:a16="http://schemas.microsoft.com/office/drawing/2014/main" id="{A86B64A1-C2C7-F24B-A542-2E928A33542C}"/>
              </a:ext>
            </a:extLst>
          </p:cNvPr>
          <p:cNvSpPr/>
          <p:nvPr/>
        </p:nvSpPr>
        <p:spPr>
          <a:xfrm>
            <a:off x="812800" y="1397000"/>
            <a:ext cx="10058400" cy="528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9" name="Shape 379"/>
          <p:cNvSpPr txBox="1">
            <a:spLocks noGrp="1"/>
          </p:cNvSpPr>
          <p:nvPr>
            <p:ph type="title"/>
          </p:nvPr>
        </p:nvSpPr>
        <p:spPr/>
        <p:txBody>
          <a:bodyPr/>
          <a:lstStyle/>
          <a:p>
            <a:pPr lvl="0"/>
            <a:r>
              <a:rPr lang="en-US" dirty="0"/>
              <a:t>Funnel Algorithm</a:t>
            </a:r>
          </a:p>
        </p:txBody>
      </p:sp>
      <p:grpSp>
        <p:nvGrpSpPr>
          <p:cNvPr id="5" name="Group 4"/>
          <p:cNvGrpSpPr/>
          <p:nvPr/>
        </p:nvGrpSpPr>
        <p:grpSpPr>
          <a:xfrm>
            <a:off x="1930401" y="1498600"/>
            <a:ext cx="8318516" cy="4876800"/>
            <a:chOff x="-304800" y="1428750"/>
            <a:chExt cx="6238887" cy="3657600"/>
          </a:xfrm>
        </p:grpSpPr>
        <p:sp>
          <p:nvSpPr>
            <p:cNvPr id="8" name="Shape 380"/>
            <p:cNvSpPr/>
            <p:nvPr/>
          </p:nvSpPr>
          <p:spPr>
            <a:xfrm>
              <a:off x="417630" y="3336471"/>
              <a:ext cx="2970328" cy="1706336"/>
            </a:xfrm>
            <a:prstGeom prst="rect">
              <a:avLst/>
            </a:prstGeom>
            <a:blipFill>
              <a:blip r:embed="rId3"/>
              <a:srcRect/>
              <a:stretch>
                <a:fillRect l="-52113" t="-102340" b="-88097"/>
              </a:stretch>
            </a:blipFill>
          </p:spPr>
        </p:sp>
        <p:sp>
          <p:nvSpPr>
            <p:cNvPr id="9" name="Shape 380"/>
            <p:cNvSpPr/>
            <p:nvPr/>
          </p:nvSpPr>
          <p:spPr>
            <a:xfrm>
              <a:off x="3566886" y="4695459"/>
              <a:ext cx="390758" cy="390891"/>
            </a:xfrm>
            <a:prstGeom prst="rect">
              <a:avLst/>
            </a:prstGeom>
            <a:blipFill>
              <a:blip r:embed="rId3"/>
              <a:srcRect/>
              <a:stretch>
                <a:fillRect l="-415083" t="-1179023" r="-641193" b="11196"/>
              </a:stretch>
            </a:blipFill>
          </p:spPr>
        </p:sp>
        <p:sp>
          <p:nvSpPr>
            <p:cNvPr id="10" name="Shape 380"/>
            <p:cNvSpPr/>
            <p:nvPr/>
          </p:nvSpPr>
          <p:spPr>
            <a:xfrm>
              <a:off x="-304800" y="1428750"/>
              <a:ext cx="4518258" cy="1792107"/>
            </a:xfrm>
            <a:prstGeom prst="rect">
              <a:avLst/>
            </a:prstGeom>
            <a:blipFill>
              <a:blip r:embed="rId3"/>
              <a:srcRect/>
              <a:stretch>
                <a:fillRect b="-176536"/>
              </a:stretch>
            </a:blipFill>
          </p:spPr>
        </p:sp>
        <p:sp>
          <p:nvSpPr>
            <p:cNvPr id="12" name="Shape 380"/>
            <p:cNvSpPr/>
            <p:nvPr/>
          </p:nvSpPr>
          <p:spPr>
            <a:xfrm>
              <a:off x="4250430" y="1514521"/>
              <a:ext cx="1683657" cy="1706336"/>
            </a:xfrm>
            <a:prstGeom prst="rect">
              <a:avLst/>
            </a:prstGeom>
            <a:blipFill>
              <a:blip r:embed="rId3"/>
              <a:srcRect/>
              <a:stretch>
                <a:fillRect t="-102340" r="-168360" b="-88097"/>
              </a:stretch>
            </a:blipFill>
          </p:spPr>
        </p:sp>
        <p:sp>
          <p:nvSpPr>
            <p:cNvPr id="13" name="Shape 380"/>
            <p:cNvSpPr/>
            <p:nvPr/>
          </p:nvSpPr>
          <p:spPr>
            <a:xfrm>
              <a:off x="3574144" y="3272064"/>
              <a:ext cx="1752600" cy="1544096"/>
            </a:xfrm>
            <a:prstGeom prst="ellipse">
              <a:avLst/>
            </a:prstGeom>
            <a:blipFill>
              <a:blip r:embed="rId3"/>
              <a:srcRect/>
              <a:stretch>
                <a:fillRect l="-95652" t="-214082" r="-62150" b="-6870"/>
              </a:stretch>
            </a:blipFill>
          </p:spPr>
        </p:sp>
      </p:grpSp>
    </p:spTree>
    <p:extLst>
      <p:ext uri="{BB962C8B-B14F-4D97-AF65-F5344CB8AC3E}">
        <p14:creationId xmlns:p14="http://schemas.microsoft.com/office/powerpoint/2010/main" val="4231212265"/>
      </p:ext>
    </p:extLst>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Shape 384"/>
        <p:cNvGrpSpPr/>
        <p:nvPr/>
      </p:nvGrpSpPr>
      <p:grpSpPr>
        <a:xfrm>
          <a:off x="0" y="0"/>
          <a:ext cx="0" cy="0"/>
          <a:chOff x="0" y="0"/>
          <a:chExt cx="0" cy="0"/>
        </a:xfrm>
      </p:grpSpPr>
      <p:sp>
        <p:nvSpPr>
          <p:cNvPr id="385" name="Title"/>
          <p:cNvSpPr txBox="1">
            <a:spLocks noGrp="1"/>
          </p:cNvSpPr>
          <p:nvPr>
            <p:ph type="title"/>
          </p:nvPr>
        </p:nvSpPr>
        <p:spPr/>
        <p:txBody>
          <a:bodyPr/>
          <a:lstStyle/>
          <a:p>
            <a:r>
              <a:rPr lang="en-US" dirty="0"/>
              <a:t>Funnel Algorithm</a:t>
            </a:r>
          </a:p>
        </p:txBody>
      </p:sp>
      <p:sp>
        <p:nvSpPr>
          <p:cNvPr id="386" name="Bullets"/>
          <p:cNvSpPr txBox="1">
            <a:spLocks noGrp="1"/>
          </p:cNvSpPr>
          <p:nvPr>
            <p:ph idx="1"/>
          </p:nvPr>
        </p:nvSpPr>
        <p:spPr/>
        <p:txBody>
          <a:bodyPr>
            <a:normAutofit fontScale="85000" lnSpcReduction="20000"/>
          </a:bodyPr>
          <a:lstStyle/>
          <a:p>
            <a:pPr lvl="0"/>
            <a:r>
              <a:rPr lang="en-US" dirty="0"/>
              <a:t>Start</a:t>
            </a:r>
          </a:p>
          <a:p>
            <a:pPr lvl="1"/>
            <a:r>
              <a:rPr lang="en-US" dirty="0"/>
              <a:t>Apex point = start of path</a:t>
            </a:r>
          </a:p>
          <a:p>
            <a:pPr lvl="1"/>
            <a:r>
              <a:rPr lang="en-US" dirty="0"/>
              <a:t>Left and right points = left and right vertices of first portal</a:t>
            </a:r>
          </a:p>
          <a:p>
            <a:pPr lvl="0"/>
            <a:r>
              <a:rPr lang="en-US" dirty="0"/>
              <a:t>Step</a:t>
            </a:r>
          </a:p>
          <a:p>
            <a:pPr lvl="1"/>
            <a:r>
              <a:rPr lang="en-US" dirty="0"/>
              <a:t>Advance to the next portal</a:t>
            </a:r>
          </a:p>
          <a:p>
            <a:pPr lvl="1"/>
            <a:r>
              <a:rPr lang="en-US" dirty="0"/>
              <a:t>Try to move left point to left vertex of next portal</a:t>
            </a:r>
          </a:p>
          <a:p>
            <a:pPr lvl="2"/>
            <a:r>
              <a:rPr lang="en-US" dirty="0"/>
              <a:t>If inside the funnel, narrow the funnel (C-D in previous slide)</a:t>
            </a:r>
          </a:p>
          <a:p>
            <a:pPr lvl="2"/>
            <a:r>
              <a:rPr lang="en-US" dirty="0"/>
              <a:t>If past the right side of the funnel, turn a corner (E-G in previous slide)</a:t>
            </a:r>
          </a:p>
          <a:p>
            <a:pPr lvl="3"/>
            <a:r>
              <a:rPr lang="en-US" dirty="0"/>
              <a:t>Add right point to path</a:t>
            </a:r>
          </a:p>
          <a:p>
            <a:pPr lvl="3"/>
            <a:r>
              <a:rPr lang="en-US" dirty="0"/>
              <a:t>Set apex point to right point</a:t>
            </a:r>
          </a:p>
          <a:p>
            <a:pPr lvl="3"/>
            <a:r>
              <a:rPr lang="en-US" dirty="0"/>
              <a:t>Restart at portal where right point came from</a:t>
            </a:r>
          </a:p>
          <a:p>
            <a:pPr lvl="1"/>
            <a:r>
              <a:rPr lang="en-US" dirty="0"/>
              <a:t>Try to move right point to right vertex of next portal</a:t>
            </a:r>
          </a:p>
          <a:p>
            <a:pPr lvl="2"/>
            <a:r>
              <a:rPr lang="en-US" dirty="0"/>
              <a:t>Similar to left point</a:t>
            </a:r>
          </a:p>
        </p:txBody>
      </p:sp>
    </p:spTree>
    <p:extLst>
      <p:ext uri="{BB962C8B-B14F-4D97-AF65-F5344CB8AC3E}">
        <p14:creationId xmlns:p14="http://schemas.microsoft.com/office/powerpoint/2010/main" val="356398455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6">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cases</a:t>
            </a:r>
          </a:p>
        </p:txBody>
      </p:sp>
      <p:sp>
        <p:nvSpPr>
          <p:cNvPr id="5" name="Content Placeholder 4"/>
          <p:cNvSpPr>
            <a:spLocks noGrp="1"/>
          </p:cNvSpPr>
          <p:nvPr>
            <p:ph idx="1"/>
          </p:nvPr>
        </p:nvSpPr>
        <p:spPr/>
        <p:txBody>
          <a:bodyPr>
            <a:normAutofit/>
          </a:bodyPr>
          <a:lstStyle/>
          <a:p>
            <a:r>
              <a:rPr lang="en-US" dirty="0"/>
              <a:t>Zero-length funnel side (portals that share a vertex)</a:t>
            </a:r>
          </a:p>
          <a:p>
            <a:pPr lvl="1"/>
            <a:r>
              <a:rPr lang="en-US" dirty="0"/>
              <a:t>Always use left*0.99+right*0.01 for the left and left*0.01+right*0.99 for the right (shrinks portal slightly)</a:t>
            </a:r>
          </a:p>
          <a:p>
            <a:r>
              <a:rPr lang="en-US" dirty="0"/>
              <a:t>End iteration of the funnel algorithm</a:t>
            </a:r>
          </a:p>
          <a:p>
            <a:pPr lvl="1"/>
            <a:r>
              <a:rPr lang="en-US" dirty="0"/>
              <a:t>End point is portal of size 0, need to check for potential restart like other portals</a:t>
            </a:r>
          </a:p>
        </p:txBody>
      </p:sp>
    </p:spTree>
    <p:extLst>
      <p:ext uri="{BB962C8B-B14F-4D97-AF65-F5344CB8AC3E}">
        <p14:creationId xmlns:p14="http://schemas.microsoft.com/office/powerpoint/2010/main" val="20755827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B7F306-23AF-234D-92A0-4A8CB48E2E71}"/>
              </a:ext>
            </a:extLst>
          </p:cNvPr>
          <p:cNvSpPr/>
          <p:nvPr/>
        </p:nvSpPr>
        <p:spPr>
          <a:xfrm>
            <a:off x="609600" y="1417640"/>
            <a:ext cx="10769600" cy="52625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8" name="Shape 482"/>
          <p:cNvCxnSpPr/>
          <p:nvPr/>
        </p:nvCxnSpPr>
        <p:spPr>
          <a:xfrm flipV="1">
            <a:off x="4758267" y="4831933"/>
            <a:ext cx="220133" cy="1331800"/>
          </a:xfrm>
          <a:prstGeom prst="straightConnector1">
            <a:avLst/>
          </a:prstGeom>
          <a:noFill/>
          <a:ln w="76200" cap="flat">
            <a:solidFill>
              <a:srgbClr val="000000"/>
            </a:solidFill>
            <a:prstDash val="solid"/>
            <a:round/>
            <a:headEnd type="none" w="lg" len="lg"/>
            <a:tailEnd type="none" w="lg" len="lg"/>
          </a:ln>
        </p:spPr>
      </p:cxnSp>
      <p:sp>
        <p:nvSpPr>
          <p:cNvPr id="2" name="Title 1"/>
          <p:cNvSpPr>
            <a:spLocks noGrp="1"/>
          </p:cNvSpPr>
          <p:nvPr>
            <p:ph type="title"/>
          </p:nvPr>
        </p:nvSpPr>
        <p:spPr/>
        <p:txBody>
          <a:bodyPr/>
          <a:lstStyle/>
          <a:p>
            <a:r>
              <a:rPr lang="en-US" dirty="0"/>
              <a:t>Funnel algorithm example</a:t>
            </a:r>
          </a:p>
        </p:txBody>
      </p:sp>
      <p:cxnSp>
        <p:nvCxnSpPr>
          <p:cNvPr id="35" name="Shape 436"/>
          <p:cNvCxnSpPr/>
          <p:nvPr/>
        </p:nvCxnSpPr>
        <p:spPr>
          <a:xfrm>
            <a:off x="4045033" y="2556392"/>
            <a:ext cx="1765239" cy="143321"/>
          </a:xfrm>
          <a:prstGeom prst="straightConnector1">
            <a:avLst/>
          </a:prstGeom>
          <a:solidFill>
            <a:schemeClr val="lt2"/>
          </a:solidFill>
          <a:ln w="76200" cap="flat">
            <a:solidFill>
              <a:srgbClr val="FFFF00"/>
            </a:solidFill>
            <a:prstDash val="solid"/>
            <a:round/>
            <a:headEnd type="none" w="lg" len="lg"/>
            <a:tailEnd type="none" w="lg" len="lg"/>
          </a:ln>
        </p:spPr>
      </p:cxnSp>
      <p:cxnSp>
        <p:nvCxnSpPr>
          <p:cNvPr id="26" name="Shape 466"/>
          <p:cNvCxnSpPr/>
          <p:nvPr/>
        </p:nvCxnSpPr>
        <p:spPr>
          <a:xfrm>
            <a:off x="6557847" y="2022397"/>
            <a:ext cx="110327" cy="502488"/>
          </a:xfrm>
          <a:prstGeom prst="straightConnector1">
            <a:avLst/>
          </a:prstGeom>
          <a:solidFill>
            <a:schemeClr val="lt2"/>
          </a:solidFill>
          <a:ln w="76200" cap="flat">
            <a:solidFill>
              <a:srgbClr val="FFFF00"/>
            </a:solidFill>
            <a:prstDash val="solid"/>
            <a:round/>
            <a:headEnd type="none" w="lg" len="lg"/>
            <a:tailEnd type="none" w="lg" len="lg"/>
          </a:ln>
        </p:spPr>
      </p:cxnSp>
      <p:cxnSp>
        <p:nvCxnSpPr>
          <p:cNvPr id="20" name="Shape 481"/>
          <p:cNvCxnSpPr/>
          <p:nvPr/>
        </p:nvCxnSpPr>
        <p:spPr>
          <a:xfrm rot="10800000" flipH="1">
            <a:off x="3877870" y="3801644"/>
            <a:ext cx="1764893" cy="36776"/>
          </a:xfrm>
          <a:prstGeom prst="straightConnector1">
            <a:avLst/>
          </a:prstGeom>
          <a:solidFill>
            <a:schemeClr val="lt2"/>
          </a:solidFill>
          <a:ln w="76200" cap="flat">
            <a:solidFill>
              <a:srgbClr val="FFFF00"/>
            </a:solidFill>
            <a:prstDash val="solid"/>
            <a:round/>
            <a:headEnd type="none" w="lg" len="lg"/>
            <a:tailEnd type="none" w="lg" len="lg"/>
          </a:ln>
        </p:spPr>
      </p:cxnSp>
      <p:sp>
        <p:nvSpPr>
          <p:cNvPr id="7" name="Shape 391"/>
          <p:cNvSpPr/>
          <p:nvPr/>
        </p:nvSpPr>
        <p:spPr>
          <a:xfrm>
            <a:off x="2997239" y="1498601"/>
            <a:ext cx="5344204" cy="5295169"/>
          </a:xfrm>
          <a:custGeom>
            <a:avLst/>
            <a:gdLst/>
            <a:ahLst/>
            <a:cxnLst/>
            <a:rect l="0" t="0" r="0" b="0"/>
            <a:pathLst>
              <a:path w="186589" h="184877" extrusionOk="0">
                <a:moveTo>
                  <a:pt x="69329" y="117260"/>
                </a:moveTo>
                <a:lnTo>
                  <a:pt x="93722" y="153636"/>
                </a:lnTo>
                <a:lnTo>
                  <a:pt x="54350" y="184877"/>
                </a:lnTo>
                <a:lnTo>
                  <a:pt x="25249" y="134806"/>
                </a:lnTo>
                <a:lnTo>
                  <a:pt x="53494" y="115120"/>
                </a:lnTo>
                <a:lnTo>
                  <a:pt x="6419" y="109129"/>
                </a:lnTo>
                <a:lnTo>
                  <a:pt x="29101" y="82168"/>
                </a:lnTo>
                <a:lnTo>
                  <a:pt x="0" y="51355"/>
                </a:lnTo>
                <a:lnTo>
                  <a:pt x="35948" y="38088"/>
                </a:lnTo>
                <a:lnTo>
                  <a:pt x="72752" y="1284"/>
                </a:lnTo>
                <a:lnTo>
                  <a:pt x="124107" y="17974"/>
                </a:lnTo>
                <a:lnTo>
                  <a:pt x="177174" y="0"/>
                </a:lnTo>
                <a:lnTo>
                  <a:pt x="186589" y="50071"/>
                </a:lnTo>
                <a:lnTo>
                  <a:pt x="127959" y="36804"/>
                </a:lnTo>
                <a:lnTo>
                  <a:pt x="98002" y="41940"/>
                </a:lnTo>
                <a:lnTo>
                  <a:pt x="126247" y="61626"/>
                </a:lnTo>
                <a:lnTo>
                  <a:pt x="93294" y="80456"/>
                </a:lnTo>
                <a:lnTo>
                  <a:pt x="120255" y="121968"/>
                </a:lnTo>
                <a:close/>
              </a:path>
            </a:pathLst>
          </a:custGeom>
          <a:noFill/>
          <a:ln w="19050" cap="flat">
            <a:solidFill>
              <a:srgbClr val="000000"/>
            </a:solidFill>
            <a:prstDash val="solid"/>
            <a:round/>
            <a:headEnd type="none" w="lg" len="lg"/>
            <a:tailEnd type="none" w="lg" len="lg"/>
          </a:ln>
        </p:spPr>
      </p:sp>
      <p:cxnSp>
        <p:nvCxnSpPr>
          <p:cNvPr id="8" name="Shape 392"/>
          <p:cNvCxnSpPr/>
          <p:nvPr/>
        </p:nvCxnSpPr>
        <p:spPr>
          <a:xfrm>
            <a:off x="4534118" y="4799486"/>
            <a:ext cx="430311" cy="59116"/>
          </a:xfrm>
          <a:prstGeom prst="straightConnector1">
            <a:avLst/>
          </a:prstGeom>
          <a:solidFill>
            <a:schemeClr val="lt2"/>
          </a:solidFill>
          <a:ln w="76200" cap="flat">
            <a:solidFill>
              <a:srgbClr val="FFFF00"/>
            </a:solidFill>
            <a:prstDash val="solid"/>
            <a:round/>
            <a:headEnd type="none" w="lg" len="lg"/>
            <a:tailEnd type="none" w="lg" len="lg"/>
          </a:ln>
        </p:spPr>
      </p:cxnSp>
      <p:cxnSp>
        <p:nvCxnSpPr>
          <p:cNvPr id="9" name="Shape 394"/>
          <p:cNvCxnSpPr/>
          <p:nvPr/>
        </p:nvCxnSpPr>
        <p:spPr>
          <a:xfrm>
            <a:off x="4534118" y="4799601"/>
            <a:ext cx="460900" cy="57396"/>
          </a:xfrm>
          <a:prstGeom prst="straightConnector1">
            <a:avLst/>
          </a:prstGeom>
          <a:solidFill>
            <a:schemeClr val="lt2"/>
          </a:solidFill>
          <a:ln w="19050" cap="flat">
            <a:solidFill>
              <a:srgbClr val="000000"/>
            </a:solidFill>
            <a:prstDash val="dash"/>
            <a:round/>
            <a:headEnd type="none" w="lg" len="lg"/>
            <a:tailEnd type="none" w="lg" len="lg"/>
          </a:ln>
        </p:spPr>
      </p:cxnSp>
      <p:cxnSp>
        <p:nvCxnSpPr>
          <p:cNvPr id="10" name="Shape 395"/>
          <p:cNvCxnSpPr/>
          <p:nvPr/>
        </p:nvCxnSpPr>
        <p:spPr>
          <a:xfrm rot="10800000" flipH="1">
            <a:off x="3842996" y="3790614"/>
            <a:ext cx="1814043" cy="49148"/>
          </a:xfrm>
          <a:prstGeom prst="straightConnector1">
            <a:avLst/>
          </a:prstGeom>
          <a:solidFill>
            <a:schemeClr val="lt2"/>
          </a:solidFill>
          <a:ln w="19050" cap="flat">
            <a:solidFill>
              <a:srgbClr val="000000"/>
            </a:solidFill>
            <a:prstDash val="dash"/>
            <a:round/>
            <a:headEnd type="none" w="lg" len="lg"/>
            <a:tailEnd type="none" w="lg" len="lg"/>
          </a:ln>
        </p:spPr>
      </p:cxnSp>
      <p:cxnSp>
        <p:nvCxnSpPr>
          <p:cNvPr id="11" name="Shape 396"/>
          <p:cNvCxnSpPr/>
          <p:nvPr/>
        </p:nvCxnSpPr>
        <p:spPr>
          <a:xfrm>
            <a:off x="4039105" y="2564984"/>
            <a:ext cx="1777267" cy="134729"/>
          </a:xfrm>
          <a:prstGeom prst="straightConnector1">
            <a:avLst/>
          </a:prstGeom>
          <a:solidFill>
            <a:schemeClr val="lt2"/>
          </a:solidFill>
          <a:ln w="19050" cap="flat">
            <a:solidFill>
              <a:srgbClr val="000000"/>
            </a:solidFill>
            <a:prstDash val="dash"/>
            <a:round/>
            <a:headEnd type="none" w="lg" len="lg"/>
            <a:tailEnd type="none" w="lg" len="lg"/>
          </a:ln>
        </p:spPr>
      </p:cxnSp>
      <p:cxnSp>
        <p:nvCxnSpPr>
          <p:cNvPr id="12" name="Shape 397"/>
          <p:cNvCxnSpPr/>
          <p:nvPr/>
        </p:nvCxnSpPr>
        <p:spPr>
          <a:xfrm>
            <a:off x="6554181" y="2014034"/>
            <a:ext cx="116857" cy="542357"/>
          </a:xfrm>
          <a:prstGeom prst="straightConnector1">
            <a:avLst/>
          </a:prstGeom>
          <a:solidFill>
            <a:schemeClr val="lt2"/>
          </a:solidFill>
          <a:ln w="19050" cap="flat">
            <a:solidFill>
              <a:srgbClr val="000000"/>
            </a:solidFill>
            <a:prstDash val="dash"/>
            <a:round/>
            <a:headEnd type="none" w="lg" len="lg"/>
            <a:tailEnd type="none" w="lg" len="lg"/>
          </a:ln>
        </p:spPr>
      </p:cxnSp>
      <p:cxnSp>
        <p:nvCxnSpPr>
          <p:cNvPr id="13" name="Shape 398"/>
          <p:cNvCxnSpPr/>
          <p:nvPr/>
        </p:nvCxnSpPr>
        <p:spPr>
          <a:xfrm rot="10800000">
            <a:off x="4544685" y="4799484"/>
            <a:ext cx="191440" cy="1339739"/>
          </a:xfrm>
          <a:prstGeom prst="straightConnector1">
            <a:avLst/>
          </a:prstGeom>
          <a:noFill/>
          <a:ln w="38100" cap="flat">
            <a:solidFill>
              <a:srgbClr val="FF0000"/>
            </a:solidFill>
            <a:prstDash val="solid"/>
            <a:round/>
            <a:headEnd type="none" w="lg" len="lg"/>
            <a:tailEnd type="none" w="lg" len="lg"/>
          </a:ln>
        </p:spPr>
      </p:cxnSp>
      <p:cxnSp>
        <p:nvCxnSpPr>
          <p:cNvPr id="14" name="Shape 399"/>
          <p:cNvCxnSpPr/>
          <p:nvPr/>
        </p:nvCxnSpPr>
        <p:spPr>
          <a:xfrm rot="10800000" flipH="1">
            <a:off x="4746752" y="4852702"/>
            <a:ext cx="212749" cy="1307773"/>
          </a:xfrm>
          <a:prstGeom prst="straightConnector1">
            <a:avLst/>
          </a:prstGeom>
          <a:noFill/>
          <a:ln w="38100" cap="flat">
            <a:solidFill>
              <a:srgbClr val="3C78D8"/>
            </a:solidFill>
            <a:prstDash val="solid"/>
            <a:round/>
            <a:headEnd type="none" w="lg" len="lg"/>
            <a:tailEnd type="none" w="lg" len="lg"/>
          </a:ln>
        </p:spPr>
      </p:cxnSp>
      <p:grpSp>
        <p:nvGrpSpPr>
          <p:cNvPr id="4" name="Group 3"/>
          <p:cNvGrpSpPr/>
          <p:nvPr/>
        </p:nvGrpSpPr>
        <p:grpSpPr>
          <a:xfrm>
            <a:off x="3848869" y="3768389"/>
            <a:ext cx="1814271" cy="1167401"/>
            <a:chOff x="2886651" y="2826291"/>
            <a:chExt cx="1360703" cy="875551"/>
          </a:xfrm>
        </p:grpSpPr>
        <p:cxnSp>
          <p:nvCxnSpPr>
            <p:cNvPr id="16" name="Shape 488"/>
            <p:cNvCxnSpPr/>
            <p:nvPr/>
          </p:nvCxnSpPr>
          <p:spPr>
            <a:xfrm rot="10800000">
              <a:off x="2886651" y="2853979"/>
              <a:ext cx="855036" cy="753732"/>
            </a:xfrm>
            <a:prstGeom prst="straightConnector1">
              <a:avLst/>
            </a:prstGeom>
            <a:noFill/>
            <a:ln w="38100" cap="flat">
              <a:solidFill>
                <a:srgbClr val="FF0000"/>
              </a:solidFill>
              <a:prstDash val="solid"/>
              <a:round/>
              <a:headEnd type="none" w="lg" len="lg"/>
              <a:tailEnd type="none" w="lg" len="lg"/>
            </a:ln>
          </p:spPr>
        </p:cxnSp>
        <p:cxnSp>
          <p:nvCxnSpPr>
            <p:cNvPr id="17" name="Shape 489"/>
            <p:cNvCxnSpPr/>
            <p:nvPr/>
          </p:nvCxnSpPr>
          <p:spPr>
            <a:xfrm rot="10800000" flipH="1">
              <a:off x="3750882" y="2826291"/>
              <a:ext cx="496472" cy="790593"/>
            </a:xfrm>
            <a:prstGeom prst="straightConnector1">
              <a:avLst/>
            </a:prstGeom>
            <a:noFill/>
            <a:ln w="38100" cap="flat">
              <a:solidFill>
                <a:srgbClr val="3C78D8"/>
              </a:solidFill>
              <a:prstDash val="solid"/>
              <a:round/>
              <a:headEnd type="none" w="lg" len="lg"/>
              <a:tailEnd type="none" w="lg" len="lg"/>
            </a:ln>
          </p:spPr>
        </p:cxnSp>
        <p:sp>
          <p:nvSpPr>
            <p:cNvPr id="18" name="Shape 490"/>
            <p:cNvSpPr/>
            <p:nvPr/>
          </p:nvSpPr>
          <p:spPr>
            <a:xfrm>
              <a:off x="3660254" y="3536352"/>
              <a:ext cx="160593" cy="165490"/>
            </a:xfrm>
            <a:prstGeom prst="ellipse">
              <a:avLst/>
            </a:prstGeom>
            <a:solidFill>
              <a:srgbClr val="FFFF00"/>
            </a:solidFill>
            <a:ln w="19050" cap="flat">
              <a:solidFill>
                <a:srgbClr val="000000"/>
              </a:solidFill>
              <a:prstDash val="solid"/>
              <a:round/>
              <a:headEnd type="none" w="med" len="med"/>
              <a:tailEnd type="none" w="med" len="med"/>
            </a:ln>
          </p:spPr>
          <p:txBody>
            <a:bodyPr lIns="121900" tIns="121900" rIns="121900" bIns="121900" anchor="ctr" anchorCtr="0">
              <a:noAutofit/>
            </a:bodyPr>
            <a:lstStyle/>
            <a:p>
              <a:endParaRPr/>
            </a:p>
          </p:txBody>
        </p:sp>
      </p:grpSp>
      <p:cxnSp>
        <p:nvCxnSpPr>
          <p:cNvPr id="21" name="Shape 414"/>
          <p:cNvCxnSpPr/>
          <p:nvPr/>
        </p:nvCxnSpPr>
        <p:spPr>
          <a:xfrm rot="10800000">
            <a:off x="3849124" y="3855688"/>
            <a:ext cx="894648" cy="2279755"/>
          </a:xfrm>
          <a:prstGeom prst="straightConnector1">
            <a:avLst/>
          </a:prstGeom>
          <a:noFill/>
          <a:ln w="28575" cap="flat">
            <a:solidFill>
              <a:srgbClr val="FF0000"/>
            </a:solidFill>
            <a:prstDash val="dot"/>
            <a:round/>
            <a:headEnd type="none" w="lg" len="lg"/>
            <a:tailEnd type="none" w="lg" len="lg"/>
          </a:ln>
        </p:spPr>
      </p:cxnSp>
      <p:cxnSp>
        <p:nvCxnSpPr>
          <p:cNvPr id="22" name="Shape 429"/>
          <p:cNvCxnSpPr/>
          <p:nvPr/>
        </p:nvCxnSpPr>
        <p:spPr>
          <a:xfrm rot="10800000" flipH="1">
            <a:off x="4743774" y="3855688"/>
            <a:ext cx="907021" cy="2341277"/>
          </a:xfrm>
          <a:prstGeom prst="straightConnector1">
            <a:avLst/>
          </a:prstGeom>
          <a:noFill/>
          <a:ln w="28575" cap="flat">
            <a:solidFill>
              <a:srgbClr val="3C78D8"/>
            </a:solidFill>
            <a:prstDash val="dot"/>
            <a:round/>
            <a:headEnd type="none" w="lg" len="lg"/>
            <a:tailEnd type="none" w="lg" len="lg"/>
          </a:ln>
        </p:spPr>
      </p:cxnSp>
      <p:cxnSp>
        <p:nvCxnSpPr>
          <p:cNvPr id="23" name="Shape 444"/>
          <p:cNvCxnSpPr/>
          <p:nvPr/>
        </p:nvCxnSpPr>
        <p:spPr>
          <a:xfrm rot="10800000">
            <a:off x="4045033" y="2633494"/>
            <a:ext cx="698739" cy="3554533"/>
          </a:xfrm>
          <a:prstGeom prst="straightConnector1">
            <a:avLst/>
          </a:prstGeom>
          <a:noFill/>
          <a:ln w="28575" cap="flat">
            <a:solidFill>
              <a:srgbClr val="FF0000"/>
            </a:solidFill>
            <a:prstDash val="dot"/>
            <a:round/>
            <a:headEnd type="none" w="lg" len="lg"/>
            <a:tailEnd type="none" w="lg" len="lg"/>
          </a:ln>
        </p:spPr>
      </p:cxnSp>
      <p:cxnSp>
        <p:nvCxnSpPr>
          <p:cNvPr id="24" name="Shape 459"/>
          <p:cNvCxnSpPr/>
          <p:nvPr/>
        </p:nvCxnSpPr>
        <p:spPr>
          <a:xfrm rot="10800000" flipH="1">
            <a:off x="4743774" y="2720794"/>
            <a:ext cx="1066497" cy="3432177"/>
          </a:xfrm>
          <a:prstGeom prst="straightConnector1">
            <a:avLst/>
          </a:prstGeom>
          <a:noFill/>
          <a:ln w="28575" cap="flat">
            <a:solidFill>
              <a:srgbClr val="3C78D8"/>
            </a:solidFill>
            <a:prstDash val="dot"/>
            <a:round/>
            <a:headEnd type="none" w="lg" len="lg"/>
            <a:tailEnd type="none" w="lg" len="lg"/>
          </a:ln>
        </p:spPr>
      </p:cxnSp>
      <p:cxnSp>
        <p:nvCxnSpPr>
          <p:cNvPr id="25" name="Shape 474"/>
          <p:cNvCxnSpPr/>
          <p:nvPr/>
        </p:nvCxnSpPr>
        <p:spPr>
          <a:xfrm rot="10800000" flipH="1">
            <a:off x="4743773" y="2022398"/>
            <a:ext cx="1826416" cy="4106172"/>
          </a:xfrm>
          <a:prstGeom prst="straightConnector1">
            <a:avLst/>
          </a:prstGeom>
          <a:noFill/>
          <a:ln w="28575" cap="flat">
            <a:solidFill>
              <a:srgbClr val="FF0000"/>
            </a:solidFill>
            <a:prstDash val="dot"/>
            <a:round/>
            <a:headEnd type="none" w="lg" len="lg"/>
            <a:tailEnd type="none" w="lg" len="lg"/>
          </a:ln>
        </p:spPr>
      </p:cxnSp>
      <p:cxnSp>
        <p:nvCxnSpPr>
          <p:cNvPr id="27" name="Shape 492"/>
          <p:cNvCxnSpPr/>
          <p:nvPr/>
        </p:nvCxnSpPr>
        <p:spPr>
          <a:xfrm flipH="1" flipV="1">
            <a:off x="5083176" y="4914901"/>
            <a:ext cx="1622425" cy="698500"/>
          </a:xfrm>
          <a:prstGeom prst="straightConnector1">
            <a:avLst/>
          </a:prstGeom>
          <a:noFill/>
          <a:ln w="19050" cap="flat">
            <a:solidFill>
              <a:srgbClr val="000000"/>
            </a:solidFill>
            <a:prstDash val="solid"/>
            <a:round/>
            <a:headEnd type="none" w="lg" len="lg"/>
            <a:tailEnd type="triangle" w="lg" len="lg"/>
          </a:ln>
        </p:spPr>
      </p:cxnSp>
      <p:sp>
        <p:nvSpPr>
          <p:cNvPr id="28" name="Shape 493"/>
          <p:cNvSpPr txBox="1"/>
          <p:nvPr/>
        </p:nvSpPr>
        <p:spPr>
          <a:xfrm>
            <a:off x="5867374" y="5473509"/>
            <a:ext cx="2626508" cy="888307"/>
          </a:xfrm>
          <a:prstGeom prst="rect">
            <a:avLst/>
          </a:prstGeom>
          <a:noFill/>
        </p:spPr>
        <p:txBody>
          <a:bodyPr lIns="121900" tIns="121900" rIns="121900" bIns="121900" anchor="t" anchorCtr="0">
            <a:noAutofit/>
          </a:bodyPr>
          <a:lstStyle/>
          <a:p>
            <a:pPr>
              <a:buNone/>
            </a:pPr>
            <a:r>
              <a:rPr lang="en-US" dirty="0">
                <a:solidFill>
                  <a:sysClr val="windowText" lastClr="000000"/>
                </a:solidFill>
              </a:rPr>
              <a:t>Restart search from here (apex)</a:t>
            </a:r>
          </a:p>
        </p:txBody>
      </p:sp>
      <p:cxnSp>
        <p:nvCxnSpPr>
          <p:cNvPr id="29" name="Shape 494"/>
          <p:cNvCxnSpPr/>
          <p:nvPr/>
        </p:nvCxnSpPr>
        <p:spPr>
          <a:xfrm flipH="1" flipV="1">
            <a:off x="6755128" y="2633496"/>
            <a:ext cx="1260165" cy="1031437"/>
          </a:xfrm>
          <a:prstGeom prst="straightConnector1">
            <a:avLst/>
          </a:prstGeom>
          <a:noFill/>
          <a:ln w="19050" cap="flat">
            <a:solidFill>
              <a:srgbClr val="000000"/>
            </a:solidFill>
            <a:prstDash val="solid"/>
            <a:round/>
            <a:headEnd type="none" w="lg" len="lg"/>
            <a:tailEnd type="triangle" w="lg" len="lg"/>
          </a:ln>
        </p:spPr>
      </p:cxnSp>
      <p:sp>
        <p:nvSpPr>
          <p:cNvPr id="30" name="Shape 495"/>
          <p:cNvSpPr txBox="1"/>
          <p:nvPr/>
        </p:nvSpPr>
        <p:spPr>
          <a:xfrm>
            <a:off x="8015293" y="3348851"/>
            <a:ext cx="3465507" cy="791349"/>
          </a:xfrm>
          <a:prstGeom prst="rect">
            <a:avLst/>
          </a:prstGeom>
          <a:noFill/>
        </p:spPr>
        <p:txBody>
          <a:bodyPr lIns="121900" tIns="121900" rIns="121900" bIns="121900" anchor="t" anchorCtr="0">
            <a:noAutofit/>
          </a:bodyPr>
          <a:lstStyle/>
          <a:p>
            <a:pPr lvl="0" rtl="0">
              <a:buNone/>
            </a:pPr>
            <a:r>
              <a:rPr lang="en-US" dirty="0">
                <a:solidFill>
                  <a:sysClr val="windowText" lastClr="000000"/>
                </a:solidFill>
              </a:rPr>
              <a:t>Don't restart search from any of these points</a:t>
            </a:r>
          </a:p>
        </p:txBody>
      </p:sp>
      <p:sp>
        <p:nvSpPr>
          <p:cNvPr id="15" name="Shape 400"/>
          <p:cNvSpPr/>
          <p:nvPr/>
        </p:nvSpPr>
        <p:spPr>
          <a:xfrm>
            <a:off x="4642955" y="6048460"/>
            <a:ext cx="214124" cy="220653"/>
          </a:xfrm>
          <a:prstGeom prst="ellipse">
            <a:avLst/>
          </a:prstGeom>
          <a:solidFill>
            <a:srgbClr val="FFFF00"/>
          </a:solidFill>
          <a:ln w="19050" cap="flat">
            <a:solidFill>
              <a:srgbClr val="000000"/>
            </a:solidFill>
            <a:prstDash val="solid"/>
            <a:round/>
            <a:headEnd type="none" w="med" len="med"/>
            <a:tailEnd type="none" w="med" len="med"/>
          </a:ln>
        </p:spPr>
        <p:txBody>
          <a:bodyPr lIns="121900" tIns="121900" rIns="121900" bIns="121900" anchor="ctr" anchorCtr="0">
            <a:noAutofit/>
          </a:bodyPr>
          <a:lstStyle/>
          <a:p>
            <a:endParaRPr/>
          </a:p>
        </p:txBody>
      </p:sp>
      <p:cxnSp>
        <p:nvCxnSpPr>
          <p:cNvPr id="45" name="Shape 494"/>
          <p:cNvCxnSpPr/>
          <p:nvPr/>
        </p:nvCxnSpPr>
        <p:spPr>
          <a:xfrm flipH="1" flipV="1">
            <a:off x="5994402" y="2720796"/>
            <a:ext cx="1998132" cy="941037"/>
          </a:xfrm>
          <a:prstGeom prst="straightConnector1">
            <a:avLst/>
          </a:prstGeom>
          <a:noFill/>
          <a:ln w="19050" cap="flat">
            <a:solidFill>
              <a:srgbClr val="000000"/>
            </a:solidFill>
            <a:prstDash val="solid"/>
            <a:round/>
            <a:headEnd type="none" w="lg" len="lg"/>
            <a:tailEnd type="triangle" w="lg" len="lg"/>
          </a:ln>
        </p:spPr>
      </p:cxnSp>
      <p:cxnSp>
        <p:nvCxnSpPr>
          <p:cNvPr id="52" name="Shape 494"/>
          <p:cNvCxnSpPr/>
          <p:nvPr/>
        </p:nvCxnSpPr>
        <p:spPr>
          <a:xfrm flipH="1">
            <a:off x="5791202" y="3664934"/>
            <a:ext cx="2224092" cy="146924"/>
          </a:xfrm>
          <a:prstGeom prst="straightConnector1">
            <a:avLst/>
          </a:prstGeom>
          <a:noFill/>
          <a:ln w="19050" cap="flat">
            <a:solidFill>
              <a:srgbClr val="000000"/>
            </a:solidFill>
            <a:prstDash val="solid"/>
            <a:round/>
            <a:headEnd type="none" w="lg" len="lg"/>
            <a:tailEnd type="triangle" w="lg" len="lg"/>
          </a:ln>
        </p:spPr>
      </p:cxnSp>
    </p:spTree>
    <p:extLst>
      <p:ext uri="{BB962C8B-B14F-4D97-AF65-F5344CB8AC3E}">
        <p14:creationId xmlns:p14="http://schemas.microsoft.com/office/powerpoint/2010/main" val="13948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6"/>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Observation</a:t>
            </a:r>
          </a:p>
        </p:txBody>
      </p:sp>
      <p:sp>
        <p:nvSpPr>
          <p:cNvPr id="3" name="Content Placeholder 2"/>
          <p:cNvSpPr>
            <a:spLocks noGrp="1"/>
          </p:cNvSpPr>
          <p:nvPr>
            <p:ph idx="1"/>
          </p:nvPr>
        </p:nvSpPr>
        <p:spPr/>
        <p:txBody>
          <a:bodyPr>
            <a:normAutofit fontScale="92500" lnSpcReduction="20000"/>
          </a:bodyPr>
          <a:lstStyle/>
          <a:p>
            <a:r>
              <a:rPr lang="en-US" dirty="0"/>
              <a:t>A key observation is that if the shortest path contains the node </a:t>
            </a:r>
            <a:r>
              <a:rPr lang="en-US" i="1" dirty="0"/>
              <a:t>v</a:t>
            </a:r>
            <a:r>
              <a:rPr lang="en-US" dirty="0"/>
              <a:t>, then:</a:t>
            </a:r>
          </a:p>
          <a:p>
            <a:pPr lvl="1"/>
            <a:r>
              <a:rPr lang="en-US" dirty="0"/>
              <a:t>It will only contain </a:t>
            </a:r>
            <a:r>
              <a:rPr lang="en-US" i="1" dirty="0"/>
              <a:t>v</a:t>
            </a:r>
            <a:r>
              <a:rPr lang="en-US" dirty="0"/>
              <a:t> once, as any cycles will only add to the length.</a:t>
            </a:r>
          </a:p>
          <a:p>
            <a:pPr lvl="1"/>
            <a:r>
              <a:rPr lang="en-US" dirty="0"/>
              <a:t>The path from </a:t>
            </a:r>
            <a:r>
              <a:rPr lang="en-US" i="1" dirty="0"/>
              <a:t>s</a:t>
            </a:r>
            <a:r>
              <a:rPr lang="en-US" dirty="0"/>
              <a:t> to </a:t>
            </a:r>
            <a:r>
              <a:rPr lang="en-US" i="1" dirty="0"/>
              <a:t>v</a:t>
            </a:r>
            <a:r>
              <a:rPr lang="en-US" dirty="0"/>
              <a:t> must be the shortest path to </a:t>
            </a:r>
            <a:r>
              <a:rPr lang="en-US" i="1" dirty="0"/>
              <a:t>v</a:t>
            </a:r>
            <a:r>
              <a:rPr lang="en-US" dirty="0"/>
              <a:t> from</a:t>
            </a:r>
            <a:r>
              <a:rPr lang="en-US" i="1" dirty="0"/>
              <a:t> s</a:t>
            </a:r>
            <a:r>
              <a:rPr lang="en-US" dirty="0"/>
              <a:t>.</a:t>
            </a:r>
          </a:p>
          <a:p>
            <a:pPr lvl="1"/>
            <a:r>
              <a:rPr lang="en-US" dirty="0"/>
              <a:t>The path from </a:t>
            </a:r>
            <a:r>
              <a:rPr lang="en-US" i="1" dirty="0"/>
              <a:t>v</a:t>
            </a:r>
            <a:r>
              <a:rPr lang="en-US" dirty="0"/>
              <a:t> to</a:t>
            </a:r>
            <a:r>
              <a:rPr lang="en-US" i="1" dirty="0"/>
              <a:t> t </a:t>
            </a:r>
            <a:r>
              <a:rPr lang="en-US" dirty="0"/>
              <a:t>must be the shortest path to </a:t>
            </a:r>
            <a:r>
              <a:rPr lang="en-US" i="1" dirty="0"/>
              <a:t>t</a:t>
            </a:r>
            <a:r>
              <a:rPr lang="en-US" dirty="0"/>
              <a:t> from </a:t>
            </a:r>
            <a:r>
              <a:rPr lang="en-US" i="1" dirty="0"/>
              <a:t>v</a:t>
            </a:r>
            <a:r>
              <a:rPr lang="en-US" dirty="0"/>
              <a:t>.</a:t>
            </a:r>
          </a:p>
          <a:p>
            <a:r>
              <a:rPr lang="en-US" dirty="0"/>
              <a:t>Thus, if we can determine the shortest path to all other vertices that are incident to the target vertex we can easily compute the shortest path.</a:t>
            </a:r>
          </a:p>
          <a:p>
            <a:pPr lvl="1"/>
            <a:r>
              <a:rPr lang="en-US" dirty="0"/>
              <a:t>Implies a set of sub-problems on the graph with the target vertex removed.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427164"/>
            <a:ext cx="10160000" cy="1609725"/>
          </a:xfrm>
        </p:spPr>
        <p:txBody>
          <a:bodyPr/>
          <a:lstStyle/>
          <a:p>
            <a:pPr eaLnBrk="1" hangingPunct="1">
              <a:defRPr/>
            </a:pPr>
            <a:r>
              <a:rPr lang="en-US" dirty="0"/>
              <a:t>Games and Animation </a:t>
            </a:r>
            <a:br>
              <a:rPr lang="en-US" dirty="0"/>
            </a:br>
            <a:r>
              <a:rPr lang="en-US" dirty="0"/>
              <a:t>	</a:t>
            </a:r>
            <a:r>
              <a:rPr lang="en-US" sz="4800" b="1" dirty="0">
                <a:effectLst>
                  <a:outerShdw blurRad="38100" dist="38100" dir="2700000" algn="tl">
                    <a:srgbClr val="000000">
                      <a:alpha val="43137"/>
                    </a:srgbClr>
                  </a:outerShdw>
                </a:effectLst>
              </a:rPr>
              <a:t>Pathfinding Optimization</a:t>
            </a:r>
          </a:p>
        </p:txBody>
      </p:sp>
      <p:sp>
        <p:nvSpPr>
          <p:cNvPr id="3075" name="Rectangle 3"/>
          <p:cNvSpPr>
            <a:spLocks noGrp="1" noChangeArrowheads="1"/>
          </p:cNvSpPr>
          <p:nvPr>
            <p:ph type="subTitle" idx="1"/>
          </p:nvPr>
        </p:nvSpPr>
        <p:spPr/>
        <p:txBody>
          <a:bodyPr/>
          <a:lstStyle/>
          <a:p>
            <a:pPr algn="ctr" eaLnBrk="1" hangingPunct="1">
              <a:lnSpc>
                <a:spcPct val="90000"/>
              </a:lnSpc>
            </a:pPr>
            <a:r>
              <a:rPr lang="en-US" sz="3600" dirty="0"/>
              <a:t>CSE 3541</a:t>
            </a:r>
          </a:p>
          <a:p>
            <a:pPr algn="ctr" eaLnBrk="1" hangingPunct="1">
              <a:lnSpc>
                <a:spcPct val="90000"/>
              </a:lnSpc>
            </a:pPr>
            <a:r>
              <a:rPr lang="en-US" sz="3600" dirty="0"/>
              <a:t>Prof. Roger Crawfis</a:t>
            </a:r>
          </a:p>
        </p:txBody>
      </p:sp>
    </p:spTree>
    <p:extLst>
      <p:ext uri="{BB962C8B-B14F-4D97-AF65-F5344CB8AC3E}">
        <p14:creationId xmlns:p14="http://schemas.microsoft.com/office/powerpoint/2010/main" val="36248601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Pathfinding Load Spikes</a:t>
            </a:r>
          </a:p>
        </p:txBody>
      </p:sp>
      <p:sp>
        <p:nvSpPr>
          <p:cNvPr id="4" name="Content Placeholder 3"/>
          <p:cNvSpPr txBox="1">
            <a:spLocks noGrp="1"/>
          </p:cNvSpPr>
          <p:nvPr>
            <p:ph idx="1"/>
          </p:nvPr>
        </p:nvSpPr>
        <p:spPr>
          <a:xfrm>
            <a:off x="812800" y="1600200"/>
            <a:ext cx="10566400" cy="4733604"/>
          </a:xfrm>
          <a:prstGeom prst="rect">
            <a:avLst/>
          </a:prstGeom>
          <a:noFill/>
        </p:spPr>
        <p:txBody>
          <a:bodyPr wrap="square" rtlCol="0">
            <a:spAutoFit/>
          </a:bodyPr>
          <a:lstStyle/>
          <a:p>
            <a:r>
              <a:rPr lang="en-US" sz="2800" dirty="0"/>
              <a:t>Many AI agents, all moving to different destinations</a:t>
            </a:r>
          </a:p>
          <a:p>
            <a:r>
              <a:rPr lang="en-US" sz="2800" dirty="0"/>
              <a:t>Many choices and need to decide best.</a:t>
            </a:r>
          </a:p>
          <a:p>
            <a:r>
              <a:rPr lang="en-US" sz="2800" dirty="0"/>
              <a:t>All of these take a fair amount of processing (CPU) time</a:t>
            </a:r>
          </a:p>
          <a:p>
            <a:pPr marL="400050" lvl="1" indent="0">
              <a:buNone/>
            </a:pPr>
            <a:r>
              <a:rPr lang="en-US" sz="2400" dirty="0">
                <a:sym typeface="Wingdings" panose="05000000000000000000" pitchFamily="2" charset="2"/>
              </a:rPr>
              <a:t> </a:t>
            </a:r>
            <a:r>
              <a:rPr lang="en-US" sz="2400" dirty="0"/>
              <a:t>Game loop can’t keep up!</a:t>
            </a:r>
          </a:p>
          <a:p>
            <a:r>
              <a:rPr lang="en-US" sz="2800" dirty="0"/>
              <a:t>Reduce CPU load by:</a:t>
            </a:r>
          </a:p>
          <a:p>
            <a:pPr marL="914400" lvl="1" indent="-457200">
              <a:buFont typeface="+mj-lt"/>
              <a:buAutoNum type="arabicParenR"/>
            </a:pPr>
            <a:r>
              <a:rPr lang="en-US" sz="2400" dirty="0"/>
              <a:t>Faster pathfinding</a:t>
            </a:r>
          </a:p>
          <a:p>
            <a:pPr marL="914400" lvl="1" indent="-457200">
              <a:buFont typeface="+mj-lt"/>
              <a:buAutoNum type="arabicParenR"/>
            </a:pPr>
            <a:r>
              <a:rPr lang="en-US" sz="2400" dirty="0"/>
              <a:t>Pre-compute paths</a:t>
            </a:r>
          </a:p>
          <a:p>
            <a:pPr marL="914400" lvl="1" indent="-457200">
              <a:buFont typeface="+mj-lt"/>
              <a:buAutoNum type="arabicParenR"/>
            </a:pPr>
            <a:r>
              <a:rPr lang="en-US" sz="2400" dirty="0"/>
              <a:t>Hierarchical pathfinding</a:t>
            </a:r>
          </a:p>
          <a:p>
            <a:pPr marL="914400" lvl="1" indent="-457200">
              <a:buFont typeface="+mj-lt"/>
              <a:buAutoNum type="arabicParenR"/>
            </a:pPr>
            <a:r>
              <a:rPr lang="en-US" sz="2400" dirty="0"/>
              <a:t>Grouping</a:t>
            </a:r>
          </a:p>
          <a:p>
            <a:pPr marL="914400" lvl="1" indent="-457200">
              <a:buFont typeface="+mj-lt"/>
              <a:buAutoNum type="arabicParenR"/>
            </a:pPr>
            <a:r>
              <a:rPr lang="en-US" sz="2400" dirty="0"/>
              <a:t>Time slice</a:t>
            </a:r>
          </a:p>
        </p:txBody>
      </p:sp>
    </p:spTree>
    <p:extLst>
      <p:ext uri="{BB962C8B-B14F-4D97-AF65-F5344CB8AC3E}">
        <p14:creationId xmlns:p14="http://schemas.microsoft.com/office/powerpoint/2010/main" val="30992959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A387-8193-4656-86D5-33C6CB3A31EB}"/>
              </a:ext>
            </a:extLst>
          </p:cNvPr>
          <p:cNvSpPr>
            <a:spLocks noGrp="1"/>
          </p:cNvSpPr>
          <p:nvPr>
            <p:ph type="title"/>
          </p:nvPr>
        </p:nvSpPr>
        <p:spPr/>
        <p:txBody>
          <a:bodyPr/>
          <a:lstStyle/>
          <a:p>
            <a:r>
              <a:rPr lang="en-US" dirty="0"/>
              <a:t>Faster Pathfinding</a:t>
            </a:r>
          </a:p>
        </p:txBody>
      </p:sp>
      <p:sp>
        <p:nvSpPr>
          <p:cNvPr id="3" name="Content Placeholder 2">
            <a:extLst>
              <a:ext uri="{FF2B5EF4-FFF2-40B4-BE49-F238E27FC236}">
                <a16:creationId xmlns:a16="http://schemas.microsoft.com/office/drawing/2014/main" id="{E3F65B42-F9D9-4F82-A8B9-5BE13C282AF2}"/>
              </a:ext>
            </a:extLst>
          </p:cNvPr>
          <p:cNvSpPr>
            <a:spLocks noGrp="1"/>
          </p:cNvSpPr>
          <p:nvPr>
            <p:ph idx="1"/>
          </p:nvPr>
        </p:nvSpPr>
        <p:spPr/>
        <p:txBody>
          <a:bodyPr/>
          <a:lstStyle/>
          <a:p>
            <a:r>
              <a:rPr lang="en-US" dirty="0"/>
              <a:t>A* tree branches exponentially</a:t>
            </a:r>
          </a:p>
          <a:p>
            <a:r>
              <a:rPr lang="en-US" dirty="0"/>
              <a:t>Do two searches</a:t>
            </a:r>
          </a:p>
          <a:p>
            <a:pPr lvl="1"/>
            <a:r>
              <a:rPr lang="en-US" dirty="0"/>
              <a:t>Start to target</a:t>
            </a:r>
          </a:p>
          <a:p>
            <a:pPr lvl="1"/>
            <a:r>
              <a:rPr lang="en-US" dirty="0"/>
              <a:t>Target to start</a:t>
            </a:r>
          </a:p>
          <a:p>
            <a:r>
              <a:rPr lang="en-US" dirty="0"/>
              <a:t>Periodically check for an intersection (one node </a:t>
            </a:r>
            <a:r>
              <a:rPr lang="en-US" b="1" i="1" dirty="0"/>
              <a:t>visited</a:t>
            </a:r>
            <a:r>
              <a:rPr lang="en-US" dirty="0"/>
              <a:t> by both)</a:t>
            </a:r>
          </a:p>
          <a:p>
            <a:r>
              <a:rPr lang="en-US" dirty="0"/>
              <a:t>Several other enhancements to A* over the years</a:t>
            </a:r>
          </a:p>
        </p:txBody>
      </p:sp>
    </p:spTree>
    <p:extLst>
      <p:ext uri="{BB962C8B-B14F-4D97-AF65-F5344CB8AC3E}">
        <p14:creationId xmlns:p14="http://schemas.microsoft.com/office/powerpoint/2010/main" val="18305101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rmAutofit/>
          </a:bodyPr>
          <a:lstStyle/>
          <a:p>
            <a:r>
              <a:rPr lang="en-US" dirty="0">
                <a:solidFill>
                  <a:schemeClr val="bg1"/>
                </a:solidFill>
              </a:rPr>
              <a:t>Precompute Table</a:t>
            </a:r>
          </a:p>
        </p:txBody>
      </p:sp>
      <p:pic>
        <p:nvPicPr>
          <p:cNvPr id="227332" name="Picture 4"/>
          <p:cNvPicPr>
            <a:picLocks noChangeAspect="1" noChangeArrowheads="1"/>
          </p:cNvPicPr>
          <p:nvPr/>
        </p:nvPicPr>
        <p:blipFill>
          <a:blip r:embed="rId2"/>
          <a:srcRect/>
          <a:stretch>
            <a:fillRect/>
          </a:stretch>
        </p:blipFill>
        <p:spPr bwMode="auto">
          <a:xfrm>
            <a:off x="3782811" y="1413549"/>
            <a:ext cx="2730500" cy="1409700"/>
          </a:xfrm>
          <a:prstGeom prst="rect">
            <a:avLst/>
          </a:prstGeom>
          <a:noFill/>
          <a:ln w="28575">
            <a:noFill/>
            <a:miter lim="800000"/>
            <a:headEnd/>
            <a:tailEnd/>
          </a:ln>
          <a:effectLst/>
        </p:spPr>
      </p:pic>
      <p:pic>
        <p:nvPicPr>
          <p:cNvPr id="227333" name="Picture 5"/>
          <p:cNvPicPr>
            <a:picLocks noChangeAspect="1" noChangeArrowheads="1"/>
          </p:cNvPicPr>
          <p:nvPr/>
        </p:nvPicPr>
        <p:blipFill>
          <a:blip r:embed="rId3"/>
          <a:srcRect/>
          <a:stretch>
            <a:fillRect/>
          </a:stretch>
        </p:blipFill>
        <p:spPr bwMode="auto">
          <a:xfrm>
            <a:off x="2546678" y="3173909"/>
            <a:ext cx="2590800" cy="2582863"/>
          </a:xfrm>
          <a:prstGeom prst="rect">
            <a:avLst/>
          </a:prstGeom>
          <a:noFill/>
          <a:ln w="28575">
            <a:noFill/>
            <a:miter lim="800000"/>
            <a:headEnd/>
            <a:tailEnd/>
          </a:ln>
          <a:effectLst/>
        </p:spPr>
      </p:pic>
      <p:pic>
        <p:nvPicPr>
          <p:cNvPr id="227334" name="Picture 6"/>
          <p:cNvPicPr>
            <a:picLocks noChangeAspect="1" noChangeArrowheads="1"/>
          </p:cNvPicPr>
          <p:nvPr/>
        </p:nvPicPr>
        <p:blipFill>
          <a:blip r:embed="rId4"/>
          <a:srcRect/>
          <a:stretch>
            <a:fillRect/>
          </a:stretch>
        </p:blipFill>
        <p:spPr bwMode="auto">
          <a:xfrm>
            <a:off x="6280479" y="3173909"/>
            <a:ext cx="2570163" cy="2562225"/>
          </a:xfrm>
          <a:prstGeom prst="rect">
            <a:avLst/>
          </a:prstGeom>
          <a:noFill/>
          <a:ln w="28575">
            <a:noFill/>
            <a:miter lim="800000"/>
            <a:headEnd/>
            <a:tailEnd/>
          </a:ln>
          <a:effectLst/>
        </p:spPr>
      </p:pic>
      <p:sp>
        <p:nvSpPr>
          <p:cNvPr id="227336" name="Text Box 8"/>
          <p:cNvSpPr txBox="1">
            <a:spLocks noChangeArrowheads="1"/>
          </p:cNvSpPr>
          <p:nvPr/>
        </p:nvSpPr>
        <p:spPr bwMode="auto">
          <a:xfrm>
            <a:off x="2699078" y="5764709"/>
            <a:ext cx="2133600" cy="646331"/>
          </a:xfrm>
          <a:prstGeom prst="rect">
            <a:avLst/>
          </a:prstGeom>
          <a:noFill/>
          <a:ln w="28575">
            <a:noFill/>
            <a:miter lim="800000"/>
            <a:headEnd/>
            <a:tailEnd/>
          </a:ln>
          <a:effectLst/>
        </p:spPr>
        <p:txBody>
          <a:bodyPr wrap="square" anchor="ctr">
            <a:prstTxWarp prst="textNoShape">
              <a:avLst/>
            </a:prstTxWarp>
            <a:spAutoFit/>
          </a:bodyPr>
          <a:lstStyle/>
          <a:p>
            <a:pPr algn="ctr">
              <a:spcBef>
                <a:spcPct val="50000"/>
              </a:spcBef>
            </a:pPr>
            <a:r>
              <a:rPr lang="en-US" dirty="0"/>
              <a:t>Shortest path table (next node)</a:t>
            </a:r>
          </a:p>
        </p:txBody>
      </p:sp>
      <p:sp>
        <p:nvSpPr>
          <p:cNvPr id="227337" name="Text Box 9"/>
          <p:cNvSpPr txBox="1">
            <a:spLocks noChangeArrowheads="1"/>
          </p:cNvSpPr>
          <p:nvPr/>
        </p:nvSpPr>
        <p:spPr bwMode="auto">
          <a:xfrm>
            <a:off x="6737678" y="5915799"/>
            <a:ext cx="1710725" cy="369332"/>
          </a:xfrm>
          <a:prstGeom prst="rect">
            <a:avLst/>
          </a:prstGeom>
          <a:noFill/>
          <a:ln w="28575">
            <a:noFill/>
            <a:miter lim="800000"/>
            <a:headEnd/>
            <a:tailEnd/>
          </a:ln>
          <a:effectLst/>
        </p:spPr>
        <p:txBody>
          <a:bodyPr wrap="none" anchor="ctr">
            <a:prstTxWarp prst="textNoShape">
              <a:avLst/>
            </a:prstTxWarp>
            <a:spAutoFit/>
          </a:bodyPr>
          <a:lstStyle/>
          <a:p>
            <a:pPr>
              <a:spcBef>
                <a:spcPct val="50000"/>
              </a:spcBef>
            </a:pPr>
            <a:r>
              <a:rPr lang="en-US" dirty="0"/>
              <a:t>Path cost table</a:t>
            </a:r>
          </a:p>
        </p:txBody>
      </p:sp>
      <p:sp>
        <p:nvSpPr>
          <p:cNvPr id="2" name="Oval 1"/>
          <p:cNvSpPr/>
          <p:nvPr/>
        </p:nvSpPr>
        <p:spPr bwMode="auto">
          <a:xfrm>
            <a:off x="4299278" y="3631108"/>
            <a:ext cx="381000" cy="381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latin typeface="Arial" charset="0"/>
              <a:ea typeface="Osaka" charset="-128"/>
              <a:cs typeface="Osaka" charset="-128"/>
            </a:endParaRPr>
          </a:p>
        </p:txBody>
      </p:sp>
      <p:sp>
        <p:nvSpPr>
          <p:cNvPr id="12" name="Oval 11"/>
          <p:cNvSpPr/>
          <p:nvPr/>
        </p:nvSpPr>
        <p:spPr bwMode="auto">
          <a:xfrm>
            <a:off x="4299278" y="4042344"/>
            <a:ext cx="381000" cy="381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latin typeface="Arial" charset="0"/>
              <a:ea typeface="Osaka" charset="-128"/>
              <a:cs typeface="Osaka" charset="-128"/>
            </a:endParaRPr>
          </a:p>
        </p:txBody>
      </p:sp>
      <p:sp>
        <p:nvSpPr>
          <p:cNvPr id="13" name="Oval 12"/>
          <p:cNvSpPr/>
          <p:nvPr/>
        </p:nvSpPr>
        <p:spPr bwMode="auto">
          <a:xfrm>
            <a:off x="7956878" y="3707308"/>
            <a:ext cx="381000" cy="381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latin typeface="Arial" charset="0"/>
              <a:ea typeface="Osaka" charset="-128"/>
              <a:cs typeface="Osaka" charset="-128"/>
            </a:endParaRPr>
          </a:p>
        </p:txBody>
      </p:sp>
      <p:sp>
        <p:nvSpPr>
          <p:cNvPr id="4" name="TextBox 3"/>
          <p:cNvSpPr txBox="1"/>
          <p:nvPr/>
        </p:nvSpPr>
        <p:spPr>
          <a:xfrm>
            <a:off x="6754611" y="1518235"/>
            <a:ext cx="2764026" cy="1200329"/>
          </a:xfrm>
          <a:prstGeom prst="rect">
            <a:avLst/>
          </a:prstGeom>
          <a:noFill/>
        </p:spPr>
        <p:txBody>
          <a:bodyPr wrap="square" rtlCol="0">
            <a:spAutoFit/>
          </a:bodyPr>
          <a:lstStyle/>
          <a:p>
            <a:r>
              <a:rPr lang="en-US" dirty="0"/>
              <a:t>If static paths, pre-generate paths and costs</a:t>
            </a:r>
          </a:p>
          <a:p>
            <a:r>
              <a:rPr lang="en-US" dirty="0"/>
              <a:t>(e.g., using </a:t>
            </a:r>
            <a:r>
              <a:rPr lang="en-US" dirty="0" err="1"/>
              <a:t>Djikstra’s</a:t>
            </a:r>
            <a:r>
              <a:rPr lang="en-US" dirty="0"/>
              <a:t>)</a:t>
            </a:r>
          </a:p>
          <a:p>
            <a:r>
              <a:rPr lang="en-US" dirty="0">
                <a:solidFill>
                  <a:srgbClr val="0070C0"/>
                </a:solidFill>
              </a:rPr>
              <a:t>Time/space tradeoff</a:t>
            </a:r>
          </a:p>
        </p:txBody>
      </p:sp>
      <p:sp>
        <p:nvSpPr>
          <p:cNvPr id="5" name="TextBox 4"/>
          <p:cNvSpPr txBox="1"/>
          <p:nvPr/>
        </p:nvSpPr>
        <p:spPr>
          <a:xfrm>
            <a:off x="4129944" y="2622126"/>
            <a:ext cx="1761764" cy="338554"/>
          </a:xfrm>
          <a:prstGeom prst="rect">
            <a:avLst/>
          </a:prstGeom>
          <a:noFill/>
          <a:ln w="12700">
            <a:noFill/>
            <a:prstDash val="sysDash"/>
          </a:ln>
        </p:spPr>
        <p:txBody>
          <a:bodyPr wrap="none" rtlCol="0">
            <a:spAutoFit/>
          </a:bodyPr>
          <a:lstStyle/>
          <a:p>
            <a:r>
              <a:rPr lang="en-US" sz="1600" dirty="0">
                <a:solidFill>
                  <a:srgbClr val="C00000"/>
                </a:solidFill>
              </a:rPr>
              <a:t>e.g., path A to D?</a:t>
            </a:r>
          </a:p>
        </p:txBody>
      </p:sp>
    </p:spTree>
    <p:extLst>
      <p:ext uri="{BB962C8B-B14F-4D97-AF65-F5344CB8AC3E}">
        <p14:creationId xmlns:p14="http://schemas.microsoft.com/office/powerpoint/2010/main" val="37796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rmAutofit/>
          </a:bodyPr>
          <a:lstStyle/>
          <a:p>
            <a:r>
              <a:rPr lang="en-US" dirty="0">
                <a:solidFill>
                  <a:schemeClr val="bg1"/>
                </a:solidFill>
              </a:rPr>
              <a:t>Precompute Table</a:t>
            </a:r>
          </a:p>
        </p:txBody>
      </p:sp>
      <p:sp>
        <p:nvSpPr>
          <p:cNvPr id="3" name="Content Placeholder 2">
            <a:extLst>
              <a:ext uri="{FF2B5EF4-FFF2-40B4-BE49-F238E27FC236}">
                <a16:creationId xmlns:a16="http://schemas.microsoft.com/office/drawing/2014/main" id="{B9D95CC4-14B1-4181-AC85-EEC15538498B}"/>
              </a:ext>
            </a:extLst>
          </p:cNvPr>
          <p:cNvSpPr>
            <a:spLocks noGrp="1"/>
          </p:cNvSpPr>
          <p:nvPr>
            <p:ph idx="1"/>
          </p:nvPr>
        </p:nvSpPr>
        <p:spPr/>
        <p:txBody>
          <a:bodyPr/>
          <a:lstStyle/>
          <a:p>
            <a:r>
              <a:rPr lang="en-US" dirty="0"/>
              <a:t>Even if dynamic. Once a path is computed can </a:t>
            </a:r>
            <a:r>
              <a:rPr lang="en-US" b="1" i="1" dirty="0"/>
              <a:t>memorize</a:t>
            </a:r>
            <a:r>
              <a:rPr lang="en-US" dirty="0"/>
              <a:t> it. Remains valid until something moves by some tolerance.</a:t>
            </a:r>
          </a:p>
        </p:txBody>
      </p:sp>
      <p:pic>
        <p:nvPicPr>
          <p:cNvPr id="227333" name="Picture 5"/>
          <p:cNvPicPr>
            <a:picLocks noChangeAspect="1" noChangeArrowheads="1"/>
          </p:cNvPicPr>
          <p:nvPr/>
        </p:nvPicPr>
        <p:blipFill>
          <a:blip r:embed="rId2"/>
          <a:srcRect/>
          <a:stretch>
            <a:fillRect/>
          </a:stretch>
        </p:blipFill>
        <p:spPr bwMode="auto">
          <a:xfrm>
            <a:off x="2546678" y="3173909"/>
            <a:ext cx="2590800" cy="2582863"/>
          </a:xfrm>
          <a:prstGeom prst="rect">
            <a:avLst/>
          </a:prstGeom>
          <a:noFill/>
          <a:ln w="28575">
            <a:noFill/>
            <a:miter lim="800000"/>
            <a:headEnd/>
            <a:tailEnd/>
          </a:ln>
          <a:effectLst/>
        </p:spPr>
      </p:pic>
      <p:pic>
        <p:nvPicPr>
          <p:cNvPr id="227334" name="Picture 6"/>
          <p:cNvPicPr>
            <a:picLocks noChangeAspect="1" noChangeArrowheads="1"/>
          </p:cNvPicPr>
          <p:nvPr/>
        </p:nvPicPr>
        <p:blipFill>
          <a:blip r:embed="rId3"/>
          <a:srcRect/>
          <a:stretch>
            <a:fillRect/>
          </a:stretch>
        </p:blipFill>
        <p:spPr bwMode="auto">
          <a:xfrm>
            <a:off x="6280479" y="3173909"/>
            <a:ext cx="2570163" cy="2562225"/>
          </a:xfrm>
          <a:prstGeom prst="rect">
            <a:avLst/>
          </a:prstGeom>
          <a:noFill/>
          <a:ln w="28575">
            <a:noFill/>
            <a:miter lim="800000"/>
            <a:headEnd/>
            <a:tailEnd/>
          </a:ln>
          <a:effectLst/>
        </p:spPr>
      </p:pic>
      <p:sp>
        <p:nvSpPr>
          <p:cNvPr id="227336" name="Text Box 8"/>
          <p:cNvSpPr txBox="1">
            <a:spLocks noChangeArrowheads="1"/>
          </p:cNvSpPr>
          <p:nvPr/>
        </p:nvSpPr>
        <p:spPr bwMode="auto">
          <a:xfrm>
            <a:off x="2699078" y="5764709"/>
            <a:ext cx="2133600" cy="646331"/>
          </a:xfrm>
          <a:prstGeom prst="rect">
            <a:avLst/>
          </a:prstGeom>
          <a:noFill/>
          <a:ln w="28575">
            <a:noFill/>
            <a:miter lim="800000"/>
            <a:headEnd/>
            <a:tailEnd/>
          </a:ln>
          <a:effectLst/>
        </p:spPr>
        <p:txBody>
          <a:bodyPr wrap="square" anchor="ctr">
            <a:prstTxWarp prst="textNoShape">
              <a:avLst/>
            </a:prstTxWarp>
            <a:spAutoFit/>
          </a:bodyPr>
          <a:lstStyle/>
          <a:p>
            <a:pPr algn="ctr">
              <a:spcBef>
                <a:spcPct val="50000"/>
              </a:spcBef>
            </a:pPr>
            <a:r>
              <a:rPr lang="en-US" dirty="0"/>
              <a:t>Shortest path table (next node)</a:t>
            </a:r>
          </a:p>
        </p:txBody>
      </p:sp>
      <p:sp>
        <p:nvSpPr>
          <p:cNvPr id="227337" name="Text Box 9"/>
          <p:cNvSpPr txBox="1">
            <a:spLocks noChangeArrowheads="1"/>
          </p:cNvSpPr>
          <p:nvPr/>
        </p:nvSpPr>
        <p:spPr bwMode="auto">
          <a:xfrm>
            <a:off x="6737678" y="5915799"/>
            <a:ext cx="1710725" cy="369332"/>
          </a:xfrm>
          <a:prstGeom prst="rect">
            <a:avLst/>
          </a:prstGeom>
          <a:noFill/>
          <a:ln w="28575">
            <a:noFill/>
            <a:miter lim="800000"/>
            <a:headEnd/>
            <a:tailEnd/>
          </a:ln>
          <a:effectLst/>
        </p:spPr>
        <p:txBody>
          <a:bodyPr wrap="none" anchor="ctr">
            <a:prstTxWarp prst="textNoShape">
              <a:avLst/>
            </a:prstTxWarp>
            <a:spAutoFit/>
          </a:bodyPr>
          <a:lstStyle/>
          <a:p>
            <a:pPr>
              <a:spcBef>
                <a:spcPct val="50000"/>
              </a:spcBef>
            </a:pPr>
            <a:r>
              <a:rPr lang="en-US" dirty="0"/>
              <a:t>Path cost table</a:t>
            </a:r>
          </a:p>
        </p:txBody>
      </p:sp>
      <p:sp>
        <p:nvSpPr>
          <p:cNvPr id="2" name="Oval 1"/>
          <p:cNvSpPr/>
          <p:nvPr/>
        </p:nvSpPr>
        <p:spPr bwMode="auto">
          <a:xfrm>
            <a:off x="4299278" y="3631108"/>
            <a:ext cx="381000" cy="381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latin typeface="Arial" charset="0"/>
              <a:ea typeface="Osaka" charset="-128"/>
              <a:cs typeface="Osaka" charset="-128"/>
            </a:endParaRPr>
          </a:p>
        </p:txBody>
      </p:sp>
      <p:sp>
        <p:nvSpPr>
          <p:cNvPr id="12" name="Oval 11"/>
          <p:cNvSpPr/>
          <p:nvPr/>
        </p:nvSpPr>
        <p:spPr bwMode="auto">
          <a:xfrm>
            <a:off x="4299278" y="4042344"/>
            <a:ext cx="381000" cy="381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latin typeface="Arial" charset="0"/>
              <a:ea typeface="Osaka" charset="-128"/>
              <a:cs typeface="Osaka" charset="-128"/>
            </a:endParaRPr>
          </a:p>
        </p:txBody>
      </p:sp>
      <p:sp>
        <p:nvSpPr>
          <p:cNvPr id="13" name="Oval 12"/>
          <p:cNvSpPr/>
          <p:nvPr/>
        </p:nvSpPr>
        <p:spPr bwMode="auto">
          <a:xfrm>
            <a:off x="7956878" y="3707308"/>
            <a:ext cx="381000" cy="381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latin typeface="Arial" charset="0"/>
              <a:ea typeface="Osaka" charset="-128"/>
              <a:cs typeface="Osaka" charset="-128"/>
            </a:endParaRPr>
          </a:p>
        </p:txBody>
      </p:sp>
    </p:spTree>
    <p:extLst>
      <p:ext uri="{BB962C8B-B14F-4D97-AF65-F5344CB8AC3E}">
        <p14:creationId xmlns:p14="http://schemas.microsoft.com/office/powerpoint/2010/main" val="4021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1E94D279-10B2-5248-BD5B-67F12B99606D}" type="slidenum">
              <a:rPr lang="en-US"/>
              <a:pPr/>
              <a:t>95</a:t>
            </a:fld>
            <a:endParaRPr lang="en-US"/>
          </a:p>
        </p:txBody>
      </p:sp>
      <p:sp>
        <p:nvSpPr>
          <p:cNvPr id="215042" name="Rectangle 2"/>
          <p:cNvSpPr>
            <a:spLocks noGrp="1" noChangeArrowheads="1"/>
          </p:cNvSpPr>
          <p:nvPr>
            <p:ph type="title"/>
          </p:nvPr>
        </p:nvSpPr>
        <p:spPr/>
        <p:txBody>
          <a:bodyPr>
            <a:normAutofit/>
          </a:bodyPr>
          <a:lstStyle/>
          <a:p>
            <a:r>
              <a:rPr lang="en-US" dirty="0">
                <a:solidFill>
                  <a:schemeClr val="bg1"/>
                </a:solidFill>
              </a:rPr>
              <a:t>Hierarchical Waypoints / </a:t>
            </a:r>
            <a:r>
              <a:rPr lang="en-US" dirty="0" err="1">
                <a:solidFill>
                  <a:schemeClr val="bg1"/>
                </a:solidFill>
              </a:rPr>
              <a:t>NavMeshes</a:t>
            </a:r>
            <a:endParaRPr lang="en-US" dirty="0">
              <a:solidFill>
                <a:schemeClr val="bg1"/>
              </a:solidFill>
            </a:endParaRPr>
          </a:p>
        </p:txBody>
      </p:sp>
      <p:sp>
        <p:nvSpPr>
          <p:cNvPr id="215043" name="Rectangle 3"/>
          <p:cNvSpPr>
            <a:spLocks noGrp="1" noChangeArrowheads="1"/>
          </p:cNvSpPr>
          <p:nvPr>
            <p:ph type="body" idx="1"/>
          </p:nvPr>
        </p:nvSpPr>
        <p:spPr>
          <a:xfrm>
            <a:off x="914400" y="3617985"/>
            <a:ext cx="8001000" cy="2286000"/>
          </a:xfrm>
        </p:spPr>
        <p:txBody>
          <a:bodyPr>
            <a:normAutofit fontScale="70000" lnSpcReduction="20000"/>
          </a:bodyPr>
          <a:lstStyle/>
          <a:p>
            <a:r>
              <a:rPr lang="en-US" dirty="0"/>
              <a:t>Typically, two levels, but can be more</a:t>
            </a:r>
          </a:p>
          <a:p>
            <a:r>
              <a:rPr lang="en-US" dirty="0"/>
              <a:t>First plan in high-level, then refine in low-level</a:t>
            </a:r>
          </a:p>
          <a:p>
            <a:r>
              <a:rPr lang="en-US" dirty="0"/>
              <a:t>E.g., Navigate (by car) Atlanta to Richmond</a:t>
            </a:r>
          </a:p>
          <a:p>
            <a:pPr lvl="1"/>
            <a:r>
              <a:rPr lang="en-US" dirty="0"/>
              <a:t>States </a:t>
            </a:r>
            <a:r>
              <a:rPr lang="en-US" dirty="0">
                <a:solidFill>
                  <a:srgbClr val="0070C0"/>
                </a:solidFill>
              </a:rPr>
              <a:t>Georgia</a:t>
            </a:r>
            <a:r>
              <a:rPr lang="en-US" dirty="0"/>
              <a:t> and </a:t>
            </a:r>
            <a:r>
              <a:rPr lang="en-US" dirty="0">
                <a:solidFill>
                  <a:srgbClr val="008000"/>
                </a:solidFill>
              </a:rPr>
              <a:t>Virginia</a:t>
            </a:r>
          </a:p>
          <a:p>
            <a:pPr lvl="1"/>
            <a:r>
              <a:rPr lang="en-US" dirty="0"/>
              <a:t>State navigation: </a:t>
            </a:r>
            <a:r>
              <a:rPr lang="en-US" sz="2600" dirty="0">
                <a:solidFill>
                  <a:srgbClr val="0070C0"/>
                </a:solidFill>
              </a:rPr>
              <a:t>Georgia</a:t>
            </a:r>
            <a:r>
              <a:rPr lang="en-US" sz="2600" dirty="0"/>
              <a:t> </a:t>
            </a:r>
            <a:r>
              <a:rPr lang="en-US" sz="2600" dirty="0">
                <a:sym typeface="Wingdings" panose="05000000000000000000" pitchFamily="2" charset="2"/>
              </a:rPr>
              <a:t> South Carolina  North Carolina  </a:t>
            </a:r>
            <a:r>
              <a:rPr lang="en-US" sz="2600" dirty="0">
                <a:solidFill>
                  <a:srgbClr val="008000"/>
                </a:solidFill>
                <a:sym typeface="Wingdings" panose="05000000000000000000" pitchFamily="2" charset="2"/>
              </a:rPr>
              <a:t>Virginia</a:t>
            </a:r>
            <a:endParaRPr lang="en-US" sz="2600" dirty="0">
              <a:solidFill>
                <a:srgbClr val="008000"/>
              </a:solidFill>
            </a:endParaRPr>
          </a:p>
          <a:p>
            <a:pPr lvl="1"/>
            <a:r>
              <a:rPr lang="en-US" dirty="0"/>
              <a:t>Fine grained pathfinding within state</a:t>
            </a:r>
          </a:p>
        </p:txBody>
      </p:sp>
      <p:pic>
        <p:nvPicPr>
          <p:cNvPr id="215045" name="Picture 5"/>
          <p:cNvPicPr>
            <a:picLocks noChangeAspect="1" noChangeArrowheads="1"/>
          </p:cNvPicPr>
          <p:nvPr/>
        </p:nvPicPr>
        <p:blipFill>
          <a:blip r:embed="rId2"/>
          <a:srcRect/>
          <a:stretch>
            <a:fillRect/>
          </a:stretch>
        </p:blipFill>
        <p:spPr bwMode="auto">
          <a:xfrm>
            <a:off x="3886200" y="1447800"/>
            <a:ext cx="4445000" cy="2159000"/>
          </a:xfrm>
          <a:prstGeom prst="rect">
            <a:avLst/>
          </a:prstGeom>
          <a:noFill/>
          <a:ln w="28575">
            <a:noFill/>
            <a:miter lim="800000"/>
            <a:headEnd/>
            <a:tailEnd/>
          </a:ln>
          <a:effectLst/>
        </p:spPr>
      </p:pic>
    </p:spTree>
    <p:extLst>
      <p:ext uri="{BB962C8B-B14F-4D97-AF65-F5344CB8AC3E}">
        <p14:creationId xmlns:p14="http://schemas.microsoft.com/office/powerpoint/2010/main" val="3103148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Agent Grouping</a:t>
            </a:r>
          </a:p>
        </p:txBody>
      </p:sp>
      <p:sp>
        <p:nvSpPr>
          <p:cNvPr id="3" name="Content Placeholder 2"/>
          <p:cNvSpPr>
            <a:spLocks noGrp="1"/>
          </p:cNvSpPr>
          <p:nvPr>
            <p:ph idx="1"/>
          </p:nvPr>
        </p:nvSpPr>
        <p:spPr/>
        <p:txBody>
          <a:bodyPr/>
          <a:lstStyle/>
          <a:p>
            <a:r>
              <a:rPr lang="en-US" dirty="0"/>
              <a:t>In many cases, individuals do not need to independently plan path</a:t>
            </a:r>
          </a:p>
          <a:p>
            <a:pPr lvl="1"/>
            <a:r>
              <a:rPr lang="en-US" dirty="0"/>
              <a:t>E.g., military has leader</a:t>
            </a:r>
          </a:p>
          <a:p>
            <a:r>
              <a:rPr lang="en-US" dirty="0"/>
              <a:t>So, only have leader plan path</a:t>
            </a:r>
          </a:p>
          <a:p>
            <a:r>
              <a:rPr lang="en-US" dirty="0"/>
              <a:t>Other units then follow leader</a:t>
            </a:r>
          </a:p>
          <a:p>
            <a:pPr lvl="1"/>
            <a:r>
              <a:rPr lang="en-US" dirty="0"/>
              <a:t>Using steering behaviors</a:t>
            </a:r>
          </a:p>
        </p:txBody>
      </p:sp>
    </p:spTree>
    <p:extLst>
      <p:ext uri="{BB962C8B-B14F-4D97-AF65-F5344CB8AC3E}">
        <p14:creationId xmlns:p14="http://schemas.microsoft.com/office/powerpoint/2010/main" val="35601500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Time Slicing</a:t>
            </a:r>
          </a:p>
        </p:txBody>
      </p:sp>
      <p:sp>
        <p:nvSpPr>
          <p:cNvPr id="3" name="Content Placeholder 2"/>
          <p:cNvSpPr>
            <a:spLocks noGrp="1"/>
          </p:cNvSpPr>
          <p:nvPr>
            <p:ph idx="1"/>
          </p:nvPr>
        </p:nvSpPr>
        <p:spPr/>
        <p:txBody>
          <a:bodyPr>
            <a:normAutofit/>
          </a:bodyPr>
          <a:lstStyle/>
          <a:p>
            <a:r>
              <a:rPr lang="en-US" dirty="0"/>
              <a:t>Evenly divide </a:t>
            </a:r>
            <a:r>
              <a:rPr lang="en-US" u="sng" dirty="0"/>
              <a:t>fixed </a:t>
            </a:r>
            <a:r>
              <a:rPr lang="en-US" dirty="0"/>
              <a:t>CPU pathfinding budget between all current callers</a:t>
            </a:r>
          </a:p>
          <a:p>
            <a:pPr lvl="1"/>
            <a:r>
              <a:rPr lang="en-US" dirty="0"/>
              <a:t>Must be able to divide up searches over multiple steps</a:t>
            </a:r>
          </a:p>
          <a:p>
            <a:r>
              <a:rPr lang="en-US" dirty="0"/>
              <a:t>Considerable work required!</a:t>
            </a:r>
          </a:p>
          <a:p>
            <a:pPr lvl="1"/>
            <a:r>
              <a:rPr lang="en-US" dirty="0"/>
              <a:t>But can be worth it since makes pathfinding load </a:t>
            </a:r>
            <a:r>
              <a:rPr lang="en-US" dirty="0">
                <a:solidFill>
                  <a:srgbClr val="008000"/>
                </a:solidFill>
              </a:rPr>
              <a:t>constant</a:t>
            </a:r>
          </a:p>
        </p:txBody>
      </p:sp>
      <p:sp>
        <p:nvSpPr>
          <p:cNvPr id="5" name="Slide Number Placeholder 4"/>
          <p:cNvSpPr>
            <a:spLocks noGrp="1"/>
          </p:cNvSpPr>
          <p:nvPr>
            <p:ph type="sldNum" sz="quarter" idx="12"/>
          </p:nvPr>
        </p:nvSpPr>
        <p:spPr/>
        <p:txBody>
          <a:bodyPr/>
          <a:lstStyle/>
          <a:p>
            <a:fld id="{CF6F89CE-D96A-4E43-966B-84C80C3209C5}" type="slidenum">
              <a:rPr lang="en-US" smtClean="0"/>
              <a:pPr/>
              <a:t>97</a:t>
            </a:fld>
            <a:endParaRPr lang="en-US" dirty="0"/>
          </a:p>
        </p:txBody>
      </p:sp>
    </p:spTree>
    <p:extLst>
      <p:ext uri="{BB962C8B-B14F-4D97-AF65-F5344CB8AC3E}">
        <p14:creationId xmlns:p14="http://schemas.microsoft.com/office/powerpoint/2010/main" val="1395830539"/>
      </p:ext>
    </p:extLst>
  </p:cSld>
  <p:clrMapOvr>
    <a:masterClrMapping/>
  </p:clrMapOvr>
</p:sld>
</file>

<file path=ppt/theme/theme1.xml><?xml version="1.0" encoding="utf-8"?>
<a:theme xmlns:a="http://schemas.openxmlformats.org/drawingml/2006/main" name="OSU_BrutusCrawfis">
  <a:themeElements>
    <a:clrScheme name="Radial 11">
      <a:dk1>
        <a:srgbClr val="000000"/>
      </a:dk1>
      <a:lt1>
        <a:srgbClr val="FFFFFF"/>
      </a:lt1>
      <a:dk2>
        <a:srgbClr val="FFFFFF"/>
      </a:dk2>
      <a:lt2>
        <a:srgbClr val="817F3F"/>
      </a:lt2>
      <a:accent1>
        <a:srgbClr val="C0C0C0"/>
      </a:accent1>
      <a:accent2>
        <a:srgbClr val="C30000"/>
      </a:accent2>
      <a:accent3>
        <a:srgbClr val="FFFFFF"/>
      </a:accent3>
      <a:accent4>
        <a:srgbClr val="000000"/>
      </a:accent4>
      <a:accent5>
        <a:srgbClr val="DCDCDC"/>
      </a:accent5>
      <a:accent6>
        <a:srgbClr val="B00000"/>
      </a:accent6>
      <a:hlink>
        <a:srgbClr val="3101FF"/>
      </a:hlink>
      <a:folHlink>
        <a:srgbClr val="0000FF"/>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Radial 11">
        <a:dk1>
          <a:srgbClr val="000000"/>
        </a:dk1>
        <a:lt1>
          <a:srgbClr val="FFFFFF"/>
        </a:lt1>
        <a:dk2>
          <a:srgbClr val="FFFFFF"/>
        </a:dk2>
        <a:lt2>
          <a:srgbClr val="817F3F"/>
        </a:lt2>
        <a:accent1>
          <a:srgbClr val="C0C0C0"/>
        </a:accent1>
        <a:accent2>
          <a:srgbClr val="C30000"/>
        </a:accent2>
        <a:accent3>
          <a:srgbClr val="FFFFFF"/>
        </a:accent3>
        <a:accent4>
          <a:srgbClr val="000000"/>
        </a:accent4>
        <a:accent5>
          <a:srgbClr val="DCDCDC"/>
        </a:accent5>
        <a:accent6>
          <a:srgbClr val="B00000"/>
        </a:accent6>
        <a:hlink>
          <a:srgbClr val="3101FF"/>
        </a:hlink>
        <a:folHlink>
          <a:srgbClr val="00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SUTemplate16x9.pptx" id="{69340FC1-CB76-473C-8150-319B088240BF}" vid="{0A300E0F-2E6C-4369-9E1D-B11B963D27C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OSUTemplate16x9</Template>
  <TotalTime>232</TotalTime>
  <Words>4487</Words>
  <Application>Microsoft Office PowerPoint</Application>
  <PresentationFormat>Widescreen</PresentationFormat>
  <Paragraphs>1090</Paragraphs>
  <Slides>97</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MS Mincho</vt:lpstr>
      <vt:lpstr>Arial</vt:lpstr>
      <vt:lpstr>Arial Black</vt:lpstr>
      <vt:lpstr>Comic Sans MS</vt:lpstr>
      <vt:lpstr>Courier New</vt:lpstr>
      <vt:lpstr>Symbol</vt:lpstr>
      <vt:lpstr>Times New Roman</vt:lpstr>
      <vt:lpstr>Wingdings</vt:lpstr>
      <vt:lpstr>OSU_BrutusCrawfis</vt:lpstr>
      <vt:lpstr>Games and Animation   Shortest Paths</vt:lpstr>
      <vt:lpstr>Shortest Path</vt:lpstr>
      <vt:lpstr>Applications</vt:lpstr>
      <vt:lpstr>Shortest Path</vt:lpstr>
      <vt:lpstr>Shortest Path</vt:lpstr>
      <vt:lpstr>Negative Cycles</vt:lpstr>
      <vt:lpstr>Shortest Path Example</vt:lpstr>
      <vt:lpstr>Discussion Items</vt:lpstr>
      <vt:lpstr>Key Observation</vt:lpstr>
      <vt:lpstr>Dijkstra’s Algorithm</vt:lpstr>
      <vt:lpstr>Tree of paths</vt:lpstr>
      <vt:lpstr>Shortest Path</vt:lpstr>
      <vt:lpstr>Dijkstra’s Algorithm</vt:lpstr>
      <vt:lpstr>Dijkstra’s Algorithm</vt:lpstr>
      <vt:lpstr>Dijkstra’s Algorithm</vt:lpstr>
      <vt:lpstr>Dijkstra’s Algorithm</vt:lpstr>
      <vt:lpstr>Dijkstra’s Algorithm</vt:lpstr>
      <vt:lpstr>Dijkstra’s Algorithm</vt:lpstr>
      <vt:lpstr>Dijkstra’s Algorithm</vt:lpstr>
      <vt:lpstr>Dijkstra’s Algorithm</vt:lpstr>
      <vt:lpstr>Dijkstra’s Algorithm</vt:lpstr>
      <vt:lpstr>Relaxation</vt:lpstr>
      <vt:lpstr>Dijkstra’s Algorithm</vt:lpstr>
      <vt:lpstr>Dijkstra’s Algorithm</vt:lpstr>
      <vt:lpstr>Dijkstra’s Algorithm</vt:lpstr>
      <vt:lpstr>Dijkstra’s Algorithm</vt:lpstr>
      <vt:lpstr>Dijkstra’s Algorithm</vt:lpstr>
      <vt:lpstr>Dijkstra’s Algorithm</vt:lpstr>
      <vt:lpstr>Dijkstra’s Algorithm</vt:lpstr>
      <vt:lpstr>Dijkstra’s Algorithm</vt:lpstr>
      <vt:lpstr>Dijkstra’s Algorithm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Dijkstra’s algorithm</vt:lpstr>
      <vt:lpstr>Dijkstra’s algorithm</vt:lpstr>
      <vt:lpstr>Example of Dijkstra’s algorithm</vt:lpstr>
      <vt:lpstr>Example of Dijkstra’s algorithm</vt:lpstr>
      <vt:lpstr>Example of Dijkstra’s algorithm</vt:lpstr>
      <vt:lpstr>Example of Dijkstra’s algorithm</vt:lpstr>
      <vt:lpstr>Example of Dijkstra’s algorithm</vt:lpstr>
      <vt:lpstr>Example of Dijkstra’s algorithm</vt:lpstr>
      <vt:lpstr>Example of Dijkstra’s algorithm</vt:lpstr>
      <vt:lpstr>Example of Dijkstra’s algorithm</vt:lpstr>
      <vt:lpstr>Example of Dijkstra’s algorithm</vt:lpstr>
      <vt:lpstr>Example of Dijkstra’s algorithm</vt:lpstr>
      <vt:lpstr>Example of Dijkstra’s algorithm</vt:lpstr>
      <vt:lpstr>Summary</vt:lpstr>
      <vt:lpstr>Practice</vt:lpstr>
      <vt:lpstr>Games and Animation   Shortest Paths – A*</vt:lpstr>
      <vt:lpstr>History</vt:lpstr>
      <vt:lpstr>A* Search</vt:lpstr>
      <vt:lpstr>A* Search</vt:lpstr>
      <vt:lpstr>Comparison: A* and Dijkstra</vt:lpstr>
      <vt:lpstr>Video Explanation</vt:lpstr>
      <vt:lpstr>Pathfinding Algorithm Summary</vt:lpstr>
      <vt:lpstr>More Reading on Pathfinding</vt:lpstr>
      <vt:lpstr>Path Finding in Finely Grained Graph</vt:lpstr>
      <vt:lpstr>Simple Smoothing</vt:lpstr>
      <vt:lpstr>Path Smoothing Example</vt:lpstr>
      <vt:lpstr>Games and Animation   Navigation Mesh</vt:lpstr>
      <vt:lpstr>Navigation meshes</vt:lpstr>
      <vt:lpstr>Advantages of navigation meshes</vt:lpstr>
      <vt:lpstr>Navigation meshes</vt:lpstr>
      <vt:lpstr>Navigation meshes</vt:lpstr>
      <vt:lpstr>Games and Animation   Finding a Smooth Path</vt:lpstr>
      <vt:lpstr>Navigation loop</vt:lpstr>
      <vt:lpstr>Tile-Based Navigation Graphs</vt:lpstr>
      <vt:lpstr>Tile-Based Navigation Graphs</vt:lpstr>
      <vt:lpstr>Finely Grained Graphs</vt:lpstr>
      <vt:lpstr>Path generation: problem statement</vt:lpstr>
      <vt:lpstr>Path generation: first attempt</vt:lpstr>
      <vt:lpstr>Path generation: second attempt</vt:lpstr>
      <vt:lpstr>Path generation: third attempt</vt:lpstr>
      <vt:lpstr>Funnel algorithm</vt:lpstr>
      <vt:lpstr>Funnel Algorithm</vt:lpstr>
      <vt:lpstr>Funnel Algorithm</vt:lpstr>
      <vt:lpstr>Edge cases</vt:lpstr>
      <vt:lpstr>Funnel algorithm example</vt:lpstr>
      <vt:lpstr>Games and Animation   Pathfinding Optimization</vt:lpstr>
      <vt:lpstr>Possible Pathfinding Load Spikes</vt:lpstr>
      <vt:lpstr>Faster Pathfinding</vt:lpstr>
      <vt:lpstr>Precompute Table</vt:lpstr>
      <vt:lpstr>Precompute Table</vt:lpstr>
      <vt:lpstr>Hierarchical Waypoints / NavMeshes</vt:lpstr>
      <vt:lpstr>Agent Grouping</vt:lpstr>
      <vt:lpstr>Time Slicing</vt:lpstr>
    </vt:vector>
  </TitlesOfParts>
  <Company>Department Of Computer Science And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Animation   Shortest Paths</dc:title>
  <dc:creator>Roger Crawfis</dc:creator>
  <cp:lastModifiedBy>Roger Crawfis</cp:lastModifiedBy>
  <cp:revision>1</cp:revision>
  <dcterms:created xsi:type="dcterms:W3CDTF">2021-10-27T11:51:08Z</dcterms:created>
  <dcterms:modified xsi:type="dcterms:W3CDTF">2021-11-02T13:19:59Z</dcterms:modified>
</cp:coreProperties>
</file>