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0"/>
  </p:notesMasterIdLst>
  <p:sldIdLst>
    <p:sldId id="256" r:id="rId2"/>
    <p:sldId id="449" r:id="rId3"/>
    <p:sldId id="260" r:id="rId4"/>
    <p:sldId id="259" r:id="rId5"/>
    <p:sldId id="443" r:id="rId6"/>
    <p:sldId id="444" r:id="rId7"/>
    <p:sldId id="445" r:id="rId8"/>
    <p:sldId id="446" r:id="rId9"/>
    <p:sldId id="447" r:id="rId10"/>
    <p:sldId id="516" r:id="rId11"/>
    <p:sldId id="442" r:id="rId12"/>
    <p:sldId id="457" r:id="rId13"/>
    <p:sldId id="460" r:id="rId14"/>
    <p:sldId id="431" r:id="rId15"/>
    <p:sldId id="451" r:id="rId16"/>
    <p:sldId id="453" r:id="rId17"/>
    <p:sldId id="454" r:id="rId18"/>
    <p:sldId id="455" r:id="rId19"/>
    <p:sldId id="263" r:id="rId20"/>
    <p:sldId id="461" r:id="rId21"/>
    <p:sldId id="462" r:id="rId22"/>
    <p:sldId id="463" r:id="rId23"/>
    <p:sldId id="464" r:id="rId24"/>
    <p:sldId id="465" r:id="rId25"/>
    <p:sldId id="483" r:id="rId26"/>
    <p:sldId id="484" r:id="rId27"/>
    <p:sldId id="485" r:id="rId28"/>
    <p:sldId id="466" r:id="rId29"/>
    <p:sldId id="487" r:id="rId30"/>
    <p:sldId id="488" r:id="rId31"/>
    <p:sldId id="469" r:id="rId32"/>
    <p:sldId id="489" r:id="rId33"/>
    <p:sldId id="486" r:id="rId34"/>
    <p:sldId id="471" r:id="rId35"/>
    <p:sldId id="532" r:id="rId36"/>
    <p:sldId id="503" r:id="rId37"/>
    <p:sldId id="432" r:id="rId38"/>
    <p:sldId id="490" r:id="rId39"/>
    <p:sldId id="491" r:id="rId40"/>
    <p:sldId id="492" r:id="rId41"/>
    <p:sldId id="473" r:id="rId42"/>
    <p:sldId id="504" r:id="rId43"/>
    <p:sldId id="476" r:id="rId44"/>
    <p:sldId id="474" r:id="rId45"/>
    <p:sldId id="475" r:id="rId46"/>
    <p:sldId id="477" r:id="rId47"/>
    <p:sldId id="482" r:id="rId48"/>
    <p:sldId id="493" r:id="rId49"/>
    <p:sldId id="496" r:id="rId50"/>
    <p:sldId id="499" r:id="rId51"/>
    <p:sldId id="506" r:id="rId52"/>
    <p:sldId id="507" r:id="rId53"/>
    <p:sldId id="505" r:id="rId54"/>
    <p:sldId id="508" r:id="rId55"/>
    <p:sldId id="509" r:id="rId56"/>
    <p:sldId id="511" r:id="rId57"/>
    <p:sldId id="497" r:id="rId58"/>
    <p:sldId id="498" r:id="rId59"/>
    <p:sldId id="512" r:id="rId60"/>
    <p:sldId id="515" r:id="rId61"/>
    <p:sldId id="517" r:id="rId62"/>
    <p:sldId id="292" r:id="rId63"/>
    <p:sldId id="293" r:id="rId64"/>
    <p:sldId id="294" r:id="rId65"/>
    <p:sldId id="296" r:id="rId66"/>
    <p:sldId id="295" r:id="rId67"/>
    <p:sldId id="297" r:id="rId68"/>
    <p:sldId id="298" r:id="rId69"/>
    <p:sldId id="300" r:id="rId70"/>
    <p:sldId id="299" r:id="rId71"/>
    <p:sldId id="302" r:id="rId72"/>
    <p:sldId id="303" r:id="rId73"/>
    <p:sldId id="266" r:id="rId74"/>
    <p:sldId id="267" r:id="rId75"/>
    <p:sldId id="301" r:id="rId76"/>
    <p:sldId id="271" r:id="rId77"/>
    <p:sldId id="272" r:id="rId78"/>
    <p:sldId id="273" r:id="rId79"/>
    <p:sldId id="274" r:id="rId80"/>
    <p:sldId id="275" r:id="rId81"/>
    <p:sldId id="276" r:id="rId82"/>
    <p:sldId id="277" r:id="rId83"/>
    <p:sldId id="278" r:id="rId84"/>
    <p:sldId id="283" r:id="rId85"/>
    <p:sldId id="305" r:id="rId86"/>
    <p:sldId id="286" r:id="rId87"/>
    <p:sldId id="287" r:id="rId88"/>
    <p:sldId id="288" r:id="rId89"/>
    <p:sldId id="289" r:id="rId90"/>
    <p:sldId id="290" r:id="rId91"/>
    <p:sldId id="291" r:id="rId92"/>
    <p:sldId id="306" r:id="rId93"/>
    <p:sldId id="518" r:id="rId94"/>
    <p:sldId id="519" r:id="rId95"/>
    <p:sldId id="258" r:id="rId96"/>
    <p:sldId id="520" r:id="rId97"/>
    <p:sldId id="521" r:id="rId98"/>
    <p:sldId id="522" r:id="rId99"/>
    <p:sldId id="523" r:id="rId100"/>
    <p:sldId id="524" r:id="rId101"/>
    <p:sldId id="261" r:id="rId102"/>
    <p:sldId id="262" r:id="rId103"/>
    <p:sldId id="525" r:id="rId104"/>
    <p:sldId id="264" r:id="rId105"/>
    <p:sldId id="265" r:id="rId106"/>
    <p:sldId id="526" r:id="rId107"/>
    <p:sldId id="527" r:id="rId108"/>
    <p:sldId id="268" r:id="rId109"/>
    <p:sldId id="269" r:id="rId110"/>
    <p:sldId id="309" r:id="rId111"/>
    <p:sldId id="528" r:id="rId112"/>
    <p:sldId id="529" r:id="rId113"/>
    <p:sldId id="307" r:id="rId114"/>
    <p:sldId id="304" r:id="rId115"/>
    <p:sldId id="315" r:id="rId116"/>
    <p:sldId id="270" r:id="rId117"/>
    <p:sldId id="337" r:id="rId118"/>
    <p:sldId id="338" r:id="rId1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606" autoAdjust="0"/>
  </p:normalViewPr>
  <p:slideViewPr>
    <p:cSldViewPr>
      <p:cViewPr>
        <p:scale>
          <a:sx n="100" d="100"/>
          <a:sy n="100" d="100"/>
        </p:scale>
        <p:origin x="936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170F3-AA36-4B1B-8FEE-526D6D64CF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C4802-008E-4770-9AB8-C357C69A18AD}" type="slidenum">
              <a:rPr lang="en-US"/>
              <a:pPr/>
              <a:t>25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3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9613"/>
            <a:ext cx="6180138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892" y="4400667"/>
            <a:ext cx="5145247" cy="4116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7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53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92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223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</p:spPr>
        <p:txBody>
          <a:bodyPr lIns="92822" tIns="46411" rIns="92822" bIns="46411"/>
          <a:lstStyle/>
          <a:p>
            <a:fld id="{A3834945-3BBD-46F0-964C-854BCAC1515D}" type="slidenum">
              <a:rPr lang="en-US"/>
              <a:pPr/>
              <a:t>90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/>
        </p:spPr>
        <p:txBody>
          <a:bodyPr lIns="92822" tIns="46411" rIns="92822" bIns="46411"/>
          <a:lstStyle/>
          <a:p>
            <a:pPr eaLnBrk="1" hangingPunct="1"/>
            <a:r>
              <a:rPr lang="en-US"/>
              <a:t>Why do we need Ambient Occlusion? </a:t>
            </a:r>
          </a:p>
          <a:p>
            <a:pPr eaLnBrk="1" hangingPunct="1"/>
            <a:r>
              <a:rPr lang="en-US"/>
              <a:t>Ambient occlusion is…. but….</a:t>
            </a:r>
          </a:p>
        </p:txBody>
      </p:sp>
    </p:spTree>
    <p:extLst>
      <p:ext uri="{BB962C8B-B14F-4D97-AF65-F5344CB8AC3E}">
        <p14:creationId xmlns:p14="http://schemas.microsoft.com/office/powerpoint/2010/main" val="4002705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noFill/>
        </p:spPr>
        <p:txBody>
          <a:bodyPr lIns="92822" tIns="46411" rIns="92822" bIns="46411"/>
          <a:lstStyle/>
          <a:p>
            <a:fld id="{ADF20587-175A-4D93-B5A0-2353351810D3}" type="slidenum">
              <a:rPr lang="en-US"/>
              <a:pPr/>
              <a:t>91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8038" cy="3463925"/>
          </a:xfrm>
          <a:prstGeom prst="rect">
            <a:avLst/>
          </a:prstGeo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/>
        </p:spPr>
        <p:txBody>
          <a:bodyPr lIns="92822" tIns="46411" rIns="92822" bIns="46411"/>
          <a:lstStyle/>
          <a:p>
            <a:pPr eaLnBrk="1" hangingPunct="1"/>
            <a:r>
              <a:rPr lang="en-US" dirty="0"/>
              <a:t>can see hi level structures like alpha helixes!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89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A37AD-A4BB-42EF-B371-A4020AAD8970}" type="slidenum">
              <a:rPr lang="en-US"/>
              <a:pPr/>
              <a:t>95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EEF35-6987-4257-844F-B014240805AA}" type="slidenum">
              <a:rPr lang="en-US"/>
              <a:pPr/>
              <a:t>100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9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1FDBE-4EE2-4DCD-8E72-6E4A8EF8DBBB}" type="slidenum">
              <a:rPr lang="en-US"/>
              <a:pPr/>
              <a:t>101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52B83-4443-4C63-B9F6-4F3EC9C00464}" type="slidenum">
              <a:rPr lang="en-US"/>
              <a:pPr/>
              <a:t>5</a:t>
            </a:fld>
            <a:endParaRPr lang="en-US"/>
          </a:p>
        </p:txBody>
      </p:sp>
      <p:sp>
        <p:nvSpPr>
          <p:cNvPr id="304130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5C8FC0C2-997A-43C6-955F-39EF8205AC63}" type="slidenum">
              <a:rPr lang="en-US" sz="1200">
                <a:cs typeface="Arial" charset="0"/>
              </a:rPr>
              <a:pPr algn="r"/>
              <a:t>5</a:t>
            </a:fld>
            <a:endParaRPr lang="en-US" sz="1200" dirty="0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0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B7D5F-B35C-4F8A-ADCF-6C1D5BF1B0CB}" type="slidenum">
              <a:rPr lang="en-US"/>
              <a:pPr/>
              <a:t>102</a:t>
            </a:fld>
            <a:endParaRPr lang="en-US"/>
          </a:p>
        </p:txBody>
      </p:sp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6AFD17F6-F0C4-4B53-A08D-4B520689D548}" type="slidenum">
              <a:rPr lang="en-US" sz="1200">
                <a:cs typeface="Arial" charset="0"/>
              </a:rPr>
              <a:pPr algn="r"/>
              <a:t>102</a:t>
            </a:fld>
            <a:endParaRPr lang="en-US" sz="1200" dirty="0">
              <a:cs typeface="Arial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9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63401-5D28-4A9D-A2C4-4A076E1299F3}" type="slidenum">
              <a:rPr lang="en-US"/>
              <a:pPr/>
              <a:t>103</a:t>
            </a:fld>
            <a:endParaRPr lang="en-US"/>
          </a:p>
        </p:txBody>
      </p:sp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2206ADF1-D9FB-4B89-AE91-C4F961CE0A0F}" type="slidenum">
              <a:rPr lang="en-US" sz="1200">
                <a:cs typeface="Arial" charset="0"/>
              </a:rPr>
              <a:pPr algn="r"/>
              <a:t>103</a:t>
            </a:fld>
            <a:endParaRPr lang="en-US" sz="1200" dirty="0">
              <a:cs typeface="Arial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07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7A47B-6946-4098-B2D2-10456D95D106}" type="slidenum">
              <a:rPr lang="en-US"/>
              <a:pPr/>
              <a:t>104</a:t>
            </a:fld>
            <a:endParaRPr lang="en-US"/>
          </a:p>
        </p:txBody>
      </p:sp>
      <p:sp>
        <p:nvSpPr>
          <p:cNvPr id="326658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4F839D77-57AE-4670-BE6C-E3F57D6D5797}" type="slidenum">
              <a:rPr lang="en-US" sz="1200">
                <a:cs typeface="Arial" charset="0"/>
              </a:rPr>
              <a:pPr algn="r"/>
              <a:t>104</a:t>
            </a:fld>
            <a:endParaRPr lang="en-US" sz="1200" dirty="0">
              <a:cs typeface="Arial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EE46B-6123-44F7-942A-1FE8D69CFA70}" type="slidenum">
              <a:rPr lang="en-US"/>
              <a:pPr/>
              <a:t>105</a:t>
            </a:fld>
            <a:endParaRPr lang="en-US"/>
          </a:p>
        </p:txBody>
      </p:sp>
      <p:sp>
        <p:nvSpPr>
          <p:cNvPr id="328706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6B0172B0-BFF2-4656-B796-5E7E86F8BDFE}" type="slidenum">
              <a:rPr lang="en-US" sz="1200">
                <a:cs typeface="Arial" charset="0"/>
              </a:rPr>
              <a:pPr algn="r"/>
              <a:t>105</a:t>
            </a:fld>
            <a:endParaRPr lang="en-US" sz="1200" dirty="0">
              <a:cs typeface="Arial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8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27DC8-46FC-4A55-B6EA-9AF95700C8BD}" type="slidenum">
              <a:rPr lang="en-US"/>
              <a:pPr/>
              <a:t>106</a:t>
            </a:fld>
            <a:endParaRPr lang="en-US"/>
          </a:p>
        </p:txBody>
      </p:sp>
      <p:sp>
        <p:nvSpPr>
          <p:cNvPr id="330754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A2F06967-3D27-4A92-AEDD-EEAFECE30047}" type="slidenum">
              <a:rPr lang="en-US" sz="1200">
                <a:cs typeface="Arial" charset="0"/>
              </a:rPr>
              <a:pPr algn="r"/>
              <a:t>106</a:t>
            </a:fld>
            <a:endParaRPr lang="en-US" sz="1200" dirty="0">
              <a:cs typeface="Arial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0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C6EB-3923-43AC-A94E-8FBA560DB4D6}" type="slidenum">
              <a:rPr lang="en-US"/>
              <a:pPr/>
              <a:t>107</a:t>
            </a:fld>
            <a:endParaRPr lang="en-US"/>
          </a:p>
        </p:txBody>
      </p:sp>
      <p:sp>
        <p:nvSpPr>
          <p:cNvPr id="332802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2E43276A-F4DC-441C-82D0-D2D56E321086}" type="slidenum">
              <a:rPr lang="en-US" sz="1200">
                <a:cs typeface="Arial" charset="0"/>
              </a:rPr>
              <a:pPr algn="r"/>
              <a:t>107</a:t>
            </a:fld>
            <a:endParaRPr lang="en-US" sz="1200" dirty="0">
              <a:cs typeface="Arial" charset="0"/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4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AB0B-C1BB-46F9-9E55-2271216FF1CA}" type="slidenum">
              <a:rPr lang="en-US"/>
              <a:pPr/>
              <a:t>108</a:t>
            </a:fld>
            <a:endParaRPr lang="en-US"/>
          </a:p>
        </p:txBody>
      </p:sp>
      <p:sp>
        <p:nvSpPr>
          <p:cNvPr id="334850" name="Rectangle 7"/>
          <p:cNvSpPr txBox="1">
            <a:spLocks noGrp="1" noChangeArrowheads="1"/>
          </p:cNvSpPr>
          <p:nvPr/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8" tIns="46469" rIns="92938" bIns="46469" anchor="b"/>
          <a:lstStyle/>
          <a:p>
            <a:pPr algn="r"/>
            <a:fld id="{D42AE8D8-6525-4A85-9D9D-68AE0B8E0169}" type="slidenum">
              <a:rPr lang="en-US" sz="1200">
                <a:cs typeface="Arial" charset="0"/>
              </a:rPr>
              <a:pPr algn="r"/>
              <a:t>108</a:t>
            </a:fld>
            <a:endParaRPr lang="en-US" sz="1200" dirty="0">
              <a:cs typeface="Arial" charset="0"/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147638"/>
            <a:ext cx="4616450" cy="3462337"/>
          </a:xfrm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3" y="3708862"/>
            <a:ext cx="6870841" cy="4834507"/>
          </a:xfrm>
        </p:spPr>
        <p:txBody>
          <a:bodyPr lIns="92938" tIns="46469" rIns="92938" bIns="4646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41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FCED1-13A8-4051-B227-89D93DB848A2}" type="slidenum">
              <a:rPr lang="en-US"/>
              <a:pPr/>
              <a:t>109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2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FA8C7-FC14-4389-AC0B-98221BDC9D21}" type="slidenum">
              <a:rPr lang="en-US"/>
              <a:pPr/>
              <a:t>116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6AA05-C07E-4794-B42E-BA8834D35B3B}" type="slidenum">
              <a:rPr lang="en-US"/>
              <a:pPr/>
              <a:t>6</a:t>
            </a:fld>
            <a:endParaRPr lang="en-US"/>
          </a:p>
        </p:txBody>
      </p:sp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65AEEB9F-D3D5-497E-B9FF-9CE20C5D239D}" type="slidenum">
              <a:rPr lang="en-US" sz="1200">
                <a:cs typeface="Arial" charset="0"/>
              </a:rPr>
              <a:pPr algn="r"/>
              <a:t>6</a:t>
            </a:fld>
            <a:endParaRPr lang="en-US" sz="1200" dirty="0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49743-EF09-4786-9409-2FDF20AADAA6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DB443919-9AA9-4023-93B6-C018A01B0F47}" type="slidenum">
              <a:rPr lang="en-US" sz="1200">
                <a:cs typeface="Arial" charset="0"/>
              </a:rPr>
              <a:pPr algn="r"/>
              <a:t>7</a:t>
            </a:fld>
            <a:endParaRPr lang="en-US" sz="1200" dirty="0">
              <a:cs typeface="Arial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B8F20-CD6C-4A3E-880C-4F725B7AF796}" type="slidenum">
              <a:rPr lang="en-US"/>
              <a:pPr/>
              <a:t>8</a:t>
            </a:fld>
            <a:endParaRPr lang="en-US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DC98CB39-6F74-4D1A-94BE-D932318D3ABA}" type="slidenum">
              <a:rPr lang="en-US" sz="1200">
                <a:cs typeface="Arial" charset="0"/>
              </a:rPr>
              <a:pPr algn="r"/>
              <a:t>8</a:t>
            </a:fld>
            <a:endParaRPr lang="en-US" sz="12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22DB6-AC04-4501-9F1A-2CC1C4B61402}" type="slidenum">
              <a:rPr lang="en-US"/>
              <a:pPr/>
              <a:t>9</a:t>
            </a:fld>
            <a:endParaRPr lang="en-US"/>
          </a:p>
        </p:txBody>
      </p:sp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8D40A491-0C40-4993-ADE0-A3AD14934F6D}" type="slidenum">
              <a:rPr lang="en-US" sz="1200">
                <a:cs typeface="Arial" charset="0"/>
              </a:rPr>
              <a:pPr algn="r"/>
              <a:t>9</a:t>
            </a:fld>
            <a:endParaRPr lang="en-US" sz="1200" dirty="0">
              <a:cs typeface="Arial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E6641-59A1-4E2B-83AD-B8346CF01349}" type="slidenum">
              <a:rPr lang="en-US"/>
              <a:pPr/>
              <a:t>11</a:t>
            </a:fld>
            <a:endParaRPr lang="en-US"/>
          </a:p>
        </p:txBody>
      </p:sp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3023538D-A3C5-4FD5-933B-ACEE984D06F1}" type="slidenum">
              <a:rPr lang="en-US" sz="1200">
                <a:cs typeface="Arial" charset="0"/>
              </a:rPr>
              <a:pPr algn="r"/>
              <a:t>11</a:t>
            </a:fld>
            <a:endParaRPr lang="en-US" sz="1200" dirty="0">
              <a:cs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4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9613"/>
            <a:ext cx="4637088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892" y="4400667"/>
            <a:ext cx="5145247" cy="4116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5BB93-D1B5-4EEF-BD3B-618222708AFF}" type="slidenum">
              <a:rPr lang="en-US"/>
              <a:pPr/>
              <a:t>15</a:t>
            </a:fld>
            <a:endParaRPr lang="en-US"/>
          </a:p>
        </p:txBody>
      </p:sp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6698C306-6FD3-42A1-9D0E-881635FED435}" type="slidenum">
              <a:rPr lang="en-US" sz="1200">
                <a:cs typeface="Arial" charset="0"/>
              </a:rPr>
              <a:pPr algn="r"/>
              <a:t>15</a:t>
            </a:fld>
            <a:endParaRPr lang="en-US" sz="1200" dirty="0">
              <a:cs typeface="Arial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146050"/>
            <a:ext cx="6156325" cy="3463925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2D30CFEA-46D0-45B3-ACF3-3E58C26758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488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28600"/>
            <a:ext cx="11353800" cy="750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1" y="1417638"/>
            <a:ext cx="5526617" cy="221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417638"/>
            <a:ext cx="5528733" cy="221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020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T1zorxNEZk?start=700&amp;feature=oembed" TargetMode="External"/><Relationship Id="rId4" Type="http://schemas.openxmlformats.org/officeDocument/2006/relationships/hyperlink" Target="https://www.youtube.com/watch?v=1T1zorxNEZk" TargetMode="Externa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9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/win32/dxtecharts/cascaded-shadow-maps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unity.com/technology/lighting-tips-for-mobile-game-developmen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6FE7-6614-49A7-A983-39F4CE35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be Lost w/o Shadows</a:t>
            </a:r>
          </a:p>
        </p:txBody>
      </p:sp>
      <p:pic>
        <p:nvPicPr>
          <p:cNvPr id="7" name="Online Media 6" title="Unity Tutorial : Blob Shadow using Projection">
            <a:hlinkClick r:id="" action="ppaction://media"/>
            <a:extLst>
              <a:ext uri="{FF2B5EF4-FFF2-40B4-BE49-F238E27FC236}">
                <a16:creationId xmlns:a16="http://schemas.microsoft.com/office/drawing/2014/main" id="{672E6106-F6D8-4112-AA38-8BB2BD91EB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988" y="1600200"/>
            <a:ext cx="7821612" cy="441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445169-8CEF-401D-B6FE-A63B5C48B52C}"/>
              </a:ext>
            </a:extLst>
          </p:cNvPr>
          <p:cNvSpPr txBox="1"/>
          <p:nvPr/>
        </p:nvSpPr>
        <p:spPr>
          <a:xfrm>
            <a:off x="647700" y="6290846"/>
            <a:ext cx="1089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effectLst/>
                <a:latin typeface="Roboto" panose="02000000000000000000" pitchFamily="2" charset="0"/>
              </a:rPr>
              <a:t>Blob Shadow using Projection </a:t>
            </a:r>
            <a:r>
              <a:rPr lang="en-US" sz="1600" dirty="0">
                <a:hlinkClick r:id="rId4"/>
              </a:rPr>
              <a:t>https://www.youtube.com/watch?v=1T1zorxNEZk</a:t>
            </a:r>
            <a:r>
              <a:rPr lang="en-US" sz="1600" dirty="0"/>
              <a:t> - Start at 11:40 and end at 12:40</a:t>
            </a:r>
          </a:p>
        </p:txBody>
      </p:sp>
    </p:spTree>
    <p:extLst>
      <p:ext uri="{BB962C8B-B14F-4D97-AF65-F5344CB8AC3E}">
        <p14:creationId xmlns:p14="http://schemas.microsoft.com/office/powerpoint/2010/main" val="17103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28467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tabLst>
                <a:tab pos="2117725" algn="l"/>
              </a:tabLst>
            </a:pPr>
            <a:r>
              <a:rPr lang="en-US"/>
              <a:t>Two-pass </a:t>
            </a:r>
            <a:r>
              <a:rPr lang="en-US" i="1"/>
              <a:t>z</a:t>
            </a:r>
            <a:r>
              <a:rPr lang="en-US"/>
              <a:t>-buffer algorithm:</a:t>
            </a:r>
          </a:p>
          <a:p>
            <a:pPr marL="571500" lvl="1" indent="-228600">
              <a:tabLst>
                <a:tab pos="2117725" algn="l"/>
              </a:tabLst>
            </a:pPr>
            <a:r>
              <a:rPr lang="en-US"/>
              <a:t>Need to convert points from </a:t>
            </a:r>
          </a:p>
          <a:p>
            <a:pPr marL="571500" lvl="1" indent="-228600">
              <a:buNone/>
              <a:tabLst>
                <a:tab pos="2117725" algn="l"/>
              </a:tabLst>
            </a:pPr>
            <a:r>
              <a:rPr lang="en-US"/>
              <a:t>	world-space to light-space:</a:t>
            </a:r>
          </a:p>
        </p:txBody>
      </p:sp>
      <p:sp>
        <p:nvSpPr>
          <p:cNvPr id="284677" name="AutoShape 5"/>
          <p:cNvSpPr>
            <a:spLocks noChangeArrowheads="1"/>
          </p:cNvSpPr>
          <p:nvPr/>
        </p:nvSpPr>
        <p:spPr bwMode="auto">
          <a:xfrm>
            <a:off x="7696201" y="2579687"/>
            <a:ext cx="1736725" cy="795338"/>
          </a:xfrm>
          <a:custGeom>
            <a:avLst/>
            <a:gdLst>
              <a:gd name="T0" fmla="*/ 40 w 21600"/>
              <a:gd name="T1" fmla="*/ 4 h 21600"/>
              <a:gd name="T2" fmla="*/ 21 w 21600"/>
              <a:gd name="T3" fmla="*/ 8 h 21600"/>
              <a:gd name="T4" fmla="*/ 2 w 21600"/>
              <a:gd name="T5" fmla="*/ 4 h 21600"/>
              <a:gd name="T6" fmla="*/ 2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38 w 21600"/>
              <a:gd name="T13" fmla="*/ 3033 h 21600"/>
              <a:gd name="T14" fmla="*/ 18563 w 21600"/>
              <a:gd name="T15" fmla="*/ 1856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75" y="21600"/>
                </a:lnTo>
                <a:lnTo>
                  <a:pt x="191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78" name="AutoShape 6"/>
          <p:cNvSpPr>
            <a:spLocks noChangeArrowheads="1"/>
          </p:cNvSpPr>
          <p:nvPr/>
        </p:nvSpPr>
        <p:spPr bwMode="auto">
          <a:xfrm rot="-5400000">
            <a:off x="8361364" y="2024063"/>
            <a:ext cx="369887" cy="1389063"/>
          </a:xfrm>
          <a:prstGeom prst="can">
            <a:avLst>
              <a:gd name="adj" fmla="val 0"/>
            </a:avLst>
          </a:prstGeom>
          <a:gradFill rotWithShape="0">
            <a:gsLst>
              <a:gs pos="0">
                <a:srgbClr val="000082"/>
              </a:gs>
              <a:gs pos="50000">
                <a:srgbClr val="0047F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51239" name="AutoShape 7"/>
          <p:cNvSpPr>
            <a:spLocks noChangeArrowheads="1"/>
          </p:cNvSpPr>
          <p:nvPr/>
        </p:nvSpPr>
        <p:spPr bwMode="auto">
          <a:xfrm>
            <a:off x="8216901" y="1897062"/>
            <a:ext cx="347663" cy="1385888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50000">
                <a:schemeClr val="folHlink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>
            <a:off x="7315200" y="4191000"/>
            <a:ext cx="2698750" cy="990600"/>
          </a:xfrm>
          <a:prstGeom prst="parallelogram">
            <a:avLst>
              <a:gd name="adj" fmla="val 1001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1" name="AutoShape 9"/>
          <p:cNvSpPr>
            <a:spLocks noChangeArrowheads="1"/>
          </p:cNvSpPr>
          <p:nvPr/>
        </p:nvSpPr>
        <p:spPr bwMode="auto">
          <a:xfrm rot="-5400000">
            <a:off x="8174832" y="4012407"/>
            <a:ext cx="288925" cy="1547812"/>
          </a:xfrm>
          <a:custGeom>
            <a:avLst/>
            <a:gdLst>
              <a:gd name="T0" fmla="*/ 3461241 w 21600"/>
              <a:gd name="T1" fmla="*/ 55456525 h 21600"/>
              <a:gd name="T2" fmla="*/ 1932360 w 21600"/>
              <a:gd name="T3" fmla="*/ 110913051 h 21600"/>
              <a:gd name="T4" fmla="*/ 403465 w 21600"/>
              <a:gd name="T5" fmla="*/ 55456525 h 21600"/>
              <a:gd name="T6" fmla="*/ 19323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5 w 21600"/>
              <a:gd name="T13" fmla="*/ 4055 h 21600"/>
              <a:gd name="T14" fmla="*/ 17545 w 21600"/>
              <a:gd name="T15" fmla="*/ 175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09" y="21600"/>
                </a:lnTo>
                <a:lnTo>
                  <a:pt x="170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2" name="Freeform 10"/>
          <p:cNvSpPr>
            <a:spLocks/>
          </p:cNvSpPr>
          <p:nvPr/>
        </p:nvSpPr>
        <p:spPr bwMode="auto">
          <a:xfrm>
            <a:off x="7519988" y="4613275"/>
            <a:ext cx="361950" cy="361950"/>
          </a:xfrm>
          <a:custGeom>
            <a:avLst/>
            <a:gdLst>
              <a:gd name="T0" fmla="*/ 0 w 228"/>
              <a:gd name="T1" fmla="*/ 361950 h 228"/>
              <a:gd name="T2" fmla="*/ 361950 w 228"/>
              <a:gd name="T3" fmla="*/ 0 h 228"/>
              <a:gd name="T4" fmla="*/ 20638 w 228"/>
              <a:gd name="T5" fmla="*/ 3175 h 228"/>
              <a:gd name="T6" fmla="*/ 0 w 228"/>
              <a:gd name="T7" fmla="*/ 36195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8"/>
              <a:gd name="T14" fmla="*/ 228 w 228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8">
                <a:moveTo>
                  <a:pt x="0" y="228"/>
                </a:moveTo>
                <a:lnTo>
                  <a:pt x="228" y="0"/>
                </a:lnTo>
                <a:lnTo>
                  <a:pt x="13" y="2"/>
                </a:lnTo>
                <a:lnTo>
                  <a:pt x="0" y="228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3" name="Freeform 11"/>
          <p:cNvSpPr>
            <a:spLocks/>
          </p:cNvSpPr>
          <p:nvPr/>
        </p:nvSpPr>
        <p:spPr bwMode="auto">
          <a:xfrm>
            <a:off x="7367589" y="4283076"/>
            <a:ext cx="1400175" cy="847725"/>
          </a:xfrm>
          <a:custGeom>
            <a:avLst/>
            <a:gdLst>
              <a:gd name="T0" fmla="*/ 642938 w 882"/>
              <a:gd name="T1" fmla="*/ 823913 h 534"/>
              <a:gd name="T2" fmla="*/ 0 w 882"/>
              <a:gd name="T3" fmla="*/ 847725 h 534"/>
              <a:gd name="T4" fmla="*/ 846138 w 882"/>
              <a:gd name="T5" fmla="*/ 0 h 534"/>
              <a:gd name="T6" fmla="*/ 1400175 w 882"/>
              <a:gd name="T7" fmla="*/ 69850 h 534"/>
              <a:gd name="T8" fmla="*/ 642938 w 882"/>
              <a:gd name="T9" fmla="*/ 82391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534"/>
              <a:gd name="T17" fmla="*/ 882 w 882"/>
              <a:gd name="T18" fmla="*/ 534 h 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534">
                <a:moveTo>
                  <a:pt x="405" y="519"/>
                </a:moveTo>
                <a:lnTo>
                  <a:pt x="0" y="534"/>
                </a:lnTo>
                <a:lnTo>
                  <a:pt x="533" y="0"/>
                </a:lnTo>
                <a:lnTo>
                  <a:pt x="882" y="44"/>
                </a:lnTo>
                <a:lnTo>
                  <a:pt x="405" y="519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4" name="AutoShape 12"/>
          <p:cNvSpPr>
            <a:spLocks noChangeArrowheads="1"/>
          </p:cNvSpPr>
          <p:nvPr/>
        </p:nvSpPr>
        <p:spPr bwMode="auto">
          <a:xfrm>
            <a:off x="7315200" y="4191000"/>
            <a:ext cx="2698750" cy="990600"/>
          </a:xfrm>
          <a:prstGeom prst="parallelogram">
            <a:avLst>
              <a:gd name="adj" fmla="val 100158"/>
            </a:avLst>
          </a:prstGeom>
          <a:noFill/>
          <a:ln w="9525">
            <a:solidFill>
              <a:srgbClr val="783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5" name="AutoShape 13"/>
          <p:cNvSpPr>
            <a:spLocks noChangeArrowheads="1"/>
          </p:cNvSpPr>
          <p:nvPr/>
        </p:nvSpPr>
        <p:spPr bwMode="auto">
          <a:xfrm rot="-8088964">
            <a:off x="8224044" y="3926681"/>
            <a:ext cx="304800" cy="1319212"/>
          </a:xfrm>
          <a:prstGeom prst="can">
            <a:avLst>
              <a:gd name="adj" fmla="val 86442"/>
            </a:avLst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6" name="Freeform 14"/>
          <p:cNvSpPr>
            <a:spLocks/>
          </p:cNvSpPr>
          <p:nvPr/>
        </p:nvSpPr>
        <p:spPr bwMode="auto">
          <a:xfrm>
            <a:off x="7981951" y="4370388"/>
            <a:ext cx="576263" cy="525463"/>
          </a:xfrm>
          <a:custGeom>
            <a:avLst/>
            <a:gdLst>
              <a:gd name="T0" fmla="*/ 307975 w 363"/>
              <a:gd name="T1" fmla="*/ 525463 h 331"/>
              <a:gd name="T2" fmla="*/ 322263 w 363"/>
              <a:gd name="T3" fmla="*/ 400050 h 331"/>
              <a:gd name="T4" fmla="*/ 244475 w 363"/>
              <a:gd name="T5" fmla="*/ 309563 h 331"/>
              <a:gd name="T6" fmla="*/ 122238 w 363"/>
              <a:gd name="T7" fmla="*/ 301625 h 331"/>
              <a:gd name="T8" fmla="*/ 36513 w 363"/>
              <a:gd name="T9" fmla="*/ 355600 h 331"/>
              <a:gd name="T10" fmla="*/ 341313 w 363"/>
              <a:gd name="T11" fmla="*/ 49213 h 331"/>
              <a:gd name="T12" fmla="*/ 488950 w 363"/>
              <a:gd name="T13" fmla="*/ 39688 h 331"/>
              <a:gd name="T14" fmla="*/ 569913 w 363"/>
              <a:gd name="T15" fmla="*/ 153988 h 331"/>
              <a:gd name="T16" fmla="*/ 523875 w 363"/>
              <a:gd name="T17" fmla="*/ 307975 h 331"/>
              <a:gd name="T18" fmla="*/ 307975 w 363"/>
              <a:gd name="T19" fmla="*/ 525463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31"/>
              <a:gd name="T32" fmla="*/ 363 w 36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31">
                <a:moveTo>
                  <a:pt x="194" y="331"/>
                </a:moveTo>
                <a:cubicBezTo>
                  <a:pt x="213" y="304"/>
                  <a:pt x="210" y="275"/>
                  <a:pt x="203" y="252"/>
                </a:cubicBezTo>
                <a:cubicBezTo>
                  <a:pt x="196" y="229"/>
                  <a:pt x="175" y="205"/>
                  <a:pt x="154" y="195"/>
                </a:cubicBezTo>
                <a:cubicBezTo>
                  <a:pt x="133" y="185"/>
                  <a:pt x="99" y="185"/>
                  <a:pt x="77" y="190"/>
                </a:cubicBezTo>
                <a:cubicBezTo>
                  <a:pt x="55" y="195"/>
                  <a:pt x="0" y="250"/>
                  <a:pt x="23" y="224"/>
                </a:cubicBezTo>
                <a:cubicBezTo>
                  <a:pt x="44" y="203"/>
                  <a:pt x="189" y="62"/>
                  <a:pt x="215" y="31"/>
                </a:cubicBezTo>
                <a:cubicBezTo>
                  <a:pt x="241" y="0"/>
                  <a:pt x="284" y="13"/>
                  <a:pt x="308" y="25"/>
                </a:cubicBezTo>
                <a:cubicBezTo>
                  <a:pt x="332" y="36"/>
                  <a:pt x="355" y="69"/>
                  <a:pt x="359" y="97"/>
                </a:cubicBezTo>
                <a:cubicBezTo>
                  <a:pt x="363" y="125"/>
                  <a:pt x="358" y="155"/>
                  <a:pt x="330" y="194"/>
                </a:cubicBezTo>
                <a:cubicBezTo>
                  <a:pt x="305" y="221"/>
                  <a:pt x="212" y="310"/>
                  <a:pt x="194" y="331"/>
                </a:cubicBezTo>
                <a:close/>
              </a:path>
            </a:pathLst>
          </a:custGeom>
          <a:solidFill>
            <a:srgbClr val="000060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7" name="AutoShape 15"/>
          <p:cNvSpPr>
            <a:spLocks noChangeArrowheads="1"/>
          </p:cNvSpPr>
          <p:nvPr/>
        </p:nvSpPr>
        <p:spPr bwMode="auto">
          <a:xfrm rot="-8088964">
            <a:off x="8224044" y="3926681"/>
            <a:ext cx="304800" cy="1319212"/>
          </a:xfrm>
          <a:prstGeom prst="can">
            <a:avLst>
              <a:gd name="adj" fmla="val 8644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8" name="AutoShape 16"/>
          <p:cNvSpPr>
            <a:spLocks noChangeArrowheads="1"/>
          </p:cNvSpPr>
          <p:nvPr/>
        </p:nvSpPr>
        <p:spPr bwMode="auto">
          <a:xfrm>
            <a:off x="8947150" y="3725862"/>
            <a:ext cx="304800" cy="1143000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2562226" y="3286126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World Space</a:t>
            </a:r>
          </a:p>
        </p:txBody>
      </p:sp>
      <p:sp>
        <p:nvSpPr>
          <p:cNvPr id="284690" name="Text Box 18"/>
          <p:cNvSpPr txBox="1">
            <a:spLocks noChangeArrowheads="1"/>
          </p:cNvSpPr>
          <p:nvPr/>
        </p:nvSpPr>
        <p:spPr bwMode="auto">
          <a:xfrm>
            <a:off x="5181600" y="3276601"/>
            <a:ext cx="140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Light Space</a:t>
            </a:r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2667001" y="4724401"/>
            <a:ext cx="124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Eye Space</a:t>
            </a:r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>
            <a:off x="4114801" y="3505201"/>
            <a:ext cx="1038225" cy="95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3200400" y="3733800"/>
            <a:ext cx="0" cy="9906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4" name="Line 22"/>
          <p:cNvSpPr>
            <a:spLocks noChangeShapeType="1"/>
          </p:cNvSpPr>
          <p:nvPr/>
        </p:nvSpPr>
        <p:spPr bwMode="auto">
          <a:xfrm flipV="1">
            <a:off x="3429000" y="3733800"/>
            <a:ext cx="0" cy="9906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5" name="Text Box 23"/>
          <p:cNvSpPr txBox="1">
            <a:spLocks noChangeArrowheads="1"/>
          </p:cNvSpPr>
          <p:nvPr/>
        </p:nvSpPr>
        <p:spPr bwMode="auto">
          <a:xfrm>
            <a:off x="3352800" y="4038601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endParaRPr lang="en-US" i="1" baseline="-25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696" name="Text Box 24"/>
          <p:cNvSpPr txBox="1">
            <a:spLocks noChangeArrowheads="1"/>
          </p:cNvSpPr>
          <p:nvPr/>
        </p:nvSpPr>
        <p:spPr bwMode="auto">
          <a:xfrm>
            <a:off x="2773363" y="40401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>
                <a:solidFill>
                  <a:srgbClr val="00008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3733800" y="3657600"/>
            <a:ext cx="1676400" cy="10668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4698" name="Text Box 26"/>
          <p:cNvSpPr txBox="1">
            <a:spLocks noChangeArrowheads="1"/>
          </p:cNvSpPr>
          <p:nvPr/>
        </p:nvSpPr>
        <p:spPr bwMode="auto">
          <a:xfrm>
            <a:off x="2819401" y="5105401"/>
            <a:ext cx="351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= viewing transformation</a:t>
            </a:r>
          </a:p>
          <a:p>
            <a:pPr algn="l"/>
            <a:r>
              <a:rPr lang="en-US" sz="2000" b="1" i="1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L</a:t>
            </a:r>
            <a:r>
              <a:rPr lang="en-US" sz="2000">
                <a:solidFill>
                  <a:srgbClr val="00008C"/>
                </a:solidFill>
                <a:latin typeface="Times New Roman" pitchFamily="18" charset="0"/>
                <a:sym typeface="Wingdings" pitchFamily="2" charset="2"/>
              </a:rPr>
              <a:t> = transformation to light space</a:t>
            </a:r>
            <a:endParaRPr lang="en-US" sz="2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4495800" y="3200401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L</a:t>
            </a:r>
            <a:endParaRPr lang="en-US" i="1" baseline="-25000">
              <a:solidFill>
                <a:srgbClr val="00008C"/>
              </a:solidFill>
              <a:latin typeface="Times New Roman" pitchFamily="18" charset="0"/>
            </a:endParaRPr>
          </a:p>
        </p:txBody>
      </p:sp>
      <p:sp>
        <p:nvSpPr>
          <p:cNvPr id="284700" name="Text Box 28"/>
          <p:cNvSpPr txBox="1">
            <a:spLocks noChangeArrowheads="1"/>
          </p:cNvSpPr>
          <p:nvPr/>
        </p:nvSpPr>
        <p:spPr bwMode="auto">
          <a:xfrm rot="-1934488">
            <a:off x="4114800" y="388620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L</a:t>
            </a:r>
            <a:r>
              <a:rPr lang="en-US" b="1" i="1" baseline="-2500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b="1" i="1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>
                <a:solidFill>
                  <a:srgbClr val="00008C"/>
                </a:solidFill>
                <a:latin typeface="Times New Roman" pitchFamily="18" charset="0"/>
              </a:rPr>
              <a:t>-1</a:t>
            </a:r>
          </a:p>
        </p:txBody>
      </p:sp>
      <p:sp>
        <p:nvSpPr>
          <p:cNvPr id="284701" name="Text Box 29"/>
          <p:cNvSpPr txBox="1">
            <a:spLocks noChangeArrowheads="1"/>
          </p:cNvSpPr>
          <p:nvPr/>
        </p:nvSpPr>
        <p:spPr bwMode="auto">
          <a:xfrm>
            <a:off x="2895600" y="5791201"/>
            <a:ext cx="1189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p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r>
              <a:rPr lang="en-US" dirty="0">
                <a:solidFill>
                  <a:srgbClr val="00008C"/>
                </a:solidFill>
                <a:latin typeface="Times New Roman" pitchFamily="18" charset="0"/>
              </a:rPr>
              <a:t> = 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L</a:t>
            </a:r>
            <a:r>
              <a:rPr lang="en-US" b="1" i="1" baseline="-25000" dirty="0">
                <a:solidFill>
                  <a:srgbClr val="00008C"/>
                </a:solidFill>
                <a:latin typeface="Times New Roman" pitchFamily="18" charset="0"/>
              </a:rPr>
              <a:t> 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V</a:t>
            </a:r>
            <a:r>
              <a:rPr lang="en-US" baseline="30000" dirty="0">
                <a:solidFill>
                  <a:srgbClr val="00008C"/>
                </a:solidFill>
                <a:latin typeface="Times New Roman" pitchFamily="18" charset="0"/>
              </a:rPr>
              <a:t>-1</a:t>
            </a:r>
            <a:r>
              <a:rPr lang="en-US" b="1" i="1" dirty="0">
                <a:solidFill>
                  <a:srgbClr val="00008C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284702" name="AutoShape 30"/>
          <p:cNvSpPr>
            <a:spLocks noChangeArrowheads="1"/>
          </p:cNvSpPr>
          <p:nvPr/>
        </p:nvSpPr>
        <p:spPr bwMode="auto">
          <a:xfrm rot="-1984899">
            <a:off x="7862889" y="4800600"/>
            <a:ext cx="287337" cy="322262"/>
          </a:xfrm>
          <a:prstGeom prst="flowChartConnector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90800" y="1066800"/>
            <a:ext cx="7010400" cy="5113338"/>
          </a:xfrm>
          <a:noFill/>
        </p:spPr>
      </p:pic>
      <p:sp>
        <p:nvSpPr>
          <p:cNvPr id="287746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Aliasing in Shadow Maps</a:t>
            </a:r>
          </a:p>
        </p:txBody>
      </p:sp>
      <p:sp>
        <p:nvSpPr>
          <p:cNvPr id="287748" name="TextBox 4"/>
          <p:cNvSpPr txBox="1">
            <a:spLocks noChangeArrowheads="1"/>
          </p:cNvSpPr>
          <p:nvPr/>
        </p:nvSpPr>
        <p:spPr bwMode="auto">
          <a:xfrm>
            <a:off x="2590801" y="5943600"/>
            <a:ext cx="692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pic>
        <p:nvPicPr>
          <p:cNvPr id="321540" name="Picture 4" descr="robotSt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6601" y="1774826"/>
            <a:ext cx="39401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1" name="Picture 5" descr="robot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74825"/>
            <a:ext cx="3930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1905001" y="5699126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6140450" y="5699126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Reference image</a:t>
            </a:r>
          </a:p>
        </p:txBody>
      </p:sp>
    </p:spTree>
  </p:cSld>
  <p:clrMapOvr>
    <a:masterClrMapping/>
  </p:clrMapOvr>
  <p:transition advTm="10265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8" descr="robotLog"/>
          <p:cNvPicPr>
            <a:picLocks noChangeAspect="1" noChangeArrowheads="1"/>
          </p:cNvPicPr>
          <p:nvPr/>
        </p:nvPicPr>
        <p:blipFill>
          <a:blip r:embed="rId3"/>
          <a:srcRect l="23039" t="64000" r="40961"/>
          <a:stretch>
            <a:fillRect/>
          </a:stretch>
        </p:blipFill>
        <p:spPr bwMode="auto">
          <a:xfrm>
            <a:off x="6248401" y="1779588"/>
            <a:ext cx="39401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588" name="Picture 7" descr="robotStd"/>
          <p:cNvPicPr>
            <a:picLocks noChangeAspect="1" noChangeArrowheads="1"/>
          </p:cNvPicPr>
          <p:nvPr/>
        </p:nvPicPr>
        <p:blipFill>
          <a:blip r:embed="rId4"/>
          <a:srcRect l="23039" t="64000" r="40961"/>
          <a:stretch>
            <a:fillRect/>
          </a:stretch>
        </p:blipFill>
        <p:spPr bwMode="auto">
          <a:xfrm>
            <a:off x="2003426" y="1774826"/>
            <a:ext cx="3940175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3590" name="Text Box 5"/>
          <p:cNvSpPr txBox="1">
            <a:spLocks noChangeArrowheads="1"/>
          </p:cNvSpPr>
          <p:nvPr/>
        </p:nvSpPr>
        <p:spPr bwMode="auto">
          <a:xfrm>
            <a:off x="2438401" y="5715001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23591" name="Text Box 6"/>
          <p:cNvSpPr txBox="1">
            <a:spLocks noChangeArrowheads="1"/>
          </p:cNvSpPr>
          <p:nvPr/>
        </p:nvSpPr>
        <p:spPr bwMode="auto">
          <a:xfrm>
            <a:off x="6629400" y="5715001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Reference image</a:t>
            </a:r>
          </a:p>
        </p:txBody>
      </p:sp>
    </p:spTree>
  </p:cSld>
  <p:clrMapOvr>
    <a:masterClrMapping/>
  </p:clrMapOvr>
  <p:transition advTm="13978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38675" y="2543175"/>
            <a:ext cx="2159000" cy="2540000"/>
            <a:chOff x="1962" y="1602"/>
            <a:chExt cx="1360" cy="1600"/>
          </a:xfrm>
        </p:grpSpPr>
        <p:sp>
          <p:nvSpPr>
            <p:cNvPr id="325636" name="Rectangle 3"/>
            <p:cNvSpPr>
              <a:spLocks noChangeArrowheads="1"/>
            </p:cNvSpPr>
            <p:nvPr/>
          </p:nvSpPr>
          <p:spPr bwMode="auto">
            <a:xfrm rot="3161345">
              <a:off x="2030" y="1962"/>
              <a:ext cx="116" cy="252"/>
            </a:xfrm>
            <a:prstGeom prst="rect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7" name="Oval 4"/>
            <p:cNvSpPr>
              <a:spLocks noChangeArrowheads="1"/>
            </p:cNvSpPr>
            <p:nvPr/>
          </p:nvSpPr>
          <p:spPr bwMode="auto">
            <a:xfrm>
              <a:off x="2832" y="2583"/>
              <a:ext cx="164" cy="354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8" name="Oval 5"/>
            <p:cNvSpPr>
              <a:spLocks noChangeArrowheads="1"/>
            </p:cNvSpPr>
            <p:nvPr/>
          </p:nvSpPr>
          <p:spPr bwMode="auto">
            <a:xfrm rot="6837750">
              <a:off x="2198" y="2943"/>
              <a:ext cx="164" cy="354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5639" name="Freeform 6"/>
            <p:cNvSpPr>
              <a:spLocks/>
            </p:cNvSpPr>
            <p:nvPr/>
          </p:nvSpPr>
          <p:spPr bwMode="auto">
            <a:xfrm rot="20516519">
              <a:off x="3206" y="1602"/>
              <a:ext cx="116" cy="252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564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5641" name="Oval 27"/>
          <p:cNvSpPr>
            <a:spLocks noChangeArrowheads="1"/>
          </p:cNvSpPr>
          <p:nvPr/>
        </p:nvSpPr>
        <p:spPr bwMode="auto">
          <a:xfrm>
            <a:off x="5802313" y="5624185"/>
            <a:ext cx="120650" cy="56263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5642" name="Text Box 28"/>
          <p:cNvSpPr txBox="1">
            <a:spLocks noChangeArrowheads="1"/>
          </p:cNvSpPr>
          <p:nvPr/>
        </p:nvSpPr>
        <p:spPr bwMode="auto">
          <a:xfrm>
            <a:off x="5091113" y="5692776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5643" name="Text Box 29"/>
          <p:cNvSpPr txBox="1">
            <a:spLocks noChangeArrowheads="1"/>
          </p:cNvSpPr>
          <p:nvPr/>
        </p:nvSpPr>
        <p:spPr bwMode="auto">
          <a:xfrm>
            <a:off x="2655888" y="3810001"/>
            <a:ext cx="982662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objects</a:t>
            </a:r>
          </a:p>
        </p:txBody>
      </p:sp>
      <p:sp>
        <p:nvSpPr>
          <p:cNvPr id="325644" name="Line 31"/>
          <p:cNvSpPr>
            <a:spLocks noChangeShapeType="1"/>
          </p:cNvSpPr>
          <p:nvPr/>
        </p:nvSpPr>
        <p:spPr bwMode="auto">
          <a:xfrm flipV="1">
            <a:off x="3733800" y="3581400"/>
            <a:ext cx="6858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5645" name="Line 32"/>
          <p:cNvSpPr>
            <a:spLocks noChangeShapeType="1"/>
          </p:cNvSpPr>
          <p:nvPr/>
        </p:nvSpPr>
        <p:spPr bwMode="auto">
          <a:xfrm>
            <a:off x="3733800" y="4038600"/>
            <a:ext cx="11430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>
            <a:off x="4083051" y="1676400"/>
            <a:ext cx="1763713" cy="419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 flipH="1">
            <a:off x="5848351" y="1600201"/>
            <a:ext cx="1806575" cy="431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1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3" grpId="0" animBg="1"/>
      <p:bldP spid="35843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38675" y="2543175"/>
            <a:ext cx="2159000" cy="2540000"/>
            <a:chOff x="1962" y="1602"/>
            <a:chExt cx="1360" cy="1600"/>
          </a:xfrm>
        </p:grpSpPr>
        <p:sp>
          <p:nvSpPr>
            <p:cNvPr id="327684" name="Rectangle 22"/>
            <p:cNvSpPr>
              <a:spLocks noChangeArrowheads="1"/>
            </p:cNvSpPr>
            <p:nvPr/>
          </p:nvSpPr>
          <p:spPr bwMode="auto">
            <a:xfrm rot="3161345">
              <a:off x="2030" y="1962"/>
              <a:ext cx="116" cy="252"/>
            </a:xfrm>
            <a:prstGeom prst="rect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5" name="Oval 23"/>
            <p:cNvSpPr>
              <a:spLocks noChangeArrowheads="1"/>
            </p:cNvSpPr>
            <p:nvPr/>
          </p:nvSpPr>
          <p:spPr bwMode="auto">
            <a:xfrm>
              <a:off x="2832" y="2583"/>
              <a:ext cx="164" cy="354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6" name="Oval 24"/>
            <p:cNvSpPr>
              <a:spLocks noChangeArrowheads="1"/>
            </p:cNvSpPr>
            <p:nvPr/>
          </p:nvSpPr>
          <p:spPr bwMode="auto">
            <a:xfrm rot="6837750">
              <a:off x="2198" y="2943"/>
              <a:ext cx="164" cy="354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7687" name="Freeform 25"/>
            <p:cNvSpPr>
              <a:spLocks/>
            </p:cNvSpPr>
            <p:nvPr/>
          </p:nvSpPr>
          <p:spPr bwMode="auto">
            <a:xfrm rot="20516519">
              <a:off x="3206" y="1602"/>
              <a:ext cx="116" cy="252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7"/>
            </a:solidFill>
            <a:ln w="12700" cap="sq">
              <a:solidFill>
                <a:srgbClr val="C0C0C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76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7689" name="Freeform 13"/>
          <p:cNvSpPr>
            <a:spLocks/>
          </p:cNvSpPr>
          <p:nvPr/>
        </p:nvSpPr>
        <p:spPr bwMode="auto">
          <a:xfrm>
            <a:off x="4191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7690" name="Oval 14"/>
          <p:cNvSpPr>
            <a:spLocks noChangeArrowheads="1"/>
          </p:cNvSpPr>
          <p:nvPr/>
        </p:nvSpPr>
        <p:spPr bwMode="auto">
          <a:xfrm>
            <a:off x="5802313" y="5624185"/>
            <a:ext cx="120650" cy="56263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7691" name="Text Box 15"/>
          <p:cNvSpPr txBox="1">
            <a:spLocks noChangeArrowheads="1"/>
          </p:cNvSpPr>
          <p:nvPr/>
        </p:nvSpPr>
        <p:spPr bwMode="auto">
          <a:xfrm>
            <a:off x="5091113" y="5692776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7692" name="Line 16"/>
          <p:cNvSpPr>
            <a:spLocks noChangeShapeType="1"/>
          </p:cNvSpPr>
          <p:nvPr/>
        </p:nvSpPr>
        <p:spPr bwMode="auto">
          <a:xfrm>
            <a:off x="4083051" y="1676400"/>
            <a:ext cx="1763713" cy="419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693" name="Line 17"/>
          <p:cNvSpPr>
            <a:spLocks noChangeShapeType="1"/>
          </p:cNvSpPr>
          <p:nvPr/>
        </p:nvSpPr>
        <p:spPr bwMode="auto">
          <a:xfrm flipH="1">
            <a:off x="5848351" y="1600201"/>
            <a:ext cx="1806575" cy="431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694" name="Text Box 18"/>
          <p:cNvSpPr txBox="1">
            <a:spLocks noChangeArrowheads="1"/>
          </p:cNvSpPr>
          <p:nvPr/>
        </p:nvSpPr>
        <p:spPr bwMode="auto">
          <a:xfrm>
            <a:off x="2525713" y="3548064"/>
            <a:ext cx="163830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view frustum</a:t>
            </a:r>
          </a:p>
        </p:txBody>
      </p:sp>
      <p:sp>
        <p:nvSpPr>
          <p:cNvPr id="327695" name="Text Box 19"/>
          <p:cNvSpPr txBox="1">
            <a:spLocks noChangeArrowheads="1"/>
          </p:cNvSpPr>
          <p:nvPr/>
        </p:nvSpPr>
        <p:spPr bwMode="auto">
          <a:xfrm>
            <a:off x="7691439" y="1752601"/>
            <a:ext cx="1176337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far plane</a:t>
            </a:r>
          </a:p>
        </p:txBody>
      </p:sp>
      <p:sp>
        <p:nvSpPr>
          <p:cNvPr id="327696" name="Text Box 20"/>
          <p:cNvSpPr txBox="1">
            <a:spLocks noChangeArrowheads="1"/>
          </p:cNvSpPr>
          <p:nvPr/>
        </p:nvSpPr>
        <p:spPr bwMode="auto">
          <a:xfrm>
            <a:off x="6167438" y="5257801"/>
            <a:ext cx="1370012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near plane</a:t>
            </a:r>
          </a:p>
        </p:txBody>
      </p:sp>
      <p:sp>
        <p:nvSpPr>
          <p:cNvPr id="327697" name="Line 21"/>
          <p:cNvSpPr>
            <a:spLocks noChangeShapeType="1"/>
          </p:cNvSpPr>
          <p:nvPr/>
        </p:nvSpPr>
        <p:spPr bwMode="auto">
          <a:xfrm flipV="1">
            <a:off x="4267200" y="3657600"/>
            <a:ext cx="5334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17503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9"/>
          <p:cNvGrpSpPr>
            <a:grpSpLocks/>
          </p:cNvGrpSpPr>
          <p:nvPr/>
        </p:nvGrpSpPr>
        <p:grpSpPr bwMode="auto">
          <a:xfrm>
            <a:off x="4638675" y="2543175"/>
            <a:ext cx="2159000" cy="2540000"/>
            <a:chOff x="1962" y="1602"/>
            <a:chExt cx="1360" cy="1600"/>
          </a:xfrm>
        </p:grpSpPr>
        <p:sp>
          <p:nvSpPr>
            <p:cNvPr id="329732" name="Rectangle 290"/>
            <p:cNvSpPr>
              <a:spLocks noChangeArrowheads="1"/>
            </p:cNvSpPr>
            <p:nvPr/>
          </p:nvSpPr>
          <p:spPr bwMode="auto">
            <a:xfrm rot="3161345">
              <a:off x="2030" y="1962"/>
              <a:ext cx="116" cy="252"/>
            </a:xfrm>
            <a:prstGeom prst="rect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3" name="Oval 291"/>
            <p:cNvSpPr>
              <a:spLocks noChangeArrowheads="1"/>
            </p:cNvSpPr>
            <p:nvPr/>
          </p:nvSpPr>
          <p:spPr bwMode="auto">
            <a:xfrm>
              <a:off x="2832" y="2583"/>
              <a:ext cx="164" cy="354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4" name="Oval 292"/>
            <p:cNvSpPr>
              <a:spLocks noChangeArrowheads="1"/>
            </p:cNvSpPr>
            <p:nvPr/>
          </p:nvSpPr>
          <p:spPr bwMode="auto">
            <a:xfrm rot="6837750">
              <a:off x="2198" y="2943"/>
              <a:ext cx="164" cy="354"/>
            </a:xfrm>
            <a:prstGeom prst="ellipse">
              <a:avLst/>
            </a:prstGeom>
            <a:solidFill>
              <a:srgbClr val="EDF6F7"/>
            </a:solidFill>
            <a:ln w="12700" cap="sq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9735" name="Freeform 293"/>
            <p:cNvSpPr>
              <a:spLocks/>
            </p:cNvSpPr>
            <p:nvPr/>
          </p:nvSpPr>
          <p:spPr bwMode="auto">
            <a:xfrm rot="20516519">
              <a:off x="3206" y="1602"/>
              <a:ext cx="116" cy="252"/>
            </a:xfrm>
            <a:custGeom>
              <a:avLst/>
              <a:gdLst>
                <a:gd name="T0" fmla="*/ 0 w 1344"/>
                <a:gd name="T1" fmla="*/ 0 h 960"/>
                <a:gd name="T2" fmla="*/ 0 w 1344"/>
                <a:gd name="T3" fmla="*/ 960 h 960"/>
                <a:gd name="T4" fmla="*/ 1344 w 1344"/>
                <a:gd name="T5" fmla="*/ 960 h 960"/>
                <a:gd name="T6" fmla="*/ 1344 w 1344"/>
                <a:gd name="T7" fmla="*/ 672 h 960"/>
                <a:gd name="T8" fmla="*/ 240 w 1344"/>
                <a:gd name="T9" fmla="*/ 672 h 960"/>
                <a:gd name="T10" fmla="*/ 240 w 1344"/>
                <a:gd name="T11" fmla="*/ 0 h 960"/>
                <a:gd name="T12" fmla="*/ 96 w 1344"/>
                <a:gd name="T13" fmla="*/ 0 h 960"/>
                <a:gd name="T14" fmla="*/ 0 w 1344"/>
                <a:gd name="T15" fmla="*/ 0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4"/>
                <a:gd name="T25" fmla="*/ 0 h 960"/>
                <a:gd name="T26" fmla="*/ 1344 w 1344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4" h="960">
                  <a:moveTo>
                    <a:pt x="0" y="0"/>
                  </a:moveTo>
                  <a:lnTo>
                    <a:pt x="0" y="960"/>
                  </a:lnTo>
                  <a:lnTo>
                    <a:pt x="1344" y="960"/>
                  </a:lnTo>
                  <a:lnTo>
                    <a:pt x="1344" y="672"/>
                  </a:lnTo>
                  <a:lnTo>
                    <a:pt x="240" y="672"/>
                  </a:lnTo>
                  <a:lnTo>
                    <a:pt x="240" y="0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7"/>
            </a:solidFill>
            <a:ln w="12700" cap="sq">
              <a:solidFill>
                <a:srgbClr val="C0C0C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2973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29737" name="Line 8"/>
          <p:cNvSpPr>
            <a:spLocks noChangeShapeType="1"/>
          </p:cNvSpPr>
          <p:nvPr/>
        </p:nvSpPr>
        <p:spPr bwMode="auto">
          <a:xfrm flipH="1" flipV="1">
            <a:off x="4191000" y="1916113"/>
            <a:ext cx="1504950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8" name="Line 9"/>
          <p:cNvSpPr>
            <a:spLocks noChangeShapeType="1"/>
          </p:cNvSpPr>
          <p:nvPr/>
        </p:nvSpPr>
        <p:spPr bwMode="auto">
          <a:xfrm flipV="1">
            <a:off x="6027738" y="1916113"/>
            <a:ext cx="1516062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9739" name="Freeform 10"/>
          <p:cNvSpPr>
            <a:spLocks/>
          </p:cNvSpPr>
          <p:nvPr/>
        </p:nvSpPr>
        <p:spPr bwMode="auto">
          <a:xfrm>
            <a:off x="4191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9740" name="Oval 11"/>
          <p:cNvSpPr>
            <a:spLocks noChangeArrowheads="1"/>
          </p:cNvSpPr>
          <p:nvPr/>
        </p:nvSpPr>
        <p:spPr bwMode="auto">
          <a:xfrm>
            <a:off x="5802313" y="5624185"/>
            <a:ext cx="120650" cy="56263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29741" name="Text Box 12"/>
          <p:cNvSpPr txBox="1">
            <a:spLocks noChangeArrowheads="1"/>
          </p:cNvSpPr>
          <p:nvPr/>
        </p:nvSpPr>
        <p:spPr bwMode="auto">
          <a:xfrm>
            <a:off x="5091113" y="5692776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29742" name="Line 13"/>
          <p:cNvSpPr>
            <a:spLocks noChangeShapeType="1"/>
          </p:cNvSpPr>
          <p:nvPr/>
        </p:nvSpPr>
        <p:spPr bwMode="auto">
          <a:xfrm>
            <a:off x="5181601" y="4286250"/>
            <a:ext cx="665163" cy="1581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9743" name="Line 14"/>
          <p:cNvSpPr>
            <a:spLocks noChangeShapeType="1"/>
          </p:cNvSpPr>
          <p:nvPr/>
        </p:nvSpPr>
        <p:spPr bwMode="auto">
          <a:xfrm flipH="1">
            <a:off x="5848351" y="4219575"/>
            <a:ext cx="709613" cy="1695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282"/>
          <p:cNvGrpSpPr>
            <a:grpSpLocks/>
          </p:cNvGrpSpPr>
          <p:nvPr/>
        </p:nvGrpSpPr>
        <p:grpSpPr bwMode="auto">
          <a:xfrm>
            <a:off x="4202114" y="1822097"/>
            <a:ext cx="3388501" cy="3745548"/>
            <a:chOff x="1680" y="1246"/>
            <a:chExt cx="2183" cy="2259"/>
          </a:xfrm>
        </p:grpSpPr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680" y="1246"/>
              <a:ext cx="263" cy="339"/>
              <a:chOff x="1056" y="1198"/>
              <a:chExt cx="263" cy="339"/>
            </a:xfrm>
          </p:grpSpPr>
          <p:sp>
            <p:nvSpPr>
              <p:cNvPr id="329746" name="Rectangle 4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47" name="Oval 4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920" y="1246"/>
              <a:ext cx="263" cy="339"/>
              <a:chOff x="1056" y="1198"/>
              <a:chExt cx="263" cy="339"/>
            </a:xfrm>
          </p:grpSpPr>
          <p:sp>
            <p:nvSpPr>
              <p:cNvPr id="329749" name="Rectangle 4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0" name="Oval 4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2160" y="1246"/>
              <a:ext cx="263" cy="339"/>
              <a:chOff x="1056" y="1198"/>
              <a:chExt cx="263" cy="339"/>
            </a:xfrm>
          </p:grpSpPr>
          <p:sp>
            <p:nvSpPr>
              <p:cNvPr id="329752" name="Rectangle 4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3" name="Oval 4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400" y="1246"/>
              <a:ext cx="263" cy="339"/>
              <a:chOff x="1056" y="1198"/>
              <a:chExt cx="263" cy="339"/>
            </a:xfrm>
          </p:grpSpPr>
          <p:sp>
            <p:nvSpPr>
              <p:cNvPr id="329755" name="Rectangle 4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6" name="Oval 5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640" y="1246"/>
              <a:ext cx="263" cy="339"/>
              <a:chOff x="1056" y="1198"/>
              <a:chExt cx="263" cy="339"/>
            </a:xfrm>
          </p:grpSpPr>
          <p:sp>
            <p:nvSpPr>
              <p:cNvPr id="329758" name="Rectangle 5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59" name="Oval 5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880" y="1246"/>
              <a:ext cx="263" cy="339"/>
              <a:chOff x="1056" y="1198"/>
              <a:chExt cx="263" cy="339"/>
            </a:xfrm>
          </p:grpSpPr>
          <p:sp>
            <p:nvSpPr>
              <p:cNvPr id="329761" name="Rectangle 5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2" name="Oval 5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>
              <a:off x="3120" y="1246"/>
              <a:ext cx="263" cy="339"/>
              <a:chOff x="1056" y="1198"/>
              <a:chExt cx="263" cy="339"/>
            </a:xfrm>
          </p:grpSpPr>
          <p:sp>
            <p:nvSpPr>
              <p:cNvPr id="329764" name="Rectangle 5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5" name="Oval 5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3360" y="1246"/>
              <a:ext cx="263" cy="339"/>
              <a:chOff x="1056" y="1198"/>
              <a:chExt cx="263" cy="339"/>
            </a:xfrm>
          </p:grpSpPr>
          <p:sp>
            <p:nvSpPr>
              <p:cNvPr id="329767" name="Rectangle 6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68" name="Oval 6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3600" y="1246"/>
              <a:ext cx="263" cy="339"/>
              <a:chOff x="1056" y="1198"/>
              <a:chExt cx="263" cy="339"/>
            </a:xfrm>
          </p:grpSpPr>
          <p:sp>
            <p:nvSpPr>
              <p:cNvPr id="329770" name="Rectangle 6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1" name="Oval 6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1680" y="1486"/>
              <a:ext cx="263" cy="339"/>
              <a:chOff x="1056" y="1198"/>
              <a:chExt cx="263" cy="339"/>
            </a:xfrm>
          </p:grpSpPr>
          <p:sp>
            <p:nvSpPr>
              <p:cNvPr id="329773" name="Rectangle 6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4" name="Oval 6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1920" y="1486"/>
              <a:ext cx="263" cy="339"/>
              <a:chOff x="1056" y="1198"/>
              <a:chExt cx="263" cy="339"/>
            </a:xfrm>
          </p:grpSpPr>
          <p:sp>
            <p:nvSpPr>
              <p:cNvPr id="329776" name="Rectangle 7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77" name="Oval 7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2160" y="1486"/>
              <a:ext cx="263" cy="339"/>
              <a:chOff x="1056" y="1198"/>
              <a:chExt cx="263" cy="339"/>
            </a:xfrm>
          </p:grpSpPr>
          <p:sp>
            <p:nvSpPr>
              <p:cNvPr id="329779" name="Rectangle 7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0" name="Oval 7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6" name="Group 75"/>
            <p:cNvGrpSpPr>
              <a:grpSpLocks/>
            </p:cNvGrpSpPr>
            <p:nvPr/>
          </p:nvGrpSpPr>
          <p:grpSpPr bwMode="auto">
            <a:xfrm>
              <a:off x="2400" y="1486"/>
              <a:ext cx="263" cy="339"/>
              <a:chOff x="1056" y="1198"/>
              <a:chExt cx="263" cy="339"/>
            </a:xfrm>
          </p:grpSpPr>
          <p:sp>
            <p:nvSpPr>
              <p:cNvPr id="329782" name="Rectangle 7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3" name="Oval 7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2640" y="1486"/>
              <a:ext cx="263" cy="339"/>
              <a:chOff x="1056" y="1198"/>
              <a:chExt cx="263" cy="339"/>
            </a:xfrm>
          </p:grpSpPr>
          <p:sp>
            <p:nvSpPr>
              <p:cNvPr id="329785" name="Rectangle 7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6" name="Oval 8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8" name="Group 81"/>
            <p:cNvGrpSpPr>
              <a:grpSpLocks/>
            </p:cNvGrpSpPr>
            <p:nvPr/>
          </p:nvGrpSpPr>
          <p:grpSpPr bwMode="auto">
            <a:xfrm>
              <a:off x="2880" y="1486"/>
              <a:ext cx="263" cy="339"/>
              <a:chOff x="1056" y="1198"/>
              <a:chExt cx="263" cy="339"/>
            </a:xfrm>
          </p:grpSpPr>
          <p:sp>
            <p:nvSpPr>
              <p:cNvPr id="329788" name="Rectangle 8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89" name="Oval 8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9" name="Group 84"/>
            <p:cNvGrpSpPr>
              <a:grpSpLocks/>
            </p:cNvGrpSpPr>
            <p:nvPr/>
          </p:nvGrpSpPr>
          <p:grpSpPr bwMode="auto">
            <a:xfrm>
              <a:off x="3120" y="1486"/>
              <a:ext cx="263" cy="339"/>
              <a:chOff x="1056" y="1198"/>
              <a:chExt cx="263" cy="339"/>
            </a:xfrm>
          </p:grpSpPr>
          <p:sp>
            <p:nvSpPr>
              <p:cNvPr id="329791" name="Rectangle 8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2" name="Oval 8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0" name="Group 87"/>
            <p:cNvGrpSpPr>
              <a:grpSpLocks/>
            </p:cNvGrpSpPr>
            <p:nvPr/>
          </p:nvGrpSpPr>
          <p:grpSpPr bwMode="auto">
            <a:xfrm>
              <a:off x="3360" y="1486"/>
              <a:ext cx="263" cy="339"/>
              <a:chOff x="1056" y="1198"/>
              <a:chExt cx="263" cy="339"/>
            </a:xfrm>
          </p:grpSpPr>
          <p:sp>
            <p:nvSpPr>
              <p:cNvPr id="329794" name="Rectangle 8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5" name="Oval 8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600" y="1486"/>
              <a:ext cx="263" cy="339"/>
              <a:chOff x="1056" y="1198"/>
              <a:chExt cx="263" cy="339"/>
            </a:xfrm>
          </p:grpSpPr>
          <p:sp>
            <p:nvSpPr>
              <p:cNvPr id="329797" name="Rectangle 9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798" name="Oval 9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1680" y="1726"/>
              <a:ext cx="263" cy="339"/>
              <a:chOff x="1056" y="1198"/>
              <a:chExt cx="263" cy="339"/>
            </a:xfrm>
          </p:grpSpPr>
          <p:sp>
            <p:nvSpPr>
              <p:cNvPr id="329800" name="Rectangle 9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1" name="Oval 9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3" name="Group 96"/>
            <p:cNvGrpSpPr>
              <a:grpSpLocks/>
            </p:cNvGrpSpPr>
            <p:nvPr/>
          </p:nvGrpSpPr>
          <p:grpSpPr bwMode="auto">
            <a:xfrm>
              <a:off x="1920" y="1726"/>
              <a:ext cx="263" cy="339"/>
              <a:chOff x="1056" y="1198"/>
              <a:chExt cx="263" cy="339"/>
            </a:xfrm>
          </p:grpSpPr>
          <p:sp>
            <p:nvSpPr>
              <p:cNvPr id="329803" name="Rectangle 9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4" name="Oval 9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4" name="Group 99"/>
            <p:cNvGrpSpPr>
              <a:grpSpLocks/>
            </p:cNvGrpSpPr>
            <p:nvPr/>
          </p:nvGrpSpPr>
          <p:grpSpPr bwMode="auto">
            <a:xfrm>
              <a:off x="2160" y="1726"/>
              <a:ext cx="263" cy="339"/>
              <a:chOff x="1056" y="1198"/>
              <a:chExt cx="263" cy="339"/>
            </a:xfrm>
          </p:grpSpPr>
          <p:sp>
            <p:nvSpPr>
              <p:cNvPr id="329806" name="Rectangle 10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07" name="Oval 10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102"/>
            <p:cNvGrpSpPr>
              <a:grpSpLocks/>
            </p:cNvGrpSpPr>
            <p:nvPr/>
          </p:nvGrpSpPr>
          <p:grpSpPr bwMode="auto">
            <a:xfrm>
              <a:off x="2400" y="1726"/>
              <a:ext cx="263" cy="339"/>
              <a:chOff x="1056" y="1198"/>
              <a:chExt cx="263" cy="339"/>
            </a:xfrm>
          </p:grpSpPr>
          <p:sp>
            <p:nvSpPr>
              <p:cNvPr id="329809" name="Rectangle 10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0" name="Oval 10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6" name="Group 105"/>
            <p:cNvGrpSpPr>
              <a:grpSpLocks/>
            </p:cNvGrpSpPr>
            <p:nvPr/>
          </p:nvGrpSpPr>
          <p:grpSpPr bwMode="auto">
            <a:xfrm>
              <a:off x="2640" y="1726"/>
              <a:ext cx="263" cy="339"/>
              <a:chOff x="1056" y="1198"/>
              <a:chExt cx="263" cy="339"/>
            </a:xfrm>
          </p:grpSpPr>
          <p:sp>
            <p:nvSpPr>
              <p:cNvPr id="329812" name="Rectangle 10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3" name="Oval 10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7" name="Group 108"/>
            <p:cNvGrpSpPr>
              <a:grpSpLocks/>
            </p:cNvGrpSpPr>
            <p:nvPr/>
          </p:nvGrpSpPr>
          <p:grpSpPr bwMode="auto">
            <a:xfrm>
              <a:off x="2880" y="1726"/>
              <a:ext cx="263" cy="339"/>
              <a:chOff x="1056" y="1198"/>
              <a:chExt cx="263" cy="339"/>
            </a:xfrm>
          </p:grpSpPr>
          <p:sp>
            <p:nvSpPr>
              <p:cNvPr id="329815" name="Rectangle 10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6" name="Oval 11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8" name="Group 111"/>
            <p:cNvGrpSpPr>
              <a:grpSpLocks/>
            </p:cNvGrpSpPr>
            <p:nvPr/>
          </p:nvGrpSpPr>
          <p:grpSpPr bwMode="auto">
            <a:xfrm>
              <a:off x="3120" y="1726"/>
              <a:ext cx="263" cy="339"/>
              <a:chOff x="1056" y="1198"/>
              <a:chExt cx="263" cy="339"/>
            </a:xfrm>
          </p:grpSpPr>
          <p:sp>
            <p:nvSpPr>
              <p:cNvPr id="329818" name="Rectangle 11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19" name="Oval 11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29" name="Group 114"/>
            <p:cNvGrpSpPr>
              <a:grpSpLocks/>
            </p:cNvGrpSpPr>
            <p:nvPr/>
          </p:nvGrpSpPr>
          <p:grpSpPr bwMode="auto">
            <a:xfrm>
              <a:off x="3360" y="1726"/>
              <a:ext cx="263" cy="339"/>
              <a:chOff x="1056" y="1198"/>
              <a:chExt cx="263" cy="339"/>
            </a:xfrm>
          </p:grpSpPr>
          <p:sp>
            <p:nvSpPr>
              <p:cNvPr id="329821" name="Rectangle 11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2" name="Oval 11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0" name="Group 117"/>
            <p:cNvGrpSpPr>
              <a:grpSpLocks/>
            </p:cNvGrpSpPr>
            <p:nvPr/>
          </p:nvGrpSpPr>
          <p:grpSpPr bwMode="auto">
            <a:xfrm>
              <a:off x="3600" y="1726"/>
              <a:ext cx="263" cy="339"/>
              <a:chOff x="1056" y="1198"/>
              <a:chExt cx="263" cy="339"/>
            </a:xfrm>
          </p:grpSpPr>
          <p:sp>
            <p:nvSpPr>
              <p:cNvPr id="329824" name="Rectangle 11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5" name="Oval 11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1" name="Group 120"/>
            <p:cNvGrpSpPr>
              <a:grpSpLocks/>
            </p:cNvGrpSpPr>
            <p:nvPr/>
          </p:nvGrpSpPr>
          <p:grpSpPr bwMode="auto">
            <a:xfrm>
              <a:off x="1680" y="1966"/>
              <a:ext cx="263" cy="339"/>
              <a:chOff x="1056" y="1198"/>
              <a:chExt cx="263" cy="339"/>
            </a:xfrm>
          </p:grpSpPr>
          <p:sp>
            <p:nvSpPr>
              <p:cNvPr id="329827" name="Rectangle 12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28" name="Oval 12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28" name="Group 123"/>
            <p:cNvGrpSpPr>
              <a:grpSpLocks/>
            </p:cNvGrpSpPr>
            <p:nvPr/>
          </p:nvGrpSpPr>
          <p:grpSpPr bwMode="auto">
            <a:xfrm>
              <a:off x="1920" y="1966"/>
              <a:ext cx="263" cy="339"/>
              <a:chOff x="1056" y="1198"/>
              <a:chExt cx="263" cy="339"/>
            </a:xfrm>
          </p:grpSpPr>
          <p:sp>
            <p:nvSpPr>
              <p:cNvPr id="329830" name="Rectangle 12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1" name="Oval 12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29" name="Group 126"/>
            <p:cNvGrpSpPr>
              <a:grpSpLocks/>
            </p:cNvGrpSpPr>
            <p:nvPr/>
          </p:nvGrpSpPr>
          <p:grpSpPr bwMode="auto">
            <a:xfrm>
              <a:off x="2160" y="1966"/>
              <a:ext cx="263" cy="339"/>
              <a:chOff x="1056" y="1198"/>
              <a:chExt cx="263" cy="339"/>
            </a:xfrm>
          </p:grpSpPr>
          <p:sp>
            <p:nvSpPr>
              <p:cNvPr id="329833" name="Rectangle 12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4" name="Oval 12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30" name="Group 129"/>
            <p:cNvGrpSpPr>
              <a:grpSpLocks/>
            </p:cNvGrpSpPr>
            <p:nvPr/>
          </p:nvGrpSpPr>
          <p:grpSpPr bwMode="auto">
            <a:xfrm>
              <a:off x="2400" y="1966"/>
              <a:ext cx="263" cy="339"/>
              <a:chOff x="1056" y="1198"/>
              <a:chExt cx="263" cy="339"/>
            </a:xfrm>
          </p:grpSpPr>
          <p:sp>
            <p:nvSpPr>
              <p:cNvPr id="329836" name="Rectangle 13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37" name="Oval 13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31" name="Group 132"/>
            <p:cNvGrpSpPr>
              <a:grpSpLocks/>
            </p:cNvGrpSpPr>
            <p:nvPr/>
          </p:nvGrpSpPr>
          <p:grpSpPr bwMode="auto">
            <a:xfrm>
              <a:off x="2640" y="1966"/>
              <a:ext cx="263" cy="339"/>
              <a:chOff x="1056" y="1198"/>
              <a:chExt cx="263" cy="339"/>
            </a:xfrm>
          </p:grpSpPr>
          <p:sp>
            <p:nvSpPr>
              <p:cNvPr id="329839" name="Rectangle 13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0" name="Oval 13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4" name="Group 135"/>
            <p:cNvGrpSpPr>
              <a:grpSpLocks/>
            </p:cNvGrpSpPr>
            <p:nvPr/>
          </p:nvGrpSpPr>
          <p:grpSpPr bwMode="auto">
            <a:xfrm>
              <a:off x="2880" y="1966"/>
              <a:ext cx="263" cy="339"/>
              <a:chOff x="1056" y="1198"/>
              <a:chExt cx="263" cy="339"/>
            </a:xfrm>
          </p:grpSpPr>
          <p:sp>
            <p:nvSpPr>
              <p:cNvPr id="329842" name="Rectangle 13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3" name="Oval 13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5" name="Group 138"/>
            <p:cNvGrpSpPr>
              <a:grpSpLocks/>
            </p:cNvGrpSpPr>
            <p:nvPr/>
          </p:nvGrpSpPr>
          <p:grpSpPr bwMode="auto">
            <a:xfrm>
              <a:off x="3120" y="1966"/>
              <a:ext cx="263" cy="339"/>
              <a:chOff x="1056" y="1198"/>
              <a:chExt cx="263" cy="339"/>
            </a:xfrm>
          </p:grpSpPr>
          <p:sp>
            <p:nvSpPr>
              <p:cNvPr id="329845" name="Rectangle 13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6" name="Oval 14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48" name="Group 141"/>
            <p:cNvGrpSpPr>
              <a:grpSpLocks/>
            </p:cNvGrpSpPr>
            <p:nvPr/>
          </p:nvGrpSpPr>
          <p:grpSpPr bwMode="auto">
            <a:xfrm>
              <a:off x="3360" y="1966"/>
              <a:ext cx="263" cy="339"/>
              <a:chOff x="1056" y="1198"/>
              <a:chExt cx="263" cy="339"/>
            </a:xfrm>
          </p:grpSpPr>
          <p:sp>
            <p:nvSpPr>
              <p:cNvPr id="329848" name="Rectangle 14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49" name="Oval 14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1" name="Group 144"/>
            <p:cNvGrpSpPr>
              <a:grpSpLocks/>
            </p:cNvGrpSpPr>
            <p:nvPr/>
          </p:nvGrpSpPr>
          <p:grpSpPr bwMode="auto">
            <a:xfrm>
              <a:off x="3600" y="1966"/>
              <a:ext cx="263" cy="339"/>
              <a:chOff x="1056" y="1198"/>
              <a:chExt cx="263" cy="339"/>
            </a:xfrm>
          </p:grpSpPr>
          <p:sp>
            <p:nvSpPr>
              <p:cNvPr id="329851" name="Rectangle 14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2" name="Oval 14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4" name="Group 147"/>
            <p:cNvGrpSpPr>
              <a:grpSpLocks/>
            </p:cNvGrpSpPr>
            <p:nvPr/>
          </p:nvGrpSpPr>
          <p:grpSpPr bwMode="auto">
            <a:xfrm>
              <a:off x="1680" y="2206"/>
              <a:ext cx="263" cy="339"/>
              <a:chOff x="1056" y="1198"/>
              <a:chExt cx="263" cy="339"/>
            </a:xfrm>
          </p:grpSpPr>
          <p:sp>
            <p:nvSpPr>
              <p:cNvPr id="329854" name="Rectangle 14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5" name="Oval 14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57" name="Group 150"/>
            <p:cNvGrpSpPr>
              <a:grpSpLocks/>
            </p:cNvGrpSpPr>
            <p:nvPr/>
          </p:nvGrpSpPr>
          <p:grpSpPr bwMode="auto">
            <a:xfrm>
              <a:off x="1920" y="2206"/>
              <a:ext cx="263" cy="339"/>
              <a:chOff x="1056" y="1198"/>
              <a:chExt cx="263" cy="339"/>
            </a:xfrm>
          </p:grpSpPr>
          <p:sp>
            <p:nvSpPr>
              <p:cNvPr id="329857" name="Rectangle 15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58" name="Oval 15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0" name="Group 153"/>
            <p:cNvGrpSpPr>
              <a:grpSpLocks/>
            </p:cNvGrpSpPr>
            <p:nvPr/>
          </p:nvGrpSpPr>
          <p:grpSpPr bwMode="auto">
            <a:xfrm>
              <a:off x="2160" y="2206"/>
              <a:ext cx="263" cy="339"/>
              <a:chOff x="1056" y="1198"/>
              <a:chExt cx="263" cy="339"/>
            </a:xfrm>
          </p:grpSpPr>
          <p:sp>
            <p:nvSpPr>
              <p:cNvPr id="329860" name="Rectangle 15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1" name="Oval 15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3" name="Group 156"/>
            <p:cNvGrpSpPr>
              <a:grpSpLocks/>
            </p:cNvGrpSpPr>
            <p:nvPr/>
          </p:nvGrpSpPr>
          <p:grpSpPr bwMode="auto">
            <a:xfrm>
              <a:off x="2400" y="2206"/>
              <a:ext cx="263" cy="339"/>
              <a:chOff x="1056" y="1198"/>
              <a:chExt cx="263" cy="339"/>
            </a:xfrm>
          </p:grpSpPr>
          <p:sp>
            <p:nvSpPr>
              <p:cNvPr id="329863" name="Rectangle 15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4" name="Oval 15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6" name="Group 159"/>
            <p:cNvGrpSpPr>
              <a:grpSpLocks/>
            </p:cNvGrpSpPr>
            <p:nvPr/>
          </p:nvGrpSpPr>
          <p:grpSpPr bwMode="auto">
            <a:xfrm>
              <a:off x="2640" y="2206"/>
              <a:ext cx="263" cy="339"/>
              <a:chOff x="1056" y="1198"/>
              <a:chExt cx="263" cy="339"/>
            </a:xfrm>
          </p:grpSpPr>
          <p:sp>
            <p:nvSpPr>
              <p:cNvPr id="329866" name="Rectangle 16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67" name="Oval 16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69" name="Group 162"/>
            <p:cNvGrpSpPr>
              <a:grpSpLocks/>
            </p:cNvGrpSpPr>
            <p:nvPr/>
          </p:nvGrpSpPr>
          <p:grpSpPr bwMode="auto">
            <a:xfrm>
              <a:off x="2880" y="2206"/>
              <a:ext cx="263" cy="339"/>
              <a:chOff x="1056" y="1198"/>
              <a:chExt cx="263" cy="339"/>
            </a:xfrm>
          </p:grpSpPr>
          <p:sp>
            <p:nvSpPr>
              <p:cNvPr id="329869" name="Rectangle 16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0" name="Oval 16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2" name="Group 165"/>
            <p:cNvGrpSpPr>
              <a:grpSpLocks/>
            </p:cNvGrpSpPr>
            <p:nvPr/>
          </p:nvGrpSpPr>
          <p:grpSpPr bwMode="auto">
            <a:xfrm>
              <a:off x="3120" y="2206"/>
              <a:ext cx="263" cy="339"/>
              <a:chOff x="1056" y="1198"/>
              <a:chExt cx="263" cy="339"/>
            </a:xfrm>
          </p:grpSpPr>
          <p:sp>
            <p:nvSpPr>
              <p:cNvPr id="329872" name="Rectangle 16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3" name="Oval 16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5" name="Group 168"/>
            <p:cNvGrpSpPr>
              <a:grpSpLocks/>
            </p:cNvGrpSpPr>
            <p:nvPr/>
          </p:nvGrpSpPr>
          <p:grpSpPr bwMode="auto">
            <a:xfrm>
              <a:off x="3360" y="2206"/>
              <a:ext cx="263" cy="339"/>
              <a:chOff x="1056" y="1198"/>
              <a:chExt cx="263" cy="339"/>
            </a:xfrm>
          </p:grpSpPr>
          <p:sp>
            <p:nvSpPr>
              <p:cNvPr id="329875" name="Rectangle 16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6" name="Oval 17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78" name="Group 171"/>
            <p:cNvGrpSpPr>
              <a:grpSpLocks/>
            </p:cNvGrpSpPr>
            <p:nvPr/>
          </p:nvGrpSpPr>
          <p:grpSpPr bwMode="auto">
            <a:xfrm>
              <a:off x="3600" y="2206"/>
              <a:ext cx="263" cy="339"/>
              <a:chOff x="1056" y="1198"/>
              <a:chExt cx="263" cy="339"/>
            </a:xfrm>
          </p:grpSpPr>
          <p:sp>
            <p:nvSpPr>
              <p:cNvPr id="329878" name="Rectangle 17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79" name="Oval 17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1" name="Group 174"/>
            <p:cNvGrpSpPr>
              <a:grpSpLocks/>
            </p:cNvGrpSpPr>
            <p:nvPr/>
          </p:nvGrpSpPr>
          <p:grpSpPr bwMode="auto">
            <a:xfrm>
              <a:off x="1680" y="2446"/>
              <a:ext cx="263" cy="339"/>
              <a:chOff x="1056" y="1198"/>
              <a:chExt cx="263" cy="339"/>
            </a:xfrm>
          </p:grpSpPr>
          <p:sp>
            <p:nvSpPr>
              <p:cNvPr id="329881" name="Rectangle 17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2" name="Oval 17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4" name="Group 177"/>
            <p:cNvGrpSpPr>
              <a:grpSpLocks/>
            </p:cNvGrpSpPr>
            <p:nvPr/>
          </p:nvGrpSpPr>
          <p:grpSpPr bwMode="auto">
            <a:xfrm>
              <a:off x="1920" y="2446"/>
              <a:ext cx="263" cy="339"/>
              <a:chOff x="1056" y="1198"/>
              <a:chExt cx="263" cy="339"/>
            </a:xfrm>
          </p:grpSpPr>
          <p:sp>
            <p:nvSpPr>
              <p:cNvPr id="329884" name="Rectangle 17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5" name="Oval 17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87" name="Group 180"/>
            <p:cNvGrpSpPr>
              <a:grpSpLocks/>
            </p:cNvGrpSpPr>
            <p:nvPr/>
          </p:nvGrpSpPr>
          <p:grpSpPr bwMode="auto">
            <a:xfrm>
              <a:off x="2160" y="2446"/>
              <a:ext cx="263" cy="339"/>
              <a:chOff x="1056" y="1198"/>
              <a:chExt cx="263" cy="339"/>
            </a:xfrm>
          </p:grpSpPr>
          <p:sp>
            <p:nvSpPr>
              <p:cNvPr id="329887" name="Rectangle 18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88" name="Oval 18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0" name="Group 183"/>
            <p:cNvGrpSpPr>
              <a:grpSpLocks/>
            </p:cNvGrpSpPr>
            <p:nvPr/>
          </p:nvGrpSpPr>
          <p:grpSpPr bwMode="auto">
            <a:xfrm>
              <a:off x="2400" y="2446"/>
              <a:ext cx="263" cy="339"/>
              <a:chOff x="1056" y="1198"/>
              <a:chExt cx="263" cy="339"/>
            </a:xfrm>
          </p:grpSpPr>
          <p:sp>
            <p:nvSpPr>
              <p:cNvPr id="329890" name="Rectangle 18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1" name="Oval 18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3" name="Group 186"/>
            <p:cNvGrpSpPr>
              <a:grpSpLocks/>
            </p:cNvGrpSpPr>
            <p:nvPr/>
          </p:nvGrpSpPr>
          <p:grpSpPr bwMode="auto">
            <a:xfrm>
              <a:off x="2640" y="2446"/>
              <a:ext cx="263" cy="339"/>
              <a:chOff x="1056" y="1198"/>
              <a:chExt cx="263" cy="339"/>
            </a:xfrm>
          </p:grpSpPr>
          <p:sp>
            <p:nvSpPr>
              <p:cNvPr id="329893" name="Rectangle 18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4" name="Oval 18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6" name="Group 189"/>
            <p:cNvGrpSpPr>
              <a:grpSpLocks/>
            </p:cNvGrpSpPr>
            <p:nvPr/>
          </p:nvGrpSpPr>
          <p:grpSpPr bwMode="auto">
            <a:xfrm>
              <a:off x="2880" y="2446"/>
              <a:ext cx="263" cy="339"/>
              <a:chOff x="1056" y="1198"/>
              <a:chExt cx="263" cy="339"/>
            </a:xfrm>
          </p:grpSpPr>
          <p:sp>
            <p:nvSpPr>
              <p:cNvPr id="329896" name="Rectangle 19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897" name="Oval 19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799" name="Group 192"/>
            <p:cNvGrpSpPr>
              <a:grpSpLocks/>
            </p:cNvGrpSpPr>
            <p:nvPr/>
          </p:nvGrpSpPr>
          <p:grpSpPr bwMode="auto">
            <a:xfrm>
              <a:off x="3120" y="2446"/>
              <a:ext cx="263" cy="339"/>
              <a:chOff x="1056" y="1198"/>
              <a:chExt cx="263" cy="339"/>
            </a:xfrm>
          </p:grpSpPr>
          <p:sp>
            <p:nvSpPr>
              <p:cNvPr id="329899" name="Rectangle 19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0" name="Oval 19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2" name="Group 195"/>
            <p:cNvGrpSpPr>
              <a:grpSpLocks/>
            </p:cNvGrpSpPr>
            <p:nvPr/>
          </p:nvGrpSpPr>
          <p:grpSpPr bwMode="auto">
            <a:xfrm>
              <a:off x="3360" y="2446"/>
              <a:ext cx="263" cy="339"/>
              <a:chOff x="1056" y="1198"/>
              <a:chExt cx="263" cy="339"/>
            </a:xfrm>
          </p:grpSpPr>
          <p:sp>
            <p:nvSpPr>
              <p:cNvPr id="329902" name="Rectangle 19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3" name="Oval 19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5" name="Group 198"/>
            <p:cNvGrpSpPr>
              <a:grpSpLocks/>
            </p:cNvGrpSpPr>
            <p:nvPr/>
          </p:nvGrpSpPr>
          <p:grpSpPr bwMode="auto">
            <a:xfrm>
              <a:off x="3600" y="2446"/>
              <a:ext cx="263" cy="339"/>
              <a:chOff x="1056" y="1198"/>
              <a:chExt cx="263" cy="339"/>
            </a:xfrm>
          </p:grpSpPr>
          <p:sp>
            <p:nvSpPr>
              <p:cNvPr id="329905" name="Rectangle 19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6" name="Oval 20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08" name="Group 201"/>
            <p:cNvGrpSpPr>
              <a:grpSpLocks/>
            </p:cNvGrpSpPr>
            <p:nvPr/>
          </p:nvGrpSpPr>
          <p:grpSpPr bwMode="auto">
            <a:xfrm>
              <a:off x="1680" y="2686"/>
              <a:ext cx="263" cy="339"/>
              <a:chOff x="1056" y="1198"/>
              <a:chExt cx="263" cy="339"/>
            </a:xfrm>
          </p:grpSpPr>
          <p:sp>
            <p:nvSpPr>
              <p:cNvPr id="329908" name="Rectangle 20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09" name="Oval 20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1" name="Group 204"/>
            <p:cNvGrpSpPr>
              <a:grpSpLocks/>
            </p:cNvGrpSpPr>
            <p:nvPr/>
          </p:nvGrpSpPr>
          <p:grpSpPr bwMode="auto">
            <a:xfrm>
              <a:off x="1920" y="2686"/>
              <a:ext cx="263" cy="339"/>
              <a:chOff x="1056" y="1198"/>
              <a:chExt cx="263" cy="339"/>
            </a:xfrm>
          </p:grpSpPr>
          <p:sp>
            <p:nvSpPr>
              <p:cNvPr id="329911" name="Rectangle 20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2" name="Oval 20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4" name="Group 207"/>
            <p:cNvGrpSpPr>
              <a:grpSpLocks/>
            </p:cNvGrpSpPr>
            <p:nvPr/>
          </p:nvGrpSpPr>
          <p:grpSpPr bwMode="auto">
            <a:xfrm>
              <a:off x="2160" y="2686"/>
              <a:ext cx="263" cy="339"/>
              <a:chOff x="1056" y="1198"/>
              <a:chExt cx="263" cy="339"/>
            </a:xfrm>
          </p:grpSpPr>
          <p:sp>
            <p:nvSpPr>
              <p:cNvPr id="329914" name="Rectangle 20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5" name="Oval 20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17" name="Group 210"/>
            <p:cNvGrpSpPr>
              <a:grpSpLocks/>
            </p:cNvGrpSpPr>
            <p:nvPr/>
          </p:nvGrpSpPr>
          <p:grpSpPr bwMode="auto">
            <a:xfrm>
              <a:off x="2400" y="2686"/>
              <a:ext cx="263" cy="339"/>
              <a:chOff x="1056" y="1198"/>
              <a:chExt cx="263" cy="339"/>
            </a:xfrm>
          </p:grpSpPr>
          <p:sp>
            <p:nvSpPr>
              <p:cNvPr id="329917" name="Rectangle 21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18" name="Oval 21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0" name="Group 213"/>
            <p:cNvGrpSpPr>
              <a:grpSpLocks/>
            </p:cNvGrpSpPr>
            <p:nvPr/>
          </p:nvGrpSpPr>
          <p:grpSpPr bwMode="auto">
            <a:xfrm>
              <a:off x="2640" y="2686"/>
              <a:ext cx="263" cy="339"/>
              <a:chOff x="1056" y="1198"/>
              <a:chExt cx="263" cy="339"/>
            </a:xfrm>
          </p:grpSpPr>
          <p:sp>
            <p:nvSpPr>
              <p:cNvPr id="329920" name="Rectangle 21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1" name="Oval 21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3" name="Group 216"/>
            <p:cNvGrpSpPr>
              <a:grpSpLocks/>
            </p:cNvGrpSpPr>
            <p:nvPr/>
          </p:nvGrpSpPr>
          <p:grpSpPr bwMode="auto">
            <a:xfrm>
              <a:off x="2880" y="2686"/>
              <a:ext cx="263" cy="339"/>
              <a:chOff x="1056" y="1198"/>
              <a:chExt cx="263" cy="339"/>
            </a:xfrm>
          </p:grpSpPr>
          <p:sp>
            <p:nvSpPr>
              <p:cNvPr id="329923" name="Rectangle 21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4" name="Oval 21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6" name="Group 219"/>
            <p:cNvGrpSpPr>
              <a:grpSpLocks/>
            </p:cNvGrpSpPr>
            <p:nvPr/>
          </p:nvGrpSpPr>
          <p:grpSpPr bwMode="auto">
            <a:xfrm>
              <a:off x="3120" y="2686"/>
              <a:ext cx="263" cy="339"/>
              <a:chOff x="1056" y="1198"/>
              <a:chExt cx="263" cy="339"/>
            </a:xfrm>
          </p:grpSpPr>
          <p:sp>
            <p:nvSpPr>
              <p:cNvPr id="329926" name="Rectangle 22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27" name="Oval 22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29" name="Group 222"/>
            <p:cNvGrpSpPr>
              <a:grpSpLocks/>
            </p:cNvGrpSpPr>
            <p:nvPr/>
          </p:nvGrpSpPr>
          <p:grpSpPr bwMode="auto">
            <a:xfrm>
              <a:off x="3360" y="2686"/>
              <a:ext cx="263" cy="339"/>
              <a:chOff x="1056" y="1198"/>
              <a:chExt cx="263" cy="339"/>
            </a:xfrm>
          </p:grpSpPr>
          <p:sp>
            <p:nvSpPr>
              <p:cNvPr id="329929" name="Rectangle 22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0" name="Oval 22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2" name="Group 225"/>
            <p:cNvGrpSpPr>
              <a:grpSpLocks/>
            </p:cNvGrpSpPr>
            <p:nvPr/>
          </p:nvGrpSpPr>
          <p:grpSpPr bwMode="auto">
            <a:xfrm>
              <a:off x="3600" y="2686"/>
              <a:ext cx="263" cy="339"/>
              <a:chOff x="1056" y="1198"/>
              <a:chExt cx="263" cy="339"/>
            </a:xfrm>
          </p:grpSpPr>
          <p:sp>
            <p:nvSpPr>
              <p:cNvPr id="329932" name="Rectangle 22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3" name="Oval 22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5" name="Group 228"/>
            <p:cNvGrpSpPr>
              <a:grpSpLocks/>
            </p:cNvGrpSpPr>
            <p:nvPr/>
          </p:nvGrpSpPr>
          <p:grpSpPr bwMode="auto">
            <a:xfrm>
              <a:off x="1680" y="2926"/>
              <a:ext cx="263" cy="339"/>
              <a:chOff x="1056" y="1198"/>
              <a:chExt cx="263" cy="339"/>
            </a:xfrm>
          </p:grpSpPr>
          <p:sp>
            <p:nvSpPr>
              <p:cNvPr id="329935" name="Rectangle 22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6" name="Oval 23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38" name="Group 231"/>
            <p:cNvGrpSpPr>
              <a:grpSpLocks/>
            </p:cNvGrpSpPr>
            <p:nvPr/>
          </p:nvGrpSpPr>
          <p:grpSpPr bwMode="auto">
            <a:xfrm>
              <a:off x="1920" y="2926"/>
              <a:ext cx="263" cy="339"/>
              <a:chOff x="1056" y="1198"/>
              <a:chExt cx="263" cy="339"/>
            </a:xfrm>
          </p:grpSpPr>
          <p:sp>
            <p:nvSpPr>
              <p:cNvPr id="329938" name="Rectangle 23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39" name="Oval 23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1" name="Group 234"/>
            <p:cNvGrpSpPr>
              <a:grpSpLocks/>
            </p:cNvGrpSpPr>
            <p:nvPr/>
          </p:nvGrpSpPr>
          <p:grpSpPr bwMode="auto">
            <a:xfrm>
              <a:off x="2160" y="2926"/>
              <a:ext cx="263" cy="339"/>
              <a:chOff x="1056" y="1198"/>
              <a:chExt cx="263" cy="339"/>
            </a:xfrm>
          </p:grpSpPr>
          <p:sp>
            <p:nvSpPr>
              <p:cNvPr id="329941" name="Rectangle 23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2" name="Oval 23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4" name="Group 237"/>
            <p:cNvGrpSpPr>
              <a:grpSpLocks/>
            </p:cNvGrpSpPr>
            <p:nvPr/>
          </p:nvGrpSpPr>
          <p:grpSpPr bwMode="auto">
            <a:xfrm>
              <a:off x="2400" y="2926"/>
              <a:ext cx="263" cy="339"/>
              <a:chOff x="1056" y="1198"/>
              <a:chExt cx="263" cy="339"/>
            </a:xfrm>
          </p:grpSpPr>
          <p:sp>
            <p:nvSpPr>
              <p:cNvPr id="329944" name="Rectangle 23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5" name="Oval 23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47" name="Group 240"/>
            <p:cNvGrpSpPr>
              <a:grpSpLocks/>
            </p:cNvGrpSpPr>
            <p:nvPr/>
          </p:nvGrpSpPr>
          <p:grpSpPr bwMode="auto">
            <a:xfrm>
              <a:off x="2640" y="2926"/>
              <a:ext cx="263" cy="339"/>
              <a:chOff x="1056" y="1198"/>
              <a:chExt cx="263" cy="339"/>
            </a:xfrm>
          </p:grpSpPr>
          <p:sp>
            <p:nvSpPr>
              <p:cNvPr id="329947" name="Rectangle 24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48" name="Oval 24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0" name="Group 243"/>
            <p:cNvGrpSpPr>
              <a:grpSpLocks/>
            </p:cNvGrpSpPr>
            <p:nvPr/>
          </p:nvGrpSpPr>
          <p:grpSpPr bwMode="auto">
            <a:xfrm>
              <a:off x="2880" y="2926"/>
              <a:ext cx="263" cy="339"/>
              <a:chOff x="1056" y="1198"/>
              <a:chExt cx="263" cy="339"/>
            </a:xfrm>
          </p:grpSpPr>
          <p:sp>
            <p:nvSpPr>
              <p:cNvPr id="329950" name="Rectangle 24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1" name="Oval 24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3" name="Group 246"/>
            <p:cNvGrpSpPr>
              <a:grpSpLocks/>
            </p:cNvGrpSpPr>
            <p:nvPr/>
          </p:nvGrpSpPr>
          <p:grpSpPr bwMode="auto">
            <a:xfrm>
              <a:off x="3120" y="2926"/>
              <a:ext cx="263" cy="339"/>
              <a:chOff x="1056" y="1198"/>
              <a:chExt cx="263" cy="339"/>
            </a:xfrm>
          </p:grpSpPr>
          <p:sp>
            <p:nvSpPr>
              <p:cNvPr id="329953" name="Rectangle 24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4" name="Oval 24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6" name="Group 249"/>
            <p:cNvGrpSpPr>
              <a:grpSpLocks/>
            </p:cNvGrpSpPr>
            <p:nvPr/>
          </p:nvGrpSpPr>
          <p:grpSpPr bwMode="auto">
            <a:xfrm>
              <a:off x="3360" y="2926"/>
              <a:ext cx="263" cy="339"/>
              <a:chOff x="1056" y="1198"/>
              <a:chExt cx="263" cy="339"/>
            </a:xfrm>
          </p:grpSpPr>
          <p:sp>
            <p:nvSpPr>
              <p:cNvPr id="329956" name="Rectangle 25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57" name="Oval 25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59" name="Group 252"/>
            <p:cNvGrpSpPr>
              <a:grpSpLocks/>
            </p:cNvGrpSpPr>
            <p:nvPr/>
          </p:nvGrpSpPr>
          <p:grpSpPr bwMode="auto">
            <a:xfrm>
              <a:off x="3600" y="2926"/>
              <a:ext cx="263" cy="339"/>
              <a:chOff x="1056" y="1198"/>
              <a:chExt cx="263" cy="339"/>
            </a:xfrm>
          </p:grpSpPr>
          <p:sp>
            <p:nvSpPr>
              <p:cNvPr id="329959" name="Rectangle 253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0" name="Oval 254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2" name="Group 255"/>
            <p:cNvGrpSpPr>
              <a:grpSpLocks/>
            </p:cNvGrpSpPr>
            <p:nvPr/>
          </p:nvGrpSpPr>
          <p:grpSpPr bwMode="auto">
            <a:xfrm>
              <a:off x="1680" y="3166"/>
              <a:ext cx="263" cy="339"/>
              <a:chOff x="1056" y="1198"/>
              <a:chExt cx="263" cy="339"/>
            </a:xfrm>
          </p:grpSpPr>
          <p:sp>
            <p:nvSpPr>
              <p:cNvPr id="329962" name="Rectangle 256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3" name="Oval 257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5" name="Group 258"/>
            <p:cNvGrpSpPr>
              <a:grpSpLocks/>
            </p:cNvGrpSpPr>
            <p:nvPr/>
          </p:nvGrpSpPr>
          <p:grpSpPr bwMode="auto">
            <a:xfrm>
              <a:off x="1920" y="3166"/>
              <a:ext cx="263" cy="339"/>
              <a:chOff x="1056" y="1198"/>
              <a:chExt cx="263" cy="339"/>
            </a:xfrm>
          </p:grpSpPr>
          <p:sp>
            <p:nvSpPr>
              <p:cNvPr id="329965" name="Rectangle 259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6" name="Oval 260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68" name="Group 261"/>
            <p:cNvGrpSpPr>
              <a:grpSpLocks/>
            </p:cNvGrpSpPr>
            <p:nvPr/>
          </p:nvGrpSpPr>
          <p:grpSpPr bwMode="auto">
            <a:xfrm>
              <a:off x="2160" y="3166"/>
              <a:ext cx="263" cy="339"/>
              <a:chOff x="1056" y="1198"/>
              <a:chExt cx="263" cy="339"/>
            </a:xfrm>
          </p:grpSpPr>
          <p:sp>
            <p:nvSpPr>
              <p:cNvPr id="329968" name="Rectangle 262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69" name="Oval 263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1" name="Group 264"/>
            <p:cNvGrpSpPr>
              <a:grpSpLocks/>
            </p:cNvGrpSpPr>
            <p:nvPr/>
          </p:nvGrpSpPr>
          <p:grpSpPr bwMode="auto">
            <a:xfrm>
              <a:off x="2400" y="3166"/>
              <a:ext cx="263" cy="339"/>
              <a:chOff x="1056" y="1198"/>
              <a:chExt cx="263" cy="339"/>
            </a:xfrm>
          </p:grpSpPr>
          <p:sp>
            <p:nvSpPr>
              <p:cNvPr id="329971" name="Rectangle 265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2" name="Oval 266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4" name="Group 267"/>
            <p:cNvGrpSpPr>
              <a:grpSpLocks/>
            </p:cNvGrpSpPr>
            <p:nvPr/>
          </p:nvGrpSpPr>
          <p:grpSpPr bwMode="auto">
            <a:xfrm>
              <a:off x="2640" y="3166"/>
              <a:ext cx="263" cy="339"/>
              <a:chOff x="1056" y="1198"/>
              <a:chExt cx="263" cy="339"/>
            </a:xfrm>
          </p:grpSpPr>
          <p:sp>
            <p:nvSpPr>
              <p:cNvPr id="329974" name="Rectangle 268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5" name="Oval 269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77" name="Group 270"/>
            <p:cNvGrpSpPr>
              <a:grpSpLocks/>
            </p:cNvGrpSpPr>
            <p:nvPr/>
          </p:nvGrpSpPr>
          <p:grpSpPr bwMode="auto">
            <a:xfrm>
              <a:off x="2880" y="3166"/>
              <a:ext cx="263" cy="339"/>
              <a:chOff x="1056" y="1198"/>
              <a:chExt cx="263" cy="339"/>
            </a:xfrm>
          </p:grpSpPr>
          <p:sp>
            <p:nvSpPr>
              <p:cNvPr id="329977" name="Rectangle 271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78" name="Oval 272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0" name="Group 273"/>
            <p:cNvGrpSpPr>
              <a:grpSpLocks/>
            </p:cNvGrpSpPr>
            <p:nvPr/>
          </p:nvGrpSpPr>
          <p:grpSpPr bwMode="auto">
            <a:xfrm>
              <a:off x="3120" y="3166"/>
              <a:ext cx="263" cy="339"/>
              <a:chOff x="1056" y="1198"/>
              <a:chExt cx="263" cy="339"/>
            </a:xfrm>
          </p:grpSpPr>
          <p:sp>
            <p:nvSpPr>
              <p:cNvPr id="329980" name="Rectangle 274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1" name="Oval 275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3" name="Group 276"/>
            <p:cNvGrpSpPr>
              <a:grpSpLocks/>
            </p:cNvGrpSpPr>
            <p:nvPr/>
          </p:nvGrpSpPr>
          <p:grpSpPr bwMode="auto">
            <a:xfrm>
              <a:off x="3360" y="3166"/>
              <a:ext cx="263" cy="339"/>
              <a:chOff x="1056" y="1198"/>
              <a:chExt cx="263" cy="339"/>
            </a:xfrm>
          </p:grpSpPr>
          <p:sp>
            <p:nvSpPr>
              <p:cNvPr id="329983" name="Rectangle 277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4" name="Oval 278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329886" name="Group 279"/>
            <p:cNvGrpSpPr>
              <a:grpSpLocks/>
            </p:cNvGrpSpPr>
            <p:nvPr/>
          </p:nvGrpSpPr>
          <p:grpSpPr bwMode="auto">
            <a:xfrm>
              <a:off x="3600" y="3166"/>
              <a:ext cx="263" cy="339"/>
              <a:chOff x="1056" y="1198"/>
              <a:chExt cx="263" cy="339"/>
            </a:xfrm>
          </p:grpSpPr>
          <p:sp>
            <p:nvSpPr>
              <p:cNvPr id="329986" name="Rectangle 280"/>
              <p:cNvSpPr>
                <a:spLocks noChangeArrowheads="1"/>
              </p:cNvSpPr>
              <p:nvPr/>
            </p:nvSpPr>
            <p:spPr bwMode="auto">
              <a:xfrm>
                <a:off x="1056" y="1247"/>
                <a:ext cx="119" cy="241"/>
              </a:xfrm>
              <a:prstGeom prst="rect">
                <a:avLst/>
              </a:prstGeom>
              <a:noFill/>
              <a:ln w="12700" cap="sq" algn="ctr">
                <a:solidFill>
                  <a:srgbClr val="FF2F2F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329987" name="Oval 281"/>
              <p:cNvSpPr>
                <a:spLocks noChangeArrowheads="1"/>
              </p:cNvSpPr>
              <p:nvPr/>
            </p:nvSpPr>
            <p:spPr bwMode="auto">
              <a:xfrm>
                <a:off x="1152" y="1198"/>
                <a:ext cx="167" cy="339"/>
              </a:xfrm>
              <a:prstGeom prst="ellipse">
                <a:avLst/>
              </a:prstGeom>
              <a:solidFill>
                <a:srgbClr val="FF2F2F"/>
              </a:solidFill>
              <a:ln w="12700" cap="sq" algn="ctr">
                <a:solidFill>
                  <a:srgbClr val="FF2F2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endParaRPr lang="en-US" sz="2000" b="1">
                  <a:latin typeface="Tahoma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329889" name="Group 15"/>
          <p:cNvGrpSpPr>
            <a:grpSpLocks/>
          </p:cNvGrpSpPr>
          <p:nvPr/>
        </p:nvGrpSpPr>
        <p:grpSpPr bwMode="auto">
          <a:xfrm>
            <a:off x="4191000" y="1916113"/>
            <a:ext cx="3373438" cy="3581400"/>
            <a:chOff x="3168" y="1776"/>
            <a:chExt cx="1584" cy="1682"/>
          </a:xfrm>
        </p:grpSpPr>
        <p:sp>
          <p:nvSpPr>
            <p:cNvPr id="329989" name="Line 16"/>
            <p:cNvSpPr>
              <a:spLocks noChangeShapeType="1"/>
            </p:cNvSpPr>
            <p:nvPr/>
          </p:nvSpPr>
          <p:spPr bwMode="auto">
            <a:xfrm flipV="1">
              <a:off x="3168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0" name="Line 17"/>
            <p:cNvSpPr>
              <a:spLocks noChangeShapeType="1"/>
            </p:cNvSpPr>
            <p:nvPr/>
          </p:nvSpPr>
          <p:spPr bwMode="auto">
            <a:xfrm flipV="1">
              <a:off x="3346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1" name="Line 18"/>
            <p:cNvSpPr>
              <a:spLocks noChangeShapeType="1"/>
            </p:cNvSpPr>
            <p:nvPr/>
          </p:nvSpPr>
          <p:spPr bwMode="auto">
            <a:xfrm flipV="1">
              <a:off x="351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2" name="Line 19"/>
            <p:cNvSpPr>
              <a:spLocks noChangeShapeType="1"/>
            </p:cNvSpPr>
            <p:nvPr/>
          </p:nvSpPr>
          <p:spPr bwMode="auto">
            <a:xfrm flipV="1">
              <a:off x="3696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3" name="Line 20"/>
            <p:cNvSpPr>
              <a:spLocks noChangeShapeType="1"/>
            </p:cNvSpPr>
            <p:nvPr/>
          </p:nvSpPr>
          <p:spPr bwMode="auto">
            <a:xfrm flipV="1">
              <a:off x="386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4" name="Line 21"/>
            <p:cNvSpPr>
              <a:spLocks noChangeShapeType="1"/>
            </p:cNvSpPr>
            <p:nvPr/>
          </p:nvSpPr>
          <p:spPr bwMode="auto">
            <a:xfrm flipV="1">
              <a:off x="4046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5" name="Line 22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6" name="Line 23"/>
            <p:cNvSpPr>
              <a:spLocks noChangeShapeType="1"/>
            </p:cNvSpPr>
            <p:nvPr/>
          </p:nvSpPr>
          <p:spPr bwMode="auto">
            <a:xfrm flipV="1">
              <a:off x="4402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7" name="Line 24"/>
            <p:cNvSpPr>
              <a:spLocks noChangeShapeType="1"/>
            </p:cNvSpPr>
            <p:nvPr/>
          </p:nvSpPr>
          <p:spPr bwMode="auto">
            <a:xfrm flipV="1">
              <a:off x="457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8" name="Line 25"/>
            <p:cNvSpPr>
              <a:spLocks noChangeShapeType="1"/>
            </p:cNvSpPr>
            <p:nvPr/>
          </p:nvSpPr>
          <p:spPr bwMode="auto">
            <a:xfrm flipV="1">
              <a:off x="4747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99" name="Line 26"/>
            <p:cNvSpPr>
              <a:spLocks noChangeShapeType="1"/>
            </p:cNvSpPr>
            <p:nvPr/>
          </p:nvSpPr>
          <p:spPr bwMode="auto">
            <a:xfrm>
              <a:off x="3168" y="345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0" name="Line 27"/>
            <p:cNvSpPr>
              <a:spLocks noChangeShapeType="1"/>
            </p:cNvSpPr>
            <p:nvPr/>
          </p:nvSpPr>
          <p:spPr bwMode="auto">
            <a:xfrm>
              <a:off x="3168" y="3269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1" name="Line 28"/>
            <p:cNvSpPr>
              <a:spLocks noChangeShapeType="1"/>
            </p:cNvSpPr>
            <p:nvPr/>
          </p:nvSpPr>
          <p:spPr bwMode="auto">
            <a:xfrm>
              <a:off x="3168" y="3081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2" name="Line 29"/>
            <p:cNvSpPr>
              <a:spLocks noChangeShapeType="1"/>
            </p:cNvSpPr>
            <p:nvPr/>
          </p:nvSpPr>
          <p:spPr bwMode="auto">
            <a:xfrm>
              <a:off x="3168" y="289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3" name="Line 30"/>
            <p:cNvSpPr>
              <a:spLocks noChangeShapeType="1"/>
            </p:cNvSpPr>
            <p:nvPr/>
          </p:nvSpPr>
          <p:spPr bwMode="auto">
            <a:xfrm>
              <a:off x="3168" y="2703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4" name="Line 31"/>
            <p:cNvSpPr>
              <a:spLocks noChangeShapeType="1"/>
            </p:cNvSpPr>
            <p:nvPr/>
          </p:nvSpPr>
          <p:spPr bwMode="auto">
            <a:xfrm>
              <a:off x="3168" y="2520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5" name="Line 32"/>
            <p:cNvSpPr>
              <a:spLocks noChangeShapeType="1"/>
            </p:cNvSpPr>
            <p:nvPr/>
          </p:nvSpPr>
          <p:spPr bwMode="auto">
            <a:xfrm>
              <a:off x="3168" y="233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6" name="Line 33"/>
            <p:cNvSpPr>
              <a:spLocks noChangeShapeType="1"/>
            </p:cNvSpPr>
            <p:nvPr/>
          </p:nvSpPr>
          <p:spPr bwMode="auto">
            <a:xfrm>
              <a:off x="3168" y="214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7" name="Line 34"/>
            <p:cNvSpPr>
              <a:spLocks noChangeShapeType="1"/>
            </p:cNvSpPr>
            <p:nvPr/>
          </p:nvSpPr>
          <p:spPr bwMode="auto">
            <a:xfrm>
              <a:off x="3168" y="1954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08" name="Line 35"/>
            <p:cNvSpPr>
              <a:spLocks noChangeShapeType="1"/>
            </p:cNvSpPr>
            <p:nvPr/>
          </p:nvSpPr>
          <p:spPr bwMode="auto">
            <a:xfrm>
              <a:off x="3168" y="1776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009" name="Text Box 283"/>
          <p:cNvSpPr txBox="1">
            <a:spLocks noChangeArrowheads="1"/>
          </p:cNvSpPr>
          <p:nvPr/>
        </p:nvSpPr>
        <p:spPr bwMode="auto">
          <a:xfrm>
            <a:off x="1792289" y="2520951"/>
            <a:ext cx="1603375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standard</a:t>
            </a:r>
          </a:p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 map</a:t>
            </a:r>
          </a:p>
        </p:txBody>
      </p:sp>
      <p:sp>
        <p:nvSpPr>
          <p:cNvPr id="330010" name="Line 284"/>
          <p:cNvSpPr>
            <a:spLocks noChangeShapeType="1"/>
          </p:cNvSpPr>
          <p:nvPr/>
        </p:nvSpPr>
        <p:spPr bwMode="auto">
          <a:xfrm>
            <a:off x="3352800" y="2819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0011" name="Text Box 287"/>
          <p:cNvSpPr txBox="1">
            <a:spLocks noChangeArrowheads="1"/>
          </p:cNvSpPr>
          <p:nvPr/>
        </p:nvSpPr>
        <p:spPr bwMode="auto">
          <a:xfrm>
            <a:off x="7839076" y="5089526"/>
            <a:ext cx="7207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>
                <a:latin typeface="Tahoma" pitchFamily="34" charset="0"/>
                <a:cs typeface="Arial" charset="0"/>
              </a:rPr>
              <a:t>texel</a:t>
            </a:r>
            <a:endParaRPr lang="en-US" sz="2000">
              <a:latin typeface="Tahoma" pitchFamily="34" charset="0"/>
              <a:cs typeface="Arial" charset="0"/>
            </a:endParaRPr>
          </a:p>
        </p:txBody>
      </p:sp>
      <p:sp>
        <p:nvSpPr>
          <p:cNvPr id="330012" name="AutoShape 288"/>
          <p:cNvSpPr>
            <a:spLocks/>
          </p:cNvSpPr>
          <p:nvPr/>
        </p:nvSpPr>
        <p:spPr bwMode="auto">
          <a:xfrm>
            <a:off x="7620000" y="5068760"/>
            <a:ext cx="518818" cy="454283"/>
          </a:xfrm>
          <a:prstGeom prst="rightBrace">
            <a:avLst>
              <a:gd name="adj1" fmla="val 20833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28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Aliasing error</a:t>
            </a:r>
          </a:p>
        </p:txBody>
      </p:sp>
      <p:sp>
        <p:nvSpPr>
          <p:cNvPr id="331780" name="Line 3"/>
          <p:cNvSpPr>
            <a:spLocks noChangeShapeType="1"/>
          </p:cNvSpPr>
          <p:nvPr/>
        </p:nvSpPr>
        <p:spPr bwMode="auto">
          <a:xfrm flipH="1" flipV="1">
            <a:off x="4191000" y="1916113"/>
            <a:ext cx="1504950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1" name="Line 4"/>
          <p:cNvSpPr>
            <a:spLocks noChangeShapeType="1"/>
          </p:cNvSpPr>
          <p:nvPr/>
        </p:nvSpPr>
        <p:spPr bwMode="auto">
          <a:xfrm flipV="1">
            <a:off x="6027738" y="1916113"/>
            <a:ext cx="1516062" cy="35798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782" name="Freeform 5"/>
          <p:cNvSpPr>
            <a:spLocks/>
          </p:cNvSpPr>
          <p:nvPr/>
        </p:nvSpPr>
        <p:spPr bwMode="auto">
          <a:xfrm>
            <a:off x="4191000" y="1916113"/>
            <a:ext cx="3352800" cy="3579812"/>
          </a:xfrm>
          <a:custGeom>
            <a:avLst/>
            <a:gdLst>
              <a:gd name="T0" fmla="*/ 131 w 292"/>
              <a:gd name="T1" fmla="*/ 312 h 312"/>
              <a:gd name="T2" fmla="*/ 160 w 292"/>
              <a:gd name="T3" fmla="*/ 312 h 312"/>
              <a:gd name="T4" fmla="*/ 292 w 292"/>
              <a:gd name="T5" fmla="*/ 0 h 312"/>
              <a:gd name="T6" fmla="*/ 0 w 292"/>
              <a:gd name="T7" fmla="*/ 0 h 312"/>
              <a:gd name="T8" fmla="*/ 131 w 292"/>
              <a:gd name="T9" fmla="*/ 312 h 312"/>
              <a:gd name="T10" fmla="*/ 131 w 292"/>
              <a:gd name="T11" fmla="*/ 312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2"/>
              <a:gd name="T19" fmla="*/ 0 h 312"/>
              <a:gd name="T20" fmla="*/ 292 w 29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2" h="312">
                <a:moveTo>
                  <a:pt x="131" y="312"/>
                </a:moveTo>
                <a:lnTo>
                  <a:pt x="160" y="312"/>
                </a:lnTo>
                <a:lnTo>
                  <a:pt x="292" y="0"/>
                </a:lnTo>
                <a:lnTo>
                  <a:pt x="0" y="0"/>
                </a:lnTo>
                <a:lnTo>
                  <a:pt x="131" y="312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783" name="Oval 6"/>
          <p:cNvSpPr>
            <a:spLocks noChangeArrowheads="1"/>
          </p:cNvSpPr>
          <p:nvPr/>
        </p:nvSpPr>
        <p:spPr bwMode="auto">
          <a:xfrm>
            <a:off x="5802313" y="5624185"/>
            <a:ext cx="120650" cy="562630"/>
          </a:xfrm>
          <a:prstGeom prst="ellipse">
            <a:avLst/>
          </a:prstGeom>
          <a:solidFill>
            <a:schemeClr val="tx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784" name="Text Box 7"/>
          <p:cNvSpPr txBox="1">
            <a:spLocks noChangeArrowheads="1"/>
          </p:cNvSpPr>
          <p:nvPr/>
        </p:nvSpPr>
        <p:spPr bwMode="auto">
          <a:xfrm>
            <a:off x="5091113" y="5692776"/>
            <a:ext cx="5778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eye</a:t>
            </a:r>
          </a:p>
        </p:txBody>
      </p:sp>
      <p:sp>
        <p:nvSpPr>
          <p:cNvPr id="331785" name="Line 8"/>
          <p:cNvSpPr>
            <a:spLocks noChangeShapeType="1"/>
          </p:cNvSpPr>
          <p:nvPr/>
        </p:nvSpPr>
        <p:spPr bwMode="auto">
          <a:xfrm>
            <a:off x="5181601" y="4286250"/>
            <a:ext cx="665163" cy="1581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786" name="Line 9"/>
          <p:cNvSpPr>
            <a:spLocks noChangeShapeType="1"/>
          </p:cNvSpPr>
          <p:nvPr/>
        </p:nvSpPr>
        <p:spPr bwMode="auto">
          <a:xfrm flipH="1">
            <a:off x="5848351" y="4219575"/>
            <a:ext cx="709613" cy="16954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02111" y="1823649"/>
            <a:ext cx="408813" cy="562829"/>
            <a:chOff x="1056" y="1199"/>
            <a:chExt cx="263" cy="339"/>
          </a:xfrm>
        </p:grpSpPr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89" name="Oval 13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5178" y="1823649"/>
            <a:ext cx="408623" cy="562829"/>
            <a:chOff x="1056" y="1199"/>
            <a:chExt cx="264" cy="339"/>
          </a:xfrm>
        </p:grpSpPr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2" name="Oval 16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946651" y="1823649"/>
            <a:ext cx="408815" cy="562829"/>
            <a:chOff x="1056" y="1199"/>
            <a:chExt cx="263" cy="339"/>
          </a:xfrm>
        </p:grpSpPr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5" name="Oval 19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319711" y="1823649"/>
            <a:ext cx="408813" cy="562829"/>
            <a:chOff x="1056" y="1199"/>
            <a:chExt cx="263" cy="339"/>
          </a:xfrm>
        </p:grpSpPr>
        <p:sp>
          <p:nvSpPr>
            <p:cNvPr id="331797" name="Rectangle 21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798" name="Oval 22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692778" y="1823649"/>
            <a:ext cx="408623" cy="562829"/>
            <a:chOff x="1056" y="1199"/>
            <a:chExt cx="264" cy="339"/>
          </a:xfrm>
        </p:grpSpPr>
        <p:sp>
          <p:nvSpPr>
            <p:cNvPr id="331800" name="Rectangle 24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1" name="Oval 25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064251" y="1823649"/>
            <a:ext cx="408815" cy="562829"/>
            <a:chOff x="1056" y="1199"/>
            <a:chExt cx="263" cy="339"/>
          </a:xfrm>
        </p:grpSpPr>
        <p:sp>
          <p:nvSpPr>
            <p:cNvPr id="331803" name="Rectangle 27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4" name="Oval 28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437311" y="1823649"/>
            <a:ext cx="408813" cy="562829"/>
            <a:chOff x="1056" y="1199"/>
            <a:chExt cx="263" cy="339"/>
          </a:xfrm>
        </p:grpSpPr>
        <p:sp>
          <p:nvSpPr>
            <p:cNvPr id="331806" name="Rectangle 30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07" name="Oval 31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810378" y="1823649"/>
            <a:ext cx="408623" cy="562829"/>
            <a:chOff x="1056" y="1199"/>
            <a:chExt cx="264" cy="339"/>
          </a:xfrm>
        </p:grpSpPr>
        <p:sp>
          <p:nvSpPr>
            <p:cNvPr id="331809" name="Rectangle 33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10" name="Oval 34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7181851" y="1823649"/>
            <a:ext cx="408815" cy="562829"/>
            <a:chOff x="1056" y="1199"/>
            <a:chExt cx="263" cy="339"/>
          </a:xfrm>
        </p:grpSpPr>
        <p:sp>
          <p:nvSpPr>
            <p:cNvPr id="331812" name="Rectangle 36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13" name="Oval 37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14" name="Rectangle 39"/>
          <p:cNvSpPr>
            <a:spLocks noChangeArrowheads="1"/>
          </p:cNvSpPr>
          <p:nvPr/>
        </p:nvSpPr>
        <p:spPr bwMode="auto">
          <a:xfrm>
            <a:off x="4202114" y="23018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5" name="Oval 40"/>
          <p:cNvSpPr>
            <a:spLocks noChangeArrowheads="1"/>
          </p:cNvSpPr>
          <p:nvPr/>
        </p:nvSpPr>
        <p:spPr bwMode="auto">
          <a:xfrm>
            <a:off x="4351338" y="22205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6" name="Rectangle 42"/>
          <p:cNvSpPr>
            <a:spLocks noChangeArrowheads="1"/>
          </p:cNvSpPr>
          <p:nvPr/>
        </p:nvSpPr>
        <p:spPr bwMode="auto">
          <a:xfrm>
            <a:off x="4575176" y="23018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7" name="Oval 43"/>
          <p:cNvSpPr>
            <a:spLocks noChangeArrowheads="1"/>
          </p:cNvSpPr>
          <p:nvPr/>
        </p:nvSpPr>
        <p:spPr bwMode="auto">
          <a:xfrm>
            <a:off x="4724400" y="2220586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8" name="Rectangle 45"/>
          <p:cNvSpPr>
            <a:spLocks noChangeArrowheads="1"/>
          </p:cNvSpPr>
          <p:nvPr/>
        </p:nvSpPr>
        <p:spPr bwMode="auto">
          <a:xfrm>
            <a:off x="4946651" y="23018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19" name="Oval 46"/>
          <p:cNvSpPr>
            <a:spLocks noChangeArrowheads="1"/>
          </p:cNvSpPr>
          <p:nvPr/>
        </p:nvSpPr>
        <p:spPr bwMode="auto">
          <a:xfrm>
            <a:off x="5095875" y="2220586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319711" y="2220780"/>
            <a:ext cx="408813" cy="562239"/>
            <a:chOff x="1056" y="1198"/>
            <a:chExt cx="263" cy="340"/>
          </a:xfrm>
        </p:grpSpPr>
        <p:sp>
          <p:nvSpPr>
            <p:cNvPr id="331821" name="Rectangle 48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2" name="Oval 49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5692778" y="2220780"/>
            <a:ext cx="408623" cy="562239"/>
            <a:chOff x="1056" y="1198"/>
            <a:chExt cx="264" cy="340"/>
          </a:xfrm>
        </p:grpSpPr>
        <p:sp>
          <p:nvSpPr>
            <p:cNvPr id="331824" name="Rectangle 51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5" name="Oval 52"/>
            <p:cNvSpPr>
              <a:spLocks noChangeArrowheads="1"/>
            </p:cNvSpPr>
            <p:nvPr/>
          </p:nvSpPr>
          <p:spPr bwMode="auto">
            <a:xfrm>
              <a:off x="1152" y="1198"/>
              <a:ext cx="168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064251" y="2220780"/>
            <a:ext cx="408815" cy="562239"/>
            <a:chOff x="1056" y="1198"/>
            <a:chExt cx="263" cy="340"/>
          </a:xfrm>
        </p:grpSpPr>
        <p:sp>
          <p:nvSpPr>
            <p:cNvPr id="331827" name="Rectangle 54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28" name="Oval 55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6437311" y="2220780"/>
            <a:ext cx="408813" cy="562239"/>
            <a:chOff x="1056" y="1198"/>
            <a:chExt cx="263" cy="340"/>
          </a:xfrm>
        </p:grpSpPr>
        <p:sp>
          <p:nvSpPr>
            <p:cNvPr id="331830" name="Rectangle 57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31" name="Oval 58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6810378" y="2220780"/>
            <a:ext cx="408623" cy="562239"/>
            <a:chOff x="1056" y="1198"/>
            <a:chExt cx="264" cy="340"/>
          </a:xfrm>
        </p:grpSpPr>
        <p:sp>
          <p:nvSpPr>
            <p:cNvPr id="331833" name="Rectangle 60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34" name="Oval 61"/>
            <p:cNvSpPr>
              <a:spLocks noChangeArrowheads="1"/>
            </p:cNvSpPr>
            <p:nvPr/>
          </p:nvSpPr>
          <p:spPr bwMode="auto">
            <a:xfrm>
              <a:off x="1152" y="1198"/>
              <a:ext cx="168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35" name="Rectangle 63"/>
          <p:cNvSpPr>
            <a:spLocks noChangeArrowheads="1"/>
          </p:cNvSpPr>
          <p:nvPr/>
        </p:nvSpPr>
        <p:spPr bwMode="auto">
          <a:xfrm>
            <a:off x="7181851" y="23018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6" name="Oval 64"/>
          <p:cNvSpPr>
            <a:spLocks noChangeArrowheads="1"/>
          </p:cNvSpPr>
          <p:nvPr/>
        </p:nvSpPr>
        <p:spPr bwMode="auto">
          <a:xfrm>
            <a:off x="7331075" y="22205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7" name="Rectangle 66"/>
          <p:cNvSpPr>
            <a:spLocks noChangeArrowheads="1"/>
          </p:cNvSpPr>
          <p:nvPr/>
        </p:nvSpPr>
        <p:spPr bwMode="auto">
          <a:xfrm>
            <a:off x="4202114" y="26995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8" name="Oval 67"/>
          <p:cNvSpPr>
            <a:spLocks noChangeArrowheads="1"/>
          </p:cNvSpPr>
          <p:nvPr/>
        </p:nvSpPr>
        <p:spPr bwMode="auto">
          <a:xfrm>
            <a:off x="4351338" y="26182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39" name="Rectangle 69"/>
          <p:cNvSpPr>
            <a:spLocks noChangeArrowheads="1"/>
          </p:cNvSpPr>
          <p:nvPr/>
        </p:nvSpPr>
        <p:spPr bwMode="auto">
          <a:xfrm>
            <a:off x="4575176" y="26995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0" name="Oval 70"/>
          <p:cNvSpPr>
            <a:spLocks noChangeArrowheads="1"/>
          </p:cNvSpPr>
          <p:nvPr/>
        </p:nvSpPr>
        <p:spPr bwMode="auto">
          <a:xfrm>
            <a:off x="4724400" y="2618254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1" name="Rectangle 72"/>
          <p:cNvSpPr>
            <a:spLocks noChangeArrowheads="1"/>
          </p:cNvSpPr>
          <p:nvPr/>
        </p:nvSpPr>
        <p:spPr bwMode="auto">
          <a:xfrm>
            <a:off x="4946651" y="26995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42" name="Oval 73"/>
          <p:cNvSpPr>
            <a:spLocks noChangeArrowheads="1"/>
          </p:cNvSpPr>
          <p:nvPr/>
        </p:nvSpPr>
        <p:spPr bwMode="auto">
          <a:xfrm>
            <a:off x="5095875" y="2618254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5319711" y="2618985"/>
            <a:ext cx="408813" cy="562827"/>
            <a:chOff x="1056" y="1199"/>
            <a:chExt cx="263" cy="339"/>
          </a:xfrm>
        </p:grpSpPr>
        <p:sp>
          <p:nvSpPr>
            <p:cNvPr id="331844" name="Rectangle 75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45" name="Oval 76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5692778" y="2618985"/>
            <a:ext cx="408623" cy="562827"/>
            <a:chOff x="1056" y="1199"/>
            <a:chExt cx="264" cy="339"/>
          </a:xfrm>
        </p:grpSpPr>
        <p:sp>
          <p:nvSpPr>
            <p:cNvPr id="331847" name="Rectangle 78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48" name="Oval 79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6064251" y="2618985"/>
            <a:ext cx="408815" cy="562827"/>
            <a:chOff x="1056" y="1199"/>
            <a:chExt cx="263" cy="339"/>
          </a:xfrm>
        </p:grpSpPr>
        <p:sp>
          <p:nvSpPr>
            <p:cNvPr id="331850" name="Rectangle 81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1" name="Oval 82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6437311" y="2618985"/>
            <a:ext cx="408813" cy="562827"/>
            <a:chOff x="1056" y="1199"/>
            <a:chExt cx="263" cy="339"/>
          </a:xfrm>
        </p:grpSpPr>
        <p:sp>
          <p:nvSpPr>
            <p:cNvPr id="331853" name="Rectangle 84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4" name="Oval 85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6810378" y="2618985"/>
            <a:ext cx="408623" cy="562827"/>
            <a:chOff x="1056" y="1199"/>
            <a:chExt cx="264" cy="339"/>
          </a:xfrm>
        </p:grpSpPr>
        <p:sp>
          <p:nvSpPr>
            <p:cNvPr id="331856" name="Rectangle 87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57" name="Oval 88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58" name="Rectangle 90"/>
          <p:cNvSpPr>
            <a:spLocks noChangeArrowheads="1"/>
          </p:cNvSpPr>
          <p:nvPr/>
        </p:nvSpPr>
        <p:spPr bwMode="auto">
          <a:xfrm>
            <a:off x="7181851" y="26995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59" name="Oval 91"/>
          <p:cNvSpPr>
            <a:spLocks noChangeArrowheads="1"/>
          </p:cNvSpPr>
          <p:nvPr/>
        </p:nvSpPr>
        <p:spPr bwMode="auto">
          <a:xfrm>
            <a:off x="7331075" y="26182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0" name="Rectangle 93"/>
          <p:cNvSpPr>
            <a:spLocks noChangeArrowheads="1"/>
          </p:cNvSpPr>
          <p:nvPr/>
        </p:nvSpPr>
        <p:spPr bwMode="auto">
          <a:xfrm>
            <a:off x="4202114" y="30979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1" name="Oval 94"/>
          <p:cNvSpPr>
            <a:spLocks noChangeArrowheads="1"/>
          </p:cNvSpPr>
          <p:nvPr/>
        </p:nvSpPr>
        <p:spPr bwMode="auto">
          <a:xfrm>
            <a:off x="4351338" y="30167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2" name="Rectangle 96"/>
          <p:cNvSpPr>
            <a:spLocks noChangeArrowheads="1"/>
          </p:cNvSpPr>
          <p:nvPr/>
        </p:nvSpPr>
        <p:spPr bwMode="auto">
          <a:xfrm>
            <a:off x="4575176" y="30979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3" name="Oval 97"/>
          <p:cNvSpPr>
            <a:spLocks noChangeArrowheads="1"/>
          </p:cNvSpPr>
          <p:nvPr/>
        </p:nvSpPr>
        <p:spPr bwMode="auto">
          <a:xfrm>
            <a:off x="4724400" y="30167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4" name="Rectangle 99"/>
          <p:cNvSpPr>
            <a:spLocks noChangeArrowheads="1"/>
          </p:cNvSpPr>
          <p:nvPr/>
        </p:nvSpPr>
        <p:spPr bwMode="auto">
          <a:xfrm>
            <a:off x="4946651" y="30979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65" name="Oval 100"/>
          <p:cNvSpPr>
            <a:spLocks noChangeArrowheads="1"/>
          </p:cNvSpPr>
          <p:nvPr/>
        </p:nvSpPr>
        <p:spPr bwMode="auto">
          <a:xfrm>
            <a:off x="5095875" y="3016717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>
            <a:off x="5319711" y="3017449"/>
            <a:ext cx="408813" cy="562829"/>
            <a:chOff x="1056" y="1199"/>
            <a:chExt cx="263" cy="339"/>
          </a:xfrm>
        </p:grpSpPr>
        <p:sp>
          <p:nvSpPr>
            <p:cNvPr id="331867" name="Rectangle 102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68" name="Oval 103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5692778" y="3017449"/>
            <a:ext cx="408623" cy="562829"/>
            <a:chOff x="1056" y="1199"/>
            <a:chExt cx="264" cy="339"/>
          </a:xfrm>
        </p:grpSpPr>
        <p:sp>
          <p:nvSpPr>
            <p:cNvPr id="331870" name="Rectangle 105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1" name="Oval 106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6064251" y="3017449"/>
            <a:ext cx="408815" cy="562829"/>
            <a:chOff x="1056" y="1199"/>
            <a:chExt cx="263" cy="339"/>
          </a:xfrm>
        </p:grpSpPr>
        <p:sp>
          <p:nvSpPr>
            <p:cNvPr id="331873" name="Rectangle 108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4" name="Oval 109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4" name="Group 110"/>
          <p:cNvGrpSpPr>
            <a:grpSpLocks/>
          </p:cNvGrpSpPr>
          <p:nvPr/>
        </p:nvGrpSpPr>
        <p:grpSpPr bwMode="auto">
          <a:xfrm>
            <a:off x="6437311" y="3017449"/>
            <a:ext cx="408813" cy="562829"/>
            <a:chOff x="1056" y="1199"/>
            <a:chExt cx="263" cy="339"/>
          </a:xfrm>
        </p:grpSpPr>
        <p:sp>
          <p:nvSpPr>
            <p:cNvPr id="331876" name="Rectangle 111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77" name="Oval 112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878" name="Rectangle 114"/>
          <p:cNvSpPr>
            <a:spLocks noChangeArrowheads="1"/>
          </p:cNvSpPr>
          <p:nvPr/>
        </p:nvSpPr>
        <p:spPr bwMode="auto">
          <a:xfrm>
            <a:off x="6810376" y="30979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79" name="Oval 115"/>
          <p:cNvSpPr>
            <a:spLocks noChangeArrowheads="1"/>
          </p:cNvSpPr>
          <p:nvPr/>
        </p:nvSpPr>
        <p:spPr bwMode="auto">
          <a:xfrm>
            <a:off x="6959600" y="30167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0" name="Rectangle 117"/>
          <p:cNvSpPr>
            <a:spLocks noChangeArrowheads="1"/>
          </p:cNvSpPr>
          <p:nvPr/>
        </p:nvSpPr>
        <p:spPr bwMode="auto">
          <a:xfrm>
            <a:off x="7181851" y="30979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1" name="Oval 118"/>
          <p:cNvSpPr>
            <a:spLocks noChangeArrowheads="1"/>
          </p:cNvSpPr>
          <p:nvPr/>
        </p:nvSpPr>
        <p:spPr bwMode="auto">
          <a:xfrm>
            <a:off x="7331075" y="30167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2" name="Rectangle 120"/>
          <p:cNvSpPr>
            <a:spLocks noChangeArrowheads="1"/>
          </p:cNvSpPr>
          <p:nvPr/>
        </p:nvSpPr>
        <p:spPr bwMode="auto">
          <a:xfrm>
            <a:off x="4202114" y="34956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3" name="Oval 121"/>
          <p:cNvSpPr>
            <a:spLocks noChangeArrowheads="1"/>
          </p:cNvSpPr>
          <p:nvPr/>
        </p:nvSpPr>
        <p:spPr bwMode="auto">
          <a:xfrm>
            <a:off x="4351338" y="34143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4" name="Rectangle 123"/>
          <p:cNvSpPr>
            <a:spLocks noChangeArrowheads="1"/>
          </p:cNvSpPr>
          <p:nvPr/>
        </p:nvSpPr>
        <p:spPr bwMode="auto">
          <a:xfrm>
            <a:off x="4575176" y="34956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5" name="Oval 124"/>
          <p:cNvSpPr>
            <a:spLocks noChangeArrowheads="1"/>
          </p:cNvSpPr>
          <p:nvPr/>
        </p:nvSpPr>
        <p:spPr bwMode="auto">
          <a:xfrm>
            <a:off x="4724400" y="34143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6" name="Rectangle 126"/>
          <p:cNvSpPr>
            <a:spLocks noChangeArrowheads="1"/>
          </p:cNvSpPr>
          <p:nvPr/>
        </p:nvSpPr>
        <p:spPr bwMode="auto">
          <a:xfrm>
            <a:off x="4946651" y="34956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887" name="Oval 127"/>
          <p:cNvSpPr>
            <a:spLocks noChangeArrowheads="1"/>
          </p:cNvSpPr>
          <p:nvPr/>
        </p:nvSpPr>
        <p:spPr bwMode="auto">
          <a:xfrm>
            <a:off x="5095875" y="3414386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5" name="Group 128"/>
          <p:cNvGrpSpPr>
            <a:grpSpLocks/>
          </p:cNvGrpSpPr>
          <p:nvPr/>
        </p:nvGrpSpPr>
        <p:grpSpPr bwMode="auto">
          <a:xfrm>
            <a:off x="5319711" y="3414580"/>
            <a:ext cx="408813" cy="562239"/>
            <a:chOff x="1056" y="1198"/>
            <a:chExt cx="263" cy="340"/>
          </a:xfrm>
        </p:grpSpPr>
        <p:sp>
          <p:nvSpPr>
            <p:cNvPr id="331889" name="Rectangle 129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0" name="Oval 130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6" name="Group 131"/>
          <p:cNvGrpSpPr>
            <a:grpSpLocks/>
          </p:cNvGrpSpPr>
          <p:nvPr/>
        </p:nvGrpSpPr>
        <p:grpSpPr bwMode="auto">
          <a:xfrm>
            <a:off x="5692778" y="3414580"/>
            <a:ext cx="408623" cy="562239"/>
            <a:chOff x="1056" y="1198"/>
            <a:chExt cx="264" cy="340"/>
          </a:xfrm>
        </p:grpSpPr>
        <p:sp>
          <p:nvSpPr>
            <p:cNvPr id="331892" name="Rectangle 132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3" name="Oval 133"/>
            <p:cNvSpPr>
              <a:spLocks noChangeArrowheads="1"/>
            </p:cNvSpPr>
            <p:nvPr/>
          </p:nvSpPr>
          <p:spPr bwMode="auto">
            <a:xfrm>
              <a:off x="1152" y="1198"/>
              <a:ext cx="168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7" name="Group 134"/>
          <p:cNvGrpSpPr>
            <a:grpSpLocks/>
          </p:cNvGrpSpPr>
          <p:nvPr/>
        </p:nvGrpSpPr>
        <p:grpSpPr bwMode="auto">
          <a:xfrm>
            <a:off x="6064251" y="3414580"/>
            <a:ext cx="408815" cy="562239"/>
            <a:chOff x="1056" y="1198"/>
            <a:chExt cx="263" cy="340"/>
          </a:xfrm>
        </p:grpSpPr>
        <p:sp>
          <p:nvSpPr>
            <p:cNvPr id="331895" name="Rectangle 135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6" name="Oval 136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8" name="Group 137"/>
          <p:cNvGrpSpPr>
            <a:grpSpLocks/>
          </p:cNvGrpSpPr>
          <p:nvPr/>
        </p:nvGrpSpPr>
        <p:grpSpPr bwMode="auto">
          <a:xfrm>
            <a:off x="6437311" y="3414580"/>
            <a:ext cx="408813" cy="562239"/>
            <a:chOff x="1056" y="1198"/>
            <a:chExt cx="263" cy="340"/>
          </a:xfrm>
        </p:grpSpPr>
        <p:sp>
          <p:nvSpPr>
            <p:cNvPr id="331898" name="Rectangle 138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899" name="Oval 139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00" name="Rectangle 141"/>
          <p:cNvSpPr>
            <a:spLocks noChangeArrowheads="1"/>
          </p:cNvSpPr>
          <p:nvPr/>
        </p:nvSpPr>
        <p:spPr bwMode="auto">
          <a:xfrm>
            <a:off x="6810376" y="34956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1" name="Oval 142"/>
          <p:cNvSpPr>
            <a:spLocks noChangeArrowheads="1"/>
          </p:cNvSpPr>
          <p:nvPr/>
        </p:nvSpPr>
        <p:spPr bwMode="auto">
          <a:xfrm>
            <a:off x="6959600" y="34143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2" name="Rectangle 144"/>
          <p:cNvSpPr>
            <a:spLocks noChangeArrowheads="1"/>
          </p:cNvSpPr>
          <p:nvPr/>
        </p:nvSpPr>
        <p:spPr bwMode="auto">
          <a:xfrm>
            <a:off x="7181851" y="34956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3" name="Oval 145"/>
          <p:cNvSpPr>
            <a:spLocks noChangeArrowheads="1"/>
          </p:cNvSpPr>
          <p:nvPr/>
        </p:nvSpPr>
        <p:spPr bwMode="auto">
          <a:xfrm>
            <a:off x="7331075" y="34143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4" name="Rectangle 147"/>
          <p:cNvSpPr>
            <a:spLocks noChangeArrowheads="1"/>
          </p:cNvSpPr>
          <p:nvPr/>
        </p:nvSpPr>
        <p:spPr bwMode="auto">
          <a:xfrm>
            <a:off x="4202114" y="38933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5" name="Oval 148"/>
          <p:cNvSpPr>
            <a:spLocks noChangeArrowheads="1"/>
          </p:cNvSpPr>
          <p:nvPr/>
        </p:nvSpPr>
        <p:spPr bwMode="auto">
          <a:xfrm>
            <a:off x="4351338" y="38120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6" name="Rectangle 150"/>
          <p:cNvSpPr>
            <a:spLocks noChangeArrowheads="1"/>
          </p:cNvSpPr>
          <p:nvPr/>
        </p:nvSpPr>
        <p:spPr bwMode="auto">
          <a:xfrm>
            <a:off x="4575176" y="38933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7" name="Oval 151"/>
          <p:cNvSpPr>
            <a:spLocks noChangeArrowheads="1"/>
          </p:cNvSpPr>
          <p:nvPr/>
        </p:nvSpPr>
        <p:spPr bwMode="auto">
          <a:xfrm>
            <a:off x="4724400" y="38120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8" name="Rectangle 153"/>
          <p:cNvSpPr>
            <a:spLocks noChangeArrowheads="1"/>
          </p:cNvSpPr>
          <p:nvPr/>
        </p:nvSpPr>
        <p:spPr bwMode="auto">
          <a:xfrm>
            <a:off x="4946651" y="38933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09" name="Oval 154"/>
          <p:cNvSpPr>
            <a:spLocks noChangeArrowheads="1"/>
          </p:cNvSpPr>
          <p:nvPr/>
        </p:nvSpPr>
        <p:spPr bwMode="auto">
          <a:xfrm>
            <a:off x="5095875" y="3812054"/>
            <a:ext cx="259766" cy="562630"/>
          </a:xfrm>
          <a:prstGeom prst="ellipse">
            <a:avLst/>
          </a:prstGeom>
          <a:solidFill>
            <a:srgbClr val="FF2F2F"/>
          </a:solidFill>
          <a:ln w="12700" cap="sq" algn="ctr">
            <a:solidFill>
              <a:srgbClr val="FF2F2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9" name="Group 155"/>
          <p:cNvGrpSpPr>
            <a:grpSpLocks/>
          </p:cNvGrpSpPr>
          <p:nvPr/>
        </p:nvGrpSpPr>
        <p:grpSpPr bwMode="auto">
          <a:xfrm>
            <a:off x="5319711" y="3812785"/>
            <a:ext cx="408813" cy="562827"/>
            <a:chOff x="1056" y="1199"/>
            <a:chExt cx="263" cy="339"/>
          </a:xfrm>
        </p:grpSpPr>
        <p:sp>
          <p:nvSpPr>
            <p:cNvPr id="331911" name="Rectangle 156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2" name="Oval 157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0" name="Group 158"/>
          <p:cNvGrpSpPr>
            <a:grpSpLocks/>
          </p:cNvGrpSpPr>
          <p:nvPr/>
        </p:nvGrpSpPr>
        <p:grpSpPr bwMode="auto">
          <a:xfrm>
            <a:off x="5692778" y="3812785"/>
            <a:ext cx="408623" cy="562827"/>
            <a:chOff x="1056" y="1199"/>
            <a:chExt cx="264" cy="339"/>
          </a:xfrm>
        </p:grpSpPr>
        <p:sp>
          <p:nvSpPr>
            <p:cNvPr id="331914" name="Rectangle 159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5" name="Oval 160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1" name="Group 161"/>
          <p:cNvGrpSpPr>
            <a:grpSpLocks/>
          </p:cNvGrpSpPr>
          <p:nvPr/>
        </p:nvGrpSpPr>
        <p:grpSpPr bwMode="auto">
          <a:xfrm>
            <a:off x="6064251" y="3812785"/>
            <a:ext cx="408815" cy="562827"/>
            <a:chOff x="1056" y="1199"/>
            <a:chExt cx="263" cy="339"/>
          </a:xfrm>
        </p:grpSpPr>
        <p:sp>
          <p:nvSpPr>
            <p:cNvPr id="331917" name="Rectangle 162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18" name="Oval 163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331976" name="Group 164"/>
          <p:cNvGrpSpPr>
            <a:grpSpLocks/>
          </p:cNvGrpSpPr>
          <p:nvPr/>
        </p:nvGrpSpPr>
        <p:grpSpPr bwMode="auto">
          <a:xfrm>
            <a:off x="6437311" y="3812785"/>
            <a:ext cx="408813" cy="562827"/>
            <a:chOff x="1056" y="1199"/>
            <a:chExt cx="263" cy="339"/>
          </a:xfrm>
        </p:grpSpPr>
        <p:sp>
          <p:nvSpPr>
            <p:cNvPr id="331920" name="Rectangle 165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21" name="Oval 166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22" name="Rectangle 168"/>
          <p:cNvSpPr>
            <a:spLocks noChangeArrowheads="1"/>
          </p:cNvSpPr>
          <p:nvPr/>
        </p:nvSpPr>
        <p:spPr bwMode="auto">
          <a:xfrm>
            <a:off x="6810376" y="38933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3" name="Oval 169"/>
          <p:cNvSpPr>
            <a:spLocks noChangeArrowheads="1"/>
          </p:cNvSpPr>
          <p:nvPr/>
        </p:nvSpPr>
        <p:spPr bwMode="auto">
          <a:xfrm>
            <a:off x="6959600" y="38120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4" name="Rectangle 171"/>
          <p:cNvSpPr>
            <a:spLocks noChangeArrowheads="1"/>
          </p:cNvSpPr>
          <p:nvPr/>
        </p:nvSpPr>
        <p:spPr bwMode="auto">
          <a:xfrm>
            <a:off x="7181851" y="38933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5" name="Oval 172"/>
          <p:cNvSpPr>
            <a:spLocks noChangeArrowheads="1"/>
          </p:cNvSpPr>
          <p:nvPr/>
        </p:nvSpPr>
        <p:spPr bwMode="auto">
          <a:xfrm>
            <a:off x="7331075" y="38120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6" name="Rectangle 174"/>
          <p:cNvSpPr>
            <a:spLocks noChangeArrowheads="1"/>
          </p:cNvSpPr>
          <p:nvPr/>
        </p:nvSpPr>
        <p:spPr bwMode="auto">
          <a:xfrm>
            <a:off x="4202114" y="42917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7" name="Oval 175"/>
          <p:cNvSpPr>
            <a:spLocks noChangeArrowheads="1"/>
          </p:cNvSpPr>
          <p:nvPr/>
        </p:nvSpPr>
        <p:spPr bwMode="auto">
          <a:xfrm>
            <a:off x="4351338" y="42105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8" name="Rectangle 177"/>
          <p:cNvSpPr>
            <a:spLocks noChangeArrowheads="1"/>
          </p:cNvSpPr>
          <p:nvPr/>
        </p:nvSpPr>
        <p:spPr bwMode="auto">
          <a:xfrm>
            <a:off x="4575176" y="42917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29" name="Oval 178"/>
          <p:cNvSpPr>
            <a:spLocks noChangeArrowheads="1"/>
          </p:cNvSpPr>
          <p:nvPr/>
        </p:nvSpPr>
        <p:spPr bwMode="auto">
          <a:xfrm>
            <a:off x="4724400" y="42105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30" name="Rectangle 180"/>
          <p:cNvSpPr>
            <a:spLocks noChangeArrowheads="1"/>
          </p:cNvSpPr>
          <p:nvPr/>
        </p:nvSpPr>
        <p:spPr bwMode="auto">
          <a:xfrm>
            <a:off x="4946651" y="42917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31" name="Oval 181"/>
          <p:cNvSpPr>
            <a:spLocks noChangeArrowheads="1"/>
          </p:cNvSpPr>
          <p:nvPr/>
        </p:nvSpPr>
        <p:spPr bwMode="auto">
          <a:xfrm>
            <a:off x="5095875" y="42105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331987" name="Group 182"/>
          <p:cNvGrpSpPr>
            <a:grpSpLocks/>
          </p:cNvGrpSpPr>
          <p:nvPr/>
        </p:nvGrpSpPr>
        <p:grpSpPr bwMode="auto">
          <a:xfrm>
            <a:off x="5319711" y="4211249"/>
            <a:ext cx="408813" cy="562829"/>
            <a:chOff x="1056" y="1199"/>
            <a:chExt cx="263" cy="339"/>
          </a:xfrm>
        </p:grpSpPr>
        <p:sp>
          <p:nvSpPr>
            <p:cNvPr id="331933" name="Rectangle 183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34" name="Oval 184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4" name="Group 185"/>
          <p:cNvGrpSpPr>
            <a:grpSpLocks/>
          </p:cNvGrpSpPr>
          <p:nvPr/>
        </p:nvGrpSpPr>
        <p:grpSpPr bwMode="auto">
          <a:xfrm>
            <a:off x="5692778" y="4211249"/>
            <a:ext cx="408623" cy="562829"/>
            <a:chOff x="1056" y="1199"/>
            <a:chExt cx="264" cy="339"/>
          </a:xfrm>
        </p:grpSpPr>
        <p:sp>
          <p:nvSpPr>
            <p:cNvPr id="331936" name="Rectangle 186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37" name="Oval 187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5" name="Group 188"/>
          <p:cNvGrpSpPr>
            <a:grpSpLocks/>
          </p:cNvGrpSpPr>
          <p:nvPr/>
        </p:nvGrpSpPr>
        <p:grpSpPr bwMode="auto">
          <a:xfrm>
            <a:off x="6064251" y="4211249"/>
            <a:ext cx="408815" cy="562829"/>
            <a:chOff x="1056" y="1199"/>
            <a:chExt cx="263" cy="339"/>
          </a:xfrm>
        </p:grpSpPr>
        <p:sp>
          <p:nvSpPr>
            <p:cNvPr id="331939" name="Rectangle 189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40" name="Oval 190"/>
            <p:cNvSpPr>
              <a:spLocks noChangeArrowheads="1"/>
            </p:cNvSpPr>
            <p:nvPr/>
          </p:nvSpPr>
          <p:spPr bwMode="auto">
            <a:xfrm>
              <a:off x="1152" y="1199"/>
              <a:ext cx="167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41" name="Rectangle 192"/>
          <p:cNvSpPr>
            <a:spLocks noChangeArrowheads="1"/>
          </p:cNvSpPr>
          <p:nvPr/>
        </p:nvSpPr>
        <p:spPr bwMode="auto">
          <a:xfrm>
            <a:off x="6437314" y="42917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2" name="Oval 193"/>
          <p:cNvSpPr>
            <a:spLocks noChangeArrowheads="1"/>
          </p:cNvSpPr>
          <p:nvPr/>
        </p:nvSpPr>
        <p:spPr bwMode="auto">
          <a:xfrm>
            <a:off x="6586538" y="42105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3" name="Rectangle 195"/>
          <p:cNvSpPr>
            <a:spLocks noChangeArrowheads="1"/>
          </p:cNvSpPr>
          <p:nvPr/>
        </p:nvSpPr>
        <p:spPr bwMode="auto">
          <a:xfrm>
            <a:off x="6810376" y="42917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4" name="Oval 196"/>
          <p:cNvSpPr>
            <a:spLocks noChangeArrowheads="1"/>
          </p:cNvSpPr>
          <p:nvPr/>
        </p:nvSpPr>
        <p:spPr bwMode="auto">
          <a:xfrm>
            <a:off x="6959600" y="42105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5" name="Rectangle 198"/>
          <p:cNvSpPr>
            <a:spLocks noChangeArrowheads="1"/>
          </p:cNvSpPr>
          <p:nvPr/>
        </p:nvSpPr>
        <p:spPr bwMode="auto">
          <a:xfrm>
            <a:off x="7181851" y="4291777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6" name="Oval 199"/>
          <p:cNvSpPr>
            <a:spLocks noChangeArrowheads="1"/>
          </p:cNvSpPr>
          <p:nvPr/>
        </p:nvSpPr>
        <p:spPr bwMode="auto">
          <a:xfrm>
            <a:off x="7331075" y="4210517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7" name="Rectangle 201"/>
          <p:cNvSpPr>
            <a:spLocks noChangeArrowheads="1"/>
          </p:cNvSpPr>
          <p:nvPr/>
        </p:nvSpPr>
        <p:spPr bwMode="auto">
          <a:xfrm>
            <a:off x="4202114" y="46894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8" name="Oval 202"/>
          <p:cNvSpPr>
            <a:spLocks noChangeArrowheads="1"/>
          </p:cNvSpPr>
          <p:nvPr/>
        </p:nvSpPr>
        <p:spPr bwMode="auto">
          <a:xfrm>
            <a:off x="4351338" y="46081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49" name="Rectangle 204"/>
          <p:cNvSpPr>
            <a:spLocks noChangeArrowheads="1"/>
          </p:cNvSpPr>
          <p:nvPr/>
        </p:nvSpPr>
        <p:spPr bwMode="auto">
          <a:xfrm>
            <a:off x="4575176" y="46894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0" name="Oval 205"/>
          <p:cNvSpPr>
            <a:spLocks noChangeArrowheads="1"/>
          </p:cNvSpPr>
          <p:nvPr/>
        </p:nvSpPr>
        <p:spPr bwMode="auto">
          <a:xfrm>
            <a:off x="4724400" y="46081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1" name="Rectangle 207"/>
          <p:cNvSpPr>
            <a:spLocks noChangeArrowheads="1"/>
          </p:cNvSpPr>
          <p:nvPr/>
        </p:nvSpPr>
        <p:spPr bwMode="auto">
          <a:xfrm>
            <a:off x="4946651" y="46894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52" name="Oval 208"/>
          <p:cNvSpPr>
            <a:spLocks noChangeArrowheads="1"/>
          </p:cNvSpPr>
          <p:nvPr/>
        </p:nvSpPr>
        <p:spPr bwMode="auto">
          <a:xfrm>
            <a:off x="5095875" y="46081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26" name="Group 209"/>
          <p:cNvGrpSpPr>
            <a:grpSpLocks/>
          </p:cNvGrpSpPr>
          <p:nvPr/>
        </p:nvGrpSpPr>
        <p:grpSpPr bwMode="auto">
          <a:xfrm>
            <a:off x="5319711" y="4608380"/>
            <a:ext cx="408813" cy="562239"/>
            <a:chOff x="1056" y="1198"/>
            <a:chExt cx="263" cy="340"/>
          </a:xfrm>
        </p:grpSpPr>
        <p:sp>
          <p:nvSpPr>
            <p:cNvPr id="331954" name="Rectangle 210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55" name="Oval 211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7" name="Group 212"/>
          <p:cNvGrpSpPr>
            <a:grpSpLocks/>
          </p:cNvGrpSpPr>
          <p:nvPr/>
        </p:nvGrpSpPr>
        <p:grpSpPr bwMode="auto">
          <a:xfrm>
            <a:off x="5692778" y="4608380"/>
            <a:ext cx="408623" cy="562239"/>
            <a:chOff x="1056" y="1198"/>
            <a:chExt cx="264" cy="340"/>
          </a:xfrm>
        </p:grpSpPr>
        <p:sp>
          <p:nvSpPr>
            <p:cNvPr id="331957" name="Rectangle 213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58" name="Oval 214"/>
            <p:cNvSpPr>
              <a:spLocks noChangeArrowheads="1"/>
            </p:cNvSpPr>
            <p:nvPr/>
          </p:nvSpPr>
          <p:spPr bwMode="auto">
            <a:xfrm>
              <a:off x="1152" y="1198"/>
              <a:ext cx="168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28" name="Group 215"/>
          <p:cNvGrpSpPr>
            <a:grpSpLocks/>
          </p:cNvGrpSpPr>
          <p:nvPr/>
        </p:nvGrpSpPr>
        <p:grpSpPr bwMode="auto">
          <a:xfrm>
            <a:off x="6064251" y="4608380"/>
            <a:ext cx="408815" cy="562239"/>
            <a:chOff x="1056" y="1198"/>
            <a:chExt cx="263" cy="340"/>
          </a:xfrm>
        </p:grpSpPr>
        <p:sp>
          <p:nvSpPr>
            <p:cNvPr id="331960" name="Rectangle 216"/>
            <p:cNvSpPr>
              <a:spLocks noChangeArrowheads="1"/>
            </p:cNvSpPr>
            <p:nvPr/>
          </p:nvSpPr>
          <p:spPr bwMode="auto">
            <a:xfrm>
              <a:off x="1056" y="1247"/>
              <a:ext cx="119" cy="242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61" name="Oval 217"/>
            <p:cNvSpPr>
              <a:spLocks noChangeArrowheads="1"/>
            </p:cNvSpPr>
            <p:nvPr/>
          </p:nvSpPr>
          <p:spPr bwMode="auto">
            <a:xfrm>
              <a:off x="1152" y="1198"/>
              <a:ext cx="167" cy="340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62" name="Rectangle 219"/>
          <p:cNvSpPr>
            <a:spLocks noChangeArrowheads="1"/>
          </p:cNvSpPr>
          <p:nvPr/>
        </p:nvSpPr>
        <p:spPr bwMode="auto">
          <a:xfrm>
            <a:off x="6437314" y="46894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3" name="Oval 220"/>
          <p:cNvSpPr>
            <a:spLocks noChangeArrowheads="1"/>
          </p:cNvSpPr>
          <p:nvPr/>
        </p:nvSpPr>
        <p:spPr bwMode="auto">
          <a:xfrm>
            <a:off x="6586538" y="46081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4" name="Rectangle 222"/>
          <p:cNvSpPr>
            <a:spLocks noChangeArrowheads="1"/>
          </p:cNvSpPr>
          <p:nvPr/>
        </p:nvSpPr>
        <p:spPr bwMode="auto">
          <a:xfrm>
            <a:off x="6810376" y="46894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5" name="Oval 223"/>
          <p:cNvSpPr>
            <a:spLocks noChangeArrowheads="1"/>
          </p:cNvSpPr>
          <p:nvPr/>
        </p:nvSpPr>
        <p:spPr bwMode="auto">
          <a:xfrm>
            <a:off x="6959600" y="46081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6" name="Rectangle 225"/>
          <p:cNvSpPr>
            <a:spLocks noChangeArrowheads="1"/>
          </p:cNvSpPr>
          <p:nvPr/>
        </p:nvSpPr>
        <p:spPr bwMode="auto">
          <a:xfrm>
            <a:off x="7181851" y="4689446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7" name="Oval 226"/>
          <p:cNvSpPr>
            <a:spLocks noChangeArrowheads="1"/>
          </p:cNvSpPr>
          <p:nvPr/>
        </p:nvSpPr>
        <p:spPr bwMode="auto">
          <a:xfrm>
            <a:off x="7331075" y="4608186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8" name="Rectangle 228"/>
          <p:cNvSpPr>
            <a:spLocks noChangeArrowheads="1"/>
          </p:cNvSpPr>
          <p:nvPr/>
        </p:nvSpPr>
        <p:spPr bwMode="auto">
          <a:xfrm>
            <a:off x="4202114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69" name="Oval 229"/>
          <p:cNvSpPr>
            <a:spLocks noChangeArrowheads="1"/>
          </p:cNvSpPr>
          <p:nvPr/>
        </p:nvSpPr>
        <p:spPr bwMode="auto">
          <a:xfrm>
            <a:off x="4351338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0" name="Rectangle 231"/>
          <p:cNvSpPr>
            <a:spLocks noChangeArrowheads="1"/>
          </p:cNvSpPr>
          <p:nvPr/>
        </p:nvSpPr>
        <p:spPr bwMode="auto">
          <a:xfrm>
            <a:off x="4575176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1" name="Oval 232"/>
          <p:cNvSpPr>
            <a:spLocks noChangeArrowheads="1"/>
          </p:cNvSpPr>
          <p:nvPr/>
        </p:nvSpPr>
        <p:spPr bwMode="auto">
          <a:xfrm>
            <a:off x="4724400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2" name="Rectangle 234"/>
          <p:cNvSpPr>
            <a:spLocks noChangeArrowheads="1"/>
          </p:cNvSpPr>
          <p:nvPr/>
        </p:nvSpPr>
        <p:spPr bwMode="auto">
          <a:xfrm>
            <a:off x="4946651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3" name="Oval 235"/>
          <p:cNvSpPr>
            <a:spLocks noChangeArrowheads="1"/>
          </p:cNvSpPr>
          <p:nvPr/>
        </p:nvSpPr>
        <p:spPr bwMode="auto">
          <a:xfrm>
            <a:off x="5095875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4" name="Rectangle 237"/>
          <p:cNvSpPr>
            <a:spLocks noChangeArrowheads="1"/>
          </p:cNvSpPr>
          <p:nvPr/>
        </p:nvSpPr>
        <p:spPr bwMode="auto">
          <a:xfrm>
            <a:off x="5319714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75" name="Oval 238"/>
          <p:cNvSpPr>
            <a:spLocks noChangeArrowheads="1"/>
          </p:cNvSpPr>
          <p:nvPr/>
        </p:nvSpPr>
        <p:spPr bwMode="auto">
          <a:xfrm>
            <a:off x="5468938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29" name="Group 239"/>
          <p:cNvGrpSpPr>
            <a:grpSpLocks/>
          </p:cNvGrpSpPr>
          <p:nvPr/>
        </p:nvGrpSpPr>
        <p:grpSpPr bwMode="auto">
          <a:xfrm>
            <a:off x="5692778" y="5006585"/>
            <a:ext cx="408623" cy="562827"/>
            <a:chOff x="1056" y="1199"/>
            <a:chExt cx="264" cy="339"/>
          </a:xfrm>
        </p:grpSpPr>
        <p:sp>
          <p:nvSpPr>
            <p:cNvPr id="331977" name="Rectangle 240"/>
            <p:cNvSpPr>
              <a:spLocks noChangeArrowheads="1"/>
            </p:cNvSpPr>
            <p:nvPr/>
          </p:nvSpPr>
          <p:spPr bwMode="auto">
            <a:xfrm>
              <a:off x="1056" y="1248"/>
              <a:ext cx="119" cy="241"/>
            </a:xfrm>
            <a:prstGeom prst="rect">
              <a:avLst/>
            </a:prstGeom>
            <a:noFill/>
            <a:ln w="12700" cap="sq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  <p:sp>
          <p:nvSpPr>
            <p:cNvPr id="331978" name="Oval 241"/>
            <p:cNvSpPr>
              <a:spLocks noChangeArrowheads="1"/>
            </p:cNvSpPr>
            <p:nvPr/>
          </p:nvSpPr>
          <p:spPr bwMode="auto">
            <a:xfrm>
              <a:off x="1152" y="1199"/>
              <a:ext cx="168" cy="339"/>
            </a:xfrm>
            <a:prstGeom prst="ellipse">
              <a:avLst/>
            </a:prstGeom>
            <a:solidFill>
              <a:srgbClr val="FF2F2F"/>
            </a:solidFill>
            <a:ln w="12700" cap="sq" algn="ctr">
              <a:solidFill>
                <a:srgbClr val="FF2F2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endParaRPr lang="en-US" sz="2000" b="1"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31979" name="Rectangle 243"/>
          <p:cNvSpPr>
            <a:spLocks noChangeArrowheads="1"/>
          </p:cNvSpPr>
          <p:nvPr/>
        </p:nvSpPr>
        <p:spPr bwMode="auto">
          <a:xfrm>
            <a:off x="6064251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0" name="Oval 244"/>
          <p:cNvSpPr>
            <a:spLocks noChangeArrowheads="1"/>
          </p:cNvSpPr>
          <p:nvPr/>
        </p:nvSpPr>
        <p:spPr bwMode="auto">
          <a:xfrm>
            <a:off x="6213475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1" name="Rectangle 246"/>
          <p:cNvSpPr>
            <a:spLocks noChangeArrowheads="1"/>
          </p:cNvSpPr>
          <p:nvPr/>
        </p:nvSpPr>
        <p:spPr bwMode="auto">
          <a:xfrm>
            <a:off x="6437314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2" name="Oval 247"/>
          <p:cNvSpPr>
            <a:spLocks noChangeArrowheads="1"/>
          </p:cNvSpPr>
          <p:nvPr/>
        </p:nvSpPr>
        <p:spPr bwMode="auto">
          <a:xfrm>
            <a:off x="6586538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3" name="Rectangle 249"/>
          <p:cNvSpPr>
            <a:spLocks noChangeArrowheads="1"/>
          </p:cNvSpPr>
          <p:nvPr/>
        </p:nvSpPr>
        <p:spPr bwMode="auto">
          <a:xfrm>
            <a:off x="6810376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4" name="Oval 250"/>
          <p:cNvSpPr>
            <a:spLocks noChangeArrowheads="1"/>
          </p:cNvSpPr>
          <p:nvPr/>
        </p:nvSpPr>
        <p:spPr bwMode="auto">
          <a:xfrm>
            <a:off x="6959600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5" name="Rectangle 252"/>
          <p:cNvSpPr>
            <a:spLocks noChangeArrowheads="1"/>
          </p:cNvSpPr>
          <p:nvPr/>
        </p:nvSpPr>
        <p:spPr bwMode="auto">
          <a:xfrm>
            <a:off x="7181851" y="5087114"/>
            <a:ext cx="184731" cy="400110"/>
          </a:xfrm>
          <a:prstGeom prst="rect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1986" name="Oval 253"/>
          <p:cNvSpPr>
            <a:spLocks noChangeArrowheads="1"/>
          </p:cNvSpPr>
          <p:nvPr/>
        </p:nvSpPr>
        <p:spPr bwMode="auto">
          <a:xfrm>
            <a:off x="7331075" y="5005854"/>
            <a:ext cx="259766" cy="562630"/>
          </a:xfrm>
          <a:prstGeom prst="ellipse">
            <a:avLst/>
          </a:prstGeom>
          <a:solidFill>
            <a:srgbClr val="80808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grpSp>
        <p:nvGrpSpPr>
          <p:cNvPr id="230" name="Group 254"/>
          <p:cNvGrpSpPr>
            <a:grpSpLocks/>
          </p:cNvGrpSpPr>
          <p:nvPr/>
        </p:nvGrpSpPr>
        <p:grpSpPr bwMode="auto">
          <a:xfrm>
            <a:off x="4191000" y="1916113"/>
            <a:ext cx="3373438" cy="3581400"/>
            <a:chOff x="3168" y="1776"/>
            <a:chExt cx="1584" cy="1682"/>
          </a:xfrm>
        </p:grpSpPr>
        <p:sp>
          <p:nvSpPr>
            <p:cNvPr id="331988" name="Line 255"/>
            <p:cNvSpPr>
              <a:spLocks noChangeShapeType="1"/>
            </p:cNvSpPr>
            <p:nvPr/>
          </p:nvSpPr>
          <p:spPr bwMode="auto">
            <a:xfrm flipV="1">
              <a:off x="3168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89" name="Line 256"/>
            <p:cNvSpPr>
              <a:spLocks noChangeShapeType="1"/>
            </p:cNvSpPr>
            <p:nvPr/>
          </p:nvSpPr>
          <p:spPr bwMode="auto">
            <a:xfrm flipV="1">
              <a:off x="3346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0" name="Line 257"/>
            <p:cNvSpPr>
              <a:spLocks noChangeShapeType="1"/>
            </p:cNvSpPr>
            <p:nvPr/>
          </p:nvSpPr>
          <p:spPr bwMode="auto">
            <a:xfrm flipV="1">
              <a:off x="351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1" name="Line 258"/>
            <p:cNvSpPr>
              <a:spLocks noChangeShapeType="1"/>
            </p:cNvSpPr>
            <p:nvPr/>
          </p:nvSpPr>
          <p:spPr bwMode="auto">
            <a:xfrm flipV="1">
              <a:off x="3696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2" name="Line 259"/>
            <p:cNvSpPr>
              <a:spLocks noChangeShapeType="1"/>
            </p:cNvSpPr>
            <p:nvPr/>
          </p:nvSpPr>
          <p:spPr bwMode="auto">
            <a:xfrm flipV="1">
              <a:off x="3868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3" name="Line 260"/>
            <p:cNvSpPr>
              <a:spLocks noChangeShapeType="1"/>
            </p:cNvSpPr>
            <p:nvPr/>
          </p:nvSpPr>
          <p:spPr bwMode="auto">
            <a:xfrm flipV="1">
              <a:off x="4046" y="1776"/>
              <a:ext cx="6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4" name="Line 261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5" name="Line 262"/>
            <p:cNvSpPr>
              <a:spLocks noChangeShapeType="1"/>
            </p:cNvSpPr>
            <p:nvPr/>
          </p:nvSpPr>
          <p:spPr bwMode="auto">
            <a:xfrm flipV="1">
              <a:off x="4402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6" name="Line 263"/>
            <p:cNvSpPr>
              <a:spLocks noChangeShapeType="1"/>
            </p:cNvSpPr>
            <p:nvPr/>
          </p:nvSpPr>
          <p:spPr bwMode="auto">
            <a:xfrm flipV="1">
              <a:off x="4574" y="1776"/>
              <a:ext cx="0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7" name="Line 264"/>
            <p:cNvSpPr>
              <a:spLocks noChangeShapeType="1"/>
            </p:cNvSpPr>
            <p:nvPr/>
          </p:nvSpPr>
          <p:spPr bwMode="auto">
            <a:xfrm flipV="1">
              <a:off x="4747" y="1776"/>
              <a:ext cx="5" cy="1677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8" name="Line 265"/>
            <p:cNvSpPr>
              <a:spLocks noChangeShapeType="1"/>
            </p:cNvSpPr>
            <p:nvPr/>
          </p:nvSpPr>
          <p:spPr bwMode="auto">
            <a:xfrm>
              <a:off x="3168" y="345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99" name="Line 266"/>
            <p:cNvSpPr>
              <a:spLocks noChangeShapeType="1"/>
            </p:cNvSpPr>
            <p:nvPr/>
          </p:nvSpPr>
          <p:spPr bwMode="auto">
            <a:xfrm>
              <a:off x="3168" y="3269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0" name="Line 267"/>
            <p:cNvSpPr>
              <a:spLocks noChangeShapeType="1"/>
            </p:cNvSpPr>
            <p:nvPr/>
          </p:nvSpPr>
          <p:spPr bwMode="auto">
            <a:xfrm>
              <a:off x="3168" y="3081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1" name="Line 268"/>
            <p:cNvSpPr>
              <a:spLocks noChangeShapeType="1"/>
            </p:cNvSpPr>
            <p:nvPr/>
          </p:nvSpPr>
          <p:spPr bwMode="auto">
            <a:xfrm>
              <a:off x="3168" y="289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2" name="Line 269"/>
            <p:cNvSpPr>
              <a:spLocks noChangeShapeType="1"/>
            </p:cNvSpPr>
            <p:nvPr/>
          </p:nvSpPr>
          <p:spPr bwMode="auto">
            <a:xfrm>
              <a:off x="3168" y="2703"/>
              <a:ext cx="1579" cy="6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3" name="Line 270"/>
            <p:cNvSpPr>
              <a:spLocks noChangeShapeType="1"/>
            </p:cNvSpPr>
            <p:nvPr/>
          </p:nvSpPr>
          <p:spPr bwMode="auto">
            <a:xfrm>
              <a:off x="3168" y="2520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4" name="Line 271"/>
            <p:cNvSpPr>
              <a:spLocks noChangeShapeType="1"/>
            </p:cNvSpPr>
            <p:nvPr/>
          </p:nvSpPr>
          <p:spPr bwMode="auto">
            <a:xfrm>
              <a:off x="3168" y="2337"/>
              <a:ext cx="1579" cy="0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5" name="Line 272"/>
            <p:cNvSpPr>
              <a:spLocks noChangeShapeType="1"/>
            </p:cNvSpPr>
            <p:nvPr/>
          </p:nvSpPr>
          <p:spPr bwMode="auto">
            <a:xfrm>
              <a:off x="3168" y="2143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6" name="Line 273"/>
            <p:cNvSpPr>
              <a:spLocks noChangeShapeType="1"/>
            </p:cNvSpPr>
            <p:nvPr/>
          </p:nvSpPr>
          <p:spPr bwMode="auto">
            <a:xfrm>
              <a:off x="3168" y="1954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07" name="Line 274"/>
            <p:cNvSpPr>
              <a:spLocks noChangeShapeType="1"/>
            </p:cNvSpPr>
            <p:nvPr/>
          </p:nvSpPr>
          <p:spPr bwMode="auto">
            <a:xfrm>
              <a:off x="3168" y="1776"/>
              <a:ext cx="1579" cy="5"/>
            </a:xfrm>
            <a:prstGeom prst="line">
              <a:avLst/>
            </a:prstGeom>
            <a:noFill/>
            <a:ln w="38100">
              <a:solidFill>
                <a:srgbClr val="FF2F2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008" name="Text Box 275"/>
          <p:cNvSpPr txBox="1">
            <a:spLocks noChangeArrowheads="1"/>
          </p:cNvSpPr>
          <p:nvPr/>
        </p:nvSpPr>
        <p:spPr bwMode="auto">
          <a:xfrm>
            <a:off x="1792289" y="2520951"/>
            <a:ext cx="1603375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standard</a:t>
            </a:r>
          </a:p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 map</a:t>
            </a:r>
          </a:p>
        </p:txBody>
      </p:sp>
      <p:sp>
        <p:nvSpPr>
          <p:cNvPr id="332009" name="Line 276"/>
          <p:cNvSpPr>
            <a:spLocks noChangeShapeType="1"/>
          </p:cNvSpPr>
          <p:nvPr/>
        </p:nvSpPr>
        <p:spPr bwMode="auto">
          <a:xfrm>
            <a:off x="3352800" y="2819400"/>
            <a:ext cx="7620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0" name="Text Box 277"/>
          <p:cNvSpPr txBox="1">
            <a:spLocks noChangeArrowheads="1"/>
          </p:cNvSpPr>
          <p:nvPr/>
        </p:nvSpPr>
        <p:spPr bwMode="auto">
          <a:xfrm>
            <a:off x="6767514" y="5638801"/>
            <a:ext cx="1087437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fewer</a:t>
            </a:r>
            <a:br>
              <a:rPr lang="en-US" sz="2000">
                <a:latin typeface="Tahoma" pitchFamily="34" charset="0"/>
                <a:cs typeface="Arial" charset="0"/>
              </a:rPr>
            </a:br>
            <a:r>
              <a:rPr lang="en-US" sz="2000">
                <a:latin typeface="Tahoma" pitchFamily="34" charset="0"/>
                <a:cs typeface="Arial" charset="0"/>
              </a:rPr>
              <a:t>samples</a:t>
            </a:r>
          </a:p>
        </p:txBody>
      </p:sp>
      <p:sp>
        <p:nvSpPr>
          <p:cNvPr id="332011" name="Text Box 278"/>
          <p:cNvSpPr txBox="1">
            <a:spLocks noChangeArrowheads="1"/>
          </p:cNvSpPr>
          <p:nvPr/>
        </p:nvSpPr>
        <p:spPr bwMode="auto">
          <a:xfrm>
            <a:off x="8382000" y="1828801"/>
            <a:ext cx="1087438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ahoma" pitchFamily="34" charset="0"/>
                <a:cs typeface="Arial" charset="0"/>
              </a:rPr>
              <a:t>more</a:t>
            </a:r>
            <a:br>
              <a:rPr lang="en-US" sz="2000">
                <a:latin typeface="Tahoma" pitchFamily="34" charset="0"/>
                <a:cs typeface="Arial" charset="0"/>
              </a:rPr>
            </a:br>
            <a:r>
              <a:rPr lang="en-US" sz="2000">
                <a:latin typeface="Tahoma" pitchFamily="34" charset="0"/>
                <a:cs typeface="Arial" charset="0"/>
              </a:rPr>
              <a:t>samples</a:t>
            </a:r>
          </a:p>
        </p:txBody>
      </p:sp>
      <p:sp>
        <p:nvSpPr>
          <p:cNvPr id="332012" name="Line 279"/>
          <p:cNvSpPr>
            <a:spLocks noChangeShapeType="1"/>
          </p:cNvSpPr>
          <p:nvPr/>
        </p:nvSpPr>
        <p:spPr bwMode="auto">
          <a:xfrm flipH="1" flipV="1">
            <a:off x="6096000" y="5562600"/>
            <a:ext cx="68580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3" name="Line 280"/>
          <p:cNvSpPr>
            <a:spLocks noChangeShapeType="1"/>
          </p:cNvSpPr>
          <p:nvPr/>
        </p:nvSpPr>
        <p:spPr bwMode="auto">
          <a:xfrm flipH="1">
            <a:off x="7620000" y="2057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2014" name="Oval 281"/>
          <p:cNvSpPr>
            <a:spLocks noChangeArrowheads="1"/>
          </p:cNvSpPr>
          <p:nvPr/>
        </p:nvSpPr>
        <p:spPr bwMode="auto">
          <a:xfrm>
            <a:off x="4038600" y="1814185"/>
            <a:ext cx="259766" cy="562630"/>
          </a:xfrm>
          <a:prstGeom prst="ellips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32015" name="Oval 282"/>
          <p:cNvSpPr>
            <a:spLocks noChangeArrowheads="1"/>
          </p:cNvSpPr>
          <p:nvPr/>
        </p:nvSpPr>
        <p:spPr bwMode="auto">
          <a:xfrm>
            <a:off x="5519738" y="5014585"/>
            <a:ext cx="685800" cy="562630"/>
          </a:xfrm>
          <a:prstGeom prst="ellipse">
            <a:avLst/>
          </a:prstGeom>
          <a:noFill/>
          <a:ln w="57150" cap="sq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advTm="24726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7" name="Picture 11" descr="robotLogCompD_std_gr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1" y="1828801"/>
            <a:ext cx="39036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828" name="Picture 3" descr="robotLogCompD_l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1" y="1828801"/>
            <a:ext cx="3903663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152400"/>
            <a:ext cx="7391400" cy="838200"/>
          </a:xfrm>
        </p:spPr>
        <p:txBody>
          <a:bodyPr anchor="ctr"/>
          <a:lstStyle/>
          <a:p>
            <a:r>
              <a:rPr lang="en-US" sz="3800" dirty="0"/>
              <a:t>Aliasing error</a:t>
            </a:r>
          </a:p>
        </p:txBody>
      </p:sp>
      <p:sp>
        <p:nvSpPr>
          <p:cNvPr id="333830" name="Text Box 5"/>
          <p:cNvSpPr txBox="1">
            <a:spLocks noChangeArrowheads="1"/>
          </p:cNvSpPr>
          <p:nvPr/>
        </p:nvSpPr>
        <p:spPr bwMode="auto">
          <a:xfrm>
            <a:off x="2743201" y="5715001"/>
            <a:ext cx="26892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ahoma" pitchFamily="34" charset="0"/>
                <a:cs typeface="Arial" charset="0"/>
              </a:rPr>
              <a:t>Standard shadow map</a:t>
            </a:r>
          </a:p>
        </p:txBody>
      </p:sp>
      <p:sp>
        <p:nvSpPr>
          <p:cNvPr id="333831" name="Text Box 6"/>
          <p:cNvSpPr txBox="1">
            <a:spLocks noChangeArrowheads="1"/>
          </p:cNvSpPr>
          <p:nvPr/>
        </p:nvSpPr>
        <p:spPr bwMode="auto">
          <a:xfrm>
            <a:off x="6781800" y="5715001"/>
            <a:ext cx="2063750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dirty="0">
                <a:latin typeface="Tahoma" pitchFamily="34" charset="0"/>
                <a:cs typeface="Arial" charset="0"/>
              </a:rPr>
              <a:t>Reference image</a:t>
            </a:r>
          </a:p>
        </p:txBody>
      </p:sp>
      <p:sp>
        <p:nvSpPr>
          <p:cNvPr id="695303" name="Freeform 7"/>
          <p:cNvSpPr>
            <a:spLocks/>
          </p:cNvSpPr>
          <p:nvPr/>
        </p:nvSpPr>
        <p:spPr bwMode="auto">
          <a:xfrm>
            <a:off x="4267201" y="4500563"/>
            <a:ext cx="184731" cy="400110"/>
          </a:xfrm>
          <a:custGeom>
            <a:avLst/>
            <a:gdLst>
              <a:gd name="T0" fmla="*/ 0 w 573"/>
              <a:gd name="T1" fmla="*/ 375 h 699"/>
              <a:gd name="T2" fmla="*/ 225 w 573"/>
              <a:gd name="T3" fmla="*/ 252 h 699"/>
              <a:gd name="T4" fmla="*/ 348 w 573"/>
              <a:gd name="T5" fmla="*/ 0 h 699"/>
              <a:gd name="T6" fmla="*/ 573 w 573"/>
              <a:gd name="T7" fmla="*/ 267 h 699"/>
              <a:gd name="T8" fmla="*/ 504 w 573"/>
              <a:gd name="T9" fmla="*/ 495 h 699"/>
              <a:gd name="T10" fmla="*/ 90 w 573"/>
              <a:gd name="T11" fmla="*/ 699 h 699"/>
              <a:gd name="T12" fmla="*/ 0 w 573"/>
              <a:gd name="T13" fmla="*/ 375 h 6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73"/>
              <a:gd name="T22" fmla="*/ 0 h 699"/>
              <a:gd name="T23" fmla="*/ 573 w 573"/>
              <a:gd name="T24" fmla="*/ 699 h 6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73" h="699">
                <a:moveTo>
                  <a:pt x="0" y="375"/>
                </a:moveTo>
                <a:lnTo>
                  <a:pt x="225" y="252"/>
                </a:lnTo>
                <a:lnTo>
                  <a:pt x="348" y="0"/>
                </a:lnTo>
                <a:lnTo>
                  <a:pt x="573" y="267"/>
                </a:lnTo>
                <a:lnTo>
                  <a:pt x="504" y="495"/>
                </a:lnTo>
                <a:lnTo>
                  <a:pt x="90" y="699"/>
                </a:lnTo>
                <a:lnTo>
                  <a:pt x="0" y="375"/>
                </a:lnTo>
                <a:close/>
              </a:path>
            </a:pathLst>
          </a:custGeom>
          <a:noFill/>
          <a:ln w="57150" cap="sq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2209800" y="4175126"/>
            <a:ext cx="1403350" cy="7016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projected</a:t>
            </a:r>
            <a:b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</a:br>
            <a:r>
              <a:rPr lang="it-IT" sz="2000" b="1">
                <a:solidFill>
                  <a:schemeClr val="bg1"/>
                </a:solidFill>
                <a:latin typeface="Tahoma" pitchFamily="34" charset="0"/>
                <a:cs typeface="Arial" charset="0"/>
              </a:rPr>
              <a:t>texel</a:t>
            </a:r>
            <a:endParaRPr lang="en-US" sz="2000" b="1">
              <a:solidFill>
                <a:schemeClr val="bg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>
            <a:off x="3581400" y="4648200"/>
            <a:ext cx="1066800" cy="4572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4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3" grpId="0" animBg="1"/>
      <p:bldP spid="695304" grpId="0"/>
      <p:bldP spid="69530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frustum and shadow map resolution affect the accuracy of the shadow z-buffer.</a:t>
            </a:r>
          </a:p>
        </p:txBody>
      </p:sp>
      <p:sp>
        <p:nvSpPr>
          <p:cNvPr id="20" name="Isosceles Triangle 19"/>
          <p:cNvSpPr/>
          <p:nvPr/>
        </p:nvSpPr>
        <p:spPr bwMode="auto">
          <a:xfrm rot="16200000">
            <a:off x="3390900" y="3543300"/>
            <a:ext cx="1333500" cy="15621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16200000">
            <a:off x="5524500" y="3771900"/>
            <a:ext cx="3200400" cy="11430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Freeform 15"/>
          <p:cNvSpPr>
            <a:spLocks/>
          </p:cNvSpPr>
          <p:nvPr/>
        </p:nvSpPr>
        <p:spPr bwMode="auto">
          <a:xfrm>
            <a:off x="7848601" y="3657600"/>
            <a:ext cx="184731" cy="400110"/>
          </a:xfrm>
          <a:custGeom>
            <a:avLst/>
            <a:gdLst>
              <a:gd name="T0" fmla="*/ 0 w 1440"/>
              <a:gd name="T1" fmla="*/ 0 h 1008"/>
              <a:gd name="T2" fmla="*/ 0 w 1440"/>
              <a:gd name="T3" fmla="*/ 1008 h 1008"/>
              <a:gd name="T4" fmla="*/ 1440 w 1440"/>
              <a:gd name="T5" fmla="*/ 1008 h 1008"/>
              <a:gd name="T6" fmla="*/ 1296 w 1440"/>
              <a:gd name="T7" fmla="*/ 288 h 1008"/>
              <a:gd name="T8" fmla="*/ 672 w 1440"/>
              <a:gd name="T9" fmla="*/ 144 h 1008"/>
              <a:gd name="T10" fmla="*/ 0 w 1440"/>
              <a:gd name="T11" fmla="*/ 0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0"/>
              <a:gd name="T19" fmla="*/ 0 h 1008"/>
              <a:gd name="T20" fmla="*/ 1440 w 1440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0" h="1008">
                <a:moveTo>
                  <a:pt x="0" y="0"/>
                </a:moveTo>
                <a:lnTo>
                  <a:pt x="0" y="1008"/>
                </a:lnTo>
                <a:lnTo>
                  <a:pt x="1440" y="1008"/>
                </a:lnTo>
                <a:lnTo>
                  <a:pt x="1296" y="288"/>
                </a:lnTo>
                <a:lnTo>
                  <a:pt x="672" y="144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12700" cap="sq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3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Definition</a:t>
            </a:r>
          </a:p>
        </p:txBody>
      </p:sp>
      <p:sp>
        <p:nvSpPr>
          <p:cNvPr id="3153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676400"/>
            <a:ext cx="4953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dirty="0"/>
              <a:t>	</a:t>
            </a:r>
            <a:r>
              <a:rPr lang="en-US" sz="2600" b="1" dirty="0"/>
              <a:t>Shadow:</a:t>
            </a:r>
            <a:r>
              <a:rPr lang="en-US" sz="2600" dirty="0"/>
              <a:t> Darkness caused when part or all of the illumination from a light source is blocked by an occluder.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8201025" y="2209801"/>
            <a:ext cx="668338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light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 rot="1241727">
            <a:off x="8784935" y="3686145"/>
            <a:ext cx="184731" cy="40011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5791201" y="5210145"/>
            <a:ext cx="184731" cy="40011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7924800" y="26670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>
            <a:off x="8001000" y="2667000"/>
            <a:ext cx="254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7242176" y="2644776"/>
            <a:ext cx="627063" cy="25876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 flipH="1">
            <a:off x="6548439" y="2633664"/>
            <a:ext cx="1266825" cy="25987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5" name="Oval 5"/>
          <p:cNvSpPr>
            <a:spLocks noChangeArrowheads="1"/>
          </p:cNvSpPr>
          <p:nvPr/>
        </p:nvSpPr>
        <p:spPr bwMode="auto">
          <a:xfrm>
            <a:off x="7696200" y="2157085"/>
            <a:ext cx="259766" cy="562630"/>
          </a:xfrm>
          <a:prstGeom prst="ellipse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6" name="Text Box 13"/>
          <p:cNvSpPr txBox="1">
            <a:spLocks noChangeArrowheads="1"/>
          </p:cNvSpPr>
          <p:nvPr/>
        </p:nvSpPr>
        <p:spPr bwMode="auto">
          <a:xfrm>
            <a:off x="8737601" y="3352801"/>
            <a:ext cx="1122363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ahoma" pitchFamily="34" charset="0"/>
                <a:cs typeface="Arial" charset="0"/>
              </a:rPr>
              <a:t>occluder</a:t>
            </a:r>
          </a:p>
        </p:txBody>
      </p:sp>
      <p:sp>
        <p:nvSpPr>
          <p:cNvPr id="315407" name="Text Box 16"/>
          <p:cNvSpPr txBox="1">
            <a:spLocks noChangeArrowheads="1"/>
          </p:cNvSpPr>
          <p:nvPr/>
        </p:nvSpPr>
        <p:spPr bwMode="auto">
          <a:xfrm>
            <a:off x="8345489" y="4495801"/>
            <a:ext cx="10382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2667001" y="3962400"/>
            <a:ext cx="34192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444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 and Far Planes will affect the precision of the shadow z-buffer.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2667000"/>
            <a:ext cx="3580677" cy="181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6248401"/>
            <a:ext cx="698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>
                <a:latin typeface="Times New Roman" pitchFamily="18" charset="0"/>
              </a:rPr>
              <a:t>Sindholt</a:t>
            </a:r>
            <a:r>
              <a:rPr lang="en-US" sz="1200" dirty="0">
                <a:latin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</a:rPr>
              <a:t>Joen</a:t>
            </a:r>
            <a:r>
              <a:rPr lang="en-US" sz="1200" dirty="0">
                <a:latin typeface="Times New Roman" pitchFamily="18" charset="0"/>
              </a:rPr>
              <a:t>.  “A comparison of shadow algorithms” Examination thesis for MSE, TU Denmark.  May 2005</a:t>
            </a: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-5400000">
            <a:off x="3139332" y="3998785"/>
            <a:ext cx="1020762" cy="222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 rot="5400000">
            <a:off x="2900413" y="5131467"/>
            <a:ext cx="998538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8"/>
          <p:cNvCxnSpPr>
            <a:cxnSpLocks noChangeShapeType="1"/>
          </p:cNvCxnSpPr>
          <p:nvPr/>
        </p:nvCxnSpPr>
        <p:spPr bwMode="auto">
          <a:xfrm rot="5400000">
            <a:off x="4016426" y="5107654"/>
            <a:ext cx="998537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 bwMode="auto">
          <a:xfrm rot="18531859">
            <a:off x="3272682" y="4962398"/>
            <a:ext cx="1533525" cy="674688"/>
          </a:xfrm>
          <a:prstGeom prst="parallelogram">
            <a:avLst>
              <a:gd name="adj" fmla="val 6145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 rot="18105617">
            <a:off x="3548907" y="5029073"/>
            <a:ext cx="338137" cy="6477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" name="Isosceles Triangle 12"/>
          <p:cNvSpPr>
            <a:spLocks noChangeArrowheads="1"/>
          </p:cNvSpPr>
          <p:nvPr/>
        </p:nvSpPr>
        <p:spPr bwMode="auto">
          <a:xfrm rot="-5400000">
            <a:off x="5861894" y="4003547"/>
            <a:ext cx="1020763" cy="22225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 rot="5400000">
            <a:off x="4968926" y="5136228"/>
            <a:ext cx="998537" cy="15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4"/>
          <p:cNvCxnSpPr>
            <a:cxnSpLocks noChangeShapeType="1"/>
          </p:cNvCxnSpPr>
          <p:nvPr/>
        </p:nvCxnSpPr>
        <p:spPr bwMode="auto">
          <a:xfrm rot="16200000" flipH="1">
            <a:off x="6842969" y="5138609"/>
            <a:ext cx="12239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Parallelogram 13"/>
          <p:cNvSpPr/>
          <p:nvPr/>
        </p:nvSpPr>
        <p:spPr bwMode="auto">
          <a:xfrm rot="18531859">
            <a:off x="5996832" y="4967159"/>
            <a:ext cx="1533525" cy="674688"/>
          </a:xfrm>
          <a:prstGeom prst="parallelogram">
            <a:avLst>
              <a:gd name="adj" fmla="val 6145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 rot="18105617">
            <a:off x="6273056" y="5033834"/>
            <a:ext cx="338138" cy="6477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l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texture filters to use?</a:t>
            </a:r>
          </a:p>
        </p:txBody>
      </p:sp>
      <p:pic>
        <p:nvPicPr>
          <p:cNvPr id="8" name="Picture 3" descr="C:\mjk\smap_linear.bmp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6172200" y="2362200"/>
            <a:ext cx="3048000" cy="33734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9" name="Picture 4" descr="C:\mjk\smap_nearest.bmp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2667001" y="2362201"/>
            <a:ext cx="2820987" cy="3355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89263" y="5718175"/>
            <a:ext cx="2252221" cy="46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GL_NEAREST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99263" y="5718175"/>
            <a:ext cx="1926811" cy="4644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GL_LINEAR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2101850" y="1562101"/>
            <a:ext cx="8566150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FontTx/>
              <a:buChar char="•"/>
            </a:pPr>
            <a:r>
              <a:rPr lang="en-US" sz="2400" b="1"/>
              <a:t>Traditional filtering is inappropriate</a:t>
            </a:r>
          </a:p>
        </p:txBody>
      </p:sp>
      <p:sp>
        <p:nvSpPr>
          <p:cNvPr id="402436" name="Oval 4"/>
          <p:cNvSpPr>
            <a:spLocks noChangeArrowheads="1"/>
          </p:cNvSpPr>
          <p:nvPr/>
        </p:nvSpPr>
        <p:spPr bwMode="auto">
          <a:xfrm>
            <a:off x="5126039" y="2942528"/>
            <a:ext cx="746125" cy="51574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2437" name="AutoShape 5"/>
          <p:cNvSpPr>
            <a:spLocks noChangeArrowheads="1"/>
          </p:cNvSpPr>
          <p:nvPr/>
        </p:nvSpPr>
        <p:spPr bwMode="auto">
          <a:xfrm>
            <a:off x="7429500" y="3750516"/>
            <a:ext cx="1422400" cy="728568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01976" y="3624263"/>
            <a:ext cx="284163" cy="165100"/>
            <a:chOff x="1253" y="2079"/>
            <a:chExt cx="226" cy="120"/>
          </a:xfrm>
        </p:grpSpPr>
        <p:sp>
          <p:nvSpPr>
            <p:cNvPr id="402439" name="Oval 7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0" name="Oval 8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1" name="Oval 9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2" name="Rectangle 10"/>
          <p:cNvSpPr>
            <a:spLocks noChangeArrowheads="1"/>
          </p:cNvSpPr>
          <p:nvPr/>
        </p:nvSpPr>
        <p:spPr bwMode="auto">
          <a:xfrm>
            <a:off x="2895600" y="4114800"/>
            <a:ext cx="85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position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2443" name="Line 11"/>
          <p:cNvSpPr>
            <a:spLocks noChangeShapeType="1"/>
          </p:cNvSpPr>
          <p:nvPr/>
        </p:nvSpPr>
        <p:spPr bwMode="auto">
          <a:xfrm flipV="1">
            <a:off x="2890838" y="3924300"/>
            <a:ext cx="203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 flipV="1">
            <a:off x="3636963" y="3314700"/>
            <a:ext cx="6299200" cy="3048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2445" name="Line 13"/>
          <p:cNvSpPr>
            <a:spLocks noChangeShapeType="1"/>
          </p:cNvSpPr>
          <p:nvPr/>
        </p:nvSpPr>
        <p:spPr bwMode="auto">
          <a:xfrm>
            <a:off x="3636964" y="3771900"/>
            <a:ext cx="6434137" cy="2286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2405063" y="2438400"/>
            <a:ext cx="20774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What pixel covers in</a:t>
            </a:r>
            <a:br>
              <a:rPr lang="en-US"/>
            </a:br>
            <a:r>
              <a:rPr lang="en-US"/>
              <a:t>shadow map texture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>
            <a:off x="3962400" y="3124200"/>
            <a:ext cx="40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 flipV="1">
            <a:off x="5249864" y="3581400"/>
            <a:ext cx="269875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/>
        </p:nvSpPr>
        <p:spPr bwMode="auto">
          <a:xfrm>
            <a:off x="4606926" y="4648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Texel sample</a:t>
            </a:r>
            <a:br>
              <a:rPr lang="en-US"/>
            </a:br>
            <a:r>
              <a:rPr lang="en-US"/>
              <a:t>depth = 0.25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 flipV="1">
            <a:off x="7213601" y="3771900"/>
            <a:ext cx="284163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6435726" y="4648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Texel sample</a:t>
            </a:r>
            <a:br>
              <a:rPr lang="en-US"/>
            </a:br>
            <a:r>
              <a:rPr lang="en-US"/>
              <a:t>depth = 0.63</a:t>
            </a:r>
            <a:endParaRPr lang="en-US" b="1">
              <a:latin typeface="Times New Roman" pitchFamily="18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514600" y="4876799"/>
            <a:ext cx="1219200" cy="1278226"/>
            <a:chOff x="1008" y="3456"/>
            <a:chExt cx="528" cy="521"/>
          </a:xfrm>
        </p:grpSpPr>
        <p:sp>
          <p:nvSpPr>
            <p:cNvPr id="402453" name="Rectangle 21"/>
            <p:cNvSpPr>
              <a:spLocks noChangeArrowheads="1"/>
            </p:cNvSpPr>
            <p:nvPr/>
          </p:nvSpPr>
          <p:spPr bwMode="auto">
            <a:xfrm>
              <a:off x="1008" y="3645"/>
              <a:ext cx="79" cy="149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54" name="Line 22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55" name="Line 23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456" name="Rectangle 24"/>
          <p:cNvSpPr>
            <a:spLocks noChangeArrowheads="1"/>
          </p:cNvSpPr>
          <p:nvPr/>
        </p:nvSpPr>
        <p:spPr bwMode="auto">
          <a:xfrm>
            <a:off x="2514600" y="5638801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0.63</a:t>
            </a:r>
          </a:p>
        </p:txBody>
      </p:sp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2514600" y="5029201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0.25</a:t>
            </a:r>
          </a:p>
        </p:txBody>
      </p:sp>
      <p:sp>
        <p:nvSpPr>
          <p:cNvPr id="402458" name="Rectangle 26"/>
          <p:cNvSpPr>
            <a:spLocks noChangeArrowheads="1"/>
          </p:cNvSpPr>
          <p:nvPr/>
        </p:nvSpPr>
        <p:spPr bwMode="auto">
          <a:xfrm>
            <a:off x="3124200" y="5029201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/>
              <a:t>0.25</a:t>
            </a:r>
          </a:p>
        </p:txBody>
      </p:sp>
      <p:sp>
        <p:nvSpPr>
          <p:cNvPr id="402459" name="Rectangle 27"/>
          <p:cNvSpPr>
            <a:spLocks noChangeArrowheads="1"/>
          </p:cNvSpPr>
          <p:nvPr/>
        </p:nvSpPr>
        <p:spPr bwMode="auto">
          <a:xfrm>
            <a:off x="3124200" y="5638801"/>
            <a:ext cx="631584" cy="37087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0.63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9839326" y="3346449"/>
            <a:ext cx="542925" cy="601518"/>
            <a:chOff x="1008" y="3456"/>
            <a:chExt cx="528" cy="521"/>
          </a:xfrm>
        </p:grpSpPr>
        <p:sp>
          <p:nvSpPr>
            <p:cNvPr id="402461" name="Rectangle 29"/>
            <p:cNvSpPr>
              <a:spLocks noChangeArrowheads="1"/>
            </p:cNvSpPr>
            <p:nvPr/>
          </p:nvSpPr>
          <p:spPr bwMode="auto">
            <a:xfrm>
              <a:off x="1008" y="3561"/>
              <a:ext cx="178" cy="31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2" name="Line 30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3" name="Line 31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568701" y="3512416"/>
            <a:ext cx="182729" cy="366857"/>
            <a:chOff x="1008" y="3085"/>
            <a:chExt cx="715" cy="1271"/>
          </a:xfrm>
        </p:grpSpPr>
        <p:sp>
          <p:nvSpPr>
            <p:cNvPr id="402465" name="Rectangle 33"/>
            <p:cNvSpPr>
              <a:spLocks noChangeArrowheads="1"/>
            </p:cNvSpPr>
            <p:nvPr/>
          </p:nvSpPr>
          <p:spPr bwMode="auto">
            <a:xfrm>
              <a:off x="1008" y="3085"/>
              <a:ext cx="715" cy="127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6" name="Line 34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2467" name="Line 35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2468" name="Rectangle 36"/>
          <p:cNvSpPr>
            <a:spLocks noChangeArrowheads="1"/>
          </p:cNvSpPr>
          <p:nvPr/>
        </p:nvSpPr>
        <p:spPr bwMode="auto">
          <a:xfrm>
            <a:off x="4343400" y="5257800"/>
            <a:ext cx="4690388" cy="9802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Average(0.25, 0.25, 0.63, 0.63) = 0.44</a:t>
            </a:r>
            <a:br>
              <a:rPr lang="en-US" dirty="0"/>
            </a:br>
            <a:r>
              <a:rPr lang="en-US" dirty="0"/>
              <a:t>0.57  &gt; 0.44 so pixel is </a:t>
            </a:r>
            <a:r>
              <a:rPr lang="en-US" b="1" dirty="0"/>
              <a:t>wrongly</a:t>
            </a:r>
            <a:r>
              <a:rPr lang="en-US" dirty="0"/>
              <a:t> “in shadow”</a:t>
            </a:r>
            <a:br>
              <a:rPr lang="en-US" dirty="0"/>
            </a:br>
            <a:r>
              <a:rPr lang="en-US" dirty="0"/>
              <a:t>Truth: nothing is at 0.44, just 0.25 and 0.57</a:t>
            </a:r>
          </a:p>
        </p:txBody>
      </p:sp>
      <p:sp>
        <p:nvSpPr>
          <p:cNvPr id="402469" name="Oval 37"/>
          <p:cNvSpPr>
            <a:spLocks noChangeArrowheads="1"/>
          </p:cNvSpPr>
          <p:nvPr/>
        </p:nvSpPr>
        <p:spPr bwMode="auto">
          <a:xfrm>
            <a:off x="6535738" y="3426716"/>
            <a:ext cx="203200" cy="51574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2470" name="Line 38"/>
          <p:cNvSpPr>
            <a:spLocks noChangeShapeType="1"/>
          </p:cNvSpPr>
          <p:nvPr/>
        </p:nvSpPr>
        <p:spPr bwMode="auto">
          <a:xfrm flipH="1">
            <a:off x="6738939" y="2971800"/>
            <a:ext cx="542925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2471" name="Rectangle 39"/>
          <p:cNvSpPr>
            <a:spLocks noChangeArrowheads="1"/>
          </p:cNvSpPr>
          <p:nvPr/>
        </p:nvSpPr>
        <p:spPr bwMode="auto">
          <a:xfrm>
            <a:off x="7348539" y="2667001"/>
            <a:ext cx="1853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Pixel depth = 0.57</a:t>
            </a:r>
            <a:endParaRPr lang="en-US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Oval 3"/>
          <p:cNvSpPr>
            <a:spLocks noChangeArrowheads="1"/>
          </p:cNvSpPr>
          <p:nvPr/>
        </p:nvSpPr>
        <p:spPr bwMode="auto">
          <a:xfrm>
            <a:off x="5141914" y="2799653"/>
            <a:ext cx="744537" cy="515744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7445375" y="3607641"/>
            <a:ext cx="1422400" cy="728568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17851" y="3481388"/>
            <a:ext cx="284163" cy="165100"/>
            <a:chOff x="1253" y="2079"/>
            <a:chExt cx="226" cy="120"/>
          </a:xfrm>
        </p:grpSpPr>
        <p:sp>
          <p:nvSpPr>
            <p:cNvPr id="403462" name="Oval 6"/>
            <p:cNvSpPr>
              <a:spLocks noChangeArrowheads="1"/>
            </p:cNvSpPr>
            <p:nvPr/>
          </p:nvSpPr>
          <p:spPr bwMode="auto">
            <a:xfrm>
              <a:off x="1253" y="2079"/>
              <a:ext cx="226" cy="120"/>
            </a:xfrm>
            <a:prstGeom prst="ellipse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3" name="Oval 7"/>
            <p:cNvSpPr>
              <a:spLocks noChangeArrowheads="1"/>
            </p:cNvSpPr>
            <p:nvPr/>
          </p:nvSpPr>
          <p:spPr bwMode="auto">
            <a:xfrm>
              <a:off x="1296" y="2079"/>
              <a:ext cx="149" cy="120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4" name="Oval 8"/>
            <p:cNvSpPr>
              <a:spLocks noChangeArrowheads="1"/>
            </p:cNvSpPr>
            <p:nvPr/>
          </p:nvSpPr>
          <p:spPr bwMode="auto">
            <a:xfrm>
              <a:off x="1339" y="2112"/>
              <a:ext cx="63" cy="63"/>
            </a:xfrm>
            <a:prstGeom prst="ellipse">
              <a:avLst/>
            </a:prstGeom>
            <a:solidFill>
              <a:srgbClr val="808080"/>
            </a:solidFill>
            <a:ln w="7938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2819400" y="3962400"/>
            <a:ext cx="859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position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 flipV="1">
            <a:off x="2906713" y="3781425"/>
            <a:ext cx="203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67" name="Line 11"/>
          <p:cNvSpPr>
            <a:spLocks noChangeShapeType="1"/>
          </p:cNvSpPr>
          <p:nvPr/>
        </p:nvSpPr>
        <p:spPr bwMode="auto">
          <a:xfrm flipV="1">
            <a:off x="3651250" y="3171825"/>
            <a:ext cx="6299200" cy="3048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3468" name="Line 12"/>
          <p:cNvSpPr>
            <a:spLocks noChangeShapeType="1"/>
          </p:cNvSpPr>
          <p:nvPr/>
        </p:nvSpPr>
        <p:spPr bwMode="auto">
          <a:xfrm>
            <a:off x="3651251" y="3629025"/>
            <a:ext cx="6435725" cy="228600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2419350" y="2295525"/>
            <a:ext cx="20774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What pixel covers in</a:t>
            </a:r>
            <a:br>
              <a:rPr lang="en-US"/>
            </a:br>
            <a:r>
              <a:rPr lang="en-US"/>
              <a:t>shadow map texture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3978275" y="2981325"/>
            <a:ext cx="406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 flipV="1">
            <a:off x="5264151" y="3438525"/>
            <a:ext cx="271463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4343401" y="42672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Texel sample</a:t>
            </a:r>
            <a:br>
              <a:rPr lang="en-US" dirty="0"/>
            </a:br>
            <a:r>
              <a:rPr lang="en-US" dirty="0"/>
              <a:t>depth = 0.25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 flipV="1">
            <a:off x="7229476" y="3629025"/>
            <a:ext cx="282575" cy="800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74" name="Rectangle 18"/>
          <p:cNvSpPr>
            <a:spLocks noChangeArrowheads="1"/>
          </p:cNvSpPr>
          <p:nvPr/>
        </p:nvSpPr>
        <p:spPr bwMode="auto">
          <a:xfrm>
            <a:off x="6248401" y="4419600"/>
            <a:ext cx="1346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Texel sample</a:t>
            </a:r>
            <a:br>
              <a:rPr lang="en-US" dirty="0"/>
            </a:br>
            <a:r>
              <a:rPr lang="en-US" dirty="0"/>
              <a:t>depth = 0.63</a:t>
            </a:r>
            <a:endParaRPr lang="en-US" b="1" dirty="0">
              <a:latin typeface="Times New Roman" pitchFamily="18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14601" y="4800599"/>
            <a:ext cx="1295399" cy="1308204"/>
            <a:chOff x="1008" y="3456"/>
            <a:chExt cx="528" cy="521"/>
          </a:xfrm>
        </p:grpSpPr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1008" y="3647"/>
              <a:ext cx="75" cy="146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77" name="Line 21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78" name="Line 22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3479" name="Rectangle 23"/>
          <p:cNvSpPr>
            <a:spLocks noChangeArrowheads="1"/>
          </p:cNvSpPr>
          <p:nvPr/>
        </p:nvSpPr>
        <p:spPr bwMode="auto">
          <a:xfrm>
            <a:off x="2586037" y="4857970"/>
            <a:ext cx="1149355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Shadowed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9855200" y="3203574"/>
            <a:ext cx="541338" cy="601518"/>
            <a:chOff x="1008" y="3456"/>
            <a:chExt cx="528" cy="521"/>
          </a:xfrm>
        </p:grpSpPr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1008" y="3561"/>
              <a:ext cx="178" cy="31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584576" y="3369541"/>
            <a:ext cx="182729" cy="366857"/>
            <a:chOff x="1008" y="3085"/>
            <a:chExt cx="715" cy="1271"/>
          </a:xfrm>
        </p:grpSpPr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1008" y="3085"/>
              <a:ext cx="715" cy="127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6" name="Line 30"/>
            <p:cNvSpPr>
              <a:spLocks noChangeShapeType="1"/>
            </p:cNvSpPr>
            <p:nvPr/>
          </p:nvSpPr>
          <p:spPr bwMode="auto">
            <a:xfrm>
              <a:off x="1008" y="3716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03487" name="Line 31"/>
            <p:cNvSpPr>
              <a:spLocks noChangeShapeType="1"/>
            </p:cNvSpPr>
            <p:nvPr/>
          </p:nvSpPr>
          <p:spPr bwMode="auto">
            <a:xfrm>
              <a:off x="1269" y="3456"/>
              <a:ext cx="0" cy="52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3488" name="Rectangle 32"/>
          <p:cNvSpPr>
            <a:spLocks noChangeArrowheads="1"/>
          </p:cNvSpPr>
          <p:nvPr/>
        </p:nvSpPr>
        <p:spPr bwMode="auto">
          <a:xfrm>
            <a:off x="3886201" y="5181601"/>
            <a:ext cx="6477159" cy="10038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Average(0.57&gt;0.25, 0.57&gt;0.25, 0.57&lt;0.63, 0.57&lt;0.63) = 50%</a:t>
            </a:r>
            <a:br>
              <a:rPr lang="en-US" b="1" dirty="0"/>
            </a:br>
            <a:r>
              <a:rPr lang="en-US" b="1" dirty="0"/>
              <a:t>so pixel is reasonably 50% shadowed</a:t>
            </a:r>
            <a:br>
              <a:rPr lang="en-US" b="1" dirty="0"/>
            </a:br>
            <a:r>
              <a:rPr lang="en-US" b="1" dirty="0"/>
              <a:t>     (actually hardware does weighted average)</a:t>
            </a:r>
          </a:p>
        </p:txBody>
      </p:sp>
      <p:sp>
        <p:nvSpPr>
          <p:cNvPr id="403489" name="Oval 33"/>
          <p:cNvSpPr>
            <a:spLocks noChangeArrowheads="1"/>
          </p:cNvSpPr>
          <p:nvPr/>
        </p:nvSpPr>
        <p:spPr bwMode="auto">
          <a:xfrm>
            <a:off x="6551613" y="3283841"/>
            <a:ext cx="203200" cy="51574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403490" name="Line 34"/>
          <p:cNvSpPr>
            <a:spLocks noChangeShapeType="1"/>
          </p:cNvSpPr>
          <p:nvPr/>
        </p:nvSpPr>
        <p:spPr bwMode="auto">
          <a:xfrm flipH="1">
            <a:off x="6754814" y="2828925"/>
            <a:ext cx="541337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7364414" y="2524126"/>
            <a:ext cx="1853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/>
              <a:t>Pixel depth = 0.57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403492" name="Rectangle 36"/>
          <p:cNvSpPr>
            <a:spLocks noChangeArrowheads="1"/>
          </p:cNvSpPr>
          <p:nvPr/>
        </p:nvSpPr>
        <p:spPr bwMode="auto">
          <a:xfrm>
            <a:off x="2514600" y="5592982"/>
            <a:ext cx="1376981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/>
              <a:t>Unshadowed</a:t>
            </a:r>
            <a:endParaRPr lang="en-US" sz="1600" dirty="0"/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2101850" y="1479551"/>
            <a:ext cx="8566150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spcAft>
                <a:spcPct val="5000"/>
              </a:spcAft>
              <a:buClr>
                <a:srgbClr val="3D00A4"/>
              </a:buClr>
              <a:buFontTx/>
              <a:buChar char="•"/>
            </a:pPr>
            <a:r>
              <a:rPr lang="en-US" sz="2400" dirty="0"/>
              <a:t>Average </a:t>
            </a:r>
            <a:r>
              <a:rPr lang="en-US" sz="2400" b="1" i="1" dirty="0"/>
              <a:t>comparison</a:t>
            </a:r>
            <a:r>
              <a:rPr lang="en-US" sz="2400" b="1" dirty="0"/>
              <a:t> </a:t>
            </a:r>
            <a:r>
              <a:rPr lang="en-US" sz="2400" b="1" i="1" dirty="0"/>
              <a:t>results</a:t>
            </a:r>
            <a:r>
              <a:rPr lang="en-US" sz="2400" dirty="0"/>
              <a:t>, not depth values</a:t>
            </a:r>
          </a:p>
        </p:txBody>
      </p:sp>
      <p:sp>
        <p:nvSpPr>
          <p:cNvPr id="403494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/>
              <a:t>Percentage Closer </a:t>
            </a:r>
            <a:r>
              <a:rPr lang="en-US" sz="2800" dirty="0"/>
              <a:t>filtering</a:t>
            </a:r>
          </a:p>
          <a:p>
            <a:pPr lvl="1"/>
            <a:r>
              <a:rPr lang="en-US" sz="2400" dirty="0"/>
              <a:t>Normal texture filtering just averages color components, which does NOT work here.</a:t>
            </a:r>
          </a:p>
          <a:p>
            <a:pPr lvl="1"/>
            <a:r>
              <a:rPr lang="en-US" sz="2400" dirty="0"/>
              <a:t>Implies all </a:t>
            </a:r>
            <a:r>
              <a:rPr lang="en-US" sz="2400" dirty="0" err="1"/>
              <a:t>texels</a:t>
            </a:r>
            <a:r>
              <a:rPr lang="en-US" sz="2400" dirty="0"/>
              <a:t> need to be evaluated.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3429000"/>
          <a:ext cx="7543800" cy="25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hoto Editor Photo" r:id="rId3" imgW="10495238" imgH="3524742" progId="">
                  <p:embed/>
                </p:oleObj>
              </mc:Choice>
              <mc:Fallback>
                <p:oleObj name="Photo Editor Photo" r:id="rId3" imgW="10495238" imgH="3524742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7543800" cy="2532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56388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Reeves, et al, SIGGRAPH 1987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Shadow Maps and Alpha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 key advantage of shadow-maps over shadow-volumes is the ability to handle alpha-masked objects and textures (e.g., billboard trees, picket fences, etc.).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5834062"/>
            <a:ext cx="4432624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i="1" dirty="0"/>
              <a:t>from Thomas </a:t>
            </a:r>
            <a:r>
              <a:rPr lang="en-US" sz="1200" i="1" dirty="0" err="1"/>
              <a:t>Annen</a:t>
            </a:r>
            <a:r>
              <a:rPr lang="en-US" sz="1200" i="1" dirty="0"/>
              <a:t> et al, Exponential Shadow Maps, GI 2008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060F3E9-EEBC-4158-813E-4CDF1F2628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7600" y="1785937"/>
            <a:ext cx="5181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en-US" dirty="0"/>
              <a:t>Advantages:</a:t>
            </a:r>
          </a:p>
          <a:p>
            <a:pPr marL="571500" lvl="1" indent="-228600"/>
            <a:r>
              <a:rPr lang="en-US" dirty="0"/>
              <a:t>All objects can be an occluder</a:t>
            </a:r>
          </a:p>
          <a:p>
            <a:pPr marL="571500" lvl="1" indent="-228600"/>
            <a:r>
              <a:rPr lang="en-US" dirty="0"/>
              <a:t>Fast (less than 2x).</a:t>
            </a:r>
          </a:p>
          <a:p>
            <a:pPr marL="571500" lvl="1" indent="-228600"/>
            <a:r>
              <a:rPr lang="en-US" dirty="0"/>
              <a:t>Hardware support for precision formats and filtering.</a:t>
            </a:r>
          </a:p>
          <a:p>
            <a:pPr marL="228600" indent="-228600"/>
            <a:r>
              <a:rPr lang="en-US" dirty="0"/>
              <a:t>Disadvantages:</a:t>
            </a:r>
          </a:p>
          <a:p>
            <a:pPr marL="571500" lvl="1" indent="-228600"/>
            <a:r>
              <a:rPr lang="en-US" dirty="0"/>
              <a:t>Aliasing is a </a:t>
            </a:r>
            <a:r>
              <a:rPr lang="en-US" b="1" dirty="0"/>
              <a:t>big</a:t>
            </a:r>
            <a:r>
              <a:rPr lang="en-US" dirty="0"/>
              <a:t> problem</a:t>
            </a:r>
          </a:p>
          <a:p>
            <a:pPr marL="571500" lvl="1" indent="-228600"/>
            <a:r>
              <a:rPr lang="en-US" dirty="0"/>
              <a:t>Problems with </a:t>
            </a:r>
            <a:r>
              <a:rPr lang="en-US" dirty="0" err="1"/>
              <a:t>bias’ing</a:t>
            </a:r>
            <a:r>
              <a:rPr lang="en-US" dirty="0"/>
              <a:t> in the depth test.</a:t>
            </a:r>
          </a:p>
          <a:p>
            <a:pPr marL="571500" lvl="1" indent="-228600"/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yougamers.com/articles/4489_remedy_interview_-_part_3_the_power_behind_wake/cascaded_shadow_mapping/images/shadow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9067800" cy="510063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Cascaded Shadow Maps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Cascaded Shadow Maps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9B011F-93B8-4FFF-906E-44F744C297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795462"/>
            <a:ext cx="4876800" cy="40290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wrap="square" anchor="t">
            <a:normAutofit/>
          </a:bodyPr>
          <a:lstStyle/>
          <a:p>
            <a:r>
              <a:rPr lang="en-US"/>
              <a:t>Similar to Parallel-Split Shadow Maps, but light aligned.</a:t>
            </a:r>
          </a:p>
          <a:p>
            <a:r>
              <a:rPr lang="en-US"/>
              <a:t>Hence, they overlap.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4EA4B-2431-472F-A79F-ABBF491DCCB0}"/>
              </a:ext>
            </a:extLst>
          </p:cNvPr>
          <p:cNvSpPr txBox="1"/>
          <p:nvPr/>
        </p:nvSpPr>
        <p:spPr>
          <a:xfrm>
            <a:off x="1419078" y="5843587"/>
            <a:ext cx="935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https://docs.microsoft.com/en-us/windows/win32/dxtecharts/cascaded-shadow-maps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6316663" y="2670176"/>
            <a:ext cx="717550" cy="887413"/>
          </a:xfrm>
          <a:custGeom>
            <a:avLst/>
            <a:gdLst/>
            <a:ahLst/>
            <a:cxnLst>
              <a:cxn ang="0">
                <a:pos x="19" y="21"/>
              </a:cxn>
              <a:cxn ang="0">
                <a:pos x="183" y="27"/>
              </a:cxn>
              <a:cxn ang="0">
                <a:pos x="219" y="58"/>
              </a:cxn>
              <a:cxn ang="0">
                <a:pos x="238" y="64"/>
              </a:cxn>
              <a:cxn ang="0">
                <a:pos x="238" y="70"/>
              </a:cxn>
              <a:cxn ang="0">
                <a:pos x="250" y="76"/>
              </a:cxn>
              <a:cxn ang="0">
                <a:pos x="274" y="82"/>
              </a:cxn>
              <a:cxn ang="0">
                <a:pos x="353" y="136"/>
              </a:cxn>
              <a:cxn ang="0">
                <a:pos x="419" y="185"/>
              </a:cxn>
              <a:cxn ang="0">
                <a:pos x="456" y="252"/>
              </a:cxn>
              <a:cxn ang="0">
                <a:pos x="462" y="270"/>
              </a:cxn>
              <a:cxn ang="0">
                <a:pos x="480" y="349"/>
              </a:cxn>
              <a:cxn ang="0">
                <a:pos x="486" y="367"/>
              </a:cxn>
              <a:cxn ang="0">
                <a:pos x="480" y="494"/>
              </a:cxn>
              <a:cxn ang="0">
                <a:pos x="456" y="549"/>
              </a:cxn>
              <a:cxn ang="0">
                <a:pos x="426" y="621"/>
              </a:cxn>
              <a:cxn ang="0">
                <a:pos x="377" y="664"/>
              </a:cxn>
              <a:cxn ang="0">
                <a:pos x="341" y="676"/>
              </a:cxn>
              <a:cxn ang="0">
                <a:pos x="322" y="682"/>
              </a:cxn>
              <a:cxn ang="0">
                <a:pos x="256" y="670"/>
              </a:cxn>
              <a:cxn ang="0">
                <a:pos x="232" y="646"/>
              </a:cxn>
              <a:cxn ang="0">
                <a:pos x="201" y="567"/>
              </a:cxn>
              <a:cxn ang="0">
                <a:pos x="213" y="482"/>
              </a:cxn>
              <a:cxn ang="0">
                <a:pos x="225" y="446"/>
              </a:cxn>
              <a:cxn ang="0">
                <a:pos x="219" y="361"/>
              </a:cxn>
              <a:cxn ang="0">
                <a:pos x="74" y="258"/>
              </a:cxn>
              <a:cxn ang="0">
                <a:pos x="19" y="203"/>
              </a:cxn>
              <a:cxn ang="0">
                <a:pos x="7" y="167"/>
              </a:cxn>
              <a:cxn ang="0">
                <a:pos x="1" y="148"/>
              </a:cxn>
              <a:cxn ang="0">
                <a:pos x="7" y="51"/>
              </a:cxn>
              <a:cxn ang="0">
                <a:pos x="19" y="21"/>
              </a:cxn>
            </a:cxnLst>
            <a:rect l="0" t="0" r="r" b="b"/>
            <a:pathLst>
              <a:path w="486" h="686">
                <a:moveTo>
                  <a:pt x="19" y="21"/>
                </a:moveTo>
                <a:cubicBezTo>
                  <a:pt x="71" y="4"/>
                  <a:pt x="129" y="19"/>
                  <a:pt x="183" y="27"/>
                </a:cubicBezTo>
                <a:cubicBezTo>
                  <a:pt x="194" y="38"/>
                  <a:pt x="205" y="51"/>
                  <a:pt x="219" y="58"/>
                </a:cubicBezTo>
                <a:cubicBezTo>
                  <a:pt x="225" y="61"/>
                  <a:pt x="232" y="60"/>
                  <a:pt x="238" y="64"/>
                </a:cubicBezTo>
                <a:cubicBezTo>
                  <a:pt x="240" y="65"/>
                  <a:pt x="238" y="68"/>
                  <a:pt x="238" y="70"/>
                </a:cubicBezTo>
                <a:cubicBezTo>
                  <a:pt x="221" y="37"/>
                  <a:pt x="234" y="66"/>
                  <a:pt x="250" y="76"/>
                </a:cubicBezTo>
                <a:cubicBezTo>
                  <a:pt x="257" y="80"/>
                  <a:pt x="266" y="80"/>
                  <a:pt x="274" y="82"/>
                </a:cubicBezTo>
                <a:cubicBezTo>
                  <a:pt x="284" y="113"/>
                  <a:pt x="324" y="122"/>
                  <a:pt x="353" y="136"/>
                </a:cubicBezTo>
                <a:cubicBezTo>
                  <a:pt x="370" y="144"/>
                  <a:pt x="408" y="175"/>
                  <a:pt x="419" y="185"/>
                </a:cubicBezTo>
                <a:cubicBezTo>
                  <a:pt x="442" y="206"/>
                  <a:pt x="446" y="221"/>
                  <a:pt x="456" y="252"/>
                </a:cubicBezTo>
                <a:cubicBezTo>
                  <a:pt x="458" y="258"/>
                  <a:pt x="462" y="270"/>
                  <a:pt x="462" y="270"/>
                </a:cubicBezTo>
                <a:cubicBezTo>
                  <a:pt x="470" y="324"/>
                  <a:pt x="464" y="299"/>
                  <a:pt x="480" y="349"/>
                </a:cubicBezTo>
                <a:cubicBezTo>
                  <a:pt x="482" y="355"/>
                  <a:pt x="486" y="367"/>
                  <a:pt x="486" y="367"/>
                </a:cubicBezTo>
                <a:cubicBezTo>
                  <a:pt x="484" y="409"/>
                  <a:pt x="485" y="452"/>
                  <a:pt x="480" y="494"/>
                </a:cubicBezTo>
                <a:cubicBezTo>
                  <a:pt x="475" y="538"/>
                  <a:pt x="469" y="519"/>
                  <a:pt x="456" y="549"/>
                </a:cubicBezTo>
                <a:cubicBezTo>
                  <a:pt x="447" y="570"/>
                  <a:pt x="440" y="602"/>
                  <a:pt x="426" y="621"/>
                </a:cubicBezTo>
                <a:cubicBezTo>
                  <a:pt x="419" y="631"/>
                  <a:pt x="393" y="657"/>
                  <a:pt x="377" y="664"/>
                </a:cubicBezTo>
                <a:cubicBezTo>
                  <a:pt x="365" y="669"/>
                  <a:pt x="353" y="672"/>
                  <a:pt x="341" y="676"/>
                </a:cubicBezTo>
                <a:cubicBezTo>
                  <a:pt x="335" y="678"/>
                  <a:pt x="322" y="682"/>
                  <a:pt x="322" y="682"/>
                </a:cubicBezTo>
                <a:cubicBezTo>
                  <a:pt x="300" y="679"/>
                  <a:pt x="272" y="686"/>
                  <a:pt x="256" y="670"/>
                </a:cubicBezTo>
                <a:cubicBezTo>
                  <a:pt x="224" y="638"/>
                  <a:pt x="280" y="662"/>
                  <a:pt x="232" y="646"/>
                </a:cubicBezTo>
                <a:cubicBezTo>
                  <a:pt x="209" y="625"/>
                  <a:pt x="207" y="596"/>
                  <a:pt x="201" y="567"/>
                </a:cubicBezTo>
                <a:cubicBezTo>
                  <a:pt x="205" y="539"/>
                  <a:pt x="209" y="510"/>
                  <a:pt x="213" y="482"/>
                </a:cubicBezTo>
                <a:cubicBezTo>
                  <a:pt x="215" y="469"/>
                  <a:pt x="225" y="446"/>
                  <a:pt x="225" y="446"/>
                </a:cubicBezTo>
                <a:cubicBezTo>
                  <a:pt x="223" y="418"/>
                  <a:pt x="222" y="389"/>
                  <a:pt x="219" y="361"/>
                </a:cubicBezTo>
                <a:cubicBezTo>
                  <a:pt x="211" y="288"/>
                  <a:pt x="117" y="294"/>
                  <a:pt x="74" y="258"/>
                </a:cubicBezTo>
                <a:cubicBezTo>
                  <a:pt x="56" y="243"/>
                  <a:pt x="29" y="226"/>
                  <a:pt x="19" y="203"/>
                </a:cubicBezTo>
                <a:cubicBezTo>
                  <a:pt x="14" y="191"/>
                  <a:pt x="11" y="179"/>
                  <a:pt x="7" y="167"/>
                </a:cubicBezTo>
                <a:cubicBezTo>
                  <a:pt x="5" y="161"/>
                  <a:pt x="1" y="148"/>
                  <a:pt x="1" y="148"/>
                </a:cubicBezTo>
                <a:cubicBezTo>
                  <a:pt x="3" y="116"/>
                  <a:pt x="0" y="83"/>
                  <a:pt x="7" y="51"/>
                </a:cubicBezTo>
                <a:cubicBezTo>
                  <a:pt x="18" y="0"/>
                  <a:pt x="38" y="77"/>
                  <a:pt x="19" y="2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978275" y="3476626"/>
            <a:ext cx="4038600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7237413" y="1676400"/>
            <a:ext cx="425450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5253039" y="1676401"/>
            <a:ext cx="1984375" cy="229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6883401" y="1676401"/>
            <a:ext cx="354013" cy="291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4686301" y="1862139"/>
            <a:ext cx="2976563" cy="186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6529389" y="1862139"/>
            <a:ext cx="1133475" cy="260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5253038" y="3973513"/>
            <a:ext cx="1276350" cy="496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4892675" y="1447801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(area) light source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254875" y="4343401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 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045075" y="4495801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shadow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 flipV="1">
            <a:off x="4664075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6035675" y="4648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4038600" y="2170114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occluder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5197475" y="24384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5638800" y="3770314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umbra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895601" y="2779713"/>
            <a:ext cx="3987801" cy="1814512"/>
            <a:chOff x="1371600" y="2779713"/>
            <a:chExt cx="3987801" cy="1814512"/>
          </a:xfrm>
        </p:grpSpPr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H="1" flipV="1">
              <a:off x="3162300" y="3725863"/>
              <a:ext cx="566738" cy="2476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5005388" y="4470400"/>
              <a:ext cx="354013" cy="1238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1371600" y="2779713"/>
              <a:ext cx="1212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penumbra</a:t>
              </a:r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2530475" y="3048000"/>
              <a:ext cx="2438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>
              <a:off x="3368675" y="32766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>
              <a:off x="4968875" y="3657600"/>
              <a:ext cx="228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429001" y="5334000"/>
            <a:ext cx="427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umbra</a:t>
            </a:r>
            <a:r>
              <a:rPr lang="en-US" dirty="0"/>
              <a:t> – fully shadowed region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penumbra</a:t>
            </a:r>
            <a:r>
              <a:rPr lang="en-US" dirty="0"/>
              <a:t> – partially shadowed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8" grpId="0"/>
      <p:bldP spid="44049" grpId="0"/>
      <p:bldP spid="44050" grpId="0"/>
      <p:bldP spid="44051" grpId="0" animBg="1"/>
      <p:bldP spid="44052" grpId="0" animBg="1"/>
      <p:bldP spid="44053" grpId="0"/>
      <p:bldP spid="44054" grpId="0" animBg="1"/>
      <p:bldP spid="44055" grpId="0"/>
      <p:bldP spid="440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GB" dirty="0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078038" y="1981200"/>
          <a:ext cx="7924800" cy="385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3" imgW="26266667" imgH="12780952" progId="">
                  <p:embed/>
                </p:oleObj>
              </mc:Choice>
              <mc:Fallback>
                <p:oleObj name="Photo Editor Photo" r:id="rId3" imgW="26266667" imgH="12780952" progId="">
                  <p:embed/>
                  <p:pic>
                    <p:nvPicPr>
                      <p:cNvPr id="172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1981200"/>
                        <a:ext cx="7924800" cy="385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 bwMode="auto">
          <a:xfrm>
            <a:off x="6096000" y="2895600"/>
            <a:ext cx="3657600" cy="3048000"/>
          </a:xfrm>
          <a:prstGeom prst="trapezoid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81047" y="2543288"/>
            <a:ext cx="1473798" cy="1021977"/>
          </a:xfrm>
          <a:custGeom>
            <a:avLst/>
            <a:gdLst>
              <a:gd name="connsiteX0" fmla="*/ 828339 w 1473798"/>
              <a:gd name="connsiteY0" fmla="*/ 0 h 1021977"/>
              <a:gd name="connsiteX1" fmla="*/ 1473798 w 1473798"/>
              <a:gd name="connsiteY1" fmla="*/ 301214 h 1021977"/>
              <a:gd name="connsiteX2" fmla="*/ 1151068 w 1473798"/>
              <a:gd name="connsiteY2" fmla="*/ 1021977 h 1021977"/>
              <a:gd name="connsiteX3" fmla="*/ 0 w 1473798"/>
              <a:gd name="connsiteY3" fmla="*/ 494852 h 1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798" h="1021977">
                <a:moveTo>
                  <a:pt x="828339" y="0"/>
                </a:moveTo>
                <a:cubicBezTo>
                  <a:pt x="1044234" y="98800"/>
                  <a:pt x="1305903" y="133335"/>
                  <a:pt x="1473798" y="301214"/>
                </a:cubicBezTo>
                <a:lnTo>
                  <a:pt x="1151068" y="1021977"/>
                </a:lnTo>
                <a:lnTo>
                  <a:pt x="0" y="494852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684981" y="2564802"/>
            <a:ext cx="1656678" cy="2872292"/>
          </a:xfrm>
          <a:custGeom>
            <a:avLst/>
            <a:gdLst>
              <a:gd name="connsiteX0" fmla="*/ 1613647 w 1656678"/>
              <a:gd name="connsiteY0" fmla="*/ 0 h 2872292"/>
              <a:gd name="connsiteX1" fmla="*/ 1656678 w 1656678"/>
              <a:gd name="connsiteY1" fmla="*/ 742278 h 2872292"/>
              <a:gd name="connsiteX2" fmla="*/ 0 w 1656678"/>
              <a:gd name="connsiteY2" fmla="*/ 2872292 h 2872292"/>
              <a:gd name="connsiteX3" fmla="*/ 785308 w 1656678"/>
              <a:gd name="connsiteY3" fmla="*/ 494852 h 2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678" h="2872292">
                <a:moveTo>
                  <a:pt x="1613647" y="0"/>
                </a:moveTo>
                <a:lnTo>
                  <a:pt x="1656678" y="742278"/>
                </a:lnTo>
                <a:lnTo>
                  <a:pt x="0" y="2872292"/>
                </a:lnTo>
                <a:lnTo>
                  <a:pt x="785308" y="494852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674225" y="2855260"/>
            <a:ext cx="2280621" cy="2581835"/>
          </a:xfrm>
          <a:custGeom>
            <a:avLst/>
            <a:gdLst>
              <a:gd name="connsiteX0" fmla="*/ 2280621 w 2280621"/>
              <a:gd name="connsiteY0" fmla="*/ 0 h 2581835"/>
              <a:gd name="connsiteX1" fmla="*/ 1957891 w 2280621"/>
              <a:gd name="connsiteY1" fmla="*/ 742277 h 2581835"/>
              <a:gd name="connsiteX2" fmla="*/ 1957891 w 2280621"/>
              <a:gd name="connsiteY2" fmla="*/ 731520 h 2581835"/>
              <a:gd name="connsiteX3" fmla="*/ 0 w 2280621"/>
              <a:gd name="connsiteY3" fmla="*/ 2581835 h 2581835"/>
              <a:gd name="connsiteX4" fmla="*/ 1688950 w 2280621"/>
              <a:gd name="connsiteY4" fmla="*/ 430306 h 25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621" h="2581835">
                <a:moveTo>
                  <a:pt x="2280621" y="0"/>
                </a:moveTo>
                <a:cubicBezTo>
                  <a:pt x="2173044" y="247426"/>
                  <a:pt x="2066793" y="495432"/>
                  <a:pt x="1957891" y="742277"/>
                </a:cubicBezTo>
                <a:cubicBezTo>
                  <a:pt x="1956444" y="745558"/>
                  <a:pt x="1957891" y="735106"/>
                  <a:pt x="1957891" y="731520"/>
                </a:cubicBezTo>
                <a:lnTo>
                  <a:pt x="0" y="2581835"/>
                </a:lnTo>
                <a:lnTo>
                  <a:pt x="1688950" y="430306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6324600" y="2362200"/>
            <a:ext cx="3429000" cy="266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 flipV="1">
            <a:off x="7467600" y="1981200"/>
            <a:ext cx="19050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8191500" y="2400300"/>
            <a:ext cx="1600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Isosceles Triangle 7"/>
          <p:cNvSpPr/>
          <p:nvPr/>
        </p:nvSpPr>
        <p:spPr bwMode="auto">
          <a:xfrm rot="19542777">
            <a:off x="8106498" y="2523866"/>
            <a:ext cx="762000" cy="609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Shadow Volume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Volume formed by extruding the occluder from the light source.</a:t>
            </a:r>
          </a:p>
          <a:p>
            <a:r>
              <a:rPr lang="en-US" dirty="0"/>
              <a:t>Open and infinite</a:t>
            </a:r>
          </a:p>
          <a:p>
            <a:r>
              <a:rPr lang="en-US" dirty="0"/>
              <a:t>Space inside the volume is in shadow.</a:t>
            </a:r>
          </a:p>
          <a:p>
            <a:r>
              <a:rPr lang="en-US" dirty="0"/>
              <a:t>Space outside the volume is not.</a:t>
            </a:r>
          </a:p>
        </p:txBody>
      </p:sp>
      <p:sp>
        <p:nvSpPr>
          <p:cNvPr id="9" name="Sun 8"/>
          <p:cNvSpPr/>
          <p:nvPr/>
        </p:nvSpPr>
        <p:spPr bwMode="auto">
          <a:xfrm>
            <a:off x="9144000" y="1752600"/>
            <a:ext cx="457200" cy="4572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 bwMode="auto">
          <a:xfrm rot="10800000" flipV="1">
            <a:off x="8315792" y="1981200"/>
            <a:ext cx="1056808" cy="595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8" idx="4"/>
          </p:cNvCxnSpPr>
          <p:nvPr/>
        </p:nvCxnSpPr>
        <p:spPr bwMode="auto">
          <a:xfrm rot="5400000">
            <a:off x="8730966" y="2224231"/>
            <a:ext cx="884667" cy="398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8" idx="2"/>
          </p:cNvCxnSpPr>
          <p:nvPr/>
        </p:nvCxnSpPr>
        <p:spPr bwMode="auto">
          <a:xfrm rot="5400000">
            <a:off x="8201540" y="2124072"/>
            <a:ext cx="1313932" cy="1028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9A1-57BE-4ABC-A59F-7105A1286E25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319491" name="Picture 2" descr="snap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3300" y="2063750"/>
            <a:ext cx="3511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2" name="Picture 3" descr="snap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050" y="2063750"/>
            <a:ext cx="3511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3" name="Text Box 4"/>
          <p:cNvSpPr txBox="1">
            <a:spLocks noChangeArrowheads="1"/>
          </p:cNvSpPr>
          <p:nvPr/>
        </p:nvSpPr>
        <p:spPr bwMode="auto">
          <a:xfrm>
            <a:off x="2508251" y="4802189"/>
            <a:ext cx="8874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defTabSz="915988"/>
            <a:r>
              <a:rPr lang="en-US" sz="1500" b="1">
                <a:solidFill>
                  <a:schemeClr val="bg1"/>
                </a:solidFill>
                <a:cs typeface="Arial" charset="0"/>
              </a:rPr>
              <a:t>umbra</a:t>
            </a:r>
          </a:p>
        </p:txBody>
      </p:sp>
      <p:sp>
        <p:nvSpPr>
          <p:cNvPr id="319494" name="Text Box 5"/>
          <p:cNvSpPr txBox="1">
            <a:spLocks noChangeArrowheads="1"/>
          </p:cNvSpPr>
          <p:nvPr/>
        </p:nvSpPr>
        <p:spPr bwMode="auto">
          <a:xfrm>
            <a:off x="6394451" y="4864100"/>
            <a:ext cx="887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defTabSz="915988"/>
            <a:r>
              <a:rPr lang="en-US" sz="1500" b="1">
                <a:solidFill>
                  <a:schemeClr val="bg1"/>
                </a:solidFill>
                <a:cs typeface="Arial" charset="0"/>
              </a:rPr>
              <a:t>umbra</a:t>
            </a:r>
          </a:p>
        </p:txBody>
      </p:sp>
      <p:sp>
        <p:nvSpPr>
          <p:cNvPr id="319495" name="Text Box 6"/>
          <p:cNvSpPr txBox="1">
            <a:spLocks noChangeArrowheads="1"/>
          </p:cNvSpPr>
          <p:nvPr/>
        </p:nvSpPr>
        <p:spPr bwMode="auto">
          <a:xfrm>
            <a:off x="8058150" y="4114800"/>
            <a:ext cx="1225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defTabSz="915988"/>
            <a:r>
              <a:rPr lang="en-US" sz="1500" b="1">
                <a:cs typeface="Arial" charset="0"/>
              </a:rPr>
              <a:t>penumbra</a:t>
            </a:r>
          </a:p>
        </p:txBody>
      </p:sp>
      <p:sp>
        <p:nvSpPr>
          <p:cNvPr id="319496" name="Line 7"/>
          <p:cNvSpPr>
            <a:spLocks noChangeShapeType="1"/>
          </p:cNvSpPr>
          <p:nvPr/>
        </p:nvSpPr>
        <p:spPr bwMode="auto">
          <a:xfrm flipH="1">
            <a:off x="8074025" y="4459289"/>
            <a:ext cx="509588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497" name="Text Box 8"/>
          <p:cNvSpPr txBox="1">
            <a:spLocks noChangeArrowheads="1"/>
          </p:cNvSpPr>
          <p:nvPr/>
        </p:nvSpPr>
        <p:spPr bwMode="auto">
          <a:xfrm>
            <a:off x="4562476" y="2105026"/>
            <a:ext cx="775841" cy="5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defTabSz="915988">
              <a:lnSpc>
                <a:spcPct val="85000"/>
              </a:lnSpc>
            </a:pPr>
            <a:r>
              <a:rPr lang="en-US" sz="1500" b="1">
                <a:solidFill>
                  <a:schemeClr val="bg1"/>
                </a:solidFill>
                <a:cs typeface="Arial" charset="0"/>
              </a:rPr>
              <a:t>point</a:t>
            </a:r>
            <a:br>
              <a:rPr lang="en-US" sz="1500" b="1">
                <a:solidFill>
                  <a:schemeClr val="bg1"/>
                </a:solidFill>
                <a:cs typeface="Arial" charset="0"/>
              </a:rPr>
            </a:br>
            <a:r>
              <a:rPr lang="en-US" sz="1500" b="1">
                <a:solidFill>
                  <a:schemeClr val="bg1"/>
                </a:solidFill>
                <a:cs typeface="Arial" charset="0"/>
              </a:rPr>
              <a:t>light</a:t>
            </a:r>
          </a:p>
        </p:txBody>
      </p:sp>
      <p:sp>
        <p:nvSpPr>
          <p:cNvPr id="319498" name="Line 9"/>
          <p:cNvSpPr>
            <a:spLocks noChangeShapeType="1"/>
          </p:cNvSpPr>
          <p:nvPr/>
        </p:nvSpPr>
        <p:spPr bwMode="auto">
          <a:xfrm flipH="1">
            <a:off x="4105275" y="2368550"/>
            <a:ext cx="5476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499" name="Text Box 10"/>
          <p:cNvSpPr txBox="1">
            <a:spLocks noChangeArrowheads="1"/>
          </p:cNvSpPr>
          <p:nvPr/>
        </p:nvSpPr>
        <p:spPr bwMode="auto">
          <a:xfrm>
            <a:off x="8442326" y="2025651"/>
            <a:ext cx="1152547" cy="5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defTabSz="915988">
              <a:lnSpc>
                <a:spcPct val="85000"/>
              </a:lnSpc>
            </a:pPr>
            <a:r>
              <a:rPr lang="en-US" sz="1500" b="1">
                <a:solidFill>
                  <a:schemeClr val="bg1"/>
                </a:solidFill>
                <a:cs typeface="Arial" charset="0"/>
              </a:rPr>
              <a:t>extended</a:t>
            </a:r>
            <a:br>
              <a:rPr lang="en-US" sz="1500" b="1">
                <a:solidFill>
                  <a:schemeClr val="bg1"/>
                </a:solidFill>
                <a:cs typeface="Arial" charset="0"/>
              </a:rPr>
            </a:br>
            <a:r>
              <a:rPr lang="en-US" sz="1500" b="1">
                <a:solidFill>
                  <a:schemeClr val="bg1"/>
                </a:solidFill>
                <a:cs typeface="Arial" charset="0"/>
              </a:rPr>
              <a:t>light</a:t>
            </a:r>
          </a:p>
        </p:txBody>
      </p:sp>
      <p:sp>
        <p:nvSpPr>
          <p:cNvPr id="319500" name="Oval 11"/>
          <p:cNvSpPr>
            <a:spLocks noChangeArrowheads="1"/>
          </p:cNvSpPr>
          <p:nvPr/>
        </p:nvSpPr>
        <p:spPr bwMode="auto">
          <a:xfrm>
            <a:off x="3922713" y="2103111"/>
            <a:ext cx="259766" cy="562630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2279651" y="5568951"/>
            <a:ext cx="16541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Hard shadow</a:t>
            </a: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6264275" y="5568951"/>
            <a:ext cx="1563688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Soft shadow</a:t>
            </a:r>
          </a:p>
        </p:txBody>
      </p:sp>
      <p:sp>
        <p:nvSpPr>
          <p:cNvPr id="319503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Hard and soft shadows</a:t>
            </a:r>
          </a:p>
        </p:txBody>
      </p:sp>
    </p:spTree>
  </p:cSld>
  <p:clrMapOvr>
    <a:masterClrMapping/>
  </p:clrMapOvr>
  <p:transition advTm="2960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Shadows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 is a function of the area of the light source and the distance.</a:t>
            </a:r>
          </a:p>
        </p:txBody>
      </p:sp>
      <p:pic>
        <p:nvPicPr>
          <p:cNvPr id="64519" name="Picture 7" descr="D:\Ucheba\Seminar\d1-Hugo-pointS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2743200"/>
            <a:ext cx="2730500" cy="3276600"/>
          </a:xfrm>
          <a:prstGeom prst="rect">
            <a:avLst/>
          </a:prstGeom>
          <a:noFill/>
        </p:spPr>
      </p:pic>
      <p:pic>
        <p:nvPicPr>
          <p:cNvPr id="64520" name="Picture 8" descr="D:\Ucheba\Seminar\d2-Hugo-small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2743200"/>
            <a:ext cx="2730500" cy="3276600"/>
          </a:xfrm>
          <a:prstGeom prst="rect">
            <a:avLst/>
          </a:prstGeom>
          <a:noFill/>
        </p:spPr>
      </p:pic>
      <p:pic>
        <p:nvPicPr>
          <p:cNvPr id="64521" name="Picture 9" descr="D:\Ucheba\Seminar\d3-Hugo-largeS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0" y="2743200"/>
            <a:ext cx="2730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shadow creation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Char char="•"/>
            </a:pPr>
            <a:r>
              <a:rPr lang="en-US" dirty="0"/>
              <a:t>For every pixel, light source is either visible or occluded.</a:t>
            </a:r>
          </a:p>
        </p:txBody>
      </p:sp>
      <p:pic>
        <p:nvPicPr>
          <p:cNvPr id="65543" name="Picture 7" descr="D:\Ucheba\Seminar\Hugo-hardShadow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2784475"/>
            <a:ext cx="4419600" cy="2416175"/>
          </a:xfrm>
          <a:prstGeom prst="rect">
            <a:avLst/>
          </a:prstGeom>
          <a:noFill/>
        </p:spPr>
      </p:pic>
      <p:pic>
        <p:nvPicPr>
          <p:cNvPr id="7" name="Content Placeholder 6" descr="D:\Ucheba\Seminar\fig-hardShadows-2.jpg">
            <a:extLst>
              <a:ext uri="{FF2B5EF4-FFF2-40B4-BE49-F238E27FC236}">
                <a16:creationId xmlns:a16="http://schemas.microsoft.com/office/drawing/2014/main" id="{F888C15E-E20E-4E27-B726-83C11E5648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9972" y="1600200"/>
            <a:ext cx="4596856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Soft shadow creation</a:t>
            </a:r>
          </a:p>
        </p:txBody>
      </p:sp>
      <p:pic>
        <p:nvPicPr>
          <p:cNvPr id="5" name="Picture 10" descr="D:\Ucheba\Seminar\fig-softShadows.jpg">
            <a:extLst>
              <a:ext uri="{FF2B5EF4-FFF2-40B4-BE49-F238E27FC236}">
                <a16:creationId xmlns:a16="http://schemas.microsoft.com/office/drawing/2014/main" id="{F27136E1-28CC-47BA-A0E2-AE74A1438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641" y="1600200"/>
            <a:ext cx="835071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Affecting Shadows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Scene Complexity</a:t>
            </a:r>
          </a:p>
          <a:p>
            <a:pPr lvl="1"/>
            <a:r>
              <a:rPr lang="en-US" dirty="0"/>
              <a:t>Number of light sources</a:t>
            </a:r>
          </a:p>
          <a:p>
            <a:pPr lvl="1"/>
            <a:r>
              <a:rPr lang="en-US" dirty="0"/>
              <a:t>Types of light sources</a:t>
            </a:r>
          </a:p>
          <a:p>
            <a:pPr lvl="1"/>
            <a:r>
              <a:rPr lang="en-US" dirty="0"/>
              <a:t>Number of </a:t>
            </a:r>
            <a:r>
              <a:rPr lang="en-US" dirty="0" err="1"/>
              <a:t>occluders</a:t>
            </a:r>
            <a:endParaRPr lang="en-US" dirty="0"/>
          </a:p>
          <a:p>
            <a:pPr lvl="1"/>
            <a:r>
              <a:rPr lang="en-US" dirty="0"/>
              <a:t>Number of receivers</a:t>
            </a:r>
          </a:p>
          <a:p>
            <a:pPr lvl="1"/>
            <a:r>
              <a:rPr lang="en-US" dirty="0"/>
              <a:t>Position, size and strength of lights</a:t>
            </a:r>
          </a:p>
          <a:p>
            <a:r>
              <a:rPr lang="en-US" dirty="0"/>
              <a:t>Static vs. dynamic</a:t>
            </a:r>
          </a:p>
          <a:p>
            <a:pPr lvl="1"/>
            <a:r>
              <a:rPr lang="en-US" dirty="0" err="1"/>
              <a:t>Occluders</a:t>
            </a:r>
            <a:r>
              <a:rPr lang="en-US" dirty="0"/>
              <a:t>, Receivers, Lights, Light properties (on/off, intensity, …)</a:t>
            </a:r>
          </a:p>
          <a:p>
            <a:r>
              <a:rPr lang="en-US" dirty="0"/>
              <a:t>Self-shadowing</a:t>
            </a:r>
          </a:p>
          <a:p>
            <a:r>
              <a:rPr lang="en-US" dirty="0"/>
              <a:t>Opaque vs. transparent objects</a:t>
            </a:r>
          </a:p>
          <a:p>
            <a:r>
              <a:rPr lang="en-US" dirty="0"/>
              <a:t>Precision or realism of shadows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can be Wonderful!</a:t>
            </a:r>
          </a:p>
        </p:txBody>
      </p:sp>
      <p:pic>
        <p:nvPicPr>
          <p:cNvPr id="27654" name="Picture 6" descr="http://fc28.deviantart.com/fs26/i/2008/173/3/3/Trees_and_shadows_by_manr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"/>
            <a:ext cx="9939129" cy="6858000"/>
          </a:xfrm>
          <a:prstGeom prst="rect">
            <a:avLst/>
          </a:prstGeom>
          <a:noFill/>
        </p:spPr>
      </p:pic>
      <p:pic>
        <p:nvPicPr>
          <p:cNvPr id="27652" name="Picture 4" descr="http://jpdykes.com/Images/ShadowPainting550x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976" y="76200"/>
            <a:ext cx="9144000" cy="7161967"/>
          </a:xfrm>
          <a:prstGeom prst="rect">
            <a:avLst/>
          </a:prstGeom>
          <a:noFill/>
        </p:spPr>
      </p:pic>
      <p:pic>
        <p:nvPicPr>
          <p:cNvPr id="27656" name="Picture 8" descr="Shadow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884" y="-1"/>
            <a:ext cx="12203884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Shadow Methods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exist a very large number of methods</a:t>
            </a:r>
          </a:p>
          <a:p>
            <a:r>
              <a:rPr lang="en-US"/>
              <a:t>We are interested in methods suitable for interactive walkthroughs, speed is crucial</a:t>
            </a:r>
          </a:p>
          <a:p>
            <a:r>
              <a:rPr lang="en-US"/>
              <a:t>We will classify them on complexity:</a:t>
            </a:r>
          </a:p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2844800" cy="457200"/>
          </a:xfrm>
        </p:spPr>
        <p:txBody>
          <a:bodyPr/>
          <a:lstStyle/>
          <a:p>
            <a:fld id="{AEA465DF-31AE-4B2D-BA3F-587DE9E530B0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657476" y="5205414"/>
            <a:ext cx="137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no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195763" y="5194301"/>
            <a:ext cx="171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Sharp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6022975" y="5167314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Soft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7874001" y="5170489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Special effects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 flipH="1">
            <a:off x="3487739" y="4375151"/>
            <a:ext cx="2363787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5956300" y="4386263"/>
            <a:ext cx="2363788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 flipH="1">
            <a:off x="5051426" y="4375151"/>
            <a:ext cx="8350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5919789" y="4373563"/>
            <a:ext cx="835025" cy="72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Shadows</a:t>
            </a:r>
          </a:p>
        </p:txBody>
      </p:sp>
      <p:sp>
        <p:nvSpPr>
          <p:cNvPr id="137234" name="Rectangle 10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or directional light sources</a:t>
            </a:r>
          </a:p>
        </p:txBody>
      </p:sp>
      <p:sp>
        <p:nvSpPr>
          <p:cNvPr id="137229" name="Text Box 1037"/>
          <p:cNvSpPr txBox="1">
            <a:spLocks noChangeArrowheads="1"/>
          </p:cNvSpPr>
          <p:nvPr/>
        </p:nvSpPr>
        <p:spPr bwMode="auto">
          <a:xfrm>
            <a:off x="2298701" y="3316288"/>
            <a:ext cx="747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Fake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137231" name="Text Box 1039"/>
          <p:cNvSpPr txBox="1">
            <a:spLocks noChangeArrowheads="1"/>
          </p:cNvSpPr>
          <p:nvPr/>
        </p:nvSpPr>
        <p:spPr bwMode="auto">
          <a:xfrm>
            <a:off x="6456364" y="3355975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Pre-computed</a:t>
            </a:r>
          </a:p>
        </p:txBody>
      </p:sp>
      <p:sp>
        <p:nvSpPr>
          <p:cNvPr id="137232" name="Text Box 1040"/>
          <p:cNvSpPr txBox="1">
            <a:spLocks noChangeArrowheads="1"/>
          </p:cNvSpPr>
          <p:nvPr/>
        </p:nvSpPr>
        <p:spPr bwMode="auto">
          <a:xfrm>
            <a:off x="4038601" y="3352800"/>
            <a:ext cx="2113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Hardware Assisted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7233" name="Text Box 1041"/>
          <p:cNvSpPr txBox="1">
            <a:spLocks noChangeArrowheads="1"/>
          </p:cNvSpPr>
          <p:nvPr/>
        </p:nvSpPr>
        <p:spPr bwMode="auto">
          <a:xfrm>
            <a:off x="8458200" y="3352800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Ray tracing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7236" name="Line 1044"/>
          <p:cNvSpPr>
            <a:spLocks noChangeShapeType="1"/>
          </p:cNvSpPr>
          <p:nvPr/>
        </p:nvSpPr>
        <p:spPr bwMode="auto">
          <a:xfrm flipH="1">
            <a:off x="2947988" y="2611439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7" name="Line 1045"/>
          <p:cNvSpPr>
            <a:spLocks noChangeShapeType="1"/>
          </p:cNvSpPr>
          <p:nvPr/>
        </p:nvSpPr>
        <p:spPr bwMode="auto">
          <a:xfrm>
            <a:off x="6205539" y="2611439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8" name="Line 1046"/>
          <p:cNvSpPr>
            <a:spLocks noChangeShapeType="1"/>
          </p:cNvSpPr>
          <p:nvPr/>
        </p:nvSpPr>
        <p:spPr bwMode="auto">
          <a:xfrm flipH="1">
            <a:off x="4757739" y="2622550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9" name="Line 1047"/>
          <p:cNvSpPr>
            <a:spLocks noChangeShapeType="1"/>
          </p:cNvSpPr>
          <p:nvPr/>
        </p:nvSpPr>
        <p:spPr bwMode="auto">
          <a:xfrm>
            <a:off x="6178551" y="2620963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40" name="Text Box 1048"/>
          <p:cNvSpPr txBox="1">
            <a:spLocks noChangeArrowheads="1"/>
          </p:cNvSpPr>
          <p:nvPr/>
        </p:nvSpPr>
        <p:spPr bwMode="auto">
          <a:xfrm>
            <a:off x="8458200" y="3810001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Rather slow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for large scenes</a:t>
            </a:r>
            <a:endParaRPr lang="en-US" sz="2800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7241" name="Text Box 1049"/>
          <p:cNvSpPr txBox="1">
            <a:spLocks noChangeArrowheads="1"/>
          </p:cNvSpPr>
          <p:nvPr/>
        </p:nvSpPr>
        <p:spPr bwMode="auto">
          <a:xfrm>
            <a:off x="6443664" y="3811588"/>
            <a:ext cx="18165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Shadows are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and stored for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repeated use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Detail polygons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7242" name="Text Box 1050"/>
          <p:cNvSpPr txBox="1">
            <a:spLocks noChangeArrowheads="1"/>
          </p:cNvSpPr>
          <p:nvPr/>
        </p:nvSpPr>
        <p:spPr bwMode="auto">
          <a:xfrm>
            <a:off x="4038600" y="3810000"/>
            <a:ext cx="23326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Use of specialized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hardware to generate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shadows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</p:txBody>
      </p:sp>
      <p:sp>
        <p:nvSpPr>
          <p:cNvPr id="137243" name="Text Box 1051"/>
          <p:cNvSpPr txBox="1">
            <a:spLocks noChangeArrowheads="1"/>
          </p:cNvSpPr>
          <p:nvPr/>
        </p:nvSpPr>
        <p:spPr bwMode="auto">
          <a:xfrm>
            <a:off x="1981200" y="3810000"/>
            <a:ext cx="2057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Fast but often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inadequate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Billboard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Projected object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Soft Shadows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light sources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551364" y="2935288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Pre-computed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1905001" y="3048000"/>
            <a:ext cx="1922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u="sng" dirty="0">
                <a:latin typeface="Times New Roman" pitchFamily="18" charset="0"/>
              </a:rPr>
              <a:t>Hardware Assisted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8732838" y="2917825"/>
            <a:ext cx="1266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Ray-based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>
            <a:off x="2947988" y="2100264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6205539" y="2100264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4757739" y="2111375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6178551" y="2109788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4371976" y="3368676"/>
            <a:ext cx="19816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Mainly analytical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computation on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geometry of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source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Light maps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Discontinuity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   Meshing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2057401" y="3352801"/>
            <a:ext cx="19672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Mainly treat the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light source as a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collection of points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Accumulation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buffer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textures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6918325" y="2935288"/>
            <a:ext cx="116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Radiosity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8550275" y="3314701"/>
            <a:ext cx="17563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Distributed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   ray tracing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Cone Tracing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6748463" y="3403601"/>
            <a:ext cx="1606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 This is also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Hemi-cube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Ray casting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Ad-hoc / Custom</a:t>
            </a:r>
          </a:p>
          <a:p>
            <a:pPr lvl="1"/>
            <a:r>
              <a:rPr lang="en-GB" dirty="0"/>
              <a:t>Artist directed shadows</a:t>
            </a:r>
          </a:p>
          <a:p>
            <a:pPr lvl="1"/>
            <a:r>
              <a:rPr lang="en-GB" dirty="0"/>
              <a:t>Very simple and constrained conditions.</a:t>
            </a:r>
          </a:p>
          <a:p>
            <a:r>
              <a:rPr lang="en-GB" dirty="0"/>
              <a:t>Analytical</a:t>
            </a:r>
          </a:p>
          <a:p>
            <a:pPr lvl="1"/>
            <a:r>
              <a:rPr lang="en-GB" dirty="0"/>
              <a:t>Find all boundaries within the umbra / penumbra. Precise.</a:t>
            </a:r>
          </a:p>
          <a:p>
            <a:r>
              <a:rPr lang="en-GB" dirty="0"/>
              <a:t>Sampling</a:t>
            </a:r>
          </a:p>
          <a:p>
            <a:pPr lvl="1"/>
            <a:r>
              <a:rPr lang="en-GB" dirty="0"/>
              <a:t>Probabilistic sampling of whether a particular fragment is within the umbra / penumbra. With enough samples can be made precise.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and Illumination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a point is in shadow, how do we change the illumination?</a:t>
            </a:r>
          </a:p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167398" y="2743200"/>
            <a:ext cx="3857204" cy="2754239"/>
            <a:chOff x="803" y="1707"/>
            <a:chExt cx="2694" cy="1948"/>
          </a:xfrm>
        </p:grpSpPr>
        <p:sp>
          <p:nvSpPr>
            <p:cNvPr id="349188" name="Line 4"/>
            <p:cNvSpPr>
              <a:spLocks noChangeShapeType="1"/>
            </p:cNvSpPr>
            <p:nvPr/>
          </p:nvSpPr>
          <p:spPr bwMode="auto">
            <a:xfrm flipV="1">
              <a:off x="803" y="2755"/>
              <a:ext cx="2151" cy="73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1" name="Oval 7"/>
            <p:cNvSpPr>
              <a:spLocks noChangeArrowheads="1"/>
            </p:cNvSpPr>
            <p:nvPr/>
          </p:nvSpPr>
          <p:spPr bwMode="auto">
            <a:xfrm>
              <a:off x="1785" y="2272"/>
              <a:ext cx="553" cy="3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9193" name="Line 9"/>
            <p:cNvSpPr>
              <a:spLocks noChangeShapeType="1"/>
            </p:cNvSpPr>
            <p:nvPr/>
          </p:nvSpPr>
          <p:spPr bwMode="auto">
            <a:xfrm>
              <a:off x="1916" y="1939"/>
              <a:ext cx="764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2" name="Line 8"/>
            <p:cNvSpPr>
              <a:spLocks noChangeShapeType="1"/>
            </p:cNvSpPr>
            <p:nvPr/>
          </p:nvSpPr>
          <p:spPr bwMode="auto">
            <a:xfrm flipH="1">
              <a:off x="1568" y="1939"/>
              <a:ext cx="348" cy="1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89" name="Oval 5"/>
            <p:cNvSpPr>
              <a:spLocks noChangeArrowheads="1"/>
            </p:cNvSpPr>
            <p:nvPr/>
          </p:nvSpPr>
          <p:spPr bwMode="auto">
            <a:xfrm>
              <a:off x="1876" y="1909"/>
              <a:ext cx="104" cy="109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9194" name="Line 10"/>
            <p:cNvSpPr>
              <a:spLocks noChangeShapeType="1"/>
            </p:cNvSpPr>
            <p:nvPr/>
          </p:nvSpPr>
          <p:spPr bwMode="auto">
            <a:xfrm>
              <a:off x="1186" y="2407"/>
              <a:ext cx="593" cy="6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5" name="Text Box 11"/>
            <p:cNvSpPr txBox="1">
              <a:spLocks noChangeArrowheads="1"/>
            </p:cNvSpPr>
            <p:nvPr/>
          </p:nvSpPr>
          <p:spPr bwMode="auto">
            <a:xfrm>
              <a:off x="1611" y="1707"/>
              <a:ext cx="1114" cy="2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Light Source</a:t>
              </a:r>
            </a:p>
          </p:txBody>
        </p:sp>
        <p:sp>
          <p:nvSpPr>
            <p:cNvPr id="349196" name="Text Box 12"/>
            <p:cNvSpPr txBox="1">
              <a:spLocks noChangeArrowheads="1"/>
            </p:cNvSpPr>
            <p:nvPr/>
          </p:nvSpPr>
          <p:spPr bwMode="auto">
            <a:xfrm>
              <a:off x="923" y="2210"/>
              <a:ext cx="646" cy="2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Viewer</a:t>
              </a:r>
            </a:p>
          </p:txBody>
        </p:sp>
        <p:sp>
          <p:nvSpPr>
            <p:cNvPr id="349197" name="Oval 13"/>
            <p:cNvSpPr>
              <a:spLocks noChangeArrowheads="1"/>
            </p:cNvSpPr>
            <p:nvPr/>
          </p:nvSpPr>
          <p:spPr bwMode="auto">
            <a:xfrm>
              <a:off x="1796" y="2936"/>
              <a:ext cx="181" cy="36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9198" name="Text Box 14"/>
            <p:cNvSpPr txBox="1">
              <a:spLocks noChangeArrowheads="1"/>
            </p:cNvSpPr>
            <p:nvPr/>
          </p:nvSpPr>
          <p:spPr bwMode="auto">
            <a:xfrm>
              <a:off x="1953" y="3154"/>
              <a:ext cx="1544" cy="2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Point is in shadow</a:t>
              </a:r>
            </a:p>
          </p:txBody>
        </p:sp>
        <p:sp>
          <p:nvSpPr>
            <p:cNvPr id="349199" name="Text Box 15"/>
            <p:cNvSpPr txBox="1">
              <a:spLocks noChangeArrowheads="1"/>
            </p:cNvSpPr>
            <p:nvPr/>
          </p:nvSpPr>
          <p:spPr bwMode="auto">
            <a:xfrm>
              <a:off x="2222" y="2220"/>
              <a:ext cx="828" cy="2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Occluder</a:t>
              </a:r>
            </a:p>
          </p:txBody>
        </p:sp>
        <p:sp>
          <p:nvSpPr>
            <p:cNvPr id="349200" name="Oval 16"/>
            <p:cNvSpPr>
              <a:spLocks noChangeArrowheads="1"/>
            </p:cNvSpPr>
            <p:nvPr/>
          </p:nvSpPr>
          <p:spPr bwMode="auto">
            <a:xfrm>
              <a:off x="1367" y="3095"/>
              <a:ext cx="181" cy="36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1190" y="2412"/>
              <a:ext cx="195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202" name="Text Box 18"/>
            <p:cNvSpPr txBox="1">
              <a:spLocks noChangeArrowheads="1"/>
            </p:cNvSpPr>
            <p:nvPr/>
          </p:nvSpPr>
          <p:spPr bwMode="auto">
            <a:xfrm>
              <a:off x="1186" y="3394"/>
              <a:ext cx="899" cy="2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Point is lit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Shadows and Illumination</a:t>
            </a:r>
          </a:p>
        </p:txBody>
      </p:sp>
      <p:sp>
        <p:nvSpPr>
          <p:cNvPr id="282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en-US" dirty="0"/>
              <a:t>Illumination model with included visibility term:</a:t>
            </a:r>
          </a:p>
          <a:p>
            <a:pPr marL="228600" indent="-228600">
              <a:spcBef>
                <a:spcPts val="600"/>
              </a:spcBef>
            </a:pPr>
            <a:endParaRPr lang="en-US" dirty="0"/>
          </a:p>
          <a:p>
            <a:pPr marL="228600" indent="-228600">
              <a:spcBef>
                <a:spcPts val="600"/>
              </a:spcBef>
            </a:pPr>
            <a:endParaRPr lang="en-US" dirty="0"/>
          </a:p>
          <a:p>
            <a:pPr marL="228600" indent="-228600">
              <a:spcBef>
                <a:spcPts val="600"/>
              </a:spcBef>
            </a:pPr>
            <a:endParaRPr lang="en-US" dirty="0"/>
          </a:p>
          <a:p>
            <a:pPr marL="228600" indent="-228600">
              <a:spcBef>
                <a:spcPts val="600"/>
              </a:spcBef>
            </a:pPr>
            <a:endParaRPr lang="en-US" dirty="0"/>
          </a:p>
          <a:p>
            <a:pPr marL="228600" indent="-228600">
              <a:spcBef>
                <a:spcPts val="600"/>
              </a:spcBef>
            </a:pPr>
            <a:r>
              <a:rPr lang="en-US" dirty="0"/>
              <a:t>Visibility term determines if a light can “see” the point</a:t>
            </a:r>
          </a:p>
          <a:p>
            <a:pPr marL="228600" indent="-228600"/>
            <a:r>
              <a:rPr lang="en-US" dirty="0"/>
              <a:t>If point is in shadow, only ambient term applies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0682-E868-4EF4-BA46-62BCBFED59A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 flipH="1" flipV="1">
            <a:off x="4508500" y="2819400"/>
            <a:ext cx="762000" cy="9906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194300" y="3733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Visibility Term: </a:t>
            </a:r>
            <a:r>
              <a:rPr lang="en-US">
                <a:solidFill>
                  <a:srgbClr val="783C00"/>
                </a:solidFill>
                <a:latin typeface="Times New Roman" pitchFamily="18" charset="0"/>
              </a:rPr>
              <a:t>0 or 1 for point/directional lights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V="1">
            <a:off x="4062413" y="3124200"/>
            <a:ext cx="0" cy="6858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3384550" y="3733801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For all lights</a:t>
            </a:r>
          </a:p>
        </p:txBody>
      </p:sp>
      <p:graphicFrame>
        <p:nvGraphicFramePr>
          <p:cNvPr id="2826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22346"/>
              </p:ext>
            </p:extLst>
          </p:nvPr>
        </p:nvGraphicFramePr>
        <p:xfrm>
          <a:off x="2514600" y="2133600"/>
          <a:ext cx="69611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3225600" imgH="431640" progId="Equation.3">
                  <p:embed/>
                </p:oleObj>
              </mc:Choice>
              <mc:Fallback>
                <p:oleObj name="Equation" r:id="rId4" imgW="3225600" imgH="431640" progId="Equation.3">
                  <p:embed/>
                  <p:pic>
                    <p:nvPicPr>
                      <p:cNvPr id="2826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696118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and Rendering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geometry for a model goes through a pipeline.</a:t>
            </a:r>
          </a:p>
          <a:p>
            <a:r>
              <a:rPr lang="en-US" dirty="0"/>
              <a:t>The Visibility function, </a:t>
            </a:r>
            <a:r>
              <a:rPr lang="en-US" b="1" i="1" dirty="0"/>
              <a:t>V</a:t>
            </a:r>
            <a:r>
              <a:rPr lang="en-US" dirty="0"/>
              <a:t>, is not a constant in our illumination model.</a:t>
            </a:r>
          </a:p>
          <a:p>
            <a:pPr lvl="1"/>
            <a:r>
              <a:rPr lang="en-US" dirty="0"/>
              <a:t>Per vertex information?</a:t>
            </a:r>
          </a:p>
          <a:p>
            <a:pPr lvl="1"/>
            <a:r>
              <a:rPr lang="en-US" dirty="0"/>
              <a:t>Per fragment using a texture map?</a:t>
            </a:r>
          </a:p>
          <a:p>
            <a:pPr lvl="1"/>
            <a:r>
              <a:rPr lang="en-US" dirty="0"/>
              <a:t>Some per-pixel masking function?</a:t>
            </a:r>
          </a:p>
          <a:p>
            <a:r>
              <a:rPr lang="en-US" dirty="0"/>
              <a:t>Recall that we need a </a:t>
            </a:r>
            <a:r>
              <a:rPr lang="en-US" b="1" i="1" dirty="0"/>
              <a:t>V</a:t>
            </a:r>
            <a:r>
              <a:rPr lang="en-US" dirty="0"/>
              <a:t> for each light.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 and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Note, we can re-write our illumination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Negative light.</a:t>
            </a:r>
          </a:p>
        </p:txBody>
      </p:sp>
      <p:graphicFrame>
        <p:nvGraphicFramePr>
          <p:cNvPr id="2304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418661"/>
              </p:ext>
            </p:extLst>
          </p:nvPr>
        </p:nvGraphicFramePr>
        <p:xfrm>
          <a:off x="2590800" y="2436812"/>
          <a:ext cx="6961188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3225600" imgH="1320480" progId="Equation.3">
                  <p:embed/>
                </p:oleObj>
              </mc:Choice>
              <mc:Fallback>
                <p:oleObj name="Equation" r:id="rId3" imgW="3225600" imgH="1320480" progId="Equation.3">
                  <p:embed/>
                  <p:pic>
                    <p:nvPicPr>
                      <p:cNvPr id="2304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36812"/>
                        <a:ext cx="6961188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7048500" y="265112"/>
            <a:ext cx="304800" cy="44958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0558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 and Shadows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Graphics hardware provides several ways of </a:t>
            </a:r>
            <a:r>
              <a:rPr lang="en-US" i="1" dirty="0"/>
              <a:t>masking </a:t>
            </a:r>
            <a:r>
              <a:rPr lang="en-US" dirty="0"/>
              <a:t>pixels</a:t>
            </a:r>
          </a:p>
          <a:p>
            <a:pPr lvl="1"/>
            <a:r>
              <a:rPr lang="en-US" dirty="0"/>
              <a:t>Stencil buffer with stencil test</a:t>
            </a:r>
          </a:p>
          <a:p>
            <a:pPr lvl="1"/>
            <a:r>
              <a:rPr lang="en-US" dirty="0"/>
              <a:t>Alpha test with fragment’s alpha values</a:t>
            </a:r>
          </a:p>
          <a:p>
            <a:pPr lvl="1"/>
            <a:r>
              <a:rPr lang="en-US" dirty="0"/>
              <a:t>Blending with fragment’s and </a:t>
            </a:r>
            <a:r>
              <a:rPr lang="en-US" dirty="0" err="1"/>
              <a:t>framebuffer’s</a:t>
            </a:r>
            <a:r>
              <a:rPr lang="en-US" dirty="0"/>
              <a:t> alpha values.</a:t>
            </a:r>
          </a:p>
          <a:p>
            <a:pPr lvl="1"/>
            <a:r>
              <a:rPr lang="en-US" dirty="0"/>
              <a:t>Texture sampling and shaders.</a:t>
            </a:r>
          </a:p>
          <a:p>
            <a:pPr>
              <a:buFontTx/>
              <a:buNone/>
            </a:pPr>
            <a:endParaRPr lang="en-US" b="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(single light)</a:t>
            </a:r>
          </a:p>
          <a:p>
            <a:pPr lvl="1"/>
            <a:r>
              <a:rPr lang="en-US" dirty="0"/>
              <a:t>Render receivers with full illumination</a:t>
            </a:r>
          </a:p>
          <a:p>
            <a:pPr lvl="1"/>
            <a:r>
              <a:rPr lang="en-US" dirty="0"/>
              <a:t>For each occluder</a:t>
            </a:r>
          </a:p>
          <a:p>
            <a:pPr lvl="2"/>
            <a:r>
              <a:rPr lang="en-US" dirty="0"/>
              <a:t>Project occluder from the light to the receivers</a:t>
            </a:r>
          </a:p>
          <a:p>
            <a:pPr lvl="2"/>
            <a:r>
              <a:rPr lang="en-US" dirty="0"/>
              <a:t>Darken (set to black or ambient) the illumination.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9" name="Picture 4" descr="spati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1" y="1828800"/>
            <a:ext cx="2911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pati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0038" y="4060825"/>
            <a:ext cx="2911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patial3_nob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526" y="2944812"/>
            <a:ext cx="2909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43800" y="2362200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Trapezoid?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multiple light sources this technique does not work. If the algorithm simply sets the pixels to black (or ambient), then it will erases the contributions from all light sources.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Light w/ Forward Rendering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Algorithm (single-pass)</a:t>
            </a:r>
          </a:p>
          <a:p>
            <a:pPr lvl="1"/>
            <a:r>
              <a:rPr lang="en-US" dirty="0"/>
              <a:t>For each light, calculate a shadow </a:t>
            </a:r>
            <a:r>
              <a:rPr lang="en-US" i="1" dirty="0"/>
              <a:t>mask</a:t>
            </a:r>
          </a:p>
          <a:p>
            <a:pPr lvl="1"/>
            <a:r>
              <a:rPr lang="en-US" dirty="0"/>
              <a:t>For each fragment:</a:t>
            </a:r>
          </a:p>
          <a:p>
            <a:pPr lvl="2"/>
            <a:r>
              <a:rPr lang="en-US" dirty="0"/>
              <a:t>Add ambient illumination</a:t>
            </a:r>
          </a:p>
          <a:p>
            <a:pPr lvl="2"/>
            <a:r>
              <a:rPr lang="en-US" dirty="0"/>
              <a:t>For each light source</a:t>
            </a:r>
          </a:p>
          <a:p>
            <a:pPr lvl="3"/>
            <a:r>
              <a:rPr lang="en-US" dirty="0"/>
              <a:t>Calculate illumination from this light only</a:t>
            </a:r>
          </a:p>
          <a:p>
            <a:pPr lvl="3"/>
            <a:r>
              <a:rPr lang="en-US" dirty="0"/>
              <a:t>Scale illumination by associated shadow mask</a:t>
            </a:r>
          </a:p>
          <a:p>
            <a:pPr lvl="3"/>
            <a:r>
              <a:rPr lang="en-US" dirty="0"/>
              <a:t>Add contribution to fragment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39038-6E9F-42B4-9348-ED0C1309D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Algorithm (multi-pass)</a:t>
            </a:r>
          </a:p>
          <a:p>
            <a:pPr lvl="1"/>
            <a:r>
              <a:rPr lang="en-US" b="1" dirty="0"/>
              <a:t>Render scene </a:t>
            </a:r>
            <a:r>
              <a:rPr lang="en-US" dirty="0"/>
              <a:t>with ambient illumination only</a:t>
            </a:r>
          </a:p>
          <a:p>
            <a:pPr lvl="1"/>
            <a:r>
              <a:rPr lang="en-US" dirty="0"/>
              <a:t>For each light source</a:t>
            </a:r>
          </a:p>
          <a:p>
            <a:pPr lvl="2"/>
            <a:r>
              <a:rPr lang="en-US" dirty="0"/>
              <a:t>Create a shadow </a:t>
            </a:r>
            <a:r>
              <a:rPr lang="en-US" i="1" dirty="0"/>
              <a:t>mask</a:t>
            </a:r>
          </a:p>
          <a:p>
            <a:pPr lvl="2"/>
            <a:r>
              <a:rPr lang="en-US" b="1" dirty="0"/>
              <a:t>Render scene </a:t>
            </a:r>
            <a:r>
              <a:rPr lang="en-US" dirty="0"/>
              <a:t>with illumination from this light only</a:t>
            </a:r>
          </a:p>
          <a:p>
            <a:pPr lvl="2"/>
            <a:r>
              <a:rPr lang="en-US" dirty="0"/>
              <a:t>Scale illumination by shadow mask</a:t>
            </a:r>
          </a:p>
          <a:p>
            <a:pPr lvl="2"/>
            <a:r>
              <a:rPr lang="en-US" b="1" dirty="0"/>
              <a:t>Add</a:t>
            </a:r>
            <a:r>
              <a:rPr lang="en-US" dirty="0"/>
              <a:t> contribution to frame buffer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Real-Time Rendering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Ad-hoc Shadows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Ad-Hoc and Custom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Fake proxy geometry – Blob shadows.</a:t>
            </a:r>
          </a:p>
          <a:p>
            <a:r>
              <a:rPr lang="en-US" dirty="0"/>
              <a:t>Projection of model to a plane.</a:t>
            </a:r>
          </a:p>
          <a:p>
            <a:r>
              <a:rPr lang="en-US" dirty="0"/>
              <a:t>Projection of a texture to a plane.</a:t>
            </a:r>
          </a:p>
        </p:txBody>
      </p:sp>
      <p:sp>
        <p:nvSpPr>
          <p:cNvPr id="4" name="Text Box 1037">
            <a:extLst>
              <a:ext uri="{FF2B5EF4-FFF2-40B4-BE49-F238E27FC236}">
                <a16:creationId xmlns:a16="http://schemas.microsoft.com/office/drawing/2014/main" id="{E977000D-002A-4328-AFB3-C1ECC88A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2" y="4057649"/>
            <a:ext cx="747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Fake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5" name="Text Box 1039">
            <a:extLst>
              <a:ext uri="{FF2B5EF4-FFF2-40B4-BE49-F238E27FC236}">
                <a16:creationId xmlns:a16="http://schemas.microsoft.com/office/drawing/2014/main" id="{0BEF4FCD-0D7B-4859-A618-AA5845AB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4097336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Pre-computed</a:t>
            </a:r>
          </a:p>
        </p:txBody>
      </p:sp>
      <p:sp>
        <p:nvSpPr>
          <p:cNvPr id="6" name="Text Box 1040">
            <a:extLst>
              <a:ext uri="{FF2B5EF4-FFF2-40B4-BE49-F238E27FC236}">
                <a16:creationId xmlns:a16="http://schemas.microsoft.com/office/drawing/2014/main" id="{257B4DFB-2C40-41D2-9F2F-EC68C832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2" y="4094161"/>
            <a:ext cx="2113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Hardware Assisted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7" name="Text Box 1041">
            <a:extLst>
              <a:ext uri="{FF2B5EF4-FFF2-40B4-BE49-F238E27FC236}">
                <a16:creationId xmlns:a16="http://schemas.microsoft.com/office/drawing/2014/main" id="{07354E4B-D892-43B0-942D-3D773CE2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1" y="4094161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Ray tracing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" name="Line 1044">
            <a:extLst>
              <a:ext uri="{FF2B5EF4-FFF2-40B4-BE49-F238E27FC236}">
                <a16:creationId xmlns:a16="http://schemas.microsoft.com/office/drawing/2014/main" id="{3769E2B2-9613-4651-AA42-74A0C4F361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3849" y="3352800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Line 1045">
            <a:extLst>
              <a:ext uri="{FF2B5EF4-FFF2-40B4-BE49-F238E27FC236}">
                <a16:creationId xmlns:a16="http://schemas.microsoft.com/office/drawing/2014/main" id="{EBE0D0E5-7BCF-471A-869B-BF4FE9E13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352800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" name="Line 1046">
            <a:extLst>
              <a:ext uri="{FF2B5EF4-FFF2-40B4-BE49-F238E27FC236}">
                <a16:creationId xmlns:a16="http://schemas.microsoft.com/office/drawing/2014/main" id="{61F1FCF3-7C27-41CD-85E9-404CFE2EC3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363911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" name="Line 1047">
            <a:extLst>
              <a:ext uri="{FF2B5EF4-FFF2-40B4-BE49-F238E27FC236}">
                <a16:creationId xmlns:a16="http://schemas.microsoft.com/office/drawing/2014/main" id="{C4F2B5EE-9C74-4A55-858A-6104A8B21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2" y="3362324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" name="Text Box 1048">
            <a:extLst>
              <a:ext uri="{FF2B5EF4-FFF2-40B4-BE49-F238E27FC236}">
                <a16:creationId xmlns:a16="http://schemas.microsoft.com/office/drawing/2014/main" id="{B703983E-D230-4619-86CF-D38A59CA3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061" y="4551362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Rather slow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for large scenes</a:t>
            </a:r>
            <a:endParaRPr lang="en-US" sz="2800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049">
            <a:extLst>
              <a:ext uri="{FF2B5EF4-FFF2-40B4-BE49-F238E27FC236}">
                <a16:creationId xmlns:a16="http://schemas.microsoft.com/office/drawing/2014/main" id="{11611226-E6AD-465F-BF93-F94D9845E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25" y="4552949"/>
            <a:ext cx="18165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Shadows are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and stored for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repeated use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Detail polygons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1050">
            <a:extLst>
              <a:ext uri="{FF2B5EF4-FFF2-40B4-BE49-F238E27FC236}">
                <a16:creationId xmlns:a16="http://schemas.microsoft.com/office/drawing/2014/main" id="{506FA836-1760-4181-9FD9-154E1BA3A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461" y="4551361"/>
            <a:ext cx="23326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Use of specialized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hardware to generate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shadows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</p:txBody>
      </p:sp>
      <p:sp>
        <p:nvSpPr>
          <p:cNvPr id="15" name="Text Box 1051">
            <a:extLst>
              <a:ext uri="{FF2B5EF4-FFF2-40B4-BE49-F238E27FC236}">
                <a16:creationId xmlns:a16="http://schemas.microsoft.com/office/drawing/2014/main" id="{4AF8F8D7-818D-4121-AD68-B5A8C520A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1" y="4551361"/>
            <a:ext cx="2057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Fast but often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inadequate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Billboard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>
                <a:latin typeface="Times New Roman" pitchFamily="18" charset="0"/>
                <a:sym typeface="Symbol" pitchFamily="18" charset="2"/>
              </a:rPr>
              <a:t>Projected object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021FC-D11B-4D60-9328-A92DCCE981ED}"/>
              </a:ext>
            </a:extLst>
          </p:cNvPr>
          <p:cNvSpPr/>
          <p:nvPr/>
        </p:nvSpPr>
        <p:spPr bwMode="auto">
          <a:xfrm>
            <a:off x="5029200" y="4057649"/>
            <a:ext cx="6350000" cy="2124928"/>
          </a:xfrm>
          <a:prstGeom prst="rect">
            <a:avLst/>
          </a:prstGeom>
          <a:solidFill>
            <a:srgbClr val="C0C0C0">
              <a:alpha val="8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A6FEA5-752E-41EB-993A-5D4E4D031872}"/>
              </a:ext>
            </a:extLst>
          </p:cNvPr>
          <p:cNvSpPr/>
          <p:nvPr/>
        </p:nvSpPr>
        <p:spPr bwMode="auto">
          <a:xfrm>
            <a:off x="2745952" y="4057649"/>
            <a:ext cx="2256633" cy="2057400"/>
          </a:xfrm>
          <a:custGeom>
            <a:avLst/>
            <a:gdLst>
              <a:gd name="connsiteX0" fmla="*/ 0 w 2256633"/>
              <a:gd name="connsiteY0" fmla="*/ 0 h 2057400"/>
              <a:gd name="connsiteX1" fmla="*/ 586725 w 2256633"/>
              <a:gd name="connsiteY1" fmla="*/ 0 h 2057400"/>
              <a:gd name="connsiteX2" fmla="*/ 1105750 w 2256633"/>
              <a:gd name="connsiteY2" fmla="*/ 0 h 2057400"/>
              <a:gd name="connsiteX3" fmla="*/ 1715041 w 2256633"/>
              <a:gd name="connsiteY3" fmla="*/ 0 h 2057400"/>
              <a:gd name="connsiteX4" fmla="*/ 2256633 w 2256633"/>
              <a:gd name="connsiteY4" fmla="*/ 0 h 2057400"/>
              <a:gd name="connsiteX5" fmla="*/ 2256633 w 2256633"/>
              <a:gd name="connsiteY5" fmla="*/ 624078 h 2057400"/>
              <a:gd name="connsiteX6" fmla="*/ 2256633 w 2256633"/>
              <a:gd name="connsiteY6" fmla="*/ 1268730 h 2057400"/>
              <a:gd name="connsiteX7" fmla="*/ 2256633 w 2256633"/>
              <a:gd name="connsiteY7" fmla="*/ 2057400 h 2057400"/>
              <a:gd name="connsiteX8" fmla="*/ 1760174 w 2256633"/>
              <a:gd name="connsiteY8" fmla="*/ 2057400 h 2057400"/>
              <a:gd name="connsiteX9" fmla="*/ 1150883 w 2256633"/>
              <a:gd name="connsiteY9" fmla="*/ 2057400 h 2057400"/>
              <a:gd name="connsiteX10" fmla="*/ 631857 w 2256633"/>
              <a:gd name="connsiteY10" fmla="*/ 2057400 h 2057400"/>
              <a:gd name="connsiteX11" fmla="*/ 0 w 2256633"/>
              <a:gd name="connsiteY11" fmla="*/ 2057400 h 2057400"/>
              <a:gd name="connsiteX12" fmla="*/ 0 w 2256633"/>
              <a:gd name="connsiteY12" fmla="*/ 1412748 h 2057400"/>
              <a:gd name="connsiteX13" fmla="*/ 0 w 2256633"/>
              <a:gd name="connsiteY13" fmla="*/ 706374 h 2057400"/>
              <a:gd name="connsiteX14" fmla="*/ 0 w 2256633"/>
              <a:gd name="connsiteY1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6633" h="2057400" extrusionOk="0">
                <a:moveTo>
                  <a:pt x="0" y="0"/>
                </a:moveTo>
                <a:cubicBezTo>
                  <a:pt x="129871" y="10674"/>
                  <a:pt x="456751" y="-12677"/>
                  <a:pt x="586725" y="0"/>
                </a:cubicBezTo>
                <a:cubicBezTo>
                  <a:pt x="716699" y="12677"/>
                  <a:pt x="943901" y="22237"/>
                  <a:pt x="1105750" y="0"/>
                </a:cubicBezTo>
                <a:cubicBezTo>
                  <a:pt x="1267600" y="-22237"/>
                  <a:pt x="1468452" y="-18788"/>
                  <a:pt x="1715041" y="0"/>
                </a:cubicBezTo>
                <a:cubicBezTo>
                  <a:pt x="1961630" y="18788"/>
                  <a:pt x="2103729" y="1819"/>
                  <a:pt x="2256633" y="0"/>
                </a:cubicBezTo>
                <a:cubicBezTo>
                  <a:pt x="2245300" y="291455"/>
                  <a:pt x="2260575" y="382116"/>
                  <a:pt x="2256633" y="624078"/>
                </a:cubicBezTo>
                <a:cubicBezTo>
                  <a:pt x="2252691" y="866040"/>
                  <a:pt x="2243245" y="1010937"/>
                  <a:pt x="2256633" y="1268730"/>
                </a:cubicBezTo>
                <a:cubicBezTo>
                  <a:pt x="2270021" y="1526523"/>
                  <a:pt x="2221616" y="1787184"/>
                  <a:pt x="2256633" y="2057400"/>
                </a:cubicBezTo>
                <a:cubicBezTo>
                  <a:pt x="2018011" y="2080305"/>
                  <a:pt x="1912518" y="2048957"/>
                  <a:pt x="1760174" y="2057400"/>
                </a:cubicBezTo>
                <a:cubicBezTo>
                  <a:pt x="1607830" y="2065843"/>
                  <a:pt x="1399853" y="2076154"/>
                  <a:pt x="1150883" y="2057400"/>
                </a:cubicBezTo>
                <a:cubicBezTo>
                  <a:pt x="901913" y="2038646"/>
                  <a:pt x="736604" y="2041683"/>
                  <a:pt x="631857" y="2057400"/>
                </a:cubicBezTo>
                <a:cubicBezTo>
                  <a:pt x="527110" y="2073117"/>
                  <a:pt x="236213" y="2088561"/>
                  <a:pt x="0" y="2057400"/>
                </a:cubicBezTo>
                <a:cubicBezTo>
                  <a:pt x="-2135" y="1746306"/>
                  <a:pt x="10006" y="1612657"/>
                  <a:pt x="0" y="1412748"/>
                </a:cubicBezTo>
                <a:cubicBezTo>
                  <a:pt x="-10006" y="1212839"/>
                  <a:pt x="14507" y="893388"/>
                  <a:pt x="0" y="706374"/>
                </a:cubicBezTo>
                <a:cubicBezTo>
                  <a:pt x="-14507" y="519360"/>
                  <a:pt x="-4743" y="331320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8230550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Shadows are simple hand-drawn polygons or textures.</a:t>
            </a:r>
          </a:p>
        </p:txBody>
      </p:sp>
      <p:pic>
        <p:nvPicPr>
          <p:cNvPr id="354308" name="Picture 4" descr="U:\brabec\unix-home\doc\tutorials\gtec_2001\talk\pics\TombRai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2743201"/>
            <a:ext cx="2006600" cy="3025775"/>
          </a:xfrm>
          <a:prstGeom prst="rect">
            <a:avLst/>
          </a:prstGeom>
          <a:noFill/>
        </p:spPr>
      </p:pic>
      <p:pic>
        <p:nvPicPr>
          <p:cNvPr id="354309" name="Picture 5" descr="U:\brabec\unix-home\doc\tutorials\gtec_2001\talk\pics\tomb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48200" y="2743201"/>
            <a:ext cx="48577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Text Box 6"/>
          <p:cNvSpPr txBox="1">
            <a:spLocks noChangeAspect="1" noChangeArrowheads="1"/>
          </p:cNvSpPr>
          <p:nvPr/>
        </p:nvSpPr>
        <p:spPr bwMode="auto">
          <a:xfrm>
            <a:off x="2814638" y="5768975"/>
            <a:ext cx="669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Times New Roman" pitchFamily="18" charset="0"/>
              </a:rPr>
              <a:t>Images from TombRaider. ©Eidos Interactive. </a:t>
            </a:r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83B4-6FB7-4311-8973-280D2CAC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Shadows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A35A-C223-4B85-867F-20C74FEB3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for small details.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FF697D1-F987-4E48-8E3B-E38C807D0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/>
          <a:stretch/>
        </p:blipFill>
        <p:spPr bwMode="auto">
          <a:xfrm>
            <a:off x="2381250" y="2126992"/>
            <a:ext cx="7429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61C490-9D03-47E4-A6E0-E001905806B2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4495800"/>
            <a:ext cx="32766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CA1818-A408-47FD-869E-3F5C8F75D20A}"/>
              </a:ext>
            </a:extLst>
          </p:cNvPr>
          <p:cNvSpPr txBox="1"/>
          <p:nvPr/>
        </p:nvSpPr>
        <p:spPr>
          <a:xfrm>
            <a:off x="2538391" y="6290846"/>
            <a:ext cx="7115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https://blog.unity.com/technology/lighting-tips-for-mobile-game-development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7210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Neither static lighting or dynamic lighting – it is faked.</a:t>
            </a:r>
          </a:p>
          <a:p>
            <a:r>
              <a:rPr lang="en-US" dirty="0"/>
              <a:t>Do not care whether it is a static or dynamic occluder.</a:t>
            </a:r>
          </a:p>
          <a:p>
            <a:r>
              <a:rPr lang="en-US" dirty="0"/>
              <a:t>Typically, a single object (occluder) to a single, and simple, object (receiver).</a:t>
            </a:r>
          </a:p>
          <a:p>
            <a:r>
              <a:rPr lang="en-US" dirty="0"/>
              <a:t>Hard and soft (fake) shadows are easily supported.</a:t>
            </a:r>
          </a:p>
          <a:p>
            <a:r>
              <a:rPr lang="en-US" dirty="0"/>
              <a:t>For certain cases works great!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Approximation of shadow position and shape based on object’s typical use.</a:t>
            </a:r>
          </a:p>
          <a:p>
            <a:r>
              <a:rPr lang="en-US" dirty="0"/>
              <a:t>Typically assumes overhead lighting.</a:t>
            </a:r>
          </a:p>
          <a:p>
            <a:r>
              <a:rPr lang="en-US" dirty="0"/>
              <a:t>Typically assumes a single flat ground plane as a receiver.</a:t>
            </a:r>
          </a:p>
          <a:p>
            <a:r>
              <a:rPr lang="en-US" dirty="0"/>
              <a:t>E.g., draw the bottom of the bounding box.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3" name="Picture 5" descr="D:\geri\uni\sem-cg\fake_shadow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981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http://i292.photobucket.com/albums/mm14/orscella/t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3810000" cy="2419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this model </a:t>
            </a:r>
            <a:br>
              <a:rPr lang="en-US" dirty="0"/>
            </a:br>
            <a:r>
              <a:rPr lang="en-US" dirty="0"/>
              <a:t>of a desk with a fake</a:t>
            </a:r>
            <a:br>
              <a:rPr lang="en-US" dirty="0"/>
            </a:br>
            <a:r>
              <a:rPr lang="en-US" dirty="0"/>
              <a:t>shadow using an </a:t>
            </a:r>
            <a:br>
              <a:rPr lang="en-US" dirty="0"/>
            </a:br>
            <a:r>
              <a:rPr lang="en-US" dirty="0"/>
              <a:t>ellipse: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Know where the shadow is going to be.</a:t>
            </a:r>
          </a:p>
          <a:p>
            <a:r>
              <a:rPr lang="en-US" dirty="0"/>
              <a:t>Will change some depending on the light placement in the room, but good enough!</a:t>
            </a:r>
          </a:p>
          <a:p>
            <a:r>
              <a:rPr lang="en-US" dirty="0"/>
              <a:t>The ellipse is part of the model.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2146" name="Picture 2" descr="3D Model of Stryker ATGM (HP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Shadows</a:t>
            </a:r>
          </a:p>
        </p:txBody>
      </p:sp>
      <p:sp>
        <p:nvSpPr>
          <p:cNvPr id="647176" name="Rectangle 8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Cue to object-object relationship.</a:t>
            </a:r>
          </a:p>
          <a:p>
            <a:r>
              <a:rPr lang="en-US" dirty="0"/>
              <a:t>Provides additional depth cue.</a:t>
            </a:r>
          </a:p>
          <a:p>
            <a:endParaRPr lang="en-US" dirty="0"/>
          </a:p>
        </p:txBody>
      </p:sp>
      <p:graphicFrame>
        <p:nvGraphicFramePr>
          <p:cNvPr id="647173" name="Object 5"/>
          <p:cNvGraphicFramePr>
            <a:graphicFrameLocks noChangeAspect="1"/>
          </p:cNvGraphicFramePr>
          <p:nvPr/>
        </p:nvGraphicFramePr>
        <p:xfrm>
          <a:off x="6324600" y="2743201"/>
          <a:ext cx="35814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3" imgW="2448267" imgH="2172003" progId="">
                  <p:embed/>
                </p:oleObj>
              </mc:Choice>
              <mc:Fallback>
                <p:oleObj name="Photo Editor Photo" r:id="rId3" imgW="2448267" imgH="2172003" progId="">
                  <p:embed/>
                  <p:pic>
                    <p:nvPicPr>
                      <p:cNvPr id="64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43201"/>
                        <a:ext cx="35814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74" name="Object 6"/>
          <p:cNvGraphicFramePr>
            <a:graphicFrameLocks noChangeAspect="1"/>
          </p:cNvGraphicFramePr>
          <p:nvPr/>
        </p:nvGraphicFramePr>
        <p:xfrm>
          <a:off x="2286000" y="2743201"/>
          <a:ext cx="35814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5" imgW="2448267" imgH="2172003" progId="">
                  <p:embed/>
                </p:oleObj>
              </mc:Choice>
              <mc:Fallback>
                <p:oleObj name="Photo Editor Photo" r:id="rId5" imgW="2448267" imgH="2172003" progId="">
                  <p:embed/>
                  <p:pic>
                    <p:nvPicPr>
                      <p:cNvPr id="64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1"/>
                        <a:ext cx="35814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9493249" cy="914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Fake Proxy Shadow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 wrap="square" anchor="t">
            <a:normAutofit/>
          </a:bodyPr>
          <a:lstStyle/>
          <a:p>
            <a:r>
              <a:rPr lang="en-US"/>
              <a:t>Quite complex model.</a:t>
            </a:r>
          </a:p>
          <a:p>
            <a:r>
              <a:rPr lang="en-US"/>
              <a:t>Know it will sit on a flat floor.</a:t>
            </a:r>
          </a:p>
          <a:p>
            <a:r>
              <a:rPr lang="en-US"/>
              <a:t>Will fail if we place another object behind or underneath it.</a:t>
            </a:r>
          </a:p>
        </p:txBody>
      </p:sp>
      <p:pic>
        <p:nvPicPr>
          <p:cNvPr id="6" name="Picture 2" descr="http://www.the123d.com/tutorial/general2/step0.jpg">
            <a:extLst>
              <a:ext uri="{FF2B5EF4-FFF2-40B4-BE49-F238E27FC236}">
                <a16:creationId xmlns:a16="http://schemas.microsoft.com/office/drawing/2014/main" id="{CCF833E6-2582-4041-AA2F-521F4AAA9C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14706"/>
          <a:stretch/>
        </p:blipFill>
        <p:spPr bwMode="auto">
          <a:xfrm>
            <a:off x="6197600" y="1600200"/>
            <a:ext cx="5181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Shadows for large planar receivers</a:t>
            </a:r>
          </a:p>
          <a:p>
            <a:pPr lvl="1"/>
            <a:r>
              <a:rPr lang="en-US" dirty="0"/>
              <a:t>Ground plane</a:t>
            </a:r>
          </a:p>
          <a:p>
            <a:pPr lvl="1"/>
            <a:r>
              <a:rPr lang="en-US" dirty="0"/>
              <a:t>Walls</a:t>
            </a:r>
          </a:p>
          <a:p>
            <a:r>
              <a:rPr lang="en-US" dirty="0"/>
              <a:t>Use mathematics to flatten (splat) the object to the plane.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71319"/>
            <a:ext cx="3886200" cy="327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for:</a:t>
            </a:r>
          </a:p>
          <a:p>
            <a:pPr lvl="1"/>
            <a:r>
              <a:rPr lang="en-US" dirty="0"/>
              <a:t>Static or dynamic </a:t>
            </a:r>
            <a:r>
              <a:rPr lang="en-US" dirty="0" err="1"/>
              <a:t>occluders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Only planar receivers.</a:t>
            </a:r>
          </a:p>
          <a:p>
            <a:pPr lvl="2"/>
            <a:r>
              <a:rPr lang="en-US" dirty="0"/>
              <a:t>A wall and a floor can be shadowed separately.</a:t>
            </a:r>
          </a:p>
          <a:p>
            <a:pPr lvl="1"/>
            <a:r>
              <a:rPr lang="en-US" dirty="0"/>
              <a:t>Static or dynamic light sources.</a:t>
            </a:r>
          </a:p>
          <a:p>
            <a:pPr lvl="1"/>
            <a:r>
              <a:rPr lang="en-US" dirty="0"/>
              <a:t>Mainly hard shadows.</a:t>
            </a:r>
          </a:p>
          <a:p>
            <a:pPr lvl="1"/>
            <a:r>
              <a:rPr lang="en-US" dirty="0"/>
              <a:t>Usually a single light source.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Projection of a vertex, </a:t>
            </a:r>
            <a:r>
              <a:rPr lang="en-US" i="1" dirty="0"/>
              <a:t>v</a:t>
            </a:r>
            <a:r>
              <a:rPr lang="en-US" dirty="0"/>
              <a:t>, to a plane with normal, </a:t>
            </a:r>
            <a:r>
              <a:rPr lang="en-US" i="1" dirty="0"/>
              <a:t>n</a:t>
            </a:r>
            <a:r>
              <a:rPr lang="en-US" dirty="0"/>
              <a:t>, and coefficient </a:t>
            </a:r>
            <a:r>
              <a:rPr lang="en-US" i="1" dirty="0"/>
              <a:t>d</a:t>
            </a:r>
            <a:r>
              <a:rPr lang="en-US" dirty="0"/>
              <a:t>.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Could be done in shader, but also leads to a 4x4 matrix.</a:t>
            </a:r>
          </a:p>
          <a:p>
            <a:pPr>
              <a:buFontTx/>
              <a:buNone/>
            </a:pPr>
            <a:endParaRPr lang="en-GB" dirty="0"/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3276600" y="2895601"/>
          <a:ext cx="4141788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536480" imgH="660240" progId="Equation.3">
                  <p:embed/>
                </p:oleObj>
              </mc:Choice>
              <mc:Fallback>
                <p:oleObj name="Equation" r:id="rId3" imgW="1536480" imgH="660240" progId="Equation.3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1"/>
                        <a:ext cx="4141788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3806097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10" idx="0"/>
          </p:cNvCxnSpPr>
          <p:nvPr/>
        </p:nvCxnSpPr>
        <p:spPr bwMode="auto">
          <a:xfrm rot="16200000" flipH="1" flipV="1">
            <a:off x="4472293" y="3936694"/>
            <a:ext cx="3249614" cy="21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i="1"/>
              <a:t>xz </a:t>
            </a:r>
            <a:r>
              <a:rPr lang="en-US"/>
              <a:t>plane at </a:t>
            </a:r>
            <a:r>
              <a:rPr lang="en-US" i="1"/>
              <a:t>y=0</a:t>
            </a:r>
            <a:endParaRPr lang="en-US"/>
          </a:p>
          <a:p>
            <a:pPr>
              <a:buFontTx/>
              <a:buNone/>
            </a:pPr>
            <a:endParaRPr lang="en-GB"/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6604000" y="2619376"/>
          <a:ext cx="26987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977760" imgH="965160" progId="Equation.3">
                  <p:embed/>
                </p:oleObj>
              </mc:Choice>
              <mc:Fallback>
                <p:oleObj name="Equation" r:id="rId3" imgW="977760" imgH="965160" progId="Equation.3">
                  <p:embed/>
                  <p:pic>
                    <p:nvPicPr>
                      <p:cNvPr id="357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619376"/>
                        <a:ext cx="269875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3806097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8000" y="5562601"/>
            <a:ext cx="3200400" cy="13652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876800" y="3886199"/>
            <a:ext cx="914400" cy="914400"/>
          </a:xfrm>
          <a:prstGeom prst="ellipse">
            <a:avLst/>
          </a:prstGeom>
          <a:solidFill>
            <a:srgbClr val="FA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018336" y="2312986"/>
            <a:ext cx="159727" cy="160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562600" y="2438399"/>
            <a:ext cx="53340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886200" y="2438399"/>
            <a:ext cx="220980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52746" y="4049713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v</a:t>
            </a:r>
            <a:endParaRPr lang="en-GB" sz="4000" b="1">
              <a:latin typeface="Times New Roman" pitchFamily="18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5715000" y="434339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5486400" y="548639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171343" y="4887913"/>
            <a:ext cx="46745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p</a:t>
            </a:r>
            <a:endParaRPr lang="en-GB" sz="4000" b="1">
              <a:latin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61642" y="2117726"/>
            <a:ext cx="21248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l</a:t>
            </a:r>
            <a:r>
              <a:rPr lang="sv-SE" sz="4000" i="1">
                <a:latin typeface="Times New Roman" pitchFamily="18" charset="0"/>
              </a:rPr>
              <a:t>=</a:t>
            </a:r>
            <a:r>
              <a:rPr lang="sv-SE" sz="4000">
                <a:latin typeface="Times New Roman" pitchFamily="18" charset="0"/>
              </a:rPr>
              <a:t>(</a:t>
            </a:r>
            <a:r>
              <a:rPr lang="sv-SE" sz="4000" i="1">
                <a:latin typeface="Times New Roman" pitchFamily="18" charset="0"/>
              </a:rPr>
              <a:t>l</a:t>
            </a:r>
            <a:r>
              <a:rPr lang="sv-SE" sz="4000" i="1" baseline="-25000">
                <a:latin typeface="Times New Roman" pitchFamily="18" charset="0"/>
              </a:rPr>
              <a:t>x</a:t>
            </a:r>
            <a:r>
              <a:rPr lang="sv-SE" sz="4000" i="1">
                <a:latin typeface="Times New Roman" pitchFamily="18" charset="0"/>
              </a:rPr>
              <a:t>,l</a:t>
            </a:r>
            <a:r>
              <a:rPr lang="sv-SE" sz="4000" i="1" baseline="-25000">
                <a:latin typeface="Times New Roman" pitchFamily="18" charset="0"/>
              </a:rPr>
              <a:t>y</a:t>
            </a:r>
            <a:r>
              <a:rPr lang="sv-SE" sz="4000" i="1">
                <a:latin typeface="Times New Roman" pitchFamily="18" charset="0"/>
              </a:rPr>
              <a:t>,l</a:t>
            </a:r>
            <a:r>
              <a:rPr lang="sv-SE" sz="4000" i="1" baseline="-25000">
                <a:latin typeface="Times New Roman" pitchFamily="18" charset="0"/>
              </a:rPr>
              <a:t>z</a:t>
            </a:r>
            <a:r>
              <a:rPr lang="sv-SE" sz="4000">
                <a:latin typeface="Times New Roman" pitchFamily="18" charset="0"/>
              </a:rPr>
              <a:t>)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057401" y="5268913"/>
            <a:ext cx="100671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i="1">
                <a:latin typeface="Times New Roman" pitchFamily="18" charset="0"/>
              </a:rPr>
              <a:t>y=0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200400" y="3565524"/>
            <a:ext cx="0" cy="2057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323492" y="3168651"/>
            <a:ext cx="4103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i="1">
                <a:latin typeface="Times New Roman" pitchFamily="18" charset="0"/>
              </a:rPr>
              <a:t>y</a:t>
            </a:r>
            <a:endParaRPr lang="en-GB" sz="4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 as a 4 by 4 matrix</a:t>
            </a:r>
            <a:endParaRPr lang="en-GB" dirty="0"/>
          </a:p>
        </p:txBody>
      </p:sp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3048000" y="2590801"/>
          <a:ext cx="4660900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1688760" imgH="939600" progId="Equation.3">
                  <p:embed/>
                </p:oleObj>
              </mc:Choice>
              <mc:Fallback>
                <p:oleObj name="Equation" r:id="rId3" imgW="1688760" imgH="939600" progId="Equation.3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1"/>
                        <a:ext cx="4660900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28398" dir="3806097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3930650" y="3275012"/>
            <a:ext cx="2819400" cy="4572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Occluder</a:t>
            </a:r>
            <a:endParaRPr lang="en-GB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algorithm</a:t>
            </a:r>
          </a:p>
          <a:p>
            <a:pPr lvl="1"/>
            <a:r>
              <a:rPr lang="en-US" dirty="0"/>
              <a:t>Render scene (full lighting)</a:t>
            </a:r>
          </a:p>
          <a:p>
            <a:pPr lvl="1"/>
            <a:r>
              <a:rPr lang="en-US" dirty="0"/>
              <a:t>For each receiver plane</a:t>
            </a:r>
          </a:p>
          <a:p>
            <a:pPr lvl="2"/>
            <a:r>
              <a:rPr lang="en-US" dirty="0"/>
              <a:t>Compute projection matrix </a:t>
            </a:r>
            <a:r>
              <a:rPr lang="en-US" i="1" dirty="0"/>
              <a:t>M</a:t>
            </a:r>
          </a:p>
          <a:p>
            <a:pPr lvl="2"/>
            <a:r>
              <a:rPr lang="en-US" dirty="0"/>
              <a:t>Multiply with actual transformation (</a:t>
            </a:r>
            <a:r>
              <a:rPr lang="en-US" dirty="0" err="1"/>
              <a:t>modelview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Note, even though this is a projection.</a:t>
            </a:r>
          </a:p>
          <a:p>
            <a:pPr lvl="3"/>
            <a:r>
              <a:rPr lang="en-US" dirty="0"/>
              <a:t>Need to flatten it in world space.</a:t>
            </a:r>
          </a:p>
          <a:p>
            <a:pPr lvl="2"/>
            <a:r>
              <a:rPr lang="en-US" dirty="0"/>
              <a:t>Render selected (occluder) geometry</a:t>
            </a:r>
          </a:p>
          <a:p>
            <a:pPr lvl="3"/>
            <a:r>
              <a:rPr lang="en-US" dirty="0"/>
              <a:t>Darken/Black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sz="4400" dirty="0"/>
              <a:t>Occluder </a:t>
            </a:r>
            <a:endParaRPr lang="en-GB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Only practical for very few, large receivers 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Use stencil buffer (z fighting, overlap, receiver)</a:t>
            </a:r>
          </a:p>
          <a:p>
            <a:pPr lvl="1"/>
            <a:r>
              <a:rPr lang="en-US" dirty="0"/>
              <a:t>Requires occluder geometry to be redrawn for each light source.</a:t>
            </a:r>
          </a:p>
          <a:p>
            <a:pPr lvl="2"/>
            <a:r>
              <a:rPr lang="en-US" dirty="0"/>
              <a:t>Can use a simplified model (proxy occluder geometry).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Shadow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Sky layers</a:t>
            </a:r>
          </a:p>
          <a:p>
            <a:r>
              <a:rPr lang="en-US" dirty="0"/>
              <a:t>Cast shadows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Textures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Textures can be projected like a slide projector.</a:t>
            </a:r>
          </a:p>
          <a:p>
            <a:r>
              <a:rPr lang="en-US" dirty="0"/>
              <a:t>Before we talk about projective textures let’s look at texture interpolation.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81801" y="5410200"/>
            <a:ext cx="3021661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Arial" charset="0"/>
              </a:rPr>
              <a:t>Source: Wolfgang </a:t>
            </a:r>
            <a:r>
              <a:rPr lang="en-US" sz="1600" i="1" dirty="0" err="1">
                <a:latin typeface="Arial" charset="0"/>
              </a:rPr>
              <a:t>Heidrich</a:t>
            </a:r>
            <a:r>
              <a:rPr lang="en-US" sz="1600" i="1" dirty="0">
                <a:latin typeface="Arial" charset="0"/>
              </a:rPr>
              <a:t> [99]</a:t>
            </a:r>
          </a:p>
        </p:txBody>
      </p:sp>
      <p:pic>
        <p:nvPicPr>
          <p:cNvPr id="10" name="Picture 5" descr="C:\mjk\slidesh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423354"/>
            <a:ext cx="3886200" cy="277329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3108" name="Picture 4" descr="spheresNo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13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we think of 2D texture mapping using only the (s, t) coordinates, doing this will lead to errors.</a:t>
            </a:r>
          </a:p>
          <a:p>
            <a:r>
              <a:rPr lang="en-US" dirty="0"/>
              <a:t>The texture will </a:t>
            </a:r>
            <a:r>
              <a:rPr lang="en-US" i="1" dirty="0"/>
              <a:t>swim</a:t>
            </a:r>
            <a:r>
              <a:rPr lang="en-US" dirty="0"/>
              <a:t>.</a:t>
            </a:r>
          </a:p>
          <a:p>
            <a:r>
              <a:rPr lang="en-US" dirty="0"/>
              <a:t>A fix for this is needed </a:t>
            </a:r>
            <a:br>
              <a:rPr lang="en-US" dirty="0"/>
            </a:br>
            <a:r>
              <a:rPr lang="en-US" dirty="0"/>
              <a:t>for regular 2D texture </a:t>
            </a:r>
            <a:br>
              <a:rPr lang="en-US" dirty="0"/>
            </a:br>
            <a:r>
              <a:rPr lang="en-US" dirty="0"/>
              <a:t>mapping.</a:t>
            </a:r>
          </a:p>
        </p:txBody>
      </p:sp>
      <p:pic>
        <p:nvPicPr>
          <p:cNvPr id="4" name="Picture 3" descr="sw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6670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Interpolation in screen space is not the same as interpolation in 3-space</a:t>
            </a:r>
          </a:p>
          <a:p>
            <a:pPr lvl="1"/>
            <a:r>
              <a:rPr lang="en-US" dirty="0"/>
              <a:t>Problem is perspective</a:t>
            </a:r>
          </a:p>
          <a:p>
            <a:pPr lvl="1"/>
            <a:r>
              <a:rPr lang="en-US" dirty="0"/>
              <a:t>Need to interpolate in the plane of the triangle.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67000" y="4343400"/>
            <a:ext cx="1524000" cy="1524000"/>
            <a:chOff x="1219200" y="4024313"/>
            <a:chExt cx="1524000" cy="1524000"/>
          </a:xfrm>
        </p:grpSpPr>
        <p:sp>
          <p:nvSpPr>
            <p:cNvPr id="463910" name="Rectangle 38"/>
            <p:cNvSpPr>
              <a:spLocks noChangeArrowheads="1"/>
            </p:cNvSpPr>
            <p:nvPr/>
          </p:nvSpPr>
          <p:spPr bwMode="auto">
            <a:xfrm>
              <a:off x="1219200" y="4024313"/>
              <a:ext cx="1524000" cy="15240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1" name="Line 39"/>
            <p:cNvSpPr>
              <a:spLocks noChangeShapeType="1"/>
            </p:cNvSpPr>
            <p:nvPr/>
          </p:nvSpPr>
          <p:spPr bwMode="auto">
            <a:xfrm>
              <a:off x="1219200" y="43291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2" name="Line 40"/>
            <p:cNvSpPr>
              <a:spLocks noChangeShapeType="1"/>
            </p:cNvSpPr>
            <p:nvPr/>
          </p:nvSpPr>
          <p:spPr bwMode="auto">
            <a:xfrm>
              <a:off x="1219200" y="46339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3" name="Line 41"/>
            <p:cNvSpPr>
              <a:spLocks noChangeShapeType="1"/>
            </p:cNvSpPr>
            <p:nvPr/>
          </p:nvSpPr>
          <p:spPr bwMode="auto">
            <a:xfrm>
              <a:off x="1219200" y="49387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4" name="Line 42"/>
            <p:cNvSpPr>
              <a:spLocks noChangeShapeType="1"/>
            </p:cNvSpPr>
            <p:nvPr/>
          </p:nvSpPr>
          <p:spPr bwMode="auto">
            <a:xfrm>
              <a:off x="1219200" y="52435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3915" name="AutoShape 43"/>
          <p:cNvSpPr>
            <a:spLocks noChangeArrowheads="1"/>
          </p:cNvSpPr>
          <p:nvPr/>
        </p:nvSpPr>
        <p:spPr bwMode="auto">
          <a:xfrm rot="10800000">
            <a:off x="7054850" y="4414839"/>
            <a:ext cx="1919288" cy="776287"/>
          </a:xfrm>
          <a:custGeom>
            <a:avLst/>
            <a:gdLst>
              <a:gd name="G0" fmla="+- 9004 0 0"/>
              <a:gd name="G1" fmla="+- 21600 0 9004"/>
              <a:gd name="G2" fmla="*/ 9004 1 2"/>
              <a:gd name="G3" fmla="+- 21600 0 G2"/>
              <a:gd name="G4" fmla="+/ 9004 21600 2"/>
              <a:gd name="G5" fmla="+/ G1 0 2"/>
              <a:gd name="G6" fmla="*/ 21600 21600 9004"/>
              <a:gd name="G7" fmla="*/ G6 1 2"/>
              <a:gd name="G8" fmla="+- 21600 0 G7"/>
              <a:gd name="G9" fmla="*/ 21600 1 2"/>
              <a:gd name="G10" fmla="+- 9004 0 G9"/>
              <a:gd name="G11" fmla="?: G10 G8 0"/>
              <a:gd name="G12" fmla="?: G10 G7 21600"/>
              <a:gd name="T0" fmla="*/ 17098 w 21600"/>
              <a:gd name="T1" fmla="*/ 10800 h 21600"/>
              <a:gd name="T2" fmla="*/ 10800 w 21600"/>
              <a:gd name="T3" fmla="*/ 21600 h 21600"/>
              <a:gd name="T4" fmla="*/ 4502 w 21600"/>
              <a:gd name="T5" fmla="*/ 10800 h 21600"/>
              <a:gd name="T6" fmla="*/ 10800 w 21600"/>
              <a:gd name="T7" fmla="*/ 0 h 21600"/>
              <a:gd name="T8" fmla="*/ 6302 w 21600"/>
              <a:gd name="T9" fmla="*/ 6302 h 21600"/>
              <a:gd name="T10" fmla="*/ 15298 w 21600"/>
              <a:gd name="T11" fmla="*/ 152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4" y="21600"/>
                </a:lnTo>
                <a:lnTo>
                  <a:pt x="12596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6" name="Line 44"/>
          <p:cNvSpPr>
            <a:spLocks noChangeShapeType="1"/>
          </p:cNvSpPr>
          <p:nvPr/>
        </p:nvSpPr>
        <p:spPr bwMode="auto">
          <a:xfrm flipV="1">
            <a:off x="7772401" y="4478339"/>
            <a:ext cx="466725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7" name="Line 45"/>
          <p:cNvSpPr>
            <a:spLocks noChangeShapeType="1"/>
          </p:cNvSpPr>
          <p:nvPr/>
        </p:nvSpPr>
        <p:spPr bwMode="auto">
          <a:xfrm>
            <a:off x="7686675" y="4583114"/>
            <a:ext cx="679450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8" name="Line 46"/>
          <p:cNvSpPr>
            <a:spLocks noChangeShapeType="1"/>
          </p:cNvSpPr>
          <p:nvPr/>
        </p:nvSpPr>
        <p:spPr bwMode="auto">
          <a:xfrm>
            <a:off x="7515225" y="4727575"/>
            <a:ext cx="990600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9" name="Line 47"/>
          <p:cNvSpPr>
            <a:spLocks noChangeShapeType="1"/>
          </p:cNvSpPr>
          <p:nvPr/>
        </p:nvSpPr>
        <p:spPr bwMode="auto">
          <a:xfrm flipV="1">
            <a:off x="7324726" y="4926014"/>
            <a:ext cx="13636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0" name="AutoShape 48"/>
          <p:cNvSpPr>
            <a:spLocks noChangeArrowheads="1"/>
          </p:cNvSpPr>
          <p:nvPr/>
        </p:nvSpPr>
        <p:spPr bwMode="auto">
          <a:xfrm rot="10800000">
            <a:off x="4854575" y="4435475"/>
            <a:ext cx="1919288" cy="776288"/>
          </a:xfrm>
          <a:custGeom>
            <a:avLst/>
            <a:gdLst>
              <a:gd name="G0" fmla="+- 9004 0 0"/>
              <a:gd name="G1" fmla="+- 21600 0 9004"/>
              <a:gd name="G2" fmla="*/ 9004 1 2"/>
              <a:gd name="G3" fmla="+- 21600 0 G2"/>
              <a:gd name="G4" fmla="+/ 9004 21600 2"/>
              <a:gd name="G5" fmla="+/ G1 0 2"/>
              <a:gd name="G6" fmla="*/ 21600 21600 9004"/>
              <a:gd name="G7" fmla="*/ G6 1 2"/>
              <a:gd name="G8" fmla="+- 21600 0 G7"/>
              <a:gd name="G9" fmla="*/ 21600 1 2"/>
              <a:gd name="G10" fmla="+- 9004 0 G9"/>
              <a:gd name="G11" fmla="?: G10 G8 0"/>
              <a:gd name="G12" fmla="?: G10 G7 21600"/>
              <a:gd name="T0" fmla="*/ 17098 w 21600"/>
              <a:gd name="T1" fmla="*/ 10800 h 21600"/>
              <a:gd name="T2" fmla="*/ 10800 w 21600"/>
              <a:gd name="T3" fmla="*/ 21600 h 21600"/>
              <a:gd name="T4" fmla="*/ 4502 w 21600"/>
              <a:gd name="T5" fmla="*/ 10800 h 21600"/>
              <a:gd name="T6" fmla="*/ 10800 w 21600"/>
              <a:gd name="T7" fmla="*/ 0 h 21600"/>
              <a:gd name="T8" fmla="*/ 6302 w 21600"/>
              <a:gd name="T9" fmla="*/ 6302 h 21600"/>
              <a:gd name="T10" fmla="*/ 15298 w 21600"/>
              <a:gd name="T11" fmla="*/ 152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4" y="21600"/>
                </a:lnTo>
                <a:lnTo>
                  <a:pt x="12596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1" name="Line 49"/>
          <p:cNvSpPr>
            <a:spLocks noChangeShapeType="1"/>
          </p:cNvSpPr>
          <p:nvPr/>
        </p:nvSpPr>
        <p:spPr bwMode="auto">
          <a:xfrm>
            <a:off x="5494338" y="4594225"/>
            <a:ext cx="62071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2" name="Line 50"/>
          <p:cNvSpPr>
            <a:spLocks noChangeShapeType="1"/>
          </p:cNvSpPr>
          <p:nvPr/>
        </p:nvSpPr>
        <p:spPr bwMode="auto">
          <a:xfrm>
            <a:off x="5332413" y="4738688"/>
            <a:ext cx="9826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3" name="Line 51"/>
          <p:cNvSpPr>
            <a:spLocks noChangeShapeType="1"/>
          </p:cNvSpPr>
          <p:nvPr/>
        </p:nvSpPr>
        <p:spPr bwMode="auto">
          <a:xfrm>
            <a:off x="5175251" y="4899025"/>
            <a:ext cx="13001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4" name="Line 52"/>
          <p:cNvSpPr>
            <a:spLocks noChangeShapeType="1"/>
          </p:cNvSpPr>
          <p:nvPr/>
        </p:nvSpPr>
        <p:spPr bwMode="auto">
          <a:xfrm>
            <a:off x="5014914" y="5059363"/>
            <a:ext cx="15970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5" name="Text Box 53"/>
          <p:cNvSpPr txBox="1">
            <a:spLocks noChangeArrowheads="1"/>
          </p:cNvSpPr>
          <p:nvPr/>
        </p:nvSpPr>
        <p:spPr bwMode="auto">
          <a:xfrm>
            <a:off x="4779964" y="5426076"/>
            <a:ext cx="2274887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Interpolation in screen space</a:t>
            </a:r>
          </a:p>
        </p:txBody>
      </p:sp>
      <p:sp>
        <p:nvSpPr>
          <p:cNvPr id="463926" name="Text Box 54"/>
          <p:cNvSpPr txBox="1">
            <a:spLocks noChangeArrowheads="1"/>
          </p:cNvSpPr>
          <p:nvPr/>
        </p:nvSpPr>
        <p:spPr bwMode="auto">
          <a:xfrm>
            <a:off x="7162800" y="5392739"/>
            <a:ext cx="2274888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Interpolation in plane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the Problem</a:t>
            </a:r>
          </a:p>
        </p:txBody>
      </p:sp>
      <p:pic>
        <p:nvPicPr>
          <p:cNvPr id="466947" name="Picture 3" descr="scninterp"/>
          <p:cNvPicPr>
            <a:picLocks noChangeAspect="1" noChangeArrowheads="1"/>
          </p:cNvPicPr>
          <p:nvPr/>
        </p:nvPicPr>
        <p:blipFill>
          <a:blip r:embed="rId2" cstate="print"/>
          <a:srcRect l="1740" t="1927" r="2609" b="5580"/>
          <a:stretch>
            <a:fillRect/>
          </a:stretch>
        </p:blipFill>
        <p:spPr bwMode="auto">
          <a:xfrm>
            <a:off x="1981200" y="1371600"/>
            <a:ext cx="8382000" cy="3657600"/>
          </a:xfrm>
          <a:prstGeom prst="rect">
            <a:avLst/>
          </a:prstGeom>
          <a:noFill/>
        </p:spPr>
      </p:pic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200401" y="5257800"/>
            <a:ext cx="5107487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</a:rPr>
              <a:t>Notice that uniform steps on the image plane do</a:t>
            </a:r>
          </a:p>
          <a:p>
            <a:pPr algn="ctr"/>
            <a:r>
              <a:rPr lang="en-US" sz="2000" i="1" dirty="0">
                <a:latin typeface="Times New Roman" pitchFamily="18" charset="0"/>
              </a:rPr>
              <a:t>not correspond to uniform steps along the edge.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2D perspective-correct texture mapping</a:t>
            </a:r>
          </a:p>
          <a:p>
            <a:pPr lvl="1"/>
            <a:r>
              <a:rPr lang="en-US" sz="2400" dirty="0"/>
              <a:t>(s, t) should be interpolated linearly in eye-space.</a:t>
            </a:r>
          </a:p>
          <a:p>
            <a:pPr lvl="1"/>
            <a:r>
              <a:rPr lang="en-US" sz="2400" dirty="0"/>
              <a:t>Compute per-vertex s/w, t/w, and 1/w</a:t>
            </a:r>
          </a:p>
          <a:p>
            <a:pPr lvl="1"/>
            <a:r>
              <a:rPr lang="en-US" sz="2400" dirty="0"/>
              <a:t>Linearly interpolate these three </a:t>
            </a:r>
            <a:br>
              <a:rPr lang="en-US" sz="2400" dirty="0"/>
            </a:br>
            <a:r>
              <a:rPr lang="en-US" sz="2400" dirty="0"/>
              <a:t>parameters over the polygon.</a:t>
            </a:r>
          </a:p>
          <a:p>
            <a:pPr lvl="1"/>
            <a:r>
              <a:rPr lang="en-US" sz="2400" dirty="0"/>
              <a:t>Per-fragment compute:</a:t>
            </a:r>
          </a:p>
          <a:p>
            <a:pPr lvl="2">
              <a:buNone/>
            </a:pPr>
            <a:r>
              <a:rPr lang="en-US" sz="2000" dirty="0"/>
              <a:t>s’ = (s/w) / (1/w)</a:t>
            </a:r>
          </a:p>
          <a:p>
            <a:pPr lvl="2">
              <a:buNone/>
            </a:pPr>
            <a:r>
              <a:rPr lang="en-US" sz="2000" dirty="0"/>
              <a:t>t’ = (t/w) / (1/w)</a:t>
            </a:r>
          </a:p>
        </p:txBody>
      </p:sp>
      <p:pic>
        <p:nvPicPr>
          <p:cNvPr id="4" name="Picture 3" descr="nosw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4384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3505200" y="5410200"/>
            <a:ext cx="1524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Similar to projecting objects to the screen.</a:t>
            </a:r>
          </a:p>
          <a:p>
            <a:r>
              <a:rPr lang="en-US" sz="2400" dirty="0"/>
              <a:t>Now project the scene to the light source.</a:t>
            </a:r>
          </a:p>
          <a:p>
            <a:r>
              <a:rPr lang="en-US" sz="2400" dirty="0"/>
              <a:t>Use this projection from the receivers as their texture coordinates (a texture parameterization).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429000" y="57150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05800" y="5486400"/>
            <a:ext cx="533400" cy="382588"/>
          </a:xfrm>
          <a:noFill/>
          <a:ln/>
        </p:spPr>
      </p:pic>
      <p:pic>
        <p:nvPicPr>
          <p:cNvPr id="922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3962401"/>
            <a:ext cx="2133600" cy="1527175"/>
          </a:xfrm>
          <a:noFill/>
          <a:ln/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7391400" y="3962400"/>
            <a:ext cx="1447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5257800" y="3962400"/>
            <a:ext cx="3048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5257800" y="5486400"/>
            <a:ext cx="3048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7391400" y="5486400"/>
            <a:ext cx="914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3505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505200" y="5715000"/>
            <a:ext cx="3124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3505200" y="5105400"/>
            <a:ext cx="1600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886200" y="51816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419600" y="5334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3810000" y="56388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886200" y="518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2270126" y="5213351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camera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8077201" y="5867401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Slide projector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352800" y="4267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193925" y="4070351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image plane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334001" y="3581400"/>
            <a:ext cx="2121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Receiver geometry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Projective Textures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Texture Coordinates – Project the objects to the “image plane” of the projector and use the projector’s NDC to calculate the texture coordinates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68575" y="4051301"/>
            <a:ext cx="1449388" cy="1050925"/>
            <a:chOff x="2256" y="2976"/>
            <a:chExt cx="1008" cy="722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976"/>
              <a:ext cx="1008" cy="72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256" y="2976"/>
              <a:ext cx="1008" cy="720"/>
            </a:xfrm>
            <a:prstGeom prst="rect">
              <a:avLst/>
            </a:prstGeom>
            <a:solidFill>
              <a:schemeClr val="accent1">
                <a:alpha val="57001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362201" y="3352800"/>
            <a:ext cx="688975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189289" y="5518150"/>
            <a:ext cx="276225" cy="279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 descr="Light horizontal"/>
          <p:cNvSpPr>
            <a:spLocks noChangeArrowheads="1"/>
          </p:cNvSpPr>
          <p:nvPr/>
        </p:nvSpPr>
        <p:spPr bwMode="auto">
          <a:xfrm>
            <a:off x="3259139" y="5308600"/>
            <a:ext cx="138113" cy="209550"/>
          </a:xfrm>
          <a:prstGeom prst="rect">
            <a:avLst/>
          </a:prstGeom>
          <a:pattFill prst="ltHorz">
            <a:fgClr>
              <a:srgbClr val="96969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590926" y="5407026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projector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844800" y="4330700"/>
            <a:ext cx="344488" cy="27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2706689" y="3632200"/>
            <a:ext cx="620713" cy="160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3397251" y="3841750"/>
            <a:ext cx="1103313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397250" y="3422651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objects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140200" y="4429125"/>
            <a:ext cx="94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Texture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4419600" y="3587750"/>
            <a:ext cx="685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3581400" y="4578350"/>
            <a:ext cx="381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239000" y="4044951"/>
            <a:ext cx="1449388" cy="1050925"/>
            <a:chOff x="2256" y="2976"/>
            <a:chExt cx="1008" cy="722"/>
          </a:xfrm>
        </p:grpSpPr>
        <p:pic>
          <p:nvPicPr>
            <p:cNvPr id="14361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976"/>
              <a:ext cx="1008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2256" y="2976"/>
              <a:ext cx="1008" cy="720"/>
            </a:xfrm>
            <a:prstGeom prst="rect">
              <a:avLst/>
            </a:prstGeom>
            <a:solidFill>
              <a:schemeClr val="accent1">
                <a:alpha val="57001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7010401" y="3352800"/>
            <a:ext cx="688975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7837489" y="5518150"/>
            <a:ext cx="276225" cy="279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9" descr="Light horizontal"/>
          <p:cNvSpPr>
            <a:spLocks noChangeArrowheads="1"/>
          </p:cNvSpPr>
          <p:nvPr/>
        </p:nvSpPr>
        <p:spPr bwMode="auto">
          <a:xfrm>
            <a:off x="7907339" y="5308600"/>
            <a:ext cx="138113" cy="209550"/>
          </a:xfrm>
          <a:prstGeom prst="rect">
            <a:avLst/>
          </a:prstGeom>
          <a:pattFill prst="ltHorz">
            <a:fgClr>
              <a:srgbClr val="96969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8239126" y="5407026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projector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7493000" y="4330700"/>
            <a:ext cx="344488" cy="27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8458201" y="3841750"/>
            <a:ext cx="690563" cy="88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8045450" y="3422651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objects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8788400" y="4429126"/>
            <a:ext cx="121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Projection</a:t>
            </a:r>
          </a:p>
        </p:txBody>
      </p:sp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3" cstate="print"/>
          <a:srcRect l="15773" t="29002" r="52684" b="41994"/>
          <a:stretch>
            <a:fillRect/>
          </a:stretch>
        </p:blipFill>
        <p:spPr bwMode="auto">
          <a:xfrm>
            <a:off x="7010400" y="33591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84" name="Picture 48"/>
          <p:cNvPicPr>
            <a:picLocks noChangeAspect="1" noChangeArrowheads="1"/>
          </p:cNvPicPr>
          <p:nvPr/>
        </p:nvPicPr>
        <p:blipFill>
          <a:blip r:embed="rId3" cstate="print"/>
          <a:srcRect l="73604" t="43504" r="5367" b="34743"/>
          <a:stretch>
            <a:fillRect/>
          </a:stretch>
        </p:blipFill>
        <p:spPr bwMode="auto">
          <a:xfrm>
            <a:off x="8991600" y="35877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8229600" y="4654550"/>
            <a:ext cx="381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8991600" y="3587750"/>
            <a:ext cx="685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H="1" flipV="1">
            <a:off x="7354889" y="3632200"/>
            <a:ext cx="341313" cy="86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5943600" y="4267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2" grpId="0" animBg="1"/>
      <p:bldP spid="14353" grpId="0" animBg="1"/>
      <p:bldP spid="14388" grpId="0" animBg="1"/>
      <p:bldP spid="14367" grpId="0" animBg="1"/>
      <p:bldP spid="14369" grpId="0" animBg="1"/>
      <p:bldP spid="14389" grpId="0" animBg="1"/>
      <p:bldP spid="143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receiver’s need to know about the projected texture, the </a:t>
            </a:r>
            <a:r>
              <a:rPr lang="en-US" b="1" i="1" dirty="0"/>
              <a:t>light</a:t>
            </a:r>
            <a:r>
              <a:rPr lang="en-US" dirty="0"/>
              <a:t> (or decal) does not automatically apply to objects.</a:t>
            </a:r>
          </a:p>
          <a:p>
            <a:r>
              <a:rPr lang="en-US" dirty="0"/>
              <a:t>4D texture coordinates handle the projection.</a:t>
            </a:r>
          </a:p>
        </p:txBody>
      </p:sp>
      <p:pic>
        <p:nvPicPr>
          <p:cNvPr id="6" name="Picture 2" descr="stained glass.jpg">
            <a:extLst>
              <a:ext uri="{FF2B5EF4-FFF2-40B4-BE49-F238E27FC236}">
                <a16:creationId xmlns:a16="http://schemas.microsoft.com/office/drawing/2014/main" id="{D92AB9DD-64F4-41D3-9692-89F1607AE1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750" y="1905000"/>
            <a:ext cx="5067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Projective Texture Shadows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57763" name="Object 3"/>
          <p:cNvGraphicFramePr>
            <a:graphicFrameLocks noChangeAspect="1"/>
          </p:cNvGraphicFramePr>
          <p:nvPr/>
        </p:nvGraphicFramePr>
        <p:xfrm>
          <a:off x="1827213" y="2211388"/>
          <a:ext cx="2741612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Photo Editor Photo" r:id="rId3" imgW="2438095" imgH="2438095" progId="">
                  <p:embed/>
                </p:oleObj>
              </mc:Choice>
              <mc:Fallback>
                <p:oleObj name="Photo Editor Photo" r:id="rId3" imgW="2438095" imgH="2438095" progId="">
                  <p:embed/>
                  <p:pic>
                    <p:nvPicPr>
                      <p:cNvPr id="757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211388"/>
                        <a:ext cx="2741612" cy="274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64" name="Object 4"/>
          <p:cNvGraphicFramePr>
            <a:graphicFrameLocks noChangeAspect="1"/>
          </p:cNvGraphicFramePr>
          <p:nvPr/>
        </p:nvGraphicFramePr>
        <p:xfrm>
          <a:off x="7620001" y="2211388"/>
          <a:ext cx="2741613" cy="27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Photo Editor Photo" r:id="rId5" imgW="2438095" imgH="2438095" progId="">
                  <p:embed/>
                </p:oleObj>
              </mc:Choice>
              <mc:Fallback>
                <p:oleObj name="Photo Editor Photo" r:id="rId5" imgW="2438095" imgH="2438095" progId="">
                  <p:embed/>
                  <p:pic>
                    <p:nvPicPr>
                      <p:cNvPr id="757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2211388"/>
                        <a:ext cx="2741613" cy="274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65" name="Object 5"/>
          <p:cNvGraphicFramePr>
            <a:graphicFrameLocks noChangeAspect="1"/>
          </p:cNvGraphicFramePr>
          <p:nvPr/>
        </p:nvGraphicFramePr>
        <p:xfrm>
          <a:off x="4724401" y="2209801"/>
          <a:ext cx="2741613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Photo Editor Photo" r:id="rId7" imgW="2438095" imgH="2438095" progId="">
                  <p:embed/>
                </p:oleObj>
              </mc:Choice>
              <mc:Fallback>
                <p:oleObj name="Photo Editor Photo" r:id="rId7" imgW="2438095" imgH="2438095" progId="">
                  <p:embed/>
                  <p:pic>
                    <p:nvPicPr>
                      <p:cNvPr id="75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209801"/>
                        <a:ext cx="2741613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66" name="Text Box 6"/>
          <p:cNvSpPr txBox="1">
            <a:spLocks noChangeArrowheads="1"/>
          </p:cNvSpPr>
          <p:nvPr/>
        </p:nvSpPr>
        <p:spPr bwMode="auto">
          <a:xfrm>
            <a:off x="1827213" y="4937126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Light’s point-of-view</a:t>
            </a:r>
            <a:endParaRPr lang="en-US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4722813" y="4937126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Shadow projective texture (modulation image or light-map)</a:t>
            </a:r>
            <a:endParaRPr lang="en-US"/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7618413" y="4937126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Eye’s point-of-view, projective texture applied to ground-plane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 Shadows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Two-pass approach</a:t>
            </a:r>
          </a:p>
          <a:p>
            <a:pPr>
              <a:lnSpc>
                <a:spcPct val="90000"/>
              </a:lnSpc>
            </a:pPr>
            <a:r>
              <a:rPr lang="en-US" dirty="0"/>
              <a:t>For each light source: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a light camera that encloses shadowed area (bounding box of the occluder).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Render shadow casting objects into light’s view.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Use a simple shader (set fragment color to black).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projective texture from light’s view</a:t>
            </a:r>
          </a:p>
          <a:p>
            <a:pPr>
              <a:lnSpc>
                <a:spcPct val="90000"/>
              </a:lnSpc>
            </a:pPr>
            <a:r>
              <a:rPr lang="en-US" dirty="0"/>
              <a:t>Render Scene using the projective textures.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Render fully-lit shadow receiving objects.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Modulate light contribution with the projective-texture for that light.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Render fully-lit shadow casting objects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 Shadows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dirty="0">
                <a:ea typeface="Gulim" pitchFamily="34" charset="-127"/>
              </a:rPr>
              <a:t>Texture can easily be projected onto multiple receivers.</a:t>
            </a:r>
          </a:p>
          <a:p>
            <a:pPr>
              <a:lnSpc>
                <a:spcPct val="90000"/>
              </a:lnSpc>
            </a:pPr>
            <a:r>
              <a:rPr lang="en-US" altLang="ko-KR" sz="2800" dirty="0">
                <a:ea typeface="Gulim" pitchFamily="34" charset="-127"/>
              </a:rPr>
              <a:t>Receivers do not need to be planar.</a:t>
            </a:r>
          </a:p>
          <a:p>
            <a:pPr>
              <a:lnSpc>
                <a:spcPct val="90000"/>
              </a:lnSpc>
            </a:pPr>
            <a:r>
              <a:rPr lang="en-US" altLang="ko-KR" sz="2800" dirty="0">
                <a:ea typeface="Gulim" pitchFamily="34" charset="-127"/>
              </a:rPr>
              <a:t>Static scenes only or you need to regenerate textures.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>
                <a:ea typeface="Gulim" pitchFamily="34" charset="-127"/>
              </a:rPr>
              <a:t>A sky layer can however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ea typeface="Gulim" pitchFamily="34" charset="-127"/>
              </a:rPr>
              <a:t>move its shadow image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ea typeface="Gulim" pitchFamily="34" charset="-127"/>
              </a:rPr>
              <a:t>with the clouds.</a:t>
            </a:r>
          </a:p>
          <a:p>
            <a:pPr>
              <a:lnSpc>
                <a:spcPct val="90000"/>
              </a:lnSpc>
            </a:pPr>
            <a:r>
              <a:rPr lang="en-US" altLang="ko-KR" sz="2400" dirty="0">
                <a:ea typeface="Gulim" pitchFamily="34" charset="-127"/>
              </a:rPr>
              <a:t>No self shadowing.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Gulim" pitchFamily="34" charset="-127"/>
              </a:rPr>
              <a:t>No area light sources (you can blur </a:t>
            </a:r>
            <a:br>
              <a:rPr lang="en-US" sz="2400" dirty="0">
                <a:ea typeface="Gulim" pitchFamily="34" charset="-127"/>
              </a:rPr>
            </a:br>
            <a:r>
              <a:rPr lang="en-US" sz="2400" dirty="0">
                <a:ea typeface="Gulim" pitchFamily="34" charset="-127"/>
              </a:rPr>
              <a:t>the texture though for a fake effect).</a:t>
            </a:r>
            <a:endParaRPr lang="en-GB" sz="2400" dirty="0"/>
          </a:p>
        </p:txBody>
      </p:sp>
      <p:pic>
        <p:nvPicPr>
          <p:cNvPr id="288770" name="Picture 2" descr="animated clou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124200"/>
            <a:ext cx="37147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5156" name="Picture 4" descr="spheres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371600"/>
            <a:ext cx="44973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256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Shadow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common theme of these methods is that the </a:t>
            </a:r>
            <a:r>
              <a:rPr lang="en-US" dirty="0" err="1"/>
              <a:t>occluders</a:t>
            </a:r>
            <a:r>
              <a:rPr lang="en-US" dirty="0"/>
              <a:t> and/or receivers were predetermined.</a:t>
            </a:r>
          </a:p>
          <a:p>
            <a:r>
              <a:rPr lang="en-US" dirty="0"/>
              <a:t>For Fake shadows, the occluder was part of the model. Any receiver rendered before it would be darkened.</a:t>
            </a:r>
          </a:p>
          <a:p>
            <a:r>
              <a:rPr lang="en-US" dirty="0"/>
              <a:t>For the projection-based techniques, either the occluder had a priori knowledge of the receiver (projected </a:t>
            </a:r>
            <a:r>
              <a:rPr lang="en-US" dirty="0" err="1"/>
              <a:t>occluders</a:t>
            </a:r>
            <a:r>
              <a:rPr lang="en-US" dirty="0"/>
              <a:t>) or the receiver had a priori knowledge of the occluder(s) (projected shadow textures).</a:t>
            </a:r>
          </a:p>
          <a:p>
            <a:r>
              <a:rPr lang="en-US" dirty="0"/>
              <a:t>The occluder must also be different than the receiver (</a:t>
            </a:r>
            <a:r>
              <a:rPr lang="en-US"/>
              <a:t>no self-shadowing).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Self-Shadowing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Self-Shadow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shadow techniques can have receivers and </a:t>
            </a:r>
            <a:r>
              <a:rPr lang="en-US" dirty="0" err="1"/>
              <a:t>occluders</a:t>
            </a:r>
            <a:r>
              <a:rPr lang="en-US" dirty="0"/>
              <a:t> from the same set.</a:t>
            </a:r>
          </a:p>
          <a:p>
            <a:r>
              <a:rPr lang="en-US" dirty="0"/>
              <a:t>Self-shadowing implies that the occluder is equal to the receiver.</a:t>
            </a:r>
          </a:p>
          <a:p>
            <a:r>
              <a:rPr lang="en-US" dirty="0"/>
              <a:t>In this section, we will only be interested in the case where a single occluder is equal to a single receiver.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Note, our definition of a model can be a scene graph, so we can have self-occlusion on an </a:t>
            </a:r>
            <a:r>
              <a:rPr lang="en-US" i="1" dirty="0"/>
              <a:t>object </a:t>
            </a:r>
            <a:r>
              <a:rPr lang="en-US" dirty="0"/>
              <a:t>level.</a:t>
            </a:r>
          </a:p>
        </p:txBody>
      </p:sp>
      <p:pic>
        <p:nvPicPr>
          <p:cNvPr id="452610" name="Picture 2" descr="http://plugins.angstraum.at/vrayao/gargo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276600"/>
            <a:ext cx="44386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1" y="5867401"/>
            <a:ext cx="3903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http://plugins.angstraum.at/vrayao/gargoyle.jpg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 we can have self-shadowing on a </a:t>
            </a:r>
            <a:r>
              <a:rPr lang="en-US" b="1" dirty="0"/>
              <a:t>static</a:t>
            </a:r>
            <a:r>
              <a:rPr lang="en-US" dirty="0"/>
              <a:t> scene level.</a:t>
            </a:r>
          </a:p>
        </p:txBody>
      </p:sp>
      <p:sp>
        <p:nvSpPr>
          <p:cNvPr id="454658" name="AutoShape 2" descr="http://www.bjaramillo.com/renders/kitchen_fg_ambientOcclusion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9358996" y="3671500"/>
            <a:ext cx="4876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http://www.bjaramillo.com/renders/kitchen_fg_ambientOcclusion.JPG</a:t>
            </a:r>
          </a:p>
        </p:txBody>
      </p:sp>
      <p:pic>
        <p:nvPicPr>
          <p:cNvPr id="8" name="Picture 4" descr="http://www.bjaramillo.com/renders/kitchen_fg_ambientOcclusion.JPG">
            <a:extLst>
              <a:ext uri="{FF2B5EF4-FFF2-40B4-BE49-F238E27FC236}">
                <a16:creationId xmlns:a16="http://schemas.microsoft.com/office/drawing/2014/main" id="{F967782D-9AC4-4289-B495-DD222D5D89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8600" y="1600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Light-maps</a:t>
            </a:r>
          </a:p>
          <a:p>
            <a:r>
              <a:rPr lang="en-US" dirty="0"/>
              <a:t>Ambient Occlusion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AA05F940-E331-4A46-8EEC-50FE608C1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3339643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Pre-computed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EAF5059-0142-488C-BE39-3D8F1389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3452355"/>
            <a:ext cx="1922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u="sng" dirty="0">
                <a:latin typeface="Times New Roman" pitchFamily="18" charset="0"/>
              </a:rPr>
              <a:t>Hardware Assisted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60EFF69-087F-4A4F-A3B6-D398E0D1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887" y="3322180"/>
            <a:ext cx="1266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Ray-based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90CBB8BC-581F-4E76-AF6B-FBD67BCE23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5037" y="2504619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FBFC3324-CAF2-4B6B-BDB5-2FB7369FD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504619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1CF144CB-0D97-4C8C-A7F2-EF015849A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4788" y="2515730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AAEBB2B7-B811-43E5-BDA9-304420639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514143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B9B1EC7F-69C2-44D6-8FB2-804A6AB9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3773031"/>
            <a:ext cx="4178299" cy="2246769"/>
          </a:xfrm>
          <a:custGeom>
            <a:avLst/>
            <a:gdLst>
              <a:gd name="connsiteX0" fmla="*/ 0 w 4178299"/>
              <a:gd name="connsiteY0" fmla="*/ 0 h 2246769"/>
              <a:gd name="connsiteX1" fmla="*/ 779949 w 4178299"/>
              <a:gd name="connsiteY1" fmla="*/ 0 h 2246769"/>
              <a:gd name="connsiteX2" fmla="*/ 1476332 w 4178299"/>
              <a:gd name="connsiteY2" fmla="*/ 0 h 2246769"/>
              <a:gd name="connsiteX3" fmla="*/ 2214498 w 4178299"/>
              <a:gd name="connsiteY3" fmla="*/ 0 h 2246769"/>
              <a:gd name="connsiteX4" fmla="*/ 2869099 w 4178299"/>
              <a:gd name="connsiteY4" fmla="*/ 0 h 2246769"/>
              <a:gd name="connsiteX5" fmla="*/ 3523699 w 4178299"/>
              <a:gd name="connsiteY5" fmla="*/ 0 h 2246769"/>
              <a:gd name="connsiteX6" fmla="*/ 4178299 w 4178299"/>
              <a:gd name="connsiteY6" fmla="*/ 0 h 2246769"/>
              <a:gd name="connsiteX7" fmla="*/ 4178299 w 4178299"/>
              <a:gd name="connsiteY7" fmla="*/ 516757 h 2246769"/>
              <a:gd name="connsiteX8" fmla="*/ 4178299 w 4178299"/>
              <a:gd name="connsiteY8" fmla="*/ 1033514 h 2246769"/>
              <a:gd name="connsiteX9" fmla="*/ 4178299 w 4178299"/>
              <a:gd name="connsiteY9" fmla="*/ 1527803 h 2246769"/>
              <a:gd name="connsiteX10" fmla="*/ 4178299 w 4178299"/>
              <a:gd name="connsiteY10" fmla="*/ 2246769 h 2246769"/>
              <a:gd name="connsiteX11" fmla="*/ 3481916 w 4178299"/>
              <a:gd name="connsiteY11" fmla="*/ 2246769 h 2246769"/>
              <a:gd name="connsiteX12" fmla="*/ 2827316 w 4178299"/>
              <a:gd name="connsiteY12" fmla="*/ 2246769 h 2246769"/>
              <a:gd name="connsiteX13" fmla="*/ 2172715 w 4178299"/>
              <a:gd name="connsiteY13" fmla="*/ 2246769 h 2246769"/>
              <a:gd name="connsiteX14" fmla="*/ 1518115 w 4178299"/>
              <a:gd name="connsiteY14" fmla="*/ 2246769 h 2246769"/>
              <a:gd name="connsiteX15" fmla="*/ 947081 w 4178299"/>
              <a:gd name="connsiteY15" fmla="*/ 2246769 h 2246769"/>
              <a:gd name="connsiteX16" fmla="*/ 0 w 4178299"/>
              <a:gd name="connsiteY16" fmla="*/ 2246769 h 2246769"/>
              <a:gd name="connsiteX17" fmla="*/ 0 w 4178299"/>
              <a:gd name="connsiteY17" fmla="*/ 1640141 h 2246769"/>
              <a:gd name="connsiteX18" fmla="*/ 0 w 4178299"/>
              <a:gd name="connsiteY18" fmla="*/ 1055981 h 2246769"/>
              <a:gd name="connsiteX19" fmla="*/ 0 w 4178299"/>
              <a:gd name="connsiteY19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78299" h="2246769" fill="none" extrusionOk="0">
                <a:moveTo>
                  <a:pt x="0" y="0"/>
                </a:moveTo>
                <a:cubicBezTo>
                  <a:pt x="198337" y="17196"/>
                  <a:pt x="489862" y="-26118"/>
                  <a:pt x="779949" y="0"/>
                </a:cubicBezTo>
                <a:cubicBezTo>
                  <a:pt x="1070036" y="26118"/>
                  <a:pt x="1312820" y="9906"/>
                  <a:pt x="1476332" y="0"/>
                </a:cubicBezTo>
                <a:cubicBezTo>
                  <a:pt x="1639844" y="-9906"/>
                  <a:pt x="1912028" y="-21645"/>
                  <a:pt x="2214498" y="0"/>
                </a:cubicBezTo>
                <a:cubicBezTo>
                  <a:pt x="2516968" y="21645"/>
                  <a:pt x="2710278" y="-3825"/>
                  <a:pt x="2869099" y="0"/>
                </a:cubicBezTo>
                <a:cubicBezTo>
                  <a:pt x="3027920" y="3825"/>
                  <a:pt x="3375216" y="-9100"/>
                  <a:pt x="3523699" y="0"/>
                </a:cubicBezTo>
                <a:cubicBezTo>
                  <a:pt x="3672182" y="9100"/>
                  <a:pt x="4005708" y="-11206"/>
                  <a:pt x="4178299" y="0"/>
                </a:cubicBezTo>
                <a:cubicBezTo>
                  <a:pt x="4196949" y="226922"/>
                  <a:pt x="4183388" y="324368"/>
                  <a:pt x="4178299" y="516757"/>
                </a:cubicBezTo>
                <a:cubicBezTo>
                  <a:pt x="4173210" y="709146"/>
                  <a:pt x="4154212" y="814093"/>
                  <a:pt x="4178299" y="1033514"/>
                </a:cubicBezTo>
                <a:cubicBezTo>
                  <a:pt x="4202386" y="1252935"/>
                  <a:pt x="4171939" y="1334012"/>
                  <a:pt x="4178299" y="1527803"/>
                </a:cubicBezTo>
                <a:cubicBezTo>
                  <a:pt x="4184659" y="1721594"/>
                  <a:pt x="4182210" y="1963102"/>
                  <a:pt x="4178299" y="2246769"/>
                </a:cubicBezTo>
                <a:cubicBezTo>
                  <a:pt x="3961861" y="2222956"/>
                  <a:pt x="3730607" y="2255279"/>
                  <a:pt x="3481916" y="2246769"/>
                </a:cubicBezTo>
                <a:cubicBezTo>
                  <a:pt x="3233225" y="2238259"/>
                  <a:pt x="3042032" y="2218753"/>
                  <a:pt x="2827316" y="2246769"/>
                </a:cubicBezTo>
                <a:cubicBezTo>
                  <a:pt x="2612600" y="2274785"/>
                  <a:pt x="2440441" y="2268070"/>
                  <a:pt x="2172715" y="2246769"/>
                </a:cubicBezTo>
                <a:cubicBezTo>
                  <a:pt x="1904989" y="2225468"/>
                  <a:pt x="1708944" y="2225945"/>
                  <a:pt x="1518115" y="2246769"/>
                </a:cubicBezTo>
                <a:cubicBezTo>
                  <a:pt x="1327286" y="2267593"/>
                  <a:pt x="1115880" y="2254363"/>
                  <a:pt x="947081" y="2246769"/>
                </a:cubicBezTo>
                <a:cubicBezTo>
                  <a:pt x="778282" y="2239175"/>
                  <a:pt x="269475" y="2238633"/>
                  <a:pt x="0" y="2246769"/>
                </a:cubicBezTo>
                <a:cubicBezTo>
                  <a:pt x="-23782" y="2121483"/>
                  <a:pt x="3530" y="1861705"/>
                  <a:pt x="0" y="1640141"/>
                </a:cubicBezTo>
                <a:cubicBezTo>
                  <a:pt x="-3530" y="1418577"/>
                  <a:pt x="21614" y="1294269"/>
                  <a:pt x="0" y="1055981"/>
                </a:cubicBezTo>
                <a:cubicBezTo>
                  <a:pt x="-21614" y="817693"/>
                  <a:pt x="20628" y="513085"/>
                  <a:pt x="0" y="0"/>
                </a:cubicBezTo>
                <a:close/>
              </a:path>
              <a:path w="4178299" h="2246769" stroke="0" extrusionOk="0">
                <a:moveTo>
                  <a:pt x="0" y="0"/>
                </a:moveTo>
                <a:cubicBezTo>
                  <a:pt x="342679" y="-1816"/>
                  <a:pt x="488783" y="30892"/>
                  <a:pt x="696383" y="0"/>
                </a:cubicBezTo>
                <a:cubicBezTo>
                  <a:pt x="903983" y="-30892"/>
                  <a:pt x="1062068" y="-14985"/>
                  <a:pt x="1267417" y="0"/>
                </a:cubicBezTo>
                <a:cubicBezTo>
                  <a:pt x="1472766" y="14985"/>
                  <a:pt x="1710807" y="24807"/>
                  <a:pt x="2047367" y="0"/>
                </a:cubicBezTo>
                <a:cubicBezTo>
                  <a:pt x="2383927" y="-24807"/>
                  <a:pt x="2632132" y="-27473"/>
                  <a:pt x="2827316" y="0"/>
                </a:cubicBezTo>
                <a:cubicBezTo>
                  <a:pt x="3022500" y="27473"/>
                  <a:pt x="3391240" y="19366"/>
                  <a:pt x="3565482" y="0"/>
                </a:cubicBezTo>
                <a:cubicBezTo>
                  <a:pt x="3739724" y="-19366"/>
                  <a:pt x="3890694" y="7126"/>
                  <a:pt x="4178299" y="0"/>
                </a:cubicBezTo>
                <a:cubicBezTo>
                  <a:pt x="4178728" y="107626"/>
                  <a:pt x="4181284" y="295207"/>
                  <a:pt x="4178299" y="516757"/>
                </a:cubicBezTo>
                <a:cubicBezTo>
                  <a:pt x="4175314" y="738307"/>
                  <a:pt x="4194507" y="819280"/>
                  <a:pt x="4178299" y="1100917"/>
                </a:cubicBezTo>
                <a:cubicBezTo>
                  <a:pt x="4162091" y="1382554"/>
                  <a:pt x="4161860" y="1444945"/>
                  <a:pt x="4178299" y="1640141"/>
                </a:cubicBezTo>
                <a:cubicBezTo>
                  <a:pt x="4194738" y="1835337"/>
                  <a:pt x="4183778" y="2113366"/>
                  <a:pt x="4178299" y="2246769"/>
                </a:cubicBezTo>
                <a:cubicBezTo>
                  <a:pt x="4021228" y="2238859"/>
                  <a:pt x="3872229" y="2266776"/>
                  <a:pt x="3607265" y="2246769"/>
                </a:cubicBezTo>
                <a:cubicBezTo>
                  <a:pt x="3342301" y="2226762"/>
                  <a:pt x="3141089" y="2219633"/>
                  <a:pt x="2952665" y="2246769"/>
                </a:cubicBezTo>
                <a:cubicBezTo>
                  <a:pt x="2764241" y="2273905"/>
                  <a:pt x="2434624" y="2241304"/>
                  <a:pt x="2172715" y="2246769"/>
                </a:cubicBezTo>
                <a:cubicBezTo>
                  <a:pt x="1910806" y="2252235"/>
                  <a:pt x="1732902" y="2240376"/>
                  <a:pt x="1434549" y="2246769"/>
                </a:cubicBezTo>
                <a:cubicBezTo>
                  <a:pt x="1136196" y="2253162"/>
                  <a:pt x="966447" y="2236872"/>
                  <a:pt x="696383" y="2246769"/>
                </a:cubicBezTo>
                <a:cubicBezTo>
                  <a:pt x="426319" y="2256666"/>
                  <a:pt x="224010" y="2255655"/>
                  <a:pt x="0" y="2246769"/>
                </a:cubicBezTo>
                <a:cubicBezTo>
                  <a:pt x="24472" y="2092662"/>
                  <a:pt x="-4492" y="1788667"/>
                  <a:pt x="0" y="1640141"/>
                </a:cubicBezTo>
                <a:cubicBezTo>
                  <a:pt x="4492" y="1491615"/>
                  <a:pt x="-1200" y="1218117"/>
                  <a:pt x="0" y="1100917"/>
                </a:cubicBezTo>
                <a:cubicBezTo>
                  <a:pt x="1200" y="983717"/>
                  <a:pt x="24268" y="658429"/>
                  <a:pt x="0" y="516757"/>
                </a:cubicBezTo>
                <a:cubicBezTo>
                  <a:pt x="-24268" y="375085"/>
                  <a:pt x="-19559" y="217543"/>
                  <a:pt x="0" y="0"/>
                </a:cubicBezTo>
                <a:close/>
              </a:path>
            </a:pathLst>
          </a:custGeom>
          <a:ln>
            <a:headEnd/>
            <a:tailEnd/>
            <a:extLst>
              <a:ext uri="{C807C97D-BFC1-408E-A445-0C87EB9F89A2}">
                <ask:lineSketchStyleProps xmlns:ask="http://schemas.microsoft.com/office/drawing/2018/sketchyshapes" sd="12811051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Mainly analytical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computation on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geometry of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source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Light maps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Discontinuity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   Meshing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C5F636BB-7D71-4833-942D-0182183D3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3757156"/>
            <a:ext cx="19672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Mainly treat the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light source as a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collection of points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Accumulation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buffer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textures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24DFF80C-851F-4D7E-978D-8CB7A9C95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4" y="3339643"/>
            <a:ext cx="116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Radiosity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9407E95-0E1C-4552-9EE8-F7E42F9B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7324" y="3719056"/>
            <a:ext cx="17563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Distributed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   ray tracing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Cone Tracing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B202B584-F59B-482D-B0C6-3423A403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2" y="3807956"/>
            <a:ext cx="1606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 This is also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Hemi-cube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Ray casting</a:t>
            </a:r>
            <a:endParaRPr 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Pre-computed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static scenes and lighting, the illumination can be pre-computed.</a:t>
            </a:r>
          </a:p>
          <a:p>
            <a:r>
              <a:rPr lang="en-US" dirty="0"/>
              <a:t>Store the illumination at each vertex or as a texture map (</a:t>
            </a:r>
            <a:r>
              <a:rPr lang="en-US" b="1" i="1" dirty="0"/>
              <a:t>light-map</a:t>
            </a:r>
            <a:r>
              <a:rPr lang="en-US" dirty="0"/>
              <a:t>) across the model.</a:t>
            </a:r>
          </a:p>
          <a:p>
            <a:r>
              <a:rPr lang="en-US" dirty="0"/>
              <a:t>Usually this is done for the majority of the scene using photon-tracing, radiosity or other advanced light transport models.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Radiosity</a:t>
            </a:r>
            <a:r>
              <a:rPr lang="en-US" dirty="0"/>
              <a:t> </a:t>
            </a:r>
            <a:r>
              <a:rPr lang="en-US" dirty="0" err="1"/>
              <a:t>precomputes</a:t>
            </a:r>
            <a:r>
              <a:rPr lang="en-US" dirty="0"/>
              <a:t> the light interaction between multiple diffuse surfaces.</a:t>
            </a:r>
          </a:p>
          <a:p>
            <a:r>
              <a:rPr lang="en-US" dirty="0"/>
              <a:t>Not covered in this</a:t>
            </a:r>
            <a:br>
              <a:rPr lang="en-US" dirty="0"/>
            </a:br>
            <a:r>
              <a:rPr lang="en-US" dirty="0"/>
              <a:t>class.</a:t>
            </a:r>
          </a:p>
        </p:txBody>
      </p:sp>
      <p:pic>
        <p:nvPicPr>
          <p:cNvPr id="4" name="Picture 4" descr="box-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90800"/>
            <a:ext cx="35052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1" y="5791201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The Cornell Box test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Radiosity</a:t>
            </a:r>
            <a:endParaRPr lang="en-US" dirty="0"/>
          </a:p>
        </p:txBody>
      </p:sp>
      <p:pic>
        <p:nvPicPr>
          <p:cNvPr id="6" name="Picture 2" descr="http://forums.3dtotal.com/attachment.php?attachmentid=115312&amp;stc=1&amp;d=12107509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0" y="1881188"/>
            <a:ext cx="5715000" cy="3857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1" y="5791201"/>
            <a:ext cx="6131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http://forums.3dtotal.com/attachment.php?attachmentid=115312&amp;stc=1&amp;d=1210750917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Pre-computed 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pre-computed illumination, you have the additional benefit of very simple and fast shaders. No lighting calculations need to be performed at the vertex or fragment level.</a:t>
            </a:r>
          </a:p>
          <a:p>
            <a:r>
              <a:rPr lang="en-US" dirty="0"/>
              <a:t>You can add illumination from dynamic light sources.</a:t>
            </a:r>
          </a:p>
          <a:p>
            <a:r>
              <a:rPr lang="en-US" dirty="0"/>
              <a:t>You can also cheat and darken areas with fake shadows.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7204" name="Picture 5" descr="spheresSe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47800"/>
            <a:ext cx="44973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05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Occlusion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Pre-compute the visibility rather than the illumination.</a:t>
            </a:r>
          </a:p>
          <a:p>
            <a:r>
              <a:rPr lang="en-US" dirty="0"/>
              <a:t>Use this visibility to control the ambient illumination.</a:t>
            </a:r>
          </a:p>
          <a:p>
            <a:r>
              <a:rPr lang="en-US" dirty="0"/>
              <a:t>For a single static model we can pre-compute the visibility.</a:t>
            </a:r>
          </a:p>
          <a:p>
            <a:r>
              <a:rPr lang="en-US" dirty="0"/>
              <a:t>Initially just used as the ambient term.</a:t>
            </a:r>
          </a:p>
          <a:p>
            <a:r>
              <a:rPr lang="en-US" dirty="0"/>
              <a:t>Extended to have some control on the rest of the illumination as well as for dynamic models.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Ambient Occlusion</a:t>
            </a:r>
            <a:endParaRPr lang="pl-PL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417638"/>
            <a:ext cx="8440738" cy="989012"/>
          </a:xfrm>
          <a:noFill/>
          <a:ln/>
        </p:spPr>
        <p:txBody>
          <a:bodyPr/>
          <a:lstStyle/>
          <a:p>
            <a:r>
              <a:rPr lang="pl-PL" sz="2800" dirty="0"/>
              <a:t>Point A is not occluded</a:t>
            </a:r>
          </a:p>
          <a:p>
            <a:r>
              <a:rPr lang="pl-PL" sz="2800" dirty="0"/>
              <a:t>Point B is darkened</a:t>
            </a:r>
          </a:p>
        </p:txBody>
      </p:sp>
      <p:pic>
        <p:nvPicPr>
          <p:cNvPr id="290820" name="Picture 4" descr="AO_sch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2590801"/>
            <a:ext cx="5767388" cy="3592513"/>
          </a:xfrm>
        </p:spPr>
      </p:pic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l-PL"/>
              <a:t>General Idea</a:t>
            </a:r>
          </a:p>
        </p:txBody>
      </p:sp>
      <p:pic>
        <p:nvPicPr>
          <p:cNvPr id="365572" name="Picture 4" descr="SSAO2_denois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147764"/>
            <a:ext cx="9144000" cy="5710237"/>
          </a:xfrm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2-Hemisphere Lighting</a:t>
            </a:r>
          </a:p>
        </p:txBody>
      </p:sp>
      <p:sp>
        <p:nvSpPr>
          <p:cNvPr id="75779" name="Arc 3"/>
          <p:cNvSpPr>
            <a:spLocks/>
          </p:cNvSpPr>
          <p:nvPr/>
        </p:nvSpPr>
        <p:spPr bwMode="auto">
          <a:xfrm rot="16200000">
            <a:off x="5048251" y="742951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rc 4"/>
          <p:cNvSpPr>
            <a:spLocks/>
          </p:cNvSpPr>
          <p:nvPr/>
        </p:nvSpPr>
        <p:spPr bwMode="auto">
          <a:xfrm rot="5400000">
            <a:off x="5048251" y="2876551"/>
            <a:ext cx="2187575" cy="4359275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gradFill rotWithShape="0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3962401" y="3505200"/>
            <a:ext cx="4359275" cy="990600"/>
          </a:xfrm>
          <a:prstGeom prst="ellipse">
            <a:avLst/>
          </a:prstGeom>
          <a:gradFill rotWithShape="0">
            <a:gsLst>
              <a:gs pos="0">
                <a:srgbClr val="800000">
                  <a:gamma/>
                  <a:shade val="46275"/>
                  <a:invGamma/>
                </a:srgbClr>
              </a:gs>
              <a:gs pos="100000">
                <a:srgbClr val="800000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 rot="20400000">
            <a:off x="4035425" y="3454400"/>
            <a:ext cx="4192588" cy="99060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Arc 7"/>
          <p:cNvSpPr>
            <a:spLocks/>
          </p:cNvSpPr>
          <p:nvPr/>
        </p:nvSpPr>
        <p:spPr bwMode="auto">
          <a:xfrm rot="15000000">
            <a:off x="4762500" y="900113"/>
            <a:ext cx="2051050" cy="4197350"/>
          </a:xfrm>
          <a:custGeom>
            <a:avLst/>
            <a:gdLst>
              <a:gd name="G0" fmla="+- 83 0 0"/>
              <a:gd name="G1" fmla="+- 21600 0 0"/>
              <a:gd name="G2" fmla="+- 21600 0 0"/>
              <a:gd name="T0" fmla="*/ 83 w 21683"/>
              <a:gd name="T1" fmla="*/ 0 h 43200"/>
              <a:gd name="T2" fmla="*/ 0 w 21683"/>
              <a:gd name="T3" fmla="*/ 43200 h 43200"/>
              <a:gd name="T4" fmla="*/ 83 w 21683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83" h="43200" fill="none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</a:path>
              <a:path w="21683" h="43200" stroke="0" extrusionOk="0">
                <a:moveTo>
                  <a:pt x="82" y="0"/>
                </a:moveTo>
                <a:cubicBezTo>
                  <a:pt x="12012" y="0"/>
                  <a:pt x="21683" y="9670"/>
                  <a:pt x="21683" y="21600"/>
                </a:cubicBezTo>
                <a:cubicBezTo>
                  <a:pt x="21683" y="33529"/>
                  <a:pt x="12012" y="43200"/>
                  <a:pt x="83" y="43200"/>
                </a:cubicBezTo>
                <a:cubicBezTo>
                  <a:pt x="55" y="43200"/>
                  <a:pt x="27" y="43199"/>
                  <a:pt x="0" y="43199"/>
                </a:cubicBezTo>
                <a:lnTo>
                  <a:pt x="83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543800" y="1905001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Sky Color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772400" y="5257801"/>
            <a:ext cx="2667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580011"/>
                </a:solidFill>
              </a:rPr>
              <a:t>Ground Color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791200" y="3810000"/>
            <a:ext cx="609600" cy="228600"/>
          </a:xfrm>
          <a:prstGeom prst="parallelogram">
            <a:avLst>
              <a:gd name="adj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 flipV="1">
            <a:off x="6096000" y="2209800"/>
            <a:ext cx="1588" cy="1684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 flipV="1">
            <a:off x="5257800" y="2362200"/>
            <a:ext cx="838200" cy="152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638800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 Shadows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occlusion not well represented</a:t>
            </a:r>
          </a:p>
          <a:p>
            <a:r>
              <a:rPr lang="en-US" dirty="0"/>
              <a:t>Representation is a scalar</a:t>
            </a:r>
          </a:p>
          <a:p>
            <a:pPr lvl="1"/>
            <a:r>
              <a:rPr lang="en-US" dirty="0"/>
              <a:t>At each point we want the area of the hemi-sphere that is visible (not occluded by self).</a:t>
            </a:r>
          </a:p>
          <a:p>
            <a:r>
              <a:rPr lang="en-US" dirty="0"/>
              <a:t>Use </a:t>
            </a:r>
            <a:r>
              <a:rPr lang="en-US" b="1" i="1" dirty="0"/>
              <a:t>ray-casting</a:t>
            </a:r>
            <a:r>
              <a:rPr lang="en-US" dirty="0"/>
              <a:t> to generate this information as a pre-process.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Ambient Occlusion</a:t>
            </a:r>
            <a:endParaRPr lang="pl-PL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51064" y="1417638"/>
            <a:ext cx="8516937" cy="476250"/>
          </a:xfrm>
          <a:noFill/>
          <a:ln/>
        </p:spPr>
        <p:txBody>
          <a:bodyPr/>
          <a:lstStyle/>
          <a:p>
            <a:r>
              <a:rPr lang="pl-PL" sz="2800"/>
              <a:t>Integral of blocker function over the hemisphere</a:t>
            </a:r>
          </a:p>
        </p:txBody>
      </p:sp>
      <p:pic>
        <p:nvPicPr>
          <p:cNvPr id="28774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1" y="2209801"/>
            <a:ext cx="5008563" cy="3179763"/>
          </a:xfrm>
          <a:noFill/>
          <a:ln/>
        </p:spPr>
      </p:pic>
      <p:pic>
        <p:nvPicPr>
          <p:cNvPr id="28775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1" y="5486400"/>
            <a:ext cx="2581275" cy="515938"/>
          </a:xfrm>
          <a:noFill/>
          <a:ln/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Representations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store result in various ways</a:t>
            </a:r>
          </a:p>
          <a:p>
            <a:r>
              <a:rPr lang="en-US" dirty="0"/>
              <a:t>Compute ratio of hits / misses</a:t>
            </a:r>
          </a:p>
          <a:p>
            <a:pPr lvl="1"/>
            <a:r>
              <a:rPr lang="en-US" dirty="0"/>
              <a:t>Occlusion Factor</a:t>
            </a:r>
          </a:p>
          <a:p>
            <a:pPr lvl="1"/>
            <a:r>
              <a:rPr lang="en-US" dirty="0"/>
              <a:t>A single scalar parameter</a:t>
            </a:r>
          </a:p>
          <a:p>
            <a:pPr lvl="1"/>
            <a:r>
              <a:rPr lang="en-US" dirty="0"/>
              <a:t>Should weight with cosine</a:t>
            </a:r>
          </a:p>
          <a:p>
            <a:r>
              <a:rPr lang="en-US" dirty="0"/>
              <a:t>Use to blend in shadow color</a:t>
            </a:r>
          </a:p>
          <a:p>
            <a:r>
              <a:rPr lang="en-US" dirty="0"/>
              <a:t>Sufficient for hemisphere lighting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2-Hemisphere Lighting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1600201"/>
            <a:ext cx="1729946" cy="64255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Sky Color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038600" y="5486401"/>
            <a:ext cx="1927654" cy="6425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Final Color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934200" y="1600201"/>
            <a:ext cx="1828800" cy="642551"/>
          </a:xfrm>
          <a:prstGeom prst="rect">
            <a:avLst/>
          </a:prstGeom>
          <a:solidFill>
            <a:srgbClr val="8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Ground Color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514600" y="2971801"/>
            <a:ext cx="1729946" cy="642551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Object Color</a:t>
            </a: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6248401" y="2994455"/>
            <a:ext cx="543697" cy="54369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rgbClr val="A5002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5105401" y="4289855"/>
            <a:ext cx="543697" cy="543697"/>
          </a:xfrm>
          <a:prstGeom prst="ellipse">
            <a:avLst/>
          </a:prstGeom>
          <a:gradFill rotWithShape="0">
            <a:gsLst>
              <a:gs pos="0">
                <a:srgbClr val="A38905"/>
              </a:gs>
              <a:gs pos="100000">
                <a:srgbClr val="72001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cxnSp>
        <p:nvCxnSpPr>
          <p:cNvPr id="77833" name="AutoShape 9"/>
          <p:cNvCxnSpPr>
            <a:cxnSpLocks noChangeShapeType="1"/>
            <a:stCxn id="77827" idx="2"/>
            <a:endCxn id="77831" idx="1"/>
          </p:cNvCxnSpPr>
          <p:nvPr/>
        </p:nvCxnSpPr>
        <p:spPr bwMode="auto">
          <a:xfrm rot="16200000" flipH="1">
            <a:off x="5123935" y="1869989"/>
            <a:ext cx="831326" cy="1576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4" name="AutoShape 10"/>
          <p:cNvCxnSpPr>
            <a:cxnSpLocks noChangeShapeType="1"/>
            <a:stCxn id="77829" idx="2"/>
            <a:endCxn id="77831" idx="7"/>
          </p:cNvCxnSpPr>
          <p:nvPr/>
        </p:nvCxnSpPr>
        <p:spPr bwMode="auto">
          <a:xfrm rot="5400000">
            <a:off x="6864874" y="2090351"/>
            <a:ext cx="831326" cy="113612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5" name="AutoShape 11"/>
          <p:cNvCxnSpPr>
            <a:cxnSpLocks noChangeShapeType="1"/>
            <a:stCxn id="77830" idx="2"/>
            <a:endCxn id="77832" idx="1"/>
          </p:cNvCxnSpPr>
          <p:nvPr/>
        </p:nvCxnSpPr>
        <p:spPr bwMode="auto">
          <a:xfrm rot="16200000" flipH="1">
            <a:off x="3904735" y="3089189"/>
            <a:ext cx="755126" cy="180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6" name="AutoShape 12"/>
          <p:cNvCxnSpPr>
            <a:cxnSpLocks noChangeShapeType="1"/>
            <a:stCxn id="77831" idx="4"/>
            <a:endCxn id="77832" idx="7"/>
          </p:cNvCxnSpPr>
          <p:nvPr/>
        </p:nvCxnSpPr>
        <p:spPr bwMode="auto">
          <a:xfrm rot="5400000">
            <a:off x="5629199" y="3478428"/>
            <a:ext cx="831326" cy="950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7837" name="AutoShape 13"/>
          <p:cNvCxnSpPr>
            <a:cxnSpLocks noChangeShapeType="1"/>
            <a:stCxn id="77832" idx="4"/>
            <a:endCxn id="77828" idx="0"/>
          </p:cNvCxnSpPr>
          <p:nvPr/>
        </p:nvCxnSpPr>
        <p:spPr bwMode="auto">
          <a:xfrm rot="5400000">
            <a:off x="4863415" y="4972564"/>
            <a:ext cx="652849" cy="3748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7467601" y="2667000"/>
            <a:ext cx="1779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Sphere Model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6019800" y="4330143"/>
            <a:ext cx="212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Occlusion Factor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7044" name="Picture 4" descr="bu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19200"/>
            <a:ext cx="49530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Present</a:t>
            </a:r>
          </a:p>
        </p:txBody>
      </p:sp>
      <p:pic>
        <p:nvPicPr>
          <p:cNvPr id="79876" name="Picture 4" descr="bunnyO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19200"/>
            <a:ext cx="4953000" cy="5314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09252" name="Picture 4" descr="pp3No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pp3Shado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2057401" y="5721351"/>
            <a:ext cx="24034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pitchFamily="34" charset="0"/>
                <a:cs typeface="Arial" charset="0"/>
              </a:rPr>
              <a:t>Without shadows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6172201" y="5721351"/>
            <a:ext cx="1979613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pitchFamily="34" charset="0"/>
                <a:cs typeface="Arial" charset="0"/>
              </a:rPr>
              <a:t>With shadows</a:t>
            </a:r>
          </a:p>
        </p:txBody>
      </p:sp>
    </p:spTree>
  </p:cSld>
  <p:clrMapOvr>
    <a:masterClrMapping/>
  </p:clrMapOvr>
  <p:transition advTm="18112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0900" name="Picture 4" descr="h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371600"/>
            <a:ext cx="4876800" cy="4692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Present</a:t>
            </a:r>
          </a:p>
        </p:txBody>
      </p:sp>
      <p:pic>
        <p:nvPicPr>
          <p:cNvPr id="81924" name="Picture 4" descr="headO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371601"/>
            <a:ext cx="4876800" cy="46847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Factor Absent</a:t>
            </a:r>
          </a:p>
        </p:txBody>
      </p:sp>
      <p:pic>
        <p:nvPicPr>
          <p:cNvPr id="82948" name="Picture 4" descr="skull_03compo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47801"/>
            <a:ext cx="6161088" cy="4619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Occlusion Factor Present</a:t>
            </a:r>
          </a:p>
        </p:txBody>
      </p:sp>
      <p:pic>
        <p:nvPicPr>
          <p:cNvPr id="89093" name="Picture 5" descr="skullco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600" y="1600200"/>
            <a:ext cx="5892800" cy="4419600"/>
          </a:xfrm>
          <a:noFill/>
          <a:ln/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Extensions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Ambient Occlusion only stores the percentage of the hemi-sphere visible.</a:t>
            </a:r>
          </a:p>
          <a:p>
            <a:r>
              <a:rPr lang="en-US" dirty="0"/>
              <a:t>Consider the example</a:t>
            </a:r>
          </a:p>
          <a:p>
            <a:r>
              <a:rPr lang="en-US" dirty="0"/>
              <a:t>What if the light is </a:t>
            </a:r>
            <a:br>
              <a:rPr lang="en-US" dirty="0"/>
            </a:br>
            <a:r>
              <a:rPr lang="en-US" dirty="0"/>
              <a:t>overhead, or slightly</a:t>
            </a:r>
            <a:br>
              <a:rPr lang="en-US" dirty="0"/>
            </a:br>
            <a:r>
              <a:rPr lang="en-US" dirty="0"/>
              <a:t> to the left of the </a:t>
            </a:r>
            <a:br>
              <a:rPr lang="en-US" dirty="0"/>
            </a:br>
            <a:r>
              <a:rPr lang="en-US" dirty="0"/>
              <a:t>scene?</a:t>
            </a:r>
          </a:p>
          <a:p>
            <a:pPr lvl="1"/>
            <a:r>
              <a:rPr lang="en-US" dirty="0"/>
              <a:t>Point B should be in shadow.</a:t>
            </a:r>
          </a:p>
        </p:txBody>
      </p:sp>
      <p:pic>
        <p:nvPicPr>
          <p:cNvPr id="4" name="Picture 4" descr="AO_sch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3200" y="2743200"/>
            <a:ext cx="3276600" cy="2040998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Occlusion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models, the portion of the hemisphere visible is contiguous.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/>
              <a:t>A common trick is to </a:t>
            </a:r>
            <a:r>
              <a:rPr lang="en-US" b="1" i="1" dirty="0"/>
              <a:t>bend</a:t>
            </a:r>
            <a:r>
              <a:rPr lang="en-US" dirty="0"/>
              <a:t> the normal towards the center of the visible region.</a:t>
            </a:r>
          </a:p>
        </p:txBody>
      </p:sp>
      <p:pic>
        <p:nvPicPr>
          <p:cNvPr id="459778" name="Picture 2" descr="Hemisphere about the vertex 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743200"/>
            <a:ext cx="2438400" cy="1933576"/>
          </a:xfrm>
          <a:prstGeom prst="rect">
            <a:avLst/>
          </a:prstGeom>
          <a:noFill/>
        </p:spPr>
      </p:pic>
      <p:pic>
        <p:nvPicPr>
          <p:cNvPr id="459780" name="Picture 4" descr="Hemisphere sampled with Bent Norm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743200"/>
            <a:ext cx="24384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Response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Spherical Harmonic representation we can include:</a:t>
            </a:r>
          </a:p>
          <a:p>
            <a:pPr lvl="1"/>
            <a:r>
              <a:rPr lang="en-US" dirty="0"/>
              <a:t>Self-shadowing</a:t>
            </a:r>
          </a:p>
          <a:p>
            <a:pPr lvl="1"/>
            <a:r>
              <a:rPr lang="en-US" dirty="0"/>
              <a:t>Inter-reflection:  glows, caustics</a:t>
            </a:r>
          </a:p>
          <a:p>
            <a:pPr lvl="1"/>
            <a:r>
              <a:rPr lang="en-US" dirty="0"/>
              <a:t>Subsurface scattering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Shadow</a:t>
            </a:r>
          </a:p>
        </p:txBody>
      </p:sp>
      <p:pic>
        <p:nvPicPr>
          <p:cNvPr id="129028" name="Picture 4" descr="TeapotNoShad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641" y="1600200"/>
            <a:ext cx="4214718" cy="4419600"/>
          </a:xfrm>
          <a:noFill/>
          <a:ln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</a:t>
            </a:r>
          </a:p>
        </p:txBody>
      </p:sp>
      <p:pic>
        <p:nvPicPr>
          <p:cNvPr id="147459" name="Picture 3" descr="TeapotShad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641" y="1600200"/>
            <a:ext cx="4214718" cy="44196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7467600" y="3429000"/>
            <a:ext cx="137160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0800000">
            <a:off x="6400800" y="3276600"/>
            <a:ext cx="2438400" cy="15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+ Inter-Reflection</a:t>
            </a:r>
          </a:p>
        </p:txBody>
      </p:sp>
      <p:pic>
        <p:nvPicPr>
          <p:cNvPr id="146435" name="Picture 3" descr="TeapotInterReflec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641" y="1600200"/>
            <a:ext cx="4214718" cy="4419600"/>
          </a:xfrm>
          <a:noFill/>
          <a:ln/>
        </p:spPr>
      </p:pic>
      <p:cxnSp>
        <p:nvCxnSpPr>
          <p:cNvPr id="5" name="Straight Arrow Connector 4"/>
          <p:cNvCxnSpPr/>
          <p:nvPr/>
        </p:nvCxnSpPr>
        <p:spPr bwMode="auto">
          <a:xfrm rot="10800000" flipV="1">
            <a:off x="6934200" y="2971800"/>
            <a:ext cx="1905000" cy="1143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311300" name="Picture 4" descr="robotApproach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675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Ambient Occlusion Example</a:t>
            </a:r>
            <a:endParaRPr lang="it-IT" dirty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1989138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1989138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4098926" y="5707064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Local lighting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334126" y="5707064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Ambient Occlusion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Ambient Occlusion</a:t>
            </a:r>
            <a:r>
              <a:rPr lang="en-US" dirty="0"/>
              <a:t> Example</a:t>
            </a:r>
            <a:endParaRPr lang="it-IT" dirty="0"/>
          </a:p>
        </p:txBody>
      </p:sp>
      <p:pic>
        <p:nvPicPr>
          <p:cNvPr id="18437" name="Picture 7" descr="with5_1N8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1447801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581400" y="5867401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  <a:latin typeface="Arial" charset="0"/>
              </a:rPr>
              <a:t>Local lighting</a:t>
            </a:r>
            <a:endParaRPr lang="it-IT" sz="2000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6737351" y="5862639"/>
            <a:ext cx="230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66"/>
                </a:solidFill>
                <a:latin typeface="Arial" charset="0"/>
              </a:rPr>
              <a:t>Ambient Occlusion</a:t>
            </a:r>
            <a:endParaRPr lang="it-IT" sz="2000">
              <a:solidFill>
                <a:srgbClr val="006666"/>
              </a:solidFill>
              <a:latin typeface="Arial" charset="0"/>
            </a:endParaRPr>
          </a:p>
        </p:txBody>
      </p:sp>
      <p:pic>
        <p:nvPicPr>
          <p:cNvPr id="18436" name="Picture 6" descr="with4_1N8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1447801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Self-Occlusion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pre-computed strategies provide some of the most pleasant imagery.</a:t>
            </a:r>
          </a:p>
          <a:p>
            <a:r>
              <a:rPr lang="en-US" dirty="0"/>
              <a:t>Assumes static scenes but can generally work well with dynamic scenes.</a:t>
            </a:r>
          </a:p>
          <a:p>
            <a:r>
              <a:rPr lang="en-US" dirty="0"/>
              <a:t>Should almost always be used in modern illumination settings.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Maps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Casting curved shadows on curved surfaces</a:t>
            </a:r>
          </a:p>
          <a:p>
            <a:pPr lvl="1"/>
            <a:r>
              <a:rPr lang="en-US" sz="2400" dirty="0"/>
              <a:t>Image-space algorithm</a:t>
            </a:r>
          </a:p>
          <a:p>
            <a:pPr lvl="1"/>
            <a:r>
              <a:rPr lang="en-US" sz="2400" dirty="0"/>
              <a:t>Well suited for hardware implementation</a:t>
            </a:r>
            <a:endParaRPr lang="en-GB" sz="2400" dirty="0"/>
          </a:p>
        </p:txBody>
      </p:sp>
      <p:pic>
        <p:nvPicPr>
          <p:cNvPr id="375813" name="Picture 5" descr="C:\mjk\luxo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3009901" y="3246438"/>
            <a:ext cx="2981325" cy="2532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75814" name="Picture 6" descr="C:\mjk\lux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6161089" y="3263900"/>
            <a:ext cx="2986087" cy="25098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2819400" y="5867401"/>
            <a:ext cx="6403804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Real-Time </a:t>
            </a:r>
            <a:r>
              <a:rPr lang="en-US" sz="1400" dirty="0" err="1"/>
              <a:t>Luxo</a:t>
            </a:r>
            <a:r>
              <a:rPr lang="en-US" sz="1400" dirty="0"/>
              <a:t> Jr. …uses three dynamic shadow maps (OpenGL, GeForce3)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Shadow Maps</a:t>
            </a:r>
            <a:endParaRPr lang="en-US" sz="3800" dirty="0">
              <a:solidFill>
                <a:srgbClr val="00008C"/>
              </a:solidFill>
            </a:endParaRPr>
          </a:p>
        </p:txBody>
      </p:sp>
      <p:sp>
        <p:nvSpPr>
          <p:cNvPr id="283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Two-pass z-buffer algorithm:</a:t>
            </a:r>
          </a:p>
          <a:p>
            <a:pPr marL="17145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First pass: </a:t>
            </a:r>
            <a:r>
              <a:rPr lang="en-US" b="1" dirty="0"/>
              <a:t>Render scene from light</a:t>
            </a:r>
          </a:p>
          <a:p>
            <a:pPr marL="514350" lvl="1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Store z values in a shadow map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dirty="0"/>
              <a:t>Similar to 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z-buffer.  Stores the distance from </a:t>
            </a:r>
          </a:p>
          <a:p>
            <a:pPr marL="800100" lvl="2">
              <a:lnSpc>
                <a:spcPct val="90000"/>
              </a:lnSpc>
              <a:buNone/>
              <a:tabLst>
                <a:tab pos="2117725" algn="l"/>
              </a:tabLst>
            </a:pPr>
            <a:r>
              <a:rPr lang="en-US" dirty="0"/>
              <a:t>	the light to the nearest object.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962401" y="4267201"/>
            <a:ext cx="3557803" cy="1477963"/>
            <a:chOff x="5048250" y="3660775"/>
            <a:chExt cx="3557803" cy="1477963"/>
          </a:xfrm>
        </p:grpSpPr>
        <p:sp>
          <p:nvSpPr>
            <p:cNvPr id="283653" name="AutoShape 40"/>
            <p:cNvSpPr>
              <a:spLocks noChangeArrowheads="1"/>
            </p:cNvSpPr>
            <p:nvPr/>
          </p:nvSpPr>
          <p:spPr bwMode="auto">
            <a:xfrm>
              <a:off x="5791200" y="4343400"/>
              <a:ext cx="1736725" cy="795338"/>
            </a:xfrm>
            <a:custGeom>
              <a:avLst/>
              <a:gdLst>
                <a:gd name="T0" fmla="*/ 40 w 21600"/>
                <a:gd name="T1" fmla="*/ 4 h 21600"/>
                <a:gd name="T2" fmla="*/ 21 w 21600"/>
                <a:gd name="T3" fmla="*/ 8 h 21600"/>
                <a:gd name="T4" fmla="*/ 2 w 21600"/>
                <a:gd name="T5" fmla="*/ 4 h 21600"/>
                <a:gd name="T6" fmla="*/ 2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38 w 21600"/>
                <a:gd name="T13" fmla="*/ 3033 h 21600"/>
                <a:gd name="T14" fmla="*/ 18563 w 21600"/>
                <a:gd name="T15" fmla="*/ 185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475" y="21600"/>
                  </a:lnTo>
                  <a:lnTo>
                    <a:pt x="191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654" name="AutoShape 47"/>
            <p:cNvSpPr>
              <a:spLocks noChangeArrowheads="1"/>
            </p:cNvSpPr>
            <p:nvPr/>
          </p:nvSpPr>
          <p:spPr bwMode="auto">
            <a:xfrm rot="-5400000">
              <a:off x="6456363" y="3787775"/>
              <a:ext cx="369887" cy="1389063"/>
            </a:xfrm>
            <a:prstGeom prst="can">
              <a:avLst>
                <a:gd name="adj" fmla="val 0"/>
              </a:avLst>
            </a:prstGeom>
            <a:gradFill rotWithShape="0">
              <a:gsLst>
                <a:gs pos="0">
                  <a:srgbClr val="000082"/>
                </a:gs>
                <a:gs pos="50000">
                  <a:srgbClr val="0047FF"/>
                </a:gs>
                <a:gs pos="100000">
                  <a:srgbClr val="000082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0249" name="AutoShape 41"/>
            <p:cNvSpPr>
              <a:spLocks noChangeArrowheads="1"/>
            </p:cNvSpPr>
            <p:nvPr/>
          </p:nvSpPr>
          <p:spPr bwMode="auto">
            <a:xfrm>
              <a:off x="6311900" y="3660775"/>
              <a:ext cx="347663" cy="1385888"/>
            </a:xfrm>
            <a:prstGeom prst="can">
              <a:avLst>
                <a:gd name="adj" fmla="val 5625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00008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3685" name="Text Box 125"/>
            <p:cNvSpPr txBox="1">
              <a:spLocks noChangeArrowheads="1"/>
            </p:cNvSpPr>
            <p:nvPr/>
          </p:nvSpPr>
          <p:spPr bwMode="auto">
            <a:xfrm>
              <a:off x="7467600" y="4419600"/>
              <a:ext cx="113845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itchFamily="18" charset="0"/>
                </a:rPr>
                <a:t>Shadow Map</a:t>
              </a:r>
            </a:p>
            <a:p>
              <a:r>
                <a:rPr lang="en-US" sz="1400" dirty="0">
                  <a:latin typeface="Times New Roman" pitchFamily="18" charset="0"/>
                </a:rPr>
                <a:t>Distance</a:t>
              </a:r>
            </a:p>
          </p:txBody>
        </p:sp>
        <p:grpSp>
          <p:nvGrpSpPr>
            <p:cNvPr id="4" name="Group 134"/>
            <p:cNvGrpSpPr>
              <a:grpSpLocks/>
            </p:cNvGrpSpPr>
            <p:nvPr/>
          </p:nvGrpSpPr>
          <p:grpSpPr bwMode="auto">
            <a:xfrm>
              <a:off x="6351588" y="4498975"/>
              <a:ext cx="304800" cy="304800"/>
              <a:chOff x="4368" y="1296"/>
              <a:chExt cx="192" cy="192"/>
            </a:xfrm>
          </p:grpSpPr>
          <p:grpSp>
            <p:nvGrpSpPr>
              <p:cNvPr id="5" name="Group 135"/>
              <p:cNvGrpSpPr>
                <a:grpSpLocks/>
              </p:cNvGrpSpPr>
              <p:nvPr/>
            </p:nvGrpSpPr>
            <p:grpSpPr bwMode="auto">
              <a:xfrm>
                <a:off x="4368" y="1296"/>
                <a:ext cx="192" cy="192"/>
                <a:chOff x="4368" y="1296"/>
                <a:chExt cx="384" cy="384"/>
              </a:xfrm>
            </p:grpSpPr>
            <p:sp>
              <p:nvSpPr>
                <p:cNvPr id="283690" name="Line 136"/>
                <p:cNvSpPr>
                  <a:spLocks noChangeShapeType="1"/>
                </p:cNvSpPr>
                <p:nvPr/>
              </p:nvSpPr>
              <p:spPr bwMode="auto">
                <a:xfrm>
                  <a:off x="4560" y="1296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1" name="Line 137"/>
                <p:cNvSpPr>
                  <a:spLocks noChangeShapeType="1"/>
                </p:cNvSpPr>
                <p:nvPr/>
              </p:nvSpPr>
              <p:spPr bwMode="auto">
                <a:xfrm>
                  <a:off x="4368" y="148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2" name="Line 138"/>
                <p:cNvSpPr>
                  <a:spLocks noChangeShapeType="1"/>
                </p:cNvSpPr>
                <p:nvPr/>
              </p:nvSpPr>
              <p:spPr bwMode="auto">
                <a:xfrm>
                  <a:off x="4421" y="1349"/>
                  <a:ext cx="278" cy="278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9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4421" y="1349"/>
                  <a:ext cx="278" cy="278"/>
                </a:xfrm>
                <a:prstGeom prst="line">
                  <a:avLst/>
                </a:prstGeom>
                <a:noFill/>
                <a:ln w="12700">
                  <a:solidFill>
                    <a:srgbClr val="783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3694" name="Oval 140"/>
              <p:cNvSpPr>
                <a:spLocks noChangeArrowheads="1"/>
              </p:cNvSpPr>
              <p:nvPr/>
            </p:nvSpPr>
            <p:spPr bwMode="auto">
              <a:xfrm>
                <a:off x="4440" y="1368"/>
                <a:ext cx="47" cy="4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783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51"/>
            <p:cNvGrpSpPr>
              <a:grpSpLocks/>
            </p:cNvGrpSpPr>
            <p:nvPr/>
          </p:nvGrpSpPr>
          <p:grpSpPr bwMode="auto">
            <a:xfrm rot="9824162">
              <a:off x="5048250" y="4311650"/>
              <a:ext cx="323850" cy="298450"/>
              <a:chOff x="4543" y="1341"/>
              <a:chExt cx="204" cy="188"/>
            </a:xfrm>
          </p:grpSpPr>
          <p:sp>
            <p:nvSpPr>
              <p:cNvPr id="283696" name="Freeform 152"/>
              <p:cNvSpPr>
                <a:spLocks noChangeAspect="1"/>
              </p:cNvSpPr>
              <p:nvPr/>
            </p:nvSpPr>
            <p:spPr bwMode="auto">
              <a:xfrm>
                <a:off x="4550" y="1377"/>
                <a:ext cx="29" cy="92"/>
              </a:xfrm>
              <a:custGeom>
                <a:avLst/>
                <a:gdLst>
                  <a:gd name="T0" fmla="*/ 5 w 58"/>
                  <a:gd name="T1" fmla="*/ 90 h 184"/>
                  <a:gd name="T2" fmla="*/ 2 w 58"/>
                  <a:gd name="T3" fmla="*/ 52 h 184"/>
                  <a:gd name="T4" fmla="*/ 15 w 58"/>
                  <a:gd name="T5" fmla="*/ 5 h 184"/>
                  <a:gd name="T6" fmla="*/ 28 w 58"/>
                  <a:gd name="T7" fmla="*/ 24 h 184"/>
                  <a:gd name="T8" fmla="*/ 26 w 58"/>
                  <a:gd name="T9" fmla="*/ 49 h 184"/>
                  <a:gd name="T10" fmla="*/ 14 w 58"/>
                  <a:gd name="T11" fmla="*/ 85 h 184"/>
                  <a:gd name="T12" fmla="*/ 5 w 58"/>
                  <a:gd name="T13" fmla="*/ 9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"/>
                  <a:gd name="T22" fmla="*/ 0 h 184"/>
                  <a:gd name="T23" fmla="*/ 58 w 58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" h="184">
                    <a:moveTo>
                      <a:pt x="9" y="180"/>
                    </a:moveTo>
                    <a:cubicBezTo>
                      <a:pt x="4" y="169"/>
                      <a:pt x="0" y="132"/>
                      <a:pt x="4" y="104"/>
                    </a:cubicBezTo>
                    <a:cubicBezTo>
                      <a:pt x="8" y="76"/>
                      <a:pt x="23" y="18"/>
                      <a:pt x="31" y="9"/>
                    </a:cubicBezTo>
                    <a:cubicBezTo>
                      <a:pt x="39" y="0"/>
                      <a:pt x="52" y="33"/>
                      <a:pt x="55" y="48"/>
                    </a:cubicBezTo>
                    <a:cubicBezTo>
                      <a:pt x="58" y="63"/>
                      <a:pt x="57" y="78"/>
                      <a:pt x="52" y="98"/>
                    </a:cubicBezTo>
                    <a:cubicBezTo>
                      <a:pt x="47" y="118"/>
                      <a:pt x="34" y="156"/>
                      <a:pt x="27" y="170"/>
                    </a:cubicBezTo>
                    <a:cubicBezTo>
                      <a:pt x="20" y="184"/>
                      <a:pt x="13" y="178"/>
                      <a:pt x="9" y="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3697" name="Arc 153"/>
              <p:cNvSpPr>
                <a:spLocks noChangeAspect="1"/>
              </p:cNvSpPr>
              <p:nvPr/>
            </p:nvSpPr>
            <p:spPr bwMode="auto">
              <a:xfrm rot="-10227555">
                <a:off x="4557" y="1365"/>
                <a:ext cx="31" cy="117"/>
              </a:xfrm>
              <a:custGeom>
                <a:avLst/>
                <a:gdLst>
                  <a:gd name="T0" fmla="*/ 0 w 21600"/>
                  <a:gd name="T1" fmla="*/ 0 h 42136"/>
                  <a:gd name="T2" fmla="*/ 0 w 21600"/>
                  <a:gd name="T3" fmla="*/ 0 h 42136"/>
                  <a:gd name="T4" fmla="*/ 0 w 21600"/>
                  <a:gd name="T5" fmla="*/ 0 h 421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136"/>
                  <a:gd name="T11" fmla="*/ 21600 w 21600"/>
                  <a:gd name="T12" fmla="*/ 42136 h 42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136" fill="none" extrusionOk="0">
                    <a:moveTo>
                      <a:pt x="17743" y="42136"/>
                    </a:moveTo>
                    <a:cubicBezTo>
                      <a:pt x="7469" y="40271"/>
                      <a:pt x="0" y="31325"/>
                      <a:pt x="0" y="20883"/>
                    </a:cubicBezTo>
                    <a:cubicBezTo>
                      <a:pt x="-1" y="11079"/>
                      <a:pt x="6602" y="2504"/>
                      <a:pt x="16080" y="-1"/>
                    </a:cubicBezTo>
                  </a:path>
                  <a:path w="21600" h="42136" stroke="0" extrusionOk="0">
                    <a:moveTo>
                      <a:pt x="17743" y="42136"/>
                    </a:moveTo>
                    <a:cubicBezTo>
                      <a:pt x="7469" y="40271"/>
                      <a:pt x="0" y="31325"/>
                      <a:pt x="0" y="20883"/>
                    </a:cubicBezTo>
                    <a:cubicBezTo>
                      <a:pt x="-1" y="11079"/>
                      <a:pt x="6602" y="2504"/>
                      <a:pt x="16080" y="-1"/>
                    </a:cubicBezTo>
                    <a:lnTo>
                      <a:pt x="21600" y="20883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83698" name="Line 154"/>
              <p:cNvSpPr>
                <a:spLocks noChangeAspect="1" noChangeShapeType="1"/>
              </p:cNvSpPr>
              <p:nvPr/>
            </p:nvSpPr>
            <p:spPr bwMode="auto">
              <a:xfrm rot="11361452" flipV="1">
                <a:off x="4543" y="1434"/>
                <a:ext cx="190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3699" name="Line 155"/>
              <p:cNvSpPr>
                <a:spLocks noChangeAspect="1" noChangeShapeType="1"/>
              </p:cNvSpPr>
              <p:nvPr/>
            </p:nvSpPr>
            <p:spPr bwMode="auto">
              <a:xfrm rot="-10238548">
                <a:off x="4558" y="1341"/>
                <a:ext cx="189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3700" name="Arc 156"/>
              <p:cNvSpPr>
                <a:spLocks noChangeAspect="1"/>
              </p:cNvSpPr>
              <p:nvPr/>
            </p:nvSpPr>
            <p:spPr bwMode="auto">
              <a:xfrm rot="-10238548">
                <a:off x="4551" y="1350"/>
                <a:ext cx="158" cy="164"/>
              </a:xfrm>
              <a:custGeom>
                <a:avLst/>
                <a:gdLst>
                  <a:gd name="T0" fmla="*/ 1 w 21600"/>
                  <a:gd name="T1" fmla="*/ 0 h 22435"/>
                  <a:gd name="T2" fmla="*/ 1 w 21600"/>
                  <a:gd name="T3" fmla="*/ 1 h 22435"/>
                  <a:gd name="T4" fmla="*/ 0 w 21600"/>
                  <a:gd name="T5" fmla="*/ 1 h 224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435"/>
                  <a:gd name="T11" fmla="*/ 21600 w 21600"/>
                  <a:gd name="T12" fmla="*/ 22435 h 224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435" fill="none" extrusionOk="0">
                    <a:moveTo>
                      <a:pt x="18394" y="0"/>
                    </a:moveTo>
                    <a:cubicBezTo>
                      <a:pt x="20490" y="3404"/>
                      <a:pt x="21600" y="7324"/>
                      <a:pt x="21600" y="11322"/>
                    </a:cubicBezTo>
                    <a:cubicBezTo>
                      <a:pt x="21600" y="15236"/>
                      <a:pt x="20536" y="19078"/>
                      <a:pt x="18521" y="22434"/>
                    </a:cubicBezTo>
                  </a:path>
                  <a:path w="21600" h="22435" stroke="0" extrusionOk="0">
                    <a:moveTo>
                      <a:pt x="18394" y="0"/>
                    </a:moveTo>
                    <a:cubicBezTo>
                      <a:pt x="20490" y="3404"/>
                      <a:pt x="21600" y="7324"/>
                      <a:pt x="21600" y="11322"/>
                    </a:cubicBezTo>
                    <a:cubicBezTo>
                      <a:pt x="21600" y="15236"/>
                      <a:pt x="20536" y="19078"/>
                      <a:pt x="18521" y="22434"/>
                    </a:cubicBezTo>
                    <a:lnTo>
                      <a:pt x="0" y="1132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sz="2400" dirty="0"/>
              <a:t>Second pass: </a:t>
            </a:r>
            <a:r>
              <a:rPr lang="en-US" sz="2400" b="1" dirty="0"/>
              <a:t>Render scene from eye</a:t>
            </a:r>
          </a:p>
          <a:p>
            <a:pPr marL="514350" lvl="1" indent="-228600">
              <a:lnSpc>
                <a:spcPct val="90000"/>
              </a:lnSpc>
              <a:tabLst>
                <a:tab pos="2117725" algn="l"/>
              </a:tabLst>
            </a:pPr>
            <a:r>
              <a:rPr lang="en-US" sz="2200" dirty="0"/>
              <a:t>For each pixel to be drawn: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/>
              <a:t>Do normal z-buffer computation to see if the object is visible to the eye.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/>
              <a:t>If it is, compute distance from the corresponding</a:t>
            </a:r>
          </a:p>
          <a:p>
            <a:pPr marL="800100" lvl="2">
              <a:lnSpc>
                <a:spcPct val="90000"/>
              </a:lnSpc>
              <a:buNone/>
              <a:tabLst>
                <a:tab pos="2117725" algn="l"/>
              </a:tabLst>
            </a:pPr>
            <a:r>
              <a:rPr lang="en-US" sz="1800" dirty="0"/>
              <a:t>	world space point to light source.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/>
              <a:t>Compare this distance with the shadow map.</a:t>
            </a:r>
          </a:p>
          <a:p>
            <a:pPr marL="800100" lvl="2">
              <a:lnSpc>
                <a:spcPct val="90000"/>
              </a:lnSpc>
              <a:tabLst>
                <a:tab pos="2117725" algn="l"/>
              </a:tabLst>
            </a:pPr>
            <a:r>
              <a:rPr lang="en-US" sz="1800" dirty="0"/>
              <a:t>If distance is greater, the point is in shadow.</a:t>
            </a:r>
          </a:p>
          <a:p>
            <a:endParaRPr lang="en-US" dirty="0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6324600" y="4122738"/>
            <a:ext cx="2698750" cy="990600"/>
          </a:xfrm>
          <a:prstGeom prst="parallelogram">
            <a:avLst>
              <a:gd name="adj" fmla="val 1001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5" name="AutoShape 61"/>
          <p:cNvSpPr>
            <a:spLocks noChangeArrowheads="1"/>
          </p:cNvSpPr>
          <p:nvPr/>
        </p:nvSpPr>
        <p:spPr bwMode="auto">
          <a:xfrm rot="-5400000">
            <a:off x="7184232" y="3944145"/>
            <a:ext cx="288925" cy="1547812"/>
          </a:xfrm>
          <a:custGeom>
            <a:avLst/>
            <a:gdLst>
              <a:gd name="T0" fmla="*/ 3461241 w 21600"/>
              <a:gd name="T1" fmla="*/ 55456525 h 21600"/>
              <a:gd name="T2" fmla="*/ 1932360 w 21600"/>
              <a:gd name="T3" fmla="*/ 110913051 h 21600"/>
              <a:gd name="T4" fmla="*/ 403465 w 21600"/>
              <a:gd name="T5" fmla="*/ 55456525 h 21600"/>
              <a:gd name="T6" fmla="*/ 19323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55 w 21600"/>
              <a:gd name="T13" fmla="*/ 4055 h 21600"/>
              <a:gd name="T14" fmla="*/ 17545 w 21600"/>
              <a:gd name="T15" fmla="*/ 175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09" y="21600"/>
                </a:lnTo>
                <a:lnTo>
                  <a:pt x="1709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6" name="Freeform 55"/>
          <p:cNvSpPr>
            <a:spLocks/>
          </p:cNvSpPr>
          <p:nvPr/>
        </p:nvSpPr>
        <p:spPr bwMode="auto">
          <a:xfrm>
            <a:off x="6529388" y="4545013"/>
            <a:ext cx="361950" cy="361950"/>
          </a:xfrm>
          <a:custGeom>
            <a:avLst/>
            <a:gdLst>
              <a:gd name="T0" fmla="*/ 0 w 228"/>
              <a:gd name="T1" fmla="*/ 361950 h 228"/>
              <a:gd name="T2" fmla="*/ 361950 w 228"/>
              <a:gd name="T3" fmla="*/ 0 h 228"/>
              <a:gd name="T4" fmla="*/ 20638 w 228"/>
              <a:gd name="T5" fmla="*/ 3175 h 228"/>
              <a:gd name="T6" fmla="*/ 0 w 228"/>
              <a:gd name="T7" fmla="*/ 36195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8"/>
              <a:gd name="T14" fmla="*/ 228 w 228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8">
                <a:moveTo>
                  <a:pt x="0" y="228"/>
                </a:moveTo>
                <a:lnTo>
                  <a:pt x="228" y="0"/>
                </a:lnTo>
                <a:lnTo>
                  <a:pt x="13" y="2"/>
                </a:lnTo>
                <a:lnTo>
                  <a:pt x="0" y="228"/>
                </a:ln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7" name="Freeform 70"/>
          <p:cNvSpPr>
            <a:spLocks/>
          </p:cNvSpPr>
          <p:nvPr/>
        </p:nvSpPr>
        <p:spPr bwMode="auto">
          <a:xfrm>
            <a:off x="6376989" y="4214814"/>
            <a:ext cx="1400175" cy="847725"/>
          </a:xfrm>
          <a:custGeom>
            <a:avLst/>
            <a:gdLst>
              <a:gd name="T0" fmla="*/ 642938 w 882"/>
              <a:gd name="T1" fmla="*/ 823913 h 534"/>
              <a:gd name="T2" fmla="*/ 0 w 882"/>
              <a:gd name="T3" fmla="*/ 847725 h 534"/>
              <a:gd name="T4" fmla="*/ 846138 w 882"/>
              <a:gd name="T5" fmla="*/ 0 h 534"/>
              <a:gd name="T6" fmla="*/ 1400175 w 882"/>
              <a:gd name="T7" fmla="*/ 69850 h 534"/>
              <a:gd name="T8" fmla="*/ 642938 w 882"/>
              <a:gd name="T9" fmla="*/ 823913 h 5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2"/>
              <a:gd name="T16" fmla="*/ 0 h 534"/>
              <a:gd name="T17" fmla="*/ 882 w 882"/>
              <a:gd name="T18" fmla="*/ 534 h 5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2" h="534">
                <a:moveTo>
                  <a:pt x="405" y="519"/>
                </a:moveTo>
                <a:lnTo>
                  <a:pt x="0" y="534"/>
                </a:lnTo>
                <a:lnTo>
                  <a:pt x="533" y="0"/>
                </a:lnTo>
                <a:lnTo>
                  <a:pt x="882" y="44"/>
                </a:lnTo>
                <a:lnTo>
                  <a:pt x="405" y="519"/>
                </a:lnTo>
                <a:close/>
              </a:path>
            </a:pathLst>
          </a:custGeom>
          <a:solidFill>
            <a:srgbClr val="00000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73"/>
          <p:cNvSpPr>
            <a:spLocks noChangeArrowheads="1"/>
          </p:cNvSpPr>
          <p:nvPr/>
        </p:nvSpPr>
        <p:spPr bwMode="auto">
          <a:xfrm rot="-8088964">
            <a:off x="7233444" y="3858419"/>
            <a:ext cx="304800" cy="1319212"/>
          </a:xfrm>
          <a:prstGeom prst="can">
            <a:avLst>
              <a:gd name="adj" fmla="val 86442"/>
            </a:avLst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9" name="Freeform 63"/>
          <p:cNvSpPr>
            <a:spLocks/>
          </p:cNvSpPr>
          <p:nvPr/>
        </p:nvSpPr>
        <p:spPr bwMode="auto">
          <a:xfrm>
            <a:off x="6991351" y="4302126"/>
            <a:ext cx="576263" cy="525463"/>
          </a:xfrm>
          <a:custGeom>
            <a:avLst/>
            <a:gdLst>
              <a:gd name="T0" fmla="*/ 307975 w 363"/>
              <a:gd name="T1" fmla="*/ 525463 h 331"/>
              <a:gd name="T2" fmla="*/ 322263 w 363"/>
              <a:gd name="T3" fmla="*/ 400050 h 331"/>
              <a:gd name="T4" fmla="*/ 244475 w 363"/>
              <a:gd name="T5" fmla="*/ 309563 h 331"/>
              <a:gd name="T6" fmla="*/ 122238 w 363"/>
              <a:gd name="T7" fmla="*/ 301625 h 331"/>
              <a:gd name="T8" fmla="*/ 36513 w 363"/>
              <a:gd name="T9" fmla="*/ 355600 h 331"/>
              <a:gd name="T10" fmla="*/ 341313 w 363"/>
              <a:gd name="T11" fmla="*/ 49213 h 331"/>
              <a:gd name="T12" fmla="*/ 488950 w 363"/>
              <a:gd name="T13" fmla="*/ 39688 h 331"/>
              <a:gd name="T14" fmla="*/ 569913 w 363"/>
              <a:gd name="T15" fmla="*/ 153988 h 331"/>
              <a:gd name="T16" fmla="*/ 523875 w 363"/>
              <a:gd name="T17" fmla="*/ 307975 h 331"/>
              <a:gd name="T18" fmla="*/ 307975 w 363"/>
              <a:gd name="T19" fmla="*/ 525463 h 3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31"/>
              <a:gd name="T32" fmla="*/ 363 w 363"/>
              <a:gd name="T33" fmla="*/ 331 h 3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31">
                <a:moveTo>
                  <a:pt x="194" y="331"/>
                </a:moveTo>
                <a:cubicBezTo>
                  <a:pt x="213" y="304"/>
                  <a:pt x="210" y="275"/>
                  <a:pt x="203" y="252"/>
                </a:cubicBezTo>
                <a:cubicBezTo>
                  <a:pt x="196" y="229"/>
                  <a:pt x="175" y="205"/>
                  <a:pt x="154" y="195"/>
                </a:cubicBezTo>
                <a:cubicBezTo>
                  <a:pt x="133" y="185"/>
                  <a:pt x="99" y="185"/>
                  <a:pt x="77" y="190"/>
                </a:cubicBezTo>
                <a:cubicBezTo>
                  <a:pt x="55" y="195"/>
                  <a:pt x="0" y="250"/>
                  <a:pt x="23" y="224"/>
                </a:cubicBezTo>
                <a:cubicBezTo>
                  <a:pt x="44" y="203"/>
                  <a:pt x="189" y="62"/>
                  <a:pt x="215" y="31"/>
                </a:cubicBezTo>
                <a:cubicBezTo>
                  <a:pt x="241" y="0"/>
                  <a:pt x="284" y="13"/>
                  <a:pt x="308" y="25"/>
                </a:cubicBezTo>
                <a:cubicBezTo>
                  <a:pt x="332" y="36"/>
                  <a:pt x="355" y="69"/>
                  <a:pt x="359" y="97"/>
                </a:cubicBezTo>
                <a:cubicBezTo>
                  <a:pt x="363" y="125"/>
                  <a:pt x="358" y="155"/>
                  <a:pt x="330" y="194"/>
                </a:cubicBezTo>
                <a:cubicBezTo>
                  <a:pt x="305" y="221"/>
                  <a:pt x="212" y="310"/>
                  <a:pt x="194" y="331"/>
                </a:cubicBezTo>
                <a:close/>
              </a:path>
            </a:pathLst>
          </a:custGeom>
          <a:solidFill>
            <a:srgbClr val="000060"/>
          </a:solidFill>
          <a:ln w="3175">
            <a:noFill/>
            <a:round/>
            <a:headEnd/>
            <a:tailEnd/>
          </a:ln>
        </p:spPr>
        <p:txBody>
          <a:bodyPr wrap="none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0" name="AutoShape 74"/>
          <p:cNvSpPr>
            <a:spLocks noChangeArrowheads="1"/>
          </p:cNvSpPr>
          <p:nvPr/>
        </p:nvSpPr>
        <p:spPr bwMode="auto">
          <a:xfrm rot="-8088964">
            <a:off x="7233444" y="3858419"/>
            <a:ext cx="304800" cy="1319212"/>
          </a:xfrm>
          <a:prstGeom prst="can">
            <a:avLst>
              <a:gd name="adj" fmla="val 8644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7956550" y="3657600"/>
            <a:ext cx="304800" cy="1143000"/>
          </a:xfrm>
          <a:prstGeom prst="can">
            <a:avLst>
              <a:gd name="adj" fmla="val 56250"/>
            </a:avLst>
          </a:prstGeom>
          <a:gradFill rotWithShape="0">
            <a:gsLst>
              <a:gs pos="0">
                <a:schemeClr val="hlink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00008C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9" name="Text Box 108"/>
          <p:cNvSpPr txBox="1">
            <a:spLocks noChangeArrowheads="1"/>
          </p:cNvSpPr>
          <p:nvPr/>
        </p:nvSpPr>
        <p:spPr bwMode="auto">
          <a:xfrm>
            <a:off x="6705601" y="5257800"/>
            <a:ext cx="768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Point</a:t>
            </a:r>
          </a:p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to Draw</a:t>
            </a:r>
          </a:p>
        </p:txBody>
      </p:sp>
      <p:sp>
        <p:nvSpPr>
          <p:cNvPr id="20" name="Line 109"/>
          <p:cNvSpPr>
            <a:spLocks noChangeShapeType="1"/>
          </p:cNvSpPr>
          <p:nvPr/>
        </p:nvSpPr>
        <p:spPr bwMode="auto">
          <a:xfrm flipV="1">
            <a:off x="7221538" y="4572000"/>
            <a:ext cx="169862" cy="7620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Text Box 119"/>
          <p:cNvSpPr txBox="1">
            <a:spLocks noChangeArrowheads="1"/>
          </p:cNvSpPr>
          <p:nvPr/>
        </p:nvSpPr>
        <p:spPr bwMode="auto">
          <a:xfrm>
            <a:off x="8077201" y="4876800"/>
            <a:ext cx="1116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Distance to</a:t>
            </a:r>
          </a:p>
          <a:p>
            <a:r>
              <a:rPr lang="en-US" sz="1400">
                <a:latin typeface="Times New Roman" pitchFamily="18" charset="0"/>
              </a:rPr>
              <a:t>Light Source</a:t>
            </a: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8077200" y="2895600"/>
            <a:ext cx="1181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Point Seen by</a:t>
            </a:r>
          </a:p>
          <a:p>
            <a:r>
              <a:rPr lang="en-US" sz="1400">
                <a:solidFill>
                  <a:srgbClr val="604A34"/>
                </a:solidFill>
                <a:latin typeface="Times New Roman" pitchFamily="18" charset="0"/>
              </a:rPr>
              <a:t>Light Source</a:t>
            </a:r>
          </a:p>
        </p:txBody>
      </p:sp>
      <p:sp>
        <p:nvSpPr>
          <p:cNvPr id="23" name="Oval 124"/>
          <p:cNvSpPr>
            <a:spLocks noChangeArrowheads="1"/>
          </p:cNvSpPr>
          <p:nvPr/>
        </p:nvSpPr>
        <p:spPr bwMode="auto">
          <a:xfrm>
            <a:off x="8194675" y="4411663"/>
            <a:ext cx="127000" cy="127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" name="Line 126"/>
          <p:cNvSpPr>
            <a:spLocks noChangeShapeType="1"/>
          </p:cNvSpPr>
          <p:nvPr/>
        </p:nvSpPr>
        <p:spPr bwMode="auto">
          <a:xfrm flipH="1">
            <a:off x="8305800" y="3454401"/>
            <a:ext cx="185738" cy="931863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5" name="Group 157"/>
          <p:cNvGrpSpPr>
            <a:grpSpLocks/>
          </p:cNvGrpSpPr>
          <p:nvPr/>
        </p:nvGrpSpPr>
        <p:grpSpPr bwMode="auto">
          <a:xfrm rot="5064370">
            <a:off x="7759700" y="5803900"/>
            <a:ext cx="323850" cy="298450"/>
            <a:chOff x="4543" y="1341"/>
            <a:chExt cx="204" cy="188"/>
          </a:xfrm>
        </p:grpSpPr>
        <p:sp>
          <p:nvSpPr>
            <p:cNvPr id="26" name="Freeform 158"/>
            <p:cNvSpPr>
              <a:spLocks noChangeAspect="1"/>
            </p:cNvSpPr>
            <p:nvPr/>
          </p:nvSpPr>
          <p:spPr bwMode="auto">
            <a:xfrm>
              <a:off x="4550" y="1377"/>
              <a:ext cx="29" cy="92"/>
            </a:xfrm>
            <a:custGeom>
              <a:avLst/>
              <a:gdLst>
                <a:gd name="T0" fmla="*/ 5 w 58"/>
                <a:gd name="T1" fmla="*/ 90 h 184"/>
                <a:gd name="T2" fmla="*/ 2 w 58"/>
                <a:gd name="T3" fmla="*/ 52 h 184"/>
                <a:gd name="T4" fmla="*/ 15 w 58"/>
                <a:gd name="T5" fmla="*/ 5 h 184"/>
                <a:gd name="T6" fmla="*/ 28 w 58"/>
                <a:gd name="T7" fmla="*/ 24 h 184"/>
                <a:gd name="T8" fmla="*/ 26 w 58"/>
                <a:gd name="T9" fmla="*/ 49 h 184"/>
                <a:gd name="T10" fmla="*/ 14 w 58"/>
                <a:gd name="T11" fmla="*/ 85 h 184"/>
                <a:gd name="T12" fmla="*/ 5 w 58"/>
                <a:gd name="T13" fmla="*/ 9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84"/>
                <a:gd name="T23" fmla="*/ 58 w 58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84">
                  <a:moveTo>
                    <a:pt x="9" y="180"/>
                  </a:moveTo>
                  <a:cubicBezTo>
                    <a:pt x="4" y="169"/>
                    <a:pt x="0" y="132"/>
                    <a:pt x="4" y="104"/>
                  </a:cubicBezTo>
                  <a:cubicBezTo>
                    <a:pt x="8" y="76"/>
                    <a:pt x="23" y="18"/>
                    <a:pt x="31" y="9"/>
                  </a:cubicBezTo>
                  <a:cubicBezTo>
                    <a:pt x="39" y="0"/>
                    <a:pt x="52" y="33"/>
                    <a:pt x="55" y="48"/>
                  </a:cubicBezTo>
                  <a:cubicBezTo>
                    <a:pt x="58" y="63"/>
                    <a:pt x="57" y="78"/>
                    <a:pt x="52" y="98"/>
                  </a:cubicBezTo>
                  <a:cubicBezTo>
                    <a:pt x="47" y="118"/>
                    <a:pt x="34" y="156"/>
                    <a:pt x="27" y="170"/>
                  </a:cubicBezTo>
                  <a:cubicBezTo>
                    <a:pt x="20" y="184"/>
                    <a:pt x="13" y="178"/>
                    <a:pt x="9" y="18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rot="10800000" vert="eaVert" wrap="none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Arc 159"/>
            <p:cNvSpPr>
              <a:spLocks noChangeAspect="1"/>
            </p:cNvSpPr>
            <p:nvPr/>
          </p:nvSpPr>
          <p:spPr bwMode="auto">
            <a:xfrm rot="-10227555">
              <a:off x="4557" y="1365"/>
              <a:ext cx="31" cy="117"/>
            </a:xfrm>
            <a:custGeom>
              <a:avLst/>
              <a:gdLst>
                <a:gd name="T0" fmla="*/ 0 w 21600"/>
                <a:gd name="T1" fmla="*/ 0 h 42136"/>
                <a:gd name="T2" fmla="*/ 0 w 21600"/>
                <a:gd name="T3" fmla="*/ 0 h 42136"/>
                <a:gd name="T4" fmla="*/ 0 w 21600"/>
                <a:gd name="T5" fmla="*/ 0 h 421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136"/>
                <a:gd name="T11" fmla="*/ 21600 w 21600"/>
                <a:gd name="T12" fmla="*/ 42136 h 4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136" fill="none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</a:path>
                <a:path w="21600" h="42136" stroke="0" extrusionOk="0">
                  <a:moveTo>
                    <a:pt x="17743" y="42136"/>
                  </a:moveTo>
                  <a:cubicBezTo>
                    <a:pt x="7469" y="40271"/>
                    <a:pt x="0" y="31325"/>
                    <a:pt x="0" y="20883"/>
                  </a:cubicBezTo>
                  <a:cubicBezTo>
                    <a:pt x="-1" y="11079"/>
                    <a:pt x="6602" y="2504"/>
                    <a:pt x="16080" y="-1"/>
                  </a:cubicBezTo>
                  <a:lnTo>
                    <a:pt x="21600" y="20883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" name="Line 160"/>
            <p:cNvSpPr>
              <a:spLocks noChangeAspect="1" noChangeShapeType="1"/>
            </p:cNvSpPr>
            <p:nvPr/>
          </p:nvSpPr>
          <p:spPr bwMode="auto">
            <a:xfrm rot="11361452" flipV="1">
              <a:off x="4543" y="1434"/>
              <a:ext cx="190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61"/>
            <p:cNvSpPr>
              <a:spLocks noChangeAspect="1" noChangeShapeType="1"/>
            </p:cNvSpPr>
            <p:nvPr/>
          </p:nvSpPr>
          <p:spPr bwMode="auto">
            <a:xfrm rot="-10238548">
              <a:off x="4558" y="1341"/>
              <a:ext cx="189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Arc 162"/>
            <p:cNvSpPr>
              <a:spLocks noChangeAspect="1"/>
            </p:cNvSpPr>
            <p:nvPr/>
          </p:nvSpPr>
          <p:spPr bwMode="auto">
            <a:xfrm rot="-10238548">
              <a:off x="4551" y="1350"/>
              <a:ext cx="158" cy="164"/>
            </a:xfrm>
            <a:custGeom>
              <a:avLst/>
              <a:gdLst>
                <a:gd name="T0" fmla="*/ 1 w 21600"/>
                <a:gd name="T1" fmla="*/ 0 h 22435"/>
                <a:gd name="T2" fmla="*/ 1 w 21600"/>
                <a:gd name="T3" fmla="*/ 1 h 22435"/>
                <a:gd name="T4" fmla="*/ 0 w 21600"/>
                <a:gd name="T5" fmla="*/ 1 h 224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35"/>
                <a:gd name="T11" fmla="*/ 21600 w 21600"/>
                <a:gd name="T12" fmla="*/ 22435 h 224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35" fill="none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</a:path>
                <a:path w="21600" h="22435" stroke="0" extrusionOk="0">
                  <a:moveTo>
                    <a:pt x="18394" y="0"/>
                  </a:moveTo>
                  <a:cubicBezTo>
                    <a:pt x="20490" y="3404"/>
                    <a:pt x="21600" y="7324"/>
                    <a:pt x="21600" y="11322"/>
                  </a:cubicBezTo>
                  <a:cubicBezTo>
                    <a:pt x="21600" y="15236"/>
                    <a:pt x="20536" y="19078"/>
                    <a:pt x="18521" y="22434"/>
                  </a:cubicBezTo>
                  <a:lnTo>
                    <a:pt x="0" y="1132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31" name="Line 120"/>
          <p:cNvSpPr>
            <a:spLocks noChangeShapeType="1"/>
          </p:cNvSpPr>
          <p:nvPr/>
        </p:nvSpPr>
        <p:spPr bwMode="auto">
          <a:xfrm flipV="1">
            <a:off x="7391401" y="4876800"/>
            <a:ext cx="1973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9364663" y="47752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120"/>
          <p:cNvSpPr>
            <a:spLocks noChangeShapeType="1"/>
          </p:cNvSpPr>
          <p:nvPr/>
        </p:nvSpPr>
        <p:spPr bwMode="auto">
          <a:xfrm>
            <a:off x="7391400" y="4784726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20"/>
          <p:cNvSpPr>
            <a:spLocks noChangeShapeType="1"/>
          </p:cNvSpPr>
          <p:nvPr/>
        </p:nvSpPr>
        <p:spPr bwMode="auto">
          <a:xfrm flipV="1">
            <a:off x="8212139" y="4208463"/>
            <a:ext cx="1158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20"/>
          <p:cNvSpPr>
            <a:spLocks noChangeShapeType="1"/>
          </p:cNvSpPr>
          <p:nvPr/>
        </p:nvSpPr>
        <p:spPr bwMode="auto">
          <a:xfrm>
            <a:off x="9380538" y="4122738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120"/>
          <p:cNvSpPr>
            <a:spLocks noChangeShapeType="1"/>
          </p:cNvSpPr>
          <p:nvPr/>
        </p:nvSpPr>
        <p:spPr bwMode="auto">
          <a:xfrm>
            <a:off x="8220075" y="4116388"/>
            <a:ext cx="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Oval 124"/>
          <p:cNvSpPr>
            <a:spLocks noChangeArrowheads="1"/>
          </p:cNvSpPr>
          <p:nvPr/>
        </p:nvSpPr>
        <p:spPr bwMode="auto">
          <a:xfrm>
            <a:off x="7321550" y="4437063"/>
            <a:ext cx="127000" cy="127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8" name="AutoShape 66"/>
          <p:cNvSpPr>
            <a:spLocks noChangeArrowheads="1"/>
          </p:cNvSpPr>
          <p:nvPr/>
        </p:nvSpPr>
        <p:spPr bwMode="auto">
          <a:xfrm rot="-1984899">
            <a:off x="6872289" y="4732338"/>
            <a:ext cx="287337" cy="322262"/>
          </a:xfrm>
          <a:prstGeom prst="flowChartConnector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un 38"/>
          <p:cNvSpPr/>
          <p:nvPr/>
        </p:nvSpPr>
        <p:spPr bwMode="auto">
          <a:xfrm>
            <a:off x="9601200" y="4275138"/>
            <a:ext cx="381000" cy="381000"/>
          </a:xfrm>
          <a:prstGeom prst="sun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Maps</a:t>
            </a:r>
            <a:endParaRPr lang="en-GB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World-space ties the two passes together.</a:t>
            </a:r>
          </a:p>
        </p:txBody>
      </p:sp>
      <p:pic>
        <p:nvPicPr>
          <p:cNvPr id="174084" name="Picture 4" descr="Fig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4" y="2232026"/>
            <a:ext cx="8778875" cy="35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pic>
        <p:nvPicPr>
          <p:cNvPr id="377859" name="Picture 3" descr="D:\stefan\talk\pics\bench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386138"/>
            <a:ext cx="4324350" cy="2862262"/>
          </a:xfrm>
          <a:prstGeom prst="rect">
            <a:avLst/>
          </a:prstGeom>
          <a:noFill/>
        </p:spPr>
      </p:pic>
      <p:pic>
        <p:nvPicPr>
          <p:cNvPr id="377860" name="Picture 4" descr="D:\stefan\talk\pics\benchmap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1828800"/>
            <a:ext cx="3311525" cy="2870200"/>
          </a:xfrm>
          <a:prstGeom prst="rect">
            <a:avLst/>
          </a:prstGeom>
          <a:noFill/>
        </p:spPr>
      </p:pic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Shadow map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6858000" y="2971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400">
                <a:latin typeface="Times New Roman" pitchFamily="18" charset="0"/>
              </a:rPr>
              <a:t>Final scene</a:t>
            </a:r>
            <a:endParaRPr lang="en-GB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4" name="Picture 4" descr="D:\stefan\talk\pics\benchma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3048000"/>
            <a:ext cx="2703512" cy="2343150"/>
          </a:xfrm>
          <a:prstGeom prst="rect">
            <a:avLst/>
          </a:prstGeom>
          <a:noFill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 Maps</a:t>
            </a:r>
            <a:endParaRPr lang="en-GB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Hardware implementation</a:t>
            </a:r>
          </a:p>
          <a:p>
            <a:pPr lvl="1"/>
            <a:r>
              <a:rPr lang="en-US" sz="2400" dirty="0"/>
              <a:t>Render scene to z-buffer (light source view)</a:t>
            </a:r>
          </a:p>
          <a:p>
            <a:pPr lvl="2"/>
            <a:r>
              <a:rPr lang="en-US" sz="2000" dirty="0" err="1"/>
              <a:t>Depthbuffer</a:t>
            </a:r>
            <a:r>
              <a:rPr lang="en-US" sz="2000" dirty="0"/>
              <a:t>-to-texture copy</a:t>
            </a:r>
          </a:p>
          <a:p>
            <a:pPr lvl="2"/>
            <a:r>
              <a:rPr lang="en-US" sz="2000" dirty="0" err="1"/>
              <a:t>RenderTexture</a:t>
            </a:r>
            <a:r>
              <a:rPr lang="en-US" sz="2000" dirty="0"/>
              <a:t> with FBO</a:t>
            </a:r>
          </a:p>
          <a:p>
            <a:pPr lvl="1"/>
            <a:r>
              <a:rPr lang="en-GB" sz="2400" dirty="0"/>
              <a:t>Depth values of front most pixels</a:t>
            </a:r>
          </a:p>
          <a:p>
            <a:pPr lvl="2"/>
            <a:r>
              <a:rPr lang="en-GB" sz="2000" dirty="0"/>
              <a:t>These are the first </a:t>
            </a:r>
            <a:r>
              <a:rPr lang="en-GB" sz="2000" dirty="0" err="1"/>
              <a:t>occluders</a:t>
            </a:r>
            <a:endParaRPr lang="en-GB" sz="2000" dirty="0"/>
          </a:p>
          <a:p>
            <a:pPr lvl="1"/>
            <a:r>
              <a:rPr lang="en-GB" dirty="0"/>
              <a:t>Issues:</a:t>
            </a:r>
          </a:p>
          <a:p>
            <a:pPr lvl="2"/>
            <a:r>
              <a:rPr lang="en-GB" dirty="0"/>
              <a:t>How do we sample / filter?</a:t>
            </a:r>
          </a:p>
          <a:p>
            <a:pPr lvl="2"/>
            <a:r>
              <a:rPr lang="en-GB" dirty="0"/>
              <a:t>How do we test?</a:t>
            </a:r>
          </a:p>
          <a:p>
            <a:pPr lvl="2"/>
            <a:r>
              <a:rPr lang="en-GB" dirty="0"/>
              <a:t>Transformations?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1531</TotalTime>
  <Words>3371</Words>
  <Application>Microsoft Office PowerPoint</Application>
  <PresentationFormat>Widescreen</PresentationFormat>
  <Paragraphs>677</Paragraphs>
  <Slides>118</Slides>
  <Notes>28</Notes>
  <HiddenSlides>1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8" baseType="lpstr">
      <vt:lpstr>Arial</vt:lpstr>
      <vt:lpstr>Arial Black</vt:lpstr>
      <vt:lpstr>Roboto</vt:lpstr>
      <vt:lpstr>Symbol</vt:lpstr>
      <vt:lpstr>Tahoma</vt:lpstr>
      <vt:lpstr>Times New Roman</vt:lpstr>
      <vt:lpstr>Wingdings</vt:lpstr>
      <vt:lpstr>OSU_BrutusCrawfis</vt:lpstr>
      <vt:lpstr>Photo Editor Photo</vt:lpstr>
      <vt:lpstr>Equation</vt:lpstr>
      <vt:lpstr>Games and Animation  Shadows</vt:lpstr>
      <vt:lpstr>Shadows can be Wonderful!</vt:lpstr>
      <vt:lpstr>Importance of Shadows</vt:lpstr>
      <vt:lpstr>Importance of Shadows</vt:lpstr>
      <vt:lpstr>Importance of Shadows</vt:lpstr>
      <vt:lpstr>Importance of Shadows</vt:lpstr>
      <vt:lpstr>Importance of Shadows</vt:lpstr>
      <vt:lpstr>Importance of Shadows</vt:lpstr>
      <vt:lpstr>Importance of Shadows</vt:lpstr>
      <vt:lpstr>Can be Lost w/o Shadows</vt:lpstr>
      <vt:lpstr>Definition</vt:lpstr>
      <vt:lpstr>Terminology</vt:lpstr>
      <vt:lpstr>Terminology</vt:lpstr>
      <vt:lpstr>Definition: Shadow Volume</vt:lpstr>
      <vt:lpstr>Hard and soft shadows</vt:lpstr>
      <vt:lpstr>Soft Shadows</vt:lpstr>
      <vt:lpstr>Hard shadow creation</vt:lpstr>
      <vt:lpstr>Soft shadow creation</vt:lpstr>
      <vt:lpstr>Issues Affecting Shadows</vt:lpstr>
      <vt:lpstr>Current Shadow Methods</vt:lpstr>
      <vt:lpstr>Sharp Shadows</vt:lpstr>
      <vt:lpstr>Soft Shadows</vt:lpstr>
      <vt:lpstr>Approaches</vt:lpstr>
      <vt:lpstr>Shadows and Illumination</vt:lpstr>
      <vt:lpstr>Shadows and Illumination</vt:lpstr>
      <vt:lpstr>Shadows and Rendering Pipeline</vt:lpstr>
      <vt:lpstr>Shadows and Illumination</vt:lpstr>
      <vt:lpstr>Masking and Shadows</vt:lpstr>
      <vt:lpstr>Negative Light</vt:lpstr>
      <vt:lpstr>Negative Light</vt:lpstr>
      <vt:lpstr>Positive Light w/ Forward Rendering</vt:lpstr>
      <vt:lpstr>Real-Time Rendering  Ad-hoc Shadows</vt:lpstr>
      <vt:lpstr>Ad-Hoc and Custom Shadows</vt:lpstr>
      <vt:lpstr>Fake Proxy Shadow</vt:lpstr>
      <vt:lpstr>Blob Shadows</vt:lpstr>
      <vt:lpstr>Fake Proxy Shadow</vt:lpstr>
      <vt:lpstr>Fake Proxy Shadow</vt:lpstr>
      <vt:lpstr>Fake Proxy Shadow</vt:lpstr>
      <vt:lpstr>Fake Proxy Shadow</vt:lpstr>
      <vt:lpstr>Fake Proxy Shadow</vt:lpstr>
      <vt:lpstr>Projected Occluder</vt:lpstr>
      <vt:lpstr>Projected Occluder</vt:lpstr>
      <vt:lpstr>Projected Occluder</vt:lpstr>
      <vt:lpstr>Projected Occluder</vt:lpstr>
      <vt:lpstr>Projected Occluder</vt:lpstr>
      <vt:lpstr>Projected Occluder</vt:lpstr>
      <vt:lpstr>Projected Occluder </vt:lpstr>
      <vt:lpstr>Projected Shadow Texture</vt:lpstr>
      <vt:lpstr>Projective Textures</vt:lpstr>
      <vt:lpstr>Perspective-Correct Texturing</vt:lpstr>
      <vt:lpstr>Perspective-Correct Texturing</vt:lpstr>
      <vt:lpstr>Visualizing the Problem</vt:lpstr>
      <vt:lpstr>Perspective-Correct Texturing</vt:lpstr>
      <vt:lpstr>Projective Textures</vt:lpstr>
      <vt:lpstr>Projective Textures</vt:lpstr>
      <vt:lpstr>Projective Textures</vt:lpstr>
      <vt:lpstr>Projective Texture Shadows</vt:lpstr>
      <vt:lpstr>Projective Texture Shadows</vt:lpstr>
      <vt:lpstr>Projective Texture Shadows</vt:lpstr>
      <vt:lpstr>Ad-Hoc Shadow Summary</vt:lpstr>
      <vt:lpstr>Games and Animation  Self-Shadowing</vt:lpstr>
      <vt:lpstr>Self-Shadow Algorithms</vt:lpstr>
      <vt:lpstr>Self-Shadowing</vt:lpstr>
      <vt:lpstr>Self-Shadowing</vt:lpstr>
      <vt:lpstr>Self-Shadowing</vt:lpstr>
      <vt:lpstr>Pre-computed Illumination</vt:lpstr>
      <vt:lpstr>Radiosity</vt:lpstr>
      <vt:lpstr>Radiosity</vt:lpstr>
      <vt:lpstr>Pre-computed Illumination</vt:lpstr>
      <vt:lpstr>Ambient Occlusion</vt:lpstr>
      <vt:lpstr>Ambient Occlusion</vt:lpstr>
      <vt:lpstr>General Idea</vt:lpstr>
      <vt:lpstr>2-Hemisphere Lighting</vt:lpstr>
      <vt:lpstr>Area Light Shadows</vt:lpstr>
      <vt:lpstr>Ambient Occlusion</vt:lpstr>
      <vt:lpstr>Occlusion Representations</vt:lpstr>
      <vt:lpstr>2-Hemisphere Lighting</vt:lpstr>
      <vt:lpstr>Occlusion Factor Absent</vt:lpstr>
      <vt:lpstr>Occlusion Factor Present</vt:lpstr>
      <vt:lpstr>Occlusion Factor Absent</vt:lpstr>
      <vt:lpstr>Occlusion Factor Present</vt:lpstr>
      <vt:lpstr>Occlusion Factor Absent</vt:lpstr>
      <vt:lpstr>Occlusion Factor Present</vt:lpstr>
      <vt:lpstr>Occlusion Extensions</vt:lpstr>
      <vt:lpstr>Occlusion Extensions</vt:lpstr>
      <vt:lpstr>Surface Response</vt:lpstr>
      <vt:lpstr>No Shadow</vt:lpstr>
      <vt:lpstr>Shadow</vt:lpstr>
      <vt:lpstr>Shadow + Inter-Reflection</vt:lpstr>
      <vt:lpstr>Ambient Occlusion Example</vt:lpstr>
      <vt:lpstr>Ambient Occlusion Example</vt:lpstr>
      <vt:lpstr>Self-Occlusion Summary</vt:lpstr>
      <vt:lpstr>Games and Animation  Shadow Maps</vt:lpstr>
      <vt:lpstr>Shadow Maps</vt:lpstr>
      <vt:lpstr>Shadow Maps</vt:lpstr>
      <vt:lpstr>Shadow Maps</vt:lpstr>
      <vt:lpstr>Shadow Maps</vt:lpstr>
      <vt:lpstr>Shadow Maps</vt:lpstr>
      <vt:lpstr>Shadow Maps</vt:lpstr>
      <vt:lpstr>Shadow Maps</vt:lpstr>
      <vt:lpstr>Aliasing in Shadow Maps</vt:lpstr>
      <vt:lpstr>Aliasing error</vt:lpstr>
      <vt:lpstr>Aliasing error</vt:lpstr>
      <vt:lpstr>Aliasing error</vt:lpstr>
      <vt:lpstr>Aliasing error</vt:lpstr>
      <vt:lpstr>Aliasing error</vt:lpstr>
      <vt:lpstr>Aliasing error</vt:lpstr>
      <vt:lpstr>Aliasing error</vt:lpstr>
      <vt:lpstr>Shadow Maps</vt:lpstr>
      <vt:lpstr>Shadow Maps</vt:lpstr>
      <vt:lpstr>Shadow Maps</vt:lpstr>
      <vt:lpstr>Shadow Maps</vt:lpstr>
      <vt:lpstr>Shadow Maps</vt:lpstr>
      <vt:lpstr>Shadow Maps</vt:lpstr>
      <vt:lpstr>Shadow Maps and Alpha Testing</vt:lpstr>
      <vt:lpstr>Shadow Maps</vt:lpstr>
      <vt:lpstr>Cascaded Shadow Maps</vt:lpstr>
      <vt:lpstr>Cascaded Shadow Maps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Animation  Shadows</dc:title>
  <dc:creator>Roger Crawfis</dc:creator>
  <cp:lastModifiedBy>Roger Crawfis</cp:lastModifiedBy>
  <cp:revision>7</cp:revision>
  <dcterms:created xsi:type="dcterms:W3CDTF">2021-10-13T11:26:45Z</dcterms:created>
  <dcterms:modified xsi:type="dcterms:W3CDTF">2021-10-14T12:58:43Z</dcterms:modified>
</cp:coreProperties>
</file>