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sldIdLst>
    <p:sldId id="256" r:id="rId2"/>
    <p:sldId id="257" r:id="rId3"/>
    <p:sldId id="515" r:id="rId4"/>
    <p:sldId id="516" r:id="rId5"/>
    <p:sldId id="517" r:id="rId6"/>
    <p:sldId id="518" r:id="rId7"/>
    <p:sldId id="519" r:id="rId8"/>
    <p:sldId id="520" r:id="rId9"/>
    <p:sldId id="525" r:id="rId10"/>
    <p:sldId id="526" r:id="rId11"/>
    <p:sldId id="527" r:id="rId12"/>
    <p:sldId id="528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2F4C57-3517-40AF-9995-5999DFF9CC28}" v="5" dt="2021-10-06T17:38:46.0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84606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awfis" userId="cae47c17a1b59b77" providerId="LiveId" clId="{6D2F4C57-3517-40AF-9995-5999DFF9CC28}"/>
    <pc:docChg chg="custSel addSld modSld">
      <pc:chgData name="Roger Crawfis" userId="cae47c17a1b59b77" providerId="LiveId" clId="{6D2F4C57-3517-40AF-9995-5999DFF9CC28}" dt="2021-10-12T17:28:45.403" v="1649" actId="27636"/>
      <pc:docMkLst>
        <pc:docMk/>
      </pc:docMkLst>
      <pc:sldChg chg="modSp mod">
        <pc:chgData name="Roger Crawfis" userId="cae47c17a1b59b77" providerId="LiveId" clId="{6D2F4C57-3517-40AF-9995-5999DFF9CC28}" dt="2021-10-06T17:31:57.251" v="5" actId="20577"/>
        <pc:sldMkLst>
          <pc:docMk/>
          <pc:sldMk cId="0" sldId="256"/>
        </pc:sldMkLst>
        <pc:spChg chg="mod">
          <ac:chgData name="Roger Crawfis" userId="cae47c17a1b59b77" providerId="LiveId" clId="{6D2F4C57-3517-40AF-9995-5999DFF9CC28}" dt="2021-10-06T17:31:57.251" v="5" actId="20577"/>
          <ac:spMkLst>
            <pc:docMk/>
            <pc:sldMk cId="0" sldId="256"/>
            <ac:spMk id="2050" creationId="{00000000-0000-0000-0000-000000000000}"/>
          </ac:spMkLst>
        </pc:spChg>
      </pc:sldChg>
      <pc:sldChg chg="modSp mod">
        <pc:chgData name="Roger Crawfis" userId="cae47c17a1b59b77" providerId="LiveId" clId="{6D2F4C57-3517-40AF-9995-5999DFF9CC28}" dt="2021-10-12T17:28:45.403" v="1649" actId="27636"/>
        <pc:sldMkLst>
          <pc:docMk/>
          <pc:sldMk cId="0" sldId="257"/>
        </pc:sldMkLst>
        <pc:spChg chg="mod">
          <ac:chgData name="Roger Crawfis" userId="cae47c17a1b59b77" providerId="LiveId" clId="{6D2F4C57-3517-40AF-9995-5999DFF9CC28}" dt="2021-10-12T12:06:13.179" v="49" actId="20577"/>
          <ac:spMkLst>
            <pc:docMk/>
            <pc:sldMk cId="0" sldId="257"/>
            <ac:spMk id="4098" creationId="{00000000-0000-0000-0000-000000000000}"/>
          </ac:spMkLst>
        </pc:spChg>
        <pc:spChg chg="mod">
          <ac:chgData name="Roger Crawfis" userId="cae47c17a1b59b77" providerId="LiveId" clId="{6D2F4C57-3517-40AF-9995-5999DFF9CC28}" dt="2021-10-12T17:28:45.403" v="1649" actId="27636"/>
          <ac:spMkLst>
            <pc:docMk/>
            <pc:sldMk cId="0" sldId="257"/>
            <ac:spMk id="4099" creationId="{00000000-0000-0000-0000-000000000000}"/>
          </ac:spMkLst>
        </pc:spChg>
      </pc:sldChg>
      <pc:sldChg chg="modSp mod">
        <pc:chgData name="Roger Crawfis" userId="cae47c17a1b59b77" providerId="LiveId" clId="{6D2F4C57-3517-40AF-9995-5999DFF9CC28}" dt="2021-10-12T12:20:17.319" v="584" actId="20577"/>
        <pc:sldMkLst>
          <pc:docMk/>
          <pc:sldMk cId="0" sldId="515"/>
        </pc:sldMkLst>
        <pc:spChg chg="mod">
          <ac:chgData name="Roger Crawfis" userId="cae47c17a1b59b77" providerId="LiveId" clId="{6D2F4C57-3517-40AF-9995-5999DFF9CC28}" dt="2021-10-12T12:20:17.319" v="584" actId="20577"/>
          <ac:spMkLst>
            <pc:docMk/>
            <pc:sldMk cId="0" sldId="515"/>
            <ac:spMk id="575491" creationId="{1512FBF4-CD1E-4076-A2C8-04C98D514248}"/>
          </ac:spMkLst>
        </pc:spChg>
      </pc:sldChg>
      <pc:sldChg chg="modSp mod">
        <pc:chgData name="Roger Crawfis" userId="cae47c17a1b59b77" providerId="LiveId" clId="{6D2F4C57-3517-40AF-9995-5999DFF9CC28}" dt="2021-10-12T14:31:30.784" v="663" actId="20577"/>
        <pc:sldMkLst>
          <pc:docMk/>
          <pc:sldMk cId="0" sldId="520"/>
        </pc:sldMkLst>
        <pc:spChg chg="mod">
          <ac:chgData name="Roger Crawfis" userId="cae47c17a1b59b77" providerId="LiveId" clId="{6D2F4C57-3517-40AF-9995-5999DFF9CC28}" dt="2021-10-12T14:31:30.784" v="663" actId="20577"/>
          <ac:spMkLst>
            <pc:docMk/>
            <pc:sldMk cId="0" sldId="520"/>
            <ac:spMk id="580611" creationId="{20A00580-5303-4B0A-ADE1-84007414E944}"/>
          </ac:spMkLst>
        </pc:spChg>
      </pc:sldChg>
      <pc:sldChg chg="modSp mod">
        <pc:chgData name="Roger Crawfis" userId="cae47c17a1b59b77" providerId="LiveId" clId="{6D2F4C57-3517-40AF-9995-5999DFF9CC28}" dt="2021-10-06T17:38:46.036" v="28" actId="1076"/>
        <pc:sldMkLst>
          <pc:docMk/>
          <pc:sldMk cId="173830077" sldId="526"/>
        </pc:sldMkLst>
        <pc:spChg chg="mod">
          <ac:chgData name="Roger Crawfis" userId="cae47c17a1b59b77" providerId="LiveId" clId="{6D2F4C57-3517-40AF-9995-5999DFF9CC28}" dt="2021-10-06T17:38:37.390" v="27" actId="15"/>
          <ac:spMkLst>
            <pc:docMk/>
            <pc:sldMk cId="173830077" sldId="526"/>
            <ac:spMk id="3" creationId="{43732BB7-D152-447C-A669-9C02A1D9F943}"/>
          </ac:spMkLst>
        </pc:spChg>
        <pc:picChg chg="mod">
          <ac:chgData name="Roger Crawfis" userId="cae47c17a1b59b77" providerId="LiveId" clId="{6D2F4C57-3517-40AF-9995-5999DFF9CC28}" dt="2021-10-06T17:38:46.036" v="28" actId="1076"/>
          <ac:picMkLst>
            <pc:docMk/>
            <pc:sldMk cId="173830077" sldId="526"/>
            <ac:picMk id="1028" creationId="{0F8FA3C8-E07B-488D-8B0A-118E6219608C}"/>
          </ac:picMkLst>
        </pc:picChg>
      </pc:sldChg>
      <pc:sldChg chg="modSp new mod chgLayout">
        <pc:chgData name="Roger Crawfis" userId="cae47c17a1b59b77" providerId="LiveId" clId="{6D2F4C57-3517-40AF-9995-5999DFF9CC28}" dt="2021-10-12T16:28:33.709" v="1134" actId="700"/>
        <pc:sldMkLst>
          <pc:docMk/>
          <pc:sldMk cId="3475934743" sldId="527"/>
        </pc:sldMkLst>
        <pc:spChg chg="mod ord">
          <ac:chgData name="Roger Crawfis" userId="cae47c17a1b59b77" providerId="LiveId" clId="{6D2F4C57-3517-40AF-9995-5999DFF9CC28}" dt="2021-10-12T16:28:33.709" v="1134" actId="700"/>
          <ac:spMkLst>
            <pc:docMk/>
            <pc:sldMk cId="3475934743" sldId="527"/>
            <ac:spMk id="2" creationId="{DEB6C0B6-230E-4E86-8B90-09AE8C33A5A0}"/>
          </ac:spMkLst>
        </pc:spChg>
        <pc:spChg chg="mod ord">
          <ac:chgData name="Roger Crawfis" userId="cae47c17a1b59b77" providerId="LiveId" clId="{6D2F4C57-3517-40AF-9995-5999DFF9CC28}" dt="2021-10-12T16:28:33.709" v="1134" actId="700"/>
          <ac:spMkLst>
            <pc:docMk/>
            <pc:sldMk cId="3475934743" sldId="527"/>
            <ac:spMk id="3" creationId="{5755700E-40C2-4B70-94DB-577F61274013}"/>
          </ac:spMkLst>
        </pc:spChg>
      </pc:sldChg>
      <pc:sldChg chg="modSp new mod">
        <pc:chgData name="Roger Crawfis" userId="cae47c17a1b59b77" providerId="LiveId" clId="{6D2F4C57-3517-40AF-9995-5999DFF9CC28}" dt="2021-10-12T16:31:31.597" v="1611" actId="20577"/>
        <pc:sldMkLst>
          <pc:docMk/>
          <pc:sldMk cId="362496576" sldId="528"/>
        </pc:sldMkLst>
        <pc:spChg chg="mod">
          <ac:chgData name="Roger Crawfis" userId="cae47c17a1b59b77" providerId="LiveId" clId="{6D2F4C57-3517-40AF-9995-5999DFF9CC28}" dt="2021-10-12T16:28:44.282" v="1155" actId="20577"/>
          <ac:spMkLst>
            <pc:docMk/>
            <pc:sldMk cId="362496576" sldId="528"/>
            <ac:spMk id="2" creationId="{AAE7100A-63A5-421A-B427-E1447803C518}"/>
          </ac:spMkLst>
        </pc:spChg>
        <pc:spChg chg="mod">
          <ac:chgData name="Roger Crawfis" userId="cae47c17a1b59b77" providerId="LiveId" clId="{6D2F4C57-3517-40AF-9995-5999DFF9CC28}" dt="2021-10-12T16:31:31.597" v="1611" actId="20577"/>
          <ac:spMkLst>
            <pc:docMk/>
            <pc:sldMk cId="362496576" sldId="528"/>
            <ac:spMk id="3" creationId="{F6A4B5AE-EBF7-4340-9AE0-7FB9D380D2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28170F3-AA36-4B1B-8FEE-526D6D64C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1600" y="947736"/>
            <a:ext cx="11988800" cy="4483100"/>
            <a:chOff x="0" y="592"/>
            <a:chExt cx="5664" cy="2824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89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435" y="592"/>
              <a:ext cx="4893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pic>
        <p:nvPicPr>
          <p:cNvPr id="9" name="Picture 12" descr="brutus w_ty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144000" y="1524001"/>
            <a:ext cx="28448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F0967D-37C4-4C31-92F0-B6755DFA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5DB4E-9ADC-40FB-B05F-15DCFD62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18094-0350-400A-B16E-03287A157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94DFB-D5A3-4D90-A69E-E1609B56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FD08-C512-4AE2-96D1-B4C6704C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1DD40-55A3-45BF-8B80-33B3902B9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24427-5AE0-44E7-A370-FAC78F955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C10B-EAC1-4E01-9B56-32863A2F8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FEFAF-49D4-4227-BE16-158378E7E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FB70-8254-4060-9370-57E33D617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60DD5-CB3D-4645-B9AB-C8B736A88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rgbClr val="AEAEA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94932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pitchFamily="34" charset="0"/>
              </a:defRPr>
            </a:lvl1pPr>
          </a:lstStyle>
          <a:p>
            <a:pPr>
              <a:defRPr/>
            </a:pPr>
            <a:fld id="{367898CF-4241-424D-B22C-001CC68ECF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11" descr="brutus w_typ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347200" y="152400"/>
            <a:ext cx="2032000" cy="107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A0808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unity.com/shader-grap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0ZlwiXP48I" TargetMode="External"/><Relationship Id="rId4" Type="http://schemas.openxmlformats.org/officeDocument/2006/relationships/hyperlink" Target="https://i.ytimg.com/vi/o0ZlwiXP48I/maxresdefault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27164"/>
            <a:ext cx="10160000" cy="1609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Games and Animation</a:t>
            </a:r>
            <a:br>
              <a:rPr lang="en-US" dirty="0"/>
            </a:br>
            <a:r>
              <a:rPr lang="en-US" dirty="0"/>
              <a:t>	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Shader Graphs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CSE 3541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3600" dirty="0"/>
              <a:t>Prof. Roger Crawfis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C299-BB98-4FB5-88FF-379E99EB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Unity’s Shader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32BB7-D152-447C-A669-9C02A1D9F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Programming for Shaders:</a:t>
            </a:r>
          </a:p>
          <a:p>
            <a:pPr marL="400050" lvl="1" indent="0">
              <a:buNone/>
            </a:pPr>
            <a:r>
              <a:rPr lang="en-US" dirty="0">
                <a:hlinkClick r:id="rId2"/>
              </a:rPr>
              <a:t>https://unity.com/shader-graph</a:t>
            </a:r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F8FA3C8-E07B-488D-8B0A-118E6219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98" y="2810946"/>
            <a:ext cx="5918201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760784-4938-4542-A41C-E2EBA6794C6C}"/>
              </a:ext>
            </a:extLst>
          </p:cNvPr>
          <p:cNvSpPr txBox="1"/>
          <p:nvPr/>
        </p:nvSpPr>
        <p:spPr>
          <a:xfrm>
            <a:off x="524570" y="6260068"/>
            <a:ext cx="11142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https://i.ytimg.com/vi/o0ZlwiXP48I/maxresdefault.jpg</a:t>
            </a:r>
            <a:r>
              <a:rPr lang="en-US" dirty="0"/>
              <a:t>, from </a:t>
            </a:r>
            <a:r>
              <a:rPr lang="en-US" dirty="0">
                <a:hlinkClick r:id="rId5"/>
              </a:rPr>
              <a:t>https://www.youtube.com/watch?v=o0ZlwiXP48I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83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6C0B6-230E-4E86-8B90-09AE8C33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Shaders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5700E-40C2-4B70-94DB-577F6127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CSE 5542 - Real-Time Rendering</a:t>
            </a:r>
          </a:p>
          <a:p>
            <a:pPr lvl="1"/>
            <a:r>
              <a:rPr lang="en-US" sz="2400" dirty="0"/>
              <a:t>Typically, OpenGL (WebGL)</a:t>
            </a:r>
          </a:p>
          <a:p>
            <a:r>
              <a:rPr lang="en-US" sz="2800" dirty="0"/>
              <a:t>Unity Shader language: </a:t>
            </a:r>
            <a:r>
              <a:rPr lang="en-US" sz="2800" dirty="0" err="1"/>
              <a:t>ShaderLab</a:t>
            </a:r>
            <a:r>
              <a:rPr lang="en-US" sz="2800" dirty="0"/>
              <a:t>, also </a:t>
            </a:r>
            <a:r>
              <a:rPr lang="en-US" sz="2800" dirty="0" err="1"/>
              <a:t>HLSL,OpenGL</a:t>
            </a:r>
            <a:endParaRPr lang="en-US" sz="2800" dirty="0"/>
          </a:p>
          <a:p>
            <a:r>
              <a:rPr lang="en-US" sz="2800" dirty="0"/>
              <a:t>Microsoft’s shading language: HLSL</a:t>
            </a:r>
          </a:p>
          <a:p>
            <a:r>
              <a:rPr lang="en-US" sz="2800" dirty="0"/>
              <a:t>Apple’s shading language: Metal</a:t>
            </a:r>
          </a:p>
          <a:p>
            <a:r>
              <a:rPr lang="en-US" sz="2800" dirty="0"/>
              <a:t>Other’s: Houdini VEX, Gelato’s, Vulkan, DirectX Raytracing</a:t>
            </a:r>
          </a:p>
          <a:p>
            <a:endParaRPr lang="en-US" sz="2800" dirty="0"/>
          </a:p>
          <a:p>
            <a:r>
              <a:rPr lang="en-US" sz="2800" dirty="0"/>
              <a:t>Requires deep knowledge of hardware to make efficient. Shader variants typically exist for different hardware.</a:t>
            </a:r>
          </a:p>
        </p:txBody>
      </p:sp>
    </p:spTree>
    <p:extLst>
      <p:ext uri="{BB962C8B-B14F-4D97-AF65-F5344CB8AC3E}">
        <p14:creationId xmlns:p14="http://schemas.microsoft.com/office/powerpoint/2010/main" val="3475934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100A-63A5-421A-B427-E1447803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Shader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B5AE-EBF7-4340-9AE0-7FB9D380D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 Rendering</a:t>
            </a:r>
          </a:p>
          <a:p>
            <a:pPr lvl="1"/>
            <a:r>
              <a:rPr lang="en-US" dirty="0"/>
              <a:t>Rasterize each primitive into fragments and run the shader associated with the fragment to set the pixel color (if visible).</a:t>
            </a:r>
          </a:p>
          <a:p>
            <a:r>
              <a:rPr lang="en-US" dirty="0"/>
              <a:t>Deferred Rendering (simplified)</a:t>
            </a:r>
          </a:p>
          <a:p>
            <a:pPr lvl="1"/>
            <a:r>
              <a:rPr lang="en-US" dirty="0"/>
              <a:t>Rasterize each primitive into fragments and perform the z-test only. Store a shader ID with each fragment.</a:t>
            </a:r>
          </a:p>
          <a:p>
            <a:pPr lvl="1"/>
            <a:r>
              <a:rPr lang="en-US" dirty="0"/>
              <a:t>Once all primitives have been rasterized, go over the image and run the shader associated with each pixel / sample.</a:t>
            </a:r>
          </a:p>
          <a:p>
            <a:r>
              <a:rPr lang="en-US" dirty="0"/>
              <a:t>Choice may be at the hardware level (ARM vs. </a:t>
            </a:r>
            <a:r>
              <a:rPr lang="en-US" dirty="0" err="1"/>
              <a:t>nVidia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49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More Complex Lighting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Diffuse and Specular shading can get quite complex.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Phong</a:t>
            </a:r>
            <a:r>
              <a:rPr lang="en-US" sz="2800" dirty="0"/>
              <a:t> and </a:t>
            </a:r>
            <a:r>
              <a:rPr lang="en-US" sz="2800" dirty="0" err="1"/>
              <a:t>Gouraud</a:t>
            </a:r>
            <a:r>
              <a:rPr lang="en-US" sz="2800" dirty="0"/>
              <a:t> shading models are more ad-hoc.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Other models take into account microfacets and sub-surface scattering.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Cook-Torrance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Torrance-Sparrow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Oren-</a:t>
            </a:r>
            <a:r>
              <a:rPr lang="en-US" sz="2400" dirty="0" err="1"/>
              <a:t>Nayer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Ward anisotropic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Light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Still being worked on </a:t>
            </a:r>
            <a:r>
              <a:rPr lang="en-US" sz="2400" dirty="0" err="1"/>
              <a:t>Heitz</a:t>
            </a:r>
            <a:r>
              <a:rPr lang="en-US" sz="2400" dirty="0"/>
              <a:t> 2016, </a:t>
            </a:r>
            <a:r>
              <a:rPr lang="en-US" sz="2400" dirty="0" err="1"/>
              <a:t>Kulla</a:t>
            </a:r>
            <a:r>
              <a:rPr lang="en-US" sz="2400" dirty="0"/>
              <a:t> &amp; </a:t>
            </a:r>
            <a:r>
              <a:rPr lang="en-US" sz="2400" dirty="0" err="1"/>
              <a:t>Conty</a:t>
            </a:r>
            <a:r>
              <a:rPr lang="en-US" sz="2400" dirty="0"/>
              <a:t> 2017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Photogrammetry measures the radiance across a real surface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Physically-Based Rendering (PBR) is not a model, but an idea.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>
            <a:extLst>
              <a:ext uri="{FF2B5EF4-FFF2-40B4-BE49-F238E27FC236}">
                <a16:creationId xmlns:a16="http://schemas.microsoft.com/office/drawing/2014/main" id="{54E25D0F-C228-4AE0-B213-F177A3061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Shaders</a:t>
            </a:r>
          </a:p>
        </p:txBody>
      </p:sp>
      <p:sp>
        <p:nvSpPr>
          <p:cNvPr id="575491" name="Rectangle 3">
            <a:extLst>
              <a:ext uri="{FF2B5EF4-FFF2-40B4-BE49-F238E27FC236}">
                <a16:creationId xmlns:a16="http://schemas.microsoft.com/office/drawing/2014/main" id="{1512FBF4-CD1E-4076-A2C8-04C98D5142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Local illumination quite complex</a:t>
            </a:r>
          </a:p>
          <a:p>
            <a:pPr lvl="1"/>
            <a:r>
              <a:rPr lang="en-US" altLang="en-US" sz="1800" dirty="0"/>
              <a:t>Reflectance models</a:t>
            </a:r>
          </a:p>
          <a:p>
            <a:pPr lvl="1"/>
            <a:r>
              <a:rPr lang="en-US" altLang="en-US" sz="1800" dirty="0"/>
              <a:t>Procedural texture</a:t>
            </a:r>
          </a:p>
          <a:p>
            <a:pPr lvl="1"/>
            <a:r>
              <a:rPr lang="en-US" altLang="en-US" sz="1800" dirty="0"/>
              <a:t>Solid texture</a:t>
            </a:r>
          </a:p>
          <a:p>
            <a:pPr lvl="1"/>
            <a:r>
              <a:rPr lang="en-US" altLang="en-US" sz="1800" dirty="0"/>
              <a:t>Bump maps</a:t>
            </a:r>
          </a:p>
          <a:p>
            <a:pPr lvl="1"/>
            <a:r>
              <a:rPr lang="en-US" altLang="en-US" sz="1800" dirty="0"/>
              <a:t>Displacement maps</a:t>
            </a:r>
          </a:p>
          <a:p>
            <a:pPr lvl="1"/>
            <a:r>
              <a:rPr lang="en-US" altLang="en-US" sz="1800" dirty="0"/>
              <a:t>Environment maps</a:t>
            </a:r>
          </a:p>
          <a:p>
            <a:r>
              <a:rPr lang="en-US" altLang="en-US" sz="2000" dirty="0"/>
              <a:t>Need ability to specify each shading </a:t>
            </a:r>
            <a:br>
              <a:rPr lang="en-US" altLang="en-US" sz="2000" dirty="0"/>
            </a:br>
            <a:r>
              <a:rPr lang="en-US" altLang="en-US" sz="2000" dirty="0"/>
              <a:t>description, which we call a </a:t>
            </a:r>
            <a:r>
              <a:rPr lang="en-US" altLang="en-US" sz="2000" i="1" dirty="0"/>
              <a:t>shader</a:t>
            </a:r>
          </a:p>
          <a:p>
            <a:r>
              <a:rPr lang="en-US" altLang="en-US" sz="2000" dirty="0"/>
              <a:t>Shaders also describe</a:t>
            </a:r>
          </a:p>
          <a:p>
            <a:pPr lvl="1"/>
            <a:r>
              <a:rPr lang="en-US" altLang="en-US" sz="1800" dirty="0"/>
              <a:t>lights, e.g. spotlights</a:t>
            </a:r>
          </a:p>
          <a:p>
            <a:pPr lvl="1"/>
            <a:r>
              <a:rPr lang="en-US" altLang="en-US" sz="1800" dirty="0"/>
              <a:t>atmosphere, e.g. fog</a:t>
            </a:r>
          </a:p>
        </p:txBody>
      </p:sp>
      <p:sp>
        <p:nvSpPr>
          <p:cNvPr id="575492" name="Rectangle 4">
            <a:extLst>
              <a:ext uri="{FF2B5EF4-FFF2-40B4-BE49-F238E27FC236}">
                <a16:creationId xmlns:a16="http://schemas.microsoft.com/office/drawing/2014/main" id="{42451B06-58BB-4C30-9192-0284D67AE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2514600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5493" name="Picture 5" descr="Tin Toy Image">
            <a:extLst>
              <a:ext uri="{FF2B5EF4-FFF2-40B4-BE49-F238E27FC236}">
                <a16:creationId xmlns:a16="http://schemas.microsoft.com/office/drawing/2014/main" id="{B1CB05C0-CE2B-4F09-B959-14778CD0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3048000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5494" name="Rectangle 6">
            <a:extLst>
              <a:ext uri="{FF2B5EF4-FFF2-40B4-BE49-F238E27FC236}">
                <a16:creationId xmlns:a16="http://schemas.microsoft.com/office/drawing/2014/main" id="{E1803A82-220E-4907-AB1B-16C523CE7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350" y="26971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75495" name="Picture 7" descr="KnickKnack Image">
            <a:extLst>
              <a:ext uri="{FF2B5EF4-FFF2-40B4-BE49-F238E27FC236}">
                <a16:creationId xmlns:a16="http://schemas.microsoft.com/office/drawing/2014/main" id="{E398CCBC-1652-4921-AA5B-CDAD25B21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002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>
            <a:extLst>
              <a:ext uri="{FF2B5EF4-FFF2-40B4-BE49-F238E27FC236}">
                <a16:creationId xmlns:a16="http://schemas.microsoft.com/office/drawing/2014/main" id="{51DC0709-B5D6-42E6-9839-CC56A6C8E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Shading v. Modeling</a:t>
            </a:r>
          </a:p>
        </p:txBody>
      </p:sp>
      <p:sp>
        <p:nvSpPr>
          <p:cNvPr id="576516" name="Rectangle 4">
            <a:extLst>
              <a:ext uri="{FF2B5EF4-FFF2-40B4-BE49-F238E27FC236}">
                <a16:creationId xmlns:a16="http://schemas.microsoft.com/office/drawing/2014/main" id="{E352DC28-7FD7-4A8B-99BB-3FC2A3A7CB7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/>
              <a:t>Shaders generate more than color</a:t>
            </a:r>
          </a:p>
          <a:p>
            <a:pPr lvl="1"/>
            <a:r>
              <a:rPr lang="en-US" altLang="en-US"/>
              <a:t>Displacement maps can move geometry</a:t>
            </a:r>
          </a:p>
          <a:p>
            <a:pPr lvl="1"/>
            <a:r>
              <a:rPr lang="en-US" altLang="en-US"/>
              <a:t>Opacity maps can create holes in geometry</a:t>
            </a:r>
          </a:p>
          <a:p>
            <a:r>
              <a:rPr lang="en-US" altLang="en-US"/>
              <a:t>Frequency of features</a:t>
            </a:r>
          </a:p>
          <a:p>
            <a:pPr lvl="1"/>
            <a:r>
              <a:rPr lang="en-US" altLang="en-US"/>
              <a:t>Low frequency </a:t>
            </a:r>
            <a:r>
              <a:rPr lang="en-US" altLang="en-US">
                <a:sym typeface="Wingdings" panose="05000000000000000000" pitchFamily="2" charset="2"/>
              </a:rPr>
              <a:t> modeling operations</a:t>
            </a:r>
          </a:p>
          <a:p>
            <a:pPr lvl="1"/>
            <a:r>
              <a:rPr lang="en-US" altLang="en-US">
                <a:sym typeface="Wingdings" panose="05000000000000000000" pitchFamily="2" charset="2"/>
              </a:rPr>
              <a:t>High frequency  shading operations</a:t>
            </a:r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576517" name="Rectangle 5">
            <a:extLst>
              <a:ext uri="{FF2B5EF4-FFF2-40B4-BE49-F238E27FC236}">
                <a16:creationId xmlns:a16="http://schemas.microsoft.com/office/drawing/2014/main" id="{2C376DC1-A38A-4C00-828D-8942B6133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97167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6518" name="Rectangle 6">
            <a:extLst>
              <a:ext uri="{FF2B5EF4-FFF2-40B4-BE49-F238E27FC236}">
                <a16:creationId xmlns:a16="http://schemas.microsoft.com/office/drawing/2014/main" id="{5BE23FE0-D19F-45FA-8B5D-1EB6DFE8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1" y="1971675"/>
            <a:ext cx="5357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C203A06-A4B0-46F1-A21A-01B38B98DDF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7" r="18869"/>
          <a:stretch>
            <a:fillRect/>
          </a:stretch>
        </p:blipFill>
        <p:spPr bwMode="auto">
          <a:xfrm>
            <a:off x="6631787" y="2190750"/>
            <a:ext cx="431322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>
            <a:extLst>
              <a:ext uri="{FF2B5EF4-FFF2-40B4-BE49-F238E27FC236}">
                <a16:creationId xmlns:a16="http://schemas.microsoft.com/office/drawing/2014/main" id="{B77A589B-2952-4A28-B815-227DDCF6E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Shade Trees</a:t>
            </a:r>
          </a:p>
        </p:txBody>
      </p:sp>
      <p:sp>
        <p:nvSpPr>
          <p:cNvPr id="577539" name="Rectangle 3">
            <a:extLst>
              <a:ext uri="{FF2B5EF4-FFF2-40B4-BE49-F238E27FC236}">
                <a16:creationId xmlns:a16="http://schemas.microsoft.com/office/drawing/2014/main" id="{6E2CCFE2-812A-47FA-B29E-449014C50B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Cook, SIGGRAPH 84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Hierarchical organization of shading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Breaks a shading expression into simple components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Visual programming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Modular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Drag-n-drop shading components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F6CC7A-5E5F-4752-A1C1-D41F220D4D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7540" name="Oval 4">
            <a:extLst>
              <a:ext uri="{FF2B5EF4-FFF2-40B4-BE49-F238E27FC236}">
                <a16:creationId xmlns:a16="http://schemas.microsoft.com/office/drawing/2014/main" id="{CE9A5CB2-7464-4779-B09E-C09FAB089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362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cxnSp>
        <p:nvCxnSpPr>
          <p:cNvPr id="577541" name="AutoShape 5">
            <a:extLst>
              <a:ext uri="{FF2B5EF4-FFF2-40B4-BE49-F238E27FC236}">
                <a16:creationId xmlns:a16="http://schemas.microsoft.com/office/drawing/2014/main" id="{4C05A6A5-99B0-4AC0-9CFA-9F0CDDFD2EA1}"/>
              </a:ext>
            </a:extLst>
          </p:cNvPr>
          <p:cNvCxnSpPr>
            <a:cxnSpLocks noChangeShapeType="1"/>
            <a:stCxn id="577540" idx="0"/>
          </p:cNvCxnSpPr>
          <p:nvPr/>
        </p:nvCxnSpPr>
        <p:spPr bwMode="auto">
          <a:xfrm flipV="1">
            <a:off x="8229600" y="1905000"/>
            <a:ext cx="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42" name="Oval 6">
            <a:extLst>
              <a:ext uri="{FF2B5EF4-FFF2-40B4-BE49-F238E27FC236}">
                <a16:creationId xmlns:a16="http://schemas.microsoft.com/office/drawing/2014/main" id="{43898CF6-E39F-43DB-9695-7D5A79D17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3200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+</a:t>
            </a:r>
          </a:p>
        </p:txBody>
      </p:sp>
      <p:cxnSp>
        <p:nvCxnSpPr>
          <p:cNvPr id="577543" name="AutoShape 7">
            <a:extLst>
              <a:ext uri="{FF2B5EF4-FFF2-40B4-BE49-F238E27FC236}">
                <a16:creationId xmlns:a16="http://schemas.microsoft.com/office/drawing/2014/main" id="{F6EF2F02-61F8-46EF-9D02-2CFCD77113F7}"/>
              </a:ext>
            </a:extLst>
          </p:cNvPr>
          <p:cNvCxnSpPr>
            <a:cxnSpLocks noChangeShapeType="1"/>
            <a:stCxn id="577542" idx="0"/>
            <a:endCxn id="577540" idx="3"/>
          </p:cNvCxnSpPr>
          <p:nvPr/>
        </p:nvCxnSpPr>
        <p:spPr bwMode="auto">
          <a:xfrm flipV="1">
            <a:off x="7543800" y="2622550"/>
            <a:ext cx="57785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44" name="Text Box 8">
            <a:extLst>
              <a:ext uri="{FF2B5EF4-FFF2-40B4-BE49-F238E27FC236}">
                <a16:creationId xmlns:a16="http://schemas.microsoft.com/office/drawing/2014/main" id="{5A217E3E-6492-4FCA-AA14-5FEED0826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5391" y="3084514"/>
            <a:ext cx="652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copper</a:t>
            </a:r>
            <a:br>
              <a:rPr lang="en-US" altLang="en-US" sz="1200"/>
            </a:br>
            <a:r>
              <a:rPr lang="en-US" altLang="en-US" sz="1200"/>
              <a:t>color</a:t>
            </a:r>
          </a:p>
        </p:txBody>
      </p:sp>
      <p:cxnSp>
        <p:nvCxnSpPr>
          <p:cNvPr id="577545" name="AutoShape 9">
            <a:extLst>
              <a:ext uri="{FF2B5EF4-FFF2-40B4-BE49-F238E27FC236}">
                <a16:creationId xmlns:a16="http://schemas.microsoft.com/office/drawing/2014/main" id="{490A657A-75E2-4089-98D0-192AC89C187B}"/>
              </a:ext>
            </a:extLst>
          </p:cNvPr>
          <p:cNvCxnSpPr>
            <a:cxnSpLocks noChangeShapeType="1"/>
            <a:stCxn id="577544" idx="0"/>
            <a:endCxn id="577540" idx="5"/>
          </p:cNvCxnSpPr>
          <p:nvPr/>
        </p:nvCxnSpPr>
        <p:spPr bwMode="auto">
          <a:xfrm flipH="1" flipV="1">
            <a:off x="8337363" y="2622363"/>
            <a:ext cx="684400" cy="462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46" name="Oval 10">
            <a:extLst>
              <a:ext uri="{FF2B5EF4-FFF2-40B4-BE49-F238E27FC236}">
                <a16:creationId xmlns:a16="http://schemas.microsoft.com/office/drawing/2014/main" id="{45F3FE3B-91CA-4B7B-A0D7-C57647FD9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886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cxnSp>
        <p:nvCxnSpPr>
          <p:cNvPr id="577547" name="AutoShape 11">
            <a:extLst>
              <a:ext uri="{FF2B5EF4-FFF2-40B4-BE49-F238E27FC236}">
                <a16:creationId xmlns:a16="http://schemas.microsoft.com/office/drawing/2014/main" id="{069B045D-AB50-443D-9F8F-CE5BB1D57EA2}"/>
              </a:ext>
            </a:extLst>
          </p:cNvPr>
          <p:cNvCxnSpPr>
            <a:cxnSpLocks noChangeShapeType="1"/>
            <a:stCxn id="577546" idx="0"/>
            <a:endCxn id="577542" idx="3"/>
          </p:cNvCxnSpPr>
          <p:nvPr/>
        </p:nvCxnSpPr>
        <p:spPr bwMode="auto">
          <a:xfrm flipV="1">
            <a:off x="6781800" y="3460750"/>
            <a:ext cx="654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48" name="Text Box 12">
            <a:extLst>
              <a:ext uri="{FF2B5EF4-FFF2-40B4-BE49-F238E27FC236}">
                <a16:creationId xmlns:a16="http://schemas.microsoft.com/office/drawing/2014/main" id="{47DB4D08-2A62-45B7-AD68-46C1EFF2B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8622" y="4456114"/>
            <a:ext cx="3465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ka</a:t>
            </a:r>
          </a:p>
        </p:txBody>
      </p:sp>
      <p:cxnSp>
        <p:nvCxnSpPr>
          <p:cNvPr id="577549" name="AutoShape 13">
            <a:extLst>
              <a:ext uri="{FF2B5EF4-FFF2-40B4-BE49-F238E27FC236}">
                <a16:creationId xmlns:a16="http://schemas.microsoft.com/office/drawing/2014/main" id="{CBEADDCB-7BEB-4693-8E50-79AE6D71C56A}"/>
              </a:ext>
            </a:extLst>
          </p:cNvPr>
          <p:cNvCxnSpPr>
            <a:cxnSpLocks noChangeShapeType="1"/>
            <a:stCxn id="577548" idx="0"/>
            <a:endCxn id="577546" idx="3"/>
          </p:cNvCxnSpPr>
          <p:nvPr/>
        </p:nvCxnSpPr>
        <p:spPr bwMode="auto">
          <a:xfrm flipV="1">
            <a:off x="6361907" y="4146363"/>
            <a:ext cx="312130" cy="30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50" name="Text Box 14">
            <a:extLst>
              <a:ext uri="{FF2B5EF4-FFF2-40B4-BE49-F238E27FC236}">
                <a16:creationId xmlns:a16="http://schemas.microsoft.com/office/drawing/2014/main" id="{A99FE4B8-35F7-4295-80FE-B996DB953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3479" y="4456114"/>
            <a:ext cx="380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Ca</a:t>
            </a:r>
          </a:p>
        </p:txBody>
      </p:sp>
      <p:cxnSp>
        <p:nvCxnSpPr>
          <p:cNvPr id="577551" name="AutoShape 15">
            <a:extLst>
              <a:ext uri="{FF2B5EF4-FFF2-40B4-BE49-F238E27FC236}">
                <a16:creationId xmlns:a16="http://schemas.microsoft.com/office/drawing/2014/main" id="{BFA03C69-69B0-4C82-ACD8-D4593FD25CD5}"/>
              </a:ext>
            </a:extLst>
          </p:cNvPr>
          <p:cNvCxnSpPr>
            <a:cxnSpLocks noChangeShapeType="1"/>
            <a:stCxn id="577550" idx="0"/>
            <a:endCxn id="577546" idx="5"/>
          </p:cNvCxnSpPr>
          <p:nvPr/>
        </p:nvCxnSpPr>
        <p:spPr bwMode="auto">
          <a:xfrm flipH="1" flipV="1">
            <a:off x="6889563" y="4146363"/>
            <a:ext cx="274032" cy="30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52" name="Oval 16">
            <a:extLst>
              <a:ext uri="{FF2B5EF4-FFF2-40B4-BE49-F238E27FC236}">
                <a16:creationId xmlns:a16="http://schemas.microsoft.com/office/drawing/2014/main" id="{6AD3CE33-2214-4489-B7FC-28EBD58E2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886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cxnSp>
        <p:nvCxnSpPr>
          <p:cNvPr id="577553" name="AutoShape 17">
            <a:extLst>
              <a:ext uri="{FF2B5EF4-FFF2-40B4-BE49-F238E27FC236}">
                <a16:creationId xmlns:a16="http://schemas.microsoft.com/office/drawing/2014/main" id="{DF0CE099-3D63-40ED-A6CB-D7E31214E76C}"/>
              </a:ext>
            </a:extLst>
          </p:cNvPr>
          <p:cNvCxnSpPr>
            <a:cxnSpLocks noChangeShapeType="1"/>
            <a:stCxn id="577552" idx="0"/>
            <a:endCxn id="577542" idx="5"/>
          </p:cNvCxnSpPr>
          <p:nvPr/>
        </p:nvCxnSpPr>
        <p:spPr bwMode="auto">
          <a:xfrm flipH="1" flipV="1">
            <a:off x="7651750" y="3460750"/>
            <a:ext cx="654050" cy="425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54" name="Text Box 18">
            <a:extLst>
              <a:ext uri="{FF2B5EF4-FFF2-40B4-BE49-F238E27FC236}">
                <a16:creationId xmlns:a16="http://schemas.microsoft.com/office/drawing/2014/main" id="{8AC39DDD-C442-4711-9C3F-A3F62505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930" y="4456114"/>
            <a:ext cx="3385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ks</a:t>
            </a:r>
          </a:p>
        </p:txBody>
      </p:sp>
      <p:cxnSp>
        <p:nvCxnSpPr>
          <p:cNvPr id="577555" name="AutoShape 19">
            <a:extLst>
              <a:ext uri="{FF2B5EF4-FFF2-40B4-BE49-F238E27FC236}">
                <a16:creationId xmlns:a16="http://schemas.microsoft.com/office/drawing/2014/main" id="{0571BA55-6812-45B9-957C-4E05269FD08E}"/>
              </a:ext>
            </a:extLst>
          </p:cNvPr>
          <p:cNvCxnSpPr>
            <a:cxnSpLocks noChangeShapeType="1"/>
            <a:stCxn id="577554" idx="0"/>
            <a:endCxn id="577552" idx="3"/>
          </p:cNvCxnSpPr>
          <p:nvPr/>
        </p:nvCxnSpPr>
        <p:spPr bwMode="auto">
          <a:xfrm flipV="1">
            <a:off x="8000207" y="4146363"/>
            <a:ext cx="197830" cy="30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56" name="Text Box 20">
            <a:extLst>
              <a:ext uri="{FF2B5EF4-FFF2-40B4-BE49-F238E27FC236}">
                <a16:creationId xmlns:a16="http://schemas.microsoft.com/office/drawing/2014/main" id="{32EB9FA9-C504-447D-8EBA-8824EBE1F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520" y="4471989"/>
            <a:ext cx="76335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specular</a:t>
            </a:r>
          </a:p>
        </p:txBody>
      </p:sp>
      <p:cxnSp>
        <p:nvCxnSpPr>
          <p:cNvPr id="577557" name="AutoShape 21">
            <a:extLst>
              <a:ext uri="{FF2B5EF4-FFF2-40B4-BE49-F238E27FC236}">
                <a16:creationId xmlns:a16="http://schemas.microsoft.com/office/drawing/2014/main" id="{55BD82BE-05E5-4FB9-ADD4-52BFBD70604D}"/>
              </a:ext>
            </a:extLst>
          </p:cNvPr>
          <p:cNvCxnSpPr>
            <a:cxnSpLocks noChangeShapeType="1"/>
            <a:stCxn id="577556" idx="0"/>
            <a:endCxn id="577552" idx="5"/>
          </p:cNvCxnSpPr>
          <p:nvPr/>
        </p:nvCxnSpPr>
        <p:spPr bwMode="auto">
          <a:xfrm flipH="1" flipV="1">
            <a:off x="8413563" y="4146364"/>
            <a:ext cx="502632" cy="32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7558" name="Text Box 22">
            <a:extLst>
              <a:ext uri="{FF2B5EF4-FFF2-40B4-BE49-F238E27FC236}">
                <a16:creationId xmlns:a16="http://schemas.microsoft.com/office/drawing/2014/main" id="{FE05AD0B-989B-4BFA-BBD4-A31765CA1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3085" y="4929189"/>
            <a:ext cx="6527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normal</a:t>
            </a:r>
          </a:p>
        </p:txBody>
      </p:sp>
      <p:sp>
        <p:nvSpPr>
          <p:cNvPr id="577559" name="Text Box 23">
            <a:extLst>
              <a:ext uri="{FF2B5EF4-FFF2-40B4-BE49-F238E27FC236}">
                <a16:creationId xmlns:a16="http://schemas.microsoft.com/office/drawing/2014/main" id="{3758F0A2-9389-421D-A963-DDEAEE23E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190" y="4929189"/>
            <a:ext cx="6270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viewer</a:t>
            </a:r>
          </a:p>
        </p:txBody>
      </p:sp>
      <p:sp>
        <p:nvSpPr>
          <p:cNvPr id="577560" name="Text Box 24">
            <a:extLst>
              <a:ext uri="{FF2B5EF4-FFF2-40B4-BE49-F238E27FC236}">
                <a16:creationId xmlns:a16="http://schemas.microsoft.com/office/drawing/2014/main" id="{1962A03B-C2CA-4E2A-B804-8ED521088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6155" y="4929189"/>
            <a:ext cx="8996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1200"/>
              <a:t>roughness</a:t>
            </a:r>
          </a:p>
        </p:txBody>
      </p:sp>
      <p:cxnSp>
        <p:nvCxnSpPr>
          <p:cNvPr id="577561" name="AutoShape 25">
            <a:extLst>
              <a:ext uri="{FF2B5EF4-FFF2-40B4-BE49-F238E27FC236}">
                <a16:creationId xmlns:a16="http://schemas.microsoft.com/office/drawing/2014/main" id="{EF142447-3857-4E16-823C-D30835B4E121}"/>
              </a:ext>
            </a:extLst>
          </p:cNvPr>
          <p:cNvCxnSpPr>
            <a:cxnSpLocks noChangeShapeType="1"/>
            <a:stCxn id="577558" idx="0"/>
            <a:endCxn id="577556" idx="1"/>
          </p:cNvCxnSpPr>
          <p:nvPr/>
        </p:nvCxnSpPr>
        <p:spPr bwMode="auto">
          <a:xfrm flipV="1">
            <a:off x="8349457" y="4610488"/>
            <a:ext cx="185062" cy="31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7562" name="AutoShape 26">
            <a:extLst>
              <a:ext uri="{FF2B5EF4-FFF2-40B4-BE49-F238E27FC236}">
                <a16:creationId xmlns:a16="http://schemas.microsoft.com/office/drawing/2014/main" id="{86AE9D94-9BB0-4D4A-9FF0-34FA34CA5996}"/>
              </a:ext>
            </a:extLst>
          </p:cNvPr>
          <p:cNvCxnSpPr>
            <a:cxnSpLocks noChangeShapeType="1"/>
            <a:stCxn id="577559" idx="0"/>
            <a:endCxn id="577556" idx="2"/>
          </p:cNvCxnSpPr>
          <p:nvPr/>
        </p:nvCxnSpPr>
        <p:spPr bwMode="auto">
          <a:xfrm flipH="1" flipV="1">
            <a:off x="8916196" y="4748988"/>
            <a:ext cx="32543" cy="1802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7563" name="AutoShape 27">
            <a:extLst>
              <a:ext uri="{FF2B5EF4-FFF2-40B4-BE49-F238E27FC236}">
                <a16:creationId xmlns:a16="http://schemas.microsoft.com/office/drawing/2014/main" id="{9E235E6D-DCCF-42E4-BC38-50629997DA54}"/>
              </a:ext>
            </a:extLst>
          </p:cNvPr>
          <p:cNvCxnSpPr>
            <a:cxnSpLocks noChangeShapeType="1"/>
            <a:stCxn id="577560" idx="0"/>
            <a:endCxn id="577556" idx="3"/>
          </p:cNvCxnSpPr>
          <p:nvPr/>
        </p:nvCxnSpPr>
        <p:spPr bwMode="auto">
          <a:xfrm flipH="1" flipV="1">
            <a:off x="9297871" y="4610488"/>
            <a:ext cx="258087" cy="318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>
            <a:extLst>
              <a:ext uri="{FF2B5EF4-FFF2-40B4-BE49-F238E27FC236}">
                <a16:creationId xmlns:a16="http://schemas.microsoft.com/office/drawing/2014/main" id="{5B01C699-59E1-40AF-8A35-4C311167F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Texture v. Bump Mapping</a:t>
            </a:r>
          </a:p>
        </p:txBody>
      </p:sp>
      <p:sp>
        <p:nvSpPr>
          <p:cNvPr id="578563" name="Rectangle 3">
            <a:extLst>
              <a:ext uri="{FF2B5EF4-FFF2-40B4-BE49-F238E27FC236}">
                <a16:creationId xmlns:a16="http://schemas.microsoft.com/office/drawing/2014/main" id="{24688D86-0CA4-4D6B-A8C2-A8C789208C4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000"/>
              <a:t>Texture mapping simulates detail with a color that varies across a surface</a:t>
            </a:r>
          </a:p>
          <a:p>
            <a:r>
              <a:rPr lang="en-US" altLang="en-US" sz="2000"/>
              <a:t>Bump mapping simulates detail with a surface normal that varies across a surface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E01103-D3D4-4DE7-9E61-C1A781732C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78564" name="Object 4">
            <a:extLst>
              <a:ext uri="{FF2B5EF4-FFF2-40B4-BE49-F238E27FC236}">
                <a16:creationId xmlns:a16="http://schemas.microsoft.com/office/drawing/2014/main" id="{54A2BCB3-4F54-40FB-A8E7-B5BF823E6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2590801"/>
          <a:ext cx="28956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857899" imgH="1628571" progId="MSPhotoEd.3">
                  <p:embed/>
                </p:oleObj>
              </mc:Choice>
              <mc:Fallback>
                <p:oleObj name="Photo Editor Photo" r:id="rId2" imgW="2857899" imgH="1628571" progId="MSPhotoEd.3">
                  <p:embed/>
                  <p:pic>
                    <p:nvPicPr>
                      <p:cNvPr id="578564" name="Object 4">
                        <a:extLst>
                          <a:ext uri="{FF2B5EF4-FFF2-40B4-BE49-F238E27FC236}">
                            <a16:creationId xmlns:a16="http://schemas.microsoft.com/office/drawing/2014/main" id="{54A2BCB3-4F54-40FB-A8E7-B5BF823E68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2590801"/>
                        <a:ext cx="2895600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65" name="Object 5">
            <a:extLst>
              <a:ext uri="{FF2B5EF4-FFF2-40B4-BE49-F238E27FC236}">
                <a16:creationId xmlns:a16="http://schemas.microsoft.com/office/drawing/2014/main" id="{1078A97B-7A35-4B23-8D34-A2F69E3B11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1" y="4343401"/>
          <a:ext cx="2905125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2905531" imgH="1628571" progId="MSPhotoEd.3">
                  <p:embed/>
                </p:oleObj>
              </mc:Choice>
              <mc:Fallback>
                <p:oleObj name="Photo Editor Photo" r:id="rId4" imgW="2905531" imgH="1628571" progId="MSPhotoEd.3">
                  <p:embed/>
                  <p:pic>
                    <p:nvPicPr>
                      <p:cNvPr id="578565" name="Object 5">
                        <a:extLst>
                          <a:ext uri="{FF2B5EF4-FFF2-40B4-BE49-F238E27FC236}">
                            <a16:creationId xmlns:a16="http://schemas.microsoft.com/office/drawing/2014/main" id="{1078A97B-7A35-4B23-8D34-A2F69E3B11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4343401"/>
                        <a:ext cx="2905125" cy="162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66" name="Object 6">
            <a:extLst>
              <a:ext uri="{FF2B5EF4-FFF2-40B4-BE49-F238E27FC236}">
                <a16:creationId xmlns:a16="http://schemas.microsoft.com/office/drawing/2014/main" id="{C5D916E3-897F-46A3-9B6C-0DB7E76AE4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58200" y="685800"/>
          <a:ext cx="1866900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867161" imgH="1733333" progId="MSPhotoEd.3">
                  <p:embed/>
                </p:oleObj>
              </mc:Choice>
              <mc:Fallback>
                <p:oleObj name="Photo Editor Photo" r:id="rId6" imgW="1867161" imgH="1733333" progId="MSPhotoEd.3">
                  <p:embed/>
                  <p:pic>
                    <p:nvPicPr>
                      <p:cNvPr id="578566" name="Object 6">
                        <a:extLst>
                          <a:ext uri="{FF2B5EF4-FFF2-40B4-BE49-F238E27FC236}">
                            <a16:creationId xmlns:a16="http://schemas.microsoft.com/office/drawing/2014/main" id="{C5D916E3-897F-46A3-9B6C-0DB7E76AE4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0" y="685800"/>
                        <a:ext cx="1866900" cy="180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8567" name="Object 7">
            <a:extLst>
              <a:ext uri="{FF2B5EF4-FFF2-40B4-BE49-F238E27FC236}">
                <a16:creationId xmlns:a16="http://schemas.microsoft.com/office/drawing/2014/main" id="{EB32AB3C-353E-4FAF-AED4-DAB559320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00800" y="685801"/>
          <a:ext cx="188595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8" imgW="1886213" imgH="1743318" progId="MSPhotoEd.3">
                  <p:embed/>
                </p:oleObj>
              </mc:Choice>
              <mc:Fallback>
                <p:oleObj name="Photo Editor Photo" r:id="rId8" imgW="1886213" imgH="1743318" progId="MSPhotoEd.3">
                  <p:embed/>
                  <p:pic>
                    <p:nvPicPr>
                      <p:cNvPr id="578567" name="Object 7">
                        <a:extLst>
                          <a:ext uri="{FF2B5EF4-FFF2-40B4-BE49-F238E27FC236}">
                            <a16:creationId xmlns:a16="http://schemas.microsoft.com/office/drawing/2014/main" id="{EB32AB3C-353E-4FAF-AED4-DAB5593204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685801"/>
                        <a:ext cx="1885950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68" name="Oval 8">
            <a:extLst>
              <a:ext uri="{FF2B5EF4-FFF2-40B4-BE49-F238E27FC236}">
                <a16:creationId xmlns:a16="http://schemas.microsoft.com/office/drawing/2014/main" id="{EB415323-E8F9-4C8D-857A-BFBE5C81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315" y="334024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+</a:t>
            </a:r>
          </a:p>
        </p:txBody>
      </p:sp>
      <p:cxnSp>
        <p:nvCxnSpPr>
          <p:cNvPr id="578569" name="AutoShape 9">
            <a:extLst>
              <a:ext uri="{FF2B5EF4-FFF2-40B4-BE49-F238E27FC236}">
                <a16:creationId xmlns:a16="http://schemas.microsoft.com/office/drawing/2014/main" id="{FC8FC875-C0BF-4C11-AC8D-D98ECD9EC0A2}"/>
              </a:ext>
            </a:extLst>
          </p:cNvPr>
          <p:cNvCxnSpPr>
            <a:cxnSpLocks noChangeShapeType="1"/>
            <a:stCxn id="578570" idx="0"/>
            <a:endCxn id="578568" idx="3"/>
          </p:cNvCxnSpPr>
          <p:nvPr/>
        </p:nvCxnSpPr>
        <p:spPr bwMode="auto">
          <a:xfrm flipV="1">
            <a:off x="2252415" y="3535502"/>
            <a:ext cx="376238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70" name="Oval 10">
            <a:extLst>
              <a:ext uri="{FF2B5EF4-FFF2-40B4-BE49-F238E27FC236}">
                <a16:creationId xmlns:a16="http://schemas.microsoft.com/office/drawing/2014/main" id="{740DB661-595B-4B5F-B8D5-7DF28D71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115" y="372124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sp>
        <p:nvSpPr>
          <p:cNvPr id="578571" name="Oval 11">
            <a:extLst>
              <a:ext uri="{FF2B5EF4-FFF2-40B4-BE49-F238E27FC236}">
                <a16:creationId xmlns:a16="http://schemas.microsoft.com/office/drawing/2014/main" id="{39FA7772-00E1-4129-A5B8-A7D9BF12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715" y="3721240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cxnSp>
        <p:nvCxnSpPr>
          <p:cNvPr id="578572" name="AutoShape 12">
            <a:extLst>
              <a:ext uri="{FF2B5EF4-FFF2-40B4-BE49-F238E27FC236}">
                <a16:creationId xmlns:a16="http://schemas.microsoft.com/office/drawing/2014/main" id="{FA892A32-41B4-4EB5-AF4C-ACF8988A23F7}"/>
              </a:ext>
            </a:extLst>
          </p:cNvPr>
          <p:cNvCxnSpPr>
            <a:cxnSpLocks noChangeShapeType="1"/>
            <a:stCxn id="578571" idx="0"/>
            <a:endCxn id="578568" idx="5"/>
          </p:cNvCxnSpPr>
          <p:nvPr/>
        </p:nvCxnSpPr>
        <p:spPr bwMode="auto">
          <a:xfrm flipH="1" flipV="1">
            <a:off x="2790579" y="3535502"/>
            <a:ext cx="452437" cy="1857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73" name="Text Box 13">
            <a:extLst>
              <a:ext uri="{FF2B5EF4-FFF2-40B4-BE49-F238E27FC236}">
                <a16:creationId xmlns:a16="http://schemas.microsoft.com/office/drawing/2014/main" id="{5BEB5BE1-7069-407E-8295-F6F8CAA12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516" y="4062553"/>
            <a:ext cx="6559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tex(s,t)</a:t>
            </a:r>
          </a:p>
        </p:txBody>
      </p:sp>
      <p:cxnSp>
        <p:nvCxnSpPr>
          <p:cNvPr id="578574" name="AutoShape 14">
            <a:extLst>
              <a:ext uri="{FF2B5EF4-FFF2-40B4-BE49-F238E27FC236}">
                <a16:creationId xmlns:a16="http://schemas.microsoft.com/office/drawing/2014/main" id="{808B4A6A-BF66-454F-BEC7-BAEE20CD60D4}"/>
              </a:ext>
            </a:extLst>
          </p:cNvPr>
          <p:cNvCxnSpPr>
            <a:cxnSpLocks noChangeShapeType="1"/>
            <a:stCxn id="578573" idx="0"/>
            <a:endCxn id="578570" idx="3"/>
          </p:cNvCxnSpPr>
          <p:nvPr/>
        </p:nvCxnSpPr>
        <p:spPr bwMode="auto">
          <a:xfrm flipV="1">
            <a:off x="1856491" y="3916362"/>
            <a:ext cx="315103" cy="1461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75" name="AutoShape 15">
            <a:extLst>
              <a:ext uri="{FF2B5EF4-FFF2-40B4-BE49-F238E27FC236}">
                <a16:creationId xmlns:a16="http://schemas.microsoft.com/office/drawing/2014/main" id="{9D1DB51E-DF7A-4087-BA39-A6041862579F}"/>
              </a:ext>
            </a:extLst>
          </p:cNvPr>
          <p:cNvCxnSpPr>
            <a:cxnSpLocks noChangeShapeType="1"/>
            <a:stCxn id="578612" idx="0"/>
            <a:endCxn id="578570" idx="4"/>
          </p:cNvCxnSpPr>
          <p:nvPr/>
        </p:nvCxnSpPr>
        <p:spPr bwMode="auto">
          <a:xfrm flipH="1" flipV="1">
            <a:off x="2252415" y="3949841"/>
            <a:ext cx="76200" cy="198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76" name="Text Box 16">
            <a:extLst>
              <a:ext uri="{FF2B5EF4-FFF2-40B4-BE49-F238E27FC236}">
                <a16:creationId xmlns:a16="http://schemas.microsoft.com/office/drawing/2014/main" id="{41DA8997-67EA-407D-8FD3-79BECAA5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115" y="4635641"/>
            <a:ext cx="2952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/>
              <a:t>N</a:t>
            </a:r>
          </a:p>
        </p:txBody>
      </p:sp>
      <p:sp>
        <p:nvSpPr>
          <p:cNvPr id="578577" name="Text Box 17">
            <a:extLst>
              <a:ext uri="{FF2B5EF4-FFF2-40B4-BE49-F238E27FC236}">
                <a16:creationId xmlns:a16="http://schemas.microsoft.com/office/drawing/2014/main" id="{5C7C074C-DBA8-4A7B-97DF-3C58FCF9F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15" y="4635641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/>
              <a:t>L</a:t>
            </a:r>
          </a:p>
        </p:txBody>
      </p:sp>
      <p:cxnSp>
        <p:nvCxnSpPr>
          <p:cNvPr id="578578" name="AutoShape 18">
            <a:extLst>
              <a:ext uri="{FF2B5EF4-FFF2-40B4-BE49-F238E27FC236}">
                <a16:creationId xmlns:a16="http://schemas.microsoft.com/office/drawing/2014/main" id="{7BE29B66-61E0-4A55-A53F-814596A3D6D3}"/>
              </a:ext>
            </a:extLst>
          </p:cNvPr>
          <p:cNvCxnSpPr>
            <a:cxnSpLocks noChangeShapeType="1"/>
            <a:stCxn id="578577" idx="0"/>
            <a:endCxn id="578612" idx="3"/>
          </p:cNvCxnSpPr>
          <p:nvPr/>
        </p:nvCxnSpPr>
        <p:spPr bwMode="auto">
          <a:xfrm flipV="1">
            <a:off x="2120653" y="4343540"/>
            <a:ext cx="12700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79" name="AutoShape 19">
            <a:extLst>
              <a:ext uri="{FF2B5EF4-FFF2-40B4-BE49-F238E27FC236}">
                <a16:creationId xmlns:a16="http://schemas.microsoft.com/office/drawing/2014/main" id="{067C2F74-41F7-4E9E-AC4F-8820DAAAD6CA}"/>
              </a:ext>
            </a:extLst>
          </p:cNvPr>
          <p:cNvCxnSpPr>
            <a:cxnSpLocks noChangeShapeType="1"/>
            <a:stCxn id="578576" idx="0"/>
            <a:endCxn id="578612" idx="5"/>
          </p:cNvCxnSpPr>
          <p:nvPr/>
        </p:nvCxnSpPr>
        <p:spPr bwMode="auto">
          <a:xfrm flipH="1" flipV="1">
            <a:off x="2409438" y="4343400"/>
            <a:ext cx="257315" cy="292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80" name="Text Box 20">
            <a:extLst>
              <a:ext uri="{FF2B5EF4-FFF2-40B4-BE49-F238E27FC236}">
                <a16:creationId xmlns:a16="http://schemas.microsoft.com/office/drawing/2014/main" id="{DC6C0E7F-8B68-4131-813F-3DCAE654B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228" y="4056203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ks</a:t>
            </a:r>
          </a:p>
        </p:txBody>
      </p:sp>
      <p:sp>
        <p:nvSpPr>
          <p:cNvPr id="578581" name="Text Box 21">
            <a:extLst>
              <a:ext uri="{FF2B5EF4-FFF2-40B4-BE49-F238E27FC236}">
                <a16:creationId xmlns:a16="http://schemas.microsoft.com/office/drawing/2014/main" id="{531CF1C1-430A-410F-8986-BBAE9F8C6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315" y="4056203"/>
            <a:ext cx="3465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kd</a:t>
            </a:r>
          </a:p>
        </p:txBody>
      </p:sp>
      <p:cxnSp>
        <p:nvCxnSpPr>
          <p:cNvPr id="578582" name="AutoShape 22">
            <a:extLst>
              <a:ext uri="{FF2B5EF4-FFF2-40B4-BE49-F238E27FC236}">
                <a16:creationId xmlns:a16="http://schemas.microsoft.com/office/drawing/2014/main" id="{325F8708-CB28-4442-8E4E-432156D6FED6}"/>
              </a:ext>
            </a:extLst>
          </p:cNvPr>
          <p:cNvCxnSpPr>
            <a:cxnSpLocks noChangeShapeType="1"/>
            <a:stCxn id="578581" idx="0"/>
            <a:endCxn id="578570" idx="2"/>
          </p:cNvCxnSpPr>
          <p:nvPr/>
        </p:nvCxnSpPr>
        <p:spPr bwMode="auto">
          <a:xfrm flipV="1">
            <a:off x="1244601" y="3835540"/>
            <a:ext cx="893515" cy="220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83" name="Text Box 23">
            <a:extLst>
              <a:ext uri="{FF2B5EF4-FFF2-40B4-BE49-F238E27FC236}">
                <a16:creationId xmlns:a16="http://schemas.microsoft.com/office/drawing/2014/main" id="{7E69F235-A20F-4F29-9799-AF5A22E9A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4915" y="4635641"/>
            <a:ext cx="2936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/>
              <a:t>H</a:t>
            </a:r>
          </a:p>
        </p:txBody>
      </p:sp>
      <p:cxnSp>
        <p:nvCxnSpPr>
          <p:cNvPr id="578584" name="AutoShape 24">
            <a:extLst>
              <a:ext uri="{FF2B5EF4-FFF2-40B4-BE49-F238E27FC236}">
                <a16:creationId xmlns:a16="http://schemas.microsoft.com/office/drawing/2014/main" id="{49FCDDB8-83EC-4445-A0B2-743F5AE600DA}"/>
              </a:ext>
            </a:extLst>
          </p:cNvPr>
          <p:cNvCxnSpPr>
            <a:cxnSpLocks noChangeShapeType="1"/>
            <a:stCxn id="578576" idx="0"/>
            <a:endCxn id="578613" idx="3"/>
          </p:cNvCxnSpPr>
          <p:nvPr/>
        </p:nvCxnSpPr>
        <p:spPr bwMode="auto">
          <a:xfrm flipV="1">
            <a:off x="2666753" y="4343400"/>
            <a:ext cx="343041" cy="2922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85" name="AutoShape 25">
            <a:extLst>
              <a:ext uri="{FF2B5EF4-FFF2-40B4-BE49-F238E27FC236}">
                <a16:creationId xmlns:a16="http://schemas.microsoft.com/office/drawing/2014/main" id="{9F831C55-9FFC-4ADA-905F-89B63D36EC34}"/>
              </a:ext>
            </a:extLst>
          </p:cNvPr>
          <p:cNvCxnSpPr>
            <a:cxnSpLocks noChangeShapeType="1"/>
            <a:stCxn id="578583" idx="0"/>
            <a:endCxn id="578613" idx="5"/>
          </p:cNvCxnSpPr>
          <p:nvPr/>
        </p:nvCxnSpPr>
        <p:spPr bwMode="auto">
          <a:xfrm flipH="1" flipV="1">
            <a:off x="3171579" y="4343540"/>
            <a:ext cx="180975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86" name="AutoShape 26">
            <a:extLst>
              <a:ext uri="{FF2B5EF4-FFF2-40B4-BE49-F238E27FC236}">
                <a16:creationId xmlns:a16="http://schemas.microsoft.com/office/drawing/2014/main" id="{99ABDFF8-731C-494F-BEEF-7E65504287C3}"/>
              </a:ext>
            </a:extLst>
          </p:cNvPr>
          <p:cNvCxnSpPr>
            <a:cxnSpLocks noChangeShapeType="1"/>
            <a:stCxn id="578613" idx="0"/>
            <a:endCxn id="578571" idx="4"/>
          </p:cNvCxnSpPr>
          <p:nvPr/>
        </p:nvCxnSpPr>
        <p:spPr bwMode="auto">
          <a:xfrm flipV="1">
            <a:off x="3090615" y="3949841"/>
            <a:ext cx="152400" cy="198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87" name="AutoShape 27">
            <a:extLst>
              <a:ext uri="{FF2B5EF4-FFF2-40B4-BE49-F238E27FC236}">
                <a16:creationId xmlns:a16="http://schemas.microsoft.com/office/drawing/2014/main" id="{8E50A9EF-15B3-4B39-9E64-A2D848F90551}"/>
              </a:ext>
            </a:extLst>
          </p:cNvPr>
          <p:cNvCxnSpPr>
            <a:cxnSpLocks noChangeShapeType="1"/>
            <a:stCxn id="578580" idx="0"/>
            <a:endCxn id="578571" idx="5"/>
          </p:cNvCxnSpPr>
          <p:nvPr/>
        </p:nvCxnSpPr>
        <p:spPr bwMode="auto">
          <a:xfrm flipH="1" flipV="1">
            <a:off x="3323837" y="3916362"/>
            <a:ext cx="264668" cy="1398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88" name="Oval 28">
            <a:extLst>
              <a:ext uri="{FF2B5EF4-FFF2-40B4-BE49-F238E27FC236}">
                <a16:creationId xmlns:a16="http://schemas.microsoft.com/office/drawing/2014/main" id="{47052849-B5FA-4E7F-967F-DDD67882E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5313" y="3169056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+</a:t>
            </a:r>
          </a:p>
        </p:txBody>
      </p:sp>
      <p:cxnSp>
        <p:nvCxnSpPr>
          <p:cNvPr id="578589" name="AutoShape 29">
            <a:extLst>
              <a:ext uri="{FF2B5EF4-FFF2-40B4-BE49-F238E27FC236}">
                <a16:creationId xmlns:a16="http://schemas.microsoft.com/office/drawing/2014/main" id="{703054CA-8491-4177-8D8E-864CEA09E7CE}"/>
              </a:ext>
            </a:extLst>
          </p:cNvPr>
          <p:cNvCxnSpPr>
            <a:cxnSpLocks noChangeShapeType="1"/>
            <a:stCxn id="578590" idx="0"/>
            <a:endCxn id="578588" idx="3"/>
          </p:cNvCxnSpPr>
          <p:nvPr/>
        </p:nvCxnSpPr>
        <p:spPr bwMode="auto">
          <a:xfrm flipV="1">
            <a:off x="5332413" y="3364320"/>
            <a:ext cx="376238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90" name="Oval 30">
            <a:extLst>
              <a:ext uri="{FF2B5EF4-FFF2-40B4-BE49-F238E27FC236}">
                <a16:creationId xmlns:a16="http://schemas.microsoft.com/office/drawing/2014/main" id="{12A1E763-9E17-44C9-8F7A-80E9D790C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3550056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sp>
        <p:nvSpPr>
          <p:cNvPr id="578591" name="Oval 31">
            <a:extLst>
              <a:ext uri="{FF2B5EF4-FFF2-40B4-BE49-F238E27FC236}">
                <a16:creationId xmlns:a16="http://schemas.microsoft.com/office/drawing/2014/main" id="{EFEE2158-7362-4E0C-80C9-941E39A24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8713" y="3550056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*</a:t>
            </a:r>
          </a:p>
        </p:txBody>
      </p:sp>
      <p:cxnSp>
        <p:nvCxnSpPr>
          <p:cNvPr id="578592" name="AutoShape 32">
            <a:extLst>
              <a:ext uri="{FF2B5EF4-FFF2-40B4-BE49-F238E27FC236}">
                <a16:creationId xmlns:a16="http://schemas.microsoft.com/office/drawing/2014/main" id="{90411089-12A7-48EE-BE4E-3931570920E0}"/>
              </a:ext>
            </a:extLst>
          </p:cNvPr>
          <p:cNvCxnSpPr>
            <a:cxnSpLocks noChangeShapeType="1"/>
            <a:stCxn id="578591" idx="0"/>
            <a:endCxn id="578588" idx="5"/>
          </p:cNvCxnSpPr>
          <p:nvPr/>
        </p:nvCxnSpPr>
        <p:spPr bwMode="auto">
          <a:xfrm flipH="1" flipV="1">
            <a:off x="5870577" y="3364320"/>
            <a:ext cx="452437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93" name="Text Box 33">
            <a:extLst>
              <a:ext uri="{FF2B5EF4-FFF2-40B4-BE49-F238E27FC236}">
                <a16:creationId xmlns:a16="http://schemas.microsoft.com/office/drawing/2014/main" id="{5638C935-BFCA-4FD4-ABFE-1A40711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514" y="3891370"/>
            <a:ext cx="6559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tex(s,t)</a:t>
            </a:r>
          </a:p>
        </p:txBody>
      </p:sp>
      <p:cxnSp>
        <p:nvCxnSpPr>
          <p:cNvPr id="578594" name="AutoShape 34">
            <a:extLst>
              <a:ext uri="{FF2B5EF4-FFF2-40B4-BE49-F238E27FC236}">
                <a16:creationId xmlns:a16="http://schemas.microsoft.com/office/drawing/2014/main" id="{122C5F8E-AF81-4B2E-8EDF-B716F04959A7}"/>
              </a:ext>
            </a:extLst>
          </p:cNvPr>
          <p:cNvCxnSpPr>
            <a:cxnSpLocks noChangeShapeType="1"/>
            <a:stCxn id="578593" idx="0"/>
            <a:endCxn id="578590" idx="3"/>
          </p:cNvCxnSpPr>
          <p:nvPr/>
        </p:nvCxnSpPr>
        <p:spPr bwMode="auto">
          <a:xfrm flipV="1">
            <a:off x="4936489" y="3745179"/>
            <a:ext cx="315103" cy="1461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95" name="AutoShape 35">
            <a:extLst>
              <a:ext uri="{FF2B5EF4-FFF2-40B4-BE49-F238E27FC236}">
                <a16:creationId xmlns:a16="http://schemas.microsoft.com/office/drawing/2014/main" id="{8D10EDF1-E3DD-4272-A91E-4F4EBCA3FB19}"/>
              </a:ext>
            </a:extLst>
          </p:cNvPr>
          <p:cNvCxnSpPr>
            <a:cxnSpLocks noChangeShapeType="1"/>
            <a:stCxn id="578614" idx="0"/>
            <a:endCxn id="578590" idx="4"/>
          </p:cNvCxnSpPr>
          <p:nvPr/>
        </p:nvCxnSpPr>
        <p:spPr bwMode="auto">
          <a:xfrm flipH="1" flipV="1">
            <a:off x="5332413" y="3778656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596" name="Text Box 36">
            <a:extLst>
              <a:ext uri="{FF2B5EF4-FFF2-40B4-BE49-F238E27FC236}">
                <a16:creationId xmlns:a16="http://schemas.microsoft.com/office/drawing/2014/main" id="{1B054379-DF7D-4355-9702-971B0F4E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9113" y="4464457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FF0000"/>
                </a:solidFill>
              </a:rPr>
              <a:t>bump()</a:t>
            </a:r>
          </a:p>
        </p:txBody>
      </p:sp>
      <p:sp>
        <p:nvSpPr>
          <p:cNvPr id="578597" name="Text Box 37">
            <a:extLst>
              <a:ext uri="{FF2B5EF4-FFF2-40B4-BE49-F238E27FC236}">
                <a16:creationId xmlns:a16="http://schemas.microsoft.com/office/drawing/2014/main" id="{DB0F1B59-5560-4F7A-8C3F-AA4A4D314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5713" y="4464456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/>
              <a:t>L</a:t>
            </a:r>
          </a:p>
        </p:txBody>
      </p:sp>
      <p:cxnSp>
        <p:nvCxnSpPr>
          <p:cNvPr id="578598" name="AutoShape 38">
            <a:extLst>
              <a:ext uri="{FF2B5EF4-FFF2-40B4-BE49-F238E27FC236}">
                <a16:creationId xmlns:a16="http://schemas.microsoft.com/office/drawing/2014/main" id="{8EDA8FFA-ADFB-4327-A830-52E52E17EDF7}"/>
              </a:ext>
            </a:extLst>
          </p:cNvPr>
          <p:cNvCxnSpPr>
            <a:cxnSpLocks noChangeShapeType="1"/>
            <a:stCxn id="578597" idx="0"/>
            <a:endCxn id="578614" idx="3"/>
          </p:cNvCxnSpPr>
          <p:nvPr/>
        </p:nvCxnSpPr>
        <p:spPr bwMode="auto">
          <a:xfrm flipV="1">
            <a:off x="5200651" y="4126320"/>
            <a:ext cx="127000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599" name="AutoShape 39">
            <a:extLst>
              <a:ext uri="{FF2B5EF4-FFF2-40B4-BE49-F238E27FC236}">
                <a16:creationId xmlns:a16="http://schemas.microsoft.com/office/drawing/2014/main" id="{3C3A3E07-409F-43A6-9BA0-D31F9D893F09}"/>
              </a:ext>
            </a:extLst>
          </p:cNvPr>
          <p:cNvCxnSpPr>
            <a:cxnSpLocks noChangeShapeType="1"/>
            <a:stCxn id="578596" idx="0"/>
            <a:endCxn id="578614" idx="5"/>
          </p:cNvCxnSpPr>
          <p:nvPr/>
        </p:nvCxnSpPr>
        <p:spPr bwMode="auto">
          <a:xfrm flipH="1" flipV="1">
            <a:off x="5489435" y="4126178"/>
            <a:ext cx="444866" cy="3382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600" name="Text Box 40">
            <a:extLst>
              <a:ext uri="{FF2B5EF4-FFF2-40B4-BE49-F238E27FC236}">
                <a16:creationId xmlns:a16="http://schemas.microsoft.com/office/drawing/2014/main" id="{2E360219-8642-461F-921D-99F358646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9226" y="3885020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ks</a:t>
            </a:r>
          </a:p>
        </p:txBody>
      </p:sp>
      <p:sp>
        <p:nvSpPr>
          <p:cNvPr id="578601" name="Text Box 41">
            <a:extLst>
              <a:ext uri="{FF2B5EF4-FFF2-40B4-BE49-F238E27FC236}">
                <a16:creationId xmlns:a16="http://schemas.microsoft.com/office/drawing/2014/main" id="{4FFCECC6-51E0-4CEA-968F-6574DE94A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3885020"/>
            <a:ext cx="3465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/>
              <a:t>kd</a:t>
            </a:r>
          </a:p>
        </p:txBody>
      </p:sp>
      <p:cxnSp>
        <p:nvCxnSpPr>
          <p:cNvPr id="578602" name="AutoShape 42">
            <a:extLst>
              <a:ext uri="{FF2B5EF4-FFF2-40B4-BE49-F238E27FC236}">
                <a16:creationId xmlns:a16="http://schemas.microsoft.com/office/drawing/2014/main" id="{B4162BAE-9E3A-4242-99E3-20219FCB18EE}"/>
              </a:ext>
            </a:extLst>
          </p:cNvPr>
          <p:cNvCxnSpPr>
            <a:cxnSpLocks noChangeShapeType="1"/>
            <a:stCxn id="578601" idx="0"/>
            <a:endCxn id="578590" idx="2"/>
          </p:cNvCxnSpPr>
          <p:nvPr/>
        </p:nvCxnSpPr>
        <p:spPr bwMode="auto">
          <a:xfrm flipV="1">
            <a:off x="4324599" y="3664357"/>
            <a:ext cx="893515" cy="220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603" name="Text Box 43">
            <a:extLst>
              <a:ext uri="{FF2B5EF4-FFF2-40B4-BE49-F238E27FC236}">
                <a16:creationId xmlns:a16="http://schemas.microsoft.com/office/drawing/2014/main" id="{EAAD3261-6E76-4B14-BA19-31E98C327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4464456"/>
            <a:ext cx="293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/>
              <a:t>H</a:t>
            </a:r>
          </a:p>
        </p:txBody>
      </p:sp>
      <p:cxnSp>
        <p:nvCxnSpPr>
          <p:cNvPr id="578604" name="AutoShape 44">
            <a:extLst>
              <a:ext uri="{FF2B5EF4-FFF2-40B4-BE49-F238E27FC236}">
                <a16:creationId xmlns:a16="http://schemas.microsoft.com/office/drawing/2014/main" id="{59594E80-8C19-4C64-8BF2-93A23F40EA3B}"/>
              </a:ext>
            </a:extLst>
          </p:cNvPr>
          <p:cNvCxnSpPr>
            <a:cxnSpLocks noChangeShapeType="1"/>
            <a:stCxn id="578596" idx="0"/>
            <a:endCxn id="578615" idx="3"/>
          </p:cNvCxnSpPr>
          <p:nvPr/>
        </p:nvCxnSpPr>
        <p:spPr bwMode="auto">
          <a:xfrm flipV="1">
            <a:off x="5934301" y="4126178"/>
            <a:ext cx="155490" cy="33827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605" name="AutoShape 45">
            <a:extLst>
              <a:ext uri="{FF2B5EF4-FFF2-40B4-BE49-F238E27FC236}">
                <a16:creationId xmlns:a16="http://schemas.microsoft.com/office/drawing/2014/main" id="{DACA569B-C88C-4E52-BA23-862A0105F8C5}"/>
              </a:ext>
            </a:extLst>
          </p:cNvPr>
          <p:cNvCxnSpPr>
            <a:cxnSpLocks noChangeShapeType="1"/>
            <a:stCxn id="578603" idx="0"/>
            <a:endCxn id="578615" idx="5"/>
          </p:cNvCxnSpPr>
          <p:nvPr/>
        </p:nvCxnSpPr>
        <p:spPr bwMode="auto">
          <a:xfrm flipH="1" flipV="1">
            <a:off x="6251577" y="4126320"/>
            <a:ext cx="180975" cy="338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606" name="AutoShape 46">
            <a:extLst>
              <a:ext uri="{FF2B5EF4-FFF2-40B4-BE49-F238E27FC236}">
                <a16:creationId xmlns:a16="http://schemas.microsoft.com/office/drawing/2014/main" id="{BB5CA38D-ECB4-42D6-87F2-D3F5CA88457A}"/>
              </a:ext>
            </a:extLst>
          </p:cNvPr>
          <p:cNvCxnSpPr>
            <a:cxnSpLocks noChangeShapeType="1"/>
            <a:stCxn id="578615" idx="0"/>
            <a:endCxn id="578591" idx="4"/>
          </p:cNvCxnSpPr>
          <p:nvPr/>
        </p:nvCxnSpPr>
        <p:spPr bwMode="auto">
          <a:xfrm flipV="1">
            <a:off x="6170613" y="3778656"/>
            <a:ext cx="152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8607" name="AutoShape 47">
            <a:extLst>
              <a:ext uri="{FF2B5EF4-FFF2-40B4-BE49-F238E27FC236}">
                <a16:creationId xmlns:a16="http://schemas.microsoft.com/office/drawing/2014/main" id="{F0D19B87-1DA4-4EB1-B4BD-DBFECBA671D7}"/>
              </a:ext>
            </a:extLst>
          </p:cNvPr>
          <p:cNvCxnSpPr>
            <a:cxnSpLocks noChangeShapeType="1"/>
            <a:stCxn id="578600" idx="0"/>
            <a:endCxn id="578591" idx="5"/>
          </p:cNvCxnSpPr>
          <p:nvPr/>
        </p:nvCxnSpPr>
        <p:spPr bwMode="auto">
          <a:xfrm flipH="1" flipV="1">
            <a:off x="6403835" y="3745179"/>
            <a:ext cx="264668" cy="1398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608" name="Text Box 48">
            <a:extLst>
              <a:ext uri="{FF2B5EF4-FFF2-40B4-BE49-F238E27FC236}">
                <a16:creationId xmlns:a16="http://schemas.microsoft.com/office/drawing/2014/main" id="{96C148E6-2CF5-4292-A529-D7EA1147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913" y="5028020"/>
            <a:ext cx="2952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>
                <a:solidFill>
                  <a:srgbClr val="FF0000"/>
                </a:solidFill>
              </a:rPr>
              <a:t>N</a:t>
            </a:r>
          </a:p>
        </p:txBody>
      </p:sp>
      <p:cxnSp>
        <p:nvCxnSpPr>
          <p:cNvPr id="578609" name="AutoShape 49">
            <a:extLst>
              <a:ext uri="{FF2B5EF4-FFF2-40B4-BE49-F238E27FC236}">
                <a16:creationId xmlns:a16="http://schemas.microsoft.com/office/drawing/2014/main" id="{8CF36F5A-B1C3-4A62-8827-99312C06AE66}"/>
              </a:ext>
            </a:extLst>
          </p:cNvPr>
          <p:cNvCxnSpPr>
            <a:cxnSpLocks noChangeShapeType="1"/>
            <a:stCxn id="578608" idx="0"/>
            <a:endCxn id="578596" idx="2"/>
          </p:cNvCxnSpPr>
          <p:nvPr/>
        </p:nvCxnSpPr>
        <p:spPr bwMode="auto">
          <a:xfrm flipV="1">
            <a:off x="5670551" y="4741455"/>
            <a:ext cx="263751" cy="2865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610" name="Text Box 50">
            <a:extLst>
              <a:ext uri="{FF2B5EF4-FFF2-40B4-BE49-F238E27FC236}">
                <a16:creationId xmlns:a16="http://schemas.microsoft.com/office/drawing/2014/main" id="{608A457E-1666-4663-9EFF-D910274B9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5028020"/>
            <a:ext cx="2872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i="1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78611" name="AutoShape 51">
            <a:extLst>
              <a:ext uri="{FF2B5EF4-FFF2-40B4-BE49-F238E27FC236}">
                <a16:creationId xmlns:a16="http://schemas.microsoft.com/office/drawing/2014/main" id="{15F5C0FD-654E-4159-8C6A-409BD42F4334}"/>
              </a:ext>
            </a:extLst>
          </p:cNvPr>
          <p:cNvCxnSpPr>
            <a:cxnSpLocks noChangeShapeType="1"/>
            <a:stCxn id="578610" idx="0"/>
            <a:endCxn id="578596" idx="2"/>
          </p:cNvCxnSpPr>
          <p:nvPr/>
        </p:nvCxnSpPr>
        <p:spPr bwMode="auto">
          <a:xfrm flipH="1" flipV="1">
            <a:off x="5934302" y="4741455"/>
            <a:ext cx="284691" cy="286564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8612" name="Oval 52">
            <a:extLst>
              <a:ext uri="{FF2B5EF4-FFF2-40B4-BE49-F238E27FC236}">
                <a16:creationId xmlns:a16="http://schemas.microsoft.com/office/drawing/2014/main" id="{587EB190-2780-4163-8FD4-D7653C796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315" y="4148277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ym typeface="Symbol" panose="05050102010706020507" pitchFamily="18" charset="2"/>
              </a:rPr>
              <a:t></a:t>
            </a:r>
            <a:endParaRPr lang="en-US" altLang="en-US"/>
          </a:p>
        </p:txBody>
      </p:sp>
      <p:sp>
        <p:nvSpPr>
          <p:cNvPr id="578613" name="Oval 53">
            <a:extLst>
              <a:ext uri="{FF2B5EF4-FFF2-40B4-BE49-F238E27FC236}">
                <a16:creationId xmlns:a16="http://schemas.microsoft.com/office/drawing/2014/main" id="{A300A90A-A884-4DDF-AF5A-90A624F77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315" y="4148277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ym typeface="Symbol" panose="05050102010706020507" pitchFamily="18" charset="2"/>
              </a:rPr>
              <a:t></a:t>
            </a:r>
            <a:endParaRPr lang="en-US" altLang="en-US"/>
          </a:p>
        </p:txBody>
      </p:sp>
      <p:sp>
        <p:nvSpPr>
          <p:cNvPr id="578614" name="Oval 54">
            <a:extLst>
              <a:ext uri="{FF2B5EF4-FFF2-40B4-BE49-F238E27FC236}">
                <a16:creationId xmlns:a16="http://schemas.microsoft.com/office/drawing/2014/main" id="{501BD44B-3654-49B7-96DA-CFBAA6A2D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3931056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ym typeface="Symbol" panose="05050102010706020507" pitchFamily="18" charset="2"/>
              </a:rPr>
              <a:t></a:t>
            </a:r>
            <a:endParaRPr lang="en-US" altLang="en-US"/>
          </a:p>
        </p:txBody>
      </p:sp>
      <p:sp>
        <p:nvSpPr>
          <p:cNvPr id="578615" name="Oval 55">
            <a:extLst>
              <a:ext uri="{FF2B5EF4-FFF2-40B4-BE49-F238E27FC236}">
                <a16:creationId xmlns:a16="http://schemas.microsoft.com/office/drawing/2014/main" id="{EAB82439-E80A-439B-BDB5-87CDAADE0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3931056"/>
            <a:ext cx="228600" cy="228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sym typeface="Symbol" panose="05050102010706020507" pitchFamily="18" charset="2"/>
              </a:rPr>
              <a:t></a:t>
            </a:r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81719-07BB-4142-B205-9E359423085C}"/>
              </a:ext>
            </a:extLst>
          </p:cNvPr>
          <p:cNvSpPr txBox="1"/>
          <p:nvPr/>
        </p:nvSpPr>
        <p:spPr>
          <a:xfrm>
            <a:off x="1676400" y="5305019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Texture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DD7717-7955-4425-A8D4-F1A37B033946}"/>
              </a:ext>
            </a:extLst>
          </p:cNvPr>
          <p:cNvSpPr txBox="1"/>
          <p:nvPr/>
        </p:nvSpPr>
        <p:spPr>
          <a:xfrm>
            <a:off x="4724400" y="5353347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Bump Mapping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extLst>
              <a:ext uri="{FF2B5EF4-FFF2-40B4-BE49-F238E27FC236}">
                <a16:creationId xmlns:a16="http://schemas.microsoft.com/office/drawing/2014/main" id="{E0F5474D-58D6-4BBD-8D48-B5DEA7120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Shade Trees</a:t>
            </a:r>
          </a:p>
        </p:txBody>
      </p:sp>
      <p:sp>
        <p:nvSpPr>
          <p:cNvPr id="579587" name="Rectangle 3">
            <a:extLst>
              <a:ext uri="{FF2B5EF4-FFF2-40B4-BE49-F238E27FC236}">
                <a16:creationId xmlns:a16="http://schemas.microsoft.com/office/drawing/2014/main" id="{1B1A0BE3-FE82-4BEE-B1CB-4CFB3C3E4C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Shaders can get </a:t>
            </a:r>
            <a:r>
              <a:rPr lang="en-US" altLang="en-US" i="1"/>
              <a:t>very</a:t>
            </a:r>
            <a:r>
              <a:rPr lang="en-US" altLang="en-US"/>
              <a:t> complex</a:t>
            </a:r>
          </a:p>
          <a:p>
            <a:r>
              <a:rPr lang="en-US" altLang="en-US"/>
              <a:t>Sometimes need higher-level constructs than simple expression trees</a:t>
            </a:r>
          </a:p>
          <a:p>
            <a:pPr lvl="1"/>
            <a:r>
              <a:rPr lang="en-US" altLang="en-US"/>
              <a:t>Variables</a:t>
            </a:r>
          </a:p>
          <a:p>
            <a:pPr lvl="1"/>
            <a:r>
              <a:rPr lang="en-US" altLang="en-US"/>
              <a:t>Iteration</a:t>
            </a:r>
          </a:p>
          <a:p>
            <a:r>
              <a:rPr lang="en-US" altLang="en-US"/>
              <a:t>Need to compile a program instead of evaluate an expression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>
            <a:extLst>
              <a:ext uri="{FF2B5EF4-FFF2-40B4-BE49-F238E27FC236}">
                <a16:creationId xmlns:a16="http://schemas.microsoft.com/office/drawing/2014/main" id="{1EBAF348-C479-4231-AA8A-06B0B53BE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Renderman Shading Language</a:t>
            </a:r>
          </a:p>
        </p:txBody>
      </p:sp>
      <p:sp>
        <p:nvSpPr>
          <p:cNvPr id="580611" name="Rectangle 3">
            <a:extLst>
              <a:ext uri="{FF2B5EF4-FFF2-40B4-BE49-F238E27FC236}">
                <a16:creationId xmlns:a16="http://schemas.microsoft.com/office/drawing/2014/main" id="{20A00580-5303-4B0A-ADE1-84007414E9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Hanrahan &amp; Lawson, SIGGRAPH ‘90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FYI: Crawfis &amp; Allison, Visualization ‘91 for scientific visualization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High level little language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Special purpose variables useful for shading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 – surface position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N – surface normal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Special purpose functions useful for shading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err="1"/>
              <a:t>smoothstep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,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</a:t>
            </a:r>
            <a:r>
              <a:rPr lang="en-US" altLang="en-US" sz="2400" i="1" dirty="0"/>
              <a:t>a</a:t>
            </a:r>
            <a:r>
              <a:rPr lang="en-US" altLang="en-US" sz="2400" dirty="0"/>
              <a:t>) – smoothly interpolates from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 to </a:t>
            </a:r>
            <a:r>
              <a:rPr lang="en-US" altLang="en-US" sz="2400" i="1" dirty="0"/>
              <a:t>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as </a:t>
            </a:r>
            <a:r>
              <a:rPr lang="en-US" altLang="en-US" sz="2400" i="1" dirty="0"/>
              <a:t>a</a:t>
            </a:r>
            <a:r>
              <a:rPr lang="en-US" altLang="en-US" sz="2400" dirty="0"/>
              <a:t> varies from 0 to 1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specular(</a:t>
            </a:r>
            <a:r>
              <a:rPr lang="en-US" altLang="en-US" sz="2400" i="1" dirty="0" err="1"/>
              <a:t>N</a:t>
            </a:r>
            <a:r>
              <a:rPr lang="en-US" altLang="en-US" sz="2400" dirty="0" err="1"/>
              <a:t>,</a:t>
            </a:r>
            <a:r>
              <a:rPr lang="en-US" altLang="en-US" sz="2400" i="1" dirty="0" err="1"/>
              <a:t>V</a:t>
            </a:r>
            <a:r>
              <a:rPr lang="en-US" altLang="en-US" sz="2400" dirty="0" err="1"/>
              <a:t>,</a:t>
            </a:r>
            <a:r>
              <a:rPr lang="en-US" altLang="en-US" sz="2400" i="1" dirty="0" err="1"/>
              <a:t>m</a:t>
            </a:r>
            <a:r>
              <a:rPr lang="en-US" altLang="en-US" sz="2400" dirty="0"/>
              <a:t>) – computes specular reflection given normal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view direction </a:t>
            </a:r>
            <a:r>
              <a:rPr lang="en-US" altLang="en-US" sz="2400" i="1" dirty="0"/>
              <a:t>V</a:t>
            </a:r>
            <a:r>
              <a:rPr lang="en-US" altLang="en-US" sz="2400" dirty="0"/>
              <a:t> and roughness </a:t>
            </a:r>
            <a:r>
              <a:rPr lang="en-US" altLang="en-US" sz="2400" i="1" dirty="0"/>
              <a:t>m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>
            <a:extLst>
              <a:ext uri="{FF2B5EF4-FFF2-40B4-BE49-F238E27FC236}">
                <a16:creationId xmlns:a16="http://schemas.microsoft.com/office/drawing/2014/main" id="{40E5F04B-7939-4907-919B-F4FF174F1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err="1"/>
              <a:t>Renderman</a:t>
            </a:r>
            <a:r>
              <a:rPr lang="en-US" altLang="en-US" dirty="0"/>
              <a:t> Example</a:t>
            </a:r>
          </a:p>
        </p:txBody>
      </p:sp>
      <p:sp>
        <p:nvSpPr>
          <p:cNvPr id="585731" name="Rectangle 3">
            <a:extLst>
              <a:ext uri="{FF2B5EF4-FFF2-40B4-BE49-F238E27FC236}">
                <a16:creationId xmlns:a16="http://schemas.microsoft.com/office/drawing/2014/main" id="{CBE49887-3E8A-4C51-96B2-B382767D28F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812800" y="1600200"/>
            <a:ext cx="61214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400" dirty="0"/>
              <a:t>Surface dent(float Ks=.4, </a:t>
            </a:r>
            <a:r>
              <a:rPr lang="en-US" altLang="en-US" sz="1400" dirty="0" err="1"/>
              <a:t>Kd</a:t>
            </a:r>
            <a:r>
              <a:rPr lang="en-US" altLang="en-US" sz="1400" dirty="0"/>
              <a:t>=.5, Ka=.1, roughness=.25, dent=.4) {</a:t>
            </a:r>
          </a:p>
          <a:p>
            <a:pPr>
              <a:buFontTx/>
              <a:buNone/>
            </a:pPr>
            <a:r>
              <a:rPr lang="en-US" altLang="en-US" sz="1400" dirty="0"/>
              <a:t>	float turbulence;</a:t>
            </a:r>
          </a:p>
          <a:p>
            <a:pPr>
              <a:buFontTx/>
              <a:buNone/>
            </a:pPr>
            <a:r>
              <a:rPr lang="en-US" altLang="en-US" sz="1400" dirty="0"/>
              <a:t>	point </a:t>
            </a:r>
            <a:r>
              <a:rPr lang="en-US" altLang="en-US" sz="1400" dirty="0" err="1"/>
              <a:t>Nf</a:t>
            </a:r>
            <a:r>
              <a:rPr lang="en-US" altLang="en-US" sz="1400" dirty="0"/>
              <a:t>, V;</a:t>
            </a:r>
          </a:p>
          <a:p>
            <a:pPr>
              <a:buFontTx/>
              <a:buNone/>
            </a:pPr>
            <a:r>
              <a:rPr lang="en-US" altLang="en-US" sz="1400" dirty="0"/>
              <a:t>	float I, </a:t>
            </a:r>
            <a:r>
              <a:rPr lang="en-US" altLang="en-US" sz="1400" dirty="0" err="1"/>
              <a:t>freq</a:t>
            </a:r>
            <a:r>
              <a:rPr lang="en-US" altLang="en-US" sz="1400" dirty="0"/>
              <a:t>;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i="1" dirty="0">
                <a:solidFill>
                  <a:schemeClr val="accent2"/>
                </a:solidFill>
              </a:rPr>
              <a:t>/* Transform to solid texture coordinate system */</a:t>
            </a:r>
          </a:p>
          <a:p>
            <a:pPr>
              <a:buFontTx/>
              <a:buNone/>
            </a:pPr>
            <a:r>
              <a:rPr lang="en-US" altLang="en-US" sz="1400" dirty="0"/>
              <a:t>	V = transform(“</a:t>
            </a:r>
            <a:r>
              <a:rPr lang="en-US" altLang="en-US" sz="1400" dirty="0" err="1"/>
              <a:t>shader”,P</a:t>
            </a:r>
            <a:r>
              <a:rPr lang="en-US" altLang="en-US" sz="1400" dirty="0"/>
              <a:t>);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i="1" dirty="0">
                <a:solidFill>
                  <a:schemeClr val="accent2"/>
                </a:solidFill>
              </a:rPr>
              <a:t>/* Sum 6 octaves of noise to form turbulence */</a:t>
            </a:r>
          </a:p>
          <a:p>
            <a:pPr>
              <a:buFontTx/>
              <a:buNone/>
            </a:pPr>
            <a:r>
              <a:rPr lang="en-US" altLang="en-US" sz="1400" dirty="0"/>
              <a:t>	turbulence = 0; </a:t>
            </a:r>
            <a:r>
              <a:rPr lang="en-US" altLang="en-US" sz="1400" dirty="0" err="1"/>
              <a:t>freq</a:t>
            </a:r>
            <a:r>
              <a:rPr lang="en-US" altLang="en-US" sz="1400" dirty="0"/>
              <a:t> = 1.0;</a:t>
            </a:r>
          </a:p>
          <a:p>
            <a:pPr>
              <a:buFontTx/>
              <a:buNone/>
            </a:pPr>
            <a:r>
              <a:rPr lang="en-US" altLang="en-US" sz="1400" dirty="0"/>
              <a:t>	for (i = 0; i &lt; 6; i += 1) {</a:t>
            </a:r>
          </a:p>
          <a:p>
            <a:pPr>
              <a:buFontTx/>
              <a:buNone/>
            </a:pPr>
            <a:r>
              <a:rPr lang="en-US" altLang="en-US" sz="1400" dirty="0"/>
              <a:t>		turbulence += 1/</a:t>
            </a:r>
            <a:r>
              <a:rPr lang="en-US" altLang="en-US" sz="1400" dirty="0" err="1"/>
              <a:t>freq</a:t>
            </a:r>
            <a:r>
              <a:rPr lang="en-US" altLang="en-US" sz="1400" dirty="0"/>
              <a:t> + abs(0.5*noise(4*</a:t>
            </a:r>
            <a:r>
              <a:rPr lang="en-US" altLang="en-US" sz="1400" dirty="0" err="1"/>
              <a:t>freq</a:t>
            </a:r>
            <a:r>
              <a:rPr lang="en-US" altLang="en-US" sz="1400" dirty="0"/>
              <a:t>*V));</a:t>
            </a:r>
          </a:p>
          <a:p>
            <a:pPr>
              <a:buFontTx/>
              <a:buNone/>
            </a:pPr>
            <a:r>
              <a:rPr lang="en-US" altLang="en-US" sz="1400" dirty="0"/>
              <a:t>		</a:t>
            </a:r>
            <a:r>
              <a:rPr lang="en-US" altLang="en-US" sz="1400" dirty="0" err="1"/>
              <a:t>freq</a:t>
            </a:r>
            <a:r>
              <a:rPr lang="en-US" altLang="en-US" sz="1400" dirty="0"/>
              <a:t> *= 2;</a:t>
            </a:r>
          </a:p>
          <a:p>
            <a:pPr>
              <a:buFontTx/>
              <a:buNone/>
            </a:pPr>
            <a:r>
              <a:rPr lang="en-US" altLang="en-US" sz="1400" dirty="0"/>
              <a:t>	}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i="1" dirty="0">
                <a:solidFill>
                  <a:schemeClr val="accent2"/>
                </a:solidFill>
              </a:rPr>
              <a:t>/* sharpen turbulence */</a:t>
            </a:r>
          </a:p>
          <a:p>
            <a:pPr>
              <a:buFontTx/>
              <a:buNone/>
            </a:pPr>
            <a:r>
              <a:rPr lang="en-US" altLang="en-US" sz="1400" dirty="0"/>
              <a:t>	turbulence *= turbulence * turbulence;</a:t>
            </a:r>
          </a:p>
          <a:p>
            <a:pPr>
              <a:buFontTx/>
              <a:buNone/>
            </a:pPr>
            <a:r>
              <a:rPr lang="en-US" altLang="en-US" sz="1400" dirty="0"/>
              <a:t>	turbulence *= dent;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  <a:r>
              <a:rPr lang="en-US" altLang="en-US" sz="1400" i="1" dirty="0">
                <a:solidFill>
                  <a:schemeClr val="accent2"/>
                </a:solidFill>
              </a:rPr>
              <a:t>/* Displace surface and compute normal */</a:t>
            </a:r>
          </a:p>
          <a:p>
            <a:pPr>
              <a:buFontTx/>
              <a:buNone/>
            </a:pPr>
            <a:r>
              <a:rPr lang="en-US" altLang="en-US" sz="1400" dirty="0"/>
              <a:t>	P -= turbulence * normalize(N);</a:t>
            </a:r>
          </a:p>
          <a:p>
            <a:pPr>
              <a:buFontTx/>
              <a:buNone/>
            </a:pPr>
            <a:r>
              <a:rPr lang="en-US" altLang="en-US" sz="1400" dirty="0"/>
              <a:t>	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97930C7-E514-4FA5-B299-FD1FCB30A8E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5725259"/>
              </p:ext>
            </p:extLst>
          </p:nvPr>
        </p:nvGraphicFramePr>
        <p:xfrm>
          <a:off x="6159500" y="1823791"/>
          <a:ext cx="5181600" cy="2610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8828571" imgH="4447619" progId="MSPhotoEd.3">
                  <p:embed/>
                </p:oleObj>
              </mc:Choice>
              <mc:Fallback>
                <p:oleObj name="Photo Editor Photo" r:id="rId2" imgW="8828571" imgH="4447619" progId="MSPhotoEd.3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297930C7-E514-4FA5-B299-FD1FCB30A8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bright="18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1823791"/>
                        <a:ext cx="5181600" cy="2610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2F435C-33D6-492B-8C81-DF2EEA532F24}"/>
              </a:ext>
            </a:extLst>
          </p:cNvPr>
          <p:cNvSpPr txBox="1"/>
          <p:nvPr/>
        </p:nvSpPr>
        <p:spPr>
          <a:xfrm>
            <a:off x="5646990" y="4734895"/>
            <a:ext cx="57322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en-US" altLang="en-US" sz="1400" dirty="0" err="1">
                <a:cs typeface="Arial" panose="020B0604020202020204" pitchFamily="34" charset="0"/>
              </a:rPr>
              <a:t>Nf</a:t>
            </a:r>
            <a:r>
              <a:rPr lang="en-US" altLang="en-US" sz="1400" dirty="0">
                <a:cs typeface="Arial" panose="020B0604020202020204" pitchFamily="34" charset="0"/>
              </a:rPr>
              <a:t> = </a:t>
            </a:r>
            <a:r>
              <a:rPr lang="en-US" altLang="en-US" sz="1400" dirty="0" err="1">
                <a:cs typeface="Arial" panose="020B0604020202020204" pitchFamily="34" charset="0"/>
              </a:rPr>
              <a:t>faceforward</a:t>
            </a:r>
            <a:r>
              <a:rPr lang="en-US" altLang="en-US" sz="1400" dirty="0">
                <a:cs typeface="Arial" panose="020B0604020202020204" pitchFamily="34" charset="0"/>
              </a:rPr>
              <a:t>(normalize(</a:t>
            </a:r>
            <a:r>
              <a:rPr lang="en-US" altLang="en-US" sz="1400" dirty="0" err="1">
                <a:cs typeface="Arial" panose="020B0604020202020204" pitchFamily="34" charset="0"/>
              </a:rPr>
              <a:t>calculatenormal</a:t>
            </a:r>
            <a:r>
              <a:rPr lang="en-US" altLang="en-US" sz="1400" dirty="0">
                <a:cs typeface="Arial" panose="020B0604020202020204" pitchFamily="34" charset="0"/>
              </a:rPr>
              <a:t>(P)),I);</a:t>
            </a:r>
          </a:p>
          <a:p>
            <a:pPr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	V = normalize(-I);</a:t>
            </a:r>
          </a:p>
          <a:p>
            <a:pPr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	</a:t>
            </a:r>
            <a:r>
              <a:rPr lang="en-US" altLang="en-US" sz="1400" i="1" dirty="0">
                <a:solidFill>
                  <a:schemeClr val="accent2"/>
                </a:solidFill>
                <a:cs typeface="Arial" panose="020B0604020202020204" pitchFamily="34" charset="0"/>
              </a:rPr>
              <a:t>/* Perform shading calculations */</a:t>
            </a:r>
          </a:p>
          <a:p>
            <a:pPr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	Oi = 1 – </a:t>
            </a:r>
            <a:r>
              <a:rPr lang="en-US" altLang="en-US" sz="1400" dirty="0" err="1">
                <a:cs typeface="Arial" panose="020B0604020202020204" pitchFamily="34" charset="0"/>
              </a:rPr>
              <a:t>smoothstep</a:t>
            </a:r>
            <a:r>
              <a:rPr lang="en-US" altLang="en-US" sz="1400" dirty="0">
                <a:cs typeface="Arial" panose="020B0604020202020204" pitchFamily="34" charset="0"/>
              </a:rPr>
              <a:t>(0.03,0.05,turbulence);</a:t>
            </a:r>
          </a:p>
          <a:p>
            <a:pPr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	Ci = Oi*Cs*(Ka*ambient() + Ks*specular(</a:t>
            </a:r>
            <a:r>
              <a:rPr lang="en-US" altLang="en-US" sz="1400" dirty="0" err="1">
                <a:cs typeface="Arial" panose="020B0604020202020204" pitchFamily="34" charset="0"/>
              </a:rPr>
              <a:t>Nf,V,roughness</a:t>
            </a:r>
            <a:r>
              <a:rPr lang="en-US" altLang="en-US" sz="1400" dirty="0">
                <a:cs typeface="Arial" panose="020B0604020202020204" pitchFamily="34" charset="0"/>
              </a:rPr>
              <a:t>));</a:t>
            </a:r>
          </a:p>
          <a:p>
            <a:pPr>
              <a:buFontTx/>
              <a:buNone/>
            </a:pPr>
            <a:r>
              <a:rPr lang="en-US" altLang="en-US" sz="1400" dirty="0"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U_BrutusCrawfis">
  <a:themeElements>
    <a:clrScheme name="Radial 11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C0C0C0"/>
      </a:accent1>
      <a:accent2>
        <a:srgbClr val="C30000"/>
      </a:accent2>
      <a:accent3>
        <a:srgbClr val="FFFFFF"/>
      </a:accent3>
      <a:accent4>
        <a:srgbClr val="000000"/>
      </a:accent4>
      <a:accent5>
        <a:srgbClr val="DCDCDC"/>
      </a:accent5>
      <a:accent6>
        <a:srgbClr val="B00000"/>
      </a:accent6>
      <a:hlink>
        <a:srgbClr val="3101FF"/>
      </a:hlink>
      <a:folHlink>
        <a:srgbClr val="0000FF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1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C0C0C0"/>
        </a:accent1>
        <a:accent2>
          <a:srgbClr val="C3000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00000"/>
        </a:accent6>
        <a:hlink>
          <a:srgbClr val="3101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SUTemplate16x9.pptx" id="{69340FC1-CB76-473C-8150-319B088240BF}" vid="{0A300E0F-2E6C-4369-9E1D-B11B963D27C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OSUTemplate16x9</Template>
  <TotalTime>340</TotalTime>
  <Words>802</Words>
  <Application>Microsoft Office PowerPoint</Application>
  <PresentationFormat>Widescreen</PresentationFormat>
  <Paragraphs>143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OSU_BrutusCrawfis</vt:lpstr>
      <vt:lpstr>Photo Editor Photo</vt:lpstr>
      <vt:lpstr>Games and Animation  Shader Graphs</vt:lpstr>
      <vt:lpstr>More Complex Lighting</vt:lpstr>
      <vt:lpstr>Shaders</vt:lpstr>
      <vt:lpstr>Shading v. Modeling</vt:lpstr>
      <vt:lpstr>Shade Trees</vt:lpstr>
      <vt:lpstr>Texture v. Bump Mapping</vt:lpstr>
      <vt:lpstr>Problems with Shade Trees</vt:lpstr>
      <vt:lpstr>Renderman Shading Language</vt:lpstr>
      <vt:lpstr>Renderman Example</vt:lpstr>
      <vt:lpstr>Unity’s Shader Graph</vt:lpstr>
      <vt:lpstr>Programmable Shaders</vt:lpstr>
      <vt:lpstr>Shader Architectures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Animation  Shaders</dc:title>
  <dc:creator>Roger Crawfis</dc:creator>
  <cp:lastModifiedBy>Roger Crawfis</cp:lastModifiedBy>
  <cp:revision>1</cp:revision>
  <dcterms:created xsi:type="dcterms:W3CDTF">2021-10-06T17:21:02Z</dcterms:created>
  <dcterms:modified xsi:type="dcterms:W3CDTF">2021-10-12T17:28:56Z</dcterms:modified>
</cp:coreProperties>
</file>