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5"/>
  </p:notesMasterIdLst>
  <p:sldIdLst>
    <p:sldId id="256" r:id="rId2"/>
    <p:sldId id="281" r:id="rId3"/>
    <p:sldId id="282" r:id="rId4"/>
    <p:sldId id="277" r:id="rId5"/>
    <p:sldId id="284" r:id="rId6"/>
    <p:sldId id="278" r:id="rId7"/>
    <p:sldId id="285" r:id="rId8"/>
    <p:sldId id="283" r:id="rId9"/>
    <p:sldId id="286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87" r:id="rId29"/>
    <p:sldId id="25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280" r:id="rId43"/>
    <p:sldId id="276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86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858000" y="1524000"/>
            <a:ext cx="21336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7119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010400" y="152400"/>
            <a:ext cx="1524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graphics.cs.cmu.edu/nsp/course/15-462/Fall07/462/lectures/nov20a.ppt" TargetMode="Externa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hyperlink" Target="https://www.freecreatives.com/textures/noise-texture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kitfox.com/projects/perlinNoiseMaker/" TargetMode="External"/><Relationship Id="rId2" Type="http://schemas.openxmlformats.org/officeDocument/2006/relationships/hyperlink" Target="https://academo.org/demos/perlin-noi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dblobgames.com/maps/terrain-from-noise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hyperlink" Target="http://momentsingraphics.de/BlueNois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Procedural Content</a:t>
            </a:r>
            <a:br>
              <a:rPr lang="en-US" dirty="0"/>
            </a:br>
            <a:r>
              <a:rPr lang="en-US" dirty="0"/>
              <a:t>	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CSE 5559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Prof. Roger Crawfis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257"/>
            <a:ext cx="9144000" cy="53407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                   Perlin Noise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1" y="1981200"/>
            <a:ext cx="44318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Named for its creator, </a:t>
            </a:r>
            <a:r>
              <a:rPr lang="en-US" b="1" dirty="0"/>
              <a:t>this guy</a:t>
            </a:r>
            <a:r>
              <a:rPr lang="en-US" dirty="0"/>
              <a:t>, Ken Perlin.</a:t>
            </a:r>
          </a:p>
          <a:p>
            <a:endParaRPr lang="en-US" dirty="0"/>
          </a:p>
          <a:p>
            <a:r>
              <a:rPr lang="en-US" dirty="0"/>
              <a:t>It’s a great way to make smooth, natural</a:t>
            </a:r>
          </a:p>
          <a:p>
            <a:r>
              <a:rPr lang="en-US" dirty="0"/>
              <a:t>noise which can be used to create terrain,</a:t>
            </a:r>
          </a:p>
          <a:p>
            <a:r>
              <a:rPr lang="en-US" dirty="0"/>
              <a:t>cloud patterns, wood grain, and more!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Many variants and tweaks over the years: Value Noise, Simplified Perlin Noise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90" y="3715143"/>
            <a:ext cx="1219200" cy="162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715143"/>
            <a:ext cx="1219200" cy="162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295" y="3715143"/>
            <a:ext cx="1219200" cy="1625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725E39-B206-4FA2-B0D3-49E886B7ED84}"/>
              </a:ext>
            </a:extLst>
          </p:cNvPr>
          <p:cNvSpPr txBox="1"/>
          <p:nvPr/>
        </p:nvSpPr>
        <p:spPr>
          <a:xfrm>
            <a:off x="2978530" y="6202865"/>
            <a:ext cx="6165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Based on: </a:t>
            </a:r>
            <a:r>
              <a:rPr lang="en-US" sz="1200" dirty="0">
                <a:hlinkClick r:id="rId6"/>
              </a:rPr>
              <a:t>http://graphics.cs.cmu.edu/nsp/course/15-462/Fall07/462/lectures/nov20a.ppt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220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Randomness</a:t>
            </a:r>
          </a:p>
          <a:p>
            <a:r>
              <a:rPr lang="en-US" dirty="0"/>
              <a:t>e.g. From 0 to 14 take a random number between 0 and 1</a:t>
            </a:r>
          </a:p>
          <a:p>
            <a:r>
              <a:rPr lang="en-US" dirty="0"/>
              <a:t>By itself, it is jagged and not useful</a:t>
            </a:r>
          </a:p>
        </p:txBody>
      </p:sp>
      <p:sp>
        <p:nvSpPr>
          <p:cNvPr id="9" name="Rectangle 8"/>
          <p:cNvSpPr/>
          <p:nvPr/>
        </p:nvSpPr>
        <p:spPr>
          <a:xfrm>
            <a:off x="613576" y="2057400"/>
            <a:ext cx="3962400" cy="35052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http://freespace.virgin.net/hugo.elias/models/noise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9" y="3124200"/>
            <a:ext cx="368694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69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Functions</a:t>
            </a:r>
          </a:p>
        </p:txBody>
      </p:sp>
      <p:pic>
        <p:nvPicPr>
          <p:cNvPr id="1034" name="Picture 10" descr="http://freespace.virgin.net/hugo.elias/models/m_sinwa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6553200" cy="39062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72025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Functions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0128" y="1961176"/>
            <a:ext cx="5203745" cy="39062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46098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Functions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450982"/>
            <a:ext cx="5029199" cy="51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9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Functions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450983"/>
            <a:ext cx="5029199" cy="51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70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Functions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50983"/>
            <a:ext cx="5029198" cy="51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5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sin(x) we can change the amplitude and frequency using:</a:t>
            </a:r>
          </a:p>
          <a:p>
            <a:pPr marL="0" indent="0" algn="ctr">
              <a:buNone/>
            </a:pPr>
            <a:r>
              <a:rPr lang="en-US" dirty="0"/>
              <a:t>amplitude * sin( frequency * x)</a:t>
            </a:r>
          </a:p>
        </p:txBody>
      </p:sp>
    </p:spTree>
    <p:extLst>
      <p:ext uri="{BB962C8B-B14F-4D97-AF65-F5344CB8AC3E}">
        <p14:creationId xmlns:p14="http://schemas.microsoft.com/office/powerpoint/2010/main" val="3031172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Wave Functions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58" y="1450982"/>
            <a:ext cx="5025285" cy="51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8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Wave Functions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50982"/>
            <a:ext cx="5029200" cy="51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6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5282-D4EA-4FC7-A285-5E341D71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Noise?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80D2E0-ACCD-48A6-BE43-1DC7BC95FC35}"/>
              </a:ext>
            </a:extLst>
          </p:cNvPr>
          <p:cNvSpPr txBox="1"/>
          <p:nvPr/>
        </p:nvSpPr>
        <p:spPr>
          <a:xfrm>
            <a:off x="1676400" y="6260068"/>
            <a:ext cx="6032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https://www.freecreatives.com/textures/noise-texture.html</a:t>
            </a:r>
            <a:endParaRPr lang="en-US" dirty="0"/>
          </a:p>
        </p:txBody>
      </p:sp>
      <p:pic>
        <p:nvPicPr>
          <p:cNvPr id="1028" name="Picture 4" descr="Mike's Favourite Noise Texture">
            <a:extLst>
              <a:ext uri="{FF2B5EF4-FFF2-40B4-BE49-F238E27FC236}">
                <a16:creationId xmlns:a16="http://schemas.microsoft.com/office/drawing/2014/main" id="{21F77EE7-9EB1-4D53-844A-4992F7DF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1529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igh Resolution Noise Texture">
            <a:extLst>
              <a:ext uri="{FF2B5EF4-FFF2-40B4-BE49-F238E27FC236}">
                <a16:creationId xmlns:a16="http://schemas.microsoft.com/office/drawing/2014/main" id="{16576378-6753-45B5-9B37-F6A6D1AFE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1666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Noise Glitter Texture">
            <a:extLst>
              <a:ext uri="{FF2B5EF4-FFF2-40B4-BE49-F238E27FC236}">
                <a16:creationId xmlns:a16="http://schemas.microsoft.com/office/drawing/2014/main" id="{CB9D0DCD-B242-4C0A-A113-10D7FC653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97" y="2042636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enerated Graphic Noise Texture">
            <a:extLst>
              <a:ext uri="{FF2B5EF4-FFF2-40B4-BE49-F238E27FC236}">
                <a16:creationId xmlns:a16="http://schemas.microsoft.com/office/drawing/2014/main" id="{25C01AB3-5291-4D34-A88E-DE1AD339B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97" y="1677325"/>
            <a:ext cx="40767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oise Dotted Texture">
            <a:extLst>
              <a:ext uri="{FF2B5EF4-FFF2-40B4-BE49-F238E27FC236}">
                <a16:creationId xmlns:a16="http://schemas.microsoft.com/office/drawing/2014/main" id="{2C8B15AE-19CF-4101-8DFC-E29C459BB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97" y="1433036"/>
            <a:ext cx="46863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Wave Functions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450982"/>
            <a:ext cx="5029199" cy="51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18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Wave Functions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450983"/>
            <a:ext cx="5029199" cy="51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64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Noise Functions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165140"/>
              </p:ext>
            </p:extLst>
          </p:nvPr>
        </p:nvGraphicFramePr>
        <p:xfrm>
          <a:off x="457202" y="1701800"/>
          <a:ext cx="8229600" cy="32918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292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Freq.</a:t>
                      </a:r>
                      <a:endParaRPr lang="en-US" sz="2400" b="1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2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Amp.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/>
                        <a:t>1</a:t>
                      </a:r>
                      <a:r>
                        <a:rPr lang="en-US" sz="2400" dirty="0"/>
                        <a:t>/</a:t>
                      </a:r>
                      <a:r>
                        <a:rPr lang="en-US" sz="2400" baseline="-25000" dirty="0"/>
                        <a:t>2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/>
                        <a:t>1</a:t>
                      </a:r>
                      <a:r>
                        <a:rPr lang="en-US" sz="2400" dirty="0"/>
                        <a:t>/</a:t>
                      </a:r>
                      <a:r>
                        <a:rPr lang="en-US" sz="2400" baseline="-25000" dirty="0"/>
                        <a:t>4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30000" dirty="0"/>
                        <a:t>1</a:t>
                      </a:r>
                      <a:r>
                        <a:rPr lang="en-US" sz="2400" dirty="0"/>
                        <a:t>/</a:t>
                      </a:r>
                      <a:r>
                        <a:rPr lang="en-US" sz="2400" baseline="-25000" dirty="0"/>
                        <a:t>8</a:t>
                      </a:r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result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3107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Noise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+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+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+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=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5" name="Picture 1" descr="http://freespace.virgin.net/hugo.elias/models/prln_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28" y="3455924"/>
            <a:ext cx="6096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reespace.virgin.net/hugo.elias/models/prln_c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55924"/>
            <a:ext cx="6096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freespace.virgin.net/hugo.elias/models/prln_c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229" y="3455924"/>
            <a:ext cx="6096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reespace.virgin.net/hugo.elias/models/prln_c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55924"/>
            <a:ext cx="6096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freespace.virgin.net/hugo.elias/models/prln_c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972" y="3455924"/>
            <a:ext cx="6096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57200" y="1653802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9530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frequency of 1 means that there is a spike at every single tile, so don’t use much smaller </a:t>
            </a:r>
            <a:r>
              <a:rPr lang="en-US" dirty="0" err="1"/>
              <a:t>freq’s</a:t>
            </a:r>
            <a:r>
              <a:rPr lang="en-US" dirty="0"/>
              <a:t> in your algorithm!</a:t>
            </a:r>
          </a:p>
        </p:txBody>
      </p:sp>
    </p:spTree>
    <p:extLst>
      <p:ext uri="{BB962C8B-B14F-4D97-AF65-F5344CB8AC3E}">
        <p14:creationId xmlns:p14="http://schemas.microsoft.com/office/powerpoint/2010/main" val="19329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81600" cy="47751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Great, so we can add noise functions</a:t>
            </a:r>
          </a:p>
          <a:p>
            <a:r>
              <a:rPr lang="en-US" dirty="0"/>
              <a:t>Now we need a smooth noise function that will always return the same value given the same seed and same (</a:t>
            </a:r>
            <a:r>
              <a:rPr lang="en-US" dirty="0" err="1"/>
              <a:t>x,y</a:t>
            </a:r>
            <a:r>
              <a:rPr lang="en-US" dirty="0"/>
              <a:t>) pair.</a:t>
            </a:r>
          </a:p>
          <a:p>
            <a:r>
              <a:rPr lang="en-US" dirty="0"/>
              <a:t>Let’s focus on the smooth part first, and the randomness given a seed/(</a:t>
            </a:r>
            <a:r>
              <a:rPr lang="en-US" dirty="0" err="1"/>
              <a:t>x,y</a:t>
            </a:r>
            <a:r>
              <a:rPr lang="en-US" dirty="0"/>
              <a:t>) part second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297" y="1498600"/>
            <a:ext cx="1219200" cy="162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297" y="3819843"/>
            <a:ext cx="1219200" cy="162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55455" y="5648643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Non-coherent noise, less useful…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332740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Coherent noise, more useful…</a:t>
            </a:r>
          </a:p>
        </p:txBody>
      </p:sp>
    </p:spTree>
    <p:extLst>
      <p:ext uri="{BB962C8B-B14F-4D97-AF65-F5344CB8AC3E}">
        <p14:creationId xmlns:p14="http://schemas.microsoft.com/office/powerpoint/2010/main" val="2432828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Most interpolation functions take three arguments.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the value to interpolate between.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 a value between 0 and 1.</a:t>
                </a:r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is 0, function returns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is 1, function returns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945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Option 1: linearly interpolate between points</a:t>
                </a:r>
              </a:p>
              <a:p>
                <a:r>
                  <a:rPr lang="en-US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on this graph: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+(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doesn’t look so great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564" t="-3052" b="-4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://freespace.virgin.net/hugo.elias/models/m_inter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988" y="2921000"/>
            <a:ext cx="3628012" cy="1930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79167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 Noise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600200"/>
                <a:ext cx="4267200" cy="4419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Better option: cosine interpolation</a:t>
                </a:r>
                <a:endParaRPr lang="en-US" b="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∗.5</m:t>
                      </m:r>
                    </m:oMath>
                  </m:oMathPara>
                </a14:m>
                <a:endParaRPr lang="en-US" b="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/>
                </a:endParaRPr>
              </a:p>
              <a:p>
                <a:r>
                  <a:rPr lang="en-US" dirty="0">
                    <a:ea typeface="Cambria Math"/>
                  </a:rPr>
                  <a:t>Looks much better</a:t>
                </a:r>
              </a:p>
              <a:p>
                <a:r>
                  <a:rPr lang="en-US" dirty="0">
                    <a:ea typeface="Cambria Math"/>
                  </a:rPr>
                  <a:t>Slightly slower, but worth it for the results</a:t>
                </a:r>
                <a:endParaRPr lang="en-US" b="0" dirty="0">
                  <a:ea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600200"/>
                <a:ext cx="4267200" cy="4419600"/>
              </a:xfrm>
              <a:blipFill>
                <a:blip r:embed="rId2"/>
                <a:stretch>
                  <a:fillRect l="-1571" t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3988" y="2921002"/>
            <a:ext cx="3628012" cy="193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303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Perlin</a:t>
            </a:r>
            <a:r>
              <a:rPr lang="en-US" dirty="0"/>
              <a:t> Noise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Gradient Noise</a:t>
            </a:r>
          </a:p>
          <a:p>
            <a:r>
              <a:rPr lang="en-US" dirty="0"/>
              <a:t>Unity Project (</a:t>
            </a:r>
            <a:r>
              <a:rPr lang="en-US" dirty="0" err="1"/>
              <a:t>FastNoise</a:t>
            </a:r>
            <a:r>
              <a:rPr lang="en-US" dirty="0"/>
              <a:t>)</a:t>
            </a:r>
          </a:p>
          <a:p>
            <a:r>
              <a:rPr lang="en-US" dirty="0"/>
              <a:t>Demos</a:t>
            </a:r>
            <a:br>
              <a:rPr lang="en-US" dirty="0"/>
            </a:br>
            <a:r>
              <a:rPr lang="en-US" sz="2800" dirty="0">
                <a:hlinkClick r:id="rId2"/>
              </a:rPr>
              <a:t>https://academo.org/demos/perlin-noise/</a:t>
            </a:r>
            <a:br>
              <a:rPr lang="en-US" sz="2800" dirty="0"/>
            </a:br>
            <a:r>
              <a:rPr lang="en-US" sz="2800" dirty="0">
                <a:hlinkClick r:id="rId3"/>
              </a:rPr>
              <a:t>http://kitfox.com/projects/perlinNoiseMaker/</a:t>
            </a:r>
            <a:br>
              <a:rPr lang="en-US" sz="2800" dirty="0"/>
            </a:br>
            <a:r>
              <a:rPr lang="en-US" sz="2800" dirty="0">
                <a:hlinkClick r:id="rId4"/>
              </a:rPr>
              <a:t>https://www.redblobgames.com/maps/terrain-from-noise/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76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Procedural Textures Using Tilings With Perlin Noise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Maung, David, Shi, </a:t>
            </a:r>
            <a:r>
              <a:rPr lang="en-US" dirty="0" err="1"/>
              <a:t>Yinxuan</a:t>
            </a:r>
            <a:r>
              <a:rPr lang="en-US" dirty="0"/>
              <a:t>, and </a:t>
            </a:r>
            <a:r>
              <a:rPr lang="en-US" dirty="0" err="1"/>
              <a:t>Crawfis</a:t>
            </a:r>
            <a:r>
              <a:rPr lang="en-US" dirty="0"/>
              <a:t>, Roger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The Ohio State University</a:t>
            </a:r>
          </a:p>
          <a:p>
            <a:r>
              <a:rPr lang="en-US" dirty="0"/>
              <a:t>Ohio, USA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F5FD6-9840-4ABE-99FA-5780E9B475B3}"/>
              </a:ext>
            </a:extLst>
          </p:cNvPr>
          <p:cNvSpPr txBox="1"/>
          <p:nvPr/>
        </p:nvSpPr>
        <p:spPr>
          <a:xfrm>
            <a:off x="990600" y="5496279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Slides from the talk: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Maung, D.; Shi, Y.; </a:t>
            </a:r>
            <a:r>
              <a:rPr lang="en-US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Crawfis, R.; 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Procedural Textures Using 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Tilings</a:t>
            </a:r>
            <a:r>
              <a:rPr lang="en-US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With Perlin Noise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Computer Games (CGAMES), 2012 17th International Conference on , 30 July-2 Aug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62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Seamless 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G(x, y) = 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F(x, y) * (w - x) * (h - y) +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F(x - w, y) * (x) * (h - y) +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F(x - w, y - h) * (x) * (y) +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F(x, y - h) * (w - x) * (y)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) / (w*h)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464300" y="5638800"/>
            <a:ext cx="11401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324600" y="4406839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10300" y="409219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6705" y="5454134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450157" y="3579030"/>
            <a:ext cx="16397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40881" y="3867666"/>
            <a:ext cx="0" cy="1605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50157" y="338853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90766" y="3363007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53845" y="3867666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50381" y="5473639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37821" y="3212068"/>
            <a:ext cx="59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78981" y="450509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0" y="3867666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CD3E-2FBE-4080-8ADA-FDD11DECF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 of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553B8-82ED-4544-93DF-5B1503667D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Color is defined by a frequency or wavelength. </a:t>
            </a:r>
          </a:p>
          <a:p>
            <a:r>
              <a:rPr lang="en-US" dirty="0"/>
              <a:t>Almost all colors are a spectrum of frequencies.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513C45B0-29A6-44BE-8792-2E793FA3C4C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20195"/>
            <a:ext cx="3886200" cy="217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237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Texture Using a Seamless Tile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600200"/>
            <a:ext cx="4517157" cy="4525963"/>
          </a:xfrm>
        </p:spPr>
      </p:pic>
      <p:sp>
        <p:nvSpPr>
          <p:cNvPr id="5" name="TextBox 4"/>
          <p:cNvSpPr txBox="1"/>
          <p:nvPr/>
        </p:nvSpPr>
        <p:spPr>
          <a:xfrm>
            <a:off x="381000" y="1676400"/>
            <a:ext cx="365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A repetitive pattern can be seen even though the tile is seamless.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/>
              <a:t>The noise is blurred due to the averaging effect of equation 1.</a:t>
            </a:r>
          </a:p>
        </p:txBody>
      </p:sp>
    </p:spTree>
    <p:extLst>
      <p:ext uri="{BB962C8B-B14F-4D97-AF65-F5344CB8AC3E}">
        <p14:creationId xmlns:p14="http://schemas.microsoft.com/office/powerpoint/2010/main" val="1206388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a Set of Tiles Instead of One Tile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set of 18 Wang Tiles consisting of 3 possible edge colors.</a:t>
            </a:r>
          </a:p>
          <a:p>
            <a:r>
              <a:rPr lang="en-US" dirty="0"/>
              <a:t>For each combination of top color and left color, there are two tiles.</a:t>
            </a:r>
          </a:p>
          <a:p>
            <a:r>
              <a:rPr lang="en-US" dirty="0"/>
              <a:t>This allows us to construct a non-periodic tiling.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27" y="1600200"/>
            <a:ext cx="2253745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45" y="1558636"/>
            <a:ext cx="2324425" cy="466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Tiling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example of tiling a plane from top-left to bottom-right</a:t>
            </a:r>
          </a:p>
          <a:p>
            <a:r>
              <a:rPr lang="en-US" dirty="0"/>
              <a:t>Each time we add a new tile, we can make a random choice</a:t>
            </a:r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09800"/>
            <a:ext cx="2438741" cy="243874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09629"/>
            <a:ext cx="2438741" cy="2438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2209628"/>
            <a:ext cx="2438741" cy="243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5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Constructing Tiles With Perlin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Perlin Noise is generated using a set of random gradient values specified on an integer lattice.</a:t>
                </a:r>
              </a:p>
              <a:p>
                <a:r>
                  <a:rPr lang="en-US" dirty="0"/>
                  <a:t>For any given point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in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Perlin Noise is a bi-</a:t>
                </a:r>
                <a:r>
                  <a:rPr lang="en-US" dirty="0" err="1"/>
                  <a:t>quintic</a:t>
                </a:r>
                <a:r>
                  <a:rPr lang="en-US" dirty="0"/>
                  <a:t> interpolation between the gradients at the four surrounding integer lattice points.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336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6192982" y="3030683"/>
            <a:ext cx="1350818" cy="1357745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 Influence of Integer Lattice Gradients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Each gradient affects the noise in a region ±1 unit in the x and y directions.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28575"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486400" y="2421082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229600" y="2421082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72200" y="2421082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0" y="2421082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43800" y="2421082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86400" y="3030682"/>
            <a:ext cx="27432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86400" y="2393373"/>
            <a:ext cx="2743200" cy="27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86400" y="3716482"/>
            <a:ext cx="276398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86400" y="4402282"/>
            <a:ext cx="2763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86400" y="5088082"/>
            <a:ext cx="27639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486400" y="2421082"/>
            <a:ext cx="228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486400" y="2905991"/>
            <a:ext cx="284018" cy="1246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410200" y="3460173"/>
            <a:ext cx="76200" cy="25630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486400" y="4194464"/>
            <a:ext cx="187036" cy="2078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507182" y="5081155"/>
            <a:ext cx="180109" cy="1939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172200" y="2421082"/>
            <a:ext cx="228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172200" y="3030683"/>
            <a:ext cx="249382" cy="1801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5895109" y="3612573"/>
            <a:ext cx="277091" cy="1039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172200" y="4111337"/>
            <a:ext cx="124691" cy="2909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6033655" y="4873337"/>
            <a:ext cx="159327" cy="2078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858000" y="2421082"/>
            <a:ext cx="228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858000" y="2905991"/>
            <a:ext cx="284018" cy="1246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858000" y="3446318"/>
            <a:ext cx="200891" cy="2701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858000" y="4139046"/>
            <a:ext cx="200891" cy="2632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878782" y="4859482"/>
            <a:ext cx="124691" cy="2216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543800" y="2414155"/>
            <a:ext cx="2286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7294418" y="2864427"/>
            <a:ext cx="249382" cy="1593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543800" y="3709556"/>
            <a:ext cx="235527" cy="1939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543800" y="4395355"/>
            <a:ext cx="221673" cy="2008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7564582" y="4817918"/>
            <a:ext cx="200891" cy="2563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8229600" y="2407228"/>
            <a:ext cx="242455" cy="2909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8014855" y="3016829"/>
            <a:ext cx="214745" cy="1939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8001000" y="3557155"/>
            <a:ext cx="228600" cy="1454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8194964" y="4125191"/>
            <a:ext cx="34636" cy="2632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8250382" y="5067302"/>
            <a:ext cx="249382" cy="2216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5448300" y="2057400"/>
            <a:ext cx="84859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5029200" y="2382983"/>
            <a:ext cx="0" cy="7966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6307282" y="1872734"/>
            <a:ext cx="56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904509" y="3120737"/>
            <a:ext cx="457200" cy="37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170057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8" y="1810512"/>
            <a:ext cx="1219370" cy="1219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Seamlessly Tiling Perlin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Two tiles with their underlying integer lattice.</a:t>
            </a:r>
          </a:p>
          <a:p>
            <a:r>
              <a:rPr lang="en-US" dirty="0"/>
              <a:t>If the single gradients along an edge match, the tiles will tile seamlessly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401291"/>
            <a:ext cx="1219370" cy="121937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613564" y="1828800"/>
            <a:ext cx="121937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85940" y="3048170"/>
            <a:ext cx="121937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13564" y="2715490"/>
            <a:ext cx="119174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85940" y="2147540"/>
            <a:ext cx="121937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0" y="3415315"/>
            <a:ext cx="121937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857915" y="4648370"/>
            <a:ext cx="1219455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1"/>
            <a:endCxn id="6" idx="3"/>
          </p:cNvCxnSpPr>
          <p:nvPr/>
        </p:nvCxnSpPr>
        <p:spPr>
          <a:xfrm>
            <a:off x="6858000" y="4010976"/>
            <a:ext cx="121937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7915" y="4302005"/>
            <a:ext cx="121945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57915" y="3734055"/>
            <a:ext cx="121945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85940" y="1828800"/>
            <a:ext cx="0" cy="12193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05310" y="1828800"/>
            <a:ext cx="170" cy="124716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95625" y="1828800"/>
            <a:ext cx="0" cy="12193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1828885"/>
            <a:ext cx="0" cy="121928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04509" y="1828885"/>
            <a:ext cx="0" cy="121928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858000" y="3415315"/>
            <a:ext cx="0" cy="123305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077370" y="3429000"/>
            <a:ext cx="0" cy="12608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" idx="0"/>
            <a:endCxn id="6" idx="2"/>
          </p:cNvCxnSpPr>
          <p:nvPr/>
        </p:nvCxnSpPr>
        <p:spPr>
          <a:xfrm>
            <a:off x="7467685" y="3401291"/>
            <a:ext cx="0" cy="12193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758460" y="3415315"/>
            <a:ext cx="0" cy="123305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176569" y="3415315"/>
            <a:ext cx="0" cy="123305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5691010" y="1676232"/>
            <a:ext cx="228600" cy="1538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743615" y="3269673"/>
            <a:ext cx="228600" cy="1538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400800" y="2147540"/>
            <a:ext cx="1676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Matching Edge Colors</a:t>
            </a:r>
          </a:p>
          <a:p>
            <a:endParaRPr lang="en-US" dirty="0"/>
          </a:p>
        </p:txBody>
      </p:sp>
      <p:cxnSp>
        <p:nvCxnSpPr>
          <p:cNvPr id="86" name="Straight Arrow Connector 85"/>
          <p:cNvCxnSpPr/>
          <p:nvPr/>
        </p:nvCxnSpPr>
        <p:spPr>
          <a:xfrm flipH="1">
            <a:off x="5943600" y="2438485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857915" y="2715490"/>
            <a:ext cx="0" cy="498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613564" y="2410817"/>
            <a:ext cx="119174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89 -0.23218 L -0.11511 -0.2321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89 -0.23218 L -0.11511 -0.2321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89 -0.23218 L -0.11511 -0.2321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89 -0.23217 L -0.11511 -0.2321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89 -0.23217 L -0.11511 -0.2321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9 -0.23217 L -0.1151 -0.2321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9 -0.23218 L -0.1151 -0.2321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89 -0.23218 L -0.11511 -0.2321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89 -0.23217 L -0.11511 -0.2321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89 -0.23217 L -0.11511 -0.2321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9 -0.23218 L -0.1151 -0.2321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89 -0.23218 L -0.11511 -0.2321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83" grpId="0" animBg="1"/>
      <p:bldP spid="83" grpId="1" animBg="1"/>
      <p:bldP spid="83" grpId="2" animBg="1"/>
      <p:bldP spid="84" grpId="0"/>
      <p:bldP spid="84" grpId="1"/>
      <p:bldP spid="84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the Tile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integer lattice for one tile.  Each gradient is represented by a single byte value.</a:t>
            </a:r>
          </a:p>
          <a:p>
            <a:r>
              <a:rPr lang="en-US" dirty="0"/>
              <a:t>The four corners are the same.</a:t>
            </a:r>
          </a:p>
          <a:p>
            <a:r>
              <a:rPr lang="en-US" dirty="0"/>
              <a:t>The set of numbers along each edge represent an edge color.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958"/>
          <a:stretch>
            <a:fillRect/>
          </a:stretch>
        </p:blipFill>
        <p:spPr bwMode="auto">
          <a:xfrm>
            <a:off x="4800600" y="2057400"/>
            <a:ext cx="377285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892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Turbulence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Use a modified turbulence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𝑇𝑢𝑟𝑏𝑢𝑙𝑒𝑛𝑐𝑒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𝑝𝑜𝑖𝑛𝑡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sz="16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𝑁𝑜𝑖𝑠𝑒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16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𝑝𝑜𝑖𝑛𝑡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</a:rPr>
                                    <m:t>𝑖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16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represents a new set of gradients for each band of noise.</a:t>
                </a:r>
              </a:p>
              <a:p>
                <a:r>
                  <a:rPr lang="en-US" dirty="0"/>
                  <a:t>Use mipmaps to store the gradients for turbulence.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564" t="-1213" r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5029200" y="45720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72200" y="59436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858000" y="45720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29200" y="4572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966855" y="13716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09855" y="27432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795655" y="13716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66855" y="13716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4959928" y="29718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02928" y="43434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6788728" y="29718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59928" y="2971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926282" y="13716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538355" y="20574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829300" y="2389909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247409" y="1697182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5465619" y="13716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6366164" y="13716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5926282" y="2992581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538355" y="3678381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829300" y="401089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47409" y="331816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5465619" y="2992581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6366164" y="2992581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967845" y="45720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579918" y="5257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870863" y="5590309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288972" y="4897582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5507182" y="45720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6407727" y="45720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6553201" y="29718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5690755" y="2992581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5230092" y="2992581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6130637" y="2992581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084619" y="3138054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663046" y="3844635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953991" y="4177144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72100" y="3484417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195454" y="4738255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746172" y="5424055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037117" y="5756564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455226" y="5063837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6636328" y="45720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5746173" y="45720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5285510" y="45720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6186055" y="45720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6733309" y="4558146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843154" y="4558146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5382491" y="4558146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6283036" y="4558146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6511637" y="4558146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5621482" y="4558146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5160819" y="4558146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6061364" y="4558146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084619" y="46482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663046" y="5354781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953991" y="568729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372100" y="499456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209310" y="4814454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787737" y="5521035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078682" y="5853544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496791" y="5160817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5732319" y="2286000"/>
            <a:ext cx="121919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 flipV="1">
            <a:off x="6951517" y="2286000"/>
            <a:ext cx="377538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396347" y="2066698"/>
            <a:ext cx="33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207828" y="2743200"/>
            <a:ext cx="49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5746173" y="3920836"/>
            <a:ext cx="121919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 flipV="1">
            <a:off x="6965371" y="3920836"/>
            <a:ext cx="377538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410201" y="3701534"/>
            <a:ext cx="33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221682" y="4378036"/>
            <a:ext cx="49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5801592" y="5486400"/>
            <a:ext cx="121919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 flipV="1">
            <a:off x="7020790" y="5486400"/>
            <a:ext cx="377538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465620" y="5267098"/>
            <a:ext cx="33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277101" y="5943600"/>
            <a:ext cx="49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17" name="Straight Connector 116"/>
          <p:cNvCxnSpPr/>
          <p:nvPr/>
        </p:nvCxnSpPr>
        <p:spPr>
          <a:xfrm>
            <a:off x="6951517" y="2286000"/>
            <a:ext cx="41565" cy="3200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7720445" y="3375952"/>
                <a:ext cx="7377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445" y="3375952"/>
                <a:ext cx="73775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7706591" y="1715593"/>
                <a:ext cx="7377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591" y="1715593"/>
                <a:ext cx="73775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7720445" y="5117068"/>
                <a:ext cx="7377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445" y="5117068"/>
                <a:ext cx="73775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237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Varying 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Mipmap levels represent a doubling in frequency.</a:t>
            </a:r>
          </a:p>
          <a:p>
            <a:r>
              <a:rPr lang="en-US" dirty="0"/>
              <a:t>Linear interpolate between noise generated at two mipmap levels.</a:t>
            </a:r>
          </a:p>
          <a:p>
            <a:r>
              <a:rPr lang="en-US" dirty="0"/>
              <a:t>Use Log</a:t>
            </a:r>
            <a:r>
              <a:rPr lang="en-US" baseline="-25000" dirty="0"/>
              <a:t>2</a:t>
            </a:r>
            <a:r>
              <a:rPr lang="en-US" dirty="0"/>
              <a:t>(frequency)</a:t>
            </a:r>
          </a:p>
          <a:p>
            <a:r>
              <a:rPr lang="en-US" dirty="0"/>
              <a:t>Noise(</a:t>
            </a:r>
            <a:r>
              <a:rPr lang="en-US" dirty="0" err="1"/>
              <a:t>x,y,f</a:t>
            </a:r>
            <a:r>
              <a:rPr lang="en-US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5029200" y="45720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72200" y="59436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6858000" y="45720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29200" y="45720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966855" y="13716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09855" y="27432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795655" y="13716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66855" y="13716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4959928" y="29718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02928" y="43434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6788728" y="29718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59928" y="2971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926282" y="13716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38355" y="20574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29300" y="2389909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47409" y="1697182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465619" y="13716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6366164" y="13716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5926282" y="2992581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38355" y="3678381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29300" y="401089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47409" y="331816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465619" y="2992581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366164" y="2992581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5967845" y="45720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79918" y="5257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870863" y="5590309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288972" y="4897582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507182" y="45720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6407727" y="45720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6553201" y="29718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5690755" y="2992581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5230092" y="2992581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6130637" y="2992581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84619" y="3138054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663046" y="3844635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953991" y="4177144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372100" y="3484417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95454" y="4738255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46172" y="5424055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37117" y="5756564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455226" y="5063837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6636328" y="45720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5746173" y="45720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285510" y="45720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6186055" y="4572000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6733309" y="4558146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5843154" y="4558146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5382491" y="4558146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6283036" y="4558146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6511637" y="4558146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5621482" y="4558146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5160819" y="4558146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6061364" y="4558146"/>
            <a:ext cx="11430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084619" y="46482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663046" y="5354781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953991" y="568729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372100" y="4994563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209310" y="4814454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787737" y="5521035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078682" y="5853544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496791" y="5160817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732319" y="2286000"/>
            <a:ext cx="121919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6951517" y="2286000"/>
            <a:ext cx="377538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396347" y="2066698"/>
            <a:ext cx="33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07828" y="2743200"/>
            <a:ext cx="49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5746173" y="3920836"/>
            <a:ext cx="121919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6965371" y="3920836"/>
            <a:ext cx="377538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410201" y="3701534"/>
            <a:ext cx="33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221682" y="4378036"/>
            <a:ext cx="49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5801592" y="5486400"/>
            <a:ext cx="121919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7020790" y="5486400"/>
            <a:ext cx="377538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465620" y="5267098"/>
            <a:ext cx="33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6951517" y="2286000"/>
            <a:ext cx="41565" cy="3200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8229600" y="1143000"/>
            <a:ext cx="0" cy="50292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001000" y="20574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001000" y="36576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8001000" y="5188526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8458200" y="1828800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1828800"/>
                <a:ext cx="45720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8458200" y="4994563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4994563"/>
                <a:ext cx="4572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8458200" y="3472934"/>
                <a:ext cx="457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472934"/>
                <a:ext cx="4572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7616537" y="6243843"/>
            <a:ext cx="129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2014536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Perlin Noise Tiling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(movie of continuous tiling)</a:t>
            </a:r>
          </a:p>
          <a:p>
            <a:r>
              <a:rPr lang="en-US" dirty="0"/>
              <a:t>(fade in outline of tiles in gold)</a:t>
            </a:r>
          </a:p>
          <a:p>
            <a:r>
              <a:rPr lang="en-US" dirty="0"/>
              <a:t>(fade out outline of tiles)</a:t>
            </a:r>
          </a:p>
        </p:txBody>
      </p:sp>
    </p:spTree>
    <p:extLst>
      <p:ext uri="{BB962C8B-B14F-4D97-AF65-F5344CB8AC3E}">
        <p14:creationId xmlns:p14="http://schemas.microsoft.com/office/powerpoint/2010/main" val="194611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possible frequencies (of spacing)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91B42BF2-C4F1-4669-8198-83191CCFD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00250"/>
            <a:ext cx="5562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ee the source image">
            <a:extLst>
              <a:ext uri="{FF2B5EF4-FFF2-40B4-BE49-F238E27FC236}">
                <a16:creationId xmlns:a16="http://schemas.microsoft.com/office/drawing/2014/main" id="{8EFCB845-DDA3-4D64-B6A0-62B6339F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51" y="3581400"/>
            <a:ext cx="1986749" cy="198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C3E014-65BC-428D-A9D8-9497ACF06204}"/>
              </a:ext>
            </a:extLst>
          </p:cNvPr>
          <p:cNvSpPr txBox="1"/>
          <p:nvPr/>
        </p:nvSpPr>
        <p:spPr>
          <a:xfrm>
            <a:off x="1107718" y="2824695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Pure random</a:t>
            </a:r>
          </a:p>
        </p:txBody>
      </p:sp>
    </p:spTree>
    <p:extLst>
      <p:ext uri="{BB962C8B-B14F-4D97-AF65-F5344CB8AC3E}">
        <p14:creationId xmlns:p14="http://schemas.microsoft.com/office/powerpoint/2010/main" val="4374448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Turbulence Tiling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(movie of continuous turbulence tiling)</a:t>
            </a:r>
          </a:p>
          <a:p>
            <a:r>
              <a:rPr lang="en-US" dirty="0"/>
              <a:t>(fade in tile outline in gold)</a:t>
            </a:r>
          </a:p>
          <a:p>
            <a:r>
              <a:rPr lang="en-US" dirty="0"/>
              <a:t>(fade out tile outline)</a:t>
            </a:r>
          </a:p>
        </p:txBody>
      </p:sp>
    </p:spTree>
    <p:extLst>
      <p:ext uri="{BB962C8B-B14F-4D97-AF65-F5344CB8AC3E}">
        <p14:creationId xmlns:p14="http://schemas.microsoft.com/office/powerpoint/2010/main" val="26723905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Varying Frequency Tiling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(movie of maze with varying frequency noise on floor.  Marble walls, wood roof)</a:t>
            </a:r>
          </a:p>
        </p:txBody>
      </p:sp>
    </p:spTree>
    <p:extLst>
      <p:ext uri="{BB962C8B-B14F-4D97-AF65-F5344CB8AC3E}">
        <p14:creationId xmlns:p14="http://schemas.microsoft.com/office/powerpoint/2010/main" val="3529085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Noises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Wavelet</a:t>
            </a:r>
          </a:p>
          <a:p>
            <a:r>
              <a:rPr lang="en-US" dirty="0"/>
              <a:t>Fourier?</a:t>
            </a:r>
          </a:p>
          <a:p>
            <a:r>
              <a:rPr lang="en-US"/>
              <a:t>Simplicial</a:t>
            </a:r>
          </a:p>
        </p:txBody>
      </p:sp>
    </p:spTree>
    <p:extLst>
      <p:ext uri="{BB962C8B-B14F-4D97-AF65-F5344CB8AC3E}">
        <p14:creationId xmlns:p14="http://schemas.microsoft.com/office/powerpoint/2010/main" val="467106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Point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5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3681B-30E0-4314-82CA-B7F74531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Noise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79254-60CF-4595-9FF6-A8F7AC189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White noise threshold &gt; 0.3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0A0B3E-1CE4-410F-A97B-13E405166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Fourier Transform</a:t>
            </a:r>
          </a:p>
        </p:txBody>
      </p:sp>
      <p:pic>
        <p:nvPicPr>
          <p:cNvPr id="10" name="Picture 2" descr="WhiteNoiseFFT">
            <a:extLst>
              <a:ext uri="{FF2B5EF4-FFF2-40B4-BE49-F238E27FC236}">
                <a16:creationId xmlns:a16="http://schemas.microsoft.com/office/drawing/2014/main" id="{5E64A5FE-3B89-4391-87CD-2D36EB12534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hiteNoiseDithering">
            <a:extLst>
              <a:ext uri="{FF2B5EF4-FFF2-40B4-BE49-F238E27FC236}">
                <a16:creationId xmlns:a16="http://schemas.microsoft.com/office/drawing/2014/main" id="{E32D925E-B11C-48CF-A4A2-66AEE0DC9F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170526-6EB6-446F-B52E-D2F6FF532536}"/>
              </a:ext>
            </a:extLst>
          </p:cNvPr>
          <p:cNvSpPr txBox="1"/>
          <p:nvPr/>
        </p:nvSpPr>
        <p:spPr>
          <a:xfrm>
            <a:off x="762000" y="6324600"/>
            <a:ext cx="669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images from </a:t>
            </a:r>
            <a:r>
              <a:rPr lang="en-US" dirty="0">
                <a:hlinkClick r:id="rId4"/>
              </a:rPr>
              <a:t>http://momentsingraphics.de/BlueNoise.html</a:t>
            </a:r>
            <a:endParaRPr lang="en-US" dirty="0"/>
          </a:p>
        </p:txBody>
      </p:sp>
      <p:pic>
        <p:nvPicPr>
          <p:cNvPr id="5126" name="Picture 6" descr="WhiteNoiseDitheringBlurred">
            <a:extLst>
              <a:ext uri="{FF2B5EF4-FFF2-40B4-BE49-F238E27FC236}">
                <a16:creationId xmlns:a16="http://schemas.microsoft.com/office/drawing/2014/main" id="{35F6802C-BC12-4CC6-B885-F2E4082DA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7E9F16-E51E-4DD4-930F-0F6BF12D2AE6}"/>
              </a:ext>
            </a:extLst>
          </p:cNvPr>
          <p:cNvSpPr txBox="1"/>
          <p:nvPr/>
        </p:nvSpPr>
        <p:spPr>
          <a:xfrm>
            <a:off x="1524000" y="3429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Blurred</a:t>
            </a:r>
          </a:p>
        </p:txBody>
      </p:sp>
    </p:spTree>
    <p:extLst>
      <p:ext uri="{BB962C8B-B14F-4D97-AF65-F5344CB8AC3E}">
        <p14:creationId xmlns:p14="http://schemas.microsoft.com/office/powerpoint/2010/main" val="335174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Problems with White Noise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B6955-F9B5-48A7-BF07-DEE4C88EC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wrap="square" anchor="t">
            <a:normAutofit/>
          </a:bodyPr>
          <a:lstStyle/>
          <a:p>
            <a:r>
              <a:rPr lang="en-US" dirty="0"/>
              <a:t>In many cases, we do not want all frequencies.</a:t>
            </a:r>
          </a:p>
          <a:p>
            <a:pPr lvl="1"/>
            <a:r>
              <a:rPr lang="en-US" sz="2400" dirty="0"/>
              <a:t>Only lower frequencies, no high frequencies</a:t>
            </a:r>
          </a:p>
          <a:p>
            <a:pPr lvl="1"/>
            <a:r>
              <a:rPr lang="en-US" sz="2400" dirty="0"/>
              <a:t>Only specific frequencies, no high and no low.</a:t>
            </a:r>
          </a:p>
        </p:txBody>
      </p:sp>
      <p:sp>
        <p:nvSpPr>
          <p:cNvPr id="137" name="Text Placeholder 4">
            <a:extLst>
              <a:ext uri="{FF2B5EF4-FFF2-40B4-BE49-F238E27FC236}">
                <a16:creationId xmlns:a16="http://schemas.microsoft.com/office/drawing/2014/main" id="{41BEED59-ECEA-432D-8F69-742E8965A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Tiled White Noise</a:t>
            </a:r>
          </a:p>
        </p:txBody>
      </p:sp>
      <p:pic>
        <p:nvPicPr>
          <p:cNvPr id="4100" name="Picture 4" descr="WhiteNoise64Tiled">
            <a:extLst>
              <a:ext uri="{FF2B5EF4-FFF2-40B4-BE49-F238E27FC236}">
                <a16:creationId xmlns:a16="http://schemas.microsoft.com/office/drawing/2014/main" id="{4C68367F-219E-4035-8AB1-45F78295163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WhiteNoise64Tiled">
            <a:extLst>
              <a:ext uri="{FF2B5EF4-FFF2-40B4-BE49-F238E27FC236}">
                <a16:creationId xmlns:a16="http://schemas.microsoft.com/office/drawing/2014/main" id="{602D1CBD-4886-4BEF-9744-873B95851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34" y="3840161"/>
            <a:ext cx="792956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WhiteNoise64Tiled">
            <a:extLst>
              <a:ext uri="{FF2B5EF4-FFF2-40B4-BE49-F238E27FC236}">
                <a16:creationId xmlns:a16="http://schemas.microsoft.com/office/drawing/2014/main" id="{AE8D410E-1455-40F5-AF4B-66EC9A82E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0" t="21554" r="11779" b="23533"/>
          <a:stretch/>
        </p:blipFill>
        <p:spPr bwMode="auto">
          <a:xfrm>
            <a:off x="5400678" y="2619063"/>
            <a:ext cx="3209922" cy="313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3B5321A-729D-4BD3-BFF2-571500AC9416}"/>
              </a:ext>
            </a:extLst>
          </p:cNvPr>
          <p:cNvSpPr/>
          <p:nvPr/>
        </p:nvSpPr>
        <p:spPr bwMode="auto">
          <a:xfrm>
            <a:off x="5710236" y="1946274"/>
            <a:ext cx="3124200" cy="1482726"/>
          </a:xfrm>
          <a:prstGeom prst="wedgeEllipseCallout">
            <a:avLst>
              <a:gd name="adj1" fmla="val -21970"/>
              <a:gd name="adj2" fmla="val 8106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Repeating due to low frequencies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A8DF85-6964-4502-9B7F-50523C91855C}"/>
              </a:ext>
            </a:extLst>
          </p:cNvPr>
          <p:cNvGrpSpPr/>
          <p:nvPr/>
        </p:nvGrpSpPr>
        <p:grpSpPr>
          <a:xfrm>
            <a:off x="4647464" y="2403476"/>
            <a:ext cx="4496535" cy="4454524"/>
            <a:chOff x="4647464" y="2403476"/>
            <a:chExt cx="4496535" cy="44545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F304FC-422E-4ECE-9C3B-68FD4BF8577D}"/>
                </a:ext>
              </a:extLst>
            </p:cNvPr>
            <p:cNvSpPr/>
            <p:nvPr/>
          </p:nvSpPr>
          <p:spPr bwMode="auto">
            <a:xfrm>
              <a:off x="4647468" y="2403476"/>
              <a:ext cx="1872856" cy="395128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D80D71-F568-4964-921C-563A40279666}"/>
                </a:ext>
              </a:extLst>
            </p:cNvPr>
            <p:cNvSpPr/>
            <p:nvPr/>
          </p:nvSpPr>
          <p:spPr bwMode="auto">
            <a:xfrm>
              <a:off x="6845756" y="2403476"/>
              <a:ext cx="2298238" cy="395128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5F9D66-EE3C-4FC8-B90C-3E8B8BC1DED2}"/>
                </a:ext>
              </a:extLst>
            </p:cNvPr>
            <p:cNvSpPr/>
            <p:nvPr/>
          </p:nvSpPr>
          <p:spPr bwMode="auto">
            <a:xfrm>
              <a:off x="4675470" y="2468724"/>
              <a:ext cx="4041775" cy="250825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AC1127-9D2D-4CDF-A7D2-9FE816F51D14}"/>
                </a:ext>
              </a:extLst>
            </p:cNvPr>
            <p:cNvSpPr/>
            <p:nvPr/>
          </p:nvSpPr>
          <p:spPr bwMode="auto">
            <a:xfrm>
              <a:off x="4647464" y="5272879"/>
              <a:ext cx="4496535" cy="158512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4B103160-FD67-42BE-95AF-B0ACCCAA6C45}"/>
              </a:ext>
            </a:extLst>
          </p:cNvPr>
          <p:cNvSpPr/>
          <p:nvPr/>
        </p:nvSpPr>
        <p:spPr bwMode="auto">
          <a:xfrm>
            <a:off x="6520324" y="3886202"/>
            <a:ext cx="2415708" cy="1090773"/>
          </a:xfrm>
          <a:prstGeom prst="wedgeEllipseCallout">
            <a:avLst>
              <a:gd name="adj1" fmla="val -38105"/>
              <a:gd name="adj2" fmla="val 5517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Aliasing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</a:rPr>
              <a:t>(randomness)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4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C 0.02274 -0.00093 0.06562 0.02708 0.06614 0.05347 C 0.06649 0.07986 0.08177 0.12315 0.01284 0.12315 C -0.05643 0.12315 -0.06997 0.08472 -0.07032 0.05833 C -0.07084 0.03194 -0.02292 0.00069 4.16667E-6 3.7037E-7 Z " pathEditMode="relative" rAng="0" ptsTypes="AAAAA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07436-F40E-44F1-8F30-D1FFEA297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Pink Noise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336BE-DD78-45F0-80E3-8CEC7D096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in audio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E0C6F-E482-4BA0-93C5-FBBDA2F5A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Pink Noise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33F85BF-3E0E-43D6-BB1C-D964D13A229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0" r="27544" b="-2"/>
          <a:stretch/>
        </p:blipFill>
        <p:spPr bwMode="auto">
          <a:xfrm>
            <a:off x="5418768" y="2931294"/>
            <a:ext cx="2494288" cy="243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FACDF4C2-F5C0-4BE2-93EB-F1412E6F2A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50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D525-675E-45B4-BCC7-4E7D26F8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Noise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46D3F-A9F0-4EF5-94D5-31C807CA5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Band Limited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7AAFAB-373E-4424-BC8F-003EB86AD8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650" y="2174875"/>
            <a:ext cx="3951288" cy="395128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C06C8F-2213-4117-96B9-B0721C80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Fourier Transform</a:t>
            </a:r>
          </a:p>
        </p:txBody>
      </p:sp>
      <p:pic>
        <p:nvPicPr>
          <p:cNvPr id="7170" name="Picture 2" descr="BlueNoise470FFT">
            <a:extLst>
              <a:ext uri="{FF2B5EF4-FFF2-40B4-BE49-F238E27FC236}">
                <a16:creationId xmlns:a16="http://schemas.microsoft.com/office/drawing/2014/main" id="{A8BB956E-F5A2-4185-A896-285FC135A01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15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6A44-3AF0-4B65-B64C-B7FCD210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Noise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932B4-3E9C-43A0-9FDF-F15A02FC86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Tiled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C4F3C6-EEB1-4EFA-9088-1A24ED7606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Threshold &gt; 0.3</a:t>
            </a:r>
          </a:p>
        </p:txBody>
      </p:sp>
      <p:pic>
        <p:nvPicPr>
          <p:cNvPr id="8194" name="Picture 2" descr="BlueNoise64Tiled">
            <a:extLst>
              <a:ext uri="{FF2B5EF4-FFF2-40B4-BE49-F238E27FC236}">
                <a16:creationId xmlns:a16="http://schemas.microsoft.com/office/drawing/2014/main" id="{4FD4D3C2-AA81-4673-9180-70C98BD512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lueNoise470Dithering">
            <a:extLst>
              <a:ext uri="{FF2B5EF4-FFF2-40B4-BE49-F238E27FC236}">
                <a16:creationId xmlns:a16="http://schemas.microsoft.com/office/drawing/2014/main" id="{1FA75D85-FC47-47F3-9758-36EF5DDDC1B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lueNoise470DitheringBlurred">
            <a:extLst>
              <a:ext uri="{FF2B5EF4-FFF2-40B4-BE49-F238E27FC236}">
                <a16:creationId xmlns:a16="http://schemas.microsoft.com/office/drawing/2014/main" id="{A909C93D-B836-45DE-9DE9-4F05412C4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59" y="2174875"/>
            <a:ext cx="395128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24DECD-45E3-4BAD-80AD-9467AFF9C8D5}"/>
              </a:ext>
            </a:extLst>
          </p:cNvPr>
          <p:cNvSpPr txBox="1"/>
          <p:nvPr/>
        </p:nvSpPr>
        <p:spPr>
          <a:xfrm>
            <a:off x="5486400" y="3352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Blurred</a:t>
            </a:r>
          </a:p>
        </p:txBody>
      </p:sp>
    </p:spTree>
    <p:extLst>
      <p:ext uri="{BB962C8B-B14F-4D97-AF65-F5344CB8AC3E}">
        <p14:creationId xmlns:p14="http://schemas.microsoft.com/office/powerpoint/2010/main" val="166148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1164</Words>
  <Application>Microsoft Office PowerPoint</Application>
  <PresentationFormat>On-screen Show (4:3)</PresentationFormat>
  <Paragraphs>201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Arial Black</vt:lpstr>
      <vt:lpstr>Calibri</vt:lpstr>
      <vt:lpstr>Cambria Math</vt:lpstr>
      <vt:lpstr>Times New Roman</vt:lpstr>
      <vt:lpstr>Tw Cen MT</vt:lpstr>
      <vt:lpstr>Wingdings</vt:lpstr>
      <vt:lpstr>OSU_BrutusCrawfis</vt:lpstr>
      <vt:lpstr>Procedural Content  Noise</vt:lpstr>
      <vt:lpstr>What is Noise?</vt:lpstr>
      <vt:lpstr>Colors of Noise</vt:lpstr>
      <vt:lpstr>White Noise</vt:lpstr>
      <vt:lpstr>White Noise</vt:lpstr>
      <vt:lpstr>Problems with White Noise</vt:lpstr>
      <vt:lpstr>Pink Noise</vt:lpstr>
      <vt:lpstr>Blue Noise</vt:lpstr>
      <vt:lpstr>Blue Noise</vt:lpstr>
      <vt:lpstr>                     Perlin Noise</vt:lpstr>
      <vt:lpstr>What is noise?</vt:lpstr>
      <vt:lpstr>Wave Functions</vt:lpstr>
      <vt:lpstr>Wave Functions</vt:lpstr>
      <vt:lpstr>Wave Functions</vt:lpstr>
      <vt:lpstr>Wave Functions</vt:lpstr>
      <vt:lpstr>Wave Functions</vt:lpstr>
      <vt:lpstr>Wave Functions</vt:lpstr>
      <vt:lpstr>Adding Wave Functions</vt:lpstr>
      <vt:lpstr>Adding Wave Functions</vt:lpstr>
      <vt:lpstr>Adding Wave Functions</vt:lpstr>
      <vt:lpstr>Adding Wave Functions</vt:lpstr>
      <vt:lpstr>Adding Noise Functions</vt:lpstr>
      <vt:lpstr>Value Noise</vt:lpstr>
      <vt:lpstr>Smooth Noise</vt:lpstr>
      <vt:lpstr>Smooth Noise</vt:lpstr>
      <vt:lpstr>Smooth Noise</vt:lpstr>
      <vt:lpstr>Perlin Noise</vt:lpstr>
      <vt:lpstr>Procedural Textures Using Tilings With Perlin Noise</vt:lpstr>
      <vt:lpstr>Background – Seamless Tiles</vt:lpstr>
      <vt:lpstr>Example Texture Using a Seamless Tile</vt:lpstr>
      <vt:lpstr>Use a Set of Tiles Instead of One Tile</vt:lpstr>
      <vt:lpstr>Constructing a Tiling</vt:lpstr>
      <vt:lpstr>Constructing Tiles With Perlin Noise</vt:lpstr>
      <vt:lpstr>Local Influence of Integer Lattice Gradients</vt:lpstr>
      <vt:lpstr>Seamlessly Tiling Perlin Noise</vt:lpstr>
      <vt:lpstr>Constructing the Tile Set</vt:lpstr>
      <vt:lpstr>Turbulence</vt:lpstr>
      <vt:lpstr>Varying Frequencies</vt:lpstr>
      <vt:lpstr>A Perlin Noise Tiling</vt:lpstr>
      <vt:lpstr>A Turbulence Tiling</vt:lpstr>
      <vt:lpstr>Varying Frequency Tiling</vt:lpstr>
      <vt:lpstr>Other Noises</vt:lpstr>
      <vt:lpstr>Poisson Point Sampling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Procedural Content  Noise</dc:title>
  <dc:creator>Roger Crawfis</dc:creator>
  <cp:lastModifiedBy>Roger Crawfis</cp:lastModifiedBy>
  <cp:revision>13</cp:revision>
  <dcterms:created xsi:type="dcterms:W3CDTF">2020-09-15T17:40:13Z</dcterms:created>
  <dcterms:modified xsi:type="dcterms:W3CDTF">2021-10-01T12:37:00Z</dcterms:modified>
</cp:coreProperties>
</file>