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4"/>
  </p:notesMasterIdLst>
  <p:sldIdLst>
    <p:sldId id="256" r:id="rId2"/>
    <p:sldId id="257" r:id="rId3"/>
    <p:sldId id="258" r:id="rId4"/>
    <p:sldId id="260" r:id="rId5"/>
    <p:sldId id="264" r:id="rId6"/>
    <p:sldId id="261" r:id="rId7"/>
    <p:sldId id="269" r:id="rId8"/>
    <p:sldId id="274" r:id="rId9"/>
    <p:sldId id="262" r:id="rId10"/>
    <p:sldId id="265" r:id="rId11"/>
    <p:sldId id="270" r:id="rId12"/>
    <p:sldId id="259" r:id="rId13"/>
    <p:sldId id="271" r:id="rId14"/>
    <p:sldId id="268" r:id="rId15"/>
    <p:sldId id="275" r:id="rId16"/>
    <p:sldId id="263" r:id="rId17"/>
    <p:sldId id="266" r:id="rId18"/>
    <p:sldId id="267" r:id="rId19"/>
    <p:sldId id="272" r:id="rId20"/>
    <p:sldId id="277" r:id="rId21"/>
    <p:sldId id="276" r:id="rId22"/>
    <p:sldId id="273" r:id="rId2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EE9C16-FE77-4F9A-8AEB-545EB4C65A26}" v="32" dt="2021-01-06T16:55:01.7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4606" autoAdjust="0"/>
  </p:normalViewPr>
  <p:slideViewPr>
    <p:cSldViewPr>
      <p:cViewPr varScale="1">
        <p:scale>
          <a:sx n="99" d="100"/>
          <a:sy n="99" d="100"/>
        </p:scale>
        <p:origin x="90" y="4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ger Crawfis" userId="cae47c17a1b59b77" providerId="LiveId" clId="{34EE9C16-FE77-4F9A-8AEB-545EB4C65A26}"/>
    <pc:docChg chg="undo custSel addSld modSld sldOrd modMainMaster">
      <pc:chgData name="Roger Crawfis" userId="cae47c17a1b59b77" providerId="LiveId" clId="{34EE9C16-FE77-4F9A-8AEB-545EB4C65A26}" dt="2021-01-06T16:55:01.728" v="342" actId="20577"/>
      <pc:docMkLst>
        <pc:docMk/>
      </pc:docMkLst>
      <pc:sldChg chg="modSp mod">
        <pc:chgData name="Roger Crawfis" userId="cae47c17a1b59b77" providerId="LiveId" clId="{34EE9C16-FE77-4F9A-8AEB-545EB4C65A26}" dt="2021-01-05T23:59:31.519" v="165" actId="20577"/>
        <pc:sldMkLst>
          <pc:docMk/>
          <pc:sldMk cId="432801724" sldId="259"/>
        </pc:sldMkLst>
        <pc:spChg chg="mod">
          <ac:chgData name="Roger Crawfis" userId="cae47c17a1b59b77" providerId="LiveId" clId="{34EE9C16-FE77-4F9A-8AEB-545EB4C65A26}" dt="2021-01-05T23:59:31.519" v="165" actId="20577"/>
          <ac:spMkLst>
            <pc:docMk/>
            <pc:sldMk cId="432801724" sldId="259"/>
            <ac:spMk id="3" creationId="{0671FAF8-BB86-4993-B689-56180261E8A3}"/>
          </ac:spMkLst>
        </pc:spChg>
      </pc:sldChg>
      <pc:sldChg chg="modSp">
        <pc:chgData name="Roger Crawfis" userId="cae47c17a1b59b77" providerId="LiveId" clId="{34EE9C16-FE77-4F9A-8AEB-545EB4C65A26}" dt="2021-01-06T16:14:56.166" v="305" actId="20577"/>
        <pc:sldMkLst>
          <pc:docMk/>
          <pc:sldMk cId="1925033837" sldId="260"/>
        </pc:sldMkLst>
        <pc:spChg chg="mod">
          <ac:chgData name="Roger Crawfis" userId="cae47c17a1b59b77" providerId="LiveId" clId="{34EE9C16-FE77-4F9A-8AEB-545EB4C65A26}" dt="2021-01-06T16:14:56.166" v="305" actId="20577"/>
          <ac:spMkLst>
            <pc:docMk/>
            <pc:sldMk cId="1925033837" sldId="260"/>
            <ac:spMk id="3" creationId="{C0FBE796-E087-48B7-B92D-628BDC3D8AC6}"/>
          </ac:spMkLst>
        </pc:spChg>
      </pc:sldChg>
      <pc:sldChg chg="modSp mod">
        <pc:chgData name="Roger Crawfis" userId="cae47c17a1b59b77" providerId="LiveId" clId="{34EE9C16-FE77-4F9A-8AEB-545EB4C65A26}" dt="2021-01-05T23:39:31.158" v="5" actId="20577"/>
        <pc:sldMkLst>
          <pc:docMk/>
          <pc:sldMk cId="42965912" sldId="261"/>
        </pc:sldMkLst>
        <pc:spChg chg="mod">
          <ac:chgData name="Roger Crawfis" userId="cae47c17a1b59b77" providerId="LiveId" clId="{34EE9C16-FE77-4F9A-8AEB-545EB4C65A26}" dt="2021-01-05T23:39:31.158" v="5" actId="20577"/>
          <ac:spMkLst>
            <pc:docMk/>
            <pc:sldMk cId="42965912" sldId="261"/>
            <ac:spMk id="3" creationId="{F79EAE08-1B5C-4E5F-9974-9D48CE89A97C}"/>
          </ac:spMkLst>
        </pc:spChg>
      </pc:sldChg>
      <pc:sldChg chg="modSp mod ord">
        <pc:chgData name="Roger Crawfis" userId="cae47c17a1b59b77" providerId="LiveId" clId="{34EE9C16-FE77-4F9A-8AEB-545EB4C65A26}" dt="2021-01-06T16:54:27.464" v="337"/>
        <pc:sldMkLst>
          <pc:docMk/>
          <pc:sldMk cId="397915181" sldId="262"/>
        </pc:sldMkLst>
        <pc:spChg chg="mod">
          <ac:chgData name="Roger Crawfis" userId="cae47c17a1b59b77" providerId="LiveId" clId="{34EE9C16-FE77-4F9A-8AEB-545EB4C65A26}" dt="2021-01-05T23:47:31.928" v="11" actId="14100"/>
          <ac:spMkLst>
            <pc:docMk/>
            <pc:sldMk cId="397915181" sldId="262"/>
            <ac:spMk id="3" creationId="{B4487334-9771-4A54-825C-C9881C1FE65E}"/>
          </ac:spMkLst>
        </pc:spChg>
        <pc:spChg chg="mod">
          <ac:chgData name="Roger Crawfis" userId="cae47c17a1b59b77" providerId="LiveId" clId="{34EE9C16-FE77-4F9A-8AEB-545EB4C65A26}" dt="2021-01-05T23:47:48.056" v="12" actId="1076"/>
          <ac:spMkLst>
            <pc:docMk/>
            <pc:sldMk cId="397915181" sldId="262"/>
            <ac:spMk id="6" creationId="{D5DB0FE8-277D-4F75-A5DC-61551E959CA7}"/>
          </ac:spMkLst>
        </pc:spChg>
        <pc:spChg chg="mod">
          <ac:chgData name="Roger Crawfis" userId="cae47c17a1b59b77" providerId="LiveId" clId="{34EE9C16-FE77-4F9A-8AEB-545EB4C65A26}" dt="2021-01-05T23:47:48.056" v="12" actId="1076"/>
          <ac:spMkLst>
            <pc:docMk/>
            <pc:sldMk cId="397915181" sldId="262"/>
            <ac:spMk id="7" creationId="{AB78A15D-C33B-4F57-9154-813382A383E4}"/>
          </ac:spMkLst>
        </pc:spChg>
        <pc:spChg chg="mod">
          <ac:chgData name="Roger Crawfis" userId="cae47c17a1b59b77" providerId="LiveId" clId="{34EE9C16-FE77-4F9A-8AEB-545EB4C65A26}" dt="2021-01-05T23:47:48.056" v="12" actId="1076"/>
          <ac:spMkLst>
            <pc:docMk/>
            <pc:sldMk cId="397915181" sldId="262"/>
            <ac:spMk id="8" creationId="{CC64A9D6-7974-40EB-8BF3-229B46BACEF9}"/>
          </ac:spMkLst>
        </pc:spChg>
        <pc:spChg chg="mod">
          <ac:chgData name="Roger Crawfis" userId="cae47c17a1b59b77" providerId="LiveId" clId="{34EE9C16-FE77-4F9A-8AEB-545EB4C65A26}" dt="2021-01-05T23:47:48.056" v="12" actId="1076"/>
          <ac:spMkLst>
            <pc:docMk/>
            <pc:sldMk cId="397915181" sldId="262"/>
            <ac:spMk id="13" creationId="{D9B9A886-315B-43FE-A582-F91F3A53BE30}"/>
          </ac:spMkLst>
        </pc:spChg>
        <pc:picChg chg="mod">
          <ac:chgData name="Roger Crawfis" userId="cae47c17a1b59b77" providerId="LiveId" clId="{34EE9C16-FE77-4F9A-8AEB-545EB4C65A26}" dt="2021-01-05T23:47:48.056" v="12" actId="1076"/>
          <ac:picMkLst>
            <pc:docMk/>
            <pc:sldMk cId="397915181" sldId="262"/>
            <ac:picMk id="5" creationId="{8122FB5F-A1FE-45B6-855D-0C16918268E9}"/>
          </ac:picMkLst>
        </pc:picChg>
        <pc:cxnChg chg="mod">
          <ac:chgData name="Roger Crawfis" userId="cae47c17a1b59b77" providerId="LiveId" clId="{34EE9C16-FE77-4F9A-8AEB-545EB4C65A26}" dt="2021-01-05T23:47:48.056" v="12" actId="1076"/>
          <ac:cxnSpMkLst>
            <pc:docMk/>
            <pc:sldMk cId="397915181" sldId="262"/>
            <ac:cxnSpMk id="10" creationId="{C664E90E-084B-40C7-9F26-76A74FD5BDDF}"/>
          </ac:cxnSpMkLst>
        </pc:cxnChg>
        <pc:cxnChg chg="mod">
          <ac:chgData name="Roger Crawfis" userId="cae47c17a1b59b77" providerId="LiveId" clId="{34EE9C16-FE77-4F9A-8AEB-545EB4C65A26}" dt="2021-01-05T23:47:48.056" v="12" actId="1076"/>
          <ac:cxnSpMkLst>
            <pc:docMk/>
            <pc:sldMk cId="397915181" sldId="262"/>
            <ac:cxnSpMk id="12" creationId="{57299A3B-2ECA-419D-B55D-ADACC759E130}"/>
          </ac:cxnSpMkLst>
        </pc:cxnChg>
      </pc:sldChg>
      <pc:sldChg chg="ord">
        <pc:chgData name="Roger Crawfis" userId="cae47c17a1b59b77" providerId="LiveId" clId="{34EE9C16-FE77-4F9A-8AEB-545EB4C65A26}" dt="2021-01-06T00:04:24.314" v="293"/>
        <pc:sldMkLst>
          <pc:docMk/>
          <pc:sldMk cId="1864033869" sldId="263"/>
        </pc:sldMkLst>
      </pc:sldChg>
      <pc:sldChg chg="modSp modAnim">
        <pc:chgData name="Roger Crawfis" userId="cae47c17a1b59b77" providerId="LiveId" clId="{34EE9C16-FE77-4F9A-8AEB-545EB4C65A26}" dt="2021-01-06T16:17:54.415" v="308"/>
        <pc:sldMkLst>
          <pc:docMk/>
          <pc:sldMk cId="484526360" sldId="264"/>
        </pc:sldMkLst>
        <pc:spChg chg="mod">
          <ac:chgData name="Roger Crawfis" userId="cae47c17a1b59b77" providerId="LiveId" clId="{34EE9C16-FE77-4F9A-8AEB-545EB4C65A26}" dt="2021-01-05T23:38:30.946" v="0" actId="207"/>
          <ac:spMkLst>
            <pc:docMk/>
            <pc:sldMk cId="484526360" sldId="264"/>
            <ac:spMk id="6" creationId="{E3FEB3B8-BAC1-4212-9B6D-4CE73D344801}"/>
          </ac:spMkLst>
        </pc:spChg>
      </pc:sldChg>
      <pc:sldChg chg="modSp mod">
        <pc:chgData name="Roger Crawfis" userId="cae47c17a1b59b77" providerId="LiveId" clId="{34EE9C16-FE77-4F9A-8AEB-545EB4C65A26}" dt="2021-01-06T16:26:08.793" v="311" actId="20577"/>
        <pc:sldMkLst>
          <pc:docMk/>
          <pc:sldMk cId="949335761" sldId="265"/>
        </pc:sldMkLst>
        <pc:spChg chg="mod">
          <ac:chgData name="Roger Crawfis" userId="cae47c17a1b59b77" providerId="LiveId" clId="{34EE9C16-FE77-4F9A-8AEB-545EB4C65A26}" dt="2021-01-06T16:26:08.793" v="311" actId="20577"/>
          <ac:spMkLst>
            <pc:docMk/>
            <pc:sldMk cId="949335761" sldId="265"/>
            <ac:spMk id="3" creationId="{926B9121-BCFE-4C7B-BBAB-97DDAB29EE3F}"/>
          </ac:spMkLst>
        </pc:spChg>
      </pc:sldChg>
      <pc:sldChg chg="modSp mod">
        <pc:chgData name="Roger Crawfis" userId="cae47c17a1b59b77" providerId="LiveId" clId="{34EE9C16-FE77-4F9A-8AEB-545EB4C65A26}" dt="2021-01-06T16:44:38.211" v="314" actId="20577"/>
        <pc:sldMkLst>
          <pc:docMk/>
          <pc:sldMk cId="629493270" sldId="266"/>
        </pc:sldMkLst>
        <pc:spChg chg="mod">
          <ac:chgData name="Roger Crawfis" userId="cae47c17a1b59b77" providerId="LiveId" clId="{34EE9C16-FE77-4F9A-8AEB-545EB4C65A26}" dt="2021-01-06T00:00:48.141" v="171" actId="20577"/>
          <ac:spMkLst>
            <pc:docMk/>
            <pc:sldMk cId="629493270" sldId="266"/>
            <ac:spMk id="2" creationId="{CA7FE9DA-43BB-478C-9654-EBC3120CB9FE}"/>
          </ac:spMkLst>
        </pc:spChg>
        <pc:spChg chg="mod">
          <ac:chgData name="Roger Crawfis" userId="cae47c17a1b59b77" providerId="LiveId" clId="{34EE9C16-FE77-4F9A-8AEB-545EB4C65A26}" dt="2021-01-06T16:44:38.211" v="314" actId="20577"/>
          <ac:spMkLst>
            <pc:docMk/>
            <pc:sldMk cId="629493270" sldId="266"/>
            <ac:spMk id="3" creationId="{0D9FBF07-78EA-4C97-8328-6D9363ABDD94}"/>
          </ac:spMkLst>
        </pc:spChg>
      </pc:sldChg>
      <pc:sldChg chg="modSp mod">
        <pc:chgData name="Roger Crawfis" userId="cae47c17a1b59b77" providerId="LiveId" clId="{34EE9C16-FE77-4F9A-8AEB-545EB4C65A26}" dt="2021-01-06T00:04:00.649" v="291" actId="20577"/>
        <pc:sldMkLst>
          <pc:docMk/>
          <pc:sldMk cId="3206936082" sldId="267"/>
        </pc:sldMkLst>
        <pc:spChg chg="mod">
          <ac:chgData name="Roger Crawfis" userId="cae47c17a1b59b77" providerId="LiveId" clId="{34EE9C16-FE77-4F9A-8AEB-545EB4C65A26}" dt="2021-01-06T00:04:00.649" v="291" actId="20577"/>
          <ac:spMkLst>
            <pc:docMk/>
            <pc:sldMk cId="3206936082" sldId="267"/>
            <ac:spMk id="2" creationId="{C423EAC1-5BDA-4080-9EB9-EAA78A58AB7A}"/>
          </ac:spMkLst>
        </pc:spChg>
      </pc:sldChg>
      <pc:sldChg chg="modSp">
        <pc:chgData name="Roger Crawfis" userId="cae47c17a1b59b77" providerId="LiveId" clId="{34EE9C16-FE77-4F9A-8AEB-545EB4C65A26}" dt="2021-01-05T23:54:52.097" v="58"/>
        <pc:sldMkLst>
          <pc:docMk/>
          <pc:sldMk cId="997696174" sldId="268"/>
        </pc:sldMkLst>
        <pc:spChg chg="mod">
          <ac:chgData name="Roger Crawfis" userId="cae47c17a1b59b77" providerId="LiveId" clId="{34EE9C16-FE77-4F9A-8AEB-545EB4C65A26}" dt="2021-01-05T23:54:52.097" v="58"/>
          <ac:spMkLst>
            <pc:docMk/>
            <pc:sldMk cId="997696174" sldId="268"/>
            <ac:spMk id="2" creationId="{E6FF722C-72E5-47F8-AA1A-E3DB1F0075A7}"/>
          </ac:spMkLst>
        </pc:spChg>
        <pc:spChg chg="mod">
          <ac:chgData name="Roger Crawfis" userId="cae47c17a1b59b77" providerId="LiveId" clId="{34EE9C16-FE77-4F9A-8AEB-545EB4C65A26}" dt="2021-01-05T23:54:52.097" v="58"/>
          <ac:spMkLst>
            <pc:docMk/>
            <pc:sldMk cId="997696174" sldId="268"/>
            <ac:spMk id="3" creationId="{7A2B1528-90B4-4C79-A3F4-36F81C46F3DA}"/>
          </ac:spMkLst>
        </pc:spChg>
      </pc:sldChg>
      <pc:sldChg chg="modSp mod ord">
        <pc:chgData name="Roger Crawfis" userId="cae47c17a1b59b77" providerId="LiveId" clId="{34EE9C16-FE77-4F9A-8AEB-545EB4C65A26}" dt="2021-01-06T16:54:17.413" v="335"/>
        <pc:sldMkLst>
          <pc:docMk/>
          <pc:sldMk cId="4276897344" sldId="269"/>
        </pc:sldMkLst>
        <pc:spChg chg="mod">
          <ac:chgData name="Roger Crawfis" userId="cae47c17a1b59b77" providerId="LiveId" clId="{34EE9C16-FE77-4F9A-8AEB-545EB4C65A26}" dt="2021-01-05T23:54:52.097" v="58"/>
          <ac:spMkLst>
            <pc:docMk/>
            <pc:sldMk cId="4276897344" sldId="269"/>
            <ac:spMk id="2" creationId="{90E18E4A-F6BE-43B4-A9C8-6A98D7CEAF7B}"/>
          </ac:spMkLst>
        </pc:spChg>
        <pc:spChg chg="mod">
          <ac:chgData name="Roger Crawfis" userId="cae47c17a1b59b77" providerId="LiveId" clId="{34EE9C16-FE77-4F9A-8AEB-545EB4C65A26}" dt="2021-01-05T23:54:52.097" v="58"/>
          <ac:spMkLst>
            <pc:docMk/>
            <pc:sldMk cId="4276897344" sldId="269"/>
            <ac:spMk id="3" creationId="{9A290F83-DD9F-4A79-B712-9DDFDDBB1659}"/>
          </ac:spMkLst>
        </pc:spChg>
        <pc:spChg chg="mod">
          <ac:chgData name="Roger Crawfis" userId="cae47c17a1b59b77" providerId="LiveId" clId="{34EE9C16-FE77-4F9A-8AEB-545EB4C65A26}" dt="2021-01-05T23:53:19.618" v="49" actId="20577"/>
          <ac:spMkLst>
            <pc:docMk/>
            <pc:sldMk cId="4276897344" sldId="269"/>
            <ac:spMk id="5" creationId="{358845BF-3628-4BC0-A86F-3D81D2D73F9B}"/>
          </ac:spMkLst>
        </pc:spChg>
      </pc:sldChg>
      <pc:sldChg chg="addSp delSp modSp mod">
        <pc:chgData name="Roger Crawfis" userId="cae47c17a1b59b77" providerId="LiveId" clId="{34EE9C16-FE77-4F9A-8AEB-545EB4C65A26}" dt="2021-01-06T16:55:01.728" v="342" actId="20577"/>
        <pc:sldMkLst>
          <pc:docMk/>
          <pc:sldMk cId="999753112" sldId="270"/>
        </pc:sldMkLst>
        <pc:spChg chg="mod">
          <ac:chgData name="Roger Crawfis" userId="cae47c17a1b59b77" providerId="LiveId" clId="{34EE9C16-FE77-4F9A-8AEB-545EB4C65A26}" dt="2021-01-05T23:56:53.671" v="73" actId="207"/>
          <ac:spMkLst>
            <pc:docMk/>
            <pc:sldMk cId="999753112" sldId="270"/>
            <ac:spMk id="2" creationId="{CA0FCAF9-6947-4B8D-ADA7-6CA9991575C7}"/>
          </ac:spMkLst>
        </pc:spChg>
        <pc:spChg chg="mod">
          <ac:chgData name="Roger Crawfis" userId="cae47c17a1b59b77" providerId="LiveId" clId="{34EE9C16-FE77-4F9A-8AEB-545EB4C65A26}" dt="2021-01-05T23:56:56.623" v="75" actId="404"/>
          <ac:spMkLst>
            <pc:docMk/>
            <pc:sldMk cId="999753112" sldId="270"/>
            <ac:spMk id="3" creationId="{AD03DDC4-6AC6-489F-BC13-597C229AFAD0}"/>
          </ac:spMkLst>
        </pc:spChg>
        <pc:spChg chg="mod">
          <ac:chgData name="Roger Crawfis" userId="cae47c17a1b59b77" providerId="LiveId" clId="{34EE9C16-FE77-4F9A-8AEB-545EB4C65A26}" dt="2021-01-05T23:57:07.977" v="78" actId="404"/>
          <ac:spMkLst>
            <pc:docMk/>
            <pc:sldMk cId="999753112" sldId="270"/>
            <ac:spMk id="4" creationId="{1B56AC2C-6BDC-4FAC-AEC6-33D2A8646775}"/>
          </ac:spMkLst>
        </pc:spChg>
        <pc:spChg chg="mod">
          <ac:chgData name="Roger Crawfis" userId="cae47c17a1b59b77" providerId="LiveId" clId="{34EE9C16-FE77-4F9A-8AEB-545EB4C65A26}" dt="2021-01-05T23:56:45.396" v="71" actId="207"/>
          <ac:spMkLst>
            <pc:docMk/>
            <pc:sldMk cId="999753112" sldId="270"/>
            <ac:spMk id="5" creationId="{5B076770-CF4F-41BE-B6B8-161AC5202333}"/>
          </ac:spMkLst>
        </pc:spChg>
        <pc:spChg chg="mod">
          <ac:chgData name="Roger Crawfis" userId="cae47c17a1b59b77" providerId="LiveId" clId="{34EE9C16-FE77-4F9A-8AEB-545EB4C65A26}" dt="2021-01-05T23:56:50.388" v="72" actId="207"/>
          <ac:spMkLst>
            <pc:docMk/>
            <pc:sldMk cId="999753112" sldId="270"/>
            <ac:spMk id="6" creationId="{F0934E7A-3751-4310-BE37-F3EAF54D5155}"/>
          </ac:spMkLst>
        </pc:spChg>
        <pc:spChg chg="add del">
          <ac:chgData name="Roger Crawfis" userId="cae47c17a1b59b77" providerId="LiveId" clId="{34EE9C16-FE77-4F9A-8AEB-545EB4C65A26}" dt="2021-01-05T23:56:31.631" v="69" actId="478"/>
          <ac:spMkLst>
            <pc:docMk/>
            <pc:sldMk cId="999753112" sldId="270"/>
            <ac:spMk id="18" creationId="{1F85B35E-7B13-49E4-8EA4-F855D046D4B2}"/>
          </ac:spMkLst>
        </pc:spChg>
        <pc:spChg chg="mod">
          <ac:chgData name="Roger Crawfis" userId="cae47c17a1b59b77" providerId="LiveId" clId="{34EE9C16-FE77-4F9A-8AEB-545EB4C65A26}" dt="2021-01-06T16:54:50.522" v="339" actId="14100"/>
          <ac:spMkLst>
            <pc:docMk/>
            <pc:sldMk cId="999753112" sldId="270"/>
            <ac:spMk id="27" creationId="{7F8C6E45-45AC-4BFE-98A9-2D86CAA48615}"/>
          </ac:spMkLst>
        </pc:spChg>
        <pc:spChg chg="mod">
          <ac:chgData name="Roger Crawfis" userId="cae47c17a1b59b77" providerId="LiveId" clId="{34EE9C16-FE77-4F9A-8AEB-545EB4C65A26}" dt="2021-01-06T16:55:01.728" v="342" actId="20577"/>
          <ac:spMkLst>
            <pc:docMk/>
            <pc:sldMk cId="999753112" sldId="270"/>
            <ac:spMk id="30" creationId="{E7958E64-1C38-45AD-9D23-75F1DE607CC0}"/>
          </ac:spMkLst>
        </pc:spChg>
        <pc:spChg chg="mod">
          <ac:chgData name="Roger Crawfis" userId="cae47c17a1b59b77" providerId="LiveId" clId="{34EE9C16-FE77-4F9A-8AEB-545EB4C65A26}" dt="2021-01-05T23:57:41.402" v="79" actId="14100"/>
          <ac:spMkLst>
            <pc:docMk/>
            <pc:sldMk cId="999753112" sldId="270"/>
            <ac:spMk id="46" creationId="{AF0DC42C-0C4D-4FDD-A744-FED11723086E}"/>
          </ac:spMkLst>
        </pc:spChg>
        <pc:cxnChg chg="mod">
          <ac:chgData name="Roger Crawfis" userId="cae47c17a1b59b77" providerId="LiveId" clId="{34EE9C16-FE77-4F9A-8AEB-545EB4C65A26}" dt="2021-01-06T16:54:50.522" v="339" actId="14100"/>
          <ac:cxnSpMkLst>
            <pc:docMk/>
            <pc:sldMk cId="999753112" sldId="270"/>
            <ac:cxnSpMk id="31" creationId="{28731635-F306-4B1D-929D-E853466679B7}"/>
          </ac:cxnSpMkLst>
        </pc:cxnChg>
        <pc:cxnChg chg="mod">
          <ac:chgData name="Roger Crawfis" userId="cae47c17a1b59b77" providerId="LiveId" clId="{34EE9C16-FE77-4F9A-8AEB-545EB4C65A26}" dt="2021-01-06T16:54:50.522" v="339" actId="14100"/>
          <ac:cxnSpMkLst>
            <pc:docMk/>
            <pc:sldMk cId="999753112" sldId="270"/>
            <ac:cxnSpMk id="34" creationId="{5C35F38C-EB3A-44B3-BFA2-78A6169F7088}"/>
          </ac:cxnSpMkLst>
        </pc:cxnChg>
      </pc:sldChg>
      <pc:sldChg chg="modSp mod">
        <pc:chgData name="Roger Crawfis" userId="cae47c17a1b59b77" providerId="LiveId" clId="{34EE9C16-FE77-4F9A-8AEB-545EB4C65A26}" dt="2021-01-06T00:04:39.537" v="296" actId="20577"/>
        <pc:sldMkLst>
          <pc:docMk/>
          <pc:sldMk cId="2677371642" sldId="272"/>
        </pc:sldMkLst>
        <pc:spChg chg="mod">
          <ac:chgData name="Roger Crawfis" userId="cae47c17a1b59b77" providerId="LiveId" clId="{34EE9C16-FE77-4F9A-8AEB-545EB4C65A26}" dt="2021-01-06T00:04:39.537" v="296" actId="20577"/>
          <ac:spMkLst>
            <pc:docMk/>
            <pc:sldMk cId="2677371642" sldId="272"/>
            <ac:spMk id="3" creationId="{C070EA89-3104-4DA7-9D01-D7FF0B45C884}"/>
          </ac:spMkLst>
        </pc:spChg>
      </pc:sldChg>
      <pc:sldChg chg="modSp new mod">
        <pc:chgData name="Roger Crawfis" userId="cae47c17a1b59b77" providerId="LiveId" clId="{34EE9C16-FE77-4F9A-8AEB-545EB4C65A26}" dt="2021-01-06T16:48:02.097" v="333" actId="20577"/>
        <pc:sldMkLst>
          <pc:docMk/>
          <pc:sldMk cId="1384345180" sldId="273"/>
        </pc:sldMkLst>
        <pc:spChg chg="mod">
          <ac:chgData name="Roger Crawfis" userId="cae47c17a1b59b77" providerId="LiveId" clId="{34EE9C16-FE77-4F9A-8AEB-545EB4C65A26}" dt="2021-01-06T16:47:58.177" v="323" actId="20577"/>
          <ac:spMkLst>
            <pc:docMk/>
            <pc:sldMk cId="1384345180" sldId="273"/>
            <ac:spMk id="2" creationId="{744F7831-B2D9-4213-9C5D-9F3CD310F9F3}"/>
          </ac:spMkLst>
        </pc:spChg>
        <pc:spChg chg="mod">
          <ac:chgData name="Roger Crawfis" userId="cae47c17a1b59b77" providerId="LiveId" clId="{34EE9C16-FE77-4F9A-8AEB-545EB4C65A26}" dt="2021-01-06T16:48:02.097" v="333" actId="20577"/>
          <ac:spMkLst>
            <pc:docMk/>
            <pc:sldMk cId="1384345180" sldId="273"/>
            <ac:spMk id="3" creationId="{8EA44C5F-BA20-476C-B3F3-9A0BDE7FE207}"/>
          </ac:spMkLst>
        </pc:spChg>
      </pc:sldChg>
      <pc:sldMasterChg chg="modSp mod modSldLayout">
        <pc:chgData name="Roger Crawfis" userId="cae47c17a1b59b77" providerId="LiveId" clId="{34EE9C16-FE77-4F9A-8AEB-545EB4C65A26}" dt="2021-01-05T23:55:00.515" v="66" actId="20577"/>
        <pc:sldMasterMkLst>
          <pc:docMk/>
          <pc:sldMasterMk cId="0" sldId="2147483649"/>
        </pc:sldMasterMkLst>
        <pc:spChg chg="mod">
          <ac:chgData name="Roger Crawfis" userId="cae47c17a1b59b77" providerId="LiveId" clId="{34EE9C16-FE77-4F9A-8AEB-545EB4C65A26}" dt="2021-01-05T23:55:00.515" v="66" actId="20577"/>
          <ac:spMkLst>
            <pc:docMk/>
            <pc:sldMasterMk cId="0" sldId="2147483649"/>
            <ac:spMk id="4104" creationId="{00000000-0000-0000-0000-000000000000}"/>
          </ac:spMkLst>
        </pc:spChg>
        <pc:sldLayoutChg chg="modSp mod">
          <pc:chgData name="Roger Crawfis" userId="cae47c17a1b59b77" providerId="LiveId" clId="{34EE9C16-FE77-4F9A-8AEB-545EB4C65A26}" dt="2021-01-05T23:54:03.548" v="57" actId="20577"/>
          <pc:sldLayoutMkLst>
            <pc:docMk/>
            <pc:sldMasterMk cId="0" sldId="2147483649"/>
            <pc:sldLayoutMk cId="0" sldId="2147483662"/>
          </pc:sldLayoutMkLst>
          <pc:spChg chg="mod">
            <ac:chgData name="Roger Crawfis" userId="cae47c17a1b59b77" providerId="LiveId" clId="{34EE9C16-FE77-4F9A-8AEB-545EB4C65A26}" dt="2021-01-05T23:54:03.548" v="57" actId="20577"/>
            <ac:spMkLst>
              <pc:docMk/>
              <pc:sldMasterMk cId="0" sldId="2147483649"/>
              <pc:sldLayoutMk cId="0" sldId="2147483662"/>
              <ac:spMk id="4" creationId="{00000000-0000-0000-0000-000000000000}"/>
            </ac:spMkLst>
          </pc:spChg>
          <pc:spChg chg="mod">
            <ac:chgData name="Roger Crawfis" userId="cae47c17a1b59b77" providerId="LiveId" clId="{34EE9C16-FE77-4F9A-8AEB-545EB4C65A26}" dt="2021-01-05T23:48:49.301" v="45"/>
            <ac:spMkLst>
              <pc:docMk/>
              <pc:sldMasterMk cId="0" sldId="2147483649"/>
              <pc:sldLayoutMk cId="0" sldId="2147483662"/>
              <ac:spMk id="6" creationId="{00000000-0000-0000-0000-000000000000}"/>
            </ac:spMkLst>
          </pc:spChg>
        </pc:sldLayoutChg>
        <pc:sldLayoutChg chg="addSp delSp modSp">
          <pc:chgData name="Roger Crawfis" userId="cae47c17a1b59b77" providerId="LiveId" clId="{34EE9C16-FE77-4F9A-8AEB-545EB4C65A26}" dt="2021-01-05T23:54:52.808" v="59"/>
          <pc:sldLayoutMkLst>
            <pc:docMk/>
            <pc:sldMasterMk cId="0" sldId="2147483649"/>
            <pc:sldLayoutMk cId="0" sldId="2147483664"/>
          </pc:sldLayoutMkLst>
          <pc:spChg chg="del">
            <ac:chgData name="Roger Crawfis" userId="cae47c17a1b59b77" providerId="LiveId" clId="{34EE9C16-FE77-4F9A-8AEB-545EB4C65A26}" dt="2021-01-05T23:54:52.097" v="58"/>
            <ac:spMkLst>
              <pc:docMk/>
              <pc:sldMasterMk cId="0" sldId="2147483649"/>
              <pc:sldLayoutMk cId="0" sldId="2147483664"/>
              <ac:spMk id="5" creationId="{00000000-0000-0000-0000-000000000000}"/>
            </ac:spMkLst>
          </pc:spChg>
          <pc:spChg chg="del">
            <ac:chgData name="Roger Crawfis" userId="cae47c17a1b59b77" providerId="LiveId" clId="{34EE9C16-FE77-4F9A-8AEB-545EB4C65A26}" dt="2021-01-05T23:54:52.097" v="58"/>
            <ac:spMkLst>
              <pc:docMk/>
              <pc:sldMasterMk cId="0" sldId="2147483649"/>
              <pc:sldLayoutMk cId="0" sldId="2147483664"/>
              <ac:spMk id="6" creationId="{00000000-0000-0000-0000-000000000000}"/>
            </ac:spMkLst>
          </pc:spChg>
          <pc:spChg chg="del">
            <ac:chgData name="Roger Crawfis" userId="cae47c17a1b59b77" providerId="LiveId" clId="{34EE9C16-FE77-4F9A-8AEB-545EB4C65A26}" dt="2021-01-05T23:54:52.097" v="58"/>
            <ac:spMkLst>
              <pc:docMk/>
              <pc:sldMasterMk cId="0" sldId="2147483649"/>
              <pc:sldLayoutMk cId="0" sldId="2147483664"/>
              <ac:spMk id="7" creationId="{00000000-0000-0000-0000-000000000000}"/>
            </ac:spMkLst>
          </pc:spChg>
          <pc:spChg chg="add mod">
            <ac:chgData name="Roger Crawfis" userId="cae47c17a1b59b77" providerId="LiveId" clId="{34EE9C16-FE77-4F9A-8AEB-545EB4C65A26}" dt="2021-01-05T23:54:52.808" v="59"/>
            <ac:spMkLst>
              <pc:docMk/>
              <pc:sldMasterMk cId="0" sldId="2147483649"/>
              <pc:sldLayoutMk cId="0" sldId="2147483664"/>
              <ac:spMk id="8" creationId="{7371DA29-7011-4328-8FB2-7B7E6C90F3B9}"/>
            </ac:spMkLst>
          </pc:spChg>
          <pc:spChg chg="add mod">
            <ac:chgData name="Roger Crawfis" userId="cae47c17a1b59b77" providerId="LiveId" clId="{34EE9C16-FE77-4F9A-8AEB-545EB4C65A26}" dt="2021-01-05T23:54:52.808" v="59"/>
            <ac:spMkLst>
              <pc:docMk/>
              <pc:sldMasterMk cId="0" sldId="2147483649"/>
              <pc:sldLayoutMk cId="0" sldId="2147483664"/>
              <ac:spMk id="9" creationId="{99C608C7-10FD-45CD-B846-61535B65A0F8}"/>
            </ac:spMkLst>
          </pc:spChg>
          <pc:spChg chg="add mod">
            <ac:chgData name="Roger Crawfis" userId="cae47c17a1b59b77" providerId="LiveId" clId="{34EE9C16-FE77-4F9A-8AEB-545EB4C65A26}" dt="2021-01-05T23:54:52.808" v="59"/>
            <ac:spMkLst>
              <pc:docMk/>
              <pc:sldMasterMk cId="0" sldId="2147483649"/>
              <pc:sldLayoutMk cId="0" sldId="2147483664"/>
              <ac:spMk id="10" creationId="{D7DE3099-D760-421B-9A31-4F85E92509D4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B28170F3-AA36-4B1B-8FEE-526D6D64CF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9860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1600" y="947736"/>
            <a:ext cx="11988800" cy="4483100"/>
            <a:chOff x="0" y="592"/>
            <a:chExt cx="5664" cy="2824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89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rgbClr val="AEAEA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435" y="592"/>
              <a:ext cx="4893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pic>
        <p:nvPicPr>
          <p:cNvPr id="9" name="Picture 12" descr="brutus w_type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9144000" y="1524001"/>
            <a:ext cx="2844800" cy="150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14400" y="1427164"/>
            <a:ext cx="101600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422400" y="3441700"/>
            <a:ext cx="88392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Updated 2021</a:t>
            </a:r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53163"/>
            <a:ext cx="3860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Roger Crawfis</a:t>
            </a:r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8448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7898CF-4241-424D-B22C-001CC68ECF40}" type="slidenum">
              <a:rPr lang="en-US" smtClean="0"/>
              <a:pPr>
                <a:defRPr/>
              </a:pPr>
              <a:t>‹#›</a:t>
            </a:fld>
            <a:r>
              <a:rPr lang="en-US" dirty="0"/>
              <a:t> of 20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Updated 2021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Roger Crawfis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5DB4E-9ADC-40FB-B05F-15DCFD6296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00018" y="228600"/>
            <a:ext cx="2779183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351" y="228600"/>
            <a:ext cx="8136467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Updated 2021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Roger Crawfis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18094-0350-400A-B16E-03287A157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Updated 2021</a:t>
            </a:r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Roger Crawfis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898CF-4241-424D-B22C-001CC68ECF40}" type="slidenum">
              <a:rPr lang="en-US" smtClean="0"/>
              <a:pPr>
                <a:defRPr/>
              </a:pPr>
              <a:t>‹#›</a:t>
            </a:fld>
            <a:r>
              <a:rPr lang="en-US" dirty="0"/>
              <a:t> of 22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Updated 2021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Roger Crawfis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898CF-4241-424D-B22C-001CC68ECF40}" type="slidenum">
              <a:rPr lang="en-US" smtClean="0"/>
              <a:pPr/>
              <a:t>‹#›</a:t>
            </a:fld>
            <a:r>
              <a:rPr lang="en-US" dirty="0"/>
              <a:t> of 20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0"/>
            <a:ext cx="5181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181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371DA29-7011-4328-8FB2-7B7E6C90F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Updated 2021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99C608C7-10FD-45CD-B846-61535B65A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Roger Crawfis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D7DE3099-D760-421B-9A31-4F85E9250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898CF-4241-424D-B22C-001CC68ECF40}" type="slidenum">
              <a:rPr lang="en-US" smtClean="0"/>
              <a:pPr/>
              <a:t>‹#›</a:t>
            </a:fld>
            <a:r>
              <a:rPr lang="en-US" dirty="0"/>
              <a:t> of 20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Updated 2021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Roger Crawfis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898CF-4241-424D-B22C-001CC68ECF40}" type="slidenum">
              <a:rPr lang="en-US" smtClean="0"/>
              <a:pPr/>
              <a:t>‹#›</a:t>
            </a:fld>
            <a:r>
              <a:rPr lang="en-US" dirty="0"/>
              <a:t> of 20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Updated 2021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Roger Crawfis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898CF-4241-424D-B22C-001CC68ECF40}" type="slidenum">
              <a:rPr lang="en-US" smtClean="0"/>
              <a:pPr/>
              <a:t>‹#›</a:t>
            </a:fld>
            <a:r>
              <a:rPr lang="en-US" dirty="0"/>
              <a:t> of 20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Updated 2021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Roger Crawfis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898CF-4241-424D-B22C-001CC68ECF40}" type="slidenum">
              <a:rPr lang="en-US" smtClean="0"/>
              <a:pPr/>
              <a:t>‹#›</a:t>
            </a:fld>
            <a:r>
              <a:rPr lang="en-US" dirty="0"/>
              <a:t> of 20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Updated 2021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Roger Crawfis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898CF-4241-424D-B22C-001CC68ECF40}" type="slidenum">
              <a:rPr lang="en-US" smtClean="0"/>
              <a:pPr/>
              <a:t>‹#›</a:t>
            </a:fld>
            <a:r>
              <a:rPr lang="en-US" dirty="0"/>
              <a:t> of 20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Updated 2021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Roger Crawfis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898CF-4241-424D-B22C-001CC68ECF40}" type="slidenum">
              <a:rPr lang="en-US" smtClean="0"/>
              <a:pPr/>
              <a:t>‹#›</a:t>
            </a:fld>
            <a:r>
              <a:rPr lang="en-US" dirty="0"/>
              <a:t> of 20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11582400" cy="6096000"/>
            <a:chOff x="0" y="96"/>
            <a:chExt cx="5472" cy="3840"/>
          </a:xfrm>
        </p:grpSpPr>
        <p:sp>
          <p:nvSpPr>
            <p:cNvPr id="4099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rgbClr val="AEAEA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0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60352" y="228600"/>
            <a:ext cx="949324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1600200"/>
            <a:ext cx="10566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Updated 2021</a:t>
            </a:r>
            <a:endParaRPr lang="en-US" dirty="0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Roger Crawfis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367898CF-4241-424D-B22C-001CC68ECF40}" type="slidenum">
              <a:rPr lang="en-US" smtClean="0"/>
              <a:pPr>
                <a:defRPr/>
              </a:pPr>
              <a:t>‹#›</a:t>
            </a:fld>
            <a:r>
              <a:rPr lang="en-US" dirty="0"/>
              <a:t> of 20</a:t>
            </a:r>
          </a:p>
        </p:txBody>
      </p:sp>
      <p:pic>
        <p:nvPicPr>
          <p:cNvPr id="1032" name="Picture 11" descr="brutus w_type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9347200" y="152400"/>
            <a:ext cx="2032000" cy="107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unity3d.com/Manual/CollidersOverview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427164"/>
            <a:ext cx="10160000" cy="16097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Game Design and Development</a:t>
            </a:r>
            <a:br>
              <a:rPr lang="en-US" dirty="0"/>
            </a:br>
            <a:r>
              <a:rPr lang="en-US" dirty="0"/>
              <a:t>	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sz="3600" dirty="0"/>
              <a:t>CSE 5912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3600" dirty="0"/>
              <a:t>Prof. Roger Crawfis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D3DC2-ED1B-4F81-A72B-74636C993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Collision / Trigger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B9121-BCFE-4C7B-BBAB-97DDAB29E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See: </a:t>
            </a:r>
            <a:r>
              <a:rPr lang="en-US" sz="3200" dirty="0">
                <a:hlinkClick r:id="rId2"/>
              </a:rPr>
              <a:t>Unity - Manual: Colliders (unity3d.com)</a:t>
            </a:r>
            <a:endParaRPr lang="en-US" sz="3200" dirty="0"/>
          </a:p>
          <a:p>
            <a:r>
              <a:rPr lang="en-US" sz="3200" dirty="0"/>
              <a:t>Basically: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/>
              <a:t>If one of the entities is non-static AND both have a </a:t>
            </a:r>
            <a:r>
              <a:rPr lang="en-US" sz="2800" dirty="0" err="1"/>
              <a:t>Rigidbody</a:t>
            </a:r>
            <a:r>
              <a:rPr lang="en-US" sz="2800" dirty="0"/>
              <a:t> ANE one is not Kinematic (i.e., a Trigger).</a:t>
            </a:r>
          </a:p>
          <a:p>
            <a:pPr lvl="2"/>
            <a:r>
              <a:rPr lang="en-US" sz="2400" dirty="0" err="1"/>
              <a:t>OnCollisionEnter</a:t>
            </a:r>
            <a:r>
              <a:rPr lang="en-US" sz="2400" dirty="0"/>
              <a:t>, </a:t>
            </a:r>
            <a:r>
              <a:rPr lang="en-US" sz="2400" dirty="0" err="1"/>
              <a:t>OnCollisionStay</a:t>
            </a:r>
            <a:r>
              <a:rPr lang="en-US" sz="2400" dirty="0"/>
              <a:t> and </a:t>
            </a:r>
            <a:r>
              <a:rPr lang="en-US" sz="2400" dirty="0" err="1"/>
              <a:t>OnCollisionExit</a:t>
            </a:r>
            <a:r>
              <a:rPr lang="en-US" sz="2400" dirty="0"/>
              <a:t> are called.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/>
              <a:t>If one of the entities is non-static AND </a:t>
            </a:r>
            <a:r>
              <a:rPr lang="en-US" b="1" dirty="0"/>
              <a:t>only</a:t>
            </a:r>
            <a:r>
              <a:rPr lang="en-US" dirty="0"/>
              <a:t> </a:t>
            </a:r>
            <a:r>
              <a:rPr lang="en-US" sz="2800" dirty="0"/>
              <a:t>one is a Trigger</a:t>
            </a:r>
          </a:p>
          <a:p>
            <a:pPr lvl="2"/>
            <a:r>
              <a:rPr lang="en-US" sz="2400" dirty="0" err="1"/>
              <a:t>OnTriggerEnter</a:t>
            </a:r>
            <a:r>
              <a:rPr lang="en-US" sz="2400" dirty="0"/>
              <a:t>, </a:t>
            </a:r>
            <a:r>
              <a:rPr lang="en-US" sz="2400" dirty="0" err="1"/>
              <a:t>OnTriggerStay</a:t>
            </a:r>
            <a:r>
              <a:rPr lang="en-US" sz="2400" dirty="0"/>
              <a:t> and </a:t>
            </a:r>
            <a:r>
              <a:rPr lang="en-US" sz="2400" dirty="0" err="1"/>
              <a:t>OnTriggerExit</a:t>
            </a:r>
            <a:r>
              <a:rPr lang="en-US" sz="2400" dirty="0"/>
              <a:t> are called.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/>
              <a:t>If both are static or both marked </a:t>
            </a:r>
            <a:r>
              <a:rPr lang="en-US" sz="2800" dirty="0" err="1"/>
              <a:t>isKinematic</a:t>
            </a:r>
            <a:r>
              <a:rPr lang="en-US" sz="2800" dirty="0"/>
              <a:t>.</a:t>
            </a:r>
          </a:p>
          <a:p>
            <a:pPr lvl="2"/>
            <a:r>
              <a:rPr lang="en-US" sz="2400" dirty="0"/>
              <a:t>No check or callbacks.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9D6F5-AC79-4018-B10A-AB159A7EE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Updated 2021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520728-33A4-46E0-A285-6BC20C6F6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Roger Crawfis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9CED14-D5B4-429F-9563-6C0574E59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898CF-4241-424D-B22C-001CC68ECF40}" type="slidenum">
              <a:rPr lang="en-US" smtClean="0"/>
              <a:pPr>
                <a:defRPr/>
              </a:pPr>
              <a:t>10</a:t>
            </a:fld>
            <a:r>
              <a:rPr lang="en-US"/>
              <a:t> of 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335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ecision 6">
            <a:extLst>
              <a:ext uri="{FF2B5EF4-FFF2-40B4-BE49-F238E27FC236}">
                <a16:creationId xmlns:a16="http://schemas.microsoft.com/office/drawing/2014/main" id="{D034493E-4C16-4EB8-A4BB-85DB7539888E}"/>
              </a:ext>
            </a:extLst>
          </p:cNvPr>
          <p:cNvSpPr/>
          <p:nvPr/>
        </p:nvSpPr>
        <p:spPr>
          <a:xfrm>
            <a:off x="1538886" y="1324449"/>
            <a:ext cx="2118613" cy="1555845"/>
          </a:xfrm>
          <a:prstGeom prst="flowChartDecisi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b="1" dirty="0"/>
              <a:t>Moving object?</a:t>
            </a:r>
          </a:p>
        </p:txBody>
      </p:sp>
      <p:sp>
        <p:nvSpPr>
          <p:cNvPr id="8" name="Flowchart: Process 7">
            <a:extLst>
              <a:ext uri="{FF2B5EF4-FFF2-40B4-BE49-F238E27FC236}">
                <a16:creationId xmlns:a16="http://schemas.microsoft.com/office/drawing/2014/main" id="{A5A9660E-4C8B-457A-8CBB-B3FCEE8822AF}"/>
              </a:ext>
            </a:extLst>
          </p:cNvPr>
          <p:cNvSpPr/>
          <p:nvPr/>
        </p:nvSpPr>
        <p:spPr>
          <a:xfrm>
            <a:off x="5061968" y="1629456"/>
            <a:ext cx="1724906" cy="941696"/>
          </a:xfrm>
          <a:prstGeom prst="flowChart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2000" b="1" dirty="0"/>
              <a:t>Add Rigid Body</a:t>
            </a:r>
          </a:p>
        </p:txBody>
      </p:sp>
      <p:sp>
        <p:nvSpPr>
          <p:cNvPr id="9" name="Flowchart: Decision 8">
            <a:extLst>
              <a:ext uri="{FF2B5EF4-FFF2-40B4-BE49-F238E27FC236}">
                <a16:creationId xmlns:a16="http://schemas.microsoft.com/office/drawing/2014/main" id="{DAFE4DA9-8BBB-4FF5-A42E-7E1388A20068}"/>
              </a:ext>
            </a:extLst>
          </p:cNvPr>
          <p:cNvSpPr/>
          <p:nvPr/>
        </p:nvSpPr>
        <p:spPr>
          <a:xfrm>
            <a:off x="7299256" y="1322382"/>
            <a:ext cx="2576841" cy="1555845"/>
          </a:xfrm>
          <a:prstGeom prst="flowChartDecisi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b="1" dirty="0"/>
              <a:t>Responds to forces?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37F07FD-F03A-477A-8784-4E789BB8D1B2}"/>
              </a:ext>
            </a:extLst>
          </p:cNvPr>
          <p:cNvCxnSpPr>
            <a:cxnSpLocks/>
            <a:stCxn id="9" idx="2"/>
            <a:endCxn id="12" idx="0"/>
          </p:cNvCxnSpPr>
          <p:nvPr/>
        </p:nvCxnSpPr>
        <p:spPr>
          <a:xfrm flipH="1">
            <a:off x="8362715" y="2878227"/>
            <a:ext cx="224962" cy="811637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Flowchart: Process 10">
            <a:extLst>
              <a:ext uri="{FF2B5EF4-FFF2-40B4-BE49-F238E27FC236}">
                <a16:creationId xmlns:a16="http://schemas.microsoft.com/office/drawing/2014/main" id="{D9EF43D5-B7BB-44C2-BF7A-29BD03FFA524}"/>
              </a:ext>
            </a:extLst>
          </p:cNvPr>
          <p:cNvSpPr/>
          <p:nvPr/>
        </p:nvSpPr>
        <p:spPr>
          <a:xfrm>
            <a:off x="7843905" y="2769391"/>
            <a:ext cx="913484" cy="612648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b="1" dirty="0"/>
              <a:t>No</a:t>
            </a:r>
            <a:endParaRPr lang="en-AU" sz="1600" b="1" dirty="0"/>
          </a:p>
        </p:txBody>
      </p:sp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879057D0-116F-42B2-BB77-C3FA28A474E9}"/>
              </a:ext>
            </a:extLst>
          </p:cNvPr>
          <p:cNvSpPr/>
          <p:nvPr/>
        </p:nvSpPr>
        <p:spPr>
          <a:xfrm>
            <a:off x="7299256" y="3689864"/>
            <a:ext cx="2126917" cy="941696"/>
          </a:xfrm>
          <a:prstGeom prst="flowChart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2000" b="1" dirty="0"/>
              <a:t>Make Kinematic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917D1B8-9802-4939-9D51-53795621ED75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6794052" y="2100305"/>
            <a:ext cx="505204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Flowchart: Process 13">
            <a:extLst>
              <a:ext uri="{FF2B5EF4-FFF2-40B4-BE49-F238E27FC236}">
                <a16:creationId xmlns:a16="http://schemas.microsoft.com/office/drawing/2014/main" id="{45496A17-42C2-44DA-9149-D674FF759617}"/>
              </a:ext>
            </a:extLst>
          </p:cNvPr>
          <p:cNvSpPr/>
          <p:nvPr/>
        </p:nvSpPr>
        <p:spPr>
          <a:xfrm>
            <a:off x="4068910" y="3689864"/>
            <a:ext cx="2145317" cy="941696"/>
          </a:xfrm>
          <a:prstGeom prst="flowChart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2000" b="1" dirty="0"/>
              <a:t>Make Static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FDCC066-72C4-484E-8868-554D5862E335}"/>
              </a:ext>
            </a:extLst>
          </p:cNvPr>
          <p:cNvCxnSpPr>
            <a:cxnSpLocks/>
            <a:stCxn id="7" idx="3"/>
            <a:endCxn id="14" idx="0"/>
          </p:cNvCxnSpPr>
          <p:nvPr/>
        </p:nvCxnSpPr>
        <p:spPr>
          <a:xfrm>
            <a:off x="3657499" y="2102372"/>
            <a:ext cx="1484070" cy="1587492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Process 15">
            <a:extLst>
              <a:ext uri="{FF2B5EF4-FFF2-40B4-BE49-F238E27FC236}">
                <a16:creationId xmlns:a16="http://schemas.microsoft.com/office/drawing/2014/main" id="{820992F7-84E4-4647-AD19-13BBD960A6D8}"/>
              </a:ext>
            </a:extLst>
          </p:cNvPr>
          <p:cNvSpPr/>
          <p:nvPr/>
        </p:nvSpPr>
        <p:spPr>
          <a:xfrm>
            <a:off x="3661089" y="1525973"/>
            <a:ext cx="914400" cy="612648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b="1" dirty="0"/>
              <a:t>Yes</a:t>
            </a:r>
            <a:endParaRPr lang="en-AU" sz="1600" b="1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8890F24-5A3C-4565-8646-27211C8EE3D0}"/>
              </a:ext>
            </a:extLst>
          </p:cNvPr>
          <p:cNvCxnSpPr>
            <a:cxnSpLocks/>
            <a:endCxn id="8" idx="1"/>
          </p:cNvCxnSpPr>
          <p:nvPr/>
        </p:nvCxnSpPr>
        <p:spPr>
          <a:xfrm>
            <a:off x="3657499" y="2077849"/>
            <a:ext cx="1404469" cy="22455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Flowchart: Process 22">
            <a:extLst>
              <a:ext uri="{FF2B5EF4-FFF2-40B4-BE49-F238E27FC236}">
                <a16:creationId xmlns:a16="http://schemas.microsoft.com/office/drawing/2014/main" id="{ED32C6FC-0D5C-4962-BA11-E7BF0928310E}"/>
              </a:ext>
            </a:extLst>
          </p:cNvPr>
          <p:cNvSpPr/>
          <p:nvPr/>
        </p:nvSpPr>
        <p:spPr>
          <a:xfrm>
            <a:off x="679852" y="2486997"/>
            <a:ext cx="914400" cy="612648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b="1" dirty="0"/>
              <a:t>No</a:t>
            </a:r>
            <a:endParaRPr lang="en-AU" sz="1600" b="1" dirty="0"/>
          </a:p>
        </p:txBody>
      </p:sp>
      <p:sp>
        <p:nvSpPr>
          <p:cNvPr id="24" name="Flowchart: Decision 23">
            <a:extLst>
              <a:ext uri="{FF2B5EF4-FFF2-40B4-BE49-F238E27FC236}">
                <a16:creationId xmlns:a16="http://schemas.microsoft.com/office/drawing/2014/main" id="{82B5E402-58D7-4000-A7F2-379BFA5F8249}"/>
              </a:ext>
            </a:extLst>
          </p:cNvPr>
          <p:cNvSpPr/>
          <p:nvPr/>
        </p:nvSpPr>
        <p:spPr>
          <a:xfrm>
            <a:off x="5329731" y="5302155"/>
            <a:ext cx="2579426" cy="1555845"/>
          </a:xfrm>
          <a:prstGeom prst="flowChartDecisi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b="1" dirty="0"/>
              <a:t>Exerts forces (blocks)?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C300771-3A99-4C80-AECE-D24A5AA9CED5}"/>
              </a:ext>
            </a:extLst>
          </p:cNvPr>
          <p:cNvCxnSpPr>
            <a:cxnSpLocks/>
            <a:stCxn id="14" idx="2"/>
            <a:endCxn id="24" idx="0"/>
          </p:cNvCxnSpPr>
          <p:nvPr/>
        </p:nvCxnSpPr>
        <p:spPr>
          <a:xfrm>
            <a:off x="5141569" y="4631560"/>
            <a:ext cx="1477875" cy="670595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Flowchart: Process 25">
            <a:extLst>
              <a:ext uri="{FF2B5EF4-FFF2-40B4-BE49-F238E27FC236}">
                <a16:creationId xmlns:a16="http://schemas.microsoft.com/office/drawing/2014/main" id="{87A3A7C5-1653-4A94-AA6D-ECC22E1ED85A}"/>
              </a:ext>
            </a:extLst>
          </p:cNvPr>
          <p:cNvSpPr/>
          <p:nvPr/>
        </p:nvSpPr>
        <p:spPr>
          <a:xfrm>
            <a:off x="8053875" y="5390234"/>
            <a:ext cx="914400" cy="612648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b="1" dirty="0"/>
              <a:t>No</a:t>
            </a:r>
            <a:endParaRPr lang="en-AU" sz="1600" b="1" dirty="0"/>
          </a:p>
        </p:txBody>
      </p:sp>
      <p:sp>
        <p:nvSpPr>
          <p:cNvPr id="27" name="Flowchart: Decision 26">
            <a:extLst>
              <a:ext uri="{FF2B5EF4-FFF2-40B4-BE49-F238E27FC236}">
                <a16:creationId xmlns:a16="http://schemas.microsoft.com/office/drawing/2014/main" id="{7F8C6E45-45AC-4BFE-98A9-2D86CAA48615}"/>
              </a:ext>
            </a:extLst>
          </p:cNvPr>
          <p:cNvSpPr/>
          <p:nvPr/>
        </p:nvSpPr>
        <p:spPr>
          <a:xfrm>
            <a:off x="87803" y="3236337"/>
            <a:ext cx="2629802" cy="1555845"/>
          </a:xfrm>
          <a:prstGeom prst="flowChartDecision">
            <a:avLst/>
          </a:prstGeom>
          <a:solidFill>
            <a:schemeClr val="accent4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1400" b="1" dirty="0"/>
              <a:t>Only Decorative?</a:t>
            </a:r>
          </a:p>
        </p:txBody>
      </p:sp>
      <p:sp>
        <p:nvSpPr>
          <p:cNvPr id="28" name="Flowchart: Process 27">
            <a:extLst>
              <a:ext uri="{FF2B5EF4-FFF2-40B4-BE49-F238E27FC236}">
                <a16:creationId xmlns:a16="http://schemas.microsoft.com/office/drawing/2014/main" id="{601744A9-4264-4A48-9FF8-4EBF560EB7CA}"/>
              </a:ext>
            </a:extLst>
          </p:cNvPr>
          <p:cNvSpPr/>
          <p:nvPr/>
        </p:nvSpPr>
        <p:spPr>
          <a:xfrm>
            <a:off x="3577673" y="2630344"/>
            <a:ext cx="914400" cy="612648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b="1" dirty="0"/>
              <a:t>No</a:t>
            </a:r>
            <a:endParaRPr lang="en-AU" sz="1600" b="1" dirty="0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0C61FB0-4950-4DB4-A8F9-F1C8122E16C1}"/>
              </a:ext>
            </a:extLst>
          </p:cNvPr>
          <p:cNvCxnSpPr>
            <a:cxnSpLocks/>
            <a:stCxn id="24" idx="3"/>
          </p:cNvCxnSpPr>
          <p:nvPr/>
        </p:nvCxnSpPr>
        <p:spPr>
          <a:xfrm flipV="1">
            <a:off x="7909157" y="6041844"/>
            <a:ext cx="998956" cy="38234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Flowchart: Process 29">
            <a:extLst>
              <a:ext uri="{FF2B5EF4-FFF2-40B4-BE49-F238E27FC236}">
                <a16:creationId xmlns:a16="http://schemas.microsoft.com/office/drawing/2014/main" id="{E7958E64-1C38-45AD-9D23-75F1DE607CC0}"/>
              </a:ext>
            </a:extLst>
          </p:cNvPr>
          <p:cNvSpPr/>
          <p:nvPr/>
        </p:nvSpPr>
        <p:spPr>
          <a:xfrm>
            <a:off x="8908113" y="5620113"/>
            <a:ext cx="2129051" cy="941696"/>
          </a:xfrm>
          <a:prstGeom prst="flowChart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b="1" dirty="0"/>
              <a:t>Make it a Trigger</a:t>
            </a:r>
          </a:p>
          <a:p>
            <a:pPr algn="ctr"/>
            <a:r>
              <a:rPr lang="en-AU" sz="2000" b="1"/>
              <a:t>(w/o </a:t>
            </a:r>
            <a:r>
              <a:rPr lang="en-AU" sz="2000" b="1" dirty="0" err="1"/>
              <a:t>RigidBody</a:t>
            </a:r>
            <a:r>
              <a:rPr lang="en-AU" sz="2000" b="1" dirty="0"/>
              <a:t>)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8731635-F306-4B1D-929D-E853466679B7}"/>
              </a:ext>
            </a:extLst>
          </p:cNvPr>
          <p:cNvCxnSpPr>
            <a:cxnSpLocks/>
            <a:stCxn id="27" idx="2"/>
            <a:endCxn id="32" idx="0"/>
          </p:cNvCxnSpPr>
          <p:nvPr/>
        </p:nvCxnSpPr>
        <p:spPr>
          <a:xfrm>
            <a:off x="1402704" y="4792182"/>
            <a:ext cx="626495" cy="968017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Flowchart: Process 31">
            <a:extLst>
              <a:ext uri="{FF2B5EF4-FFF2-40B4-BE49-F238E27FC236}">
                <a16:creationId xmlns:a16="http://schemas.microsoft.com/office/drawing/2014/main" id="{10FA43F3-4F30-4860-866F-8A58FCA4A9BD}"/>
              </a:ext>
            </a:extLst>
          </p:cNvPr>
          <p:cNvSpPr/>
          <p:nvPr/>
        </p:nvSpPr>
        <p:spPr>
          <a:xfrm>
            <a:off x="964673" y="5760199"/>
            <a:ext cx="2129051" cy="941696"/>
          </a:xfrm>
          <a:prstGeom prst="flowChart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2000" b="1" dirty="0"/>
              <a:t>Remove Collider</a:t>
            </a:r>
          </a:p>
        </p:txBody>
      </p:sp>
      <p:sp>
        <p:nvSpPr>
          <p:cNvPr id="33" name="Flowchart: Process 32">
            <a:extLst>
              <a:ext uri="{FF2B5EF4-FFF2-40B4-BE49-F238E27FC236}">
                <a16:creationId xmlns:a16="http://schemas.microsoft.com/office/drawing/2014/main" id="{D3C5A72A-BF86-4A73-B458-1C7986A41A39}"/>
              </a:ext>
            </a:extLst>
          </p:cNvPr>
          <p:cNvSpPr/>
          <p:nvPr/>
        </p:nvSpPr>
        <p:spPr>
          <a:xfrm>
            <a:off x="869422" y="4920903"/>
            <a:ext cx="914400" cy="612648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b="1" dirty="0"/>
              <a:t>Yes</a:t>
            </a:r>
            <a:endParaRPr lang="en-AU" sz="1600" b="1" dirty="0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5C35F38C-EB3A-44B3-BFA2-78A6169F7088}"/>
              </a:ext>
            </a:extLst>
          </p:cNvPr>
          <p:cNvCxnSpPr>
            <a:cxnSpLocks/>
            <a:stCxn id="27" idx="0"/>
            <a:endCxn id="7" idx="1"/>
          </p:cNvCxnSpPr>
          <p:nvPr/>
        </p:nvCxnSpPr>
        <p:spPr>
          <a:xfrm flipV="1">
            <a:off x="1402704" y="2102372"/>
            <a:ext cx="136182" cy="1133965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6" name="Title 45">
            <a:extLst>
              <a:ext uri="{FF2B5EF4-FFF2-40B4-BE49-F238E27FC236}">
                <a16:creationId xmlns:a16="http://schemas.microsoft.com/office/drawing/2014/main" id="{AF0DC42C-0C4D-4FDD-A744-FED117230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6296"/>
          </a:xfrm>
        </p:spPr>
        <p:txBody>
          <a:bodyPr/>
          <a:lstStyle/>
          <a:p>
            <a:r>
              <a:rPr lang="en-US" dirty="0"/>
              <a:t>Unity – </a:t>
            </a:r>
            <a:r>
              <a:rPr lang="en-US" dirty="0" err="1"/>
              <a:t>Rigidbody</a:t>
            </a:r>
            <a:r>
              <a:rPr lang="en-US" dirty="0"/>
              <a:t> vs Trigger </a:t>
            </a:r>
          </a:p>
        </p:txBody>
      </p:sp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id="{CA0FCAF9-6947-4B8D-ADA7-6CA9991575C7}"/>
              </a:ext>
            </a:extLst>
          </p:cNvPr>
          <p:cNvSpPr/>
          <p:nvPr/>
        </p:nvSpPr>
        <p:spPr>
          <a:xfrm>
            <a:off x="8757389" y="2769391"/>
            <a:ext cx="2702336" cy="1089545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IsKinematic</a:t>
            </a:r>
            <a:r>
              <a:rPr lang="en-US" dirty="0">
                <a:solidFill>
                  <a:schemeClr val="tx1"/>
                </a:solidFill>
              </a:rPr>
              <a:t> disables the “default” response.</a:t>
            </a:r>
          </a:p>
        </p:txBody>
      </p: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AD03DDC4-6AC6-489F-BC13-597C229AFAD0}"/>
              </a:ext>
            </a:extLst>
          </p:cNvPr>
          <p:cNvSpPr/>
          <p:nvPr/>
        </p:nvSpPr>
        <p:spPr>
          <a:xfrm>
            <a:off x="9876097" y="4818503"/>
            <a:ext cx="1743271" cy="941696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Great for doors, bullets or empty </a:t>
            </a:r>
            <a:r>
              <a:rPr lang="en-US" sz="1600" dirty="0" err="1">
                <a:solidFill>
                  <a:schemeClr val="tx1"/>
                </a:solidFill>
              </a:rPr>
              <a:t>GameObjects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1B56AC2C-6BDC-4FAC-AEC6-33D2A8646775}"/>
              </a:ext>
            </a:extLst>
          </p:cNvPr>
          <p:cNvSpPr/>
          <p:nvPr/>
        </p:nvSpPr>
        <p:spPr>
          <a:xfrm>
            <a:off x="3750762" y="4920903"/>
            <a:ext cx="2077174" cy="1120941"/>
          </a:xfrm>
          <a:prstGeom prst="cloudCallout">
            <a:avLst>
              <a:gd name="adj1" fmla="val 50651"/>
              <a:gd name="adj2" fmla="val 722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How does it know to exert force?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5B076770-CF4F-41BE-B6B8-161AC5202333}"/>
              </a:ext>
            </a:extLst>
          </p:cNvPr>
          <p:cNvSpPr/>
          <p:nvPr/>
        </p:nvSpPr>
        <p:spPr>
          <a:xfrm>
            <a:off x="1218593" y="486667"/>
            <a:ext cx="5855702" cy="3230215"/>
          </a:xfrm>
          <a:prstGeom prst="wedgeRoundRectCallout">
            <a:avLst>
              <a:gd name="adj1" fmla="val 58402"/>
              <a:gd name="adj2" fmla="val 6043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Careful!!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</a:rPr>
              <a:t>This Object is Kinematic, meaning it does not move based on Physics. But it does exert forces on other objects.</a:t>
            </a:r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F0934E7A-3751-4310-BE37-F3EAF54D5155}"/>
              </a:ext>
            </a:extLst>
          </p:cNvPr>
          <p:cNvSpPr/>
          <p:nvPr/>
        </p:nvSpPr>
        <p:spPr>
          <a:xfrm>
            <a:off x="7415386" y="526694"/>
            <a:ext cx="1986497" cy="877056"/>
          </a:xfrm>
          <a:prstGeom prst="wedgeRectCallout">
            <a:avLst>
              <a:gd name="adj1" fmla="val -110472"/>
              <a:gd name="adj2" fmla="val 1020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Turns on the Physics Engine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038107E-6C5C-476A-A811-F98696E17788}"/>
              </a:ext>
            </a:extLst>
          </p:cNvPr>
          <p:cNvCxnSpPr>
            <a:stCxn id="9" idx="3"/>
          </p:cNvCxnSpPr>
          <p:nvPr/>
        </p:nvCxnSpPr>
        <p:spPr>
          <a:xfrm flipV="1">
            <a:off x="9876097" y="1699623"/>
            <a:ext cx="998956" cy="400682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DB086BD4-4503-472F-B685-5C9465384E00}"/>
              </a:ext>
            </a:extLst>
          </p:cNvPr>
          <p:cNvSpPr txBox="1"/>
          <p:nvPr/>
        </p:nvSpPr>
        <p:spPr>
          <a:xfrm>
            <a:off x="9742219" y="1621133"/>
            <a:ext cx="5296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Yes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1F85B35E-7B13-49E4-8EA4-F855D046D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Updated 2021</a:t>
            </a:r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1DAA12E0-FD0C-4117-B308-4B1530040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Roger Crawfis</a:t>
            </a:r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5D2A2CBA-79AD-4BFA-B8F4-BB9089EA2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898CF-4241-424D-B22C-001CC68ECF40}" type="slidenum">
              <a:rPr lang="en-US" smtClean="0"/>
              <a:pPr>
                <a:defRPr/>
              </a:pPr>
              <a:t>11</a:t>
            </a:fld>
            <a:r>
              <a:rPr lang="en-US"/>
              <a:t> of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753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/>
      <p:bldP spid="12" grpId="0" animBg="1"/>
      <p:bldP spid="14" grpId="0" animBg="1"/>
      <p:bldP spid="16" grpId="0"/>
      <p:bldP spid="24" grpId="0" animBg="1"/>
      <p:bldP spid="26" grpId="0"/>
      <p:bldP spid="28" grpId="0"/>
      <p:bldP spid="30" grpId="0" animBg="1"/>
      <p:bldP spid="32" grpId="0" animBg="1"/>
      <p:bldP spid="2" grpId="0" animBg="1"/>
      <p:bldP spid="3" grpId="0" animBg="1"/>
      <p:bldP spid="4" grpId="0" animBg="1"/>
      <p:bldP spid="5" grpId="0" animBg="1"/>
      <p:bldP spid="6" grpId="0" animBg="1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17E87-3648-45BA-B08F-A1A758E94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1FAF8-BB86-4993-B689-56180261E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Helps the physics engine (Assumed on objects w/o rigid bodies).</a:t>
            </a:r>
          </a:p>
          <a:p>
            <a:pPr lvl="1"/>
            <a:r>
              <a:rPr lang="en-US" dirty="0"/>
              <a:t>Reduces the number of collision detection pairs to:</a:t>
            </a:r>
          </a:p>
          <a:p>
            <a:pPr lvl="2"/>
            <a:r>
              <a:rPr lang="en-US" dirty="0"/>
              <a:t>Dynamic vs. dynamic objects</a:t>
            </a:r>
          </a:p>
          <a:p>
            <a:pPr lvl="2"/>
            <a:r>
              <a:rPr lang="en-US" dirty="0"/>
              <a:t>Dynamic vs. static objects</a:t>
            </a:r>
          </a:p>
          <a:p>
            <a:r>
              <a:rPr lang="en-US" dirty="0"/>
              <a:t>Does not mean there is no response. Often this is the behavior, but you control the behavior, not the physics engine.</a:t>
            </a:r>
          </a:p>
          <a:p>
            <a:pPr lvl="1"/>
            <a:r>
              <a:rPr lang="en-US" dirty="0"/>
              <a:t>Fracture models</a:t>
            </a:r>
          </a:p>
          <a:p>
            <a:pPr lvl="1"/>
            <a:r>
              <a:rPr lang="en-US" dirty="0"/>
              <a:t>Switches</a:t>
            </a:r>
          </a:p>
          <a:p>
            <a:pPr lvl="1"/>
            <a:r>
              <a:rPr lang="en-US" dirty="0"/>
              <a:t>Visual responses (particle affects, force fields, etc.)</a:t>
            </a:r>
          </a:p>
          <a:p>
            <a:pPr lvl="1"/>
            <a:r>
              <a:rPr lang="en-US" dirty="0"/>
              <a:t>Death</a:t>
            </a:r>
          </a:p>
          <a:p>
            <a:r>
              <a:rPr lang="en-US" dirty="0"/>
              <a:t>If you move a static object, then optimizations are invalid and must be re-computed.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43EBD6-5750-4E46-8077-3E26DA046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Updated 2021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7265E9-6544-42A9-BB6D-6FD87E59F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Roger Crawfis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2B43E0-D33D-4DB0-8E55-8CAFCA663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898CF-4241-424D-B22C-001CC68ECF40}" type="slidenum">
              <a:rPr lang="en-US" smtClean="0"/>
              <a:pPr>
                <a:defRPr/>
              </a:pPr>
              <a:t>12</a:t>
            </a:fld>
            <a:r>
              <a:rPr lang="en-US"/>
              <a:t> of 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801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9244F-D5FD-4AB2-802B-B80355B14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Unity </a:t>
            </a:r>
            <a:r>
              <a:rPr lang="en-US" dirty="0" err="1"/>
              <a:t>RigidBody</a:t>
            </a:r>
            <a:r>
              <a:rPr lang="en-US" dirty="0"/>
              <a:t> Collision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B5AF5-A2AB-4B5B-988F-3E68EABC5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Unity’s rigid body response only affects the Transform (hence, rigid). The shape, material, color of the object stays the same.</a:t>
            </a:r>
          </a:p>
          <a:p>
            <a:pPr lvl="1"/>
            <a:r>
              <a:rPr lang="en-US" dirty="0"/>
              <a:t>You can program your own changes.</a:t>
            </a:r>
          </a:p>
          <a:p>
            <a:pPr lvl="1"/>
            <a:r>
              <a:rPr lang="en-US" dirty="0" err="1"/>
              <a:t>IsKinematic</a:t>
            </a:r>
            <a:r>
              <a:rPr lang="en-US" dirty="0"/>
              <a:t> disables this.</a:t>
            </a:r>
          </a:p>
          <a:p>
            <a:r>
              <a:rPr lang="en-US" dirty="0" err="1"/>
              <a:t>OnCollision</a:t>
            </a:r>
            <a:r>
              <a:rPr lang="en-US" dirty="0"/>
              <a:t> methods used for additional responses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B91EDB-3A1F-4CFB-93FA-20F82866B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Updated 2021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3ECED7-6C07-4DE0-A0F2-157E069BF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Roger Crawfis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A2A07E-4CE1-4C5D-A41C-6594F6C89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898CF-4241-424D-B22C-001CC68ECF40}" type="slidenum">
              <a:rPr lang="en-US" smtClean="0"/>
              <a:pPr>
                <a:defRPr/>
              </a:pPr>
              <a:t>13</a:t>
            </a:fld>
            <a:r>
              <a:rPr lang="en-US"/>
              <a:t> of 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198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D340135-24D2-4DDE-AD72-FA2BFD6F4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Unity </a:t>
            </a:r>
            <a:r>
              <a:rPr lang="en-US" dirty="0" err="1"/>
              <a:t>Rigidbody</a:t>
            </a:r>
            <a:r>
              <a:rPr lang="en-US" dirty="0"/>
              <a:t> Settings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B02C216-1DC4-4109-B481-1894F179BE5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 heavy mass doesn’t freefall any faster than a low mass.</a:t>
            </a:r>
          </a:p>
          <a:p>
            <a:r>
              <a:rPr lang="en-US" dirty="0"/>
              <a:t>Think of Drag and Angular Drag as the effect of wind on the object.</a:t>
            </a:r>
          </a:p>
          <a:p>
            <a:pPr lvl="1"/>
            <a:r>
              <a:rPr lang="en-US" dirty="0"/>
              <a:t>Zero drag =&gt; no effect (heavy)</a:t>
            </a:r>
          </a:p>
          <a:p>
            <a:pPr lvl="1"/>
            <a:r>
              <a:rPr lang="en-US" dirty="0"/>
              <a:t>High drag =&gt; chaff in the wind</a:t>
            </a:r>
          </a:p>
          <a:p>
            <a:r>
              <a:rPr lang="en-US" dirty="0"/>
              <a:t>Can constrain the y position to stay on a plane (nothing gets “launched”)</a:t>
            </a:r>
          </a:p>
          <a:p>
            <a:r>
              <a:rPr lang="en-US" dirty="0"/>
              <a:t>Constraining rotations is useful.</a:t>
            </a:r>
          </a:p>
          <a:p>
            <a:r>
              <a:rPr lang="en-US" dirty="0"/>
              <a:t>Turn off gravity for static rigid bodies.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2D398F14-36D8-4722-88BC-04E0A9B5FF8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208951" y="1825625"/>
            <a:ext cx="3108098" cy="4351338"/>
          </a:xfr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FF722C-72E5-47F8-AA1A-E3DB1F0075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/>
          <a:p>
            <a:pPr>
              <a:defRPr/>
            </a:pPr>
            <a:r>
              <a:rPr lang="en-US"/>
              <a:t>Updated 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475FF8-71BC-4527-8EFF-7F74439DC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Roger Crawfis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3B5C84-BC79-4F7F-9D57-4DC4C8549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898CF-4241-424D-B22C-001CC68ECF40}" type="slidenum">
              <a:rPr lang="en-US" smtClean="0"/>
              <a:pPr>
                <a:defRPr/>
              </a:pPr>
              <a:t>14</a:t>
            </a:fld>
            <a:r>
              <a:rPr lang="en-US"/>
              <a:t> of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6961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1BDD8-A121-4158-8F78-905DF1F34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94081-265C-4EEA-AD8B-36EEBDD03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Unity 2020.2 Demo – </a:t>
            </a:r>
            <a:r>
              <a:rPr lang="en-US" dirty="0" err="1"/>
              <a:t>RigidBodiesVersusTriggers</a:t>
            </a:r>
            <a:r>
              <a:rPr lang="en-US" dirty="0"/>
              <a:t> project.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8807E5-68A3-4A81-964C-A7CC98D0F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Updated 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5ED210-4DB0-4231-8361-42D35703F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Roger Crawfis</a:t>
            </a:r>
          </a:p>
        </p:txBody>
      </p:sp>
      <p:pic>
        <p:nvPicPr>
          <p:cNvPr id="15" name="Content Placeholder 8">
            <a:extLst>
              <a:ext uri="{FF2B5EF4-FFF2-40B4-BE49-F238E27FC236}">
                <a16:creationId xmlns:a16="http://schemas.microsoft.com/office/drawing/2014/main" id="{5ED8C6CA-79C6-496C-B2BB-AE277F0C2A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157" t="26514" r="16667" b="16076"/>
          <a:stretch/>
        </p:blipFill>
        <p:spPr>
          <a:xfrm>
            <a:off x="2743200" y="2271161"/>
            <a:ext cx="7696200" cy="3762635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9DB29B-7CC2-4526-A90B-91C4A75E0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898CF-4241-424D-B22C-001CC68ECF40}" type="slidenum">
              <a:rPr lang="en-US" smtClean="0"/>
              <a:pPr>
                <a:defRPr/>
              </a:pPr>
              <a:t>15</a:t>
            </a:fld>
            <a:r>
              <a:rPr lang="en-US"/>
              <a:t> of 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0172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6E3B5-4A64-44C3-982A-23D67741D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Bullets, Arrows, Projectiles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439CC-1A5F-4818-AD22-FD5F450EE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trike="sngStrike" dirty="0"/>
              <a:t>IMHO</a:t>
            </a:r>
            <a:r>
              <a:rPr lang="en-US" dirty="0"/>
              <a:t> IMAO: Never, ever, ever use physics for bullets!!!</a:t>
            </a:r>
          </a:p>
          <a:p>
            <a:pPr lvl="1"/>
            <a:r>
              <a:rPr lang="en-US" dirty="0"/>
              <a:t>No colliders, no models, no rigid bodies, …</a:t>
            </a:r>
          </a:p>
          <a:p>
            <a:r>
              <a:rPr lang="en-US" dirty="0"/>
              <a:t>Your (default) physics engine will break =&gt; no collisions</a:t>
            </a:r>
          </a:p>
          <a:p>
            <a:r>
              <a:rPr lang="en-US" dirty="0"/>
              <a:t>Almost never want a response to what the bullet collided with.</a:t>
            </a:r>
          </a:p>
          <a:p>
            <a:pPr lvl="1"/>
            <a:r>
              <a:rPr lang="en-US" dirty="0"/>
              <a:t>If you want a barrel or something to move when shot, then apply your own force.</a:t>
            </a:r>
          </a:p>
          <a:p>
            <a:r>
              <a:rPr lang="en-US" dirty="0"/>
              <a:t>Alternative: Use ray-casting (in the same frame) with layers.</a:t>
            </a:r>
          </a:p>
          <a:p>
            <a:endParaRPr lang="en-US" dirty="0"/>
          </a:p>
          <a:p>
            <a:r>
              <a:rPr lang="en-US" dirty="0"/>
              <a:t>Arrows – ditto!</a:t>
            </a:r>
          </a:p>
          <a:p>
            <a:r>
              <a:rPr lang="en-US" dirty="0"/>
              <a:t>Projectiles – Only if very slow like Angry Birds.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580B64-8292-4468-82BB-72558C398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Updated 2021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1584D3-EB6C-4E4F-9C7A-9C01ADDE7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Roger Crawfis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99303D-31D3-4043-9F59-041820152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898CF-4241-424D-B22C-001CC68ECF40}" type="slidenum">
              <a:rPr lang="en-US" smtClean="0"/>
              <a:pPr>
                <a:defRPr/>
              </a:pPr>
              <a:t>16</a:t>
            </a:fld>
            <a:r>
              <a:rPr lang="en-US"/>
              <a:t> of 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0338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FE9DA-43BB-478C-9654-EBC3120CB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FBF07-78EA-4C97-8328-6D9363ABD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0" i="0" dirty="0">
                <a:solidFill>
                  <a:srgbClr val="333333"/>
                </a:solidFill>
                <a:effectLst/>
                <a:latin typeface="Inter"/>
              </a:rPr>
              <a:t>Only have one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Inter"/>
              </a:rPr>
              <a:t>RigidBody</a:t>
            </a:r>
            <a:r>
              <a:rPr lang="en-US" b="0" i="0" dirty="0">
                <a:solidFill>
                  <a:srgbClr val="333333"/>
                </a:solidFill>
                <a:effectLst/>
                <a:latin typeface="Inter"/>
              </a:rPr>
              <a:t> component in a hierarchy of objects.</a:t>
            </a:r>
          </a:p>
          <a:p>
            <a:pPr lvl="1"/>
            <a:r>
              <a:rPr lang="en-US" b="0" i="0" dirty="0">
                <a:solidFill>
                  <a:srgbClr val="333333"/>
                </a:solidFill>
                <a:effectLst/>
                <a:latin typeface="Inter"/>
              </a:rPr>
              <a:t>2020.2 added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Inter"/>
              </a:rPr>
              <a:t>IsKinematic</a:t>
            </a:r>
            <a:r>
              <a:rPr lang="en-US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Inter"/>
              </a:rPr>
              <a:t>RigidBodies</a:t>
            </a:r>
            <a:r>
              <a:rPr lang="en-US" b="0" i="0" dirty="0">
                <a:solidFill>
                  <a:srgbClr val="333333"/>
                </a:solidFill>
                <a:effectLst/>
                <a:latin typeface="Inter"/>
              </a:rPr>
              <a:t> with Articulated joints.</a:t>
            </a:r>
          </a:p>
          <a:p>
            <a:r>
              <a:rPr lang="en-US" b="0" i="0" dirty="0">
                <a:solidFill>
                  <a:srgbClr val="333333"/>
                </a:solidFill>
                <a:effectLst/>
                <a:latin typeface="Inter"/>
              </a:rPr>
              <a:t>Non-kinematic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Inter"/>
              </a:rPr>
              <a:t>rigidbodies</a:t>
            </a:r>
            <a:r>
              <a:rPr lang="en-US" b="0" i="0" dirty="0">
                <a:solidFill>
                  <a:srgbClr val="333333"/>
                </a:solidFill>
                <a:effectLst/>
                <a:latin typeface="Inter"/>
              </a:rPr>
              <a:t> will affect the simulation as well as be affected by the simulation themselves (they will push stuff and get pushed by stuff).</a:t>
            </a:r>
          </a:p>
          <a:p>
            <a:r>
              <a:rPr lang="en-US" b="0" i="0" dirty="0">
                <a:solidFill>
                  <a:srgbClr val="333333"/>
                </a:solidFill>
                <a:effectLst/>
                <a:latin typeface="Inter"/>
              </a:rPr>
              <a:t>Kinematic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Inter"/>
              </a:rPr>
              <a:t>rigidbodies</a:t>
            </a:r>
            <a:r>
              <a:rPr lang="en-US" b="0" i="0" dirty="0">
                <a:solidFill>
                  <a:srgbClr val="333333"/>
                </a:solidFill>
                <a:effectLst/>
                <a:latin typeface="Inter"/>
              </a:rPr>
              <a:t> will affect the simulation, but not be affected by it themselves. So they will push stuff, but do not respond to something pushing them. </a:t>
            </a:r>
          </a:p>
          <a:p>
            <a:r>
              <a:rPr lang="en-US" b="0" i="0" dirty="0">
                <a:solidFill>
                  <a:srgbClr val="333333"/>
                </a:solidFill>
                <a:effectLst/>
                <a:latin typeface="Inter"/>
              </a:rPr>
              <a:t>Colliders on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Inter"/>
              </a:rPr>
              <a:t>GameObjects</a:t>
            </a:r>
            <a:r>
              <a:rPr lang="en-US" b="0" i="0" dirty="0">
                <a:solidFill>
                  <a:srgbClr val="333333"/>
                </a:solidFill>
                <a:effectLst/>
                <a:latin typeface="Inter"/>
              </a:rPr>
              <a:t> without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Inter"/>
              </a:rPr>
              <a:t>rigidbodies</a:t>
            </a:r>
            <a:r>
              <a:rPr lang="en-US" b="0" i="0" dirty="0">
                <a:solidFill>
                  <a:srgbClr val="333333"/>
                </a:solidFill>
                <a:effectLst/>
                <a:latin typeface="Inter"/>
              </a:rPr>
              <a:t> in their transform hierarchy are considered static. </a:t>
            </a:r>
            <a:r>
              <a:rPr lang="en-US" dirty="0">
                <a:solidFill>
                  <a:srgbClr val="333333"/>
                </a:solidFill>
                <a:latin typeface="Inter"/>
              </a:rPr>
              <a:t>T</a:t>
            </a:r>
            <a:r>
              <a:rPr lang="en-US" b="0" i="0" dirty="0">
                <a:solidFill>
                  <a:srgbClr val="333333"/>
                </a:solidFill>
                <a:effectLst/>
                <a:latin typeface="Inter"/>
              </a:rPr>
              <a:t>he physics simulation will </a:t>
            </a:r>
            <a:r>
              <a:rPr lang="en-US" b="0" i="1" dirty="0">
                <a:solidFill>
                  <a:srgbClr val="333333"/>
                </a:solidFill>
                <a:effectLst/>
                <a:latin typeface="Inter"/>
              </a:rPr>
              <a:t>bake</a:t>
            </a:r>
            <a:r>
              <a:rPr lang="en-US" b="0" i="0" dirty="0">
                <a:solidFill>
                  <a:srgbClr val="333333"/>
                </a:solidFill>
                <a:effectLst/>
                <a:latin typeface="Inter"/>
              </a:rPr>
              <a:t> them into a model of the static collision world.</a:t>
            </a:r>
          </a:p>
          <a:p>
            <a:pPr lvl="1"/>
            <a:r>
              <a:rPr lang="en-US" b="0" i="0" dirty="0">
                <a:solidFill>
                  <a:srgbClr val="333333"/>
                </a:solidFill>
                <a:effectLst/>
                <a:latin typeface="Inter"/>
              </a:rPr>
              <a:t>If you move a static collider, the physics simulation will have to re-bake the static world.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35E83A-1A72-476E-AB15-C2CF965BE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Updated 2021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88F5FB-790E-41CB-9C3B-56093CD91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Roger Crawfis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EB1DF3-F416-4E7A-A82F-6B674E30C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898CF-4241-424D-B22C-001CC68ECF40}" type="slidenum">
              <a:rPr lang="en-US" smtClean="0"/>
              <a:pPr>
                <a:defRPr/>
              </a:pPr>
              <a:t>17</a:t>
            </a:fld>
            <a:r>
              <a:rPr lang="en-US"/>
              <a:t> of 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4932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3EAC1-5BDA-4080-9EB9-EAA78A58A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 State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340AD-6D5A-44E3-A70F-2B9D2DD8D3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/>
            <a:r>
              <a:rPr lang="en-US" b="0" i="0" dirty="0">
                <a:solidFill>
                  <a:srgbClr val="455463"/>
                </a:solidFill>
                <a:effectLst/>
                <a:latin typeface="Roboto"/>
              </a:rPr>
              <a:t>A </a:t>
            </a:r>
            <a:r>
              <a:rPr lang="en-US" b="0" i="0" dirty="0" err="1">
                <a:solidFill>
                  <a:srgbClr val="455463"/>
                </a:solidFill>
                <a:effectLst/>
                <a:latin typeface="Roboto"/>
              </a:rPr>
              <a:t>Rigidbody</a:t>
            </a:r>
            <a:r>
              <a:rPr lang="en-US" b="0" i="0" dirty="0">
                <a:solidFill>
                  <a:srgbClr val="455463"/>
                </a:solidFill>
                <a:effectLst/>
                <a:latin typeface="Roboto"/>
              </a:rPr>
              <a:t> component can be switched between normal and kinematic behavior at any time using the </a:t>
            </a:r>
            <a:r>
              <a:rPr lang="en-US" b="0" i="1" dirty="0" err="1">
                <a:solidFill>
                  <a:srgbClr val="455463"/>
                </a:solidFill>
                <a:effectLst/>
                <a:latin typeface="Roboto"/>
              </a:rPr>
              <a:t>IsKinematic</a:t>
            </a:r>
            <a:r>
              <a:rPr lang="en-US" b="0" i="0" dirty="0">
                <a:solidFill>
                  <a:srgbClr val="455463"/>
                </a:solidFill>
                <a:effectLst/>
                <a:latin typeface="Roboto"/>
              </a:rPr>
              <a:t> property.</a:t>
            </a:r>
          </a:p>
          <a:p>
            <a:pPr algn="l"/>
            <a:r>
              <a:rPr lang="en-US" b="0" i="0" dirty="0">
                <a:solidFill>
                  <a:srgbClr val="455463"/>
                </a:solidFill>
                <a:effectLst/>
                <a:latin typeface="Roboto"/>
              </a:rPr>
              <a:t>A common example of this is the “ragdoll” effect where a character normally moves under animation but is thrown physically by an explosion or a heavy collision. The character’s limbs can each be given their own </a:t>
            </a:r>
            <a:r>
              <a:rPr lang="en-US" b="0" i="0" dirty="0" err="1">
                <a:solidFill>
                  <a:srgbClr val="455463"/>
                </a:solidFill>
                <a:effectLst/>
                <a:latin typeface="Roboto"/>
              </a:rPr>
              <a:t>Rigidbody</a:t>
            </a:r>
            <a:r>
              <a:rPr lang="en-US" b="0" i="0" dirty="0">
                <a:solidFill>
                  <a:srgbClr val="455463"/>
                </a:solidFill>
                <a:effectLst/>
                <a:latin typeface="Roboto"/>
              </a:rPr>
              <a:t> component with </a:t>
            </a:r>
            <a:r>
              <a:rPr lang="en-US" b="0" i="1" dirty="0" err="1">
                <a:solidFill>
                  <a:srgbClr val="455463"/>
                </a:solidFill>
                <a:effectLst/>
                <a:latin typeface="Roboto"/>
              </a:rPr>
              <a:t>IsKinematic</a:t>
            </a:r>
            <a:r>
              <a:rPr lang="en-US" b="0" i="0" dirty="0">
                <a:solidFill>
                  <a:srgbClr val="455463"/>
                </a:solidFill>
                <a:effectLst/>
                <a:latin typeface="Roboto"/>
              </a:rPr>
              <a:t> enabled by default. The limbs will move </a:t>
            </a:r>
            <a:r>
              <a:rPr lang="en-US" b="0" i="0" dirty="0" err="1">
                <a:solidFill>
                  <a:srgbClr val="455463"/>
                </a:solidFill>
                <a:effectLst/>
                <a:latin typeface="Roboto"/>
              </a:rPr>
              <a:t>normallly</a:t>
            </a:r>
            <a:r>
              <a:rPr lang="en-US" b="0" i="0" dirty="0">
                <a:solidFill>
                  <a:srgbClr val="455463"/>
                </a:solidFill>
                <a:effectLst/>
                <a:latin typeface="Roboto"/>
              </a:rPr>
              <a:t> by animation until </a:t>
            </a:r>
            <a:r>
              <a:rPr lang="en-US" b="0" i="1" dirty="0" err="1">
                <a:solidFill>
                  <a:srgbClr val="455463"/>
                </a:solidFill>
                <a:effectLst/>
                <a:latin typeface="Roboto"/>
              </a:rPr>
              <a:t>IsKinematic</a:t>
            </a:r>
            <a:r>
              <a:rPr lang="en-US" b="0" i="0" dirty="0">
                <a:solidFill>
                  <a:srgbClr val="455463"/>
                </a:solidFill>
                <a:effectLst/>
                <a:latin typeface="Roboto"/>
              </a:rPr>
              <a:t> is switched off for all of them and they immediately behave as physics objects. At this point, a collision or explosion force will send the character flying with its limbs thrown in a convincing way.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125B88-552E-43B8-8A3F-906B122D1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Updated 2021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E1E481-0C05-4BF6-996B-8A2D699A7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Roger Crawfis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50600B-0249-4CB6-9744-54FACE93F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898CF-4241-424D-B22C-001CC68ECF40}" type="slidenum">
              <a:rPr lang="en-US" smtClean="0"/>
              <a:pPr>
                <a:defRPr/>
              </a:pPr>
              <a:t>18</a:t>
            </a:fld>
            <a:r>
              <a:rPr lang="en-US"/>
              <a:t> of 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9360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BC846BD-0145-49BC-85FD-E4DBC67B37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01934" y="350838"/>
            <a:ext cx="4707853" cy="60579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5759B5E-B284-44E4-A044-074905769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Unity Physics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0EA89-3104-4DA7-9D01-D7FF0B45C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534150" cy="4351338"/>
          </a:xfrm>
        </p:spPr>
        <p:txBody>
          <a:bodyPr/>
          <a:lstStyle/>
          <a:p>
            <a:r>
              <a:rPr lang="en-US" dirty="0"/>
              <a:t>Get a PhD in Physics!</a:t>
            </a:r>
          </a:p>
          <a:p>
            <a:endParaRPr lang="en-US" dirty="0"/>
          </a:p>
          <a:p>
            <a:r>
              <a:rPr lang="en-US" dirty="0"/>
              <a:t>Trade quality for performance and vice versa.</a:t>
            </a:r>
          </a:p>
          <a:p>
            <a:endParaRPr lang="en-US" dirty="0"/>
          </a:p>
          <a:p>
            <a:r>
              <a:rPr lang="en-US" dirty="0"/>
              <a:t>Remove physics by placing objects in user-defined layers.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5B573A-E33C-439D-95C3-553018483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Updated 2021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5CB18C-761F-4514-B326-32AEAB444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Roger Crawfis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47610A-AF22-4365-A759-CDE066628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898CF-4241-424D-B22C-001CC68ECF40}" type="slidenum">
              <a:rPr lang="en-US" smtClean="0"/>
              <a:pPr>
                <a:defRPr/>
              </a:pPr>
              <a:t>19</a:t>
            </a:fld>
            <a:r>
              <a:rPr lang="en-US"/>
              <a:t> of 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371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Physics Types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/>
              <a:t>Kinematics / Newtonian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Fluid flow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Facial animation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Free-form deformations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Soft-body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Cloth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Fracture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Carving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Fluid-object interaction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Atmospheric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Tire tracks / footprints, bullet holes</a:t>
            </a:r>
          </a:p>
        </p:txBody>
      </p:sp>
      <p:sp>
        <p:nvSpPr>
          <p:cNvPr id="2" name="Thought Bubble: Cloud 1">
            <a:extLst>
              <a:ext uri="{FF2B5EF4-FFF2-40B4-BE49-F238E27FC236}">
                <a16:creationId xmlns:a16="http://schemas.microsoft.com/office/drawing/2014/main" id="{BFC6A433-603F-470C-A74B-4EA801E46E42}"/>
              </a:ext>
            </a:extLst>
          </p:cNvPr>
          <p:cNvSpPr/>
          <p:nvPr/>
        </p:nvSpPr>
        <p:spPr bwMode="auto">
          <a:xfrm>
            <a:off x="6324601" y="1905000"/>
            <a:ext cx="3429000" cy="3048000"/>
          </a:xfrm>
          <a:prstGeom prst="cloudCallout">
            <a:avLst>
              <a:gd name="adj1" fmla="val -74901"/>
              <a:gd name="adj2" fmla="val -5199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Will focus on Collisions and Kinematics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A54030-C9C8-4711-BB26-E0673D393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Updated 2021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9228B-034A-4D14-8AD1-28148D0C6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Roger Crawfis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E7F37A-6E6B-4DBF-9312-833ACBE83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898CF-4241-424D-B22C-001CC68ECF40}" type="slidenum">
              <a:rPr lang="en-US" smtClean="0"/>
              <a:pPr>
                <a:defRPr/>
              </a:pPr>
              <a:t>2</a:t>
            </a:fld>
            <a:r>
              <a:rPr lang="en-US"/>
              <a:t> of 22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DFB5D-95E6-4379-8CBE-F5837E7B7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Physics and </a:t>
            </a:r>
            <a:r>
              <a:rPr lang="en-US" dirty="0" err="1"/>
              <a:t>NavMesh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818F8-C378-4C48-96C9-E55E59699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a </a:t>
            </a:r>
            <a:r>
              <a:rPr lang="en-US" dirty="0" err="1"/>
              <a:t>NavMeshAgent</a:t>
            </a:r>
            <a:r>
              <a:rPr lang="en-US" dirty="0"/>
              <a:t> have a </a:t>
            </a:r>
            <a:r>
              <a:rPr lang="en-US" dirty="0" err="1"/>
              <a:t>RigidBody</a:t>
            </a:r>
            <a:r>
              <a:rPr lang="en-US" dirty="0"/>
              <a:t> component?</a:t>
            </a:r>
          </a:p>
          <a:p>
            <a:pPr lvl="1"/>
            <a:r>
              <a:rPr lang="en-US" dirty="0"/>
              <a:t>No?</a:t>
            </a:r>
          </a:p>
          <a:p>
            <a:r>
              <a:rPr lang="en-US" dirty="0"/>
              <a:t>How do </a:t>
            </a:r>
            <a:r>
              <a:rPr lang="en-US" dirty="0" err="1"/>
              <a:t>NavMeshAgents</a:t>
            </a:r>
            <a:r>
              <a:rPr lang="en-US" dirty="0"/>
              <a:t> work with other rigid bodies?</a:t>
            </a:r>
          </a:p>
          <a:p>
            <a:endParaRPr lang="en-US" dirty="0"/>
          </a:p>
          <a:p>
            <a:r>
              <a:rPr lang="en-US" dirty="0" err="1"/>
              <a:t>NavMeshPlayground</a:t>
            </a:r>
            <a:r>
              <a:rPr lang="en-US" dirty="0"/>
              <a:t> scene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FA25F-94F0-4A28-BB00-583821873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Updated 2021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6D1351-6911-4CEB-A507-C1DF1E51B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Roger Crawfis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3BC36C-E980-47EF-97DA-F4C00596C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898CF-4241-424D-B22C-001CC68ECF40}" type="slidenum">
              <a:rPr lang="en-US" smtClean="0"/>
              <a:pPr>
                <a:defRPr/>
              </a:pPr>
              <a:t>20</a:t>
            </a:fld>
            <a:r>
              <a:rPr lang="en-US"/>
              <a:t> of 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2550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04CA6-7FE8-4120-8650-D97CF24EC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DOTS Physics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72E2B-D39D-41EC-9B1F-533A4CAB7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Colliders -&gt; Physics Shapes</a:t>
            </a:r>
          </a:p>
          <a:p>
            <a:r>
              <a:rPr lang="en-US" dirty="0" err="1"/>
              <a:t>RigidBodies</a:t>
            </a:r>
            <a:r>
              <a:rPr lang="en-US" dirty="0"/>
              <a:t> -&gt; Physics Bodies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0A6F2E-F83B-40CC-87EB-E9181FBC9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Updated 2021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8949F2-2F65-4611-A4D7-467E1A49F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Roger Crawfis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6468D-309E-45E5-97D4-D864F1674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898CF-4241-424D-B22C-001CC68ECF40}" type="slidenum">
              <a:rPr lang="en-US" smtClean="0"/>
              <a:pPr>
                <a:defRPr/>
              </a:pPr>
              <a:t>21</a:t>
            </a:fld>
            <a:r>
              <a:rPr lang="en-US"/>
              <a:t> of 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1592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F7831-B2D9-4213-9C5D-9F3CD310F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Thank-You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44C5F-BA20-476C-B3F3-9A0BDE7FE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  <a:p>
            <a:endParaRPr lang="en-US" dirty="0"/>
          </a:p>
          <a:p>
            <a:r>
              <a:rPr lang="en-US" dirty="0"/>
              <a:t>Exercise: A sliding door that: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Blocks the player if not completely open.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Automatically, but slowly opens the door when approached.</a:t>
            </a:r>
          </a:p>
          <a:p>
            <a:pPr marL="1371600" lvl="2" indent="-514350">
              <a:buFont typeface="+mj-lt"/>
              <a:buAutoNum type="alphaLcParenR"/>
            </a:pPr>
            <a:r>
              <a:rPr lang="en-US" dirty="0"/>
              <a:t> 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Case 1: Player is kinematic (position)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/>
              <a:t>Case 2: Player </a:t>
            </a:r>
            <a:r>
              <a:rPr lang="en-US" dirty="0"/>
              <a:t>is not (Force, </a:t>
            </a:r>
            <a:r>
              <a:rPr lang="en-US" dirty="0" err="1"/>
              <a:t>NavMesh</a:t>
            </a:r>
            <a:r>
              <a:rPr lang="en-US" dirty="0"/>
              <a:t>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945B41-6023-4C92-BCFA-A57DB2773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Updated 2021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073BFA-CDB0-4B75-A8B8-E41B96417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Roger Crawfis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E6EAA9-2CCE-4235-94AA-BDA74E19BEC4}"/>
              </a:ext>
            </a:extLst>
          </p:cNvPr>
          <p:cNvSpPr txBox="1"/>
          <p:nvPr/>
        </p:nvSpPr>
        <p:spPr>
          <a:xfrm>
            <a:off x="2032001" y="4419600"/>
            <a:ext cx="3683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</a:rPr>
              <a:t>If player has a key?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DC0731-50F2-4491-9A37-A9CE5EB69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898CF-4241-424D-B22C-001CC68ECF40}" type="slidenum">
              <a:rPr lang="en-US" smtClean="0"/>
              <a:pPr>
                <a:defRPr/>
              </a:pPr>
              <a:t>22</a:t>
            </a:fld>
            <a:r>
              <a:rPr lang="en-US"/>
              <a:t> of 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345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FE5BE-6C52-4D74-B440-BDD193D81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7CD72-14B3-4C13-A0D6-2BA94B8FA0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sz="3200" dirty="0"/>
              <a:t>wo aspects of collisions:</a:t>
            </a:r>
          </a:p>
          <a:p>
            <a:endParaRPr lang="en-US" sz="3200" dirty="0"/>
          </a:p>
          <a:p>
            <a:pPr marL="0" indent="0">
              <a:buNone/>
            </a:pPr>
            <a:r>
              <a:rPr lang="en-US" sz="3200" b="1" dirty="0"/>
              <a:t>Collision Detection </a:t>
            </a:r>
            <a:r>
              <a:rPr lang="en-US" sz="3200" dirty="0"/>
              <a:t>– How do we detect two objects collided?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b="1" dirty="0"/>
              <a:t>Collision Response </a:t>
            </a:r>
            <a:r>
              <a:rPr lang="en-US" sz="3200" dirty="0"/>
              <a:t>– What should happen as a result of the collision?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C9604-2948-4D80-96F2-6F4186A9B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Updated 2021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04934C-48B8-46D3-B159-202A2F3D2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Roger Crawfis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0A1D61-EAF6-433A-A062-278451CEC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898CF-4241-424D-B22C-001CC68ECF40}" type="slidenum">
              <a:rPr lang="en-US" smtClean="0"/>
              <a:pPr>
                <a:defRPr/>
              </a:pPr>
              <a:t>3</a:t>
            </a:fld>
            <a:r>
              <a:rPr lang="en-US"/>
              <a:t> of 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81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72B02-9810-4039-948F-0274EEF98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Collision Detection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FBE796-E087-48B7-B92D-628BDC3D8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Many complex geometric algorithms.</a:t>
            </a:r>
          </a:p>
          <a:p>
            <a:r>
              <a:rPr lang="en-US" sz="2800" dirty="0"/>
              <a:t>Optimized to avoid the N^2 complexity (check every object against every object).</a:t>
            </a:r>
          </a:p>
          <a:p>
            <a:pPr lvl="1"/>
            <a:r>
              <a:rPr lang="en-US" sz="2400" dirty="0"/>
              <a:t>Actually, avoid checking every triangle against every triangle!!!!!</a:t>
            </a:r>
          </a:p>
          <a:p>
            <a:r>
              <a:rPr lang="en-US" sz="2800" dirty="0"/>
              <a:t>More expensive algorithms to handle:</a:t>
            </a:r>
          </a:p>
        </p:txBody>
      </p:sp>
      <p:sp>
        <p:nvSpPr>
          <p:cNvPr id="4" name="Cube 3">
            <a:extLst>
              <a:ext uri="{FF2B5EF4-FFF2-40B4-BE49-F238E27FC236}">
                <a16:creationId xmlns:a16="http://schemas.microsoft.com/office/drawing/2014/main" id="{E20EB274-37AF-419A-82AF-EA38234CAA17}"/>
              </a:ext>
            </a:extLst>
          </p:cNvPr>
          <p:cNvSpPr/>
          <p:nvPr/>
        </p:nvSpPr>
        <p:spPr>
          <a:xfrm>
            <a:off x="3436218" y="4523878"/>
            <a:ext cx="558266" cy="178801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0D8E81F-05E7-405B-B268-9E4FA21A665E}"/>
              </a:ext>
            </a:extLst>
          </p:cNvPr>
          <p:cNvSpPr/>
          <p:nvPr/>
        </p:nvSpPr>
        <p:spPr>
          <a:xfrm>
            <a:off x="1491915" y="4762140"/>
            <a:ext cx="914790" cy="952901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7D1879-D4ED-484C-A625-9BAFF4AFBDDD}"/>
              </a:ext>
            </a:extLst>
          </p:cNvPr>
          <p:cNvSpPr txBox="1"/>
          <p:nvPr/>
        </p:nvSpPr>
        <p:spPr>
          <a:xfrm>
            <a:off x="2406705" y="5742712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 </a:t>
            </a:r>
            <a:r>
              <a:rPr lang="en-US" i="1" dirty="0"/>
              <a:t>0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687E624-3DD2-4408-A26F-A21BF6D93212}"/>
              </a:ext>
            </a:extLst>
          </p:cNvPr>
          <p:cNvCxnSpPr/>
          <p:nvPr/>
        </p:nvCxnSpPr>
        <p:spPr>
          <a:xfrm>
            <a:off x="2146434" y="5216893"/>
            <a:ext cx="1135781" cy="0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151A17CB-843E-45B0-B3F3-808DD55DFC78}"/>
              </a:ext>
            </a:extLst>
          </p:cNvPr>
          <p:cNvSpPr txBox="1"/>
          <p:nvPr/>
        </p:nvSpPr>
        <p:spPr>
          <a:xfrm>
            <a:off x="1447418" y="4321743"/>
            <a:ext cx="989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Object 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E83816-AB13-4612-89C4-879926FDF908}"/>
              </a:ext>
            </a:extLst>
          </p:cNvPr>
          <p:cNvSpPr txBox="1"/>
          <p:nvPr/>
        </p:nvSpPr>
        <p:spPr>
          <a:xfrm>
            <a:off x="3499797" y="4165774"/>
            <a:ext cx="989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Object B</a:t>
            </a:r>
          </a:p>
        </p:txBody>
      </p:sp>
      <p:sp>
        <p:nvSpPr>
          <p:cNvPr id="11" name="Cube 10">
            <a:extLst>
              <a:ext uri="{FF2B5EF4-FFF2-40B4-BE49-F238E27FC236}">
                <a16:creationId xmlns:a16="http://schemas.microsoft.com/office/drawing/2014/main" id="{A578016C-9856-47F5-9323-A83BDF2E7BCC}"/>
              </a:ext>
            </a:extLst>
          </p:cNvPr>
          <p:cNvSpPr/>
          <p:nvPr/>
        </p:nvSpPr>
        <p:spPr>
          <a:xfrm>
            <a:off x="7423698" y="4506409"/>
            <a:ext cx="558266" cy="178801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6D2E29F5-ED61-4706-9EDE-66F4BD0662E7}"/>
              </a:ext>
            </a:extLst>
          </p:cNvPr>
          <p:cNvSpPr/>
          <p:nvPr/>
        </p:nvSpPr>
        <p:spPr>
          <a:xfrm>
            <a:off x="8624867" y="4651751"/>
            <a:ext cx="914790" cy="952901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95AEB86-F3EB-48AF-BA49-E1042DC5AAE5}"/>
              </a:ext>
            </a:extLst>
          </p:cNvPr>
          <p:cNvSpPr txBox="1"/>
          <p:nvPr/>
        </p:nvSpPr>
        <p:spPr>
          <a:xfrm>
            <a:off x="8170642" y="5594975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 </a:t>
            </a:r>
            <a:r>
              <a:rPr lang="en-US" i="1" dirty="0"/>
              <a:t>1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B3DB19D-2864-41AD-B672-65D676DF93F5}"/>
              </a:ext>
            </a:extLst>
          </p:cNvPr>
          <p:cNvCxnSpPr/>
          <p:nvPr/>
        </p:nvCxnSpPr>
        <p:spPr>
          <a:xfrm>
            <a:off x="9279386" y="5106504"/>
            <a:ext cx="1135781" cy="0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722CE65-4606-4C9A-AB09-5C44AF1DB549}"/>
              </a:ext>
            </a:extLst>
          </p:cNvPr>
          <p:cNvSpPr txBox="1"/>
          <p:nvPr/>
        </p:nvSpPr>
        <p:spPr>
          <a:xfrm>
            <a:off x="8580370" y="4211354"/>
            <a:ext cx="989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Object 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620D3B7-1D46-4D9C-8065-75655236A857}"/>
              </a:ext>
            </a:extLst>
          </p:cNvPr>
          <p:cNvSpPr txBox="1"/>
          <p:nvPr/>
        </p:nvSpPr>
        <p:spPr>
          <a:xfrm>
            <a:off x="7487277" y="4148305"/>
            <a:ext cx="989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Object B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46AD324-E4C2-4AF2-A60F-BA710A1A62BF}"/>
              </a:ext>
            </a:extLst>
          </p:cNvPr>
          <p:cNvCxnSpPr/>
          <p:nvPr/>
        </p:nvCxnSpPr>
        <p:spPr>
          <a:xfrm>
            <a:off x="5257800" y="4350440"/>
            <a:ext cx="0" cy="1961450"/>
          </a:xfrm>
          <a:prstGeom prst="line">
            <a:avLst/>
          </a:prstGeom>
          <a:ln w="57150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peech Bubble: Rectangle 18">
            <a:extLst>
              <a:ext uri="{FF2B5EF4-FFF2-40B4-BE49-F238E27FC236}">
                <a16:creationId xmlns:a16="http://schemas.microsoft.com/office/drawing/2014/main" id="{3917DB2C-7C9A-4337-B1C5-7582A35CC386}"/>
              </a:ext>
            </a:extLst>
          </p:cNvPr>
          <p:cNvSpPr/>
          <p:nvPr/>
        </p:nvSpPr>
        <p:spPr>
          <a:xfrm>
            <a:off x="2248791" y="4396020"/>
            <a:ext cx="1598591" cy="461009"/>
          </a:xfrm>
          <a:prstGeom prst="wedgeRectCallout">
            <a:avLst>
              <a:gd name="adj1" fmla="val -46724"/>
              <a:gd name="adj2" fmla="val 108433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dirty="0">
                <a:solidFill>
                  <a:srgbClr val="FF0000"/>
                </a:solidFill>
              </a:rPr>
              <a:t>Fast moving object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902F2CF-7890-4A0E-8DC6-D8FB7F40282C}"/>
              </a:ext>
            </a:extLst>
          </p:cNvPr>
          <p:cNvSpPr/>
          <p:nvPr/>
        </p:nvSpPr>
        <p:spPr>
          <a:xfrm>
            <a:off x="7028471" y="690189"/>
            <a:ext cx="3923251" cy="9786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Whole books (and libraries) are written on this.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7565A8-7612-4CC0-9216-8AC1D5177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Updated 2021</a:t>
            </a:r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40CAD879-575F-4EE7-B873-DEA9CA838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Roger Crawfis</a:t>
            </a:r>
          </a:p>
        </p:txBody>
      </p:sp>
      <p:sp>
        <p:nvSpPr>
          <p:cNvPr id="24" name="Thought Bubble: Cloud 23">
            <a:extLst>
              <a:ext uri="{FF2B5EF4-FFF2-40B4-BE49-F238E27FC236}">
                <a16:creationId xmlns:a16="http://schemas.microsoft.com/office/drawing/2014/main" id="{5C824EE1-91D4-4122-8735-819A6DEBDF27}"/>
              </a:ext>
            </a:extLst>
          </p:cNvPr>
          <p:cNvSpPr/>
          <p:nvPr/>
        </p:nvSpPr>
        <p:spPr bwMode="auto">
          <a:xfrm>
            <a:off x="8793137" y="3283240"/>
            <a:ext cx="2754333" cy="1788012"/>
          </a:xfrm>
          <a:prstGeom prst="cloudCallout">
            <a:avLst>
              <a:gd name="adj1" fmla="val -51585"/>
              <a:gd name="adj2" fmla="val 7434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Does it matter what Time 1 is?</a:t>
            </a: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1BF033BA-7B43-4C1F-8691-A5C3A1BF2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898CF-4241-424D-B22C-001CC68ECF40}" type="slidenum">
              <a:rPr lang="en-US" smtClean="0"/>
              <a:pPr>
                <a:defRPr/>
              </a:pPr>
              <a:t>4</a:t>
            </a:fld>
            <a:r>
              <a:rPr lang="en-US"/>
              <a:t> of 22</a:t>
            </a:r>
            <a:endParaRPr lang="en-US" dirty="0"/>
          </a:p>
        </p:txBody>
      </p:sp>
      <p:sp>
        <p:nvSpPr>
          <p:cNvPr id="25" name="Speech Bubble: Rectangle 24">
            <a:extLst>
              <a:ext uri="{FF2B5EF4-FFF2-40B4-BE49-F238E27FC236}">
                <a16:creationId xmlns:a16="http://schemas.microsoft.com/office/drawing/2014/main" id="{E036A989-7F19-488D-AD13-1918423C143F}"/>
              </a:ext>
            </a:extLst>
          </p:cNvPr>
          <p:cNvSpPr/>
          <p:nvPr/>
        </p:nvSpPr>
        <p:spPr>
          <a:xfrm>
            <a:off x="4204542" y="5755646"/>
            <a:ext cx="1598591" cy="461009"/>
          </a:xfrm>
          <a:prstGeom prst="wedgeRectCallout">
            <a:avLst>
              <a:gd name="adj1" fmla="val -61942"/>
              <a:gd name="adj2" fmla="val -151785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dirty="0">
                <a:solidFill>
                  <a:srgbClr val="FF0000"/>
                </a:solidFill>
              </a:rPr>
              <a:t>Very thin object</a:t>
            </a:r>
          </a:p>
        </p:txBody>
      </p:sp>
    </p:spTree>
    <p:extLst>
      <p:ext uri="{BB962C8B-B14F-4D97-AF65-F5344CB8AC3E}">
        <p14:creationId xmlns:p14="http://schemas.microsoft.com/office/powerpoint/2010/main" val="192503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/>
      <p:bldP spid="9" grpId="0"/>
      <p:bldP spid="10" grpId="0"/>
      <p:bldP spid="11" grpId="0" animBg="1"/>
      <p:bldP spid="12" grpId="0" animBg="1"/>
      <p:bldP spid="13" grpId="0"/>
      <p:bldP spid="15" grpId="0"/>
      <p:bldP spid="16" grpId="0"/>
      <p:bldP spid="19" grpId="0" animBg="1"/>
      <p:bldP spid="19" grpId="1" animBg="1"/>
      <p:bldP spid="21" grpId="0" animBg="1"/>
      <p:bldP spid="24" grpId="0" animBg="1"/>
      <p:bldP spid="25" grpId="0" animBg="1"/>
      <p:bldP spid="2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D89D5-2AFE-4B99-A1F8-46EE61817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Collision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EE3AF-7600-4B33-B852-BEDCB3010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Pseudo-real physics: deformations, fluids, precise contacts</a:t>
            </a:r>
          </a:p>
          <a:p>
            <a:r>
              <a:rPr lang="en-US" dirty="0"/>
              <a:t>Cheap physics</a:t>
            </a:r>
          </a:p>
          <a:p>
            <a:pPr lvl="1"/>
            <a:r>
              <a:rPr lang="en-US" dirty="0" err="1"/>
              <a:t>RigidBody</a:t>
            </a:r>
            <a:r>
              <a:rPr lang="en-US" dirty="0"/>
              <a:t> with detailed mesh</a:t>
            </a:r>
          </a:p>
          <a:p>
            <a:r>
              <a:rPr lang="en-US" dirty="0"/>
              <a:t>Cheaper physics</a:t>
            </a:r>
          </a:p>
          <a:p>
            <a:pPr lvl="1"/>
            <a:r>
              <a:rPr lang="en-US" dirty="0" err="1"/>
              <a:t>RigidBody</a:t>
            </a:r>
            <a:r>
              <a:rPr lang="en-US" dirty="0"/>
              <a:t> with simplified mesh</a:t>
            </a:r>
          </a:p>
          <a:p>
            <a:r>
              <a:rPr lang="en-US" dirty="0"/>
              <a:t>Do nothing</a:t>
            </a:r>
          </a:p>
          <a:p>
            <a:r>
              <a:rPr lang="en-US" dirty="0"/>
              <a:t>Perform the Macarena</a:t>
            </a:r>
          </a:p>
          <a:p>
            <a:r>
              <a:rPr lang="en-US" dirty="0"/>
              <a:t>Die, play animation</a:t>
            </a:r>
          </a:p>
          <a:p>
            <a:r>
              <a:rPr lang="en-US" dirty="0"/>
              <a:t>Who cares? Off-screen, no real impact on game play, …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090656E-3000-4025-8219-859ACE8AF166}"/>
              </a:ext>
            </a:extLst>
          </p:cNvPr>
          <p:cNvSpPr/>
          <p:nvPr/>
        </p:nvSpPr>
        <p:spPr>
          <a:xfrm>
            <a:off x="5578679" y="2357306"/>
            <a:ext cx="6207853" cy="3280096"/>
          </a:xfrm>
          <a:prstGeom prst="roundRect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Your world is Virtual!!!</a:t>
            </a:r>
          </a:p>
          <a:p>
            <a:pPr algn="ctr"/>
            <a:endParaRPr lang="en-US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en-US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Act (write code) like it!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FEB3B8-BAC1-4212-9B6D-4CE73D344801}"/>
              </a:ext>
            </a:extLst>
          </p:cNvPr>
          <p:cNvSpPr/>
          <p:nvPr/>
        </p:nvSpPr>
        <p:spPr>
          <a:xfrm>
            <a:off x="7281644" y="367421"/>
            <a:ext cx="4261607" cy="132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Many books are also written on this. Even more complex!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A74149-8844-4061-9C07-E932AF843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Updated 2021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8AC8E1-B3EA-44E1-BFA5-18C217060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Roger Crawfis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D3A8D2-B27A-40F3-88D7-D6E2BA7D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898CF-4241-424D-B22C-001CC68ECF40}" type="slidenum">
              <a:rPr lang="en-US" smtClean="0"/>
              <a:pPr>
                <a:defRPr/>
              </a:pPr>
              <a:t>5</a:t>
            </a:fld>
            <a:r>
              <a:rPr lang="en-US"/>
              <a:t> of 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526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D59AF-80AB-40C6-BD2C-E342E9598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Unity Collision Detection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EAE08-1B5C-4E5F-9974-9D48CE89A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Collision detection will happen when a </a:t>
            </a:r>
            <a:r>
              <a:rPr lang="en-US" dirty="0" err="1"/>
              <a:t>GameObject</a:t>
            </a:r>
            <a:r>
              <a:rPr lang="en-US" dirty="0"/>
              <a:t> (not a mesh or model!) has a collider component:</a:t>
            </a:r>
          </a:p>
          <a:p>
            <a:pPr lvl="1"/>
            <a:r>
              <a:rPr lang="en-US" dirty="0"/>
              <a:t>Sphere Collider - </a:t>
            </a:r>
            <a:r>
              <a:rPr lang="en-US" i="1" dirty="0">
                <a:solidFill>
                  <a:srgbClr val="FF0000"/>
                </a:solidFill>
              </a:rPr>
              <a:t>fastest</a:t>
            </a:r>
          </a:p>
          <a:p>
            <a:pPr lvl="1"/>
            <a:r>
              <a:rPr lang="en-US" dirty="0"/>
              <a:t>Box Collider</a:t>
            </a:r>
          </a:p>
          <a:p>
            <a:pPr lvl="1"/>
            <a:r>
              <a:rPr lang="en-US" dirty="0"/>
              <a:t>Capsule Collider</a:t>
            </a:r>
          </a:p>
          <a:p>
            <a:pPr lvl="1"/>
            <a:r>
              <a:rPr lang="en-US" dirty="0"/>
              <a:t>Terrain Collider</a:t>
            </a:r>
          </a:p>
          <a:p>
            <a:pPr lvl="1"/>
            <a:r>
              <a:rPr lang="en-US" dirty="0"/>
              <a:t>Mesh Collider </a:t>
            </a:r>
          </a:p>
          <a:p>
            <a:pPr lvl="2"/>
            <a:r>
              <a:rPr lang="en-US" dirty="0"/>
              <a:t>Why? What mesh? – avoid, but has its uses (cloth, etc.)</a:t>
            </a:r>
          </a:p>
          <a:p>
            <a:pPr lvl="1"/>
            <a:r>
              <a:rPr lang="en-US" dirty="0"/>
              <a:t>Hierarchy of Colliders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911E8-AE54-41E6-926A-074C14C3E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Updated 2021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A68CF5-33BB-43F4-BFFF-9386301C6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Roger Crawfis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8EF2E8-95B9-42C4-B702-7027E3A6F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898CF-4241-424D-B22C-001CC68ECF40}" type="slidenum">
              <a:rPr lang="en-US" smtClean="0"/>
              <a:pPr>
                <a:defRPr/>
              </a:pPr>
              <a:t>6</a:t>
            </a:fld>
            <a:r>
              <a:rPr lang="en-US"/>
              <a:t> of 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65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6B8B26-D671-4895-88A1-AE7C8BC7A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Unity Colliders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58845BF-3628-4BC0-A86F-3D81D2D73F9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Basic colliders require a size and origin. Again, can be disjoint from the model (smaller or larger).</a:t>
            </a:r>
          </a:p>
          <a:p>
            <a:r>
              <a:rPr lang="en-US" i="1" dirty="0" err="1"/>
              <a:t>IsTrigger</a:t>
            </a:r>
            <a:r>
              <a:rPr lang="en-US" dirty="0"/>
              <a:t> flag indicates whether this is a “wall” or an object that just wants to be notified if anything enters its collider.</a:t>
            </a:r>
          </a:p>
          <a:p>
            <a:r>
              <a:rPr lang="en-US" dirty="0"/>
              <a:t>Physic material controls friction, bounciness, etc. (Part of </a:t>
            </a:r>
            <a:r>
              <a:rPr lang="en-US" dirty="0" err="1"/>
              <a:t>RigidBody</a:t>
            </a:r>
            <a:r>
              <a:rPr lang="en-US" dirty="0"/>
              <a:t> in 2D).</a:t>
            </a:r>
          </a:p>
          <a:p>
            <a:r>
              <a:rPr lang="en-US" dirty="0"/>
              <a:t>Mesh Colliders are assumed static unless marked as Convex!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70FCDE37-F878-4362-B179-E45E8890397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110412" y="2972594"/>
            <a:ext cx="3305175" cy="2057400"/>
          </a:xfr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BEB68EB-CBA1-4122-BEDA-BC34B97F7A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3025" y="1881981"/>
            <a:ext cx="2952750" cy="21812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4245BB6-3F93-4FD2-B486-945DDBB5A4E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8262" t="32916" r="5860" b="54375"/>
          <a:stretch/>
        </p:blipFill>
        <p:spPr>
          <a:xfrm>
            <a:off x="9306175" y="3187667"/>
            <a:ext cx="2676525" cy="1627254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E18E4A-F6BE-43B4-A9C8-6A98D7CEAF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/>
          <a:p>
            <a:pPr>
              <a:defRPr/>
            </a:pPr>
            <a:r>
              <a:rPr lang="en-US"/>
              <a:t>Updated 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66D8F8-EEAE-47BA-BFF9-AE4A14471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Roger Crawfis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C0DF97B-E496-4F8F-BC3F-E9B96FFD1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898CF-4241-424D-B22C-001CC68ECF40}" type="slidenum">
              <a:rPr lang="en-US" smtClean="0"/>
              <a:pPr>
                <a:defRPr/>
              </a:pPr>
              <a:t>7</a:t>
            </a:fld>
            <a:r>
              <a:rPr lang="en-US"/>
              <a:t> of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897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ED13AF5-1C5E-470F-A96D-6477BA881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Compound Colliders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15C3108-F755-48A3-BB70-C1D89F144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Single </a:t>
            </a:r>
            <a:r>
              <a:rPr lang="en-US" dirty="0" err="1"/>
              <a:t>RigidBody</a:t>
            </a:r>
            <a:endParaRPr lang="en-US" dirty="0"/>
          </a:p>
          <a:p>
            <a:r>
              <a:rPr lang="en-US" dirty="0"/>
              <a:t>Child objects have</a:t>
            </a:r>
            <a:br>
              <a:rPr lang="en-US" dirty="0"/>
            </a:br>
            <a:r>
              <a:rPr lang="en-US" dirty="0"/>
              <a:t>the colliders.</a:t>
            </a:r>
          </a:p>
          <a:p>
            <a:r>
              <a:rPr lang="en-US" dirty="0"/>
              <a:t>Can get multiple </a:t>
            </a:r>
            <a:br>
              <a:rPr lang="en-US" dirty="0"/>
            </a:br>
            <a:r>
              <a:rPr lang="en-US" dirty="0" err="1"/>
              <a:t>OnCollision</a:t>
            </a:r>
            <a:r>
              <a:rPr lang="en-US" dirty="0"/>
              <a:t> callbacks.</a:t>
            </a:r>
          </a:p>
          <a:p>
            <a:r>
              <a:rPr lang="en-US" dirty="0" err="1"/>
              <a:t>RigidBody</a:t>
            </a:r>
            <a:r>
              <a:rPr lang="en-US" dirty="0"/>
              <a:t> will apply physics to move the parent (and hence all child colliders).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23F401-69C8-4096-9AEC-A08A2389F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Updated 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D34A4E-3F1F-4F38-91FC-53B0C176B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Roger Crawfis</a:t>
            </a:r>
          </a:p>
        </p:txBody>
      </p:sp>
      <p:pic>
        <p:nvPicPr>
          <p:cNvPr id="1028" name="Picture 4" descr="A real-world Compound Collider setup">
            <a:extLst>
              <a:ext uri="{FF2B5EF4-FFF2-40B4-BE49-F238E27FC236}">
                <a16:creationId xmlns:a16="http://schemas.microsoft.com/office/drawing/2014/main" id="{D59C1CEA-FAFF-4008-90B9-52CF89740A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987" y="1600200"/>
            <a:ext cx="6413500" cy="240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F92781-E5A7-4226-AC8D-F9664961F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898CF-4241-424D-B22C-001CC68ECF40}" type="slidenum">
              <a:rPr lang="en-US" smtClean="0"/>
              <a:pPr>
                <a:defRPr/>
              </a:pPr>
              <a:t>8</a:t>
            </a:fld>
            <a:r>
              <a:rPr lang="en-US"/>
              <a:t> of 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59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89B55-14B3-4E8C-8E96-28E9E5DCA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Unity Collision Detection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87334-9771-4A54-825C-C9881C1FE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600200"/>
            <a:ext cx="10693400" cy="4419600"/>
          </a:xfrm>
        </p:spPr>
        <p:txBody>
          <a:bodyPr/>
          <a:lstStyle/>
          <a:p>
            <a:r>
              <a:rPr lang="en-US" sz="2400" dirty="0"/>
              <a:t>Example: Games That Move You has two box colliders attached to their kinematic player. Player movement is disabled if collision is detected:</a:t>
            </a:r>
          </a:p>
          <a:p>
            <a:pPr lvl="1"/>
            <a:r>
              <a:rPr lang="en-US" sz="2000" dirty="0"/>
              <a:t>Box 1 to detect a (possible) future collision with the head (player should squat).</a:t>
            </a:r>
          </a:p>
          <a:p>
            <a:pPr lvl="1"/>
            <a:r>
              <a:rPr lang="en-US" sz="2000" dirty="0"/>
              <a:t>Box 2 to detect a (possible) future collision with the feet (player should shift left or right).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DB0FE8-277D-4F75-A5DC-61551E959CA7}"/>
              </a:ext>
            </a:extLst>
          </p:cNvPr>
          <p:cNvSpPr/>
          <p:nvPr/>
        </p:nvSpPr>
        <p:spPr>
          <a:xfrm>
            <a:off x="3915879" y="3567814"/>
            <a:ext cx="577516" cy="5775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78A15D-C33B-4F57-9154-813382A383E4}"/>
              </a:ext>
            </a:extLst>
          </p:cNvPr>
          <p:cNvSpPr/>
          <p:nvPr/>
        </p:nvSpPr>
        <p:spPr>
          <a:xfrm>
            <a:off x="1711693" y="5338862"/>
            <a:ext cx="3070460" cy="423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64A9D6-7974-40EB-8BF3-229B46BACEF9}"/>
              </a:ext>
            </a:extLst>
          </p:cNvPr>
          <p:cNvSpPr txBox="1"/>
          <p:nvPr/>
        </p:nvSpPr>
        <p:spPr>
          <a:xfrm>
            <a:off x="5648426" y="4145330"/>
            <a:ext cx="991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Colliders</a:t>
            </a:r>
          </a:p>
        </p:txBody>
      </p: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C664E90E-084B-40C7-9F26-76A74FD5BDDF}"/>
              </a:ext>
            </a:extLst>
          </p:cNvPr>
          <p:cNvCxnSpPr>
            <a:stCxn id="8" idx="1"/>
            <a:endCxn id="6" idx="3"/>
          </p:cNvCxnSpPr>
          <p:nvPr/>
        </p:nvCxnSpPr>
        <p:spPr>
          <a:xfrm rot="10800000">
            <a:off x="4493396" y="3856572"/>
            <a:ext cx="1155031" cy="47342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57299A3B-2ECA-419D-B55D-ADACC759E130}"/>
              </a:ext>
            </a:extLst>
          </p:cNvPr>
          <p:cNvCxnSpPr>
            <a:stCxn id="8" idx="1"/>
            <a:endCxn id="7" idx="3"/>
          </p:cNvCxnSpPr>
          <p:nvPr/>
        </p:nvCxnSpPr>
        <p:spPr>
          <a:xfrm rot="10800000" flipV="1">
            <a:off x="4782154" y="4329996"/>
            <a:ext cx="866273" cy="122062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raphic 4" descr="Run with solid fill">
            <a:extLst>
              <a:ext uri="{FF2B5EF4-FFF2-40B4-BE49-F238E27FC236}">
                <a16:creationId xmlns:a16="http://schemas.microsoft.com/office/drawing/2014/main" id="{8122FB5F-A1FE-45B6-855D-0C16918268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19200" y="3429000"/>
            <a:ext cx="2475297" cy="2475297"/>
          </a:xfrm>
          <a:prstGeom prst="rect">
            <a:avLst/>
          </a:prstGeom>
        </p:spPr>
      </p:pic>
      <p:sp>
        <p:nvSpPr>
          <p:cNvPr id="13" name="Wave 12">
            <a:extLst>
              <a:ext uri="{FF2B5EF4-FFF2-40B4-BE49-F238E27FC236}">
                <a16:creationId xmlns:a16="http://schemas.microsoft.com/office/drawing/2014/main" id="{D9B9A886-315B-43FE-A582-F91F3A53BE30}"/>
              </a:ext>
            </a:extLst>
          </p:cNvPr>
          <p:cNvSpPr/>
          <p:nvPr/>
        </p:nvSpPr>
        <p:spPr>
          <a:xfrm>
            <a:off x="6851583" y="3382661"/>
            <a:ext cx="4350620" cy="2837548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Notes:</a:t>
            </a:r>
          </a:p>
          <a:p>
            <a:r>
              <a:rPr lang="en-US" dirty="0">
                <a:solidFill>
                  <a:schemeClr val="tx1"/>
                </a:solidFill>
              </a:rPr>
              <a:t>Collider has nothing to do with model.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No collider is on or associated with the actual (animated) model.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Response is handled via triggers.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ABBCC8-73AF-4242-AA0B-5E67E2404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Updated 2021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31C0ADC-47B1-4FF9-9747-3E46BE628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Roger Crawfis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99B4DD-C97F-41B1-BCEA-EA56B8EBB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898CF-4241-424D-B22C-001CC68ECF40}" type="slidenum">
              <a:rPr lang="en-US" smtClean="0"/>
              <a:pPr>
                <a:defRPr/>
              </a:pPr>
              <a:t>9</a:t>
            </a:fld>
            <a:r>
              <a:rPr lang="en-US"/>
              <a:t> of 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1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theme1.xml><?xml version="1.0" encoding="utf-8"?>
<a:theme xmlns:a="http://schemas.openxmlformats.org/drawingml/2006/main" name="OSU_BrutusCrawfis">
  <a:themeElements>
    <a:clrScheme name="Radial 11">
      <a:dk1>
        <a:srgbClr val="000000"/>
      </a:dk1>
      <a:lt1>
        <a:srgbClr val="FFFFFF"/>
      </a:lt1>
      <a:dk2>
        <a:srgbClr val="FFFFFF"/>
      </a:dk2>
      <a:lt2>
        <a:srgbClr val="817F3F"/>
      </a:lt2>
      <a:accent1>
        <a:srgbClr val="C0C0C0"/>
      </a:accent1>
      <a:accent2>
        <a:srgbClr val="C30000"/>
      </a:accent2>
      <a:accent3>
        <a:srgbClr val="FFFFFF"/>
      </a:accent3>
      <a:accent4>
        <a:srgbClr val="000000"/>
      </a:accent4>
      <a:accent5>
        <a:srgbClr val="DCDCDC"/>
      </a:accent5>
      <a:accent6>
        <a:srgbClr val="B00000"/>
      </a:accent6>
      <a:hlink>
        <a:srgbClr val="3101FF"/>
      </a:hlink>
      <a:folHlink>
        <a:srgbClr val="0000FF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1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C0C0C0"/>
        </a:accent1>
        <a:accent2>
          <a:srgbClr val="C3000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B00000"/>
        </a:accent6>
        <a:hlink>
          <a:srgbClr val="3101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SUTemplate16x9.pptx" id="{69340FC1-CB76-473C-8150-319B088240BF}" vid="{0A300E0F-2E6C-4369-9E1D-B11B963D27C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OSUTemplate16x9</Template>
  <TotalTime>7883</TotalTime>
  <Words>1480</Words>
  <Application>Microsoft Office PowerPoint</Application>
  <PresentationFormat>Widescreen</PresentationFormat>
  <Paragraphs>246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Arial Black</vt:lpstr>
      <vt:lpstr>Inter</vt:lpstr>
      <vt:lpstr>Roboto</vt:lpstr>
      <vt:lpstr>Times New Roman</vt:lpstr>
      <vt:lpstr>Wingdings</vt:lpstr>
      <vt:lpstr>OSU_BrutusCrawfis</vt:lpstr>
      <vt:lpstr>Game Design and Development  Physics</vt:lpstr>
      <vt:lpstr>Physics Types</vt:lpstr>
      <vt:lpstr>Collisions</vt:lpstr>
      <vt:lpstr>Collision Detection</vt:lpstr>
      <vt:lpstr>Collision Response</vt:lpstr>
      <vt:lpstr>Unity Collision Detection</vt:lpstr>
      <vt:lpstr>Unity Colliders</vt:lpstr>
      <vt:lpstr>Compound Colliders</vt:lpstr>
      <vt:lpstr>Unity Collision Detection</vt:lpstr>
      <vt:lpstr>Collision / Trigger Table</vt:lpstr>
      <vt:lpstr>Unity – Rigidbody vs Trigger </vt:lpstr>
      <vt:lpstr>Static</vt:lpstr>
      <vt:lpstr>Unity RigidBody Collision Response</vt:lpstr>
      <vt:lpstr>Unity Rigidbody Settings</vt:lpstr>
      <vt:lpstr>Demo</vt:lpstr>
      <vt:lpstr>Bullets, Arrows, Projectiles</vt:lpstr>
      <vt:lpstr>Issues</vt:lpstr>
      <vt:lpstr>Runtime State Change</vt:lpstr>
      <vt:lpstr>Unity Physics</vt:lpstr>
      <vt:lpstr>Physics and NavMesh</vt:lpstr>
      <vt:lpstr>DOTS Physics</vt:lpstr>
      <vt:lpstr>Thank-You</vt:lpstr>
    </vt:vector>
  </TitlesOfParts>
  <Company>Department Of Computer Science And Engineering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 Design and Development  Physics</dc:title>
  <dc:creator>Roger Crawfis</dc:creator>
  <cp:lastModifiedBy>Roger Crawfis</cp:lastModifiedBy>
  <cp:revision>18</cp:revision>
  <dcterms:created xsi:type="dcterms:W3CDTF">2021-01-05T23:29:04Z</dcterms:created>
  <dcterms:modified xsi:type="dcterms:W3CDTF">2021-01-22T18:09:36Z</dcterms:modified>
</cp:coreProperties>
</file>