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7"/>
  </p:notesMasterIdLst>
  <p:sldIdLst>
    <p:sldId id="256" r:id="rId2"/>
    <p:sldId id="353" r:id="rId3"/>
    <p:sldId id="352" r:id="rId4"/>
    <p:sldId id="354" r:id="rId5"/>
    <p:sldId id="355" r:id="rId6"/>
    <p:sldId id="326" r:id="rId7"/>
    <p:sldId id="327" r:id="rId8"/>
    <p:sldId id="356" r:id="rId9"/>
    <p:sldId id="328" r:id="rId10"/>
    <p:sldId id="329" r:id="rId11"/>
    <p:sldId id="257" r:id="rId12"/>
    <p:sldId id="316" r:id="rId13"/>
    <p:sldId id="318" r:id="rId14"/>
    <p:sldId id="317" r:id="rId15"/>
    <p:sldId id="338" r:id="rId16"/>
    <p:sldId id="339" r:id="rId17"/>
    <p:sldId id="340" r:id="rId18"/>
    <p:sldId id="341" r:id="rId19"/>
    <p:sldId id="320" r:id="rId20"/>
    <p:sldId id="324" r:id="rId21"/>
    <p:sldId id="322" r:id="rId22"/>
    <p:sldId id="343" r:id="rId23"/>
    <p:sldId id="344" r:id="rId24"/>
    <p:sldId id="345" r:id="rId25"/>
    <p:sldId id="346" r:id="rId26"/>
    <p:sldId id="347" r:id="rId27"/>
    <p:sldId id="348" r:id="rId28"/>
    <p:sldId id="349" r:id="rId29"/>
    <p:sldId id="379" r:id="rId30"/>
    <p:sldId id="380" r:id="rId31"/>
    <p:sldId id="381" r:id="rId32"/>
    <p:sldId id="336" r:id="rId33"/>
    <p:sldId id="337" r:id="rId34"/>
    <p:sldId id="364" r:id="rId35"/>
    <p:sldId id="368" r:id="rId36"/>
    <p:sldId id="370" r:id="rId37"/>
    <p:sldId id="374" r:id="rId38"/>
    <p:sldId id="362" r:id="rId39"/>
    <p:sldId id="304" r:id="rId40"/>
    <p:sldId id="361" r:id="rId41"/>
    <p:sldId id="382" r:id="rId42"/>
    <p:sldId id="321" r:id="rId43"/>
    <p:sldId id="383" r:id="rId44"/>
    <p:sldId id="323" r:id="rId45"/>
    <p:sldId id="312" r:id="rId46"/>
    <p:sldId id="330" r:id="rId47"/>
    <p:sldId id="363" r:id="rId48"/>
    <p:sldId id="384" r:id="rId49"/>
    <p:sldId id="332" r:id="rId50"/>
    <p:sldId id="365" r:id="rId51"/>
    <p:sldId id="331" r:id="rId52"/>
    <p:sldId id="333" r:id="rId53"/>
    <p:sldId id="367" r:id="rId54"/>
    <p:sldId id="259" r:id="rId55"/>
    <p:sldId id="385" r:id="rId5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31B355-0B3E-432F-B88E-ECC52190C919}" v="23" dt="2021-09-02T16:24:18.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84606" autoAdjust="0"/>
  </p:normalViewPr>
  <p:slideViewPr>
    <p:cSldViewPr>
      <p:cViewPr varScale="1">
        <p:scale>
          <a:sx n="100" d="100"/>
          <a:sy n="100" d="100"/>
        </p:scale>
        <p:origin x="96" y="39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ger Crawfis" userId="cae47c17a1b59b77" providerId="LiveId" clId="{E131B355-0B3E-432F-B88E-ECC52190C919}"/>
    <pc:docChg chg="undo custSel addSld delSld modSld">
      <pc:chgData name="Roger Crawfis" userId="cae47c17a1b59b77" providerId="LiveId" clId="{E131B355-0B3E-432F-B88E-ECC52190C919}" dt="2021-09-02T16:26:22.595" v="814" actId="20577"/>
      <pc:docMkLst>
        <pc:docMk/>
      </pc:docMkLst>
      <pc:sldChg chg="addSp delSp modSp mod">
        <pc:chgData name="Roger Crawfis" userId="cae47c17a1b59b77" providerId="LiveId" clId="{E131B355-0B3E-432F-B88E-ECC52190C919}" dt="2021-09-02T14:39:58.773" v="399" actId="478"/>
        <pc:sldMkLst>
          <pc:docMk/>
          <pc:sldMk cId="0" sldId="257"/>
        </pc:sldMkLst>
        <pc:spChg chg="add del">
          <ac:chgData name="Roger Crawfis" userId="cae47c17a1b59b77" providerId="LiveId" clId="{E131B355-0B3E-432F-B88E-ECC52190C919}" dt="2021-09-02T14:39:58.773" v="399" actId="478"/>
          <ac:spMkLst>
            <pc:docMk/>
            <pc:sldMk cId="0" sldId="257"/>
            <ac:spMk id="5" creationId="{746F37C0-1C72-4090-8692-5093B8EB42E9}"/>
          </ac:spMkLst>
        </pc:spChg>
        <pc:spChg chg="mod">
          <ac:chgData name="Roger Crawfis" userId="cae47c17a1b59b77" providerId="LiveId" clId="{E131B355-0B3E-432F-B88E-ECC52190C919}" dt="2021-09-02T14:35:46.920" v="342" actId="20577"/>
          <ac:spMkLst>
            <pc:docMk/>
            <pc:sldMk cId="0" sldId="257"/>
            <ac:spMk id="4098" creationId="{00000000-0000-0000-0000-000000000000}"/>
          </ac:spMkLst>
        </pc:spChg>
        <pc:spChg chg="mod">
          <ac:chgData name="Roger Crawfis" userId="cae47c17a1b59b77" providerId="LiveId" clId="{E131B355-0B3E-432F-B88E-ECC52190C919}" dt="2021-09-02T14:39:49.317" v="398" actId="27636"/>
          <ac:spMkLst>
            <pc:docMk/>
            <pc:sldMk cId="0" sldId="257"/>
            <ac:spMk id="4099" creationId="{00000000-0000-0000-0000-000000000000}"/>
          </ac:spMkLst>
        </pc:spChg>
      </pc:sldChg>
      <pc:sldChg chg="modSp add mod modNotes">
        <pc:chgData name="Roger Crawfis" userId="cae47c17a1b59b77" providerId="LiveId" clId="{E131B355-0B3E-432F-B88E-ECC52190C919}" dt="2021-09-02T16:19:40.530" v="764" actId="20577"/>
        <pc:sldMkLst>
          <pc:docMk/>
          <pc:sldMk cId="0" sldId="259"/>
        </pc:sldMkLst>
        <pc:spChg chg="mod">
          <ac:chgData name="Roger Crawfis" userId="cae47c17a1b59b77" providerId="LiveId" clId="{E131B355-0B3E-432F-B88E-ECC52190C919}" dt="2021-09-02T16:19:40.530" v="764" actId="20577"/>
          <ac:spMkLst>
            <pc:docMk/>
            <pc:sldMk cId="0" sldId="259"/>
            <ac:spMk id="2" creationId="{00000000-0000-0000-0000-000000000000}"/>
          </ac:spMkLst>
        </pc:spChg>
      </pc:sldChg>
      <pc:sldChg chg="modSp add mod">
        <pc:chgData name="Roger Crawfis" userId="cae47c17a1b59b77" providerId="LiveId" clId="{E131B355-0B3E-432F-B88E-ECC52190C919}" dt="2021-09-02T16:03:11.390" v="694" actId="20577"/>
        <pc:sldMkLst>
          <pc:docMk/>
          <pc:sldMk cId="0" sldId="304"/>
        </pc:sldMkLst>
        <pc:spChg chg="mod">
          <ac:chgData name="Roger Crawfis" userId="cae47c17a1b59b77" providerId="LiveId" clId="{E131B355-0B3E-432F-B88E-ECC52190C919}" dt="2021-09-02T16:03:00.286" v="664" actId="20577"/>
          <ac:spMkLst>
            <pc:docMk/>
            <pc:sldMk cId="0" sldId="304"/>
            <ac:spMk id="3075" creationId="{00000000-0000-0000-0000-000000000000}"/>
          </ac:spMkLst>
        </pc:spChg>
        <pc:spChg chg="mod">
          <ac:chgData name="Roger Crawfis" userId="cae47c17a1b59b77" providerId="LiveId" clId="{E131B355-0B3E-432F-B88E-ECC52190C919}" dt="2021-09-02T16:03:11.390" v="694" actId="20577"/>
          <ac:spMkLst>
            <pc:docMk/>
            <pc:sldMk cId="0" sldId="304"/>
            <ac:spMk id="94210" creationId="{00000000-0000-0000-0000-000000000000}"/>
          </ac:spMkLst>
        </pc:spChg>
      </pc:sldChg>
      <pc:sldChg chg="modSp add mod">
        <pc:chgData name="Roger Crawfis" userId="cae47c17a1b59b77" providerId="LiveId" clId="{E131B355-0B3E-432F-B88E-ECC52190C919}" dt="2021-09-02T16:06:54.408" v="736" actId="20577"/>
        <pc:sldMkLst>
          <pc:docMk/>
          <pc:sldMk cId="0" sldId="312"/>
        </pc:sldMkLst>
        <pc:spChg chg="mod">
          <ac:chgData name="Roger Crawfis" userId="cae47c17a1b59b77" providerId="LiveId" clId="{E131B355-0B3E-432F-B88E-ECC52190C919}" dt="2021-09-02T16:06:54.408" v="736" actId="20577"/>
          <ac:spMkLst>
            <pc:docMk/>
            <pc:sldMk cId="0" sldId="312"/>
            <ac:spMk id="14339" creationId="{00000000-0000-0000-0000-000000000000}"/>
          </ac:spMkLst>
        </pc:spChg>
        <pc:spChg chg="mod">
          <ac:chgData name="Roger Crawfis" userId="cae47c17a1b59b77" providerId="LiveId" clId="{E131B355-0B3E-432F-B88E-ECC52190C919}" dt="2021-09-02T16:06:47.103" v="731" actId="20577"/>
          <ac:spMkLst>
            <pc:docMk/>
            <pc:sldMk cId="0" sldId="312"/>
            <ac:spMk id="102402" creationId="{00000000-0000-0000-0000-000000000000}"/>
          </ac:spMkLst>
        </pc:spChg>
      </pc:sldChg>
      <pc:sldChg chg="add">
        <pc:chgData name="Roger Crawfis" userId="cae47c17a1b59b77" providerId="LiveId" clId="{E131B355-0B3E-432F-B88E-ECC52190C919}" dt="2021-09-02T14:39:35.731" v="396"/>
        <pc:sldMkLst>
          <pc:docMk/>
          <pc:sldMk cId="0" sldId="316"/>
        </pc:sldMkLst>
      </pc:sldChg>
      <pc:sldChg chg="add">
        <pc:chgData name="Roger Crawfis" userId="cae47c17a1b59b77" providerId="LiveId" clId="{E131B355-0B3E-432F-B88E-ECC52190C919}" dt="2021-09-02T14:39:35.731" v="396"/>
        <pc:sldMkLst>
          <pc:docMk/>
          <pc:sldMk cId="0" sldId="317"/>
        </pc:sldMkLst>
      </pc:sldChg>
      <pc:sldChg chg="modSp add mod">
        <pc:chgData name="Roger Crawfis" userId="cae47c17a1b59b77" providerId="LiveId" clId="{E131B355-0B3E-432F-B88E-ECC52190C919}" dt="2021-09-02T14:41:55.068" v="448" actId="14"/>
        <pc:sldMkLst>
          <pc:docMk/>
          <pc:sldMk cId="0" sldId="318"/>
        </pc:sldMkLst>
        <pc:spChg chg="mod">
          <ac:chgData name="Roger Crawfis" userId="cae47c17a1b59b77" providerId="LiveId" clId="{E131B355-0B3E-432F-B88E-ECC52190C919}" dt="2021-09-02T14:41:55.068" v="448" actId="14"/>
          <ac:spMkLst>
            <pc:docMk/>
            <pc:sldMk cId="0" sldId="318"/>
            <ac:spMk id="5123" creationId="{20F6BF46-3E3C-464A-A07C-7DEA0E43C447}"/>
          </ac:spMkLst>
        </pc:spChg>
      </pc:sldChg>
      <pc:sldChg chg="add">
        <pc:chgData name="Roger Crawfis" userId="cae47c17a1b59b77" providerId="LiveId" clId="{E131B355-0B3E-432F-B88E-ECC52190C919}" dt="2021-09-02T14:39:35.731" v="396"/>
        <pc:sldMkLst>
          <pc:docMk/>
          <pc:sldMk cId="0" sldId="320"/>
        </pc:sldMkLst>
      </pc:sldChg>
      <pc:sldChg chg="add">
        <pc:chgData name="Roger Crawfis" userId="cae47c17a1b59b77" providerId="LiveId" clId="{E131B355-0B3E-432F-B88E-ECC52190C919}" dt="2021-09-02T16:02:42.132" v="659"/>
        <pc:sldMkLst>
          <pc:docMk/>
          <pc:sldMk cId="0" sldId="321"/>
        </pc:sldMkLst>
      </pc:sldChg>
      <pc:sldChg chg="add">
        <pc:chgData name="Roger Crawfis" userId="cae47c17a1b59b77" providerId="LiveId" clId="{E131B355-0B3E-432F-B88E-ECC52190C919}" dt="2021-09-02T14:39:35.731" v="396"/>
        <pc:sldMkLst>
          <pc:docMk/>
          <pc:sldMk cId="0" sldId="322"/>
        </pc:sldMkLst>
      </pc:sldChg>
      <pc:sldChg chg="add">
        <pc:chgData name="Roger Crawfis" userId="cae47c17a1b59b77" providerId="LiveId" clId="{E131B355-0B3E-432F-B88E-ECC52190C919}" dt="2021-09-02T16:02:42.132" v="659"/>
        <pc:sldMkLst>
          <pc:docMk/>
          <pc:sldMk cId="0" sldId="323"/>
        </pc:sldMkLst>
      </pc:sldChg>
      <pc:sldChg chg="add">
        <pc:chgData name="Roger Crawfis" userId="cae47c17a1b59b77" providerId="LiveId" clId="{E131B355-0B3E-432F-B88E-ECC52190C919}" dt="2021-09-02T14:39:35.731" v="396"/>
        <pc:sldMkLst>
          <pc:docMk/>
          <pc:sldMk cId="0" sldId="324"/>
        </pc:sldMkLst>
      </pc:sldChg>
      <pc:sldChg chg="add">
        <pc:chgData name="Roger Crawfis" userId="cae47c17a1b59b77" providerId="LiveId" clId="{E131B355-0B3E-432F-B88E-ECC52190C919}" dt="2021-09-02T16:02:42.132" v="659"/>
        <pc:sldMkLst>
          <pc:docMk/>
          <pc:sldMk cId="0" sldId="330"/>
        </pc:sldMkLst>
      </pc:sldChg>
      <pc:sldChg chg="modSp add mod">
        <pc:chgData name="Roger Crawfis" userId="cae47c17a1b59b77" providerId="LiveId" clId="{E131B355-0B3E-432F-B88E-ECC52190C919}" dt="2021-09-02T16:10:21.195" v="761" actId="113"/>
        <pc:sldMkLst>
          <pc:docMk/>
          <pc:sldMk cId="0" sldId="331"/>
        </pc:sldMkLst>
        <pc:spChg chg="mod">
          <ac:chgData name="Roger Crawfis" userId="cae47c17a1b59b77" providerId="LiveId" clId="{E131B355-0B3E-432F-B88E-ECC52190C919}" dt="2021-09-02T16:10:21.195" v="761" actId="113"/>
          <ac:spMkLst>
            <pc:docMk/>
            <pc:sldMk cId="0" sldId="331"/>
            <ac:spMk id="25603" creationId="{00000000-0000-0000-0000-000000000000}"/>
          </ac:spMkLst>
        </pc:spChg>
      </pc:sldChg>
      <pc:sldChg chg="addSp modSp add mod">
        <pc:chgData name="Roger Crawfis" userId="cae47c17a1b59b77" providerId="LiveId" clId="{E131B355-0B3E-432F-B88E-ECC52190C919}" dt="2021-09-02T16:08:11.316" v="760" actId="14100"/>
        <pc:sldMkLst>
          <pc:docMk/>
          <pc:sldMk cId="0" sldId="332"/>
        </pc:sldMkLst>
        <pc:spChg chg="add mod">
          <ac:chgData name="Roger Crawfis" userId="cae47c17a1b59b77" providerId="LiveId" clId="{E131B355-0B3E-432F-B88E-ECC52190C919}" dt="2021-09-02T16:08:11.316" v="760" actId="14100"/>
          <ac:spMkLst>
            <pc:docMk/>
            <pc:sldMk cId="0" sldId="332"/>
            <ac:spMk id="2" creationId="{3EE6E739-C0F9-497F-B8BD-9AD284920600}"/>
          </ac:spMkLst>
        </pc:spChg>
      </pc:sldChg>
      <pc:sldChg chg="add">
        <pc:chgData name="Roger Crawfis" userId="cae47c17a1b59b77" providerId="LiveId" clId="{E131B355-0B3E-432F-B88E-ECC52190C919}" dt="2021-09-02T16:02:42.132" v="659"/>
        <pc:sldMkLst>
          <pc:docMk/>
          <pc:sldMk cId="0" sldId="333"/>
        </pc:sldMkLst>
      </pc:sldChg>
      <pc:sldChg chg="add">
        <pc:chgData name="Roger Crawfis" userId="cae47c17a1b59b77" providerId="LiveId" clId="{E131B355-0B3E-432F-B88E-ECC52190C919}" dt="2021-09-02T14:52:09.914" v="604"/>
        <pc:sldMkLst>
          <pc:docMk/>
          <pc:sldMk cId="0" sldId="336"/>
        </pc:sldMkLst>
      </pc:sldChg>
      <pc:sldChg chg="add">
        <pc:chgData name="Roger Crawfis" userId="cae47c17a1b59b77" providerId="LiveId" clId="{E131B355-0B3E-432F-B88E-ECC52190C919}" dt="2021-09-02T14:52:09.914" v="604"/>
        <pc:sldMkLst>
          <pc:docMk/>
          <pc:sldMk cId="0" sldId="337"/>
        </pc:sldMkLst>
      </pc:sldChg>
      <pc:sldChg chg="add">
        <pc:chgData name="Roger Crawfis" userId="cae47c17a1b59b77" providerId="LiveId" clId="{E131B355-0B3E-432F-B88E-ECC52190C919}" dt="2021-09-02T14:39:35.731" v="396"/>
        <pc:sldMkLst>
          <pc:docMk/>
          <pc:sldMk cId="0" sldId="338"/>
        </pc:sldMkLst>
      </pc:sldChg>
      <pc:sldChg chg="add">
        <pc:chgData name="Roger Crawfis" userId="cae47c17a1b59b77" providerId="LiveId" clId="{E131B355-0B3E-432F-B88E-ECC52190C919}" dt="2021-09-02T14:39:35.731" v="396"/>
        <pc:sldMkLst>
          <pc:docMk/>
          <pc:sldMk cId="0" sldId="339"/>
        </pc:sldMkLst>
      </pc:sldChg>
      <pc:sldChg chg="modSp add modAnim">
        <pc:chgData name="Roger Crawfis" userId="cae47c17a1b59b77" providerId="LiveId" clId="{E131B355-0B3E-432F-B88E-ECC52190C919}" dt="2021-09-02T14:44:23.204" v="459"/>
        <pc:sldMkLst>
          <pc:docMk/>
          <pc:sldMk cId="0" sldId="340"/>
        </pc:sldMkLst>
        <pc:spChg chg="mod">
          <ac:chgData name="Roger Crawfis" userId="cae47c17a1b59b77" providerId="LiveId" clId="{E131B355-0B3E-432F-B88E-ECC52190C919}" dt="2021-09-02T14:42:43.869" v="449" actId="1076"/>
          <ac:spMkLst>
            <pc:docMk/>
            <pc:sldMk cId="0" sldId="340"/>
            <ac:spMk id="4" creationId="{F425CACA-0F0F-4628-9B79-70C1F294BE3A}"/>
          </ac:spMkLst>
        </pc:spChg>
        <pc:spChg chg="mod">
          <ac:chgData name="Roger Crawfis" userId="cae47c17a1b59b77" providerId="LiveId" clId="{E131B355-0B3E-432F-B88E-ECC52190C919}" dt="2021-09-02T14:42:47.917" v="450" actId="1076"/>
          <ac:spMkLst>
            <pc:docMk/>
            <pc:sldMk cId="0" sldId="340"/>
            <ac:spMk id="5" creationId="{62657A46-8F25-462A-B8FF-490B801099E6}"/>
          </ac:spMkLst>
        </pc:spChg>
        <pc:spChg chg="mod">
          <ac:chgData name="Roger Crawfis" userId="cae47c17a1b59b77" providerId="LiveId" clId="{E131B355-0B3E-432F-B88E-ECC52190C919}" dt="2021-09-02T14:42:52.252" v="451" actId="1076"/>
          <ac:spMkLst>
            <pc:docMk/>
            <pc:sldMk cId="0" sldId="340"/>
            <ac:spMk id="6" creationId="{6A0A0F18-5216-49A5-BBA7-57249A438DA0}"/>
          </ac:spMkLst>
        </pc:spChg>
      </pc:sldChg>
      <pc:sldChg chg="add">
        <pc:chgData name="Roger Crawfis" userId="cae47c17a1b59b77" providerId="LiveId" clId="{E131B355-0B3E-432F-B88E-ECC52190C919}" dt="2021-09-02T14:39:35.731" v="396"/>
        <pc:sldMkLst>
          <pc:docMk/>
          <pc:sldMk cId="0" sldId="341"/>
        </pc:sldMkLst>
      </pc:sldChg>
      <pc:sldChg chg="addSp modSp add mod modAnim">
        <pc:chgData name="Roger Crawfis" userId="cae47c17a1b59b77" providerId="LiveId" clId="{E131B355-0B3E-432F-B88E-ECC52190C919}" dt="2021-09-02T14:48:23.064" v="531"/>
        <pc:sldMkLst>
          <pc:docMk/>
          <pc:sldMk cId="0" sldId="343"/>
        </pc:sldMkLst>
        <pc:spChg chg="add mod">
          <ac:chgData name="Roger Crawfis" userId="cae47c17a1b59b77" providerId="LiveId" clId="{E131B355-0B3E-432F-B88E-ECC52190C919}" dt="2021-09-02T14:48:12.499" v="530" actId="1076"/>
          <ac:spMkLst>
            <pc:docMk/>
            <pc:sldMk cId="0" sldId="343"/>
            <ac:spMk id="2" creationId="{5625E5FE-BC2A-481C-B2C7-6024442ED3EF}"/>
          </ac:spMkLst>
        </pc:spChg>
      </pc:sldChg>
      <pc:sldChg chg="add">
        <pc:chgData name="Roger Crawfis" userId="cae47c17a1b59b77" providerId="LiveId" clId="{E131B355-0B3E-432F-B88E-ECC52190C919}" dt="2021-09-02T14:39:35.731" v="396"/>
        <pc:sldMkLst>
          <pc:docMk/>
          <pc:sldMk cId="0" sldId="344"/>
        </pc:sldMkLst>
      </pc:sldChg>
      <pc:sldChg chg="add">
        <pc:chgData name="Roger Crawfis" userId="cae47c17a1b59b77" providerId="LiveId" clId="{E131B355-0B3E-432F-B88E-ECC52190C919}" dt="2021-09-02T14:39:35.731" v="396"/>
        <pc:sldMkLst>
          <pc:docMk/>
          <pc:sldMk cId="0" sldId="345"/>
        </pc:sldMkLst>
      </pc:sldChg>
      <pc:sldChg chg="add">
        <pc:chgData name="Roger Crawfis" userId="cae47c17a1b59b77" providerId="LiveId" clId="{E131B355-0B3E-432F-B88E-ECC52190C919}" dt="2021-09-02T14:39:35.731" v="396"/>
        <pc:sldMkLst>
          <pc:docMk/>
          <pc:sldMk cId="0" sldId="346"/>
        </pc:sldMkLst>
      </pc:sldChg>
      <pc:sldChg chg="addSp modSp add mod modAnim chgLayout">
        <pc:chgData name="Roger Crawfis" userId="cae47c17a1b59b77" providerId="LiveId" clId="{E131B355-0B3E-432F-B88E-ECC52190C919}" dt="2021-09-02T14:50:47.745" v="603"/>
        <pc:sldMkLst>
          <pc:docMk/>
          <pc:sldMk cId="0" sldId="347"/>
        </pc:sldMkLst>
        <pc:spChg chg="add mod">
          <ac:chgData name="Roger Crawfis" userId="cae47c17a1b59b77" providerId="LiveId" clId="{E131B355-0B3E-432F-B88E-ECC52190C919}" dt="2021-09-02T14:50:38.624" v="602" actId="20577"/>
          <ac:spMkLst>
            <pc:docMk/>
            <pc:sldMk cId="0" sldId="347"/>
            <ac:spMk id="2" creationId="{61E54655-00E5-4DAE-8729-B50DAAB8BC7D}"/>
          </ac:spMkLst>
        </pc:spChg>
        <pc:spChg chg="mod ord">
          <ac:chgData name="Roger Crawfis" userId="cae47c17a1b59b77" providerId="LiveId" clId="{E131B355-0B3E-432F-B88E-ECC52190C919}" dt="2021-09-02T14:49:07.044" v="532" actId="700"/>
          <ac:spMkLst>
            <pc:docMk/>
            <pc:sldMk cId="0" sldId="347"/>
            <ac:spMk id="18434" creationId="{9DF97B5C-67FD-4CAA-A7BC-3BC642F4A52A}"/>
          </ac:spMkLst>
        </pc:spChg>
        <pc:spChg chg="mod ord">
          <ac:chgData name="Roger Crawfis" userId="cae47c17a1b59b77" providerId="LiveId" clId="{E131B355-0B3E-432F-B88E-ECC52190C919}" dt="2021-09-02T14:49:07.044" v="532" actId="700"/>
          <ac:spMkLst>
            <pc:docMk/>
            <pc:sldMk cId="0" sldId="347"/>
            <ac:spMk id="18435" creationId="{99595800-7181-4993-B223-8801ED8C6007}"/>
          </ac:spMkLst>
        </pc:spChg>
      </pc:sldChg>
      <pc:sldChg chg="add">
        <pc:chgData name="Roger Crawfis" userId="cae47c17a1b59b77" providerId="LiveId" clId="{E131B355-0B3E-432F-B88E-ECC52190C919}" dt="2021-09-02T14:39:35.731" v="396"/>
        <pc:sldMkLst>
          <pc:docMk/>
          <pc:sldMk cId="0" sldId="348"/>
        </pc:sldMkLst>
      </pc:sldChg>
      <pc:sldChg chg="add">
        <pc:chgData name="Roger Crawfis" userId="cae47c17a1b59b77" providerId="LiveId" clId="{E131B355-0B3E-432F-B88E-ECC52190C919}" dt="2021-09-02T14:39:35.731" v="396"/>
        <pc:sldMkLst>
          <pc:docMk/>
          <pc:sldMk cId="0" sldId="349"/>
        </pc:sldMkLst>
      </pc:sldChg>
      <pc:sldChg chg="modSp add mod">
        <pc:chgData name="Roger Crawfis" userId="cae47c17a1b59b77" providerId="LiveId" clId="{E131B355-0B3E-432F-B88E-ECC52190C919}" dt="2021-09-02T16:03:17.692" v="695" actId="1076"/>
        <pc:sldMkLst>
          <pc:docMk/>
          <pc:sldMk cId="0" sldId="361"/>
        </pc:sldMkLst>
        <pc:spChg chg="mod">
          <ac:chgData name="Roger Crawfis" userId="cae47c17a1b59b77" providerId="LiveId" clId="{E131B355-0B3E-432F-B88E-ECC52190C919}" dt="2021-09-02T16:03:17.692" v="695" actId="1076"/>
          <ac:spMkLst>
            <pc:docMk/>
            <pc:sldMk cId="0" sldId="361"/>
            <ac:spMk id="4" creationId="{00000000-0000-0000-0000-000000000000}"/>
          </ac:spMkLst>
        </pc:spChg>
      </pc:sldChg>
      <pc:sldChg chg="modSp add mod">
        <pc:chgData name="Roger Crawfis" userId="cae47c17a1b59b77" providerId="LiveId" clId="{E131B355-0B3E-432F-B88E-ECC52190C919}" dt="2021-09-02T14:52:10.090" v="608" actId="27636"/>
        <pc:sldMkLst>
          <pc:docMk/>
          <pc:sldMk cId="0" sldId="362"/>
        </pc:sldMkLst>
        <pc:spChg chg="mod">
          <ac:chgData name="Roger Crawfis" userId="cae47c17a1b59b77" providerId="LiveId" clId="{E131B355-0B3E-432F-B88E-ECC52190C919}" dt="2021-09-02T14:52:10.090" v="608" actId="27636"/>
          <ac:spMkLst>
            <pc:docMk/>
            <pc:sldMk cId="0" sldId="362"/>
            <ac:spMk id="6" creationId="{0AD27EB1-CB01-45B0-ADBD-A2578AA99E91}"/>
          </ac:spMkLst>
        </pc:spChg>
      </pc:sldChg>
      <pc:sldChg chg="modSp add del mod chgLayout">
        <pc:chgData name="Roger Crawfis" userId="cae47c17a1b59b77" providerId="LiveId" clId="{E131B355-0B3E-432F-B88E-ECC52190C919}" dt="2021-09-02T16:07:05.060" v="737" actId="700"/>
        <pc:sldMkLst>
          <pc:docMk/>
          <pc:sldMk cId="0" sldId="363"/>
        </pc:sldMkLst>
        <pc:spChg chg="mod ord">
          <ac:chgData name="Roger Crawfis" userId="cae47c17a1b59b77" providerId="LiveId" clId="{E131B355-0B3E-432F-B88E-ECC52190C919}" dt="2021-09-02T16:07:05.060" v="737" actId="700"/>
          <ac:spMkLst>
            <pc:docMk/>
            <pc:sldMk cId="0" sldId="363"/>
            <ac:spMk id="27651" creationId="{00000000-0000-0000-0000-000000000000}"/>
          </ac:spMkLst>
        </pc:spChg>
        <pc:spChg chg="mod ord">
          <ac:chgData name="Roger Crawfis" userId="cae47c17a1b59b77" providerId="LiveId" clId="{E131B355-0B3E-432F-B88E-ECC52190C919}" dt="2021-09-02T16:07:05.060" v="737" actId="700"/>
          <ac:spMkLst>
            <pc:docMk/>
            <pc:sldMk cId="0" sldId="363"/>
            <ac:spMk id="27652" creationId="{00000000-0000-0000-0000-000000000000}"/>
          </ac:spMkLst>
        </pc:spChg>
      </pc:sldChg>
      <pc:sldChg chg="add">
        <pc:chgData name="Roger Crawfis" userId="cae47c17a1b59b77" providerId="LiveId" clId="{E131B355-0B3E-432F-B88E-ECC52190C919}" dt="2021-09-02T14:52:09.914" v="604"/>
        <pc:sldMkLst>
          <pc:docMk/>
          <pc:sldMk cId="0" sldId="364"/>
        </pc:sldMkLst>
      </pc:sldChg>
      <pc:sldChg chg="add">
        <pc:chgData name="Roger Crawfis" userId="cae47c17a1b59b77" providerId="LiveId" clId="{E131B355-0B3E-432F-B88E-ECC52190C919}" dt="2021-09-02T16:02:42.132" v="659"/>
        <pc:sldMkLst>
          <pc:docMk/>
          <pc:sldMk cId="0" sldId="365"/>
        </pc:sldMkLst>
      </pc:sldChg>
      <pc:sldChg chg="add">
        <pc:chgData name="Roger Crawfis" userId="cae47c17a1b59b77" providerId="LiveId" clId="{E131B355-0B3E-432F-B88E-ECC52190C919}" dt="2021-09-02T16:02:42.132" v="659"/>
        <pc:sldMkLst>
          <pc:docMk/>
          <pc:sldMk cId="0" sldId="367"/>
        </pc:sldMkLst>
      </pc:sldChg>
      <pc:sldChg chg="modSp add mod">
        <pc:chgData name="Roger Crawfis" userId="cae47c17a1b59b77" providerId="LiveId" clId="{E131B355-0B3E-432F-B88E-ECC52190C919}" dt="2021-09-02T14:52:10.077" v="606" actId="27636"/>
        <pc:sldMkLst>
          <pc:docMk/>
          <pc:sldMk cId="0" sldId="368"/>
        </pc:sldMkLst>
        <pc:spChg chg="mod">
          <ac:chgData name="Roger Crawfis" userId="cae47c17a1b59b77" providerId="LiveId" clId="{E131B355-0B3E-432F-B88E-ECC52190C919}" dt="2021-09-02T14:52:10.077" v="606" actId="27636"/>
          <ac:spMkLst>
            <pc:docMk/>
            <pc:sldMk cId="0" sldId="368"/>
            <ac:spMk id="198659" creationId="{45708C78-DAE3-4442-ABCA-89DB0F6DA27E}"/>
          </ac:spMkLst>
        </pc:spChg>
      </pc:sldChg>
      <pc:sldChg chg="modSp add mod">
        <pc:chgData name="Roger Crawfis" userId="cae47c17a1b59b77" providerId="LiveId" clId="{E131B355-0B3E-432F-B88E-ECC52190C919}" dt="2021-09-02T14:58:29.146" v="657" actId="113"/>
        <pc:sldMkLst>
          <pc:docMk/>
          <pc:sldMk cId="0" sldId="370"/>
        </pc:sldMkLst>
        <pc:spChg chg="mod">
          <ac:chgData name="Roger Crawfis" userId="cae47c17a1b59b77" providerId="LiveId" clId="{E131B355-0B3E-432F-B88E-ECC52190C919}" dt="2021-09-02T14:58:29.146" v="657" actId="113"/>
          <ac:spMkLst>
            <pc:docMk/>
            <pc:sldMk cId="0" sldId="370"/>
            <ac:spMk id="6" creationId="{2475517B-6CFF-4B13-A4B1-D3E1D26BB2D3}"/>
          </ac:spMkLst>
        </pc:spChg>
      </pc:sldChg>
      <pc:sldChg chg="add">
        <pc:chgData name="Roger Crawfis" userId="cae47c17a1b59b77" providerId="LiveId" clId="{E131B355-0B3E-432F-B88E-ECC52190C919}" dt="2021-09-02T14:52:09.914" v="604"/>
        <pc:sldMkLst>
          <pc:docMk/>
          <pc:sldMk cId="0" sldId="374"/>
        </pc:sldMkLst>
      </pc:sldChg>
      <pc:sldChg chg="modSp add mod">
        <pc:chgData name="Roger Crawfis" userId="cae47c17a1b59b77" providerId="LiveId" clId="{E131B355-0B3E-432F-B88E-ECC52190C919}" dt="2021-09-02T14:53:17.732" v="609" actId="313"/>
        <pc:sldMkLst>
          <pc:docMk/>
          <pc:sldMk cId="0" sldId="379"/>
        </pc:sldMkLst>
        <pc:spChg chg="mod">
          <ac:chgData name="Roger Crawfis" userId="cae47c17a1b59b77" providerId="LiveId" clId="{E131B355-0B3E-432F-B88E-ECC52190C919}" dt="2021-09-02T14:53:17.732" v="609" actId="313"/>
          <ac:spMkLst>
            <pc:docMk/>
            <pc:sldMk cId="0" sldId="379"/>
            <ac:spMk id="3" creationId="{38E87B8A-74A2-403D-9C6E-A29F9F7D809D}"/>
          </ac:spMkLst>
        </pc:spChg>
      </pc:sldChg>
      <pc:sldChg chg="modSp add mod chgLayout">
        <pc:chgData name="Roger Crawfis" userId="cae47c17a1b59b77" providerId="LiveId" clId="{E131B355-0B3E-432F-B88E-ECC52190C919}" dt="2021-09-02T14:54:08.515" v="612" actId="1076"/>
        <pc:sldMkLst>
          <pc:docMk/>
          <pc:sldMk cId="0" sldId="380"/>
        </pc:sldMkLst>
        <pc:spChg chg="mod">
          <ac:chgData name="Roger Crawfis" userId="cae47c17a1b59b77" providerId="LiveId" clId="{E131B355-0B3E-432F-B88E-ECC52190C919}" dt="2021-09-02T14:54:08.515" v="612" actId="1076"/>
          <ac:spMkLst>
            <pc:docMk/>
            <pc:sldMk cId="0" sldId="380"/>
            <ac:spMk id="5122" creationId="{D28B32BE-E6EA-4F74-90C0-23E9A1FFA57B}"/>
          </ac:spMkLst>
        </pc:spChg>
        <pc:spChg chg="mod">
          <ac:chgData name="Roger Crawfis" userId="cae47c17a1b59b77" providerId="LiveId" clId="{E131B355-0B3E-432F-B88E-ECC52190C919}" dt="2021-09-02T14:54:03.320" v="611" actId="1076"/>
          <ac:spMkLst>
            <pc:docMk/>
            <pc:sldMk cId="0" sldId="380"/>
            <ac:spMk id="5123" creationId="{B9988233-D911-45EC-BFB9-B3D1A1238225}"/>
          </ac:spMkLst>
        </pc:spChg>
        <pc:spChg chg="mod ord">
          <ac:chgData name="Roger Crawfis" userId="cae47c17a1b59b77" providerId="LiveId" clId="{E131B355-0B3E-432F-B88E-ECC52190C919}" dt="2021-09-02T14:53:56.674" v="610" actId="700"/>
          <ac:spMkLst>
            <pc:docMk/>
            <pc:sldMk cId="0" sldId="380"/>
            <ac:spMk id="5124" creationId="{D26B3334-E534-4054-B476-DF25CA7B3513}"/>
          </ac:spMkLst>
        </pc:spChg>
        <pc:spChg chg="mod ord">
          <ac:chgData name="Roger Crawfis" userId="cae47c17a1b59b77" providerId="LiveId" clId="{E131B355-0B3E-432F-B88E-ECC52190C919}" dt="2021-09-02T14:53:56.674" v="610" actId="700"/>
          <ac:spMkLst>
            <pc:docMk/>
            <pc:sldMk cId="0" sldId="380"/>
            <ac:spMk id="5125" creationId="{95D7C234-1451-46A0-8C55-7C2B9929BB01}"/>
          </ac:spMkLst>
        </pc:spChg>
        <pc:spChg chg="mod ord">
          <ac:chgData name="Roger Crawfis" userId="cae47c17a1b59b77" providerId="LiveId" clId="{E131B355-0B3E-432F-B88E-ECC52190C919}" dt="2021-09-02T14:53:56.674" v="610" actId="700"/>
          <ac:spMkLst>
            <pc:docMk/>
            <pc:sldMk cId="0" sldId="380"/>
            <ac:spMk id="5126" creationId="{9F70E95F-0158-4426-9640-D23618D69490}"/>
          </ac:spMkLst>
        </pc:spChg>
      </pc:sldChg>
      <pc:sldChg chg="modSp add mod">
        <pc:chgData name="Roger Crawfis" userId="cae47c17a1b59b77" providerId="LiveId" clId="{E131B355-0B3E-432F-B88E-ECC52190C919}" dt="2021-09-02T14:56:33.027" v="651" actId="14100"/>
        <pc:sldMkLst>
          <pc:docMk/>
          <pc:sldMk cId="1396275587" sldId="381"/>
        </pc:sldMkLst>
        <pc:spChg chg="mod">
          <ac:chgData name="Roger Crawfis" userId="cae47c17a1b59b77" providerId="LiveId" clId="{E131B355-0B3E-432F-B88E-ECC52190C919}" dt="2021-09-02T14:56:33.027" v="651" actId="14100"/>
          <ac:spMkLst>
            <pc:docMk/>
            <pc:sldMk cId="1396275587" sldId="381"/>
            <ac:spMk id="5122" creationId="{D28B32BE-E6EA-4F74-90C0-23E9A1FFA57B}"/>
          </ac:spMkLst>
        </pc:spChg>
        <pc:spChg chg="mod">
          <ac:chgData name="Roger Crawfis" userId="cae47c17a1b59b77" providerId="LiveId" clId="{E131B355-0B3E-432F-B88E-ECC52190C919}" dt="2021-09-02T14:55:15.101" v="615" actId="947"/>
          <ac:spMkLst>
            <pc:docMk/>
            <pc:sldMk cId="1396275587" sldId="381"/>
            <ac:spMk id="5125" creationId="{95D7C234-1451-46A0-8C55-7C2B9929BB01}"/>
          </ac:spMkLst>
        </pc:spChg>
        <pc:spChg chg="mod">
          <ac:chgData name="Roger Crawfis" userId="cae47c17a1b59b77" providerId="LiveId" clId="{E131B355-0B3E-432F-B88E-ECC52190C919}" dt="2021-09-02T14:56:17.798" v="650" actId="20577"/>
          <ac:spMkLst>
            <pc:docMk/>
            <pc:sldMk cId="1396275587" sldId="381"/>
            <ac:spMk id="5126" creationId="{9F70E95F-0158-4426-9640-D23618D69490}"/>
          </ac:spMkLst>
        </pc:spChg>
      </pc:sldChg>
      <pc:sldChg chg="modSp add mod">
        <pc:chgData name="Roger Crawfis" userId="cae47c17a1b59b77" providerId="LiveId" clId="{E131B355-0B3E-432F-B88E-ECC52190C919}" dt="2021-09-02T16:04:13.755" v="700" actId="113"/>
        <pc:sldMkLst>
          <pc:docMk/>
          <pc:sldMk cId="0" sldId="382"/>
        </pc:sldMkLst>
        <pc:spChg chg="mod">
          <ac:chgData name="Roger Crawfis" userId="cae47c17a1b59b77" providerId="LiveId" clId="{E131B355-0B3E-432F-B88E-ECC52190C919}" dt="2021-09-02T16:04:13.755" v="700" actId="113"/>
          <ac:spMkLst>
            <pc:docMk/>
            <pc:sldMk cId="0" sldId="382"/>
            <ac:spMk id="3" creationId="{00000000-0000-0000-0000-000000000000}"/>
          </ac:spMkLst>
        </pc:spChg>
        <pc:spChg chg="mod">
          <ac:chgData name="Roger Crawfis" userId="cae47c17a1b59b77" providerId="LiveId" clId="{E131B355-0B3E-432F-B88E-ECC52190C919}" dt="2021-09-02T16:04:03.754" v="698" actId="20577"/>
          <ac:spMkLst>
            <pc:docMk/>
            <pc:sldMk cId="0" sldId="382"/>
            <ac:spMk id="21509" creationId="{00000000-0000-0000-0000-000000000000}"/>
          </ac:spMkLst>
        </pc:spChg>
      </pc:sldChg>
      <pc:sldChg chg="add">
        <pc:chgData name="Roger Crawfis" userId="cae47c17a1b59b77" providerId="LiveId" clId="{E131B355-0B3E-432F-B88E-ECC52190C919}" dt="2021-09-02T16:02:42.132" v="659"/>
        <pc:sldMkLst>
          <pc:docMk/>
          <pc:sldMk cId="0" sldId="383"/>
        </pc:sldMkLst>
      </pc:sldChg>
      <pc:sldChg chg="add">
        <pc:chgData name="Roger Crawfis" userId="cae47c17a1b59b77" providerId="LiveId" clId="{E131B355-0B3E-432F-B88E-ECC52190C919}" dt="2021-09-02T16:02:42.132" v="659"/>
        <pc:sldMkLst>
          <pc:docMk/>
          <pc:sldMk cId="0" sldId="384"/>
        </pc:sldMkLst>
      </pc:sldChg>
      <pc:sldChg chg="addSp delSp modSp new mod">
        <pc:chgData name="Roger Crawfis" userId="cae47c17a1b59b77" providerId="LiveId" clId="{E131B355-0B3E-432F-B88E-ECC52190C919}" dt="2021-09-02T16:26:22.595" v="814" actId="20577"/>
        <pc:sldMkLst>
          <pc:docMk/>
          <pc:sldMk cId="1011166226" sldId="385"/>
        </pc:sldMkLst>
        <pc:spChg chg="mod">
          <ac:chgData name="Roger Crawfis" userId="cae47c17a1b59b77" providerId="LiveId" clId="{E131B355-0B3E-432F-B88E-ECC52190C919}" dt="2021-09-02T16:26:22.595" v="814" actId="20577"/>
          <ac:spMkLst>
            <pc:docMk/>
            <pc:sldMk cId="1011166226" sldId="385"/>
            <ac:spMk id="2" creationId="{3EFE8737-2244-4E81-AD90-CD6603A0CE38}"/>
          </ac:spMkLst>
        </pc:spChg>
        <pc:spChg chg="add del mod">
          <ac:chgData name="Roger Crawfis" userId="cae47c17a1b59b77" providerId="LiveId" clId="{E131B355-0B3E-432F-B88E-ECC52190C919}" dt="2021-09-02T16:25:53.393" v="805" actId="122"/>
          <ac:spMkLst>
            <pc:docMk/>
            <pc:sldMk cId="1011166226" sldId="385"/>
            <ac:spMk id="3" creationId="{DCDDDAB0-A74A-47D9-AC1E-144F3290DD51}"/>
          </ac:spMkLst>
        </pc:spChg>
        <pc:spChg chg="add del mod">
          <ac:chgData name="Roger Crawfis" userId="cae47c17a1b59b77" providerId="LiveId" clId="{E131B355-0B3E-432F-B88E-ECC52190C919}" dt="2021-09-02T16:24:15.038" v="774"/>
          <ac:spMkLst>
            <pc:docMk/>
            <pc:sldMk cId="1011166226" sldId="385"/>
            <ac:spMk id="4" creationId="{7544AFD4-D50E-46FD-A13F-4EC53BEBA0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B28170F3-AA36-4B1B-8FEE-526D6D64CF94}" type="slidenum">
              <a:rPr lang="en-US"/>
              <a:pPr>
                <a:defRPr/>
              </a:pPr>
              <a:t>‹#›</a:t>
            </a:fld>
            <a:endParaRPr lang="en-US"/>
          </a:p>
        </p:txBody>
      </p:sp>
    </p:spTree>
    <p:extLst>
      <p:ext uri="{BB962C8B-B14F-4D97-AF65-F5344CB8AC3E}">
        <p14:creationId xmlns:p14="http://schemas.microsoft.com/office/powerpoint/2010/main" val="960986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15FD162F-E4EF-479A-87C8-4186E257D8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C84611-8DD9-4F76-9BAF-60E1FD275607}" type="slidenum">
              <a:rPr lang="en-US" altLang="en-US"/>
              <a:pPr/>
              <a:t>6</a:t>
            </a:fld>
            <a:endParaRPr lang="en-US" altLang="en-US"/>
          </a:p>
        </p:txBody>
      </p:sp>
      <p:sp>
        <p:nvSpPr>
          <p:cNvPr id="16387" name="Rectangle 7">
            <a:extLst>
              <a:ext uri="{FF2B5EF4-FFF2-40B4-BE49-F238E27FC236}">
                <a16:creationId xmlns:a16="http://schemas.microsoft.com/office/drawing/2014/main" id="{CF66C6AB-E574-4CC8-92A6-09110ED43241}"/>
              </a:ext>
            </a:extLst>
          </p:cNvPr>
          <p:cNvSpPr txBox="1">
            <a:spLocks noGrp="1" noChangeArrowheads="1"/>
          </p:cNvSpPr>
          <p:nvPr/>
        </p:nvSpPr>
        <p:spPr bwMode="auto">
          <a:xfrm>
            <a:off x="3970338" y="8772525"/>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DCE895D-8D98-487F-AFD2-2CE45311C043}" type="slidenum">
              <a:rPr lang="cs-CZ" altLang="en-US" sz="1200"/>
              <a:pPr algn="r" eaLnBrk="1" hangingPunct="1"/>
              <a:t>6</a:t>
            </a:fld>
            <a:endParaRPr lang="cs-CZ" altLang="en-US" sz="1200"/>
          </a:p>
        </p:txBody>
      </p:sp>
      <p:sp>
        <p:nvSpPr>
          <p:cNvPr id="16388" name="Rectangle 2">
            <a:extLst>
              <a:ext uri="{FF2B5EF4-FFF2-40B4-BE49-F238E27FC236}">
                <a16:creationId xmlns:a16="http://schemas.microsoft.com/office/drawing/2014/main" id="{AC43A4DF-2E99-48FA-B492-4EBAA3B7CEDC}"/>
              </a:ext>
            </a:extLst>
          </p:cNvPr>
          <p:cNvSpPr>
            <a:spLocks noRot="1" noChangeArrowheads="1" noTextEdit="1"/>
          </p:cNvSpPr>
          <p:nvPr>
            <p:ph type="sldImg"/>
          </p:nvPr>
        </p:nvSpPr>
        <p:spPr>
          <a:ln/>
        </p:spPr>
      </p:sp>
      <p:sp>
        <p:nvSpPr>
          <p:cNvPr id="16389" name="Rectangle 3">
            <a:extLst>
              <a:ext uri="{FF2B5EF4-FFF2-40B4-BE49-F238E27FC236}">
                <a16:creationId xmlns:a16="http://schemas.microsoft.com/office/drawing/2014/main" id="{B688E326-3D06-4389-9A05-816FB36008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EE808C43-EA93-4687-99BB-E1F02E3A3D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66124E-2774-4976-9043-F40536869020}" type="slidenum">
              <a:rPr lang="en-US" altLang="en-US"/>
              <a:pPr/>
              <a:t>17</a:t>
            </a:fld>
            <a:endParaRPr lang="en-US" altLang="en-US"/>
          </a:p>
        </p:txBody>
      </p:sp>
      <p:sp>
        <p:nvSpPr>
          <p:cNvPr id="29699" name="Rectangle 2">
            <a:extLst>
              <a:ext uri="{FF2B5EF4-FFF2-40B4-BE49-F238E27FC236}">
                <a16:creationId xmlns:a16="http://schemas.microsoft.com/office/drawing/2014/main" id="{13F51059-5EED-4F03-9441-844717FC4C74}"/>
              </a:ext>
            </a:extLst>
          </p:cNvPr>
          <p:cNvSpPr>
            <a:spLocks noRot="1" noChangeArrowheads="1" noTextEdit="1"/>
          </p:cNvSpPr>
          <p:nvPr>
            <p:ph type="sldImg"/>
          </p:nvPr>
        </p:nvSpPr>
        <p:spPr>
          <a:ln/>
        </p:spPr>
      </p:sp>
      <p:sp>
        <p:nvSpPr>
          <p:cNvPr id="29700" name="Rectangle 3">
            <a:extLst>
              <a:ext uri="{FF2B5EF4-FFF2-40B4-BE49-F238E27FC236}">
                <a16:creationId xmlns:a16="http://schemas.microsoft.com/office/drawing/2014/main" id="{DA8B93D4-1C81-4C67-B1AB-1C9B91466F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3B527ED-F23F-4959-990C-5B5C3F5877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300F16-44D3-4DEA-81F2-59B58BA6C0EF}" type="slidenum">
              <a:rPr lang="en-US" altLang="en-US"/>
              <a:pPr/>
              <a:t>18</a:t>
            </a:fld>
            <a:endParaRPr lang="en-US" altLang="en-US"/>
          </a:p>
        </p:txBody>
      </p:sp>
      <p:sp>
        <p:nvSpPr>
          <p:cNvPr id="30723" name="Rectangle 2">
            <a:extLst>
              <a:ext uri="{FF2B5EF4-FFF2-40B4-BE49-F238E27FC236}">
                <a16:creationId xmlns:a16="http://schemas.microsoft.com/office/drawing/2014/main" id="{75B83CA5-D0B8-40D5-81F4-2A28FB74EF7D}"/>
              </a:ext>
            </a:extLst>
          </p:cNvPr>
          <p:cNvSpPr>
            <a:spLocks noRot="1" noChangeArrowheads="1" noTextEdit="1"/>
          </p:cNvSpPr>
          <p:nvPr>
            <p:ph type="sldImg"/>
          </p:nvPr>
        </p:nvSpPr>
        <p:spPr>
          <a:ln/>
        </p:spPr>
      </p:sp>
      <p:sp>
        <p:nvSpPr>
          <p:cNvPr id="30724" name="Rectangle 3">
            <a:extLst>
              <a:ext uri="{FF2B5EF4-FFF2-40B4-BE49-F238E27FC236}">
                <a16:creationId xmlns:a16="http://schemas.microsoft.com/office/drawing/2014/main" id="{CADCC8FF-C24C-4829-97C1-6BEA8A50CC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C22FFA6-D9BE-441E-8EC3-1FBC64FE4312}"/>
              </a:ext>
            </a:extLst>
          </p:cNvPr>
          <p:cNvSpPr>
            <a:spLocks noGrp="1" noRot="1" noChangeAspect="1" noTextEdit="1"/>
          </p:cNvSpPr>
          <p:nvPr>
            <p:ph type="sldImg"/>
          </p:nvPr>
        </p:nvSpPr>
        <p:spPr>
          <a:ln/>
        </p:spPr>
      </p:sp>
      <p:sp>
        <p:nvSpPr>
          <p:cNvPr id="31747" name="Notes Placeholder 2">
            <a:extLst>
              <a:ext uri="{FF2B5EF4-FFF2-40B4-BE49-F238E27FC236}">
                <a16:creationId xmlns:a16="http://schemas.microsoft.com/office/drawing/2014/main" id="{C0412DD0-50F1-467D-8982-12B6DA83597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B273748A-FBAB-4CA4-AA69-8A296DDB5D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E4894F3-DA21-43A8-A285-831F4C906D3C}" type="slidenum">
              <a:rPr lang="en-US" altLang="en-US"/>
              <a:pPr/>
              <a:t>19</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3AA72DD8-D038-486B-9EA3-1E205E005C6E}"/>
              </a:ext>
            </a:extLst>
          </p:cNvPr>
          <p:cNvSpPr>
            <a:spLocks noGrp="1" noRot="1" noChangeAspect="1" noTextEdit="1"/>
          </p:cNvSpPr>
          <p:nvPr>
            <p:ph type="sldImg"/>
          </p:nvPr>
        </p:nvSpPr>
        <p:spPr>
          <a:ln/>
        </p:spPr>
      </p:sp>
      <p:sp>
        <p:nvSpPr>
          <p:cNvPr id="32771" name="Notes Placeholder 2">
            <a:extLst>
              <a:ext uri="{FF2B5EF4-FFF2-40B4-BE49-F238E27FC236}">
                <a16:creationId xmlns:a16="http://schemas.microsoft.com/office/drawing/2014/main" id="{C0A25B3C-BAD4-4F26-92B3-9247D970B3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2772" name="Slide Number Placeholder 3">
            <a:extLst>
              <a:ext uri="{FF2B5EF4-FFF2-40B4-BE49-F238E27FC236}">
                <a16:creationId xmlns:a16="http://schemas.microsoft.com/office/drawing/2014/main" id="{7F3B0E5E-CA26-493E-A455-B225C00679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43016D-98B5-4CA8-9250-F271806BE2D6}" type="slidenum">
              <a:rPr lang="en-US" altLang="en-US"/>
              <a:pPr/>
              <a:t>20</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F29ACAD2-CE87-4581-806D-43B3057A2370}"/>
              </a:ext>
            </a:extLst>
          </p:cNvPr>
          <p:cNvSpPr>
            <a:spLocks noGrp="1" noRot="1" noChangeAspect="1" noTextEdit="1"/>
          </p:cNvSpPr>
          <p:nvPr>
            <p:ph type="sldImg"/>
          </p:nvPr>
        </p:nvSpPr>
        <p:spPr>
          <a:ln/>
        </p:spPr>
      </p:sp>
      <p:sp>
        <p:nvSpPr>
          <p:cNvPr id="33795" name="Notes Placeholder 2">
            <a:extLst>
              <a:ext uri="{FF2B5EF4-FFF2-40B4-BE49-F238E27FC236}">
                <a16:creationId xmlns:a16="http://schemas.microsoft.com/office/drawing/2014/main" id="{8E1601F7-ED05-4EE9-A516-D6C6E4E55C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BCB943AB-F6D3-44C2-8D65-458F7D7FF6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EBB79C-84DF-4EF4-BD18-99810036F9C1}" type="slidenum">
              <a:rPr lang="en-US" altLang="en-US"/>
              <a:pPr/>
              <a:t>21</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59B3D770-FE4A-49ED-816D-FCD5914557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49E6D9-FB7E-4533-94F3-93EB16F0383F}" type="slidenum">
              <a:rPr lang="en-US" altLang="en-US"/>
              <a:pPr/>
              <a:t>22</a:t>
            </a:fld>
            <a:endParaRPr lang="en-US" altLang="en-US"/>
          </a:p>
        </p:txBody>
      </p:sp>
      <p:sp>
        <p:nvSpPr>
          <p:cNvPr id="34819" name="Rectangle 2">
            <a:extLst>
              <a:ext uri="{FF2B5EF4-FFF2-40B4-BE49-F238E27FC236}">
                <a16:creationId xmlns:a16="http://schemas.microsoft.com/office/drawing/2014/main" id="{7416C3AD-2854-4D20-AB5C-E1D528580076}"/>
              </a:ext>
            </a:extLst>
          </p:cNvPr>
          <p:cNvSpPr>
            <a:spLocks noRot="1" noChangeArrowheads="1" noTextEdit="1"/>
          </p:cNvSpPr>
          <p:nvPr>
            <p:ph type="sldImg"/>
          </p:nvPr>
        </p:nvSpPr>
        <p:spPr>
          <a:ln/>
        </p:spPr>
      </p:sp>
      <p:sp>
        <p:nvSpPr>
          <p:cNvPr id="34820" name="Rectangle 3">
            <a:extLst>
              <a:ext uri="{FF2B5EF4-FFF2-40B4-BE49-F238E27FC236}">
                <a16:creationId xmlns:a16="http://schemas.microsoft.com/office/drawing/2014/main" id="{91614C46-A222-445A-9DA8-4B627EC908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CB75CB51-8722-4B6E-BB77-2FE84BA1D0C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B8FD19-98C8-4DC9-A0A0-4C56727ECC2F}" type="slidenum">
              <a:rPr lang="en-US" altLang="en-US"/>
              <a:pPr/>
              <a:t>23</a:t>
            </a:fld>
            <a:endParaRPr lang="en-US" altLang="en-US"/>
          </a:p>
        </p:txBody>
      </p:sp>
      <p:sp>
        <p:nvSpPr>
          <p:cNvPr id="35843" name="Rectangle 2">
            <a:extLst>
              <a:ext uri="{FF2B5EF4-FFF2-40B4-BE49-F238E27FC236}">
                <a16:creationId xmlns:a16="http://schemas.microsoft.com/office/drawing/2014/main" id="{64E01B64-6244-43BF-8474-072E75F9C058}"/>
              </a:ext>
            </a:extLst>
          </p:cNvPr>
          <p:cNvSpPr>
            <a:spLocks noRot="1" noChangeArrowheads="1" noTextEdit="1"/>
          </p:cNvSpPr>
          <p:nvPr>
            <p:ph type="sldImg"/>
          </p:nvPr>
        </p:nvSpPr>
        <p:spPr>
          <a:ln/>
        </p:spPr>
      </p:sp>
      <p:sp>
        <p:nvSpPr>
          <p:cNvPr id="35844" name="Rectangle 3">
            <a:extLst>
              <a:ext uri="{FF2B5EF4-FFF2-40B4-BE49-F238E27FC236}">
                <a16:creationId xmlns:a16="http://schemas.microsoft.com/office/drawing/2014/main" id="{53CE3B6A-117C-4E7F-BB18-50BDBE5E1E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6CDD190-9E20-4458-B352-AEDC06BEA0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6EEB74-CA99-4914-B7DF-CD798B32DC1F}" type="slidenum">
              <a:rPr lang="en-US" altLang="en-US"/>
              <a:pPr/>
              <a:t>24</a:t>
            </a:fld>
            <a:endParaRPr lang="en-US" altLang="en-US"/>
          </a:p>
        </p:txBody>
      </p:sp>
      <p:sp>
        <p:nvSpPr>
          <p:cNvPr id="36867" name="Rectangle 2">
            <a:extLst>
              <a:ext uri="{FF2B5EF4-FFF2-40B4-BE49-F238E27FC236}">
                <a16:creationId xmlns:a16="http://schemas.microsoft.com/office/drawing/2014/main" id="{960E1F22-280F-41A1-B9D9-8AE5135D8003}"/>
              </a:ext>
            </a:extLst>
          </p:cNvPr>
          <p:cNvSpPr>
            <a:spLocks noRot="1" noChangeArrowheads="1" noTextEdit="1"/>
          </p:cNvSpPr>
          <p:nvPr>
            <p:ph type="sldImg"/>
          </p:nvPr>
        </p:nvSpPr>
        <p:spPr>
          <a:ln/>
        </p:spPr>
      </p:sp>
      <p:sp>
        <p:nvSpPr>
          <p:cNvPr id="36868" name="Rectangle 3">
            <a:extLst>
              <a:ext uri="{FF2B5EF4-FFF2-40B4-BE49-F238E27FC236}">
                <a16:creationId xmlns:a16="http://schemas.microsoft.com/office/drawing/2014/main" id="{BA62EFAC-7F21-478A-A2F2-D374038F29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879F03C8-E265-4E7D-94F1-0D4B54C64A0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C4874E-E6B4-41B3-93FE-D85C4C79732B}" type="slidenum">
              <a:rPr lang="en-US" altLang="en-US"/>
              <a:pPr/>
              <a:t>25</a:t>
            </a:fld>
            <a:endParaRPr lang="en-US" altLang="en-US"/>
          </a:p>
        </p:txBody>
      </p:sp>
      <p:sp>
        <p:nvSpPr>
          <p:cNvPr id="37891" name="Rectangle 2">
            <a:extLst>
              <a:ext uri="{FF2B5EF4-FFF2-40B4-BE49-F238E27FC236}">
                <a16:creationId xmlns:a16="http://schemas.microsoft.com/office/drawing/2014/main" id="{261D6D56-9E67-4F2E-A4BC-A77E93A07E0E}"/>
              </a:ext>
            </a:extLst>
          </p:cNvPr>
          <p:cNvSpPr>
            <a:spLocks noRot="1" noChangeArrowheads="1" noTextEdit="1"/>
          </p:cNvSpPr>
          <p:nvPr>
            <p:ph type="sldImg"/>
          </p:nvPr>
        </p:nvSpPr>
        <p:spPr>
          <a:ln/>
        </p:spPr>
      </p:sp>
      <p:sp>
        <p:nvSpPr>
          <p:cNvPr id="37892" name="Rectangle 3">
            <a:extLst>
              <a:ext uri="{FF2B5EF4-FFF2-40B4-BE49-F238E27FC236}">
                <a16:creationId xmlns:a16="http://schemas.microsoft.com/office/drawing/2014/main" id="{9C3F0CAD-AC90-4456-8AE1-B64368A086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81A16B1C-E198-42D8-B25F-E09857777FB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0ADFC9-D7A2-4A98-84D8-88B6B6545DCD}" type="slidenum">
              <a:rPr lang="en-US" altLang="en-US"/>
              <a:pPr/>
              <a:t>26</a:t>
            </a:fld>
            <a:endParaRPr lang="en-US" altLang="en-US"/>
          </a:p>
        </p:txBody>
      </p:sp>
      <p:sp>
        <p:nvSpPr>
          <p:cNvPr id="38915" name="Rectangle 2">
            <a:extLst>
              <a:ext uri="{FF2B5EF4-FFF2-40B4-BE49-F238E27FC236}">
                <a16:creationId xmlns:a16="http://schemas.microsoft.com/office/drawing/2014/main" id="{702BD9A1-1696-473E-A985-4AC81D1FE155}"/>
              </a:ext>
            </a:extLst>
          </p:cNvPr>
          <p:cNvSpPr>
            <a:spLocks noRot="1" noChangeArrowheads="1" noTextEdit="1"/>
          </p:cNvSpPr>
          <p:nvPr>
            <p:ph type="sldImg"/>
          </p:nvPr>
        </p:nvSpPr>
        <p:spPr>
          <a:ln/>
        </p:spPr>
      </p:sp>
      <p:sp>
        <p:nvSpPr>
          <p:cNvPr id="38916" name="Rectangle 3">
            <a:extLst>
              <a:ext uri="{FF2B5EF4-FFF2-40B4-BE49-F238E27FC236}">
                <a16:creationId xmlns:a16="http://schemas.microsoft.com/office/drawing/2014/main" id="{913E24E7-2F51-4E9D-A0A1-E1CDDEB286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F929DDCE-5819-4837-B2B3-4DAF41A5F9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C5CB26-9BBE-4268-9C76-21DACCC18939}" type="slidenum">
              <a:rPr lang="en-US" altLang="en-US"/>
              <a:pPr/>
              <a:t>7</a:t>
            </a:fld>
            <a:endParaRPr lang="en-US" altLang="en-US"/>
          </a:p>
        </p:txBody>
      </p:sp>
      <p:sp>
        <p:nvSpPr>
          <p:cNvPr id="17411" name="Rectangle 7">
            <a:extLst>
              <a:ext uri="{FF2B5EF4-FFF2-40B4-BE49-F238E27FC236}">
                <a16:creationId xmlns:a16="http://schemas.microsoft.com/office/drawing/2014/main" id="{4CDC2371-ABD4-49D8-8D8F-99A501D47D09}"/>
              </a:ext>
            </a:extLst>
          </p:cNvPr>
          <p:cNvSpPr txBox="1">
            <a:spLocks noGrp="1" noChangeArrowheads="1"/>
          </p:cNvSpPr>
          <p:nvPr/>
        </p:nvSpPr>
        <p:spPr bwMode="auto">
          <a:xfrm>
            <a:off x="3970338" y="8772525"/>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9C5AFC0-FC1E-4AE2-98C1-BE702064B7A6}" type="slidenum">
              <a:rPr lang="cs-CZ" altLang="en-US" sz="1200"/>
              <a:pPr algn="r" eaLnBrk="1" hangingPunct="1"/>
              <a:t>7</a:t>
            </a:fld>
            <a:endParaRPr lang="cs-CZ" altLang="en-US" sz="1200"/>
          </a:p>
        </p:txBody>
      </p:sp>
      <p:sp>
        <p:nvSpPr>
          <p:cNvPr id="17412" name="Rectangle 2">
            <a:extLst>
              <a:ext uri="{FF2B5EF4-FFF2-40B4-BE49-F238E27FC236}">
                <a16:creationId xmlns:a16="http://schemas.microsoft.com/office/drawing/2014/main" id="{3215AB9B-ECB0-4CBA-B071-3D75C42C74E9}"/>
              </a:ext>
            </a:extLst>
          </p:cNvPr>
          <p:cNvSpPr>
            <a:spLocks noRot="1" noChangeArrowheads="1" noTextEdit="1"/>
          </p:cNvSpPr>
          <p:nvPr>
            <p:ph type="sldImg"/>
          </p:nvPr>
        </p:nvSpPr>
        <p:spPr>
          <a:ln/>
        </p:spPr>
      </p:sp>
      <p:sp>
        <p:nvSpPr>
          <p:cNvPr id="17413" name="Rectangle 3">
            <a:extLst>
              <a:ext uri="{FF2B5EF4-FFF2-40B4-BE49-F238E27FC236}">
                <a16:creationId xmlns:a16="http://schemas.microsoft.com/office/drawing/2014/main" id="{85009C37-5947-4D4E-91D7-9EB23C54B7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32DEFCC8-20F1-4AF4-B396-6EADA6399C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94301B-678F-4C2B-9911-B0661ED95D82}" type="slidenum">
              <a:rPr lang="en-US" altLang="en-US"/>
              <a:pPr/>
              <a:t>27</a:t>
            </a:fld>
            <a:endParaRPr lang="en-US" altLang="en-US"/>
          </a:p>
        </p:txBody>
      </p:sp>
      <p:sp>
        <p:nvSpPr>
          <p:cNvPr id="39939" name="Rectangle 2">
            <a:extLst>
              <a:ext uri="{FF2B5EF4-FFF2-40B4-BE49-F238E27FC236}">
                <a16:creationId xmlns:a16="http://schemas.microsoft.com/office/drawing/2014/main" id="{087A8B23-B256-43F8-B094-412BD27F9657}"/>
              </a:ext>
            </a:extLst>
          </p:cNvPr>
          <p:cNvSpPr>
            <a:spLocks noRot="1" noChangeArrowheads="1" noTextEdit="1"/>
          </p:cNvSpPr>
          <p:nvPr>
            <p:ph type="sldImg"/>
          </p:nvPr>
        </p:nvSpPr>
        <p:spPr>
          <a:ln/>
        </p:spPr>
      </p:sp>
      <p:sp>
        <p:nvSpPr>
          <p:cNvPr id="39940" name="Rectangle 3">
            <a:extLst>
              <a:ext uri="{FF2B5EF4-FFF2-40B4-BE49-F238E27FC236}">
                <a16:creationId xmlns:a16="http://schemas.microsoft.com/office/drawing/2014/main" id="{345D34F4-E142-48AF-B87E-F23AABA41A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C9A65954-A28C-4952-80F0-DF66B0C07CED}"/>
              </a:ext>
            </a:extLst>
          </p:cNvPr>
          <p:cNvSpPr>
            <a:spLocks noGrp="1" noRot="1" noChangeAspect="1" noTextEdit="1"/>
          </p:cNvSpPr>
          <p:nvPr>
            <p:ph type="sldImg"/>
          </p:nvPr>
        </p:nvSpPr>
        <p:spPr>
          <a:ln/>
        </p:spPr>
      </p:sp>
      <p:sp>
        <p:nvSpPr>
          <p:cNvPr id="40963" name="Notes Placeholder 2">
            <a:extLst>
              <a:ext uri="{FF2B5EF4-FFF2-40B4-BE49-F238E27FC236}">
                <a16:creationId xmlns:a16="http://schemas.microsoft.com/office/drawing/2014/main" id="{AADA7DC0-BA03-40F6-9BB7-F2D3F18F2C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40964" name="Slide Number Placeholder 3">
            <a:extLst>
              <a:ext uri="{FF2B5EF4-FFF2-40B4-BE49-F238E27FC236}">
                <a16:creationId xmlns:a16="http://schemas.microsoft.com/office/drawing/2014/main" id="{992F7E3D-E084-46C1-9CC1-E87BF35231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C65DAE-6029-4C70-A7D6-051E7C2B6659}" type="slidenum">
              <a:rPr lang="en-US" altLang="en-US"/>
              <a:pPr/>
              <a:t>28</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6ABF68F-36C2-4363-A457-E336D64F2C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8F646E2-4259-4456-8282-95E88047F5F0}" type="slidenum">
              <a:rPr lang="en-US" altLang="en-US"/>
              <a:pPr/>
              <a:t>34</a:t>
            </a:fld>
            <a:endParaRPr lang="en-US" altLang="en-US"/>
          </a:p>
        </p:txBody>
      </p:sp>
      <p:sp>
        <p:nvSpPr>
          <p:cNvPr id="16387" name="Rectangle 2">
            <a:extLst>
              <a:ext uri="{FF2B5EF4-FFF2-40B4-BE49-F238E27FC236}">
                <a16:creationId xmlns:a16="http://schemas.microsoft.com/office/drawing/2014/main" id="{AC92DDE5-D326-48A7-9C6F-E1DF70B68095}"/>
              </a:ext>
            </a:extLst>
          </p:cNvPr>
          <p:cNvSpPr>
            <a:spLocks noRot="1" noChangeArrowheads="1" noTextEdit="1"/>
          </p:cNvSpPr>
          <p:nvPr>
            <p:ph type="sldImg"/>
          </p:nvPr>
        </p:nvSpPr>
        <p:spPr>
          <a:ln/>
        </p:spPr>
      </p:sp>
      <p:sp>
        <p:nvSpPr>
          <p:cNvPr id="16388" name="Rectangle 3">
            <a:extLst>
              <a:ext uri="{FF2B5EF4-FFF2-40B4-BE49-F238E27FC236}">
                <a16:creationId xmlns:a16="http://schemas.microsoft.com/office/drawing/2014/main" id="{9F9DDCC8-BDE0-4716-9285-01E862C9F5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A49E6D6-EFCF-4DE9-BF9E-62F6C253F9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EBE681-CD96-47BD-85DC-70428A35470A}" type="slidenum">
              <a:rPr lang="en-US" altLang="en-US"/>
              <a:pPr/>
              <a:t>35</a:t>
            </a:fld>
            <a:endParaRPr lang="en-US" altLang="en-US"/>
          </a:p>
        </p:txBody>
      </p:sp>
      <p:sp>
        <p:nvSpPr>
          <p:cNvPr id="17411" name="Rectangle 2">
            <a:extLst>
              <a:ext uri="{FF2B5EF4-FFF2-40B4-BE49-F238E27FC236}">
                <a16:creationId xmlns:a16="http://schemas.microsoft.com/office/drawing/2014/main" id="{0A9A0AEC-11E9-4721-A944-A785D48D8808}"/>
              </a:ext>
            </a:extLst>
          </p:cNvPr>
          <p:cNvSpPr>
            <a:spLocks noRot="1" noChangeArrowheads="1" noTextEdit="1"/>
          </p:cNvSpPr>
          <p:nvPr>
            <p:ph type="sldImg"/>
          </p:nvPr>
        </p:nvSpPr>
        <p:spPr>
          <a:ln/>
        </p:spPr>
      </p:sp>
      <p:sp>
        <p:nvSpPr>
          <p:cNvPr id="17412" name="Rectangle 3">
            <a:extLst>
              <a:ext uri="{FF2B5EF4-FFF2-40B4-BE49-F238E27FC236}">
                <a16:creationId xmlns:a16="http://schemas.microsoft.com/office/drawing/2014/main" id="{F71461F8-5D7F-4126-90B8-F9AEB22E28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DC1BEC86-2954-4412-8ADD-7F71E60440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5408DF-A105-4C69-A3D2-38AD4EE42034}" type="slidenum">
              <a:rPr lang="en-US" altLang="en-US"/>
              <a:pPr/>
              <a:t>36</a:t>
            </a:fld>
            <a:endParaRPr lang="en-US" altLang="en-US"/>
          </a:p>
        </p:txBody>
      </p:sp>
      <p:sp>
        <p:nvSpPr>
          <p:cNvPr id="18435" name="Rectangle 2">
            <a:extLst>
              <a:ext uri="{FF2B5EF4-FFF2-40B4-BE49-F238E27FC236}">
                <a16:creationId xmlns:a16="http://schemas.microsoft.com/office/drawing/2014/main" id="{B46F0187-1253-4A0F-9846-0D9ABFEF27C9}"/>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8194F683-EA54-4F9B-BF32-695113B8AD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CF317E63-84EC-4082-A7FF-166F04F8CC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FEBBCF-7008-44E2-B2F6-FBE3A3A946A2}" type="slidenum">
              <a:rPr lang="en-US" altLang="en-US"/>
              <a:pPr/>
              <a:t>37</a:t>
            </a:fld>
            <a:endParaRPr lang="en-US" altLang="en-US"/>
          </a:p>
        </p:txBody>
      </p:sp>
      <p:sp>
        <p:nvSpPr>
          <p:cNvPr id="19459" name="Rectangle 2">
            <a:extLst>
              <a:ext uri="{FF2B5EF4-FFF2-40B4-BE49-F238E27FC236}">
                <a16:creationId xmlns:a16="http://schemas.microsoft.com/office/drawing/2014/main" id="{0E75A82D-51D0-41C1-8136-36FBACC5B6A4}"/>
              </a:ext>
            </a:extLst>
          </p:cNvPr>
          <p:cNvSpPr>
            <a:spLocks noRot="1" noChangeArrowheads="1" noTextEdit="1"/>
          </p:cNvSpPr>
          <p:nvPr>
            <p:ph type="sldImg"/>
          </p:nvPr>
        </p:nvSpPr>
        <p:spPr>
          <a:ln/>
        </p:spPr>
      </p:sp>
      <p:sp>
        <p:nvSpPr>
          <p:cNvPr id="19460" name="Rectangle 3">
            <a:extLst>
              <a:ext uri="{FF2B5EF4-FFF2-40B4-BE49-F238E27FC236}">
                <a16:creationId xmlns:a16="http://schemas.microsoft.com/office/drawing/2014/main" id="{A3F22701-92EB-4083-8686-C883C4FF27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39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40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9936"/>
          <p:cNvSpPr>
            <a:spLocks noGrp="1" noRot="1" noChangeAspect="1" noTextEdit="1"/>
          </p:cNvSpPr>
          <p:nvPr>
            <p:ph type="sldImg"/>
          </p:nvPr>
        </p:nvSpPr>
        <p:spPr>
          <a:noFill/>
          <a:ln cap="flat">
            <a:headEnd type="none" w="med" len="med"/>
            <a:tailEnd type="none" w="med" len="med"/>
          </a:ln>
        </p:spPr>
      </p:sp>
      <p:sp>
        <p:nvSpPr>
          <p:cNvPr id="39938" name="Rectangle 39937"/>
          <p:cNvSpPr>
            <a:spLocks noGrp="1"/>
          </p:cNvSpPr>
          <p:nvPr>
            <p:ph type="body" idx="1"/>
          </p:nvPr>
        </p:nvSpPr>
        <p:spPr bwMode="auto">
          <a:noFill/>
        </p:spPr>
        <p:txBody>
          <a:bodyPr/>
          <a:lstStyle/>
          <a:p>
            <a:pPr eaLnBrk="1" hangingPunct="1">
              <a:spcBef>
                <a:spcPct val="0"/>
              </a:spcBef>
            </a:pPr>
            <a:endParaRPr lang="en-GB">
              <a:latin typeface="Calibri" pitchFamily="34" charset="0"/>
            </a:endParaRPr>
          </a:p>
        </p:txBody>
      </p:sp>
      <p:sp>
        <p:nvSpPr>
          <p:cNvPr id="4" name="Slide Number Placeholder 3"/>
          <p:cNvSpPr>
            <a:spLocks noGrp="1"/>
          </p:cNvSpPr>
          <p:nvPr>
            <p:ph type="sldNum" sz="quarter" idx="5"/>
          </p:nvPr>
        </p:nvSpPr>
        <p:spPr/>
        <p:txBody>
          <a:bodyPr/>
          <a:lstStyle/>
          <a:p>
            <a:fld id="{DE19C988-23DE-4777-ABB4-08375FBA065D}" type="slidenum">
              <a:rPr lang="en-GB"/>
              <a:pPr/>
              <a:t>41</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A7FCEF65-C4C9-4B22-9933-927E51FC492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BC14ED-2587-47CD-B13A-4563D92DE3ED}" type="slidenum">
              <a:rPr lang="en-US" altLang="en-US"/>
              <a:pPr/>
              <a:t>9</a:t>
            </a:fld>
            <a:endParaRPr lang="en-US" altLang="en-US"/>
          </a:p>
        </p:txBody>
      </p:sp>
      <p:sp>
        <p:nvSpPr>
          <p:cNvPr id="18435" name="Rectangle 7">
            <a:extLst>
              <a:ext uri="{FF2B5EF4-FFF2-40B4-BE49-F238E27FC236}">
                <a16:creationId xmlns:a16="http://schemas.microsoft.com/office/drawing/2014/main" id="{3ECCE088-266B-4CF2-9739-30DCC00E5FC2}"/>
              </a:ext>
            </a:extLst>
          </p:cNvPr>
          <p:cNvSpPr txBox="1">
            <a:spLocks noGrp="1" noChangeArrowheads="1"/>
          </p:cNvSpPr>
          <p:nvPr/>
        </p:nvSpPr>
        <p:spPr bwMode="auto">
          <a:xfrm>
            <a:off x="3970338" y="8772525"/>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817F961-4260-467E-892C-C07D226376E7}" type="slidenum">
              <a:rPr lang="cs-CZ" altLang="en-US" sz="1200"/>
              <a:pPr algn="r" eaLnBrk="1" hangingPunct="1"/>
              <a:t>9</a:t>
            </a:fld>
            <a:endParaRPr lang="cs-CZ" altLang="en-US" sz="1200"/>
          </a:p>
        </p:txBody>
      </p:sp>
      <p:sp>
        <p:nvSpPr>
          <p:cNvPr id="18436" name="Rectangle 2">
            <a:extLst>
              <a:ext uri="{FF2B5EF4-FFF2-40B4-BE49-F238E27FC236}">
                <a16:creationId xmlns:a16="http://schemas.microsoft.com/office/drawing/2014/main" id="{95991185-0652-49D8-96AF-42D2FCEDF54F}"/>
              </a:ext>
            </a:extLst>
          </p:cNvPr>
          <p:cNvSpPr>
            <a:spLocks noRot="1" noChangeArrowheads="1" noTextEdit="1"/>
          </p:cNvSpPr>
          <p:nvPr>
            <p:ph type="sldImg"/>
          </p:nvPr>
        </p:nvSpPr>
        <p:spPr>
          <a:ln/>
        </p:spPr>
      </p:sp>
      <p:sp>
        <p:nvSpPr>
          <p:cNvPr id="18437" name="Rectangle 3">
            <a:extLst>
              <a:ext uri="{FF2B5EF4-FFF2-40B4-BE49-F238E27FC236}">
                <a16:creationId xmlns:a16="http://schemas.microsoft.com/office/drawing/2014/main" id="{EFA2E46A-546C-4588-B188-B0F49F0034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43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44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45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B0DEEE-770A-4DDE-9278-FFA3937ABDD7}" type="slidenum">
              <a:rPr lang="en-US"/>
              <a:pPr/>
              <a:t>46</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p:txBody>
          <a:bodyPr/>
          <a:lstStyle/>
          <a:p>
            <a:pPr>
              <a:defRPr/>
            </a:pPr>
            <a:fld id="{AA60EBAB-F45C-43CF-88A1-24B5062A2C2C}" type="slidenum">
              <a:rPr lang="cs-CZ" smtClean="0"/>
              <a:pPr>
                <a:defRPr/>
              </a:pPr>
              <a:t>47</a:t>
            </a:fld>
            <a:endParaRPr lang="cs-CZ"/>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p:txBody>
          <a:bodyPr/>
          <a:lstStyle/>
          <a:p>
            <a:pPr>
              <a:defRPr/>
            </a:pPr>
            <a:fld id="{FF5AB597-0881-43E4-A623-9E745146E089}" type="slidenum">
              <a:rPr lang="cs-CZ" smtClean="0"/>
              <a:pPr>
                <a:defRPr/>
              </a:pPr>
              <a:t>48</a:t>
            </a:fld>
            <a:endParaRPr lang="cs-CZ"/>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CA835-B238-4E53-B83A-14772954CF7B}" type="slidenum">
              <a:rPr lang="en-US"/>
              <a:pPr/>
              <a:t>49</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p:txBody>
          <a:bodyPr/>
          <a:lstStyle/>
          <a:p>
            <a:pPr>
              <a:defRPr/>
            </a:pPr>
            <a:fld id="{0E04F6F5-667A-42FC-8CBD-1039E75CE279}" type="slidenum">
              <a:rPr lang="cs-CZ" smtClean="0"/>
              <a:pPr>
                <a:defRPr/>
              </a:pPr>
              <a:t>50</a:t>
            </a:fld>
            <a:endParaRPr lang="cs-CZ"/>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D5FA3-EFC1-413F-82E5-F9093CAE5DC0}" type="slidenum">
              <a:rPr lang="en-US"/>
              <a:pPr/>
              <a:t>51</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F19C5C-842B-4873-9D64-A89FC8A0F454}" type="slidenum">
              <a:rPr lang="en-US"/>
              <a:pPr/>
              <a:t>52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CB277DF-1A4B-4479-9C33-6F3A561B61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DB3FAD-75E4-4113-AAB3-90A551476FA1}" type="slidenum">
              <a:rPr lang="en-US" altLang="en-US"/>
              <a:pPr/>
              <a:t>10</a:t>
            </a:fld>
            <a:endParaRPr lang="en-US" altLang="en-US"/>
          </a:p>
        </p:txBody>
      </p:sp>
      <p:sp>
        <p:nvSpPr>
          <p:cNvPr id="20483" name="Rectangle 7">
            <a:extLst>
              <a:ext uri="{FF2B5EF4-FFF2-40B4-BE49-F238E27FC236}">
                <a16:creationId xmlns:a16="http://schemas.microsoft.com/office/drawing/2014/main" id="{DC91B8A6-F934-4A50-AA01-EE0341FC79ED}"/>
              </a:ext>
            </a:extLst>
          </p:cNvPr>
          <p:cNvSpPr txBox="1">
            <a:spLocks noGrp="1" noChangeArrowheads="1"/>
          </p:cNvSpPr>
          <p:nvPr/>
        </p:nvSpPr>
        <p:spPr bwMode="auto">
          <a:xfrm>
            <a:off x="3970338" y="8772525"/>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5E2C94C-2BFB-48FB-B099-236F5AB5C4D3}" type="slidenum">
              <a:rPr lang="cs-CZ" altLang="en-US" sz="1200"/>
              <a:pPr algn="r" eaLnBrk="1" hangingPunct="1"/>
              <a:t>10</a:t>
            </a:fld>
            <a:endParaRPr lang="cs-CZ" altLang="en-US" sz="1200"/>
          </a:p>
        </p:txBody>
      </p:sp>
      <p:sp>
        <p:nvSpPr>
          <p:cNvPr id="20484" name="Rectangle 2">
            <a:extLst>
              <a:ext uri="{FF2B5EF4-FFF2-40B4-BE49-F238E27FC236}">
                <a16:creationId xmlns:a16="http://schemas.microsoft.com/office/drawing/2014/main" id="{028C8F83-B7CD-4BEB-9476-70A491D9DAE0}"/>
              </a:ext>
            </a:extLst>
          </p:cNvPr>
          <p:cNvSpPr>
            <a:spLocks noRot="1" noChangeArrowheads="1" noTextEdit="1"/>
          </p:cNvSpPr>
          <p:nvPr>
            <p:ph type="sldImg"/>
          </p:nvPr>
        </p:nvSpPr>
        <p:spPr>
          <a:ln/>
        </p:spPr>
      </p:sp>
      <p:sp>
        <p:nvSpPr>
          <p:cNvPr id="20485" name="Rectangle 3">
            <a:extLst>
              <a:ext uri="{FF2B5EF4-FFF2-40B4-BE49-F238E27FC236}">
                <a16:creationId xmlns:a16="http://schemas.microsoft.com/office/drawing/2014/main" id="{1DF3E8CF-1D5A-4B57-AE80-53C553FED7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7CB930C-820F-45C4-A031-F5F6067C14BA}" type="slidenum">
              <a:rPr lang="en-US" smtClean="0"/>
              <a:pPr>
                <a:defRPr/>
              </a:pPr>
              <a:t>53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ln/>
        </p:spPr>
        <p:txBody>
          <a:bodyPr>
            <a:normAutofit/>
          </a:bodyPr>
          <a:lstStyle/>
          <a:p>
            <a:pPr>
              <a:defRPr/>
            </a:pPr>
            <a:endParaRPr lang="en-US" dirty="0"/>
          </a:p>
        </p:txBody>
      </p:sp>
      <p:sp>
        <p:nvSpPr>
          <p:cNvPr id="45060" name="Slide Number Placeholder 3"/>
          <p:cNvSpPr>
            <a:spLocks noGrp="1"/>
          </p:cNvSpPr>
          <p:nvPr>
            <p:ph type="sldNum" sz="quarter" idx="5"/>
          </p:nvPr>
        </p:nvSpPr>
        <p:spPr>
          <a:noFill/>
        </p:spPr>
        <p:txBody>
          <a:bodyPr/>
          <a:lstStyle/>
          <a:p>
            <a:fld id="{85441DB2-E0AF-4178-BFCC-B4CEE4DD655D}" type="slidenum">
              <a:rPr lang="en-US" smtClean="0">
                <a:latin typeface="Arial" pitchFamily="34" charset="0"/>
              </a:rPr>
              <a:pPr/>
              <a:t>54</a:t>
            </a:fld>
            <a:endParaRPr lang="en-US">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27442EA0-78DD-42CD-8773-97D4706B15BE}"/>
              </a:ext>
            </a:extLst>
          </p:cNvPr>
          <p:cNvSpPr>
            <a:spLocks noGrp="1" noRot="1" noChangeAspect="1" noTextEdit="1"/>
          </p:cNvSpPr>
          <p:nvPr>
            <p:ph type="sldImg"/>
          </p:nvPr>
        </p:nvSpPr>
        <p:spPr>
          <a:ln/>
        </p:spPr>
      </p:sp>
      <p:sp>
        <p:nvSpPr>
          <p:cNvPr id="24579" name="Notes Placeholder 2">
            <a:extLst>
              <a:ext uri="{FF2B5EF4-FFF2-40B4-BE49-F238E27FC236}">
                <a16:creationId xmlns:a16="http://schemas.microsoft.com/office/drawing/2014/main" id="{B89EC6E3-4C0A-4D3E-A5E5-394DD28D24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4580" name="Slide Number Placeholder 3">
            <a:extLst>
              <a:ext uri="{FF2B5EF4-FFF2-40B4-BE49-F238E27FC236}">
                <a16:creationId xmlns:a16="http://schemas.microsoft.com/office/drawing/2014/main" id="{3AC5EF40-9642-43D9-A9EC-AC3B0E3E1E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CE1E50-B68E-4B92-A94A-CEAEC107917B}" type="slidenum">
              <a:rPr lang="en-US" altLang="en-US"/>
              <a:pPr/>
              <a:t>12</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449EC38D-2F7B-4ED7-9EF0-6067869842F9}"/>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FEFE32E7-4EEB-4EFE-9B59-45782771C8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5604" name="Slide Number Placeholder 3">
            <a:extLst>
              <a:ext uri="{FF2B5EF4-FFF2-40B4-BE49-F238E27FC236}">
                <a16:creationId xmlns:a16="http://schemas.microsoft.com/office/drawing/2014/main" id="{747EEA0B-30EC-4F3C-9983-CFAF0A04A13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63EB52-D4FC-427C-A2A6-1336AA402191}" type="slidenum">
              <a:rPr lang="en-US" altLang="en-US"/>
              <a:pPr/>
              <a:t>13</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8453CE8-A1FB-4E5A-9537-069B1ED0858A}"/>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28BDA8DE-7EC4-47FC-8C12-B35C48444C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id="{D5F8D5BF-0461-460D-B761-B05069F69DD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A94244-A5F7-45C1-BFAC-7FE81FF905A3}" type="slidenum">
              <a:rPr lang="en-US" altLang="en-US"/>
              <a:pPr/>
              <a:t>14</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3BB5BE34-0D31-4A0C-8609-0A4C0F84C8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8747BDC-6308-4FE3-BB05-98D2C30A778A}" type="slidenum">
              <a:rPr lang="en-US" altLang="en-US"/>
              <a:pPr/>
              <a:t>15</a:t>
            </a:fld>
            <a:endParaRPr lang="en-US" altLang="en-US"/>
          </a:p>
        </p:txBody>
      </p:sp>
      <p:sp>
        <p:nvSpPr>
          <p:cNvPr id="27651" name="Rectangle 2">
            <a:extLst>
              <a:ext uri="{FF2B5EF4-FFF2-40B4-BE49-F238E27FC236}">
                <a16:creationId xmlns:a16="http://schemas.microsoft.com/office/drawing/2014/main" id="{8E15D9D0-25D6-4AFB-9EBB-83A362313617}"/>
              </a:ext>
            </a:extLst>
          </p:cNvPr>
          <p:cNvSpPr>
            <a:spLocks noRot="1" noChangeArrowheads="1" noTextEdit="1"/>
          </p:cNvSpPr>
          <p:nvPr>
            <p:ph type="sldImg"/>
          </p:nvPr>
        </p:nvSpPr>
        <p:spPr>
          <a:ln/>
        </p:spPr>
      </p:sp>
      <p:sp>
        <p:nvSpPr>
          <p:cNvPr id="27652" name="Rectangle 3">
            <a:extLst>
              <a:ext uri="{FF2B5EF4-FFF2-40B4-BE49-F238E27FC236}">
                <a16:creationId xmlns:a16="http://schemas.microsoft.com/office/drawing/2014/main" id="{4FBD89F7-C199-4112-BDBC-AA23E13BEA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3AB9EC1B-A8E8-4DE6-A397-DD17B76AD7D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8739301-076D-4A78-B537-01508A8E4250}" type="slidenum">
              <a:rPr lang="en-US" altLang="en-US"/>
              <a:pPr/>
              <a:t>16</a:t>
            </a:fld>
            <a:endParaRPr lang="en-US" altLang="en-US"/>
          </a:p>
        </p:txBody>
      </p:sp>
      <p:sp>
        <p:nvSpPr>
          <p:cNvPr id="28675" name="Rectangle 2">
            <a:extLst>
              <a:ext uri="{FF2B5EF4-FFF2-40B4-BE49-F238E27FC236}">
                <a16:creationId xmlns:a16="http://schemas.microsoft.com/office/drawing/2014/main" id="{30262D3E-E895-4102-AE38-99AA894EBB5D}"/>
              </a:ext>
            </a:extLst>
          </p:cNvPr>
          <p:cNvSpPr>
            <a:spLocks noRot="1" noChangeArrowheads="1" noTextEdit="1"/>
          </p:cNvSpPr>
          <p:nvPr>
            <p:ph type="sldImg"/>
          </p:nvPr>
        </p:nvSpPr>
        <p:spPr>
          <a:ln/>
        </p:spPr>
      </p:sp>
      <p:sp>
        <p:nvSpPr>
          <p:cNvPr id="28676" name="Rectangle 3">
            <a:extLst>
              <a:ext uri="{FF2B5EF4-FFF2-40B4-BE49-F238E27FC236}">
                <a16:creationId xmlns:a16="http://schemas.microsoft.com/office/drawing/2014/main" id="{A89AE018-1F0D-41E2-96A3-3CAC093B240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1600" y="947736"/>
            <a:ext cx="11988800" cy="4483100"/>
            <a:chOff x="0" y="592"/>
            <a:chExt cx="5664" cy="2824"/>
          </a:xfrm>
        </p:grpSpPr>
        <p:sp>
          <p:nvSpPr>
            <p:cNvPr id="5" name="AutoShape 3"/>
            <p:cNvSpPr>
              <a:spLocks noChangeArrowheads="1"/>
            </p:cNvSpPr>
            <p:nvPr userDrawn="1"/>
          </p:nvSpPr>
          <p:spPr bwMode="auto">
            <a:xfrm>
              <a:off x="432" y="1304"/>
              <a:ext cx="4896" cy="2112"/>
            </a:xfrm>
            <a:prstGeom prst="roundRect">
              <a:avLst>
                <a:gd name="adj" fmla="val 16667"/>
              </a:avLst>
            </a:prstGeom>
            <a:noFill/>
            <a:ln w="50800">
              <a:solidFill>
                <a:srgbClr val="AEAEAE"/>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userDrawn="1"/>
          </p:nvSpPr>
          <p:spPr bwMode="blackWhite">
            <a:xfrm>
              <a:off x="435" y="592"/>
              <a:ext cx="4893" cy="624"/>
            </a:xfrm>
            <a:prstGeom prst="rect">
              <a:avLst/>
            </a:prstGeom>
            <a:solidFill>
              <a:schemeClr val="bg1"/>
            </a:solidFill>
            <a:ln w="57150">
              <a:solidFill>
                <a:srgbClr val="808080"/>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rgbClr val="990000"/>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charset="0"/>
              </a:endParaRPr>
            </a:p>
          </p:txBody>
        </p:sp>
      </p:grpSp>
      <p:pic>
        <p:nvPicPr>
          <p:cNvPr id="9" name="Picture 12" descr="brutus w_type"/>
          <p:cNvPicPr>
            <a:picLocks noChangeAspect="1" noChangeArrowheads="1"/>
          </p:cNvPicPr>
          <p:nvPr/>
        </p:nvPicPr>
        <p:blipFill>
          <a:blip r:embed="rId2">
            <a:clrChange>
              <a:clrFrom>
                <a:srgbClr val="FFFFFF"/>
              </a:clrFrom>
              <a:clrTo>
                <a:srgbClr val="FFFFFF">
                  <a:alpha val="0"/>
                </a:srgbClr>
              </a:clrTo>
            </a:clrChange>
            <a:lum bright="70000" contrast="-70000"/>
          </a:blip>
          <a:srcRect/>
          <a:stretch>
            <a:fillRect/>
          </a:stretch>
        </p:blipFill>
        <p:spPr bwMode="auto">
          <a:xfrm>
            <a:off x="9144000" y="1524001"/>
            <a:ext cx="2844800" cy="1503363"/>
          </a:xfrm>
          <a:prstGeom prst="rect">
            <a:avLst/>
          </a:prstGeom>
          <a:noFill/>
          <a:ln w="9525">
            <a:noFill/>
            <a:miter lim="800000"/>
            <a:headEnd/>
            <a:tailEnd/>
          </a:ln>
        </p:spPr>
      </p:pic>
      <p:sp>
        <p:nvSpPr>
          <p:cNvPr id="5127" name="Rectangle 7"/>
          <p:cNvSpPr>
            <a:spLocks noGrp="1" noChangeArrowheads="1"/>
          </p:cNvSpPr>
          <p:nvPr>
            <p:ph type="ctrTitle"/>
          </p:nvPr>
        </p:nvSpPr>
        <p:spPr>
          <a:xfrm>
            <a:off x="914400" y="1427164"/>
            <a:ext cx="10160000" cy="1609725"/>
          </a:xfrm>
        </p:spPr>
        <p:txBody>
          <a:bodyPr/>
          <a:lstStyle>
            <a:lvl1pPr>
              <a:defRPr sz="4600"/>
            </a:lvl1pPr>
          </a:lstStyle>
          <a:p>
            <a:r>
              <a:rPr lang="en-US"/>
              <a:t>Click to edit Master title style</a:t>
            </a:r>
          </a:p>
        </p:txBody>
      </p:sp>
      <p:sp>
        <p:nvSpPr>
          <p:cNvPr id="5128" name="Rectangle 8"/>
          <p:cNvSpPr>
            <a:spLocks noGrp="1" noChangeArrowheads="1"/>
          </p:cNvSpPr>
          <p:nvPr>
            <p:ph type="subTitle" idx="1"/>
          </p:nvPr>
        </p:nvSpPr>
        <p:spPr>
          <a:xfrm>
            <a:off x="1422400" y="3441700"/>
            <a:ext cx="8839200" cy="1676400"/>
          </a:xfrm>
        </p:spPr>
        <p:txBody>
          <a:bodyPr/>
          <a:lstStyle>
            <a:lvl1pPr marL="0" indent="0">
              <a:buFont typeface="Wingdings" pitchFamily="2" charset="2"/>
              <a:buNone/>
              <a:defRPr/>
            </a:lvl1pPr>
          </a:lstStyle>
          <a:p>
            <a:r>
              <a:rPr lang="en-US"/>
              <a:t>Click to edit Master subtitle style</a:t>
            </a:r>
          </a:p>
        </p:txBody>
      </p:sp>
      <p:sp>
        <p:nvSpPr>
          <p:cNvPr id="10" name="Rectangle 9"/>
          <p:cNvSpPr>
            <a:spLocks noGrp="1" noChangeArrowheads="1"/>
          </p:cNvSpPr>
          <p:nvPr>
            <p:ph type="dt" sz="half" idx="10"/>
          </p:nvPr>
        </p:nvSpPr>
        <p:spPr>
          <a:xfrm>
            <a:off x="609600" y="6248400"/>
            <a:ext cx="2844800" cy="471488"/>
          </a:xfrm>
        </p:spPr>
        <p:txBody>
          <a:bodyPr/>
          <a:lstStyle>
            <a:lvl1pPr>
              <a:defRPr smtClean="0"/>
            </a:lvl1pPr>
          </a:lstStyle>
          <a:p>
            <a:pPr>
              <a:defRPr/>
            </a:pPr>
            <a:endParaRPr lang="en-US"/>
          </a:p>
        </p:txBody>
      </p:sp>
      <p:sp>
        <p:nvSpPr>
          <p:cNvPr id="11" name="Rectangle 10"/>
          <p:cNvSpPr>
            <a:spLocks noGrp="1" noChangeArrowheads="1"/>
          </p:cNvSpPr>
          <p:nvPr>
            <p:ph type="ftr" sz="quarter" idx="11"/>
          </p:nvPr>
        </p:nvSpPr>
        <p:spPr>
          <a:xfrm>
            <a:off x="4165600" y="6253163"/>
            <a:ext cx="3860800" cy="457200"/>
          </a:xfrm>
        </p:spPr>
        <p:txBody>
          <a:bodyPr/>
          <a:lstStyle>
            <a:lvl1pPr>
              <a:defRPr smtClean="0"/>
            </a:lvl1pPr>
          </a:lstStyle>
          <a:p>
            <a:pPr>
              <a:defRPr/>
            </a:pPr>
            <a:endParaRPr lang="en-US"/>
          </a:p>
        </p:txBody>
      </p:sp>
      <p:sp>
        <p:nvSpPr>
          <p:cNvPr id="12" name="Rectangle 11"/>
          <p:cNvSpPr>
            <a:spLocks noGrp="1" noChangeArrowheads="1"/>
          </p:cNvSpPr>
          <p:nvPr>
            <p:ph type="sldNum" sz="quarter" idx="12"/>
          </p:nvPr>
        </p:nvSpPr>
        <p:spPr>
          <a:xfrm>
            <a:off x="8737600" y="6248400"/>
            <a:ext cx="2844800" cy="471488"/>
          </a:xfrm>
        </p:spPr>
        <p:txBody>
          <a:bodyPr/>
          <a:lstStyle>
            <a:lvl1pPr>
              <a:defRPr smtClean="0"/>
            </a:lvl1pPr>
          </a:lstStyle>
          <a:p>
            <a:pPr>
              <a:defRPr/>
            </a:pPr>
            <a:fld id="{36F0967D-37C4-4C31-92F0-B6755DFAB3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FF5DB4E-9ADC-40FB-B05F-15DCFD6296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00018" y="228600"/>
            <a:ext cx="2779183"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60351" y="228600"/>
            <a:ext cx="8136467"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3318094-0350-400A-B16E-03287A1571E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Text Placeholder 2"/>
          <p:cNvSpPr>
            <a:spLocks noGrp="1"/>
          </p:cNvSpPr>
          <p:nvPr>
            <p:ph type="body" idx="1"/>
          </p:nvPr>
        </p:nvSpPr>
        <p:spPr/>
        <p:txBody>
          <a:bodyPr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ChangeArrowheads="1"/>
          </p:cNvSpPr>
          <p:nvPr>
            <p:ph type="dt" sz="half" idx="10"/>
          </p:nvPr>
        </p:nvSpPr>
        <p:spPr>
          <a:xfrm>
            <a:off x="609600" y="6477000"/>
            <a:ext cx="2844800" cy="274638"/>
          </a:xfrm>
          <a:prstGeom prst="rect">
            <a:avLst/>
          </a:prstGeom>
        </p:spPr>
        <p:txBody>
          <a:bodyPr/>
          <a:lstStyle>
            <a:lvl1pPr>
              <a:defRPr>
                <a:cs typeface="+mn-cs"/>
              </a:defRPr>
            </a:lvl1pPr>
          </a:lstStyle>
          <a:p>
            <a:pPr>
              <a:defRPr/>
            </a:pPr>
            <a:endParaRPr lang="en-US"/>
          </a:p>
        </p:txBody>
      </p:sp>
      <p:sp>
        <p:nvSpPr>
          <p:cNvPr id="5" name="Footer Placeholder 4"/>
          <p:cNvSpPr>
            <a:spLocks noGrp="1" noChangeArrowheads="1"/>
          </p:cNvSpPr>
          <p:nvPr>
            <p:ph type="ftr" sz="quarter" idx="11"/>
          </p:nvPr>
        </p:nvSpPr>
        <p:spPr>
          <a:xfrm>
            <a:off x="3520018" y="6477000"/>
            <a:ext cx="7344833" cy="274638"/>
          </a:xfrm>
          <a:prstGeom prst="rect">
            <a:avLst/>
          </a:prstGeom>
        </p:spPr>
        <p:txBody>
          <a:bodyPr/>
          <a:lstStyle>
            <a:lvl1pPr>
              <a:defRPr>
                <a:cs typeface="+mn-cs"/>
              </a:defRPr>
            </a:lvl1pPr>
          </a:lstStyle>
          <a:p>
            <a:pPr>
              <a:defRPr/>
            </a:pPr>
            <a:endParaRPr lang="en-US"/>
          </a:p>
        </p:txBody>
      </p:sp>
      <p:sp>
        <p:nvSpPr>
          <p:cNvPr id="6" name="Slide Number Placeholder 5"/>
          <p:cNvSpPr>
            <a:spLocks noGrp="1" noChangeArrowheads="1"/>
          </p:cNvSpPr>
          <p:nvPr>
            <p:ph type="sldNum" sz="quarter" idx="12"/>
          </p:nvPr>
        </p:nvSpPr>
        <p:spPr>
          <a:xfrm>
            <a:off x="10938934" y="6477000"/>
            <a:ext cx="977900" cy="274638"/>
          </a:xfrm>
          <a:prstGeom prst="rect">
            <a:avLst/>
          </a:prstGeom>
        </p:spPr>
        <p:txBody>
          <a:bodyPr/>
          <a:lstStyle>
            <a:lvl1pPr>
              <a:defRPr>
                <a:cs typeface="+mn-cs"/>
              </a:defRPr>
            </a:lvl1pPr>
          </a:lstStyle>
          <a:p>
            <a:pPr>
              <a:defRPr/>
            </a:pPr>
            <a:fld id="{2C60F7F5-D18C-4CF2-926B-3FDAE2333826}" type="slidenum">
              <a:rPr lang="en-US"/>
              <a:pPr>
                <a:defRPr/>
              </a:pPr>
              <a:t>‹#›</a:t>
            </a:fld>
            <a:endParaRPr lang="en-US"/>
          </a:p>
        </p:txBody>
      </p:sp>
    </p:spTree>
    <p:extLst>
      <p:ext uri="{BB962C8B-B14F-4D97-AF65-F5344CB8AC3E}">
        <p14:creationId xmlns:p14="http://schemas.microsoft.com/office/powerpoint/2010/main" val="349185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094DFB-D5A3-4D90-A69E-E1609B562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075FD08-C512-4AE2-96D1-B4C6704CA9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181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051DD40-55A3-45BF-8B80-33B3902B9A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51A24427-5AE0-44E7-A370-FAC78F955F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C68C10B-EAC1-4E01-9B56-32863A2F85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0B2FEFAF-49D4-4227-BE16-158378E7EC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0AEFB70-8254-4060-9370-57E33D617DA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7560DD5-CB3D-4645-B9AB-C8B736A884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11582400" cy="6096000"/>
            <a:chOff x="0" y="96"/>
            <a:chExt cx="5472" cy="3840"/>
          </a:xfrm>
        </p:grpSpPr>
        <p:sp>
          <p:nvSpPr>
            <p:cNvPr id="4099" name="AutoShape 3"/>
            <p:cNvSpPr>
              <a:spLocks noChangeArrowheads="1"/>
            </p:cNvSpPr>
            <p:nvPr/>
          </p:nvSpPr>
          <p:spPr bwMode="auto">
            <a:xfrm>
              <a:off x="240" y="336"/>
              <a:ext cx="5232" cy="3600"/>
            </a:xfrm>
            <a:prstGeom prst="roundRect">
              <a:avLst>
                <a:gd name="adj" fmla="val 13727"/>
              </a:avLst>
            </a:prstGeom>
            <a:noFill/>
            <a:ln w="50800">
              <a:solidFill>
                <a:srgbClr val="AEAEAE"/>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410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rgbClr val="990000"/>
            </a:solidFill>
            <a:ln w="9525">
              <a:noFill/>
              <a:miter lim="800000"/>
              <a:headEnd/>
              <a:tailEnd/>
            </a:ln>
          </p:spPr>
          <p:txBody>
            <a:bodyPr/>
            <a:lstStyle/>
            <a:p>
              <a:pPr eaLnBrk="1" hangingPunct="1">
                <a:defRPr/>
              </a:pPr>
              <a:endParaRPr lang="en-US" sz="2400">
                <a:latin typeface="Times New Roman" pitchFamily="18" charset="0"/>
              </a:endParaRPr>
            </a:p>
          </p:txBody>
        </p:sp>
        <p:sp>
          <p:nvSpPr>
            <p:cNvPr id="410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charset="0"/>
              </a:endParaRPr>
            </a:p>
          </p:txBody>
        </p:sp>
      </p:grpSp>
      <p:sp>
        <p:nvSpPr>
          <p:cNvPr id="1027" name="Rectangle 6"/>
          <p:cNvSpPr>
            <a:spLocks noGrp="1" noChangeArrowheads="1"/>
          </p:cNvSpPr>
          <p:nvPr>
            <p:ph type="title"/>
          </p:nvPr>
        </p:nvSpPr>
        <p:spPr bwMode="auto">
          <a:xfrm>
            <a:off x="260352" y="228600"/>
            <a:ext cx="9493249"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812800" y="1600200"/>
            <a:ext cx="10566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4" name="Rectangle 8"/>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4105" name="Rectangle 9"/>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p>
        </p:txBody>
      </p:sp>
      <p:sp>
        <p:nvSpPr>
          <p:cNvPr id="4106" name="Rectangle 10"/>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367898CF-4241-424D-B22C-001CC68ECF40}" type="slidenum">
              <a:rPr lang="en-US"/>
              <a:pPr>
                <a:defRPr/>
              </a:pPr>
              <a:t>‹#›</a:t>
            </a:fld>
            <a:endParaRPr lang="en-US"/>
          </a:p>
        </p:txBody>
      </p:sp>
      <p:pic>
        <p:nvPicPr>
          <p:cNvPr id="1032" name="Picture 11" descr="brutus w_type"/>
          <p:cNvPicPr>
            <a:picLocks noChangeAspect="1" noChangeArrowheads="1"/>
          </p:cNvPicPr>
          <p:nvPr/>
        </p:nvPicPr>
        <p:blipFill>
          <a:blip r:embed="rId14">
            <a:clrChange>
              <a:clrFrom>
                <a:srgbClr val="FFFFFF"/>
              </a:clrFrom>
              <a:clrTo>
                <a:srgbClr val="FFFFFF">
                  <a:alpha val="0"/>
                </a:srgbClr>
              </a:clrTo>
            </a:clrChange>
            <a:lum bright="70000" contrast="-70000"/>
          </a:blip>
          <a:srcRect/>
          <a:stretch>
            <a:fillRect/>
          </a:stretch>
        </p:blipFill>
        <p:spPr bwMode="auto">
          <a:xfrm>
            <a:off x="9347200" y="152400"/>
            <a:ext cx="2032000" cy="1074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Arial" charset="0"/>
        </a:defRPr>
      </a:lvl2pPr>
      <a:lvl3pPr algn="l" rtl="0" eaLnBrk="1" fontAlgn="base" hangingPunct="1">
        <a:spcBef>
          <a:spcPct val="0"/>
        </a:spcBef>
        <a:spcAft>
          <a:spcPct val="0"/>
        </a:spcAft>
        <a:defRPr sz="4200">
          <a:solidFill>
            <a:schemeClr val="tx2"/>
          </a:solidFill>
          <a:latin typeface="Arial" charset="0"/>
        </a:defRPr>
      </a:lvl3pPr>
      <a:lvl4pPr algn="l" rtl="0" eaLnBrk="1" fontAlgn="base" hangingPunct="1">
        <a:spcBef>
          <a:spcPct val="0"/>
        </a:spcBef>
        <a:spcAft>
          <a:spcPct val="0"/>
        </a:spcAft>
        <a:defRPr sz="4200">
          <a:solidFill>
            <a:schemeClr val="tx2"/>
          </a:solidFill>
          <a:latin typeface="Arial" charset="0"/>
        </a:defRPr>
      </a:lvl4pPr>
      <a:lvl5pPr algn="l" rtl="0" eaLnBrk="1" fontAlgn="base" hangingPunct="1">
        <a:spcBef>
          <a:spcPct val="0"/>
        </a:spcBef>
        <a:spcAft>
          <a:spcPct val="0"/>
        </a:spcAft>
        <a:defRPr sz="4200">
          <a:solidFill>
            <a:schemeClr val="tx2"/>
          </a:solidFill>
          <a:latin typeface="Arial" charset="0"/>
        </a:defRPr>
      </a:lvl5pPr>
      <a:lvl6pPr marL="457200" algn="l" rtl="0" eaLnBrk="1" fontAlgn="base" hangingPunct="1">
        <a:spcBef>
          <a:spcPct val="0"/>
        </a:spcBef>
        <a:spcAft>
          <a:spcPct val="0"/>
        </a:spcAft>
        <a:defRPr sz="4200">
          <a:solidFill>
            <a:schemeClr val="tx2"/>
          </a:solidFill>
          <a:latin typeface="Arial" charset="0"/>
        </a:defRPr>
      </a:lvl6pPr>
      <a:lvl7pPr marL="914400" algn="l" rtl="0" eaLnBrk="1" fontAlgn="base" hangingPunct="1">
        <a:spcBef>
          <a:spcPct val="0"/>
        </a:spcBef>
        <a:spcAft>
          <a:spcPct val="0"/>
        </a:spcAft>
        <a:defRPr sz="4200">
          <a:solidFill>
            <a:schemeClr val="tx2"/>
          </a:solidFill>
          <a:latin typeface="Arial" charset="0"/>
        </a:defRPr>
      </a:lvl7pPr>
      <a:lvl8pPr marL="1371600" algn="l" rtl="0" eaLnBrk="1" fontAlgn="base" hangingPunct="1">
        <a:spcBef>
          <a:spcPct val="0"/>
        </a:spcBef>
        <a:spcAft>
          <a:spcPct val="0"/>
        </a:spcAft>
        <a:defRPr sz="4200">
          <a:solidFill>
            <a:schemeClr val="tx2"/>
          </a:solidFill>
          <a:latin typeface="Arial" charset="0"/>
        </a:defRPr>
      </a:lvl8pPr>
      <a:lvl9pPr marL="1828800" algn="l" rtl="0" eaLnBrk="1" fontAlgn="base" hangingPunct="1">
        <a:spcBef>
          <a:spcPct val="0"/>
        </a:spcBef>
        <a:spcAft>
          <a:spcPct val="0"/>
        </a:spcAft>
        <a:defRPr sz="4200">
          <a:solidFill>
            <a:schemeClr val="tx2"/>
          </a:solidFill>
          <a:latin typeface="Arial" charset="0"/>
        </a:defRPr>
      </a:lvl9pPr>
    </p:titleStyle>
    <p:bodyStyle>
      <a:lvl1pPr marL="342900" indent="-342900" algn="l" rtl="0" eaLnBrk="1" fontAlgn="base" hangingPunct="1">
        <a:spcBef>
          <a:spcPct val="20000"/>
        </a:spcBef>
        <a:spcAft>
          <a:spcPct val="0"/>
        </a:spcAft>
        <a:buClr>
          <a:srgbClr val="DA0808"/>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DA0808"/>
        </a:buClr>
        <a:buSzPct val="70000"/>
        <a:buFont typeface="Wingdings" pitchFamily="2" charset="2"/>
        <a:buChar char="l"/>
        <a:defRPr sz="2800">
          <a:solidFill>
            <a:schemeClr val="tx1"/>
          </a:solidFill>
          <a:latin typeface="+mn-lt"/>
        </a:defRPr>
      </a:lvl2pPr>
      <a:lvl3pPr marL="1143000" indent="-228600" algn="l" rtl="0" eaLnBrk="1" fontAlgn="base" hangingPunct="1">
        <a:spcBef>
          <a:spcPct val="20000"/>
        </a:spcBef>
        <a:spcAft>
          <a:spcPct val="0"/>
        </a:spcAft>
        <a:buClr>
          <a:srgbClr val="DA0808"/>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rgbClr val="DA0808"/>
        </a:buClr>
        <a:buSzPct val="60000"/>
        <a:buFont typeface="Wingding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msdn.microsoft.com/en-us/library/system.diagnostics.process.getprocesses.aspx"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427164"/>
            <a:ext cx="10160000" cy="1609725"/>
          </a:xfrm>
        </p:spPr>
        <p:txBody>
          <a:bodyPr/>
          <a:lstStyle/>
          <a:p>
            <a:pPr eaLnBrk="1" hangingPunct="1">
              <a:defRPr/>
            </a:pPr>
            <a:r>
              <a:rPr lang="en-US" dirty="0"/>
              <a:t>Games and Animation</a:t>
            </a:r>
            <a:br>
              <a:rPr lang="en-US" dirty="0"/>
            </a:br>
            <a:r>
              <a:rPr lang="en-US" dirty="0"/>
              <a:t>	</a:t>
            </a:r>
            <a:r>
              <a:rPr lang="en-US" sz="4800" b="1" dirty="0">
                <a:effectLst>
                  <a:outerShdw blurRad="38100" dist="38100" dir="2700000" algn="tl">
                    <a:srgbClr val="000000">
                      <a:alpha val="43137"/>
                    </a:srgbClr>
                  </a:outerShdw>
                </a:effectLst>
              </a:rPr>
              <a:t>C# Refresh and Events</a:t>
            </a:r>
          </a:p>
        </p:txBody>
      </p:sp>
      <p:sp>
        <p:nvSpPr>
          <p:cNvPr id="3075" name="Rectangle 3"/>
          <p:cNvSpPr>
            <a:spLocks noGrp="1" noChangeArrowheads="1"/>
          </p:cNvSpPr>
          <p:nvPr>
            <p:ph type="subTitle" idx="1"/>
          </p:nvPr>
        </p:nvSpPr>
        <p:spPr/>
        <p:txBody>
          <a:bodyPr/>
          <a:lstStyle/>
          <a:p>
            <a:pPr algn="ctr" eaLnBrk="1" hangingPunct="1">
              <a:lnSpc>
                <a:spcPct val="90000"/>
              </a:lnSpc>
            </a:pPr>
            <a:r>
              <a:rPr lang="en-US" sz="3600" dirty="0"/>
              <a:t>CSE 3541</a:t>
            </a:r>
          </a:p>
          <a:p>
            <a:pPr algn="ctr" eaLnBrk="1" hangingPunct="1">
              <a:lnSpc>
                <a:spcPct val="90000"/>
              </a:lnSpc>
            </a:pPr>
            <a:r>
              <a:rPr lang="en-US" sz="3600" dirty="0"/>
              <a:t>Prof. Roger Crawfis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D619EA3-C88B-4845-9B7D-B27A8833CEA8}"/>
              </a:ext>
            </a:extLst>
          </p:cNvPr>
          <p:cNvSpPr>
            <a:spLocks noGrp="1" noChangeArrowheads="1"/>
          </p:cNvSpPr>
          <p:nvPr>
            <p:ph type="title"/>
          </p:nvPr>
        </p:nvSpPr>
        <p:spPr/>
        <p:txBody>
          <a:bodyPr anchor="b"/>
          <a:lstStyle/>
          <a:p>
            <a:pPr eaLnBrk="1" hangingPunct="1"/>
            <a:r>
              <a:rPr lang="en-US" altLang="en-US"/>
              <a:t>Generic Delegates</a:t>
            </a:r>
          </a:p>
        </p:txBody>
      </p:sp>
      <p:sp>
        <p:nvSpPr>
          <p:cNvPr id="13315" name="Rectangle 7">
            <a:extLst>
              <a:ext uri="{FF2B5EF4-FFF2-40B4-BE49-F238E27FC236}">
                <a16:creationId xmlns:a16="http://schemas.microsoft.com/office/drawing/2014/main" id="{C9E22D7C-EC39-4E6A-982F-37F581226543}"/>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600">
                <a:solidFill>
                  <a:schemeClr val="folHlink"/>
                </a:solidFill>
              </a:rPr>
              <a:t>delegate bool</a:t>
            </a:r>
            <a:r>
              <a:rPr lang="en-US" altLang="en-US" sz="1600"/>
              <a:t> </a:t>
            </a:r>
            <a:r>
              <a:rPr lang="en-US" altLang="en-US" sz="1600" b="1">
                <a:solidFill>
                  <a:srgbClr val="FF0000"/>
                </a:solidFill>
              </a:rPr>
              <a:t>Check&lt;T&gt;</a:t>
            </a:r>
            <a:r>
              <a:rPr lang="en-US" altLang="en-US" sz="1600"/>
              <a:t>(T value);</a:t>
            </a:r>
          </a:p>
          <a:p>
            <a:pPr eaLnBrk="1" hangingPunct="1">
              <a:lnSpc>
                <a:spcPct val="80000"/>
              </a:lnSpc>
              <a:buFont typeface="Wingdings" panose="05000000000000000000" pitchFamily="2" charset="2"/>
              <a:buNone/>
            </a:pPr>
            <a:r>
              <a:rPr lang="en-US" altLang="en-US" sz="1600">
                <a:solidFill>
                  <a:schemeClr val="folHlink"/>
                </a:solidFill>
              </a:rPr>
              <a:t>class</a:t>
            </a:r>
            <a:r>
              <a:rPr lang="en-US" altLang="en-US" sz="1600"/>
              <a:t> </a:t>
            </a:r>
            <a:r>
              <a:rPr lang="en-US" altLang="en-US" sz="1600" b="1"/>
              <a:t>Payment</a:t>
            </a: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a:t>
            </a:r>
            <a:r>
              <a:rPr lang="en-US" altLang="en-US" sz="1600"/>
              <a:t> DateTime date;</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a:t>
            </a:r>
            <a:r>
              <a:rPr lang="en-US" altLang="en-US" sz="1600"/>
              <a:t> </a:t>
            </a:r>
            <a:r>
              <a:rPr lang="en-US" altLang="en-US" sz="1600">
                <a:solidFill>
                  <a:schemeClr val="folHlink"/>
                </a:solidFill>
              </a:rPr>
              <a:t>int</a:t>
            </a:r>
            <a:r>
              <a:rPr lang="en-US" altLang="en-US" sz="1600"/>
              <a:t> amount;</a:t>
            </a:r>
          </a:p>
          <a:p>
            <a:pPr eaLnBrk="1" hangingPunct="1">
              <a:lnSpc>
                <a:spcPct val="80000"/>
              </a:lnSpc>
              <a:buFont typeface="Wingdings" panose="05000000000000000000" pitchFamily="2" charset="2"/>
              <a:buNone/>
            </a:pPr>
            <a:r>
              <a:rPr lang="en-US" altLang="en-US" sz="1600"/>
              <a:t>}</a:t>
            </a:r>
          </a:p>
          <a:p>
            <a:pPr eaLnBrk="1" hangingPunct="1">
              <a:lnSpc>
                <a:spcPct val="80000"/>
              </a:lnSpc>
              <a:buFont typeface="Wingdings" panose="05000000000000000000" pitchFamily="2" charset="2"/>
              <a:buNone/>
            </a:pPr>
            <a:r>
              <a:rPr lang="en-US" altLang="en-US" sz="1600">
                <a:solidFill>
                  <a:schemeClr val="folHlink"/>
                </a:solidFill>
              </a:rPr>
              <a:t>internal class</a:t>
            </a:r>
            <a:r>
              <a:rPr lang="en-US" altLang="en-US" sz="1600"/>
              <a:t> </a:t>
            </a:r>
            <a:r>
              <a:rPr lang="en-US" altLang="en-US" sz="1600" b="1"/>
              <a:t>Account</a:t>
            </a: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private</a:t>
            </a:r>
            <a:r>
              <a:rPr lang="en-US" altLang="en-US" sz="1600"/>
              <a:t> IList&lt;Payment&gt; payments = </a:t>
            </a:r>
            <a:r>
              <a:rPr lang="en-US" altLang="en-US" sz="1600">
                <a:solidFill>
                  <a:schemeClr val="folHlink"/>
                </a:solidFill>
              </a:rPr>
              <a:t>new</a:t>
            </a:r>
            <a:r>
              <a:rPr lang="en-US" altLang="en-US" sz="1600"/>
              <a:t> List&lt;Payment &gt;();</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 void</a:t>
            </a:r>
            <a:r>
              <a:rPr lang="en-US" altLang="en-US" sz="1600"/>
              <a:t> </a:t>
            </a:r>
            <a:r>
              <a:rPr lang="en-US" altLang="en-US" sz="1600" b="1"/>
              <a:t>Add</a:t>
            </a:r>
            <a:r>
              <a:rPr lang="en-US" altLang="en-US" sz="1600"/>
              <a:t>(Payment p) { payments.Add(p);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 int</a:t>
            </a:r>
            <a:r>
              <a:rPr lang="en-US" altLang="en-US" sz="1600"/>
              <a:t> </a:t>
            </a:r>
            <a:r>
              <a:rPr lang="en-US" altLang="en-US" sz="1600" b="1"/>
              <a:t>AmountPayed</a:t>
            </a:r>
            <a:r>
              <a:rPr lang="en-US" altLang="en-US" sz="1600"/>
              <a:t>( </a:t>
            </a:r>
            <a:r>
              <a:rPr lang="en-US" altLang="en-US" sz="1600">
                <a:solidFill>
                  <a:srgbClr val="FF0000"/>
                </a:solidFill>
              </a:rPr>
              <a:t>Check&lt;Payment&gt; matches </a:t>
            </a: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int</a:t>
            </a:r>
            <a:r>
              <a:rPr lang="en-US" altLang="en-US" sz="1600"/>
              <a:t> val = 0;</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foreach</a:t>
            </a:r>
            <a:r>
              <a:rPr lang="en-US" altLang="en-US" sz="1600"/>
              <a:t> (Payment p </a:t>
            </a:r>
            <a:r>
              <a:rPr lang="en-US" altLang="en-US" sz="1600">
                <a:solidFill>
                  <a:schemeClr val="folHlink"/>
                </a:solidFill>
              </a:rPr>
              <a:t>in</a:t>
            </a:r>
            <a:r>
              <a:rPr lang="en-US" altLang="en-US" sz="1600"/>
              <a:t> payments)</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	if</a:t>
            </a:r>
            <a:r>
              <a:rPr lang="en-US" altLang="en-US" sz="1600"/>
              <a:t> ( matches(p) ) val += p.amount;</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return</a:t>
            </a:r>
            <a:r>
              <a:rPr lang="en-US" altLang="en-US" sz="1600"/>
              <a:t> val;</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a:t>
            </a:r>
          </a:p>
          <a:p>
            <a:pPr eaLnBrk="1" hangingPunct="1">
              <a:lnSpc>
                <a:spcPct val="80000"/>
              </a:lnSpc>
              <a:buFont typeface="Wingdings" panose="05000000000000000000" pitchFamily="2" charset="2"/>
              <a:buNone/>
            </a:pPr>
            <a:endParaRPr lang="en-US" altLang="en-US" sz="1600"/>
          </a:p>
        </p:txBody>
      </p:sp>
      <p:sp>
        <p:nvSpPr>
          <p:cNvPr id="13316" name="Text Box 4">
            <a:extLst>
              <a:ext uri="{FF2B5EF4-FFF2-40B4-BE49-F238E27FC236}">
                <a16:creationId xmlns:a16="http://schemas.microsoft.com/office/drawing/2014/main" id="{DAF4A6C2-3384-4911-BCF8-4C0B22B536BF}"/>
              </a:ext>
            </a:extLst>
          </p:cNvPr>
          <p:cNvSpPr txBox="1">
            <a:spLocks noChangeArrowheads="1"/>
          </p:cNvSpPr>
          <p:nvPr/>
        </p:nvSpPr>
        <p:spPr bwMode="auto">
          <a:xfrm>
            <a:off x="3352800" y="4876801"/>
            <a:ext cx="6018292" cy="1257909"/>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tabLst>
                <a:tab pos="185738" algn="l"/>
                <a:tab pos="384175" algn="l"/>
                <a:tab pos="568325" algn="l"/>
              </a:tabLst>
              <a:defRPr>
                <a:solidFill>
                  <a:schemeClr val="tx1"/>
                </a:solidFill>
                <a:latin typeface="Arial" panose="020B0604020202020204" pitchFamily="34" charset="0"/>
              </a:defRPr>
            </a:lvl1pPr>
            <a:lvl2pPr marL="742950" indent="-285750">
              <a:tabLst>
                <a:tab pos="185738" algn="l"/>
                <a:tab pos="384175" algn="l"/>
                <a:tab pos="568325" algn="l"/>
              </a:tabLst>
              <a:defRPr>
                <a:solidFill>
                  <a:schemeClr val="tx1"/>
                </a:solidFill>
                <a:latin typeface="Arial" panose="020B0604020202020204" pitchFamily="34" charset="0"/>
              </a:defRPr>
            </a:lvl2pPr>
            <a:lvl3pPr marL="1143000" indent="-228600">
              <a:tabLst>
                <a:tab pos="185738" algn="l"/>
                <a:tab pos="384175" algn="l"/>
                <a:tab pos="568325" algn="l"/>
              </a:tabLst>
              <a:defRPr>
                <a:solidFill>
                  <a:schemeClr val="tx1"/>
                </a:solidFill>
                <a:latin typeface="Arial" panose="020B0604020202020204" pitchFamily="34" charset="0"/>
              </a:defRPr>
            </a:lvl3pPr>
            <a:lvl4pPr marL="1600200" indent="-228600">
              <a:tabLst>
                <a:tab pos="185738" algn="l"/>
                <a:tab pos="384175" algn="l"/>
                <a:tab pos="568325" algn="l"/>
              </a:tabLst>
              <a:defRPr>
                <a:solidFill>
                  <a:schemeClr val="tx1"/>
                </a:solidFill>
                <a:latin typeface="Arial" panose="020B0604020202020204" pitchFamily="34" charset="0"/>
              </a:defRPr>
            </a:lvl4pPr>
            <a:lvl5pPr marL="2057400" indent="-228600">
              <a:tabLst>
                <a:tab pos="185738" algn="l"/>
                <a:tab pos="384175" algn="l"/>
                <a:tab pos="568325"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85738" algn="l"/>
                <a:tab pos="384175" algn="l"/>
                <a:tab pos="568325"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85738" algn="l"/>
                <a:tab pos="384175" algn="l"/>
                <a:tab pos="568325"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85738" algn="l"/>
                <a:tab pos="384175" algn="l"/>
                <a:tab pos="568325"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85738" algn="l"/>
                <a:tab pos="384175" algn="l"/>
                <a:tab pos="568325" algn="l"/>
              </a:tabLst>
              <a:defRPr>
                <a:solidFill>
                  <a:schemeClr val="tx1"/>
                </a:solidFill>
                <a:latin typeface="Arial" panose="020B0604020202020204" pitchFamily="34" charset="0"/>
              </a:defRPr>
            </a:lvl9pPr>
          </a:lstStyle>
          <a:p>
            <a:pPr>
              <a:lnSpc>
                <a:spcPct val="90000"/>
              </a:lnSpc>
            </a:pPr>
            <a:r>
              <a:rPr lang="en-US" altLang="en-US" sz="1400">
                <a:solidFill>
                  <a:schemeClr val="folHlink"/>
                </a:solidFill>
              </a:rPr>
              <a:t>bool</a:t>
            </a:r>
            <a:r>
              <a:rPr lang="en-US" altLang="en-US" sz="1400"/>
              <a:t> </a:t>
            </a:r>
            <a:r>
              <a:rPr lang="en-US" altLang="en-US" sz="1400" b="1"/>
              <a:t>PaymentsAfter</a:t>
            </a:r>
            <a:r>
              <a:rPr lang="en-US" altLang="en-US" sz="1400"/>
              <a:t>( Payment p ) {</a:t>
            </a:r>
          </a:p>
          <a:p>
            <a:pPr>
              <a:lnSpc>
                <a:spcPct val="90000"/>
              </a:lnSpc>
            </a:pPr>
            <a:r>
              <a:rPr lang="en-US" altLang="en-US" sz="1400"/>
              <a:t>	</a:t>
            </a:r>
            <a:r>
              <a:rPr lang="en-US" altLang="en-US" sz="1400">
                <a:solidFill>
                  <a:schemeClr val="folHlink"/>
                </a:solidFill>
              </a:rPr>
              <a:t>return</a:t>
            </a:r>
            <a:r>
              <a:rPr lang="en-US" altLang="en-US" sz="1400"/>
              <a:t> DateTime.Compare( p.date, myDate ) &gt;= 0;</a:t>
            </a:r>
          </a:p>
          <a:p>
            <a:pPr>
              <a:lnSpc>
                <a:spcPct val="90000"/>
              </a:lnSpc>
            </a:pPr>
            <a:r>
              <a:rPr lang="en-US" altLang="en-US" sz="1400"/>
              <a:t>}</a:t>
            </a:r>
          </a:p>
          <a:p>
            <a:pPr>
              <a:lnSpc>
                <a:spcPct val="90000"/>
              </a:lnSpc>
            </a:pPr>
            <a:r>
              <a:rPr lang="en-US" altLang="en-US" sz="1400"/>
              <a:t>...</a:t>
            </a:r>
          </a:p>
          <a:p>
            <a:pPr>
              <a:lnSpc>
                <a:spcPct val="90000"/>
              </a:lnSpc>
            </a:pPr>
            <a:r>
              <a:rPr lang="en-US" altLang="en-US" sz="1400"/>
              <a:t>myDate = </a:t>
            </a:r>
            <a:r>
              <a:rPr lang="en-US" altLang="en-US" sz="1400">
                <a:solidFill>
                  <a:schemeClr val="folHlink"/>
                </a:solidFill>
              </a:rPr>
              <a:t>new</a:t>
            </a:r>
            <a:r>
              <a:rPr lang="en-US" altLang="en-US" sz="1400"/>
              <a:t> DateTime(2001, 11, 9);</a:t>
            </a:r>
          </a:p>
          <a:p>
            <a:pPr>
              <a:lnSpc>
                <a:spcPct val="90000"/>
              </a:lnSpc>
            </a:pPr>
            <a:r>
              <a:rPr lang="en-US" altLang="en-US" sz="1400">
                <a:solidFill>
                  <a:schemeClr val="folHlink"/>
                </a:solidFill>
              </a:rPr>
              <a:t>int</a:t>
            </a:r>
            <a:r>
              <a:rPr lang="en-US" altLang="en-US" sz="1400"/>
              <a:t> val = account.AmountPayed( </a:t>
            </a:r>
            <a:r>
              <a:rPr lang="en-US" altLang="en-US" sz="1400">
                <a:solidFill>
                  <a:schemeClr val="folHlink"/>
                </a:solidFill>
              </a:rPr>
              <a:t>new</a:t>
            </a:r>
            <a:r>
              <a:rPr lang="en-US" altLang="en-US" sz="1400">
                <a:solidFill>
                  <a:srgbClr val="FF0000"/>
                </a:solidFill>
              </a:rPr>
              <a:t> Check&lt;Payment&gt;(PaymentsAfter) </a:t>
            </a:r>
            <a:r>
              <a:rPr lang="en-US" altLang="en-US" sz="1400"/>
              <a:t>);</a:t>
            </a:r>
          </a:p>
        </p:txBody>
      </p:sp>
      <p:sp>
        <p:nvSpPr>
          <p:cNvPr id="13317" name="Text Box 5">
            <a:extLst>
              <a:ext uri="{FF2B5EF4-FFF2-40B4-BE49-F238E27FC236}">
                <a16:creationId xmlns:a16="http://schemas.microsoft.com/office/drawing/2014/main" id="{BFF586C9-D7C1-4CEA-A500-7CB58953877D}"/>
              </a:ext>
            </a:extLst>
          </p:cNvPr>
          <p:cNvSpPr txBox="1">
            <a:spLocks noChangeArrowheads="1"/>
          </p:cNvSpPr>
          <p:nvPr/>
        </p:nvSpPr>
        <p:spPr bwMode="auto">
          <a:xfrm>
            <a:off x="8077200" y="2971801"/>
            <a:ext cx="19812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600">
                <a:latin typeface="Times New Roman" panose="02020603050405020304" pitchFamily="18" charset="0"/>
              </a:rPr>
              <a:t>A check method is passed, which checks for every Payment, whether it is eligible</a:t>
            </a:r>
          </a:p>
        </p:txBody>
      </p:sp>
      <p:sp>
        <p:nvSpPr>
          <p:cNvPr id="13318" name="Line 6">
            <a:extLst>
              <a:ext uri="{FF2B5EF4-FFF2-40B4-BE49-F238E27FC236}">
                <a16:creationId xmlns:a16="http://schemas.microsoft.com/office/drawing/2014/main" id="{ECC35236-AC8F-4F6D-B173-92E0FEDC5D61}"/>
              </a:ext>
            </a:extLst>
          </p:cNvPr>
          <p:cNvSpPr>
            <a:spLocks noChangeShapeType="1"/>
          </p:cNvSpPr>
          <p:nvPr/>
        </p:nvSpPr>
        <p:spPr bwMode="auto">
          <a:xfrm flipV="1">
            <a:off x="7086600" y="3429000"/>
            <a:ext cx="990600" cy="1349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lIns="90000" tIns="46800" rIns="90000" bIns="46800">
            <a:spAutoFit/>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a:t>.NET Support</a:t>
            </a:r>
          </a:p>
        </p:txBody>
      </p:sp>
      <p:sp>
        <p:nvSpPr>
          <p:cNvPr id="4099"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sz="2800" dirty="0" err="1"/>
              <a:t>Func</a:t>
            </a:r>
            <a:r>
              <a:rPr lang="en-US" sz="2800" dirty="0"/>
              <a:t>&lt;</a:t>
            </a:r>
            <a:r>
              <a:rPr lang="en-US" sz="2800" dirty="0" err="1"/>
              <a:t>T</a:t>
            </a:r>
            <a:r>
              <a:rPr lang="en-US" sz="2800" baseline="-25000" dirty="0" err="1"/>
              <a:t>Result</a:t>
            </a:r>
            <a:r>
              <a:rPr lang="en-US" sz="2800" dirty="0"/>
              <a:t>&gt;, </a:t>
            </a:r>
            <a:r>
              <a:rPr lang="en-US" sz="2800" dirty="0" err="1"/>
              <a:t>Func</a:t>
            </a:r>
            <a:r>
              <a:rPr lang="en-US" sz="2800" dirty="0"/>
              <a:t>&lt;T</a:t>
            </a:r>
            <a:r>
              <a:rPr lang="en-US" sz="2800" baseline="-25000" dirty="0"/>
              <a:t>1</a:t>
            </a:r>
            <a:r>
              <a:rPr lang="en-US" sz="2800" dirty="0"/>
              <a:t>, T</a:t>
            </a:r>
            <a:r>
              <a:rPr lang="en-US" sz="2800" baseline="-25000" dirty="0"/>
              <a:t>2</a:t>
            </a:r>
            <a:r>
              <a:rPr lang="en-US" sz="2800" dirty="0"/>
              <a:t>, …, </a:t>
            </a:r>
            <a:r>
              <a:rPr lang="en-US" sz="2800" dirty="0" err="1"/>
              <a:t>T</a:t>
            </a:r>
            <a:r>
              <a:rPr lang="en-US" sz="2800" baseline="-25000" dirty="0" err="1"/>
              <a:t>Result</a:t>
            </a:r>
            <a:r>
              <a:rPr lang="en-US" sz="2800" baseline="-25000" dirty="0"/>
              <a:t> </a:t>
            </a:r>
            <a:r>
              <a:rPr lang="en-US" sz="2800" dirty="0"/>
              <a:t>&gt;</a:t>
            </a:r>
          </a:p>
          <a:p>
            <a:pPr lvl="1">
              <a:lnSpc>
                <a:spcPct val="80000"/>
              </a:lnSpc>
            </a:pPr>
            <a:r>
              <a:rPr lang="en-US" sz="2400" dirty="0" err="1"/>
              <a:t>T</a:t>
            </a:r>
            <a:r>
              <a:rPr lang="en-US" sz="2400" baseline="-25000" dirty="0" err="1"/>
              <a:t>Result</a:t>
            </a:r>
            <a:r>
              <a:rPr lang="en-US" sz="2400" dirty="0"/>
              <a:t> </a:t>
            </a:r>
            <a:r>
              <a:rPr lang="en-US" sz="2400" dirty="0" err="1"/>
              <a:t>MyFunc</a:t>
            </a:r>
            <a:r>
              <a:rPr lang="en-US" sz="2400" dirty="0"/>
              <a:t>(T</a:t>
            </a:r>
            <a:r>
              <a:rPr lang="en-US" sz="2400" baseline="-25000" dirty="0"/>
              <a:t>1 </a:t>
            </a:r>
            <a:r>
              <a:rPr lang="en-US" sz="2400" dirty="0"/>
              <a:t>x,T</a:t>
            </a:r>
            <a:r>
              <a:rPr lang="en-US" sz="2400" baseline="-25000" dirty="0"/>
              <a:t>2 </a:t>
            </a:r>
            <a:r>
              <a:rPr lang="en-US" sz="2400" dirty="0"/>
              <a:t>y, …)</a:t>
            </a:r>
          </a:p>
          <a:p>
            <a:pPr eaLnBrk="1" hangingPunct="1">
              <a:lnSpc>
                <a:spcPct val="80000"/>
              </a:lnSpc>
            </a:pPr>
            <a:endParaRPr lang="en-US" sz="2800" dirty="0"/>
          </a:p>
          <a:p>
            <a:pPr eaLnBrk="1" hangingPunct="1">
              <a:lnSpc>
                <a:spcPct val="80000"/>
              </a:lnSpc>
            </a:pPr>
            <a:r>
              <a:rPr lang="en-US" sz="2800" dirty="0"/>
              <a:t>Action&lt;T&gt;, Action&lt; T</a:t>
            </a:r>
            <a:r>
              <a:rPr lang="en-US" sz="2800" baseline="-25000" dirty="0"/>
              <a:t>1</a:t>
            </a:r>
            <a:r>
              <a:rPr lang="en-US" sz="2800" dirty="0"/>
              <a:t>, T</a:t>
            </a:r>
            <a:r>
              <a:rPr lang="en-US" sz="2800" baseline="-25000" dirty="0"/>
              <a:t>2</a:t>
            </a:r>
            <a:r>
              <a:rPr lang="en-US" sz="2800" dirty="0"/>
              <a:t>, …&gt;</a:t>
            </a:r>
          </a:p>
          <a:p>
            <a:pPr lvl="1">
              <a:lnSpc>
                <a:spcPct val="80000"/>
              </a:lnSpc>
            </a:pPr>
            <a:r>
              <a:rPr lang="en-US" sz="2400" dirty="0">
                <a:solidFill>
                  <a:srgbClr val="0070C0"/>
                </a:solidFill>
              </a:rPr>
              <a:t>void</a:t>
            </a:r>
            <a:r>
              <a:rPr lang="en-US" sz="2400" dirty="0"/>
              <a:t> </a:t>
            </a:r>
            <a:r>
              <a:rPr lang="en-US" sz="2400" dirty="0" err="1"/>
              <a:t>MyAction</a:t>
            </a:r>
            <a:r>
              <a:rPr lang="en-US" sz="2400" dirty="0"/>
              <a:t>(T</a:t>
            </a:r>
            <a:r>
              <a:rPr lang="en-US" sz="2400" baseline="-25000" dirty="0"/>
              <a:t>1 </a:t>
            </a:r>
            <a:r>
              <a:rPr lang="en-US" sz="2400" dirty="0"/>
              <a:t>x,T</a:t>
            </a:r>
            <a:r>
              <a:rPr lang="en-US" sz="2400" baseline="-25000" dirty="0"/>
              <a:t>2 </a:t>
            </a:r>
            <a:r>
              <a:rPr lang="en-US" sz="2400" dirty="0"/>
              <a:t>y, …)</a:t>
            </a:r>
          </a:p>
          <a:p>
            <a:pPr eaLnBrk="1" hangingPunct="1">
              <a:lnSpc>
                <a:spcPct val="80000"/>
              </a:lnSpc>
            </a:pPr>
            <a:endParaRPr lang="en-US" sz="2800" dirty="0"/>
          </a:p>
          <a:p>
            <a:pPr eaLnBrk="1" hangingPunct="1">
              <a:lnSpc>
                <a:spcPct val="80000"/>
              </a:lnSpc>
            </a:pPr>
            <a:r>
              <a:rPr lang="en-US" sz="2800" dirty="0"/>
              <a:t>Predicate&lt;T&gt;</a:t>
            </a:r>
          </a:p>
          <a:p>
            <a:pPr lvl="1">
              <a:lnSpc>
                <a:spcPct val="80000"/>
              </a:lnSpc>
            </a:pPr>
            <a:r>
              <a:rPr lang="en-US" sz="2400" dirty="0">
                <a:solidFill>
                  <a:srgbClr val="0070C0"/>
                </a:solidFill>
              </a:rPr>
              <a:t>bool</a:t>
            </a:r>
            <a:r>
              <a:rPr lang="en-US" sz="2400" dirty="0"/>
              <a:t> </a:t>
            </a:r>
            <a:r>
              <a:rPr lang="en-US" sz="2400" dirty="0" err="1"/>
              <a:t>MyPredicate</a:t>
            </a:r>
            <a:r>
              <a:rPr lang="en-US" sz="2400" dirty="0"/>
              <a:t>(T data)</a:t>
            </a:r>
          </a:p>
          <a:p>
            <a:pPr lvl="1">
              <a:lnSpc>
                <a:spcPct val="80000"/>
              </a:lnSpc>
            </a:pPr>
            <a:endParaRPr lang="en-US" sz="2400" dirty="0"/>
          </a:p>
          <a:p>
            <a:pPr>
              <a:lnSpc>
                <a:spcPct val="110000"/>
              </a:lnSpc>
            </a:pPr>
            <a:r>
              <a:rPr lang="en-US" sz="2800" dirty="0"/>
              <a:t>Note: T, T</a:t>
            </a:r>
            <a:r>
              <a:rPr lang="en-US" sz="2800" baseline="-25000" dirty="0"/>
              <a:t>1</a:t>
            </a:r>
            <a:r>
              <a:rPr lang="en-US" sz="2800" dirty="0"/>
              <a:t>,T</a:t>
            </a:r>
            <a:r>
              <a:rPr lang="en-US" sz="2800" baseline="-25000" dirty="0"/>
              <a:t>2</a:t>
            </a:r>
            <a:r>
              <a:rPr lang="en-US" sz="2800" dirty="0"/>
              <a:t>, …, </a:t>
            </a:r>
            <a:r>
              <a:rPr lang="en-US" sz="2800" dirty="0" err="1"/>
              <a:t>T</a:t>
            </a:r>
            <a:r>
              <a:rPr lang="en-US" sz="2800" baseline="-25000" dirty="0" err="1"/>
              <a:t>Result</a:t>
            </a:r>
            <a:r>
              <a:rPr lang="en-US" sz="2800" dirty="0"/>
              <a:t> can be a </a:t>
            </a:r>
            <a:r>
              <a:rPr lang="en-US" sz="2800" dirty="0" err="1"/>
              <a:t>Func</a:t>
            </a:r>
            <a:r>
              <a:rPr lang="en-US" sz="2800" dirty="0"/>
              <a:t>&lt;...&gt; or Action&lt;…&gt; or Predicate&lt;T&gt; type. They are first class types!</a:t>
            </a:r>
          </a:p>
          <a:p>
            <a:pPr lvl="1">
              <a:lnSpc>
                <a:spcPct val="80000"/>
              </a:lnSpc>
            </a:pPr>
            <a:r>
              <a:rPr lang="en-US" sz="2400" dirty="0">
                <a:solidFill>
                  <a:srgbClr val="0070C0"/>
                </a:solidFill>
              </a:rPr>
              <a:t>bool</a:t>
            </a:r>
            <a:r>
              <a:rPr lang="en-US" sz="2400" dirty="0"/>
              <a:t> </a:t>
            </a:r>
            <a:r>
              <a:rPr lang="en-US" sz="2400" dirty="0" err="1"/>
              <a:t>MyPredicate</a:t>
            </a:r>
            <a:r>
              <a:rPr lang="en-US" sz="2400" dirty="0"/>
              <a:t>(</a:t>
            </a:r>
            <a:r>
              <a:rPr lang="en-US" sz="2400" dirty="0" err="1"/>
              <a:t>Func</a:t>
            </a:r>
            <a:r>
              <a:rPr lang="en-US" sz="2400" dirty="0"/>
              <a:t>&lt;</a:t>
            </a:r>
            <a:r>
              <a:rPr lang="en-US" sz="2400" dirty="0" err="1"/>
              <a:t>float,float,float</a:t>
            </a:r>
            <a:r>
              <a:rPr lang="en-US" sz="2400" dirty="0"/>
              <a:t>&gt; </a:t>
            </a:r>
            <a:r>
              <a:rPr lang="en-US" sz="2400" dirty="0" err="1"/>
              <a:t>dataFunc</a:t>
            </a:r>
            <a:r>
              <a:rPr lang="en-US"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735D765-5C7F-43E0-B1E2-088829116E56}"/>
              </a:ext>
            </a:extLst>
          </p:cNvPr>
          <p:cNvSpPr>
            <a:spLocks noGrp="1" noChangeArrowheads="1"/>
          </p:cNvSpPr>
          <p:nvPr>
            <p:ph type="title"/>
          </p:nvPr>
        </p:nvSpPr>
        <p:spPr/>
        <p:txBody>
          <a:bodyPr/>
          <a:lstStyle/>
          <a:p>
            <a:pPr eaLnBrk="1" hangingPunct="1"/>
            <a:r>
              <a:rPr lang="en-US" altLang="en-US"/>
              <a:t>Keeping Objects Informed</a:t>
            </a:r>
          </a:p>
        </p:txBody>
      </p:sp>
      <p:sp>
        <p:nvSpPr>
          <p:cNvPr id="4099" name="Rectangle 3">
            <a:extLst>
              <a:ext uri="{FF2B5EF4-FFF2-40B4-BE49-F238E27FC236}">
                <a16:creationId xmlns:a16="http://schemas.microsoft.com/office/drawing/2014/main" id="{F3E6E638-191C-4DA4-A10F-51FE74F29226}"/>
              </a:ext>
            </a:extLst>
          </p:cNvPr>
          <p:cNvSpPr>
            <a:spLocks noGrp="1" noChangeArrowheads="1"/>
          </p:cNvSpPr>
          <p:nvPr>
            <p:ph type="body" idx="1"/>
          </p:nvPr>
        </p:nvSpPr>
        <p:spPr/>
        <p:txBody>
          <a:bodyPr/>
          <a:lstStyle/>
          <a:p>
            <a:pPr eaLnBrk="1" hangingPunct="1"/>
            <a:r>
              <a:rPr lang="en-US" altLang="en-US" sz="2800"/>
              <a:t>A very common requirement in any complex system is the ability for an object to know whenever an event happens or whenever another object changes its state (which can also be viewed as an event).</a:t>
            </a:r>
          </a:p>
          <a:p>
            <a:pPr eaLnBrk="1" hangingPunct="1"/>
            <a:r>
              <a:rPr lang="en-US" altLang="en-US" sz="2800"/>
              <a:t>Examples:</a:t>
            </a:r>
          </a:p>
          <a:p>
            <a:pPr lvl="1" eaLnBrk="1" hangingPunct="1"/>
            <a:r>
              <a:rPr lang="en-US" altLang="en-US" sz="2400"/>
              <a:t>Interest rates lowered</a:t>
            </a:r>
          </a:p>
          <a:p>
            <a:pPr lvl="1" eaLnBrk="1" hangingPunct="1"/>
            <a:r>
              <a:rPr lang="en-US" altLang="en-US" sz="2400"/>
              <a:t>File I/O request is complete</a:t>
            </a:r>
          </a:p>
          <a:p>
            <a:pPr lvl="1" eaLnBrk="1" hangingPunct="1"/>
            <a:r>
              <a:rPr lang="en-US" altLang="en-US" sz="2400"/>
              <a:t>Mouse button was depressed.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5EF9475-2EBB-478C-BFFC-AC73EE900F70}"/>
              </a:ext>
            </a:extLst>
          </p:cNvPr>
          <p:cNvSpPr>
            <a:spLocks noGrp="1" noChangeArrowheads="1"/>
          </p:cNvSpPr>
          <p:nvPr>
            <p:ph type="title"/>
          </p:nvPr>
        </p:nvSpPr>
        <p:spPr/>
        <p:txBody>
          <a:bodyPr/>
          <a:lstStyle/>
          <a:p>
            <a:pPr eaLnBrk="1" hangingPunct="1"/>
            <a:r>
              <a:rPr lang="en-US" altLang="en-US"/>
              <a:t>Polling vs. Notification</a:t>
            </a:r>
          </a:p>
        </p:txBody>
      </p:sp>
      <p:sp>
        <p:nvSpPr>
          <p:cNvPr id="5123" name="Rectangle 3">
            <a:extLst>
              <a:ext uri="{FF2B5EF4-FFF2-40B4-BE49-F238E27FC236}">
                <a16:creationId xmlns:a16="http://schemas.microsoft.com/office/drawing/2014/main" id="{20F6BF46-3E3C-464A-A07C-7DEA0E43C447}"/>
              </a:ext>
            </a:extLst>
          </p:cNvPr>
          <p:cNvSpPr>
            <a:spLocks noGrp="1" noChangeArrowheads="1"/>
          </p:cNvSpPr>
          <p:nvPr>
            <p:ph type="body" idx="1"/>
          </p:nvPr>
        </p:nvSpPr>
        <p:spPr/>
        <p:txBody>
          <a:bodyPr/>
          <a:lstStyle/>
          <a:p>
            <a:pPr eaLnBrk="1" hangingPunct="1"/>
            <a:r>
              <a:rPr lang="en-US" altLang="en-US" dirty="0"/>
              <a:t>There are two primary approaches:</a:t>
            </a:r>
          </a:p>
          <a:p>
            <a:pPr lvl="1" eaLnBrk="1" hangingPunct="1"/>
            <a:r>
              <a:rPr lang="en-US" altLang="en-US" dirty="0"/>
              <a:t>Polling – Any object that is interested in state changes will periodical inquire the state. Use a timer as an event.</a:t>
            </a:r>
          </a:p>
          <a:p>
            <a:pPr lvl="1" eaLnBrk="1" hangingPunct="1"/>
            <a:r>
              <a:rPr lang="en-US" altLang="en-US" dirty="0"/>
              <a:t>Notification – Objects register to receive an update or notification whenever state changes or an event occurs. A publisher ensures that everyone is notified.</a:t>
            </a:r>
          </a:p>
          <a:p>
            <a:r>
              <a:rPr lang="en-US" altLang="en-US" dirty="0"/>
              <a:t>Observer Design Pattern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29A8FB3-D871-437F-AC3A-E299B1250CEB}"/>
              </a:ext>
            </a:extLst>
          </p:cNvPr>
          <p:cNvSpPr>
            <a:spLocks noGrp="1" noChangeArrowheads="1"/>
          </p:cNvSpPr>
          <p:nvPr>
            <p:ph type="title"/>
          </p:nvPr>
        </p:nvSpPr>
        <p:spPr/>
        <p:txBody>
          <a:bodyPr/>
          <a:lstStyle/>
          <a:p>
            <a:pPr eaLnBrk="1" hangingPunct="1"/>
            <a:r>
              <a:rPr lang="en-US" altLang="en-US"/>
              <a:t>Observer Pattern</a:t>
            </a:r>
          </a:p>
        </p:txBody>
      </p:sp>
      <p:sp>
        <p:nvSpPr>
          <p:cNvPr id="6147" name="Rectangle 3">
            <a:extLst>
              <a:ext uri="{FF2B5EF4-FFF2-40B4-BE49-F238E27FC236}">
                <a16:creationId xmlns:a16="http://schemas.microsoft.com/office/drawing/2014/main" id="{CDFBB8DF-04E7-4041-AA50-4D31BC699DD8}"/>
              </a:ext>
            </a:extLst>
          </p:cNvPr>
          <p:cNvSpPr>
            <a:spLocks noGrp="1" noChangeArrowheads="1"/>
          </p:cNvSpPr>
          <p:nvPr>
            <p:ph type="body" idx="1"/>
          </p:nvPr>
        </p:nvSpPr>
        <p:spPr/>
        <p:txBody>
          <a:bodyPr/>
          <a:lstStyle/>
          <a:p>
            <a:pPr eaLnBrk="1" hangingPunct="1"/>
            <a:r>
              <a:rPr lang="en-US" altLang="en-US" sz="2800"/>
              <a:t>This one of the common design patterns published by Gamma, et. al.</a:t>
            </a:r>
          </a:p>
          <a:p>
            <a:pPr eaLnBrk="1" hangingPunct="1"/>
            <a:r>
              <a:rPr lang="en-US" altLang="en-US" sz="2800"/>
              <a:t>Also goes by the name Publisher-Subscriber.</a:t>
            </a:r>
          </a:p>
          <a:p>
            <a:pPr eaLnBrk="1" hangingPunct="1"/>
            <a:r>
              <a:rPr lang="en-US" altLang="en-US" sz="2800"/>
              <a:t>When one object changes state, all the dependent objects are notified and updated.</a:t>
            </a:r>
          </a:p>
          <a:p>
            <a:pPr lvl="1" eaLnBrk="1" hangingPunct="1"/>
            <a:r>
              <a:rPr lang="en-US" altLang="en-US" sz="2400"/>
              <a:t>Allows for consistency between related objects without tightly coupling classes</a:t>
            </a:r>
          </a:p>
          <a:p>
            <a:pPr lvl="2" eaLnBrk="1" hangingPunct="1"/>
            <a:r>
              <a:rPr lang="en-US" altLang="en-US" sz="2000"/>
              <a:t>e.g. “reduces coupling between objects”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OtherWeatherDisplays">
            <a:extLst>
              <a:ext uri="{FF2B5EF4-FFF2-40B4-BE49-F238E27FC236}">
                <a16:creationId xmlns:a16="http://schemas.microsoft.com/office/drawing/2014/main" id="{3998746E-E31F-46A4-A775-3E9796842F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9976" y="2205038"/>
            <a:ext cx="14382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WeatherMonitoringApplicationOverview">
            <a:extLst>
              <a:ext uri="{FF2B5EF4-FFF2-40B4-BE49-F238E27FC236}">
                <a16:creationId xmlns:a16="http://schemas.microsoft.com/office/drawing/2014/main" id="{C7EBBCAC-FF67-49E1-B75B-F77AD99FDA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4825" y="2565401"/>
            <a:ext cx="6457950" cy="364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4">
            <a:extLst>
              <a:ext uri="{FF2B5EF4-FFF2-40B4-BE49-F238E27FC236}">
                <a16:creationId xmlns:a16="http://schemas.microsoft.com/office/drawing/2014/main" id="{2B714122-2E56-483C-802F-E10B6C6CC689}"/>
              </a:ext>
            </a:extLst>
          </p:cNvPr>
          <p:cNvSpPr>
            <a:spLocks noGrp="1" noChangeArrowheads="1"/>
          </p:cNvSpPr>
          <p:nvPr>
            <p:ph type="title"/>
          </p:nvPr>
        </p:nvSpPr>
        <p:spPr/>
        <p:txBody>
          <a:bodyPr/>
          <a:lstStyle/>
          <a:p>
            <a:pPr eaLnBrk="1" hangingPunct="1"/>
            <a:r>
              <a:rPr lang="en-US" altLang="en-US"/>
              <a:t>A Problem</a:t>
            </a:r>
          </a:p>
        </p:txBody>
      </p:sp>
      <p:sp>
        <p:nvSpPr>
          <p:cNvPr id="7173" name="Rectangle 5">
            <a:extLst>
              <a:ext uri="{FF2B5EF4-FFF2-40B4-BE49-F238E27FC236}">
                <a16:creationId xmlns:a16="http://schemas.microsoft.com/office/drawing/2014/main" id="{ECAAD1FE-EE11-4380-B049-9DEE361EE265}"/>
              </a:ext>
            </a:extLst>
          </p:cNvPr>
          <p:cNvSpPr>
            <a:spLocks noGrp="1" noChangeArrowheads="1"/>
          </p:cNvSpPr>
          <p:nvPr>
            <p:ph type="body" idx="1"/>
          </p:nvPr>
        </p:nvSpPr>
        <p:spPr/>
        <p:txBody>
          <a:bodyPr/>
          <a:lstStyle/>
          <a:p>
            <a:pPr eaLnBrk="1" hangingPunct="1"/>
            <a:r>
              <a:rPr lang="en-US" altLang="en-US" sz="2800"/>
              <a:t>Multiple displays need to be updated with weather data from a single weather station</a:t>
            </a:r>
          </a:p>
        </p:txBody>
      </p:sp>
      <p:sp>
        <p:nvSpPr>
          <p:cNvPr id="7174" name="TextBox 7">
            <a:extLst>
              <a:ext uri="{FF2B5EF4-FFF2-40B4-BE49-F238E27FC236}">
                <a16:creationId xmlns:a16="http://schemas.microsoft.com/office/drawing/2014/main" id="{F5768CF1-309F-47E1-95BD-FE741F6DDED9}"/>
              </a:ext>
            </a:extLst>
          </p:cNvPr>
          <p:cNvSpPr txBox="1">
            <a:spLocks noChangeArrowheads="1"/>
          </p:cNvSpPr>
          <p:nvPr/>
        </p:nvSpPr>
        <p:spPr bwMode="auto">
          <a:xfrm>
            <a:off x="3352801" y="6400801"/>
            <a:ext cx="4225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i="1"/>
              <a:t>©Head First Design Patterns, Freeman and Freeman, p. 39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2954411-613C-4F6D-80CB-A56B9F949A99}"/>
              </a:ext>
            </a:extLst>
          </p:cNvPr>
          <p:cNvSpPr>
            <a:spLocks noGrp="1" noChangeArrowheads="1"/>
          </p:cNvSpPr>
          <p:nvPr>
            <p:ph type="title"/>
          </p:nvPr>
        </p:nvSpPr>
        <p:spPr/>
        <p:txBody>
          <a:bodyPr/>
          <a:lstStyle/>
          <a:p>
            <a:pPr eaLnBrk="1" hangingPunct="1"/>
            <a:r>
              <a:rPr lang="en-US" altLang="en-US"/>
              <a:t>A naive solution</a:t>
            </a:r>
          </a:p>
        </p:txBody>
      </p:sp>
      <p:sp>
        <p:nvSpPr>
          <p:cNvPr id="8195" name="Rectangle 3">
            <a:extLst>
              <a:ext uri="{FF2B5EF4-FFF2-40B4-BE49-F238E27FC236}">
                <a16:creationId xmlns:a16="http://schemas.microsoft.com/office/drawing/2014/main" id="{771BB12E-3959-4712-9C0E-EDC1331AE201}"/>
              </a:ext>
            </a:extLst>
          </p:cNvPr>
          <p:cNvSpPr>
            <a:spLocks noGrp="1" noChangeArrowheads="1"/>
          </p:cNvSpPr>
          <p:nvPr>
            <p:ph type="body" idx="1"/>
          </p:nvPr>
        </p:nvSpPr>
        <p:spPr>
          <a:xfrm>
            <a:off x="1981200" y="1922464"/>
            <a:ext cx="8229600" cy="4530725"/>
          </a:xfrm>
        </p:spPr>
        <p:txBody>
          <a:bodyPr/>
          <a:lstStyle/>
          <a:p>
            <a:pPr eaLnBrk="1" hangingPunct="1">
              <a:lnSpc>
                <a:spcPct val="80000"/>
              </a:lnSpc>
              <a:buFont typeface="Wingdings" panose="05000000000000000000" pitchFamily="2" charset="2"/>
              <a:buNone/>
            </a:pPr>
            <a:r>
              <a:rPr lang="en-US" altLang="en-US" sz="1600">
                <a:solidFill>
                  <a:schemeClr val="folHlink"/>
                </a:solidFill>
              </a:rPr>
              <a:t>public class</a:t>
            </a:r>
            <a:r>
              <a:rPr lang="en-US" altLang="en-US" sz="1600"/>
              <a:t> WeatherData {</a:t>
            </a:r>
          </a:p>
          <a:p>
            <a:pPr eaLnBrk="1" hangingPunct="1">
              <a:lnSpc>
                <a:spcPct val="80000"/>
              </a:lnSpc>
              <a:buFont typeface="Wingdings" panose="05000000000000000000" pitchFamily="2" charset="2"/>
              <a:buNone/>
            </a:pPr>
            <a:r>
              <a:rPr lang="en-US" altLang="en-US" sz="1600">
                <a:solidFill>
                  <a:schemeClr val="bg2"/>
                </a:solidFill>
              </a:rPr>
              <a:t>	// instance variable declarations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 void</a:t>
            </a:r>
            <a:r>
              <a:rPr lang="en-US" altLang="en-US" sz="1600"/>
              <a:t> MeasurementsChanged()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float</a:t>
            </a:r>
            <a:r>
              <a:rPr lang="en-US" altLang="en-US" sz="1600"/>
              <a:t> temperature = getTemperature();</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float</a:t>
            </a:r>
            <a:r>
              <a:rPr lang="en-US" altLang="en-US" sz="1600"/>
              <a:t> humidity = getHumidity();</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float</a:t>
            </a:r>
            <a:r>
              <a:rPr lang="en-US" altLang="en-US" sz="1600"/>
              <a:t> pressure = getPressure();</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currentConditionsDisplay.update( temperature, humidity, pressure);</a:t>
            </a:r>
          </a:p>
          <a:p>
            <a:pPr eaLnBrk="1" hangingPunct="1">
              <a:lnSpc>
                <a:spcPct val="80000"/>
              </a:lnSpc>
              <a:buFont typeface="Wingdings" panose="05000000000000000000" pitchFamily="2" charset="2"/>
              <a:buNone/>
            </a:pPr>
            <a:r>
              <a:rPr lang="en-US" altLang="en-US" sz="1600"/>
              <a:t>		statisticsDisplay.Update( temperature, humidity, pressure);</a:t>
            </a:r>
          </a:p>
          <a:p>
            <a:pPr eaLnBrk="1" hangingPunct="1">
              <a:lnSpc>
                <a:spcPct val="80000"/>
              </a:lnSpc>
              <a:buFont typeface="Wingdings" panose="05000000000000000000" pitchFamily="2" charset="2"/>
              <a:buNone/>
            </a:pPr>
            <a:r>
              <a:rPr lang="en-US" altLang="en-US" sz="1600"/>
              <a:t>		forecastDisplay.Update( temperature, humidity, pressure);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solidFill>
                  <a:schemeClr val="bg2"/>
                </a:solidFill>
              </a:rPr>
              <a:t>	// other weather data methods here</a:t>
            </a:r>
          </a:p>
          <a:p>
            <a:pPr eaLnBrk="1" hangingPunct="1">
              <a:lnSpc>
                <a:spcPct val="80000"/>
              </a:lnSpc>
              <a:buFont typeface="Wingdings" panose="05000000000000000000" pitchFamily="2" charset="2"/>
              <a:buNone/>
            </a:pPr>
            <a:endParaRPr lang="en-US" altLang="en-US" sz="1600">
              <a:solidFill>
                <a:schemeClr val="bg2"/>
              </a:solidFill>
            </a:endParaRPr>
          </a:p>
          <a:p>
            <a:pPr eaLnBrk="1" hangingPunct="1">
              <a:lnSpc>
                <a:spcPct val="80000"/>
              </a:lnSpc>
              <a:buFont typeface="Wingdings" panose="05000000000000000000" pitchFamily="2" charset="2"/>
              <a:buNone/>
            </a:pPr>
            <a:r>
              <a:rPr lang="en-US" altLang="en-US" sz="1600"/>
              <a:t>}</a:t>
            </a:r>
          </a:p>
          <a:p>
            <a:pPr eaLnBrk="1" hangingPunct="1">
              <a:lnSpc>
                <a:spcPct val="80000"/>
              </a:lnSpc>
              <a:buFont typeface="Wingdings" panose="05000000000000000000" pitchFamily="2" charset="2"/>
              <a:buNone/>
            </a:pPr>
            <a:endParaRPr lang="en-US" altLang="en-US" sz="1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7E216F1-1518-4828-8149-2765C873FA7A}"/>
              </a:ext>
            </a:extLst>
          </p:cNvPr>
          <p:cNvSpPr>
            <a:spLocks noGrp="1" noChangeArrowheads="1"/>
          </p:cNvSpPr>
          <p:nvPr>
            <p:ph type="title"/>
          </p:nvPr>
        </p:nvSpPr>
        <p:spPr/>
        <p:txBody>
          <a:bodyPr/>
          <a:lstStyle/>
          <a:p>
            <a:pPr eaLnBrk="1" hangingPunct="1"/>
            <a:r>
              <a:rPr lang="en-US" altLang="en-US"/>
              <a:t>Problems with this Solution</a:t>
            </a:r>
          </a:p>
        </p:txBody>
      </p:sp>
      <p:sp>
        <p:nvSpPr>
          <p:cNvPr id="9219" name="Rectangle 3">
            <a:extLst>
              <a:ext uri="{FF2B5EF4-FFF2-40B4-BE49-F238E27FC236}">
                <a16:creationId xmlns:a16="http://schemas.microsoft.com/office/drawing/2014/main" id="{8359B6C2-5AF9-46E3-AA35-00D3F964E1B2}"/>
              </a:ext>
            </a:extLst>
          </p:cNvPr>
          <p:cNvSpPr>
            <a:spLocks noGrp="1" noChangeArrowheads="1"/>
          </p:cNvSpPr>
          <p:nvPr>
            <p:ph type="body" idx="1"/>
          </p:nvPr>
        </p:nvSpPr>
        <p:spPr/>
        <p:txBody>
          <a:bodyPr/>
          <a:lstStyle/>
          <a:p>
            <a:pPr eaLnBrk="1" hangingPunct="1"/>
            <a:r>
              <a:rPr lang="en-US" altLang="en-US" dirty="0"/>
              <a:t>Identify the aspects of your application that vary and separate them from what stays the same.</a:t>
            </a:r>
          </a:p>
          <a:p>
            <a:pPr eaLnBrk="1" hangingPunct="1"/>
            <a:r>
              <a:rPr lang="en-US" altLang="en-US" dirty="0"/>
              <a:t>Program to an interface, not an implementation.</a:t>
            </a:r>
          </a:p>
          <a:p>
            <a:pPr eaLnBrk="1" hangingPunct="1"/>
            <a:r>
              <a:rPr lang="en-US" altLang="en-US" dirty="0"/>
              <a:t>Strive for loosely coupled designs between objects that interact.</a:t>
            </a:r>
          </a:p>
        </p:txBody>
      </p:sp>
      <p:sp>
        <p:nvSpPr>
          <p:cNvPr id="4" name="TextBox 3">
            <a:extLst>
              <a:ext uri="{FF2B5EF4-FFF2-40B4-BE49-F238E27FC236}">
                <a16:creationId xmlns:a16="http://schemas.microsoft.com/office/drawing/2014/main" id="{F425CACA-0F0F-4628-9B79-70C1F294BE3A}"/>
              </a:ext>
            </a:extLst>
          </p:cNvPr>
          <p:cNvSpPr txBox="1">
            <a:spLocks noChangeArrowheads="1"/>
          </p:cNvSpPr>
          <p:nvPr/>
        </p:nvSpPr>
        <p:spPr bwMode="auto">
          <a:xfrm>
            <a:off x="8915400" y="2133600"/>
            <a:ext cx="1074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 </a:t>
            </a:r>
            <a:r>
              <a:rPr lang="en-US" altLang="en-US" sz="2400" dirty="0">
                <a:solidFill>
                  <a:schemeClr val="accent2"/>
                </a:solidFill>
              </a:rPr>
              <a:t>– </a:t>
            </a:r>
            <a:r>
              <a:rPr lang="en-US" altLang="en-US" sz="2400" i="1" dirty="0">
                <a:solidFill>
                  <a:schemeClr val="accent2"/>
                </a:solidFill>
              </a:rPr>
              <a:t>fails</a:t>
            </a:r>
            <a:endParaRPr lang="en-US" altLang="en-US" sz="2400" dirty="0"/>
          </a:p>
        </p:txBody>
      </p:sp>
      <p:sp>
        <p:nvSpPr>
          <p:cNvPr id="5" name="TextBox 4">
            <a:extLst>
              <a:ext uri="{FF2B5EF4-FFF2-40B4-BE49-F238E27FC236}">
                <a16:creationId xmlns:a16="http://schemas.microsoft.com/office/drawing/2014/main" id="{62657A46-8F25-462A-B8FF-490B801099E6}"/>
              </a:ext>
            </a:extLst>
          </p:cNvPr>
          <p:cNvSpPr txBox="1">
            <a:spLocks noChangeArrowheads="1"/>
          </p:cNvSpPr>
          <p:nvPr/>
        </p:nvSpPr>
        <p:spPr bwMode="auto">
          <a:xfrm>
            <a:off x="9829800" y="2743200"/>
            <a:ext cx="1074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 </a:t>
            </a:r>
            <a:r>
              <a:rPr lang="en-US" altLang="en-US" sz="2400" dirty="0">
                <a:solidFill>
                  <a:schemeClr val="accent2"/>
                </a:solidFill>
              </a:rPr>
              <a:t>– </a:t>
            </a:r>
            <a:r>
              <a:rPr lang="en-US" altLang="en-US" sz="2400" i="1" dirty="0">
                <a:solidFill>
                  <a:schemeClr val="accent2"/>
                </a:solidFill>
              </a:rPr>
              <a:t>fails</a:t>
            </a:r>
            <a:endParaRPr lang="en-US" altLang="en-US" sz="2400" dirty="0"/>
          </a:p>
        </p:txBody>
      </p:sp>
      <p:sp>
        <p:nvSpPr>
          <p:cNvPr id="6" name="TextBox 5">
            <a:extLst>
              <a:ext uri="{FF2B5EF4-FFF2-40B4-BE49-F238E27FC236}">
                <a16:creationId xmlns:a16="http://schemas.microsoft.com/office/drawing/2014/main" id="{6A0A0F18-5216-49A5-BBA7-57249A438DA0}"/>
              </a:ext>
            </a:extLst>
          </p:cNvPr>
          <p:cNvSpPr txBox="1">
            <a:spLocks noChangeArrowheads="1"/>
          </p:cNvSpPr>
          <p:nvPr/>
        </p:nvSpPr>
        <p:spPr bwMode="auto">
          <a:xfrm>
            <a:off x="2819400" y="3810000"/>
            <a:ext cx="1074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dirty="0"/>
              <a:t> </a:t>
            </a:r>
            <a:r>
              <a:rPr lang="en-US" altLang="en-US" sz="2400" dirty="0">
                <a:solidFill>
                  <a:schemeClr val="accent2"/>
                </a:solidFill>
              </a:rPr>
              <a:t>– </a:t>
            </a:r>
            <a:r>
              <a:rPr lang="en-US" altLang="en-US" sz="2400" i="1" dirty="0">
                <a:solidFill>
                  <a:schemeClr val="accent2"/>
                </a:solidFill>
              </a:rPr>
              <a:t>fails</a:t>
            </a: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1+#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par>
                                <p:cTn id="13" presetID="8" presetClass="emph" presetSubtype="0" fill="hold" grpId="1" nodeType="withEffect">
                                  <p:stCondLst>
                                    <p:cond delay="0"/>
                                  </p:stCondLst>
                                  <p:childTnLst>
                                    <p:animRot by="21600000">
                                      <p:cBhvr>
                                        <p:cTn id="14" dur="2000" fill="hold"/>
                                        <p:tgtEl>
                                          <p:spTgt spid="4"/>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par>
                                <p:cTn id="25" presetID="8" presetClass="emph" presetSubtype="0" fill="hold" grpId="1" nodeType="withEffect">
                                  <p:stCondLst>
                                    <p:cond delay="0"/>
                                  </p:stCondLst>
                                  <p:childTnLst>
                                    <p:animRot by="21600000">
                                      <p:cBhvr>
                                        <p:cTn id="26" dur="2000" fill="hold"/>
                                        <p:tgtEl>
                                          <p:spTgt spid="5"/>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1+#ppt_w/2"/>
                                          </p:val>
                                        </p:tav>
                                        <p:tav tm="100000">
                                          <p:val>
                                            <p:strVal val="#ppt_x"/>
                                          </p:val>
                                        </p:tav>
                                      </p:tavLst>
                                    </p:anim>
                                    <p:anim calcmode="lin" valueType="num">
                                      <p:cBhvr additive="base">
                                        <p:cTn id="36" dur="500" fill="hold"/>
                                        <p:tgtEl>
                                          <p:spTgt spid="6"/>
                                        </p:tgtEl>
                                        <p:attrNameLst>
                                          <p:attrName>ppt_y</p:attrName>
                                        </p:attrNameLst>
                                      </p:cBhvr>
                                      <p:tavLst>
                                        <p:tav tm="0">
                                          <p:val>
                                            <p:strVal val="#ppt_y"/>
                                          </p:val>
                                        </p:tav>
                                        <p:tav tm="100000">
                                          <p:val>
                                            <p:strVal val="#ppt_y"/>
                                          </p:val>
                                        </p:tav>
                                      </p:tavLst>
                                    </p:anim>
                                  </p:childTnLst>
                                </p:cTn>
                              </p:par>
                              <p:par>
                                <p:cTn id="37" presetID="8" presetClass="emph" presetSubtype="0" fill="hold" grpId="1" nodeType="withEffect">
                                  <p:stCondLst>
                                    <p:cond delay="0"/>
                                  </p:stCondLst>
                                  <p:childTnLst>
                                    <p:animRot by="21600000">
                                      <p:cBhvr>
                                        <p:cTn id="38"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P spid="4" grpId="0"/>
      <p:bldP spid="4" grpId="1"/>
      <p:bldP spid="5" grpId="0"/>
      <p:bldP spid="5" grpId="1"/>
      <p:bldP spid="6" grpId="0"/>
      <p:bldP spid="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A4197EE-AB1C-46F3-83B7-8C99C01C2CE3}"/>
              </a:ext>
            </a:extLst>
          </p:cNvPr>
          <p:cNvSpPr>
            <a:spLocks noGrp="1" noChangeArrowheads="1"/>
          </p:cNvSpPr>
          <p:nvPr>
            <p:ph type="title"/>
          </p:nvPr>
        </p:nvSpPr>
        <p:spPr/>
        <p:txBody>
          <a:bodyPr/>
          <a:lstStyle/>
          <a:p>
            <a:pPr eaLnBrk="1" hangingPunct="1"/>
            <a:r>
              <a:rPr lang="en-US" altLang="en-US"/>
              <a:t>The Observer Pattern</a:t>
            </a:r>
          </a:p>
        </p:txBody>
      </p:sp>
      <p:sp>
        <p:nvSpPr>
          <p:cNvPr id="10243" name="Rectangle 3">
            <a:extLst>
              <a:ext uri="{FF2B5EF4-FFF2-40B4-BE49-F238E27FC236}">
                <a16:creationId xmlns:a16="http://schemas.microsoft.com/office/drawing/2014/main" id="{56FBF58D-60EF-42A7-8AF0-AD9822E238B2}"/>
              </a:ext>
            </a:extLst>
          </p:cNvPr>
          <p:cNvSpPr>
            <a:spLocks noGrp="1" noChangeArrowheads="1"/>
          </p:cNvSpPr>
          <p:nvPr>
            <p:ph type="body" idx="1"/>
          </p:nvPr>
        </p:nvSpPr>
        <p:spPr>
          <a:xfrm>
            <a:off x="2133600" y="4876800"/>
            <a:ext cx="7924800" cy="1371600"/>
          </a:xfrm>
        </p:spPr>
        <p:txBody>
          <a:bodyPr/>
          <a:lstStyle/>
          <a:p>
            <a:pPr algn="ctr" eaLnBrk="1" hangingPunct="1">
              <a:lnSpc>
                <a:spcPct val="80000"/>
              </a:lnSpc>
              <a:buFont typeface="Wingdings" panose="05000000000000000000" pitchFamily="2" charset="2"/>
              <a:buNone/>
            </a:pPr>
            <a:r>
              <a:rPr lang="en-US" altLang="en-US" sz="2400" i="1"/>
              <a:t>	The Observer Pattern defines a </a:t>
            </a:r>
            <a:r>
              <a:rPr lang="en-US" altLang="en-US" sz="2400" b="1" i="1"/>
              <a:t>one-to-many</a:t>
            </a:r>
            <a:r>
              <a:rPr lang="en-US" altLang="en-US" sz="2400" i="1"/>
              <a:t> dependency between objects so that when one object changes state, all of its dependents are notified.</a:t>
            </a:r>
          </a:p>
        </p:txBody>
      </p:sp>
      <p:pic>
        <p:nvPicPr>
          <p:cNvPr id="10244" name="Picture 4">
            <a:extLst>
              <a:ext uri="{FF2B5EF4-FFF2-40B4-BE49-F238E27FC236}">
                <a16:creationId xmlns:a16="http://schemas.microsoft.com/office/drawing/2014/main" id="{A86D07BB-0565-41B9-BDD4-B2D35714C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676401"/>
            <a:ext cx="7594600"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644C68B-6396-4DDD-9AA1-5742E435A7A8}"/>
              </a:ext>
            </a:extLst>
          </p:cNvPr>
          <p:cNvSpPr>
            <a:spLocks noGrp="1" noChangeArrowheads="1"/>
          </p:cNvSpPr>
          <p:nvPr>
            <p:ph type="title"/>
          </p:nvPr>
        </p:nvSpPr>
        <p:spPr/>
        <p:txBody>
          <a:bodyPr/>
          <a:lstStyle/>
          <a:p>
            <a:pPr eaLnBrk="1" hangingPunct="1"/>
            <a:r>
              <a:rPr lang="en-US" altLang="en-US"/>
              <a:t>Key Players</a:t>
            </a:r>
          </a:p>
        </p:txBody>
      </p:sp>
      <p:sp>
        <p:nvSpPr>
          <p:cNvPr id="11267" name="Rectangle 3">
            <a:extLst>
              <a:ext uri="{FF2B5EF4-FFF2-40B4-BE49-F238E27FC236}">
                <a16:creationId xmlns:a16="http://schemas.microsoft.com/office/drawing/2014/main" id="{58C2EC41-CE25-496E-B57F-096418B91173}"/>
              </a:ext>
            </a:extLst>
          </p:cNvPr>
          <p:cNvSpPr>
            <a:spLocks noGrp="1" noChangeArrowheads="1"/>
          </p:cNvSpPr>
          <p:nvPr>
            <p:ph type="body" idx="1"/>
          </p:nvPr>
        </p:nvSpPr>
        <p:spPr/>
        <p:txBody>
          <a:bodyPr/>
          <a:lstStyle/>
          <a:p>
            <a:pPr eaLnBrk="1" hangingPunct="1">
              <a:lnSpc>
                <a:spcPct val="90000"/>
              </a:lnSpc>
            </a:pPr>
            <a:r>
              <a:rPr lang="en-US" altLang="en-US" sz="3400" b="1"/>
              <a:t>Subject Interface</a:t>
            </a:r>
          </a:p>
          <a:p>
            <a:pPr lvl="1" eaLnBrk="1" hangingPunct="1">
              <a:lnSpc>
                <a:spcPct val="90000"/>
              </a:lnSpc>
            </a:pPr>
            <a:r>
              <a:rPr lang="en-US" altLang="en-US" sz="2200" b="1"/>
              <a:t>Knows its observers – provides interface for attaching/detaching subjects</a:t>
            </a:r>
          </a:p>
          <a:p>
            <a:pPr eaLnBrk="1" hangingPunct="1">
              <a:lnSpc>
                <a:spcPct val="90000"/>
              </a:lnSpc>
            </a:pPr>
            <a:r>
              <a:rPr lang="en-US" altLang="en-US" sz="3400" b="1"/>
              <a:t>Observer Interface</a:t>
            </a:r>
          </a:p>
          <a:p>
            <a:pPr lvl="1" eaLnBrk="1" hangingPunct="1">
              <a:lnSpc>
                <a:spcPct val="90000"/>
              </a:lnSpc>
            </a:pPr>
            <a:r>
              <a:rPr lang="en-US" altLang="en-US" sz="2200" b="1"/>
              <a:t>Defines an interface for notifying the subjects of changes to the object (ex. Data)</a:t>
            </a:r>
          </a:p>
          <a:p>
            <a:pPr eaLnBrk="1" hangingPunct="1">
              <a:lnSpc>
                <a:spcPct val="90000"/>
              </a:lnSpc>
            </a:pPr>
            <a:r>
              <a:rPr lang="en-US" altLang="en-US" sz="3400" b="1"/>
              <a:t>ConcreteSubject</a:t>
            </a:r>
          </a:p>
          <a:p>
            <a:pPr lvl="1" eaLnBrk="1" hangingPunct="1">
              <a:lnSpc>
                <a:spcPct val="90000"/>
              </a:lnSpc>
            </a:pPr>
            <a:r>
              <a:rPr lang="en-US" altLang="en-US" sz="2200" b="1"/>
              <a:t>Sends notification to observers when state changes</a:t>
            </a:r>
          </a:p>
          <a:p>
            <a:pPr eaLnBrk="1" hangingPunct="1">
              <a:lnSpc>
                <a:spcPct val="90000"/>
              </a:lnSpc>
            </a:pPr>
            <a:r>
              <a:rPr lang="en-US" altLang="en-US" sz="3400" b="1"/>
              <a:t>ConcreteObserver</a:t>
            </a:r>
          </a:p>
          <a:p>
            <a:pPr lvl="1" eaLnBrk="1" hangingPunct="1">
              <a:lnSpc>
                <a:spcPct val="90000"/>
              </a:lnSpc>
            </a:pPr>
            <a:r>
              <a:rPr lang="en-US" altLang="en-US" sz="2200" b="1"/>
              <a:t>Implements Observer interface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B7BE499-7D8A-4F96-8E42-1A2ABF5B1886}"/>
              </a:ext>
            </a:extLst>
          </p:cNvPr>
          <p:cNvSpPr>
            <a:spLocks noGrp="1" noChangeArrowheads="1"/>
          </p:cNvSpPr>
          <p:nvPr>
            <p:ph type="title"/>
          </p:nvPr>
        </p:nvSpPr>
        <p:spPr/>
        <p:txBody>
          <a:bodyPr/>
          <a:lstStyle/>
          <a:p>
            <a:pPr eaLnBrk="1" hangingPunct="1"/>
            <a:r>
              <a:rPr lang="en-US" altLang="en-US"/>
              <a:t>Delegates</a:t>
            </a:r>
          </a:p>
        </p:txBody>
      </p:sp>
      <p:sp>
        <p:nvSpPr>
          <p:cNvPr id="4099" name="Rectangle 3">
            <a:extLst>
              <a:ext uri="{FF2B5EF4-FFF2-40B4-BE49-F238E27FC236}">
                <a16:creationId xmlns:a16="http://schemas.microsoft.com/office/drawing/2014/main" id="{7B9776C2-59F1-4919-AEB9-78789FB9E54A}"/>
              </a:ext>
            </a:extLst>
          </p:cNvPr>
          <p:cNvSpPr>
            <a:spLocks noGrp="1" noChangeArrowheads="1"/>
          </p:cNvSpPr>
          <p:nvPr>
            <p:ph type="body" idx="1"/>
          </p:nvPr>
        </p:nvSpPr>
        <p:spPr/>
        <p:txBody>
          <a:bodyPr/>
          <a:lstStyle/>
          <a:p>
            <a:pPr eaLnBrk="1" hangingPunct="1"/>
            <a:r>
              <a:rPr lang="en-US" altLang="en-US" sz="2400"/>
              <a:t>Delegates are </a:t>
            </a:r>
            <a:r>
              <a:rPr lang="en-US" altLang="en-US" sz="2400" b="1"/>
              <a:t>type</a:t>
            </a:r>
            <a:r>
              <a:rPr lang="en-US" altLang="en-US" sz="2400"/>
              <a:t> definitions for </a:t>
            </a:r>
            <a:r>
              <a:rPr lang="en-US" altLang="en-US" sz="2400" b="1" i="1"/>
              <a:t>function pointers</a:t>
            </a:r>
            <a:r>
              <a:rPr lang="en-US" altLang="en-US" sz="2400"/>
              <a:t>. Once defined, they allow for type-safe (static) </a:t>
            </a:r>
            <a:r>
              <a:rPr lang="en-US" altLang="en-US" sz="2400" i="1"/>
              <a:t>variables</a:t>
            </a:r>
            <a:r>
              <a:rPr lang="en-US" altLang="en-US" sz="2400"/>
              <a:t> (instances) which point to functions (methods).</a:t>
            </a:r>
          </a:p>
          <a:p>
            <a:pPr eaLnBrk="1" hangingPunct="1"/>
            <a:r>
              <a:rPr lang="en-US" altLang="en-US" sz="2400"/>
              <a:t>They specify the </a:t>
            </a:r>
            <a:r>
              <a:rPr lang="en-US" altLang="en-US" sz="2400" b="1" i="1"/>
              <a:t>signature</a:t>
            </a:r>
            <a:r>
              <a:rPr lang="en-US" altLang="en-US" sz="2400"/>
              <a:t> of an individual method.</a:t>
            </a:r>
          </a:p>
        </p:txBody>
      </p:sp>
      <p:sp>
        <p:nvSpPr>
          <p:cNvPr id="4100" name="Rectangle 4">
            <a:extLst>
              <a:ext uri="{FF2B5EF4-FFF2-40B4-BE49-F238E27FC236}">
                <a16:creationId xmlns:a16="http://schemas.microsoft.com/office/drawing/2014/main" id="{B16895D5-0D3D-4E3D-8BD8-676B05E7AF47}"/>
              </a:ext>
            </a:extLst>
          </p:cNvPr>
          <p:cNvSpPr>
            <a:spLocks noChangeArrowheads="1"/>
          </p:cNvSpPr>
          <p:nvPr/>
        </p:nvSpPr>
        <p:spPr bwMode="auto">
          <a:xfrm>
            <a:off x="2286000" y="4038600"/>
            <a:ext cx="7543800" cy="762000"/>
          </a:xfrm>
          <a:prstGeom prst="rect">
            <a:avLst/>
          </a:prstGeom>
          <a:solidFill>
            <a:srgbClr val="C0C0C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a:latin typeface="Consolas" panose="020B0609020204030204" pitchFamily="49" charset="0"/>
                <a:cs typeface="Arial" panose="020B0604020202020204" pitchFamily="34" charset="0"/>
              </a:rPr>
              <a:t>public </a:t>
            </a:r>
            <a:r>
              <a:rPr lang="en-US" altLang="en-US" sz="2400" noProof="1">
                <a:latin typeface="Consolas" panose="020B0609020204030204" pitchFamily="49" charset="0"/>
                <a:cs typeface="Arial" panose="020B0604020202020204" pitchFamily="34" charset="0"/>
              </a:rPr>
              <a:t>delegate </a:t>
            </a:r>
            <a:r>
              <a:rPr lang="en-US" altLang="en-US" sz="2400">
                <a:latin typeface="Consolas" panose="020B0609020204030204" pitchFamily="49" charset="0"/>
                <a:cs typeface="Arial" panose="020B0604020202020204" pitchFamily="34" charset="0"/>
              </a:rPr>
              <a:t>Complex</a:t>
            </a:r>
            <a:r>
              <a:rPr lang="en-US" altLang="en-US" sz="2400" noProof="1">
                <a:latin typeface="Consolas" panose="020B0609020204030204" pitchFamily="49" charset="0"/>
                <a:cs typeface="Arial" panose="020B0604020202020204" pitchFamily="34" charset="0"/>
              </a:rPr>
              <a:t> </a:t>
            </a:r>
            <a:r>
              <a:rPr lang="en-US" altLang="en-US" sz="2400">
                <a:latin typeface="Consolas" panose="020B0609020204030204" pitchFamily="49" charset="0"/>
                <a:cs typeface="Arial" panose="020B0604020202020204" pitchFamily="34" charset="0"/>
              </a:rPr>
              <a:t>Func1D</a:t>
            </a:r>
            <a:r>
              <a:rPr lang="en-US" altLang="en-US" sz="2400" noProof="1">
                <a:latin typeface="Consolas" panose="020B0609020204030204" pitchFamily="49" charset="0"/>
                <a:cs typeface="Arial" panose="020B0604020202020204" pitchFamily="34" charset="0"/>
              </a:rPr>
              <a:t>(</a:t>
            </a:r>
            <a:r>
              <a:rPr lang="en-US" altLang="en-US" sz="2400">
                <a:latin typeface="Consolas" panose="020B0609020204030204" pitchFamily="49" charset="0"/>
                <a:cs typeface="Arial" panose="020B0604020202020204" pitchFamily="34" charset="0"/>
              </a:rPr>
              <a:t>Complex x</a:t>
            </a:r>
            <a:r>
              <a:rPr lang="en-US" altLang="en-US" sz="2400" noProof="1">
                <a:latin typeface="Consolas" panose="020B0609020204030204" pitchFamily="49" charset="0"/>
                <a:cs typeface="Arial" panose="020B0604020202020204" pitchFamily="34" charset="0"/>
              </a:rPr>
              <a:t>);</a:t>
            </a:r>
            <a:endParaRPr lang="en-US" altLang="en-US" sz="2400">
              <a:latin typeface="Consolas" panose="020B0609020204030204" pitchFamily="49" charset="0"/>
              <a:cs typeface="Arial" panose="020B0604020202020204" pitchFamily="34" charset="0"/>
            </a:endParaRPr>
          </a:p>
        </p:txBody>
      </p:sp>
      <p:sp>
        <p:nvSpPr>
          <p:cNvPr id="4101" name="Text Box 5">
            <a:extLst>
              <a:ext uri="{FF2B5EF4-FFF2-40B4-BE49-F238E27FC236}">
                <a16:creationId xmlns:a16="http://schemas.microsoft.com/office/drawing/2014/main" id="{D899BE7B-335A-4690-B710-88DD883411A0}"/>
              </a:ext>
            </a:extLst>
          </p:cNvPr>
          <p:cNvSpPr txBox="1">
            <a:spLocks noChangeArrowheads="1"/>
          </p:cNvSpPr>
          <p:nvPr/>
        </p:nvSpPr>
        <p:spPr bwMode="auto">
          <a:xfrm>
            <a:off x="1752600" y="5410201"/>
            <a:ext cx="2209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a:cs typeface="Arial" panose="020B0604020202020204" pitchFamily="34" charset="0"/>
              </a:rPr>
              <a:t>Return Type</a:t>
            </a:r>
          </a:p>
        </p:txBody>
      </p:sp>
      <p:sp>
        <p:nvSpPr>
          <p:cNvPr id="4102" name="Text Box 6">
            <a:extLst>
              <a:ext uri="{FF2B5EF4-FFF2-40B4-BE49-F238E27FC236}">
                <a16:creationId xmlns:a16="http://schemas.microsoft.com/office/drawing/2014/main" id="{5EE24E93-FB6C-4FDB-B37B-8290BE1AACEB}"/>
              </a:ext>
            </a:extLst>
          </p:cNvPr>
          <p:cNvSpPr txBox="1">
            <a:spLocks noChangeArrowheads="1"/>
          </p:cNvSpPr>
          <p:nvPr/>
        </p:nvSpPr>
        <p:spPr bwMode="auto">
          <a:xfrm>
            <a:off x="7010400" y="5334001"/>
            <a:ext cx="220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a:cs typeface="Arial" panose="020B0604020202020204" pitchFamily="34" charset="0"/>
              </a:rPr>
              <a:t>Parameters: order and type</a:t>
            </a:r>
          </a:p>
        </p:txBody>
      </p:sp>
      <p:sp>
        <p:nvSpPr>
          <p:cNvPr id="4103" name="Line 7">
            <a:extLst>
              <a:ext uri="{FF2B5EF4-FFF2-40B4-BE49-F238E27FC236}">
                <a16:creationId xmlns:a16="http://schemas.microsoft.com/office/drawing/2014/main" id="{A43A9CFD-EC86-4581-B4EB-FCDA632D86A0}"/>
              </a:ext>
            </a:extLst>
          </p:cNvPr>
          <p:cNvSpPr>
            <a:spLocks noChangeShapeType="1"/>
          </p:cNvSpPr>
          <p:nvPr/>
        </p:nvSpPr>
        <p:spPr bwMode="auto">
          <a:xfrm flipV="1">
            <a:off x="8305800" y="4572000"/>
            <a:ext cx="228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4" name="Line 8">
            <a:extLst>
              <a:ext uri="{FF2B5EF4-FFF2-40B4-BE49-F238E27FC236}">
                <a16:creationId xmlns:a16="http://schemas.microsoft.com/office/drawing/2014/main" id="{31B590E7-DF5F-4F8A-A752-5B8A923B0FF2}"/>
              </a:ext>
            </a:extLst>
          </p:cNvPr>
          <p:cNvSpPr>
            <a:spLocks noChangeShapeType="1"/>
          </p:cNvSpPr>
          <p:nvPr/>
        </p:nvSpPr>
        <p:spPr bwMode="auto">
          <a:xfrm flipV="1">
            <a:off x="3581400" y="4648200"/>
            <a:ext cx="20574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5" name="Line 9">
            <a:extLst>
              <a:ext uri="{FF2B5EF4-FFF2-40B4-BE49-F238E27FC236}">
                <a16:creationId xmlns:a16="http://schemas.microsoft.com/office/drawing/2014/main" id="{8CCDF4CD-1756-4CF6-96B5-2966223F4338}"/>
              </a:ext>
            </a:extLst>
          </p:cNvPr>
          <p:cNvSpPr>
            <a:spLocks noChangeShapeType="1"/>
          </p:cNvSpPr>
          <p:nvPr/>
        </p:nvSpPr>
        <p:spPr bwMode="auto">
          <a:xfrm flipV="1">
            <a:off x="5105400" y="4648200"/>
            <a:ext cx="1905000" cy="1143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6" name="Text Box 10">
            <a:extLst>
              <a:ext uri="{FF2B5EF4-FFF2-40B4-BE49-F238E27FC236}">
                <a16:creationId xmlns:a16="http://schemas.microsoft.com/office/drawing/2014/main" id="{A351BC36-6BA3-4110-9552-077A8E1F1C8F}"/>
              </a:ext>
            </a:extLst>
          </p:cNvPr>
          <p:cNvSpPr txBox="1">
            <a:spLocks noChangeArrowheads="1"/>
          </p:cNvSpPr>
          <p:nvPr/>
        </p:nvSpPr>
        <p:spPr bwMode="auto">
          <a:xfrm>
            <a:off x="3962400" y="5715001"/>
            <a:ext cx="2819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a:cs typeface="Arial" panose="020B0604020202020204" pitchFamily="34" charset="0"/>
              </a:rPr>
              <a:t>Type Definition Name</a:t>
            </a:r>
          </a:p>
        </p:txBody>
      </p:sp>
      <p:sp>
        <p:nvSpPr>
          <p:cNvPr id="172043" name="AutoShape 11">
            <a:extLst>
              <a:ext uri="{FF2B5EF4-FFF2-40B4-BE49-F238E27FC236}">
                <a16:creationId xmlns:a16="http://schemas.microsoft.com/office/drawing/2014/main" id="{F8F6153A-CE0C-4A96-B616-A032C24F8416}"/>
              </a:ext>
            </a:extLst>
          </p:cNvPr>
          <p:cNvSpPr>
            <a:spLocks noChangeArrowheads="1"/>
          </p:cNvSpPr>
          <p:nvPr/>
        </p:nvSpPr>
        <p:spPr bwMode="auto">
          <a:xfrm>
            <a:off x="7924800" y="2590800"/>
            <a:ext cx="2133600" cy="1371600"/>
          </a:xfrm>
          <a:prstGeom prst="wedgeEllipseCallout">
            <a:avLst>
              <a:gd name="adj1" fmla="val 7366"/>
              <a:gd name="adj2" fmla="val 74537"/>
            </a:avLst>
          </a:prstGeom>
          <a:solidFill>
            <a:srgbClr val="800000"/>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solidFill>
                  <a:schemeClr val="accent1"/>
                </a:solidFill>
              </a:rPr>
              <a:t>This name does not matter.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2043"/>
                                        </p:tgtEl>
                                        <p:attrNameLst>
                                          <p:attrName>style.visibility</p:attrName>
                                        </p:attrNameLst>
                                      </p:cBhvr>
                                      <p:to>
                                        <p:strVal val="visible"/>
                                      </p:to>
                                    </p:set>
                                    <p:animEffect transition="in" filter="box(in)">
                                      <p:cBhvr>
                                        <p:cTn id="7" dur="500"/>
                                        <p:tgtEl>
                                          <p:spTgt spid="172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F8E1548-A964-4EAD-8F06-B66B45669FAB}"/>
              </a:ext>
            </a:extLst>
          </p:cNvPr>
          <p:cNvSpPr>
            <a:spLocks noGrp="1" noChangeArrowheads="1"/>
          </p:cNvSpPr>
          <p:nvPr>
            <p:ph type="title"/>
          </p:nvPr>
        </p:nvSpPr>
        <p:spPr/>
        <p:txBody>
          <a:bodyPr/>
          <a:lstStyle/>
          <a:p>
            <a:pPr eaLnBrk="1" hangingPunct="1"/>
            <a:r>
              <a:rPr lang="en-US" altLang="en-US"/>
              <a:t>Code Example</a:t>
            </a:r>
          </a:p>
        </p:txBody>
      </p:sp>
      <p:sp>
        <p:nvSpPr>
          <p:cNvPr id="12291" name="Rectangle 3">
            <a:extLst>
              <a:ext uri="{FF2B5EF4-FFF2-40B4-BE49-F238E27FC236}">
                <a16:creationId xmlns:a16="http://schemas.microsoft.com/office/drawing/2014/main" id="{1AD7F3B3-459F-4EC1-96A9-D909B290AD36}"/>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en-US" sz="2200">
                <a:solidFill>
                  <a:schemeClr val="hlink"/>
                </a:solidFill>
                <a:latin typeface="Arial Unicode MS" pitchFamily="34" charset="-128"/>
              </a:rPr>
              <a:t>public interface</a:t>
            </a:r>
            <a:r>
              <a:rPr lang="en-US" altLang="en-US" sz="2200">
                <a:latin typeface="Arial Unicode MS" pitchFamily="34" charset="-128"/>
              </a:rPr>
              <a:t> IPublisher </a:t>
            </a:r>
          </a:p>
          <a:p>
            <a:pPr eaLnBrk="1" hangingPunct="1">
              <a:buFont typeface="Wingdings" panose="05000000000000000000" pitchFamily="2" charset="2"/>
              <a:buNone/>
            </a:pPr>
            <a:r>
              <a:rPr lang="en-US" altLang="en-US" sz="2200">
                <a:latin typeface="Arial Unicode MS" pitchFamily="34" charset="-128"/>
              </a:rPr>
              <a:t>{</a:t>
            </a:r>
            <a:br>
              <a:rPr lang="en-US" altLang="en-US" sz="2200">
                <a:latin typeface="Arial Unicode MS" pitchFamily="34" charset="-128"/>
              </a:rPr>
            </a:br>
            <a:r>
              <a:rPr lang="en-US" altLang="en-US" sz="2200">
                <a:latin typeface="Arial Unicode MS" pitchFamily="34" charset="-128"/>
              </a:rPr>
              <a:t>  </a:t>
            </a:r>
            <a:r>
              <a:rPr lang="en-US" altLang="en-US" sz="2200">
                <a:solidFill>
                  <a:schemeClr val="hlink"/>
                </a:solidFill>
                <a:latin typeface="Arial Unicode MS" pitchFamily="34" charset="-128"/>
              </a:rPr>
              <a:t>public void</a:t>
            </a:r>
            <a:r>
              <a:rPr lang="en-US" altLang="en-US" sz="2200">
                <a:latin typeface="Arial Unicode MS" pitchFamily="34" charset="-128"/>
              </a:rPr>
              <a:t> AddSubscriber( ISubscriber subscriber );</a:t>
            </a:r>
            <a:br>
              <a:rPr lang="en-US" altLang="en-US" sz="2200">
                <a:latin typeface="Arial Unicode MS" pitchFamily="34" charset="-128"/>
              </a:rPr>
            </a:br>
            <a:r>
              <a:rPr lang="en-US" altLang="en-US" sz="2200">
                <a:latin typeface="Arial Unicode MS" pitchFamily="34" charset="-128"/>
              </a:rPr>
              <a:t>  </a:t>
            </a:r>
            <a:r>
              <a:rPr lang="en-US" altLang="en-US" sz="2200">
                <a:solidFill>
                  <a:schemeClr val="hlink"/>
                </a:solidFill>
                <a:latin typeface="Arial Unicode MS" pitchFamily="34" charset="-128"/>
              </a:rPr>
              <a:t>public void</a:t>
            </a:r>
            <a:r>
              <a:rPr lang="en-US" altLang="en-US" sz="2200">
                <a:latin typeface="Arial Unicode MS" pitchFamily="34" charset="-128"/>
              </a:rPr>
              <a:t> RemoveSubscriber( ISubscriber subscriber );</a:t>
            </a:r>
          </a:p>
          <a:p>
            <a:pPr eaLnBrk="1" hangingPunct="1">
              <a:buFont typeface="Wingdings" panose="05000000000000000000" pitchFamily="2" charset="2"/>
              <a:buNone/>
            </a:pPr>
            <a:r>
              <a:rPr lang="en-US" altLang="en-US" sz="2200">
                <a:latin typeface="Arial Unicode MS" pitchFamily="34" charset="-128"/>
              </a:rPr>
              <a:t>}</a:t>
            </a:r>
          </a:p>
          <a:p>
            <a:pPr eaLnBrk="1" hangingPunct="1">
              <a:buFont typeface="Wingdings" panose="05000000000000000000" pitchFamily="2" charset="2"/>
              <a:buNone/>
            </a:pPr>
            <a:endParaRPr lang="en-US" altLang="en-US" sz="2200">
              <a:latin typeface="Arial Unicode MS" pitchFamily="34" charset="-128"/>
            </a:endParaRPr>
          </a:p>
          <a:p>
            <a:pPr eaLnBrk="1" hangingPunct="1">
              <a:buFont typeface="Wingdings" panose="05000000000000000000" pitchFamily="2" charset="2"/>
              <a:buNone/>
            </a:pPr>
            <a:r>
              <a:rPr lang="en-US" altLang="en-US" sz="2200">
                <a:solidFill>
                  <a:schemeClr val="hlink"/>
                </a:solidFill>
                <a:latin typeface="Arial Unicode MS" pitchFamily="34" charset="-128"/>
              </a:rPr>
              <a:t>public interface</a:t>
            </a:r>
            <a:r>
              <a:rPr lang="en-US" altLang="en-US" sz="2200">
                <a:latin typeface="Arial Unicode MS" pitchFamily="34" charset="-128"/>
              </a:rPr>
              <a:t> ISubscriber</a:t>
            </a:r>
          </a:p>
          <a:p>
            <a:pPr eaLnBrk="1" hangingPunct="1">
              <a:buFont typeface="Wingdings" panose="05000000000000000000" pitchFamily="2" charset="2"/>
              <a:buNone/>
            </a:pPr>
            <a:r>
              <a:rPr lang="en-US" altLang="en-US" sz="2200">
                <a:latin typeface="Arial Unicode MS" pitchFamily="34" charset="-128"/>
              </a:rPr>
              <a:t>{</a:t>
            </a:r>
            <a:br>
              <a:rPr lang="en-US" altLang="en-US" sz="2200">
                <a:latin typeface="Arial Unicode MS" pitchFamily="34" charset="-128"/>
              </a:rPr>
            </a:br>
            <a:r>
              <a:rPr lang="en-US" altLang="en-US" sz="2200">
                <a:latin typeface="Arial Unicode MS" pitchFamily="34" charset="-128"/>
              </a:rPr>
              <a:t>  </a:t>
            </a:r>
            <a:r>
              <a:rPr lang="en-US" altLang="en-US" sz="2200">
                <a:solidFill>
                  <a:schemeClr val="hlink"/>
                </a:solidFill>
                <a:latin typeface="Arial Unicode MS" pitchFamily="34" charset="-128"/>
              </a:rPr>
              <a:t>public void</a:t>
            </a:r>
            <a:r>
              <a:rPr lang="en-US" altLang="en-US" sz="2200">
                <a:latin typeface="Arial Unicode MS" pitchFamily="34" charset="-128"/>
              </a:rPr>
              <a:t> Update( </a:t>
            </a:r>
            <a:r>
              <a:rPr lang="en-US" altLang="en-US" sz="2200">
                <a:solidFill>
                  <a:schemeClr val="hlink"/>
                </a:solidFill>
                <a:latin typeface="Arial Unicode MS" pitchFamily="34" charset="-128"/>
              </a:rPr>
              <a:t>object</a:t>
            </a:r>
            <a:r>
              <a:rPr lang="en-US" altLang="en-US" sz="2200">
                <a:latin typeface="Arial Unicode MS" pitchFamily="34" charset="-128"/>
              </a:rPr>
              <a:t> sender );</a:t>
            </a:r>
          </a:p>
          <a:p>
            <a:pPr eaLnBrk="1" hangingPunct="1">
              <a:buFont typeface="Wingdings" panose="05000000000000000000" pitchFamily="2" charset="2"/>
              <a:buNone/>
            </a:pPr>
            <a:r>
              <a:rPr lang="en-US" altLang="en-US" sz="2200">
                <a:latin typeface="Arial Unicode MS" pitchFamily="34" charset="-128"/>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3557530-D464-4C95-AB55-BE16ADE7C28E}"/>
              </a:ext>
            </a:extLst>
          </p:cNvPr>
          <p:cNvSpPr>
            <a:spLocks noGrp="1" noChangeArrowheads="1"/>
          </p:cNvSpPr>
          <p:nvPr>
            <p:ph type="title"/>
          </p:nvPr>
        </p:nvSpPr>
        <p:spPr/>
        <p:txBody>
          <a:bodyPr/>
          <a:lstStyle/>
          <a:p>
            <a:pPr eaLnBrk="1" hangingPunct="1"/>
            <a:r>
              <a:rPr lang="en-US" altLang="en-US"/>
              <a:t>Consequences</a:t>
            </a:r>
          </a:p>
        </p:txBody>
      </p:sp>
      <p:sp>
        <p:nvSpPr>
          <p:cNvPr id="13315" name="Rectangle 3">
            <a:extLst>
              <a:ext uri="{FF2B5EF4-FFF2-40B4-BE49-F238E27FC236}">
                <a16:creationId xmlns:a16="http://schemas.microsoft.com/office/drawing/2014/main" id="{C8C8C49D-AE59-4C6E-B1AA-414072AFA9A7}"/>
              </a:ext>
            </a:extLst>
          </p:cNvPr>
          <p:cNvSpPr>
            <a:spLocks noGrp="1" noChangeArrowheads="1"/>
          </p:cNvSpPr>
          <p:nvPr>
            <p:ph type="body" idx="1"/>
          </p:nvPr>
        </p:nvSpPr>
        <p:spPr/>
        <p:txBody>
          <a:bodyPr/>
          <a:lstStyle/>
          <a:p>
            <a:pPr eaLnBrk="1" hangingPunct="1"/>
            <a:r>
              <a:rPr lang="en-US" altLang="en-US" sz="2900"/>
              <a:t>Abstract coupling between subject and observer</a:t>
            </a:r>
          </a:p>
          <a:p>
            <a:pPr lvl="1" eaLnBrk="1" hangingPunct="1"/>
            <a:r>
              <a:rPr lang="en-US" altLang="en-US" sz="2600"/>
              <a:t>Coupling is abstract, thus minimal (concrete class isn’t known)</a:t>
            </a:r>
          </a:p>
          <a:p>
            <a:pPr lvl="1" eaLnBrk="1" hangingPunct="1"/>
            <a:r>
              <a:rPr lang="en-US" altLang="en-US" sz="2600"/>
              <a:t>Can have multiple layers of abstraction</a:t>
            </a:r>
          </a:p>
          <a:p>
            <a:pPr eaLnBrk="1" hangingPunct="1"/>
            <a:r>
              <a:rPr lang="en-US" altLang="en-US" sz="2900"/>
              <a:t>Support for broadcast communication</a:t>
            </a:r>
          </a:p>
          <a:p>
            <a:pPr lvl="1" eaLnBrk="1" hangingPunct="1"/>
            <a:r>
              <a:rPr lang="en-US" altLang="en-US" sz="2600"/>
              <a:t>Subject doesn’t need to know its receivers or even how many subscribers it has.</a:t>
            </a:r>
          </a:p>
        </p:txBody>
      </p:sp>
      <p:sp>
        <p:nvSpPr>
          <p:cNvPr id="112644" name="AutoShape 4">
            <a:extLst>
              <a:ext uri="{FF2B5EF4-FFF2-40B4-BE49-F238E27FC236}">
                <a16:creationId xmlns:a16="http://schemas.microsoft.com/office/drawing/2014/main" id="{B7EFFE7D-7414-4EE4-8CC6-F62CF7FB1801}"/>
              </a:ext>
            </a:extLst>
          </p:cNvPr>
          <p:cNvSpPr>
            <a:spLocks noChangeArrowheads="1"/>
          </p:cNvSpPr>
          <p:nvPr/>
        </p:nvSpPr>
        <p:spPr bwMode="auto">
          <a:xfrm>
            <a:off x="5181600" y="1295400"/>
            <a:ext cx="3352800" cy="1219200"/>
          </a:xfrm>
          <a:prstGeom prst="wedgeRoundRectCallout">
            <a:avLst>
              <a:gd name="adj1" fmla="val -40389"/>
              <a:gd name="adj2" fmla="val 6705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a:t>This is perhaps too abstract. Usually have a more semantic-based interface.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44"/>
                                        </p:tgtEl>
                                        <p:attrNameLst>
                                          <p:attrName>style.visibility</p:attrName>
                                        </p:attrNameLst>
                                      </p:cBhvr>
                                      <p:to>
                                        <p:strVal val="visible"/>
                                      </p:to>
                                    </p:set>
                                    <p:anim calcmode="lin" valueType="num">
                                      <p:cBhvr>
                                        <p:cTn id="7" dur="1000" fill="hold"/>
                                        <p:tgtEl>
                                          <p:spTgt spid="112644"/>
                                        </p:tgtEl>
                                        <p:attrNameLst>
                                          <p:attrName>ppt_w</p:attrName>
                                        </p:attrNameLst>
                                      </p:cBhvr>
                                      <p:tavLst>
                                        <p:tav tm="0">
                                          <p:val>
                                            <p:strVal val="#ppt_w*0.70"/>
                                          </p:val>
                                        </p:tav>
                                        <p:tav tm="100000">
                                          <p:val>
                                            <p:strVal val="#ppt_w"/>
                                          </p:val>
                                        </p:tav>
                                      </p:tavLst>
                                    </p:anim>
                                    <p:anim calcmode="lin" valueType="num">
                                      <p:cBhvr>
                                        <p:cTn id="8" dur="1000" fill="hold"/>
                                        <p:tgtEl>
                                          <p:spTgt spid="112644"/>
                                        </p:tgtEl>
                                        <p:attrNameLst>
                                          <p:attrName>ppt_h</p:attrName>
                                        </p:attrNameLst>
                                      </p:cBhvr>
                                      <p:tavLst>
                                        <p:tav tm="0">
                                          <p:val>
                                            <p:strVal val="#ppt_h"/>
                                          </p:val>
                                        </p:tav>
                                        <p:tav tm="100000">
                                          <p:val>
                                            <p:strVal val="#ppt_h"/>
                                          </p:val>
                                        </p:tav>
                                      </p:tavLst>
                                    </p:anim>
                                    <p:animEffect transition="in" filter="fade">
                                      <p:cBhvr>
                                        <p:cTn id="9" dur="1000"/>
                                        <p:tgtEl>
                                          <p:spTgt spid="1126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708A796-413E-4CAB-A5F7-65956DD0B4E5}"/>
              </a:ext>
            </a:extLst>
          </p:cNvPr>
          <p:cNvSpPr>
            <a:spLocks noGrp="1" noChangeArrowheads="1"/>
          </p:cNvSpPr>
          <p:nvPr>
            <p:ph type="title"/>
          </p:nvPr>
        </p:nvSpPr>
        <p:spPr/>
        <p:txBody>
          <a:bodyPr/>
          <a:lstStyle/>
          <a:p>
            <a:pPr eaLnBrk="1" hangingPunct="1"/>
            <a:r>
              <a:rPr lang="en-US" altLang="en-US"/>
              <a:t>Implementing to Interfaces</a:t>
            </a:r>
          </a:p>
        </p:txBody>
      </p:sp>
      <p:sp>
        <p:nvSpPr>
          <p:cNvPr id="14339" name="Rectangle 3">
            <a:extLst>
              <a:ext uri="{FF2B5EF4-FFF2-40B4-BE49-F238E27FC236}">
                <a16:creationId xmlns:a16="http://schemas.microsoft.com/office/drawing/2014/main" id="{86ADCC4A-63D6-4F69-9F86-BE62866F334C}"/>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000" dirty="0">
                <a:solidFill>
                  <a:schemeClr val="hlink"/>
                </a:solidFill>
                <a:latin typeface="Arial Unicode MS" pitchFamily="34" charset="-128"/>
              </a:rPr>
              <a:t>public interface</a:t>
            </a:r>
            <a:r>
              <a:rPr lang="en-US" altLang="en-US" sz="2000" dirty="0">
                <a:latin typeface="Arial Unicode MS" pitchFamily="34" charset="-128"/>
              </a:rPr>
              <a:t> </a:t>
            </a:r>
            <a:r>
              <a:rPr lang="en-US" altLang="en-US" sz="2000" dirty="0" err="1">
                <a:latin typeface="Arial Unicode MS" pitchFamily="34" charset="-128"/>
              </a:rPr>
              <a:t>IWeatherPublisher</a:t>
            </a:r>
            <a:r>
              <a:rPr lang="en-US" altLang="en-US" sz="2000" dirty="0">
                <a:latin typeface="Arial Unicode MS" pitchFamily="34" charset="-128"/>
              </a:rPr>
              <a:t> </a:t>
            </a:r>
          </a:p>
          <a:p>
            <a:pPr eaLnBrk="1" hangingPunct="1">
              <a:lnSpc>
                <a:spcPct val="80000"/>
              </a:lnSpc>
              <a:buFont typeface="Wingdings" panose="05000000000000000000" pitchFamily="2" charset="2"/>
              <a:buNone/>
            </a:pPr>
            <a:r>
              <a:rPr lang="en-US" altLang="en-US" sz="2000" dirty="0">
                <a:latin typeface="Arial Unicode MS" pitchFamily="34" charset="-128"/>
              </a:rPr>
              <a:t>{</a:t>
            </a:r>
            <a:br>
              <a:rPr lang="en-US" altLang="en-US" sz="2000" dirty="0">
                <a:latin typeface="Arial Unicode MS" pitchFamily="34" charset="-128"/>
              </a:rPr>
            </a:br>
            <a:r>
              <a:rPr lang="en-US" altLang="en-US" sz="2000" dirty="0">
                <a:latin typeface="Arial Unicode MS" pitchFamily="34" charset="-128"/>
              </a:rPr>
              <a:t>  </a:t>
            </a:r>
            <a:r>
              <a:rPr lang="en-US" altLang="en-US" sz="2000" dirty="0">
                <a:solidFill>
                  <a:schemeClr val="hlink"/>
                </a:solidFill>
                <a:latin typeface="Arial Unicode MS" pitchFamily="34" charset="-128"/>
              </a:rPr>
              <a:t>void</a:t>
            </a:r>
            <a:r>
              <a:rPr lang="en-US" altLang="en-US" sz="2000" dirty="0">
                <a:latin typeface="Arial Unicode MS" pitchFamily="34" charset="-128"/>
              </a:rPr>
              <a:t> </a:t>
            </a:r>
            <a:r>
              <a:rPr lang="en-US" altLang="en-US" sz="2000" dirty="0" err="1">
                <a:latin typeface="Arial Unicode MS" pitchFamily="34" charset="-128"/>
              </a:rPr>
              <a:t>AddSubscriber</a:t>
            </a:r>
            <a:r>
              <a:rPr lang="en-US" altLang="en-US" sz="2000" dirty="0">
                <a:latin typeface="Arial Unicode MS" pitchFamily="34" charset="-128"/>
              </a:rPr>
              <a:t>( </a:t>
            </a:r>
            <a:r>
              <a:rPr lang="en-US" altLang="en-US" sz="2000" dirty="0" err="1">
                <a:latin typeface="Arial Unicode MS" pitchFamily="34" charset="-128"/>
              </a:rPr>
              <a:t>IWeatherObserver</a:t>
            </a:r>
            <a:r>
              <a:rPr lang="en-US" altLang="en-US" sz="2000" dirty="0">
                <a:latin typeface="Arial Unicode MS" pitchFamily="34" charset="-128"/>
              </a:rPr>
              <a:t> subscriber );</a:t>
            </a:r>
            <a:br>
              <a:rPr lang="en-US" altLang="en-US" sz="2000" dirty="0">
                <a:latin typeface="Arial Unicode MS" pitchFamily="34" charset="-128"/>
              </a:rPr>
            </a:br>
            <a:r>
              <a:rPr lang="en-US" altLang="en-US" sz="2000" dirty="0">
                <a:latin typeface="Arial Unicode MS" pitchFamily="34" charset="-128"/>
              </a:rPr>
              <a:t>  </a:t>
            </a:r>
            <a:r>
              <a:rPr lang="en-US" altLang="en-US" sz="2000" dirty="0">
                <a:solidFill>
                  <a:schemeClr val="hlink"/>
                </a:solidFill>
                <a:latin typeface="Arial Unicode MS" pitchFamily="34" charset="-128"/>
              </a:rPr>
              <a:t>void</a:t>
            </a:r>
            <a:r>
              <a:rPr lang="en-US" altLang="en-US" sz="2000" dirty="0">
                <a:latin typeface="Arial Unicode MS" pitchFamily="34" charset="-128"/>
              </a:rPr>
              <a:t> </a:t>
            </a:r>
            <a:r>
              <a:rPr lang="en-US" altLang="en-US" sz="2000" dirty="0" err="1">
                <a:latin typeface="Arial Unicode MS" pitchFamily="34" charset="-128"/>
              </a:rPr>
              <a:t>RemoveSubscriber</a:t>
            </a:r>
            <a:r>
              <a:rPr lang="en-US" altLang="en-US" sz="2000" dirty="0">
                <a:latin typeface="Arial Unicode MS" pitchFamily="34" charset="-128"/>
              </a:rPr>
              <a:t>( </a:t>
            </a:r>
            <a:r>
              <a:rPr lang="en-US" altLang="en-US" sz="2000" dirty="0" err="1">
                <a:latin typeface="Arial Unicode MS" pitchFamily="34" charset="-128"/>
              </a:rPr>
              <a:t>IWeatherObserver</a:t>
            </a:r>
            <a:r>
              <a:rPr lang="en-US" altLang="en-US" sz="2000" dirty="0">
                <a:latin typeface="Arial Unicode MS" pitchFamily="34" charset="-128"/>
              </a:rPr>
              <a:t> subscriber );</a:t>
            </a:r>
          </a:p>
          <a:p>
            <a:pPr eaLnBrk="1" hangingPunct="1">
              <a:lnSpc>
                <a:spcPct val="80000"/>
              </a:lnSpc>
              <a:buFont typeface="Wingdings" panose="05000000000000000000" pitchFamily="2" charset="2"/>
              <a:buNone/>
            </a:pPr>
            <a:r>
              <a:rPr lang="en-US" altLang="en-US" sz="2000" dirty="0">
                <a:latin typeface="Arial Unicode MS" pitchFamily="34" charset="-128"/>
              </a:rPr>
              <a:t>}</a:t>
            </a:r>
          </a:p>
          <a:p>
            <a:pPr eaLnBrk="1" hangingPunct="1">
              <a:lnSpc>
                <a:spcPct val="80000"/>
              </a:lnSpc>
              <a:buFont typeface="Wingdings" panose="05000000000000000000" pitchFamily="2" charset="2"/>
              <a:buNone/>
            </a:pPr>
            <a:endParaRPr lang="en-US" altLang="en-US" sz="2000" dirty="0">
              <a:latin typeface="Arial Unicode MS" pitchFamily="34" charset="-128"/>
            </a:endParaRPr>
          </a:p>
          <a:p>
            <a:pPr eaLnBrk="1" hangingPunct="1">
              <a:lnSpc>
                <a:spcPct val="80000"/>
              </a:lnSpc>
              <a:buFont typeface="Wingdings" panose="05000000000000000000" pitchFamily="2" charset="2"/>
              <a:buNone/>
            </a:pPr>
            <a:r>
              <a:rPr lang="en-US" altLang="en-US" sz="2000" dirty="0">
                <a:solidFill>
                  <a:schemeClr val="hlink"/>
                </a:solidFill>
                <a:latin typeface="Arial Unicode MS" pitchFamily="34" charset="-128"/>
              </a:rPr>
              <a:t>public interface</a:t>
            </a:r>
            <a:r>
              <a:rPr lang="en-US" altLang="en-US" sz="2000" dirty="0">
                <a:latin typeface="Arial Unicode MS" pitchFamily="34" charset="-128"/>
              </a:rPr>
              <a:t> </a:t>
            </a:r>
            <a:r>
              <a:rPr lang="en-US" altLang="en-US" sz="2000" dirty="0" err="1">
                <a:latin typeface="Arial Unicode MS" pitchFamily="34" charset="-128"/>
              </a:rPr>
              <a:t>IWeatherObserver</a:t>
            </a:r>
            <a:endParaRPr lang="en-US" altLang="en-US" sz="2000" dirty="0">
              <a:latin typeface="Arial Unicode MS" pitchFamily="34" charset="-128"/>
            </a:endParaRPr>
          </a:p>
          <a:p>
            <a:pPr eaLnBrk="1" hangingPunct="1">
              <a:lnSpc>
                <a:spcPct val="80000"/>
              </a:lnSpc>
              <a:buFont typeface="Wingdings" panose="05000000000000000000" pitchFamily="2" charset="2"/>
              <a:buNone/>
            </a:pPr>
            <a:r>
              <a:rPr lang="en-US" altLang="en-US" sz="2000" dirty="0">
                <a:latin typeface="Arial Unicode MS" pitchFamily="34" charset="-128"/>
              </a:rPr>
              <a:t>{</a:t>
            </a:r>
            <a:br>
              <a:rPr lang="en-US" altLang="en-US" sz="2000" dirty="0">
                <a:latin typeface="Arial Unicode MS" pitchFamily="34" charset="-128"/>
              </a:rPr>
            </a:br>
            <a:r>
              <a:rPr lang="en-US" altLang="en-US" sz="2000" dirty="0">
                <a:latin typeface="Arial Unicode MS" pitchFamily="34" charset="-128"/>
              </a:rPr>
              <a:t>  </a:t>
            </a:r>
            <a:r>
              <a:rPr lang="en-US" altLang="en-US" sz="2000" dirty="0">
                <a:solidFill>
                  <a:schemeClr val="hlink"/>
                </a:solidFill>
                <a:latin typeface="Arial Unicode MS" pitchFamily="34" charset="-128"/>
              </a:rPr>
              <a:t>void</a:t>
            </a:r>
            <a:r>
              <a:rPr lang="en-US" altLang="en-US" sz="2000" dirty="0">
                <a:latin typeface="Arial Unicode MS" pitchFamily="34" charset="-128"/>
              </a:rPr>
              <a:t> Update( </a:t>
            </a:r>
            <a:r>
              <a:rPr lang="en-US" altLang="en-US" sz="2000" dirty="0">
                <a:solidFill>
                  <a:schemeClr val="hlink"/>
                </a:solidFill>
              </a:rPr>
              <a:t>float</a:t>
            </a:r>
            <a:r>
              <a:rPr lang="en-US" altLang="en-US" sz="2000" dirty="0"/>
              <a:t> temp, </a:t>
            </a:r>
            <a:r>
              <a:rPr lang="en-US" altLang="en-US" sz="2000" dirty="0">
                <a:solidFill>
                  <a:schemeClr val="hlink"/>
                </a:solidFill>
              </a:rPr>
              <a:t>float</a:t>
            </a:r>
            <a:r>
              <a:rPr lang="en-US" altLang="en-US" sz="2000" dirty="0"/>
              <a:t> humidity, </a:t>
            </a:r>
            <a:r>
              <a:rPr lang="en-US" altLang="en-US" sz="2000" dirty="0">
                <a:solidFill>
                  <a:schemeClr val="hlink"/>
                </a:solidFill>
              </a:rPr>
              <a:t>float</a:t>
            </a:r>
            <a:r>
              <a:rPr lang="en-US" altLang="en-US" sz="2000" dirty="0"/>
              <a:t> pressure </a:t>
            </a:r>
            <a:r>
              <a:rPr lang="en-US" altLang="en-US" sz="2000" dirty="0">
                <a:latin typeface="Arial Unicode MS" pitchFamily="34" charset="-128"/>
              </a:rPr>
              <a:t>);</a:t>
            </a:r>
          </a:p>
          <a:p>
            <a:pPr eaLnBrk="1" hangingPunct="1">
              <a:lnSpc>
                <a:spcPct val="80000"/>
              </a:lnSpc>
              <a:buFont typeface="Wingdings" panose="05000000000000000000" pitchFamily="2" charset="2"/>
              <a:buNone/>
            </a:pPr>
            <a:r>
              <a:rPr lang="en-US" altLang="en-US" sz="2000" dirty="0">
                <a:latin typeface="Arial Unicode MS" pitchFamily="34" charset="-128"/>
              </a:rPr>
              <a:t>}</a:t>
            </a:r>
          </a:p>
          <a:p>
            <a:pPr eaLnBrk="1" hangingPunct="1">
              <a:lnSpc>
                <a:spcPct val="80000"/>
              </a:lnSpc>
              <a:buFont typeface="Wingdings" panose="05000000000000000000" pitchFamily="2" charset="2"/>
              <a:buNone/>
            </a:pPr>
            <a:endParaRPr lang="en-US" altLang="en-US" sz="2000" dirty="0"/>
          </a:p>
          <a:p>
            <a:pPr eaLnBrk="1" hangingPunct="1">
              <a:lnSpc>
                <a:spcPct val="80000"/>
              </a:lnSpc>
              <a:buFont typeface="Wingdings" panose="05000000000000000000" pitchFamily="2" charset="2"/>
              <a:buNone/>
            </a:pPr>
            <a:r>
              <a:rPr lang="en-US" altLang="en-US" sz="2000" dirty="0">
                <a:solidFill>
                  <a:schemeClr val="folHlink"/>
                </a:solidFill>
              </a:rPr>
              <a:t>public interface</a:t>
            </a:r>
            <a:r>
              <a:rPr lang="en-US" altLang="en-US" sz="2000" dirty="0"/>
              <a:t> </a:t>
            </a:r>
            <a:r>
              <a:rPr lang="en-US" altLang="en-US" sz="2000" dirty="0" err="1"/>
              <a:t>DisplayElement</a:t>
            </a:r>
            <a:r>
              <a:rPr lang="en-US" altLang="en-US" sz="2000" dirty="0"/>
              <a:t> {</a:t>
            </a:r>
          </a:p>
          <a:p>
            <a:pPr eaLnBrk="1" hangingPunct="1">
              <a:lnSpc>
                <a:spcPct val="80000"/>
              </a:lnSpc>
              <a:buFont typeface="Wingdings" panose="05000000000000000000" pitchFamily="2" charset="2"/>
              <a:buNone/>
            </a:pPr>
            <a:r>
              <a:rPr lang="en-US" altLang="en-US" sz="2000" dirty="0"/>
              <a:t>	</a:t>
            </a:r>
            <a:r>
              <a:rPr lang="en-US" altLang="en-US" sz="2000" dirty="0">
                <a:solidFill>
                  <a:schemeClr val="folHlink"/>
                </a:solidFill>
              </a:rPr>
              <a:t>void</a:t>
            </a:r>
            <a:r>
              <a:rPr lang="en-US" altLang="en-US" sz="2000" dirty="0"/>
              <a:t> Display();</a:t>
            </a:r>
          </a:p>
          <a:p>
            <a:pPr eaLnBrk="1" hangingPunct="1">
              <a:lnSpc>
                <a:spcPct val="80000"/>
              </a:lnSpc>
              <a:buFont typeface="Wingdings" panose="05000000000000000000" pitchFamily="2" charset="2"/>
              <a:buNone/>
            </a:pPr>
            <a:r>
              <a:rPr lang="en-US" altLang="en-US" sz="2000" dirty="0"/>
              <a:t>}</a:t>
            </a:r>
          </a:p>
        </p:txBody>
      </p:sp>
      <p:sp>
        <p:nvSpPr>
          <p:cNvPr id="2" name="Thought Bubble: Cloud 1">
            <a:extLst>
              <a:ext uri="{FF2B5EF4-FFF2-40B4-BE49-F238E27FC236}">
                <a16:creationId xmlns:a16="http://schemas.microsoft.com/office/drawing/2014/main" id="{5625E5FE-BC2A-481C-B2C7-6024442ED3EF}"/>
              </a:ext>
            </a:extLst>
          </p:cNvPr>
          <p:cNvSpPr/>
          <p:nvPr/>
        </p:nvSpPr>
        <p:spPr bwMode="auto">
          <a:xfrm>
            <a:off x="7315200" y="2362200"/>
            <a:ext cx="4191000" cy="1600200"/>
          </a:xfrm>
          <a:prstGeom prst="cloudCallout">
            <a:avLst>
              <a:gd name="adj1" fmla="val -66508"/>
              <a:gd name="adj2" fmla="val 2619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Arial" charset="0"/>
              </a:rPr>
              <a:t>Instead of interface, h</a:t>
            </a:r>
            <a:r>
              <a:rPr kumimoji="0" lang="en-US" sz="1800" b="0" i="0" u="none" strike="noStrike" cap="none" normalizeH="0" baseline="0" dirty="0">
                <a:ln>
                  <a:noFill/>
                </a:ln>
                <a:solidFill>
                  <a:schemeClr val="tx1"/>
                </a:solidFill>
                <a:effectLst/>
                <a:latin typeface="Arial" charset="0"/>
              </a:rPr>
              <a:t>ow about:</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Arial" charset="0"/>
              </a:rPr>
              <a:t>Action&lt;</a:t>
            </a:r>
            <a:r>
              <a:rPr lang="en-US" dirty="0" err="1">
                <a:solidFill>
                  <a:srgbClr val="0070C0"/>
                </a:solidFill>
                <a:latin typeface="Arial" charset="0"/>
              </a:rPr>
              <a:t>float</a:t>
            </a:r>
            <a:r>
              <a:rPr lang="en-US" dirty="0" err="1">
                <a:latin typeface="Arial" charset="0"/>
              </a:rPr>
              <a:t>,</a:t>
            </a:r>
            <a:r>
              <a:rPr lang="en-US" dirty="0" err="1">
                <a:solidFill>
                  <a:srgbClr val="0070C0"/>
                </a:solidFill>
                <a:latin typeface="Arial" charset="0"/>
              </a:rPr>
              <a:t>float</a:t>
            </a:r>
            <a:r>
              <a:rPr lang="en-US" dirty="0" err="1">
                <a:latin typeface="Arial" charset="0"/>
              </a:rPr>
              <a:t>,</a:t>
            </a:r>
            <a:r>
              <a:rPr lang="en-US" dirty="0" err="1">
                <a:solidFill>
                  <a:srgbClr val="0070C0"/>
                </a:solidFill>
                <a:latin typeface="Arial" charset="0"/>
              </a:rPr>
              <a:t>float</a:t>
            </a:r>
            <a:r>
              <a:rPr lang="en-US" dirty="0">
                <a:latin typeface="Arial" charset="0"/>
              </a:rPr>
              <a:t>&gt;</a:t>
            </a:r>
            <a:endParaRPr kumimoji="0" lang="en-US" sz="1800" b="0" i="0" u="none" strike="noStrike" cap="none" normalizeH="0" baseline="0" dirty="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E0FC459-CB23-4967-870E-91D32FE4D8D7}"/>
              </a:ext>
            </a:extLst>
          </p:cNvPr>
          <p:cNvSpPr>
            <a:spLocks noGrp="1" noChangeArrowheads="1"/>
          </p:cNvSpPr>
          <p:nvPr>
            <p:ph type="title"/>
          </p:nvPr>
        </p:nvSpPr>
        <p:spPr/>
        <p:txBody>
          <a:bodyPr/>
          <a:lstStyle/>
          <a:p>
            <a:pPr eaLnBrk="1" hangingPunct="1"/>
            <a:r>
              <a:rPr lang="en-US" altLang="en-US" sz="3800"/>
              <a:t>Implementing </a:t>
            </a:r>
            <a:r>
              <a:rPr lang="en-US" altLang="en-US" sz="3700">
                <a:latin typeface="Arial Unicode MS" pitchFamily="34" charset="-128"/>
              </a:rPr>
              <a:t>IWeatherPublisher </a:t>
            </a:r>
            <a:endParaRPr lang="en-US" altLang="en-US" sz="3800">
              <a:latin typeface="Arial Unicode MS" pitchFamily="34" charset="-128"/>
            </a:endParaRPr>
          </a:p>
        </p:txBody>
      </p:sp>
      <p:sp>
        <p:nvSpPr>
          <p:cNvPr id="15363" name="Rectangle 3">
            <a:extLst>
              <a:ext uri="{FF2B5EF4-FFF2-40B4-BE49-F238E27FC236}">
                <a16:creationId xmlns:a16="http://schemas.microsoft.com/office/drawing/2014/main" id="{F9B2C57C-595C-4A39-9184-51E587193F70}"/>
              </a:ext>
            </a:extLst>
          </p:cNvPr>
          <p:cNvSpPr>
            <a:spLocks noGrp="1" noChangeArrowheads="1"/>
          </p:cNvSpPr>
          <p:nvPr>
            <p:ph type="body" idx="1"/>
          </p:nvPr>
        </p:nvSpPr>
        <p:spPr>
          <a:xfrm>
            <a:off x="1981200" y="1600200"/>
            <a:ext cx="8229600" cy="4724400"/>
          </a:xfrm>
        </p:spPr>
        <p:txBody>
          <a:bodyPr/>
          <a:lstStyle/>
          <a:p>
            <a:pPr eaLnBrk="1" hangingPunct="1">
              <a:lnSpc>
                <a:spcPct val="80000"/>
              </a:lnSpc>
              <a:buFont typeface="Wingdings" panose="05000000000000000000" pitchFamily="2" charset="2"/>
              <a:buNone/>
            </a:pPr>
            <a:r>
              <a:rPr lang="en-US" altLang="en-US" sz="1800">
                <a:solidFill>
                  <a:schemeClr val="hlink"/>
                </a:solidFill>
              </a:rPr>
              <a:t>public class</a:t>
            </a:r>
            <a:r>
              <a:rPr lang="en-US" altLang="en-US" sz="1800"/>
              <a:t> WeatherData : </a:t>
            </a:r>
            <a:r>
              <a:rPr lang="en-US" altLang="en-US" sz="1800">
                <a:latin typeface="Arial Unicode MS" pitchFamily="34" charset="-128"/>
              </a:rPr>
              <a:t>IWeatherPublisher </a:t>
            </a:r>
          </a:p>
          <a:p>
            <a:pPr eaLnBrk="1" hangingPunct="1">
              <a:lnSpc>
                <a:spcPct val="80000"/>
              </a:lnSpc>
              <a:buFont typeface="Wingdings" panose="05000000000000000000" pitchFamily="2" charset="2"/>
              <a:buNone/>
            </a:pPr>
            <a:r>
              <a:rPr lang="en-US" altLang="en-US" sz="1800"/>
              <a:t>{</a:t>
            </a:r>
          </a:p>
          <a:p>
            <a:pPr eaLnBrk="1" hangingPunct="1">
              <a:lnSpc>
                <a:spcPct val="80000"/>
              </a:lnSpc>
              <a:buFont typeface="Wingdings" panose="05000000000000000000" pitchFamily="2" charset="2"/>
              <a:buNone/>
            </a:pPr>
            <a:r>
              <a:rPr lang="en-US" altLang="en-US" sz="1800">
                <a:solidFill>
                  <a:schemeClr val="hlink"/>
                </a:solidFill>
              </a:rPr>
              <a:t>   private</a:t>
            </a:r>
            <a:r>
              <a:rPr lang="en-US" altLang="en-US" sz="1800"/>
              <a:t> IList&lt;</a:t>
            </a:r>
            <a:r>
              <a:rPr lang="en-US" altLang="en-US" sz="1800">
                <a:latin typeface="Arial Unicode MS" pitchFamily="34" charset="-128"/>
              </a:rPr>
              <a:t>IWeatherObserver&gt;</a:t>
            </a:r>
            <a:r>
              <a:rPr lang="en-US" altLang="en-US" sz="1800"/>
              <a:t> observers = </a:t>
            </a:r>
            <a:r>
              <a:rPr lang="en-US" altLang="en-US" sz="1800">
                <a:solidFill>
                  <a:schemeClr val="folHlink"/>
                </a:solidFill>
              </a:rPr>
              <a:t>new</a:t>
            </a:r>
            <a:r>
              <a:rPr lang="en-US" altLang="en-US" sz="1800"/>
              <a:t> List&lt;</a:t>
            </a:r>
            <a:r>
              <a:rPr lang="en-US" altLang="en-US" sz="1800">
                <a:latin typeface="Arial Unicode MS" pitchFamily="34" charset="-128"/>
              </a:rPr>
              <a:t>IWeatherObserver&gt;();</a:t>
            </a:r>
            <a:endParaRPr lang="en-US" altLang="en-US" sz="1800"/>
          </a:p>
          <a:p>
            <a:pPr eaLnBrk="1" hangingPunct="1">
              <a:lnSpc>
                <a:spcPct val="80000"/>
              </a:lnSpc>
              <a:buFont typeface="Wingdings" panose="05000000000000000000" pitchFamily="2" charset="2"/>
              <a:buNone/>
            </a:pPr>
            <a:r>
              <a:rPr lang="en-US" altLang="en-US" sz="1800">
                <a:solidFill>
                  <a:schemeClr val="hlink"/>
                </a:solidFill>
              </a:rPr>
              <a:t>   private float</a:t>
            </a:r>
            <a:r>
              <a:rPr lang="en-US" altLang="en-US" sz="1800"/>
              <a:t> temperature;</a:t>
            </a:r>
          </a:p>
          <a:p>
            <a:pPr eaLnBrk="1" hangingPunct="1">
              <a:lnSpc>
                <a:spcPct val="80000"/>
              </a:lnSpc>
              <a:buFont typeface="Wingdings" panose="05000000000000000000" pitchFamily="2" charset="2"/>
              <a:buNone/>
            </a:pPr>
            <a:r>
              <a:rPr lang="en-US" altLang="en-US" sz="1800">
                <a:solidFill>
                  <a:schemeClr val="hlink"/>
                </a:solidFill>
              </a:rPr>
              <a:t>   private float</a:t>
            </a:r>
            <a:r>
              <a:rPr lang="en-US" altLang="en-US" sz="1800"/>
              <a:t> humidity;</a:t>
            </a:r>
          </a:p>
          <a:p>
            <a:pPr eaLnBrk="1" hangingPunct="1">
              <a:lnSpc>
                <a:spcPct val="80000"/>
              </a:lnSpc>
              <a:buFont typeface="Wingdings" panose="05000000000000000000" pitchFamily="2" charset="2"/>
              <a:buNone/>
            </a:pPr>
            <a:r>
              <a:rPr lang="en-US" altLang="en-US" sz="1800">
                <a:solidFill>
                  <a:schemeClr val="hlink"/>
                </a:solidFill>
              </a:rPr>
              <a:t>   private float</a:t>
            </a:r>
            <a:r>
              <a:rPr lang="en-US" altLang="en-US" sz="1800"/>
              <a:t> pressure;</a:t>
            </a:r>
          </a:p>
          <a:p>
            <a:pPr eaLnBrk="1" hangingPunct="1">
              <a:lnSpc>
                <a:spcPct val="80000"/>
              </a:lnSpc>
              <a:buFont typeface="Wingdings" panose="05000000000000000000" pitchFamily="2" charset="2"/>
              <a:buNone/>
            </a:pPr>
            <a:r>
              <a:rPr lang="en-US" altLang="en-US" sz="1800"/>
              <a:t>	</a:t>
            </a:r>
          </a:p>
          <a:p>
            <a:pPr>
              <a:spcBef>
                <a:spcPct val="0"/>
              </a:spcBef>
              <a:buClrTx/>
              <a:buSzTx/>
              <a:buFontTx/>
              <a:buNone/>
            </a:pPr>
            <a:r>
              <a:rPr lang="en-US" altLang="en-US" sz="1800">
                <a:solidFill>
                  <a:schemeClr val="hlink"/>
                </a:solidFill>
                <a:latin typeface="Arial Unicode MS" pitchFamily="34" charset="-128"/>
              </a:rPr>
              <a:t>   public void</a:t>
            </a:r>
            <a:r>
              <a:rPr lang="en-US" altLang="en-US" sz="1800">
                <a:latin typeface="Arial Unicode MS" pitchFamily="34" charset="-128"/>
              </a:rPr>
              <a:t> AddSubscriber( IWeatherObserver subscriber ) </a:t>
            </a:r>
            <a:r>
              <a:rPr lang="en-US" altLang="en-US" sz="1800"/>
              <a:t>{</a:t>
            </a:r>
          </a:p>
          <a:p>
            <a:pPr>
              <a:spcBef>
                <a:spcPct val="0"/>
              </a:spcBef>
              <a:buClrTx/>
              <a:buSzTx/>
              <a:buFontTx/>
              <a:buNone/>
            </a:pPr>
            <a:r>
              <a:rPr lang="en-US" altLang="en-US" sz="1800"/>
              <a:t>	  observers.Add( </a:t>
            </a:r>
            <a:r>
              <a:rPr lang="en-US" altLang="en-US" sz="1800">
                <a:latin typeface="Arial Unicode MS" pitchFamily="34" charset="-128"/>
              </a:rPr>
              <a:t>subscriber </a:t>
            </a:r>
            <a:r>
              <a:rPr lang="en-US" altLang="en-US" sz="1800"/>
              <a:t>);</a:t>
            </a:r>
          </a:p>
          <a:p>
            <a:pPr>
              <a:spcBef>
                <a:spcPct val="0"/>
              </a:spcBef>
              <a:buClrTx/>
              <a:buSzTx/>
              <a:buFontTx/>
              <a:buNone/>
            </a:pPr>
            <a:r>
              <a:rPr lang="en-US" altLang="en-US" sz="1800"/>
              <a:t>   }</a:t>
            </a:r>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solidFill>
                  <a:schemeClr val="hlink"/>
                </a:solidFill>
                <a:latin typeface="Arial Unicode MS" pitchFamily="34" charset="-128"/>
              </a:rPr>
              <a:t>   public void</a:t>
            </a:r>
            <a:r>
              <a:rPr lang="en-US" altLang="en-US" sz="1800">
                <a:latin typeface="Arial Unicode MS" pitchFamily="34" charset="-128"/>
              </a:rPr>
              <a:t> RemoveSubscriber( IWeatherObserver subscriber ) {</a:t>
            </a:r>
          </a:p>
          <a:p>
            <a:pPr eaLnBrk="1" hangingPunct="1">
              <a:lnSpc>
                <a:spcPct val="80000"/>
              </a:lnSpc>
              <a:buFont typeface="Wingdings" panose="05000000000000000000" pitchFamily="2" charset="2"/>
              <a:buNone/>
            </a:pPr>
            <a:r>
              <a:rPr lang="en-US" altLang="en-US" sz="1800"/>
              <a:t>       </a:t>
            </a:r>
            <a:r>
              <a:rPr lang="en-US" altLang="en-US" sz="1800">
                <a:solidFill>
                  <a:schemeClr val="hlink"/>
                </a:solidFill>
              </a:rPr>
              <a:t>if</a:t>
            </a:r>
            <a:r>
              <a:rPr lang="en-US" altLang="en-US" sz="1800"/>
              <a:t>( !observers.Contains(</a:t>
            </a:r>
            <a:r>
              <a:rPr lang="en-US" altLang="en-US" sz="1800">
                <a:latin typeface="Arial Unicode MS" pitchFamily="34" charset="-128"/>
              </a:rPr>
              <a:t>subscriber) </a:t>
            </a:r>
            <a:r>
              <a:rPr lang="en-US" altLang="en-US" sz="1800"/>
              <a:t>)</a:t>
            </a:r>
          </a:p>
          <a:p>
            <a:pPr eaLnBrk="1" hangingPunct="1">
              <a:lnSpc>
                <a:spcPct val="80000"/>
              </a:lnSpc>
              <a:buFont typeface="Wingdings" panose="05000000000000000000" pitchFamily="2" charset="2"/>
              <a:buNone/>
            </a:pPr>
            <a:r>
              <a:rPr lang="en-US" altLang="en-US" sz="1800"/>
              <a:t>           </a:t>
            </a:r>
            <a:r>
              <a:rPr lang="en-US" altLang="en-US" sz="1800">
                <a:solidFill>
                  <a:schemeClr val="hlink"/>
                </a:solidFill>
              </a:rPr>
              <a:t>throw new</a:t>
            </a:r>
            <a:r>
              <a:rPr lang="en-US" altLang="en-US" sz="1800"/>
              <a:t> ArguementException</a:t>
            </a:r>
            <a:r>
              <a:rPr lang="en-US" altLang="en-US" sz="1800">
                <a:solidFill>
                  <a:srgbClr val="008000"/>
                </a:solidFill>
              </a:rPr>
              <a:t>(“Subscriber does not exist”</a:t>
            </a:r>
            <a:r>
              <a:rPr lang="en-US" altLang="en-US" sz="1800"/>
              <a:t>);</a:t>
            </a:r>
          </a:p>
          <a:p>
            <a:pPr eaLnBrk="1" hangingPunct="1">
              <a:lnSpc>
                <a:spcPct val="80000"/>
              </a:lnSpc>
              <a:buFont typeface="Wingdings" panose="05000000000000000000" pitchFamily="2" charset="2"/>
              <a:buNone/>
            </a:pPr>
            <a:r>
              <a:rPr lang="en-US" altLang="en-US" sz="1800"/>
              <a:t>       observers.Remove(</a:t>
            </a:r>
            <a:r>
              <a:rPr lang="en-US" altLang="en-US" sz="1800">
                <a:latin typeface="Arial Unicode MS" pitchFamily="34" charset="-128"/>
              </a:rPr>
              <a:t>subscriber</a:t>
            </a:r>
            <a:r>
              <a:rPr lang="en-US" altLang="en-US" sz="1800"/>
              <a:t>);</a:t>
            </a:r>
          </a:p>
          <a:p>
            <a:pPr eaLnBrk="1" hangingPunct="1">
              <a:lnSpc>
                <a:spcPct val="80000"/>
              </a:lnSpc>
              <a:buFont typeface="Wingdings" panose="05000000000000000000" pitchFamily="2" charset="2"/>
              <a:buNone/>
            </a:pPr>
            <a:r>
              <a:rPr lang="en-US" altLang="en-US" sz="18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5A4BF1B-C960-427D-BA30-E67F3D313351}"/>
              </a:ext>
            </a:extLst>
          </p:cNvPr>
          <p:cNvSpPr>
            <a:spLocks noGrp="1" noChangeArrowheads="1"/>
          </p:cNvSpPr>
          <p:nvPr>
            <p:ph type="title"/>
          </p:nvPr>
        </p:nvSpPr>
        <p:spPr/>
        <p:txBody>
          <a:bodyPr/>
          <a:lstStyle/>
          <a:p>
            <a:pPr eaLnBrk="1" hangingPunct="1"/>
            <a:r>
              <a:rPr lang="en-US" altLang="en-US" sz="3800"/>
              <a:t>Implementing </a:t>
            </a:r>
            <a:r>
              <a:rPr lang="en-US" altLang="en-US" sz="3700">
                <a:latin typeface="Arial Unicode MS" pitchFamily="34" charset="-128"/>
              </a:rPr>
              <a:t>IWeatherPublisher </a:t>
            </a:r>
            <a:endParaRPr lang="en-US" altLang="en-US" sz="3800">
              <a:latin typeface="Arial Unicode MS" pitchFamily="34" charset="-128"/>
            </a:endParaRPr>
          </a:p>
        </p:txBody>
      </p:sp>
      <p:sp>
        <p:nvSpPr>
          <p:cNvPr id="16387" name="Rectangle 3">
            <a:extLst>
              <a:ext uri="{FF2B5EF4-FFF2-40B4-BE49-F238E27FC236}">
                <a16:creationId xmlns:a16="http://schemas.microsoft.com/office/drawing/2014/main" id="{392CF764-4CD8-463D-BCBE-2127FA48BBC3}"/>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public void</a:t>
            </a:r>
            <a:r>
              <a:rPr lang="en-US" altLang="en-US" sz="1800"/>
              <a:t> SetMeasurements( </a:t>
            </a:r>
            <a:r>
              <a:rPr lang="en-US" altLang="en-US" sz="1800">
                <a:solidFill>
                  <a:schemeClr val="folHlink"/>
                </a:solidFill>
              </a:rPr>
              <a:t>float</a:t>
            </a:r>
            <a:r>
              <a:rPr lang="en-US" altLang="en-US" sz="1800"/>
              <a:t> temperature, </a:t>
            </a:r>
            <a:r>
              <a:rPr lang="en-US" altLang="en-US" sz="1800">
                <a:solidFill>
                  <a:schemeClr val="folHlink"/>
                </a:solidFill>
              </a:rPr>
              <a:t>float</a:t>
            </a:r>
            <a:r>
              <a:rPr lang="en-US" altLang="en-US" sz="1800"/>
              <a:t> humidity,</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float</a:t>
            </a:r>
            <a:r>
              <a:rPr lang="en-US" altLang="en-US" sz="1800"/>
              <a:t> pressure) {</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this</a:t>
            </a:r>
            <a:r>
              <a:rPr lang="en-US" altLang="en-US" sz="1800"/>
              <a:t>.temperature = temperature;</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this</a:t>
            </a:r>
            <a:r>
              <a:rPr lang="en-US" altLang="en-US" sz="1800"/>
              <a:t>.humidity = humidity;</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this</a:t>
            </a:r>
            <a:r>
              <a:rPr lang="en-US" altLang="en-US" sz="1800"/>
              <a:t>.pressure = pressure;</a:t>
            </a:r>
          </a:p>
          <a:p>
            <a:pPr eaLnBrk="1" hangingPunct="1">
              <a:lnSpc>
                <a:spcPct val="80000"/>
              </a:lnSpc>
              <a:buFont typeface="Wingdings" panose="05000000000000000000" pitchFamily="2" charset="2"/>
              <a:buNone/>
            </a:pPr>
            <a:r>
              <a:rPr lang="en-US" altLang="en-US" sz="1800"/>
              <a:t>		notifyObservers();</a:t>
            </a:r>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private void</a:t>
            </a:r>
            <a:r>
              <a:rPr lang="en-US" altLang="en-US" sz="1800"/>
              <a:t> NotifyObservers() {</a:t>
            </a:r>
          </a:p>
          <a:p>
            <a:pPr eaLnBrk="1" hangingPunct="1">
              <a:lnSpc>
                <a:spcPct val="80000"/>
              </a:lnSpc>
              <a:buFont typeface="Wingdings" panose="05000000000000000000" pitchFamily="2" charset="2"/>
              <a:buNone/>
            </a:pPr>
            <a:r>
              <a:rPr lang="en-US" altLang="en-US" sz="1800"/>
              <a:t>		</a:t>
            </a:r>
            <a:r>
              <a:rPr lang="en-US" altLang="en-US" sz="1800">
                <a:solidFill>
                  <a:schemeClr val="folHlink"/>
                </a:solidFill>
              </a:rPr>
              <a:t>foreach</a:t>
            </a:r>
            <a:r>
              <a:rPr lang="en-US" altLang="en-US" sz="1800"/>
              <a:t> (</a:t>
            </a:r>
            <a:r>
              <a:rPr lang="en-US" altLang="en-US" sz="1800">
                <a:latin typeface="Arial Unicode MS" pitchFamily="34" charset="-128"/>
              </a:rPr>
              <a:t>IWeatherObserver observer </a:t>
            </a:r>
            <a:r>
              <a:rPr lang="en-US" altLang="en-US" sz="1800">
                <a:solidFill>
                  <a:schemeClr val="folHlink"/>
                </a:solidFill>
                <a:latin typeface="Arial Unicode MS" pitchFamily="34" charset="-128"/>
              </a:rPr>
              <a:t>in</a:t>
            </a:r>
            <a:r>
              <a:rPr lang="en-US" altLang="en-US" sz="1800">
                <a:latin typeface="Arial Unicode MS" pitchFamily="34" charset="-128"/>
              </a:rPr>
              <a:t> observers)</a:t>
            </a:r>
            <a:endParaRPr lang="en-US" altLang="en-US" sz="1800"/>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t>			observer.Update( temperature, humidity, pressure );</a:t>
            </a:r>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t>	</a:t>
            </a:r>
          </a:p>
          <a:p>
            <a:pPr eaLnBrk="1" hangingPunct="1">
              <a:lnSpc>
                <a:spcPct val="80000"/>
              </a:lnSpc>
              <a:buFont typeface="Wingdings" panose="05000000000000000000" pitchFamily="2" charset="2"/>
              <a:buNone/>
            </a:pPr>
            <a:r>
              <a:rPr lang="en-US" altLang="en-US" sz="1800"/>
              <a:t>	</a:t>
            </a:r>
            <a:r>
              <a:rPr lang="en-US" altLang="en-US" sz="1800">
                <a:solidFill>
                  <a:schemeClr val="bg2"/>
                </a:solidFill>
              </a:rPr>
              <a:t>// other WeatherData methods here - getters</a:t>
            </a:r>
            <a:r>
              <a:rPr lang="en-US" altLang="en-US" sz="1800"/>
              <a:t>	</a:t>
            </a:r>
          </a:p>
          <a:p>
            <a:pPr eaLnBrk="1" hangingPunct="1">
              <a:lnSpc>
                <a:spcPct val="80000"/>
              </a:lnSpc>
              <a:buFont typeface="Wingdings" panose="05000000000000000000" pitchFamily="2" charset="2"/>
              <a:buNone/>
            </a:pPr>
            <a:r>
              <a:rPr lang="en-US" altLang="en-US" sz="180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FA41C57-62C9-4273-A514-7B3E1993A893}"/>
              </a:ext>
            </a:extLst>
          </p:cNvPr>
          <p:cNvSpPr>
            <a:spLocks noGrp="1" noChangeArrowheads="1"/>
          </p:cNvSpPr>
          <p:nvPr>
            <p:ph type="title"/>
          </p:nvPr>
        </p:nvSpPr>
        <p:spPr/>
        <p:txBody>
          <a:bodyPr/>
          <a:lstStyle/>
          <a:p>
            <a:pPr eaLnBrk="1" hangingPunct="1"/>
            <a:r>
              <a:rPr lang="en-US" altLang="en-US"/>
              <a:t>Implementing Observers</a:t>
            </a:r>
          </a:p>
        </p:txBody>
      </p:sp>
      <p:sp>
        <p:nvSpPr>
          <p:cNvPr id="17411" name="Rectangle 3">
            <a:extLst>
              <a:ext uri="{FF2B5EF4-FFF2-40B4-BE49-F238E27FC236}">
                <a16:creationId xmlns:a16="http://schemas.microsoft.com/office/drawing/2014/main" id="{9E6427A2-51C7-4B2F-A9DA-A7F1BFE882C4}"/>
              </a:ext>
            </a:extLst>
          </p:cNvPr>
          <p:cNvSpPr>
            <a:spLocks noGrp="1" noChangeArrowheads="1"/>
          </p:cNvSpPr>
          <p:nvPr>
            <p:ph type="body" idx="1"/>
          </p:nvPr>
        </p:nvSpPr>
        <p:spPr>
          <a:xfrm>
            <a:off x="1981200" y="1600200"/>
            <a:ext cx="8229600" cy="5068888"/>
          </a:xfrm>
        </p:spPr>
        <p:txBody>
          <a:bodyPr/>
          <a:lstStyle/>
          <a:p>
            <a:pPr eaLnBrk="1" hangingPunct="1">
              <a:lnSpc>
                <a:spcPct val="80000"/>
              </a:lnSpc>
              <a:buFont typeface="Wingdings" panose="05000000000000000000" pitchFamily="2" charset="2"/>
              <a:buNone/>
            </a:pPr>
            <a:r>
              <a:rPr lang="en-US" altLang="en-US" sz="1600">
                <a:solidFill>
                  <a:schemeClr val="folHlink"/>
                </a:solidFill>
              </a:rPr>
              <a:t>public class</a:t>
            </a:r>
            <a:r>
              <a:rPr lang="en-US" altLang="en-US" sz="1600"/>
              <a:t> CurrentConditionsDisplay : </a:t>
            </a:r>
            <a:r>
              <a:rPr lang="en-US" altLang="en-US" sz="1800">
                <a:latin typeface="Arial Unicode MS" pitchFamily="34" charset="-128"/>
              </a:rPr>
              <a:t>IWeatherObserver </a:t>
            </a:r>
            <a:r>
              <a:rPr lang="en-US" altLang="en-US" sz="1600"/>
              <a:t>, DisplayElement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private float</a:t>
            </a:r>
            <a:r>
              <a:rPr lang="en-US" altLang="en-US" sz="1600"/>
              <a:t> temperature;</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private float</a:t>
            </a:r>
            <a:r>
              <a:rPr lang="en-US" altLang="en-US" sz="1600"/>
              <a:t> humidity;</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a:t>
            </a:r>
            <a:r>
              <a:rPr lang="en-US" altLang="en-US" sz="1600"/>
              <a:t> CurrentConditionsDisplay( </a:t>
            </a:r>
            <a:r>
              <a:rPr lang="en-US" altLang="en-US" sz="1600">
                <a:latin typeface="Arial Unicode MS" pitchFamily="34" charset="-128"/>
              </a:rPr>
              <a:t>IWeatherPublisher </a:t>
            </a:r>
            <a:r>
              <a:rPr lang="en-US" altLang="en-US" sz="1600"/>
              <a:t>weatherData ) {</a:t>
            </a:r>
          </a:p>
          <a:p>
            <a:pPr eaLnBrk="1" hangingPunct="1">
              <a:lnSpc>
                <a:spcPct val="80000"/>
              </a:lnSpc>
              <a:buFont typeface="Wingdings" panose="05000000000000000000" pitchFamily="2" charset="2"/>
              <a:buNone/>
            </a:pPr>
            <a:r>
              <a:rPr lang="en-US" altLang="en-US" sz="1600"/>
              <a:t>		weatherData.</a:t>
            </a:r>
            <a:r>
              <a:rPr lang="en-US" altLang="en-US" sz="1600">
                <a:latin typeface="Arial Unicode MS" pitchFamily="34" charset="-128"/>
              </a:rPr>
              <a:t>AddSubscriber</a:t>
            </a:r>
            <a:r>
              <a:rPr lang="en-US" altLang="en-US" sz="1600"/>
              <a:t>( </a:t>
            </a:r>
            <a:r>
              <a:rPr lang="en-US" altLang="en-US" sz="1600">
                <a:solidFill>
                  <a:schemeClr val="folHlink"/>
                </a:solidFill>
              </a:rPr>
              <a:t>this</a:t>
            </a:r>
            <a:r>
              <a:rPr lang="en-US" altLang="en-US" sz="1600"/>
              <a:t>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 void</a:t>
            </a:r>
            <a:r>
              <a:rPr lang="en-US" altLang="en-US" sz="1600"/>
              <a:t> Update( </a:t>
            </a:r>
            <a:r>
              <a:rPr lang="en-US" altLang="en-US" sz="1600">
                <a:solidFill>
                  <a:schemeClr val="folHlink"/>
                </a:solidFill>
              </a:rPr>
              <a:t>float</a:t>
            </a:r>
            <a:r>
              <a:rPr lang="en-US" altLang="en-US" sz="1600"/>
              <a:t> temperature, </a:t>
            </a:r>
            <a:r>
              <a:rPr lang="en-US" altLang="en-US" sz="1600">
                <a:solidFill>
                  <a:schemeClr val="folHlink"/>
                </a:solidFill>
              </a:rPr>
              <a:t>float</a:t>
            </a:r>
            <a:r>
              <a:rPr lang="en-US" altLang="en-US" sz="1600"/>
              <a:t> humidity, </a:t>
            </a:r>
            <a:r>
              <a:rPr lang="en-US" altLang="en-US" sz="1600">
                <a:solidFill>
                  <a:schemeClr val="folHlink"/>
                </a:solidFill>
              </a:rPr>
              <a:t>float</a:t>
            </a:r>
            <a:r>
              <a:rPr lang="en-US" altLang="en-US" sz="1600"/>
              <a:t> pressure )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this</a:t>
            </a:r>
            <a:r>
              <a:rPr lang="en-US" altLang="en-US" sz="1600"/>
              <a:t>.temperature = temperature;</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this</a:t>
            </a:r>
            <a:r>
              <a:rPr lang="en-US" altLang="en-US" sz="1600"/>
              <a:t>.humidity = humidity;</a:t>
            </a:r>
          </a:p>
          <a:p>
            <a:pPr eaLnBrk="1" hangingPunct="1">
              <a:lnSpc>
                <a:spcPct val="80000"/>
              </a:lnSpc>
              <a:buFont typeface="Wingdings" panose="05000000000000000000" pitchFamily="2" charset="2"/>
              <a:buNone/>
            </a:pPr>
            <a:r>
              <a:rPr lang="en-US" altLang="en-US" sz="1600"/>
              <a:t>		Display();</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	</a:t>
            </a:r>
            <a:r>
              <a:rPr lang="en-US" altLang="en-US" sz="1600">
                <a:solidFill>
                  <a:schemeClr val="folHlink"/>
                </a:solidFill>
              </a:rPr>
              <a:t>public void</a:t>
            </a:r>
            <a:r>
              <a:rPr lang="en-US" altLang="en-US" sz="1600"/>
              <a:t> Display() {</a:t>
            </a:r>
          </a:p>
          <a:p>
            <a:pPr eaLnBrk="1" hangingPunct="1">
              <a:lnSpc>
                <a:spcPct val="80000"/>
              </a:lnSpc>
              <a:buFont typeface="Wingdings" panose="05000000000000000000" pitchFamily="2" charset="2"/>
              <a:buNone/>
            </a:pPr>
            <a:r>
              <a:rPr lang="en-US" altLang="en-US" sz="1600"/>
              <a:t>		System.Console.Writeline( </a:t>
            </a:r>
            <a:r>
              <a:rPr lang="en-US" altLang="en-US" sz="1600">
                <a:solidFill>
                  <a:srgbClr val="008000"/>
                </a:solidFill>
              </a:rPr>
              <a:t>"Current conditions: "</a:t>
            </a:r>
            <a:r>
              <a:rPr lang="en-US" altLang="en-US" sz="1600"/>
              <a:t> + temperature </a:t>
            </a:r>
          </a:p>
          <a:p>
            <a:pPr eaLnBrk="1" hangingPunct="1">
              <a:lnSpc>
                <a:spcPct val="80000"/>
              </a:lnSpc>
              <a:buFont typeface="Wingdings" panose="05000000000000000000" pitchFamily="2" charset="2"/>
              <a:buNone/>
            </a:pPr>
            <a:r>
              <a:rPr lang="en-US" altLang="en-US" sz="1600"/>
              <a:t>			+ </a:t>
            </a:r>
            <a:r>
              <a:rPr lang="en-US" altLang="en-US" sz="1600">
                <a:solidFill>
                  <a:srgbClr val="008000"/>
                </a:solidFill>
              </a:rPr>
              <a:t>"F degrees and "</a:t>
            </a:r>
            <a:r>
              <a:rPr lang="en-US" altLang="en-US" sz="1600"/>
              <a:t> + humidity + </a:t>
            </a:r>
            <a:r>
              <a:rPr lang="en-US" altLang="en-US" sz="1600">
                <a:solidFill>
                  <a:srgbClr val="008000"/>
                </a:solidFill>
              </a:rPr>
              <a:t>"% humidity"</a:t>
            </a:r>
            <a:r>
              <a:rPr lang="en-US" altLang="en-US" sz="1600"/>
              <a:t>);</a:t>
            </a:r>
          </a:p>
          <a:p>
            <a:pPr eaLnBrk="1" hangingPunct="1">
              <a:lnSpc>
                <a:spcPct val="80000"/>
              </a:lnSpc>
              <a:buFont typeface="Wingdings" panose="05000000000000000000" pitchFamily="2" charset="2"/>
              <a:buNone/>
            </a:pPr>
            <a:r>
              <a:rPr lang="en-US" altLang="en-US" sz="1600"/>
              <a:t>	}</a:t>
            </a:r>
          </a:p>
          <a:p>
            <a:pPr eaLnBrk="1" hangingPunct="1">
              <a:lnSpc>
                <a:spcPct val="80000"/>
              </a:lnSpc>
              <a:buFont typeface="Wingdings" panose="05000000000000000000" pitchFamily="2" charset="2"/>
              <a:buNone/>
            </a:pPr>
            <a:r>
              <a:rPr lang="en-US" altLang="en-US" sz="160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DF97B5C-67FD-4CAA-A7BC-3BC642F4A52A}"/>
              </a:ext>
            </a:extLst>
          </p:cNvPr>
          <p:cNvSpPr>
            <a:spLocks noGrp="1" noChangeArrowheads="1"/>
          </p:cNvSpPr>
          <p:nvPr>
            <p:ph type="title"/>
          </p:nvPr>
        </p:nvSpPr>
        <p:spPr/>
        <p:txBody>
          <a:bodyPr/>
          <a:lstStyle/>
          <a:p>
            <a:pPr eaLnBrk="1" hangingPunct="1"/>
            <a:r>
              <a:rPr lang="en-US" altLang="en-US"/>
              <a:t>Push vs Pull</a:t>
            </a:r>
          </a:p>
        </p:txBody>
      </p:sp>
      <p:sp>
        <p:nvSpPr>
          <p:cNvPr id="18435" name="Rectangle 3">
            <a:extLst>
              <a:ext uri="{FF2B5EF4-FFF2-40B4-BE49-F238E27FC236}">
                <a16:creationId xmlns:a16="http://schemas.microsoft.com/office/drawing/2014/main" id="{99595800-7181-4993-B223-8801ED8C6007}"/>
              </a:ext>
            </a:extLst>
          </p:cNvPr>
          <p:cNvSpPr>
            <a:spLocks noGrp="1" noChangeArrowheads="1"/>
          </p:cNvSpPr>
          <p:nvPr>
            <p:ph idx="1"/>
          </p:nvPr>
        </p:nvSpPr>
        <p:spPr/>
        <p:txBody>
          <a:bodyPr/>
          <a:lstStyle/>
          <a:p>
            <a:pPr eaLnBrk="1" hangingPunct="1">
              <a:lnSpc>
                <a:spcPct val="80000"/>
              </a:lnSpc>
            </a:pPr>
            <a:r>
              <a:rPr lang="en-US" altLang="en-US" sz="2000" dirty="0"/>
              <a:t>This solution </a:t>
            </a:r>
            <a:r>
              <a:rPr lang="en-US" altLang="en-US" sz="2000" b="1" i="1" dirty="0"/>
              <a:t>pushes</a:t>
            </a:r>
            <a:r>
              <a:rPr lang="en-US" altLang="en-US" sz="2000" dirty="0"/>
              <a:t> data to the observers</a:t>
            </a:r>
            <a:br>
              <a:rPr lang="en-US" altLang="en-US" sz="2000" dirty="0"/>
            </a:br>
            <a:endParaRPr lang="en-US" altLang="en-US" sz="2000" dirty="0"/>
          </a:p>
          <a:p>
            <a:pPr eaLnBrk="1" hangingPunct="1">
              <a:lnSpc>
                <a:spcPct val="80000"/>
              </a:lnSpc>
              <a:buFont typeface="Wingdings" panose="05000000000000000000" pitchFamily="2" charset="2"/>
              <a:buNone/>
            </a:pPr>
            <a:r>
              <a:rPr lang="en-US" altLang="en-US" sz="1600" dirty="0"/>
              <a:t>	</a:t>
            </a:r>
            <a:r>
              <a:rPr lang="en-US" altLang="en-US" sz="1600" dirty="0">
                <a:solidFill>
                  <a:schemeClr val="folHlink"/>
                </a:solidFill>
              </a:rPr>
              <a:t>public void</a:t>
            </a:r>
            <a:r>
              <a:rPr lang="en-US" altLang="en-US" sz="1600" dirty="0"/>
              <a:t> Update( </a:t>
            </a:r>
            <a:r>
              <a:rPr lang="en-US" altLang="en-US" sz="1600" dirty="0">
                <a:solidFill>
                  <a:schemeClr val="folHlink"/>
                </a:solidFill>
              </a:rPr>
              <a:t>float</a:t>
            </a:r>
            <a:r>
              <a:rPr lang="en-US" altLang="en-US" sz="1600" dirty="0"/>
              <a:t> temperature, </a:t>
            </a:r>
            <a:r>
              <a:rPr lang="en-US" altLang="en-US" sz="1600" dirty="0">
                <a:solidFill>
                  <a:schemeClr val="folHlink"/>
                </a:solidFill>
              </a:rPr>
              <a:t>float</a:t>
            </a:r>
            <a:r>
              <a:rPr lang="en-US" altLang="en-US" sz="1600" dirty="0"/>
              <a:t> humidity, </a:t>
            </a:r>
            <a:r>
              <a:rPr lang="en-US" altLang="en-US" sz="1600" dirty="0">
                <a:solidFill>
                  <a:schemeClr val="folHlink"/>
                </a:solidFill>
              </a:rPr>
              <a:t>float</a:t>
            </a:r>
            <a:r>
              <a:rPr lang="en-US" altLang="en-US" sz="1600" dirty="0"/>
              <a:t> pressure) {</a:t>
            </a:r>
          </a:p>
          <a:p>
            <a:pPr eaLnBrk="1" hangingPunct="1">
              <a:lnSpc>
                <a:spcPct val="80000"/>
              </a:lnSpc>
              <a:buFont typeface="Wingdings" panose="05000000000000000000" pitchFamily="2" charset="2"/>
              <a:buNone/>
            </a:pPr>
            <a:r>
              <a:rPr lang="en-US" altLang="en-US" sz="1600" dirty="0"/>
              <a:t>		</a:t>
            </a:r>
            <a:r>
              <a:rPr lang="en-US" altLang="en-US" sz="1600" dirty="0" err="1">
                <a:solidFill>
                  <a:schemeClr val="folHlink"/>
                </a:solidFill>
              </a:rPr>
              <a:t>this</a:t>
            </a:r>
            <a:r>
              <a:rPr lang="en-US" altLang="en-US" sz="1600" dirty="0" err="1"/>
              <a:t>.temperature</a:t>
            </a:r>
            <a:r>
              <a:rPr lang="en-US" altLang="en-US" sz="1600" dirty="0"/>
              <a:t> = temperature;</a:t>
            </a:r>
          </a:p>
          <a:p>
            <a:pPr eaLnBrk="1" hangingPunct="1">
              <a:lnSpc>
                <a:spcPct val="80000"/>
              </a:lnSpc>
              <a:buFont typeface="Wingdings" panose="05000000000000000000" pitchFamily="2" charset="2"/>
              <a:buNone/>
            </a:pPr>
            <a:r>
              <a:rPr lang="en-US" altLang="en-US" sz="1600" dirty="0"/>
              <a:t>		</a:t>
            </a:r>
            <a:r>
              <a:rPr lang="en-US" altLang="en-US" sz="1600" dirty="0" err="1">
                <a:solidFill>
                  <a:schemeClr val="folHlink"/>
                </a:solidFill>
              </a:rPr>
              <a:t>this</a:t>
            </a:r>
            <a:r>
              <a:rPr lang="en-US" altLang="en-US" sz="1600" dirty="0" err="1"/>
              <a:t>.humidity</a:t>
            </a:r>
            <a:r>
              <a:rPr lang="en-US" altLang="en-US" sz="1600" dirty="0"/>
              <a:t> = humidity;</a:t>
            </a:r>
          </a:p>
          <a:p>
            <a:pPr eaLnBrk="1" hangingPunct="1">
              <a:lnSpc>
                <a:spcPct val="80000"/>
              </a:lnSpc>
              <a:buFont typeface="Wingdings" panose="05000000000000000000" pitchFamily="2" charset="2"/>
              <a:buNone/>
            </a:pPr>
            <a:r>
              <a:rPr lang="en-US" altLang="en-US" sz="1600" dirty="0"/>
              <a:t>		Display();</a:t>
            </a:r>
          </a:p>
          <a:p>
            <a:pPr eaLnBrk="1" hangingPunct="1">
              <a:lnSpc>
                <a:spcPct val="80000"/>
              </a:lnSpc>
              <a:buFont typeface="Wingdings" panose="05000000000000000000" pitchFamily="2" charset="2"/>
              <a:buNone/>
            </a:pPr>
            <a:r>
              <a:rPr lang="en-US" altLang="en-US" sz="1600" dirty="0"/>
              <a:t>	}</a:t>
            </a:r>
          </a:p>
          <a:p>
            <a:pPr eaLnBrk="1" hangingPunct="1">
              <a:lnSpc>
                <a:spcPct val="80000"/>
              </a:lnSpc>
            </a:pPr>
            <a:r>
              <a:rPr lang="en-US" altLang="en-US" sz="2000" dirty="0"/>
              <a:t>The observers may not use all of the data or may need different data?</a:t>
            </a:r>
          </a:p>
          <a:p>
            <a:pPr eaLnBrk="1" hangingPunct="1">
              <a:lnSpc>
                <a:spcPct val="80000"/>
              </a:lnSpc>
            </a:pPr>
            <a:r>
              <a:rPr lang="en-US" altLang="en-US" sz="2000" dirty="0"/>
              <a:t>Observers can </a:t>
            </a:r>
            <a:r>
              <a:rPr lang="en-US" altLang="en-US" sz="2000" b="1" i="1" dirty="0"/>
              <a:t>pull</a:t>
            </a:r>
            <a:r>
              <a:rPr lang="en-US" altLang="en-US" sz="2000" dirty="0"/>
              <a:t> the specific data they need from the subject</a:t>
            </a:r>
            <a:br>
              <a:rPr lang="en-US" altLang="en-US" sz="2000" dirty="0"/>
            </a:br>
            <a:endParaRPr lang="en-US" altLang="en-US" sz="2000" dirty="0"/>
          </a:p>
          <a:p>
            <a:pPr eaLnBrk="1" hangingPunct="1">
              <a:lnSpc>
                <a:spcPct val="80000"/>
              </a:lnSpc>
              <a:buFont typeface="Wingdings" panose="05000000000000000000" pitchFamily="2" charset="2"/>
              <a:buNone/>
            </a:pPr>
            <a:r>
              <a:rPr lang="en-US" altLang="en-US" sz="1600" dirty="0"/>
              <a:t>	</a:t>
            </a:r>
            <a:r>
              <a:rPr lang="en-US" altLang="en-US" sz="1600" dirty="0">
                <a:solidFill>
                  <a:schemeClr val="folHlink"/>
                </a:solidFill>
              </a:rPr>
              <a:t>public void</a:t>
            </a:r>
            <a:r>
              <a:rPr lang="en-US" altLang="en-US" sz="1600" dirty="0"/>
              <a:t> Update( </a:t>
            </a:r>
            <a:r>
              <a:rPr lang="en-US" altLang="en-US" sz="1600" dirty="0" err="1">
                <a:latin typeface="Arial Unicode MS" pitchFamily="34" charset="-128"/>
              </a:rPr>
              <a:t>IWeatherPublisher</a:t>
            </a:r>
            <a:r>
              <a:rPr lang="en-US" altLang="en-US" sz="1600" dirty="0">
                <a:latin typeface="Arial Unicode MS" pitchFamily="34" charset="-128"/>
              </a:rPr>
              <a:t> </a:t>
            </a:r>
            <a:r>
              <a:rPr lang="en-US" altLang="en-US" sz="1600" dirty="0" err="1"/>
              <a:t>weatherData</a:t>
            </a:r>
            <a:r>
              <a:rPr lang="en-US" altLang="en-US" sz="1600" dirty="0"/>
              <a:t> ) {</a:t>
            </a:r>
          </a:p>
          <a:p>
            <a:pPr eaLnBrk="1" hangingPunct="1">
              <a:lnSpc>
                <a:spcPct val="80000"/>
              </a:lnSpc>
              <a:buFont typeface="Wingdings" panose="05000000000000000000" pitchFamily="2" charset="2"/>
              <a:buNone/>
            </a:pPr>
            <a:r>
              <a:rPr lang="en-US" altLang="en-US" sz="1600" dirty="0"/>
              <a:t>		</a:t>
            </a:r>
            <a:r>
              <a:rPr lang="en-US" altLang="en-US" sz="1600" dirty="0" err="1">
                <a:solidFill>
                  <a:schemeClr val="folHlink"/>
                </a:solidFill>
              </a:rPr>
              <a:t>this</a:t>
            </a:r>
            <a:r>
              <a:rPr lang="en-US" altLang="en-US" sz="1600" dirty="0" err="1"/>
              <a:t>.temperature</a:t>
            </a:r>
            <a:r>
              <a:rPr lang="en-US" altLang="en-US" sz="1600" dirty="0"/>
              <a:t> = </a:t>
            </a:r>
            <a:r>
              <a:rPr lang="en-US" altLang="en-US" sz="1600" dirty="0" err="1"/>
              <a:t>weatherData.Temperature</a:t>
            </a:r>
            <a:r>
              <a:rPr lang="en-US" altLang="en-US" sz="1600" dirty="0"/>
              <a:t>;</a:t>
            </a:r>
          </a:p>
          <a:p>
            <a:pPr eaLnBrk="1" hangingPunct="1">
              <a:lnSpc>
                <a:spcPct val="80000"/>
              </a:lnSpc>
              <a:buFont typeface="Wingdings" panose="05000000000000000000" pitchFamily="2" charset="2"/>
              <a:buNone/>
            </a:pPr>
            <a:r>
              <a:rPr lang="en-US" altLang="en-US" sz="1600" dirty="0"/>
              <a:t>		</a:t>
            </a:r>
            <a:r>
              <a:rPr lang="en-US" altLang="en-US" sz="1600" dirty="0" err="1">
                <a:solidFill>
                  <a:schemeClr val="folHlink"/>
                </a:solidFill>
              </a:rPr>
              <a:t>this</a:t>
            </a:r>
            <a:r>
              <a:rPr lang="en-US" altLang="en-US" sz="1600" dirty="0" err="1"/>
              <a:t>.humidity</a:t>
            </a:r>
            <a:r>
              <a:rPr lang="en-US" altLang="en-US" sz="1600" dirty="0"/>
              <a:t> = </a:t>
            </a:r>
            <a:r>
              <a:rPr lang="en-US" altLang="en-US" sz="1600" dirty="0" err="1"/>
              <a:t>weatherData.Humidity</a:t>
            </a:r>
            <a:r>
              <a:rPr lang="en-US" altLang="en-US" sz="1600" dirty="0"/>
              <a:t>;</a:t>
            </a:r>
          </a:p>
          <a:p>
            <a:pPr eaLnBrk="1" hangingPunct="1">
              <a:lnSpc>
                <a:spcPct val="80000"/>
              </a:lnSpc>
              <a:buFont typeface="Wingdings" panose="05000000000000000000" pitchFamily="2" charset="2"/>
              <a:buNone/>
            </a:pPr>
            <a:r>
              <a:rPr lang="en-US" altLang="en-US" sz="1600" dirty="0"/>
              <a:t>		Display();</a:t>
            </a:r>
          </a:p>
          <a:p>
            <a:pPr eaLnBrk="1" hangingPunct="1">
              <a:lnSpc>
                <a:spcPct val="80000"/>
              </a:lnSpc>
              <a:buFont typeface="Wingdings" panose="05000000000000000000" pitchFamily="2" charset="2"/>
              <a:buNone/>
            </a:pPr>
            <a:r>
              <a:rPr lang="en-US" altLang="en-US" sz="1600" dirty="0"/>
              <a:t>	}</a:t>
            </a:r>
          </a:p>
        </p:txBody>
      </p:sp>
      <p:sp>
        <p:nvSpPr>
          <p:cNvPr id="2" name="Thought Bubble: Cloud 1">
            <a:extLst>
              <a:ext uri="{FF2B5EF4-FFF2-40B4-BE49-F238E27FC236}">
                <a16:creationId xmlns:a16="http://schemas.microsoft.com/office/drawing/2014/main" id="{61E54655-00E5-4DAE-8729-B50DAAB8BC7D}"/>
              </a:ext>
            </a:extLst>
          </p:cNvPr>
          <p:cNvSpPr/>
          <p:nvPr/>
        </p:nvSpPr>
        <p:spPr bwMode="auto">
          <a:xfrm>
            <a:off x="7162800" y="3962400"/>
            <a:ext cx="3733800" cy="1066800"/>
          </a:xfrm>
          <a:prstGeom prst="cloudCallout">
            <a:avLst>
              <a:gd name="adj1" fmla="val -65986"/>
              <a:gd name="adj2"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rPr>
              <a:t>Now Action&lt;</a:t>
            </a:r>
            <a:r>
              <a:rPr kumimoji="0" lang="en-US" sz="1400" b="0" i="0" u="none" strike="noStrike" cap="none" normalizeH="0" baseline="0" dirty="0" err="1">
                <a:ln>
                  <a:noFill/>
                </a:ln>
                <a:solidFill>
                  <a:schemeClr val="tx1"/>
                </a:solidFill>
                <a:effectLst/>
                <a:latin typeface="Arial" charset="0"/>
              </a:rPr>
              <a:t>IWeatherPublisher</a:t>
            </a:r>
            <a:r>
              <a:rPr kumimoji="0" lang="en-US" sz="1400" b="0" i="0" u="none" strike="noStrike" cap="none" normalizeH="0" baseline="0" dirty="0">
                <a:ln>
                  <a:noFill/>
                </a:ln>
                <a:solidFill>
                  <a:schemeClr val="tx1"/>
                </a:solidFill>
                <a:effectLst/>
                <a:latin typeface="Arial" charset="0"/>
              </a:rPr>
              <a:t>&gt; may work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0FBD4DB-B5CE-4534-88B8-66F8D51ABD47}"/>
              </a:ext>
            </a:extLst>
          </p:cNvPr>
          <p:cNvSpPr>
            <a:spLocks noGrp="1" noChangeArrowheads="1"/>
          </p:cNvSpPr>
          <p:nvPr>
            <p:ph type="title"/>
          </p:nvPr>
        </p:nvSpPr>
        <p:spPr/>
        <p:txBody>
          <a:bodyPr/>
          <a:lstStyle/>
          <a:p>
            <a:pPr eaLnBrk="1" hangingPunct="1"/>
            <a:r>
              <a:rPr lang="en-US" altLang="en-US"/>
              <a:t>Loose Coupling</a:t>
            </a:r>
          </a:p>
        </p:txBody>
      </p:sp>
      <p:sp>
        <p:nvSpPr>
          <p:cNvPr id="19459" name="Rectangle 3">
            <a:extLst>
              <a:ext uri="{FF2B5EF4-FFF2-40B4-BE49-F238E27FC236}">
                <a16:creationId xmlns:a16="http://schemas.microsoft.com/office/drawing/2014/main" id="{B972BEB8-8C48-4882-8554-45080ACA1A21}"/>
              </a:ext>
            </a:extLst>
          </p:cNvPr>
          <p:cNvSpPr>
            <a:spLocks noGrp="1" noChangeArrowheads="1"/>
          </p:cNvSpPr>
          <p:nvPr>
            <p:ph type="body" idx="1"/>
          </p:nvPr>
        </p:nvSpPr>
        <p:spPr/>
        <p:txBody>
          <a:bodyPr/>
          <a:lstStyle/>
          <a:p>
            <a:pPr eaLnBrk="1" hangingPunct="1"/>
            <a:r>
              <a:rPr lang="en-US" altLang="en-US" sz="2400"/>
              <a:t>When two objects are </a:t>
            </a:r>
            <a:r>
              <a:rPr lang="en-US" altLang="en-US" sz="2400" b="1" i="1"/>
              <a:t>loosely coupled</a:t>
            </a:r>
            <a:r>
              <a:rPr lang="en-US" altLang="en-US" sz="2400"/>
              <a:t>, they can interact, but have very little knowledge of each other.</a:t>
            </a:r>
          </a:p>
          <a:p>
            <a:pPr eaLnBrk="1" hangingPunct="1"/>
            <a:r>
              <a:rPr lang="en-US" altLang="en-US" sz="2400"/>
              <a:t>The Observer Pattern provides an object design where subjects and observers are loosely coupled.</a:t>
            </a:r>
          </a:p>
          <a:p>
            <a:pPr lvl="1" eaLnBrk="1" hangingPunct="1"/>
            <a:r>
              <a:rPr lang="en-US" altLang="en-US" sz="2000"/>
              <a:t>The only thing the subject knows about an observer is that it implements a certain interface</a:t>
            </a:r>
          </a:p>
          <a:p>
            <a:pPr lvl="1" eaLnBrk="1" hangingPunct="1"/>
            <a:r>
              <a:rPr lang="en-US" altLang="en-US" sz="2000"/>
              <a:t>We can add new observers at any time.</a:t>
            </a:r>
          </a:p>
          <a:p>
            <a:pPr lvl="1" eaLnBrk="1" hangingPunct="1"/>
            <a:r>
              <a:rPr lang="en-US" altLang="en-US" sz="2000"/>
              <a:t>We never need to modify the subject to add new types of observers.</a:t>
            </a:r>
          </a:p>
          <a:p>
            <a:pPr lvl="1" eaLnBrk="1" hangingPunct="1"/>
            <a:r>
              <a:rPr lang="en-US" altLang="en-US" sz="2000"/>
              <a:t>We can reuse subjects or observers independently of each other.</a:t>
            </a:r>
          </a:p>
          <a:p>
            <a:pPr lvl="1" eaLnBrk="1" hangingPunct="1"/>
            <a:r>
              <a:rPr lang="en-US" altLang="en-US" sz="2000"/>
              <a:t>Changes to either the subject or an observer will not affect the other.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090FAAA-C2E8-44B4-B91E-363236C1A1DF}"/>
              </a:ext>
            </a:extLst>
          </p:cNvPr>
          <p:cNvSpPr>
            <a:spLocks noGrp="1" noChangeArrowheads="1"/>
          </p:cNvSpPr>
          <p:nvPr>
            <p:ph type="title"/>
          </p:nvPr>
        </p:nvSpPr>
        <p:spPr/>
        <p:txBody>
          <a:bodyPr/>
          <a:lstStyle/>
          <a:p>
            <a:pPr eaLnBrk="1" hangingPunct="1"/>
            <a:r>
              <a:rPr lang="en-US" altLang="en-US"/>
              <a:t>Observer Pattern in C#</a:t>
            </a:r>
          </a:p>
        </p:txBody>
      </p:sp>
      <p:sp>
        <p:nvSpPr>
          <p:cNvPr id="20483" name="Rectangle 3">
            <a:extLst>
              <a:ext uri="{FF2B5EF4-FFF2-40B4-BE49-F238E27FC236}">
                <a16:creationId xmlns:a16="http://schemas.microsoft.com/office/drawing/2014/main" id="{94FA783C-0B72-4D3A-A740-04E35874AAD8}"/>
              </a:ext>
            </a:extLst>
          </p:cNvPr>
          <p:cNvSpPr>
            <a:spLocks noGrp="1" noChangeArrowheads="1"/>
          </p:cNvSpPr>
          <p:nvPr>
            <p:ph type="body" idx="1"/>
          </p:nvPr>
        </p:nvSpPr>
        <p:spPr/>
        <p:txBody>
          <a:bodyPr/>
          <a:lstStyle/>
          <a:p>
            <a:pPr eaLnBrk="1" hangingPunct="1"/>
            <a:r>
              <a:rPr lang="en-US" altLang="en-US"/>
              <a:t>This pattern is so prevalent, that C# added language support for it (as opposed to class libraries).</a:t>
            </a:r>
          </a:p>
          <a:p>
            <a:pPr eaLnBrk="1" hangingPunct="1"/>
            <a:r>
              <a:rPr lang="en-US" altLang="en-US"/>
              <a:t>The next topic will present the </a:t>
            </a:r>
            <a:r>
              <a:rPr lang="en-US" altLang="en-US" b="1">
                <a:solidFill>
                  <a:schemeClr val="folHlink"/>
                </a:solidFill>
              </a:rPr>
              <a:t>event</a:t>
            </a:r>
            <a:r>
              <a:rPr lang="en-US" altLang="en-US"/>
              <a:t> keyword in C#.</a:t>
            </a:r>
          </a:p>
          <a:p>
            <a:pPr eaLnBrk="1" hangingPunct="1"/>
            <a:r>
              <a:rPr lang="en-US" altLang="en-US"/>
              <a:t>Events combined with </a:t>
            </a:r>
            <a:r>
              <a:rPr lang="en-US" altLang="en-US" b="1">
                <a:solidFill>
                  <a:schemeClr val="folHlink"/>
                </a:solidFill>
              </a:rPr>
              <a:t>delegates</a:t>
            </a:r>
            <a:r>
              <a:rPr lang="en-US" altLang="en-US"/>
              <a:t> provide first-class support for the Observer Pattern in C#.</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732AD9FB-147A-444D-BBF3-1F74430FC709}"/>
              </a:ext>
            </a:extLst>
          </p:cNvPr>
          <p:cNvSpPr>
            <a:spLocks noGrp="1"/>
          </p:cNvSpPr>
          <p:nvPr>
            <p:ph type="title"/>
          </p:nvPr>
        </p:nvSpPr>
        <p:spPr/>
        <p:txBody>
          <a:bodyPr/>
          <a:lstStyle/>
          <a:p>
            <a:pPr eaLnBrk="1" hangingPunct="1"/>
            <a:r>
              <a:rPr lang="en-US" altLang="en-US"/>
              <a:t>The event field</a:t>
            </a:r>
          </a:p>
        </p:txBody>
      </p:sp>
      <p:sp>
        <p:nvSpPr>
          <p:cNvPr id="3" name="Content Placeholder 2">
            <a:extLst>
              <a:ext uri="{FF2B5EF4-FFF2-40B4-BE49-F238E27FC236}">
                <a16:creationId xmlns:a16="http://schemas.microsoft.com/office/drawing/2014/main" id="{38E87B8A-74A2-403D-9C6E-A29F9F7D809D}"/>
              </a:ext>
            </a:extLst>
          </p:cNvPr>
          <p:cNvSpPr>
            <a:spLocks noGrp="1"/>
          </p:cNvSpPr>
          <p:nvPr>
            <p:ph idx="1"/>
          </p:nvPr>
        </p:nvSpPr>
        <p:spPr/>
        <p:txBody>
          <a:bodyPr>
            <a:normAutofit/>
          </a:bodyPr>
          <a:lstStyle/>
          <a:p>
            <a:pPr eaLnBrk="1" hangingPunct="1">
              <a:defRPr/>
            </a:pPr>
            <a:r>
              <a:rPr lang="en-US" dirty="0"/>
              <a:t>An </a:t>
            </a:r>
            <a:r>
              <a:rPr lang="en-US" b="1" i="1" dirty="0"/>
              <a:t>event</a:t>
            </a:r>
            <a:r>
              <a:rPr lang="en-US" dirty="0"/>
              <a:t> field is just a special delegate instance.</a:t>
            </a:r>
          </a:p>
          <a:p>
            <a:pPr eaLnBrk="1" hangingPunct="1">
              <a:defRPr/>
            </a:pPr>
            <a:r>
              <a:rPr lang="en-US" dirty="0"/>
              <a:t>Usually exposed as a public field (acts more like a property).</a:t>
            </a:r>
          </a:p>
          <a:p>
            <a:pPr eaLnBrk="1" hangingPunct="1">
              <a:defRPr/>
            </a:pPr>
            <a:r>
              <a:rPr lang="en-US" dirty="0"/>
              <a:t>Restricts the delegate operations (to the public) to += and -=.</a:t>
            </a:r>
          </a:p>
          <a:p>
            <a:pPr lvl="1" eaLnBrk="1" hangingPunct="1">
              <a:defRPr/>
            </a:pPr>
            <a:r>
              <a:rPr lang="en-US" dirty="0"/>
              <a:t>Only the class (or its descendants) can fire the event.</a:t>
            </a:r>
          </a:p>
          <a:p>
            <a:pPr lvl="1" eaLnBrk="1" hangingPunct="1">
              <a:defRPr/>
            </a:pPr>
            <a:r>
              <a:rPr lang="en-US" dirty="0"/>
              <a:t>Only the class (or its descendents) can clear or reset the values (using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A49E3A8-CB71-4504-A47D-07DFD6787014}"/>
              </a:ext>
            </a:extLst>
          </p:cNvPr>
          <p:cNvSpPr>
            <a:spLocks noGrp="1" noChangeArrowheads="1"/>
          </p:cNvSpPr>
          <p:nvPr>
            <p:ph type="title"/>
          </p:nvPr>
        </p:nvSpPr>
        <p:spPr/>
        <p:txBody>
          <a:bodyPr/>
          <a:lstStyle/>
          <a:p>
            <a:pPr eaLnBrk="1" hangingPunct="1"/>
            <a:r>
              <a:rPr lang="en-US" altLang="en-US"/>
              <a:t>Delegates vs. Interfaces</a:t>
            </a:r>
          </a:p>
        </p:txBody>
      </p:sp>
      <p:sp>
        <p:nvSpPr>
          <p:cNvPr id="5123" name="Rectangle 3">
            <a:extLst>
              <a:ext uri="{FF2B5EF4-FFF2-40B4-BE49-F238E27FC236}">
                <a16:creationId xmlns:a16="http://schemas.microsoft.com/office/drawing/2014/main" id="{13A34B48-1A5A-4DF8-83B5-918533585025}"/>
              </a:ext>
            </a:extLst>
          </p:cNvPr>
          <p:cNvSpPr>
            <a:spLocks noGrp="1" noChangeArrowheads="1"/>
          </p:cNvSpPr>
          <p:nvPr>
            <p:ph type="body" idx="1"/>
          </p:nvPr>
        </p:nvSpPr>
        <p:spPr/>
        <p:txBody>
          <a:bodyPr/>
          <a:lstStyle/>
          <a:p>
            <a:pPr eaLnBrk="1" hangingPunct="1">
              <a:lnSpc>
                <a:spcPct val="80000"/>
              </a:lnSpc>
            </a:pPr>
            <a:r>
              <a:rPr lang="sv-SE" altLang="en-US" sz="2800" dirty="0"/>
              <a:t>Delegates are similar to interfaces: they provide a specification between a caller and  an implementer.</a:t>
            </a:r>
            <a:endParaRPr lang="en-US" altLang="en-US" sz="2400" dirty="0">
              <a:latin typeface="Courier New" panose="02070309020205020404" pitchFamily="49" charset="0"/>
            </a:endParaRPr>
          </a:p>
          <a:p>
            <a:pPr>
              <a:lnSpc>
                <a:spcPts val="700"/>
              </a:lnSpc>
              <a:spcBef>
                <a:spcPct val="0"/>
              </a:spcBef>
            </a:pPr>
            <a:endParaRPr lang="en-US" altLang="en-US" sz="2800" dirty="0"/>
          </a:p>
          <a:p>
            <a:pPr eaLnBrk="1" hangingPunct="1">
              <a:lnSpc>
                <a:spcPct val="80000"/>
              </a:lnSpc>
            </a:pPr>
            <a:r>
              <a:rPr lang="sv-SE" altLang="en-US" sz="2800" dirty="0"/>
              <a:t>Interface: specifying an entire interface (for a class) to </a:t>
            </a:r>
            <a:r>
              <a:rPr lang="sv-SE" altLang="en-US" sz="2800" i="1" dirty="0"/>
              <a:t>use</a:t>
            </a:r>
            <a:endParaRPr lang="en-US" altLang="en-US" sz="2400" i="1" dirty="0">
              <a:latin typeface="Courier New" panose="02070309020205020404" pitchFamily="49" charset="0"/>
            </a:endParaRPr>
          </a:p>
          <a:p>
            <a:pPr>
              <a:lnSpc>
                <a:spcPts val="700"/>
              </a:lnSpc>
              <a:spcBef>
                <a:spcPct val="0"/>
              </a:spcBef>
            </a:pPr>
            <a:endParaRPr lang="en-US" altLang="en-US" sz="2800" dirty="0">
              <a:latin typeface="Courier New" panose="02070309020205020404" pitchFamily="49" charset="0"/>
            </a:endParaRPr>
          </a:p>
          <a:p>
            <a:pPr eaLnBrk="1" hangingPunct="1">
              <a:lnSpc>
                <a:spcPct val="80000"/>
              </a:lnSpc>
            </a:pPr>
            <a:r>
              <a:rPr lang="sv-SE" altLang="en-US" sz="2800" dirty="0"/>
              <a:t>Delegate: specifying a single function (or method) to </a:t>
            </a:r>
            <a:r>
              <a:rPr lang="sv-SE" altLang="en-US" sz="2800" i="1" dirty="0"/>
              <a:t>call</a:t>
            </a:r>
            <a:endParaRPr lang="en-US" altLang="en-US" sz="2400" i="1" dirty="0">
              <a:latin typeface="Courier New" panose="02070309020205020404" pitchFamily="49" charset="0"/>
            </a:endParaRPr>
          </a:p>
          <a:p>
            <a:pPr>
              <a:lnSpc>
                <a:spcPts val="700"/>
              </a:lnSpc>
              <a:spcBef>
                <a:spcPct val="0"/>
              </a:spcBef>
            </a:pPr>
            <a:endParaRPr lang="en-US" altLang="en-US" sz="2800" dirty="0">
              <a:latin typeface="Courier New" panose="02070309020205020404" pitchFamily="49" charset="0"/>
            </a:endParaRPr>
          </a:p>
          <a:p>
            <a:pPr eaLnBrk="1" hangingPunct="1">
              <a:lnSpc>
                <a:spcPct val="80000"/>
              </a:lnSpc>
            </a:pPr>
            <a:r>
              <a:rPr lang="sv-SE" altLang="en-US" sz="2800" dirty="0"/>
              <a:t>Interface: created at compile-time</a:t>
            </a:r>
            <a:endParaRPr lang="en-US" altLang="en-US" sz="2800" dirty="0"/>
          </a:p>
          <a:p>
            <a:pPr>
              <a:lnSpc>
                <a:spcPts val="700"/>
              </a:lnSpc>
              <a:spcBef>
                <a:spcPct val="0"/>
              </a:spcBef>
            </a:pPr>
            <a:endParaRPr lang="en-US" altLang="en-US" sz="2800" dirty="0"/>
          </a:p>
          <a:p>
            <a:pPr eaLnBrk="1" hangingPunct="1">
              <a:lnSpc>
                <a:spcPct val="80000"/>
              </a:lnSpc>
            </a:pPr>
            <a:r>
              <a:rPr lang="sv-SE" altLang="en-US" sz="2800" dirty="0"/>
              <a:t>Delegate: created at run-time. Can be used to </a:t>
            </a:r>
            <a:r>
              <a:rPr lang="sv-SE" altLang="en-US" sz="2800" b="1" i="1" dirty="0"/>
              <a:t>dynamically</a:t>
            </a:r>
            <a:r>
              <a:rPr lang="sv-SE" altLang="en-US" sz="2800" dirty="0"/>
              <a:t> hook up callbacks between objects that weren’t originally designed to work together.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ounded Rectangle 18">
            <a:extLst>
              <a:ext uri="{FF2B5EF4-FFF2-40B4-BE49-F238E27FC236}">
                <a16:creationId xmlns:a16="http://schemas.microsoft.com/office/drawing/2014/main" id="{D28B32BE-E6EA-4F74-90C0-23E9A1FFA57B}"/>
              </a:ext>
            </a:extLst>
          </p:cNvPr>
          <p:cNvSpPr>
            <a:spLocks noChangeArrowheads="1"/>
          </p:cNvSpPr>
          <p:nvPr/>
        </p:nvSpPr>
        <p:spPr bwMode="auto">
          <a:xfrm>
            <a:off x="6477000" y="2819400"/>
            <a:ext cx="2971800" cy="1828800"/>
          </a:xfrm>
          <a:prstGeom prst="roundRect">
            <a:avLst>
              <a:gd name="adj" fmla="val 1666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3" name="Rounded Rectangle 17">
            <a:extLst>
              <a:ext uri="{FF2B5EF4-FFF2-40B4-BE49-F238E27FC236}">
                <a16:creationId xmlns:a16="http://schemas.microsoft.com/office/drawing/2014/main" id="{B9988233-D911-45EC-BFB9-B3D1A1238225}"/>
              </a:ext>
            </a:extLst>
          </p:cNvPr>
          <p:cNvSpPr>
            <a:spLocks noChangeArrowheads="1"/>
          </p:cNvSpPr>
          <p:nvPr/>
        </p:nvSpPr>
        <p:spPr bwMode="auto">
          <a:xfrm>
            <a:off x="990600" y="2209800"/>
            <a:ext cx="4191000" cy="914400"/>
          </a:xfrm>
          <a:prstGeom prst="roundRect">
            <a:avLst>
              <a:gd name="adj" fmla="val 1666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 name="Title 14">
            <a:extLst>
              <a:ext uri="{FF2B5EF4-FFF2-40B4-BE49-F238E27FC236}">
                <a16:creationId xmlns:a16="http://schemas.microsoft.com/office/drawing/2014/main" id="{D26B3334-E534-4054-B476-DF25CA7B3513}"/>
              </a:ext>
            </a:extLst>
          </p:cNvPr>
          <p:cNvSpPr>
            <a:spLocks noGrp="1"/>
          </p:cNvSpPr>
          <p:nvPr>
            <p:ph type="title"/>
          </p:nvPr>
        </p:nvSpPr>
        <p:spPr/>
        <p:txBody>
          <a:bodyPr/>
          <a:lstStyle/>
          <a:p>
            <a:pPr eaLnBrk="1" hangingPunct="1"/>
            <a:r>
              <a:rPr lang="en-US" altLang="en-US"/>
              <a:t>Published Properties</a:t>
            </a:r>
          </a:p>
        </p:txBody>
      </p:sp>
      <p:sp>
        <p:nvSpPr>
          <p:cNvPr id="5125" name="Content Placeholder 2">
            <a:extLst>
              <a:ext uri="{FF2B5EF4-FFF2-40B4-BE49-F238E27FC236}">
                <a16:creationId xmlns:a16="http://schemas.microsoft.com/office/drawing/2014/main" id="{95D7C234-1451-46A0-8C55-7C2B9929BB01}"/>
              </a:ext>
            </a:extLst>
          </p:cNvPr>
          <p:cNvSpPr>
            <a:spLocks noGrp="1"/>
          </p:cNvSpPr>
          <p:nvPr>
            <p:ph sz="half" idx="1"/>
          </p:nvPr>
        </p:nvSpPr>
        <p:spPr/>
        <p:txBody>
          <a:bodyPr/>
          <a:lstStyle/>
          <a:p>
            <a:pPr eaLnBrk="1" hangingPunct="1">
              <a:buFont typeface="Wingdings" panose="05000000000000000000" pitchFamily="2" charset="2"/>
              <a:buNone/>
            </a:pP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class</a:t>
            </a:r>
            <a:r>
              <a:rPr lang="en-US" altLang="en-US" sz="1600" dirty="0">
                <a:solidFill>
                  <a:srgbClr val="000000"/>
                </a:solidFill>
              </a:rPr>
              <a:t> </a:t>
            </a:r>
            <a:r>
              <a:rPr lang="en-US" altLang="en-US" sz="1600" dirty="0" err="1">
                <a:solidFill>
                  <a:srgbClr val="2B91AF"/>
                </a:solidFill>
              </a:rPr>
              <a:t>SharedFloat</a:t>
            </a:r>
            <a:endParaRPr lang="en-US" altLang="en-US" sz="1600" dirty="0">
              <a:solidFill>
                <a:srgbClr val="000000"/>
              </a:solidFill>
            </a:endParaRPr>
          </a:p>
          <a:p>
            <a:pPr eaLnBrk="1" hangingPunct="1">
              <a:buFont typeface="Wingdings" panose="05000000000000000000" pitchFamily="2" charset="2"/>
              <a:buNone/>
            </a:pP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delegate</a:t>
            </a:r>
            <a:r>
              <a:rPr lang="en-US" altLang="en-US" sz="1600" dirty="0">
                <a:solidFill>
                  <a:srgbClr val="000000"/>
                </a:solidFill>
              </a:rPr>
              <a:t> </a:t>
            </a:r>
            <a:r>
              <a:rPr lang="en-US" altLang="en-US" sz="1600" dirty="0">
                <a:solidFill>
                  <a:srgbClr val="0000FF"/>
                </a:solidFill>
              </a:rPr>
              <a:t>void</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a:t>
            </a:r>
            <a:r>
              <a:rPr lang="en-US" altLang="en-US" sz="1600" dirty="0">
                <a:solidFill>
                  <a:srgbClr val="0000FF"/>
                </a:solidFill>
              </a:rPr>
              <a:t>float</a:t>
            </a:r>
            <a:r>
              <a:rPr lang="en-US" altLang="en-US" sz="1600" dirty="0">
                <a:solidFill>
                  <a:srgbClr val="000000"/>
                </a:solidFill>
              </a:rPr>
              <a:t> value);</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event</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 </a:t>
            </a:r>
            <a:r>
              <a:rPr lang="en-US" altLang="en-US" sz="1600" dirty="0" err="1">
                <a:solidFill>
                  <a:srgbClr val="000000"/>
                </a:solidFill>
              </a:rPr>
              <a:t>ValueChanging</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event</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 </a:t>
            </a:r>
            <a:r>
              <a:rPr lang="en-US" altLang="en-US" sz="1600" dirty="0" err="1">
                <a:solidFill>
                  <a:srgbClr val="000000"/>
                </a:solidFill>
              </a:rPr>
              <a:t>ValueChanged</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private</a:t>
            </a:r>
            <a:r>
              <a:rPr lang="en-US" altLang="en-US" sz="1600" dirty="0">
                <a:solidFill>
                  <a:srgbClr val="000000"/>
                </a:solidFill>
              </a:rPr>
              <a:t> </a:t>
            </a:r>
            <a:r>
              <a:rPr lang="en-US" altLang="en-US" sz="1600" dirty="0">
                <a:solidFill>
                  <a:srgbClr val="0000FF"/>
                </a:solidFill>
              </a:rPr>
              <a:t>void</a:t>
            </a:r>
            <a:r>
              <a:rPr lang="en-US" altLang="en-US" sz="1600" dirty="0">
                <a:solidFill>
                  <a:srgbClr val="000000"/>
                </a:solidFill>
              </a:rPr>
              <a:t> Dummy(</a:t>
            </a:r>
            <a:r>
              <a:rPr lang="en-US" altLang="en-US" sz="1600" dirty="0">
                <a:solidFill>
                  <a:srgbClr val="0000FF"/>
                </a:solidFill>
              </a:rPr>
              <a:t>float</a:t>
            </a:r>
            <a:r>
              <a:rPr lang="en-US" altLang="en-US" sz="1600" dirty="0">
                <a:solidFill>
                  <a:srgbClr val="000000"/>
                </a:solidFill>
              </a:rPr>
              <a:t> value) {}</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err="1">
                <a:solidFill>
                  <a:srgbClr val="000000"/>
                </a:solidFill>
              </a:rPr>
              <a:t>SharedFloat</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8000"/>
                </a:solidFill>
              </a:rPr>
              <a:t>// This avoids the check for null.</a:t>
            </a:r>
            <a:endParaRPr lang="en-US" altLang="en-US" sz="1600" dirty="0">
              <a:solidFill>
                <a:srgbClr val="000000"/>
              </a:solidFill>
            </a:endParaRPr>
          </a:p>
          <a:p>
            <a:pPr eaLnBrk="1" hangingPunct="1">
              <a:buFont typeface="Wingdings" panose="05000000000000000000" pitchFamily="2" charset="2"/>
              <a:buNone/>
            </a:pPr>
            <a:r>
              <a:rPr lang="en-US" altLang="en-US" sz="1600" dirty="0">
                <a:solidFill>
                  <a:srgbClr val="000000"/>
                </a:solidFill>
              </a:rPr>
              <a:t>        </a:t>
            </a:r>
            <a:r>
              <a:rPr lang="en-US" altLang="en-US" sz="1600" dirty="0" err="1">
                <a:solidFill>
                  <a:srgbClr val="000000"/>
                </a:solidFill>
              </a:rPr>
              <a:t>ValueChanging</a:t>
            </a:r>
            <a:r>
              <a:rPr lang="en-US" altLang="en-US" sz="1600" dirty="0">
                <a:solidFill>
                  <a:srgbClr val="000000"/>
                </a:solidFill>
              </a:rPr>
              <a:t> += Dummy;</a:t>
            </a:r>
          </a:p>
          <a:p>
            <a:pPr eaLnBrk="1" hangingPunct="1">
              <a:buFont typeface="Wingdings" panose="05000000000000000000" pitchFamily="2" charset="2"/>
              <a:buNone/>
            </a:pPr>
            <a:r>
              <a:rPr lang="en-US" altLang="en-US" sz="1600" dirty="0">
                <a:solidFill>
                  <a:srgbClr val="000000"/>
                </a:solidFill>
              </a:rPr>
              <a:t>        </a:t>
            </a:r>
            <a:r>
              <a:rPr lang="en-US" altLang="en-US" sz="1600" dirty="0" err="1">
                <a:solidFill>
                  <a:srgbClr val="000000"/>
                </a:solidFill>
              </a:rPr>
              <a:t>ValueChanged</a:t>
            </a:r>
            <a:r>
              <a:rPr lang="en-US" altLang="en-US" sz="1600" dirty="0">
                <a:solidFill>
                  <a:srgbClr val="000000"/>
                </a:solidFill>
              </a:rPr>
              <a:t> += Dummy;</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a:t>
            </a:r>
          </a:p>
          <a:p>
            <a:pPr eaLnBrk="1" hangingPunct="1">
              <a:buFont typeface="Wingdings" panose="05000000000000000000" pitchFamily="2" charset="2"/>
              <a:buNone/>
            </a:pPr>
            <a:endParaRPr lang="en-US" altLang="en-US" sz="1600" dirty="0">
              <a:solidFill>
                <a:srgbClr val="000000"/>
              </a:solidFill>
            </a:endParaRPr>
          </a:p>
        </p:txBody>
      </p:sp>
      <p:sp>
        <p:nvSpPr>
          <p:cNvPr id="5126" name="Content Placeholder 15">
            <a:extLst>
              <a:ext uri="{FF2B5EF4-FFF2-40B4-BE49-F238E27FC236}">
                <a16:creationId xmlns:a16="http://schemas.microsoft.com/office/drawing/2014/main" id="{9F70E95F-0158-4426-9640-D23618D69490}"/>
              </a:ext>
            </a:extLst>
          </p:cNvPr>
          <p:cNvSpPr>
            <a:spLocks noGrp="1"/>
          </p:cNvSpPr>
          <p:nvPr>
            <p:ph sz="half" idx="2"/>
          </p:nvPr>
        </p:nvSpPr>
        <p:spPr/>
        <p:txBody>
          <a:bodyPr/>
          <a:lstStyle/>
          <a:p>
            <a:pPr eaLnBrk="1" hangingPunct="1">
              <a:buFont typeface="Wingdings" panose="05000000000000000000" pitchFamily="2" charset="2"/>
              <a:buNone/>
            </a:pPr>
            <a:r>
              <a:rPr lang="en-US" altLang="en-US" sz="1800">
                <a:solidFill>
                  <a:srgbClr val="000000"/>
                </a:solidFill>
              </a:rPr>
              <a:t>  </a:t>
            </a:r>
            <a:r>
              <a:rPr lang="en-US" altLang="en-US" sz="1600">
                <a:solidFill>
                  <a:srgbClr val="000000"/>
                </a:solidFill>
              </a:rPr>
              <a:t> </a:t>
            </a:r>
            <a:r>
              <a:rPr lang="en-US" altLang="en-US" sz="1600">
                <a:solidFill>
                  <a:srgbClr val="0000FF"/>
                </a:solidFill>
              </a:rPr>
              <a:t>private</a:t>
            </a:r>
            <a:r>
              <a:rPr lang="en-US" altLang="en-US" sz="1600">
                <a:solidFill>
                  <a:srgbClr val="000000"/>
                </a:solidFill>
              </a:rPr>
              <a:t> </a:t>
            </a:r>
            <a:r>
              <a:rPr lang="en-US" altLang="en-US" sz="1600">
                <a:solidFill>
                  <a:srgbClr val="0000FF"/>
                </a:solidFill>
              </a:rPr>
              <a:t>float</a:t>
            </a:r>
            <a:r>
              <a:rPr lang="en-US" altLang="en-US" sz="1600">
                <a:solidFill>
                  <a:srgbClr val="000000"/>
                </a:solidFill>
              </a:rPr>
              <a:t> myFloat;</a:t>
            </a:r>
          </a:p>
          <a:p>
            <a:pPr eaLnBrk="1" hangingPunct="1">
              <a:buFont typeface="Wingdings" panose="05000000000000000000" pitchFamily="2" charset="2"/>
              <a:buNone/>
            </a:pPr>
            <a:r>
              <a:rPr lang="en-US" altLang="en-US" sz="1600">
                <a:solidFill>
                  <a:srgbClr val="000000"/>
                </a:solidFill>
              </a:rPr>
              <a:t>    </a:t>
            </a:r>
            <a:r>
              <a:rPr lang="en-US" altLang="en-US" sz="1600">
                <a:solidFill>
                  <a:srgbClr val="0000FF"/>
                </a:solidFill>
              </a:rPr>
              <a:t>public</a:t>
            </a:r>
            <a:r>
              <a:rPr lang="en-US" altLang="en-US" sz="1600">
                <a:solidFill>
                  <a:srgbClr val="000000"/>
                </a:solidFill>
              </a:rPr>
              <a:t> </a:t>
            </a:r>
            <a:r>
              <a:rPr lang="en-US" altLang="en-US" sz="1600">
                <a:solidFill>
                  <a:srgbClr val="0000FF"/>
                </a:solidFill>
              </a:rPr>
              <a:t>float</a:t>
            </a:r>
            <a:r>
              <a:rPr lang="en-US" altLang="en-US" sz="1600">
                <a:solidFill>
                  <a:srgbClr val="000000"/>
                </a:solidFill>
              </a:rPr>
              <a:t> Value</a:t>
            </a:r>
          </a:p>
          <a:p>
            <a:pPr eaLnBrk="1" hangingPunct="1">
              <a:buFont typeface="Wingdings" panose="05000000000000000000" pitchFamily="2" charset="2"/>
              <a:buNone/>
            </a:pPr>
            <a:r>
              <a:rPr lang="en-US" altLang="en-US" sz="1600">
                <a:solidFill>
                  <a:srgbClr val="000000"/>
                </a:solidFill>
              </a:rPr>
              <a:t>    {</a:t>
            </a:r>
          </a:p>
          <a:p>
            <a:pPr eaLnBrk="1" hangingPunct="1">
              <a:buFont typeface="Wingdings" panose="05000000000000000000" pitchFamily="2" charset="2"/>
              <a:buNone/>
            </a:pPr>
            <a:r>
              <a:rPr lang="en-US" altLang="en-US" sz="1600">
                <a:solidFill>
                  <a:srgbClr val="000000"/>
                </a:solidFill>
              </a:rPr>
              <a:t>        </a:t>
            </a:r>
            <a:r>
              <a:rPr lang="en-US" altLang="en-US" sz="1600">
                <a:solidFill>
                  <a:srgbClr val="0000FF"/>
                </a:solidFill>
              </a:rPr>
              <a:t>get</a:t>
            </a:r>
            <a:r>
              <a:rPr lang="en-US" altLang="en-US" sz="1600">
                <a:solidFill>
                  <a:srgbClr val="000000"/>
                </a:solidFill>
              </a:rPr>
              <a:t> { </a:t>
            </a:r>
            <a:r>
              <a:rPr lang="en-US" altLang="en-US" sz="1600">
                <a:solidFill>
                  <a:srgbClr val="0000FF"/>
                </a:solidFill>
              </a:rPr>
              <a:t>return</a:t>
            </a:r>
            <a:r>
              <a:rPr lang="en-US" altLang="en-US" sz="1600">
                <a:solidFill>
                  <a:srgbClr val="000000"/>
                </a:solidFill>
              </a:rPr>
              <a:t> myFloat; }</a:t>
            </a:r>
          </a:p>
          <a:p>
            <a:pPr eaLnBrk="1" hangingPunct="1">
              <a:buFont typeface="Wingdings" panose="05000000000000000000" pitchFamily="2" charset="2"/>
              <a:buNone/>
            </a:pPr>
            <a:r>
              <a:rPr lang="en-US" altLang="en-US" sz="1600">
                <a:solidFill>
                  <a:srgbClr val="000000"/>
                </a:solidFill>
              </a:rPr>
              <a:t>        </a:t>
            </a:r>
            <a:r>
              <a:rPr lang="en-US" altLang="en-US" sz="1600">
                <a:solidFill>
                  <a:srgbClr val="0000FF"/>
                </a:solidFill>
              </a:rPr>
              <a:t>set</a:t>
            </a:r>
            <a:endParaRPr lang="en-US" altLang="en-US" sz="1600">
              <a:solidFill>
                <a:srgbClr val="000000"/>
              </a:solidFill>
            </a:endParaRPr>
          </a:p>
          <a:p>
            <a:pPr eaLnBrk="1" hangingPunct="1">
              <a:buFont typeface="Wingdings" panose="05000000000000000000" pitchFamily="2" charset="2"/>
              <a:buNone/>
            </a:pPr>
            <a:r>
              <a:rPr lang="en-US" altLang="en-US" sz="1600">
                <a:solidFill>
                  <a:srgbClr val="000000"/>
                </a:solidFill>
              </a:rPr>
              <a:t>        {</a:t>
            </a:r>
          </a:p>
          <a:p>
            <a:pPr eaLnBrk="1" hangingPunct="1">
              <a:buFont typeface="Wingdings" panose="05000000000000000000" pitchFamily="2" charset="2"/>
              <a:buNone/>
            </a:pPr>
            <a:r>
              <a:rPr lang="en-US" altLang="en-US" sz="1600">
                <a:solidFill>
                  <a:srgbClr val="000000"/>
                </a:solidFill>
              </a:rPr>
              <a:t>            ValueChanging(</a:t>
            </a:r>
            <a:r>
              <a:rPr lang="en-US" altLang="en-US" sz="1600">
                <a:solidFill>
                  <a:srgbClr val="0000FF"/>
                </a:solidFill>
              </a:rPr>
              <a:t>value</a:t>
            </a:r>
            <a:r>
              <a:rPr lang="en-US" altLang="en-US" sz="1600">
                <a:solidFill>
                  <a:srgbClr val="000000"/>
                </a:solidFill>
              </a:rPr>
              <a:t>);</a:t>
            </a:r>
          </a:p>
          <a:p>
            <a:pPr eaLnBrk="1" hangingPunct="1">
              <a:buFont typeface="Wingdings" panose="05000000000000000000" pitchFamily="2" charset="2"/>
              <a:buNone/>
            </a:pPr>
            <a:r>
              <a:rPr lang="en-US" altLang="en-US" sz="1600">
                <a:solidFill>
                  <a:srgbClr val="000000"/>
                </a:solidFill>
              </a:rPr>
              <a:t>            myFloat = </a:t>
            </a:r>
            <a:r>
              <a:rPr lang="en-US" altLang="en-US" sz="1600">
                <a:solidFill>
                  <a:srgbClr val="0000FF"/>
                </a:solidFill>
              </a:rPr>
              <a:t>value</a:t>
            </a:r>
            <a:r>
              <a:rPr lang="en-US" altLang="en-US" sz="1600">
                <a:solidFill>
                  <a:srgbClr val="000000"/>
                </a:solidFill>
              </a:rPr>
              <a:t>;</a:t>
            </a:r>
          </a:p>
          <a:p>
            <a:pPr eaLnBrk="1" hangingPunct="1">
              <a:buFont typeface="Wingdings" panose="05000000000000000000" pitchFamily="2" charset="2"/>
              <a:buNone/>
            </a:pPr>
            <a:r>
              <a:rPr lang="en-US" altLang="en-US" sz="1600">
                <a:solidFill>
                  <a:srgbClr val="000000"/>
                </a:solidFill>
              </a:rPr>
              <a:t>            ValueChanged(myFloat);</a:t>
            </a:r>
          </a:p>
          <a:p>
            <a:pPr eaLnBrk="1" hangingPunct="1">
              <a:buFont typeface="Wingdings" panose="05000000000000000000" pitchFamily="2" charset="2"/>
              <a:buNone/>
            </a:pPr>
            <a:r>
              <a:rPr lang="en-US" altLang="en-US" sz="1600">
                <a:solidFill>
                  <a:srgbClr val="000000"/>
                </a:solidFill>
              </a:rPr>
              <a:t>        }</a:t>
            </a:r>
          </a:p>
          <a:p>
            <a:pPr eaLnBrk="1" hangingPunct="1">
              <a:buFont typeface="Wingdings" panose="05000000000000000000" pitchFamily="2" charset="2"/>
              <a:buNone/>
            </a:pPr>
            <a:r>
              <a:rPr lang="en-US" altLang="en-US" sz="1600">
                <a:solidFill>
                  <a:srgbClr val="000000"/>
                </a:solidFill>
              </a:rPr>
              <a:t>    }</a:t>
            </a:r>
          </a:p>
          <a:p>
            <a:pPr eaLnBrk="1" hangingPunct="1">
              <a:buFont typeface="Wingdings" panose="05000000000000000000" pitchFamily="2" charset="2"/>
              <a:buNone/>
            </a:pPr>
            <a:r>
              <a:rPr lang="en-US" altLang="en-US" sz="1600">
                <a:solidFill>
                  <a:srgbClr val="000000"/>
                </a:solidFill>
              </a:rPr>
              <a:t> </a:t>
            </a:r>
          </a:p>
          <a:p>
            <a:pPr eaLnBrk="1" hangingPunct="1">
              <a:buFont typeface="Wingdings" panose="05000000000000000000" pitchFamily="2" charset="2"/>
              <a:buNone/>
            </a:pPr>
            <a:endParaRPr lang="en-US" altLang="en-US" sz="16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ounded Rectangle 18">
            <a:extLst>
              <a:ext uri="{FF2B5EF4-FFF2-40B4-BE49-F238E27FC236}">
                <a16:creationId xmlns:a16="http://schemas.microsoft.com/office/drawing/2014/main" id="{D28B32BE-E6EA-4F74-90C0-23E9A1FFA57B}"/>
              </a:ext>
            </a:extLst>
          </p:cNvPr>
          <p:cNvSpPr>
            <a:spLocks noChangeArrowheads="1"/>
          </p:cNvSpPr>
          <p:nvPr/>
        </p:nvSpPr>
        <p:spPr bwMode="auto">
          <a:xfrm>
            <a:off x="6477000" y="2819400"/>
            <a:ext cx="3810000" cy="2438400"/>
          </a:xfrm>
          <a:prstGeom prst="roundRect">
            <a:avLst>
              <a:gd name="adj" fmla="val 1666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3" name="Rounded Rectangle 17">
            <a:extLst>
              <a:ext uri="{FF2B5EF4-FFF2-40B4-BE49-F238E27FC236}">
                <a16:creationId xmlns:a16="http://schemas.microsoft.com/office/drawing/2014/main" id="{B9988233-D911-45EC-BFB9-B3D1A1238225}"/>
              </a:ext>
            </a:extLst>
          </p:cNvPr>
          <p:cNvSpPr>
            <a:spLocks noChangeArrowheads="1"/>
          </p:cNvSpPr>
          <p:nvPr/>
        </p:nvSpPr>
        <p:spPr bwMode="auto">
          <a:xfrm>
            <a:off x="990600" y="2209800"/>
            <a:ext cx="4191000" cy="914400"/>
          </a:xfrm>
          <a:prstGeom prst="roundRect">
            <a:avLst>
              <a:gd name="adj" fmla="val 16667"/>
            </a:avLst>
          </a:prstGeom>
          <a:solidFill>
            <a:schemeClr val="accent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5124" name="Title 14">
            <a:extLst>
              <a:ext uri="{FF2B5EF4-FFF2-40B4-BE49-F238E27FC236}">
                <a16:creationId xmlns:a16="http://schemas.microsoft.com/office/drawing/2014/main" id="{D26B3334-E534-4054-B476-DF25CA7B3513}"/>
              </a:ext>
            </a:extLst>
          </p:cNvPr>
          <p:cNvSpPr>
            <a:spLocks noGrp="1"/>
          </p:cNvSpPr>
          <p:nvPr>
            <p:ph type="title"/>
          </p:nvPr>
        </p:nvSpPr>
        <p:spPr/>
        <p:txBody>
          <a:bodyPr/>
          <a:lstStyle/>
          <a:p>
            <a:pPr eaLnBrk="1" hangingPunct="1"/>
            <a:r>
              <a:rPr lang="en-US" altLang="en-US"/>
              <a:t>Published Properties</a:t>
            </a:r>
          </a:p>
        </p:txBody>
      </p:sp>
      <p:sp>
        <p:nvSpPr>
          <p:cNvPr id="5125" name="Content Placeholder 2">
            <a:extLst>
              <a:ext uri="{FF2B5EF4-FFF2-40B4-BE49-F238E27FC236}">
                <a16:creationId xmlns:a16="http://schemas.microsoft.com/office/drawing/2014/main" id="{95D7C234-1451-46A0-8C55-7C2B9929BB01}"/>
              </a:ext>
            </a:extLst>
          </p:cNvPr>
          <p:cNvSpPr>
            <a:spLocks noGrp="1"/>
          </p:cNvSpPr>
          <p:nvPr>
            <p:ph sz="half" idx="1"/>
          </p:nvPr>
        </p:nvSpPr>
        <p:spPr/>
        <p:txBody>
          <a:bodyPr/>
          <a:lstStyle/>
          <a:p>
            <a:pPr eaLnBrk="1" hangingPunct="1">
              <a:buFont typeface="Wingdings" panose="05000000000000000000" pitchFamily="2" charset="2"/>
              <a:buNone/>
            </a:pP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class</a:t>
            </a:r>
            <a:r>
              <a:rPr lang="en-US" altLang="en-US" sz="1600" dirty="0">
                <a:solidFill>
                  <a:srgbClr val="000000"/>
                </a:solidFill>
              </a:rPr>
              <a:t> </a:t>
            </a:r>
            <a:r>
              <a:rPr lang="en-US" altLang="en-US" sz="1600" dirty="0" err="1">
                <a:solidFill>
                  <a:srgbClr val="2B91AF"/>
                </a:solidFill>
              </a:rPr>
              <a:t>SharedFloat</a:t>
            </a:r>
            <a:endParaRPr lang="en-US" altLang="en-US" sz="1600" dirty="0">
              <a:solidFill>
                <a:srgbClr val="000000"/>
              </a:solidFill>
            </a:endParaRPr>
          </a:p>
          <a:p>
            <a:pPr eaLnBrk="1" hangingPunct="1">
              <a:buFont typeface="Wingdings" panose="05000000000000000000" pitchFamily="2" charset="2"/>
              <a:buNone/>
            </a:pP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delegate</a:t>
            </a:r>
            <a:r>
              <a:rPr lang="en-US" altLang="en-US" sz="1600" dirty="0">
                <a:solidFill>
                  <a:srgbClr val="000000"/>
                </a:solidFill>
              </a:rPr>
              <a:t> </a:t>
            </a:r>
            <a:r>
              <a:rPr lang="en-US" altLang="en-US" sz="1600" dirty="0">
                <a:solidFill>
                  <a:srgbClr val="0000FF"/>
                </a:solidFill>
              </a:rPr>
              <a:t>void</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a:t>
            </a:r>
            <a:r>
              <a:rPr lang="en-US" altLang="en-US" sz="1600" dirty="0">
                <a:solidFill>
                  <a:srgbClr val="0000FF"/>
                </a:solidFill>
              </a:rPr>
              <a:t>float</a:t>
            </a:r>
            <a:r>
              <a:rPr lang="en-US" altLang="en-US" sz="1600" dirty="0">
                <a:solidFill>
                  <a:srgbClr val="000000"/>
                </a:solidFill>
              </a:rPr>
              <a:t> value);</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event</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 </a:t>
            </a:r>
            <a:r>
              <a:rPr lang="en-US" altLang="en-US" sz="1600" dirty="0" err="1">
                <a:solidFill>
                  <a:srgbClr val="000000"/>
                </a:solidFill>
              </a:rPr>
              <a:t>ValueChanging</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event</a:t>
            </a:r>
            <a:r>
              <a:rPr lang="en-US" altLang="en-US" sz="1600" dirty="0">
                <a:solidFill>
                  <a:srgbClr val="000000"/>
                </a:solidFill>
              </a:rPr>
              <a:t> </a:t>
            </a:r>
            <a:r>
              <a:rPr lang="en-US" altLang="en-US" sz="1600" dirty="0" err="1">
                <a:solidFill>
                  <a:srgbClr val="2B91AF"/>
                </a:solidFill>
              </a:rPr>
              <a:t>NewValue</a:t>
            </a:r>
            <a:r>
              <a:rPr lang="en-US" altLang="en-US" sz="1600" dirty="0">
                <a:solidFill>
                  <a:srgbClr val="000000"/>
                </a:solidFill>
              </a:rPr>
              <a:t> </a:t>
            </a:r>
            <a:r>
              <a:rPr lang="en-US" altLang="en-US" sz="1600" dirty="0" err="1">
                <a:solidFill>
                  <a:srgbClr val="000000"/>
                </a:solidFill>
              </a:rPr>
              <a:t>ValueChanged</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strike="dblStrike" dirty="0">
                <a:solidFill>
                  <a:srgbClr val="000000"/>
                </a:solidFill>
              </a:rPr>
              <a:t>   </a:t>
            </a:r>
            <a:r>
              <a:rPr lang="en-US" altLang="en-US" sz="1600" strike="dblStrike" dirty="0">
                <a:solidFill>
                  <a:srgbClr val="0000FF"/>
                </a:solidFill>
              </a:rPr>
              <a:t>private</a:t>
            </a:r>
            <a:r>
              <a:rPr lang="en-US" altLang="en-US" sz="1600" strike="dblStrike" dirty="0">
                <a:solidFill>
                  <a:srgbClr val="000000"/>
                </a:solidFill>
              </a:rPr>
              <a:t> </a:t>
            </a:r>
            <a:r>
              <a:rPr lang="en-US" altLang="en-US" sz="1600" strike="dblStrike" dirty="0">
                <a:solidFill>
                  <a:srgbClr val="0000FF"/>
                </a:solidFill>
              </a:rPr>
              <a:t>void</a:t>
            </a:r>
            <a:r>
              <a:rPr lang="en-US" altLang="en-US" sz="1600" strike="dblStrike" dirty="0">
                <a:solidFill>
                  <a:srgbClr val="000000"/>
                </a:solidFill>
              </a:rPr>
              <a:t> Dummy(</a:t>
            </a:r>
            <a:r>
              <a:rPr lang="en-US" altLang="en-US" sz="1600" strike="dblStrike" dirty="0">
                <a:solidFill>
                  <a:srgbClr val="0000FF"/>
                </a:solidFill>
              </a:rPr>
              <a:t>float</a:t>
            </a:r>
            <a:r>
              <a:rPr lang="en-US" altLang="en-US" sz="1600" strike="dblStrike" dirty="0">
                <a:solidFill>
                  <a:srgbClr val="000000"/>
                </a:solidFill>
              </a:rPr>
              <a:t> value) {}</a:t>
            </a:r>
          </a:p>
          <a:p>
            <a:pPr eaLnBrk="1" hangingPunct="1">
              <a:buFont typeface="Wingdings" panose="05000000000000000000" pitchFamily="2" charset="2"/>
              <a:buNone/>
            </a:pPr>
            <a:r>
              <a:rPr lang="en-US" altLang="en-US" sz="1600" strike="dblStrike" dirty="0">
                <a:solidFill>
                  <a:srgbClr val="000000"/>
                </a:solidFill>
              </a:rPr>
              <a:t>    </a:t>
            </a:r>
            <a:r>
              <a:rPr lang="en-US" altLang="en-US" sz="1600" strike="dblStrike" dirty="0">
                <a:solidFill>
                  <a:srgbClr val="0000FF"/>
                </a:solidFill>
              </a:rPr>
              <a:t>public</a:t>
            </a:r>
            <a:r>
              <a:rPr lang="en-US" altLang="en-US" sz="1600" strike="dblStrike" dirty="0">
                <a:solidFill>
                  <a:srgbClr val="000000"/>
                </a:solidFill>
              </a:rPr>
              <a:t> </a:t>
            </a:r>
            <a:r>
              <a:rPr lang="en-US" altLang="en-US" sz="1600" strike="dblStrike" dirty="0" err="1">
                <a:solidFill>
                  <a:srgbClr val="000000"/>
                </a:solidFill>
              </a:rPr>
              <a:t>SharedFloat</a:t>
            </a:r>
            <a:r>
              <a:rPr lang="en-US" altLang="en-US" sz="1600" strike="dblStrike" dirty="0">
                <a:solidFill>
                  <a:srgbClr val="000000"/>
                </a:solidFill>
              </a:rPr>
              <a:t>()</a:t>
            </a:r>
          </a:p>
          <a:p>
            <a:pPr eaLnBrk="1" hangingPunct="1">
              <a:buFont typeface="Wingdings" panose="05000000000000000000" pitchFamily="2" charset="2"/>
              <a:buNone/>
            </a:pPr>
            <a:r>
              <a:rPr lang="en-US" altLang="en-US" sz="1600" strike="dblStrike" dirty="0">
                <a:solidFill>
                  <a:srgbClr val="000000"/>
                </a:solidFill>
              </a:rPr>
              <a:t>    {</a:t>
            </a:r>
          </a:p>
          <a:p>
            <a:pPr eaLnBrk="1" hangingPunct="1">
              <a:buFont typeface="Wingdings" panose="05000000000000000000" pitchFamily="2" charset="2"/>
              <a:buNone/>
            </a:pPr>
            <a:r>
              <a:rPr lang="en-US" altLang="en-US" sz="1600" strike="dblStrike" dirty="0">
                <a:solidFill>
                  <a:srgbClr val="000000"/>
                </a:solidFill>
              </a:rPr>
              <a:t>        </a:t>
            </a:r>
            <a:r>
              <a:rPr lang="en-US" altLang="en-US" sz="1600" strike="dblStrike" dirty="0">
                <a:solidFill>
                  <a:srgbClr val="008000"/>
                </a:solidFill>
              </a:rPr>
              <a:t>// This avoids the check for null.</a:t>
            </a:r>
            <a:endParaRPr lang="en-US" altLang="en-US" sz="1600" strike="dblStrike" dirty="0">
              <a:solidFill>
                <a:srgbClr val="000000"/>
              </a:solidFill>
            </a:endParaRPr>
          </a:p>
          <a:p>
            <a:pPr eaLnBrk="1" hangingPunct="1">
              <a:buFont typeface="Wingdings" panose="05000000000000000000" pitchFamily="2" charset="2"/>
              <a:buNone/>
            </a:pPr>
            <a:r>
              <a:rPr lang="en-US" altLang="en-US" sz="1600" strike="dblStrike" dirty="0">
                <a:solidFill>
                  <a:srgbClr val="000000"/>
                </a:solidFill>
              </a:rPr>
              <a:t>        </a:t>
            </a:r>
            <a:r>
              <a:rPr lang="en-US" altLang="en-US" sz="1600" strike="dblStrike" dirty="0" err="1">
                <a:solidFill>
                  <a:srgbClr val="000000"/>
                </a:solidFill>
              </a:rPr>
              <a:t>ValueChanging</a:t>
            </a:r>
            <a:r>
              <a:rPr lang="en-US" altLang="en-US" sz="1600" strike="dblStrike" dirty="0">
                <a:solidFill>
                  <a:srgbClr val="000000"/>
                </a:solidFill>
              </a:rPr>
              <a:t> += Dummy;</a:t>
            </a:r>
          </a:p>
          <a:p>
            <a:pPr eaLnBrk="1" hangingPunct="1">
              <a:buFont typeface="Wingdings" panose="05000000000000000000" pitchFamily="2" charset="2"/>
              <a:buNone/>
            </a:pPr>
            <a:r>
              <a:rPr lang="en-US" altLang="en-US" sz="1600" strike="dblStrike" dirty="0">
                <a:solidFill>
                  <a:srgbClr val="000000"/>
                </a:solidFill>
              </a:rPr>
              <a:t>        </a:t>
            </a:r>
            <a:r>
              <a:rPr lang="en-US" altLang="en-US" sz="1600" strike="dblStrike" dirty="0" err="1">
                <a:solidFill>
                  <a:srgbClr val="000000"/>
                </a:solidFill>
              </a:rPr>
              <a:t>ValueChanged</a:t>
            </a:r>
            <a:r>
              <a:rPr lang="en-US" altLang="en-US" sz="1600" strike="dblStrike" dirty="0">
                <a:solidFill>
                  <a:srgbClr val="000000"/>
                </a:solidFill>
              </a:rPr>
              <a:t> += Dummy;</a:t>
            </a:r>
          </a:p>
          <a:p>
            <a:pPr eaLnBrk="1" hangingPunct="1">
              <a:buFont typeface="Wingdings" panose="05000000000000000000" pitchFamily="2" charset="2"/>
              <a:buNone/>
            </a:pPr>
            <a:r>
              <a:rPr lang="en-US" altLang="en-US" sz="1600" strike="dblStrike" dirty="0">
                <a:solidFill>
                  <a:srgbClr val="000000"/>
                </a:solidFill>
              </a:rPr>
              <a:t>    }</a:t>
            </a:r>
          </a:p>
          <a:p>
            <a:pPr eaLnBrk="1" hangingPunct="1">
              <a:buFont typeface="Wingdings" panose="05000000000000000000" pitchFamily="2" charset="2"/>
              <a:buNone/>
            </a:pPr>
            <a:r>
              <a:rPr lang="en-US" altLang="en-US" sz="1600" dirty="0">
                <a:solidFill>
                  <a:srgbClr val="000000"/>
                </a:solidFill>
              </a:rPr>
              <a:t>}</a:t>
            </a:r>
          </a:p>
          <a:p>
            <a:pPr eaLnBrk="1" hangingPunct="1">
              <a:buFont typeface="Wingdings" panose="05000000000000000000" pitchFamily="2" charset="2"/>
              <a:buNone/>
            </a:pPr>
            <a:endParaRPr lang="en-US" altLang="en-US" sz="1600" dirty="0">
              <a:solidFill>
                <a:srgbClr val="000000"/>
              </a:solidFill>
            </a:endParaRPr>
          </a:p>
        </p:txBody>
      </p:sp>
      <p:sp>
        <p:nvSpPr>
          <p:cNvPr id="5126" name="Content Placeholder 15">
            <a:extLst>
              <a:ext uri="{FF2B5EF4-FFF2-40B4-BE49-F238E27FC236}">
                <a16:creationId xmlns:a16="http://schemas.microsoft.com/office/drawing/2014/main" id="{9F70E95F-0158-4426-9640-D23618D69490}"/>
              </a:ext>
            </a:extLst>
          </p:cNvPr>
          <p:cNvSpPr>
            <a:spLocks noGrp="1"/>
          </p:cNvSpPr>
          <p:nvPr>
            <p:ph sz="half" idx="2"/>
          </p:nvPr>
        </p:nvSpPr>
        <p:spPr/>
        <p:txBody>
          <a:bodyPr/>
          <a:lstStyle/>
          <a:p>
            <a:pPr eaLnBrk="1" hangingPunct="1">
              <a:buFont typeface="Wingdings" panose="05000000000000000000" pitchFamily="2" charset="2"/>
              <a:buNone/>
            </a:pPr>
            <a:r>
              <a:rPr lang="en-US" altLang="en-US" sz="1800" dirty="0">
                <a:solidFill>
                  <a:srgbClr val="000000"/>
                </a:solidFill>
              </a:rPr>
              <a:t>  </a:t>
            </a:r>
            <a:r>
              <a:rPr lang="en-US" altLang="en-US" sz="1600" dirty="0">
                <a:solidFill>
                  <a:srgbClr val="000000"/>
                </a:solidFill>
              </a:rPr>
              <a:t> </a:t>
            </a:r>
            <a:r>
              <a:rPr lang="en-US" altLang="en-US" sz="1600" dirty="0">
                <a:solidFill>
                  <a:srgbClr val="0000FF"/>
                </a:solidFill>
              </a:rPr>
              <a:t>private</a:t>
            </a:r>
            <a:r>
              <a:rPr lang="en-US" altLang="en-US" sz="1600" dirty="0">
                <a:solidFill>
                  <a:srgbClr val="000000"/>
                </a:solidFill>
              </a:rPr>
              <a:t> </a:t>
            </a:r>
            <a:r>
              <a:rPr lang="en-US" altLang="en-US" sz="1600" dirty="0">
                <a:solidFill>
                  <a:srgbClr val="0000FF"/>
                </a:solidFill>
              </a:rPr>
              <a:t>float</a:t>
            </a:r>
            <a:r>
              <a:rPr lang="en-US" altLang="en-US" sz="1600" dirty="0">
                <a:solidFill>
                  <a:srgbClr val="000000"/>
                </a:solidFill>
              </a:rPr>
              <a:t> </a:t>
            </a:r>
            <a:r>
              <a:rPr lang="en-US" altLang="en-US" sz="1600" dirty="0" err="1">
                <a:solidFill>
                  <a:srgbClr val="000000"/>
                </a:solidFill>
              </a:rPr>
              <a:t>myFloat</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public</a:t>
            </a:r>
            <a:r>
              <a:rPr lang="en-US" altLang="en-US" sz="1600" dirty="0">
                <a:solidFill>
                  <a:srgbClr val="000000"/>
                </a:solidFill>
              </a:rPr>
              <a:t> </a:t>
            </a:r>
            <a:r>
              <a:rPr lang="en-US" altLang="en-US" sz="1600" dirty="0">
                <a:solidFill>
                  <a:srgbClr val="0000FF"/>
                </a:solidFill>
              </a:rPr>
              <a:t>float</a:t>
            </a:r>
            <a:r>
              <a:rPr lang="en-US" altLang="en-US" sz="1600" dirty="0">
                <a:solidFill>
                  <a:srgbClr val="000000"/>
                </a:solidFill>
              </a:rPr>
              <a:t> Value</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get</a:t>
            </a:r>
            <a:r>
              <a:rPr lang="en-US" altLang="en-US" sz="1600" dirty="0">
                <a:solidFill>
                  <a:srgbClr val="000000"/>
                </a:solidFill>
              </a:rPr>
              <a:t> { </a:t>
            </a:r>
            <a:r>
              <a:rPr lang="en-US" altLang="en-US" sz="1600" dirty="0">
                <a:solidFill>
                  <a:srgbClr val="0000FF"/>
                </a:solidFill>
              </a:rPr>
              <a:t>return</a:t>
            </a:r>
            <a:r>
              <a:rPr lang="en-US" altLang="en-US" sz="1600" dirty="0">
                <a:solidFill>
                  <a:srgbClr val="000000"/>
                </a:solidFill>
              </a:rPr>
              <a:t> </a:t>
            </a:r>
            <a:r>
              <a:rPr lang="en-US" altLang="en-US" sz="1600" dirty="0" err="1">
                <a:solidFill>
                  <a:srgbClr val="000000"/>
                </a:solidFill>
              </a:rPr>
              <a:t>myFloat</a:t>
            </a: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dirty="0">
                <a:solidFill>
                  <a:srgbClr val="0000FF"/>
                </a:solidFill>
              </a:rPr>
              <a:t>set</a:t>
            </a:r>
            <a:endParaRPr lang="en-US" altLang="en-US" sz="1600" dirty="0">
              <a:solidFill>
                <a:srgbClr val="000000"/>
              </a:solidFill>
            </a:endParaRP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r>
              <a:rPr lang="en-US" altLang="en-US" sz="1600" strike="dblStrike" dirty="0">
                <a:solidFill>
                  <a:srgbClr val="000000"/>
                </a:solidFill>
              </a:rPr>
              <a:t>        </a:t>
            </a:r>
            <a:r>
              <a:rPr lang="en-US" altLang="en-US" sz="1600" strike="dblStrike" dirty="0" err="1">
                <a:solidFill>
                  <a:srgbClr val="000000"/>
                </a:solidFill>
              </a:rPr>
              <a:t>ValueChanging</a:t>
            </a:r>
            <a:r>
              <a:rPr lang="en-US" altLang="en-US" sz="1600" strike="dblStrike" dirty="0">
                <a:solidFill>
                  <a:srgbClr val="000000"/>
                </a:solidFill>
              </a:rPr>
              <a:t>(</a:t>
            </a:r>
            <a:r>
              <a:rPr lang="en-US" altLang="en-US" sz="1600" strike="dblStrike" dirty="0">
                <a:solidFill>
                  <a:srgbClr val="0000FF"/>
                </a:solidFill>
              </a:rPr>
              <a:t>value</a:t>
            </a:r>
            <a:r>
              <a:rPr lang="en-US" altLang="en-US" sz="1600" strike="dblStrike" dirty="0">
                <a:solidFill>
                  <a:srgbClr val="000000"/>
                </a:solidFill>
              </a:rPr>
              <a:t>);</a:t>
            </a:r>
          </a:p>
          <a:p>
            <a:pPr>
              <a:buNone/>
            </a:pPr>
            <a:r>
              <a:rPr lang="en-US" altLang="en-US" sz="1600" dirty="0">
                <a:solidFill>
                  <a:srgbClr val="000000"/>
                </a:solidFill>
              </a:rPr>
              <a:t>            </a:t>
            </a:r>
            <a:r>
              <a:rPr lang="en-US" altLang="en-US" sz="1600" dirty="0" err="1">
                <a:solidFill>
                  <a:srgbClr val="000000"/>
                </a:solidFill>
              </a:rPr>
              <a:t>ValueChanging</a:t>
            </a:r>
            <a:r>
              <a:rPr lang="en-US" altLang="en-US" sz="1600" dirty="0">
                <a:solidFill>
                  <a:srgbClr val="000000"/>
                </a:solidFill>
              </a:rPr>
              <a:t>?.Invoke(</a:t>
            </a:r>
            <a:r>
              <a:rPr lang="en-US" altLang="en-US" sz="1600" dirty="0">
                <a:solidFill>
                  <a:srgbClr val="0000FF"/>
                </a:solidFill>
              </a:rPr>
              <a:t>value</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dirty="0" err="1">
                <a:solidFill>
                  <a:srgbClr val="000000"/>
                </a:solidFill>
              </a:rPr>
              <a:t>myFloat</a:t>
            </a:r>
            <a:r>
              <a:rPr lang="en-US" altLang="en-US" sz="1600" dirty="0">
                <a:solidFill>
                  <a:srgbClr val="000000"/>
                </a:solidFill>
              </a:rPr>
              <a:t> = </a:t>
            </a:r>
            <a:r>
              <a:rPr lang="en-US" altLang="en-US" sz="1600" dirty="0">
                <a:solidFill>
                  <a:srgbClr val="0000FF"/>
                </a:solidFill>
              </a:rPr>
              <a:t>value</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r>
              <a:rPr lang="en-US" altLang="en-US" sz="1600" strike="dblStrike" dirty="0">
                <a:solidFill>
                  <a:srgbClr val="000000"/>
                </a:solidFill>
              </a:rPr>
              <a:t>        </a:t>
            </a:r>
            <a:r>
              <a:rPr lang="en-US" altLang="en-US" sz="1600" strike="dblStrike" dirty="0" err="1">
                <a:solidFill>
                  <a:srgbClr val="000000"/>
                </a:solidFill>
              </a:rPr>
              <a:t>ValueChanged</a:t>
            </a:r>
            <a:r>
              <a:rPr lang="en-US" altLang="en-US" sz="1600" strike="dblStrike" dirty="0">
                <a:solidFill>
                  <a:srgbClr val="000000"/>
                </a:solidFill>
              </a:rPr>
              <a:t>(</a:t>
            </a:r>
            <a:r>
              <a:rPr lang="en-US" altLang="en-US" sz="1600" strike="dblStrike" dirty="0" err="1">
                <a:solidFill>
                  <a:srgbClr val="000000"/>
                </a:solidFill>
              </a:rPr>
              <a:t>myFloat</a:t>
            </a:r>
            <a:r>
              <a:rPr lang="en-US" altLang="en-US" sz="1600" strike="dblStrike" dirty="0">
                <a:solidFill>
                  <a:srgbClr val="000000"/>
                </a:solidFill>
              </a:rPr>
              <a:t>);</a:t>
            </a:r>
          </a:p>
          <a:p>
            <a:pPr>
              <a:buNone/>
            </a:pPr>
            <a:r>
              <a:rPr lang="en-US" altLang="en-US" sz="1600" dirty="0">
                <a:solidFill>
                  <a:srgbClr val="000000"/>
                </a:solidFill>
              </a:rPr>
              <a:t>            </a:t>
            </a:r>
            <a:r>
              <a:rPr lang="en-US" altLang="en-US" sz="1600" dirty="0" err="1">
                <a:solidFill>
                  <a:srgbClr val="000000"/>
                </a:solidFill>
              </a:rPr>
              <a:t>ValueChanged</a:t>
            </a:r>
            <a:r>
              <a:rPr lang="en-US" altLang="en-US" sz="1600" dirty="0">
                <a:solidFill>
                  <a:srgbClr val="000000"/>
                </a:solidFill>
              </a:rPr>
              <a:t>?.Invoke(</a:t>
            </a:r>
            <a:r>
              <a:rPr lang="en-US" altLang="en-US" sz="1600" dirty="0" err="1">
                <a:solidFill>
                  <a:srgbClr val="000000"/>
                </a:solidFill>
              </a:rPr>
              <a:t>myFloat</a:t>
            </a:r>
            <a:r>
              <a:rPr lang="en-US" altLang="en-US" sz="1600" dirty="0">
                <a:solidFill>
                  <a:srgbClr val="000000"/>
                </a:solidFill>
              </a:rPr>
              <a:t>);</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r>
              <a:rPr lang="en-US" altLang="en-US" sz="1600" dirty="0">
                <a:solidFill>
                  <a:srgbClr val="000000"/>
                </a:solidFill>
              </a:rPr>
              <a:t> </a:t>
            </a:r>
          </a:p>
          <a:p>
            <a:pPr eaLnBrk="1" hangingPunct="1">
              <a:buFont typeface="Wingdings" panose="05000000000000000000" pitchFamily="2" charset="2"/>
              <a:buNone/>
            </a:pPr>
            <a:endParaRPr lang="en-US" altLang="en-US" sz="1600" dirty="0"/>
          </a:p>
        </p:txBody>
      </p:sp>
    </p:spTree>
    <p:extLst>
      <p:ext uri="{BB962C8B-B14F-4D97-AF65-F5344CB8AC3E}">
        <p14:creationId xmlns:p14="http://schemas.microsoft.com/office/powerpoint/2010/main" val="1396275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CE067E91-86E8-44B7-8492-CD48F7FE91C3}"/>
              </a:ext>
            </a:extLst>
          </p:cNvPr>
          <p:cNvSpPr>
            <a:spLocks noGrp="1" noChangeArrowheads="1"/>
          </p:cNvSpPr>
          <p:nvPr>
            <p:ph type="title"/>
          </p:nvPr>
        </p:nvSpPr>
        <p:spPr/>
        <p:txBody>
          <a:bodyPr anchor="b"/>
          <a:lstStyle/>
          <a:p>
            <a:pPr eaLnBrk="1" hangingPunct="1"/>
            <a:r>
              <a:rPr lang="en-US" altLang="en-US"/>
              <a:t>Example</a:t>
            </a:r>
          </a:p>
        </p:txBody>
      </p:sp>
      <p:sp>
        <p:nvSpPr>
          <p:cNvPr id="6147" name="Rectangle 4">
            <a:extLst>
              <a:ext uri="{FF2B5EF4-FFF2-40B4-BE49-F238E27FC236}">
                <a16:creationId xmlns:a16="http://schemas.microsoft.com/office/drawing/2014/main" id="{B570E889-3069-4A67-9D73-97E18B184987}"/>
              </a:ext>
            </a:extLst>
          </p:cNvPr>
          <p:cNvSpPr>
            <a:spLocks noGrp="1" noChangeArrowheads="1"/>
          </p:cNvSpPr>
          <p:nvPr>
            <p:ph type="body" idx="1"/>
          </p:nvPr>
        </p:nvSpPr>
        <p:spPr/>
        <p:txBody>
          <a:bodyPr/>
          <a:lstStyle/>
          <a:p>
            <a:pPr eaLnBrk="1" hangingPunct="1">
              <a:lnSpc>
                <a:spcPct val="80000"/>
              </a:lnSpc>
              <a:spcBef>
                <a:spcPct val="0"/>
              </a:spcBef>
              <a:buFont typeface="Wingdings" panose="05000000000000000000" pitchFamily="2" charset="2"/>
              <a:buNone/>
            </a:pPr>
            <a:r>
              <a:rPr lang="en-US" altLang="en-US" sz="1400"/>
              <a:t>	class Model {</a:t>
            </a:r>
          </a:p>
          <a:p>
            <a:pPr eaLnBrk="1" hangingPunct="1">
              <a:lnSpc>
                <a:spcPct val="80000"/>
              </a:lnSpc>
              <a:spcBef>
                <a:spcPct val="0"/>
              </a:spcBef>
              <a:buFont typeface="Wingdings" panose="05000000000000000000" pitchFamily="2" charset="2"/>
              <a:buNone/>
            </a:pPr>
            <a:r>
              <a:rPr lang="en-US" altLang="en-US" sz="1400"/>
              <a:t>		public </a:t>
            </a:r>
            <a:r>
              <a:rPr lang="en-US" altLang="en-US" sz="1400">
                <a:solidFill>
                  <a:srgbClr val="FF0000"/>
                </a:solidFill>
              </a:rPr>
              <a:t>event</a:t>
            </a:r>
            <a:r>
              <a:rPr lang="en-US" altLang="en-US" sz="1400"/>
              <a:t> </a:t>
            </a:r>
            <a:r>
              <a:rPr lang="en-US" altLang="en-US" sz="1400">
                <a:solidFill>
                  <a:schemeClr val="accent2"/>
                </a:solidFill>
              </a:rPr>
              <a:t>Notifier notifyViews</a:t>
            </a:r>
            <a:r>
              <a:rPr lang="en-US" altLang="en-US" sz="1400"/>
              <a:t>;</a:t>
            </a:r>
          </a:p>
          <a:p>
            <a:pPr eaLnBrk="1" hangingPunct="1">
              <a:lnSpc>
                <a:spcPct val="80000"/>
              </a:lnSpc>
              <a:spcBef>
                <a:spcPct val="0"/>
              </a:spcBef>
              <a:buFont typeface="Wingdings" panose="05000000000000000000" pitchFamily="2" charset="2"/>
              <a:buNone/>
            </a:pPr>
            <a:r>
              <a:rPr lang="en-US" altLang="en-US" sz="1400"/>
              <a:t>		public void Change() { ... </a:t>
            </a:r>
            <a:r>
              <a:rPr lang="en-US" altLang="en-US" sz="1400">
                <a:solidFill>
                  <a:schemeClr val="accent2"/>
                </a:solidFill>
              </a:rPr>
              <a:t>notifyViews</a:t>
            </a:r>
            <a:r>
              <a:rPr lang="en-US" altLang="en-US" sz="1400"/>
              <a:t>("Model"); }</a:t>
            </a:r>
          </a:p>
          <a:p>
            <a:pPr eaLnBrk="1" hangingPunct="1">
              <a:lnSpc>
                <a:spcPct val="80000"/>
              </a:lnSpc>
              <a:spcBef>
                <a:spcPct val="0"/>
              </a:spcBef>
              <a:buFont typeface="Wingdings" panose="05000000000000000000" pitchFamily="2" charset="2"/>
              <a:buNone/>
            </a:pPr>
            <a:r>
              <a:rPr lang="en-US" altLang="en-US" sz="1400"/>
              <a:t>	}</a:t>
            </a:r>
          </a:p>
          <a:p>
            <a:pPr eaLnBrk="1" hangingPunct="1">
              <a:lnSpc>
                <a:spcPct val="80000"/>
              </a:lnSpc>
              <a:spcBef>
                <a:spcPct val="40000"/>
              </a:spcBef>
              <a:buFont typeface="Wingdings" panose="05000000000000000000" pitchFamily="2" charset="2"/>
              <a:buNone/>
            </a:pPr>
            <a:endParaRPr lang="en-US" altLang="en-US" sz="1400"/>
          </a:p>
          <a:p>
            <a:pPr eaLnBrk="1" hangingPunct="1">
              <a:lnSpc>
                <a:spcPct val="80000"/>
              </a:lnSpc>
              <a:spcBef>
                <a:spcPct val="0"/>
              </a:spcBef>
              <a:buFont typeface="Wingdings" panose="05000000000000000000" pitchFamily="2" charset="2"/>
              <a:buNone/>
            </a:pPr>
            <a:r>
              <a:rPr lang="en-US" altLang="en-US" sz="1400"/>
              <a:t>	class View {</a:t>
            </a:r>
          </a:p>
          <a:p>
            <a:pPr eaLnBrk="1" hangingPunct="1">
              <a:lnSpc>
                <a:spcPct val="80000"/>
              </a:lnSpc>
              <a:spcBef>
                <a:spcPct val="0"/>
              </a:spcBef>
              <a:buFont typeface="Wingdings" panose="05000000000000000000" pitchFamily="2" charset="2"/>
              <a:buNone/>
            </a:pPr>
            <a:r>
              <a:rPr lang="en-US" altLang="en-US" sz="1400"/>
              <a:t>		public View(Model m) { </a:t>
            </a:r>
            <a:r>
              <a:rPr lang="en-US" altLang="en-US" sz="1400">
                <a:solidFill>
                  <a:schemeClr val="accent2"/>
                </a:solidFill>
              </a:rPr>
              <a:t>m.notifyViews += new Notifier(Update);</a:t>
            </a:r>
            <a:r>
              <a:rPr lang="en-US" altLang="en-US" sz="1400"/>
              <a:t> }</a:t>
            </a:r>
          </a:p>
          <a:p>
            <a:pPr eaLnBrk="1" hangingPunct="1">
              <a:lnSpc>
                <a:spcPct val="80000"/>
              </a:lnSpc>
              <a:spcBef>
                <a:spcPct val="0"/>
              </a:spcBef>
              <a:buFont typeface="Wingdings" panose="05000000000000000000" pitchFamily="2" charset="2"/>
              <a:buNone/>
            </a:pPr>
            <a:r>
              <a:rPr lang="en-US" altLang="en-US" sz="1400"/>
              <a:t>		void Update(string sender) { Console.WriteLine(sender + " was changed"); }</a:t>
            </a:r>
          </a:p>
          <a:p>
            <a:pPr eaLnBrk="1" hangingPunct="1">
              <a:lnSpc>
                <a:spcPct val="80000"/>
              </a:lnSpc>
              <a:spcBef>
                <a:spcPct val="0"/>
              </a:spcBef>
              <a:buFont typeface="Wingdings" panose="05000000000000000000" pitchFamily="2" charset="2"/>
              <a:buNone/>
            </a:pPr>
            <a:r>
              <a:rPr lang="en-US" altLang="en-US" sz="1400"/>
              <a:t>	}</a:t>
            </a:r>
          </a:p>
          <a:p>
            <a:pPr eaLnBrk="1" hangingPunct="1">
              <a:lnSpc>
                <a:spcPct val="80000"/>
              </a:lnSpc>
              <a:spcBef>
                <a:spcPct val="0"/>
              </a:spcBef>
              <a:buFont typeface="Wingdings" panose="05000000000000000000" pitchFamily="2" charset="2"/>
              <a:buNone/>
            </a:pPr>
            <a:r>
              <a:rPr lang="en-US" altLang="en-US" sz="1400"/>
              <a:t>	</a:t>
            </a:r>
          </a:p>
          <a:p>
            <a:pPr eaLnBrk="1" hangingPunct="1">
              <a:lnSpc>
                <a:spcPct val="80000"/>
              </a:lnSpc>
              <a:spcBef>
                <a:spcPct val="0"/>
              </a:spcBef>
              <a:buFont typeface="Wingdings" panose="05000000000000000000" pitchFamily="2" charset="2"/>
              <a:buNone/>
            </a:pPr>
            <a:endParaRPr lang="en-US" altLang="en-US" sz="1400"/>
          </a:p>
          <a:p>
            <a:pPr eaLnBrk="1" hangingPunct="1">
              <a:lnSpc>
                <a:spcPct val="80000"/>
              </a:lnSpc>
              <a:spcBef>
                <a:spcPct val="0"/>
              </a:spcBef>
              <a:buFont typeface="Wingdings" panose="05000000000000000000" pitchFamily="2" charset="2"/>
              <a:buNone/>
            </a:pPr>
            <a:r>
              <a:rPr lang="en-US" altLang="en-US" sz="1400"/>
              <a:t>	class Test {</a:t>
            </a:r>
          </a:p>
          <a:p>
            <a:pPr eaLnBrk="1" hangingPunct="1">
              <a:lnSpc>
                <a:spcPct val="80000"/>
              </a:lnSpc>
              <a:spcBef>
                <a:spcPct val="0"/>
              </a:spcBef>
              <a:buFont typeface="Wingdings" panose="05000000000000000000" pitchFamily="2" charset="2"/>
              <a:buNone/>
            </a:pPr>
            <a:r>
              <a:rPr lang="en-US" altLang="en-US" sz="1400"/>
              <a:t>		static void Main() {</a:t>
            </a:r>
          </a:p>
          <a:p>
            <a:pPr eaLnBrk="1" hangingPunct="1">
              <a:lnSpc>
                <a:spcPct val="80000"/>
              </a:lnSpc>
              <a:spcBef>
                <a:spcPct val="0"/>
              </a:spcBef>
              <a:buFont typeface="Wingdings" panose="05000000000000000000" pitchFamily="2" charset="2"/>
              <a:buNone/>
            </a:pPr>
            <a:r>
              <a:rPr lang="en-US" altLang="en-US" sz="1400"/>
              <a:t>			Model model = new Model(); </a:t>
            </a:r>
          </a:p>
          <a:p>
            <a:pPr eaLnBrk="1" hangingPunct="1">
              <a:lnSpc>
                <a:spcPct val="80000"/>
              </a:lnSpc>
              <a:spcBef>
                <a:spcPct val="0"/>
              </a:spcBef>
              <a:buFont typeface="Wingdings" panose="05000000000000000000" pitchFamily="2" charset="2"/>
              <a:buNone/>
            </a:pPr>
            <a:r>
              <a:rPr lang="en-US" altLang="en-US" sz="1400"/>
              <a:t>			new View(model); new View(model); ...</a:t>
            </a:r>
          </a:p>
          <a:p>
            <a:pPr eaLnBrk="1" hangingPunct="1">
              <a:lnSpc>
                <a:spcPct val="80000"/>
              </a:lnSpc>
              <a:spcBef>
                <a:spcPct val="0"/>
              </a:spcBef>
              <a:buFont typeface="Wingdings" panose="05000000000000000000" pitchFamily="2" charset="2"/>
              <a:buNone/>
            </a:pPr>
            <a:r>
              <a:rPr lang="en-US" altLang="en-US" sz="1400"/>
              <a:t>			model.Change();</a:t>
            </a:r>
          </a:p>
          <a:p>
            <a:pPr eaLnBrk="1" hangingPunct="1">
              <a:lnSpc>
                <a:spcPct val="80000"/>
              </a:lnSpc>
              <a:spcBef>
                <a:spcPct val="0"/>
              </a:spcBef>
              <a:buFont typeface="Wingdings" panose="05000000000000000000" pitchFamily="2" charset="2"/>
              <a:buNone/>
            </a:pPr>
            <a:r>
              <a:rPr lang="en-US" altLang="en-US" sz="1400"/>
              <a:t>		}</a:t>
            </a:r>
          </a:p>
          <a:p>
            <a:pPr eaLnBrk="1" hangingPunct="1">
              <a:lnSpc>
                <a:spcPct val="80000"/>
              </a:lnSpc>
              <a:spcBef>
                <a:spcPct val="0"/>
              </a:spcBef>
              <a:buFont typeface="Wingdings" panose="05000000000000000000" pitchFamily="2" charset="2"/>
              <a:buNone/>
            </a:pPr>
            <a:r>
              <a:rPr lang="en-US" altLang="en-US" sz="1400"/>
              <a:t>	}</a:t>
            </a:r>
          </a:p>
          <a:p>
            <a:pPr eaLnBrk="1" hangingPunct="1">
              <a:lnSpc>
                <a:spcPct val="80000"/>
              </a:lnSpc>
              <a:spcBef>
                <a:spcPct val="0"/>
              </a:spcBef>
              <a:buFont typeface="Wingdings" panose="05000000000000000000" pitchFamily="2" charset="2"/>
              <a:buNone/>
            </a:pPr>
            <a:endParaRPr lang="en-US" altLang="en-US"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C1F4C3D8-602E-4FC8-AE83-1B6C490EE9D4}"/>
              </a:ext>
            </a:extLst>
          </p:cNvPr>
          <p:cNvSpPr>
            <a:spLocks noGrp="1" noChangeArrowheads="1"/>
          </p:cNvSpPr>
          <p:nvPr>
            <p:ph type="title"/>
          </p:nvPr>
        </p:nvSpPr>
        <p:spPr/>
        <p:txBody>
          <a:bodyPr anchor="b"/>
          <a:lstStyle/>
          <a:p>
            <a:pPr eaLnBrk="1" hangingPunct="1"/>
            <a:r>
              <a:rPr lang="en-US" altLang="en-US"/>
              <a:t>Event Accessors</a:t>
            </a:r>
            <a:endParaRPr lang="cs-CZ" altLang="en-US"/>
          </a:p>
        </p:txBody>
      </p:sp>
      <p:sp>
        <p:nvSpPr>
          <p:cNvPr id="7171" name="Rectangle 4">
            <a:extLst>
              <a:ext uri="{FF2B5EF4-FFF2-40B4-BE49-F238E27FC236}">
                <a16:creationId xmlns:a16="http://schemas.microsoft.com/office/drawing/2014/main" id="{6BF595EF-6ECB-420F-AA40-FE18877EB112}"/>
              </a:ext>
            </a:extLst>
          </p:cNvPr>
          <p:cNvSpPr>
            <a:spLocks noGrp="1" noChangeArrowheads="1"/>
          </p:cNvSpPr>
          <p:nvPr>
            <p:ph type="body" idx="1"/>
          </p:nvPr>
        </p:nvSpPr>
        <p:spPr/>
        <p:txBody>
          <a:bodyPr/>
          <a:lstStyle/>
          <a:p>
            <a:pPr eaLnBrk="1" hangingPunct="1">
              <a:lnSpc>
                <a:spcPct val="80000"/>
              </a:lnSpc>
            </a:pPr>
            <a:r>
              <a:rPr lang="en-US" altLang="en-US" sz="2400"/>
              <a:t>Event subscription can be controlled/monitored within a class.</a:t>
            </a:r>
          </a:p>
          <a:p>
            <a:pPr eaLnBrk="1" hangingPunct="1">
              <a:lnSpc>
                <a:spcPct val="80000"/>
              </a:lnSpc>
              <a:spcBef>
                <a:spcPct val="0"/>
              </a:spcBef>
            </a:pPr>
            <a:r>
              <a:rPr lang="en-US" altLang="en-US" sz="2400"/>
              <a:t>Similar to properties – </a:t>
            </a:r>
            <a:r>
              <a:rPr lang="en-US" altLang="en-US" sz="2400" i="1"/>
              <a:t>add </a:t>
            </a:r>
            <a:r>
              <a:rPr lang="en-US" altLang="en-US" sz="2400"/>
              <a:t>accessor is called during +=,</a:t>
            </a:r>
            <a:r>
              <a:rPr lang="en-US" altLang="en-US" sz="2400" i="1"/>
              <a:t> remove</a:t>
            </a:r>
            <a:r>
              <a:rPr lang="en-US" altLang="en-US" sz="2400"/>
              <a:t> accessor is called during -=</a:t>
            </a:r>
          </a:p>
          <a:p>
            <a:pPr eaLnBrk="1" hangingPunct="1">
              <a:lnSpc>
                <a:spcPct val="80000"/>
              </a:lnSpc>
              <a:spcBef>
                <a:spcPct val="0"/>
              </a:spcBef>
            </a:pPr>
            <a:r>
              <a:rPr lang="en-US" altLang="en-US" sz="2400"/>
              <a:t>Both accessors need to be declared.</a:t>
            </a:r>
          </a:p>
          <a:p>
            <a:pPr eaLnBrk="1" hangingPunct="1">
              <a:lnSpc>
                <a:spcPct val="80000"/>
              </a:lnSpc>
              <a:spcBef>
                <a:spcPct val="0"/>
              </a:spcBef>
              <a:buFontTx/>
              <a:buChar char="l"/>
            </a:pPr>
            <a:endParaRPr lang="en-US" altLang="en-US" sz="2400"/>
          </a:p>
          <a:p>
            <a:pPr lvl="2" eaLnBrk="1" hangingPunct="1">
              <a:lnSpc>
                <a:spcPct val="80000"/>
              </a:lnSpc>
              <a:spcBef>
                <a:spcPct val="0"/>
              </a:spcBef>
              <a:buFontTx/>
              <a:buNone/>
            </a:pPr>
            <a:r>
              <a:rPr lang="en-US" altLang="en-US" sz="1400">
                <a:solidFill>
                  <a:schemeClr val="folHlink"/>
                </a:solidFill>
              </a:rPr>
              <a:t>public delegate void</a:t>
            </a:r>
            <a:r>
              <a:rPr lang="en-US" altLang="en-US" sz="1400"/>
              <a:t> MyDelegate ();</a:t>
            </a:r>
          </a:p>
          <a:p>
            <a:pPr lvl="2" eaLnBrk="1" hangingPunct="1">
              <a:lnSpc>
                <a:spcPct val="80000"/>
              </a:lnSpc>
              <a:spcBef>
                <a:spcPct val="0"/>
              </a:spcBef>
              <a:buFontTx/>
              <a:buNone/>
            </a:pPr>
            <a:endParaRPr lang="en-US" altLang="en-US" sz="1400"/>
          </a:p>
          <a:p>
            <a:pPr lvl="2" eaLnBrk="1" hangingPunct="1">
              <a:lnSpc>
                <a:spcPct val="80000"/>
              </a:lnSpc>
              <a:spcBef>
                <a:spcPct val="0"/>
              </a:spcBef>
              <a:buFontTx/>
              <a:buNone/>
            </a:pPr>
            <a:r>
              <a:rPr lang="en-US" altLang="en-US" sz="1400">
                <a:solidFill>
                  <a:schemeClr val="folHlink"/>
                </a:solidFill>
              </a:rPr>
              <a:t>class</a:t>
            </a:r>
            <a:r>
              <a:rPr lang="en-US" altLang="en-US" sz="1400"/>
              <a:t> A {</a:t>
            </a:r>
          </a:p>
          <a:p>
            <a:pPr lvl="2">
              <a:lnSpc>
                <a:spcPct val="80000"/>
              </a:lnSpc>
              <a:spcBef>
                <a:spcPct val="0"/>
              </a:spcBef>
              <a:spcAft>
                <a:spcPts val="500"/>
              </a:spcAft>
              <a:buNone/>
            </a:pPr>
            <a:r>
              <a:rPr lang="en-US" altLang="en-US" sz="1400"/>
              <a:t>	</a:t>
            </a:r>
            <a:r>
              <a:rPr lang="en-US" altLang="en-US" sz="1400">
                <a:solidFill>
                  <a:schemeClr val="folHlink"/>
                </a:solidFill>
              </a:rPr>
              <a:t>private</a:t>
            </a:r>
            <a:r>
              <a:rPr lang="en-US" altLang="en-US" sz="1400"/>
              <a:t> MyDelegate m_DelegateBehind;</a:t>
            </a:r>
          </a:p>
          <a:p>
            <a:pPr lvl="2">
              <a:lnSpc>
                <a:spcPct val="80000"/>
              </a:lnSpc>
              <a:spcBef>
                <a:spcPct val="0"/>
              </a:spcBef>
              <a:spcAft>
                <a:spcPts val="500"/>
              </a:spcAft>
              <a:buNone/>
            </a:pPr>
            <a:endParaRPr lang="en-US" altLang="en-US" sz="1400"/>
          </a:p>
          <a:p>
            <a:pPr lvl="2">
              <a:lnSpc>
                <a:spcPct val="80000"/>
              </a:lnSpc>
              <a:spcBef>
                <a:spcPct val="0"/>
              </a:spcBef>
              <a:spcAft>
                <a:spcPts val="500"/>
              </a:spcAft>
              <a:buNone/>
            </a:pPr>
            <a:r>
              <a:rPr lang="en-US" altLang="en-US" sz="1400"/>
              <a:t>	</a:t>
            </a:r>
            <a:r>
              <a:rPr lang="en-US" altLang="en-US" sz="1400">
                <a:solidFill>
                  <a:schemeClr val="folHlink"/>
                </a:solidFill>
              </a:rPr>
              <a:t>public event</a:t>
            </a:r>
            <a:r>
              <a:rPr lang="en-US" altLang="en-US" sz="1400"/>
              <a:t> MyDelegate Event {</a:t>
            </a:r>
          </a:p>
          <a:p>
            <a:pPr lvl="2">
              <a:lnSpc>
                <a:spcPct val="80000"/>
              </a:lnSpc>
              <a:spcBef>
                <a:spcPct val="0"/>
              </a:spcBef>
              <a:spcAft>
                <a:spcPts val="500"/>
              </a:spcAft>
              <a:buNone/>
            </a:pPr>
            <a:r>
              <a:rPr lang="en-US" altLang="en-US" sz="1400"/>
              <a:t>		</a:t>
            </a:r>
            <a:r>
              <a:rPr lang="en-US" altLang="en-US" sz="1400" b="1">
                <a:solidFill>
                  <a:schemeClr val="folHlink"/>
                </a:solidFill>
              </a:rPr>
              <a:t>add</a:t>
            </a:r>
            <a:r>
              <a:rPr lang="en-US" altLang="en-US" sz="1400"/>
              <a:t> {   m_DelegateBehind += </a:t>
            </a:r>
            <a:r>
              <a:rPr lang="en-US" altLang="en-US" sz="1400" b="1">
                <a:solidFill>
                  <a:schemeClr val="folHlink"/>
                </a:solidFill>
              </a:rPr>
              <a:t>value</a:t>
            </a:r>
            <a:r>
              <a:rPr lang="en-US" altLang="en-US" sz="1400"/>
              <a:t>;  }</a:t>
            </a:r>
          </a:p>
          <a:p>
            <a:pPr lvl="2">
              <a:lnSpc>
                <a:spcPct val="80000"/>
              </a:lnSpc>
              <a:spcBef>
                <a:spcPct val="0"/>
              </a:spcBef>
              <a:spcAft>
                <a:spcPts val="500"/>
              </a:spcAft>
              <a:buNone/>
            </a:pPr>
            <a:r>
              <a:rPr lang="en-US" altLang="en-US" sz="1400"/>
              <a:t>		</a:t>
            </a:r>
            <a:r>
              <a:rPr lang="en-US" altLang="en-US" sz="1400" b="1">
                <a:solidFill>
                  <a:schemeClr val="folHlink"/>
                </a:solidFill>
              </a:rPr>
              <a:t>remove</a:t>
            </a:r>
            <a:r>
              <a:rPr lang="en-US" altLang="en-US" sz="1400"/>
              <a:t> {  m_DelegateBehind -= </a:t>
            </a:r>
            <a:r>
              <a:rPr lang="en-US" altLang="en-US" sz="1400" b="1">
                <a:solidFill>
                  <a:schemeClr val="folHlink"/>
                </a:solidFill>
              </a:rPr>
              <a:t>value</a:t>
            </a:r>
            <a:r>
              <a:rPr lang="en-US" altLang="en-US" sz="1400"/>
              <a:t>;  }</a:t>
            </a:r>
          </a:p>
          <a:p>
            <a:pPr lvl="2">
              <a:lnSpc>
                <a:spcPct val="80000"/>
              </a:lnSpc>
              <a:spcBef>
                <a:spcPct val="0"/>
              </a:spcBef>
              <a:spcAft>
                <a:spcPts val="500"/>
              </a:spcAft>
              <a:buNone/>
            </a:pPr>
            <a:r>
              <a:rPr lang="en-US" altLang="en-US" sz="1200"/>
              <a:t>	}</a:t>
            </a:r>
          </a:p>
          <a:p>
            <a:pPr lvl="2">
              <a:lnSpc>
                <a:spcPct val="80000"/>
              </a:lnSpc>
              <a:spcBef>
                <a:spcPct val="0"/>
              </a:spcBef>
              <a:spcAft>
                <a:spcPts val="500"/>
              </a:spcAft>
              <a:buNone/>
            </a:pPr>
            <a:r>
              <a:rPr lang="en-US" altLang="en-US" sz="1200"/>
              <a:t>	…</a:t>
            </a:r>
          </a:p>
          <a:p>
            <a:pPr lvl="2" eaLnBrk="1" hangingPunct="1">
              <a:lnSpc>
                <a:spcPct val="80000"/>
              </a:lnSpc>
              <a:spcBef>
                <a:spcPct val="0"/>
              </a:spcBef>
              <a:buFontTx/>
              <a:buNone/>
            </a:pPr>
            <a:r>
              <a:rPr lang="en-US" altLang="en-US" sz="120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003304B-5104-4D00-861F-5C9420DE5496}"/>
              </a:ext>
            </a:extLst>
          </p:cNvPr>
          <p:cNvSpPr>
            <a:spLocks noGrp="1" noChangeArrowheads="1"/>
          </p:cNvSpPr>
          <p:nvPr>
            <p:ph type="title"/>
          </p:nvPr>
        </p:nvSpPr>
        <p:spPr/>
        <p:txBody>
          <a:bodyPr/>
          <a:lstStyle/>
          <a:p>
            <a:pPr eaLnBrk="1" hangingPunct="1"/>
            <a:r>
              <a:rPr lang="en-US" altLang="en-US"/>
              <a:t>Classes with </a:t>
            </a:r>
            <a:r>
              <a:rPr lang="en-US" altLang="en-US" i="1"/>
              <a:t>events</a:t>
            </a:r>
            <a:endParaRPr lang="en-US" altLang="en-US"/>
          </a:p>
        </p:txBody>
      </p:sp>
      <p:sp>
        <p:nvSpPr>
          <p:cNvPr id="8195" name="Rectangle 3">
            <a:extLst>
              <a:ext uri="{FF2B5EF4-FFF2-40B4-BE49-F238E27FC236}">
                <a16:creationId xmlns:a16="http://schemas.microsoft.com/office/drawing/2014/main" id="{26AC0152-9027-4204-AFE6-CA5024766292}"/>
              </a:ext>
            </a:extLst>
          </p:cNvPr>
          <p:cNvSpPr>
            <a:spLocks noGrp="1" noChangeArrowheads="1"/>
          </p:cNvSpPr>
          <p:nvPr>
            <p:ph type="body" idx="1"/>
          </p:nvPr>
        </p:nvSpPr>
        <p:spPr/>
        <p:txBody>
          <a:bodyPr/>
          <a:lstStyle/>
          <a:p>
            <a:pPr eaLnBrk="1" hangingPunct="1"/>
            <a:r>
              <a:rPr lang="en-US" altLang="en-US" sz="2800"/>
              <a:t>A class instance may publish several events.</a:t>
            </a:r>
          </a:p>
          <a:p>
            <a:pPr eaLnBrk="1" hangingPunct="1"/>
            <a:r>
              <a:rPr lang="en-US" altLang="en-US" sz="2800"/>
              <a:t>Each event member holds a collection of subscribers.</a:t>
            </a:r>
          </a:p>
          <a:p>
            <a:pPr eaLnBrk="1" hangingPunct="1"/>
            <a:r>
              <a:rPr lang="en-US" altLang="en-US" sz="2800"/>
              <a:t>As with delegates, the publishing object calls each registered listener in turn. </a:t>
            </a:r>
          </a:p>
        </p:txBody>
      </p:sp>
      <p:sp>
        <p:nvSpPr>
          <p:cNvPr id="8196" name="Rectangle 4">
            <a:extLst>
              <a:ext uri="{FF2B5EF4-FFF2-40B4-BE49-F238E27FC236}">
                <a16:creationId xmlns:a16="http://schemas.microsoft.com/office/drawing/2014/main" id="{C9B609BA-383C-4004-948D-D30F79DEA731}"/>
              </a:ext>
            </a:extLst>
          </p:cNvPr>
          <p:cNvSpPr>
            <a:spLocks noChangeArrowheads="1"/>
          </p:cNvSpPr>
          <p:nvPr/>
        </p:nvSpPr>
        <p:spPr bwMode="auto">
          <a:xfrm>
            <a:off x="5972175" y="3246438"/>
            <a:ext cx="24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a:t>
            </a:r>
          </a:p>
        </p:txBody>
      </p:sp>
      <p:pic>
        <p:nvPicPr>
          <p:cNvPr id="8197" name="Picture 5">
            <a:extLst>
              <a:ext uri="{FF2B5EF4-FFF2-40B4-BE49-F238E27FC236}">
                <a16:creationId xmlns:a16="http://schemas.microsoft.com/office/drawing/2014/main" id="{E3A6976B-74DF-4215-8B7A-6E01069EAE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1" y="3883026"/>
            <a:ext cx="1495425" cy="215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16E8FAE-50BD-4167-8A74-3D06371C7283}"/>
              </a:ext>
            </a:extLst>
          </p:cNvPr>
          <p:cNvSpPr>
            <a:spLocks noGrp="1" noChangeArrowheads="1"/>
          </p:cNvSpPr>
          <p:nvPr>
            <p:ph type="title"/>
          </p:nvPr>
        </p:nvSpPr>
        <p:spPr/>
        <p:txBody>
          <a:bodyPr/>
          <a:lstStyle/>
          <a:p>
            <a:pPr eaLnBrk="1" hangingPunct="1"/>
            <a:r>
              <a:rPr lang="en-US" altLang="en-US"/>
              <a:t>Naming Conventions in .NET</a:t>
            </a:r>
          </a:p>
        </p:txBody>
      </p:sp>
      <p:sp>
        <p:nvSpPr>
          <p:cNvPr id="198659" name="Rectangle 3">
            <a:extLst>
              <a:ext uri="{FF2B5EF4-FFF2-40B4-BE49-F238E27FC236}">
                <a16:creationId xmlns:a16="http://schemas.microsoft.com/office/drawing/2014/main" id="{45708C78-DAE3-4442-ABCA-89DB0F6DA27E}"/>
              </a:ext>
            </a:extLst>
          </p:cNvPr>
          <p:cNvSpPr>
            <a:spLocks noGrp="1" noChangeArrowheads="1"/>
          </p:cNvSpPr>
          <p:nvPr>
            <p:ph type="body" idx="1"/>
          </p:nvPr>
        </p:nvSpPr>
        <p:spPr/>
        <p:txBody>
          <a:bodyPr>
            <a:normAutofit/>
          </a:bodyPr>
          <a:lstStyle/>
          <a:p>
            <a:pPr eaLnBrk="1" hangingPunct="1">
              <a:lnSpc>
                <a:spcPct val="90000"/>
              </a:lnSpc>
              <a:defRPr/>
            </a:pPr>
            <a:r>
              <a:rPr lang="en-US" sz="2800" dirty="0"/>
              <a:t>The name of an event ends with </a:t>
            </a:r>
            <a:r>
              <a:rPr lang="en-US" sz="2800" b="1" i="1" dirty="0" err="1"/>
              <a:t>ing</a:t>
            </a:r>
            <a:r>
              <a:rPr lang="en-US" sz="2800" dirty="0"/>
              <a:t> if the notification occurs before the state change or actual event.</a:t>
            </a:r>
          </a:p>
          <a:p>
            <a:pPr eaLnBrk="1" hangingPunct="1">
              <a:lnSpc>
                <a:spcPct val="90000"/>
              </a:lnSpc>
              <a:defRPr/>
            </a:pPr>
            <a:r>
              <a:rPr lang="en-US" sz="2800" dirty="0"/>
              <a:t>The name of an event ends with </a:t>
            </a:r>
            <a:r>
              <a:rPr lang="en-US" sz="2800" b="1" i="1" dirty="0" err="1"/>
              <a:t>ed</a:t>
            </a:r>
            <a:r>
              <a:rPr lang="en-US" sz="2800" dirty="0"/>
              <a:t> if the notification occurs after the state change or actual event.</a:t>
            </a:r>
          </a:p>
          <a:p>
            <a:pPr eaLnBrk="1" hangingPunct="1">
              <a:lnSpc>
                <a:spcPct val="90000"/>
              </a:lnSpc>
              <a:defRPr/>
            </a:pPr>
            <a:r>
              <a:rPr lang="en-US" sz="2800" dirty="0"/>
              <a:t>Some typical event names </a:t>
            </a:r>
          </a:p>
          <a:p>
            <a:pPr lvl="1" eaLnBrk="1" hangingPunct="1">
              <a:lnSpc>
                <a:spcPct val="90000"/>
              </a:lnSpc>
              <a:defRPr/>
            </a:pPr>
            <a:r>
              <a:rPr lang="en-US" sz="1900" dirty="0" err="1"/>
              <a:t>form.Closing</a:t>
            </a:r>
            <a:r>
              <a:rPr lang="en-US" sz="1900" dirty="0"/>
              <a:t>    	</a:t>
            </a:r>
            <a:r>
              <a:rPr lang="en-US" sz="1900" dirty="0">
                <a:solidFill>
                  <a:schemeClr val="bg2">
                    <a:lumMod val="75000"/>
                  </a:schemeClr>
                </a:solidFill>
              </a:rPr>
              <a:t>// has not closed yet, this can abort the close</a:t>
            </a:r>
          </a:p>
          <a:p>
            <a:pPr lvl="1" eaLnBrk="1" hangingPunct="1">
              <a:lnSpc>
                <a:spcPct val="90000"/>
              </a:lnSpc>
              <a:defRPr/>
            </a:pPr>
            <a:r>
              <a:rPr lang="en-US" sz="1900" dirty="0" err="1"/>
              <a:t>form.Closed</a:t>
            </a:r>
            <a:r>
              <a:rPr lang="en-US" sz="1900" dirty="0"/>
              <a:t>     	</a:t>
            </a:r>
            <a:r>
              <a:rPr lang="en-US" sz="1900" dirty="0">
                <a:solidFill>
                  <a:schemeClr val="bg2">
                    <a:lumMod val="75000"/>
                  </a:schemeClr>
                </a:solidFill>
              </a:rPr>
              <a:t>// by this time the form is closed.</a:t>
            </a:r>
          </a:p>
          <a:p>
            <a:pPr lvl="1" eaLnBrk="1" hangingPunct="1">
              <a:lnSpc>
                <a:spcPct val="90000"/>
              </a:lnSpc>
              <a:defRPr/>
            </a:pPr>
            <a:r>
              <a:rPr lang="en-US" sz="1900" dirty="0" err="1"/>
              <a:t>msg.Sending</a:t>
            </a:r>
            <a:r>
              <a:rPr lang="en-US" sz="1900" dirty="0"/>
              <a:t>   	</a:t>
            </a:r>
            <a:r>
              <a:rPr lang="en-US" sz="1900" dirty="0">
                <a:solidFill>
                  <a:schemeClr val="bg2">
                    <a:lumMod val="75000"/>
                  </a:schemeClr>
                </a:solidFill>
              </a:rPr>
              <a:t>// suggests you can intercept and modify</a:t>
            </a:r>
            <a:br>
              <a:rPr lang="en-US" sz="1900" dirty="0"/>
            </a:br>
            <a:r>
              <a:rPr lang="en-US" sz="1900" dirty="0"/>
              <a:t>		         	</a:t>
            </a:r>
            <a:r>
              <a:rPr lang="en-US" sz="1900" dirty="0">
                <a:solidFill>
                  <a:schemeClr val="bg2">
                    <a:lumMod val="75000"/>
                  </a:schemeClr>
                </a:solidFill>
              </a:rPr>
              <a:t>// the message just before sending</a:t>
            </a:r>
          </a:p>
          <a:p>
            <a:pPr lvl="1" eaLnBrk="1" hangingPunct="1">
              <a:lnSpc>
                <a:spcPct val="90000"/>
              </a:lnSpc>
              <a:defRPr/>
            </a:pPr>
            <a:r>
              <a:rPr lang="en-US" sz="1900" dirty="0" err="1"/>
              <a:t>msg.Sent</a:t>
            </a:r>
            <a:r>
              <a:rPr lang="en-US" sz="1900" dirty="0"/>
              <a:t> 	</a:t>
            </a:r>
            <a:r>
              <a:rPr lang="en-US" sz="1900" dirty="0">
                <a:solidFill>
                  <a:schemeClr val="bg2">
                    <a:lumMod val="75000"/>
                  </a:schemeClr>
                </a:solidFill>
              </a:rPr>
              <a:t>// telling you that it has already gone.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B954C9F-3040-48FE-B4BD-99AB0A509D1A}"/>
              </a:ext>
            </a:extLst>
          </p:cNvPr>
          <p:cNvSpPr>
            <a:spLocks noGrp="1" noChangeArrowheads="1"/>
          </p:cNvSpPr>
          <p:nvPr>
            <p:ph type="title"/>
          </p:nvPr>
        </p:nvSpPr>
        <p:spPr/>
        <p:txBody>
          <a:bodyPr/>
          <a:lstStyle/>
          <a:p>
            <a:pPr eaLnBrk="1" hangingPunct="1"/>
            <a:r>
              <a:rPr lang="en-US" altLang="en-US"/>
              <a:t>What does this buy us?</a:t>
            </a:r>
          </a:p>
        </p:txBody>
      </p:sp>
      <p:sp>
        <p:nvSpPr>
          <p:cNvPr id="6" name="Content Placeholder 5">
            <a:extLst>
              <a:ext uri="{FF2B5EF4-FFF2-40B4-BE49-F238E27FC236}">
                <a16:creationId xmlns:a16="http://schemas.microsoft.com/office/drawing/2014/main" id="{2475517B-6CFF-4B13-A4B1-D3E1D26BB2D3}"/>
              </a:ext>
            </a:extLst>
          </p:cNvPr>
          <p:cNvSpPr>
            <a:spLocks noGrp="1"/>
          </p:cNvSpPr>
          <p:nvPr>
            <p:ph idx="1"/>
          </p:nvPr>
        </p:nvSpPr>
        <p:spPr/>
        <p:txBody>
          <a:bodyPr>
            <a:normAutofit/>
          </a:bodyPr>
          <a:lstStyle/>
          <a:p>
            <a:pPr eaLnBrk="1" hangingPunct="1">
              <a:defRPr/>
            </a:pPr>
            <a:r>
              <a:rPr lang="en-US" dirty="0"/>
              <a:t>Flexible, loose coupling</a:t>
            </a:r>
          </a:p>
          <a:p>
            <a:pPr eaLnBrk="1" hangingPunct="1">
              <a:defRPr/>
            </a:pPr>
            <a:r>
              <a:rPr lang="en-US" dirty="0"/>
              <a:t>Very clean separation of concerns</a:t>
            </a:r>
          </a:p>
          <a:p>
            <a:pPr eaLnBrk="1" hangingPunct="1">
              <a:defRPr/>
            </a:pPr>
            <a:r>
              <a:rPr lang="en-US" dirty="0"/>
              <a:t>Easily extensible: we can add new observers without having to modify the publisher.</a:t>
            </a:r>
          </a:p>
          <a:p>
            <a:pPr eaLnBrk="1" hangingPunct="1">
              <a:defRPr/>
            </a:pPr>
            <a:r>
              <a:rPr lang="en-US" dirty="0"/>
              <a:t>Modules can be </a:t>
            </a:r>
            <a:r>
              <a:rPr lang="en-US" i="1" dirty="0"/>
              <a:t>“wired” </a:t>
            </a:r>
            <a:r>
              <a:rPr lang="en-US" dirty="0"/>
              <a:t>to listen to one another as part of the startup logic, </a:t>
            </a:r>
          </a:p>
          <a:p>
            <a:pPr eaLnBrk="1" hangingPunct="1">
              <a:defRPr/>
            </a:pPr>
            <a:r>
              <a:rPr lang="en-US" dirty="0"/>
              <a:t>The only coupling between the modules is determined by the </a:t>
            </a:r>
            <a:r>
              <a:rPr lang="en-US" b="1" dirty="0"/>
              <a:t>type</a:t>
            </a:r>
            <a:r>
              <a:rPr lang="en-US" dirty="0"/>
              <a:t> of the event delegate.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29EDEC3-E3BF-40FE-8494-F916F8000F79}"/>
              </a:ext>
            </a:extLst>
          </p:cNvPr>
          <p:cNvSpPr>
            <a:spLocks noGrp="1" noChangeArrowheads="1"/>
          </p:cNvSpPr>
          <p:nvPr>
            <p:ph type="title"/>
          </p:nvPr>
        </p:nvSpPr>
        <p:spPr/>
        <p:txBody>
          <a:bodyPr/>
          <a:lstStyle/>
          <a:p>
            <a:pPr eaLnBrk="1" hangingPunct="1"/>
            <a:r>
              <a:rPr lang="en-US" altLang="en-US" sz="3800"/>
              <a:t>Examples in .NET Framework</a:t>
            </a:r>
          </a:p>
        </p:txBody>
      </p:sp>
      <p:sp>
        <p:nvSpPr>
          <p:cNvPr id="6" name="Content Placeholder 5">
            <a:extLst>
              <a:ext uri="{FF2B5EF4-FFF2-40B4-BE49-F238E27FC236}">
                <a16:creationId xmlns:a16="http://schemas.microsoft.com/office/drawing/2014/main" id="{1812C6A2-B864-48AF-8A5E-B33EBCFBF70C}"/>
              </a:ext>
            </a:extLst>
          </p:cNvPr>
          <p:cNvSpPr>
            <a:spLocks noGrp="1"/>
          </p:cNvSpPr>
          <p:nvPr>
            <p:ph idx="1"/>
          </p:nvPr>
        </p:nvSpPr>
        <p:spPr/>
        <p:txBody>
          <a:bodyPr>
            <a:normAutofit lnSpcReduction="10000"/>
          </a:bodyPr>
          <a:lstStyle/>
          <a:p>
            <a:pPr eaLnBrk="1" hangingPunct="1">
              <a:lnSpc>
                <a:spcPct val="80000"/>
              </a:lnSpc>
              <a:defRPr/>
            </a:pPr>
            <a:r>
              <a:rPr lang="en-US" sz="2800" dirty="0"/>
              <a:t>A Timer has a </a:t>
            </a:r>
            <a:r>
              <a:rPr lang="en-US" sz="2800" i="1" dirty="0"/>
              <a:t>Tick</a:t>
            </a:r>
            <a:r>
              <a:rPr lang="en-US" sz="2800" dirty="0"/>
              <a:t> event that you subscribe to. You can set the </a:t>
            </a:r>
            <a:r>
              <a:rPr lang="en-US" sz="2800" i="1" dirty="0"/>
              <a:t>Interval</a:t>
            </a:r>
            <a:r>
              <a:rPr lang="en-US" sz="2800" dirty="0"/>
              <a:t> between ticks.</a:t>
            </a:r>
          </a:p>
          <a:p>
            <a:pPr eaLnBrk="1" hangingPunct="1">
              <a:lnSpc>
                <a:spcPct val="80000"/>
              </a:lnSpc>
              <a:defRPr/>
            </a:pPr>
            <a:r>
              <a:rPr lang="en-US" sz="2800" dirty="0"/>
              <a:t>The </a:t>
            </a:r>
            <a:r>
              <a:rPr lang="en-US" sz="2800" dirty="0" err="1"/>
              <a:t>EventLog</a:t>
            </a:r>
            <a:r>
              <a:rPr lang="en-US" sz="2800" dirty="0"/>
              <a:t> component allows you to listen to </a:t>
            </a:r>
            <a:r>
              <a:rPr lang="en-US" sz="2800" dirty="0" err="1"/>
              <a:t>EventWritten</a:t>
            </a:r>
            <a:r>
              <a:rPr lang="en-US" sz="2800" dirty="0"/>
              <a:t>, which will alert you every time anything is written to your machine’s event log.</a:t>
            </a:r>
            <a:endParaRPr lang="en-US" sz="2800" b="1" dirty="0"/>
          </a:p>
          <a:p>
            <a:pPr eaLnBrk="1" hangingPunct="1">
              <a:lnSpc>
                <a:spcPct val="80000"/>
              </a:lnSpc>
              <a:defRPr/>
            </a:pPr>
            <a:r>
              <a:rPr lang="en-US" sz="2800" dirty="0"/>
              <a:t>The </a:t>
            </a:r>
            <a:r>
              <a:rPr lang="en-US" sz="2800" dirty="0" err="1"/>
              <a:t>FileSystemWatcher</a:t>
            </a:r>
            <a:r>
              <a:rPr lang="en-US" sz="2800" dirty="0"/>
              <a:t> component watches a directory structure. It uses a filter (e.g., “*.xml”) </a:t>
            </a:r>
            <a:br>
              <a:rPr lang="en-US" sz="2800" dirty="0"/>
            </a:br>
            <a:r>
              <a:rPr lang="en-US" sz="2800" dirty="0"/>
              <a:t>and exposes several events:</a:t>
            </a:r>
          </a:p>
          <a:p>
            <a:pPr lvl="1" eaLnBrk="1" hangingPunct="1">
              <a:lnSpc>
                <a:spcPct val="80000"/>
              </a:lnSpc>
              <a:defRPr/>
            </a:pPr>
            <a:r>
              <a:rPr lang="en-US" sz="2400" dirty="0"/>
              <a:t>Changed</a:t>
            </a:r>
          </a:p>
          <a:p>
            <a:pPr lvl="1" eaLnBrk="1" hangingPunct="1">
              <a:lnSpc>
                <a:spcPct val="80000"/>
              </a:lnSpc>
              <a:defRPr/>
            </a:pPr>
            <a:r>
              <a:rPr lang="en-US" sz="2400" dirty="0"/>
              <a:t>Created</a:t>
            </a:r>
          </a:p>
          <a:p>
            <a:pPr lvl="1" eaLnBrk="1" hangingPunct="1">
              <a:lnSpc>
                <a:spcPct val="80000"/>
              </a:lnSpc>
              <a:defRPr/>
            </a:pPr>
            <a:r>
              <a:rPr lang="en-US" sz="2400" dirty="0"/>
              <a:t>Renamed</a:t>
            </a:r>
          </a:p>
          <a:p>
            <a:pPr lvl="1" eaLnBrk="1" hangingPunct="1">
              <a:lnSpc>
                <a:spcPct val="80000"/>
              </a:lnSpc>
              <a:defRPr/>
            </a:pPr>
            <a:r>
              <a:rPr lang="en-US" sz="2400" dirty="0"/>
              <a:t>Deleted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4DE44B0-EED9-4B63-A75E-F00A13117D0A}"/>
              </a:ext>
            </a:extLst>
          </p:cNvPr>
          <p:cNvSpPr>
            <a:spLocks noGrp="1" noChangeArrowheads="1"/>
          </p:cNvSpPr>
          <p:nvPr>
            <p:ph type="title"/>
          </p:nvPr>
        </p:nvSpPr>
        <p:spPr/>
        <p:txBody>
          <a:bodyPr/>
          <a:lstStyle/>
          <a:p>
            <a:pPr eaLnBrk="1" hangingPunct="1"/>
            <a:r>
              <a:rPr lang="en-US" altLang="en-US" sz="3800"/>
              <a:t>The Event Pattern in .NET</a:t>
            </a:r>
          </a:p>
        </p:txBody>
      </p:sp>
      <p:sp>
        <p:nvSpPr>
          <p:cNvPr id="6" name="Content Placeholder 5">
            <a:extLst>
              <a:ext uri="{FF2B5EF4-FFF2-40B4-BE49-F238E27FC236}">
                <a16:creationId xmlns:a16="http://schemas.microsoft.com/office/drawing/2014/main" id="{0AD27EB1-CB01-45B0-ADBD-A2578AA99E91}"/>
              </a:ext>
            </a:extLst>
          </p:cNvPr>
          <p:cNvSpPr>
            <a:spLocks noGrp="1"/>
          </p:cNvSpPr>
          <p:nvPr>
            <p:ph idx="1"/>
          </p:nvPr>
        </p:nvSpPr>
        <p:spPr/>
        <p:txBody>
          <a:bodyPr>
            <a:normAutofit fontScale="77500" lnSpcReduction="20000"/>
          </a:bodyPr>
          <a:lstStyle/>
          <a:p>
            <a:pPr>
              <a:tabLst>
                <a:tab pos="571500" algn="l"/>
              </a:tabLst>
              <a:defRPr/>
            </a:pPr>
            <a:r>
              <a:rPr lang="en-US" dirty="0"/>
              <a:t>Delegates for event handling in .NET have the following signature:</a:t>
            </a:r>
          </a:p>
          <a:p>
            <a:pPr lvl="1">
              <a:buNone/>
              <a:tabLst>
                <a:tab pos="571500" algn="l"/>
              </a:tabLst>
              <a:defRPr/>
            </a:pPr>
            <a:r>
              <a:rPr lang="en-US" sz="2600" dirty="0"/>
              <a:t>	</a:t>
            </a:r>
            <a:r>
              <a:rPr lang="en-US" sz="2600" dirty="0">
                <a:solidFill>
                  <a:srgbClr val="0070C0"/>
                </a:solidFill>
              </a:rPr>
              <a:t>delegate void </a:t>
            </a:r>
            <a:r>
              <a:rPr lang="en-US" sz="2600" dirty="0" err="1"/>
              <a:t>SomeEvent</a:t>
            </a:r>
            <a:r>
              <a:rPr lang="en-US" sz="2600" dirty="0"/>
              <a:t> (</a:t>
            </a:r>
            <a:r>
              <a:rPr lang="en-US" sz="2600" dirty="0">
                <a:solidFill>
                  <a:srgbClr val="0070C0"/>
                </a:solidFill>
              </a:rPr>
              <a:t>object</a:t>
            </a:r>
            <a:r>
              <a:rPr lang="en-US" sz="2600" dirty="0"/>
              <a:t> sender, </a:t>
            </a:r>
            <a:r>
              <a:rPr lang="en-US" sz="2600" dirty="0" err="1"/>
              <a:t>MyEventArgs</a:t>
            </a:r>
            <a:r>
              <a:rPr lang="en-US" sz="2600" dirty="0"/>
              <a:t> e);</a:t>
            </a:r>
          </a:p>
          <a:p>
            <a:pPr lvl="1">
              <a:tabLst>
                <a:tab pos="571500" algn="l"/>
              </a:tabLst>
              <a:defRPr/>
            </a:pPr>
            <a:r>
              <a:rPr lang="en-US" dirty="0"/>
              <a:t>The return type is void.</a:t>
            </a:r>
          </a:p>
          <a:p>
            <a:pPr lvl="1">
              <a:tabLst>
                <a:tab pos="571500" algn="l"/>
              </a:tabLst>
              <a:defRPr/>
            </a:pPr>
            <a:r>
              <a:rPr lang="en-US" dirty="0"/>
              <a:t>The first parameter is a reference to the class that contains the event (the publisher).</a:t>
            </a:r>
          </a:p>
          <a:p>
            <a:pPr lvl="1">
              <a:tabLst>
                <a:tab pos="571500" algn="l"/>
              </a:tabLst>
              <a:defRPr/>
            </a:pPr>
            <a:r>
              <a:rPr lang="en-US" dirty="0"/>
              <a:t>The second parameter is used to pass (push) data to the subscribers. It’s type is derived from </a:t>
            </a:r>
            <a:r>
              <a:rPr lang="en-US" i="1" dirty="0" err="1"/>
              <a:t>System.EventArgs</a:t>
            </a:r>
            <a:r>
              <a:rPr lang="en-US" i="1" dirty="0"/>
              <a:t>.</a:t>
            </a:r>
          </a:p>
          <a:p>
            <a:pPr>
              <a:tabLst>
                <a:tab pos="571500" algn="l"/>
              </a:tabLst>
              <a:defRPr/>
            </a:pPr>
            <a:r>
              <a:rPr lang="en-US" dirty="0"/>
              <a:t>Using this pattern, I can use a method like the following for all .NET events (using contra-variance):</a:t>
            </a:r>
          </a:p>
          <a:p>
            <a:pPr lvl="1">
              <a:buNone/>
              <a:tabLst>
                <a:tab pos="571500" algn="l"/>
              </a:tabLst>
              <a:defRPr/>
            </a:pPr>
            <a:r>
              <a:rPr lang="en-US" sz="2600" dirty="0">
                <a:solidFill>
                  <a:srgbClr val="0070C0"/>
                </a:solidFill>
              </a:rPr>
              <a:t>private void </a:t>
            </a:r>
            <a:r>
              <a:rPr lang="en-US" sz="2600" dirty="0" err="1"/>
              <a:t>MyEventHandler</a:t>
            </a:r>
            <a:r>
              <a:rPr lang="en-US" sz="2600" dirty="0"/>
              <a:t>( </a:t>
            </a:r>
            <a:r>
              <a:rPr lang="en-US" sz="2600" dirty="0">
                <a:solidFill>
                  <a:srgbClr val="0070C0"/>
                </a:solidFill>
              </a:rPr>
              <a:t>object</a:t>
            </a:r>
            <a:r>
              <a:rPr lang="en-US" sz="2600" dirty="0"/>
              <a:t> sender, </a:t>
            </a:r>
            <a:r>
              <a:rPr lang="en-US" sz="2600" dirty="0" err="1"/>
              <a:t>EventArgs</a:t>
            </a:r>
            <a:r>
              <a:rPr lang="en-US" sz="2600" dirty="0"/>
              <a:t> e) {</a:t>
            </a:r>
          </a:p>
          <a:p>
            <a:pPr lvl="2">
              <a:buNone/>
              <a:tabLst>
                <a:tab pos="571500" algn="l"/>
              </a:tabLst>
              <a:defRPr/>
            </a:pPr>
            <a:r>
              <a:rPr lang="en-US" sz="2600" dirty="0">
                <a:solidFill>
                  <a:schemeClr val="bg2">
                    <a:lumMod val="75000"/>
                  </a:schemeClr>
                </a:solidFill>
              </a:rPr>
              <a:t>// log the event</a:t>
            </a:r>
          </a:p>
          <a:p>
            <a:pPr lvl="2">
              <a:buNone/>
              <a:tabLst>
                <a:tab pos="571500" algn="l"/>
              </a:tabLst>
              <a:defRPr/>
            </a:pPr>
            <a:r>
              <a:rPr lang="en-US" sz="2600" dirty="0">
                <a:solidFill>
                  <a:schemeClr val="bg2">
                    <a:lumMod val="75000"/>
                  </a:schemeClr>
                </a:solidFill>
              </a:rPr>
              <a:t>… </a:t>
            </a:r>
            <a:endParaRPr lang="en-US" sz="2600" dirty="0"/>
          </a:p>
          <a:p>
            <a:pPr lvl="1">
              <a:buNone/>
              <a:tabLst>
                <a:tab pos="571500" algn="l"/>
              </a:tabLst>
              <a:defRPr/>
            </a:pPr>
            <a:r>
              <a:rPr lang="en-US" sz="2600" dirty="0"/>
              <a:t>}</a:t>
            </a:r>
          </a:p>
        </p:txBody>
      </p:sp>
      <p:sp>
        <p:nvSpPr>
          <p:cNvPr id="12292" name="Rounded Rectangular Callout 6">
            <a:extLst>
              <a:ext uri="{FF2B5EF4-FFF2-40B4-BE49-F238E27FC236}">
                <a16:creationId xmlns:a16="http://schemas.microsoft.com/office/drawing/2014/main" id="{CFBD7976-579E-42FF-99DF-2A5F484EA71C}"/>
              </a:ext>
            </a:extLst>
          </p:cNvPr>
          <p:cNvSpPr>
            <a:spLocks noChangeArrowheads="1"/>
          </p:cNvSpPr>
          <p:nvPr/>
        </p:nvSpPr>
        <p:spPr bwMode="auto">
          <a:xfrm>
            <a:off x="5410200" y="5181600"/>
            <a:ext cx="4267200" cy="914400"/>
          </a:xfrm>
          <a:prstGeom prst="wedgeRoundRectCallout">
            <a:avLst>
              <a:gd name="adj1" fmla="val -48565"/>
              <a:gd name="adj2" fmla="val -89977"/>
              <a:gd name="adj3" fmla="val 16667"/>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1600"/>
              <a:t>This method takes any object as the first parameter and any object derived from EventsArgs as the second.</a:t>
            </a:r>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p:txBody>
          <a:bodyPr/>
          <a:lstStyle/>
          <a:p>
            <a:pPr eaLnBrk="1" hangingPunct="1">
              <a:defRPr/>
            </a:pPr>
            <a:r>
              <a:rPr lang="en-US" dirty="0"/>
              <a:t>Graphics and Animation</a:t>
            </a:r>
            <a:br>
              <a:rPr lang="en-US" dirty="0"/>
            </a:br>
            <a:r>
              <a:rPr lang="en-US" dirty="0"/>
              <a:t>	</a:t>
            </a:r>
            <a:r>
              <a:rPr lang="en-US" sz="3800" i="1" dirty="0">
                <a:effectLst>
                  <a:outerShdw blurRad="38100" dist="38100" dir="2700000" algn="tl">
                    <a:srgbClr val="C0C0C0"/>
                  </a:outerShdw>
                </a:effectLst>
              </a:rPr>
              <a:t>Anonymous Methods</a:t>
            </a:r>
            <a:endParaRPr lang="en-US" i="1" dirty="0">
              <a:effectLst>
                <a:outerShdw blurRad="38100" dist="38100" dir="2700000" algn="tl">
                  <a:srgbClr val="C0C0C0"/>
                </a:outerShdw>
              </a:effectLst>
            </a:endParaRPr>
          </a:p>
        </p:txBody>
      </p:sp>
      <p:sp>
        <p:nvSpPr>
          <p:cNvPr id="3075" name="Rectangle 3"/>
          <p:cNvSpPr>
            <a:spLocks noGrp="1" noChangeArrowheads="1"/>
          </p:cNvSpPr>
          <p:nvPr>
            <p:ph type="subTitle" idx="1"/>
          </p:nvPr>
        </p:nvSpPr>
        <p:spPr/>
        <p:txBody>
          <a:bodyPr/>
          <a:lstStyle/>
          <a:p>
            <a:pPr algn="ctr" eaLnBrk="1" hangingPunct="1">
              <a:lnSpc>
                <a:spcPct val="90000"/>
              </a:lnSpc>
            </a:pPr>
            <a:r>
              <a:rPr lang="en-US" sz="3600" dirty="0"/>
              <a:t>CSE 3541</a:t>
            </a:r>
          </a:p>
          <a:p>
            <a:pPr algn="ctr" eaLnBrk="1" hangingPunct="1">
              <a:lnSpc>
                <a:spcPct val="90000"/>
              </a:lnSpc>
            </a:pPr>
            <a:r>
              <a:rPr lang="en-US" sz="3600" dirty="0"/>
              <a:t>Prof. Roger Crawfis</a:t>
            </a:r>
            <a:endParaRPr lang="en-US" sz="2800" dirty="0"/>
          </a:p>
          <a:p>
            <a:pPr eaLnBrk="1" hangingPunct="1">
              <a:lnSpc>
                <a:spcPct val="90000"/>
              </a:lnSpc>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579FDBA-2F55-40D5-AC1B-883BE19CB173}"/>
              </a:ext>
            </a:extLst>
          </p:cNvPr>
          <p:cNvSpPr>
            <a:spLocks noGrp="1" noChangeArrowheads="1"/>
          </p:cNvSpPr>
          <p:nvPr>
            <p:ph type="title"/>
          </p:nvPr>
        </p:nvSpPr>
        <p:spPr/>
        <p:txBody>
          <a:bodyPr/>
          <a:lstStyle/>
          <a:p>
            <a:pPr eaLnBrk="1" hangingPunct="1"/>
            <a:r>
              <a:rPr lang="en-US" altLang="en-US"/>
              <a:t>Examples</a:t>
            </a:r>
          </a:p>
        </p:txBody>
      </p:sp>
      <p:sp>
        <p:nvSpPr>
          <p:cNvPr id="6147" name="Rectangle 3">
            <a:extLst>
              <a:ext uri="{FF2B5EF4-FFF2-40B4-BE49-F238E27FC236}">
                <a16:creationId xmlns:a16="http://schemas.microsoft.com/office/drawing/2014/main" id="{493D669A-ECBD-49CE-9C5C-1103748710EA}"/>
              </a:ext>
            </a:extLst>
          </p:cNvPr>
          <p:cNvSpPr>
            <a:spLocks noGrp="1" noChangeArrowheads="1"/>
          </p:cNvSpPr>
          <p:nvPr>
            <p:ph type="body" idx="1"/>
          </p:nvPr>
        </p:nvSpPr>
        <p:spPr/>
        <p:txBody>
          <a:bodyPr/>
          <a:lstStyle/>
          <a:p>
            <a:pPr eaLnBrk="1" hangingPunct="1"/>
            <a:r>
              <a:rPr lang="en-US" altLang="en-US" sz="2800"/>
              <a:t>The following are type definitions:</a:t>
            </a:r>
          </a:p>
          <a:p>
            <a:pPr lvl="1" eaLnBrk="1" hangingPunct="1">
              <a:buFont typeface="Wingdings" panose="05000000000000000000" pitchFamily="2" charset="2"/>
              <a:buNone/>
            </a:pPr>
            <a:r>
              <a:rPr lang="en-US" altLang="en-US" sz="2000">
                <a:solidFill>
                  <a:schemeClr val="folHlink"/>
                </a:solidFill>
              </a:rPr>
              <a:t>public delegate double</a:t>
            </a:r>
            <a:r>
              <a:rPr lang="en-US" altLang="en-US" sz="2000"/>
              <a:t> Function( </a:t>
            </a:r>
            <a:r>
              <a:rPr lang="en-US" altLang="en-US" sz="2000">
                <a:solidFill>
                  <a:schemeClr val="folHlink"/>
                </a:solidFill>
              </a:rPr>
              <a:t>double</a:t>
            </a:r>
            <a:r>
              <a:rPr lang="en-US" altLang="en-US" sz="2000"/>
              <a:t> x );</a:t>
            </a:r>
          </a:p>
          <a:p>
            <a:pPr lvl="1" eaLnBrk="1" hangingPunct="1">
              <a:buFont typeface="Wingdings" panose="05000000000000000000" pitchFamily="2" charset="2"/>
              <a:buNone/>
            </a:pPr>
            <a:r>
              <a:rPr lang="en-US" altLang="en-US" sz="2000">
                <a:solidFill>
                  <a:schemeClr val="folHlink"/>
                </a:solidFill>
              </a:rPr>
              <a:t>public delegate bool</a:t>
            </a:r>
            <a:r>
              <a:rPr lang="en-US" altLang="en-US" sz="2000"/>
              <a:t> Predicate( </a:t>
            </a:r>
            <a:r>
              <a:rPr lang="en-US" altLang="en-US" sz="2000">
                <a:solidFill>
                  <a:schemeClr val="folHlink"/>
                </a:solidFill>
              </a:rPr>
              <a:t>double</a:t>
            </a:r>
            <a:r>
              <a:rPr lang="en-US" altLang="en-US" sz="2000"/>
              <a:t> x );</a:t>
            </a:r>
          </a:p>
          <a:p>
            <a:pPr lvl="1" eaLnBrk="1" hangingPunct="1">
              <a:buFont typeface="Wingdings" panose="05000000000000000000" pitchFamily="2" charset="2"/>
              <a:buNone/>
            </a:pPr>
            <a:r>
              <a:rPr lang="en-US" altLang="en-US" sz="2000">
                <a:solidFill>
                  <a:schemeClr val="folHlink"/>
                </a:solidFill>
              </a:rPr>
              <a:t>public delegate void</a:t>
            </a:r>
            <a:r>
              <a:rPr lang="en-US" altLang="en-US" sz="2000"/>
              <a:t> Action( </a:t>
            </a:r>
            <a:r>
              <a:rPr lang="en-US" altLang="en-US" sz="2000">
                <a:solidFill>
                  <a:schemeClr val="folHlink"/>
                </a:solidFill>
              </a:rPr>
              <a:t>double</a:t>
            </a:r>
            <a:r>
              <a:rPr lang="en-US" altLang="en-US" sz="2000"/>
              <a:t> x );</a:t>
            </a:r>
          </a:p>
          <a:p>
            <a:pPr eaLnBrk="1" hangingPunct="1"/>
            <a:r>
              <a:rPr lang="en-US" altLang="en-US" sz="2800"/>
              <a:t>We can now assign variables these types:</a:t>
            </a:r>
          </a:p>
          <a:p>
            <a:pPr lvl="1" eaLnBrk="1" hangingPunct="1">
              <a:buFont typeface="Wingdings" panose="05000000000000000000" pitchFamily="2" charset="2"/>
              <a:buNone/>
            </a:pPr>
            <a:r>
              <a:rPr lang="en-US" altLang="en-US" sz="2000">
                <a:solidFill>
                  <a:schemeClr val="folHlink"/>
                </a:solidFill>
              </a:rPr>
              <a:t>private </a:t>
            </a:r>
            <a:r>
              <a:rPr lang="en-US" altLang="en-US" sz="2000"/>
              <a:t>Function log10 = System.Math.Log10; </a:t>
            </a:r>
          </a:p>
          <a:p>
            <a:pPr lvl="1" eaLnBrk="1" hangingPunct="1">
              <a:buFont typeface="Wingdings" panose="05000000000000000000" pitchFamily="2" charset="2"/>
              <a:buNone/>
            </a:pPr>
            <a:r>
              <a:rPr lang="en-US" altLang="en-US" sz="2000">
                <a:solidFill>
                  <a:schemeClr val="folHlink"/>
                </a:solidFill>
              </a:rPr>
              <a:t>private </a:t>
            </a:r>
            <a:r>
              <a:rPr lang="en-US" altLang="en-US" sz="2000"/>
              <a:t>Predicate isNegative = </a:t>
            </a:r>
            <a:r>
              <a:rPr lang="en-US" altLang="en-US" sz="2000">
                <a:solidFill>
                  <a:schemeClr val="folHlink"/>
                </a:solidFill>
              </a:rPr>
              <a:t>null</a:t>
            </a:r>
            <a:r>
              <a:rPr lang="en-US" altLang="en-US" sz="2000"/>
              <a:t>;</a:t>
            </a:r>
          </a:p>
          <a:p>
            <a:pPr lvl="1" eaLnBrk="1" hangingPunct="1">
              <a:buFont typeface="Wingdings" panose="05000000000000000000" pitchFamily="2" charset="2"/>
              <a:buNone/>
            </a:pPr>
            <a:r>
              <a:rPr lang="en-US" altLang="en-US" sz="2000">
                <a:solidFill>
                  <a:schemeClr val="folHlink"/>
                </a:solidFill>
              </a:rPr>
              <a:t>private </a:t>
            </a:r>
            <a:r>
              <a:rPr lang="en-US" altLang="en-US" sz="2000"/>
              <a:t>Function operation = </a:t>
            </a:r>
            <a:r>
              <a:rPr lang="en-US" altLang="en-US" sz="2000">
                <a:solidFill>
                  <a:schemeClr val="folHlink"/>
                </a:solidFill>
              </a:rPr>
              <a:t>null</a:t>
            </a:r>
            <a:r>
              <a:rPr lang="en-US" altLang="en-US" sz="2000"/>
              <a:t>;</a:t>
            </a:r>
          </a:p>
          <a:p>
            <a:pPr lvl="1" eaLnBrk="1" hangingPunct="1">
              <a:buFont typeface="Wingdings" panose="05000000000000000000" pitchFamily="2" charset="2"/>
              <a:buNone/>
            </a:pPr>
            <a:r>
              <a:rPr lang="en-US" altLang="en-US" sz="2000">
                <a:solidFill>
                  <a:schemeClr val="folHlink"/>
                </a:solidFill>
              </a:rPr>
              <a:t>private </a:t>
            </a:r>
            <a:r>
              <a:rPr lang="en-US" altLang="en-US" sz="2000"/>
              <a:t>Action print = </a:t>
            </a:r>
            <a:r>
              <a:rPr lang="en-US" altLang="en-US" sz="2000">
                <a:solidFill>
                  <a:schemeClr val="folHlink"/>
                </a:solidFill>
              </a:rPr>
              <a:t>new</a:t>
            </a:r>
            <a:r>
              <a:rPr lang="en-US" altLang="en-US" sz="2000"/>
              <a:t> Action(Console.Writeline);</a:t>
            </a:r>
          </a:p>
          <a:p>
            <a:pPr eaLnBrk="1" hangingPunct="1"/>
            <a:r>
              <a:rPr lang="en-US" altLang="en-US" sz="2800"/>
              <a:t>Reference types – default value of </a:t>
            </a:r>
            <a:r>
              <a:rPr lang="en-US" altLang="en-US" sz="2800">
                <a:solidFill>
                  <a:schemeClr val="folHlink"/>
                </a:solidFill>
              </a:rPr>
              <a:t>null</a:t>
            </a:r>
            <a:r>
              <a:rPr lang="en-US" altLang="en-US" sz="2800"/>
              <a:t>.</a:t>
            </a:r>
          </a:p>
          <a:p>
            <a:pPr lvl="1" eaLnBrk="1" hangingPunct="1">
              <a:buFont typeface="Wingdings" panose="05000000000000000000" pitchFamily="2" charset="2"/>
              <a:buNone/>
            </a:pPr>
            <a:endParaRPr lang="en-US" altLang="en-US"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066800" y="4533900"/>
            <a:ext cx="7467600" cy="144780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endParaRPr lang="en-US">
              <a:latin typeface="Arial" charset="0"/>
            </a:endParaRPr>
          </a:p>
        </p:txBody>
      </p:sp>
      <p:sp>
        <p:nvSpPr>
          <p:cNvPr id="2" name="Title 1"/>
          <p:cNvSpPr>
            <a:spLocks noGrp="1"/>
          </p:cNvSpPr>
          <p:nvPr>
            <p:ph type="title"/>
          </p:nvPr>
        </p:nvSpPr>
        <p:spPr/>
        <p:txBody>
          <a:bodyPr/>
          <a:lstStyle/>
          <a:p>
            <a:r>
              <a:rPr lang="en-US" sz="3600" dirty="0"/>
              <a:t>Anonymous Method Example</a:t>
            </a:r>
          </a:p>
        </p:txBody>
      </p:sp>
      <p:sp>
        <p:nvSpPr>
          <p:cNvPr id="3" name="Content Placeholder 2"/>
          <p:cNvSpPr>
            <a:spLocks noGrp="1"/>
          </p:cNvSpPr>
          <p:nvPr>
            <p:ph idx="1"/>
          </p:nvPr>
        </p:nvSpPr>
        <p:spPr/>
        <p:txBody>
          <a:bodyPr/>
          <a:lstStyle/>
          <a:p>
            <a:r>
              <a:rPr lang="en-US" sz="2800" dirty="0"/>
              <a:t>Becomes quite cumbersome to create little methods for each specialization.</a:t>
            </a:r>
          </a:p>
          <a:p>
            <a:pPr lvl="1"/>
            <a:r>
              <a:rPr lang="en-US" sz="2400" dirty="0"/>
              <a:t>These methods are only used in one context.</a:t>
            </a:r>
          </a:p>
          <a:p>
            <a:r>
              <a:rPr lang="en-US" sz="2800" dirty="0"/>
              <a:t>The use and declaration are disjoint.</a:t>
            </a:r>
          </a:p>
          <a:p>
            <a:r>
              <a:rPr lang="en-US" sz="2800" dirty="0"/>
              <a:t>Would be nice to have the declaration in-line.</a:t>
            </a:r>
          </a:p>
          <a:p>
            <a:endParaRPr lang="en-US" sz="2800" dirty="0"/>
          </a:p>
          <a:p>
            <a:pPr lvl="1">
              <a:buNone/>
            </a:pPr>
            <a:r>
              <a:rPr lang="en-US" sz="2400" dirty="0" err="1">
                <a:solidFill>
                  <a:srgbClr val="000000"/>
                </a:solidFill>
              </a:rPr>
              <a:t>personList.RemoveAll</a:t>
            </a:r>
            <a:r>
              <a:rPr lang="en-US" sz="2400" dirty="0">
                <a:solidFill>
                  <a:srgbClr val="000000"/>
                </a:solidFill>
              </a:rPr>
              <a:t>( </a:t>
            </a:r>
            <a:r>
              <a:rPr lang="en-US" sz="2400" dirty="0">
                <a:solidFill>
                  <a:srgbClr val="0000FF"/>
                </a:solidFill>
              </a:rPr>
              <a:t>delegate</a:t>
            </a:r>
            <a:r>
              <a:rPr lang="en-US" sz="2400" dirty="0">
                <a:solidFill>
                  <a:srgbClr val="000000"/>
                </a:solidFill>
              </a:rPr>
              <a:t>(Person </a:t>
            </a:r>
            <a:r>
              <a:rPr lang="en-US" sz="2400" dirty="0" err="1">
                <a:solidFill>
                  <a:srgbClr val="000000"/>
                </a:solidFill>
              </a:rPr>
              <a:t>person</a:t>
            </a:r>
            <a:r>
              <a:rPr lang="en-US" sz="2400" dirty="0">
                <a:solidFill>
                  <a:srgbClr val="000000"/>
                </a:solidFill>
              </a:rPr>
              <a:t>) {</a:t>
            </a:r>
          </a:p>
          <a:p>
            <a:pPr lvl="1">
              <a:buNone/>
            </a:pPr>
            <a:r>
              <a:rPr lang="en-US" sz="2400" dirty="0">
                <a:solidFill>
                  <a:srgbClr val="000000"/>
                </a:solidFill>
              </a:rPr>
              <a:t>    </a:t>
            </a:r>
            <a:r>
              <a:rPr lang="en-US" sz="2400" dirty="0">
                <a:solidFill>
                  <a:srgbClr val="0000FF"/>
                </a:solidFill>
              </a:rPr>
              <a:t>return</a:t>
            </a:r>
            <a:r>
              <a:rPr lang="en-US" sz="2400" dirty="0">
                <a:solidFill>
                  <a:srgbClr val="000000"/>
                </a:solidFill>
              </a:rPr>
              <a:t> </a:t>
            </a:r>
            <a:r>
              <a:rPr lang="en-US" sz="2400" dirty="0" err="1">
                <a:solidFill>
                  <a:srgbClr val="000000"/>
                </a:solidFill>
              </a:rPr>
              <a:t>person.DateOfBirth.Year</a:t>
            </a:r>
            <a:r>
              <a:rPr lang="en-US" sz="2400" dirty="0">
                <a:solidFill>
                  <a:srgbClr val="000000"/>
                </a:solidFill>
              </a:rPr>
              <a:t> &lt; 1980;</a:t>
            </a:r>
          </a:p>
          <a:p>
            <a:pPr lvl="1">
              <a:buNone/>
            </a:pPr>
            <a:r>
              <a:rPr lang="en-US" sz="2400" dirty="0">
                <a:solidFill>
                  <a:srgbClr val="000000"/>
                </a:solidFill>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Anonymous Methods</a:t>
            </a:r>
          </a:p>
        </p:txBody>
      </p:sp>
      <p:sp>
        <p:nvSpPr>
          <p:cNvPr id="3" name="Content Placeholder 2"/>
          <p:cNvSpPr>
            <a:spLocks noGrp="1"/>
          </p:cNvSpPr>
          <p:nvPr>
            <p:ph idx="1"/>
          </p:nvPr>
        </p:nvSpPr>
        <p:spPr/>
        <p:txBody>
          <a:bodyPr/>
          <a:lstStyle/>
          <a:p>
            <a:pPr>
              <a:lnSpc>
                <a:spcPts val="2500"/>
              </a:lnSpc>
            </a:pPr>
            <a:r>
              <a:rPr lang="en-GB" sz="2000" dirty="0"/>
              <a:t>Delegates are clumsy: programmer has to name the function and “closure-convert” by hand</a:t>
            </a:r>
          </a:p>
          <a:p>
            <a:pPr>
              <a:lnSpc>
                <a:spcPts val="2500"/>
              </a:lnSpc>
            </a:pPr>
            <a:r>
              <a:rPr lang="en-GB" sz="2000" dirty="0"/>
              <a:t>C# 2.0 introduced anonymous methods</a:t>
            </a:r>
          </a:p>
          <a:p>
            <a:pPr lvl="1">
              <a:lnSpc>
                <a:spcPts val="2500"/>
              </a:lnSpc>
            </a:pPr>
            <a:r>
              <a:rPr lang="en-GB" sz="1800" dirty="0"/>
              <a:t>No name</a:t>
            </a:r>
          </a:p>
          <a:p>
            <a:pPr lvl="1">
              <a:lnSpc>
                <a:spcPts val="2500"/>
              </a:lnSpc>
            </a:pPr>
            <a:r>
              <a:rPr lang="en-GB" sz="1800" dirty="0"/>
              <a:t>Compiler does </a:t>
            </a:r>
            <a:r>
              <a:rPr lang="en-GB" sz="1800" b="1" i="1" dirty="0"/>
              <a:t>closure-conversion</a:t>
            </a:r>
            <a:r>
              <a:rPr lang="en-GB" sz="1800" dirty="0"/>
              <a:t>, creating a class and object that captures the environment e.g. </a:t>
            </a:r>
            <a:br>
              <a:rPr lang="en-GB" sz="1800" dirty="0"/>
            </a:br>
            <a:endParaRPr lang="en-GB" sz="1800" dirty="0"/>
          </a:p>
          <a:p>
            <a:pPr>
              <a:buNone/>
            </a:pPr>
            <a:r>
              <a:rPr lang="en-US" sz="2000" dirty="0">
                <a:solidFill>
                  <a:srgbClr val="000000"/>
                </a:solidFill>
              </a:rPr>
              <a:t>        </a:t>
            </a:r>
            <a:r>
              <a:rPr lang="en-US" sz="2000" dirty="0">
                <a:solidFill>
                  <a:srgbClr val="0000FF"/>
                </a:solidFill>
              </a:rPr>
              <a:t>bool</a:t>
            </a:r>
            <a:r>
              <a:rPr lang="en-US" sz="2000" dirty="0">
                <a:solidFill>
                  <a:srgbClr val="000000"/>
                </a:solidFill>
              </a:rPr>
              <a:t> b = </a:t>
            </a:r>
            <a:r>
              <a:rPr lang="en-US" sz="2000" dirty="0" err="1">
                <a:solidFill>
                  <a:srgbClr val="000000"/>
                </a:solidFill>
              </a:rPr>
              <a:t>xs.Exists</a:t>
            </a:r>
            <a:r>
              <a:rPr lang="en-US" sz="2000" dirty="0">
                <a:solidFill>
                  <a:srgbClr val="000000"/>
                </a:solidFill>
              </a:rPr>
              <a:t>(</a:t>
            </a:r>
            <a:r>
              <a:rPr lang="en-US" sz="2000" dirty="0">
                <a:solidFill>
                  <a:srgbClr val="0000FF"/>
                </a:solidFill>
              </a:rPr>
              <a:t>delegate</a:t>
            </a:r>
            <a:r>
              <a:rPr lang="en-US" sz="2000" dirty="0">
                <a:solidFill>
                  <a:srgbClr val="000000"/>
                </a:solidFill>
              </a:rPr>
              <a:t>(</a:t>
            </a:r>
            <a:r>
              <a:rPr lang="en-US" sz="2000" dirty="0" err="1">
                <a:solidFill>
                  <a:srgbClr val="0000FF"/>
                </a:solidFill>
              </a:rPr>
              <a:t>int</a:t>
            </a:r>
            <a:r>
              <a:rPr lang="en-US" sz="2000" dirty="0">
                <a:solidFill>
                  <a:srgbClr val="000000"/>
                </a:solidFill>
              </a:rPr>
              <a:t> x) { </a:t>
            </a:r>
            <a:r>
              <a:rPr lang="en-US" sz="2000" dirty="0">
                <a:solidFill>
                  <a:srgbClr val="0000FF"/>
                </a:solidFill>
              </a:rPr>
              <a:t>return</a:t>
            </a:r>
            <a:r>
              <a:rPr lang="en-US" sz="2000" dirty="0">
                <a:solidFill>
                  <a:srgbClr val="000000"/>
                </a:solidFill>
              </a:rPr>
              <a:t> x &gt; y; });</a:t>
            </a:r>
          </a:p>
          <a:p>
            <a:pPr lvl="1">
              <a:lnSpc>
                <a:spcPts val="2500"/>
              </a:lnSpc>
            </a:pPr>
            <a:endParaRPr lang="en-GB" sz="1800" dirty="0">
              <a:solidFill>
                <a:schemeClr val="tx2"/>
              </a:solidFill>
            </a:endParaRPr>
          </a:p>
        </p:txBody>
      </p:sp>
      <p:sp>
        <p:nvSpPr>
          <p:cNvPr id="21509" name="Rounded Rectangular Callout 21508"/>
          <p:cNvSpPr>
            <a:spLocks noChangeArrowheads="1"/>
          </p:cNvSpPr>
          <p:nvPr/>
        </p:nvSpPr>
        <p:spPr bwMode="auto">
          <a:xfrm>
            <a:off x="4439443" y="5029200"/>
            <a:ext cx="3313113" cy="719138"/>
          </a:xfrm>
          <a:prstGeom prst="wedgeRoundRectCallout">
            <a:avLst>
              <a:gd name="adj1" fmla="val 15689"/>
              <a:gd name="adj2" fmla="val -125979"/>
              <a:gd name="adj3" fmla="val 16667"/>
            </a:avLst>
          </a:prstGeom>
          <a:solidFill>
            <a:schemeClr val="accent1"/>
          </a:solidFill>
          <a:ln w="9525" cap="flat" cmpd="sng" algn="ctr">
            <a:solidFill>
              <a:schemeClr val="tx1"/>
            </a:solidFill>
            <a:prstDash val="solid"/>
            <a:miter lim="800000"/>
            <a:headEnd type="none" w="med" len="med"/>
            <a:tailEnd type="none" w="med" len="med"/>
          </a:ln>
          <a:effectLst/>
        </p:spPr>
        <p:txBody>
          <a:bodyPr/>
          <a:lstStyle/>
          <a:p>
            <a:pPr algn="ctr"/>
            <a:r>
              <a:rPr lang="en-GB" dirty="0"/>
              <a:t>Local </a:t>
            </a:r>
            <a:r>
              <a:rPr lang="en-GB" i="1" dirty="0"/>
              <a:t>y</a:t>
            </a:r>
            <a:r>
              <a:rPr lang="en-GB" dirty="0"/>
              <a:t> is in body of anonymous method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chor="b"/>
          <a:lstStyle/>
          <a:p>
            <a:pPr eaLnBrk="1" hangingPunct="1"/>
            <a:r>
              <a:rPr lang="en-GB" dirty="0"/>
              <a:t>Anonymous Methods</a:t>
            </a:r>
            <a:endParaRPr lang="en-US" dirty="0"/>
          </a:p>
        </p:txBody>
      </p:sp>
      <p:sp>
        <p:nvSpPr>
          <p:cNvPr id="10" name="Content Placeholder 9"/>
          <p:cNvSpPr>
            <a:spLocks noGrp="1"/>
          </p:cNvSpPr>
          <p:nvPr>
            <p:ph idx="1"/>
          </p:nvPr>
        </p:nvSpPr>
        <p:spPr/>
        <p:txBody>
          <a:bodyPr/>
          <a:lstStyle/>
          <a:p>
            <a:r>
              <a:rPr lang="en-US" dirty="0"/>
              <a:t>Further simplification</a:t>
            </a:r>
          </a:p>
        </p:txBody>
      </p:sp>
      <p:sp>
        <p:nvSpPr>
          <p:cNvPr id="6147" name="Text Box 3"/>
          <p:cNvSpPr txBox="1">
            <a:spLocks noChangeArrowheads="1"/>
          </p:cNvSpPr>
          <p:nvPr/>
        </p:nvSpPr>
        <p:spPr bwMode="auto">
          <a:xfrm>
            <a:off x="2667001" y="2795589"/>
            <a:ext cx="7221827" cy="525401"/>
          </a:xfrm>
          <a:prstGeom prst="rect">
            <a:avLst/>
          </a:prstGeom>
          <a:noFill/>
          <a:ln w="9525">
            <a:noFill/>
            <a:miter lim="800000"/>
            <a:headEnd/>
            <a:tailEnd/>
          </a:ln>
        </p:spPr>
        <p:txBody>
          <a:bodyPr wrap="none" lIns="90000" tIns="46800" rIns="90000" bIns="46800">
            <a:spAutoFit/>
          </a:bodyPr>
          <a:lstStyle/>
          <a:p>
            <a:r>
              <a:rPr lang="en-US" sz="1400" dirty="0"/>
              <a:t>Button </a:t>
            </a:r>
            <a:r>
              <a:rPr lang="en-US" sz="1400" dirty="0" err="1"/>
              <a:t>button</a:t>
            </a:r>
            <a:r>
              <a:rPr lang="en-US" sz="1400" dirty="0"/>
              <a:t> = </a:t>
            </a:r>
            <a:r>
              <a:rPr lang="en-US" sz="1400" dirty="0">
                <a:solidFill>
                  <a:srgbClr val="0070C0"/>
                </a:solidFill>
              </a:rPr>
              <a:t>new</a:t>
            </a:r>
            <a:r>
              <a:rPr lang="en-US" sz="1400" dirty="0"/>
              <a:t> Button();</a:t>
            </a:r>
          </a:p>
          <a:p>
            <a:r>
              <a:rPr lang="en-US" sz="1400" dirty="0" err="1"/>
              <a:t>Button.Click</a:t>
            </a:r>
            <a:r>
              <a:rPr lang="en-US" sz="1400" dirty="0"/>
              <a:t> += delegate (</a:t>
            </a:r>
            <a:r>
              <a:rPr lang="en-US" sz="1400" dirty="0">
                <a:solidFill>
                  <a:srgbClr val="0070C0"/>
                </a:solidFill>
              </a:rPr>
              <a:t>object</a:t>
            </a:r>
            <a:r>
              <a:rPr lang="en-US" sz="1400" dirty="0">
                <a:solidFill>
                  <a:schemeClr val="accent2"/>
                </a:solidFill>
              </a:rPr>
              <a:t> </a:t>
            </a:r>
            <a:r>
              <a:rPr lang="en-US" sz="1400" dirty="0"/>
              <a:t>sender, </a:t>
            </a:r>
            <a:r>
              <a:rPr lang="en-US" sz="1400" dirty="0" err="1"/>
              <a:t>EventArgs</a:t>
            </a:r>
            <a:r>
              <a:rPr lang="en-US" sz="1400" dirty="0"/>
              <a:t> </a:t>
            </a:r>
            <a:r>
              <a:rPr lang="en-US" sz="1400" dirty="0" err="1"/>
              <a:t>arg</a:t>
            </a:r>
            <a:r>
              <a:rPr lang="en-US" sz="1400" dirty="0"/>
              <a:t>) { </a:t>
            </a:r>
            <a:r>
              <a:rPr lang="en-US" sz="1400" dirty="0" err="1"/>
              <a:t>Console.WriteLine</a:t>
            </a:r>
            <a:r>
              <a:rPr lang="en-US" sz="1400" dirty="0"/>
              <a:t>(</a:t>
            </a:r>
            <a:r>
              <a:rPr lang="en-US" sz="1400" dirty="0">
                <a:solidFill>
                  <a:srgbClr val="C00000"/>
                </a:solidFill>
              </a:rPr>
              <a:t>"clicked"</a:t>
            </a:r>
            <a:r>
              <a:rPr lang="en-US" sz="1400" dirty="0"/>
              <a:t>); };</a:t>
            </a:r>
          </a:p>
        </p:txBody>
      </p:sp>
      <p:grpSp>
        <p:nvGrpSpPr>
          <p:cNvPr id="2" name="Group 4"/>
          <p:cNvGrpSpPr>
            <a:grpSpLocks/>
          </p:cNvGrpSpPr>
          <p:nvPr/>
        </p:nvGrpSpPr>
        <p:grpSpPr bwMode="auto">
          <a:xfrm>
            <a:off x="2514601" y="3657601"/>
            <a:ext cx="6345237" cy="1309688"/>
            <a:chOff x="581" y="1566"/>
            <a:chExt cx="3997" cy="825"/>
          </a:xfrm>
        </p:grpSpPr>
        <p:sp>
          <p:nvSpPr>
            <p:cNvPr id="6151" name="Text Box 5"/>
            <p:cNvSpPr txBox="1">
              <a:spLocks noChangeArrowheads="1"/>
            </p:cNvSpPr>
            <p:nvPr/>
          </p:nvSpPr>
          <p:spPr bwMode="auto">
            <a:xfrm>
              <a:off x="581" y="1566"/>
              <a:ext cx="1959" cy="253"/>
            </a:xfrm>
            <a:prstGeom prst="rect">
              <a:avLst/>
            </a:prstGeom>
            <a:noFill/>
            <a:ln w="9525">
              <a:noFill/>
              <a:miter lim="800000"/>
              <a:headEnd/>
              <a:tailEnd/>
            </a:ln>
          </p:spPr>
          <p:txBody>
            <a:bodyPr wrap="none" lIns="90000" tIns="46800" rIns="90000" bIns="46800">
              <a:spAutoFit/>
            </a:bodyPr>
            <a:lstStyle/>
            <a:p>
              <a:r>
                <a:rPr lang="en-US" sz="2000" dirty="0">
                  <a:latin typeface="Times New Roman" pitchFamily="18" charset="0"/>
                </a:rPr>
                <a:t>Can be simplified as follows</a:t>
              </a:r>
            </a:p>
          </p:txBody>
        </p:sp>
        <p:sp>
          <p:nvSpPr>
            <p:cNvPr id="6152" name="Text Box 6"/>
            <p:cNvSpPr txBox="1">
              <a:spLocks noChangeArrowheads="1"/>
            </p:cNvSpPr>
            <p:nvPr/>
          </p:nvSpPr>
          <p:spPr bwMode="auto">
            <a:xfrm>
              <a:off x="677" y="1858"/>
              <a:ext cx="2995" cy="195"/>
            </a:xfrm>
            <a:prstGeom prst="rect">
              <a:avLst/>
            </a:prstGeom>
            <a:noFill/>
            <a:ln w="9525">
              <a:noFill/>
              <a:miter lim="800000"/>
              <a:headEnd/>
              <a:tailEnd/>
            </a:ln>
          </p:spPr>
          <p:txBody>
            <a:bodyPr wrap="none" lIns="90000" tIns="46800" rIns="90000" bIns="46800">
              <a:spAutoFit/>
            </a:bodyPr>
            <a:lstStyle/>
            <a:p>
              <a:r>
                <a:rPr lang="en-US" sz="1400" dirty="0" err="1"/>
                <a:t>Button.Click</a:t>
              </a:r>
              <a:r>
                <a:rPr lang="en-US" sz="1400" dirty="0"/>
                <a:t> += </a:t>
              </a:r>
              <a:r>
                <a:rPr lang="en-US" sz="1400" dirty="0">
                  <a:solidFill>
                    <a:srgbClr val="0070C0"/>
                  </a:solidFill>
                </a:rPr>
                <a:t>delegate</a:t>
              </a:r>
              <a:r>
                <a:rPr lang="en-US" sz="1400" dirty="0"/>
                <a:t> { </a:t>
              </a:r>
              <a:r>
                <a:rPr lang="en-US" sz="1400" dirty="0" err="1"/>
                <a:t>Console.WriteLine</a:t>
              </a:r>
              <a:r>
                <a:rPr lang="en-US" sz="1400" dirty="0"/>
                <a:t>(</a:t>
              </a:r>
              <a:r>
                <a:rPr lang="en-US" sz="1400" dirty="0">
                  <a:solidFill>
                    <a:srgbClr val="C00000"/>
                  </a:solidFill>
                </a:rPr>
                <a:t>"clicked"</a:t>
              </a:r>
              <a:r>
                <a:rPr lang="en-US" sz="1400" dirty="0"/>
                <a:t>); };</a:t>
              </a:r>
            </a:p>
          </p:txBody>
        </p:sp>
        <p:sp>
          <p:nvSpPr>
            <p:cNvPr id="6153" name="Text Box 7"/>
            <p:cNvSpPr txBox="1">
              <a:spLocks noChangeArrowheads="1"/>
            </p:cNvSpPr>
            <p:nvPr/>
          </p:nvSpPr>
          <p:spPr bwMode="auto">
            <a:xfrm>
              <a:off x="629" y="2176"/>
              <a:ext cx="3949" cy="215"/>
            </a:xfrm>
            <a:prstGeom prst="rect">
              <a:avLst/>
            </a:prstGeom>
            <a:noFill/>
            <a:ln w="9525">
              <a:noFill/>
              <a:miter lim="800000"/>
              <a:headEnd/>
              <a:tailEnd/>
            </a:ln>
          </p:spPr>
          <p:txBody>
            <a:bodyPr wrap="none" lIns="90000" tIns="46800" rIns="90000" bIns="46800">
              <a:spAutoFit/>
            </a:bodyPr>
            <a:lstStyle/>
            <a:p>
              <a:r>
                <a:rPr lang="en-US" sz="1600">
                  <a:latin typeface="Times New Roman" pitchFamily="18" charset="0"/>
                </a:rPr>
                <a:t>Formal parameters can be omitted if they are not used in the method body</a:t>
              </a:r>
            </a:p>
          </p:txBody>
        </p:sp>
      </p:grpSp>
      <p:sp>
        <p:nvSpPr>
          <p:cNvPr id="6150" name="Text Box 9"/>
          <p:cNvSpPr txBox="1">
            <a:spLocks noChangeArrowheads="1"/>
          </p:cNvSpPr>
          <p:nvPr/>
        </p:nvSpPr>
        <p:spPr bwMode="auto">
          <a:xfrm>
            <a:off x="2667000" y="2362200"/>
            <a:ext cx="7142162" cy="309958"/>
          </a:xfrm>
          <a:prstGeom prst="rect">
            <a:avLst/>
          </a:prstGeom>
          <a:solidFill>
            <a:srgbClr val="FFFF99"/>
          </a:solidFill>
          <a:ln w="9525">
            <a:noFill/>
            <a:miter lim="800000"/>
            <a:headEnd/>
            <a:tailEnd/>
          </a:ln>
        </p:spPr>
        <p:txBody>
          <a:bodyPr lIns="90000" tIns="46800" rIns="90000" bIns="46800">
            <a:spAutoFit/>
          </a:bodyPr>
          <a:lstStyle/>
          <a:p>
            <a:r>
              <a:rPr lang="en-US" sz="1400"/>
              <a:t>delegate void </a:t>
            </a:r>
            <a:r>
              <a:rPr lang="en-US" sz="1400" b="1"/>
              <a:t>EventHandler</a:t>
            </a:r>
            <a:r>
              <a:rPr lang="en-US" sz="1400"/>
              <a:t> (object sender, EventArgs arg);</a:t>
            </a:r>
            <a:endParaRPr lang="en-US" sz="14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chor="b"/>
          <a:lstStyle/>
          <a:p>
            <a:pPr eaLnBrk="1" hangingPunct="1"/>
            <a:r>
              <a:rPr lang="en-US"/>
              <a:t>Outer Variables</a:t>
            </a:r>
          </a:p>
        </p:txBody>
      </p:sp>
      <p:sp>
        <p:nvSpPr>
          <p:cNvPr id="20" name="Content Placeholder 19"/>
          <p:cNvSpPr>
            <a:spLocks noGrp="1"/>
          </p:cNvSpPr>
          <p:nvPr>
            <p:ph idx="1"/>
          </p:nvPr>
        </p:nvSpPr>
        <p:spPr/>
        <p:txBody>
          <a:bodyPr/>
          <a:lstStyle/>
          <a:p>
            <a:r>
              <a:rPr lang="en-US" sz="1800" dirty="0">
                <a:latin typeface="Times New Roman" pitchFamily="18" charset="0"/>
              </a:rPr>
              <a:t>If anonymous methods access variables of the enclosing method, these variables are evacuated into a dummy object (capturing)</a:t>
            </a:r>
          </a:p>
          <a:p>
            <a:r>
              <a:rPr lang="en-US" sz="1800" dirty="0">
                <a:latin typeface="Times New Roman" pitchFamily="18" charset="0"/>
              </a:rPr>
              <a:t>The anonymous method and the enclosing method itself are then using a single </a:t>
            </a:r>
            <a:r>
              <a:rPr lang="en-US" sz="1800" b="1" i="1" dirty="0">
                <a:latin typeface="Times New Roman" pitchFamily="18" charset="0"/>
              </a:rPr>
              <a:t>evacuated</a:t>
            </a:r>
            <a:r>
              <a:rPr lang="en-US" sz="1800" dirty="0">
                <a:latin typeface="Times New Roman" pitchFamily="18" charset="0"/>
              </a:rPr>
              <a:t> variable</a:t>
            </a:r>
          </a:p>
        </p:txBody>
      </p:sp>
      <p:sp>
        <p:nvSpPr>
          <p:cNvPr id="7172" name="Text Box 4"/>
          <p:cNvSpPr txBox="1">
            <a:spLocks noChangeArrowheads="1"/>
          </p:cNvSpPr>
          <p:nvPr/>
        </p:nvSpPr>
        <p:spPr bwMode="auto">
          <a:xfrm>
            <a:off x="2286000" y="2819400"/>
            <a:ext cx="3254458" cy="3326168"/>
          </a:xfrm>
          <a:prstGeom prst="rect">
            <a:avLst/>
          </a:prstGeom>
          <a:noFill/>
          <a:ln w="9525">
            <a:solidFill>
              <a:schemeClr val="tx1">
                <a:lumMod val="65000"/>
                <a:lumOff val="35000"/>
              </a:schemeClr>
            </a:solidFill>
            <a:miter lim="800000"/>
            <a:headEnd/>
            <a:tailEnd/>
          </a:ln>
        </p:spPr>
        <p:txBody>
          <a:bodyPr wrap="none" lIns="90000" tIns="46800" rIns="90000" bIns="46800">
            <a:spAutoFit/>
          </a:bodyPr>
          <a:lstStyle/>
          <a:p>
            <a:pPr>
              <a:tabLst>
                <a:tab pos="185738" algn="l"/>
                <a:tab pos="384175" algn="l"/>
              </a:tabLst>
            </a:pPr>
            <a:r>
              <a:rPr lang="en-US" sz="1400" dirty="0">
                <a:solidFill>
                  <a:srgbClr val="0000FF"/>
                </a:solidFill>
                <a:latin typeface="+mn-lt"/>
              </a:rPr>
              <a:t>delegate</a:t>
            </a:r>
            <a:r>
              <a:rPr lang="en-US" sz="1400" dirty="0">
                <a:solidFill>
                  <a:srgbClr val="000000"/>
                </a:solidFill>
                <a:latin typeface="+mn-lt"/>
              </a:rPr>
              <a:t> </a:t>
            </a:r>
            <a:r>
              <a:rPr lang="en-US" sz="1400" dirty="0" err="1">
                <a:solidFill>
                  <a:srgbClr val="0000FF"/>
                </a:solidFill>
                <a:latin typeface="+mn-lt"/>
              </a:rPr>
              <a:t>int</a:t>
            </a:r>
            <a:r>
              <a:rPr lang="en-US" sz="1400" dirty="0">
                <a:solidFill>
                  <a:srgbClr val="000000"/>
                </a:solidFill>
                <a:latin typeface="+mn-lt"/>
              </a:rPr>
              <a:t> </a:t>
            </a:r>
            <a:r>
              <a:rPr lang="en-US" sz="1400" dirty="0">
                <a:solidFill>
                  <a:srgbClr val="2B91AF"/>
                </a:solidFill>
                <a:latin typeface="+mn-lt"/>
              </a:rPr>
              <a:t>Adder</a:t>
            </a:r>
            <a:r>
              <a:rPr lang="en-US" sz="1400" dirty="0">
                <a:solidFill>
                  <a:srgbClr val="000000"/>
                </a:solidFill>
                <a:latin typeface="+mn-lt"/>
              </a:rPr>
              <a:t>();</a:t>
            </a:r>
          </a:p>
          <a:p>
            <a:r>
              <a:rPr lang="en-US" sz="1400" dirty="0">
                <a:solidFill>
                  <a:srgbClr val="0000FF"/>
                </a:solidFill>
                <a:latin typeface="+mn-lt"/>
              </a:rPr>
              <a:t>static</a:t>
            </a:r>
            <a:r>
              <a:rPr lang="en-US" sz="1400" dirty="0">
                <a:solidFill>
                  <a:srgbClr val="000000"/>
                </a:solidFill>
                <a:latin typeface="+mn-lt"/>
              </a:rPr>
              <a:t> </a:t>
            </a:r>
            <a:r>
              <a:rPr lang="en-US" sz="1400" dirty="0">
                <a:solidFill>
                  <a:srgbClr val="2B91AF"/>
                </a:solidFill>
                <a:latin typeface="+mn-lt"/>
              </a:rPr>
              <a:t>Adder</a:t>
            </a:r>
            <a:r>
              <a:rPr lang="en-US" sz="1400" dirty="0">
                <a:solidFill>
                  <a:srgbClr val="000000"/>
                </a:solidFill>
                <a:latin typeface="+mn-lt"/>
              </a:rPr>
              <a:t> </a:t>
            </a:r>
            <a:r>
              <a:rPr lang="en-US" sz="1400" dirty="0" err="1">
                <a:solidFill>
                  <a:srgbClr val="000000"/>
                </a:solidFill>
                <a:latin typeface="+mn-lt"/>
              </a:rPr>
              <a:t>CreateAdder</a:t>
            </a:r>
            <a:r>
              <a:rPr lang="en-US" sz="1400" dirty="0">
                <a:solidFill>
                  <a:srgbClr val="000000"/>
                </a:solidFill>
                <a:latin typeface="+mn-lt"/>
              </a:rPr>
              <a:t>()   {               </a:t>
            </a:r>
          </a:p>
          <a:p>
            <a:pPr lvl="1"/>
            <a:r>
              <a:rPr lang="en-US" sz="1400" dirty="0" err="1">
                <a:solidFill>
                  <a:srgbClr val="0000FF"/>
                </a:solidFill>
                <a:latin typeface="+mn-lt"/>
              </a:rPr>
              <a:t>int</a:t>
            </a:r>
            <a:r>
              <a:rPr lang="en-US" sz="1400" dirty="0">
                <a:solidFill>
                  <a:srgbClr val="000000"/>
                </a:solidFill>
                <a:latin typeface="+mn-lt"/>
              </a:rPr>
              <a:t> x = 0;</a:t>
            </a:r>
          </a:p>
          <a:p>
            <a:pPr lvl="1"/>
            <a:r>
              <a:rPr lang="en-US" sz="1400" dirty="0">
                <a:solidFill>
                  <a:srgbClr val="0000FF"/>
                </a:solidFill>
                <a:latin typeface="+mn-lt"/>
              </a:rPr>
              <a:t>return</a:t>
            </a:r>
            <a:r>
              <a:rPr lang="en-US" sz="1400" dirty="0">
                <a:solidFill>
                  <a:srgbClr val="000000"/>
                </a:solidFill>
                <a:latin typeface="+mn-lt"/>
              </a:rPr>
              <a:t> </a:t>
            </a:r>
            <a:r>
              <a:rPr lang="en-US" sz="1400" dirty="0">
                <a:solidFill>
                  <a:srgbClr val="0000FF"/>
                </a:solidFill>
                <a:latin typeface="+mn-lt"/>
              </a:rPr>
              <a:t>delegate</a:t>
            </a:r>
            <a:r>
              <a:rPr lang="en-US" sz="1400" dirty="0">
                <a:solidFill>
                  <a:srgbClr val="000000"/>
                </a:solidFill>
                <a:latin typeface="+mn-lt"/>
              </a:rPr>
              <a:t> { x++; </a:t>
            </a:r>
            <a:r>
              <a:rPr lang="en-US" sz="1400" dirty="0">
                <a:solidFill>
                  <a:srgbClr val="0000FF"/>
                </a:solidFill>
                <a:latin typeface="+mn-lt"/>
              </a:rPr>
              <a:t>return</a:t>
            </a:r>
            <a:r>
              <a:rPr lang="en-US" sz="1400" dirty="0">
                <a:solidFill>
                  <a:srgbClr val="000000"/>
                </a:solidFill>
                <a:latin typeface="+mn-lt"/>
              </a:rPr>
              <a:t> x; };</a:t>
            </a:r>
          </a:p>
          <a:p>
            <a:r>
              <a:rPr lang="en-US" sz="1400" dirty="0">
                <a:solidFill>
                  <a:srgbClr val="000000"/>
                </a:solidFill>
                <a:latin typeface="+mn-lt"/>
              </a:rPr>
              <a:t>}</a:t>
            </a:r>
          </a:p>
          <a:p>
            <a:r>
              <a:rPr lang="en-US" sz="1400" dirty="0">
                <a:solidFill>
                  <a:srgbClr val="0000FF"/>
                </a:solidFill>
                <a:latin typeface="+mn-lt"/>
              </a:rPr>
              <a:t>public</a:t>
            </a:r>
            <a:r>
              <a:rPr lang="en-US" sz="1400" dirty="0">
                <a:solidFill>
                  <a:srgbClr val="000000"/>
                </a:solidFill>
                <a:latin typeface="+mn-lt"/>
              </a:rPr>
              <a:t> </a:t>
            </a:r>
            <a:r>
              <a:rPr lang="en-US" sz="1400" dirty="0">
                <a:solidFill>
                  <a:srgbClr val="0000FF"/>
                </a:solidFill>
                <a:latin typeface="+mn-lt"/>
              </a:rPr>
              <a:t>static</a:t>
            </a:r>
            <a:r>
              <a:rPr lang="en-US" sz="1400" dirty="0">
                <a:solidFill>
                  <a:srgbClr val="000000"/>
                </a:solidFill>
                <a:latin typeface="+mn-lt"/>
              </a:rPr>
              <a:t> </a:t>
            </a:r>
            <a:r>
              <a:rPr lang="en-US" sz="1400" dirty="0">
                <a:solidFill>
                  <a:srgbClr val="0000FF"/>
                </a:solidFill>
                <a:latin typeface="+mn-lt"/>
              </a:rPr>
              <a:t>void</a:t>
            </a:r>
            <a:r>
              <a:rPr lang="en-US" sz="1400" dirty="0">
                <a:solidFill>
                  <a:srgbClr val="000000"/>
                </a:solidFill>
                <a:latin typeface="+mn-lt"/>
              </a:rPr>
              <a:t> Main()  {</a:t>
            </a:r>
          </a:p>
          <a:p>
            <a:pPr lvl="1"/>
            <a:r>
              <a:rPr lang="en-US" sz="1400" dirty="0">
                <a:solidFill>
                  <a:srgbClr val="2B91AF"/>
                </a:solidFill>
                <a:latin typeface="+mn-lt"/>
              </a:rPr>
              <a:t>Adder</a:t>
            </a:r>
            <a:r>
              <a:rPr lang="en-US" sz="1400" dirty="0">
                <a:solidFill>
                  <a:srgbClr val="000000"/>
                </a:solidFill>
                <a:latin typeface="+mn-lt"/>
              </a:rPr>
              <a:t> add = </a:t>
            </a:r>
            <a:r>
              <a:rPr lang="en-US" sz="1400" dirty="0" err="1">
                <a:solidFill>
                  <a:srgbClr val="000000"/>
                </a:solidFill>
                <a:latin typeface="+mn-lt"/>
              </a:rPr>
              <a:t>CreateAdder</a:t>
            </a:r>
            <a:r>
              <a:rPr lang="en-US" sz="1400" dirty="0">
                <a:solidFill>
                  <a:srgbClr val="000000"/>
                </a:solidFill>
                <a:latin typeface="+mn-lt"/>
              </a:rPr>
              <a:t>();</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pPr lvl="1"/>
            <a:r>
              <a:rPr lang="en-US" sz="1400" dirty="0">
                <a:solidFill>
                  <a:srgbClr val="000000"/>
                </a:solidFill>
                <a:latin typeface="+mn-lt"/>
              </a:rPr>
              <a:t>add = </a:t>
            </a:r>
            <a:r>
              <a:rPr lang="en-US" sz="1400" dirty="0" err="1">
                <a:solidFill>
                  <a:srgbClr val="000000"/>
                </a:solidFill>
                <a:latin typeface="+mn-lt"/>
              </a:rPr>
              <a:t>CreateAdder</a:t>
            </a:r>
            <a:r>
              <a:rPr lang="en-US" sz="1400" dirty="0">
                <a:solidFill>
                  <a:srgbClr val="000000"/>
                </a:solidFill>
                <a:latin typeface="+mn-lt"/>
              </a:rPr>
              <a:t>();</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pPr lvl="1"/>
            <a:r>
              <a:rPr lang="en-US" sz="1400" dirty="0" err="1">
                <a:solidFill>
                  <a:srgbClr val="2B91AF"/>
                </a:solidFill>
                <a:latin typeface="+mn-lt"/>
              </a:rPr>
              <a:t>Console</a:t>
            </a:r>
            <a:r>
              <a:rPr lang="en-US" sz="1400" dirty="0" err="1">
                <a:solidFill>
                  <a:srgbClr val="000000"/>
                </a:solidFill>
                <a:latin typeface="+mn-lt"/>
              </a:rPr>
              <a:t>.WriteLine</a:t>
            </a:r>
            <a:r>
              <a:rPr lang="en-US" sz="1400" dirty="0">
                <a:solidFill>
                  <a:srgbClr val="000000"/>
                </a:solidFill>
                <a:latin typeface="+mn-lt"/>
              </a:rPr>
              <a:t>(add());</a:t>
            </a:r>
          </a:p>
          <a:p>
            <a:r>
              <a:rPr lang="en-US" sz="1400" dirty="0">
                <a:solidFill>
                  <a:srgbClr val="000000"/>
                </a:solidFill>
                <a:latin typeface="+mn-lt"/>
              </a:rPr>
              <a:t>}</a:t>
            </a:r>
          </a:p>
        </p:txBody>
      </p:sp>
      <p:sp>
        <p:nvSpPr>
          <p:cNvPr id="7173" name="Text Box 5"/>
          <p:cNvSpPr txBox="1">
            <a:spLocks noChangeArrowheads="1"/>
          </p:cNvSpPr>
          <p:nvPr/>
        </p:nvSpPr>
        <p:spPr bwMode="auto">
          <a:xfrm>
            <a:off x="6705600" y="4800600"/>
            <a:ext cx="281144" cy="1387176"/>
          </a:xfrm>
          <a:prstGeom prst="rect">
            <a:avLst/>
          </a:prstGeom>
          <a:solidFill>
            <a:srgbClr val="FFFF99"/>
          </a:solidFill>
          <a:ln w="9525">
            <a:noFill/>
            <a:miter lim="800000"/>
            <a:headEnd/>
            <a:tailEnd/>
          </a:ln>
        </p:spPr>
        <p:txBody>
          <a:bodyPr wrap="none" lIns="90000" tIns="46800" rIns="90000" bIns="46800">
            <a:spAutoFit/>
          </a:bodyPr>
          <a:lstStyle/>
          <a:p>
            <a:pPr>
              <a:tabLst>
                <a:tab pos="185738" algn="l"/>
                <a:tab pos="384175" algn="l"/>
              </a:tabLst>
            </a:pPr>
            <a:r>
              <a:rPr lang="en-US" sz="1400" dirty="0"/>
              <a:t>1</a:t>
            </a:r>
          </a:p>
          <a:p>
            <a:pPr>
              <a:tabLst>
                <a:tab pos="185738" algn="l"/>
                <a:tab pos="384175" algn="l"/>
              </a:tabLst>
            </a:pPr>
            <a:r>
              <a:rPr lang="en-US" sz="1400" dirty="0"/>
              <a:t>2</a:t>
            </a:r>
          </a:p>
          <a:p>
            <a:pPr>
              <a:tabLst>
                <a:tab pos="185738" algn="l"/>
                <a:tab pos="384175" algn="l"/>
              </a:tabLst>
            </a:pPr>
            <a:r>
              <a:rPr lang="en-US" sz="1400" dirty="0"/>
              <a:t>3</a:t>
            </a:r>
          </a:p>
          <a:p>
            <a:pPr>
              <a:tabLst>
                <a:tab pos="185738" algn="l"/>
                <a:tab pos="384175" algn="l"/>
              </a:tabLst>
            </a:pPr>
            <a:r>
              <a:rPr lang="en-US" sz="1400" dirty="0"/>
              <a:t>1</a:t>
            </a:r>
          </a:p>
          <a:p>
            <a:pPr>
              <a:tabLst>
                <a:tab pos="185738" algn="l"/>
                <a:tab pos="384175" algn="l"/>
              </a:tabLst>
            </a:pPr>
            <a:r>
              <a:rPr lang="en-US" sz="1400" dirty="0"/>
              <a:t>2</a:t>
            </a:r>
          </a:p>
          <a:p>
            <a:pPr>
              <a:tabLst>
                <a:tab pos="185738" algn="l"/>
                <a:tab pos="384175" algn="l"/>
              </a:tabLst>
            </a:pPr>
            <a:r>
              <a:rPr lang="en-US" sz="1400" dirty="0"/>
              <a:t>3</a:t>
            </a:r>
          </a:p>
        </p:txBody>
      </p:sp>
      <p:sp>
        <p:nvSpPr>
          <p:cNvPr id="7174" name="Text Box 6"/>
          <p:cNvSpPr txBox="1">
            <a:spLocks noChangeArrowheads="1"/>
          </p:cNvSpPr>
          <p:nvPr/>
        </p:nvSpPr>
        <p:spPr bwMode="auto">
          <a:xfrm>
            <a:off x="5791201" y="5257801"/>
            <a:ext cx="810135" cy="340735"/>
          </a:xfrm>
          <a:prstGeom prst="rect">
            <a:avLst/>
          </a:prstGeom>
          <a:noFill/>
          <a:ln w="9525">
            <a:noFill/>
            <a:miter lim="800000"/>
            <a:headEnd/>
            <a:tailEnd/>
          </a:ln>
        </p:spPr>
        <p:txBody>
          <a:bodyPr wrap="none" lIns="90000" tIns="46800" rIns="90000" bIns="46800">
            <a:spAutoFit/>
          </a:bodyPr>
          <a:lstStyle/>
          <a:p>
            <a:r>
              <a:rPr lang="en-US" sz="1600" dirty="0">
                <a:latin typeface="Times New Roman" pitchFamily="18" charset="0"/>
              </a:rPr>
              <a:t>Output:</a:t>
            </a:r>
          </a:p>
        </p:txBody>
      </p:sp>
      <p:grpSp>
        <p:nvGrpSpPr>
          <p:cNvPr id="2" name="Group 7"/>
          <p:cNvGrpSpPr>
            <a:grpSpLocks/>
          </p:cNvGrpSpPr>
          <p:nvPr/>
        </p:nvGrpSpPr>
        <p:grpSpPr bwMode="auto">
          <a:xfrm>
            <a:off x="5845175" y="3265486"/>
            <a:ext cx="3417888" cy="863600"/>
            <a:chOff x="2722" y="2057"/>
            <a:chExt cx="2153" cy="544"/>
          </a:xfrm>
        </p:grpSpPr>
        <p:sp>
          <p:nvSpPr>
            <p:cNvPr id="7180" name="Rectangle 8"/>
            <p:cNvSpPr>
              <a:spLocks noChangeArrowheads="1"/>
            </p:cNvSpPr>
            <p:nvPr/>
          </p:nvSpPr>
          <p:spPr bwMode="auto">
            <a:xfrm>
              <a:off x="3583" y="2057"/>
              <a:ext cx="309" cy="234"/>
            </a:xfrm>
            <a:prstGeom prst="rect">
              <a:avLst/>
            </a:prstGeom>
            <a:solidFill>
              <a:srgbClr val="FFFF99"/>
            </a:solidFill>
            <a:ln w="9525">
              <a:solidFill>
                <a:schemeClr val="tx1"/>
              </a:solidFill>
              <a:miter lim="800000"/>
              <a:headEnd/>
              <a:tailEnd/>
            </a:ln>
          </p:spPr>
          <p:txBody>
            <a:bodyPr lIns="90000" tIns="46800" rIns="90000" bIns="46800" anchor="ctr">
              <a:spAutoFit/>
            </a:bodyPr>
            <a:lstStyle/>
            <a:p>
              <a:pPr eaLnBrk="1" hangingPunct="1"/>
              <a:endParaRPr lang="en-US"/>
            </a:p>
          </p:txBody>
        </p:sp>
        <p:sp>
          <p:nvSpPr>
            <p:cNvPr id="7181" name="Text Box 9"/>
            <p:cNvSpPr txBox="1">
              <a:spLocks noChangeArrowheads="1"/>
            </p:cNvSpPr>
            <p:nvPr/>
          </p:nvSpPr>
          <p:spPr bwMode="auto">
            <a:xfrm>
              <a:off x="3587" y="2394"/>
              <a:ext cx="777" cy="198"/>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wrap="none" lIns="90000" tIns="46800" rIns="90000" bIns="46800">
              <a:spAutoFit/>
            </a:bodyPr>
            <a:lstStyle/>
            <a:p>
              <a:pPr>
                <a:tabLst>
                  <a:tab pos="185738" algn="l"/>
                  <a:tab pos="384175" algn="l"/>
                </a:tabLst>
              </a:pPr>
              <a:r>
                <a:rPr lang="en-US" sz="1400" dirty="0"/>
                <a:t>x++; return x;</a:t>
              </a:r>
            </a:p>
          </p:txBody>
        </p:sp>
        <p:sp>
          <p:nvSpPr>
            <p:cNvPr id="7182" name="Text Box 10"/>
            <p:cNvSpPr txBox="1">
              <a:spLocks noChangeArrowheads="1"/>
            </p:cNvSpPr>
            <p:nvPr/>
          </p:nvSpPr>
          <p:spPr bwMode="auto">
            <a:xfrm>
              <a:off x="3660" y="2087"/>
              <a:ext cx="167" cy="195"/>
            </a:xfrm>
            <a:prstGeom prst="rect">
              <a:avLst/>
            </a:prstGeom>
            <a:noFill/>
            <a:ln w="9525">
              <a:noFill/>
              <a:miter lim="800000"/>
              <a:headEnd/>
              <a:tailEnd/>
            </a:ln>
          </p:spPr>
          <p:txBody>
            <a:bodyPr lIns="90000" tIns="46800" rIns="90000" bIns="46800">
              <a:spAutoFit/>
            </a:bodyPr>
            <a:lstStyle/>
            <a:p>
              <a:pPr>
                <a:tabLst>
                  <a:tab pos="185738" algn="l"/>
                  <a:tab pos="384175" algn="l"/>
                </a:tabLst>
              </a:pPr>
              <a:r>
                <a:rPr lang="en-US" sz="1400"/>
                <a:t>0</a:t>
              </a:r>
            </a:p>
          </p:txBody>
        </p:sp>
        <p:sp>
          <p:nvSpPr>
            <p:cNvPr id="7183" name="Line 11"/>
            <p:cNvSpPr>
              <a:spLocks noChangeShapeType="1"/>
            </p:cNvSpPr>
            <p:nvPr/>
          </p:nvSpPr>
          <p:spPr bwMode="auto">
            <a:xfrm flipH="1">
              <a:off x="3744" y="2337"/>
              <a:ext cx="0" cy="59"/>
            </a:xfrm>
            <a:prstGeom prst="line">
              <a:avLst/>
            </a:prstGeom>
            <a:noFill/>
            <a:ln w="9525">
              <a:solidFill>
                <a:schemeClr val="tx1"/>
              </a:solidFill>
              <a:round/>
              <a:headEnd/>
              <a:tailEnd/>
            </a:ln>
          </p:spPr>
          <p:txBody>
            <a:bodyPr lIns="90000" tIns="46800" rIns="90000" bIns="46800">
              <a:spAutoFit/>
            </a:bodyPr>
            <a:lstStyle/>
            <a:p>
              <a:endParaRPr lang="en-US"/>
            </a:p>
          </p:txBody>
        </p:sp>
        <p:sp>
          <p:nvSpPr>
            <p:cNvPr id="7184" name="Text Box 12"/>
            <p:cNvSpPr txBox="1">
              <a:spLocks noChangeArrowheads="1"/>
            </p:cNvSpPr>
            <p:nvPr/>
          </p:nvSpPr>
          <p:spPr bwMode="auto">
            <a:xfrm>
              <a:off x="2722" y="2078"/>
              <a:ext cx="836" cy="215"/>
            </a:xfrm>
            <a:prstGeom prst="rect">
              <a:avLst/>
            </a:prstGeom>
            <a:noFill/>
            <a:ln w="9525">
              <a:noFill/>
              <a:miter lim="800000"/>
              <a:headEnd/>
              <a:tailEnd/>
            </a:ln>
          </p:spPr>
          <p:txBody>
            <a:bodyPr wrap="none" lIns="90000" tIns="46800" rIns="90000" bIns="46800">
              <a:spAutoFit/>
            </a:bodyPr>
            <a:lstStyle/>
            <a:p>
              <a:r>
                <a:rPr lang="en-US" sz="1600" i="1">
                  <a:latin typeface="Times New Roman" pitchFamily="18" charset="0"/>
                </a:rPr>
                <a:t>dummy object</a:t>
              </a:r>
            </a:p>
          </p:txBody>
        </p:sp>
        <p:sp>
          <p:nvSpPr>
            <p:cNvPr id="7185" name="Text Box 13"/>
            <p:cNvSpPr txBox="1">
              <a:spLocks noChangeArrowheads="1"/>
            </p:cNvSpPr>
            <p:nvPr/>
          </p:nvSpPr>
          <p:spPr bwMode="auto">
            <a:xfrm>
              <a:off x="2722" y="2386"/>
              <a:ext cx="554" cy="215"/>
            </a:xfrm>
            <a:prstGeom prst="rect">
              <a:avLst/>
            </a:prstGeom>
            <a:noFill/>
            <a:ln w="9525">
              <a:noFill/>
              <a:miter lim="800000"/>
              <a:headEnd/>
              <a:tailEnd/>
            </a:ln>
          </p:spPr>
          <p:txBody>
            <a:bodyPr wrap="none" lIns="90000" tIns="46800" rIns="90000" bIns="46800">
              <a:spAutoFit/>
            </a:bodyPr>
            <a:lstStyle/>
            <a:p>
              <a:r>
                <a:rPr lang="en-US" sz="1600" i="1">
                  <a:latin typeface="Times New Roman" pitchFamily="18" charset="0"/>
                </a:rPr>
                <a:t>delegate</a:t>
              </a:r>
            </a:p>
          </p:txBody>
        </p:sp>
        <p:sp>
          <p:nvSpPr>
            <p:cNvPr id="7186" name="AutoShape 14"/>
            <p:cNvSpPr>
              <a:spLocks/>
            </p:cNvSpPr>
            <p:nvPr/>
          </p:nvSpPr>
          <p:spPr bwMode="auto">
            <a:xfrm>
              <a:off x="4502" y="2182"/>
              <a:ext cx="62" cy="261"/>
            </a:xfrm>
            <a:prstGeom prst="rightBrace">
              <a:avLst>
                <a:gd name="adj1" fmla="val 78495"/>
                <a:gd name="adj2" fmla="val 50000"/>
              </a:avLst>
            </a:prstGeom>
            <a:noFill/>
            <a:ln w="9525">
              <a:solidFill>
                <a:schemeClr val="tx1"/>
              </a:solidFill>
              <a:round/>
              <a:headEnd/>
              <a:tailEnd/>
            </a:ln>
          </p:spPr>
          <p:txBody>
            <a:bodyPr lIns="90000" tIns="46800" rIns="90000" bIns="46800" anchor="ctr">
              <a:spAutoFit/>
            </a:bodyPr>
            <a:lstStyle/>
            <a:p>
              <a:pPr eaLnBrk="1" hangingPunct="1"/>
              <a:endParaRPr lang="en-US"/>
            </a:p>
          </p:txBody>
        </p:sp>
        <p:sp>
          <p:nvSpPr>
            <p:cNvPr id="7187" name="Text Box 15"/>
            <p:cNvSpPr txBox="1">
              <a:spLocks noChangeArrowheads="1"/>
            </p:cNvSpPr>
            <p:nvPr/>
          </p:nvSpPr>
          <p:spPr bwMode="auto">
            <a:xfrm>
              <a:off x="4573" y="2218"/>
              <a:ext cx="302" cy="195"/>
            </a:xfrm>
            <a:prstGeom prst="rect">
              <a:avLst/>
            </a:prstGeom>
            <a:noFill/>
            <a:ln w="9525">
              <a:noFill/>
              <a:miter lim="800000"/>
              <a:headEnd/>
              <a:tailEnd/>
            </a:ln>
          </p:spPr>
          <p:txBody>
            <a:bodyPr wrap="none" lIns="90000" tIns="46800" rIns="90000" bIns="46800">
              <a:spAutoFit/>
            </a:bodyPr>
            <a:lstStyle/>
            <a:p>
              <a:r>
                <a:rPr lang="en-US" sz="1400"/>
                <a:t>add</a:t>
              </a:r>
            </a:p>
          </p:txBody>
        </p:sp>
      </p:grpSp>
      <p:sp>
        <p:nvSpPr>
          <p:cNvPr id="189456" name="Text Box 16"/>
          <p:cNvSpPr txBox="1">
            <a:spLocks noChangeArrowheads="1"/>
          </p:cNvSpPr>
          <p:nvPr/>
        </p:nvSpPr>
        <p:spPr bwMode="auto">
          <a:xfrm>
            <a:off x="7319963" y="3298825"/>
            <a:ext cx="281144" cy="309958"/>
          </a:xfrm>
          <a:prstGeom prst="rect">
            <a:avLst/>
          </a:prstGeom>
          <a:solidFill>
            <a:srgbClr val="FFFF99"/>
          </a:solidFill>
          <a:ln w="9525">
            <a:noFill/>
            <a:miter lim="800000"/>
            <a:headEnd/>
            <a:tailEnd/>
          </a:ln>
        </p:spPr>
        <p:txBody>
          <a:bodyPr wrap="none" lIns="90000" tIns="46800" rIns="90000" bIns="46800">
            <a:spAutoFit/>
          </a:bodyPr>
          <a:lstStyle/>
          <a:p>
            <a:pPr>
              <a:tabLst>
                <a:tab pos="185738" algn="l"/>
                <a:tab pos="384175" algn="l"/>
              </a:tabLst>
            </a:pPr>
            <a:r>
              <a:rPr lang="en-US" sz="1400"/>
              <a:t>1</a:t>
            </a:r>
          </a:p>
        </p:txBody>
      </p:sp>
      <p:sp>
        <p:nvSpPr>
          <p:cNvPr id="189457" name="Text Box 17"/>
          <p:cNvSpPr txBox="1">
            <a:spLocks noChangeArrowheads="1"/>
          </p:cNvSpPr>
          <p:nvPr/>
        </p:nvSpPr>
        <p:spPr bwMode="auto">
          <a:xfrm>
            <a:off x="7316788" y="3298825"/>
            <a:ext cx="281144" cy="309958"/>
          </a:xfrm>
          <a:prstGeom prst="rect">
            <a:avLst/>
          </a:prstGeom>
          <a:solidFill>
            <a:srgbClr val="FFFF99"/>
          </a:solidFill>
          <a:ln w="9525">
            <a:noFill/>
            <a:miter lim="800000"/>
            <a:headEnd/>
            <a:tailEnd/>
          </a:ln>
        </p:spPr>
        <p:txBody>
          <a:bodyPr wrap="none" lIns="90000" tIns="46800" rIns="90000" bIns="46800">
            <a:spAutoFit/>
          </a:bodyPr>
          <a:lstStyle/>
          <a:p>
            <a:pPr>
              <a:tabLst>
                <a:tab pos="185738" algn="l"/>
                <a:tab pos="384175" algn="l"/>
              </a:tabLst>
            </a:pPr>
            <a:r>
              <a:rPr lang="en-US" sz="1400"/>
              <a:t>2</a:t>
            </a:r>
          </a:p>
        </p:txBody>
      </p:sp>
      <p:sp>
        <p:nvSpPr>
          <p:cNvPr id="189458" name="Text Box 18"/>
          <p:cNvSpPr txBox="1">
            <a:spLocks noChangeArrowheads="1"/>
          </p:cNvSpPr>
          <p:nvPr/>
        </p:nvSpPr>
        <p:spPr bwMode="auto">
          <a:xfrm>
            <a:off x="7316788" y="3298825"/>
            <a:ext cx="281144" cy="309958"/>
          </a:xfrm>
          <a:prstGeom prst="rect">
            <a:avLst/>
          </a:prstGeom>
          <a:solidFill>
            <a:srgbClr val="FFFF99"/>
          </a:solidFill>
          <a:ln w="9525">
            <a:noFill/>
            <a:miter lim="800000"/>
            <a:headEnd/>
            <a:tailEnd/>
          </a:ln>
        </p:spPr>
        <p:txBody>
          <a:bodyPr wrap="none" lIns="90000" tIns="46800" rIns="90000" bIns="46800">
            <a:spAutoFit/>
          </a:bodyPr>
          <a:lstStyle/>
          <a:p>
            <a:pPr>
              <a:tabLst>
                <a:tab pos="185738" algn="l"/>
                <a:tab pos="384175" algn="l"/>
              </a:tabLst>
            </a:pPr>
            <a:r>
              <a:rPr lang="en-US" sz="1400" dirty="0"/>
              <a:t>3</a:t>
            </a:r>
          </a:p>
        </p:txBody>
      </p:sp>
      <p:sp>
        <p:nvSpPr>
          <p:cNvPr id="189459" name="Text Box 19"/>
          <p:cNvSpPr txBox="1">
            <a:spLocks noChangeArrowheads="1"/>
          </p:cNvSpPr>
          <p:nvPr/>
        </p:nvSpPr>
        <p:spPr bwMode="auto">
          <a:xfrm>
            <a:off x="5486401" y="4343401"/>
            <a:ext cx="4633297" cy="340735"/>
          </a:xfrm>
          <a:prstGeom prst="rect">
            <a:avLst/>
          </a:prstGeom>
          <a:noFill/>
          <a:ln w="9525">
            <a:noFill/>
            <a:miter lim="800000"/>
            <a:headEnd/>
            <a:tailEnd/>
          </a:ln>
        </p:spPr>
        <p:txBody>
          <a:bodyPr wrap="none" lIns="90000" tIns="46800" rIns="90000" bIns="46800">
            <a:spAutoFit/>
          </a:bodyPr>
          <a:lstStyle/>
          <a:p>
            <a:r>
              <a:rPr lang="en-US" sz="1600">
                <a:latin typeface="Times New Roman" pitchFamily="18" charset="0"/>
              </a:rPr>
              <a:t>The dummy object lives as long as the delegate object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94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94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94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9459"/>
                                        </p:tgtEl>
                                        <p:attrNameLst>
                                          <p:attrName>style.visibility</p:attrName>
                                        </p:attrNameLst>
                                      </p:cBhvr>
                                      <p:to>
                                        <p:strVal val="visible"/>
                                      </p:to>
                                    </p:se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7174">
                                            <p:txEl>
                                              <p:pRg st="0" end="0"/>
                                            </p:txEl>
                                          </p:spTgt>
                                        </p:tgtEl>
                                        <p:attrNameLst>
                                          <p:attrName>style.visibility</p:attrName>
                                        </p:attrNameLst>
                                      </p:cBhvr>
                                      <p:to>
                                        <p:strVal val="visible"/>
                                      </p:to>
                                    </p:set>
                                    <p:animEffect transition="in" filter="fade">
                                      <p:cBhvr>
                                        <p:cTn id="26" dur="2000"/>
                                        <p:tgtEl>
                                          <p:spTgt spid="7174">
                                            <p:txEl>
                                              <p:pRg st="0" end="0"/>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173">
                                            <p:bg/>
                                          </p:spTgt>
                                        </p:tgtEl>
                                        <p:attrNameLst>
                                          <p:attrName>style.visibility</p:attrName>
                                        </p:attrNameLst>
                                      </p:cBhvr>
                                      <p:to>
                                        <p:strVal val="visible"/>
                                      </p:to>
                                    </p:set>
                                    <p:animEffect transition="in" filter="fade">
                                      <p:cBhvr>
                                        <p:cTn id="29" dur="2000"/>
                                        <p:tgtEl>
                                          <p:spTgt spid="7173">
                                            <p:bg/>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173">
                                            <p:txEl>
                                              <p:pRg st="0" end="0"/>
                                            </p:txEl>
                                          </p:spTgt>
                                        </p:tgtEl>
                                        <p:attrNameLst>
                                          <p:attrName>style.visibility</p:attrName>
                                        </p:attrNameLst>
                                      </p:cBhvr>
                                      <p:to>
                                        <p:strVal val="visible"/>
                                      </p:to>
                                    </p:set>
                                    <p:animEffect transition="in" filter="fade">
                                      <p:cBhvr>
                                        <p:cTn id="32" dur="2000"/>
                                        <p:tgtEl>
                                          <p:spTgt spid="7173">
                                            <p:txEl>
                                              <p:pRg st="0" end="0"/>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173">
                                            <p:txEl>
                                              <p:pRg st="1" end="1"/>
                                            </p:txEl>
                                          </p:spTgt>
                                        </p:tgtEl>
                                        <p:attrNameLst>
                                          <p:attrName>style.visibility</p:attrName>
                                        </p:attrNameLst>
                                      </p:cBhvr>
                                      <p:to>
                                        <p:strVal val="visible"/>
                                      </p:to>
                                    </p:set>
                                    <p:animEffect transition="in" filter="fade">
                                      <p:cBhvr>
                                        <p:cTn id="35" dur="2000"/>
                                        <p:tgtEl>
                                          <p:spTgt spid="7173">
                                            <p:txEl>
                                              <p:pRg st="1" end="1"/>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173">
                                            <p:txEl>
                                              <p:pRg st="2" end="2"/>
                                            </p:txEl>
                                          </p:spTgt>
                                        </p:tgtEl>
                                        <p:attrNameLst>
                                          <p:attrName>style.visibility</p:attrName>
                                        </p:attrNameLst>
                                      </p:cBhvr>
                                      <p:to>
                                        <p:strVal val="visible"/>
                                      </p:to>
                                    </p:set>
                                    <p:animEffect transition="in" filter="fade">
                                      <p:cBhvr>
                                        <p:cTn id="38" dur="2000"/>
                                        <p:tgtEl>
                                          <p:spTgt spid="7173">
                                            <p:txEl>
                                              <p:pRg st="2" end="2"/>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173">
                                            <p:txEl>
                                              <p:pRg st="3" end="3"/>
                                            </p:txEl>
                                          </p:spTgt>
                                        </p:tgtEl>
                                        <p:attrNameLst>
                                          <p:attrName>style.visibility</p:attrName>
                                        </p:attrNameLst>
                                      </p:cBhvr>
                                      <p:to>
                                        <p:strVal val="visible"/>
                                      </p:to>
                                    </p:set>
                                    <p:animEffect transition="in" filter="fade">
                                      <p:cBhvr>
                                        <p:cTn id="41" dur="2000"/>
                                        <p:tgtEl>
                                          <p:spTgt spid="7173">
                                            <p:txEl>
                                              <p:pRg st="3" end="3"/>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7173">
                                            <p:txEl>
                                              <p:pRg st="4" end="4"/>
                                            </p:txEl>
                                          </p:spTgt>
                                        </p:tgtEl>
                                        <p:attrNameLst>
                                          <p:attrName>style.visibility</p:attrName>
                                        </p:attrNameLst>
                                      </p:cBhvr>
                                      <p:to>
                                        <p:strVal val="visible"/>
                                      </p:to>
                                    </p:set>
                                    <p:animEffect transition="in" filter="fade">
                                      <p:cBhvr>
                                        <p:cTn id="44" dur="2000"/>
                                        <p:tgtEl>
                                          <p:spTgt spid="7173">
                                            <p:txEl>
                                              <p:pRg st="4" end="4"/>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173">
                                            <p:txEl>
                                              <p:pRg st="5" end="5"/>
                                            </p:txEl>
                                          </p:spTgt>
                                        </p:tgtEl>
                                        <p:attrNameLst>
                                          <p:attrName>style.visibility</p:attrName>
                                        </p:attrNameLst>
                                      </p:cBhvr>
                                      <p:to>
                                        <p:strVal val="visible"/>
                                      </p:to>
                                    </p:set>
                                    <p:animEffect transition="in" filter="fade">
                                      <p:cBhvr>
                                        <p:cTn id="47" dur="2000"/>
                                        <p:tgtEl>
                                          <p:spTgt spid="717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allAtOnce" animBg="1"/>
      <p:bldP spid="7174" grpId="0" build="allAtOnce"/>
      <p:bldP spid="189456" grpId="0" animBg="1" autoUpdateAnimBg="0"/>
      <p:bldP spid="189457" grpId="0" animBg="1" autoUpdateAnimBg="0"/>
      <p:bldP spid="189458" grpId="0" animBg="1" autoUpdateAnimBg="0"/>
      <p:bldP spid="189459"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p:txBody>
          <a:bodyPr anchor="ctr"/>
          <a:lstStyle/>
          <a:p>
            <a:pPr eaLnBrk="1" hangingPunct="1"/>
            <a:r>
              <a:rPr lang="en-US" sz="4000" dirty="0"/>
              <a:t>Anonymous Method Example</a:t>
            </a:r>
            <a:endParaRPr lang="cs-CZ" sz="4000" dirty="0"/>
          </a:p>
        </p:txBody>
      </p:sp>
      <p:sp>
        <p:nvSpPr>
          <p:cNvPr id="8195" name="Rectangle 4"/>
          <p:cNvSpPr>
            <a:spLocks noGrp="1" noChangeArrowheads="1"/>
          </p:cNvSpPr>
          <p:nvPr>
            <p:ph idx="1"/>
          </p:nvPr>
        </p:nvSpPr>
        <p:spPr/>
        <p:txBody>
          <a:bodyPr/>
          <a:lstStyle/>
          <a:p>
            <a:pPr>
              <a:buNone/>
            </a:pPr>
            <a:r>
              <a:rPr lang="en-US" sz="1400" dirty="0">
                <a:solidFill>
                  <a:srgbClr val="0000FF"/>
                </a:solidFill>
              </a:rPr>
              <a:t>delegate</a:t>
            </a:r>
            <a:r>
              <a:rPr lang="en-US" sz="1400" dirty="0">
                <a:solidFill>
                  <a:srgbClr val="000000"/>
                </a:solidFill>
              </a:rPr>
              <a:t> </a:t>
            </a:r>
            <a:r>
              <a:rPr lang="en-US" sz="1400" dirty="0">
                <a:solidFill>
                  <a:srgbClr val="0000FF"/>
                </a:solidFill>
              </a:rPr>
              <a:t>void</a:t>
            </a:r>
            <a:r>
              <a:rPr lang="en-US" sz="1400" dirty="0">
                <a:solidFill>
                  <a:srgbClr val="000000"/>
                </a:solidFill>
              </a:rPr>
              <a:t> </a:t>
            </a:r>
            <a:r>
              <a:rPr lang="en-US" sz="1400" dirty="0" err="1">
                <a:solidFill>
                  <a:srgbClr val="2B91AF"/>
                </a:solidFill>
              </a:rPr>
              <a:t>MyDelegate</a:t>
            </a:r>
            <a:r>
              <a:rPr lang="en-US" sz="1400" dirty="0">
                <a:solidFill>
                  <a:srgbClr val="000000"/>
                </a:solidFill>
              </a:rPr>
              <a:t>();</a:t>
            </a:r>
          </a:p>
          <a:p>
            <a:pPr>
              <a:buNone/>
            </a:pPr>
            <a:r>
              <a:rPr lang="en-US" sz="1400" dirty="0">
                <a:solidFill>
                  <a:srgbClr val="0000FF"/>
                </a:solidFill>
              </a:rPr>
              <a:t>class</a:t>
            </a:r>
            <a:r>
              <a:rPr lang="en-US" sz="1400" dirty="0">
                <a:solidFill>
                  <a:srgbClr val="000000"/>
                </a:solidFill>
              </a:rPr>
              <a:t> </a:t>
            </a:r>
            <a:r>
              <a:rPr lang="en-US" sz="1400" dirty="0">
                <a:solidFill>
                  <a:srgbClr val="2B91AF"/>
                </a:solidFill>
              </a:rPr>
              <a:t>Program</a:t>
            </a:r>
            <a:r>
              <a:rPr lang="en-US" sz="1400" dirty="0">
                <a:solidFill>
                  <a:srgbClr val="000000"/>
                </a:solidFill>
              </a:rPr>
              <a:t> {</a:t>
            </a:r>
          </a:p>
          <a:p>
            <a:pPr>
              <a:buNone/>
            </a:pPr>
            <a:r>
              <a:rPr lang="en-US" sz="1400" dirty="0">
                <a:solidFill>
                  <a:srgbClr val="000000"/>
                </a:solidFill>
              </a:rPr>
              <a:t>    </a:t>
            </a:r>
            <a:r>
              <a:rPr lang="en-US" sz="1400" dirty="0">
                <a:solidFill>
                  <a:srgbClr val="0000FF"/>
                </a:solidFill>
              </a:rPr>
              <a:t>static</a:t>
            </a:r>
            <a:r>
              <a:rPr lang="en-US" sz="1400" dirty="0">
                <a:solidFill>
                  <a:srgbClr val="000000"/>
                </a:solidFill>
              </a:rPr>
              <a:t> </a:t>
            </a:r>
            <a:r>
              <a:rPr lang="en-US" sz="1400" dirty="0" err="1">
                <a:solidFill>
                  <a:srgbClr val="2B91AF"/>
                </a:solidFill>
              </a:rPr>
              <a:t>MyDelegate</a:t>
            </a:r>
            <a:r>
              <a:rPr lang="en-US" sz="1400" dirty="0">
                <a:solidFill>
                  <a:srgbClr val="000000"/>
                </a:solidFill>
              </a:rPr>
              <a:t> </a:t>
            </a:r>
            <a:r>
              <a:rPr lang="en-US" sz="1400" dirty="0" err="1">
                <a:solidFill>
                  <a:srgbClr val="000000"/>
                </a:solidFill>
              </a:rPr>
              <a:t>Foo</a:t>
            </a:r>
            <a:r>
              <a:rPr lang="en-US" sz="1400" dirty="0">
                <a:solidFill>
                  <a:srgbClr val="000000"/>
                </a:solidFill>
              </a:rPr>
              <a:t>() {</a:t>
            </a:r>
          </a:p>
          <a:p>
            <a:pPr>
              <a:buNone/>
            </a:pPr>
            <a:r>
              <a:rPr lang="en-US" sz="1400" dirty="0">
                <a:solidFill>
                  <a:srgbClr val="000000"/>
                </a:solidFill>
              </a:rPr>
              <a:t>        </a:t>
            </a:r>
            <a:r>
              <a:rPr lang="en-US" sz="1400" dirty="0" err="1">
                <a:solidFill>
                  <a:srgbClr val="0000FF"/>
                </a:solidFill>
              </a:rPr>
              <a:t>int</a:t>
            </a:r>
            <a:r>
              <a:rPr lang="en-US" sz="1400" dirty="0">
                <a:solidFill>
                  <a:srgbClr val="000000"/>
                </a:solidFill>
              </a:rPr>
              <a:t> x = 1;</a:t>
            </a:r>
          </a:p>
          <a:p>
            <a:pPr>
              <a:buNone/>
            </a:pPr>
            <a:r>
              <a:rPr lang="en-US" sz="1400" dirty="0">
                <a:solidFill>
                  <a:srgbClr val="000000"/>
                </a:solidFill>
              </a:rPr>
              <a:t>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a:t>
            </a:r>
            <a:r>
              <a:rPr lang="en-US" sz="1400" dirty="0" err="1">
                <a:solidFill>
                  <a:srgbClr val="A31515"/>
                </a:solidFill>
              </a:rPr>
              <a:t>Foo</a:t>
            </a:r>
            <a:r>
              <a:rPr lang="en-US" sz="1400" dirty="0">
                <a:solidFill>
                  <a:srgbClr val="A31515"/>
                </a:solidFill>
              </a:rPr>
              <a:t>: x = {0}"</a:t>
            </a:r>
            <a:r>
              <a:rPr lang="en-US" sz="1400" dirty="0">
                <a:solidFill>
                  <a:srgbClr val="000000"/>
                </a:solidFill>
              </a:rPr>
              <a:t>, x);</a:t>
            </a:r>
          </a:p>
          <a:p>
            <a:pPr>
              <a:buNone/>
            </a:pPr>
            <a:r>
              <a:rPr lang="en-US" sz="1400" dirty="0">
                <a:solidFill>
                  <a:srgbClr val="000000"/>
                </a:solidFill>
              </a:rPr>
              <a:t>        </a:t>
            </a:r>
            <a:r>
              <a:rPr lang="en-US" sz="1400" dirty="0" err="1">
                <a:solidFill>
                  <a:srgbClr val="2B91AF"/>
                </a:solidFill>
              </a:rPr>
              <a:t>MyDelegate</a:t>
            </a:r>
            <a:r>
              <a:rPr lang="en-US" sz="1400" dirty="0">
                <a:solidFill>
                  <a:srgbClr val="000000"/>
                </a:solidFill>
              </a:rPr>
              <a:t> d = </a:t>
            </a:r>
            <a:r>
              <a:rPr lang="en-US" sz="1400" dirty="0">
                <a:solidFill>
                  <a:srgbClr val="0000FF"/>
                </a:solidFill>
              </a:rPr>
              <a:t>delegate</a:t>
            </a:r>
            <a:r>
              <a:rPr lang="en-US" sz="1400" dirty="0">
                <a:solidFill>
                  <a:srgbClr val="000000"/>
                </a:solidFill>
              </a:rPr>
              <a:t> { x++;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"delegate: x = {0}"</a:t>
            </a:r>
            <a:r>
              <a:rPr lang="en-US" sz="1400" dirty="0">
                <a:solidFill>
                  <a:srgbClr val="000000"/>
                </a:solidFill>
              </a:rPr>
              <a:t>, x); };</a:t>
            </a:r>
          </a:p>
          <a:p>
            <a:pPr>
              <a:buNone/>
            </a:pPr>
            <a:r>
              <a:rPr lang="en-US" sz="1400" dirty="0">
                <a:solidFill>
                  <a:srgbClr val="000000"/>
                </a:solidFill>
              </a:rPr>
              <a:t>        d();  d();</a:t>
            </a:r>
          </a:p>
          <a:p>
            <a:pPr>
              <a:buNone/>
            </a:pPr>
            <a:r>
              <a:rPr lang="en-US" sz="1400" dirty="0">
                <a:solidFill>
                  <a:srgbClr val="000000"/>
                </a:solidFill>
              </a:rPr>
              <a:t>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a:t>
            </a:r>
            <a:r>
              <a:rPr lang="en-US" sz="1400" dirty="0" err="1">
                <a:solidFill>
                  <a:srgbClr val="A31515"/>
                </a:solidFill>
              </a:rPr>
              <a:t>Foo</a:t>
            </a:r>
            <a:r>
              <a:rPr lang="en-US" sz="1400" dirty="0">
                <a:solidFill>
                  <a:srgbClr val="A31515"/>
                </a:solidFill>
              </a:rPr>
              <a:t>: x = {0}"</a:t>
            </a:r>
            <a:r>
              <a:rPr lang="en-US" sz="1400" dirty="0">
                <a:solidFill>
                  <a:srgbClr val="000000"/>
                </a:solidFill>
              </a:rPr>
              <a:t>, x);</a:t>
            </a:r>
          </a:p>
          <a:p>
            <a:pPr>
              <a:buNone/>
            </a:pPr>
            <a:r>
              <a:rPr lang="en-US" sz="1400" dirty="0">
                <a:solidFill>
                  <a:srgbClr val="000000"/>
                </a:solidFill>
              </a:rPr>
              <a:t>        </a:t>
            </a:r>
            <a:r>
              <a:rPr lang="en-US" sz="1400" dirty="0" err="1">
                <a:solidFill>
                  <a:srgbClr val="2B91AF"/>
                </a:solidFill>
              </a:rPr>
              <a:t>MyDelegate</a:t>
            </a:r>
            <a:r>
              <a:rPr lang="en-US" sz="1400" dirty="0">
                <a:solidFill>
                  <a:srgbClr val="000000"/>
                </a:solidFill>
              </a:rPr>
              <a:t> d2 = </a:t>
            </a:r>
            <a:r>
              <a:rPr lang="en-US" sz="1400" dirty="0">
                <a:solidFill>
                  <a:srgbClr val="0000FF"/>
                </a:solidFill>
              </a:rPr>
              <a:t>delegate</a:t>
            </a:r>
            <a:r>
              <a:rPr lang="en-US" sz="1400" dirty="0">
                <a:solidFill>
                  <a:srgbClr val="000000"/>
                </a:solidFill>
              </a:rPr>
              <a:t> { x += 10;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"second delegate: x = {0}"</a:t>
            </a:r>
            <a:r>
              <a:rPr lang="en-US" sz="1400" dirty="0">
                <a:solidFill>
                  <a:srgbClr val="000000"/>
                </a:solidFill>
              </a:rPr>
              <a:t>, x); };</a:t>
            </a:r>
          </a:p>
          <a:p>
            <a:pPr>
              <a:buNone/>
            </a:pPr>
            <a:r>
              <a:rPr lang="en-US" sz="1400" dirty="0">
                <a:solidFill>
                  <a:srgbClr val="000000"/>
                </a:solidFill>
              </a:rPr>
              <a:t>        d2();  d();</a:t>
            </a:r>
          </a:p>
          <a:p>
            <a:pPr>
              <a:buNone/>
            </a:pPr>
            <a:r>
              <a:rPr lang="en-US" sz="1400" dirty="0">
                <a:solidFill>
                  <a:srgbClr val="000000"/>
                </a:solidFill>
              </a:rPr>
              <a:t>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a:t>
            </a:r>
            <a:r>
              <a:rPr lang="en-US" sz="1400" dirty="0" err="1">
                <a:solidFill>
                  <a:srgbClr val="A31515"/>
                </a:solidFill>
              </a:rPr>
              <a:t>Foo</a:t>
            </a:r>
            <a:r>
              <a:rPr lang="en-US" sz="1400" dirty="0">
                <a:solidFill>
                  <a:srgbClr val="A31515"/>
                </a:solidFill>
              </a:rPr>
              <a:t>: x = {0}"</a:t>
            </a:r>
            <a:r>
              <a:rPr lang="en-US" sz="1400" dirty="0">
                <a:solidFill>
                  <a:srgbClr val="000000"/>
                </a:solidFill>
              </a:rPr>
              <a:t>, x);</a:t>
            </a:r>
          </a:p>
          <a:p>
            <a:pPr>
              <a:buNone/>
            </a:pPr>
            <a:r>
              <a:rPr lang="en-US" sz="1400" dirty="0">
                <a:solidFill>
                  <a:srgbClr val="000000"/>
                </a:solidFill>
              </a:rPr>
              <a:t>        </a:t>
            </a:r>
            <a:r>
              <a:rPr lang="en-US" sz="1400" dirty="0">
                <a:solidFill>
                  <a:srgbClr val="0000FF"/>
                </a:solidFill>
              </a:rPr>
              <a:t>return</a:t>
            </a:r>
            <a:r>
              <a:rPr lang="en-US" sz="1400" dirty="0">
                <a:solidFill>
                  <a:srgbClr val="000000"/>
                </a:solidFill>
              </a:rPr>
              <a:t> d2;</a:t>
            </a:r>
          </a:p>
          <a:p>
            <a:pPr>
              <a:buNone/>
            </a:pPr>
            <a:r>
              <a:rPr lang="en-US" sz="1400" dirty="0">
                <a:solidFill>
                  <a:srgbClr val="000000"/>
                </a:solidFill>
              </a:rPr>
              <a:t>     }</a:t>
            </a:r>
          </a:p>
        </p:txBody>
      </p:sp>
      <p:sp>
        <p:nvSpPr>
          <p:cNvPr id="8196" name="Rectangle 5"/>
          <p:cNvSpPr>
            <a:spLocks noChangeArrowheads="1"/>
          </p:cNvSpPr>
          <p:nvPr/>
        </p:nvSpPr>
        <p:spPr bwMode="auto">
          <a:xfrm>
            <a:off x="7772400" y="3470276"/>
            <a:ext cx="2895600" cy="3387725"/>
          </a:xfrm>
          <a:prstGeom prst="rect">
            <a:avLst/>
          </a:prstGeom>
          <a:solidFill>
            <a:schemeClr val="tx1"/>
          </a:solidFill>
          <a:ln w="9525">
            <a:solidFill>
              <a:schemeClr val="tx1"/>
            </a:solidFill>
            <a:miter lim="800000"/>
            <a:headEnd/>
            <a:tailEnd/>
          </a:ln>
        </p:spPr>
        <p:txBody>
          <a:bodyPr lIns="90000" tIns="46800" rIns="90000" bIns="46800" anchor="ctr">
            <a:spAutoFit/>
          </a:bodyPr>
          <a:lstStyle/>
          <a:p>
            <a:r>
              <a:rPr lang="en-US" sz="1200" dirty="0">
                <a:solidFill>
                  <a:schemeClr val="bg1"/>
                </a:solidFill>
                <a:latin typeface="Courier New" pitchFamily="49" charset="0"/>
              </a:rPr>
              <a:t>--- </a:t>
            </a:r>
            <a:r>
              <a:rPr lang="en-US" sz="1200" noProof="1">
                <a:solidFill>
                  <a:schemeClr val="bg1"/>
                </a:solidFill>
                <a:latin typeface="Courier New" pitchFamily="49" charset="0"/>
              </a:rPr>
              <a:t>Main: Foo()();</a:t>
            </a:r>
          </a:p>
          <a:p>
            <a:r>
              <a:rPr lang="en-US" sz="1200" noProof="1">
                <a:solidFill>
                  <a:schemeClr val="bg1"/>
                </a:solidFill>
                <a:latin typeface="Courier New" pitchFamily="49" charset="0"/>
              </a:rPr>
              <a:t>Foo: x = 1</a:t>
            </a:r>
          </a:p>
          <a:p>
            <a:r>
              <a:rPr lang="en-US" sz="1200" noProof="1">
                <a:solidFill>
                  <a:schemeClr val="bg1"/>
                </a:solidFill>
                <a:latin typeface="Courier New" pitchFamily="49" charset="0"/>
              </a:rPr>
              <a:t>delegate: x = 2</a:t>
            </a:r>
          </a:p>
          <a:p>
            <a:r>
              <a:rPr lang="en-US" sz="1200" noProof="1">
                <a:solidFill>
                  <a:schemeClr val="bg1"/>
                </a:solidFill>
                <a:latin typeface="Courier New" pitchFamily="49" charset="0"/>
              </a:rPr>
              <a:t>delegate: x = 3</a:t>
            </a:r>
          </a:p>
          <a:p>
            <a:r>
              <a:rPr lang="en-US" sz="1200" noProof="1">
                <a:solidFill>
                  <a:schemeClr val="bg1"/>
                </a:solidFill>
                <a:latin typeface="Courier New" pitchFamily="49" charset="0"/>
              </a:rPr>
              <a:t>Foo: x = 3</a:t>
            </a:r>
          </a:p>
          <a:p>
            <a:r>
              <a:rPr lang="en-US" sz="1200" noProof="1">
                <a:solidFill>
                  <a:schemeClr val="bg1"/>
                </a:solidFill>
                <a:latin typeface="Courier New" pitchFamily="49" charset="0"/>
              </a:rPr>
              <a:t>second delegate: x = 13</a:t>
            </a:r>
          </a:p>
          <a:p>
            <a:r>
              <a:rPr lang="en-US" sz="1200" noProof="1">
                <a:solidFill>
                  <a:schemeClr val="bg1"/>
                </a:solidFill>
                <a:latin typeface="Courier New" pitchFamily="49" charset="0"/>
              </a:rPr>
              <a:t>delegate: x = 14</a:t>
            </a:r>
          </a:p>
          <a:p>
            <a:r>
              <a:rPr lang="en-US" sz="1200" noProof="1">
                <a:solidFill>
                  <a:schemeClr val="bg1"/>
                </a:solidFill>
                <a:latin typeface="Courier New" pitchFamily="49" charset="0"/>
              </a:rPr>
              <a:t>Foo: x = 14</a:t>
            </a:r>
          </a:p>
          <a:p>
            <a:r>
              <a:rPr lang="en-US" sz="1200" noProof="1">
                <a:solidFill>
                  <a:schemeClr val="bg1"/>
                </a:solidFill>
                <a:latin typeface="Courier New" pitchFamily="49" charset="0"/>
              </a:rPr>
              <a:t>second delegate: x = 24</a:t>
            </a:r>
          </a:p>
          <a:p>
            <a:r>
              <a:rPr lang="en-US" sz="1200" dirty="0">
                <a:solidFill>
                  <a:schemeClr val="bg1"/>
                </a:solidFill>
                <a:latin typeface="Courier New" pitchFamily="49" charset="0"/>
              </a:rPr>
              <a:t>--- </a:t>
            </a:r>
            <a:r>
              <a:rPr lang="en-US" sz="1200" noProof="1">
                <a:solidFill>
                  <a:schemeClr val="bg1"/>
                </a:solidFill>
                <a:latin typeface="Courier New" pitchFamily="49" charset="0"/>
              </a:rPr>
              <a:t>Main: Foo()();</a:t>
            </a:r>
          </a:p>
          <a:p>
            <a:r>
              <a:rPr lang="en-US" sz="1200" noProof="1">
                <a:solidFill>
                  <a:schemeClr val="bg1"/>
                </a:solidFill>
                <a:latin typeface="Courier New" pitchFamily="49" charset="0"/>
              </a:rPr>
              <a:t>Foo: x = 1</a:t>
            </a:r>
          </a:p>
          <a:p>
            <a:r>
              <a:rPr lang="en-US" sz="1200" noProof="1">
                <a:solidFill>
                  <a:schemeClr val="bg1"/>
                </a:solidFill>
                <a:latin typeface="Courier New" pitchFamily="49" charset="0"/>
              </a:rPr>
              <a:t>delegate: x = 2</a:t>
            </a:r>
          </a:p>
          <a:p>
            <a:r>
              <a:rPr lang="en-US" sz="1200" noProof="1">
                <a:solidFill>
                  <a:schemeClr val="bg1"/>
                </a:solidFill>
                <a:latin typeface="Courier New" pitchFamily="49" charset="0"/>
              </a:rPr>
              <a:t>delegate: x = 3</a:t>
            </a:r>
          </a:p>
          <a:p>
            <a:r>
              <a:rPr lang="en-US" sz="1200" noProof="1">
                <a:solidFill>
                  <a:schemeClr val="bg1"/>
                </a:solidFill>
                <a:latin typeface="Courier New" pitchFamily="49" charset="0"/>
              </a:rPr>
              <a:t>Foo: x = 3</a:t>
            </a:r>
          </a:p>
          <a:p>
            <a:r>
              <a:rPr lang="en-US" sz="1200" noProof="1">
                <a:solidFill>
                  <a:schemeClr val="bg1"/>
                </a:solidFill>
                <a:latin typeface="Courier New" pitchFamily="49" charset="0"/>
              </a:rPr>
              <a:t>second delegate: x = 13</a:t>
            </a:r>
          </a:p>
          <a:p>
            <a:r>
              <a:rPr lang="en-US" sz="1200" noProof="1">
                <a:solidFill>
                  <a:schemeClr val="bg1"/>
                </a:solidFill>
                <a:latin typeface="Courier New" pitchFamily="49" charset="0"/>
              </a:rPr>
              <a:t>delegate: x = 14</a:t>
            </a:r>
          </a:p>
          <a:p>
            <a:r>
              <a:rPr lang="en-US" sz="1200" noProof="1">
                <a:solidFill>
                  <a:schemeClr val="bg1"/>
                </a:solidFill>
                <a:latin typeface="Courier New" pitchFamily="49" charset="0"/>
              </a:rPr>
              <a:t>Foo: x = 14</a:t>
            </a:r>
          </a:p>
          <a:p>
            <a:r>
              <a:rPr lang="en-US" sz="1200" noProof="1">
                <a:solidFill>
                  <a:schemeClr val="bg1"/>
                </a:solidFill>
                <a:latin typeface="Courier New" pitchFamily="49" charset="0"/>
              </a:rPr>
              <a:t>second delegate: x = 24</a:t>
            </a:r>
          </a:p>
        </p:txBody>
      </p:sp>
      <p:sp>
        <p:nvSpPr>
          <p:cNvPr id="5" name="TextBox 4"/>
          <p:cNvSpPr txBox="1"/>
          <p:nvPr/>
        </p:nvSpPr>
        <p:spPr>
          <a:xfrm>
            <a:off x="3429001" y="4724400"/>
            <a:ext cx="3648691" cy="1815882"/>
          </a:xfrm>
          <a:prstGeom prst="rect">
            <a:avLst/>
          </a:prstGeom>
        </p:spPr>
        <p:style>
          <a:lnRef idx="1">
            <a:schemeClr val="accent5"/>
          </a:lnRef>
          <a:fillRef idx="3">
            <a:schemeClr val="accent5"/>
          </a:fillRef>
          <a:effectRef idx="2">
            <a:schemeClr val="accent5"/>
          </a:effectRef>
          <a:fontRef idx="minor">
            <a:schemeClr val="lt1"/>
          </a:fontRef>
        </p:style>
        <p:txBody>
          <a:bodyPr wrap="none" rtlCol="0">
            <a:spAutoFit/>
          </a:bodyPr>
          <a:lstStyle/>
          <a:p>
            <a:pPr>
              <a:buNone/>
            </a:pPr>
            <a:r>
              <a:rPr lang="en-US" sz="1400" dirty="0">
                <a:solidFill>
                  <a:srgbClr val="000000"/>
                </a:solidFill>
              </a:rPr>
              <a:t>     </a:t>
            </a:r>
            <a:r>
              <a:rPr lang="en-US" sz="1400" dirty="0">
                <a:solidFill>
                  <a:srgbClr val="0000FF"/>
                </a:solidFill>
              </a:rPr>
              <a:t>static</a:t>
            </a:r>
            <a:r>
              <a:rPr lang="en-US" sz="1400" dirty="0">
                <a:solidFill>
                  <a:srgbClr val="000000"/>
                </a:solidFill>
              </a:rPr>
              <a:t> </a:t>
            </a:r>
            <a:r>
              <a:rPr lang="en-US" sz="1400" dirty="0">
                <a:solidFill>
                  <a:srgbClr val="0000FF"/>
                </a:solidFill>
              </a:rPr>
              <a:t>void</a:t>
            </a:r>
            <a:r>
              <a:rPr lang="en-US" sz="1400" dirty="0">
                <a:solidFill>
                  <a:srgbClr val="000000"/>
                </a:solidFill>
              </a:rPr>
              <a:t> Main(</a:t>
            </a:r>
            <a:r>
              <a:rPr lang="en-US" sz="1400" dirty="0">
                <a:solidFill>
                  <a:srgbClr val="0000FF"/>
                </a:solidFill>
              </a:rPr>
              <a:t>string</a:t>
            </a:r>
            <a:r>
              <a:rPr lang="en-US" sz="1400" dirty="0">
                <a:solidFill>
                  <a:srgbClr val="000000"/>
                </a:solidFill>
              </a:rPr>
              <a:t>[] </a:t>
            </a:r>
            <a:r>
              <a:rPr lang="en-US" sz="1400" dirty="0" err="1">
                <a:solidFill>
                  <a:srgbClr val="000000"/>
                </a:solidFill>
              </a:rPr>
              <a:t>args</a:t>
            </a:r>
            <a:r>
              <a:rPr lang="en-US" sz="1400" dirty="0">
                <a:solidFill>
                  <a:srgbClr val="000000"/>
                </a:solidFill>
              </a:rPr>
              <a:t>) {</a:t>
            </a:r>
          </a:p>
          <a:p>
            <a:pPr>
              <a:buNone/>
            </a:pPr>
            <a:r>
              <a:rPr lang="en-US" sz="1400" dirty="0">
                <a:solidFill>
                  <a:srgbClr val="000000"/>
                </a:solidFill>
              </a:rPr>
              <a:t>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 Main: </a:t>
            </a:r>
            <a:r>
              <a:rPr lang="en-US" sz="1400" dirty="0" err="1">
                <a:solidFill>
                  <a:srgbClr val="A31515"/>
                </a:solidFill>
              </a:rPr>
              <a:t>Foo</a:t>
            </a:r>
            <a:r>
              <a:rPr lang="en-US" sz="1400" dirty="0">
                <a:solidFill>
                  <a:srgbClr val="A31515"/>
                </a:solidFill>
              </a:rPr>
              <a:t>()();"</a:t>
            </a:r>
            <a:r>
              <a:rPr lang="en-US" sz="1400" dirty="0">
                <a:solidFill>
                  <a:srgbClr val="000000"/>
                </a:solidFill>
              </a:rPr>
              <a:t>);</a:t>
            </a:r>
          </a:p>
          <a:p>
            <a:pPr>
              <a:buNone/>
            </a:pPr>
            <a:r>
              <a:rPr lang="en-US" sz="1400" dirty="0">
                <a:solidFill>
                  <a:srgbClr val="000000"/>
                </a:solidFill>
              </a:rPr>
              <a:t>        </a:t>
            </a:r>
            <a:r>
              <a:rPr lang="en-US" sz="1400" dirty="0" err="1">
                <a:solidFill>
                  <a:srgbClr val="000000"/>
                </a:solidFill>
              </a:rPr>
              <a:t>Foo</a:t>
            </a:r>
            <a:r>
              <a:rPr lang="en-US" sz="1400" dirty="0">
                <a:solidFill>
                  <a:srgbClr val="000000"/>
                </a:solidFill>
              </a:rPr>
              <a:t>()();</a:t>
            </a:r>
          </a:p>
          <a:p>
            <a:pPr>
              <a:buNone/>
            </a:pPr>
            <a:r>
              <a:rPr lang="en-US" sz="1400" dirty="0">
                <a:solidFill>
                  <a:srgbClr val="000000"/>
                </a:solidFill>
              </a:rPr>
              <a:t>        </a:t>
            </a:r>
            <a:r>
              <a:rPr lang="en-US" sz="1400" dirty="0" err="1">
                <a:solidFill>
                  <a:srgbClr val="2B91AF"/>
                </a:solidFill>
              </a:rPr>
              <a:t>Console</a:t>
            </a:r>
            <a:r>
              <a:rPr lang="en-US" sz="1400" dirty="0" err="1">
                <a:solidFill>
                  <a:srgbClr val="000000"/>
                </a:solidFill>
              </a:rPr>
              <a:t>.WriteLine</a:t>
            </a:r>
            <a:r>
              <a:rPr lang="en-US" sz="1400" dirty="0">
                <a:solidFill>
                  <a:srgbClr val="000000"/>
                </a:solidFill>
              </a:rPr>
              <a:t>(</a:t>
            </a:r>
            <a:r>
              <a:rPr lang="en-US" sz="1400" dirty="0">
                <a:solidFill>
                  <a:srgbClr val="A31515"/>
                </a:solidFill>
              </a:rPr>
              <a:t>"--- Main: </a:t>
            </a:r>
            <a:r>
              <a:rPr lang="en-US" sz="1400" dirty="0" err="1">
                <a:solidFill>
                  <a:srgbClr val="A31515"/>
                </a:solidFill>
              </a:rPr>
              <a:t>Foo</a:t>
            </a:r>
            <a:r>
              <a:rPr lang="en-US" sz="1400" dirty="0">
                <a:solidFill>
                  <a:srgbClr val="A31515"/>
                </a:solidFill>
              </a:rPr>
              <a:t>()();"</a:t>
            </a:r>
            <a:r>
              <a:rPr lang="en-US" sz="1400" dirty="0">
                <a:solidFill>
                  <a:srgbClr val="000000"/>
                </a:solidFill>
              </a:rPr>
              <a:t>);</a:t>
            </a:r>
          </a:p>
          <a:p>
            <a:pPr>
              <a:buNone/>
            </a:pPr>
            <a:r>
              <a:rPr lang="en-US" sz="1400" dirty="0">
                <a:solidFill>
                  <a:srgbClr val="000000"/>
                </a:solidFill>
              </a:rPr>
              <a:t>        </a:t>
            </a:r>
            <a:r>
              <a:rPr lang="en-US" sz="1400" dirty="0" err="1">
                <a:solidFill>
                  <a:srgbClr val="000000"/>
                </a:solidFill>
              </a:rPr>
              <a:t>Foo</a:t>
            </a:r>
            <a:r>
              <a:rPr lang="en-US" sz="1400" dirty="0">
                <a:solidFill>
                  <a:srgbClr val="000000"/>
                </a:solidFill>
              </a:rPr>
              <a:t>()();</a:t>
            </a:r>
          </a:p>
          <a:p>
            <a:pPr>
              <a:buNone/>
            </a:pPr>
            <a:r>
              <a:rPr lang="en-US" sz="1400" dirty="0">
                <a:solidFill>
                  <a:srgbClr val="000000"/>
                </a:solidFill>
              </a:rPr>
              <a:t>    }</a:t>
            </a:r>
          </a:p>
          <a:p>
            <a:pPr>
              <a:buNone/>
            </a:pPr>
            <a:r>
              <a:rPr lang="en-US" sz="1400" dirty="0">
                <a:solidFill>
                  <a:srgbClr val="000000"/>
                </a:solidFill>
              </a:rPr>
              <a:t>}</a:t>
            </a:r>
          </a:p>
          <a:p>
            <a:endParaRPr lang="en-US" sz="1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down)">
                                      <p:cBhvr>
                                        <p:cTn id="10" dur="500"/>
                                        <p:tgtEl>
                                          <p:spTgt spid="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down)">
                                      <p:cBhvr>
                                        <p:cTn id="13" dur="500"/>
                                        <p:tgtEl>
                                          <p:spTgt spid="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down)">
                                      <p:cBhvr>
                                        <p:cTn id="16" dur="500"/>
                                        <p:tgtEl>
                                          <p:spTgt spid="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down)">
                                      <p:cBhvr>
                                        <p:cTn id="19" dur="500"/>
                                        <p:tgtEl>
                                          <p:spTgt spid="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down)">
                                      <p:cBhvr>
                                        <p:cTn id="22" dur="500"/>
                                        <p:tgtEl>
                                          <p:spTgt spid="5">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wipe(down)">
                                      <p:cBhvr>
                                        <p:cTn id="25" dur="500"/>
                                        <p:tgtEl>
                                          <p:spTgt spid="5">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Effect transition="in" filter="wipe(down)">
                                      <p:cBhvr>
                                        <p:cTn id="28" dur="500"/>
                                        <p:tgtEl>
                                          <p:spTgt spid="5">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8196">
                                            <p:bg/>
                                          </p:spTgt>
                                        </p:tgtEl>
                                        <p:attrNameLst>
                                          <p:attrName>style.visibility</p:attrName>
                                        </p:attrNameLst>
                                      </p:cBhvr>
                                      <p:to>
                                        <p:strVal val="visible"/>
                                      </p:to>
                                    </p:set>
                                    <p:animEffect transition="in" filter="fade">
                                      <p:cBhvr>
                                        <p:cTn id="33" dur="2000"/>
                                        <p:tgtEl>
                                          <p:spTgt spid="8196">
                                            <p:bg/>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8196">
                                            <p:txEl>
                                              <p:pRg st="0" end="0"/>
                                            </p:txEl>
                                          </p:spTgt>
                                        </p:tgtEl>
                                        <p:attrNameLst>
                                          <p:attrName>style.visibility</p:attrName>
                                        </p:attrNameLst>
                                      </p:cBhvr>
                                      <p:to>
                                        <p:strVal val="visible"/>
                                      </p:to>
                                    </p:set>
                                    <p:animEffect transition="in" filter="fade">
                                      <p:cBhvr>
                                        <p:cTn id="36" dur="2000"/>
                                        <p:tgtEl>
                                          <p:spTgt spid="8196">
                                            <p:txEl>
                                              <p:pRg st="0" end="0"/>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96">
                                            <p:txEl>
                                              <p:pRg st="1" end="1"/>
                                            </p:txEl>
                                          </p:spTgt>
                                        </p:tgtEl>
                                        <p:attrNameLst>
                                          <p:attrName>style.visibility</p:attrName>
                                        </p:attrNameLst>
                                      </p:cBhvr>
                                      <p:to>
                                        <p:strVal val="visible"/>
                                      </p:to>
                                    </p:set>
                                    <p:animEffect transition="in" filter="fade">
                                      <p:cBhvr>
                                        <p:cTn id="39" dur="2000"/>
                                        <p:tgtEl>
                                          <p:spTgt spid="8196">
                                            <p:txEl>
                                              <p:pRg st="1" end="1"/>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196">
                                            <p:txEl>
                                              <p:pRg st="2" end="2"/>
                                            </p:txEl>
                                          </p:spTgt>
                                        </p:tgtEl>
                                        <p:attrNameLst>
                                          <p:attrName>style.visibility</p:attrName>
                                        </p:attrNameLst>
                                      </p:cBhvr>
                                      <p:to>
                                        <p:strVal val="visible"/>
                                      </p:to>
                                    </p:set>
                                    <p:animEffect transition="in" filter="fade">
                                      <p:cBhvr>
                                        <p:cTn id="42" dur="2000"/>
                                        <p:tgtEl>
                                          <p:spTgt spid="8196">
                                            <p:txEl>
                                              <p:pRg st="2" end="2"/>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8196">
                                            <p:txEl>
                                              <p:pRg st="3" end="3"/>
                                            </p:txEl>
                                          </p:spTgt>
                                        </p:tgtEl>
                                        <p:attrNameLst>
                                          <p:attrName>style.visibility</p:attrName>
                                        </p:attrNameLst>
                                      </p:cBhvr>
                                      <p:to>
                                        <p:strVal val="visible"/>
                                      </p:to>
                                    </p:set>
                                    <p:animEffect transition="in" filter="fade">
                                      <p:cBhvr>
                                        <p:cTn id="45" dur="2000"/>
                                        <p:tgtEl>
                                          <p:spTgt spid="8196">
                                            <p:txEl>
                                              <p:pRg st="3" end="3"/>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196">
                                            <p:txEl>
                                              <p:pRg st="4" end="4"/>
                                            </p:txEl>
                                          </p:spTgt>
                                        </p:tgtEl>
                                        <p:attrNameLst>
                                          <p:attrName>style.visibility</p:attrName>
                                        </p:attrNameLst>
                                      </p:cBhvr>
                                      <p:to>
                                        <p:strVal val="visible"/>
                                      </p:to>
                                    </p:set>
                                    <p:animEffect transition="in" filter="fade">
                                      <p:cBhvr>
                                        <p:cTn id="48" dur="2000"/>
                                        <p:tgtEl>
                                          <p:spTgt spid="8196">
                                            <p:txEl>
                                              <p:pRg st="4" end="4"/>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196">
                                            <p:txEl>
                                              <p:pRg st="5" end="5"/>
                                            </p:txEl>
                                          </p:spTgt>
                                        </p:tgtEl>
                                        <p:attrNameLst>
                                          <p:attrName>style.visibility</p:attrName>
                                        </p:attrNameLst>
                                      </p:cBhvr>
                                      <p:to>
                                        <p:strVal val="visible"/>
                                      </p:to>
                                    </p:set>
                                    <p:animEffect transition="in" filter="fade">
                                      <p:cBhvr>
                                        <p:cTn id="51" dur="2000"/>
                                        <p:tgtEl>
                                          <p:spTgt spid="8196">
                                            <p:txEl>
                                              <p:pRg st="5" end="5"/>
                                            </p:tx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196">
                                            <p:txEl>
                                              <p:pRg st="6" end="6"/>
                                            </p:txEl>
                                          </p:spTgt>
                                        </p:tgtEl>
                                        <p:attrNameLst>
                                          <p:attrName>style.visibility</p:attrName>
                                        </p:attrNameLst>
                                      </p:cBhvr>
                                      <p:to>
                                        <p:strVal val="visible"/>
                                      </p:to>
                                    </p:set>
                                    <p:animEffect transition="in" filter="fade">
                                      <p:cBhvr>
                                        <p:cTn id="54" dur="2000"/>
                                        <p:tgtEl>
                                          <p:spTgt spid="8196">
                                            <p:txEl>
                                              <p:pRg st="6" end="6"/>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8196">
                                            <p:txEl>
                                              <p:pRg st="7" end="7"/>
                                            </p:txEl>
                                          </p:spTgt>
                                        </p:tgtEl>
                                        <p:attrNameLst>
                                          <p:attrName>style.visibility</p:attrName>
                                        </p:attrNameLst>
                                      </p:cBhvr>
                                      <p:to>
                                        <p:strVal val="visible"/>
                                      </p:to>
                                    </p:set>
                                    <p:animEffect transition="in" filter="fade">
                                      <p:cBhvr>
                                        <p:cTn id="57" dur="2000"/>
                                        <p:tgtEl>
                                          <p:spTgt spid="8196">
                                            <p:txEl>
                                              <p:pRg st="7" end="7"/>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8196">
                                            <p:txEl>
                                              <p:pRg st="8" end="8"/>
                                            </p:txEl>
                                          </p:spTgt>
                                        </p:tgtEl>
                                        <p:attrNameLst>
                                          <p:attrName>style.visibility</p:attrName>
                                        </p:attrNameLst>
                                      </p:cBhvr>
                                      <p:to>
                                        <p:strVal val="visible"/>
                                      </p:to>
                                    </p:set>
                                    <p:animEffect transition="in" filter="fade">
                                      <p:cBhvr>
                                        <p:cTn id="60" dur="2000"/>
                                        <p:tgtEl>
                                          <p:spTgt spid="8196">
                                            <p:txEl>
                                              <p:pRg st="8" end="8"/>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8196">
                                            <p:txEl>
                                              <p:pRg st="9" end="9"/>
                                            </p:txEl>
                                          </p:spTgt>
                                        </p:tgtEl>
                                        <p:attrNameLst>
                                          <p:attrName>style.visibility</p:attrName>
                                        </p:attrNameLst>
                                      </p:cBhvr>
                                      <p:to>
                                        <p:strVal val="visible"/>
                                      </p:to>
                                    </p:set>
                                    <p:animEffect transition="in" filter="fade">
                                      <p:cBhvr>
                                        <p:cTn id="63" dur="2000"/>
                                        <p:tgtEl>
                                          <p:spTgt spid="8196">
                                            <p:txEl>
                                              <p:pRg st="9" end="9"/>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8196">
                                            <p:txEl>
                                              <p:pRg st="10" end="10"/>
                                            </p:txEl>
                                          </p:spTgt>
                                        </p:tgtEl>
                                        <p:attrNameLst>
                                          <p:attrName>style.visibility</p:attrName>
                                        </p:attrNameLst>
                                      </p:cBhvr>
                                      <p:to>
                                        <p:strVal val="visible"/>
                                      </p:to>
                                    </p:set>
                                    <p:animEffect transition="in" filter="fade">
                                      <p:cBhvr>
                                        <p:cTn id="66" dur="2000"/>
                                        <p:tgtEl>
                                          <p:spTgt spid="8196">
                                            <p:txEl>
                                              <p:pRg st="10" end="10"/>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8196">
                                            <p:txEl>
                                              <p:pRg st="11" end="11"/>
                                            </p:txEl>
                                          </p:spTgt>
                                        </p:tgtEl>
                                        <p:attrNameLst>
                                          <p:attrName>style.visibility</p:attrName>
                                        </p:attrNameLst>
                                      </p:cBhvr>
                                      <p:to>
                                        <p:strVal val="visible"/>
                                      </p:to>
                                    </p:set>
                                    <p:animEffect transition="in" filter="fade">
                                      <p:cBhvr>
                                        <p:cTn id="69" dur="2000"/>
                                        <p:tgtEl>
                                          <p:spTgt spid="8196">
                                            <p:txEl>
                                              <p:pRg st="11" end="11"/>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8196">
                                            <p:txEl>
                                              <p:pRg st="12" end="12"/>
                                            </p:txEl>
                                          </p:spTgt>
                                        </p:tgtEl>
                                        <p:attrNameLst>
                                          <p:attrName>style.visibility</p:attrName>
                                        </p:attrNameLst>
                                      </p:cBhvr>
                                      <p:to>
                                        <p:strVal val="visible"/>
                                      </p:to>
                                    </p:set>
                                    <p:animEffect transition="in" filter="fade">
                                      <p:cBhvr>
                                        <p:cTn id="72" dur="2000"/>
                                        <p:tgtEl>
                                          <p:spTgt spid="8196">
                                            <p:txEl>
                                              <p:pRg st="12" end="12"/>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8196">
                                            <p:txEl>
                                              <p:pRg st="13" end="13"/>
                                            </p:txEl>
                                          </p:spTgt>
                                        </p:tgtEl>
                                        <p:attrNameLst>
                                          <p:attrName>style.visibility</p:attrName>
                                        </p:attrNameLst>
                                      </p:cBhvr>
                                      <p:to>
                                        <p:strVal val="visible"/>
                                      </p:to>
                                    </p:set>
                                    <p:animEffect transition="in" filter="fade">
                                      <p:cBhvr>
                                        <p:cTn id="75" dur="2000"/>
                                        <p:tgtEl>
                                          <p:spTgt spid="8196">
                                            <p:txEl>
                                              <p:pRg st="13" end="13"/>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8196">
                                            <p:txEl>
                                              <p:pRg st="14" end="14"/>
                                            </p:txEl>
                                          </p:spTgt>
                                        </p:tgtEl>
                                        <p:attrNameLst>
                                          <p:attrName>style.visibility</p:attrName>
                                        </p:attrNameLst>
                                      </p:cBhvr>
                                      <p:to>
                                        <p:strVal val="visible"/>
                                      </p:to>
                                    </p:set>
                                    <p:animEffect transition="in" filter="fade">
                                      <p:cBhvr>
                                        <p:cTn id="78" dur="2000"/>
                                        <p:tgtEl>
                                          <p:spTgt spid="8196">
                                            <p:txEl>
                                              <p:pRg st="14" end="14"/>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8196">
                                            <p:txEl>
                                              <p:pRg st="15" end="15"/>
                                            </p:txEl>
                                          </p:spTgt>
                                        </p:tgtEl>
                                        <p:attrNameLst>
                                          <p:attrName>style.visibility</p:attrName>
                                        </p:attrNameLst>
                                      </p:cBhvr>
                                      <p:to>
                                        <p:strVal val="visible"/>
                                      </p:to>
                                    </p:set>
                                    <p:animEffect transition="in" filter="fade">
                                      <p:cBhvr>
                                        <p:cTn id="81" dur="2000"/>
                                        <p:tgtEl>
                                          <p:spTgt spid="8196">
                                            <p:txEl>
                                              <p:pRg st="15" end="15"/>
                                            </p:tx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8196">
                                            <p:txEl>
                                              <p:pRg st="16" end="16"/>
                                            </p:txEl>
                                          </p:spTgt>
                                        </p:tgtEl>
                                        <p:attrNameLst>
                                          <p:attrName>style.visibility</p:attrName>
                                        </p:attrNameLst>
                                      </p:cBhvr>
                                      <p:to>
                                        <p:strVal val="visible"/>
                                      </p:to>
                                    </p:set>
                                    <p:animEffect transition="in" filter="fade">
                                      <p:cBhvr>
                                        <p:cTn id="84" dur="2000"/>
                                        <p:tgtEl>
                                          <p:spTgt spid="8196">
                                            <p:txEl>
                                              <p:pRg st="16" end="16"/>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8196">
                                            <p:txEl>
                                              <p:pRg st="17" end="17"/>
                                            </p:txEl>
                                          </p:spTgt>
                                        </p:tgtEl>
                                        <p:attrNameLst>
                                          <p:attrName>style.visibility</p:attrName>
                                        </p:attrNameLst>
                                      </p:cBhvr>
                                      <p:to>
                                        <p:strVal val="visible"/>
                                      </p:to>
                                    </p:set>
                                    <p:animEffect transition="in" filter="fade">
                                      <p:cBhvr>
                                        <p:cTn id="87" dur="2000"/>
                                        <p:tgtEl>
                                          <p:spTgt spid="8196">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allAtOnce" animBg="1"/>
      <p:bldP spid="5" grpId="0" build="allAtOnce"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p:txBody>
          <a:bodyPr/>
          <a:lstStyle/>
          <a:p>
            <a:pPr eaLnBrk="1" hangingPunct="1">
              <a:defRPr/>
            </a:pPr>
            <a:r>
              <a:rPr lang="en-US" dirty="0"/>
              <a:t>Games and Animation</a:t>
            </a:r>
            <a:br>
              <a:rPr lang="en-US" dirty="0"/>
            </a:br>
            <a:r>
              <a:rPr lang="en-US" dirty="0"/>
              <a:t>	</a:t>
            </a:r>
            <a:r>
              <a:rPr lang="en-US" sz="3200" i="1" dirty="0">
                <a:effectLst>
                  <a:outerShdw blurRad="38100" dist="38100" dir="2700000" algn="tl">
                    <a:srgbClr val="C0C0C0"/>
                  </a:outerShdw>
                </a:effectLst>
              </a:rPr>
              <a:t>Lambda Expressions</a:t>
            </a:r>
          </a:p>
        </p:txBody>
      </p:sp>
      <p:sp>
        <p:nvSpPr>
          <p:cNvPr id="14339" name="Rectangle 3"/>
          <p:cNvSpPr>
            <a:spLocks noGrp="1" noChangeArrowheads="1"/>
          </p:cNvSpPr>
          <p:nvPr>
            <p:ph type="subTitle" idx="1"/>
          </p:nvPr>
        </p:nvSpPr>
        <p:spPr/>
        <p:txBody>
          <a:bodyPr/>
          <a:lstStyle/>
          <a:p>
            <a:pPr algn="ctr" eaLnBrk="1" hangingPunct="1">
              <a:lnSpc>
                <a:spcPct val="90000"/>
              </a:lnSpc>
            </a:pPr>
            <a:r>
              <a:rPr lang="en-US" sz="3600" dirty="0"/>
              <a:t>CSE 3541</a:t>
            </a:r>
          </a:p>
          <a:p>
            <a:pPr algn="ctr" eaLnBrk="1" hangingPunct="1">
              <a:lnSpc>
                <a:spcPct val="90000"/>
              </a:lnSpc>
            </a:pPr>
            <a:r>
              <a:rPr lang="en-US" sz="3600" dirty="0"/>
              <a:t>Prof. Roger Crawfis</a:t>
            </a:r>
            <a:endParaRPr lang="en-US" sz="2800" dirty="0"/>
          </a:p>
          <a:p>
            <a:pPr eaLnBrk="1" hangingPunct="1">
              <a:lnSpc>
                <a:spcPct val="90000"/>
              </a:lnSpc>
            </a:pP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a:t>Lambda Expressions</a:t>
            </a:r>
          </a:p>
        </p:txBody>
      </p:sp>
      <p:sp>
        <p:nvSpPr>
          <p:cNvPr id="23555" name="Rectangle 3"/>
          <p:cNvSpPr>
            <a:spLocks noGrp="1" noChangeArrowheads="1"/>
          </p:cNvSpPr>
          <p:nvPr>
            <p:ph type="body" idx="1"/>
          </p:nvPr>
        </p:nvSpPr>
        <p:spPr/>
        <p:txBody>
          <a:bodyPr>
            <a:normAutofit/>
          </a:bodyPr>
          <a:lstStyle/>
          <a:p>
            <a:pPr>
              <a:lnSpc>
                <a:spcPct val="90000"/>
              </a:lnSpc>
            </a:pPr>
            <a:r>
              <a:rPr lang="en-US" dirty="0"/>
              <a:t>Generalized function syntax</a:t>
            </a:r>
          </a:p>
          <a:p>
            <a:pPr lvl="1">
              <a:lnSpc>
                <a:spcPct val="90000"/>
              </a:lnSpc>
            </a:pPr>
            <a:r>
              <a:rPr lang="en-US" dirty="0"/>
              <a:t> </a:t>
            </a:r>
            <a:r>
              <a:rPr lang="en-US" dirty="0">
                <a:latin typeface="Symbol" pitchFamily="18" charset="2"/>
                <a:sym typeface="Symbol" pitchFamily="18" charset="2"/>
              </a:rPr>
              <a:t></a:t>
            </a:r>
            <a:r>
              <a:rPr lang="en-US" dirty="0"/>
              <a:t> x . x + 1</a:t>
            </a:r>
          </a:p>
          <a:p>
            <a:pPr lvl="1">
              <a:lnSpc>
                <a:spcPct val="90000"/>
              </a:lnSpc>
            </a:pPr>
            <a:r>
              <a:rPr lang="en-US" dirty="0"/>
              <a:t>in C# 3.0, have </a:t>
            </a:r>
            <a:r>
              <a:rPr lang="en-US" b="1" dirty="0">
                <a:latin typeface="Courier New" pitchFamily="49" charset="0"/>
                <a:cs typeface="Courier New" pitchFamily="49" charset="0"/>
              </a:rPr>
              <a:t>x =&gt; x + 1</a:t>
            </a:r>
          </a:p>
          <a:p>
            <a:pPr>
              <a:lnSpc>
                <a:spcPct val="90000"/>
              </a:lnSpc>
            </a:pPr>
            <a:r>
              <a:rPr lang="en-US" dirty="0"/>
              <a:t>From anonymous delegate syntax:</a:t>
            </a:r>
          </a:p>
          <a:p>
            <a:pPr lvl="1">
              <a:lnSpc>
                <a:spcPct val="90000"/>
              </a:lnSpc>
            </a:pPr>
            <a:r>
              <a:rPr lang="en-US" b="1" dirty="0">
                <a:solidFill>
                  <a:srgbClr val="0070C0"/>
                </a:solidFill>
              </a:rPr>
              <a:t>delegate</a:t>
            </a:r>
            <a:r>
              <a:rPr lang="en-US" b="1" dirty="0"/>
              <a:t>(</a:t>
            </a:r>
            <a:r>
              <a:rPr lang="en-US" b="1" dirty="0" err="1">
                <a:solidFill>
                  <a:srgbClr val="0070C0"/>
                </a:solidFill>
              </a:rPr>
              <a:t>int</a:t>
            </a:r>
            <a:r>
              <a:rPr lang="en-US" b="1" dirty="0"/>
              <a:t> x) { </a:t>
            </a:r>
            <a:r>
              <a:rPr lang="en-US" b="1" dirty="0">
                <a:solidFill>
                  <a:srgbClr val="0070C0"/>
                </a:solidFill>
              </a:rPr>
              <a:t>return</a:t>
            </a:r>
            <a:r>
              <a:rPr lang="en-US" b="1" dirty="0"/>
              <a:t> x + 1;}</a:t>
            </a:r>
          </a:p>
          <a:p>
            <a:pPr>
              <a:lnSpc>
                <a:spcPct val="90000"/>
              </a:lnSpc>
            </a:pPr>
            <a:r>
              <a:rPr lang="en-US" dirty="0"/>
              <a:t>Can have implicitly typed variables</a:t>
            </a:r>
          </a:p>
          <a:p>
            <a:pPr>
              <a:lnSpc>
                <a:spcPct val="90000"/>
              </a:lnSpc>
            </a:pPr>
            <a:r>
              <a:rPr lang="en-US" dirty="0"/>
              <a:t>Can have more than one variable</a:t>
            </a:r>
          </a:p>
          <a:p>
            <a:pPr>
              <a:lnSpc>
                <a:spcPct val="90000"/>
              </a:lnSpc>
            </a:pPr>
            <a:r>
              <a:rPr lang="en-US" dirty="0"/>
              <a:t>Can have expression or statement body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dirty="0"/>
              <a:t>Lambda Expressions</a:t>
            </a:r>
            <a:endParaRPr lang="cs-CZ" dirty="0"/>
          </a:p>
        </p:txBody>
      </p:sp>
      <p:sp>
        <p:nvSpPr>
          <p:cNvPr id="27652" name="Rectangle 3"/>
          <p:cNvSpPr>
            <a:spLocks noGrp="1" noChangeArrowheads="1"/>
          </p:cNvSpPr>
          <p:nvPr>
            <p:ph idx="1"/>
          </p:nvPr>
        </p:nvSpPr>
        <p:spPr/>
        <p:txBody>
          <a:bodyPr/>
          <a:lstStyle/>
          <a:p>
            <a:pPr eaLnBrk="1" hangingPunct="1">
              <a:lnSpc>
                <a:spcPct val="80000"/>
              </a:lnSpc>
            </a:pPr>
            <a:r>
              <a:rPr lang="en-US" sz="2000" dirty="0"/>
              <a:t>Expression or statement body</a:t>
            </a:r>
          </a:p>
          <a:p>
            <a:pPr eaLnBrk="1" hangingPunct="1">
              <a:lnSpc>
                <a:spcPct val="80000"/>
              </a:lnSpc>
            </a:pPr>
            <a:r>
              <a:rPr lang="en-US" sz="2000" dirty="0"/>
              <a:t>Implicitly or explicitly typed parameters</a:t>
            </a:r>
          </a:p>
          <a:p>
            <a:pPr eaLnBrk="1" hangingPunct="1">
              <a:lnSpc>
                <a:spcPct val="80000"/>
              </a:lnSpc>
            </a:pPr>
            <a:r>
              <a:rPr lang="en-US" sz="2000" dirty="0"/>
              <a:t>Examples:</a:t>
            </a:r>
          </a:p>
          <a:p>
            <a:pPr eaLnBrk="1" hangingPunct="1">
              <a:lnSpc>
                <a:spcPct val="80000"/>
              </a:lnSpc>
              <a:buFontTx/>
              <a:buNone/>
            </a:pPr>
            <a:r>
              <a:rPr lang="en-US" sz="2000" b="1" dirty="0"/>
              <a:t>    </a:t>
            </a:r>
            <a:r>
              <a:rPr lang="cs-CZ" sz="2000" b="1" dirty="0"/>
              <a:t>x =&gt; x + 1    </a:t>
            </a:r>
            <a:r>
              <a:rPr lang="en-US" sz="2000" b="1" dirty="0"/>
              <a:t>                     </a:t>
            </a:r>
            <a:r>
              <a:rPr lang="cs-CZ" sz="2000" dirty="0">
                <a:solidFill>
                  <a:srgbClr val="008000"/>
                </a:solidFill>
              </a:rPr>
              <a:t>// Implicitly typed, expression body</a:t>
            </a:r>
          </a:p>
          <a:p>
            <a:pPr eaLnBrk="1" hangingPunct="1">
              <a:lnSpc>
                <a:spcPct val="80000"/>
              </a:lnSpc>
              <a:buFontTx/>
              <a:buNone/>
            </a:pPr>
            <a:r>
              <a:rPr lang="en-US" sz="2000" dirty="0"/>
              <a:t>    </a:t>
            </a:r>
            <a:r>
              <a:rPr lang="cs-CZ" sz="2000" b="1" dirty="0"/>
              <a:t>x =&gt; { </a:t>
            </a:r>
            <a:r>
              <a:rPr lang="cs-CZ" sz="2000" b="1" dirty="0">
                <a:solidFill>
                  <a:srgbClr val="0070C0"/>
                </a:solidFill>
              </a:rPr>
              <a:t>return</a:t>
            </a:r>
            <a:r>
              <a:rPr lang="cs-CZ" sz="2000" b="1" dirty="0"/>
              <a:t> x + 1; }</a:t>
            </a:r>
            <a:r>
              <a:rPr lang="en-US" sz="2000" b="1" dirty="0"/>
              <a:t>    </a:t>
            </a:r>
            <a:r>
              <a:rPr lang="cs-CZ" sz="2000" b="1" dirty="0"/>
              <a:t>   </a:t>
            </a:r>
            <a:r>
              <a:rPr lang="cs-CZ" sz="2000" dirty="0">
                <a:solidFill>
                  <a:srgbClr val="008000"/>
                </a:solidFill>
              </a:rPr>
              <a:t>// Implicitly typed, statement body</a:t>
            </a:r>
          </a:p>
          <a:p>
            <a:pPr eaLnBrk="1" hangingPunct="1">
              <a:lnSpc>
                <a:spcPct val="80000"/>
              </a:lnSpc>
              <a:buFontTx/>
              <a:buNone/>
            </a:pPr>
            <a:r>
              <a:rPr lang="en-US" sz="2000" dirty="0"/>
              <a:t>    </a:t>
            </a:r>
            <a:r>
              <a:rPr lang="cs-CZ" sz="2000" b="1" dirty="0"/>
              <a:t>(</a:t>
            </a:r>
            <a:r>
              <a:rPr lang="cs-CZ" sz="2000" b="1" dirty="0">
                <a:solidFill>
                  <a:srgbClr val="0070C0"/>
                </a:solidFill>
              </a:rPr>
              <a:t>int</a:t>
            </a:r>
            <a:r>
              <a:rPr lang="cs-CZ" sz="2000" b="1" dirty="0"/>
              <a:t> x) =&gt; x + 1        </a:t>
            </a:r>
            <a:r>
              <a:rPr lang="en-US" sz="2000" b="1" dirty="0"/>
              <a:t>         </a:t>
            </a:r>
            <a:r>
              <a:rPr lang="cs-CZ" sz="2000" dirty="0">
                <a:solidFill>
                  <a:srgbClr val="008000"/>
                </a:solidFill>
              </a:rPr>
              <a:t>// Explicitly typed, expression body</a:t>
            </a:r>
          </a:p>
          <a:p>
            <a:pPr eaLnBrk="1" hangingPunct="1">
              <a:lnSpc>
                <a:spcPct val="80000"/>
              </a:lnSpc>
              <a:buFontTx/>
              <a:buNone/>
            </a:pPr>
            <a:r>
              <a:rPr lang="en-US" sz="2000" dirty="0"/>
              <a:t>    </a:t>
            </a:r>
            <a:r>
              <a:rPr lang="cs-CZ" sz="2000" b="1" dirty="0"/>
              <a:t>(</a:t>
            </a:r>
            <a:r>
              <a:rPr lang="cs-CZ" sz="2000" b="1" dirty="0">
                <a:solidFill>
                  <a:srgbClr val="0070C0"/>
                </a:solidFill>
              </a:rPr>
              <a:t>int</a:t>
            </a:r>
            <a:r>
              <a:rPr lang="cs-CZ" sz="2000" b="1" dirty="0"/>
              <a:t> x) =&gt; { </a:t>
            </a:r>
            <a:r>
              <a:rPr lang="cs-CZ" sz="2000" b="1" dirty="0">
                <a:solidFill>
                  <a:srgbClr val="0070C0"/>
                </a:solidFill>
              </a:rPr>
              <a:t>return</a:t>
            </a:r>
            <a:r>
              <a:rPr lang="cs-CZ" sz="2000" b="1" dirty="0"/>
              <a:t> x + 1; }    </a:t>
            </a:r>
            <a:r>
              <a:rPr lang="cs-CZ" sz="2000" dirty="0">
                <a:solidFill>
                  <a:srgbClr val="008000"/>
                </a:solidFill>
              </a:rPr>
              <a:t>// Explicitly typed, statement body</a:t>
            </a:r>
          </a:p>
          <a:p>
            <a:pPr eaLnBrk="1" hangingPunct="1">
              <a:lnSpc>
                <a:spcPct val="80000"/>
              </a:lnSpc>
              <a:buFontTx/>
              <a:buNone/>
            </a:pPr>
            <a:r>
              <a:rPr lang="en-US" sz="2000" dirty="0"/>
              <a:t>    </a:t>
            </a:r>
            <a:r>
              <a:rPr lang="cs-CZ" sz="2000" b="1" dirty="0"/>
              <a:t>(x, y) =&gt; x * y        </a:t>
            </a:r>
            <a:r>
              <a:rPr lang="en-US" sz="2000" b="1" dirty="0"/>
              <a:t>           </a:t>
            </a:r>
            <a:r>
              <a:rPr lang="cs-CZ" sz="2000" dirty="0">
                <a:solidFill>
                  <a:srgbClr val="008000"/>
                </a:solidFill>
              </a:rPr>
              <a:t>// Multiple parameters</a:t>
            </a:r>
          </a:p>
          <a:p>
            <a:pPr eaLnBrk="1" hangingPunct="1">
              <a:lnSpc>
                <a:spcPct val="80000"/>
              </a:lnSpc>
              <a:buFontTx/>
              <a:buNone/>
            </a:pPr>
            <a:r>
              <a:rPr lang="en-US" sz="2000" dirty="0"/>
              <a:t>    </a:t>
            </a:r>
            <a:r>
              <a:rPr lang="cs-CZ" sz="2000" b="1" dirty="0"/>
              <a:t>() =&gt; </a:t>
            </a:r>
            <a:r>
              <a:rPr lang="cs-CZ" sz="2000" b="1" dirty="0">
                <a:solidFill>
                  <a:srgbClr val="00B0F0"/>
                </a:solidFill>
              </a:rPr>
              <a:t>Console</a:t>
            </a:r>
            <a:r>
              <a:rPr lang="cs-CZ" sz="2000" b="1" dirty="0"/>
              <a:t>.WriteLine()  </a:t>
            </a:r>
            <a:r>
              <a:rPr lang="cs-CZ" sz="2000" dirty="0">
                <a:solidFill>
                  <a:srgbClr val="008000"/>
                </a:solidFill>
              </a:rPr>
              <a:t>// No parameters</a:t>
            </a:r>
            <a:endParaRPr lang="en-US" sz="2000" dirty="0">
              <a:solidFill>
                <a:srgbClr val="008000"/>
              </a:solidFill>
            </a:endParaRPr>
          </a:p>
          <a:p>
            <a:pPr eaLnBrk="1" hangingPunct="1">
              <a:lnSpc>
                <a:spcPct val="80000"/>
              </a:lnSpc>
              <a:buNone/>
            </a:pPr>
            <a:r>
              <a:rPr lang="en-US" sz="2000" b="1" dirty="0">
                <a:solidFill>
                  <a:srgbClr val="008000"/>
                </a:solidFill>
              </a:rPr>
              <a:t>    </a:t>
            </a:r>
            <a:r>
              <a:rPr lang="en-US" sz="2000" b="1" dirty="0" err="1"/>
              <a:t>personList.RemoveAll</a:t>
            </a:r>
            <a:r>
              <a:rPr lang="en-US" sz="2000" b="1" dirty="0"/>
              <a:t>(p =&gt; </a:t>
            </a:r>
            <a:r>
              <a:rPr lang="en-US" sz="2000" b="1" dirty="0" err="1"/>
              <a:t>p.DateOfBirth.Year</a:t>
            </a:r>
            <a:r>
              <a:rPr lang="en-US" sz="2000" b="1" dirty="0"/>
              <a:t> &lt; 1980);</a:t>
            </a:r>
          </a:p>
          <a:p>
            <a:pPr eaLnBrk="1" hangingPunct="1">
              <a:lnSpc>
                <a:spcPct val="80000"/>
              </a:lnSpc>
              <a:buFontTx/>
              <a:buNone/>
            </a:pPr>
            <a:endParaRPr lang="en-US" sz="2000" dirty="0">
              <a:solidFill>
                <a:srgbClr val="008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dirty="0"/>
              <a:t>Lambda Expressions</a:t>
            </a:r>
            <a:endParaRPr lang="cs-CZ" dirty="0"/>
          </a:p>
        </p:txBody>
      </p:sp>
      <p:sp>
        <p:nvSpPr>
          <p:cNvPr id="28676" name="Rectangle 3"/>
          <p:cNvSpPr>
            <a:spLocks noGrp="1" noChangeArrowheads="1"/>
          </p:cNvSpPr>
          <p:nvPr>
            <p:ph type="body" idx="1"/>
          </p:nvPr>
        </p:nvSpPr>
        <p:spPr/>
        <p:txBody>
          <a:bodyPr/>
          <a:lstStyle/>
          <a:p>
            <a:pPr eaLnBrk="1" hangingPunct="1"/>
            <a:r>
              <a:rPr lang="en-US" sz="2800" dirty="0"/>
              <a:t>Lambda expressions participate in inference process of type arguments of generic methods</a:t>
            </a:r>
          </a:p>
          <a:p>
            <a:pPr eaLnBrk="1" hangingPunct="1"/>
            <a:r>
              <a:rPr lang="en-US" sz="2800" dirty="0"/>
              <a:t>In initial phase, nothing is inferred from arguments that are lambda expressions</a:t>
            </a:r>
          </a:p>
          <a:p>
            <a:pPr eaLnBrk="1" hangingPunct="1"/>
            <a:r>
              <a:rPr lang="en-US" sz="2800" dirty="0"/>
              <a:t>Following the initial phase, additional inferences are made from lambda expressions using an iterative process</a:t>
            </a:r>
            <a:endParaRPr lang="cs-CZ"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a:t>Lambda Expressions</a:t>
            </a:r>
          </a:p>
        </p:txBody>
      </p:sp>
      <p:sp>
        <p:nvSpPr>
          <p:cNvPr id="27651" name="Rectangle 3"/>
          <p:cNvSpPr>
            <a:spLocks noGrp="1" noChangeArrowheads="1"/>
          </p:cNvSpPr>
          <p:nvPr>
            <p:ph type="body" idx="1"/>
          </p:nvPr>
        </p:nvSpPr>
        <p:spPr/>
        <p:txBody>
          <a:bodyPr>
            <a:normAutofit/>
          </a:bodyPr>
          <a:lstStyle/>
          <a:p>
            <a:r>
              <a:rPr lang="en-US" dirty="0"/>
              <a:t>Type inference</a:t>
            </a:r>
          </a:p>
          <a:p>
            <a:pPr lvl="1">
              <a:buNone/>
            </a:pPr>
            <a:r>
              <a:rPr lang="en-US" sz="1900" b="1" dirty="0">
                <a:solidFill>
                  <a:srgbClr val="0070C0"/>
                </a:solidFill>
              </a:rPr>
              <a:t>public static</a:t>
            </a:r>
            <a:r>
              <a:rPr lang="en-US" sz="1900" b="1" dirty="0"/>
              <a:t> IEnumerable&lt;S&gt; Select&lt;T,S&gt;( </a:t>
            </a:r>
            <a:r>
              <a:rPr lang="en-US" sz="1900" b="1" dirty="0">
                <a:solidFill>
                  <a:srgbClr val="0070C0"/>
                </a:solidFill>
              </a:rPr>
              <a:t>this</a:t>
            </a:r>
            <a:r>
              <a:rPr lang="en-US" sz="1900" b="1" dirty="0"/>
              <a:t> IEnumerable&lt;T&gt; source, </a:t>
            </a:r>
            <a:br>
              <a:rPr lang="en-US" sz="1900" b="1" dirty="0"/>
            </a:br>
            <a:r>
              <a:rPr lang="en-US" sz="1900" b="1" dirty="0" err="1"/>
              <a:t>Func</a:t>
            </a:r>
            <a:r>
              <a:rPr lang="en-US" sz="1900" b="1" dirty="0"/>
              <a:t>&lt;T,S&gt; selector)</a:t>
            </a:r>
          </a:p>
          <a:p>
            <a:pPr lvl="1">
              <a:buNone/>
            </a:pPr>
            <a:r>
              <a:rPr lang="en-US" sz="1900" b="1" dirty="0"/>
              <a:t> {</a:t>
            </a:r>
          </a:p>
          <a:p>
            <a:pPr lvl="2">
              <a:buNone/>
            </a:pPr>
            <a:r>
              <a:rPr lang="en-US" sz="1900" b="1" dirty="0" err="1">
                <a:solidFill>
                  <a:srgbClr val="0070C0"/>
                </a:solidFill>
              </a:rPr>
              <a:t>foreach</a:t>
            </a:r>
            <a:r>
              <a:rPr lang="en-US" sz="1900" b="1" dirty="0"/>
              <a:t> (T element </a:t>
            </a:r>
            <a:r>
              <a:rPr lang="en-US" sz="1900" b="1" dirty="0">
                <a:solidFill>
                  <a:srgbClr val="0070C0"/>
                </a:solidFill>
              </a:rPr>
              <a:t>in</a:t>
            </a:r>
            <a:r>
              <a:rPr lang="en-US" sz="1900" b="1" dirty="0"/>
              <a:t> source) </a:t>
            </a:r>
          </a:p>
          <a:p>
            <a:pPr lvl="3">
              <a:buNone/>
            </a:pPr>
            <a:r>
              <a:rPr lang="en-US" sz="1900" b="1" dirty="0">
                <a:solidFill>
                  <a:srgbClr val="0070C0"/>
                </a:solidFill>
              </a:rPr>
              <a:t>yield return </a:t>
            </a:r>
            <a:r>
              <a:rPr lang="en-US" sz="1900" b="1" dirty="0"/>
              <a:t>selector(element);</a:t>
            </a:r>
          </a:p>
          <a:p>
            <a:pPr lvl="1">
              <a:buNone/>
            </a:pPr>
            <a:r>
              <a:rPr lang="en-US" sz="1900" b="1" dirty="0"/>
              <a:t>}</a:t>
            </a:r>
          </a:p>
          <a:p>
            <a:r>
              <a:rPr lang="en-US" dirty="0"/>
              <a:t>If call </a:t>
            </a:r>
            <a:r>
              <a:rPr lang="en-US" b="1" dirty="0"/>
              <a:t>Select(customers, c =&gt; </a:t>
            </a:r>
            <a:r>
              <a:rPr lang="en-US" b="1" dirty="0" err="1"/>
              <a:t>c.Name</a:t>
            </a:r>
            <a:r>
              <a:rPr lang="en-US" b="1" dirty="0"/>
              <a:t>);</a:t>
            </a:r>
          </a:p>
          <a:p>
            <a:pPr lvl="1"/>
            <a:r>
              <a:rPr lang="en-US" dirty="0"/>
              <a:t>T, S mapped to appropriate types</a:t>
            </a:r>
          </a:p>
        </p:txBody>
      </p:sp>
      <p:sp>
        <p:nvSpPr>
          <p:cNvPr id="2" name="Callout: Line 1">
            <a:extLst>
              <a:ext uri="{FF2B5EF4-FFF2-40B4-BE49-F238E27FC236}">
                <a16:creationId xmlns:a16="http://schemas.microsoft.com/office/drawing/2014/main" id="{3EE6E739-C0F9-497F-B8BD-9AD284920600}"/>
              </a:ext>
            </a:extLst>
          </p:cNvPr>
          <p:cNvSpPr/>
          <p:nvPr/>
        </p:nvSpPr>
        <p:spPr bwMode="auto">
          <a:xfrm>
            <a:off x="6985000" y="2819400"/>
            <a:ext cx="2133600" cy="457200"/>
          </a:xfrm>
          <a:prstGeom prst="borderCallout1">
            <a:avLst>
              <a:gd name="adj1" fmla="val 18750"/>
              <a:gd name="adj2" fmla="val -8333"/>
              <a:gd name="adj3" fmla="val -87500"/>
              <a:gd name="adj4" fmla="val -2092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Extension method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1815705-05DB-45E7-8274-1E69306FB39B}"/>
              </a:ext>
            </a:extLst>
          </p:cNvPr>
          <p:cNvSpPr>
            <a:spLocks noGrp="1" noChangeArrowheads="1"/>
          </p:cNvSpPr>
          <p:nvPr>
            <p:ph type="title"/>
          </p:nvPr>
        </p:nvSpPr>
        <p:spPr/>
        <p:txBody>
          <a:bodyPr/>
          <a:lstStyle/>
          <a:p>
            <a:pPr eaLnBrk="1" hangingPunct="1"/>
            <a:r>
              <a:rPr lang="en-US" altLang="en-US"/>
              <a:t>Examples</a:t>
            </a:r>
          </a:p>
        </p:txBody>
      </p:sp>
      <p:sp>
        <p:nvSpPr>
          <p:cNvPr id="7171" name="Rectangle 3">
            <a:extLst>
              <a:ext uri="{FF2B5EF4-FFF2-40B4-BE49-F238E27FC236}">
                <a16:creationId xmlns:a16="http://schemas.microsoft.com/office/drawing/2014/main" id="{FD8BFC75-9972-45F2-9CE8-710332C86BE9}"/>
              </a:ext>
            </a:extLst>
          </p:cNvPr>
          <p:cNvSpPr>
            <a:spLocks noGrp="1" noChangeArrowheads="1"/>
          </p:cNvSpPr>
          <p:nvPr>
            <p:ph type="body" idx="1"/>
          </p:nvPr>
        </p:nvSpPr>
        <p:spPr/>
        <p:txBody>
          <a:bodyPr/>
          <a:lstStyle/>
          <a:p>
            <a:pPr eaLnBrk="1" hangingPunct="1"/>
            <a:r>
              <a:rPr lang="en-US" altLang="en-US"/>
              <a:t>Now we can use these variables. Call them just like you would a method:</a:t>
            </a:r>
          </a:p>
          <a:p>
            <a:pPr lvl="1" eaLnBrk="1" hangingPunct="1">
              <a:buFont typeface="Wingdings" panose="05000000000000000000" pitchFamily="2" charset="2"/>
              <a:buNone/>
            </a:pPr>
            <a:r>
              <a:rPr lang="en-US" altLang="en-US">
                <a:solidFill>
                  <a:schemeClr val="folHlink"/>
                </a:solidFill>
              </a:rPr>
              <a:t>double</a:t>
            </a:r>
            <a:r>
              <a:rPr lang="en-US" altLang="en-US"/>
              <a:t> y = log10(100.0);</a:t>
            </a:r>
          </a:p>
          <a:p>
            <a:pPr lvl="1" eaLnBrk="1" hangingPunct="1">
              <a:buFont typeface="Wingdings" panose="05000000000000000000" pitchFamily="2" charset="2"/>
              <a:buNone/>
            </a:pPr>
            <a:r>
              <a:rPr lang="en-US" altLang="en-US"/>
              <a:t>y += operation(-2);</a:t>
            </a:r>
          </a:p>
          <a:p>
            <a:pPr lvl="1" eaLnBrk="1" hangingPunct="1">
              <a:buFont typeface="Wingdings" panose="05000000000000000000" pitchFamily="2" charset="2"/>
              <a:buNone/>
            </a:pPr>
            <a:r>
              <a:rPr lang="en-US" altLang="en-US">
                <a:solidFill>
                  <a:schemeClr val="folHlink"/>
                </a:solidFill>
              </a:rPr>
              <a:t>if</a:t>
            </a:r>
            <a:r>
              <a:rPr lang="en-US" altLang="en-US"/>
              <a:t>( </a:t>
            </a:r>
            <a:r>
              <a:rPr lang="en-US" altLang="en-US" sz="2400"/>
              <a:t>isNegative</a:t>
            </a:r>
            <a:r>
              <a:rPr lang="en-US" altLang="en-US"/>
              <a:t>(y)  ) …</a:t>
            </a:r>
          </a:p>
          <a:p>
            <a:pPr lvl="1" eaLnBrk="1" hangingPunct="1">
              <a:buFont typeface="Wingdings" panose="05000000000000000000" pitchFamily="2" charset="2"/>
              <a:buNone/>
            </a:pPr>
            <a:r>
              <a:rPr lang="en-US" altLang="en-US"/>
              <a:t>(</a:t>
            </a:r>
            <a:r>
              <a:rPr lang="en-US" altLang="en-US">
                <a:solidFill>
                  <a:schemeClr val="folHlink"/>
                </a:solidFill>
              </a:rPr>
              <a:t>new</a:t>
            </a:r>
            <a:r>
              <a:rPr lang="en-US" altLang="en-US"/>
              <a:t> Action(Console.Writeline))(y);</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dirty="0"/>
              <a:t>Lambda Expressions</a:t>
            </a:r>
            <a:endParaRPr lang="cs-CZ" dirty="0"/>
          </a:p>
        </p:txBody>
      </p:sp>
      <p:sp>
        <p:nvSpPr>
          <p:cNvPr id="29700" name="Rectangle 3"/>
          <p:cNvSpPr>
            <a:spLocks noGrp="1" noChangeArrowheads="1"/>
          </p:cNvSpPr>
          <p:nvPr>
            <p:ph idx="1"/>
          </p:nvPr>
        </p:nvSpPr>
        <p:spPr/>
        <p:txBody>
          <a:bodyPr/>
          <a:lstStyle/>
          <a:p>
            <a:pPr eaLnBrk="1" hangingPunct="1">
              <a:lnSpc>
                <a:spcPct val="90000"/>
              </a:lnSpc>
            </a:pPr>
            <a:r>
              <a:rPr lang="en-US" sz="1600" dirty="0"/>
              <a:t>Generic extension method example:</a:t>
            </a:r>
          </a:p>
          <a:p>
            <a:pPr eaLnBrk="1" hangingPunct="1">
              <a:lnSpc>
                <a:spcPct val="90000"/>
              </a:lnSpc>
            </a:pPr>
            <a:endParaRPr lang="en-US" sz="1600" dirty="0"/>
          </a:p>
          <a:p>
            <a:pPr eaLnBrk="1" hangingPunct="1">
              <a:lnSpc>
                <a:spcPct val="90000"/>
              </a:lnSpc>
            </a:pPr>
            <a:endParaRPr lang="en-US" sz="1600" dirty="0"/>
          </a:p>
          <a:p>
            <a:pPr eaLnBrk="1" hangingPunct="1">
              <a:lnSpc>
                <a:spcPct val="90000"/>
              </a:lnSpc>
              <a:buNone/>
            </a:pPr>
            <a:endParaRPr lang="en-US" sz="1600" dirty="0"/>
          </a:p>
          <a:p>
            <a:pPr eaLnBrk="1" hangingPunct="1">
              <a:lnSpc>
                <a:spcPct val="90000"/>
              </a:lnSpc>
            </a:pPr>
            <a:r>
              <a:rPr lang="en-US" sz="1600" dirty="0"/>
              <a:t>Calling extension method with lambda expression:</a:t>
            </a:r>
          </a:p>
          <a:p>
            <a:pPr lvl="1" eaLnBrk="1" hangingPunct="1">
              <a:lnSpc>
                <a:spcPct val="90000"/>
              </a:lnSpc>
              <a:buNone/>
            </a:pPr>
            <a:r>
              <a:rPr lang="en-US" sz="1400" b="1" dirty="0"/>
              <a:t>List&lt;Customer&gt; customers = </a:t>
            </a:r>
            <a:r>
              <a:rPr lang="en-US" sz="1400" b="1" dirty="0" err="1"/>
              <a:t>GetCustomerList</a:t>
            </a:r>
            <a:r>
              <a:rPr lang="en-US" sz="1400" b="1" dirty="0"/>
              <a:t>();</a:t>
            </a:r>
          </a:p>
          <a:p>
            <a:pPr lvl="1" eaLnBrk="1" hangingPunct="1">
              <a:lnSpc>
                <a:spcPct val="90000"/>
              </a:lnSpc>
              <a:buNone/>
            </a:pPr>
            <a:r>
              <a:rPr lang="en-US" sz="1400" b="1" dirty="0"/>
              <a:t>IEnumerable&lt;</a:t>
            </a:r>
            <a:r>
              <a:rPr lang="en-US" sz="1400" b="1" dirty="0">
                <a:solidFill>
                  <a:srgbClr val="0070C0"/>
                </a:solidFill>
              </a:rPr>
              <a:t>string</a:t>
            </a:r>
            <a:r>
              <a:rPr lang="en-US" sz="1400" b="1" dirty="0"/>
              <a:t>&gt; names = </a:t>
            </a:r>
            <a:r>
              <a:rPr lang="en-US" sz="1400" b="1" dirty="0" err="1"/>
              <a:t>customers.Select</a:t>
            </a:r>
            <a:r>
              <a:rPr lang="en-US" sz="1400" b="1" dirty="0"/>
              <a:t>(c =&gt; </a:t>
            </a:r>
            <a:r>
              <a:rPr lang="en-US" sz="1400" b="1" dirty="0" err="1"/>
              <a:t>c.Name</a:t>
            </a:r>
            <a:r>
              <a:rPr lang="en-US" sz="1400" b="1" dirty="0"/>
              <a:t>);</a:t>
            </a:r>
          </a:p>
          <a:p>
            <a:pPr eaLnBrk="1" hangingPunct="1">
              <a:lnSpc>
                <a:spcPct val="90000"/>
              </a:lnSpc>
            </a:pPr>
            <a:r>
              <a:rPr lang="en-US" sz="1600" dirty="0"/>
              <a:t>Rewriting extension method call:</a:t>
            </a:r>
          </a:p>
          <a:p>
            <a:pPr lvl="1" eaLnBrk="1" hangingPunct="1">
              <a:lnSpc>
                <a:spcPct val="90000"/>
              </a:lnSpc>
              <a:buNone/>
            </a:pPr>
            <a:r>
              <a:rPr lang="en-US" sz="1400" b="1" dirty="0"/>
              <a:t>IEnumerable&lt;</a:t>
            </a:r>
            <a:r>
              <a:rPr lang="en-US" sz="1400" b="1" dirty="0">
                <a:solidFill>
                  <a:srgbClr val="0070C0"/>
                </a:solidFill>
              </a:rPr>
              <a:t>string</a:t>
            </a:r>
            <a:r>
              <a:rPr lang="en-US" sz="1400" b="1" dirty="0"/>
              <a:t>&gt; names = </a:t>
            </a:r>
            <a:r>
              <a:rPr lang="en-US" sz="1400" b="1" dirty="0" err="1"/>
              <a:t>Sequence.Select</a:t>
            </a:r>
            <a:r>
              <a:rPr lang="en-US" sz="1400" b="1" dirty="0"/>
              <a:t>&lt;T, S&gt;(customers, c =&gt; </a:t>
            </a:r>
            <a:r>
              <a:rPr lang="en-US" sz="1400" b="1" dirty="0" err="1"/>
              <a:t>c.Name</a:t>
            </a:r>
            <a:r>
              <a:rPr lang="en-US" sz="1400" b="1" dirty="0"/>
              <a:t>);</a:t>
            </a:r>
          </a:p>
          <a:p>
            <a:pPr eaLnBrk="1" hangingPunct="1">
              <a:lnSpc>
                <a:spcPct val="90000"/>
              </a:lnSpc>
            </a:pPr>
            <a:r>
              <a:rPr lang="en-US" sz="1600" b="1" i="1" dirty="0"/>
              <a:t>T</a:t>
            </a:r>
            <a:r>
              <a:rPr lang="en-US" sz="1600" dirty="0"/>
              <a:t> type argument is inferred to Customer based on source argument type</a:t>
            </a:r>
          </a:p>
          <a:p>
            <a:pPr lvl="1" eaLnBrk="1" hangingPunct="1">
              <a:lnSpc>
                <a:spcPct val="90000"/>
              </a:lnSpc>
              <a:buNone/>
            </a:pPr>
            <a:r>
              <a:rPr lang="en-US" sz="1400" b="1" dirty="0" err="1"/>
              <a:t>Sequence.Select</a:t>
            </a:r>
            <a:r>
              <a:rPr lang="en-US" sz="1400" b="1" dirty="0"/>
              <a:t>&lt;Customer, S&gt;(customers, c =&gt; </a:t>
            </a:r>
            <a:r>
              <a:rPr lang="en-US" sz="1400" b="1" dirty="0" err="1"/>
              <a:t>c.Name</a:t>
            </a:r>
            <a:r>
              <a:rPr lang="en-US" sz="1400" b="1" dirty="0"/>
              <a:t>)</a:t>
            </a:r>
          </a:p>
          <a:p>
            <a:pPr eaLnBrk="1" hangingPunct="1">
              <a:lnSpc>
                <a:spcPct val="90000"/>
              </a:lnSpc>
            </a:pPr>
            <a:r>
              <a:rPr lang="en-US" sz="1600" b="1" i="1" dirty="0"/>
              <a:t>c</a:t>
            </a:r>
            <a:r>
              <a:rPr lang="en-US" sz="1600" dirty="0"/>
              <a:t> lambda expression argument type is inferred to Customer</a:t>
            </a:r>
          </a:p>
          <a:p>
            <a:pPr lvl="1" eaLnBrk="1" hangingPunct="1">
              <a:lnSpc>
                <a:spcPct val="90000"/>
              </a:lnSpc>
              <a:buNone/>
            </a:pPr>
            <a:r>
              <a:rPr lang="en-US" sz="1400" b="1" dirty="0" err="1"/>
              <a:t>Sequence.Select</a:t>
            </a:r>
            <a:r>
              <a:rPr lang="en-US" sz="1400" b="1" dirty="0"/>
              <a:t>&lt;Customer, S&gt;(customers, (Customer c) =&gt; </a:t>
            </a:r>
            <a:r>
              <a:rPr lang="en-US" sz="1400" b="1" dirty="0" err="1"/>
              <a:t>c.Name</a:t>
            </a:r>
            <a:r>
              <a:rPr lang="en-US" sz="1400" b="1" dirty="0"/>
              <a:t>)</a:t>
            </a:r>
          </a:p>
          <a:p>
            <a:pPr eaLnBrk="1" hangingPunct="1">
              <a:lnSpc>
                <a:spcPct val="90000"/>
              </a:lnSpc>
            </a:pPr>
            <a:r>
              <a:rPr lang="en-US" sz="1600" b="1" i="1" dirty="0"/>
              <a:t>S</a:t>
            </a:r>
            <a:r>
              <a:rPr lang="en-US" sz="1600" dirty="0"/>
              <a:t> type argument is inferred to string based on return value type of the lambda expression</a:t>
            </a:r>
          </a:p>
          <a:p>
            <a:pPr lvl="1" eaLnBrk="1" hangingPunct="1">
              <a:lnSpc>
                <a:spcPct val="90000"/>
              </a:lnSpc>
              <a:buNone/>
            </a:pPr>
            <a:r>
              <a:rPr lang="en-US" sz="1400" b="1" dirty="0" err="1"/>
              <a:t>Sequence.Select</a:t>
            </a:r>
            <a:r>
              <a:rPr lang="en-US" sz="1400" b="1" dirty="0"/>
              <a:t>&lt;Customer, </a:t>
            </a:r>
            <a:r>
              <a:rPr lang="en-US" sz="1400" b="1" dirty="0">
                <a:solidFill>
                  <a:srgbClr val="0070C0"/>
                </a:solidFill>
              </a:rPr>
              <a:t>string</a:t>
            </a:r>
            <a:r>
              <a:rPr lang="en-US" sz="1400" b="1" dirty="0"/>
              <a:t>&gt;(customers, (Customer c) =&gt; </a:t>
            </a:r>
            <a:r>
              <a:rPr lang="en-US" sz="1400" b="1" dirty="0" err="1"/>
              <a:t>c.Name</a:t>
            </a:r>
            <a:r>
              <a:rPr lang="en-US" sz="1400" b="1" dirty="0"/>
              <a:t>)</a:t>
            </a:r>
          </a:p>
        </p:txBody>
      </p:sp>
      <p:sp>
        <p:nvSpPr>
          <p:cNvPr id="5" name="TextBox 4"/>
          <p:cNvSpPr txBox="1"/>
          <p:nvPr/>
        </p:nvSpPr>
        <p:spPr>
          <a:xfrm>
            <a:off x="2286000" y="1905000"/>
            <a:ext cx="8188780" cy="738664"/>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en-US" sz="1400" b="1" dirty="0">
                <a:solidFill>
                  <a:srgbClr val="0000FF"/>
                </a:solidFill>
              </a:rPr>
              <a:t>public</a:t>
            </a:r>
            <a:r>
              <a:rPr lang="en-US" sz="1400" b="1" dirty="0">
                <a:solidFill>
                  <a:srgbClr val="000000"/>
                </a:solidFill>
              </a:rPr>
              <a:t> </a:t>
            </a:r>
            <a:r>
              <a:rPr lang="en-US" sz="1400" b="1" dirty="0">
                <a:solidFill>
                  <a:srgbClr val="0000FF"/>
                </a:solidFill>
              </a:rPr>
              <a:t>static</a:t>
            </a:r>
            <a:r>
              <a:rPr lang="en-US" sz="1400" b="1" dirty="0">
                <a:solidFill>
                  <a:srgbClr val="000000"/>
                </a:solidFill>
              </a:rPr>
              <a:t> </a:t>
            </a:r>
            <a:r>
              <a:rPr lang="en-US" sz="1400" b="1" dirty="0">
                <a:solidFill>
                  <a:srgbClr val="0000FF"/>
                </a:solidFill>
              </a:rPr>
              <a:t>class</a:t>
            </a:r>
            <a:r>
              <a:rPr lang="en-US" sz="1400" b="1" dirty="0">
                <a:solidFill>
                  <a:srgbClr val="000000"/>
                </a:solidFill>
              </a:rPr>
              <a:t> </a:t>
            </a:r>
            <a:r>
              <a:rPr lang="en-US" sz="1400" b="1" dirty="0">
                <a:solidFill>
                  <a:srgbClr val="2B91AF"/>
                </a:solidFill>
              </a:rPr>
              <a:t>Sequence</a:t>
            </a:r>
            <a:r>
              <a:rPr lang="en-US" sz="1400" b="1" dirty="0">
                <a:solidFill>
                  <a:srgbClr val="000000"/>
                </a:solidFill>
              </a:rPr>
              <a:t> {    </a:t>
            </a:r>
          </a:p>
          <a:p>
            <a:r>
              <a:rPr lang="en-US" sz="1400" b="1" dirty="0">
                <a:solidFill>
                  <a:srgbClr val="0000FF"/>
                </a:solidFill>
              </a:rPr>
              <a:t>public</a:t>
            </a:r>
            <a:r>
              <a:rPr lang="en-US" sz="1400" b="1" dirty="0">
                <a:solidFill>
                  <a:srgbClr val="000000"/>
                </a:solidFill>
              </a:rPr>
              <a:t> </a:t>
            </a:r>
            <a:r>
              <a:rPr lang="en-US" sz="1400" b="1" dirty="0">
                <a:solidFill>
                  <a:srgbClr val="0000FF"/>
                </a:solidFill>
              </a:rPr>
              <a:t>static</a:t>
            </a:r>
            <a:r>
              <a:rPr lang="en-US" sz="1400" b="1" dirty="0">
                <a:solidFill>
                  <a:srgbClr val="000000"/>
                </a:solidFill>
              </a:rPr>
              <a:t> IEnumerable&lt;S&gt; Select&lt;T,S&gt;(</a:t>
            </a:r>
            <a:r>
              <a:rPr lang="en-US" sz="1400" b="1" dirty="0">
                <a:solidFill>
                  <a:srgbClr val="0000FF"/>
                </a:solidFill>
              </a:rPr>
              <a:t>this</a:t>
            </a:r>
            <a:r>
              <a:rPr lang="en-US" sz="1400" b="1" dirty="0">
                <a:solidFill>
                  <a:srgbClr val="000000"/>
                </a:solidFill>
              </a:rPr>
              <a:t> IEnumerable&lt;T&gt; source, </a:t>
            </a:r>
            <a:r>
              <a:rPr lang="en-US" sz="1400" b="1" dirty="0" err="1">
                <a:solidFill>
                  <a:srgbClr val="000000"/>
                </a:solidFill>
              </a:rPr>
              <a:t>Func</a:t>
            </a:r>
            <a:r>
              <a:rPr lang="en-US" sz="1400" b="1" dirty="0">
                <a:solidFill>
                  <a:srgbClr val="000000"/>
                </a:solidFill>
              </a:rPr>
              <a:t>&lt;T, S&gt; selector)  {</a:t>
            </a:r>
          </a:p>
          <a:p>
            <a:r>
              <a:rPr lang="en-US" sz="1400" b="1" dirty="0">
                <a:solidFill>
                  <a:srgbClr val="000000"/>
                </a:solidFill>
              </a:rPr>
              <a:t>        </a:t>
            </a:r>
            <a:r>
              <a:rPr lang="en-US" sz="1400" b="1" dirty="0" err="1">
                <a:solidFill>
                  <a:srgbClr val="0000FF"/>
                </a:solidFill>
              </a:rPr>
              <a:t>foreach</a:t>
            </a:r>
            <a:r>
              <a:rPr lang="en-US" sz="1400" b="1" dirty="0">
                <a:solidFill>
                  <a:srgbClr val="000000"/>
                </a:solidFill>
              </a:rPr>
              <a:t> (T element </a:t>
            </a:r>
            <a:r>
              <a:rPr lang="en-US" sz="1400" b="1" dirty="0">
                <a:solidFill>
                  <a:srgbClr val="0000FF"/>
                </a:solidFill>
              </a:rPr>
              <a:t>in</a:t>
            </a:r>
            <a:r>
              <a:rPr lang="en-US" sz="1400" b="1" dirty="0">
                <a:solidFill>
                  <a:srgbClr val="000000"/>
                </a:solidFill>
              </a:rPr>
              <a:t> source) </a:t>
            </a:r>
            <a:r>
              <a:rPr lang="en-US" sz="1400" b="1" dirty="0">
                <a:solidFill>
                  <a:srgbClr val="0000FF"/>
                </a:solidFill>
              </a:rPr>
              <a:t>yield</a:t>
            </a:r>
            <a:r>
              <a:rPr lang="en-US" sz="1400" b="1" dirty="0">
                <a:solidFill>
                  <a:srgbClr val="000000"/>
                </a:solidFill>
              </a:rPr>
              <a:t> </a:t>
            </a:r>
            <a:r>
              <a:rPr lang="en-US" sz="1400" b="1" dirty="0">
                <a:solidFill>
                  <a:srgbClr val="0000FF"/>
                </a:solidFill>
              </a:rPr>
              <a:t>return</a:t>
            </a:r>
            <a:r>
              <a:rPr lang="en-US" sz="1400" b="1" dirty="0">
                <a:solidFill>
                  <a:srgbClr val="000000"/>
                </a:solidFill>
              </a:rPr>
              <a:t> selector(element);  }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a:t>Lambda Expressions</a:t>
            </a:r>
          </a:p>
        </p:txBody>
      </p:sp>
      <p:sp>
        <p:nvSpPr>
          <p:cNvPr id="25603" name="Rectangle 3"/>
          <p:cNvSpPr>
            <a:spLocks noGrp="1" noChangeArrowheads="1"/>
          </p:cNvSpPr>
          <p:nvPr>
            <p:ph type="body" idx="1"/>
          </p:nvPr>
        </p:nvSpPr>
        <p:spPr/>
        <p:txBody>
          <a:bodyPr/>
          <a:lstStyle/>
          <a:p>
            <a:r>
              <a:rPr lang="en-US" sz="2400" dirty="0"/>
              <a:t>A lambda expression is a value, that does not have a type but can be implicitly converted to a compatible </a:t>
            </a:r>
            <a:r>
              <a:rPr lang="en-US" sz="2400" b="1" dirty="0"/>
              <a:t>delegate</a:t>
            </a:r>
            <a:r>
              <a:rPr lang="en-US" sz="2400" dirty="0"/>
              <a:t> type</a:t>
            </a:r>
          </a:p>
          <a:p>
            <a:pPr lvl="1">
              <a:buNone/>
            </a:pPr>
            <a:r>
              <a:rPr lang="en-US" sz="2000" b="1" dirty="0">
                <a:solidFill>
                  <a:srgbClr val="0070C0"/>
                </a:solidFill>
              </a:rPr>
              <a:t>delegate</a:t>
            </a:r>
            <a:r>
              <a:rPr lang="en-US" sz="2000" b="1" dirty="0"/>
              <a:t> R </a:t>
            </a:r>
            <a:r>
              <a:rPr lang="en-US" sz="2000" b="1" dirty="0" err="1"/>
              <a:t>Func</a:t>
            </a:r>
            <a:r>
              <a:rPr lang="en-US" sz="2000" b="1" dirty="0"/>
              <a:t>&lt;A,R&gt;(A </a:t>
            </a:r>
            <a:r>
              <a:rPr lang="en-US" sz="2000" b="1" dirty="0" err="1"/>
              <a:t>arg</a:t>
            </a:r>
            <a:r>
              <a:rPr lang="en-US" sz="2000" b="1" dirty="0"/>
              <a:t>);</a:t>
            </a:r>
          </a:p>
          <a:p>
            <a:pPr lvl="1">
              <a:buNone/>
            </a:pPr>
            <a:r>
              <a:rPr lang="en-US" sz="2000" b="1" dirty="0" err="1"/>
              <a:t>Func</a:t>
            </a:r>
            <a:r>
              <a:rPr lang="en-US" sz="2000" b="1" dirty="0"/>
              <a:t>&lt;</a:t>
            </a:r>
            <a:r>
              <a:rPr lang="en-US" sz="2000" b="1" dirty="0" err="1">
                <a:solidFill>
                  <a:srgbClr val="0070C0"/>
                </a:solidFill>
              </a:rPr>
              <a:t>int</a:t>
            </a:r>
            <a:r>
              <a:rPr lang="en-US" sz="2000" b="1" dirty="0" err="1"/>
              <a:t>,</a:t>
            </a:r>
            <a:r>
              <a:rPr lang="en-US" sz="2000" b="1" dirty="0" err="1">
                <a:solidFill>
                  <a:srgbClr val="0070C0"/>
                </a:solidFill>
              </a:rPr>
              <a:t>int</a:t>
            </a:r>
            <a:r>
              <a:rPr lang="en-US" sz="2000" b="1" dirty="0"/>
              <a:t>&gt; f1 = x =&gt; x + 1;</a:t>
            </a:r>
          </a:p>
          <a:p>
            <a:pPr lvl="1">
              <a:buNone/>
            </a:pPr>
            <a:r>
              <a:rPr lang="en-US" sz="2000" b="1" dirty="0" err="1"/>
              <a:t>Func</a:t>
            </a:r>
            <a:r>
              <a:rPr lang="en-US" sz="2000" b="1" dirty="0"/>
              <a:t>&lt;</a:t>
            </a:r>
            <a:r>
              <a:rPr lang="en-US" sz="2000" b="1" dirty="0" err="1">
                <a:solidFill>
                  <a:srgbClr val="0070C0"/>
                </a:solidFill>
              </a:rPr>
              <a:t>int</a:t>
            </a:r>
            <a:r>
              <a:rPr lang="en-US" sz="2000" b="1" dirty="0" err="1"/>
              <a:t>,</a:t>
            </a:r>
            <a:r>
              <a:rPr lang="en-US" sz="2000" b="1" dirty="0" err="1">
                <a:solidFill>
                  <a:srgbClr val="0070C0"/>
                </a:solidFill>
              </a:rPr>
              <a:t>double</a:t>
            </a:r>
            <a:r>
              <a:rPr lang="en-US" sz="2000" b="1" dirty="0"/>
              <a:t>&gt; f2 = x =&gt; x + 1;	</a:t>
            </a:r>
          </a:p>
          <a:p>
            <a:pPr lvl="1">
              <a:buNone/>
            </a:pPr>
            <a:r>
              <a:rPr lang="en-US" sz="2000" b="1" dirty="0" err="1"/>
              <a:t>Func</a:t>
            </a:r>
            <a:r>
              <a:rPr lang="en-US" sz="2000" b="1" dirty="0"/>
              <a:t>&lt;</a:t>
            </a:r>
            <a:r>
              <a:rPr lang="en-US" sz="2000" b="1" dirty="0" err="1">
                <a:solidFill>
                  <a:srgbClr val="0070C0"/>
                </a:solidFill>
              </a:rPr>
              <a:t>double</a:t>
            </a:r>
            <a:r>
              <a:rPr lang="en-US" sz="2000" b="1" dirty="0" err="1"/>
              <a:t>,</a:t>
            </a:r>
            <a:r>
              <a:rPr lang="en-US" sz="2000" b="1" dirty="0" err="1">
                <a:solidFill>
                  <a:srgbClr val="0070C0"/>
                </a:solidFill>
              </a:rPr>
              <a:t>int</a:t>
            </a:r>
            <a:r>
              <a:rPr lang="en-US" sz="2000" b="1" dirty="0"/>
              <a:t>&gt; f3 = x =&gt; x + 1; </a:t>
            </a:r>
            <a:r>
              <a:rPr lang="en-US" sz="2000" b="1" dirty="0">
                <a:solidFill>
                  <a:srgbClr val="008000"/>
                </a:solidFill>
              </a:rPr>
              <a:t>// Error double -&gt; </a:t>
            </a:r>
            <a:r>
              <a:rPr lang="en-US" sz="2000" b="1" dirty="0" err="1">
                <a:solidFill>
                  <a:srgbClr val="008000"/>
                </a:solidFill>
              </a:rPr>
              <a:t>int</a:t>
            </a:r>
            <a:endParaRPr lang="en-US" sz="2000" dirty="0">
              <a:solidFill>
                <a:srgbClr val="008000"/>
              </a:solidFill>
              <a:cs typeface="Courier New"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dirty="0"/>
              <a:t>Lambda Expressions</a:t>
            </a:r>
          </a:p>
        </p:txBody>
      </p:sp>
      <p:sp>
        <p:nvSpPr>
          <p:cNvPr id="56323" name="Rectangle 3"/>
          <p:cNvSpPr>
            <a:spLocks noGrp="1" noChangeArrowheads="1"/>
          </p:cNvSpPr>
          <p:nvPr>
            <p:ph type="body" idx="1"/>
          </p:nvPr>
        </p:nvSpPr>
        <p:spPr/>
        <p:txBody>
          <a:bodyPr/>
          <a:lstStyle/>
          <a:p>
            <a:r>
              <a:rPr lang="en-US" dirty="0"/>
              <a:t>Given the code</a:t>
            </a:r>
          </a:p>
          <a:p>
            <a:pPr>
              <a:buFont typeface="Wingdings" pitchFamily="2" charset="2"/>
              <a:buNone/>
            </a:pPr>
            <a:r>
              <a:rPr lang="en-US" sz="2000" dirty="0">
                <a:solidFill>
                  <a:srgbClr val="0070C0"/>
                </a:solidFill>
              </a:rPr>
              <a:t>delegate</a:t>
            </a:r>
            <a:r>
              <a:rPr lang="en-US" sz="2000" dirty="0"/>
              <a:t> R </a:t>
            </a:r>
            <a:r>
              <a:rPr lang="en-US" sz="2000" dirty="0" err="1"/>
              <a:t>Func</a:t>
            </a:r>
            <a:r>
              <a:rPr lang="en-US" sz="2000" dirty="0"/>
              <a:t>&lt;A,R&gt;(A </a:t>
            </a:r>
            <a:r>
              <a:rPr lang="en-US" sz="2000" dirty="0" err="1"/>
              <a:t>arg</a:t>
            </a:r>
            <a:r>
              <a:rPr lang="en-US" sz="2000" dirty="0"/>
              <a:t>); </a:t>
            </a:r>
          </a:p>
          <a:p>
            <a:pPr>
              <a:buFont typeface="Wingdings" pitchFamily="2" charset="2"/>
              <a:buNone/>
            </a:pPr>
            <a:r>
              <a:rPr lang="en-US" sz="2000" dirty="0">
                <a:solidFill>
                  <a:srgbClr val="0070C0"/>
                </a:solidFill>
              </a:rPr>
              <a:t>static</a:t>
            </a:r>
            <a:r>
              <a:rPr lang="en-US" sz="2000" dirty="0"/>
              <a:t> Z F&lt;X,Y,Z&gt;(X </a:t>
            </a:r>
            <a:r>
              <a:rPr lang="en-US" sz="2000" dirty="0" err="1"/>
              <a:t>x</a:t>
            </a:r>
            <a:r>
              <a:rPr lang="en-US" sz="2000" dirty="0"/>
              <a:t>, </a:t>
            </a:r>
            <a:r>
              <a:rPr lang="en-US" sz="2000" dirty="0" err="1"/>
              <a:t>Func</a:t>
            </a:r>
            <a:r>
              <a:rPr lang="en-US" sz="2000" dirty="0"/>
              <a:t>&lt;X,Y&gt; f1, </a:t>
            </a:r>
            <a:r>
              <a:rPr lang="en-US" sz="2000" dirty="0" err="1"/>
              <a:t>Func</a:t>
            </a:r>
            <a:r>
              <a:rPr lang="en-US" sz="2000" dirty="0"/>
              <a:t>&lt;Y,Z&gt; f2) </a:t>
            </a:r>
          </a:p>
          <a:p>
            <a:pPr>
              <a:buFont typeface="Wingdings" pitchFamily="2" charset="2"/>
              <a:buNone/>
            </a:pPr>
            <a:r>
              <a:rPr lang="en-US" sz="2000" dirty="0"/>
              <a:t>{</a:t>
            </a:r>
          </a:p>
          <a:p>
            <a:pPr lvl="1">
              <a:buFont typeface="Wingdings" pitchFamily="2" charset="2"/>
              <a:buNone/>
            </a:pPr>
            <a:r>
              <a:rPr lang="en-US" sz="2000" dirty="0">
                <a:solidFill>
                  <a:srgbClr val="0070C0"/>
                </a:solidFill>
              </a:rPr>
              <a:t>return</a:t>
            </a:r>
            <a:r>
              <a:rPr lang="en-US" sz="2000" dirty="0"/>
              <a:t> f2(f1(x));</a:t>
            </a:r>
          </a:p>
          <a:p>
            <a:pPr>
              <a:buFont typeface="Wingdings" pitchFamily="2" charset="2"/>
              <a:buNone/>
            </a:pPr>
            <a:r>
              <a:rPr lang="en-US" sz="2000" dirty="0"/>
              <a:t>}</a:t>
            </a:r>
          </a:p>
          <a:p>
            <a:r>
              <a:rPr lang="en-US" dirty="0"/>
              <a:t>What does the following produce?</a:t>
            </a:r>
            <a:br>
              <a:rPr lang="en-US" dirty="0"/>
            </a:br>
            <a:r>
              <a:rPr lang="en-US" sz="2000" b="1" dirty="0"/>
              <a:t>F("1:15:30", </a:t>
            </a:r>
            <a:br>
              <a:rPr lang="en-US" sz="2000" b="1" dirty="0"/>
            </a:br>
            <a:r>
              <a:rPr lang="en-US" sz="2000" b="1" dirty="0"/>
              <a:t>  s =&gt; </a:t>
            </a:r>
            <a:r>
              <a:rPr lang="en-US" sz="2000" b="1" dirty="0" err="1"/>
              <a:t>TimeSpan.Parse</a:t>
            </a:r>
            <a:r>
              <a:rPr lang="en-US" sz="2000" b="1" dirty="0"/>
              <a:t>(s), </a:t>
            </a:r>
            <a:br>
              <a:rPr lang="en-US" sz="2000" b="1" dirty="0"/>
            </a:br>
            <a:r>
              <a:rPr lang="en-US" sz="2000" b="1" dirty="0"/>
              <a:t>  t =&gt; </a:t>
            </a:r>
            <a:r>
              <a:rPr lang="en-US" sz="2000" b="1" dirty="0" err="1"/>
              <a:t>t.TotalSeconds</a:t>
            </a:r>
            <a:r>
              <a:rPr lang="en-US" sz="2000" b="1" dirty="0"/>
              <a:t>) </a:t>
            </a:r>
            <a:endParaRPr lang="en-US" sz="2000" b="1" dirty="0">
              <a:latin typeface="Courier New" pitchFamily="49" charset="0"/>
              <a:cs typeface="Courier New" pitchFamily="49"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 Methods, …</a:t>
            </a:r>
          </a:p>
        </p:txBody>
      </p:sp>
      <p:sp>
        <p:nvSpPr>
          <p:cNvPr id="3" name="Content Placeholder 2"/>
          <p:cNvSpPr>
            <a:spLocks noGrp="1"/>
          </p:cNvSpPr>
          <p:nvPr>
            <p:ph idx="1"/>
          </p:nvPr>
        </p:nvSpPr>
        <p:spPr/>
        <p:txBody>
          <a:bodyPr/>
          <a:lstStyle/>
          <a:p>
            <a:r>
              <a:rPr lang="en-US" sz="2000" dirty="0"/>
              <a:t>Try this at home! Let’s wrap this discussion up by combining extension methods, implicit types, anonymous types and lambda expressions to create a complex process chain:</a:t>
            </a:r>
          </a:p>
          <a:p>
            <a:pPr>
              <a:buFont typeface="Wingdings 2" pitchFamily="18" charset="2"/>
              <a:buNone/>
            </a:pPr>
            <a:endParaRPr lang="en-US" sz="1800" dirty="0">
              <a:solidFill>
                <a:srgbClr val="000000"/>
              </a:solidFill>
              <a:cs typeface="Times New Roman" pitchFamily="18" charset="0"/>
            </a:endParaRPr>
          </a:p>
          <a:p>
            <a:pPr>
              <a:buFont typeface="Wingdings 2" pitchFamily="18" charset="2"/>
              <a:buNone/>
            </a:pPr>
            <a:r>
              <a:rPr lang="en-US" sz="1800" b="1" dirty="0" err="1">
                <a:solidFill>
                  <a:srgbClr val="0000FF"/>
                </a:solidFill>
                <a:cs typeface="Times New Roman" pitchFamily="18" charset="0"/>
              </a:rPr>
              <a:t>var</a:t>
            </a:r>
            <a:r>
              <a:rPr lang="en-US" sz="1800" dirty="0">
                <a:solidFill>
                  <a:srgbClr val="000000"/>
                </a:solidFill>
                <a:cs typeface="Times New Roman" pitchFamily="18" charset="0"/>
              </a:rPr>
              <a:t> processes =</a:t>
            </a:r>
          </a:p>
          <a:p>
            <a:pPr>
              <a:buFont typeface="Wingdings 2" pitchFamily="18" charset="2"/>
              <a:buNone/>
            </a:pPr>
            <a:r>
              <a:rPr lang="en-US" sz="1800" dirty="0">
                <a:solidFill>
                  <a:srgbClr val="000000"/>
                </a:solidFill>
                <a:cs typeface="Times New Roman" pitchFamily="18" charset="0"/>
              </a:rPr>
              <a:t>     </a:t>
            </a:r>
            <a:r>
              <a:rPr lang="en-US" sz="1800" dirty="0" err="1">
                <a:hlinkClick r:id="rId3"/>
              </a:rPr>
              <a:t>System.Diagnostics.</a:t>
            </a:r>
            <a:r>
              <a:rPr lang="en-US" sz="1800" dirty="0" err="1">
                <a:solidFill>
                  <a:srgbClr val="000000"/>
                </a:solidFill>
                <a:cs typeface="Times New Roman" pitchFamily="18" charset="0"/>
                <a:hlinkClick r:id="rId3"/>
              </a:rPr>
              <a:t>Process.GetProcesses</a:t>
            </a:r>
            <a:r>
              <a:rPr lang="en-US" sz="1800" dirty="0">
                <a:solidFill>
                  <a:srgbClr val="000000"/>
                </a:solidFill>
                <a:cs typeface="Times New Roman" pitchFamily="18" charset="0"/>
              </a:rPr>
              <a:t>()</a:t>
            </a:r>
          </a:p>
          <a:p>
            <a:pPr>
              <a:buFont typeface="Wingdings 2" pitchFamily="18" charset="2"/>
              <a:buNone/>
            </a:pPr>
            <a:r>
              <a:rPr lang="en-US" sz="1800" dirty="0">
                <a:solidFill>
                  <a:srgbClr val="000000"/>
                </a:solidFill>
                <a:cs typeface="Times New Roman" pitchFamily="18" charset="0"/>
              </a:rPr>
              <a:t>          .Where(proc =&gt; proc.WorkingSet64 &gt; </a:t>
            </a:r>
            <a:r>
              <a:rPr lang="en-US" sz="1800" dirty="0">
                <a:solidFill>
                  <a:srgbClr val="008000"/>
                </a:solidFill>
                <a:cs typeface="Times New Roman" pitchFamily="18" charset="0"/>
              </a:rPr>
              <a:t>20</a:t>
            </a:r>
            <a:r>
              <a:rPr lang="en-US" sz="1800" dirty="0">
                <a:solidFill>
                  <a:srgbClr val="000000"/>
                </a:solidFill>
                <a:cs typeface="Times New Roman" pitchFamily="18" charset="0"/>
              </a:rPr>
              <a:t> * </a:t>
            </a:r>
            <a:r>
              <a:rPr lang="en-US" sz="1800" dirty="0">
                <a:solidFill>
                  <a:srgbClr val="008000"/>
                </a:solidFill>
                <a:cs typeface="Times New Roman" pitchFamily="18" charset="0"/>
              </a:rPr>
              <a:t>1024</a:t>
            </a:r>
            <a:r>
              <a:rPr lang="en-US" sz="1800" dirty="0">
                <a:solidFill>
                  <a:srgbClr val="000000"/>
                </a:solidFill>
                <a:cs typeface="Times New Roman" pitchFamily="18" charset="0"/>
              </a:rPr>
              <a:t> * </a:t>
            </a:r>
            <a:r>
              <a:rPr lang="en-US" sz="1800" dirty="0">
                <a:solidFill>
                  <a:srgbClr val="008000"/>
                </a:solidFill>
                <a:cs typeface="Times New Roman" pitchFamily="18" charset="0"/>
              </a:rPr>
              <a:t>1024</a:t>
            </a:r>
            <a:r>
              <a:rPr lang="en-US" sz="1800" dirty="0">
                <a:solidFill>
                  <a:srgbClr val="000000"/>
                </a:solidFill>
                <a:cs typeface="Times New Roman" pitchFamily="18" charset="0"/>
              </a:rPr>
              <a:t>)</a:t>
            </a:r>
          </a:p>
          <a:p>
            <a:pPr>
              <a:buFont typeface="Wingdings 2" pitchFamily="18" charset="2"/>
              <a:buNone/>
            </a:pPr>
            <a:r>
              <a:rPr lang="en-US" sz="1800" dirty="0">
                <a:solidFill>
                  <a:srgbClr val="000000"/>
                </a:solidFill>
                <a:cs typeface="Times New Roman" pitchFamily="18" charset="0"/>
              </a:rPr>
              <a:t>          .</a:t>
            </a:r>
            <a:r>
              <a:rPr lang="en-US" sz="1800" dirty="0" err="1">
                <a:solidFill>
                  <a:srgbClr val="000000"/>
                </a:solidFill>
                <a:cs typeface="Times New Roman" pitchFamily="18" charset="0"/>
              </a:rPr>
              <a:t>OrderByDescending</a:t>
            </a:r>
            <a:r>
              <a:rPr lang="en-US" sz="1800" dirty="0">
                <a:solidFill>
                  <a:srgbClr val="000000"/>
                </a:solidFill>
                <a:cs typeface="Times New Roman" pitchFamily="18" charset="0"/>
              </a:rPr>
              <a:t>(proc =&gt; proc.WorkingSet64)</a:t>
            </a:r>
          </a:p>
          <a:p>
            <a:pPr>
              <a:buFont typeface="Wingdings 2" pitchFamily="18" charset="2"/>
              <a:buNone/>
            </a:pPr>
            <a:r>
              <a:rPr lang="en-US" sz="1800" dirty="0">
                <a:solidFill>
                  <a:srgbClr val="000000"/>
                </a:solidFill>
                <a:cs typeface="Times New Roman" pitchFamily="18" charset="0"/>
              </a:rPr>
              <a:t>          .Select(proc =&gt; </a:t>
            </a:r>
          </a:p>
          <a:p>
            <a:pPr>
              <a:buFont typeface="Wingdings 2" pitchFamily="18" charset="2"/>
              <a:buNone/>
            </a:pPr>
            <a:r>
              <a:rPr lang="en-US" sz="1800" b="1" dirty="0">
                <a:solidFill>
                  <a:srgbClr val="000000"/>
                </a:solidFill>
                <a:cs typeface="Times New Roman" pitchFamily="18" charset="0"/>
              </a:rPr>
              <a:t>              </a:t>
            </a:r>
            <a:r>
              <a:rPr lang="en-US" sz="1800" b="1" dirty="0">
                <a:solidFill>
                  <a:srgbClr val="0000FF"/>
                </a:solidFill>
                <a:cs typeface="Times New Roman" pitchFamily="18" charset="0"/>
              </a:rPr>
              <a:t>new</a:t>
            </a:r>
            <a:r>
              <a:rPr lang="en-US" sz="1800" dirty="0">
                <a:solidFill>
                  <a:srgbClr val="000000"/>
                </a:solidFill>
                <a:cs typeface="Times New Roman" pitchFamily="18" charset="0"/>
              </a:rPr>
              <a:t> { Identifier = </a:t>
            </a:r>
            <a:r>
              <a:rPr lang="en-US" sz="1800" dirty="0" err="1">
                <a:solidFill>
                  <a:srgbClr val="000000"/>
                </a:solidFill>
                <a:cs typeface="Times New Roman" pitchFamily="18" charset="0"/>
              </a:rPr>
              <a:t>proc.Id</a:t>
            </a:r>
            <a:r>
              <a:rPr lang="en-US" sz="1800" dirty="0">
                <a:solidFill>
                  <a:srgbClr val="000000"/>
                </a:solidFill>
                <a:cs typeface="Times New Roman" pitchFamily="18" charset="0"/>
              </a:rPr>
              <a:t>, Name = </a:t>
            </a:r>
            <a:r>
              <a:rPr lang="en-US" sz="1800" dirty="0" err="1">
                <a:solidFill>
                  <a:srgbClr val="000000"/>
                </a:solidFill>
                <a:cs typeface="Times New Roman" pitchFamily="18" charset="0"/>
              </a:rPr>
              <a:t>proc.ProcessName</a:t>
            </a:r>
            <a:r>
              <a:rPr lang="en-US" sz="1800" dirty="0">
                <a:solidFill>
                  <a:srgbClr val="000000"/>
                </a:solidFill>
                <a:cs typeface="Times New Roman" pitchFamily="18" charset="0"/>
              </a:rPr>
              <a:t> });</a:t>
            </a:r>
            <a:r>
              <a:rPr lang="en-US" sz="1800" dirty="0"/>
              <a:t>  </a:t>
            </a:r>
          </a:p>
          <a:p>
            <a:endParaRPr lang="en-US" sz="1800" dirty="0"/>
          </a:p>
        </p:txBody>
      </p:sp>
      <p:sp>
        <p:nvSpPr>
          <p:cNvPr id="4" name="TextBox 3"/>
          <p:cNvSpPr txBox="1"/>
          <p:nvPr/>
        </p:nvSpPr>
        <p:spPr>
          <a:xfrm>
            <a:off x="1981201" y="5410201"/>
            <a:ext cx="8184613" cy="584775"/>
          </a:xfrm>
          <a:prstGeom prst="rect">
            <a:avLst/>
          </a:prstGeom>
        </p:spPr>
        <p:style>
          <a:lnRef idx="1">
            <a:schemeClr val="accent5"/>
          </a:lnRef>
          <a:fillRef idx="3">
            <a:schemeClr val="accent5"/>
          </a:fillRef>
          <a:effectRef idx="2">
            <a:schemeClr val="accent5"/>
          </a:effectRef>
          <a:fontRef idx="minor">
            <a:schemeClr val="lt1"/>
          </a:fontRef>
        </p:style>
        <p:txBody>
          <a:bodyPr wrap="none" rtlCol="0">
            <a:spAutoFit/>
          </a:bodyPr>
          <a:lstStyle/>
          <a:p>
            <a:r>
              <a:rPr lang="en-US" sz="1600" dirty="0" err="1">
                <a:solidFill>
                  <a:srgbClr val="0000FF"/>
                </a:solidFill>
              </a:rPr>
              <a:t>foreach</a:t>
            </a:r>
            <a:r>
              <a:rPr lang="en-US" sz="1600" dirty="0">
                <a:solidFill>
                  <a:srgbClr val="000000"/>
                </a:solidFill>
              </a:rPr>
              <a:t> (</a:t>
            </a:r>
            <a:r>
              <a:rPr lang="en-US" sz="1600" dirty="0" err="1">
                <a:solidFill>
                  <a:srgbClr val="0000FF"/>
                </a:solidFill>
              </a:rPr>
              <a:t>var</a:t>
            </a:r>
            <a:r>
              <a:rPr lang="en-US" sz="1600" dirty="0">
                <a:solidFill>
                  <a:srgbClr val="000000"/>
                </a:solidFill>
              </a:rPr>
              <a:t> process </a:t>
            </a:r>
            <a:r>
              <a:rPr lang="en-US" sz="1600" dirty="0">
                <a:solidFill>
                  <a:srgbClr val="0000FF"/>
                </a:solidFill>
              </a:rPr>
              <a:t>in</a:t>
            </a:r>
            <a:r>
              <a:rPr lang="en-US" sz="1600" dirty="0">
                <a:solidFill>
                  <a:srgbClr val="000000"/>
                </a:solidFill>
              </a:rPr>
              <a:t> processes)</a:t>
            </a:r>
          </a:p>
          <a:p>
            <a:pPr lvl="1"/>
            <a:r>
              <a:rPr lang="en-US" sz="1600" dirty="0" err="1">
                <a:solidFill>
                  <a:srgbClr val="2B91AF"/>
                </a:solidFill>
              </a:rPr>
              <a:t>Console</a:t>
            </a:r>
            <a:r>
              <a:rPr lang="en-US" sz="1600" dirty="0" err="1">
                <a:solidFill>
                  <a:srgbClr val="000000"/>
                </a:solidFill>
              </a:rPr>
              <a:t>.WriteLine</a:t>
            </a:r>
            <a:r>
              <a:rPr lang="en-US" sz="1600" dirty="0">
                <a:solidFill>
                  <a:srgbClr val="000000"/>
                </a:solidFill>
              </a:rPr>
              <a:t>(</a:t>
            </a:r>
            <a:r>
              <a:rPr lang="en-US" sz="1600" dirty="0">
                <a:solidFill>
                  <a:srgbClr val="A31515"/>
                </a:solidFill>
              </a:rPr>
              <a:t>"Identifier = {0}, Name = {1}"</a:t>
            </a:r>
            <a:r>
              <a:rPr lang="en-US" sz="1600" dirty="0">
                <a:solidFill>
                  <a:srgbClr val="000000"/>
                </a:solidFill>
              </a:rPr>
              <a:t>, </a:t>
            </a:r>
            <a:r>
              <a:rPr lang="en-US" sz="1600" dirty="0" err="1">
                <a:solidFill>
                  <a:srgbClr val="000000"/>
                </a:solidFill>
              </a:rPr>
              <a:t>process.Identifier</a:t>
            </a:r>
            <a:r>
              <a:rPr lang="en-US" sz="1600" dirty="0">
                <a:solidFill>
                  <a:srgbClr val="000000"/>
                </a:solidFill>
              </a:rPr>
              <a:t>, </a:t>
            </a:r>
            <a:r>
              <a:rPr lang="en-US" sz="1600" dirty="0" err="1">
                <a:solidFill>
                  <a:srgbClr val="000000"/>
                </a:solidFill>
              </a:rPr>
              <a:t>process.Name</a:t>
            </a:r>
            <a:r>
              <a:rPr lang="en-US" sz="1600" dirty="0">
                <a:solidFill>
                  <a:srgbClr val="00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914363">
              <a:lnSpc>
                <a:spcPct val="90000"/>
              </a:lnSpc>
              <a:defRPr/>
            </a:pPr>
            <a:r>
              <a:rPr lang="en-US" spc="-125" dirty="0">
                <a:ln w="3175">
                  <a:noFill/>
                </a:ln>
              </a:rPr>
              <a:t>A Taste of LINQ</a:t>
            </a:r>
          </a:p>
        </p:txBody>
      </p:sp>
      <p:sp>
        <p:nvSpPr>
          <p:cNvPr id="5" name="Rectangle 4"/>
          <p:cNvSpPr/>
          <p:nvPr/>
        </p:nvSpPr>
        <p:spPr bwMode="auto">
          <a:xfrm>
            <a:off x="3581400" y="1447800"/>
            <a:ext cx="5105400" cy="3962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200" dirty="0">
                <a:solidFill>
                  <a:srgbClr val="0000FF"/>
                </a:solidFill>
                <a:latin typeface="Courier New" pitchFamily="49" charset="0"/>
                <a:cs typeface="Courier New" pitchFamily="49" charset="0"/>
              </a:rPr>
              <a:t>using</a:t>
            </a:r>
            <a:r>
              <a:rPr lang="en-US" sz="1200" dirty="0">
                <a:solidFill>
                  <a:schemeClr val="tx1"/>
                </a:solidFill>
                <a:latin typeface="Courier New" pitchFamily="49" charset="0"/>
                <a:cs typeface="Courier New" pitchFamily="49" charset="0"/>
              </a:rPr>
              <a:t> System;</a:t>
            </a:r>
          </a:p>
          <a:p>
            <a:pPr>
              <a:defRPr/>
            </a:pPr>
            <a:r>
              <a:rPr lang="en-US" sz="1200" dirty="0">
                <a:solidFill>
                  <a:srgbClr val="0000FF"/>
                </a:solidFill>
                <a:latin typeface="Courier New" pitchFamily="49" charset="0"/>
                <a:cs typeface="Courier New" pitchFamily="49" charset="0"/>
              </a:rPr>
              <a:t>using</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System.Query</a:t>
            </a:r>
            <a:r>
              <a:rPr lang="en-US" sz="1200" dirty="0">
                <a:solidFill>
                  <a:schemeClr val="tx1"/>
                </a:solidFill>
                <a:latin typeface="Courier New" pitchFamily="49" charset="0"/>
                <a:cs typeface="Courier New" pitchFamily="49" charset="0"/>
              </a:rPr>
              <a:t>;</a:t>
            </a:r>
          </a:p>
          <a:p>
            <a:pPr>
              <a:defRPr/>
            </a:pPr>
            <a:r>
              <a:rPr lang="en-US" sz="1200" dirty="0">
                <a:solidFill>
                  <a:srgbClr val="0000FF"/>
                </a:solidFill>
                <a:latin typeface="Courier New" pitchFamily="49" charset="0"/>
                <a:cs typeface="Courier New" pitchFamily="49" charset="0"/>
              </a:rPr>
              <a:t>using</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System.Collections.Generic</a:t>
            </a:r>
            <a:r>
              <a:rPr lang="en-US" sz="1200" dirty="0">
                <a:solidFill>
                  <a:schemeClr val="tx1"/>
                </a:solidFill>
                <a:latin typeface="Courier New" pitchFamily="49" charset="0"/>
                <a:cs typeface="Courier New" pitchFamily="49" charset="0"/>
              </a:rPr>
              <a:t>;</a:t>
            </a:r>
          </a:p>
          <a:p>
            <a:pPr>
              <a:defRPr/>
            </a:pPr>
            <a:r>
              <a:rPr lang="en-US" sz="1200" dirty="0">
                <a:solidFill>
                  <a:schemeClr val="tx1"/>
                </a:solidFill>
                <a:latin typeface="Courier New" pitchFamily="49" charset="0"/>
                <a:cs typeface="Courier New" pitchFamily="49" charset="0"/>
              </a:rPr>
              <a:t> </a:t>
            </a:r>
          </a:p>
          <a:p>
            <a:pPr>
              <a:defRPr/>
            </a:pPr>
            <a:r>
              <a:rPr lang="en-US" sz="1200" dirty="0">
                <a:solidFill>
                  <a:srgbClr val="0000FF"/>
                </a:solidFill>
                <a:latin typeface="Courier New" pitchFamily="49" charset="0"/>
                <a:cs typeface="Courier New" pitchFamily="49" charset="0"/>
              </a:rPr>
              <a:t>class</a:t>
            </a:r>
            <a:r>
              <a:rPr lang="en-US" sz="1200" dirty="0">
                <a:solidFill>
                  <a:schemeClr val="tx1"/>
                </a:solidFill>
                <a:latin typeface="Courier New" pitchFamily="49" charset="0"/>
                <a:cs typeface="Courier New" pitchFamily="49" charset="0"/>
              </a:rPr>
              <a:t> </a:t>
            </a:r>
            <a:r>
              <a:rPr lang="en-US" sz="1200" dirty="0">
                <a:solidFill>
                  <a:srgbClr val="0070C0"/>
                </a:solidFill>
                <a:latin typeface="Courier New" pitchFamily="49" charset="0"/>
                <a:cs typeface="Courier New" pitchFamily="49" charset="0"/>
              </a:rPr>
              <a:t>app</a:t>
            </a:r>
            <a:r>
              <a:rPr lang="en-US" sz="1200" dirty="0">
                <a:solidFill>
                  <a:schemeClr val="tx1"/>
                </a:solidFill>
                <a:latin typeface="Courier New" pitchFamily="49" charset="0"/>
                <a:cs typeface="Courier New" pitchFamily="49" charset="0"/>
              </a:rPr>
              <a:t> {</a:t>
            </a:r>
          </a:p>
          <a:p>
            <a:pPr>
              <a:defRPr/>
            </a:pPr>
            <a:r>
              <a:rPr lang="en-US" sz="1200" dirty="0">
                <a:solidFill>
                  <a:schemeClr val="tx1"/>
                </a:solidFill>
                <a:latin typeface="Courier New" pitchFamily="49" charset="0"/>
                <a:cs typeface="Courier New" pitchFamily="49" charset="0"/>
              </a:rPr>
              <a:t>  </a:t>
            </a:r>
            <a:r>
              <a:rPr lang="en-US" sz="1200" dirty="0">
                <a:solidFill>
                  <a:srgbClr val="0000FF"/>
                </a:solidFill>
                <a:latin typeface="Courier New" pitchFamily="49" charset="0"/>
                <a:cs typeface="Courier New" pitchFamily="49" charset="0"/>
              </a:rPr>
              <a:t>static void </a:t>
            </a:r>
            <a:r>
              <a:rPr lang="en-US" sz="1200" dirty="0">
                <a:solidFill>
                  <a:schemeClr val="tx1"/>
                </a:solidFill>
                <a:latin typeface="Courier New" pitchFamily="49" charset="0"/>
                <a:cs typeface="Courier New" pitchFamily="49" charset="0"/>
              </a:rPr>
              <a:t>Main() {</a:t>
            </a:r>
            <a:br>
              <a:rPr lang="en-US" sz="1200" dirty="0">
                <a:solidFill>
                  <a:schemeClr val="tx1"/>
                </a:solidFill>
                <a:latin typeface="Courier New" pitchFamily="49" charset="0"/>
                <a:cs typeface="Courier New" pitchFamily="49" charset="0"/>
              </a:rPr>
            </a:br>
            <a:endParaRPr lang="en-US" sz="1200" dirty="0">
              <a:solidFill>
                <a:schemeClr val="tx1"/>
              </a:solidFill>
              <a:latin typeface="Courier New" pitchFamily="49" charset="0"/>
              <a:cs typeface="Courier New" pitchFamily="49" charset="0"/>
            </a:endParaRPr>
          </a:p>
          <a:p>
            <a:pPr>
              <a:defRPr/>
            </a:pPr>
            <a:r>
              <a:rPr lang="en-US" sz="1200" dirty="0">
                <a:solidFill>
                  <a:schemeClr val="tx1"/>
                </a:solidFill>
                <a:latin typeface="Courier New" pitchFamily="49" charset="0"/>
                <a:cs typeface="Courier New" pitchFamily="49" charset="0"/>
              </a:rPr>
              <a:t>    </a:t>
            </a:r>
            <a:r>
              <a:rPr lang="en-US" sz="1200" dirty="0">
                <a:solidFill>
                  <a:srgbClr val="0000FF"/>
                </a:solidFill>
                <a:latin typeface="Courier New" pitchFamily="49" charset="0"/>
                <a:cs typeface="Courier New" pitchFamily="49" charset="0"/>
              </a:rPr>
              <a:t>string</a:t>
            </a:r>
            <a:r>
              <a:rPr lang="en-US" sz="1200" dirty="0">
                <a:solidFill>
                  <a:schemeClr val="tx1"/>
                </a:solidFill>
                <a:latin typeface="Courier New" pitchFamily="49" charset="0"/>
                <a:cs typeface="Courier New" pitchFamily="49" charset="0"/>
              </a:rPr>
              <a:t>[] names = { "Burke", "Connor", 		             "Frank", "Everett", 		   	   "Albert", "George", </a:t>
            </a:r>
          </a:p>
          <a:p>
            <a:pPr>
              <a:defRPr/>
            </a:pPr>
            <a:r>
              <a:rPr lang="en-US" sz="1200" dirty="0">
                <a:solidFill>
                  <a:schemeClr val="tx1"/>
                </a:solidFill>
                <a:latin typeface="Courier New" pitchFamily="49" charset="0"/>
                <a:cs typeface="Courier New" pitchFamily="49" charset="0"/>
              </a:rPr>
              <a:t>                       "Harris", "David" };</a:t>
            </a:r>
          </a:p>
          <a:p>
            <a:pPr>
              <a:defRPr/>
            </a:pPr>
            <a:r>
              <a:rPr lang="en-US" sz="1200" dirty="0">
                <a:solidFill>
                  <a:schemeClr val="tx1"/>
                </a:solidFill>
                <a:latin typeface="Courier New" pitchFamily="49" charset="0"/>
                <a:cs typeface="Courier New" pitchFamily="49" charset="0"/>
              </a:rPr>
              <a:t> </a:t>
            </a:r>
          </a:p>
          <a:p>
            <a:pPr>
              <a:defRPr/>
            </a:pPr>
            <a:r>
              <a:rPr lang="en-US" sz="1200" dirty="0">
                <a:solidFill>
                  <a:schemeClr val="tx1"/>
                </a:solidFill>
                <a:latin typeface="Courier New" pitchFamily="49" charset="0"/>
                <a:cs typeface="Courier New" pitchFamily="49" charset="0"/>
              </a:rPr>
              <a:t>    </a:t>
            </a:r>
            <a:r>
              <a:rPr lang="en-US" sz="1200" dirty="0" err="1">
                <a:solidFill>
                  <a:srgbClr val="0070C0"/>
                </a:solidFill>
                <a:latin typeface="Courier New" pitchFamily="49" charset="0"/>
                <a:cs typeface="Courier New" pitchFamily="49" charset="0"/>
              </a:rPr>
              <a:t>var</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expr</a:t>
            </a:r>
            <a:r>
              <a:rPr lang="en-US" sz="1200" dirty="0">
                <a:solidFill>
                  <a:schemeClr val="tx1"/>
                </a:solidFill>
                <a:latin typeface="Courier New" pitchFamily="49" charset="0"/>
                <a:cs typeface="Courier New" pitchFamily="49" charset="0"/>
              </a:rPr>
              <a:t> = </a:t>
            </a:r>
            <a:r>
              <a:rPr lang="en-US" sz="1200" dirty="0">
                <a:solidFill>
                  <a:srgbClr val="0000FF"/>
                </a:solidFill>
                <a:latin typeface="Courier New" pitchFamily="49" charset="0"/>
                <a:cs typeface="Courier New" pitchFamily="49" charset="0"/>
              </a:rPr>
              <a:t>from</a:t>
            </a:r>
            <a:r>
              <a:rPr lang="en-US" sz="1200" dirty="0">
                <a:solidFill>
                  <a:schemeClr val="tx1"/>
                </a:solidFill>
                <a:latin typeface="Courier New" pitchFamily="49" charset="0"/>
                <a:cs typeface="Courier New" pitchFamily="49" charset="0"/>
              </a:rPr>
              <a:t> s </a:t>
            </a:r>
            <a:r>
              <a:rPr lang="en-US" sz="1200" dirty="0">
                <a:solidFill>
                  <a:srgbClr val="0000FF"/>
                </a:solidFill>
                <a:latin typeface="Courier New" pitchFamily="49" charset="0"/>
                <a:cs typeface="Courier New" pitchFamily="49" charset="0"/>
              </a:rPr>
              <a:t>in</a:t>
            </a:r>
            <a:r>
              <a:rPr lang="en-US" sz="1200" dirty="0">
                <a:solidFill>
                  <a:schemeClr val="tx1"/>
                </a:solidFill>
                <a:latin typeface="Courier New" pitchFamily="49" charset="0"/>
                <a:cs typeface="Courier New" pitchFamily="49" charset="0"/>
              </a:rPr>
              <a:t> names </a:t>
            </a:r>
          </a:p>
          <a:p>
            <a:pPr>
              <a:defRPr/>
            </a:pPr>
            <a:r>
              <a:rPr lang="en-US" sz="1200" dirty="0">
                <a:solidFill>
                  <a:srgbClr val="0000FF"/>
                </a:solidFill>
                <a:latin typeface="Courier New" pitchFamily="49" charset="0"/>
                <a:cs typeface="Courier New" pitchFamily="49" charset="0"/>
              </a:rPr>
              <a:t>               where</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s.Length</a:t>
            </a:r>
            <a:r>
              <a:rPr lang="en-US" sz="1200" dirty="0">
                <a:solidFill>
                  <a:schemeClr val="tx1"/>
                </a:solidFill>
                <a:latin typeface="Courier New" pitchFamily="49" charset="0"/>
                <a:cs typeface="Courier New" pitchFamily="49" charset="0"/>
              </a:rPr>
              <a:t> == 5</a:t>
            </a:r>
          </a:p>
          <a:p>
            <a:pPr>
              <a:defRPr/>
            </a:pPr>
            <a:r>
              <a:rPr lang="en-US" sz="1200" dirty="0">
                <a:solidFill>
                  <a:schemeClr val="tx1"/>
                </a:solidFill>
                <a:latin typeface="Courier New" pitchFamily="49" charset="0"/>
                <a:cs typeface="Courier New" pitchFamily="49" charset="0"/>
              </a:rPr>
              <a:t>               </a:t>
            </a:r>
            <a:r>
              <a:rPr lang="en-US" sz="1200" dirty="0" err="1">
                <a:solidFill>
                  <a:srgbClr val="0000FF"/>
                </a:solidFill>
                <a:latin typeface="Courier New" pitchFamily="49" charset="0"/>
                <a:cs typeface="Courier New" pitchFamily="49" charset="0"/>
              </a:rPr>
              <a:t>orderby</a:t>
            </a:r>
            <a:r>
              <a:rPr lang="en-US" sz="1200" dirty="0">
                <a:solidFill>
                  <a:schemeClr val="tx1"/>
                </a:solidFill>
                <a:latin typeface="Courier New" pitchFamily="49" charset="0"/>
                <a:cs typeface="Courier New" pitchFamily="49" charset="0"/>
              </a:rPr>
              <a:t> s</a:t>
            </a:r>
          </a:p>
          <a:p>
            <a:pPr>
              <a:defRPr/>
            </a:pPr>
            <a:r>
              <a:rPr lang="en-US" sz="1200" dirty="0">
                <a:solidFill>
                  <a:schemeClr val="tx1"/>
                </a:solidFill>
                <a:latin typeface="Courier New" pitchFamily="49" charset="0"/>
                <a:cs typeface="Courier New" pitchFamily="49" charset="0"/>
              </a:rPr>
              <a:t>               </a:t>
            </a:r>
            <a:r>
              <a:rPr lang="en-US" sz="1200" dirty="0">
                <a:solidFill>
                  <a:srgbClr val="0000FF"/>
                </a:solidFill>
                <a:latin typeface="Courier New" pitchFamily="49" charset="0"/>
                <a:cs typeface="Courier New" pitchFamily="49" charset="0"/>
              </a:rPr>
              <a:t>select</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s.ToUpper</a:t>
            </a:r>
            <a:r>
              <a:rPr lang="en-US" sz="1200" dirty="0">
                <a:solidFill>
                  <a:schemeClr val="tx1"/>
                </a:solidFill>
                <a:latin typeface="Courier New" pitchFamily="49" charset="0"/>
                <a:cs typeface="Courier New" pitchFamily="49" charset="0"/>
              </a:rPr>
              <a:t>();</a:t>
            </a:r>
          </a:p>
          <a:p>
            <a:pPr>
              <a:defRPr/>
            </a:pPr>
            <a:r>
              <a:rPr lang="en-US" sz="1200" dirty="0">
                <a:solidFill>
                  <a:schemeClr val="tx1"/>
                </a:solidFill>
                <a:latin typeface="Courier New" pitchFamily="49" charset="0"/>
                <a:cs typeface="Courier New" pitchFamily="49" charset="0"/>
              </a:rPr>
              <a:t> </a:t>
            </a:r>
          </a:p>
          <a:p>
            <a:pPr>
              <a:defRPr/>
            </a:pPr>
            <a:r>
              <a:rPr lang="en-US" sz="1200" dirty="0">
                <a:solidFill>
                  <a:schemeClr val="tx1"/>
                </a:solidFill>
                <a:latin typeface="Courier New" pitchFamily="49" charset="0"/>
                <a:cs typeface="Courier New" pitchFamily="49" charset="0"/>
              </a:rPr>
              <a:t>    </a:t>
            </a:r>
            <a:r>
              <a:rPr lang="en-US" sz="1200" dirty="0" err="1">
                <a:solidFill>
                  <a:srgbClr val="0000FF"/>
                </a:solidFill>
                <a:latin typeface="Courier New" pitchFamily="49" charset="0"/>
                <a:cs typeface="Courier New" pitchFamily="49" charset="0"/>
              </a:rPr>
              <a:t>foreach</a:t>
            </a:r>
            <a:r>
              <a:rPr lang="en-US" sz="1200" dirty="0">
                <a:solidFill>
                  <a:schemeClr val="tx1"/>
                </a:solidFill>
                <a:latin typeface="Courier New" pitchFamily="49" charset="0"/>
                <a:cs typeface="Courier New" pitchFamily="49" charset="0"/>
              </a:rPr>
              <a:t> (</a:t>
            </a:r>
            <a:r>
              <a:rPr lang="en-US" sz="1200" dirty="0">
                <a:solidFill>
                  <a:srgbClr val="0000FF"/>
                </a:solidFill>
                <a:latin typeface="Courier New" pitchFamily="49" charset="0"/>
                <a:cs typeface="Courier New" pitchFamily="49" charset="0"/>
              </a:rPr>
              <a:t>string</a:t>
            </a:r>
            <a:r>
              <a:rPr lang="en-US" sz="1200" dirty="0">
                <a:solidFill>
                  <a:schemeClr val="tx1"/>
                </a:solidFill>
                <a:latin typeface="Courier New" pitchFamily="49" charset="0"/>
                <a:cs typeface="Courier New" pitchFamily="49" charset="0"/>
              </a:rPr>
              <a:t> item </a:t>
            </a:r>
            <a:r>
              <a:rPr lang="en-US" sz="1200" dirty="0">
                <a:solidFill>
                  <a:srgbClr val="0000FF"/>
                </a:solidFill>
                <a:latin typeface="Courier New" pitchFamily="49" charset="0"/>
                <a:cs typeface="Courier New" pitchFamily="49" charset="0"/>
              </a:rPr>
              <a:t>in</a:t>
            </a:r>
            <a:r>
              <a:rPr lang="en-US" sz="1200" dirty="0">
                <a:solidFill>
                  <a:schemeClr val="tx1"/>
                </a:solidFill>
                <a:latin typeface="Courier New" pitchFamily="49" charset="0"/>
                <a:cs typeface="Courier New" pitchFamily="49" charset="0"/>
              </a:rPr>
              <a:t> </a:t>
            </a:r>
            <a:r>
              <a:rPr lang="en-US" sz="1200" dirty="0" err="1">
                <a:solidFill>
                  <a:schemeClr val="tx1"/>
                </a:solidFill>
                <a:latin typeface="Courier New" pitchFamily="49" charset="0"/>
                <a:cs typeface="Courier New" pitchFamily="49" charset="0"/>
              </a:rPr>
              <a:t>expr</a:t>
            </a:r>
            <a:r>
              <a:rPr lang="en-US" sz="1200" dirty="0">
                <a:solidFill>
                  <a:schemeClr val="tx1"/>
                </a:solidFill>
                <a:latin typeface="Courier New" pitchFamily="49" charset="0"/>
                <a:cs typeface="Courier New" pitchFamily="49" charset="0"/>
              </a:rPr>
              <a:t>)</a:t>
            </a:r>
          </a:p>
          <a:p>
            <a:pPr>
              <a:defRPr/>
            </a:pPr>
            <a:r>
              <a:rPr lang="en-US" sz="1200" dirty="0">
                <a:solidFill>
                  <a:schemeClr val="tx1"/>
                </a:solidFill>
                <a:latin typeface="Courier New" pitchFamily="49" charset="0"/>
                <a:cs typeface="Courier New" pitchFamily="49" charset="0"/>
              </a:rPr>
              <a:t>      </a:t>
            </a:r>
            <a:r>
              <a:rPr lang="en-US" sz="1200" dirty="0" err="1">
                <a:solidFill>
                  <a:srgbClr val="0070C0"/>
                </a:solidFill>
                <a:latin typeface="Courier New" pitchFamily="49" charset="0"/>
                <a:cs typeface="Courier New" pitchFamily="49" charset="0"/>
              </a:rPr>
              <a:t>Console</a:t>
            </a:r>
            <a:r>
              <a:rPr lang="en-US" sz="1200" dirty="0" err="1">
                <a:solidFill>
                  <a:schemeClr val="tx1"/>
                </a:solidFill>
                <a:latin typeface="Courier New" pitchFamily="49" charset="0"/>
                <a:cs typeface="Courier New" pitchFamily="49" charset="0"/>
              </a:rPr>
              <a:t>.WriteLine</a:t>
            </a:r>
            <a:r>
              <a:rPr lang="en-US" sz="1200" dirty="0">
                <a:solidFill>
                  <a:schemeClr val="tx1"/>
                </a:solidFill>
                <a:latin typeface="Courier New" pitchFamily="49" charset="0"/>
                <a:cs typeface="Courier New" pitchFamily="49" charset="0"/>
              </a:rPr>
              <a:t>(item);</a:t>
            </a:r>
          </a:p>
          <a:p>
            <a:pPr>
              <a:defRPr/>
            </a:pPr>
            <a:r>
              <a:rPr lang="en-US" sz="1200" dirty="0">
                <a:solidFill>
                  <a:schemeClr val="tx1"/>
                </a:solidFill>
                <a:latin typeface="Courier New" pitchFamily="49" charset="0"/>
                <a:cs typeface="Courier New" pitchFamily="49" charset="0"/>
              </a:rPr>
              <a:t>  }</a:t>
            </a:r>
          </a:p>
          <a:p>
            <a:pPr>
              <a:defRPr/>
            </a:pPr>
            <a:r>
              <a:rPr lang="en-US" sz="1200" dirty="0">
                <a:solidFill>
                  <a:schemeClr val="tx1"/>
                </a:solidFill>
                <a:latin typeface="Courier New" pitchFamily="49" charset="0"/>
                <a:cs typeface="Courier New" pitchFamily="49" charset="0"/>
              </a:rPr>
              <a:t>}</a:t>
            </a:r>
          </a:p>
          <a:p>
            <a:pPr>
              <a:defRPr/>
            </a:pPr>
            <a:endParaRPr lang="en-US" sz="1200" dirty="0">
              <a:solidFill>
                <a:schemeClr val="tx1"/>
              </a:solidFill>
              <a:latin typeface="Courier New" pitchFamily="49" charset="0"/>
              <a:cs typeface="Courier New" pitchFamily="49" charset="0"/>
            </a:endParaRPr>
          </a:p>
          <a:p>
            <a:pPr>
              <a:defRPr/>
            </a:pPr>
            <a:endParaRPr lang="en-US" sz="1200" dirty="0">
              <a:solidFill>
                <a:schemeClr val="tx1"/>
              </a:solidFill>
              <a:latin typeface="Courier New" pitchFamily="49" charset="0"/>
              <a:cs typeface="Courier New" pitchFamily="49" charset="0"/>
            </a:endParaRPr>
          </a:p>
          <a:p>
            <a:pPr>
              <a:defRPr/>
            </a:pPr>
            <a:endParaRPr lang="en-US" sz="1200" dirty="0">
              <a:solidFill>
                <a:schemeClr val="tx1"/>
              </a:solidFill>
              <a:latin typeface="Courier New" pitchFamily="49" charset="0"/>
              <a:cs typeface="Courier New" pitchFamily="49" charset="0"/>
            </a:endParaRPr>
          </a:p>
          <a:p>
            <a:pPr>
              <a:defRPr/>
            </a:pPr>
            <a:endParaRPr lang="en-US" sz="1400" dirty="0">
              <a:solidFill>
                <a:schemeClr val="tx1"/>
              </a:solidFill>
            </a:endParaRPr>
          </a:p>
        </p:txBody>
      </p:sp>
      <p:sp>
        <p:nvSpPr>
          <p:cNvPr id="10" name="Bent Arrow 9"/>
          <p:cNvSpPr/>
          <p:nvPr/>
        </p:nvSpPr>
        <p:spPr bwMode="auto">
          <a:xfrm rot="10800000">
            <a:off x="5257801" y="4800601"/>
            <a:ext cx="1381125" cy="1266825"/>
          </a:xfrm>
          <a:prstGeom prst="bentArrow">
            <a:avLst>
              <a:gd name="adj1" fmla="val 7598"/>
              <a:gd name="adj2" fmla="val 15098"/>
              <a:gd name="adj3" fmla="val 25091"/>
              <a:gd name="adj4" fmla="val 5382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6" name="TextBox 5"/>
          <p:cNvSpPr txBox="1"/>
          <p:nvPr/>
        </p:nvSpPr>
        <p:spPr>
          <a:xfrm>
            <a:off x="3581400" y="5486401"/>
            <a:ext cx="1600200"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defRPr/>
            </a:pPr>
            <a:r>
              <a:rPr lang="en-US" sz="1200" dirty="0">
                <a:latin typeface="Courier New" pitchFamily="49" charset="0"/>
                <a:cs typeface="Courier New" pitchFamily="49" charset="0"/>
              </a:rPr>
              <a:t>BURKE</a:t>
            </a:r>
          </a:p>
          <a:p>
            <a:pPr>
              <a:defRPr/>
            </a:pPr>
            <a:r>
              <a:rPr lang="en-US" sz="1200" dirty="0">
                <a:latin typeface="Courier New" pitchFamily="49" charset="0"/>
                <a:cs typeface="Courier New" pitchFamily="49" charset="0"/>
              </a:rPr>
              <a:t>DAVID</a:t>
            </a:r>
          </a:p>
          <a:p>
            <a:pPr>
              <a:defRPr/>
            </a:pPr>
            <a:r>
              <a:rPr lang="en-US" sz="1200" dirty="0">
                <a:latin typeface="Courier New" pitchFamily="49" charset="0"/>
                <a:cs typeface="Courier New" pitchFamily="49" charset="0"/>
              </a:rPr>
              <a:t>FRANK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bg/>
                                          </p:spTgt>
                                        </p:tgtEl>
                                        <p:attrNameLst>
                                          <p:attrName>style.visibility</p:attrName>
                                        </p:attrNameLst>
                                      </p:cBhvr>
                                      <p:to>
                                        <p:strVal val="visible"/>
                                      </p:to>
                                    </p:set>
                                    <p:animEffect transition="in" filter="fade">
                                      <p:cBhvr>
                                        <p:cTn id="11" dur="2000"/>
                                        <p:tgtEl>
                                          <p:spTgt spid="6">
                                            <p:bg/>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2000"/>
                                        <p:tgtEl>
                                          <p:spTgt spid="6">
                                            <p:txEl>
                                              <p:pRg st="1" end="1"/>
                                            </p:txEl>
                                          </p:spTgt>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fade">
                                      <p:cBhvr>
                                        <p:cTn id="23"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build="allAtOnce"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8737-2244-4E81-AD90-CD6603A0CE38}"/>
              </a:ext>
            </a:extLst>
          </p:cNvPr>
          <p:cNvSpPr>
            <a:spLocks noGrp="1"/>
          </p:cNvSpPr>
          <p:nvPr>
            <p:ph type="title"/>
          </p:nvPr>
        </p:nvSpPr>
        <p:spPr/>
        <p:txBody>
          <a:bodyPr/>
          <a:lstStyle/>
          <a:p>
            <a:r>
              <a:rPr lang="en-US" dirty="0"/>
              <a:t>Discards in C# 9</a:t>
            </a:r>
          </a:p>
        </p:txBody>
      </p:sp>
      <p:sp>
        <p:nvSpPr>
          <p:cNvPr id="3" name="Text Placeholder 2">
            <a:extLst>
              <a:ext uri="{FF2B5EF4-FFF2-40B4-BE49-F238E27FC236}">
                <a16:creationId xmlns:a16="http://schemas.microsoft.com/office/drawing/2014/main" id="{DCDDDAB0-A74A-47D9-AC1E-144F3290DD51}"/>
              </a:ext>
            </a:extLst>
          </p:cNvPr>
          <p:cNvSpPr>
            <a:spLocks noGrp="1"/>
          </p:cNvSpPr>
          <p:nvPr>
            <p:ph type="body" idx="1"/>
          </p:nvPr>
        </p:nvSpPr>
        <p:spPr/>
        <p:txBody>
          <a:bodyPr/>
          <a:lstStyle/>
          <a:p>
            <a:r>
              <a:rPr lang="en-US" dirty="0"/>
              <a:t>Consider</a:t>
            </a:r>
          </a:p>
          <a:p>
            <a:pPr marL="400050" lvl="1" indent="0" algn="ctr">
              <a:buNone/>
            </a:pPr>
            <a:r>
              <a:rPr lang="en-US" dirty="0"/>
              <a:t>button1.Click += (s, e) =&gt; </a:t>
            </a:r>
            <a:r>
              <a:rPr lang="en-US" dirty="0" err="1"/>
              <a:t>ShowDialog</a:t>
            </a:r>
            <a:r>
              <a:rPr lang="en-US" dirty="0"/>
              <a:t>();</a:t>
            </a:r>
          </a:p>
          <a:p>
            <a:r>
              <a:rPr lang="en-US" dirty="0"/>
              <a:t>By replacing the parameters, it makes it clear that the variables are unused.</a:t>
            </a:r>
          </a:p>
          <a:p>
            <a:pPr marL="400050" lvl="1" indent="0" algn="ctr">
              <a:buNone/>
            </a:pPr>
            <a:r>
              <a:rPr lang="en-US" dirty="0"/>
              <a:t>button1.Click += (_, _) =&gt; </a:t>
            </a:r>
            <a:r>
              <a:rPr lang="en-US" dirty="0" err="1"/>
              <a:t>ShowDialog</a:t>
            </a:r>
            <a:r>
              <a:rPr lang="en-US" dirty="0"/>
              <a:t>();</a:t>
            </a:r>
          </a:p>
          <a:p>
            <a:r>
              <a:rPr lang="en-US" dirty="0"/>
              <a:t>If necessary, types may be used.</a:t>
            </a:r>
          </a:p>
          <a:p>
            <a:pPr marL="400050" lvl="1" indent="0" algn="ctr">
              <a:buNone/>
            </a:pPr>
            <a:r>
              <a:rPr lang="en-US" dirty="0"/>
              <a:t>var handler = (object _, </a:t>
            </a:r>
            <a:r>
              <a:rPr lang="en-US" dirty="0" err="1"/>
              <a:t>EventArgs</a:t>
            </a:r>
            <a:r>
              <a:rPr lang="en-US" dirty="0"/>
              <a:t> _) =&gt; </a:t>
            </a:r>
            <a:r>
              <a:rPr lang="en-US" dirty="0" err="1"/>
              <a:t>ShowDialog</a:t>
            </a:r>
            <a:r>
              <a:rPr lang="en-US" dirty="0"/>
              <a:t>();</a:t>
            </a:r>
          </a:p>
        </p:txBody>
      </p:sp>
    </p:spTree>
    <p:extLst>
      <p:ext uri="{BB962C8B-B14F-4D97-AF65-F5344CB8AC3E}">
        <p14:creationId xmlns:p14="http://schemas.microsoft.com/office/powerpoint/2010/main" val="101116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4575176-A08F-451B-ADB2-A1E300D0C84F}"/>
              </a:ext>
            </a:extLst>
          </p:cNvPr>
          <p:cNvSpPr>
            <a:spLocks noGrp="1" noChangeArrowheads="1"/>
          </p:cNvSpPr>
          <p:nvPr>
            <p:ph type="title"/>
          </p:nvPr>
        </p:nvSpPr>
        <p:spPr/>
        <p:txBody>
          <a:bodyPr anchor="b"/>
          <a:lstStyle/>
          <a:p>
            <a:pPr eaLnBrk="1" hangingPunct="1"/>
            <a:r>
              <a:rPr lang="en-US" altLang="en-US"/>
              <a:t>Assigning Values</a:t>
            </a:r>
          </a:p>
        </p:txBody>
      </p:sp>
      <p:sp>
        <p:nvSpPr>
          <p:cNvPr id="8195" name="Rectangle 5">
            <a:extLst>
              <a:ext uri="{FF2B5EF4-FFF2-40B4-BE49-F238E27FC236}">
                <a16:creationId xmlns:a16="http://schemas.microsoft.com/office/drawing/2014/main" id="{3EA424EF-1FBC-4510-BBD7-5554D4162612}"/>
              </a:ext>
            </a:extLst>
          </p:cNvPr>
          <p:cNvSpPr>
            <a:spLocks noGrp="1" noChangeArrowheads="1"/>
          </p:cNvSpPr>
          <p:nvPr>
            <p:ph type="body" idx="1"/>
          </p:nvPr>
        </p:nvSpPr>
        <p:spPr/>
        <p:txBody>
          <a:bodyPr/>
          <a:lstStyle/>
          <a:p>
            <a:pPr eaLnBrk="1" hangingPunct="1">
              <a:lnSpc>
                <a:spcPct val="80000"/>
              </a:lnSpc>
              <a:spcBef>
                <a:spcPct val="0"/>
              </a:spcBef>
            </a:pPr>
            <a:r>
              <a:rPr lang="en-US" altLang="en-US" sz="2400" dirty="0"/>
              <a:t>Any matching method can be assigned to a delegate instance</a:t>
            </a:r>
          </a:p>
          <a:p>
            <a:pPr lvl="1" eaLnBrk="1" hangingPunct="1">
              <a:lnSpc>
                <a:spcPct val="80000"/>
              </a:lnSpc>
              <a:spcBef>
                <a:spcPct val="0"/>
              </a:spcBef>
              <a:buFont typeface="Wingdings" panose="05000000000000000000" pitchFamily="2" charset="2"/>
              <a:buNone/>
            </a:pPr>
            <a:endParaRPr lang="en-US" altLang="en-US" sz="1800" dirty="0">
              <a:solidFill>
                <a:schemeClr val="folHlink"/>
              </a:solidFill>
            </a:endParaRPr>
          </a:p>
          <a:p>
            <a:pPr lvl="1" eaLnBrk="1" hangingPunct="1">
              <a:lnSpc>
                <a:spcPct val="80000"/>
              </a:lnSpc>
              <a:spcBef>
                <a:spcPct val="0"/>
              </a:spcBef>
              <a:buFont typeface="Wingdings" panose="05000000000000000000" pitchFamily="2" charset="2"/>
              <a:buNone/>
            </a:pPr>
            <a:r>
              <a:rPr lang="en-US" altLang="en-US" sz="1800" dirty="0">
                <a:solidFill>
                  <a:schemeClr val="folHlink"/>
                </a:solidFill>
              </a:rPr>
              <a:t>delegate void</a:t>
            </a:r>
            <a:r>
              <a:rPr lang="en-US" altLang="en-US" sz="1800" dirty="0"/>
              <a:t> Notifier (</a:t>
            </a:r>
            <a:r>
              <a:rPr lang="en-US" altLang="en-US" sz="1800" dirty="0">
                <a:solidFill>
                  <a:schemeClr val="folHlink"/>
                </a:solidFill>
              </a:rPr>
              <a:t>string</a:t>
            </a:r>
            <a:r>
              <a:rPr lang="en-US" altLang="en-US" sz="1800" dirty="0"/>
              <a:t> sender);</a:t>
            </a:r>
          </a:p>
          <a:p>
            <a:pPr lvl="1" eaLnBrk="1" hangingPunct="1">
              <a:lnSpc>
                <a:spcPct val="80000"/>
              </a:lnSpc>
              <a:spcBef>
                <a:spcPct val="0"/>
              </a:spcBef>
              <a:buFont typeface="Wingdings" panose="05000000000000000000" pitchFamily="2" charset="2"/>
              <a:buNone/>
            </a:pPr>
            <a:r>
              <a:rPr lang="en-US" altLang="en-US" sz="1800" dirty="0">
                <a:solidFill>
                  <a:schemeClr val="folHlink"/>
                </a:solidFill>
              </a:rPr>
              <a:t>void</a:t>
            </a:r>
            <a:r>
              <a:rPr lang="en-US" altLang="en-US" sz="1800" dirty="0"/>
              <a:t> </a:t>
            </a:r>
            <a:r>
              <a:rPr lang="en-US" altLang="en-US" sz="1800" dirty="0" err="1"/>
              <a:t>SayHello</a:t>
            </a:r>
            <a:r>
              <a:rPr lang="en-US" altLang="en-US" sz="1800" dirty="0"/>
              <a:t>( </a:t>
            </a:r>
            <a:r>
              <a:rPr lang="en-US" altLang="en-US" sz="1800" dirty="0">
                <a:solidFill>
                  <a:schemeClr val="folHlink"/>
                </a:solidFill>
              </a:rPr>
              <a:t>string</a:t>
            </a:r>
            <a:r>
              <a:rPr lang="en-US" altLang="en-US" sz="1800" dirty="0"/>
              <a:t> name) {</a:t>
            </a:r>
          </a:p>
          <a:p>
            <a:pPr lvl="2" eaLnBrk="1" hangingPunct="1">
              <a:lnSpc>
                <a:spcPct val="80000"/>
              </a:lnSpc>
              <a:spcBef>
                <a:spcPct val="0"/>
              </a:spcBef>
              <a:buFont typeface="Wingdings" panose="05000000000000000000" pitchFamily="2" charset="2"/>
              <a:buNone/>
            </a:pPr>
            <a:r>
              <a:rPr lang="en-US" altLang="en-US" sz="1800" dirty="0" err="1"/>
              <a:t>Console.WriteLine</a:t>
            </a:r>
            <a:r>
              <a:rPr lang="en-US" altLang="en-US" sz="1800" dirty="0"/>
              <a:t>( </a:t>
            </a:r>
            <a:r>
              <a:rPr lang="en-US" altLang="en-US" sz="1800" dirty="0">
                <a:solidFill>
                  <a:srgbClr val="008000"/>
                </a:solidFill>
              </a:rPr>
              <a:t>“Hello from "</a:t>
            </a:r>
            <a:r>
              <a:rPr lang="en-US" altLang="en-US" sz="1800" dirty="0"/>
              <a:t> + name);</a:t>
            </a:r>
          </a:p>
          <a:p>
            <a:pPr lvl="1" eaLnBrk="1" hangingPunct="1">
              <a:lnSpc>
                <a:spcPct val="80000"/>
              </a:lnSpc>
              <a:spcBef>
                <a:spcPct val="0"/>
              </a:spcBef>
              <a:buFont typeface="Wingdings" panose="05000000000000000000" pitchFamily="2" charset="2"/>
              <a:buNone/>
            </a:pPr>
            <a:r>
              <a:rPr lang="en-US" altLang="en-US" sz="1800" dirty="0"/>
              <a:t>}</a:t>
            </a:r>
          </a:p>
          <a:p>
            <a:pPr lvl="1" eaLnBrk="1" hangingPunct="1">
              <a:lnSpc>
                <a:spcPct val="80000"/>
              </a:lnSpc>
              <a:spcBef>
                <a:spcPct val="0"/>
              </a:spcBef>
              <a:buFont typeface="Wingdings" panose="05000000000000000000" pitchFamily="2" charset="2"/>
              <a:buNone/>
            </a:pPr>
            <a:r>
              <a:rPr lang="en-US" altLang="en-US" sz="1800" dirty="0"/>
              <a:t>greetings = </a:t>
            </a:r>
            <a:r>
              <a:rPr lang="en-US" altLang="en-US" sz="1800" dirty="0">
                <a:solidFill>
                  <a:schemeClr val="folHlink"/>
                </a:solidFill>
              </a:rPr>
              <a:t>new</a:t>
            </a:r>
            <a:r>
              <a:rPr lang="en-US" altLang="en-US" sz="1800" dirty="0"/>
              <a:t> Notifier(</a:t>
            </a:r>
            <a:r>
              <a:rPr lang="en-US" altLang="en-US" sz="1800" dirty="0" err="1"/>
              <a:t>SayHello</a:t>
            </a:r>
            <a:r>
              <a:rPr lang="en-US" altLang="en-US" sz="1800" dirty="0"/>
              <a:t>);</a:t>
            </a:r>
          </a:p>
          <a:p>
            <a:pPr lvl="1" eaLnBrk="1" hangingPunct="1">
              <a:lnSpc>
                <a:spcPct val="80000"/>
              </a:lnSpc>
              <a:spcBef>
                <a:spcPct val="0"/>
              </a:spcBef>
              <a:buFont typeface="Wingdings" panose="05000000000000000000" pitchFamily="2" charset="2"/>
              <a:buNone/>
            </a:pPr>
            <a:endParaRPr lang="en-US" altLang="en-US" sz="1800" dirty="0"/>
          </a:p>
          <a:p>
            <a:pPr lvl="1" eaLnBrk="1" hangingPunct="1">
              <a:lnSpc>
                <a:spcPct val="80000"/>
              </a:lnSpc>
              <a:spcBef>
                <a:spcPct val="0"/>
              </a:spcBef>
              <a:buFont typeface="Wingdings" panose="05000000000000000000" pitchFamily="2" charset="2"/>
              <a:buNone/>
            </a:pPr>
            <a:r>
              <a:rPr lang="en-US" altLang="en-US" sz="1800" dirty="0"/>
              <a:t>greetings(</a:t>
            </a:r>
            <a:r>
              <a:rPr lang="en-US" altLang="en-US" sz="1800" dirty="0">
                <a:solidFill>
                  <a:srgbClr val="008000"/>
                </a:solidFill>
              </a:rPr>
              <a:t>”Roger”</a:t>
            </a:r>
            <a:r>
              <a:rPr lang="en-US" altLang="en-US" sz="1800" dirty="0"/>
              <a:t>);   </a:t>
            </a:r>
            <a:r>
              <a:rPr lang="en-US" altLang="en-US" sz="1800" dirty="0">
                <a:solidFill>
                  <a:schemeClr val="bg2"/>
                </a:solidFill>
              </a:rPr>
              <a:t>// </a:t>
            </a:r>
            <a:r>
              <a:rPr lang="en-US" altLang="en-US" sz="1800" dirty="0" err="1">
                <a:solidFill>
                  <a:schemeClr val="bg2"/>
                </a:solidFill>
              </a:rPr>
              <a:t>SayGoodBye</a:t>
            </a:r>
            <a:r>
              <a:rPr lang="en-US" altLang="en-US" sz="1800" dirty="0">
                <a:solidFill>
                  <a:schemeClr val="bg2"/>
                </a:solidFill>
              </a:rPr>
              <a:t>(“Roger") =&gt; “Hello from Roger“</a:t>
            </a:r>
          </a:p>
          <a:p>
            <a:pPr lvl="1" eaLnBrk="1" hangingPunct="1">
              <a:lnSpc>
                <a:spcPct val="80000"/>
              </a:lnSpc>
              <a:spcBef>
                <a:spcPct val="0"/>
              </a:spcBef>
              <a:buFont typeface="Wingdings" panose="05000000000000000000" pitchFamily="2" charset="2"/>
              <a:buNone/>
            </a:pPr>
            <a:endParaRPr lang="en-US" altLang="en-US" sz="1800" dirty="0">
              <a:solidFill>
                <a:schemeClr val="bg2"/>
              </a:solidFill>
            </a:endParaRPr>
          </a:p>
          <a:p>
            <a:pPr eaLnBrk="1" hangingPunct="1">
              <a:lnSpc>
                <a:spcPct val="80000"/>
              </a:lnSpc>
            </a:pPr>
            <a:r>
              <a:rPr lang="en-US" altLang="en-US" sz="2400" dirty="0"/>
              <a:t>Note</a:t>
            </a:r>
          </a:p>
          <a:p>
            <a:pPr lvl="1" eaLnBrk="1" hangingPunct="1">
              <a:lnSpc>
                <a:spcPct val="80000"/>
              </a:lnSpc>
            </a:pPr>
            <a:r>
              <a:rPr lang="en-US" altLang="en-US" sz="2000" dirty="0"/>
              <a:t>If </a:t>
            </a:r>
            <a:r>
              <a:rPr lang="en-US" altLang="en-US" sz="2000" i="1" dirty="0">
                <a:solidFill>
                  <a:schemeClr val="folHlink"/>
                </a:solidFill>
              </a:rPr>
              <a:t>null</a:t>
            </a:r>
            <a:r>
              <a:rPr lang="en-US" altLang="en-US" sz="2000" dirty="0"/>
              <a:t>, a delegate variable must not be called (otherwise it results in an exception).</a:t>
            </a:r>
          </a:p>
          <a:p>
            <a:pPr lvl="1" eaLnBrk="1" hangingPunct="1">
              <a:lnSpc>
                <a:spcPct val="80000"/>
              </a:lnSpc>
            </a:pPr>
            <a:r>
              <a:rPr lang="en-US" altLang="en-US" sz="2000" dirty="0"/>
              <a:t>Delegate variables are first class objects. They can be stored in a data structure, passed as a parameter, etc.</a:t>
            </a:r>
          </a:p>
          <a:p>
            <a:pPr lvl="1" eaLnBrk="1" hangingPunct="1">
              <a:lnSpc>
                <a:spcPct val="80000"/>
              </a:lnSpc>
            </a:pPr>
            <a:r>
              <a:rPr lang="en-US" altLang="en-US" sz="2000" dirty="0"/>
              <a:t>Not evaluated until called. Any data / state is not accessed until called.</a:t>
            </a:r>
          </a:p>
        </p:txBody>
      </p:sp>
      <p:sp>
        <p:nvSpPr>
          <p:cNvPr id="2" name="Callout: Line 1">
            <a:extLst>
              <a:ext uri="{FF2B5EF4-FFF2-40B4-BE49-F238E27FC236}">
                <a16:creationId xmlns:a16="http://schemas.microsoft.com/office/drawing/2014/main" id="{6F223C1B-FDA6-401D-909C-9DD2DCEFBBAE}"/>
              </a:ext>
            </a:extLst>
          </p:cNvPr>
          <p:cNvSpPr/>
          <p:nvPr/>
        </p:nvSpPr>
        <p:spPr bwMode="auto">
          <a:xfrm>
            <a:off x="7848600" y="2569128"/>
            <a:ext cx="3124200" cy="838200"/>
          </a:xfrm>
          <a:prstGeom prst="borderCallout1">
            <a:avLst>
              <a:gd name="adj1" fmla="val 18750"/>
              <a:gd name="adj2" fmla="val -8333"/>
              <a:gd name="adj3" fmla="val 207579"/>
              <a:gd name="adj4" fmla="val -17393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rPr>
              <a:t>Can now use null operator:</a:t>
            </a:r>
          </a:p>
          <a:p>
            <a:pPr marL="0" marR="0" indent="0" algn="l" defTabSz="914400" rtl="0" eaLnBrk="0" fontAlgn="base" latinLnBrk="0" hangingPunct="0">
              <a:lnSpc>
                <a:spcPct val="100000"/>
              </a:lnSpc>
              <a:spcBef>
                <a:spcPct val="0"/>
              </a:spcBef>
              <a:spcAft>
                <a:spcPct val="0"/>
              </a:spcAft>
              <a:buClrTx/>
              <a:buSzTx/>
              <a:buFontTx/>
              <a:buNone/>
              <a:tabLst/>
            </a:pPr>
            <a:r>
              <a:rPr lang="en-US" dirty="0" err="1">
                <a:latin typeface="Arial" charset="0"/>
              </a:rPr>
              <a:t>greetings?.Invoke</a:t>
            </a:r>
            <a:r>
              <a:rPr lang="en-US" dirty="0">
                <a:latin typeface="Arial" charset="0"/>
              </a:rPr>
              <a:t>(</a:t>
            </a:r>
            <a:r>
              <a:rPr lang="en-US" dirty="0">
                <a:solidFill>
                  <a:srgbClr val="008000"/>
                </a:solidFill>
                <a:latin typeface="Arial" charset="0"/>
              </a:rPr>
              <a:t>“Roger”</a:t>
            </a:r>
            <a:r>
              <a:rPr lang="en-US" dirty="0">
                <a:latin typeface="Arial" charset="0"/>
              </a:rPr>
              <a:t>);</a:t>
            </a:r>
            <a:endParaRPr kumimoji="0" lang="en-US" sz="1800" b="0" i="0" u="none" strike="noStrike" cap="none" normalizeH="0" baseline="0" dirty="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F1EEB241-B6C9-4DB1-B739-A73CB4B33051}"/>
              </a:ext>
            </a:extLst>
          </p:cNvPr>
          <p:cNvSpPr>
            <a:spLocks noGrp="1" noChangeArrowheads="1"/>
          </p:cNvSpPr>
          <p:nvPr>
            <p:ph type="title"/>
          </p:nvPr>
        </p:nvSpPr>
        <p:spPr/>
        <p:txBody>
          <a:bodyPr anchor="b"/>
          <a:lstStyle/>
          <a:p>
            <a:pPr eaLnBrk="1" hangingPunct="1"/>
            <a:r>
              <a:rPr lang="en-US" altLang="en-US"/>
              <a:t>Creating a Delegate Value</a:t>
            </a:r>
          </a:p>
        </p:txBody>
      </p:sp>
      <p:sp>
        <p:nvSpPr>
          <p:cNvPr id="9219" name="Rectangle 4">
            <a:extLst>
              <a:ext uri="{FF2B5EF4-FFF2-40B4-BE49-F238E27FC236}">
                <a16:creationId xmlns:a16="http://schemas.microsoft.com/office/drawing/2014/main" id="{960554F1-EE73-4585-8475-E14BF9B8F436}"/>
              </a:ext>
            </a:extLst>
          </p:cNvPr>
          <p:cNvSpPr>
            <a:spLocks noGrp="1" noChangeArrowheads="1"/>
          </p:cNvSpPr>
          <p:nvPr>
            <p:ph type="body" idx="1"/>
          </p:nvPr>
        </p:nvSpPr>
        <p:spPr/>
        <p:txBody>
          <a:bodyPr/>
          <a:lstStyle/>
          <a:p>
            <a:pPr algn="ctr">
              <a:lnSpc>
                <a:spcPct val="80000"/>
              </a:lnSpc>
              <a:buNone/>
              <a:tabLst>
                <a:tab pos="571500" algn="l"/>
              </a:tabLst>
            </a:pPr>
            <a:r>
              <a:rPr lang="en-US" altLang="en-US" sz="2400">
                <a:solidFill>
                  <a:schemeClr val="folHlink"/>
                </a:solidFill>
              </a:rPr>
              <a:t>new</a:t>
            </a:r>
            <a:r>
              <a:rPr lang="en-US" altLang="en-US" sz="2400"/>
              <a:t> </a:t>
            </a:r>
            <a:r>
              <a:rPr lang="en-US" altLang="en-US" sz="2400" i="1"/>
              <a:t>DelegateType (instance.Method)</a:t>
            </a:r>
          </a:p>
          <a:p>
            <a:pPr>
              <a:lnSpc>
                <a:spcPct val="80000"/>
              </a:lnSpc>
              <a:buNone/>
              <a:tabLst>
                <a:tab pos="571500" algn="l"/>
              </a:tabLst>
            </a:pPr>
            <a:endParaRPr lang="en-US" altLang="en-US" sz="1600" i="1"/>
          </a:p>
          <a:p>
            <a:pPr>
              <a:lnSpc>
                <a:spcPct val="80000"/>
              </a:lnSpc>
              <a:tabLst>
                <a:tab pos="571500" algn="l"/>
              </a:tabLst>
            </a:pPr>
            <a:r>
              <a:rPr lang="en-US" altLang="en-US" sz="2400"/>
              <a:t>A delegate variable stores a method and its target. It does not store any parameters.</a:t>
            </a:r>
          </a:p>
          <a:p>
            <a:pPr lvl="1">
              <a:lnSpc>
                <a:spcPct val="80000"/>
              </a:lnSpc>
              <a:buNone/>
              <a:tabLst>
                <a:tab pos="571500" algn="l"/>
              </a:tabLst>
            </a:pPr>
            <a:r>
              <a:rPr lang="en-US" altLang="en-US" sz="1800">
                <a:solidFill>
                  <a:schemeClr val="folHlink"/>
                </a:solidFill>
              </a:rPr>
              <a:t>new</a:t>
            </a:r>
            <a:r>
              <a:rPr lang="en-US" altLang="en-US" sz="1800"/>
              <a:t> Notifier( myGreeting.SayHello );</a:t>
            </a:r>
            <a:endParaRPr lang="en-US" altLang="en-US" sz="2000"/>
          </a:p>
          <a:p>
            <a:pPr>
              <a:lnSpc>
                <a:spcPct val="80000"/>
              </a:lnSpc>
              <a:tabLst>
                <a:tab pos="571500" algn="l"/>
              </a:tabLst>
            </a:pPr>
            <a:r>
              <a:rPr lang="en-US" altLang="en-US" sz="2400"/>
              <a:t>The target, instance, can be </a:t>
            </a:r>
            <a:r>
              <a:rPr lang="en-US" altLang="en-US" sz="2400">
                <a:solidFill>
                  <a:schemeClr val="folHlink"/>
                </a:solidFill>
              </a:rPr>
              <a:t>this</a:t>
            </a:r>
            <a:r>
              <a:rPr lang="en-US" altLang="en-US" sz="2400"/>
              <a:t> (and can be omitted)</a:t>
            </a:r>
          </a:p>
          <a:p>
            <a:pPr lvl="1">
              <a:lnSpc>
                <a:spcPct val="80000"/>
              </a:lnSpc>
              <a:buNone/>
              <a:tabLst>
                <a:tab pos="571500" algn="l"/>
              </a:tabLst>
            </a:pPr>
            <a:r>
              <a:rPr lang="en-US" altLang="en-US" sz="1800">
                <a:solidFill>
                  <a:schemeClr val="folHlink"/>
                </a:solidFill>
              </a:rPr>
              <a:t>new</a:t>
            </a:r>
            <a:r>
              <a:rPr lang="en-US" altLang="en-US" sz="1800"/>
              <a:t> Notifier( SayHello );</a:t>
            </a:r>
            <a:endParaRPr lang="en-US" altLang="en-US" sz="2000"/>
          </a:p>
          <a:p>
            <a:pPr>
              <a:lnSpc>
                <a:spcPct val="80000"/>
              </a:lnSpc>
              <a:tabLst>
                <a:tab pos="571500" algn="l"/>
              </a:tabLst>
            </a:pPr>
            <a:r>
              <a:rPr lang="en-US" altLang="en-US" sz="2400"/>
              <a:t>The method can be </a:t>
            </a:r>
            <a:r>
              <a:rPr lang="en-US" altLang="en-US" sz="2400" b="1" i="1"/>
              <a:t>static</a:t>
            </a:r>
            <a:r>
              <a:rPr lang="en-US" altLang="en-US" sz="2400"/>
              <a:t>. In this case the class name must be specified instead of the instance variable name.</a:t>
            </a:r>
            <a:br>
              <a:rPr lang="en-US" altLang="en-US" sz="2400"/>
            </a:br>
            <a:r>
              <a:rPr lang="en-US" altLang="en-US" sz="2400"/>
              <a:t>	</a:t>
            </a:r>
            <a:r>
              <a:rPr lang="en-US" altLang="en-US" sz="2000">
                <a:solidFill>
                  <a:schemeClr val="folHlink"/>
                </a:solidFill>
              </a:rPr>
              <a:t>new</a:t>
            </a:r>
            <a:r>
              <a:rPr lang="en-US" altLang="en-US" sz="2000"/>
              <a:t> Notifier( MyClass.StaticSayHello );</a:t>
            </a:r>
            <a:endParaRPr lang="en-US" altLang="en-US" sz="2400"/>
          </a:p>
          <a:p>
            <a:pPr>
              <a:lnSpc>
                <a:spcPct val="80000"/>
              </a:lnSpc>
              <a:tabLst>
                <a:tab pos="571500" algn="l"/>
              </a:tabLst>
            </a:pPr>
            <a:r>
              <a:rPr lang="en-US" altLang="en-US" sz="2400"/>
              <a:t>The method can not be </a:t>
            </a:r>
            <a:r>
              <a:rPr lang="en-US" altLang="en-US" sz="2400" i="1"/>
              <a:t>abstract </a:t>
            </a:r>
            <a:r>
              <a:rPr lang="en-US" altLang="en-US" sz="2400"/>
              <a:t>(impossible), but it can be </a:t>
            </a:r>
            <a:r>
              <a:rPr lang="en-US" altLang="en-US" sz="2400" b="1" i="1"/>
              <a:t>virtual</a:t>
            </a:r>
            <a:r>
              <a:rPr lang="en-US" altLang="en-US" sz="240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6BE8D7C-C0C8-424F-AB3C-80C7F045586C}"/>
              </a:ext>
            </a:extLst>
          </p:cNvPr>
          <p:cNvSpPr>
            <a:spLocks noGrp="1" noChangeArrowheads="1"/>
          </p:cNvSpPr>
          <p:nvPr>
            <p:ph type="title"/>
          </p:nvPr>
        </p:nvSpPr>
        <p:spPr/>
        <p:txBody>
          <a:bodyPr/>
          <a:lstStyle/>
          <a:p>
            <a:pPr eaLnBrk="1" hangingPunct="1"/>
            <a:r>
              <a:rPr lang="en-US" altLang="en-US"/>
              <a:t>Method Signatures</a:t>
            </a:r>
          </a:p>
        </p:txBody>
      </p:sp>
      <p:sp>
        <p:nvSpPr>
          <p:cNvPr id="10243" name="Rectangle 3">
            <a:extLst>
              <a:ext uri="{FF2B5EF4-FFF2-40B4-BE49-F238E27FC236}">
                <a16:creationId xmlns:a16="http://schemas.microsoft.com/office/drawing/2014/main" id="{0CC6C761-3E85-40B6-A32A-0836F000E9DD}"/>
              </a:ext>
            </a:extLst>
          </p:cNvPr>
          <p:cNvSpPr>
            <a:spLocks noGrp="1" noChangeArrowheads="1"/>
          </p:cNvSpPr>
          <p:nvPr>
            <p:ph type="body" idx="1"/>
          </p:nvPr>
        </p:nvSpPr>
        <p:spPr/>
        <p:txBody>
          <a:bodyPr/>
          <a:lstStyle/>
          <a:p>
            <a:pPr eaLnBrk="1" hangingPunct="1"/>
            <a:r>
              <a:rPr lang="en-US" altLang="en-US" sz="2800"/>
              <a:t>The method signature must match the signature of </a:t>
            </a:r>
            <a:r>
              <a:rPr lang="en-US" altLang="en-US" sz="2800" i="1"/>
              <a:t>DelegateType</a:t>
            </a:r>
          </a:p>
          <a:p>
            <a:pPr lvl="1" eaLnBrk="1" hangingPunct="1"/>
            <a:r>
              <a:rPr lang="en-US" altLang="en-US" sz="2400"/>
              <a:t>same number of parameters</a:t>
            </a:r>
          </a:p>
          <a:p>
            <a:pPr lvl="1" eaLnBrk="1" hangingPunct="1"/>
            <a:r>
              <a:rPr lang="en-US" altLang="en-US" sz="2400"/>
              <a:t>same parameter types (including the return type) </a:t>
            </a:r>
          </a:p>
          <a:p>
            <a:pPr lvl="1" eaLnBrk="1" hangingPunct="1"/>
            <a:r>
              <a:rPr lang="en-US" altLang="en-US" sz="2400"/>
              <a:t>same parameter attributes (ref, out)</a:t>
            </a:r>
          </a:p>
          <a:p>
            <a:pPr eaLnBrk="1" hangingPunct="1"/>
            <a:r>
              <a:rPr lang="en-US" altLang="en-US" sz="2800"/>
              <a:t>With .NET 2.0 delegates are </a:t>
            </a:r>
            <a:r>
              <a:rPr lang="en-US" altLang="en-US" sz="2800" b="1" i="1"/>
              <a:t>contra-variant</a:t>
            </a:r>
            <a:r>
              <a:rPr lang="en-US" altLang="en-US" sz="2800"/>
              <a:t> in the parameters (any base type of the specified type) and </a:t>
            </a:r>
            <a:r>
              <a:rPr lang="en-US" altLang="en-US" sz="2800" b="1" i="1"/>
              <a:t>covariant</a:t>
            </a:r>
            <a:r>
              <a:rPr lang="en-US" altLang="en-US" sz="2800"/>
              <a:t> in the return type (any type derived from the specified return type).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17A6E2AC-E5D3-45CC-AC20-E796C7DF9213}"/>
              </a:ext>
            </a:extLst>
          </p:cNvPr>
          <p:cNvSpPr>
            <a:spLocks noGrp="1" noChangeArrowheads="1"/>
          </p:cNvSpPr>
          <p:nvPr>
            <p:ph type="title"/>
          </p:nvPr>
        </p:nvSpPr>
        <p:spPr/>
        <p:txBody>
          <a:bodyPr anchor="b"/>
          <a:lstStyle/>
          <a:p>
            <a:pPr eaLnBrk="1" hangingPunct="1"/>
            <a:r>
              <a:rPr lang="en-US" altLang="en-US"/>
              <a:t>Multicast Delegates</a:t>
            </a:r>
          </a:p>
        </p:txBody>
      </p:sp>
      <p:sp>
        <p:nvSpPr>
          <p:cNvPr id="11267" name="Rectangle 5">
            <a:extLst>
              <a:ext uri="{FF2B5EF4-FFF2-40B4-BE49-F238E27FC236}">
                <a16:creationId xmlns:a16="http://schemas.microsoft.com/office/drawing/2014/main" id="{97A97211-F0C3-44CD-B7DC-EC9D5039EF60}"/>
              </a:ext>
            </a:extLst>
          </p:cNvPr>
          <p:cNvSpPr>
            <a:spLocks noGrp="1" noChangeArrowheads="1"/>
          </p:cNvSpPr>
          <p:nvPr>
            <p:ph type="body" idx="1"/>
          </p:nvPr>
        </p:nvSpPr>
        <p:spPr/>
        <p:txBody>
          <a:bodyPr/>
          <a:lstStyle/>
          <a:p>
            <a:pPr eaLnBrk="1" hangingPunct="1">
              <a:lnSpc>
                <a:spcPct val="80000"/>
              </a:lnSpc>
            </a:pPr>
            <a:r>
              <a:rPr lang="en-US" altLang="en-US" sz="1800"/>
              <a:t>A delegate instance is actually a container of callback functions. It can hold a list of values.</a:t>
            </a:r>
          </a:p>
          <a:p>
            <a:pPr eaLnBrk="1" hangingPunct="1">
              <a:lnSpc>
                <a:spcPct val="80000"/>
              </a:lnSpc>
            </a:pPr>
            <a:r>
              <a:rPr lang="en-US" altLang="en-US" sz="1800"/>
              <a:t>The operators += and -= are defined to </a:t>
            </a:r>
            <a:r>
              <a:rPr lang="en-US" altLang="en-US" sz="1800" b="1"/>
              <a:t>add</a:t>
            </a:r>
            <a:r>
              <a:rPr lang="en-US" altLang="en-US" sz="1800"/>
              <a:t> and </a:t>
            </a:r>
            <a:r>
              <a:rPr lang="en-US" altLang="en-US" sz="1800" b="1"/>
              <a:t>remove</a:t>
            </a:r>
            <a:r>
              <a:rPr lang="en-US" altLang="en-US" sz="1800"/>
              <a:t> values.</a:t>
            </a:r>
          </a:p>
          <a:p>
            <a:pPr eaLnBrk="1" hangingPunct="1">
              <a:lnSpc>
                <a:spcPct val="80000"/>
              </a:lnSpc>
            </a:pPr>
            <a:r>
              <a:rPr lang="en-US" altLang="en-US" sz="1800"/>
              <a:t>The operator = clears the list and assigns it to the rhs.</a:t>
            </a:r>
          </a:p>
          <a:p>
            <a:pPr eaLnBrk="1" hangingPunct="1">
              <a:lnSpc>
                <a:spcPct val="80000"/>
              </a:lnSpc>
              <a:buFont typeface="Wingdings" panose="05000000000000000000" pitchFamily="2" charset="2"/>
              <a:buNone/>
            </a:pPr>
            <a:endParaRPr lang="en-US" altLang="en-US" sz="1000"/>
          </a:p>
          <a:p>
            <a:pPr eaLnBrk="1" hangingPunct="1">
              <a:lnSpc>
                <a:spcPct val="80000"/>
              </a:lnSpc>
              <a:spcBef>
                <a:spcPct val="0"/>
              </a:spcBef>
              <a:buFont typeface="Wingdings" panose="05000000000000000000" pitchFamily="2" charset="2"/>
              <a:buNone/>
            </a:pPr>
            <a:r>
              <a:rPr lang="en-US" altLang="en-US" sz="1800"/>
              <a:t>	Notifier greetings;</a:t>
            </a:r>
          </a:p>
          <a:p>
            <a:pPr eaLnBrk="1" hangingPunct="1">
              <a:lnSpc>
                <a:spcPct val="80000"/>
              </a:lnSpc>
              <a:spcBef>
                <a:spcPct val="0"/>
              </a:spcBef>
              <a:buFont typeface="Wingdings" panose="05000000000000000000" pitchFamily="2" charset="2"/>
              <a:buNone/>
            </a:pPr>
            <a:r>
              <a:rPr lang="en-US" altLang="en-US" sz="1800"/>
              <a:t>	greetings = </a:t>
            </a:r>
            <a:r>
              <a:rPr lang="en-US" altLang="en-US" sz="1800">
                <a:solidFill>
                  <a:schemeClr val="folHlink"/>
                </a:solidFill>
              </a:rPr>
              <a:t>new</a:t>
            </a:r>
            <a:r>
              <a:rPr lang="en-US" altLang="en-US" sz="1800"/>
              <a:t> Notifier(SayHello);</a:t>
            </a:r>
          </a:p>
          <a:p>
            <a:pPr eaLnBrk="1" hangingPunct="1">
              <a:lnSpc>
                <a:spcPct val="80000"/>
              </a:lnSpc>
              <a:spcBef>
                <a:spcPct val="0"/>
              </a:spcBef>
              <a:buFont typeface="Wingdings" panose="05000000000000000000" pitchFamily="2" charset="2"/>
              <a:buNone/>
            </a:pPr>
            <a:r>
              <a:rPr lang="en-US" altLang="en-US" sz="1800"/>
              <a:t>	greetings </a:t>
            </a:r>
            <a:r>
              <a:rPr lang="en-US" altLang="en-US" sz="1800" b="1">
                <a:solidFill>
                  <a:srgbClr val="FF0000"/>
                </a:solidFill>
              </a:rPr>
              <a:t>+=</a:t>
            </a:r>
            <a:r>
              <a:rPr lang="en-US" altLang="en-US" sz="1800"/>
              <a:t> </a:t>
            </a:r>
            <a:r>
              <a:rPr lang="en-US" altLang="en-US" sz="1800">
                <a:solidFill>
                  <a:schemeClr val="folHlink"/>
                </a:solidFill>
              </a:rPr>
              <a:t>new</a:t>
            </a:r>
            <a:r>
              <a:rPr lang="en-US" altLang="en-US" sz="1800"/>
              <a:t> Notifier(SayGoodBye);</a:t>
            </a:r>
          </a:p>
          <a:p>
            <a:pPr eaLnBrk="1" hangingPunct="1">
              <a:lnSpc>
                <a:spcPct val="80000"/>
              </a:lnSpc>
              <a:spcBef>
                <a:spcPct val="0"/>
              </a:spcBef>
              <a:buFont typeface="Wingdings" panose="05000000000000000000" pitchFamily="2" charset="2"/>
              <a:buNone/>
            </a:pPr>
            <a:r>
              <a:rPr lang="en-US" altLang="en-US" sz="1800"/>
              <a:t>	greetings(</a:t>
            </a:r>
            <a:r>
              <a:rPr lang="en-US" altLang="en-US" sz="1800">
                <a:solidFill>
                  <a:srgbClr val="008000"/>
                </a:solidFill>
              </a:rPr>
              <a:t>"John"</a:t>
            </a:r>
            <a:r>
              <a:rPr lang="en-US" altLang="en-US" sz="1800"/>
              <a:t>);	</a:t>
            </a:r>
            <a:r>
              <a:rPr lang="en-US" altLang="en-US" sz="1800">
                <a:solidFill>
                  <a:schemeClr val="bg2"/>
                </a:solidFill>
              </a:rPr>
              <a:t>// "Hello from John"</a:t>
            </a:r>
          </a:p>
          <a:p>
            <a:pPr eaLnBrk="1" hangingPunct="1">
              <a:lnSpc>
                <a:spcPct val="80000"/>
              </a:lnSpc>
              <a:spcBef>
                <a:spcPct val="0"/>
              </a:spcBef>
              <a:buFont typeface="Wingdings" panose="05000000000000000000" pitchFamily="2" charset="2"/>
              <a:buNone/>
            </a:pPr>
            <a:r>
              <a:rPr lang="en-US" altLang="en-US" sz="1800">
                <a:solidFill>
                  <a:schemeClr val="bg2"/>
                </a:solidFill>
              </a:rPr>
              <a:t>				// "Good bye from John"</a:t>
            </a:r>
          </a:p>
          <a:p>
            <a:pPr eaLnBrk="1" hangingPunct="1">
              <a:lnSpc>
                <a:spcPct val="80000"/>
              </a:lnSpc>
              <a:spcBef>
                <a:spcPct val="0"/>
              </a:spcBef>
              <a:buFont typeface="Wingdings" panose="05000000000000000000" pitchFamily="2" charset="2"/>
              <a:buNone/>
            </a:pPr>
            <a:r>
              <a:rPr lang="en-US" altLang="en-US" sz="1800"/>
              <a:t>	greetings </a:t>
            </a:r>
            <a:r>
              <a:rPr lang="en-US" altLang="en-US" sz="1800" b="1">
                <a:solidFill>
                  <a:srgbClr val="FF0000"/>
                </a:solidFill>
              </a:rPr>
              <a:t>-=</a:t>
            </a:r>
            <a:r>
              <a:rPr lang="en-US" altLang="en-US" sz="1800"/>
              <a:t> </a:t>
            </a:r>
            <a:r>
              <a:rPr lang="en-US" altLang="en-US" sz="1800">
                <a:solidFill>
                  <a:schemeClr val="folHlink"/>
                </a:solidFill>
              </a:rPr>
              <a:t>new</a:t>
            </a:r>
            <a:r>
              <a:rPr lang="en-US" altLang="en-US" sz="1800"/>
              <a:t> Notifier(SayHello);</a:t>
            </a:r>
          </a:p>
          <a:p>
            <a:pPr eaLnBrk="1" hangingPunct="1">
              <a:lnSpc>
                <a:spcPct val="80000"/>
              </a:lnSpc>
              <a:spcBef>
                <a:spcPct val="0"/>
              </a:spcBef>
              <a:buFont typeface="Wingdings" panose="05000000000000000000" pitchFamily="2" charset="2"/>
              <a:buNone/>
            </a:pPr>
            <a:r>
              <a:rPr lang="en-US" altLang="en-US" sz="1800"/>
              <a:t>	greetings(</a:t>
            </a:r>
            <a:r>
              <a:rPr lang="en-US" altLang="en-US" sz="1800">
                <a:solidFill>
                  <a:srgbClr val="008000"/>
                </a:solidFill>
              </a:rPr>
              <a:t>"John"</a:t>
            </a:r>
            <a:r>
              <a:rPr lang="en-US" altLang="en-US" sz="1800"/>
              <a:t>);	// "Good bye from John“</a:t>
            </a:r>
            <a:br>
              <a:rPr lang="en-US" altLang="en-US" sz="1800"/>
            </a:br>
            <a:endParaRPr lang="en-US" altLang="en-US" sz="2000"/>
          </a:p>
          <a:p>
            <a:pPr eaLnBrk="1" hangingPunct="1">
              <a:lnSpc>
                <a:spcPct val="80000"/>
              </a:lnSpc>
            </a:pPr>
            <a:r>
              <a:rPr lang="en-US" altLang="en-US" sz="1800"/>
              <a:t>If the multicast delegate is a </a:t>
            </a:r>
            <a:r>
              <a:rPr lang="en-US" altLang="en-US" sz="1800" b="1" i="1"/>
              <a:t>function</a:t>
            </a:r>
            <a:r>
              <a:rPr lang="en-US" altLang="en-US" sz="1800"/>
              <a:t>, the value of the last call is returned. Avoid this!</a:t>
            </a:r>
          </a:p>
          <a:p>
            <a:pPr eaLnBrk="1" hangingPunct="1">
              <a:lnSpc>
                <a:spcPct val="80000"/>
              </a:lnSpc>
            </a:pPr>
            <a:r>
              <a:rPr lang="en-US" altLang="en-US" sz="1800"/>
              <a:t>If the multicast delegate has an </a:t>
            </a:r>
            <a:r>
              <a:rPr lang="en-US" altLang="en-US" sz="1800" b="1" i="1"/>
              <a:t>out</a:t>
            </a:r>
            <a:r>
              <a:rPr lang="en-US" altLang="en-US" sz="1800"/>
              <a:t> parameter, the parameter of the last call is returned. </a:t>
            </a:r>
            <a:r>
              <a:rPr lang="en-US" altLang="en-US" sz="1800" b="1" i="1"/>
              <a:t>ref</a:t>
            </a:r>
            <a:r>
              <a:rPr lang="en-US" altLang="en-US" sz="1800" i="1"/>
              <a:t> </a:t>
            </a:r>
            <a:r>
              <a:rPr lang="en-US" altLang="en-US" sz="1800"/>
              <a:t>Parameters are passed through all methods. Do not assume any order to the calls.</a:t>
            </a:r>
          </a:p>
        </p:txBody>
      </p:sp>
    </p:spTree>
  </p:cSld>
  <p:clrMapOvr>
    <a:masterClrMapping/>
  </p:clrMapOvr>
</p:sld>
</file>

<file path=ppt/theme/theme1.xml><?xml version="1.0" encoding="utf-8"?>
<a:theme xmlns:a="http://schemas.openxmlformats.org/drawingml/2006/main" name="OSU_BrutusCrawfis">
  <a:themeElements>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SUTemplate16x9.pptx" id="{69340FC1-CB76-473C-8150-319B088240BF}" vid="{0A300E0F-2E6C-4369-9E1D-B11B963D27C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OSUTemplate16x9</Template>
  <TotalTime>169</TotalTime>
  <Words>5115</Words>
  <Application>Microsoft Office PowerPoint</Application>
  <PresentationFormat>Widescreen</PresentationFormat>
  <Paragraphs>677</Paragraphs>
  <Slides>55</Slides>
  <Notes>41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55</vt:i4>
      </vt:variant>
    </vt:vector>
  </HeadingPairs>
  <TitlesOfParts>
    <vt:vector size="66" baseType="lpstr">
      <vt:lpstr>Arial</vt:lpstr>
      <vt:lpstr>Arial Black</vt:lpstr>
      <vt:lpstr>Arial Unicode MS</vt:lpstr>
      <vt:lpstr>Calibri</vt:lpstr>
      <vt:lpstr>Consolas</vt:lpstr>
      <vt:lpstr>Courier New</vt:lpstr>
      <vt:lpstr>Symbol</vt:lpstr>
      <vt:lpstr>Times New Roman</vt:lpstr>
      <vt:lpstr>Wingdings</vt:lpstr>
      <vt:lpstr>Wingdings 2</vt:lpstr>
      <vt:lpstr>OSU_BrutusCrawfis</vt:lpstr>
      <vt:lpstr>Games and Animation  C# Refresh and Events</vt:lpstr>
      <vt:lpstr>Delegates</vt:lpstr>
      <vt:lpstr>Delegates vs. Interfaces</vt:lpstr>
      <vt:lpstr>Examples</vt:lpstr>
      <vt:lpstr>Examples</vt:lpstr>
      <vt:lpstr>Assigning Values</vt:lpstr>
      <vt:lpstr>Creating a Delegate Value</vt:lpstr>
      <vt:lpstr>Method Signatures</vt:lpstr>
      <vt:lpstr>Multicast Delegates</vt:lpstr>
      <vt:lpstr>Generic Delegates</vt:lpstr>
      <vt:lpstr>.NET Support</vt:lpstr>
      <vt:lpstr>Keeping Objects Informed</vt:lpstr>
      <vt:lpstr>Polling vs. Notification</vt:lpstr>
      <vt:lpstr>Observer Pattern</vt:lpstr>
      <vt:lpstr>A Problem</vt:lpstr>
      <vt:lpstr>A naive solution</vt:lpstr>
      <vt:lpstr>Problems with this Solution</vt:lpstr>
      <vt:lpstr>The Observer Pattern</vt:lpstr>
      <vt:lpstr>Key Players</vt:lpstr>
      <vt:lpstr>Code Example</vt:lpstr>
      <vt:lpstr>Consequences</vt:lpstr>
      <vt:lpstr>Implementing to Interfaces</vt:lpstr>
      <vt:lpstr>Implementing IWeatherPublisher </vt:lpstr>
      <vt:lpstr>Implementing IWeatherPublisher </vt:lpstr>
      <vt:lpstr>Implementing Observers</vt:lpstr>
      <vt:lpstr>Push vs Pull</vt:lpstr>
      <vt:lpstr>Loose Coupling</vt:lpstr>
      <vt:lpstr>Observer Pattern in C#</vt:lpstr>
      <vt:lpstr>The event field</vt:lpstr>
      <vt:lpstr>Published Properties</vt:lpstr>
      <vt:lpstr>Published Properties</vt:lpstr>
      <vt:lpstr>Example</vt:lpstr>
      <vt:lpstr>Event Accessors</vt:lpstr>
      <vt:lpstr>Classes with events</vt:lpstr>
      <vt:lpstr>Naming Conventions in .NET</vt:lpstr>
      <vt:lpstr>What does this buy us?</vt:lpstr>
      <vt:lpstr>Examples in .NET Framework</vt:lpstr>
      <vt:lpstr>The Event Pattern in .NET</vt:lpstr>
      <vt:lpstr>Graphics and Animation  Anonymous Methods</vt:lpstr>
      <vt:lpstr>Anonymous Method Example</vt:lpstr>
      <vt:lpstr>Anonymous Methods</vt:lpstr>
      <vt:lpstr>Anonymous Methods</vt:lpstr>
      <vt:lpstr>Outer Variables</vt:lpstr>
      <vt:lpstr>Anonymous Method Example</vt:lpstr>
      <vt:lpstr>Games and Animation  Lambda Expressions</vt:lpstr>
      <vt:lpstr>Lambda Expressions</vt:lpstr>
      <vt:lpstr>Lambda Expressions</vt:lpstr>
      <vt:lpstr>Lambda Expressions</vt:lpstr>
      <vt:lpstr>Lambda Expressions</vt:lpstr>
      <vt:lpstr>Lambda Expressions</vt:lpstr>
      <vt:lpstr>Lambda Expressions</vt:lpstr>
      <vt:lpstr>Lambda Expressions</vt:lpstr>
      <vt:lpstr>Extension Methods, …</vt:lpstr>
      <vt:lpstr>A Taste of LINQ</vt:lpstr>
      <vt:lpstr>Discards in C# 9</vt:lpstr>
    </vt:vector>
  </TitlesOfParts>
  <Company>Department Of Computer Science And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Games and Animation  C# Refresh and Events</dc:title>
  <dc:creator>Roger Crawfis</dc:creator>
  <cp:lastModifiedBy>Roger Crawfis</cp:lastModifiedBy>
  <cp:revision>1</cp:revision>
  <dcterms:created xsi:type="dcterms:W3CDTF">2021-09-02T13:37:26Z</dcterms:created>
  <dcterms:modified xsi:type="dcterms:W3CDTF">2021-09-02T16:26:31Z</dcterms:modified>
</cp:coreProperties>
</file>