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sldIdLst>
    <p:sldId id="288" r:id="rId2"/>
    <p:sldId id="257" r:id="rId3"/>
    <p:sldId id="282" r:id="rId4"/>
    <p:sldId id="279" r:id="rId5"/>
    <p:sldId id="281" r:id="rId6"/>
    <p:sldId id="263" r:id="rId7"/>
    <p:sldId id="271" r:id="rId8"/>
    <p:sldId id="287" r:id="rId9"/>
    <p:sldId id="273" r:id="rId10"/>
    <p:sldId id="277" r:id="rId11"/>
    <p:sldId id="291" r:id="rId12"/>
    <p:sldId id="292" r:id="rId13"/>
    <p:sldId id="274" r:id="rId14"/>
    <p:sldId id="276" r:id="rId15"/>
    <p:sldId id="286" r:id="rId16"/>
    <p:sldId id="289" r:id="rId17"/>
    <p:sldId id="290" r:id="rId18"/>
    <p:sldId id="293" r:id="rId1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5BDC7B-75F5-4BEB-A5C4-5368B998A6CC}" v="12" dt="2021-08-06T18:35:33.5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4606" autoAdjust="0"/>
  </p:normalViewPr>
  <p:slideViewPr>
    <p:cSldViewPr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ger Crawfis" userId="cae47c17a1b59b77" providerId="LiveId" clId="{855BDC7B-75F5-4BEB-A5C4-5368B998A6CC}"/>
    <pc:docChg chg="undo custSel addSld modSld sldOrd">
      <pc:chgData name="Roger Crawfis" userId="cae47c17a1b59b77" providerId="LiveId" clId="{855BDC7B-75F5-4BEB-A5C4-5368B998A6CC}" dt="2021-08-23T00:15:42.728" v="659" actId="1076"/>
      <pc:docMkLst>
        <pc:docMk/>
      </pc:docMkLst>
      <pc:sldChg chg="addSp delSp modSp mod modClrScheme modAnim chgLayout">
        <pc:chgData name="Roger Crawfis" userId="cae47c17a1b59b77" providerId="LiveId" clId="{855BDC7B-75F5-4BEB-A5C4-5368B998A6CC}" dt="2021-08-05T16:26:18.676" v="50"/>
        <pc:sldMkLst>
          <pc:docMk/>
          <pc:sldMk cId="1795017022" sldId="263"/>
        </pc:sldMkLst>
        <pc:spChg chg="mod ord">
          <ac:chgData name="Roger Crawfis" userId="cae47c17a1b59b77" providerId="LiveId" clId="{855BDC7B-75F5-4BEB-A5C4-5368B998A6CC}" dt="2021-08-05T16:23:34.546" v="26" actId="700"/>
          <ac:spMkLst>
            <pc:docMk/>
            <pc:sldMk cId="1795017022" sldId="263"/>
            <ac:spMk id="2" creationId="{00000000-0000-0000-0000-000000000000}"/>
          </ac:spMkLst>
        </pc:spChg>
        <pc:spChg chg="del mod">
          <ac:chgData name="Roger Crawfis" userId="cae47c17a1b59b77" providerId="LiveId" clId="{855BDC7B-75F5-4BEB-A5C4-5368B998A6CC}" dt="2021-08-05T16:23:25.422" v="24" actId="700"/>
          <ac:spMkLst>
            <pc:docMk/>
            <pc:sldMk cId="1795017022" sldId="263"/>
            <ac:spMk id="3" creationId="{00000000-0000-0000-0000-000000000000}"/>
          </ac:spMkLst>
        </pc:spChg>
        <pc:spChg chg="mod">
          <ac:chgData name="Roger Crawfis" userId="cae47c17a1b59b77" providerId="LiveId" clId="{855BDC7B-75F5-4BEB-A5C4-5368B998A6CC}" dt="2021-08-05T16:26:07.859" v="49" actId="13822"/>
          <ac:spMkLst>
            <pc:docMk/>
            <pc:sldMk cId="1795017022" sldId="263"/>
            <ac:spMk id="4" creationId="{00000000-0000-0000-0000-000000000000}"/>
          </ac:spMkLst>
        </pc:spChg>
        <pc:spChg chg="add mod">
          <ac:chgData name="Roger Crawfis" userId="cae47c17a1b59b77" providerId="LiveId" clId="{855BDC7B-75F5-4BEB-A5C4-5368B998A6CC}" dt="2021-08-05T16:25:02.152" v="45" actId="20577"/>
          <ac:spMkLst>
            <pc:docMk/>
            <pc:sldMk cId="1795017022" sldId="263"/>
            <ac:spMk id="6" creationId="{4B8F8C20-3A0C-4A35-8719-E9C13A499507}"/>
          </ac:spMkLst>
        </pc:spChg>
        <pc:spChg chg="add mod ord">
          <ac:chgData name="Roger Crawfis" userId="cae47c17a1b59b77" providerId="LiveId" clId="{855BDC7B-75F5-4BEB-A5C4-5368B998A6CC}" dt="2021-08-05T16:24:49.545" v="43" actId="20577"/>
          <ac:spMkLst>
            <pc:docMk/>
            <pc:sldMk cId="1795017022" sldId="263"/>
            <ac:spMk id="7" creationId="{3C23B207-D22B-40C8-A598-B6D1544F7083}"/>
          </ac:spMkLst>
        </pc:spChg>
        <pc:spChg chg="add mod ord">
          <ac:chgData name="Roger Crawfis" userId="cae47c17a1b59b77" providerId="LiveId" clId="{855BDC7B-75F5-4BEB-A5C4-5368B998A6CC}" dt="2021-08-05T16:24:45.540" v="40" actId="20577"/>
          <ac:spMkLst>
            <pc:docMk/>
            <pc:sldMk cId="1795017022" sldId="263"/>
            <ac:spMk id="8" creationId="{F563CB29-B6D9-4CD6-9E9B-B0EF0D011DAE}"/>
          </ac:spMkLst>
        </pc:spChg>
      </pc:sldChg>
      <pc:sldChg chg="addSp modSp mod">
        <pc:chgData name="Roger Crawfis" userId="cae47c17a1b59b77" providerId="LiveId" clId="{855BDC7B-75F5-4BEB-A5C4-5368B998A6CC}" dt="2021-08-05T16:55:06.538" v="438" actId="14100"/>
        <pc:sldMkLst>
          <pc:docMk/>
          <pc:sldMk cId="3882783008" sldId="273"/>
        </pc:sldMkLst>
        <pc:spChg chg="add mod">
          <ac:chgData name="Roger Crawfis" userId="cae47c17a1b59b77" providerId="LiveId" clId="{855BDC7B-75F5-4BEB-A5C4-5368B998A6CC}" dt="2021-08-05T16:55:06.538" v="438" actId="14100"/>
          <ac:spMkLst>
            <pc:docMk/>
            <pc:sldMk cId="3882783008" sldId="273"/>
            <ac:spMk id="4" creationId="{FA67E410-3820-4B94-85BE-6C4232B3BFA0}"/>
          </ac:spMkLst>
        </pc:spChg>
      </pc:sldChg>
      <pc:sldChg chg="modSp mod">
        <pc:chgData name="Roger Crawfis" userId="cae47c17a1b59b77" providerId="LiveId" clId="{855BDC7B-75F5-4BEB-A5C4-5368B998A6CC}" dt="2021-08-23T00:15:42.728" v="659" actId="1076"/>
        <pc:sldMkLst>
          <pc:docMk/>
          <pc:sldMk cId="1222784241" sldId="274"/>
        </pc:sldMkLst>
        <pc:spChg chg="mod">
          <ac:chgData name="Roger Crawfis" userId="cae47c17a1b59b77" providerId="LiveId" clId="{855BDC7B-75F5-4BEB-A5C4-5368B998A6CC}" dt="2021-08-23T00:15:42.728" v="659" actId="1076"/>
          <ac:spMkLst>
            <pc:docMk/>
            <pc:sldMk cId="1222784241" sldId="274"/>
            <ac:spMk id="5" creationId="{00000000-0000-0000-0000-000000000000}"/>
          </ac:spMkLst>
        </pc:spChg>
      </pc:sldChg>
      <pc:sldChg chg="modSp mod">
        <pc:chgData name="Roger Crawfis" userId="cae47c17a1b59b77" providerId="LiveId" clId="{855BDC7B-75F5-4BEB-A5C4-5368B998A6CC}" dt="2021-08-05T16:27:56.999" v="108" actId="27636"/>
        <pc:sldMkLst>
          <pc:docMk/>
          <pc:sldMk cId="2133011595" sldId="277"/>
        </pc:sldMkLst>
        <pc:spChg chg="mod">
          <ac:chgData name="Roger Crawfis" userId="cae47c17a1b59b77" providerId="LiveId" clId="{855BDC7B-75F5-4BEB-A5C4-5368B998A6CC}" dt="2021-08-05T16:27:56.999" v="108" actId="27636"/>
          <ac:spMkLst>
            <pc:docMk/>
            <pc:sldMk cId="2133011595" sldId="277"/>
            <ac:spMk id="3" creationId="{00000000-0000-0000-0000-000000000000}"/>
          </ac:spMkLst>
        </pc:spChg>
      </pc:sldChg>
      <pc:sldChg chg="modSp mod">
        <pc:chgData name="Roger Crawfis" userId="cae47c17a1b59b77" providerId="LiveId" clId="{855BDC7B-75F5-4BEB-A5C4-5368B998A6CC}" dt="2021-08-05T16:22:33.257" v="19" actId="20577"/>
        <pc:sldMkLst>
          <pc:docMk/>
          <pc:sldMk cId="2304481241" sldId="282"/>
        </pc:sldMkLst>
        <pc:spChg chg="mod">
          <ac:chgData name="Roger Crawfis" userId="cae47c17a1b59b77" providerId="LiveId" clId="{855BDC7B-75F5-4BEB-A5C4-5368B998A6CC}" dt="2021-08-05T16:22:33.257" v="19" actId="20577"/>
          <ac:spMkLst>
            <pc:docMk/>
            <pc:sldMk cId="2304481241" sldId="282"/>
            <ac:spMk id="3" creationId="{00000000-0000-0000-0000-000000000000}"/>
          </ac:spMkLst>
        </pc:spChg>
      </pc:sldChg>
      <pc:sldChg chg="modSp mod">
        <pc:chgData name="Roger Crawfis" userId="cae47c17a1b59b77" providerId="LiveId" clId="{855BDC7B-75F5-4BEB-A5C4-5368B998A6CC}" dt="2021-08-05T16:47:08.631" v="227" actId="20577"/>
        <pc:sldMkLst>
          <pc:docMk/>
          <pc:sldMk cId="2239129895" sldId="286"/>
        </pc:sldMkLst>
        <pc:spChg chg="mod">
          <ac:chgData name="Roger Crawfis" userId="cae47c17a1b59b77" providerId="LiveId" clId="{855BDC7B-75F5-4BEB-A5C4-5368B998A6CC}" dt="2021-08-05T16:47:08.631" v="227" actId="20577"/>
          <ac:spMkLst>
            <pc:docMk/>
            <pc:sldMk cId="2239129895" sldId="286"/>
            <ac:spMk id="2" creationId="{00000000-0000-0000-0000-000000000000}"/>
          </ac:spMkLst>
        </pc:spChg>
      </pc:sldChg>
      <pc:sldChg chg="addSp delSp modSp new mod">
        <pc:chgData name="Roger Crawfis" userId="cae47c17a1b59b77" providerId="LiveId" clId="{855BDC7B-75F5-4BEB-A5C4-5368B998A6CC}" dt="2021-08-05T16:47:10.230" v="228" actId="20577"/>
        <pc:sldMkLst>
          <pc:docMk/>
          <pc:sldMk cId="1805848614" sldId="289"/>
        </pc:sldMkLst>
        <pc:spChg chg="mod">
          <ac:chgData name="Roger Crawfis" userId="cae47c17a1b59b77" providerId="LiveId" clId="{855BDC7B-75F5-4BEB-A5C4-5368B998A6CC}" dt="2021-08-05T16:47:10.230" v="228" actId="20577"/>
          <ac:spMkLst>
            <pc:docMk/>
            <pc:sldMk cId="1805848614" sldId="289"/>
            <ac:spMk id="2" creationId="{EC34C20C-FE5B-4843-90B8-59A9EF4FFC0D}"/>
          </ac:spMkLst>
        </pc:spChg>
        <pc:spChg chg="del">
          <ac:chgData name="Roger Crawfis" userId="cae47c17a1b59b77" providerId="LiveId" clId="{855BDC7B-75F5-4BEB-A5C4-5368B998A6CC}" dt="2021-08-05T16:36:40.733" v="130"/>
          <ac:spMkLst>
            <pc:docMk/>
            <pc:sldMk cId="1805848614" sldId="289"/>
            <ac:spMk id="3" creationId="{304A8B80-D346-47DB-A7DE-5ABF1EC3E99E}"/>
          </ac:spMkLst>
        </pc:spChg>
        <pc:spChg chg="add mod">
          <ac:chgData name="Roger Crawfis" userId="cae47c17a1b59b77" providerId="LiveId" clId="{855BDC7B-75F5-4BEB-A5C4-5368B998A6CC}" dt="2021-08-05T16:37:09.669" v="161" actId="20577"/>
          <ac:spMkLst>
            <pc:docMk/>
            <pc:sldMk cId="1805848614" sldId="289"/>
            <ac:spMk id="6" creationId="{D4753614-C6F8-42E0-B8F7-13D821DB1EFE}"/>
          </ac:spMkLst>
        </pc:spChg>
        <pc:picChg chg="add mod">
          <ac:chgData name="Roger Crawfis" userId="cae47c17a1b59b77" providerId="LiveId" clId="{855BDC7B-75F5-4BEB-A5C4-5368B998A6CC}" dt="2021-08-05T16:36:40.733" v="130"/>
          <ac:picMkLst>
            <pc:docMk/>
            <pc:sldMk cId="1805848614" sldId="289"/>
            <ac:picMk id="2050" creationId="{ACE03940-FBD8-471B-9131-C70B81813E4F}"/>
          </ac:picMkLst>
        </pc:picChg>
      </pc:sldChg>
      <pc:sldChg chg="addSp delSp modSp new mod">
        <pc:chgData name="Roger Crawfis" userId="cae47c17a1b59b77" providerId="LiveId" clId="{855BDC7B-75F5-4BEB-A5C4-5368B998A6CC}" dt="2021-08-05T16:46:58.209" v="226" actId="20577"/>
        <pc:sldMkLst>
          <pc:docMk/>
          <pc:sldMk cId="2225104739" sldId="290"/>
        </pc:sldMkLst>
        <pc:spChg chg="mod">
          <ac:chgData name="Roger Crawfis" userId="cae47c17a1b59b77" providerId="LiveId" clId="{855BDC7B-75F5-4BEB-A5C4-5368B998A6CC}" dt="2021-08-05T16:46:58.209" v="226" actId="20577"/>
          <ac:spMkLst>
            <pc:docMk/>
            <pc:sldMk cId="2225104739" sldId="290"/>
            <ac:spMk id="2" creationId="{B8D5D869-0BE3-4CD2-B861-6081B511B01B}"/>
          </ac:spMkLst>
        </pc:spChg>
        <pc:spChg chg="del">
          <ac:chgData name="Roger Crawfis" userId="cae47c17a1b59b77" providerId="LiveId" clId="{855BDC7B-75F5-4BEB-A5C4-5368B998A6CC}" dt="2021-08-05T16:45:14.678" v="163"/>
          <ac:spMkLst>
            <pc:docMk/>
            <pc:sldMk cId="2225104739" sldId="290"/>
            <ac:spMk id="3" creationId="{3F591436-7437-442B-867D-742D647939CD}"/>
          </ac:spMkLst>
        </pc:spChg>
        <pc:spChg chg="add mod">
          <ac:chgData name="Roger Crawfis" userId="cae47c17a1b59b77" providerId="LiveId" clId="{855BDC7B-75F5-4BEB-A5C4-5368B998A6CC}" dt="2021-08-05T16:46:12.396" v="192" actId="1076"/>
          <ac:spMkLst>
            <pc:docMk/>
            <pc:sldMk cId="2225104739" sldId="290"/>
            <ac:spMk id="6" creationId="{056EB020-B350-48D4-9CE7-1466E418715B}"/>
          </ac:spMkLst>
        </pc:spChg>
        <pc:picChg chg="add mod">
          <ac:chgData name="Roger Crawfis" userId="cae47c17a1b59b77" providerId="LiveId" clId="{855BDC7B-75F5-4BEB-A5C4-5368B998A6CC}" dt="2021-08-05T16:45:22.967" v="165" actId="1076"/>
          <ac:picMkLst>
            <pc:docMk/>
            <pc:sldMk cId="2225104739" sldId="290"/>
            <ac:picMk id="3074" creationId="{29C37945-AFB2-46EF-9F6B-8E1B34BCD270}"/>
          </ac:picMkLst>
        </pc:picChg>
      </pc:sldChg>
      <pc:sldChg chg="addSp delSp modSp new mod ord modClrScheme chgLayout">
        <pc:chgData name="Roger Crawfis" userId="cae47c17a1b59b77" providerId="LiveId" clId="{855BDC7B-75F5-4BEB-A5C4-5368B998A6CC}" dt="2021-08-05T16:56:44.768" v="523" actId="20577"/>
        <pc:sldMkLst>
          <pc:docMk/>
          <pc:sldMk cId="3869191985" sldId="291"/>
        </pc:sldMkLst>
        <pc:spChg chg="mod ord">
          <ac:chgData name="Roger Crawfis" userId="cae47c17a1b59b77" providerId="LiveId" clId="{855BDC7B-75F5-4BEB-A5C4-5368B998A6CC}" dt="2021-08-05T16:56:44.768" v="523" actId="20577"/>
          <ac:spMkLst>
            <pc:docMk/>
            <pc:sldMk cId="3869191985" sldId="291"/>
            <ac:spMk id="2" creationId="{8C951A37-B9FF-49F5-9194-89251BD6CFFA}"/>
          </ac:spMkLst>
        </pc:spChg>
        <pc:spChg chg="mod ord">
          <ac:chgData name="Roger Crawfis" userId="cae47c17a1b59b77" providerId="LiveId" clId="{855BDC7B-75F5-4BEB-A5C4-5368B998A6CC}" dt="2021-08-05T16:56:34.002" v="521" actId="20577"/>
          <ac:spMkLst>
            <pc:docMk/>
            <pc:sldMk cId="3869191985" sldId="291"/>
            <ac:spMk id="3" creationId="{3F493DA6-A0D1-4541-B820-CD93DBE4D8B1}"/>
          </ac:spMkLst>
        </pc:spChg>
        <pc:spChg chg="add del mod ord">
          <ac:chgData name="Roger Crawfis" userId="cae47c17a1b59b77" providerId="LiveId" clId="{855BDC7B-75F5-4BEB-A5C4-5368B998A6CC}" dt="2021-08-05T16:51:30.657" v="364"/>
          <ac:spMkLst>
            <pc:docMk/>
            <pc:sldMk cId="3869191985" sldId="291"/>
            <ac:spMk id="4" creationId="{AC4488AD-426B-495A-98D6-9015C2BB0D92}"/>
          </ac:spMkLst>
        </pc:spChg>
        <pc:picChg chg="add mod">
          <ac:chgData name="Roger Crawfis" userId="cae47c17a1b59b77" providerId="LiveId" clId="{855BDC7B-75F5-4BEB-A5C4-5368B998A6CC}" dt="2021-08-05T16:51:30.657" v="364"/>
          <ac:picMkLst>
            <pc:docMk/>
            <pc:sldMk cId="3869191985" sldId="291"/>
            <ac:picMk id="4098" creationId="{8FD5C8E2-AF4C-423C-90BD-5E925E4FE622}"/>
          </ac:picMkLst>
        </pc:picChg>
      </pc:sldChg>
      <pc:sldChg chg="modSp new mod">
        <pc:chgData name="Roger Crawfis" userId="cae47c17a1b59b77" providerId="LiveId" clId="{855BDC7B-75F5-4BEB-A5C4-5368B998A6CC}" dt="2021-08-05T17:02:00.691" v="632" actId="20577"/>
        <pc:sldMkLst>
          <pc:docMk/>
          <pc:sldMk cId="2205757730" sldId="292"/>
        </pc:sldMkLst>
        <pc:spChg chg="mod">
          <ac:chgData name="Roger Crawfis" userId="cae47c17a1b59b77" providerId="LiveId" clId="{855BDC7B-75F5-4BEB-A5C4-5368B998A6CC}" dt="2021-08-05T16:57:00.912" v="534" actId="20577"/>
          <ac:spMkLst>
            <pc:docMk/>
            <pc:sldMk cId="2205757730" sldId="292"/>
            <ac:spMk id="2" creationId="{A2C21D6F-8A28-4C58-A19D-0BF0F3822D08}"/>
          </ac:spMkLst>
        </pc:spChg>
        <pc:spChg chg="mod">
          <ac:chgData name="Roger Crawfis" userId="cae47c17a1b59b77" providerId="LiveId" clId="{855BDC7B-75F5-4BEB-A5C4-5368B998A6CC}" dt="2021-08-05T16:57:47.617" v="598" actId="20577"/>
          <ac:spMkLst>
            <pc:docMk/>
            <pc:sldMk cId="2205757730" sldId="292"/>
            <ac:spMk id="3" creationId="{438274D8-9F59-4F07-A619-FE11345BB269}"/>
          </ac:spMkLst>
        </pc:spChg>
        <pc:spChg chg="mod">
          <ac:chgData name="Roger Crawfis" userId="cae47c17a1b59b77" providerId="LiveId" clId="{855BDC7B-75F5-4BEB-A5C4-5368B998A6CC}" dt="2021-08-05T17:02:00.691" v="632" actId="20577"/>
          <ac:spMkLst>
            <pc:docMk/>
            <pc:sldMk cId="2205757730" sldId="292"/>
            <ac:spMk id="4" creationId="{F9520443-18D7-49B2-84BD-233EC49AFE1F}"/>
          </ac:spMkLst>
        </pc:spChg>
      </pc:sldChg>
      <pc:sldChg chg="addSp delSp modSp new mod">
        <pc:chgData name="Roger Crawfis" userId="cae47c17a1b59b77" providerId="LiveId" clId="{855BDC7B-75F5-4BEB-A5C4-5368B998A6CC}" dt="2021-08-06T18:35:44.340" v="654" actId="20577"/>
        <pc:sldMkLst>
          <pc:docMk/>
          <pc:sldMk cId="1577728747" sldId="293"/>
        </pc:sldMkLst>
        <pc:spChg chg="mod">
          <ac:chgData name="Roger Crawfis" userId="cae47c17a1b59b77" providerId="LiveId" clId="{855BDC7B-75F5-4BEB-A5C4-5368B998A6CC}" dt="2021-08-06T18:35:44.340" v="654" actId="20577"/>
          <ac:spMkLst>
            <pc:docMk/>
            <pc:sldMk cId="1577728747" sldId="293"/>
            <ac:spMk id="2" creationId="{161376EB-2CD6-46EF-A9F9-DAC10897D618}"/>
          </ac:spMkLst>
        </pc:spChg>
        <pc:spChg chg="del">
          <ac:chgData name="Roger Crawfis" userId="cae47c17a1b59b77" providerId="LiveId" clId="{855BDC7B-75F5-4BEB-A5C4-5368B998A6CC}" dt="2021-08-06T18:35:33.593" v="634"/>
          <ac:spMkLst>
            <pc:docMk/>
            <pc:sldMk cId="1577728747" sldId="293"/>
            <ac:spMk id="3" creationId="{D5E2E3A9-73CA-4ECE-9965-939EEA446EC0}"/>
          </ac:spMkLst>
        </pc:spChg>
        <pc:picChg chg="add mod">
          <ac:chgData name="Roger Crawfis" userId="cae47c17a1b59b77" providerId="LiveId" clId="{855BDC7B-75F5-4BEB-A5C4-5368B998A6CC}" dt="2021-08-06T18:35:33.593" v="634"/>
          <ac:picMkLst>
            <pc:docMk/>
            <pc:sldMk cId="1577728747" sldId="293"/>
            <ac:picMk id="1026" creationId="{D8169D0A-7852-4901-B30A-8D0FCE5BC67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28170F3-AA36-4B1B-8FEE-526D6D64C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86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92387-72E5-48EE-8F93-0F6FBD9B7F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2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the three biggest cost areas</a:t>
            </a:r>
            <a:r>
              <a:rPr lang="en-US" baseline="0" dirty="0"/>
              <a:t> and practices to reduce those costs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92387-72E5-48EE-8F93-0F6FBD9B7F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5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</a:t>
            </a:r>
            <a:r>
              <a:rPr lang="en-US" baseline="0" dirty="0"/>
              <a:t> of student work from CSE 682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92387-72E5-48EE-8F93-0F6FBD9B7F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69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Image source, with</a:t>
            </a:r>
            <a:r>
              <a:rPr lang="en-US" sz="1200" baseline="0" dirty="0"/>
              <a:t> label documentation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https://knowledge.autodesk.com/support/maya/getting-started/caas/CloudHelp/cloudhelp/2017/ENU/Maya/files/GUID-F4FCE554-1FA5-447A-8835-63EB43D2690B-htm.html?v=2018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92387-72E5-48EE-8F93-0F6FBD9B7F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08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92387-72E5-48EE-8F93-0F6FBD9B7F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00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 videos</a:t>
            </a:r>
            <a:r>
              <a:rPr lang="en-US" baseline="0" dirty="0"/>
              <a:t> for reference ; watch outside of class</a:t>
            </a:r>
            <a:endParaRPr lang="en-US" dirty="0"/>
          </a:p>
          <a:p>
            <a:endParaRPr lang="en-US" dirty="0"/>
          </a:p>
          <a:p>
            <a:r>
              <a:rPr lang="en-US" baseline="0" dirty="0"/>
              <a:t>Additional notes on time/cost of drawing from scratch vs. tracing ; http://thevirtualinstructor.com/blog/is-it-ok-to-trace-in-art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92387-72E5-48EE-8F93-0F6FBD9B7F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78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Video linked to watch outside of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92387-72E5-48EE-8F93-0F6FBD9B7F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52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sources:</a:t>
            </a:r>
          </a:p>
          <a:p>
            <a:r>
              <a:rPr lang="en-US" dirty="0"/>
              <a:t>https://nonlinearnarratives.files.wordpress.com/2011/02/zork.png</a:t>
            </a:r>
          </a:p>
          <a:p>
            <a:r>
              <a:rPr lang="en-US" dirty="0"/>
              <a:t>https://upload.wikimedia.org/wikipedia/commons/thumb/8/83/Her_Story_screenshot_01.png/1200px-Her_Story_screenshot_01.png</a:t>
            </a:r>
          </a:p>
          <a:p>
            <a:r>
              <a:rPr lang="en-US" dirty="0"/>
              <a:t>https://cdn.arstechnica.net/wp-content/uploads/2016/03/IMG_9737-1-980x778.jpg</a:t>
            </a:r>
          </a:p>
          <a:p>
            <a:r>
              <a:rPr lang="en-US" dirty="0"/>
              <a:t>https://gamersthumb.files.wordpress.com/2010/07/frequency1.jpg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92387-72E5-48EE-8F93-0F6FBD9B7F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85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Similar to animation</a:t>
            </a:r>
            <a:r>
              <a:rPr lang="en-US" baseline="0" dirty="0"/>
              <a:t> p</a:t>
            </a:r>
            <a:r>
              <a:rPr lang="en-US" dirty="0"/>
              <a:t>roduction</a:t>
            </a:r>
            <a:r>
              <a:rPr lang="en-US" baseline="0" dirty="0"/>
              <a:t> pipeline ; again note that rough work is made first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92387-72E5-48EE-8F93-0F6FBD9B7F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08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 the specialization</a:t>
            </a:r>
            <a:r>
              <a:rPr lang="en-US" baseline="0" dirty="0"/>
              <a:t> areas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92387-72E5-48EE-8F93-0F6FBD9B7F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1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Motivates research area</a:t>
            </a:r>
            <a:r>
              <a:rPr lang="en-US" baseline="0" dirty="0"/>
              <a:t> of procedural content</a:t>
            </a:r>
          </a:p>
          <a:p>
            <a:endParaRPr lang="en-US" baseline="0" dirty="0"/>
          </a:p>
          <a:p>
            <a:r>
              <a:rPr lang="en-US" baseline="0" dirty="0"/>
              <a:t>(As of Au’16 haven’t come across updated study or data, but $50-60M for biggest titles is accurate)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92387-72E5-48EE-8F93-0F6FBD9B7F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66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1600" y="947736"/>
            <a:ext cx="11988800" cy="4483100"/>
            <a:chOff x="0" y="592"/>
            <a:chExt cx="5664" cy="2824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89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rgbClr val="AEAEA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435" y="592"/>
              <a:ext cx="4893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9" name="Picture 12" descr="brutus w_typ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9144000" y="1524001"/>
            <a:ext cx="284480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14400" y="1427164"/>
            <a:ext cx="101600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22400" y="3441700"/>
            <a:ext cx="88392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3163"/>
            <a:ext cx="3860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F0967D-37C4-4C31-92F0-B6755DFAB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5DB4E-9ADC-40FB-B05F-15DCFD629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00018" y="228600"/>
            <a:ext cx="2779183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351" y="228600"/>
            <a:ext cx="8136467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18094-0350-400A-B16E-03287A157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94DFB-D5A3-4D90-A69E-E1609B56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FD08-C512-4AE2-96D1-B4C6704CA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0"/>
            <a:ext cx="5181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181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1DD40-55A3-45BF-8B80-33B3902B9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24427-5AE0-44E7-A370-FAC78F955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8C10B-EAC1-4E01-9B56-32863A2F8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FEFAF-49D4-4227-BE16-158378E7E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EFB70-8254-4060-9370-57E33D617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0DD5-CB3D-4645-B9AB-C8B736A88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11582400" cy="6096000"/>
            <a:chOff x="0" y="96"/>
            <a:chExt cx="5472" cy="3840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rgbClr val="AEAEA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60352" y="228600"/>
            <a:ext cx="949324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600200"/>
            <a:ext cx="10566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367898CF-4241-424D-B22C-001CC68EC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11" descr="brutus w_type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9347200" y="152400"/>
            <a:ext cx="20320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businessinsider.com/video-game-industry-revenues-exceed-sports-and-film-combined-idc-2020-12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orbes.com/2006/12/19/ps3-xbox360-costs-tech-cx_rr_game06_1219expensivegames.html" TargetMode="External"/><Relationship Id="rId4" Type="http://schemas.openxmlformats.org/officeDocument/2006/relationships/hyperlink" Target="http://vgsales.wikia.com/wiki/Video_game_cost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ornell.edu/courses/cs3152/2019sp/labs/design1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ummies.com/programming/programming-games/designing-video-games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trUexo_Tvk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DqjIdI4bF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.org/kcts/videogamerevolution/history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427164"/>
            <a:ext cx="10160000" cy="1609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Games and Animation</a:t>
            </a:r>
            <a:br>
              <a:rPr lang="en-US" dirty="0"/>
            </a:br>
            <a:r>
              <a:rPr lang="en-US" dirty="0"/>
              <a:t>	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3600" dirty="0"/>
              <a:t>CSE 3541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3600" dirty="0"/>
              <a:t>Prof. Roger Crawfis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game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r>
              <a:rPr lang="en-US" dirty="0"/>
              <a:t>Game engine</a:t>
            </a:r>
          </a:p>
          <a:p>
            <a:pPr lvl="1"/>
            <a:r>
              <a:rPr lang="en-US" dirty="0"/>
              <a:t>Graphics</a:t>
            </a:r>
          </a:p>
          <a:p>
            <a:pPr lvl="1"/>
            <a:r>
              <a:rPr lang="en-US" dirty="0"/>
              <a:t>Animation</a:t>
            </a:r>
          </a:p>
          <a:p>
            <a:r>
              <a:rPr lang="en-US" dirty="0"/>
              <a:t>Artificial Intelligence</a:t>
            </a:r>
          </a:p>
          <a:p>
            <a:r>
              <a:rPr lang="en-US" dirty="0"/>
              <a:t>Sound</a:t>
            </a:r>
          </a:p>
          <a:p>
            <a:r>
              <a:rPr lang="en-US" dirty="0"/>
              <a:t>Game logic / scripts</a:t>
            </a:r>
          </a:p>
          <a:p>
            <a:r>
              <a:rPr lang="en-US" dirty="0"/>
              <a:t>User Interfaces</a:t>
            </a:r>
          </a:p>
          <a:p>
            <a:r>
              <a:rPr lang="en-US" dirty="0"/>
              <a:t>Networking</a:t>
            </a:r>
          </a:p>
          <a:p>
            <a:r>
              <a:rPr lang="en-US" dirty="0"/>
              <a:t>Databases</a:t>
            </a:r>
          </a:p>
          <a:p>
            <a:r>
              <a:rPr lang="en-US" dirty="0"/>
              <a:t>Development tools</a:t>
            </a:r>
          </a:p>
          <a:p>
            <a:r>
              <a:rPr lang="en-US" dirty="0"/>
              <a:t>Systems/Parallel programming / Optimization</a:t>
            </a:r>
          </a:p>
          <a:p>
            <a:r>
              <a:rPr lang="en-US" dirty="0"/>
              <a:t>Testing</a:t>
            </a:r>
          </a:p>
          <a:p>
            <a:r>
              <a:rPr lang="en-US" dirty="0"/>
              <a:t>User Experience</a:t>
            </a:r>
          </a:p>
          <a:p>
            <a:r>
              <a:rPr lang="en-US" dirty="0"/>
              <a:t>Mobile support</a:t>
            </a:r>
          </a:p>
        </p:txBody>
      </p:sp>
    </p:spTree>
    <p:extLst>
      <p:ext uri="{BB962C8B-B14F-4D97-AF65-F5344CB8AC3E}">
        <p14:creationId xmlns:p14="http://schemas.microsoft.com/office/powerpoint/2010/main" val="2133011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51A37-B9FF-49F5-9194-89251BD6C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Film and Games are Big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93DA6-A0D1-4541-B820-CD93DBE4D8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Video game revenue was $180 billion in 2020. That is larger than:</a:t>
            </a:r>
          </a:p>
          <a:p>
            <a:pPr lvl="1"/>
            <a:r>
              <a:rPr lang="en-US" dirty="0"/>
              <a:t>Film ($100 billion)</a:t>
            </a:r>
          </a:p>
          <a:p>
            <a:pPr lvl="1"/>
            <a:r>
              <a:rPr lang="en-US" dirty="0"/>
              <a:t>Sports ($75 billion) </a:t>
            </a:r>
          </a:p>
          <a:p>
            <a:pPr lvl="1"/>
            <a:r>
              <a:rPr lang="en-US" dirty="0"/>
              <a:t>Music ($12 billion)</a:t>
            </a:r>
          </a:p>
          <a:p>
            <a:pPr lvl="1"/>
            <a:r>
              <a:rPr lang="en-US" dirty="0">
                <a:hlinkClick r:id="rId2"/>
              </a:rPr>
              <a:t>https://www.businessinsider.com/video-game-industry-revenues-exceed-sports-and-film-combined-idc-2020-12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FD5C8E2-AF4C-423C-90BD-5E925E4FE62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092670"/>
            <a:ext cx="5181600" cy="343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191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21D6F-8A28-4C58-A19D-0BF0F3822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274D8-9F59-4F07-A619-FE11345BB2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Video Games</a:t>
            </a:r>
          </a:p>
          <a:p>
            <a:pPr lvl="1"/>
            <a:r>
              <a:rPr lang="en-US" dirty="0"/>
              <a:t>261,906 in 2021</a:t>
            </a:r>
          </a:p>
          <a:p>
            <a:pPr lvl="1"/>
            <a:r>
              <a:rPr lang="en-US" dirty="0"/>
              <a:t>4.8% annualized growth since 2016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520443-18D7-49B2-84BD-233EC49AFE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Film and animation</a:t>
            </a:r>
          </a:p>
          <a:p>
            <a:pPr lvl="1"/>
            <a:r>
              <a:rPr lang="en-US" dirty="0"/>
              <a:t>84,000 in film</a:t>
            </a:r>
          </a:p>
        </p:txBody>
      </p:sp>
    </p:spTree>
    <p:extLst>
      <p:ext uri="{BB962C8B-B14F-4D97-AF65-F5344CB8AC3E}">
        <p14:creationId xmlns:p14="http://schemas.microsoft.com/office/powerpoint/2010/main" val="2205757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0" y="5224046"/>
            <a:ext cx="7315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http://www.newgamernation.com/wp-content/uploads/2011/05/vgdevcost.jpg</a:t>
            </a:r>
            <a:endParaRPr lang="en-US" sz="1600" dirty="0">
              <a:latin typeface="+mn-lt"/>
            </a:endParaRPr>
          </a:p>
        </p:txBody>
      </p:sp>
      <p:pic>
        <p:nvPicPr>
          <p:cNvPr id="6" name="Picture 2" descr="C:\Users\boggus\Desktop\vgdevcost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940" y="81518"/>
            <a:ext cx="8882660" cy="517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6176318"/>
            <a:ext cx="9906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Read more at:</a:t>
            </a:r>
          </a:p>
          <a:p>
            <a:r>
              <a:rPr lang="en-US" sz="1100" dirty="0">
                <a:hlinkClick r:id="rId4"/>
              </a:rPr>
              <a:t>http://vgsales.wikia.com/wiki/Video_game_costs</a:t>
            </a:r>
            <a:endParaRPr lang="en-US" sz="1100" dirty="0"/>
          </a:p>
          <a:p>
            <a:r>
              <a:rPr lang="en-US" sz="1100" dirty="0">
                <a:hlinkClick r:id="rId5"/>
              </a:rPr>
              <a:t>http://www.forbes.com/2006/12/19/ps3-xbox360-costs-tech-cx_rr_game06_1219expensivegames.html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22784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33600" y="60960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http://www.newgamernation.com/wp-content/uploads/2011/05/game-cost.jpg </a:t>
            </a:r>
          </a:p>
          <a:p>
            <a:pPr algn="ctr"/>
            <a:r>
              <a:rPr lang="en-US" dirty="0"/>
              <a:t>(Data from Forbes 2006 study)</a:t>
            </a: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207167"/>
            <a:ext cx="6451889" cy="591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339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Storyboards for animation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1" y="1701800"/>
            <a:ext cx="2505075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6" y="1701800"/>
            <a:ext cx="2506663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6" y="1689100"/>
            <a:ext cx="2524125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8" y="3784601"/>
            <a:ext cx="24765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3784601"/>
            <a:ext cx="25019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778250"/>
            <a:ext cx="24892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129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4C20C-FE5B-4843-90B8-59A9EF4FF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Storyboards for video game</a:t>
            </a:r>
          </a:p>
        </p:txBody>
      </p:sp>
      <p:pic>
        <p:nvPicPr>
          <p:cNvPr id="2050" name="Picture 2" descr="multipanel-bastion">
            <a:extLst>
              <a:ext uri="{FF2B5EF4-FFF2-40B4-BE49-F238E27FC236}">
                <a16:creationId xmlns:a16="http://schemas.microsoft.com/office/drawing/2014/main" id="{ACE03940-FBD8-471B-9131-C70B81813E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7" y="1600200"/>
            <a:ext cx="690562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753614-C6F8-42E0-B8F7-13D821DB1EFE}"/>
              </a:ext>
            </a:extLst>
          </p:cNvPr>
          <p:cNvSpPr txBox="1"/>
          <p:nvPr/>
        </p:nvSpPr>
        <p:spPr>
          <a:xfrm>
            <a:off x="2819400" y="6306234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https://www.cs.cornell.edu/courses/cs3152/2019sp/labs/design1/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5848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5D869-0BE3-4CD2-B861-6081B511B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Storyboard – Different Levels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9C37945-AFB2-46EF-9F6B-8E1B34BCD2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8748713" cy="471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6EB020-B350-48D4-9CE7-1466E418715B}"/>
              </a:ext>
            </a:extLst>
          </p:cNvPr>
          <p:cNvSpPr txBox="1"/>
          <p:nvPr/>
        </p:nvSpPr>
        <p:spPr>
          <a:xfrm>
            <a:off x="1936357" y="6233491"/>
            <a:ext cx="80763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https://www.dummies.com/programming/programming-games/designing-video-games/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5104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376EB-2CD6-46EF-A9F9-DAC10897D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Storyboard for games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8169D0A-7852-4901-B30A-8D0FCE5BC6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92" y="1757168"/>
            <a:ext cx="8001016" cy="410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728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Objectives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Won’t spend much time on this.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Things are changing (always)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Virtual sets and cinematography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Rapid Prototyping (VR sets) versus pencil sketches and mock-ups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hlinkClick r:id="rId2"/>
              </a:rPr>
              <a:t>https://www.youtube.com/watch?v=trUexo_Tvkg</a:t>
            </a:r>
            <a:endParaRPr lang="en-US" sz="2000" dirty="0"/>
          </a:p>
          <a:p>
            <a:pPr lvl="2">
              <a:lnSpc>
                <a:spcPct val="80000"/>
              </a:lnSpc>
            </a:pPr>
            <a:endParaRPr lang="en-US" sz="2000" dirty="0"/>
          </a:p>
        </p:txBody>
      </p:sp>
      <p:pic>
        <p:nvPicPr>
          <p:cNvPr id="1028" name="Picture 4" descr="mandalorian stagecraft (2)">
            <a:extLst>
              <a:ext uri="{FF2B5EF4-FFF2-40B4-BE49-F238E27FC236}">
                <a16:creationId xmlns:a16="http://schemas.microsoft.com/office/drawing/2014/main" id="{05206C7A-A694-4F66-A7DF-3685CE2B8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98572"/>
            <a:ext cx="5124450" cy="313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mandalorian stagecraft (2)">
            <a:extLst>
              <a:ext uri="{FF2B5EF4-FFF2-40B4-BE49-F238E27FC236}">
                <a16:creationId xmlns:a16="http://schemas.microsoft.com/office/drawing/2014/main" id="{A5D842AE-31DA-4BC9-A306-943EF9F19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173765"/>
            <a:ext cx="10566400" cy="645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Computer Graphics application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Film/TV/Ads</a:t>
            </a:r>
          </a:p>
          <a:p>
            <a:r>
              <a:rPr lang="en-US" dirty="0"/>
              <a:t>Computer-aided design</a:t>
            </a:r>
          </a:p>
          <a:p>
            <a:r>
              <a:rPr lang="en-US" dirty="0"/>
              <a:t>Visual arts, Concerts</a:t>
            </a:r>
          </a:p>
          <a:p>
            <a:r>
              <a:rPr lang="en-US" dirty="0"/>
              <a:t>Scientific visualization</a:t>
            </a:r>
          </a:p>
          <a:p>
            <a:r>
              <a:rPr lang="en-US" dirty="0"/>
              <a:t>Computer games</a:t>
            </a:r>
          </a:p>
          <a:p>
            <a:pPr lvl="1"/>
            <a:r>
              <a:rPr lang="en-US" dirty="0"/>
              <a:t>Esports, speed-running, physical training and rehabilitation, VR</a:t>
            </a:r>
          </a:p>
          <a:p>
            <a:r>
              <a:rPr lang="en-US" dirty="0"/>
              <a:t>Fashion</a:t>
            </a:r>
          </a:p>
        </p:txBody>
      </p:sp>
    </p:spTree>
    <p:extLst>
      <p:ext uri="{BB962C8B-B14F-4D97-AF65-F5344CB8AC3E}">
        <p14:creationId xmlns:p14="http://schemas.microsoft.com/office/powerpoint/2010/main" val="2304481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Exemplar of current tools – Maya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19201"/>
            <a:ext cx="8686800" cy="5474605"/>
          </a:xfrm>
        </p:spPr>
      </p:pic>
    </p:spTree>
    <p:extLst>
      <p:ext uri="{BB962C8B-B14F-4D97-AF65-F5344CB8AC3E}">
        <p14:creationId xmlns:p14="http://schemas.microsoft.com/office/powerpoint/2010/main" val="1128692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Exemplar of current tools – Unity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77512" y="1524000"/>
            <a:ext cx="8581292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57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 Principles of Animation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C23B207-D22B-40C8-A598-B6D1544F70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11138" indent="-514350">
              <a:buFont typeface="+mj-lt"/>
              <a:buAutoNum type="arabicPeriod"/>
            </a:pPr>
            <a:r>
              <a:rPr lang="en-US" dirty="0"/>
              <a:t>Squash and stretch</a:t>
            </a:r>
          </a:p>
          <a:p>
            <a:pPr marL="211138" indent="-514350">
              <a:buFont typeface="+mj-lt"/>
              <a:buAutoNum type="arabicPeriod"/>
            </a:pPr>
            <a:r>
              <a:rPr lang="en-US" dirty="0"/>
              <a:t>Arcs</a:t>
            </a:r>
          </a:p>
          <a:p>
            <a:pPr marL="211138" indent="-514350">
              <a:buFont typeface="+mj-lt"/>
              <a:buAutoNum type="arabicPeriod"/>
            </a:pPr>
            <a:r>
              <a:rPr lang="en-US" dirty="0"/>
              <a:t>Secondary action</a:t>
            </a:r>
          </a:p>
          <a:p>
            <a:pPr marL="211138" indent="-514350">
              <a:buFont typeface="+mj-lt"/>
              <a:buAutoNum type="arabicPeriod"/>
            </a:pPr>
            <a:r>
              <a:rPr lang="en-US" dirty="0"/>
              <a:t>Slow in &amp; slow out</a:t>
            </a:r>
          </a:p>
          <a:p>
            <a:pPr marL="211138" indent="-514350">
              <a:buFont typeface="+mj-lt"/>
              <a:buAutoNum type="arabicPeriod"/>
            </a:pPr>
            <a:r>
              <a:rPr lang="en-US" dirty="0"/>
              <a:t>Anticipation</a:t>
            </a:r>
          </a:p>
          <a:p>
            <a:pPr marL="211138" indent="-514350">
              <a:buFont typeface="+mj-lt"/>
              <a:buAutoNum type="arabicPeriod"/>
            </a:pPr>
            <a:r>
              <a:rPr lang="en-US" dirty="0"/>
              <a:t>Exaggeration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63CB29-B6D9-4CD6-9E9B-B0EF0D011D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11138" indent="-514350">
              <a:buFont typeface="+mj-lt"/>
              <a:buAutoNum type="arabicPeriod" startAt="7"/>
            </a:pPr>
            <a:r>
              <a:rPr lang="en-US" dirty="0"/>
              <a:t>Solid drawing</a:t>
            </a:r>
          </a:p>
          <a:p>
            <a:pPr marL="211138" indent="-514350">
              <a:buFont typeface="+mj-lt"/>
              <a:buAutoNum type="arabicPeriod" startAt="7"/>
            </a:pPr>
            <a:r>
              <a:rPr lang="en-US" dirty="0"/>
              <a:t>Appeal</a:t>
            </a:r>
          </a:p>
          <a:p>
            <a:pPr marL="211138" indent="-514350">
              <a:buFont typeface="+mj-lt"/>
              <a:buAutoNum type="arabicPeriod" startAt="7"/>
            </a:pPr>
            <a:r>
              <a:rPr lang="en-US" dirty="0"/>
              <a:t>In-between v. straight ahead</a:t>
            </a:r>
          </a:p>
          <a:p>
            <a:pPr marL="211138" indent="-514350">
              <a:buFont typeface="+mj-lt"/>
              <a:buAutoNum type="arabicPeriod" startAt="7"/>
            </a:pPr>
            <a:r>
              <a:rPr lang="en-US" dirty="0"/>
              <a:t>Follow-through</a:t>
            </a:r>
          </a:p>
          <a:p>
            <a:pPr marL="211138" indent="-514350">
              <a:buFont typeface="+mj-lt"/>
              <a:buAutoNum type="arabicPeriod" startAt="7"/>
            </a:pPr>
            <a:r>
              <a:rPr lang="en-US" dirty="0"/>
              <a:t>Staging</a:t>
            </a:r>
          </a:p>
          <a:p>
            <a:pPr marL="211138" indent="-514350">
              <a:buFont typeface="+mj-lt"/>
              <a:buAutoNum type="arabicPeriod" startAt="7"/>
            </a:pPr>
            <a:r>
              <a:rPr lang="en-US" dirty="0"/>
              <a:t>Timing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2267133"/>
            <a:ext cx="3657600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To summarize:</a:t>
            </a:r>
          </a:p>
          <a:p>
            <a:pPr marL="382588" indent="-342900">
              <a:buFont typeface="Arial" panose="020B0604020202020204" pitchFamily="34" charset="0"/>
              <a:buChar char="•"/>
            </a:pPr>
            <a:r>
              <a:rPr lang="en-US" sz="2400" dirty="0"/>
              <a:t>Simulate physics</a:t>
            </a:r>
          </a:p>
          <a:p>
            <a:pPr marL="382588" indent="-342900">
              <a:buFont typeface="Arial" panose="020B0604020202020204" pitchFamily="34" charset="0"/>
              <a:buChar char="•"/>
            </a:pPr>
            <a:r>
              <a:rPr lang="en-US" sz="2400" dirty="0"/>
              <a:t>Make it appealing</a:t>
            </a:r>
          </a:p>
          <a:p>
            <a:pPr marL="382588" indent="-342900">
              <a:buFont typeface="Arial" panose="020B0604020202020204" pitchFamily="34" charset="0"/>
              <a:buChar char="•"/>
            </a:pPr>
            <a:r>
              <a:rPr lang="en-US" sz="2400" dirty="0"/>
              <a:t>Effective presentation</a:t>
            </a:r>
          </a:p>
          <a:p>
            <a:r>
              <a:rPr lang="en-US" sz="2800" dirty="0"/>
              <a:t>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8F8C20-3A0C-4A35-8719-E9C13A499507}"/>
              </a:ext>
            </a:extLst>
          </p:cNvPr>
          <p:cNvSpPr txBox="1"/>
          <p:nvPr/>
        </p:nvSpPr>
        <p:spPr>
          <a:xfrm>
            <a:off x="1828800" y="5453369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https://www.youtube.com/watch?v=uDqjIdI4bF4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501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game history eras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First games, consoles</a:t>
            </a:r>
          </a:p>
          <a:p>
            <a:r>
              <a:rPr lang="en-US" dirty="0"/>
              <a:t>Video game crash</a:t>
            </a:r>
          </a:p>
          <a:p>
            <a:r>
              <a:rPr lang="en-US" dirty="0"/>
              <a:t>8 and 16 bit eras</a:t>
            </a:r>
          </a:p>
          <a:p>
            <a:r>
              <a:rPr lang="en-US" dirty="0"/>
              <a:t>32 and 64 bit eras</a:t>
            </a:r>
          </a:p>
          <a:p>
            <a:r>
              <a:rPr lang="en-US" dirty="0"/>
              <a:t>Current 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5553671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For more on the history of games, check out</a:t>
            </a:r>
          </a:p>
          <a:p>
            <a:pPr algn="ctr"/>
            <a:r>
              <a:rPr lang="en-US" sz="2000" b="1" dirty="0">
                <a:hlinkClick r:id="rId3"/>
              </a:rPr>
              <a:t>The Video Game Revolution | PBS</a:t>
            </a:r>
            <a:endParaRPr lang="en-US" sz="2000" b="1" dirty="0"/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93221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Not enough time to discuss all game types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692" y="1446370"/>
            <a:ext cx="3816527" cy="23097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1417639"/>
            <a:ext cx="3695525" cy="2309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038183"/>
            <a:ext cx="3394608" cy="26949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708" y="4038183"/>
            <a:ext cx="3688702" cy="258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11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development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Concept</a:t>
            </a:r>
          </a:p>
          <a:p>
            <a:r>
              <a:rPr lang="en-US" dirty="0"/>
              <a:t>Design document</a:t>
            </a:r>
          </a:p>
          <a:p>
            <a:r>
              <a:rPr lang="en-US" dirty="0"/>
              <a:t>Prototype</a:t>
            </a:r>
          </a:p>
          <a:p>
            <a:r>
              <a:rPr lang="en-US" dirty="0"/>
              <a:t>Production</a:t>
            </a:r>
          </a:p>
          <a:p>
            <a:pPr lvl="1"/>
            <a:r>
              <a:rPr lang="en-US" dirty="0"/>
              <a:t>Design, Levels</a:t>
            </a:r>
          </a:p>
          <a:p>
            <a:pPr lvl="1"/>
            <a:r>
              <a:rPr lang="en-US" dirty="0"/>
              <a:t>Programming</a:t>
            </a:r>
          </a:p>
          <a:p>
            <a:pPr lvl="1"/>
            <a:r>
              <a:rPr lang="en-US" dirty="0"/>
              <a:t>Art, Audio</a:t>
            </a:r>
          </a:p>
          <a:p>
            <a:r>
              <a:rPr lang="en-US" dirty="0"/>
              <a:t>Testing</a:t>
            </a:r>
          </a:p>
          <a:p>
            <a:r>
              <a:rPr lang="en-US" dirty="0"/>
              <a:t>Deployment</a:t>
            </a:r>
          </a:p>
          <a:p>
            <a:r>
              <a:rPr lang="en-US" dirty="0"/>
              <a:t>Maintenance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67E410-3820-4B94-85BE-6C4232B3BFA0}"/>
              </a:ext>
            </a:extLst>
          </p:cNvPr>
          <p:cNvSpPr txBox="1"/>
          <p:nvPr/>
        </p:nvSpPr>
        <p:spPr>
          <a:xfrm flipH="1">
            <a:off x="7056119" y="2819400"/>
            <a:ext cx="3230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Note: I am including this in history </a:t>
            </a:r>
            <a:r>
              <a:rPr lang="en-US" sz="2400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783008"/>
      </p:ext>
    </p:extLst>
  </p:cSld>
  <p:clrMapOvr>
    <a:masterClrMapping/>
  </p:clrMapOvr>
</p:sld>
</file>

<file path=ppt/theme/theme1.xml><?xml version="1.0" encoding="utf-8"?>
<a:theme xmlns:a="http://schemas.openxmlformats.org/drawingml/2006/main" name="OSU_BrutusCrawfis">
  <a:themeElements>
    <a:clrScheme name="Radial 11">
      <a:dk1>
        <a:srgbClr val="000000"/>
      </a:dk1>
      <a:lt1>
        <a:srgbClr val="FFFFFF"/>
      </a:lt1>
      <a:dk2>
        <a:srgbClr val="FFFFFF"/>
      </a:dk2>
      <a:lt2>
        <a:srgbClr val="817F3F"/>
      </a:lt2>
      <a:accent1>
        <a:srgbClr val="C0C0C0"/>
      </a:accent1>
      <a:accent2>
        <a:srgbClr val="C30000"/>
      </a:accent2>
      <a:accent3>
        <a:srgbClr val="FFFFFF"/>
      </a:accent3>
      <a:accent4>
        <a:srgbClr val="000000"/>
      </a:accent4>
      <a:accent5>
        <a:srgbClr val="DCDCDC"/>
      </a:accent5>
      <a:accent6>
        <a:srgbClr val="B00000"/>
      </a:accent6>
      <a:hlink>
        <a:srgbClr val="3101FF"/>
      </a:hlink>
      <a:folHlink>
        <a:srgbClr val="0000FF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1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C0C0C0"/>
        </a:accent1>
        <a:accent2>
          <a:srgbClr val="C3000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B00000"/>
        </a:accent6>
        <a:hlink>
          <a:srgbClr val="3101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SUTemplate16x9.pptx" id="{69340FC1-CB76-473C-8150-319B088240BF}" vid="{0A300E0F-2E6C-4369-9E1D-B11B963D27C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OSUTemplate16x9</Template>
  <TotalTime>64</TotalTime>
  <Words>685</Words>
  <Application>Microsoft Office PowerPoint</Application>
  <PresentationFormat>Widescreen</PresentationFormat>
  <Paragraphs>128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Times New Roman</vt:lpstr>
      <vt:lpstr>Wingdings</vt:lpstr>
      <vt:lpstr>OSU_BrutusCrawfis</vt:lpstr>
      <vt:lpstr>Games and Animation  History</vt:lpstr>
      <vt:lpstr>Objectives</vt:lpstr>
      <vt:lpstr>Computer Graphics application areas</vt:lpstr>
      <vt:lpstr>Exemplar of current tools – Maya</vt:lpstr>
      <vt:lpstr>Exemplar of current tools – Unity</vt:lpstr>
      <vt:lpstr>12 Principles of Animation</vt:lpstr>
      <vt:lpstr>Computer game history eras</vt:lpstr>
      <vt:lpstr>Not enough time to discuss all game types</vt:lpstr>
      <vt:lpstr>Game development process</vt:lpstr>
      <vt:lpstr>Types of game programming</vt:lpstr>
      <vt:lpstr>Film and Games are Big Business</vt:lpstr>
      <vt:lpstr>Employment</vt:lpstr>
      <vt:lpstr>PowerPoint Presentation</vt:lpstr>
      <vt:lpstr>PowerPoint Presentation</vt:lpstr>
      <vt:lpstr>Storyboards for animation</vt:lpstr>
      <vt:lpstr>Storyboards for video game</vt:lpstr>
      <vt:lpstr>Game Storyboard – Different Levels</vt:lpstr>
      <vt:lpstr>Storyboard for games</vt:lpstr>
    </vt:vector>
  </TitlesOfParts>
  <Company>Department Of Computer Science And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Games and Animation  History</dc:title>
  <dc:creator>Roger Crawfis</dc:creator>
  <cp:lastModifiedBy>Roger Crawfis</cp:lastModifiedBy>
  <cp:revision>1</cp:revision>
  <dcterms:created xsi:type="dcterms:W3CDTF">2021-08-05T15:59:48Z</dcterms:created>
  <dcterms:modified xsi:type="dcterms:W3CDTF">2021-08-23T00:16:01Z</dcterms:modified>
</cp:coreProperties>
</file>