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8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306" r:id="rId12"/>
    <p:sldId id="307" r:id="rId13"/>
    <p:sldId id="308" r:id="rId14"/>
    <p:sldId id="309" r:id="rId15"/>
    <p:sldId id="310" r:id="rId16"/>
    <p:sldId id="269" r:id="rId17"/>
    <p:sldId id="311" r:id="rId18"/>
    <p:sldId id="271" r:id="rId19"/>
    <p:sldId id="312" r:id="rId20"/>
    <p:sldId id="313" r:id="rId21"/>
    <p:sldId id="314" r:id="rId22"/>
    <p:sldId id="316" r:id="rId23"/>
    <p:sldId id="318" r:id="rId24"/>
    <p:sldId id="319" r:id="rId25"/>
    <p:sldId id="320" r:id="rId26"/>
    <p:sldId id="321" r:id="rId2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064F59-F576-43D5-9A65-A57108879C5F}">
  <a:tblStyle styleId="{4C064F59-F576-43D5-9A65-A57108879C5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8473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ndom_Access_Memor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Algorithm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ndom_Access_Memory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Algorithm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ndom_Access_Memor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Algorith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/>
              <a:t>This is an excellent name. It is now our name.</a:t>
            </a: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782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buNone/>
            </a:pPr>
            <a:r>
              <a:rPr lang="en-US" sz="1800" b="0" i="0" u="none" strike="noStrike" cap="none" baseline="0"/>
              <a:t>Levels, maps, terrain, building placement, graphics, texture, modeling, animation, items, ai, quest, skyrim, npcs, features, trees, clutter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93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191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607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323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301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877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buNone/>
            </a:pPr>
            <a:r>
              <a:rPr lang="en-US" sz="1800" b="0" i="0" u="none" strike="noStrike" cap="none" baseline="0"/>
              <a:t>Levels, maps, terrain, building placement, graphics, texture, modeling, animation, items, ai, quest, skyrim, npcs, features, trees, clutter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232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131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0425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76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200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what pg?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229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858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35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2000"/>
              </a:spcBef>
              <a:buNone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what pg?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13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lvl="0" indent="-282575" rtl="0">
              <a:spcBef>
                <a:spcPts val="2000"/>
              </a:spcBef>
              <a:buClr>
                <a:schemeClr val="dk2"/>
              </a:buClr>
              <a:buSzPct val="240000"/>
              <a:buFont typeface="Lustria"/>
              <a:buChar char="•"/>
            </a:pPr>
            <a:r>
              <a:rPr lang="en-US" sz="1000"/>
              <a:t>The earliest computer games were severely limited by </a:t>
            </a:r>
            <a:r>
              <a:rPr lang="en-US" sz="1000">
                <a:solidFill>
                  <a:srgbClr val="0B0080"/>
                </a:solidFill>
                <a:hlinkClick r:id="rId3"/>
              </a:rPr>
              <a:t>memory</a:t>
            </a:r>
            <a:r>
              <a:rPr lang="en-US" sz="1000"/>
              <a:t> constraints. This forced content, such as maps, to be generated </a:t>
            </a:r>
            <a:r>
              <a:rPr lang="en-US" sz="1000">
                <a:solidFill>
                  <a:srgbClr val="0B0080"/>
                </a:solidFill>
                <a:hlinkClick r:id="rId4"/>
              </a:rPr>
              <a:t>algorithmically</a:t>
            </a:r>
            <a:r>
              <a:rPr lang="en-US" sz="1000"/>
              <a:t> on the fly: there simply wasn't enough space to store a large amount of pre-made levels and artwork.</a:t>
            </a:r>
          </a:p>
          <a:p>
            <a:pPr marL="282575" lvl="0" indent="-282575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Why PG?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21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lvl="0" indent="-282575" rtl="0">
              <a:spcBef>
                <a:spcPts val="2000"/>
              </a:spcBef>
              <a:buClr>
                <a:schemeClr val="dk2"/>
              </a:buClr>
              <a:buSzPct val="240000"/>
              <a:buFont typeface="Lustria"/>
              <a:buChar char="•"/>
            </a:pPr>
            <a:r>
              <a:rPr lang="en-US" sz="1000"/>
              <a:t>The earliest computer games were severely limited by </a:t>
            </a:r>
            <a:r>
              <a:rPr lang="en-US" sz="1000">
                <a:solidFill>
                  <a:srgbClr val="0B0080"/>
                </a:solidFill>
                <a:hlinkClick r:id="rId3"/>
              </a:rPr>
              <a:t>memory</a:t>
            </a:r>
            <a:r>
              <a:rPr lang="en-US" sz="1000"/>
              <a:t> constraints. This forced content, such as maps, to be generated </a:t>
            </a:r>
            <a:r>
              <a:rPr lang="en-US" sz="1000">
                <a:solidFill>
                  <a:srgbClr val="0B0080"/>
                </a:solidFill>
                <a:hlinkClick r:id="rId4"/>
              </a:rPr>
              <a:t>algorithmically</a:t>
            </a:r>
            <a:r>
              <a:rPr lang="en-US" sz="1000"/>
              <a:t> on the fly: there simply wasn't enough space to store a large amount of pre-made levels and artwork.</a:t>
            </a:r>
          </a:p>
          <a:p>
            <a:pPr marL="282575" lvl="0" indent="-282575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Why PG?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7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buNone/>
            </a:pPr>
            <a:r>
              <a:rPr lang="en-US" sz="1800" b="0" i="0" u="none" strike="noStrike" cap="none" baseline="0"/>
              <a:t>Levels, maps, terrain, building placement, graphics, texture, modeling, animation, items, ai, quest, skyrim, npcs, features, trees, clutter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30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lvl="0" indent="-282575" rtl="0">
              <a:spcBef>
                <a:spcPts val="2000"/>
              </a:spcBef>
              <a:buClr>
                <a:schemeClr val="dk2"/>
              </a:buClr>
              <a:buSzPct val="240000"/>
              <a:buFont typeface="Lustria"/>
              <a:buChar char="•"/>
            </a:pPr>
            <a:r>
              <a:rPr lang="en-US" sz="1000"/>
              <a:t>The earliest computer games were severely limited by </a:t>
            </a:r>
            <a:r>
              <a:rPr lang="en-US" sz="1000">
                <a:solidFill>
                  <a:srgbClr val="0B0080"/>
                </a:solidFill>
                <a:hlinkClick r:id="rId3"/>
              </a:rPr>
              <a:t>memory</a:t>
            </a:r>
            <a:r>
              <a:rPr lang="en-US" sz="1000"/>
              <a:t> constraints. This forced content, such as maps, to be generated </a:t>
            </a:r>
            <a:r>
              <a:rPr lang="en-US" sz="1000">
                <a:solidFill>
                  <a:srgbClr val="0B0080"/>
                </a:solidFill>
                <a:hlinkClick r:id="rId4"/>
              </a:rPr>
              <a:t>algorithmically</a:t>
            </a:r>
            <a:r>
              <a:rPr lang="en-US" sz="1000"/>
              <a:t> on the fly: there simply wasn't enough space to store a large amount of pre-made levels and artwork.</a:t>
            </a:r>
          </a:p>
          <a:p>
            <a:pPr marL="282575" lvl="0" indent="-282575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Why PG?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6296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1800" b="0" i="0" u="none" strike="noStrike" cap="none" baseline="0"/>
              <a:t>Levels, maps, terrain, building placement, graphics, texture, modeling, animation, items, ai, quest, skyrim, npcs, features, trees, clutter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70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buNone/>
            </a:pPr>
            <a:r>
              <a:rPr lang="en-US" sz="1800" b="0" i="0" u="none" strike="noStrike" cap="none" baseline="0"/>
              <a:t>Levels, maps, terrain, building placement, graphics, texture, modeling, animation, items, ai, quest, skyrim, npcs, features, trees, clutter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289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 rotWithShape="1">
          <a:blip r:embed="rId2"/>
          <a:srcRect t="50000"/>
          <a:stretch/>
        </p:blipFill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779462" y="1918447"/>
            <a:ext cx="7583488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779462" y="3478305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00"/>
              </a:spcBef>
              <a:buClr>
                <a:schemeClr val="dk2"/>
              </a:buClr>
              <a:buFont typeface="Lustria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rgbClr val="848484"/>
              </a:buClr>
              <a:buFont typeface="Lustria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rgbClr val="848484"/>
              </a:buClr>
              <a:buFont typeface="Lustria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rgbClr val="848484"/>
              </a:buClr>
              <a:buFont typeface="Lustria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rgbClr val="848484"/>
              </a:buClr>
              <a:buFont typeface="Lustria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3303983"/>
            <a:ext cx="9144000" cy="12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448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762000" y="40386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2"/>
          </p:nvPr>
        </p:nvSpPr>
        <p:spPr>
          <a:xfrm>
            <a:off x="342900" y="265176"/>
            <a:ext cx="8458200" cy="3697224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62000" y="5042646"/>
            <a:ext cx="7619999" cy="1129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0"/>
              </a:spcBef>
              <a:buFont typeface="Lustria"/>
              <a:buNone/>
              <a:defRPr/>
            </a:lvl1pPr>
            <a:lvl2pPr marL="457200" indent="0" rtl="0">
              <a:buFont typeface="Lustria"/>
              <a:buNone/>
              <a:defRPr/>
            </a:lvl2pPr>
            <a:lvl3pPr marL="914400" indent="0" rtl="0">
              <a:buFont typeface="Lustria"/>
              <a:buNone/>
              <a:defRPr/>
            </a:lvl3pPr>
            <a:lvl4pPr marL="1371600" indent="0" rtl="0">
              <a:buFont typeface="Lustria"/>
              <a:buNone/>
              <a:defRPr/>
            </a:lvl4pPr>
            <a:lvl5pPr marL="1828800" indent="0" rtl="0">
              <a:buFont typeface="Lustria"/>
              <a:buNone/>
              <a:defRPr/>
            </a:lvl5pPr>
            <a:lvl6pPr marL="2286000" indent="0" rtl="0">
              <a:buFont typeface="Lustria"/>
              <a:buNone/>
              <a:defRPr/>
            </a:lvl6pPr>
            <a:lvl7pPr marL="2743200" indent="0" rtl="0">
              <a:buFont typeface="Lustria"/>
              <a:buNone/>
              <a:defRPr/>
            </a:lvl7pPr>
            <a:lvl8pPr marL="3200400" indent="0" rtl="0">
              <a:buFont typeface="Lustria"/>
              <a:buNone/>
              <a:defRPr/>
            </a:lvl8pPr>
            <a:lvl9pPr marL="3657600" indent="0" rtl="0"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1307591"/>
            <a:ext cx="9144000" cy="12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3"/>
          <a:srcRect t="23333"/>
          <a:stretch/>
        </p:blipFill>
        <p:spPr>
          <a:xfrm>
            <a:off x="0" y="1425387"/>
            <a:ext cx="9144000" cy="54326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 rot="5400000">
            <a:off x="2422525" y="185737"/>
            <a:ext cx="4297363" cy="7583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2"/>
          <a:srcRect r="14718"/>
          <a:stretch/>
        </p:blipFill>
        <p:spPr>
          <a:xfrm>
            <a:off x="0" y="4481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5400000">
            <a:off x="5623718" y="2682081"/>
            <a:ext cx="5668962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1136649" y="100012"/>
            <a:ext cx="5668962" cy="6383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7924800" y="6356350"/>
            <a:ext cx="1066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/>
          <a:srcRect r="25031"/>
          <a:stretch/>
        </p:blipFill>
        <p:spPr>
          <a:xfrm rot="5400000" flipH="1">
            <a:off x="4421262" y="3365074"/>
            <a:ext cx="6855164" cy="12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1307591"/>
            <a:ext cx="9144000" cy="12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3"/>
          <a:srcRect t="23333"/>
          <a:stretch/>
        </p:blipFill>
        <p:spPr>
          <a:xfrm>
            <a:off x="0" y="1425387"/>
            <a:ext cx="9144000" cy="543261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7583488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 rotWithShape="1">
          <a:blip r:embed="rId2"/>
          <a:srcRect t="50000"/>
          <a:stretch/>
        </p:blipFill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779462" y="789081"/>
            <a:ext cx="7583488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779462" y="4724400"/>
            <a:ext cx="7583486" cy="13850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300"/>
              </a:spcBef>
              <a:buClr>
                <a:schemeClr val="dk2"/>
              </a:buClr>
              <a:buFont typeface="Lustria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rgbClr val="848484"/>
              </a:buClr>
              <a:buFont typeface="Lustria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rgbClr val="848484"/>
              </a:buClr>
              <a:buFont typeface="Lustria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chemeClr val="lt1"/>
              </a:buClr>
              <a:buFont typeface="Lustria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rgbClr val="848484"/>
              </a:buClr>
              <a:buFont typeface="Lustria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rgbClr val="848484"/>
              </a:buClr>
              <a:buFont typeface="Lustria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chemeClr val="lt1"/>
              </a:buClr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3303983"/>
            <a:ext cx="9144000" cy="12501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3677371" y="2564084"/>
            <a:ext cx="1789259" cy="1729830"/>
          </a:xfrm>
          <a:prstGeom prst="ellipse">
            <a:avLst/>
          </a:prstGeom>
          <a:noFill/>
          <a:ln w="1270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ctr" rtl="0">
              <a:buClr>
                <a:schemeClr val="lt1"/>
              </a:buClr>
              <a:buFont typeface="Lustria"/>
              <a:buNone/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1307591"/>
            <a:ext cx="9144000" cy="12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3"/>
          <a:srcRect t="23333"/>
          <a:stretch/>
        </p:blipFill>
        <p:spPr>
          <a:xfrm>
            <a:off x="0" y="1425387"/>
            <a:ext cx="9144000" cy="543261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3566159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796791" y="1828800"/>
            <a:ext cx="3566159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1307591"/>
            <a:ext cx="9144000" cy="12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3"/>
          <a:srcRect t="23333"/>
          <a:stretch/>
        </p:blipFill>
        <p:spPr>
          <a:xfrm>
            <a:off x="0" y="1425387"/>
            <a:ext cx="9144000" cy="543261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79462" y="1524000"/>
            <a:ext cx="356615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Font typeface="Lustria"/>
              <a:buNone/>
              <a:defRPr/>
            </a:lvl1pPr>
            <a:lvl2pPr marL="457200" indent="0" rtl="0">
              <a:buFont typeface="Lustria"/>
              <a:buNone/>
              <a:defRPr/>
            </a:lvl2pPr>
            <a:lvl3pPr marL="914400" indent="0" rtl="0">
              <a:buFont typeface="Lustria"/>
              <a:buNone/>
              <a:defRPr/>
            </a:lvl3pPr>
            <a:lvl4pPr marL="1371600" indent="0" rtl="0">
              <a:buFont typeface="Lustria"/>
              <a:buNone/>
              <a:defRPr/>
            </a:lvl4pPr>
            <a:lvl5pPr marL="1828800" indent="0" rtl="0">
              <a:buFont typeface="Lustria"/>
              <a:buNone/>
              <a:defRPr/>
            </a:lvl5pPr>
            <a:lvl6pPr marL="2286000" indent="0" rtl="0">
              <a:buFont typeface="Lustria"/>
              <a:buNone/>
              <a:defRPr/>
            </a:lvl6pPr>
            <a:lvl7pPr marL="2743200" indent="0" rtl="0">
              <a:buFont typeface="Lustria"/>
              <a:buNone/>
              <a:defRPr/>
            </a:lvl7pPr>
            <a:lvl8pPr marL="3200400" indent="0" rtl="0">
              <a:buFont typeface="Lustria"/>
              <a:buNone/>
              <a:defRPr/>
            </a:lvl8pPr>
            <a:lvl9pPr marL="3657600" indent="0" rtl="0"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779462" y="2393575"/>
            <a:ext cx="3566159" cy="3732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796791" y="1524000"/>
            <a:ext cx="3566159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Font typeface="Lustria"/>
              <a:buNone/>
              <a:defRPr/>
            </a:lvl1pPr>
            <a:lvl2pPr marL="457200" indent="0" rtl="0">
              <a:buFont typeface="Lustria"/>
              <a:buNone/>
              <a:defRPr/>
            </a:lvl2pPr>
            <a:lvl3pPr marL="914400" indent="0" rtl="0">
              <a:buFont typeface="Lustria"/>
              <a:buNone/>
              <a:defRPr/>
            </a:lvl3pPr>
            <a:lvl4pPr marL="1371600" indent="0" rtl="0">
              <a:buFont typeface="Lustria"/>
              <a:buNone/>
              <a:defRPr/>
            </a:lvl4pPr>
            <a:lvl5pPr marL="1828800" indent="0" rtl="0">
              <a:buFont typeface="Lustria"/>
              <a:buNone/>
              <a:defRPr/>
            </a:lvl5pPr>
            <a:lvl6pPr marL="2286000" indent="0" rtl="0">
              <a:buFont typeface="Lustria"/>
              <a:buNone/>
              <a:defRPr/>
            </a:lvl6pPr>
            <a:lvl7pPr marL="2743200" indent="0" rtl="0">
              <a:buFont typeface="Lustria"/>
              <a:buNone/>
              <a:defRPr/>
            </a:lvl7pPr>
            <a:lvl8pPr marL="3200400" indent="0" rtl="0">
              <a:buFont typeface="Lustria"/>
              <a:buNone/>
              <a:defRPr/>
            </a:lvl8pPr>
            <a:lvl9pPr marL="3657600" indent="0" rtl="0"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796791" y="2393575"/>
            <a:ext cx="3566159" cy="3732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1307591"/>
            <a:ext cx="9144000" cy="1250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/>
          <a:srcRect t="21045"/>
          <a:stretch/>
        </p:blipFill>
        <p:spPr>
          <a:xfrm>
            <a:off x="0" y="1447800"/>
            <a:ext cx="9144000" cy="541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448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2"/>
          <a:srcRect l="50000"/>
          <a:stretch/>
        </p:blipFill>
        <p:spPr>
          <a:xfrm>
            <a:off x="4572000" y="4481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01752" y="273048"/>
            <a:ext cx="3962399" cy="16902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ctr" rtl="0">
              <a:spcBef>
                <a:spcPts val="0"/>
              </a:spcBef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866401" y="273050"/>
            <a:ext cx="3959352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301752" y="1975103"/>
            <a:ext cx="3962399" cy="3200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Lustria"/>
              <a:buNone/>
              <a:defRPr/>
            </a:lvl1pPr>
            <a:lvl2pPr marL="457200" indent="0" rtl="0">
              <a:buFont typeface="Lustria"/>
              <a:buNone/>
              <a:defRPr/>
            </a:lvl2pPr>
            <a:lvl3pPr marL="914400" indent="0" rtl="0">
              <a:buFont typeface="Lustria"/>
              <a:buNone/>
              <a:defRPr/>
            </a:lvl3pPr>
            <a:lvl4pPr marL="1371600" indent="0" rtl="0">
              <a:buFont typeface="Lustria"/>
              <a:buNone/>
              <a:defRPr/>
            </a:lvl4pPr>
            <a:lvl5pPr marL="1828800" indent="0" rtl="0">
              <a:buFont typeface="Lustria"/>
              <a:buNone/>
              <a:defRPr/>
            </a:lvl5pPr>
            <a:lvl6pPr marL="2286000" indent="0" rtl="0">
              <a:buFont typeface="Lustria"/>
              <a:buNone/>
              <a:defRPr/>
            </a:lvl6pPr>
            <a:lvl7pPr marL="2743200" indent="0" rtl="0">
              <a:buFont typeface="Lustria"/>
              <a:buNone/>
              <a:defRPr/>
            </a:lvl7pPr>
            <a:lvl8pPr marL="3200400" indent="0" rtl="0">
              <a:buFont typeface="Lustria"/>
              <a:buNone/>
              <a:defRPr/>
            </a:lvl8pPr>
            <a:lvl9pPr marL="3657600" indent="0" rtl="0"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2667000" y="6356350"/>
            <a:ext cx="16226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189155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892808" y="5748337"/>
            <a:ext cx="7620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/>
          <a:srcRect r="25031"/>
          <a:stretch/>
        </p:blipFill>
        <p:spPr>
          <a:xfrm rot="-5400000">
            <a:off x="1086390" y="3365074"/>
            <a:ext cx="6855164" cy="12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2"/>
          <a:srcRect l="50000"/>
          <a:stretch/>
        </p:blipFill>
        <p:spPr>
          <a:xfrm>
            <a:off x="4572000" y="4481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3"/>
          <a:srcRect r="25031"/>
          <a:stretch/>
        </p:blipFill>
        <p:spPr>
          <a:xfrm rot="-5400000">
            <a:off x="1086390" y="3365074"/>
            <a:ext cx="6855164" cy="12501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01752" y="274319"/>
            <a:ext cx="3959352" cy="1691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ctr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2"/>
          </p:nvPr>
        </p:nvSpPr>
        <p:spPr>
          <a:xfrm>
            <a:off x="4864607" y="264907"/>
            <a:ext cx="3959352" cy="6328185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01752" y="1970800"/>
            <a:ext cx="395935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Lustria"/>
              <a:buNone/>
              <a:defRPr/>
            </a:lvl1pPr>
            <a:lvl2pPr marL="457200" indent="0" rtl="0">
              <a:buFont typeface="Lustria"/>
              <a:buNone/>
              <a:defRPr/>
            </a:lvl2pPr>
            <a:lvl3pPr marL="914400" indent="0" rtl="0">
              <a:buFont typeface="Lustria"/>
              <a:buNone/>
              <a:defRPr/>
            </a:lvl3pPr>
            <a:lvl4pPr marL="1371600" indent="0" rtl="0">
              <a:buFont typeface="Lustria"/>
              <a:buNone/>
              <a:defRPr/>
            </a:lvl4pPr>
            <a:lvl5pPr marL="1828800" indent="0" rtl="0">
              <a:buFont typeface="Lustria"/>
              <a:buNone/>
              <a:defRPr/>
            </a:lvl5pPr>
            <a:lvl6pPr marL="2286000" indent="0" rtl="0">
              <a:buFont typeface="Lustria"/>
              <a:buNone/>
              <a:defRPr/>
            </a:lvl6pPr>
            <a:lvl7pPr marL="2743200" indent="0" rtl="0">
              <a:buFont typeface="Lustria"/>
              <a:buNone/>
              <a:defRPr/>
            </a:lvl7pPr>
            <a:lvl8pPr marL="3200400" indent="0" rtl="0">
              <a:buFont typeface="Lustria"/>
              <a:buNone/>
              <a:defRPr/>
            </a:lvl8pPr>
            <a:lvl9pPr marL="3657600" indent="0" rtl="0">
              <a:buFont typeface="Lustria"/>
              <a:buNone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2670048" y="6356350"/>
            <a:ext cx="162763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189280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1892808" y="5738128"/>
            <a:ext cx="758951" cy="576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7583488" cy="4297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marR="0" indent="-130175" algn="l" rtl="0">
              <a:spcBef>
                <a:spcPts val="2000"/>
              </a:spcBef>
              <a:buClr>
                <a:schemeClr val="dk2"/>
              </a:buClr>
              <a:buFont typeface="Lustria"/>
              <a:buChar char="•"/>
              <a:defRPr/>
            </a:lvl1pPr>
            <a:lvl2pPr marL="577850" marR="0" indent="-158750" algn="l" rtl="0">
              <a:spcBef>
                <a:spcPts val="600"/>
              </a:spcBef>
              <a:buClr>
                <a:srgbClr val="848484"/>
              </a:buClr>
              <a:buFont typeface="Lustria"/>
              <a:buChar char="•"/>
              <a:defRPr/>
            </a:lvl2pPr>
            <a:lvl3pPr marL="860425" marR="0" indent="-161925" algn="l" rtl="0">
              <a:spcBef>
                <a:spcPts val="600"/>
              </a:spcBef>
              <a:buClr>
                <a:schemeClr val="dk2"/>
              </a:buClr>
              <a:buFont typeface="Lustria"/>
              <a:buChar char="•"/>
              <a:defRPr/>
            </a:lvl3pPr>
            <a:lvl4pPr marL="1143000" marR="0" indent="-177800" algn="l" rtl="0">
              <a:spcBef>
                <a:spcPts val="600"/>
              </a:spcBef>
              <a:buClr>
                <a:srgbClr val="848484"/>
              </a:buClr>
              <a:buFont typeface="Lustria"/>
              <a:buChar char="•"/>
              <a:defRPr/>
            </a:lvl4pPr>
            <a:lvl5pPr marL="1425575" marR="0" indent="-168275" algn="l" rtl="0">
              <a:spcBef>
                <a:spcPts val="600"/>
              </a:spcBef>
              <a:buClr>
                <a:schemeClr val="dk2"/>
              </a:buClr>
              <a:buFont typeface="Lustria"/>
              <a:buChar char="•"/>
              <a:defRPr/>
            </a:lvl5pPr>
            <a:lvl6pPr marL="1711325" marR="0" indent="-174625" algn="l" rtl="0">
              <a:spcBef>
                <a:spcPts val="360"/>
              </a:spcBef>
              <a:buClr>
                <a:srgbClr val="848484"/>
              </a:buClr>
              <a:buFont typeface="Lustria"/>
              <a:buChar char="•"/>
              <a:defRPr/>
            </a:lvl6pPr>
            <a:lvl7pPr marL="2000250" marR="0" indent="-171450" algn="l" rtl="0">
              <a:spcBef>
                <a:spcPts val="360"/>
              </a:spcBef>
              <a:buClr>
                <a:schemeClr val="dk2"/>
              </a:buClr>
              <a:buFont typeface="Lustria"/>
              <a:buChar char="•"/>
              <a:defRPr/>
            </a:lvl7pPr>
            <a:lvl8pPr marL="2290763" marR="0" indent="-169863" algn="l" rtl="0">
              <a:spcBef>
                <a:spcPts val="360"/>
              </a:spcBef>
              <a:buClr>
                <a:srgbClr val="848484"/>
              </a:buClr>
              <a:buFont typeface="Lustria"/>
              <a:buChar char="•"/>
              <a:defRPr/>
            </a:lvl8pPr>
            <a:lvl9pPr marL="2571750" marR="0" indent="-171450" algn="l" rtl="0">
              <a:spcBef>
                <a:spcPts val="360"/>
              </a:spcBef>
              <a:buClr>
                <a:schemeClr val="dk2"/>
              </a:buClr>
              <a:buFont typeface="Lustria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732493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4204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lop-online.net/news/33625/Study-Average-dev-cost-as-high-as-28m" TargetMode="External"/><Relationship Id="rId2" Type="http://schemas.openxmlformats.org/officeDocument/2006/relationships/hyperlink" Target="http://www.autoweek.com/article/20091103/SEMA/9110399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online.com/news/318306/holy-flaming-warships-how-expensive-is-game-of-thrones-anyway" TargetMode="External"/><Relationship Id="rId4" Type="http://schemas.openxmlformats.org/officeDocument/2006/relationships/hyperlink" Target="http://www.the-numbers.com/movies/records/allbudgets.php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/>
          </p:nvPr>
        </p:nvSpPr>
        <p:spPr>
          <a:xfrm>
            <a:off x="779462" y="1918447"/>
            <a:ext cx="7583488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Procedural Content Generation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779462" y="3478305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Lustria"/>
              <a:buNone/>
            </a:pPr>
            <a:r>
              <a:rPr lang="en-US" sz="1800" b="0" i="0" u="none" strike="noStrike" cap="none" baseline="0" dirty="0" smtClean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Prof.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 Roger Crawfis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Lustria"/>
              <a:buNone/>
            </a:pPr>
            <a:r>
              <a:rPr lang="en-US" sz="1800" baseline="0" dirty="0" smtClean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Computer</a:t>
            </a:r>
            <a:r>
              <a:rPr lang="en-US" sz="1800" dirty="0" smtClean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 Science and Engineering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Lustria"/>
              <a:buNone/>
            </a:pPr>
            <a:r>
              <a:rPr lang="en-US" sz="1800" b="0" i="0" u="none" strike="noStrike" cap="none" baseline="0" dirty="0" smtClean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The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 Ohio State University</a:t>
            </a:r>
            <a:endParaRPr lang="en-US" sz="1800" b="0" i="0" u="none" strike="noStrike" cap="none" baseline="0" dirty="0">
              <a:solidFill>
                <a:schemeClr val="dk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t="14226" r="23278"/>
          <a:stretch/>
        </p:blipFill>
        <p:spPr>
          <a:xfrm>
            <a:off x="3057198" y="4354605"/>
            <a:ext cx="3028013" cy="2351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1316" y="6190938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http://4.kicksonfire.net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254250" y="2800625"/>
            <a:ext cx="3332400" cy="357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Generate Art Assets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Rescue on </a:t>
            </a:r>
            <a:r>
              <a:rPr lang="en-US" sz="2400" dirty="0" err="1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Fractalus</a:t>
            </a:r>
            <a:r>
              <a:rPr lang="en-US" sz="2400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!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Generate mountains using fractals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First use of fractal terrain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00" cy="128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 dirty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Know Your History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62387" y="2215325"/>
            <a:ext cx="5235625" cy="35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3826650" y="5627475"/>
            <a:ext cx="4907099" cy="960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000"/>
              <a:t>http://static.giantbomb.com/uploads/original/0/4511/1095099-fractalus_cockpit.jpg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Dwarf Fortress</a:t>
            </a:r>
            <a:endParaRPr lang="en-US" dirty="0"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sz="1600" dirty="0" smtClean="0"/>
              <a:t>Part roguelike, part city building game released in 2006.</a:t>
            </a:r>
          </a:p>
          <a:p>
            <a:pPr lvl="0"/>
            <a:r>
              <a:rPr lang="en" sz="1600" dirty="0" smtClean="0"/>
              <a:t>Uses mid-point displacement algorithm to create base elevation information.</a:t>
            </a:r>
          </a:p>
          <a:p>
            <a:pPr lvl="0"/>
            <a:r>
              <a:rPr lang="en" sz="1600" dirty="0" smtClean="0"/>
              <a:t>Erodes the terrain with simulation of weather, volcanic activity, temperature models, and other effects.</a:t>
            </a:r>
          </a:p>
          <a:p>
            <a:pPr lvl="0"/>
            <a:r>
              <a:rPr lang="en" sz="1600" dirty="0" smtClean="0"/>
              <a:t>Uses trade simulation to create roads and villages.</a:t>
            </a:r>
          </a:p>
          <a:p>
            <a:endParaRPr lang="en" sz="1600" dirty="0"/>
          </a:p>
        </p:txBody>
      </p:sp>
      <p:sp>
        <p:nvSpPr>
          <p:cNvPr id="7" name="Shape 180"/>
          <p:cNvSpPr>
            <a:spLocks noGrp="1"/>
          </p:cNvSpPr>
          <p:nvPr>
            <p:ph type="body" idx="2"/>
          </p:nvPr>
        </p:nvSpPr>
        <p:spPr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2297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Dwarf Fortress</a:t>
            </a:r>
            <a:endParaRPr lang="en" dirty="0"/>
          </a:p>
        </p:txBody>
      </p:sp>
      <p:sp>
        <p:nvSpPr>
          <p:cNvPr id="7" name="Shape 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35811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</a:t>
            </a:r>
            <a:r>
              <a:rPr lang="en-US" sz="4400" dirty="0" smtClean="0">
                <a:solidFill>
                  <a:schemeClr val="bg1"/>
                </a:solidFill>
                <a:latin typeface="Libre Baskerville"/>
              </a:rPr>
              <a:t>iablo </a:t>
            </a:r>
            <a:r>
              <a:rPr lang="en-US" sz="4400" dirty="0">
                <a:solidFill>
                  <a:schemeClr val="bg1"/>
                </a:solidFill>
                <a:latin typeface="Libre Baskerville"/>
              </a:rPr>
              <a:t>(series)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sz="1800" dirty="0" smtClean="0"/>
              <a:t>The earlier entries had more procedurally generated towns and dungeons.</a:t>
            </a:r>
          </a:p>
          <a:p>
            <a:pPr lvl="1"/>
            <a:r>
              <a:rPr lang="en" sz="1800" dirty="0" smtClean="0"/>
              <a:t>Diablo III has a hand-crafted hub, and uses larger tiles  leading to less variety between runs.</a:t>
            </a:r>
          </a:p>
          <a:p>
            <a:endParaRPr lang="en" dirty="0"/>
          </a:p>
        </p:txBody>
      </p:sp>
      <p:sp>
        <p:nvSpPr>
          <p:cNvPr id="250" name="Shape 250"/>
          <p:cNvSpPr/>
          <p:nvPr/>
        </p:nvSpPr>
        <p:spPr>
          <a:xfrm>
            <a:off x="568601" y="3667398"/>
            <a:ext cx="3925614" cy="18681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51" name="Shape 251"/>
          <p:cNvSpPr/>
          <p:nvPr/>
        </p:nvSpPr>
        <p:spPr>
          <a:xfrm>
            <a:off x="5034038" y="3688095"/>
            <a:ext cx="3328912" cy="18267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5294355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dirty="0" smtClean="0"/>
              <a:t>The Elder Scrolls II Daggerfell</a:t>
            </a:r>
          </a:p>
          <a:p>
            <a:pPr lvl="1"/>
            <a:r>
              <a:rPr lang="en" dirty="0" smtClean="0"/>
              <a:t>World is procedurally generated at installation.</a:t>
            </a:r>
          </a:p>
          <a:p>
            <a:pPr lvl="1"/>
            <a:r>
              <a:rPr lang="en" dirty="0" smtClean="0"/>
              <a:t>Wilderness, dungeons, quests, and NPCs are as well.</a:t>
            </a:r>
          </a:p>
          <a:p>
            <a:pPr lvl="1"/>
            <a:r>
              <a:rPr lang="en" dirty="0" smtClean="0"/>
              <a:t>Towns and cities are handcrafted for better navigation.</a:t>
            </a:r>
          </a:p>
          <a:p>
            <a:pPr lvl="1"/>
            <a:r>
              <a:rPr lang="en" dirty="0" smtClean="0"/>
              <a:t>Landmass is twice the size of the British Isles.</a:t>
            </a:r>
          </a:p>
          <a:p>
            <a:pPr lvl="1"/>
            <a:r>
              <a:rPr lang="en" dirty="0" smtClean="0"/>
              <a:t>Easy to get lost and difficult to navigate.</a:t>
            </a:r>
          </a:p>
          <a:p>
            <a:endParaRPr lang="en" dirty="0"/>
          </a:p>
        </p:txBody>
      </p:sp>
      <p:sp>
        <p:nvSpPr>
          <p:cNvPr id="258" name="Shape 258"/>
          <p:cNvSpPr/>
          <p:nvPr/>
        </p:nvSpPr>
        <p:spPr>
          <a:xfrm>
            <a:off x="457200" y="3860950"/>
            <a:ext cx="3810000" cy="22669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59" name="Shape 259"/>
          <p:cNvSpPr/>
          <p:nvPr/>
        </p:nvSpPr>
        <p:spPr>
          <a:xfrm>
            <a:off x="5022703" y="3823072"/>
            <a:ext cx="3208118" cy="234270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Elder Scrolls</a:t>
            </a:r>
            <a:endParaRPr lang="en-US" sz="4400" dirty="0">
              <a:solidFill>
                <a:schemeClr val="bg1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213155251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sz="2400" dirty="0" smtClean="0"/>
              <a:t>The Elder Scrolls V: Skyrim</a:t>
            </a:r>
          </a:p>
          <a:p>
            <a:pPr lvl="1"/>
            <a:r>
              <a:rPr lang="en" sz="2400" dirty="0" smtClean="0"/>
              <a:t>Much more of the game is handcrafted including dungeons.</a:t>
            </a:r>
          </a:p>
          <a:p>
            <a:pPr lvl="1"/>
            <a:r>
              <a:rPr lang="en" sz="2400" dirty="0" smtClean="0"/>
              <a:t>Randomly generated quests are used to pad out the handcrafted ones.</a:t>
            </a:r>
          </a:p>
          <a:p>
            <a:pPr lvl="1"/>
            <a:r>
              <a:rPr lang="en" sz="2400" dirty="0" smtClean="0"/>
              <a:t>Quests are easier to complete as the locations are easier to find.</a:t>
            </a:r>
          </a:p>
          <a:p>
            <a:pPr lvl="1"/>
            <a:r>
              <a:rPr lang="en" sz="2400" dirty="0" smtClean="0"/>
              <a:t>Map is much smaller than Daggerfall's.</a:t>
            </a:r>
          </a:p>
          <a:p>
            <a:pPr lvl="2"/>
            <a:r>
              <a:rPr lang="en" sz="2400" dirty="0" smtClean="0"/>
              <a:t>~41 sq. km vs ~400,000 sq. km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Elder Scrolls</a:t>
            </a:r>
            <a:endParaRPr lang="en-US" sz="4400" dirty="0">
              <a:solidFill>
                <a:schemeClr val="bg1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6117643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27375" y="1640400"/>
            <a:ext cx="6010499" cy="357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Computing power increases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Focus shifts to decreasing artist workload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00" cy="128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Know Your History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2750625" y="6127925"/>
            <a:ext cx="5051699" cy="960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000"/>
              <a:t>http://features.cgsociety.org/newgallerycrits/g87/147987/147987_1214418561_large.jpg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71623" y="2495224"/>
            <a:ext cx="5609700" cy="386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Libre Baskerville"/>
              </a:rPr>
              <a:t>Development costs</a:t>
            </a:r>
            <a:endParaRPr lang="en-US" sz="4400" dirty="0">
              <a:solidFill>
                <a:schemeClr val="bg1"/>
              </a:solidFill>
              <a:latin typeface="Libre 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Gran </a:t>
            </a:r>
            <a:r>
              <a:rPr lang="en-US" sz="2000" dirty="0" err="1"/>
              <a:t>Turismo</a:t>
            </a:r>
            <a:r>
              <a:rPr lang="en-US" sz="2000" dirty="0"/>
              <a:t> 5 budget: $60 Million [</a:t>
            </a:r>
            <a:r>
              <a:rPr lang="en-US" sz="2000" dirty="0">
                <a:hlinkClick r:id="rId2"/>
              </a:rPr>
              <a:t>source</a:t>
            </a:r>
            <a:r>
              <a:rPr lang="en-US" sz="2000" dirty="0"/>
              <a:t>]</a:t>
            </a:r>
          </a:p>
          <a:p>
            <a:r>
              <a:rPr lang="en-US" sz="2000" dirty="0"/>
              <a:t>Average </a:t>
            </a:r>
            <a:r>
              <a:rPr lang="en-US" sz="2000" dirty="0" smtClean="0"/>
              <a:t>AAA game development </a:t>
            </a:r>
            <a:r>
              <a:rPr lang="en-US" sz="2000" dirty="0"/>
              <a:t>cost: </a:t>
            </a:r>
            <a:r>
              <a:rPr lang="en-US" sz="2000" dirty="0" smtClean="0"/>
              <a:t>         $</a:t>
            </a:r>
            <a:r>
              <a:rPr lang="en-US" sz="2000" dirty="0"/>
              <a:t>28 Million [</a:t>
            </a:r>
            <a:r>
              <a:rPr lang="en-US" sz="2000" dirty="0">
                <a:hlinkClick r:id="rId3"/>
              </a:rPr>
              <a:t>source</a:t>
            </a:r>
            <a:r>
              <a:rPr lang="en-US" sz="2000" dirty="0" smtClean="0"/>
              <a:t>]</a:t>
            </a:r>
          </a:p>
          <a:p>
            <a:endParaRPr lang="en-US" sz="2000" dirty="0"/>
          </a:p>
          <a:p>
            <a:r>
              <a:rPr lang="en-US" sz="2000" dirty="0" smtClean="0"/>
              <a:t>For comparison:</a:t>
            </a:r>
          </a:p>
          <a:p>
            <a:pPr lvl="1"/>
            <a:r>
              <a:rPr lang="en-US" sz="2000" dirty="0" smtClean="0">
                <a:hlinkClick r:id="rId4"/>
              </a:rPr>
              <a:t>Movie budgets</a:t>
            </a:r>
            <a:endParaRPr lang="en-US" sz="2000" dirty="0" smtClean="0"/>
          </a:p>
          <a:p>
            <a:pPr lvl="2"/>
            <a:r>
              <a:rPr lang="en-US" sz="2000" dirty="0" smtClean="0"/>
              <a:t>Kick-Ass (2012) : budget of $28 Million</a:t>
            </a:r>
          </a:p>
          <a:p>
            <a:pPr lvl="1"/>
            <a:r>
              <a:rPr lang="en-US" sz="2000" dirty="0" smtClean="0"/>
              <a:t>Television</a:t>
            </a:r>
          </a:p>
          <a:p>
            <a:pPr lvl="2"/>
            <a:r>
              <a:rPr lang="en-US" sz="2000" dirty="0" smtClean="0"/>
              <a:t> Game of Thrones : budget approx. $60 Million [</a:t>
            </a:r>
            <a:r>
              <a:rPr lang="en-US" sz="2000" dirty="0" smtClean="0">
                <a:hlinkClick r:id="rId5"/>
              </a:rPr>
              <a:t>source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262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420550" y="1908525"/>
            <a:ext cx="3925500" cy="4446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843775" y="1983000"/>
            <a:ext cx="3823800" cy="4446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00" cy="128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Applications of PCG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855668" y="2057400"/>
            <a:ext cx="3490499" cy="429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landscape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terrain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history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mazes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textures</a:t>
            </a: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music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2"/>
          </p:nvPr>
        </p:nvSpPr>
        <p:spPr>
          <a:xfrm>
            <a:off x="5177168" y="2057400"/>
            <a:ext cx="3490499" cy="429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compression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items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dungeons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noise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characters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Lustria"/>
              <a:buChar char="•"/>
            </a:pPr>
            <a:r>
              <a:rPr lang="en-US" sz="30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AI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Libre Baskerville"/>
              </a:rPr>
              <a:t>Procedural content </a:t>
            </a:r>
            <a:r>
              <a:rPr lang="en-US" sz="4000" dirty="0" smtClean="0">
                <a:solidFill>
                  <a:schemeClr val="bg1"/>
                </a:solidFill>
                <a:latin typeface="Libre Baskerville"/>
              </a:rPr>
              <a:t>in games</a:t>
            </a:r>
            <a:endParaRPr lang="en-US" sz="4000" dirty="0">
              <a:solidFill>
                <a:schemeClr val="bg1"/>
              </a:solidFill>
              <a:latin typeface="Libre Baskerville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4" y="2362200"/>
            <a:ext cx="887855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2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is Procedural Content Generation?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79525" y="1417700"/>
            <a:ext cx="7583400" cy="78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marR="0" lvl="0" indent="-282575" algn="l" rtl="0">
              <a:spcBef>
                <a:spcPts val="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Content generated algorithmically rather than manually</a:t>
            </a:r>
          </a:p>
          <a:p>
            <a:endParaRPr lang="en-US" sz="2400">
              <a:solidFill>
                <a:schemeClr val="dk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44625" y="2272775"/>
            <a:ext cx="7368101" cy="414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2023925" y="6417325"/>
            <a:ext cx="5209500" cy="45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/>
              <a:t>http://files.tested.com/photos/2012/11/27/41660-minecraft.jpg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Libre Baskerville"/>
              </a:rPr>
              <a:t>Procedural content in games</a:t>
            </a:r>
            <a:endParaRPr lang="en-US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791494"/>
            <a:ext cx="76295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373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Libre Baskerville"/>
              </a:rPr>
              <a:t>Examples in commercial games</a:t>
            </a:r>
            <a:endParaRPr lang="en-US" sz="4000" dirty="0">
              <a:solidFill>
                <a:schemeClr val="bg1"/>
              </a:solidFill>
              <a:latin typeface="Libre Baskerville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42" y="1351292"/>
            <a:ext cx="6690516" cy="550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i="1" dirty="0" smtClean="0">
                <a:solidFill>
                  <a:schemeClr val="bg1"/>
                </a:solidFill>
                <a:latin typeface="Libre Baskerville"/>
              </a:rPr>
              <a:t>Game Bits</a:t>
            </a:r>
            <a:endParaRPr lang="en-US" sz="7200" i="1" dirty="0">
              <a:solidFill>
                <a:schemeClr val="bg1"/>
              </a:solidFill>
              <a:latin typeface="Libre Baskervil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latin typeface="Libre Baskerville"/>
              </a:rPr>
              <a:t>Basic Functions</a:t>
            </a:r>
            <a:endParaRPr lang="en-US" sz="4000" dirty="0"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716188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sz="2400" dirty="0" smtClean="0"/>
              <a:t>Sine, Cosine, arctan</a:t>
            </a:r>
          </a:p>
          <a:p>
            <a:pPr lvl="1"/>
            <a:r>
              <a:rPr lang="en-US" sz="2400" dirty="0" smtClean="0"/>
              <a:t>A</a:t>
            </a:r>
            <a:r>
              <a:rPr lang="en" sz="2400" dirty="0" smtClean="0"/>
              <a:t>mplitude</a:t>
            </a:r>
          </a:p>
          <a:p>
            <a:pPr lvl="1"/>
            <a:r>
              <a:rPr lang="en-US" sz="2400" dirty="0" smtClean="0"/>
              <a:t>F</a:t>
            </a:r>
            <a:r>
              <a:rPr lang="en" sz="2400" dirty="0" smtClean="0"/>
              <a:t>requency</a:t>
            </a:r>
          </a:p>
          <a:p>
            <a:pPr lvl="1"/>
            <a:r>
              <a:rPr lang="en" sz="2400" dirty="0" smtClean="0"/>
              <a:t>Summation and cancellation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Trig</a:t>
            </a:r>
            <a:endParaRPr lang="en-US" sz="4400" dirty="0">
              <a:solidFill>
                <a:schemeClr val="bg1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569071712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Windowed Cosine</a:t>
            </a:r>
          </a:p>
          <a:p>
            <a:pPr lvl="0"/>
            <a:r>
              <a:rPr lang="en-US" sz="2400" dirty="0" smtClean="0"/>
              <a:t>Gaussian</a:t>
            </a:r>
          </a:p>
          <a:p>
            <a:pPr lvl="0"/>
            <a:endParaRPr lang="en" sz="2400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Windowing</a:t>
            </a:r>
            <a:endParaRPr lang="en-US" sz="4400" dirty="0">
              <a:solidFill>
                <a:schemeClr val="bg1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51073973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sz="2400" dirty="0" smtClean="0"/>
              <a:t>Change of coordinates:</a:t>
            </a:r>
          </a:p>
          <a:p>
            <a:pPr lvl="1"/>
            <a:r>
              <a:rPr lang="en" sz="2400" dirty="0" smtClean="0"/>
              <a:t>Bias</a:t>
            </a:r>
          </a:p>
          <a:p>
            <a:pPr lvl="1"/>
            <a:r>
              <a:rPr lang="en" sz="2400" dirty="0" smtClean="0"/>
              <a:t>Gain</a:t>
            </a:r>
          </a:p>
          <a:p>
            <a:pPr lvl="0"/>
            <a:r>
              <a:rPr lang="en" sz="2400" dirty="0" smtClean="0"/>
              <a:t>Smoothstep</a:t>
            </a:r>
          </a:p>
          <a:p>
            <a:pPr lvl="0"/>
            <a:r>
              <a:rPr lang="en" sz="2400" dirty="0" smtClean="0"/>
              <a:t>Splines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Other Functions</a:t>
            </a:r>
            <a:endParaRPr lang="en-US" sz="4400" dirty="0">
              <a:solidFill>
                <a:schemeClr val="bg1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48617484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sz="2400" dirty="0" smtClean="0"/>
              <a:t>Table look-up</a:t>
            </a:r>
          </a:p>
          <a:p>
            <a:pPr lvl="0"/>
            <a:r>
              <a:rPr lang="en-US" sz="2400" dirty="0" smtClean="0"/>
              <a:t>M</a:t>
            </a:r>
            <a:r>
              <a:rPr lang="en" sz="2400" dirty="0" smtClean="0"/>
              <a:t>odulus</a:t>
            </a:r>
          </a:p>
          <a:p>
            <a:pPr lvl="0"/>
            <a:endParaRPr lang="en" sz="2400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Other Stuff</a:t>
            </a:r>
            <a:endParaRPr lang="en-US" sz="4400" dirty="0">
              <a:solidFill>
                <a:schemeClr val="bg1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62201411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00" cy="128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is Procedural Content Generation?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628694" y="1417700"/>
            <a:ext cx="4244400" cy="534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Procedural refers to the process that computes a particular function</a:t>
            </a:r>
          </a:p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From a few </a:t>
            </a:r>
            <a:r>
              <a:rPr lang="en-US" sz="2400" b="1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parameters</a:t>
            </a:r>
            <a:r>
              <a:rPr lang="en-US" sz="2400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, a large number of possible types of content can be generated</a:t>
            </a:r>
          </a:p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 dirty="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Can be applied to most art assets and even AI behavior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8175" y="2088350"/>
            <a:ext cx="4244398" cy="36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006500" y="5686675"/>
            <a:ext cx="3000000" cy="84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000"/>
              <a:t>http://img2.wikia.nocookie.net/__cb20110706190126/spore/images/6/61/Haloian_Galaxy.jpg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00" cy="128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Procedurally Generate?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79475" y="1828800"/>
            <a:ext cx="7583400" cy="7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Save time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5850" y="3168900"/>
            <a:ext cx="4148875" cy="311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24600" y="3168900"/>
            <a:ext cx="4148875" cy="3111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00" cy="128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Procedurally Generate?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79475" y="1828800"/>
            <a:ext cx="3215700" cy="429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Save space</a:t>
            </a:r>
          </a:p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The Elder Scrolls II: Daggerfall</a:t>
            </a:r>
          </a:p>
          <a:p>
            <a:pPr marL="577850" marR="0" lvl="1" indent="-273050" algn="l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18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Over 88,000 square miles</a:t>
            </a:r>
          </a:p>
          <a:p>
            <a:pPr marL="577850" marR="0" lvl="1" indent="-273050" algn="l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18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Over 15,000 cities, villages, and dungeons</a:t>
            </a:r>
          </a:p>
          <a:p>
            <a:pPr marL="577850" marR="0" lvl="1" indent="-273050" algn="l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18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750,000 NPCs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21646" y="1810825"/>
            <a:ext cx="3517300" cy="43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3799100" y="6126300"/>
            <a:ext cx="4744500" cy="463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000"/>
              <a:t>http://static.giantbomb.com/uploads/original/0/5150/1257508-daggerfall_box1.jpg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566750" y="1910950"/>
            <a:ext cx="6010499" cy="357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.kkrieger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Fairly complex game in 94 kb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00" cy="128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Procedurally Generate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826650" y="5627475"/>
            <a:ext cx="4907099" cy="960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000"/>
              <a:t>http://static.giantbomb.com/uploads/original/0/4511/1095099-fractalus_cockpit.jpg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76000" y="3057250"/>
            <a:ext cx="6990353" cy="344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00" cy="128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Why Procedurally Generate?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96075" y="1828800"/>
            <a:ext cx="7722300" cy="120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marR="0" lvl="0" indent="-282575" algn="l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Allows content to react differently for different players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60975" y="2834912"/>
            <a:ext cx="607695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179475" y="3202300"/>
            <a:ext cx="2163299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282575" lvl="0" indent="-282575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Skyrim</a:t>
            </a:r>
          </a:p>
          <a:p>
            <a:pPr marL="282575" lvl="0" indent="-244475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18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Radiant Story System</a:t>
            </a:r>
          </a:p>
          <a:p>
            <a:pPr marL="282575" lvl="0" indent="-244475" rtl="0">
              <a:spcBef>
                <a:spcPts val="2000"/>
              </a:spcBef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18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Change story based on user actions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090225" y="5644400"/>
            <a:ext cx="3788099" cy="109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000"/>
              <a:t>http://www.gameranx.com/img/11-Nov/skyrim-1.jpg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88" cy="1283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Know Your History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5672775" y="2496650"/>
            <a:ext cx="3332400" cy="347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Originally, used for reducing size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Rogue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Possibly first use of PCG in games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Created random levels on the fly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8074" y="2159750"/>
            <a:ext cx="52664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333475" y="5632850"/>
            <a:ext cx="5115599" cy="116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000"/>
              <a:t>http://2.bp.blogspot.com/-oo1P7eCZER0/T48OX07suuI/AAAAAAAAAM0/xIpr2xD6-m4/s640/rogue-2.jpg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779462" y="62753"/>
            <a:ext cx="7583400" cy="128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4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Know Your History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11875" y="2339025"/>
            <a:ext cx="4832025" cy="34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4924525" y="5671750"/>
            <a:ext cx="3206699" cy="611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000"/>
              <a:t>http://www.atarimania.com/8bit/screens/river_raid_2.gif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79468" y="2654150"/>
            <a:ext cx="3332400" cy="429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Level creation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River Raid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Random, dynamic level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stria"/>
              <a:buChar char="•"/>
            </a:pPr>
            <a:r>
              <a:rPr lang="en-US" sz="2400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rPr>
              <a:t>Banned in West Germany from 1982 until 2002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rgbClr val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887</Words>
  <Application>Microsoft Office PowerPoint</Application>
  <PresentationFormat>On-screen Show (4:3)</PresentationFormat>
  <Paragraphs>146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Libre Baskerville</vt:lpstr>
      <vt:lpstr>Lustria</vt:lpstr>
      <vt:lpstr>Precedent</vt:lpstr>
      <vt:lpstr>Procedural Content Generation</vt:lpstr>
      <vt:lpstr>What is Procedural Content Generation?</vt:lpstr>
      <vt:lpstr>What is Procedural Content Generation?</vt:lpstr>
      <vt:lpstr>Why Procedurally Generate?</vt:lpstr>
      <vt:lpstr>Why Procedurally Generate?</vt:lpstr>
      <vt:lpstr>Why Procedurally Generate</vt:lpstr>
      <vt:lpstr>Why Procedurally Generate?</vt:lpstr>
      <vt:lpstr>Know Your History</vt:lpstr>
      <vt:lpstr>Know Your History</vt:lpstr>
      <vt:lpstr>Know Your History</vt:lpstr>
      <vt:lpstr>Dwarf Fortress</vt:lpstr>
      <vt:lpstr>Dwarf Fortress</vt:lpstr>
      <vt:lpstr>Diablo (series)</vt:lpstr>
      <vt:lpstr>Elder Scrolls</vt:lpstr>
      <vt:lpstr>Elder Scrolls</vt:lpstr>
      <vt:lpstr>Know Your History</vt:lpstr>
      <vt:lpstr>Development costs</vt:lpstr>
      <vt:lpstr>Applications of PCG</vt:lpstr>
      <vt:lpstr>Procedural content in games</vt:lpstr>
      <vt:lpstr>Procedural content in games</vt:lpstr>
      <vt:lpstr>Examples in commercial games</vt:lpstr>
      <vt:lpstr>Game Bits</vt:lpstr>
      <vt:lpstr>Trig</vt:lpstr>
      <vt:lpstr>Windowing</vt:lpstr>
      <vt:lpstr>Other Functions</vt:lpstr>
      <vt:lpstr>Other Stuff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Content Generation</dc:title>
  <dc:creator>R Roger</dc:creator>
  <cp:lastModifiedBy>R Roger</cp:lastModifiedBy>
  <cp:revision>7</cp:revision>
  <dcterms:modified xsi:type="dcterms:W3CDTF">2015-01-15T13:06:04Z</dcterms:modified>
</cp:coreProperties>
</file>