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364" r:id="rId2"/>
    <p:sldId id="391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402" r:id="rId20"/>
    <p:sldId id="401" r:id="rId21"/>
    <p:sldId id="403" r:id="rId22"/>
    <p:sldId id="396" r:id="rId23"/>
    <p:sldId id="395" r:id="rId24"/>
    <p:sldId id="394" r:id="rId25"/>
    <p:sldId id="392" r:id="rId26"/>
    <p:sldId id="388" r:id="rId27"/>
    <p:sldId id="393" r:id="rId28"/>
    <p:sldId id="256" r:id="rId29"/>
    <p:sldId id="278" r:id="rId30"/>
    <p:sldId id="257" r:id="rId31"/>
    <p:sldId id="258" r:id="rId32"/>
    <p:sldId id="263" r:id="rId33"/>
    <p:sldId id="266" r:id="rId34"/>
    <p:sldId id="264" r:id="rId35"/>
    <p:sldId id="267" r:id="rId36"/>
    <p:sldId id="260" r:id="rId37"/>
    <p:sldId id="307" r:id="rId38"/>
    <p:sldId id="273" r:id="rId39"/>
    <p:sldId id="311" r:id="rId40"/>
    <p:sldId id="312" r:id="rId41"/>
    <p:sldId id="313" r:id="rId42"/>
    <p:sldId id="290" r:id="rId43"/>
    <p:sldId id="314" r:id="rId44"/>
    <p:sldId id="289" r:id="rId45"/>
    <p:sldId id="261" r:id="rId46"/>
    <p:sldId id="295" r:id="rId47"/>
    <p:sldId id="315" r:id="rId48"/>
    <p:sldId id="316" r:id="rId49"/>
    <p:sldId id="296" r:id="rId50"/>
    <p:sldId id="292" r:id="rId51"/>
    <p:sldId id="293" r:id="rId52"/>
    <p:sldId id="317" r:id="rId53"/>
    <p:sldId id="294" r:id="rId54"/>
    <p:sldId id="297" r:id="rId55"/>
    <p:sldId id="288" r:id="rId56"/>
    <p:sldId id="291" r:id="rId57"/>
    <p:sldId id="299" r:id="rId58"/>
    <p:sldId id="286" r:id="rId59"/>
    <p:sldId id="298" r:id="rId60"/>
    <p:sldId id="321" r:id="rId61"/>
    <p:sldId id="300" r:id="rId62"/>
    <p:sldId id="301" r:id="rId63"/>
    <p:sldId id="318" r:id="rId64"/>
    <p:sldId id="319" r:id="rId65"/>
    <p:sldId id="320" r:id="rId66"/>
    <p:sldId id="322" r:id="rId67"/>
    <p:sldId id="353" r:id="rId68"/>
    <p:sldId id="302" r:id="rId69"/>
    <p:sldId id="287" r:id="rId70"/>
    <p:sldId id="303" r:id="rId71"/>
    <p:sldId id="324" r:id="rId72"/>
    <p:sldId id="355" r:id="rId73"/>
    <p:sldId id="357" r:id="rId74"/>
    <p:sldId id="309" r:id="rId75"/>
    <p:sldId id="361" r:id="rId76"/>
    <p:sldId id="359" r:id="rId77"/>
    <p:sldId id="362" r:id="rId78"/>
    <p:sldId id="304" r:id="rId79"/>
    <p:sldId id="354" r:id="rId80"/>
    <p:sldId id="323" r:id="rId81"/>
    <p:sldId id="325" r:id="rId82"/>
    <p:sldId id="326" r:id="rId83"/>
    <p:sldId id="327" r:id="rId84"/>
    <p:sldId id="328" r:id="rId85"/>
    <p:sldId id="329" r:id="rId86"/>
    <p:sldId id="308" r:id="rId87"/>
    <p:sldId id="363" r:id="rId88"/>
    <p:sldId id="330" r:id="rId89"/>
    <p:sldId id="333" r:id="rId90"/>
    <p:sldId id="334" r:id="rId91"/>
    <p:sldId id="332" r:id="rId92"/>
    <p:sldId id="336" r:id="rId93"/>
    <p:sldId id="335" r:id="rId94"/>
    <p:sldId id="331" r:id="rId95"/>
    <p:sldId id="338" r:id="rId96"/>
    <p:sldId id="342" r:id="rId97"/>
    <p:sldId id="351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2" r:id="rId107"/>
    <p:sldId id="262" r:id="rId108"/>
    <p:sldId id="306" r:id="rId109"/>
    <p:sldId id="404" r:id="rId110"/>
    <p:sldId id="305" r:id="rId111"/>
    <p:sldId id="265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3" autoAdjust="0"/>
    <p:restoredTop sz="77917" autoAdjust="0"/>
  </p:normalViewPr>
  <p:slideViewPr>
    <p:cSldViewPr snapToGrid="0">
      <p:cViewPr varScale="1">
        <p:scale>
          <a:sx n="91" d="100"/>
          <a:sy n="91" d="100"/>
        </p:scale>
        <p:origin x="-115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38B46-E8EF-49EC-99E4-A7C8447296DF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0337-15CB-416B-9698-7DD584A7E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08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71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467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49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58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70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772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4374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369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dirty="0" smtClean="0"/>
              <a:t>Nothing to really talk about with it. It’s really that simple. I’ll have it on my phone and hopefully have a demo for the class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7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Latency is smaller because the display and cables are all in the headset, whereas other VR headsets connect to the PC/console through a long cable</a:t>
            </a:r>
            <a:endParaRPr lang="e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2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557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buNone/>
            </a:pPr>
            <a:r>
              <a:rPr lang="en-US" dirty="0" smtClean="0"/>
              <a:t>The display on the DK2 is a Galaxy Note 3 display, which has a pixel rating of 1920x1080. The DK2 virtually splits this to give 960x1080 to each eye.</a:t>
            </a:r>
          </a:p>
          <a:p>
            <a:pPr rtl="0">
              <a:spcBef>
                <a:spcPts val="0"/>
              </a:spcBef>
              <a:buNone/>
            </a:pPr>
            <a:r>
              <a:rPr lang="en-US" dirty="0" smtClean="0"/>
              <a:t>The higher the refresh rate, the smoother the images move and feel, so 75 Hz is the top the DK2 offers. This means the display was overclocked to achieve that</a:t>
            </a:r>
          </a:p>
          <a:p>
            <a:pPr rtl="0">
              <a:spcBef>
                <a:spcPts val="0"/>
              </a:spcBef>
              <a:buNone/>
            </a:pPr>
            <a:r>
              <a:rPr lang="en-US" dirty="0" smtClean="0"/>
              <a:t>“</a:t>
            </a:r>
            <a:r>
              <a:rPr lang="en-US" sz="1200" dirty="0" smtClean="0">
                <a:solidFill>
                  <a:srgbClr val="5B5B5B"/>
                </a:solidFill>
              </a:rPr>
              <a:t>Low persistence makes the scene appear visually stable, increasing the potential for presence.”</a:t>
            </a:r>
          </a:p>
          <a:p>
            <a:pPr rtl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5B5B5B"/>
                </a:solidFill>
              </a:rPr>
              <a:t>Humans have about a 180 degree </a:t>
            </a:r>
            <a:r>
              <a:rPr lang="en-US" sz="1200" dirty="0" err="1" smtClean="0">
                <a:solidFill>
                  <a:srgbClr val="5B5B5B"/>
                </a:solidFill>
              </a:rPr>
              <a:t>FoV</a:t>
            </a:r>
            <a:r>
              <a:rPr lang="en-US" sz="1200" dirty="0" smtClean="0">
                <a:solidFill>
                  <a:srgbClr val="5B5B5B"/>
                </a:solidFill>
              </a:rPr>
              <a:t>, so getting as close to that as possible is better for immersion.</a:t>
            </a:r>
          </a:p>
          <a:p>
            <a:pPr rtl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5B5B5B"/>
                </a:solidFill>
              </a:rPr>
              <a:t>Have to have sensors to track head movement for real first-person immersion. Bottom left is the positional tracker and bottom right are the infrared lights on the headset to track position</a:t>
            </a:r>
          </a:p>
          <a:p>
            <a:pPr rtl="0">
              <a:spcBef>
                <a:spcPts val="0"/>
              </a:spcBef>
              <a:buNone/>
            </a:pPr>
            <a:endParaRPr lang="en-US" sz="1200" dirty="0" smtClean="0">
              <a:solidFill>
                <a:srgbClr val="5B5B5B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5B5B5B"/>
                </a:solidFill>
              </a:rPr>
              <a:t>Unfortunately, no specs yet on the Crescent Bay kit. It looked like it had headphones attached to it, but that may just have been the demo kit they setup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buNone/>
            </a:pPr>
            <a:r>
              <a:rPr lang="en" dirty="0" smtClean="0"/>
              <a:t>Not a lot of concrete data. Nothing specific from Sony yet. Info is from GDC 2015 prototype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Will connect to PS4 instead of PC, possibly limiting it to a system peripheral instead of a full use VR headset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37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348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23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make a few assumptions</a:t>
            </a:r>
          </a:p>
          <a:p>
            <a:endParaRPr lang="en-US" dirty="0" smtClean="0"/>
          </a:p>
          <a:p>
            <a:r>
              <a:rPr lang="en-US" dirty="0" smtClean="0"/>
              <a:t>We will not be</a:t>
            </a:r>
            <a:r>
              <a:rPr lang="en-US" baseline="0" dirty="0" smtClean="0"/>
              <a:t> focusing on VR which runs on mobile or console environments in this talk because they are currently less accessible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18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 sickness is the primary problem</a:t>
            </a:r>
            <a:r>
              <a:rPr lang="en-US" baseline="0" dirty="0" smtClean="0"/>
              <a:t> with virtual reality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53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has ramifications</a:t>
            </a:r>
            <a:r>
              <a:rPr lang="en-US" baseline="0" dirty="0" smtClean="0"/>
              <a:t> for head collisions as well as normal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3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main cost here is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60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other challenges exist these</a:t>
            </a:r>
            <a:r>
              <a:rPr lang="en-US" baseline="0" dirty="0" smtClean="0"/>
              <a:t> are the major ones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will focus on solutions to these challenges in this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16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causes the camera to stop moving</a:t>
            </a:r>
            <a:r>
              <a:rPr lang="en-US" baseline="0" dirty="0" smtClean="0"/>
              <a:t> which is disorienting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will discuss a solution to this problem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636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Standard text moves down when the player moves their heads down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your reading a book text moves up as you move your head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4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rarely an issue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like wearing blinders.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player looks forward and the camera has drifted from the expected location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Press a button to center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02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fixes problems</a:t>
            </a:r>
            <a:r>
              <a:rPr lang="en-US" baseline="0" dirty="0" smtClean="0"/>
              <a:t> when the players head hits a wall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also fixes problems when the player moves their head outside of a tracking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4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Transitions</a:t>
            </a:r>
            <a:r>
              <a:rPr lang="en-US" baseline="0" dirty="0" smtClean="0"/>
              <a:t> from VR to desktop are disorienting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13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tips may not actually help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are based more on speculation than anything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30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have code available if anyone is interested in an OpenGL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60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discuss rendering</a:t>
            </a:r>
            <a:r>
              <a:rPr lang="en-US" baseline="0" dirty="0" smtClean="0"/>
              <a:t> a few slides from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46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64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people</a:t>
            </a:r>
            <a:r>
              <a:rPr lang="en-US" baseline="0" dirty="0" smtClean="0"/>
              <a:t> get sick playing your game they wont buy it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people can’t afford your game they wont buy it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your game is ugly they wont buy it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9906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Modern game engines do</a:t>
            </a:r>
            <a:r>
              <a:rPr lang="en-US" baseline="0" dirty="0" smtClean="0"/>
              <a:t> not provide you with the tools to make appropriate technical changes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Unreal less-so because you have the source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0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Reducing simulation</a:t>
            </a:r>
            <a:r>
              <a:rPr lang="en-US" baseline="0" dirty="0" smtClean="0"/>
              <a:t> sickness involves increasing framerate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Lowering GPU specs involves lowering framerate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Raising graphics quality involves lowering framerate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316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topics</a:t>
            </a:r>
            <a:r>
              <a:rPr lang="en-US" baseline="0" dirty="0" smtClean="0"/>
              <a:t> that I think are the best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20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04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suspect to me because I don’t</a:t>
            </a:r>
            <a:r>
              <a:rPr lang="en-US" baseline="0" dirty="0" smtClean="0"/>
              <a:t> understand why it wouldn’t distort </a:t>
            </a:r>
            <a:r>
              <a:rPr lang="en-US" baseline="0" smtClean="0"/>
              <a:t>the image.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897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problem is based</a:t>
            </a:r>
            <a:r>
              <a:rPr lang="en-US" baseline="0" dirty="0" smtClean="0"/>
              <a:t> off of the best case scenario where we synchronize our engine with </a:t>
            </a:r>
            <a:r>
              <a:rPr lang="en-US" baseline="0" dirty="0" err="1" smtClean="0"/>
              <a:t>VSync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are not synchronized with </a:t>
            </a:r>
            <a:r>
              <a:rPr lang="en-US" baseline="0" dirty="0" err="1" smtClean="0"/>
              <a:t>VSync</a:t>
            </a:r>
            <a:r>
              <a:rPr lang="en-US" baseline="0" dirty="0" smtClean="0"/>
              <a:t> our prediction intervals are difficult to guess and become much longer.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492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problem is based</a:t>
            </a:r>
            <a:r>
              <a:rPr lang="en-US" baseline="0" dirty="0" smtClean="0"/>
              <a:t> off of the best case scenario where we synchronize our engine with </a:t>
            </a:r>
            <a:r>
              <a:rPr lang="en-US" baseline="0" dirty="0" err="1" smtClean="0"/>
              <a:t>VSync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are not synchronized with </a:t>
            </a:r>
            <a:r>
              <a:rPr lang="en-US" baseline="0" dirty="0" err="1" smtClean="0"/>
              <a:t>VSync</a:t>
            </a:r>
            <a:r>
              <a:rPr lang="en-US" baseline="0" dirty="0" smtClean="0"/>
              <a:t> our prediction intervals are difficult to guess and become much longer.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11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discuss solutions to these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0337-15CB-416B-9698-7DD584A7EBA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95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266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603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98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772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865C-EA91-48D9-AB66-23856A641254}" type="datetime1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850F-F63D-4764-B87D-E5018CB8D690}" type="datetime1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52F3-2DDA-4CB2-9F74-0588CF935937}" type="datetime1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274636"/>
            <a:ext cx="115824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10972800" cy="4620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650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9717-831D-4715-8CC3-B392E53F9EE8}" type="datetime1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48C0-A9AE-41F5-B65F-E70907E0C6BA}" type="datetime1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2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763F-5D77-49AD-BE77-94A4B36457B1}" type="datetime1">
              <a:rPr lang="en-US" smtClean="0"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3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AE2A-341A-4907-916D-0A4E2263CFC5}" type="datetime1">
              <a:rPr lang="en-US" smtClean="0"/>
              <a:t>3/28/2015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0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B03A-68C7-4AA3-9972-B039B7430F09}" type="datetime1">
              <a:rPr lang="en-US" smtClean="0"/>
              <a:t>3/28/2015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4C82-A37E-46C9-BFDA-C353C396F04C}" type="datetime1">
              <a:rPr lang="en-US" smtClean="0"/>
              <a:t>3/28/2015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3C96-685F-4583-BC84-EDEA770A83D4}" type="datetime1">
              <a:rPr lang="en-US" smtClean="0"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6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A436-48EE-45D4-8F0C-04F7A0BD24F9}" type="datetime1">
              <a:rPr lang="en-US" smtClean="0"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5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5B41D-8819-4C77-BF34-2F45399DC6F5}" type="datetime1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83FC-E417-4A87-869C-D51CC873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49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tcvr.com/" TargetMode="External"/><Relationship Id="rId3" Type="http://schemas.openxmlformats.org/officeDocument/2006/relationships/hyperlink" Target="http://www.techradar.com/us/reviews/gaming/gaming-accessories/samsung-gear-vr-1263308/review" TargetMode="External"/><Relationship Id="rId7" Type="http://schemas.openxmlformats.org/officeDocument/2006/relationships/hyperlink" Target="http://www.wareable.com/project-morpheus/sony-project-morpheus-release-date-price-games" TargetMode="External"/><Relationship Id="rId12" Type="http://schemas.openxmlformats.org/officeDocument/2006/relationships/hyperlink" Target="http://science.howstuffworks.com/innovation/big-thinkers/term-virtual-reality.htm" TargetMode="External"/><Relationship Id="rId2" Type="http://schemas.openxmlformats.org/officeDocument/2006/relationships/hyperlink" Target="http://www.samsung.com/global/microsite/gearvr/gearvr_spec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Head-mounted_display" TargetMode="External"/><Relationship Id="rId11" Type="http://schemas.openxmlformats.org/officeDocument/2006/relationships/hyperlink" Target="http://archive.ncsa.illinois.edu/Cyberia/VETopLevels/VR.History.html" TargetMode="External"/><Relationship Id="rId5" Type="http://schemas.openxmlformats.org/officeDocument/2006/relationships/hyperlink" Target="https://www.oculus.com/dk2/" TargetMode="External"/><Relationship Id="rId10" Type="http://schemas.openxmlformats.org/officeDocument/2006/relationships/hyperlink" Target="http://www.vrs.org.uk/" TargetMode="External"/><Relationship Id="rId4" Type="http://schemas.openxmlformats.org/officeDocument/2006/relationships/hyperlink" Target="https://www.ifixit.com/Teardown/Oculus+Rift+Development+Kit+2+Teardown/27613" TargetMode="External"/><Relationship Id="rId9" Type="http://schemas.openxmlformats.org/officeDocument/2006/relationships/hyperlink" Target="http://store.steampowered.com/universe/v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oculus.com/sdk-downloads/documents/Oculus_Developer_Guide_0.4.4.pdf" TargetMode="External"/><Relationship Id="rId2" Type="http://schemas.openxmlformats.org/officeDocument/2006/relationships/hyperlink" Target="http://www.gamasutra.com/blogs/BenLewisEvans/20140404/214732/Simulation_Sickness_and_VR__What_is_it_and_what_can_developers_and_players_do_to_reduce_it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archive.org/web/20140719085135/http:/www.altdev.co/2013/02/22/latency-mitigation-strategies/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9x9XDjUvkW_9gsfsMQzt3hZbRNziVsoCEHOn4AercAc/edit#slide=id.p" TargetMode="External"/><Relationship Id="rId2" Type="http://schemas.openxmlformats.org/officeDocument/2006/relationships/hyperlink" Target="http://alex.vlachos.com/graphics/Alex_Vlachos_Advanced_VR_Rendering_GDC201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nvidia.com/blog/2014/09/18/maxwell-virtual-reality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914400" y="1734343"/>
            <a:ext cx="10363200" cy="22455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Virtual </a:t>
            </a:r>
            <a:r>
              <a:rPr lang="en" dirty="0" smtClean="0"/>
              <a:t>Reality</a:t>
            </a:r>
            <a:br>
              <a:rPr lang="en" dirty="0" smtClean="0"/>
            </a:br>
            <a:endParaRPr lang="en" dirty="0"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914400" y="4124477"/>
            <a:ext cx="10363200" cy="949999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Jacob Edelen</a:t>
            </a:r>
          </a:p>
          <a:p>
            <a:pPr>
              <a:spcBef>
                <a:spcPts val="0"/>
              </a:spcBef>
            </a:pPr>
            <a:r>
              <a:rPr lang="en" dirty="0"/>
              <a:t>Tyler Wolf </a:t>
            </a:r>
            <a:r>
              <a:rPr lang="en" dirty="0" smtClean="0"/>
              <a:t>Leonhardt</a:t>
            </a:r>
          </a:p>
          <a:p>
            <a:pPr>
              <a:spcBef>
                <a:spcPts val="0"/>
              </a:spcBef>
            </a:pPr>
            <a:r>
              <a:rPr lang="en" dirty="0" smtClean="0"/>
              <a:t>Matt Tatoczenko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/>
              <a:t>Aspen Movie </a:t>
            </a:r>
            <a:r>
              <a:rPr lang="en" dirty="0" smtClean="0"/>
              <a:t>Map</a:t>
            </a:r>
            <a:r>
              <a:rPr lang="en-US" dirty="0" smtClean="0"/>
              <a:t> (1977)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839881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Developed by MIT 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Was a virtual simulation of Aspen, Colorado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take the user through city streets in summer, winter, or polygons</a:t>
            </a:r>
          </a:p>
          <a:p>
            <a:pPr marL="1828754" lvl="2" indent="-457189"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2400" dirty="0"/>
              <a:t>First two based showed photographs of all steps through the streets</a:t>
            </a:r>
          </a:p>
          <a:p>
            <a:pPr marL="1828754" lvl="2" indent="-457189"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2400" dirty="0"/>
              <a:t>Last was actual 3-D model of city</a:t>
            </a:r>
          </a:p>
          <a:p>
            <a:pPr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936" y="2559657"/>
            <a:ext cx="4667317" cy="322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(Render </a:t>
            </a:r>
            <a:r>
              <a:rPr lang="en-US" dirty="0"/>
              <a:t>Thread) Present previous frame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79629" y="3280528"/>
            <a:ext cx="263950" cy="4430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dirty="0"/>
              <a:t>(Render Thread) Inject an event query or try to read a </a:t>
            </a:r>
            <a:r>
              <a:rPr lang="en-US" dirty="0" smtClean="0"/>
              <a:t>pixel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205872" y="3214540"/>
            <a:ext cx="18854" cy="5090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101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 </a:t>
            </a:r>
            <a:r>
              <a:rPr lang="en-US" dirty="0"/>
              <a:t>(Render Thread) </a:t>
            </a:r>
            <a:r>
              <a:rPr lang="en-US" dirty="0" smtClean="0"/>
              <a:t>Sleep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24726" y="3214540"/>
            <a:ext cx="1470581" cy="509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102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6. </a:t>
            </a:r>
            <a:r>
              <a:rPr lang="en-US" dirty="0"/>
              <a:t>(Render Thread) Wake 2ms before next </a:t>
            </a:r>
            <a:r>
              <a:rPr lang="en-US" dirty="0" err="1" smtClean="0"/>
              <a:t>VSync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704734" y="3289955"/>
            <a:ext cx="18854" cy="433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7. </a:t>
            </a:r>
            <a:r>
              <a:rPr lang="en-US" dirty="0"/>
              <a:t>(Render Thread) Submit render </a:t>
            </a:r>
            <a:r>
              <a:rPr lang="en-US" dirty="0" smtClean="0"/>
              <a:t>commands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14161" y="3214540"/>
            <a:ext cx="791851" cy="5656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</a:t>
            </a:r>
            <a:r>
              <a:rPr lang="en-US" dirty="0" smtClean="0"/>
              <a:t>. </a:t>
            </a:r>
            <a:r>
              <a:rPr lang="en-US" dirty="0"/>
              <a:t>(Render Thread) </a:t>
            </a:r>
            <a:r>
              <a:rPr lang="en-US" dirty="0" smtClean="0"/>
              <a:t>Spin on event query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06012" y="3289955"/>
            <a:ext cx="45719" cy="4336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105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Running Start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Challenges of Virtual Reality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Integrating with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Integrating with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Technology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www.samsung.com/global/microsite/gearvr/gearvr_specs.html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www.techradar.com/us/reviews/gaming/gaming-accessories/samsung-gear-vr-1263308/review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www.ifixit.com/Teardown/Oculus+Rift+Development+Kit+2+Teardown/27613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5"/>
              </a:rPr>
              <a:t>https://www.oculus.com/dk2</a:t>
            </a:r>
            <a:r>
              <a:rPr lang="en-US" dirty="0" smtClean="0">
                <a:hlinkClick r:id="rId5"/>
              </a:rPr>
              <a:t>/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en.wikipedia.org/wiki/Head-mounted_display</a:t>
            </a:r>
            <a:r>
              <a:rPr lang="en-US" dirty="0" smtClean="0"/>
              <a:t> (for </a:t>
            </a:r>
            <a:r>
              <a:rPr lang="en-US" dirty="0"/>
              <a:t>general info use on DK2 slide</a:t>
            </a:r>
            <a:r>
              <a:rPr lang="en-US" dirty="0" smtClean="0"/>
              <a:t>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www.wareable.com/project-morpheus/sony-project-morpheus-release-date-price-games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8"/>
              </a:rPr>
              <a:t>http://www.htcvr.com</a:t>
            </a:r>
            <a:r>
              <a:rPr lang="en-US" dirty="0" smtClean="0">
                <a:hlinkClick r:id="rId8"/>
              </a:rPr>
              <a:t>/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store.steampowered.com/universe/vr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10"/>
              </a:rPr>
              <a:t>http://www.vrs.org.uk</a:t>
            </a:r>
            <a:r>
              <a:rPr lang="en-US" dirty="0" smtClean="0">
                <a:hlinkClick r:id="rId10"/>
              </a:rPr>
              <a:t>/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archive.ncsa.illinois.edu/Cyberia/VETopLevels/VR.History.html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12"/>
              </a:rPr>
              <a:t>http://science.howstuffworks.com/innovation/big-thinkers/term-virtual-</a:t>
            </a:r>
            <a:r>
              <a:rPr lang="en-US" dirty="0" smtClean="0">
                <a:hlinkClick r:id="rId12"/>
              </a:rPr>
              <a:t>reality.htm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1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/>
              <a:t>Sega </a:t>
            </a:r>
            <a:r>
              <a:rPr lang="en" dirty="0" smtClean="0"/>
              <a:t>VR</a:t>
            </a:r>
            <a:r>
              <a:rPr lang="en-US" dirty="0" smtClean="0"/>
              <a:t> (1991)</a:t>
            </a:r>
            <a:endParaRPr lang="en" dirty="0"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9601" y="1947333"/>
            <a:ext cx="5502524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495296" indent="-342900">
              <a:buClr>
                <a:schemeClr val="dk2"/>
              </a:buClr>
              <a:buSzPct val="100000"/>
            </a:pPr>
            <a:r>
              <a:rPr lang="en" sz="2400" dirty="0" smtClean="0"/>
              <a:t>HMD </a:t>
            </a:r>
            <a:r>
              <a:rPr lang="en" sz="2400" dirty="0"/>
              <a:t>with LCD screens in visor and </a:t>
            </a:r>
            <a:r>
              <a:rPr lang="en" sz="2400" dirty="0" smtClean="0"/>
              <a:t>headphones</a:t>
            </a:r>
            <a:endParaRPr lang="en-US" sz="2400" dirty="0" smtClean="0"/>
          </a:p>
          <a:p>
            <a:pPr marL="495296" indent="-342900">
              <a:buClr>
                <a:schemeClr val="dk2"/>
              </a:buClr>
              <a:buSzPct val="100000"/>
            </a:pPr>
            <a:r>
              <a:rPr lang="en-US" sz="2400" dirty="0" smtClean="0"/>
              <a:t>Supported advanced </a:t>
            </a:r>
            <a:r>
              <a:rPr lang="en-US" sz="2400" dirty="0" err="1" smtClean="0"/>
              <a:t>headtracking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Never made it past prototype stages due to development </a:t>
            </a:r>
            <a:r>
              <a:rPr lang="en" sz="2400" dirty="0" smtClean="0"/>
              <a:t>difficulties</a:t>
            </a:r>
            <a:endParaRPr lang="en-US" sz="2400" dirty="0" smtClean="0"/>
          </a:p>
          <a:p>
            <a:pPr marL="1066785" lvl="1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dirty="0" smtClean="0"/>
              <a:t>Cost</a:t>
            </a:r>
          </a:p>
          <a:p>
            <a:pPr marL="1066785" lvl="1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dirty="0" smtClean="0"/>
              <a:t>headaches</a:t>
            </a:r>
            <a:endParaRPr lang="en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Technology </a:t>
            </a:r>
            <a:r>
              <a:rPr lang="en" sz="2400" dirty="0"/>
              <a:t>later changed and used in arcades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Negative response</a:t>
            </a:r>
          </a:p>
          <a:p>
            <a:pPr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94" y="2281864"/>
            <a:ext cx="5352904" cy="37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Simulation Sickness Overview: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http://www.gamasutra.com/blogs/BenLewisEvans/20140404/214732/Simulation_Sickness_and_VR__</a:t>
            </a:r>
            <a:r>
              <a:rPr lang="en-US" dirty="0" smtClean="0">
                <a:hlinkClick r:id="rId2"/>
              </a:rPr>
              <a:t>What_is_it_and_what_can_developers_and_players_do_to_reduce_it.php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Oculus Rift SDK Documentation: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static.oculus.com/sdk-downloads/documents/Oculus_Developer_Guide_0.4.4.pdf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John </a:t>
            </a:r>
            <a:r>
              <a:rPr lang="en-US" dirty="0" err="1" smtClean="0"/>
              <a:t>Carmack’s</a:t>
            </a:r>
            <a:r>
              <a:rPr lang="en-US" smtClean="0"/>
              <a:t> Time Warp </a:t>
            </a:r>
            <a:r>
              <a:rPr lang="en-US" dirty="0" smtClean="0"/>
              <a:t>Paper: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>
                <a:hlinkClick r:id="rId4"/>
              </a:rPr>
              <a:t>https://web.archive.org/web/20140719085135/http://www.altdev.co/2013/02/22/latency-mitigation-strategies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Valve VR Optimization: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alex.vlachos.com/graphics/Alex_Vlachos_Advanced_VR_Rendering_GDC2015.pdf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Fast Stereo Rendering: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docs.google.com/presentation/d/19x9XDjUvkW_9gsfsMQzt3hZbRNziVsoCEHOn4AercAc/edit#slide=id.p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VR Direct: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4"/>
              </a:rPr>
              <a:t>http://blogs.nvidia.com/blog/2014/09/18/maxwell-virtual-reality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 smtClean="0"/>
              <a:t>Virtuality</a:t>
            </a:r>
            <a:r>
              <a:rPr lang="en-US" dirty="0" smtClean="0"/>
              <a:t> (1991)</a:t>
            </a:r>
            <a:endParaRPr lang="en" dirty="0"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09601" y="1947333"/>
            <a:ext cx="6455062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Creates </a:t>
            </a:r>
            <a:r>
              <a:rPr lang="en" sz="2400" dirty="0"/>
              <a:t>first VR based multiplayer entertainment system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Used gloves and headset for a very immersive </a:t>
            </a:r>
            <a:r>
              <a:rPr lang="en" sz="2400" dirty="0" smtClean="0"/>
              <a:t>experience</a:t>
            </a:r>
            <a:endParaRPr lang="en-US" sz="2400" dirty="0" smtClean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276x372 resolution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$73,000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Affordable </a:t>
            </a:r>
            <a:r>
              <a:rPr lang="en" sz="2400" dirty="0"/>
              <a:t>VR predicted by </a:t>
            </a:r>
            <a:r>
              <a:rPr lang="en" sz="2400" dirty="0" smtClean="0"/>
              <a:t>1994</a:t>
            </a:r>
            <a:endParaRPr lang="en-US" sz="2400" dirty="0" smtClean="0"/>
          </a:p>
          <a:p>
            <a:pPr marL="1066785" lvl="1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dirty="0" smtClean="0"/>
              <a:t>“Computer Gaming World”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599" y="1904862"/>
            <a:ext cx="4014526" cy="47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/>
              <a:t>First VR </a:t>
            </a:r>
            <a:r>
              <a:rPr lang="en" dirty="0" smtClean="0"/>
              <a:t>artwork</a:t>
            </a:r>
            <a:r>
              <a:rPr lang="en-US" dirty="0" smtClean="0"/>
              <a:t> (1995)</a:t>
            </a:r>
            <a:endParaRPr lang="en"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562057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Created </a:t>
            </a:r>
            <a:r>
              <a:rPr lang="en" sz="2400" dirty="0"/>
              <a:t>by Maurice Benayoun </a:t>
            </a:r>
            <a:r>
              <a:rPr lang="en" sz="2400" dirty="0" smtClean="0"/>
              <a:t>Connected </a:t>
            </a:r>
            <a:r>
              <a:rPr lang="en" sz="2400" dirty="0"/>
              <a:t>between Pompidou Center in France with the museum of contemporary art in montreal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Included 3D modeling, video chat, spatialized sound, and AI content management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Considered the first metaphysical video game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Was an exploration of the limitations of </a:t>
            </a:r>
            <a:r>
              <a:rPr lang="en" sz="2400" dirty="0" smtClean="0"/>
              <a:t>communication</a:t>
            </a:r>
            <a:endParaRPr lang="en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529" y="4345467"/>
            <a:ext cx="4603936" cy="2357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371" y="1924705"/>
            <a:ext cx="4584093" cy="24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/>
              <a:t>Virtual </a:t>
            </a:r>
            <a:r>
              <a:rPr lang="en" dirty="0" smtClean="0"/>
              <a:t>Boy</a:t>
            </a:r>
            <a:r>
              <a:rPr lang="en-US" dirty="0" smtClean="0"/>
              <a:t> (1995)</a:t>
            </a:r>
            <a:endParaRPr lang="en"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562057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Introduced by </a:t>
            </a:r>
            <a:r>
              <a:rPr lang="en" sz="2400" dirty="0" smtClean="0"/>
              <a:t>Nintendo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Huge marketing failure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Mounted VR headset player became level with and controlled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Displayed polygons in a 3 dimensional environment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Red LED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Off shelves within 4 months in </a:t>
            </a:r>
            <a:r>
              <a:rPr lang="en" sz="2400" dirty="0" smtClean="0"/>
              <a:t>America</a:t>
            </a:r>
            <a:endParaRPr lang="en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120" y="2431212"/>
            <a:ext cx="2527300" cy="321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29" y="2420762"/>
            <a:ext cx="2972340" cy="323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 smtClean="0"/>
              <a:t>SAS3</a:t>
            </a:r>
            <a:r>
              <a:rPr lang="en-US" dirty="0" smtClean="0"/>
              <a:t> (2001)</a:t>
            </a:r>
            <a:endParaRPr lang="en" dirty="0"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522368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First PC based cubic room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Installed in Laval, </a:t>
            </a:r>
            <a:r>
              <a:rPr lang="en" sz="2400" dirty="0" smtClean="0"/>
              <a:t>France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Glasses</a:t>
            </a:r>
            <a:r>
              <a:rPr lang="en" sz="2400" dirty="0" smtClean="0"/>
              <a:t> </a:t>
            </a:r>
            <a:r>
              <a:rPr lang="en" sz="2400" dirty="0"/>
              <a:t>with controller in cubic </a:t>
            </a:r>
            <a:r>
              <a:rPr lang="en" sz="2400" dirty="0" smtClean="0"/>
              <a:t>room</a:t>
            </a:r>
            <a:endParaRPr lang="en-US" sz="2400" dirty="0" smtClean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Dispenses need for weighty HMD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Software g</a:t>
            </a:r>
            <a:r>
              <a:rPr lang="en" sz="2400" dirty="0" smtClean="0"/>
              <a:t>ave </a:t>
            </a:r>
            <a:r>
              <a:rPr lang="en" sz="2400" dirty="0"/>
              <a:t>birth to Virtools VR pack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Enables Developers to make richer experiences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Uses industry standard virtual reality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Open Source</a:t>
            </a:r>
          </a:p>
          <a:p>
            <a:pPr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656" y="2222340"/>
            <a:ext cx="5417565" cy="390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/>
              <a:t>Google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502524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Introduces Street View in 2007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Shows panoramic views of streets, roads, indoor buildings, and rural areas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Stereoscopic 3D introduced in </a:t>
            </a:r>
            <a:r>
              <a:rPr lang="en" sz="2400" dirty="0" smtClean="0"/>
              <a:t>2010</a:t>
            </a:r>
            <a:endParaRPr lang="en-US" sz="2400" dirty="0" smtClean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Can be used by VR HMDs of today for immersive experience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Uses vehicle data and pictures collected from Google maps cars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Also utilizes street cameras</a:t>
            </a:r>
          </a:p>
          <a:p>
            <a:pPr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81" y="2063600"/>
            <a:ext cx="6265762" cy="35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/>
              <a:t>Future and Present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482679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Plenty of money from major companies investing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Google and Facebook large contributors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A </a:t>
            </a:r>
            <a:r>
              <a:rPr lang="en-US" sz="2400" dirty="0" smtClean="0"/>
              <a:t>couple</a:t>
            </a:r>
            <a:r>
              <a:rPr lang="en" sz="2400" dirty="0" smtClean="0"/>
              <a:t> </a:t>
            </a:r>
            <a:r>
              <a:rPr lang="en" sz="2400" dirty="0"/>
              <a:t>gaming companies creating VR for their consoles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Sony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Valve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Nintendo filed a patent for #3D effect on a 2D television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Future looks bright but long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24" y="2268080"/>
            <a:ext cx="5533852" cy="37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Current VR </a:t>
            </a:r>
            <a:r>
              <a:rPr lang="en" dirty="0" smtClean="0"/>
              <a:t>Technology</a:t>
            </a:r>
            <a:br>
              <a:rPr lang="en" dirty="0" smtClean="0"/>
            </a:br>
            <a:endParaRPr lang="en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" dirty="0"/>
              <a:t>Matt Tatoczenko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Cardboard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19</a:t>
            </a:fld>
            <a:endParaRPr lang="en-US"/>
          </a:p>
        </p:txBody>
      </p:sp>
      <p:pic>
        <p:nvPicPr>
          <p:cNvPr id="6" name="Shape 136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643" y="1825625"/>
            <a:ext cx="9012713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7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VR is virtual reality</a:t>
            </a:r>
          </a:p>
          <a:p>
            <a:endParaRPr lang="en-US" dirty="0"/>
          </a:p>
          <a:p>
            <a:r>
              <a:rPr lang="en-US" dirty="0" smtClean="0"/>
              <a:t>HMD is head-mounted display</a:t>
            </a:r>
          </a:p>
          <a:p>
            <a:endParaRPr lang="en-US" dirty="0"/>
          </a:p>
          <a:p>
            <a:r>
              <a:rPr lang="en-US" dirty="0" err="1" smtClean="0"/>
              <a:t>FoV</a:t>
            </a:r>
            <a:r>
              <a:rPr lang="en-US" dirty="0" smtClean="0"/>
              <a:t> is field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Samsung Gear VR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20</a:t>
            </a:fld>
            <a:endParaRPr lang="en-US"/>
          </a:p>
        </p:txBody>
      </p:sp>
      <p:pic>
        <p:nvPicPr>
          <p:cNvPr id="6" name="Shape 142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7295" y="1825625"/>
            <a:ext cx="575741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Samsung Gear 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Display</a:t>
            </a:r>
          </a:p>
          <a:p>
            <a:pPr lvl="1"/>
            <a:r>
              <a:rPr lang="en-US" dirty="0" smtClean="0"/>
              <a:t>It’s a Samsung Galaxy Note 4!</a:t>
            </a:r>
            <a:endParaRPr lang="en-US" dirty="0"/>
          </a:p>
          <a:p>
            <a:pPr lvl="1"/>
            <a:r>
              <a:rPr lang="en-US" dirty="0" smtClean="0"/>
              <a:t>1280x1440p per eye by splitting the display virtually in half</a:t>
            </a:r>
            <a:endParaRPr lang="en-US" dirty="0"/>
          </a:p>
          <a:p>
            <a:pPr lvl="1"/>
            <a:r>
              <a:rPr lang="en-US" dirty="0" smtClean="0"/>
              <a:t>Low latency screen makes images smooth</a:t>
            </a:r>
            <a:endParaRPr lang="en-US" dirty="0"/>
          </a:p>
          <a:p>
            <a:pPr lvl="1"/>
            <a:r>
              <a:rPr lang="en-US" dirty="0" smtClean="0"/>
              <a:t>96 degree </a:t>
            </a:r>
            <a:r>
              <a:rPr lang="en-US" dirty="0" err="1" smtClean="0"/>
              <a:t>FoV</a:t>
            </a:r>
            <a:r>
              <a:rPr lang="en-US" dirty="0" smtClean="0"/>
              <a:t> achieved with the lenses in the headset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Tracking Sensors</a:t>
            </a:r>
          </a:p>
          <a:p>
            <a:pPr lvl="1"/>
            <a:r>
              <a:rPr lang="en-US" dirty="0" smtClean="0"/>
              <a:t>Accelerometer, </a:t>
            </a:r>
            <a:r>
              <a:rPr lang="en-US" dirty="0" err="1" smtClean="0"/>
              <a:t>gyrometer</a:t>
            </a:r>
            <a:r>
              <a:rPr lang="en-US" dirty="0" smtClean="0"/>
              <a:t>, etc.; Regular head motion sensors</a:t>
            </a:r>
            <a:endParaRPr lang="en-US" dirty="0"/>
          </a:p>
          <a:p>
            <a:pPr lvl="1"/>
            <a:r>
              <a:rPr lang="en-US" dirty="0" smtClean="0"/>
              <a:t>No head tracking as it’s meant for mobile</a:t>
            </a:r>
          </a:p>
          <a:p>
            <a:pPr lvl="1"/>
            <a:endParaRPr lang="en-US" dirty="0"/>
          </a:p>
          <a:p>
            <a:r>
              <a:rPr lang="en-US" dirty="0" smtClean="0"/>
              <a:t>Using the Phone</a:t>
            </a:r>
          </a:p>
          <a:p>
            <a:pPr lvl="1"/>
            <a:r>
              <a:rPr lang="en-US" dirty="0" smtClean="0"/>
              <a:t>Includes a touch pad, back button, and volume keys to interact with phone</a:t>
            </a:r>
            <a:endParaRPr lang="en-US" dirty="0"/>
          </a:p>
          <a:p>
            <a:pPr lvl="1"/>
            <a:r>
              <a:rPr lang="en-US" dirty="0" smtClean="0"/>
              <a:t>Optional Android controller is helpful for game playing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21</a:t>
            </a:fld>
            <a:endParaRPr lang="en-US"/>
          </a:p>
        </p:txBody>
      </p:sp>
      <p:pic>
        <p:nvPicPr>
          <p:cNvPr id="6" name="Shape 149"/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200" y="2546460"/>
            <a:ext cx="5181600" cy="290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8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Oculus Rift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22</a:t>
            </a:fld>
            <a:endParaRPr lang="en-US"/>
          </a:p>
        </p:txBody>
      </p:sp>
      <p:pic>
        <p:nvPicPr>
          <p:cNvPr id="4" name="Shape 1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7664" y="2116179"/>
            <a:ext cx="5940465" cy="334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31" y="2033633"/>
            <a:ext cx="5260735" cy="3512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9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Oculus Rift (DK2) 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Display</a:t>
            </a:r>
          </a:p>
          <a:p>
            <a:pPr lvl="1"/>
            <a:r>
              <a:rPr lang="en" dirty="0"/>
              <a:t>960x1080 per eye (Full HD</a:t>
            </a:r>
            <a:r>
              <a:rPr lang="en" dirty="0" smtClean="0"/>
              <a:t>)</a:t>
            </a:r>
            <a:endParaRPr lang="en-US" dirty="0" smtClean="0"/>
          </a:p>
          <a:p>
            <a:pPr lvl="1"/>
            <a:r>
              <a:rPr lang="en" dirty="0"/>
              <a:t>Galaxy Note 3 display</a:t>
            </a:r>
            <a:r>
              <a:rPr lang="en" dirty="0" smtClean="0"/>
              <a:t>!</a:t>
            </a:r>
            <a:endParaRPr lang="en-US" dirty="0" smtClean="0"/>
          </a:p>
          <a:p>
            <a:pPr lvl="1"/>
            <a:r>
              <a:rPr lang="en" dirty="0"/>
              <a:t>75Hz (best), 72Hz, and 60Hz refresh </a:t>
            </a:r>
            <a:r>
              <a:rPr lang="en" dirty="0" smtClean="0"/>
              <a:t>rates</a:t>
            </a:r>
            <a:endParaRPr lang="en-US" dirty="0" smtClean="0"/>
          </a:p>
          <a:p>
            <a:pPr lvl="1"/>
            <a:r>
              <a:rPr lang="en" dirty="0"/>
              <a:t>Low Persistence OLED to reduce motion blur</a:t>
            </a:r>
          </a:p>
          <a:p>
            <a:pPr lvl="2"/>
            <a:r>
              <a:rPr lang="en" dirty="0"/>
              <a:t>Low persistence: screen is only on for a small amount of time; 2ms and 3ms </a:t>
            </a:r>
            <a:r>
              <a:rPr lang="en" dirty="0" smtClean="0"/>
              <a:t>supported</a:t>
            </a:r>
            <a:endParaRPr lang="en-US" dirty="0" smtClean="0"/>
          </a:p>
          <a:p>
            <a:pPr lvl="1"/>
            <a:r>
              <a:rPr lang="en" dirty="0"/>
              <a:t>100 degree field of view for more </a:t>
            </a:r>
            <a:r>
              <a:rPr lang="en" dirty="0" smtClean="0"/>
              <a:t>immersion</a:t>
            </a:r>
          </a:p>
          <a:p>
            <a:pPr lvl="1"/>
            <a:endParaRPr lang="en" dirty="0" smtClean="0"/>
          </a:p>
          <a:p>
            <a:r>
              <a:rPr lang="en" dirty="0"/>
              <a:t>Tracking </a:t>
            </a:r>
            <a:r>
              <a:rPr lang="en" dirty="0" smtClean="0"/>
              <a:t>Sensors</a:t>
            </a:r>
          </a:p>
          <a:p>
            <a:pPr lvl="1"/>
            <a:r>
              <a:rPr lang="en" dirty="0"/>
              <a:t>Gyroscope, Accelerometer, Magnetometer update at 1000 </a:t>
            </a:r>
            <a:r>
              <a:rPr lang="en" dirty="0" smtClean="0"/>
              <a:t>Hz</a:t>
            </a:r>
          </a:p>
          <a:p>
            <a:pPr lvl="1"/>
            <a:r>
              <a:rPr lang="en" dirty="0"/>
              <a:t>Near Infrared CMOS (positional tracker) updates at 60 </a:t>
            </a:r>
            <a:r>
              <a:rPr lang="en" dirty="0" smtClean="0"/>
              <a:t>Hz</a:t>
            </a:r>
            <a:endParaRPr lang="e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23</a:t>
            </a:fld>
            <a:endParaRPr lang="en-US"/>
          </a:p>
        </p:txBody>
      </p:sp>
      <p:pic>
        <p:nvPicPr>
          <p:cNvPr id="6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021" y="4093164"/>
            <a:ext cx="2404399" cy="20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6654" y="1644881"/>
            <a:ext cx="4304700" cy="2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4421" y="4093181"/>
            <a:ext cx="2778353" cy="208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4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Sony Project Morpheus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24</a:t>
            </a:fld>
            <a:endParaRPr lang="en-US"/>
          </a:p>
        </p:txBody>
      </p:sp>
      <p:pic>
        <p:nvPicPr>
          <p:cNvPr id="5" name="Shape 171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6168" y="1825625"/>
            <a:ext cx="777966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5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Morpheus 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Display</a:t>
            </a:r>
          </a:p>
          <a:p>
            <a:pPr lvl="1"/>
            <a:r>
              <a:rPr lang="en-US" dirty="0" smtClean="0"/>
              <a:t>960x1080p per eye</a:t>
            </a:r>
            <a:endParaRPr lang="en-US" dirty="0"/>
          </a:p>
          <a:p>
            <a:pPr lvl="1"/>
            <a:r>
              <a:rPr lang="en-US" dirty="0" smtClean="0"/>
              <a:t>100 degree </a:t>
            </a:r>
            <a:r>
              <a:rPr lang="en-US" dirty="0" err="1" smtClean="0"/>
              <a:t>FoV</a:t>
            </a:r>
            <a:endParaRPr lang="en-US" dirty="0"/>
          </a:p>
          <a:p>
            <a:pPr lvl="1"/>
            <a:r>
              <a:rPr lang="en-US" dirty="0" smtClean="0"/>
              <a:t>120Hz refresh rate for exceptionally smooth visuals</a:t>
            </a:r>
          </a:p>
          <a:p>
            <a:pPr lvl="2"/>
            <a:r>
              <a:rPr lang="en" dirty="0"/>
              <a:t>“Early games won't natively run at 120 FPS - instead the PlayStation4's reprojection software will add an extra ‘tween’ every frame to make it feel like they are, but the overall experience should be silky-smooth.” -</a:t>
            </a:r>
            <a:r>
              <a:rPr lang="en" dirty="0" smtClean="0"/>
              <a:t>Wareable.com</a:t>
            </a:r>
          </a:p>
          <a:p>
            <a:pPr lvl="2"/>
            <a:endParaRPr lang="en" dirty="0" smtClean="0"/>
          </a:p>
          <a:p>
            <a:r>
              <a:rPr lang="en" dirty="0" smtClean="0"/>
              <a:t>Tracking Sensors</a:t>
            </a:r>
          </a:p>
          <a:p>
            <a:pPr lvl="1"/>
            <a:r>
              <a:rPr lang="en" dirty="0" smtClean="0"/>
              <a:t>9 Tracking LEDs</a:t>
            </a:r>
            <a:endParaRPr lang="en" dirty="0"/>
          </a:p>
          <a:p>
            <a:pPr lvl="1"/>
            <a:r>
              <a:rPr lang="en" dirty="0"/>
              <a:t>Playstation Camera tracks the user/headset - tracks headset 1000 times per </a:t>
            </a:r>
            <a:r>
              <a:rPr lang="en" dirty="0" smtClean="0"/>
              <a:t>second</a:t>
            </a:r>
            <a:endParaRPr lang="en" dirty="0"/>
          </a:p>
          <a:p>
            <a:pPr lvl="1"/>
            <a:r>
              <a:rPr lang="en" dirty="0"/>
              <a:t>Games can be controlled with Dualshock4 controller and Move paddles</a:t>
            </a:r>
          </a:p>
          <a:p>
            <a:pPr lvl="1"/>
            <a:endParaRPr lang="e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25</a:t>
            </a:fld>
            <a:endParaRPr lang="en-US"/>
          </a:p>
        </p:txBody>
      </p:sp>
      <p:pic>
        <p:nvPicPr>
          <p:cNvPr id="6" name="Shape 178"/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200" y="2542924"/>
            <a:ext cx="5181600" cy="2916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SteamVR and HTC Vive</a:t>
            </a:r>
            <a:endParaRPr lang="en-US" dirty="0"/>
          </a:p>
        </p:txBody>
      </p:sp>
      <p:pic>
        <p:nvPicPr>
          <p:cNvPr id="10" name="Shape 184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988" y="1825625"/>
            <a:ext cx="7730023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SteamVR and HTC Vive 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" dirty="0" smtClean="0"/>
              <a:t>Display</a:t>
            </a:r>
          </a:p>
          <a:p>
            <a:pPr lvl="1"/>
            <a:r>
              <a:rPr lang="en" dirty="0"/>
              <a:t>1200x1080p per </a:t>
            </a:r>
            <a:r>
              <a:rPr lang="en" dirty="0" smtClean="0"/>
              <a:t>eye</a:t>
            </a:r>
            <a:endParaRPr lang="en" dirty="0"/>
          </a:p>
          <a:p>
            <a:pPr lvl="1"/>
            <a:r>
              <a:rPr lang="en" dirty="0"/>
              <a:t>90 Hz refresh rate for smooth pictures, eliminating </a:t>
            </a:r>
            <a:r>
              <a:rPr lang="en" dirty="0" smtClean="0"/>
              <a:t>jitter</a:t>
            </a:r>
            <a:endParaRPr lang="en" dirty="0"/>
          </a:p>
          <a:p>
            <a:pPr lvl="1"/>
            <a:r>
              <a:rPr lang="en" dirty="0"/>
              <a:t>110 defree </a:t>
            </a:r>
            <a:r>
              <a:rPr lang="en" dirty="0" smtClean="0"/>
              <a:t>FOV</a:t>
            </a:r>
          </a:p>
          <a:p>
            <a:pPr lvl="1"/>
            <a:endParaRPr lang="en" dirty="0"/>
          </a:p>
          <a:p>
            <a:r>
              <a:rPr lang="en" dirty="0"/>
              <a:t>Tracking </a:t>
            </a:r>
            <a:r>
              <a:rPr lang="en" dirty="0" smtClean="0"/>
              <a:t>Sensors</a:t>
            </a:r>
          </a:p>
          <a:p>
            <a:pPr lvl="1"/>
            <a:r>
              <a:rPr lang="en" dirty="0"/>
              <a:t>Gyroscope, accelerometer, and laser position sensor in headset track head </a:t>
            </a:r>
            <a:r>
              <a:rPr lang="en" dirty="0" smtClean="0"/>
              <a:t>movement</a:t>
            </a:r>
            <a:endParaRPr lang="en" dirty="0"/>
          </a:p>
          <a:p>
            <a:pPr lvl="1"/>
            <a:r>
              <a:rPr lang="en" dirty="0"/>
              <a:t>SteamVR Base </a:t>
            </a:r>
            <a:r>
              <a:rPr lang="en" dirty="0" smtClean="0"/>
              <a:t>Stations</a:t>
            </a:r>
          </a:p>
          <a:p>
            <a:pPr lvl="2"/>
            <a:r>
              <a:rPr lang="en" dirty="0"/>
              <a:t>Place 2 in a room (15’ x 15’ max) in opposite </a:t>
            </a:r>
            <a:r>
              <a:rPr lang="en" dirty="0" smtClean="0"/>
              <a:t>corners</a:t>
            </a:r>
            <a:endParaRPr lang="en" dirty="0"/>
          </a:p>
          <a:p>
            <a:pPr lvl="2"/>
            <a:r>
              <a:rPr lang="en" dirty="0"/>
              <a:t>Tracks headset and the two SteamVR controllers used to play </a:t>
            </a:r>
            <a:r>
              <a:rPr lang="en" dirty="0" smtClean="0"/>
              <a:t>games</a:t>
            </a:r>
          </a:p>
          <a:p>
            <a:pPr lvl="1"/>
            <a:endParaRPr lang="en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"/>
          <a:stretch/>
        </p:blipFill>
        <p:spPr>
          <a:xfrm>
            <a:off x="6172200" y="2270287"/>
            <a:ext cx="5181600" cy="3456143"/>
          </a:xfrm>
        </p:spPr>
      </p:pic>
    </p:spTree>
    <p:extLst>
      <p:ext uri="{BB962C8B-B14F-4D97-AF65-F5344CB8AC3E}">
        <p14:creationId xmlns:p14="http://schemas.microsoft.com/office/powerpoint/2010/main" val="3143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Reality</a:t>
            </a:r>
            <a:br>
              <a:rPr lang="en-US" dirty="0" smtClean="0"/>
            </a:br>
            <a:r>
              <a:rPr lang="en-US" dirty="0" smtClean="0"/>
              <a:t>Game Engine Integration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Tyler Wolf Leonhardt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VR is assumed to run on the PC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All VR is assumed to have head tracking capabilities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 VR is assumed to render at 90 FPS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/>
              <a:t>Contents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10972800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558786">
              <a:buClr>
                <a:schemeClr val="dk2"/>
              </a:buClr>
              <a:buSzPct val="100000"/>
              <a:buFont typeface="Arial"/>
              <a:buChar char="●"/>
            </a:pPr>
            <a:endParaRPr lang="en" dirty="0" smtClean="0"/>
          </a:p>
          <a:p>
            <a:pPr marL="609585" indent="-558786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dirty="0" smtClean="0"/>
              <a:t>History</a:t>
            </a:r>
          </a:p>
          <a:p>
            <a:pPr marL="609585" indent="-558786">
              <a:buClr>
                <a:schemeClr val="dk2"/>
              </a:buClr>
              <a:buSzPct val="100000"/>
              <a:buFont typeface="Arial"/>
              <a:buChar char="●"/>
            </a:pPr>
            <a:endParaRPr lang="en" dirty="0"/>
          </a:p>
          <a:p>
            <a:pPr marL="609585" indent="-558786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dirty="0"/>
              <a:t>Modern </a:t>
            </a:r>
            <a:r>
              <a:rPr lang="en" dirty="0" smtClean="0"/>
              <a:t>Technology</a:t>
            </a:r>
          </a:p>
          <a:p>
            <a:pPr marL="609585" indent="-558786">
              <a:buClr>
                <a:schemeClr val="dk2"/>
              </a:buClr>
              <a:buSzPct val="100000"/>
              <a:buFont typeface="Arial"/>
              <a:buChar char="●"/>
            </a:pPr>
            <a:endParaRPr lang="en" dirty="0"/>
          </a:p>
          <a:p>
            <a:pPr marL="609585" indent="-558786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dirty="0"/>
              <a:t>Game Integration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16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Challenges of Virtual Reality</a:t>
            </a:r>
          </a:p>
          <a:p>
            <a:endParaRPr lang="en-US" dirty="0" smtClean="0"/>
          </a:p>
          <a:p>
            <a:r>
              <a:rPr lang="en-US" dirty="0" smtClean="0"/>
              <a:t>Integrating with Design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Integrating with Technology</a:t>
            </a:r>
          </a:p>
          <a:p>
            <a:endParaRPr lang="en-US" dirty="0"/>
          </a:p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Challenges of Virtual Reality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Integrating with 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Design</a:t>
            </a: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Integrating with Technology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Questions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Sickness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Exposure to </a:t>
            </a:r>
            <a:r>
              <a:rPr lang="en-US" dirty="0"/>
              <a:t>v</a:t>
            </a:r>
            <a:r>
              <a:rPr lang="en-US" dirty="0" smtClean="0"/>
              <a:t>irtual environments may cause sickness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Low framerates and high latency amplify simulation sickness</a:t>
            </a:r>
          </a:p>
          <a:p>
            <a:endParaRPr lang="en-US" dirty="0"/>
          </a:p>
          <a:p>
            <a:r>
              <a:rPr lang="en-US" dirty="0" smtClean="0"/>
              <a:t>Severity and susceptibility to sickness depends on the person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74" y="2017335"/>
            <a:ext cx="5197025" cy="34430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are Free to Examine Anything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tracking allows the player to control cameras via head motion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This lets players examine objects in more detail than ever before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Players may also be able to move their heads through walls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50590"/>
            <a:ext cx="5763382" cy="15931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Render Targets: One for Each 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 create stereoscopic 3D, each eye needs its own render target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Each has a different position and viewport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requires every vertex in the scene to be rendered twice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82" y="2997724"/>
            <a:ext cx="5548809" cy="14140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Challenges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 sickness may occur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Users are </a:t>
            </a:r>
            <a:r>
              <a:rPr lang="en-US" dirty="0" smtClean="0"/>
              <a:t>free </a:t>
            </a:r>
            <a:r>
              <a:rPr lang="en-US" dirty="0"/>
              <a:t>to </a:t>
            </a:r>
            <a:r>
              <a:rPr lang="en-US" dirty="0" smtClean="0"/>
              <a:t>examine </a:t>
            </a:r>
            <a:r>
              <a:rPr lang="en-US" dirty="0"/>
              <a:t>a</a:t>
            </a:r>
            <a:r>
              <a:rPr lang="en-US" dirty="0" smtClean="0"/>
              <a:t>nything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Two render targets must be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The Challenges of Virtual Reality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Integrating with </a:t>
            </a:r>
            <a:r>
              <a:rPr lang="en-US" dirty="0"/>
              <a:t>Design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Integrating with 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Technology</a:t>
            </a: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Questions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I’ll make this fast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We will cover design requirements first and them move on to suggestions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Fix collision bounds to prevent players from viewing through walls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20" y="2031935"/>
            <a:ext cx="5031384" cy="41450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Project HUDs into world space so they aren’t fixed to the screen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98" y="1833995"/>
            <a:ext cx="5094402" cy="44100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/>
              <a:t>What is VR?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09600" y="1947334"/>
            <a:ext cx="10199600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endParaRPr lang="en" sz="2400" dirty="0" smtClean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A </a:t>
            </a:r>
            <a:r>
              <a:rPr lang="en" sz="2400" dirty="0"/>
              <a:t>computer-generated 3-D environment that can simulate physical presence in real world or imagined </a:t>
            </a:r>
            <a:r>
              <a:rPr lang="en" sz="2400" dirty="0" smtClean="0"/>
              <a:t>worlds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endParaRPr lang="en" sz="2400" dirty="0"/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Sometimes referred to as immersive </a:t>
            </a:r>
            <a:r>
              <a:rPr lang="en" dirty="0" smtClean="0"/>
              <a:t>multimedia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endParaRPr lang="en" dirty="0" smtClean="0"/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 smtClean="0"/>
              <a:t>Can </a:t>
            </a:r>
            <a:r>
              <a:rPr lang="en" dirty="0"/>
              <a:t>create sensory </a:t>
            </a:r>
            <a:r>
              <a:rPr lang="en" dirty="0" smtClean="0"/>
              <a:t>experiences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endParaRPr lang="en" dirty="0"/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Most familiar with HMD of today</a:t>
            </a:r>
          </a:p>
          <a:p>
            <a:pPr marL="609585" indent="0"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89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Increase the player’s Field of View so it matches your HMD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6" y="1819872"/>
            <a:ext cx="5000134" cy="45271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/>
              <a:t>a button to allow camera </a:t>
            </a:r>
            <a:r>
              <a:rPr lang="en-US" dirty="0" smtClean="0"/>
              <a:t>centering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41" y="1695992"/>
            <a:ext cx="4487159" cy="4542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/>
              <a:t>a fadeout </a:t>
            </a:r>
            <a:r>
              <a:rPr lang="en-US" dirty="0" smtClean="0"/>
              <a:t>post-process if </a:t>
            </a:r>
            <a:r>
              <a:rPr lang="en-US" dirty="0"/>
              <a:t>the player leaves the tracking </a:t>
            </a:r>
            <a:r>
              <a:rPr lang="en-US" dirty="0" smtClean="0"/>
              <a:t>volume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08" y="1810926"/>
            <a:ext cx="3657600" cy="44592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Display a countdown when returning to desktop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5" y="1733512"/>
            <a:ext cx="4018918" cy="44434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Reducing Simulation Sickness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pixels </a:t>
            </a:r>
            <a:r>
              <a:rPr lang="en-US" dirty="0"/>
              <a:t>around </a:t>
            </a:r>
            <a:r>
              <a:rPr lang="en-US" dirty="0" smtClean="0"/>
              <a:t>the nose </a:t>
            </a:r>
            <a:r>
              <a:rPr lang="en-US" dirty="0"/>
              <a:t>to simulate human features</a:t>
            </a:r>
          </a:p>
          <a:p>
            <a:pPr lvl="1"/>
            <a:r>
              <a:rPr lang="en-US" dirty="0"/>
              <a:t>Recently presented </a:t>
            </a:r>
            <a:r>
              <a:rPr lang="en-US" dirty="0" smtClean="0"/>
              <a:t>research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Apply noise in a rendering post-process to eliminate smooth coloring</a:t>
            </a:r>
            <a:endParaRPr lang="en-US" dirty="0"/>
          </a:p>
          <a:p>
            <a:pPr lvl="1"/>
            <a:r>
              <a:rPr lang="en-US" dirty="0" smtClean="0"/>
              <a:t>Valve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Eliminate parabolic camera movement wherever </a:t>
            </a:r>
            <a:r>
              <a:rPr lang="en-US" dirty="0" smtClean="0"/>
              <a:t>possible</a:t>
            </a:r>
          </a:p>
          <a:p>
            <a:pPr lvl="1"/>
            <a:r>
              <a:rPr lang="en-US" dirty="0" smtClean="0"/>
              <a:t>Oculus VR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The Challenges of Virtual Reality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Integrating with 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Design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/>
              <a:t>Integrating with </a:t>
            </a:r>
            <a:r>
              <a:rPr lang="en-US" dirty="0"/>
              <a:t>Technology</a:t>
            </a: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Questions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Integration: From Scratch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Initialize VR library and HMD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Create application window for HMD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Create render context (DirectX, OpenGL, etc.) for window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Create render target textures for eyes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Configure tracking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Simulation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Wrap simulation code in VR library begin/end routines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Fuse input from tracking sensors with camera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Integration: From Scratch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5" y="2055043"/>
            <a:ext cx="11238710" cy="379900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Integration: From Scratch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Initialize VR library and HMD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Create application window for HMD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Create render context (DirectX, OpenGL, etc.) for window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Create render target textures for eyes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Configure tracking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Simulation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Wrap simulation code in VR library begin/end routines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Fuse input from tracking sensors with camera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Integration: With an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Initialization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Initialize VR library and HMD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Create application window for HMD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Create render context (DirectX, OpenGL, etc.) for window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Create render target textures for eyes and bind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Configure tracking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Simulation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Wrap simulation code in VR library begin/end routines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Fuse input from tracking sensors with camera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VR History</a:t>
            </a:r>
            <a:endParaRPr lang="e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Jacob Edelen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a Good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Reduce simulation sickness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Require lower GPU specs so that VR is more affordable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Retain high graphics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Most of these goals are at ends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Current engines are not good enough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Game Engine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23" y="1875934"/>
            <a:ext cx="8862354" cy="398989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a Good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simulation </a:t>
            </a:r>
            <a:r>
              <a:rPr lang="en-US" dirty="0" smtClean="0"/>
              <a:t>sickness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Require lower GPU specs so that VR is more affordable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Retain high graphics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We need optimization!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Fast Stereo Rendering (Timothy Wilson</a:t>
            </a:r>
            <a:r>
              <a:rPr lang="en-US" dirty="0" smtClean="0"/>
              <a:t>) (FPS ++)</a:t>
            </a:r>
          </a:p>
          <a:p>
            <a:r>
              <a:rPr lang="en-US" dirty="0" smtClean="0"/>
              <a:t>Prediction (Oculus </a:t>
            </a:r>
            <a:r>
              <a:rPr lang="en-US" dirty="0"/>
              <a:t>VR</a:t>
            </a:r>
            <a:r>
              <a:rPr lang="en-US" dirty="0" smtClean="0"/>
              <a:t>) (Latency --)</a:t>
            </a:r>
          </a:p>
          <a:p>
            <a:r>
              <a:rPr lang="en-US" dirty="0"/>
              <a:t>Time </a:t>
            </a:r>
            <a:r>
              <a:rPr lang="en-US" dirty="0" smtClean="0"/>
              <a:t>Warp (Oculus VR) (Latency --)</a:t>
            </a:r>
          </a:p>
          <a:p>
            <a:r>
              <a:rPr lang="en-US" dirty="0"/>
              <a:t>Running Start Algorithm (Valve</a:t>
            </a:r>
            <a:r>
              <a:rPr lang="en-US" dirty="0" smtClean="0"/>
              <a:t>) (FPS ++)</a:t>
            </a:r>
            <a:endParaRPr lang="en-US" dirty="0"/>
          </a:p>
          <a:p>
            <a:r>
              <a:rPr lang="en-US" dirty="0" smtClean="0"/>
              <a:t>Lens </a:t>
            </a:r>
            <a:r>
              <a:rPr lang="en-US" dirty="0"/>
              <a:t>Distortion </a:t>
            </a:r>
            <a:r>
              <a:rPr lang="en-US" dirty="0" smtClean="0"/>
              <a:t>Mesh Stencil </a:t>
            </a:r>
            <a:r>
              <a:rPr lang="en-US" dirty="0"/>
              <a:t>(Valve</a:t>
            </a:r>
            <a:r>
              <a:rPr lang="en-US" dirty="0" smtClean="0"/>
              <a:t>) (FPS ++)</a:t>
            </a:r>
          </a:p>
          <a:p>
            <a:r>
              <a:rPr lang="en-US" dirty="0" smtClean="0"/>
              <a:t>Statistically </a:t>
            </a:r>
            <a:r>
              <a:rPr lang="en-US" dirty="0"/>
              <a:t>Encoded </a:t>
            </a:r>
            <a:r>
              <a:rPr lang="en-US" dirty="0" err="1"/>
              <a:t>Mipmaps</a:t>
            </a:r>
            <a:r>
              <a:rPr lang="en-US" dirty="0"/>
              <a:t> (Valve</a:t>
            </a:r>
            <a:r>
              <a:rPr lang="en-US" dirty="0" smtClean="0"/>
              <a:t>) (Quality ++)</a:t>
            </a:r>
            <a:endParaRPr lang="en-US" dirty="0"/>
          </a:p>
          <a:p>
            <a:r>
              <a:rPr lang="en-US" dirty="0"/>
              <a:t>Geometric Specular Antialiasing (Valve</a:t>
            </a:r>
            <a:r>
              <a:rPr lang="en-US" dirty="0" smtClean="0"/>
              <a:t>) (Quality ++)</a:t>
            </a:r>
            <a:endParaRPr lang="en-US" dirty="0"/>
          </a:p>
          <a:p>
            <a:r>
              <a:rPr lang="en-US" dirty="0"/>
              <a:t>Finite Environment Maps (Valve</a:t>
            </a:r>
            <a:r>
              <a:rPr lang="en-US" dirty="0" smtClean="0"/>
              <a:t>) (Quality ++)</a:t>
            </a:r>
            <a:endParaRPr lang="en-US" dirty="0"/>
          </a:p>
          <a:p>
            <a:r>
              <a:rPr lang="en-US" dirty="0"/>
              <a:t>VR Direct (</a:t>
            </a:r>
            <a:r>
              <a:rPr lang="en-US" dirty="0" err="1"/>
              <a:t>Nvidia</a:t>
            </a:r>
            <a:r>
              <a:rPr lang="en-US" dirty="0" smtClean="0"/>
              <a:t>) (FPS ++)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Fast Stereo Rendering (Timothy Wilson) (FPS ++)</a:t>
            </a:r>
          </a:p>
          <a:p>
            <a:r>
              <a:rPr lang="en-US" dirty="0"/>
              <a:t>Prediction (Oculus VR) (Latency --)</a:t>
            </a:r>
          </a:p>
          <a:p>
            <a:r>
              <a:rPr lang="en-US" dirty="0"/>
              <a:t>Time Warp (Oculus VR) (Latency --)</a:t>
            </a:r>
          </a:p>
          <a:p>
            <a:r>
              <a:rPr lang="en-US" dirty="0"/>
              <a:t>Running Start Algorithm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Lens Distortion Mesh Stencil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Statistically Encoded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Mipmaps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Geometric Specular Antialiasing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Environment Maps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VR Direct (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Nvidia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 (FPS ++)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Fast Stereo Rendering (Timothy Wilson)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Prediction (Oculus VR) (Latency --)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Time Warp (Oculus VR) (Latency --)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Running Start Algorithm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Lens Distortion Mesh Stencil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Statistically Encoded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Mipmaps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Geometric Specular Antialiasing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Environment Maps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VR Direct (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Nvidia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 (FPS ++)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Stereo Rendering: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APIs abstract the screen to make VR easy to implement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This splits the screen into two render targets: one per eye</a:t>
            </a:r>
          </a:p>
          <a:p>
            <a:endParaRPr lang="en-US" dirty="0"/>
          </a:p>
          <a:p>
            <a:r>
              <a:rPr lang="en-US" dirty="0" smtClean="0"/>
              <a:t>This requires the entire scene to be submitted for each eye</a:t>
            </a:r>
          </a:p>
          <a:p>
            <a:endParaRPr lang="en-US" dirty="0"/>
          </a:p>
          <a:p>
            <a:r>
              <a:rPr lang="en-US" dirty="0" smtClean="0"/>
              <a:t>Unity and Unreal Engine use this form of rendering (2014)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7" y="365534"/>
            <a:ext cx="5157787" cy="823912"/>
          </a:xfrm>
        </p:spPr>
        <p:txBody>
          <a:bodyPr>
            <a:noAutofit/>
          </a:bodyPr>
          <a:lstStyle/>
          <a:p>
            <a:r>
              <a:rPr lang="en-US" dirty="0"/>
              <a:t>Traditional Stereo Rendering: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1651635"/>
            <a:ext cx="5157787" cy="368458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Everything has to be drawn twice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365125"/>
            <a:ext cx="5183188" cy="823912"/>
          </a:xfrm>
        </p:spPr>
        <p:txBody>
          <a:bodyPr/>
          <a:lstStyle/>
          <a:p>
            <a:r>
              <a:rPr lang="en-US" dirty="0"/>
              <a:t>Traditional Stereo Rendering: Problems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1635"/>
            <a:ext cx="5183188" cy="3684588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Everything </a:t>
            </a:r>
            <a:r>
              <a:rPr lang="en-US" dirty="0"/>
              <a:t>has to be drawn twice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/>
              <a:t>Origins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10972800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Idea has been around for a long time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Originated from French Playwright Antonin Artaud in 1938 </a:t>
            </a:r>
            <a:r>
              <a:rPr lang="en-US" sz="2400" dirty="0" smtClean="0"/>
              <a:t>book</a:t>
            </a:r>
            <a:r>
              <a:rPr lang="en" sz="2400" dirty="0" smtClean="0"/>
              <a:t> </a:t>
            </a:r>
            <a:r>
              <a:rPr lang="en" sz="2400" dirty="0"/>
              <a:t>“The Theatre and it’s Double</a:t>
            </a:r>
            <a:r>
              <a:rPr lang="en" sz="2400" dirty="0" smtClean="0"/>
              <a:t>”</a:t>
            </a:r>
            <a:endParaRPr lang="en-US" sz="2400" dirty="0" smtClean="0"/>
          </a:p>
          <a:p>
            <a:pPr marL="1066785" lvl="1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dirty="0" smtClean="0"/>
              <a:t>Described the theatre as “la </a:t>
            </a:r>
            <a:r>
              <a:rPr lang="en-US" dirty="0" err="1" smtClean="0"/>
              <a:t>realite</a:t>
            </a:r>
            <a:r>
              <a:rPr lang="en-US" dirty="0" smtClean="0"/>
              <a:t> </a:t>
            </a:r>
            <a:r>
              <a:rPr lang="en-US" dirty="0" err="1" smtClean="0"/>
              <a:t>virtuelle</a:t>
            </a:r>
            <a:r>
              <a:rPr lang="en-US" dirty="0" smtClean="0"/>
              <a:t> ” a reality both illusory and fictitious</a:t>
            </a:r>
            <a:endParaRPr lang="en" dirty="0" smtClean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“Artificial Reality” coined by Myron Krueger</a:t>
            </a:r>
            <a:r>
              <a:rPr lang="en-US" sz="2400" dirty="0" smtClean="0"/>
              <a:t> during research</a:t>
            </a:r>
            <a:r>
              <a:rPr lang="en" sz="2400" dirty="0" smtClean="0"/>
              <a:t> in the 70’s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 smtClean="0"/>
              <a:t>Became </a:t>
            </a:r>
            <a:r>
              <a:rPr lang="en" sz="2400" dirty="0"/>
              <a:t>popular through Science Fiction </a:t>
            </a:r>
            <a:r>
              <a:rPr lang="en" sz="2400" dirty="0" smtClean="0"/>
              <a:t>movies</a:t>
            </a:r>
            <a:r>
              <a:rPr lang="en-US" sz="2400" dirty="0" smtClean="0"/>
              <a:t> and other media</a:t>
            </a:r>
            <a:endParaRPr lang="en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70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Stereo Rendering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4" y="1692753"/>
            <a:ext cx="8835552" cy="471747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Stereo Rendering: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Draw to the entire framebuffer instead of the standard VR half-framebuffer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 instanced drawing to render objects twice per draw call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Change vertex </a:t>
            </a:r>
            <a:r>
              <a:rPr lang="en-US" dirty="0" err="1" smtClean="0"/>
              <a:t>shaders</a:t>
            </a:r>
            <a:r>
              <a:rPr lang="en-US" dirty="0" smtClean="0"/>
              <a:t> to handle each eye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does make regular instancing a little bit more complicated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Stereo Rendering: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Tag vertex with an eye identifier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Transform vertex from world space to eye-clip space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Set up clipping/culling to prevent overflow between eyes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the x coordinate of vertex by 0.5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Offset vertex by (+-0.5) * w depending on the eye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Stereo Rendering: Implementation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Tag vertex with an eye identifier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Transform vertex from world space to eye-clip space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Set up clipping/culling to prevent overflow between eyes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Scale the x coordinate of vertex by 0.5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Offset vertex by (+-0.5) * w depending on the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eye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51" y="2236856"/>
            <a:ext cx="4515439" cy="379707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Stereo Rendering: Implementation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Tag vertex with an eye identifier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Transform vertex from world space to eye-clip space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Set up clipping/culling to prevent overflow between eyes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Scale the x coordinate of vertex by 0.5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Offset vertex by (+-0.5) * w depending on the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eye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13" y="1690687"/>
            <a:ext cx="3095090" cy="471461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Stereo Rendering: Implementation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Tag vertex with an eye identifier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Transform vertex from world space to eye-clip space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Set up clipping/culling to prevent overflow between eyes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Scale the x coordinate of vertex by 0.5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Offset vertex by (+-0.5) * w depending on the </a:t>
            </a:r>
            <a:r>
              <a:rPr lang="en-US" dirty="0" smtClean="0"/>
              <a:t>eye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54" y="1693629"/>
            <a:ext cx="2818614" cy="45519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Stereo Rendering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86" y="1633575"/>
            <a:ext cx="7466029" cy="487495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Stereo Rendering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4" y="1692753"/>
            <a:ext cx="8835552" cy="471747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Fast Stereo Rendering (Timothy Wilson) (FPS ++)</a:t>
            </a:r>
          </a:p>
          <a:p>
            <a:r>
              <a:rPr lang="en-US" dirty="0"/>
              <a:t>Prediction (Oculus VR) (Latency --)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Time Warp (Oculus VR) (Latency --)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Running Start Algorithm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Lens Distortion Mesh Stencil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Statistically Encoded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Mipmaps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Geometric Specular Antialiasing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Environment Maps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VR Direct (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Nvidia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 (FPS ++)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Tracking: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Sensor readings for renders are only fresh when they are first taken</a:t>
            </a:r>
          </a:p>
          <a:p>
            <a:endParaRPr lang="en-US" dirty="0"/>
          </a:p>
          <a:p>
            <a:r>
              <a:rPr lang="en-US" dirty="0" smtClean="0"/>
              <a:t>These values are then used for rendering 11ms later</a:t>
            </a:r>
          </a:p>
          <a:p>
            <a:endParaRPr lang="en-US" dirty="0"/>
          </a:p>
          <a:p>
            <a:r>
              <a:rPr lang="en-US" dirty="0" smtClean="0"/>
              <a:t>Another 11ms passes between rendering and </a:t>
            </a:r>
            <a:r>
              <a:rPr lang="en-US" dirty="0" err="1" smtClean="0"/>
              <a:t>vsync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After </a:t>
            </a:r>
            <a:r>
              <a:rPr lang="en-US" dirty="0" err="1" smtClean="0"/>
              <a:t>vsync</a:t>
            </a:r>
            <a:r>
              <a:rPr lang="en-US" dirty="0" smtClean="0"/>
              <a:t> it takes 11ms to produce photons</a:t>
            </a:r>
          </a:p>
          <a:p>
            <a:endParaRPr lang="en-US" dirty="0" smtClean="0"/>
          </a:p>
          <a:p>
            <a:r>
              <a:rPr lang="en-US" dirty="0" smtClean="0"/>
              <a:t>This gives us a total of 33ms of latency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/>
              <a:t>Through the years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562057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Oldest known source from the 1860’s where 360 degree art through panoramic murals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 smtClean="0"/>
              <a:t>Sala </a:t>
            </a:r>
            <a:r>
              <a:rPr lang="en" dirty="0"/>
              <a:t>delle prospettive is one such example.  Very </a:t>
            </a:r>
            <a:r>
              <a:rPr lang="en" dirty="0" smtClean="0"/>
              <a:t>immersive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36" y="2182654"/>
            <a:ext cx="5300503" cy="39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Tracking: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the 33ms second of latency, the user may move their head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leisurely head nod clocks in at 100 degrees per second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puts pixels 3.3 degrees out of place in good cases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without Sensors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7" y="2111604"/>
            <a:ext cx="10039766" cy="374298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polling the headset at a constant rate we can calculate derivatives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small and consistent derivatives we can predict positions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VR software does this automatically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with Sensors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7" y="2111604"/>
            <a:ext cx="10039766" cy="374298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39885" y="3044858"/>
            <a:ext cx="358218" cy="6787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35386" y="4403889"/>
            <a:ext cx="358218" cy="6787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creates additional problems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33ms is still a very long interval to predict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user makes an unexpected movement the prediction will be off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Synchronizing with </a:t>
            </a:r>
            <a:r>
              <a:rPr lang="en-US" dirty="0" err="1" smtClean="0"/>
              <a:t>VSync</a:t>
            </a:r>
            <a:r>
              <a:rPr lang="en-US" dirty="0" smtClean="0"/>
              <a:t> is difficult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synchronization can cost a lot of render time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Fast Stereo Rendering (Timothy Wilson)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Prediction (Oculus VR) (Latency --)</a:t>
            </a:r>
          </a:p>
          <a:p>
            <a:r>
              <a:rPr lang="en-US" dirty="0"/>
              <a:t>Time Warp (Oculus VR) (Latency --)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Running Start Algorithm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Lens Distortion Mesh Stencil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Statistically Encoded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Mipmaps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Geometric Specular Antialiasing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Environment Maps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VR Direct (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Nvidia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 (FPS ++)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33ms is still a very long interval to predict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user makes an unexpected movement the prediction will be off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Synchronizing with </a:t>
            </a:r>
            <a:r>
              <a:rPr lang="en-US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VSync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is difficult</a:t>
            </a: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The synchronization can cost a lot of render time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Warp: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we have knowledge of a pixels (x, y, z) position we can rotate it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We can run a fixed-time post process safely before </a:t>
            </a:r>
            <a:r>
              <a:rPr lang="en-US" dirty="0" err="1" smtClean="0"/>
              <a:t>vsync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can update our tracking values safely before </a:t>
            </a:r>
            <a:r>
              <a:rPr lang="en-US" dirty="0" err="1" smtClean="0"/>
              <a:t>vsync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These points combined let us </a:t>
            </a:r>
            <a:r>
              <a:rPr lang="en-US" dirty="0" err="1" smtClean="0"/>
              <a:t>reproject</a:t>
            </a:r>
            <a:r>
              <a:rPr lang="en-US" dirty="0" smtClean="0"/>
              <a:t> a scene before </a:t>
            </a:r>
            <a:r>
              <a:rPr lang="en-US" dirty="0" err="1" smtClean="0"/>
              <a:t>vsync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Warp: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Predict the position of the HMD .33ms in the future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the values for simulation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Predict the position of the HMD .22ms in the future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the values for rendering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Predict the position of the HMD .11ms in the future + </a:t>
            </a:r>
            <a:r>
              <a:rPr lang="en-US" i="1" dirty="0" err="1" smtClean="0"/>
              <a:t>dt</a:t>
            </a: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the values to </a:t>
            </a:r>
            <a:r>
              <a:rPr lang="en-US" dirty="0" err="1" smtClean="0"/>
              <a:t>reproject</a:t>
            </a:r>
            <a:r>
              <a:rPr lang="en-US" dirty="0" smtClean="0"/>
              <a:t> the scene, this should take </a:t>
            </a:r>
            <a:r>
              <a:rPr lang="en-US" i="1" dirty="0" err="1" smtClean="0"/>
              <a:t>dt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 smtClean="0"/>
              <a:t>Sensorama</a:t>
            </a:r>
            <a:r>
              <a:rPr lang="en-US" dirty="0" smtClean="0"/>
              <a:t> (1962)</a:t>
            </a:r>
            <a:endParaRPr lang="en" dirty="0"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5899415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Idea and prototype created by Morton </a:t>
            </a:r>
            <a:r>
              <a:rPr lang="en" sz="2400" dirty="0" smtClean="0"/>
              <a:t>Heilig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Machine displayed 5 short films while engaging the 5 senses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Able to display stereoscopic 3D images in wide angle </a:t>
            </a:r>
            <a:r>
              <a:rPr lang="en" sz="2400" dirty="0" smtClean="0"/>
              <a:t>view</a:t>
            </a:r>
            <a:endParaRPr lang="en-US" sz="2400" dirty="0" smtClean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Motorcycle ride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400" dirty="0" smtClean="0"/>
              <a:t>Purely mechanical, uses computer screens as input and output</a:t>
            </a:r>
            <a:endParaRPr lang="en" sz="2400" dirty="0"/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Unable to get financial backing</a:t>
            </a:r>
          </a:p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Still works to this </a:t>
            </a:r>
            <a:r>
              <a:rPr lang="en" sz="2400" dirty="0" smtClean="0"/>
              <a:t>day</a:t>
            </a:r>
            <a:endParaRPr lang="en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061" y="1953629"/>
            <a:ext cx="3403228" cy="46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Predict </a:t>
            </a:r>
            <a:r>
              <a:rPr lang="en-US" dirty="0"/>
              <a:t>the position of the HMD .33ms in the future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11" name="Rectangle 10"/>
          <p:cNvSpPr/>
          <p:nvPr/>
        </p:nvSpPr>
        <p:spPr>
          <a:xfrm>
            <a:off x="2450969" y="3487918"/>
            <a:ext cx="273377" cy="6504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Use </a:t>
            </a:r>
            <a:r>
              <a:rPr lang="en-US" dirty="0"/>
              <a:t>the values for simulation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2" name="Rectangle 1"/>
          <p:cNvSpPr/>
          <p:nvPr/>
        </p:nvSpPr>
        <p:spPr>
          <a:xfrm>
            <a:off x="2714920" y="3450210"/>
            <a:ext cx="2658358" cy="6315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</a:t>
            </a:r>
            <a:r>
              <a:rPr lang="en-US" dirty="0"/>
              <a:t>Predict the position of the HMD .22ms in the </a:t>
            </a:r>
            <a:r>
              <a:rPr lang="en-US" dirty="0" smtClean="0"/>
              <a:t>future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2" name="Rectangle 1"/>
          <p:cNvSpPr/>
          <p:nvPr/>
        </p:nvSpPr>
        <p:spPr>
          <a:xfrm>
            <a:off x="5382705" y="3440784"/>
            <a:ext cx="254524" cy="6410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/>
              <a:t>Use the values for </a:t>
            </a:r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2" name="Rectangle 1"/>
          <p:cNvSpPr/>
          <p:nvPr/>
        </p:nvSpPr>
        <p:spPr>
          <a:xfrm>
            <a:off x="5392132" y="4138367"/>
            <a:ext cx="2375555" cy="5938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 </a:t>
            </a:r>
            <a:r>
              <a:rPr lang="en-US" dirty="0"/>
              <a:t>Predict the position of the HMD .11ms in the future + </a:t>
            </a:r>
            <a:r>
              <a:rPr lang="en-US" i="1" dirty="0" err="1" smtClean="0"/>
              <a:t>dt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2" name="Rectangle 1"/>
          <p:cNvSpPr/>
          <p:nvPr/>
        </p:nvSpPr>
        <p:spPr>
          <a:xfrm>
            <a:off x="7739406" y="4081806"/>
            <a:ext cx="320512" cy="6221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6. </a:t>
            </a:r>
            <a:r>
              <a:rPr lang="en-US" dirty="0"/>
              <a:t>Use the values to </a:t>
            </a:r>
            <a:r>
              <a:rPr lang="en-US" dirty="0" err="1"/>
              <a:t>reproject</a:t>
            </a:r>
            <a:r>
              <a:rPr lang="en-US" dirty="0"/>
              <a:t> the scene, this should take </a:t>
            </a:r>
            <a:r>
              <a:rPr lang="en-US" i="1" dirty="0" err="1" smtClean="0"/>
              <a:t>dt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2" name="Rectangle 1"/>
          <p:cNvSpPr/>
          <p:nvPr/>
        </p:nvSpPr>
        <p:spPr>
          <a:xfrm>
            <a:off x="7739406" y="4081806"/>
            <a:ext cx="320512" cy="6221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Fast Stereo Rendering (Timothy Wilson)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Prediction (Oculus VR) (Latency --)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Time Warp (Oculus VR) (Latency --)</a:t>
            </a:r>
          </a:p>
          <a:p>
            <a:r>
              <a:rPr lang="en-US" dirty="0"/>
              <a:t>Running Start Algorithm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Lens Distortion Mesh Stencil (Valve) (FPS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Statistically Encoded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Mipmaps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Geometric Specular Antialiasing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Environment Maps (Valve) (Quality ++)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VR Direct (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Nvidia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 (FPS ++)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33ms is still a very long interval to predict</a:t>
            </a:r>
          </a:p>
          <a:p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If the user makes an unexpected movement the prediction will be off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Synchronizing with </a:t>
            </a:r>
            <a:r>
              <a:rPr lang="en-US" dirty="0" err="1" smtClean="0"/>
              <a:t>VSync</a:t>
            </a:r>
            <a:r>
              <a:rPr lang="en-US" dirty="0" smtClean="0"/>
              <a:t> is difficult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synchronization can cost a lot of render time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Start: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ynchronizing with </a:t>
            </a:r>
            <a:r>
              <a:rPr lang="en-US" dirty="0" err="1" smtClean="0"/>
              <a:t>VSync</a:t>
            </a:r>
            <a:r>
              <a:rPr lang="en-US" dirty="0" smtClean="0"/>
              <a:t> can cause the CPU or GPU to idle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Running start allows synchronization with </a:t>
            </a:r>
            <a:r>
              <a:rPr lang="en-US" dirty="0" err="1" smtClean="0"/>
              <a:t>VSync</a:t>
            </a:r>
            <a:r>
              <a:rPr lang="en-US" dirty="0" smtClean="0"/>
              <a:t> without GPU bubbles</a:t>
            </a:r>
          </a:p>
          <a:p>
            <a:endParaRPr lang="en-US" dirty="0"/>
          </a:p>
          <a:p>
            <a:r>
              <a:rPr lang="en-US" dirty="0" smtClean="0"/>
              <a:t>It works by predicting when </a:t>
            </a:r>
            <a:r>
              <a:rPr lang="en-US" dirty="0" err="1" smtClean="0"/>
              <a:t>VSync</a:t>
            </a:r>
            <a:r>
              <a:rPr lang="en-US" dirty="0" smtClean="0"/>
              <a:t> will occur</a:t>
            </a:r>
          </a:p>
          <a:p>
            <a:endParaRPr lang="en-US" dirty="0"/>
          </a:p>
          <a:p>
            <a:r>
              <a:rPr lang="en-US" dirty="0" smtClean="0"/>
              <a:t>This requires support form hardware/operating system or hacks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Time Warp Pipeline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5" y="1857015"/>
            <a:ext cx="10029051" cy="436467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dirty="0"/>
              <a:t>Sword of </a:t>
            </a:r>
            <a:r>
              <a:rPr lang="en" dirty="0" smtClean="0"/>
              <a:t>Damocles</a:t>
            </a:r>
            <a:r>
              <a:rPr lang="en-US" dirty="0" smtClean="0"/>
              <a:t> (1968)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09601" y="1947333"/>
            <a:ext cx="5800191" cy="46203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dirty="0"/>
              <a:t>First ever HMD created by Ivan Sutherland and Bob Sproull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Widely considered to be the first VR and AR Head Mounted Display System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Much larger and heavier than HMD’s of today</a:t>
            </a:r>
          </a:p>
          <a:p>
            <a:pPr marL="1828754" lvl="2" indent="-457189"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2400" dirty="0"/>
              <a:t>Needed to be suspended from the ceiling to use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Very primitive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Supported Head tracking</a:t>
            </a:r>
          </a:p>
          <a:p>
            <a:pPr marL="1219170" lvl="1" indent="-457189"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dirty="0"/>
              <a:t>Displayed simple wire frame rooms</a:t>
            </a:r>
          </a:p>
          <a:p>
            <a:pPr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791" y="2321550"/>
            <a:ext cx="5222685" cy="31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Time Warp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4" y="1401458"/>
            <a:ext cx="10345132" cy="5286787"/>
          </a:xfrm>
        </p:spPr>
      </p:pic>
      <p:sp>
        <p:nvSpPr>
          <p:cNvPr id="3" name="Rectangle 2"/>
          <p:cNvSpPr/>
          <p:nvPr/>
        </p:nvSpPr>
        <p:spPr>
          <a:xfrm>
            <a:off x="1857080" y="3120272"/>
            <a:ext cx="3167407" cy="1725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94168" y="2611225"/>
            <a:ext cx="2865749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20792" y="4223208"/>
            <a:ext cx="3139126" cy="622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9918" y="2611225"/>
            <a:ext cx="2752626" cy="1659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Time Warp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4" y="1401458"/>
            <a:ext cx="10345132" cy="528678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Time Warp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4" y="1401458"/>
            <a:ext cx="10345132" cy="5286787"/>
          </a:xfrm>
        </p:spPr>
      </p:pic>
      <p:sp>
        <p:nvSpPr>
          <p:cNvPr id="3" name="Rectangle 2"/>
          <p:cNvSpPr/>
          <p:nvPr/>
        </p:nvSpPr>
        <p:spPr>
          <a:xfrm>
            <a:off x="1857080" y="3120272"/>
            <a:ext cx="3167407" cy="1725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94168" y="2611225"/>
            <a:ext cx="2865749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20792" y="4223208"/>
            <a:ext cx="3139126" cy="622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9918" y="2611225"/>
            <a:ext cx="2752626" cy="1659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Time Warp Pipeline: Problems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4" y="1401458"/>
            <a:ext cx="10345132" cy="5286787"/>
          </a:xfrm>
        </p:spPr>
      </p:pic>
      <p:sp>
        <p:nvSpPr>
          <p:cNvPr id="3" name="Rectangle 2"/>
          <p:cNvSpPr/>
          <p:nvPr/>
        </p:nvSpPr>
        <p:spPr>
          <a:xfrm>
            <a:off x="1857080" y="3120272"/>
            <a:ext cx="3167407" cy="1725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4168" y="2611225"/>
            <a:ext cx="2865749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20792" y="4223208"/>
            <a:ext cx="3139126" cy="622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9918" y="2611225"/>
            <a:ext cx="2752626" cy="1659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4487" y="3751868"/>
            <a:ext cx="1178350" cy="4713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Start: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(Simulate Thread) Collect fresh sensor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(Simulate Thread) Simulate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(Render Thread) Present previous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(Render Thread) Inject an event query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(Render Thread) Sleep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(Render Thread) Wake 2ms before next </a:t>
            </a:r>
            <a:r>
              <a:rPr lang="en-US" dirty="0" err="1" smtClean="0"/>
              <a:t>Vsync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(Render Thread) Submit render commands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(Render Thread) Spin on event query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Time Warp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4" y="1401458"/>
            <a:ext cx="10345132" cy="528678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Start Pipeline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Running Start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en-US" dirty="0"/>
              <a:t>(Simulate Thread) Collect fresh sensor </a:t>
            </a: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9946" y="2724346"/>
            <a:ext cx="197963" cy="4901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98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</a:t>
            </a:r>
            <a:r>
              <a:rPr lang="en-US" dirty="0"/>
              <a:t>(Simulate Thread) </a:t>
            </a:r>
            <a:r>
              <a:rPr lang="en-US" dirty="0" smtClean="0"/>
              <a:t>Simulate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8" y="1806914"/>
            <a:ext cx="10017944" cy="4717038"/>
          </a:xfrm>
        </p:spPr>
      </p:pic>
      <p:sp>
        <p:nvSpPr>
          <p:cNvPr id="5" name="Rectangle 4"/>
          <p:cNvSpPr/>
          <p:nvPr/>
        </p:nvSpPr>
        <p:spPr>
          <a:xfrm>
            <a:off x="4986779" y="2724346"/>
            <a:ext cx="2592372" cy="49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6012" y="3214540"/>
            <a:ext cx="263951" cy="5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9963" y="4317476"/>
            <a:ext cx="2809188" cy="52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1876" y="3214540"/>
            <a:ext cx="216816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9151" y="2724346"/>
            <a:ext cx="3007150" cy="159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60775" y="2724346"/>
            <a:ext cx="1564850" cy="4901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983FC-E417-4A87-869C-D51CC8736C81}" type="slidenum">
              <a:rPr lang="en-US" smtClean="0"/>
              <a:t>99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47654" y="4317476"/>
            <a:ext cx="2960016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3164</TotalTime>
  <Words>3836</Words>
  <Application>Microsoft Office PowerPoint</Application>
  <PresentationFormat>Custom</PresentationFormat>
  <Paragraphs>812</Paragraphs>
  <Slides>111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Virtual Reality </vt:lpstr>
      <vt:lpstr>Terminology</vt:lpstr>
      <vt:lpstr>Contents</vt:lpstr>
      <vt:lpstr>What is VR?</vt:lpstr>
      <vt:lpstr>VR History</vt:lpstr>
      <vt:lpstr>Origins</vt:lpstr>
      <vt:lpstr>Through the years</vt:lpstr>
      <vt:lpstr>Sensorama (1962)</vt:lpstr>
      <vt:lpstr>Sword of Damocles (1968)</vt:lpstr>
      <vt:lpstr>Aspen Movie Map (1977)</vt:lpstr>
      <vt:lpstr>Sega VR (1991)</vt:lpstr>
      <vt:lpstr>Virtuality (1991)</vt:lpstr>
      <vt:lpstr>First VR artwork (1995)</vt:lpstr>
      <vt:lpstr>Virtual Boy (1995)</vt:lpstr>
      <vt:lpstr>SAS3 (2001)</vt:lpstr>
      <vt:lpstr>Google</vt:lpstr>
      <vt:lpstr>Future and Present</vt:lpstr>
      <vt:lpstr>Current VR Technology </vt:lpstr>
      <vt:lpstr>Google Cardboard</vt:lpstr>
      <vt:lpstr>Samsung Gear VR</vt:lpstr>
      <vt:lpstr>Samsung Gear VR</vt:lpstr>
      <vt:lpstr>Oculus Rift</vt:lpstr>
      <vt:lpstr>Oculus Rift (DK2) Specs</vt:lpstr>
      <vt:lpstr>Sony Project Morpheus</vt:lpstr>
      <vt:lpstr>Project Morpheus Specs</vt:lpstr>
      <vt:lpstr>SteamVR and HTC Vive</vt:lpstr>
      <vt:lpstr>SteamVR and HTC Vive Specs</vt:lpstr>
      <vt:lpstr>Virtual Reality Game Engine Integration</vt:lpstr>
      <vt:lpstr>Assumptions</vt:lpstr>
      <vt:lpstr>Contents</vt:lpstr>
      <vt:lpstr>Contents</vt:lpstr>
      <vt:lpstr>Simulation Sickness</vt:lpstr>
      <vt:lpstr>Users are Free to Examine Anything</vt:lpstr>
      <vt:lpstr>Two Render Targets: One for Each Eye</vt:lpstr>
      <vt:lpstr>VR Challenges Overview </vt:lpstr>
      <vt:lpstr>Contents</vt:lpstr>
      <vt:lpstr>I’ll make this fast </vt:lpstr>
      <vt:lpstr>Design Requirements</vt:lpstr>
      <vt:lpstr>Design Requirements</vt:lpstr>
      <vt:lpstr>Design Requirements</vt:lpstr>
      <vt:lpstr>Design Suggestions</vt:lpstr>
      <vt:lpstr>Design Suggestions</vt:lpstr>
      <vt:lpstr>Design Suggestions</vt:lpstr>
      <vt:lpstr>Tips for Reducing Simulation Sickness</vt:lpstr>
      <vt:lpstr>Contents</vt:lpstr>
      <vt:lpstr>Basic Integration: From Scratch</vt:lpstr>
      <vt:lpstr>Basic Integration: From Scratch</vt:lpstr>
      <vt:lpstr>Basic Integration: From Scratch</vt:lpstr>
      <vt:lpstr>Basic Integration: With an Engine</vt:lpstr>
      <vt:lpstr>Goals for a Good Product</vt:lpstr>
      <vt:lpstr>Most of these goals are at ends  Current engines are not good enough</vt:lpstr>
      <vt:lpstr>Modern Game Engine Comparison</vt:lpstr>
      <vt:lpstr>Goals for a Good Product</vt:lpstr>
      <vt:lpstr>We need optimization! </vt:lpstr>
      <vt:lpstr>Optimization Contents</vt:lpstr>
      <vt:lpstr>Optimization Contents</vt:lpstr>
      <vt:lpstr>Optimization Contents</vt:lpstr>
      <vt:lpstr>Traditional Stereo Rendering: Overview</vt:lpstr>
      <vt:lpstr>PowerPoint Presentation</vt:lpstr>
      <vt:lpstr>Traditional Stereo Rendering</vt:lpstr>
      <vt:lpstr>Fast Stereo Rendering: Overview</vt:lpstr>
      <vt:lpstr>Fast Stereo Rendering: Implementation</vt:lpstr>
      <vt:lpstr>Fast Stereo Rendering: Implementation</vt:lpstr>
      <vt:lpstr>Fast Stereo Rendering: Implementation</vt:lpstr>
      <vt:lpstr>Fast Stereo Rendering: Implementation</vt:lpstr>
      <vt:lpstr>Fast Stereo Rendering</vt:lpstr>
      <vt:lpstr>Traditional Stereo Rendering</vt:lpstr>
      <vt:lpstr>Optimization Contents</vt:lpstr>
      <vt:lpstr>Head Tracking: Problems</vt:lpstr>
      <vt:lpstr>Head Tracking: Problems</vt:lpstr>
      <vt:lpstr>Pipeline without Sensors</vt:lpstr>
      <vt:lpstr>Prediction: Overview</vt:lpstr>
      <vt:lpstr>Pipeline with Sensors</vt:lpstr>
      <vt:lpstr>This creates additional problems </vt:lpstr>
      <vt:lpstr>Prediction: Problems</vt:lpstr>
      <vt:lpstr>Optimization Contents</vt:lpstr>
      <vt:lpstr>Prediction: Problems</vt:lpstr>
      <vt:lpstr>Time Warp: Overview</vt:lpstr>
      <vt:lpstr>Time Warp: Implementation</vt:lpstr>
      <vt:lpstr>1. Predict the position of the HMD .33ms in the future</vt:lpstr>
      <vt:lpstr>2. Use the values for simulation</vt:lpstr>
      <vt:lpstr>3. Predict the position of the HMD .22ms in the future</vt:lpstr>
      <vt:lpstr>4. Use the values for rendering</vt:lpstr>
      <vt:lpstr>5. Predict the position of the HMD .11ms in the future + dt</vt:lpstr>
      <vt:lpstr>6. Use the values to reproject the scene, this should take dt</vt:lpstr>
      <vt:lpstr>Optimization Contents</vt:lpstr>
      <vt:lpstr>Prediction: Problems</vt:lpstr>
      <vt:lpstr>Running Start: Overview</vt:lpstr>
      <vt:lpstr>Basic Time Warp Pipeline</vt:lpstr>
      <vt:lpstr>Expanded Time Warp Pipeline</vt:lpstr>
      <vt:lpstr>Expanded Time Warp Pipeline</vt:lpstr>
      <vt:lpstr>Expanded Time Warp Pipeline</vt:lpstr>
      <vt:lpstr>Expanded Time Warp Pipeline: Problems</vt:lpstr>
      <vt:lpstr>Running Start: Implementation</vt:lpstr>
      <vt:lpstr>Expanded Time Warp Pipeline</vt:lpstr>
      <vt:lpstr>Running Start Pipeline</vt:lpstr>
      <vt:lpstr>Running Start Pipeline</vt:lpstr>
      <vt:lpstr>1. (Simulate Thread) Collect fresh sensor data</vt:lpstr>
      <vt:lpstr>2. (Simulate Thread) Simulate</vt:lpstr>
      <vt:lpstr>3. (Render Thread) Present previous frame</vt:lpstr>
      <vt:lpstr>4. (Render Thread) Inject an event query or try to read a pixel</vt:lpstr>
      <vt:lpstr>5. (Render Thread) Sleep</vt:lpstr>
      <vt:lpstr>6. (Render Thread) Wake 2ms before next VSync</vt:lpstr>
      <vt:lpstr>7. (Render Thread) Submit render commands</vt:lpstr>
      <vt:lpstr>8. (Render Thread) Spin on event query</vt:lpstr>
      <vt:lpstr>Running Start Pipeline</vt:lpstr>
      <vt:lpstr>Contents</vt:lpstr>
      <vt:lpstr>Questions 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 Engine Integration</dc:title>
  <dc:creator>Tyler Leonhardt</dc:creator>
  <cp:lastModifiedBy>Matt Tatoczenko</cp:lastModifiedBy>
  <cp:revision>116</cp:revision>
  <dcterms:created xsi:type="dcterms:W3CDTF">2015-03-17T17:46:34Z</dcterms:created>
  <dcterms:modified xsi:type="dcterms:W3CDTF">2015-03-29T02:39:56Z</dcterms:modified>
</cp:coreProperties>
</file>