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3042000" x="381000"/>
            <a:ext cy="602456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3494438" x="6781800"/>
            <a:ext cy="552450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0" x="381000"/>
            <a:ext cy="29717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y="3494438" x="3268663"/>
            <a:ext cy="150000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y="3494438" x="5021262"/>
            <a:ext cy="150000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y="4087369" x="7546975"/>
            <a:ext cy="1057275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184672" x="854948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184672" x="4827083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/>
        </p:nvSpPr>
        <p:spPr>
          <a:xfrm rot="10800000" flipH="1">
            <a:off y="4000518" x="228600"/>
            <a:ext cy="114573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4000500" x="2497136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4000500" x="4995862"/>
            <a:ext cy="1560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4000500" x="7010400"/>
            <a:ext cy="1560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406309" x="1020958"/>
            <a:ext cy="519599" cx="78131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SzPct val="100000"/>
              <a:buNone/>
              <a:defRPr b="1" sz="1800"/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>
            <a:off y="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0" x="0"/>
            <a:ext cy="1560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4987527" x="0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4987527" x="2498725"/>
            <a:ext cy="1560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4987527" x="4513262"/>
            <a:ext cy="1560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http://game.darwintunes.org/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Cedl8LXrVmw" Type="http://schemas.openxmlformats.org/officeDocument/2006/relationships/hyperlink" TargetMode="External" Id="rId4"/><Relationship Target="../media/image01.jpg" Type="http://schemas.openxmlformats.org/officeDocument/2006/relationships/image" Id="rId5"/><Relationship Target="../media/image03.jpg" Type="http://schemas.openxmlformats.org/officeDocument/2006/relationships/image" Id="rId8"/><Relationship Target="http://youtube.com/v/7Cs6d1-jIQY" Type="http://schemas.openxmlformats.org/officeDocument/2006/relationships/hyperlink" TargetMode="External" Id="rId7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abundant-music.com/" Type="http://schemas.openxmlformats.org/officeDocument/2006/relationships/hyperlink" TargetMode="External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citeseerx.ist.psu.edu/viewdoc/download?doi=10.1.1.5.3295&amp;rep=rep1&amp;type=pdf" Type="http://schemas.openxmlformats.org/officeDocument/2006/relationships/hyperlink" TargetMode="External" Id="rId4"/><Relationship Target="http://cgm.cs.mcgill.ca/~godfried/publications/banff.pdf" Type="http://schemas.openxmlformats.org/officeDocument/2006/relationships/hyperlink" TargetMode="External" Id="rId3"/><Relationship Target="http://axon.cs.byu.edu/Dan/673/papers/plans.pdf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www.youtube.com/watch?v=pkn9SBW3_2g" Type="http://schemas.openxmlformats.org/officeDocument/2006/relationships/hyperlink" TargetMode="External" Id="rId4"/><Relationship Target="https://www.youtube.com/watch?v=pkn9SBW3_2g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i.imgur.com/Sbb8mXx.png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Procedurally Generated Music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y="3752575" x="2484050"/>
            <a:ext cy="1145100" cx="418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Peter Ferguson, Darren Ng, Joey Radebaugh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Genetic algorithms use breeding populations of possible solutions to eventually reach a solution.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Can select breeding mates based on fitness, breed, mutate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DarwinTunes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Genetic Algorithms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83025" x="2067200"/>
            <a:ext cy="1276350" cx="56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Not using appropriately structured mutations can lead to unstructured, bland music.</a:t>
            </a:r>
          </a:p>
          <a:p>
            <a:pPr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Complex mutations result in better music, but make for inefficiency.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Disadvantages of GAs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Today, procedural music created for games is tailored to the player’s actions in order to create an immersive experience.</a:t>
            </a:r>
          </a:p>
          <a:p>
            <a:pPr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Different elements of gameplay can be set to different changes in the music.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Experience-driven models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Portal 2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Spore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Generative music in video games</a:t>
            </a:r>
          </a:p>
        </p:txBody>
      </p:sp>
      <p:sp>
        <p:nvSpPr>
          <p:cNvPr id="138" name="Shape 138">
            <a:hlinkClick r:id="rId4"/>
          </p:cNvPr>
          <p:cNvSpPr/>
          <p:nvPr/>
        </p:nvSpPr>
        <p:spPr>
          <a:xfrm>
            <a:off y="3151700" x="6406900"/>
            <a:ext cy="1595999" cx="212799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9" name="Shape 139">
            <a:hlinkClick r:id="rId7"/>
          </p:cNvPr>
          <p:cNvSpPr/>
          <p:nvPr/>
        </p:nvSpPr>
        <p:spPr>
          <a:xfrm>
            <a:off y="3151700" x="1185100"/>
            <a:ext cy="1595999" cx="2127999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Used to generate traditional music rhythms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Concept</a:t>
            </a:r>
          </a:p>
          <a:p>
            <a:pPr rtl="0" lvl="1" indent="-355600" marL="914400">
              <a:spcBef>
                <a:spcPts val="0"/>
              </a:spcBef>
              <a:buClr>
                <a:schemeClr val="lt2"/>
              </a:buClr>
              <a:buSzPct val="100000"/>
              <a:buFont typeface="Courier New"/>
              <a:buChar char="o"/>
            </a:pPr>
            <a:r>
              <a:rPr sz="2000" lang="en"/>
              <a:t>Evenly distributes pulses within interval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Euclidean Algorithm</a:t>
            </a:r>
          </a:p>
          <a:p>
            <a:pPr rtl="0" lvl="1" indent="-355600" marL="914400">
              <a:spcBef>
                <a:spcPts val="0"/>
              </a:spcBef>
              <a:buClr>
                <a:schemeClr val="lt2"/>
              </a:buClr>
              <a:buSzPct val="100000"/>
              <a:buFont typeface="Courier New"/>
              <a:buChar char="o"/>
            </a:pPr>
            <a:r>
              <a:rPr sz="2000" lang="en"/>
              <a:t>Used to determine greatest common denominator between integers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000" lang="en"/>
              <a:t>	Euclidean (m, k)  // for m &gt; k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000" lang="en"/>
              <a:t>		if  (k == 0) { return m; }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000" lang="en"/>
              <a:t>		else { return Euclidean (k, m mod k) }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Euclidean Rhythm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1184676" x="854950"/>
            <a:ext cy="12854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Example: Given (m = 13, k = 5) where m is interval size and k is number of pulses in an interval</a:t>
            </a:r>
          </a:p>
          <a:p>
            <a:pPr lvl="1" indent="-355600" marL="914400">
              <a:spcBef>
                <a:spcPts val="0"/>
              </a:spcBef>
              <a:buClr>
                <a:schemeClr val="lt2"/>
              </a:buClr>
              <a:buSzPct val="100000"/>
              <a:buFont typeface="Courier New"/>
              <a:buChar char="o"/>
            </a:pPr>
            <a:r>
              <a:rPr sz="2000" lang="en"/>
              <a:t>Start by subtracting pulses from interval size to get pauses and  ordering pulses followed by pauses </a:t>
            </a: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Bjorklund Algorithm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y="2828000" x="1111450"/>
            <a:ext cy="2124000" cx="3451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[1] [1] [1] [1] [1] [0] [0] [0] [0] [0] [0] [0] [0]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[1 0] [1 0] [1 0] [1 0] [1 0] [0] [0] [0]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[1 0 0] [1 0 0] [1 0 0] [1 0] [1 0] 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[1 0 0 1 0] [1 0 0 1 0] [1 0 0]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[1 0 0 1 0 1 0 0 1 0 1 0 0] 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y="2828000" x="4686575"/>
            <a:ext cy="2124000" cx="3890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8 - 5 = 3;		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5 - 3 = 2;	 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3 - 2 = 1;	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2 - 1 = 1;	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Done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184675" x="854950"/>
            <a:ext cy="3741299" cx="4876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Euclidean (m, k)  // for m &gt; k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		if  (k == 0) { return m; }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		else { return Euclidean (k, m mod k)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Comparing Bjorklund and Euclidean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1261825" x="5902725"/>
            <a:ext cy="3796200" cx="299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chemeClr val="lt2"/>
                </a:solidFill>
              </a:rPr>
              <a:t>(8, 5); 	8 - 5 = 3;		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chemeClr val="lt2"/>
                </a:solidFill>
              </a:rPr>
              <a:t>(5, 3); 	5 - 3 = 2;	 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chemeClr val="lt2"/>
                </a:solidFill>
              </a:rPr>
              <a:t>(3, 2);	3 - 2 = 1;	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chemeClr val="lt2"/>
                </a:solidFill>
              </a:rPr>
              <a:t>(2, 1);	2 - 1 = 1;	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2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chemeClr val="lt2"/>
                </a:solidFill>
              </a:rPr>
              <a:t>(1, 0); 	Done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Common Notation</a:t>
            </a:r>
          </a:p>
          <a:p>
            <a:pPr rtl="0" lvl="1" indent="-355600" marL="914400">
              <a:spcBef>
                <a:spcPts val="0"/>
              </a:spcBef>
              <a:buClr>
                <a:schemeClr val="lt2"/>
              </a:buClr>
              <a:buSzPct val="100000"/>
              <a:buFont typeface="Courier New"/>
              <a:buChar char="o"/>
            </a:pPr>
            <a:r>
              <a:rPr sz="2000" lang="en"/>
              <a:t>Pulses denoted by x and pauses denoted by .</a:t>
            </a:r>
          </a:p>
          <a:p>
            <a:pPr rtl="0" lvl="1" indent="-355600" marL="914400">
              <a:spcBef>
                <a:spcPts val="0"/>
              </a:spcBef>
              <a:buClr>
                <a:schemeClr val="lt2"/>
              </a:buClr>
              <a:buSzPct val="100000"/>
              <a:buFont typeface="Courier New"/>
              <a:buChar char="o"/>
            </a:pPr>
            <a:r>
              <a:rPr sz="2000" lang="en"/>
              <a:t>Ex. (13, 5) = [x . . x . x . . x . x . .]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“Money” Pink Floyd, (7, 3) =  [ x . x . x . . ]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“Outside Now” Frank Zappa, (11, 4) = [x . . x . . x . . x .]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Bulgarian Folk Dance Rhythm, (7, 4) = [x . x . x . x]</a:t>
            </a:r>
          </a:p>
          <a:p>
            <a:pPr rtl="0" lvl="0" indent="-3556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000" lang="en"/>
              <a:t>“Symphony No. 6”, Tchaikovsky (5, 2) = [x . x . .] 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Euclidean Rhythms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3"/>
              </a:rPr>
              <a:t>http://www.abundant-music.com/</a:t>
            </a:r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/>
              <a:t>Holtzman, S. R. "Using Generative Grammars for Music Composition." Computer Music Journal 5.1 (1981): 51-64. MIT Press. Web. 23 Feb. 2015.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/>
              <a:t>Ames, Charles. "The Markov Process as a Compositional Model: A Survey and Tutorial."Leonardo 22.2 (1989): 175-87. MIT Press. Web. 23 Feb. 2015.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/>
              <a:t>http://game.darwintunes.org/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>
                <a:hlinkClick r:id="rId3"/>
              </a:rPr>
              <a:t>http://cgm.cs.mcgill.ca/~godfried/publications/banff.pdf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/>
              <a:t>http://kreese.net/blog/2010/03/27/generating-musical-rhythms/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>
                <a:hlinkClick r:id="rId4"/>
              </a:rPr>
              <a:t>http://citeseerx.ist.psu.edu/viewdoc/download?doi=10.1.1.5.3295&amp;rep=rep1&amp;type=pdf</a:t>
            </a:r>
          </a:p>
          <a:p>
            <a:pPr algn="l" rtl="0" lvl="0" marR="0" indent="-3175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sz="1400" lang="en">
                <a:hlinkClick r:id="rId5"/>
              </a:rPr>
              <a:t>http://axon.cs.byu.edu/Dan/673/papers/plans.pdf</a:t>
            </a: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Development of procedural music as a medium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Different algorithmic approaches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Procedural music in video games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Demos!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Initially based in research into generative grammars as laid out by Noam Chomsky in 1965.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Evolved through further research in the 1980s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Popularization by experimental electronic artist Brian Eno, who popularized the term “generative music”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Expanded over time with a multitude of algorithmic approaches, experience-driven models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Procedural Music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 system proposed by Noam Chomsky to model the syntax of a language.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Application today particularly in the fields of linguistics and computer science (CFGs)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Adapted for use in music research as early as late ‘70s/early ‘80s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Generative Grammars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/>
              <a:t>[COMPOSITION -&gt; CANON]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[CANON -&gt; VOICE 1, STRUCTURE, VOICE2,STRUCTURE ]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[ STRUCTURE -&gt; # 4 # TRANSFORMATION (GROUP) ]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[ TRANSFORMATION -&gt; ! -. @R . @I. @RI. @O6. @R6. @I6. @RI6] 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"GROUP -&gt; # 12 # ! OBJ1 . OBJ2. OBJ3 . OBJ4. OBJ5 . OBJ6. OBJ7. OBJ8 . OBJ9. OBJ10 . OBJ11 . OBJ12 "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sz="1800" lang="en"/>
              <a:t>This grammar, expressed in Generative Grammar Definition Language (GGDL), is sufficient to generate the pitch structure from </a:t>
            </a:r>
            <a:r>
              <a:rPr u="sng" sz="1800" lang="en">
                <a:solidFill>
                  <a:schemeClr val="hlink"/>
                </a:solidFill>
                <a:hlinkClick r:id="rId3"/>
              </a:rPr>
              <a:t>Schoenberg’s Trio from the </a:t>
            </a:r>
            <a:r>
              <a:rPr u="sng" sz="1800" lang="en" i="1">
                <a:solidFill>
                  <a:schemeClr val="hlink"/>
                </a:solidFill>
                <a:hlinkClick r:id="rId4"/>
              </a:rPr>
              <a:t>Suite fur Klavier Op. 25</a:t>
            </a:r>
            <a:r>
              <a:rPr sz="1800" lang="en" i="1"/>
              <a:t> </a:t>
            </a:r>
            <a:r>
              <a:rPr sz="1800" lang="en"/>
              <a:t>(1925) </a:t>
            </a:r>
          </a:p>
          <a:p>
            <a:pPr lvl="0">
              <a:spcBef>
                <a:spcPts val="0"/>
              </a:spcBef>
              <a:buNone/>
            </a:pPr>
            <a:r>
              <a:rPr sz="1800" lang="en"/>
              <a:t>(S.R. Holtzman, 53)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Generative Grammar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For certain instruments/with certain grammars, it is very possible to generate unplayable music. (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http://i.imgur.com/Sbb8mXx.png</a:t>
            </a:r>
            <a:r>
              <a:rPr lang="en"/>
              <a:t>)</a:t>
            </a:r>
          </a:p>
          <a:p>
            <a:pPr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Grammar complexity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Problems with generative grammar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04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200" lang="en"/>
              <a:t>First conceptualized in 1906 by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1200" lang="en"/>
              <a:t>mathematician Andrei Andreevich Markov</a:t>
            </a:r>
          </a:p>
          <a:p>
            <a:pPr rtl="0" lvl="0" indent="-304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200" lang="en"/>
              <a:t>Model behavior of sequences of events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1200" lang="en"/>
              <a:t>via states and state transitions</a:t>
            </a:r>
          </a:p>
          <a:p>
            <a:pPr rtl="0" lvl="0" indent="-304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200" lang="en"/>
              <a:t>Only store information on current states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1200" lang="en"/>
              <a:t>and transition possibilities from a given state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Markov Chains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44700" x="1809700"/>
            <a:ext cy="1881275" cx="56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State transitions are weighted depending on the current state.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Transitions can occur to either states with notes or rests, with multiple instruments performing individual chains simultaneously</a:t>
            </a:r>
          </a:p>
          <a:p>
            <a:pPr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n"/>
              <a:t>For music, utilizing chains capable of knowing prior states makes for better-modeled music.</a:t>
            </a:r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Markov Chains and Music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Unweighted states result in unstructured music</a:t>
            </a:r>
          </a:p>
          <a:p>
            <a:pPr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Complex states necessary for well-formed music using multiple instrumental parts</a:t>
            </a: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Disadvantages of Markov Chains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