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bold.fntdata"/><Relationship Id="rId21" Type="http://schemas.openxmlformats.org/officeDocument/2006/relationships/slide" Target="slides/slide16.xml"/><Relationship Id="rId43" Type="http://schemas.openxmlformats.org/officeDocument/2006/relationships/font" Target="fonts/Roboto-regular.fntdata"/><Relationship Id="rId24" Type="http://schemas.openxmlformats.org/officeDocument/2006/relationships/slide" Target="slides/slide19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8.xml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png"/><Relationship Id="rId4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unity3d.com/learn/tutorials/modules/beginner/graphics/lighting-and-rendering?playlist=17102" TargetMode="External"/><Relationship Id="rId4" Type="http://schemas.openxmlformats.org/officeDocument/2006/relationships/hyperlink" Target="http://www.edy.es/dev/docs/unity-5-lighting-cookbook/" TargetMode="External"/><Relationship Id="rId5" Type="http://schemas.openxmlformats.org/officeDocument/2006/relationships/hyperlink" Target="http://blogs.unity3d.com/2014/09/18/global-illumination-in-unity-5/" TargetMode="External"/><Relationship Id="rId6" Type="http://schemas.openxmlformats.org/officeDocument/2006/relationships/hyperlink" Target="http://www.geomerics.com/enlighten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Illumination	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Austin Grosel &amp; Aaron Ebbinghaus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Effects: Halos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71900" y="1919075"/>
            <a:ext cx="38588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Light areas around light sources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Think of looking directly at a street lamp’s light at night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Could apply a texture to the halo to give it a unique shape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500" y="1836900"/>
            <a:ext cx="3749649" cy="30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Effects: Cookies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71900" y="1919075"/>
            <a:ext cx="39905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mask added to the light to give a patterned shadow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Masks can be custom created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 directional and spot lights, masks must be textures.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 point lights, the masks must be a cube map.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728" y="1860499"/>
            <a:ext cx="3684800" cy="302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Ambient Light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71900" y="1919075"/>
            <a:ext cx="38588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Light is present throughout the scene equally without coming from a specific light 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Cheap to render, good for mobile applications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Default source is the skybox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Can switch to a color or a gradient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746" y="1919074"/>
            <a:ext cx="4209249" cy="29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Starting a New Lighting Scene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Rendering Paths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Forward Rendering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Unity default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Each object is rendered in a “pass” for each light that affects it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Advantage: fast, not much hardware needed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Disadvantage: cost is equated on a per-light basis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Deferred Rendering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Light information stored in a buffer after “first pass” of light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Advantage: cost is proportional to the pixels each light illuminates rather than the light itself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Disadvantage: generally requires more powerful hardware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Color Space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71900" y="1919075"/>
            <a:ext cx="4521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Determines the calculations of mixing colors on illuminated textures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Linear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Realistic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Colors will brighten linearly as light intensity increases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Gamma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Some machines and mobile devices can’t handle linear color space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Colors will turn more white as light intensity increases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175" y="2261644"/>
            <a:ext cx="3421725" cy="23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 Cache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both Baked and Precomputed Realtime GI, Unity caches data in the GI Cache and will try to reuse this data whenever possible to save precompute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be cleared (Preference-&gt;GI Cache-&gt;Clear Cache)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Will cost more time precomputing, but disk space will be freed up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For Unity 5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for Unity 5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Global Illumination solutions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Enlighten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Precomputed Realtime Global Illumination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Emissive material effects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Lighting Window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Lighting Workflow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Scene will precompute in the background without any user intervention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Global Illumination?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Global Illumination (or GI) is a fancy word to describe the techniques and mathematical models which simulate the complex behavior of light in a scene.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Challenging can be expensive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is the GI equation. Yes, it’s horrible to look at.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37" y="3339723"/>
            <a:ext cx="7771624" cy="9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71900" y="1919075"/>
            <a:ext cx="4119899" cy="322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Standard Realtime Lighting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Types of Lights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Lighting effects	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Starting a new lighting scene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In Unity 5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Baked Lighting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Light Probes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Reflection Probes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Sky Boxes	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Demo</a:t>
            </a:r>
          </a:p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510500" y="1919075"/>
            <a:ext cx="4119899" cy="322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Enlighten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Created by Geomerics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Helps solve (part of) the problem of GI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gaming industry’s only product to deliver realtime GI across all platforms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37" y="3805337"/>
            <a:ext cx="2619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675" y="3075075"/>
            <a:ext cx="3337824" cy="187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Enlighten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start in the right direction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Geometry to be affected has to be static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Could get around this using light probes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Enlighten is limited to computing GI for diffuse transport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This is because diffuse transport is typically low frequency, so lightmaps can be low resolution and updatable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Precomputed Realtime Gl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71900" y="1940300"/>
            <a:ext cx="42570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With static lightmaps or baked GI unable to react to frame by frame lighting changes, precomputed realtime GI allows this to happen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Most common instance: changing the time of day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Light is also able to bounce, unlike in standard realtime lighting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825" y="2077550"/>
            <a:ext cx="3721724" cy="23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Emissive Lighting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71900" y="1919075"/>
            <a:ext cx="3716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Allows objects to have emissive materials to give a glowing effect from the inside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affects other objects near the glowing object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Demo later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27" y="1942712"/>
            <a:ext cx="3976875" cy="266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Emissive Lighting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71900" y="1919075"/>
            <a:ext cx="40658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Global Illumination Options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None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Object is emissive, but nearby objects aren’t affected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Realtime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Calculations done frame by frame in the scene, so even moving objects will be affected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Baked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Nearby static objects will be affected, dynamic ones will not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287" y="2142612"/>
            <a:ext cx="391477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Baked Lighting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Baked Lighting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Creation of light maps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of indirect lighting and bounce lighting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Light probes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Area lights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Reflection Probes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Realtime vs Baked Lighting 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71900" y="1690475"/>
            <a:ext cx="3737100" cy="322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/>
              <a:t>Realtime Lighting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Lighting updated every frame within the scene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Realtime lights do not bounce when they are used by themselves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Lower quality, more expensive</a:t>
            </a:r>
          </a:p>
        </p:txBody>
      </p:sp>
      <p:sp>
        <p:nvSpPr>
          <p:cNvPr id="235" name="Shape 235"/>
          <p:cNvSpPr txBox="1"/>
          <p:nvPr>
            <p:ph idx="2" type="body"/>
          </p:nvPr>
        </p:nvSpPr>
        <p:spPr>
          <a:xfrm>
            <a:off x="4281900" y="1690475"/>
            <a:ext cx="486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/>
              <a:t>Baked Lighting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Effects of light on static objects in the scene are calculated beforehand and written to the objects textures.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textures do not change during gameplay even with the presence of new lights in the scene.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Potential increase in performance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Combining different lighting techniques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Precomputed Realtime GI + Baked GI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Not a good idea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Very expensive, can be detrimental for performance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Standard Realtime Lighting + Baked GI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Better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Can be useful when you are using lightmaps in your static environment, but still want character to use these lights to cast realtime shadows.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Area Lights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Rectangles from which light is emitted in all directions from the objects +z direction.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Only available in Baked GI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Illuminated uniformly across their surface area.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No manual control for the range of this type of light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Intensity will diminish at inverse square of the distance it travels away from the source.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Good use for soft lighting effects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Performance not affected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60950" y="45670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 Realtime Lighting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50" y="1469500"/>
            <a:ext cx="288607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9500" y="847900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Area Lights Example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3475"/>
            <a:ext cx="2578696" cy="344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550" y="2158223"/>
            <a:ext cx="5992050" cy="25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LightMaps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Textures made when using Baked Global Illumination Technique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Effects of light on static objects in the scene are calculated beforehand and written to the objects textures.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Includes both direct light that strikes object’s surface and indirect light that bounces from other objects in the scene, unlike RT GI.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Lights maps do not change during game time so we call them static.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Making Light Maps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00" y="1832775"/>
            <a:ext cx="4424549" cy="26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3778475" y="2462075"/>
            <a:ext cx="238799" cy="252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937" y="1029450"/>
            <a:ext cx="3429337" cy="18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8218" y="3078943"/>
            <a:ext cx="3458775" cy="183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412" y="4630525"/>
            <a:ext cx="27146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Life Probes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71900" y="16904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Enables dynamic objects to receive bounced lighting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Capture lights from all directions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Encoded into coefficients for use in game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Blend light colors around them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055" y="2730050"/>
            <a:ext cx="3540950" cy="24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4425" y="2986925"/>
            <a:ext cx="2738625" cy="21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 Probes	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Creates accurate reflections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for objects that occluded from the skybox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These are not meant for precise accurate results but for the “impression” of reflection.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Generally best to use as few as possible for performance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Baked &gt; Realtime reflection probes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Objects are only seen if checked as ‘Reflection Probe Static’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050" y="0"/>
            <a:ext cx="3898949" cy="21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Skybox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55463"/>
              </a:buClr>
            </a:pPr>
            <a:r>
              <a:rPr lang="en">
                <a:solidFill>
                  <a:srgbClr val="455463"/>
                </a:solidFill>
                <a:highlight>
                  <a:srgbClr val="FFFFFF"/>
                </a:highlight>
              </a:rPr>
              <a:t>Panoramic view split into six textures representing six directions(up,down,left,right,forward,backward).</a:t>
            </a:r>
          </a:p>
          <a:p>
            <a:pPr indent="-228600" lvl="0" marL="457200" rtl="0">
              <a:spcBef>
                <a:spcPts val="0"/>
              </a:spcBef>
              <a:buClr>
                <a:srgbClr val="455463"/>
              </a:buClr>
            </a:pPr>
            <a:r>
              <a:rPr lang="en">
                <a:solidFill>
                  <a:srgbClr val="455463"/>
                </a:solidFill>
                <a:highlight>
                  <a:srgbClr val="FFFFFF"/>
                </a:highlight>
              </a:rPr>
              <a:t>Textures fit to create ‘neverending’ sky from all directions</a:t>
            </a:r>
          </a:p>
          <a:p>
            <a:pPr indent="-228600" lvl="0" marL="457200">
              <a:spcBef>
                <a:spcPts val="0"/>
              </a:spcBef>
              <a:buClr>
                <a:srgbClr val="455463"/>
              </a:buClr>
            </a:pPr>
            <a:r>
              <a:rPr lang="en">
                <a:solidFill>
                  <a:srgbClr val="455463"/>
                </a:solidFill>
                <a:highlight>
                  <a:srgbClr val="FFFFFF"/>
                </a:highlight>
              </a:rPr>
              <a:t>Rendered behind all game objects and rotates to match orientation of the camera not the position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175" y="3240625"/>
            <a:ext cx="5329823" cy="190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Unity Lighting and Rendering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http://unity3d.com/learn/tutorials/modules/beginner/graphics/lighting-and-rendering?playlist=17102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Unity 5 Lighting Cookbook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http://www.edy.es/dev/docs/unity-5-lighting-cookbook/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Global Illumination in Unity 5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http://blogs.unity3d.com/2014/09/18/global-illumination-in-unity-5/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Geomerics Enlighten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http://www.geomerics.com/enlighten/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 Realtime Lighting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71900" y="1919075"/>
            <a:ext cx="39918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Dynamic lights updated every frame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bounced light! Unrealistic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Standard Lighting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Point Lights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Directional Lights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Spot Lights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Area Lights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Standard Lighting effects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Ambient Lighting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50" y="2124375"/>
            <a:ext cx="3674625" cy="22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Point Lights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Bare light bulb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Rotation has no effect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Light is equal in all directions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Properties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Range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Color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Intensity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262" y="1919075"/>
            <a:ext cx="3530637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Directional Lights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Behaves like the sun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Position is irrelevant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Properties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Color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Intensity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094" y="1859600"/>
            <a:ext cx="3523400" cy="26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Spot Lights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71900" y="1919075"/>
            <a:ext cx="41999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Behaves like a flash light or lights on a car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Rotation and position are both relevant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Properties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Range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Color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Intensity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Spot Angle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898" y="1879425"/>
            <a:ext cx="3651100" cy="27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Effects: Shadows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71900" y="1919075"/>
            <a:ext cx="38064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Types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Hard - efficient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Soft - more convincing, expensive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Strength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Bias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How far the shadow is away from the object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850" y="1919075"/>
            <a:ext cx="4290749" cy="289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Effects: Lens Flares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71900" y="1919075"/>
            <a:ext cx="3858899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effect when looking at a bright light like the sun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Used often on directional lights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100" y="1820541"/>
            <a:ext cx="3858900" cy="31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