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324" r:id="rId2"/>
    <p:sldId id="258" r:id="rId3"/>
    <p:sldId id="259" r:id="rId4"/>
    <p:sldId id="260" r:id="rId5"/>
    <p:sldId id="261" r:id="rId6"/>
    <p:sldId id="262" r:id="rId7"/>
    <p:sldId id="308" r:id="rId8"/>
    <p:sldId id="268" r:id="rId9"/>
    <p:sldId id="271" r:id="rId10"/>
    <p:sldId id="273" r:id="rId11"/>
    <p:sldId id="269" r:id="rId12"/>
    <p:sldId id="275" r:id="rId13"/>
    <p:sldId id="325" r:id="rId14"/>
    <p:sldId id="279" r:id="rId15"/>
    <p:sldId id="280" r:id="rId16"/>
    <p:sldId id="281" r:id="rId17"/>
    <p:sldId id="282" r:id="rId18"/>
    <p:sldId id="310" r:id="rId19"/>
    <p:sldId id="286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321" r:id="rId30"/>
    <p:sldId id="318" r:id="rId31"/>
    <p:sldId id="297" r:id="rId32"/>
    <p:sldId id="311" r:id="rId33"/>
    <p:sldId id="299" r:id="rId34"/>
    <p:sldId id="312" r:id="rId35"/>
    <p:sldId id="300" r:id="rId36"/>
    <p:sldId id="302" r:id="rId37"/>
    <p:sldId id="301" r:id="rId38"/>
    <p:sldId id="313" r:id="rId39"/>
    <p:sldId id="326" r:id="rId40"/>
    <p:sldId id="327" r:id="rId41"/>
    <p:sldId id="314" r:id="rId42"/>
    <p:sldId id="315" r:id="rId43"/>
    <p:sldId id="322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00FF"/>
    <a:srgbClr val="333399"/>
    <a:srgbClr val="CC0066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281" autoAdjust="0"/>
  </p:normalViewPr>
  <p:slideViewPr>
    <p:cSldViewPr>
      <p:cViewPr varScale="1">
        <p:scale>
          <a:sx n="116" d="100"/>
          <a:sy n="116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1T22:32:09.0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2,'0'0'9,"0"0"-9,0 0-7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1T23:32:17.9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365 8 2,'-118'-4'3,"-4"1"-3,-3 2-5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17T23:21:44.71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70 186 16,'8'17'24,"-8"-17"1,5-12-9,-5 12-7,-3-22 0,1 11 0,-6-5-1,8 16 3,-11-12 0,11 12 0,0 0 0,-3 22-1,3-22-2,0 11-1,0-11-2,0 0-2,-4-16 0,4 4-2,-5-2 0,4 0-1,-3 1 1,4 13-1,-4-13 0,4 13 1,0 0 0,0 0 0,11 5-1,-11-5 1,0 0 0,0-14-1,-3 3 1,1-2-1,-5-1 0,1 2 0,6 12 0,-5-11 0,5 11 0,9 15 1,-1 0-1,1 1 0,1 1 0,-1-8-3,3 0-6,-12-9-20,4-20-10,0 5 1,-1-3-3</inkml:trace>
  <inkml:trace contextRef="#ctx0" brushRef="#br0" timeOffset="530">360 17 41,'4'-14'32,"6"8"3,-10 6-2,0 0-26,0 0-2,-1 25-1,-2-2-1,-5 0-1,0-2-1,-2-5-1,10-16 1,-14 8-1,14-8 0,-8-24 1,10 5-1,3-1 1,1 3-1,4 4 0,-1 9-1,2 11-2,-11-7-12,3 19-18,-1 3-2,-9-4 1,2 4 0</inkml:trace>
  <inkml:trace contextRef="#ctx0" brushRef="#br0" timeOffset="967">424 380 38,'0'0'34,"8"18"2,-8-18 0,-9 9-23,7 7-3,-15-10 0,6 10-4,-13-8 0,2 6-2,-7-6-1,-1 1 0,-4-8-2,-2-9-2,-3-4-2,-7-19-19,7 3-15,2 2-1,5 1-1,7 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17T23:24:04.79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266 104 14,'24'-27'33,"-10"-5"2,4 10 2,0 9-17,-15 3-6,3 25-4,-18 6-2,-1 24-3,-15 14-1,-4 21-3,-10 12-2,-7 7-4,3 11-26,-1 3-4,1-6-3,12-6 2</inkml:trace>
  <inkml:trace contextRef="#ctx0" brushRef="#br0" timeOffset="250">616 11 47,'14'-9'36,"-14"9"0,-21 55 0,-15 26-27,-16 23-25,-11 23-16,-19 17-3,1 27 0,-7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17T23:23:50.26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7 827 33,'0'0'33,"18"8"2,-18-8-11,0 0-5,7 14-5,-7-14-4,-8 18-2,0-2-3,5 15-2,-3 3 0,4 12-1,-2 1 0,5 9 0,-2-3 1,6 0 1,-2-10-1,6-4 1,-2-12-1,7-8 1,1-21-2,5-16 0,3-24 0,5-19-1,3-25 0,6-17 1,5-19-1,7-13 0,6-6 0,6 1-1,9 6 1,12 14-1,5 23-1,-4 20-4,0 43-16,-21 15-17,-6 28-3,-10 16-1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0-11T04:23:11.67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7 827 33,'0'0'33,"18"8"2,-18-8-11,0 0-5,7 14-5,-7-14-4,-8 18-2,0-2-3,5 15-2,-3 3 0,4 12-1,-2 1 0,5 9 0,-2-3 1,6 0 1,-2-10-1,6-4 1,-2-12-1,7-8 1,1-21-2,5-16 0,3-24 0,5-19-1,3-25 0,6-17 1,5-19-1,7-13 0,6-6 0,6 1-1,9 6 1,12 14-1,5 23-1,-4 20-4,0 43-16,-21 15-17,-6 28-3,-10 16-1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0-11T04:23:15.25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7 828 33,'0'0'33,"18"8"2,-18-8-11,0 0-5,7 14-5,-7-14-4,-8 18-2,0-1-3,5 14-2,-3 2 0,4 14-1,-2 0 0,5 9 0,-2-3 1,6 0 1,-2-10-1,6-4 1,-2-12-1,7-8 1,1-21-2,5-17 0,3-22 0,5-20-1,3-25 0,6-17 1,5-20-1,7-12 0,6-6 0,6 1-1,9 6 1,12 14-1,5 22-1,-4 21-4,0 43-16,-21 15-17,-6 28-3,-10 16-1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10-11T04:23:19.04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7 828 33,'0'0'33,"18"8"2,-18-8-11,0 0-5,7 14-5,-7-14-4,-8 18-2,0-1-3,5 14-2,-3 2 0,4 14-1,-2 0 0,5 9 0,-2-3 1,6 0 1,-2-10-1,6-4 1,-2-12-1,7-8 1,1-21-2,5-17 0,3-22 0,5-20-1,3-25 0,6-17 1,5-20-1,7-12 0,6-6 0,6 1-1,9 6 1,12 14-1,5 22-1,-4 21-4,0 43-16,-21 15-17,-6 28-3,-10 16-1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D412-5C4E-4ED6-816C-06976773B5C5}" type="slidenum">
              <a:rPr lang="en-US"/>
              <a:pPr/>
              <a:t>16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Cost of ties in part of the concept.</a:t>
            </a:r>
          </a:p>
        </p:txBody>
      </p:sp>
    </p:spTree>
    <p:extLst>
      <p:ext uri="{BB962C8B-B14F-4D97-AF65-F5344CB8AC3E}">
        <p14:creationId xmlns:p14="http://schemas.microsoft.com/office/powerpoint/2010/main" val="3817329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 the “coalitions” structure of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E9EEE-668C-4E1C-A90C-A14F211B35C5}" type="slidenum">
              <a:rPr lang="en-GB"/>
              <a:pPr/>
              <a:t>23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6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112D4B-2414-4424-98CB-E0C8F8DAA78E}" type="slidenum">
              <a:rPr lang="en-GB"/>
              <a:pPr/>
              <a:t>24</a:t>
            </a:fld>
            <a:endParaRPr lang="en-GB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9" y="4559663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Very different data sets, same threshold sort of thing</a:t>
            </a:r>
          </a:p>
        </p:txBody>
      </p:sp>
    </p:spTree>
    <p:extLst>
      <p:ext uri="{BB962C8B-B14F-4D97-AF65-F5344CB8AC3E}">
        <p14:creationId xmlns:p14="http://schemas.microsoft.com/office/powerpoint/2010/main" val="198599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AA891D-95B4-4316-A19F-93F05E8B60DB}" type="slidenum">
              <a:rPr lang="en-GB"/>
              <a:pPr/>
              <a:t>27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9" y="4559663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Going to a party/protest</a:t>
            </a:r>
          </a:p>
          <a:p>
            <a:r>
              <a:rPr lang="en-US"/>
              <a:t>Believing a rumor</a:t>
            </a:r>
          </a:p>
        </p:txBody>
      </p:sp>
    </p:spTree>
    <p:extLst>
      <p:ext uri="{BB962C8B-B14F-4D97-AF65-F5344CB8AC3E}">
        <p14:creationId xmlns:p14="http://schemas.microsoft.com/office/powerpoint/2010/main" val="4223022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CEFF4-0E3E-4540-9E7A-18763360E999}" type="slidenum">
              <a:rPr lang="en-US"/>
              <a:pPr/>
              <a:t>31</a:t>
            </a:fld>
            <a:endParaRPr lang="en-US"/>
          </a:p>
        </p:txBody>
      </p:sp>
      <p:sp>
        <p:nvSpPr>
          <p:cNvPr id="113357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35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1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67" tIns="47534" rIns="95067" bIns="4753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7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7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Ki</a:t>
            </a:r>
            <a:r>
              <a:rPr lang="en-US" dirty="0" smtClean="0"/>
              <a:t> and </a:t>
            </a:r>
            <a:r>
              <a:rPr lang="en-US" dirty="0" err="1" smtClean="0"/>
              <a:t>Kj</a:t>
            </a:r>
            <a:r>
              <a:rPr lang="en-US" dirty="0" smtClean="0"/>
              <a:t> are degrees of vertices</a:t>
            </a:r>
          </a:p>
          <a:p>
            <a:pPr eaLnBrk="1" hangingPunct="1"/>
            <a:r>
              <a:rPr lang="en-US" dirty="0" smtClean="0"/>
              <a:t>And m is the total number of edges in the network</a:t>
            </a:r>
          </a:p>
          <a:p>
            <a:pPr eaLnBrk="1" hangingPunct="1"/>
            <a:r>
              <a:rPr lang="en-US" dirty="0" err="1" smtClean="0"/>
              <a:t>Aij</a:t>
            </a:r>
            <a:r>
              <a:rPr lang="en-US" dirty="0" smtClean="0"/>
              <a:t> = adjacency matrix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Q can be +</a:t>
            </a:r>
            <a:r>
              <a:rPr lang="en-US" dirty="0" err="1" smtClean="0"/>
              <a:t>ve</a:t>
            </a:r>
            <a:r>
              <a:rPr lang="en-US" dirty="0" smtClean="0"/>
              <a:t> or –</a:t>
            </a:r>
            <a:r>
              <a:rPr lang="en-US" dirty="0" err="1" smtClean="0"/>
              <a:t>ve</a:t>
            </a:r>
            <a:endParaRPr lang="en-US" dirty="0" smtClean="0"/>
          </a:p>
          <a:p>
            <a:pPr eaLnBrk="1" hangingPunct="1"/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 values means presence of community structure</a:t>
            </a:r>
          </a:p>
        </p:txBody>
      </p:sp>
    </p:spTree>
    <p:extLst>
      <p:ext uri="{BB962C8B-B14F-4D97-AF65-F5344CB8AC3E}">
        <p14:creationId xmlns:p14="http://schemas.microsoft.com/office/powerpoint/2010/main" val="2714119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0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IT DIRECTED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3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ADBF-0DBB-4629-B551-BFD38B05C307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7E-1EFC-4BAF-80FD-0B67F123B833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0D69-CD4D-4414-87FD-37E16A6B1F3A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A105AC8A-DBDC-4AD6-BE1C-127A4560A0E5}" type="datetime1">
              <a:rPr lang="en-US" smtClean="0"/>
              <a:t>2/2/2016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Jure Leskovec, Stanford CS224W: Social and Information Network Analysis, http://cs224w.stanford.edu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228-6189-4199-9EC4-A6071BFDF3E6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2B32-900D-4E5A-AC67-F044E913EE2D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F85-3714-44E3-8656-A94C4EC91369}" type="datetime1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0E79-7895-41F3-9CCF-B9B23111CF32}" type="datetime1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19E-5223-4C29-98B2-32C9172E5153}" type="datetime1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42E-6A1C-4597-B3FC-876EB8D93231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08C650F-9231-49B8-BEAD-97F887B1F29F}" type="datetime1">
              <a:rPr lang="en-US" smtClean="0"/>
              <a:t>2/2/2016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26C6791F-8DC9-4706-94C6-3AAAAE5A6F39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37.png"/><Relationship Id="rId7" Type="http://schemas.openxmlformats.org/officeDocument/2006/relationships/image" Target="../media/image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customXml" Target="../ink/ink8.xml"/><Relationship Id="rId5" Type="http://schemas.openxmlformats.org/officeDocument/2006/relationships/image" Target="../media/image6.emf"/><Relationship Id="rId10" Type="http://schemas.openxmlformats.org/officeDocument/2006/relationships/image" Target="../media/image8.emf"/><Relationship Id="rId4" Type="http://schemas.openxmlformats.org/officeDocument/2006/relationships/customXml" Target="../ink/ink4.xml"/><Relationship Id="rId9" Type="http://schemas.openxmlformats.org/officeDocument/2006/relationships/customXml" Target="../ink/ink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286000"/>
            <a:ext cx="84201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3</a:t>
            </a:r>
            <a:br>
              <a:rPr lang="en-US" dirty="0" smtClean="0"/>
            </a:br>
            <a:r>
              <a:rPr lang="en-US" dirty="0" smtClean="0"/>
              <a:t>Strength </a:t>
            </a:r>
            <a:r>
              <a:rPr lang="en-US" dirty="0"/>
              <a:t>of Weak </a:t>
            </a:r>
            <a:r>
              <a:rPr lang="en-US" dirty="0" smtClean="0"/>
              <a:t>Ties and Modular Structure (Communities)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81600"/>
            <a:ext cx="8077200" cy="1499616"/>
          </a:xfrm>
        </p:spPr>
        <p:txBody>
          <a:bodyPr/>
          <a:lstStyle/>
          <a:p>
            <a:r>
              <a:rPr lang="en-US" dirty="0" smtClean="0"/>
              <a:t>Srinivasan </a:t>
            </a:r>
            <a:r>
              <a:rPr lang="en-US" dirty="0" err="1" smtClean="0"/>
              <a:t>Parthasarathy</a:t>
            </a:r>
            <a:endParaRPr lang="en-US" dirty="0" smtClean="0"/>
          </a:p>
          <a:p>
            <a:r>
              <a:rPr lang="en-US" dirty="0" smtClean="0"/>
              <a:t>Adapted and Extended Slides from Ymir </a:t>
            </a:r>
            <a:r>
              <a:rPr lang="en-US" dirty="0" err="1" smtClean="0"/>
              <a:t>Vigfusson</a:t>
            </a:r>
            <a:r>
              <a:rPr lang="en-US" dirty="0" smtClean="0"/>
              <a:t> and Jure </a:t>
            </a:r>
            <a:r>
              <a:rPr lang="en-US" dirty="0" err="1" smtClean="0"/>
              <a:t>Leskovec</a:t>
            </a:r>
            <a:endParaRPr lang="en-US" dirty="0" smtClean="0"/>
          </a:p>
          <a:p>
            <a:r>
              <a:rPr lang="en-US" dirty="0" smtClean="0"/>
              <a:t>Who in turn adapted it from several others (details in individual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</a:t>
            </a:r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799"/>
            <a:ext cx="8534400" cy="12954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Edges strength is labeled based on </a:t>
            </a:r>
            <a:r>
              <a:rPr lang="en-US" b="1" dirty="0" err="1" smtClean="0">
                <a:solidFill>
                  <a:schemeClr val="accent3"/>
                </a:solidFill>
              </a:rPr>
              <a:t>betweenness</a:t>
            </a:r>
            <a:r>
              <a:rPr lang="en-US" b="1" dirty="0" smtClean="0">
                <a:solidFill>
                  <a:schemeClr val="accent3"/>
                </a:solidFill>
              </a:rPr>
              <a:t> centrality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(number of shortest paths passing through an edge)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3EA-752E-458D-B204-6BE330457C32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760" y="1613277"/>
            <a:ext cx="5143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05000" y="15240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35828" y="1219200"/>
            <a:ext cx="2270760" cy="975360"/>
            <a:chOff x="6088632" y="2606040"/>
            <a:chExt cx="2270760" cy="975360"/>
          </a:xfrm>
        </p:grpSpPr>
        <p:cxnSp>
          <p:nvCxnSpPr>
            <p:cNvPr id="22" name="Straight Arrow Connector 21"/>
            <p:cNvCxnSpPr>
              <a:stCxn id="40" idx="5"/>
              <a:endCxn id="29" idx="1"/>
            </p:cNvCxnSpPr>
            <p:nvPr/>
          </p:nvCxnSpPr>
          <p:spPr>
            <a:xfrm>
              <a:off x="6701930" y="2762138"/>
              <a:ext cx="304772" cy="25697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9" idx="6"/>
              <a:endCxn id="37" idx="2"/>
            </p:cNvCxnSpPr>
            <p:nvPr/>
          </p:nvCxnSpPr>
          <p:spPr>
            <a:xfrm>
              <a:off x="7162800" y="3083768"/>
              <a:ext cx="327912" cy="1013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0" idx="4"/>
              <a:endCxn id="41" idx="0"/>
            </p:cNvCxnSpPr>
            <p:nvPr/>
          </p:nvCxnSpPr>
          <p:spPr>
            <a:xfrm flipH="1">
              <a:off x="6561072" y="2788920"/>
              <a:ext cx="76200" cy="6096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41" idx="1"/>
              <a:endCxn id="30" idx="5"/>
            </p:cNvCxnSpPr>
            <p:nvPr/>
          </p:nvCxnSpPr>
          <p:spPr>
            <a:xfrm flipH="1" flipV="1">
              <a:off x="6244730" y="3234111"/>
              <a:ext cx="251684" cy="191191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0" idx="3"/>
              <a:endCxn id="30" idx="7"/>
            </p:cNvCxnSpPr>
            <p:nvPr/>
          </p:nvCxnSpPr>
          <p:spPr>
            <a:xfrm flipH="1">
              <a:off x="6244730" y="2762138"/>
              <a:ext cx="327884" cy="34265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9" idx="3"/>
              <a:endCxn id="41" idx="7"/>
            </p:cNvCxnSpPr>
            <p:nvPr/>
          </p:nvCxnSpPr>
          <p:spPr>
            <a:xfrm flipH="1">
              <a:off x="6625730" y="3148426"/>
              <a:ext cx="380972" cy="276876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0" idx="6"/>
              <a:endCxn id="29" idx="2"/>
            </p:cNvCxnSpPr>
            <p:nvPr/>
          </p:nvCxnSpPr>
          <p:spPr>
            <a:xfrm flipV="1">
              <a:off x="6271512" y="3083768"/>
              <a:ext cx="708408" cy="8568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979920" y="299232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088632" y="307801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31" name="Straight Arrow Connector 30"/>
            <p:cNvCxnSpPr>
              <a:stCxn id="36" idx="6"/>
              <a:endCxn id="38" idx="2"/>
            </p:cNvCxnSpPr>
            <p:nvPr/>
          </p:nvCxnSpPr>
          <p:spPr>
            <a:xfrm>
              <a:off x="7897166" y="2773680"/>
              <a:ext cx="279346" cy="121453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7" idx="0"/>
              <a:endCxn id="36" idx="3"/>
            </p:cNvCxnSpPr>
            <p:nvPr/>
          </p:nvCxnSpPr>
          <p:spPr>
            <a:xfrm flipV="1">
              <a:off x="7582152" y="2838338"/>
              <a:ext cx="158916" cy="25538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7" idx="6"/>
              <a:endCxn id="39" idx="2"/>
            </p:cNvCxnSpPr>
            <p:nvPr/>
          </p:nvCxnSpPr>
          <p:spPr>
            <a:xfrm>
              <a:off x="7673592" y="3185160"/>
              <a:ext cx="426720" cy="212893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6" idx="4"/>
              <a:endCxn id="39" idx="1"/>
            </p:cNvCxnSpPr>
            <p:nvPr/>
          </p:nvCxnSpPr>
          <p:spPr>
            <a:xfrm>
              <a:off x="7805726" y="2865120"/>
              <a:ext cx="321368" cy="46827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9" idx="0"/>
              <a:endCxn id="38" idx="4"/>
            </p:cNvCxnSpPr>
            <p:nvPr/>
          </p:nvCxnSpPr>
          <p:spPr>
            <a:xfrm flipV="1">
              <a:off x="8191752" y="2986573"/>
              <a:ext cx="76200" cy="32004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714286" y="26822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490712" y="30937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176512" y="280369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100312" y="330661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545832" y="26060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469632" y="33985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557327" y="2222474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b=16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909347" y="1798320"/>
            <a:ext cx="64605" cy="457909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256809" y="2385501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b=7.5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8512059" y="1993519"/>
            <a:ext cx="64605" cy="457909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Overlap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CCDD-C066-4A34-B321-7005E824B5AD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1371600"/>
            <a:ext cx="4914900" cy="4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95400"/>
            <a:ext cx="3886200" cy="5257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Measure of tie strength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Does this look familiar?</a:t>
            </a:r>
          </a:p>
          <a:p>
            <a:endParaRPr lang="en-US" sz="2400" dirty="0"/>
          </a:p>
          <a:p>
            <a:r>
              <a:rPr lang="en-US" sz="2400" dirty="0" err="1" smtClean="0"/>
              <a:t>Jaccard</a:t>
            </a:r>
            <a:r>
              <a:rPr lang="en-US" sz="2400" dirty="0" smtClean="0"/>
              <a:t> Similarity </a:t>
            </a:r>
          </a:p>
          <a:p>
            <a:endParaRPr lang="en-US" sz="2400" dirty="0"/>
          </a:p>
          <a:p>
            <a:r>
              <a:rPr lang="en-US" sz="2400" dirty="0" smtClean="0"/>
              <a:t>Can estimate efficiently</a:t>
            </a:r>
          </a:p>
          <a:p>
            <a:endParaRPr lang="en-US" sz="2400" dirty="0"/>
          </a:p>
          <a:p>
            <a:pPr lvl="1"/>
            <a:r>
              <a:rPr lang="en-US" sz="2000" dirty="0" smtClean="0"/>
              <a:t>Using </a:t>
            </a:r>
            <a:r>
              <a:rPr lang="en-US" sz="2000" dirty="0" err="1" smtClean="0"/>
              <a:t>MinHash</a:t>
            </a:r>
            <a:r>
              <a:rPr lang="en-US" sz="2000" dirty="0" smtClean="0"/>
              <a:t> Procedure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25090"/>
              </p:ext>
            </p:extLst>
          </p:nvPr>
        </p:nvGraphicFramePr>
        <p:xfrm>
          <a:off x="381000" y="1905000"/>
          <a:ext cx="372035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2108200" imgH="215900" progId="Equation.3">
                  <p:embed/>
                </p:oleObj>
              </mc:Choice>
              <mc:Fallback>
                <p:oleObj name="Equation" r:id="rId4" imgW="210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905000"/>
                        <a:ext cx="3720353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7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Removal by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969907"/>
            <a:ext cx="8229600" cy="1735693"/>
          </a:xfrm>
        </p:spPr>
        <p:txBody>
          <a:bodyPr>
            <a:normAutofit/>
          </a:bodyPr>
          <a:lstStyle/>
          <a:p>
            <a:r>
              <a:rPr lang="en-US" dirty="0" smtClean="0"/>
              <a:t>Removing links based on </a:t>
            </a:r>
            <a:r>
              <a:rPr lang="en-US" b="1" dirty="0" smtClean="0">
                <a:solidFill>
                  <a:schemeClr val="accent4"/>
                </a:solidFill>
              </a:rPr>
              <a:t>overlap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 to high</a:t>
            </a:r>
          </a:p>
          <a:p>
            <a:pPr lvl="1"/>
            <a:r>
              <a:rPr lang="en-US" dirty="0" smtClean="0"/>
              <a:t>High to 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D4B7-1CF0-4020-BB76-A7CD2BF66C46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219200"/>
            <a:ext cx="63627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4820" y="4600575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Fraction of removed links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75089" y="2780372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Size of largest component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>
            <a:stCxn id="37" idx="1"/>
          </p:cNvCxnSpPr>
          <p:nvPr/>
        </p:nvCxnSpPr>
        <p:spPr>
          <a:xfrm>
            <a:off x="7658100" y="5409713"/>
            <a:ext cx="342900" cy="2922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43800" y="5105400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5105400"/>
            <a:ext cx="1524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0" y="51054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96200" y="5029200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600" y="5181600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7600" y="5143500"/>
            <a:ext cx="381000" cy="51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534400" y="5119829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34400" y="5119829"/>
            <a:ext cx="1524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10600" y="5119829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86800" y="5043629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458200" y="5196029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8458200" y="5157929"/>
            <a:ext cx="381000" cy="51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001000" y="5778124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01000" y="5778124"/>
            <a:ext cx="1524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77200" y="5778124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53400" y="5701924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24800" y="5854324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924800" y="5816224"/>
            <a:ext cx="381000" cy="51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7" idx="0"/>
            <a:endCxn id="38" idx="2"/>
          </p:cNvCxnSpPr>
          <p:nvPr/>
        </p:nvCxnSpPr>
        <p:spPr>
          <a:xfrm>
            <a:off x="7924356" y="5181600"/>
            <a:ext cx="459299" cy="13076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382000" y="5423276"/>
            <a:ext cx="152400" cy="27864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63479" y="5272229"/>
            <a:ext cx="533400" cy="6177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9" idx="0"/>
            <a:endCxn id="38" idx="1"/>
          </p:cNvCxnSpPr>
          <p:nvPr/>
        </p:nvCxnSpPr>
        <p:spPr>
          <a:xfrm flipV="1">
            <a:off x="8396435" y="5422789"/>
            <a:ext cx="252265" cy="4446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7391400" y="4953000"/>
            <a:ext cx="533400" cy="457200"/>
          </a:xfrm>
          <a:prstGeom prst="cloud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8382000" y="4966076"/>
            <a:ext cx="533400" cy="457200"/>
          </a:xfrm>
          <a:prstGeom prst="cloud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Cloud 38"/>
          <p:cNvSpPr/>
          <p:nvPr/>
        </p:nvSpPr>
        <p:spPr>
          <a:xfrm>
            <a:off x="7863479" y="5638800"/>
            <a:ext cx="533400" cy="457200"/>
          </a:xfrm>
          <a:prstGeom prst="cloud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076790" y="6120825"/>
            <a:ext cx="221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Conceptual picture 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of network structure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04318" y="1451745"/>
            <a:ext cx="1564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disconnects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network sooner</a:t>
            </a:r>
          </a:p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Satuluri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Parthasarathy,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Ruan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2011]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57347" y="3657600"/>
            <a:ext cx="609600" cy="685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1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Other Measures of Tie Strength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95400"/>
                <a:ext cx="8458200" cy="5334000"/>
              </a:xfrm>
            </p:spPr>
            <p:txBody>
              <a:bodyPr/>
              <a:lstStyle/>
              <a:p>
                <a:pPr marL="118872" indent="0">
                  <a:buNone/>
                </a:pP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000" b="1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Similarity from adjacency relationships</a:t>
                </a:r>
              </a:p>
              <a:p>
                <a:pPr lvl="1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Distance between neighbor list: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𝑖𝑘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Neighborhood overlap: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Γ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Correlation coefficient of adjacency list: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95400"/>
                <a:ext cx="8458200" cy="5334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2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Small Detour:</a:t>
            </a:r>
            <a:r>
              <a:rPr lang="en-US" dirty="0" smtClean="0"/>
              <a:t> Structural Holes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67B-B87B-451A-A1C8-EE2A7618D8F7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86531" y="0"/>
            <a:ext cx="1057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[Ron Burt]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1600200"/>
            <a:ext cx="6505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352D-B625-4349-BAEE-8A4F3F7E2BBE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447800"/>
            <a:ext cx="3533775" cy="3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896" y="1295400"/>
            <a:ext cx="41196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38225" y="5410200"/>
            <a:ext cx="230704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Major  structural holes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7467" y="5410200"/>
            <a:ext cx="260359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Spanning structural holes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" y="59830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Structural Holes provide ego with access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to novel information, power, freedom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Structural Holes: Network Constraint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The “network constraint” measure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[Burt]:</a:t>
            </a:r>
          </a:p>
          <a:p>
            <a:pPr lvl="1"/>
            <a:r>
              <a:rPr lang="en-US" b="1" dirty="0"/>
              <a:t>To what extent are person’s </a:t>
            </a:r>
            <a:r>
              <a:rPr lang="en-US" b="1" dirty="0" smtClean="0"/>
              <a:t>contacts </a:t>
            </a:r>
            <a:r>
              <a:rPr lang="en-US" b="1" dirty="0"/>
              <a:t>redundant</a:t>
            </a:r>
          </a:p>
          <a:p>
            <a:pPr lvl="2"/>
            <a:endParaRPr lang="en-US" dirty="0" smtClean="0">
              <a:solidFill>
                <a:schemeClr val="accent2"/>
              </a:solidFill>
            </a:endParaRPr>
          </a:p>
          <a:p>
            <a:pPr lvl="2"/>
            <a:endParaRPr lang="en-US" dirty="0">
              <a:solidFill>
                <a:schemeClr val="accent2"/>
              </a:solidFill>
            </a:endParaRPr>
          </a:p>
          <a:p>
            <a:pPr lvl="2"/>
            <a:endParaRPr lang="en-US" dirty="0" smtClean="0">
              <a:solidFill>
                <a:schemeClr val="accent2"/>
              </a:solidFill>
            </a:endParaRPr>
          </a:p>
          <a:p>
            <a:pPr lvl="3"/>
            <a:endParaRPr lang="en-US" dirty="0" smtClean="0">
              <a:solidFill>
                <a:schemeClr val="accent2"/>
              </a:solidFill>
            </a:endParaRPr>
          </a:p>
          <a:p>
            <a:pPr lvl="2"/>
            <a:r>
              <a:rPr lang="en-US" b="1" dirty="0" smtClean="0">
                <a:solidFill>
                  <a:schemeClr val="accent2"/>
                </a:solidFill>
              </a:rPr>
              <a:t>Low</a:t>
            </a:r>
            <a:r>
              <a:rPr lang="en-US" dirty="0"/>
              <a:t>: disconnected contacts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High</a:t>
            </a:r>
            <a:r>
              <a:rPr lang="en-US" dirty="0"/>
              <a:t>:  contacts that are </a:t>
            </a:r>
            <a:br>
              <a:rPr lang="en-US" dirty="0"/>
            </a:br>
            <a:r>
              <a:rPr lang="en-US" dirty="0" smtClean="0"/>
              <a:t>close </a:t>
            </a:r>
            <a:r>
              <a:rPr lang="en-US" dirty="0"/>
              <a:t>or strongly tied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536-11DA-4540-88B3-DA06713D640C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94028"/>
              </p:ext>
            </p:extLst>
          </p:nvPr>
        </p:nvGraphicFramePr>
        <p:xfrm>
          <a:off x="838200" y="5337175"/>
          <a:ext cx="53244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6" name="Equation" r:id="rId4" imgW="2311200" imgH="482400" progId="Equation.3">
                  <p:embed/>
                </p:oleObj>
              </mc:Choice>
              <mc:Fallback>
                <p:oleObj name="Equation" r:id="rId4" imgW="2311200" imgH="4824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7175"/>
                        <a:ext cx="5324475" cy="1063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6700346" y="3872481"/>
            <a:ext cx="975360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675706" y="3872481"/>
            <a:ext cx="0" cy="62331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7675706" y="3874068"/>
            <a:ext cx="1086807" cy="366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 flipV="1">
            <a:off x="7675704" y="2910839"/>
            <a:ext cx="1" cy="96164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 flipV="1">
            <a:off x="7732224" y="2912642"/>
            <a:ext cx="968336" cy="9980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447106" y="349148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 err="1">
                <a:latin typeface="Times New Roman" pitchFamily="18" charset="0"/>
              </a:rPr>
              <a:t>i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606688" y="395791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j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751906" y="253609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</a:rPr>
              <a:t>k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7543313" y="37735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7541725" y="277368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6563186" y="373532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7751906" y="38100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15</a:t>
            </a:r>
            <a:r>
              <a:rPr lang="en-US" i="1" dirty="0" smtClean="0">
                <a:latin typeface="Times New Roman" pitchFamily="18" charset="0"/>
              </a:rPr>
              <a:t>=¼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8087358" y="2983468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25</a:t>
            </a:r>
            <a:r>
              <a:rPr lang="en-US" i="1" dirty="0" smtClean="0">
                <a:latin typeface="Times New Roman" pitchFamily="18" charset="0"/>
              </a:rPr>
              <a:t>=½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913706" y="3135868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12</a:t>
            </a:r>
            <a:r>
              <a:rPr lang="en-US" i="1" dirty="0" smtClean="0">
                <a:latin typeface="Times New Roman" pitchFamily="18" charset="0"/>
              </a:rPr>
              <a:t>=¼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6347090"/>
            <a:ext cx="5302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uv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… prop. of u’s “energy” invested in relationship with v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392862" y="4673600"/>
            <a:ext cx="2751138" cy="1803400"/>
            <a:chOff x="2442" y="2421"/>
            <a:chExt cx="1733" cy="1136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2442" y="2421"/>
              <a:ext cx="173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p</a:t>
              </a:r>
              <a:endParaRPr lang="en-US" sz="16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    1   2   3   4   5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1 .00 .25 .25 .25 .25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2 .50 .00 .00 .00 .50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3 1.0 .00 .00 .00 .00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4 .50 .00 .00 .00 .50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5 .33 .33 .00 .33 .00</a:t>
              </a: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620" y="2759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2620" y="2735"/>
              <a:ext cx="15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7768430" y="3954092"/>
            <a:ext cx="932129" cy="5623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8563400" y="37735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2133600" y="258492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baseline="-25000" dirty="0" err="1" smtClean="0">
                <a:latin typeface="Arial" pitchFamily="34" charset="0"/>
                <a:cs typeface="Arial" pitchFamily="34" charset="0"/>
              </a:rPr>
              <a:t>ik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 flipV="1">
            <a:off x="1996440" y="2512292"/>
            <a:ext cx="1051560" cy="1005160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1981199" y="3517453"/>
            <a:ext cx="1804091" cy="23199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flipV="1">
            <a:off x="1996440" y="3030452"/>
            <a:ext cx="1051560" cy="498600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>
            <a:off x="1996440" y="3547173"/>
            <a:ext cx="1051560" cy="430467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H="1">
            <a:off x="3139440" y="3654613"/>
            <a:ext cx="518160" cy="323027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H="1" flipV="1">
            <a:off x="3216729" y="3069175"/>
            <a:ext cx="467925" cy="371640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 rot="6416087" flipH="1">
            <a:off x="3142298" y="2510176"/>
            <a:ext cx="664845" cy="903392"/>
          </a:xfrm>
          <a:custGeom>
            <a:avLst/>
            <a:gdLst>
              <a:gd name="T0" fmla="*/ 0 w 456"/>
              <a:gd name="T1" fmla="*/ 0 h 624"/>
              <a:gd name="T2" fmla="*/ 384 w 456"/>
              <a:gd name="T3" fmla="*/ 288 h 624"/>
              <a:gd name="T4" fmla="*/ 432 w 45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6" h="624">
                <a:moveTo>
                  <a:pt x="0" y="0"/>
                </a:moveTo>
                <a:cubicBezTo>
                  <a:pt x="156" y="92"/>
                  <a:pt x="312" y="184"/>
                  <a:pt x="384" y="288"/>
                </a:cubicBezTo>
                <a:cubicBezTo>
                  <a:pt x="456" y="392"/>
                  <a:pt x="424" y="568"/>
                  <a:pt x="432" y="624"/>
                </a:cubicBezTo>
              </a:path>
            </a:pathLst>
          </a:custGeom>
          <a:noFill/>
          <a:ln w="28575" cap="sq" cmpd="sng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2819400" y="3166174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baseline="-25000" dirty="0" err="1">
                <a:latin typeface="Arial" pitchFamily="34" charset="0"/>
                <a:cs typeface="Arial" pitchFamily="34" charset="0"/>
              </a:rPr>
              <a:t>ij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23"/>
          <p:cNvSpPr>
            <a:spLocks noChangeArrowheads="1"/>
          </p:cNvSpPr>
          <p:nvPr/>
        </p:nvSpPr>
        <p:spPr bwMode="auto">
          <a:xfrm>
            <a:off x="1859280" y="338029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3648131" y="34137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23"/>
          <p:cNvSpPr>
            <a:spLocks noChangeArrowheads="1"/>
          </p:cNvSpPr>
          <p:nvPr/>
        </p:nvSpPr>
        <p:spPr bwMode="auto">
          <a:xfrm>
            <a:off x="2949075" y="384048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23"/>
          <p:cNvSpPr>
            <a:spLocks noChangeArrowheads="1"/>
          </p:cNvSpPr>
          <p:nvPr/>
        </p:nvSpPr>
        <p:spPr bwMode="auto">
          <a:xfrm>
            <a:off x="2928695" y="23751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auto">
          <a:xfrm>
            <a:off x="3002280" y="287009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4572000" y="250075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baseline="-25000" dirty="0" err="1" smtClean="0">
                <a:latin typeface="Arial" pitchFamily="34" charset="0"/>
                <a:cs typeface="Arial" pitchFamily="34" charset="0"/>
              </a:rPr>
              <a:t>uv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=1/d</a:t>
            </a:r>
            <a:r>
              <a:rPr lang="en-US" sz="1800" b="1" baseline="-25000" dirty="0" smtClean="0">
                <a:latin typeface="Arial" pitchFamily="34" charset="0"/>
                <a:cs typeface="Arial" pitchFamily="34" charset="0"/>
              </a:rPr>
              <a:t>u</a:t>
            </a:r>
            <a:endParaRPr lang="en-US" sz="1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551156" y="437388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08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  <p:bldP spid="4106" grpId="0" animBg="1"/>
      <p:bldP spid="4108" grpId="0" animBg="1"/>
      <p:bldP spid="4109" grpId="0" animBg="1"/>
      <p:bldP spid="4111" grpId="0"/>
      <p:bldP spid="4112" grpId="0"/>
      <p:bldP spid="4113" grpId="0"/>
      <p:bldP spid="4115" grpId="0" animBg="1"/>
      <p:bldP spid="4118" grpId="0" animBg="1"/>
      <p:bldP spid="4119" grpId="0" animBg="1"/>
      <p:bldP spid="4120" grpId="0"/>
      <p:bldP spid="4121" grpId="0"/>
      <p:bldP spid="4122" grpId="0"/>
      <p:bldP spid="34" grpId="0" animBg="1"/>
      <p:bldP spid="4116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Robert vs. James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029199"/>
            <a:ext cx="8686800" cy="152400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Network constraint:</a:t>
            </a:r>
          </a:p>
          <a:p>
            <a:pPr lvl="1"/>
            <a:r>
              <a:rPr lang="en-US" dirty="0" smtClean="0"/>
              <a:t>James: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dirty="0" smtClean="0"/>
              <a:t>=0.309      (candidate </a:t>
            </a:r>
            <a:r>
              <a:rPr lang="en-US" smtClean="0"/>
              <a:t>for spanning)    </a:t>
            </a:r>
            <a:endParaRPr lang="en-US" dirty="0" smtClean="0"/>
          </a:p>
          <a:p>
            <a:pPr lvl="1"/>
            <a:r>
              <a:rPr lang="en-US" dirty="0" smtClean="0"/>
              <a:t>Robert: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</a:t>
            </a:r>
            <a:r>
              <a:rPr lang="en-US" dirty="0" smtClean="0"/>
              <a:t>=0.148    (mod degree, low NC – spans communities)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708D-0FEA-4DD9-8E84-AD50E9071104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66232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6"/>
          <p:cNvSpPr txBox="1">
            <a:spLocks/>
          </p:cNvSpPr>
          <p:nvPr/>
        </p:nvSpPr>
        <p:spPr>
          <a:xfrm>
            <a:off x="5562600" y="1828800"/>
            <a:ext cx="35052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Constraint: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 what extent are person’s contacts redundant</a:t>
            </a:r>
          </a:p>
          <a:p>
            <a:pPr marL="539496" lvl="1" indent="-228600">
              <a:spcBef>
                <a:spcPct val="2000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Low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disconnected contacts</a:t>
            </a:r>
          </a:p>
          <a:p>
            <a:pPr marL="539496" lvl="1" indent="-228600">
              <a:spcBef>
                <a:spcPct val="2000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High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 contacts that are close or strongly tied</a:t>
            </a:r>
          </a:p>
        </p:txBody>
      </p:sp>
    </p:spTree>
    <p:extLst>
      <p:ext uri="{BB962C8B-B14F-4D97-AF65-F5344CB8AC3E}">
        <p14:creationId xmlns:p14="http://schemas.microsoft.com/office/powerpoint/2010/main" val="34882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Communities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0E79-7895-41F3-9CCF-B9B23111CF32}" type="datetime1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Networks of </a:t>
            </a:r>
            <a:r>
              <a:rPr lang="en-US" b="1" dirty="0" smtClean="0">
                <a:solidFill>
                  <a:schemeClr val="accent3"/>
                </a:solidFill>
              </a:rPr>
              <a:t>tightly connected groups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Network communities:</a:t>
            </a:r>
          </a:p>
          <a:p>
            <a:pPr lvl="1"/>
            <a:r>
              <a:rPr lang="en-US" dirty="0" smtClean="0"/>
              <a:t>Sets of nodes with </a:t>
            </a:r>
            <a:r>
              <a:rPr lang="en-US" b="1" dirty="0" smtClean="0">
                <a:solidFill>
                  <a:schemeClr val="accent4"/>
                </a:solidFill>
              </a:rPr>
              <a:t>lots</a:t>
            </a:r>
            <a:r>
              <a:rPr lang="en-US" dirty="0" smtClean="0"/>
              <a:t> of connections </a:t>
            </a:r>
            <a:r>
              <a:rPr lang="en-US" b="1" dirty="0" smtClean="0">
                <a:solidFill>
                  <a:schemeClr val="accent4"/>
                </a:solidFill>
              </a:rPr>
              <a:t>inside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2"/>
                </a:solidFill>
              </a:rPr>
              <a:t>few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chemeClr val="accent2"/>
                </a:solidFill>
              </a:rPr>
              <a:t>outside</a:t>
            </a:r>
            <a:r>
              <a:rPr lang="en-US" dirty="0" smtClean="0"/>
              <a:t> (the rest of the network)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327" y="1524000"/>
            <a:ext cx="384427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5105400" y="5334000"/>
            <a:ext cx="3886200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Communities, clusters, groups, modules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59-ECAC-4235-9C16-A4651891153C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9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Flow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5257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How does information flows through the network?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How do different </a:t>
            </a:r>
            <a:r>
              <a:rPr lang="en-US" b="1" dirty="0" smtClean="0">
                <a:solidFill>
                  <a:schemeClr val="accent4"/>
                </a:solidFill>
              </a:rPr>
              <a:t>nodes</a:t>
            </a:r>
            <a:r>
              <a:rPr lang="en-US" b="1" dirty="0" smtClean="0"/>
              <a:t> play structurally distinct roles in this process?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How do different </a:t>
            </a:r>
            <a:r>
              <a:rPr lang="en-US" b="1" dirty="0" smtClean="0">
                <a:solidFill>
                  <a:schemeClr val="accent4"/>
                </a:solidFill>
              </a:rPr>
              <a:t>links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chemeClr val="accent3"/>
                </a:solidFill>
              </a:rPr>
              <a:t>short</a:t>
            </a:r>
            <a:r>
              <a:rPr lang="en-US" b="1" dirty="0" smtClean="0"/>
              <a:t> range vs. </a:t>
            </a:r>
            <a:r>
              <a:rPr lang="en-US" b="1" dirty="0" smtClean="0">
                <a:solidFill>
                  <a:schemeClr val="accent2"/>
                </a:solidFill>
              </a:rPr>
              <a:t>long</a:t>
            </a:r>
            <a:r>
              <a:rPr lang="en-US" b="1" dirty="0" smtClean="0"/>
              <a:t> range) play different roles in diffusion?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AC02-614A-4271-A4B4-EA83C4015AC1}" type="datetime1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Network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How to automatically find such densely connected groups of nodes?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Ideally such automatically detected clusters would then correspond to real groups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For example: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5029200"/>
            <a:ext cx="3886200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Communities, clusters, groups, modules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6986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CAE4-388C-471D-A192-EC8929B5042B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Data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254-9018-43BA-8F8F-06907A5BA952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5EEB-7CCA-43EB-8256-43565FE6636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15945"/>
            <a:ext cx="5105400" cy="33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/>
          <p:nvPr/>
        </p:nvSpPr>
        <p:spPr>
          <a:xfrm>
            <a:off x="3862491" y="1115945"/>
            <a:ext cx="404709" cy="3284738"/>
          </a:xfrm>
          <a:custGeom>
            <a:avLst/>
            <a:gdLst>
              <a:gd name="connsiteX0" fmla="*/ 310718 w 578528"/>
              <a:gd name="connsiteY0" fmla="*/ 0 h 3284738"/>
              <a:gd name="connsiteX1" fmla="*/ 532660 w 578528"/>
              <a:gd name="connsiteY1" fmla="*/ 639192 h 3284738"/>
              <a:gd name="connsiteX2" fmla="*/ 79899 w 578528"/>
              <a:gd name="connsiteY2" fmla="*/ 1340528 h 3284738"/>
              <a:gd name="connsiteX3" fmla="*/ 53266 w 578528"/>
              <a:gd name="connsiteY3" fmla="*/ 1722268 h 3284738"/>
              <a:gd name="connsiteX4" fmla="*/ 292963 w 578528"/>
              <a:gd name="connsiteY4" fmla="*/ 2050742 h 3284738"/>
              <a:gd name="connsiteX5" fmla="*/ 506027 w 578528"/>
              <a:gd name="connsiteY5" fmla="*/ 2343705 h 3284738"/>
              <a:gd name="connsiteX6" fmla="*/ 559293 w 578528"/>
              <a:gd name="connsiteY6" fmla="*/ 2716567 h 3284738"/>
              <a:gd name="connsiteX7" fmla="*/ 390617 w 578528"/>
              <a:gd name="connsiteY7" fmla="*/ 3284738 h 3284738"/>
              <a:gd name="connsiteX8" fmla="*/ 390617 w 578528"/>
              <a:gd name="connsiteY8" fmla="*/ 3284738 h 328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528" h="3284738">
                <a:moveTo>
                  <a:pt x="310718" y="0"/>
                </a:moveTo>
                <a:cubicBezTo>
                  <a:pt x="440924" y="207885"/>
                  <a:pt x="571130" y="415771"/>
                  <a:pt x="532660" y="639192"/>
                </a:cubicBezTo>
                <a:cubicBezTo>
                  <a:pt x="494190" y="862613"/>
                  <a:pt x="159798" y="1160015"/>
                  <a:pt x="79899" y="1340528"/>
                </a:cubicBezTo>
                <a:cubicBezTo>
                  <a:pt x="0" y="1521041"/>
                  <a:pt x="17755" y="1603899"/>
                  <a:pt x="53266" y="1722268"/>
                </a:cubicBezTo>
                <a:cubicBezTo>
                  <a:pt x="88777" y="1840637"/>
                  <a:pt x="292963" y="2050742"/>
                  <a:pt x="292963" y="2050742"/>
                </a:cubicBezTo>
                <a:cubicBezTo>
                  <a:pt x="368423" y="2154315"/>
                  <a:pt x="461639" y="2232734"/>
                  <a:pt x="506027" y="2343705"/>
                </a:cubicBezTo>
                <a:cubicBezTo>
                  <a:pt x="550415" y="2454676"/>
                  <a:pt x="578528" y="2559728"/>
                  <a:pt x="559293" y="2716567"/>
                </a:cubicBezTo>
                <a:cubicBezTo>
                  <a:pt x="540058" y="2873406"/>
                  <a:pt x="390617" y="3284738"/>
                  <a:pt x="390617" y="3284738"/>
                </a:cubicBezTo>
                <a:lnTo>
                  <a:pt x="390617" y="3284738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686800" cy="26670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Zachary’s Karate club network:</a:t>
            </a:r>
          </a:p>
          <a:p>
            <a:pPr lvl="1"/>
            <a:r>
              <a:rPr lang="en-US" dirty="0" smtClean="0"/>
              <a:t>Observe social ties and rivalries in a university karate club</a:t>
            </a:r>
          </a:p>
          <a:p>
            <a:pPr lvl="1"/>
            <a:r>
              <a:rPr lang="en-US" dirty="0" smtClean="0"/>
              <a:t>During his observation, conflicts led the group to split</a:t>
            </a:r>
          </a:p>
          <a:p>
            <a:pPr lvl="1"/>
            <a:r>
              <a:rPr lang="en-US" dirty="0" smtClean="0"/>
              <a:t>Split could be explained by a minimum cut in the network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Why would we expect such clusters to arise?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15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Formation in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400642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a social network </a:t>
            </a:r>
            <a:r>
              <a:rPr lang="en-US" b="1" dirty="0" smtClean="0">
                <a:solidFill>
                  <a:schemeClr val="accent2"/>
                </a:solidFill>
              </a:rPr>
              <a:t>nodes explicitly declare group membership: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 groups, Publication venue</a:t>
            </a:r>
          </a:p>
          <a:p>
            <a:pPr lvl="5"/>
            <a:endParaRPr lang="en-US" sz="1200" dirty="0" smtClean="0"/>
          </a:p>
          <a:p>
            <a:r>
              <a:rPr lang="en-US" dirty="0" smtClean="0"/>
              <a:t>Can think of groups as </a:t>
            </a:r>
            <a:r>
              <a:rPr lang="en-US" b="1" dirty="0" smtClean="0">
                <a:solidFill>
                  <a:schemeClr val="accent4"/>
                </a:solidFill>
              </a:rPr>
              <a:t>node colors</a:t>
            </a:r>
            <a:r>
              <a:rPr lang="en-US" b="1" dirty="0" smtClean="0"/>
              <a:t> </a:t>
            </a:r>
          </a:p>
          <a:p>
            <a:pPr lvl="5"/>
            <a:endParaRPr lang="en-US" sz="1300" dirty="0" smtClean="0"/>
          </a:p>
          <a:p>
            <a:r>
              <a:rPr lang="en-US" dirty="0" smtClean="0"/>
              <a:t>Gives </a:t>
            </a:r>
            <a:r>
              <a:rPr lang="en-US" b="1" dirty="0" smtClean="0">
                <a:solidFill>
                  <a:schemeClr val="accent3"/>
                </a:solidFill>
              </a:rPr>
              <a:t>insights into social dynamics:</a:t>
            </a:r>
          </a:p>
          <a:p>
            <a:pPr lvl="1"/>
            <a:r>
              <a:rPr lang="en-US" u="sng" dirty="0" smtClean="0"/>
              <a:t>Recruits friends?</a:t>
            </a:r>
            <a:r>
              <a:rPr lang="en-US" dirty="0" smtClean="0"/>
              <a:t> Memberships spread along edges</a:t>
            </a:r>
          </a:p>
          <a:p>
            <a:pPr lvl="1"/>
            <a:r>
              <a:rPr lang="en-US" u="sng" dirty="0" smtClean="0"/>
              <a:t>Doesn’t recruit?</a:t>
            </a:r>
            <a:r>
              <a:rPr lang="en-US" dirty="0" smtClean="0"/>
              <a:t> Spread randomly</a:t>
            </a:r>
          </a:p>
          <a:p>
            <a:pPr lvl="5"/>
            <a:endParaRPr lang="en-US" sz="1200" dirty="0" smtClean="0"/>
          </a:p>
          <a:p>
            <a:r>
              <a:rPr lang="en-US" b="1" dirty="0" smtClean="0">
                <a:solidFill>
                  <a:schemeClr val="accent3"/>
                </a:solidFill>
              </a:rPr>
              <a:t>What factors influence a person’s decision to join a group?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F3CE-9218-4B67-8989-AF22143F305B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7842" y="0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Backstrom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KDD ‘06]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 descr="ran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40525" y="1468437"/>
            <a:ext cx="2251075" cy="2417763"/>
          </a:xfrm>
          <a:prstGeom prst="rect">
            <a:avLst/>
          </a:prstGeom>
        </p:spPr>
      </p:pic>
      <p:pic>
        <p:nvPicPr>
          <p:cNvPr id="9" name="Picture 14" descr="ra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4114800"/>
            <a:ext cx="2251075" cy="24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9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08804"/>
            <a:r>
              <a:rPr lang="en-US" dirty="0" smtClean="0"/>
              <a:t>Group Growth as Diffusion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4648200" cy="525780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Analogous to diffusion </a:t>
            </a:r>
            <a:r>
              <a:rPr lang="en-US" dirty="0" smtClean="0"/>
              <a:t>Group memberships spread over the network: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Red</a:t>
            </a:r>
            <a:r>
              <a:rPr lang="en-US" dirty="0" smtClean="0"/>
              <a:t> circles represent </a:t>
            </a:r>
            <a:br>
              <a:rPr lang="en-US" dirty="0" smtClean="0"/>
            </a:br>
            <a:r>
              <a:rPr lang="en-US" dirty="0" smtClean="0"/>
              <a:t>existing group members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Yellow</a:t>
            </a:r>
            <a:r>
              <a:rPr lang="en-US" dirty="0" smtClean="0"/>
              <a:t> squares may join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Question: </a:t>
            </a:r>
          </a:p>
          <a:p>
            <a:pPr lvl="1"/>
            <a:r>
              <a:rPr lang="en-US" dirty="0" smtClean="0"/>
              <a:t>How does prob. of joining </a:t>
            </a:r>
            <a:br>
              <a:rPr lang="en-US" dirty="0" smtClean="0"/>
            </a:br>
            <a:r>
              <a:rPr lang="en-US" dirty="0" smtClean="0"/>
              <a:t>a group depend on the number of friends already </a:t>
            </a:r>
            <a:br>
              <a:rPr lang="en-US" dirty="0" smtClean="0"/>
            </a:br>
            <a:r>
              <a:rPr lang="en-US" dirty="0" smtClean="0"/>
              <a:t>in the group?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E55-06CF-450E-9AD7-06697C53D699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2234" name="Picture 10" descr="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360" y="1977328"/>
            <a:ext cx="3853440" cy="4355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970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wrap="square">
            <a:spAutoFit/>
          </a:bodyPr>
          <a:lstStyle/>
          <a:p>
            <a:pPr marL="197283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dirty="0" smtClean="0"/>
              <a:t>P(join) vs. # friends in the group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63530"/>
            <a:ext cx="8229600" cy="2042070"/>
          </a:xfrm>
        </p:spPr>
        <p:txBody>
          <a:bodyPr>
            <a:normAutofit lnSpcReduction="10000"/>
          </a:bodyPr>
          <a:lstStyle/>
          <a:p>
            <a:pPr>
              <a:lnSpc>
                <a:spcPct val="9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b="1" dirty="0">
                <a:solidFill>
                  <a:schemeClr val="accent3"/>
                </a:solidFill>
              </a:rPr>
              <a:t>Diminishing returns: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</a:tabLst>
            </a:pPr>
            <a:r>
              <a:rPr lang="en-GB" dirty="0"/>
              <a:t>Probability of joining increases with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number </a:t>
            </a:r>
            <a:r>
              <a:rPr lang="en-GB" dirty="0"/>
              <a:t>of friends in the group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</a:tabLst>
            </a:pPr>
            <a:r>
              <a:rPr lang="en-GB" dirty="0"/>
              <a:t>But increases get smaller and smaller</a:t>
            </a:r>
          </a:p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F780-2D5E-4028-B29F-71524DF490A4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1"/>
            <a:ext cx="4572000" cy="320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95400"/>
            <a:ext cx="4572000" cy="3201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83233" y="3241961"/>
            <a:ext cx="1676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LiveJournal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1 million users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250,000 groups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9433" y="3403291"/>
            <a:ext cx="2362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DBLP: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400,000 papers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100,000 authors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2,000 conferences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842" y="0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Backstrom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KDD ‘06]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5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Groups: More Subtle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Connectedness of friends: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have three friends in the group</a:t>
            </a:r>
          </a:p>
          <a:p>
            <a:pPr lvl="1"/>
            <a:r>
              <a:rPr lang="en-US" i="1" dirty="0" err="1" smtClean="0"/>
              <a:t>x</a:t>
            </a:r>
            <a:r>
              <a:rPr lang="en-US" dirty="0" err="1" smtClean="0"/>
              <a:t>’s</a:t>
            </a:r>
            <a:r>
              <a:rPr lang="en-US" dirty="0" smtClean="0"/>
              <a:t> friends are </a:t>
            </a:r>
            <a:r>
              <a:rPr lang="en-US" dirty="0" smtClean="0">
                <a:solidFill>
                  <a:schemeClr val="accent2"/>
                </a:solidFill>
              </a:rPr>
              <a:t>independent</a:t>
            </a:r>
          </a:p>
          <a:p>
            <a:pPr lvl="1"/>
            <a:r>
              <a:rPr lang="en-US" i="1" dirty="0" err="1" smtClean="0"/>
              <a:t>y</a:t>
            </a:r>
            <a:r>
              <a:rPr lang="en-US" dirty="0" err="1" smtClean="0"/>
              <a:t>’s</a:t>
            </a:r>
            <a:r>
              <a:rPr lang="en-US" dirty="0" smtClean="0"/>
              <a:t>  friends are all </a:t>
            </a:r>
            <a:r>
              <a:rPr lang="en-US" dirty="0" smtClean="0">
                <a:solidFill>
                  <a:schemeClr val="accent4"/>
                </a:solidFill>
              </a:rPr>
              <a:t>connected</a:t>
            </a:r>
          </a:p>
          <a:p>
            <a:pPr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	Who is more likely to join?</a:t>
            </a: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06D7-E081-4A65-8E92-8C8D479660B1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5867400" y="3886200"/>
            <a:ext cx="2971800" cy="1905000"/>
          </a:xfrm>
          <a:prstGeom prst="cloud">
            <a:avLst/>
          </a:prstGeom>
          <a:ln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1"/>
            <a:endCxn id="10" idx="4"/>
          </p:cNvCxnSpPr>
          <p:nvPr/>
        </p:nvCxnSpPr>
        <p:spPr>
          <a:xfrm flipH="1" flipV="1">
            <a:off x="6362700" y="4572000"/>
            <a:ext cx="300178" cy="7192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6"/>
            <a:endCxn id="9" idx="3"/>
          </p:cNvCxnSpPr>
          <p:nvPr/>
        </p:nvCxnSpPr>
        <p:spPr>
          <a:xfrm flipV="1">
            <a:off x="8077200" y="4462322"/>
            <a:ext cx="262078" cy="2239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8" idx="1"/>
          </p:cNvCxnSpPr>
          <p:nvPr/>
        </p:nvCxnSpPr>
        <p:spPr>
          <a:xfrm rot="16200000" flipH="1">
            <a:off x="7677150" y="4400550"/>
            <a:ext cx="262078" cy="1477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6"/>
            <a:endCxn id="9" idx="2"/>
          </p:cNvCxnSpPr>
          <p:nvPr/>
        </p:nvCxnSpPr>
        <p:spPr>
          <a:xfrm>
            <a:off x="7848600" y="4229100"/>
            <a:ext cx="457200" cy="152400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3"/>
            <a:endCxn id="5" idx="6"/>
          </p:cNvCxnSpPr>
          <p:nvPr/>
        </p:nvCxnSpPr>
        <p:spPr>
          <a:xfrm rot="5400000">
            <a:off x="7372350" y="4252772"/>
            <a:ext cx="223978" cy="3382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3"/>
            <a:endCxn id="13" idx="7"/>
          </p:cNvCxnSpPr>
          <p:nvPr/>
        </p:nvCxnSpPr>
        <p:spPr>
          <a:xfrm rot="5400000">
            <a:off x="6900722" y="4995722"/>
            <a:ext cx="219356" cy="371756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0"/>
            <a:endCxn id="5" idx="4"/>
          </p:cNvCxnSpPr>
          <p:nvPr/>
        </p:nvCxnSpPr>
        <p:spPr>
          <a:xfrm rot="16200000" flipV="1">
            <a:off x="7124700" y="4724400"/>
            <a:ext cx="228600" cy="76200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0"/>
            <a:endCxn id="7" idx="4"/>
          </p:cNvCxnSpPr>
          <p:nvPr/>
        </p:nvCxnSpPr>
        <p:spPr>
          <a:xfrm rot="5400000" flipH="1" flipV="1">
            <a:off x="6515100" y="5029200"/>
            <a:ext cx="457200" cy="0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3"/>
            <a:endCxn id="6" idx="6"/>
          </p:cNvCxnSpPr>
          <p:nvPr/>
        </p:nvCxnSpPr>
        <p:spPr>
          <a:xfrm rot="5400000">
            <a:off x="7524750" y="4633772"/>
            <a:ext cx="223978" cy="4906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4"/>
            <a:endCxn id="12" idx="7"/>
          </p:cNvCxnSpPr>
          <p:nvPr/>
        </p:nvCxnSpPr>
        <p:spPr>
          <a:xfrm rot="5400000">
            <a:off x="7719872" y="4972050"/>
            <a:ext cx="414478" cy="715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2" idx="2"/>
            <a:endCxn id="6" idx="5"/>
          </p:cNvCxnSpPr>
          <p:nvPr/>
        </p:nvCxnSpPr>
        <p:spPr>
          <a:xfrm rot="10800000">
            <a:off x="7357922" y="5071922"/>
            <a:ext cx="338278" cy="2239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7"/>
            <a:endCxn id="65" idx="3"/>
          </p:cNvCxnSpPr>
          <p:nvPr/>
        </p:nvCxnSpPr>
        <p:spPr>
          <a:xfrm flipV="1">
            <a:off x="6443522" y="3350885"/>
            <a:ext cx="187793" cy="1025993"/>
          </a:xfrm>
          <a:prstGeom prst="line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3" name="Straight Connector 72"/>
          <p:cNvCxnSpPr>
            <a:stCxn id="5" idx="1"/>
            <a:endCxn id="65" idx="5"/>
          </p:cNvCxnSpPr>
          <p:nvPr/>
        </p:nvCxnSpPr>
        <p:spPr>
          <a:xfrm rot="16200000" flipV="1">
            <a:off x="6513186" y="3846185"/>
            <a:ext cx="1102193" cy="111593"/>
          </a:xfrm>
          <a:prstGeom prst="line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8" name="Straight Connector 77"/>
          <p:cNvCxnSpPr>
            <a:stCxn id="7" idx="0"/>
            <a:endCxn id="65" idx="4"/>
          </p:cNvCxnSpPr>
          <p:nvPr/>
        </p:nvCxnSpPr>
        <p:spPr>
          <a:xfrm rot="5400000" flipH="1" flipV="1">
            <a:off x="6210300" y="3962400"/>
            <a:ext cx="1143000" cy="76200"/>
          </a:xfrm>
          <a:prstGeom prst="line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2" name="Straight Connector 81"/>
          <p:cNvCxnSpPr>
            <a:stCxn id="11" idx="7"/>
            <a:endCxn id="81" idx="3"/>
          </p:cNvCxnSpPr>
          <p:nvPr/>
        </p:nvCxnSpPr>
        <p:spPr>
          <a:xfrm rot="5400000" flipH="1" flipV="1">
            <a:off x="7472222" y="3617586"/>
            <a:ext cx="873593" cy="187793"/>
          </a:xfrm>
          <a:prstGeom prst="line">
            <a:avLst/>
          </a:prstGeom>
          <a:ln cmpd="sng"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9" idx="0"/>
            <a:endCxn id="81" idx="5"/>
          </p:cNvCxnSpPr>
          <p:nvPr/>
        </p:nvCxnSpPr>
        <p:spPr>
          <a:xfrm rot="16200000" flipV="1">
            <a:off x="7903836" y="3750935"/>
            <a:ext cx="992515" cy="40015"/>
          </a:xfrm>
          <a:prstGeom prst="line">
            <a:avLst/>
          </a:prstGeom>
          <a:ln cmpd="sng"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4" name="Straight Connector 83"/>
          <p:cNvCxnSpPr>
            <a:stCxn id="8" idx="0"/>
            <a:endCxn id="81" idx="4"/>
          </p:cNvCxnSpPr>
          <p:nvPr/>
        </p:nvCxnSpPr>
        <p:spPr>
          <a:xfrm rot="5400000" flipH="1" flipV="1">
            <a:off x="7467600" y="3848100"/>
            <a:ext cx="1219200" cy="228600"/>
          </a:xfrm>
          <a:prstGeom prst="line">
            <a:avLst/>
          </a:prstGeom>
          <a:ln cmpd="sng"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" name="Oval 4"/>
          <p:cNvSpPr/>
          <p:nvPr/>
        </p:nvSpPr>
        <p:spPr>
          <a:xfrm>
            <a:off x="7086600" y="44196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62800" y="48768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45720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/>
          <p:cNvSpPr/>
          <p:nvPr/>
        </p:nvSpPr>
        <p:spPr>
          <a:xfrm>
            <a:off x="7848600" y="45720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42672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8400" y="43434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0" y="41148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96200" y="51816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52578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53200" y="2895600"/>
            <a:ext cx="533400" cy="533400"/>
          </a:xfrm>
          <a:prstGeom prst="ellipse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x</a:t>
            </a:r>
            <a:endParaRPr lang="en-US" sz="2400" b="1"/>
          </a:p>
        </p:txBody>
      </p:sp>
      <p:sp>
        <p:nvSpPr>
          <p:cNvPr id="81" name="Oval 80"/>
          <p:cNvSpPr/>
          <p:nvPr/>
        </p:nvSpPr>
        <p:spPr>
          <a:xfrm>
            <a:off x="7924800" y="2819400"/>
            <a:ext cx="533400" cy="533400"/>
          </a:xfrm>
          <a:prstGeom prst="ellipse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y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167550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Connectedness of Friends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Competing sociological theories: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Information argument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[Granovetter ‘73]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Social capital argument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[Coleman ’88]</a:t>
            </a:r>
          </a:p>
          <a:p>
            <a:pPr lvl="5"/>
            <a:endParaRPr lang="en-US" dirty="0" smtClean="0"/>
          </a:p>
          <a:p>
            <a:pPr lvl="5"/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Information argument: </a:t>
            </a:r>
          </a:p>
          <a:p>
            <a:pPr lvl="1"/>
            <a:r>
              <a:rPr lang="en-US" dirty="0" smtClean="0"/>
              <a:t>Unconnected friends give independent support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Social capital argument:</a:t>
            </a:r>
          </a:p>
          <a:p>
            <a:pPr lvl="1"/>
            <a:r>
              <a:rPr lang="en-US" dirty="0" smtClean="0"/>
              <a:t>Safety/trust advantage in having friends </a:t>
            </a:r>
            <a:br>
              <a:rPr lang="en-US" dirty="0" smtClean="0"/>
            </a:br>
            <a:r>
              <a:rPr lang="en-US" dirty="0" smtClean="0"/>
              <a:t>who know each other</a:t>
            </a: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E8C0-BBF3-4E27-AF29-A42EEE6B83FA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7086600" y="1676400"/>
            <a:ext cx="1981200" cy="1981200"/>
            <a:chOff x="6400800" y="3581400"/>
            <a:chExt cx="2362200" cy="2133600"/>
          </a:xfrm>
        </p:grpSpPr>
        <p:sp>
          <p:nvSpPr>
            <p:cNvPr id="4" name="Cloud 3"/>
            <p:cNvSpPr/>
            <p:nvPr/>
          </p:nvSpPr>
          <p:spPr>
            <a:xfrm>
              <a:off x="6400800" y="4419600"/>
              <a:ext cx="2362200" cy="1295400"/>
            </a:xfrm>
            <a:prstGeom prst="cloud">
              <a:avLst/>
            </a:prstGeom>
            <a:ln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2"/>
            <p:cNvGrpSpPr/>
            <p:nvPr/>
          </p:nvGrpSpPr>
          <p:grpSpPr>
            <a:xfrm>
              <a:off x="6705600" y="3581400"/>
              <a:ext cx="1828800" cy="1981200"/>
              <a:chOff x="6248400" y="3581400"/>
              <a:chExt cx="2286000" cy="2667000"/>
            </a:xfrm>
          </p:grpSpPr>
          <p:cxnSp>
            <p:nvCxnSpPr>
              <p:cNvPr id="14" name="Straight Connector 13"/>
              <p:cNvCxnSpPr>
                <a:stCxn id="13" idx="1"/>
                <a:endCxn id="10" idx="4"/>
              </p:cNvCxnSpPr>
              <p:nvPr/>
            </p:nvCxnSpPr>
            <p:spPr>
              <a:xfrm rot="16200000" flipV="1">
                <a:off x="6153150" y="5543550"/>
                <a:ext cx="719278" cy="3001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6"/>
                <a:endCxn id="9" idx="3"/>
              </p:cNvCxnSpPr>
              <p:nvPr/>
            </p:nvCxnSpPr>
            <p:spPr>
              <a:xfrm flipV="1">
                <a:off x="8077200" y="5224322"/>
                <a:ext cx="262078" cy="2239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1" idx="4"/>
                <a:endCxn id="8" idx="1"/>
              </p:cNvCxnSpPr>
              <p:nvPr/>
            </p:nvCxnSpPr>
            <p:spPr>
              <a:xfrm rot="16200000" flipH="1">
                <a:off x="7677150" y="5162550"/>
                <a:ext cx="262078" cy="1477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1" idx="6"/>
                <a:endCxn id="9" idx="2"/>
              </p:cNvCxnSpPr>
              <p:nvPr/>
            </p:nvCxnSpPr>
            <p:spPr>
              <a:xfrm>
                <a:off x="7848600" y="4991100"/>
                <a:ext cx="457200" cy="152400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1" idx="3"/>
                <a:endCxn id="5" idx="6"/>
              </p:cNvCxnSpPr>
              <p:nvPr/>
            </p:nvCxnSpPr>
            <p:spPr>
              <a:xfrm rot="5400000">
                <a:off x="7334250" y="4976672"/>
                <a:ext cx="223978" cy="4144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" idx="3"/>
                <a:endCxn id="13" idx="7"/>
              </p:cNvCxnSpPr>
              <p:nvPr/>
            </p:nvCxnSpPr>
            <p:spPr>
              <a:xfrm rot="5400000">
                <a:off x="6900722" y="5757722"/>
                <a:ext cx="219356" cy="371756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6" idx="0"/>
                <a:endCxn id="5" idx="4"/>
              </p:cNvCxnSpPr>
              <p:nvPr/>
            </p:nvCxnSpPr>
            <p:spPr>
              <a:xfrm rot="16200000" flipV="1">
                <a:off x="7086600" y="5448300"/>
                <a:ext cx="228600" cy="152400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3" idx="0"/>
                <a:endCxn id="7" idx="4"/>
              </p:cNvCxnSpPr>
              <p:nvPr/>
            </p:nvCxnSpPr>
            <p:spPr>
              <a:xfrm rot="5400000" flipH="1" flipV="1">
                <a:off x="6591300" y="5867400"/>
                <a:ext cx="304800" cy="158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8" idx="3"/>
                <a:endCxn id="6" idx="6"/>
              </p:cNvCxnSpPr>
              <p:nvPr/>
            </p:nvCxnSpPr>
            <p:spPr>
              <a:xfrm rot="5400000">
                <a:off x="7524750" y="5395772"/>
                <a:ext cx="223978" cy="4906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8" idx="4"/>
                <a:endCxn id="12" idx="7"/>
              </p:cNvCxnSpPr>
              <p:nvPr/>
            </p:nvCxnSpPr>
            <p:spPr>
              <a:xfrm rot="5400000">
                <a:off x="7719872" y="5734050"/>
                <a:ext cx="414478" cy="715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2" idx="2"/>
                <a:endCxn id="6" idx="5"/>
              </p:cNvCxnSpPr>
              <p:nvPr/>
            </p:nvCxnSpPr>
            <p:spPr>
              <a:xfrm rot="10800000">
                <a:off x="7357922" y="5833922"/>
                <a:ext cx="338278" cy="2239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0" idx="7"/>
                <a:endCxn id="25" idx="3"/>
              </p:cNvCxnSpPr>
              <p:nvPr/>
            </p:nvCxnSpPr>
            <p:spPr>
              <a:xfrm rot="5400000" flipH="1" flipV="1">
                <a:off x="6024422" y="4531985"/>
                <a:ext cx="1025993" cy="187791"/>
              </a:xfrm>
              <a:prstGeom prst="line">
                <a:avLst/>
              </a:prstGeom>
              <a:ln cmpd="sng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/>
              <p:cNvCxnSpPr>
                <a:stCxn id="5" idx="1"/>
                <a:endCxn id="25" idx="5"/>
              </p:cNvCxnSpPr>
              <p:nvPr/>
            </p:nvCxnSpPr>
            <p:spPr>
              <a:xfrm rot="16200000" flipV="1">
                <a:off x="6475085" y="4646287"/>
                <a:ext cx="1102194" cy="35391"/>
              </a:xfrm>
              <a:prstGeom prst="line">
                <a:avLst/>
              </a:prstGeom>
              <a:ln cmpd="sng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>
                <a:stCxn id="7" idx="0"/>
                <a:endCxn id="25" idx="4"/>
              </p:cNvCxnSpPr>
              <p:nvPr/>
            </p:nvCxnSpPr>
            <p:spPr>
              <a:xfrm rot="5400000" flipH="1" flipV="1">
                <a:off x="6134100" y="4800600"/>
                <a:ext cx="1295400" cy="76200"/>
              </a:xfrm>
              <a:prstGeom prst="line">
                <a:avLst/>
              </a:prstGeom>
              <a:ln cmpd="sng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/>
              <p:cNvCxnSpPr>
                <a:stCxn id="11" idx="7"/>
                <a:endCxn id="29" idx="3"/>
              </p:cNvCxnSpPr>
              <p:nvPr/>
            </p:nvCxnSpPr>
            <p:spPr>
              <a:xfrm rot="5400000" flipH="1" flipV="1">
                <a:off x="7472222" y="4379587"/>
                <a:ext cx="873593" cy="187791"/>
              </a:xfrm>
              <a:prstGeom prst="line">
                <a:avLst/>
              </a:prstGeom>
              <a:ln cmpd="sng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/>
              <p:cNvCxnSpPr>
                <a:stCxn id="9" idx="0"/>
                <a:endCxn id="29" idx="5"/>
              </p:cNvCxnSpPr>
              <p:nvPr/>
            </p:nvCxnSpPr>
            <p:spPr>
              <a:xfrm rot="16200000" flipV="1">
                <a:off x="7903837" y="4512935"/>
                <a:ext cx="992515" cy="40015"/>
              </a:xfrm>
              <a:prstGeom prst="line">
                <a:avLst/>
              </a:prstGeom>
              <a:ln cmpd="sng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/>
              <p:cNvCxnSpPr>
                <a:stCxn id="8" idx="0"/>
                <a:endCxn id="29" idx="4"/>
              </p:cNvCxnSpPr>
              <p:nvPr/>
            </p:nvCxnSpPr>
            <p:spPr>
              <a:xfrm rot="5400000" flipH="1" flipV="1">
                <a:off x="7467600" y="4610100"/>
                <a:ext cx="1219200" cy="228600"/>
              </a:xfrm>
              <a:prstGeom prst="line">
                <a:avLst/>
              </a:prstGeom>
              <a:ln cmpd="sng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7010400" y="51816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162800" y="56388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629400" y="54864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848600" y="53340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305800" y="50292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248400" y="51054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620000" y="48768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96200" y="59436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629400" y="60198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553200" y="3657600"/>
                <a:ext cx="533400" cy="533400"/>
              </a:xfrm>
              <a:prstGeom prst="ellipse">
                <a:avLst/>
              </a:prstGeom>
              <a:ln cmpd="sng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/>
                  <a:t>x</a:t>
                </a:r>
                <a:endParaRPr lang="en-US" sz="2400" b="1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924800" y="3581400"/>
                <a:ext cx="533400" cy="533400"/>
              </a:xfrm>
              <a:prstGeom prst="ellipse">
                <a:avLst/>
              </a:prstGeom>
              <a:ln cmpd="sng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y</a:t>
                </a:r>
                <a:endParaRPr lang="en-US" sz="2400" b="1" dirty="0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6857842" y="0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Backstrom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KDD ‘06]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4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9085"/>
            <a:ext cx="8229600" cy="784830"/>
          </a:xfrm>
          <a:ln/>
        </p:spPr>
        <p:txBody>
          <a:bodyPr>
            <a:spAutoFit/>
          </a:bodyPr>
          <a:lstStyle/>
          <a:p>
            <a:pPr marL="20880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dirty="0"/>
              <a:t>Connectedness of </a:t>
            </a:r>
            <a:r>
              <a:rPr lang="en-GB" dirty="0" smtClean="0"/>
              <a:t>Friends</a:t>
            </a:r>
            <a:endParaRPr lang="en-GB" dirty="0"/>
          </a:p>
        </p:txBody>
      </p:sp>
      <p:pic>
        <p:nvPicPr>
          <p:cNvPr id="9223" name="Picture 7" descr="pvsadj_l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509744" cy="5257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1828800"/>
            <a:ext cx="4343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LiveJournal</a:t>
            </a:r>
            <a:r>
              <a:rPr lang="en-US" b="1" dirty="0" smtClean="0"/>
              <a:t>: </a:t>
            </a:r>
            <a:r>
              <a:rPr lang="en-US" dirty="0" smtClean="0"/>
              <a:t>1 million users, 250,000 groups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28800" y="2442007"/>
            <a:ext cx="4953000" cy="1371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Social capital argument wins!</a:t>
            </a:r>
          </a:p>
          <a:p>
            <a:pPr algn="ctr"/>
            <a:r>
              <a:rPr lang="en-US" sz="2400" dirty="0" smtClean="0"/>
              <a:t>Prob. of joining  </a:t>
            </a:r>
            <a:r>
              <a:rPr lang="en-US" sz="2400" b="1" dirty="0" smtClean="0"/>
              <a:t>increases</a:t>
            </a:r>
            <a:r>
              <a:rPr lang="en-US" sz="2400" dirty="0" smtClean="0"/>
              <a:t> with the number of adjacent members.</a:t>
            </a:r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744C-A471-4324-97AD-FDF75FAF529F}" type="datetime1">
              <a:rPr lang="en-US" smtClean="0"/>
              <a:pPr/>
              <a:t>2/2/2016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68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This Means That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5257801"/>
          </a:xfrm>
        </p:spPr>
        <p:txBody>
          <a:bodyPr/>
          <a:lstStyle/>
          <a:p>
            <a:r>
              <a:rPr lang="en-US" b="1" dirty="0" smtClean="0"/>
              <a:t>A person is more likely to join a group if </a:t>
            </a:r>
          </a:p>
          <a:p>
            <a:pPr lvl="1"/>
            <a:r>
              <a:rPr lang="en-US" dirty="0" smtClean="0"/>
              <a:t>she has more friends who </a:t>
            </a:r>
            <a:br>
              <a:rPr lang="en-US" dirty="0" smtClean="0"/>
            </a:br>
            <a:r>
              <a:rPr lang="en-US" dirty="0" smtClean="0"/>
              <a:t>are already in the group</a:t>
            </a:r>
          </a:p>
          <a:p>
            <a:pPr lvl="1"/>
            <a:r>
              <a:rPr lang="en-US" dirty="0" smtClean="0"/>
              <a:t>friends have more connections between themselves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So, groups form clusters of tightly connected nodes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B0FA-DEB0-4BD7-A8B0-E5D81FC71812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10" descr="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74225"/>
            <a:ext cx="3200400" cy="3616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7842" y="0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Backstrom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KDD ‘06]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9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 Formation: Other Theories</a:t>
            </a:r>
            <a:br>
              <a:rPr lang="en-US" dirty="0" smtClean="0"/>
            </a:br>
            <a:r>
              <a:rPr lang="en-US" sz="2200" dirty="0" smtClean="0"/>
              <a:t>[</a:t>
            </a:r>
            <a:r>
              <a:rPr lang="en-US" sz="2200" dirty="0" err="1" smtClean="0"/>
              <a:t>Purohit</a:t>
            </a:r>
            <a:r>
              <a:rPr lang="en-US" sz="2200" dirty="0"/>
              <a:t> </a:t>
            </a:r>
            <a:r>
              <a:rPr lang="en-US" sz="2200" dirty="0" smtClean="0"/>
              <a:t>et. al. ICWSM 2014]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Social Cohesion Theory</a:t>
            </a:r>
          </a:p>
          <a:p>
            <a:pPr lvl="1"/>
            <a:r>
              <a:rPr lang="en-US" dirty="0" smtClean="0"/>
              <a:t>Joins group because (s)he perceives self to be similar to others in the group.</a:t>
            </a:r>
          </a:p>
          <a:p>
            <a:pPr lvl="1"/>
            <a:r>
              <a:rPr lang="en-US" dirty="0" smtClean="0"/>
              <a:t>At some level subsumes capital/information argument</a:t>
            </a:r>
          </a:p>
          <a:p>
            <a:r>
              <a:rPr lang="en-US" dirty="0" smtClean="0"/>
              <a:t> Social Identity Theory</a:t>
            </a:r>
          </a:p>
          <a:p>
            <a:pPr lvl="1"/>
            <a:r>
              <a:rPr lang="en-US" dirty="0" smtClean="0"/>
              <a:t>User self identifies with perceived goals of the group</a:t>
            </a:r>
          </a:p>
          <a:p>
            <a:pPr lvl="1"/>
            <a:r>
              <a:rPr lang="en-US" dirty="0" smtClean="0"/>
              <a:t>Person joins peace-core because of what it represents rather than who joined it.</a:t>
            </a:r>
          </a:p>
          <a:p>
            <a:pPr lvl="1"/>
            <a:endParaRPr lang="en-US" dirty="0" smtClean="0"/>
          </a:p>
          <a:p>
            <a:pPr marL="118872" indent="0"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Study [</a:t>
            </a:r>
            <a:r>
              <a:rPr lang="en-US" sz="1900" dirty="0" err="1" smtClean="0">
                <a:solidFill>
                  <a:srgbClr val="FF0000"/>
                </a:solidFill>
              </a:rPr>
              <a:t>Purohit</a:t>
            </a:r>
            <a:r>
              <a:rPr lang="en-US" sz="1900" dirty="0" smtClean="0">
                <a:solidFill>
                  <a:srgbClr val="FF0000"/>
                </a:solidFill>
              </a:rPr>
              <a:t> et al 2014</a:t>
            </a:r>
            <a:r>
              <a:rPr lang="en-US" sz="3000" dirty="0" smtClean="0">
                <a:solidFill>
                  <a:srgbClr val="FF0000"/>
                </a:solidFill>
              </a:rPr>
              <a:t>] concludes that both have a role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Weak 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How people find out about new jobs?</a:t>
            </a:r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Granovetter</a:t>
            </a:r>
            <a:r>
              <a:rPr lang="en-US" dirty="0" smtClean="0"/>
              <a:t>, part of his PhD in 1960s</a:t>
            </a:r>
          </a:p>
          <a:p>
            <a:pPr lvl="1"/>
            <a:r>
              <a:rPr lang="en-US" dirty="0" smtClean="0"/>
              <a:t>People find the information through personal contacts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But: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Contacts were often </a:t>
            </a:r>
            <a:r>
              <a:rPr lang="en-US" b="1" dirty="0" smtClean="0">
                <a:solidFill>
                  <a:schemeClr val="accent3"/>
                </a:solidFill>
              </a:rPr>
              <a:t>acquaintances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/>
              <a:t>rather than close friends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This is surprising: </a:t>
            </a:r>
          </a:p>
          <a:p>
            <a:pPr lvl="2"/>
            <a:r>
              <a:rPr lang="en-US" dirty="0" smtClean="0"/>
              <a:t>One would expect your friends to help you out more than casual acquaintances when you are between the jobs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Why is it that distant acquaintances are most helpful?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A65D-0015-4C8A-936A-5815436F2DF3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35867" y="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 err="1" smtClean="0">
                <a:solidFill>
                  <a:schemeClr val="bg1"/>
                </a:solidFill>
              </a:rPr>
              <a:t>Granovetter</a:t>
            </a:r>
            <a:r>
              <a:rPr lang="en-US" sz="1600" dirty="0" smtClean="0">
                <a:solidFill>
                  <a:schemeClr val="bg1"/>
                </a:solidFill>
              </a:rPr>
              <a:t> ‘73]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 to find communities?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82260"/>
            <a:ext cx="3492230" cy="245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ile:Illustration of overlapping commu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2362200" cy="2605816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1066800" y="3505200"/>
            <a:ext cx="1295400" cy="1143000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25136" y="5066370"/>
            <a:ext cx="1161586" cy="947864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79645" y="3568808"/>
            <a:ext cx="1905000" cy="2286000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88706" y="6248400"/>
            <a:ext cx="556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will work with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undirected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unweighted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networks</a:t>
            </a:r>
          </a:p>
        </p:txBody>
      </p:sp>
    </p:spTree>
    <p:extLst>
      <p:ext uri="{BB962C8B-B14F-4D97-AF65-F5344CB8AC3E}">
        <p14:creationId xmlns:p14="http://schemas.microsoft.com/office/powerpoint/2010/main" val="21196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734" y="76200"/>
            <a:ext cx="8795266" cy="987552"/>
          </a:xfrm>
        </p:spPr>
        <p:txBody>
          <a:bodyPr>
            <a:normAutofit/>
          </a:bodyPr>
          <a:lstStyle/>
          <a:p>
            <a:r>
              <a:rPr lang="en-US" dirty="0"/>
              <a:t>Clustering and Community Finding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How to extract groups?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Many methods: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Hierarchical methods:</a:t>
            </a:r>
          </a:p>
          <a:p>
            <a:pPr lvl="1"/>
            <a:r>
              <a:rPr lang="en-US" dirty="0" smtClean="0"/>
              <a:t>Top-down/ bottom-up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Graph partitioning methods:</a:t>
            </a:r>
          </a:p>
          <a:p>
            <a:pPr lvl="1"/>
            <a:r>
              <a:rPr lang="en-US" dirty="0" smtClean="0"/>
              <a:t>Define “edge counting” metric – conductance, expansion, modularity, etc. – and optimize!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Spectral methods:</a:t>
            </a:r>
          </a:p>
          <a:p>
            <a:pPr lvl="1"/>
            <a:r>
              <a:rPr lang="en-US" dirty="0" smtClean="0"/>
              <a:t>Based on eigenvector decomposition of modified graph adjacency matrix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Clique percolation method:</a:t>
            </a:r>
          </a:p>
          <a:p>
            <a:pPr lvl="1"/>
            <a:r>
              <a:rPr lang="en-US" dirty="0" smtClean="0"/>
              <a:t>To extract overlapping communities in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F5D-F83F-414A-980F-760FC37119E8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09047"/>
            <a:ext cx="2833529" cy="199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Bracket 2"/>
          <p:cNvSpPr/>
          <p:nvPr/>
        </p:nvSpPr>
        <p:spPr>
          <a:xfrm>
            <a:off x="544222" y="2286000"/>
            <a:ext cx="76200" cy="3124200"/>
          </a:xfrm>
          <a:prstGeom prst="leftBracket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949056" y="350520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 community overlaps</a:t>
            </a:r>
          </a:p>
        </p:txBody>
      </p:sp>
      <p:sp>
        <p:nvSpPr>
          <p:cNvPr id="5" name="Oval 4"/>
          <p:cNvSpPr/>
          <p:nvPr/>
        </p:nvSpPr>
        <p:spPr>
          <a:xfrm>
            <a:off x="7886700" y="5562600"/>
            <a:ext cx="685800" cy="762000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29600" y="5486400"/>
            <a:ext cx="685800" cy="838200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1: Strength of Weak 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Intuition: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D87-8D67-434B-A28C-CEED33658300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15" y="2057400"/>
            <a:ext cx="40775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771" y="2057400"/>
            <a:ext cx="42454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91177" y="5297269"/>
            <a:ext cx="29232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Edge strengths (call volume) </a:t>
            </a:r>
            <a:br>
              <a:rPr lang="en-US" dirty="0" smtClean="0"/>
            </a:br>
            <a:r>
              <a:rPr lang="en-US" dirty="0" smtClean="0"/>
              <a:t>in real network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1788" y="5297269"/>
            <a:ext cx="202491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Edge </a:t>
            </a:r>
            <a:r>
              <a:rPr lang="en-US" dirty="0" err="1" smtClean="0"/>
              <a:t>betweenness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real network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05000" y="20574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15" y="2066693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4283" y="20574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Girvan-Newman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Divisive hierarchical clustering based on the notion of edge </a:t>
            </a:r>
            <a:r>
              <a:rPr lang="en-US" b="1" dirty="0" err="1" smtClean="0">
                <a:solidFill>
                  <a:schemeClr val="accent3"/>
                </a:solidFill>
              </a:rPr>
              <a:t>betweenness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Number of shortest paths passing through the edge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Girvan-Newman Algorithm:</a:t>
            </a:r>
          </a:p>
          <a:p>
            <a:pPr lvl="4"/>
            <a:r>
              <a:rPr lang="en-US" b="1" dirty="0"/>
              <a:t>Undirected </a:t>
            </a:r>
            <a:r>
              <a:rPr lang="en-US" b="1" dirty="0" err="1"/>
              <a:t>unweighted</a:t>
            </a:r>
            <a:r>
              <a:rPr lang="en-US" b="1" dirty="0"/>
              <a:t> networks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Repeat until no edges are left:</a:t>
            </a:r>
          </a:p>
          <a:p>
            <a:pPr lvl="2"/>
            <a:r>
              <a:rPr lang="en-US" dirty="0"/>
              <a:t>Calculate </a:t>
            </a:r>
            <a:r>
              <a:rPr lang="en-US" dirty="0" err="1"/>
              <a:t>betweenness</a:t>
            </a:r>
            <a:r>
              <a:rPr lang="en-US" dirty="0"/>
              <a:t> of edges</a:t>
            </a:r>
          </a:p>
          <a:p>
            <a:pPr lvl="2"/>
            <a:r>
              <a:rPr lang="en-US" dirty="0"/>
              <a:t>Remove edges with highest </a:t>
            </a:r>
            <a:r>
              <a:rPr lang="en-US" dirty="0" err="1"/>
              <a:t>betweenness</a:t>
            </a:r>
            <a:endParaRPr lang="en-US" dirty="0"/>
          </a:p>
          <a:p>
            <a:pPr lvl="1"/>
            <a:r>
              <a:rPr lang="en-US" dirty="0"/>
              <a:t>Connected components are communities</a:t>
            </a:r>
          </a:p>
          <a:p>
            <a:pPr lvl="1"/>
            <a:r>
              <a:rPr lang="en-US" dirty="0"/>
              <a:t>Gives a hierarchical decomposition of the network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032-4510-4A0B-AD5E-300B3AF600F9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7828" y="0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[Girvan-Newman ‘02]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76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Girvan-Newman: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830" y="2422000"/>
            <a:ext cx="4953000" cy="2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34200" y="45030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Need to re-compute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betweenness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at every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828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913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3330" y="2743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330" y="289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82068" y="3820634"/>
            <a:ext cx="5227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8987-3814-4BD0-BA36-AF380B7E2073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9725"/>
            <a:ext cx="3514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57350"/>
            <a:ext cx="3505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3667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871" y="4343400"/>
            <a:ext cx="4108341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114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373" y="403116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Hierarchical network decomposition: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9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C9DF-0601-4BCE-9AB4-3FB0EC7A6435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28883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6248400"/>
            <a:ext cx="43434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Communities in physics collaborations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1524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Zachary’s Karate club: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dirty="0" smtClean="0"/>
              <a:t>hierarchical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DD97-B369-4DEF-987A-CE27C832F06A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526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15533"/>
            <a:ext cx="274320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1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3275" y="4338638"/>
              <a:ext cx="131763" cy="3175"/>
            </p14:xfrm>
          </p:contentPart>
        </mc:Choice>
        <mc:Fallback xmlns="">
          <p:pic>
            <p:nvPicPr>
              <p:cNvPr id="491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0755" y="4336169"/>
                <a:ext cx="136803" cy="81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83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947778" cy="98755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How to evaluate – Modularity!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Define </a:t>
            </a:r>
            <a:r>
              <a:rPr lang="en-US" b="1" dirty="0" smtClean="0">
                <a:solidFill>
                  <a:schemeClr val="accent3"/>
                </a:solidFill>
              </a:rPr>
              <a:t>modularity</a:t>
            </a:r>
            <a:r>
              <a:rPr lang="en-US" dirty="0" smtClean="0"/>
              <a:t> to be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(number of edges within groups) – 	(expected number within groups)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000" dirty="0" smtClean="0"/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chemeClr val="accent2"/>
                </a:solidFill>
              </a:rPr>
              <a:t>Actual number of edges between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and j is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sz="1000" dirty="0" smtClean="0"/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chemeClr val="accent4"/>
                </a:solidFill>
              </a:rPr>
              <a:t>Expected number of edges between </a:t>
            </a:r>
            <a:r>
              <a:rPr lang="en-US" i="1" dirty="0" err="1" smtClean="0">
                <a:solidFill>
                  <a:schemeClr val="accent4"/>
                </a:solidFill>
              </a:rPr>
              <a:t>i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i="1" dirty="0" smtClean="0">
                <a:solidFill>
                  <a:schemeClr val="accent4"/>
                </a:solidFill>
              </a:rPr>
              <a:t>j</a:t>
            </a:r>
            <a:r>
              <a:rPr lang="en-US" dirty="0" smtClean="0">
                <a:solidFill>
                  <a:schemeClr val="accent4"/>
                </a:solidFill>
              </a:rPr>
              <a:t> 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4913-E128-4DF0-9511-8F9C65828C1E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5105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321300"/>
            <a:ext cx="4572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0" y="632460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m…number of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Bernoulli Null Model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Modularity admits multiple null models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: expected number of edges </a:t>
                </a:r>
                <a:r>
                  <a:rPr lang="en-US" dirty="0" smtClean="0"/>
                  <a:t>between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j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 the null model</a:t>
                </a:r>
              </a:p>
              <a:p>
                <a:pPr lvl="2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Bernoulli random graph: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−1)/2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−1)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, ∀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 equivalent ways of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marL="1490472" lvl="3" indent="-457200">
                  <a:buFont typeface="+mj-lt"/>
                  <a:buAutoNum type="arabicPeriod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Direct method on edges</a:t>
                </a:r>
              </a:p>
              <a:p>
                <a:pPr marL="1490472" lvl="3" indent="-457200">
                  <a:buFont typeface="+mj-lt"/>
                  <a:buAutoNum type="arabicPeriod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Indirect method by picking nodes</a:t>
                </a:r>
              </a:p>
              <a:p>
                <a:pPr lvl="4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Important to account for ordering</a:t>
                </a:r>
              </a:p>
              <a:p>
                <a:pPr lvl="5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First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then j + First j then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696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5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Granovetter’s</a:t>
            </a:r>
            <a:r>
              <a:rPr lang="en-US" dirty="0" smtClean="0"/>
              <a:t> Answer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257801"/>
          </a:xfrm>
        </p:spPr>
        <p:txBody>
          <a:bodyPr>
            <a:normAutofit/>
          </a:bodyPr>
          <a:lstStyle/>
          <a:p>
            <a:pPr lvl="8"/>
            <a:endParaRPr lang="en-US" b="1" dirty="0" smtClean="0"/>
          </a:p>
          <a:p>
            <a:r>
              <a:rPr lang="en-US" sz="3600" b="1" dirty="0" smtClean="0"/>
              <a:t>Two perspectives on </a:t>
            </a:r>
            <a:r>
              <a:rPr lang="en-US" sz="3600" b="1" dirty="0" smtClean="0">
                <a:solidFill>
                  <a:schemeClr val="accent3"/>
                </a:solidFill>
              </a:rPr>
              <a:t>friendships:</a:t>
            </a:r>
          </a:p>
          <a:p>
            <a:pPr lvl="1"/>
            <a:r>
              <a:rPr lang="en-US" sz="3200" b="1" dirty="0" smtClean="0">
                <a:solidFill>
                  <a:schemeClr val="accent4"/>
                </a:solidFill>
              </a:rPr>
              <a:t>Structural:</a:t>
            </a:r>
          </a:p>
          <a:p>
            <a:pPr lvl="2"/>
            <a:r>
              <a:rPr lang="en-US" sz="2800" dirty="0" smtClean="0"/>
              <a:t>Friendships span different portions </a:t>
            </a:r>
            <a:br>
              <a:rPr lang="en-US" sz="2800" dirty="0" smtClean="0"/>
            </a:br>
            <a:r>
              <a:rPr lang="en-US" sz="2800" dirty="0" smtClean="0"/>
              <a:t>of the network</a:t>
            </a:r>
          </a:p>
          <a:p>
            <a:pPr lvl="1"/>
            <a:r>
              <a:rPr lang="en-US" sz="3200" b="1" dirty="0" smtClean="0">
                <a:solidFill>
                  <a:schemeClr val="accent2"/>
                </a:solidFill>
              </a:rPr>
              <a:t>Interpersonal:</a:t>
            </a:r>
          </a:p>
          <a:p>
            <a:pPr lvl="2"/>
            <a:r>
              <a:rPr lang="en-US" sz="2800" dirty="0" smtClean="0"/>
              <a:t>Friendship between two people is either </a:t>
            </a:r>
            <a:r>
              <a:rPr lang="en-US" sz="2800" b="1" dirty="0" smtClean="0"/>
              <a:t>strong</a:t>
            </a:r>
            <a:r>
              <a:rPr lang="en-US" sz="2800" dirty="0" smtClean="0"/>
              <a:t> or </a:t>
            </a:r>
            <a:r>
              <a:rPr lang="en-US" sz="2800" b="1" dirty="0" smtClean="0"/>
              <a:t>weak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2A14-E924-4930-A15F-0EA2B601333C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7238" y="0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Granovetter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‘73]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Configuration Null Model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Modularity admits multiple null models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: expected number of edges </a:t>
                </a:r>
                <a:r>
                  <a:rPr lang="en-US" dirty="0" smtClean="0"/>
                  <a:t>between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i="1" dirty="0" err="1" smtClean="0"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j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 the null model</a:t>
                </a:r>
              </a:p>
              <a:p>
                <a:pPr lvl="2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Configuration model – relies on breaking each edge to stubs. Then  rewire stubs randomly (null model).  Follow the indirect method to arrive at:</a:t>
                </a:r>
              </a:p>
              <a:p>
                <a:pPr lvl="2"/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pPr lvl="2"/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lvl="2"/>
                <a:endParaRPr lang="en-US" sz="2000" dirty="0">
                  <a:latin typeface="Arial" pitchFamily="34" charset="0"/>
                  <a:cs typeface="Arial" pitchFamily="34" charset="0"/>
                </a:endParaRPr>
              </a:p>
              <a:p>
                <a:pPr lvl="2"/>
                <a:endParaRPr lang="en-US" sz="2000" dirty="0" smtClean="0">
                  <a:latin typeface="Arial" pitchFamily="34" charset="0"/>
                  <a:cs typeface="Arial" pitchFamily="34" charset="0"/>
                </a:endParaRPr>
              </a:p>
              <a:p>
                <a:pPr lvl="2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We will discuss other null models (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e.g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ER etc. later).</a:t>
                </a:r>
                <a:endParaRPr lang="en-US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t="-696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0"/>
            <a:ext cx="4572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9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(number of edges within groups) – 	(expected number within groups)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Then:</a:t>
            </a:r>
          </a:p>
          <a:p>
            <a:endParaRPr lang="en-US" dirty="0" smtClean="0"/>
          </a:p>
          <a:p>
            <a:endParaRPr lang="en-US" dirty="0" smtClean="0"/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4"/>
                </a:solidFill>
              </a:rPr>
              <a:t>Modularity  </a:t>
            </a:r>
          </a:p>
          <a:p>
            <a:pPr lvl="1"/>
            <a:r>
              <a:rPr lang="en-US" dirty="0" smtClean="0"/>
              <a:t>It is positive if the number of edges within groups exceeds the expected number</a:t>
            </a:r>
          </a:p>
          <a:p>
            <a:pPr lvl="1"/>
            <a:r>
              <a:rPr lang="en-US" dirty="0" smtClean="0"/>
              <a:t>0.3&lt;Q&lt;0.7 means significant community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059-541D-44DD-AA2E-8BC828BC6EE5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2836783"/>
            <a:ext cx="335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m … number of edges</a:t>
            </a: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ij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… 1 if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i,j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is edge, else 0</a:t>
            </a: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… degree of node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 … group id of node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(a, b) … 1 if a=b, else 0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36151"/>
              </p:ext>
            </p:extLst>
          </p:nvPr>
        </p:nvGraphicFramePr>
        <p:xfrm>
          <a:off x="641350" y="2851150"/>
          <a:ext cx="5133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Equation" r:id="rId3" imgW="2031840" imgH="482400" progId="Equation.3">
                  <p:embed/>
                </p:oleObj>
              </mc:Choice>
              <mc:Fallback>
                <p:oleObj name="Equation" r:id="rId3" imgW="2031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2851150"/>
                        <a:ext cx="51339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83590" y="-533795"/>
            <a:ext cx="3810000" cy="89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Modularity: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Modularity is useful for selecting the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number of clusters: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019D-CC7D-4E52-9ACE-E18037A21190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95400" y="5943600"/>
            <a:ext cx="6705600" cy="533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not optimize modularity directly?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809499" y="1981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029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Community Discovery (more to come)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only covered the tip of the iceberg</a:t>
            </a:r>
          </a:p>
          <a:p>
            <a:r>
              <a:rPr lang="en-US" dirty="0" smtClean="0"/>
              <a:t>We described a single algorithm</a:t>
            </a:r>
          </a:p>
          <a:p>
            <a:r>
              <a:rPr lang="en-US" dirty="0" smtClean="0"/>
              <a:t>We described a single measure of cluster quality.</a:t>
            </a:r>
          </a:p>
          <a:p>
            <a:r>
              <a:rPr lang="en-US" dirty="0" smtClean="0"/>
              <a:t>We will spend a lot more time on this topic later on in the course!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6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Signed Networks and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dirty="0"/>
              <a:t>Networks with </a:t>
            </a:r>
            <a:r>
              <a:rPr lang="en-US" b="1" dirty="0">
                <a:solidFill>
                  <a:schemeClr val="accent4"/>
                </a:solidFill>
              </a:rPr>
              <a:t>positive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3"/>
                </a:solidFill>
              </a:rPr>
              <a:t>negative</a:t>
            </a:r>
            <a:r>
              <a:rPr lang="en-US" dirty="0" smtClean="0"/>
              <a:t> relationships</a:t>
            </a:r>
          </a:p>
          <a:p>
            <a:r>
              <a:rPr lang="en-US" dirty="0" smtClean="0"/>
              <a:t>Our basic unit of investigation </a:t>
            </a:r>
            <a:br>
              <a:rPr lang="en-US" dirty="0" smtClean="0"/>
            </a:br>
            <a:r>
              <a:rPr lang="en-US" dirty="0" smtClean="0"/>
              <a:t>will</a:t>
            </a:r>
            <a:r>
              <a:rPr lang="en-US" dirty="0"/>
              <a:t> </a:t>
            </a:r>
            <a:r>
              <a:rPr lang="en-US" dirty="0" smtClean="0"/>
              <a:t>be </a:t>
            </a:r>
            <a:r>
              <a:rPr lang="en-US" b="1" dirty="0" smtClean="0"/>
              <a:t>signed triangles</a:t>
            </a:r>
          </a:p>
          <a:p>
            <a:r>
              <a:rPr lang="en-US" dirty="0"/>
              <a:t>First we will talk about </a:t>
            </a:r>
            <a:r>
              <a:rPr lang="en-US" b="1" dirty="0"/>
              <a:t>undirected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nets then </a:t>
            </a:r>
            <a:r>
              <a:rPr lang="en-US" b="1" dirty="0"/>
              <a:t>directed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Plan for today:</a:t>
            </a:r>
          </a:p>
          <a:p>
            <a:pPr lvl="1"/>
            <a:r>
              <a:rPr lang="en-US" b="1" dirty="0" smtClean="0"/>
              <a:t>Model:</a:t>
            </a:r>
            <a:r>
              <a:rPr lang="en-US" dirty="0" smtClean="0"/>
              <a:t> Consider two </a:t>
            </a:r>
            <a:r>
              <a:rPr lang="en-US" dirty="0" err="1" smtClean="0"/>
              <a:t>soc.</a:t>
            </a:r>
            <a:r>
              <a:rPr lang="en-US" dirty="0" smtClean="0"/>
              <a:t> theories of signed nets</a:t>
            </a:r>
          </a:p>
          <a:p>
            <a:pPr lvl="1"/>
            <a:r>
              <a:rPr lang="en-US" b="1" dirty="0" smtClean="0"/>
              <a:t>Data:</a:t>
            </a:r>
            <a:r>
              <a:rPr lang="en-US" dirty="0" smtClean="0"/>
              <a:t> Reason about them in large online networks</a:t>
            </a:r>
          </a:p>
          <a:p>
            <a:pPr lvl="1"/>
            <a:r>
              <a:rPr lang="en-US" b="1" dirty="0" smtClean="0"/>
              <a:t>Application:</a:t>
            </a:r>
            <a:r>
              <a:rPr lang="en-US" dirty="0" smtClean="0"/>
              <a:t> Predict if A and B are linked with + or 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D381-2355-47C2-B24C-3D695E2A00F3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7" name="Group 74"/>
          <p:cNvGrpSpPr/>
          <p:nvPr/>
        </p:nvGrpSpPr>
        <p:grpSpPr>
          <a:xfrm>
            <a:off x="7315200" y="1219200"/>
            <a:ext cx="1746504" cy="1746504"/>
            <a:chOff x="252845" y="4114800"/>
            <a:chExt cx="1956955" cy="1981200"/>
          </a:xfrm>
        </p:grpSpPr>
        <p:sp>
          <p:nvSpPr>
            <p:cNvPr id="8" name="Oval 7"/>
            <p:cNvSpPr/>
            <p:nvPr/>
          </p:nvSpPr>
          <p:spPr>
            <a:xfrm>
              <a:off x="252845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76400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80209" y="41148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6"/>
              <a:endCxn id="9" idx="2"/>
            </p:cNvCxnSpPr>
            <p:nvPr/>
          </p:nvCxnSpPr>
          <p:spPr>
            <a:xfrm>
              <a:off x="786245" y="5448300"/>
              <a:ext cx="890155" cy="0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5"/>
              <a:endCxn id="9" idx="0"/>
            </p:cNvCxnSpPr>
            <p:nvPr/>
          </p:nvCxnSpPr>
          <p:spPr>
            <a:xfrm rot="16200000" flipH="1">
              <a:off x="1383540" y="4622039"/>
              <a:ext cx="611515" cy="507606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0"/>
              <a:endCxn id="10" idx="3"/>
            </p:cNvCxnSpPr>
            <p:nvPr/>
          </p:nvCxnSpPr>
          <p:spPr>
            <a:xfrm rot="5400000" flipH="1" flipV="1">
              <a:off x="483177" y="4606454"/>
              <a:ext cx="611515" cy="538779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676400" y="425827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419100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38645" y="5172670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6" name="Group 74"/>
          <p:cNvGrpSpPr/>
          <p:nvPr/>
        </p:nvGrpSpPr>
        <p:grpSpPr>
          <a:xfrm>
            <a:off x="7239000" y="2996049"/>
            <a:ext cx="1828800" cy="2033151"/>
            <a:chOff x="160632" y="3962513"/>
            <a:chExt cx="2049168" cy="2306367"/>
          </a:xfrm>
        </p:grpSpPr>
        <p:sp>
          <p:nvSpPr>
            <p:cNvPr id="27" name="Oval 26"/>
            <p:cNvSpPr/>
            <p:nvPr/>
          </p:nvSpPr>
          <p:spPr>
            <a:xfrm>
              <a:off x="252845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76400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80209" y="41148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7" idx="6"/>
              <a:endCxn id="28" idx="2"/>
            </p:cNvCxnSpPr>
            <p:nvPr/>
          </p:nvCxnSpPr>
          <p:spPr>
            <a:xfrm>
              <a:off x="786245" y="5448300"/>
              <a:ext cx="890155" cy="0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9" idx="5"/>
              <a:endCxn id="28" idx="0"/>
            </p:cNvCxnSpPr>
            <p:nvPr/>
          </p:nvCxnSpPr>
          <p:spPr>
            <a:xfrm rot="16200000" flipH="1">
              <a:off x="1383540" y="4622039"/>
              <a:ext cx="611515" cy="507606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7" idx="0"/>
              <a:endCxn id="29" idx="3"/>
            </p:cNvCxnSpPr>
            <p:nvPr/>
          </p:nvCxnSpPr>
          <p:spPr>
            <a:xfrm rot="5400000" flipH="1" flipV="1">
              <a:off x="483177" y="4606454"/>
              <a:ext cx="611515" cy="538779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med" len="med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708920" y="3962513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0632" y="419100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8645" y="5345550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0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with </a:t>
            </a:r>
            <a:r>
              <a:rPr lang="en-US" dirty="0" smtClean="0">
                <a:solidFill>
                  <a:schemeClr val="accent4"/>
                </a:solidFill>
              </a:rPr>
              <a:t>positive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3"/>
                </a:solidFill>
              </a:rPr>
              <a:t>negative</a:t>
            </a:r>
            <a:r>
              <a:rPr lang="en-US" dirty="0" smtClean="0"/>
              <a:t> relationships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Consider an </a:t>
            </a:r>
            <a:r>
              <a:rPr lang="en-US" b="1" dirty="0" smtClean="0">
                <a:solidFill>
                  <a:schemeClr val="accent2"/>
                </a:solidFill>
              </a:rPr>
              <a:t>undirected complete graph</a:t>
            </a:r>
          </a:p>
          <a:p>
            <a:r>
              <a:rPr lang="en-US" dirty="0" smtClean="0"/>
              <a:t>Label each edge as either: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Positive</a:t>
            </a:r>
            <a:r>
              <a:rPr lang="en-US" dirty="0" smtClean="0">
                <a:solidFill>
                  <a:schemeClr val="accent4"/>
                </a:solidFill>
              </a:rPr>
              <a:t>: </a:t>
            </a:r>
            <a:r>
              <a:rPr lang="en-US" dirty="0" smtClean="0"/>
              <a:t>friendship, trust, positive sentiment, …</a:t>
            </a:r>
            <a:endParaRPr lang="en-US" dirty="0" smtClean="0">
              <a:solidFill>
                <a:schemeClr val="accent4"/>
              </a:solidFill>
            </a:endParaRP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Negative</a:t>
            </a:r>
            <a:r>
              <a:rPr lang="en-US" dirty="0" smtClean="0">
                <a:solidFill>
                  <a:schemeClr val="accent3"/>
                </a:solidFill>
              </a:rPr>
              <a:t>: </a:t>
            </a:r>
            <a:r>
              <a:rPr lang="en-US" dirty="0" smtClean="0"/>
              <a:t>enemy, distrust, negative sentiment, …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Examine triples of connected nodes A, B, 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161B-42C7-4273-9950-4DB120B8FC1A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Structural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431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Start with the intuition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Heider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’46]: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Friend</a:t>
            </a:r>
            <a:r>
              <a:rPr lang="en-US" dirty="0" smtClean="0"/>
              <a:t> of my </a:t>
            </a:r>
            <a:r>
              <a:rPr lang="en-US" dirty="0" smtClean="0">
                <a:solidFill>
                  <a:schemeClr val="accent4"/>
                </a:solidFill>
              </a:rPr>
              <a:t>friend</a:t>
            </a:r>
            <a:r>
              <a:rPr lang="en-US" dirty="0" smtClean="0"/>
              <a:t> is my </a:t>
            </a:r>
            <a:r>
              <a:rPr lang="en-US" dirty="0" smtClean="0">
                <a:solidFill>
                  <a:schemeClr val="accent4"/>
                </a:solidFill>
              </a:rPr>
              <a:t>friend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Enemy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chemeClr val="accent3"/>
                </a:solidFill>
              </a:rPr>
              <a:t>enemy</a:t>
            </a:r>
            <a:r>
              <a:rPr lang="en-US" dirty="0" smtClean="0"/>
              <a:t> is my </a:t>
            </a:r>
            <a:r>
              <a:rPr lang="en-US" dirty="0" smtClean="0">
                <a:solidFill>
                  <a:schemeClr val="accent4"/>
                </a:solidFill>
              </a:rPr>
              <a:t>friend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Enemy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chemeClr val="accent4"/>
                </a:solidFill>
              </a:rPr>
              <a:t>friend </a:t>
            </a:r>
            <a:r>
              <a:rPr lang="en-US" dirty="0" smtClean="0"/>
              <a:t>is my </a:t>
            </a:r>
            <a:r>
              <a:rPr lang="en-US" dirty="0" smtClean="0">
                <a:solidFill>
                  <a:schemeClr val="accent3"/>
                </a:solidFill>
              </a:rPr>
              <a:t>enemy</a:t>
            </a:r>
          </a:p>
          <a:p>
            <a:r>
              <a:rPr lang="en-US" dirty="0" smtClean="0"/>
              <a:t>Look at connected triples of nodes:</a:t>
            </a:r>
          </a:p>
          <a:p>
            <a:endParaRPr lang="en-US" dirty="0"/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2017-68EE-465E-9366-F304EBE79EC4}" type="datetime1">
              <a:rPr lang="en-US" smtClean="0"/>
              <a:t>2/2/2016</a:t>
            </a:fld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121084" y="3962400"/>
            <a:ext cx="4343400" cy="188291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4"/>
          <p:cNvGrpSpPr/>
          <p:nvPr/>
        </p:nvGrpSpPr>
        <p:grpSpPr>
          <a:xfrm>
            <a:off x="381000" y="4114800"/>
            <a:ext cx="1745106" cy="1746504"/>
            <a:chOff x="252845" y="4063855"/>
            <a:chExt cx="1973706" cy="2032145"/>
          </a:xfrm>
        </p:grpSpPr>
        <p:sp>
          <p:nvSpPr>
            <p:cNvPr id="66" name="Oval 65"/>
            <p:cNvSpPr/>
            <p:nvPr/>
          </p:nvSpPr>
          <p:spPr>
            <a:xfrm>
              <a:off x="252845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676400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980209" y="41148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>
              <a:stCxn id="66" idx="6"/>
              <a:endCxn id="67" idx="2"/>
            </p:cNvCxnSpPr>
            <p:nvPr/>
          </p:nvCxnSpPr>
          <p:spPr>
            <a:xfrm>
              <a:off x="786245" y="5448300"/>
              <a:ext cx="890155" cy="0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8" idx="5"/>
              <a:endCxn id="67" idx="0"/>
            </p:cNvCxnSpPr>
            <p:nvPr/>
          </p:nvCxnSpPr>
          <p:spPr>
            <a:xfrm rot="16200000" flipH="1">
              <a:off x="1383540" y="4622039"/>
              <a:ext cx="611515" cy="507606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6" idx="0"/>
              <a:endCxn id="68" idx="3"/>
            </p:cNvCxnSpPr>
            <p:nvPr/>
          </p:nvCxnSpPr>
          <p:spPr>
            <a:xfrm rot="5400000" flipH="1" flipV="1">
              <a:off x="483177" y="4606454"/>
              <a:ext cx="611515" cy="538779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676400" y="4258270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6774" y="4063855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62890" y="5172670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" name="Group 74"/>
          <p:cNvGrpSpPr/>
          <p:nvPr/>
        </p:nvGrpSpPr>
        <p:grpSpPr>
          <a:xfrm>
            <a:off x="2514600" y="4114800"/>
            <a:ext cx="1746504" cy="1746504"/>
            <a:chOff x="252845" y="4114800"/>
            <a:chExt cx="1956955" cy="1981200"/>
          </a:xfrm>
        </p:grpSpPr>
        <p:sp>
          <p:nvSpPr>
            <p:cNvPr id="76" name="Oval 75"/>
            <p:cNvSpPr/>
            <p:nvPr/>
          </p:nvSpPr>
          <p:spPr>
            <a:xfrm>
              <a:off x="252845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676400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80209" y="41148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6" idx="6"/>
              <a:endCxn id="77" idx="2"/>
            </p:cNvCxnSpPr>
            <p:nvPr/>
          </p:nvCxnSpPr>
          <p:spPr>
            <a:xfrm>
              <a:off x="786245" y="5448300"/>
              <a:ext cx="890155" cy="0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8" idx="5"/>
              <a:endCxn id="77" idx="0"/>
            </p:cNvCxnSpPr>
            <p:nvPr/>
          </p:nvCxnSpPr>
          <p:spPr>
            <a:xfrm rot="16200000" flipH="1">
              <a:off x="1383540" y="4622039"/>
              <a:ext cx="611515" cy="507606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6" idx="0"/>
              <a:endCxn id="78" idx="3"/>
            </p:cNvCxnSpPr>
            <p:nvPr/>
          </p:nvCxnSpPr>
          <p:spPr>
            <a:xfrm rot="5400000" flipH="1" flipV="1">
              <a:off x="483177" y="4606454"/>
              <a:ext cx="611515" cy="538779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1676400" y="425827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81000" y="419100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38645" y="5172670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" name="Group 84"/>
          <p:cNvGrpSpPr/>
          <p:nvPr/>
        </p:nvGrpSpPr>
        <p:grpSpPr>
          <a:xfrm>
            <a:off x="4953000" y="4114800"/>
            <a:ext cx="1731682" cy="1746503"/>
            <a:chOff x="252844" y="4114801"/>
            <a:chExt cx="1956956" cy="1981199"/>
          </a:xfrm>
        </p:grpSpPr>
        <p:sp>
          <p:nvSpPr>
            <p:cNvPr id="86" name="Oval 85"/>
            <p:cNvSpPr/>
            <p:nvPr/>
          </p:nvSpPr>
          <p:spPr>
            <a:xfrm>
              <a:off x="252845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676400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980209" y="4114801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>
              <a:stCxn id="86" idx="6"/>
              <a:endCxn id="87" idx="2"/>
            </p:cNvCxnSpPr>
            <p:nvPr/>
          </p:nvCxnSpPr>
          <p:spPr>
            <a:xfrm>
              <a:off x="786245" y="5448300"/>
              <a:ext cx="890155" cy="0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8" idx="5"/>
              <a:endCxn id="87" idx="0"/>
            </p:cNvCxnSpPr>
            <p:nvPr/>
          </p:nvCxnSpPr>
          <p:spPr>
            <a:xfrm rot="16200000" flipH="1">
              <a:off x="1383540" y="4622039"/>
              <a:ext cx="611515" cy="507606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6" idx="0"/>
              <a:endCxn id="88" idx="3"/>
            </p:cNvCxnSpPr>
            <p:nvPr/>
          </p:nvCxnSpPr>
          <p:spPr>
            <a:xfrm rot="5400000" flipH="1" flipV="1">
              <a:off x="483177" y="4606454"/>
              <a:ext cx="611515" cy="538779"/>
            </a:xfrm>
            <a:prstGeom prst="line">
              <a:avLst/>
            </a:prstGeom>
            <a:ln w="1270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1630649" y="4201240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52844" y="4142308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66800" y="517267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" name="Group 94"/>
          <p:cNvGrpSpPr/>
          <p:nvPr/>
        </p:nvGrpSpPr>
        <p:grpSpPr>
          <a:xfrm>
            <a:off x="7092696" y="4038600"/>
            <a:ext cx="1746504" cy="1746504"/>
            <a:chOff x="252845" y="4114800"/>
            <a:chExt cx="1956955" cy="1981200"/>
          </a:xfrm>
        </p:grpSpPr>
        <p:sp>
          <p:nvSpPr>
            <p:cNvPr id="96" name="Oval 95"/>
            <p:cNvSpPr/>
            <p:nvPr/>
          </p:nvSpPr>
          <p:spPr>
            <a:xfrm>
              <a:off x="252845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676400" y="51816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980209" y="4114800"/>
              <a:ext cx="533400" cy="5334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96" idx="6"/>
              <a:endCxn id="97" idx="2"/>
            </p:cNvCxnSpPr>
            <p:nvPr/>
          </p:nvCxnSpPr>
          <p:spPr>
            <a:xfrm>
              <a:off x="786245" y="5448300"/>
              <a:ext cx="890155" cy="0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8" idx="5"/>
              <a:endCxn id="97" idx="0"/>
            </p:cNvCxnSpPr>
            <p:nvPr/>
          </p:nvCxnSpPr>
          <p:spPr>
            <a:xfrm rot="16200000" flipH="1">
              <a:off x="1383540" y="4622039"/>
              <a:ext cx="611515" cy="507606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6" idx="0"/>
              <a:endCxn id="98" idx="3"/>
            </p:cNvCxnSpPr>
            <p:nvPr/>
          </p:nvCxnSpPr>
          <p:spPr>
            <a:xfrm rot="5400000" flipH="1" flipV="1">
              <a:off x="483177" y="4606454"/>
              <a:ext cx="611515" cy="538779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676400" y="425827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81000" y="419100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066800" y="5172670"/>
              <a:ext cx="41549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endParaRPr lang="en-US" sz="5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05" name="Rounded Rectangle 104"/>
          <p:cNvSpPr/>
          <p:nvPr/>
        </p:nvSpPr>
        <p:spPr>
          <a:xfrm>
            <a:off x="4704101" y="3962400"/>
            <a:ext cx="4343400" cy="189253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549173" y="5692914"/>
            <a:ext cx="2743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5713856" y="5511225"/>
            <a:ext cx="230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</a:rPr>
              <a:t>Unbalanced</a:t>
            </a:r>
            <a:endParaRPr lang="en-US" sz="3200" b="1" dirty="0">
              <a:solidFill>
                <a:schemeClr val="accent3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19200" y="5769114"/>
            <a:ext cx="2133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1371600" y="5581472"/>
            <a:ext cx="1816523" cy="492443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Balanced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1000" y="6043672"/>
            <a:ext cx="38862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Consistent</a:t>
            </a:r>
            <a:r>
              <a:rPr lang="en-US" dirty="0" smtClean="0"/>
              <a:t> with “friend of a friend” or “enemy of the enemy” intuition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724398" y="6014113"/>
            <a:ext cx="4191002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Inconsistent</a:t>
            </a:r>
            <a:r>
              <a:rPr lang="en-US" dirty="0" smtClean="0"/>
              <a:t> with the “friend of a friend” or “enemy of the enemy” intuition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6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4688" y="4262438"/>
              <a:ext cx="153987" cy="174625"/>
            </p14:xfrm>
          </p:contentPart>
        </mc:Choice>
        <mc:Fallback xmlns="">
          <p:pic>
            <p:nvPicPr>
              <p:cNvPr id="286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8212" y="4255957"/>
                <a:ext cx="166939" cy="1875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97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05" grpId="0" animBg="1"/>
      <p:bldP spid="107" grpId="0"/>
      <p:bldP spid="109" grpId="0"/>
      <p:bldP spid="110" grpId="0" animBg="1"/>
      <p:bldP spid="1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Balanced/Unbalanced Networks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6739-A35C-46CB-8585-92D3F99E6DAC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95650"/>
            <a:ext cx="30384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3305175"/>
            <a:ext cx="2962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486400" y="6248400"/>
            <a:ext cx="2209800" cy="457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Balanced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685925" y="6248400"/>
            <a:ext cx="22098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Unbalanced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64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9163" y="4344988"/>
              <a:ext cx="222250" cy="307975"/>
            </p14:xfrm>
          </p:contentPart>
        </mc:Choice>
        <mc:Fallback xmlns="">
          <p:pic>
            <p:nvPicPr>
              <p:cNvPr id="2764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82679" y="4338512"/>
                <a:ext cx="235218" cy="320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4363" y="4291013"/>
              <a:ext cx="349250" cy="479425"/>
            </p14:xfrm>
          </p:contentPart>
        </mc:Choice>
        <mc:Fallback xmlns=""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7882" y="4284534"/>
                <a:ext cx="362212" cy="492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1200" y="4498975"/>
              <a:ext cx="349250" cy="479425"/>
            </p14:xfrm>
          </p:contentPart>
        </mc:Choice>
        <mc:Fallback xmlns="">
          <p:pic>
            <p:nvPicPr>
              <p:cNvPr id="17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4719" y="4492496"/>
                <a:ext cx="362212" cy="492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6675" y="5181600"/>
              <a:ext cx="349250" cy="479425"/>
            </p14:xfrm>
          </p:contentPart>
        </mc:Choice>
        <mc:Fallback xmlns="">
          <p:pic>
            <p:nvPicPr>
              <p:cNvPr id="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10194" y="5175121"/>
                <a:ext cx="362212" cy="492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6600" y="4367953"/>
              <a:ext cx="349250" cy="479425"/>
            </p14:xfrm>
          </p:contentPart>
        </mc:Choice>
        <mc:Fallback xmlns="">
          <p:pic>
            <p:nvPicPr>
              <p:cNvPr id="19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0119" y="4361474"/>
                <a:ext cx="362212" cy="492382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Graph is </a:t>
            </a:r>
            <a:r>
              <a:rPr lang="en-US" b="1" dirty="0" smtClean="0">
                <a:solidFill>
                  <a:schemeClr val="accent2"/>
                </a:solidFill>
              </a:rPr>
              <a:t>balanced</a:t>
            </a:r>
            <a:r>
              <a:rPr lang="en-US" dirty="0" smtClean="0"/>
              <a:t> if every connected </a:t>
            </a:r>
            <a:br>
              <a:rPr lang="en-US" dirty="0" smtClean="0"/>
            </a:br>
            <a:r>
              <a:rPr lang="en-US" dirty="0" smtClean="0"/>
              <a:t>triple of nodes has:</a:t>
            </a:r>
          </a:p>
          <a:p>
            <a:pPr lvl="1"/>
            <a:r>
              <a:rPr lang="en-US" dirty="0" smtClean="0"/>
              <a:t>all 3 edges labeled +, or </a:t>
            </a:r>
          </a:p>
          <a:p>
            <a:pPr lvl="1"/>
            <a:r>
              <a:rPr lang="en-US" dirty="0" smtClean="0"/>
              <a:t>exactly 1 edge labeled 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Balance </a:t>
            </a:r>
            <a:r>
              <a:rPr lang="en-US" sz="4800" dirty="0" smtClean="0">
                <a:sym typeface="Wingdings 3"/>
              </a:rPr>
              <a:t></a:t>
            </a:r>
            <a:r>
              <a:rPr lang="en-US" dirty="0" smtClean="0">
                <a:sym typeface="Wingdings 3"/>
              </a:rPr>
              <a:t> </a:t>
            </a:r>
            <a:r>
              <a:rPr lang="en-US" dirty="0" smtClean="0"/>
              <a:t>Global Factions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Balance implies global coalitions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[Cartwright-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Harary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Claim:</a:t>
            </a:r>
            <a:r>
              <a:rPr lang="en-US" dirty="0" smtClean="0"/>
              <a:t> If </a:t>
            </a:r>
            <a:r>
              <a:rPr lang="en-US" b="1" dirty="0" smtClean="0"/>
              <a:t>all triangles are balanced</a:t>
            </a:r>
            <a:r>
              <a:rPr lang="en-US" dirty="0" smtClean="0"/>
              <a:t>, then either:</a:t>
            </a:r>
          </a:p>
          <a:p>
            <a:pPr lvl="1"/>
            <a:r>
              <a:rPr lang="en-US" dirty="0" smtClean="0"/>
              <a:t>The network contains only positive edges, or</a:t>
            </a:r>
          </a:p>
          <a:p>
            <a:pPr lvl="1"/>
            <a:r>
              <a:rPr lang="en-US" dirty="0" smtClean="0"/>
              <a:t>Nodes can be split into 2 sets where negative edges only point between the sets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35ED1-B065-43BA-9134-D9AAE85ABA7D}" type="datetime1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4191000"/>
            <a:ext cx="2362200" cy="220980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</a:rPr>
              <a:t>+</a:t>
            </a:r>
            <a:endParaRPr lang="en-US" sz="9600" b="1" dirty="0">
              <a:solidFill>
                <a:schemeClr val="tx1"/>
              </a:solidFill>
            </a:endParaRPr>
          </a:p>
        </p:txBody>
      </p:sp>
      <p:grpSp>
        <p:nvGrpSpPr>
          <p:cNvPr id="6" name="Group 27"/>
          <p:cNvGrpSpPr/>
          <p:nvPr/>
        </p:nvGrpSpPr>
        <p:grpSpPr>
          <a:xfrm>
            <a:off x="4267200" y="3962400"/>
            <a:ext cx="4038600" cy="2484060"/>
            <a:chOff x="4572000" y="3992940"/>
            <a:chExt cx="4038600" cy="2484060"/>
          </a:xfrm>
        </p:grpSpPr>
        <p:sp>
          <p:nvSpPr>
            <p:cNvPr id="10" name="Oval 9"/>
            <p:cNvSpPr/>
            <p:nvPr/>
          </p:nvSpPr>
          <p:spPr>
            <a:xfrm>
              <a:off x="4572000" y="4191000"/>
              <a:ext cx="1298448" cy="22860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smtClean="0">
                  <a:solidFill>
                    <a:schemeClr val="tx1"/>
                  </a:solidFill>
                </a:rPr>
                <a:t>+</a:t>
              </a:r>
              <a:endParaRPr lang="en-US" sz="9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94239" y="5846565"/>
              <a:ext cx="4058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L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315200" y="4114800"/>
              <a:ext cx="1295400" cy="2286000"/>
            </a:xfrm>
            <a:prstGeom prst="ellipse">
              <a:avLst/>
            </a:prstGeom>
            <a:noFill/>
            <a:ln w="12700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 smtClean="0">
                  <a:solidFill>
                    <a:schemeClr val="tx1"/>
                  </a:solidFill>
                </a:rPr>
                <a:t>+</a:t>
              </a:r>
              <a:endParaRPr lang="en-US" sz="9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6843" y="5773635"/>
              <a:ext cx="4539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R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cxnSp>
          <p:nvCxnSpPr>
            <p:cNvPr id="14" name="Straight Connector 13"/>
            <p:cNvCxnSpPr>
              <a:stCxn id="10" idx="5"/>
              <a:endCxn id="12" idx="1"/>
            </p:cNvCxnSpPr>
            <p:nvPr/>
          </p:nvCxnSpPr>
          <p:spPr>
            <a:xfrm rot="5400000" flipH="1" flipV="1">
              <a:off x="5746278" y="4383594"/>
              <a:ext cx="1692646" cy="1824612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7"/>
              <a:endCxn id="12" idx="3"/>
            </p:cNvCxnSpPr>
            <p:nvPr/>
          </p:nvCxnSpPr>
          <p:spPr>
            <a:xfrm rot="16200000" flipH="1">
              <a:off x="5822478" y="4383594"/>
              <a:ext cx="1540246" cy="1824612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12" idx="2"/>
            </p:cNvCxnSpPr>
            <p:nvPr/>
          </p:nvCxnSpPr>
          <p:spPr>
            <a:xfrm flipV="1">
              <a:off x="5870448" y="5257800"/>
              <a:ext cx="1444752" cy="76200"/>
            </a:xfrm>
            <a:prstGeom prst="line">
              <a:avLst/>
            </a:prstGeom>
            <a:ln w="127000" cap="sq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324600" y="3992940"/>
              <a:ext cx="593432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600" b="1" dirty="0" smtClean="0"/>
                <a:t>-</a:t>
              </a:r>
              <a:endParaRPr lang="en-US" sz="9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08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Balance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3CF5C-A443-41F7-9BA7-1363C0631B43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52600" y="1905000"/>
            <a:ext cx="822960" cy="82296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30" idx="7"/>
            <a:endCxn id="29" idx="3"/>
          </p:cNvCxnSpPr>
          <p:nvPr/>
        </p:nvCxnSpPr>
        <p:spPr>
          <a:xfrm flipV="1">
            <a:off x="2455040" y="4177160"/>
            <a:ext cx="1780280" cy="1170680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00400" y="2277070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52600" y="5227320"/>
            <a:ext cx="822960" cy="82296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408420" y="1905000"/>
            <a:ext cx="822960" cy="82296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08420" y="5227320"/>
            <a:ext cx="822960" cy="82296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24" idx="6"/>
            <a:endCxn id="31" idx="2"/>
          </p:cNvCxnSpPr>
          <p:nvPr/>
        </p:nvCxnSpPr>
        <p:spPr>
          <a:xfrm>
            <a:off x="2575560" y="2316480"/>
            <a:ext cx="3832860" cy="0"/>
          </a:xfrm>
          <a:prstGeom prst="line">
            <a:avLst/>
          </a:prstGeom>
          <a:ln w="127000" cap="sq" cmpd="dbl">
            <a:solidFill>
              <a:schemeClr val="tx1">
                <a:lumMod val="50000"/>
                <a:lumOff val="50000"/>
              </a:schemeClr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3"/>
            <a:endCxn id="29" idx="7"/>
          </p:cNvCxnSpPr>
          <p:nvPr/>
        </p:nvCxnSpPr>
        <p:spPr>
          <a:xfrm flipH="1">
            <a:off x="4817240" y="2607440"/>
            <a:ext cx="1711700" cy="987800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5"/>
            <a:endCxn id="29" idx="1"/>
          </p:cNvCxnSpPr>
          <p:nvPr/>
        </p:nvCxnSpPr>
        <p:spPr>
          <a:xfrm>
            <a:off x="2455040" y="2607440"/>
            <a:ext cx="1780280" cy="987800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" idx="1"/>
            <a:endCxn id="29" idx="5"/>
          </p:cNvCxnSpPr>
          <p:nvPr/>
        </p:nvCxnSpPr>
        <p:spPr>
          <a:xfrm flipH="1" flipV="1">
            <a:off x="4817240" y="4177160"/>
            <a:ext cx="1711700" cy="1170680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0" idx="0"/>
            <a:endCxn id="24" idx="4"/>
          </p:cNvCxnSpPr>
          <p:nvPr/>
        </p:nvCxnSpPr>
        <p:spPr>
          <a:xfrm flipV="1">
            <a:off x="2164080" y="2727960"/>
            <a:ext cx="0" cy="2499360"/>
          </a:xfrm>
          <a:prstGeom prst="line">
            <a:avLst/>
          </a:prstGeom>
          <a:ln w="127000" cap="sq" cmpd="dbl">
            <a:solidFill>
              <a:schemeClr val="tx1">
                <a:lumMod val="50000"/>
                <a:lumOff val="50000"/>
              </a:schemeClr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2" idx="0"/>
            <a:endCxn id="31" idx="4"/>
          </p:cNvCxnSpPr>
          <p:nvPr/>
        </p:nvCxnSpPr>
        <p:spPr>
          <a:xfrm flipV="1">
            <a:off x="6819900" y="2727960"/>
            <a:ext cx="0" cy="2499360"/>
          </a:xfrm>
          <a:prstGeom prst="line">
            <a:avLst/>
          </a:prstGeom>
          <a:ln w="127000" cap="sq" cmpd="dbl">
            <a:solidFill>
              <a:schemeClr val="tx1">
                <a:lumMod val="50000"/>
                <a:lumOff val="50000"/>
              </a:schemeClr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124200" y="3877270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81600" y="2362200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34000" y="3733800"/>
            <a:ext cx="718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endParaRPr lang="en-US" sz="6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00200" y="6324600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Friends of 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117319" y="6336268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Enemies of 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08751" y="1383268"/>
            <a:ext cx="34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Every node in L is enemy of 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9800" y="3251537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</a:rPr>
              <a:t>+</a:t>
            </a:r>
            <a:endParaRPr lang="en-US" sz="6000" b="1" dirty="0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9674" y="3369438"/>
            <a:ext cx="590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</a:rPr>
              <a:t>+</a:t>
            </a:r>
            <a:endParaRPr lang="en-US" sz="6000" b="1" dirty="0">
              <a:solidFill>
                <a:srgbClr val="008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67200" y="1524000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–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114800" y="3474720"/>
            <a:ext cx="822960" cy="822960"/>
          </a:xfrm>
          <a:prstGeom prst="ellipse">
            <a:avLst/>
          </a:prstGeom>
          <a:noFill/>
          <a:ln w="1270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414585" y="1445846"/>
            <a:ext cx="3829538" cy="4884616"/>
          </a:xfrm>
          <a:custGeom>
            <a:avLst/>
            <a:gdLst>
              <a:gd name="connsiteX0" fmla="*/ 648677 w 3829538"/>
              <a:gd name="connsiteY0" fmla="*/ 0 h 4884616"/>
              <a:gd name="connsiteX1" fmla="*/ 3446584 w 3829538"/>
              <a:gd name="connsiteY1" fmla="*/ 1766277 h 4884616"/>
              <a:gd name="connsiteX2" fmla="*/ 3829538 w 3829538"/>
              <a:gd name="connsiteY2" fmla="*/ 2352431 h 4884616"/>
              <a:gd name="connsiteX3" fmla="*/ 3712307 w 3829538"/>
              <a:gd name="connsiteY3" fmla="*/ 3313723 h 4884616"/>
              <a:gd name="connsiteX4" fmla="*/ 781538 w 3829538"/>
              <a:gd name="connsiteY4" fmla="*/ 4884616 h 4884616"/>
              <a:gd name="connsiteX5" fmla="*/ 273538 w 3829538"/>
              <a:gd name="connsiteY5" fmla="*/ 4673600 h 4884616"/>
              <a:gd name="connsiteX6" fmla="*/ 0 w 3829538"/>
              <a:gd name="connsiteY6" fmla="*/ 4228123 h 4884616"/>
              <a:gd name="connsiteX7" fmla="*/ 85969 w 3829538"/>
              <a:gd name="connsiteY7" fmla="*/ 523631 h 4884616"/>
              <a:gd name="connsiteX8" fmla="*/ 648677 w 3829538"/>
              <a:gd name="connsiteY8" fmla="*/ 0 h 488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9538" h="4884616">
                <a:moveTo>
                  <a:pt x="648677" y="0"/>
                </a:moveTo>
                <a:lnTo>
                  <a:pt x="3446584" y="1766277"/>
                </a:lnTo>
                <a:lnTo>
                  <a:pt x="3829538" y="2352431"/>
                </a:lnTo>
                <a:lnTo>
                  <a:pt x="3712307" y="3313723"/>
                </a:lnTo>
                <a:lnTo>
                  <a:pt x="781538" y="4884616"/>
                </a:lnTo>
                <a:lnTo>
                  <a:pt x="273538" y="4673600"/>
                </a:lnTo>
                <a:lnTo>
                  <a:pt x="0" y="4228123"/>
                </a:lnTo>
                <a:lnTo>
                  <a:pt x="85969" y="523631"/>
                </a:lnTo>
                <a:lnTo>
                  <a:pt x="648677" y="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6200" y="3392269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Any 2 nodes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 L are friends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81969" y="1680308"/>
            <a:ext cx="1422400" cy="4595446"/>
          </a:xfrm>
          <a:custGeom>
            <a:avLst/>
            <a:gdLst>
              <a:gd name="connsiteX0" fmla="*/ 281354 w 1422400"/>
              <a:gd name="connsiteY0" fmla="*/ 0 h 4595446"/>
              <a:gd name="connsiteX1" fmla="*/ 0 w 1422400"/>
              <a:gd name="connsiteY1" fmla="*/ 265723 h 4595446"/>
              <a:gd name="connsiteX2" fmla="*/ 15631 w 1422400"/>
              <a:gd name="connsiteY2" fmla="*/ 4103077 h 4595446"/>
              <a:gd name="connsiteX3" fmla="*/ 476739 w 1422400"/>
              <a:gd name="connsiteY3" fmla="*/ 4595446 h 4595446"/>
              <a:gd name="connsiteX4" fmla="*/ 844062 w 1422400"/>
              <a:gd name="connsiteY4" fmla="*/ 4587630 h 4595446"/>
              <a:gd name="connsiteX5" fmla="*/ 1422400 w 1422400"/>
              <a:gd name="connsiteY5" fmla="*/ 4142154 h 4595446"/>
              <a:gd name="connsiteX6" fmla="*/ 1383323 w 1422400"/>
              <a:gd name="connsiteY6" fmla="*/ 422030 h 4595446"/>
              <a:gd name="connsiteX7" fmla="*/ 976923 w 1422400"/>
              <a:gd name="connsiteY7" fmla="*/ 7815 h 4595446"/>
              <a:gd name="connsiteX8" fmla="*/ 281354 w 1422400"/>
              <a:gd name="connsiteY8" fmla="*/ 0 h 459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400" h="4595446">
                <a:moveTo>
                  <a:pt x="281354" y="0"/>
                </a:moveTo>
                <a:lnTo>
                  <a:pt x="0" y="265723"/>
                </a:lnTo>
                <a:cubicBezTo>
                  <a:pt x="5210" y="1544841"/>
                  <a:pt x="10421" y="2823959"/>
                  <a:pt x="15631" y="4103077"/>
                </a:cubicBezTo>
                <a:lnTo>
                  <a:pt x="476739" y="4595446"/>
                </a:lnTo>
                <a:lnTo>
                  <a:pt x="844062" y="4587630"/>
                </a:lnTo>
                <a:lnTo>
                  <a:pt x="1422400" y="4142154"/>
                </a:lnTo>
                <a:lnTo>
                  <a:pt x="1383323" y="422030"/>
                </a:lnTo>
                <a:lnTo>
                  <a:pt x="976923" y="7815"/>
                </a:lnTo>
                <a:lnTo>
                  <a:pt x="281354" y="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300547" y="3316069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Any 2 nodes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 R are friends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02369" y="5816025"/>
            <a:ext cx="40588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69028" y="5158320"/>
            <a:ext cx="45397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R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2" grpId="0"/>
      <p:bldP spid="33" grpId="0"/>
      <p:bldP spid="38" grpId="0"/>
      <p:bldP spid="40" grpId="0"/>
      <p:bldP spid="3" grpId="0" animBg="1"/>
      <p:bldP spid="70" grpId="0"/>
      <p:bldP spid="7" grpId="0" animBg="1"/>
      <p:bldP spid="71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Which edge is more likely to form, a-b or a-c?</a:t>
            </a:r>
          </a:p>
          <a:p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r>
              <a:rPr lang="en-US" sz="2800" b="1" dirty="0" smtClean="0">
                <a:solidFill>
                  <a:schemeClr val="accent4"/>
                </a:solidFill>
              </a:rPr>
              <a:t>Triadic closure: </a:t>
            </a:r>
            <a:r>
              <a:rPr lang="en-US" sz="2800" dirty="0" smtClean="0"/>
              <a:t>If two people in a </a:t>
            </a:r>
            <a:br>
              <a:rPr lang="en-US" sz="2800" dirty="0" smtClean="0"/>
            </a:br>
            <a:r>
              <a:rPr lang="en-US" sz="2800" dirty="0" smtClean="0"/>
              <a:t>network have a friend in common </a:t>
            </a:r>
            <a:br>
              <a:rPr lang="en-US" sz="2800" dirty="0" smtClean="0"/>
            </a:br>
            <a:r>
              <a:rPr lang="en-US" sz="2800" dirty="0" smtClean="0"/>
              <a:t>there is an increased likelihood </a:t>
            </a:r>
            <a:br>
              <a:rPr lang="en-US" sz="2800" dirty="0" smtClean="0"/>
            </a:br>
            <a:r>
              <a:rPr lang="en-US" sz="2800" dirty="0" smtClean="0"/>
              <a:t>they will become friends themselves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C0BF-AD53-42B4-B4B8-E7DCE41B7886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539133" y="2404170"/>
            <a:ext cx="3122723" cy="1959384"/>
            <a:chOff x="5510933" y="1712291"/>
            <a:chExt cx="3122723" cy="1959384"/>
          </a:xfrm>
        </p:grpSpPr>
        <p:cxnSp>
          <p:nvCxnSpPr>
            <p:cNvPr id="47" name="Straight Arrow Connector 46"/>
            <p:cNvCxnSpPr>
              <a:stCxn id="71" idx="4"/>
              <a:endCxn id="68" idx="1"/>
            </p:cNvCxnSpPr>
            <p:nvPr/>
          </p:nvCxnSpPr>
          <p:spPr>
            <a:xfrm>
              <a:off x="8362564" y="1795669"/>
              <a:ext cx="271092" cy="81145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68" idx="2"/>
            </p:cNvCxnSpPr>
            <p:nvPr/>
          </p:nvCxnSpPr>
          <p:spPr>
            <a:xfrm flipH="1" flipV="1">
              <a:off x="7635584" y="2607123"/>
              <a:ext cx="936658" cy="1473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70" idx="4"/>
              <a:endCxn id="67" idx="0"/>
            </p:cNvCxnSpPr>
            <p:nvPr/>
          </p:nvCxnSpPr>
          <p:spPr>
            <a:xfrm flipH="1">
              <a:off x="6517390" y="1712291"/>
              <a:ext cx="83873" cy="58364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64" idx="4"/>
              <a:endCxn id="63" idx="0"/>
            </p:cNvCxnSpPr>
            <p:nvPr/>
          </p:nvCxnSpPr>
          <p:spPr>
            <a:xfrm>
              <a:off x="5510933" y="2629450"/>
              <a:ext cx="167742" cy="83378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517390" y="2500794"/>
              <a:ext cx="419358" cy="91715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5659198" y="3463230"/>
              <a:ext cx="1351202" cy="20844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69" idx="7"/>
              <a:endCxn id="68" idx="3"/>
            </p:cNvCxnSpPr>
            <p:nvPr/>
          </p:nvCxnSpPr>
          <p:spPr>
            <a:xfrm flipV="1">
              <a:off x="8175343" y="2901910"/>
              <a:ext cx="458313" cy="5389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687398" y="2279102"/>
            <a:ext cx="2703366" cy="1997486"/>
            <a:chOff x="5659198" y="1590812"/>
            <a:chExt cx="2703366" cy="1997486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7601079" y="1590812"/>
              <a:ext cx="761485" cy="104111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>
              <a:off x="5720611" y="2421005"/>
              <a:ext cx="587100" cy="833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146427" y="3421542"/>
              <a:ext cx="670972" cy="1667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7013809" y="2835142"/>
              <a:ext cx="510211" cy="3678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>
              <a:off x="6727069" y="2504383"/>
              <a:ext cx="670972" cy="4168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7635584" y="2781860"/>
              <a:ext cx="380741" cy="70288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744911" y="1565526"/>
              <a:ext cx="622373" cy="79379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H="1">
              <a:off x="6692216" y="1708551"/>
              <a:ext cx="817911" cy="7032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2497196" y="415510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419600" y="3099977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335911" y="2987816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600442" y="3237950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419784" y="198727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181085" y="2070657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557578" y="3181891"/>
            <a:ext cx="1204908" cy="84955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69" idx="1"/>
          </p:cNvCxnSpPr>
          <p:nvPr/>
        </p:nvCxnSpPr>
        <p:spPr>
          <a:xfrm>
            <a:off x="2497196" y="3112883"/>
            <a:ext cx="2409817" cy="10199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329454" y="2904438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755269" y="390497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9" name="Oval 68"/>
          <p:cNvSpPr/>
          <p:nvPr/>
        </p:nvSpPr>
        <p:spPr>
          <a:xfrm>
            <a:off x="4845599" y="4071731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/>
          <a:lstStyle/>
          <a:p>
            <a:r>
              <a:rPr lang="en-US" dirty="0"/>
              <a:t>Example: International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International relations: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Positive</a:t>
            </a:r>
            <a:r>
              <a:rPr lang="en-US" dirty="0" smtClean="0"/>
              <a:t> edge: alliance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Negative</a:t>
            </a:r>
            <a:r>
              <a:rPr lang="en-US" dirty="0" smtClean="0"/>
              <a:t> edge: animosity</a:t>
            </a:r>
          </a:p>
          <a:p>
            <a:r>
              <a:rPr lang="en-US" dirty="0" smtClean="0"/>
              <a:t>Separation of Bangladesh from Pakistan in 1971: </a:t>
            </a:r>
            <a:r>
              <a:rPr lang="en-US" b="1" dirty="0" smtClean="0">
                <a:solidFill>
                  <a:schemeClr val="accent2"/>
                </a:solidFill>
              </a:rPr>
              <a:t>U</a:t>
            </a:r>
            <a:r>
              <a:rPr lang="en-US" dirty="0" smtClean="0">
                <a:solidFill>
                  <a:schemeClr val="accent2"/>
                </a:solidFill>
              </a:rPr>
              <a:t>S supports </a:t>
            </a:r>
            <a:r>
              <a:rPr lang="en-US" b="1" dirty="0" smtClean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akistan. </a:t>
            </a:r>
            <a:r>
              <a:rPr lang="en-US" b="1" dirty="0" smtClean="0"/>
              <a:t>Why?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USS</a:t>
            </a:r>
            <a:r>
              <a:rPr lang="en-US" b="1" dirty="0" smtClean="0"/>
              <a:t>R</a:t>
            </a:r>
            <a:r>
              <a:rPr lang="en-US" dirty="0" smtClean="0"/>
              <a:t> was enemy of </a:t>
            </a:r>
            <a:r>
              <a:rPr lang="en-US" b="1" dirty="0" smtClean="0"/>
              <a:t>C</a:t>
            </a:r>
            <a:r>
              <a:rPr lang="en-US" dirty="0" smtClean="0"/>
              <a:t>hina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hina was enemy of </a:t>
            </a:r>
            <a:r>
              <a:rPr lang="en-US" b="1" dirty="0" smtClean="0"/>
              <a:t>I</a:t>
            </a:r>
            <a:r>
              <a:rPr lang="en-US" dirty="0" smtClean="0"/>
              <a:t>ndia</a:t>
            </a:r>
          </a:p>
          <a:p>
            <a:pPr lvl="1"/>
            <a:r>
              <a:rPr lang="en-US" b="1" dirty="0" smtClean="0"/>
              <a:t>I</a:t>
            </a:r>
            <a:r>
              <a:rPr lang="en-US" dirty="0" smtClean="0"/>
              <a:t>ndia was enemy of </a:t>
            </a:r>
            <a:r>
              <a:rPr lang="en-US" b="1" dirty="0" smtClean="0"/>
              <a:t>P</a:t>
            </a:r>
            <a:r>
              <a:rPr lang="en-US" dirty="0" smtClean="0"/>
              <a:t>akistan</a:t>
            </a:r>
          </a:p>
          <a:p>
            <a:pPr lvl="1"/>
            <a:r>
              <a:rPr lang="en-US" b="1" dirty="0" smtClean="0"/>
              <a:t>U</a:t>
            </a:r>
            <a:r>
              <a:rPr lang="en-US" dirty="0" smtClean="0"/>
              <a:t>S was friendly with </a:t>
            </a:r>
            <a:r>
              <a:rPr lang="en-US" b="1" dirty="0" smtClean="0"/>
              <a:t>C</a:t>
            </a:r>
            <a:r>
              <a:rPr lang="en-US" dirty="0" smtClean="0"/>
              <a:t>hina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C</a:t>
            </a:r>
            <a:r>
              <a:rPr lang="en-US" dirty="0" smtClean="0">
                <a:solidFill>
                  <a:schemeClr val="accent2"/>
                </a:solidFill>
              </a:rPr>
              <a:t>hina vetoed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Bangladesh from U.N.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1845B-D78E-4045-BE6E-B60B047829CE}" type="datetime1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4495800"/>
            <a:ext cx="609600" cy="53340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29600" y="6096000"/>
            <a:ext cx="609600" cy="53340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29600" y="4495800"/>
            <a:ext cx="609600" cy="53340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5257800"/>
            <a:ext cx="609600" cy="53340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8800" y="6019800"/>
            <a:ext cx="609600" cy="53340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stCxn id="11" idx="0"/>
            <a:endCxn id="7" idx="4"/>
          </p:cNvCxnSpPr>
          <p:nvPr/>
        </p:nvCxnSpPr>
        <p:spPr>
          <a:xfrm rot="5400000" flipH="1" flipV="1">
            <a:off x="5448300" y="5524500"/>
            <a:ext cx="990600" cy="0"/>
          </a:xfrm>
          <a:prstGeom prst="line">
            <a:avLst/>
          </a:prstGeom>
          <a:ln w="127000" cap="sq" cmpd="dbl">
            <a:solidFill>
              <a:schemeClr val="tx1">
                <a:lumMod val="50000"/>
                <a:lumOff val="50000"/>
              </a:schemeClr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2"/>
            <a:endCxn id="10" idx="7"/>
          </p:cNvCxnSpPr>
          <p:nvPr/>
        </p:nvCxnSpPr>
        <p:spPr>
          <a:xfrm rot="10800000" flipV="1">
            <a:off x="7530726" y="4762499"/>
            <a:ext cx="698874" cy="573415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1"/>
            <a:endCxn id="7" idx="7"/>
          </p:cNvCxnSpPr>
          <p:nvPr/>
        </p:nvCxnSpPr>
        <p:spPr>
          <a:xfrm rot="16200000" flipV="1">
            <a:off x="7239000" y="3494041"/>
            <a:ext cx="0" cy="2159748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2"/>
            <a:endCxn id="10" idx="5"/>
          </p:cNvCxnSpPr>
          <p:nvPr/>
        </p:nvCxnSpPr>
        <p:spPr>
          <a:xfrm rot="10800000">
            <a:off x="7530726" y="5713086"/>
            <a:ext cx="698874" cy="649615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6"/>
            <a:endCxn id="10" idx="3"/>
          </p:cNvCxnSpPr>
          <p:nvPr/>
        </p:nvCxnSpPr>
        <p:spPr>
          <a:xfrm flipV="1">
            <a:off x="6248400" y="5713085"/>
            <a:ext cx="851274" cy="573415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olid"/>
            <a:head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1"/>
          </p:cNvCxnSpPr>
          <p:nvPr/>
        </p:nvCxnSpPr>
        <p:spPr>
          <a:xfrm rot="16200000" flipV="1">
            <a:off x="6444483" y="4680723"/>
            <a:ext cx="382912" cy="927471"/>
          </a:xfrm>
          <a:prstGeom prst="line">
            <a:avLst/>
          </a:prstGeom>
          <a:ln w="127000" cap="sq" cmpd="dbl">
            <a:solidFill>
              <a:schemeClr val="tx1">
                <a:lumMod val="50000"/>
                <a:lumOff val="50000"/>
              </a:schemeClr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27576" y="4566474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</a:rPr>
              <a:t>+</a:t>
            </a:r>
            <a:endParaRPr lang="en-US" sz="4400" b="1" dirty="0">
              <a:solidFill>
                <a:srgbClr val="008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6966" y="5406479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</a:rPr>
              <a:t>+</a:t>
            </a:r>
            <a:endParaRPr lang="en-US" sz="4400" b="1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45418" y="5517059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–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94866" y="4809173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–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0725" y="4321314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–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07501" y="5144458"/>
            <a:ext cx="7360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</a:rPr>
              <a:t>+?</a:t>
            </a:r>
            <a:endParaRPr lang="en-US" sz="4400" b="1" dirty="0">
              <a:solidFill>
                <a:srgbClr val="008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10400" y="3276600"/>
            <a:ext cx="609600" cy="533400"/>
          </a:xfrm>
          <a:prstGeom prst="ellipse">
            <a:avLst/>
          </a:prstGeom>
          <a:noFill/>
          <a:ln w="1270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37" idx="4"/>
            <a:endCxn id="10" idx="0"/>
          </p:cNvCxnSpPr>
          <p:nvPr/>
        </p:nvCxnSpPr>
        <p:spPr>
          <a:xfrm>
            <a:off x="7315200" y="3810000"/>
            <a:ext cx="0" cy="1447800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39000" y="3733800"/>
            <a:ext cx="665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–?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>
            <a:stCxn id="37" idx="3"/>
            <a:endCxn id="7" idx="0"/>
          </p:cNvCxnSpPr>
          <p:nvPr/>
        </p:nvCxnSpPr>
        <p:spPr>
          <a:xfrm flipH="1">
            <a:off x="5943600" y="3731885"/>
            <a:ext cx="1156074" cy="763915"/>
          </a:xfrm>
          <a:prstGeom prst="line">
            <a:avLst/>
          </a:prstGeom>
          <a:ln w="127000" cap="sq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172203" y="3618647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–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6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8" grpId="0"/>
      <p:bldP spid="30" grpId="0"/>
      <p:bldP spid="31" grpId="0"/>
      <p:bldP spid="33" grpId="0"/>
      <p:bldP spid="34" grpId="0"/>
      <p:bldP spid="36" grpId="0"/>
      <p:bldP spid="37" grpId="0" animBg="1"/>
      <p:bldP spid="39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2438"/>
            <a:ext cx="8686800" cy="65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0830-94B2-4B6D-8854-C3BD6D6FCAFE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2438"/>
            <a:ext cx="8686800" cy="65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F1E17-06E1-4992-BD47-937811E0D464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2438"/>
            <a:ext cx="8686800" cy="65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64404-D7E0-4AE0-98A9-4A034D1ECE77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2438"/>
            <a:ext cx="8686800" cy="65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EFD0-71F9-4B75-BCE4-387A8EDB1DED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2438"/>
            <a:ext cx="8686800" cy="65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5CF8-B05F-4A3C-9A31-7655D20F5BA9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2438"/>
            <a:ext cx="8686800" cy="651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52AA2-EDB9-4634-8AAA-8723270EA107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810000"/>
            <a:ext cx="2362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 in General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1"/>
            <a:ext cx="39624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Def 1: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Local view</a:t>
            </a:r>
          </a:p>
          <a:p>
            <a:pPr lvl="1"/>
            <a:r>
              <a:rPr lang="en-US" dirty="0" smtClean="0"/>
              <a:t>Fill in the missing edges to achieve balance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3"/>
                </a:solidFill>
              </a:rPr>
              <a:t>Def 2: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Global view</a:t>
            </a:r>
          </a:p>
          <a:p>
            <a:pPr lvl="1"/>
            <a:r>
              <a:rPr lang="en-US" dirty="0" smtClean="0"/>
              <a:t>Divide the graph into two coalitions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The 2 </a:t>
            </a:r>
            <a:r>
              <a:rPr lang="en-US" dirty="0" err="1" smtClean="0"/>
              <a:t>defs</a:t>
            </a:r>
            <a:r>
              <a:rPr lang="en-US" dirty="0" smtClean="0"/>
              <a:t>. are </a:t>
            </a:r>
            <a:r>
              <a:rPr lang="en-US" b="1" dirty="0" smtClean="0">
                <a:solidFill>
                  <a:schemeClr val="accent2"/>
                </a:solidFill>
              </a:rPr>
              <a:t>equivalent!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B2AB-72AA-4313-B8E7-CAFE07E9EBA9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26852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447800"/>
            <a:ext cx="22574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609600" y="4724400"/>
            <a:ext cx="1828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Balanced?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2566987"/>
            <a:ext cx="381000" cy="13954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8300" y="303386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" y="3264692"/>
            <a:ext cx="1147252" cy="82391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39597" y="3264693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22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a Signed Network Balanced?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raph is </a:t>
            </a:r>
            <a:r>
              <a:rPr lang="en-US" b="1" dirty="0" smtClean="0">
                <a:solidFill>
                  <a:schemeClr val="accent2"/>
                </a:solidFill>
              </a:rPr>
              <a:t>balanced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if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and only if it contains </a:t>
            </a:r>
            <a:r>
              <a:rPr lang="en-US" b="1" dirty="0" smtClean="0"/>
              <a:t>no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cycle with an odd number of negative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edges.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How to compute this?</a:t>
            </a:r>
          </a:p>
          <a:p>
            <a:pPr lvl="1"/>
            <a:r>
              <a:rPr lang="en-US" dirty="0" smtClean="0"/>
              <a:t>Find connected components on + edges</a:t>
            </a:r>
          </a:p>
          <a:p>
            <a:pPr lvl="1"/>
            <a:r>
              <a:rPr lang="en-US" dirty="0" smtClean="0"/>
              <a:t>For each component create a super-node</a:t>
            </a:r>
          </a:p>
          <a:p>
            <a:pPr lvl="1"/>
            <a:r>
              <a:rPr lang="en-US" dirty="0" smtClean="0"/>
              <a:t>Connect components A and B if there is a </a:t>
            </a:r>
            <a:br>
              <a:rPr lang="en-US" dirty="0" smtClean="0"/>
            </a:br>
            <a:r>
              <a:rPr lang="en-US" dirty="0" smtClean="0"/>
              <a:t>negative edge between the members</a:t>
            </a:r>
          </a:p>
          <a:p>
            <a:pPr lvl="1"/>
            <a:r>
              <a:rPr lang="en-US" dirty="0" smtClean="0"/>
              <a:t>Assign super-nodes to sides using BFS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E0FC-B7A8-4333-B03F-716C71E03CC1}" type="datetime1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Signed Graph: Is it Balanced?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838B-3CD7-43C5-B2CA-4AEBF9E00C2E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3575" y="1676400"/>
            <a:ext cx="53054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8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Triadic closure == High </a:t>
            </a:r>
            <a:r>
              <a:rPr lang="en-US" b="1" dirty="0" smtClean="0">
                <a:solidFill>
                  <a:schemeClr val="accent2"/>
                </a:solidFill>
              </a:rPr>
              <a:t>clustering coefficient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Reasons for triadic closure:</a:t>
            </a:r>
          </a:p>
          <a:p>
            <a:r>
              <a:rPr lang="en-US" dirty="0" smtClean="0"/>
              <a:t>If B and C have a friend A in common, then:</a:t>
            </a:r>
          </a:p>
          <a:p>
            <a:pPr lvl="1"/>
            <a:r>
              <a:rPr lang="en-US" dirty="0" smtClean="0"/>
              <a:t>B is </a:t>
            </a:r>
            <a:r>
              <a:rPr lang="en-US" b="1" dirty="0" smtClean="0">
                <a:solidFill>
                  <a:schemeClr val="accent4"/>
                </a:solidFill>
              </a:rPr>
              <a:t>more likely to meet</a:t>
            </a:r>
            <a:r>
              <a:rPr lang="en-US" dirty="0" smtClean="0"/>
              <a:t> C </a:t>
            </a:r>
          </a:p>
          <a:p>
            <a:pPr lvl="2"/>
            <a:r>
              <a:rPr lang="en-US" dirty="0" smtClean="0"/>
              <a:t>(since they both spend time with A)</a:t>
            </a:r>
          </a:p>
          <a:p>
            <a:pPr lvl="1"/>
            <a:r>
              <a:rPr lang="en-US" dirty="0" smtClean="0"/>
              <a:t>B and C </a:t>
            </a:r>
            <a:r>
              <a:rPr lang="en-US" b="1" dirty="0" smtClean="0">
                <a:solidFill>
                  <a:schemeClr val="accent3"/>
                </a:solidFill>
              </a:rPr>
              <a:t>trust</a:t>
            </a:r>
            <a:r>
              <a:rPr lang="en-US" dirty="0" smtClean="0"/>
              <a:t> each other </a:t>
            </a:r>
          </a:p>
          <a:p>
            <a:pPr lvl="2"/>
            <a:r>
              <a:rPr lang="en-US" dirty="0" smtClean="0"/>
              <a:t>(since they have a friend in common)</a:t>
            </a:r>
          </a:p>
          <a:p>
            <a:pPr lvl="1"/>
            <a:r>
              <a:rPr lang="en-US" dirty="0" smtClean="0"/>
              <a:t>A has </a:t>
            </a:r>
            <a:r>
              <a:rPr lang="en-US" b="1" dirty="0" smtClean="0">
                <a:solidFill>
                  <a:schemeClr val="accent3"/>
                </a:solidFill>
              </a:rPr>
              <a:t>incentive</a:t>
            </a:r>
            <a:r>
              <a:rPr lang="en-US" dirty="0" smtClean="0"/>
              <a:t> to bring B and C together </a:t>
            </a:r>
          </a:p>
          <a:p>
            <a:pPr lvl="2"/>
            <a:r>
              <a:rPr lang="en-US" dirty="0" smtClean="0"/>
              <a:t>(as it is hard for A to maintain two disjoint relationships)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Empirical study by </a:t>
            </a:r>
            <a:r>
              <a:rPr lang="en-US" b="1" dirty="0" err="1" smtClean="0"/>
              <a:t>Bearman</a:t>
            </a:r>
            <a:r>
              <a:rPr lang="en-US" b="1" dirty="0" smtClean="0"/>
              <a:t> and Moody: </a:t>
            </a:r>
          </a:p>
          <a:p>
            <a:pPr lvl="1"/>
            <a:r>
              <a:rPr lang="en-US" dirty="0" smtClean="0"/>
              <a:t>Teenage girls with low clustering coefficient are </a:t>
            </a:r>
            <a:br>
              <a:rPr lang="en-US" dirty="0" smtClean="0"/>
            </a:br>
            <a:r>
              <a:rPr lang="en-US" dirty="0" smtClean="0"/>
              <a:t>more likely to contemplate suicide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282-EB4D-45B8-A4C2-EDC358FD05A6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Connected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3797-8CD9-4682-B28D-7C0C29A78B3E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28774"/>
            <a:ext cx="5581650" cy="500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7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Reduced Graph on Super-Nodes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0973-C04A-4F10-A282-71C4B42D7D5F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558" y="1600200"/>
            <a:ext cx="569284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51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121808"/>
            <a:ext cx="3910965" cy="35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on Reduced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BFS assign each node a </a:t>
            </a:r>
            <a:r>
              <a:rPr lang="en-US" b="1" dirty="0" smtClean="0">
                <a:solidFill>
                  <a:schemeClr val="accent2"/>
                </a:solidFill>
              </a:rPr>
              <a:t>side</a:t>
            </a:r>
            <a:endParaRPr lang="en-US" b="1" dirty="0" smtClean="0"/>
          </a:p>
          <a:p>
            <a:r>
              <a:rPr lang="en-US" dirty="0" smtClean="0"/>
              <a:t>Graph is </a:t>
            </a:r>
            <a:r>
              <a:rPr lang="en-US" b="1" dirty="0" smtClean="0">
                <a:solidFill>
                  <a:schemeClr val="accent3"/>
                </a:solidFill>
              </a:rPr>
              <a:t>unbalanced</a:t>
            </a:r>
            <a:r>
              <a:rPr lang="en-US" dirty="0" smtClean="0"/>
              <a:t> if any two connected </a:t>
            </a:r>
            <a:br>
              <a:rPr lang="en-US" dirty="0" smtClean="0"/>
            </a:br>
            <a:r>
              <a:rPr lang="en-US" dirty="0" smtClean="0"/>
              <a:t>super-nodes are assigned the </a:t>
            </a:r>
            <a:r>
              <a:rPr lang="en-US" b="1" dirty="0" smtClean="0"/>
              <a:t>same side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D098-386D-41D4-B247-3FF22F3C6211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67200" y="289097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4038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8516" y="3962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51816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516261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6656" y="480060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4776" y="60198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58853" y="6172200"/>
            <a:ext cx="2209800" cy="457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Unbalanced!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13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 Large Signed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Each link </a:t>
            </a:r>
            <a:r>
              <a:rPr lang="en-US" dirty="0" smtClean="0">
                <a:solidFill>
                  <a:schemeClr val="accent4"/>
                </a:solidFill>
              </a:rPr>
              <a:t>A</a:t>
            </a:r>
            <a:r>
              <a:rPr lang="en-US" dirty="0" smtClean="0">
                <a:solidFill>
                  <a:schemeClr val="accent4"/>
                </a:solidFill>
                <a:sym typeface="Wingdings 3"/>
              </a:rPr>
              <a:t></a:t>
            </a:r>
            <a:r>
              <a:rPr lang="en-US" dirty="0" smtClean="0">
                <a:solidFill>
                  <a:schemeClr val="accent4"/>
                </a:solidFill>
                <a:sym typeface="Wingdings" pitchFamily="2" charset="2"/>
              </a:rPr>
              <a:t>B </a:t>
            </a:r>
            <a:r>
              <a:rPr lang="en-US" dirty="0" smtClean="0">
                <a:solidFill>
                  <a:schemeClr val="accent3"/>
                </a:solidFill>
              </a:rPr>
              <a:t>is </a:t>
            </a:r>
            <a:r>
              <a:rPr lang="en-US" b="1" dirty="0" smtClean="0">
                <a:solidFill>
                  <a:schemeClr val="accent3"/>
                </a:solidFill>
              </a:rPr>
              <a:t>explicitly</a:t>
            </a:r>
            <a:r>
              <a:rPr lang="en-US" dirty="0" smtClean="0">
                <a:solidFill>
                  <a:schemeClr val="accent3"/>
                </a:solidFill>
              </a:rPr>
              <a:t> tagged with a sign:</a:t>
            </a:r>
            <a:endParaRPr lang="en-US" dirty="0" smtClean="0">
              <a:solidFill>
                <a:schemeClr val="accent4"/>
              </a:solidFill>
            </a:endParaRPr>
          </a:p>
          <a:p>
            <a:pPr lvl="1"/>
            <a:r>
              <a:rPr lang="en-US" b="1" dirty="0" err="1" smtClean="0">
                <a:solidFill>
                  <a:schemeClr val="accent2"/>
                </a:solidFill>
              </a:rPr>
              <a:t>E</a:t>
            </a:r>
            <a:r>
              <a:rPr lang="en-US" dirty="0" err="1" smtClean="0">
                <a:solidFill>
                  <a:schemeClr val="accent2"/>
                </a:solidFill>
              </a:rPr>
              <a:t>pinions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Trust/Distrust</a:t>
            </a:r>
          </a:p>
          <a:p>
            <a:pPr lvl="2"/>
            <a:r>
              <a:rPr lang="en-US" dirty="0" smtClean="0"/>
              <a:t>Does A trust B’s product reviews?</a:t>
            </a:r>
          </a:p>
          <a:p>
            <a:pPr lvl="3">
              <a:buNone/>
            </a:pPr>
            <a:r>
              <a:rPr lang="en-US" dirty="0" smtClean="0"/>
              <a:t>(only positive links are visible)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ikipedia:</a:t>
            </a:r>
            <a:r>
              <a:rPr lang="en-US" dirty="0" smtClean="0"/>
              <a:t> Support/Oppose</a:t>
            </a:r>
          </a:p>
          <a:p>
            <a:pPr lvl="2"/>
            <a:r>
              <a:rPr lang="en-US" dirty="0" smtClean="0"/>
              <a:t>Does A support B to become</a:t>
            </a:r>
            <a:br>
              <a:rPr lang="en-US" dirty="0" smtClean="0"/>
            </a:br>
            <a:r>
              <a:rPr lang="en-US" dirty="0" smtClean="0"/>
              <a:t>Wikipedia administrator?</a:t>
            </a: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lashdot: </a:t>
            </a:r>
            <a:r>
              <a:rPr lang="en-US" dirty="0" smtClean="0"/>
              <a:t>Friend/Foe</a:t>
            </a:r>
          </a:p>
          <a:p>
            <a:pPr lvl="2"/>
            <a:r>
              <a:rPr lang="en-US" dirty="0" smtClean="0"/>
              <a:t>Does A like B’s comments?</a:t>
            </a:r>
          </a:p>
          <a:p>
            <a:pPr lvl="1"/>
            <a:r>
              <a:rPr lang="en-US" dirty="0" smtClean="0"/>
              <a:t>Other examples: </a:t>
            </a:r>
          </a:p>
          <a:p>
            <a:pPr lvl="2"/>
            <a:r>
              <a:rPr lang="en-US" dirty="0" smtClean="0"/>
              <a:t>Online multiplayer games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4BC8-482F-4856-B2EC-3027C868EE66}" type="datetime1">
              <a:rPr lang="en-US" smtClean="0"/>
              <a:t>2/2/2016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324600" y="2514600"/>
            <a:ext cx="2286000" cy="1676400"/>
            <a:chOff x="1675003" y="4761131"/>
            <a:chExt cx="2286000" cy="1676400"/>
          </a:xfrm>
        </p:grpSpPr>
        <p:sp>
          <p:nvSpPr>
            <p:cNvPr id="5" name="Line 32"/>
            <p:cNvSpPr>
              <a:spLocks noChangeShapeType="1"/>
            </p:cNvSpPr>
            <p:nvPr/>
          </p:nvSpPr>
          <p:spPr bwMode="auto">
            <a:xfrm>
              <a:off x="2437003" y="5505668"/>
              <a:ext cx="581025" cy="241301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6" name="Line 31"/>
            <p:cNvSpPr>
              <a:spLocks noChangeShapeType="1"/>
            </p:cNvSpPr>
            <p:nvPr/>
          </p:nvSpPr>
          <p:spPr bwMode="auto">
            <a:xfrm flipV="1">
              <a:off x="2437003" y="5823168"/>
              <a:ext cx="581025" cy="241299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auto">
            <a:xfrm flipH="1">
              <a:off x="3170427" y="5413594"/>
              <a:ext cx="314325" cy="295276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1865503" y="5226268"/>
              <a:ext cx="485775" cy="230188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2437003" y="5184993"/>
              <a:ext cx="495300" cy="320674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3046603" y="4999255"/>
              <a:ext cx="257175" cy="142874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2432241" y="5505668"/>
              <a:ext cx="4762" cy="455613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1770253" y="5542180"/>
              <a:ext cx="571500" cy="242887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770253" y="5785068"/>
              <a:ext cx="585788" cy="247651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1865503" y="4913530"/>
              <a:ext cx="495300" cy="312737"/>
            </a:xfrm>
            <a:prstGeom prst="line">
              <a:avLst/>
            </a:prstGeom>
            <a:ln>
              <a:headEnd type="triangle"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2437003" y="4854793"/>
              <a:ext cx="495300" cy="230188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437003" y="6061294"/>
              <a:ext cx="490538" cy="233362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013265" y="5132607"/>
              <a:ext cx="80963" cy="552449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1770253" y="5134193"/>
              <a:ext cx="190500" cy="1857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1675003" y="5692993"/>
              <a:ext cx="190500" cy="1857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2341753" y="5413593"/>
              <a:ext cx="190500" cy="1857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341753" y="5972393"/>
              <a:ext cx="190500" cy="1857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913253" y="5040531"/>
              <a:ext cx="190500" cy="1857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008503" y="5692993"/>
              <a:ext cx="190500" cy="1857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2341753" y="4761131"/>
              <a:ext cx="190500" cy="1857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2913253" y="6251793"/>
              <a:ext cx="190500" cy="1857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3294253" y="4854793"/>
              <a:ext cx="190500" cy="1857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3503803" y="5265954"/>
              <a:ext cx="266700" cy="180976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484753" y="5413594"/>
              <a:ext cx="85725" cy="566738"/>
            </a:xfrm>
            <a:prstGeom prst="line">
              <a:avLst/>
            </a:prstGeom>
            <a:ln>
              <a:headEnd/>
              <a:tailEnd type="stealth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89503" y="5319931"/>
              <a:ext cx="190500" cy="1857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484753" y="5972393"/>
              <a:ext cx="190500" cy="1857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3770503" y="5134193"/>
              <a:ext cx="190500" cy="18573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2" name="Group 65"/>
          <p:cNvGrpSpPr/>
          <p:nvPr/>
        </p:nvGrpSpPr>
        <p:grpSpPr>
          <a:xfrm>
            <a:off x="6553200" y="2438400"/>
            <a:ext cx="1862141" cy="1664732"/>
            <a:chOff x="6858000" y="1447800"/>
            <a:chExt cx="1862141" cy="1664732"/>
          </a:xfrm>
        </p:grpSpPr>
        <p:sp>
          <p:nvSpPr>
            <p:cNvPr id="49" name="TextBox 48"/>
            <p:cNvSpPr txBox="1"/>
            <p:nvPr/>
          </p:nvSpPr>
          <p:spPr>
            <a:xfrm>
              <a:off x="7543800" y="14478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24800" y="1981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67600" y="1840468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00" y="21336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43800" y="24384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21512" y="2743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34200" y="2602468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416853" y="185261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858000" y="21336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162800" y="23622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–</a:t>
              </a:r>
              <a:endParaRPr lang="en-US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77200" y="20690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68371" y="23738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947013" y="158591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34200" y="15240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999706" y="188361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–</a:t>
              </a:r>
              <a:endParaRPr lang="en-US" dirty="0"/>
            </a:p>
          </p:txBody>
        </p:sp>
      </p:grp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20580"/>
            <a:ext cx="3638481" cy="108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6711026" y="0"/>
            <a:ext cx="2432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en-US" dirty="0" err="1" smtClean="0">
                <a:solidFill>
                  <a:schemeClr val="bg1"/>
                </a:solidFill>
              </a:rPr>
              <a:t>Leskovec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et al.</a:t>
            </a:r>
            <a:r>
              <a:rPr lang="en-US" dirty="0" smtClean="0">
                <a:solidFill>
                  <a:schemeClr val="bg1"/>
                </a:solidFill>
              </a:rPr>
              <a:t> CHI ‘10]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Structure of Signed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Intuitive picture of social</a:t>
            </a:r>
            <a:br>
              <a:rPr lang="en-US" dirty="0" smtClean="0"/>
            </a:br>
            <a:r>
              <a:rPr lang="en-US" dirty="0" smtClean="0"/>
              <a:t> network in terms of </a:t>
            </a:r>
            <a:br>
              <a:rPr lang="en-US" dirty="0" smtClean="0"/>
            </a:br>
            <a:r>
              <a:rPr lang="en-US" dirty="0" smtClean="0"/>
              <a:t>densely linked clusters</a:t>
            </a:r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3"/>
                </a:solidFill>
              </a:rPr>
              <a:t>How does structure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b="1" dirty="0" smtClean="0">
                <a:solidFill>
                  <a:schemeClr val="accent3"/>
                </a:solidFill>
              </a:rPr>
              <a:t>interact with links?</a:t>
            </a:r>
          </a:p>
          <a:p>
            <a:pPr lvl="8"/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err="1" smtClean="0">
                <a:solidFill>
                  <a:schemeClr val="accent2"/>
                </a:solidFill>
              </a:rPr>
              <a:t>Embeddedness</a:t>
            </a:r>
            <a:r>
              <a:rPr lang="en-US" b="1" dirty="0" smtClean="0">
                <a:solidFill>
                  <a:schemeClr val="accent2"/>
                </a:solidFill>
              </a:rPr>
              <a:t> of </a:t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link (A,B):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Number of shared neighbors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38957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9211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</a:t>
            </a:r>
            <a:r>
              <a:rPr lang="en-US" dirty="0"/>
              <a:t>F</a:t>
            </a:r>
            <a:r>
              <a:rPr lang="en-US" dirty="0" smtClean="0"/>
              <a:t>actions: </a:t>
            </a:r>
            <a:r>
              <a:rPr lang="en-US" dirty="0" err="1" smtClean="0"/>
              <a:t>Embeddedness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24400" cy="495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Embeddedness</a:t>
            </a:r>
            <a:r>
              <a:rPr lang="en-US" dirty="0" smtClean="0">
                <a:solidFill>
                  <a:schemeClr val="accent2"/>
                </a:solidFill>
              </a:rPr>
              <a:t> of ties:</a:t>
            </a:r>
          </a:p>
          <a:p>
            <a:pPr lvl="1"/>
            <a:r>
              <a:rPr lang="en-US" dirty="0" smtClean="0"/>
              <a:t>Positive ties tend to be </a:t>
            </a:r>
            <a:r>
              <a:rPr lang="en-US" dirty="0" smtClean="0">
                <a:solidFill>
                  <a:schemeClr val="accent4"/>
                </a:solidFill>
              </a:rPr>
              <a:t>more </a:t>
            </a:r>
            <a:r>
              <a:rPr lang="en-US" dirty="0" smtClean="0"/>
              <a:t>embedded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Positive ties </a:t>
            </a:r>
            <a:r>
              <a:rPr lang="en-US" dirty="0" smtClean="0"/>
              <a:t>tend to be more </a:t>
            </a:r>
            <a:r>
              <a:rPr lang="en-US" dirty="0" smtClean="0">
                <a:solidFill>
                  <a:schemeClr val="accent2"/>
                </a:solidFill>
              </a:rPr>
              <a:t>clumped together</a:t>
            </a:r>
          </a:p>
          <a:p>
            <a:r>
              <a:rPr lang="en-US" dirty="0" smtClean="0"/>
              <a:t>Public display of signs (votes) in Wikipedia further attenuates this</a:t>
            </a: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B4F3-70EE-41DD-ABDF-F588BE43C42C}" type="datetime1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657600" cy="269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050395"/>
            <a:ext cx="3657600" cy="265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0" y="1487669"/>
            <a:ext cx="99899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Epinions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4167138"/>
            <a:ext cx="11336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7255" y="0"/>
            <a:ext cx="98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[CHI ‘10]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Granovetter’s</a:t>
            </a:r>
            <a:r>
              <a:rPr lang="en-US" dirty="0" smtClean="0"/>
              <a:t>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Define: </a:t>
            </a:r>
            <a:r>
              <a:rPr lang="en-US" b="1" dirty="0" smtClean="0">
                <a:solidFill>
                  <a:schemeClr val="accent2"/>
                </a:solidFill>
              </a:rPr>
              <a:t>Bridge edge</a:t>
            </a:r>
            <a:endParaRPr lang="en-US" dirty="0" smtClean="0"/>
          </a:p>
          <a:p>
            <a:pPr lvl="1"/>
            <a:r>
              <a:rPr lang="en-US" dirty="0" smtClean="0"/>
              <a:t>If removed, it disconnects the graph</a:t>
            </a:r>
          </a:p>
          <a:p>
            <a:r>
              <a:rPr lang="en-US" dirty="0" smtClean="0"/>
              <a:t>Define: </a:t>
            </a:r>
            <a:r>
              <a:rPr lang="en-US" b="1" dirty="0" smtClean="0">
                <a:solidFill>
                  <a:schemeClr val="accent2"/>
                </a:solidFill>
              </a:rPr>
              <a:t>Local bridge</a:t>
            </a:r>
          </a:p>
          <a:p>
            <a:pPr lvl="1"/>
            <a:r>
              <a:rPr lang="en-US" dirty="0" smtClean="0"/>
              <a:t>Edge of Span&gt;2</a:t>
            </a:r>
            <a:br>
              <a:rPr lang="en-US" dirty="0" smtClean="0"/>
            </a:br>
            <a:r>
              <a:rPr lang="en-US" dirty="0" smtClean="0"/>
              <a:t>(i.e., Edge not in a triangle)</a:t>
            </a:r>
          </a:p>
          <a:p>
            <a:r>
              <a:rPr lang="en-US" b="1" dirty="0" smtClean="0"/>
              <a:t>Two types of edges: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Strong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/>
              <a:t>(friend)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b="1" dirty="0" smtClean="0">
                <a:solidFill>
                  <a:schemeClr val="accent4"/>
                </a:solidFill>
              </a:rPr>
              <a:t>weak ties </a:t>
            </a:r>
            <a:r>
              <a:rPr lang="en-US" dirty="0" smtClean="0"/>
              <a:t>(acquaintance)</a:t>
            </a:r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Strong triadic closure:</a:t>
            </a:r>
          </a:p>
          <a:p>
            <a:pPr lvl="1"/>
            <a:r>
              <a:rPr lang="en-US" dirty="0" smtClean="0"/>
              <a:t>Two strong ties imply a third edge</a:t>
            </a:r>
          </a:p>
          <a:p>
            <a:pPr lvl="1"/>
            <a:endParaRPr lang="en-US" sz="500" dirty="0" smtClean="0"/>
          </a:p>
          <a:p>
            <a:pPr lvl="1"/>
            <a:endParaRPr lang="en-US" sz="500" dirty="0"/>
          </a:p>
          <a:p>
            <a:pPr lvl="1"/>
            <a:endParaRPr lang="en-US" sz="500" dirty="0" smtClean="0"/>
          </a:p>
          <a:p>
            <a:r>
              <a:rPr lang="en-US" b="1" dirty="0" smtClean="0"/>
              <a:t>Claim:</a:t>
            </a:r>
            <a:r>
              <a:rPr lang="en-US" dirty="0" smtClean="0"/>
              <a:t> If strong triadic closure satisfied </a:t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b="1" dirty="0" smtClean="0">
                <a:solidFill>
                  <a:schemeClr val="accent4"/>
                </a:solidFill>
                <a:sym typeface="Wingdings" pitchFamily="2" charset="2"/>
              </a:rPr>
              <a:t>local bridges are weak ties!</a:t>
            </a:r>
            <a:endParaRPr lang="en-US" b="1" dirty="0" smtClean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DCA7-7308-4505-8700-AE01EA8A2EAF}" type="datetime1">
              <a:rPr lang="en-US" smtClean="0"/>
              <a:pPr/>
              <a:t>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356" y="6583680"/>
            <a:ext cx="733864" cy="274320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68600" y="11164888"/>
              <a:ext cx="0" cy="0"/>
            </p14:xfrm>
          </p:contentPart>
        </mc:Choice>
        <mc:Fallback xmlns=""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68600" y="11164888"/>
                <a:ext cx="0" cy="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0791053" y="1759250"/>
            <a:ext cx="936658" cy="1473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66" name="Group 39965"/>
          <p:cNvGrpSpPr/>
          <p:nvPr/>
        </p:nvGrpSpPr>
        <p:grpSpPr>
          <a:xfrm>
            <a:off x="6324600" y="1082805"/>
            <a:ext cx="2704372" cy="1203195"/>
            <a:chOff x="5760720" y="1082805"/>
            <a:chExt cx="2704372" cy="1203195"/>
          </a:xfrm>
        </p:grpSpPr>
        <p:cxnSp>
          <p:nvCxnSpPr>
            <p:cNvPr id="76" name="Straight Arrow Connector 75"/>
            <p:cNvCxnSpPr>
              <a:stCxn id="83" idx="5"/>
              <a:endCxn id="87" idx="1"/>
            </p:cNvCxnSpPr>
            <p:nvPr/>
          </p:nvCxnSpPr>
          <p:spPr>
            <a:xfrm>
              <a:off x="6450218" y="1466738"/>
              <a:ext cx="487176" cy="25697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87" idx="6"/>
              <a:endCxn id="95" idx="2"/>
            </p:cNvCxnSpPr>
            <p:nvPr/>
          </p:nvCxnSpPr>
          <p:spPr>
            <a:xfrm>
              <a:off x="7093492" y="1788368"/>
              <a:ext cx="455334" cy="1013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3" idx="4"/>
              <a:endCxn id="84" idx="0"/>
            </p:cNvCxnSpPr>
            <p:nvPr/>
          </p:nvCxnSpPr>
          <p:spPr>
            <a:xfrm flipH="1">
              <a:off x="6309360" y="1493520"/>
              <a:ext cx="76200" cy="6096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4" idx="1"/>
              <a:endCxn id="88" idx="5"/>
            </p:cNvCxnSpPr>
            <p:nvPr/>
          </p:nvCxnSpPr>
          <p:spPr>
            <a:xfrm flipH="1" flipV="1">
              <a:off x="5916818" y="1878218"/>
              <a:ext cx="327884" cy="25168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83" idx="3"/>
              <a:endCxn id="88" idx="7"/>
            </p:cNvCxnSpPr>
            <p:nvPr/>
          </p:nvCxnSpPr>
          <p:spPr>
            <a:xfrm flipH="1">
              <a:off x="5916818" y="1466738"/>
              <a:ext cx="404084" cy="282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87" idx="3"/>
              <a:endCxn id="84" idx="7"/>
            </p:cNvCxnSpPr>
            <p:nvPr/>
          </p:nvCxnSpPr>
          <p:spPr>
            <a:xfrm flipH="1">
              <a:off x="6374018" y="1853026"/>
              <a:ext cx="563376" cy="276876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8" idx="6"/>
              <a:endCxn id="87" idx="2"/>
            </p:cNvCxnSpPr>
            <p:nvPr/>
          </p:nvCxnSpPr>
          <p:spPr>
            <a:xfrm flipV="1">
              <a:off x="5943600" y="1788368"/>
              <a:ext cx="967012" cy="251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910612" y="169692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760720" y="17221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89" name="Straight Arrow Connector 88"/>
            <p:cNvCxnSpPr>
              <a:stCxn id="94" idx="6"/>
              <a:endCxn id="96" idx="2"/>
            </p:cNvCxnSpPr>
            <p:nvPr/>
          </p:nvCxnSpPr>
          <p:spPr>
            <a:xfrm>
              <a:off x="7955280" y="1478280"/>
              <a:ext cx="326932" cy="10668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95" idx="0"/>
              <a:endCxn id="94" idx="3"/>
            </p:cNvCxnSpPr>
            <p:nvPr/>
          </p:nvCxnSpPr>
          <p:spPr>
            <a:xfrm flipV="1">
              <a:off x="7640266" y="1542938"/>
              <a:ext cx="158916" cy="25538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7731706" y="1905000"/>
              <a:ext cx="467414" cy="19812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5" idx="7"/>
              <a:endCxn id="96" idx="3"/>
            </p:cNvCxnSpPr>
            <p:nvPr/>
          </p:nvCxnSpPr>
          <p:spPr>
            <a:xfrm flipV="1">
              <a:off x="7704924" y="1649618"/>
              <a:ext cx="604070" cy="17548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7" idx="0"/>
              <a:endCxn id="96" idx="4"/>
            </p:cNvCxnSpPr>
            <p:nvPr/>
          </p:nvCxnSpPr>
          <p:spPr>
            <a:xfrm flipV="1">
              <a:off x="8290560" y="1676400"/>
              <a:ext cx="83092" cy="32004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7772400" y="13868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7548826" y="1798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8282212" y="14935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8199120" y="19964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294120" y="13106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6217920" y="21031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956" name="TextBox 39955"/>
            <p:cNvSpPr txBox="1"/>
            <p:nvPr/>
          </p:nvSpPr>
          <p:spPr>
            <a:xfrm>
              <a:off x="6814937" y="1082805"/>
              <a:ext cx="9156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ridge</a:t>
              </a:r>
            </a:p>
          </p:txBody>
        </p:sp>
        <p:cxnSp>
          <p:nvCxnSpPr>
            <p:cNvPr id="39958" name="Straight Arrow Connector 39957"/>
            <p:cNvCxnSpPr/>
            <p:nvPr/>
          </p:nvCxnSpPr>
          <p:spPr>
            <a:xfrm>
              <a:off x="7162800" y="1402080"/>
              <a:ext cx="158359" cy="369907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967" name="Group 39966"/>
          <p:cNvGrpSpPr/>
          <p:nvPr/>
        </p:nvGrpSpPr>
        <p:grpSpPr>
          <a:xfrm>
            <a:off x="6439628" y="2270293"/>
            <a:ext cx="2704372" cy="1311107"/>
            <a:chOff x="5830028" y="2270293"/>
            <a:chExt cx="2704372" cy="1311107"/>
          </a:xfrm>
        </p:grpSpPr>
        <p:cxnSp>
          <p:nvCxnSpPr>
            <p:cNvPr id="138" name="Straight Arrow Connector 137"/>
            <p:cNvCxnSpPr>
              <a:stCxn id="133" idx="6"/>
              <a:endCxn id="129" idx="2"/>
            </p:cNvCxnSpPr>
            <p:nvPr/>
          </p:nvCxnSpPr>
          <p:spPr>
            <a:xfrm>
              <a:off x="6546308" y="2697480"/>
              <a:ext cx="1295400" cy="762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33" idx="5"/>
              <a:endCxn id="122" idx="1"/>
            </p:cNvCxnSpPr>
            <p:nvPr/>
          </p:nvCxnSpPr>
          <p:spPr>
            <a:xfrm>
              <a:off x="6519526" y="2762138"/>
              <a:ext cx="487176" cy="25697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22" idx="6"/>
              <a:endCxn id="130" idx="2"/>
            </p:cNvCxnSpPr>
            <p:nvPr/>
          </p:nvCxnSpPr>
          <p:spPr>
            <a:xfrm>
              <a:off x="7162800" y="3083768"/>
              <a:ext cx="455334" cy="1013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33" idx="4"/>
              <a:endCxn id="134" idx="0"/>
            </p:cNvCxnSpPr>
            <p:nvPr/>
          </p:nvCxnSpPr>
          <p:spPr>
            <a:xfrm flipH="1">
              <a:off x="6378668" y="2788920"/>
              <a:ext cx="76200" cy="6096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34" idx="1"/>
              <a:endCxn id="123" idx="5"/>
            </p:cNvCxnSpPr>
            <p:nvPr/>
          </p:nvCxnSpPr>
          <p:spPr>
            <a:xfrm flipH="1" flipV="1">
              <a:off x="5986126" y="3173618"/>
              <a:ext cx="327884" cy="25168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33" idx="3"/>
              <a:endCxn id="123" idx="7"/>
            </p:cNvCxnSpPr>
            <p:nvPr/>
          </p:nvCxnSpPr>
          <p:spPr>
            <a:xfrm flipH="1">
              <a:off x="5986126" y="2762138"/>
              <a:ext cx="404084" cy="282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22" idx="3"/>
              <a:endCxn id="134" idx="7"/>
            </p:cNvCxnSpPr>
            <p:nvPr/>
          </p:nvCxnSpPr>
          <p:spPr>
            <a:xfrm flipH="1">
              <a:off x="6443326" y="3148426"/>
              <a:ext cx="563376" cy="276876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23" idx="6"/>
              <a:endCxn id="122" idx="2"/>
            </p:cNvCxnSpPr>
            <p:nvPr/>
          </p:nvCxnSpPr>
          <p:spPr>
            <a:xfrm flipV="1">
              <a:off x="6012908" y="3083768"/>
              <a:ext cx="967012" cy="251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6979920" y="299232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830028" y="30175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24" name="Straight Arrow Connector 123"/>
            <p:cNvCxnSpPr>
              <a:stCxn id="129" idx="6"/>
              <a:endCxn id="131" idx="2"/>
            </p:cNvCxnSpPr>
            <p:nvPr/>
          </p:nvCxnSpPr>
          <p:spPr>
            <a:xfrm>
              <a:off x="8024588" y="2773680"/>
              <a:ext cx="326932" cy="10668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30" idx="0"/>
              <a:endCxn id="129" idx="3"/>
            </p:cNvCxnSpPr>
            <p:nvPr/>
          </p:nvCxnSpPr>
          <p:spPr>
            <a:xfrm flipV="1">
              <a:off x="7709574" y="2838338"/>
              <a:ext cx="158916" cy="25538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7801014" y="3200400"/>
              <a:ext cx="467414" cy="19812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30" idx="7"/>
              <a:endCxn id="131" idx="3"/>
            </p:cNvCxnSpPr>
            <p:nvPr/>
          </p:nvCxnSpPr>
          <p:spPr>
            <a:xfrm flipV="1">
              <a:off x="7774232" y="2945018"/>
              <a:ext cx="604070" cy="17548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32" idx="0"/>
              <a:endCxn id="131" idx="4"/>
            </p:cNvCxnSpPr>
            <p:nvPr/>
          </p:nvCxnSpPr>
          <p:spPr>
            <a:xfrm flipV="1">
              <a:off x="8359868" y="2971800"/>
              <a:ext cx="83092" cy="32004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7841708" y="26822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7618134" y="30937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8351520" y="27889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8268428" y="32918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363428" y="26060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287228" y="33985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561746" y="2270293"/>
              <a:ext cx="15568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Local bridge</a:t>
              </a: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7193280" y="2606040"/>
              <a:ext cx="226063" cy="461347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981" name="Group 39980"/>
          <p:cNvGrpSpPr/>
          <p:nvPr/>
        </p:nvGrpSpPr>
        <p:grpSpPr>
          <a:xfrm>
            <a:off x="7787138" y="3581400"/>
            <a:ext cx="1310279" cy="1423839"/>
            <a:chOff x="7787138" y="3833961"/>
            <a:chExt cx="1310279" cy="1423839"/>
          </a:xfrm>
        </p:grpSpPr>
        <p:cxnSp>
          <p:nvCxnSpPr>
            <p:cNvPr id="39969" name="Straight Connector 39968"/>
            <p:cNvCxnSpPr/>
            <p:nvPr/>
          </p:nvCxnSpPr>
          <p:spPr>
            <a:xfrm>
              <a:off x="7909058" y="4398949"/>
              <a:ext cx="588669" cy="72169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7909058" y="4398949"/>
              <a:ext cx="105119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8497727" y="4398949"/>
              <a:ext cx="467246" cy="72169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8360567" y="49834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8823097" y="4266062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787138" y="426178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74" name="TextBox 39973"/>
            <p:cNvSpPr txBox="1"/>
            <p:nvPr/>
          </p:nvSpPr>
          <p:spPr>
            <a:xfrm>
              <a:off x="7870230" y="467868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31350" y="467868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39975" name="TextBox 39974"/>
            <p:cNvSpPr txBox="1"/>
            <p:nvPr/>
          </p:nvSpPr>
          <p:spPr>
            <a:xfrm>
              <a:off x="8071433" y="3833961"/>
              <a:ext cx="8130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Edge:</a:t>
              </a:r>
              <a:b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 or </a:t>
              </a:r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</p:grpSp>
      <p:grpSp>
        <p:nvGrpSpPr>
          <p:cNvPr id="39979" name="Group 39978"/>
          <p:cNvGrpSpPr/>
          <p:nvPr/>
        </p:nvGrpSpPr>
        <p:grpSpPr>
          <a:xfrm>
            <a:off x="6858000" y="5395668"/>
            <a:ext cx="2270760" cy="1157532"/>
            <a:chOff x="6797040" y="5395668"/>
            <a:chExt cx="2270760" cy="1157532"/>
          </a:xfrm>
        </p:grpSpPr>
        <p:grpSp>
          <p:nvGrpSpPr>
            <p:cNvPr id="157" name="Group 156"/>
            <p:cNvGrpSpPr/>
            <p:nvPr/>
          </p:nvGrpSpPr>
          <p:grpSpPr>
            <a:xfrm>
              <a:off x="6797040" y="5577840"/>
              <a:ext cx="2270760" cy="975360"/>
              <a:chOff x="6088632" y="2606040"/>
              <a:chExt cx="2270760" cy="975360"/>
            </a:xfrm>
          </p:grpSpPr>
          <p:cxnSp>
            <p:nvCxnSpPr>
              <p:cNvPr id="158" name="Straight Arrow Connector 157"/>
              <p:cNvCxnSpPr>
                <a:stCxn id="177" idx="6"/>
                <a:endCxn id="173" idx="2"/>
              </p:cNvCxnSpPr>
              <p:nvPr/>
            </p:nvCxnSpPr>
            <p:spPr>
              <a:xfrm>
                <a:off x="6728712" y="2697480"/>
                <a:ext cx="985574" cy="762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77" idx="5"/>
                <a:endCxn id="166" idx="1"/>
              </p:cNvCxnSpPr>
              <p:nvPr/>
            </p:nvCxnSpPr>
            <p:spPr>
              <a:xfrm>
                <a:off x="6701930" y="2762138"/>
                <a:ext cx="304772" cy="25697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>
                <a:stCxn id="166" idx="6"/>
                <a:endCxn id="174" idx="2"/>
              </p:cNvCxnSpPr>
              <p:nvPr/>
            </p:nvCxnSpPr>
            <p:spPr>
              <a:xfrm>
                <a:off x="7162800" y="3083768"/>
                <a:ext cx="327912" cy="10139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>
                <a:stCxn id="177" idx="4"/>
                <a:endCxn id="178" idx="0"/>
              </p:cNvCxnSpPr>
              <p:nvPr/>
            </p:nvCxnSpPr>
            <p:spPr>
              <a:xfrm flipH="1">
                <a:off x="6561072" y="2788920"/>
                <a:ext cx="76200" cy="6096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stCxn id="178" idx="1"/>
                <a:endCxn id="167" idx="5"/>
              </p:cNvCxnSpPr>
              <p:nvPr/>
            </p:nvCxnSpPr>
            <p:spPr>
              <a:xfrm flipH="1" flipV="1">
                <a:off x="6244730" y="3234111"/>
                <a:ext cx="251684" cy="191191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>
                <a:stCxn id="177" idx="3"/>
                <a:endCxn id="167" idx="7"/>
              </p:cNvCxnSpPr>
              <p:nvPr/>
            </p:nvCxnSpPr>
            <p:spPr>
              <a:xfrm flipH="1">
                <a:off x="6244730" y="2762138"/>
                <a:ext cx="327884" cy="342657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>
                <a:stCxn id="166" idx="3"/>
                <a:endCxn id="178" idx="7"/>
              </p:cNvCxnSpPr>
              <p:nvPr/>
            </p:nvCxnSpPr>
            <p:spPr>
              <a:xfrm flipH="1">
                <a:off x="6625730" y="3148426"/>
                <a:ext cx="380972" cy="276876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stCxn id="167" idx="6"/>
                <a:endCxn id="166" idx="2"/>
              </p:cNvCxnSpPr>
              <p:nvPr/>
            </p:nvCxnSpPr>
            <p:spPr>
              <a:xfrm flipV="1">
                <a:off x="6271512" y="3083768"/>
                <a:ext cx="708408" cy="8568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/>
              <p:nvPr/>
            </p:nvSpPr>
            <p:spPr>
              <a:xfrm>
                <a:off x="6979920" y="299232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088632" y="30780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68" name="Straight Arrow Connector 167"/>
              <p:cNvCxnSpPr>
                <a:stCxn id="173" idx="6"/>
                <a:endCxn id="175" idx="2"/>
              </p:cNvCxnSpPr>
              <p:nvPr/>
            </p:nvCxnSpPr>
            <p:spPr>
              <a:xfrm>
                <a:off x="7897166" y="2773680"/>
                <a:ext cx="279346" cy="12145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174" idx="0"/>
                <a:endCxn id="173" idx="3"/>
              </p:cNvCxnSpPr>
              <p:nvPr/>
            </p:nvCxnSpPr>
            <p:spPr>
              <a:xfrm flipV="1">
                <a:off x="7582152" y="2838338"/>
                <a:ext cx="158916" cy="25538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>
                <a:stCxn id="174" idx="6"/>
                <a:endCxn id="176" idx="2"/>
              </p:cNvCxnSpPr>
              <p:nvPr/>
            </p:nvCxnSpPr>
            <p:spPr>
              <a:xfrm>
                <a:off x="7673592" y="3185160"/>
                <a:ext cx="426720" cy="21289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74" idx="7"/>
                <a:endCxn id="175" idx="3"/>
              </p:cNvCxnSpPr>
              <p:nvPr/>
            </p:nvCxnSpPr>
            <p:spPr>
              <a:xfrm flipV="1">
                <a:off x="7646810" y="2959791"/>
                <a:ext cx="556484" cy="160711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>
                <a:stCxn id="176" idx="0"/>
                <a:endCxn id="175" idx="4"/>
              </p:cNvCxnSpPr>
              <p:nvPr/>
            </p:nvCxnSpPr>
            <p:spPr>
              <a:xfrm flipV="1">
                <a:off x="8191752" y="2986573"/>
                <a:ext cx="76200" cy="32004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Oval 172"/>
              <p:cNvSpPr/>
              <p:nvPr/>
            </p:nvSpPr>
            <p:spPr>
              <a:xfrm>
                <a:off x="7714286" y="26822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7490712" y="30937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8176512" y="280369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8100312" y="33066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6545832" y="26060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6469632" y="33985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7292131" y="573465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810559" y="5395668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855124" y="5612804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471736" y="616589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854075" y="5817939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8650419" y="552387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8399565" y="576855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9980" name="Down Arrow 39979"/>
          <p:cNvSpPr/>
          <p:nvPr/>
        </p:nvSpPr>
        <p:spPr>
          <a:xfrm rot="21169919">
            <a:off x="7086422" y="3857687"/>
            <a:ext cx="206756" cy="1474820"/>
          </a:xfrm>
          <a:prstGeom prst="down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Down Arrow 196"/>
          <p:cNvSpPr/>
          <p:nvPr/>
        </p:nvSpPr>
        <p:spPr>
          <a:xfrm rot="982545">
            <a:off x="7820920" y="4831062"/>
            <a:ext cx="206756" cy="546546"/>
          </a:xfrm>
          <a:prstGeom prst="down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39980" grpId="0" animBg="1"/>
      <p:bldP spid="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 strength in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For many years the </a:t>
            </a:r>
            <a:r>
              <a:rPr lang="en-US" b="1" dirty="0" err="1" smtClean="0">
                <a:solidFill>
                  <a:schemeClr val="accent4"/>
                </a:solidFill>
              </a:rPr>
              <a:t>Granovetter’s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br>
              <a:rPr lang="en-US" b="1" dirty="0" smtClean="0">
                <a:solidFill>
                  <a:schemeClr val="accent4"/>
                </a:solidFill>
              </a:rPr>
            </a:br>
            <a:r>
              <a:rPr lang="en-US" b="1" dirty="0" smtClean="0">
                <a:solidFill>
                  <a:schemeClr val="accent4"/>
                </a:solidFill>
              </a:rPr>
              <a:t>theory was not tested</a:t>
            </a:r>
          </a:p>
          <a:p>
            <a:r>
              <a:rPr lang="en-US" dirty="0" smtClean="0"/>
              <a:t>But, today we have large </a:t>
            </a:r>
            <a:br>
              <a:rPr lang="en-US" dirty="0" smtClean="0"/>
            </a:br>
            <a:r>
              <a:rPr lang="en-US" dirty="0" smtClean="0"/>
              <a:t>who-talks-to-whom graphs:</a:t>
            </a:r>
          </a:p>
          <a:p>
            <a:pPr lvl="1"/>
            <a:r>
              <a:rPr lang="en-US" dirty="0" smtClean="0"/>
              <a:t>Email, Messenger, Cell phones,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b="1" dirty="0" err="1" smtClean="0">
                <a:solidFill>
                  <a:schemeClr val="accent3"/>
                </a:solidFill>
              </a:rPr>
              <a:t>Onnela</a:t>
            </a:r>
            <a:r>
              <a:rPr lang="en-US" b="1" dirty="0" smtClean="0">
                <a:solidFill>
                  <a:schemeClr val="accent3"/>
                </a:solidFill>
              </a:rPr>
              <a:t> et al. 2007: </a:t>
            </a:r>
          </a:p>
          <a:p>
            <a:pPr lvl="1"/>
            <a:r>
              <a:rPr lang="en-US" dirty="0" smtClean="0"/>
              <a:t>Cell-phone network of 20% of country’s population</a:t>
            </a:r>
          </a:p>
          <a:p>
            <a:pPr lvl="1"/>
            <a:r>
              <a:rPr lang="en-US" b="1" dirty="0" smtClean="0"/>
              <a:t>Edge strength:</a:t>
            </a:r>
            <a:r>
              <a:rPr lang="en-US" dirty="0" smtClean="0"/>
              <a:t> # phone calls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D7AB-1E23-46E0-9A00-F2DA219A0EBC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Real Network, Real Tie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799"/>
            <a:ext cx="8610600" cy="12192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Real edge strengths in mobile call graph</a:t>
            </a:r>
          </a:p>
          <a:p>
            <a:pPr lvl="1"/>
            <a:r>
              <a:rPr lang="en-US" dirty="0" smtClean="0"/>
              <a:t>Strong ties are more embedded (have higher overlap)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6E86-1F60-43E5-9E98-C29068AB21A9}" type="datetime1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447800"/>
            <a:ext cx="50577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16002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18069</TotalTime>
  <Words>3059</Words>
  <Application>Microsoft Office PowerPoint</Application>
  <PresentationFormat>On-screen Show (4:3)</PresentationFormat>
  <Paragraphs>755</Paragraphs>
  <Slides>65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Calibri</vt:lpstr>
      <vt:lpstr>Cambria Math</vt:lpstr>
      <vt:lpstr>Corbel</vt:lpstr>
      <vt:lpstr>SAS Monospace</vt:lpstr>
      <vt:lpstr>Symbol</vt:lpstr>
      <vt:lpstr>Times New Roman</vt:lpstr>
      <vt:lpstr>Wingdings</vt:lpstr>
      <vt:lpstr>Wingdings 2</vt:lpstr>
      <vt:lpstr>Wingdings 3</vt:lpstr>
      <vt:lpstr>Module</vt:lpstr>
      <vt:lpstr>Equation</vt:lpstr>
      <vt:lpstr>Lecture 3 Strength of Weak Ties and Modular Structure (Communities)</vt:lpstr>
      <vt:lpstr>Networks: Flow of Information</vt:lpstr>
      <vt:lpstr>Strength of Weak Ties</vt:lpstr>
      <vt:lpstr>Granovetter’s Answer </vt:lpstr>
      <vt:lpstr>Triadic Closure</vt:lpstr>
      <vt:lpstr>Triadic Closure</vt:lpstr>
      <vt:lpstr>Granovetter’s Explanation</vt:lpstr>
      <vt:lpstr>Tie strength in real data</vt:lpstr>
      <vt:lpstr>Real Network, Real Tie Strengths</vt:lpstr>
      <vt:lpstr>Edge Betweenness Centrality</vt:lpstr>
      <vt:lpstr>Neighborhood Overlap</vt:lpstr>
      <vt:lpstr>Link Removal by Overlap</vt:lpstr>
      <vt:lpstr>Other Measures of Tie Strength</vt:lpstr>
      <vt:lpstr>Small Detour: Structural Holes</vt:lpstr>
      <vt:lpstr>Structural Holes</vt:lpstr>
      <vt:lpstr>Structural Holes: Network Constraint</vt:lpstr>
      <vt:lpstr>Example: Robert vs. James</vt:lpstr>
      <vt:lpstr> Network Communities</vt:lpstr>
      <vt:lpstr>Network Communities</vt:lpstr>
      <vt:lpstr>Finding Network Communities</vt:lpstr>
      <vt:lpstr>Social Network Data</vt:lpstr>
      <vt:lpstr>Group Formation in Networks</vt:lpstr>
      <vt:lpstr>Group Growth as Diffusion</vt:lpstr>
      <vt:lpstr>P(join) vs. # friends in the group</vt:lpstr>
      <vt:lpstr>Groups: More Subtle Features</vt:lpstr>
      <vt:lpstr>Connectedness of Friends</vt:lpstr>
      <vt:lpstr>Connectedness of Friends</vt:lpstr>
      <vt:lpstr>So, This Means That</vt:lpstr>
      <vt:lpstr>Group Formation: Other Theories [Purohit et. al. ICWSM 2014]</vt:lpstr>
      <vt:lpstr>Community Detection</vt:lpstr>
      <vt:lpstr>Clustering and Community Finding</vt:lpstr>
      <vt:lpstr>Method 1: Strength of Weak Ties</vt:lpstr>
      <vt:lpstr>Method 1: Girvan-Newman</vt:lpstr>
      <vt:lpstr>Girvan-Newman: Example</vt:lpstr>
      <vt:lpstr>Girvan-Newman: Example</vt:lpstr>
      <vt:lpstr>Girvan-Newman: Results</vt:lpstr>
      <vt:lpstr>Girvan-Newman: Results</vt:lpstr>
      <vt:lpstr>How to evaluate – Modularity!</vt:lpstr>
      <vt:lpstr>Bernoulli Null Model  </vt:lpstr>
      <vt:lpstr>Configuration Null Model  </vt:lpstr>
      <vt:lpstr>Modularity: Definition</vt:lpstr>
      <vt:lpstr>Modularity: Number of clusters</vt:lpstr>
      <vt:lpstr>Community Discovery (more to come)</vt:lpstr>
      <vt:lpstr>Signed Networks and Communities</vt:lpstr>
      <vt:lpstr>Signed Networks</vt:lpstr>
      <vt:lpstr>Theory of Structural Balance</vt:lpstr>
      <vt:lpstr>Balanced/Unbalanced Networks</vt:lpstr>
      <vt:lpstr>Local Balance  Global Factions</vt:lpstr>
      <vt:lpstr>Analysis of Balance</vt:lpstr>
      <vt:lpstr>Example: International 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 in General Networks</vt:lpstr>
      <vt:lpstr>Is a Signed Network Balanced?</vt:lpstr>
      <vt:lpstr>Signed Graph: Is it Balanced?</vt:lpstr>
      <vt:lpstr>Positive Connected Components</vt:lpstr>
      <vt:lpstr>Reduced Graph on Super-Nodes</vt:lpstr>
      <vt:lpstr>BFS on Reduced Graph</vt:lpstr>
      <vt:lpstr>Real Large Signed Networks</vt:lpstr>
      <vt:lpstr>Global Structure of Signed Nets</vt:lpstr>
      <vt:lpstr>Global Factions: Embeddedness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SRINIVASAN, PARTHASARATH</cp:lastModifiedBy>
  <cp:revision>843</cp:revision>
  <cp:lastPrinted>2011-10-20T04:01:43Z</cp:lastPrinted>
  <dcterms:created xsi:type="dcterms:W3CDTF">2009-06-12T17:14:38Z</dcterms:created>
  <dcterms:modified xsi:type="dcterms:W3CDTF">2016-02-02T16:28:02Z</dcterms:modified>
</cp:coreProperties>
</file>